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516" r:id="rId2"/>
    <p:sldId id="580" r:id="rId3"/>
    <p:sldId id="409" r:id="rId4"/>
    <p:sldId id="573" r:id="rId5"/>
    <p:sldId id="577" r:id="rId6"/>
    <p:sldId id="598" r:id="rId7"/>
    <p:sldId id="554" r:id="rId8"/>
    <p:sldId id="602" r:id="rId9"/>
    <p:sldId id="619" r:id="rId10"/>
    <p:sldId id="439" r:id="rId11"/>
    <p:sldId id="584" r:id="rId12"/>
    <p:sldId id="588" r:id="rId13"/>
    <p:sldId id="603" r:id="rId14"/>
    <p:sldId id="599" r:id="rId15"/>
    <p:sldId id="617" r:id="rId16"/>
    <p:sldId id="613" r:id="rId17"/>
    <p:sldId id="615" r:id="rId18"/>
    <p:sldId id="595" r:id="rId19"/>
    <p:sldId id="601" r:id="rId20"/>
    <p:sldId id="570" r:id="rId21"/>
    <p:sldId id="605" r:id="rId22"/>
    <p:sldId id="587" r:id="rId23"/>
    <p:sldId id="594" r:id="rId24"/>
    <p:sldId id="571" r:id="rId2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ha" initials="S" lastIdx="2" clrIdx="0"/>
  <p:cmAuthor id="1" name="Rania Kassab" initials="R"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D32"/>
    <a:srgbClr val="D020A2"/>
    <a:srgbClr val="B4C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64273" autoAdjust="0"/>
  </p:normalViewPr>
  <p:slideViewPr>
    <p:cSldViewPr>
      <p:cViewPr varScale="1">
        <p:scale>
          <a:sx n="48" d="100"/>
          <a:sy n="48" d="100"/>
        </p:scale>
        <p:origin x="1908" y="42"/>
      </p:cViewPr>
      <p:guideLst>
        <p:guide orient="horz" pos="2160"/>
        <p:guide pos="2880"/>
      </p:guideLst>
    </p:cSldViewPr>
  </p:slideViewPr>
  <p:notesTextViewPr>
    <p:cViewPr>
      <p:scale>
        <a:sx n="3" d="2"/>
        <a:sy n="3" d="2"/>
      </p:scale>
      <p:origin x="0" y="0"/>
    </p:cViewPr>
  </p:notesTextViewPr>
  <p:sorterViewPr>
    <p:cViewPr>
      <p:scale>
        <a:sx n="100" d="100"/>
        <a:sy n="100" d="100"/>
      </p:scale>
      <p:origin x="0" y="8346"/>
    </p:cViewPr>
  </p:sorterViewPr>
  <p:notesViewPr>
    <p:cSldViewPr>
      <p:cViewPr varScale="1">
        <p:scale>
          <a:sx n="53" d="100"/>
          <a:sy n="53" d="100"/>
        </p:scale>
        <p:origin x="2934" y="7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main\Shamaa%20shared\2MireilleBA\AUBPresentation-27022017\AUBPresentation-Statistics.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in\Shamaa%20shared\13Jessica\UN%20Libraries%20Presentation\StudiesByCount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473012245709032E-2"/>
          <c:y val="3.2758012912619504E-2"/>
          <c:w val="0.75609793255338353"/>
          <c:h val="0.87475563729716266"/>
        </c:manualLayout>
      </c:layout>
      <c:pieChart>
        <c:varyColors val="1"/>
        <c:ser>
          <c:idx val="0"/>
          <c:order val="0"/>
          <c:tx>
            <c:strRef>
              <c:f>Sheet1!$B$3</c:f>
              <c:strCache>
                <c:ptCount val="1"/>
                <c:pt idx="0">
                  <c:v>Numbers of Records</c:v>
                </c:pt>
              </c:strCache>
            </c:strRef>
          </c:tx>
          <c:spPr>
            <a:solidFill>
              <a:schemeClr val="accent3"/>
            </a:solidFill>
          </c:spPr>
          <c:explosion val="21"/>
          <c:dPt>
            <c:idx val="0"/>
            <c:bubble3D val="0"/>
            <c:spPr>
              <a:solidFill>
                <a:schemeClr val="accent3"/>
              </a:solidFill>
              <a:ln w="28575">
                <a:solidFill>
                  <a:schemeClr val="accent3"/>
                </a:solidFill>
              </a:ln>
            </c:spPr>
          </c:dPt>
          <c:dPt>
            <c:idx val="1"/>
            <c:bubble3D val="0"/>
            <c:spPr>
              <a:solidFill>
                <a:sysClr val="window" lastClr="FFFFFF"/>
              </a:solidFill>
              <a:ln w="28575">
                <a:solidFill>
                  <a:schemeClr val="accent3"/>
                </a:solidFill>
              </a:ln>
            </c:spPr>
          </c:dPt>
          <c:dPt>
            <c:idx val="2"/>
            <c:bubble3D val="0"/>
            <c:spPr>
              <a:solidFill>
                <a:schemeClr val="accent3">
                  <a:lumMod val="60000"/>
                  <a:lumOff val="40000"/>
                </a:schemeClr>
              </a:solidFill>
              <a:ln>
                <a:solidFill>
                  <a:schemeClr val="accent3">
                    <a:lumMod val="20000"/>
                    <a:lumOff val="80000"/>
                  </a:schemeClr>
                </a:solidFill>
              </a:ln>
            </c:spPr>
          </c:dPt>
          <c:dLbls>
            <c:dLbl>
              <c:idx val="0"/>
              <c:tx>
                <c:rich>
                  <a:bodyPr/>
                  <a:lstStyle/>
                  <a:p>
                    <a:r>
                      <a:rPr lang="en-US" dirty="0" smtClean="0"/>
                      <a:t>85%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chemeClr val="tx1">
                        <a:lumMod val="75000"/>
                        <a:lumOff val="25000"/>
                      </a:schemeClr>
                    </a:solidFill>
                    <a:latin typeface="Calibri" panose="020F0502020204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Sheet1!$A$4:$A$6</c:f>
              <c:strCache>
                <c:ptCount val="3"/>
                <c:pt idx="0">
                  <c:v>Arabic</c:v>
                </c:pt>
                <c:pt idx="1">
                  <c:v>English</c:v>
                </c:pt>
                <c:pt idx="2">
                  <c:v>French</c:v>
                </c:pt>
              </c:strCache>
            </c:strRef>
          </c:cat>
          <c:val>
            <c:numRef>
              <c:f>Sheet1!$C$4:$C$6</c:f>
              <c:numCache>
                <c:formatCode>0%</c:formatCode>
                <c:ptCount val="3"/>
                <c:pt idx="0">
                  <c:v>0.87206065489707718</c:v>
                </c:pt>
                <c:pt idx="1">
                  <c:v>0.1128855028935609</c:v>
                </c:pt>
                <c:pt idx="2">
                  <c:v>1.5053842209361951E-2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0408420596909913"/>
          <c:y val="0.64109182520068209"/>
          <c:w val="0.18353904818501462"/>
          <c:h val="0.25283859678830467"/>
        </c:manualLayout>
      </c:layout>
      <c:overlay val="0"/>
      <c:txPr>
        <a:bodyPr/>
        <a:lstStyle/>
        <a:p>
          <a:pPr>
            <a:defRPr sz="1800" b="1">
              <a:solidFill>
                <a:schemeClr val="tx1">
                  <a:lumMod val="75000"/>
                  <a:lumOff val="25000"/>
                </a:schemeClr>
              </a:solidFill>
              <a:latin typeface="Century Gothic" panose="020B050202020202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84093118050287E-2"/>
          <c:y val="0.13903910659145885"/>
          <c:w val="0.89440045518785671"/>
          <c:h val="0.62280576682059541"/>
        </c:manualLayout>
      </c:layout>
      <c:barChart>
        <c:barDir val="col"/>
        <c:grouping val="clustered"/>
        <c:varyColors val="0"/>
        <c:ser>
          <c:idx val="0"/>
          <c:order val="0"/>
          <c:spPr>
            <a:solidFill>
              <a:srgbClr val="99BD3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Sheet1!$A$3:$R$3</c:f>
              <c:strCache>
                <c:ptCount val="18"/>
                <c:pt idx="0">
                  <c:v>Iraq</c:v>
                </c:pt>
                <c:pt idx="1">
                  <c:v>Egypt</c:v>
                </c:pt>
                <c:pt idx="2">
                  <c:v>Jordan</c:v>
                </c:pt>
                <c:pt idx="3">
                  <c:v>Palestine</c:v>
                </c:pt>
                <c:pt idx="4">
                  <c:v>Algeria</c:v>
                </c:pt>
                <c:pt idx="5">
                  <c:v>Saudi Arabia</c:v>
                </c:pt>
                <c:pt idx="6">
                  <c:v>Sudan</c:v>
                </c:pt>
                <c:pt idx="7">
                  <c:v>Foreign Countries</c:v>
                </c:pt>
                <c:pt idx="8">
                  <c:v>Lebanon</c:v>
                </c:pt>
                <c:pt idx="9">
                  <c:v>Morocco</c:v>
                </c:pt>
                <c:pt idx="10">
                  <c:v>Syria</c:v>
                </c:pt>
                <c:pt idx="11">
                  <c:v>Kuwait</c:v>
                </c:pt>
                <c:pt idx="12">
                  <c:v>Bahrain</c:v>
                </c:pt>
                <c:pt idx="13">
                  <c:v>United Arab Emirates</c:v>
                </c:pt>
                <c:pt idx="14">
                  <c:v>Yemen</c:v>
                </c:pt>
                <c:pt idx="15">
                  <c:v>Oman</c:v>
                </c:pt>
                <c:pt idx="16">
                  <c:v>Tunisia</c:v>
                </c:pt>
                <c:pt idx="17">
                  <c:v>Qatar</c:v>
                </c:pt>
              </c:strCache>
            </c:strRef>
          </c:cat>
          <c:val>
            <c:numRef>
              <c:f>Sheet1!$A$4:$R$4</c:f>
              <c:numCache>
                <c:formatCode>General</c:formatCode>
                <c:ptCount val="18"/>
                <c:pt idx="0">
                  <c:v>10991</c:v>
                </c:pt>
                <c:pt idx="1">
                  <c:v>7181</c:v>
                </c:pt>
                <c:pt idx="2">
                  <c:v>6710</c:v>
                </c:pt>
                <c:pt idx="3">
                  <c:v>4809</c:v>
                </c:pt>
                <c:pt idx="4">
                  <c:v>3069</c:v>
                </c:pt>
                <c:pt idx="5">
                  <c:v>2979</c:v>
                </c:pt>
                <c:pt idx="6">
                  <c:v>2638</c:v>
                </c:pt>
                <c:pt idx="7">
                  <c:v>2502</c:v>
                </c:pt>
                <c:pt idx="8">
                  <c:v>1870</c:v>
                </c:pt>
                <c:pt idx="9">
                  <c:v>1505</c:v>
                </c:pt>
                <c:pt idx="10">
                  <c:v>1309</c:v>
                </c:pt>
                <c:pt idx="11">
                  <c:v>1214</c:v>
                </c:pt>
                <c:pt idx="12">
                  <c:v>1124</c:v>
                </c:pt>
                <c:pt idx="13">
                  <c:v>1087</c:v>
                </c:pt>
                <c:pt idx="14">
                  <c:v>785</c:v>
                </c:pt>
                <c:pt idx="15">
                  <c:v>559</c:v>
                </c:pt>
                <c:pt idx="16">
                  <c:v>186</c:v>
                </c:pt>
                <c:pt idx="17">
                  <c:v>99</c:v>
                </c:pt>
              </c:numCache>
            </c:numRef>
          </c:val>
        </c:ser>
        <c:dLbls>
          <c:dLblPos val="outEnd"/>
          <c:showLegendKey val="0"/>
          <c:showVal val="1"/>
          <c:showCatName val="0"/>
          <c:showSerName val="0"/>
          <c:showPercent val="0"/>
          <c:showBubbleSize val="0"/>
        </c:dLbls>
        <c:gapWidth val="219"/>
        <c:overlap val="-27"/>
        <c:axId val="307507192"/>
        <c:axId val="307507584"/>
      </c:barChart>
      <c:catAx>
        <c:axId val="30750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7507584"/>
        <c:crosses val="autoZero"/>
        <c:auto val="1"/>
        <c:lblAlgn val="ctr"/>
        <c:lblOffset val="100"/>
        <c:noMultiLvlLbl val="0"/>
      </c:catAx>
      <c:valAx>
        <c:axId val="30750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0750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0354E-8A16-4C61-B211-8D308493FD8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51BF0E5-DA46-4088-B85C-EF4462FBC9B8}">
      <dgm:prSet phldrT="[Text]" custT="1"/>
      <dgm:spPr>
        <a:solidFill>
          <a:srgbClr val="99BD32"/>
        </a:solidFill>
      </dgm:spPr>
      <dgm:t>
        <a:bodyPr/>
        <a:lstStyle/>
        <a:p>
          <a:pPr algn="ctr" rtl="1"/>
          <a:r>
            <a:rPr lang="en-US" sz="2800" b="1" dirty="0" smtClean="0">
              <a:solidFill>
                <a:schemeClr val="bg1"/>
              </a:solidFill>
              <a:latin typeface="Century Gothic" panose="020B0502020202020204" pitchFamily="34" charset="0"/>
              <a:ea typeface="GE SS Text Bold" pitchFamily="18" charset="-78"/>
              <a:cs typeface="GE SS Text Bold" pitchFamily="18" charset="-78"/>
            </a:rPr>
            <a:t>Shamaa</a:t>
          </a:r>
          <a:endParaRPr lang="en-US" sz="1800" b="1" dirty="0">
            <a:solidFill>
              <a:schemeClr val="bg1"/>
            </a:solidFill>
            <a:latin typeface="Century Gothic" panose="020B0502020202020204" pitchFamily="34" charset="0"/>
            <a:ea typeface="GE SS Text Light" pitchFamily="18" charset="-78"/>
            <a:cs typeface="Simplified Arabic" panose="02020603050405020304" pitchFamily="18" charset="-78"/>
          </a:endParaRPr>
        </a:p>
      </dgm:t>
    </dgm:pt>
    <dgm:pt modelId="{295F9C6D-8AFE-4ED3-B802-D2C59F8C3799}" type="parTrans" cxnId="{A6BD9837-2541-4B8E-8867-9D24EEA11918}">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0E87FBB1-AA1D-4F2E-87D9-F53F0F977A06}" type="sibTrans" cxnId="{A6BD9837-2541-4B8E-8867-9D24EEA11918}">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A5983B17-5B02-4092-B50D-D8D0D94436DE}">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ea typeface="GE SS Text Light" pitchFamily="18" charset="-78"/>
              <a:cs typeface="Simplified Arabic" panose="02020603050405020304" pitchFamily="18" charset="-78"/>
            </a:rPr>
            <a:t>Thesaurus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84E490BC-DD45-443B-810D-C9F00FCC2B55}" type="parTrans" cxnId="{74D2D516-8636-4869-B5F8-974B7CC767FC}">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AC7EDAFB-8AC9-4789-96B3-B15B34293377}" type="sibTrans" cxnId="{74D2D516-8636-4869-B5F8-974B7CC767FC}">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A09B6647-848B-466E-AA4E-2062F0359B1F}">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rPr>
            <a:t>Open Access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2801E224-4E21-4D8A-948E-F4DEBF6DFA59}" type="parTrans" cxnId="{86D6219A-2B5E-4485-B4EA-5537AB0FEBC7}">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E51A0F4D-F820-418B-9076-32F26ECB522B}" type="sibTrans" cxnId="{86D6219A-2B5E-4485-B4EA-5537AB0FEBC7}">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B90C5684-D779-47EA-A0F8-AD866A0AD136}">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ea typeface="GE SS Text Light" pitchFamily="18" charset="-78"/>
              <a:cs typeface="Simplified Arabic" panose="02020603050405020304" pitchFamily="18" charset="-78"/>
            </a:rPr>
            <a:t>Intern. Standard system</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B700D992-47A6-4888-B78D-19F4048E4FD3}" type="sibTrans" cxnId="{AA73F25F-5CCC-471A-84DD-DB1285AE0CCD}">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6A567241-33A1-42CD-A378-130DDC5EAA4F}" type="parTrans" cxnId="{AA73F25F-5CCC-471A-84DD-DB1285AE0CCD}">
      <dgm:prSet/>
      <dgm:spPr/>
      <dgm:t>
        <a:bodyPr/>
        <a:lstStyle/>
        <a:p>
          <a:pPr algn="ctr"/>
          <a:endParaRPr lang="en-US" sz="1600">
            <a:solidFill>
              <a:schemeClr val="accent5"/>
            </a:solidFill>
            <a:latin typeface="Century Gothic" panose="020B0502020202020204" pitchFamily="34" charset="0"/>
            <a:ea typeface="GE SS Text Light" pitchFamily="18" charset="-78"/>
            <a:cs typeface="GE SS Text Light" pitchFamily="18" charset="-78"/>
          </a:endParaRPr>
        </a:p>
      </dgm:t>
    </dgm:pt>
    <dgm:pt modelId="{321AA115-BC6E-4C98-AED1-D3910E845018}">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rPr>
            <a:t>Different types of studies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4DB50E2F-0181-4CA0-B0F4-2D4D8DEBFF44}" type="parTrans" cxnId="{904DE8F9-27DC-4527-BE8E-194E628EC65F}">
      <dgm:prSet/>
      <dgm:spPr/>
      <dgm:t>
        <a:bodyPr/>
        <a:lstStyle/>
        <a:p>
          <a:endParaRPr lang="en-US" sz="1600">
            <a:solidFill>
              <a:schemeClr val="accent5"/>
            </a:solidFill>
            <a:latin typeface="Century Gothic" panose="020B0502020202020204" pitchFamily="34" charset="0"/>
          </a:endParaRPr>
        </a:p>
      </dgm:t>
    </dgm:pt>
    <dgm:pt modelId="{7CA0BC69-90DB-48EF-94AB-729A9E67CCC8}" type="sibTrans" cxnId="{904DE8F9-27DC-4527-BE8E-194E628EC65F}">
      <dgm:prSet/>
      <dgm:spPr/>
      <dgm:t>
        <a:bodyPr/>
        <a:lstStyle/>
        <a:p>
          <a:endParaRPr lang="en-US" sz="1600">
            <a:solidFill>
              <a:schemeClr val="accent5"/>
            </a:solidFill>
            <a:latin typeface="Century Gothic" panose="020B0502020202020204" pitchFamily="34" charset="0"/>
          </a:endParaRPr>
        </a:p>
      </dgm:t>
    </dgm:pt>
    <dgm:pt modelId="{C438109D-8C9A-46B4-9E58-5E554B3199F7}">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ea typeface="GE SS Text Light" pitchFamily="18" charset="-78"/>
              <a:cs typeface="Simplified Arabic" panose="02020603050405020304" pitchFamily="18" charset="-78"/>
            </a:rPr>
            <a:t>3 languages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757A1DB7-63D1-4501-88E5-94CE062049B2}" type="parTrans" cxnId="{41FDFCE2-E9C9-4930-BA31-93F16DCBFE44}">
      <dgm:prSet/>
      <dgm:spPr/>
      <dgm:t>
        <a:bodyPr/>
        <a:lstStyle/>
        <a:p>
          <a:endParaRPr lang="en-US" sz="1600">
            <a:solidFill>
              <a:schemeClr val="accent5"/>
            </a:solidFill>
            <a:latin typeface="Century Gothic" panose="020B0502020202020204" pitchFamily="34" charset="0"/>
          </a:endParaRPr>
        </a:p>
      </dgm:t>
    </dgm:pt>
    <dgm:pt modelId="{203E39AB-040F-43C7-893C-0F55F93D9294}" type="sibTrans" cxnId="{41FDFCE2-E9C9-4930-BA31-93F16DCBFE44}">
      <dgm:prSet/>
      <dgm:spPr/>
      <dgm:t>
        <a:bodyPr/>
        <a:lstStyle/>
        <a:p>
          <a:endParaRPr lang="en-US" sz="1600">
            <a:solidFill>
              <a:schemeClr val="accent5"/>
            </a:solidFill>
            <a:latin typeface="Century Gothic" panose="020B0502020202020204" pitchFamily="34" charset="0"/>
          </a:endParaRPr>
        </a:p>
      </dgm:t>
    </dgm:pt>
    <dgm:pt modelId="{1CC7767E-FE81-41B8-BA39-F9B1646C5E93}">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ea typeface="GE SS Text Light" pitchFamily="18" charset="-78"/>
              <a:cs typeface="Simplified Arabic" panose="02020603050405020304" pitchFamily="18" charset="-78"/>
            </a:rPr>
            <a:t>Abstracts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D60BCCCB-8AAD-4ABD-8466-11C3195C6453}" type="parTrans" cxnId="{BE2AC3CA-1385-46A2-9DE0-D274B78A5E30}">
      <dgm:prSet/>
      <dgm:spPr/>
      <dgm:t>
        <a:bodyPr/>
        <a:lstStyle/>
        <a:p>
          <a:endParaRPr lang="en-US" sz="1600">
            <a:solidFill>
              <a:schemeClr val="accent5"/>
            </a:solidFill>
            <a:latin typeface="Century Gothic" panose="020B0502020202020204" pitchFamily="34" charset="0"/>
          </a:endParaRPr>
        </a:p>
      </dgm:t>
    </dgm:pt>
    <dgm:pt modelId="{88B5E4DF-EDD3-4819-B377-1088A2C62C10}" type="sibTrans" cxnId="{BE2AC3CA-1385-46A2-9DE0-D274B78A5E30}">
      <dgm:prSet/>
      <dgm:spPr/>
      <dgm:t>
        <a:bodyPr/>
        <a:lstStyle/>
        <a:p>
          <a:endParaRPr lang="en-US" sz="1600">
            <a:solidFill>
              <a:schemeClr val="accent5"/>
            </a:solidFill>
            <a:latin typeface="Century Gothic" panose="020B0502020202020204" pitchFamily="34" charset="0"/>
          </a:endParaRPr>
        </a:p>
      </dgm:t>
    </dgm:pt>
    <dgm:pt modelId="{3A9D1E1A-C248-4545-849B-F2E5CB8F2FA1}">
      <dgm:prSet phldrT="[Text]" custT="1"/>
      <dgm:spPr>
        <a:solidFill>
          <a:schemeClr val="accent6">
            <a:lumMod val="20000"/>
            <a:lumOff val="80000"/>
          </a:schemeClr>
        </a:solidFill>
      </dgm:spPr>
      <dgm:t>
        <a:bodyPr/>
        <a:lstStyle/>
        <a:p>
          <a:pPr algn="ctr"/>
          <a:r>
            <a:rPr lang="en-US" sz="1600" b="1" dirty="0" smtClean="0">
              <a:solidFill>
                <a:schemeClr val="accent5"/>
              </a:solidFill>
              <a:latin typeface="Century Gothic" panose="020B0502020202020204" pitchFamily="34" charset="0"/>
              <a:ea typeface="GE SS Text Light" pitchFamily="18" charset="-78"/>
              <a:cs typeface="Simplified Arabic" panose="02020603050405020304" pitchFamily="18" charset="-78"/>
            </a:rPr>
            <a:t>Full Texts</a:t>
          </a:r>
          <a:endParaRPr lang="en-US" sz="1600" b="1" dirty="0">
            <a:solidFill>
              <a:schemeClr val="accent5"/>
            </a:solidFill>
            <a:latin typeface="Century Gothic" panose="020B0502020202020204" pitchFamily="34" charset="0"/>
            <a:ea typeface="GE SS Text Light" pitchFamily="18" charset="-78"/>
            <a:cs typeface="Simplified Arabic" panose="02020603050405020304" pitchFamily="18" charset="-78"/>
          </a:endParaRPr>
        </a:p>
      </dgm:t>
    </dgm:pt>
    <dgm:pt modelId="{85A15121-3095-4BC6-85E4-24236523B852}" type="parTrans" cxnId="{DD6B16B6-F81C-423E-8BCC-C1A303568B1E}">
      <dgm:prSet/>
      <dgm:spPr/>
      <dgm:t>
        <a:bodyPr/>
        <a:lstStyle/>
        <a:p>
          <a:endParaRPr lang="en-US" sz="1600">
            <a:solidFill>
              <a:schemeClr val="accent5"/>
            </a:solidFill>
            <a:latin typeface="Century Gothic" panose="020B0502020202020204" pitchFamily="34" charset="0"/>
          </a:endParaRPr>
        </a:p>
      </dgm:t>
    </dgm:pt>
    <dgm:pt modelId="{77A9D396-A143-41D1-AE14-CF406629D5E2}" type="sibTrans" cxnId="{DD6B16B6-F81C-423E-8BCC-C1A303568B1E}">
      <dgm:prSet/>
      <dgm:spPr/>
      <dgm:t>
        <a:bodyPr/>
        <a:lstStyle/>
        <a:p>
          <a:endParaRPr lang="en-US" sz="1600">
            <a:solidFill>
              <a:schemeClr val="accent5"/>
            </a:solidFill>
            <a:latin typeface="Century Gothic" panose="020B0502020202020204" pitchFamily="34" charset="0"/>
          </a:endParaRPr>
        </a:p>
      </dgm:t>
    </dgm:pt>
    <dgm:pt modelId="{19DA6C0C-F000-4750-9B4E-7748AA1BD4A8}" type="pres">
      <dgm:prSet presAssocID="{F240354E-8A16-4C61-B211-8D308493FD8B}" presName="Name0" presStyleCnt="0">
        <dgm:presLayoutVars>
          <dgm:chMax val="1"/>
          <dgm:dir/>
          <dgm:animLvl val="ctr"/>
          <dgm:resizeHandles val="exact"/>
        </dgm:presLayoutVars>
      </dgm:prSet>
      <dgm:spPr/>
      <dgm:t>
        <a:bodyPr/>
        <a:lstStyle/>
        <a:p>
          <a:endParaRPr lang="en-US"/>
        </a:p>
      </dgm:t>
    </dgm:pt>
    <dgm:pt modelId="{8E54A177-822A-4B03-A9DF-79D03F57D9E6}" type="pres">
      <dgm:prSet presAssocID="{951BF0E5-DA46-4088-B85C-EF4462FBC9B8}" presName="centerShape" presStyleLbl="node0" presStyleIdx="0" presStyleCnt="1" custScaleX="131793" custScaleY="101219" custLinFactNeighborX="2852" custLinFactNeighborY="-3080"/>
      <dgm:spPr/>
      <dgm:t>
        <a:bodyPr/>
        <a:lstStyle/>
        <a:p>
          <a:endParaRPr lang="en-US"/>
        </a:p>
      </dgm:t>
    </dgm:pt>
    <dgm:pt modelId="{546D4963-D580-4796-A7E8-2ACCF216B3C5}" type="pres">
      <dgm:prSet presAssocID="{A09B6647-848B-466E-AA4E-2062F0359B1F}" presName="node" presStyleLbl="node1" presStyleIdx="0" presStyleCnt="7" custScaleX="148109" custRadScaleRad="103823" custRadScaleInc="9246">
        <dgm:presLayoutVars>
          <dgm:bulletEnabled val="1"/>
        </dgm:presLayoutVars>
      </dgm:prSet>
      <dgm:spPr/>
      <dgm:t>
        <a:bodyPr/>
        <a:lstStyle/>
        <a:p>
          <a:endParaRPr lang="en-US"/>
        </a:p>
      </dgm:t>
    </dgm:pt>
    <dgm:pt modelId="{CFA5FEFE-E478-478B-8308-42D18B742ACC}" type="pres">
      <dgm:prSet presAssocID="{A09B6647-848B-466E-AA4E-2062F0359B1F}" presName="dummy" presStyleCnt="0"/>
      <dgm:spPr/>
    </dgm:pt>
    <dgm:pt modelId="{B8DB4D1F-DDED-49EB-99A3-3411043EB6CB}" type="pres">
      <dgm:prSet presAssocID="{E51A0F4D-F820-418B-9076-32F26ECB522B}" presName="sibTrans" presStyleLbl="sibTrans2D1" presStyleIdx="0" presStyleCnt="7"/>
      <dgm:spPr/>
      <dgm:t>
        <a:bodyPr/>
        <a:lstStyle/>
        <a:p>
          <a:endParaRPr lang="en-US"/>
        </a:p>
      </dgm:t>
    </dgm:pt>
    <dgm:pt modelId="{8CD24CEB-949C-4E1B-9983-81F7160AAF77}" type="pres">
      <dgm:prSet presAssocID="{321AA115-BC6E-4C98-AED1-D3910E845018}" presName="node" presStyleLbl="node1" presStyleIdx="1" presStyleCnt="7" custScaleX="185642" custRadScaleRad="108867" custRadScaleInc="30329">
        <dgm:presLayoutVars>
          <dgm:bulletEnabled val="1"/>
        </dgm:presLayoutVars>
      </dgm:prSet>
      <dgm:spPr/>
      <dgm:t>
        <a:bodyPr/>
        <a:lstStyle/>
        <a:p>
          <a:endParaRPr lang="en-US"/>
        </a:p>
      </dgm:t>
    </dgm:pt>
    <dgm:pt modelId="{DFE004B1-D842-40EE-8684-CB702120807C}" type="pres">
      <dgm:prSet presAssocID="{321AA115-BC6E-4C98-AED1-D3910E845018}" presName="dummy" presStyleCnt="0"/>
      <dgm:spPr/>
    </dgm:pt>
    <dgm:pt modelId="{D4DF30B9-2062-45C4-BF76-0F22858F8C0E}" type="pres">
      <dgm:prSet presAssocID="{7CA0BC69-90DB-48EF-94AB-729A9E67CCC8}" presName="sibTrans" presStyleLbl="sibTrans2D1" presStyleIdx="1" presStyleCnt="7"/>
      <dgm:spPr/>
      <dgm:t>
        <a:bodyPr/>
        <a:lstStyle/>
        <a:p>
          <a:endParaRPr lang="en-US"/>
        </a:p>
      </dgm:t>
    </dgm:pt>
    <dgm:pt modelId="{40C74D6A-5BA1-4658-A01D-E7BDC81C81AA}" type="pres">
      <dgm:prSet presAssocID="{C438109D-8C9A-46B4-9E58-5E554B3199F7}" presName="node" presStyleLbl="node1" presStyleIdx="2" presStyleCnt="7" custScaleX="163436" custRadScaleRad="112110" custRadScaleInc="-30822">
        <dgm:presLayoutVars>
          <dgm:bulletEnabled val="1"/>
        </dgm:presLayoutVars>
      </dgm:prSet>
      <dgm:spPr/>
      <dgm:t>
        <a:bodyPr/>
        <a:lstStyle/>
        <a:p>
          <a:endParaRPr lang="en-US"/>
        </a:p>
      </dgm:t>
    </dgm:pt>
    <dgm:pt modelId="{C36D02E7-7F09-4AB3-96E3-AEF36D06485F}" type="pres">
      <dgm:prSet presAssocID="{C438109D-8C9A-46B4-9E58-5E554B3199F7}" presName="dummy" presStyleCnt="0"/>
      <dgm:spPr/>
    </dgm:pt>
    <dgm:pt modelId="{630F9235-33C2-412D-BDB2-13D3A632D09E}" type="pres">
      <dgm:prSet presAssocID="{203E39AB-040F-43C7-893C-0F55F93D9294}" presName="sibTrans" presStyleLbl="sibTrans2D1" presStyleIdx="2" presStyleCnt="7"/>
      <dgm:spPr/>
      <dgm:t>
        <a:bodyPr/>
        <a:lstStyle/>
        <a:p>
          <a:endParaRPr lang="en-US"/>
        </a:p>
      </dgm:t>
    </dgm:pt>
    <dgm:pt modelId="{DA1D6065-A137-4C20-B93D-5F66A6F00637}" type="pres">
      <dgm:prSet presAssocID="{1CC7767E-FE81-41B8-BA39-F9B1646C5E93}" presName="node" presStyleLbl="node1" presStyleIdx="3" presStyleCnt="7" custScaleX="138723" custRadScaleRad="107179" custRadScaleInc="-59067">
        <dgm:presLayoutVars>
          <dgm:bulletEnabled val="1"/>
        </dgm:presLayoutVars>
      </dgm:prSet>
      <dgm:spPr/>
      <dgm:t>
        <a:bodyPr/>
        <a:lstStyle/>
        <a:p>
          <a:endParaRPr lang="en-US"/>
        </a:p>
      </dgm:t>
    </dgm:pt>
    <dgm:pt modelId="{DAA61F82-D90E-4922-AB55-310F29A5F2B3}" type="pres">
      <dgm:prSet presAssocID="{1CC7767E-FE81-41B8-BA39-F9B1646C5E93}" presName="dummy" presStyleCnt="0"/>
      <dgm:spPr/>
    </dgm:pt>
    <dgm:pt modelId="{FC07D5AE-3867-41F9-A061-9FF88DAE75D2}" type="pres">
      <dgm:prSet presAssocID="{88B5E4DF-EDD3-4819-B377-1088A2C62C10}" presName="sibTrans" presStyleLbl="sibTrans2D1" presStyleIdx="3" presStyleCnt="7"/>
      <dgm:spPr/>
      <dgm:t>
        <a:bodyPr/>
        <a:lstStyle/>
        <a:p>
          <a:endParaRPr lang="en-US"/>
        </a:p>
      </dgm:t>
    </dgm:pt>
    <dgm:pt modelId="{A56A7547-9437-482A-A25A-0E66D0582FF1}" type="pres">
      <dgm:prSet presAssocID="{3A9D1E1A-C248-4545-849B-F2E5CB8F2FA1}" presName="node" presStyleLbl="node1" presStyleIdx="4" presStyleCnt="7" custScaleX="149472" custRadScaleRad="96415" custRadScaleInc="-15535">
        <dgm:presLayoutVars>
          <dgm:bulletEnabled val="1"/>
        </dgm:presLayoutVars>
      </dgm:prSet>
      <dgm:spPr/>
      <dgm:t>
        <a:bodyPr/>
        <a:lstStyle/>
        <a:p>
          <a:endParaRPr lang="en-US"/>
        </a:p>
      </dgm:t>
    </dgm:pt>
    <dgm:pt modelId="{34B5BB8C-E4CF-45BD-9EDE-69B914832E7F}" type="pres">
      <dgm:prSet presAssocID="{3A9D1E1A-C248-4545-849B-F2E5CB8F2FA1}" presName="dummy" presStyleCnt="0"/>
      <dgm:spPr/>
    </dgm:pt>
    <dgm:pt modelId="{07582D68-A137-4B76-BE9E-AC6641F85075}" type="pres">
      <dgm:prSet presAssocID="{77A9D396-A143-41D1-AE14-CF406629D5E2}" presName="sibTrans" presStyleLbl="sibTrans2D1" presStyleIdx="4" presStyleCnt="7"/>
      <dgm:spPr/>
      <dgm:t>
        <a:bodyPr/>
        <a:lstStyle/>
        <a:p>
          <a:endParaRPr lang="en-US"/>
        </a:p>
      </dgm:t>
    </dgm:pt>
    <dgm:pt modelId="{C3029639-4636-40AF-A0EF-87170F7F323D}" type="pres">
      <dgm:prSet presAssocID="{B90C5684-D779-47EA-A0F8-AD866A0AD136}" presName="node" presStyleLbl="node1" presStyleIdx="5" presStyleCnt="7" custScaleX="177622" custRadScaleRad="103758" custRadScaleInc="25717">
        <dgm:presLayoutVars>
          <dgm:bulletEnabled val="1"/>
        </dgm:presLayoutVars>
      </dgm:prSet>
      <dgm:spPr/>
      <dgm:t>
        <a:bodyPr/>
        <a:lstStyle/>
        <a:p>
          <a:endParaRPr lang="en-US"/>
        </a:p>
      </dgm:t>
    </dgm:pt>
    <dgm:pt modelId="{75D01414-0038-4C73-8ED2-B84744B8506A}" type="pres">
      <dgm:prSet presAssocID="{B90C5684-D779-47EA-A0F8-AD866A0AD136}" presName="dummy" presStyleCnt="0"/>
      <dgm:spPr/>
    </dgm:pt>
    <dgm:pt modelId="{C246F049-DD81-41EB-86C7-D2E24CEA9E52}" type="pres">
      <dgm:prSet presAssocID="{B700D992-47A6-4888-B78D-19F4048E4FD3}" presName="sibTrans" presStyleLbl="sibTrans2D1" presStyleIdx="5" presStyleCnt="7"/>
      <dgm:spPr/>
      <dgm:t>
        <a:bodyPr/>
        <a:lstStyle/>
        <a:p>
          <a:endParaRPr lang="en-US"/>
        </a:p>
      </dgm:t>
    </dgm:pt>
    <dgm:pt modelId="{03CC2350-C000-4109-AACE-8C574D2FF27B}" type="pres">
      <dgm:prSet presAssocID="{A5983B17-5B02-4092-B50D-D8D0D94436DE}" presName="node" presStyleLbl="node1" presStyleIdx="6" presStyleCnt="7" custScaleX="142634" custRadScaleRad="103358" custRadScaleInc="16506">
        <dgm:presLayoutVars>
          <dgm:bulletEnabled val="1"/>
        </dgm:presLayoutVars>
      </dgm:prSet>
      <dgm:spPr/>
      <dgm:t>
        <a:bodyPr/>
        <a:lstStyle/>
        <a:p>
          <a:endParaRPr lang="en-US"/>
        </a:p>
      </dgm:t>
    </dgm:pt>
    <dgm:pt modelId="{3D557E40-94BE-4D9B-8A8E-016C306E5FF3}" type="pres">
      <dgm:prSet presAssocID="{A5983B17-5B02-4092-B50D-D8D0D94436DE}" presName="dummy" presStyleCnt="0"/>
      <dgm:spPr/>
    </dgm:pt>
    <dgm:pt modelId="{B31AA42C-AEA8-487A-9ACC-29E2C144ECE1}" type="pres">
      <dgm:prSet presAssocID="{AC7EDAFB-8AC9-4789-96B3-B15B34293377}" presName="sibTrans" presStyleLbl="sibTrans2D1" presStyleIdx="6" presStyleCnt="7"/>
      <dgm:spPr/>
      <dgm:t>
        <a:bodyPr/>
        <a:lstStyle/>
        <a:p>
          <a:endParaRPr lang="en-US"/>
        </a:p>
      </dgm:t>
    </dgm:pt>
  </dgm:ptLst>
  <dgm:cxnLst>
    <dgm:cxn modelId="{71AED2E2-938E-4E12-BC72-D366CF37D94D}" type="presOf" srcId="{203E39AB-040F-43C7-893C-0F55F93D9294}" destId="{630F9235-33C2-412D-BDB2-13D3A632D09E}" srcOrd="0" destOrd="0" presId="urn:microsoft.com/office/officeart/2005/8/layout/radial6"/>
    <dgm:cxn modelId="{0AF70490-3AF6-485A-B5AA-AB06DB7BDDB9}" type="presOf" srcId="{77A9D396-A143-41D1-AE14-CF406629D5E2}" destId="{07582D68-A137-4B76-BE9E-AC6641F85075}" srcOrd="0" destOrd="0" presId="urn:microsoft.com/office/officeart/2005/8/layout/radial6"/>
    <dgm:cxn modelId="{1BF40BE1-8E9B-4357-9250-3B35AFDB6580}" type="presOf" srcId="{F240354E-8A16-4C61-B211-8D308493FD8B}" destId="{19DA6C0C-F000-4750-9B4E-7748AA1BD4A8}" srcOrd="0" destOrd="0" presId="urn:microsoft.com/office/officeart/2005/8/layout/radial6"/>
    <dgm:cxn modelId="{63AEDD11-10F5-4861-8E27-A306F55F7A78}" type="presOf" srcId="{B700D992-47A6-4888-B78D-19F4048E4FD3}" destId="{C246F049-DD81-41EB-86C7-D2E24CEA9E52}" srcOrd="0" destOrd="0" presId="urn:microsoft.com/office/officeart/2005/8/layout/radial6"/>
    <dgm:cxn modelId="{E3C7CAE5-6F06-4D45-A1BB-4D0287481FD2}" type="presOf" srcId="{B90C5684-D779-47EA-A0F8-AD866A0AD136}" destId="{C3029639-4636-40AF-A0EF-87170F7F323D}" srcOrd="0" destOrd="0" presId="urn:microsoft.com/office/officeart/2005/8/layout/radial6"/>
    <dgm:cxn modelId="{A6BD9837-2541-4B8E-8867-9D24EEA11918}" srcId="{F240354E-8A16-4C61-B211-8D308493FD8B}" destId="{951BF0E5-DA46-4088-B85C-EF4462FBC9B8}" srcOrd="0" destOrd="0" parTransId="{295F9C6D-8AFE-4ED3-B802-D2C59F8C3799}" sibTransId="{0E87FBB1-AA1D-4F2E-87D9-F53F0F977A06}"/>
    <dgm:cxn modelId="{D3DA7786-30D1-450A-ABA2-71BABF666F61}" type="presOf" srcId="{C438109D-8C9A-46B4-9E58-5E554B3199F7}" destId="{40C74D6A-5BA1-4658-A01D-E7BDC81C81AA}" srcOrd="0" destOrd="0" presId="urn:microsoft.com/office/officeart/2005/8/layout/radial6"/>
    <dgm:cxn modelId="{1BF13672-5BE6-44E7-A8F2-0EAB39A3AAF6}" type="presOf" srcId="{1CC7767E-FE81-41B8-BA39-F9B1646C5E93}" destId="{DA1D6065-A137-4C20-B93D-5F66A6F00637}" srcOrd="0" destOrd="0" presId="urn:microsoft.com/office/officeart/2005/8/layout/radial6"/>
    <dgm:cxn modelId="{1FA1AD2F-29B2-4D8A-ABD1-8082967A47F4}" type="presOf" srcId="{AC7EDAFB-8AC9-4789-96B3-B15B34293377}" destId="{B31AA42C-AEA8-487A-9ACC-29E2C144ECE1}" srcOrd="0" destOrd="0" presId="urn:microsoft.com/office/officeart/2005/8/layout/radial6"/>
    <dgm:cxn modelId="{5BBE7797-D35D-4570-9387-3B1CE1F849A9}" type="presOf" srcId="{A5983B17-5B02-4092-B50D-D8D0D94436DE}" destId="{03CC2350-C000-4109-AACE-8C574D2FF27B}" srcOrd="0" destOrd="0" presId="urn:microsoft.com/office/officeart/2005/8/layout/radial6"/>
    <dgm:cxn modelId="{41FDFCE2-E9C9-4930-BA31-93F16DCBFE44}" srcId="{951BF0E5-DA46-4088-B85C-EF4462FBC9B8}" destId="{C438109D-8C9A-46B4-9E58-5E554B3199F7}" srcOrd="2" destOrd="0" parTransId="{757A1DB7-63D1-4501-88E5-94CE062049B2}" sibTransId="{203E39AB-040F-43C7-893C-0F55F93D9294}"/>
    <dgm:cxn modelId="{16FC4700-812C-44B8-94EC-F086E3B82718}" type="presOf" srcId="{951BF0E5-DA46-4088-B85C-EF4462FBC9B8}" destId="{8E54A177-822A-4B03-A9DF-79D03F57D9E6}" srcOrd="0" destOrd="0" presId="urn:microsoft.com/office/officeart/2005/8/layout/radial6"/>
    <dgm:cxn modelId="{AA73F25F-5CCC-471A-84DD-DB1285AE0CCD}" srcId="{951BF0E5-DA46-4088-B85C-EF4462FBC9B8}" destId="{B90C5684-D779-47EA-A0F8-AD866A0AD136}" srcOrd="5" destOrd="0" parTransId="{6A567241-33A1-42CD-A378-130DDC5EAA4F}" sibTransId="{B700D992-47A6-4888-B78D-19F4048E4FD3}"/>
    <dgm:cxn modelId="{86D6219A-2B5E-4485-B4EA-5537AB0FEBC7}" srcId="{951BF0E5-DA46-4088-B85C-EF4462FBC9B8}" destId="{A09B6647-848B-466E-AA4E-2062F0359B1F}" srcOrd="0" destOrd="0" parTransId="{2801E224-4E21-4D8A-948E-F4DEBF6DFA59}" sibTransId="{E51A0F4D-F820-418B-9076-32F26ECB522B}"/>
    <dgm:cxn modelId="{7471F5C3-0215-4D47-B12A-5072F999A0ED}" type="presOf" srcId="{88B5E4DF-EDD3-4819-B377-1088A2C62C10}" destId="{FC07D5AE-3867-41F9-A061-9FF88DAE75D2}" srcOrd="0" destOrd="0" presId="urn:microsoft.com/office/officeart/2005/8/layout/radial6"/>
    <dgm:cxn modelId="{BE59621A-B3D0-416F-99AE-03476D782CF8}" type="presOf" srcId="{321AA115-BC6E-4C98-AED1-D3910E845018}" destId="{8CD24CEB-949C-4E1B-9983-81F7160AAF77}" srcOrd="0" destOrd="0" presId="urn:microsoft.com/office/officeart/2005/8/layout/radial6"/>
    <dgm:cxn modelId="{2195438F-6D2F-4EF0-B6E6-AC853544EDB2}" type="presOf" srcId="{7CA0BC69-90DB-48EF-94AB-729A9E67CCC8}" destId="{D4DF30B9-2062-45C4-BF76-0F22858F8C0E}" srcOrd="0" destOrd="0" presId="urn:microsoft.com/office/officeart/2005/8/layout/radial6"/>
    <dgm:cxn modelId="{904DE8F9-27DC-4527-BE8E-194E628EC65F}" srcId="{951BF0E5-DA46-4088-B85C-EF4462FBC9B8}" destId="{321AA115-BC6E-4C98-AED1-D3910E845018}" srcOrd="1" destOrd="0" parTransId="{4DB50E2F-0181-4CA0-B0F4-2D4D8DEBFF44}" sibTransId="{7CA0BC69-90DB-48EF-94AB-729A9E67CCC8}"/>
    <dgm:cxn modelId="{BE2AC3CA-1385-46A2-9DE0-D274B78A5E30}" srcId="{951BF0E5-DA46-4088-B85C-EF4462FBC9B8}" destId="{1CC7767E-FE81-41B8-BA39-F9B1646C5E93}" srcOrd="3" destOrd="0" parTransId="{D60BCCCB-8AAD-4ABD-8466-11C3195C6453}" sibTransId="{88B5E4DF-EDD3-4819-B377-1088A2C62C10}"/>
    <dgm:cxn modelId="{4F7081B4-3581-450A-A3D1-7568711D042A}" type="presOf" srcId="{3A9D1E1A-C248-4545-849B-F2E5CB8F2FA1}" destId="{A56A7547-9437-482A-A25A-0E66D0582FF1}" srcOrd="0" destOrd="0" presId="urn:microsoft.com/office/officeart/2005/8/layout/radial6"/>
    <dgm:cxn modelId="{DD6B16B6-F81C-423E-8BCC-C1A303568B1E}" srcId="{951BF0E5-DA46-4088-B85C-EF4462FBC9B8}" destId="{3A9D1E1A-C248-4545-849B-F2E5CB8F2FA1}" srcOrd="4" destOrd="0" parTransId="{85A15121-3095-4BC6-85E4-24236523B852}" sibTransId="{77A9D396-A143-41D1-AE14-CF406629D5E2}"/>
    <dgm:cxn modelId="{74D2D516-8636-4869-B5F8-974B7CC767FC}" srcId="{951BF0E5-DA46-4088-B85C-EF4462FBC9B8}" destId="{A5983B17-5B02-4092-B50D-D8D0D94436DE}" srcOrd="6" destOrd="0" parTransId="{84E490BC-DD45-443B-810D-C9F00FCC2B55}" sibTransId="{AC7EDAFB-8AC9-4789-96B3-B15B34293377}"/>
    <dgm:cxn modelId="{42E78F30-AF6B-41EE-BF02-F9B9E643B948}" type="presOf" srcId="{E51A0F4D-F820-418B-9076-32F26ECB522B}" destId="{B8DB4D1F-DDED-49EB-99A3-3411043EB6CB}" srcOrd="0" destOrd="0" presId="urn:microsoft.com/office/officeart/2005/8/layout/radial6"/>
    <dgm:cxn modelId="{9004CB9E-6312-4BAE-B51B-7A7FD5FFD438}" type="presOf" srcId="{A09B6647-848B-466E-AA4E-2062F0359B1F}" destId="{546D4963-D580-4796-A7E8-2ACCF216B3C5}" srcOrd="0" destOrd="0" presId="urn:microsoft.com/office/officeart/2005/8/layout/radial6"/>
    <dgm:cxn modelId="{B7B50F4E-FBFE-4CF2-993C-F93B3E69BAE6}" type="presParOf" srcId="{19DA6C0C-F000-4750-9B4E-7748AA1BD4A8}" destId="{8E54A177-822A-4B03-A9DF-79D03F57D9E6}" srcOrd="0" destOrd="0" presId="urn:microsoft.com/office/officeart/2005/8/layout/radial6"/>
    <dgm:cxn modelId="{F060A8BA-5572-40FD-8746-FBA1B1452020}" type="presParOf" srcId="{19DA6C0C-F000-4750-9B4E-7748AA1BD4A8}" destId="{546D4963-D580-4796-A7E8-2ACCF216B3C5}" srcOrd="1" destOrd="0" presId="urn:microsoft.com/office/officeart/2005/8/layout/radial6"/>
    <dgm:cxn modelId="{B6DF0E9D-952F-421C-9D5E-EFBD670ACCE2}" type="presParOf" srcId="{19DA6C0C-F000-4750-9B4E-7748AA1BD4A8}" destId="{CFA5FEFE-E478-478B-8308-42D18B742ACC}" srcOrd="2" destOrd="0" presId="urn:microsoft.com/office/officeart/2005/8/layout/radial6"/>
    <dgm:cxn modelId="{CCC2FC4B-7B9E-47C2-A964-195457B1330B}" type="presParOf" srcId="{19DA6C0C-F000-4750-9B4E-7748AA1BD4A8}" destId="{B8DB4D1F-DDED-49EB-99A3-3411043EB6CB}" srcOrd="3" destOrd="0" presId="urn:microsoft.com/office/officeart/2005/8/layout/radial6"/>
    <dgm:cxn modelId="{C91E5A18-EA0D-4FAE-BA1A-900B55318372}" type="presParOf" srcId="{19DA6C0C-F000-4750-9B4E-7748AA1BD4A8}" destId="{8CD24CEB-949C-4E1B-9983-81F7160AAF77}" srcOrd="4" destOrd="0" presId="urn:microsoft.com/office/officeart/2005/8/layout/radial6"/>
    <dgm:cxn modelId="{7D6BC3C8-0C7F-4CCA-A91E-920DC78B899F}" type="presParOf" srcId="{19DA6C0C-F000-4750-9B4E-7748AA1BD4A8}" destId="{DFE004B1-D842-40EE-8684-CB702120807C}" srcOrd="5" destOrd="0" presId="urn:microsoft.com/office/officeart/2005/8/layout/radial6"/>
    <dgm:cxn modelId="{3739E67B-90BB-42DA-87B5-EB6A763B39C0}" type="presParOf" srcId="{19DA6C0C-F000-4750-9B4E-7748AA1BD4A8}" destId="{D4DF30B9-2062-45C4-BF76-0F22858F8C0E}" srcOrd="6" destOrd="0" presId="urn:microsoft.com/office/officeart/2005/8/layout/radial6"/>
    <dgm:cxn modelId="{F55F1EE9-5E5B-47CF-80AA-3CA8248AC410}" type="presParOf" srcId="{19DA6C0C-F000-4750-9B4E-7748AA1BD4A8}" destId="{40C74D6A-5BA1-4658-A01D-E7BDC81C81AA}" srcOrd="7" destOrd="0" presId="urn:microsoft.com/office/officeart/2005/8/layout/radial6"/>
    <dgm:cxn modelId="{79ACEF8A-CA9D-456A-A096-F6DC7D2409A5}" type="presParOf" srcId="{19DA6C0C-F000-4750-9B4E-7748AA1BD4A8}" destId="{C36D02E7-7F09-4AB3-96E3-AEF36D06485F}" srcOrd="8" destOrd="0" presId="urn:microsoft.com/office/officeart/2005/8/layout/radial6"/>
    <dgm:cxn modelId="{BDA3507C-F2F0-488F-9AAB-03A663DB07EA}" type="presParOf" srcId="{19DA6C0C-F000-4750-9B4E-7748AA1BD4A8}" destId="{630F9235-33C2-412D-BDB2-13D3A632D09E}" srcOrd="9" destOrd="0" presId="urn:microsoft.com/office/officeart/2005/8/layout/radial6"/>
    <dgm:cxn modelId="{9B08ADE7-FF5A-4F08-8A2A-FC91B3F86E2F}" type="presParOf" srcId="{19DA6C0C-F000-4750-9B4E-7748AA1BD4A8}" destId="{DA1D6065-A137-4C20-B93D-5F66A6F00637}" srcOrd="10" destOrd="0" presId="urn:microsoft.com/office/officeart/2005/8/layout/radial6"/>
    <dgm:cxn modelId="{7092B5D6-9EA3-4DAB-9710-CDA1C436F2C1}" type="presParOf" srcId="{19DA6C0C-F000-4750-9B4E-7748AA1BD4A8}" destId="{DAA61F82-D90E-4922-AB55-310F29A5F2B3}" srcOrd="11" destOrd="0" presId="urn:microsoft.com/office/officeart/2005/8/layout/radial6"/>
    <dgm:cxn modelId="{44511061-DBEA-4322-ADEF-8B5B79C6FA77}" type="presParOf" srcId="{19DA6C0C-F000-4750-9B4E-7748AA1BD4A8}" destId="{FC07D5AE-3867-41F9-A061-9FF88DAE75D2}" srcOrd="12" destOrd="0" presId="urn:microsoft.com/office/officeart/2005/8/layout/radial6"/>
    <dgm:cxn modelId="{DAC69A7C-E01C-49F5-BD6B-1CC69FBB7B98}" type="presParOf" srcId="{19DA6C0C-F000-4750-9B4E-7748AA1BD4A8}" destId="{A56A7547-9437-482A-A25A-0E66D0582FF1}" srcOrd="13" destOrd="0" presId="urn:microsoft.com/office/officeart/2005/8/layout/radial6"/>
    <dgm:cxn modelId="{85B0EBDC-2FF3-4103-B923-1DAF468CF6A8}" type="presParOf" srcId="{19DA6C0C-F000-4750-9B4E-7748AA1BD4A8}" destId="{34B5BB8C-E4CF-45BD-9EDE-69B914832E7F}" srcOrd="14" destOrd="0" presId="urn:microsoft.com/office/officeart/2005/8/layout/radial6"/>
    <dgm:cxn modelId="{854F4A4A-0EC1-40BA-B416-5E0D4DF63526}" type="presParOf" srcId="{19DA6C0C-F000-4750-9B4E-7748AA1BD4A8}" destId="{07582D68-A137-4B76-BE9E-AC6641F85075}" srcOrd="15" destOrd="0" presId="urn:microsoft.com/office/officeart/2005/8/layout/radial6"/>
    <dgm:cxn modelId="{582D5FC6-D2FF-470A-99AE-6FF8F7C2FF90}" type="presParOf" srcId="{19DA6C0C-F000-4750-9B4E-7748AA1BD4A8}" destId="{C3029639-4636-40AF-A0EF-87170F7F323D}" srcOrd="16" destOrd="0" presId="urn:microsoft.com/office/officeart/2005/8/layout/radial6"/>
    <dgm:cxn modelId="{2C6CE134-F2B6-4A4E-BEAB-630F0E378D1A}" type="presParOf" srcId="{19DA6C0C-F000-4750-9B4E-7748AA1BD4A8}" destId="{75D01414-0038-4C73-8ED2-B84744B8506A}" srcOrd="17" destOrd="0" presId="urn:microsoft.com/office/officeart/2005/8/layout/radial6"/>
    <dgm:cxn modelId="{D3975984-15E5-40C1-A600-0A5A05D18DD7}" type="presParOf" srcId="{19DA6C0C-F000-4750-9B4E-7748AA1BD4A8}" destId="{C246F049-DD81-41EB-86C7-D2E24CEA9E52}" srcOrd="18" destOrd="0" presId="urn:microsoft.com/office/officeart/2005/8/layout/radial6"/>
    <dgm:cxn modelId="{AEF78401-FB8B-44F3-8161-8350B7D2241E}" type="presParOf" srcId="{19DA6C0C-F000-4750-9B4E-7748AA1BD4A8}" destId="{03CC2350-C000-4109-AACE-8C574D2FF27B}" srcOrd="19" destOrd="0" presId="urn:microsoft.com/office/officeart/2005/8/layout/radial6"/>
    <dgm:cxn modelId="{03B5F522-AFDF-42FE-B7FA-8F481AD55F76}" type="presParOf" srcId="{19DA6C0C-F000-4750-9B4E-7748AA1BD4A8}" destId="{3D557E40-94BE-4D9B-8A8E-016C306E5FF3}" srcOrd="20" destOrd="0" presId="urn:microsoft.com/office/officeart/2005/8/layout/radial6"/>
    <dgm:cxn modelId="{47B161D1-F98D-42A7-A89E-7532FD8FB341}" type="presParOf" srcId="{19DA6C0C-F000-4750-9B4E-7748AA1BD4A8}" destId="{B31AA42C-AEA8-487A-9ACC-29E2C144ECE1}"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3713"/>
          </a:xfrm>
          <a:prstGeom prst="rect">
            <a:avLst/>
          </a:prstGeom>
        </p:spPr>
        <p:txBody>
          <a:bodyPr vert="horz" lIns="91440" tIns="45720" rIns="91440" bIns="45720" rtlCol="0"/>
          <a:lstStyle>
            <a:lvl1pPr algn="l">
              <a:defRPr sz="1200"/>
            </a:lvl1pPr>
          </a:lstStyle>
          <a:p>
            <a:endParaRPr lang="en-US" dirty="0">
              <a:latin typeface="Century Gothic" panose="020B0502020202020204" pitchFamily="34" charset="0"/>
            </a:endParaRPr>
          </a:p>
        </p:txBody>
      </p:sp>
      <p:sp>
        <p:nvSpPr>
          <p:cNvPr id="3" name="Date Placeholder 2"/>
          <p:cNvSpPr>
            <a:spLocks noGrp="1"/>
          </p:cNvSpPr>
          <p:nvPr>
            <p:ph type="dt" sz="quarter" idx="1"/>
          </p:nvPr>
        </p:nvSpPr>
        <p:spPr>
          <a:xfrm>
            <a:off x="3850446" y="1"/>
            <a:ext cx="2945659" cy="493713"/>
          </a:xfrm>
          <a:prstGeom prst="rect">
            <a:avLst/>
          </a:prstGeom>
        </p:spPr>
        <p:txBody>
          <a:bodyPr vert="horz" lIns="91440" tIns="45720" rIns="91440" bIns="45720" rtlCol="0"/>
          <a:lstStyle>
            <a:lvl1pPr algn="r">
              <a:defRPr sz="1200"/>
            </a:lvl1pPr>
          </a:lstStyle>
          <a:p>
            <a:r>
              <a:rPr lang="en-US" smtClean="0">
                <a:latin typeface="Century Gothic" panose="020B0502020202020204" pitchFamily="34" charset="0"/>
              </a:rPr>
              <a:t>7/10/2019</a:t>
            </a:r>
            <a:endParaRPr lang="en-US" dirty="0">
              <a:latin typeface="Century Gothic" panose="020B0502020202020204" pitchFamily="34" charset="0"/>
            </a:endParaRPr>
          </a:p>
        </p:txBody>
      </p:sp>
      <p:sp>
        <p:nvSpPr>
          <p:cNvPr id="4" name="Footer Placeholder 3"/>
          <p:cNvSpPr>
            <a:spLocks noGrp="1"/>
          </p:cNvSpPr>
          <p:nvPr>
            <p:ph type="ftr" sz="quarter" idx="2"/>
          </p:nvPr>
        </p:nvSpPr>
        <p:spPr>
          <a:xfrm>
            <a:off x="0" y="9378826"/>
            <a:ext cx="6042378" cy="493713"/>
          </a:xfrm>
          <a:prstGeom prst="rect">
            <a:avLst/>
          </a:prstGeom>
        </p:spPr>
        <p:txBody>
          <a:bodyPr vert="horz" lIns="91440" tIns="45720" rIns="91440" bIns="45720" rtlCol="0" anchor="b"/>
          <a:lstStyle>
            <a:lvl1pPr algn="l">
              <a:defRPr sz="1200"/>
            </a:lvl1pPr>
          </a:lstStyle>
          <a:p>
            <a:pPr algn="ctr"/>
            <a:r>
              <a:rPr lang="en-US" smtClean="0">
                <a:latin typeface="Century Gothic" panose="020B0502020202020204" pitchFamily="34" charset="0"/>
              </a:rPr>
              <a:t>UN Libraries, MENA Libraries, and Sustainable Development</a:t>
            </a:r>
            <a:endParaRPr lang="en-US" dirty="0">
              <a:latin typeface="Century Gothic" panose="020B0502020202020204" pitchFamily="34" charset="0"/>
            </a:endParaRPr>
          </a:p>
        </p:txBody>
      </p:sp>
      <p:sp>
        <p:nvSpPr>
          <p:cNvPr id="5" name="Slide Number Placeholder 4"/>
          <p:cNvSpPr>
            <a:spLocks noGrp="1"/>
          </p:cNvSpPr>
          <p:nvPr>
            <p:ph type="sldNum" sz="quarter" idx="3"/>
          </p:nvPr>
        </p:nvSpPr>
        <p:spPr>
          <a:xfrm>
            <a:off x="6344498" y="9378826"/>
            <a:ext cx="451605" cy="493713"/>
          </a:xfrm>
          <a:prstGeom prst="rect">
            <a:avLst/>
          </a:prstGeom>
        </p:spPr>
        <p:txBody>
          <a:bodyPr vert="horz" lIns="91440" tIns="45720" rIns="91440" bIns="45720" rtlCol="0" anchor="b"/>
          <a:lstStyle>
            <a:lvl1pPr algn="r">
              <a:defRPr sz="1200"/>
            </a:lvl1pPr>
          </a:lstStyle>
          <a:p>
            <a:fld id="{936B7B02-7224-4BA2-B1BB-F58A45A59139}" type="slidenum">
              <a:rPr lang="en-US" smtClean="0">
                <a:latin typeface="Century Gothic" panose="020B0502020202020204" pitchFamily="34" charset="0"/>
              </a:rPr>
              <a:t>‹#›</a:t>
            </a:fld>
            <a:endParaRPr lang="en-US" dirty="0">
              <a:latin typeface="Century Gothic" panose="020B0502020202020204" pitchFamily="34" charset="0"/>
            </a:endParaRPr>
          </a:p>
        </p:txBody>
      </p:sp>
    </p:spTree>
    <p:extLst>
      <p:ext uri="{BB962C8B-B14F-4D97-AF65-F5344CB8AC3E}">
        <p14:creationId xmlns:p14="http://schemas.microsoft.com/office/powerpoint/2010/main" val="242172601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3713"/>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50446" y="1"/>
            <a:ext cx="2945659" cy="493713"/>
          </a:xfrm>
          <a:prstGeom prst="rect">
            <a:avLst/>
          </a:prstGeom>
        </p:spPr>
        <p:txBody>
          <a:bodyPr vert="horz" lIns="91440" tIns="45720" rIns="91440" bIns="45720" rtlCol="0"/>
          <a:lstStyle>
            <a:lvl1pPr algn="r">
              <a:defRPr sz="1200">
                <a:latin typeface="Century Gothic" panose="020B0502020202020204" pitchFamily="34" charset="0"/>
              </a:defRPr>
            </a:lvl1pPr>
          </a:lstStyle>
          <a:p>
            <a:r>
              <a:rPr lang="en-US" smtClean="0"/>
              <a:t>7/10/2019</a:t>
            </a:r>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90272"/>
            <a:ext cx="5438140" cy="44434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9378826"/>
            <a:ext cx="4770435" cy="493713"/>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r>
              <a:rPr lang="en-US" dirty="0" smtClean="0"/>
              <a:t>UN Libraries, MENA Libraries, and Sustainable Development</a:t>
            </a:r>
            <a:endParaRPr lang="en-US" dirty="0"/>
          </a:p>
        </p:txBody>
      </p:sp>
      <p:sp>
        <p:nvSpPr>
          <p:cNvPr id="7" name="Slide Number Placeholder 6"/>
          <p:cNvSpPr>
            <a:spLocks noGrp="1"/>
          </p:cNvSpPr>
          <p:nvPr>
            <p:ph type="sldNum" sz="quarter" idx="5"/>
          </p:nvPr>
        </p:nvSpPr>
        <p:spPr>
          <a:xfrm>
            <a:off x="6117908" y="9378826"/>
            <a:ext cx="678197" cy="493713"/>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B1E69471-8A1A-4C0F-B250-EFA02594A0B1}" type="slidenum">
              <a:rPr lang="en-US" smtClean="0"/>
              <a:pPr/>
              <a:t>‹#›</a:t>
            </a:fld>
            <a:endParaRPr lang="en-US" dirty="0"/>
          </a:p>
        </p:txBody>
      </p:sp>
    </p:spTree>
    <p:extLst>
      <p:ext uri="{BB962C8B-B14F-4D97-AF65-F5344CB8AC3E}">
        <p14:creationId xmlns:p14="http://schemas.microsoft.com/office/powerpoint/2010/main" val="7436294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8188"/>
            <a:ext cx="4940300" cy="3705225"/>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7/10/2019</a:t>
            </a:r>
            <a:endParaRPr lang="en-US" dirty="0"/>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Tree>
    <p:extLst>
      <p:ext uri="{BB962C8B-B14F-4D97-AF65-F5344CB8AC3E}">
        <p14:creationId xmlns:p14="http://schemas.microsoft.com/office/powerpoint/2010/main" val="281872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0" indent="0" algn="l" rtl="0">
              <a:lnSpc>
                <a:spcPct val="150000"/>
              </a:lnSpc>
              <a:buFont typeface="Arial" charset="0"/>
              <a:buNone/>
            </a:pPr>
            <a:r>
              <a:rPr lang="en-US" sz="1600" dirty="0" smtClean="0">
                <a:solidFill>
                  <a:schemeClr val="tx1"/>
                </a:solidFill>
              </a:rPr>
              <a:t>As</a:t>
            </a:r>
            <a:r>
              <a:rPr lang="en-US" sz="1600" baseline="0" dirty="0" smtClean="0">
                <a:solidFill>
                  <a:schemeClr val="tx1"/>
                </a:solidFill>
              </a:rPr>
              <a:t> you can see, t</a:t>
            </a:r>
            <a:r>
              <a:rPr lang="en-US" sz="1600" dirty="0" smtClean="0">
                <a:solidFill>
                  <a:schemeClr val="tx1"/>
                </a:solidFill>
              </a:rPr>
              <a:t>he documents are mainly in Arabic.</a:t>
            </a:r>
          </a:p>
          <a:p>
            <a:pPr marL="0" indent="0" algn="l" rtl="0">
              <a:lnSpc>
                <a:spcPct val="150000"/>
              </a:lnSpc>
              <a:buFont typeface="Arial" charset="0"/>
              <a:buNone/>
            </a:pPr>
            <a:r>
              <a:rPr lang="en-US" sz="1600" baseline="0" dirty="0" smtClean="0">
                <a:solidFill>
                  <a:schemeClr val="tx1"/>
                </a:solidFill>
              </a:rPr>
              <a:t>But thirteen percent are in English and 2% in French.</a:t>
            </a:r>
            <a:endParaRPr lang="en-US" sz="1600" dirty="0" smtClean="0">
              <a:solidFill>
                <a:schemeClr val="tx1"/>
              </a:solidFill>
            </a:endParaRP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a:p>
        </p:txBody>
      </p:sp>
      <p:sp>
        <p:nvSpPr>
          <p:cNvPr id="7" name="Slide Number Placeholder 6"/>
          <p:cNvSpPr>
            <a:spLocks noGrp="1"/>
          </p:cNvSpPr>
          <p:nvPr>
            <p:ph type="sldNum" sz="quarter" idx="13"/>
          </p:nvPr>
        </p:nvSpPr>
        <p:spPr/>
        <p:txBody>
          <a:bodyPr/>
          <a:lstStyle/>
          <a:p>
            <a:fld id="{B1E69471-8A1A-4C0F-B250-EFA02594A0B1}" type="slidenum">
              <a:rPr lang="en-US" smtClean="0"/>
              <a:t>10</a:t>
            </a:fld>
            <a:endParaRPr lang="en-US"/>
          </a:p>
        </p:txBody>
      </p:sp>
    </p:spTree>
    <p:extLst>
      <p:ext uri="{BB962C8B-B14F-4D97-AF65-F5344CB8AC3E}">
        <p14:creationId xmlns:p14="http://schemas.microsoft.com/office/powerpoint/2010/main" val="1595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solidFill>
                  <a:schemeClr val="tx1"/>
                </a:solidFill>
              </a:rPr>
              <a:t>Here are the top 10 countries visiting</a:t>
            </a:r>
            <a:r>
              <a:rPr lang="en-US" sz="1600" baseline="0" dirty="0" smtClean="0">
                <a:solidFill>
                  <a:schemeClr val="tx1"/>
                </a:solidFill>
              </a:rPr>
              <a:t> shamaa database during the last 4 years</a:t>
            </a:r>
            <a:endParaRPr lang="en-US" sz="1600" dirty="0">
              <a:solidFill>
                <a:schemeClr val="tx1"/>
              </a:solidFill>
            </a:endParaRPr>
          </a:p>
        </p:txBody>
      </p:sp>
      <p:sp>
        <p:nvSpPr>
          <p:cNvPr id="5" name="Date Placeholder 4"/>
          <p:cNvSpPr>
            <a:spLocks noGrp="1"/>
          </p:cNvSpPr>
          <p:nvPr>
            <p:ph type="dt" idx="11"/>
          </p:nvPr>
        </p:nvSpPr>
        <p:spPr/>
        <p:txBody>
          <a:bodyPr/>
          <a:lstStyle/>
          <a:p>
            <a:r>
              <a:rPr lang="en-US" smtClean="0"/>
              <a:t>7/10/2019</a:t>
            </a:r>
            <a:endParaRPr lang="en-US" dirty="0"/>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11</a:t>
            </a:fld>
            <a:endParaRPr lang="en-US" dirty="0"/>
          </a:p>
        </p:txBody>
      </p:sp>
    </p:spTree>
    <p:extLst>
      <p:ext uri="{BB962C8B-B14F-4D97-AF65-F5344CB8AC3E}">
        <p14:creationId xmlns:p14="http://schemas.microsoft.com/office/powerpoint/2010/main" val="372238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solidFill>
                  <a:schemeClr val="tx1"/>
                </a:solidFill>
              </a:rPr>
              <a:t>Here is the Distribution of studies by country,</a:t>
            </a:r>
          </a:p>
          <a:p>
            <a:pPr>
              <a:lnSpc>
                <a:spcPct val="150000"/>
              </a:lnSpc>
            </a:pPr>
            <a:r>
              <a:rPr lang="en-US" sz="1600" dirty="0" smtClean="0">
                <a:solidFill>
                  <a:schemeClr val="tx1"/>
                </a:solidFill>
              </a:rPr>
              <a:t>It is worthy</a:t>
            </a:r>
            <a:r>
              <a:rPr lang="en-US" sz="1600" baseline="0" dirty="0" smtClean="0">
                <a:solidFill>
                  <a:schemeClr val="tx1"/>
                </a:solidFill>
              </a:rPr>
              <a:t> to note that </a:t>
            </a:r>
            <a:r>
              <a:rPr lang="en-US" sz="1600" b="1" baseline="0" dirty="0" smtClean="0">
                <a:solidFill>
                  <a:schemeClr val="tx1"/>
                </a:solidFill>
              </a:rPr>
              <a:t>Egypt</a:t>
            </a:r>
            <a:r>
              <a:rPr lang="en-US" sz="1600" baseline="0" dirty="0" smtClean="0">
                <a:solidFill>
                  <a:schemeClr val="tx1"/>
                </a:solidFill>
              </a:rPr>
              <a:t> and Saudi Arabia are </a:t>
            </a:r>
            <a:r>
              <a:rPr lang="en-US" sz="1600" b="1" baseline="0" dirty="0" smtClean="0">
                <a:solidFill>
                  <a:schemeClr val="tx1"/>
                </a:solidFill>
              </a:rPr>
              <a:t>seemingly</a:t>
            </a:r>
            <a:r>
              <a:rPr lang="en-US" sz="1600" baseline="0" dirty="0" smtClean="0">
                <a:solidFill>
                  <a:schemeClr val="tx1"/>
                </a:solidFill>
              </a:rPr>
              <a:t> underrepresented in the provision of data to be included in Shamaa, while they are the most users benefiting from the database as we see in the previous slide.</a:t>
            </a:r>
            <a:endParaRPr lang="en-US" sz="1600" dirty="0">
              <a:solidFill>
                <a:schemeClr val="tx1"/>
              </a:solidFill>
            </a:endParaRPr>
          </a:p>
        </p:txBody>
      </p:sp>
      <p:sp>
        <p:nvSpPr>
          <p:cNvPr id="5" name="Date Placeholder 4"/>
          <p:cNvSpPr>
            <a:spLocks noGrp="1"/>
          </p:cNvSpPr>
          <p:nvPr>
            <p:ph type="dt" idx="11"/>
          </p:nvPr>
        </p:nvSpPr>
        <p:spPr/>
        <p:txBody>
          <a:bodyPr/>
          <a:lstStyle/>
          <a:p>
            <a:r>
              <a:rPr lang="en-US" smtClean="0"/>
              <a:t>7/10/2019</a:t>
            </a:r>
            <a:endParaRPr lang="en-US" dirty="0"/>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12</a:t>
            </a:fld>
            <a:endParaRPr lang="en-US" dirty="0"/>
          </a:p>
        </p:txBody>
      </p:sp>
    </p:spTree>
    <p:extLst>
      <p:ext uri="{BB962C8B-B14F-4D97-AF65-F5344CB8AC3E}">
        <p14:creationId xmlns:p14="http://schemas.microsoft.com/office/powerpoint/2010/main" val="362152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13</a:t>
            </a:fld>
            <a:endParaRPr lang="en-US"/>
          </a:p>
        </p:txBody>
      </p:sp>
    </p:spTree>
    <p:extLst>
      <p:ext uri="{BB962C8B-B14F-4D97-AF65-F5344CB8AC3E}">
        <p14:creationId xmlns:p14="http://schemas.microsoft.com/office/powerpoint/2010/main" val="254159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algn="l" rtl="0"/>
            <a:r>
              <a:rPr lang="en-US" sz="1600" dirty="0" smtClean="0"/>
              <a:t>… in view of the lack of</a:t>
            </a:r>
            <a:r>
              <a:rPr lang="en-US" sz="1600" baseline="0" dirty="0" smtClean="0"/>
              <a:t> Arabic content in the university libraries</a:t>
            </a:r>
            <a:endParaRPr lang="en-US" sz="1600" dirty="0"/>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a:p>
        </p:txBody>
      </p:sp>
      <p:sp>
        <p:nvSpPr>
          <p:cNvPr id="7" name="Slide Number Placeholder 6"/>
          <p:cNvSpPr>
            <a:spLocks noGrp="1"/>
          </p:cNvSpPr>
          <p:nvPr>
            <p:ph type="sldNum" sz="quarter" idx="13"/>
          </p:nvPr>
        </p:nvSpPr>
        <p:spPr/>
        <p:txBody>
          <a:bodyPr/>
          <a:lstStyle/>
          <a:p>
            <a:fld id="{B1E69471-8A1A-4C0F-B250-EFA02594A0B1}" type="slidenum">
              <a:rPr lang="en-US" smtClean="0"/>
              <a:t>14</a:t>
            </a:fld>
            <a:endParaRPr lang="en-US"/>
          </a:p>
        </p:txBody>
      </p:sp>
    </p:spTree>
    <p:extLst>
      <p:ext uri="{BB962C8B-B14F-4D97-AF65-F5344CB8AC3E}">
        <p14:creationId xmlns:p14="http://schemas.microsoft.com/office/powerpoint/2010/main" val="322370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and of the Goal 17: Partnerships to achieve the Goals,</a:t>
            </a:r>
            <a:r>
              <a:rPr lang="en-US" sz="1600" baseline="0" dirty="0" smtClean="0"/>
              <a:t> through </a:t>
            </a:r>
            <a:r>
              <a:rPr lang="en-US" sz="1600" dirty="0" smtClean="0"/>
              <a:t>participation in the UNGCL.</a:t>
            </a:r>
          </a:p>
          <a:p>
            <a:pPr algn="l" rtl="0"/>
            <a:endParaRPr lang="en-US" dirty="0"/>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a:p>
        </p:txBody>
      </p:sp>
      <p:sp>
        <p:nvSpPr>
          <p:cNvPr id="7" name="Slide Number Placeholder 6"/>
          <p:cNvSpPr>
            <a:spLocks noGrp="1"/>
          </p:cNvSpPr>
          <p:nvPr>
            <p:ph type="sldNum" sz="quarter" idx="13"/>
          </p:nvPr>
        </p:nvSpPr>
        <p:spPr/>
        <p:txBody>
          <a:bodyPr/>
          <a:lstStyle/>
          <a:p>
            <a:fld id="{B1E69471-8A1A-4C0F-B250-EFA02594A0B1}" type="slidenum">
              <a:rPr lang="en-US" smtClean="0"/>
              <a:t>15</a:t>
            </a:fld>
            <a:endParaRPr lang="en-US"/>
          </a:p>
        </p:txBody>
      </p:sp>
    </p:spTree>
    <p:extLst>
      <p:ext uri="{BB962C8B-B14F-4D97-AF65-F5344CB8AC3E}">
        <p14:creationId xmlns:p14="http://schemas.microsoft.com/office/powerpoint/2010/main" val="202486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will go quickly on 4 services we are offering to the</a:t>
            </a:r>
            <a:r>
              <a:rPr lang="en-US" sz="1600" baseline="0" dirty="0" smtClean="0"/>
              <a:t> researchers:</a:t>
            </a: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16</a:t>
            </a:fld>
            <a:endParaRPr lang="en-US"/>
          </a:p>
        </p:txBody>
      </p:sp>
    </p:spTree>
    <p:extLst>
      <p:ext uri="{BB962C8B-B14F-4D97-AF65-F5344CB8AC3E}">
        <p14:creationId xmlns:p14="http://schemas.microsoft.com/office/powerpoint/2010/main" val="158417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spcBef>
                <a:spcPts val="0"/>
              </a:spcBef>
              <a:spcAft>
                <a:spcPts val="0"/>
              </a:spcAft>
              <a:buClr>
                <a:srgbClr val="99BD32"/>
              </a:buClr>
              <a:buFont typeface="Courier New" panose="02070309020205020404" pitchFamily="49" charset="0"/>
              <a:buNone/>
            </a:pPr>
            <a:r>
              <a:rPr lang="en-US" sz="1600" dirty="0" smtClean="0">
                <a:solidFill>
                  <a:schemeClr val="tx1"/>
                </a:solidFill>
                <a:latin typeface="+mn-lt"/>
              </a:rPr>
              <a:t>A</a:t>
            </a:r>
            <a:r>
              <a:rPr lang="en-US" sz="1600" baseline="0" dirty="0" smtClean="0">
                <a:solidFill>
                  <a:schemeClr val="tx1"/>
                </a:solidFill>
                <a:latin typeface="+mn-lt"/>
              </a:rPr>
              <a:t> specialized team developed a training kit composed of 5 modules totaling 16 training hours </a:t>
            </a:r>
            <a:r>
              <a:rPr lang="en-US" sz="1600" b="0" i="0" u="none" strike="noStrike" kern="1200" dirty="0" smtClean="0">
                <a:solidFill>
                  <a:schemeClr val="tx1"/>
                </a:solidFill>
                <a:effectLst/>
                <a:latin typeface="+mn-lt"/>
                <a:ea typeface="+mn-ea"/>
                <a:cs typeface="+mn-cs"/>
              </a:rPr>
              <a:t>aimed</a:t>
            </a:r>
            <a:r>
              <a:rPr lang="en-US" sz="1600" b="0" i="0" u="none" strike="noStrike" kern="1200" baseline="0" dirty="0" smtClean="0">
                <a:solidFill>
                  <a:schemeClr val="tx1"/>
                </a:solidFill>
                <a:effectLst/>
                <a:latin typeface="+mn-lt"/>
                <a:ea typeface="+mn-ea"/>
                <a:cs typeface="+mn-cs"/>
              </a:rPr>
              <a:t> at the</a:t>
            </a:r>
            <a:r>
              <a:rPr lang="en-US" sz="1600" b="0" i="0" u="none" strike="noStrike" kern="1200" dirty="0" smtClean="0">
                <a:solidFill>
                  <a:schemeClr val="tx1"/>
                </a:solidFill>
                <a:effectLst/>
                <a:latin typeface="+mn-lt"/>
                <a:ea typeface="+mn-ea"/>
                <a:cs typeface="+mn-cs"/>
              </a:rPr>
              <a:t> development of </a:t>
            </a:r>
            <a:r>
              <a:rPr lang="en-US" sz="1600" b="0" i="0" kern="1200" dirty="0" smtClean="0">
                <a:solidFill>
                  <a:schemeClr val="tx1"/>
                </a:solidFill>
                <a:effectLst/>
                <a:latin typeface="+mn-lt"/>
                <a:ea typeface="+mn-ea"/>
                <a:cs typeface="+mn-cs"/>
              </a:rPr>
              <a:t>Master and PhD students</a:t>
            </a:r>
            <a:r>
              <a:rPr lang="en-US" sz="1600" b="0" i="0" u="none" strike="noStrike" kern="1200" dirty="0" smtClean="0">
                <a:solidFill>
                  <a:schemeClr val="tx1"/>
                </a:solidFill>
                <a:effectLst/>
                <a:latin typeface="+mn-lt"/>
                <a:ea typeface="+mn-ea"/>
                <a:cs typeface="+mn-cs"/>
              </a:rPr>
              <a:t> skills on:</a:t>
            </a:r>
            <a:endParaRPr lang="en-US" sz="1600" baseline="0" dirty="0" smtClean="0">
              <a:solidFill>
                <a:schemeClr val="tx1"/>
              </a:solidFill>
              <a:latin typeface="+mn-lt"/>
            </a:endParaRPr>
          </a:p>
          <a:p>
            <a:pPr>
              <a:lnSpc>
                <a:spcPct val="150000"/>
              </a:lnSpc>
              <a:spcBef>
                <a:spcPts val="0"/>
              </a:spcBef>
              <a:spcAft>
                <a:spcPts val="0"/>
              </a:spcAft>
            </a:pPr>
            <a:r>
              <a:rPr lang="en-US" sz="1600" baseline="0" dirty="0" smtClean="0">
                <a:solidFill>
                  <a:schemeClr val="tx1"/>
                </a:solidFill>
                <a:latin typeface="+mn-lt"/>
              </a:rPr>
              <a:t>1- </a:t>
            </a:r>
            <a:r>
              <a:rPr lang="en-US" sz="1600" b="0" i="0" kern="1200" dirty="0" smtClean="0">
                <a:solidFill>
                  <a:schemeClr val="tx1"/>
                </a:solidFill>
                <a:effectLst/>
                <a:latin typeface="+mn-lt"/>
                <a:ea typeface="+mn-ea"/>
                <a:cs typeface="+mn-cs"/>
              </a:rPr>
              <a:t>Selecting the appropriate databases and searching for relevant references.</a:t>
            </a:r>
          </a:p>
          <a:p>
            <a:pPr>
              <a:lnSpc>
                <a:spcPct val="150000"/>
              </a:lnSpc>
              <a:spcBef>
                <a:spcPts val="0"/>
              </a:spcBef>
              <a:spcAft>
                <a:spcPts val="0"/>
              </a:spcAft>
            </a:pPr>
            <a:r>
              <a:rPr lang="en-US" sz="1600" b="0" i="0" kern="1200" dirty="0" smtClean="0">
                <a:solidFill>
                  <a:schemeClr val="tx1"/>
                </a:solidFill>
                <a:effectLst/>
                <a:latin typeface="+mn-lt"/>
                <a:ea typeface="+mn-ea"/>
                <a:cs typeface="+mn-cs"/>
              </a:rPr>
              <a:t>2-</a:t>
            </a:r>
            <a:r>
              <a:rPr lang="en-US" sz="1600" b="0" i="0" kern="1200" baseline="0" dirty="0" smtClean="0">
                <a:solidFill>
                  <a:schemeClr val="tx1"/>
                </a:solidFill>
                <a:effectLst/>
                <a:latin typeface="+mn-lt"/>
                <a:ea typeface="+mn-ea"/>
                <a:cs typeface="+mn-cs"/>
              </a:rPr>
              <a:t> </a:t>
            </a:r>
            <a:r>
              <a:rPr lang="en-US" sz="1600" b="0" i="0" kern="1200" dirty="0" smtClean="0">
                <a:solidFill>
                  <a:schemeClr val="tx1"/>
                </a:solidFill>
                <a:effectLst/>
                <a:latin typeface="+mn-lt"/>
                <a:ea typeface="+mn-ea"/>
                <a:cs typeface="+mn-cs"/>
              </a:rPr>
              <a:t>Citing sources and presenting references lists according to citation style standards.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b="0" i="0" kern="1200" dirty="0" smtClean="0">
                <a:solidFill>
                  <a:schemeClr val="tx1"/>
                </a:solidFill>
                <a:effectLst/>
                <a:latin typeface="+mn-lt"/>
                <a:ea typeface="+mn-ea"/>
                <a:cs typeface="+mn-cs"/>
              </a:rPr>
              <a:t>3-</a:t>
            </a:r>
            <a:r>
              <a:rPr lang="en-US" sz="1600" b="0" i="0" kern="1200" baseline="0" dirty="0" smtClean="0">
                <a:solidFill>
                  <a:schemeClr val="tx1"/>
                </a:solidFill>
                <a:effectLst/>
                <a:latin typeface="+mn-lt"/>
                <a:ea typeface="+mn-ea"/>
                <a:cs typeface="+mn-cs"/>
              </a:rPr>
              <a:t> </a:t>
            </a:r>
            <a:r>
              <a:rPr lang="en-US" sz="1600" b="0" i="0" kern="1200" dirty="0" smtClean="0">
                <a:solidFill>
                  <a:schemeClr val="tx1"/>
                </a:solidFill>
                <a:effectLst/>
                <a:latin typeface="+mn-lt"/>
                <a:ea typeface="+mn-ea"/>
                <a:cs typeface="+mn-cs"/>
              </a:rPr>
              <a:t>Preparing an abstract and selecting </a:t>
            </a:r>
            <a:r>
              <a:rPr lang="en-US" sz="1600" b="1" i="0" kern="1200" dirty="0" smtClean="0">
                <a:solidFill>
                  <a:schemeClr val="tx1"/>
                </a:solidFill>
                <a:effectLst/>
                <a:latin typeface="+mn-lt"/>
                <a:ea typeface="+mn-ea"/>
                <a:cs typeface="+mn-cs"/>
              </a:rPr>
              <a:t>appropriate</a:t>
            </a:r>
            <a:r>
              <a:rPr lang="en-US" sz="1600" b="0" i="0" kern="1200" dirty="0" smtClean="0">
                <a:solidFill>
                  <a:schemeClr val="tx1"/>
                </a:solidFill>
                <a:effectLst/>
                <a:latin typeface="+mn-lt"/>
                <a:ea typeface="+mn-ea"/>
                <a:cs typeface="+mn-cs"/>
              </a:rPr>
              <a:t> keywords </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b="0" i="0" kern="1200" dirty="0" smtClean="0">
                <a:solidFill>
                  <a:schemeClr val="tx1"/>
                </a:solidFill>
                <a:effectLst/>
                <a:latin typeface="+mn-lt"/>
                <a:ea typeface="+mn-ea"/>
                <a:cs typeface="+mn-cs"/>
              </a:rPr>
              <a:t>4- </a:t>
            </a:r>
            <a:r>
              <a:rPr lang="en-US" sz="1600" b="1" i="0" kern="1200" dirty="0" smtClean="0">
                <a:solidFill>
                  <a:schemeClr val="tx1"/>
                </a:solidFill>
                <a:effectLst/>
                <a:latin typeface="+mn-lt"/>
                <a:ea typeface="+mn-ea"/>
                <a:cs typeface="+mn-cs"/>
              </a:rPr>
              <a:t>Introducing</a:t>
            </a:r>
            <a:r>
              <a:rPr lang="en-US" sz="1600" b="0" i="0" kern="1200" dirty="0" smtClean="0">
                <a:solidFill>
                  <a:schemeClr val="tx1"/>
                </a:solidFill>
                <a:effectLst/>
                <a:latin typeface="+mn-lt"/>
                <a:ea typeface="+mn-ea"/>
                <a:cs typeface="+mn-cs"/>
              </a:rPr>
              <a:t> the students to the concepts of author’s copyright and intellectual property.</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b="0" i="0" kern="1200" dirty="0" smtClean="0">
                <a:solidFill>
                  <a:schemeClr val="tx1"/>
                </a:solidFill>
                <a:effectLst/>
                <a:latin typeface="+mn-lt"/>
                <a:ea typeface="+mn-ea"/>
                <a:cs typeface="+mn-cs"/>
              </a:rPr>
              <a:t>5- W</a:t>
            </a:r>
            <a:r>
              <a:rPr lang="en-US" sz="1600" b="1" i="0" kern="1200" dirty="0" smtClean="0">
                <a:solidFill>
                  <a:schemeClr val="tx1"/>
                </a:solidFill>
                <a:effectLst/>
                <a:latin typeface="+mn-lt"/>
                <a:ea typeface="+mn-ea"/>
                <a:cs typeface="+mn-cs"/>
              </a:rPr>
              <a:t>riting </a:t>
            </a:r>
            <a:r>
              <a:rPr lang="en-US" sz="1600" b="0" i="0" kern="1200" dirty="0" smtClean="0">
                <a:solidFill>
                  <a:schemeClr val="tx1"/>
                </a:solidFill>
                <a:effectLst/>
                <a:latin typeface="+mn-lt"/>
                <a:ea typeface="+mn-ea"/>
                <a:cs typeface="+mn-cs"/>
              </a:rPr>
              <a:t>a review of relevant literature.</a:t>
            </a:r>
            <a:endParaRPr lang="en-US" sz="1600" baseline="0" dirty="0" smtClean="0">
              <a:solidFill>
                <a:schemeClr val="tx1"/>
              </a:solidFill>
              <a:latin typeface="+mn-lt"/>
            </a:endParaRP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17</a:t>
            </a:fld>
            <a:endParaRPr lang="en-US"/>
          </a:p>
        </p:txBody>
      </p:sp>
    </p:spTree>
    <p:extLst>
      <p:ext uri="{BB962C8B-B14F-4D97-AF65-F5344CB8AC3E}">
        <p14:creationId xmlns:p14="http://schemas.microsoft.com/office/powerpoint/2010/main" val="126548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pPr>
            <a:r>
              <a:rPr lang="en-US" sz="1600" dirty="0" smtClean="0"/>
              <a:t>Based on the training kit, we produced 29 Tutorials on the use of educational information resources, and they are available online for free.</a:t>
            </a:r>
          </a:p>
          <a:p>
            <a:pPr algn="l" rtl="0">
              <a:lnSpc>
                <a:spcPct val="150000"/>
              </a:lnSpc>
            </a:pPr>
            <a:endParaRPr lang="ar-LB" dirty="0"/>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18</a:t>
            </a:fld>
            <a:endParaRPr lang="en-US"/>
          </a:p>
        </p:txBody>
      </p:sp>
    </p:spTree>
    <p:extLst>
      <p:ext uri="{BB962C8B-B14F-4D97-AF65-F5344CB8AC3E}">
        <p14:creationId xmlns:p14="http://schemas.microsoft.com/office/powerpoint/2010/main" val="315096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pPr>
            <a:r>
              <a:rPr lang="en-US" sz="1600" dirty="0" smtClean="0">
                <a:solidFill>
                  <a:schemeClr val="tx1"/>
                </a:solidFill>
              </a:rPr>
              <a:t>The APA Guide for Thesis and Dissertations in Arabic language </a:t>
            </a:r>
            <a:r>
              <a:rPr lang="en-US" sz="1600" b="1" dirty="0" smtClean="0">
                <a:solidFill>
                  <a:schemeClr val="tx1"/>
                </a:solidFill>
              </a:rPr>
              <a:t>was also produced based on the needs identified during the training</a:t>
            </a: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19</a:t>
            </a:fld>
            <a:endParaRPr lang="en-US"/>
          </a:p>
        </p:txBody>
      </p:sp>
    </p:spTree>
    <p:extLst>
      <p:ext uri="{BB962C8B-B14F-4D97-AF65-F5344CB8AC3E}">
        <p14:creationId xmlns:p14="http://schemas.microsoft.com/office/powerpoint/2010/main" val="257467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solidFill>
                  <a:schemeClr val="tx1"/>
                </a:solidFill>
              </a:rPr>
              <a:t>In this presentation, I will present an overview of Shamaa, some numbers, the developmental role of</a:t>
            </a:r>
            <a:r>
              <a:rPr lang="en-US" sz="1600" baseline="0" dirty="0" smtClean="0">
                <a:solidFill>
                  <a:schemeClr val="tx1"/>
                </a:solidFill>
              </a:rPr>
              <a:t> Shamaa and who is behind shamaa.</a:t>
            </a:r>
            <a:endParaRPr lang="en-US" sz="1600" dirty="0">
              <a:solidFill>
                <a:schemeClr val="tx1"/>
              </a:solidFill>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2</a:t>
            </a:fld>
            <a:endParaRPr lang="en-US"/>
          </a:p>
        </p:txBody>
      </p:sp>
    </p:spTree>
    <p:extLst>
      <p:ext uri="{BB962C8B-B14F-4D97-AF65-F5344CB8AC3E}">
        <p14:creationId xmlns:p14="http://schemas.microsoft.com/office/powerpoint/2010/main" val="3222673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
                <a:srgbClr val="99BD32"/>
              </a:buClr>
              <a:buSzTx/>
              <a:buFont typeface="Courier New" panose="02070309020205020404" pitchFamily="49" charset="0"/>
              <a:buNone/>
              <a:tabLst/>
              <a:defRPr/>
            </a:pPr>
            <a:r>
              <a:rPr lang="en-US" sz="1600" dirty="0" smtClean="0">
                <a:solidFill>
                  <a:schemeClr val="tx1"/>
                </a:solidFill>
                <a:latin typeface="+mn-lt"/>
                <a:cs typeface="Simplified Arabic" pitchFamily="18" charset="-78"/>
              </a:rPr>
              <a:t>The Rules of Publication in the Arab Educational Journals</a:t>
            </a:r>
            <a:r>
              <a:rPr lang="en-US" sz="1600" baseline="0" dirty="0" smtClean="0">
                <a:solidFill>
                  <a:schemeClr val="tx1"/>
                </a:solidFill>
                <a:latin typeface="+mn-lt"/>
                <a:cs typeface="Simplified Arabic" pitchFamily="18" charset="-78"/>
              </a:rPr>
              <a:t> provide guidelines to the publishers of educational journals.</a:t>
            </a: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20</a:t>
            </a:fld>
            <a:endParaRPr lang="en-US"/>
          </a:p>
        </p:txBody>
      </p:sp>
    </p:spTree>
    <p:extLst>
      <p:ext uri="{BB962C8B-B14F-4D97-AF65-F5344CB8AC3E}">
        <p14:creationId xmlns:p14="http://schemas.microsoft.com/office/powerpoint/2010/main" val="377488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21</a:t>
            </a:fld>
            <a:endParaRPr lang="en-US"/>
          </a:p>
        </p:txBody>
      </p:sp>
    </p:spTree>
    <p:extLst>
      <p:ext uri="{BB962C8B-B14F-4D97-AF65-F5344CB8AC3E}">
        <p14:creationId xmlns:p14="http://schemas.microsoft.com/office/powerpoint/2010/main" val="131652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pPr>
            <a:r>
              <a:rPr lang="en-US" sz="1600" kern="1200" dirty="0" smtClean="0">
                <a:solidFill>
                  <a:schemeClr val="tx1"/>
                </a:solidFill>
                <a:effectLst/>
                <a:latin typeface="+mn-lt"/>
                <a:ea typeface="+mn-ea"/>
                <a:cs typeface="+mn-cs"/>
              </a:rPr>
              <a:t>So please, spread the word about Shamaa in your institutions and solicit them</a:t>
            </a:r>
            <a:r>
              <a:rPr lang="en-US" sz="1600" kern="1200" baseline="0" dirty="0" smtClean="0">
                <a:solidFill>
                  <a:schemeClr val="tx1"/>
                </a:solidFill>
                <a:effectLst/>
                <a:latin typeface="+mn-lt"/>
                <a:ea typeface="+mn-ea"/>
                <a:cs typeface="+mn-cs"/>
              </a:rPr>
              <a:t> to</a:t>
            </a:r>
            <a:r>
              <a:rPr lang="en-US" sz="1600" kern="1200" dirty="0" smtClean="0">
                <a:solidFill>
                  <a:schemeClr val="tx1"/>
                </a:solidFill>
                <a:effectLst/>
                <a:latin typeface="+mn-lt"/>
                <a:ea typeface="+mn-ea"/>
                <a:cs typeface="+mn-cs"/>
              </a:rPr>
              <a:t> supply it with data about educational knowledge, such as reports, periodicals, etc.</a:t>
            </a:r>
            <a:endParaRPr lang="en-US" sz="1600" dirty="0" smtClean="0">
              <a:solidFill>
                <a:schemeClr val="tx1"/>
              </a:solidFill>
              <a:latin typeface="+mn-lt"/>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22</a:t>
            </a:fld>
            <a:endParaRPr lang="en-US"/>
          </a:p>
        </p:txBody>
      </p:sp>
    </p:spTree>
    <p:extLst>
      <p:ext uri="{BB962C8B-B14F-4D97-AF65-F5344CB8AC3E}">
        <p14:creationId xmlns:p14="http://schemas.microsoft.com/office/powerpoint/2010/main" val="374314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pPr>
            <a:r>
              <a:rPr lang="en-US" sz="1600" dirty="0" smtClean="0"/>
              <a:t>Here is a list of Shamaa individual and institutional contributors</a:t>
            </a:r>
            <a:r>
              <a:rPr lang="en-US" sz="1600" baseline="0" dirty="0" smtClean="0"/>
              <a:t> and donors.</a:t>
            </a:r>
            <a:endParaRPr lang="ar-LB" sz="1600" dirty="0"/>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23</a:t>
            </a:fld>
            <a:endParaRPr lang="en-US"/>
          </a:p>
        </p:txBody>
      </p:sp>
    </p:spTree>
    <p:extLst>
      <p:ext uri="{BB962C8B-B14F-4D97-AF65-F5344CB8AC3E}">
        <p14:creationId xmlns:p14="http://schemas.microsoft.com/office/powerpoint/2010/main" val="156531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7/10/2019</a:t>
            </a:r>
            <a:endParaRPr lang="en-US" dirty="0"/>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dirty="0"/>
          </a:p>
        </p:txBody>
      </p:sp>
      <p:sp>
        <p:nvSpPr>
          <p:cNvPr id="7" name="Slide Number Placeholder 6"/>
          <p:cNvSpPr>
            <a:spLocks noGrp="1"/>
          </p:cNvSpPr>
          <p:nvPr>
            <p:ph type="sldNum" sz="quarter" idx="13"/>
          </p:nvPr>
        </p:nvSpPr>
        <p:spPr/>
        <p:txBody>
          <a:bodyPr/>
          <a:lstStyle/>
          <a:p>
            <a:fld id="{B1E69471-8A1A-4C0F-B250-EFA02594A0B1}" type="slidenum">
              <a:rPr lang="en-US" smtClean="0"/>
              <a:pPr/>
              <a:t>24</a:t>
            </a:fld>
            <a:endParaRPr lang="en-US" dirty="0"/>
          </a:p>
        </p:txBody>
      </p:sp>
    </p:spTree>
    <p:extLst>
      <p:ext uri="{BB962C8B-B14F-4D97-AF65-F5344CB8AC3E}">
        <p14:creationId xmlns:p14="http://schemas.microsoft.com/office/powerpoint/2010/main" val="99395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B4C833"/>
              </a:buClr>
              <a:buSzPct val="90000"/>
              <a:buFont typeface="Courier New" panose="02070309020205020404" pitchFamily="49" charset="0"/>
              <a:buNone/>
              <a:tabLst/>
              <a:defRPr/>
            </a:pPr>
            <a:r>
              <a:rPr lang="en-US" sz="1600" dirty="0" smtClean="0">
                <a:solidFill>
                  <a:schemeClr val="tx1"/>
                </a:solidFill>
                <a:latin typeface="+mn-lt"/>
                <a:ea typeface="GE SS Text Light" pitchFamily="18" charset="-78"/>
              </a:rPr>
              <a:t>Shamaa is the acronym of its name in Arabic: </a:t>
            </a:r>
            <a:r>
              <a:rPr lang="ar-LB" sz="1600" dirty="0" smtClean="0">
                <a:solidFill>
                  <a:schemeClr val="tx1"/>
                </a:solidFill>
                <a:latin typeface="+mn-lt"/>
                <a:ea typeface="Tahoma" pitchFamily="34" charset="0"/>
              </a:rPr>
              <a:t>شبكة المعلومات العربية التربوية</a:t>
            </a:r>
          </a:p>
          <a:p>
            <a:pPr marL="0" indent="0" algn="l" rtl="0">
              <a:buClr>
                <a:srgbClr val="B4C833"/>
              </a:buClr>
              <a:buSzPct val="90000"/>
              <a:buFont typeface="Courier New" panose="02070309020205020404" pitchFamily="49" charset="0"/>
              <a:buNone/>
            </a:pPr>
            <a:endParaRPr lang="ar-LB" sz="1200" dirty="0" smtClean="0">
              <a:solidFill>
                <a:schemeClr val="tx1"/>
              </a:solidFill>
              <a:ea typeface="GE SS Text Light" pitchFamily="18" charset="-78"/>
            </a:endParaRP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a:p>
        </p:txBody>
      </p:sp>
      <p:sp>
        <p:nvSpPr>
          <p:cNvPr id="7" name="Slide Number Placeholder 6"/>
          <p:cNvSpPr>
            <a:spLocks noGrp="1"/>
          </p:cNvSpPr>
          <p:nvPr>
            <p:ph type="sldNum" sz="quarter" idx="13"/>
          </p:nvPr>
        </p:nvSpPr>
        <p:spPr/>
        <p:txBody>
          <a:bodyPr/>
          <a:lstStyle/>
          <a:p>
            <a:fld id="{B1E69471-8A1A-4C0F-B250-EFA02594A0B1}" type="slidenum">
              <a:rPr lang="en-US" smtClean="0"/>
              <a:t>3</a:t>
            </a:fld>
            <a:endParaRPr lang="en-US"/>
          </a:p>
        </p:txBody>
      </p:sp>
    </p:spTree>
    <p:extLst>
      <p:ext uri="{BB962C8B-B14F-4D97-AF65-F5344CB8AC3E}">
        <p14:creationId xmlns:p14="http://schemas.microsoft.com/office/powerpoint/2010/main" val="347655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r>
              <a:rPr lang="en-US" sz="1600" dirty="0" smtClean="0">
                <a:solidFill>
                  <a:schemeClr val="tx1"/>
                </a:solidFill>
              </a:rPr>
              <a:t>Here is a one minute video to introduce</a:t>
            </a:r>
            <a:r>
              <a:rPr lang="en-US" sz="1600" baseline="0" dirty="0" smtClean="0">
                <a:solidFill>
                  <a:schemeClr val="tx1"/>
                </a:solidFill>
              </a:rPr>
              <a:t> shamaa. It is in Arabic.</a:t>
            </a:r>
            <a:endParaRPr lang="en-US" sz="1600" dirty="0">
              <a:solidFill>
                <a:schemeClr val="tx1"/>
              </a:solidFill>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4</a:t>
            </a:fld>
            <a:endParaRPr lang="en-US"/>
          </a:p>
        </p:txBody>
      </p:sp>
    </p:spTree>
    <p:extLst>
      <p:ext uri="{BB962C8B-B14F-4D97-AF65-F5344CB8AC3E}">
        <p14:creationId xmlns:p14="http://schemas.microsoft.com/office/powerpoint/2010/main" val="138517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3000"/>
              </a:lnSpc>
              <a:spcBef>
                <a:spcPts val="1200"/>
              </a:spcBef>
              <a:spcAft>
                <a:spcPts val="600"/>
              </a:spcAft>
              <a:buClr>
                <a:srgbClr val="B4C833"/>
              </a:buClr>
              <a:buSzPct val="90000"/>
              <a:buFont typeface="Courier New" panose="02070309020205020404" pitchFamily="49" charset="0"/>
              <a:buNone/>
            </a:pPr>
            <a:endParaRPr lang="en-US" sz="1200" dirty="0" smtClean="0">
              <a:latin typeface="Century Gothic" panose="020B0502020202020204" pitchFamily="34" charset="0"/>
              <a:ea typeface="GE SS Text Light" pitchFamily="18" charset="-78"/>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5</a:t>
            </a:fld>
            <a:endParaRPr lang="en-US"/>
          </a:p>
        </p:txBody>
      </p:sp>
    </p:spTree>
    <p:extLst>
      <p:ext uri="{BB962C8B-B14F-4D97-AF65-F5344CB8AC3E}">
        <p14:creationId xmlns:p14="http://schemas.microsoft.com/office/powerpoint/2010/main" val="32226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50000"/>
              </a:lnSpc>
              <a:buNone/>
            </a:pPr>
            <a:r>
              <a:rPr lang="en-US" sz="1600" dirty="0" smtClean="0">
                <a:solidFill>
                  <a:schemeClr val="tx1"/>
                </a:solidFill>
              </a:rPr>
              <a:t>All researchers from around</a:t>
            </a:r>
            <a:r>
              <a:rPr lang="en-US" sz="1600" baseline="0" dirty="0" smtClean="0">
                <a:solidFill>
                  <a:schemeClr val="tx1"/>
                </a:solidFill>
              </a:rPr>
              <a:t> the world can benefit from our database but the main beneficiaries are the MA and </a:t>
            </a:r>
            <a:r>
              <a:rPr lang="en-US" sz="1600" b="0" dirty="0" smtClean="0">
                <a:solidFill>
                  <a:schemeClr val="tx1"/>
                </a:solidFill>
              </a:rPr>
              <a:t>PhD Education students and of course the Faculty Members in the field of Education and the Humanities</a:t>
            </a:r>
            <a:endParaRPr lang="ar-LB" sz="1600" b="0" dirty="0" smtClean="0">
              <a:solidFill>
                <a:schemeClr val="tx1"/>
              </a:solidFill>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6</a:t>
            </a:fld>
            <a:endParaRPr lang="en-US"/>
          </a:p>
        </p:txBody>
      </p:sp>
    </p:spTree>
    <p:extLst>
      <p:ext uri="{BB962C8B-B14F-4D97-AF65-F5344CB8AC3E}">
        <p14:creationId xmlns:p14="http://schemas.microsoft.com/office/powerpoint/2010/main" val="41169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algn="l" rtl="0">
              <a:lnSpc>
                <a:spcPct val="150000"/>
              </a:lnSpc>
              <a:spcAft>
                <a:spcPts val="0"/>
              </a:spcAft>
              <a:buNone/>
            </a:pPr>
            <a:r>
              <a:rPr lang="en-US" sz="1600" dirty="0" smtClean="0">
                <a:solidFill>
                  <a:schemeClr val="tx1"/>
                </a:solidFill>
                <a:ea typeface="Tahoma" pitchFamily="34" charset="0"/>
              </a:rPr>
              <a:t>So, Shamaa is an open access database. It includes theses, dissertations,</a:t>
            </a:r>
            <a:r>
              <a:rPr lang="en-US" sz="1600" baseline="0" dirty="0" smtClean="0">
                <a:solidFill>
                  <a:schemeClr val="tx1"/>
                </a:solidFill>
                <a:ea typeface="Tahoma" pitchFamily="34" charset="0"/>
              </a:rPr>
              <a:t> articles, conference proceedings, reports in the field of education. The studies are in their original languages (Arabic, English and French). The studies have at least one abstract and we made the full text available when it is possible. The database is running with international standards. We have built our own thesaurus in the </a:t>
            </a:r>
            <a:r>
              <a:rPr lang="en-US" sz="1600" b="1" baseline="0" dirty="0" smtClean="0">
                <a:solidFill>
                  <a:srgbClr val="FF0000"/>
                </a:solidFill>
                <a:ea typeface="Tahoma" pitchFamily="34" charset="0"/>
              </a:rPr>
              <a:t>lack </a:t>
            </a:r>
            <a:r>
              <a:rPr lang="en-US" sz="1600" baseline="0" dirty="0" smtClean="0">
                <a:solidFill>
                  <a:schemeClr val="tx1"/>
                </a:solidFill>
                <a:ea typeface="Tahoma" pitchFamily="34" charset="0"/>
              </a:rPr>
              <a:t>of a specialized thesaurus. </a:t>
            </a:r>
          </a:p>
          <a:p>
            <a:pPr algn="l" rtl="0">
              <a:lnSpc>
                <a:spcPct val="150000"/>
              </a:lnSpc>
              <a:spcAft>
                <a:spcPts val="0"/>
              </a:spcAft>
              <a:buNone/>
            </a:pPr>
            <a:endParaRPr lang="en-US" sz="1600" baseline="0" dirty="0" smtClean="0">
              <a:solidFill>
                <a:schemeClr val="tx1"/>
              </a:solidFill>
              <a:ea typeface="Tahoma" pitchFamily="34" charset="0"/>
            </a:endParaRPr>
          </a:p>
          <a:p>
            <a:pPr algn="l" rtl="0">
              <a:lnSpc>
                <a:spcPct val="150000"/>
              </a:lnSpc>
              <a:spcAft>
                <a:spcPts val="0"/>
              </a:spcAft>
              <a:buNone/>
            </a:pPr>
            <a:r>
              <a:rPr lang="en-US" sz="1600" baseline="0" dirty="0" smtClean="0">
                <a:solidFill>
                  <a:schemeClr val="tx1"/>
                </a:solidFill>
                <a:ea typeface="Tahoma" pitchFamily="34" charset="0"/>
              </a:rPr>
              <a:t>So, Shamaa offers double services: for the researchers as </a:t>
            </a:r>
            <a:r>
              <a:rPr lang="en-US" sz="1600" b="1" baseline="0" dirty="0" smtClean="0">
                <a:solidFill>
                  <a:schemeClr val="tx1"/>
                </a:solidFill>
                <a:ea typeface="Tahoma" pitchFamily="34" charset="0"/>
              </a:rPr>
              <a:t>consumers</a:t>
            </a:r>
            <a:r>
              <a:rPr lang="en-US" sz="1600" baseline="0" dirty="0" smtClean="0">
                <a:solidFill>
                  <a:schemeClr val="tx1"/>
                </a:solidFill>
                <a:ea typeface="Tahoma" pitchFamily="34" charset="0"/>
              </a:rPr>
              <a:t> of knowledge, to benefit from the database; and for the researchers as producers of knowledge, to disseminate their studies through shamaa</a:t>
            </a:r>
            <a:endParaRPr lang="en-US" sz="1600" dirty="0" smtClean="0">
              <a:solidFill>
                <a:schemeClr val="tx1"/>
              </a:solidFill>
              <a:ea typeface="Tahoma" pitchFamily="34" charset="0"/>
            </a:endParaRPr>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7</a:t>
            </a:fld>
            <a:endParaRPr lang="en-US"/>
          </a:p>
        </p:txBody>
      </p:sp>
    </p:spTree>
    <p:extLst>
      <p:ext uri="{BB962C8B-B14F-4D97-AF65-F5344CB8AC3E}">
        <p14:creationId xmlns:p14="http://schemas.microsoft.com/office/powerpoint/2010/main" val="110586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7/10/2019</a:t>
            </a:r>
            <a:endParaRPr lang="en-US"/>
          </a:p>
        </p:txBody>
      </p:sp>
      <p:sp>
        <p:nvSpPr>
          <p:cNvPr id="5" name="Slide Number Placeholder 4"/>
          <p:cNvSpPr>
            <a:spLocks noGrp="1"/>
          </p:cNvSpPr>
          <p:nvPr>
            <p:ph type="sldNum" sz="quarter" idx="11"/>
          </p:nvPr>
        </p:nvSpPr>
        <p:spPr/>
        <p:txBody>
          <a:bodyPr/>
          <a:lstStyle/>
          <a:p>
            <a:fld id="{75A72DCA-92C6-4F44-A617-972086AE8062}" type="slidenum">
              <a:rPr lang="en-US" smtClean="0"/>
              <a:pPr/>
              <a:t>8</a:t>
            </a:fld>
            <a:endParaRPr lang="en-US"/>
          </a:p>
        </p:txBody>
      </p:sp>
    </p:spTree>
    <p:extLst>
      <p:ext uri="{BB962C8B-B14F-4D97-AF65-F5344CB8AC3E}">
        <p14:creationId xmlns:p14="http://schemas.microsoft.com/office/powerpoint/2010/main" val="164740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algn="l" rtl="0">
              <a:lnSpc>
                <a:spcPct val="100000"/>
              </a:lnSpc>
            </a:pPr>
            <a:r>
              <a:rPr lang="en-US" sz="1600" dirty="0" smtClean="0">
                <a:solidFill>
                  <a:schemeClr val="tx1"/>
                </a:solidFill>
                <a:latin typeface="+mn-lt"/>
              </a:rPr>
              <a:t>We are covering 18 countries</a:t>
            </a:r>
          </a:p>
          <a:p>
            <a:pPr algn="l" rtl="0">
              <a:lnSpc>
                <a:spcPct val="100000"/>
              </a:lnSpc>
            </a:pPr>
            <a:r>
              <a:rPr lang="en-US" sz="1600" dirty="0" smtClean="0">
                <a:solidFill>
                  <a:schemeClr val="tx1"/>
                </a:solidFill>
                <a:latin typeface="+mn-lt"/>
              </a:rPr>
              <a:t>We</a:t>
            </a:r>
            <a:r>
              <a:rPr lang="en-US" sz="1600" baseline="0" dirty="0" smtClean="0">
                <a:solidFill>
                  <a:schemeClr val="tx1"/>
                </a:solidFill>
                <a:latin typeface="+mn-lt"/>
              </a:rPr>
              <a:t> reached fifty thousand records last month</a:t>
            </a:r>
          </a:p>
          <a:p>
            <a:pPr algn="l" rtl="0">
              <a:lnSpc>
                <a:spcPct val="100000"/>
              </a:lnSpc>
            </a:pPr>
            <a:r>
              <a:rPr lang="en-US" sz="1600" baseline="0" dirty="0" smtClean="0">
                <a:solidFill>
                  <a:schemeClr val="tx1"/>
                </a:solidFill>
                <a:latin typeface="+mn-lt"/>
              </a:rPr>
              <a:t>68% of the studies in shamaa are with full text</a:t>
            </a:r>
          </a:p>
          <a:p>
            <a:pPr algn="l" rtl="0">
              <a:lnSpc>
                <a:spcPct val="100000"/>
              </a:lnSpc>
            </a:pPr>
            <a:r>
              <a:rPr lang="en-US" sz="1600" baseline="0" dirty="0" smtClean="0">
                <a:solidFill>
                  <a:schemeClr val="tx1"/>
                </a:solidFill>
                <a:latin typeface="+mn-lt"/>
              </a:rPr>
              <a:t>We are indexing more than 300 journals specialized in education or in humanities</a:t>
            </a:r>
          </a:p>
          <a:p>
            <a:pPr algn="l" rtl="0">
              <a:lnSpc>
                <a:spcPct val="100000"/>
              </a:lnSpc>
            </a:pPr>
            <a:r>
              <a:rPr lang="en-US" sz="1600" baseline="0" dirty="0" smtClean="0">
                <a:solidFill>
                  <a:schemeClr val="tx1"/>
                </a:solidFill>
                <a:latin typeface="+mn-lt"/>
              </a:rPr>
              <a:t>1 million researchers benefited from shamaa during the last 4 years.</a:t>
            </a:r>
          </a:p>
          <a:p>
            <a:pPr algn="l" rtl="0">
              <a:lnSpc>
                <a:spcPct val="100000"/>
              </a:lnSpc>
            </a:pPr>
            <a:r>
              <a:rPr lang="en-US" sz="1600" baseline="0" dirty="0" smtClean="0">
                <a:solidFill>
                  <a:schemeClr val="tx1"/>
                </a:solidFill>
                <a:latin typeface="+mn-lt"/>
              </a:rPr>
              <a:t>We signed 84 agreements with faculties of education or journals or research centers in order to provide shamaa with data…</a:t>
            </a:r>
          </a:p>
          <a:p>
            <a:pPr algn="l" rtl="0">
              <a:lnSpc>
                <a:spcPct val="100000"/>
              </a:lnSpc>
            </a:pPr>
            <a:r>
              <a:rPr lang="en-US" sz="1600" dirty="0" smtClean="0">
                <a:solidFill>
                  <a:schemeClr val="tx1"/>
                </a:solidFill>
                <a:latin typeface="+mn-lt"/>
              </a:rPr>
              <a:t>In addition to</a:t>
            </a:r>
            <a:r>
              <a:rPr lang="en-US" sz="1600" baseline="0" dirty="0" smtClean="0">
                <a:solidFill>
                  <a:schemeClr val="tx1"/>
                </a:solidFill>
                <a:latin typeface="+mn-lt"/>
              </a:rPr>
              <a:t> 4 partnership agreements:</a:t>
            </a:r>
          </a:p>
          <a:p>
            <a:pPr marL="342900" indent="-342900" algn="l" rtl="0">
              <a:lnSpc>
                <a:spcPct val="100000"/>
              </a:lnSpc>
              <a:buFontTx/>
              <a:buChar char="-"/>
            </a:pPr>
            <a:r>
              <a:rPr lang="en-US" sz="1600" dirty="0" smtClean="0">
                <a:solidFill>
                  <a:schemeClr val="tx1"/>
                </a:solidFill>
                <a:latin typeface="+mn-lt"/>
                <a:cs typeface="Simplified Arabic" pitchFamily="18" charset="-78"/>
              </a:rPr>
              <a:t>With ERIC database to be able to include in shamaa the studies about the Arab countries</a:t>
            </a:r>
          </a:p>
          <a:p>
            <a:pPr marL="342900" indent="-342900" algn="l" rtl="0">
              <a:lnSpc>
                <a:spcPct val="100000"/>
              </a:lnSpc>
              <a:buFontTx/>
              <a:buChar char="-"/>
            </a:pPr>
            <a:r>
              <a:rPr lang="en-US" sz="1600" dirty="0" smtClean="0">
                <a:solidFill>
                  <a:schemeClr val="tx1"/>
                </a:solidFill>
                <a:latin typeface="+mn-lt"/>
                <a:cs typeface="Simplified Arabic" pitchFamily="18" charset="-78"/>
              </a:rPr>
              <a:t>With</a:t>
            </a:r>
            <a:r>
              <a:rPr lang="en-US" sz="1600" baseline="0" dirty="0" smtClean="0">
                <a:solidFill>
                  <a:schemeClr val="tx1"/>
                </a:solidFill>
                <a:latin typeface="+mn-lt"/>
                <a:cs typeface="Simplified Arabic" pitchFamily="18" charset="-78"/>
              </a:rPr>
              <a:t> </a:t>
            </a:r>
            <a:r>
              <a:rPr lang="en-US" sz="1600" dirty="0" smtClean="0">
                <a:solidFill>
                  <a:schemeClr val="tx1"/>
                </a:solidFill>
                <a:latin typeface="+mn-lt"/>
                <a:cs typeface="Simplified Arabic" pitchFamily="18" charset="-78"/>
              </a:rPr>
              <a:t>EBSCO where you can find shamaa data</a:t>
            </a:r>
          </a:p>
          <a:p>
            <a:pPr marL="342900" indent="-342900" algn="l" rtl="0">
              <a:lnSpc>
                <a:spcPct val="100000"/>
              </a:lnSpc>
              <a:buFontTx/>
              <a:buChar char="-"/>
            </a:pPr>
            <a:r>
              <a:rPr lang="en-US" sz="1600" dirty="0" smtClean="0">
                <a:solidFill>
                  <a:schemeClr val="tx1"/>
                </a:solidFill>
                <a:latin typeface="+mn-lt"/>
                <a:cs typeface="Simplified Arabic" pitchFamily="18" charset="-78"/>
              </a:rPr>
              <a:t>With</a:t>
            </a:r>
            <a:r>
              <a:rPr lang="en-US" sz="1600" baseline="0" dirty="0" smtClean="0">
                <a:solidFill>
                  <a:schemeClr val="tx1"/>
                </a:solidFill>
                <a:latin typeface="+mn-lt"/>
                <a:cs typeface="Simplified Arabic" pitchFamily="18" charset="-78"/>
              </a:rPr>
              <a:t> </a:t>
            </a:r>
            <a:r>
              <a:rPr lang="en-US" sz="1600" dirty="0" err="1" smtClean="0">
                <a:solidFill>
                  <a:schemeClr val="tx1"/>
                </a:solidFill>
                <a:latin typeface="+mn-lt"/>
                <a:cs typeface="Simplified Arabic" pitchFamily="18" charset="-78"/>
              </a:rPr>
              <a:t>Unesco</a:t>
            </a:r>
            <a:endParaRPr lang="en-US" sz="1600" dirty="0" smtClean="0">
              <a:solidFill>
                <a:schemeClr val="tx1"/>
              </a:solidFill>
              <a:latin typeface="+mn-lt"/>
              <a:cs typeface="Simplified Arabic" pitchFamily="18" charset="-78"/>
            </a:endParaRPr>
          </a:p>
          <a:p>
            <a:pPr marL="342900" indent="-342900" algn="l" rtl="0">
              <a:lnSpc>
                <a:spcPct val="100000"/>
              </a:lnSpc>
              <a:buFontTx/>
              <a:buChar char="-"/>
            </a:pPr>
            <a:r>
              <a:rPr lang="en-US" sz="1600" dirty="0" smtClean="0">
                <a:solidFill>
                  <a:schemeClr val="tx1"/>
                </a:solidFill>
                <a:latin typeface="+mn-lt"/>
                <a:cs typeface="Simplified Arabic" pitchFamily="18" charset="-78"/>
              </a:rPr>
              <a:t>And</a:t>
            </a:r>
            <a:r>
              <a:rPr lang="en-US" sz="1600" baseline="0" dirty="0" smtClean="0">
                <a:solidFill>
                  <a:schemeClr val="tx1"/>
                </a:solidFill>
                <a:latin typeface="+mn-lt"/>
                <a:cs typeface="Simplified Arabic" pitchFamily="18" charset="-78"/>
              </a:rPr>
              <a:t> lately with the </a:t>
            </a:r>
            <a:r>
              <a:rPr lang="en-US" sz="1600" dirty="0" smtClean="0">
                <a:solidFill>
                  <a:schemeClr val="tx1"/>
                </a:solidFill>
                <a:latin typeface="+mn-lt"/>
                <a:cs typeface="Simplified Arabic" pitchFamily="18" charset="-78"/>
              </a:rPr>
              <a:t>UN Global Compact Network Lebanon - GCNL</a:t>
            </a:r>
          </a:p>
        </p:txBody>
      </p:sp>
      <p:sp>
        <p:nvSpPr>
          <p:cNvPr id="5" name="Date Placeholder 4"/>
          <p:cNvSpPr>
            <a:spLocks noGrp="1"/>
          </p:cNvSpPr>
          <p:nvPr>
            <p:ph type="dt" idx="11"/>
          </p:nvPr>
        </p:nvSpPr>
        <p:spPr/>
        <p:txBody>
          <a:bodyPr/>
          <a:lstStyle/>
          <a:p>
            <a:r>
              <a:rPr lang="en-US" smtClean="0"/>
              <a:t>7/10/2019</a:t>
            </a:r>
            <a:endParaRPr lang="en-US"/>
          </a:p>
        </p:txBody>
      </p:sp>
      <p:sp>
        <p:nvSpPr>
          <p:cNvPr id="6" name="Footer Placeholder 5"/>
          <p:cNvSpPr>
            <a:spLocks noGrp="1"/>
          </p:cNvSpPr>
          <p:nvPr>
            <p:ph type="ftr" sz="quarter" idx="12"/>
          </p:nvPr>
        </p:nvSpPr>
        <p:spPr/>
        <p:txBody>
          <a:bodyPr/>
          <a:lstStyle/>
          <a:p>
            <a:r>
              <a:rPr lang="en-US" smtClean="0"/>
              <a:t>UN Libraries, MENA Libraries, and Sustainable Development</a:t>
            </a:r>
            <a:endParaRPr lang="en-US"/>
          </a:p>
        </p:txBody>
      </p:sp>
      <p:sp>
        <p:nvSpPr>
          <p:cNvPr id="7" name="Slide Number Placeholder 6"/>
          <p:cNvSpPr>
            <a:spLocks noGrp="1"/>
          </p:cNvSpPr>
          <p:nvPr>
            <p:ph type="sldNum" sz="quarter" idx="13"/>
          </p:nvPr>
        </p:nvSpPr>
        <p:spPr/>
        <p:txBody>
          <a:bodyPr/>
          <a:lstStyle/>
          <a:p>
            <a:fld id="{B1E69471-8A1A-4C0F-B250-EFA02594A0B1}" type="slidenum">
              <a:rPr lang="en-US" smtClean="0"/>
              <a:t>9</a:t>
            </a:fld>
            <a:endParaRPr lang="en-US"/>
          </a:p>
        </p:txBody>
      </p:sp>
    </p:spTree>
    <p:extLst>
      <p:ext uri="{BB962C8B-B14F-4D97-AF65-F5344CB8AC3E}">
        <p14:creationId xmlns:p14="http://schemas.microsoft.com/office/powerpoint/2010/main" val="16543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C92AC7A5-7FC8-434A-8934-9F9F6EF48660}" type="slidenum">
              <a:rPr lang="en-US" smtClean="0"/>
              <a:t>‹#›</a:t>
            </a:fld>
            <a:endParaRPr lang="en-US"/>
          </a:p>
        </p:txBody>
      </p:sp>
      <p:pic>
        <p:nvPicPr>
          <p:cNvPr id="21" name="Picture 20" descr="SHAMAA all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2"/>
            <a:ext cx="6781800" cy="2124487"/>
          </a:xfrm>
          <a:prstGeom prst="rect">
            <a:avLst/>
          </a:prstGeom>
          <a:ln>
            <a:noFill/>
          </a:ln>
          <a:effectLst>
            <a:softEdge rad="112500"/>
          </a:effectLst>
        </p:spPr>
      </p:pic>
      <p:sp>
        <p:nvSpPr>
          <p:cNvPr id="30"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accent6"/>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022848" cy="758952"/>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07/10/2019 </a:t>
            </a:r>
            <a:endParaRPr lang="en-US"/>
          </a:p>
        </p:txBody>
      </p:sp>
      <p:sp>
        <p:nvSpPr>
          <p:cNvPr id="6" name="Slide Number Placeholder 5"/>
          <p:cNvSpPr>
            <a:spLocks noGrp="1"/>
          </p:cNvSpPr>
          <p:nvPr>
            <p:ph type="sldNum" sz="quarter" idx="12"/>
          </p:nvPr>
        </p:nvSpPr>
        <p:spPr/>
        <p:txBody>
          <a:bodyPr/>
          <a:lstStyle/>
          <a:p>
            <a:fld id="{C92AC7A5-7FC8-434A-8934-9F9F6EF4866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6" name="Slide Number Placeholder 5"/>
          <p:cNvSpPr>
            <a:spLocks noGrp="1"/>
          </p:cNvSpPr>
          <p:nvPr>
            <p:ph type="sldNum" sz="quarter" idx="12"/>
          </p:nvPr>
        </p:nvSpPr>
        <p:spPr>
          <a:xfrm>
            <a:off x="6915912" y="3009902"/>
            <a:ext cx="457200" cy="441325"/>
          </a:xfrm>
        </p:spPr>
        <p:txBody>
          <a:bodyPr/>
          <a:lstStyle/>
          <a:p>
            <a:fld id="{C92AC7A5-7FC8-434A-8934-9F9F6EF4866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07/10/2019 </a:t>
            </a:r>
            <a:endParaRPr lang="en-US"/>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07/10/2019 </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C92AC7A5-7FC8-434A-8934-9F9F6EF48660}" type="slidenum">
              <a:rPr lang="en-US" smtClean="0"/>
              <a:t>‹#›</a:t>
            </a:fld>
            <a:endParaRPr lang="en-US"/>
          </a:p>
        </p:txBody>
      </p:sp>
    </p:spTree>
    <p:extLst>
      <p:ext uri="{BB962C8B-B14F-4D97-AF65-F5344CB8AC3E}">
        <p14:creationId xmlns:p14="http://schemas.microsoft.com/office/powerpoint/2010/main" val="68816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itchFamily="18" charset="-78"/>
            </a:endParaRPr>
          </a:p>
        </p:txBody>
      </p:sp>
      <p:sp>
        <p:nvSpPr>
          <p:cNvPr id="2" name="Date Placeholder 1"/>
          <p:cNvSpPr>
            <a:spLocks noGrp="1"/>
          </p:cNvSpPr>
          <p:nvPr>
            <p:ph type="dt" sz="half" idx="10"/>
          </p:nvPr>
        </p:nvSpPr>
        <p:spPr/>
        <p:txBody>
          <a:bodyPr/>
          <a:lstStyle/>
          <a:p>
            <a:r>
              <a:rPr lang="en-US" smtClean="0"/>
              <a:t>07/10/2019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1261AD-74F9-4E74-A848-0501F0205089}" type="slidenum">
              <a:rPr lang="en-US" smtClean="0"/>
              <a:pPr/>
              <a:t>‹#›</a:t>
            </a:fld>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301753" y="228600"/>
            <a:ext cx="6219871" cy="758952"/>
          </a:xfrm>
        </p:spPr>
        <p:txBody>
          <a:bodyPr/>
          <a:lstStyle/>
          <a:p>
            <a:r>
              <a:rPr lang="en-US" dirty="0" smtClean="0"/>
              <a:t>Click to edit Master title style</a:t>
            </a:r>
            <a:endParaRPr lang="en-US" dirty="0"/>
          </a:p>
        </p:txBody>
      </p:sp>
      <p:pic>
        <p:nvPicPr>
          <p:cNvPr id="13" name="Picture 2" descr="Z:\Staff\ShamaaLogoBrie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29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altLang="en-US" smtClean="0"/>
              <a:t>07/10/2019 </a:t>
            </a:r>
            <a:endParaRPr lang="en-US" altLang="en-US"/>
          </a:p>
        </p:txBody>
      </p:sp>
      <p:sp>
        <p:nvSpPr>
          <p:cNvPr id="4" name="Footer Placeholder 3"/>
          <p:cNvSpPr>
            <a:spLocks noGrp="1"/>
          </p:cNvSpPr>
          <p:nvPr>
            <p:ph type="ftr" sz="quarter" idx="11"/>
          </p:nvPr>
        </p:nvSpPr>
        <p:spPr>
          <a:xfrm>
            <a:off x="304800" y="6410848"/>
            <a:ext cx="3581400" cy="365760"/>
          </a:xfrm>
          <a:prstGeom prst="rect">
            <a:avLst/>
          </a:prstGeom>
        </p:spPr>
        <p:txBody>
          <a:bodyPr/>
          <a:lstStyle>
            <a:lvl1pPr>
              <a:defRPr>
                <a:latin typeface="Century Gothic" panose="020B0502020202020204" pitchFamily="34" charset="0"/>
              </a:defRPr>
            </a:lvl1pPr>
          </a:lstStyle>
          <a:p>
            <a:pPr>
              <a:defRPr/>
            </a:pPr>
            <a:endParaRPr lang="en-US" altLang="en-US" dirty="0"/>
          </a:p>
        </p:txBody>
      </p:sp>
      <p:sp>
        <p:nvSpPr>
          <p:cNvPr id="5" name="Slide Number Placeholder 4"/>
          <p:cNvSpPr>
            <a:spLocks noGrp="1"/>
          </p:cNvSpPr>
          <p:nvPr>
            <p:ph type="sldNum" sz="quarter" idx="12"/>
          </p:nvPr>
        </p:nvSpPr>
        <p:spPr>
          <a:xfrm>
            <a:off x="4343400" y="1036021"/>
            <a:ext cx="457200" cy="441325"/>
          </a:xfrm>
        </p:spPr>
        <p:txBody>
          <a:bodyPr/>
          <a:lstStyle/>
          <a:p>
            <a:pPr>
              <a:defRPr/>
            </a:pPr>
            <a:fld id="{A91B80E9-7292-4C1F-9D7E-F9E110C8338B}" type="slidenum">
              <a:rPr lang="en-US" altLang="en-US" smtClean="0"/>
              <a:pPr>
                <a:defRPr/>
              </a:pPr>
              <a:t>‹#›</a:t>
            </a:fld>
            <a:endParaRPr lang="en-US" altLang="en-US"/>
          </a:p>
        </p:txBody>
      </p:sp>
    </p:spTree>
    <p:extLst>
      <p:ext uri="{BB962C8B-B14F-4D97-AF65-F5344CB8AC3E}">
        <p14:creationId xmlns:p14="http://schemas.microsoft.com/office/powerpoint/2010/main" val="72040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9200" cy="31394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a:defRPr>
                <a:latin typeface="Calibri" panose="020F0502020204030204" pitchFamily="34" charset="0"/>
              </a:defRPr>
            </a:lvl1pPr>
          </a:lstStyle>
          <a:p>
            <a:r>
              <a:rPr lang="en-US" smtClean="0"/>
              <a:t>07/10/2019 </a:t>
            </a:r>
            <a:endParaRPr lang="en-US" dirty="0"/>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295656" y="314916"/>
            <a:ext cx="6105144" cy="758952"/>
          </a:xfrm>
        </p:spPr>
        <p:txBody>
          <a:bodyPr/>
          <a:lstStyle>
            <a:lvl1pPr>
              <a:defRPr>
                <a:solidFill>
                  <a:schemeClr val="accent6"/>
                </a:solidFill>
              </a:defRPr>
            </a:lvl1pPr>
          </a:lstStyle>
          <a:p>
            <a:r>
              <a:rPr lang="en-US" dirty="0" smtClean="0"/>
              <a:t>Click to edit Master title style</a:t>
            </a:r>
            <a:endParaRPr lang="en-US" dirty="0"/>
          </a:p>
        </p:txBody>
      </p:sp>
      <p:sp>
        <p:nvSpPr>
          <p:cNvPr id="14" name="Content Placeholder 7"/>
          <p:cNvSpPr>
            <a:spLocks noGrp="1"/>
          </p:cNvSpPr>
          <p:nvPr>
            <p:ph sz="quarter" idx="1"/>
          </p:nvPr>
        </p:nvSpPr>
        <p:spPr>
          <a:xfrm>
            <a:off x="301752" y="1527048"/>
            <a:ext cx="8503920" cy="4572000"/>
          </a:xfrm>
        </p:spPr>
        <p:txBody>
          <a:bodyPr/>
          <a:lstStyle>
            <a:lvl1pPr algn="r" rtl="1">
              <a:lnSpc>
                <a:spcPts val="3800"/>
              </a:lnSpc>
              <a:spcBef>
                <a:spcPts val="600"/>
              </a:spcBef>
              <a:spcAft>
                <a:spcPts val="600"/>
              </a:spcAft>
              <a:defRPr>
                <a:solidFill>
                  <a:schemeClr val="accent6"/>
                </a:solidFill>
              </a:defRPr>
            </a:lvl1pPr>
            <a:lvl2pPr algn="r" rtl="1">
              <a:lnSpc>
                <a:spcPts val="3800"/>
              </a:lnSpc>
              <a:spcBef>
                <a:spcPts val="600"/>
              </a:spcBef>
              <a:spcAft>
                <a:spcPts val="600"/>
              </a:spcAft>
              <a:defRPr>
                <a:solidFill>
                  <a:schemeClr val="accent6"/>
                </a:solidFill>
              </a:defRPr>
            </a:lvl2pPr>
            <a:lvl3pPr algn="r" rtl="1">
              <a:lnSpc>
                <a:spcPts val="3800"/>
              </a:lnSpc>
              <a:spcBef>
                <a:spcPts val="600"/>
              </a:spcBef>
              <a:spcAft>
                <a:spcPts val="600"/>
              </a:spcAft>
              <a:defRPr>
                <a:solidFill>
                  <a:schemeClr val="accent6"/>
                </a:solidFill>
              </a:defRPr>
            </a:lvl3pPr>
            <a:lvl4pPr algn="r" rtl="1">
              <a:lnSpc>
                <a:spcPts val="3800"/>
              </a:lnSpc>
              <a:spcBef>
                <a:spcPts val="600"/>
              </a:spcBef>
              <a:spcAft>
                <a:spcPts val="600"/>
              </a:spcAft>
              <a:defRPr>
                <a:solidFill>
                  <a:schemeClr val="accent6"/>
                </a:solidFill>
              </a:defRPr>
            </a:lvl4pPr>
            <a:lvl5pPr algn="r" rtl="1">
              <a:lnSpc>
                <a:spcPts val="3800"/>
              </a:lnSpc>
              <a:spcBef>
                <a:spcPts val="600"/>
              </a:spcBef>
              <a:spcAft>
                <a:spcPts val="600"/>
              </a:spcAft>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8"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4267200" y="6388386"/>
            <a:ext cx="609600" cy="377538"/>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dirty="0"/>
          </a:p>
        </p:txBody>
      </p:sp>
    </p:spTree>
    <p:extLst>
      <p:ext uri="{BB962C8B-B14F-4D97-AF65-F5344CB8AC3E}">
        <p14:creationId xmlns:p14="http://schemas.microsoft.com/office/powerpoint/2010/main" val="38318295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1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9200" cy="31394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algn="r" rtl="1">
              <a:defRPr sz="1600" b="1">
                <a:latin typeface="Calibri" panose="020F0502020204030204" pitchFamily="34" charset="0"/>
              </a:defRPr>
            </a:lvl1pPr>
          </a:lstStyle>
          <a:p>
            <a:r>
              <a:rPr lang="en-US" smtClean="0"/>
              <a:t>07/10/2019 </a:t>
            </a:r>
            <a:endParaRPr lang="en-US" dirty="0"/>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295656" y="314916"/>
            <a:ext cx="6105144" cy="758952"/>
          </a:xfrm>
        </p:spPr>
        <p:txBody>
          <a:bodyPr/>
          <a:lstStyle>
            <a:lvl1pPr>
              <a:defRPr>
                <a:solidFill>
                  <a:schemeClr val="accent6"/>
                </a:solidFill>
              </a:defRPr>
            </a:lvl1pPr>
          </a:lstStyle>
          <a:p>
            <a:r>
              <a:rPr lang="en-US" dirty="0" smtClean="0"/>
              <a:t>Click to edit Master title style</a:t>
            </a:r>
            <a:endParaRPr lang="en-US" dirty="0"/>
          </a:p>
        </p:txBody>
      </p:sp>
      <p:sp>
        <p:nvSpPr>
          <p:cNvPr id="14" name="Content Placeholder 7"/>
          <p:cNvSpPr>
            <a:spLocks noGrp="1"/>
          </p:cNvSpPr>
          <p:nvPr>
            <p:ph sz="quarter" idx="1"/>
          </p:nvPr>
        </p:nvSpPr>
        <p:spPr>
          <a:xfrm>
            <a:off x="301752" y="1527048"/>
            <a:ext cx="8503920" cy="4572000"/>
          </a:xfrm>
        </p:spPr>
        <p:txBody>
          <a:bodyPr/>
          <a:lstStyle>
            <a:lvl1pPr algn="r" rtl="1">
              <a:lnSpc>
                <a:spcPts val="3800"/>
              </a:lnSpc>
              <a:spcBef>
                <a:spcPts val="600"/>
              </a:spcBef>
              <a:spcAft>
                <a:spcPts val="600"/>
              </a:spcAft>
              <a:defRPr>
                <a:solidFill>
                  <a:schemeClr val="accent6"/>
                </a:solidFill>
              </a:defRPr>
            </a:lvl1pPr>
            <a:lvl2pPr algn="r" rtl="1">
              <a:lnSpc>
                <a:spcPts val="3800"/>
              </a:lnSpc>
              <a:spcBef>
                <a:spcPts val="600"/>
              </a:spcBef>
              <a:spcAft>
                <a:spcPts val="600"/>
              </a:spcAft>
              <a:defRPr>
                <a:solidFill>
                  <a:schemeClr val="accent6"/>
                </a:solidFill>
              </a:defRPr>
            </a:lvl2pPr>
            <a:lvl3pPr algn="r" rtl="1">
              <a:lnSpc>
                <a:spcPts val="3800"/>
              </a:lnSpc>
              <a:spcBef>
                <a:spcPts val="600"/>
              </a:spcBef>
              <a:spcAft>
                <a:spcPts val="600"/>
              </a:spcAft>
              <a:defRPr>
                <a:solidFill>
                  <a:schemeClr val="accent6"/>
                </a:solidFill>
              </a:defRPr>
            </a:lvl3pPr>
            <a:lvl4pPr algn="r" rtl="1">
              <a:lnSpc>
                <a:spcPts val="3800"/>
              </a:lnSpc>
              <a:spcBef>
                <a:spcPts val="600"/>
              </a:spcBef>
              <a:spcAft>
                <a:spcPts val="600"/>
              </a:spcAft>
              <a:defRPr>
                <a:solidFill>
                  <a:schemeClr val="accent6"/>
                </a:solidFill>
              </a:defRPr>
            </a:lvl4pPr>
            <a:lvl5pPr algn="r" rtl="1">
              <a:lnSpc>
                <a:spcPts val="3800"/>
              </a:lnSpc>
              <a:spcBef>
                <a:spcPts val="600"/>
              </a:spcBef>
              <a:spcAft>
                <a:spcPts val="600"/>
              </a:spcAft>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8"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0"/>
            <a:ext cx="2609678" cy="101685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4267200" y="6388386"/>
            <a:ext cx="609600" cy="377538"/>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dirty="0"/>
          </a:p>
        </p:txBody>
      </p:sp>
    </p:spTree>
    <p:extLst>
      <p:ext uri="{BB962C8B-B14F-4D97-AF65-F5344CB8AC3E}">
        <p14:creationId xmlns:p14="http://schemas.microsoft.com/office/powerpoint/2010/main" val="1304378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9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a:endParaRPr kumimoji="0" lang="en-US" dirty="0">
              <a:latin typeface="Simplified Arabic" panose="02020603050405020304" pitchFamily="18" charset="-78"/>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2" name="Date Placeholder 1"/>
          <p:cNvSpPr>
            <a:spLocks noGrp="1"/>
          </p:cNvSpPr>
          <p:nvPr>
            <p:ph type="dt" sz="half" idx="10"/>
          </p:nvPr>
        </p:nvSpPr>
        <p:spPr/>
        <p:txBody>
          <a:bodyPr/>
          <a:lstStyle>
            <a:lvl1pPr algn="r" rtl="1">
              <a:defRPr sz="1600" b="1">
                <a:latin typeface="Calibri" panose="020F0502020204030204" pitchFamily="34" charset="0"/>
              </a:defRPr>
            </a:lvl1pPr>
          </a:lstStyle>
          <a:p>
            <a:r>
              <a:rPr lang="en-US" smtClean="0"/>
              <a:t>07/10/2019 </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301752" y="228600"/>
            <a:ext cx="6219870" cy="758952"/>
          </a:xfrm>
        </p:spPr>
        <p:txBody>
          <a:bodyPr/>
          <a:lstStyle/>
          <a:p>
            <a:r>
              <a:rPr lang="en-US" dirty="0" smtClean="0"/>
              <a:t>Click to edit Master title style</a:t>
            </a:r>
            <a:endParaRPr lang="en-US" dirty="0"/>
          </a:p>
        </p:txBody>
      </p:sp>
      <p:pic>
        <p:nvPicPr>
          <p:cNvPr id="13" name="Picture 2" descr="Z:\Staff\ShamaaLogoBrie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1622" y="0"/>
            <a:ext cx="2609678" cy="10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14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6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2" name="Date Placeholder 1"/>
          <p:cNvSpPr>
            <a:spLocks noGrp="1"/>
          </p:cNvSpPr>
          <p:nvPr>
            <p:ph type="dt" sz="half" idx="10"/>
          </p:nvPr>
        </p:nvSpPr>
        <p:spPr/>
        <p:txBody>
          <a:bodyPr/>
          <a:lstStyle>
            <a:lvl1pPr algn="r" rtl="1">
              <a:defRPr sz="1600" b="1">
                <a:latin typeface="Calibri" panose="020F0502020204030204" pitchFamily="34" charset="0"/>
              </a:defRPr>
            </a:lvl1pPr>
          </a:lstStyle>
          <a:p>
            <a:r>
              <a:rPr lang="en-US" smtClean="0"/>
              <a:t>07/10/2019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301752" y="228600"/>
            <a:ext cx="6219870" cy="758952"/>
          </a:xfrm>
        </p:spPr>
        <p:txBody>
          <a:bodyPr/>
          <a:lstStyle/>
          <a:p>
            <a:r>
              <a:rPr lang="en-US" dirty="0" smtClean="0"/>
              <a:t>Click to edit Master title style</a:t>
            </a:r>
            <a:endParaRPr lang="en-US" dirty="0"/>
          </a:p>
        </p:txBody>
      </p:sp>
      <p:pic>
        <p:nvPicPr>
          <p:cNvPr id="13" name="Picture 2" descr="Z:\Staff\ShamaaLogoBrie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1622" y="0"/>
            <a:ext cx="2609678" cy="10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17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Simplified Arabic" panose="02020603050405020304" pitchFamily="18" charset="-78"/>
            </a:endParaRPr>
          </a:p>
        </p:txBody>
      </p:sp>
      <p:sp>
        <p:nvSpPr>
          <p:cNvPr id="2" name="Date Placeholder 1"/>
          <p:cNvSpPr>
            <a:spLocks noGrp="1"/>
          </p:cNvSpPr>
          <p:nvPr>
            <p:ph type="dt" sz="half" idx="10"/>
          </p:nvPr>
        </p:nvSpPr>
        <p:spPr/>
        <p:txBody>
          <a:bodyPr/>
          <a:lstStyle>
            <a:lvl1pPr>
              <a:defRPr>
                <a:latin typeface="Calibri" panose="020F0502020204030204" pitchFamily="34" charset="0"/>
              </a:defRPr>
            </a:lvl1pPr>
          </a:lstStyle>
          <a:p>
            <a:r>
              <a:rPr lang="en-US" smtClean="0"/>
              <a:t>07/10/2019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p:txBody>
          <a:bodyPr/>
          <a:lstStyle/>
          <a:p>
            <a:r>
              <a:rPr lang="en-US" smtClean="0"/>
              <a:t>Click to edit Master title style</a:t>
            </a:r>
            <a:endParaRPr lang="en-US"/>
          </a:p>
        </p:txBody>
      </p:sp>
      <p:pic>
        <p:nvPicPr>
          <p:cNvPr id="13" name="Picture 2" descr="Z:\Staff\ShamaaLogoBrief.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1622" y="0"/>
            <a:ext cx="2609678" cy="10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0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5" name="Rectangle 4"/>
          <p:cNvSpPr>
            <a:spLocks noChangeArrowheads="1"/>
          </p:cNvSpPr>
          <p:nvPr/>
        </p:nvSpPr>
        <p:spPr bwMode="auto">
          <a:xfrm>
            <a:off x="146304" y="6391656"/>
            <a:ext cx="8839200" cy="31394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 name="Date Placeholder 1"/>
          <p:cNvSpPr>
            <a:spLocks noGrp="1"/>
          </p:cNvSpPr>
          <p:nvPr>
            <p:ph type="dt" sz="half" idx="10"/>
          </p:nvPr>
        </p:nvSpPr>
        <p:spPr/>
        <p:txBody>
          <a:bodyPr/>
          <a:lstStyle/>
          <a:p>
            <a:r>
              <a:rPr lang="en-US" smtClean="0"/>
              <a:t>07/10/2019 </a:t>
            </a:r>
            <a:endParaRPr lang="en-US"/>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295656" y="314916"/>
            <a:ext cx="6105144" cy="758952"/>
          </a:xfrm>
        </p:spPr>
        <p:txBody>
          <a:bodyPr/>
          <a:lstStyle>
            <a:lvl1pPr>
              <a:defRPr>
                <a:solidFill>
                  <a:schemeClr val="accent6"/>
                </a:solidFill>
              </a:defRPr>
            </a:lvl1pPr>
          </a:lstStyle>
          <a:p>
            <a:r>
              <a:rPr lang="en-US" dirty="0" smtClean="0"/>
              <a:t>Click to edit Master title style</a:t>
            </a:r>
            <a:endParaRPr lang="en-US" dirty="0"/>
          </a:p>
        </p:txBody>
      </p:sp>
      <p:sp>
        <p:nvSpPr>
          <p:cNvPr id="14" name="Content Placeholder 7"/>
          <p:cNvSpPr>
            <a:spLocks noGrp="1"/>
          </p:cNvSpPr>
          <p:nvPr>
            <p:ph sz="quarter" idx="1"/>
          </p:nvPr>
        </p:nvSpPr>
        <p:spPr>
          <a:xfrm>
            <a:off x="301752" y="1527048"/>
            <a:ext cx="8503920" cy="4572000"/>
          </a:xfrm>
        </p:spPr>
        <p:txBody>
          <a:bodyPr/>
          <a:lstStyle>
            <a:lvl1pPr algn="r" rtl="1">
              <a:lnSpc>
                <a:spcPts val="3800"/>
              </a:lnSpc>
              <a:spcBef>
                <a:spcPts val="600"/>
              </a:spcBef>
              <a:spcAft>
                <a:spcPts val="600"/>
              </a:spcAft>
              <a:defRPr>
                <a:solidFill>
                  <a:schemeClr val="accent6"/>
                </a:solidFill>
              </a:defRPr>
            </a:lvl1pPr>
            <a:lvl2pPr algn="r" rtl="1">
              <a:lnSpc>
                <a:spcPts val="3800"/>
              </a:lnSpc>
              <a:spcBef>
                <a:spcPts val="600"/>
              </a:spcBef>
              <a:spcAft>
                <a:spcPts val="600"/>
              </a:spcAft>
              <a:defRPr>
                <a:solidFill>
                  <a:schemeClr val="accent6"/>
                </a:solidFill>
              </a:defRPr>
            </a:lvl2pPr>
            <a:lvl3pPr algn="r" rtl="1">
              <a:lnSpc>
                <a:spcPts val="3800"/>
              </a:lnSpc>
              <a:spcBef>
                <a:spcPts val="600"/>
              </a:spcBef>
              <a:spcAft>
                <a:spcPts val="600"/>
              </a:spcAft>
              <a:defRPr>
                <a:solidFill>
                  <a:schemeClr val="accent6"/>
                </a:solidFill>
              </a:defRPr>
            </a:lvl3pPr>
            <a:lvl4pPr algn="r" rtl="1">
              <a:lnSpc>
                <a:spcPts val="3800"/>
              </a:lnSpc>
              <a:spcBef>
                <a:spcPts val="600"/>
              </a:spcBef>
              <a:spcAft>
                <a:spcPts val="600"/>
              </a:spcAft>
              <a:defRPr>
                <a:solidFill>
                  <a:schemeClr val="accent6"/>
                </a:solidFill>
              </a:defRPr>
            </a:lvl4pPr>
            <a:lvl5pPr algn="r" rtl="1">
              <a:lnSpc>
                <a:spcPts val="3800"/>
              </a:lnSpc>
              <a:spcBef>
                <a:spcPts val="600"/>
              </a:spcBef>
              <a:spcAft>
                <a:spcPts val="600"/>
              </a:spcAft>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8"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4267200" y="6388386"/>
            <a:ext cx="609600" cy="377538"/>
          </a:xfrm>
        </p:spPr>
        <p:txBody>
          <a:bodyPr/>
          <a:lstStyle>
            <a:lvl1pPr>
              <a:defRPr>
                <a:solidFill>
                  <a:srgbClr val="FFFFFF"/>
                </a:solidFill>
              </a:defRPr>
            </a:lvl1pPr>
          </a:lstStyle>
          <a:p>
            <a:fld id="{211261AD-74F9-4E74-A848-0501F0205089}" type="slidenum">
              <a:rPr lang="en-US" smtClean="0"/>
              <a:pPr/>
              <a:t>‹#›</a:t>
            </a:fld>
            <a:endParaRPr lang="en-US" dirty="0"/>
          </a:p>
        </p:txBody>
      </p:sp>
    </p:spTree>
    <p:extLst>
      <p:ext uri="{BB962C8B-B14F-4D97-AF65-F5344CB8AC3E}">
        <p14:creationId xmlns:p14="http://schemas.microsoft.com/office/powerpoint/2010/main" val="38318295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7_Blank Titl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9200" cy="31394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algn="r" rtl="1">
              <a:defRPr sz="1600" b="1">
                <a:latin typeface="Calibri" panose="020F0502020204030204" pitchFamily="34" charset="0"/>
              </a:defRPr>
            </a:lvl1pPr>
          </a:lstStyle>
          <a:p>
            <a:r>
              <a:rPr lang="en-US" smtClean="0"/>
              <a:t>07/10/2019 </a:t>
            </a:r>
            <a:endParaRPr lang="en-US" dirty="0"/>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295656" y="314916"/>
            <a:ext cx="6105144" cy="758952"/>
          </a:xfrm>
        </p:spPr>
        <p:txBody>
          <a:bodyPr/>
          <a:lstStyle>
            <a:lvl1pPr>
              <a:defRPr>
                <a:solidFill>
                  <a:schemeClr val="accent6"/>
                </a:solidFill>
              </a:defRPr>
            </a:lvl1pPr>
          </a:lstStyle>
          <a:p>
            <a:r>
              <a:rPr lang="en-US" dirty="0" smtClean="0"/>
              <a:t>Click to edit Master title style</a:t>
            </a:r>
            <a:endParaRPr lang="en-US" dirty="0"/>
          </a:p>
        </p:txBody>
      </p:sp>
      <p:sp>
        <p:nvSpPr>
          <p:cNvPr id="14" name="Content Placeholder 7"/>
          <p:cNvSpPr>
            <a:spLocks noGrp="1"/>
          </p:cNvSpPr>
          <p:nvPr>
            <p:ph sz="quarter" idx="1"/>
          </p:nvPr>
        </p:nvSpPr>
        <p:spPr>
          <a:xfrm>
            <a:off x="301752" y="1527048"/>
            <a:ext cx="8503920" cy="4572000"/>
          </a:xfrm>
        </p:spPr>
        <p:txBody>
          <a:bodyPr/>
          <a:lstStyle>
            <a:lvl1pPr algn="r" rtl="1">
              <a:lnSpc>
                <a:spcPts val="3800"/>
              </a:lnSpc>
              <a:spcBef>
                <a:spcPts val="600"/>
              </a:spcBef>
              <a:spcAft>
                <a:spcPts val="600"/>
              </a:spcAft>
              <a:defRPr>
                <a:solidFill>
                  <a:schemeClr val="accent6"/>
                </a:solidFill>
              </a:defRPr>
            </a:lvl1pPr>
            <a:lvl2pPr algn="r" rtl="1">
              <a:lnSpc>
                <a:spcPts val="3800"/>
              </a:lnSpc>
              <a:spcBef>
                <a:spcPts val="600"/>
              </a:spcBef>
              <a:spcAft>
                <a:spcPts val="600"/>
              </a:spcAft>
              <a:defRPr>
                <a:solidFill>
                  <a:schemeClr val="accent6"/>
                </a:solidFill>
              </a:defRPr>
            </a:lvl2pPr>
            <a:lvl3pPr algn="r" rtl="1">
              <a:lnSpc>
                <a:spcPts val="3800"/>
              </a:lnSpc>
              <a:spcBef>
                <a:spcPts val="600"/>
              </a:spcBef>
              <a:spcAft>
                <a:spcPts val="600"/>
              </a:spcAft>
              <a:defRPr>
                <a:solidFill>
                  <a:schemeClr val="accent6"/>
                </a:solidFill>
              </a:defRPr>
            </a:lvl3pPr>
            <a:lvl4pPr algn="r" rtl="1">
              <a:lnSpc>
                <a:spcPts val="3800"/>
              </a:lnSpc>
              <a:spcBef>
                <a:spcPts val="600"/>
              </a:spcBef>
              <a:spcAft>
                <a:spcPts val="600"/>
              </a:spcAft>
              <a:defRPr>
                <a:solidFill>
                  <a:schemeClr val="accent6"/>
                </a:solidFill>
              </a:defRPr>
            </a:lvl4pPr>
            <a:lvl5pPr algn="r" rtl="1">
              <a:lnSpc>
                <a:spcPts val="3800"/>
              </a:lnSpc>
              <a:spcBef>
                <a:spcPts val="600"/>
              </a:spcBef>
              <a:spcAft>
                <a:spcPts val="600"/>
              </a:spcAft>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8"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0"/>
            <a:ext cx="2609678" cy="101685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4267200" y="6388386"/>
            <a:ext cx="609600" cy="377538"/>
          </a:xfrm>
        </p:spPr>
        <p:txBody>
          <a:bodyPr/>
          <a:lstStyle>
            <a:lvl1pPr>
              <a:defRPr>
                <a:solidFill>
                  <a:srgbClr val="FFFFFF"/>
                </a:solidFill>
                <a:latin typeface="Calibri" panose="020F0502020204030204" pitchFamily="34" charset="0"/>
              </a:defRPr>
            </a:lvl1pPr>
          </a:lstStyle>
          <a:p>
            <a:fld id="{211261AD-74F9-4E74-A848-0501F0205089}" type="slidenum">
              <a:rPr lang="en-US" smtClean="0"/>
              <a:pPr/>
              <a:t>‹#›</a:t>
            </a:fld>
            <a:endParaRPr lang="en-US" dirty="0"/>
          </a:p>
        </p:txBody>
      </p:sp>
    </p:spTree>
    <p:extLst>
      <p:ext uri="{BB962C8B-B14F-4D97-AF65-F5344CB8AC3E}">
        <p14:creationId xmlns:p14="http://schemas.microsoft.com/office/powerpoint/2010/main" val="3379539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07/10/2019 </a:t>
            </a:r>
            <a:endParaRPr lang="en-US"/>
          </a:p>
        </p:txBody>
      </p:sp>
      <p:sp>
        <p:nvSpPr>
          <p:cNvPr id="6" name="Slide Number Placeholder 5"/>
          <p:cNvSpPr>
            <a:spLocks noGrp="1"/>
          </p:cNvSpPr>
          <p:nvPr>
            <p:ph type="sldNum" sz="quarter" idx="12"/>
          </p:nvPr>
        </p:nvSpPr>
        <p:spPr>
          <a:xfrm>
            <a:off x="4361688" y="1026373"/>
            <a:ext cx="457200" cy="441325"/>
          </a:xfrm>
        </p:spPr>
        <p:txBody>
          <a:bodyPr/>
          <a:lstStyle/>
          <a:p>
            <a:fld id="{C92AC7A5-7FC8-434A-8934-9F9F6EF4866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3"/>
          <p:cNvSpPr txBox="1">
            <a:spLocks/>
          </p:cNvSpPr>
          <p:nvPr userDrawn="1"/>
        </p:nvSpPr>
        <p:spPr>
          <a:xfrm>
            <a:off x="4267200" y="6400800"/>
            <a:ext cx="609600" cy="365124"/>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1261AD-74F9-4E74-A848-0501F0205089}" type="slidenum">
              <a:rPr lang="en-US" smtClean="0">
                <a:latin typeface="Century Gothic" panose="020B0502020202020204" pitchFamily="34" charset="0"/>
              </a:rPr>
              <a:pPr/>
              <a:t>‹#›</a:t>
            </a:fld>
            <a:endParaRPr lang="en-US" dirty="0">
              <a:latin typeface="Century Gothic" panose="020B0502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3" name="Text Placeholder 2"/>
          <p:cNvSpPr>
            <a:spLocks noGrp="1"/>
          </p:cNvSpPr>
          <p:nvPr>
            <p:ph type="body" idx="1"/>
          </p:nvPr>
        </p:nvSpPr>
        <p:spPr>
          <a:xfrm>
            <a:off x="1368426" y="2743201"/>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4" name="Date Placeholder 3"/>
          <p:cNvSpPr>
            <a:spLocks noGrp="1"/>
          </p:cNvSpPr>
          <p:nvPr>
            <p:ph type="dt" sz="half" idx="10"/>
          </p:nvPr>
        </p:nvSpPr>
        <p:spPr/>
        <p:txBody>
          <a:bodyPr/>
          <a:lstStyle/>
          <a:p>
            <a:r>
              <a:rPr lang="en-US" smtClean="0"/>
              <a:t>07/10/2019 </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C92AC7A5-7FC8-434A-8934-9F9F6EF4866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175248" cy="758952"/>
          </a:xfrm>
        </p:spPr>
        <p:txBody>
          <a:bodyPr/>
          <a:lstStyle>
            <a:lvl1pPr>
              <a:defRPr>
                <a:solidFill>
                  <a:schemeClr val="accent6"/>
                </a:solidFill>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r>
              <a:rPr lang="en-US" smtClean="0"/>
              <a:t>07/10/2019 </a:t>
            </a:r>
            <a:endParaRPr lang="en-US"/>
          </a:p>
        </p:txBody>
      </p:sp>
      <p:sp>
        <p:nvSpPr>
          <p:cNvPr id="7" name="Slide Number Placeholder 6"/>
          <p:cNvSpPr>
            <a:spLocks noGrp="1"/>
          </p:cNvSpPr>
          <p:nvPr>
            <p:ph type="sldNum" sz="quarter" idx="12"/>
          </p:nvPr>
        </p:nvSpPr>
        <p:spPr/>
        <p:txBody>
          <a:bodyPr/>
          <a:lstStyle/>
          <a:p>
            <a:fld id="{C92AC7A5-7FC8-434A-8934-9F9F6EF48660}" type="slidenum">
              <a:rPr lang="en-US" smtClean="0"/>
              <a:t>‹#›</a:t>
            </a:fld>
            <a:endParaRPr lang="en-US"/>
          </a:p>
        </p:txBody>
      </p:sp>
      <p:sp>
        <p:nvSpPr>
          <p:cNvPr id="8" name="Straight Connector 7"/>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3" name="Text Placeholder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Century Gothic" panose="020B0502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Century Gothic" panose="020B0502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r>
              <a:rPr lang="en-US" smtClean="0"/>
              <a:t>07/10/2019 </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4" name="Content Placeholder 23"/>
          <p:cNvSpPr>
            <a:spLocks noGrp="1"/>
          </p:cNvSpPr>
          <p:nvPr>
            <p:ph sz="quarter" idx="2"/>
          </p:nvPr>
        </p:nvSpPr>
        <p:spPr>
          <a:xfrm>
            <a:off x="301752" y="2471384"/>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fld id="{C92AC7A5-7FC8-434A-8934-9F9F6EF4866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 name="Date Placeholder 1"/>
          <p:cNvSpPr>
            <a:spLocks noGrp="1"/>
          </p:cNvSpPr>
          <p:nvPr>
            <p:ph type="dt" sz="half" idx="10"/>
          </p:nvPr>
        </p:nvSpPr>
        <p:spPr/>
        <p:txBody>
          <a:bodyPr/>
          <a:lstStyle/>
          <a:p>
            <a:r>
              <a:rPr lang="en-US" smtClean="0"/>
              <a:t>07/10/2019 </a:t>
            </a:r>
            <a:endParaRPr lang="en-US"/>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4191000" y="6391656"/>
            <a:ext cx="685800" cy="374268"/>
          </a:xfrm>
        </p:spPr>
        <p:txBody>
          <a:bodyPr/>
          <a:lstStyle>
            <a:lvl1pPr>
              <a:defRPr>
                <a:solidFill>
                  <a:srgbClr val="FFFFFF"/>
                </a:solidFill>
              </a:defRPr>
            </a:lvl1pPr>
          </a:lstStyle>
          <a:p>
            <a:fld id="{211261AD-74F9-4E74-A848-0501F02050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5870448" cy="75895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07/10/2019 </a:t>
            </a:r>
            <a:endParaRPr lang="en-US"/>
          </a:p>
        </p:txBody>
      </p:sp>
      <p:sp>
        <p:nvSpPr>
          <p:cNvPr id="4" name="Slide Number Placeholder 3"/>
          <p:cNvSpPr>
            <a:spLocks noGrp="1"/>
          </p:cNvSpPr>
          <p:nvPr>
            <p:ph type="sldNum" sz="quarter" idx="11"/>
          </p:nvPr>
        </p:nvSpPr>
        <p:spPr/>
        <p:txBody>
          <a:bodyPr/>
          <a:lstStyle/>
          <a:p>
            <a:fld id="{C92AC7A5-7FC8-434A-8934-9F9F6EF48660}" type="slidenum">
              <a:rPr lang="en-US" smtClean="0"/>
              <a:t>‹#›</a:t>
            </a:fld>
            <a:endParaRPr lang="en-US"/>
          </a:p>
        </p:txBody>
      </p:sp>
      <p:sp>
        <p:nvSpPr>
          <p:cNvPr id="5" name="Slide Number Placeholder 3"/>
          <p:cNvSpPr txBox="1">
            <a:spLocks/>
          </p:cNvSpPr>
          <p:nvPr userDrawn="1"/>
        </p:nvSpPr>
        <p:spPr>
          <a:xfrm>
            <a:off x="4267200" y="6324600"/>
            <a:ext cx="609600" cy="441324"/>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1261AD-74F9-4E74-A848-0501F0205089}" type="slidenum">
              <a:rPr lang="en-US" smtClean="0">
                <a:latin typeface="Century Gothic" panose="020B0502020202020204" pitchFamily="34" charset="0"/>
              </a:rPr>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31236810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7" name="Slide Number Placeholder 6"/>
          <p:cNvSpPr>
            <a:spLocks noGrp="1"/>
          </p:cNvSpPr>
          <p:nvPr>
            <p:ph type="sldNum" sz="quarter" idx="12"/>
          </p:nvPr>
        </p:nvSpPr>
        <p:spPr>
          <a:xfrm>
            <a:off x="1371600" y="312739"/>
            <a:ext cx="457200" cy="441325"/>
          </a:xfrm>
        </p:spPr>
        <p:txBody>
          <a:bodyPr/>
          <a:lstStyle/>
          <a:p>
            <a:fld id="{C92AC7A5-7FC8-434A-8934-9F9F6EF4866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5" name="Date Placeholder 4"/>
          <p:cNvSpPr>
            <a:spLocks noGrp="1"/>
          </p:cNvSpPr>
          <p:nvPr>
            <p:ph type="dt" sz="half" idx="10"/>
          </p:nvPr>
        </p:nvSpPr>
        <p:spPr>
          <a:xfrm>
            <a:off x="5788152" y="6404984"/>
            <a:ext cx="3044952" cy="365760"/>
          </a:xfrm>
        </p:spPr>
        <p:txBody>
          <a:bodyPr/>
          <a:lstStyle/>
          <a:p>
            <a:r>
              <a:rPr lang="en-US" smtClean="0"/>
              <a:t>07/10/2019 </a:t>
            </a:r>
            <a:endParaRPr lang="en-US"/>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Z:\Staff\ShamaaLogoBrief.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9" name="Rectangle 8"/>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latin typeface="Century Gothic" panose="020B0502020202020204" pitchFamily="34" charset="0"/>
              </a:defRPr>
            </a:lvl1pPr>
          </a:lstStyle>
          <a:p>
            <a:r>
              <a:rPr lang="en-US" smtClean="0"/>
              <a:t>07/10/2019 </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latin typeface="Century Gothic" panose="020B0502020202020204" pitchFamily="34" charset="0"/>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anose="020B0502020202020204" pitchFamily="34" charset="0"/>
            </a:endParaRPr>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Century Gothic" panose="020B0502020202020204" pitchFamily="34" charset="0"/>
              </a:defRPr>
            </a:lvl1pPr>
          </a:lstStyle>
          <a:p>
            <a:fld id="{C92AC7A5-7FC8-434A-8934-9F9F6EF48660}" type="slidenum">
              <a:rPr lang="en-US" smtClean="0"/>
              <a:pPr/>
              <a:t>‹#›</a:t>
            </a:fld>
            <a:endParaRPr lang="en-US" dirty="0"/>
          </a:p>
        </p:txBody>
      </p:sp>
      <p:sp>
        <p:nvSpPr>
          <p:cNvPr id="22" name="Title Placeholder 21"/>
          <p:cNvSpPr>
            <a:spLocks noGrp="1"/>
          </p:cNvSpPr>
          <p:nvPr>
            <p:ph type="title"/>
          </p:nvPr>
        </p:nvSpPr>
        <p:spPr>
          <a:xfrm>
            <a:off x="301753" y="228600"/>
            <a:ext cx="6219871"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0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1" y="6388386"/>
            <a:ext cx="3560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Z:\Staff\ShamaaLogoBrief.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21622" y="1"/>
            <a:ext cx="2609679" cy="10168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1" r:id="rId18"/>
    <p:sldLayoutId id="2147483682" r:id="rId19"/>
    <p:sldLayoutId id="2147483683" r:id="rId20"/>
  </p:sldLayoutIdLst>
  <p:timing>
    <p:tnLst>
      <p:par>
        <p:cTn id="1" dur="indefinite" restart="never" nodeType="tmRoot"/>
      </p:par>
    </p:tnLst>
  </p:timing>
  <p:hf hdr="0" ftr="0"/>
  <p:txStyles>
    <p:titleStyle>
      <a:lvl1pPr algn="ctr" rtl="0" eaLnBrk="1" latinLnBrk="0" hangingPunct="1">
        <a:spcBef>
          <a:spcPct val="0"/>
        </a:spcBef>
        <a:buNone/>
        <a:defRPr kumimoji="0" sz="3300" kern="1200">
          <a:solidFill>
            <a:schemeClr val="accent6"/>
          </a:solidFill>
          <a:latin typeface="Simplified Arabic" pitchFamily="18" charset="-78"/>
          <a:ea typeface="+mj-ea"/>
          <a:cs typeface="Simplified Arabic" pitchFamily="18" charset="-78"/>
        </a:defRPr>
      </a:lvl1pPr>
    </p:titleStyle>
    <p:body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Century Gothic" panose="020B0502020202020204" pitchFamily="34"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chemeClr val="accent6"/>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emf"/><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23.xml"/><Relationship Id="rId16"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hyperlink" Target="mailto:r.maalouf@shamaa.org" TargetMode="External"/><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mailto:shamaa@shamaa.org" TargetMode="External"/><Relationship Id="rId9"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hyperlink" Target="http://shamaa.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99KkHo5eTY"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Shamaa-1min.m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432" y="73296"/>
            <a:ext cx="2843987" cy="1219200"/>
          </a:xfrm>
          <a:prstGeom prst="rect">
            <a:avLst/>
          </a:prstGeom>
        </p:spPr>
      </p:pic>
      <p:sp>
        <p:nvSpPr>
          <p:cNvPr id="5" name="TextBox 4"/>
          <p:cNvSpPr txBox="1"/>
          <p:nvPr/>
        </p:nvSpPr>
        <p:spPr>
          <a:xfrm>
            <a:off x="3505200" y="1597722"/>
            <a:ext cx="5614219" cy="3004311"/>
          </a:xfrm>
          <a:prstGeom prst="rect">
            <a:avLst/>
          </a:prstGeom>
          <a:noFill/>
        </p:spPr>
        <p:txBody>
          <a:bodyPr wrap="square" lIns="87275" tIns="43638" rIns="87275" bIns="43638" rtlCol="0">
            <a:spAutoFit/>
          </a:bodyPr>
          <a:lstStyle/>
          <a:p>
            <a:pPr algn="ctr">
              <a:lnSpc>
                <a:spcPct val="150000"/>
              </a:lnSpc>
            </a:pPr>
            <a:r>
              <a:rPr lang="en-US" sz="2200" b="1" dirty="0">
                <a:solidFill>
                  <a:schemeClr val="accent5"/>
                </a:solidFill>
                <a:latin typeface="Century Gothic" panose="020B0502020202020204" pitchFamily="34" charset="0"/>
                <a:ea typeface="GE SS Text Light" pitchFamily="18" charset="-78"/>
                <a:cs typeface="Simplified Arabic" pitchFamily="18" charset="-78"/>
              </a:rPr>
              <a:t>Initiating an </a:t>
            </a:r>
            <a:r>
              <a:rPr lang="en-US" sz="2200" b="1" dirty="0" smtClean="0">
                <a:solidFill>
                  <a:schemeClr val="accent5"/>
                </a:solidFill>
                <a:latin typeface="Century Gothic" panose="020B0502020202020204" pitchFamily="34" charset="0"/>
                <a:ea typeface="GE SS Text Light" pitchFamily="18" charset="-78"/>
                <a:cs typeface="Simplified Arabic" pitchFamily="18" charset="-78"/>
              </a:rPr>
              <a:t>Open Access Educational </a:t>
            </a:r>
            <a:r>
              <a:rPr lang="en-US" sz="2200" b="1" dirty="0">
                <a:solidFill>
                  <a:schemeClr val="accent5"/>
                </a:solidFill>
                <a:latin typeface="Century Gothic" panose="020B0502020202020204" pitchFamily="34" charset="0"/>
                <a:ea typeface="GE SS Text Light" pitchFamily="18" charset="-78"/>
                <a:cs typeface="Simplified Arabic" pitchFamily="18" charset="-78"/>
              </a:rPr>
              <a:t>Database in the Arab </a:t>
            </a:r>
            <a:r>
              <a:rPr lang="en-US" sz="2200" b="1" dirty="0" smtClean="0">
                <a:solidFill>
                  <a:schemeClr val="accent5"/>
                </a:solidFill>
                <a:latin typeface="Century Gothic" panose="020B0502020202020204" pitchFamily="34" charset="0"/>
                <a:ea typeface="GE SS Text Light" pitchFamily="18" charset="-78"/>
                <a:cs typeface="Simplified Arabic" pitchFamily="18" charset="-78"/>
              </a:rPr>
              <a:t>World:</a:t>
            </a:r>
          </a:p>
          <a:p>
            <a:pPr algn="ctr">
              <a:lnSpc>
                <a:spcPct val="150000"/>
              </a:lnSpc>
            </a:pPr>
            <a:r>
              <a:rPr lang="en-US" sz="2200" b="1" dirty="0" smtClean="0">
                <a:solidFill>
                  <a:schemeClr val="accent5"/>
                </a:solidFill>
                <a:latin typeface="Century Gothic" panose="020B0502020202020204" pitchFamily="34" charset="0"/>
                <a:ea typeface="GE SS Text Light" pitchFamily="18" charset="-78"/>
                <a:cs typeface="Simplified Arabic" pitchFamily="18" charset="-78"/>
              </a:rPr>
              <a:t>The </a:t>
            </a:r>
            <a:r>
              <a:rPr lang="en-US" sz="2200" b="1" dirty="0">
                <a:solidFill>
                  <a:schemeClr val="accent5"/>
                </a:solidFill>
                <a:latin typeface="Century Gothic" panose="020B0502020202020204" pitchFamily="34" charset="0"/>
                <a:ea typeface="GE SS Text Light" pitchFamily="18" charset="-78"/>
                <a:cs typeface="Simplified Arabic" pitchFamily="18" charset="-78"/>
              </a:rPr>
              <a:t>experience of </a:t>
            </a:r>
            <a:r>
              <a:rPr lang="en-US" sz="2200" b="1" dirty="0" smtClean="0">
                <a:solidFill>
                  <a:schemeClr val="accent5"/>
                </a:solidFill>
                <a:latin typeface="Century Gothic" panose="020B0502020202020204" pitchFamily="34" charset="0"/>
                <a:ea typeface="GE SS Text Light" pitchFamily="18" charset="-78"/>
                <a:cs typeface="Simplified Arabic" pitchFamily="18" charset="-78"/>
              </a:rPr>
              <a:t>Shamaa</a:t>
            </a:r>
          </a:p>
          <a:p>
            <a:pPr algn="ctr"/>
            <a:endParaRPr lang="en-US" sz="2200" b="1" dirty="0">
              <a:solidFill>
                <a:schemeClr val="accent5"/>
              </a:solidFill>
              <a:latin typeface="Century Gothic" panose="020B0502020202020204" pitchFamily="34" charset="0"/>
              <a:ea typeface="GE SS Text Light" pitchFamily="18" charset="-78"/>
              <a:cs typeface="Simplified Arabic" pitchFamily="18" charset="-78"/>
            </a:endParaRPr>
          </a:p>
          <a:p>
            <a:pPr algn="ctr"/>
            <a:r>
              <a:rPr lang="en-US" sz="2000" dirty="0" smtClean="0">
                <a:solidFill>
                  <a:schemeClr val="accent5"/>
                </a:solidFill>
                <a:latin typeface="Century Gothic" panose="020B0502020202020204" pitchFamily="34" charset="0"/>
                <a:ea typeface="GE SS Text Light" pitchFamily="18" charset="-78"/>
                <a:cs typeface="Simplified Arabic" pitchFamily="18" charset="-78"/>
              </a:rPr>
              <a:t>UN </a:t>
            </a:r>
            <a:r>
              <a:rPr lang="en-US" sz="2000" dirty="0">
                <a:solidFill>
                  <a:schemeClr val="accent5"/>
                </a:solidFill>
                <a:latin typeface="Century Gothic" panose="020B0502020202020204" pitchFamily="34" charset="0"/>
                <a:ea typeface="GE SS Text Light" pitchFamily="18" charset="-78"/>
                <a:cs typeface="Simplified Arabic" pitchFamily="18" charset="-78"/>
              </a:rPr>
              <a:t>Libraries, MENA Libraries, </a:t>
            </a:r>
            <a:r>
              <a:rPr lang="en-US" sz="2000" dirty="0" smtClean="0">
                <a:solidFill>
                  <a:schemeClr val="accent5"/>
                </a:solidFill>
                <a:latin typeface="Century Gothic" panose="020B0502020202020204" pitchFamily="34" charset="0"/>
                <a:ea typeface="GE SS Text Light" pitchFamily="18" charset="-78"/>
                <a:cs typeface="Simplified Arabic" pitchFamily="18" charset="-78"/>
              </a:rPr>
              <a:t>and Sustainable Development</a:t>
            </a:r>
          </a:p>
          <a:p>
            <a:pPr algn="ctr">
              <a:lnSpc>
                <a:spcPct val="150000"/>
              </a:lnSpc>
            </a:pPr>
            <a:endParaRPr lang="en-US" sz="500" b="1" dirty="0" smtClean="0">
              <a:solidFill>
                <a:schemeClr val="accent6">
                  <a:lumMod val="75000"/>
                </a:schemeClr>
              </a:solidFill>
              <a:latin typeface="Century Gothic" panose="020B0502020202020204" pitchFamily="34" charset="0"/>
              <a:ea typeface="Tahoma" pitchFamily="34" charset="0"/>
            </a:endParaRPr>
          </a:p>
          <a:p>
            <a:pPr algn="ctr">
              <a:spcBef>
                <a:spcPts val="600"/>
              </a:spcBef>
              <a:spcAft>
                <a:spcPts val="600"/>
              </a:spcAft>
            </a:pPr>
            <a:r>
              <a:rPr lang="en-US" sz="1600" b="1" dirty="0" smtClean="0">
                <a:solidFill>
                  <a:schemeClr val="accent6">
                    <a:lumMod val="75000"/>
                  </a:schemeClr>
                </a:solidFill>
                <a:latin typeface="Century Gothic" panose="020B0502020202020204" pitchFamily="34" charset="0"/>
                <a:ea typeface="Tahoma" pitchFamily="34" charset="0"/>
              </a:rPr>
              <a:t>UN House ESCWA, Oct 7th, 2019</a:t>
            </a:r>
          </a:p>
        </p:txBody>
      </p:sp>
      <p:sp>
        <p:nvSpPr>
          <p:cNvPr id="6" name="TextBox 5"/>
          <p:cNvSpPr txBox="1"/>
          <p:nvPr/>
        </p:nvSpPr>
        <p:spPr>
          <a:xfrm>
            <a:off x="381000" y="4638768"/>
            <a:ext cx="2733647" cy="744718"/>
          </a:xfrm>
          <a:prstGeom prst="rect">
            <a:avLst/>
          </a:prstGeom>
          <a:noFill/>
        </p:spPr>
        <p:txBody>
          <a:bodyPr wrap="square" lIns="87275" tIns="43638" rIns="87275" bIns="43638" rtlCol="0">
            <a:spAutoFit/>
          </a:bodyPr>
          <a:lstStyle/>
          <a:p>
            <a:pPr>
              <a:spcBef>
                <a:spcPts val="400"/>
              </a:spcBef>
              <a:spcAft>
                <a:spcPts val="400"/>
              </a:spcAft>
            </a:pPr>
            <a:r>
              <a:rPr lang="pt-BR" sz="2000" dirty="0" smtClean="0">
                <a:solidFill>
                  <a:schemeClr val="accent6"/>
                </a:solidFill>
                <a:latin typeface="Century Gothic" pitchFamily="34" charset="0"/>
              </a:rPr>
              <a:t>Rita </a:t>
            </a:r>
            <a:r>
              <a:rPr lang="pt-BR" sz="2000" dirty="0">
                <a:solidFill>
                  <a:schemeClr val="accent6"/>
                </a:solidFill>
                <a:latin typeface="Century Gothic" pitchFamily="34" charset="0"/>
              </a:rPr>
              <a:t>Maalouf</a:t>
            </a:r>
          </a:p>
          <a:p>
            <a:pPr>
              <a:spcBef>
                <a:spcPts val="400"/>
              </a:spcBef>
              <a:spcAft>
                <a:spcPts val="400"/>
              </a:spcAft>
            </a:pPr>
            <a:r>
              <a:rPr lang="pt-BR" sz="1600" dirty="0">
                <a:solidFill>
                  <a:schemeClr val="accent6"/>
                </a:solidFill>
                <a:latin typeface="Century Gothic" pitchFamily="34" charset="0"/>
              </a:rPr>
              <a:t>Executive </a:t>
            </a:r>
            <a:r>
              <a:rPr lang="pt-BR" sz="1600" dirty="0" smtClean="0">
                <a:solidFill>
                  <a:schemeClr val="accent6"/>
                </a:solidFill>
                <a:latin typeface="Century Gothic" pitchFamily="34" charset="0"/>
              </a:rPr>
              <a:t>Director</a:t>
            </a:r>
            <a:endParaRPr lang="pt-BR" sz="1600" dirty="0">
              <a:solidFill>
                <a:schemeClr val="accent6"/>
              </a:solidFill>
              <a:latin typeface="Century Gothic" pitchFamily="34" charset="0"/>
            </a:endParaRPr>
          </a:p>
        </p:txBody>
      </p:sp>
      <p:sp>
        <p:nvSpPr>
          <p:cNvPr id="2" name="Slide Number Placeholder 1"/>
          <p:cNvSpPr>
            <a:spLocks noGrp="1"/>
          </p:cNvSpPr>
          <p:nvPr>
            <p:ph type="sldNum" sz="quarter" idx="12"/>
          </p:nvPr>
        </p:nvSpPr>
        <p:spPr/>
        <p:txBody>
          <a:bodyPr tIns="38611" bIns="38611"/>
          <a:lstStyle/>
          <a:p>
            <a:fld id="{211261AD-74F9-4E74-A848-0501F0205089}" type="slidenum">
              <a:rPr lang="en-US" smtClean="0"/>
              <a:pPr/>
              <a:t>1</a:t>
            </a:fld>
            <a:endParaRPr lang="en-US" dirty="0"/>
          </a:p>
        </p:txBody>
      </p:sp>
      <p:sp>
        <p:nvSpPr>
          <p:cNvPr id="7" name="Date Placeholder 6"/>
          <p:cNvSpPr>
            <a:spLocks noGrp="1"/>
          </p:cNvSpPr>
          <p:nvPr>
            <p:ph type="dt" sz="half" idx="10"/>
          </p:nvPr>
        </p:nvSpPr>
        <p:spPr>
          <a:xfrm>
            <a:off x="7086600" y="6492240"/>
            <a:ext cx="1853387" cy="365760"/>
          </a:xfrm>
        </p:spPr>
        <p:txBody>
          <a:bodyPr lIns="77221" tIns="38611" rIns="77221" bIns="38611"/>
          <a:lstStyle/>
          <a:p>
            <a:r>
              <a:rPr lang="en-US" smtClean="0">
                <a:solidFill>
                  <a:schemeClr val="accent2"/>
                </a:solidFill>
              </a:rPr>
              <a:t>07/10/2019 </a:t>
            </a:r>
            <a:endParaRPr lang="en-US" dirty="0">
              <a:solidFill>
                <a:schemeClr val="accent2"/>
              </a:solidFill>
            </a:endParaRPr>
          </a:p>
        </p:txBody>
      </p:sp>
    </p:spTree>
    <p:extLst>
      <p:ext uri="{BB962C8B-B14F-4D97-AF65-F5344CB8AC3E}">
        <p14:creationId xmlns:p14="http://schemas.microsoft.com/office/powerpoint/2010/main" val="8856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07/10/2019 </a:t>
            </a:r>
            <a:endParaRPr lang="en-US" dirty="0"/>
          </a:p>
        </p:txBody>
      </p:sp>
      <p:sp>
        <p:nvSpPr>
          <p:cNvPr id="5" name="Slide Number Placeholder 4"/>
          <p:cNvSpPr>
            <a:spLocks noGrp="1"/>
          </p:cNvSpPr>
          <p:nvPr>
            <p:ph type="sldNum" sz="quarter" idx="12"/>
          </p:nvPr>
        </p:nvSpPr>
        <p:spPr/>
        <p:txBody>
          <a:bodyPr/>
          <a:lstStyle/>
          <a:p>
            <a:fld id="{211261AD-74F9-4E74-A848-0501F0205089}" type="slidenum">
              <a:rPr lang="en-US" smtClean="0"/>
              <a:pPr/>
              <a:t>10</a:t>
            </a:fld>
            <a:endParaRPr lang="en-US" dirty="0"/>
          </a:p>
        </p:txBody>
      </p:sp>
      <p:sp>
        <p:nvSpPr>
          <p:cNvPr id="7" name="Title 6"/>
          <p:cNvSpPr>
            <a:spLocks noGrp="1"/>
          </p:cNvSpPr>
          <p:nvPr>
            <p:ph type="title"/>
          </p:nvPr>
        </p:nvSpPr>
        <p:spPr>
          <a:xfrm>
            <a:off x="304800" y="219256"/>
            <a:ext cx="6403848" cy="530352"/>
          </a:xfrm>
        </p:spPr>
        <p:txBody>
          <a:bodyPr>
            <a:noAutofit/>
          </a:bodyPr>
          <a:lstStyle/>
          <a:p>
            <a:pPr algn="l"/>
            <a:r>
              <a:rPr lang="en-US" sz="2300" b="1" dirty="0">
                <a:solidFill>
                  <a:schemeClr val="accent5"/>
                </a:solidFill>
                <a:latin typeface="Century Gothic" panose="020B0502020202020204" pitchFamily="34" charset="0"/>
              </a:rPr>
              <a:t>Distribution of Shamaa </a:t>
            </a:r>
            <a:r>
              <a:rPr lang="en-US" sz="2300" b="1" dirty="0" smtClean="0">
                <a:solidFill>
                  <a:schemeClr val="accent5"/>
                </a:solidFill>
                <a:latin typeface="Century Gothic" panose="020B0502020202020204" pitchFamily="34" charset="0"/>
              </a:rPr>
              <a:t>studies by language </a:t>
            </a:r>
            <a:endParaRPr lang="en-US" sz="2300" b="1" dirty="0">
              <a:solidFill>
                <a:schemeClr val="accent5"/>
              </a:solidFill>
              <a:latin typeface="Century Gothic" panose="020B0502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949023447"/>
              </p:ext>
            </p:extLst>
          </p:nvPr>
        </p:nvGraphicFramePr>
        <p:xfrm>
          <a:off x="914400" y="1143000"/>
          <a:ext cx="7391400"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858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b="0" smtClean="0">
                <a:latin typeface="Century Gothic" panose="020B0502020202020204" pitchFamily="34" charset="0"/>
              </a:rPr>
              <a:t>07/10/2019 </a:t>
            </a:r>
            <a:endParaRPr lang="en-US" b="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11</a:t>
            </a:fld>
            <a:endParaRPr lang="en-US" dirty="0">
              <a:latin typeface="Century Gothic" panose="020B0502020202020204" pitchFamily="34" charset="0"/>
            </a:endParaRPr>
          </a:p>
        </p:txBody>
      </p:sp>
      <p:sp>
        <p:nvSpPr>
          <p:cNvPr id="4" name="Title 3"/>
          <p:cNvSpPr>
            <a:spLocks noGrp="1"/>
          </p:cNvSpPr>
          <p:nvPr>
            <p:ph type="title"/>
          </p:nvPr>
        </p:nvSpPr>
        <p:spPr>
          <a:xfrm>
            <a:off x="267730" y="228600"/>
            <a:ext cx="6099048" cy="757817"/>
          </a:xfrm>
        </p:spPr>
        <p:txBody>
          <a:bodyPr>
            <a:noAutofit/>
          </a:bodyPr>
          <a:lstStyle/>
          <a:p>
            <a:pPr algn="l"/>
            <a:r>
              <a:rPr lang="en-US" sz="2200" b="1" dirty="0">
                <a:solidFill>
                  <a:schemeClr val="accent5"/>
                </a:solidFill>
                <a:latin typeface="Century Gothic" panose="020B0502020202020204" pitchFamily="34" charset="0"/>
              </a:rPr>
              <a:t>Top</a:t>
            </a:r>
            <a:r>
              <a:rPr lang="en-US" sz="2200" b="1" dirty="0">
                <a:latin typeface="Century Gothic" panose="020B0502020202020204" pitchFamily="34" charset="0"/>
              </a:rPr>
              <a:t> </a:t>
            </a:r>
            <a:r>
              <a:rPr lang="en-US" sz="2200" b="1" dirty="0">
                <a:solidFill>
                  <a:srgbClr val="99BD32"/>
                </a:solidFill>
                <a:latin typeface="Century Gothic" panose="020B0502020202020204" pitchFamily="34" charset="0"/>
              </a:rPr>
              <a:t>10 Countries </a:t>
            </a:r>
            <a:r>
              <a:rPr lang="en-US" sz="2200" b="1" dirty="0">
                <a:solidFill>
                  <a:schemeClr val="accent5"/>
                </a:solidFill>
                <a:latin typeface="Century Gothic" panose="020B0502020202020204" pitchFamily="34" charset="0"/>
              </a:rPr>
              <a:t>visiting Shamaa </a:t>
            </a:r>
            <a:r>
              <a:rPr lang="en-US" sz="2200" b="1" dirty="0" smtClean="0">
                <a:solidFill>
                  <a:schemeClr val="accent5"/>
                </a:solidFill>
                <a:latin typeface="Century Gothic" panose="020B0502020202020204" pitchFamily="34" charset="0"/>
              </a:rPr>
              <a:t>database </a:t>
            </a:r>
            <a:r>
              <a:rPr lang="en-US" sz="2200" b="1" dirty="0">
                <a:solidFill>
                  <a:schemeClr val="accent5"/>
                </a:solidFill>
                <a:latin typeface="Century Gothic" panose="020B0502020202020204" pitchFamily="34" charset="0"/>
              </a:rPr>
              <a:t>last 4 years</a:t>
            </a:r>
            <a:endParaRPr lang="ar-LB" sz="2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267730" y="1447800"/>
            <a:ext cx="8534400" cy="44196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r" rtl="1">
              <a:lnSpc>
                <a:spcPts val="3400"/>
              </a:lnSpc>
              <a:buFont typeface="Wingdings 2"/>
              <a:buNone/>
            </a:pPr>
            <a:endParaRPr lang="en-US" sz="600" b="1" dirty="0" smtClean="0">
              <a:solidFill>
                <a:srgbClr val="B4C833"/>
              </a:solidFill>
              <a:ea typeface="Tahoma" pitchFamily="34" charset="0"/>
            </a:endParaRPr>
          </a:p>
        </p:txBody>
      </p:sp>
      <p:sp>
        <p:nvSpPr>
          <p:cNvPr id="7" name="Rectangle 3"/>
          <p:cNvSpPr txBox="1">
            <a:spLocks noChangeArrowheads="1"/>
          </p:cNvSpPr>
          <p:nvPr/>
        </p:nvSpPr>
        <p:spPr>
          <a:xfrm>
            <a:off x="663478" y="1295400"/>
            <a:ext cx="82296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GE SS Text Light" pitchFamily="18" charset="-78"/>
                <a:ea typeface="+mn-ea"/>
                <a:cs typeface="GE SS Text Light"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GE SS Text Light" pitchFamily="18" charset="-78"/>
                <a:ea typeface="+mn-ea"/>
                <a:cs typeface="GE SS Text Light"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GE SS Text Light" pitchFamily="18" charset="-78"/>
                <a:ea typeface="+mn-ea"/>
                <a:cs typeface="GE SS Text Light"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GE SS Text Light" pitchFamily="18" charset="-78"/>
                <a:ea typeface="+mn-ea"/>
                <a:cs typeface="GE SS Text Light"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693738" lvl="1" indent="-419100" algn="just" rtl="1">
              <a:lnSpc>
                <a:spcPct val="110000"/>
              </a:lnSpc>
              <a:buClr>
                <a:srgbClr val="B4C833"/>
              </a:buClr>
              <a:buSzPct val="90000"/>
            </a:pPr>
            <a:endParaRPr lang="ar-LB" sz="2400" dirty="0">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3"/>
          <a:stretch>
            <a:fillRect/>
          </a:stretch>
        </p:blipFill>
        <p:spPr>
          <a:xfrm>
            <a:off x="281975" y="1219201"/>
            <a:ext cx="8632835" cy="4689657"/>
          </a:xfrm>
          <a:prstGeom prst="rect">
            <a:avLst/>
          </a:prstGeom>
        </p:spPr>
      </p:pic>
    </p:spTree>
    <p:extLst>
      <p:ext uri="{BB962C8B-B14F-4D97-AF65-F5344CB8AC3E}">
        <p14:creationId xmlns:p14="http://schemas.microsoft.com/office/powerpoint/2010/main" val="9874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2400" y="381000"/>
            <a:ext cx="6105144" cy="357151"/>
          </a:xfrm>
        </p:spPr>
        <p:txBody>
          <a:bodyPr>
            <a:noAutofit/>
          </a:bodyPr>
          <a:lstStyle/>
          <a:p>
            <a:pPr rtl="1"/>
            <a:r>
              <a:rPr lang="ar-LB" sz="2600" dirty="0" smtClean="0"/>
              <a:t/>
            </a:r>
            <a:br>
              <a:rPr lang="ar-LB" sz="2600" dirty="0" smtClean="0"/>
            </a:br>
            <a:r>
              <a:rPr lang="en-US" sz="2600" b="1" dirty="0" smtClean="0">
                <a:solidFill>
                  <a:schemeClr val="accent5"/>
                </a:solidFill>
                <a:latin typeface="Century Gothic" panose="020B0502020202020204" pitchFamily="34" charset="0"/>
              </a:rPr>
              <a:t>Distribution of studies by country</a:t>
            </a:r>
            <a:endParaRPr lang="en-US" sz="2600" b="1" dirty="0">
              <a:solidFill>
                <a:srgbClr val="FF0000"/>
              </a:solidFill>
              <a:latin typeface="Century Gothic" panose="020B0502020202020204" pitchFamily="34" charset="0"/>
            </a:endParaRPr>
          </a:p>
        </p:txBody>
      </p:sp>
      <p:sp>
        <p:nvSpPr>
          <p:cNvPr id="4" name="Date Placeholder 3"/>
          <p:cNvSpPr>
            <a:spLocks noGrp="1"/>
          </p:cNvSpPr>
          <p:nvPr>
            <p:ph type="dt" sz="half" idx="10"/>
          </p:nvPr>
        </p:nvSpPr>
        <p:spPr/>
        <p:txBody>
          <a:bodyPr/>
          <a:lstStyle/>
          <a:p>
            <a:r>
              <a:rPr lang="en-US" sz="1400" b="0" smtClean="0">
                <a:latin typeface="Century Gothic" panose="020B0502020202020204" pitchFamily="34" charset="0"/>
              </a:rPr>
              <a:t>07/10/2019 </a:t>
            </a:r>
            <a:endParaRPr lang="en-US" b="0"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12</a:t>
            </a:fld>
            <a:endParaRPr lang="en-US" dirty="0">
              <a:latin typeface="Century Gothic" panose="020B0502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447471711"/>
              </p:ext>
            </p:extLst>
          </p:nvPr>
        </p:nvGraphicFramePr>
        <p:xfrm>
          <a:off x="382524" y="990600"/>
          <a:ext cx="8378951"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871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13</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6099048" cy="758952"/>
          </a:xfrm>
        </p:spPr>
        <p:txBody>
          <a:bodyPr>
            <a:normAutofit/>
          </a:bodyPr>
          <a:lstStyle/>
          <a:p>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914400" y="1905000"/>
            <a:ext cx="7162800" cy="31242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ts val="3000"/>
              </a:lnSpc>
              <a:spcBef>
                <a:spcPts val="1200"/>
              </a:spcBef>
              <a:spcAft>
                <a:spcPts val="600"/>
              </a:spcAft>
              <a:buClr>
                <a:srgbClr val="B4C833"/>
              </a:buClr>
              <a:buSzPct val="90000"/>
              <a:buNone/>
            </a:pPr>
            <a:r>
              <a:rPr lang="en-US" sz="2800" b="1" dirty="0" smtClean="0">
                <a:solidFill>
                  <a:schemeClr val="accent5"/>
                </a:solidFill>
                <a:latin typeface="Century Gothic" panose="020B0502020202020204" pitchFamily="34" charset="0"/>
                <a:ea typeface="GE SS Text Light" pitchFamily="18" charset="-78"/>
              </a:rPr>
              <a:t>Developmental Role : Services / Quality</a:t>
            </a:r>
          </a:p>
        </p:txBody>
      </p:sp>
      <p:sp>
        <p:nvSpPr>
          <p:cNvPr id="6" name="Date Placeholder 1"/>
          <p:cNvSpPr>
            <a:spLocks noGrp="1"/>
          </p:cNvSpPr>
          <p:nvPr>
            <p:ph type="dt" sz="half" idx="10"/>
          </p:nvPr>
        </p:nvSpPr>
        <p:spPr>
          <a:xfrm>
            <a:off x="5791200" y="640016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104887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07/10/2019 </a:t>
            </a:r>
            <a:endParaRPr lang="en-US" dirty="0"/>
          </a:p>
        </p:txBody>
      </p:sp>
      <p:sp>
        <p:nvSpPr>
          <p:cNvPr id="5" name="Slide Number Placeholder 4"/>
          <p:cNvSpPr>
            <a:spLocks noGrp="1"/>
          </p:cNvSpPr>
          <p:nvPr>
            <p:ph type="sldNum" sz="quarter" idx="12"/>
          </p:nvPr>
        </p:nvSpPr>
        <p:spPr/>
        <p:txBody>
          <a:bodyPr/>
          <a:lstStyle/>
          <a:p>
            <a:fld id="{211261AD-74F9-4E74-A848-0501F0205089}" type="slidenum">
              <a:rPr lang="en-US" smtClean="0"/>
              <a:pPr/>
              <a:t>14</a:t>
            </a:fld>
            <a:endParaRPr lang="en-US" dirty="0"/>
          </a:p>
        </p:txBody>
      </p:sp>
      <p:sp>
        <p:nvSpPr>
          <p:cNvPr id="3" name="Title 2"/>
          <p:cNvSpPr>
            <a:spLocks noGrp="1"/>
          </p:cNvSpPr>
          <p:nvPr>
            <p:ph type="title"/>
          </p:nvPr>
        </p:nvSpPr>
        <p:spPr>
          <a:xfrm>
            <a:off x="2057400" y="228600"/>
            <a:ext cx="2636568" cy="606552"/>
          </a:xfrm>
        </p:spPr>
        <p:txBody>
          <a:bodyPr>
            <a:normAutofit/>
          </a:bodyPr>
          <a:lstStyle/>
          <a:p>
            <a:pPr algn="l"/>
            <a:r>
              <a:rPr lang="en-US" sz="2900" b="1" dirty="0" smtClean="0">
                <a:solidFill>
                  <a:schemeClr val="accent5"/>
                </a:solidFill>
                <a:latin typeface="Century Gothic" panose="020B0502020202020204" pitchFamily="34" charset="0"/>
              </a:rPr>
              <a:t>Shamaa</a:t>
            </a:r>
            <a:endParaRPr lang="en-US" sz="2900" b="1" dirty="0">
              <a:solidFill>
                <a:schemeClr val="accent5"/>
              </a:solidFill>
              <a:latin typeface="Century Gothic" panose="020B0502020202020204" pitchFamily="34" charset="0"/>
            </a:endParaRPr>
          </a:p>
        </p:txBody>
      </p:sp>
      <p:sp>
        <p:nvSpPr>
          <p:cNvPr id="4" name="Content Placeholder 3"/>
          <p:cNvSpPr>
            <a:spLocks noGrp="1"/>
          </p:cNvSpPr>
          <p:nvPr>
            <p:ph sz="quarter" idx="4294967295"/>
          </p:nvPr>
        </p:nvSpPr>
        <p:spPr>
          <a:xfrm>
            <a:off x="381001" y="1600200"/>
            <a:ext cx="8077199" cy="4495800"/>
          </a:xfrm>
        </p:spPr>
        <p:txBody>
          <a:bodyPr>
            <a:normAutofit/>
          </a:bodyPr>
          <a:lstStyle/>
          <a:p>
            <a:pPr marL="457200"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2400" dirty="0">
                <a:latin typeface="Century Gothic" panose="020B0502020202020204" pitchFamily="34" charset="0"/>
                <a:ea typeface="GE SS Text Light" pitchFamily="18" charset="-78"/>
              </a:rPr>
              <a:t>In </a:t>
            </a:r>
            <a:r>
              <a:rPr lang="en-US" sz="2400" dirty="0" smtClean="0">
                <a:latin typeface="Century Gothic" panose="020B0502020202020204" pitchFamily="34" charset="0"/>
                <a:ea typeface="GE SS Text Light" pitchFamily="18" charset="-78"/>
              </a:rPr>
              <a:t>2007, </a:t>
            </a:r>
            <a:r>
              <a:rPr lang="en-US" sz="2400" dirty="0">
                <a:latin typeface="Century Gothic" panose="020B0502020202020204" pitchFamily="34" charset="0"/>
                <a:ea typeface="GE SS Text Light" pitchFamily="18" charset="-78"/>
              </a:rPr>
              <a:t>the main goal was to build a database that covers all </a:t>
            </a:r>
            <a:r>
              <a:rPr lang="en-US" sz="2400" dirty="0" smtClean="0">
                <a:latin typeface="Century Gothic" panose="020B0502020202020204" pitchFamily="34" charset="0"/>
                <a:ea typeface="GE SS Text Light" pitchFamily="18" charset="-78"/>
              </a:rPr>
              <a:t>Educational </a:t>
            </a:r>
            <a:r>
              <a:rPr lang="en-US" sz="2400" dirty="0">
                <a:latin typeface="Century Gothic" panose="020B0502020202020204" pitchFamily="34" charset="0"/>
                <a:ea typeface="GE SS Text Light" pitchFamily="18" charset="-78"/>
              </a:rPr>
              <a:t>research in and about the Arab </a:t>
            </a:r>
            <a:r>
              <a:rPr lang="en-US" sz="2400" dirty="0" smtClean="0">
                <a:latin typeface="Century Gothic" panose="020B0502020202020204" pitchFamily="34" charset="0"/>
                <a:ea typeface="GE SS Text Light" pitchFamily="18" charset="-78"/>
              </a:rPr>
              <a:t>countries, in order to:</a:t>
            </a:r>
          </a:p>
          <a:p>
            <a:pPr marL="731520" lvl="1"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1800" dirty="0" smtClean="0">
                <a:latin typeface="Century Gothic" panose="020B0502020202020204" pitchFamily="34" charset="0"/>
                <a:ea typeface="GE SS Text Light" pitchFamily="18" charset="-78"/>
              </a:rPr>
              <a:t>Break the isolation between the countries and within each country regarding educational knowledge</a:t>
            </a:r>
          </a:p>
          <a:p>
            <a:pPr marL="731520" lvl="1"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1800" dirty="0" smtClean="0">
                <a:latin typeface="Century Gothic" panose="020B0502020202020204" pitchFamily="34" charset="0"/>
                <a:ea typeface="GE SS Text Light" pitchFamily="18" charset="-78"/>
              </a:rPr>
              <a:t>Enrich university libraries with Arabic database</a:t>
            </a:r>
          </a:p>
          <a:p>
            <a:pPr marL="731520" lvl="1"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1800" dirty="0" smtClean="0">
                <a:latin typeface="Century Gothic" panose="020B0502020202020204" pitchFamily="34" charset="0"/>
                <a:ea typeface="GE SS Text Light" pitchFamily="18" charset="-78"/>
              </a:rPr>
              <a:t>Contribute to the dissemination of Arabic educational journals</a:t>
            </a:r>
          </a:p>
          <a:p>
            <a:pPr marL="731520" lvl="1"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1800" dirty="0" smtClean="0">
                <a:latin typeface="Century Gothic" panose="020B0502020202020204" pitchFamily="34" charset="0"/>
                <a:ea typeface="GE SS Text Light" pitchFamily="18" charset="-78"/>
              </a:rPr>
              <a:t>Facilitate networking among Arab educational researchers</a:t>
            </a:r>
            <a:endParaRPr lang="en-US" sz="1800" dirty="0">
              <a:latin typeface="Century Gothic" panose="020B0502020202020204" pitchFamily="34" charset="0"/>
              <a:ea typeface="GE SS Text Light" pitchFamily="18" charset="-78"/>
            </a:endParaRPr>
          </a:p>
        </p:txBody>
      </p:sp>
    </p:spTree>
    <p:extLst>
      <p:ext uri="{BB962C8B-B14F-4D97-AF65-F5344CB8AC3E}">
        <p14:creationId xmlns:p14="http://schemas.microsoft.com/office/powerpoint/2010/main" val="109826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07/10/2019 </a:t>
            </a:r>
            <a:endParaRPr lang="en-US" dirty="0"/>
          </a:p>
        </p:txBody>
      </p:sp>
      <p:sp>
        <p:nvSpPr>
          <p:cNvPr id="5" name="Slide Number Placeholder 4"/>
          <p:cNvSpPr>
            <a:spLocks noGrp="1"/>
          </p:cNvSpPr>
          <p:nvPr>
            <p:ph type="sldNum" sz="quarter" idx="12"/>
          </p:nvPr>
        </p:nvSpPr>
        <p:spPr/>
        <p:txBody>
          <a:bodyPr/>
          <a:lstStyle/>
          <a:p>
            <a:fld id="{211261AD-74F9-4E74-A848-0501F0205089}" type="slidenum">
              <a:rPr lang="en-US" smtClean="0"/>
              <a:pPr/>
              <a:t>15</a:t>
            </a:fld>
            <a:endParaRPr lang="en-US" dirty="0"/>
          </a:p>
        </p:txBody>
      </p:sp>
      <p:sp>
        <p:nvSpPr>
          <p:cNvPr id="3" name="Title 2"/>
          <p:cNvSpPr>
            <a:spLocks noGrp="1"/>
          </p:cNvSpPr>
          <p:nvPr>
            <p:ph type="title"/>
          </p:nvPr>
        </p:nvSpPr>
        <p:spPr>
          <a:xfrm>
            <a:off x="228600" y="228600"/>
            <a:ext cx="5943600" cy="606552"/>
          </a:xfrm>
        </p:spPr>
        <p:txBody>
          <a:bodyPr>
            <a:normAutofit/>
          </a:bodyPr>
          <a:lstStyle/>
          <a:p>
            <a:r>
              <a:rPr lang="en-US" sz="2900" b="1" dirty="0" smtClean="0">
                <a:solidFill>
                  <a:schemeClr val="accent5"/>
                </a:solidFill>
                <a:latin typeface="Century Gothic" panose="020B0502020202020204" pitchFamily="34" charset="0"/>
              </a:rPr>
              <a:t>Shamaa 10 years later</a:t>
            </a:r>
            <a:endParaRPr lang="en-US" sz="2900" b="1" dirty="0">
              <a:solidFill>
                <a:schemeClr val="accent5"/>
              </a:solidFill>
              <a:latin typeface="Century Gothic" panose="020B0502020202020204" pitchFamily="34" charset="0"/>
            </a:endParaRPr>
          </a:p>
        </p:txBody>
      </p:sp>
      <p:sp>
        <p:nvSpPr>
          <p:cNvPr id="4" name="Content Placeholder 3"/>
          <p:cNvSpPr>
            <a:spLocks noGrp="1"/>
          </p:cNvSpPr>
          <p:nvPr>
            <p:ph sz="quarter" idx="4294967295"/>
          </p:nvPr>
        </p:nvSpPr>
        <p:spPr>
          <a:xfrm>
            <a:off x="381001" y="1600200"/>
            <a:ext cx="8077199" cy="4572000"/>
          </a:xfrm>
        </p:spPr>
        <p:txBody>
          <a:bodyPr>
            <a:normAutofit/>
          </a:bodyPr>
          <a:lstStyle/>
          <a:p>
            <a:pPr marL="457200"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2400" dirty="0" smtClean="0">
                <a:latin typeface="Century Gothic" panose="020B0502020202020204" pitchFamily="34" charset="0"/>
                <a:ea typeface="GE SS Text Light" pitchFamily="18" charset="-78"/>
              </a:rPr>
              <a:t>In 2017, </a:t>
            </a:r>
            <a:r>
              <a:rPr lang="en-US" sz="2400" dirty="0">
                <a:latin typeface="Century Gothic" panose="020B0502020202020204" pitchFamily="34" charset="0"/>
                <a:ea typeface="GE SS Text Light" pitchFamily="18" charset="-78"/>
              </a:rPr>
              <a:t>the main goal was expanded to include improving the </a:t>
            </a:r>
            <a:r>
              <a:rPr lang="en-US" sz="2400" b="1" dirty="0">
                <a:latin typeface="Century Gothic" panose="020B0502020202020204" pitchFamily="34" charset="0"/>
                <a:ea typeface="GE SS Text Light" pitchFamily="18" charset="-78"/>
              </a:rPr>
              <a:t>quality of Educational research </a:t>
            </a:r>
            <a:r>
              <a:rPr lang="en-US" sz="2400" dirty="0">
                <a:latin typeface="Century Gothic" panose="020B0502020202020204" pitchFamily="34" charset="0"/>
                <a:ea typeface="GE SS Text Light" pitchFamily="18" charset="-78"/>
              </a:rPr>
              <a:t>in the Arab </a:t>
            </a:r>
            <a:r>
              <a:rPr lang="en-US" sz="2400" dirty="0" smtClean="0">
                <a:latin typeface="Century Gothic" panose="020B0502020202020204" pitchFamily="34" charset="0"/>
                <a:ea typeface="GE SS Text Light" pitchFamily="18" charset="-78"/>
              </a:rPr>
              <a:t>world by offering new services and reinforcing partnerships as a contribution to the achievement of SDG 4</a:t>
            </a:r>
            <a:endParaRPr lang="en-US" sz="2400" dirty="0">
              <a:latin typeface="Century Gothic" panose="020B0502020202020204" pitchFamily="34" charset="0"/>
              <a:ea typeface="GE SS Text Light" pitchFamily="18" charset="-78"/>
            </a:endParaRPr>
          </a:p>
          <a:p>
            <a:pPr marL="0" lvl="0" indent="0" fontAlgn="base">
              <a:lnSpc>
                <a:spcPts val="3000"/>
              </a:lnSpc>
              <a:spcBef>
                <a:spcPts val="1200"/>
              </a:spcBef>
              <a:spcAft>
                <a:spcPts val="1200"/>
              </a:spcAft>
              <a:buClr>
                <a:srgbClr val="B4C833"/>
              </a:buClr>
              <a:buNone/>
            </a:pPr>
            <a:endParaRPr lang="en-US" sz="2400" b="1" dirty="0">
              <a:solidFill>
                <a:srgbClr val="B4C833"/>
              </a:solidFill>
              <a:latin typeface="Century Gothic" panose="020B0502020202020204" pitchFamily="34" charset="0"/>
            </a:endParaRPr>
          </a:p>
        </p:txBody>
      </p:sp>
      <p:pic>
        <p:nvPicPr>
          <p:cNvPr id="8" name="Content Placeholder 7"/>
          <p:cNvPicPr>
            <a:picLocks noChangeAspect="1"/>
          </p:cNvPicPr>
          <p:nvPr/>
        </p:nvPicPr>
        <p:blipFill rotWithShape="1">
          <a:blip r:embed="rId3">
            <a:lum bright="70000" contrast="-70000"/>
          </a:blip>
          <a:srcRect l="1921" t="1235" r="2014" b="3038"/>
          <a:stretch/>
        </p:blipFill>
        <p:spPr>
          <a:xfrm>
            <a:off x="2514600" y="3655615"/>
            <a:ext cx="4040752" cy="2516585"/>
          </a:xfrm>
          <a:prstGeom prst="rect">
            <a:avLst/>
          </a:prstGeom>
          <a:ln>
            <a:solidFill>
              <a:schemeClr val="accent1">
                <a:lumMod val="75000"/>
              </a:schemeClr>
            </a:solidFill>
          </a:ln>
          <a:effectLst>
            <a:outerShdw blurRad="190500" algn="tl" rotWithShape="0">
              <a:srgbClr val="000000">
                <a:alpha val="70000"/>
              </a:srgbClr>
            </a:outerShdw>
          </a:effectLst>
        </p:spPr>
      </p:pic>
      <p:pic>
        <p:nvPicPr>
          <p:cNvPr id="9" name="Picture 8"/>
          <p:cNvPicPr>
            <a:picLocks noChangeAspect="1"/>
          </p:cNvPicPr>
          <p:nvPr/>
        </p:nvPicPr>
        <p:blipFill>
          <a:blip r:embed="rId4"/>
          <a:stretch>
            <a:fillRect/>
          </a:stretch>
        </p:blipFill>
        <p:spPr>
          <a:xfrm>
            <a:off x="4534976" y="4191000"/>
            <a:ext cx="635212" cy="635212"/>
          </a:xfrm>
          <a:prstGeom prst="rect">
            <a:avLst/>
          </a:prstGeom>
        </p:spPr>
      </p:pic>
      <p:pic>
        <p:nvPicPr>
          <p:cNvPr id="10" name="Picture 9"/>
          <p:cNvPicPr>
            <a:picLocks noChangeAspect="1"/>
          </p:cNvPicPr>
          <p:nvPr/>
        </p:nvPicPr>
        <p:blipFill>
          <a:blip r:embed="rId5"/>
          <a:stretch>
            <a:fillRect/>
          </a:stretch>
        </p:blipFill>
        <p:spPr>
          <a:xfrm>
            <a:off x="5206917" y="5486400"/>
            <a:ext cx="696699" cy="609600"/>
          </a:xfrm>
          <a:prstGeom prst="rect">
            <a:avLst/>
          </a:prstGeom>
        </p:spPr>
      </p:pic>
    </p:spTree>
    <p:extLst>
      <p:ext uri="{BB962C8B-B14F-4D97-AF65-F5344CB8AC3E}">
        <p14:creationId xmlns:p14="http://schemas.microsoft.com/office/powerpoint/2010/main" val="24974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b="0" smtClean="0">
                <a:latin typeface="Century Gothic" panose="020B0502020202020204" pitchFamily="34" charset="0"/>
              </a:rPr>
              <a:t>07/10/2019 </a:t>
            </a:r>
            <a:endParaRPr lang="en-US" b="0" dirty="0">
              <a:latin typeface="Century Gothic" panose="020B0502020202020204" pitchFamily="34" charset="0"/>
            </a:endParaRPr>
          </a:p>
        </p:txBody>
      </p:sp>
      <p:sp>
        <p:nvSpPr>
          <p:cNvPr id="4" name="Content Placeholder 3"/>
          <p:cNvSpPr>
            <a:spLocks noGrp="1"/>
          </p:cNvSpPr>
          <p:nvPr>
            <p:ph sz="quarter" idx="1"/>
          </p:nvPr>
        </p:nvSpPr>
        <p:spPr/>
        <p:txBody>
          <a:bodyPr>
            <a:normAutofit/>
          </a:bodyPr>
          <a:lstStyle/>
          <a:p>
            <a:pPr>
              <a:lnSpc>
                <a:spcPts val="3000"/>
              </a:lnSpc>
              <a:spcBef>
                <a:spcPts val="0"/>
              </a:spcBef>
              <a:spcAft>
                <a:spcPts val="0"/>
              </a:spcAft>
            </a:pPr>
            <a:endParaRPr lang="ar-LB" dirty="0"/>
          </a:p>
          <a:p>
            <a:pPr>
              <a:lnSpc>
                <a:spcPts val="3000"/>
              </a:lnSpc>
              <a:spcBef>
                <a:spcPts val="0"/>
              </a:spcBef>
              <a:spcAft>
                <a:spcPts val="0"/>
              </a:spcAft>
            </a:pPr>
            <a:endParaRPr lang="en-US" sz="2200" b="1" dirty="0">
              <a:solidFill>
                <a:srgbClr val="99BD32"/>
              </a:solidFill>
              <a:latin typeface="Century Gothic" panose="020B0502020202020204" pitchFamily="34" charset="0"/>
              <a:ea typeface="Tahoma" pitchFamily="34" charset="0"/>
              <a:cs typeface="+mn-cs"/>
            </a:endParaRPr>
          </a:p>
        </p:txBody>
      </p:sp>
      <p:sp>
        <p:nvSpPr>
          <p:cNvPr id="5" name="Slide Number Placeholder 4"/>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16</a:t>
            </a:fld>
            <a:endParaRPr lang="en-US" dirty="0">
              <a:latin typeface="Century Gothic" panose="020B0502020202020204" pitchFamily="34" charset="0"/>
            </a:endParaRPr>
          </a:p>
        </p:txBody>
      </p:sp>
      <p:sp>
        <p:nvSpPr>
          <p:cNvPr id="9" name="Rectangle 8"/>
          <p:cNvSpPr/>
          <p:nvPr/>
        </p:nvSpPr>
        <p:spPr>
          <a:xfrm>
            <a:off x="3048000" y="533400"/>
            <a:ext cx="2590799" cy="135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dirty="0" smtClean="0">
                <a:solidFill>
                  <a:schemeClr val="accent6"/>
                </a:solidFill>
                <a:ea typeface="Tahoma" pitchFamily="34" charset="0"/>
                <a:sym typeface="Wingdings"/>
              </a:rPr>
              <a:t> </a:t>
            </a:r>
            <a:r>
              <a:rPr lang="en-US" sz="2800" b="1" dirty="0">
                <a:solidFill>
                  <a:srgbClr val="99BD32"/>
                </a:solidFill>
                <a:latin typeface="Century Gothic" panose="020B0502020202020204" pitchFamily="34" charset="0"/>
                <a:cs typeface="Simplified Arabic" panose="02020603050405020304" pitchFamily="18" charset="-78"/>
              </a:rPr>
              <a:t>Shamaa</a:t>
            </a:r>
            <a:r>
              <a:rPr lang="en-US" sz="2800" b="1" dirty="0">
                <a:solidFill>
                  <a:schemeClr val="accent6"/>
                </a:solidFill>
                <a:latin typeface="Century Gothic" panose="020B0502020202020204" pitchFamily="34" charset="0"/>
                <a:cs typeface="Simplified Arabic" panose="02020603050405020304" pitchFamily="18" charset="-78"/>
              </a:rPr>
              <a:t> </a:t>
            </a:r>
            <a:r>
              <a:rPr lang="en-US" sz="2400" dirty="0">
                <a:solidFill>
                  <a:schemeClr val="accent6"/>
                </a:solidFill>
                <a:latin typeface="Century Gothic" panose="020B0502020202020204" pitchFamily="34" charset="0"/>
                <a:cs typeface="Simplified Arabic" panose="02020603050405020304" pitchFamily="18" charset="-78"/>
              </a:rPr>
              <a:t>developmental role</a:t>
            </a:r>
            <a:endParaRPr lang="en-US" sz="2400" dirty="0">
              <a:solidFill>
                <a:schemeClr val="accent6"/>
              </a:solidFill>
            </a:endParaRPr>
          </a:p>
        </p:txBody>
      </p:sp>
      <p:sp>
        <p:nvSpPr>
          <p:cNvPr id="10" name="Oval 9"/>
          <p:cNvSpPr/>
          <p:nvPr/>
        </p:nvSpPr>
        <p:spPr>
          <a:xfrm>
            <a:off x="301751" y="3352801"/>
            <a:ext cx="3648506" cy="18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6"/>
                </a:solidFill>
                <a:latin typeface="Century Gothic" panose="020B0502020202020204" pitchFamily="34" charset="0"/>
                <a:ea typeface="Tahoma" pitchFamily="34" charset="0"/>
              </a:rPr>
              <a:t>It is </a:t>
            </a:r>
            <a:r>
              <a:rPr lang="en-US" sz="2200" dirty="0" smtClean="0">
                <a:solidFill>
                  <a:schemeClr val="accent6"/>
                </a:solidFill>
                <a:latin typeface="Century Gothic" panose="020B0502020202020204" pitchFamily="34" charset="0"/>
                <a:ea typeface="Tahoma" pitchFamily="34" charset="0"/>
              </a:rPr>
              <a:t>no more </a:t>
            </a:r>
            <a:r>
              <a:rPr lang="en-US" sz="2200" dirty="0">
                <a:solidFill>
                  <a:schemeClr val="accent6"/>
                </a:solidFill>
                <a:latin typeface="Century Gothic" panose="020B0502020202020204" pitchFamily="34" charset="0"/>
                <a:ea typeface="Tahoma" pitchFamily="34" charset="0"/>
              </a:rPr>
              <a:t>only </a:t>
            </a:r>
            <a:r>
              <a:rPr lang="en-US" sz="2200" b="1" dirty="0">
                <a:solidFill>
                  <a:srgbClr val="99BD32"/>
                </a:solidFill>
                <a:latin typeface="Century Gothic" panose="020B0502020202020204" pitchFamily="34" charset="0"/>
                <a:ea typeface="Tahoma" pitchFamily="34" charset="0"/>
              </a:rPr>
              <a:t>an Educational Database</a:t>
            </a:r>
          </a:p>
        </p:txBody>
      </p:sp>
      <p:sp>
        <p:nvSpPr>
          <p:cNvPr id="12" name="Oval 11"/>
          <p:cNvSpPr/>
          <p:nvPr/>
        </p:nvSpPr>
        <p:spPr>
          <a:xfrm>
            <a:off x="4419600" y="3352800"/>
            <a:ext cx="3886200" cy="18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200" dirty="0" smtClean="0">
                <a:solidFill>
                  <a:schemeClr val="accent6"/>
                </a:solidFill>
                <a:latin typeface="Century Gothic" panose="020B0502020202020204" pitchFamily="34" charset="0"/>
                <a:ea typeface="Tahoma" pitchFamily="34" charset="0"/>
              </a:rPr>
              <a:t>It </a:t>
            </a:r>
            <a:r>
              <a:rPr lang="en-US" sz="2200" dirty="0">
                <a:solidFill>
                  <a:schemeClr val="accent6"/>
                </a:solidFill>
                <a:latin typeface="Century Gothic" panose="020B0502020202020204" pitchFamily="34" charset="0"/>
                <a:ea typeface="Tahoma" pitchFamily="34" charset="0"/>
              </a:rPr>
              <a:t>also offers various other </a:t>
            </a:r>
            <a:r>
              <a:rPr lang="en-US" sz="2200" b="1" dirty="0">
                <a:solidFill>
                  <a:srgbClr val="99BD32"/>
                </a:solidFill>
                <a:latin typeface="Century Gothic" panose="020B0502020202020204" pitchFamily="34" charset="0"/>
                <a:ea typeface="Tahoma" pitchFamily="34" charset="0"/>
              </a:rPr>
              <a:t>services</a:t>
            </a:r>
            <a:r>
              <a:rPr lang="en-US" sz="2200" dirty="0">
                <a:solidFill>
                  <a:schemeClr val="accent6"/>
                </a:solidFill>
                <a:latin typeface="Century Gothic" panose="020B0502020202020204" pitchFamily="34" charset="0"/>
                <a:ea typeface="Tahoma" pitchFamily="34" charset="0"/>
              </a:rPr>
              <a:t> </a:t>
            </a:r>
            <a:r>
              <a:rPr lang="en-US" sz="2200" b="1" dirty="0">
                <a:solidFill>
                  <a:srgbClr val="99BD32"/>
                </a:solidFill>
                <a:latin typeface="Century Gothic" panose="020B0502020202020204" pitchFamily="34" charset="0"/>
                <a:ea typeface="Tahoma" pitchFamily="34" charset="0"/>
              </a:rPr>
              <a:t>to </a:t>
            </a:r>
            <a:r>
              <a:rPr lang="en-US" sz="2200" b="1" dirty="0" smtClean="0">
                <a:solidFill>
                  <a:srgbClr val="99BD32"/>
                </a:solidFill>
                <a:latin typeface="Century Gothic" panose="020B0502020202020204" pitchFamily="34" charset="0"/>
                <a:ea typeface="Tahoma" pitchFamily="34" charset="0"/>
              </a:rPr>
              <a:t>promote ed. </a:t>
            </a:r>
            <a:r>
              <a:rPr lang="en-US" sz="2200" b="1" dirty="0">
                <a:solidFill>
                  <a:srgbClr val="99BD32"/>
                </a:solidFill>
                <a:latin typeface="Century Gothic" panose="020B0502020202020204" pitchFamily="34" charset="0"/>
                <a:ea typeface="Tahoma" pitchFamily="34" charset="0"/>
              </a:rPr>
              <a:t>research quality</a:t>
            </a:r>
          </a:p>
        </p:txBody>
      </p:sp>
      <p:cxnSp>
        <p:nvCxnSpPr>
          <p:cNvPr id="6" name="Straight Arrow Connector 5"/>
          <p:cNvCxnSpPr>
            <a:stCxn id="9" idx="2"/>
          </p:cNvCxnSpPr>
          <p:nvPr/>
        </p:nvCxnSpPr>
        <p:spPr>
          <a:xfrm flipH="1">
            <a:off x="2392462" y="1889313"/>
            <a:ext cx="1950938" cy="1478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2"/>
            <a:endCxn id="12" idx="0"/>
          </p:cNvCxnSpPr>
          <p:nvPr/>
        </p:nvCxnSpPr>
        <p:spPr>
          <a:xfrm>
            <a:off x="4343400" y="1889313"/>
            <a:ext cx="2019300" cy="14634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87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4823313" cy="609600"/>
          </a:xfrm>
        </p:spPr>
        <p:txBody>
          <a:bodyPr>
            <a:normAutofit/>
          </a:bodyPr>
          <a:lstStyle/>
          <a:p>
            <a:endParaRPr lang="en-US" sz="3400" b="1" dirty="0">
              <a:solidFill>
                <a:schemeClr val="accent5"/>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211261AD-74F9-4E74-A848-0501F0205089}" type="slidenum">
              <a:rPr lang="en-US" smtClean="0"/>
              <a:pPr/>
              <a:t>17</a:t>
            </a:fld>
            <a:endParaRPr lang="en-US" dirty="0"/>
          </a:p>
        </p:txBody>
      </p:sp>
      <p:sp>
        <p:nvSpPr>
          <p:cNvPr id="4" name="Date Placeholder 3"/>
          <p:cNvSpPr>
            <a:spLocks noGrp="1"/>
          </p:cNvSpPr>
          <p:nvPr>
            <p:ph type="dt" sz="half" idx="10"/>
          </p:nvPr>
        </p:nvSpPr>
        <p:spPr/>
        <p:txBody>
          <a:bodyPr/>
          <a:lstStyle/>
          <a:p>
            <a:r>
              <a:rPr lang="en-US" smtClean="0"/>
              <a:t>07/10/2019 </a:t>
            </a:r>
            <a:endParaRPr lang="en-US" dirty="0"/>
          </a:p>
        </p:txBody>
      </p:sp>
      <p:pic>
        <p:nvPicPr>
          <p:cNvPr id="8" name="Content Placeholder 7"/>
          <p:cNvPicPr>
            <a:picLocks noGrp="1" noChangeAspect="1"/>
          </p:cNvPicPr>
          <p:nvPr>
            <p:ph sz="quarter" idx="1"/>
          </p:nvPr>
        </p:nvPicPr>
        <p:blipFill>
          <a:blip r:embed="rId3"/>
          <a:stretch>
            <a:fillRect/>
          </a:stretch>
        </p:blipFill>
        <p:spPr>
          <a:xfrm>
            <a:off x="4554435" y="1146791"/>
            <a:ext cx="4284765" cy="4720609"/>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3950604" y="1631796"/>
            <a:ext cx="3593196" cy="4388004"/>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2971800" y="1624921"/>
            <a:ext cx="3605213" cy="4547279"/>
          </a:xfrm>
          <a:prstGeom prst="rect">
            <a:avLst/>
          </a:prstGeom>
          <a:ln>
            <a:noFill/>
          </a:ln>
          <a:effectLst>
            <a:softEdge rad="112500"/>
          </a:effectLst>
        </p:spPr>
      </p:pic>
      <p:pic>
        <p:nvPicPr>
          <p:cNvPr id="11" name="Picture 10"/>
          <p:cNvPicPr>
            <a:picLocks noChangeAspect="1"/>
          </p:cNvPicPr>
          <p:nvPr/>
        </p:nvPicPr>
        <p:blipFill>
          <a:blip r:embed="rId6"/>
          <a:stretch>
            <a:fillRect/>
          </a:stretch>
        </p:blipFill>
        <p:spPr>
          <a:xfrm>
            <a:off x="1828800" y="2067529"/>
            <a:ext cx="3183013" cy="4257071"/>
          </a:xfrm>
          <a:prstGeom prst="rect">
            <a:avLst/>
          </a:prstGeom>
          <a:ln>
            <a:noFill/>
          </a:ln>
          <a:effectLst>
            <a:softEdge rad="112500"/>
          </a:effectLst>
        </p:spPr>
      </p:pic>
      <p:pic>
        <p:nvPicPr>
          <p:cNvPr id="12" name="Picture 11"/>
          <p:cNvPicPr>
            <a:picLocks noChangeAspect="1"/>
          </p:cNvPicPr>
          <p:nvPr/>
        </p:nvPicPr>
        <p:blipFill>
          <a:blip r:embed="rId7"/>
          <a:stretch>
            <a:fillRect/>
          </a:stretch>
        </p:blipFill>
        <p:spPr>
          <a:xfrm>
            <a:off x="541009" y="2446745"/>
            <a:ext cx="3176789" cy="4030255"/>
          </a:xfrm>
          <a:prstGeom prst="rect">
            <a:avLst/>
          </a:prstGeom>
          <a:ln>
            <a:noFill/>
          </a:ln>
          <a:effectLst>
            <a:softEdge rad="112500"/>
          </a:effectLst>
        </p:spPr>
      </p:pic>
      <p:pic>
        <p:nvPicPr>
          <p:cNvPr id="5" name="Picture 4"/>
          <p:cNvPicPr>
            <a:picLocks noChangeAspect="1"/>
          </p:cNvPicPr>
          <p:nvPr/>
        </p:nvPicPr>
        <p:blipFill>
          <a:blip r:embed="rId8"/>
          <a:stretch>
            <a:fillRect/>
          </a:stretch>
        </p:blipFill>
        <p:spPr>
          <a:xfrm>
            <a:off x="240723" y="152400"/>
            <a:ext cx="1435677" cy="1579245"/>
          </a:xfrm>
          <a:prstGeom prst="rect">
            <a:avLst/>
          </a:prstGeom>
        </p:spPr>
      </p:pic>
    </p:spTree>
    <p:extLst>
      <p:ext uri="{BB962C8B-B14F-4D97-AF65-F5344CB8AC3E}">
        <p14:creationId xmlns:p14="http://schemas.microsoft.com/office/powerpoint/2010/main" val="25936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46" y="304800"/>
            <a:ext cx="5026054" cy="609600"/>
          </a:xfrm>
        </p:spPr>
        <p:txBody>
          <a:bodyPr/>
          <a:lstStyle/>
          <a:p>
            <a:endParaRPr lang="en-US" sz="3400" b="1" dirty="0">
              <a:solidFill>
                <a:schemeClr val="accent5"/>
              </a:solidFill>
              <a:latin typeface="Century Gothic" panose="020B0502020202020204" pitchFamily="34" charset="0"/>
            </a:endParaRPr>
          </a:p>
        </p:txBody>
      </p:sp>
      <p:sp>
        <p:nvSpPr>
          <p:cNvPr id="19" name="Content Placeholder 18"/>
          <p:cNvSpPr>
            <a:spLocks noGrp="1"/>
          </p:cNvSpPr>
          <p:nvPr>
            <p:ph sz="quarter" idx="1"/>
          </p:nvPr>
        </p:nvSpPr>
        <p:spPr>
          <a:xfrm>
            <a:off x="307946" y="1524000"/>
            <a:ext cx="8503920" cy="2971800"/>
          </a:xfrm>
        </p:spPr>
        <p:txBody>
          <a:bodyPr>
            <a:noAutofit/>
          </a:bodyPr>
          <a:lstStyle/>
          <a:p>
            <a:pPr marL="457200" indent="-457200" algn="l" rtl="0">
              <a:lnSpc>
                <a:spcPts val="3000"/>
              </a:lnSpc>
              <a:spcBef>
                <a:spcPts val="1200"/>
              </a:spcBef>
              <a:buClr>
                <a:srgbClr val="B4C833"/>
              </a:buClr>
              <a:buSzPct val="90000"/>
              <a:buFont typeface="Courier New" panose="02070309020205020404" pitchFamily="49" charset="0"/>
              <a:buChar char="o"/>
            </a:pPr>
            <a:r>
              <a:rPr lang="en-US" sz="2400" b="1" dirty="0" smtClean="0">
                <a:solidFill>
                  <a:srgbClr val="99BD32"/>
                </a:solidFill>
                <a:latin typeface="Century Gothic" panose="020B0502020202020204" pitchFamily="34" charset="0"/>
              </a:rPr>
              <a:t>29</a:t>
            </a:r>
            <a:r>
              <a:rPr lang="en-US" sz="2400" dirty="0" smtClean="0">
                <a:latin typeface="Century Gothic" panose="020B0502020202020204" pitchFamily="34" charset="0"/>
              </a:rPr>
              <a:t> Tutorials </a:t>
            </a:r>
            <a:r>
              <a:rPr lang="en-US" sz="2400" dirty="0">
                <a:latin typeface="Century Gothic" panose="020B0502020202020204" pitchFamily="34" charset="0"/>
              </a:rPr>
              <a:t>on the use of educational information </a:t>
            </a:r>
            <a:r>
              <a:rPr lang="en-US" sz="2400" dirty="0" smtClean="0">
                <a:latin typeface="Century Gothic" panose="020B0502020202020204" pitchFamily="34" charset="0"/>
              </a:rPr>
              <a:t>resources</a:t>
            </a:r>
          </a:p>
        </p:txBody>
      </p:sp>
      <p:sp>
        <p:nvSpPr>
          <p:cNvPr id="2" name="Slide Number Placeholder 1"/>
          <p:cNvSpPr>
            <a:spLocks noGrp="1"/>
          </p:cNvSpPr>
          <p:nvPr>
            <p:ph type="sldNum" sz="quarter" idx="12"/>
          </p:nvPr>
        </p:nvSpPr>
        <p:spPr/>
        <p:txBody>
          <a:bodyPr/>
          <a:lstStyle/>
          <a:p>
            <a:fld id="{211261AD-74F9-4E74-A848-0501F0205089}" type="slidenum">
              <a:rPr lang="en-US" smtClean="0"/>
              <a:pPr/>
              <a:t>18</a:t>
            </a:fld>
            <a:endParaRPr lang="en-US" dirty="0"/>
          </a:p>
        </p:txBody>
      </p:sp>
      <p:sp>
        <p:nvSpPr>
          <p:cNvPr id="4" name="Date Placeholder 3"/>
          <p:cNvSpPr>
            <a:spLocks noGrp="1"/>
          </p:cNvSpPr>
          <p:nvPr>
            <p:ph type="dt" sz="half" idx="10"/>
          </p:nvPr>
        </p:nvSpPr>
        <p:spPr/>
        <p:txBody>
          <a:bodyPr/>
          <a:lstStyle/>
          <a:p>
            <a:r>
              <a:rPr lang="en-US" smtClean="0"/>
              <a:t>07/10/2019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06" y="2514600"/>
            <a:ext cx="7239000" cy="3658958"/>
          </a:xfrm>
          <a:prstGeom prst="rect">
            <a:avLst/>
          </a:prstGeom>
          <a:ln>
            <a:solidFill>
              <a:schemeClr val="accent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86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46" y="304800"/>
            <a:ext cx="5026054" cy="609600"/>
          </a:xfrm>
        </p:spPr>
        <p:txBody>
          <a:bodyPr/>
          <a:lstStyle/>
          <a:p>
            <a:endParaRPr lang="en-US" sz="3400" b="1" dirty="0">
              <a:solidFill>
                <a:schemeClr val="accent5"/>
              </a:solidFill>
              <a:latin typeface="Century Gothic" panose="020B0502020202020204" pitchFamily="34" charset="0"/>
            </a:endParaRPr>
          </a:p>
        </p:txBody>
      </p:sp>
      <p:sp>
        <p:nvSpPr>
          <p:cNvPr id="19" name="Content Placeholder 18"/>
          <p:cNvSpPr>
            <a:spLocks noGrp="1"/>
          </p:cNvSpPr>
          <p:nvPr>
            <p:ph sz="quarter" idx="1"/>
          </p:nvPr>
        </p:nvSpPr>
        <p:spPr>
          <a:xfrm>
            <a:off x="492301" y="1517793"/>
            <a:ext cx="4416454" cy="4267200"/>
          </a:xfrm>
        </p:spPr>
        <p:txBody>
          <a:bodyPr>
            <a:noAutofit/>
          </a:bodyPr>
          <a:lstStyle/>
          <a:p>
            <a:pPr marL="457200" indent="-457200" algn="l" rtl="0">
              <a:lnSpc>
                <a:spcPts val="3000"/>
              </a:lnSpc>
              <a:spcBef>
                <a:spcPts val="1200"/>
              </a:spcBef>
              <a:buClr>
                <a:srgbClr val="B4C833"/>
              </a:buClr>
              <a:buSzPct val="90000"/>
              <a:buFont typeface="Courier New" panose="02070309020205020404" pitchFamily="49" charset="0"/>
              <a:buChar char="o"/>
            </a:pPr>
            <a:r>
              <a:rPr lang="en-US" sz="2400" dirty="0">
                <a:latin typeface="Century Gothic" panose="020B0502020202020204" pitchFamily="34" charset="0"/>
              </a:rPr>
              <a:t>APA </a:t>
            </a:r>
            <a:r>
              <a:rPr lang="en-US" sz="2400" dirty="0" smtClean="0">
                <a:latin typeface="Century Gothic" panose="020B0502020202020204" pitchFamily="34" charset="0"/>
              </a:rPr>
              <a:t>Guide for </a:t>
            </a:r>
            <a:r>
              <a:rPr lang="en-US" sz="2400" dirty="0">
                <a:latin typeface="Century Gothic" panose="020B0502020202020204" pitchFamily="34" charset="0"/>
              </a:rPr>
              <a:t>Thesis and Dissertations in Arabic </a:t>
            </a:r>
            <a:r>
              <a:rPr lang="en-US" sz="2400" dirty="0" smtClean="0">
                <a:latin typeface="Century Gothic" panose="020B0502020202020204" pitchFamily="34" charset="0"/>
              </a:rPr>
              <a:t>language</a:t>
            </a:r>
          </a:p>
          <a:p>
            <a:pPr marL="0" indent="0" algn="r">
              <a:lnSpc>
                <a:spcPts val="3000"/>
              </a:lnSpc>
              <a:spcBef>
                <a:spcPts val="1200"/>
              </a:spcBef>
              <a:buClr>
                <a:srgbClr val="B4C833"/>
              </a:buClr>
              <a:buSzPct val="90000"/>
              <a:buNone/>
            </a:pPr>
            <a:r>
              <a:rPr lang="ar-LB" sz="2400" dirty="0" smtClean="0">
                <a:solidFill>
                  <a:schemeClr val="tx1">
                    <a:lumMod val="75000"/>
                    <a:lumOff val="25000"/>
                  </a:schemeClr>
                </a:solidFill>
                <a:ea typeface="Calibri"/>
                <a:cs typeface="Arial"/>
              </a:rPr>
              <a:t>دليل </a:t>
            </a:r>
            <a:r>
              <a:rPr lang="ar-LB" sz="2400" dirty="0">
                <a:solidFill>
                  <a:schemeClr val="tx1">
                    <a:lumMod val="75000"/>
                    <a:lumOff val="25000"/>
                  </a:schemeClr>
                </a:solidFill>
                <a:ea typeface="Calibri"/>
                <a:cs typeface="Arial"/>
              </a:rPr>
              <a:t>صياغة الأطروحات والرسائل الجامعية </a:t>
            </a:r>
            <a:r>
              <a:rPr lang="ar-LB" sz="2400" dirty="0" smtClean="0">
                <a:solidFill>
                  <a:schemeClr val="tx1">
                    <a:lumMod val="75000"/>
                    <a:lumOff val="25000"/>
                  </a:schemeClr>
                </a:solidFill>
                <a:ea typeface="Calibri"/>
                <a:cs typeface="Arial"/>
              </a:rPr>
              <a:t>العربية:</a:t>
            </a:r>
            <a:r>
              <a:rPr lang="en-US" sz="2400" dirty="0">
                <a:solidFill>
                  <a:schemeClr val="tx1">
                    <a:lumMod val="75000"/>
                    <a:lumOff val="25000"/>
                  </a:schemeClr>
                </a:solidFill>
                <a:ea typeface="Calibri"/>
                <a:cs typeface="Arial"/>
              </a:rPr>
              <a:t> </a:t>
            </a:r>
            <a:r>
              <a:rPr lang="ar-LB" sz="2400" dirty="0" smtClean="0">
                <a:solidFill>
                  <a:schemeClr val="tx1">
                    <a:lumMod val="75000"/>
                    <a:lumOff val="25000"/>
                  </a:schemeClr>
                </a:solidFill>
                <a:ea typeface="Calibri"/>
                <a:cs typeface="Arial"/>
              </a:rPr>
              <a:t>الأخلاقيات </a:t>
            </a:r>
            <a:r>
              <a:rPr lang="ar-LB" sz="2400" dirty="0">
                <a:solidFill>
                  <a:schemeClr val="tx1">
                    <a:lumMod val="75000"/>
                    <a:lumOff val="25000"/>
                  </a:schemeClr>
                </a:solidFill>
                <a:ea typeface="Calibri"/>
                <a:cs typeface="Arial"/>
              </a:rPr>
              <a:t>والتنظيم والاستشهاد </a:t>
            </a:r>
            <a:r>
              <a:rPr lang="ar-LB" sz="2400" dirty="0" smtClean="0">
                <a:solidFill>
                  <a:schemeClr val="tx1">
                    <a:lumMod val="75000"/>
                    <a:lumOff val="25000"/>
                  </a:schemeClr>
                </a:solidFill>
                <a:ea typeface="Calibri"/>
                <a:cs typeface="Arial"/>
              </a:rPr>
              <a:t>المرجعي</a:t>
            </a:r>
            <a:endParaRPr lang="en-US" sz="2400" dirty="0">
              <a:solidFill>
                <a:schemeClr val="tx1">
                  <a:lumMod val="75000"/>
                  <a:lumOff val="25000"/>
                </a:schemeClr>
              </a:solidFill>
              <a:ea typeface="Calibri"/>
              <a:cs typeface="Arial"/>
            </a:endParaRPr>
          </a:p>
        </p:txBody>
      </p:sp>
      <p:sp>
        <p:nvSpPr>
          <p:cNvPr id="2" name="Slide Number Placeholder 1"/>
          <p:cNvSpPr>
            <a:spLocks noGrp="1"/>
          </p:cNvSpPr>
          <p:nvPr>
            <p:ph type="sldNum" sz="quarter" idx="12"/>
          </p:nvPr>
        </p:nvSpPr>
        <p:spPr/>
        <p:txBody>
          <a:bodyPr/>
          <a:lstStyle/>
          <a:p>
            <a:fld id="{211261AD-74F9-4E74-A848-0501F0205089}" type="slidenum">
              <a:rPr lang="en-US" smtClean="0"/>
              <a:pPr/>
              <a:t>19</a:t>
            </a:fld>
            <a:endParaRPr lang="en-US" dirty="0"/>
          </a:p>
        </p:txBody>
      </p:sp>
      <p:sp>
        <p:nvSpPr>
          <p:cNvPr id="4" name="Date Placeholder 3"/>
          <p:cNvSpPr>
            <a:spLocks noGrp="1"/>
          </p:cNvSpPr>
          <p:nvPr>
            <p:ph type="dt" sz="half" idx="10"/>
          </p:nvPr>
        </p:nvSpPr>
        <p:spPr/>
        <p:txBody>
          <a:bodyPr/>
          <a:lstStyle/>
          <a:p>
            <a:r>
              <a:rPr lang="en-US" smtClean="0"/>
              <a:t>07/10/2019 </a:t>
            </a:r>
            <a:endParaRPr lang="en-US" dirty="0"/>
          </a:p>
        </p:txBody>
      </p:sp>
      <p:pic>
        <p:nvPicPr>
          <p:cNvPr id="5" name="Picture 4"/>
          <p:cNvPicPr>
            <a:picLocks noChangeAspect="1"/>
          </p:cNvPicPr>
          <p:nvPr/>
        </p:nvPicPr>
        <p:blipFill>
          <a:blip r:embed="rId3"/>
          <a:stretch>
            <a:fillRect/>
          </a:stretch>
        </p:blipFill>
        <p:spPr>
          <a:xfrm>
            <a:off x="5029200" y="1219200"/>
            <a:ext cx="3630383" cy="47124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6617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2</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6099048" cy="758952"/>
          </a:xfrm>
        </p:spPr>
        <p:txBody>
          <a:bodyPr>
            <a:normAutofit/>
          </a:bodyPr>
          <a:lstStyle/>
          <a:p>
            <a:r>
              <a:rPr lang="en-US" sz="3200" b="1" dirty="0" smtClean="0">
                <a:solidFill>
                  <a:schemeClr val="accent5"/>
                </a:solidFill>
                <a:latin typeface="Century Gothic" panose="020B0502020202020204" pitchFamily="34" charset="0"/>
              </a:rPr>
              <a:t>Table of contents</a:t>
            </a:r>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914400" y="1905000"/>
            <a:ext cx="7086600" cy="31242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ts val="3000"/>
              </a:lnSpc>
              <a:spcBef>
                <a:spcPts val="1200"/>
              </a:spcBef>
              <a:spcAft>
                <a:spcPts val="1200"/>
              </a:spcAft>
              <a:buClr>
                <a:srgbClr val="B4C833"/>
              </a:buClr>
              <a:buSzPct val="90000"/>
              <a:buFont typeface="Courier New" panose="02070309020205020404" pitchFamily="49" charset="0"/>
              <a:buChar char="o"/>
            </a:pPr>
            <a:r>
              <a:rPr lang="en-US" sz="2600" dirty="0" smtClean="0">
                <a:latin typeface="Century Gothic" panose="020B0502020202020204" pitchFamily="34" charset="0"/>
                <a:ea typeface="GE SS Text Light" pitchFamily="18" charset="-78"/>
              </a:rPr>
              <a:t>Shamaa overview</a:t>
            </a:r>
          </a:p>
          <a:p>
            <a:pPr>
              <a:lnSpc>
                <a:spcPts val="3000"/>
              </a:lnSpc>
              <a:spcBef>
                <a:spcPts val="1200"/>
              </a:spcBef>
              <a:spcAft>
                <a:spcPts val="1200"/>
              </a:spcAft>
              <a:buClr>
                <a:srgbClr val="B4C833"/>
              </a:buClr>
              <a:buSzPct val="90000"/>
              <a:buFont typeface="Courier New" panose="02070309020205020404" pitchFamily="49" charset="0"/>
              <a:buChar char="o"/>
            </a:pPr>
            <a:r>
              <a:rPr lang="en-US" sz="2600" dirty="0">
                <a:latin typeface="Century Gothic" panose="020B0502020202020204" pitchFamily="34" charset="0"/>
                <a:ea typeface="GE SS Text Light" pitchFamily="18" charset="-78"/>
              </a:rPr>
              <a:t>Shamaa in numbers</a:t>
            </a:r>
          </a:p>
          <a:p>
            <a:pPr>
              <a:lnSpc>
                <a:spcPts val="3000"/>
              </a:lnSpc>
              <a:spcBef>
                <a:spcPts val="1200"/>
              </a:spcBef>
              <a:spcAft>
                <a:spcPts val="1200"/>
              </a:spcAft>
              <a:buClr>
                <a:srgbClr val="B4C833"/>
              </a:buClr>
              <a:buSzPct val="90000"/>
              <a:buFont typeface="Courier New" panose="02070309020205020404" pitchFamily="49" charset="0"/>
              <a:buChar char="o"/>
            </a:pPr>
            <a:r>
              <a:rPr lang="en-US" sz="2600" dirty="0" smtClean="0">
                <a:latin typeface="Century Gothic" panose="020B0502020202020204" pitchFamily="34" charset="0"/>
                <a:ea typeface="GE SS Text Light" pitchFamily="18" charset="-78"/>
              </a:rPr>
              <a:t>Developmental Role : Services / Quality</a:t>
            </a:r>
          </a:p>
          <a:p>
            <a:pPr>
              <a:lnSpc>
                <a:spcPts val="3000"/>
              </a:lnSpc>
              <a:spcBef>
                <a:spcPts val="1200"/>
              </a:spcBef>
              <a:spcAft>
                <a:spcPts val="1200"/>
              </a:spcAft>
              <a:buClr>
                <a:srgbClr val="B4C833"/>
              </a:buClr>
              <a:buSzPct val="90000"/>
              <a:buFont typeface="Courier New" panose="02070309020205020404" pitchFamily="49" charset="0"/>
              <a:buChar char="o"/>
            </a:pPr>
            <a:r>
              <a:rPr lang="en-US" sz="2600" dirty="0" smtClean="0">
                <a:latin typeface="Century Gothic" panose="020B0502020202020204" pitchFamily="34" charset="0"/>
                <a:ea typeface="GE SS Text Light" pitchFamily="18" charset="-78"/>
              </a:rPr>
              <a:t>Who </a:t>
            </a:r>
            <a:r>
              <a:rPr lang="en-US" sz="2600" dirty="0">
                <a:latin typeface="Century Gothic" panose="020B0502020202020204" pitchFamily="34" charset="0"/>
                <a:ea typeface="GE SS Text Light" pitchFamily="18" charset="-78"/>
              </a:rPr>
              <a:t>is behind </a:t>
            </a:r>
            <a:r>
              <a:rPr lang="en-US" sz="2600" dirty="0" smtClean="0">
                <a:latin typeface="Century Gothic" panose="020B0502020202020204" pitchFamily="34" charset="0"/>
                <a:ea typeface="GE SS Text Light" pitchFamily="18" charset="-78"/>
              </a:rPr>
              <a:t>Shamaa</a:t>
            </a:r>
            <a:endParaRPr lang="en-US" sz="2600" dirty="0">
              <a:latin typeface="Century Gothic" panose="020B0502020202020204" pitchFamily="34" charset="0"/>
              <a:ea typeface="GE SS Text Light" pitchFamily="18" charset="-78"/>
            </a:endParaRPr>
          </a:p>
        </p:txBody>
      </p:sp>
      <p:sp>
        <p:nvSpPr>
          <p:cNvPr id="6" name="Date Placeholder 1"/>
          <p:cNvSpPr>
            <a:spLocks noGrp="1"/>
          </p:cNvSpPr>
          <p:nvPr>
            <p:ph type="dt" sz="half" idx="10"/>
          </p:nvPr>
        </p:nvSpPr>
        <p:spPr>
          <a:xfrm>
            <a:off x="5791200" y="640016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149858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4823313" cy="609600"/>
          </a:xfrm>
        </p:spPr>
        <p:txBody>
          <a:bodyPr>
            <a:normAutofit/>
          </a:bodyPr>
          <a:lstStyle/>
          <a:p>
            <a:endParaRPr lang="en-US" sz="3400" b="1" dirty="0">
              <a:solidFill>
                <a:schemeClr val="accent5"/>
              </a:solidFill>
              <a:latin typeface="Century Gothic" panose="020B0502020202020204" pitchFamily="34" charset="0"/>
            </a:endParaRPr>
          </a:p>
        </p:txBody>
      </p:sp>
      <p:pic>
        <p:nvPicPr>
          <p:cNvPr id="5" name="Content Placeholder 4"/>
          <p:cNvPicPr>
            <a:picLocks noGrp="1" noChangeAspect="1"/>
          </p:cNvPicPr>
          <p:nvPr>
            <p:ph sz="quarter" idx="1"/>
          </p:nvPr>
        </p:nvPicPr>
        <p:blipFill>
          <a:blip r:embed="rId3"/>
          <a:stretch>
            <a:fillRect/>
          </a:stretch>
        </p:blipFill>
        <p:spPr>
          <a:xfrm>
            <a:off x="5105400" y="1365393"/>
            <a:ext cx="3233043" cy="4572000"/>
          </a:xfrm>
          <a:prstGeom prst="rect">
            <a:avLst/>
          </a:prstGeom>
          <a:ln>
            <a:solidFill>
              <a:schemeClr val="accent4">
                <a:lumMod val="40000"/>
                <a:lumOff val="60000"/>
              </a:schemeClr>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211261AD-74F9-4E74-A848-0501F0205089}" type="slidenum">
              <a:rPr lang="en-US" smtClean="0"/>
              <a:pPr/>
              <a:t>20</a:t>
            </a:fld>
            <a:endParaRPr lang="en-US" dirty="0"/>
          </a:p>
        </p:txBody>
      </p:sp>
      <p:sp>
        <p:nvSpPr>
          <p:cNvPr id="4" name="Date Placeholder 3"/>
          <p:cNvSpPr>
            <a:spLocks noGrp="1"/>
          </p:cNvSpPr>
          <p:nvPr>
            <p:ph type="dt" sz="half" idx="10"/>
          </p:nvPr>
        </p:nvSpPr>
        <p:spPr/>
        <p:txBody>
          <a:bodyPr/>
          <a:lstStyle/>
          <a:p>
            <a:r>
              <a:rPr lang="en-US" smtClean="0"/>
              <a:t>07/10/2019 </a:t>
            </a:r>
            <a:endParaRPr lang="en-US" dirty="0"/>
          </a:p>
        </p:txBody>
      </p:sp>
      <p:sp>
        <p:nvSpPr>
          <p:cNvPr id="6" name="Rectangle 5"/>
          <p:cNvSpPr/>
          <p:nvPr/>
        </p:nvSpPr>
        <p:spPr>
          <a:xfrm>
            <a:off x="626870" y="1600200"/>
            <a:ext cx="3581400" cy="1815882"/>
          </a:xfrm>
          <a:prstGeom prst="rect">
            <a:avLst/>
          </a:prstGeom>
        </p:spPr>
        <p:txBody>
          <a:bodyPr wrap="square">
            <a:spAutoFit/>
          </a:bodyPr>
          <a:lstStyle/>
          <a:p>
            <a:r>
              <a:rPr lang="en-US" sz="2800" dirty="0">
                <a:solidFill>
                  <a:schemeClr val="accent6"/>
                </a:solidFill>
                <a:latin typeface="Century Gothic" panose="020B0502020202020204" pitchFamily="34" charset="0"/>
                <a:cs typeface="Simplified Arabic" pitchFamily="18" charset="-78"/>
              </a:rPr>
              <a:t>Rules of Publication in the Arab Educational Journals</a:t>
            </a:r>
          </a:p>
        </p:txBody>
      </p:sp>
    </p:spTree>
    <p:extLst>
      <p:ext uri="{BB962C8B-B14F-4D97-AF65-F5344CB8AC3E}">
        <p14:creationId xmlns:p14="http://schemas.microsoft.com/office/powerpoint/2010/main" val="1660114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21</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6099048" cy="758952"/>
          </a:xfrm>
        </p:spPr>
        <p:txBody>
          <a:bodyPr>
            <a:normAutofit/>
          </a:bodyPr>
          <a:lstStyle/>
          <a:p>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914400" y="1905000"/>
            <a:ext cx="6553200" cy="31242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ts val="3000"/>
              </a:lnSpc>
              <a:spcBef>
                <a:spcPts val="1200"/>
              </a:spcBef>
              <a:spcAft>
                <a:spcPts val="600"/>
              </a:spcAft>
              <a:buClr>
                <a:srgbClr val="B4C833"/>
              </a:buClr>
              <a:buSzPct val="90000"/>
              <a:buNone/>
            </a:pPr>
            <a:r>
              <a:rPr lang="en-US" sz="2800" b="1" dirty="0" smtClean="0">
                <a:solidFill>
                  <a:schemeClr val="accent5"/>
                </a:solidFill>
                <a:latin typeface="Century Gothic" panose="020B0502020202020204" pitchFamily="34" charset="0"/>
                <a:ea typeface="GE SS Text Light" pitchFamily="18" charset="-78"/>
              </a:rPr>
              <a:t>Who </a:t>
            </a:r>
            <a:r>
              <a:rPr lang="en-US" sz="2800" b="1" dirty="0">
                <a:solidFill>
                  <a:schemeClr val="accent5"/>
                </a:solidFill>
                <a:latin typeface="Century Gothic" panose="020B0502020202020204" pitchFamily="34" charset="0"/>
                <a:ea typeface="GE SS Text Light" pitchFamily="18" charset="-78"/>
              </a:rPr>
              <a:t>is behind </a:t>
            </a:r>
            <a:r>
              <a:rPr lang="en-US" sz="2800" b="1" dirty="0" smtClean="0">
                <a:solidFill>
                  <a:schemeClr val="accent5"/>
                </a:solidFill>
                <a:latin typeface="Century Gothic" panose="020B0502020202020204" pitchFamily="34" charset="0"/>
                <a:ea typeface="GE SS Text Light" pitchFamily="18" charset="-78"/>
              </a:rPr>
              <a:t>Shamaa</a:t>
            </a:r>
            <a:endParaRPr lang="en-US" sz="2800" b="1" dirty="0">
              <a:solidFill>
                <a:schemeClr val="accent5"/>
              </a:solidFill>
              <a:latin typeface="Century Gothic" panose="020B0502020202020204" pitchFamily="34" charset="0"/>
              <a:ea typeface="GE SS Text Light" pitchFamily="18" charset="-78"/>
            </a:endParaRPr>
          </a:p>
        </p:txBody>
      </p:sp>
      <p:sp>
        <p:nvSpPr>
          <p:cNvPr id="6" name="Date Placeholder 1"/>
          <p:cNvSpPr>
            <a:spLocks noGrp="1"/>
          </p:cNvSpPr>
          <p:nvPr>
            <p:ph type="dt" sz="half" idx="10"/>
          </p:nvPr>
        </p:nvSpPr>
        <p:spPr>
          <a:xfrm>
            <a:off x="5791200" y="640016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1910314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990600"/>
            <a:ext cx="8382000" cy="5108575"/>
          </a:xfrm>
        </p:spPr>
        <p:txBody>
          <a:bodyPr>
            <a:noAutofit/>
          </a:bodyPr>
          <a:lstStyle/>
          <a:p>
            <a:pPr marL="0" indent="-36513" algn="just">
              <a:spcBef>
                <a:spcPts val="600"/>
              </a:spcBef>
              <a:spcAft>
                <a:spcPts val="600"/>
              </a:spcAft>
              <a:buNone/>
            </a:pPr>
            <a:r>
              <a:rPr lang="en-US" sz="2300" b="1" dirty="0" err="1" smtClean="0">
                <a:solidFill>
                  <a:srgbClr val="99BD32"/>
                </a:solidFill>
                <a:latin typeface="Century Gothic" panose="020B0502020202020204" pitchFamily="34" charset="0"/>
                <a:ea typeface="Tahoma" pitchFamily="34" charset="0"/>
              </a:rPr>
              <a:t>Shamaa's</a:t>
            </a:r>
            <a:r>
              <a:rPr lang="en-US" sz="2300" b="1" dirty="0" smtClean="0">
                <a:solidFill>
                  <a:srgbClr val="99BD32"/>
                </a:solidFill>
                <a:latin typeface="Century Gothic" panose="020B0502020202020204" pitchFamily="34" charset="0"/>
                <a:ea typeface="Tahoma" pitchFamily="34" charset="0"/>
              </a:rPr>
              <a:t> </a:t>
            </a:r>
            <a:r>
              <a:rPr lang="en-US" sz="2300" b="1" dirty="0">
                <a:solidFill>
                  <a:srgbClr val="99BD32"/>
                </a:solidFill>
                <a:latin typeface="Century Gothic" panose="020B0502020202020204" pitchFamily="34" charset="0"/>
                <a:ea typeface="Tahoma" pitchFamily="34" charset="0"/>
              </a:rPr>
              <a:t>mission </a:t>
            </a:r>
            <a:r>
              <a:rPr lang="en-US" sz="2300" dirty="0">
                <a:latin typeface="Century Gothic" panose="020B0502020202020204" pitchFamily="34" charset="0"/>
                <a:ea typeface="Tahoma" pitchFamily="34" charset="0"/>
              </a:rPr>
              <a:t>and </a:t>
            </a:r>
            <a:r>
              <a:rPr lang="en-US" sz="2300" b="1" dirty="0">
                <a:solidFill>
                  <a:srgbClr val="99BD32"/>
                </a:solidFill>
                <a:latin typeface="Century Gothic" panose="020B0502020202020204" pitchFamily="34" charset="0"/>
                <a:ea typeface="Tahoma" pitchFamily="34" charset="0"/>
              </a:rPr>
              <a:t>vision</a:t>
            </a:r>
            <a:r>
              <a:rPr lang="en-US" sz="2300" dirty="0">
                <a:latin typeface="Century Gothic" panose="020B0502020202020204" pitchFamily="34" charset="0"/>
                <a:ea typeface="Tahoma" pitchFamily="34" charset="0"/>
              </a:rPr>
              <a:t> </a:t>
            </a:r>
            <a:r>
              <a:rPr lang="en-US" sz="2300" dirty="0" smtClean="0">
                <a:latin typeface="Century Gothic" panose="020B0502020202020204" pitchFamily="34" charset="0"/>
                <a:ea typeface="Tahoma" pitchFamily="34" charset="0"/>
              </a:rPr>
              <a:t>could not be achieved without the active involvement of </a:t>
            </a:r>
            <a:r>
              <a:rPr lang="en-US" sz="2300" dirty="0">
                <a:latin typeface="Century Gothic" panose="020B0502020202020204" pitchFamily="34" charset="0"/>
                <a:ea typeface="Tahoma" pitchFamily="34" charset="0"/>
              </a:rPr>
              <a:t>the educational scientific </a:t>
            </a:r>
            <a:r>
              <a:rPr lang="en-US" sz="2300" dirty="0" smtClean="0">
                <a:latin typeface="Century Gothic" panose="020B0502020202020204" pitchFamily="34" charset="0"/>
                <a:ea typeface="Tahoma" pitchFamily="34" charset="0"/>
              </a:rPr>
              <a:t>community:</a:t>
            </a:r>
            <a:endParaRPr lang="en-US" sz="2300" dirty="0">
              <a:latin typeface="Century Gothic" panose="020B0502020202020204" pitchFamily="34" charset="0"/>
              <a:ea typeface="Tahoma" pitchFamily="34" charset="0"/>
            </a:endParaRPr>
          </a:p>
          <a:p>
            <a:pPr marL="752157" lvl="1" indent="-514350" algn="just">
              <a:spcBef>
                <a:spcPts val="600"/>
              </a:spcBef>
              <a:spcAft>
                <a:spcPts val="600"/>
              </a:spcAft>
              <a:buClr>
                <a:srgbClr val="99BD32"/>
              </a:buClr>
              <a:buFont typeface="Courier New" panose="02070309020205020404" pitchFamily="49" charset="0"/>
              <a:buChar char="o"/>
            </a:pPr>
            <a:r>
              <a:rPr lang="en-US" sz="2300" dirty="0">
                <a:latin typeface="Century Gothic" panose="020B0502020202020204" pitchFamily="34" charset="0"/>
                <a:ea typeface="Tahoma" pitchFamily="34" charset="0"/>
              </a:rPr>
              <a:t>Students</a:t>
            </a:r>
          </a:p>
          <a:p>
            <a:pPr marL="752157" lvl="1" indent="-514350" algn="just">
              <a:spcBef>
                <a:spcPts val="600"/>
              </a:spcBef>
              <a:spcAft>
                <a:spcPts val="600"/>
              </a:spcAft>
              <a:buClr>
                <a:srgbClr val="99BD32"/>
              </a:buClr>
              <a:buFont typeface="Courier New" panose="02070309020205020404" pitchFamily="49" charset="0"/>
              <a:buChar char="o"/>
            </a:pPr>
            <a:r>
              <a:rPr lang="en-US" sz="2300" dirty="0" smtClean="0">
                <a:latin typeface="Century Gothic" panose="020B0502020202020204" pitchFamily="34" charset="0"/>
                <a:ea typeface="Tahoma" pitchFamily="34" charset="0"/>
              </a:rPr>
              <a:t>Faculty Members</a:t>
            </a:r>
          </a:p>
          <a:p>
            <a:pPr marL="752157" lvl="1" indent="-514350" algn="just">
              <a:spcBef>
                <a:spcPts val="600"/>
              </a:spcBef>
              <a:spcAft>
                <a:spcPts val="600"/>
              </a:spcAft>
              <a:buClr>
                <a:srgbClr val="99BD32"/>
              </a:buClr>
              <a:buFont typeface="Courier New" panose="02070309020205020404" pitchFamily="49" charset="0"/>
              <a:buChar char="o"/>
            </a:pPr>
            <a:r>
              <a:rPr lang="en-US" sz="2300" dirty="0">
                <a:latin typeface="Century Gothic" panose="020B0502020202020204" pitchFamily="34" charset="0"/>
                <a:ea typeface="Tahoma" pitchFamily="34" charset="0"/>
              </a:rPr>
              <a:t>Faculties of Education</a:t>
            </a:r>
          </a:p>
          <a:p>
            <a:pPr marL="752157" lvl="1" indent="-514350" algn="just">
              <a:spcBef>
                <a:spcPts val="600"/>
              </a:spcBef>
              <a:spcAft>
                <a:spcPts val="600"/>
              </a:spcAft>
              <a:buClr>
                <a:srgbClr val="99BD32"/>
              </a:buClr>
              <a:buFont typeface="Courier New" panose="02070309020205020404" pitchFamily="49" charset="0"/>
              <a:buChar char="o"/>
            </a:pPr>
            <a:r>
              <a:rPr lang="en-US" sz="2300" dirty="0">
                <a:latin typeface="Century Gothic" panose="020B0502020202020204" pitchFamily="34" charset="0"/>
                <a:ea typeface="Tahoma" pitchFamily="34" charset="0"/>
              </a:rPr>
              <a:t>Educational Research Centers</a:t>
            </a:r>
          </a:p>
          <a:p>
            <a:pPr marL="752157" lvl="1" indent="-514350" algn="just">
              <a:spcBef>
                <a:spcPts val="600"/>
              </a:spcBef>
              <a:spcAft>
                <a:spcPts val="600"/>
              </a:spcAft>
              <a:buClr>
                <a:srgbClr val="99BD32"/>
              </a:buClr>
              <a:buFont typeface="Courier New" panose="02070309020205020404" pitchFamily="49" charset="0"/>
              <a:buChar char="o"/>
            </a:pPr>
            <a:r>
              <a:rPr lang="en-US" sz="2300" dirty="0" smtClean="0">
                <a:latin typeface="Century Gothic" panose="020B0502020202020204" pitchFamily="34" charset="0"/>
                <a:ea typeface="Tahoma" pitchFamily="34" charset="0"/>
              </a:rPr>
              <a:t>Universities</a:t>
            </a:r>
          </a:p>
          <a:p>
            <a:pPr marL="752157" lvl="1" indent="-514350" algn="just">
              <a:spcBef>
                <a:spcPts val="600"/>
              </a:spcBef>
              <a:spcAft>
                <a:spcPts val="600"/>
              </a:spcAft>
              <a:buClr>
                <a:srgbClr val="99BD32"/>
              </a:buClr>
              <a:buFont typeface="Courier New" panose="02070309020205020404" pitchFamily="49" charset="0"/>
              <a:buChar char="o"/>
            </a:pPr>
            <a:r>
              <a:rPr lang="en-US" sz="2300" b="1" dirty="0" smtClean="0">
                <a:latin typeface="Century Gothic" panose="020B0502020202020204" pitchFamily="34" charset="0"/>
                <a:ea typeface="Tahoma" pitchFamily="34" charset="0"/>
              </a:rPr>
              <a:t>University Libraries</a:t>
            </a:r>
          </a:p>
          <a:p>
            <a:pPr marL="752157" lvl="1" indent="-514350" algn="just">
              <a:spcBef>
                <a:spcPts val="600"/>
              </a:spcBef>
              <a:spcAft>
                <a:spcPts val="600"/>
              </a:spcAft>
              <a:buClr>
                <a:srgbClr val="99BD32"/>
              </a:buClr>
              <a:buFont typeface="Courier New" panose="02070309020205020404" pitchFamily="49" charset="0"/>
              <a:buChar char="o"/>
            </a:pPr>
            <a:r>
              <a:rPr lang="en-US" sz="2300" dirty="0" smtClean="0">
                <a:latin typeface="Century Gothic" panose="020B0502020202020204" pitchFamily="34" charset="0"/>
                <a:ea typeface="Tahoma" pitchFamily="34" charset="0"/>
              </a:rPr>
              <a:t>Information </a:t>
            </a:r>
            <a:r>
              <a:rPr lang="en-US" sz="2300" dirty="0">
                <a:latin typeface="Century Gothic" panose="020B0502020202020204" pitchFamily="34" charset="0"/>
                <a:ea typeface="Tahoma" pitchFamily="34" charset="0"/>
              </a:rPr>
              <a:t>specialists</a:t>
            </a:r>
          </a:p>
          <a:p>
            <a:pPr marL="752157" lvl="1" indent="-514350" algn="just">
              <a:spcBef>
                <a:spcPts val="600"/>
              </a:spcBef>
              <a:spcAft>
                <a:spcPts val="600"/>
              </a:spcAft>
              <a:buClr>
                <a:srgbClr val="99BD32"/>
              </a:buClr>
              <a:buFont typeface="Courier New" panose="02070309020205020404" pitchFamily="49" charset="0"/>
              <a:buChar char="o"/>
            </a:pPr>
            <a:r>
              <a:rPr lang="en-US" sz="2300" b="1" dirty="0" smtClean="0">
                <a:latin typeface="Century Gothic" panose="020B0502020202020204" pitchFamily="34" charset="0"/>
                <a:ea typeface="Tahoma" pitchFamily="34" charset="0"/>
              </a:rPr>
              <a:t>And all who believe in the open access knowledge</a:t>
            </a:r>
            <a:endParaRPr lang="en-US" sz="2300" b="1" dirty="0">
              <a:latin typeface="Century Gothic" panose="020B0502020202020204" pitchFamily="34" charset="0"/>
              <a:ea typeface="Tahoma" pitchFamily="34" charset="0"/>
            </a:endParaRPr>
          </a:p>
        </p:txBody>
      </p:sp>
      <p:sp>
        <p:nvSpPr>
          <p:cNvPr id="5" name="Date Placeholder 4"/>
          <p:cNvSpPr>
            <a:spLocks noGrp="1"/>
          </p:cNvSpPr>
          <p:nvPr>
            <p:ph type="dt" sz="half" idx="10"/>
          </p:nvPr>
        </p:nvSpPr>
        <p:spPr/>
        <p:txBody>
          <a:bodyPr/>
          <a:lstStyle/>
          <a:p>
            <a:r>
              <a:rPr lang="en-US" smtClean="0">
                <a:latin typeface="Century Gothic" panose="020B0502020202020204" pitchFamily="34" charset="0"/>
              </a:rPr>
              <a:t>07/10/2019 </a:t>
            </a:r>
            <a:endParaRPr lang="en-US" sz="1600"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22</a:t>
            </a:fld>
            <a:endParaRPr lang="en-US" dirty="0">
              <a:latin typeface="Century Gothic" panose="020B0502020202020204" pitchFamily="34" charset="0"/>
            </a:endParaRPr>
          </a:p>
        </p:txBody>
      </p:sp>
    </p:spTree>
    <p:extLst>
      <p:ext uri="{BB962C8B-B14F-4D97-AF65-F5344CB8AC3E}">
        <p14:creationId xmlns:p14="http://schemas.microsoft.com/office/powerpoint/2010/main" val="38935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07/10/2019 </a:t>
            </a:r>
            <a:endParaRPr lang="en-US" dirty="0"/>
          </a:p>
        </p:txBody>
      </p:sp>
      <p:sp>
        <p:nvSpPr>
          <p:cNvPr id="4" name="Slide Number Placeholder 3"/>
          <p:cNvSpPr>
            <a:spLocks noGrp="1"/>
          </p:cNvSpPr>
          <p:nvPr>
            <p:ph type="sldNum" sz="quarter" idx="12"/>
          </p:nvPr>
        </p:nvSpPr>
        <p:spPr/>
        <p:txBody>
          <a:bodyPr/>
          <a:lstStyle/>
          <a:p>
            <a:fld id="{211261AD-74F9-4E74-A848-0501F0205089}" type="slidenum">
              <a:rPr lang="en-US" smtClean="0"/>
              <a:pPr/>
              <a:t>23</a:t>
            </a:fld>
            <a:endParaRPr lang="en-US" dirty="0"/>
          </a:p>
        </p:txBody>
      </p:sp>
      <p:sp>
        <p:nvSpPr>
          <p:cNvPr id="7" name="Title 3"/>
          <p:cNvSpPr>
            <a:spLocks noGrp="1"/>
          </p:cNvSpPr>
          <p:nvPr>
            <p:ph type="title"/>
          </p:nvPr>
        </p:nvSpPr>
        <p:spPr>
          <a:xfrm>
            <a:off x="228600" y="304800"/>
            <a:ext cx="6114402" cy="457200"/>
          </a:xfrm>
        </p:spPr>
        <p:txBody>
          <a:bodyPr>
            <a:noAutofit/>
          </a:bodyPr>
          <a:lstStyle/>
          <a:p>
            <a:r>
              <a:rPr lang="en-US" sz="2900" b="1" dirty="0" smtClean="0">
                <a:solidFill>
                  <a:schemeClr val="accent5"/>
                </a:solidFill>
                <a:latin typeface="Century Gothic" panose="020B0502020202020204" pitchFamily="34" charset="0"/>
                <a:ea typeface="Tahoma" pitchFamily="34" charset="0"/>
              </a:rPr>
              <a:t>Shamaa contributors &amp; donors</a:t>
            </a:r>
            <a:endParaRPr lang="en-US" sz="2900" b="1" dirty="0">
              <a:solidFill>
                <a:schemeClr val="accent5"/>
              </a:solidFill>
              <a:latin typeface="Century Gothic" panose="020B0502020202020204" pitchFamily="34" charset="0"/>
              <a:ea typeface="Tahoma" pitchFamily="34" charset="0"/>
            </a:endParaRPr>
          </a:p>
        </p:txBody>
      </p:sp>
      <p:sp>
        <p:nvSpPr>
          <p:cNvPr id="8" name="Content Placeholder 2"/>
          <p:cNvSpPr txBox="1">
            <a:spLocks/>
          </p:cNvSpPr>
          <p:nvPr/>
        </p:nvSpPr>
        <p:spPr>
          <a:xfrm>
            <a:off x="450359" y="2590800"/>
            <a:ext cx="8382000" cy="3372258"/>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r" rtl="1">
              <a:lnSpc>
                <a:spcPts val="3400"/>
              </a:lnSpc>
              <a:buNone/>
            </a:pPr>
            <a:endParaRPr lang="ar-LB" sz="2400" dirty="0">
              <a:ea typeface="Tahoma" pitchFamily="34" charset="0"/>
            </a:endParaRPr>
          </a:p>
          <a:p>
            <a:pPr algn="r" rtl="1">
              <a:lnSpc>
                <a:spcPts val="3400"/>
              </a:lnSpc>
              <a:buNone/>
            </a:pPr>
            <a:endParaRPr lang="en-US" sz="2400" b="1" dirty="0" smtClean="0">
              <a:solidFill>
                <a:srgbClr val="B4C833"/>
              </a:solidFill>
              <a:ea typeface="Tahoma"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819400"/>
            <a:ext cx="3302210" cy="64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734776"/>
            <a:ext cx="775778" cy="99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4743" y="4140240"/>
            <a:ext cx="936981" cy="9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505200"/>
            <a:ext cx="918177" cy="111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4953000"/>
            <a:ext cx="953460" cy="107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3789073"/>
            <a:ext cx="917840" cy="116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6200" y="4980121"/>
            <a:ext cx="910803" cy="119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V:\5Iman\LOGOS\KFAS.jpg"/>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664153"/>
            <a:ext cx="1201769" cy="1050847"/>
          </a:xfrm>
          <a:prstGeom prst="rect">
            <a:avLst/>
          </a:prstGeom>
          <a:noFill/>
          <a:ln>
            <a:noFill/>
          </a:ln>
        </p:spPr>
      </p:pic>
      <p:pic>
        <p:nvPicPr>
          <p:cNvPr id="20" name="Picture 19"/>
          <p:cNvPicPr>
            <a:picLocks noChangeAspect="1"/>
          </p:cNvPicPr>
          <p:nvPr/>
        </p:nvPicPr>
        <p:blipFill>
          <a:blip r:embed="rId11"/>
          <a:stretch>
            <a:fillRect/>
          </a:stretch>
        </p:blipFill>
        <p:spPr>
          <a:xfrm>
            <a:off x="6553200" y="2978447"/>
            <a:ext cx="902506" cy="810626"/>
          </a:xfrm>
          <a:prstGeom prst="rect">
            <a:avLst/>
          </a:prstGeom>
        </p:spPr>
      </p:pic>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t="13234" r="2902" b="6403"/>
          <a:stretch/>
        </p:blipFill>
        <p:spPr>
          <a:xfrm>
            <a:off x="4724400" y="3945515"/>
            <a:ext cx="2895600" cy="778885"/>
          </a:xfrm>
          <a:prstGeom prst="rect">
            <a:avLst/>
          </a:prstGeom>
        </p:spPr>
      </p:pic>
      <p:pic>
        <p:nvPicPr>
          <p:cNvPr id="23"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0" y="3951853"/>
            <a:ext cx="795653" cy="9249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0143" y="5385225"/>
            <a:ext cx="1474257" cy="710775"/>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600" y="5098559"/>
            <a:ext cx="997441" cy="997441"/>
          </a:xfrm>
          <a:prstGeom prst="rect">
            <a:avLst/>
          </a:prstGeom>
        </p:spPr>
      </p:pic>
      <p:pic>
        <p:nvPicPr>
          <p:cNvPr id="26" name="Picture 2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47800" y="2971800"/>
            <a:ext cx="1008587" cy="7957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8600" y="975589"/>
            <a:ext cx="3960148" cy="1405513"/>
          </a:xfrm>
          <a:prstGeom prst="rect">
            <a:avLst/>
          </a:prstGeom>
          <a:noFill/>
        </p:spPr>
        <p:txBody>
          <a:bodyPr wrap="square" rtlCol="0">
            <a:spAutoFit/>
          </a:bodyPr>
          <a:lstStyle/>
          <a:p>
            <a:pPr marL="342900" indent="-342900">
              <a:spcBef>
                <a:spcPts val="400"/>
              </a:spcBef>
              <a:spcAft>
                <a:spcPts val="400"/>
              </a:spcAft>
              <a:buClr>
                <a:srgbClr val="99BD32"/>
              </a:buClr>
              <a:buFont typeface="Courier New" panose="02070309020205020404" pitchFamily="49" charset="0"/>
              <a:buChar char="o"/>
            </a:pP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Dr. </a:t>
            </a:r>
            <a:r>
              <a:rPr lang="en-U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Faiza</a:t>
            </a: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Mohammed </a:t>
            </a:r>
            <a:r>
              <a:rPr lang="en-US" b="1" dirty="0" err="1"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AlKharafi</a:t>
            </a:r>
            <a:endPar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a:p>
            <a:pPr marL="342900" indent="-342900">
              <a:spcBef>
                <a:spcPts val="400"/>
              </a:spcBef>
              <a:spcAft>
                <a:spcPts val="400"/>
              </a:spcAft>
              <a:buClr>
                <a:srgbClr val="99BD32"/>
              </a:buClr>
              <a:buFont typeface="Courier New" panose="02070309020205020404" pitchFamily="49" charset="0"/>
              <a:buChar char="o"/>
            </a:pP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Mr. Sayer Bader </a:t>
            </a:r>
            <a:r>
              <a:rPr lang="en-US" b="1" dirty="0" err="1"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AlSayer</a:t>
            </a:r>
            <a:endParaRPr lang="en-US" b="1" dirty="0"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a:p>
            <a:pPr marL="342900" indent="-342900">
              <a:spcBef>
                <a:spcPts val="400"/>
              </a:spcBef>
              <a:spcAft>
                <a:spcPts val="400"/>
              </a:spcAft>
              <a:buClr>
                <a:srgbClr val="99BD32"/>
              </a:buClr>
              <a:buFont typeface="Courier New" panose="02070309020205020404" pitchFamily="49" charset="0"/>
              <a:buChar char="o"/>
            </a:pP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¼ </a:t>
            </a:r>
            <a:r>
              <a:rPr lang="en-U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Khayrat</a:t>
            </a: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of Late Mohamed Abdulrahman </a:t>
            </a:r>
            <a:r>
              <a:rPr lang="en-US" b="1" dirty="0"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Al-</a:t>
            </a:r>
            <a:r>
              <a:rPr lang="en-US" b="1" dirty="0" err="1"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Bahar</a:t>
            </a:r>
            <a:endPar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p:txBody>
      </p:sp>
      <p:sp>
        <p:nvSpPr>
          <p:cNvPr id="22" name="TextBox 21"/>
          <p:cNvSpPr txBox="1"/>
          <p:nvPr/>
        </p:nvSpPr>
        <p:spPr>
          <a:xfrm>
            <a:off x="4267200" y="956687"/>
            <a:ext cx="4648200" cy="1405513"/>
          </a:xfrm>
          <a:prstGeom prst="rect">
            <a:avLst/>
          </a:prstGeom>
          <a:noFill/>
        </p:spPr>
        <p:txBody>
          <a:bodyPr wrap="square" rtlCol="0">
            <a:spAutoFit/>
          </a:bodyPr>
          <a:lstStyle/>
          <a:p>
            <a:pPr marL="342900" indent="-342900">
              <a:spcBef>
                <a:spcPts val="400"/>
              </a:spcBef>
              <a:spcAft>
                <a:spcPts val="400"/>
              </a:spcAft>
              <a:buClr>
                <a:srgbClr val="99BD32"/>
              </a:buClr>
              <a:buFont typeface="Courier New" panose="02070309020205020404" pitchFamily="49" charset="0"/>
              <a:buChar char="o"/>
            </a:pPr>
            <a:r>
              <a:rPr lang="en-US" b="1" dirty="0" err="1"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Waqf</a:t>
            </a:r>
            <a:r>
              <a:rPr lang="en-US" b="1" dirty="0"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a:t>
            </a: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of Late </a:t>
            </a:r>
            <a:r>
              <a:rPr lang="en-U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AbdulRahman</a:t>
            </a: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Mohamad Al-</a:t>
            </a:r>
            <a:r>
              <a:rPr lang="en-U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Bahar</a:t>
            </a:r>
            <a:endParaRPr lang="ar-LB"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a:p>
            <a:pPr marL="342900" indent="-342900">
              <a:spcBef>
                <a:spcPts val="400"/>
              </a:spcBef>
              <a:spcAft>
                <a:spcPts val="400"/>
              </a:spcAft>
              <a:buClr>
                <a:srgbClr val="99BD32"/>
              </a:buClr>
              <a:buFont typeface="Courier New" panose="02070309020205020404" pitchFamily="49" charset="0"/>
              <a:buChar char="o"/>
            </a:pPr>
            <a:r>
              <a:rPr lang="es-E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Mr. Adnan Abdul </a:t>
            </a:r>
            <a:r>
              <a:rPr lang="es-E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Aziz</a:t>
            </a:r>
            <a:r>
              <a:rPr lang="es-E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Al </a:t>
            </a:r>
            <a:r>
              <a:rPr lang="es-E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Bahar</a:t>
            </a:r>
            <a:endParaRPr lang="es-E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a:p>
            <a:pPr marL="342900" indent="-342900">
              <a:spcBef>
                <a:spcPts val="400"/>
              </a:spcBef>
              <a:spcAft>
                <a:spcPts val="400"/>
              </a:spcAft>
              <a:buClr>
                <a:srgbClr val="99BD32"/>
              </a:buClr>
              <a:buFont typeface="Courier New" panose="02070309020205020404" pitchFamily="49" charset="0"/>
              <a:buChar char="o"/>
            </a:pP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Mr. Mahmoud Abdul </a:t>
            </a:r>
            <a:r>
              <a:rPr lang="en-US" b="1" dirty="0" err="1">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Khaleq</a:t>
            </a:r>
            <a:r>
              <a:rPr lang="en-US"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 </a:t>
            </a:r>
            <a:r>
              <a:rPr lang="en-US" b="1" dirty="0" smtClean="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rPr>
              <a:t>Al-Nouri</a:t>
            </a:r>
            <a:endParaRPr lang="ar-LB" b="1" dirty="0">
              <a:solidFill>
                <a:schemeClr val="accent5"/>
              </a:solidFill>
              <a:latin typeface="Century Gothic" panose="020B0502020202020204" pitchFamily="34" charset="0"/>
              <a:ea typeface="GE SS Text Light" panose="020A0503020102020204" pitchFamily="18" charset="-78"/>
              <a:cs typeface="Simplified Arabic" panose="02020603050405020304" pitchFamily="18" charset="-78"/>
            </a:endParaRPr>
          </a:p>
        </p:txBody>
      </p:sp>
    </p:spTree>
    <p:extLst>
      <p:ext uri="{BB962C8B-B14F-4D97-AF65-F5344CB8AC3E}">
        <p14:creationId xmlns:p14="http://schemas.microsoft.com/office/powerpoint/2010/main" val="1143133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txBox="1">
            <a:spLocks/>
          </p:cNvSpPr>
          <p:nvPr/>
        </p:nvSpPr>
        <p:spPr>
          <a:xfrm>
            <a:off x="838200" y="1600200"/>
            <a:ext cx="7756634" cy="4724400"/>
          </a:xfrm>
          <a:prstGeom prst="rect">
            <a:avLst/>
          </a:prstGeom>
        </p:spPr>
        <p:txBody>
          <a:bodyPr vert="horz"/>
          <a:lstStyle>
            <a:lvl1pPr marL="273050" indent="-273050" algn="r" rtl="1" eaLnBrk="0" fontAlgn="base" hangingPunct="0">
              <a:spcBef>
                <a:spcPts val="575"/>
              </a:spcBef>
              <a:spcAft>
                <a:spcPct val="0"/>
              </a:spcAft>
              <a:buClrTx/>
              <a:buSzPct val="85000"/>
              <a:buFont typeface="Arial" panose="020B0604020202020204" pitchFamily="34" charset="0"/>
              <a:buChar char="•"/>
              <a:defRPr sz="2600" kern="1200">
                <a:solidFill>
                  <a:schemeClr val="tx1">
                    <a:lumMod val="95000"/>
                    <a:lumOff val="5000"/>
                  </a:schemeClr>
                </a:solidFill>
                <a:latin typeface="Century Gothic" panose="020B0502020202020204" pitchFamily="34" charset="0"/>
                <a:ea typeface="ＭＳ Ｐゴシック" charset="0"/>
                <a:cs typeface="+mn-cs"/>
              </a:defRPr>
            </a:lvl1pPr>
            <a:lvl2pPr marL="547688" indent="-228600" algn="r" rtl="1" eaLnBrk="0" fontAlgn="base" hangingPunct="0">
              <a:spcBef>
                <a:spcPts val="375"/>
              </a:spcBef>
              <a:spcAft>
                <a:spcPct val="0"/>
              </a:spcAft>
              <a:buClrTx/>
              <a:buSzPct val="85000"/>
              <a:buFont typeface="Arial" panose="020B0604020202020204" pitchFamily="34" charset="0"/>
              <a:buChar char="•"/>
              <a:defRPr sz="2400" kern="1200">
                <a:solidFill>
                  <a:schemeClr val="tx1">
                    <a:lumMod val="95000"/>
                    <a:lumOff val="5000"/>
                  </a:schemeClr>
                </a:solidFill>
                <a:latin typeface="Century Gothic" panose="020B0502020202020204" pitchFamily="34" charset="0"/>
                <a:ea typeface="ＭＳ Ｐゴシック" charset="0"/>
                <a:cs typeface="+mn-cs"/>
              </a:defRPr>
            </a:lvl2pPr>
            <a:lvl3pPr marL="822325" indent="-228600" algn="r" rtl="1" eaLnBrk="0" fontAlgn="base" hangingPunct="0">
              <a:spcBef>
                <a:spcPts val="375"/>
              </a:spcBef>
              <a:spcAft>
                <a:spcPct val="0"/>
              </a:spcAft>
              <a:buClrTx/>
              <a:buSzPct val="85000"/>
              <a:buFont typeface="Arial" panose="020B0604020202020204" pitchFamily="34" charset="0"/>
              <a:buChar char="•"/>
              <a:defRPr sz="2000" kern="1200">
                <a:solidFill>
                  <a:schemeClr val="tx1">
                    <a:lumMod val="95000"/>
                    <a:lumOff val="5000"/>
                  </a:schemeClr>
                </a:solidFill>
                <a:latin typeface="Century Gothic" panose="020B0502020202020204" pitchFamily="34" charset="0"/>
                <a:ea typeface="ＭＳ Ｐゴシック" charset="0"/>
                <a:cs typeface="+mn-cs"/>
              </a:defRPr>
            </a:lvl3pPr>
            <a:lvl4pPr marL="1096963" indent="-228600" algn="r" rtl="1" eaLnBrk="0" fontAlgn="base" hangingPunct="0">
              <a:spcBef>
                <a:spcPts val="375"/>
              </a:spcBef>
              <a:spcAft>
                <a:spcPct val="0"/>
              </a:spcAft>
              <a:buClrTx/>
              <a:buSzPct val="80000"/>
              <a:buFont typeface="Arial" panose="020B0604020202020204" pitchFamily="34" charset="0"/>
              <a:buChar char="•"/>
              <a:defRPr sz="2000" kern="1200">
                <a:solidFill>
                  <a:schemeClr val="tx1">
                    <a:lumMod val="95000"/>
                    <a:lumOff val="5000"/>
                  </a:schemeClr>
                </a:solidFill>
                <a:latin typeface="Century Gothic" panose="020B0502020202020204" pitchFamily="34" charset="0"/>
                <a:ea typeface="ＭＳ Ｐゴシック" charset="0"/>
                <a:cs typeface="+mn-cs"/>
              </a:defRPr>
            </a:lvl4pPr>
            <a:lvl5pPr marL="1371600" indent="-228600" algn="r" rtl="1" eaLnBrk="0" fontAlgn="base" hangingPunct="0">
              <a:spcBef>
                <a:spcPts val="375"/>
              </a:spcBef>
              <a:spcAft>
                <a:spcPct val="0"/>
              </a:spcAft>
              <a:buClrTx/>
              <a:buFont typeface="Arial" panose="020B0604020202020204" pitchFamily="34" charset="0"/>
              <a:buChar char="•"/>
              <a:defRPr sz="2000" kern="1200">
                <a:solidFill>
                  <a:schemeClr val="tx1">
                    <a:lumMod val="95000"/>
                    <a:lumOff val="5000"/>
                  </a:schemeClr>
                </a:solidFill>
                <a:latin typeface="Century Gothic" panose="020B0502020202020204" pitchFamily="34" charset="0"/>
                <a:ea typeface="ＭＳ Ｐゴシック" charset="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Pct val="85000"/>
              <a:buFont typeface="Arial" panose="020B0604020202020204" pitchFamily="34" charset="0"/>
              <a:buNone/>
              <a:tabLst/>
              <a:defRPr/>
            </a:pPr>
            <a:r>
              <a:rPr kumimoji="0" lang="en-US" sz="2000" b="0" i="0" strike="noStrike" kern="1200" cap="none" spc="0" normalizeH="0" baseline="0" noProof="0" dirty="0" smtClean="0">
                <a:ln>
                  <a:noFill/>
                </a:ln>
                <a:solidFill>
                  <a:sysClr val="windowText" lastClr="000000">
                    <a:lumMod val="50000"/>
                    <a:lumOff val="50000"/>
                  </a:sysClr>
                </a:solidFill>
                <a:effectLst/>
                <a:uLnTx/>
                <a:uFillTx/>
                <a:latin typeface="Century Gothic" panose="020B0502020202020204" pitchFamily="34" charset="0"/>
                <a:ea typeface="ＭＳ Ｐゴシック" charset="0"/>
                <a:cs typeface="GE SS Text Light"/>
              </a:rPr>
              <a:t>www.shamaa.org</a:t>
            </a:r>
          </a:p>
          <a:p>
            <a:pPr marL="0" marR="0" lvl="0" indent="0" algn="l" defTabSz="914400" rtl="0" eaLnBrk="0" fontAlgn="base" latinLnBrk="0" hangingPunct="0">
              <a:lnSpc>
                <a:spcPct val="100000"/>
              </a:lnSpc>
              <a:spcBef>
                <a:spcPts val="0"/>
              </a:spcBef>
              <a:spcAft>
                <a:spcPct val="0"/>
              </a:spcAft>
              <a:buClrTx/>
              <a:buSzPct val="85000"/>
              <a:buFont typeface="Arial" panose="020B0604020202020204" pitchFamily="34" charset="0"/>
              <a:buNone/>
              <a:tabLst/>
              <a:defRPr/>
            </a:pPr>
            <a:r>
              <a:rPr kumimoji="0" lang="en-US" sz="2000" b="0" i="0" strike="noStrike" kern="1200" cap="none" spc="0" normalizeH="0" baseline="0" noProof="0" dirty="0" smtClean="0">
                <a:ln>
                  <a:noFill/>
                </a:ln>
                <a:solidFill>
                  <a:sysClr val="windowText" lastClr="000000">
                    <a:lumMod val="50000"/>
                    <a:lumOff val="50000"/>
                  </a:sysClr>
                </a:solidFill>
                <a:effectLst/>
                <a:uLnTx/>
                <a:uFillTx/>
                <a:latin typeface="Century Gothic" panose="020B0502020202020204" pitchFamily="34" charset="0"/>
                <a:ea typeface="ＭＳ Ｐゴシック" charset="0"/>
                <a:cs typeface="GE SS Text Light"/>
                <a:hlinkClick r:id="rId3"/>
              </a:rPr>
              <a:t>r.maalouf@shamaa.org</a:t>
            </a:r>
            <a:r>
              <a:rPr kumimoji="0" lang="en-US" sz="2000" b="0" i="0" strike="noStrike" kern="1200" cap="none" spc="0" normalizeH="0" baseline="0" noProof="0" dirty="0" smtClean="0">
                <a:ln>
                  <a:noFill/>
                </a:ln>
                <a:solidFill>
                  <a:sysClr val="windowText" lastClr="000000">
                    <a:lumMod val="50000"/>
                    <a:lumOff val="50000"/>
                  </a:sysClr>
                </a:solidFill>
                <a:effectLst/>
                <a:uLnTx/>
                <a:uFillTx/>
                <a:latin typeface="Century Gothic" panose="020B0502020202020204" pitchFamily="34" charset="0"/>
                <a:ea typeface="ＭＳ Ｐゴシック" charset="0"/>
                <a:cs typeface="GE SS Text Light"/>
              </a:rPr>
              <a:t> </a:t>
            </a:r>
          </a:p>
          <a:p>
            <a:pPr marL="0" marR="0" lvl="0" indent="0" algn="l" defTabSz="914400" rtl="0" eaLnBrk="0" fontAlgn="base" latinLnBrk="0" hangingPunct="0">
              <a:lnSpc>
                <a:spcPct val="100000"/>
              </a:lnSpc>
              <a:spcBef>
                <a:spcPts val="0"/>
              </a:spcBef>
              <a:spcAft>
                <a:spcPct val="0"/>
              </a:spcAft>
              <a:buClrTx/>
              <a:buSzPct val="85000"/>
              <a:buFont typeface="Arial" panose="020B0604020202020204" pitchFamily="34" charset="0"/>
              <a:buNone/>
              <a:tabLst/>
              <a:defRPr/>
            </a:pPr>
            <a:r>
              <a:rPr kumimoji="0" lang="en-US" sz="2000" b="0" i="0" strike="noStrike" kern="1200" cap="none" spc="0" normalizeH="0" baseline="0" noProof="0" dirty="0" smtClean="0">
                <a:ln>
                  <a:noFill/>
                </a:ln>
                <a:solidFill>
                  <a:sysClr val="windowText" lastClr="000000">
                    <a:lumMod val="50000"/>
                    <a:lumOff val="50000"/>
                  </a:sysClr>
                </a:solidFill>
                <a:effectLst/>
                <a:uLnTx/>
                <a:uFillTx/>
                <a:latin typeface="Century Gothic" panose="020B0502020202020204" pitchFamily="34" charset="0"/>
                <a:ea typeface="ＭＳ Ｐゴシック" charset="0"/>
                <a:cs typeface="GE SS Text Light"/>
                <a:hlinkClick r:id="rId4"/>
              </a:rPr>
              <a:t>shamaa@shamaa.org</a:t>
            </a:r>
            <a:r>
              <a:rPr kumimoji="0" lang="en-US" sz="2000" b="0" i="0" strike="noStrike" kern="1200" cap="none" spc="0" normalizeH="0" baseline="0" noProof="0" dirty="0" smtClean="0">
                <a:ln>
                  <a:noFill/>
                </a:ln>
                <a:solidFill>
                  <a:sysClr val="windowText" lastClr="000000">
                    <a:lumMod val="50000"/>
                    <a:lumOff val="50000"/>
                  </a:sysClr>
                </a:solidFill>
                <a:effectLst/>
                <a:uLnTx/>
                <a:uFillTx/>
                <a:latin typeface="Century Gothic" panose="020B0502020202020204" pitchFamily="34" charset="0"/>
                <a:ea typeface="ＭＳ Ｐゴシック" charset="0"/>
                <a:cs typeface="GE SS Text Light"/>
              </a:rPr>
              <a:t>  </a:t>
            </a:r>
          </a:p>
          <a:p>
            <a:pPr marL="0" marR="0" lvl="0" indent="0" algn="l" defTabSz="914400" rtl="0" eaLnBrk="0" fontAlgn="base" latinLnBrk="0" hangingPunct="0">
              <a:lnSpc>
                <a:spcPct val="100000"/>
              </a:lnSpc>
              <a:spcBef>
                <a:spcPts val="0"/>
              </a:spcBef>
              <a:spcAft>
                <a:spcPct val="0"/>
              </a:spcAft>
              <a:buClrTx/>
              <a:buSzPct val="85000"/>
              <a:buFont typeface="Arial" panose="020B0604020202020204" pitchFamily="34" charset="0"/>
              <a:buNone/>
              <a:tabLst/>
              <a:defRPr/>
            </a:pPr>
            <a:endParaRPr kumimoji="0" lang="en-US" sz="25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endParaRPr>
          </a:p>
          <a:p>
            <a:pPr marL="0" marR="0" lvl="0" indent="0" algn="l" defTabSz="914400" rtl="0" eaLnBrk="0" fontAlgn="base" latinLnBrk="0" hangingPunct="0">
              <a:lnSpc>
                <a:spcPts val="2400"/>
              </a:lnSpc>
              <a:spcBef>
                <a:spcPts val="1200"/>
              </a:spcBef>
              <a:spcAft>
                <a:spcPts val="1200"/>
              </a:spcAft>
              <a:buClrTx/>
              <a:buSzPct val="85000"/>
              <a:buFont typeface="Arial" panose="020B0604020202020204" pitchFamily="34" charset="0"/>
              <a:buNone/>
              <a:tabLst/>
              <a:defRPr/>
            </a:pPr>
            <a:r>
              <a:rPr kumimoji="0" lang="ar-LB" sz="25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+961-1-611560(1)</a:t>
            </a:r>
          </a:p>
          <a:p>
            <a:pPr marL="0" marR="0" lvl="0" indent="0" algn="l" defTabSz="914400" rtl="0" eaLnBrk="0" fontAlgn="base" latinLnBrk="0" hangingPunct="0">
              <a:lnSpc>
                <a:spcPts val="2400"/>
              </a:lnSpc>
              <a:spcBef>
                <a:spcPts val="1200"/>
              </a:spcBef>
              <a:spcAft>
                <a:spcPts val="1200"/>
              </a:spcAft>
              <a:buClrTx/>
              <a:buSzPct val="85000"/>
              <a:buFont typeface="Arial" panose="020B0604020202020204" pitchFamily="34" charset="0"/>
              <a:buNone/>
              <a:tabLst/>
              <a:defRPr/>
            </a:pP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@ShamaaDatabase</a:t>
            </a:r>
          </a:p>
          <a:p>
            <a:pPr marL="0" marR="0" lvl="0" indent="0" algn="l" defTabSz="914400" rtl="0" eaLnBrk="0" fontAlgn="base" latinLnBrk="0" hangingPunct="0">
              <a:lnSpc>
                <a:spcPts val="2400"/>
              </a:lnSpc>
              <a:spcBef>
                <a:spcPts val="1200"/>
              </a:spcBef>
              <a:spcAft>
                <a:spcPts val="1200"/>
              </a:spcAft>
              <a:buClrTx/>
              <a:buSzPct val="85000"/>
              <a:buFont typeface="Arial" panose="020B0604020202020204" pitchFamily="34" charset="0"/>
              <a:buNone/>
              <a:tabLst/>
              <a:defRPr/>
            </a:pP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Shamaa</a:t>
            </a:r>
          </a:p>
          <a:p>
            <a:pPr marL="0" marR="0" lvl="0" indent="0" algn="l" defTabSz="914400" rtl="0" eaLnBrk="0" fontAlgn="base" latinLnBrk="0" hangingPunct="0">
              <a:lnSpc>
                <a:spcPts val="2400"/>
              </a:lnSpc>
              <a:spcBef>
                <a:spcPts val="1200"/>
              </a:spcBef>
              <a:spcAft>
                <a:spcPct val="0"/>
              </a:spcAft>
              <a:buClrTx/>
              <a:buSzPct val="85000"/>
              <a:buFont typeface="Arial" panose="020B0604020202020204" pitchFamily="34" charset="0"/>
              <a:buNone/>
              <a:tabLst/>
              <a:defRPr/>
            </a:pP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Arab Educational Information </a:t>
            </a: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Network (Shamaa)</a:t>
            </a:r>
          </a:p>
          <a:p>
            <a:pPr marL="0" marR="0" lvl="0" indent="0" algn="l" defTabSz="914400" rtl="0" eaLnBrk="0" fontAlgn="base" latinLnBrk="0" hangingPunct="0">
              <a:lnSpc>
                <a:spcPct val="100000"/>
              </a:lnSpc>
              <a:spcBef>
                <a:spcPts val="1200"/>
              </a:spcBef>
              <a:spcAft>
                <a:spcPct val="0"/>
              </a:spcAft>
              <a:buClrTx/>
              <a:buSzPct val="85000"/>
              <a:buFont typeface="Arial" panose="020B0604020202020204" pitchFamily="34" charset="0"/>
              <a:buNone/>
              <a:tabLst/>
              <a:defRPr/>
            </a:pPr>
            <a:r>
              <a:rPr kumimoji="0" lang="ar-LB"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			</a:t>
            </a:r>
            <a:r>
              <a:rPr kumimoji="0" lang="en-US" sz="2300" b="0" i="0" u="none" strike="noStrike" kern="1200" cap="none" spc="0" normalizeH="0" baseline="0" noProof="0" dirty="0" smtClean="0">
                <a:ln>
                  <a:noFill/>
                </a:ln>
                <a:solidFill>
                  <a:srgbClr val="99BD32"/>
                </a:solidFill>
                <a:effectLst/>
                <a:uLnTx/>
                <a:uFillTx/>
                <a:latin typeface="Century Gothic" panose="020B0502020202020204" pitchFamily="34" charset="0"/>
                <a:ea typeface="ＭＳ Ｐゴシック" charset="0"/>
                <a:cs typeface="GE SS Text Light"/>
              </a:rPr>
              <a:t>Shamaa Database</a:t>
            </a:r>
          </a:p>
          <a:p>
            <a:pPr marL="0" marR="0" lvl="0" indent="0" algn="l" defTabSz="914400" rtl="0" eaLnBrk="0" fontAlgn="base" latinLnBrk="0" hangingPunct="0">
              <a:lnSpc>
                <a:spcPct val="100000"/>
              </a:lnSpc>
              <a:spcBef>
                <a:spcPts val="0"/>
              </a:spcBef>
              <a:spcAft>
                <a:spcPct val="0"/>
              </a:spcAft>
              <a:buClrTx/>
              <a:buSzPct val="85000"/>
              <a:buFont typeface="Arial" panose="020B0604020202020204" pitchFamily="34" charset="0"/>
              <a:buNone/>
              <a:tabLst/>
              <a:defRPr/>
            </a:pPr>
            <a:endParaRPr kumimoji="0" lang="en-US" sz="1500" b="0" i="0" u="none" strike="noStrike" kern="1200" cap="none" spc="0" normalizeH="0" baseline="0" noProof="0" dirty="0">
              <a:ln>
                <a:noFill/>
              </a:ln>
              <a:solidFill>
                <a:srgbClr val="99BD32"/>
              </a:solidFill>
              <a:effectLst/>
              <a:uLnTx/>
              <a:uFillTx/>
              <a:latin typeface="Century Gothic" panose="020B0502020202020204" pitchFamily="34" charset="0"/>
              <a:ea typeface="ＭＳ Ｐゴシック" charset="0"/>
              <a:cs typeface="GE SS Text Light"/>
            </a:endParaRPr>
          </a:p>
        </p:txBody>
      </p:sp>
      <p:sp>
        <p:nvSpPr>
          <p:cNvPr id="22" name="Title 2"/>
          <p:cNvSpPr txBox="1">
            <a:spLocks/>
          </p:cNvSpPr>
          <p:nvPr/>
        </p:nvSpPr>
        <p:spPr>
          <a:xfrm>
            <a:off x="805721" y="470387"/>
            <a:ext cx="5486400" cy="646345"/>
          </a:xfrm>
          <a:prstGeom prst="rect">
            <a:avLst/>
          </a:prstGeom>
        </p:spPr>
        <p:txBody>
          <a:bodyPr bIns="91440" anchor="ctr">
            <a:noAutofit/>
          </a:bodyPr>
          <a:lstStyle>
            <a:lvl1pPr algn="r" rtl="1" eaLnBrk="0" fontAlgn="base" hangingPunct="0">
              <a:spcBef>
                <a:spcPct val="0"/>
              </a:spcBef>
              <a:spcAft>
                <a:spcPct val="0"/>
              </a:spcAft>
              <a:defRPr lang="en-US" sz="3600" kern="1200" dirty="0">
                <a:solidFill>
                  <a:srgbClr val="004A85"/>
                </a:solidFill>
                <a:latin typeface="GE SS Text Medium" pitchFamily="18" charset="-78"/>
                <a:ea typeface="GE SS Text Medium" pitchFamily="18" charset="-78"/>
                <a:cs typeface="GE SS Text Medium" pitchFamily="18" charset="-78"/>
              </a:defRPr>
            </a:lvl1pPr>
            <a:lvl2pPr algn="l" rtl="0" eaLnBrk="0" fontAlgn="base" hangingPunct="0">
              <a:spcBef>
                <a:spcPct val="0"/>
              </a:spcBef>
              <a:spcAft>
                <a:spcPct val="0"/>
              </a:spcAft>
              <a:defRPr sz="4000">
                <a:solidFill>
                  <a:schemeClr val="bg1"/>
                </a:solidFill>
                <a:latin typeface="Century Gothic" charset="0"/>
                <a:ea typeface="ＭＳ Ｐゴシック" charset="0"/>
                <a:cs typeface="Century Gothic" pitchFamily="34" charset="0"/>
              </a:defRPr>
            </a:lvl2pPr>
            <a:lvl3pPr algn="l" rtl="0" eaLnBrk="0" fontAlgn="base" hangingPunct="0">
              <a:spcBef>
                <a:spcPct val="0"/>
              </a:spcBef>
              <a:spcAft>
                <a:spcPct val="0"/>
              </a:spcAft>
              <a:defRPr sz="4000">
                <a:solidFill>
                  <a:schemeClr val="bg1"/>
                </a:solidFill>
                <a:latin typeface="Century Gothic" charset="0"/>
                <a:ea typeface="ＭＳ Ｐゴシック" charset="0"/>
                <a:cs typeface="Century Gothic" pitchFamily="34" charset="0"/>
              </a:defRPr>
            </a:lvl3pPr>
            <a:lvl4pPr algn="l" rtl="0" eaLnBrk="0" fontAlgn="base" hangingPunct="0">
              <a:spcBef>
                <a:spcPct val="0"/>
              </a:spcBef>
              <a:spcAft>
                <a:spcPct val="0"/>
              </a:spcAft>
              <a:defRPr sz="4000">
                <a:solidFill>
                  <a:schemeClr val="bg1"/>
                </a:solidFill>
                <a:latin typeface="Century Gothic" charset="0"/>
                <a:ea typeface="ＭＳ Ｐゴシック" charset="0"/>
                <a:cs typeface="Century Gothic" pitchFamily="34" charset="0"/>
              </a:defRPr>
            </a:lvl4pPr>
            <a:lvl5pPr algn="l" rtl="0" eaLnBrk="0" fontAlgn="base" hangingPunct="0">
              <a:spcBef>
                <a:spcPct val="0"/>
              </a:spcBef>
              <a:spcAft>
                <a:spcPct val="0"/>
              </a:spcAft>
              <a:defRPr sz="4000">
                <a:solidFill>
                  <a:schemeClr val="bg1"/>
                </a:solidFill>
                <a:latin typeface="Century Gothic" charset="0"/>
                <a:ea typeface="ＭＳ Ｐゴシック" charset="0"/>
                <a:cs typeface="Century Gothic" pitchFamily="34" charset="0"/>
              </a:defRPr>
            </a:lvl5pPr>
            <a:lvl6pPr marL="457200" algn="l" rtl="0" fontAlgn="base">
              <a:spcBef>
                <a:spcPct val="0"/>
              </a:spcBef>
              <a:spcAft>
                <a:spcPct val="0"/>
              </a:spcAft>
              <a:defRPr sz="4000">
                <a:solidFill>
                  <a:schemeClr val="bg1"/>
                </a:solidFill>
                <a:latin typeface="Century Gothic" charset="0"/>
                <a:ea typeface="ＭＳ Ｐゴシック" charset="0"/>
              </a:defRPr>
            </a:lvl6pPr>
            <a:lvl7pPr marL="914400" algn="l" rtl="0" fontAlgn="base">
              <a:spcBef>
                <a:spcPct val="0"/>
              </a:spcBef>
              <a:spcAft>
                <a:spcPct val="0"/>
              </a:spcAft>
              <a:defRPr sz="4000">
                <a:solidFill>
                  <a:schemeClr val="bg1"/>
                </a:solidFill>
                <a:latin typeface="Century Gothic" charset="0"/>
                <a:ea typeface="ＭＳ Ｐゴシック" charset="0"/>
              </a:defRPr>
            </a:lvl7pPr>
            <a:lvl8pPr marL="1371600" algn="l" rtl="0" fontAlgn="base">
              <a:spcBef>
                <a:spcPct val="0"/>
              </a:spcBef>
              <a:spcAft>
                <a:spcPct val="0"/>
              </a:spcAft>
              <a:defRPr sz="4000">
                <a:solidFill>
                  <a:schemeClr val="bg1"/>
                </a:solidFill>
                <a:latin typeface="Century Gothic" charset="0"/>
                <a:ea typeface="ＭＳ Ｐゴシック" charset="0"/>
              </a:defRPr>
            </a:lvl8pPr>
            <a:lvl9pPr marL="1828800" algn="l" rtl="0" fontAlgn="base">
              <a:spcBef>
                <a:spcPct val="0"/>
              </a:spcBef>
              <a:spcAft>
                <a:spcPct val="0"/>
              </a:spcAft>
              <a:defRPr sz="4000">
                <a:solidFill>
                  <a:schemeClr val="bg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accent5"/>
                </a:solidFill>
                <a:effectLst/>
                <a:uLnTx/>
                <a:uFillTx/>
                <a:latin typeface="Century Gothic" panose="020B0502020202020204" pitchFamily="34" charset="0"/>
                <a:cs typeface="Simplified Arabic" panose="02020603050405020304" pitchFamily="18" charset="-78"/>
              </a:rPr>
              <a:t>Thank you</a:t>
            </a:r>
            <a:endParaRPr kumimoji="0" lang="ar-LB" sz="4400" b="0" i="0" u="none" strike="noStrike" kern="1200" cap="none" spc="0" normalizeH="0" baseline="0" noProof="0" dirty="0">
              <a:ln>
                <a:noFill/>
              </a:ln>
              <a:solidFill>
                <a:schemeClr val="accent5"/>
              </a:solidFill>
              <a:effectLst/>
              <a:uLnTx/>
              <a:uFillTx/>
              <a:latin typeface="Century Gothic" panose="020B0502020202020204" pitchFamily="34" charset="0"/>
              <a:cs typeface="Simplified Arabic" panose="02020603050405020304" pitchFamily="18" charset="-78"/>
            </a:endParaRPr>
          </a:p>
        </p:txBody>
      </p:sp>
      <p:pic>
        <p:nvPicPr>
          <p:cNvPr id="23" name="Picture 2" descr="C:\Users\suhah\Desktop\1207314009389168677emergency telephone blue.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635" y="3066817"/>
            <a:ext cx="437264" cy="4372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674" y="3599240"/>
            <a:ext cx="725526" cy="63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2914" y="4231802"/>
            <a:ext cx="553046" cy="54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3744" y="4881740"/>
            <a:ext cx="611386" cy="61138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8934" y="5602200"/>
            <a:ext cx="582665" cy="574848"/>
          </a:xfrm>
          <a:prstGeom prst="rect">
            <a:avLst/>
          </a:prstGeom>
        </p:spPr>
      </p:pic>
      <p:sp>
        <p:nvSpPr>
          <p:cNvPr id="2" name="Date Placeholder 1"/>
          <p:cNvSpPr>
            <a:spLocks noGrp="1"/>
          </p:cNvSpPr>
          <p:nvPr>
            <p:ph type="dt" sz="half" idx="10"/>
          </p:nvPr>
        </p:nvSpPr>
        <p:spPr/>
        <p:txBody>
          <a:bodyPr/>
          <a:lstStyle/>
          <a:p>
            <a:r>
              <a:rPr lang="en-US" smtClean="0"/>
              <a:t>07/10/2019 </a:t>
            </a:r>
            <a:endParaRPr lang="en-US" dirty="0"/>
          </a:p>
        </p:txBody>
      </p:sp>
      <p:sp>
        <p:nvSpPr>
          <p:cNvPr id="3" name="Slide Number Placeholder 2"/>
          <p:cNvSpPr>
            <a:spLocks noGrp="1"/>
          </p:cNvSpPr>
          <p:nvPr>
            <p:ph type="sldNum" sz="quarter" idx="12"/>
          </p:nvPr>
        </p:nvSpPr>
        <p:spPr/>
        <p:txBody>
          <a:bodyPr/>
          <a:lstStyle/>
          <a:p>
            <a:fld id="{211261AD-74F9-4E74-A848-0501F0205089}" type="slidenum">
              <a:rPr lang="en-US" smtClean="0"/>
              <a:pPr/>
              <a:t>24</a:t>
            </a:fld>
            <a:endParaRPr lang="en-US"/>
          </a:p>
        </p:txBody>
      </p:sp>
    </p:spTree>
    <p:extLst>
      <p:ext uri="{BB962C8B-B14F-4D97-AF65-F5344CB8AC3E}">
        <p14:creationId xmlns:p14="http://schemas.microsoft.com/office/powerpoint/2010/main" val="259650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07/10/2019 </a:t>
            </a:r>
            <a:endParaRPr lang="en-US" dirty="0"/>
          </a:p>
        </p:txBody>
      </p:sp>
      <p:sp>
        <p:nvSpPr>
          <p:cNvPr id="5" name="Slide Number Placeholder 4"/>
          <p:cNvSpPr>
            <a:spLocks noGrp="1"/>
          </p:cNvSpPr>
          <p:nvPr>
            <p:ph type="sldNum" sz="quarter" idx="12"/>
          </p:nvPr>
        </p:nvSpPr>
        <p:spPr/>
        <p:txBody>
          <a:bodyPr/>
          <a:lstStyle/>
          <a:p>
            <a:fld id="{211261AD-74F9-4E74-A848-0501F0205089}" type="slidenum">
              <a:rPr lang="en-US" smtClean="0"/>
              <a:pPr/>
              <a:t>3</a:t>
            </a:fld>
            <a:endParaRPr lang="en-US" dirty="0"/>
          </a:p>
        </p:txBody>
      </p:sp>
      <p:sp>
        <p:nvSpPr>
          <p:cNvPr id="4" name="Content Placeholder 3"/>
          <p:cNvSpPr>
            <a:spLocks noGrp="1"/>
          </p:cNvSpPr>
          <p:nvPr>
            <p:ph sz="quarter" idx="4294967295"/>
          </p:nvPr>
        </p:nvSpPr>
        <p:spPr>
          <a:xfrm>
            <a:off x="1524000" y="1828801"/>
            <a:ext cx="6553200" cy="3581400"/>
          </a:xfrm>
        </p:spPr>
        <p:txBody>
          <a:bodyPr>
            <a:normAutofit/>
          </a:bodyPr>
          <a:lstStyle/>
          <a:p>
            <a:pPr marL="0" indent="0" algn="ctr">
              <a:buNone/>
            </a:pPr>
            <a:r>
              <a:rPr lang="en-US" sz="2800" b="1" dirty="0" smtClean="0">
                <a:solidFill>
                  <a:schemeClr val="accent5"/>
                </a:solidFill>
                <a:latin typeface="Century Gothic" panose="020B0502020202020204" pitchFamily="34" charset="0"/>
              </a:rPr>
              <a:t>Arab </a:t>
            </a:r>
            <a:r>
              <a:rPr lang="en-US" sz="2957" b="1" dirty="0" smtClean="0">
                <a:solidFill>
                  <a:schemeClr val="accent5"/>
                </a:solidFill>
                <a:latin typeface="Century Gothic" panose="020B0502020202020204" pitchFamily="34" charset="0"/>
              </a:rPr>
              <a:t>Educational</a:t>
            </a:r>
            <a:r>
              <a:rPr lang="en-US" sz="2800" b="1" dirty="0" smtClean="0">
                <a:solidFill>
                  <a:schemeClr val="accent5"/>
                </a:solidFill>
                <a:latin typeface="Century Gothic" panose="020B0502020202020204" pitchFamily="34" charset="0"/>
              </a:rPr>
              <a:t> Information Network (Shamaa)</a:t>
            </a:r>
          </a:p>
          <a:p>
            <a:pPr marL="0" indent="0" algn="ctr">
              <a:buNone/>
            </a:pPr>
            <a:endParaRPr lang="en-US" sz="3600" dirty="0">
              <a:solidFill>
                <a:schemeClr val="accent6">
                  <a:lumMod val="75000"/>
                </a:schemeClr>
              </a:solidFill>
              <a:ea typeface="Tahoma" pitchFamily="34" charset="0"/>
            </a:endParaRPr>
          </a:p>
          <a:p>
            <a:pPr algn="ctr" rtl="1">
              <a:lnSpc>
                <a:spcPts val="3400"/>
              </a:lnSpc>
              <a:buNone/>
            </a:pPr>
            <a:r>
              <a:rPr lang="ar-SA" sz="3600" b="1" dirty="0">
                <a:solidFill>
                  <a:srgbClr val="99BD32"/>
                </a:solidFill>
                <a:ea typeface="GE SS Text Bold" pitchFamily="18" charset="-78"/>
              </a:rPr>
              <a:t>شمعة</a:t>
            </a:r>
            <a:r>
              <a:rPr lang="ar-SA" sz="3600" dirty="0">
                <a:solidFill>
                  <a:srgbClr val="99BD32"/>
                </a:solidFill>
                <a:ea typeface="Tahoma" pitchFamily="34" charset="0"/>
              </a:rPr>
              <a:t> </a:t>
            </a:r>
            <a:r>
              <a:rPr lang="ar-LB" sz="3600" dirty="0">
                <a:solidFill>
                  <a:schemeClr val="accent6">
                    <a:lumMod val="75000"/>
                  </a:schemeClr>
                </a:solidFill>
                <a:ea typeface="Tahoma" pitchFamily="34" charset="0"/>
              </a:rPr>
              <a:t>: </a:t>
            </a:r>
            <a:r>
              <a:rPr lang="ar-LB" sz="3600" dirty="0">
                <a:solidFill>
                  <a:srgbClr val="99BD32"/>
                </a:solidFill>
                <a:ea typeface="Tahoma" pitchFamily="34" charset="0"/>
              </a:rPr>
              <a:t>ش</a:t>
            </a:r>
            <a:r>
              <a:rPr lang="ar-LB" sz="3600" dirty="0">
                <a:solidFill>
                  <a:schemeClr val="accent6">
                    <a:lumMod val="75000"/>
                  </a:schemeClr>
                </a:solidFill>
                <a:ea typeface="Tahoma" pitchFamily="34" charset="0"/>
              </a:rPr>
              <a:t>بكة ال</a:t>
            </a:r>
            <a:r>
              <a:rPr lang="ar-LB" sz="3600" dirty="0">
                <a:solidFill>
                  <a:srgbClr val="99BD32"/>
                </a:solidFill>
                <a:ea typeface="Tahoma" pitchFamily="34" charset="0"/>
              </a:rPr>
              <a:t>م</a:t>
            </a:r>
            <a:r>
              <a:rPr lang="ar-LB" sz="3600" dirty="0">
                <a:solidFill>
                  <a:schemeClr val="accent6">
                    <a:lumMod val="75000"/>
                  </a:schemeClr>
                </a:solidFill>
                <a:ea typeface="Tahoma" pitchFamily="34" charset="0"/>
              </a:rPr>
              <a:t>علومات ال</a:t>
            </a:r>
            <a:r>
              <a:rPr lang="ar-LB" sz="3600" dirty="0">
                <a:solidFill>
                  <a:srgbClr val="99BD32"/>
                </a:solidFill>
                <a:ea typeface="Tahoma" pitchFamily="34" charset="0"/>
              </a:rPr>
              <a:t>ع</a:t>
            </a:r>
            <a:r>
              <a:rPr lang="ar-LB" sz="3600" dirty="0">
                <a:solidFill>
                  <a:schemeClr val="accent6">
                    <a:lumMod val="75000"/>
                  </a:schemeClr>
                </a:solidFill>
                <a:ea typeface="Tahoma" pitchFamily="34" charset="0"/>
              </a:rPr>
              <a:t>ربية ال</a:t>
            </a:r>
            <a:r>
              <a:rPr lang="ar-LB" sz="3600" dirty="0">
                <a:solidFill>
                  <a:srgbClr val="99BD32"/>
                </a:solidFill>
                <a:ea typeface="Tahoma" pitchFamily="34" charset="0"/>
              </a:rPr>
              <a:t>ت</a:t>
            </a:r>
            <a:r>
              <a:rPr lang="ar-LB" sz="3600" dirty="0">
                <a:solidFill>
                  <a:schemeClr val="accent6">
                    <a:lumMod val="75000"/>
                  </a:schemeClr>
                </a:solidFill>
                <a:ea typeface="Tahoma" pitchFamily="34" charset="0"/>
              </a:rPr>
              <a:t>ربوية</a:t>
            </a:r>
          </a:p>
          <a:p>
            <a:pPr algn="ctr" rtl="1">
              <a:lnSpc>
                <a:spcPts val="3400"/>
              </a:lnSpc>
              <a:buNone/>
            </a:pPr>
            <a:endParaRPr lang="ar-LB" sz="3600" dirty="0">
              <a:solidFill>
                <a:schemeClr val="accent6">
                  <a:lumMod val="75000"/>
                </a:schemeClr>
              </a:solidFill>
              <a:ea typeface="Tahoma" pitchFamily="34" charset="0"/>
            </a:endParaRPr>
          </a:p>
          <a:p>
            <a:pPr algn="ctr" rtl="1">
              <a:lnSpc>
                <a:spcPts val="3400"/>
              </a:lnSpc>
              <a:buNone/>
            </a:pPr>
            <a:r>
              <a:rPr lang="en-US" dirty="0">
                <a:solidFill>
                  <a:schemeClr val="accent6">
                    <a:lumMod val="75000"/>
                  </a:schemeClr>
                </a:solidFill>
                <a:ea typeface="Tahoma" pitchFamily="34" charset="0"/>
                <a:hlinkClick r:id="rId3"/>
              </a:rPr>
              <a:t>www.shamaa.org</a:t>
            </a:r>
            <a:r>
              <a:rPr lang="en-US" sz="3600" dirty="0">
                <a:solidFill>
                  <a:schemeClr val="accent6">
                    <a:lumMod val="75000"/>
                  </a:schemeClr>
                </a:solidFill>
                <a:ea typeface="Tahoma" pitchFamily="34" charset="0"/>
              </a:rPr>
              <a:t> </a:t>
            </a:r>
            <a:endParaRPr lang="ar-LB" sz="3600" dirty="0">
              <a:solidFill>
                <a:schemeClr val="accent6">
                  <a:lumMod val="75000"/>
                </a:schemeClr>
              </a:solidFill>
              <a:ea typeface="Tahoma" pitchFamily="34" charset="0"/>
            </a:endParaRPr>
          </a:p>
          <a:p>
            <a:pPr marL="0" indent="0" algn="ctr">
              <a:buNone/>
            </a:pPr>
            <a:endParaRPr lang="ar-LB" sz="3600" b="1" dirty="0" smtClean="0">
              <a:solidFill>
                <a:schemeClr val="accent6">
                  <a:lumMod val="75000"/>
                </a:schemeClr>
              </a:solidFill>
            </a:endParaRPr>
          </a:p>
        </p:txBody>
      </p:sp>
    </p:spTree>
    <p:extLst>
      <p:ext uri="{BB962C8B-B14F-4D97-AF65-F5344CB8AC3E}">
        <p14:creationId xmlns:p14="http://schemas.microsoft.com/office/powerpoint/2010/main" val="3048223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latin typeface="Century Gothic" panose="020B0502020202020204" pitchFamily="34" charset="0"/>
              </a:rPr>
              <a:t>07/10/2019 </a:t>
            </a:r>
            <a:endParaRPr lang="en-US"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4</a:t>
            </a:fld>
            <a:endParaRPr lang="en-US" dirty="0">
              <a:latin typeface="Century Gothic" panose="020B0502020202020204" pitchFamily="34" charset="0"/>
            </a:endParaRPr>
          </a:p>
        </p:txBody>
      </p:sp>
      <p:sp>
        <p:nvSpPr>
          <p:cNvPr id="4" name="Content Placeholder 3"/>
          <p:cNvSpPr>
            <a:spLocks noGrp="1"/>
          </p:cNvSpPr>
          <p:nvPr>
            <p:ph sz="quarter" idx="1"/>
          </p:nvPr>
        </p:nvSpPr>
        <p:spPr/>
        <p:txBody>
          <a:bodyPr/>
          <a:lstStyle/>
          <a:p>
            <a:pPr marL="0" indent="0" algn="ctr" rtl="0">
              <a:buNone/>
            </a:pPr>
            <a:endParaRPr lang="en-US" dirty="0" smtClean="0"/>
          </a:p>
          <a:p>
            <a:pPr marL="0" indent="0" algn="ctr" rtl="0">
              <a:buNone/>
            </a:pPr>
            <a:endParaRPr lang="en-US" dirty="0"/>
          </a:p>
          <a:p>
            <a:pPr marL="0" indent="0" algn="ctr" rtl="0">
              <a:buNone/>
            </a:pPr>
            <a:r>
              <a:rPr lang="en-US" dirty="0" smtClean="0">
                <a:hlinkClick r:id="rId3"/>
              </a:rPr>
              <a:t>Shamaa in a</a:t>
            </a:r>
            <a:r>
              <a:rPr lang="en-US" dirty="0" smtClean="0"/>
              <a:t> </a:t>
            </a:r>
            <a:r>
              <a:rPr lang="en-US" dirty="0" smtClean="0">
                <a:hlinkClick r:id="rId4" action="ppaction://hlinkfile"/>
              </a:rPr>
              <a:t>brief Video </a:t>
            </a:r>
            <a:endParaRPr lang="en-US" dirty="0" smtClean="0"/>
          </a:p>
          <a:p>
            <a:pPr marL="0" indent="0" algn="ctr" rtl="0">
              <a:buNone/>
            </a:pPr>
            <a:r>
              <a:rPr lang="en-US" sz="2800" dirty="0" smtClean="0"/>
              <a:t>One minute</a:t>
            </a:r>
            <a:endParaRPr lang="en-US" sz="2800" dirty="0"/>
          </a:p>
        </p:txBody>
      </p:sp>
    </p:spTree>
    <p:extLst>
      <p:ext uri="{BB962C8B-B14F-4D97-AF65-F5344CB8AC3E}">
        <p14:creationId xmlns:p14="http://schemas.microsoft.com/office/powerpoint/2010/main" val="397903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5</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5110905" cy="577764"/>
          </a:xfrm>
        </p:spPr>
        <p:txBody>
          <a:bodyPr>
            <a:normAutofit fontScale="90000"/>
          </a:bodyPr>
          <a:lstStyle/>
          <a:p>
            <a:r>
              <a:rPr lang="en-US" sz="3200" b="1" dirty="0" smtClean="0">
                <a:solidFill>
                  <a:schemeClr val="accent5"/>
                </a:solidFill>
                <a:latin typeface="Century Gothic" panose="020B0502020202020204" pitchFamily="34" charset="0"/>
              </a:rPr>
              <a:t>Shamaa</a:t>
            </a:r>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282089" y="1600200"/>
            <a:ext cx="7642711" cy="44196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2200" dirty="0" smtClean="0">
                <a:latin typeface="Century Gothic" panose="020B0502020202020204" pitchFamily="34" charset="0"/>
                <a:ea typeface="GE SS Text Light" pitchFamily="18" charset="-78"/>
              </a:rPr>
              <a:t>It </a:t>
            </a:r>
            <a:r>
              <a:rPr lang="en-US" sz="2200" dirty="0">
                <a:latin typeface="Century Gothic" panose="020B0502020202020204" pitchFamily="34" charset="0"/>
                <a:ea typeface="GE SS Text Light" pitchFamily="18" charset="-78"/>
              </a:rPr>
              <a:t>is an </a:t>
            </a:r>
            <a:r>
              <a:rPr lang="en-US" sz="2200" b="1" dirty="0">
                <a:solidFill>
                  <a:srgbClr val="99BD32"/>
                </a:solidFill>
                <a:latin typeface="Century Gothic" panose="020B0502020202020204" pitchFamily="34" charset="0"/>
                <a:ea typeface="GE SS Text Light" pitchFamily="18" charset="-78"/>
              </a:rPr>
              <a:t>Arab, </a:t>
            </a:r>
            <a:r>
              <a:rPr lang="en-US" sz="2200" b="1" dirty="0" smtClean="0">
                <a:solidFill>
                  <a:srgbClr val="99BD32"/>
                </a:solidFill>
                <a:latin typeface="Century Gothic" panose="020B0502020202020204" pitchFamily="34" charset="0"/>
                <a:ea typeface="GE SS Text Light" pitchFamily="18" charset="-78"/>
              </a:rPr>
              <a:t>not-for-profit organization</a:t>
            </a:r>
            <a:endParaRPr lang="en-US" sz="2200" b="1" i="1" dirty="0" smtClean="0">
              <a:solidFill>
                <a:srgbClr val="00B0F0"/>
              </a:solidFill>
              <a:latin typeface="Century Gothic" panose="020B0502020202020204" pitchFamily="34" charset="0"/>
              <a:ea typeface="GE SS Text Light" pitchFamily="18" charset="-78"/>
            </a:endParaRPr>
          </a:p>
          <a:p>
            <a:pPr marL="457200"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2200" dirty="0">
                <a:latin typeface="Century Gothic" panose="020B0502020202020204" pitchFamily="34" charset="0"/>
                <a:ea typeface="GE SS Text Light" pitchFamily="18" charset="-78"/>
              </a:rPr>
              <a:t>F</a:t>
            </a:r>
            <a:r>
              <a:rPr lang="en-US" sz="2200" dirty="0" smtClean="0">
                <a:latin typeface="Century Gothic" panose="020B0502020202020204" pitchFamily="34" charset="0"/>
                <a:ea typeface="GE SS Text Light" pitchFamily="18" charset="-78"/>
              </a:rPr>
              <a:t>ounded in 2007 by </a:t>
            </a:r>
            <a:r>
              <a:rPr lang="en-US" sz="2200" dirty="0">
                <a:latin typeface="Century Gothic" panose="020B0502020202020204" pitchFamily="34" charset="0"/>
                <a:ea typeface="GE SS Text Light" pitchFamily="18" charset="-78"/>
              </a:rPr>
              <a:t>an initiative from individuals who believe in the </a:t>
            </a:r>
            <a:r>
              <a:rPr lang="en-US" sz="2200" b="1" dirty="0">
                <a:latin typeface="Century Gothic" panose="020B0502020202020204" pitchFamily="34" charset="0"/>
                <a:ea typeface="GE SS Text Light" pitchFamily="18" charset="-78"/>
              </a:rPr>
              <a:t>importance of educational research </a:t>
            </a:r>
            <a:r>
              <a:rPr lang="en-US" sz="2200" dirty="0" smtClean="0">
                <a:latin typeface="Century Gothic" panose="020B0502020202020204" pitchFamily="34" charset="0"/>
                <a:ea typeface="GE SS Text Light" pitchFamily="18" charset="-78"/>
              </a:rPr>
              <a:t>and </a:t>
            </a:r>
            <a:r>
              <a:rPr lang="en-US" sz="2200" dirty="0">
                <a:latin typeface="Century Gothic" panose="020B0502020202020204" pitchFamily="34" charset="0"/>
                <a:ea typeface="GE SS Text Light" pitchFamily="18" charset="-78"/>
              </a:rPr>
              <a:t>the importance of </a:t>
            </a:r>
            <a:r>
              <a:rPr lang="en-US" sz="2200" b="1" dirty="0">
                <a:latin typeface="Century Gothic" panose="020B0502020202020204" pitchFamily="34" charset="0"/>
                <a:ea typeface="GE SS Text Light" pitchFamily="18" charset="-78"/>
              </a:rPr>
              <a:t>documentation </a:t>
            </a:r>
            <a:r>
              <a:rPr lang="en-US" sz="2200" dirty="0" smtClean="0">
                <a:latin typeface="Century Gothic" panose="020B0502020202020204" pitchFamily="34" charset="0"/>
                <a:ea typeface="GE SS Text Light" pitchFamily="18" charset="-78"/>
              </a:rPr>
              <a:t>and databases.</a:t>
            </a:r>
          </a:p>
          <a:p>
            <a:pPr marL="457200" indent="-457200" algn="just">
              <a:lnSpc>
                <a:spcPts val="3000"/>
              </a:lnSpc>
              <a:spcBef>
                <a:spcPts val="1200"/>
              </a:spcBef>
              <a:spcAft>
                <a:spcPts val="600"/>
              </a:spcAft>
              <a:buClr>
                <a:srgbClr val="B4C833"/>
              </a:buClr>
              <a:buSzPct val="90000"/>
              <a:buFont typeface="Courier New" panose="02070309020205020404" pitchFamily="49" charset="0"/>
              <a:buChar char="o"/>
            </a:pPr>
            <a:r>
              <a:rPr lang="en-US" sz="2200" dirty="0" smtClean="0">
                <a:latin typeface="Century Gothic" panose="020B0502020202020204" pitchFamily="34" charset="0"/>
                <a:ea typeface="GE SS Text Light" pitchFamily="18" charset="-78"/>
              </a:rPr>
              <a:t>It is funded by organizations and individual </a:t>
            </a:r>
            <a:r>
              <a:rPr lang="en-US" sz="2200" dirty="0">
                <a:latin typeface="Century Gothic" panose="020B0502020202020204" pitchFamily="34" charset="0"/>
                <a:ea typeface="GE SS Text Light" pitchFamily="18" charset="-78"/>
              </a:rPr>
              <a:t>researchers</a:t>
            </a:r>
            <a:r>
              <a:rPr lang="en-US" sz="2200" dirty="0" smtClean="0">
                <a:latin typeface="Century Gothic" panose="020B0502020202020204" pitchFamily="34" charset="0"/>
                <a:ea typeface="GE SS Text Light" pitchFamily="18" charset="-78"/>
              </a:rPr>
              <a:t> who share </a:t>
            </a:r>
            <a:r>
              <a:rPr lang="en-US" sz="2200" dirty="0" err="1" smtClean="0">
                <a:latin typeface="Century Gothic" panose="020B0502020202020204" pitchFamily="34" charset="0"/>
                <a:ea typeface="GE SS Text Light" pitchFamily="18" charset="-78"/>
              </a:rPr>
              <a:t>Shamaa’s</a:t>
            </a:r>
            <a:r>
              <a:rPr lang="en-US" sz="2200" dirty="0" smtClean="0">
                <a:latin typeface="Century Gothic" panose="020B0502020202020204" pitchFamily="34" charset="0"/>
                <a:ea typeface="GE SS Text Light" pitchFamily="18" charset="-78"/>
              </a:rPr>
              <a:t> vision.</a:t>
            </a:r>
          </a:p>
        </p:txBody>
      </p:sp>
      <p:sp>
        <p:nvSpPr>
          <p:cNvPr id="6" name="Date Placeholder 1"/>
          <p:cNvSpPr>
            <a:spLocks noGrp="1"/>
          </p:cNvSpPr>
          <p:nvPr>
            <p:ph type="dt" sz="half" idx="10"/>
          </p:nvPr>
        </p:nvSpPr>
        <p:spPr>
          <a:xfrm>
            <a:off x="5791200" y="640498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35946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6</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5110905" cy="577764"/>
          </a:xfrm>
        </p:spPr>
        <p:txBody>
          <a:bodyPr>
            <a:normAutofit fontScale="90000"/>
          </a:bodyPr>
          <a:lstStyle/>
          <a:p>
            <a:r>
              <a:rPr lang="en-US" sz="3200" b="1" dirty="0" smtClean="0">
                <a:solidFill>
                  <a:schemeClr val="accent5"/>
                </a:solidFill>
                <a:latin typeface="Century Gothic" panose="020B0502020202020204" pitchFamily="34" charset="0"/>
              </a:rPr>
              <a:t>Shamaa</a:t>
            </a:r>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264318" y="1752600"/>
            <a:ext cx="8534400" cy="44196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800" b="1" dirty="0">
                <a:solidFill>
                  <a:schemeClr val="accent5"/>
                </a:solidFill>
                <a:ea typeface="Tahoma" pitchFamily="34" charset="0"/>
              </a:rPr>
              <a:t>Main beneficiaries</a:t>
            </a:r>
            <a:endParaRPr lang="ar-LB" sz="2800" b="1" dirty="0">
              <a:solidFill>
                <a:schemeClr val="accent5"/>
              </a:solidFill>
              <a:ea typeface="Tahoma" pitchFamily="34" charset="0"/>
            </a:endParaRPr>
          </a:p>
          <a:p>
            <a:pPr algn="ctr" rtl="1">
              <a:lnSpc>
                <a:spcPts val="3400"/>
              </a:lnSpc>
              <a:buNone/>
            </a:pPr>
            <a:endParaRPr lang="en-US" sz="2800" dirty="0">
              <a:solidFill>
                <a:schemeClr val="accent5"/>
              </a:solidFill>
              <a:ea typeface="Tahoma" pitchFamily="34" charset="0"/>
            </a:endParaRPr>
          </a:p>
          <a:p>
            <a:pPr algn="ctr">
              <a:lnSpc>
                <a:spcPts val="3400"/>
              </a:lnSpc>
              <a:buNone/>
            </a:pPr>
            <a:r>
              <a:rPr lang="en-US" sz="2800" b="1" dirty="0">
                <a:solidFill>
                  <a:schemeClr val="accent5"/>
                </a:solidFill>
              </a:rPr>
              <a:t>MA and PhD Education students</a:t>
            </a:r>
          </a:p>
          <a:p>
            <a:pPr marL="0" indent="0" algn="ctr">
              <a:buNone/>
            </a:pPr>
            <a:r>
              <a:rPr lang="en-US" sz="2800" b="1" dirty="0" smtClean="0">
                <a:solidFill>
                  <a:schemeClr val="accent5"/>
                </a:solidFill>
              </a:rPr>
              <a:t>Faculty Members</a:t>
            </a:r>
            <a:endParaRPr lang="ar-LB" sz="2800" b="1" dirty="0">
              <a:solidFill>
                <a:schemeClr val="accent5"/>
              </a:solidFill>
            </a:endParaRPr>
          </a:p>
        </p:txBody>
      </p:sp>
      <p:sp>
        <p:nvSpPr>
          <p:cNvPr id="6" name="Date Placeholder 1"/>
          <p:cNvSpPr>
            <a:spLocks noGrp="1"/>
          </p:cNvSpPr>
          <p:nvPr>
            <p:ph type="dt" sz="half" idx="10"/>
          </p:nvPr>
        </p:nvSpPr>
        <p:spPr>
          <a:xfrm>
            <a:off x="5791200" y="640498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102158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553200" cy="675684"/>
          </a:xfrm>
        </p:spPr>
        <p:txBody>
          <a:bodyPr>
            <a:noAutofit/>
          </a:bodyPr>
          <a:lstStyle/>
          <a:p>
            <a:pPr rtl="1"/>
            <a:r>
              <a:rPr lang="en-US" sz="2300" b="1" dirty="0" smtClean="0">
                <a:solidFill>
                  <a:schemeClr val="accent5"/>
                </a:solidFill>
                <a:latin typeface="Century Gothic" panose="020B0502020202020204" pitchFamily="34" charset="0"/>
              </a:rPr>
              <a:t>Academic Database in the field of Education</a:t>
            </a:r>
            <a:endParaRPr lang="en-US" sz="2300" b="1" dirty="0">
              <a:solidFill>
                <a:schemeClr val="accent5"/>
              </a:solidFill>
              <a:latin typeface="Century Gothic" panose="020B0502020202020204" pitchFamily="34"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98828849"/>
              </p:ext>
            </p:extLst>
          </p:nvPr>
        </p:nvGraphicFramePr>
        <p:xfrm>
          <a:off x="723900" y="996541"/>
          <a:ext cx="7696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p:txBody>
          <a:bodyPr/>
          <a:lstStyle/>
          <a:p>
            <a:r>
              <a:rPr lang="en-US" smtClean="0">
                <a:latin typeface="Century Gothic" panose="020B0502020202020204" pitchFamily="34" charset="0"/>
              </a:rPr>
              <a:t>07/10/2019 </a:t>
            </a:r>
            <a:endParaRPr lang="en-US"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7</a:t>
            </a:fld>
            <a:endParaRPr lang="en-US" dirty="0">
              <a:latin typeface="Century Gothic" panose="020B0502020202020204" pitchFamily="34" charset="0"/>
            </a:endParaRPr>
          </a:p>
        </p:txBody>
      </p:sp>
    </p:spTree>
    <p:extLst>
      <p:ext uri="{BB962C8B-B14F-4D97-AF65-F5344CB8AC3E}">
        <p14:creationId xmlns:p14="http://schemas.microsoft.com/office/powerpoint/2010/main" val="116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E54A177-822A-4B03-A9DF-79D03F57D9E6}"/>
                                            </p:graphicEl>
                                          </p:spTgt>
                                        </p:tgtEl>
                                        <p:attrNameLst>
                                          <p:attrName>style.visibility</p:attrName>
                                        </p:attrNameLst>
                                      </p:cBhvr>
                                      <p:to>
                                        <p:strVal val="visible"/>
                                      </p:to>
                                    </p:set>
                                    <p:animEffect transition="in" filter="fade">
                                      <p:cBhvr>
                                        <p:cTn id="7" dur="500"/>
                                        <p:tgtEl>
                                          <p:spTgt spid="5">
                                            <p:graphicEl>
                                              <a:dgm id="{8E54A177-822A-4B03-A9DF-79D03F57D9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46D4963-D580-4796-A7E8-2ACCF216B3C5}"/>
                                            </p:graphicEl>
                                          </p:spTgt>
                                        </p:tgtEl>
                                        <p:attrNameLst>
                                          <p:attrName>style.visibility</p:attrName>
                                        </p:attrNameLst>
                                      </p:cBhvr>
                                      <p:to>
                                        <p:strVal val="visible"/>
                                      </p:to>
                                    </p:set>
                                    <p:animEffect transition="in" filter="fade">
                                      <p:cBhvr>
                                        <p:cTn id="12" dur="500"/>
                                        <p:tgtEl>
                                          <p:spTgt spid="5">
                                            <p:graphicEl>
                                              <a:dgm id="{546D4963-D580-4796-A7E8-2ACCF216B3C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B8DB4D1F-DDED-49EB-99A3-3411043EB6CB}"/>
                                            </p:graphicEl>
                                          </p:spTgt>
                                        </p:tgtEl>
                                        <p:attrNameLst>
                                          <p:attrName>style.visibility</p:attrName>
                                        </p:attrNameLst>
                                      </p:cBhvr>
                                      <p:to>
                                        <p:strVal val="visible"/>
                                      </p:to>
                                    </p:set>
                                    <p:animEffect transition="in" filter="fade">
                                      <p:cBhvr>
                                        <p:cTn id="17" dur="500"/>
                                        <p:tgtEl>
                                          <p:spTgt spid="5">
                                            <p:graphicEl>
                                              <a:dgm id="{B8DB4D1F-DDED-49EB-99A3-3411043EB6CB}"/>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8CD24CEB-949C-4E1B-9983-81F7160AAF77}"/>
                                            </p:graphicEl>
                                          </p:spTgt>
                                        </p:tgtEl>
                                        <p:attrNameLst>
                                          <p:attrName>style.visibility</p:attrName>
                                        </p:attrNameLst>
                                      </p:cBhvr>
                                      <p:to>
                                        <p:strVal val="visible"/>
                                      </p:to>
                                    </p:set>
                                    <p:animEffect transition="in" filter="fade">
                                      <p:cBhvr>
                                        <p:cTn id="20" dur="500"/>
                                        <p:tgtEl>
                                          <p:spTgt spid="5">
                                            <p:graphicEl>
                                              <a:dgm id="{8CD24CEB-949C-4E1B-9983-81F7160AAF7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D4DF30B9-2062-45C4-BF76-0F22858F8C0E}"/>
                                            </p:graphicEl>
                                          </p:spTgt>
                                        </p:tgtEl>
                                        <p:attrNameLst>
                                          <p:attrName>style.visibility</p:attrName>
                                        </p:attrNameLst>
                                      </p:cBhvr>
                                      <p:to>
                                        <p:strVal val="visible"/>
                                      </p:to>
                                    </p:set>
                                    <p:animEffect transition="in" filter="fade">
                                      <p:cBhvr>
                                        <p:cTn id="25" dur="500"/>
                                        <p:tgtEl>
                                          <p:spTgt spid="5">
                                            <p:graphicEl>
                                              <a:dgm id="{D4DF30B9-2062-45C4-BF76-0F22858F8C0E}"/>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40C74D6A-5BA1-4658-A01D-E7BDC81C81AA}"/>
                                            </p:graphicEl>
                                          </p:spTgt>
                                        </p:tgtEl>
                                        <p:attrNameLst>
                                          <p:attrName>style.visibility</p:attrName>
                                        </p:attrNameLst>
                                      </p:cBhvr>
                                      <p:to>
                                        <p:strVal val="visible"/>
                                      </p:to>
                                    </p:set>
                                    <p:animEffect transition="in" filter="fade">
                                      <p:cBhvr>
                                        <p:cTn id="28" dur="500"/>
                                        <p:tgtEl>
                                          <p:spTgt spid="5">
                                            <p:graphicEl>
                                              <a:dgm id="{40C74D6A-5BA1-4658-A01D-E7BDC81C81A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630F9235-33C2-412D-BDB2-13D3A632D09E}"/>
                                            </p:graphicEl>
                                          </p:spTgt>
                                        </p:tgtEl>
                                        <p:attrNameLst>
                                          <p:attrName>style.visibility</p:attrName>
                                        </p:attrNameLst>
                                      </p:cBhvr>
                                      <p:to>
                                        <p:strVal val="visible"/>
                                      </p:to>
                                    </p:set>
                                    <p:animEffect transition="in" filter="fade">
                                      <p:cBhvr>
                                        <p:cTn id="33" dur="500"/>
                                        <p:tgtEl>
                                          <p:spTgt spid="5">
                                            <p:graphicEl>
                                              <a:dgm id="{630F9235-33C2-412D-BDB2-13D3A632D09E}"/>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DA1D6065-A137-4C20-B93D-5F66A6F00637}"/>
                                            </p:graphicEl>
                                          </p:spTgt>
                                        </p:tgtEl>
                                        <p:attrNameLst>
                                          <p:attrName>style.visibility</p:attrName>
                                        </p:attrNameLst>
                                      </p:cBhvr>
                                      <p:to>
                                        <p:strVal val="visible"/>
                                      </p:to>
                                    </p:set>
                                    <p:animEffect transition="in" filter="fade">
                                      <p:cBhvr>
                                        <p:cTn id="36" dur="500"/>
                                        <p:tgtEl>
                                          <p:spTgt spid="5">
                                            <p:graphicEl>
                                              <a:dgm id="{DA1D6065-A137-4C20-B93D-5F66A6F006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FC07D5AE-3867-41F9-A061-9FF88DAE75D2}"/>
                                            </p:graphicEl>
                                          </p:spTgt>
                                        </p:tgtEl>
                                        <p:attrNameLst>
                                          <p:attrName>style.visibility</p:attrName>
                                        </p:attrNameLst>
                                      </p:cBhvr>
                                      <p:to>
                                        <p:strVal val="visible"/>
                                      </p:to>
                                    </p:set>
                                    <p:animEffect transition="in" filter="fade">
                                      <p:cBhvr>
                                        <p:cTn id="41" dur="500"/>
                                        <p:tgtEl>
                                          <p:spTgt spid="5">
                                            <p:graphicEl>
                                              <a:dgm id="{FC07D5AE-3867-41F9-A061-9FF88DAE75D2}"/>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A56A7547-9437-482A-A25A-0E66D0582FF1}"/>
                                            </p:graphicEl>
                                          </p:spTgt>
                                        </p:tgtEl>
                                        <p:attrNameLst>
                                          <p:attrName>style.visibility</p:attrName>
                                        </p:attrNameLst>
                                      </p:cBhvr>
                                      <p:to>
                                        <p:strVal val="visible"/>
                                      </p:to>
                                    </p:set>
                                    <p:animEffect transition="in" filter="fade">
                                      <p:cBhvr>
                                        <p:cTn id="44" dur="500"/>
                                        <p:tgtEl>
                                          <p:spTgt spid="5">
                                            <p:graphicEl>
                                              <a:dgm id="{A56A7547-9437-482A-A25A-0E66D0582F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07582D68-A137-4B76-BE9E-AC6641F85075}"/>
                                            </p:graphicEl>
                                          </p:spTgt>
                                        </p:tgtEl>
                                        <p:attrNameLst>
                                          <p:attrName>style.visibility</p:attrName>
                                        </p:attrNameLst>
                                      </p:cBhvr>
                                      <p:to>
                                        <p:strVal val="visible"/>
                                      </p:to>
                                    </p:set>
                                    <p:animEffect transition="in" filter="fade">
                                      <p:cBhvr>
                                        <p:cTn id="49" dur="500"/>
                                        <p:tgtEl>
                                          <p:spTgt spid="5">
                                            <p:graphicEl>
                                              <a:dgm id="{07582D68-A137-4B76-BE9E-AC6641F85075}"/>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C3029639-4636-40AF-A0EF-87170F7F323D}"/>
                                            </p:graphicEl>
                                          </p:spTgt>
                                        </p:tgtEl>
                                        <p:attrNameLst>
                                          <p:attrName>style.visibility</p:attrName>
                                        </p:attrNameLst>
                                      </p:cBhvr>
                                      <p:to>
                                        <p:strVal val="visible"/>
                                      </p:to>
                                    </p:set>
                                    <p:animEffect transition="in" filter="fade">
                                      <p:cBhvr>
                                        <p:cTn id="52" dur="500"/>
                                        <p:tgtEl>
                                          <p:spTgt spid="5">
                                            <p:graphicEl>
                                              <a:dgm id="{C3029639-4636-40AF-A0EF-87170F7F323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C246F049-DD81-41EB-86C7-D2E24CEA9E52}"/>
                                            </p:graphicEl>
                                          </p:spTgt>
                                        </p:tgtEl>
                                        <p:attrNameLst>
                                          <p:attrName>style.visibility</p:attrName>
                                        </p:attrNameLst>
                                      </p:cBhvr>
                                      <p:to>
                                        <p:strVal val="visible"/>
                                      </p:to>
                                    </p:set>
                                    <p:animEffect transition="in" filter="fade">
                                      <p:cBhvr>
                                        <p:cTn id="57" dur="500"/>
                                        <p:tgtEl>
                                          <p:spTgt spid="5">
                                            <p:graphicEl>
                                              <a:dgm id="{C246F049-DD81-41EB-86C7-D2E24CEA9E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03CC2350-C000-4109-AACE-8C574D2FF27B}"/>
                                            </p:graphicEl>
                                          </p:spTgt>
                                        </p:tgtEl>
                                        <p:attrNameLst>
                                          <p:attrName>style.visibility</p:attrName>
                                        </p:attrNameLst>
                                      </p:cBhvr>
                                      <p:to>
                                        <p:strVal val="visible"/>
                                      </p:to>
                                    </p:set>
                                    <p:animEffect transition="in" filter="fade">
                                      <p:cBhvr>
                                        <p:cTn id="60" dur="500"/>
                                        <p:tgtEl>
                                          <p:spTgt spid="5">
                                            <p:graphicEl>
                                              <a:dgm id="{03CC2350-C000-4109-AACE-8C574D2FF27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B31AA42C-AEA8-487A-9ACC-29E2C144ECE1}"/>
                                            </p:graphicEl>
                                          </p:spTgt>
                                        </p:tgtEl>
                                        <p:attrNameLst>
                                          <p:attrName>style.visibility</p:attrName>
                                        </p:attrNameLst>
                                      </p:cBhvr>
                                      <p:to>
                                        <p:strVal val="visible"/>
                                      </p:to>
                                    </p:set>
                                    <p:animEffect transition="in" filter="fade">
                                      <p:cBhvr>
                                        <p:cTn id="63" dur="500"/>
                                        <p:tgtEl>
                                          <p:spTgt spid="5">
                                            <p:graphicEl>
                                              <a:dgm id="{B31AA42C-AEA8-487A-9ACC-29E2C144EC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1261AD-74F9-4E74-A848-0501F0205089}" type="slidenum">
              <a:rPr lang="en-US" smtClean="0">
                <a:latin typeface="Century Gothic" panose="020B0502020202020204" pitchFamily="34" charset="0"/>
              </a:rPr>
              <a:pPr/>
              <a:t>8</a:t>
            </a:fld>
            <a:endParaRPr lang="en-US" dirty="0">
              <a:latin typeface="Century Gothic" panose="020B0502020202020204" pitchFamily="34" charset="0"/>
            </a:endParaRPr>
          </a:p>
        </p:txBody>
      </p:sp>
      <p:sp>
        <p:nvSpPr>
          <p:cNvPr id="4" name="Title 3"/>
          <p:cNvSpPr>
            <a:spLocks noGrp="1"/>
          </p:cNvSpPr>
          <p:nvPr>
            <p:ph type="title"/>
          </p:nvPr>
        </p:nvSpPr>
        <p:spPr>
          <a:xfrm>
            <a:off x="299295" y="260436"/>
            <a:ext cx="6099048" cy="758952"/>
          </a:xfrm>
        </p:spPr>
        <p:txBody>
          <a:bodyPr>
            <a:normAutofit/>
          </a:bodyPr>
          <a:lstStyle/>
          <a:p>
            <a:endParaRPr lang="en-US" sz="3200" b="1" dirty="0">
              <a:solidFill>
                <a:schemeClr val="accent5"/>
              </a:solidFill>
              <a:latin typeface="Century Gothic" panose="020B0502020202020204" pitchFamily="34" charset="0"/>
            </a:endParaRPr>
          </a:p>
        </p:txBody>
      </p:sp>
      <p:sp>
        <p:nvSpPr>
          <p:cNvPr id="5" name="Content Placeholder 2"/>
          <p:cNvSpPr txBox="1">
            <a:spLocks/>
          </p:cNvSpPr>
          <p:nvPr/>
        </p:nvSpPr>
        <p:spPr>
          <a:xfrm>
            <a:off x="914400" y="1905000"/>
            <a:ext cx="6553200" cy="3124200"/>
          </a:xfrm>
          <a:prstGeom prst="rect">
            <a:avLst/>
          </a:prstGeom>
          <a:noFill/>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3200" kern="1200">
                <a:solidFill>
                  <a:schemeClr val="accent6"/>
                </a:solidFill>
                <a:latin typeface="Simplified Arabic" pitchFamily="18" charset="-78"/>
                <a:ea typeface="+mn-ea"/>
                <a:cs typeface="Simplified Arabic" pitchFamily="18" charset="-78"/>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accent6"/>
                </a:solidFill>
                <a:latin typeface="Simplified Arabic" pitchFamily="18" charset="-78"/>
                <a:ea typeface="+mn-ea"/>
                <a:cs typeface="Simplified Arabic" pitchFamily="18" charset="-78"/>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6"/>
                </a:solidFill>
                <a:latin typeface="Simplified Arabic" pitchFamily="18" charset="-78"/>
                <a:ea typeface="+mn-ea"/>
                <a:cs typeface="Simplified Arabic" pitchFamily="18" charset="-78"/>
              </a:defRPr>
            </a:lvl4pPr>
            <a:lvl5pPr marL="1371600" indent="-228600" algn="l" rtl="0" eaLnBrk="1" latinLnBrk="0" hangingPunct="1">
              <a:spcBef>
                <a:spcPct val="20000"/>
              </a:spcBef>
              <a:buClr>
                <a:schemeClr val="accent5"/>
              </a:buClr>
              <a:buFontTx/>
              <a:buChar char="•"/>
              <a:defRPr kumimoji="0" sz="1800" kern="1200">
                <a:solidFill>
                  <a:srgbClr val="99BD32"/>
                </a:solidFill>
                <a:latin typeface="Simplified Arabic" pitchFamily="18" charset="-78"/>
                <a:ea typeface="+mn-ea"/>
                <a:cs typeface="Simplified Arabic" pitchFamily="18" charset="-78"/>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ts val="3000"/>
              </a:lnSpc>
              <a:spcBef>
                <a:spcPts val="1200"/>
              </a:spcBef>
              <a:spcAft>
                <a:spcPts val="600"/>
              </a:spcAft>
              <a:buClr>
                <a:srgbClr val="B4C833"/>
              </a:buClr>
              <a:buSzPct val="90000"/>
              <a:buNone/>
            </a:pPr>
            <a:r>
              <a:rPr lang="en-US" sz="2800" b="1" dirty="0" smtClean="0">
                <a:solidFill>
                  <a:schemeClr val="accent5"/>
                </a:solidFill>
                <a:latin typeface="Century Gothic" panose="020B0502020202020204" pitchFamily="34" charset="0"/>
                <a:ea typeface="GE SS Text Light" pitchFamily="18" charset="-78"/>
              </a:rPr>
              <a:t>Shamaa </a:t>
            </a:r>
            <a:r>
              <a:rPr lang="en-US" sz="2800" b="1" dirty="0">
                <a:solidFill>
                  <a:schemeClr val="accent5"/>
                </a:solidFill>
                <a:latin typeface="Century Gothic" panose="020B0502020202020204" pitchFamily="34" charset="0"/>
                <a:ea typeface="GE SS Text Light" pitchFamily="18" charset="-78"/>
              </a:rPr>
              <a:t>in </a:t>
            </a:r>
            <a:r>
              <a:rPr lang="en-US" sz="2800" b="1" dirty="0" smtClean="0">
                <a:solidFill>
                  <a:schemeClr val="accent5"/>
                </a:solidFill>
                <a:latin typeface="Century Gothic" panose="020B0502020202020204" pitchFamily="34" charset="0"/>
                <a:ea typeface="GE SS Text Light" pitchFamily="18" charset="-78"/>
              </a:rPr>
              <a:t>numbers</a:t>
            </a:r>
            <a:endParaRPr lang="en-US" sz="2800" b="1" dirty="0">
              <a:solidFill>
                <a:schemeClr val="accent5"/>
              </a:solidFill>
              <a:latin typeface="Century Gothic" panose="020B0502020202020204" pitchFamily="34" charset="0"/>
              <a:ea typeface="GE SS Text Light" pitchFamily="18" charset="-78"/>
            </a:endParaRPr>
          </a:p>
        </p:txBody>
      </p:sp>
      <p:sp>
        <p:nvSpPr>
          <p:cNvPr id="6" name="Date Placeholder 1"/>
          <p:cNvSpPr>
            <a:spLocks noGrp="1"/>
          </p:cNvSpPr>
          <p:nvPr>
            <p:ph type="dt" sz="half" idx="10"/>
          </p:nvPr>
        </p:nvSpPr>
        <p:spPr>
          <a:xfrm>
            <a:off x="5791200" y="6400164"/>
            <a:ext cx="3044952" cy="365760"/>
          </a:xfrm>
        </p:spPr>
        <p:txBody>
          <a:bodyPr/>
          <a:lstStyle/>
          <a:p>
            <a:r>
              <a:rPr lang="en-US" sz="1400" b="0" smtClean="0">
                <a:latin typeface="Century Gothic" panose="020B0502020202020204" pitchFamily="34" charset="0"/>
              </a:rPr>
              <a:t>07/10/2019 </a:t>
            </a:r>
            <a:endParaRPr lang="en-US" sz="1400" b="0" dirty="0">
              <a:latin typeface="Century Gothic" panose="020B0502020202020204" pitchFamily="34" charset="0"/>
            </a:endParaRPr>
          </a:p>
        </p:txBody>
      </p:sp>
    </p:spTree>
    <p:extLst>
      <p:ext uri="{BB962C8B-B14F-4D97-AF65-F5344CB8AC3E}">
        <p14:creationId xmlns:p14="http://schemas.microsoft.com/office/powerpoint/2010/main" val="40406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07/10/2019 </a:t>
            </a:r>
            <a:endParaRPr lang="en-US" dirty="0"/>
          </a:p>
        </p:txBody>
      </p:sp>
      <p:sp>
        <p:nvSpPr>
          <p:cNvPr id="5" name="Slide Number Placeholder 4"/>
          <p:cNvSpPr>
            <a:spLocks noGrp="1"/>
          </p:cNvSpPr>
          <p:nvPr>
            <p:ph type="sldNum" sz="quarter" idx="12"/>
          </p:nvPr>
        </p:nvSpPr>
        <p:spPr/>
        <p:txBody>
          <a:bodyPr/>
          <a:lstStyle/>
          <a:p>
            <a:fld id="{211261AD-74F9-4E74-A848-0501F0205089}" type="slidenum">
              <a:rPr lang="en-US" smtClean="0"/>
              <a:pPr/>
              <a:t>9</a:t>
            </a:fld>
            <a:endParaRPr lang="en-US" dirty="0"/>
          </a:p>
        </p:txBody>
      </p:sp>
      <p:sp>
        <p:nvSpPr>
          <p:cNvPr id="3" name="Title 2"/>
          <p:cNvSpPr>
            <a:spLocks noGrp="1"/>
          </p:cNvSpPr>
          <p:nvPr>
            <p:ph type="title"/>
          </p:nvPr>
        </p:nvSpPr>
        <p:spPr>
          <a:xfrm>
            <a:off x="381001" y="228600"/>
            <a:ext cx="5562599" cy="606552"/>
          </a:xfrm>
        </p:spPr>
        <p:txBody>
          <a:bodyPr>
            <a:normAutofit/>
          </a:bodyPr>
          <a:lstStyle/>
          <a:p>
            <a:pPr algn="l"/>
            <a:r>
              <a:rPr lang="en-US" sz="2900" b="1" dirty="0">
                <a:solidFill>
                  <a:srgbClr val="99BD32"/>
                </a:solidFill>
                <a:latin typeface="Century Gothic" panose="020B0502020202020204" pitchFamily="34" charset="0"/>
              </a:rPr>
              <a:t>Shamaa </a:t>
            </a:r>
            <a:r>
              <a:rPr lang="en-US" sz="2900" b="1" dirty="0">
                <a:solidFill>
                  <a:schemeClr val="accent5"/>
                </a:solidFill>
                <a:latin typeface="Century Gothic" panose="020B0502020202020204" pitchFamily="34" charset="0"/>
              </a:rPr>
              <a:t>at a Glance</a:t>
            </a:r>
            <a:endParaRPr lang="en-US" sz="2900" b="1" dirty="0">
              <a:solidFill>
                <a:srgbClr val="FF0000"/>
              </a:solidFill>
              <a:latin typeface="Century Gothic" panose="020B0502020202020204" pitchFamily="34" charset="0"/>
            </a:endParaRPr>
          </a:p>
        </p:txBody>
      </p:sp>
      <p:sp>
        <p:nvSpPr>
          <p:cNvPr id="4" name="Content Placeholder 3"/>
          <p:cNvSpPr>
            <a:spLocks noGrp="1"/>
          </p:cNvSpPr>
          <p:nvPr>
            <p:ph sz="quarter" idx="4294967295"/>
          </p:nvPr>
        </p:nvSpPr>
        <p:spPr>
          <a:xfrm>
            <a:off x="762000" y="1124102"/>
            <a:ext cx="7467598" cy="4038600"/>
          </a:xfrm>
        </p:spPr>
        <p:txBody>
          <a:bodyPr>
            <a:noAutofit/>
          </a:bodyPr>
          <a:lstStyle/>
          <a:p>
            <a:pPr marL="342900" lvl="0" indent="-342900" fontAlgn="base">
              <a:spcBef>
                <a:spcPts val="600"/>
              </a:spcBef>
              <a:spcAft>
                <a:spcPts val="600"/>
              </a:spcAft>
              <a:buClr>
                <a:srgbClr val="B4C833"/>
              </a:buClr>
              <a:buFont typeface="Courier New" pitchFamily="49" charset="0"/>
              <a:buChar char="o"/>
            </a:pPr>
            <a:r>
              <a:rPr lang="en-US" sz="2000" dirty="0" smtClean="0">
                <a:latin typeface="Century Gothic" panose="020B0502020202020204" pitchFamily="34" charset="0"/>
              </a:rPr>
              <a:t>Number of covered countries	 	</a:t>
            </a:r>
            <a:r>
              <a:rPr lang="en-US" sz="2000" b="1" dirty="0" smtClean="0">
                <a:solidFill>
                  <a:srgbClr val="99BD32"/>
                </a:solidFill>
                <a:latin typeface="Century Gothic" panose="020B0502020202020204" pitchFamily="34" charset="0"/>
              </a:rPr>
              <a:t>18</a:t>
            </a:r>
          </a:p>
          <a:p>
            <a:pPr marL="342900" lvl="0" indent="-342900" fontAlgn="base">
              <a:spcBef>
                <a:spcPts val="600"/>
              </a:spcBef>
              <a:spcAft>
                <a:spcPts val="600"/>
              </a:spcAft>
              <a:buClr>
                <a:srgbClr val="B4C833"/>
              </a:buClr>
              <a:buFont typeface="Courier New" pitchFamily="49" charset="0"/>
              <a:buChar char="o"/>
            </a:pPr>
            <a:r>
              <a:rPr lang="en-US" sz="2000" dirty="0" smtClean="0">
                <a:latin typeface="Century Gothic" panose="020B0502020202020204" pitchFamily="34" charset="0"/>
              </a:rPr>
              <a:t>Number of studies	 </a:t>
            </a:r>
            <a:r>
              <a:rPr lang="en-US" sz="2000" dirty="0">
                <a:latin typeface="Century Gothic" panose="020B0502020202020204" pitchFamily="34" charset="0"/>
              </a:rPr>
              <a:t>	</a:t>
            </a:r>
            <a:r>
              <a:rPr lang="en-US" sz="2000" dirty="0" smtClean="0">
                <a:latin typeface="Century Gothic" panose="020B0502020202020204" pitchFamily="34" charset="0"/>
              </a:rPr>
              <a:t>		</a:t>
            </a:r>
            <a:r>
              <a:rPr lang="en-US" sz="2000" b="1" dirty="0" smtClean="0">
                <a:solidFill>
                  <a:srgbClr val="99BD32"/>
                </a:solidFill>
                <a:latin typeface="Century Gothic" panose="020B0502020202020204" pitchFamily="34" charset="0"/>
              </a:rPr>
              <a:t>50 644</a:t>
            </a:r>
            <a:endParaRPr lang="en-US" sz="2000" b="1" dirty="0">
              <a:solidFill>
                <a:srgbClr val="99BD32"/>
              </a:solidFill>
              <a:latin typeface="Century Gothic" panose="020B0502020202020204" pitchFamily="34" charset="0"/>
            </a:endParaRPr>
          </a:p>
          <a:p>
            <a:pPr marL="342900" lvl="0" indent="-342900" fontAlgn="base">
              <a:spcBef>
                <a:spcPts val="600"/>
              </a:spcBef>
              <a:spcAft>
                <a:spcPts val="600"/>
              </a:spcAft>
              <a:buClr>
                <a:srgbClr val="B4C833"/>
              </a:buClr>
              <a:buFont typeface="Courier New" pitchFamily="49" charset="0"/>
              <a:buChar char="o"/>
            </a:pPr>
            <a:r>
              <a:rPr lang="en-US" sz="2000" dirty="0" smtClean="0">
                <a:latin typeface="Century Gothic" panose="020B0502020202020204" pitchFamily="34" charset="0"/>
              </a:rPr>
              <a:t>Full Texts</a:t>
            </a:r>
            <a:r>
              <a:rPr lang="en-US" sz="2000" dirty="0">
                <a:latin typeface="Century Gothic" panose="020B0502020202020204" pitchFamily="34" charset="0"/>
              </a:rPr>
              <a:t>	</a:t>
            </a:r>
            <a:r>
              <a:rPr lang="en-US" sz="2000" dirty="0" smtClean="0">
                <a:latin typeface="Century Gothic" panose="020B0502020202020204" pitchFamily="34" charset="0"/>
              </a:rPr>
              <a:t>				</a:t>
            </a:r>
            <a:r>
              <a:rPr lang="en-US" sz="2000" b="1" dirty="0" smtClean="0">
                <a:solidFill>
                  <a:srgbClr val="99BD32"/>
                </a:solidFill>
                <a:latin typeface="Century Gothic" panose="020B0502020202020204" pitchFamily="34" charset="0"/>
              </a:rPr>
              <a:t>68 %</a:t>
            </a:r>
            <a:endParaRPr lang="en-US" sz="2000" b="1" dirty="0">
              <a:solidFill>
                <a:srgbClr val="99BD32"/>
              </a:solidFill>
              <a:latin typeface="Century Gothic" panose="020B0502020202020204" pitchFamily="34" charset="0"/>
            </a:endParaRPr>
          </a:p>
          <a:p>
            <a:pPr marL="342900" lvl="0" indent="-342900" algn="l" fontAlgn="base">
              <a:spcBef>
                <a:spcPts val="600"/>
              </a:spcBef>
              <a:spcAft>
                <a:spcPts val="600"/>
              </a:spcAft>
              <a:buClr>
                <a:srgbClr val="B4C833"/>
              </a:buClr>
              <a:buFont typeface="Courier New" pitchFamily="49" charset="0"/>
              <a:buChar char="o"/>
            </a:pPr>
            <a:r>
              <a:rPr lang="en-US" sz="2000" dirty="0">
                <a:latin typeface="Century Gothic" panose="020B0502020202020204" pitchFamily="34" charset="0"/>
              </a:rPr>
              <a:t>N</a:t>
            </a:r>
            <a:r>
              <a:rPr lang="en-US" sz="2000" dirty="0" smtClean="0">
                <a:latin typeface="Century Gothic" panose="020B0502020202020204" pitchFamily="34" charset="0"/>
              </a:rPr>
              <a:t>umber of indexed Journals		</a:t>
            </a:r>
            <a:r>
              <a:rPr lang="en-US" sz="2000" b="1" dirty="0" smtClean="0">
                <a:solidFill>
                  <a:srgbClr val="99BD32"/>
                </a:solidFill>
                <a:latin typeface="Century Gothic" panose="020B0502020202020204" pitchFamily="34" charset="0"/>
              </a:rPr>
              <a:t>308</a:t>
            </a:r>
            <a:endParaRPr lang="en-US" sz="2000" dirty="0" smtClean="0">
              <a:latin typeface="Century Gothic" panose="020B0502020202020204" pitchFamily="34" charset="0"/>
            </a:endParaRPr>
          </a:p>
          <a:p>
            <a:pPr marL="342900" lvl="0" indent="-342900" fontAlgn="base">
              <a:spcBef>
                <a:spcPts val="600"/>
              </a:spcBef>
              <a:spcAft>
                <a:spcPts val="600"/>
              </a:spcAft>
              <a:buClr>
                <a:srgbClr val="B4C833"/>
              </a:buClr>
              <a:buFont typeface="Courier New" pitchFamily="49" charset="0"/>
              <a:buChar char="o"/>
            </a:pPr>
            <a:r>
              <a:rPr lang="en-US" sz="2000" dirty="0" smtClean="0">
                <a:latin typeface="Century Gothic" panose="020B0502020202020204" pitchFamily="34" charset="0"/>
              </a:rPr>
              <a:t>Beneficiaries last 4 years			</a:t>
            </a:r>
            <a:r>
              <a:rPr lang="en-US" sz="2000" b="1" dirty="0" smtClean="0">
                <a:solidFill>
                  <a:srgbClr val="99BD32"/>
                </a:solidFill>
                <a:latin typeface="Century Gothic" panose="020B0502020202020204" pitchFamily="34" charset="0"/>
              </a:rPr>
              <a:t>1 Million</a:t>
            </a:r>
            <a:r>
              <a:rPr lang="en-US" sz="2000" b="1" dirty="0">
                <a:solidFill>
                  <a:srgbClr val="99BD32"/>
                </a:solidFill>
                <a:latin typeface="Century Gothic" panose="020B0502020202020204" pitchFamily="34" charset="0"/>
              </a:rPr>
              <a:t>					</a:t>
            </a:r>
            <a:r>
              <a:rPr lang="en-US" sz="2000" b="1" dirty="0" smtClean="0">
                <a:solidFill>
                  <a:srgbClr val="99BD32"/>
                </a:solidFill>
                <a:latin typeface="Century Gothic" panose="020B0502020202020204" pitchFamily="34" charset="0"/>
              </a:rPr>
              <a:t>	</a:t>
            </a:r>
            <a:r>
              <a:rPr lang="en-US" sz="2000" dirty="0" smtClean="0">
                <a:latin typeface="Century Gothic" panose="020B0502020202020204" pitchFamily="34" charset="0"/>
              </a:rPr>
              <a:t>researchers</a:t>
            </a:r>
            <a:endParaRPr lang="en-US" sz="2000" dirty="0">
              <a:latin typeface="Century Gothic" panose="020B0502020202020204" pitchFamily="34" charset="0"/>
            </a:endParaRPr>
          </a:p>
          <a:p>
            <a:pPr marL="342900" lvl="0" indent="-342900" fontAlgn="base">
              <a:spcBef>
                <a:spcPts val="600"/>
              </a:spcBef>
              <a:spcAft>
                <a:spcPts val="600"/>
              </a:spcAft>
              <a:buClr>
                <a:srgbClr val="B4C833"/>
              </a:buClr>
              <a:buFont typeface="Courier New" pitchFamily="49" charset="0"/>
              <a:buChar char="o"/>
            </a:pPr>
            <a:r>
              <a:rPr lang="en-US" sz="2000" b="1" dirty="0" smtClean="0">
                <a:latin typeface="Century Gothic" panose="020B0502020202020204" pitchFamily="34" charset="0"/>
              </a:rPr>
              <a:t>Cooperation agreements</a:t>
            </a:r>
            <a:r>
              <a:rPr lang="en-US" sz="2000" dirty="0" smtClean="0">
                <a:latin typeface="Century Gothic" panose="020B0502020202020204" pitchFamily="34" charset="0"/>
              </a:rPr>
              <a:t>			</a:t>
            </a:r>
            <a:r>
              <a:rPr lang="en-US" sz="2000" b="1" dirty="0" smtClean="0">
                <a:solidFill>
                  <a:srgbClr val="99BD32"/>
                </a:solidFill>
                <a:latin typeface="Century Gothic" panose="020B0502020202020204" pitchFamily="34" charset="0"/>
              </a:rPr>
              <a:t>84</a:t>
            </a:r>
            <a:r>
              <a:rPr lang="en-US" sz="2000" dirty="0" smtClean="0">
                <a:latin typeface="Century Gothic" panose="020B0502020202020204" pitchFamily="34" charset="0"/>
              </a:rPr>
              <a:t>		</a:t>
            </a:r>
            <a:endParaRPr lang="en-US" sz="2000" b="1" dirty="0" smtClean="0">
              <a:solidFill>
                <a:srgbClr val="99BD32"/>
              </a:solidFill>
              <a:latin typeface="Century Gothic" panose="020B0502020202020204" pitchFamily="34" charset="0"/>
            </a:endParaRPr>
          </a:p>
          <a:p>
            <a:pPr marL="342900" indent="-342900" fontAlgn="base">
              <a:spcBef>
                <a:spcPts val="600"/>
              </a:spcBef>
              <a:spcAft>
                <a:spcPts val="600"/>
              </a:spcAft>
              <a:buClr>
                <a:srgbClr val="B4C833"/>
              </a:buClr>
              <a:buFont typeface="Courier New" pitchFamily="49" charset="0"/>
              <a:buChar char="o"/>
            </a:pPr>
            <a:r>
              <a:rPr lang="en-US" sz="2000" b="1" dirty="0" smtClean="0">
                <a:solidFill>
                  <a:srgbClr val="99BD32"/>
                </a:solidFill>
                <a:latin typeface="Century Gothic" panose="020B0502020202020204" pitchFamily="34" charset="0"/>
              </a:rPr>
              <a:t>Strategic Partnerships</a:t>
            </a:r>
            <a:endParaRPr lang="en-US" sz="2000" b="1" dirty="0">
              <a:solidFill>
                <a:srgbClr val="B4C833"/>
              </a:solidFill>
              <a:latin typeface="Century Gothic" panose="020B0502020202020204" pitchFamily="34" charset="0"/>
            </a:endParaRPr>
          </a:p>
        </p:txBody>
      </p:sp>
      <p:pic>
        <p:nvPicPr>
          <p:cNvPr id="6" name="Picture 2" descr="http://shamaa.org/uploads/eric.png?1547590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06" y="5181600"/>
            <a:ext cx="1450268" cy="1106129"/>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4" descr="http://shamaa.org/uploads/ebsco.jpg?15475908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3694"/>
            <a:ext cx="1313801" cy="1261329"/>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914899" y="4865799"/>
            <a:ext cx="1104900" cy="1419225"/>
          </a:xfrm>
          <a:prstGeom prst="rect">
            <a:avLst/>
          </a:prstGeom>
          <a:ln>
            <a:solidFill>
              <a:schemeClr val="bg2">
                <a:lumMod val="75000"/>
              </a:schemeClr>
            </a:solidFill>
          </a:ln>
        </p:spPr>
      </p:pic>
      <p:pic>
        <p:nvPicPr>
          <p:cNvPr id="9" name="Picture 8"/>
          <p:cNvPicPr>
            <a:picLocks noChangeAspect="1"/>
          </p:cNvPicPr>
          <p:nvPr/>
        </p:nvPicPr>
        <p:blipFill>
          <a:blip r:embed="rId6"/>
          <a:stretch>
            <a:fillRect/>
          </a:stretch>
        </p:blipFill>
        <p:spPr>
          <a:xfrm>
            <a:off x="6934199" y="4843863"/>
            <a:ext cx="1272322" cy="1441161"/>
          </a:xfrm>
          <a:prstGeom prst="rect">
            <a:avLst/>
          </a:prstGeom>
          <a:ln>
            <a:solidFill>
              <a:schemeClr val="bg2">
                <a:lumMod val="75000"/>
              </a:schemeClr>
            </a:solidFill>
          </a:ln>
        </p:spPr>
      </p:pic>
    </p:spTree>
    <p:extLst>
      <p:ext uri="{BB962C8B-B14F-4D97-AF65-F5344CB8AC3E}">
        <p14:creationId xmlns:p14="http://schemas.microsoft.com/office/powerpoint/2010/main" val="2238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HamaaTemplateFinal">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9ABD32"/>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ShamaaTemplateFinal</Template>
  <TotalTime>7704</TotalTime>
  <Words>1286</Words>
  <Application>Microsoft Office PowerPoint</Application>
  <PresentationFormat>On-screen Show (4:3)</PresentationFormat>
  <Paragraphs>243</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ＭＳ Ｐゴシック</vt:lpstr>
      <vt:lpstr>Arial</vt:lpstr>
      <vt:lpstr>Calibri</vt:lpstr>
      <vt:lpstr>Century Gothic</vt:lpstr>
      <vt:lpstr>Courier New</vt:lpstr>
      <vt:lpstr>GE SS Text Bold</vt:lpstr>
      <vt:lpstr>GE SS Text Light</vt:lpstr>
      <vt:lpstr>GE SS Text Medium</vt:lpstr>
      <vt:lpstr>Georgia</vt:lpstr>
      <vt:lpstr>Simplified Arabic</vt:lpstr>
      <vt:lpstr>Tahoma</vt:lpstr>
      <vt:lpstr>Wingdings</vt:lpstr>
      <vt:lpstr>Wingdings 2</vt:lpstr>
      <vt:lpstr>SHamaaTemplateFinal</vt:lpstr>
      <vt:lpstr>PowerPoint Presentation</vt:lpstr>
      <vt:lpstr>Table of contents</vt:lpstr>
      <vt:lpstr>PowerPoint Presentation</vt:lpstr>
      <vt:lpstr>PowerPoint Presentation</vt:lpstr>
      <vt:lpstr>Shamaa</vt:lpstr>
      <vt:lpstr>Shamaa</vt:lpstr>
      <vt:lpstr>Academic Database in the field of Education</vt:lpstr>
      <vt:lpstr>PowerPoint Presentation</vt:lpstr>
      <vt:lpstr>Shamaa at a Glance</vt:lpstr>
      <vt:lpstr>Distribution of Shamaa studies by language </vt:lpstr>
      <vt:lpstr>Top 10 Countries visiting Shamaa database last 4 years</vt:lpstr>
      <vt:lpstr> Distribution of studies by country</vt:lpstr>
      <vt:lpstr>PowerPoint Presentation</vt:lpstr>
      <vt:lpstr>Shamaa</vt:lpstr>
      <vt:lpstr>Shamaa 10 years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Shamaa contributors &amp; donors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Jamale Ghossein</dc:creator>
  <cp:lastModifiedBy>Rita Maalouf</cp:lastModifiedBy>
  <cp:revision>614</cp:revision>
  <cp:lastPrinted>2019-10-04T14:46:03Z</cp:lastPrinted>
  <dcterms:created xsi:type="dcterms:W3CDTF">2012-10-12T05:32:25Z</dcterms:created>
  <dcterms:modified xsi:type="dcterms:W3CDTF">2019-10-04T14:54:54Z</dcterms:modified>
</cp:coreProperties>
</file>