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16"/>
  </p:notesMasterIdLst>
  <p:sldIdLst>
    <p:sldId id="256" r:id="rId2"/>
    <p:sldId id="261" r:id="rId3"/>
    <p:sldId id="281" r:id="rId4"/>
    <p:sldId id="260" r:id="rId5"/>
    <p:sldId id="272" r:id="rId6"/>
    <p:sldId id="273" r:id="rId7"/>
    <p:sldId id="274" r:id="rId8"/>
    <p:sldId id="278" r:id="rId9"/>
    <p:sldId id="277" r:id="rId10"/>
    <p:sldId id="279" r:id="rId11"/>
    <p:sldId id="282" r:id="rId12"/>
    <p:sldId id="280" r:id="rId13"/>
    <p:sldId id="264" r:id="rId14"/>
    <p:sldId id="268"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473"/>
    <a:srgbClr val="FF8132"/>
    <a:srgbClr val="EEBE93"/>
    <a:srgbClr val="A2FB9F"/>
    <a:srgbClr val="FB55E0"/>
    <a:srgbClr val="8C317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4AC14C7-657D-A74D-8C62-473BC53DACCF}" type="datetimeFigureOut">
              <a:rPr lang="fr-FR" smtClean="0"/>
              <a:t>18/09/2018</a:t>
            </a:fld>
            <a:endParaRPr lang="en-US"/>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1A4327C-6341-8246-B840-9FEACAEF724A}" type="slidenum">
              <a:rPr lang="en-US" smtClean="0"/>
              <a:t>‹#›</a:t>
            </a:fld>
            <a:endParaRPr lang="en-US"/>
          </a:p>
        </p:txBody>
      </p:sp>
    </p:spTree>
    <p:extLst>
      <p:ext uri="{BB962C8B-B14F-4D97-AF65-F5344CB8AC3E}">
        <p14:creationId xmlns:p14="http://schemas.microsoft.com/office/powerpoint/2010/main" val="37264724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9/18/2018</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785C6-EBAF-49D5-AD4D-BABF4DFAAD59}" type="datetime1">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59A7B8-0EC4-44C9-AFEF-25E144F11C06}" type="datetime1">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9/18/2018</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0D3E6-EF16-4488-94A4-211508FE4682}" type="datetime1">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9/18/2018</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9/18/2018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680905" y="4565073"/>
            <a:ext cx="6553200" cy="457200"/>
          </a:xfrm>
        </p:spPr>
        <p:txBody>
          <a:bodyPr>
            <a:noAutofit/>
          </a:bodyPr>
          <a:lstStyle/>
          <a:p>
            <a:r>
              <a:rPr lang="en-US" sz="1050" b="1" cap="none" dirty="0"/>
              <a:t>Juncal Plazaola </a:t>
            </a:r>
            <a:r>
              <a:rPr lang="en-US" sz="1050" b="1" cap="none" dirty="0" err="1"/>
              <a:t>Casta</a:t>
            </a:r>
            <a:r>
              <a:rPr lang="es-ES" sz="1050" b="1" cap="none" dirty="0" err="1"/>
              <a:t>ño</a:t>
            </a:r>
            <a:endParaRPr lang="en-US" sz="1050" b="1" cap="none" dirty="0"/>
          </a:p>
          <a:p>
            <a:r>
              <a:rPr lang="en-US" sz="1050" b="1" cap="none" dirty="0"/>
              <a:t>Policy Specialist, Violence against Women Data</a:t>
            </a:r>
          </a:p>
          <a:p>
            <a:r>
              <a:rPr lang="en-US" sz="1050" b="1" cap="none" dirty="0"/>
              <a:t>UN Women</a:t>
            </a:r>
          </a:p>
        </p:txBody>
      </p:sp>
      <p:sp>
        <p:nvSpPr>
          <p:cNvPr id="3" name="Titre 2"/>
          <p:cNvSpPr>
            <a:spLocks noGrp="1"/>
          </p:cNvSpPr>
          <p:nvPr>
            <p:ph type="ctrTitle"/>
          </p:nvPr>
        </p:nvSpPr>
        <p:spPr>
          <a:xfrm>
            <a:off x="604705" y="2825476"/>
            <a:ext cx="6629400" cy="1773381"/>
          </a:xfrm>
        </p:spPr>
        <p:txBody>
          <a:bodyPr/>
          <a:lstStyle/>
          <a:p>
            <a:pPr>
              <a:spcBef>
                <a:spcPts val="1200"/>
              </a:spcBef>
            </a:pP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br>
              <a:rPr lang="en-US" sz="2800" dirty="0">
                <a:latin typeface="Century Gothic"/>
                <a:cs typeface="Century Gothic"/>
              </a:rPr>
            </a:br>
            <a:r>
              <a:rPr lang="en-US" sz="2400" b="1" dirty="0">
                <a:effectLst>
                  <a:outerShdw blurRad="38100" dist="38100" dir="2700000" algn="tl">
                    <a:srgbClr val="000000">
                      <a:alpha val="43137"/>
                    </a:srgbClr>
                  </a:outerShdw>
                </a:effectLst>
                <a:latin typeface="Century Gothic"/>
                <a:cs typeface="Century Gothic"/>
              </a:rPr>
              <a:t>data Collection and use on violence against women</a:t>
            </a:r>
            <a:br>
              <a:rPr lang="en-US" sz="2400" b="1" dirty="0">
                <a:effectLst>
                  <a:outerShdw blurRad="38100" dist="38100" dir="2700000" algn="tl">
                    <a:srgbClr val="000000">
                      <a:alpha val="43137"/>
                    </a:srgbClr>
                  </a:outerShdw>
                </a:effectLst>
                <a:latin typeface="Century Gothic"/>
                <a:cs typeface="Century Gothic"/>
              </a:rPr>
            </a:br>
            <a:r>
              <a:rPr lang="en-US" sz="1600" cap="none" dirty="0">
                <a:latin typeface="Century Gothic"/>
                <a:cs typeface="Century Gothic"/>
              </a:rPr>
              <a:t>Regional Workshop on Combating Violence against Women in the Arab Region</a:t>
            </a:r>
            <a:br>
              <a:rPr lang="en-US" sz="1600" dirty="0">
                <a:latin typeface="Century Gothic"/>
                <a:cs typeface="Century Gothic"/>
              </a:rPr>
            </a:br>
            <a:r>
              <a:rPr lang="en-US" sz="1600" cap="none" dirty="0">
                <a:latin typeface="Century Gothic"/>
              </a:rPr>
              <a:t>Beirut, Lebanon, 18-19 September 2018</a:t>
            </a:r>
            <a:endParaRPr lang="en-US" sz="1600" dirty="0">
              <a:latin typeface="Century Gothic"/>
              <a:cs typeface="Century Gothic"/>
            </a:endParaRPr>
          </a:p>
        </p:txBody>
      </p:sp>
      <p:pic>
        <p:nvPicPr>
          <p:cNvPr id="5" name="Image 4"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804946" y="600009"/>
            <a:ext cx="3075160" cy="1421368"/>
          </a:xfrm>
          <a:prstGeom prst="rect">
            <a:avLst/>
          </a:prstGeom>
        </p:spPr>
      </p:pic>
    </p:spTree>
    <p:extLst>
      <p:ext uri="{BB962C8B-B14F-4D97-AF65-F5344CB8AC3E}">
        <p14:creationId xmlns:p14="http://schemas.microsoft.com/office/powerpoint/2010/main" val="3488298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SOURCES OF DATA</a:t>
            </a:r>
          </a:p>
        </p:txBody>
      </p:sp>
      <p:sp>
        <p:nvSpPr>
          <p:cNvPr id="14" name="Shape 708"/>
          <p:cNvSpPr/>
          <p:nvPr/>
        </p:nvSpPr>
        <p:spPr>
          <a:xfrm>
            <a:off x="183473" y="3246977"/>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endParaRPr lang="en-US" sz="2400" b="1"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Global standards and guidelines exist for the administration of prevalence surveys, including ethical and safety standards*.</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lvl="0" algn="just">
              <a:lnSpc>
                <a:spcPct val="100000"/>
              </a:lnSpc>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6" name="Picture 5">
            <a:extLst>
              <a:ext uri="{FF2B5EF4-FFF2-40B4-BE49-F238E27FC236}">
                <a16:creationId xmlns:a16="http://schemas.microsoft.com/office/drawing/2014/main" id="{2F674D61-764D-43D2-B1F3-A0065D88A8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957" y="2802433"/>
            <a:ext cx="1857375" cy="2457450"/>
          </a:xfrm>
          <a:prstGeom prst="rect">
            <a:avLst/>
          </a:prstGeom>
        </p:spPr>
      </p:pic>
      <p:pic>
        <p:nvPicPr>
          <p:cNvPr id="8" name="Picture 7">
            <a:extLst>
              <a:ext uri="{FF2B5EF4-FFF2-40B4-BE49-F238E27FC236}">
                <a16:creationId xmlns:a16="http://schemas.microsoft.com/office/drawing/2014/main" id="{1F2B8101-B1BF-4E0F-92F4-6F32FA0D1A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9275" y="2802433"/>
            <a:ext cx="1783080" cy="2468880"/>
          </a:xfrm>
          <a:prstGeom prst="rect">
            <a:avLst/>
          </a:prstGeom>
        </p:spPr>
      </p:pic>
      <p:pic>
        <p:nvPicPr>
          <p:cNvPr id="10" name="Picture 9">
            <a:extLst>
              <a:ext uri="{FF2B5EF4-FFF2-40B4-BE49-F238E27FC236}">
                <a16:creationId xmlns:a16="http://schemas.microsoft.com/office/drawing/2014/main" id="{8941CF0C-46C5-4694-A864-F92F1E4191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68737" y="2783706"/>
            <a:ext cx="1876425" cy="2438400"/>
          </a:xfrm>
          <a:prstGeom prst="rect">
            <a:avLst/>
          </a:prstGeom>
        </p:spPr>
      </p:pic>
    </p:spTree>
    <p:extLst>
      <p:ext uri="{BB962C8B-B14F-4D97-AF65-F5344CB8AC3E}">
        <p14:creationId xmlns:p14="http://schemas.microsoft.com/office/powerpoint/2010/main" val="28083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SOURCES OF DATA</a:t>
            </a:r>
          </a:p>
        </p:txBody>
      </p:sp>
      <p:sp>
        <p:nvSpPr>
          <p:cNvPr id="14" name="Shape 708"/>
          <p:cNvSpPr/>
          <p:nvPr/>
        </p:nvSpPr>
        <p:spPr>
          <a:xfrm>
            <a:off x="304771" y="2869012"/>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endParaRPr lang="en-US" sz="2400" b="1"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These do not exist for the establishment and management of administrative data systems.</a:t>
            </a:r>
          </a:p>
          <a:p>
            <a:pPr lvl="0" algn="just">
              <a:lnSpc>
                <a:spcPct val="100000"/>
              </a:lnSpc>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lvl="0" algn="just">
              <a:lnSpc>
                <a:spcPct val="100000"/>
              </a:lnSpc>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9" name="Picture 2" descr="ASEAN VAWG Data Guidelines">
            <a:extLst>
              <a:ext uri="{FF2B5EF4-FFF2-40B4-BE49-F238E27FC236}">
                <a16:creationId xmlns:a16="http://schemas.microsoft.com/office/drawing/2014/main" id="{C8C9BDA7-34FF-4479-A42E-64C752CB7B1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961853" y="2752896"/>
            <a:ext cx="2714110" cy="384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9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SOURCES OF DATA</a:t>
            </a:r>
          </a:p>
        </p:txBody>
      </p:sp>
      <p:sp>
        <p:nvSpPr>
          <p:cNvPr id="14" name="Shape 708"/>
          <p:cNvSpPr/>
          <p:nvPr/>
        </p:nvSpPr>
        <p:spPr>
          <a:xfrm>
            <a:off x="478972" y="2115572"/>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endParaRPr lang="en-US" sz="2600" b="1"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600" dirty="0">
                <a:solidFill>
                  <a:srgbClr val="4A66AC"/>
                </a:solidFill>
                <a:latin typeface="Calibri"/>
                <a:cs typeface="Calibri"/>
              </a:rPr>
              <a:t>Qualitative studies</a:t>
            </a:r>
          </a:p>
          <a:p>
            <a:pPr marL="457200" lvl="0" indent="-457200" algn="just">
              <a:lnSpc>
                <a:spcPct val="100000"/>
              </a:lnSpc>
              <a:buFont typeface="Wingdings" panose="05000000000000000000" pitchFamily="2" charset="2"/>
              <a:buChar char="q"/>
              <a:defRPr sz="1800" b="0">
                <a:solidFill>
                  <a:srgbClr val="000000"/>
                </a:solidFill>
              </a:defRPr>
            </a:pPr>
            <a:r>
              <a:rPr lang="en-US" sz="2600" dirty="0">
                <a:solidFill>
                  <a:srgbClr val="4A66AC"/>
                </a:solidFill>
                <a:latin typeface="Calibri"/>
                <a:cs typeface="Calibri"/>
              </a:rPr>
              <a:t>Costing studies</a:t>
            </a:r>
          </a:p>
          <a:p>
            <a:pPr marL="457200" lvl="0" indent="-457200" algn="just">
              <a:lnSpc>
                <a:spcPct val="100000"/>
              </a:lnSpc>
              <a:buFont typeface="Wingdings" panose="05000000000000000000" pitchFamily="2" charset="2"/>
              <a:buChar char="q"/>
              <a:defRPr sz="1800" b="0">
                <a:solidFill>
                  <a:srgbClr val="000000"/>
                </a:solidFill>
              </a:defRPr>
            </a:pPr>
            <a:r>
              <a:rPr lang="en-US" sz="2600">
                <a:solidFill>
                  <a:srgbClr val="4A66AC"/>
                </a:solidFill>
                <a:latin typeface="Calibri"/>
                <a:cs typeface="Calibri"/>
              </a:rPr>
              <a:t>Studies </a:t>
            </a:r>
            <a:r>
              <a:rPr lang="en-US" sz="2600" dirty="0">
                <a:solidFill>
                  <a:srgbClr val="4A66AC"/>
                </a:solidFill>
                <a:latin typeface="Calibri"/>
                <a:cs typeface="Calibri"/>
              </a:rPr>
              <a:t>on attitudes, beliefs and </a:t>
            </a:r>
            <a:r>
              <a:rPr lang="en-US" sz="2600" dirty="0" err="1">
                <a:solidFill>
                  <a:srgbClr val="4A66AC"/>
                </a:solidFill>
                <a:latin typeface="Calibri"/>
                <a:cs typeface="Calibri"/>
              </a:rPr>
              <a:t>behaviours</a:t>
            </a:r>
            <a:r>
              <a:rPr lang="en-US" sz="2600" dirty="0">
                <a:solidFill>
                  <a:srgbClr val="4A66AC"/>
                </a:solidFill>
                <a:latin typeface="Calibri"/>
                <a:cs typeface="Calibri"/>
              </a:rPr>
              <a:t> related to gender equality</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4" name="Picture 3">
            <a:extLst>
              <a:ext uri="{FF2B5EF4-FFF2-40B4-BE49-F238E27FC236}">
                <a16:creationId xmlns:a16="http://schemas.microsoft.com/office/drawing/2014/main" id="{701E32EA-E459-4F4D-A4E0-E776AFCFA58D}"/>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763291" y="3889308"/>
            <a:ext cx="1806740" cy="2560320"/>
          </a:xfrm>
          <a:prstGeom prst="rect">
            <a:avLst/>
          </a:prstGeom>
        </p:spPr>
      </p:pic>
      <p:pic>
        <p:nvPicPr>
          <p:cNvPr id="6" name="Picture 5">
            <a:extLst>
              <a:ext uri="{FF2B5EF4-FFF2-40B4-BE49-F238E27FC236}">
                <a16:creationId xmlns:a16="http://schemas.microsoft.com/office/drawing/2014/main" id="{A8443E54-517F-44FD-9960-7B23E6BB90AD}"/>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953692" y="3889308"/>
            <a:ext cx="1818998" cy="2560320"/>
          </a:xfrm>
          <a:prstGeom prst="rect">
            <a:avLst/>
          </a:prstGeom>
        </p:spPr>
      </p:pic>
    </p:spTree>
    <p:extLst>
      <p:ext uri="{BB962C8B-B14F-4D97-AF65-F5344CB8AC3E}">
        <p14:creationId xmlns:p14="http://schemas.microsoft.com/office/powerpoint/2010/main" val="307475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Initiatives</a:t>
            </a:r>
          </a:p>
        </p:txBody>
      </p:sp>
      <p:sp>
        <p:nvSpPr>
          <p:cNvPr id="14" name="Shape 708"/>
          <p:cNvSpPr/>
          <p:nvPr/>
        </p:nvSpPr>
        <p:spPr>
          <a:xfrm>
            <a:off x="569203" y="3619248"/>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endParaRPr lang="en-US" sz="2400" b="1" dirty="0">
              <a:solidFill>
                <a:srgbClr val="4A66AC"/>
              </a:solidFill>
              <a:latin typeface="Calibri"/>
              <a:cs typeface="Calibri"/>
            </a:endParaRPr>
          </a:p>
          <a:p>
            <a:pPr lvl="0" algn="just">
              <a:lnSpc>
                <a:spcPct val="100000"/>
              </a:lnSpc>
              <a:defRPr sz="1800" b="0">
                <a:solidFill>
                  <a:srgbClr val="000000"/>
                </a:solidFill>
              </a:defRPr>
            </a:pPr>
            <a:endParaRPr lang="en-US" sz="2400" b="1"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Flagship </a:t>
            </a:r>
            <a:r>
              <a:rPr lang="en-US" sz="2400" dirty="0" err="1">
                <a:solidFill>
                  <a:srgbClr val="4A66AC"/>
                </a:solidFill>
                <a:latin typeface="Calibri"/>
                <a:cs typeface="Calibri"/>
              </a:rPr>
              <a:t>Programme</a:t>
            </a:r>
            <a:r>
              <a:rPr lang="en-US" sz="2400" dirty="0">
                <a:solidFill>
                  <a:srgbClr val="4A66AC"/>
                </a:solidFill>
                <a:latin typeface="Calibri"/>
                <a:cs typeface="Calibri"/>
              </a:rPr>
              <a:t> Initiative “Making Every Woman and Girl Count”</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UN Women/WHO Global Joint </a:t>
            </a:r>
            <a:r>
              <a:rPr lang="en-US" sz="2400" dirty="0" err="1">
                <a:solidFill>
                  <a:srgbClr val="4A66AC"/>
                </a:solidFill>
                <a:latin typeface="Calibri"/>
                <a:cs typeface="Calibri"/>
              </a:rPr>
              <a:t>Programme</a:t>
            </a:r>
            <a:r>
              <a:rPr lang="en-US" sz="2400" dirty="0">
                <a:solidFill>
                  <a:srgbClr val="4A66AC"/>
                </a:solidFill>
                <a:latin typeface="Calibri"/>
                <a:cs typeface="Calibri"/>
              </a:rPr>
              <a:t> on VAW Data</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Global Center of Excellence on Gender Statistics</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Global Joint </a:t>
            </a:r>
            <a:r>
              <a:rPr lang="en-US" sz="2400" dirty="0" err="1">
                <a:solidFill>
                  <a:srgbClr val="4A66AC"/>
                </a:solidFill>
                <a:latin typeface="Calibri"/>
                <a:cs typeface="Calibri"/>
              </a:rPr>
              <a:t>Programme</a:t>
            </a:r>
            <a:r>
              <a:rPr lang="en-US" sz="2400" dirty="0">
                <a:solidFill>
                  <a:srgbClr val="4A66AC"/>
                </a:solidFill>
                <a:latin typeface="Calibri"/>
                <a:cs typeface="Calibri"/>
              </a:rPr>
              <a:t> on Essential Services for Women and Girls Subject to Violence</a:t>
            </a:r>
          </a:p>
          <a:p>
            <a:pPr lvl="0" algn="just">
              <a:lnSpc>
                <a:spcPct val="100000"/>
              </a:lnSpc>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 ASEAN Regional Guidelines on VAWG Data Collection and Use</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a:p>
            <a:pPr marL="457200" lvl="0" indent="-457200" algn="just">
              <a:lnSpc>
                <a:spcPct val="100000"/>
              </a:lnSpc>
              <a:buFont typeface="Wingdings" panose="05000000000000000000" pitchFamily="2" charset="2"/>
              <a:buChar char="q"/>
              <a:defRPr sz="1800" b="0">
                <a:solidFill>
                  <a:srgbClr val="000000"/>
                </a:solidFill>
              </a:defRPr>
            </a:pPr>
            <a:r>
              <a:rPr lang="en-US" sz="2400" dirty="0">
                <a:solidFill>
                  <a:srgbClr val="4A66AC"/>
                </a:solidFill>
                <a:latin typeface="Calibri"/>
                <a:cs typeface="Calibri"/>
              </a:rPr>
              <a:t>Planned work on administrative data</a:t>
            </a:r>
          </a:p>
          <a:p>
            <a:pPr marL="457200" lvl="0" indent="-457200" algn="just">
              <a:lnSpc>
                <a:spcPct val="100000"/>
              </a:lnSpc>
              <a:buFont typeface="Wingdings" panose="05000000000000000000" pitchFamily="2" charset="2"/>
              <a:buChar char="q"/>
              <a:defRPr sz="1800" b="0">
                <a:solidFill>
                  <a:srgbClr val="000000"/>
                </a:solidFill>
              </a:defRPr>
            </a:pPr>
            <a:endParaRPr lang="en-US" sz="2400" dirty="0">
              <a:solidFill>
                <a:srgbClr val="4A66AC"/>
              </a:solidFill>
              <a:latin typeface="Calibri"/>
              <a:cs typeface="Calibri"/>
            </a:endParaRP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Tree>
    <p:extLst>
      <p:ext uri="{BB962C8B-B14F-4D97-AF65-F5344CB8AC3E}">
        <p14:creationId xmlns:p14="http://schemas.microsoft.com/office/powerpoint/2010/main" val="413260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3345" y="2599123"/>
            <a:ext cx="9217890" cy="1039427"/>
          </a:xfrm>
        </p:spPr>
        <p:txBody>
          <a:bodyPr>
            <a:noAutofit/>
          </a:bodyPr>
          <a:lstStyle/>
          <a:p>
            <a:r>
              <a:rPr lang="en-US" sz="4500" dirty="0">
                <a:latin typeface="Calibri"/>
                <a:cs typeface="Calibri"/>
              </a:rPr>
              <a:t>Thank you</a:t>
            </a:r>
            <a:br>
              <a:rPr lang="en-US" sz="4500" dirty="0">
                <a:latin typeface="Calibri"/>
                <a:cs typeface="Calibri"/>
              </a:rPr>
            </a:br>
            <a:br>
              <a:rPr lang="en-US" sz="4500" dirty="0">
                <a:latin typeface="Calibri"/>
                <a:cs typeface="Calibri"/>
              </a:rPr>
            </a:br>
            <a:r>
              <a:rPr lang="en-US" sz="2400" cap="none" dirty="0">
                <a:latin typeface="Calibri"/>
                <a:cs typeface="Calibri"/>
              </a:rPr>
              <a:t>j.plazaolacastano@unwomen.org</a:t>
            </a:r>
          </a:p>
        </p:txBody>
      </p:sp>
      <p:pic>
        <p:nvPicPr>
          <p:cNvPr id="13" name="Image 12"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66684" y="5977184"/>
            <a:ext cx="1393094" cy="643901"/>
          </a:xfrm>
          <a:prstGeom prst="rect">
            <a:avLst/>
          </a:prstGeom>
        </p:spPr>
      </p:pic>
    </p:spTree>
    <p:extLst>
      <p:ext uri="{BB962C8B-B14F-4D97-AF65-F5344CB8AC3E}">
        <p14:creationId xmlns:p14="http://schemas.microsoft.com/office/powerpoint/2010/main" val="347990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PRESENTATION</a:t>
            </a:r>
          </a:p>
        </p:txBody>
      </p:sp>
      <p:sp>
        <p:nvSpPr>
          <p:cNvPr id="14" name="Shape 708"/>
          <p:cNvSpPr/>
          <p:nvPr/>
        </p:nvSpPr>
        <p:spPr>
          <a:xfrm>
            <a:off x="569203" y="3314336"/>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marL="457200" lvl="0" indent="-457200" algn="just">
              <a:lnSpc>
                <a:spcPct val="100000"/>
              </a:lnSpc>
              <a:buFont typeface="Wingdings" panose="05000000000000000000" pitchFamily="2" charset="2"/>
              <a:buChar char="q"/>
              <a:defRPr sz="1800" b="0">
                <a:solidFill>
                  <a:srgbClr val="000000"/>
                </a:solidFill>
              </a:defRPr>
            </a:pPr>
            <a:r>
              <a:rPr lang="en-US" sz="3200" dirty="0">
                <a:solidFill>
                  <a:srgbClr val="4A66AC"/>
                </a:solidFill>
                <a:latin typeface="Calibri" panose="020F0502020204030204" pitchFamily="34" charset="0"/>
                <a:cs typeface="Calibri" panose="020F0502020204030204" pitchFamily="34" charset="0"/>
              </a:rPr>
              <a:t>Global Indicators on Violence against Women</a:t>
            </a:r>
          </a:p>
          <a:p>
            <a:pPr marL="457200" lvl="0" indent="-457200" algn="just">
              <a:lnSpc>
                <a:spcPct val="100000"/>
              </a:lnSpc>
              <a:buFont typeface="Wingdings" panose="05000000000000000000" pitchFamily="2" charset="2"/>
              <a:buChar char="q"/>
              <a:defRPr sz="1800" b="0">
                <a:solidFill>
                  <a:srgbClr val="000000"/>
                </a:solidFill>
              </a:defRPr>
            </a:pPr>
            <a:endParaRPr lang="en-US" sz="3200" dirty="0">
              <a:solidFill>
                <a:srgbClr val="4A66AC"/>
              </a:solidFill>
              <a:latin typeface="Calibri" panose="020F0502020204030204" pitchFamily="34" charset="0"/>
              <a:cs typeface="Calibri" panose="020F0502020204030204" pitchFamily="34" charset="0"/>
            </a:endParaRPr>
          </a:p>
          <a:p>
            <a:pPr marL="457200" lvl="0" indent="-457200" algn="just">
              <a:lnSpc>
                <a:spcPct val="100000"/>
              </a:lnSpc>
              <a:buFont typeface="Wingdings" panose="05000000000000000000" pitchFamily="2" charset="2"/>
              <a:buChar char="q"/>
              <a:defRPr sz="1800" b="0">
                <a:solidFill>
                  <a:srgbClr val="000000"/>
                </a:solidFill>
              </a:defRPr>
            </a:pPr>
            <a:r>
              <a:rPr lang="en-US" sz="3200" dirty="0">
                <a:solidFill>
                  <a:srgbClr val="4A66AC"/>
                </a:solidFill>
                <a:latin typeface="Calibri" panose="020F0502020204030204" pitchFamily="34" charset="0"/>
                <a:cs typeface="Calibri" panose="020F0502020204030204" pitchFamily="34" charset="0"/>
              </a:rPr>
              <a:t>Sources of Data</a:t>
            </a:r>
          </a:p>
          <a:p>
            <a:pPr marL="457200" lvl="0" indent="-457200" algn="just">
              <a:lnSpc>
                <a:spcPct val="100000"/>
              </a:lnSpc>
              <a:buFont typeface="Wingdings" panose="05000000000000000000" pitchFamily="2" charset="2"/>
              <a:buChar char="q"/>
              <a:defRPr sz="1800" b="0">
                <a:solidFill>
                  <a:srgbClr val="000000"/>
                </a:solidFill>
              </a:defRPr>
            </a:pPr>
            <a:endParaRPr lang="en-US" sz="3200" dirty="0">
              <a:solidFill>
                <a:srgbClr val="4A66AC"/>
              </a:solidFill>
              <a:latin typeface="Calibri" panose="020F0502020204030204" pitchFamily="34" charset="0"/>
              <a:cs typeface="Calibri" panose="020F0502020204030204" pitchFamily="34" charset="0"/>
            </a:endParaRPr>
          </a:p>
          <a:p>
            <a:pPr marL="457200" lvl="0" indent="-457200" algn="just">
              <a:lnSpc>
                <a:spcPct val="100000"/>
              </a:lnSpc>
              <a:buFont typeface="Wingdings" panose="05000000000000000000" pitchFamily="2" charset="2"/>
              <a:buChar char="q"/>
              <a:defRPr sz="1800" b="0">
                <a:solidFill>
                  <a:srgbClr val="000000"/>
                </a:solidFill>
              </a:defRPr>
            </a:pPr>
            <a:r>
              <a:rPr lang="en-US" sz="3200" dirty="0">
                <a:solidFill>
                  <a:srgbClr val="4A66AC"/>
                </a:solidFill>
                <a:latin typeface="Calibri" panose="020F0502020204030204" pitchFamily="34" charset="0"/>
                <a:cs typeface="Calibri" panose="020F0502020204030204" pitchFamily="34" charset="0"/>
              </a:rPr>
              <a:t>Global Initiatives Supporting VAW Data Collection</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Tree>
    <p:extLst>
      <p:ext uri="{BB962C8B-B14F-4D97-AF65-F5344CB8AC3E}">
        <p14:creationId xmlns:p14="http://schemas.microsoft.com/office/powerpoint/2010/main" val="384882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indicators </a:t>
            </a:r>
            <a:br>
              <a:rPr lang="en-US" sz="2200" b="1" dirty="0">
                <a:latin typeface="Century Gothic"/>
                <a:cs typeface="Century Gothic"/>
              </a:rPr>
            </a:br>
            <a:r>
              <a:rPr lang="en-US" sz="2200" b="1" dirty="0">
                <a:latin typeface="Century Gothic"/>
                <a:cs typeface="Century Gothic"/>
              </a:rPr>
              <a:t>The Minimum Set of Gender Indicators (2013)</a:t>
            </a:r>
          </a:p>
        </p:txBody>
      </p:sp>
      <p:sp>
        <p:nvSpPr>
          <p:cNvPr id="14" name="Shape 708"/>
          <p:cNvSpPr/>
          <p:nvPr/>
        </p:nvSpPr>
        <p:spPr>
          <a:xfrm>
            <a:off x="581612" y="3692301"/>
            <a:ext cx="8316684"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48- Proportion of ever-partnered women (aged 15-49) subjected to physical and/or sexual violence by a current or former intimate partner, in the last 12 months </a:t>
            </a:r>
          </a:p>
          <a:p>
            <a:pPr lvl="0" algn="just">
              <a:lnSpc>
                <a:spcPct val="100000"/>
              </a:lnSpc>
              <a:defRPr sz="1800" b="0">
                <a:solidFill>
                  <a:srgbClr val="000000"/>
                </a:solidFill>
              </a:defRPr>
            </a:pPr>
            <a:endParaRPr lang="en-US" sz="2000" b="0" dirty="0">
              <a:solidFill>
                <a:srgbClr val="0070C0"/>
              </a:solidFill>
              <a:latin typeface="Calibri" panose="020F0502020204030204" pitchFamily="34" charset="0"/>
              <a:cs typeface="Calibri" panose="020F0502020204030204" pitchFamily="34" charset="0"/>
            </a:endParaRPr>
          </a:p>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49- Proportion of women (aged 15-49) subjected to sexual violence by persons other than an intimate partner, since age 15</a:t>
            </a:r>
          </a:p>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 </a:t>
            </a:r>
          </a:p>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50- Prevalence of female genital mutilation/cutting (for relevant countries only)</a:t>
            </a:r>
          </a:p>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 </a:t>
            </a:r>
          </a:p>
          <a:p>
            <a:pPr lvl="0" algn="just">
              <a:lnSpc>
                <a:spcPct val="100000"/>
              </a:lnSpc>
              <a:defRPr sz="1800" b="0">
                <a:solidFill>
                  <a:srgbClr val="000000"/>
                </a:solidFill>
              </a:defRPr>
            </a:pPr>
            <a:r>
              <a:rPr lang="en-US" sz="2000" b="0" dirty="0">
                <a:solidFill>
                  <a:srgbClr val="0070C0"/>
                </a:solidFill>
                <a:latin typeface="Calibri" panose="020F0502020204030204" pitchFamily="34" charset="0"/>
                <a:cs typeface="Calibri" panose="020F0502020204030204" pitchFamily="34" charset="0"/>
              </a:rPr>
              <a:t>51- Percentage of women aged 20-24 years old who were married or in union before age 18</a:t>
            </a:r>
          </a:p>
          <a:p>
            <a:pPr lvl="0" algn="just">
              <a:lnSpc>
                <a:spcPct val="100000"/>
              </a:lnSpc>
              <a:defRPr sz="1800" b="0">
                <a:solidFill>
                  <a:srgbClr val="000000"/>
                </a:solidFill>
              </a:defRPr>
            </a:pPr>
            <a:endParaRPr lang="en-US" sz="2000" b="0" dirty="0">
              <a:solidFill>
                <a:srgbClr val="4A66AC"/>
              </a:solidFill>
              <a:latin typeface="Calibri" panose="020F0502020204030204" pitchFamily="34" charset="0"/>
              <a:cs typeface="Calibri" panose="020F0502020204030204" pitchFamily="34" charset="0"/>
            </a:endParaRPr>
          </a:p>
          <a:p>
            <a:pPr lvl="0" algn="just">
              <a:lnSpc>
                <a:spcPct val="100000"/>
              </a:lnSpc>
              <a:defRPr sz="1800" b="0">
                <a:solidFill>
                  <a:srgbClr val="000000"/>
                </a:solidFill>
              </a:defRPr>
            </a:pPr>
            <a:r>
              <a:rPr lang="en-US" sz="2000" b="0" dirty="0">
                <a:latin typeface="Calibri" panose="020F0502020204030204" pitchFamily="34" charset="0"/>
                <a:cs typeface="Calibri" panose="020F0502020204030204" pitchFamily="34" charset="0"/>
              </a:rPr>
              <a:t>8- Whether or not reservation to article 16 of CEDAW </a:t>
            </a:r>
          </a:p>
          <a:p>
            <a:pPr lvl="0" algn="just">
              <a:lnSpc>
                <a:spcPct val="100000"/>
              </a:lnSpc>
              <a:defRPr sz="1800" b="0">
                <a:solidFill>
                  <a:srgbClr val="000000"/>
                </a:solidFill>
              </a:defRPr>
            </a:pPr>
            <a:r>
              <a:rPr lang="en-US" sz="2000" b="0" dirty="0">
                <a:latin typeface="Calibri" panose="020F0502020204030204" pitchFamily="34" charset="0"/>
                <a:cs typeface="Calibri" panose="020F0502020204030204" pitchFamily="34" charset="0"/>
              </a:rPr>
              <a:t>9- Existence of laws on domestic violence </a:t>
            </a:r>
          </a:p>
          <a:p>
            <a:pPr lvl="0" algn="just">
              <a:lnSpc>
                <a:spcPct val="100000"/>
              </a:lnSpc>
              <a:defRPr sz="1800" b="0">
                <a:solidFill>
                  <a:srgbClr val="000000"/>
                </a:solidFill>
              </a:defRPr>
            </a:pPr>
            <a:r>
              <a:rPr lang="en-US" sz="2000" b="0" dirty="0">
                <a:latin typeface="Calibri" panose="020F0502020204030204" pitchFamily="34" charset="0"/>
                <a:cs typeface="Calibri" panose="020F0502020204030204" pitchFamily="34" charset="0"/>
              </a:rPr>
              <a:t>11- Legal minimum age at marriage, </a:t>
            </a:r>
            <a:r>
              <a:rPr lang="en-US" sz="2000" b="0">
                <a:latin typeface="Calibri" panose="020F0502020204030204" pitchFamily="34" charset="0"/>
                <a:cs typeface="Calibri" panose="020F0502020204030204" pitchFamily="34" charset="0"/>
              </a:rPr>
              <a:t>by sex</a:t>
            </a:r>
            <a:endParaRPr lang="en-US" sz="2000" b="1" dirty="0">
              <a:solidFill>
                <a:srgbClr val="4A66AC"/>
              </a:solidFill>
              <a:latin typeface="Calibri" panose="020F0502020204030204" pitchFamily="34" charset="0"/>
              <a:cs typeface="Calibri" panose="020F0502020204030204" pitchFamily="34" charset="0"/>
            </a:endParaRP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Tree>
    <p:extLst>
      <p:ext uri="{BB962C8B-B14F-4D97-AF65-F5344CB8AC3E}">
        <p14:creationId xmlns:p14="http://schemas.microsoft.com/office/powerpoint/2010/main" val="1446744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indicators- The SDG indicators (2017)</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5" name="Picture 4" descr="Résultat de recherche d'images pour &quot;sdg wheel photo&quot;">
            <a:extLst>
              <a:ext uri="{FF2B5EF4-FFF2-40B4-BE49-F238E27FC236}">
                <a16:creationId xmlns:a16="http://schemas.microsoft.com/office/drawing/2014/main" id="{4D509ECB-4052-48B5-B1CB-C1049CE8340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001024" y="1447799"/>
            <a:ext cx="5238750" cy="5372100"/>
          </a:xfrm>
          <a:prstGeom prst="rect">
            <a:avLst/>
          </a:prstGeom>
          <a:noFill/>
          <a:extLst>
            <a:ext uri="{909E8E84-426E-40DD-AFC4-6F175D3DCCD1}">
              <a14:hiddenFill xmlns:a14="http://schemas.microsoft.com/office/drawing/2010/main">
                <a:solidFill>
                  <a:srgbClr val="FFFFFF"/>
                </a:solidFill>
              </a14:hiddenFill>
            </a:ext>
          </a:extLst>
        </p:spPr>
      </p:pic>
      <p:sp>
        <p:nvSpPr>
          <p:cNvPr id="6" name="Shape 708">
            <a:extLst>
              <a:ext uri="{FF2B5EF4-FFF2-40B4-BE49-F238E27FC236}">
                <a16:creationId xmlns:a16="http://schemas.microsoft.com/office/drawing/2014/main" id="{DD24C56D-9EC7-4DA3-896B-97B17BCB0E73}"/>
              </a:ext>
            </a:extLst>
          </p:cNvPr>
          <p:cNvSpPr/>
          <p:nvPr/>
        </p:nvSpPr>
        <p:spPr>
          <a:xfrm>
            <a:off x="258113" y="5893460"/>
            <a:ext cx="3523857"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r>
              <a:rPr lang="en-US" sz="2400" dirty="0">
                <a:solidFill>
                  <a:srgbClr val="4A66AC"/>
                </a:solidFill>
                <a:latin typeface="Calibri" panose="020F0502020204030204" pitchFamily="34" charset="0"/>
                <a:cs typeface="Calibri" panose="020F0502020204030204" pitchFamily="34" charset="0"/>
              </a:rPr>
              <a:t>Human rights based</a:t>
            </a:r>
          </a:p>
        </p:txBody>
      </p:sp>
      <p:sp>
        <p:nvSpPr>
          <p:cNvPr id="7" name="Shape 708">
            <a:extLst>
              <a:ext uri="{FF2B5EF4-FFF2-40B4-BE49-F238E27FC236}">
                <a16:creationId xmlns:a16="http://schemas.microsoft.com/office/drawing/2014/main" id="{9DA80008-6424-4661-9D01-DF8FE3FF4794}"/>
              </a:ext>
            </a:extLst>
          </p:cNvPr>
          <p:cNvSpPr/>
          <p:nvPr/>
        </p:nvSpPr>
        <p:spPr>
          <a:xfrm>
            <a:off x="5999999" y="1534584"/>
            <a:ext cx="3523857" cy="7559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r>
              <a:rPr lang="en-US" sz="2400" dirty="0">
                <a:solidFill>
                  <a:srgbClr val="4A66AC"/>
                </a:solidFill>
                <a:latin typeface="Calibri" panose="020F0502020204030204" pitchFamily="34" charset="0"/>
                <a:cs typeface="Calibri" panose="020F0502020204030204" pitchFamily="34" charset="0"/>
              </a:rPr>
              <a:t>Leave no one behind</a:t>
            </a:r>
          </a:p>
        </p:txBody>
      </p:sp>
    </p:spTree>
    <p:extLst>
      <p:ext uri="{BB962C8B-B14F-4D97-AF65-F5344CB8AC3E}">
        <p14:creationId xmlns:p14="http://schemas.microsoft.com/office/powerpoint/2010/main" val="3618025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indicators- The SDG indicators (2017)</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
        <p:nvSpPr>
          <p:cNvPr id="7" name="AutoShape 2" descr="Image result for sdg 5">
            <a:extLst>
              <a:ext uri="{FF2B5EF4-FFF2-40B4-BE49-F238E27FC236}">
                <a16:creationId xmlns:a16="http://schemas.microsoft.com/office/drawing/2014/main" id="{5E48EA86-4538-499B-B3B2-4B4CC2F2148E}"/>
              </a:ext>
            </a:extLst>
          </p:cNvPr>
          <p:cNvSpPr txBox="1">
            <a:spLocks noChangeAspect="1" noChangeArrowheads="1"/>
          </p:cNvSpPr>
          <p:nvPr/>
        </p:nvSpPr>
        <p:spPr bwMode="auto">
          <a:xfrm>
            <a:off x="2926674" y="1867700"/>
            <a:ext cx="6045876" cy="260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0" indent="0">
              <a:buNone/>
            </a:pPr>
            <a:r>
              <a:rPr lang="en-US" sz="1800" b="1" dirty="0">
                <a:solidFill>
                  <a:srgbClr val="EF402D"/>
                </a:solidFill>
                <a:latin typeface="Calibri" panose="020F0502020204030204" pitchFamily="34" charset="0"/>
                <a:cs typeface="Calibri" panose="020F0502020204030204" pitchFamily="34" charset="0"/>
              </a:rPr>
              <a:t>Indicator 5.1.1</a:t>
            </a:r>
            <a:r>
              <a:rPr lang="en-US" sz="1800" dirty="0">
                <a:solidFill>
                  <a:schemeClr val="accent5">
                    <a:lumMod val="10000"/>
                  </a:schemeClr>
                </a:solidFill>
                <a:latin typeface="Calibri" panose="020F0502020204030204" pitchFamily="34" charset="0"/>
                <a:cs typeface="Calibri" panose="020F0502020204030204" pitchFamily="34" charset="0"/>
              </a:rPr>
              <a:t>: </a:t>
            </a:r>
            <a:r>
              <a:rPr lang="en-US" sz="1800" b="1" dirty="0">
                <a:solidFill>
                  <a:schemeClr val="accent5">
                    <a:lumMod val="10000"/>
                  </a:schemeClr>
                </a:solidFill>
                <a:latin typeface="Calibri" panose="020F0502020204030204" pitchFamily="34" charset="0"/>
                <a:cs typeface="Calibri" panose="020F0502020204030204" pitchFamily="34" charset="0"/>
              </a:rPr>
              <a:t>Whether or not </a:t>
            </a:r>
            <a:r>
              <a:rPr lang="en-US" sz="1800" dirty="0">
                <a:solidFill>
                  <a:schemeClr val="accent5">
                    <a:lumMod val="10000"/>
                  </a:schemeClr>
                </a:solidFill>
                <a:latin typeface="Calibri" panose="020F0502020204030204" pitchFamily="34" charset="0"/>
                <a:cs typeface="Calibri" panose="020F0502020204030204" pitchFamily="34" charset="0"/>
              </a:rPr>
              <a:t>legal frameworks are in place to promote, enforce, and monitor equality and non-discrimination on the basis of sex</a:t>
            </a:r>
          </a:p>
          <a:p>
            <a:pPr marL="0" indent="0">
              <a:buNone/>
            </a:pPr>
            <a:endParaRPr lang="en-US" sz="1800" b="1" dirty="0">
              <a:solidFill>
                <a:srgbClr val="EF402D"/>
              </a:solidFill>
              <a:latin typeface="Calibri" panose="020F0502020204030204" pitchFamily="34" charset="0"/>
              <a:cs typeface="Calibri" panose="020F0502020204030204" pitchFamily="34" charset="0"/>
            </a:endParaRPr>
          </a:p>
          <a:p>
            <a:pPr marL="0" indent="0">
              <a:buNone/>
            </a:pPr>
            <a:r>
              <a:rPr lang="en-US" sz="1800" b="1" dirty="0">
                <a:solidFill>
                  <a:srgbClr val="EF402D"/>
                </a:solidFill>
                <a:latin typeface="Calibri" panose="020F0502020204030204" pitchFamily="34" charset="0"/>
                <a:cs typeface="Calibri" panose="020F0502020204030204" pitchFamily="34" charset="0"/>
              </a:rPr>
              <a:t>Indicator 5.2.1</a:t>
            </a:r>
            <a:r>
              <a:rPr lang="en-US" sz="1800" dirty="0">
                <a:solidFill>
                  <a:schemeClr val="accent5">
                    <a:lumMod val="10000"/>
                  </a:schemeClr>
                </a:solidFill>
                <a:latin typeface="Calibri" panose="020F0502020204030204" pitchFamily="34" charset="0"/>
                <a:cs typeface="Calibri" panose="020F0502020204030204" pitchFamily="34" charset="0"/>
              </a:rPr>
              <a:t>: </a:t>
            </a:r>
            <a:r>
              <a:rPr lang="en-US" sz="1800" b="1" dirty="0">
                <a:solidFill>
                  <a:schemeClr val="accent5">
                    <a:lumMod val="10000"/>
                  </a:schemeClr>
                </a:solidFill>
                <a:latin typeface="Calibri" panose="020F0502020204030204" pitchFamily="34" charset="0"/>
                <a:cs typeface="Calibri" panose="020F0502020204030204" pitchFamily="34" charset="0"/>
              </a:rPr>
              <a:t>Proportion</a:t>
            </a:r>
            <a:r>
              <a:rPr lang="en-US" sz="1800" dirty="0">
                <a:solidFill>
                  <a:schemeClr val="accent5">
                    <a:lumMod val="10000"/>
                  </a:schemeClr>
                </a:solidFill>
                <a:latin typeface="Calibri" panose="020F0502020204030204" pitchFamily="34" charset="0"/>
                <a:cs typeface="Calibri" panose="020F0502020204030204" pitchFamily="34" charset="0"/>
              </a:rPr>
              <a:t> of ever partnered women and girls aged 15 years and older subjected to physical, sexual, or psychological violence by a current or former intimate partner in the previous 12 months by form of violence and age</a:t>
            </a:r>
          </a:p>
          <a:p>
            <a:pPr indent="-342900"/>
            <a:endParaRPr lang="en-US" sz="1800" dirty="0">
              <a:solidFill>
                <a:schemeClr val="accent5">
                  <a:lumMod val="10000"/>
                </a:schemeClr>
              </a:solidFill>
              <a:latin typeface="Calibri" panose="020F0502020204030204" pitchFamily="34" charset="0"/>
              <a:cs typeface="Calibri" panose="020F0502020204030204" pitchFamily="34" charset="0"/>
            </a:endParaRPr>
          </a:p>
        </p:txBody>
      </p:sp>
      <p:pic>
        <p:nvPicPr>
          <p:cNvPr id="8" name="Picture 8" descr="Image result for sdg 5">
            <a:extLst>
              <a:ext uri="{FF2B5EF4-FFF2-40B4-BE49-F238E27FC236}">
                <a16:creationId xmlns:a16="http://schemas.microsoft.com/office/drawing/2014/main" id="{EA23374E-A162-4B0D-AFC2-C41B6BE93B2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83473" y="1727200"/>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C6D957D9-A8D6-4C4F-A1D9-0312D6165C11}"/>
              </a:ext>
            </a:extLst>
          </p:cNvPr>
          <p:cNvSpPr/>
          <p:nvPr/>
        </p:nvSpPr>
        <p:spPr>
          <a:xfrm>
            <a:off x="183473" y="4451350"/>
            <a:ext cx="8789077" cy="2031325"/>
          </a:xfrm>
          <a:prstGeom prst="rect">
            <a:avLst/>
          </a:prstGeom>
        </p:spPr>
        <p:txBody>
          <a:bodyPr wrap="square">
            <a:spAutoFit/>
          </a:bodyPr>
          <a:lstStyle/>
          <a:p>
            <a:pPr indent="-342900"/>
            <a:r>
              <a:rPr lang="en-US" b="1" dirty="0">
                <a:solidFill>
                  <a:srgbClr val="EF402D"/>
                </a:solidFill>
                <a:latin typeface="Calibri" panose="020F0502020204030204" pitchFamily="34" charset="0"/>
                <a:cs typeface="Calibri" panose="020F0502020204030204" pitchFamily="34" charset="0"/>
              </a:rPr>
              <a:t>Indicator 5.2.2</a:t>
            </a:r>
            <a:r>
              <a:rPr lang="en-US" dirty="0">
                <a:solidFill>
                  <a:schemeClr val="accent5">
                    <a:lumMod val="10000"/>
                  </a:schemeClr>
                </a:solidFill>
                <a:latin typeface="Calibri" panose="020F0502020204030204" pitchFamily="34" charset="0"/>
                <a:cs typeface="Calibri" panose="020F0502020204030204" pitchFamily="34" charset="0"/>
              </a:rPr>
              <a:t>: </a:t>
            </a:r>
            <a:r>
              <a:rPr lang="en-US" b="1" dirty="0">
                <a:solidFill>
                  <a:schemeClr val="accent5">
                    <a:lumMod val="10000"/>
                  </a:schemeClr>
                </a:solidFill>
                <a:latin typeface="Calibri" panose="020F0502020204030204" pitchFamily="34" charset="0"/>
                <a:cs typeface="Calibri" panose="020F0502020204030204" pitchFamily="34" charset="0"/>
              </a:rPr>
              <a:t>Proportion</a:t>
            </a:r>
            <a:r>
              <a:rPr lang="en-US" dirty="0">
                <a:solidFill>
                  <a:schemeClr val="accent5">
                    <a:lumMod val="10000"/>
                  </a:schemeClr>
                </a:solidFill>
                <a:latin typeface="Calibri" panose="020F0502020204030204" pitchFamily="34" charset="0"/>
                <a:cs typeface="Calibri" panose="020F0502020204030204" pitchFamily="34" charset="0"/>
              </a:rPr>
              <a:t> of women and girls aged 15 years and older subjected to sexual violence by persons other than an intimate partner in the previous 12 months, by age and place of occurrence</a:t>
            </a:r>
          </a:p>
          <a:p>
            <a:pPr indent="-342900"/>
            <a:r>
              <a:rPr lang="en-US" b="1" dirty="0">
                <a:solidFill>
                  <a:srgbClr val="EF402D"/>
                </a:solidFill>
                <a:latin typeface="Calibri" panose="020F0502020204030204" pitchFamily="34" charset="0"/>
                <a:cs typeface="Calibri" panose="020F0502020204030204" pitchFamily="34" charset="0"/>
              </a:rPr>
              <a:t>Indicator 5.3.1</a:t>
            </a:r>
            <a:r>
              <a:rPr lang="en-US" dirty="0">
                <a:solidFill>
                  <a:schemeClr val="accent5">
                    <a:lumMod val="10000"/>
                  </a:schemeClr>
                </a:solidFill>
                <a:latin typeface="Calibri" panose="020F0502020204030204" pitchFamily="34" charset="0"/>
                <a:cs typeface="Calibri" panose="020F0502020204030204" pitchFamily="34" charset="0"/>
              </a:rPr>
              <a:t>: </a:t>
            </a:r>
            <a:r>
              <a:rPr lang="en-US" b="1" dirty="0">
                <a:solidFill>
                  <a:schemeClr val="accent5">
                    <a:lumMod val="10000"/>
                  </a:schemeClr>
                </a:solidFill>
                <a:latin typeface="Calibri" panose="020F0502020204030204" pitchFamily="34" charset="0"/>
                <a:cs typeface="Calibri" panose="020F0502020204030204" pitchFamily="34" charset="0"/>
              </a:rPr>
              <a:t>Proportion</a:t>
            </a:r>
            <a:r>
              <a:rPr lang="en-US" dirty="0">
                <a:solidFill>
                  <a:schemeClr val="accent5">
                    <a:lumMod val="10000"/>
                  </a:schemeClr>
                </a:solidFill>
                <a:latin typeface="Calibri" panose="020F0502020204030204" pitchFamily="34" charset="0"/>
                <a:cs typeface="Calibri" panose="020F0502020204030204" pitchFamily="34" charset="0"/>
              </a:rPr>
              <a:t> of women aged 20-24 years who were married or in a union before age 15 and before age 18</a:t>
            </a:r>
          </a:p>
          <a:p>
            <a:pPr indent="-342900"/>
            <a:r>
              <a:rPr lang="en-US" b="1" dirty="0">
                <a:solidFill>
                  <a:srgbClr val="EF402D"/>
                </a:solidFill>
                <a:latin typeface="Calibri" panose="020F0502020204030204" pitchFamily="34" charset="0"/>
                <a:cs typeface="Calibri" panose="020F0502020204030204" pitchFamily="34" charset="0"/>
              </a:rPr>
              <a:t>Indicator 5.3.2</a:t>
            </a:r>
            <a:r>
              <a:rPr lang="en-US" dirty="0">
                <a:solidFill>
                  <a:schemeClr val="accent5">
                    <a:lumMod val="10000"/>
                  </a:schemeClr>
                </a:solidFill>
                <a:latin typeface="Calibri" panose="020F0502020204030204" pitchFamily="34" charset="0"/>
                <a:cs typeface="Calibri" panose="020F0502020204030204" pitchFamily="34" charset="0"/>
              </a:rPr>
              <a:t>: </a:t>
            </a:r>
            <a:r>
              <a:rPr lang="en-US" b="1" dirty="0">
                <a:solidFill>
                  <a:schemeClr val="accent5">
                    <a:lumMod val="10000"/>
                  </a:schemeClr>
                </a:solidFill>
                <a:latin typeface="Calibri" panose="020F0502020204030204" pitchFamily="34" charset="0"/>
                <a:cs typeface="Calibri" panose="020F0502020204030204" pitchFamily="34" charset="0"/>
              </a:rPr>
              <a:t>Proportion</a:t>
            </a:r>
            <a:r>
              <a:rPr lang="en-US" dirty="0">
                <a:solidFill>
                  <a:schemeClr val="accent5">
                    <a:lumMod val="10000"/>
                  </a:schemeClr>
                </a:solidFill>
                <a:latin typeface="Calibri" panose="020F0502020204030204" pitchFamily="34" charset="0"/>
                <a:cs typeface="Calibri" panose="020F0502020204030204" pitchFamily="34" charset="0"/>
              </a:rPr>
              <a:t> of girls and women aged 15-49 years who have undergone female genital mutilation/cutting, by age - not relevant to all countries</a:t>
            </a:r>
          </a:p>
        </p:txBody>
      </p:sp>
    </p:spTree>
    <p:extLst>
      <p:ext uri="{BB962C8B-B14F-4D97-AF65-F5344CB8AC3E}">
        <p14:creationId xmlns:p14="http://schemas.microsoft.com/office/powerpoint/2010/main" val="146888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indicators- The SDG indicators (2017)</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9" name="Picture 4" descr="Image result for sdg 11">
            <a:extLst>
              <a:ext uri="{FF2B5EF4-FFF2-40B4-BE49-F238E27FC236}">
                <a16:creationId xmlns:a16="http://schemas.microsoft.com/office/drawing/2014/main" id="{3202794B-C081-4B3B-AA1B-AF264EE2B5F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416119" y="1935641"/>
            <a:ext cx="2566741" cy="25603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108A5D76-617A-433F-8D06-3C61D3B83E30}"/>
              </a:ext>
            </a:extLst>
          </p:cNvPr>
          <p:cNvSpPr/>
          <p:nvPr/>
        </p:nvSpPr>
        <p:spPr>
          <a:xfrm>
            <a:off x="428625" y="4922359"/>
            <a:ext cx="8286750" cy="646331"/>
          </a:xfrm>
          <a:prstGeom prst="rect">
            <a:avLst/>
          </a:prstGeom>
        </p:spPr>
        <p:txBody>
          <a:bodyPr wrap="square">
            <a:spAutoFit/>
          </a:bodyPr>
          <a:lstStyle/>
          <a:p>
            <a:pPr indent="-342900"/>
            <a:r>
              <a:rPr lang="en-US" b="1" dirty="0">
                <a:solidFill>
                  <a:srgbClr val="FC9E24"/>
                </a:solidFill>
                <a:latin typeface="Calibri" panose="020F0502020204030204" pitchFamily="34" charset="0"/>
                <a:cs typeface="Calibri" panose="020F0502020204030204" pitchFamily="34" charset="0"/>
              </a:rPr>
              <a:t>Indicator 11.7.2</a:t>
            </a:r>
            <a:r>
              <a:rPr lang="en-US" dirty="0">
                <a:solidFill>
                  <a:schemeClr val="accent5">
                    <a:lumMod val="10000"/>
                  </a:schemeClr>
                </a:solidFill>
                <a:latin typeface="Calibri" panose="020F0502020204030204" pitchFamily="34" charset="0"/>
                <a:cs typeface="Calibri" panose="020F0502020204030204" pitchFamily="34" charset="0"/>
              </a:rPr>
              <a:t>: </a:t>
            </a:r>
            <a:r>
              <a:rPr lang="en-US" b="1" dirty="0">
                <a:solidFill>
                  <a:schemeClr val="accent5">
                    <a:lumMod val="10000"/>
                  </a:schemeClr>
                </a:solidFill>
                <a:latin typeface="Calibri" panose="020F0502020204030204" pitchFamily="34" charset="0"/>
                <a:cs typeface="Calibri" panose="020F0502020204030204" pitchFamily="34" charset="0"/>
              </a:rPr>
              <a:t>Proportion</a:t>
            </a:r>
            <a:r>
              <a:rPr lang="en-US" dirty="0">
                <a:solidFill>
                  <a:schemeClr val="accent5">
                    <a:lumMod val="10000"/>
                  </a:schemeClr>
                </a:solidFill>
                <a:latin typeface="Calibri" panose="020F0502020204030204" pitchFamily="34" charset="0"/>
                <a:cs typeface="Calibri" panose="020F0502020204030204" pitchFamily="34" charset="0"/>
              </a:rPr>
              <a:t> of persons victims of physical or sexual harassment by sex, age, disability status and place of occurrence, in the previous 12 months</a:t>
            </a:r>
          </a:p>
        </p:txBody>
      </p:sp>
    </p:spTree>
    <p:extLst>
      <p:ext uri="{BB962C8B-B14F-4D97-AF65-F5344CB8AC3E}">
        <p14:creationId xmlns:p14="http://schemas.microsoft.com/office/powerpoint/2010/main" val="3012541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Global indicators- The SDG indicators (2017)</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pic>
        <p:nvPicPr>
          <p:cNvPr id="8" name="Picture 2" descr="Image result for sdg 16">
            <a:extLst>
              <a:ext uri="{FF2B5EF4-FFF2-40B4-BE49-F238E27FC236}">
                <a16:creationId xmlns:a16="http://schemas.microsoft.com/office/drawing/2014/main" id="{D8AD5FAF-7B94-4A8F-957A-61B6E23A80C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7504" y="1870710"/>
            <a:ext cx="3300093" cy="329184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CEFBC34-6F17-4CC6-A4F4-B4B390313685}"/>
              </a:ext>
            </a:extLst>
          </p:cNvPr>
          <p:cNvSpPr/>
          <p:nvPr/>
        </p:nvSpPr>
        <p:spPr>
          <a:xfrm>
            <a:off x="3886200" y="1838563"/>
            <a:ext cx="4572000" cy="3108543"/>
          </a:xfrm>
          <a:prstGeom prst="rect">
            <a:avLst/>
          </a:prstGeom>
        </p:spPr>
        <p:txBody>
          <a:bodyPr>
            <a:spAutoFit/>
          </a:bodyPr>
          <a:lstStyle/>
          <a:p>
            <a:pPr indent="-342900"/>
            <a:r>
              <a:rPr lang="en-US" sz="1400" dirty="0">
                <a:latin typeface="Calibri" panose="020F0502020204030204" pitchFamily="34" charset="0"/>
                <a:cs typeface="Calibri" panose="020F0502020204030204" pitchFamily="34" charset="0"/>
              </a:rPr>
              <a:t>Indicator 16.1.1: </a:t>
            </a:r>
            <a:r>
              <a:rPr lang="en-US" sz="1400" b="1" dirty="0">
                <a:latin typeface="Calibri" panose="020F0502020204030204" pitchFamily="34" charset="0"/>
                <a:cs typeface="Calibri" panose="020F0502020204030204" pitchFamily="34" charset="0"/>
              </a:rPr>
              <a:t>Number</a:t>
            </a:r>
            <a:r>
              <a:rPr lang="en-US" sz="1400" dirty="0">
                <a:latin typeface="Calibri" panose="020F0502020204030204" pitchFamily="34" charset="0"/>
                <a:cs typeface="Calibri" panose="020F0502020204030204" pitchFamily="34" charset="0"/>
              </a:rPr>
              <a:t> of victims of intentional homicides per 100,000 population, by sex and age</a:t>
            </a:r>
          </a:p>
          <a:p>
            <a:pPr indent="-342900"/>
            <a:r>
              <a:rPr lang="en-US" sz="1400" dirty="0">
                <a:latin typeface="Calibri" panose="020F0502020204030204" pitchFamily="34" charset="0"/>
                <a:cs typeface="Calibri" panose="020F0502020204030204" pitchFamily="34" charset="0"/>
              </a:rPr>
              <a:t>Indicator 16.1.3: </a:t>
            </a:r>
            <a:r>
              <a:rPr lang="en-US" sz="1400" b="1" dirty="0">
                <a:latin typeface="Calibri" panose="020F0502020204030204" pitchFamily="34" charset="0"/>
                <a:cs typeface="Calibri" panose="020F0502020204030204" pitchFamily="34" charset="0"/>
              </a:rPr>
              <a:t>Proportion</a:t>
            </a:r>
            <a:r>
              <a:rPr lang="en-US" sz="1400" dirty="0">
                <a:latin typeface="Calibri" panose="020F0502020204030204" pitchFamily="34" charset="0"/>
                <a:cs typeface="Calibri" panose="020F0502020204030204" pitchFamily="34" charset="0"/>
              </a:rPr>
              <a:t> of population subjected to physical, psychological, or sexual violence in the previous 12 months </a:t>
            </a:r>
          </a:p>
          <a:p>
            <a:pPr indent="-342900"/>
            <a:r>
              <a:rPr lang="en-US" sz="1400" dirty="0">
                <a:latin typeface="Calibri" panose="020F0502020204030204" pitchFamily="34" charset="0"/>
                <a:cs typeface="Calibri" panose="020F0502020204030204" pitchFamily="34" charset="0"/>
              </a:rPr>
              <a:t>Indicator 16.2.2: </a:t>
            </a:r>
            <a:r>
              <a:rPr lang="en-US" sz="1400" b="1" dirty="0">
                <a:latin typeface="Calibri" panose="020F0502020204030204" pitchFamily="34" charset="0"/>
                <a:cs typeface="Calibri" panose="020F0502020204030204" pitchFamily="34" charset="0"/>
              </a:rPr>
              <a:t>Number</a:t>
            </a:r>
            <a:r>
              <a:rPr lang="en-US" sz="1400" dirty="0">
                <a:latin typeface="Calibri" panose="020F0502020204030204" pitchFamily="34" charset="0"/>
                <a:cs typeface="Calibri" panose="020F0502020204030204" pitchFamily="34" charset="0"/>
              </a:rPr>
              <a:t> of victims of human trafficking per 100,000 population by sex, age, and forms of exploitation</a:t>
            </a:r>
          </a:p>
          <a:p>
            <a:pPr indent="-342900"/>
            <a:r>
              <a:rPr lang="en-US" sz="1400" dirty="0">
                <a:latin typeface="Calibri" panose="020F0502020204030204" pitchFamily="34" charset="0"/>
                <a:cs typeface="Calibri" panose="020F0502020204030204" pitchFamily="34" charset="0"/>
              </a:rPr>
              <a:t>Indicator 16.2.3: </a:t>
            </a:r>
            <a:r>
              <a:rPr lang="en-US" sz="1400" b="1" dirty="0">
                <a:latin typeface="Calibri" panose="020F0502020204030204" pitchFamily="34" charset="0"/>
                <a:cs typeface="Calibri" panose="020F0502020204030204" pitchFamily="34" charset="0"/>
              </a:rPr>
              <a:t>Proportion</a:t>
            </a:r>
            <a:r>
              <a:rPr lang="en-US" sz="1400" dirty="0">
                <a:latin typeface="Calibri" panose="020F0502020204030204" pitchFamily="34" charset="0"/>
                <a:cs typeface="Calibri" panose="020F0502020204030204" pitchFamily="34" charset="0"/>
              </a:rPr>
              <a:t> of young women and men age 18-29 years who experienced sexual violence by age 18 years </a:t>
            </a:r>
          </a:p>
          <a:p>
            <a:pPr indent="-342900"/>
            <a:r>
              <a:rPr lang="en-US" sz="1400" dirty="0">
                <a:latin typeface="Calibri" panose="020F0502020204030204" pitchFamily="34" charset="0"/>
                <a:cs typeface="Calibri" panose="020F0502020204030204" pitchFamily="34" charset="0"/>
              </a:rPr>
              <a:t>Indicator 16.3.1: </a:t>
            </a:r>
            <a:r>
              <a:rPr lang="en-US" sz="1400" b="1" dirty="0">
                <a:latin typeface="Calibri" panose="020F0502020204030204" pitchFamily="34" charset="0"/>
                <a:cs typeface="Calibri" panose="020F0502020204030204" pitchFamily="34" charset="0"/>
              </a:rPr>
              <a:t>Proportion</a:t>
            </a:r>
            <a:r>
              <a:rPr lang="en-US" sz="1400" dirty="0">
                <a:latin typeface="Calibri" panose="020F0502020204030204" pitchFamily="34" charset="0"/>
                <a:cs typeface="Calibri" panose="020F0502020204030204" pitchFamily="34" charset="0"/>
              </a:rPr>
              <a:t> of victims of violence in the previous 12 months who reported their victimization to competent authorities or other officially recognized conflict resolution mechanisms</a:t>
            </a:r>
          </a:p>
        </p:txBody>
      </p:sp>
      <p:sp>
        <p:nvSpPr>
          <p:cNvPr id="6" name="Rectangle 5">
            <a:extLst>
              <a:ext uri="{FF2B5EF4-FFF2-40B4-BE49-F238E27FC236}">
                <a16:creationId xmlns:a16="http://schemas.microsoft.com/office/drawing/2014/main" id="{F0792C03-F7AB-45A8-AC5B-9AEE7507FAF7}"/>
              </a:ext>
            </a:extLst>
          </p:cNvPr>
          <p:cNvSpPr/>
          <p:nvPr/>
        </p:nvSpPr>
        <p:spPr>
          <a:xfrm>
            <a:off x="2357501" y="5514498"/>
            <a:ext cx="4024638" cy="1169551"/>
          </a:xfrm>
          <a:prstGeom prst="rect">
            <a:avLst/>
          </a:prstGeom>
        </p:spPr>
        <p:txBody>
          <a:bodyPr wrap="square">
            <a:spAutoFit/>
          </a:bodyPr>
          <a:lstStyle/>
          <a:p>
            <a:pPr indent="-342900"/>
            <a:r>
              <a:rPr lang="en-US" sz="1400" b="1" dirty="0">
                <a:solidFill>
                  <a:srgbClr val="136A9F"/>
                </a:solidFill>
                <a:latin typeface="Calibri" panose="020F0502020204030204" pitchFamily="34" charset="0"/>
                <a:cs typeface="Calibri" panose="020F0502020204030204" pitchFamily="34" charset="0"/>
              </a:rPr>
              <a:t>CHALLENGES FOR SDGs REPORTING</a:t>
            </a:r>
          </a:p>
          <a:p>
            <a:pPr indent="-342900">
              <a:buFont typeface="Wingdings" panose="05000000000000000000" pitchFamily="2" charset="2"/>
              <a:buChar char="q"/>
            </a:pPr>
            <a:r>
              <a:rPr lang="en-US" sz="1400" dirty="0">
                <a:solidFill>
                  <a:srgbClr val="136A9F"/>
                </a:solidFill>
                <a:latin typeface="Calibri" panose="020F0502020204030204" pitchFamily="34" charset="0"/>
                <a:cs typeface="Calibri" panose="020F0502020204030204" pitchFamily="34" charset="0"/>
              </a:rPr>
              <a:t>Data availability</a:t>
            </a:r>
          </a:p>
          <a:p>
            <a:pPr indent="-342900">
              <a:buFont typeface="Wingdings" panose="05000000000000000000" pitchFamily="2" charset="2"/>
              <a:buChar char="q"/>
            </a:pPr>
            <a:r>
              <a:rPr lang="en-US" sz="1400" dirty="0">
                <a:solidFill>
                  <a:srgbClr val="136A9F"/>
                </a:solidFill>
                <a:latin typeface="Calibri" panose="020F0502020204030204" pitchFamily="34" charset="0"/>
                <a:cs typeface="Calibri" panose="020F0502020204030204" pitchFamily="34" charset="0"/>
              </a:rPr>
              <a:t>Data quality/reliability</a:t>
            </a:r>
          </a:p>
          <a:p>
            <a:pPr indent="-342900">
              <a:buFont typeface="Wingdings" panose="05000000000000000000" pitchFamily="2" charset="2"/>
              <a:buChar char="q"/>
            </a:pPr>
            <a:r>
              <a:rPr lang="en-US" sz="1400" dirty="0">
                <a:solidFill>
                  <a:srgbClr val="136A9F"/>
                </a:solidFill>
                <a:latin typeface="Calibri" panose="020F0502020204030204" pitchFamily="34" charset="0"/>
                <a:cs typeface="Calibri" panose="020F0502020204030204" pitchFamily="34" charset="0"/>
              </a:rPr>
              <a:t>Comparability- regional and global aggregates</a:t>
            </a:r>
          </a:p>
          <a:p>
            <a:pPr indent="-342900"/>
            <a:endParaRPr lang="en-US" sz="1400" b="1" dirty="0">
              <a:solidFill>
                <a:srgbClr val="136A9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447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408372"/>
            <a:ext cx="8711649" cy="1039427"/>
          </a:xfrm>
        </p:spPr>
        <p:txBody>
          <a:bodyPr>
            <a:normAutofit/>
          </a:bodyPr>
          <a:lstStyle/>
          <a:p>
            <a:r>
              <a:rPr lang="en-US" sz="2200" b="1" dirty="0">
                <a:latin typeface="Century Gothic"/>
                <a:cs typeface="Century Gothic"/>
              </a:rPr>
              <a:t>SOURCES OF DATA</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
        <p:nvSpPr>
          <p:cNvPr id="12" name="Shape 708">
            <a:extLst>
              <a:ext uri="{FF2B5EF4-FFF2-40B4-BE49-F238E27FC236}">
                <a16:creationId xmlns:a16="http://schemas.microsoft.com/office/drawing/2014/main" id="{A01C3FFB-FBC8-4C7D-8306-F0BE22F53D68}"/>
              </a:ext>
            </a:extLst>
          </p:cNvPr>
          <p:cNvSpPr/>
          <p:nvPr/>
        </p:nvSpPr>
        <p:spPr>
          <a:xfrm>
            <a:off x="335903" y="1912777"/>
            <a:ext cx="8371438" cy="424543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r>
              <a:rPr lang="en-US" sz="2800" u="sng" dirty="0">
                <a:solidFill>
                  <a:srgbClr val="4A66AC"/>
                </a:solidFill>
                <a:effectLst>
                  <a:outerShdw blurRad="38100" dist="38100" dir="2700000" algn="tl">
                    <a:srgbClr val="000000">
                      <a:alpha val="43137"/>
                    </a:srgbClr>
                  </a:outerShdw>
                </a:effectLst>
                <a:latin typeface="Calibri"/>
                <a:cs typeface="Calibri"/>
              </a:rPr>
              <a:t>Prevalence surveys</a:t>
            </a:r>
          </a:p>
          <a:p>
            <a:pPr lvl="0" algn="just">
              <a:lnSpc>
                <a:spcPct val="100000"/>
              </a:lnSpc>
              <a:defRPr sz="1800" b="0">
                <a:solidFill>
                  <a:srgbClr val="000000"/>
                </a:solidFill>
              </a:defRPr>
            </a:pPr>
            <a:endParaRPr lang="en-US" sz="2800" u="sng" dirty="0">
              <a:solidFill>
                <a:srgbClr val="4A66AC"/>
              </a:solidFill>
              <a:effectLst>
                <a:outerShdw blurRad="38100" dist="38100" dir="2700000" algn="tl">
                  <a:srgbClr val="000000">
                    <a:alpha val="43137"/>
                  </a:srgbClr>
                </a:outerShdw>
              </a:effectLst>
              <a:latin typeface="Calibri"/>
              <a:cs typeface="Calibri"/>
            </a:endParaRP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Interviewing a representative sample of women using a well-designed questionnaire by trained interviewers. </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They provide prevalence data = proportion of women who experience violence.</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If well-designed and conducted, they can provide reliable data on the magnitude of the problem in the general population. They can provide data on consequences, risk and protective factors and also help-seeking </a:t>
            </a:r>
            <a:r>
              <a:rPr lang="en-US" sz="2200" dirty="0" err="1">
                <a:solidFill>
                  <a:srgbClr val="4A66AC"/>
                </a:solidFill>
                <a:latin typeface="Calibri"/>
                <a:cs typeface="Calibri"/>
              </a:rPr>
              <a:t>behaviours</a:t>
            </a:r>
            <a:r>
              <a:rPr lang="en-US" sz="2200" dirty="0">
                <a:solidFill>
                  <a:srgbClr val="4A66AC"/>
                </a:solidFill>
                <a:latin typeface="Calibri"/>
                <a:cs typeface="Calibri"/>
              </a:rPr>
              <a:t>.</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They can inform policy, service provision and prevention strategies.</a:t>
            </a:r>
          </a:p>
          <a:p>
            <a:pPr lvl="0" algn="just">
              <a:lnSpc>
                <a:spcPct val="100000"/>
              </a:lnSpc>
              <a:defRPr sz="1800" b="0">
                <a:solidFill>
                  <a:srgbClr val="000000"/>
                </a:solidFill>
              </a:defRPr>
            </a:pPr>
            <a:endParaRPr sz="1800" b="1" dirty="0">
              <a:solidFill>
                <a:srgbClr val="4A66AC"/>
              </a:solidFill>
              <a:latin typeface="Calibri"/>
              <a:cs typeface="Calibri"/>
            </a:endParaRPr>
          </a:p>
        </p:txBody>
      </p:sp>
    </p:spTree>
    <p:extLst>
      <p:ext uri="{BB962C8B-B14F-4D97-AF65-F5344CB8AC3E}">
        <p14:creationId xmlns:p14="http://schemas.microsoft.com/office/powerpoint/2010/main" val="124695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473" y="399041"/>
            <a:ext cx="8711649" cy="1039427"/>
          </a:xfrm>
        </p:spPr>
        <p:txBody>
          <a:bodyPr>
            <a:normAutofit/>
          </a:bodyPr>
          <a:lstStyle/>
          <a:p>
            <a:r>
              <a:rPr lang="en-US" sz="2200" b="1" dirty="0">
                <a:latin typeface="Century Gothic"/>
                <a:cs typeface="Century Gothic"/>
              </a:rPr>
              <a:t>SOURCES OF DATA</a:t>
            </a:r>
          </a:p>
        </p:txBody>
      </p:sp>
      <p:pic>
        <p:nvPicPr>
          <p:cNvPr id="17" name="Image 16" descr="UN-Women-logo.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92793" y="5949475"/>
            <a:ext cx="1393094" cy="643901"/>
          </a:xfrm>
          <a:prstGeom prst="rect">
            <a:avLst/>
          </a:prstGeom>
        </p:spPr>
      </p:pic>
      <p:sp>
        <p:nvSpPr>
          <p:cNvPr id="11" name="Shape 708">
            <a:extLst>
              <a:ext uri="{FF2B5EF4-FFF2-40B4-BE49-F238E27FC236}">
                <a16:creationId xmlns:a16="http://schemas.microsoft.com/office/drawing/2014/main" id="{DBDCA3A3-699A-4F4F-8863-4EF905BAE09A}"/>
              </a:ext>
            </a:extLst>
          </p:cNvPr>
          <p:cNvSpPr/>
          <p:nvPr/>
        </p:nvSpPr>
        <p:spPr>
          <a:xfrm>
            <a:off x="268983" y="2696550"/>
            <a:ext cx="8604425" cy="265922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noAutofit/>
          </a:bodyPr>
          <a:lstStyle>
            <a:lvl1pPr algn="l" defTabSz="457200">
              <a:lnSpc>
                <a:spcPts val="0"/>
              </a:lnSpc>
              <a:defRPr sz="3600" b="1">
                <a:solidFill>
                  <a:srgbClr val="FEFDFF"/>
                </a:solidFill>
                <a:latin typeface="+mj-lt"/>
                <a:ea typeface="+mj-ea"/>
                <a:cs typeface="+mj-cs"/>
                <a:sym typeface="Helvetica Neue"/>
              </a:defRPr>
            </a:lvl1pPr>
          </a:lstStyle>
          <a:p>
            <a:pPr lvl="0" algn="just">
              <a:lnSpc>
                <a:spcPct val="100000"/>
              </a:lnSpc>
              <a:defRPr sz="1800" b="0">
                <a:solidFill>
                  <a:srgbClr val="000000"/>
                </a:solidFill>
              </a:defRPr>
            </a:pPr>
            <a:r>
              <a:rPr lang="en-US" sz="2800" u="sng" dirty="0">
                <a:solidFill>
                  <a:srgbClr val="4A66AC"/>
                </a:solidFill>
                <a:effectLst>
                  <a:outerShdw blurRad="38100" dist="38100" dir="2700000" algn="tl">
                    <a:srgbClr val="000000">
                      <a:alpha val="43137"/>
                    </a:srgbClr>
                  </a:outerShdw>
                </a:effectLst>
                <a:latin typeface="Calibri"/>
                <a:cs typeface="Calibri"/>
              </a:rPr>
              <a:t>Administrative data</a:t>
            </a:r>
          </a:p>
          <a:p>
            <a:pPr lvl="0" algn="just">
              <a:lnSpc>
                <a:spcPct val="100000"/>
              </a:lnSpc>
              <a:defRPr sz="1800" b="0">
                <a:solidFill>
                  <a:srgbClr val="000000"/>
                </a:solidFill>
              </a:defRPr>
            </a:pPr>
            <a:endParaRPr lang="en-US" u="sng" dirty="0">
              <a:solidFill>
                <a:srgbClr val="4A66AC"/>
              </a:solidFill>
              <a:effectLst>
                <a:outerShdw blurRad="38100" dist="38100" dir="2700000" algn="tl">
                  <a:srgbClr val="000000">
                    <a:alpha val="43137"/>
                  </a:srgbClr>
                </a:outerShdw>
              </a:effectLst>
              <a:latin typeface="Calibri"/>
              <a:cs typeface="Calibri"/>
            </a:endParaRP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Data  from police records, court files, health information systems, social welfare, helplines, shelters, education, child protection, services provided by NGOs, etc.</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They provide information on incidents reported to these services (number, patterns, etc.); response provided by these services; information about referral mechanisms, etc.</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They do not provide the extent and patterns of VAW in the population. They represent the point of the iceberg. They are not representative of the population. </a:t>
            </a:r>
          </a:p>
          <a:p>
            <a:pPr marL="285750" lvl="0" indent="-285750" algn="just">
              <a:lnSpc>
                <a:spcPct val="100000"/>
              </a:lnSpc>
              <a:buFont typeface="Wingdings" panose="05000000000000000000" pitchFamily="2" charset="2"/>
              <a:buChar char="§"/>
              <a:defRPr sz="1800" b="0">
                <a:solidFill>
                  <a:srgbClr val="000000"/>
                </a:solidFill>
              </a:defRPr>
            </a:pPr>
            <a:r>
              <a:rPr lang="en-US" sz="2200" dirty="0">
                <a:solidFill>
                  <a:srgbClr val="4A66AC"/>
                </a:solidFill>
                <a:latin typeface="Calibri"/>
                <a:cs typeface="Calibri"/>
              </a:rPr>
              <a:t>They can help monitor and inform these sectors’/agencies’  practices. </a:t>
            </a:r>
          </a:p>
          <a:p>
            <a:pPr lvl="0" algn="just">
              <a:lnSpc>
                <a:spcPct val="100000"/>
              </a:lnSpc>
              <a:defRPr sz="1800" b="0">
                <a:solidFill>
                  <a:srgbClr val="000000"/>
                </a:solidFill>
              </a:defRPr>
            </a:pPr>
            <a:endParaRPr sz="1800" b="1" dirty="0">
              <a:solidFill>
                <a:srgbClr val="4A66AC"/>
              </a:solidFill>
              <a:latin typeface="Calibri"/>
              <a:cs typeface="Calibri"/>
            </a:endParaRPr>
          </a:p>
        </p:txBody>
      </p:sp>
    </p:spTree>
    <p:extLst>
      <p:ext uri="{BB962C8B-B14F-4D97-AF65-F5344CB8AC3E}">
        <p14:creationId xmlns:p14="http://schemas.microsoft.com/office/powerpoint/2010/main" val="276244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Apothicaire.thmx</Template>
  <TotalTime>767</TotalTime>
  <Words>789</Words>
  <Application>Microsoft Office PowerPoint</Application>
  <PresentationFormat>On-screen Show (4:3)</PresentationFormat>
  <Paragraphs>96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Century Gothic</vt:lpstr>
      <vt:lpstr>Helvetica Neue</vt:lpstr>
      <vt:lpstr>Wingdings</vt:lpstr>
      <vt:lpstr>Apothecary</vt:lpstr>
      <vt:lpstr>               data Collection and use on violence against women Regional Workshop on Combating Violence against Women in the Arab Region Beirut, Lebanon, 18-19 September 2018</vt:lpstr>
      <vt:lpstr>PRESENTATION</vt:lpstr>
      <vt:lpstr>Global indicators  The Minimum Set of Gender Indicators (2013)</vt:lpstr>
      <vt:lpstr>Global indicators- The SDG indicators (2017)</vt:lpstr>
      <vt:lpstr>Global indicators- The SDG indicators (2017)</vt:lpstr>
      <vt:lpstr>Global indicators- The SDG indicators (2017)</vt:lpstr>
      <vt:lpstr>Global indicators- The SDG indicators (2017)</vt:lpstr>
      <vt:lpstr>SOURCES OF DATA</vt:lpstr>
      <vt:lpstr>SOURCES OF DATA</vt:lpstr>
      <vt:lpstr>SOURCES OF DATA</vt:lpstr>
      <vt:lpstr>SOURCES OF DATA</vt:lpstr>
      <vt:lpstr>SOURCES OF DATA</vt:lpstr>
      <vt:lpstr>Global Initiatives</vt:lpstr>
      <vt:lpstr>Thank you  j.plazaolacastano@unwomen.org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Management: COMMUNITIES OF PRACTICE</dc:title>
  <dc:creator>Philippe Lust-Bianchi</dc:creator>
  <cp:lastModifiedBy>Juncal PLAZAOLA CASTANO</cp:lastModifiedBy>
  <cp:revision>79</cp:revision>
  <dcterms:created xsi:type="dcterms:W3CDTF">2016-04-11T13:43:43Z</dcterms:created>
  <dcterms:modified xsi:type="dcterms:W3CDTF">2018-09-18T19:42:09Z</dcterms:modified>
</cp:coreProperties>
</file>