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82" r:id="rId3"/>
    <p:sldId id="306" r:id="rId4"/>
    <p:sldId id="304" r:id="rId5"/>
    <p:sldId id="305" r:id="rId6"/>
    <p:sldId id="283" r:id="rId7"/>
    <p:sldId id="300" r:id="rId8"/>
    <p:sldId id="301" r:id="rId9"/>
    <p:sldId id="302" r:id="rId10"/>
    <p:sldId id="303" r:id="rId11"/>
    <p:sldId id="267" r:id="rId1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432">
          <p15:clr>
            <a:srgbClr val="A4A3A4"/>
          </p15:clr>
        </p15:guide>
        <p15:guide id="2" orient="horz" pos="3714">
          <p15:clr>
            <a:srgbClr val="A4A3A4"/>
          </p15:clr>
        </p15:guide>
        <p15:guide id="3" pos="5427">
          <p15:clr>
            <a:srgbClr val="A4A3A4"/>
          </p15:clr>
        </p15:guide>
        <p15:guide id="4" pos="3157">
          <p15:clr>
            <a:srgbClr val="A4A3A4"/>
          </p15:clr>
        </p15:guide>
        <p15:guide id="5" pos="10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18FDE"/>
    <a:srgbClr val="007096"/>
    <a:srgbClr val="97999B"/>
    <a:srgbClr val="009CA6"/>
    <a:srgbClr val="595959"/>
    <a:srgbClr val="B88FDE"/>
    <a:srgbClr val="010000"/>
    <a:srgbClr val="2C2D7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643" autoAdjust="0"/>
  </p:normalViewPr>
  <p:slideViewPr>
    <p:cSldViewPr snapToGrid="0" snapToObjects="1">
      <p:cViewPr varScale="1">
        <p:scale>
          <a:sx n="65" d="100"/>
          <a:sy n="65" d="100"/>
        </p:scale>
        <p:origin x="-1440" y="-108"/>
      </p:cViewPr>
      <p:guideLst>
        <p:guide orient="horz" pos="1432"/>
        <p:guide orient="horz" pos="3714"/>
        <p:guide pos="5427"/>
        <p:guide pos="3157"/>
        <p:guide pos="10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C12BC92-BCA0-4251-AD09-1345419077F6}" type="datetime1">
              <a:rPr lang="en-US"/>
              <a:pPr/>
              <a:t>25/04/2017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7E985F3-7E60-448F-908F-E2B28D5E84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59426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99A7E06-602C-425F-8040-DBDFEF651110}" type="datetime1">
              <a:rPr lang="en-US"/>
              <a:pPr/>
              <a:t>25/04/2017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CAD84A1-B408-4AB4-ADC4-725C7DCB48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764061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>
              <a:buFont typeface="Arial" pitchFamily="34" charset="0"/>
              <a:buChar char="•"/>
            </a:pP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E4C2F3-6FC4-4360-9017-F162FBD497F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78741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>
              <a:buFont typeface="Arial" pitchFamily="34" charset="0"/>
              <a:buChar char="•"/>
            </a:pP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E4C2F3-6FC4-4360-9017-F162FBD497F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78741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>
              <a:buFont typeface="Arial" pitchFamily="34" charset="0"/>
              <a:buChar char="•"/>
            </a:pP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E4C2F3-6FC4-4360-9017-F162FBD497F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78741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>
              <a:buFont typeface="Arial" pitchFamily="34" charset="0"/>
              <a:buChar char="•"/>
            </a:pP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E4C2F3-6FC4-4360-9017-F162FBD497F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78741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>
              <a:buFont typeface="Arial" pitchFamily="34" charset="0"/>
              <a:buChar char="•"/>
            </a:pP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E4C2F3-6FC4-4360-9017-F162FBD497F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78741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>
              <a:buFont typeface="Arial" pitchFamily="34" charset="0"/>
              <a:buChar char="•"/>
            </a:pP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E4C2F3-6FC4-4360-9017-F162FBD497F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78741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>
              <a:buFont typeface="Arial" pitchFamily="34" charset="0"/>
              <a:buChar char="•"/>
            </a:pP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E4C2F3-6FC4-4360-9017-F162FBD497F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78741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>
              <a:buFont typeface="Arial" pitchFamily="34" charset="0"/>
              <a:buChar char="•"/>
            </a:pP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E4C2F3-6FC4-4360-9017-F162FBD497F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78741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>
              <a:buFont typeface="Arial" pitchFamily="34" charset="0"/>
              <a:buChar char="•"/>
            </a:pP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E4C2F3-6FC4-4360-9017-F162FBD497F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78741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484188" y="3194050"/>
            <a:ext cx="330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1003300" y="2582863"/>
            <a:ext cx="64897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Economic And Social Commission For Western Asia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085849" y="1376418"/>
            <a:ext cx="7145337" cy="2698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1800" b="0" i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096818" y="803017"/>
            <a:ext cx="7134369" cy="328159"/>
          </a:xfrm>
          <a:prstGeom prst="rect">
            <a:avLst/>
          </a:prstGeom>
        </p:spPr>
        <p:txBody>
          <a:bodyPr vert="horz" lIns="0" tIns="0" rIns="0" bIns="0" anchor="t"/>
          <a:lstStyle>
            <a:lvl1pPr algn="l">
              <a:lnSpc>
                <a:spcPts val="2700"/>
              </a:lnSpc>
              <a:spcBef>
                <a:spcPts val="0"/>
              </a:spcBef>
              <a:buNone/>
              <a:defRPr sz="2700" b="1" cap="all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085275" y="1149318"/>
            <a:ext cx="7145912" cy="25648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lnSpc>
                <a:spcPts val="1800"/>
              </a:lnSpc>
              <a:spcBef>
                <a:spcPts val="0"/>
              </a:spcBef>
              <a:buNone/>
              <a:defRPr sz="1800" b="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614488" y="1695450"/>
            <a:ext cx="7529512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85800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/>
            <a:r>
              <a:rPr lang="en-US" sz="600" b="1">
                <a:solidFill>
                  <a:srgbClr val="595959"/>
                </a:solidFill>
              </a:rPr>
              <a:t>Page </a:t>
            </a:r>
            <a:fld id="{FB4BB4A2-2A1A-4D60-B8DE-A06487C40D19}" type="slidenum">
              <a:rPr lang="en-US" sz="600" b="1">
                <a:solidFill>
                  <a:srgbClr val="595959"/>
                </a:solidFill>
              </a:rPr>
              <a:pPr algn="r"/>
              <a:t>‹#›</a:t>
            </a:fld>
            <a:endParaRPr lang="en-US" sz="600" b="1">
              <a:solidFill>
                <a:srgbClr val="595959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533525" y="6359525"/>
            <a:ext cx="7081838" cy="192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b="1">
                <a:solidFill>
                  <a:srgbClr val="595959"/>
                </a:solidFill>
              </a:rPr>
              <a:t>© Copyright 2014 ESCWA. All rights reserved. No part of this presentation in all its property may be used or reproduced in any form without a written permission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15180" y="814166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ts val="1080"/>
              </a:lnSpc>
              <a:spcBef>
                <a:spcPts val="0"/>
              </a:spcBef>
              <a:buNone/>
              <a:defRPr sz="14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614714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5"/>
          </p:nvPr>
        </p:nvSpPr>
        <p:spPr>
          <a:xfrm>
            <a:off x="1616076" y="2233703"/>
            <a:ext cx="3772353" cy="3892177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1200" b="0" i="0" cap="none" baseline="0">
                <a:solidFill>
                  <a:srgbClr val="595959"/>
                </a:solidFill>
                <a:latin typeface="Arial"/>
                <a:cs typeface="Arial"/>
              </a:defRPr>
            </a:lvl1pPr>
            <a:lvl2pPr marL="0" indent="-108000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1200" b="0" cap="none">
                <a:solidFill>
                  <a:srgbClr val="595959"/>
                </a:solidFill>
                <a:latin typeface="Arial"/>
                <a:cs typeface="Arial"/>
              </a:defRPr>
            </a:lvl2pPr>
            <a:lvl3pPr marL="0" indent="-108000">
              <a:spcBef>
                <a:spcPts val="0"/>
              </a:spcBef>
              <a:defRPr lang="en-US" sz="1200" b="0" kern="1200" cap="none" dirty="0" smtClean="0">
                <a:solidFill>
                  <a:srgbClr val="418FDE"/>
                </a:solidFill>
                <a:latin typeface="Arial"/>
                <a:ea typeface="ＭＳ Ｐゴシック" charset="-128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5578928" y="2269987"/>
            <a:ext cx="2676071" cy="3844155"/>
          </a:xfrm>
          <a:prstGeom prst="rect">
            <a:avLst/>
          </a:prstGeom>
        </p:spPr>
        <p:txBody>
          <a:bodyPr vert="horz"/>
          <a:lstStyle>
            <a:lvl1pPr>
              <a:defRPr sz="1200">
                <a:latin typeface="Arial"/>
                <a:cs typeface="Arial"/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614488" y="1695450"/>
            <a:ext cx="7529512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685800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/>
            <a:r>
              <a:rPr lang="en-US" sz="600" b="1">
                <a:solidFill>
                  <a:srgbClr val="595959"/>
                </a:solidFill>
              </a:rPr>
              <a:t>Page </a:t>
            </a:r>
            <a:fld id="{3EED650D-D654-4DBA-8775-7372CD305110}" type="slidenum">
              <a:rPr lang="en-US" sz="600" b="1">
                <a:solidFill>
                  <a:srgbClr val="595959"/>
                </a:solidFill>
              </a:rPr>
              <a:pPr algn="r"/>
              <a:t>‹#›</a:t>
            </a:fld>
            <a:endParaRPr lang="en-US" sz="600" b="1">
              <a:solidFill>
                <a:srgbClr val="595959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533525" y="6359525"/>
            <a:ext cx="7081838" cy="192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b="1">
                <a:solidFill>
                  <a:srgbClr val="595959"/>
                </a:solidFill>
              </a:rPr>
              <a:t>© Copyright 2014 ESCWA. All rights reserved. No part of this presentation in all its property may be used or reproduced in any form without a written permission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15180" y="814166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ts val="1080"/>
              </a:lnSpc>
              <a:spcBef>
                <a:spcPts val="0"/>
              </a:spcBef>
              <a:buNone/>
              <a:defRPr sz="14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614714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615179" y="3587965"/>
            <a:ext cx="6971369" cy="252232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615180" y="1898466"/>
            <a:ext cx="1668677" cy="1521463"/>
          </a:xfrm>
          <a:prstGeom prst="rect">
            <a:avLst/>
          </a:prstGeom>
        </p:spPr>
        <p:txBody>
          <a:bodyPr vert="horz"/>
          <a:lstStyle>
            <a:lvl1pPr>
              <a:defRPr sz="1200">
                <a:latin typeface="Arial"/>
                <a:cs typeface="Arial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5298184" y="1898466"/>
            <a:ext cx="1612434" cy="1521463"/>
          </a:xfrm>
          <a:prstGeom prst="rect">
            <a:avLst/>
          </a:prstGeom>
        </p:spPr>
        <p:txBody>
          <a:bodyPr vert="horz"/>
          <a:lstStyle>
            <a:lvl1pPr>
              <a:defRPr sz="1200">
                <a:latin typeface="Arial"/>
                <a:cs typeface="Arial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7066643" y="1898466"/>
            <a:ext cx="1519906" cy="1521463"/>
          </a:xfrm>
          <a:prstGeom prst="rect">
            <a:avLst/>
          </a:prstGeom>
        </p:spPr>
        <p:txBody>
          <a:bodyPr vert="horz"/>
          <a:lstStyle>
            <a:lvl1pPr>
              <a:defRPr sz="1200">
                <a:latin typeface="Arial"/>
                <a:cs typeface="Arial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3483894" y="1898466"/>
            <a:ext cx="1605177" cy="1521463"/>
          </a:xfrm>
          <a:prstGeom prst="rect">
            <a:avLst/>
          </a:prstGeom>
        </p:spPr>
        <p:txBody>
          <a:bodyPr vert="horz"/>
          <a:lstStyle>
            <a:lvl1pPr>
              <a:defRPr sz="1200">
                <a:latin typeface="Arial"/>
                <a:cs typeface="Arial"/>
              </a:defRPr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614488" y="1695450"/>
            <a:ext cx="7529512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85800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/>
            <a:r>
              <a:rPr lang="en-US" sz="600" b="1">
                <a:solidFill>
                  <a:srgbClr val="595959"/>
                </a:solidFill>
              </a:rPr>
              <a:t>Page </a:t>
            </a:r>
            <a:fld id="{3B70F8E2-7BFF-4A71-8D36-A1A39A7191EC}" type="slidenum">
              <a:rPr lang="en-US" sz="600" b="1">
                <a:solidFill>
                  <a:srgbClr val="595959"/>
                </a:solidFill>
              </a:rPr>
              <a:pPr algn="r"/>
              <a:t>‹#›</a:t>
            </a:fld>
            <a:endParaRPr lang="en-US" sz="600" b="1">
              <a:solidFill>
                <a:srgbClr val="595959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533525" y="6359525"/>
            <a:ext cx="7081838" cy="192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b="1">
                <a:solidFill>
                  <a:srgbClr val="595959"/>
                </a:solidFill>
              </a:rPr>
              <a:t>© Copyright 2014 ESCWA. All rights reserved. No part of this presentation in all its property may be used or reproduced in any form without a written permission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15180" y="814166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ts val="1080"/>
              </a:lnSpc>
              <a:spcBef>
                <a:spcPts val="0"/>
              </a:spcBef>
              <a:buNone/>
              <a:defRPr sz="14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614714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622877" y="1914072"/>
            <a:ext cx="3501106" cy="3946072"/>
          </a:xfrm>
          <a:prstGeom prst="rect">
            <a:avLst/>
          </a:prstGeom>
        </p:spPr>
        <p:txBody>
          <a:bodyPr vert="horz"/>
          <a:lstStyle>
            <a:lvl1pPr>
              <a:defRPr sz="1200">
                <a:latin typeface="Arial"/>
                <a:cs typeface="Arial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5266377" y="1914072"/>
            <a:ext cx="2984500" cy="3946072"/>
          </a:xfrm>
          <a:prstGeom prst="rect">
            <a:avLst/>
          </a:prstGeom>
        </p:spPr>
        <p:txBody>
          <a:bodyPr vert="horz"/>
          <a:lstStyle>
            <a:lvl1pPr>
              <a:defRPr sz="1200">
                <a:latin typeface="Arial"/>
                <a:cs typeface="Arial"/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614488" y="1695450"/>
            <a:ext cx="7529512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85800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/>
            <a:r>
              <a:rPr lang="en-US" sz="600" b="1">
                <a:solidFill>
                  <a:srgbClr val="595959"/>
                </a:solidFill>
              </a:rPr>
              <a:t>Page </a:t>
            </a:r>
            <a:fld id="{FCDB39D0-DC7B-4D0D-BBA4-6FB7401CA9EF}" type="slidenum">
              <a:rPr lang="en-US" sz="600" b="1">
                <a:solidFill>
                  <a:srgbClr val="595959"/>
                </a:solidFill>
              </a:rPr>
              <a:pPr algn="r"/>
              <a:t>‹#›</a:t>
            </a:fld>
            <a:endParaRPr lang="en-US" sz="600" b="1">
              <a:solidFill>
                <a:srgbClr val="595959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533525" y="6359525"/>
            <a:ext cx="7081838" cy="192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b="1">
                <a:solidFill>
                  <a:srgbClr val="595959"/>
                </a:solidFill>
              </a:rPr>
              <a:t>© Copyright 2014 ESCWA. All rights reserved. No part of this presentation in all its property may be used or reproduced in any form without a written permission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15180" y="814166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ts val="1080"/>
              </a:lnSpc>
              <a:spcBef>
                <a:spcPts val="0"/>
              </a:spcBef>
              <a:buNone/>
              <a:defRPr sz="14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614714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5"/>
          </p:nvPr>
        </p:nvSpPr>
        <p:spPr>
          <a:xfrm>
            <a:off x="1616077" y="2233703"/>
            <a:ext cx="3554638" cy="3892177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1200" b="0" i="0" cap="none" baseline="0">
                <a:solidFill>
                  <a:srgbClr val="595959"/>
                </a:solidFill>
                <a:latin typeface="Arial"/>
                <a:cs typeface="Arial"/>
              </a:defRPr>
            </a:lvl1pPr>
            <a:lvl2pPr marL="0" indent="-108000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1200" b="0" cap="none">
                <a:solidFill>
                  <a:srgbClr val="595959"/>
                </a:solidFill>
                <a:latin typeface="Arial"/>
                <a:cs typeface="Arial"/>
              </a:defRPr>
            </a:lvl2pPr>
            <a:lvl3pPr marL="0" indent="-108000">
              <a:spcBef>
                <a:spcPts val="0"/>
              </a:spcBef>
              <a:defRPr lang="en-US" sz="1200" b="0" kern="1200" cap="none" dirty="0" smtClean="0">
                <a:solidFill>
                  <a:srgbClr val="418FDE"/>
                </a:solidFill>
                <a:latin typeface="Arial"/>
                <a:ea typeface="ＭＳ Ｐゴシック" charset="-128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6"/>
          </p:nvPr>
        </p:nvSpPr>
        <p:spPr>
          <a:xfrm>
            <a:off x="5343071" y="2233613"/>
            <a:ext cx="3208792" cy="3894137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/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1614488" y="1695450"/>
            <a:ext cx="7529512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85800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/>
            <a:r>
              <a:rPr lang="en-US" sz="600" b="1">
                <a:solidFill>
                  <a:srgbClr val="595959"/>
                </a:solidFill>
              </a:rPr>
              <a:t>Page </a:t>
            </a:r>
            <a:fld id="{B616D51D-4642-4F21-98F4-C762A4B06DEA}" type="slidenum">
              <a:rPr lang="en-US" sz="600" b="1">
                <a:solidFill>
                  <a:srgbClr val="595959"/>
                </a:solidFill>
              </a:rPr>
              <a:pPr algn="r"/>
              <a:t>‹#›</a:t>
            </a:fld>
            <a:endParaRPr lang="en-US" sz="600" b="1">
              <a:solidFill>
                <a:srgbClr val="595959"/>
              </a:solidFill>
            </a:endParaRPr>
          </a:p>
        </p:txBody>
      </p:sp>
      <p:sp>
        <p:nvSpPr>
          <p:cNvPr id="18" name="Isosceles Triangle 17"/>
          <p:cNvSpPr/>
          <p:nvPr userDrawn="1"/>
        </p:nvSpPr>
        <p:spPr>
          <a:xfrm rot="10800000">
            <a:off x="4906963" y="3959225"/>
            <a:ext cx="147637" cy="112713"/>
          </a:xfrm>
          <a:prstGeom prst="triangle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418FDE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9" name="Isosceles Triangle 18"/>
          <p:cNvSpPr/>
          <p:nvPr userDrawn="1"/>
        </p:nvSpPr>
        <p:spPr>
          <a:xfrm rot="10800000">
            <a:off x="4906963" y="5216525"/>
            <a:ext cx="147637" cy="112713"/>
          </a:xfrm>
          <a:prstGeom prst="triangle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418FDE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0" name="Isosceles Triangle 19"/>
          <p:cNvSpPr/>
          <p:nvPr userDrawn="1"/>
        </p:nvSpPr>
        <p:spPr>
          <a:xfrm rot="10800000">
            <a:off x="4906963" y="2690813"/>
            <a:ext cx="147637" cy="114300"/>
          </a:xfrm>
          <a:prstGeom prst="triangle">
            <a:avLst/>
          </a:prstGeom>
          <a:solidFill>
            <a:srgbClr val="2D2D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418FDE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1" name="Isosceles Triangle 20"/>
          <p:cNvSpPr/>
          <p:nvPr userDrawn="1"/>
        </p:nvSpPr>
        <p:spPr>
          <a:xfrm rot="16200000">
            <a:off x="3881438" y="3009900"/>
            <a:ext cx="147637" cy="112713"/>
          </a:xfrm>
          <a:prstGeom prst="triangle">
            <a:avLst/>
          </a:prstGeom>
          <a:solidFill>
            <a:srgbClr val="5959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418FDE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2" name="Isosceles Triangle 21"/>
          <p:cNvSpPr/>
          <p:nvPr userDrawn="1"/>
        </p:nvSpPr>
        <p:spPr>
          <a:xfrm rot="10800000">
            <a:off x="4906963" y="3322638"/>
            <a:ext cx="147637" cy="112712"/>
          </a:xfrm>
          <a:prstGeom prst="triangle">
            <a:avLst/>
          </a:prstGeom>
          <a:solidFill>
            <a:srgbClr val="5959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418FDE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3" name="Isosceles Triangle 22"/>
          <p:cNvSpPr/>
          <p:nvPr userDrawn="1"/>
        </p:nvSpPr>
        <p:spPr>
          <a:xfrm rot="10800000">
            <a:off x="4906963" y="3959225"/>
            <a:ext cx="147637" cy="112713"/>
          </a:xfrm>
          <a:prstGeom prst="triangle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418FDE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4" name="Isosceles Triangle 23"/>
          <p:cNvSpPr/>
          <p:nvPr userDrawn="1"/>
        </p:nvSpPr>
        <p:spPr>
          <a:xfrm rot="10800000">
            <a:off x="4906963" y="4589463"/>
            <a:ext cx="147637" cy="114300"/>
          </a:xfrm>
          <a:prstGeom prst="triangle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418FDE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5" name="Isosceles Triangle 24"/>
          <p:cNvSpPr/>
          <p:nvPr userDrawn="1"/>
        </p:nvSpPr>
        <p:spPr>
          <a:xfrm rot="10800000">
            <a:off x="4906963" y="5216525"/>
            <a:ext cx="147637" cy="112713"/>
          </a:xfrm>
          <a:prstGeom prst="triangle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418FDE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6" name="Isosceles Triangle 25"/>
          <p:cNvSpPr/>
          <p:nvPr userDrawn="1"/>
        </p:nvSpPr>
        <p:spPr>
          <a:xfrm rot="10800000">
            <a:off x="2616200" y="3332163"/>
            <a:ext cx="147638" cy="114300"/>
          </a:xfrm>
          <a:prstGeom prst="triangle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418FDE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7" name="Isosceles Triangle 26"/>
          <p:cNvSpPr/>
          <p:nvPr userDrawn="1"/>
        </p:nvSpPr>
        <p:spPr>
          <a:xfrm rot="10800000">
            <a:off x="2616200" y="3959225"/>
            <a:ext cx="147638" cy="112713"/>
          </a:xfrm>
          <a:prstGeom prst="triangle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418FDE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8" name="Isosceles Triangle 27"/>
          <p:cNvSpPr/>
          <p:nvPr userDrawn="1"/>
        </p:nvSpPr>
        <p:spPr>
          <a:xfrm rot="10800000">
            <a:off x="7092950" y="3332163"/>
            <a:ext cx="147638" cy="114300"/>
          </a:xfrm>
          <a:prstGeom prst="triangle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418FDE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9" name="Isosceles Triangle 28"/>
          <p:cNvSpPr/>
          <p:nvPr userDrawn="1"/>
        </p:nvSpPr>
        <p:spPr>
          <a:xfrm rot="10800000">
            <a:off x="7092950" y="3959225"/>
            <a:ext cx="147638" cy="112713"/>
          </a:xfrm>
          <a:prstGeom prst="triangle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418FDE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0" name="Isosceles Triangle 29"/>
          <p:cNvSpPr/>
          <p:nvPr userDrawn="1"/>
        </p:nvSpPr>
        <p:spPr>
          <a:xfrm rot="5400000">
            <a:off x="5822950" y="3009901"/>
            <a:ext cx="147637" cy="112712"/>
          </a:xfrm>
          <a:prstGeom prst="triangle">
            <a:avLst/>
          </a:prstGeom>
          <a:solidFill>
            <a:srgbClr val="5959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418FDE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1" name="TextBox 30"/>
          <p:cNvSpPr txBox="1"/>
          <p:nvPr userDrawn="1"/>
        </p:nvSpPr>
        <p:spPr>
          <a:xfrm>
            <a:off x="1533525" y="6359525"/>
            <a:ext cx="7081838" cy="192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b="1">
                <a:solidFill>
                  <a:srgbClr val="595959"/>
                </a:solidFill>
              </a:rPr>
              <a:t>© Copyright 2014 ESCWA. All rights reserved. No part of this presentation in all its property may be used or reproduced in any form without a written permission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15180" y="814166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ts val="1080"/>
              </a:lnSpc>
              <a:spcBef>
                <a:spcPts val="0"/>
              </a:spcBef>
              <a:buNone/>
              <a:defRPr sz="14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614714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615180" y="5401111"/>
            <a:ext cx="6631660" cy="360000"/>
          </a:xfrm>
          <a:prstGeom prst="rect">
            <a:avLst/>
          </a:prstGeom>
          <a:solidFill>
            <a:srgbClr val="418FDE"/>
          </a:solidFill>
        </p:spPr>
        <p:txBody>
          <a:bodyPr vert="horz" lIns="72000" tIns="36000" rIns="0" bIns="0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26"/>
          </p:nvPr>
        </p:nvSpPr>
        <p:spPr>
          <a:xfrm>
            <a:off x="6089893" y="3524123"/>
            <a:ext cx="2142068" cy="359998"/>
          </a:xfrm>
          <a:prstGeom prst="rect">
            <a:avLst/>
          </a:prstGeom>
          <a:solidFill>
            <a:srgbClr val="418FDE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40" name="Text Placeholder 38"/>
          <p:cNvSpPr>
            <a:spLocks noGrp="1"/>
          </p:cNvSpPr>
          <p:nvPr>
            <p:ph type="body" sz="quarter" idx="27"/>
          </p:nvPr>
        </p:nvSpPr>
        <p:spPr>
          <a:xfrm>
            <a:off x="6089893" y="2889209"/>
            <a:ext cx="2142068" cy="359998"/>
          </a:xfrm>
          <a:prstGeom prst="rect">
            <a:avLst/>
          </a:prstGeom>
          <a:solidFill>
            <a:srgbClr val="418FDE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1" name="Text Placeholder 38"/>
          <p:cNvSpPr>
            <a:spLocks noGrp="1"/>
          </p:cNvSpPr>
          <p:nvPr>
            <p:ph type="body" sz="quarter" idx="28"/>
          </p:nvPr>
        </p:nvSpPr>
        <p:spPr>
          <a:xfrm>
            <a:off x="6089893" y="4155138"/>
            <a:ext cx="2160000" cy="360000"/>
          </a:xfrm>
          <a:prstGeom prst="rect">
            <a:avLst/>
          </a:prstGeom>
          <a:solidFill>
            <a:srgbClr val="418FDE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8" name="Text Placeholder 38"/>
          <p:cNvSpPr>
            <a:spLocks noGrp="1"/>
          </p:cNvSpPr>
          <p:nvPr>
            <p:ph type="body" sz="quarter" idx="30"/>
          </p:nvPr>
        </p:nvSpPr>
        <p:spPr>
          <a:xfrm>
            <a:off x="4128429" y="2890838"/>
            <a:ext cx="1596649" cy="359998"/>
          </a:xfrm>
          <a:prstGeom prst="rect">
            <a:avLst/>
          </a:prstGeom>
          <a:solidFill>
            <a:srgbClr val="595959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1" name="Text Placeholder 38"/>
          <p:cNvSpPr>
            <a:spLocks noGrp="1"/>
          </p:cNvSpPr>
          <p:nvPr>
            <p:ph type="body" sz="quarter" idx="31"/>
          </p:nvPr>
        </p:nvSpPr>
        <p:spPr>
          <a:xfrm>
            <a:off x="4128429" y="4783876"/>
            <a:ext cx="1596649" cy="359998"/>
          </a:xfrm>
          <a:prstGeom prst="rect">
            <a:avLst/>
          </a:prstGeom>
          <a:solidFill>
            <a:srgbClr val="418FDE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2" name="Text Placeholder 38"/>
          <p:cNvSpPr>
            <a:spLocks noGrp="1"/>
          </p:cNvSpPr>
          <p:nvPr>
            <p:ph type="body" sz="quarter" idx="32"/>
          </p:nvPr>
        </p:nvSpPr>
        <p:spPr>
          <a:xfrm>
            <a:off x="4128429" y="2257870"/>
            <a:ext cx="1596649" cy="359998"/>
          </a:xfrm>
          <a:prstGeom prst="rect">
            <a:avLst/>
          </a:prstGeom>
          <a:solidFill>
            <a:srgbClr val="2D2D70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3" name="Text Placeholder 38"/>
          <p:cNvSpPr>
            <a:spLocks noGrp="1"/>
          </p:cNvSpPr>
          <p:nvPr>
            <p:ph type="body" sz="quarter" idx="33"/>
          </p:nvPr>
        </p:nvSpPr>
        <p:spPr>
          <a:xfrm>
            <a:off x="1606550" y="3524123"/>
            <a:ext cx="2163041" cy="359998"/>
          </a:xfrm>
          <a:prstGeom prst="rect">
            <a:avLst/>
          </a:prstGeom>
          <a:solidFill>
            <a:srgbClr val="418FDE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54" name="Text Placeholder 38"/>
          <p:cNvSpPr>
            <a:spLocks noGrp="1"/>
          </p:cNvSpPr>
          <p:nvPr>
            <p:ph type="body" sz="quarter" idx="34"/>
          </p:nvPr>
        </p:nvSpPr>
        <p:spPr>
          <a:xfrm>
            <a:off x="1606550" y="2889209"/>
            <a:ext cx="2163041" cy="359998"/>
          </a:xfrm>
          <a:prstGeom prst="rect">
            <a:avLst/>
          </a:prstGeom>
          <a:solidFill>
            <a:srgbClr val="418FDE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5" name="Text Placeholder 38"/>
          <p:cNvSpPr>
            <a:spLocks noGrp="1"/>
          </p:cNvSpPr>
          <p:nvPr>
            <p:ph type="body" sz="quarter" idx="35"/>
          </p:nvPr>
        </p:nvSpPr>
        <p:spPr>
          <a:xfrm>
            <a:off x="1606549" y="4155138"/>
            <a:ext cx="2181149" cy="360000"/>
          </a:xfrm>
          <a:prstGeom prst="rect">
            <a:avLst/>
          </a:prstGeom>
          <a:solidFill>
            <a:srgbClr val="418FDE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6" name="Text Placeholder 38"/>
          <p:cNvSpPr>
            <a:spLocks noGrp="1"/>
          </p:cNvSpPr>
          <p:nvPr>
            <p:ph type="body" sz="quarter" idx="36"/>
          </p:nvPr>
        </p:nvSpPr>
        <p:spPr>
          <a:xfrm>
            <a:off x="4128429" y="4155138"/>
            <a:ext cx="1596649" cy="359998"/>
          </a:xfrm>
          <a:prstGeom prst="rect">
            <a:avLst/>
          </a:prstGeom>
          <a:solidFill>
            <a:srgbClr val="418FDE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7" name="Text Placeholder 38"/>
          <p:cNvSpPr>
            <a:spLocks noGrp="1"/>
          </p:cNvSpPr>
          <p:nvPr>
            <p:ph type="body" sz="quarter" idx="37"/>
          </p:nvPr>
        </p:nvSpPr>
        <p:spPr>
          <a:xfrm>
            <a:off x="4128429" y="3524123"/>
            <a:ext cx="1596649" cy="359998"/>
          </a:xfrm>
          <a:prstGeom prst="rect">
            <a:avLst/>
          </a:prstGeom>
          <a:solidFill>
            <a:srgbClr val="418FDE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1003300" y="2582863"/>
            <a:ext cx="64897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Economic And Social Commission For Western Asia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096818" y="1145917"/>
            <a:ext cx="7134369" cy="328159"/>
          </a:xfrm>
          <a:prstGeom prst="rect">
            <a:avLst/>
          </a:prstGeom>
        </p:spPr>
        <p:txBody>
          <a:bodyPr vert="horz" lIns="0" tIns="0" rIns="0" bIns="0" anchor="t"/>
          <a:lstStyle>
            <a:lvl1pPr algn="l">
              <a:lnSpc>
                <a:spcPts val="2700"/>
              </a:lnSpc>
              <a:spcBef>
                <a:spcPts val="0"/>
              </a:spcBef>
              <a:buNone/>
              <a:defRPr sz="2700" b="1" cap="all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slide2.jpg"/>
          <p:cNvPicPr>
            <a:picLocks noChangeAspect="1"/>
          </p:cNvPicPr>
          <p:nvPr userDrawn="1"/>
        </p:nvPicPr>
        <p:blipFill>
          <a:blip r:embed="rId2" cstate="print"/>
          <a:srcRect r="83333"/>
          <a:stretch>
            <a:fillRect/>
          </a:stretch>
        </p:blipFill>
        <p:spPr bwMode="auto">
          <a:xfrm>
            <a:off x="0" y="0"/>
            <a:ext cx="152400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1614488" y="1695450"/>
            <a:ext cx="7529512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85800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>
                <a:solidFill>
                  <a:srgbClr val="595959"/>
                </a:solidFill>
                <a:latin typeface="Arial" pitchFamily="34" charset="0"/>
                <a:ea typeface="+mn-ea"/>
              </a:rPr>
              <a:t>Page </a:t>
            </a:r>
            <a:fld id="{1B51639E-6DAD-427C-B619-00CB85E55A79}" type="slidenum">
              <a:rPr lang="en-US" sz="600" b="1">
                <a:solidFill>
                  <a:srgbClr val="595959"/>
                </a:solidFill>
                <a:latin typeface="Arial" pitchFamily="34" charset="0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>
              <a:solidFill>
                <a:srgbClr val="595959"/>
              </a:solidFill>
              <a:latin typeface="Arial" pitchFamily="34" charset="0"/>
              <a:ea typeface="+mn-ea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533525" y="6359525"/>
            <a:ext cx="7081838" cy="192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>
                <a:solidFill>
                  <a:srgbClr val="595959"/>
                </a:solidFill>
                <a:latin typeface="Arial" pitchFamily="34" charset="0"/>
                <a:ea typeface="+mn-ea"/>
              </a:rPr>
              <a:t>© Copyright 2014 ESCWA. All rights reserved. No part of this presentation in all its property may be used or reproduced in any form without a written permission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15180" y="814166"/>
            <a:ext cx="6936476" cy="12087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80"/>
              </a:lnSpc>
              <a:spcBef>
                <a:spcPts val="0"/>
              </a:spcBef>
              <a:buNone/>
              <a:defRPr sz="14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614714" y="931415"/>
            <a:ext cx="6936942" cy="414338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5"/>
          </p:nvPr>
        </p:nvSpPr>
        <p:spPr>
          <a:xfrm>
            <a:off x="1616076" y="2233703"/>
            <a:ext cx="3772353" cy="3892177"/>
          </a:xfrm>
          <a:prstGeom prst="rect">
            <a:avLst/>
          </a:prstGeom>
        </p:spPr>
        <p:txBody>
          <a:bodyPr lIns="0" tIns="0" rIns="0" bIns="0"/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1200" b="0" i="0" cap="none" baseline="0">
                <a:solidFill>
                  <a:srgbClr val="595959"/>
                </a:solidFill>
                <a:latin typeface="Arial"/>
                <a:cs typeface="Arial"/>
              </a:defRPr>
            </a:lvl1pPr>
            <a:lvl2pPr marL="0" indent="-108000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1200" b="0" cap="none">
                <a:solidFill>
                  <a:srgbClr val="595959"/>
                </a:solidFill>
                <a:latin typeface="Arial"/>
                <a:cs typeface="Arial"/>
              </a:defRPr>
            </a:lvl2pPr>
            <a:lvl3pPr marL="0" indent="-108000">
              <a:spcBef>
                <a:spcPts val="0"/>
              </a:spcBef>
              <a:defRPr lang="en-US" sz="1200" b="0" kern="1200" cap="none" dirty="0" smtClean="0">
                <a:solidFill>
                  <a:srgbClr val="418FDE"/>
                </a:solidFill>
                <a:latin typeface="Arial"/>
                <a:ea typeface="ＭＳ Ｐゴシック" charset="-128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5578928" y="2269987"/>
            <a:ext cx="2676071" cy="384415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200">
                <a:latin typeface="Arial"/>
                <a:cs typeface="Arial"/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614488" y="1550988"/>
            <a:ext cx="7529512" cy="180975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533525" y="6359525"/>
            <a:ext cx="7081838" cy="192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b="1">
                <a:solidFill>
                  <a:srgbClr val="595959"/>
                </a:solidFill>
              </a:rPr>
              <a:t>© Copyright 2014 ESCWA. All rights reserved. No part of this presentation in all its property may be used or reproduced in any form without a written permission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4714" y="1016906"/>
            <a:ext cx="6616474" cy="4191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00"/>
              </a:lnSpc>
              <a:defRPr sz="2700" b="1" cap="none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614714" y="2685142"/>
            <a:ext cx="6616474" cy="195035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ts val="2800"/>
              </a:lnSpc>
              <a:spcBef>
                <a:spcPts val="0"/>
              </a:spcBef>
              <a:buNone/>
              <a:defRPr sz="2100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111250" y="791035"/>
            <a:ext cx="6624638" cy="4191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4200" b="1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614488" y="1695450"/>
            <a:ext cx="7529512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85800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/>
            <a:r>
              <a:rPr lang="en-US" sz="600" b="1">
                <a:solidFill>
                  <a:srgbClr val="595959"/>
                </a:solidFill>
              </a:rPr>
              <a:t>Page </a:t>
            </a:r>
            <a:fld id="{D61B0CCC-A399-4D5C-9541-891E4A29BEB9}" type="slidenum">
              <a:rPr lang="en-US" sz="600" b="1">
                <a:solidFill>
                  <a:srgbClr val="595959"/>
                </a:solidFill>
              </a:rPr>
              <a:pPr algn="r"/>
              <a:t>‹#›</a:t>
            </a:fld>
            <a:endParaRPr lang="en-US" sz="600" b="1">
              <a:solidFill>
                <a:srgbClr val="595959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533525" y="6359525"/>
            <a:ext cx="7081838" cy="192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b="1">
                <a:solidFill>
                  <a:srgbClr val="595959"/>
                </a:solidFill>
              </a:rPr>
              <a:t>© Copyright 2014 ESCWA. All rights reserved. No part of this presentation in all its property may be used or reproduced in any form without a written permission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15180" y="814166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ts val="1080"/>
              </a:lnSpc>
              <a:spcBef>
                <a:spcPts val="0"/>
              </a:spcBef>
              <a:buNone/>
              <a:defRPr sz="14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614714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1615180" y="2267080"/>
            <a:ext cx="6938270" cy="3375025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1800" b="0" cap="none" baseline="0">
                <a:solidFill>
                  <a:srgbClr val="595959"/>
                </a:solidFill>
                <a:latin typeface="Arial"/>
                <a:cs typeface="Arial"/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buNone/>
              <a:defRPr sz="1800" b="0" cap="all">
                <a:solidFill>
                  <a:srgbClr val="418FDE"/>
                </a:solidFill>
                <a:latin typeface="Arial"/>
                <a:cs typeface="Arial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800" cap="all">
                <a:solidFill>
                  <a:srgbClr val="595959"/>
                </a:solidFill>
                <a:latin typeface="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614488" y="1695450"/>
            <a:ext cx="7529512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85800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/>
            <a:r>
              <a:rPr lang="en-US" sz="600" b="1">
                <a:solidFill>
                  <a:srgbClr val="595959"/>
                </a:solidFill>
              </a:rPr>
              <a:t>Page </a:t>
            </a:r>
            <a:fld id="{1D8A64A6-80A8-4D86-8301-D88DB4DC5506}" type="slidenum">
              <a:rPr lang="en-US" sz="600" b="1">
                <a:solidFill>
                  <a:srgbClr val="595959"/>
                </a:solidFill>
              </a:rPr>
              <a:pPr algn="r"/>
              <a:t>‹#›</a:t>
            </a:fld>
            <a:endParaRPr lang="en-US" sz="600" b="1">
              <a:solidFill>
                <a:srgbClr val="595959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533525" y="6359525"/>
            <a:ext cx="7081838" cy="192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b="1">
                <a:solidFill>
                  <a:srgbClr val="595959"/>
                </a:solidFill>
              </a:rPr>
              <a:t>© Copyright 2014 ESCWA. All rights reserved. No part of this presentation in all its property may be used or reproduced in any form without a written permission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15180" y="814166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ts val="1080"/>
              </a:lnSpc>
              <a:spcBef>
                <a:spcPts val="0"/>
              </a:spcBef>
              <a:buNone/>
              <a:defRPr sz="14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614714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4370294" y="2233703"/>
            <a:ext cx="4183156" cy="3892177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1250" b="0" cap="none" baseline="0">
                <a:solidFill>
                  <a:srgbClr val="595959"/>
                </a:solidFill>
                <a:latin typeface="Arial"/>
                <a:cs typeface="Arial"/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buNone/>
              <a:defRPr sz="1250" b="0" cap="none">
                <a:solidFill>
                  <a:srgbClr val="595959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615180" y="2231743"/>
            <a:ext cx="2387069" cy="389413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418FDE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614488" y="1695450"/>
            <a:ext cx="7529512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85800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/>
            <a:r>
              <a:rPr lang="en-US" sz="600" b="1">
                <a:solidFill>
                  <a:srgbClr val="595959"/>
                </a:solidFill>
              </a:rPr>
              <a:t>Page </a:t>
            </a:r>
            <a:fld id="{66B31183-EB97-45B8-8878-33E54A4CF6DF}" type="slidenum">
              <a:rPr lang="en-US" sz="600" b="1">
                <a:solidFill>
                  <a:srgbClr val="595959"/>
                </a:solidFill>
              </a:rPr>
              <a:pPr algn="r"/>
              <a:t>‹#›</a:t>
            </a:fld>
            <a:endParaRPr lang="en-US" sz="600" b="1">
              <a:solidFill>
                <a:srgbClr val="595959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533525" y="6359525"/>
            <a:ext cx="7081838" cy="192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b="1">
                <a:solidFill>
                  <a:srgbClr val="595959"/>
                </a:solidFill>
              </a:rPr>
              <a:t>© Copyright 2014 ESCWA. All rights reserved. No part of this presentation in all its property may be used or reproduced in any form without a written permission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15180" y="814166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ts val="1080"/>
              </a:lnSpc>
              <a:spcBef>
                <a:spcPts val="0"/>
              </a:spcBef>
              <a:buNone/>
              <a:defRPr sz="14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614714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4370294" y="2233703"/>
            <a:ext cx="4183156" cy="3892177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1200" b="1" i="0" cap="all" baseline="0">
                <a:solidFill>
                  <a:srgbClr val="418FDE"/>
                </a:solidFill>
                <a:latin typeface="Arial"/>
                <a:cs typeface="Arial"/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buNone/>
              <a:defRPr sz="1200" b="0" cap="none">
                <a:solidFill>
                  <a:srgbClr val="595959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615180" y="2231743"/>
            <a:ext cx="2387069" cy="389413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614488" y="1695450"/>
            <a:ext cx="7529512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85800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/>
            <a:r>
              <a:rPr lang="en-US" sz="600" b="1">
                <a:solidFill>
                  <a:srgbClr val="595959"/>
                </a:solidFill>
              </a:rPr>
              <a:t>Page </a:t>
            </a:r>
            <a:fld id="{95524CCF-9F66-4DA5-9229-41D843EA777A}" type="slidenum">
              <a:rPr lang="en-US" sz="600" b="1">
                <a:solidFill>
                  <a:srgbClr val="595959"/>
                </a:solidFill>
              </a:rPr>
              <a:pPr algn="r"/>
              <a:t>‹#›</a:t>
            </a:fld>
            <a:endParaRPr lang="en-US" sz="600" b="1">
              <a:solidFill>
                <a:srgbClr val="595959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533525" y="6359525"/>
            <a:ext cx="7081838" cy="192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b="1">
                <a:solidFill>
                  <a:srgbClr val="595959"/>
                </a:solidFill>
              </a:rPr>
              <a:t>© Copyright 2014 ESCWA. All rights reserved. No part of this presentation in all its property may be used or reproduced in any form without a written permission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15180" y="814166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ts val="1080"/>
              </a:lnSpc>
              <a:spcBef>
                <a:spcPts val="0"/>
              </a:spcBef>
              <a:buNone/>
              <a:defRPr sz="14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614714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5016500" y="2233703"/>
            <a:ext cx="3536949" cy="3892177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1200" b="1" i="0" cap="all" baseline="0">
                <a:solidFill>
                  <a:srgbClr val="418FDE"/>
                </a:solidFill>
                <a:latin typeface="Arial"/>
                <a:cs typeface="Arial"/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buNone/>
              <a:defRPr sz="1200" b="0" cap="none">
                <a:solidFill>
                  <a:srgbClr val="595959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5"/>
          </p:nvPr>
        </p:nvSpPr>
        <p:spPr>
          <a:xfrm>
            <a:off x="1616076" y="2233703"/>
            <a:ext cx="3218995" cy="3892177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1200" b="1" i="0" cap="all" baseline="0">
                <a:solidFill>
                  <a:srgbClr val="418FDE"/>
                </a:solidFill>
                <a:latin typeface="Arial"/>
                <a:cs typeface="Arial"/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buNone/>
              <a:defRPr sz="1200" b="0" cap="none">
                <a:solidFill>
                  <a:srgbClr val="595959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614488" y="1695450"/>
            <a:ext cx="7529512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85800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/>
            <a:r>
              <a:rPr lang="en-US" sz="600" b="1">
                <a:solidFill>
                  <a:srgbClr val="595959"/>
                </a:solidFill>
              </a:rPr>
              <a:t>Page </a:t>
            </a:r>
            <a:fld id="{683209E2-3983-4608-A5B2-12C5A0FC1CAC}" type="slidenum">
              <a:rPr lang="en-US" sz="600" b="1">
                <a:solidFill>
                  <a:srgbClr val="595959"/>
                </a:solidFill>
              </a:rPr>
              <a:pPr algn="r"/>
              <a:t>‹#›</a:t>
            </a:fld>
            <a:endParaRPr lang="en-US" sz="600" b="1">
              <a:solidFill>
                <a:srgbClr val="595959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533525" y="6359525"/>
            <a:ext cx="7081838" cy="192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b="1">
                <a:solidFill>
                  <a:srgbClr val="595959"/>
                </a:solidFill>
              </a:rPr>
              <a:t>© Copyright 2014 ESCWA. All rights reserved. No part of this presentation in all its property may be used or reproduced in any form without a written permission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15180" y="814166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ts val="1080"/>
              </a:lnSpc>
              <a:spcBef>
                <a:spcPts val="0"/>
              </a:spcBef>
              <a:buNone/>
              <a:defRPr sz="14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614714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615180" y="2231743"/>
            <a:ext cx="6639820" cy="129704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615180" y="3855358"/>
            <a:ext cx="6639820" cy="2222500"/>
          </a:xfrm>
          <a:prstGeom prst="rect">
            <a:avLst/>
          </a:prstGeom>
        </p:spPr>
        <p:txBody>
          <a:bodyPr vert="horz"/>
          <a:lstStyle>
            <a:lvl1pPr>
              <a:defRPr sz="1200">
                <a:latin typeface="Arial"/>
                <a:cs typeface="Arial"/>
              </a:defRPr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614488" y="1695450"/>
            <a:ext cx="7529512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85800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/>
            <a:r>
              <a:rPr lang="en-US" sz="600" b="1">
                <a:solidFill>
                  <a:srgbClr val="595959"/>
                </a:solidFill>
              </a:rPr>
              <a:t>Page </a:t>
            </a:r>
            <a:fld id="{94E90BA6-9EEF-4BBC-8797-F99E04A03E90}" type="slidenum">
              <a:rPr lang="en-US" sz="600" b="1">
                <a:solidFill>
                  <a:srgbClr val="595959"/>
                </a:solidFill>
              </a:rPr>
              <a:pPr algn="r"/>
              <a:t>‹#›</a:t>
            </a:fld>
            <a:endParaRPr lang="en-US" sz="600" b="1">
              <a:solidFill>
                <a:srgbClr val="595959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533525" y="6359525"/>
            <a:ext cx="7081838" cy="192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b="1">
                <a:solidFill>
                  <a:srgbClr val="595959"/>
                </a:solidFill>
              </a:rPr>
              <a:t>© Copyright 2014 ESCWA. All rights reserved. No part of this presentation in all its property may be used or reproduced in any form without a written permission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15180" y="814166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ts val="1080"/>
              </a:lnSpc>
              <a:spcBef>
                <a:spcPts val="0"/>
              </a:spcBef>
              <a:buNone/>
              <a:defRPr sz="14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614714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615180" y="2086429"/>
            <a:ext cx="6639820" cy="3991429"/>
          </a:xfrm>
          <a:prstGeom prst="rect">
            <a:avLst/>
          </a:prstGeom>
        </p:spPr>
        <p:txBody>
          <a:bodyPr vert="horz"/>
          <a:lstStyle>
            <a:lvl1pPr>
              <a:defRPr sz="1200">
                <a:latin typeface="Arial"/>
                <a:cs typeface="Arial"/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197" r:id="rId2"/>
    <p:sldLayoutId id="2147484198" r:id="rId3"/>
    <p:sldLayoutId id="2147484199" r:id="rId4"/>
    <p:sldLayoutId id="2147484200" r:id="rId5"/>
    <p:sldLayoutId id="2147484201" r:id="rId6"/>
    <p:sldLayoutId id="2147484202" r:id="rId7"/>
    <p:sldLayoutId id="2147484203" r:id="rId8"/>
    <p:sldLayoutId id="2147484204" r:id="rId9"/>
    <p:sldLayoutId id="2147484205" r:id="rId10"/>
    <p:sldLayoutId id="2147484206" r:id="rId11"/>
    <p:sldLayoutId id="2147484207" r:id="rId12"/>
    <p:sldLayoutId id="2147484208" r:id="rId13"/>
    <p:sldLayoutId id="2147484209" r:id="rId14"/>
    <p:sldLayoutId id="2147484210" r:id="rId15"/>
    <p:sldLayoutId id="2147484211" r:id="rId16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SCWA PPT P-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6064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5288" y="-121920"/>
            <a:ext cx="8569325" cy="2304752"/>
          </a:xfrm>
        </p:spPr>
        <p:txBody>
          <a:bodyPr rtlCol="0">
            <a:noAutofit/>
          </a:bodyPr>
          <a:lstStyle/>
          <a:p>
            <a:pPr algn="r" rtl="1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ja-JP" sz="2400" dirty="0" smtClean="0"/>
          </a:p>
          <a:p>
            <a:pPr algn="r" rtl="1">
              <a:lnSpc>
                <a:spcPct val="100000"/>
              </a:lnSpc>
            </a:pPr>
            <a:r>
              <a:rPr lang="ar-SA" sz="2600" dirty="0"/>
              <a:t>اللجنة </a:t>
            </a:r>
            <a:r>
              <a:rPr lang="ar-SA" sz="2600" dirty="0" smtClean="0"/>
              <a:t>التنفيذية</a:t>
            </a:r>
            <a:endParaRPr lang="ar-LB" sz="2600" dirty="0" smtClean="0"/>
          </a:p>
          <a:p>
            <a:pPr algn="r" rtl="1">
              <a:lnSpc>
                <a:spcPct val="100000"/>
              </a:lnSpc>
            </a:pPr>
            <a:r>
              <a:rPr lang="ar-SA" sz="2600" dirty="0" smtClean="0"/>
              <a:t>الاجتماع </a:t>
            </a:r>
            <a:r>
              <a:rPr lang="ar-SA" sz="2600" dirty="0"/>
              <a:t>الثالث</a:t>
            </a:r>
          </a:p>
          <a:p>
            <a:pPr algn="r" rtl="1">
              <a:lnSpc>
                <a:spcPct val="100000"/>
              </a:lnSpc>
            </a:pPr>
            <a:r>
              <a:rPr lang="ar-SA" sz="2400" b="0" dirty="0"/>
              <a:t>الرباط، 6-7 أيار/مايو 2017 </a:t>
            </a:r>
          </a:p>
          <a:p>
            <a:pPr algn="r" rtl="1">
              <a:lnSpc>
                <a:spcPct val="100000"/>
              </a:lnSpc>
            </a:pPr>
            <a:endParaRPr lang="ar-SA" sz="1500" dirty="0"/>
          </a:p>
          <a:p>
            <a:pPr algn="r" rtl="1">
              <a:lnSpc>
                <a:spcPct val="100000"/>
              </a:lnSpc>
            </a:pPr>
            <a:r>
              <a:rPr lang="ar-SA" sz="2400" dirty="0"/>
              <a:t>البند </a:t>
            </a:r>
            <a:r>
              <a:rPr lang="en-US" sz="2400" dirty="0" smtClean="0"/>
              <a:t>XX</a:t>
            </a:r>
            <a:r>
              <a:rPr lang="ar-SA" sz="2400" dirty="0" smtClean="0"/>
              <a:t> </a:t>
            </a:r>
            <a:r>
              <a:rPr lang="ar-SA" sz="2400" dirty="0"/>
              <a:t>من جدول الأعمال المؤقت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5508" y="2725615"/>
            <a:ext cx="62051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sz="4800" b="1" smtClean="0">
                <a:solidFill>
                  <a:schemeClr val="bg1"/>
                </a:solidFill>
              </a:rPr>
              <a:t>تقريــر</a:t>
            </a:r>
            <a:r>
              <a:rPr lang="en-US" sz="4800" b="1" smtClean="0">
                <a:solidFill>
                  <a:schemeClr val="bg1"/>
                </a:solidFill>
              </a:rPr>
              <a:t> </a:t>
            </a:r>
            <a:r>
              <a:rPr lang="ar-LB" sz="4800" b="1" smtClean="0">
                <a:solidFill>
                  <a:schemeClr val="bg1"/>
                </a:solidFill>
              </a:rPr>
              <a:t>لجنة </a:t>
            </a:r>
            <a:r>
              <a:rPr lang="ar-LB" sz="4800" b="1" smtClean="0">
                <a:solidFill>
                  <a:schemeClr val="bg1"/>
                </a:solidFill>
              </a:rPr>
              <a:t>التكنولوجيا من </a:t>
            </a:r>
            <a:r>
              <a:rPr lang="ar-LB" sz="4800" b="1" smtClean="0">
                <a:solidFill>
                  <a:schemeClr val="bg1"/>
                </a:solidFill>
              </a:rPr>
              <a:t>أجل </a:t>
            </a:r>
            <a:r>
              <a:rPr lang="ar-LB" sz="4800" b="1" smtClean="0">
                <a:solidFill>
                  <a:schemeClr val="bg1"/>
                </a:solidFill>
              </a:rPr>
              <a:t>التنمية</a:t>
            </a:r>
            <a:endParaRPr lang="en-US" sz="4800" b="1" smtClean="0">
              <a:solidFill>
                <a:schemeClr val="bg1"/>
              </a:solidFill>
            </a:endParaRPr>
          </a:p>
          <a:p>
            <a:pPr algn="r" rtl="1"/>
            <a:r>
              <a:rPr lang="ar-LB" sz="3600" b="1" smtClean="0">
                <a:solidFill>
                  <a:schemeClr val="bg1"/>
                </a:solidFill>
              </a:rPr>
              <a:t>عن </a:t>
            </a:r>
            <a:r>
              <a:rPr lang="ar-LB" sz="3600" b="1" smtClean="0">
                <a:solidFill>
                  <a:schemeClr val="bg1"/>
                </a:solidFill>
              </a:rPr>
              <a:t>دورتها الأولى</a:t>
            </a:r>
            <a:endParaRPr lang="en-US" sz="3600" b="1" smtClean="0">
              <a:solidFill>
                <a:schemeClr val="bg1"/>
              </a:solidFill>
            </a:endParaRPr>
          </a:p>
          <a:p>
            <a:pPr algn="r" rtl="1"/>
            <a:r>
              <a:rPr lang="ar-LB" sz="3600" b="1" smtClean="0">
                <a:solidFill>
                  <a:schemeClr val="bg1"/>
                </a:solidFill>
              </a:rPr>
              <a:t>دبي، 11 و12 شباط/فبراير 2017</a:t>
            </a:r>
            <a:endParaRPr lang="en-US" sz="3600" b="1" smtClean="0">
              <a:solidFill>
                <a:schemeClr val="bg1"/>
              </a:solidFill>
            </a:endParaRPr>
          </a:p>
          <a:p>
            <a:pPr algn="r"/>
            <a:endParaRPr lang="en-US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47148" y="846179"/>
            <a:ext cx="48606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defTabSz="914400" rtl="1">
              <a:tabLst>
                <a:tab pos="457200" algn="l"/>
              </a:tabLst>
            </a:pPr>
            <a:r>
              <a:rPr lang="ar-LB" altLang="ja-JP" sz="3200" b="1" smtClean="0">
                <a:ea typeface="Times New Roman" pitchFamily="18" charset="0"/>
                <a:cs typeface="Arial" pitchFamily="34" charset="0"/>
              </a:rPr>
              <a:t>التوصيات الموجهة للأمانة التنفيذية</a:t>
            </a:r>
          </a:p>
        </p:txBody>
      </p:sp>
      <p:sp>
        <p:nvSpPr>
          <p:cNvPr id="5" name="Rectangle 4"/>
          <p:cNvSpPr/>
          <p:nvPr/>
        </p:nvSpPr>
        <p:spPr>
          <a:xfrm>
            <a:off x="489397" y="2021983"/>
            <a:ext cx="79183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663" indent="-347663" algn="r" rtl="1">
              <a:buFont typeface="Arial" pitchFamily="34" charset="0"/>
              <a:buChar char="•"/>
            </a:pPr>
            <a:r>
              <a:rPr lang="ar-SA" sz="2400" smtClean="0"/>
              <a:t>الاستمرار </a:t>
            </a:r>
            <a:r>
              <a:rPr lang="ar-SA" sz="2400" smtClean="0"/>
              <a:t>في </a:t>
            </a:r>
            <a:r>
              <a:rPr lang="ar-LB" sz="2400" smtClean="0"/>
              <a:t>ال</a:t>
            </a:r>
            <a:r>
              <a:rPr lang="ar-SA" sz="2400" smtClean="0"/>
              <a:t>جهود </a:t>
            </a:r>
            <a:r>
              <a:rPr lang="ar-SA" sz="2400" smtClean="0"/>
              <a:t>لبناء الشراكات مع المنظمات الدولية </a:t>
            </a:r>
            <a:r>
              <a:rPr lang="ar-SA" sz="2400" smtClean="0"/>
              <a:t>والإقليمية </a:t>
            </a:r>
            <a:endParaRPr lang="ar-LB" sz="2400" smtClean="0"/>
          </a:p>
          <a:p>
            <a:pPr marL="347663" indent="-347663" algn="r" rtl="1">
              <a:buFont typeface="Arial" pitchFamily="34" charset="0"/>
              <a:buChar char="•"/>
            </a:pPr>
            <a:r>
              <a:rPr lang="ar-SA" sz="2400" smtClean="0"/>
              <a:t>إعداد دراسات تحليلية حول </a:t>
            </a:r>
            <a:r>
              <a:rPr lang="ar-SY" sz="2400" smtClean="0"/>
              <a:t>تطور ملامح </a:t>
            </a:r>
            <a:r>
              <a:rPr lang="ar-SY" sz="2400" smtClean="0"/>
              <a:t>الابتكار </a:t>
            </a:r>
            <a:endParaRPr lang="ar-LB" sz="2400" smtClean="0"/>
          </a:p>
          <a:p>
            <a:pPr marL="347663" indent="-347663" algn="r" rtl="1">
              <a:buFont typeface="Arial" pitchFamily="34" charset="0"/>
              <a:buChar char="•"/>
            </a:pPr>
            <a:r>
              <a:rPr lang="ar-SA" sz="2400" smtClean="0"/>
              <a:t>دعم الدول في مجال اعتماد وتنفيذ مجموعات متكاملة من المقاييس </a:t>
            </a:r>
            <a:r>
              <a:rPr lang="ar-SA" sz="2400" smtClean="0"/>
              <a:t>والمؤشرات </a:t>
            </a:r>
            <a:endParaRPr lang="ar-LB" sz="2400" smtClean="0"/>
          </a:p>
          <a:p>
            <a:pPr marL="347663" indent="-347663" algn="r" rtl="1">
              <a:buFont typeface="Arial" pitchFamily="34" charset="0"/>
              <a:buChar char="•"/>
            </a:pPr>
            <a:r>
              <a:rPr lang="ar-SA" sz="2400" smtClean="0"/>
              <a:t>ودعم الدول الأعضاء في مجال قياس خدمات الحكومة الالكترونية ، </a:t>
            </a:r>
            <a:r>
              <a:rPr lang="ar-SA" sz="2400" smtClean="0"/>
              <a:t>والاقتصاد </a:t>
            </a:r>
            <a:r>
              <a:rPr lang="ar-SA" sz="2400" smtClean="0"/>
              <a:t>الرقمي</a:t>
            </a:r>
            <a:endParaRPr lang="ar-LB" sz="2400" smtClean="0"/>
          </a:p>
          <a:p>
            <a:pPr marL="347663" indent="-347663" algn="r" rtl="1">
              <a:buFont typeface="Arial" pitchFamily="34" charset="0"/>
              <a:buChar char="•"/>
            </a:pPr>
            <a:r>
              <a:rPr lang="ar-SA" sz="2400" smtClean="0"/>
              <a:t>دعم الدول الأعضاء في مجالي الحكومة الذكية </a:t>
            </a:r>
            <a:r>
              <a:rPr lang="ar-SA" sz="2400" smtClean="0"/>
              <a:t>والحكومة </a:t>
            </a:r>
            <a:r>
              <a:rPr lang="ar-SA" sz="2400" smtClean="0"/>
              <a:t>المفتوحة</a:t>
            </a:r>
            <a:endParaRPr lang="ar-LB" sz="2400" smtClean="0"/>
          </a:p>
          <a:p>
            <a:pPr marL="347663" indent="-347663" algn="r" rtl="1">
              <a:buFont typeface="Arial" pitchFamily="34" charset="0"/>
              <a:buChar char="•"/>
            </a:pPr>
            <a:r>
              <a:rPr lang="ar-SA" sz="2400" smtClean="0"/>
              <a:t>تطوير برنامج الإسكوا "ازدهار" حول العمل </a:t>
            </a:r>
            <a:r>
              <a:rPr lang="ar-SA" sz="2400" smtClean="0"/>
              <a:t>العربي </a:t>
            </a:r>
            <a:r>
              <a:rPr lang="ar-SA" sz="2400" smtClean="0"/>
              <a:t>المشترك</a:t>
            </a:r>
            <a:endParaRPr lang="ar-LB" sz="2400" smtClean="0"/>
          </a:p>
          <a:p>
            <a:pPr marL="347663" indent="-347663" algn="r" rtl="1">
              <a:buFont typeface="Arial" pitchFamily="34" charset="0"/>
              <a:buChar char="•"/>
            </a:pPr>
            <a:r>
              <a:rPr lang="ar-SA" sz="2400" smtClean="0"/>
              <a:t>دراسة دور تكنولوجيا المعلومات والاتصالات في تعزيز منظومات العلم والتكنولوجيا </a:t>
            </a:r>
            <a:r>
              <a:rPr lang="ar-SA" sz="2400" smtClean="0"/>
              <a:t>والابتكار </a:t>
            </a:r>
            <a:endParaRPr lang="ar-LB" sz="2400" smtClean="0"/>
          </a:p>
          <a:p>
            <a:pPr marL="347663" indent="-347663" algn="r" rtl="1">
              <a:buFont typeface="Arial" pitchFamily="34" charset="0"/>
              <a:buChar char="•"/>
            </a:pPr>
            <a:r>
              <a:rPr lang="ar-SA" sz="2400" smtClean="0"/>
              <a:t>مساعدة الدول الأعضاء على إيصال مبادراتها</a:t>
            </a:r>
            <a:endParaRPr lang="en-US" sz="2400" smtClean="0"/>
          </a:p>
          <a:p>
            <a:pPr marL="347663" indent="-347663" algn="r" rtl="1">
              <a:buFont typeface="Arial" pitchFamily="34" charset="0"/>
              <a:buChar char="•"/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ESCWA PPT P-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1"/>
          <p:cNvSpPr txBox="1">
            <a:spLocks/>
          </p:cNvSpPr>
          <p:nvPr/>
        </p:nvSpPr>
        <p:spPr>
          <a:xfrm>
            <a:off x="1096963" y="1146175"/>
            <a:ext cx="6950075" cy="328613"/>
          </a:xfrm>
          <a:prstGeom prst="rect">
            <a:avLst/>
          </a:prstGeom>
        </p:spPr>
        <p:txBody>
          <a:bodyPr lIns="0" tIns="0" rIns="0" bIns="0"/>
          <a:lstStyle/>
          <a:p>
            <a:pPr marL="342900" indent="-342900" algn="r" eaLnBrk="0" hangingPunct="0">
              <a:lnSpc>
                <a:spcPts val="2700"/>
              </a:lnSpc>
              <a:buFont typeface="Arial" pitchFamily="34" charset="0"/>
              <a:buNone/>
            </a:pPr>
            <a:r>
              <a:rPr lang="ar-SA" sz="3600" b="1" dirty="0">
                <a:solidFill>
                  <a:srgbClr val="595959"/>
                </a:solidFill>
              </a:rPr>
              <a:t>شكراً</a:t>
            </a:r>
            <a:endParaRPr lang="en-US" sz="3600" b="1" dirty="0">
              <a:solidFill>
                <a:srgbClr val="595959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78873" y="1766772"/>
            <a:ext cx="8162059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Low" defTabSz="914400" rtl="1" eaLnBrk="0" hangingPunct="0">
              <a:tabLst>
                <a:tab pos="457200" algn="l"/>
              </a:tabLst>
            </a:pPr>
            <a:r>
              <a:rPr lang="ar-LB" sz="2400" smtClean="0">
                <a:cs typeface="Arial" pitchFamily="34" charset="0"/>
              </a:rPr>
              <a:t>عقدت لجنة التكنولوجيا من أجل التنمية التابعة للجنة الاقتصادية والاجتماعية لغربي آسيا (الإسكوا) دورتها الأولى </a:t>
            </a:r>
            <a:r>
              <a:rPr lang="ar-SA" sz="2400" smtClean="0">
                <a:cs typeface="Arial" pitchFamily="34" charset="0"/>
              </a:rPr>
              <a:t>يومي 11 و12 </a:t>
            </a:r>
            <a:r>
              <a:rPr lang="ar-LB" sz="2400" smtClean="0">
                <a:cs typeface="Arial" pitchFamily="34" charset="0"/>
              </a:rPr>
              <a:t>شباط/فبراير</a:t>
            </a:r>
            <a:r>
              <a:rPr lang="ar-SA" sz="2400" smtClean="0">
                <a:cs typeface="Arial" pitchFamily="34" charset="0"/>
              </a:rPr>
              <a:t> 2017 </a:t>
            </a:r>
            <a:r>
              <a:rPr lang="ar-LB" sz="2400" smtClean="0">
                <a:cs typeface="Arial" pitchFamily="34" charset="0"/>
              </a:rPr>
              <a:t>في </a:t>
            </a:r>
            <a:r>
              <a:rPr lang="ar-LB" sz="2400" smtClean="0">
                <a:cs typeface="Arial" pitchFamily="34" charset="0"/>
              </a:rPr>
              <a:t>دبي</a:t>
            </a:r>
            <a:endParaRPr lang="en-US" sz="2400" smtClean="0">
              <a:cs typeface="Arial" pitchFamily="34" charset="0"/>
            </a:endParaRPr>
          </a:p>
          <a:p>
            <a:pPr lvl="0" algn="justLow" defTabSz="914400" rtl="1" eaLnBrk="0" hangingPunct="0">
              <a:tabLst>
                <a:tab pos="457200" algn="l"/>
              </a:tabLst>
            </a:pPr>
            <a:endParaRPr kumimoji="0" lang="en-US" altLang="ja-JP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Arial" pitchFamily="34" charset="0"/>
            </a:endParaRPr>
          </a:p>
          <a:p>
            <a:pPr lvl="0" algn="justLow" defTabSz="914400" rtl="1" eaLnBrk="0" hangingPunct="0">
              <a:tabLst>
                <a:tab pos="457200" algn="l"/>
              </a:tabLst>
            </a:pPr>
            <a:r>
              <a:rPr lang="ar-LB" sz="2400" smtClean="0">
                <a:cs typeface="Arial" pitchFamily="34" charset="0"/>
              </a:rPr>
              <a:t>بحثت اللجنة مجموعة </a:t>
            </a:r>
            <a:r>
              <a:rPr lang="ar-LB" sz="2400" smtClean="0">
                <a:cs typeface="Arial" pitchFamily="34" charset="0"/>
              </a:rPr>
              <a:t>من المواضيع</a:t>
            </a:r>
            <a:r>
              <a:rPr lang="ar-LB" sz="2400" smtClean="0">
                <a:cs typeface="Arial" pitchFamily="34" charset="0"/>
              </a:rPr>
              <a:t>، </a:t>
            </a:r>
            <a:r>
              <a:rPr lang="ar-LB" sz="2400" smtClean="0">
                <a:cs typeface="Arial" pitchFamily="34" charset="0"/>
              </a:rPr>
              <a:t>أبرزها:</a:t>
            </a:r>
          </a:p>
          <a:p>
            <a:pPr lvl="0" algn="justLow" defTabSz="914400" rtl="1" eaLnBrk="0" hangingPunct="0">
              <a:tabLst>
                <a:tab pos="457200" algn="l"/>
              </a:tabLst>
            </a:pPr>
            <a:endParaRPr lang="ar-LB" sz="2400" smtClean="0">
              <a:cs typeface="Arial" pitchFamily="34" charset="0"/>
            </a:endParaRPr>
          </a:p>
          <a:p>
            <a:pPr marL="457200" lvl="0" indent="-457200" algn="justLow" defTabSz="914400" rtl="1" eaLnBrk="0" hangingPunct="0">
              <a:buFont typeface="Arial" pitchFamily="34" charset="0"/>
              <a:buChar char="•"/>
            </a:pPr>
            <a:r>
              <a:rPr lang="ar-SA" sz="2400" smtClean="0">
                <a:cs typeface="Arial" pitchFamily="34" charset="0"/>
              </a:rPr>
              <a:t>ال</a:t>
            </a:r>
            <a:r>
              <a:rPr lang="ar-LB" sz="2400" smtClean="0">
                <a:cs typeface="Arial" pitchFamily="34" charset="0"/>
              </a:rPr>
              <a:t>مسارات الدولية والإقليمية في تكنولوجيا المعلومات والاتصالات من أجل </a:t>
            </a:r>
            <a:r>
              <a:rPr lang="ar-LB" sz="2400" smtClean="0">
                <a:cs typeface="Arial" pitchFamily="34" charset="0"/>
              </a:rPr>
              <a:t>التنمية</a:t>
            </a:r>
            <a:r>
              <a:rPr lang="ar-LB" sz="2400" smtClean="0">
                <a:cs typeface="Arial" pitchFamily="34" charset="0"/>
              </a:rPr>
              <a:t>،</a:t>
            </a:r>
          </a:p>
          <a:p>
            <a:pPr marL="457200" lvl="0" indent="-457200" algn="justLow" defTabSz="914400" rtl="1" eaLnBrk="0" hangingPunct="0">
              <a:buFont typeface="Arial" pitchFamily="34" charset="0"/>
              <a:buChar char="•"/>
            </a:pPr>
            <a:r>
              <a:rPr lang="ar-SA" sz="2400" smtClean="0">
                <a:cs typeface="Arial" pitchFamily="34" charset="0"/>
              </a:rPr>
              <a:t>الاقتصاد </a:t>
            </a:r>
            <a:r>
              <a:rPr lang="ar-SA" sz="2400" smtClean="0">
                <a:cs typeface="Arial" pitchFamily="34" charset="0"/>
              </a:rPr>
              <a:t>الرقمي والتحول نحو المجتمعات </a:t>
            </a:r>
            <a:r>
              <a:rPr lang="ar-SA" sz="2400" smtClean="0">
                <a:cs typeface="Arial" pitchFamily="34" charset="0"/>
              </a:rPr>
              <a:t>الذكية</a:t>
            </a:r>
            <a:r>
              <a:rPr lang="ar-SA" sz="2400" smtClean="0">
                <a:cs typeface="Arial" pitchFamily="34" charset="0"/>
              </a:rPr>
              <a:t>،</a:t>
            </a:r>
            <a:endParaRPr lang="ar-LB" sz="2400" smtClean="0">
              <a:cs typeface="Arial" pitchFamily="34" charset="0"/>
            </a:endParaRPr>
          </a:p>
          <a:p>
            <a:pPr marL="457200" lvl="0" indent="-457200" algn="justLow" defTabSz="914400" rtl="1" eaLnBrk="0" hangingPunct="0">
              <a:buFont typeface="Arial" pitchFamily="34" charset="0"/>
              <a:buChar char="•"/>
            </a:pPr>
            <a:r>
              <a:rPr lang="ar-SA" sz="2400" smtClean="0">
                <a:cs typeface="Arial" pitchFamily="34" charset="0"/>
              </a:rPr>
              <a:t>المسارات </a:t>
            </a:r>
            <a:r>
              <a:rPr lang="ar-SA" sz="2400" smtClean="0">
                <a:cs typeface="Arial" pitchFamily="34" charset="0"/>
              </a:rPr>
              <a:t>الدولية والإقليمية في مجالات</a:t>
            </a:r>
            <a:r>
              <a:rPr lang="ar-LB" sz="2400" smtClean="0">
                <a:cs typeface="Arial" pitchFamily="34" charset="0"/>
              </a:rPr>
              <a:t> العلم والتكنولوجيا والابتكار من أجل </a:t>
            </a:r>
            <a:r>
              <a:rPr lang="ar-LB" sz="2400" smtClean="0">
                <a:cs typeface="Arial" pitchFamily="34" charset="0"/>
              </a:rPr>
              <a:t>التنمية</a:t>
            </a:r>
            <a:r>
              <a:rPr lang="ar-LB" sz="2400" smtClean="0">
                <a:cs typeface="Arial" pitchFamily="34" charset="0"/>
              </a:rPr>
              <a:t>،</a:t>
            </a:r>
          </a:p>
          <a:p>
            <a:pPr marL="457200" lvl="0" indent="-457200" algn="justLow" defTabSz="914400" rtl="1" eaLnBrk="0" hangingPunct="0">
              <a:buFont typeface="Arial" pitchFamily="34" charset="0"/>
              <a:buChar char="•"/>
            </a:pPr>
            <a:r>
              <a:rPr lang="ar-LB" sz="2400" smtClean="0">
                <a:cs typeface="Arial" pitchFamily="34" charset="0"/>
              </a:rPr>
              <a:t>ملامح </a:t>
            </a:r>
            <a:r>
              <a:rPr lang="ar-LB" sz="2400" smtClean="0">
                <a:cs typeface="Arial" pitchFamily="34" charset="0"/>
              </a:rPr>
              <a:t>الابتكار في </a:t>
            </a:r>
            <a:r>
              <a:rPr lang="ar-LB" sz="2400" smtClean="0">
                <a:cs typeface="Arial" pitchFamily="34" charset="0"/>
              </a:rPr>
              <a:t>المنطقة</a:t>
            </a:r>
            <a:r>
              <a:rPr lang="ar-LB" sz="2400" smtClean="0">
                <a:cs typeface="Arial" pitchFamily="34" charset="0"/>
              </a:rPr>
              <a:t>،</a:t>
            </a:r>
          </a:p>
          <a:p>
            <a:pPr marL="457200" lvl="0" indent="-457200" algn="justLow" defTabSz="914400" rtl="1" eaLnBrk="0" hangingPunct="0">
              <a:buFont typeface="Arial" pitchFamily="34" charset="0"/>
              <a:buChar char="•"/>
            </a:pPr>
            <a:r>
              <a:rPr lang="ar-LB" sz="2400" smtClean="0">
                <a:cs typeface="Arial" pitchFamily="34" charset="0"/>
              </a:rPr>
              <a:t>تعزيز </a:t>
            </a:r>
            <a:r>
              <a:rPr lang="ar-LB" sz="2400" smtClean="0">
                <a:cs typeface="Arial" pitchFamily="34" charset="0"/>
              </a:rPr>
              <a:t>منظومات نقل التكنولوجيا في </a:t>
            </a:r>
            <a:r>
              <a:rPr lang="ar-LB" sz="2400" smtClean="0">
                <a:cs typeface="Arial" pitchFamily="34" charset="0"/>
              </a:rPr>
              <a:t>البلدان </a:t>
            </a:r>
            <a:r>
              <a:rPr lang="ar-LB" sz="2400" smtClean="0">
                <a:cs typeface="Arial" pitchFamily="34" charset="0"/>
              </a:rPr>
              <a:t>العربية</a:t>
            </a:r>
            <a:endParaRPr lang="en-US" sz="2400" smtClean="0"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99138" y="663903"/>
            <a:ext cx="67780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defTabSz="914400" rtl="1">
              <a:tabLst>
                <a:tab pos="457200" algn="l"/>
              </a:tabLst>
            </a:pPr>
            <a:r>
              <a:rPr lang="ar-LB" altLang="ja-JP" sz="3200" b="1" smtClean="0">
                <a:ea typeface="Times New Roman" pitchFamily="18" charset="0"/>
                <a:cs typeface="Arial" pitchFamily="34" charset="0"/>
              </a:rPr>
              <a:t>مواضيع البحث والمناقشة</a:t>
            </a:r>
            <a:endParaRPr lang="en-US" altLang="ja-JP" sz="320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78873" y="1833453"/>
            <a:ext cx="8162059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algn="justLow" defTabSz="914400" rtl="1" eaLnBrk="0" hangingPunct="0">
              <a:buFont typeface="Arial" pitchFamily="34" charset="0"/>
              <a:buChar char="•"/>
            </a:pPr>
            <a:r>
              <a:rPr lang="ar-LB" sz="2400" smtClean="0">
                <a:cs typeface="Arial" pitchFamily="34" charset="0"/>
              </a:rPr>
              <a:t>كما عرضت الأنشطة </a:t>
            </a:r>
            <a:r>
              <a:rPr lang="ar-LB" sz="2400" smtClean="0">
                <a:cs typeface="Arial" pitchFamily="34" charset="0"/>
              </a:rPr>
              <a:t>التي اضطلعت بها الاسكوا لعامي </a:t>
            </a:r>
            <a:r>
              <a:rPr lang="ar-SA" sz="2400" smtClean="0">
                <a:cs typeface="Arial" pitchFamily="34" charset="0"/>
              </a:rPr>
              <a:t>2014-2015، وأنشطة التعاون الفني لنفس الفترة، وأنشطة مركز الإسكوا للتكنولوجيا من 2011 وحتى 2016؛ و برنامجي العمل لفترة السنتين 2016-2017 والسنتين </a:t>
            </a:r>
            <a:r>
              <a:rPr lang="ar-EG" sz="2400" smtClean="0">
                <a:cs typeface="Arial" pitchFamily="34" charset="0"/>
              </a:rPr>
              <a:t>2018-2019</a:t>
            </a:r>
            <a:r>
              <a:rPr lang="ar-LB" sz="2400" smtClean="0">
                <a:cs typeface="Arial" pitchFamily="34" charset="0"/>
              </a:rPr>
              <a:t> في مجال التكنولوجيا من أجل </a:t>
            </a:r>
            <a:r>
              <a:rPr lang="ar-LB" sz="2400" smtClean="0">
                <a:cs typeface="Arial" pitchFamily="34" charset="0"/>
              </a:rPr>
              <a:t>التنمية</a:t>
            </a:r>
            <a:r>
              <a:rPr lang="ar-EG" sz="2400" smtClean="0">
                <a:cs typeface="Arial" pitchFamily="34" charset="0"/>
              </a:rPr>
              <a:t>.</a:t>
            </a:r>
            <a:endParaRPr lang="ar-LB" sz="2400" smtClean="0">
              <a:cs typeface="Arial" pitchFamily="34" charset="0"/>
            </a:endParaRPr>
          </a:p>
          <a:p>
            <a:pPr marL="457200" indent="-457200" algn="justLow" defTabSz="914400" rtl="1" eaLnBrk="0" hangingPunct="0">
              <a:buFont typeface="Arial" pitchFamily="34" charset="0"/>
              <a:buChar char="•"/>
            </a:pPr>
            <a:endParaRPr lang="ar-LB" sz="2400" smtClean="0">
              <a:cs typeface="Arial" pitchFamily="34" charset="0"/>
            </a:endParaRPr>
          </a:p>
          <a:p>
            <a:pPr marL="457200" indent="-457200" algn="justLow" defTabSz="914400" rtl="1" eaLnBrk="0" hangingPunct="0">
              <a:buFont typeface="Arial" pitchFamily="34" charset="0"/>
              <a:buChar char="•"/>
            </a:pPr>
            <a:r>
              <a:rPr lang="ar-EG" sz="2400" smtClean="0">
                <a:cs typeface="Arial" pitchFamily="34" charset="0"/>
              </a:rPr>
              <a:t>تخلل </a:t>
            </a:r>
            <a:r>
              <a:rPr lang="ar-EG" sz="2400" smtClean="0">
                <a:cs typeface="Arial" pitchFamily="34" charset="0"/>
              </a:rPr>
              <a:t>الدورة حلقة نقاش حول </a:t>
            </a:r>
            <a:r>
              <a:rPr lang="ar-SA" sz="2400" smtClean="0">
                <a:cs typeface="Arial" pitchFamily="34" charset="0"/>
              </a:rPr>
              <a:t>التكنولوجيا وتنفيذ خطة التنمية المستدامة 2030 في المنطقة </a:t>
            </a:r>
            <a:r>
              <a:rPr lang="ar-SA" sz="2400" smtClean="0">
                <a:cs typeface="Arial" pitchFamily="34" charset="0"/>
              </a:rPr>
              <a:t>العربية</a:t>
            </a:r>
            <a:r>
              <a:rPr lang="ar-LB" sz="2400" smtClean="0">
                <a:cs typeface="Arial" pitchFamily="34" charset="0"/>
              </a:rPr>
              <a:t>.</a:t>
            </a:r>
          </a:p>
          <a:p>
            <a:pPr marL="457200" indent="-457200" algn="justLow" defTabSz="914400" rtl="1" eaLnBrk="0" hangingPunct="0">
              <a:buFont typeface="Arial" pitchFamily="34" charset="0"/>
              <a:buChar char="•"/>
            </a:pPr>
            <a:endParaRPr lang="ar-LB" sz="2400" smtClean="0">
              <a:cs typeface="Arial" pitchFamily="34" charset="0"/>
            </a:endParaRPr>
          </a:p>
          <a:p>
            <a:pPr marL="457200" indent="-457200" algn="justLow" defTabSz="914400" rtl="1" eaLnBrk="0" hangingPunct="0">
              <a:buFont typeface="Arial" pitchFamily="34" charset="0"/>
              <a:buChar char="•"/>
            </a:pPr>
            <a:r>
              <a:rPr lang="ar-LB" sz="2400" smtClean="0">
                <a:cs typeface="Arial" pitchFamily="34" charset="0"/>
              </a:rPr>
              <a:t>اتخذت </a:t>
            </a:r>
            <a:r>
              <a:rPr lang="ar-LB" sz="2400" smtClean="0">
                <a:cs typeface="Arial" pitchFamily="34" charset="0"/>
              </a:rPr>
              <a:t>اللجنة عدداً من التوصيات</a:t>
            </a:r>
            <a:r>
              <a:rPr lang="ar-SA" sz="2400" smtClean="0">
                <a:cs typeface="Arial" pitchFamily="34" charset="0"/>
              </a:rPr>
              <a:t>، منها ما هو عام ومنها ما هو متصل بالمواضيع المطروحة على جدول الأعمال.</a:t>
            </a:r>
            <a:endParaRPr lang="en-US" sz="2400" smtClean="0">
              <a:cs typeface="Arial" pitchFamily="34" charset="0"/>
            </a:endParaRPr>
          </a:p>
          <a:p>
            <a:pPr lvl="0" algn="justLow" defTabSz="914400" rtl="1" eaLnBrk="0" hangingPunct="0">
              <a:tabLst>
                <a:tab pos="457200" algn="l"/>
              </a:tabLst>
            </a:pPr>
            <a:endParaRPr kumimoji="0" lang="ar-LB" altLang="ja-JP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99138" y="663903"/>
            <a:ext cx="67780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defTabSz="914400" rtl="1">
              <a:tabLst>
                <a:tab pos="457200" algn="l"/>
              </a:tabLst>
            </a:pPr>
            <a:r>
              <a:rPr lang="ar-LB" altLang="ja-JP" sz="3200" b="1" smtClean="0">
                <a:ea typeface="Times New Roman" pitchFamily="18" charset="0"/>
                <a:cs typeface="Arial" pitchFamily="34" charset="0"/>
              </a:rPr>
              <a:t>مواضيع البحث والمناقشة</a:t>
            </a:r>
            <a:endParaRPr lang="en-US" altLang="ja-JP" sz="320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78873" y="1967965"/>
            <a:ext cx="8162059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/>
            <a:r>
              <a:rPr lang="ar-SA" sz="2800" smtClean="0"/>
              <a:t>شارك في الدورة ممثلون عن إثنى عشرة  دولة أعضاء </a:t>
            </a:r>
            <a:r>
              <a:rPr lang="ar-SA" sz="2800" smtClean="0"/>
              <a:t>في </a:t>
            </a:r>
            <a:r>
              <a:rPr lang="ar-SA" sz="2800" smtClean="0"/>
              <a:t>الإسكوا هي</a:t>
            </a:r>
            <a:r>
              <a:rPr lang="ar-LB" sz="2800" smtClean="0"/>
              <a:t>:</a:t>
            </a:r>
          </a:p>
          <a:p>
            <a:pPr algn="r" rtl="1"/>
            <a:endParaRPr lang="ar-LB" sz="2800" smtClean="0"/>
          </a:p>
          <a:p>
            <a:pPr algn="r" rtl="1"/>
            <a:r>
              <a:rPr lang="ar-SA" sz="2800" smtClean="0"/>
              <a:t>الإمارات </a:t>
            </a:r>
            <a:r>
              <a:rPr lang="ar-SA" sz="2800" smtClean="0"/>
              <a:t>العربية </a:t>
            </a:r>
            <a:r>
              <a:rPr lang="ar-SA" sz="2800" smtClean="0"/>
              <a:t>المتحدة</a:t>
            </a:r>
            <a:r>
              <a:rPr lang="ar-LB" sz="2800" smtClean="0"/>
              <a:t>، </a:t>
            </a:r>
            <a:r>
              <a:rPr lang="ar-SA" sz="2800" smtClean="0"/>
              <a:t>مملكة البحرين</a:t>
            </a:r>
            <a:r>
              <a:rPr lang="ar-LB" sz="2800" smtClean="0"/>
              <a:t>، ا</a:t>
            </a:r>
            <a:r>
              <a:rPr lang="ar-SA" sz="2800" smtClean="0"/>
              <a:t>لجمهورية التونسية</a:t>
            </a:r>
            <a:r>
              <a:rPr lang="ar-LB" sz="2800" smtClean="0"/>
              <a:t>، </a:t>
            </a:r>
            <a:r>
              <a:rPr lang="ar-SA" sz="2800" smtClean="0"/>
              <a:t>جمهورية السودان</a:t>
            </a:r>
            <a:r>
              <a:rPr lang="ar-LB" sz="2800" smtClean="0"/>
              <a:t>، </a:t>
            </a:r>
            <a:r>
              <a:rPr lang="ar-SA" sz="2800" smtClean="0"/>
              <a:t>جمهورية العراق</a:t>
            </a:r>
            <a:r>
              <a:rPr lang="ar-LB" sz="2800" smtClean="0"/>
              <a:t>، </a:t>
            </a:r>
            <a:r>
              <a:rPr lang="ar-SA" sz="2800" smtClean="0"/>
              <a:t>سلطنة عُمان</a:t>
            </a:r>
            <a:r>
              <a:rPr lang="ar-LB" sz="2800" smtClean="0"/>
              <a:t>، </a:t>
            </a:r>
            <a:r>
              <a:rPr lang="ar-SA" sz="2800" smtClean="0"/>
              <a:t>دولة قطر</a:t>
            </a:r>
            <a:r>
              <a:rPr lang="ar-LB" sz="2800" smtClean="0"/>
              <a:t>، </a:t>
            </a:r>
            <a:r>
              <a:rPr lang="ar-SA" sz="2800" smtClean="0"/>
              <a:t>دولة الكويت</a:t>
            </a:r>
            <a:r>
              <a:rPr lang="ar-LB" sz="2800" smtClean="0"/>
              <a:t>، </a:t>
            </a:r>
            <a:r>
              <a:rPr lang="ar-SA" sz="2800" smtClean="0"/>
              <a:t>الجمهورية اللبنانية</a:t>
            </a:r>
            <a:r>
              <a:rPr lang="ar-LB" sz="2800" smtClean="0"/>
              <a:t>، </a:t>
            </a:r>
            <a:r>
              <a:rPr lang="ar-SA" sz="2800" smtClean="0"/>
              <a:t>المملكة المغربية</a:t>
            </a:r>
            <a:r>
              <a:rPr lang="ar-LB" sz="2800" smtClean="0"/>
              <a:t>، </a:t>
            </a:r>
            <a:r>
              <a:rPr lang="ar-SA" sz="2800" smtClean="0"/>
              <a:t>المملكة </a:t>
            </a:r>
            <a:r>
              <a:rPr lang="ar-SA" sz="2800" smtClean="0"/>
              <a:t>العربية </a:t>
            </a:r>
            <a:r>
              <a:rPr lang="ar-SA" sz="2800" smtClean="0"/>
              <a:t>السعودية</a:t>
            </a:r>
            <a:r>
              <a:rPr lang="ar-LB" sz="2800" smtClean="0"/>
              <a:t>، </a:t>
            </a:r>
            <a:r>
              <a:rPr lang="ar-SA" sz="2800" smtClean="0"/>
              <a:t>الجمهورية </a:t>
            </a:r>
            <a:r>
              <a:rPr lang="ar-SA" sz="2800" smtClean="0"/>
              <a:t>الإسلامية </a:t>
            </a:r>
            <a:r>
              <a:rPr lang="ar-SA" sz="2800" smtClean="0"/>
              <a:t>الموريتانية</a:t>
            </a:r>
            <a:endParaRPr lang="ar-LB" sz="2800" smtClean="0"/>
          </a:p>
        </p:txBody>
      </p:sp>
      <p:sp>
        <p:nvSpPr>
          <p:cNvPr id="3" name="Rectangle 2"/>
          <p:cNvSpPr/>
          <p:nvPr/>
        </p:nvSpPr>
        <p:spPr>
          <a:xfrm>
            <a:off x="7574239" y="734291"/>
            <a:ext cx="12666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Low" defTabSz="914400" rtl="1">
              <a:tabLst>
                <a:tab pos="457200" algn="l"/>
              </a:tabLst>
            </a:pPr>
            <a:r>
              <a:rPr lang="ar-LB" altLang="ja-JP" sz="3200" b="1" smtClean="0">
                <a:ea typeface="Times New Roman" pitchFamily="18" charset="0"/>
                <a:cs typeface="Arial" pitchFamily="34" charset="0"/>
              </a:rPr>
              <a:t>الحضور</a:t>
            </a:r>
            <a:endParaRPr lang="en-US" altLang="ja-JP" sz="320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78873" y="1902074"/>
            <a:ext cx="8162059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algn="r" rtl="1">
              <a:buFont typeface="Arial" pitchFamily="34" charset="0"/>
              <a:buChar char="•"/>
            </a:pPr>
            <a:r>
              <a:rPr lang="ar-SA" sz="2800" smtClean="0">
                <a:cs typeface="Arial" pitchFamily="34" charset="0"/>
              </a:rPr>
              <a:t>تولت دولة الإمارات العربية المتحدة رئاسة الدورة الأولى للجنة التكنولوجيا من </a:t>
            </a:r>
            <a:r>
              <a:rPr lang="ar-SA" sz="2800" smtClean="0">
                <a:cs typeface="Arial" pitchFamily="34" charset="0"/>
              </a:rPr>
              <a:t>أجل </a:t>
            </a:r>
            <a:r>
              <a:rPr lang="ar-SA" sz="2800" smtClean="0">
                <a:cs typeface="Arial" pitchFamily="34" charset="0"/>
              </a:rPr>
              <a:t>التنمية</a:t>
            </a:r>
            <a:endParaRPr lang="ar-LB" sz="2800" smtClean="0">
              <a:cs typeface="Arial" pitchFamily="34" charset="0"/>
            </a:endParaRPr>
          </a:p>
          <a:p>
            <a:pPr marL="457200" indent="-457200" algn="r" rtl="1">
              <a:buFont typeface="Arial" pitchFamily="34" charset="0"/>
              <a:buChar char="•"/>
            </a:pPr>
            <a:endParaRPr lang="ar-LB" sz="2800" smtClean="0">
              <a:cs typeface="Arial" pitchFamily="34" charset="0"/>
            </a:endParaRPr>
          </a:p>
          <a:p>
            <a:pPr marL="457200" indent="-457200" algn="r" rtl="1">
              <a:buFont typeface="Arial" pitchFamily="34" charset="0"/>
              <a:buChar char="•"/>
            </a:pPr>
            <a:r>
              <a:rPr lang="ar-SA" sz="2800" smtClean="0">
                <a:cs typeface="Arial" pitchFamily="34" charset="0"/>
              </a:rPr>
              <a:t>تولى </a:t>
            </a:r>
            <a:r>
              <a:rPr lang="ar-LB" sz="2800" smtClean="0">
                <a:cs typeface="Arial" pitchFamily="34" charset="0"/>
              </a:rPr>
              <a:t>ممثل </a:t>
            </a:r>
            <a:r>
              <a:rPr lang="ar-SA" sz="2800" smtClean="0">
                <a:cs typeface="Arial" pitchFamily="34" charset="0"/>
              </a:rPr>
              <a:t>مملكة البحرين</a:t>
            </a:r>
            <a:r>
              <a:rPr lang="ar-LB" sz="2800" smtClean="0">
                <a:cs typeface="Arial" pitchFamily="34" charset="0"/>
              </a:rPr>
              <a:t>،</a:t>
            </a:r>
            <a:r>
              <a:rPr lang="ar-SA" sz="2800" smtClean="0">
                <a:cs typeface="Arial" pitchFamily="34" charset="0"/>
              </a:rPr>
              <a:t> </a:t>
            </a:r>
            <a:r>
              <a:rPr lang="ar-SA" sz="2800" smtClean="0">
                <a:cs typeface="Arial" pitchFamily="34" charset="0"/>
              </a:rPr>
              <a:t>منصب </a:t>
            </a:r>
            <a:r>
              <a:rPr lang="ar-SA" sz="2800" smtClean="0">
                <a:cs typeface="Arial" pitchFamily="34" charset="0"/>
              </a:rPr>
              <a:t>نائب </a:t>
            </a:r>
            <a:r>
              <a:rPr lang="ar-SA" sz="2800" smtClean="0">
                <a:cs typeface="Arial" pitchFamily="34" charset="0"/>
              </a:rPr>
              <a:t>الرئيس</a:t>
            </a:r>
            <a:endParaRPr lang="ar-LB" sz="2800" smtClean="0">
              <a:cs typeface="Arial" pitchFamily="34" charset="0"/>
            </a:endParaRPr>
          </a:p>
          <a:p>
            <a:pPr marL="457200" indent="-457200" algn="r" rtl="1">
              <a:buFont typeface="Arial" pitchFamily="34" charset="0"/>
              <a:buChar char="•"/>
            </a:pPr>
            <a:endParaRPr lang="ar-LB" sz="2800" smtClean="0">
              <a:cs typeface="Arial" pitchFamily="34" charset="0"/>
            </a:endParaRPr>
          </a:p>
          <a:p>
            <a:pPr marL="457200" indent="-457200" algn="r" rtl="1">
              <a:buFont typeface="Arial" pitchFamily="34" charset="0"/>
              <a:buChar char="•"/>
            </a:pPr>
            <a:r>
              <a:rPr lang="ar-LB" sz="2800" smtClean="0">
                <a:cs typeface="Arial" pitchFamily="34" charset="0"/>
              </a:rPr>
              <a:t>تولى ممثل </a:t>
            </a:r>
            <a:r>
              <a:rPr lang="ar-SA" sz="2800" smtClean="0">
                <a:cs typeface="Arial" pitchFamily="34" charset="0"/>
              </a:rPr>
              <a:t>الجمهورية </a:t>
            </a:r>
            <a:r>
              <a:rPr lang="ar-SA" sz="2800" smtClean="0">
                <a:cs typeface="Arial" pitchFamily="34" charset="0"/>
              </a:rPr>
              <a:t>التونسية، </a:t>
            </a:r>
            <a:r>
              <a:rPr lang="ar-SA" sz="2800" smtClean="0">
                <a:cs typeface="Arial" pitchFamily="34" charset="0"/>
              </a:rPr>
              <a:t>منصب </a:t>
            </a:r>
            <a:r>
              <a:rPr lang="ar-SA" sz="2800" smtClean="0">
                <a:cs typeface="Arial" pitchFamily="34" charset="0"/>
              </a:rPr>
              <a:t>المقرر</a:t>
            </a:r>
            <a:endParaRPr lang="ar-LB" sz="2800" smtClean="0">
              <a:cs typeface="Arial" pitchFamily="34" charset="0"/>
            </a:endParaRPr>
          </a:p>
          <a:p>
            <a:pPr marL="457200" indent="-457200" algn="r" rtl="1">
              <a:buFont typeface="Arial" pitchFamily="34" charset="0"/>
              <a:buChar char="•"/>
            </a:pPr>
            <a:endParaRPr lang="en-US" sz="2800" smtClean="0">
              <a:cs typeface="Arial" pitchFamily="34" charset="0"/>
            </a:endParaRPr>
          </a:p>
          <a:p>
            <a:pPr marL="457200" indent="-457200" algn="r" rtl="1">
              <a:buFont typeface="Arial" pitchFamily="34" charset="0"/>
              <a:buChar char="•"/>
            </a:pPr>
            <a:endParaRPr lang="ar-LB" sz="2800" smtClean="0">
              <a:cs typeface="Arial" pitchFamily="34" charset="0"/>
            </a:endParaRPr>
          </a:p>
          <a:p>
            <a:pPr algn="r" rtl="1"/>
            <a:endParaRPr lang="ar-LB" sz="2800" smtClean="0">
              <a:cs typeface="Arial" pitchFamily="34" charset="0"/>
            </a:endParaRPr>
          </a:p>
          <a:p>
            <a:pPr algn="r" rtl="1"/>
            <a:endParaRPr lang="ar-LB" sz="2800" smtClean="0"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31436" y="734291"/>
            <a:ext cx="31037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Low" defTabSz="914400" rtl="1">
              <a:tabLst>
                <a:tab pos="457200" algn="l"/>
              </a:tabLst>
            </a:pPr>
            <a:r>
              <a:rPr lang="ar-LB" altLang="ja-JP" sz="3200" b="1" smtClean="0">
                <a:ea typeface="Times New Roman" pitchFamily="18" charset="0"/>
                <a:cs typeface="Arial" pitchFamily="34" charset="0"/>
              </a:rPr>
              <a:t>انتخاب أعضاء المكتب</a:t>
            </a:r>
            <a:endParaRPr lang="en-US" altLang="ja-JP" sz="320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18655" y="2005026"/>
            <a:ext cx="852227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lvl="0" indent="-457200" algn="justLow" defTabSz="914400" rtl="1" eaLnBrk="0" hangingPunct="0">
              <a:buFont typeface="Arial" pitchFamily="34" charset="0"/>
              <a:buChar char="•"/>
            </a:pPr>
            <a:r>
              <a:rPr lang="ar-EG" sz="2800" smtClean="0"/>
              <a:t>التحول بالبرنامج الفرعي الرابع </a:t>
            </a:r>
            <a:r>
              <a:rPr lang="ar-EG" sz="2800" smtClean="0"/>
              <a:t>من </a:t>
            </a:r>
            <a:r>
              <a:rPr lang="ar-EG" sz="2800" smtClean="0"/>
              <a:t>تكنولوجيا </a:t>
            </a:r>
            <a:r>
              <a:rPr lang="ar-EG" sz="2800" smtClean="0"/>
              <a:t>المعلومات والاتصالات من أجل التنمية </a:t>
            </a:r>
            <a:r>
              <a:rPr lang="ar-EG" sz="2800" smtClean="0"/>
              <a:t>إلى </a:t>
            </a:r>
            <a:r>
              <a:rPr lang="ar-EG" sz="2800" smtClean="0"/>
              <a:t>التكنولوجيا </a:t>
            </a:r>
            <a:r>
              <a:rPr lang="ar-EG" sz="2800" smtClean="0"/>
              <a:t>من </a:t>
            </a:r>
            <a:r>
              <a:rPr lang="ar-EG" sz="2800" smtClean="0"/>
              <a:t>أجل </a:t>
            </a:r>
            <a:r>
              <a:rPr lang="ar-EG" sz="2800" smtClean="0"/>
              <a:t>التنمية</a:t>
            </a:r>
            <a:endParaRPr lang="ar-LB" sz="2800" smtClean="0"/>
          </a:p>
          <a:p>
            <a:pPr marL="457200" lvl="0" indent="-457200" algn="justLow" defTabSz="914400" rtl="1" eaLnBrk="0" hangingPunct="0">
              <a:buFont typeface="Arial" pitchFamily="34" charset="0"/>
              <a:buChar char="•"/>
            </a:pPr>
            <a:endParaRPr lang="ar-LB" sz="2800" smtClean="0"/>
          </a:p>
          <a:p>
            <a:pPr marL="457200" lvl="0" indent="-457200" algn="justLow" defTabSz="914400" rtl="1" eaLnBrk="0" hangingPunct="0">
              <a:buFont typeface="Arial" pitchFamily="34" charset="0"/>
              <a:buChar char="•"/>
            </a:pPr>
            <a:r>
              <a:rPr lang="ar-SA" sz="2800" smtClean="0"/>
              <a:t>ربط الأنشطة </a:t>
            </a:r>
            <a:r>
              <a:rPr lang="ar-SA" sz="2800" smtClean="0"/>
              <a:t>المعيارية </a:t>
            </a:r>
            <a:r>
              <a:rPr lang="ar-SA" sz="2800" smtClean="0"/>
              <a:t>وأنشطة </a:t>
            </a:r>
            <a:r>
              <a:rPr lang="ar-SA" sz="2800" smtClean="0"/>
              <a:t>التعاون الفني أو الخدمات </a:t>
            </a:r>
            <a:r>
              <a:rPr lang="ar-SA" sz="2800" smtClean="0"/>
              <a:t>الاستشارية </a:t>
            </a:r>
            <a:endParaRPr lang="ar-LB" sz="2800" smtClean="0"/>
          </a:p>
          <a:p>
            <a:pPr marL="457200" lvl="0" indent="-457200" algn="justLow" defTabSz="914400" rtl="1" eaLnBrk="0" hangingPunct="0">
              <a:buFont typeface="Arial" pitchFamily="34" charset="0"/>
              <a:buChar char="•"/>
            </a:pPr>
            <a:endParaRPr lang="ar-LB" sz="2800" smtClean="0"/>
          </a:p>
        </p:txBody>
      </p:sp>
      <p:sp>
        <p:nvSpPr>
          <p:cNvPr id="3" name="Rectangle 2"/>
          <p:cNvSpPr/>
          <p:nvPr/>
        </p:nvSpPr>
        <p:spPr>
          <a:xfrm>
            <a:off x="4020686" y="468827"/>
            <a:ext cx="473886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Low" defTabSz="914400" rtl="1">
              <a:tabLst>
                <a:tab pos="457200" algn="l"/>
              </a:tabLst>
            </a:pPr>
            <a:r>
              <a:rPr lang="ar-LB" altLang="ja-JP" sz="3200" b="1" smtClean="0">
                <a:ea typeface="Times New Roman" pitchFamily="18" charset="0"/>
                <a:cs typeface="Arial" pitchFamily="34" charset="0"/>
              </a:rPr>
              <a:t>التوصيات الموجهة للدول الأعضاء</a:t>
            </a:r>
          </a:p>
          <a:p>
            <a:pPr lvl="0" algn="justLow" defTabSz="914400" rtl="1">
              <a:tabLst>
                <a:tab pos="457200" algn="l"/>
              </a:tabLst>
            </a:pPr>
            <a:r>
              <a:rPr lang="ar-LB" altLang="ja-JP" sz="3200" b="1" smtClean="0">
                <a:cs typeface="Arial" pitchFamily="34" charset="0"/>
              </a:rPr>
              <a:t>توصيات البرامج</a:t>
            </a:r>
            <a:endParaRPr lang="en-US" altLang="ja-JP" sz="320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65357" y="553792"/>
            <a:ext cx="575029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defTabSz="914400" rtl="1">
              <a:tabLst>
                <a:tab pos="457200" algn="l"/>
              </a:tabLst>
            </a:pPr>
            <a:r>
              <a:rPr lang="ar-LB" altLang="ja-JP" sz="3200" b="1" smtClean="0">
                <a:ea typeface="Times New Roman" pitchFamily="18" charset="0"/>
                <a:cs typeface="Arial" pitchFamily="34" charset="0"/>
              </a:rPr>
              <a:t>التوصيات الموجهة للدول الأعضاء</a:t>
            </a:r>
          </a:p>
          <a:p>
            <a:pPr lvl="0" algn="just" defTabSz="914400" rtl="1">
              <a:tabLst>
                <a:tab pos="457200" algn="l"/>
              </a:tabLst>
            </a:pPr>
            <a:r>
              <a:rPr lang="ar-LB" altLang="ja-JP" sz="2800" b="1" smtClean="0">
                <a:cs typeface="Arial" pitchFamily="34" charset="0"/>
              </a:rPr>
              <a:t>تكنولوجيا المعلومات والاتصالات من أجل التنمية</a:t>
            </a:r>
            <a:endParaRPr lang="en-US" altLang="ja-JP" sz="2800" smtClean="0"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8440" y="2021983"/>
            <a:ext cx="7629333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7663" indent="-347663" algn="r" rtl="1">
              <a:buFont typeface="Arial" pitchFamily="34" charset="0"/>
              <a:buChar char="•"/>
            </a:pPr>
            <a:r>
              <a:rPr lang="ar-LB" sz="2400" smtClean="0"/>
              <a:t>متابعة جهود </a:t>
            </a:r>
            <a:r>
              <a:rPr lang="ar-SA" sz="2400" smtClean="0"/>
              <a:t>تضييق </a:t>
            </a:r>
            <a:r>
              <a:rPr lang="ar-SA" sz="2400" smtClean="0"/>
              <a:t>الفجوة </a:t>
            </a:r>
            <a:r>
              <a:rPr lang="ar-SA" sz="2400" smtClean="0"/>
              <a:t>الرقمية </a:t>
            </a:r>
            <a:endParaRPr lang="ar-LB" sz="2400" smtClean="0"/>
          </a:p>
          <a:p>
            <a:pPr marL="347663" indent="-347663" algn="r" rtl="1">
              <a:buFont typeface="Arial" pitchFamily="34" charset="0"/>
              <a:buChar char="•"/>
            </a:pPr>
            <a:r>
              <a:rPr lang="ar-LB" sz="2400" smtClean="0"/>
              <a:t>تعزيز </a:t>
            </a:r>
            <a:r>
              <a:rPr lang="ar-SA" sz="2400" smtClean="0"/>
              <a:t>التعاون </a:t>
            </a:r>
            <a:r>
              <a:rPr lang="ar-SA" sz="2400" smtClean="0"/>
              <a:t>بين راسمي السياسات في مجال </a:t>
            </a:r>
            <a:r>
              <a:rPr lang="ar-SA" sz="2400" smtClean="0"/>
              <a:t>التكنولوجيا </a:t>
            </a:r>
            <a:endParaRPr lang="ar-LB" sz="2400" smtClean="0"/>
          </a:p>
          <a:p>
            <a:pPr marL="347663" indent="-347663" algn="r" rtl="1">
              <a:buFont typeface="Arial" pitchFamily="34" charset="0"/>
              <a:buChar char="•"/>
            </a:pPr>
            <a:r>
              <a:rPr lang="ar-LB" sz="2400" smtClean="0"/>
              <a:t>دعم </a:t>
            </a:r>
            <a:r>
              <a:rPr lang="ar-SA" sz="2400" smtClean="0"/>
              <a:t>الاستثمار </a:t>
            </a:r>
            <a:r>
              <a:rPr lang="ar-SA" sz="2400" smtClean="0"/>
              <a:t>في البنية الأساسية لتكنولوجيا </a:t>
            </a:r>
            <a:r>
              <a:rPr lang="ar-SA" sz="2400" smtClean="0"/>
              <a:t>المعلومات </a:t>
            </a:r>
            <a:r>
              <a:rPr lang="ar-SA" sz="2400" smtClean="0"/>
              <a:t>والاتصالات</a:t>
            </a:r>
            <a:endParaRPr lang="ar-LB" sz="2400" smtClean="0"/>
          </a:p>
          <a:p>
            <a:pPr marL="347663" indent="-347663" algn="r" rtl="1">
              <a:buFont typeface="Arial" pitchFamily="34" charset="0"/>
              <a:buChar char="•"/>
            </a:pPr>
            <a:r>
              <a:rPr lang="ar-SA" sz="2400" smtClean="0"/>
              <a:t>إنتاج </a:t>
            </a:r>
            <a:r>
              <a:rPr lang="ar-SA" sz="2400" smtClean="0"/>
              <a:t>التكنولوجيا الرقمية وعدم </a:t>
            </a:r>
            <a:r>
              <a:rPr lang="ar-SA" sz="2400" smtClean="0"/>
              <a:t>الاكتفاء </a:t>
            </a:r>
            <a:r>
              <a:rPr lang="ar-SA" sz="2400" smtClean="0"/>
              <a:t>بالاستهلاك</a:t>
            </a:r>
            <a:endParaRPr lang="ar-LB" sz="2400" smtClean="0"/>
          </a:p>
          <a:p>
            <a:pPr marL="347663" indent="-347663" algn="r" rtl="1">
              <a:buFont typeface="Arial" pitchFamily="34" charset="0"/>
              <a:buChar char="•"/>
            </a:pPr>
            <a:r>
              <a:rPr lang="ar-SA" sz="2400" smtClean="0"/>
              <a:t>تطوير </a:t>
            </a:r>
            <a:r>
              <a:rPr lang="ar-SA" sz="2400" smtClean="0"/>
              <a:t>الخدمات </a:t>
            </a:r>
            <a:r>
              <a:rPr lang="ar-SA" sz="2400" smtClean="0"/>
              <a:t>الحكومية </a:t>
            </a:r>
            <a:r>
              <a:rPr lang="ar-SA" sz="2400" smtClean="0"/>
              <a:t>الإلكترونية</a:t>
            </a:r>
            <a:endParaRPr lang="ar-LB" sz="2400" smtClean="0"/>
          </a:p>
          <a:p>
            <a:pPr marL="347663" indent="-347663" algn="r" rtl="1">
              <a:buFont typeface="Arial" pitchFamily="34" charset="0"/>
              <a:buChar char="•"/>
            </a:pPr>
            <a:r>
              <a:rPr lang="ar-SA" sz="2400" smtClean="0"/>
              <a:t>تعزيز </a:t>
            </a:r>
            <a:r>
              <a:rPr lang="ar-SA" sz="2400" smtClean="0"/>
              <a:t>القدرة </a:t>
            </a:r>
            <a:r>
              <a:rPr lang="ar-SA" sz="2400" smtClean="0"/>
              <a:t>التنافسية </a:t>
            </a:r>
            <a:endParaRPr lang="ar-LB" sz="2400" smtClean="0"/>
          </a:p>
          <a:p>
            <a:pPr marL="347663" indent="-347663" algn="r" rtl="1">
              <a:buFont typeface="Arial" pitchFamily="34" charset="0"/>
              <a:buChar char="•"/>
            </a:pPr>
            <a:r>
              <a:rPr lang="ar-SA" sz="2400" smtClean="0"/>
              <a:t>تعزيز </a:t>
            </a:r>
            <a:r>
              <a:rPr lang="ar-SA" sz="2400" smtClean="0"/>
              <a:t>الاهتمام بالتعليم والتدريب وصقل المهارات لجميع </a:t>
            </a:r>
            <a:r>
              <a:rPr lang="ar-SA" sz="2400" smtClean="0"/>
              <a:t>فئات </a:t>
            </a:r>
            <a:r>
              <a:rPr lang="ar-SA" sz="2400" smtClean="0"/>
              <a:t>المجتمع</a:t>
            </a:r>
            <a:endParaRPr lang="ar-LB" sz="2400" smtClean="0"/>
          </a:p>
          <a:p>
            <a:pPr marL="347663" indent="-347663" algn="r" rtl="1">
              <a:buFont typeface="Arial" pitchFamily="34" charset="0"/>
              <a:buChar char="•"/>
            </a:pPr>
            <a:r>
              <a:rPr lang="ar-SA" sz="2400" smtClean="0"/>
              <a:t>الترحيب </a:t>
            </a:r>
            <a:r>
              <a:rPr lang="ar-SA" sz="2400" smtClean="0"/>
              <a:t>ببرنامج </a:t>
            </a:r>
            <a:r>
              <a:rPr lang="ar-SA" sz="2400" smtClean="0"/>
              <a:t>ازدهار </a:t>
            </a:r>
            <a:r>
              <a:rPr lang="ar-SA" sz="2400" smtClean="0"/>
              <a:t>ودعوة </a:t>
            </a:r>
            <a:r>
              <a:rPr lang="ar-SA" sz="2400" smtClean="0"/>
              <a:t>الدول الأعضاء إلى المشاركة </a:t>
            </a:r>
            <a:r>
              <a:rPr lang="ar-SA" sz="2400" smtClean="0"/>
              <a:t>في </a:t>
            </a:r>
            <a:r>
              <a:rPr lang="ar-SA" sz="2400" smtClean="0"/>
              <a:t>أنشطته</a:t>
            </a:r>
            <a:endParaRPr lang="ar-LB" sz="2400" smtClean="0"/>
          </a:p>
          <a:p>
            <a:pPr marL="347663" indent="-347663" algn="r" rtl="1">
              <a:buFont typeface="Arial" pitchFamily="34" charset="0"/>
              <a:buChar char="•"/>
            </a:pPr>
            <a:r>
              <a:rPr lang="ar-SA" sz="2400" smtClean="0"/>
              <a:t>التأكيد </a:t>
            </a:r>
            <a:r>
              <a:rPr lang="ar-SA" sz="2400" smtClean="0"/>
              <a:t>على دور الحكومات العربية القيادي في </a:t>
            </a:r>
            <a:r>
              <a:rPr lang="ar-SA" sz="2400" smtClean="0"/>
              <a:t>حوكمة </a:t>
            </a:r>
            <a:r>
              <a:rPr lang="ar-SA" sz="2400" smtClean="0"/>
              <a:t>الانترنت</a:t>
            </a:r>
            <a:endParaRPr lang="ar-LB" sz="2400" smtClean="0"/>
          </a:p>
          <a:p>
            <a:pPr marL="347663" indent="-347663" algn="r" rtl="1">
              <a:buFont typeface="Arial" pitchFamily="34" charset="0"/>
              <a:buChar char="•"/>
            </a:pPr>
            <a:r>
              <a:rPr lang="ar-SA" sz="2400" smtClean="0"/>
              <a:t>المشاركة </a:t>
            </a:r>
            <a:r>
              <a:rPr lang="ar-SA" sz="2400" smtClean="0"/>
              <a:t>الفعالة في المؤتمرات 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97179" y="553792"/>
            <a:ext cx="50866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defTabSz="914400" rtl="1">
              <a:tabLst>
                <a:tab pos="457200" algn="l"/>
              </a:tabLst>
            </a:pPr>
            <a:r>
              <a:rPr lang="ar-LB" altLang="ja-JP" sz="3200" b="1" smtClean="0">
                <a:ea typeface="Times New Roman" pitchFamily="18" charset="0"/>
                <a:cs typeface="Arial" pitchFamily="34" charset="0"/>
              </a:rPr>
              <a:t>التوصيات الموجهة للدول الأعضاء</a:t>
            </a:r>
          </a:p>
          <a:p>
            <a:pPr lvl="0" algn="just" defTabSz="914400" rtl="1">
              <a:tabLst>
                <a:tab pos="457200" algn="l"/>
              </a:tabLst>
            </a:pPr>
            <a:r>
              <a:rPr lang="ar-LB" altLang="ja-JP" sz="2800" b="1" smtClean="0">
                <a:cs typeface="Arial" pitchFamily="34" charset="0"/>
              </a:rPr>
              <a:t>العلم والتكنولوجيا والابتكار من أجل التنمية</a:t>
            </a:r>
            <a:endParaRPr lang="en-US" altLang="ja-JP" sz="2800" smtClean="0"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5023" y="2021983"/>
            <a:ext cx="5362750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7663" indent="-347663" algn="r" rtl="1">
              <a:buFont typeface="Arial" pitchFamily="34" charset="0"/>
              <a:buChar char="•"/>
            </a:pPr>
            <a:r>
              <a:rPr lang="ar-SY" sz="2800" smtClean="0"/>
              <a:t>تطوير التشريعات والقوانين </a:t>
            </a:r>
            <a:r>
              <a:rPr lang="ar-SY" sz="2800" smtClean="0"/>
              <a:t>لتحفيز </a:t>
            </a:r>
            <a:r>
              <a:rPr lang="ar-SY" sz="2800" smtClean="0"/>
              <a:t>الابتكار</a:t>
            </a:r>
            <a:endParaRPr lang="ar-LB" sz="2800" smtClean="0"/>
          </a:p>
          <a:p>
            <a:pPr marL="347663" indent="-347663" algn="r" rtl="1"/>
            <a:endParaRPr lang="ar-LB" sz="2800" smtClean="0"/>
          </a:p>
          <a:p>
            <a:pPr marL="347663" indent="-347663" algn="r" rtl="1">
              <a:buFont typeface="Arial" pitchFamily="34" charset="0"/>
              <a:buChar char="•"/>
            </a:pPr>
            <a:r>
              <a:rPr lang="ar-SY" sz="2800" smtClean="0"/>
              <a:t>قياس الابتكار في المنطقة </a:t>
            </a:r>
            <a:r>
              <a:rPr lang="ar-SY" sz="2800" smtClean="0"/>
              <a:t>العربية </a:t>
            </a:r>
            <a:endParaRPr lang="ar-LB" sz="2800" smtClean="0"/>
          </a:p>
          <a:p>
            <a:pPr marL="347663" indent="-347663" algn="r" rtl="1">
              <a:buFont typeface="Arial" pitchFamily="34" charset="0"/>
              <a:buChar char="•"/>
            </a:pPr>
            <a:endParaRPr lang="ar-LB" sz="2800" smtClean="0"/>
          </a:p>
          <a:p>
            <a:pPr marL="347663" indent="-347663" algn="r" rtl="1">
              <a:buFont typeface="Arial" pitchFamily="34" charset="0"/>
              <a:buChar char="•"/>
            </a:pPr>
            <a:r>
              <a:rPr lang="ar-SA" sz="2800" smtClean="0"/>
              <a:t>إنتاج </a:t>
            </a:r>
            <a:r>
              <a:rPr lang="ar-SA" sz="2800" smtClean="0"/>
              <a:t>التكنولوجيا وعدم الاكتفاء بالاستهلاك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54806" y="553792"/>
            <a:ext cx="677140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defTabSz="914400" rtl="1">
              <a:tabLst>
                <a:tab pos="457200" algn="l"/>
              </a:tabLst>
            </a:pPr>
            <a:r>
              <a:rPr lang="ar-LB" altLang="ja-JP" sz="3200" b="1" smtClean="0">
                <a:ea typeface="Times New Roman" pitchFamily="18" charset="0"/>
                <a:cs typeface="Arial" pitchFamily="34" charset="0"/>
              </a:rPr>
              <a:t>التوصيات الموجهة للدول الأعضاء</a:t>
            </a:r>
          </a:p>
          <a:p>
            <a:pPr lvl="0" algn="just" defTabSz="914400" rtl="1">
              <a:tabLst>
                <a:tab pos="457200" algn="l"/>
              </a:tabLst>
            </a:pPr>
            <a:r>
              <a:rPr lang="ar-LB" altLang="ja-JP" sz="2400" b="1" smtClean="0">
                <a:cs typeface="Arial" pitchFamily="34" charset="0"/>
              </a:rPr>
              <a:t>التكنولوجيا وتنفيذ خطة التنمية المستدامة 2030 في الدول العربية</a:t>
            </a:r>
            <a:endParaRPr lang="en-US" altLang="ja-JP" sz="2400" smtClean="0"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9397" y="2021983"/>
            <a:ext cx="79183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663" indent="-347663" algn="r" rtl="1">
              <a:buFont typeface="Arial" pitchFamily="34" charset="0"/>
              <a:buChar char="•"/>
            </a:pPr>
            <a:r>
              <a:rPr lang="ar-SA" sz="2400" smtClean="0"/>
              <a:t>تعزيز التعاون </a:t>
            </a:r>
            <a:r>
              <a:rPr lang="ar-SA" sz="2400" smtClean="0"/>
              <a:t>الإقليمي </a:t>
            </a:r>
            <a:endParaRPr lang="ar-LB" sz="2400" smtClean="0"/>
          </a:p>
          <a:p>
            <a:pPr marL="347663" indent="-347663" algn="r" rtl="1">
              <a:buFont typeface="Arial" pitchFamily="34" charset="0"/>
              <a:buChar char="•"/>
            </a:pPr>
            <a:endParaRPr lang="ar-LB" sz="2400" smtClean="0"/>
          </a:p>
          <a:p>
            <a:pPr marL="347663" indent="-347663" algn="r" rtl="1">
              <a:buFont typeface="Arial" pitchFamily="34" charset="0"/>
              <a:buChar char="•"/>
            </a:pPr>
            <a:r>
              <a:rPr lang="ar-SA" sz="2400" smtClean="0"/>
              <a:t>تنفيذ </a:t>
            </a:r>
            <a:r>
              <a:rPr lang="ar-SA" sz="2400" smtClean="0"/>
              <a:t>أهداف التنمية المستدامة بطريقة </a:t>
            </a:r>
            <a:r>
              <a:rPr lang="ar-SA" sz="2400" smtClean="0"/>
              <a:t>تكاملية </a:t>
            </a:r>
            <a:endParaRPr lang="ar-LB" sz="2400" smtClean="0"/>
          </a:p>
          <a:p>
            <a:pPr marL="347663" indent="-347663" algn="r" rtl="1">
              <a:buFont typeface="Arial" pitchFamily="34" charset="0"/>
              <a:buChar char="•"/>
            </a:pPr>
            <a:endParaRPr lang="ar-LB" sz="2400" smtClean="0"/>
          </a:p>
          <a:p>
            <a:pPr marL="347663" indent="-347663" algn="r" rtl="1">
              <a:buFont typeface="Arial" pitchFamily="34" charset="0"/>
              <a:buChar char="•"/>
            </a:pPr>
            <a:r>
              <a:rPr lang="ar-SA" sz="2400" smtClean="0"/>
              <a:t>طرح </a:t>
            </a:r>
            <a:r>
              <a:rPr lang="ar-SA" sz="2400" smtClean="0"/>
              <a:t>مبادرات تستثمر إمكانات العلم والتكنولوجيا والابتكار في تحقيق أهداف </a:t>
            </a:r>
            <a:r>
              <a:rPr lang="ar-SA" sz="2400" smtClean="0"/>
              <a:t>التنمية </a:t>
            </a:r>
            <a:r>
              <a:rPr lang="ar-SA" sz="2400" smtClean="0"/>
              <a:t>المستدامة</a:t>
            </a:r>
            <a:endParaRPr lang="ar-LB" sz="2400" smtClean="0"/>
          </a:p>
          <a:p>
            <a:pPr marL="347663" indent="-347663" algn="r" rtl="1">
              <a:buFont typeface="Arial" pitchFamily="34" charset="0"/>
              <a:buChar char="•"/>
            </a:pPr>
            <a:endParaRPr lang="ar-LB" sz="2400" smtClean="0"/>
          </a:p>
          <a:p>
            <a:pPr marL="347663" indent="-347663" algn="r" rtl="1">
              <a:buFont typeface="Arial" pitchFamily="34" charset="0"/>
              <a:buChar char="•"/>
            </a:pPr>
            <a:r>
              <a:rPr lang="ar-SA" sz="2400" smtClean="0"/>
              <a:t>تطوير </a:t>
            </a:r>
            <a:r>
              <a:rPr lang="ar-SA" sz="2400" smtClean="0"/>
              <a:t>آليات التكنولوجيا من أجل </a:t>
            </a:r>
            <a:r>
              <a:rPr lang="ar-SA" sz="2400" smtClean="0"/>
              <a:t>التنمية </a:t>
            </a:r>
            <a:r>
              <a:rPr lang="ar-SA" sz="2400" smtClean="0"/>
              <a:t>الشاملة</a:t>
            </a:r>
            <a:endParaRPr lang="ar-LB" sz="2400" smtClean="0"/>
          </a:p>
          <a:p>
            <a:pPr marL="347663" indent="-347663" algn="r" rtl="1">
              <a:buFont typeface="Arial" pitchFamily="34" charset="0"/>
              <a:buChar char="•"/>
            </a:pPr>
            <a:endParaRPr lang="ar-LB" sz="2400" smtClean="0"/>
          </a:p>
          <a:p>
            <a:pPr marL="347663" indent="-347663" algn="r" rtl="1">
              <a:buFont typeface="Arial" pitchFamily="34" charset="0"/>
              <a:buChar char="•"/>
            </a:pPr>
            <a:r>
              <a:rPr lang="ar-SA" sz="2400" smtClean="0"/>
              <a:t>زيادة </a:t>
            </a:r>
            <a:r>
              <a:rPr lang="ar-SA" sz="2400" smtClean="0"/>
              <a:t>الانفاق على البحث والتطوير </a:t>
            </a:r>
            <a:endParaRPr lang="ar-LB" sz="2400" smtClean="0"/>
          </a:p>
          <a:p>
            <a:pPr marL="347663" indent="-347663" algn="r" rtl="1">
              <a:buFont typeface="Arial" pitchFamily="34" charset="0"/>
              <a:buChar char="•"/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18FDE"/>
      </a:accent1>
      <a:accent2>
        <a:srgbClr val="FFBF3F"/>
      </a:accent2>
      <a:accent3>
        <a:srgbClr val="CD545B"/>
      </a:accent3>
      <a:accent4>
        <a:srgbClr val="00B5E2"/>
      </a:accent4>
      <a:accent5>
        <a:srgbClr val="A4D65E"/>
      </a:accent5>
      <a:accent6>
        <a:srgbClr val="7566A0"/>
      </a:accent6>
      <a:hlink>
        <a:srgbClr val="009CA6"/>
      </a:hlink>
      <a:folHlink>
        <a:srgbClr val="97999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2807</TotalTime>
  <Words>493</Words>
  <Application>Microsoft Office PowerPoint</Application>
  <PresentationFormat>On-screen Show (4:3)</PresentationFormat>
  <Paragraphs>91</Paragraphs>
  <Slides>11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Quantum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Fares Sfeir</dc:creator>
  <cp:lastModifiedBy>526612</cp:lastModifiedBy>
  <cp:revision>206</cp:revision>
  <dcterms:created xsi:type="dcterms:W3CDTF">2011-12-13T13:03:18Z</dcterms:created>
  <dcterms:modified xsi:type="dcterms:W3CDTF">2017-04-26T06:45:58Z</dcterms:modified>
</cp:coreProperties>
</file>