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324" r:id="rId3"/>
    <p:sldId id="325" r:id="rId4"/>
    <p:sldId id="326" r:id="rId5"/>
    <p:sldId id="327" r:id="rId6"/>
    <p:sldId id="328" r:id="rId7"/>
    <p:sldId id="329" r:id="rId8"/>
    <p:sldId id="330" r:id="rId9"/>
    <p:sldId id="331" r:id="rId10"/>
    <p:sldId id="332" r:id="rId11"/>
    <p:sldId id="333" r:id="rId12"/>
    <p:sldId id="334" r:id="rId13"/>
    <p:sldId id="336" r:id="rId14"/>
    <p:sldId id="267"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96"/>
    <a:srgbClr val="418FDE"/>
    <a:srgbClr val="97999B"/>
    <a:srgbClr val="009CA6"/>
    <a:srgbClr val="595959"/>
    <a:srgbClr val="B88FDE"/>
    <a:srgbClr val="010000"/>
    <a:srgbClr val="2C2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5" autoAdjust="0"/>
    <p:restoredTop sz="82765" autoAdjust="0"/>
  </p:normalViewPr>
  <p:slideViewPr>
    <p:cSldViewPr snapToGrid="0" snapToObjects="1">
      <p:cViewPr varScale="1">
        <p:scale>
          <a:sx n="58" d="100"/>
          <a:sy n="58" d="100"/>
        </p:scale>
        <p:origin x="1566" y="66"/>
      </p:cViewPr>
      <p:guideLst>
        <p:guide orient="horz" pos="1432"/>
        <p:guide orient="horz" pos="3714"/>
        <p:guide pos="5427"/>
        <p:guide pos="3157"/>
        <p:guide pos="10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ACC4AA7-C75E-41BC-AE5A-9B5DCBDE0291}" type="datetime1">
              <a:rPr lang="en-US"/>
              <a:pPr/>
              <a:t>06/05/2017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2D42E5D-E187-49F8-9FC9-E1393AFBEACF}" type="slidenum">
              <a:rPr lang="en-US"/>
              <a:pPr/>
              <a:t>‹#›</a:t>
            </a:fld>
            <a:endParaRPr lang="en-US"/>
          </a:p>
        </p:txBody>
      </p:sp>
    </p:spTree>
    <p:extLst>
      <p:ext uri="{BB962C8B-B14F-4D97-AF65-F5344CB8AC3E}">
        <p14:creationId xmlns:p14="http://schemas.microsoft.com/office/powerpoint/2010/main" val="1496403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B8AD837-FB7B-4E55-B67B-7AD962288524}" type="datetime1">
              <a:rPr lang="en-US"/>
              <a:pPr/>
              <a:t>06/05/2017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889A53A-CE1B-4FA8-B845-908B64128C0E}" type="slidenum">
              <a:rPr lang="en-US"/>
              <a:pPr/>
              <a:t>‹#›</a:t>
            </a:fld>
            <a:endParaRPr lang="en-US"/>
          </a:p>
        </p:txBody>
      </p:sp>
    </p:spTree>
    <p:extLst>
      <p:ext uri="{BB962C8B-B14F-4D97-AF65-F5344CB8AC3E}">
        <p14:creationId xmlns:p14="http://schemas.microsoft.com/office/powerpoint/2010/main" val="14055973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2</a:t>
            </a:fld>
            <a:endParaRPr lang="en-US"/>
          </a:p>
        </p:txBody>
      </p:sp>
    </p:spTree>
    <p:extLst>
      <p:ext uri="{BB962C8B-B14F-4D97-AF65-F5344CB8AC3E}">
        <p14:creationId xmlns:p14="http://schemas.microsoft.com/office/powerpoint/2010/main" val="2134906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11</a:t>
            </a:fld>
            <a:endParaRPr lang="en-US"/>
          </a:p>
        </p:txBody>
      </p:sp>
    </p:spTree>
    <p:extLst>
      <p:ext uri="{BB962C8B-B14F-4D97-AF65-F5344CB8AC3E}">
        <p14:creationId xmlns:p14="http://schemas.microsoft.com/office/powerpoint/2010/main" val="416229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12</a:t>
            </a:fld>
            <a:endParaRPr lang="en-US"/>
          </a:p>
        </p:txBody>
      </p:sp>
    </p:spTree>
    <p:extLst>
      <p:ext uri="{BB962C8B-B14F-4D97-AF65-F5344CB8AC3E}">
        <p14:creationId xmlns:p14="http://schemas.microsoft.com/office/powerpoint/2010/main" val="402923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13</a:t>
            </a:fld>
            <a:endParaRPr lang="en-US"/>
          </a:p>
        </p:txBody>
      </p:sp>
    </p:spTree>
    <p:extLst>
      <p:ext uri="{BB962C8B-B14F-4D97-AF65-F5344CB8AC3E}">
        <p14:creationId xmlns:p14="http://schemas.microsoft.com/office/powerpoint/2010/main" val="388351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3</a:t>
            </a:fld>
            <a:endParaRPr lang="en-US"/>
          </a:p>
        </p:txBody>
      </p:sp>
    </p:spTree>
    <p:extLst>
      <p:ext uri="{BB962C8B-B14F-4D97-AF65-F5344CB8AC3E}">
        <p14:creationId xmlns:p14="http://schemas.microsoft.com/office/powerpoint/2010/main" val="64719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4</a:t>
            </a:fld>
            <a:endParaRPr lang="en-US"/>
          </a:p>
        </p:txBody>
      </p:sp>
    </p:spTree>
    <p:extLst>
      <p:ext uri="{BB962C8B-B14F-4D97-AF65-F5344CB8AC3E}">
        <p14:creationId xmlns:p14="http://schemas.microsoft.com/office/powerpoint/2010/main" val="2330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5</a:t>
            </a:fld>
            <a:endParaRPr lang="en-US"/>
          </a:p>
        </p:txBody>
      </p:sp>
    </p:spTree>
    <p:extLst>
      <p:ext uri="{BB962C8B-B14F-4D97-AF65-F5344CB8AC3E}">
        <p14:creationId xmlns:p14="http://schemas.microsoft.com/office/powerpoint/2010/main" val="308382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200" b="1" kern="1200" dirty="0" smtClean="0">
                <a:solidFill>
                  <a:schemeClr val="tx1"/>
                </a:solidFill>
                <a:effectLst/>
                <a:latin typeface="Arial"/>
                <a:ea typeface="ＭＳ Ｐゴシック" charset="-128"/>
                <a:cs typeface="ＭＳ Ｐゴシック" charset="-128"/>
              </a:rPr>
              <a:t>التوصية (و)</a:t>
            </a:r>
            <a:endParaRPr lang="en-US" sz="1200" kern="1200" dirty="0" smtClean="0">
              <a:solidFill>
                <a:schemeClr val="tx1"/>
              </a:solidFill>
              <a:effectLst/>
              <a:latin typeface="Arial"/>
              <a:ea typeface="ＭＳ Ｐゴシック" charset="-128"/>
              <a:cs typeface="ＭＳ Ｐゴシック" charset="-128"/>
            </a:endParaRPr>
          </a:p>
          <a:p>
            <a:pPr algn="r" rtl="1"/>
            <a:r>
              <a:rPr lang="ar-SA" sz="1200" kern="1200" dirty="0" smtClean="0">
                <a:solidFill>
                  <a:schemeClr val="tx1"/>
                </a:solidFill>
                <a:effectLst/>
                <a:latin typeface="Arial"/>
                <a:ea typeface="ＭＳ Ｐゴシック" charset="-128"/>
                <a:cs typeface="ＭＳ Ｐゴシック" charset="-128"/>
              </a:rPr>
              <a:t>دعم جهود الدول الخارجة من النزاعات والمتأثرة بها، بما يضمن تعزيز منعتها ومساعدتها في مواجهة التحديات التنموية وتحمل الأعباء الناجمة عن هذه النزاعات خلال مراحل إعادة التأهيل والإعمار، والمصالحة المجتمعية، وتعزيز التنمية وبناء المؤسسات.  وتتمثّل أشكال الدعم هذه بتقديم دعم فني ومعياري في وضع خطط وآليات تهدف إلى تحقيق المصالحة المجتمعية، ودراسة تجارب الحوار الوطني المختلفة واستقاء الدروس المستفادة منها، وتحديد التدخلات التي يمكن تنفيذها بهدف تعزيز التنمية وبناء المؤسسات وتوثيق التلاحم الاجتماعي عن طريق إعادة إدماج المجتمعات المحلية في الحياة الاقتصادية والاجتماعية، بما في ذلك دراسة الصيغ المحتملة لتكاليف إعادة الإعمار.</a:t>
            </a:r>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6</a:t>
            </a:fld>
            <a:endParaRPr lang="en-US"/>
          </a:p>
        </p:txBody>
      </p:sp>
    </p:spTree>
    <p:extLst>
      <p:ext uri="{BB962C8B-B14F-4D97-AF65-F5344CB8AC3E}">
        <p14:creationId xmlns:p14="http://schemas.microsoft.com/office/powerpoint/2010/main" val="269196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7</a:t>
            </a:fld>
            <a:endParaRPr lang="en-US"/>
          </a:p>
        </p:txBody>
      </p:sp>
    </p:spTree>
    <p:extLst>
      <p:ext uri="{BB962C8B-B14F-4D97-AF65-F5344CB8AC3E}">
        <p14:creationId xmlns:p14="http://schemas.microsoft.com/office/powerpoint/2010/main" val="2952573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ar-LB" sz="1200" b="1" kern="1200" dirty="0" smtClean="0">
                <a:solidFill>
                  <a:schemeClr val="tx1"/>
                </a:solidFill>
                <a:effectLst/>
                <a:latin typeface="Arial"/>
                <a:ea typeface="ＭＳ Ｐゴシック" charset="-128"/>
                <a:cs typeface="ＭＳ Ｐゴシック" charset="-128"/>
              </a:rPr>
              <a:t>التوصية (ح)</a:t>
            </a:r>
            <a:endParaRPr lang="en-US" sz="1200" kern="1200" dirty="0" smtClean="0">
              <a:solidFill>
                <a:schemeClr val="tx1"/>
              </a:solidFill>
              <a:effectLst/>
              <a:latin typeface="Arial"/>
              <a:ea typeface="ＭＳ Ｐゴシック" charset="-128"/>
              <a:cs typeface="ＭＳ Ｐゴシック" charset="-128"/>
            </a:endParaRPr>
          </a:p>
          <a:p>
            <a:pPr algn="just" rtl="1"/>
            <a:r>
              <a:rPr lang="en-GB" sz="1200" kern="1200" dirty="0" smtClean="0">
                <a:solidFill>
                  <a:schemeClr val="tx1"/>
                </a:solidFill>
                <a:effectLst/>
                <a:latin typeface="Arial"/>
                <a:ea typeface="ＭＳ Ｐゴシック" charset="-128"/>
                <a:cs typeface="ＭＳ Ｐゴシック" charset="-128"/>
              </a:rPr>
              <a:t> </a:t>
            </a:r>
            <a:endParaRPr lang="en-US" dirty="0" smtClean="0">
              <a:effectLst/>
            </a:endParaRPr>
          </a:p>
          <a:p>
            <a:pPr algn="just" rtl="1"/>
            <a:r>
              <a:rPr lang="ar-LB" sz="1200" kern="1200" dirty="0" smtClean="0">
                <a:solidFill>
                  <a:schemeClr val="tx1"/>
                </a:solidFill>
                <a:effectLst/>
                <a:latin typeface="Arial"/>
                <a:ea typeface="ＭＳ Ｐゴシック" charset="-128"/>
                <a:cs typeface="ＭＳ Ｐゴシック" charset="-128"/>
              </a:rPr>
              <a:t>تعزيز الجهود في مجال دعم الشعب الفلسطيني ورصد الانتهاكات الإسرائيلية للقانون الدولي وتداعياتها الاقتصادية والاجتماعية، بما في ذلك:</a:t>
            </a:r>
            <a:endParaRPr lang="en-US" dirty="0" smtClean="0">
              <a:effectLst/>
            </a:endParaRPr>
          </a:p>
          <a:p>
            <a:pPr algn="just" rtl="1"/>
            <a:r>
              <a:rPr lang="ar-LB" sz="1200" kern="1200" dirty="0" smtClean="0">
                <a:solidFill>
                  <a:schemeClr val="tx1"/>
                </a:solidFill>
                <a:effectLst/>
                <a:latin typeface="Arial"/>
                <a:ea typeface="ＭＳ Ｐゴシック" charset="-128"/>
                <a:cs typeface="ＭＳ Ｐゴシック" charset="-128"/>
              </a:rPr>
              <a:t>	</a:t>
            </a:r>
            <a:endParaRPr lang="en-US" sz="1200" kern="1200" dirty="0" smtClean="0">
              <a:solidFill>
                <a:schemeClr val="tx1"/>
              </a:solidFill>
              <a:effectLst/>
              <a:latin typeface="Arial"/>
              <a:ea typeface="ＭＳ Ｐゴシック" charset="-128"/>
              <a:cs typeface="ＭＳ Ｐゴシック" charset="-128"/>
            </a:endParaRPr>
          </a:p>
          <a:p>
            <a:pPr algn="just" rtl="1"/>
            <a:r>
              <a:rPr lang="ar-SA" sz="1200" kern="1200" dirty="0" smtClean="0">
                <a:solidFill>
                  <a:schemeClr val="tx1"/>
                </a:solidFill>
                <a:effectLst/>
                <a:latin typeface="Arial"/>
                <a:ea typeface="ＭＳ Ｐゴシック" charset="-128"/>
                <a:cs typeface="ＭＳ Ｐゴシック" charset="-128"/>
              </a:rPr>
              <a:t>	(1)	تكثيف الجهود في تحليل وقياس كلفة الاحتلال الإسرائيلي الشاملة والتراكمية منذ عام 1967، وتعزيز التعاون والتنسيق مع الحكومة الفلسطينية وكافة الجهات المعنية الدولية والإقليمية في هذا المجال، والسعي لتأمين الموارد اللازمة لذلك من خارج الميزانية؛</a:t>
            </a:r>
            <a:endParaRPr lang="en-US" dirty="0" smtClean="0">
              <a:effectLst/>
            </a:endParaRPr>
          </a:p>
          <a:p>
            <a:pPr algn="just" rtl="1"/>
            <a:r>
              <a:rPr lang="en-US" sz="1200" kern="1200" dirty="0" smtClean="0">
                <a:solidFill>
                  <a:schemeClr val="tx1"/>
                </a:solidFill>
                <a:effectLst/>
                <a:latin typeface="Arial"/>
                <a:ea typeface="ＭＳ Ｐゴシック" charset="-128"/>
                <a:cs typeface="ＭＳ Ｐゴシック" charset="-128"/>
              </a:rPr>
              <a:t> </a:t>
            </a:r>
          </a:p>
          <a:p>
            <a:pPr algn="just" rtl="1"/>
            <a:r>
              <a:rPr lang="ar-SA" sz="1200" kern="1200" dirty="0" smtClean="0">
                <a:solidFill>
                  <a:schemeClr val="tx1"/>
                </a:solidFill>
                <a:effectLst/>
                <a:latin typeface="Arial"/>
                <a:ea typeface="ＭＳ Ｐゴシック" charset="-128"/>
                <a:cs typeface="ＭＳ Ｐゴシック" charset="-128"/>
              </a:rPr>
              <a:t>	(2)	عرض نتائج الدراسة التي تتناول مدى انطباق التعريف القانوني للفصل العنصري على السياسات الإسرائيلية تجاه الشعب الفلسطيني على الدول الأعضاء في أثناء انعقاد الدورة الوزارية التاسعة والعشرين، وما يترتّب على ذلك من توصيات؛</a:t>
            </a:r>
            <a:endParaRPr lang="en-US" dirty="0" smtClean="0">
              <a:effectLst/>
            </a:endParaRPr>
          </a:p>
          <a:p>
            <a:pPr algn="just" rtl="1"/>
            <a:r>
              <a:rPr lang="ar-SA" sz="1200" kern="1200" dirty="0" smtClean="0">
                <a:solidFill>
                  <a:schemeClr val="tx1"/>
                </a:solidFill>
                <a:effectLst/>
                <a:latin typeface="Arial"/>
                <a:ea typeface="ＭＳ Ｐゴシック" charset="-128"/>
                <a:cs typeface="ＭＳ Ｐゴシック" charset="-128"/>
              </a:rPr>
              <a:t> </a:t>
            </a:r>
            <a:endParaRPr lang="en-US" sz="1200" kern="1200" dirty="0" smtClean="0">
              <a:solidFill>
                <a:schemeClr val="tx1"/>
              </a:solidFill>
              <a:effectLst/>
              <a:latin typeface="Arial"/>
              <a:ea typeface="ＭＳ Ｐゴシック" charset="-128"/>
              <a:cs typeface="ＭＳ Ｐゴシック" charset="-128"/>
            </a:endParaRPr>
          </a:p>
          <a:p>
            <a:pPr algn="just" rtl="1"/>
            <a:r>
              <a:rPr lang="ar-SA" sz="1200" kern="1200" dirty="0" smtClean="0">
                <a:solidFill>
                  <a:schemeClr val="tx1"/>
                </a:solidFill>
                <a:effectLst/>
                <a:latin typeface="Arial"/>
                <a:ea typeface="ＭＳ Ｐゴシック" charset="-128"/>
                <a:cs typeface="ＭＳ Ｐゴシック" charset="-128"/>
              </a:rPr>
              <a:t>	(3)</a:t>
            </a:r>
            <a:r>
              <a:rPr lang="en-US" sz="1200" kern="1200" dirty="0" smtClean="0">
                <a:solidFill>
                  <a:schemeClr val="tx1"/>
                </a:solidFill>
                <a:effectLst/>
                <a:latin typeface="Arial"/>
                <a:ea typeface="ＭＳ Ｐゴシック" charset="-128"/>
                <a:cs typeface="ＭＳ Ｐゴシック" charset="-128"/>
              </a:rPr>
              <a:t>	</a:t>
            </a:r>
            <a:r>
              <a:rPr lang="ar-SA" sz="1200" kern="1200" dirty="0" smtClean="0">
                <a:solidFill>
                  <a:schemeClr val="tx1"/>
                </a:solidFill>
                <a:effectLst/>
                <a:latin typeface="Arial"/>
                <a:ea typeface="ＭＳ Ｐゴシック" charset="-128"/>
                <a:cs typeface="ＭＳ Ｐゴシック" charset="-128"/>
              </a:rPr>
              <a:t>الترحيب ببنود التصور الذي طرحته الأمانة التنفيذية حول الاستراتيجية الإعلامية لتعميم المواد الصادرة عنها بهدف زيادة الوعي حول حقوق الشعب الفلسطيني والانتهاكات الإسرائيلية لها؛ والطلب إلى الأمانة التنفيذية تطوير هذا التصوّر بحيث يكون أكثر شمولية. </a:t>
            </a:r>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8</a:t>
            </a:fld>
            <a:endParaRPr lang="en-US"/>
          </a:p>
        </p:txBody>
      </p:sp>
    </p:spTree>
    <p:extLst>
      <p:ext uri="{BB962C8B-B14F-4D97-AF65-F5344CB8AC3E}">
        <p14:creationId xmlns:p14="http://schemas.microsoft.com/office/powerpoint/2010/main" val="1211364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9</a:t>
            </a:fld>
            <a:endParaRPr lang="en-US"/>
          </a:p>
        </p:txBody>
      </p:sp>
    </p:spTree>
    <p:extLst>
      <p:ext uri="{BB962C8B-B14F-4D97-AF65-F5344CB8AC3E}">
        <p14:creationId xmlns:p14="http://schemas.microsoft.com/office/powerpoint/2010/main" val="2431193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endParaRPr lang="en-US" dirty="0"/>
          </a:p>
        </p:txBody>
      </p:sp>
      <p:sp>
        <p:nvSpPr>
          <p:cNvPr id="4" name="Slide Number Placeholder 3"/>
          <p:cNvSpPr>
            <a:spLocks noGrp="1"/>
          </p:cNvSpPr>
          <p:nvPr>
            <p:ph type="sldNum" sz="quarter" idx="10"/>
          </p:nvPr>
        </p:nvSpPr>
        <p:spPr/>
        <p:txBody>
          <a:bodyPr/>
          <a:lstStyle/>
          <a:p>
            <a:fld id="{A889A53A-CE1B-4FA8-B845-908B64128C0E}" type="slidenum">
              <a:rPr lang="en-US" smtClean="0"/>
              <a:pPr/>
              <a:t>10</a:t>
            </a:fld>
            <a:endParaRPr lang="en-US"/>
          </a:p>
        </p:txBody>
      </p:sp>
    </p:spTree>
    <p:extLst>
      <p:ext uri="{BB962C8B-B14F-4D97-AF65-F5344CB8AC3E}">
        <p14:creationId xmlns:p14="http://schemas.microsoft.com/office/powerpoint/2010/main" val="231197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800" smtClean="0"/>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smtClean="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smtClean="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D143EE9F-728A-4465-B4B3-E5E3D53EE3A2}"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A518CEB-92C9-436A-AB9E-D9A33F35A3DC}" type="slidenum">
              <a:rPr lang="en-US" sz="600" b="1">
                <a:solidFill>
                  <a:srgbClr val="595959"/>
                </a:solidFill>
              </a:rPr>
              <a:pPr algn="r"/>
              <a:t>‹#›</a:t>
            </a:fld>
            <a:endParaRPr lang="en-US" sz="600" b="1">
              <a:solidFill>
                <a:srgbClr val="595959"/>
              </a:solidFill>
            </a:endParaRPr>
          </a:p>
        </p:txBody>
      </p:sp>
      <p:sp>
        <p:nvSpPr>
          <p:cNvPr id="17" name="TextBox 1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D3E90E0E-C63B-4264-8C16-2A9ED37C364C}"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B59F3950-FC57-4958-9F34-4FF05CE8139B}" type="slidenum">
              <a:rPr lang="en-US" sz="600" b="1">
                <a:solidFill>
                  <a:srgbClr val="595959"/>
                </a:solidFill>
              </a:rPr>
              <a:pPr algn="r"/>
              <a:t>‹#›</a:t>
            </a:fld>
            <a:endParaRPr lang="en-US" sz="600" b="1">
              <a:solidFill>
                <a:srgbClr val="595959"/>
              </a:solidFill>
            </a:endParaRPr>
          </a:p>
        </p:txBody>
      </p:sp>
      <p:sp>
        <p:nvSpPr>
          <p:cNvPr id="11" name="TextBox 1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11C08394-A14D-4E57-B327-4407897348BB}" type="slidenum">
              <a:rPr lang="en-US" sz="600" b="1">
                <a:solidFill>
                  <a:srgbClr val="595959"/>
                </a:solidFill>
              </a:rPr>
              <a:pPr algn="r"/>
              <a:t>‹#›</a:t>
            </a:fld>
            <a:endParaRPr 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18FDE"/>
              </a:solidFill>
              <a:latin typeface="Arial"/>
            </a:endParaRPr>
          </a:p>
        </p:txBody>
      </p:sp>
      <p:sp>
        <p:nvSpPr>
          <p:cNvPr id="31" name="TextBox 3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smtClean="0"/>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5" name="TextBox 4"/>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CD0BEF03-719F-4E61-8E1D-05562E6317ED}"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smtClean="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smtClean="0"/>
              <a:t>Click to edit Master text styles</a:t>
            </a:r>
          </a:p>
          <a:p>
            <a:pPr lvl="0"/>
            <a:endParaRPr lang="en-US" dirty="0" smtClean="0"/>
          </a:p>
          <a:p>
            <a:pPr lvl="1"/>
            <a:r>
              <a:rPr lang="en-US" dirty="0" smtClean="0"/>
              <a:t>FIRST level</a:t>
            </a:r>
          </a:p>
          <a:p>
            <a:pPr lvl="2"/>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FD355B00-C7EC-4B8D-8745-7082E65BF834}"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smtClean="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568A1DDA-55D7-4F34-BFDA-5E8187FD9796}"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635F92CF-0D7C-4980-8A3F-C508279456A4}"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7D26C648-64E0-4B4B-9999-28DBC864F470}"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3CF58245-AB84-4732-BA84-BF60A38684BB}"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Lst>
  <p:timing>
    <p:tnLst>
      <p:par>
        <p:cTn id="1" dur="indefinite" restart="never" nodeType="tmRoot"/>
      </p:par>
    </p:tnLst>
  </p:timing>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865414" y="644815"/>
            <a:ext cx="7365774" cy="1077218"/>
          </a:xfrm>
          <a:prstGeom prst="rect">
            <a:avLst/>
          </a:prstGeom>
          <a:noFill/>
        </p:spPr>
        <p:txBody>
          <a:bodyPr wrap="square">
            <a:spAutoFit/>
          </a:bodyPr>
          <a:lstStyle/>
          <a:p>
            <a:pPr algn="r"/>
            <a:r>
              <a:rPr lang="ar-LB" sz="3200" b="1" dirty="0"/>
              <a:t>تنفيذ التوصيات الصادرة عن اللجنة التنفيذية في اجتماعها الثاني</a:t>
            </a:r>
            <a:endParaRPr lang="en-US" sz="3000" b="1" dirty="0">
              <a:solidFill>
                <a:srgbClr val="595959"/>
              </a:solidFill>
              <a:latin typeface="Arial Black" pitchFamily="34" charset="0"/>
            </a:endParaRPr>
          </a:p>
        </p:txBody>
      </p:sp>
      <p:sp>
        <p:nvSpPr>
          <p:cNvPr id="6" name="Text Placeholder 5"/>
          <p:cNvSpPr>
            <a:spLocks noGrp="1"/>
          </p:cNvSpPr>
          <p:nvPr>
            <p:ph type="body" sz="quarter" idx="12"/>
          </p:nvPr>
        </p:nvSpPr>
        <p:spPr>
          <a:xfrm>
            <a:off x="2432649" y="3905861"/>
            <a:ext cx="3820735" cy="1287241"/>
          </a:xfrm>
        </p:spPr>
        <p:txBody>
          <a:bodyPr/>
          <a:lstStyle/>
          <a:p>
            <a:pPr algn="just" rtl="1"/>
            <a:r>
              <a:rPr lang="ar-SA" sz="2400" b="1" dirty="0" smtClean="0">
                <a:solidFill>
                  <a:schemeClr val="bg1"/>
                </a:solidFill>
              </a:rPr>
              <a:t>اللجنة </a:t>
            </a:r>
            <a:r>
              <a:rPr lang="ar-SA" sz="2400" b="1" dirty="0">
                <a:solidFill>
                  <a:schemeClr val="bg1"/>
                </a:solidFill>
              </a:rPr>
              <a:t>التنفيذية</a:t>
            </a:r>
            <a:endParaRPr lang="en-US" sz="2400" b="1" dirty="0">
              <a:solidFill>
                <a:schemeClr val="bg1"/>
              </a:solidFill>
            </a:endParaRPr>
          </a:p>
          <a:p>
            <a:pPr algn="just" rtl="1"/>
            <a:r>
              <a:rPr lang="ar-SA" sz="2400" b="1" dirty="0">
                <a:solidFill>
                  <a:schemeClr val="bg1"/>
                </a:solidFill>
              </a:rPr>
              <a:t>الاجتماع </a:t>
            </a:r>
            <a:r>
              <a:rPr lang="ar-LB" sz="2400" b="1" dirty="0">
                <a:solidFill>
                  <a:schemeClr val="bg1"/>
                </a:solidFill>
              </a:rPr>
              <a:t>الثالث</a:t>
            </a:r>
            <a:endParaRPr lang="en-US" sz="2400" b="1" dirty="0">
              <a:solidFill>
                <a:schemeClr val="bg1"/>
              </a:solidFill>
            </a:endParaRPr>
          </a:p>
          <a:p>
            <a:pPr algn="just" rtl="1"/>
            <a:r>
              <a:rPr lang="ar-SA" sz="2400" b="1" dirty="0">
                <a:solidFill>
                  <a:schemeClr val="bg1"/>
                </a:solidFill>
              </a:rPr>
              <a:t>الرباط، 6-7 أيار/مايو 2017</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1864702"/>
            <a:ext cx="8409213" cy="4098471"/>
          </a:xfrm>
        </p:spPr>
        <p:txBody>
          <a:bodyPr/>
          <a:lstStyle/>
          <a:p>
            <a:pPr algn="just" rtl="1">
              <a:lnSpc>
                <a:spcPct val="100000"/>
              </a:lnSpc>
            </a:pPr>
            <a:r>
              <a:rPr lang="ar-LB" sz="2800" dirty="0"/>
              <a:t>التوصية (ي)</a:t>
            </a:r>
          </a:p>
          <a:p>
            <a:pPr algn="just" rtl="1">
              <a:lnSpc>
                <a:spcPct val="100000"/>
              </a:lnSpc>
            </a:pPr>
            <a:r>
              <a:rPr lang="ar-LB" sz="2800" dirty="0"/>
              <a:t>توفير الدعم المطلوب للمملكة المغربية تحضيراً لمؤتمر الأطراف الثاني والعشرين (</a:t>
            </a:r>
            <a:r>
              <a:rPr lang="en-US" sz="2800" dirty="0"/>
              <a:t>COP 22) </a:t>
            </a:r>
            <a:r>
              <a:rPr lang="ar-LB" sz="2800" dirty="0"/>
              <a:t>والذي سيُعقد في مراكش في تشرين الثاني/نوفمبر 2016 بالتنسيق مع جامعة الدول العربية والمجموعة العربية التفاوضية وبرنامج الأمم المتحدة للبيئة/المكتب الإقليمي لغربي آسيا، وذلك من خلال عقد ورش عمل تدريبية وإعداد دراسات بالتنسيق مع الجهات المعنية في المملكة. </a:t>
            </a:r>
          </a:p>
        </p:txBody>
      </p:sp>
    </p:spTree>
    <p:extLst>
      <p:ext uri="{BB962C8B-B14F-4D97-AF65-F5344CB8AC3E}">
        <p14:creationId xmlns:p14="http://schemas.microsoft.com/office/powerpoint/2010/main" val="3301609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1864702"/>
            <a:ext cx="8409213" cy="4098471"/>
          </a:xfrm>
        </p:spPr>
        <p:txBody>
          <a:bodyPr/>
          <a:lstStyle/>
          <a:p>
            <a:pPr algn="just" rtl="1">
              <a:lnSpc>
                <a:spcPct val="100000"/>
              </a:lnSpc>
            </a:pPr>
            <a:r>
              <a:rPr lang="ar-LB" sz="2400" dirty="0"/>
              <a:t>التوصية (ك)</a:t>
            </a:r>
          </a:p>
          <a:p>
            <a:pPr algn="just" rtl="1">
              <a:lnSpc>
                <a:spcPct val="100000"/>
              </a:lnSpc>
            </a:pPr>
            <a:r>
              <a:rPr lang="ar-LB" sz="2400" dirty="0"/>
              <a:t>إعداد دراسة لتقييم التأثيرات والانعكاسات المتوقعة لنتائج قمة التغيُّر المناخي، بما في ذلك تقدير هذه الانعكاسات بصورة كمية، إن أمكن، ومدى تأثيرها على قدرة الدول الأعضاء على تحقيق الأهداف التنموية الأخرى، إذا ما توافرت الموارد المالية اللازمة</a:t>
            </a:r>
            <a:r>
              <a:rPr lang="ar-LB" sz="2400" dirty="0" smtClean="0"/>
              <a:t>.</a:t>
            </a:r>
          </a:p>
          <a:p>
            <a:pPr algn="just" rtl="1">
              <a:lnSpc>
                <a:spcPct val="100000"/>
              </a:lnSpc>
            </a:pPr>
            <a:endParaRPr lang="ar-LB" sz="2400" dirty="0"/>
          </a:p>
          <a:p>
            <a:pPr algn="just" rtl="1">
              <a:lnSpc>
                <a:spcPct val="100000"/>
              </a:lnSpc>
            </a:pPr>
            <a:r>
              <a:rPr lang="ar-LB" sz="2400" dirty="0"/>
              <a:t>التوصية (ل)</a:t>
            </a:r>
          </a:p>
          <a:p>
            <a:pPr algn="just" rtl="1">
              <a:lnSpc>
                <a:spcPct val="100000"/>
              </a:lnSpc>
            </a:pPr>
            <a:r>
              <a:rPr lang="ar-LB" sz="2400" dirty="0"/>
              <a:t>إعداد دراسة عن العلاقة بين الآثار الناجمة عن تغيُّر المناخ والنزاعات الناشئة في المنطقة العربية في ضوء النتائج العلمية للمبادرة الإقليمية بشأن تقييم آثار تغيُّر المناخ على الموارد المائية وقابلية تأثير القطاعات الاجتماعية والاقتصادية في المنطقة العربية (</a:t>
            </a:r>
            <a:r>
              <a:rPr lang="ar-LB" sz="2400" dirty="0" err="1"/>
              <a:t>ريكار</a:t>
            </a:r>
            <a:r>
              <a:rPr lang="ar-LB" sz="2400" dirty="0"/>
              <a:t>). </a:t>
            </a:r>
          </a:p>
        </p:txBody>
      </p:sp>
    </p:spTree>
    <p:extLst>
      <p:ext uri="{BB962C8B-B14F-4D97-AF65-F5344CB8AC3E}">
        <p14:creationId xmlns:p14="http://schemas.microsoft.com/office/powerpoint/2010/main" val="1908850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1864702"/>
            <a:ext cx="8409213" cy="4098471"/>
          </a:xfrm>
        </p:spPr>
        <p:txBody>
          <a:bodyPr/>
          <a:lstStyle/>
          <a:p>
            <a:pPr algn="just" rtl="1">
              <a:lnSpc>
                <a:spcPct val="100000"/>
              </a:lnSpc>
            </a:pPr>
            <a:r>
              <a:rPr lang="ar-LB" sz="2800" dirty="0"/>
              <a:t>التوصية (م)</a:t>
            </a:r>
          </a:p>
          <a:p>
            <a:pPr algn="just" rtl="1">
              <a:lnSpc>
                <a:spcPct val="100000"/>
              </a:lnSpc>
            </a:pPr>
            <a:r>
              <a:rPr lang="ar-LB" sz="2800" dirty="0"/>
              <a:t>تقديم الدعم للدول الأعضاء في موضوع الهجرة الدولية بأنماطها المختلفة عن طريق التوعية وتعزيز قدرات صناع القرار وتشجيع الحوارات الإقليمية؛ ودعم جهود الدول في جمع معلومات وبيانات ذات نوعية جيدة حول الهجرة الدولية وغيرها من التحركات البشرية بما يضمن وضع سياسات تستند إلى الأدلة. </a:t>
            </a:r>
            <a:endParaRPr lang="ar-LB" sz="2800" dirty="0" smtClean="0"/>
          </a:p>
          <a:p>
            <a:pPr algn="just" rtl="1">
              <a:lnSpc>
                <a:spcPct val="100000"/>
              </a:lnSpc>
            </a:pPr>
            <a:endParaRPr lang="ar-LB" sz="2800" dirty="0"/>
          </a:p>
        </p:txBody>
      </p:sp>
    </p:spTree>
    <p:extLst>
      <p:ext uri="{BB962C8B-B14F-4D97-AF65-F5344CB8AC3E}">
        <p14:creationId xmlns:p14="http://schemas.microsoft.com/office/powerpoint/2010/main" val="79660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1864702"/>
            <a:ext cx="8409213" cy="4098471"/>
          </a:xfrm>
        </p:spPr>
        <p:txBody>
          <a:bodyPr/>
          <a:lstStyle/>
          <a:p>
            <a:pPr algn="just" rtl="1">
              <a:lnSpc>
                <a:spcPct val="100000"/>
              </a:lnSpc>
            </a:pPr>
            <a:r>
              <a:rPr lang="ar-LB" sz="2800" dirty="0" smtClean="0"/>
              <a:t>التوصية </a:t>
            </a:r>
            <a:r>
              <a:rPr lang="ar-LB" sz="2800" dirty="0"/>
              <a:t>(ن)</a:t>
            </a:r>
          </a:p>
          <a:p>
            <a:pPr algn="just" rtl="1">
              <a:lnSpc>
                <a:spcPct val="100000"/>
              </a:lnSpc>
            </a:pPr>
            <a:r>
              <a:rPr lang="ar-LB" sz="2800" dirty="0"/>
              <a:t>إعادة تفعيل شبكة التعاون الفني، وتنظيم اجتماعها المقبل بالتزامن مع اجتماعات اللجنة التنفيذية إن أمكن، ومراجعة مقترحها حول مراجع الإسناد الجديدة لشبكة التعاون الفني وخطة العمل المقترحة لفترة السنتين 2016-2017 لعرضها على اجتماع الشبكة المقبل قبل عرضها على اللجنة التنفيذية لإقرارها. </a:t>
            </a:r>
            <a:endParaRPr lang="ar-LB" sz="2800" dirty="0" smtClean="0"/>
          </a:p>
          <a:p>
            <a:pPr algn="just" rtl="1">
              <a:lnSpc>
                <a:spcPct val="100000"/>
              </a:lnSpc>
            </a:pPr>
            <a:endParaRPr lang="ar-LB" sz="2800" dirty="0"/>
          </a:p>
          <a:p>
            <a:pPr algn="just" rtl="1">
              <a:lnSpc>
                <a:spcPct val="100000"/>
              </a:lnSpc>
            </a:pPr>
            <a:r>
              <a:rPr lang="ar-LB" sz="2800" dirty="0"/>
              <a:t>التوصية (س)	</a:t>
            </a:r>
          </a:p>
          <a:p>
            <a:pPr algn="just" rtl="1">
              <a:lnSpc>
                <a:spcPct val="100000"/>
              </a:lnSpc>
            </a:pPr>
            <a:r>
              <a:rPr lang="ar-LB" sz="2800" dirty="0"/>
              <a:t>تنفيذ تقييم مستقل لبرنامج التعاون الفني للإسكوا في منتصف عام 2017.</a:t>
            </a:r>
          </a:p>
          <a:p>
            <a:pPr algn="just" rtl="1">
              <a:lnSpc>
                <a:spcPct val="100000"/>
              </a:lnSpc>
            </a:pPr>
            <a:endParaRPr lang="ar-LB" sz="2800" dirty="0"/>
          </a:p>
          <a:p>
            <a:pPr algn="just" rtl="1">
              <a:lnSpc>
                <a:spcPct val="100000"/>
              </a:lnSpc>
            </a:pPr>
            <a:endParaRPr lang="ar-LB" sz="2800" dirty="0"/>
          </a:p>
        </p:txBody>
      </p:sp>
    </p:spTree>
    <p:extLst>
      <p:ext uri="{BB962C8B-B14F-4D97-AF65-F5344CB8AC3E}">
        <p14:creationId xmlns:p14="http://schemas.microsoft.com/office/powerpoint/2010/main" val="1765766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2" descr="ESCWA PPT P-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Text Placeholder 1"/>
          <p:cNvSpPr txBox="1">
            <a:spLocks/>
          </p:cNvSpPr>
          <p:nvPr/>
        </p:nvSpPr>
        <p:spPr>
          <a:xfrm>
            <a:off x="1096963" y="1146175"/>
            <a:ext cx="6950075" cy="328613"/>
          </a:xfrm>
          <a:prstGeom prst="rect">
            <a:avLst/>
          </a:prstGeom>
        </p:spPr>
        <p:txBody>
          <a:bodyPr lIns="0" tIns="0" rIns="0" bIns="0"/>
          <a:lstStyle/>
          <a:p>
            <a:pPr marL="342900" indent="-342900" algn="r" eaLnBrk="0" hangingPunct="0">
              <a:lnSpc>
                <a:spcPts val="2700"/>
              </a:lnSpc>
              <a:buFont typeface="Arial" pitchFamily="34" charset="0"/>
              <a:buNone/>
            </a:pPr>
            <a:r>
              <a:rPr lang="ar-SA" sz="3000" b="1">
                <a:solidFill>
                  <a:srgbClr val="595959"/>
                </a:solidFill>
              </a:rPr>
              <a:t>شكراً</a:t>
            </a:r>
            <a:endParaRPr lang="en-US" sz="3000" b="1">
              <a:solidFill>
                <a:srgbClr val="595959"/>
              </a:solidFill>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2024743"/>
            <a:ext cx="8409213" cy="4098471"/>
          </a:xfrm>
        </p:spPr>
        <p:txBody>
          <a:bodyPr/>
          <a:lstStyle/>
          <a:p>
            <a:pPr algn="just" rtl="1">
              <a:lnSpc>
                <a:spcPct val="100000"/>
              </a:lnSpc>
              <a:spcBef>
                <a:spcPts val="600"/>
              </a:spcBef>
            </a:pPr>
            <a:r>
              <a:rPr lang="ar-LB" sz="3200" dirty="0"/>
              <a:t>التوصية (أ)</a:t>
            </a:r>
          </a:p>
          <a:p>
            <a:pPr algn="just" rtl="1">
              <a:lnSpc>
                <a:spcPct val="100000"/>
              </a:lnSpc>
              <a:spcBef>
                <a:spcPts val="600"/>
              </a:spcBef>
            </a:pPr>
            <a:r>
              <a:rPr lang="ar-LB" sz="3200" dirty="0"/>
              <a:t>مساعدة الدول الأعضاء في تنفيذ خطة التنمية المستدامة لعام 2030 عن طريق دعم الدول الأعضاء في دراسة الروابط بين الأهداف والغايات الواردة فيها، بهدف تحديد الجوانب المشتركة لدى الدول الأعضاء، وتعزيز قدرة هذه الدول على تنفيذ إدماج حقيقي لهذه الأهداف في استراتيجياتها الوطنية وتوفير صيغ متعددة لتنفيذ هذه الأهداف</a:t>
            </a:r>
          </a:p>
        </p:txBody>
      </p:sp>
    </p:spTree>
    <p:extLst>
      <p:ext uri="{BB962C8B-B14F-4D97-AF65-F5344CB8AC3E}">
        <p14:creationId xmlns:p14="http://schemas.microsoft.com/office/powerpoint/2010/main" val="850032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2024743"/>
            <a:ext cx="8409213" cy="4098471"/>
          </a:xfrm>
        </p:spPr>
        <p:txBody>
          <a:bodyPr/>
          <a:lstStyle/>
          <a:p>
            <a:pPr algn="just" rtl="1">
              <a:lnSpc>
                <a:spcPct val="100000"/>
              </a:lnSpc>
              <a:spcBef>
                <a:spcPts val="600"/>
              </a:spcBef>
            </a:pPr>
            <a:r>
              <a:rPr lang="ar-LB" sz="3200" dirty="0"/>
              <a:t>التوصية (ب)</a:t>
            </a:r>
          </a:p>
          <a:p>
            <a:pPr algn="just" rtl="1">
              <a:lnSpc>
                <a:spcPct val="100000"/>
              </a:lnSpc>
              <a:spcBef>
                <a:spcPts val="600"/>
              </a:spcBef>
            </a:pPr>
            <a:r>
              <a:rPr lang="ar-LB" sz="3200" dirty="0"/>
              <a:t>بناء قدرة الأطر الوطنية على رصد التقدم المحرز في تحقيق أهداف التنمية المستدامة، وإنتاج الإحصاءات ذات الصلة، وضمان ملاءمة المؤشرات المدرجة في الإطار الإقليمي لرصد أهداف التنمية المستدامة للسياسات المحلية، بما فيها (ليس على سبيل الحصر) قضايا الدول التي تمر بنزاعات</a:t>
            </a:r>
          </a:p>
        </p:txBody>
      </p:sp>
    </p:spTree>
    <p:extLst>
      <p:ext uri="{BB962C8B-B14F-4D97-AF65-F5344CB8AC3E}">
        <p14:creationId xmlns:p14="http://schemas.microsoft.com/office/powerpoint/2010/main" val="223688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2024743"/>
            <a:ext cx="8409213" cy="4098471"/>
          </a:xfrm>
        </p:spPr>
        <p:txBody>
          <a:bodyPr/>
          <a:lstStyle/>
          <a:p>
            <a:pPr algn="just" rtl="1">
              <a:lnSpc>
                <a:spcPct val="100000"/>
              </a:lnSpc>
              <a:spcBef>
                <a:spcPts val="600"/>
              </a:spcBef>
            </a:pPr>
            <a:r>
              <a:rPr lang="ar-LB" sz="3200" dirty="0"/>
              <a:t>التوصية (ج)</a:t>
            </a:r>
          </a:p>
          <a:p>
            <a:pPr algn="just" rtl="1">
              <a:lnSpc>
                <a:spcPct val="100000"/>
              </a:lnSpc>
              <a:spcBef>
                <a:spcPts val="600"/>
              </a:spcBef>
            </a:pPr>
            <a:r>
              <a:rPr lang="ar-LB" sz="3200" dirty="0"/>
              <a:t>دعم الجهود المبذولة في الدول الأعضاء، لا سيما تلك المتأثرة بالنزاعات، للتعامل مع موضوع التكنولوجيا من أجل التنمية، ولتنفيذ الأبعاد التكنولوجية في خطة التنمية المستدامة لعام 2030، لا سيّما بنك التكنولوجيا وبنك حقوق الملكية الفكرية ومنصّة المبادرات الابتكارية وآلية التسهيل التكنولوجي</a:t>
            </a:r>
          </a:p>
        </p:txBody>
      </p:sp>
    </p:spTree>
    <p:extLst>
      <p:ext uri="{BB962C8B-B14F-4D97-AF65-F5344CB8AC3E}">
        <p14:creationId xmlns:p14="http://schemas.microsoft.com/office/powerpoint/2010/main" val="105230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1914577"/>
            <a:ext cx="8409213" cy="4098471"/>
          </a:xfrm>
        </p:spPr>
        <p:txBody>
          <a:bodyPr/>
          <a:lstStyle/>
          <a:p>
            <a:pPr algn="just" rtl="1">
              <a:lnSpc>
                <a:spcPct val="100000"/>
              </a:lnSpc>
              <a:spcBef>
                <a:spcPts val="600"/>
              </a:spcBef>
            </a:pPr>
            <a:r>
              <a:rPr lang="ar-LB" sz="3200" dirty="0"/>
              <a:t>التوصية (د)</a:t>
            </a:r>
          </a:p>
          <a:p>
            <a:pPr algn="just" rtl="1">
              <a:lnSpc>
                <a:spcPct val="100000"/>
              </a:lnSpc>
              <a:spcBef>
                <a:spcPts val="600"/>
              </a:spcBef>
            </a:pPr>
            <a:r>
              <a:rPr lang="ar-LB" sz="3200" dirty="0"/>
              <a:t>تقديم الدعم في مجال إعداد الاستراتيجيات والخطط الوطنية وبلورة المنظومات الوطنية في مجال العلم والتكنولوجيا والابتكار، والربط بين هذه الاستراتيجيات وبين جهود الدول في تنفيذ خطة التنمية المستدامة 2030 على المستوى الوطني وفق الأولويات والتحديات</a:t>
            </a:r>
            <a:r>
              <a:rPr lang="ar-LB" sz="3200" dirty="0" smtClean="0"/>
              <a:t>.</a:t>
            </a:r>
          </a:p>
        </p:txBody>
      </p:sp>
    </p:spTree>
    <p:extLst>
      <p:ext uri="{BB962C8B-B14F-4D97-AF65-F5344CB8AC3E}">
        <p14:creationId xmlns:p14="http://schemas.microsoft.com/office/powerpoint/2010/main" val="211710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1864702"/>
            <a:ext cx="8409213" cy="4098471"/>
          </a:xfrm>
        </p:spPr>
        <p:txBody>
          <a:bodyPr/>
          <a:lstStyle/>
          <a:p>
            <a:pPr algn="just" rtl="1">
              <a:lnSpc>
                <a:spcPct val="100000"/>
              </a:lnSpc>
              <a:spcBef>
                <a:spcPts val="600"/>
              </a:spcBef>
            </a:pPr>
            <a:r>
              <a:rPr lang="ar-LB" sz="3200" dirty="0" smtClean="0"/>
              <a:t>التوصية </a:t>
            </a:r>
            <a:r>
              <a:rPr lang="ar-LB" sz="3200" dirty="0"/>
              <a:t>(ھ)</a:t>
            </a:r>
          </a:p>
          <a:p>
            <a:pPr algn="just" rtl="1">
              <a:lnSpc>
                <a:spcPct val="100000"/>
              </a:lnSpc>
              <a:spcBef>
                <a:spcPts val="600"/>
              </a:spcBef>
            </a:pPr>
            <a:r>
              <a:rPr lang="ar-LB" sz="3200" dirty="0"/>
              <a:t>تقديم تقرير سنوي إلى الدول الأعضاء يتناول تنفيذ خطة عمل تمويل التنمية والدعم </a:t>
            </a:r>
            <a:r>
              <a:rPr lang="ar-LB" sz="3200" dirty="0" smtClean="0"/>
              <a:t>الفني</a:t>
            </a:r>
          </a:p>
          <a:p>
            <a:pPr algn="just" rtl="1">
              <a:lnSpc>
                <a:spcPct val="100000"/>
              </a:lnSpc>
              <a:spcBef>
                <a:spcPts val="600"/>
              </a:spcBef>
            </a:pPr>
            <a:endParaRPr lang="ar-LB" sz="3200" dirty="0" smtClean="0"/>
          </a:p>
          <a:p>
            <a:pPr algn="just" rtl="1">
              <a:lnSpc>
                <a:spcPct val="100000"/>
              </a:lnSpc>
              <a:spcBef>
                <a:spcPts val="600"/>
              </a:spcBef>
            </a:pPr>
            <a:r>
              <a:rPr lang="ar-LB" sz="3200" dirty="0"/>
              <a:t>التوصية (و)</a:t>
            </a:r>
          </a:p>
          <a:p>
            <a:pPr algn="just" rtl="1">
              <a:lnSpc>
                <a:spcPct val="100000"/>
              </a:lnSpc>
              <a:spcBef>
                <a:spcPts val="600"/>
              </a:spcBef>
            </a:pPr>
            <a:r>
              <a:rPr lang="ar-LB" sz="3200" dirty="0"/>
              <a:t>دعم جهود الدول الخارجة من النزاعات والمتأثرة بها، بما يضمن تعزيز منعتها ومساعدتها في مواجهة التحديات </a:t>
            </a:r>
            <a:r>
              <a:rPr lang="ar-LB" sz="3200" dirty="0" smtClean="0"/>
              <a:t>التنموية...</a:t>
            </a:r>
            <a:endParaRPr lang="ar-LB" sz="3200" dirty="0"/>
          </a:p>
        </p:txBody>
      </p:sp>
    </p:spTree>
    <p:extLst>
      <p:ext uri="{BB962C8B-B14F-4D97-AF65-F5344CB8AC3E}">
        <p14:creationId xmlns:p14="http://schemas.microsoft.com/office/powerpoint/2010/main" val="3147692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1864702"/>
            <a:ext cx="8409213" cy="4098471"/>
          </a:xfrm>
        </p:spPr>
        <p:txBody>
          <a:bodyPr/>
          <a:lstStyle/>
          <a:p>
            <a:pPr algn="just" rtl="1">
              <a:lnSpc>
                <a:spcPct val="100000"/>
              </a:lnSpc>
              <a:spcBef>
                <a:spcPts val="600"/>
              </a:spcBef>
            </a:pPr>
            <a:r>
              <a:rPr lang="ar-LB" sz="3200" dirty="0"/>
              <a:t>التوصية (ز)</a:t>
            </a:r>
          </a:p>
          <a:p>
            <a:pPr algn="just" rtl="1">
              <a:lnSpc>
                <a:spcPct val="100000"/>
              </a:lnSpc>
              <a:spcBef>
                <a:spcPts val="600"/>
              </a:spcBef>
            </a:pPr>
            <a:r>
              <a:rPr lang="ar-LB" sz="3200" dirty="0"/>
              <a:t>تعزيز التقييم الشامل لآثار النزاعات والأزمات والاحتلال على بعض الدول الأعضاء المتضررة، ومنها قياس الأثر قصير المدى والأثر الجيلي، وذلك بهدف تعزيز قدرة هذه الدول ومؤسساتها وشعوبها على مواجهة التحديات؛ والسعي، على المدى الطويل، إلى تعزيز القدرات المؤسسية لهذه الدول على تقييم المخاطر وتحليل آثار الأزمات والنزاعات وتحديد أوجه النقص داخل مؤسساتها. </a:t>
            </a:r>
          </a:p>
        </p:txBody>
      </p:sp>
    </p:spTree>
    <p:extLst>
      <p:ext uri="{BB962C8B-B14F-4D97-AF65-F5344CB8AC3E}">
        <p14:creationId xmlns:p14="http://schemas.microsoft.com/office/powerpoint/2010/main" val="2193398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1864702"/>
            <a:ext cx="8409213" cy="4098471"/>
          </a:xfrm>
        </p:spPr>
        <p:txBody>
          <a:bodyPr/>
          <a:lstStyle/>
          <a:p>
            <a:pPr algn="just" rtl="1">
              <a:lnSpc>
                <a:spcPct val="100000"/>
              </a:lnSpc>
            </a:pPr>
            <a:r>
              <a:rPr lang="ar-LB" sz="2800" dirty="0"/>
              <a:t>التوصية (ح</a:t>
            </a:r>
            <a:r>
              <a:rPr lang="ar-LB" sz="2800" dirty="0" smtClean="0"/>
              <a:t>): تعزيز </a:t>
            </a:r>
            <a:r>
              <a:rPr lang="ar-LB" sz="2800" dirty="0"/>
              <a:t>الجهود في مجال دعم الشعب الفلسطيني ورصد الانتهاكات الإسرائيلية للقانون الدولي وتداعياتها الاقتصادية </a:t>
            </a:r>
            <a:r>
              <a:rPr lang="ar-LB" sz="2800" dirty="0" smtClean="0"/>
              <a:t>والاجتماعية:</a:t>
            </a:r>
          </a:p>
          <a:p>
            <a:pPr algn="just" rtl="1">
              <a:lnSpc>
                <a:spcPct val="100000"/>
              </a:lnSpc>
            </a:pPr>
            <a:r>
              <a:rPr lang="ar-LB" sz="2800" dirty="0"/>
              <a:t>	</a:t>
            </a:r>
          </a:p>
          <a:p>
            <a:pPr marL="457200" indent="-457200" algn="just" rtl="1">
              <a:lnSpc>
                <a:spcPct val="100000"/>
              </a:lnSpc>
              <a:buFont typeface="Arial" panose="020B0604020202020204" pitchFamily="34" charset="0"/>
              <a:buChar char="•"/>
            </a:pPr>
            <a:r>
              <a:rPr lang="ar-LB" sz="2800" dirty="0" smtClean="0"/>
              <a:t>تحليل </a:t>
            </a:r>
            <a:r>
              <a:rPr lang="ar-LB" sz="2800" dirty="0"/>
              <a:t>وقياس كلفة الاحتلال الإسرائيلي الشاملة والتراكمية منذ عام </a:t>
            </a:r>
            <a:r>
              <a:rPr lang="ar-LB" sz="2800" dirty="0" smtClean="0"/>
              <a:t>1967</a:t>
            </a:r>
            <a:endParaRPr lang="ar-LB" sz="2800" dirty="0"/>
          </a:p>
          <a:p>
            <a:pPr marL="457200" indent="-457200" algn="just" rtl="1">
              <a:lnSpc>
                <a:spcPct val="100000"/>
              </a:lnSpc>
              <a:buFont typeface="Arial" panose="020B0604020202020204" pitchFamily="34" charset="0"/>
              <a:buChar char="•"/>
            </a:pPr>
            <a:r>
              <a:rPr lang="ar-LB" sz="2800" dirty="0" smtClean="0"/>
              <a:t>عرض </a:t>
            </a:r>
            <a:r>
              <a:rPr lang="ar-LB" sz="2800" dirty="0"/>
              <a:t>نتائج الدراسة التي تتناول مدى انطباق التعريف القانوني للفصل العنصري على السياسات الإسرائيلية تجاه الشعب </a:t>
            </a:r>
            <a:r>
              <a:rPr lang="ar-LB" sz="2800" dirty="0" smtClean="0"/>
              <a:t>الفلسطيني</a:t>
            </a:r>
            <a:endParaRPr lang="ar-LB" sz="2800" dirty="0"/>
          </a:p>
          <a:p>
            <a:pPr marL="457200" indent="-457200" algn="just" rtl="1">
              <a:lnSpc>
                <a:spcPct val="100000"/>
              </a:lnSpc>
              <a:buFont typeface="Arial" panose="020B0604020202020204" pitchFamily="34" charset="0"/>
              <a:buChar char="•"/>
            </a:pPr>
            <a:r>
              <a:rPr lang="ar-LB" sz="2800" dirty="0" smtClean="0"/>
              <a:t>الاستراتيجية </a:t>
            </a:r>
            <a:r>
              <a:rPr lang="ar-LB" sz="2800" dirty="0"/>
              <a:t>الإعلامية </a:t>
            </a:r>
            <a:r>
              <a:rPr lang="ar-LB" sz="2800" dirty="0" smtClean="0"/>
              <a:t>بهدف </a:t>
            </a:r>
            <a:r>
              <a:rPr lang="ar-LB" sz="2800" dirty="0"/>
              <a:t>زيادة الوعي حول حقوق الشعب الفلسطيني والانتهاكات الإسرائيلية </a:t>
            </a:r>
            <a:r>
              <a:rPr lang="ar-LB" sz="2800" dirty="0" smtClean="0"/>
              <a:t>لها</a:t>
            </a:r>
            <a:endParaRPr lang="ar-LB" sz="2800" dirty="0"/>
          </a:p>
        </p:txBody>
      </p:sp>
    </p:spTree>
    <p:extLst>
      <p:ext uri="{BB962C8B-B14F-4D97-AF65-F5344CB8AC3E}">
        <p14:creationId xmlns:p14="http://schemas.microsoft.com/office/powerpoint/2010/main" val="1606344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7853" y="731519"/>
            <a:ext cx="7830589" cy="1020370"/>
          </a:xfrm>
        </p:spPr>
        <p:txBody>
          <a:bodyPr/>
          <a:lstStyle/>
          <a:p>
            <a:pPr algn="r">
              <a:lnSpc>
                <a:spcPct val="100000"/>
              </a:lnSpc>
            </a:pPr>
            <a:r>
              <a:rPr lang="ar-LB" sz="3200" dirty="0"/>
              <a:t>التوصيات الصادرة عن اللجنة التنفيذية في اجتماعها الثاني</a:t>
            </a:r>
            <a:endParaRPr lang="en-US" sz="3200" dirty="0">
              <a:latin typeface="Arial Black" pitchFamily="34" charset="0"/>
            </a:endParaRPr>
          </a:p>
        </p:txBody>
      </p:sp>
      <p:sp>
        <p:nvSpPr>
          <p:cNvPr id="3" name="Subtitle 2"/>
          <p:cNvSpPr>
            <a:spLocks noGrp="1"/>
          </p:cNvSpPr>
          <p:nvPr>
            <p:ph type="subTitle" idx="1"/>
          </p:nvPr>
        </p:nvSpPr>
        <p:spPr>
          <a:xfrm>
            <a:off x="359229" y="1864702"/>
            <a:ext cx="8409213" cy="4098471"/>
          </a:xfrm>
        </p:spPr>
        <p:txBody>
          <a:bodyPr/>
          <a:lstStyle/>
          <a:p>
            <a:pPr algn="just" rtl="1">
              <a:lnSpc>
                <a:spcPct val="100000"/>
              </a:lnSpc>
            </a:pPr>
            <a:r>
              <a:rPr lang="ar-LB" sz="2800" dirty="0"/>
              <a:t>التوصية (ط)</a:t>
            </a:r>
          </a:p>
          <a:p>
            <a:pPr algn="just" rtl="1">
              <a:lnSpc>
                <a:spcPct val="100000"/>
              </a:lnSpc>
            </a:pPr>
            <a:r>
              <a:rPr lang="ar-LB" sz="2800" dirty="0"/>
              <a:t>الاستمرار في بناء قدرات الدول العربية بشأن قضايا تغيُّر المناخ من خلال إعداد الدراسات وعقد ورش عمل تدريبية في ضوء نتائج مؤتمر الأطراف الحادي والعشرين (</a:t>
            </a:r>
            <a:r>
              <a:rPr lang="en-US" sz="2800" dirty="0"/>
              <a:t>COP 21) </a:t>
            </a:r>
            <a:r>
              <a:rPr lang="ar-LB" sz="2800" dirty="0"/>
              <a:t>والمتمثل في اتفاق باريس، وخاصة حول موضوعات تنفيذ أنشطة تقارير المساهمات الوطنية في تخفيض الانبعاث والتمويل ونقل التكنولوجيا. </a:t>
            </a:r>
          </a:p>
        </p:txBody>
      </p:sp>
    </p:spTree>
    <p:extLst>
      <p:ext uri="{BB962C8B-B14F-4D97-AF65-F5344CB8AC3E}">
        <p14:creationId xmlns:p14="http://schemas.microsoft.com/office/powerpoint/2010/main" val="2446179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7494</TotalTime>
  <Words>856</Words>
  <Application>Microsoft Office PowerPoint</Application>
  <PresentationFormat>On-screen Show (4:3)</PresentationFormat>
  <Paragraphs>76</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Arial Black</vt:lpstr>
      <vt:lpstr>Calibri</vt:lpstr>
      <vt:lpstr>Office Theme</vt:lpstr>
      <vt:lpstr>PowerPoint Presentation</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التوصيات الصادرة عن اللجنة التنفيذية في اجتماعها الثاني</vt:lpstr>
      <vt:lpstr>PowerPoint Presentation</vt:lpstr>
    </vt:vector>
  </TitlesOfParts>
  <Company>Quantum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Sfeir</dc:creator>
  <cp:lastModifiedBy>OES_1</cp:lastModifiedBy>
  <cp:revision>264</cp:revision>
  <dcterms:created xsi:type="dcterms:W3CDTF">2011-12-13T13:03:18Z</dcterms:created>
  <dcterms:modified xsi:type="dcterms:W3CDTF">2017-05-06T07:37:34Z</dcterms:modified>
</cp:coreProperties>
</file>