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30" r:id="rId2"/>
    <p:sldId id="274" r:id="rId3"/>
    <p:sldId id="332" r:id="rId4"/>
    <p:sldId id="335" r:id="rId5"/>
    <p:sldId id="316" r:id="rId6"/>
    <p:sldId id="331" r:id="rId7"/>
    <p:sldId id="317" r:id="rId8"/>
    <p:sldId id="318" r:id="rId9"/>
    <p:sldId id="319" r:id="rId10"/>
    <p:sldId id="320" r:id="rId11"/>
    <p:sldId id="321" r:id="rId12"/>
    <p:sldId id="322" r:id="rId13"/>
    <p:sldId id="323" r:id="rId14"/>
    <p:sldId id="324" r:id="rId15"/>
    <p:sldId id="336" r:id="rId16"/>
    <p:sldId id="337" r:id="rId17"/>
    <p:sldId id="325" r:id="rId18"/>
    <p:sldId id="338" r:id="rId19"/>
    <p:sldId id="326" r:id="rId20"/>
    <p:sldId id="327" r:id="rId21"/>
    <p:sldId id="328" r:id="rId22"/>
    <p:sldId id="329" r:id="rId23"/>
    <p:sldId id="339" r:id="rId24"/>
    <p:sldId id="267" r:id="rId2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1F497D"/>
    <a:srgbClr val="007096"/>
    <a:srgbClr val="97999B"/>
    <a:srgbClr val="009CA6"/>
    <a:srgbClr val="595959"/>
    <a:srgbClr val="B88FDE"/>
    <a:srgbClr val="01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98270" autoAdjust="0"/>
  </p:normalViewPr>
  <p:slideViewPr>
    <p:cSldViewPr snapToGrid="0" snapToObjects="1">
      <p:cViewPr varScale="1">
        <p:scale>
          <a:sx n="65" d="100"/>
          <a:sy n="65" d="100"/>
        </p:scale>
        <p:origin x="-1446" y="-102"/>
      </p:cViewPr>
      <p:guideLst>
        <p:guide orient="horz" pos="1432"/>
        <p:guide orient="horz" pos="3714"/>
        <p:guide pos="5427"/>
        <p:guide pos="3157"/>
        <p:guide pos="1012"/>
      </p:guideLst>
    </p:cSldViewPr>
  </p:slideViewPr>
  <p:notesTextViewPr>
    <p:cViewPr>
      <p:scale>
        <a:sx n="100" d="100"/>
        <a:sy n="100" d="100"/>
      </p:scale>
      <p:origin x="0" y="0"/>
    </p:cViewPr>
  </p:notesTextViewPr>
  <p:notesViewPr>
    <p:cSldViewPr snapToGrid="0" snapToObjects="1">
      <p:cViewPr varScale="1">
        <p:scale>
          <a:sx n="136" d="100"/>
          <a:sy n="136" d="100"/>
        </p:scale>
        <p:origin x="-323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E3C19-BF6F-48B5-B39B-78ACEE0175A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AAF7BFD2-B6DE-4A44-9EF3-0F489B7B1883}">
      <dgm:prSet phldrT="[Text]"/>
      <dgm:spPr/>
      <dgm:t>
        <a:bodyPr/>
        <a:lstStyle/>
        <a:p>
          <a:r>
            <a:rPr lang="ar-LB" dirty="0" smtClean="0"/>
            <a:t>بناء التوافق </a:t>
          </a:r>
          <a:endParaRPr lang="en-US" dirty="0"/>
        </a:p>
      </dgm:t>
    </dgm:pt>
    <dgm:pt modelId="{7A3459F7-59E5-484A-B010-D506D98B2C87}" type="parTrans" cxnId="{7D2DB82A-16B6-40BE-9209-0C2CC58A7449}">
      <dgm:prSet/>
      <dgm:spPr/>
      <dgm:t>
        <a:bodyPr/>
        <a:lstStyle/>
        <a:p>
          <a:endParaRPr lang="en-US"/>
        </a:p>
      </dgm:t>
    </dgm:pt>
    <dgm:pt modelId="{9C93B254-390D-4B3C-88DA-7971F319FF5E}" type="sibTrans" cxnId="{7D2DB82A-16B6-40BE-9209-0C2CC58A7449}">
      <dgm:prSet/>
      <dgm:spPr/>
      <dgm:t>
        <a:bodyPr/>
        <a:lstStyle/>
        <a:p>
          <a:endParaRPr lang="en-US"/>
        </a:p>
      </dgm:t>
    </dgm:pt>
    <dgm:pt modelId="{6B1FC0F2-741B-46D1-AF4E-BD491A80CEFE}">
      <dgm:prSet phldrT="[Text]"/>
      <dgm:spPr/>
      <dgm:t>
        <a:bodyPr/>
        <a:lstStyle/>
        <a:p>
          <a:r>
            <a:rPr lang="ar-LB" dirty="0" smtClean="0"/>
            <a:t>العمل المعياري</a:t>
          </a:r>
          <a:endParaRPr lang="en-US" dirty="0"/>
        </a:p>
      </dgm:t>
    </dgm:pt>
    <dgm:pt modelId="{6079B7E0-683D-42F6-BF9A-4285C4E8D9EA}" type="parTrans" cxnId="{A0874B60-1175-49D4-9120-B7CF66339FE0}">
      <dgm:prSet/>
      <dgm:spPr/>
      <dgm:t>
        <a:bodyPr/>
        <a:lstStyle/>
        <a:p>
          <a:endParaRPr lang="en-US"/>
        </a:p>
      </dgm:t>
    </dgm:pt>
    <dgm:pt modelId="{1486AEC9-BBE1-45EC-8FB3-DD56D644590F}" type="sibTrans" cxnId="{A0874B60-1175-49D4-9120-B7CF66339FE0}">
      <dgm:prSet/>
      <dgm:spPr/>
      <dgm:t>
        <a:bodyPr/>
        <a:lstStyle/>
        <a:p>
          <a:endParaRPr lang="en-US"/>
        </a:p>
      </dgm:t>
    </dgm:pt>
    <dgm:pt modelId="{1DEEB11F-D678-49F0-9716-0CEC1EFFAC2B}">
      <dgm:prSet phldrT="[Text]"/>
      <dgm:spPr/>
      <dgm:t>
        <a:bodyPr/>
        <a:lstStyle/>
        <a:p>
          <a:r>
            <a:rPr lang="ar-LB" dirty="0" smtClean="0"/>
            <a:t>الخدمات الاستشارية</a:t>
          </a:r>
          <a:endParaRPr lang="en-US" dirty="0"/>
        </a:p>
      </dgm:t>
    </dgm:pt>
    <dgm:pt modelId="{BC379804-5F53-4AF9-A61E-F0015F017093}" type="parTrans" cxnId="{67C7666E-C199-4F32-8134-7D720EEB37C6}">
      <dgm:prSet/>
      <dgm:spPr/>
      <dgm:t>
        <a:bodyPr/>
        <a:lstStyle/>
        <a:p>
          <a:endParaRPr lang="en-US"/>
        </a:p>
      </dgm:t>
    </dgm:pt>
    <dgm:pt modelId="{047CB642-7F8C-4850-BE96-DA625700DC93}" type="sibTrans" cxnId="{67C7666E-C199-4F32-8134-7D720EEB37C6}">
      <dgm:prSet/>
      <dgm:spPr/>
      <dgm:t>
        <a:bodyPr/>
        <a:lstStyle/>
        <a:p>
          <a:endParaRPr lang="en-US"/>
        </a:p>
      </dgm:t>
    </dgm:pt>
    <dgm:pt modelId="{A1A91CDF-A7A9-4552-AD0E-3A8C3CCD1255}" type="pres">
      <dgm:prSet presAssocID="{6D9E3C19-BF6F-48B5-B39B-78ACEE0175A1}" presName="Name0" presStyleCnt="0">
        <dgm:presLayoutVars>
          <dgm:dir/>
          <dgm:resizeHandles val="exact"/>
        </dgm:presLayoutVars>
      </dgm:prSet>
      <dgm:spPr/>
      <dgm:t>
        <a:bodyPr/>
        <a:lstStyle/>
        <a:p>
          <a:endParaRPr lang="en-US"/>
        </a:p>
      </dgm:t>
    </dgm:pt>
    <dgm:pt modelId="{51EC45DD-5EF3-4DF8-AD4D-6232C76685CD}" type="pres">
      <dgm:prSet presAssocID="{AAF7BFD2-B6DE-4A44-9EF3-0F489B7B1883}" presName="node" presStyleLbl="node1" presStyleIdx="0" presStyleCnt="3" custRadScaleRad="67027" custRadScaleInc="0">
        <dgm:presLayoutVars>
          <dgm:bulletEnabled val="1"/>
        </dgm:presLayoutVars>
      </dgm:prSet>
      <dgm:spPr/>
      <dgm:t>
        <a:bodyPr/>
        <a:lstStyle/>
        <a:p>
          <a:endParaRPr lang="en-US"/>
        </a:p>
      </dgm:t>
    </dgm:pt>
    <dgm:pt modelId="{6ECFFC71-3819-49FE-9B86-4F6CF1E6FA50}" type="pres">
      <dgm:prSet presAssocID="{9C93B254-390D-4B3C-88DA-7971F319FF5E}" presName="sibTrans" presStyleLbl="sibTrans2D1" presStyleIdx="0" presStyleCnt="3"/>
      <dgm:spPr/>
      <dgm:t>
        <a:bodyPr/>
        <a:lstStyle/>
        <a:p>
          <a:endParaRPr lang="en-US"/>
        </a:p>
      </dgm:t>
    </dgm:pt>
    <dgm:pt modelId="{DC8EA7FC-3AA8-4363-AE66-3B543C52E94E}" type="pres">
      <dgm:prSet presAssocID="{9C93B254-390D-4B3C-88DA-7971F319FF5E}" presName="connectorText" presStyleLbl="sibTrans2D1" presStyleIdx="0" presStyleCnt="3"/>
      <dgm:spPr/>
      <dgm:t>
        <a:bodyPr/>
        <a:lstStyle/>
        <a:p>
          <a:endParaRPr lang="en-US"/>
        </a:p>
      </dgm:t>
    </dgm:pt>
    <dgm:pt modelId="{84A9E216-244F-42ED-9FFE-4983E0E9B66F}" type="pres">
      <dgm:prSet presAssocID="{6B1FC0F2-741B-46D1-AF4E-BD491A80CEFE}" presName="node" presStyleLbl="node1" presStyleIdx="1" presStyleCnt="3">
        <dgm:presLayoutVars>
          <dgm:bulletEnabled val="1"/>
        </dgm:presLayoutVars>
      </dgm:prSet>
      <dgm:spPr/>
      <dgm:t>
        <a:bodyPr/>
        <a:lstStyle/>
        <a:p>
          <a:endParaRPr lang="en-US"/>
        </a:p>
      </dgm:t>
    </dgm:pt>
    <dgm:pt modelId="{B54E0FFF-9997-44D4-9E71-34279E38CB5B}" type="pres">
      <dgm:prSet presAssocID="{1486AEC9-BBE1-45EC-8FB3-DD56D644590F}" presName="sibTrans" presStyleLbl="sibTrans2D1" presStyleIdx="1" presStyleCnt="3"/>
      <dgm:spPr/>
      <dgm:t>
        <a:bodyPr/>
        <a:lstStyle/>
        <a:p>
          <a:endParaRPr lang="en-US"/>
        </a:p>
      </dgm:t>
    </dgm:pt>
    <dgm:pt modelId="{9E24EA88-3F40-4571-9CAC-141E5CDC167D}" type="pres">
      <dgm:prSet presAssocID="{1486AEC9-BBE1-45EC-8FB3-DD56D644590F}" presName="connectorText" presStyleLbl="sibTrans2D1" presStyleIdx="1" presStyleCnt="3"/>
      <dgm:spPr/>
      <dgm:t>
        <a:bodyPr/>
        <a:lstStyle/>
        <a:p>
          <a:endParaRPr lang="en-US"/>
        </a:p>
      </dgm:t>
    </dgm:pt>
    <dgm:pt modelId="{6E5E0F76-0126-4340-88EA-1C7BAFB4E422}" type="pres">
      <dgm:prSet presAssocID="{1DEEB11F-D678-49F0-9716-0CEC1EFFAC2B}" presName="node" presStyleLbl="node1" presStyleIdx="2" presStyleCnt="3">
        <dgm:presLayoutVars>
          <dgm:bulletEnabled val="1"/>
        </dgm:presLayoutVars>
      </dgm:prSet>
      <dgm:spPr/>
      <dgm:t>
        <a:bodyPr/>
        <a:lstStyle/>
        <a:p>
          <a:endParaRPr lang="en-US"/>
        </a:p>
      </dgm:t>
    </dgm:pt>
    <dgm:pt modelId="{0940492C-F887-49B3-96C9-D8C6D87586E7}" type="pres">
      <dgm:prSet presAssocID="{047CB642-7F8C-4850-BE96-DA625700DC93}" presName="sibTrans" presStyleLbl="sibTrans2D1" presStyleIdx="2" presStyleCnt="3"/>
      <dgm:spPr/>
      <dgm:t>
        <a:bodyPr/>
        <a:lstStyle/>
        <a:p>
          <a:endParaRPr lang="en-US"/>
        </a:p>
      </dgm:t>
    </dgm:pt>
    <dgm:pt modelId="{36232C6B-F58A-44F3-913E-D322F2E79748}" type="pres">
      <dgm:prSet presAssocID="{047CB642-7F8C-4850-BE96-DA625700DC93}" presName="connectorText" presStyleLbl="sibTrans2D1" presStyleIdx="2" presStyleCnt="3"/>
      <dgm:spPr/>
      <dgm:t>
        <a:bodyPr/>
        <a:lstStyle/>
        <a:p>
          <a:endParaRPr lang="en-US"/>
        </a:p>
      </dgm:t>
    </dgm:pt>
  </dgm:ptLst>
  <dgm:cxnLst>
    <dgm:cxn modelId="{B04928C9-D109-40D1-9DA8-D2564FA610E6}" type="presOf" srcId="{047CB642-7F8C-4850-BE96-DA625700DC93}" destId="{0940492C-F887-49B3-96C9-D8C6D87586E7}" srcOrd="0" destOrd="0" presId="urn:microsoft.com/office/officeart/2005/8/layout/cycle7"/>
    <dgm:cxn modelId="{7D2DB82A-16B6-40BE-9209-0C2CC58A7449}" srcId="{6D9E3C19-BF6F-48B5-B39B-78ACEE0175A1}" destId="{AAF7BFD2-B6DE-4A44-9EF3-0F489B7B1883}" srcOrd="0" destOrd="0" parTransId="{7A3459F7-59E5-484A-B010-D506D98B2C87}" sibTransId="{9C93B254-390D-4B3C-88DA-7971F319FF5E}"/>
    <dgm:cxn modelId="{B368E288-0506-499E-A800-4174318829B1}" type="presOf" srcId="{9C93B254-390D-4B3C-88DA-7971F319FF5E}" destId="{DC8EA7FC-3AA8-4363-AE66-3B543C52E94E}" srcOrd="1" destOrd="0" presId="urn:microsoft.com/office/officeart/2005/8/layout/cycle7"/>
    <dgm:cxn modelId="{2813262D-1326-420E-9CBD-10A77E7F6FB6}" type="presOf" srcId="{6D9E3C19-BF6F-48B5-B39B-78ACEE0175A1}" destId="{A1A91CDF-A7A9-4552-AD0E-3A8C3CCD1255}" srcOrd="0" destOrd="0" presId="urn:microsoft.com/office/officeart/2005/8/layout/cycle7"/>
    <dgm:cxn modelId="{5D1F583B-A1D9-4E53-9608-0B110970FBDF}" type="presOf" srcId="{AAF7BFD2-B6DE-4A44-9EF3-0F489B7B1883}" destId="{51EC45DD-5EF3-4DF8-AD4D-6232C76685CD}" srcOrd="0" destOrd="0" presId="urn:microsoft.com/office/officeart/2005/8/layout/cycle7"/>
    <dgm:cxn modelId="{95985E29-38E8-4155-AA7C-AD07CE4D2CF4}" type="presOf" srcId="{9C93B254-390D-4B3C-88DA-7971F319FF5E}" destId="{6ECFFC71-3819-49FE-9B86-4F6CF1E6FA50}" srcOrd="0" destOrd="0" presId="urn:microsoft.com/office/officeart/2005/8/layout/cycle7"/>
    <dgm:cxn modelId="{1BD30792-1EEF-46A9-A454-168DDADFE6AA}" type="presOf" srcId="{1DEEB11F-D678-49F0-9716-0CEC1EFFAC2B}" destId="{6E5E0F76-0126-4340-88EA-1C7BAFB4E422}" srcOrd="0" destOrd="0" presId="urn:microsoft.com/office/officeart/2005/8/layout/cycle7"/>
    <dgm:cxn modelId="{A0874B60-1175-49D4-9120-B7CF66339FE0}" srcId="{6D9E3C19-BF6F-48B5-B39B-78ACEE0175A1}" destId="{6B1FC0F2-741B-46D1-AF4E-BD491A80CEFE}" srcOrd="1" destOrd="0" parTransId="{6079B7E0-683D-42F6-BF9A-4285C4E8D9EA}" sibTransId="{1486AEC9-BBE1-45EC-8FB3-DD56D644590F}"/>
    <dgm:cxn modelId="{D998C84D-CA35-42E5-9311-5C2AF2DCA1E7}" type="presOf" srcId="{1486AEC9-BBE1-45EC-8FB3-DD56D644590F}" destId="{B54E0FFF-9997-44D4-9E71-34279E38CB5B}" srcOrd="0" destOrd="0" presId="urn:microsoft.com/office/officeart/2005/8/layout/cycle7"/>
    <dgm:cxn modelId="{67C7666E-C199-4F32-8134-7D720EEB37C6}" srcId="{6D9E3C19-BF6F-48B5-B39B-78ACEE0175A1}" destId="{1DEEB11F-D678-49F0-9716-0CEC1EFFAC2B}" srcOrd="2" destOrd="0" parTransId="{BC379804-5F53-4AF9-A61E-F0015F017093}" sibTransId="{047CB642-7F8C-4850-BE96-DA625700DC93}"/>
    <dgm:cxn modelId="{368F2653-202B-418E-AE31-7EF6C2978A08}" type="presOf" srcId="{1486AEC9-BBE1-45EC-8FB3-DD56D644590F}" destId="{9E24EA88-3F40-4571-9CAC-141E5CDC167D}" srcOrd="1" destOrd="0" presId="urn:microsoft.com/office/officeart/2005/8/layout/cycle7"/>
    <dgm:cxn modelId="{1D436693-B7A6-4AAD-8014-6F63C38749B7}" type="presOf" srcId="{6B1FC0F2-741B-46D1-AF4E-BD491A80CEFE}" destId="{84A9E216-244F-42ED-9FFE-4983E0E9B66F}" srcOrd="0" destOrd="0" presId="urn:microsoft.com/office/officeart/2005/8/layout/cycle7"/>
    <dgm:cxn modelId="{3C551EEE-84B1-473D-8FA2-C1BE736762A2}" type="presOf" srcId="{047CB642-7F8C-4850-BE96-DA625700DC93}" destId="{36232C6B-F58A-44F3-913E-D322F2E79748}" srcOrd="1" destOrd="0" presId="urn:microsoft.com/office/officeart/2005/8/layout/cycle7"/>
    <dgm:cxn modelId="{FE19E641-2B53-49BC-870B-BBC81B41BDD1}" type="presParOf" srcId="{A1A91CDF-A7A9-4552-AD0E-3A8C3CCD1255}" destId="{51EC45DD-5EF3-4DF8-AD4D-6232C76685CD}" srcOrd="0" destOrd="0" presId="urn:microsoft.com/office/officeart/2005/8/layout/cycle7"/>
    <dgm:cxn modelId="{DE6E1E74-76F4-42D8-8F07-E448CFE1E794}" type="presParOf" srcId="{A1A91CDF-A7A9-4552-AD0E-3A8C3CCD1255}" destId="{6ECFFC71-3819-49FE-9B86-4F6CF1E6FA50}" srcOrd="1" destOrd="0" presId="urn:microsoft.com/office/officeart/2005/8/layout/cycle7"/>
    <dgm:cxn modelId="{B6C9506C-699F-4DA3-BB87-2A228CCFF76E}" type="presParOf" srcId="{6ECFFC71-3819-49FE-9B86-4F6CF1E6FA50}" destId="{DC8EA7FC-3AA8-4363-AE66-3B543C52E94E}" srcOrd="0" destOrd="0" presId="urn:microsoft.com/office/officeart/2005/8/layout/cycle7"/>
    <dgm:cxn modelId="{3AE8D386-BCB2-479A-ACFC-DD4B5FEAB451}" type="presParOf" srcId="{A1A91CDF-A7A9-4552-AD0E-3A8C3CCD1255}" destId="{84A9E216-244F-42ED-9FFE-4983E0E9B66F}" srcOrd="2" destOrd="0" presId="urn:microsoft.com/office/officeart/2005/8/layout/cycle7"/>
    <dgm:cxn modelId="{2BF8A71A-7500-4DAF-9C35-9DE11FB496F2}" type="presParOf" srcId="{A1A91CDF-A7A9-4552-AD0E-3A8C3CCD1255}" destId="{B54E0FFF-9997-44D4-9E71-34279E38CB5B}" srcOrd="3" destOrd="0" presId="urn:microsoft.com/office/officeart/2005/8/layout/cycle7"/>
    <dgm:cxn modelId="{5A6A1F32-34FB-4A2F-BEDF-0396C144714D}" type="presParOf" srcId="{B54E0FFF-9997-44D4-9E71-34279E38CB5B}" destId="{9E24EA88-3F40-4571-9CAC-141E5CDC167D}" srcOrd="0" destOrd="0" presId="urn:microsoft.com/office/officeart/2005/8/layout/cycle7"/>
    <dgm:cxn modelId="{DA0CBE25-DD9A-4BD5-8F28-B24787DE06D9}" type="presParOf" srcId="{A1A91CDF-A7A9-4552-AD0E-3A8C3CCD1255}" destId="{6E5E0F76-0126-4340-88EA-1C7BAFB4E422}" srcOrd="4" destOrd="0" presId="urn:microsoft.com/office/officeart/2005/8/layout/cycle7"/>
    <dgm:cxn modelId="{16D6B811-63BB-4676-A28F-72E878E094C4}" type="presParOf" srcId="{A1A91CDF-A7A9-4552-AD0E-3A8C3CCD1255}" destId="{0940492C-F887-49B3-96C9-D8C6D87586E7}" srcOrd="5" destOrd="0" presId="urn:microsoft.com/office/officeart/2005/8/layout/cycle7"/>
    <dgm:cxn modelId="{6877BB5C-370E-45A6-BC8B-6D5623331961}" type="presParOf" srcId="{0940492C-F887-49B3-96C9-D8C6D87586E7}" destId="{36232C6B-F58A-44F3-913E-D322F2E79748}"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791A4-6CC2-474C-B301-AA65E3DD40B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9E19A5A-0F9C-42E2-9EA0-597CBAA7FF73}">
      <dgm:prSet phldrT="[Text]"/>
      <dgm:spPr/>
      <dgm:t>
        <a:bodyPr/>
        <a:lstStyle/>
        <a:p>
          <a:r>
            <a:rPr lang="ar-LB" dirty="0" smtClean="0"/>
            <a:t>التعاون الفني </a:t>
          </a:r>
          <a:endParaRPr lang="en-US" dirty="0"/>
        </a:p>
      </dgm:t>
    </dgm:pt>
    <dgm:pt modelId="{13AEFE1F-364F-48B0-B572-C92E790F28F0}" type="parTrans" cxnId="{0741348B-F0E4-4F79-A7C2-7A262B34AD4E}">
      <dgm:prSet/>
      <dgm:spPr/>
      <dgm:t>
        <a:bodyPr/>
        <a:lstStyle/>
        <a:p>
          <a:endParaRPr lang="en-US"/>
        </a:p>
      </dgm:t>
    </dgm:pt>
    <dgm:pt modelId="{7A686A5C-E17B-4524-985E-8CE2905C4016}" type="sibTrans" cxnId="{0741348B-F0E4-4F79-A7C2-7A262B34AD4E}">
      <dgm:prSet/>
      <dgm:spPr/>
      <dgm:t>
        <a:bodyPr/>
        <a:lstStyle/>
        <a:p>
          <a:endParaRPr lang="en-US"/>
        </a:p>
      </dgm:t>
    </dgm:pt>
    <dgm:pt modelId="{2405F680-CA99-49B8-BC5F-D8A3CF3A617F}">
      <dgm:prSet phldrT="[Text]"/>
      <dgm:spPr/>
      <dgm:t>
        <a:bodyPr/>
        <a:lstStyle/>
        <a:p>
          <a:r>
            <a:rPr lang="ar-LB" dirty="0" smtClean="0"/>
            <a:t>تقارير المتابعة</a:t>
          </a:r>
          <a:endParaRPr lang="en-US" dirty="0"/>
        </a:p>
      </dgm:t>
    </dgm:pt>
    <dgm:pt modelId="{23A44BB2-CF65-4BB4-B2A9-5F104407F35C}" type="parTrans" cxnId="{09121C93-0A99-4DEB-8948-122AF7275972}">
      <dgm:prSet/>
      <dgm:spPr/>
      <dgm:t>
        <a:bodyPr/>
        <a:lstStyle/>
        <a:p>
          <a:endParaRPr lang="en-US"/>
        </a:p>
      </dgm:t>
    </dgm:pt>
    <dgm:pt modelId="{8BCA63FA-3426-4180-8152-D13F69E84908}" type="sibTrans" cxnId="{09121C93-0A99-4DEB-8948-122AF7275972}">
      <dgm:prSet/>
      <dgm:spPr/>
      <dgm:t>
        <a:bodyPr/>
        <a:lstStyle/>
        <a:p>
          <a:endParaRPr lang="en-US"/>
        </a:p>
      </dgm:t>
    </dgm:pt>
    <dgm:pt modelId="{493EFDA4-F954-48C4-97B5-80DE4DAF3C2C}">
      <dgm:prSet phldrT="[Text]"/>
      <dgm:spPr/>
      <dgm:t>
        <a:bodyPr/>
        <a:lstStyle/>
        <a:p>
          <a:r>
            <a:rPr lang="ar-LB" dirty="0" smtClean="0"/>
            <a:t>المواد الفنية</a:t>
          </a:r>
          <a:endParaRPr lang="en-US" dirty="0"/>
        </a:p>
      </dgm:t>
    </dgm:pt>
    <dgm:pt modelId="{FCC32BC5-7ABB-4CEF-8561-E88A82424438}" type="parTrans" cxnId="{F197870F-07C3-4E16-9ED7-03D7B9AAF019}">
      <dgm:prSet/>
      <dgm:spPr/>
      <dgm:t>
        <a:bodyPr/>
        <a:lstStyle/>
        <a:p>
          <a:endParaRPr lang="en-US"/>
        </a:p>
      </dgm:t>
    </dgm:pt>
    <dgm:pt modelId="{41294617-B063-485A-B44A-2B0F517EFFEE}" type="sibTrans" cxnId="{F197870F-07C3-4E16-9ED7-03D7B9AAF019}">
      <dgm:prSet/>
      <dgm:spPr/>
      <dgm:t>
        <a:bodyPr/>
        <a:lstStyle/>
        <a:p>
          <a:endParaRPr lang="en-US"/>
        </a:p>
      </dgm:t>
    </dgm:pt>
    <dgm:pt modelId="{1EA58DD0-3A74-46CF-8F4A-F5EEBF9D4C46}">
      <dgm:prSet phldrT="[Text]"/>
      <dgm:spPr/>
      <dgm:t>
        <a:bodyPr/>
        <a:lstStyle/>
        <a:p>
          <a:r>
            <a:rPr lang="ar-LB" dirty="0" smtClean="0"/>
            <a:t>التعاون مع المنظمات </a:t>
          </a:r>
          <a:endParaRPr lang="en-US" dirty="0"/>
        </a:p>
      </dgm:t>
    </dgm:pt>
    <dgm:pt modelId="{CC6C1EF6-0A87-4B90-B7FB-AA4E5B28DE83}" type="parTrans" cxnId="{262CDC5F-8BC1-4DA1-93D8-C72DD09E93F9}">
      <dgm:prSet/>
      <dgm:spPr/>
      <dgm:t>
        <a:bodyPr/>
        <a:lstStyle/>
        <a:p>
          <a:endParaRPr lang="en-US"/>
        </a:p>
      </dgm:t>
    </dgm:pt>
    <dgm:pt modelId="{70A45F89-67E0-40F1-A5AB-4B60179E6578}" type="sibTrans" cxnId="{262CDC5F-8BC1-4DA1-93D8-C72DD09E93F9}">
      <dgm:prSet/>
      <dgm:spPr/>
      <dgm:t>
        <a:bodyPr/>
        <a:lstStyle/>
        <a:p>
          <a:endParaRPr lang="en-US"/>
        </a:p>
      </dgm:t>
    </dgm:pt>
    <dgm:pt modelId="{EAA508D4-22C5-4B67-8F70-2D6FE0BF7D42}" type="pres">
      <dgm:prSet presAssocID="{072791A4-6CC2-474C-B301-AA65E3DD40B7}" presName="Name0" presStyleCnt="0">
        <dgm:presLayoutVars>
          <dgm:dir/>
          <dgm:resizeHandles val="exact"/>
        </dgm:presLayoutVars>
      </dgm:prSet>
      <dgm:spPr/>
      <dgm:t>
        <a:bodyPr/>
        <a:lstStyle/>
        <a:p>
          <a:endParaRPr lang="en-US"/>
        </a:p>
      </dgm:t>
    </dgm:pt>
    <dgm:pt modelId="{2052682F-536C-46C1-A177-680707E78421}" type="pres">
      <dgm:prSet presAssocID="{072791A4-6CC2-474C-B301-AA65E3DD40B7}" presName="cycle" presStyleCnt="0"/>
      <dgm:spPr/>
    </dgm:pt>
    <dgm:pt modelId="{9BB456C1-AE88-4363-8451-91CD5FD02B76}" type="pres">
      <dgm:prSet presAssocID="{29E19A5A-0F9C-42E2-9EA0-597CBAA7FF73}" presName="nodeFirstNode" presStyleLbl="node1" presStyleIdx="0" presStyleCnt="4" custScaleX="46914" custRadScaleRad="97948" custRadScaleInc="5897">
        <dgm:presLayoutVars>
          <dgm:bulletEnabled val="1"/>
        </dgm:presLayoutVars>
      </dgm:prSet>
      <dgm:spPr/>
      <dgm:t>
        <a:bodyPr/>
        <a:lstStyle/>
        <a:p>
          <a:endParaRPr lang="en-US"/>
        </a:p>
      </dgm:t>
    </dgm:pt>
    <dgm:pt modelId="{129A222C-DB69-4100-A850-02CFB0E7FEF1}" type="pres">
      <dgm:prSet presAssocID="{7A686A5C-E17B-4524-985E-8CE2905C4016}" presName="sibTransFirstNode" presStyleLbl="bgShp" presStyleIdx="0" presStyleCnt="1"/>
      <dgm:spPr/>
      <dgm:t>
        <a:bodyPr/>
        <a:lstStyle/>
        <a:p>
          <a:endParaRPr lang="en-US"/>
        </a:p>
      </dgm:t>
    </dgm:pt>
    <dgm:pt modelId="{B2D709C0-CA16-4BB8-A302-E1F497F05948}" type="pres">
      <dgm:prSet presAssocID="{2405F680-CA99-49B8-BC5F-D8A3CF3A617F}" presName="nodeFollowingNodes" presStyleLbl="node1" presStyleIdx="1" presStyleCnt="4" custScaleX="49821" custRadScaleRad="142995" custRadScaleInc="1863">
        <dgm:presLayoutVars>
          <dgm:bulletEnabled val="1"/>
        </dgm:presLayoutVars>
      </dgm:prSet>
      <dgm:spPr/>
      <dgm:t>
        <a:bodyPr/>
        <a:lstStyle/>
        <a:p>
          <a:endParaRPr lang="en-US"/>
        </a:p>
      </dgm:t>
    </dgm:pt>
    <dgm:pt modelId="{DCEF3140-E961-49B8-9EE3-AE4DD42EB551}" type="pres">
      <dgm:prSet presAssocID="{493EFDA4-F954-48C4-97B5-80DE4DAF3C2C}" presName="nodeFollowingNodes" presStyleLbl="node1" presStyleIdx="2" presStyleCnt="4" custScaleX="50074" custRadScaleRad="114326" custRadScaleInc="-11299">
        <dgm:presLayoutVars>
          <dgm:bulletEnabled val="1"/>
        </dgm:presLayoutVars>
      </dgm:prSet>
      <dgm:spPr/>
      <dgm:t>
        <a:bodyPr/>
        <a:lstStyle/>
        <a:p>
          <a:endParaRPr lang="en-US"/>
        </a:p>
      </dgm:t>
    </dgm:pt>
    <dgm:pt modelId="{4EE1874E-6F35-4A30-B132-E9664568E308}" type="pres">
      <dgm:prSet presAssocID="{1EA58DD0-3A74-46CF-8F4A-F5EEBF9D4C46}" presName="nodeFollowingNodes" presStyleLbl="node1" presStyleIdx="3" presStyleCnt="4" custScaleX="44471" custRadScaleRad="103977" custRadScaleInc="-3417">
        <dgm:presLayoutVars>
          <dgm:bulletEnabled val="1"/>
        </dgm:presLayoutVars>
      </dgm:prSet>
      <dgm:spPr/>
      <dgm:t>
        <a:bodyPr/>
        <a:lstStyle/>
        <a:p>
          <a:endParaRPr lang="en-US"/>
        </a:p>
      </dgm:t>
    </dgm:pt>
  </dgm:ptLst>
  <dgm:cxnLst>
    <dgm:cxn modelId="{5AC6A450-54F8-4273-890F-4F0F6AD2B5DB}" type="presOf" srcId="{29E19A5A-0F9C-42E2-9EA0-597CBAA7FF73}" destId="{9BB456C1-AE88-4363-8451-91CD5FD02B76}" srcOrd="0" destOrd="0" presId="urn:microsoft.com/office/officeart/2005/8/layout/cycle3"/>
    <dgm:cxn modelId="{F197870F-07C3-4E16-9ED7-03D7B9AAF019}" srcId="{072791A4-6CC2-474C-B301-AA65E3DD40B7}" destId="{493EFDA4-F954-48C4-97B5-80DE4DAF3C2C}" srcOrd="2" destOrd="0" parTransId="{FCC32BC5-7ABB-4CEF-8561-E88A82424438}" sibTransId="{41294617-B063-485A-B44A-2B0F517EFFEE}"/>
    <dgm:cxn modelId="{7D977185-0130-4C88-8581-5B60961D769A}" type="presOf" srcId="{2405F680-CA99-49B8-BC5F-D8A3CF3A617F}" destId="{B2D709C0-CA16-4BB8-A302-E1F497F05948}" srcOrd="0" destOrd="0" presId="urn:microsoft.com/office/officeart/2005/8/layout/cycle3"/>
    <dgm:cxn modelId="{7CD58885-E786-4B2E-88D6-1BA5D1AF55CA}" type="presOf" srcId="{072791A4-6CC2-474C-B301-AA65E3DD40B7}" destId="{EAA508D4-22C5-4B67-8F70-2D6FE0BF7D42}" srcOrd="0" destOrd="0" presId="urn:microsoft.com/office/officeart/2005/8/layout/cycle3"/>
    <dgm:cxn modelId="{0741348B-F0E4-4F79-A7C2-7A262B34AD4E}" srcId="{072791A4-6CC2-474C-B301-AA65E3DD40B7}" destId="{29E19A5A-0F9C-42E2-9EA0-597CBAA7FF73}" srcOrd="0" destOrd="0" parTransId="{13AEFE1F-364F-48B0-B572-C92E790F28F0}" sibTransId="{7A686A5C-E17B-4524-985E-8CE2905C4016}"/>
    <dgm:cxn modelId="{12410BDB-DE43-45E4-B998-2F265D65BDCE}" type="presOf" srcId="{7A686A5C-E17B-4524-985E-8CE2905C4016}" destId="{129A222C-DB69-4100-A850-02CFB0E7FEF1}" srcOrd="0" destOrd="0" presId="urn:microsoft.com/office/officeart/2005/8/layout/cycle3"/>
    <dgm:cxn modelId="{262CDC5F-8BC1-4DA1-93D8-C72DD09E93F9}" srcId="{072791A4-6CC2-474C-B301-AA65E3DD40B7}" destId="{1EA58DD0-3A74-46CF-8F4A-F5EEBF9D4C46}" srcOrd="3" destOrd="0" parTransId="{CC6C1EF6-0A87-4B90-B7FB-AA4E5B28DE83}" sibTransId="{70A45F89-67E0-40F1-A5AB-4B60179E6578}"/>
    <dgm:cxn modelId="{09121C93-0A99-4DEB-8948-122AF7275972}" srcId="{072791A4-6CC2-474C-B301-AA65E3DD40B7}" destId="{2405F680-CA99-49B8-BC5F-D8A3CF3A617F}" srcOrd="1" destOrd="0" parTransId="{23A44BB2-CF65-4BB4-B2A9-5F104407F35C}" sibTransId="{8BCA63FA-3426-4180-8152-D13F69E84908}"/>
    <dgm:cxn modelId="{89D0055A-0A38-4D3A-8EC8-C61383C51AE1}" type="presOf" srcId="{493EFDA4-F954-48C4-97B5-80DE4DAF3C2C}" destId="{DCEF3140-E961-49B8-9EE3-AE4DD42EB551}" srcOrd="0" destOrd="0" presId="urn:microsoft.com/office/officeart/2005/8/layout/cycle3"/>
    <dgm:cxn modelId="{6BE03D52-7460-413F-A405-42CD4E7B4200}" type="presOf" srcId="{1EA58DD0-3A74-46CF-8F4A-F5EEBF9D4C46}" destId="{4EE1874E-6F35-4A30-B132-E9664568E308}" srcOrd="0" destOrd="0" presId="urn:microsoft.com/office/officeart/2005/8/layout/cycle3"/>
    <dgm:cxn modelId="{DAF97E69-D5D3-4A1D-8363-2C32D85C22F0}" type="presParOf" srcId="{EAA508D4-22C5-4B67-8F70-2D6FE0BF7D42}" destId="{2052682F-536C-46C1-A177-680707E78421}" srcOrd="0" destOrd="0" presId="urn:microsoft.com/office/officeart/2005/8/layout/cycle3"/>
    <dgm:cxn modelId="{0FD543B9-D4EE-4623-901F-9C93766A4FF2}" type="presParOf" srcId="{2052682F-536C-46C1-A177-680707E78421}" destId="{9BB456C1-AE88-4363-8451-91CD5FD02B76}" srcOrd="0" destOrd="0" presId="urn:microsoft.com/office/officeart/2005/8/layout/cycle3"/>
    <dgm:cxn modelId="{781D7CB5-EF6A-4BC0-9F56-7BF69235DC1A}" type="presParOf" srcId="{2052682F-536C-46C1-A177-680707E78421}" destId="{129A222C-DB69-4100-A850-02CFB0E7FEF1}" srcOrd="1" destOrd="0" presId="urn:microsoft.com/office/officeart/2005/8/layout/cycle3"/>
    <dgm:cxn modelId="{4BB884B8-0D3F-41D6-A66E-E7BC6B52CF52}" type="presParOf" srcId="{2052682F-536C-46C1-A177-680707E78421}" destId="{B2D709C0-CA16-4BB8-A302-E1F497F05948}" srcOrd="2" destOrd="0" presId="urn:microsoft.com/office/officeart/2005/8/layout/cycle3"/>
    <dgm:cxn modelId="{37AD1179-0735-4977-A435-35194CD5B65F}" type="presParOf" srcId="{2052682F-536C-46C1-A177-680707E78421}" destId="{DCEF3140-E961-49B8-9EE3-AE4DD42EB551}" srcOrd="3" destOrd="0" presId="urn:microsoft.com/office/officeart/2005/8/layout/cycle3"/>
    <dgm:cxn modelId="{315D831F-035F-4106-8F83-E20F932FBC0A}" type="presParOf" srcId="{2052682F-536C-46C1-A177-680707E78421}" destId="{4EE1874E-6F35-4A30-B132-E9664568E308}"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EC45DD-5EF3-4DF8-AD4D-6232C76685CD}">
      <dsp:nvSpPr>
        <dsp:cNvPr id="0" name=""/>
        <dsp:cNvSpPr/>
      </dsp:nvSpPr>
      <dsp:spPr>
        <a:xfrm>
          <a:off x="1995785" y="662711"/>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LB" sz="2800" kern="1200" dirty="0" smtClean="0"/>
            <a:t>بناء التوافق </a:t>
          </a:r>
          <a:endParaRPr lang="en-US" sz="2800" kern="1200" dirty="0"/>
        </a:p>
      </dsp:txBody>
      <dsp:txXfrm>
        <a:off x="1995785" y="662711"/>
        <a:ext cx="2104429" cy="1052214"/>
      </dsp:txXfrm>
    </dsp:sp>
    <dsp:sp modelId="{6ECFFC71-3819-49FE-9B86-4F6CF1E6FA50}">
      <dsp:nvSpPr>
        <dsp:cNvPr id="0" name=""/>
        <dsp:cNvSpPr/>
      </dsp:nvSpPr>
      <dsp:spPr>
        <a:xfrm rot="3209865">
          <a:off x="3368523" y="2178628"/>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3209865">
        <a:off x="3368523" y="2178628"/>
        <a:ext cx="1096445" cy="368275"/>
      </dsp:txXfrm>
    </dsp:sp>
    <dsp:sp modelId="{84A9E216-244F-42ED-9FFE-4983E0E9B66F}">
      <dsp:nvSpPr>
        <dsp:cNvPr id="0" name=""/>
        <dsp:cNvSpPr/>
      </dsp:nvSpPr>
      <dsp:spPr>
        <a:xfrm>
          <a:off x="3733278"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LB" sz="2800" kern="1200" dirty="0" smtClean="0"/>
            <a:t>العمل المعياري</a:t>
          </a:r>
          <a:endParaRPr lang="en-US" sz="2800" kern="1200" dirty="0"/>
        </a:p>
      </dsp:txBody>
      <dsp:txXfrm>
        <a:off x="3733278" y="3010605"/>
        <a:ext cx="2104429" cy="1052214"/>
      </dsp:txXfrm>
    </dsp:sp>
    <dsp:sp modelId="{B54E0FFF-9997-44D4-9E71-34279E38CB5B}">
      <dsp:nvSpPr>
        <dsp:cNvPr id="0" name=""/>
        <dsp:cNvSpPr/>
      </dsp:nvSpPr>
      <dsp:spPr>
        <a:xfrm rot="10800000">
          <a:off x="2499777" y="3352575"/>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499777" y="3352575"/>
        <a:ext cx="1096445" cy="368275"/>
      </dsp:txXfrm>
    </dsp:sp>
    <dsp:sp modelId="{6E5E0F76-0126-4340-88EA-1C7BAFB4E422}">
      <dsp:nvSpPr>
        <dsp:cNvPr id="0" name=""/>
        <dsp:cNvSpPr/>
      </dsp:nvSpPr>
      <dsp:spPr>
        <a:xfrm>
          <a:off x="258291"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LB" sz="2800" kern="1200" dirty="0" smtClean="0"/>
            <a:t>الخدمات الاستشارية</a:t>
          </a:r>
          <a:endParaRPr lang="en-US" sz="2800" kern="1200" dirty="0"/>
        </a:p>
      </dsp:txBody>
      <dsp:txXfrm>
        <a:off x="258291" y="3010605"/>
        <a:ext cx="2104429" cy="1052214"/>
      </dsp:txXfrm>
    </dsp:sp>
    <dsp:sp modelId="{0940492C-F887-49B3-96C9-D8C6D87586E7}">
      <dsp:nvSpPr>
        <dsp:cNvPr id="0" name=""/>
        <dsp:cNvSpPr/>
      </dsp:nvSpPr>
      <dsp:spPr>
        <a:xfrm rot="18390135">
          <a:off x="1631030" y="2178628"/>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8390135">
        <a:off x="1631030" y="2178628"/>
        <a:ext cx="1096445" cy="3682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9A222C-DB69-4100-A850-02CFB0E7FEF1}">
      <dsp:nvSpPr>
        <dsp:cNvPr id="0" name=""/>
        <dsp:cNvSpPr/>
      </dsp:nvSpPr>
      <dsp:spPr>
        <a:xfrm>
          <a:off x="1709719" y="449530"/>
          <a:ext cx="4611059" cy="4611059"/>
        </a:xfrm>
        <a:prstGeom prst="circularArrow">
          <a:avLst>
            <a:gd name="adj1" fmla="val 4668"/>
            <a:gd name="adj2" fmla="val 272909"/>
            <a:gd name="adj3" fmla="val 14622402"/>
            <a:gd name="adj4" fmla="val 1692233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456C1-AE88-4363-8451-91CD5FD02B76}">
      <dsp:nvSpPr>
        <dsp:cNvPr id="0" name=""/>
        <dsp:cNvSpPr/>
      </dsp:nvSpPr>
      <dsp:spPr>
        <a:xfrm>
          <a:off x="3308464" y="39008"/>
          <a:ext cx="1413568" cy="1506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LB" sz="2500" kern="1200" dirty="0" smtClean="0"/>
            <a:t>التعاون الفني </a:t>
          </a:r>
          <a:endParaRPr lang="en-US" sz="2500" kern="1200" dirty="0"/>
        </a:p>
      </dsp:txBody>
      <dsp:txXfrm>
        <a:off x="3308464" y="39008"/>
        <a:ext cx="1413568" cy="1506552"/>
      </dsp:txXfrm>
    </dsp:sp>
    <dsp:sp modelId="{B2D709C0-CA16-4BB8-A302-E1F497F05948}">
      <dsp:nvSpPr>
        <dsp:cNvPr id="0" name=""/>
        <dsp:cNvSpPr/>
      </dsp:nvSpPr>
      <dsp:spPr>
        <a:xfrm>
          <a:off x="5511491" y="1711681"/>
          <a:ext cx="1501159" cy="1506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LB" sz="2500" kern="1200" dirty="0" smtClean="0"/>
            <a:t>تقارير المتابعة</a:t>
          </a:r>
          <a:endParaRPr lang="en-US" sz="2500" kern="1200" dirty="0"/>
        </a:p>
      </dsp:txBody>
      <dsp:txXfrm>
        <a:off x="5511491" y="1711681"/>
        <a:ext cx="1501159" cy="1506552"/>
      </dsp:txXfrm>
    </dsp:sp>
    <dsp:sp modelId="{DCEF3140-E961-49B8-9EE3-AE4DD42EB551}">
      <dsp:nvSpPr>
        <dsp:cNvPr id="0" name=""/>
        <dsp:cNvSpPr/>
      </dsp:nvSpPr>
      <dsp:spPr>
        <a:xfrm>
          <a:off x="3408654" y="3312520"/>
          <a:ext cx="1508782" cy="1506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LB" sz="2500" kern="1200" dirty="0" smtClean="0"/>
            <a:t>المواد الفنية</a:t>
          </a:r>
          <a:endParaRPr lang="en-US" sz="2500" kern="1200" dirty="0"/>
        </a:p>
      </dsp:txBody>
      <dsp:txXfrm>
        <a:off x="3408654" y="3312520"/>
        <a:ext cx="1508782" cy="1506552"/>
      </dsp:txXfrm>
    </dsp:sp>
    <dsp:sp modelId="{4EE1874E-6F35-4A30-B132-E9664568E308}">
      <dsp:nvSpPr>
        <dsp:cNvPr id="0" name=""/>
        <dsp:cNvSpPr/>
      </dsp:nvSpPr>
      <dsp:spPr>
        <a:xfrm>
          <a:off x="1505269" y="1730158"/>
          <a:ext cx="1339958" cy="1506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LB" sz="2400" kern="1200" dirty="0" smtClean="0"/>
            <a:t>التعاون مع المنظمات </a:t>
          </a:r>
          <a:endParaRPr lang="en-US" sz="2400" kern="1200" dirty="0"/>
        </a:p>
      </dsp:txBody>
      <dsp:txXfrm>
        <a:off x="1505269" y="1730158"/>
        <a:ext cx="1339958" cy="150655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506787E-007F-488C-8464-878B771FDE3F}" type="datetime1">
              <a:rPr lang="en-US"/>
              <a:pPr>
                <a:defRPr/>
              </a:pPr>
              <a:t>1/20/2017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26A3939-D931-41C8-B4C0-545EAF7F531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B03E423-9FC5-4E77-9A44-75D6DF670B73}" type="datetime1">
              <a:rPr lang="en-US"/>
              <a:pPr>
                <a:defRPr/>
              </a:pPr>
              <a:t>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06377B4-0A51-4587-B228-1E41FE3E38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477583C-A8FA-4FC9-B976-361C5F5B0E39}"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AF416A8-3627-4DED-A06A-28F1E12A4E68}" type="slidenum">
              <a:rPr lang="en-US" altLang="en-US" sz="600" b="1">
                <a:solidFill>
                  <a:srgbClr val="595959"/>
                </a:solidFill>
              </a:rPr>
              <a:pPr algn="r" eaLnBrk="1" hangingPunct="1"/>
              <a:t>‹#›</a:t>
            </a:fld>
            <a:endParaRPr lang="en-US" altLang="en-US" sz="600" b="1">
              <a:solidFill>
                <a:srgbClr val="595959"/>
              </a:solidFill>
            </a:endParaRPr>
          </a:p>
        </p:txBody>
      </p:sp>
      <p:sp>
        <p:nvSpPr>
          <p:cNvPr id="1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transition spd="slow">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3ED81AFB-B32D-49F7-9D00-11F8715F8091}"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4700FD82-2C1B-45C0-BA1E-772C90EB93A0}" type="slidenum">
              <a:rPr lang="en-US" altLang="en-US" sz="600" b="1">
                <a:solidFill>
                  <a:srgbClr val="595959"/>
                </a:solidFill>
              </a:rPr>
              <a:pPr algn="r" eaLnBrk="1" hangingPunct="1"/>
              <a:t>‹#›</a:t>
            </a:fld>
            <a:endParaRPr lang="en-US" altLang="en-US" sz="600" b="1">
              <a:solidFill>
                <a:srgbClr val="595959"/>
              </a:solidFill>
            </a:endParaRPr>
          </a:p>
        </p:txBody>
      </p:sp>
      <p:sp>
        <p:nvSpPr>
          <p:cNvPr id="11"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transition spd="slow">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D6FA6EC3-C450-414C-806F-8AD39B6D35BB}" type="slidenum">
              <a:rPr lang="en-US" altLang="en-US" sz="600" b="1">
                <a:solidFill>
                  <a:srgbClr val="595959"/>
                </a:solidFill>
              </a:rPr>
              <a:pPr algn="r" eaLnBrk="1" hangingPunct="1"/>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16"/>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cSld>
  <p:clrMapOvr>
    <a:masterClrMapping/>
  </p:clrMapOvr>
  <p:transition spd="slow">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cSld>
  <p:clrMapOvr>
    <a:masterClrMapping/>
  </p:clrMapOvr>
  <p:transition spd="slow">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50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2"/>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66ED7920-6083-4215-B92D-E5315F45D211}"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05C682C-BB65-463A-86E1-CC850CAD50F6}"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6132F375-DFF6-4D21-9AF2-6E0AE680A7BD}"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36B0392-4311-44BC-A4D4-F762A9EB11A1}"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00E1083-8563-45F7-87CC-BE813EA9A864}"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10038B5D-E1D6-42A1-B98B-F2827B083202}"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Lst>
  <p:transition spd="slow">
    <p:strips/>
  </p:transition>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5"/>
          <p:cNvSpPr txBox="1">
            <a:spLocks/>
          </p:cNvSpPr>
          <p:nvPr/>
        </p:nvSpPr>
        <p:spPr bwMode="auto">
          <a:xfrm>
            <a:off x="1085850" y="1964174"/>
            <a:ext cx="7145338" cy="912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buFont typeface="Arial" charset="0"/>
              <a:buNone/>
            </a:pPr>
            <a:endParaRPr lang="ar-LB" sz="1800" dirty="0" smtClean="0">
              <a:solidFill>
                <a:srgbClr val="595959"/>
              </a:solidFill>
              <a:ea typeface="Arial" charset="0"/>
              <a:cs typeface="Arial" charset="0"/>
            </a:endParaRPr>
          </a:p>
        </p:txBody>
      </p:sp>
      <p:sp>
        <p:nvSpPr>
          <p:cNvPr id="19458" name="Text Placeholder 4"/>
          <p:cNvSpPr txBox="1">
            <a:spLocks/>
          </p:cNvSpPr>
          <p:nvPr/>
        </p:nvSpPr>
        <p:spPr bwMode="auto">
          <a:xfrm>
            <a:off x="1085850" y="1203325"/>
            <a:ext cx="714533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buFont typeface="Arial" charset="0"/>
              <a:buNone/>
            </a:pPr>
            <a:endParaRPr lang="en-US" dirty="0">
              <a:solidFill>
                <a:srgbClr val="595959"/>
              </a:solidFill>
              <a:ea typeface="Arial" charset="0"/>
              <a:cs typeface="Arial" charset="0"/>
            </a:endParaRPr>
          </a:p>
        </p:txBody>
      </p:sp>
      <p:sp>
        <p:nvSpPr>
          <p:cNvPr id="5" name="Rectangle 4"/>
          <p:cNvSpPr/>
          <p:nvPr/>
        </p:nvSpPr>
        <p:spPr>
          <a:xfrm>
            <a:off x="493776" y="594360"/>
            <a:ext cx="8211312" cy="1661993"/>
          </a:xfrm>
          <a:prstGeom prst="rect">
            <a:avLst/>
          </a:prstGeom>
        </p:spPr>
        <p:txBody>
          <a:bodyPr wrap="square">
            <a:spAutoFit/>
          </a:bodyPr>
          <a:lstStyle/>
          <a:p>
            <a:pPr algn="ctr" rtl="1"/>
            <a:r>
              <a:rPr lang="ar-SA" sz="2800" b="1" dirty="0" smtClean="0"/>
              <a:t>التقدم المحرز في مجال النقل منذ الدورة السادسة عشرة</a:t>
            </a:r>
            <a:r>
              <a:rPr lang="ar-LB" sz="2800" b="1" dirty="0" smtClean="0"/>
              <a:t> للجنة النقل واللوجستيات </a:t>
            </a:r>
          </a:p>
          <a:p>
            <a:pPr algn="ctr" rtl="1"/>
            <a:r>
              <a:rPr lang="ar-LB" sz="2800" b="1" dirty="0" smtClean="0"/>
              <a:t> </a:t>
            </a:r>
            <a:endParaRPr lang="en-US" sz="2800" b="1" dirty="0" smtClean="0"/>
          </a:p>
          <a:p>
            <a:pPr algn="ctr" rtl="1"/>
            <a:r>
              <a:rPr lang="ar-SA" dirty="0" smtClean="0"/>
              <a:t> </a:t>
            </a:r>
            <a:endParaRPr lang="en-US" dirty="0" smtClean="0"/>
          </a:p>
        </p:txBody>
      </p:sp>
      <p:sp>
        <p:nvSpPr>
          <p:cNvPr id="6" name="Rectangle 5"/>
          <p:cNvSpPr/>
          <p:nvPr/>
        </p:nvSpPr>
        <p:spPr>
          <a:xfrm>
            <a:off x="942975" y="1664990"/>
            <a:ext cx="7115175" cy="523220"/>
          </a:xfrm>
          <a:prstGeom prst="rect">
            <a:avLst/>
          </a:prstGeom>
        </p:spPr>
        <p:txBody>
          <a:bodyPr wrap="square">
            <a:spAutoFit/>
          </a:bodyPr>
          <a:lstStyle/>
          <a:p>
            <a:pPr algn="ctr" rtl="1"/>
            <a:r>
              <a:rPr lang="ar-SA" sz="2800" b="1" dirty="0" smtClean="0"/>
              <a:t>تنفيذ الأنشطة المتعلقة بالنقل في إطار برنامج عمل الإسكوا</a:t>
            </a:r>
            <a:endParaRPr lang="en-US" sz="2800" b="1" dirty="0" smtClean="0"/>
          </a:p>
        </p:txBody>
      </p:sp>
      <p:sp>
        <p:nvSpPr>
          <p:cNvPr id="7" name="Rectangle 6"/>
          <p:cNvSpPr/>
          <p:nvPr/>
        </p:nvSpPr>
        <p:spPr>
          <a:xfrm>
            <a:off x="942975" y="2543174"/>
            <a:ext cx="7288213" cy="1661993"/>
          </a:xfrm>
          <a:prstGeom prst="rect">
            <a:avLst/>
          </a:prstGeom>
        </p:spPr>
        <p:txBody>
          <a:bodyPr wrap="square">
            <a:spAutoFit/>
          </a:bodyPr>
          <a:lstStyle/>
          <a:p>
            <a:pPr algn="ctr"/>
            <a:endParaRPr lang="en-US" altLang="en-US" dirty="0" smtClean="0">
              <a:cs typeface="Arial" pitchFamily="34" charset="0"/>
            </a:endParaRPr>
          </a:p>
          <a:p>
            <a:pPr algn="ctr"/>
            <a:endParaRPr lang="en-US" altLang="en-US" dirty="0" smtClean="0">
              <a:cs typeface="Arial" pitchFamily="34" charset="0"/>
            </a:endParaRPr>
          </a:p>
          <a:p>
            <a:pPr algn="ctr"/>
            <a:r>
              <a:rPr lang="ar-LB" altLang="en-US" sz="2400" dirty="0" smtClean="0">
                <a:cs typeface="Arial" pitchFamily="34" charset="0"/>
              </a:rPr>
              <a:t>الدورة السابعة عشرة للجنة النقل واللوجستيات </a:t>
            </a:r>
          </a:p>
          <a:p>
            <a:pPr algn="r"/>
            <a:endParaRPr lang="en-US" altLang="en-US" dirty="0" smtClean="0">
              <a:cs typeface="Arial" pitchFamily="34" charset="0"/>
            </a:endParaRPr>
          </a:p>
          <a:p>
            <a:pPr algn="ctr"/>
            <a:r>
              <a:rPr lang="ar-LB" altLang="en-US" sz="2400" dirty="0" smtClean="0">
                <a:cs typeface="Arial" pitchFamily="34" charset="0"/>
              </a:rPr>
              <a:t>ا</a:t>
            </a:r>
            <a:r>
              <a:rPr lang="ar-LB" sz="2400" b="1" dirty="0" smtClean="0">
                <a:solidFill>
                  <a:srgbClr val="595959"/>
                </a:solidFill>
                <a:ea typeface="Arial" charset="0"/>
                <a:cs typeface="Arial" charset="0"/>
              </a:rPr>
              <a:t>لقاهرة 23-24 كانون الثاني/ يناير 2017</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05" y="873213"/>
            <a:ext cx="7609668" cy="783319"/>
          </a:xfrm>
        </p:spPr>
        <p:txBody>
          <a:bodyPr/>
          <a:lstStyle/>
          <a:p>
            <a:pPr lvl="0" algn="r" rtl="1">
              <a:lnSpc>
                <a:spcPct val="100000"/>
              </a:lnSpc>
            </a:pPr>
            <a:r>
              <a:rPr lang="ar-SA" dirty="0" smtClean="0"/>
              <a:t>دراسة طلب تقديم مساعدة فنية لفلسطين في مجال النقل</a:t>
            </a:r>
            <a:r>
              <a:rPr lang="ar-LB" dirty="0" smtClean="0"/>
              <a:t> مايو 2016</a:t>
            </a:r>
            <a:r>
              <a:rPr lang="en-US" dirty="0" smtClean="0"/>
              <a:t/>
            </a:r>
            <a:br>
              <a:rPr lang="en-US" dirty="0" smtClean="0"/>
            </a:br>
            <a:r>
              <a:rPr lang="en-US" dirty="0" smtClean="0"/>
              <a:t> </a:t>
            </a:r>
            <a:br>
              <a:rPr lang="en-US" dirty="0" smtClean="0"/>
            </a:br>
            <a:endParaRPr lang="en-US" dirty="0"/>
          </a:p>
        </p:txBody>
      </p:sp>
      <p:sp>
        <p:nvSpPr>
          <p:cNvPr id="3" name="Subtitle 2"/>
          <p:cNvSpPr>
            <a:spLocks noGrp="1"/>
          </p:cNvSpPr>
          <p:nvPr>
            <p:ph type="subTitle" idx="1"/>
          </p:nvPr>
        </p:nvSpPr>
        <p:spPr>
          <a:xfrm>
            <a:off x="929897" y="1864161"/>
            <a:ext cx="7780145" cy="3562350"/>
          </a:xfrm>
        </p:spPr>
        <p:txBody>
          <a:bodyPr/>
          <a:lstStyle/>
          <a:p>
            <a:pPr marL="231775" lvl="0" indent="-231775" algn="just" rtl="1">
              <a:lnSpc>
                <a:spcPct val="100000"/>
              </a:lnSpc>
              <a:buFont typeface="Wingdings" pitchFamily="2" charset="2"/>
              <a:buChar char="§"/>
            </a:pPr>
            <a:r>
              <a:rPr lang="ar-LB" sz="2800" dirty="0" smtClean="0"/>
              <a:t>تلقت</a:t>
            </a:r>
            <a:r>
              <a:rPr lang="ar-SA" sz="2800" dirty="0" smtClean="0"/>
              <a:t> الإسكوا طلب وزارة النقل الفلسطينية لتقديم المساعدة الفنية في عدد من مجالات النقل، وتمت مناقشة الطلبات مع وفد الحكومة الفلسطينية الذي زار الإسكوا </a:t>
            </a:r>
            <a:r>
              <a:rPr lang="ar-LB" sz="2800" dirty="0" smtClean="0"/>
              <a:t>خلال </a:t>
            </a:r>
            <a:r>
              <a:rPr lang="ar-SA" sz="2800" dirty="0" smtClean="0"/>
              <a:t>مايو </a:t>
            </a:r>
            <a:r>
              <a:rPr lang="ar-SA" sz="2800" dirty="0" err="1" smtClean="0"/>
              <a:t>2016؛</a:t>
            </a:r>
            <a:endParaRPr lang="ar-SA" sz="2800" dirty="0" smtClean="0"/>
          </a:p>
          <a:p>
            <a:pPr marL="231775" lvl="0" indent="-231775" algn="just" rtl="1">
              <a:lnSpc>
                <a:spcPct val="100000"/>
              </a:lnSpc>
              <a:buFont typeface="Wingdings" pitchFamily="2" charset="2"/>
              <a:buChar char="§"/>
            </a:pPr>
            <a:endParaRPr lang="ar-SA" sz="1200" dirty="0" smtClean="0"/>
          </a:p>
          <a:p>
            <a:pPr marL="231775" lvl="0" indent="-231775" algn="just" rtl="1">
              <a:lnSpc>
                <a:spcPct val="100000"/>
              </a:lnSpc>
              <a:buFont typeface="Wingdings" pitchFamily="2" charset="2"/>
              <a:buChar char="§"/>
            </a:pPr>
            <a:r>
              <a:rPr lang="ar-SA" sz="2800" dirty="0" smtClean="0"/>
              <a:t>وتم التوافق على تقديم الدعم الفني المطلوب على شكل دورة تدريبية للكوادر العليا في وزارة النقل الفلسطينية على كيفي</a:t>
            </a:r>
            <a:r>
              <a:rPr lang="ar-LB" sz="2800" dirty="0" smtClean="0"/>
              <a:t>ة</a:t>
            </a:r>
            <a:r>
              <a:rPr lang="ar-SA" sz="2800" dirty="0" smtClean="0"/>
              <a:t> إعداد السياسات والاستراتيجيات وخطط العمل لتطوير قطاع النقل، على أن تتخللها حلقة يتم تنفيذها بالتعاون مع الاتحاد الدولي للنقل الطرقي، وتخصص للتعرف على الاتفاقات والمعاهدات الدولية والاقليمية في مجال النقل ومزايا انضمام فلسطين إليها. ويتم حالياً العمل على تنفيذ الورشة التدريبية المذكورة.</a:t>
            </a:r>
            <a:endParaRPr lang="en-US" sz="2800" dirty="0" smtClean="0"/>
          </a:p>
          <a:p>
            <a:pPr marL="231775" indent="-231775" algn="just" rtl="1">
              <a:lnSpc>
                <a:spcPct val="100000"/>
              </a:lnSpc>
              <a:buFont typeface="Wingdings" pitchFamily="2" charset="2"/>
              <a:buChar char="§"/>
            </a:pPr>
            <a:endParaRPr lang="en-US" sz="2800" dirty="0"/>
          </a:p>
        </p:txBody>
      </p:sp>
    </p:spTree>
  </p:cSld>
  <p:clrMapOvr>
    <a:masterClrMapping/>
  </p:clrMapOvr>
  <p:transition spd="slow">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4" y="597806"/>
            <a:ext cx="6616474" cy="419100"/>
          </a:xfrm>
        </p:spPr>
        <p:txBody>
          <a:bodyPr/>
          <a:lstStyle/>
          <a:p>
            <a:pPr lvl="0" algn="ctr" rtl="1">
              <a:lnSpc>
                <a:spcPct val="100000"/>
              </a:lnSpc>
            </a:pPr>
            <a:r>
              <a:rPr lang="ar-SA" dirty="0" smtClean="0"/>
              <a:t>دراسة طلب تقديم الدعم الفني للمملكة العربية السعودية لتفعيل عمل لجنة تسهيل النقل والتجارة</a:t>
            </a:r>
            <a:r>
              <a:rPr lang="ar-LB" dirty="0" smtClean="0"/>
              <a:t> ا</a:t>
            </a:r>
            <a:r>
              <a:rPr lang="ar-SA" dirty="0" smtClean="0"/>
              <a:t>غسطس 2016</a:t>
            </a:r>
            <a:endParaRPr lang="en-US" dirty="0"/>
          </a:p>
        </p:txBody>
      </p:sp>
      <p:sp>
        <p:nvSpPr>
          <p:cNvPr id="3" name="Subtitle 2"/>
          <p:cNvSpPr>
            <a:spLocks noGrp="1"/>
          </p:cNvSpPr>
          <p:nvPr>
            <p:ph type="subTitle" idx="1"/>
          </p:nvPr>
        </p:nvSpPr>
        <p:spPr/>
        <p:txBody>
          <a:bodyPr/>
          <a:lstStyle/>
          <a:p>
            <a:pPr lvl="0" algn="just" rtl="1">
              <a:lnSpc>
                <a:spcPct val="100000"/>
              </a:lnSpc>
            </a:pPr>
            <a:r>
              <a:rPr lang="ar-SA" sz="2800" dirty="0" smtClean="0"/>
              <a:t>تسلمت الامانة التنفيذية للإسكوا بتاريخ 7 آب/ أغسطس 2016 طلب من المملكة العربية السعودية لتقديم المساعدة الفنية لتفعيل أعمال اللجنة الوطنية  لتسهيل  النقل والتجارة في المملكة. ويتم العمل على تقديم الدعم الفني المطلوب.</a:t>
            </a:r>
            <a:endParaRPr lang="en-US" sz="2800" dirty="0" smtClean="0"/>
          </a:p>
          <a:p>
            <a:pPr algn="just" rtl="1">
              <a:lnSpc>
                <a:spcPct val="100000"/>
              </a:lnSpc>
            </a:pPr>
            <a:r>
              <a:rPr lang="en-US" sz="2400" dirty="0" smtClean="0"/>
              <a:t> </a:t>
            </a:r>
          </a:p>
          <a:p>
            <a:pPr algn="just">
              <a:lnSpc>
                <a:spcPct val="100000"/>
              </a:lnSpc>
            </a:pPr>
            <a:endParaRPr lang="en-US" sz="2400" dirty="0"/>
          </a:p>
        </p:txBody>
      </p:sp>
    </p:spTree>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4" y="526942"/>
            <a:ext cx="6616474" cy="1145269"/>
          </a:xfrm>
        </p:spPr>
        <p:txBody>
          <a:bodyPr/>
          <a:lstStyle/>
          <a:p>
            <a:pPr lvl="0" algn="r" rtl="1">
              <a:lnSpc>
                <a:spcPct val="100000"/>
              </a:lnSpc>
            </a:pPr>
            <a:r>
              <a:rPr lang="ar-LB" dirty="0" smtClean="0"/>
              <a:t>المشاركة في المؤتمر الدولي للنافذة الواحدة في المملكة المغربية خلال سبتمبر 2016</a:t>
            </a:r>
            <a:r>
              <a:rPr lang="en-US" dirty="0" smtClean="0"/>
              <a:t/>
            </a:r>
            <a:br>
              <a:rPr lang="en-US" dirty="0" smtClean="0"/>
            </a:br>
            <a:endParaRPr lang="en-US" dirty="0"/>
          </a:p>
        </p:txBody>
      </p:sp>
      <p:sp>
        <p:nvSpPr>
          <p:cNvPr id="3" name="Subtitle 2"/>
          <p:cNvSpPr>
            <a:spLocks noGrp="1"/>
          </p:cNvSpPr>
          <p:nvPr>
            <p:ph type="subTitle" idx="1"/>
          </p:nvPr>
        </p:nvSpPr>
        <p:spPr>
          <a:xfrm>
            <a:off x="1379349" y="2162174"/>
            <a:ext cx="7175715" cy="3419476"/>
          </a:xfrm>
        </p:spPr>
        <p:txBody>
          <a:bodyPr/>
          <a:lstStyle/>
          <a:p>
            <a:pPr lvl="0" algn="just" rtl="1">
              <a:lnSpc>
                <a:spcPct val="100000"/>
              </a:lnSpc>
            </a:pPr>
            <a:r>
              <a:rPr lang="ar-LB" sz="2800" dirty="0" smtClean="0"/>
              <a:t>شاركت</a:t>
            </a:r>
            <a:r>
              <a:rPr lang="ar-SA" sz="2800" dirty="0" smtClean="0"/>
              <a:t> الاسكوا في المؤتمر الدولي للنافذة الواحد والمنعقد في المملكة المغربية حيث قدم ممثل الامانة مداخلة حول دور النافذة الواحدة  في تعزيز التكامل الاقليمي بين الدول العربية مستعرضا اهم مقومات ونتائج تفعيل نظام النافذة الواحدة في جميع الدول العربية وامكانية المرور الى انشاء نافذة اقليمية واحدة ضمن اطار مشروع انشاء الاتحاد الجمركي العربي والدور الذي يمكن ان تلعبه هذه الخطوة في تسهيل تنفيذ متطلبات الاتحاد الجمركي وتخطي العقبات المحتملة للتطبيق. </a:t>
            </a:r>
            <a:endParaRPr lang="en-US" sz="2800" dirty="0" smtClean="0"/>
          </a:p>
          <a:p>
            <a:pPr rtl="1">
              <a:lnSpc>
                <a:spcPct val="100000"/>
              </a:lnSpc>
            </a:pPr>
            <a:r>
              <a:rPr lang="ar-SA" sz="2800" dirty="0" smtClean="0"/>
              <a:t> </a:t>
            </a:r>
            <a:endParaRPr lang="en-US" sz="2800" dirty="0" smtClean="0"/>
          </a:p>
          <a:p>
            <a:pPr>
              <a:lnSpc>
                <a:spcPct val="100000"/>
              </a:lnSpc>
            </a:pPr>
            <a:endParaRPr lang="en-US" sz="2800" dirty="0"/>
          </a:p>
        </p:txBody>
      </p:sp>
    </p:spTree>
  </p:cSld>
  <p:clrMapOvr>
    <a:masterClrMapping/>
  </p:clrMapOvr>
  <p:transition spd="slow">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393" y="588936"/>
            <a:ext cx="7688263" cy="1230994"/>
          </a:xfrm>
        </p:spPr>
        <p:txBody>
          <a:bodyPr/>
          <a:lstStyle/>
          <a:p>
            <a:pPr lvl="0" algn="r" rtl="1">
              <a:lnSpc>
                <a:spcPct val="100000"/>
              </a:lnSpc>
            </a:pPr>
            <a:r>
              <a:rPr lang="ar-SA" dirty="0" smtClean="0"/>
              <a:t>المشاركة مع منظمة التجارة</a:t>
            </a:r>
            <a:r>
              <a:rPr lang="ar-LB" dirty="0" smtClean="0"/>
              <a:t> العالمية</a:t>
            </a:r>
            <a:r>
              <a:rPr lang="ar-SA" dirty="0" smtClean="0"/>
              <a:t> في تنفيذ البرنامج التدريبي للدول العربية حول تسهيل التجارة</a:t>
            </a:r>
            <a:r>
              <a:rPr lang="ar-LB" dirty="0" smtClean="0"/>
              <a:t> </a:t>
            </a:r>
            <a:r>
              <a:rPr lang="ar-SA" dirty="0" smtClean="0"/>
              <a:t>نوفمبر  2016</a:t>
            </a:r>
            <a:r>
              <a:rPr lang="en-US" dirty="0" smtClean="0"/>
              <a:t/>
            </a:r>
            <a:br>
              <a:rPr lang="en-US" dirty="0" smtClean="0"/>
            </a:br>
            <a:endParaRPr lang="en-US" dirty="0"/>
          </a:p>
        </p:txBody>
      </p:sp>
      <p:sp>
        <p:nvSpPr>
          <p:cNvPr id="3" name="Subtitle 2"/>
          <p:cNvSpPr>
            <a:spLocks noGrp="1"/>
          </p:cNvSpPr>
          <p:nvPr>
            <p:ph type="subTitle" idx="1"/>
          </p:nvPr>
        </p:nvSpPr>
        <p:spPr>
          <a:xfrm>
            <a:off x="1224366" y="2324746"/>
            <a:ext cx="7301290" cy="1950358"/>
          </a:xfrm>
        </p:spPr>
        <p:txBody>
          <a:bodyPr/>
          <a:lstStyle/>
          <a:p>
            <a:pPr lvl="0" algn="just" rtl="1">
              <a:lnSpc>
                <a:spcPct val="100000"/>
              </a:lnSpc>
            </a:pPr>
            <a:r>
              <a:rPr lang="ar-SA" sz="2800" dirty="0" smtClean="0"/>
              <a:t>شارك</a:t>
            </a:r>
            <a:r>
              <a:rPr lang="ar-LB" sz="2800" dirty="0" smtClean="0"/>
              <a:t>ت</a:t>
            </a:r>
            <a:r>
              <a:rPr lang="ar-SA" sz="2800" dirty="0" smtClean="0"/>
              <a:t> الاسكوا في تنفيذ برنامج تدريبي للدول العربية في مجال ا</a:t>
            </a:r>
            <a:r>
              <a:rPr lang="ar-LB" sz="2800" dirty="0" smtClean="0"/>
              <a:t>ت</a:t>
            </a:r>
            <a:r>
              <a:rPr lang="ar-SA" sz="2800" dirty="0" smtClean="0"/>
              <a:t>فاقيات منظمة التجارة العالمية وتقدم الاسكوا مساهمتها في مجال تسهيل التجارة بالتعاون مع منظمة التجارة العالمية وتهدف هذة المشاركة الى تعزيز </a:t>
            </a:r>
            <a:r>
              <a:rPr lang="ar-LB" sz="2800" dirty="0" smtClean="0"/>
              <a:t>دور</a:t>
            </a:r>
            <a:r>
              <a:rPr lang="ar-SA" sz="2800" dirty="0" smtClean="0"/>
              <a:t>الاسكوا في موضوع تسهيل التجارة</a:t>
            </a:r>
            <a:r>
              <a:rPr lang="ar-LB" sz="2800" dirty="0" smtClean="0"/>
              <a:t> في الدول العربية. </a:t>
            </a:r>
            <a:r>
              <a:rPr lang="ar-SA" sz="2800" dirty="0" smtClean="0"/>
              <a:t> </a:t>
            </a:r>
            <a:endParaRPr lang="en-US" sz="2800" dirty="0" smtClean="0"/>
          </a:p>
          <a:p>
            <a:pPr rtl="1">
              <a:lnSpc>
                <a:spcPct val="100000"/>
              </a:lnSpc>
            </a:pPr>
            <a:r>
              <a:rPr lang="ar-SA" sz="2800" dirty="0" smtClean="0"/>
              <a:t> </a:t>
            </a:r>
            <a:endParaRPr lang="en-US" sz="2800" dirty="0" smtClean="0"/>
          </a:p>
          <a:p>
            <a:pPr>
              <a:lnSpc>
                <a:spcPct val="100000"/>
              </a:lnSpc>
            </a:pPr>
            <a:endParaRPr lang="en-US" sz="2800" dirty="0"/>
          </a:p>
        </p:txBody>
      </p:sp>
    </p:spTree>
  </p:cSld>
  <p:clrMapOvr>
    <a:masterClrMapping/>
  </p:clrMapOvr>
  <p:transition spd="slow">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9349" y="807356"/>
            <a:ext cx="7299699" cy="419100"/>
          </a:xfrm>
        </p:spPr>
        <p:txBody>
          <a:bodyPr/>
          <a:lstStyle/>
          <a:p>
            <a:pPr lvl="0" algn="ctr"/>
            <a:r>
              <a:rPr lang="ar-SA" sz="3200" dirty="0" smtClean="0"/>
              <a:t>تقرير </a:t>
            </a:r>
            <a:r>
              <a:rPr lang="ar-LB" sz="3200" dirty="0" smtClean="0"/>
              <a:t>حول </a:t>
            </a:r>
            <a:r>
              <a:rPr lang="ar-SA" sz="3200" dirty="0" smtClean="0"/>
              <a:t>دور النقل في الاتصال بسلال القيمة العالمية </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790412" y="1875298"/>
            <a:ext cx="7888636" cy="3905250"/>
          </a:xfrm>
        </p:spPr>
        <p:txBody>
          <a:bodyPr/>
          <a:lstStyle/>
          <a:p>
            <a:pPr marL="231775" indent="-231775" algn="just" rtl="1">
              <a:lnSpc>
                <a:spcPct val="100000"/>
              </a:lnSpc>
              <a:buFont typeface="Wingdings" pitchFamily="2" charset="2"/>
              <a:buChar char="§"/>
            </a:pPr>
            <a:r>
              <a:rPr lang="ar-SA" sz="2800" dirty="0" smtClean="0"/>
              <a:t>تقوم الاسكوا باعداد تقرير حول دور النقل في تعزيز الاتصال بسلاسل القيمة العالمية وذلك بهدف تسليط الضوء على اهمية </a:t>
            </a:r>
            <a:r>
              <a:rPr lang="ar-LB" sz="2800" dirty="0" smtClean="0"/>
              <a:t>كفاءة</a:t>
            </a:r>
            <a:r>
              <a:rPr lang="ar-SA" sz="2800" dirty="0" smtClean="0"/>
              <a:t> النقل في تمكين الدول من المشاركة في سلاسل القيمة العالمية التي اصبحت اليوم النمط السائد الذي من خلالة تتم معظم التجارة </a:t>
            </a:r>
            <a:r>
              <a:rPr lang="ar-SA" sz="2800" dirty="0" err="1" smtClean="0"/>
              <a:t>العالمية.</a:t>
            </a:r>
            <a:r>
              <a:rPr lang="ar-SA" sz="2800" dirty="0" smtClean="0"/>
              <a:t> </a:t>
            </a:r>
          </a:p>
          <a:p>
            <a:pPr marL="231775" indent="-231775" algn="just" rtl="1">
              <a:lnSpc>
                <a:spcPct val="100000"/>
              </a:lnSpc>
              <a:buFont typeface="Wingdings" pitchFamily="2" charset="2"/>
              <a:buChar char="§"/>
            </a:pPr>
            <a:endParaRPr lang="ar-SA" sz="1200" dirty="0" smtClean="0"/>
          </a:p>
          <a:p>
            <a:pPr marL="231775" indent="-231775" algn="just" rtl="1">
              <a:lnSpc>
                <a:spcPct val="100000"/>
              </a:lnSpc>
              <a:buFont typeface="Wingdings" pitchFamily="2" charset="2"/>
              <a:buChar char="§"/>
            </a:pPr>
            <a:r>
              <a:rPr lang="ar-SA" sz="2800" dirty="0" smtClean="0"/>
              <a:t>ويشكل هذا الموضوع اهمية قصوى نظرا لما يلعبه قطاع النقل والخدمات ال</a:t>
            </a:r>
            <a:r>
              <a:rPr lang="ar-LB" sz="2800" dirty="0" smtClean="0"/>
              <a:t>ل</a:t>
            </a:r>
            <a:r>
              <a:rPr lang="ar-SA" sz="2800" dirty="0" smtClean="0"/>
              <a:t>وجستية  من دور اساسي في تمكين الدول من تعزيز تنافسيتها وبالتالي تعزيزمشاركتها في التجارة الدولية من خلال سلاسل القيمة العالمية التي توفر فرصا للدول النامية للمشاركة في صناعات قد لا يمكنها المنافسة فيها منفردة</a:t>
            </a:r>
            <a:r>
              <a:rPr lang="ar-LB" sz="2800" dirty="0" smtClean="0"/>
              <a:t>.</a:t>
            </a:r>
            <a:endParaRPr lang="en-US" sz="2800" dirty="0"/>
          </a:p>
        </p:txBody>
      </p:sp>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sz="3600" dirty="0" smtClean="0"/>
              <a:t>المشاركة في المؤتمر العالمي للنقل المستدام </a:t>
            </a:r>
            <a:endParaRPr lang="en-US" sz="3600" dirty="0"/>
          </a:p>
        </p:txBody>
      </p:sp>
      <p:sp>
        <p:nvSpPr>
          <p:cNvPr id="3" name="Subtitle 2"/>
          <p:cNvSpPr>
            <a:spLocks noGrp="1"/>
          </p:cNvSpPr>
          <p:nvPr>
            <p:ph type="subTitle" idx="1"/>
          </p:nvPr>
        </p:nvSpPr>
        <p:spPr>
          <a:xfrm>
            <a:off x="1614714" y="2300748"/>
            <a:ext cx="6616474" cy="2890684"/>
          </a:xfrm>
        </p:spPr>
        <p:txBody>
          <a:bodyPr/>
          <a:lstStyle/>
          <a:p>
            <a:pPr algn="just" rtl="1">
              <a:buFont typeface="Wingdings" pitchFamily="2" charset="2"/>
              <a:buChar char="§"/>
            </a:pPr>
            <a:r>
              <a:rPr lang="ar-LB" sz="2800" dirty="0" smtClean="0"/>
              <a:t>شاركت الاسكوا في المؤتمر الدولي للنقل المستدام الذي عقد في مدينة </a:t>
            </a:r>
            <a:r>
              <a:rPr lang="ar-LB" sz="2800" dirty="0" smtClean="0"/>
              <a:t>عشق اباد خلال 26-27 نوفمبر 2016 والذي </a:t>
            </a:r>
            <a:r>
              <a:rPr lang="ar-LB" sz="2800" dirty="0" smtClean="0"/>
              <a:t>ناقش القضايا المرتبطة بالنقل المستدام في </a:t>
            </a:r>
            <a:r>
              <a:rPr lang="ar-LB" sz="2800" dirty="0" smtClean="0"/>
              <a:t>العالم. </a:t>
            </a:r>
          </a:p>
          <a:p>
            <a:pPr algn="just" rtl="1">
              <a:buFont typeface="Wingdings" pitchFamily="2" charset="2"/>
              <a:buChar char="§"/>
            </a:pPr>
            <a:endParaRPr lang="ar-LB" sz="2800" dirty="0" smtClean="0"/>
          </a:p>
          <a:p>
            <a:pPr algn="just" rtl="1">
              <a:buFont typeface="Wingdings" pitchFamily="2" charset="2"/>
              <a:buChar char="§"/>
            </a:pPr>
            <a:r>
              <a:rPr lang="ar-LB" sz="2800" dirty="0" smtClean="0"/>
              <a:t>واعدت </a:t>
            </a:r>
            <a:r>
              <a:rPr lang="ar-LB" sz="2800" dirty="0" smtClean="0"/>
              <a:t>الاسكوا تقرير يسلط الضوء على مسودة الوثيقة الختامية للمؤتمر ورأي الامانة التنفيذية ومقترحاتها بشأن كل فقرة من فقراتها. </a:t>
            </a:r>
            <a:endParaRPr lang="en-US" sz="2800" dirty="0" smtClean="0"/>
          </a:p>
        </p:txBody>
      </p:sp>
    </p:spTree>
  </p:cSld>
  <p:clrMapOvr>
    <a:masterClrMapping/>
  </p:clrMapOvr>
  <p:transition spd="slow">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sz="3200" dirty="0" smtClean="0"/>
              <a:t>تقرير عن النقل واهداف التنمية المستدامة </a:t>
            </a:r>
            <a:endParaRPr lang="en-US" sz="3200" dirty="0"/>
          </a:p>
        </p:txBody>
      </p:sp>
      <p:sp>
        <p:nvSpPr>
          <p:cNvPr id="3" name="Subtitle 2"/>
          <p:cNvSpPr>
            <a:spLocks noGrp="1"/>
          </p:cNvSpPr>
          <p:nvPr>
            <p:ph type="subTitle" idx="1"/>
          </p:nvPr>
        </p:nvSpPr>
        <p:spPr/>
        <p:txBody>
          <a:bodyPr/>
          <a:lstStyle/>
          <a:p>
            <a:pPr algn="just" rtl="1"/>
            <a:r>
              <a:rPr lang="ar-LB" sz="2800" dirty="0" smtClean="0"/>
              <a:t>اعدت الاسكوا تقريرا فنيا يسلط الضوء على الترابط بين انشطة النقل واهداف  التنمية المستدامة لعام 2030. ويستعرض التقرير عنصر النقل في اهداف التنمية المستدامة وغاياتها ويقدم بعض المبادئ العامة التي يمكن الاسترشاد بها عند التخطيط لتحقيق اهداف التنمية المستدامة. </a:t>
            </a:r>
            <a:endParaRPr lang="en-US" sz="2800" dirty="0"/>
          </a:p>
        </p:txBody>
      </p:sp>
    </p:spTree>
  </p:cSld>
  <p:clrMapOvr>
    <a:masterClrMapping/>
  </p:clrMapOvr>
  <p:transition spd="slow">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832" y="406170"/>
            <a:ext cx="7997125" cy="1221469"/>
          </a:xfrm>
        </p:spPr>
        <p:txBody>
          <a:bodyPr/>
          <a:lstStyle/>
          <a:p>
            <a:pPr lvl="0" algn="r" rtl="1">
              <a:lnSpc>
                <a:spcPct val="100000"/>
              </a:lnSpc>
            </a:pPr>
            <a:r>
              <a:rPr lang="ar-SY" dirty="0" smtClean="0"/>
              <a:t>مذكرة تفاهم بين اللجنة الاقتصادية والاجتماعية لغربي آسيا (الإسكوا) والاتحاد الدولي للنقل الطرقي (</a:t>
            </a:r>
            <a:r>
              <a:rPr lang="en-US" dirty="0" smtClean="0"/>
              <a:t>IRU</a:t>
            </a:r>
            <a:r>
              <a:rPr lang="ar-LB" dirty="0" smtClean="0"/>
              <a:t>)، </a:t>
            </a:r>
            <a:r>
              <a:rPr lang="ar-SY" dirty="0" smtClean="0"/>
              <a:t>بيروت، </a:t>
            </a:r>
            <a:r>
              <a:rPr lang="ar-LB" dirty="0" smtClean="0"/>
              <a:t>يونيو 2016</a:t>
            </a:r>
            <a:r>
              <a:rPr lang="en-US" dirty="0" smtClean="0"/>
              <a:t/>
            </a:r>
            <a:br>
              <a:rPr lang="en-US" dirty="0" smtClean="0"/>
            </a:br>
            <a:r>
              <a:rPr lang="ar-SY"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1394844" y="1943912"/>
            <a:ext cx="6991324" cy="3609976"/>
          </a:xfrm>
        </p:spPr>
        <p:txBody>
          <a:bodyPr/>
          <a:lstStyle/>
          <a:p>
            <a:pPr marL="231775" indent="-231775" algn="just" rtl="1">
              <a:lnSpc>
                <a:spcPct val="100000"/>
              </a:lnSpc>
              <a:buFont typeface="Wingdings" pitchFamily="2" charset="2"/>
              <a:buChar char="§"/>
            </a:pPr>
            <a:r>
              <a:rPr lang="ar-SY" sz="2800" dirty="0" smtClean="0"/>
              <a:t>وقعت الأمانة التنفيذية للإسكوا مذكرة </a:t>
            </a:r>
            <a:r>
              <a:rPr lang="ar-SA" sz="2800" dirty="0" smtClean="0"/>
              <a:t>تفاهم </a:t>
            </a:r>
            <a:r>
              <a:rPr lang="ar-LB" sz="2800" dirty="0" smtClean="0"/>
              <a:t>لل</a:t>
            </a:r>
            <a:r>
              <a:rPr lang="ar-SA" sz="2800" dirty="0" smtClean="0"/>
              <a:t>تعاون </a:t>
            </a:r>
            <a:r>
              <a:rPr lang="ar-LB" sz="2800" dirty="0" smtClean="0"/>
              <a:t>ال</a:t>
            </a:r>
            <a:r>
              <a:rPr lang="ar-SA" sz="2800" dirty="0" smtClean="0"/>
              <a:t>مشترك و</a:t>
            </a:r>
            <a:r>
              <a:rPr lang="ar-LB" sz="2800" dirty="0" smtClean="0"/>
              <a:t>ال</a:t>
            </a:r>
            <a:r>
              <a:rPr lang="ar-SA" sz="2800" dirty="0" smtClean="0"/>
              <a:t>تنسيق بينها وبين الاتحاد الدولي للنقل الطرقي (</a:t>
            </a:r>
            <a:r>
              <a:rPr lang="en-US" sz="2800" dirty="0" smtClean="0"/>
              <a:t>IRU</a:t>
            </a:r>
            <a:r>
              <a:rPr lang="ar-SY" sz="2800" dirty="0" smtClean="0"/>
              <a:t>) في إطار جهود كلتا المنظمتين لدعم الدول العربية في مجال تسهيل وتطوير النقل البري على الطرق من أجل </a:t>
            </a:r>
            <a:r>
              <a:rPr lang="ar-SA" sz="2800" dirty="0" smtClean="0"/>
              <a:t>تعزيز مسيرة التنمية الاقتصادية والتكامل الإقليمي في المنطقة</a:t>
            </a:r>
            <a:r>
              <a:rPr lang="ar-LB" sz="2800" dirty="0" smtClean="0"/>
              <a:t>. </a:t>
            </a:r>
          </a:p>
          <a:p>
            <a:pPr marL="231775" indent="-231775" algn="just" rtl="1">
              <a:lnSpc>
                <a:spcPct val="100000"/>
              </a:lnSpc>
              <a:buFont typeface="Wingdings" pitchFamily="2" charset="2"/>
              <a:buChar char="§"/>
            </a:pPr>
            <a:endParaRPr lang="ar-LB" sz="2800" dirty="0" smtClean="0"/>
          </a:p>
          <a:p>
            <a:pPr marL="231775" indent="-231775" algn="just" rtl="1">
              <a:lnSpc>
                <a:spcPct val="100000"/>
              </a:lnSpc>
              <a:buFont typeface="Wingdings" pitchFamily="2" charset="2"/>
              <a:buChar char="§"/>
            </a:pPr>
            <a:r>
              <a:rPr lang="ar-SA" sz="2800" dirty="0" smtClean="0"/>
              <a:t>وتتضمن المذكرة قائمة بالأنشطة الإقليمية المشتركة بين الطرفين لعامي 2016 و2017 وأولها جلسة مشتركة ضمن جدول أعمال الدورة </a:t>
            </a:r>
            <a:r>
              <a:rPr lang="ar-SA" sz="2800" dirty="0" err="1" smtClean="0"/>
              <a:t>الحالية.</a:t>
            </a:r>
            <a:r>
              <a:rPr lang="ar-SA" sz="2800" dirty="0" smtClean="0"/>
              <a:t> </a:t>
            </a:r>
            <a:endParaRPr lang="en-US" sz="2800" dirty="0" smtClean="0"/>
          </a:p>
          <a:p>
            <a:pPr marL="231775" indent="-231775" algn="just">
              <a:lnSpc>
                <a:spcPct val="100000"/>
              </a:lnSpc>
              <a:buFont typeface="Wingdings" pitchFamily="2" charset="2"/>
              <a:buChar char="§"/>
            </a:pPr>
            <a:endParaRPr lang="en-US" sz="2800" dirty="0"/>
          </a:p>
        </p:txBody>
      </p:sp>
    </p:spTree>
  </p:cSld>
  <p:clrMapOvr>
    <a:masterClrMapping/>
  </p:clrMapOvr>
  <p:transition spd="slow">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sz="3600" dirty="0" smtClean="0"/>
              <a:t>تقرير عن النقل البحري في المنطقة العربية </a:t>
            </a:r>
            <a:endParaRPr lang="en-US" sz="3600" dirty="0"/>
          </a:p>
        </p:txBody>
      </p:sp>
      <p:sp>
        <p:nvSpPr>
          <p:cNvPr id="3" name="Subtitle 2"/>
          <p:cNvSpPr>
            <a:spLocks noGrp="1"/>
          </p:cNvSpPr>
          <p:nvPr>
            <p:ph type="subTitle" idx="1"/>
          </p:nvPr>
        </p:nvSpPr>
        <p:spPr/>
        <p:txBody>
          <a:bodyPr/>
          <a:lstStyle/>
          <a:p>
            <a:pPr algn="just" rtl="1"/>
            <a:r>
              <a:rPr lang="ar-LB" sz="2800" dirty="0" smtClean="0"/>
              <a:t>استكملت الاسكوا اعداد ورقة حول النقل البحري ودورة في التجارة الدولية للمنطقة العربية مستعرضاُ اهم خصائص النقل البخري في المنطقة ويقدم توصيات لويادة الاستفادة من الربط البحري في المنطقة. </a:t>
            </a:r>
            <a:endParaRPr lang="en-US" sz="2800" dirty="0"/>
          </a:p>
        </p:txBody>
      </p:sp>
    </p:spTree>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4" y="449451"/>
            <a:ext cx="6616474" cy="1126219"/>
          </a:xfrm>
        </p:spPr>
        <p:txBody>
          <a:bodyPr/>
          <a:lstStyle/>
          <a:p>
            <a:pPr algn="r" rtl="1">
              <a:lnSpc>
                <a:spcPct val="100000"/>
              </a:lnSpc>
            </a:pPr>
            <a:r>
              <a:rPr lang="ar-SY" sz="2800" dirty="0" smtClean="0"/>
              <a:t>المشاركة في اجتماعات النقل الأوروربية المتوسطية في بروكسل</a:t>
            </a:r>
            <a:r>
              <a:rPr lang="ar-LB" sz="2800" dirty="0" smtClean="0"/>
              <a:t> - </a:t>
            </a:r>
            <a:r>
              <a:rPr lang="ar-SY" sz="2800" dirty="0" smtClean="0"/>
              <a:t>فبراير 2016</a:t>
            </a:r>
            <a:r>
              <a:rPr lang="en-US" sz="2800" dirty="0" smtClean="0"/>
              <a:t/>
            </a:r>
            <a:br>
              <a:rPr lang="en-US" sz="2800" dirty="0" smtClean="0"/>
            </a:br>
            <a:r>
              <a:rPr lang="ar-SY" sz="2800" dirty="0" smtClean="0"/>
              <a:t> </a:t>
            </a:r>
            <a:r>
              <a:rPr lang="en-US" sz="2800" dirty="0" smtClean="0"/>
              <a:t/>
            </a:r>
            <a:br>
              <a:rPr lang="en-US" sz="2800" dirty="0" smtClean="0"/>
            </a:br>
            <a:endParaRPr lang="en-US" sz="2800" dirty="0"/>
          </a:p>
        </p:txBody>
      </p:sp>
      <p:sp>
        <p:nvSpPr>
          <p:cNvPr id="3" name="Subtitle 2"/>
          <p:cNvSpPr>
            <a:spLocks noGrp="1"/>
          </p:cNvSpPr>
          <p:nvPr>
            <p:ph type="subTitle" idx="1"/>
          </p:nvPr>
        </p:nvSpPr>
        <p:spPr>
          <a:xfrm>
            <a:off x="1270861" y="2096630"/>
            <a:ext cx="7253207" cy="3028951"/>
          </a:xfrm>
        </p:spPr>
        <p:txBody>
          <a:bodyPr/>
          <a:lstStyle/>
          <a:p>
            <a:pPr marL="169863" indent="-169863" algn="just" rtl="1">
              <a:lnSpc>
                <a:spcPct val="100000"/>
              </a:lnSpc>
              <a:buFont typeface="Wingdings" pitchFamily="2" charset="2"/>
              <a:buChar char="§"/>
            </a:pPr>
            <a:r>
              <a:rPr lang="ar-SY" sz="2800" dirty="0" smtClean="0"/>
              <a:t>شاركت الإسكوا في اجتماعات المنسقين الوطنيين وفريق النقل البري والشبكات ضمن برنامج التعاون الأوروبي المتوسطي، والتي عقدت في بروكسل خلال 17 </a:t>
            </a:r>
            <a:r>
              <a:rPr lang="ar-LB" sz="2800" dirty="0" smtClean="0"/>
              <a:t>الى </a:t>
            </a:r>
            <a:r>
              <a:rPr lang="ar-SY" sz="2800" dirty="0" smtClean="0"/>
              <a:t>18 فبراير 2016.</a:t>
            </a:r>
            <a:endParaRPr lang="ar-SA" sz="2800" dirty="0" smtClean="0"/>
          </a:p>
          <a:p>
            <a:pPr marL="169863" indent="-169863" algn="just" rtl="1">
              <a:lnSpc>
                <a:spcPct val="100000"/>
              </a:lnSpc>
              <a:buFont typeface="Wingdings" pitchFamily="2" charset="2"/>
              <a:buChar char="§"/>
            </a:pPr>
            <a:endParaRPr lang="ar-SA" sz="2800" dirty="0" smtClean="0"/>
          </a:p>
          <a:p>
            <a:pPr marL="169863" indent="-169863" algn="just" rtl="1">
              <a:lnSpc>
                <a:spcPct val="100000"/>
              </a:lnSpc>
              <a:buFont typeface="Wingdings" pitchFamily="2" charset="2"/>
              <a:buChar char="§"/>
            </a:pPr>
            <a:r>
              <a:rPr lang="ar-SY" sz="2800" dirty="0" smtClean="0"/>
              <a:t> حيث تم ال</a:t>
            </a:r>
            <a:r>
              <a:rPr lang="ar-LB" sz="2800" dirty="0" smtClean="0"/>
              <a:t>ا</a:t>
            </a:r>
            <a:r>
              <a:rPr lang="ar-SY" sz="2800" dirty="0" smtClean="0"/>
              <a:t>طلاع على مسودة شبكات محاور الربط المتوسطية المعدة من قبل المفوضية الأور</a:t>
            </a:r>
            <a:r>
              <a:rPr lang="ar-LB" sz="2800" dirty="0" smtClean="0"/>
              <a:t>و</a:t>
            </a:r>
            <a:r>
              <a:rPr lang="ar-SY" sz="2800" dirty="0" smtClean="0"/>
              <a:t>بية بالتعاون مع المنسقين الوطنيين. وقامت الإسكوا بتقديم عرض مرئي  خلال الاجتماعات حول مشروع نظام المعلومات الجغرافية لنظام النقل المتكامل في الدول العربية</a:t>
            </a:r>
            <a:r>
              <a:rPr lang="ar-LB" sz="2800" dirty="0" smtClean="0"/>
              <a:t>.</a:t>
            </a:r>
            <a:endParaRPr lang="en-US" sz="2800" dirty="0"/>
          </a:p>
        </p:txBody>
      </p:sp>
    </p:spTree>
  </p:cSld>
  <p:clrMapOvr>
    <a:masterClrMapping/>
  </p:clrMapOvr>
  <p:transition spd="slow">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1614488" y="817563"/>
            <a:ext cx="6616700" cy="419100"/>
          </a:xfrm>
          <a:noFill/>
          <a:ln>
            <a:miter lim="800000"/>
            <a:headEnd/>
            <a:tailEnd/>
          </a:ln>
        </p:spPr>
        <p:txBody>
          <a:bodyPr vert="horz" wrap="square" numCol="1" anchor="ctr" anchorCtr="0" compatLnSpc="1">
            <a:prstTxWarp prst="textNoShape">
              <a:avLst/>
            </a:prstTxWarp>
          </a:bodyPr>
          <a:lstStyle/>
          <a:p>
            <a:pPr algn="ctr" rtl="1">
              <a:lnSpc>
                <a:spcPct val="100000"/>
              </a:lnSpc>
            </a:pPr>
            <a:r>
              <a:rPr lang="ar-LB" sz="2800" dirty="0" smtClean="0">
                <a:solidFill>
                  <a:schemeClr val="tx1"/>
                </a:solidFill>
                <a:cs typeface="+mn-cs"/>
              </a:rPr>
              <a:t>مقدمة  </a:t>
            </a:r>
            <a:endParaRPr lang="en-US" altLang="en-US" sz="2800" dirty="0" smtClean="0">
              <a:solidFill>
                <a:schemeClr val="tx1"/>
              </a:solidFill>
              <a:cs typeface="+mn-cs"/>
            </a:endParaRPr>
          </a:p>
        </p:txBody>
      </p:sp>
      <p:sp>
        <p:nvSpPr>
          <p:cNvPr id="19459" name="Subtitle 2"/>
          <p:cNvSpPr>
            <a:spLocks noGrp="1"/>
          </p:cNvSpPr>
          <p:nvPr>
            <p:ph type="subTitle" idx="1"/>
          </p:nvPr>
        </p:nvSpPr>
        <p:spPr bwMode="auto">
          <a:xfrm>
            <a:off x="945398" y="1983783"/>
            <a:ext cx="7842142" cy="4110252"/>
          </a:xfrm>
          <a:noFill/>
          <a:ln>
            <a:miter lim="800000"/>
            <a:headEnd/>
            <a:tailEnd/>
          </a:ln>
        </p:spPr>
        <p:txBody>
          <a:bodyPr vert="horz" wrap="square" numCol="1" anchor="ctr" compatLnSpc="1">
            <a:prstTxWarp prst="textNoShape">
              <a:avLst/>
            </a:prstTxWarp>
          </a:bodyPr>
          <a:lstStyle/>
          <a:p>
            <a:pPr marL="231775" indent="-231775" algn="just" rtl="1">
              <a:lnSpc>
                <a:spcPct val="100000"/>
              </a:lnSpc>
              <a:buFont typeface="Wingdings" pitchFamily="2" charset="2"/>
              <a:buChar char="§"/>
            </a:pPr>
            <a:r>
              <a:rPr lang="ar-LB" sz="2800" dirty="0" smtClean="0">
                <a:cs typeface="+mn-cs"/>
              </a:rPr>
              <a:t> </a:t>
            </a:r>
            <a:r>
              <a:rPr lang="ar-SA" sz="2800" dirty="0" smtClean="0">
                <a:cs typeface="+mn-cs"/>
              </a:rPr>
              <a:t>نفذت اللجنة الاقتصادية والاجتماعية لغربي آسيا (الإسكوا) منذ الدورة السادسة عشرة للجنة النقل مجموعة من الأنشطة المقررة في إطار البرنامج الفرعي 3 المعني بالتنمية والتكامل الاقتصادي من الإطار الاستراتيجي لعمل الإسكوا لفترة السنتين 2016-2017. </a:t>
            </a:r>
            <a:endParaRPr lang="ar-LB" sz="2800" dirty="0" smtClean="0">
              <a:cs typeface="+mn-cs"/>
            </a:endParaRPr>
          </a:p>
          <a:p>
            <a:pPr marL="231775" indent="-231775" algn="just" rtl="1">
              <a:lnSpc>
                <a:spcPct val="100000"/>
              </a:lnSpc>
              <a:buFont typeface="Wingdings" pitchFamily="2" charset="2"/>
              <a:buChar char="§"/>
            </a:pPr>
            <a:endParaRPr lang="ar-SA" sz="2800" dirty="0" smtClean="0">
              <a:cs typeface="+mn-cs"/>
            </a:endParaRPr>
          </a:p>
          <a:p>
            <a:pPr algn="just" rtl="1">
              <a:lnSpc>
                <a:spcPct val="100000"/>
              </a:lnSpc>
              <a:buFont typeface="Wingdings" pitchFamily="2" charset="2"/>
              <a:buChar char="§"/>
            </a:pPr>
            <a:r>
              <a:rPr lang="ar-SA" sz="2800" dirty="0" smtClean="0"/>
              <a:t>لإطار الاستراتيجي لعمل الإسكوا </a:t>
            </a:r>
            <a:r>
              <a:rPr lang="ar-LB" sz="2800" dirty="0" smtClean="0"/>
              <a:t>وبرنامج العمل </a:t>
            </a:r>
            <a:r>
              <a:rPr lang="ar-SA" sz="2800" dirty="0" smtClean="0"/>
              <a:t>لفترة السنتين 2016-2017</a:t>
            </a:r>
            <a:r>
              <a:rPr lang="ar-LB" sz="2800" dirty="0" smtClean="0"/>
              <a:t> تم استعراضهما مع اللجنة الموقرة خلال الدور السادسة عشرة لإجتماع اللجنة في القاهرة في توفمبر 2015.  </a:t>
            </a:r>
          </a:p>
          <a:p>
            <a:pPr algn="just" rtl="1">
              <a:lnSpc>
                <a:spcPct val="100000"/>
              </a:lnSpc>
              <a:spcBef>
                <a:spcPct val="0"/>
              </a:spcBef>
              <a:buFont typeface="Wingdings" pitchFamily="2" charset="2"/>
              <a:buChar char="Ø"/>
            </a:pPr>
            <a:endParaRPr lang="en-US" altLang="en-US" sz="2800" dirty="0" smtClean="0">
              <a:solidFill>
                <a:schemeClr val="tx1"/>
              </a:solidFill>
              <a:latin typeface="Arial" pitchFamily="34" charset="0"/>
              <a:ea typeface="ＭＳ Ｐゴシック" pitchFamily="34" charset="-128"/>
              <a:cs typeface="+mn-cs"/>
            </a:endParaRPr>
          </a:p>
        </p:txBody>
      </p:sp>
    </p:spTree>
  </p:cSld>
  <p:clrMapOvr>
    <a:masterClrMapping/>
  </p:clrMapOvr>
  <p:transition spd="slow">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8868" y="807356"/>
            <a:ext cx="7022320" cy="419100"/>
          </a:xfrm>
        </p:spPr>
        <p:txBody>
          <a:bodyPr/>
          <a:lstStyle/>
          <a:p>
            <a:pPr algn="r"/>
            <a:r>
              <a:rPr lang="ar-SA" sz="3200" dirty="0" smtClean="0"/>
              <a:t>تعزيزالتعاون مع منظمة التعاون الاقتصادي والتنمية</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1208868" y="1952625"/>
            <a:ext cx="7315200" cy="2682875"/>
          </a:xfrm>
        </p:spPr>
        <p:txBody>
          <a:bodyPr/>
          <a:lstStyle/>
          <a:p>
            <a:pPr algn="just" rtl="1">
              <a:lnSpc>
                <a:spcPct val="100000"/>
              </a:lnSpc>
            </a:pPr>
            <a:r>
              <a:rPr lang="ar-LB" sz="2800" dirty="0" smtClean="0"/>
              <a:t>في ا</a:t>
            </a:r>
            <a:r>
              <a:rPr lang="ar-SA" sz="2800" dirty="0" smtClean="0"/>
              <a:t>طار سعي الاسكوا لمزيد من تطوير أدوات تقييم كفاءة النقل واللوجيستيات في تسهيل التجارة ودخول الأسواق العالمية، يتم حاليا استكمال مشروع بحثي </a:t>
            </a:r>
            <a:r>
              <a:rPr lang="ar-LB" sz="2800" dirty="0" smtClean="0"/>
              <a:t>لإ</a:t>
            </a:r>
            <a:r>
              <a:rPr lang="ar-SA" sz="2800" dirty="0" smtClean="0"/>
              <a:t>دماج الدول العربية في قاعدة البيانات العالمية الخاصة بالتجارة في القيمة المضافة والتي تعتبر من أهم قواعد البيانات الحديثة لدراسة كفاءة الخدمات في دفع التنمية والتحول الهيكلي. فبعد ادخال كل من تونس والمملكة العربية السعودية في قاعدة البيانات، يهدف هذا المشروع الى توفير المساعدة الفنية لبعض الدول العربية الأخرى لادخالها في قاعدة البيانات.</a:t>
            </a:r>
            <a:endParaRPr lang="en-US" sz="2800" dirty="0" smtClean="0"/>
          </a:p>
          <a:p>
            <a:pPr algn="just" rtl="1">
              <a:lnSpc>
                <a:spcPct val="100000"/>
              </a:lnSpc>
            </a:pPr>
            <a:r>
              <a:rPr lang="ar-SA" sz="2800" dirty="0" smtClean="0"/>
              <a:t> </a:t>
            </a:r>
            <a:endParaRPr lang="en-US" sz="2800" dirty="0" smtClean="0"/>
          </a:p>
          <a:p>
            <a:pPr rtl="1">
              <a:lnSpc>
                <a:spcPct val="100000"/>
              </a:lnSpc>
            </a:pPr>
            <a:r>
              <a:rPr lang="ar-SA" sz="2800" dirty="0" smtClean="0"/>
              <a:t> </a:t>
            </a:r>
            <a:endParaRPr lang="en-US" sz="2800" dirty="0" smtClean="0"/>
          </a:p>
          <a:p>
            <a:pPr>
              <a:lnSpc>
                <a:spcPct val="100000"/>
              </a:lnSpc>
            </a:pPr>
            <a:endParaRPr lang="en-US" sz="2800" dirty="0"/>
          </a:p>
        </p:txBody>
      </p:sp>
    </p:spTree>
  </p:cSld>
  <p:clrMapOvr>
    <a:masterClrMapping/>
  </p:clrMapOvr>
  <p:transition spd="slow">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881" y="867904"/>
            <a:ext cx="7532177" cy="859519"/>
          </a:xfrm>
        </p:spPr>
        <p:txBody>
          <a:bodyPr/>
          <a:lstStyle/>
          <a:p>
            <a:pPr algn="r" rtl="1">
              <a:lnSpc>
                <a:spcPct val="100000"/>
              </a:lnSpc>
            </a:pPr>
            <a:r>
              <a:rPr lang="ar-SA" dirty="0" smtClean="0"/>
              <a:t>المشاركة في ندوة مركز التجارة العالمي  في تونس،  ابريل 2016  </a:t>
            </a:r>
            <a:r>
              <a:rPr lang="en-US" dirty="0" smtClean="0"/>
              <a:t/>
            </a:r>
            <a:br>
              <a:rPr lang="en-US" dirty="0" smtClean="0"/>
            </a:br>
            <a:endParaRPr lang="en-US" dirty="0"/>
          </a:p>
        </p:txBody>
      </p:sp>
      <p:sp>
        <p:nvSpPr>
          <p:cNvPr id="3" name="Subtitle 2"/>
          <p:cNvSpPr>
            <a:spLocks noGrp="1"/>
          </p:cNvSpPr>
          <p:nvPr>
            <p:ph type="subTitle" idx="1"/>
          </p:nvPr>
        </p:nvSpPr>
        <p:spPr>
          <a:xfrm>
            <a:off x="1286359" y="2143125"/>
            <a:ext cx="7330699" cy="2492375"/>
          </a:xfrm>
        </p:spPr>
        <p:txBody>
          <a:bodyPr/>
          <a:lstStyle/>
          <a:p>
            <a:pPr algn="just" rtl="1">
              <a:lnSpc>
                <a:spcPct val="100000"/>
              </a:lnSpc>
            </a:pPr>
            <a:r>
              <a:rPr lang="ar-SA" sz="2800" dirty="0" smtClean="0"/>
              <a:t>شاركت الاسكوا في الندوة الفنية التي عقدها مركز التجارة العالمي مع رئاسة الحكومة التونسية لوضع خطة عمل لتقييم سياسات تحرير تجارة الخدمات، ومن بينها النقل، في اطار اتفاقيات الشراكة بين الاتحاد الأوروبي والعديد من الدول العربية المتوسطية.  </a:t>
            </a:r>
            <a:endParaRPr lang="en-US" sz="2800" dirty="0" smtClean="0"/>
          </a:p>
          <a:p>
            <a:pPr>
              <a:lnSpc>
                <a:spcPct val="100000"/>
              </a:lnSpc>
            </a:pPr>
            <a:endParaRPr lang="en-US" dirty="0"/>
          </a:p>
        </p:txBody>
      </p:sp>
    </p:spTree>
  </p:cSld>
  <p:clrMapOvr>
    <a:masterClrMapping/>
  </p:clrMapOvr>
  <p:transition spd="slow">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458559"/>
            <a:ext cx="7640663" cy="1116694"/>
          </a:xfrm>
        </p:spPr>
        <p:txBody>
          <a:bodyPr/>
          <a:lstStyle/>
          <a:p>
            <a:pPr algn="r" rtl="1">
              <a:lnSpc>
                <a:spcPct val="100000"/>
              </a:lnSpc>
            </a:pPr>
            <a:r>
              <a:rPr lang="ar-SA" sz="2800" dirty="0" smtClean="0"/>
              <a:t>اجتماع خبراء حول السياسات الحمائية في قطاع الخدمات</a:t>
            </a:r>
            <a:r>
              <a:rPr lang="en-US" sz="2800" dirty="0" smtClean="0"/>
              <a:t/>
            </a:r>
            <a:br>
              <a:rPr lang="en-US" sz="2800" dirty="0" smtClean="0"/>
            </a:br>
            <a:r>
              <a:rPr lang="ar-SA" sz="2800" dirty="0" smtClean="0"/>
              <a:t> يونيو 2016 تونس </a:t>
            </a:r>
            <a:r>
              <a:rPr lang="en-US" sz="2800" dirty="0" smtClean="0"/>
              <a:t/>
            </a:r>
            <a:br>
              <a:rPr lang="en-US" sz="2800" dirty="0" smtClean="0"/>
            </a:br>
            <a:r>
              <a:rPr lang="ar-SA" sz="2800" dirty="0" smtClean="0"/>
              <a:t> </a:t>
            </a:r>
            <a:r>
              <a:rPr lang="en-US" sz="2800" dirty="0" smtClean="0"/>
              <a:t/>
            </a:r>
            <a:br>
              <a:rPr lang="en-US" sz="2800" dirty="0" smtClean="0"/>
            </a:br>
            <a:endParaRPr lang="en-US" sz="2800" dirty="0"/>
          </a:p>
        </p:txBody>
      </p:sp>
      <p:sp>
        <p:nvSpPr>
          <p:cNvPr id="3" name="Subtitle 2"/>
          <p:cNvSpPr>
            <a:spLocks noGrp="1"/>
          </p:cNvSpPr>
          <p:nvPr>
            <p:ph type="subTitle" idx="1"/>
          </p:nvPr>
        </p:nvSpPr>
        <p:spPr>
          <a:xfrm>
            <a:off x="914401" y="1885631"/>
            <a:ext cx="7640664" cy="3457575"/>
          </a:xfrm>
        </p:spPr>
        <p:txBody>
          <a:bodyPr/>
          <a:lstStyle/>
          <a:p>
            <a:pPr marL="169863" indent="-169863" algn="just" rtl="1">
              <a:lnSpc>
                <a:spcPct val="100000"/>
              </a:lnSpc>
              <a:buFont typeface="Wingdings" pitchFamily="2" charset="2"/>
              <a:buChar char="§"/>
            </a:pPr>
            <a:r>
              <a:rPr lang="ar-SA" sz="2800" dirty="0" smtClean="0"/>
              <a:t>قامت الاسكوا بتنظيم اجتماع خبراء في تونس </a:t>
            </a:r>
            <a:r>
              <a:rPr lang="ar-LB" sz="2800" dirty="0" smtClean="0"/>
              <a:t>خلال </a:t>
            </a:r>
            <a:r>
              <a:rPr lang="ar-SA" sz="2800" dirty="0" smtClean="0"/>
              <a:t>يونيو</a:t>
            </a:r>
            <a:r>
              <a:rPr lang="ar-LB" sz="2800" dirty="0" smtClean="0"/>
              <a:t> 2016</a:t>
            </a:r>
            <a:r>
              <a:rPr lang="ar-SA" sz="2800" dirty="0" smtClean="0"/>
              <a:t> حول السياسات الحمائية في قطاع الخدمات بصفة عامة وقطاعي النقل والضمان بصفة عامة وآليات تطوير قدراتها التنافسية وكفاءتها في دفع </a:t>
            </a:r>
            <a:r>
              <a:rPr lang="ar-SA" sz="2800" dirty="0" err="1" smtClean="0"/>
              <a:t>التنمية.</a:t>
            </a:r>
            <a:r>
              <a:rPr lang="ar-SA" sz="2800" dirty="0" smtClean="0"/>
              <a:t> </a:t>
            </a:r>
          </a:p>
          <a:p>
            <a:pPr marL="169863" indent="-169863" algn="just" rtl="1">
              <a:lnSpc>
                <a:spcPct val="100000"/>
              </a:lnSpc>
              <a:buFont typeface="Wingdings" pitchFamily="2" charset="2"/>
              <a:buChar char="§"/>
            </a:pPr>
            <a:endParaRPr lang="ar-SA" sz="1300" dirty="0" smtClean="0"/>
          </a:p>
          <a:p>
            <a:pPr marL="169863" indent="-169863" algn="just" rtl="1">
              <a:lnSpc>
                <a:spcPct val="100000"/>
              </a:lnSpc>
              <a:buFont typeface="Wingdings" pitchFamily="2" charset="2"/>
              <a:buChar char="§"/>
            </a:pPr>
            <a:r>
              <a:rPr lang="ar-SA" sz="2800" dirty="0" smtClean="0"/>
              <a:t>وقد شارك في هذا الاجتماع العديد من الخبراء من البنك الدولي، المركز الدولي للتجارة، اللجنة الاقتصادية لافريقيا، المركز الدولي للدراسات الاستشرافية، الجامعة الأوروبية بفلورنس. ويهدف هذا الاجتماع الى بلورة استرا</a:t>
            </a:r>
            <a:r>
              <a:rPr lang="ar-LB" sz="2800" dirty="0" smtClean="0"/>
              <a:t>ت</a:t>
            </a:r>
            <a:r>
              <a:rPr lang="ar-SA" sz="2800" dirty="0" smtClean="0"/>
              <a:t>يجية الاسكوا في مساعدة الدول العربية في تحسين مساهمة قطاعات النقل والضمان في دفع الصادرات والنمو </a:t>
            </a:r>
            <a:r>
              <a:rPr lang="ar-SA" sz="2800" dirty="0" err="1" smtClean="0"/>
              <a:t>الاقتصادي.</a:t>
            </a:r>
            <a:r>
              <a:rPr lang="ar-SA" sz="2800" dirty="0" smtClean="0"/>
              <a:t>  </a:t>
            </a:r>
            <a:endParaRPr lang="en-US" sz="2800" dirty="0" smtClean="0"/>
          </a:p>
          <a:p>
            <a:pPr marL="169863" indent="-169863">
              <a:lnSpc>
                <a:spcPct val="100000"/>
              </a:lnSpc>
              <a:buFont typeface="Wingdings" pitchFamily="2" charset="2"/>
              <a:buChar char="§"/>
            </a:pPr>
            <a:endParaRPr lang="en-US" sz="2800" dirty="0"/>
          </a:p>
        </p:txBody>
      </p:sp>
    </p:spTree>
  </p:cSld>
  <p:clrMapOvr>
    <a:masterClrMapping/>
  </p:clrMapOvr>
  <p:transition spd="slow">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4" y="619432"/>
            <a:ext cx="6616474" cy="816574"/>
          </a:xfrm>
        </p:spPr>
        <p:txBody>
          <a:bodyPr/>
          <a:lstStyle/>
          <a:p>
            <a:pPr algn="ctr"/>
            <a:r>
              <a:rPr lang="ar-LB" sz="2800" dirty="0" smtClean="0"/>
              <a:t>ورشة عمل تدريبية حول مشروع المنصة الالكترونية لنظام النقل المتكامل </a:t>
            </a:r>
            <a:endParaRPr lang="en-US" sz="2800" dirty="0"/>
          </a:p>
        </p:txBody>
      </p:sp>
      <p:sp>
        <p:nvSpPr>
          <p:cNvPr id="3" name="Subtitle 2"/>
          <p:cNvSpPr>
            <a:spLocks noGrp="1"/>
          </p:cNvSpPr>
          <p:nvPr>
            <p:ph type="subTitle" idx="1"/>
          </p:nvPr>
        </p:nvSpPr>
        <p:spPr/>
        <p:txBody>
          <a:bodyPr/>
          <a:lstStyle/>
          <a:p>
            <a:pPr algn="just" rtl="1"/>
            <a:r>
              <a:rPr lang="ar-LB" sz="2800" dirty="0" smtClean="0"/>
              <a:t>عقدت الاسكوا ورشة عمل تدريبية لتدريب المنسقين الوطنيين على ملء البيانات المطلوبة لنظام المعلومات الجغرافية المعتمد في المنصة الالكترونية لنظام النقل المتكامل. </a:t>
            </a:r>
            <a:endParaRPr lang="en-US" sz="2800" dirty="0"/>
          </a:p>
        </p:txBody>
      </p:sp>
    </p:spTree>
  </p:cSld>
  <p:clrMapOvr>
    <a:masterClrMapping/>
  </p:clrMapOvr>
  <p:transition spd="slow">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6963" y="1146175"/>
            <a:ext cx="7134225" cy="3435350"/>
          </a:xfrm>
        </p:spPr>
        <p:txBody>
          <a:bodyPr/>
          <a:lstStyle/>
          <a:p>
            <a:pPr algn="ctr">
              <a:defRPr/>
            </a:pPr>
            <a:endParaRPr lang="ar-LB" sz="4000" b="0" dirty="0" smtClean="0"/>
          </a:p>
          <a:p>
            <a:pPr algn="ctr">
              <a:defRPr/>
            </a:pPr>
            <a:endParaRPr lang="ar-LB" sz="4000" b="0" dirty="0" smtClean="0"/>
          </a:p>
          <a:p>
            <a:pPr algn="ctr">
              <a:defRPr/>
            </a:pPr>
            <a:endParaRPr lang="ar-LB" sz="4000" b="0" dirty="0" smtClean="0"/>
          </a:p>
          <a:p>
            <a:pPr algn="ctr">
              <a:defRPr/>
            </a:pPr>
            <a:endParaRPr lang="ar-LB" sz="4000" b="0" dirty="0" smtClean="0"/>
          </a:p>
          <a:p>
            <a:pPr algn="ctr">
              <a:defRPr/>
            </a:pPr>
            <a:endParaRPr lang="ar-LB" sz="4000" b="0" dirty="0" smtClean="0"/>
          </a:p>
          <a:p>
            <a:pPr algn="ctr">
              <a:defRPr/>
            </a:pPr>
            <a:endParaRPr lang="ar-SA" sz="4000" b="0" dirty="0" smtClean="0"/>
          </a:p>
          <a:p>
            <a:pPr algn="ctr">
              <a:defRPr/>
            </a:pPr>
            <a:endParaRPr lang="ar-LB" sz="4000" b="0" dirty="0" smtClean="0"/>
          </a:p>
          <a:p>
            <a:pPr algn="ctr">
              <a:defRPr/>
            </a:pPr>
            <a:r>
              <a:rPr lang="ar-LB" sz="4000" dirty="0" smtClean="0"/>
              <a:t>شكراً على اصغائكم  </a:t>
            </a:r>
            <a:endParaRPr lang="ar-SA" sz="4000" dirty="0" smtClean="0"/>
          </a:p>
          <a:p>
            <a:pPr algn="ctr">
              <a:defRPr/>
            </a:pPr>
            <a:endParaRPr lang="en-US" sz="4000" dirty="0"/>
          </a:p>
        </p:txBody>
      </p:sp>
    </p:spTree>
  </p:cSld>
  <p:clrMapOvr>
    <a:masterClrMapping/>
  </p:clrMapOvr>
  <p:transition spd="slow">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dirty="0" smtClean="0"/>
              <a:t>محاور عمل الاسكوا في مجال النقل واللوجستيات </a:t>
            </a:r>
            <a:endParaRPr lang="en-US" dirty="0"/>
          </a:p>
        </p:txBody>
      </p:sp>
      <p:sp>
        <p:nvSpPr>
          <p:cNvPr id="3" name="Subtitle 2"/>
          <p:cNvSpPr>
            <a:spLocks noGrp="1"/>
          </p:cNvSpPr>
          <p:nvPr>
            <p:ph type="subTitle" idx="1"/>
          </p:nvPr>
        </p:nvSpPr>
        <p:spPr>
          <a:xfrm>
            <a:off x="1614714" y="2059709"/>
            <a:ext cx="6616474" cy="3879273"/>
          </a:xfrm>
        </p:spPr>
        <p:txBody>
          <a:bodyPr/>
          <a:lstStyle/>
          <a:p>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dirty="0" smtClean="0"/>
              <a:t>انشطة الاسكوا في مجال النقل واللوجستيات </a:t>
            </a:r>
            <a:endParaRPr lang="en-US" dirty="0"/>
          </a:p>
        </p:txBody>
      </p:sp>
      <p:sp>
        <p:nvSpPr>
          <p:cNvPr id="3" name="Subtitle 2"/>
          <p:cNvSpPr>
            <a:spLocks noGrp="1"/>
          </p:cNvSpPr>
          <p:nvPr>
            <p:ph type="subTitle" idx="1"/>
          </p:nvPr>
        </p:nvSpPr>
        <p:spPr>
          <a:xfrm>
            <a:off x="1614714" y="2059709"/>
            <a:ext cx="6616474" cy="3620655"/>
          </a:xfrm>
        </p:spPr>
        <p:txBody>
          <a:bodyPr/>
          <a:lstStyle/>
          <a:p>
            <a:endParaRPr lang="en-US" dirty="0"/>
          </a:p>
        </p:txBody>
      </p:sp>
      <p:graphicFrame>
        <p:nvGraphicFramePr>
          <p:cNvPr id="4" name="Diagram 3"/>
          <p:cNvGraphicFramePr/>
          <p:nvPr/>
        </p:nvGraphicFramePr>
        <p:xfrm>
          <a:off x="360218" y="1396999"/>
          <a:ext cx="7870970" cy="4819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895" y="929896"/>
            <a:ext cx="7547673" cy="864506"/>
          </a:xfrm>
        </p:spPr>
        <p:txBody>
          <a:bodyPr/>
          <a:lstStyle/>
          <a:p>
            <a:pPr algn="ctr"/>
            <a:r>
              <a:rPr lang="ar-LB" sz="2800" dirty="0" smtClean="0"/>
              <a:t>اجتماع وورشة </a:t>
            </a:r>
            <a:r>
              <a:rPr lang="ar-LB" sz="2800" dirty="0" smtClean="0"/>
              <a:t>عمل حول </a:t>
            </a:r>
            <a:r>
              <a:rPr lang="ar-LB" sz="2800" dirty="0" smtClean="0"/>
              <a:t>م تسهيل النقل والتجارة و مخرجات </a:t>
            </a:r>
            <a:r>
              <a:rPr lang="ar-LB" sz="2800" dirty="0" smtClean="0"/>
              <a:t>مؤتمر نيروبي </a:t>
            </a:r>
            <a:r>
              <a:rPr lang="ar-SA" sz="2800" dirty="0" err="1" smtClean="0"/>
              <a:t>شباط/</a:t>
            </a:r>
            <a:r>
              <a:rPr lang="ar-SA" sz="2800" dirty="0" smtClean="0"/>
              <a:t> </a:t>
            </a:r>
            <a:r>
              <a:rPr lang="ar-LB" sz="2800" dirty="0" smtClean="0"/>
              <a:t>فبراير 2016</a:t>
            </a:r>
            <a:endParaRPr lang="en-US" sz="2800" dirty="0"/>
          </a:p>
        </p:txBody>
      </p:sp>
      <p:sp>
        <p:nvSpPr>
          <p:cNvPr id="3" name="Subtitle 2"/>
          <p:cNvSpPr>
            <a:spLocks noGrp="1"/>
          </p:cNvSpPr>
          <p:nvPr>
            <p:ph type="subTitle" idx="1"/>
          </p:nvPr>
        </p:nvSpPr>
        <p:spPr>
          <a:xfrm>
            <a:off x="681927" y="2026086"/>
            <a:ext cx="8136610" cy="2749550"/>
          </a:xfrm>
        </p:spPr>
        <p:txBody>
          <a:bodyPr/>
          <a:lstStyle/>
          <a:p>
            <a:pPr marL="231775" indent="-231775" algn="just" rtl="1">
              <a:lnSpc>
                <a:spcPct val="100000"/>
              </a:lnSpc>
              <a:buFont typeface="Wingdings" pitchFamily="2" charset="2"/>
              <a:buChar char="§"/>
            </a:pPr>
            <a:r>
              <a:rPr lang="ar-SA" sz="2800" dirty="0" smtClean="0"/>
              <a:t>نظمت الاسكوا اجتماع مشترك مع البنك الاسلامي للتنمية في شهر شباط/ فبراير 2016 ورشة عمل فنية حول مخرجات المؤتمر الوزاري العاشر لمنظمة التجارة العالمية تناولت نتائج المؤتمر </a:t>
            </a:r>
            <a:r>
              <a:rPr lang="ar-SA" sz="2800" dirty="0" err="1" smtClean="0"/>
              <a:t>اجمالاً؛</a:t>
            </a:r>
            <a:endParaRPr lang="ar-SA" sz="2800" dirty="0" smtClean="0"/>
          </a:p>
          <a:p>
            <a:pPr marL="231775" indent="-231775" algn="just" rtl="1">
              <a:lnSpc>
                <a:spcPct val="100000"/>
              </a:lnSpc>
              <a:buFont typeface="Wingdings" pitchFamily="2" charset="2"/>
              <a:buChar char="§"/>
            </a:pPr>
            <a:endParaRPr lang="ar-SA" sz="1400" dirty="0" smtClean="0"/>
          </a:p>
          <a:p>
            <a:pPr marL="231775" indent="-231775" algn="just" rtl="1">
              <a:lnSpc>
                <a:spcPct val="100000"/>
              </a:lnSpc>
              <a:buFont typeface="Wingdings" pitchFamily="2" charset="2"/>
              <a:buChar char="§"/>
            </a:pPr>
            <a:r>
              <a:rPr lang="ar-SA" sz="2800" dirty="0" smtClean="0"/>
              <a:t>وتم تخصيص جزء من الورشة لمواضيع تسهيل التجارة تم خلالها تناول التطور الحاصل في ادخال اتفاقية منظمة التجارة العالمية لتسهيل التجارة حيز التنفيذ وكذا وضع الدول العربية في المصادقة على الاتفاقية ومستوى تنفيذ الدول العربية لتدابير تسهيل التجارة من واقع المسح الذي قامت بة الاسكوا على هذا الموضوع في العام 2014. </a:t>
            </a:r>
            <a:endParaRPr lang="en-US" sz="2800" dirty="0" smtClean="0"/>
          </a:p>
          <a:p>
            <a:pPr marL="231775" indent="-231775" algn="just">
              <a:lnSpc>
                <a:spcPct val="100000"/>
              </a:lnSpc>
              <a:buFont typeface="Wingdings" pitchFamily="2" charset="2"/>
              <a:buChar char="§"/>
            </a:pPr>
            <a:endParaRPr lang="en-US" sz="2800" dirty="0"/>
          </a:p>
        </p:txBody>
      </p:sp>
    </p:spTree>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353" y="610878"/>
            <a:ext cx="6882835" cy="688069"/>
          </a:xfrm>
        </p:spPr>
        <p:txBody>
          <a:bodyPr/>
          <a:lstStyle/>
          <a:p>
            <a:pPr algn="r">
              <a:lnSpc>
                <a:spcPct val="100000"/>
              </a:lnSpc>
            </a:pPr>
            <a:r>
              <a:rPr lang="ar-SA" sz="2800" dirty="0" smtClean="0"/>
              <a:t>اعداد تقرير عن مستوى تنفيذ مكونات نظام النقل المتكامل بين الدول العربية</a:t>
            </a:r>
            <a:r>
              <a:rPr lang="en-US" sz="2800" b="0" dirty="0" smtClean="0"/>
              <a:t/>
            </a:r>
            <a:br>
              <a:rPr lang="en-US" sz="2800" b="0" dirty="0" smtClean="0"/>
            </a:br>
            <a:endParaRPr lang="en-US" dirty="0"/>
          </a:p>
        </p:txBody>
      </p:sp>
      <p:sp>
        <p:nvSpPr>
          <p:cNvPr id="3" name="Subtitle 2"/>
          <p:cNvSpPr>
            <a:spLocks noGrp="1"/>
          </p:cNvSpPr>
          <p:nvPr>
            <p:ph type="subTitle" idx="1"/>
          </p:nvPr>
        </p:nvSpPr>
        <p:spPr>
          <a:xfrm>
            <a:off x="1007390" y="2152491"/>
            <a:ext cx="7485681" cy="3552825"/>
          </a:xfrm>
        </p:spPr>
        <p:txBody>
          <a:bodyPr/>
          <a:lstStyle/>
          <a:p>
            <a:pPr marL="169863" lvl="0" indent="-169863" algn="just" rtl="1">
              <a:lnSpc>
                <a:spcPct val="100000"/>
              </a:lnSpc>
              <a:buFont typeface="Wingdings" pitchFamily="2" charset="2"/>
              <a:buChar char="§"/>
            </a:pPr>
            <a:r>
              <a:rPr lang="ar-LB" sz="2800" dirty="0" smtClean="0"/>
              <a:t>اعدت</a:t>
            </a:r>
            <a:r>
              <a:rPr lang="ar-SA" sz="2800" dirty="0" smtClean="0"/>
              <a:t> الاسكوا تقريراً متكاملاً حول مستوى تنفيذ الدول الاعضاء للمكونات المختلفة لنظام النقل المتكامل وذلك بناء على ردود الدول الاعضاء على الاستبيان الخاص بمتابعة التنفيذ والذي تم ارساله الى الدول الاعضاء في شهر ابريل من العام 2016؛</a:t>
            </a:r>
          </a:p>
          <a:p>
            <a:pPr marL="169863" lvl="0" indent="-169863" algn="just" rtl="1">
              <a:lnSpc>
                <a:spcPct val="100000"/>
              </a:lnSpc>
              <a:buFont typeface="Wingdings" pitchFamily="2" charset="2"/>
              <a:buChar char="§"/>
            </a:pPr>
            <a:endParaRPr lang="ar-SA" sz="1400" dirty="0" smtClean="0"/>
          </a:p>
          <a:p>
            <a:pPr marL="169863" lvl="0" indent="-169863" algn="just" rtl="1">
              <a:lnSpc>
                <a:spcPct val="100000"/>
              </a:lnSpc>
              <a:buFont typeface="Wingdings" pitchFamily="2" charset="2"/>
              <a:buChar char="§"/>
            </a:pPr>
            <a:r>
              <a:rPr lang="ar-SA" sz="2800" dirty="0" smtClean="0"/>
              <a:t> وتلقت الاسكوا ردوداً من بعض الدول العربية تم تضمينها في التقرير وذلك لتسليط الضوء على مستوى التنفيذ في كل بلد على ضوء متطلبات التنفيذ ومقررات اجتماعات لجنة النقل. </a:t>
            </a:r>
            <a:endParaRPr lang="en-US" sz="2800" dirty="0" smtClean="0"/>
          </a:p>
          <a:p>
            <a:pPr algn="just" rtl="1">
              <a:lnSpc>
                <a:spcPct val="100000"/>
              </a:lnSpc>
            </a:pPr>
            <a:endParaRPr lang="en-US" sz="2800" dirty="0"/>
          </a:p>
        </p:txBody>
      </p:sp>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3851" y="597806"/>
            <a:ext cx="7082725" cy="419100"/>
          </a:xfrm>
        </p:spPr>
        <p:txBody>
          <a:bodyPr/>
          <a:lstStyle/>
          <a:p>
            <a:pPr algn="r" rtl="1">
              <a:lnSpc>
                <a:spcPct val="100000"/>
              </a:lnSpc>
            </a:pPr>
            <a:r>
              <a:rPr lang="ar-LB" dirty="0" smtClean="0"/>
              <a:t>اجتماع خبراء حول دور النقل في الاتصال بسلاسل القيمة العالمية تشرين الثاني/نوفمبر2016</a:t>
            </a:r>
            <a:r>
              <a:rPr lang="en-US" dirty="0" smtClean="0"/>
              <a:t/>
            </a:r>
            <a:br>
              <a:rPr lang="en-US" dirty="0" smtClean="0"/>
            </a:br>
            <a:endParaRPr lang="en-US" dirty="0"/>
          </a:p>
        </p:txBody>
      </p:sp>
      <p:sp>
        <p:nvSpPr>
          <p:cNvPr id="3" name="Subtitle 2"/>
          <p:cNvSpPr>
            <a:spLocks noGrp="1"/>
          </p:cNvSpPr>
          <p:nvPr>
            <p:ph type="subTitle" idx="1"/>
          </p:nvPr>
        </p:nvSpPr>
        <p:spPr>
          <a:xfrm>
            <a:off x="1614714" y="2266696"/>
            <a:ext cx="6831862" cy="2801258"/>
          </a:xfrm>
        </p:spPr>
        <p:txBody>
          <a:bodyPr/>
          <a:lstStyle/>
          <a:p>
            <a:pPr marL="169863" lvl="0" indent="-169863" algn="just" rtl="1">
              <a:lnSpc>
                <a:spcPct val="100000"/>
              </a:lnSpc>
              <a:buFont typeface="Wingdings" pitchFamily="2" charset="2"/>
              <a:buChar char="§"/>
            </a:pPr>
            <a:r>
              <a:rPr lang="ar-LB" sz="2800" dirty="0" smtClean="0"/>
              <a:t>عقدت الاسكوا اجتماع خبراء حول موضوع دور النقل في الاتصال بسلاسل القية العالمية وذلك في 15 نوفمبر 2016</a:t>
            </a:r>
            <a:r>
              <a:rPr lang="ar-SA" sz="2800" dirty="0" err="1" smtClean="0"/>
              <a:t>؛</a:t>
            </a:r>
            <a:endParaRPr lang="ar-SA" sz="2800" dirty="0" smtClean="0"/>
          </a:p>
          <a:p>
            <a:pPr marL="169863" lvl="0" indent="-169863" algn="just" rtl="1">
              <a:lnSpc>
                <a:spcPct val="100000"/>
              </a:lnSpc>
              <a:buFont typeface="Wingdings" pitchFamily="2" charset="2"/>
              <a:buChar char="§"/>
            </a:pPr>
            <a:endParaRPr lang="ar-SA" sz="2800" dirty="0" smtClean="0"/>
          </a:p>
          <a:p>
            <a:pPr marL="169863" lvl="0" indent="-169863" algn="just" rtl="1">
              <a:lnSpc>
                <a:spcPct val="100000"/>
              </a:lnSpc>
              <a:buFont typeface="Wingdings" pitchFamily="2" charset="2"/>
              <a:buChar char="§"/>
            </a:pPr>
            <a:r>
              <a:rPr lang="ar-LB" sz="2800" dirty="0" smtClean="0"/>
              <a:t>تناول الاجتماع مجموعة من القضايا المرتبطة بكفاءة خدمات النقل وتوافر البنية التحتية للنقل في المنطقة العربية ومدى مساهمة ذلك في تعزيز ارتباط الدول بسلاسل القيمة العالمية بمشاركة خبراء في هذا المجال. </a:t>
            </a:r>
            <a:endParaRPr lang="en-US" sz="2800" dirty="0" smtClean="0"/>
          </a:p>
          <a:p>
            <a:pPr rtl="1">
              <a:lnSpc>
                <a:spcPct val="100000"/>
              </a:lnSpc>
            </a:pPr>
            <a:endParaRPr lang="en-US" sz="2400" dirty="0" smtClean="0"/>
          </a:p>
          <a:p>
            <a:pPr>
              <a:lnSpc>
                <a:spcPct val="100000"/>
              </a:lnSpc>
            </a:pPr>
            <a:endParaRPr lang="en-US" sz="2400" dirty="0"/>
          </a:p>
        </p:txBody>
      </p:sp>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889" y="511443"/>
            <a:ext cx="8134350" cy="1164319"/>
          </a:xfrm>
        </p:spPr>
        <p:txBody>
          <a:bodyPr/>
          <a:lstStyle/>
          <a:p>
            <a:pPr lvl="0" algn="r">
              <a:lnSpc>
                <a:spcPct val="100000"/>
              </a:lnSpc>
            </a:pPr>
            <a:r>
              <a:rPr lang="ar-SY" dirty="0" smtClean="0"/>
              <a:t>الاجتماع المرحلي لمشروع إعداد دليل إرشادي لتصميم هندسة مشاهد الطرق</a:t>
            </a:r>
            <a:r>
              <a:rPr lang="ar-LB" dirty="0" smtClean="0"/>
              <a:t> </a:t>
            </a:r>
            <a:r>
              <a:rPr lang="ar-SY" dirty="0" smtClean="0"/>
              <a:t>في إطار تحسين السلامة في لبنان</a:t>
            </a:r>
            <a:r>
              <a:rPr lang="ar-LB" dirty="0" smtClean="0"/>
              <a:t> بيروت ابريل 2016</a:t>
            </a:r>
            <a:r>
              <a:rPr lang="en-US" dirty="0" smtClean="0"/>
              <a:t/>
            </a:r>
            <a:br>
              <a:rPr lang="en-US" dirty="0" smtClean="0"/>
            </a:br>
            <a:endParaRPr lang="en-US" dirty="0"/>
          </a:p>
        </p:txBody>
      </p:sp>
      <p:sp>
        <p:nvSpPr>
          <p:cNvPr id="3" name="Subtitle 2"/>
          <p:cNvSpPr>
            <a:spLocks noGrp="1"/>
          </p:cNvSpPr>
          <p:nvPr>
            <p:ph type="subTitle" idx="1"/>
          </p:nvPr>
        </p:nvSpPr>
        <p:spPr>
          <a:xfrm>
            <a:off x="991893" y="1927937"/>
            <a:ext cx="7748346" cy="2809875"/>
          </a:xfrm>
        </p:spPr>
        <p:txBody>
          <a:bodyPr/>
          <a:lstStyle/>
          <a:p>
            <a:pPr marL="231775" indent="-231775" algn="just" rtl="1">
              <a:lnSpc>
                <a:spcPct val="100000"/>
              </a:lnSpc>
              <a:buFont typeface="Wingdings" pitchFamily="2" charset="2"/>
              <a:buChar char="§"/>
            </a:pPr>
            <a:r>
              <a:rPr lang="ar-SA" sz="2800" dirty="0" smtClean="0"/>
              <a:t>عقدت الإسكوا بالتعاون مع وزارة الزراعة في الجمهورية اللبنانية </a:t>
            </a:r>
            <a:r>
              <a:rPr lang="ar-SY" sz="2800" dirty="0" smtClean="0"/>
              <a:t>اجتماعاً للخبراء والذي اعتبر اجتماعاً مرحلياً لمشروع إعداد دليل إرشادي لتصميم هندسة مشاهد الطرق في إطار تحسين السلامة في لبنان، في </a:t>
            </a:r>
            <a:r>
              <a:rPr lang="ar-LB" sz="2800" dirty="0" smtClean="0"/>
              <a:t>ابريل </a:t>
            </a:r>
            <a:r>
              <a:rPr lang="ar-SY" sz="2800" dirty="0" smtClean="0"/>
              <a:t>2016</a:t>
            </a:r>
            <a:r>
              <a:rPr lang="ar-SA" sz="2800" dirty="0" smtClean="0"/>
              <a:t>. </a:t>
            </a:r>
            <a:endParaRPr lang="en-US" sz="2800" dirty="0"/>
          </a:p>
        </p:txBody>
      </p:sp>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844" y="216976"/>
            <a:ext cx="6805344" cy="1145269"/>
          </a:xfrm>
        </p:spPr>
        <p:txBody>
          <a:bodyPr/>
          <a:lstStyle/>
          <a:p>
            <a:pPr lvl="0" algn="r">
              <a:lnSpc>
                <a:spcPct val="100000"/>
              </a:lnSpc>
            </a:pPr>
            <a:r>
              <a:rPr lang="ar-SY" dirty="0" smtClean="0"/>
              <a:t>المساهمة بتقديم الدعم الفني لصياغة فصل النقل ضمن مشروع إعداد الاستراتيجية الوطنية للتنمية المستدامة في لبنان</a:t>
            </a:r>
            <a:r>
              <a:rPr lang="ar-LB" dirty="0" smtClean="0"/>
              <a:t> يناير 2016</a:t>
            </a:r>
            <a:r>
              <a:rPr lang="ar-SA" dirty="0" smtClean="0"/>
              <a:t/>
            </a:r>
            <a:br>
              <a:rPr lang="ar-SA" dirty="0" smtClean="0"/>
            </a:br>
            <a:r>
              <a:rPr lang="en-US" dirty="0" smtClean="0"/>
              <a:t/>
            </a:r>
            <a:br>
              <a:rPr lang="en-US" dirty="0" smtClean="0"/>
            </a:br>
            <a:endParaRPr lang="en-US" dirty="0"/>
          </a:p>
        </p:txBody>
      </p:sp>
      <p:sp>
        <p:nvSpPr>
          <p:cNvPr id="3" name="Subtitle 2"/>
          <p:cNvSpPr>
            <a:spLocks noGrp="1"/>
          </p:cNvSpPr>
          <p:nvPr>
            <p:ph type="subTitle" idx="1"/>
          </p:nvPr>
        </p:nvSpPr>
        <p:spPr>
          <a:xfrm>
            <a:off x="1038386" y="1983783"/>
            <a:ext cx="7501180" cy="2782208"/>
          </a:xfrm>
        </p:spPr>
        <p:txBody>
          <a:bodyPr/>
          <a:lstStyle/>
          <a:p>
            <a:pPr marL="279400" lvl="0" indent="-279400" algn="just" rtl="1">
              <a:lnSpc>
                <a:spcPct val="100000"/>
              </a:lnSpc>
              <a:buFont typeface="Wingdings" pitchFamily="2" charset="2"/>
              <a:buChar char="§"/>
            </a:pPr>
            <a:r>
              <a:rPr lang="ar-SY" sz="2800" dirty="0" smtClean="0"/>
              <a:t>شاركت </a:t>
            </a:r>
            <a:r>
              <a:rPr lang="ar-LB" sz="2800" dirty="0" smtClean="0"/>
              <a:t>الاسكوا </a:t>
            </a:r>
            <a:r>
              <a:rPr lang="ar-SY" sz="2800" dirty="0" smtClean="0"/>
              <a:t>في ورشة العمل التي أقامتها رئاسة الحكومة اللبنانية في مقر السرايا الحكومية في بيروت </a:t>
            </a:r>
            <a:r>
              <a:rPr lang="ar-LB" sz="2800" dirty="0" smtClean="0"/>
              <a:t>في </a:t>
            </a:r>
            <a:r>
              <a:rPr lang="ar-SY" sz="2800" dirty="0" smtClean="0"/>
              <a:t>يناير 2016،  والتي خصصت لمناقشة مسودة مشروع الاستراتيجية الوطنية للتنمية المستدامة في </a:t>
            </a:r>
            <a:r>
              <a:rPr lang="ar-SY" sz="2800" dirty="0" err="1" smtClean="0"/>
              <a:t>لبنان.</a:t>
            </a:r>
            <a:r>
              <a:rPr lang="ar-SY" sz="2800" dirty="0" smtClean="0"/>
              <a:t> </a:t>
            </a:r>
            <a:endParaRPr lang="ar-SA" sz="2800" dirty="0" smtClean="0"/>
          </a:p>
          <a:p>
            <a:pPr marL="279400" lvl="0" indent="-279400" algn="just" rtl="1">
              <a:lnSpc>
                <a:spcPct val="100000"/>
              </a:lnSpc>
              <a:buFont typeface="Wingdings" pitchFamily="2" charset="2"/>
              <a:buChar char="§"/>
            </a:pPr>
            <a:endParaRPr lang="ar-SA" sz="2800" dirty="0" smtClean="0"/>
          </a:p>
          <a:p>
            <a:pPr marL="279400" lvl="0" indent="-279400" algn="just" rtl="1">
              <a:lnSpc>
                <a:spcPct val="100000"/>
              </a:lnSpc>
              <a:buFont typeface="Wingdings" pitchFamily="2" charset="2"/>
              <a:buChar char="§"/>
            </a:pPr>
            <a:r>
              <a:rPr lang="ar-SA" sz="2800" dirty="0" smtClean="0"/>
              <a:t>و</a:t>
            </a:r>
            <a:r>
              <a:rPr lang="ar-SY" sz="2800" dirty="0" smtClean="0"/>
              <a:t>تم إبداء الرأي بمكونات خطة قطاع النقل، بضرورة الانطلاق من المخطط التوجيهي لترتيب استعمالات الأراضي في لبنان المعد عام 2004،  مع لحظ مشاريع الوصلات الدولية للطرق والسكك الحديدية بالانسجام مع اتفاقيات الإسكوا ذات الصلة.</a:t>
            </a:r>
            <a:endParaRPr lang="en-US" sz="2800" dirty="0" smtClean="0"/>
          </a:p>
          <a:p>
            <a:pPr marL="279400" indent="-279400" algn="just" rtl="1">
              <a:lnSpc>
                <a:spcPct val="100000"/>
              </a:lnSpc>
              <a:buFont typeface="Wingdings" pitchFamily="2" charset="2"/>
              <a:buChar char="§"/>
            </a:pPr>
            <a:endParaRPr lang="en-US" sz="2800" dirty="0"/>
          </a:p>
        </p:txBody>
      </p:sp>
    </p:spTree>
  </p:cSld>
  <p:clrMapOvr>
    <a:masterClrMapping/>
  </p:clrMapOvr>
  <p:transition spd="slow">
    <p:strips/>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61850</TotalTime>
  <Words>1488</Words>
  <Application>Microsoft Office PowerPoint</Application>
  <PresentationFormat>On-screen Show (4:3)</PresentationFormat>
  <Paragraphs>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مقدمة  </vt:lpstr>
      <vt:lpstr>محاور عمل الاسكوا في مجال النقل واللوجستيات </vt:lpstr>
      <vt:lpstr>انشطة الاسكوا في مجال النقل واللوجستيات </vt:lpstr>
      <vt:lpstr>اجتماع وورشة عمل حول م تسهيل النقل والتجارة و مخرجات مؤتمر نيروبي شباط/ فبراير 2016</vt:lpstr>
      <vt:lpstr>اعداد تقرير عن مستوى تنفيذ مكونات نظام النقل المتكامل بين الدول العربية </vt:lpstr>
      <vt:lpstr>اجتماع خبراء حول دور النقل في الاتصال بسلاسل القيمة العالمية تشرين الثاني/نوفمبر2016 </vt:lpstr>
      <vt:lpstr>الاجتماع المرحلي لمشروع إعداد دليل إرشادي لتصميم هندسة مشاهد الطرق في إطار تحسين السلامة في لبنان بيروت ابريل 2016 </vt:lpstr>
      <vt:lpstr>المساهمة بتقديم الدعم الفني لصياغة فصل النقل ضمن مشروع إعداد الاستراتيجية الوطنية للتنمية المستدامة في لبنان يناير 2016  </vt:lpstr>
      <vt:lpstr>دراسة طلب تقديم مساعدة فنية لفلسطين في مجال النقل مايو 2016   </vt:lpstr>
      <vt:lpstr>دراسة طلب تقديم الدعم الفني للمملكة العربية السعودية لتفعيل عمل لجنة تسهيل النقل والتجارة اغسطس 2016</vt:lpstr>
      <vt:lpstr>المشاركة في المؤتمر الدولي للنافذة الواحدة في المملكة المغربية خلال سبتمبر 2016 </vt:lpstr>
      <vt:lpstr>المشاركة مع منظمة التجارة العالمية في تنفيذ البرنامج التدريبي للدول العربية حول تسهيل التجارة نوفمبر  2016 </vt:lpstr>
      <vt:lpstr>تقرير حول دور النقل في الاتصال بسلال القيمة العالمية  </vt:lpstr>
      <vt:lpstr>المشاركة في المؤتمر العالمي للنقل المستدام </vt:lpstr>
      <vt:lpstr>تقرير عن النقل واهداف التنمية المستدامة </vt:lpstr>
      <vt:lpstr>مذكرة تفاهم بين اللجنة الاقتصادية والاجتماعية لغربي آسيا (الإسكوا) والاتحاد الدولي للنقل الطرقي (IRU)، بيروت، يونيو 2016   </vt:lpstr>
      <vt:lpstr>تقرير عن النقل البحري في المنطقة العربية </vt:lpstr>
      <vt:lpstr>المشاركة في اجتماعات النقل الأوروربية المتوسطية في بروكسل - فبراير 2016   </vt:lpstr>
      <vt:lpstr>تعزيزالتعاون مع منظمة التعاون الاقتصادي والتنمية </vt:lpstr>
      <vt:lpstr>المشاركة في ندوة مركز التجارة العالمي  في تونس،  ابريل 2016   </vt:lpstr>
      <vt:lpstr>اجتماع خبراء حول السياسات الحمائية في قطاع الخدمات  يونيو 2016 تونس    </vt:lpstr>
      <vt:lpstr>ورشة عمل تدريبية حول مشروع المنصة الالكترونية لنظام النقل المتكامل </vt:lpstr>
      <vt:lpstr>Slide 24</vt:lpstr>
    </vt:vector>
  </TitlesOfParts>
  <Company>Quantum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795715</cp:lastModifiedBy>
  <cp:revision>459</cp:revision>
  <dcterms:created xsi:type="dcterms:W3CDTF">2011-12-13T13:03:18Z</dcterms:created>
  <dcterms:modified xsi:type="dcterms:W3CDTF">2017-01-23T07:47:17Z</dcterms:modified>
</cp:coreProperties>
</file>