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82" r:id="rId3"/>
    <p:sldId id="283" r:id="rId4"/>
    <p:sldId id="286" r:id="rId5"/>
    <p:sldId id="287" r:id="rId6"/>
    <p:sldId id="267"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432">
          <p15:clr>
            <a:srgbClr val="A4A3A4"/>
          </p15:clr>
        </p15:guide>
        <p15:guide id="2" orient="horz" pos="3714">
          <p15:clr>
            <a:srgbClr val="A4A3A4"/>
          </p15:clr>
        </p15:guide>
        <p15:guide id="3" pos="5427">
          <p15:clr>
            <a:srgbClr val="A4A3A4"/>
          </p15:clr>
        </p15:guide>
        <p15:guide id="4" pos="3157">
          <p15:clr>
            <a:srgbClr val="A4A3A4"/>
          </p15:clr>
        </p15:guide>
        <p15:guide id="5" pos="10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96"/>
    <a:srgbClr val="010000"/>
    <a:srgbClr val="418FDE"/>
    <a:srgbClr val="97999B"/>
    <a:srgbClr val="009CA6"/>
    <a:srgbClr val="595959"/>
    <a:srgbClr val="B88FDE"/>
    <a:srgbClr val="2C2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10" autoAdjust="0"/>
  </p:normalViewPr>
  <p:slideViewPr>
    <p:cSldViewPr snapToGrid="0" snapToObjects="1">
      <p:cViewPr varScale="1">
        <p:scale>
          <a:sx n="74" d="100"/>
          <a:sy n="74" d="100"/>
        </p:scale>
        <p:origin x="1266" y="90"/>
      </p:cViewPr>
      <p:guideLst>
        <p:guide orient="horz" pos="1432"/>
        <p:guide orient="horz" pos="3714"/>
        <p:guide pos="5427"/>
        <p:guide pos="3157"/>
        <p:guide pos="101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700518\AppData\Local\Temp\notes50BF29\pie%20chart%20exec%20com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doughnutChart>
        <c:varyColors val="1"/>
        <c:ser>
          <c:idx val="0"/>
          <c:order val="0"/>
          <c:tx>
            <c:strRef>
              <c:f>Sheet1!$F$3:$F$9</c:f>
              <c:strCache>
                <c:ptCount val="1"/>
                <c:pt idx="0">
                  <c:v>دراسات وإسهامات فنية حول مختلف محاور أجندة تمويل التنمية تضمنتها تقارير دولية وإقليمية جهود للترويج للمصالح العربية والدفاع عن مصالحها المشتركة  أنشطة لصالح البلدان العربية الأقل نموا والتعاون الفني الإقليمية  أوراق مفاهيمية لتعبئة موارد لدعم أنشطة تمويل </c:v>
                </c:pt>
              </c:strCache>
            </c:strRef>
          </c:tx>
          <c:dLbls>
            <c:dLbl>
              <c:idx val="0"/>
              <c:layout>
                <c:manualLayout>
                  <c:x val="0.20900211472949512"/>
                  <c:y val="-7.5204196387558681E-2"/>
                </c:manualLayout>
              </c:layout>
              <c:spPr/>
              <c:txPr>
                <a:bodyPr/>
                <a:lstStyle/>
                <a:p>
                  <a:pPr>
                    <a:defRPr sz="1600" b="1">
                      <a:latin typeface="Arial" pitchFamily="34" charset="0"/>
                      <a:cs typeface="Arial"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7862776836279734"/>
                  <c:y val="8.3957670058060312E-3"/>
                </c:manualLayout>
              </c:layout>
              <c:tx>
                <c:rich>
                  <a:bodyPr/>
                  <a:lstStyle/>
                  <a:p>
                    <a:pPr>
                      <a:defRPr sz="1600" b="1">
                        <a:latin typeface="Arial" pitchFamily="34" charset="0"/>
                        <a:cs typeface="Arial" pitchFamily="34" charset="0"/>
                      </a:defRPr>
                    </a:pPr>
                    <a:r>
                      <a:rPr lang="ar-LB" sz="1600" dirty="0" smtClean="0"/>
                      <a:t>جهود لدفع أولويات تمويل</a:t>
                    </a:r>
                    <a:r>
                      <a:rPr lang="ar-LB" sz="1600" baseline="0" dirty="0" smtClean="0"/>
                      <a:t> التنمية الخاصة بالمنطقة العربية وا</a:t>
                    </a:r>
                    <a:r>
                      <a:rPr lang="ar-LB" sz="1600" dirty="0" smtClean="0"/>
                      <a:t>لترويج والدفاع عن مصالحها فيما يتصل بتنفيذ خطة</a:t>
                    </a:r>
                    <a:r>
                      <a:rPr lang="ar-LB" sz="1600" baseline="0" dirty="0" smtClean="0"/>
                      <a:t> عمل أديس أبابا</a:t>
                    </a:r>
                    <a:r>
                      <a:rPr lang="ar-LB" sz="1600" dirty="0"/>
                      <a:t>
23%</a:t>
                    </a:r>
                  </a:p>
                </c:rich>
              </c:tx>
              <c:sp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22243483290012575"/>
                  <c:y val="9.0273032959026622E-3"/>
                </c:manualLayout>
              </c:layout>
              <c:spPr/>
              <c:txPr>
                <a:bodyPr/>
                <a:lstStyle/>
                <a:p>
                  <a:pPr>
                    <a:defRPr sz="1600" b="1">
                      <a:latin typeface="Arial" pitchFamily="34" charset="0"/>
                      <a:cs typeface="Arial"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6329656321157823"/>
                  <c:y val="3.040311980110094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7936666180815872"/>
                  <c:y val="-4.7340933623646339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13543596658903068"/>
                  <c:y val="-9.0642780837130399E-2"/>
                </c:manualLayout>
              </c:layout>
              <c:tx>
                <c:rich>
                  <a:bodyPr/>
                  <a:lstStyle/>
                  <a:p>
                    <a:r>
                      <a:rPr lang="ar-LB" dirty="0"/>
                      <a:t>مبادرات </a:t>
                    </a:r>
                    <a:r>
                      <a:rPr lang="ar-LB" dirty="0" smtClean="0"/>
                      <a:t>(</a:t>
                    </a:r>
                    <a:r>
                      <a:rPr lang="ar-LB" sz="1050" dirty="0" smtClean="0"/>
                      <a:t>رصد </a:t>
                    </a:r>
                    <a:r>
                      <a:rPr lang="ar-LB" sz="1050" dirty="0"/>
                      <a:t>وتقييم التقدم الإقليمي المحرز في مجال تمويل التنمية + التقرير الأول حول التدفقات المالية غير المشروعة</a:t>
                    </a:r>
                    <a:r>
                      <a:rPr lang="ar-LB" dirty="0"/>
                      <a:t>)
6%</a:t>
                    </a:r>
                  </a:p>
                </c:rich>
              </c:tx>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4.2417998225810806E-3"/>
                  <c:y val="-0.14248236046595575"/>
                </c:manualLayout>
              </c:layout>
              <c:spPr/>
              <c:txPr>
                <a:bodyPr/>
                <a:lstStyle/>
                <a:p>
                  <a:pPr>
                    <a:defRPr sz="1100" b="1">
                      <a:latin typeface="Arial" pitchFamily="34" charset="0"/>
                      <a:cs typeface="Arial"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200" b="1">
                    <a:latin typeface="Arial" pitchFamily="34" charset="0"/>
                    <a:cs typeface="Arial"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Sheet1!$F$3:$F$9</c:f>
              <c:strCache>
                <c:ptCount val="7"/>
                <c:pt idx="0">
                  <c:v>دراسات وإسهامات فنية حول مختلف محاور أجندة تمويل التنمية تضمنتها تقارير دولية وإقليمية</c:v>
                </c:pt>
                <c:pt idx="1">
                  <c:v>جهود للترويج للمصالح العربية والدفاع عن مصالحها المشتركة </c:v>
                </c:pt>
                <c:pt idx="2">
                  <c:v>أنشطة لصالح البلدان العربية الأقل نموا والتعاون الفني الإقليمية </c:v>
                </c:pt>
                <c:pt idx="3">
                  <c:v>أوراق مفاهيمية لتعبئة موارد لدعم أنشطة تمويل التنمية لصالح الدول الأعضاء </c:v>
                </c:pt>
                <c:pt idx="4">
                  <c:v>تحليلات كمية لقياس فجوات التمويل وتقدير كلفة تمويل أهداف التنمية المستدامة</c:v>
                </c:pt>
                <c:pt idx="5">
                  <c:v>مبادرات (بطاقة رصد وتقييم التقدم الإقليمي المحرز في مجال تمويل التنمية + التقرير الأول حول التدفقات المالية غير المشروعة)</c:v>
                </c:pt>
                <c:pt idx="6">
                  <c:v>اجتماعات للخبراء في محاور نوعية لأجندة أديس أبابا لتمويل التنمية</c:v>
                </c:pt>
              </c:strCache>
            </c:strRef>
          </c:cat>
          <c:val>
            <c:numRef>
              <c:f>Sheet1!$E$3:$E$9</c:f>
              <c:numCache>
                <c:formatCode>General</c:formatCode>
                <c:ptCount val="7"/>
                <c:pt idx="0">
                  <c:v>8</c:v>
                </c:pt>
                <c:pt idx="1">
                  <c:v>8</c:v>
                </c:pt>
                <c:pt idx="2">
                  <c:v>9</c:v>
                </c:pt>
                <c:pt idx="3">
                  <c:v>4</c:v>
                </c:pt>
                <c:pt idx="4">
                  <c:v>2</c:v>
                </c:pt>
                <c:pt idx="5">
                  <c:v>2</c:v>
                </c:pt>
                <c:pt idx="6">
                  <c:v>2</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C12BC92-BCA0-4251-AD09-1345419077F6}" type="datetime1">
              <a:rPr lang="en-US"/>
              <a:pPr/>
              <a:t>06/05/2017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7E985F3-7E60-448F-908F-E2B28D5E84F5}" type="slidenum">
              <a:rPr lang="en-US"/>
              <a:pPr/>
              <a:t>‹#›</a:t>
            </a:fld>
            <a:endParaRPr lang="en-US"/>
          </a:p>
        </p:txBody>
      </p:sp>
    </p:spTree>
    <p:extLst>
      <p:ext uri="{BB962C8B-B14F-4D97-AF65-F5344CB8AC3E}">
        <p14:creationId xmlns:p14="http://schemas.microsoft.com/office/powerpoint/2010/main" val="715942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99A7E06-602C-425F-8040-DBDFEF651110}" type="datetime1">
              <a:rPr lang="en-US"/>
              <a:pPr/>
              <a:t>06/05/2017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CAD84A1-B408-4AB4-ADC4-725C7DCB4866}" type="slidenum">
              <a:rPr lang="en-US"/>
              <a:pPr/>
              <a:t>‹#›</a:t>
            </a:fld>
            <a:endParaRPr lang="en-US"/>
          </a:p>
        </p:txBody>
      </p:sp>
    </p:spTree>
    <p:extLst>
      <p:ext uri="{BB962C8B-B14F-4D97-AF65-F5344CB8AC3E}">
        <p14:creationId xmlns:p14="http://schemas.microsoft.com/office/powerpoint/2010/main" val="19764061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buFont typeface="Arial" pitchFamily="34" charset="0"/>
              <a:buChar char="•"/>
            </a:pPr>
            <a:endParaRPr lang="en-US" sz="1600" dirty="0" smtClean="0"/>
          </a:p>
        </p:txBody>
      </p:sp>
      <p:sp>
        <p:nvSpPr>
          <p:cNvPr id="4" name="Slide Number Placeholder 3"/>
          <p:cNvSpPr>
            <a:spLocks noGrp="1"/>
          </p:cNvSpPr>
          <p:nvPr>
            <p:ph type="sldNum" sz="quarter" idx="10"/>
          </p:nvPr>
        </p:nvSpPr>
        <p:spPr/>
        <p:txBody>
          <a:bodyPr/>
          <a:lstStyle/>
          <a:p>
            <a:pPr>
              <a:defRPr/>
            </a:pPr>
            <a:fld id="{3BE4C2F3-6FC4-4360-9017-F162FBD497F6}" type="slidenum">
              <a:rPr lang="en-US" smtClean="0"/>
              <a:pPr>
                <a:defRPr/>
              </a:pPr>
              <a:t>2</a:t>
            </a:fld>
            <a:endParaRPr lang="en-US"/>
          </a:p>
        </p:txBody>
      </p:sp>
    </p:spTree>
    <p:extLst>
      <p:ext uri="{BB962C8B-B14F-4D97-AF65-F5344CB8AC3E}">
        <p14:creationId xmlns:p14="http://schemas.microsoft.com/office/powerpoint/2010/main" val="3978741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84188" y="3194050"/>
            <a:ext cx="3302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US"/>
          </a:p>
        </p:txBody>
      </p:sp>
      <p:sp>
        <p:nvSpPr>
          <p:cNvPr id="7" name="TextBox 6"/>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10" name="Text Placeholder 9"/>
          <p:cNvSpPr>
            <a:spLocks noGrp="1"/>
          </p:cNvSpPr>
          <p:nvPr>
            <p:ph type="body" sz="quarter" idx="12"/>
          </p:nvPr>
        </p:nvSpPr>
        <p:spPr>
          <a:xfrm>
            <a:off x="1085849" y="1376418"/>
            <a:ext cx="7145337" cy="269875"/>
          </a:xfrm>
          <a:prstGeom prst="rect">
            <a:avLst/>
          </a:prstGeom>
        </p:spPr>
        <p:txBody>
          <a:bodyPr vert="horz" lIns="0" tIns="0" rIns="0" bIns="0"/>
          <a:lstStyle>
            <a:lvl1pPr marL="0" indent="0">
              <a:spcBef>
                <a:spcPts val="0"/>
              </a:spcBef>
              <a:buNone/>
              <a:defRPr sz="1800" b="0" i="0">
                <a:solidFill>
                  <a:srgbClr val="595959"/>
                </a:solidFill>
                <a:latin typeface="Arial"/>
                <a:cs typeface="Arial"/>
              </a:defRPr>
            </a:lvl1pPr>
          </a:lstStyle>
          <a:p>
            <a:pPr lvl="0"/>
            <a:r>
              <a:rPr lang="en-US" dirty="0" smtClean="0"/>
              <a:t>Click to edit Master text styles</a:t>
            </a:r>
          </a:p>
        </p:txBody>
      </p:sp>
      <p:sp>
        <p:nvSpPr>
          <p:cNvPr id="6" name="Text Placeholder 5"/>
          <p:cNvSpPr>
            <a:spLocks noGrp="1"/>
          </p:cNvSpPr>
          <p:nvPr>
            <p:ph type="body" sz="quarter" idx="10"/>
          </p:nvPr>
        </p:nvSpPr>
        <p:spPr>
          <a:xfrm>
            <a:off x="1096818" y="8030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dirty="0" smtClean="0"/>
              <a:t>Click to edit Master text styles</a:t>
            </a:r>
          </a:p>
        </p:txBody>
      </p:sp>
      <p:sp>
        <p:nvSpPr>
          <p:cNvPr id="8" name="Text Placeholder 7"/>
          <p:cNvSpPr>
            <a:spLocks noGrp="1"/>
          </p:cNvSpPr>
          <p:nvPr>
            <p:ph type="body" sz="quarter" idx="11"/>
          </p:nvPr>
        </p:nvSpPr>
        <p:spPr>
          <a:xfrm>
            <a:off x="1085275" y="1149318"/>
            <a:ext cx="7145912" cy="256485"/>
          </a:xfrm>
          <a:prstGeom prst="rect">
            <a:avLst/>
          </a:prstGeom>
        </p:spPr>
        <p:txBody>
          <a:bodyPr vert="horz" lIns="0" tIns="0" rIns="0" bIns="0"/>
          <a:lstStyle>
            <a:lvl1pPr algn="l">
              <a:lnSpc>
                <a:spcPts val="1800"/>
              </a:lnSpc>
              <a:spcBef>
                <a:spcPts val="0"/>
              </a:spcBef>
              <a:buNone/>
              <a:defRPr sz="1800" b="0" cap="none" baseline="0">
                <a:solidFill>
                  <a:srgbClr val="595959"/>
                </a:solidFill>
                <a:latin typeface="Arial"/>
                <a:cs typeface="Aria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FB4BB4A2-2A1A-4D60-B8DE-A06487C40D19}"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Rectangle 9"/>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16" name="TextBox 1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3EED650D-D654-4DBA-8775-7372CD305110}" type="slidenum">
              <a:rPr lang="en-US" sz="600" b="1">
                <a:solidFill>
                  <a:srgbClr val="595959"/>
                </a:solidFill>
              </a:rPr>
              <a:pPr algn="r"/>
              <a:t>‹#›</a:t>
            </a:fld>
            <a:endParaRPr lang="en-US" sz="600" b="1">
              <a:solidFill>
                <a:srgbClr val="595959"/>
              </a:solidFill>
            </a:endParaRPr>
          </a:p>
        </p:txBody>
      </p:sp>
      <p:sp>
        <p:nvSpPr>
          <p:cNvPr id="17" name="TextBox 1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79" y="3587965"/>
            <a:ext cx="6971369" cy="2522323"/>
          </a:xfrm>
          <a:prstGeom prst="rect">
            <a:avLst/>
          </a:prstGeom>
        </p:spPr>
        <p:txBody>
          <a:bodyPr vert="horz" lIns="0" tIns="0" rIns="0" bIns="0"/>
          <a:lstStyle>
            <a:lvl1pPr marL="0" indent="0">
              <a:lnSpc>
                <a:spcPct val="100000"/>
              </a:lnSpc>
              <a:spcBef>
                <a:spcPts val="0"/>
              </a:spcBef>
              <a:buNone/>
              <a:defRPr sz="14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1898466"/>
            <a:ext cx="1668677" cy="1521463"/>
          </a:xfrm>
          <a:prstGeom prst="rect">
            <a:avLst/>
          </a:prstGeom>
        </p:spPr>
        <p:txBody>
          <a:bodyPr vert="horz"/>
          <a:lstStyle>
            <a:lvl1pPr>
              <a:defRPr sz="1200">
                <a:latin typeface="Arial"/>
                <a:cs typeface="Arial"/>
              </a:defRPr>
            </a:lvl1pPr>
          </a:lstStyle>
          <a:p>
            <a:pPr lvl="0"/>
            <a:endParaRPr lang="en-US" noProof="0"/>
          </a:p>
        </p:txBody>
      </p:sp>
      <p:sp>
        <p:nvSpPr>
          <p:cNvPr id="11" name="Picture Placeholder 13"/>
          <p:cNvSpPr>
            <a:spLocks noGrp="1"/>
          </p:cNvSpPr>
          <p:nvPr>
            <p:ph type="pic" sz="quarter" idx="14"/>
          </p:nvPr>
        </p:nvSpPr>
        <p:spPr>
          <a:xfrm>
            <a:off x="5298184" y="1898466"/>
            <a:ext cx="1612434" cy="1521463"/>
          </a:xfrm>
          <a:prstGeom prst="rect">
            <a:avLst/>
          </a:prstGeom>
        </p:spPr>
        <p:txBody>
          <a:bodyPr vert="horz"/>
          <a:lstStyle>
            <a:lvl1pPr>
              <a:defRPr sz="1200">
                <a:latin typeface="Arial"/>
                <a:cs typeface="Arial"/>
              </a:defRPr>
            </a:lvl1pPr>
          </a:lstStyle>
          <a:p>
            <a:pPr lvl="0"/>
            <a:endParaRPr lang="en-US" noProof="0"/>
          </a:p>
        </p:txBody>
      </p:sp>
      <p:sp>
        <p:nvSpPr>
          <p:cNvPr id="14" name="Picture Placeholder 13"/>
          <p:cNvSpPr>
            <a:spLocks noGrp="1"/>
          </p:cNvSpPr>
          <p:nvPr>
            <p:ph type="pic" sz="quarter" idx="15"/>
          </p:nvPr>
        </p:nvSpPr>
        <p:spPr>
          <a:xfrm>
            <a:off x="7066643" y="1898466"/>
            <a:ext cx="1519906" cy="1521463"/>
          </a:xfrm>
          <a:prstGeom prst="rect">
            <a:avLst/>
          </a:prstGeom>
        </p:spPr>
        <p:txBody>
          <a:bodyPr vert="horz"/>
          <a:lstStyle>
            <a:lvl1pPr>
              <a:defRPr sz="1200">
                <a:latin typeface="Arial"/>
                <a:cs typeface="Arial"/>
              </a:defRPr>
            </a:lvl1pPr>
          </a:lstStyle>
          <a:p>
            <a:pPr lvl="0"/>
            <a:endParaRPr lang="en-US" noProof="0"/>
          </a:p>
        </p:txBody>
      </p:sp>
      <p:sp>
        <p:nvSpPr>
          <p:cNvPr id="15" name="Picture Placeholder 13"/>
          <p:cNvSpPr>
            <a:spLocks noGrp="1"/>
          </p:cNvSpPr>
          <p:nvPr>
            <p:ph type="pic" sz="quarter" idx="16"/>
          </p:nvPr>
        </p:nvSpPr>
        <p:spPr>
          <a:xfrm>
            <a:off x="3483894" y="1898466"/>
            <a:ext cx="1605177" cy="1521463"/>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3B70F8E2-7BFF-4A71-8D36-A1A39A7191EC}"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Picture Placeholder 13"/>
          <p:cNvSpPr>
            <a:spLocks noGrp="1"/>
          </p:cNvSpPr>
          <p:nvPr>
            <p:ph type="pic" sz="quarter" idx="13"/>
          </p:nvPr>
        </p:nvSpPr>
        <p:spPr>
          <a:xfrm>
            <a:off x="1622877" y="1914072"/>
            <a:ext cx="3501106" cy="3946072"/>
          </a:xfrm>
          <a:prstGeom prst="rect">
            <a:avLst/>
          </a:prstGeom>
        </p:spPr>
        <p:txBody>
          <a:bodyPr vert="horz"/>
          <a:lstStyle>
            <a:lvl1pPr>
              <a:defRPr sz="1200">
                <a:latin typeface="Arial"/>
                <a:cs typeface="Arial"/>
              </a:defRPr>
            </a:lvl1pPr>
          </a:lstStyle>
          <a:p>
            <a:pPr lvl="0"/>
            <a:endParaRPr lang="en-US" noProof="0" dirty="0"/>
          </a:p>
        </p:txBody>
      </p:sp>
      <p:sp>
        <p:nvSpPr>
          <p:cNvPr id="14" name="Picture Placeholder 13"/>
          <p:cNvSpPr>
            <a:spLocks noGrp="1"/>
          </p:cNvSpPr>
          <p:nvPr>
            <p:ph type="pic" sz="quarter" idx="14"/>
          </p:nvPr>
        </p:nvSpPr>
        <p:spPr>
          <a:xfrm>
            <a:off x="5266377" y="1914072"/>
            <a:ext cx="2984500" cy="3946072"/>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FCDB39D0-DC7B-4D0D-BBA4-6FB7401CA9EF}" type="slidenum">
              <a:rPr lang="en-US" sz="600" b="1">
                <a:solidFill>
                  <a:srgbClr val="595959"/>
                </a:solidFill>
              </a:rPr>
              <a:pPr algn="r"/>
              <a:t>‹#›</a:t>
            </a:fld>
            <a:endParaRPr lang="en-US" sz="600" b="1">
              <a:solidFill>
                <a:srgbClr val="595959"/>
              </a:solidFill>
            </a:endParaRPr>
          </a:p>
        </p:txBody>
      </p:sp>
      <p:sp>
        <p:nvSpPr>
          <p:cNvPr id="11" name="TextBox 10"/>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7" y="2233703"/>
            <a:ext cx="3554638"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7" name="Chart Placeholder 6"/>
          <p:cNvSpPr>
            <a:spLocks noGrp="1"/>
          </p:cNvSpPr>
          <p:nvPr>
            <p:ph type="chart" sz="quarter" idx="16"/>
          </p:nvPr>
        </p:nvSpPr>
        <p:spPr>
          <a:xfrm>
            <a:off x="5343071" y="2233613"/>
            <a:ext cx="3208792" cy="3894137"/>
          </a:xfrm>
          <a:prstGeom prst="rect">
            <a:avLst/>
          </a:prstGeom>
        </p:spPr>
        <p:txBody>
          <a:bodyPr vert="horz"/>
          <a:lstStyle>
            <a:lvl1pPr>
              <a:defRPr>
                <a:latin typeface="Arial"/>
              </a:defRPr>
            </a:lvl1p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17" name="TextBox 1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B616D51D-4642-4F21-98F4-C762A4B06DEA}" type="slidenum">
              <a:rPr lang="en-US" sz="600" b="1">
                <a:solidFill>
                  <a:srgbClr val="595959"/>
                </a:solidFill>
              </a:rPr>
              <a:pPr algn="r"/>
              <a:t>‹#›</a:t>
            </a:fld>
            <a:endParaRPr lang="en-US" sz="600" b="1">
              <a:solidFill>
                <a:srgbClr val="595959"/>
              </a:solidFill>
            </a:endParaRPr>
          </a:p>
        </p:txBody>
      </p:sp>
      <p:sp>
        <p:nvSpPr>
          <p:cNvPr id="18" name="Isosceles Triangle 17"/>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19" name="Isosceles Triangle 18"/>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0" name="Isosceles Triangle 19"/>
          <p:cNvSpPr/>
          <p:nvPr userDrawn="1"/>
        </p:nvSpPr>
        <p:spPr>
          <a:xfrm rot="10800000">
            <a:off x="4906963" y="2690813"/>
            <a:ext cx="147637" cy="114300"/>
          </a:xfrm>
          <a:prstGeom prst="triangle">
            <a:avLst/>
          </a:prstGeom>
          <a:solidFill>
            <a:srgbClr val="2D2D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1" name="Isosceles Triangle 20"/>
          <p:cNvSpPr/>
          <p:nvPr userDrawn="1"/>
        </p:nvSpPr>
        <p:spPr>
          <a:xfrm rot="16200000">
            <a:off x="3881438" y="3009900"/>
            <a:ext cx="147637" cy="112713"/>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2" name="Isosceles Triangle 21"/>
          <p:cNvSpPr/>
          <p:nvPr userDrawn="1"/>
        </p:nvSpPr>
        <p:spPr>
          <a:xfrm rot="10800000">
            <a:off x="4906963" y="3322638"/>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3" name="Isosceles Triangle 22"/>
          <p:cNvSpPr/>
          <p:nvPr userDrawn="1"/>
        </p:nvSpPr>
        <p:spPr>
          <a:xfrm rot="10800000">
            <a:off x="4906963" y="39592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4" name="Isosceles Triangle 23"/>
          <p:cNvSpPr/>
          <p:nvPr userDrawn="1"/>
        </p:nvSpPr>
        <p:spPr>
          <a:xfrm rot="10800000">
            <a:off x="4906963" y="4589463"/>
            <a:ext cx="147637"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5" name="Isosceles Triangle 24"/>
          <p:cNvSpPr/>
          <p:nvPr userDrawn="1"/>
        </p:nvSpPr>
        <p:spPr>
          <a:xfrm rot="10800000">
            <a:off x="4906963" y="5216525"/>
            <a:ext cx="147637"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6" name="Isosceles Triangle 25"/>
          <p:cNvSpPr/>
          <p:nvPr userDrawn="1"/>
        </p:nvSpPr>
        <p:spPr>
          <a:xfrm rot="10800000">
            <a:off x="261620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7" name="Isosceles Triangle 26"/>
          <p:cNvSpPr/>
          <p:nvPr userDrawn="1"/>
        </p:nvSpPr>
        <p:spPr>
          <a:xfrm rot="10800000">
            <a:off x="261620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8" name="Isosceles Triangle 27"/>
          <p:cNvSpPr/>
          <p:nvPr userDrawn="1"/>
        </p:nvSpPr>
        <p:spPr>
          <a:xfrm rot="10800000">
            <a:off x="7092950" y="3332163"/>
            <a:ext cx="147638" cy="114300"/>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29" name="Isosceles Triangle 28"/>
          <p:cNvSpPr/>
          <p:nvPr userDrawn="1"/>
        </p:nvSpPr>
        <p:spPr>
          <a:xfrm rot="10800000">
            <a:off x="7092950" y="3959225"/>
            <a:ext cx="147638" cy="112713"/>
          </a:xfrm>
          <a:prstGeom prst="triangle">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30" name="Isosceles Triangle 29"/>
          <p:cNvSpPr/>
          <p:nvPr userDrawn="1"/>
        </p:nvSpPr>
        <p:spPr>
          <a:xfrm rot="5400000">
            <a:off x="5822950" y="3009901"/>
            <a:ext cx="147637" cy="112712"/>
          </a:xfrm>
          <a:prstGeom prst="triangle">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418FDE"/>
              </a:solidFill>
              <a:latin typeface="Arial" pitchFamily="34" charset="0"/>
              <a:ea typeface="ＭＳ Ｐゴシック" pitchFamily="34" charset="-128"/>
            </a:endParaRPr>
          </a:p>
        </p:txBody>
      </p:sp>
      <p:sp>
        <p:nvSpPr>
          <p:cNvPr id="31" name="TextBox 30"/>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35" name="Text Placeholder 12"/>
          <p:cNvSpPr>
            <a:spLocks noGrp="1"/>
          </p:cNvSpPr>
          <p:nvPr>
            <p:ph type="body" sz="quarter" idx="12"/>
          </p:nvPr>
        </p:nvSpPr>
        <p:spPr>
          <a:xfrm>
            <a:off x="1615180" y="5401111"/>
            <a:ext cx="6631660" cy="360000"/>
          </a:xfrm>
          <a:prstGeom prst="rect">
            <a:avLst/>
          </a:prstGeom>
          <a:solidFill>
            <a:srgbClr val="418FDE"/>
          </a:solidFill>
        </p:spPr>
        <p:txBody>
          <a:bodyPr vert="horz" lIns="72000" tIns="36000" rIns="0" bIns="0" anchor="t"/>
          <a:lstStyle>
            <a:lvl1pPr algn="ctr">
              <a:lnSpc>
                <a:spcPts val="1600"/>
              </a:lnSpc>
              <a:spcBef>
                <a:spcPts val="0"/>
              </a:spcBef>
              <a:buNone/>
              <a:defRPr sz="1400" b="0">
                <a:solidFill>
                  <a:schemeClr val="bg1"/>
                </a:solidFill>
                <a:latin typeface="Arial"/>
                <a:cs typeface="Aria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39" name="Text Placeholder 38"/>
          <p:cNvSpPr>
            <a:spLocks noGrp="1"/>
          </p:cNvSpPr>
          <p:nvPr>
            <p:ph type="body" sz="quarter" idx="26"/>
          </p:nvPr>
        </p:nvSpPr>
        <p:spPr>
          <a:xfrm>
            <a:off x="6089893" y="3524123"/>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40" name="Text Placeholder 38"/>
          <p:cNvSpPr>
            <a:spLocks noGrp="1"/>
          </p:cNvSpPr>
          <p:nvPr>
            <p:ph type="body" sz="quarter" idx="27"/>
          </p:nvPr>
        </p:nvSpPr>
        <p:spPr>
          <a:xfrm>
            <a:off x="6089893" y="2889209"/>
            <a:ext cx="2142068"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1" name="Text Placeholder 38"/>
          <p:cNvSpPr>
            <a:spLocks noGrp="1"/>
          </p:cNvSpPr>
          <p:nvPr>
            <p:ph type="body" sz="quarter" idx="28"/>
          </p:nvPr>
        </p:nvSpPr>
        <p:spPr>
          <a:xfrm>
            <a:off x="6089893" y="4155138"/>
            <a:ext cx="2160000"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48" name="Text Placeholder 38"/>
          <p:cNvSpPr>
            <a:spLocks noGrp="1"/>
          </p:cNvSpPr>
          <p:nvPr>
            <p:ph type="body" sz="quarter" idx="30"/>
          </p:nvPr>
        </p:nvSpPr>
        <p:spPr>
          <a:xfrm>
            <a:off x="4128429" y="2890838"/>
            <a:ext cx="1596649" cy="359998"/>
          </a:xfrm>
          <a:prstGeom prst="rect">
            <a:avLst/>
          </a:prstGeom>
          <a:solidFill>
            <a:srgbClr val="595959"/>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1" name="Text Placeholder 38"/>
          <p:cNvSpPr>
            <a:spLocks noGrp="1"/>
          </p:cNvSpPr>
          <p:nvPr>
            <p:ph type="body" sz="quarter" idx="31"/>
          </p:nvPr>
        </p:nvSpPr>
        <p:spPr>
          <a:xfrm>
            <a:off x="4128429" y="4783876"/>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2" name="Text Placeholder 38"/>
          <p:cNvSpPr>
            <a:spLocks noGrp="1"/>
          </p:cNvSpPr>
          <p:nvPr>
            <p:ph type="body" sz="quarter" idx="32"/>
          </p:nvPr>
        </p:nvSpPr>
        <p:spPr>
          <a:xfrm>
            <a:off x="4128429" y="2257870"/>
            <a:ext cx="1596649" cy="359998"/>
          </a:xfrm>
          <a:prstGeom prst="rect">
            <a:avLst/>
          </a:prstGeom>
          <a:solidFill>
            <a:srgbClr val="2D2D70"/>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smtClean="0"/>
              <a:t>Click to edit Master text styles</a:t>
            </a:r>
          </a:p>
        </p:txBody>
      </p:sp>
      <p:sp>
        <p:nvSpPr>
          <p:cNvPr id="53" name="Text Placeholder 38"/>
          <p:cNvSpPr>
            <a:spLocks noGrp="1"/>
          </p:cNvSpPr>
          <p:nvPr>
            <p:ph type="body" sz="quarter" idx="33"/>
          </p:nvPr>
        </p:nvSpPr>
        <p:spPr>
          <a:xfrm>
            <a:off x="1606550" y="3524123"/>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a:t>
            </a:r>
          </a:p>
        </p:txBody>
      </p:sp>
      <p:sp>
        <p:nvSpPr>
          <p:cNvPr id="54" name="Text Placeholder 38"/>
          <p:cNvSpPr>
            <a:spLocks noGrp="1"/>
          </p:cNvSpPr>
          <p:nvPr>
            <p:ph type="body" sz="quarter" idx="34"/>
          </p:nvPr>
        </p:nvSpPr>
        <p:spPr>
          <a:xfrm>
            <a:off x="1606550" y="2889209"/>
            <a:ext cx="2163041"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5" name="Text Placeholder 38"/>
          <p:cNvSpPr>
            <a:spLocks noGrp="1"/>
          </p:cNvSpPr>
          <p:nvPr>
            <p:ph type="body" sz="quarter" idx="35"/>
          </p:nvPr>
        </p:nvSpPr>
        <p:spPr>
          <a:xfrm>
            <a:off x="1606549" y="4155138"/>
            <a:ext cx="2181149" cy="360000"/>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6" name="Text Placeholder 38"/>
          <p:cNvSpPr>
            <a:spLocks noGrp="1"/>
          </p:cNvSpPr>
          <p:nvPr>
            <p:ph type="body" sz="quarter" idx="36"/>
          </p:nvPr>
        </p:nvSpPr>
        <p:spPr>
          <a:xfrm>
            <a:off x="4128429" y="4155138"/>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
        <p:nvSpPr>
          <p:cNvPr id="57" name="Text Placeholder 38"/>
          <p:cNvSpPr>
            <a:spLocks noGrp="1"/>
          </p:cNvSpPr>
          <p:nvPr>
            <p:ph type="body" sz="quarter" idx="37"/>
          </p:nvPr>
        </p:nvSpPr>
        <p:spPr>
          <a:xfrm>
            <a:off x="4128429" y="3524123"/>
            <a:ext cx="1596649" cy="359998"/>
          </a:xfrm>
          <a:prstGeom prst="rect">
            <a:avLst/>
          </a:prstGeom>
          <a:solidFill>
            <a:srgbClr val="418FDE"/>
          </a:solidFill>
        </p:spPr>
        <p:txBody>
          <a:bodyPr vert="horz" anchor="t"/>
          <a:lstStyle>
            <a:lvl1pPr algn="ctr">
              <a:lnSpc>
                <a:spcPts val="1600"/>
              </a:lnSpc>
              <a:spcBef>
                <a:spcPts val="0"/>
              </a:spcBef>
              <a:buNone/>
              <a:defRPr sz="1400" b="0">
                <a:solidFill>
                  <a:srgbClr val="FFFFFF"/>
                </a:solidFill>
                <a:latin typeface="Arial"/>
                <a:cs typeface="Arial"/>
              </a:defRPr>
            </a:lvl1pPr>
            <a:lvl2pPr>
              <a:lnSpc>
                <a:spcPts val="2200"/>
              </a:lnSpc>
              <a:spcBef>
                <a:spcPts val="0"/>
              </a:spcBef>
              <a:defRPr sz="2100">
                <a:latin typeface="Arial"/>
                <a:cs typeface="Arial"/>
              </a:defRPr>
            </a:lvl2pPr>
            <a:lvl3pPr>
              <a:lnSpc>
                <a:spcPts val="2200"/>
              </a:lnSpc>
              <a:spcBef>
                <a:spcPts val="0"/>
              </a:spcBef>
              <a:defRPr sz="2100">
                <a:latin typeface="Arial"/>
                <a:cs typeface="Arial"/>
              </a:defRPr>
            </a:lvl3pPr>
            <a:lvl4pPr>
              <a:lnSpc>
                <a:spcPts val="2200"/>
              </a:lnSpc>
              <a:spcBef>
                <a:spcPts val="0"/>
              </a:spcBef>
              <a:defRPr sz="2100">
                <a:latin typeface="Arial"/>
                <a:cs typeface="Arial"/>
              </a:defRPr>
            </a:lvl4pPr>
            <a:lvl5pPr>
              <a:lnSpc>
                <a:spcPts val="2200"/>
              </a:lnSpc>
              <a:spcBef>
                <a:spcPts val="0"/>
              </a:spcBef>
              <a:defRPr sz="2100">
                <a:latin typeface="Arial"/>
                <a:cs typeface="Arial"/>
              </a:defRPr>
            </a:lvl5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003300" y="2582863"/>
            <a:ext cx="64897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dirty="0" smtClean="0">
                <a:solidFill>
                  <a:schemeClr val="bg1"/>
                </a:solidFill>
              </a:rPr>
              <a:t>Economic And Social Commission For Western Asia</a:t>
            </a:r>
          </a:p>
        </p:txBody>
      </p:sp>
      <p:sp>
        <p:nvSpPr>
          <p:cNvPr id="6" name="Text Placeholder 5"/>
          <p:cNvSpPr>
            <a:spLocks noGrp="1"/>
          </p:cNvSpPr>
          <p:nvPr>
            <p:ph type="body" sz="quarter" idx="10"/>
          </p:nvPr>
        </p:nvSpPr>
        <p:spPr>
          <a:xfrm>
            <a:off x="1096818" y="1145917"/>
            <a:ext cx="7134369" cy="328159"/>
          </a:xfrm>
          <a:prstGeom prst="rect">
            <a:avLst/>
          </a:prstGeom>
        </p:spPr>
        <p:txBody>
          <a:bodyPr vert="horz" lIns="0" tIns="0" rIns="0" bIns="0" anchor="t"/>
          <a:lstStyle>
            <a:lvl1pPr algn="l">
              <a:lnSpc>
                <a:spcPts val="2700"/>
              </a:lnSpc>
              <a:spcBef>
                <a:spcPts val="0"/>
              </a:spcBef>
              <a:buNone/>
              <a:defRPr sz="2700" b="1" cap="all" baseline="0">
                <a:solidFill>
                  <a:srgbClr val="595959"/>
                </a:solidFill>
                <a:latin typeface="Arial"/>
                <a:cs typeface="Arial"/>
              </a:defRPr>
            </a:lvl1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6" name="Picture 1" descr="slide2.jpg"/>
          <p:cNvPicPr>
            <a:picLocks noChangeAspect="1"/>
          </p:cNvPicPr>
          <p:nvPr userDrawn="1"/>
        </p:nvPicPr>
        <p:blipFill>
          <a:blip r:embed="rId2" cstate="print"/>
          <a:srcRect r="83333"/>
          <a:stretch>
            <a:fillRect/>
          </a:stretch>
        </p:blipFill>
        <p:spPr bwMode="auto">
          <a:xfrm>
            <a:off x="0" y="0"/>
            <a:ext cx="1524000" cy="1844675"/>
          </a:xfrm>
          <a:prstGeom prst="rect">
            <a:avLst/>
          </a:prstGeom>
          <a:noFill/>
          <a:ln w="9525">
            <a:noFill/>
            <a:miter lim="800000"/>
            <a:headEnd/>
            <a:tailEnd/>
          </a:ln>
        </p:spPr>
      </p:pic>
      <p:sp>
        <p:nvSpPr>
          <p:cNvPr id="7" name="Rectangle 6"/>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10" name="TextBox 9"/>
          <p:cNvSpPr txBox="1"/>
          <p:nvPr userDrawn="1"/>
        </p:nvSpPr>
        <p:spPr>
          <a:xfrm>
            <a:off x="685800" y="6418263"/>
            <a:ext cx="631825" cy="100012"/>
          </a:xfrm>
          <a:prstGeom prst="rect">
            <a:avLst/>
          </a:prstGeom>
          <a:noFill/>
        </p:spPr>
        <p:txBody>
          <a:bodyPr lIns="0" tIns="0" rIns="0" bIns="0">
            <a:spAutoFit/>
          </a:bodyPr>
          <a:lstStyle/>
          <a:p>
            <a:pPr algn="r" fontAlgn="auto">
              <a:spcBef>
                <a:spcPts val="0"/>
              </a:spcBef>
              <a:spcAft>
                <a:spcPts val="0"/>
              </a:spcAft>
              <a:defRPr/>
            </a:pPr>
            <a:r>
              <a:rPr lang="en-US" sz="600" b="1">
                <a:solidFill>
                  <a:srgbClr val="595959"/>
                </a:solidFill>
                <a:latin typeface="Arial" pitchFamily="34" charset="0"/>
                <a:ea typeface="+mn-ea"/>
              </a:rPr>
              <a:t>Page </a:t>
            </a:r>
            <a:fld id="{1B51639E-6DAD-427C-B619-00CB85E55A79}" type="slidenum">
              <a:rPr lang="en-US" sz="600" b="1">
                <a:solidFill>
                  <a:srgbClr val="595959"/>
                </a:solidFill>
                <a:latin typeface="Arial" pitchFamily="34" charset="0"/>
                <a:ea typeface="+mn-ea"/>
              </a:rPr>
              <a:pPr algn="r" fontAlgn="auto">
                <a:spcBef>
                  <a:spcPts val="0"/>
                </a:spcBef>
                <a:spcAft>
                  <a:spcPts val="0"/>
                </a:spcAft>
                <a:defRPr/>
              </a:pPr>
              <a:t>‹#›</a:t>
            </a:fld>
            <a:endParaRPr lang="en-US" sz="600" b="1">
              <a:solidFill>
                <a:srgbClr val="595959"/>
              </a:solidFill>
              <a:latin typeface="Arial" pitchFamily="34" charset="0"/>
              <a:ea typeface="+mn-ea"/>
            </a:endParaRPr>
          </a:p>
        </p:txBody>
      </p:sp>
      <p:sp>
        <p:nvSpPr>
          <p:cNvPr id="11" name="TextBox 10"/>
          <p:cNvSpPr txBox="1"/>
          <p:nvPr userDrawn="1"/>
        </p:nvSpPr>
        <p:spPr>
          <a:xfrm>
            <a:off x="1533525" y="6359525"/>
            <a:ext cx="7081838" cy="192088"/>
          </a:xfrm>
          <a:prstGeom prst="rect">
            <a:avLst/>
          </a:prstGeom>
          <a:noFill/>
        </p:spPr>
        <p:txBody>
          <a:bodyPr>
            <a:spAutoFit/>
          </a:bodyPr>
          <a:lstStyle/>
          <a:p>
            <a:pPr fontAlgn="auto">
              <a:spcBef>
                <a:spcPts val="0"/>
              </a:spcBef>
              <a:spcAft>
                <a:spcPts val="0"/>
              </a:spcAft>
              <a:defRPr/>
            </a:pPr>
            <a:r>
              <a:rPr lang="en-US" sz="600" b="1">
                <a:solidFill>
                  <a:srgbClr val="595959"/>
                </a:solidFill>
                <a:latin typeface="Arial" pitchFamily="34" charset="0"/>
                <a:ea typeface="+mn-ea"/>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Text Placeholder 23"/>
          <p:cNvSpPr>
            <a:spLocks noGrp="1"/>
          </p:cNvSpPr>
          <p:nvPr>
            <p:ph type="body" sz="quarter" idx="15"/>
          </p:nvPr>
        </p:nvSpPr>
        <p:spPr>
          <a:xfrm>
            <a:off x="1616076" y="2233703"/>
            <a:ext cx="3772353" cy="3892177"/>
          </a:xfrm>
          <a:prstGeom prst="rect">
            <a:avLst/>
          </a:prstGeom>
        </p:spPr>
        <p:txBody>
          <a:bodyPr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13"/>
          <p:cNvSpPr>
            <a:spLocks noGrp="1"/>
          </p:cNvSpPr>
          <p:nvPr>
            <p:ph type="pic" sz="quarter" idx="13"/>
          </p:nvPr>
        </p:nvSpPr>
        <p:spPr>
          <a:xfrm>
            <a:off x="5578928" y="2269987"/>
            <a:ext cx="2676071" cy="3844155"/>
          </a:xfrm>
          <a:prstGeom prst="rect">
            <a:avLst/>
          </a:prstGeom>
        </p:spPr>
        <p:txBody>
          <a:bodyPr rtlCol="0">
            <a:normAutofit/>
          </a:bodyPr>
          <a:lstStyle>
            <a:lvl1pPr>
              <a:defRPr sz="1200">
                <a:latin typeface="Arial"/>
                <a:cs typeface="Arial"/>
              </a:defRPr>
            </a:lvl1p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1614488" y="1550988"/>
            <a:ext cx="7529512" cy="180975"/>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5" name="TextBox 4"/>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2" name="Title 1"/>
          <p:cNvSpPr>
            <a:spLocks noGrp="1"/>
          </p:cNvSpPr>
          <p:nvPr>
            <p:ph type="ctrTitle"/>
          </p:nvPr>
        </p:nvSpPr>
        <p:spPr>
          <a:xfrm>
            <a:off x="1614714" y="1016906"/>
            <a:ext cx="6616474" cy="419100"/>
          </a:xfrm>
          <a:prstGeom prst="rect">
            <a:avLst/>
          </a:prstGeom>
        </p:spPr>
        <p:txBody>
          <a:bodyPr lIns="0" tIns="0" rIns="0" bIns="0"/>
          <a:lstStyle>
            <a:lvl1pPr algn="l">
              <a:lnSpc>
                <a:spcPts val="2700"/>
              </a:lnSpc>
              <a:defRPr sz="2700" b="1" cap="none">
                <a:solidFill>
                  <a:srgbClr val="595959"/>
                </a:solidFill>
                <a:latin typeface="Arial"/>
                <a:cs typeface="Aria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1614714" y="2685142"/>
            <a:ext cx="6616474" cy="1950358"/>
          </a:xfrm>
          <a:prstGeom prst="rect">
            <a:avLst/>
          </a:prstGeom>
        </p:spPr>
        <p:txBody>
          <a:bodyPr lIns="0" tIns="0" rIns="0" bIns="0" anchor="t" anchorCtr="0"/>
          <a:lstStyle>
            <a:lvl1pPr marL="0" indent="0" algn="l">
              <a:lnSpc>
                <a:spcPts val="2800"/>
              </a:lnSpc>
              <a:spcBef>
                <a:spcPts val="0"/>
              </a:spcBef>
              <a:buNone/>
              <a:defRPr sz="2100">
                <a:solidFill>
                  <a:srgbClr val="59595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111250" y="791035"/>
            <a:ext cx="6624638" cy="419100"/>
          </a:xfrm>
          <a:prstGeom prst="rect">
            <a:avLst/>
          </a:prstGeom>
        </p:spPr>
        <p:txBody>
          <a:bodyPr lIns="0" tIns="0" rIns="0" bIns="0"/>
          <a:lstStyle>
            <a:lvl1pPr algn="l">
              <a:defRPr sz="4200" b="1" cap="none" baseline="0">
                <a:solidFill>
                  <a:srgbClr val="595959"/>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D61B0CCC-A399-4D5C-9541-891E4A29BEB9}" type="slidenum">
              <a:rPr lang="en-US" sz="600" b="1">
                <a:solidFill>
                  <a:srgbClr val="595959"/>
                </a:solidFill>
              </a:rPr>
              <a:pPr algn="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dirty="0"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dirty="0" smtClean="0"/>
              <a:t>Click to edit Master text styles</a:t>
            </a:r>
          </a:p>
        </p:txBody>
      </p:sp>
      <p:sp>
        <p:nvSpPr>
          <p:cNvPr id="13" name="Text Placeholder 23"/>
          <p:cNvSpPr>
            <a:spLocks noGrp="1"/>
          </p:cNvSpPr>
          <p:nvPr>
            <p:ph type="body" sz="quarter" idx="14"/>
          </p:nvPr>
        </p:nvSpPr>
        <p:spPr>
          <a:xfrm>
            <a:off x="1615180" y="2267080"/>
            <a:ext cx="6938270" cy="3375025"/>
          </a:xfrm>
          <a:prstGeom prst="rect">
            <a:avLst/>
          </a:prstGeom>
        </p:spPr>
        <p:txBody>
          <a:bodyPr vert="horz" lIns="0" tIns="0" rIns="0" bIns="0"/>
          <a:lstStyle>
            <a:lvl1pPr marL="0">
              <a:lnSpc>
                <a:spcPct val="100000"/>
              </a:lnSpc>
              <a:spcBef>
                <a:spcPts val="0"/>
              </a:spcBef>
              <a:buNone/>
              <a:defRPr sz="1800" b="0" cap="none" baseline="0">
                <a:solidFill>
                  <a:srgbClr val="595959"/>
                </a:solidFill>
                <a:latin typeface="Arial"/>
                <a:cs typeface="Arial"/>
              </a:defRPr>
            </a:lvl1pPr>
            <a:lvl2pPr marL="0">
              <a:lnSpc>
                <a:spcPct val="100000"/>
              </a:lnSpc>
              <a:spcBef>
                <a:spcPts val="0"/>
              </a:spcBef>
              <a:buNone/>
              <a:defRPr sz="1800" b="0" cap="all">
                <a:solidFill>
                  <a:srgbClr val="418FDE"/>
                </a:solidFill>
                <a:latin typeface="Arial"/>
                <a:cs typeface="Arial"/>
              </a:defRPr>
            </a:lvl2pPr>
            <a:lvl3pPr marL="0" indent="0">
              <a:lnSpc>
                <a:spcPct val="100000"/>
              </a:lnSpc>
              <a:spcBef>
                <a:spcPts val="0"/>
              </a:spcBef>
              <a:buNone/>
              <a:defRPr sz="1800" cap="all">
                <a:solidFill>
                  <a:srgbClr val="595959"/>
                </a:solidFill>
                <a:latin typeface=""/>
              </a:defRPr>
            </a:lvl3pPr>
          </a:lstStyle>
          <a:p>
            <a:pPr lvl="0"/>
            <a:r>
              <a:rPr lang="en-US" dirty="0" smtClean="0"/>
              <a:t>Click to edit Master text styles</a:t>
            </a:r>
          </a:p>
          <a:p>
            <a:pPr lvl="0"/>
            <a:endParaRPr lang="en-US" dirty="0" smtClean="0"/>
          </a:p>
          <a:p>
            <a:pPr lvl="1"/>
            <a:r>
              <a:rPr lang="en-US" dirty="0" smtClean="0"/>
              <a:t>FIRST level</a:t>
            </a:r>
          </a:p>
          <a:p>
            <a:pPr lvl="2"/>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1D8A64A6-80A8-4D86-8301-D88DB4DC5506}"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50" b="0" cap="none" baseline="0">
                <a:solidFill>
                  <a:srgbClr val="595959"/>
                </a:solidFill>
                <a:latin typeface="Arial"/>
                <a:cs typeface="Arial"/>
              </a:defRPr>
            </a:lvl1pPr>
            <a:lvl2pPr marL="0">
              <a:lnSpc>
                <a:spcPct val="100000"/>
              </a:lnSpc>
              <a:spcBef>
                <a:spcPts val="0"/>
              </a:spcBef>
              <a:buNone/>
              <a:defRPr sz="1250" b="0" cap="none">
                <a:solidFill>
                  <a:srgbClr val="595959"/>
                </a:solidFill>
                <a:latin typeface="Arial"/>
                <a:cs typeface="Arial"/>
              </a:defRPr>
            </a:lvl2pPr>
          </a:lstStyle>
          <a:p>
            <a:pPr lvl="0"/>
            <a:r>
              <a:rPr lang="en-US" dirty="0" smtClean="0"/>
              <a:t>Click to edit Master text styles</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418FDE"/>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66B31183-EB97-45B8-8878-33E54A4CF6DF}"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4370294" y="2233703"/>
            <a:ext cx="4183156"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2" name="Text Placeholder 12"/>
          <p:cNvSpPr>
            <a:spLocks noGrp="1"/>
          </p:cNvSpPr>
          <p:nvPr>
            <p:ph type="body" sz="quarter" idx="12"/>
          </p:nvPr>
        </p:nvSpPr>
        <p:spPr>
          <a:xfrm>
            <a:off x="1615180" y="2231743"/>
            <a:ext cx="2387069" cy="3894137"/>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95524CCF-9F66-4DA5-9229-41D843EA777A}"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1" name="Text Placeholder 23"/>
          <p:cNvSpPr>
            <a:spLocks noGrp="1"/>
          </p:cNvSpPr>
          <p:nvPr>
            <p:ph type="body" sz="quarter" idx="14"/>
          </p:nvPr>
        </p:nvSpPr>
        <p:spPr>
          <a:xfrm>
            <a:off x="5016500" y="2233703"/>
            <a:ext cx="3536949"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
        <p:nvSpPr>
          <p:cNvPr id="13" name="Text Placeholder 23"/>
          <p:cNvSpPr>
            <a:spLocks noGrp="1"/>
          </p:cNvSpPr>
          <p:nvPr>
            <p:ph type="body" sz="quarter" idx="15"/>
          </p:nvPr>
        </p:nvSpPr>
        <p:spPr>
          <a:xfrm>
            <a:off x="1616076" y="2233703"/>
            <a:ext cx="3218995" cy="3892177"/>
          </a:xfrm>
          <a:prstGeom prst="rect">
            <a:avLst/>
          </a:prstGeom>
        </p:spPr>
        <p:txBody>
          <a:bodyPr vert="horz" lIns="0" tIns="0" rIns="0" bIns="0"/>
          <a:lstStyle>
            <a:lvl1pPr marL="0">
              <a:lnSpc>
                <a:spcPct val="100000"/>
              </a:lnSpc>
              <a:spcBef>
                <a:spcPts val="0"/>
              </a:spcBef>
              <a:buNone/>
              <a:defRPr sz="1200" b="1" i="0" cap="all" baseline="0">
                <a:solidFill>
                  <a:srgbClr val="418FDE"/>
                </a:solidFill>
                <a:latin typeface="Arial"/>
                <a:cs typeface="Arial"/>
              </a:defRPr>
            </a:lvl1pPr>
            <a:lvl2pPr marL="0">
              <a:lnSpc>
                <a:spcPct val="100000"/>
              </a:lnSpc>
              <a:spcBef>
                <a:spcPts val="0"/>
              </a:spcBef>
              <a:buNone/>
              <a:defRPr sz="1200" b="0" cap="none">
                <a:solidFill>
                  <a:srgbClr val="595959"/>
                </a:solidFill>
                <a:latin typeface="Arial"/>
                <a:cs typeface="Arial"/>
              </a:defRPr>
            </a:lvl2pPr>
          </a:lstStyle>
          <a:p>
            <a:pPr lvl="0"/>
            <a:r>
              <a:rPr lang="en-US" smtClean="0"/>
              <a:t>Click to edit Master text styles</a:t>
            </a:r>
          </a:p>
          <a:p>
            <a:pPr lvl="1"/>
            <a:r>
              <a:rPr lang="en-US"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Rectangle 5"/>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7" name="TextBox 6"/>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683209E2-3983-4608-A5B2-12C5A0FC1CAC}" type="slidenum">
              <a:rPr lang="en-US" sz="600" b="1">
                <a:solidFill>
                  <a:srgbClr val="595959"/>
                </a:solidFill>
              </a:rPr>
              <a:pPr algn="r"/>
              <a:t>‹#›</a:t>
            </a:fld>
            <a:endParaRPr lang="en-US" sz="600" b="1">
              <a:solidFill>
                <a:srgbClr val="595959"/>
              </a:solidFill>
            </a:endParaRPr>
          </a:p>
        </p:txBody>
      </p:sp>
      <p:sp>
        <p:nvSpPr>
          <p:cNvPr id="10" name="TextBox 9"/>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2" name="Text Placeholder 12"/>
          <p:cNvSpPr>
            <a:spLocks noGrp="1"/>
          </p:cNvSpPr>
          <p:nvPr>
            <p:ph type="body" sz="quarter" idx="12"/>
          </p:nvPr>
        </p:nvSpPr>
        <p:spPr>
          <a:xfrm>
            <a:off x="1615180" y="2231743"/>
            <a:ext cx="6639820" cy="1297043"/>
          </a:xfrm>
          <a:prstGeom prst="rect">
            <a:avLst/>
          </a:prstGeom>
        </p:spPr>
        <p:txBody>
          <a:bodyPr vert="horz" lIns="0" tIns="0" rIns="0" bIns="0"/>
          <a:lstStyle>
            <a:lvl1pPr marL="0" indent="0">
              <a:lnSpc>
                <a:spcPct val="100000"/>
              </a:lnSpc>
              <a:spcBef>
                <a:spcPts val="0"/>
              </a:spcBef>
              <a:buNone/>
              <a:defRPr sz="1800">
                <a:solidFill>
                  <a:srgbClr val="595959"/>
                </a:solidFill>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3" name="Picture Placeholder 13"/>
          <p:cNvSpPr>
            <a:spLocks noGrp="1"/>
          </p:cNvSpPr>
          <p:nvPr>
            <p:ph type="pic" sz="quarter" idx="13"/>
          </p:nvPr>
        </p:nvSpPr>
        <p:spPr>
          <a:xfrm>
            <a:off x="1615180" y="3855358"/>
            <a:ext cx="6639820" cy="2222500"/>
          </a:xfrm>
          <a:prstGeom prst="rect">
            <a:avLst/>
          </a:prstGeom>
        </p:spPr>
        <p:txBody>
          <a:bodyPr vert="horz"/>
          <a:lstStyle>
            <a:lvl1pPr>
              <a:defRPr sz="1200">
                <a:latin typeface="Arial"/>
                <a:cs typeface="Arial"/>
              </a:defRPr>
            </a:lvl1p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p:cNvSpPr/>
          <p:nvPr userDrawn="1"/>
        </p:nvSpPr>
        <p:spPr>
          <a:xfrm>
            <a:off x="1614488" y="1695450"/>
            <a:ext cx="7529512"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Arial" pitchFamily="34" charset="0"/>
              <a:ea typeface="ＭＳ Ｐゴシック" pitchFamily="34" charset="-128"/>
            </a:endParaRPr>
          </a:p>
        </p:txBody>
      </p:sp>
      <p:sp>
        <p:nvSpPr>
          <p:cNvPr id="6" name="TextBox 5"/>
          <p:cNvSpPr txBox="1"/>
          <p:nvPr userDrawn="1"/>
        </p:nvSpPr>
        <p:spPr>
          <a:xfrm>
            <a:off x="685800" y="6418263"/>
            <a:ext cx="631825" cy="100012"/>
          </a:xfrm>
          <a:prstGeom prst="rect">
            <a:avLst/>
          </a:prstGeom>
          <a:noFill/>
        </p:spPr>
        <p:txBody>
          <a:bodyPr lIns="0" tIns="0" rIns="0" bIns="0">
            <a:spAutoFit/>
          </a:bodyPr>
          <a:lstStyle/>
          <a:p>
            <a:pPr algn="r"/>
            <a:r>
              <a:rPr lang="en-US" sz="600" b="1">
                <a:solidFill>
                  <a:srgbClr val="595959"/>
                </a:solidFill>
              </a:rPr>
              <a:t>Page </a:t>
            </a:r>
            <a:fld id="{94E90BA6-9EEF-4BBC-8797-F99E04A03E90}" type="slidenum">
              <a:rPr lang="en-US" sz="600" b="1">
                <a:solidFill>
                  <a:srgbClr val="595959"/>
                </a:solidFill>
              </a:rPr>
              <a:pPr algn="r"/>
              <a:t>‹#›</a:t>
            </a:fld>
            <a:endParaRPr lang="en-US" sz="600" b="1">
              <a:solidFill>
                <a:srgbClr val="595959"/>
              </a:solidFill>
            </a:endParaRPr>
          </a:p>
        </p:txBody>
      </p:sp>
      <p:sp>
        <p:nvSpPr>
          <p:cNvPr id="7" name="TextBox 6"/>
          <p:cNvSpPr txBox="1"/>
          <p:nvPr userDrawn="1"/>
        </p:nvSpPr>
        <p:spPr>
          <a:xfrm>
            <a:off x="1533525" y="6359525"/>
            <a:ext cx="7081838" cy="192088"/>
          </a:xfrm>
          <a:prstGeom prst="rect">
            <a:avLst/>
          </a:prstGeom>
          <a:noFill/>
        </p:spPr>
        <p:txBody>
          <a:bodyPr>
            <a:spAutoFit/>
          </a:bodyPr>
          <a:lstStyle/>
          <a:p>
            <a:r>
              <a:rPr lang="en-US" sz="600" b="1">
                <a:solidFill>
                  <a:srgbClr val="595959"/>
                </a:solidFill>
              </a:rPr>
              <a:t>© Copyright 2014 ESCWA. All rights reserved. No part of this presentation in all its property may be used or reproduced in any form without a written permission</a:t>
            </a:r>
          </a:p>
        </p:txBody>
      </p:sp>
      <p:sp>
        <p:nvSpPr>
          <p:cNvPr id="8" name="Text Placeholder 8"/>
          <p:cNvSpPr>
            <a:spLocks noGrp="1"/>
          </p:cNvSpPr>
          <p:nvPr>
            <p:ph type="body" sz="quarter" idx="10"/>
          </p:nvPr>
        </p:nvSpPr>
        <p:spPr>
          <a:xfrm>
            <a:off x="1615180" y="814166"/>
            <a:ext cx="6936476"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smtClean="0"/>
              <a:t>Click to edit Master text styles</a:t>
            </a:r>
          </a:p>
        </p:txBody>
      </p:sp>
      <p:sp>
        <p:nvSpPr>
          <p:cNvPr id="9" name="Text Placeholder 10"/>
          <p:cNvSpPr>
            <a:spLocks noGrp="1"/>
          </p:cNvSpPr>
          <p:nvPr>
            <p:ph type="body" sz="quarter" idx="11"/>
          </p:nvPr>
        </p:nvSpPr>
        <p:spPr>
          <a:xfrm>
            <a:off x="1614714" y="931415"/>
            <a:ext cx="6936942"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smtClean="0"/>
              <a:t>Click to edit Master text styles</a:t>
            </a:r>
          </a:p>
        </p:txBody>
      </p:sp>
      <p:sp>
        <p:nvSpPr>
          <p:cNvPr id="13" name="Picture Placeholder 13"/>
          <p:cNvSpPr>
            <a:spLocks noGrp="1"/>
          </p:cNvSpPr>
          <p:nvPr>
            <p:ph type="pic" sz="quarter" idx="13"/>
          </p:nvPr>
        </p:nvSpPr>
        <p:spPr>
          <a:xfrm>
            <a:off x="1615180" y="2086429"/>
            <a:ext cx="6639820" cy="3991429"/>
          </a:xfrm>
          <a:prstGeom prst="rect">
            <a:avLst/>
          </a:prstGeom>
        </p:spPr>
        <p:txBody>
          <a:bodyPr vert="horz"/>
          <a:lstStyle>
            <a:lvl1pPr>
              <a:defRPr sz="1200">
                <a:latin typeface="Arial"/>
                <a:cs typeface="Arial"/>
              </a:defRPr>
            </a:lvl1pPr>
          </a:lstStyle>
          <a:p>
            <a:pPr lvl="0"/>
            <a:endParaRPr 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Lst>
  <p:timing>
    <p:tnLst>
      <p:par>
        <p:cTn id="1" dur="indefinite" restart="never" nodeType="tmRoot"/>
      </p:par>
    </p:tnLst>
  </p:timing>
  <p:hf sldNum="0"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2" descr="ESCWA PPT P-1.jpg"/>
          <p:cNvPicPr>
            <a:picLocks noChangeAspect="1"/>
          </p:cNvPicPr>
          <p:nvPr/>
        </p:nvPicPr>
        <p:blipFill>
          <a:blip r:embed="rId3"/>
          <a:srcRect/>
          <a:stretch>
            <a:fillRect/>
          </a:stretch>
        </p:blipFill>
        <p:spPr bwMode="auto">
          <a:xfrm>
            <a:off x="0" y="-260648"/>
            <a:ext cx="9144000" cy="6858000"/>
          </a:xfrm>
          <a:prstGeom prst="rect">
            <a:avLst/>
          </a:prstGeom>
          <a:noFill/>
          <a:ln w="9525">
            <a:noFill/>
            <a:miter lim="800000"/>
            <a:headEnd/>
            <a:tailEnd/>
          </a:ln>
        </p:spPr>
      </p:pic>
      <p:sp>
        <p:nvSpPr>
          <p:cNvPr id="8" name="Text Placeholder 3"/>
          <p:cNvSpPr>
            <a:spLocks noGrp="1"/>
          </p:cNvSpPr>
          <p:nvPr>
            <p:ph type="body" sz="quarter" idx="10"/>
          </p:nvPr>
        </p:nvSpPr>
        <p:spPr>
          <a:xfrm>
            <a:off x="395288" y="-121920"/>
            <a:ext cx="8569325" cy="2304752"/>
          </a:xfrm>
        </p:spPr>
        <p:txBody>
          <a:bodyPr rtlCol="0">
            <a:noAutofit/>
          </a:bodyPr>
          <a:lstStyle/>
          <a:p>
            <a:pPr algn="r" rtl="1" eaLnBrk="1" fontAlgn="auto" hangingPunct="1">
              <a:lnSpc>
                <a:spcPct val="100000"/>
              </a:lnSpc>
              <a:spcAft>
                <a:spcPts val="0"/>
              </a:spcAft>
              <a:buFont typeface="Arial" panose="020B0604020202020204" pitchFamily="34" charset="0"/>
              <a:buNone/>
              <a:defRPr/>
            </a:pPr>
            <a:endParaRPr lang="en-US" altLang="ja-JP" sz="2400" dirty="0" smtClean="0"/>
          </a:p>
          <a:p>
            <a:pPr algn="r" rtl="1">
              <a:lnSpc>
                <a:spcPct val="100000"/>
              </a:lnSpc>
            </a:pPr>
            <a:r>
              <a:rPr lang="ar-SA" sz="2600" dirty="0"/>
              <a:t>اللجنة </a:t>
            </a:r>
            <a:r>
              <a:rPr lang="ar-SA" sz="2600" dirty="0" smtClean="0"/>
              <a:t>التنفيذية</a:t>
            </a:r>
            <a:endParaRPr lang="ar-LB" sz="2600" dirty="0" smtClean="0"/>
          </a:p>
          <a:p>
            <a:pPr algn="r" rtl="1">
              <a:lnSpc>
                <a:spcPct val="100000"/>
              </a:lnSpc>
            </a:pPr>
            <a:r>
              <a:rPr lang="ar-SA" sz="2600" dirty="0" smtClean="0"/>
              <a:t>الاجتماع </a:t>
            </a:r>
            <a:r>
              <a:rPr lang="ar-SA" sz="2600" dirty="0"/>
              <a:t>الثالث</a:t>
            </a:r>
          </a:p>
          <a:p>
            <a:pPr algn="r" rtl="1">
              <a:lnSpc>
                <a:spcPct val="100000"/>
              </a:lnSpc>
            </a:pPr>
            <a:r>
              <a:rPr lang="ar-SA" sz="2400" b="0" dirty="0"/>
              <a:t>الرباط، 6-7 أيار/مايو 2017 </a:t>
            </a:r>
          </a:p>
          <a:p>
            <a:pPr algn="r" rtl="1">
              <a:lnSpc>
                <a:spcPct val="100000"/>
              </a:lnSpc>
            </a:pPr>
            <a:endParaRPr lang="ar-SA" sz="1500" dirty="0"/>
          </a:p>
          <a:p>
            <a:pPr algn="r" rtl="1">
              <a:lnSpc>
                <a:spcPct val="100000"/>
              </a:lnSpc>
            </a:pPr>
            <a:r>
              <a:rPr lang="ar-SA" sz="2400" dirty="0"/>
              <a:t>البند </a:t>
            </a:r>
            <a:r>
              <a:rPr lang="ar-LB" sz="2400" dirty="0" smtClean="0"/>
              <a:t>الرابع (ج) </a:t>
            </a:r>
            <a:r>
              <a:rPr lang="ar-SA" sz="2400" dirty="0" smtClean="0"/>
              <a:t>من </a:t>
            </a:r>
            <a:r>
              <a:rPr lang="ar-SA" sz="2400" dirty="0"/>
              <a:t>جدول الأعمال المؤقت</a:t>
            </a:r>
          </a:p>
        </p:txBody>
      </p:sp>
      <p:sp>
        <p:nvSpPr>
          <p:cNvPr id="2" name="TextBox 1"/>
          <p:cNvSpPr txBox="1"/>
          <p:nvPr/>
        </p:nvSpPr>
        <p:spPr>
          <a:xfrm>
            <a:off x="272560" y="3827047"/>
            <a:ext cx="6312877" cy="1492716"/>
          </a:xfrm>
          <a:prstGeom prst="rect">
            <a:avLst/>
          </a:prstGeom>
          <a:noFill/>
        </p:spPr>
        <p:txBody>
          <a:bodyPr wrap="square" rtlCol="0">
            <a:spAutoFit/>
          </a:bodyPr>
          <a:lstStyle/>
          <a:p>
            <a:pPr algn="ctr"/>
            <a:r>
              <a:rPr lang="ar-SA" sz="4400" b="1" dirty="0">
                <a:solidFill>
                  <a:schemeClr val="bg1"/>
                </a:solidFill>
              </a:rPr>
              <a:t>تمويل </a:t>
            </a:r>
            <a:r>
              <a:rPr lang="ar-SA" sz="4400" b="1" dirty="0" smtClean="0">
                <a:solidFill>
                  <a:schemeClr val="bg1"/>
                </a:solidFill>
              </a:rPr>
              <a:t>التنمية</a:t>
            </a:r>
            <a:r>
              <a:rPr lang="ar-LB" sz="4400" b="1" dirty="0" smtClean="0">
                <a:solidFill>
                  <a:schemeClr val="bg1"/>
                </a:solidFill>
              </a:rPr>
              <a:t> المستدامة</a:t>
            </a:r>
          </a:p>
          <a:p>
            <a:pPr algn="ctr">
              <a:spcBef>
                <a:spcPts val="600"/>
              </a:spcBef>
            </a:pPr>
            <a:r>
              <a:rPr lang="ar-SA" sz="2400" b="1" dirty="0" smtClean="0">
                <a:solidFill>
                  <a:schemeClr val="bg1">
                    <a:lumMod val="95000"/>
                  </a:schemeClr>
                </a:solidFill>
              </a:rPr>
              <a:t>تقرير</a:t>
            </a:r>
            <a:r>
              <a:rPr lang="ar-LB" sz="2400" b="1" dirty="0" smtClean="0">
                <a:solidFill>
                  <a:schemeClr val="bg1">
                    <a:lumMod val="95000"/>
                  </a:schemeClr>
                </a:solidFill>
              </a:rPr>
              <a:t> متابعة</a:t>
            </a:r>
          </a:p>
          <a:p>
            <a:pPr algn="ctr"/>
            <a:endParaRPr lang="en-US"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588" y="610944"/>
            <a:ext cx="8414239" cy="892552"/>
          </a:xfrm>
          <a:prstGeom prst="rect">
            <a:avLst/>
          </a:prstGeom>
        </p:spPr>
        <p:txBody>
          <a:bodyPr wrap="square">
            <a:spAutoFit/>
          </a:bodyPr>
          <a:lstStyle/>
          <a:p>
            <a:pPr algn="ctr" rtl="1"/>
            <a:r>
              <a:rPr lang="ar-LB" sz="2800" b="1" dirty="0" smtClean="0">
                <a:cs typeface="+mj-cs"/>
              </a:rPr>
              <a:t>تشكل الأنشطة المتصلة بتمويل التنمية التي تم </a:t>
            </a:r>
            <a:r>
              <a:rPr lang="ar-LB" sz="2800" b="1" u="sng" dirty="0" smtClean="0">
                <a:solidFill>
                  <a:srgbClr val="FF0000"/>
                </a:solidFill>
                <a:cs typeface="+mj-cs"/>
              </a:rPr>
              <a:t>إنجازها %35</a:t>
            </a:r>
          </a:p>
          <a:p>
            <a:pPr algn="ctr" rtl="1"/>
            <a:r>
              <a:rPr lang="ar-LB" sz="2400" b="1" dirty="0" smtClean="0">
                <a:cs typeface="+mj-cs"/>
              </a:rPr>
              <a:t>من إجمالي الأنشطة التي تضطلع بها إدارة التكامل والتنمية الاقتصادية</a:t>
            </a:r>
          </a:p>
        </p:txBody>
      </p:sp>
      <p:graphicFrame>
        <p:nvGraphicFramePr>
          <p:cNvPr id="6" name="Chart 5"/>
          <p:cNvGraphicFramePr/>
          <p:nvPr/>
        </p:nvGraphicFramePr>
        <p:xfrm>
          <a:off x="149469" y="1828800"/>
          <a:ext cx="8994531" cy="48797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p:cNvPicPr>
            <a:picLocks noChangeAspect="1" noChangeArrowheads="1"/>
          </p:cNvPicPr>
          <p:nvPr/>
        </p:nvPicPr>
        <p:blipFill>
          <a:blip r:embed="rId2"/>
          <a:srcRect/>
          <a:stretch>
            <a:fillRect/>
          </a:stretch>
        </p:blipFill>
        <p:spPr bwMode="auto">
          <a:xfrm>
            <a:off x="1068391" y="5177480"/>
            <a:ext cx="990600" cy="1188147"/>
          </a:xfrm>
          <a:prstGeom prst="rect">
            <a:avLst/>
          </a:prstGeom>
          <a:noFill/>
          <a:ln w="9525">
            <a:noFill/>
            <a:miter lim="800000"/>
            <a:headEnd/>
            <a:tailEnd/>
          </a:ln>
        </p:spPr>
      </p:pic>
      <p:pic>
        <p:nvPicPr>
          <p:cNvPr id="5128" name="Picture 8" descr="Arab Development Outlook: Vision 2030"/>
          <p:cNvPicPr>
            <a:picLocks noChangeAspect="1" noChangeArrowheads="1"/>
          </p:cNvPicPr>
          <p:nvPr/>
        </p:nvPicPr>
        <p:blipFill>
          <a:blip r:embed="rId3"/>
          <a:srcRect/>
          <a:stretch>
            <a:fillRect/>
          </a:stretch>
        </p:blipFill>
        <p:spPr bwMode="auto">
          <a:xfrm>
            <a:off x="1049468" y="2813510"/>
            <a:ext cx="924499" cy="1257293"/>
          </a:xfrm>
          <a:prstGeom prst="rect">
            <a:avLst/>
          </a:prstGeom>
          <a:noFill/>
        </p:spPr>
      </p:pic>
      <p:sp>
        <p:nvSpPr>
          <p:cNvPr id="3" name="Text Placeholder 2"/>
          <p:cNvSpPr>
            <a:spLocks noGrp="1"/>
          </p:cNvSpPr>
          <p:nvPr>
            <p:ph type="body" sz="quarter" idx="11"/>
          </p:nvPr>
        </p:nvSpPr>
        <p:spPr>
          <a:xfrm>
            <a:off x="1438262" y="520703"/>
            <a:ext cx="6936942" cy="414338"/>
          </a:xfrm>
        </p:spPr>
        <p:txBody>
          <a:bodyPr/>
          <a:lstStyle/>
          <a:p>
            <a:pPr algn="ctr"/>
            <a:r>
              <a:rPr lang="ar-LB" sz="2800" dirty="0" smtClean="0">
                <a:solidFill>
                  <a:schemeClr val="tx1"/>
                </a:solidFill>
                <a:latin typeface="Arial" pitchFamily="34" charset="0"/>
                <a:ea typeface="ＭＳ Ｐゴシック" pitchFamily="34" charset="-128"/>
                <a:cs typeface="+mj-cs"/>
              </a:rPr>
              <a:t>أنشطة التمويل </a:t>
            </a:r>
            <a:r>
              <a:rPr lang="ar-LB" sz="2800" dirty="0">
                <a:solidFill>
                  <a:schemeClr val="tx1"/>
                </a:solidFill>
                <a:latin typeface="Arial" pitchFamily="34" charset="0"/>
                <a:ea typeface="ＭＳ Ｐゴシック" pitchFamily="34" charset="-128"/>
                <a:cs typeface="+mj-cs"/>
              </a:rPr>
              <a:t>من أجل التنمية </a:t>
            </a:r>
            <a:endParaRPr lang="ar-LB" sz="2800" dirty="0" smtClean="0">
              <a:solidFill>
                <a:schemeClr val="tx1"/>
              </a:solidFill>
              <a:latin typeface="Arial" pitchFamily="34" charset="0"/>
              <a:ea typeface="ＭＳ Ｐゴシック" pitchFamily="34" charset="-128"/>
              <a:cs typeface="+mj-cs"/>
            </a:endParaRPr>
          </a:p>
          <a:p>
            <a:pPr algn="ctr"/>
            <a:r>
              <a:rPr lang="ar-LB" sz="2000" dirty="0" smtClean="0">
                <a:solidFill>
                  <a:schemeClr val="tx1"/>
                </a:solidFill>
                <a:latin typeface="Arial" pitchFamily="34" charset="0"/>
                <a:ea typeface="ＭＳ Ｐゴシック" pitchFamily="34" charset="-128"/>
                <a:cs typeface="+mj-cs"/>
              </a:rPr>
              <a:t>يناير </a:t>
            </a:r>
            <a:r>
              <a:rPr lang="ar-LB" sz="1800" dirty="0" smtClean="0">
                <a:solidFill>
                  <a:schemeClr val="tx1"/>
                </a:solidFill>
                <a:latin typeface="Arial" pitchFamily="34" charset="0"/>
                <a:ea typeface="ＭＳ Ｐゴシック" pitchFamily="34" charset="-128"/>
                <a:cs typeface="+mj-cs"/>
              </a:rPr>
              <a:t>2016 </a:t>
            </a:r>
            <a:r>
              <a:rPr lang="ar-LB" sz="2000" dirty="0" smtClean="0">
                <a:solidFill>
                  <a:schemeClr val="tx1"/>
                </a:solidFill>
                <a:latin typeface="Arial" pitchFamily="34" charset="0"/>
                <a:ea typeface="ＭＳ Ｐゴシック" pitchFamily="34" charset="-128"/>
                <a:cs typeface="+mj-cs"/>
              </a:rPr>
              <a:t>حتى مايو </a:t>
            </a:r>
            <a:r>
              <a:rPr lang="ar-LB" sz="1800" dirty="0" smtClean="0">
                <a:solidFill>
                  <a:schemeClr val="tx1"/>
                </a:solidFill>
                <a:latin typeface="Arial" pitchFamily="34" charset="0"/>
                <a:ea typeface="ＭＳ Ｐゴシック" pitchFamily="34" charset="-128"/>
                <a:cs typeface="+mj-cs"/>
              </a:rPr>
              <a:t>2017</a:t>
            </a:r>
            <a:endParaRPr lang="en-US" sz="2000" dirty="0">
              <a:solidFill>
                <a:schemeClr val="tx1"/>
              </a:solidFill>
              <a:latin typeface="Arial" pitchFamily="34" charset="0"/>
              <a:ea typeface="ＭＳ Ｐゴシック" pitchFamily="34" charset="-128"/>
              <a:cs typeface="+mj-cs"/>
            </a:endParaRPr>
          </a:p>
        </p:txBody>
      </p:sp>
      <p:sp>
        <p:nvSpPr>
          <p:cNvPr id="4" name="Text Placeholder 3"/>
          <p:cNvSpPr>
            <a:spLocks noGrp="1"/>
          </p:cNvSpPr>
          <p:nvPr>
            <p:ph type="body" sz="quarter" idx="15"/>
          </p:nvPr>
        </p:nvSpPr>
        <p:spPr>
          <a:xfrm>
            <a:off x="2070678" y="1758463"/>
            <a:ext cx="6852660" cy="4297081"/>
          </a:xfrm>
          <a:solidFill>
            <a:schemeClr val="bg1">
              <a:lumMod val="95000"/>
            </a:schemeClr>
          </a:solidFill>
          <a:scene3d>
            <a:camera prst="orthographicFront"/>
            <a:lightRig rig="threePt" dir="t"/>
          </a:scene3d>
          <a:sp3d>
            <a:bevelB w="165100" prst="coolSlant"/>
          </a:sp3d>
        </p:spPr>
        <p:txBody>
          <a:bodyPr/>
          <a:lstStyle/>
          <a:p>
            <a:pPr marL="2857500" indent="-2857500" algn="ctr"/>
            <a:r>
              <a:rPr lang="ar-LB" sz="2400" b="1" dirty="0" smtClean="0">
                <a:cs typeface="+mj-cs"/>
              </a:rPr>
              <a:t>أ </a:t>
            </a:r>
            <a:r>
              <a:rPr lang="ar-LB" sz="2400" b="1" u="sng" dirty="0">
                <a:cs typeface="+mj-cs"/>
              </a:rPr>
              <a:t>- الأنشطة الرامية </a:t>
            </a:r>
            <a:r>
              <a:rPr lang="ar-LB" sz="2400" b="1" u="sng" dirty="0" smtClean="0">
                <a:cs typeface="+mj-cs"/>
              </a:rPr>
              <a:t>لتعزيز محور تمويل </a:t>
            </a:r>
            <a:r>
              <a:rPr lang="ar-LB" sz="2400" b="1" u="sng" dirty="0">
                <a:cs typeface="+mj-cs"/>
              </a:rPr>
              <a:t>التنمية </a:t>
            </a:r>
            <a:r>
              <a:rPr lang="ar-LB" sz="2400" b="1" u="sng" dirty="0" smtClean="0">
                <a:cs typeface="+mj-cs"/>
              </a:rPr>
              <a:t>ببرنامج عمل </a:t>
            </a:r>
            <a:r>
              <a:rPr lang="ar-SA" sz="2400" b="1" u="sng" dirty="0" smtClean="0">
                <a:cs typeface="+mj-cs"/>
              </a:rPr>
              <a:t>إدارة التنمية الاقتصادية</a:t>
            </a:r>
            <a:endParaRPr lang="ar-LB" sz="1800" dirty="0" smtClean="0">
              <a:cs typeface="+mj-cs"/>
            </a:endParaRPr>
          </a:p>
          <a:p>
            <a:pPr algn="ctr"/>
            <a:endParaRPr lang="ar-LB" sz="900" dirty="0" smtClean="0">
              <a:cs typeface="+mj-cs"/>
            </a:endParaRPr>
          </a:p>
          <a:p>
            <a:pPr marL="228600" indent="-228600" algn="r" defTabSz="342900" rtl="1">
              <a:lnSpc>
                <a:spcPts val="1800"/>
              </a:lnSpc>
              <a:spcBef>
                <a:spcPts val="600"/>
              </a:spcBef>
              <a:buFont typeface="Wingdings" pitchFamily="2" charset="2"/>
              <a:buChar char="ü"/>
              <a:tabLst>
                <a:tab pos="7262813" algn="l"/>
              </a:tabLst>
            </a:pPr>
            <a:r>
              <a:rPr lang="ar-LB" sz="2000" b="1" dirty="0" smtClean="0">
                <a:solidFill>
                  <a:srgbClr val="007096"/>
                </a:solidFill>
                <a:cs typeface="+mj-cs"/>
              </a:rPr>
              <a:t>تقرير الأمم المتحدة عن أوضاع وآفاق الاقتصاد والتمويل العالمي 2017 </a:t>
            </a:r>
            <a:r>
              <a:rPr lang="ar-LB" sz="1100" b="1" dirty="0" smtClean="0">
                <a:solidFill>
                  <a:srgbClr val="007096"/>
                </a:solidFill>
                <a:cs typeface="+mj-cs"/>
              </a:rPr>
              <a:t>(تضمن قسماً خاصاً لتناول أوضاع التمويل في المنطقة العربية)</a:t>
            </a:r>
            <a:r>
              <a:rPr lang="ar-LB" sz="2000" b="1" dirty="0" smtClean="0">
                <a:solidFill>
                  <a:srgbClr val="007096"/>
                </a:solidFill>
                <a:cs typeface="+mj-cs"/>
              </a:rPr>
              <a:t>.</a:t>
            </a:r>
          </a:p>
          <a:p>
            <a:pPr marL="228600" indent="-228600" algn="r" defTabSz="342900" rtl="1">
              <a:lnSpc>
                <a:spcPts val="1800"/>
              </a:lnSpc>
              <a:spcBef>
                <a:spcPts val="600"/>
              </a:spcBef>
              <a:buFont typeface="Wingdings" pitchFamily="2" charset="2"/>
              <a:buChar char="ü"/>
              <a:tabLst>
                <a:tab pos="7262813" algn="l"/>
              </a:tabLst>
            </a:pPr>
            <a:r>
              <a:rPr lang="ar-LB" sz="2000" b="1" dirty="0" smtClean="0">
                <a:solidFill>
                  <a:srgbClr val="007096"/>
                </a:solidFill>
                <a:cs typeface="+mj-cs"/>
              </a:rPr>
              <a:t> تقرير آفاق التنمية العربية : رؤية 2030 </a:t>
            </a:r>
            <a:r>
              <a:rPr lang="ar-LB" sz="1400" b="1" dirty="0" smtClean="0">
                <a:solidFill>
                  <a:srgbClr val="007096"/>
                </a:solidFill>
                <a:cs typeface="+mj-cs"/>
              </a:rPr>
              <a:t>(تضمن الفصل السادس تحليل لآفاق التمويل المتاحة)</a:t>
            </a:r>
            <a:r>
              <a:rPr lang="ar-LB" sz="2000" b="1" dirty="0" smtClean="0">
                <a:solidFill>
                  <a:srgbClr val="007096"/>
                </a:solidFill>
                <a:cs typeface="+mj-cs"/>
              </a:rPr>
              <a:t>.</a:t>
            </a:r>
          </a:p>
          <a:p>
            <a:pPr marL="228600" indent="-228600" algn="r" defTabSz="342900" rtl="1">
              <a:lnSpc>
                <a:spcPts val="1800"/>
              </a:lnSpc>
              <a:spcBef>
                <a:spcPts val="600"/>
              </a:spcBef>
              <a:buFont typeface="Wingdings" pitchFamily="2" charset="2"/>
              <a:buChar char="ü"/>
              <a:tabLst>
                <a:tab pos="7262813" algn="l"/>
              </a:tabLst>
            </a:pPr>
            <a:r>
              <a:rPr lang="ar-LB" sz="2000" b="1" dirty="0" smtClean="0">
                <a:solidFill>
                  <a:srgbClr val="007096"/>
                </a:solidFill>
                <a:cs typeface="+mj-cs"/>
              </a:rPr>
              <a:t>التقرير العربي الأول للتنمية المستدامة في المنطقة العربية.</a:t>
            </a:r>
          </a:p>
          <a:p>
            <a:pPr marL="228600" indent="-228600" algn="r" defTabSz="342900" rtl="1">
              <a:lnSpc>
                <a:spcPts val="1800"/>
              </a:lnSpc>
              <a:spcBef>
                <a:spcPts val="600"/>
              </a:spcBef>
              <a:buFont typeface="Wingdings" pitchFamily="2" charset="2"/>
              <a:buChar char="ü"/>
            </a:pPr>
            <a:r>
              <a:rPr lang="ar-LB" sz="2000" b="1" dirty="0" smtClean="0">
                <a:solidFill>
                  <a:srgbClr val="007096"/>
                </a:solidFill>
                <a:cs typeface="+mj-cs"/>
              </a:rPr>
              <a:t>تقليص التدفقات </a:t>
            </a:r>
            <a:r>
              <a:rPr lang="ar-LB" sz="2000" b="1" dirty="0">
                <a:solidFill>
                  <a:srgbClr val="007096"/>
                </a:solidFill>
                <a:cs typeface="+mj-cs"/>
              </a:rPr>
              <a:t>المالية غير المشروعة </a:t>
            </a:r>
            <a:r>
              <a:rPr lang="ar-LB" sz="2000" b="1" dirty="0" smtClean="0">
                <a:solidFill>
                  <a:srgbClr val="007096"/>
                </a:solidFill>
                <a:cs typeface="+mj-cs"/>
              </a:rPr>
              <a:t>كمصدر هام لتمويل التنمية.</a:t>
            </a:r>
          </a:p>
          <a:p>
            <a:pPr marL="228600" indent="-228600" algn="r" defTabSz="342900" rtl="1">
              <a:lnSpc>
                <a:spcPts val="1800"/>
              </a:lnSpc>
              <a:spcBef>
                <a:spcPts val="600"/>
              </a:spcBef>
              <a:buFont typeface="Wingdings" pitchFamily="2" charset="2"/>
              <a:buChar char="ü"/>
            </a:pPr>
            <a:r>
              <a:rPr lang="ar-LB" sz="2000" b="1" dirty="0" smtClean="0">
                <a:solidFill>
                  <a:srgbClr val="007096"/>
                </a:solidFill>
                <a:cs typeface="+mj-cs"/>
              </a:rPr>
              <a:t>تقرير حول تمويل التنمية بمناسبة الدورة الوزارية 29 وإعلان </a:t>
            </a:r>
            <a:r>
              <a:rPr lang="ar-LB" sz="2000" b="1" dirty="0">
                <a:solidFill>
                  <a:srgbClr val="007096"/>
                </a:solidFill>
                <a:cs typeface="+mj-cs"/>
              </a:rPr>
              <a:t>الدوحة </a:t>
            </a:r>
            <a:r>
              <a:rPr lang="ar-LB" sz="2000" b="1" dirty="0" smtClean="0">
                <a:solidFill>
                  <a:srgbClr val="007096"/>
                </a:solidFill>
                <a:cs typeface="+mj-cs"/>
              </a:rPr>
              <a:t>– الأولويات الموضوعية لتمويل التنمية.</a:t>
            </a:r>
          </a:p>
          <a:p>
            <a:pPr marL="228600" indent="-228600" algn="r" defTabSz="342900" rtl="1">
              <a:lnSpc>
                <a:spcPts val="1800"/>
              </a:lnSpc>
              <a:spcBef>
                <a:spcPts val="600"/>
              </a:spcBef>
              <a:buFont typeface="Wingdings" pitchFamily="2" charset="2"/>
              <a:buChar char="ü"/>
            </a:pPr>
            <a:r>
              <a:rPr lang="ar-LB" sz="2000" b="1" dirty="0" smtClean="0">
                <a:solidFill>
                  <a:srgbClr val="007096"/>
                </a:solidFill>
                <a:cs typeface="+mj-cs"/>
              </a:rPr>
              <a:t>إسهامات فنية متعددة بشأن تعزيز مصادر التمويل الداخلية- تقرير الأمم المتحدة الأول لفريق العمل الدولي المعني بتمويل التنمية (2017). </a:t>
            </a:r>
          </a:p>
          <a:p>
            <a:pPr marL="228600" indent="-228600" algn="r" rtl="1">
              <a:buFont typeface="Wingdings" pitchFamily="2" charset="2"/>
              <a:buChar char="ü"/>
            </a:pPr>
            <a:r>
              <a:rPr lang="ar-LB" sz="2000" b="1" dirty="0" smtClean="0">
                <a:solidFill>
                  <a:srgbClr val="007096"/>
                </a:solidFill>
              </a:rPr>
              <a:t>دراسة كمية حول تمويل أهداف التنمية المستدامة في المنطقة العربية.</a:t>
            </a:r>
          </a:p>
          <a:p>
            <a:pPr marL="228600" indent="-228600" algn="r" rtl="1">
              <a:buFont typeface="Wingdings" pitchFamily="2" charset="2"/>
              <a:buChar char="ü"/>
            </a:pPr>
            <a:r>
              <a:rPr lang="ar-LB" sz="2000" b="1" dirty="0" smtClean="0">
                <a:solidFill>
                  <a:srgbClr val="007096"/>
                </a:solidFill>
              </a:rPr>
              <a:t>دراسة كمية لتقييم فجوة التمويل في المنطقة العربية.</a:t>
            </a:r>
            <a:endParaRPr lang="ar-LB" sz="2000" b="1" dirty="0" smtClean="0">
              <a:solidFill>
                <a:srgbClr val="007096"/>
              </a:solidFill>
              <a:cs typeface="+mj-cs"/>
            </a:endParaRPr>
          </a:p>
        </p:txBody>
      </p:sp>
      <p:sp>
        <p:nvSpPr>
          <p:cNvPr id="5122" name="AutoShape 2" descr="Image result for pictures of research studie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LB"/>
          </a:p>
        </p:txBody>
      </p:sp>
      <p:pic>
        <p:nvPicPr>
          <p:cNvPr id="5126" name="Picture 6" descr="Image result for Pictures of world economic prospects report 2017"/>
          <p:cNvPicPr>
            <a:picLocks noChangeAspect="1" noChangeArrowheads="1"/>
          </p:cNvPicPr>
          <p:nvPr/>
        </p:nvPicPr>
        <p:blipFill>
          <a:blip r:embed="rId4"/>
          <a:srcRect/>
          <a:stretch>
            <a:fillRect/>
          </a:stretch>
        </p:blipFill>
        <p:spPr bwMode="auto">
          <a:xfrm>
            <a:off x="150451" y="2901425"/>
            <a:ext cx="925393" cy="1169378"/>
          </a:xfrm>
          <a:prstGeom prst="rect">
            <a:avLst/>
          </a:prstGeom>
          <a:noFill/>
        </p:spPr>
      </p:pic>
      <p:pic>
        <p:nvPicPr>
          <p:cNvPr id="5130" name="Picture 10" descr="Image result for Arab Sustainable Development report pictures"/>
          <p:cNvPicPr>
            <a:picLocks noChangeAspect="1" noChangeArrowheads="1"/>
          </p:cNvPicPr>
          <p:nvPr/>
        </p:nvPicPr>
        <p:blipFill>
          <a:blip r:embed="rId5"/>
          <a:srcRect/>
          <a:stretch>
            <a:fillRect/>
          </a:stretch>
        </p:blipFill>
        <p:spPr bwMode="auto">
          <a:xfrm>
            <a:off x="140702" y="4061119"/>
            <a:ext cx="927689" cy="1151529"/>
          </a:xfrm>
          <a:prstGeom prst="rect">
            <a:avLst/>
          </a:prstGeom>
          <a:noFill/>
        </p:spPr>
      </p:pic>
      <p:pic>
        <p:nvPicPr>
          <p:cNvPr id="5132" name="Picture 12" descr="Image result for ESCWA 29 Session pictures"/>
          <p:cNvPicPr>
            <a:picLocks noChangeAspect="1" noChangeArrowheads="1"/>
          </p:cNvPicPr>
          <p:nvPr/>
        </p:nvPicPr>
        <p:blipFill>
          <a:blip r:embed="rId6"/>
          <a:srcRect/>
          <a:stretch>
            <a:fillRect/>
          </a:stretch>
        </p:blipFill>
        <p:spPr bwMode="auto">
          <a:xfrm>
            <a:off x="1075844" y="4062019"/>
            <a:ext cx="924499" cy="1125048"/>
          </a:xfrm>
          <a:prstGeom prst="rect">
            <a:avLst/>
          </a:prstGeom>
          <a:noFill/>
        </p:spPr>
      </p:pic>
      <p:pic>
        <p:nvPicPr>
          <p:cNvPr id="5134" name="Picture 14" descr="Cover of the 2016 IATF Report"/>
          <p:cNvPicPr>
            <a:picLocks noChangeAspect="1" noChangeArrowheads="1"/>
          </p:cNvPicPr>
          <p:nvPr/>
        </p:nvPicPr>
        <p:blipFill>
          <a:blip r:embed="rId7"/>
          <a:srcRect/>
          <a:stretch>
            <a:fillRect/>
          </a:stretch>
        </p:blipFill>
        <p:spPr bwMode="auto">
          <a:xfrm>
            <a:off x="144466" y="5203856"/>
            <a:ext cx="923925" cy="1161771"/>
          </a:xfrm>
          <a:prstGeom prst="rect">
            <a:avLst/>
          </a:prstGeom>
          <a:noFill/>
        </p:spPr>
      </p:pic>
      <p:pic>
        <p:nvPicPr>
          <p:cNvPr id="1026" name="Picture 2"/>
          <p:cNvPicPr>
            <a:picLocks noChangeAspect="1" noChangeArrowheads="1"/>
          </p:cNvPicPr>
          <p:nvPr/>
        </p:nvPicPr>
        <p:blipFill>
          <a:blip r:embed="rId8"/>
          <a:srcRect/>
          <a:stretch>
            <a:fillRect/>
          </a:stretch>
        </p:blipFill>
        <p:spPr bwMode="auto">
          <a:xfrm>
            <a:off x="140702" y="1758463"/>
            <a:ext cx="927689" cy="1116622"/>
          </a:xfrm>
          <a:prstGeom prst="rect">
            <a:avLst/>
          </a:prstGeom>
          <a:solidFill>
            <a:schemeClr val="accent1"/>
          </a:solidFill>
          <a:ln w="9525">
            <a:solidFill>
              <a:schemeClr val="tx1"/>
            </a:solidFill>
            <a:miter lim="800000"/>
            <a:headEnd/>
            <a:tailEnd/>
          </a:ln>
        </p:spPr>
      </p:pic>
      <p:pic>
        <p:nvPicPr>
          <p:cNvPr id="1027" name="Picture 3"/>
          <p:cNvPicPr>
            <a:picLocks noChangeAspect="1" noChangeArrowheads="1"/>
          </p:cNvPicPr>
          <p:nvPr/>
        </p:nvPicPr>
        <p:blipFill>
          <a:blip r:embed="rId9"/>
          <a:srcRect/>
          <a:stretch>
            <a:fillRect/>
          </a:stretch>
        </p:blipFill>
        <p:spPr bwMode="auto">
          <a:xfrm>
            <a:off x="1049468" y="1758463"/>
            <a:ext cx="924499" cy="1116622"/>
          </a:xfrm>
          <a:prstGeom prst="rect">
            <a:avLst/>
          </a:prstGeom>
          <a:solidFill>
            <a:schemeClr val="tx1"/>
          </a:solidFill>
          <a:ln w="9525">
            <a:solidFill>
              <a:schemeClr val="tx1"/>
            </a:solidFill>
            <a:miter lim="800000"/>
            <a:headEnd/>
            <a:tailEnd/>
          </a:ln>
        </p:spPr>
      </p:pic>
    </p:spTree>
    <p:extLst>
      <p:ext uri="{BB962C8B-B14F-4D97-AF65-F5344CB8AC3E}">
        <p14:creationId xmlns:p14="http://schemas.microsoft.com/office/powerpoint/2010/main" val="612266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61099" y="727872"/>
            <a:ext cx="7270117" cy="900206"/>
          </a:xfrm>
        </p:spPr>
        <p:txBody>
          <a:bodyPr/>
          <a:lstStyle/>
          <a:p>
            <a:pPr algn="r"/>
            <a:r>
              <a:rPr lang="ar-LB" sz="2800" dirty="0" smtClean="0">
                <a:solidFill>
                  <a:schemeClr val="tx1"/>
                </a:solidFill>
                <a:latin typeface="Arial" pitchFamily="34" charset="0"/>
                <a:ea typeface="ＭＳ Ｐゴシック" pitchFamily="34" charset="-128"/>
                <a:cs typeface="+mj-cs"/>
              </a:rPr>
              <a:t>(تابع...) </a:t>
            </a:r>
          </a:p>
          <a:p>
            <a:pPr algn="ctr"/>
            <a:r>
              <a:rPr lang="ar-LB" sz="2800" dirty="0" smtClean="0">
                <a:solidFill>
                  <a:schemeClr val="tx1"/>
                </a:solidFill>
                <a:latin typeface="Arial" pitchFamily="34" charset="0"/>
                <a:ea typeface="ＭＳ Ｐゴシック" pitchFamily="34" charset="-128"/>
                <a:cs typeface="+mj-cs"/>
              </a:rPr>
              <a:t>استعراض </a:t>
            </a:r>
            <a:r>
              <a:rPr lang="ar-LB" sz="2800" dirty="0">
                <a:solidFill>
                  <a:schemeClr val="tx1"/>
                </a:solidFill>
                <a:latin typeface="Arial" pitchFamily="34" charset="0"/>
                <a:ea typeface="ＭＳ Ｐゴシック" pitchFamily="34" charset="-128"/>
                <a:cs typeface="+mj-cs"/>
              </a:rPr>
              <a:t>أنشطة </a:t>
            </a:r>
            <a:r>
              <a:rPr lang="ar-LB" sz="2800" dirty="0" smtClean="0">
                <a:solidFill>
                  <a:schemeClr val="tx1"/>
                </a:solidFill>
                <a:latin typeface="Arial" pitchFamily="34" charset="0"/>
                <a:ea typeface="ＭＳ Ｐゴシック" pitchFamily="34" charset="-128"/>
                <a:cs typeface="+mj-cs"/>
              </a:rPr>
              <a:t>التمويل </a:t>
            </a:r>
            <a:r>
              <a:rPr lang="ar-LB" sz="2800" dirty="0">
                <a:solidFill>
                  <a:schemeClr val="tx1"/>
                </a:solidFill>
                <a:latin typeface="Arial" pitchFamily="34" charset="0"/>
                <a:ea typeface="ＭＳ Ｐゴシック" pitchFamily="34" charset="-128"/>
                <a:cs typeface="+mj-cs"/>
              </a:rPr>
              <a:t>من أجل </a:t>
            </a:r>
            <a:r>
              <a:rPr lang="ar-LB" sz="2800" dirty="0" smtClean="0">
                <a:solidFill>
                  <a:schemeClr val="tx1"/>
                </a:solidFill>
                <a:latin typeface="Arial" pitchFamily="34" charset="0"/>
                <a:ea typeface="ＭＳ Ｐゴシック" pitchFamily="34" charset="-128"/>
                <a:cs typeface="+mj-cs"/>
              </a:rPr>
              <a:t>التنمية</a:t>
            </a:r>
            <a:endParaRPr lang="en-US" dirty="0"/>
          </a:p>
        </p:txBody>
      </p:sp>
      <p:sp>
        <p:nvSpPr>
          <p:cNvPr id="4" name="Text Placeholder 3"/>
          <p:cNvSpPr>
            <a:spLocks noGrp="1"/>
          </p:cNvSpPr>
          <p:nvPr>
            <p:ph type="body" sz="quarter" idx="15"/>
          </p:nvPr>
        </p:nvSpPr>
        <p:spPr>
          <a:xfrm>
            <a:off x="1500330" y="1895707"/>
            <a:ext cx="7130886" cy="4230173"/>
          </a:xfrm>
        </p:spPr>
        <p:txBody>
          <a:bodyPr/>
          <a:lstStyle/>
          <a:p>
            <a:pPr algn="ctr"/>
            <a:endParaRPr lang="ar-LB" sz="2400" b="1" dirty="0">
              <a:cs typeface="+mj-cs"/>
            </a:endParaRPr>
          </a:p>
          <a:p>
            <a:pPr algn="r"/>
            <a:r>
              <a:rPr lang="ar-LB" sz="2400" b="1" u="sng" dirty="0" smtClean="0">
                <a:cs typeface="+mj-cs"/>
              </a:rPr>
              <a:t>برنامج عمل تمويل التنمية:</a:t>
            </a:r>
            <a:endParaRPr lang="ar-LB" sz="2400" b="1" u="sng" dirty="0">
              <a:cs typeface="+mj-cs"/>
            </a:endParaRPr>
          </a:p>
          <a:p>
            <a:pPr algn="r" rtl="1">
              <a:lnSpc>
                <a:spcPct val="150000"/>
              </a:lnSpc>
              <a:buFont typeface="Courier New" panose="02070309020205020404" pitchFamily="49" charset="0"/>
              <a:buChar char="o"/>
            </a:pPr>
            <a:endParaRPr lang="ar-LB" sz="900" dirty="0" smtClean="0">
              <a:cs typeface="+mj-cs"/>
            </a:endParaRPr>
          </a:p>
          <a:p>
            <a:pPr marL="404813" indent="-228600" algn="r" rtl="1">
              <a:lnSpc>
                <a:spcPct val="150000"/>
              </a:lnSpc>
              <a:buFont typeface="Wingdings" pitchFamily="2" charset="2"/>
              <a:buChar char="ü"/>
            </a:pPr>
            <a:r>
              <a:rPr lang="ar-LB" sz="2000" b="1" spc="-30" dirty="0" smtClean="0">
                <a:solidFill>
                  <a:schemeClr val="accent6">
                    <a:lumMod val="75000"/>
                  </a:schemeClr>
                </a:solidFill>
                <a:cs typeface="+mj-cs"/>
              </a:rPr>
              <a:t>ورقة فنية حول تعبئة </a:t>
            </a:r>
            <a:r>
              <a:rPr lang="ar-LB" sz="2000" b="1" spc="-30" dirty="0">
                <a:solidFill>
                  <a:schemeClr val="accent6">
                    <a:lumMod val="75000"/>
                  </a:schemeClr>
                </a:solidFill>
                <a:cs typeface="+mj-cs"/>
              </a:rPr>
              <a:t>الموارد المحلية في المنطقة العربية.</a:t>
            </a:r>
          </a:p>
          <a:p>
            <a:pPr marL="404813" indent="-228600" algn="r" rtl="1">
              <a:lnSpc>
                <a:spcPct val="150000"/>
              </a:lnSpc>
              <a:buFont typeface="Wingdings" pitchFamily="2" charset="2"/>
              <a:buChar char="ü"/>
            </a:pPr>
            <a:r>
              <a:rPr lang="ar-LB" sz="2000" b="1" spc="-30" dirty="0" smtClean="0">
                <a:solidFill>
                  <a:schemeClr val="accent6">
                    <a:lumMod val="75000"/>
                  </a:schemeClr>
                </a:solidFill>
                <a:cs typeface="+mj-cs"/>
              </a:rPr>
              <a:t>المساهمة في أعمال فريق </a:t>
            </a:r>
            <a:r>
              <a:rPr lang="ar-LB" sz="2000" b="1" spc="-30" dirty="0">
                <a:solidFill>
                  <a:schemeClr val="accent6">
                    <a:lumMod val="75000"/>
                  </a:schemeClr>
                </a:solidFill>
                <a:cs typeface="+mj-cs"/>
              </a:rPr>
              <a:t>العمل </a:t>
            </a:r>
            <a:r>
              <a:rPr lang="ar-LB" sz="2000" b="1" spc="-30" dirty="0" smtClean="0">
                <a:solidFill>
                  <a:schemeClr val="accent6">
                    <a:lumMod val="75000"/>
                  </a:schemeClr>
                </a:solidFill>
                <a:cs typeface="+mj-cs"/>
              </a:rPr>
              <a:t>المشترك الأممي المعني بالتمويل </a:t>
            </a:r>
            <a:r>
              <a:rPr lang="ar-LB" sz="2000" b="1" spc="-30" dirty="0">
                <a:solidFill>
                  <a:schemeClr val="accent6">
                    <a:lumMod val="75000"/>
                  </a:schemeClr>
                </a:solidFill>
                <a:cs typeface="+mj-cs"/>
              </a:rPr>
              <a:t>من أجل </a:t>
            </a:r>
            <a:r>
              <a:rPr lang="ar-LB" sz="2000" b="1" spc="-30" dirty="0" smtClean="0">
                <a:solidFill>
                  <a:schemeClr val="accent6">
                    <a:lumMod val="75000"/>
                  </a:schemeClr>
                </a:solidFill>
                <a:cs typeface="+mj-cs"/>
              </a:rPr>
              <a:t>التنمية.</a:t>
            </a:r>
          </a:p>
          <a:p>
            <a:pPr marL="404813" indent="-228600" algn="r" rtl="1">
              <a:lnSpc>
                <a:spcPct val="150000"/>
              </a:lnSpc>
              <a:buFont typeface="Wingdings" pitchFamily="2" charset="2"/>
              <a:buChar char="ü"/>
            </a:pPr>
            <a:r>
              <a:rPr lang="ar-LB" sz="2000" b="1" spc="-30" dirty="0" smtClean="0">
                <a:solidFill>
                  <a:schemeClr val="accent6">
                    <a:lumMod val="75000"/>
                  </a:schemeClr>
                </a:solidFill>
                <a:cs typeface="+mj-cs"/>
              </a:rPr>
              <a:t>الروابط </a:t>
            </a:r>
            <a:r>
              <a:rPr lang="ar-LB" sz="2000" b="1" spc="-30" dirty="0">
                <a:solidFill>
                  <a:schemeClr val="accent6">
                    <a:lumMod val="75000"/>
                  </a:schemeClr>
                </a:solidFill>
                <a:cs typeface="+mj-cs"/>
              </a:rPr>
              <a:t>بين "الاتفاق العالمي </a:t>
            </a:r>
            <a:r>
              <a:rPr lang="ar-LB" sz="2000" b="1" spc="-30" dirty="0" smtClean="0">
                <a:solidFill>
                  <a:schemeClr val="accent6">
                    <a:lumMod val="75000"/>
                  </a:schemeClr>
                </a:solidFill>
                <a:cs typeface="+mj-cs"/>
              </a:rPr>
              <a:t>حول الهجرة</a:t>
            </a:r>
            <a:r>
              <a:rPr lang="ar-LB" sz="2000" b="1" spc="-30" dirty="0">
                <a:solidFill>
                  <a:schemeClr val="accent6">
                    <a:lumMod val="75000"/>
                  </a:schemeClr>
                </a:solidFill>
                <a:cs typeface="+mj-cs"/>
              </a:rPr>
              <a:t>" </a:t>
            </a:r>
            <a:r>
              <a:rPr lang="ar-LB" sz="2000" b="1" spc="-30" dirty="0" smtClean="0">
                <a:solidFill>
                  <a:schemeClr val="accent6">
                    <a:lumMod val="75000"/>
                  </a:schemeClr>
                </a:solidFill>
                <a:cs typeface="+mj-cs"/>
              </a:rPr>
              <a:t>وخطة عمل </a:t>
            </a:r>
            <a:r>
              <a:rPr lang="ar-LB" sz="2000" b="1" spc="-30" dirty="0">
                <a:solidFill>
                  <a:schemeClr val="accent6">
                    <a:lumMod val="75000"/>
                  </a:schemeClr>
                </a:solidFill>
                <a:cs typeface="+mj-cs"/>
              </a:rPr>
              <a:t>أديس </a:t>
            </a:r>
            <a:r>
              <a:rPr lang="ar-LB" sz="2000" b="1" spc="-30" dirty="0" smtClean="0">
                <a:solidFill>
                  <a:schemeClr val="accent6">
                    <a:lumMod val="75000"/>
                  </a:schemeClr>
                </a:solidFill>
                <a:cs typeface="+mj-cs"/>
              </a:rPr>
              <a:t>أبابا -فاعلية التحويلات المالية </a:t>
            </a:r>
            <a:endParaRPr lang="ar-LB" sz="2000" b="1" spc="-30" dirty="0">
              <a:solidFill>
                <a:schemeClr val="accent6">
                  <a:lumMod val="75000"/>
                </a:schemeClr>
              </a:solidFill>
              <a:cs typeface="+mj-cs"/>
            </a:endParaRPr>
          </a:p>
        </p:txBody>
      </p:sp>
      <p:pic>
        <p:nvPicPr>
          <p:cNvPr id="4097" name="Picture 1"/>
          <p:cNvPicPr>
            <a:picLocks noChangeAspect="1" noChangeArrowheads="1"/>
          </p:cNvPicPr>
          <p:nvPr/>
        </p:nvPicPr>
        <p:blipFill>
          <a:blip r:embed="rId2"/>
          <a:srcRect/>
          <a:stretch>
            <a:fillRect/>
          </a:stretch>
        </p:blipFill>
        <p:spPr bwMode="auto">
          <a:xfrm>
            <a:off x="152621" y="1749679"/>
            <a:ext cx="1031190" cy="1547436"/>
          </a:xfrm>
          <a:prstGeom prst="rect">
            <a:avLst/>
          </a:prstGeom>
          <a:noFill/>
          <a:ln w="9525">
            <a:solidFill>
              <a:schemeClr val="tx1"/>
            </a:solid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504308" y="2400326"/>
            <a:ext cx="996022" cy="1398344"/>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152621" y="3121280"/>
            <a:ext cx="1031190" cy="1379880"/>
          </a:xfrm>
          <a:prstGeom prst="rect">
            <a:avLst/>
          </a:prstGeom>
          <a:noFill/>
          <a:ln w="9525">
            <a:noFill/>
            <a:miter lim="800000"/>
            <a:headEnd/>
            <a:tailEnd/>
          </a:ln>
        </p:spPr>
      </p:pic>
      <p:pic>
        <p:nvPicPr>
          <p:cNvPr id="4101" name="Picture 5" descr="Image result for UN global compact on migration"/>
          <p:cNvPicPr>
            <a:picLocks noChangeAspect="1" noChangeArrowheads="1"/>
          </p:cNvPicPr>
          <p:nvPr/>
        </p:nvPicPr>
        <p:blipFill>
          <a:blip r:embed="rId5"/>
          <a:srcRect/>
          <a:stretch>
            <a:fillRect/>
          </a:stretch>
        </p:blipFill>
        <p:spPr bwMode="auto">
          <a:xfrm>
            <a:off x="623042" y="3798670"/>
            <a:ext cx="913897" cy="1186567"/>
          </a:xfrm>
          <a:prstGeom prst="rect">
            <a:avLst/>
          </a:prstGeom>
          <a:noFill/>
        </p:spPr>
      </p:pic>
      <p:pic>
        <p:nvPicPr>
          <p:cNvPr id="4105" name="Picture 9" descr="Related image"/>
          <p:cNvPicPr>
            <a:picLocks noChangeAspect="1" noChangeArrowheads="1"/>
          </p:cNvPicPr>
          <p:nvPr/>
        </p:nvPicPr>
        <p:blipFill>
          <a:blip r:embed="rId6"/>
          <a:srcRect/>
          <a:stretch>
            <a:fillRect/>
          </a:stretch>
        </p:blipFill>
        <p:spPr bwMode="auto">
          <a:xfrm>
            <a:off x="99337" y="4501160"/>
            <a:ext cx="809942" cy="1117125"/>
          </a:xfrm>
          <a:prstGeom prst="rect">
            <a:avLst/>
          </a:prstGeom>
          <a:noFill/>
        </p:spPr>
      </p:pic>
      <p:pic>
        <p:nvPicPr>
          <p:cNvPr id="4107" name="Picture 11" descr="Implementing the Addis Ababa Action Agenda: The 2016 Inaugural ECOSOC Forum on Financing for Development Follow-up"/>
          <p:cNvPicPr>
            <a:picLocks noChangeAspect="1" noChangeArrowheads="1"/>
          </p:cNvPicPr>
          <p:nvPr/>
        </p:nvPicPr>
        <p:blipFill>
          <a:blip r:embed="rId7"/>
          <a:srcRect/>
          <a:stretch>
            <a:fillRect/>
          </a:stretch>
        </p:blipFill>
        <p:spPr bwMode="auto">
          <a:xfrm>
            <a:off x="757583" y="4501160"/>
            <a:ext cx="1031191" cy="1336932"/>
          </a:xfrm>
          <a:prstGeom prst="rect">
            <a:avLst/>
          </a:prstGeom>
          <a:noFill/>
          <a:ln>
            <a:solidFill>
              <a:schemeClr val="accent1"/>
            </a:solidFill>
          </a:ln>
        </p:spPr>
      </p:pic>
    </p:spTree>
    <p:extLst>
      <p:ext uri="{BB962C8B-B14F-4D97-AF65-F5344CB8AC3E}">
        <p14:creationId xmlns:p14="http://schemas.microsoft.com/office/powerpoint/2010/main" val="478570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1"/>
          </p:nvPr>
        </p:nvSpPr>
        <p:spPr>
          <a:xfrm>
            <a:off x="1616508" y="517077"/>
            <a:ext cx="6936942" cy="414338"/>
          </a:xfrm>
        </p:spPr>
        <p:txBody>
          <a:bodyPr/>
          <a:lstStyle/>
          <a:p>
            <a:pPr algn="r"/>
            <a:r>
              <a:rPr lang="en-US" sz="2800" dirty="0" smtClean="0">
                <a:solidFill>
                  <a:schemeClr val="tx1"/>
                </a:solidFill>
                <a:latin typeface="Arial" pitchFamily="34" charset="0"/>
                <a:ea typeface="ＭＳ Ｐゴシック" pitchFamily="34" charset="-128"/>
                <a:cs typeface="+mj-cs"/>
              </a:rPr>
              <a:t> </a:t>
            </a:r>
            <a:r>
              <a:rPr lang="ar-LB" sz="2800" dirty="0">
                <a:solidFill>
                  <a:schemeClr val="tx1"/>
                </a:solidFill>
                <a:latin typeface="Arial" pitchFamily="34" charset="0"/>
                <a:ea typeface="ＭＳ Ｐゴシック" pitchFamily="34" charset="-128"/>
                <a:cs typeface="+mj-cs"/>
              </a:rPr>
              <a:t>(</a:t>
            </a:r>
            <a:r>
              <a:rPr lang="ar-LB" sz="2800" dirty="0" smtClean="0">
                <a:solidFill>
                  <a:schemeClr val="tx1"/>
                </a:solidFill>
                <a:latin typeface="Arial" pitchFamily="34" charset="0"/>
                <a:ea typeface="ＭＳ Ｐゴシック" pitchFamily="34" charset="-128"/>
                <a:cs typeface="+mj-cs"/>
              </a:rPr>
              <a:t>تابع...) </a:t>
            </a:r>
          </a:p>
          <a:p>
            <a:pPr algn="ctr"/>
            <a:r>
              <a:rPr lang="ar-LB" sz="2800" dirty="0" smtClean="0">
                <a:solidFill>
                  <a:schemeClr val="tx1"/>
                </a:solidFill>
                <a:latin typeface="Arial" pitchFamily="34" charset="0"/>
                <a:ea typeface="ＭＳ Ｐゴシック" pitchFamily="34" charset="-128"/>
                <a:cs typeface="+mj-cs"/>
              </a:rPr>
              <a:t>استعراض </a:t>
            </a:r>
            <a:r>
              <a:rPr lang="ar-LB" sz="2800" dirty="0">
                <a:solidFill>
                  <a:schemeClr val="tx1"/>
                </a:solidFill>
                <a:latin typeface="Arial" pitchFamily="34" charset="0"/>
                <a:ea typeface="ＭＳ Ｐゴシック" pitchFamily="34" charset="-128"/>
                <a:cs typeface="+mj-cs"/>
              </a:rPr>
              <a:t>أنشطة </a:t>
            </a:r>
            <a:r>
              <a:rPr lang="ar-LB" sz="2800" dirty="0" smtClean="0">
                <a:solidFill>
                  <a:schemeClr val="tx1"/>
                </a:solidFill>
                <a:latin typeface="Arial" pitchFamily="34" charset="0"/>
                <a:ea typeface="ＭＳ Ｐゴシック" pitchFamily="34" charset="-128"/>
                <a:cs typeface="+mj-cs"/>
              </a:rPr>
              <a:t>التمويل </a:t>
            </a:r>
            <a:r>
              <a:rPr lang="ar-LB" sz="2800" dirty="0">
                <a:solidFill>
                  <a:schemeClr val="tx1"/>
                </a:solidFill>
                <a:latin typeface="Arial" pitchFamily="34" charset="0"/>
                <a:ea typeface="ＭＳ Ｐゴシック" pitchFamily="34" charset="-128"/>
                <a:cs typeface="+mj-cs"/>
              </a:rPr>
              <a:t>من أجل </a:t>
            </a:r>
            <a:r>
              <a:rPr lang="ar-LB" sz="2800" dirty="0" smtClean="0">
                <a:solidFill>
                  <a:schemeClr val="tx1"/>
                </a:solidFill>
                <a:latin typeface="Arial" pitchFamily="34" charset="0"/>
                <a:ea typeface="ＭＳ Ｐゴシック" pitchFamily="34" charset="-128"/>
                <a:cs typeface="+mj-cs"/>
              </a:rPr>
              <a:t>التنمية</a:t>
            </a:r>
            <a:endParaRPr lang="en-US" sz="2800" dirty="0">
              <a:solidFill>
                <a:schemeClr val="tx1"/>
              </a:solidFill>
              <a:latin typeface="Arial" pitchFamily="34" charset="0"/>
              <a:ea typeface="ＭＳ Ｐゴシック" pitchFamily="34" charset="-128"/>
              <a:cs typeface="+mj-cs"/>
            </a:endParaRPr>
          </a:p>
        </p:txBody>
      </p:sp>
      <p:sp>
        <p:nvSpPr>
          <p:cNvPr id="7" name="Text Placeholder 3"/>
          <p:cNvSpPr>
            <a:spLocks noGrp="1"/>
          </p:cNvSpPr>
          <p:nvPr>
            <p:ph type="body" sz="quarter" idx="4294967295"/>
          </p:nvPr>
        </p:nvSpPr>
        <p:spPr>
          <a:xfrm>
            <a:off x="325315" y="1773044"/>
            <a:ext cx="8228135" cy="4505093"/>
          </a:xfrm>
          <a:prstGeom prst="rect">
            <a:avLst/>
          </a:prstGeom>
        </p:spPr>
        <p:txBody>
          <a:bodyPr/>
          <a:lstStyle/>
          <a:p>
            <a:pPr indent="0" algn="r" rtl="1"/>
            <a:endParaRPr lang="ar-LB" sz="1600" dirty="0">
              <a:latin typeface="Arabic Typesetting" panose="03020402040406030203" pitchFamily="66" charset="-78"/>
              <a:cs typeface="Arabic Typesetting" panose="03020402040406030203" pitchFamily="66" charset="-78"/>
            </a:endParaRPr>
          </a:p>
          <a:p>
            <a:pPr algn="r">
              <a:buNone/>
            </a:pPr>
            <a:r>
              <a:rPr lang="ar-LB" sz="2400" b="1" dirty="0" smtClean="0">
                <a:solidFill>
                  <a:schemeClr val="bg2">
                    <a:lumMod val="50000"/>
                  </a:schemeClr>
                </a:solidFill>
                <a:latin typeface="Arabic Typesetting" panose="03020402040406030203" pitchFamily="66" charset="-78"/>
                <a:cs typeface="Arabic Typesetting" panose="03020402040406030203" pitchFamily="66" charset="-78"/>
              </a:rPr>
              <a:t>ج- </a:t>
            </a:r>
            <a:r>
              <a:rPr lang="ar-LB" sz="2400" b="1" dirty="0">
                <a:solidFill>
                  <a:schemeClr val="bg2">
                    <a:lumMod val="50000"/>
                  </a:schemeClr>
                </a:solidFill>
                <a:latin typeface="Arabic Typesetting" panose="03020402040406030203" pitchFamily="66" charset="-78"/>
                <a:cs typeface="Arabic Typesetting" panose="03020402040406030203" pitchFamily="66" charset="-78"/>
              </a:rPr>
              <a:t>سيناريوهات تحليلية لسد فجوة تمويل التنمية وتمويل أهداف التنمية المستدامة</a:t>
            </a:r>
            <a:r>
              <a:rPr lang="ar-LB" sz="2400" b="1" dirty="0" smtClean="0">
                <a:solidFill>
                  <a:schemeClr val="bg2">
                    <a:lumMod val="50000"/>
                  </a:schemeClr>
                </a:solidFill>
                <a:latin typeface="Arabic Typesetting" panose="03020402040406030203" pitchFamily="66" charset="-78"/>
                <a:cs typeface="Arabic Typesetting" panose="03020402040406030203" pitchFamily="66" charset="-78"/>
              </a:rPr>
              <a:t>:</a:t>
            </a:r>
          </a:p>
          <a:p>
            <a:pPr algn="ctr"/>
            <a:endParaRPr lang="ar-LB" sz="1000" b="1" dirty="0">
              <a:solidFill>
                <a:schemeClr val="bg2">
                  <a:lumMod val="50000"/>
                </a:schemeClr>
              </a:solidFill>
              <a:latin typeface="Arabic Typesetting" panose="03020402040406030203" pitchFamily="66" charset="-78"/>
              <a:cs typeface="Arabic Typesetting" panose="03020402040406030203" pitchFamily="66" charset="-78"/>
            </a:endParaRPr>
          </a:p>
          <a:p>
            <a:pPr marL="519113" indent="-228600" algn="r" rtl="1">
              <a:buFont typeface="Wingdings" pitchFamily="2" charset="2"/>
              <a:buChar char="ü"/>
            </a:pPr>
            <a:r>
              <a:rPr lang="ar-LB" sz="1800" b="1" dirty="0">
                <a:solidFill>
                  <a:schemeClr val="bg2">
                    <a:lumMod val="50000"/>
                  </a:schemeClr>
                </a:solidFill>
                <a:latin typeface="Arabic Typesetting" panose="03020402040406030203" pitchFamily="66" charset="-78"/>
                <a:cs typeface="Arabic Typesetting" panose="03020402040406030203" pitchFamily="66" charset="-78"/>
              </a:rPr>
              <a:t>دراسة </a:t>
            </a:r>
            <a:r>
              <a:rPr lang="ar-LB" sz="1800" b="1" dirty="0" smtClean="0">
                <a:solidFill>
                  <a:schemeClr val="bg2">
                    <a:lumMod val="50000"/>
                  </a:schemeClr>
                </a:solidFill>
                <a:latin typeface="Arabic Typesetting" panose="03020402040406030203" pitchFamily="66" charset="-78"/>
                <a:cs typeface="Arabic Typesetting" panose="03020402040406030203" pitchFamily="66" charset="-78"/>
              </a:rPr>
              <a:t>كمية حول </a:t>
            </a:r>
            <a:r>
              <a:rPr lang="ar-LB" sz="1800" b="1" dirty="0">
                <a:solidFill>
                  <a:schemeClr val="bg2">
                    <a:lumMod val="50000"/>
                  </a:schemeClr>
                </a:solidFill>
                <a:latin typeface="Arabic Typesetting" panose="03020402040406030203" pitchFamily="66" charset="-78"/>
                <a:cs typeface="Arabic Typesetting" panose="03020402040406030203" pitchFamily="66" charset="-78"/>
              </a:rPr>
              <a:t>تمويل أهداف التنمية المستدامة في المنطقة </a:t>
            </a:r>
            <a:r>
              <a:rPr lang="ar-LB" sz="1800" b="1" dirty="0" smtClean="0">
                <a:solidFill>
                  <a:schemeClr val="bg2">
                    <a:lumMod val="50000"/>
                  </a:schemeClr>
                </a:solidFill>
                <a:latin typeface="Arabic Typesetting" panose="03020402040406030203" pitchFamily="66" charset="-78"/>
                <a:cs typeface="Arabic Typesetting" panose="03020402040406030203" pitchFamily="66" charset="-78"/>
              </a:rPr>
              <a:t>العربية </a:t>
            </a:r>
            <a:r>
              <a:rPr lang="ar-LB" sz="1200" b="1" dirty="0" smtClean="0">
                <a:solidFill>
                  <a:schemeClr val="bg2">
                    <a:lumMod val="50000"/>
                  </a:schemeClr>
                </a:solidFill>
                <a:latin typeface="Arabic Typesetting" panose="03020402040406030203" pitchFamily="66" charset="-78"/>
                <a:cs typeface="Arabic Typesetting" panose="03020402040406030203" pitchFamily="66" charset="-78"/>
              </a:rPr>
              <a:t>(جاري النشر).</a:t>
            </a:r>
            <a:endParaRPr lang="ar-LB" sz="1800" b="1" dirty="0">
              <a:solidFill>
                <a:schemeClr val="bg2">
                  <a:lumMod val="50000"/>
                </a:schemeClr>
              </a:solidFill>
              <a:latin typeface="Arabic Typesetting" panose="03020402040406030203" pitchFamily="66" charset="-78"/>
              <a:cs typeface="Arabic Typesetting" panose="03020402040406030203" pitchFamily="66" charset="-78"/>
            </a:endParaRPr>
          </a:p>
          <a:p>
            <a:pPr marL="519113" indent="-228600" algn="r" rtl="1">
              <a:buFont typeface="Wingdings" pitchFamily="2" charset="2"/>
              <a:buChar char="ü"/>
            </a:pPr>
            <a:r>
              <a:rPr lang="ar-LB" sz="1800" b="1" dirty="0">
                <a:solidFill>
                  <a:schemeClr val="bg2">
                    <a:lumMod val="50000"/>
                  </a:schemeClr>
                </a:solidFill>
                <a:latin typeface="Arabic Typesetting" panose="03020402040406030203" pitchFamily="66" charset="-78"/>
                <a:cs typeface="Arabic Typesetting" panose="03020402040406030203" pitchFamily="66" charset="-78"/>
              </a:rPr>
              <a:t>دراسة </a:t>
            </a:r>
            <a:r>
              <a:rPr lang="ar-LB" sz="1800" b="1" dirty="0" smtClean="0">
                <a:solidFill>
                  <a:schemeClr val="bg2">
                    <a:lumMod val="50000"/>
                  </a:schemeClr>
                </a:solidFill>
                <a:latin typeface="Arabic Typesetting" panose="03020402040406030203" pitchFamily="66" charset="-78"/>
                <a:cs typeface="Arabic Typesetting" panose="03020402040406030203" pitchFamily="66" charset="-78"/>
              </a:rPr>
              <a:t>كمية لتقييم </a:t>
            </a:r>
            <a:r>
              <a:rPr lang="ar-LB" sz="1800" b="1" dirty="0">
                <a:solidFill>
                  <a:schemeClr val="bg2">
                    <a:lumMod val="50000"/>
                  </a:schemeClr>
                </a:solidFill>
                <a:latin typeface="Arabic Typesetting" panose="03020402040406030203" pitchFamily="66" charset="-78"/>
                <a:cs typeface="Arabic Typesetting" panose="03020402040406030203" pitchFamily="66" charset="-78"/>
              </a:rPr>
              <a:t>فجوة التمويل في المنطقة </a:t>
            </a:r>
            <a:r>
              <a:rPr lang="ar-LB" sz="1800" b="1" dirty="0" smtClean="0">
                <a:solidFill>
                  <a:schemeClr val="bg2">
                    <a:lumMod val="50000"/>
                  </a:schemeClr>
                </a:solidFill>
                <a:latin typeface="Arabic Typesetting" panose="03020402040406030203" pitchFamily="66" charset="-78"/>
                <a:cs typeface="Arabic Typesetting" panose="03020402040406030203" pitchFamily="66" charset="-78"/>
              </a:rPr>
              <a:t>العربية </a:t>
            </a:r>
            <a:r>
              <a:rPr lang="ar-LB" sz="1400" b="1" dirty="0" smtClean="0">
                <a:solidFill>
                  <a:schemeClr val="bg2">
                    <a:lumMod val="50000"/>
                  </a:schemeClr>
                </a:solidFill>
                <a:latin typeface="Arabic Typesetting" panose="03020402040406030203" pitchFamily="66" charset="-78"/>
                <a:cs typeface="Arabic Typesetting" panose="03020402040406030203" pitchFamily="66" charset="-78"/>
              </a:rPr>
              <a:t>(جاري النشر).</a:t>
            </a:r>
            <a:endParaRPr lang="ar-LB" sz="1800" b="1" dirty="0" smtClean="0">
              <a:solidFill>
                <a:schemeClr val="bg2">
                  <a:lumMod val="50000"/>
                </a:schemeClr>
              </a:solidFill>
              <a:latin typeface="Arabic Typesetting" panose="03020402040406030203" pitchFamily="66" charset="-78"/>
              <a:cs typeface="Arabic Typesetting" panose="03020402040406030203" pitchFamily="66" charset="-78"/>
            </a:endParaRPr>
          </a:p>
          <a:p>
            <a:pPr indent="-280988" algn="r" rtl="1">
              <a:spcBef>
                <a:spcPts val="1200"/>
              </a:spcBef>
              <a:buNone/>
            </a:pPr>
            <a:r>
              <a:rPr lang="ar-LB" sz="2400" b="1" dirty="0" smtClean="0">
                <a:solidFill>
                  <a:schemeClr val="accent2">
                    <a:lumMod val="50000"/>
                  </a:schemeClr>
                </a:solidFill>
                <a:latin typeface="Arabic Typesetting" panose="03020402040406030203" pitchFamily="66" charset="-78"/>
                <a:cs typeface="Arabic Typesetting" panose="03020402040406030203" pitchFamily="66" charset="-78"/>
              </a:rPr>
              <a:t>د- أنشطة التعاون الفني 2016-2017</a:t>
            </a:r>
            <a:endParaRPr lang="en-US" sz="2400" b="1" dirty="0" smtClean="0">
              <a:solidFill>
                <a:schemeClr val="accent2">
                  <a:lumMod val="50000"/>
                </a:schemeClr>
              </a:solidFill>
              <a:latin typeface="Arabic Typesetting" panose="03020402040406030203" pitchFamily="66" charset="-78"/>
              <a:cs typeface="Arabic Typesetting" panose="03020402040406030203" pitchFamily="66" charset="-78"/>
            </a:endParaRPr>
          </a:p>
          <a:p>
            <a:pPr marL="571500" indent="-280988" algn="r" rtl="1">
              <a:lnSpc>
                <a:spcPts val="1920"/>
              </a:lnSpc>
              <a:buFont typeface="Wingdings" pitchFamily="2" charset="2"/>
              <a:buChar char="ü"/>
            </a:pPr>
            <a:r>
              <a:rPr lang="ar-LB" sz="1800" dirty="0" smtClean="0">
                <a:solidFill>
                  <a:schemeClr val="accent2">
                    <a:lumMod val="50000"/>
                  </a:schemeClr>
                </a:solidFill>
                <a:latin typeface="Arabic Typesetting" panose="03020402040406030203" pitchFamily="66" charset="-78"/>
                <a:cs typeface="Arabic Typesetting" panose="03020402040406030203" pitchFamily="66" charset="-78"/>
              </a:rPr>
              <a:t> ورشة عمل إقليمية حول الضرائب الدولية وتجنب اتفاقيات الازدواج الضريبي (مملكة البحرين)</a:t>
            </a:r>
          </a:p>
          <a:p>
            <a:pPr marL="571500" indent="-280988" algn="r" rtl="1">
              <a:lnSpc>
                <a:spcPts val="1920"/>
              </a:lnSpc>
              <a:buFont typeface="Wingdings" pitchFamily="2" charset="2"/>
              <a:buChar char="ü"/>
            </a:pPr>
            <a:r>
              <a:rPr lang="ar-LB" sz="1800" dirty="0" smtClean="0">
                <a:solidFill>
                  <a:schemeClr val="accent2">
                    <a:lumMod val="50000"/>
                  </a:schemeClr>
                </a:solidFill>
                <a:latin typeface="Arabic Typesetting" panose="03020402040406030203" pitchFamily="66" charset="-78"/>
                <a:cs typeface="Arabic Typesetting" panose="03020402040406030203" pitchFamily="66" charset="-78"/>
              </a:rPr>
              <a:t> ورشة عمل وطنية حول الضرائب الدولية، والتآكل الوعاء الضريبي وتحويل الأرباح (جمهورية مصر العربية).</a:t>
            </a:r>
          </a:p>
          <a:p>
            <a:pPr marL="571500" indent="-280988" algn="r" rtl="1">
              <a:lnSpc>
                <a:spcPts val="1920"/>
              </a:lnSpc>
              <a:buFont typeface="Wingdings" pitchFamily="2" charset="2"/>
              <a:buChar char="ü"/>
            </a:pPr>
            <a:r>
              <a:rPr lang="ar-LB" sz="1800" dirty="0" smtClean="0">
                <a:solidFill>
                  <a:schemeClr val="accent2">
                    <a:lumMod val="50000"/>
                  </a:schemeClr>
                </a:solidFill>
                <a:latin typeface="Arabic Typesetting" panose="03020402040406030203" pitchFamily="66" charset="-78"/>
                <a:cs typeface="Arabic Typesetting" panose="03020402040406030203" pitchFamily="66" charset="-78"/>
              </a:rPr>
              <a:t>ثمة طلبات أخرى جاري النظر في كيفية تلبيتها نظراً لمحدودية الموارد المتاحة لتمويل برامج الدعم الفني.</a:t>
            </a:r>
          </a:p>
          <a:p>
            <a:pPr algn="r" rtl="1"/>
            <a:endParaRPr lang="ar-LB" sz="1800" dirty="0" smtClean="0">
              <a:latin typeface="Arabic Typesetting" panose="03020402040406030203" pitchFamily="66" charset="-78"/>
              <a:cs typeface="Arabic Typesetting" panose="03020402040406030203" pitchFamily="66" charset="-78"/>
            </a:endParaRPr>
          </a:p>
          <a:p>
            <a:pPr algn="r" rtl="1">
              <a:buNone/>
            </a:pPr>
            <a:r>
              <a:rPr lang="ar-LB" sz="1800" b="1" dirty="0" smtClean="0">
                <a:solidFill>
                  <a:schemeClr val="bg2">
                    <a:lumMod val="25000"/>
                  </a:schemeClr>
                </a:solidFill>
                <a:latin typeface="Arabic Typesetting" panose="03020402040406030203" pitchFamily="66" charset="-78"/>
                <a:cs typeface="Arabic Typesetting" panose="03020402040406030203" pitchFamily="66" charset="-78"/>
              </a:rPr>
              <a:t>هـ - أنشطة تمويل التنمية في إطار مبادرات خارج الموازنة العادية </a:t>
            </a:r>
            <a:r>
              <a:rPr lang="ar-LB" sz="1800" dirty="0" smtClean="0">
                <a:solidFill>
                  <a:schemeClr val="bg2">
                    <a:lumMod val="25000"/>
                  </a:schemeClr>
                </a:solidFill>
                <a:latin typeface="Arabic Typesetting" panose="03020402040406030203" pitchFamily="66" charset="-78"/>
                <a:cs typeface="Arabic Typesetting" panose="03020402040406030203" pitchFamily="66" charset="-78"/>
              </a:rPr>
              <a:t>:</a:t>
            </a:r>
          </a:p>
          <a:p>
            <a:pPr marL="519113" indent="-228600" algn="r" rtl="1">
              <a:buFont typeface="Wingdings" pitchFamily="2" charset="2"/>
              <a:buChar char="ü"/>
            </a:pPr>
            <a:r>
              <a:rPr lang="ar-LB" sz="1800" dirty="0" smtClean="0">
                <a:solidFill>
                  <a:schemeClr val="bg2">
                    <a:lumMod val="25000"/>
                  </a:schemeClr>
                </a:solidFill>
                <a:latin typeface="Arabic Typesetting" panose="03020402040406030203" pitchFamily="66" charset="-78"/>
                <a:cs typeface="Arabic Typesetting" panose="03020402040406030203" pitchFamily="66" charset="-78"/>
              </a:rPr>
              <a:t>اطلاق المرحلة الثانية من مشروع "تعزيز قدرة الدول العربية على التعبئة التحويلات من أجل تمويل التنمية "التي سيتم تمويلها من خلال مساهمات من خارج الميزانية، وذلك من خلال اعداد وثيقة المشروع وبدء الاتصالات لتعزيز المشروع في محاولة لتعبئة الموارد اللازمة لتنفيذه.</a:t>
            </a:r>
          </a:p>
          <a:p>
            <a:pPr marL="519113" indent="-228600" algn="r" rtl="1">
              <a:buFont typeface="Wingdings" pitchFamily="2" charset="2"/>
              <a:buChar char="ü"/>
            </a:pPr>
            <a:r>
              <a:rPr lang="ar-LB" sz="1800" dirty="0" smtClean="0">
                <a:solidFill>
                  <a:schemeClr val="bg2">
                    <a:lumMod val="25000"/>
                  </a:schemeClr>
                </a:solidFill>
                <a:latin typeface="Arabic Typesetting" panose="03020402040406030203" pitchFamily="66" charset="-78"/>
                <a:cs typeface="Arabic Typesetting" panose="03020402040406030203" pitchFamily="66" charset="-78"/>
              </a:rPr>
              <a:t>مشروع لزيادة الاتساق بين المياق العالمي للهجرة وتعزيز فاعلية تحويلات العاملين.</a:t>
            </a:r>
          </a:p>
          <a:p>
            <a:pPr marL="285750" indent="-285750" algn="r" rtl="1">
              <a:buFont typeface="Courier New" panose="02070309020205020404" pitchFamily="49" charset="0"/>
              <a:buChar char="o"/>
            </a:pPr>
            <a:endParaRPr lang="ar-LB" sz="1800" dirty="0" smtClean="0">
              <a:latin typeface="Arabic Typesetting" panose="03020402040406030203" pitchFamily="66" charset="-78"/>
              <a:cs typeface="Arabic Typesetting" panose="03020402040406030203" pitchFamily="66" charset="-78"/>
            </a:endParaRPr>
          </a:p>
          <a:p>
            <a:pPr marL="285750" indent="-285750" algn="r" rtl="1">
              <a:buFont typeface="Courier New" panose="02070309020205020404" pitchFamily="49" charset="0"/>
              <a:buChar char="o"/>
            </a:pPr>
            <a:endParaRPr lang="ar-LB" sz="1800" dirty="0" smtClean="0">
              <a:latin typeface="Arabic Typesetting" panose="03020402040406030203" pitchFamily="66" charset="-78"/>
              <a:cs typeface="Arabic Typesetting" panose="03020402040406030203" pitchFamily="66" charset="-78"/>
            </a:endParaRPr>
          </a:p>
          <a:p>
            <a:pPr marL="285750" indent="-285750" algn="r" rtl="1">
              <a:buFont typeface="Courier New" panose="02070309020205020404" pitchFamily="49" charset="0"/>
              <a:buChar char="o"/>
            </a:pPr>
            <a:endParaRPr lang="ar-LB" sz="1800" dirty="0">
              <a:latin typeface="Arabic Typesetting" panose="03020402040406030203" pitchFamily="66" charset="-78"/>
              <a:cs typeface="Arabic Typesetting" panose="03020402040406030203" pitchFamily="66"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529861" y="1371600"/>
            <a:ext cx="6330462" cy="523220"/>
          </a:xfrm>
          <a:prstGeom prst="rect">
            <a:avLst/>
          </a:prstGeom>
          <a:noFill/>
        </p:spPr>
        <p:txBody>
          <a:bodyPr wrap="square" rtlCol="1">
            <a:spAutoFit/>
          </a:bodyPr>
          <a:lstStyle/>
          <a:p>
            <a:pPr algn="r"/>
            <a:r>
              <a:rPr lang="ar-LB" sz="2800" b="1" dirty="0" smtClean="0"/>
              <a:t>	                   شكراً على حسن استماعكم</a:t>
            </a:r>
            <a:r>
              <a:rPr lang="en-US" sz="2800" b="1" dirty="0" smtClean="0"/>
              <a:t>      </a:t>
            </a:r>
            <a:endParaRPr lang="ar-LB"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18FDE"/>
      </a:accent1>
      <a:accent2>
        <a:srgbClr val="FFBF3F"/>
      </a:accent2>
      <a:accent3>
        <a:srgbClr val="CD545B"/>
      </a:accent3>
      <a:accent4>
        <a:srgbClr val="00B5E2"/>
      </a:accent4>
      <a:accent5>
        <a:srgbClr val="A4D65E"/>
      </a:accent5>
      <a:accent6>
        <a:srgbClr val="7566A0"/>
      </a:accent6>
      <a:hlink>
        <a:srgbClr val="009CA6"/>
      </a:hlink>
      <a:folHlink>
        <a:srgbClr val="9799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Globe_0314_print_CrystalGraphics.com_PowerPoint_Templates_trial</Template>
  <TotalTime>2118</TotalTime>
  <Words>450</Words>
  <Application>Microsoft Office PowerPoint</Application>
  <PresentationFormat>On-screen Show (4:3)</PresentationFormat>
  <Paragraphs>55</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ＭＳ Ｐゴシック</vt:lpstr>
      <vt:lpstr>Arabic Typesetting</vt:lpstr>
      <vt:lpstr>Arial</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Quantum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 Sfeir</dc:creator>
  <cp:lastModifiedBy>Khalid ABU-ISMAIL</cp:lastModifiedBy>
  <cp:revision>269</cp:revision>
  <dcterms:created xsi:type="dcterms:W3CDTF">2011-12-13T13:03:18Z</dcterms:created>
  <dcterms:modified xsi:type="dcterms:W3CDTF">2017-05-06T11:50:35Z</dcterms:modified>
</cp:coreProperties>
</file>