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306" r:id="rId2"/>
    <p:sldId id="257" r:id="rId3"/>
    <p:sldId id="308" r:id="rId4"/>
    <p:sldId id="313" r:id="rId5"/>
    <p:sldId id="315" r:id="rId6"/>
    <p:sldId id="309" r:id="rId7"/>
    <p:sldId id="312" r:id="rId8"/>
    <p:sldId id="311" r:id="rId9"/>
    <p:sldId id="310" r:id="rId10"/>
    <p:sldId id="314" r:id="rId11"/>
    <p:sldId id="316" r:id="rId12"/>
    <p:sldId id="282" r:id="rId13"/>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hira Abounoas" initials="ZA" lastIdx="1" clrIdx="0">
    <p:extLst>
      <p:ext uri="{19B8F6BF-5375-455C-9EA6-DF929625EA0E}">
        <p15:presenceInfo xmlns:p15="http://schemas.microsoft.com/office/powerpoint/2012/main" userId="S-1-5-21-2809214326-3969692198-3974218074-82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418FDE"/>
    <a:srgbClr val="010000"/>
    <a:srgbClr val="007096"/>
    <a:srgbClr val="97999B"/>
    <a:srgbClr val="009CA6"/>
    <a:srgbClr val="B88FDE"/>
    <a:srgbClr val="2C2D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660"/>
  </p:normalViewPr>
  <p:slideViewPr>
    <p:cSldViewPr snapToGrid="0" snapToObjects="1">
      <p:cViewPr varScale="1">
        <p:scale>
          <a:sx n="108" d="100"/>
          <a:sy n="108" d="100"/>
        </p:scale>
        <p:origin x="1740" y="102"/>
      </p:cViewPr>
      <p:guideLst>
        <p:guide orient="horz" pos="2160"/>
        <p:guide pos="2880"/>
      </p:guideLst>
    </p:cSldViewPr>
  </p:slideViewPr>
  <p:notesTextViewPr>
    <p:cViewPr>
      <p:scale>
        <a:sx n="3" d="2"/>
        <a:sy n="3" d="2"/>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4E262685-15B3-E84B-80A4-6486325216F0}" type="datetime1">
              <a:rPr lang="en-US"/>
              <a:pPr>
                <a:defRPr/>
              </a:pPr>
              <a:t>24/11/2020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24E24493-52DC-304D-B36A-34DFA478A14D}" type="slidenum">
              <a:rPr lang="en-US"/>
              <a:pPr>
                <a:defRPr/>
              </a:pPr>
              <a:t>‹#›</a:t>
            </a:fld>
            <a:endParaRPr lang="en-US" dirty="0"/>
          </a:p>
        </p:txBody>
      </p:sp>
    </p:spTree>
    <p:extLst>
      <p:ext uri="{BB962C8B-B14F-4D97-AF65-F5344CB8AC3E}">
        <p14:creationId xmlns:p14="http://schemas.microsoft.com/office/powerpoint/2010/main" val="2275529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6514F267-0139-9141-BCB5-99C520E39667}" type="datetime1">
              <a:rPr lang="en-US"/>
              <a:pPr>
                <a:defRPr/>
              </a:pPr>
              <a:t>24/11/2020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730ED96E-1745-464B-A4EF-BA6E0644A088}" type="slidenum">
              <a:rPr lang="en-US"/>
              <a:pPr>
                <a:defRPr/>
              </a:pPr>
              <a:t>‹#›</a:t>
            </a:fld>
            <a:endParaRPr lang="en-US" dirty="0"/>
          </a:p>
        </p:txBody>
      </p:sp>
    </p:spTree>
    <p:extLst>
      <p:ext uri="{BB962C8B-B14F-4D97-AF65-F5344CB8AC3E}">
        <p14:creationId xmlns:p14="http://schemas.microsoft.com/office/powerpoint/2010/main" val="2908893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LB" dirty="0"/>
              <a:t>وهو المؤتمر الثالث من نوعه بعد انعقاد المؤتمر الأوّل في موسكو عام 2009 والثاني في برازيليا عام 2015. وتكمن أهمية المؤتمر الثالث في تزامنه مع نهاية عقد عمل الأمم المتحدة للسلامة المرورية 2011- 2020</a:t>
            </a:r>
            <a:endParaRPr lang="en-US" dirty="0"/>
          </a:p>
        </p:txBody>
      </p:sp>
      <p:sp>
        <p:nvSpPr>
          <p:cNvPr id="4" name="Slide Number Placeholder 3"/>
          <p:cNvSpPr>
            <a:spLocks noGrp="1"/>
          </p:cNvSpPr>
          <p:nvPr>
            <p:ph type="sldNum" sz="quarter" idx="10"/>
          </p:nvPr>
        </p:nvSpPr>
        <p:spPr/>
        <p:txBody>
          <a:bodyPr/>
          <a:lstStyle/>
          <a:p>
            <a:pPr>
              <a:defRPr/>
            </a:pPr>
            <a:fld id="{730ED96E-1745-464B-A4EF-BA6E0644A088}" type="slidenum">
              <a:rPr lang="en-US" smtClean="0"/>
              <a:pPr>
                <a:defRPr/>
              </a:pPr>
              <a:t>4</a:t>
            </a:fld>
            <a:endParaRPr lang="en-US" dirty="0"/>
          </a:p>
        </p:txBody>
      </p:sp>
    </p:spTree>
    <p:extLst>
      <p:ext uri="{BB962C8B-B14F-4D97-AF65-F5344CB8AC3E}">
        <p14:creationId xmlns:p14="http://schemas.microsoft.com/office/powerpoint/2010/main" val="854040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LB" dirty="0"/>
              <a:t>وهو المؤتمر الثالث من نوعه بعد انعقاد المؤتمر الأوّل في موسكو عام 2009 والثاني في برازيليا عام 2015. وتكمن أهمية المؤتمر الثالث في تزامنه مع نهاية عقد عمل الأمم المتحدة للسلامة المرورية 2011- 2020</a:t>
            </a:r>
            <a:endParaRPr lang="en-US" dirty="0"/>
          </a:p>
        </p:txBody>
      </p:sp>
      <p:sp>
        <p:nvSpPr>
          <p:cNvPr id="4" name="Slide Number Placeholder 3"/>
          <p:cNvSpPr>
            <a:spLocks noGrp="1"/>
          </p:cNvSpPr>
          <p:nvPr>
            <p:ph type="sldNum" sz="quarter" idx="10"/>
          </p:nvPr>
        </p:nvSpPr>
        <p:spPr/>
        <p:txBody>
          <a:bodyPr/>
          <a:lstStyle/>
          <a:p>
            <a:pPr>
              <a:defRPr/>
            </a:pPr>
            <a:fld id="{730ED96E-1745-464B-A4EF-BA6E0644A088}" type="slidenum">
              <a:rPr lang="en-US" smtClean="0"/>
              <a:pPr>
                <a:defRPr/>
              </a:pPr>
              <a:t>5</a:t>
            </a:fld>
            <a:endParaRPr lang="en-US" dirty="0"/>
          </a:p>
        </p:txBody>
      </p:sp>
    </p:spTree>
    <p:extLst>
      <p:ext uri="{BB962C8B-B14F-4D97-AF65-F5344CB8AC3E}">
        <p14:creationId xmlns:p14="http://schemas.microsoft.com/office/powerpoint/2010/main" val="1105837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502519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ACD63134-F4B5-FF41-B6D9-D67331DDBB03}"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890589" y="2233703"/>
            <a:ext cx="3772353"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12" name="Picture Placeholder 13"/>
          <p:cNvSpPr>
            <a:spLocks noGrp="1"/>
          </p:cNvSpPr>
          <p:nvPr>
            <p:ph type="pic" sz="quarter" idx="13"/>
          </p:nvPr>
        </p:nvSpPr>
        <p:spPr>
          <a:xfrm>
            <a:off x="4853441" y="2233703"/>
            <a:ext cx="2676071" cy="3880439"/>
          </a:xfrm>
          <a:prstGeom prst="rect">
            <a:avLst/>
          </a:prstGeom>
        </p:spPr>
        <p:txBody>
          <a:bodyPr vert="horz"/>
          <a:lstStyle>
            <a:lvl1pPr algn="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0897635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6" name="TextBox 15"/>
          <p:cNvSpPr txBox="1"/>
          <p:nvPr/>
        </p:nvSpPr>
        <p:spPr>
          <a:xfrm>
            <a:off x="691197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42EC345B-9D54-4F42-8A0E-92B133D7A864}"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607084"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606618"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572190" y="3587965"/>
            <a:ext cx="6971369" cy="2522323"/>
          </a:xfrm>
          <a:prstGeom prst="rect">
            <a:avLst/>
          </a:prstGeom>
        </p:spPr>
        <p:txBody>
          <a:bodyPr vert="horz" lIns="0" tIns="0" rIns="0" bIns="0"/>
          <a:lstStyle>
            <a:lvl1pPr marL="0" indent="0" algn="r">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572191" y="1898466"/>
            <a:ext cx="1668677"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1" name="Picture Placeholder 13"/>
          <p:cNvSpPr>
            <a:spLocks noGrp="1"/>
          </p:cNvSpPr>
          <p:nvPr>
            <p:ph type="pic" sz="quarter" idx="14"/>
          </p:nvPr>
        </p:nvSpPr>
        <p:spPr>
          <a:xfrm>
            <a:off x="4255195" y="1898466"/>
            <a:ext cx="1612434"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4" name="Picture Placeholder 13"/>
          <p:cNvSpPr>
            <a:spLocks noGrp="1"/>
          </p:cNvSpPr>
          <p:nvPr>
            <p:ph type="pic" sz="quarter" idx="15"/>
          </p:nvPr>
        </p:nvSpPr>
        <p:spPr>
          <a:xfrm>
            <a:off x="6023654" y="1898466"/>
            <a:ext cx="1519906"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5" name="Picture Placeholder 13"/>
          <p:cNvSpPr>
            <a:spLocks noGrp="1"/>
          </p:cNvSpPr>
          <p:nvPr>
            <p:ph type="pic" sz="quarter" idx="16"/>
          </p:nvPr>
        </p:nvSpPr>
        <p:spPr>
          <a:xfrm>
            <a:off x="2440905" y="1898466"/>
            <a:ext cx="1605177" cy="1521463"/>
          </a:xfrm>
          <a:prstGeom prst="rect">
            <a:avLst/>
          </a:prstGeom>
        </p:spPr>
        <p:txBody>
          <a:bodyPr vert="horz"/>
          <a:lstStyle>
            <a:lvl1pP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77107715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A539E257-1F2E-7942-B6F3-C3D4599DA866}"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Picture Placeholder 13"/>
          <p:cNvSpPr>
            <a:spLocks noGrp="1"/>
          </p:cNvSpPr>
          <p:nvPr>
            <p:ph type="pic" sz="quarter" idx="13"/>
          </p:nvPr>
        </p:nvSpPr>
        <p:spPr>
          <a:xfrm>
            <a:off x="4028406" y="1914072"/>
            <a:ext cx="3501106"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
        <p:nvSpPr>
          <p:cNvPr id="14" name="Picture Placeholder 13"/>
          <p:cNvSpPr>
            <a:spLocks noGrp="1"/>
          </p:cNvSpPr>
          <p:nvPr>
            <p:ph type="pic" sz="quarter" idx="14"/>
          </p:nvPr>
        </p:nvSpPr>
        <p:spPr>
          <a:xfrm>
            <a:off x="901512" y="1914072"/>
            <a:ext cx="2984500"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156488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0" name="TextBox 9"/>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CC399CD-A734-224D-9B05-A1CCD1E5BA0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3974874" y="2233703"/>
            <a:ext cx="3554638"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7" name="Chart Placeholder 6"/>
          <p:cNvSpPr>
            <a:spLocks noGrp="1"/>
          </p:cNvSpPr>
          <p:nvPr>
            <p:ph type="chart" sz="quarter" idx="16"/>
          </p:nvPr>
        </p:nvSpPr>
        <p:spPr>
          <a:xfrm>
            <a:off x="592570" y="2233613"/>
            <a:ext cx="3208792" cy="3894137"/>
          </a:xfrm>
          <a:prstGeom prst="rect">
            <a:avLst/>
          </a:prstGeom>
        </p:spPr>
        <p:txBody>
          <a:bodyPr vert="horz"/>
          <a:lstStyle>
            <a:lvl1pPr algn="ctr">
              <a:defRPr>
                <a:latin typeface="Arial"/>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169267935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7" name="TextBox 16"/>
          <p:cNvSpPr txBox="1"/>
          <p:nvPr/>
        </p:nvSpPr>
        <p:spPr>
          <a:xfrm>
            <a:off x="688022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CB35B6-CD4A-1344-816D-B4835B8E480F}" type="slidenum">
              <a:rPr lang="en-US" sz="650" b="1" smtClean="0">
                <a:solidFill>
                  <a:srgbClr val="595959"/>
                </a:solidFill>
              </a:rPr>
              <a:pPr algn="r" eaLnBrk="1" hangingPunct="1">
                <a:defRPr/>
              </a:pPr>
              <a:t>‹#›</a:t>
            </a:fld>
            <a:endParaRPr lang="en-US" sz="650" b="1" dirty="0">
              <a:solidFill>
                <a:srgbClr val="595959"/>
              </a:solidFill>
            </a:endParaRPr>
          </a:p>
        </p:txBody>
      </p:sp>
      <p:sp>
        <p:nvSpPr>
          <p:cNvPr id="18" name="Isosceles Triangle 17"/>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19" name="Isosceles Triangle 18"/>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0" name="Isosceles Triangle 19"/>
          <p:cNvSpPr/>
          <p:nvPr/>
        </p:nvSpPr>
        <p:spPr>
          <a:xfrm rot="10800000">
            <a:off x="4186238"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1" name="Isosceles Triangle 20"/>
          <p:cNvSpPr/>
          <p:nvPr/>
        </p:nvSpPr>
        <p:spPr>
          <a:xfrm rot="16200000">
            <a:off x="3160713"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2" name="Isosceles Triangle 21"/>
          <p:cNvSpPr/>
          <p:nvPr/>
        </p:nvSpPr>
        <p:spPr>
          <a:xfrm rot="10800000">
            <a:off x="4186238"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3" name="Isosceles Triangle 22"/>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4" name="Isosceles Triangle 23"/>
          <p:cNvSpPr/>
          <p:nvPr/>
        </p:nvSpPr>
        <p:spPr>
          <a:xfrm rot="10800000">
            <a:off x="4186238"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5" name="Isosceles Triangle 24"/>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6" name="Isosceles Triangle 25"/>
          <p:cNvSpPr/>
          <p:nvPr/>
        </p:nvSpPr>
        <p:spPr>
          <a:xfrm rot="10800000">
            <a:off x="189547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7" name="Isosceles Triangle 26"/>
          <p:cNvSpPr/>
          <p:nvPr/>
        </p:nvSpPr>
        <p:spPr>
          <a:xfrm rot="10800000">
            <a:off x="189547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8" name="Isosceles Triangle 27"/>
          <p:cNvSpPr/>
          <p:nvPr/>
        </p:nvSpPr>
        <p:spPr>
          <a:xfrm rot="10800000">
            <a:off x="637222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9" name="Isosceles Triangle 28"/>
          <p:cNvSpPr/>
          <p:nvPr/>
        </p:nvSpPr>
        <p:spPr>
          <a:xfrm rot="10800000">
            <a:off x="637222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30" name="Isosceles Triangle 29"/>
          <p:cNvSpPr/>
          <p:nvPr/>
        </p:nvSpPr>
        <p:spPr>
          <a:xfrm rot="5400000">
            <a:off x="5102225"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35" name="Text Placeholder 12"/>
          <p:cNvSpPr>
            <a:spLocks noGrp="1"/>
          </p:cNvSpPr>
          <p:nvPr>
            <p:ph type="body" sz="quarter" idx="12"/>
          </p:nvPr>
        </p:nvSpPr>
        <p:spPr>
          <a:xfrm>
            <a:off x="894799"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39" name="Text Placeholder 38"/>
          <p:cNvSpPr>
            <a:spLocks noGrp="1"/>
          </p:cNvSpPr>
          <p:nvPr>
            <p:ph type="body" sz="quarter" idx="26"/>
          </p:nvPr>
        </p:nvSpPr>
        <p:spPr>
          <a:xfrm>
            <a:off x="5369512"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0" name="Text Placeholder 38"/>
          <p:cNvSpPr>
            <a:spLocks noGrp="1"/>
          </p:cNvSpPr>
          <p:nvPr>
            <p:ph type="body" sz="quarter" idx="27"/>
          </p:nvPr>
        </p:nvSpPr>
        <p:spPr>
          <a:xfrm>
            <a:off x="5369512"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1" name="Text Placeholder 38"/>
          <p:cNvSpPr>
            <a:spLocks noGrp="1"/>
          </p:cNvSpPr>
          <p:nvPr>
            <p:ph type="body" sz="quarter" idx="28"/>
          </p:nvPr>
        </p:nvSpPr>
        <p:spPr>
          <a:xfrm>
            <a:off x="5369512"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8" name="Text Placeholder 38"/>
          <p:cNvSpPr>
            <a:spLocks noGrp="1"/>
          </p:cNvSpPr>
          <p:nvPr>
            <p:ph type="body" sz="quarter" idx="30"/>
          </p:nvPr>
        </p:nvSpPr>
        <p:spPr>
          <a:xfrm>
            <a:off x="3408048"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1" name="Text Placeholder 38"/>
          <p:cNvSpPr>
            <a:spLocks noGrp="1"/>
          </p:cNvSpPr>
          <p:nvPr>
            <p:ph type="body" sz="quarter" idx="31"/>
          </p:nvPr>
        </p:nvSpPr>
        <p:spPr>
          <a:xfrm>
            <a:off x="3408048"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2" name="Text Placeholder 38"/>
          <p:cNvSpPr>
            <a:spLocks noGrp="1"/>
          </p:cNvSpPr>
          <p:nvPr>
            <p:ph type="body" sz="quarter" idx="32"/>
          </p:nvPr>
        </p:nvSpPr>
        <p:spPr>
          <a:xfrm>
            <a:off x="3408048"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3" name="Text Placeholder 38"/>
          <p:cNvSpPr>
            <a:spLocks noGrp="1"/>
          </p:cNvSpPr>
          <p:nvPr>
            <p:ph type="body" sz="quarter" idx="33"/>
          </p:nvPr>
        </p:nvSpPr>
        <p:spPr>
          <a:xfrm>
            <a:off x="886169"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4" name="Text Placeholder 38"/>
          <p:cNvSpPr>
            <a:spLocks noGrp="1"/>
          </p:cNvSpPr>
          <p:nvPr>
            <p:ph type="body" sz="quarter" idx="34"/>
          </p:nvPr>
        </p:nvSpPr>
        <p:spPr>
          <a:xfrm>
            <a:off x="886169"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5" name="Text Placeholder 38"/>
          <p:cNvSpPr>
            <a:spLocks noGrp="1"/>
          </p:cNvSpPr>
          <p:nvPr>
            <p:ph type="body" sz="quarter" idx="35"/>
          </p:nvPr>
        </p:nvSpPr>
        <p:spPr>
          <a:xfrm>
            <a:off x="886168"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6" name="Text Placeholder 38"/>
          <p:cNvSpPr>
            <a:spLocks noGrp="1"/>
          </p:cNvSpPr>
          <p:nvPr>
            <p:ph type="body" sz="quarter" idx="36"/>
          </p:nvPr>
        </p:nvSpPr>
        <p:spPr>
          <a:xfrm>
            <a:off x="3408048"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7" name="Text Placeholder 38"/>
          <p:cNvSpPr>
            <a:spLocks noGrp="1"/>
          </p:cNvSpPr>
          <p:nvPr>
            <p:ph type="body" sz="quarter" idx="37"/>
          </p:nvPr>
        </p:nvSpPr>
        <p:spPr>
          <a:xfrm>
            <a:off x="3408048"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260075516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096818" y="1145917"/>
            <a:ext cx="7134369" cy="328159"/>
          </a:xfrm>
          <a:prstGeom prst="rect">
            <a:avLst/>
          </a:prstGeom>
        </p:spPr>
        <p:txBody>
          <a:bodyPr vert="horz" lIns="0" tIns="0" rIns="0" bIns="0" anchor="t"/>
          <a:lstStyle>
            <a:lvl1pPr algn="r">
              <a:lnSpc>
                <a:spcPts val="2700"/>
              </a:lnSpc>
              <a:spcBef>
                <a:spcPts val="0"/>
              </a:spcBef>
              <a:buNone/>
              <a:defRPr sz="2700" b="1" cap="all" baseline="0">
                <a:solidFill>
                  <a:srgbClr val="595959"/>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404684836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p:nvSpPr>
        <p:spPr>
          <a:xfrm>
            <a:off x="0" y="1550988"/>
            <a:ext cx="7529513" cy="180975"/>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5" name="TextBox 4"/>
          <p:cNvSpPr txBox="1"/>
          <p:nvPr/>
        </p:nvSpPr>
        <p:spPr>
          <a:xfrm>
            <a:off x="447675" y="6359525"/>
            <a:ext cx="7081838" cy="192088"/>
          </a:xfrm>
          <a:prstGeom prst="rect">
            <a:avLst/>
          </a:prstGeom>
          <a:noFill/>
        </p:spPr>
        <p:txBody>
          <a:bodyPr>
            <a:spAutoFit/>
          </a:bodyPr>
          <a:lstStyle/>
          <a:p>
            <a:pPr algn="r" rtl="1">
              <a:defRPr/>
            </a:pPr>
            <a:r>
              <a:rPr lang="x-none" sz="650" dirty="0">
                <a:solidFill>
                  <a:srgbClr val="595959"/>
                </a:solidFill>
                <a:latin typeface="Arial" pitchFamily="-110" charset="0"/>
                <a:ea typeface="ＭＳ Ｐゴシック" pitchFamily="-110" charset="-128"/>
                <a:cs typeface="+mn-cs"/>
              </a:rPr>
              <a:t> </a:t>
            </a:r>
            <a:r>
              <a:rPr lang="en-US" sz="650" dirty="0">
                <a:solidFill>
                  <a:srgbClr val="595959"/>
                </a:solidFill>
                <a:latin typeface="Arial" pitchFamily="-110" charset="0"/>
                <a:ea typeface="ＭＳ Ｐゴシック" pitchFamily="-110" charset="-128"/>
                <a:cs typeface="+mn-cs"/>
              </a:rPr>
              <a:t>©</a:t>
            </a:r>
            <a:r>
              <a:rPr lang="x-none" sz="6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650" dirty="0">
              <a:solidFill>
                <a:srgbClr val="595959"/>
              </a:solidFill>
              <a:latin typeface="Arial" pitchFamily="-110" charset="0"/>
              <a:ea typeface="ＭＳ Ｐゴシック" pitchFamily="-110" charset="-128"/>
              <a:cs typeface="+mn-cs"/>
            </a:endParaRPr>
          </a:p>
        </p:txBody>
      </p:sp>
      <p:sp>
        <p:nvSpPr>
          <p:cNvPr id="2" name="Title 1"/>
          <p:cNvSpPr>
            <a:spLocks noGrp="1"/>
          </p:cNvSpPr>
          <p:nvPr>
            <p:ph type="ctrTitle"/>
          </p:nvPr>
        </p:nvSpPr>
        <p:spPr>
          <a:xfrm>
            <a:off x="913038" y="1016906"/>
            <a:ext cx="6616474" cy="419100"/>
          </a:xfrm>
          <a:prstGeom prst="rect">
            <a:avLst/>
          </a:prstGeom>
        </p:spPr>
        <p:txBody>
          <a:bodyPr lIns="0" tIns="0" rIns="0" bIns="0"/>
          <a:lstStyle>
            <a:lvl1pPr algn="r">
              <a:lnSpc>
                <a:spcPts val="2700"/>
              </a:lnSpc>
              <a:defRPr sz="2700" b="1" cap="none">
                <a:solidFill>
                  <a:srgbClr val="595959"/>
                </a:solidFill>
                <a:latin typeface="Arial"/>
                <a:cs typeface="Arial"/>
              </a:defRPr>
            </a:lvl1pPr>
          </a:lstStyle>
          <a:p>
            <a:r>
              <a:rPr lang="en-US"/>
              <a:t>Click to edit Master title style</a:t>
            </a:r>
            <a:endParaRPr lang="en-US" dirty="0"/>
          </a:p>
        </p:txBody>
      </p:sp>
      <p:sp>
        <p:nvSpPr>
          <p:cNvPr id="12" name="Subtitle 2"/>
          <p:cNvSpPr>
            <a:spLocks noGrp="1"/>
          </p:cNvSpPr>
          <p:nvPr>
            <p:ph type="subTitle" idx="1"/>
          </p:nvPr>
        </p:nvSpPr>
        <p:spPr>
          <a:xfrm>
            <a:off x="913038" y="2685142"/>
            <a:ext cx="6616474" cy="1950358"/>
          </a:xfrm>
          <a:prstGeom prst="rect">
            <a:avLst/>
          </a:prstGeom>
        </p:spPr>
        <p:txBody>
          <a:bodyPr lIns="0" tIns="0" rIns="0" bIns="0" anchor="t" anchorCtr="0"/>
          <a:lstStyle>
            <a:lvl1pPr marL="0" indent="0" algn="r">
              <a:lnSpc>
                <a:spcPts val="2800"/>
              </a:lnSpc>
              <a:spcBef>
                <a:spcPts val="0"/>
              </a:spcBef>
              <a:buNone/>
              <a:defRPr sz="2100">
                <a:solidFill>
                  <a:srgbClr val="595959"/>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7249736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1268963" y="3823484"/>
            <a:ext cx="5934270" cy="419100"/>
          </a:xfrm>
          <a:prstGeom prst="rect">
            <a:avLst/>
          </a:prstGeom>
        </p:spPr>
        <p:txBody>
          <a:bodyPr lIns="0" tIns="0" rIns="0" bIns="0"/>
          <a:lstStyle>
            <a:lvl1pPr algn="r">
              <a:defRPr sz="3200" b="1" cap="none" baseline="0">
                <a:solidFill>
                  <a:schemeClr val="bg1">
                    <a:lumMod val="95000"/>
                  </a:schemeClr>
                </a:solidFill>
                <a:latin typeface="Arial"/>
                <a:cs typeface="Arial"/>
              </a:defRPr>
            </a:lvl1pPr>
          </a:lstStyle>
          <a:p>
            <a:r>
              <a:rPr lang="en-US" dirty="0"/>
              <a:t>Click to edit Master title style</a:t>
            </a:r>
          </a:p>
        </p:txBody>
      </p:sp>
    </p:spTree>
    <p:extLst>
      <p:ext uri="{BB962C8B-B14F-4D97-AF65-F5344CB8AC3E}">
        <p14:creationId xmlns:p14="http://schemas.microsoft.com/office/powerpoint/2010/main" val="320299990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836583B-5CCA-6248-9049-C091497DC572}"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4"/>
          </p:nvPr>
        </p:nvSpPr>
        <p:spPr>
          <a:xfrm>
            <a:off x="591242" y="2267080"/>
            <a:ext cx="6938270" cy="3375025"/>
          </a:xfrm>
          <a:prstGeom prst="rect">
            <a:avLst/>
          </a:prstGeom>
        </p:spPr>
        <p:txBody>
          <a:bodyPr vert="horz" lIns="0" tIns="0" rIns="0" bIns="0"/>
          <a:lstStyle>
            <a:lvl1pPr marL="0" algn="r">
              <a:lnSpc>
                <a:spcPct val="100000"/>
              </a:lnSpc>
              <a:spcBef>
                <a:spcPts val="0"/>
              </a:spcBef>
              <a:buNone/>
              <a:defRPr sz="1800" b="0" cap="none" baseline="0">
                <a:solidFill>
                  <a:srgbClr val="595959"/>
                </a:solidFill>
                <a:latin typeface="Arial"/>
                <a:cs typeface="Arial"/>
              </a:defRPr>
            </a:lvl1pPr>
            <a:lvl2pPr marL="0" algn="r">
              <a:lnSpc>
                <a:spcPct val="100000"/>
              </a:lnSpc>
              <a:spcBef>
                <a:spcPts val="0"/>
              </a:spcBef>
              <a:buNone/>
              <a:defRPr sz="1800" b="0" cap="all">
                <a:solidFill>
                  <a:srgbClr val="418FDE"/>
                </a:solidFill>
                <a:latin typeface="Arial"/>
                <a:cs typeface="Arial"/>
              </a:defRPr>
            </a:lvl2pPr>
            <a:lvl3pPr marL="0" indent="0" algn="r">
              <a:lnSpc>
                <a:spcPct val="100000"/>
              </a:lnSpc>
              <a:spcBef>
                <a:spcPts val="0"/>
              </a:spcBef>
              <a:buNone/>
              <a:defRPr sz="1800" cap="all">
                <a:solidFill>
                  <a:srgbClr val="595959"/>
                </a:solidFill>
                <a:latin typeface=""/>
              </a:defRPr>
            </a:lvl3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00760854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51F280F6-0781-8443-A9C9-F7D6BFC98A82}"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07595"/>
            <a:ext cx="6936475" cy="111994"/>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a:t>Click to edit Master text styles</a:t>
            </a:r>
          </a:p>
        </p:txBody>
      </p:sp>
      <p:sp>
        <p:nvSpPr>
          <p:cNvPr id="13" name="Text Placeholder 12"/>
          <p:cNvSpPr>
            <a:spLocks noGrp="1"/>
          </p:cNvSpPr>
          <p:nvPr>
            <p:ph type="body" sz="quarter" idx="15"/>
          </p:nvPr>
        </p:nvSpPr>
        <p:spPr>
          <a:xfrm>
            <a:off x="5142443" y="2231743"/>
            <a:ext cx="2387069" cy="3894137"/>
          </a:xfrm>
          <a:prstGeom prst="rect">
            <a:avLst/>
          </a:prstGeom>
        </p:spPr>
        <p:txBody>
          <a:bodyPr vert="horz" lIns="0" tIns="0" rIns="0" bIns="0"/>
          <a:lstStyle>
            <a:lvl1pPr marL="0" indent="0" algn="r">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38785089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808BA6E9-F35A-244B-A00A-266AB748016E}"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3" name="Text Placeholder 12"/>
          <p:cNvSpPr>
            <a:spLocks noGrp="1"/>
          </p:cNvSpPr>
          <p:nvPr>
            <p:ph type="body" sz="quarter" idx="15"/>
          </p:nvPr>
        </p:nvSpPr>
        <p:spPr>
          <a:xfrm>
            <a:off x="5140649" y="2231743"/>
            <a:ext cx="2387069" cy="3894137"/>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16833794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C2A59A6E-F30E-BF46-913C-1FFE2BEE6721}"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3"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7"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4311651" y="2233703"/>
            <a:ext cx="3218995"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2" name="Text Placeholder 23"/>
          <p:cNvSpPr>
            <a:spLocks noGrp="1"/>
          </p:cNvSpPr>
          <p:nvPr>
            <p:ph type="body" sz="quarter" idx="16"/>
          </p:nvPr>
        </p:nvSpPr>
        <p:spPr>
          <a:xfrm>
            <a:off x="592139" y="2233703"/>
            <a:ext cx="3536949"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9098925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51DFFF25-32D7-124D-9C51-FE75EA9C7DB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889692" y="2231743"/>
            <a:ext cx="6639820" cy="1297043"/>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889692" y="3855358"/>
            <a:ext cx="6639820" cy="2222500"/>
          </a:xfrm>
          <a:prstGeom prst="rect">
            <a:avLst/>
          </a:prstGeom>
        </p:spPr>
        <p:txBody>
          <a:bodyPr vert="horz"/>
          <a:lstStyle>
            <a:lvl1pPr algn="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199432711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AE41D8-68D9-6542-8D76-B4D88AED10E5}"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Picture Placeholder 13"/>
          <p:cNvSpPr>
            <a:spLocks noGrp="1"/>
          </p:cNvSpPr>
          <p:nvPr>
            <p:ph type="pic" sz="quarter" idx="13"/>
          </p:nvPr>
        </p:nvSpPr>
        <p:spPr>
          <a:xfrm>
            <a:off x="889692" y="2086429"/>
            <a:ext cx="6639820" cy="3991429"/>
          </a:xfrm>
          <a:prstGeom prst="rect">
            <a:avLst/>
          </a:prstGeom>
        </p:spPr>
        <p:txBody>
          <a:bodyPr vert="horz"/>
          <a:lstStyle>
            <a:lvl1pPr algn="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873632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286" r:id="rId1"/>
    <p:sldLayoutId id="2147484287" r:id="rId2"/>
    <p:sldLayoutId id="2147484288" r:id="rId3"/>
    <p:sldLayoutId id="2147484289" r:id="rId4"/>
    <p:sldLayoutId id="2147484290" r:id="rId5"/>
    <p:sldLayoutId id="2147484291" r:id="rId6"/>
    <p:sldLayoutId id="2147484292" r:id="rId7"/>
    <p:sldLayoutId id="2147484293" r:id="rId8"/>
    <p:sldLayoutId id="2147484294" r:id="rId9"/>
    <p:sldLayoutId id="2147484295" r:id="rId10"/>
    <p:sldLayoutId id="2147484296" r:id="rId11"/>
    <p:sldLayoutId id="2147484297" r:id="rId12"/>
    <p:sldLayoutId id="2147484298" r:id="rId13"/>
    <p:sldLayoutId id="2147484299" r:id="rId14"/>
    <p:sldLayoutId id="2147484300" r:id="rId15"/>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hf sldNum="0"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roadsafetysweden.co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unece.org/info/media/presscurrent-press-h/transport/2020/un-road-safety-fund-will-finance-10-projects-to-address-gaps-in-12-countries-road-safety-systems/doc.htm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undocs.org/en/A/RES/74/299"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unescwa.org/sites/www.unescwa.org/files/events/files/thsyn_lslm_lmrwry_-_llm_wlmntq_lrby.pdf" TargetMode="External"/><Relationship Id="rId2" Type="http://schemas.openxmlformats.org/officeDocument/2006/relationships/hyperlink" Target="https://www.unescwa.org/ar/events/%D9%84%D8%AC%D9%86%D8%A9-%D8%A7%D9%84%D9%86%D9%82%D9%84-%D9%88%D8%A7%D9%84%D9%84%D9%88%D8%AC%D8%B3%D8%AA%D9%8A%D8%A7%D8%AA%D8%8C-%D8%A7%D9%84%D8%AF%D9%88%D8%B1%D8%A9-21" TargetMode="Externa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undocs.org/en/A/RES/74/299"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bit.ly/3eGp6z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84738" y="4261788"/>
            <a:ext cx="7429594" cy="553998"/>
          </a:xfrm>
          <a:prstGeom prst="rect">
            <a:avLst/>
          </a:prstGeom>
          <a:noFill/>
        </p:spPr>
        <p:txBody>
          <a:bodyPr wrap="square">
            <a:spAutoFit/>
          </a:bodyPr>
          <a:lstStyle/>
          <a:p>
            <a:pPr algn="r" rtl="1">
              <a:defRPr/>
            </a:pPr>
            <a:r>
              <a:rPr lang="ar-LB" sz="3000" b="1" dirty="0">
                <a:solidFill>
                  <a:schemeClr val="bg1">
                    <a:lumMod val="95000"/>
                  </a:schemeClr>
                </a:solidFill>
                <a:latin typeface="Arial Black"/>
                <a:cs typeface="Arial Black"/>
              </a:rPr>
              <a:t>تحسين السلامة المرورية: العالم والمنطقة العربية</a:t>
            </a:r>
            <a:endParaRPr lang="en-US" dirty="0">
              <a:solidFill>
                <a:schemeClr val="bg1">
                  <a:lumMod val="95000"/>
                </a:schemeClr>
              </a:solidFill>
              <a:latin typeface="Arial Black"/>
            </a:endParaRPr>
          </a:p>
        </p:txBody>
      </p:sp>
      <p:sp>
        <p:nvSpPr>
          <p:cNvPr id="2" name="TextBox 1">
            <a:extLst>
              <a:ext uri="{FF2B5EF4-FFF2-40B4-BE49-F238E27FC236}">
                <a16:creationId xmlns:a16="http://schemas.microsoft.com/office/drawing/2014/main" id="{33751C2B-E5AF-48F1-8E4D-46464371FE5C}"/>
              </a:ext>
            </a:extLst>
          </p:cNvPr>
          <p:cNvSpPr txBox="1"/>
          <p:nvPr/>
        </p:nvSpPr>
        <p:spPr>
          <a:xfrm>
            <a:off x="104126" y="1023633"/>
            <a:ext cx="2827607" cy="1384995"/>
          </a:xfrm>
          <a:prstGeom prst="rect">
            <a:avLst/>
          </a:prstGeom>
          <a:noFill/>
        </p:spPr>
        <p:txBody>
          <a:bodyPr wrap="square" rtlCol="0">
            <a:spAutoFit/>
          </a:bodyPr>
          <a:lstStyle/>
          <a:p>
            <a:pPr algn="ctr" rtl="1"/>
            <a:r>
              <a:rPr lang="ar-LB" b="1" dirty="0">
                <a:solidFill>
                  <a:srgbClr val="010000"/>
                </a:solidFill>
                <a:cs typeface="+mn-cs"/>
              </a:rPr>
              <a:t>لجنة النقل واللوجستيات</a:t>
            </a:r>
          </a:p>
          <a:p>
            <a:pPr algn="ctr" rtl="1"/>
            <a:r>
              <a:rPr lang="ar-LB" b="1" dirty="0">
                <a:solidFill>
                  <a:srgbClr val="010000"/>
                </a:solidFill>
                <a:cs typeface="+mn-cs"/>
              </a:rPr>
              <a:t>اجتماع الدورة </a:t>
            </a:r>
            <a:r>
              <a:rPr lang="en-US" b="1" dirty="0">
                <a:solidFill>
                  <a:srgbClr val="010000"/>
                </a:solidFill>
                <a:cs typeface="+mn-cs"/>
              </a:rPr>
              <a:t>21</a:t>
            </a:r>
            <a:endParaRPr lang="ar-LB" b="1" dirty="0">
              <a:solidFill>
                <a:srgbClr val="010000"/>
              </a:solidFill>
              <a:cs typeface="+mn-cs"/>
            </a:endParaRPr>
          </a:p>
          <a:p>
            <a:pPr algn="ctr" rtl="1"/>
            <a:r>
              <a:rPr lang="ar-LB" sz="1800" b="1" dirty="0">
                <a:solidFill>
                  <a:srgbClr val="010000"/>
                </a:solidFill>
                <a:cs typeface="+mn-cs"/>
              </a:rPr>
              <a:t>عن بعد،</a:t>
            </a:r>
            <a:endParaRPr lang="en-US" sz="1800" dirty="0">
              <a:solidFill>
                <a:srgbClr val="010000"/>
              </a:solidFill>
            </a:endParaRPr>
          </a:p>
          <a:p>
            <a:pPr algn="ctr"/>
            <a:endParaRPr lang="en-US" sz="1800" dirty="0">
              <a:solidFill>
                <a:srgbClr val="010000"/>
              </a:solidFill>
            </a:endParaRPr>
          </a:p>
        </p:txBody>
      </p:sp>
      <p:sp>
        <p:nvSpPr>
          <p:cNvPr id="3" name="TextBox 2">
            <a:extLst>
              <a:ext uri="{FF2B5EF4-FFF2-40B4-BE49-F238E27FC236}">
                <a16:creationId xmlns:a16="http://schemas.microsoft.com/office/drawing/2014/main" id="{5F19D2B9-E593-4BCF-B940-CCE25A02946A}"/>
              </a:ext>
            </a:extLst>
          </p:cNvPr>
          <p:cNvSpPr txBox="1"/>
          <p:nvPr/>
        </p:nvSpPr>
        <p:spPr>
          <a:xfrm>
            <a:off x="5636006" y="3791805"/>
            <a:ext cx="2778326" cy="461665"/>
          </a:xfrm>
          <a:prstGeom prst="rect">
            <a:avLst/>
          </a:prstGeom>
          <a:noFill/>
        </p:spPr>
        <p:txBody>
          <a:bodyPr wrap="none" rtlCol="0">
            <a:spAutoFit/>
          </a:bodyPr>
          <a:lstStyle/>
          <a:p>
            <a:pPr algn="r" rtl="1"/>
            <a:r>
              <a:rPr lang="ar-LB" dirty="0">
                <a:solidFill>
                  <a:srgbClr val="FFFF00"/>
                </a:solidFill>
                <a:cs typeface="+mn-cs"/>
              </a:rPr>
              <a:t>البند </a:t>
            </a:r>
            <a:r>
              <a:rPr lang="en-US" dirty="0">
                <a:solidFill>
                  <a:srgbClr val="FFFF00"/>
                </a:solidFill>
                <a:cs typeface="+mn-cs"/>
              </a:rPr>
              <a:t>6</a:t>
            </a:r>
            <a:r>
              <a:rPr lang="ar-LB" dirty="0">
                <a:solidFill>
                  <a:srgbClr val="FFFF00"/>
                </a:solidFill>
                <a:cs typeface="+mn-cs"/>
              </a:rPr>
              <a:t> من جدول الأعمال </a:t>
            </a:r>
            <a:endParaRPr lang="en-US" dirty="0">
              <a:solidFill>
                <a:srgbClr val="FFFF00"/>
              </a:solidFill>
              <a:cs typeface="+mn-cs"/>
            </a:endParaRPr>
          </a:p>
        </p:txBody>
      </p:sp>
      <p:sp>
        <p:nvSpPr>
          <p:cNvPr id="5" name="TextBox 4">
            <a:extLst>
              <a:ext uri="{FF2B5EF4-FFF2-40B4-BE49-F238E27FC236}">
                <a16:creationId xmlns:a16="http://schemas.microsoft.com/office/drawing/2014/main" id="{D8D79553-5DBB-4CB7-9906-C91B0E78AD9B}"/>
              </a:ext>
            </a:extLst>
          </p:cNvPr>
          <p:cNvSpPr txBox="1"/>
          <p:nvPr/>
        </p:nvSpPr>
        <p:spPr>
          <a:xfrm>
            <a:off x="188950" y="5326535"/>
            <a:ext cx="3504707" cy="1015663"/>
          </a:xfrm>
          <a:prstGeom prst="rect">
            <a:avLst/>
          </a:prstGeom>
          <a:noFill/>
        </p:spPr>
        <p:txBody>
          <a:bodyPr wrap="square">
            <a:spAutoFit/>
          </a:bodyPr>
          <a:lstStyle/>
          <a:p>
            <a:pPr algn="r" rtl="1">
              <a:defRPr/>
            </a:pPr>
            <a:r>
              <a:rPr lang="ar-LB" sz="2000" b="1" dirty="0">
                <a:solidFill>
                  <a:schemeClr val="bg1">
                    <a:lumMod val="95000"/>
                  </a:schemeClr>
                </a:solidFill>
                <a:latin typeface="Arial Black"/>
                <a:cs typeface="Arial Black"/>
              </a:rPr>
              <a:t>الدكتور المهندس يعرب بدر</a:t>
            </a:r>
          </a:p>
          <a:p>
            <a:pPr algn="r" rtl="1">
              <a:defRPr/>
            </a:pPr>
            <a:r>
              <a:rPr lang="ar-LB" sz="2000" dirty="0">
                <a:solidFill>
                  <a:schemeClr val="bg1">
                    <a:lumMod val="95000"/>
                  </a:schemeClr>
                </a:solidFill>
                <a:latin typeface="Arial Black"/>
                <a:cs typeface="Arial Black"/>
              </a:rPr>
              <a:t>المستشار الإقليمي للنقل واللوجستيات</a:t>
            </a:r>
          </a:p>
          <a:p>
            <a:pPr algn="r" rtl="1">
              <a:defRPr/>
            </a:pPr>
            <a:r>
              <a:rPr lang="ar-LB" sz="2000" dirty="0">
                <a:solidFill>
                  <a:schemeClr val="bg1">
                    <a:lumMod val="95000"/>
                  </a:schemeClr>
                </a:solidFill>
                <a:latin typeface="Arial Black"/>
                <a:cs typeface="Arial Black"/>
              </a:rPr>
              <a:t>مجموعة الرفاه الإقتصادي المشترك</a:t>
            </a:r>
            <a:endParaRPr lang="en-US" sz="2000" dirty="0">
              <a:solidFill>
                <a:schemeClr val="bg1">
                  <a:lumMod val="95000"/>
                </a:schemeClr>
              </a:solidFill>
              <a:latin typeface="Arial Black"/>
              <a:cs typeface="Arial Black"/>
            </a:endParaRPr>
          </a:p>
        </p:txBody>
      </p:sp>
      <p:sp>
        <p:nvSpPr>
          <p:cNvPr id="8" name="Rectangle 7"/>
          <p:cNvSpPr/>
          <p:nvPr/>
        </p:nvSpPr>
        <p:spPr>
          <a:xfrm>
            <a:off x="573445" y="2204484"/>
            <a:ext cx="2024913" cy="322845"/>
          </a:xfrm>
          <a:prstGeom prst="rect">
            <a:avLst/>
          </a:prstGeom>
        </p:spPr>
        <p:txBody>
          <a:bodyPr wrap="none">
            <a:spAutoFit/>
          </a:bodyPr>
          <a:lstStyle/>
          <a:p>
            <a:pPr marL="0" marR="0" algn="r" rtl="1">
              <a:lnSpc>
                <a:spcPct val="107000"/>
              </a:lnSpc>
              <a:spcBef>
                <a:spcPts val="0"/>
              </a:spcBef>
              <a:spcAft>
                <a:spcPts val="800"/>
              </a:spcAft>
            </a:pPr>
            <a:r>
              <a:rPr lang="en-US" sz="1400" dirty="0">
                <a:solidFill>
                  <a:srgbClr val="000000"/>
                </a:solidFill>
                <a:latin typeface="Tahoma" panose="020B0604030504040204" pitchFamily="34" charset="0"/>
                <a:ea typeface="Calibri" panose="020F0502020204030204" pitchFamily="34" charset="0"/>
                <a:cs typeface="+mn-cs"/>
              </a:rPr>
              <a:t> 24</a:t>
            </a:r>
            <a:r>
              <a:rPr lang="ar-SA" sz="1400" dirty="0">
                <a:solidFill>
                  <a:srgbClr val="000000"/>
                </a:solidFill>
                <a:latin typeface="Calibri" panose="020F0502020204030204" pitchFamily="34" charset="0"/>
                <a:ea typeface="Calibri" panose="020F0502020204030204" pitchFamily="34" charset="0"/>
                <a:cs typeface="+mn-cs"/>
              </a:rPr>
              <a:t>تشرين الثاني/نوفمبر 2020</a:t>
            </a:r>
            <a:endParaRPr lang="en-US" sz="1400" dirty="0">
              <a:effectLst/>
              <a:latin typeface="Calibri" panose="020F0502020204030204" pitchFamily="34" charset="0"/>
              <a:ea typeface="Calibri" panose="020F0502020204030204" pitchFamily="34" charset="0"/>
              <a:cs typeface="+mn-cs"/>
            </a:endParaRPr>
          </a:p>
        </p:txBody>
      </p:sp>
    </p:spTree>
    <p:extLst>
      <p:ext uri="{BB962C8B-B14F-4D97-AF65-F5344CB8AC3E}">
        <p14:creationId xmlns:p14="http://schemas.microsoft.com/office/powerpoint/2010/main" val="265786520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591242" y="2267080"/>
            <a:ext cx="6938270" cy="4335426"/>
          </a:xfrm>
        </p:spPr>
        <p:txBody>
          <a:bodyPr/>
          <a:lstStyle/>
          <a:p>
            <a:pPr indent="0" algn="just" rtl="1"/>
            <a:r>
              <a:rPr lang="ar-LB" sz="2000" b="1" u="sng" dirty="0">
                <a:solidFill>
                  <a:srgbClr val="C00000"/>
                </a:solidFill>
              </a:rPr>
              <a:t>استراتيجة</a:t>
            </a:r>
            <a:r>
              <a:rPr lang="ar-LB" sz="2000" dirty="0">
                <a:solidFill>
                  <a:srgbClr val="C00000"/>
                </a:solidFill>
              </a:rPr>
              <a:t> </a:t>
            </a:r>
            <a:r>
              <a:rPr lang="ar-LB" sz="2000" b="1" u="sng" dirty="0">
                <a:solidFill>
                  <a:srgbClr val="C00000"/>
                </a:solidFill>
              </a:rPr>
              <a:t>الإسكوا</a:t>
            </a:r>
            <a:r>
              <a:rPr lang="en-US" sz="2000" b="1" u="sng" dirty="0">
                <a:solidFill>
                  <a:srgbClr val="C00000"/>
                </a:solidFill>
              </a:rPr>
              <a:t>:</a:t>
            </a:r>
          </a:p>
          <a:p>
            <a:pPr algn="just" rtl="1">
              <a:buFont typeface="+mj-lt"/>
              <a:buAutoNum type="arabicPeriod" startAt="3"/>
            </a:pPr>
            <a:endParaRPr lang="en-US" sz="2000" dirty="0"/>
          </a:p>
          <a:p>
            <a:pPr algn="just" rtl="1">
              <a:buFont typeface="+mj-lt"/>
              <a:buAutoNum type="arabicPeriod" startAt="3"/>
            </a:pPr>
            <a:r>
              <a:rPr lang="ar-SA" sz="2000" dirty="0">
                <a:solidFill>
                  <a:schemeClr val="tx1"/>
                </a:solidFill>
              </a:rPr>
              <a:t>استعراض ودراسة الإسكوا </a:t>
            </a:r>
            <a:r>
              <a:rPr lang="ar-LB" sz="2000" dirty="0">
                <a:solidFill>
                  <a:schemeClr val="tx1"/>
                </a:solidFill>
              </a:rPr>
              <a:t>ل</a:t>
            </a:r>
            <a:r>
              <a:rPr lang="ar-SA" sz="2000" dirty="0">
                <a:solidFill>
                  <a:schemeClr val="tx1"/>
                </a:solidFill>
              </a:rPr>
              <a:t>كل مقترحات المشاريع الواردة إل</a:t>
            </a:r>
            <a:r>
              <a:rPr lang="ar-LB" sz="2000" dirty="0">
                <a:solidFill>
                  <a:schemeClr val="tx1"/>
                </a:solidFill>
              </a:rPr>
              <a:t>يها</a:t>
            </a:r>
            <a:r>
              <a:rPr lang="en-US" sz="2000" dirty="0">
                <a:solidFill>
                  <a:schemeClr val="tx1"/>
                </a:solidFill>
              </a:rPr>
              <a:t>) </a:t>
            </a:r>
            <a:r>
              <a:rPr lang="ar-LB" sz="2000" b="1" u="sng" dirty="0">
                <a:solidFill>
                  <a:schemeClr val="tx1"/>
                </a:solidFill>
              </a:rPr>
              <a:t>في موعدٍ أقصاه </a:t>
            </a:r>
            <a:r>
              <a:rPr lang="en-US" sz="2000" b="1" u="sng" dirty="0">
                <a:solidFill>
                  <a:schemeClr val="tx1"/>
                </a:solidFill>
              </a:rPr>
              <a:t>11</a:t>
            </a:r>
            <a:r>
              <a:rPr lang="ar-LB" sz="2000" b="1" u="sng" dirty="0">
                <a:solidFill>
                  <a:schemeClr val="tx1"/>
                </a:solidFill>
              </a:rPr>
              <a:t> كانون الأول/ ديسمبر 2020</a:t>
            </a:r>
            <a:r>
              <a:rPr lang="en-US" sz="2000" dirty="0">
                <a:solidFill>
                  <a:schemeClr val="tx1"/>
                </a:solidFill>
              </a:rPr>
              <a:t>(</a:t>
            </a:r>
            <a:r>
              <a:rPr lang="ar-SA" sz="2000" dirty="0">
                <a:solidFill>
                  <a:schemeClr val="tx1"/>
                </a:solidFill>
              </a:rPr>
              <a:t>، والتواصل مع البلدان من أجل تحسين</a:t>
            </a:r>
            <a:r>
              <a:rPr lang="ar-LB" sz="2000" dirty="0">
                <a:solidFill>
                  <a:schemeClr val="tx1"/>
                </a:solidFill>
              </a:rPr>
              <a:t> </a:t>
            </a:r>
            <a:r>
              <a:rPr lang="ar-SA" sz="2000" dirty="0">
                <a:solidFill>
                  <a:schemeClr val="tx1"/>
                </a:solidFill>
              </a:rPr>
              <a:t>مقترحاتها </a:t>
            </a:r>
            <a:r>
              <a:rPr lang="ar-LB" sz="2000" dirty="0">
                <a:solidFill>
                  <a:schemeClr val="tx1"/>
                </a:solidFill>
              </a:rPr>
              <a:t>(إن لزم الأمر)</a:t>
            </a:r>
            <a:r>
              <a:rPr lang="en-US" sz="2000" dirty="0">
                <a:solidFill>
                  <a:schemeClr val="tx1"/>
                </a:solidFill>
              </a:rPr>
              <a:t> </a:t>
            </a:r>
            <a:r>
              <a:rPr lang="ar-LB" sz="2000" dirty="0">
                <a:solidFill>
                  <a:schemeClr val="tx1"/>
                </a:solidFill>
              </a:rPr>
              <a:t>شرط أن ترسل البلدان النسخ المعدلة</a:t>
            </a:r>
            <a:r>
              <a:rPr lang="en-US" sz="2000" dirty="0">
                <a:solidFill>
                  <a:schemeClr val="tx1"/>
                </a:solidFill>
              </a:rPr>
              <a:t>) </a:t>
            </a:r>
            <a:r>
              <a:rPr lang="ar-LB" sz="2000" b="1" u="sng" dirty="0">
                <a:solidFill>
                  <a:schemeClr val="tx1"/>
                </a:solidFill>
              </a:rPr>
              <a:t>في موعدٍ أقصاه 24 كانون الأول/ ديسمبر 202</a:t>
            </a:r>
            <a:r>
              <a:rPr lang="ar-LB" sz="2000" b="1" dirty="0">
                <a:solidFill>
                  <a:schemeClr val="tx1"/>
                </a:solidFill>
              </a:rPr>
              <a:t>0</a:t>
            </a:r>
            <a:r>
              <a:rPr lang="en-US" sz="2000" dirty="0">
                <a:solidFill>
                  <a:schemeClr val="tx1"/>
                </a:solidFill>
              </a:rPr>
              <a:t>(؛</a:t>
            </a:r>
          </a:p>
          <a:p>
            <a:pPr algn="just" rtl="1">
              <a:buFont typeface="+mj-lt"/>
              <a:buAutoNum type="arabicPeriod" startAt="3"/>
            </a:pPr>
            <a:endParaRPr lang="ar-SA" sz="2000" dirty="0">
              <a:solidFill>
                <a:schemeClr val="tx1"/>
              </a:solidFill>
            </a:endParaRPr>
          </a:p>
          <a:p>
            <a:pPr algn="just" rtl="1">
              <a:buFont typeface="+mj-lt"/>
              <a:buAutoNum type="arabicPeriod" startAt="3"/>
            </a:pPr>
            <a:r>
              <a:rPr lang="ar-SA" sz="2000" dirty="0">
                <a:solidFill>
                  <a:schemeClr val="tx1"/>
                </a:solidFill>
              </a:rPr>
              <a:t>  اختيار</a:t>
            </a:r>
            <a:r>
              <a:rPr lang="en-US" sz="2000" dirty="0">
                <a:solidFill>
                  <a:schemeClr val="tx1"/>
                </a:solidFill>
              </a:rPr>
              <a:t> </a:t>
            </a:r>
            <a:r>
              <a:rPr lang="ar-SA" sz="2000" dirty="0">
                <a:solidFill>
                  <a:schemeClr val="tx1"/>
                </a:solidFill>
              </a:rPr>
              <a:t>مقترحات المشاريع الثلاثة/الأربعة</a:t>
            </a:r>
            <a:r>
              <a:rPr lang="en-US" sz="2000" dirty="0">
                <a:solidFill>
                  <a:schemeClr val="tx1"/>
                </a:solidFill>
              </a:rPr>
              <a:t> </a:t>
            </a:r>
            <a:r>
              <a:rPr lang="ar-LB" sz="2000" dirty="0">
                <a:solidFill>
                  <a:schemeClr val="tx1"/>
                </a:solidFill>
              </a:rPr>
              <a:t>(التصفية الإقليمية)</a:t>
            </a:r>
            <a:r>
              <a:rPr lang="ar-SA" sz="2000" dirty="0">
                <a:solidFill>
                  <a:schemeClr val="tx1"/>
                </a:solidFill>
              </a:rPr>
              <a:t> المطابقة لأولويات الصندوق وللأولويات الإقليمية  للإسكوا</a:t>
            </a:r>
            <a:r>
              <a:rPr lang="en-US" sz="2000" dirty="0">
                <a:solidFill>
                  <a:schemeClr val="tx1"/>
                </a:solidFill>
              </a:rPr>
              <a:t> </a:t>
            </a:r>
            <a:r>
              <a:rPr lang="ar-LB" sz="2000" dirty="0">
                <a:solidFill>
                  <a:schemeClr val="tx1"/>
                </a:solidFill>
              </a:rPr>
              <a:t>(</a:t>
            </a:r>
            <a:r>
              <a:rPr lang="ar-LB" sz="2000" b="1" u="sng" dirty="0">
                <a:solidFill>
                  <a:schemeClr val="tx1"/>
                </a:solidFill>
              </a:rPr>
              <a:t>في موعدٍ أقصاه 9 يناير/</a:t>
            </a:r>
            <a:r>
              <a:rPr lang="en-US" sz="2000" b="1" u="sng" dirty="0">
                <a:solidFill>
                  <a:schemeClr val="tx1"/>
                </a:solidFill>
              </a:rPr>
              <a:t> </a:t>
            </a:r>
            <a:r>
              <a:rPr lang="ar-LB" sz="2000" b="1" u="sng" dirty="0">
                <a:solidFill>
                  <a:schemeClr val="tx1"/>
                </a:solidFill>
              </a:rPr>
              <a:t>كانون الثاني</a:t>
            </a:r>
            <a:r>
              <a:rPr lang="en-US" sz="2000" b="1" u="sng" dirty="0">
                <a:solidFill>
                  <a:schemeClr val="tx1"/>
                </a:solidFill>
              </a:rPr>
              <a:t>2021</a:t>
            </a:r>
            <a:r>
              <a:rPr lang="ar-LB" sz="2000" dirty="0">
                <a:solidFill>
                  <a:schemeClr val="tx1"/>
                </a:solidFill>
              </a:rPr>
              <a:t>)</a:t>
            </a:r>
            <a:r>
              <a:rPr lang="en-US" sz="2000" dirty="0">
                <a:solidFill>
                  <a:schemeClr val="tx1"/>
                </a:solidFill>
              </a:rPr>
              <a:t>؛</a:t>
            </a:r>
          </a:p>
          <a:p>
            <a:pPr algn="just" rtl="1">
              <a:buFont typeface="+mj-lt"/>
              <a:buAutoNum type="arabicPeriod" startAt="3"/>
            </a:pPr>
            <a:endParaRPr lang="ar-SA" sz="2000" dirty="0">
              <a:solidFill>
                <a:schemeClr val="tx1"/>
              </a:solidFill>
            </a:endParaRPr>
          </a:p>
          <a:p>
            <a:pPr algn="just" rtl="1">
              <a:buFont typeface="+mj-lt"/>
              <a:buAutoNum type="arabicPeriod" startAt="3"/>
            </a:pPr>
            <a:r>
              <a:rPr lang="ar-SA" sz="2000" dirty="0">
                <a:solidFill>
                  <a:schemeClr val="tx1"/>
                </a:solidFill>
              </a:rPr>
              <a:t>  تقديم </a:t>
            </a:r>
            <a:r>
              <a:rPr lang="ar-LB" sz="2000" dirty="0">
                <a:solidFill>
                  <a:schemeClr val="tx1"/>
                </a:solidFill>
              </a:rPr>
              <a:t>الإسكوا </a:t>
            </a:r>
            <a:r>
              <a:rPr lang="ar-SA" sz="2000" dirty="0">
                <a:solidFill>
                  <a:schemeClr val="tx1"/>
                </a:solidFill>
              </a:rPr>
              <a:t>المشاريع </a:t>
            </a:r>
            <a:r>
              <a:rPr lang="ar-LB" sz="2000" dirty="0">
                <a:solidFill>
                  <a:schemeClr val="tx1"/>
                </a:solidFill>
              </a:rPr>
              <a:t>المتأهلة</a:t>
            </a:r>
            <a:r>
              <a:rPr lang="ar-SA" sz="2000" dirty="0">
                <a:solidFill>
                  <a:schemeClr val="tx1"/>
                </a:solidFill>
              </a:rPr>
              <a:t> إلى الصندوق من أجل التصفية النهائية</a:t>
            </a:r>
            <a:r>
              <a:rPr lang="en-US" sz="2000" dirty="0">
                <a:solidFill>
                  <a:schemeClr val="tx1"/>
                </a:solidFill>
              </a:rPr>
              <a:t> </a:t>
            </a:r>
            <a:r>
              <a:rPr lang="ar-LB" sz="2000" dirty="0">
                <a:solidFill>
                  <a:schemeClr val="tx1"/>
                </a:solidFill>
              </a:rPr>
              <a:t>الدولية (</a:t>
            </a:r>
            <a:r>
              <a:rPr lang="ar-LB" sz="2000" b="1" dirty="0">
                <a:solidFill>
                  <a:schemeClr val="tx1"/>
                </a:solidFill>
              </a:rPr>
              <a:t>في موعدٍ أقصاه </a:t>
            </a:r>
            <a:r>
              <a:rPr lang="en-US" sz="2000" b="1" dirty="0">
                <a:solidFill>
                  <a:schemeClr val="tx1"/>
                </a:solidFill>
              </a:rPr>
              <a:t>28</a:t>
            </a:r>
            <a:r>
              <a:rPr lang="ar-LB" sz="2000" b="1" dirty="0">
                <a:solidFill>
                  <a:schemeClr val="tx1"/>
                </a:solidFill>
              </a:rPr>
              <a:t> يناير/ كانون الثاني</a:t>
            </a:r>
            <a:r>
              <a:rPr lang="en-US" sz="2000" b="1" dirty="0">
                <a:solidFill>
                  <a:schemeClr val="tx1"/>
                </a:solidFill>
              </a:rPr>
              <a:t>2021</a:t>
            </a:r>
            <a:r>
              <a:rPr lang="ar-LB" sz="2000" dirty="0">
                <a:solidFill>
                  <a:schemeClr val="tx1"/>
                </a:solidFill>
              </a:rPr>
              <a:t>)</a:t>
            </a:r>
            <a:r>
              <a:rPr lang="en-US" sz="2000" dirty="0">
                <a:solidFill>
                  <a:schemeClr val="tx1"/>
                </a:solidFill>
              </a:rPr>
              <a:t> ؛</a:t>
            </a:r>
            <a:endParaRPr lang="ar-SA" sz="2000" dirty="0">
              <a:solidFill>
                <a:schemeClr val="tx1"/>
              </a:solidFill>
            </a:endParaRPr>
          </a:p>
          <a:p>
            <a:pPr algn="just"/>
            <a:endParaRPr lang="en-US" sz="2000" dirty="0"/>
          </a:p>
        </p:txBody>
      </p:sp>
      <p:sp>
        <p:nvSpPr>
          <p:cNvPr id="7" name="Text Placeholder 2">
            <a:extLst>
              <a:ext uri="{FF2B5EF4-FFF2-40B4-BE49-F238E27FC236}">
                <a16:creationId xmlns:a16="http://schemas.microsoft.com/office/drawing/2014/main" id="{CCFF9E44-536D-49D4-B385-0E0C55B2E670}"/>
              </a:ext>
            </a:extLst>
          </p:cNvPr>
          <p:cNvSpPr txBox="1">
            <a:spLocks/>
          </p:cNvSpPr>
          <p:nvPr/>
        </p:nvSpPr>
        <p:spPr>
          <a:xfrm>
            <a:off x="194872" y="486618"/>
            <a:ext cx="8461941" cy="1095320"/>
          </a:xfrm>
          <a:prstGeom prst="rect">
            <a:avLst/>
          </a:prstGeom>
        </p:spPr>
        <p:txBody>
          <a:bodyPr vert="horz" lIns="0" tIns="0" rIns="0" bIns="0"/>
          <a:lstStyle>
            <a:lvl1pPr marL="342900" indent="-342900" algn="r" defTabSz="457200" rtl="0" eaLnBrk="1" fontAlgn="base" hangingPunct="1">
              <a:spcBef>
                <a:spcPct val="20000"/>
              </a:spcBef>
              <a:spcAft>
                <a:spcPct val="0"/>
              </a:spcAft>
              <a:buFont typeface="Arial" charset="0"/>
              <a:buNone/>
              <a:defRPr sz="2700" b="1" kern="1200" cap="none">
                <a:solidFill>
                  <a:srgbClr val="418FDE"/>
                </a:solidFill>
                <a:latin typeface="Arial"/>
                <a:ea typeface="ＭＳ Ｐゴシック" charset="-128"/>
                <a:cs typeface="Arial"/>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rtl="1"/>
            <a:r>
              <a:rPr lang="ar-LB" dirty="0"/>
              <a:t>رابعاً</a:t>
            </a:r>
            <a:r>
              <a:rPr lang="en-US" b="0" dirty="0"/>
              <a:t>-</a:t>
            </a:r>
            <a:r>
              <a:rPr lang="ar-LB" b="0" dirty="0"/>
              <a:t> </a:t>
            </a:r>
            <a:r>
              <a:rPr lang="ar-LB" dirty="0">
                <a:ea typeface="Arial" charset="0"/>
                <a:cs typeface="Arial" charset="0"/>
              </a:rPr>
              <a:t>الإعلان الجديد لصندوق الأمم المتحدة للسلامة المرورية (</a:t>
            </a:r>
            <a:r>
              <a:rPr lang="en-US" dirty="0">
                <a:ea typeface="Arial" charset="0"/>
                <a:cs typeface="Arial" charset="0"/>
              </a:rPr>
              <a:t>UNRSF</a:t>
            </a:r>
            <a:r>
              <a:rPr lang="ar-LB" dirty="0">
                <a:ea typeface="Arial" charset="0"/>
                <a:cs typeface="Arial" charset="0"/>
              </a:rPr>
              <a:t>)  لتمويل مشاريع تحسين السلامة المرورية لعام </a:t>
            </a:r>
            <a:r>
              <a:rPr lang="en-US" dirty="0">
                <a:ea typeface="Arial" charset="0"/>
                <a:cs typeface="Arial" charset="0"/>
              </a:rPr>
              <a:t> </a:t>
            </a:r>
            <a:r>
              <a:rPr lang="ar-LB" dirty="0">
                <a:ea typeface="Arial" charset="0"/>
                <a:cs typeface="Arial" charset="0"/>
              </a:rPr>
              <a:t>2020</a:t>
            </a:r>
            <a:r>
              <a:rPr lang="en-US" dirty="0">
                <a:ea typeface="Arial" charset="0"/>
                <a:cs typeface="Arial" charset="0"/>
              </a:rPr>
              <a:t> </a:t>
            </a:r>
            <a:r>
              <a:rPr lang="ar-LB" dirty="0">
                <a:ea typeface="Arial" charset="0"/>
                <a:cs typeface="Arial" charset="0"/>
              </a:rPr>
              <a:t> (3)</a:t>
            </a:r>
            <a:endParaRPr lang="en-US" dirty="0">
              <a:ea typeface="Arial" charset="0"/>
              <a:cs typeface="Arial" charset="0"/>
            </a:endParaRPr>
          </a:p>
        </p:txBody>
      </p:sp>
    </p:spTree>
    <p:extLst>
      <p:ext uri="{BB962C8B-B14F-4D97-AF65-F5344CB8AC3E}">
        <p14:creationId xmlns:p14="http://schemas.microsoft.com/office/powerpoint/2010/main" val="307542890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324213" y="1936359"/>
            <a:ext cx="7890593" cy="4644323"/>
          </a:xfrm>
        </p:spPr>
        <p:txBody>
          <a:bodyPr/>
          <a:lstStyle/>
          <a:p>
            <a:pPr algn="just" rtl="1"/>
            <a:r>
              <a:rPr lang="ar-SA" sz="2000" dirty="0">
                <a:solidFill>
                  <a:schemeClr val="tx1"/>
                </a:solidFill>
              </a:rPr>
              <a:t>توّجه </a:t>
            </a:r>
            <a:r>
              <a:rPr lang="ar-LB" sz="2000" dirty="0">
                <a:solidFill>
                  <a:schemeClr val="tx1"/>
                </a:solidFill>
              </a:rPr>
              <a:t>الأمانة التنفيذية</a:t>
            </a:r>
            <a:r>
              <a:rPr lang="en-US" sz="2000" dirty="0">
                <a:solidFill>
                  <a:schemeClr val="tx1"/>
                </a:solidFill>
              </a:rPr>
              <a:t> </a:t>
            </a:r>
            <a:r>
              <a:rPr lang="ar-SA" sz="2000" dirty="0">
                <a:solidFill>
                  <a:schemeClr val="tx1"/>
                </a:solidFill>
              </a:rPr>
              <a:t>إلى الدول الأعضاء في الإسكوا التوصيات التالية فيما يتعلق بتحسين السلامة المرورية: </a:t>
            </a:r>
            <a:endParaRPr lang="en-US" sz="2000" dirty="0">
              <a:solidFill>
                <a:schemeClr val="tx1"/>
              </a:solidFill>
            </a:endParaRPr>
          </a:p>
          <a:p>
            <a:pPr algn="just" rtl="1"/>
            <a:r>
              <a:rPr lang="ar-SA" sz="2000" dirty="0">
                <a:solidFill>
                  <a:schemeClr val="tx1"/>
                </a:solidFill>
              </a:rPr>
              <a:t> </a:t>
            </a:r>
            <a:endParaRPr lang="en-US" sz="2000" dirty="0">
              <a:solidFill>
                <a:schemeClr val="tx1"/>
              </a:solidFill>
            </a:endParaRPr>
          </a:p>
          <a:p>
            <a:pPr lvl="0" algn="just" rtl="1">
              <a:buFont typeface="Arial" panose="020B0604020202020204" pitchFamily="34" charset="0"/>
              <a:buChar char="•"/>
            </a:pPr>
            <a:r>
              <a:rPr lang="ar-SA" sz="2000" dirty="0">
                <a:solidFill>
                  <a:schemeClr val="tx1"/>
                </a:solidFill>
              </a:rPr>
              <a:t>الإستفادة من </a:t>
            </a:r>
            <a:r>
              <a:rPr lang="ar-SA" sz="2000" b="1" dirty="0">
                <a:solidFill>
                  <a:schemeClr val="tx1"/>
                </a:solidFill>
              </a:rPr>
              <a:t>الإعلان الجديد لصندوق الأمم المتحدة للسلامة المرورية</a:t>
            </a:r>
            <a:r>
              <a:rPr lang="ar-SA" sz="2000" dirty="0">
                <a:solidFill>
                  <a:schemeClr val="tx1"/>
                </a:solidFill>
              </a:rPr>
              <a:t>، </a:t>
            </a:r>
            <a:r>
              <a:rPr lang="ar-LB" sz="2000" dirty="0">
                <a:solidFill>
                  <a:schemeClr val="tx1"/>
                </a:solidFill>
              </a:rPr>
              <a:t>الصادر بتاريخ </a:t>
            </a:r>
            <a:r>
              <a:rPr lang="ar-SA" sz="2000" dirty="0">
                <a:solidFill>
                  <a:schemeClr val="tx1"/>
                </a:solidFill>
              </a:rPr>
              <a:t>30 تشرين الأول/أكتوبر 2020، لتقديم مقترحات مشاريع لتحسين السلامة المرورية في البلدان المنخفضة والمتوسطة الدخل خلال الفترة 2020-2022، بالتنسيق مع الإسكوا، ووفقاً للأولويّات الوطنيّة والمعايير المعتمدة من قبل الصندوق لقبول مقترحات المشاريع للتقييم؛</a:t>
            </a:r>
            <a:endParaRPr lang="en-US" sz="2000" dirty="0">
              <a:solidFill>
                <a:schemeClr val="tx1"/>
              </a:solidFill>
            </a:endParaRPr>
          </a:p>
          <a:p>
            <a:pPr indent="0" algn="just" rtl="1"/>
            <a:r>
              <a:rPr lang="en-US" sz="2000" dirty="0">
                <a:solidFill>
                  <a:schemeClr val="tx1"/>
                </a:solidFill>
              </a:rPr>
              <a:t> </a:t>
            </a:r>
          </a:p>
          <a:p>
            <a:pPr lvl="0" algn="just" rtl="1">
              <a:buFont typeface="Arial" panose="020B0604020202020204" pitchFamily="34" charset="0"/>
              <a:buChar char="•"/>
            </a:pPr>
            <a:r>
              <a:rPr lang="ar-SA" sz="2000" dirty="0">
                <a:solidFill>
                  <a:schemeClr val="tx1"/>
                </a:solidFill>
              </a:rPr>
              <a:t>الإستمرار في بذل الجهود لتحسين السلامة المرورية في الدول الأعضاء، مع أخذ توصيات الجمعية العامة للأمم المتحدة في قرارها رقم </a:t>
            </a:r>
            <a:r>
              <a:rPr lang="ar-SA" sz="2000" b="1" dirty="0">
                <a:solidFill>
                  <a:schemeClr val="tx1"/>
                </a:solidFill>
              </a:rPr>
              <a:t>299/74/</a:t>
            </a:r>
            <a:r>
              <a:rPr lang="en-US" sz="2000" b="1" dirty="0">
                <a:solidFill>
                  <a:schemeClr val="tx1"/>
                </a:solidFill>
              </a:rPr>
              <a:t>RES</a:t>
            </a:r>
            <a:r>
              <a:rPr lang="ar-LB" sz="2000" b="1" dirty="0">
                <a:solidFill>
                  <a:schemeClr val="tx1"/>
                </a:solidFill>
              </a:rPr>
              <a:t>/</a:t>
            </a:r>
            <a:r>
              <a:rPr lang="en-US" sz="2000" b="1" dirty="0">
                <a:solidFill>
                  <a:schemeClr val="tx1"/>
                </a:solidFill>
              </a:rPr>
              <a:t> A</a:t>
            </a:r>
            <a:r>
              <a:rPr lang="ar-SA" sz="2000" dirty="0">
                <a:solidFill>
                  <a:schemeClr val="tx1"/>
                </a:solidFill>
              </a:rPr>
              <a:t>في ا</a:t>
            </a:r>
            <a:r>
              <a:rPr lang="ar-LB" sz="2000" dirty="0">
                <a:solidFill>
                  <a:schemeClr val="tx1"/>
                </a:solidFill>
              </a:rPr>
              <a:t>ل</a:t>
            </a:r>
            <a:r>
              <a:rPr lang="ar-SA" sz="2000" dirty="0">
                <a:solidFill>
                  <a:schemeClr val="tx1"/>
                </a:solidFill>
              </a:rPr>
              <a:t>إعتبار؛ </a:t>
            </a:r>
            <a:endParaRPr lang="en-US" sz="2000" dirty="0">
              <a:solidFill>
                <a:schemeClr val="tx1"/>
              </a:solidFill>
            </a:endParaRPr>
          </a:p>
          <a:p>
            <a:pPr indent="0" algn="just" rtl="1"/>
            <a:r>
              <a:rPr lang="en-US" sz="2000" dirty="0">
                <a:solidFill>
                  <a:schemeClr val="tx1"/>
                </a:solidFill>
              </a:rPr>
              <a:t> </a:t>
            </a:r>
          </a:p>
          <a:p>
            <a:pPr lvl="0" algn="just" rtl="1">
              <a:buFont typeface="Arial" panose="020B0604020202020204" pitchFamily="34" charset="0"/>
              <a:buChar char="•"/>
            </a:pPr>
            <a:r>
              <a:rPr lang="ar-SA" sz="2000" dirty="0">
                <a:solidFill>
                  <a:schemeClr val="tx1"/>
                </a:solidFill>
              </a:rPr>
              <a:t>الإستفادة من </a:t>
            </a:r>
            <a:r>
              <a:rPr lang="ar-SA" sz="2000" b="1" dirty="0">
                <a:solidFill>
                  <a:schemeClr val="tx1"/>
                </a:solidFill>
              </a:rPr>
              <a:t>الدعم الفنّي الذي يمكن أن تقّدمه الإسكوا </a:t>
            </a:r>
            <a:r>
              <a:rPr lang="ar-SA" sz="2000" dirty="0">
                <a:solidFill>
                  <a:schemeClr val="tx1"/>
                </a:solidFill>
              </a:rPr>
              <a:t>لتعزيز المقدرات الوطنيّة في مجال الإدارة المستدامة للسلامة المرورية، ولاسيما دليل الإسكوا الإرشادي حول أنظمة إدارة السلامة على الطرق من أجل إنشاء أو تفعيل نظم وطنية لإدارة السلامة المرورية ، قادرة على وضع سياسات كفيلة بتحسين السلامة المرورية ووضع الإستراتيجيات وخطط العمل ومتابعة تنفيذها</a:t>
            </a:r>
            <a:r>
              <a:rPr lang="en-US" sz="2000" dirty="0">
                <a:solidFill>
                  <a:schemeClr val="tx1"/>
                </a:solidFill>
              </a:rPr>
              <a:t>.</a:t>
            </a:r>
          </a:p>
        </p:txBody>
      </p:sp>
      <p:sp>
        <p:nvSpPr>
          <p:cNvPr id="5" name="Text Placeholder 2">
            <a:extLst>
              <a:ext uri="{FF2B5EF4-FFF2-40B4-BE49-F238E27FC236}">
                <a16:creationId xmlns:a16="http://schemas.microsoft.com/office/drawing/2014/main" id="{B4390E3D-7714-42ED-8599-2B0F9C06BE05}"/>
              </a:ext>
            </a:extLst>
          </p:cNvPr>
          <p:cNvSpPr txBox="1">
            <a:spLocks/>
          </p:cNvSpPr>
          <p:nvPr/>
        </p:nvSpPr>
        <p:spPr bwMode="auto">
          <a:xfrm>
            <a:off x="324213" y="621855"/>
            <a:ext cx="8021654" cy="770608"/>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r" defTabSz="457200" rtl="0" eaLnBrk="1" fontAlgn="base" hangingPunct="1">
              <a:spcBef>
                <a:spcPct val="20000"/>
              </a:spcBef>
              <a:spcAft>
                <a:spcPct val="0"/>
              </a:spcAft>
              <a:buFont typeface="Arial" charset="0"/>
              <a:buNone/>
              <a:defRPr sz="2700" b="1" kern="1200" cap="none">
                <a:solidFill>
                  <a:srgbClr val="418FDE"/>
                </a:solidFill>
                <a:latin typeface="Arial"/>
                <a:ea typeface="ＭＳ Ｐゴシック" charset="-128"/>
                <a:cs typeface="Arial"/>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rtl="1"/>
            <a:r>
              <a:rPr lang="ar-LB" sz="2800" dirty="0">
                <a:latin typeface="Arial" charset="0"/>
                <a:ea typeface="Arial" charset="0"/>
                <a:cs typeface="Arial" charset="0"/>
              </a:rPr>
              <a:t> </a:t>
            </a:r>
            <a:r>
              <a:rPr lang="ar-LB" sz="2800" dirty="0"/>
              <a:t>خامساً</a:t>
            </a:r>
            <a:r>
              <a:rPr lang="ar-LB" sz="2800" dirty="0">
                <a:latin typeface="Arial" charset="0"/>
                <a:ea typeface="Arial" charset="0"/>
                <a:cs typeface="Arial" charset="0"/>
              </a:rPr>
              <a:t>- </a:t>
            </a:r>
            <a:r>
              <a:rPr lang="ar-LB" sz="2800" dirty="0"/>
              <a:t>خلاصة</a:t>
            </a:r>
            <a:endParaRPr lang="en-US" sz="2000" b="0" dirty="0">
              <a:latin typeface="Arial" charset="0"/>
              <a:ea typeface="Arial" charset="0"/>
              <a:cs typeface="Arial" charset="0"/>
            </a:endParaRPr>
          </a:p>
        </p:txBody>
      </p:sp>
    </p:spTree>
    <p:extLst>
      <p:ext uri="{BB962C8B-B14F-4D97-AF65-F5344CB8AC3E}">
        <p14:creationId xmlns:p14="http://schemas.microsoft.com/office/powerpoint/2010/main" val="264658585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txBox="1">
            <a:spLocks noGrp="1"/>
          </p:cNvSpPr>
          <p:nvPr>
            <p:ph type="body" sz="quarter" idx="10"/>
          </p:nvPr>
        </p:nvSpPr>
        <p:spPr>
          <a:xfrm>
            <a:off x="1279843" y="1146174"/>
            <a:ext cx="7134225" cy="328613"/>
          </a:xfrm>
        </p:spPr>
        <p:txBody>
          <a:bodyPr wrap="square" numCol="1" anchorCtr="0" compatLnSpc="1">
            <a:prstTxWarp prst="textNoShape">
              <a:avLst/>
            </a:prstTxWarp>
          </a:bodyPr>
          <a:lstStyle/>
          <a:p>
            <a:pPr eaLnBrk="0" hangingPunct="0">
              <a:spcBef>
                <a:spcPct val="0"/>
              </a:spcBef>
            </a:pPr>
            <a:r>
              <a:rPr lang="en-US" sz="7200" cap="none" dirty="0" err="1">
                <a:solidFill>
                  <a:srgbClr val="418FDE"/>
                </a:solidFill>
                <a:latin typeface="Arial" charset="0"/>
                <a:ea typeface="Arial" charset="0"/>
                <a:cs typeface="Arial" charset="0"/>
              </a:rPr>
              <a:t>شكراً</a:t>
            </a:r>
            <a:endParaRPr lang="en-US" sz="7200" cap="none" dirty="0">
              <a:solidFill>
                <a:srgbClr val="418FDE"/>
              </a:solidFill>
              <a:latin typeface="Arial" charset="0"/>
              <a:ea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txBox="1">
            <a:spLocks/>
          </p:cNvSpPr>
          <p:nvPr/>
        </p:nvSpPr>
        <p:spPr bwMode="auto">
          <a:xfrm>
            <a:off x="989013" y="808038"/>
            <a:ext cx="6540500" cy="419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gn="r">
              <a:lnSpc>
                <a:spcPts val="2700"/>
              </a:lnSpc>
            </a:pPr>
            <a:r>
              <a:rPr lang="en-US" sz="4400" b="1" dirty="0" err="1">
                <a:solidFill>
                  <a:srgbClr val="418FDE"/>
                </a:solidFill>
                <a:ea typeface="Arial" charset="0"/>
                <a:cs typeface="Arial" charset="0"/>
              </a:rPr>
              <a:t>المحتويات</a:t>
            </a:r>
            <a:endParaRPr lang="en-US" sz="4400" b="1" dirty="0">
              <a:solidFill>
                <a:srgbClr val="418FDE"/>
              </a:solidFill>
              <a:ea typeface="Arial" charset="0"/>
              <a:cs typeface="Arial" charset="0"/>
            </a:endParaRPr>
          </a:p>
        </p:txBody>
      </p:sp>
      <p:sp>
        <p:nvSpPr>
          <p:cNvPr id="20482" name="Subtitle 2"/>
          <p:cNvSpPr txBox="1">
            <a:spLocks/>
          </p:cNvSpPr>
          <p:nvPr/>
        </p:nvSpPr>
        <p:spPr bwMode="auto">
          <a:xfrm>
            <a:off x="457200" y="2157704"/>
            <a:ext cx="7095240" cy="38922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457200" indent="-457200" algn="r" rtl="1">
              <a:lnSpc>
                <a:spcPct val="150000"/>
              </a:lnSpc>
              <a:buFont typeface="+mj-lt"/>
              <a:buAutoNum type="arabicPeriod"/>
            </a:pPr>
            <a:r>
              <a:rPr lang="ar-LB" dirty="0">
                <a:ea typeface="Arial" charset="0"/>
                <a:cs typeface="Arial" charset="0"/>
              </a:rPr>
              <a:t>وضع السلامة المرورية في البلدان العربية</a:t>
            </a:r>
            <a:r>
              <a:rPr lang="en-US" dirty="0">
                <a:ea typeface="Arial" charset="0"/>
                <a:cs typeface="Arial" charset="0"/>
              </a:rPr>
              <a:t> </a:t>
            </a:r>
            <a:r>
              <a:rPr lang="ar-LB" dirty="0">
                <a:ea typeface="Arial" charset="0"/>
                <a:cs typeface="Arial" charset="0"/>
              </a:rPr>
              <a:t>(تذكير)</a:t>
            </a:r>
            <a:endParaRPr lang="en-US" dirty="0">
              <a:ea typeface="Arial" charset="0"/>
              <a:cs typeface="Arial" charset="0"/>
            </a:endParaRPr>
          </a:p>
          <a:p>
            <a:pPr marL="457200" indent="-457200" algn="r" rtl="1">
              <a:lnSpc>
                <a:spcPct val="150000"/>
              </a:lnSpc>
              <a:buFont typeface="+mj-lt"/>
              <a:buAutoNum type="arabicPeriod"/>
            </a:pPr>
            <a:r>
              <a:rPr lang="ar-LB" dirty="0">
                <a:ea typeface="Arial" charset="0"/>
                <a:cs typeface="Arial" charset="0"/>
              </a:rPr>
              <a:t>المؤتمر الوزاري الدولي الثالث للسلامة المرورية</a:t>
            </a:r>
            <a:endParaRPr lang="en-US" dirty="0">
              <a:ea typeface="Arial" charset="0"/>
              <a:cs typeface="Arial" charset="0"/>
            </a:endParaRPr>
          </a:p>
          <a:p>
            <a:pPr marL="457200" indent="-457200" algn="r" rtl="1">
              <a:lnSpc>
                <a:spcPct val="150000"/>
              </a:lnSpc>
              <a:buFont typeface="+mj-lt"/>
              <a:buAutoNum type="arabicPeriod"/>
            </a:pPr>
            <a:r>
              <a:rPr lang="ar-LB" dirty="0">
                <a:ea typeface="Arial" charset="0"/>
                <a:cs typeface="Arial" charset="0"/>
              </a:rPr>
              <a:t>قرار الجمعية العامة للأمم المتحدة رقم </a:t>
            </a:r>
            <a:r>
              <a:rPr lang="en-US" dirty="0">
                <a:ea typeface="Arial" charset="0"/>
                <a:cs typeface="Arial" charset="0"/>
              </a:rPr>
              <a:t>A/RES/74/299</a:t>
            </a:r>
            <a:r>
              <a:rPr lang="ar-LB" dirty="0">
                <a:ea typeface="Arial" charset="0"/>
                <a:cs typeface="Arial" charset="0"/>
              </a:rPr>
              <a:t> حول السلامة المرورية </a:t>
            </a:r>
          </a:p>
          <a:p>
            <a:pPr marL="457200" indent="-457200" algn="r" rtl="1">
              <a:lnSpc>
                <a:spcPct val="150000"/>
              </a:lnSpc>
              <a:buFont typeface="+mj-lt"/>
              <a:buAutoNum type="arabicPeriod"/>
            </a:pPr>
            <a:r>
              <a:rPr lang="ar-LB" dirty="0">
                <a:ea typeface="Arial" charset="0"/>
                <a:cs typeface="Arial" charset="0"/>
              </a:rPr>
              <a:t>الإعلان الجديد لصندوق الأمم المتحدة للسلامة المرورية  لتقديم مقترحات مشاريع لتحسين السلامة المرورية لعام 2020</a:t>
            </a:r>
            <a:endParaRPr lang="en-US" dirty="0">
              <a:ea typeface="Arial" charset="0"/>
              <a:cs typeface="Arial" charset="0"/>
            </a:endParaRPr>
          </a:p>
          <a:p>
            <a:pPr marL="457200" indent="-457200" algn="r" rtl="1">
              <a:lnSpc>
                <a:spcPct val="150000"/>
              </a:lnSpc>
              <a:buFont typeface="+mj-lt"/>
              <a:buAutoNum type="arabicPeriod"/>
            </a:pPr>
            <a:r>
              <a:rPr lang="ar-LB" dirty="0">
                <a:ea typeface="Arial" charset="0"/>
                <a:cs typeface="Arial" charset="0"/>
              </a:rPr>
              <a:t>خلاصة</a:t>
            </a:r>
          </a:p>
          <a:p>
            <a:pPr marL="457200" indent="-457200" algn="r" rtl="1">
              <a:buFont typeface="+mj-lt"/>
              <a:buAutoNum type="arabicPeriod"/>
            </a:pPr>
            <a:endParaRPr lang="en-US" b="1" dirty="0">
              <a:ea typeface="Arial" charset="0"/>
              <a:cs typeface="Arial" charset="0"/>
            </a:endParaRPr>
          </a:p>
          <a:p>
            <a:pPr marL="457200" indent="-457200" algn="r" rtl="1">
              <a:buFont typeface="+mj-lt"/>
              <a:buAutoNum type="arabicPeriod"/>
            </a:pPr>
            <a:endParaRPr lang="en-US" b="1" dirty="0">
              <a:ea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57395" y="975102"/>
            <a:ext cx="6936942" cy="414338"/>
          </a:xfrm>
        </p:spPr>
        <p:txBody>
          <a:bodyPr/>
          <a:lstStyle/>
          <a:p>
            <a:pPr rtl="1"/>
            <a:r>
              <a:rPr lang="ar-LB" b="0" dirty="0"/>
              <a:t>أولاً</a:t>
            </a:r>
            <a:r>
              <a:rPr lang="en-US" b="0" dirty="0"/>
              <a:t>-</a:t>
            </a:r>
            <a:r>
              <a:rPr lang="ar-LB" b="0" dirty="0"/>
              <a:t> </a:t>
            </a:r>
            <a:r>
              <a:rPr lang="ar-LB" dirty="0">
                <a:ea typeface="Arial" charset="0"/>
                <a:cs typeface="Arial" charset="0"/>
              </a:rPr>
              <a:t>وضع السلامة المرورية في البلدان العربية </a:t>
            </a:r>
          </a:p>
          <a:p>
            <a:pPr rtl="1"/>
            <a:endParaRPr lang="en-US" dirty="0"/>
          </a:p>
        </p:txBody>
      </p:sp>
      <p:sp>
        <p:nvSpPr>
          <p:cNvPr id="4" name="Text Placeholder 3"/>
          <p:cNvSpPr>
            <a:spLocks noGrp="1"/>
          </p:cNvSpPr>
          <p:nvPr>
            <p:ph type="body" sz="quarter" idx="14"/>
          </p:nvPr>
        </p:nvSpPr>
        <p:spPr/>
        <p:txBody>
          <a:bodyPr/>
          <a:lstStyle/>
          <a:p>
            <a:endParaRPr lang="en-US"/>
          </a:p>
        </p:txBody>
      </p:sp>
      <p:pic>
        <p:nvPicPr>
          <p:cNvPr id="5" name="Picture 4">
            <a:extLst>
              <a:ext uri="{FF2B5EF4-FFF2-40B4-BE49-F238E27FC236}">
                <a16:creationId xmlns:a16="http://schemas.microsoft.com/office/drawing/2014/main" id="{71678C1B-5A5A-4C6C-B978-7BCAC0FA2BA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3812" y="2445488"/>
            <a:ext cx="7075837" cy="4412512"/>
          </a:xfrm>
          <a:prstGeom prst="rect">
            <a:avLst/>
          </a:prstGeom>
          <a:noFill/>
        </p:spPr>
      </p:pic>
      <p:sp>
        <p:nvSpPr>
          <p:cNvPr id="6" name="TextBox 5">
            <a:extLst>
              <a:ext uri="{FF2B5EF4-FFF2-40B4-BE49-F238E27FC236}">
                <a16:creationId xmlns:a16="http://schemas.microsoft.com/office/drawing/2014/main" id="{3EB276B6-F8FD-44DA-BD8D-61F66DC0D49A}"/>
              </a:ext>
            </a:extLst>
          </p:cNvPr>
          <p:cNvSpPr txBox="1"/>
          <p:nvPr/>
        </p:nvSpPr>
        <p:spPr>
          <a:xfrm>
            <a:off x="1157275" y="2805369"/>
            <a:ext cx="3917144" cy="1446550"/>
          </a:xfrm>
          <a:prstGeom prst="rect">
            <a:avLst/>
          </a:prstGeom>
          <a:solidFill>
            <a:schemeClr val="accent1">
              <a:lumMod val="20000"/>
              <a:lumOff val="80000"/>
            </a:schemeClr>
          </a:solidFill>
          <a:ln>
            <a:solidFill>
              <a:schemeClr val="tx2">
                <a:lumMod val="60000"/>
                <a:lumOff val="40000"/>
              </a:schemeClr>
            </a:solidFill>
          </a:ln>
        </p:spPr>
        <p:txBody>
          <a:bodyPr wrap="square" rtlCol="0">
            <a:spAutoFit/>
          </a:bodyPr>
          <a:lstStyle/>
          <a:p>
            <a:r>
              <a:rPr lang="en-US" sz="1800" b="1" dirty="0"/>
              <a:t>Top 5	= 43379 Fatalities= 67%</a:t>
            </a:r>
          </a:p>
          <a:p>
            <a:r>
              <a:rPr lang="en-US" sz="1400" dirty="0"/>
              <a:t>Sudan</a:t>
            </a:r>
          </a:p>
          <a:p>
            <a:r>
              <a:rPr lang="en-US" sz="1400" dirty="0"/>
              <a:t>Saudi Arabia</a:t>
            </a:r>
          </a:p>
          <a:p>
            <a:r>
              <a:rPr lang="en-US" sz="1400" dirty="0"/>
              <a:t>Egypt</a:t>
            </a:r>
          </a:p>
          <a:p>
            <a:r>
              <a:rPr lang="en-US" sz="1400" dirty="0"/>
              <a:t>Iraq</a:t>
            </a:r>
          </a:p>
          <a:p>
            <a:r>
              <a:rPr lang="en-US" sz="1400" dirty="0"/>
              <a:t>Morocco</a:t>
            </a:r>
          </a:p>
        </p:txBody>
      </p:sp>
      <p:sp>
        <p:nvSpPr>
          <p:cNvPr id="7" name="Rectangle 6"/>
          <p:cNvSpPr/>
          <p:nvPr/>
        </p:nvSpPr>
        <p:spPr>
          <a:xfrm>
            <a:off x="-2062482" y="1703631"/>
            <a:ext cx="9739424" cy="923330"/>
          </a:xfrm>
          <a:prstGeom prst="rect">
            <a:avLst/>
          </a:prstGeom>
        </p:spPr>
        <p:txBody>
          <a:bodyPr wrap="square">
            <a:spAutoFit/>
          </a:bodyPr>
          <a:lstStyle/>
          <a:p>
            <a:pPr algn="r" rtl="1"/>
            <a:r>
              <a:rPr lang="ar-LB" sz="1800" dirty="0">
                <a:ea typeface="Arial" charset="0"/>
                <a:cs typeface="Arial" charset="0"/>
              </a:rPr>
              <a:t>ترتيب البلدان العربية حسب تقدير منظمة الصحة العالمية للعدد الإجمالي لوفيات المرور عام 2016</a:t>
            </a:r>
            <a:endParaRPr lang="en-US" sz="1800" dirty="0">
              <a:ea typeface="Arial" charset="0"/>
              <a:cs typeface="Arial" charset="0"/>
            </a:endParaRPr>
          </a:p>
          <a:p>
            <a:pPr algn="r" rtl="1"/>
            <a:r>
              <a:rPr lang="en-US" sz="1800" dirty="0">
                <a:ea typeface="Arial" charset="0"/>
                <a:cs typeface="Arial" charset="0"/>
              </a:rPr>
              <a:t>)</a:t>
            </a:r>
            <a:r>
              <a:rPr lang="ar-LB" sz="1800" dirty="0">
                <a:ea typeface="Arial" charset="0"/>
                <a:cs typeface="Arial" charset="0"/>
              </a:rPr>
              <a:t>المجموع: </a:t>
            </a:r>
            <a:r>
              <a:rPr lang="ar-LB" sz="1800" dirty="0">
                <a:solidFill>
                  <a:srgbClr val="FF0000"/>
                </a:solidFill>
                <a:ea typeface="Arial" charset="0"/>
                <a:cs typeface="Arial" charset="0"/>
              </a:rPr>
              <a:t>64,661</a:t>
            </a:r>
            <a:r>
              <a:rPr lang="ar-LB" sz="1800" dirty="0">
                <a:ea typeface="Arial" charset="0"/>
                <a:cs typeface="Arial" charset="0"/>
              </a:rPr>
              <a:t> وفاة</a:t>
            </a:r>
            <a:r>
              <a:rPr lang="en-US" sz="1800" dirty="0">
                <a:ea typeface="Arial" charset="0"/>
                <a:cs typeface="Arial" charset="0"/>
              </a:rPr>
              <a:t>(</a:t>
            </a:r>
          </a:p>
          <a:p>
            <a:pPr algn="r" rtl="1"/>
            <a:endParaRPr lang="en-US" sz="1800" dirty="0">
              <a:ea typeface="Arial" charset="0"/>
              <a:cs typeface="Arial" charset="0"/>
            </a:endParaRPr>
          </a:p>
        </p:txBody>
      </p:sp>
      <p:sp>
        <p:nvSpPr>
          <p:cNvPr id="8" name="Text Placeholder 7"/>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81932235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pPr rtl="1"/>
            <a:r>
              <a:rPr lang="ar-LB" dirty="0"/>
              <a:t>ثانياً- المؤتمر الوزاري الدولي الثالث للسلامة المرورية</a:t>
            </a:r>
            <a:r>
              <a:rPr lang="en-US" dirty="0"/>
              <a:t> (1) </a:t>
            </a:r>
          </a:p>
          <a:p>
            <a:pPr rtl="1"/>
            <a:endParaRPr lang="en-US" dirty="0"/>
          </a:p>
        </p:txBody>
      </p:sp>
      <p:sp>
        <p:nvSpPr>
          <p:cNvPr id="4" name="Text Placeholder 3"/>
          <p:cNvSpPr>
            <a:spLocks noGrp="1"/>
          </p:cNvSpPr>
          <p:nvPr>
            <p:ph type="body" sz="quarter" idx="14"/>
          </p:nvPr>
        </p:nvSpPr>
        <p:spPr>
          <a:xfrm>
            <a:off x="591242" y="1894935"/>
            <a:ext cx="6938270" cy="4805668"/>
          </a:xfrm>
        </p:spPr>
        <p:txBody>
          <a:bodyPr/>
          <a:lstStyle/>
          <a:p>
            <a:pPr algn="just" rtl="1"/>
            <a:r>
              <a:rPr lang="ar-LB" sz="2000" dirty="0"/>
              <a:t>شهدت العاصمة السويدية ستوكهولم انعقاد </a:t>
            </a:r>
            <a:r>
              <a:rPr lang="ar-SA" sz="2000" u="sng" dirty="0">
                <a:hlinkClick r:id="rId3"/>
              </a:rPr>
              <a:t>المؤتمر الوزاري العالمي الثالث للسلامة المرورية</a:t>
            </a:r>
            <a:r>
              <a:rPr lang="en-US" sz="2000" dirty="0"/>
              <a:t> </a:t>
            </a:r>
            <a:r>
              <a:rPr lang="ar-LB" sz="2000" dirty="0"/>
              <a:t>يومي 19 و20 شباط/ فبراير2020 :</a:t>
            </a:r>
            <a:r>
              <a:rPr lang="en-US" sz="2000" dirty="0"/>
              <a:t> </a:t>
            </a:r>
          </a:p>
          <a:p>
            <a:pPr algn="just" rtl="1"/>
            <a:endParaRPr lang="en-US" sz="2000" dirty="0"/>
          </a:p>
          <a:p>
            <a:pPr marL="285750" lvl="0" indent="-285750" algn="just" rtl="1">
              <a:buFont typeface="Arial" panose="020B0604020202020204" pitchFamily="34" charset="0"/>
              <a:buChar char="•"/>
            </a:pPr>
            <a:r>
              <a:rPr lang="ar-LB" sz="2000" dirty="0"/>
              <a:t>ساهمت الإسكوا في تحضير مشاركة الدول الأعضاء في المؤتمر، حيث تمّ التنويه بالمؤتمر خلال الدورة العشرين للجنة النقل واللوجستيات في الإسكوا التي عقدت في عمّان يومي 9 و10 كانون الأوّل/ ديسمبر 2019، كما قامت الإسكوا بإرسال مسودة إعلان المؤتمر مع ملاحظاتها وتعليقاتها عليه إلى جميع وزراء النقل والداخلية في الدول الأعضاء.</a:t>
            </a:r>
            <a:endParaRPr lang="en-US" sz="2000" dirty="0"/>
          </a:p>
          <a:p>
            <a:pPr marL="285750" lvl="0" indent="-285750" algn="just" rtl="1">
              <a:buFont typeface="Arial" panose="020B0604020202020204" pitchFamily="34" charset="0"/>
              <a:buChar char="•"/>
            </a:pPr>
            <a:endParaRPr lang="en-US" sz="2000" dirty="0"/>
          </a:p>
          <a:p>
            <a:pPr lvl="0" algn="just" rtl="1">
              <a:buFont typeface="Arial" panose="020B0604020202020204" pitchFamily="34" charset="0"/>
              <a:buChar char="•"/>
            </a:pPr>
            <a:r>
              <a:rPr lang="ar-LB" sz="2000" dirty="0"/>
              <a:t>شهد</a:t>
            </a:r>
            <a:r>
              <a:rPr lang="en-US" sz="2000" dirty="0"/>
              <a:t> </a:t>
            </a:r>
            <a:r>
              <a:rPr lang="ar-LB" sz="2000" dirty="0"/>
              <a:t>المؤتمر</a:t>
            </a:r>
            <a:r>
              <a:rPr lang="en-US" sz="2000" dirty="0"/>
              <a:t> </a:t>
            </a:r>
            <a:r>
              <a:rPr lang="ar-LB" sz="2000" dirty="0"/>
              <a:t>خمس مداخلات من وفود الدول الأعضاء في الإسكوا مثل معالي وزير النقل في المملكة العربية السعودية المهندس صالح الجاسر ومعالي وزير التجهيز والنقل واللوجستيك والماء في المملكة المغربية عبد القادر إعمارة، وسعادة رئيس هيئة الاشغال في دولة قطر الدكتور سعد المهنّدي ومدير الوكالة الوطنيّة للسلامة المرورية في المملكة المغربية بناصر بولعجول، وعضوة مجلس النواب المصري الدكتورة هالة أبو علي</a:t>
            </a:r>
            <a:r>
              <a:rPr lang="en-US" sz="2000" dirty="0"/>
              <a:t> ؛</a:t>
            </a:r>
          </a:p>
        </p:txBody>
      </p:sp>
    </p:spTree>
    <p:extLst>
      <p:ext uri="{BB962C8B-B14F-4D97-AF65-F5344CB8AC3E}">
        <p14:creationId xmlns:p14="http://schemas.microsoft.com/office/powerpoint/2010/main" val="5451482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pPr rtl="1"/>
            <a:r>
              <a:rPr lang="ar-LB" dirty="0"/>
              <a:t>ثانياً- المؤتمر الوزاري الدولي الثالث للسلامة المرورية</a:t>
            </a:r>
            <a:r>
              <a:rPr lang="en-US" dirty="0"/>
              <a:t>(2) </a:t>
            </a:r>
          </a:p>
          <a:p>
            <a:pPr rtl="1"/>
            <a:endParaRPr lang="en-US" dirty="0"/>
          </a:p>
        </p:txBody>
      </p:sp>
      <p:sp>
        <p:nvSpPr>
          <p:cNvPr id="4" name="Text Placeholder 3"/>
          <p:cNvSpPr>
            <a:spLocks noGrp="1"/>
          </p:cNvSpPr>
          <p:nvPr>
            <p:ph type="body" sz="quarter" idx="14"/>
          </p:nvPr>
        </p:nvSpPr>
        <p:spPr>
          <a:xfrm>
            <a:off x="591242" y="1894935"/>
            <a:ext cx="6938270" cy="4760698"/>
          </a:xfrm>
        </p:spPr>
        <p:txBody>
          <a:bodyPr/>
          <a:lstStyle/>
          <a:p>
            <a:pPr lvl="0" indent="0" algn="just" rtl="1"/>
            <a:r>
              <a:rPr lang="ar-LB" sz="2000" dirty="0"/>
              <a:t>وقد تم خلال</a:t>
            </a:r>
            <a:r>
              <a:rPr lang="en-US" sz="2000" dirty="0"/>
              <a:t> </a:t>
            </a:r>
            <a:r>
              <a:rPr lang="ar-LB" sz="2000" dirty="0"/>
              <a:t>المؤتمر</a:t>
            </a:r>
            <a:r>
              <a:rPr lang="en-US" sz="2000" dirty="0"/>
              <a:t>:</a:t>
            </a:r>
            <a:r>
              <a:rPr lang="ar-LB" sz="2000" dirty="0"/>
              <a:t> </a:t>
            </a:r>
            <a:endParaRPr lang="en-US" sz="2000" dirty="0"/>
          </a:p>
          <a:p>
            <a:pPr lvl="0" indent="0" algn="just" rtl="1"/>
            <a:endParaRPr lang="en-US" sz="2000" dirty="0"/>
          </a:p>
          <a:p>
            <a:pPr lvl="0" algn="just" rtl="1">
              <a:buFont typeface="Arial" panose="020B0604020202020204" pitchFamily="34" charset="0"/>
              <a:buChar char="•"/>
            </a:pPr>
            <a:r>
              <a:rPr lang="ar-LB" sz="2000" dirty="0"/>
              <a:t>الإقرار بأن هدف التنمية المستدامة 3.6 لم يتحقق بحلول عام 2020</a:t>
            </a:r>
            <a:r>
              <a:rPr lang="en-US" sz="2000" dirty="0"/>
              <a:t>؛</a:t>
            </a:r>
          </a:p>
          <a:p>
            <a:pPr lvl="0" algn="just" rtl="1">
              <a:buFont typeface="Arial" panose="020B0604020202020204" pitchFamily="34" charset="0"/>
              <a:buChar char="•"/>
            </a:pPr>
            <a:endParaRPr lang="en-US" sz="2000" dirty="0"/>
          </a:p>
          <a:p>
            <a:pPr lvl="0" algn="just" rtl="1">
              <a:buFont typeface="Arial" panose="020B0604020202020204" pitchFamily="34" charset="0"/>
              <a:buChar char="•"/>
            </a:pPr>
            <a:r>
              <a:rPr lang="en-US" sz="2000" dirty="0"/>
              <a:t> </a:t>
            </a:r>
            <a:r>
              <a:rPr lang="ar-LB" sz="2000" dirty="0"/>
              <a:t>تلاوة بيان القادة الشباب في مجال السلامة المرورية الذين صرخوا "كفى لقد طفح الكيل</a:t>
            </a:r>
            <a:r>
              <a:rPr lang="en-US" sz="2000" dirty="0"/>
              <a:t>” </a:t>
            </a:r>
            <a:r>
              <a:rPr lang="ar-LB" sz="2000" dirty="0"/>
              <a:t>"</a:t>
            </a:r>
            <a:r>
              <a:rPr lang="en-US" sz="2000" dirty="0"/>
              <a:t> “enough is enough </a:t>
            </a:r>
            <a:r>
              <a:rPr lang="ar-LB" sz="2000" dirty="0"/>
              <a:t>والذي</a:t>
            </a:r>
            <a:r>
              <a:rPr lang="en-US" sz="2000" dirty="0"/>
              <a:t> </a:t>
            </a:r>
            <a:r>
              <a:rPr lang="ar-LB" sz="2000" dirty="0"/>
              <a:t>لقي صدىً كبيراً لدى المشاركين في المؤتمر</a:t>
            </a:r>
            <a:r>
              <a:rPr lang="en-US" sz="2000" dirty="0"/>
              <a:t> ؛</a:t>
            </a:r>
          </a:p>
          <a:p>
            <a:pPr lvl="0" indent="0" algn="just" rtl="1"/>
            <a:r>
              <a:rPr lang="ar-LB" sz="2000" dirty="0"/>
              <a:t> </a:t>
            </a:r>
            <a:endParaRPr lang="en-US" sz="2000" dirty="0"/>
          </a:p>
          <a:p>
            <a:pPr lvl="0" algn="just" rtl="1">
              <a:buFont typeface="Arial" panose="020B0604020202020204" pitchFamily="34" charset="0"/>
              <a:buChar char="•"/>
            </a:pPr>
            <a:r>
              <a:rPr lang="ar-LB" sz="2000" dirty="0"/>
              <a:t>إعلان </a:t>
            </a:r>
            <a:r>
              <a:rPr lang="ar-SA" sz="2000" u="sng" dirty="0">
                <a:hlinkClick r:id="rId3"/>
              </a:rPr>
              <a:t>المشاريع الفائزة بتمويل صندوق الأمم المتحدة للسلامة المرورية</a:t>
            </a:r>
            <a:r>
              <a:rPr lang="ar-LB" sz="2000" dirty="0"/>
              <a:t> لعام 2020، حيث كان نصيب الإسكوا مشروعين بقيمة تقارب 585 ألف</a:t>
            </a:r>
            <a:r>
              <a:rPr lang="en-US" sz="2000" dirty="0"/>
              <a:t> </a:t>
            </a:r>
            <a:r>
              <a:rPr lang="ar-LB" sz="2000" dirty="0"/>
              <a:t>دولار أمريكي </a:t>
            </a:r>
            <a:r>
              <a:rPr lang="en-GB" sz="2000" dirty="0"/>
              <a:t> </a:t>
            </a:r>
            <a:r>
              <a:rPr lang="ar-LB" sz="2000" dirty="0"/>
              <a:t> (تونس والأردن)</a:t>
            </a:r>
            <a:r>
              <a:rPr lang="en-US" sz="2000" dirty="0"/>
              <a:t>.</a:t>
            </a:r>
          </a:p>
          <a:p>
            <a:pPr lvl="0" algn="just" rtl="1">
              <a:buFont typeface="Arial" panose="020B0604020202020204" pitchFamily="34" charset="0"/>
              <a:buChar char="•"/>
            </a:pPr>
            <a:endParaRPr lang="en-US" sz="2000" dirty="0"/>
          </a:p>
          <a:p>
            <a:pPr algn="just" rtl="1">
              <a:buFont typeface="Arial" panose="020B0604020202020204" pitchFamily="34" charset="0"/>
              <a:buChar char="•"/>
            </a:pPr>
            <a:r>
              <a:rPr lang="ar-LB" sz="2000" dirty="0"/>
              <a:t>الدعوة إلى</a:t>
            </a:r>
            <a:r>
              <a:rPr lang="en-US" sz="2000" dirty="0"/>
              <a:t> </a:t>
            </a:r>
            <a:r>
              <a:rPr lang="ar-LB" sz="2000" dirty="0"/>
              <a:t>إعلان الفترة 2021-2030 عقدا جديدا من أجل السلامة المرورية، بهدف تخفيض الوفيات والإصابات الخطرة الناجمة عن صدامات المرور بنسبة 50 % على الأقل خلال هذه الفترة</a:t>
            </a:r>
            <a:r>
              <a:rPr lang="en-US" sz="2000" dirty="0"/>
              <a:t> ؛</a:t>
            </a:r>
          </a:p>
          <a:p>
            <a:pPr lvl="0" algn="just" rtl="1">
              <a:buFont typeface="Arial" panose="020B0604020202020204" pitchFamily="34" charset="0"/>
              <a:buChar char="•"/>
            </a:pPr>
            <a:endParaRPr lang="en-US" sz="2000" dirty="0"/>
          </a:p>
          <a:p>
            <a:pPr algn="just"/>
            <a:endParaRPr lang="en-US" sz="2000" dirty="0"/>
          </a:p>
        </p:txBody>
      </p:sp>
    </p:spTree>
    <p:extLst>
      <p:ext uri="{BB962C8B-B14F-4D97-AF65-F5344CB8AC3E}">
        <p14:creationId xmlns:p14="http://schemas.microsoft.com/office/powerpoint/2010/main" val="127726227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838332"/>
            <a:ext cx="6936942" cy="414338"/>
          </a:xfrm>
        </p:spPr>
        <p:txBody>
          <a:bodyPr/>
          <a:lstStyle/>
          <a:p>
            <a:pPr rtl="1"/>
            <a:r>
              <a:rPr lang="ar-LB" dirty="0"/>
              <a:t>ثالثاً</a:t>
            </a:r>
            <a:r>
              <a:rPr lang="ar-LB" b="0" dirty="0"/>
              <a:t>- </a:t>
            </a:r>
            <a:r>
              <a:rPr lang="ar-LB" dirty="0">
                <a:ea typeface="Arial" charset="0"/>
                <a:cs typeface="Arial" charset="0"/>
              </a:rPr>
              <a:t>قرار الجمعية العامة للأمم المتحدة حول السلامة المرورية رقم </a:t>
            </a:r>
            <a:r>
              <a:rPr lang="en-US" dirty="0">
                <a:ea typeface="Arial" charset="0"/>
                <a:cs typeface="Arial" charset="0"/>
                <a:hlinkClick r:id="rId2"/>
              </a:rPr>
              <a:t>A/RES/74/299</a:t>
            </a:r>
            <a:endParaRPr lang="en-US" dirty="0">
              <a:ea typeface="Arial" charset="0"/>
              <a:cs typeface="Arial" charset="0"/>
            </a:endParaRPr>
          </a:p>
          <a:p>
            <a:endParaRPr lang="en-US" dirty="0"/>
          </a:p>
        </p:txBody>
      </p:sp>
      <p:sp>
        <p:nvSpPr>
          <p:cNvPr id="4" name="Text Placeholder 3"/>
          <p:cNvSpPr>
            <a:spLocks noGrp="1"/>
          </p:cNvSpPr>
          <p:nvPr>
            <p:ph type="body" sz="quarter" idx="14"/>
          </p:nvPr>
        </p:nvSpPr>
        <p:spPr>
          <a:xfrm>
            <a:off x="665201" y="1956738"/>
            <a:ext cx="6938270" cy="4383550"/>
          </a:xfrm>
        </p:spPr>
        <p:txBody>
          <a:bodyPr/>
          <a:lstStyle/>
          <a:p>
            <a:pPr algn="just" rtl="1"/>
            <a:r>
              <a:rPr lang="ar-LB" sz="2000" dirty="0"/>
              <a:t>صدر بتاريخ 31 آب/ أغسطس 2020 ضمن أعمال الدورة الرابعة والسبعين للجمعية العامة للأمم المتحدة، وتضمّن:</a:t>
            </a:r>
          </a:p>
          <a:p>
            <a:pPr algn="just" rtl="1">
              <a:buFont typeface="Arial" panose="020B0604020202020204" pitchFamily="34" charset="0"/>
              <a:buChar char="•"/>
            </a:pPr>
            <a:r>
              <a:rPr lang="ar-LB" sz="2000" dirty="0"/>
              <a:t> تأييد إعلان ستوكهولم وإعلان الفترة 2021-2030 عقدا جديدا من أجل السلامة المرورية، بهدف تخفيض الوفيات والإصابات الخطرة الناجمة عن صدامات المرور بنسبة 50 % على الأقل خلال هذه الفترة</a:t>
            </a:r>
            <a:r>
              <a:rPr lang="en-US" sz="2000" dirty="0"/>
              <a:t> ؛</a:t>
            </a:r>
          </a:p>
          <a:p>
            <a:pPr algn="just" rtl="1">
              <a:buFont typeface="Arial" panose="020B0604020202020204" pitchFamily="34" charset="0"/>
              <a:buChar char="•"/>
            </a:pPr>
            <a:r>
              <a:rPr lang="ar-LB" sz="2000" dirty="0"/>
              <a:t>تمديد فترة عمل المبعوث الخاص للأمين العام للأمم المتحدة لفترة إضافيّة تمتدّ حتى نهاية العقد الجديد للأمم المتّحدة للسلامة المرورية.</a:t>
            </a:r>
            <a:endParaRPr lang="en-US" sz="2000" dirty="0"/>
          </a:p>
          <a:p>
            <a:pPr algn="just" rtl="1">
              <a:buFont typeface="Arial" panose="020B0604020202020204" pitchFamily="34" charset="0"/>
              <a:buChar char="•"/>
            </a:pPr>
            <a:r>
              <a:rPr lang="ar-MA" sz="2000" dirty="0"/>
              <a:t>طلب إلى منظمة الصحة العالمية ولجان الأمم المتحدة الإقليمية أن تقوم، بالتعاون مع الشركاء الآخرين في فريق الأمم المتحدة المعني بالتعاون في مجال السلامة على الطرق وغيره من أصحاب المصلحة، بإعداد خطة عمل العقد الثاني لتكون بمثابة وثيقة توجيهية لدعم تنفيذ أهدافه</a:t>
            </a:r>
            <a:r>
              <a:rPr lang="en-US" sz="2000" dirty="0"/>
              <a:t> </a:t>
            </a:r>
            <a:r>
              <a:rPr lang="ar-MA" sz="2000" dirty="0"/>
              <a:t>،</a:t>
            </a:r>
            <a:endParaRPr lang="en-US" sz="2000" dirty="0"/>
          </a:p>
          <a:p>
            <a:pPr indent="0" algn="just" rtl="1"/>
            <a:r>
              <a:rPr lang="ar-LB" sz="2000" b="1" dirty="0">
                <a:solidFill>
                  <a:srgbClr val="FF0000"/>
                </a:solidFill>
              </a:rPr>
              <a:t>و</a:t>
            </a:r>
            <a:r>
              <a:rPr lang="ar-SA" sz="2000" b="1" dirty="0">
                <a:solidFill>
                  <a:srgbClr val="FF0000"/>
                </a:solidFill>
              </a:rPr>
              <a:t>تشارك الإسكوا</a:t>
            </a:r>
            <a:r>
              <a:rPr lang="ar-LB" sz="2000" b="1" dirty="0">
                <a:solidFill>
                  <a:srgbClr val="FF0000"/>
                </a:solidFill>
              </a:rPr>
              <a:t> منذ 15 أيلول/ سبتمبر 2020 </a:t>
            </a:r>
            <a:r>
              <a:rPr lang="ar-SA" sz="2000" b="1" dirty="0">
                <a:solidFill>
                  <a:srgbClr val="FF0000"/>
                </a:solidFill>
              </a:rPr>
              <a:t> في فريق العمل </a:t>
            </a:r>
            <a:r>
              <a:rPr lang="ar-LB" sz="2000" b="1" dirty="0">
                <a:solidFill>
                  <a:srgbClr val="FF0000"/>
                </a:solidFill>
              </a:rPr>
              <a:t>المكلف بإعداد خطة عمل للعقد الثاني للأمم المتحدة لتحسين السلامة المرورية 2021-2030.</a:t>
            </a:r>
            <a:endParaRPr lang="en-US" sz="2000" b="1" dirty="0">
              <a:solidFill>
                <a:srgbClr val="FF0000"/>
              </a:solidFill>
            </a:endParaRPr>
          </a:p>
          <a:p>
            <a:pPr indent="0" algn="just" rtl="1"/>
            <a:endParaRPr lang="en-US" sz="2000" b="1" dirty="0"/>
          </a:p>
          <a:p>
            <a:pPr algn="just" rtl="1">
              <a:buFont typeface="Arial" panose="020B0604020202020204" pitchFamily="34" charset="0"/>
              <a:buChar char="•"/>
            </a:pPr>
            <a:endParaRPr lang="en-US" sz="2000" dirty="0"/>
          </a:p>
        </p:txBody>
      </p:sp>
    </p:spTree>
    <p:extLst>
      <p:ext uri="{BB962C8B-B14F-4D97-AF65-F5344CB8AC3E}">
        <p14:creationId xmlns:p14="http://schemas.microsoft.com/office/powerpoint/2010/main" val="16461804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p:txBody>
          <a:bodyPr/>
          <a:lstStyle/>
          <a:p>
            <a:pPr marL="0" lvl="6" indent="-342900" algn="just" rtl="1" fontAlgn="base">
              <a:spcBef>
                <a:spcPts val="0"/>
              </a:spcBef>
              <a:spcAft>
                <a:spcPct val="0"/>
              </a:spcAft>
              <a:buNone/>
            </a:pPr>
            <a:r>
              <a:rPr lang="ar-SA" dirty="0">
                <a:solidFill>
                  <a:srgbClr val="595959"/>
                </a:solidFill>
              </a:rPr>
              <a:t>لإستعراض تعليقات الإسكوا حول </a:t>
            </a:r>
            <a:r>
              <a:rPr lang="ar-LB" dirty="0">
                <a:solidFill>
                  <a:srgbClr val="595959"/>
                </a:solidFill>
              </a:rPr>
              <a:t>التوصيات التي جاء بها القرار</a:t>
            </a:r>
            <a:r>
              <a:rPr lang="ar-SA" dirty="0">
                <a:solidFill>
                  <a:srgbClr val="595959"/>
                </a:solidFill>
              </a:rPr>
              <a:t>، </a:t>
            </a:r>
            <a:r>
              <a:rPr lang="ar-LB" dirty="0">
                <a:solidFill>
                  <a:srgbClr val="595959"/>
                </a:solidFill>
              </a:rPr>
              <a:t>ا</a:t>
            </a:r>
            <a:r>
              <a:rPr lang="ar-SA" dirty="0">
                <a:solidFill>
                  <a:srgbClr val="595959"/>
                </a:solidFill>
              </a:rPr>
              <a:t>نظر إلى </a:t>
            </a:r>
            <a:r>
              <a:rPr lang="ar-LB" dirty="0">
                <a:solidFill>
                  <a:srgbClr val="595959"/>
                </a:solidFill>
              </a:rPr>
              <a:t>ال</a:t>
            </a:r>
            <a:r>
              <a:rPr lang="ar-SA" dirty="0">
                <a:solidFill>
                  <a:srgbClr val="595959"/>
                </a:solidFill>
              </a:rPr>
              <a:t>وثيقة المقدمة خلال </a:t>
            </a:r>
            <a:r>
              <a:rPr lang="ar-SA" dirty="0">
                <a:solidFill>
                  <a:srgbClr val="595959"/>
                </a:solidFill>
                <a:hlinkClick r:id="rId2"/>
              </a:rPr>
              <a:t>الدورة 21 للجنة النقل واللوجستيات </a:t>
            </a:r>
            <a:r>
              <a:rPr lang="ar-SA" dirty="0">
                <a:solidFill>
                  <a:srgbClr val="595959"/>
                </a:solidFill>
              </a:rPr>
              <a:t>بعنوان </a:t>
            </a:r>
            <a:r>
              <a:rPr lang="en-US" dirty="0">
                <a:solidFill>
                  <a:srgbClr val="595959"/>
                </a:solidFill>
              </a:rPr>
              <a:t>"</a:t>
            </a:r>
            <a:r>
              <a:rPr lang="ar-SA" b="1" dirty="0">
                <a:solidFill>
                  <a:srgbClr val="595959"/>
                </a:solidFill>
                <a:hlinkClick r:id="rId3"/>
              </a:rPr>
              <a:t>تحسين السلامة المرورية: العالم والمنطقة العربية</a:t>
            </a:r>
            <a:r>
              <a:rPr lang="en-US" dirty="0">
                <a:solidFill>
                  <a:srgbClr val="595959"/>
                </a:solidFill>
                <a:hlinkClick r:id="rId3"/>
              </a:rPr>
              <a:t>"</a:t>
            </a:r>
            <a:r>
              <a:rPr lang="ar-SA" b="1" dirty="0">
                <a:solidFill>
                  <a:srgbClr val="595959"/>
                </a:solidFill>
              </a:rPr>
              <a:t> </a:t>
            </a:r>
            <a:endParaRPr lang="en-US" dirty="0"/>
          </a:p>
        </p:txBody>
      </p:sp>
      <p:sp>
        <p:nvSpPr>
          <p:cNvPr id="6" name="Text Placeholder 2"/>
          <p:cNvSpPr>
            <a:spLocks noGrp="1"/>
          </p:cNvSpPr>
          <p:nvPr>
            <p:ph type="body" sz="quarter" idx="11"/>
          </p:nvPr>
        </p:nvSpPr>
        <p:spPr>
          <a:xfrm>
            <a:off x="592570" y="838332"/>
            <a:ext cx="6936942" cy="414338"/>
          </a:xfrm>
        </p:spPr>
        <p:txBody>
          <a:bodyPr/>
          <a:lstStyle/>
          <a:p>
            <a:pPr rtl="1"/>
            <a:r>
              <a:rPr lang="ar-LB" dirty="0"/>
              <a:t>ثالثاً- </a:t>
            </a:r>
            <a:r>
              <a:rPr lang="ar-LB" dirty="0">
                <a:ea typeface="Arial" charset="0"/>
                <a:cs typeface="Arial" charset="0"/>
              </a:rPr>
              <a:t>قرار الجمعية العامة للأمم المتحدة حول السلامة المرورية رقم </a:t>
            </a:r>
            <a:r>
              <a:rPr lang="en-US" dirty="0">
                <a:ea typeface="Arial" charset="0"/>
                <a:cs typeface="Arial" charset="0"/>
              </a:rPr>
              <a:t>(2) </a:t>
            </a:r>
            <a:r>
              <a:rPr lang="en-US" dirty="0">
                <a:ea typeface="Arial" charset="0"/>
                <a:cs typeface="Arial" charset="0"/>
                <a:hlinkClick r:id="rId4"/>
              </a:rPr>
              <a:t>A/RES/74/299</a:t>
            </a:r>
            <a:endParaRPr lang="en-US" dirty="0">
              <a:ea typeface="Arial" charset="0"/>
              <a:cs typeface="Arial" charset="0"/>
            </a:endParaRPr>
          </a:p>
          <a:p>
            <a:endParaRPr lang="en-US" dirty="0"/>
          </a:p>
        </p:txBody>
      </p:sp>
      <p:pic>
        <p:nvPicPr>
          <p:cNvPr id="7" name="Picture 6"/>
          <p:cNvPicPr>
            <a:picLocks noChangeAspect="1"/>
          </p:cNvPicPr>
          <p:nvPr/>
        </p:nvPicPr>
        <p:blipFill rotWithShape="1">
          <a:blip r:embed="rId5"/>
          <a:srcRect b="14744"/>
          <a:stretch/>
        </p:blipFill>
        <p:spPr>
          <a:xfrm>
            <a:off x="754913" y="3757893"/>
            <a:ext cx="2514256" cy="2987750"/>
          </a:xfrm>
          <a:prstGeom prst="rect">
            <a:avLst/>
          </a:prstGeom>
        </p:spPr>
      </p:pic>
      <p:pic>
        <p:nvPicPr>
          <p:cNvPr id="8" name="Picture 7"/>
          <p:cNvPicPr>
            <a:picLocks noChangeAspect="1"/>
          </p:cNvPicPr>
          <p:nvPr/>
        </p:nvPicPr>
        <p:blipFill>
          <a:blip r:embed="rId6"/>
          <a:stretch>
            <a:fillRect/>
          </a:stretch>
        </p:blipFill>
        <p:spPr>
          <a:xfrm>
            <a:off x="4357872" y="3819973"/>
            <a:ext cx="3276141" cy="2863590"/>
          </a:xfrm>
          <a:prstGeom prst="rect">
            <a:avLst/>
          </a:prstGeom>
        </p:spPr>
      </p:pic>
    </p:spTree>
    <p:extLst>
      <p:ext uri="{BB962C8B-B14F-4D97-AF65-F5344CB8AC3E}">
        <p14:creationId xmlns:p14="http://schemas.microsoft.com/office/powerpoint/2010/main" val="319191062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99803" y="385717"/>
            <a:ext cx="8461941" cy="1095320"/>
          </a:xfrm>
        </p:spPr>
        <p:txBody>
          <a:bodyPr/>
          <a:lstStyle/>
          <a:p>
            <a:pPr rtl="1"/>
            <a:r>
              <a:rPr lang="ar-LB" dirty="0"/>
              <a:t>رابعاً</a:t>
            </a:r>
            <a:r>
              <a:rPr lang="en-US" b="0" dirty="0"/>
              <a:t>-</a:t>
            </a:r>
            <a:r>
              <a:rPr lang="ar-LB" b="0" dirty="0"/>
              <a:t> </a:t>
            </a:r>
            <a:r>
              <a:rPr lang="ar-LB" dirty="0">
                <a:ea typeface="Arial" charset="0"/>
                <a:cs typeface="Arial" charset="0"/>
              </a:rPr>
              <a:t>الإعلان الجديد لصندوق الأمم المتحدة للسلامة المرورية (</a:t>
            </a:r>
            <a:r>
              <a:rPr lang="en-US" dirty="0">
                <a:ea typeface="Arial" charset="0"/>
                <a:cs typeface="Arial" charset="0"/>
              </a:rPr>
              <a:t>UNRSF</a:t>
            </a:r>
            <a:r>
              <a:rPr lang="ar-LB" dirty="0">
                <a:ea typeface="Arial" charset="0"/>
                <a:cs typeface="Arial" charset="0"/>
              </a:rPr>
              <a:t>)  لتمويل مشاريع تحسين السلامة المرورية لعام </a:t>
            </a:r>
            <a:r>
              <a:rPr lang="en-US" dirty="0">
                <a:ea typeface="Arial" charset="0"/>
                <a:cs typeface="Arial" charset="0"/>
              </a:rPr>
              <a:t> </a:t>
            </a:r>
            <a:r>
              <a:rPr lang="ar-LB" dirty="0">
                <a:ea typeface="Arial" charset="0"/>
                <a:cs typeface="Arial" charset="0"/>
              </a:rPr>
              <a:t>2020</a:t>
            </a:r>
            <a:r>
              <a:rPr lang="en-US" dirty="0">
                <a:ea typeface="Arial" charset="0"/>
                <a:cs typeface="Arial" charset="0"/>
              </a:rPr>
              <a:t>  (1) </a:t>
            </a:r>
          </a:p>
        </p:txBody>
      </p:sp>
      <p:sp>
        <p:nvSpPr>
          <p:cNvPr id="4" name="Text Placeholder 3"/>
          <p:cNvSpPr>
            <a:spLocks noGrp="1"/>
          </p:cNvSpPr>
          <p:nvPr>
            <p:ph type="body" sz="quarter" idx="14"/>
          </p:nvPr>
        </p:nvSpPr>
        <p:spPr>
          <a:xfrm>
            <a:off x="589448" y="1980001"/>
            <a:ext cx="6938270" cy="4707878"/>
          </a:xfrm>
        </p:spPr>
        <p:txBody>
          <a:bodyPr/>
          <a:lstStyle/>
          <a:p>
            <a:pPr lvl="0" indent="0" algn="just" rtl="1">
              <a:lnSpc>
                <a:spcPct val="150000"/>
              </a:lnSpc>
              <a:spcAft>
                <a:spcPts val="0"/>
              </a:spcAft>
              <a:tabLst>
                <a:tab pos="457200" algn="l"/>
                <a:tab pos="810260" algn="l"/>
                <a:tab pos="1080135" algn="l"/>
              </a:tabLst>
            </a:pPr>
            <a:r>
              <a:rPr lang="en-US" b="1" u="sng" dirty="0"/>
              <a:t>)</a:t>
            </a:r>
            <a:r>
              <a:rPr lang="ar-LB" b="1" u="sng" dirty="0"/>
              <a:t>هذا الإعلان يستهدف </a:t>
            </a:r>
            <a:r>
              <a:rPr lang="ar-LB" b="1" u="sng" dirty="0">
                <a:latin typeface="Arial" panose="020B0604020202020204" pitchFamily="34" charset="0"/>
                <a:ea typeface="Calibri" panose="020F0502020204030204" pitchFamily="34" charset="0"/>
              </a:rPr>
              <a:t>البلدان منخفضة ومتوسطة</a:t>
            </a:r>
            <a:r>
              <a:rPr lang="en-US" b="1" u="sng" dirty="0">
                <a:latin typeface="Arial" panose="020B0604020202020204" pitchFamily="34" charset="0"/>
                <a:ea typeface="Calibri" panose="020F0502020204030204" pitchFamily="34" charset="0"/>
              </a:rPr>
              <a:t> </a:t>
            </a:r>
            <a:r>
              <a:rPr lang="ar-LB" b="1" u="sng" dirty="0">
                <a:latin typeface="Arial" panose="020B0604020202020204" pitchFamily="34" charset="0"/>
                <a:ea typeface="Calibri" panose="020F0502020204030204" pitchFamily="34" charset="0"/>
              </a:rPr>
              <a:t>الدخل</a:t>
            </a:r>
            <a:r>
              <a:rPr lang="en-US" b="1" u="sng" dirty="0">
                <a:latin typeface="Arial" panose="020B0604020202020204" pitchFamily="34" charset="0"/>
                <a:ea typeface="Calibri" panose="020F0502020204030204" pitchFamily="34" charset="0"/>
              </a:rPr>
              <a:t> </a:t>
            </a:r>
            <a:r>
              <a:rPr lang="ar-LB" b="1" u="sng" dirty="0">
                <a:latin typeface="Arial" panose="020B0604020202020204" pitchFamily="34" charset="0"/>
                <a:ea typeface="Calibri" panose="020F0502020204030204" pitchFamily="34" charset="0"/>
              </a:rPr>
              <a:t>فقط</a:t>
            </a:r>
            <a:r>
              <a:rPr lang="en-US" b="1" u="sng" dirty="0">
                <a:latin typeface="Arial" panose="020B0604020202020204" pitchFamily="34" charset="0"/>
                <a:ea typeface="Calibri" panose="020F0502020204030204" pitchFamily="34" charset="0"/>
              </a:rPr>
              <a:t>(</a:t>
            </a:r>
          </a:p>
          <a:p>
            <a:pPr indent="0" algn="just" rtl="1">
              <a:lnSpc>
                <a:spcPct val="150000"/>
              </a:lnSpc>
              <a:spcAft>
                <a:spcPts val="0"/>
              </a:spcAft>
              <a:tabLst>
                <a:tab pos="457200" algn="l"/>
                <a:tab pos="810260" algn="l"/>
                <a:tab pos="1080135" algn="l"/>
              </a:tabLst>
            </a:pPr>
            <a:r>
              <a:rPr lang="ar-LB" b="1" u="sng" dirty="0">
                <a:solidFill>
                  <a:srgbClr val="C00000"/>
                </a:solidFill>
              </a:rPr>
              <a:t>أولويات الصندوق</a:t>
            </a:r>
            <a:r>
              <a:rPr lang="en-US" b="1" u="sng" dirty="0">
                <a:solidFill>
                  <a:srgbClr val="C00000"/>
                </a:solidFill>
              </a:rPr>
              <a:t>:</a:t>
            </a:r>
            <a:endParaRPr lang="en-US" b="1" u="sng" dirty="0">
              <a:solidFill>
                <a:schemeClr val="tx1">
                  <a:lumMod val="85000"/>
                  <a:lumOff val="15000"/>
                </a:schemeClr>
              </a:solidFill>
              <a:latin typeface="Arial" panose="020B0604020202020204" pitchFamily="34" charset="0"/>
              <a:ea typeface="Calibri" panose="020F0502020204030204" pitchFamily="34" charset="0"/>
            </a:endParaRPr>
          </a:p>
          <a:p>
            <a:pPr marL="342900" lvl="0" algn="just" rtl="1">
              <a:lnSpc>
                <a:spcPct val="150000"/>
              </a:lnSpc>
              <a:spcAft>
                <a:spcPts val="0"/>
              </a:spcAft>
              <a:buFont typeface="Symbol" panose="05050102010706020507" pitchFamily="18" charset="2"/>
              <a:buChar char=""/>
              <a:tabLst>
                <a:tab pos="457200" algn="l"/>
                <a:tab pos="810260" algn="l"/>
                <a:tab pos="1080135" algn="l"/>
              </a:tabLst>
            </a:pPr>
            <a:r>
              <a:rPr lang="ar-LB" dirty="0">
                <a:latin typeface="Arial" panose="020B0604020202020204" pitchFamily="34" charset="0"/>
                <a:ea typeface="Calibri" panose="020F0502020204030204" pitchFamily="34" charset="0"/>
              </a:rPr>
              <a:t>التركيز على المشاريع التي تتوافق مع الأولويات الوطنيّة وتحقّق تضافر الجهود وتتجنّب الازدواجية مع بقيّة صناديق وبرامج دعم السلامة المرورية؛</a:t>
            </a:r>
            <a:endParaRPr lang="en-US" sz="1400" dirty="0">
              <a:latin typeface="Arial" panose="020B0604020202020204" pitchFamily="34" charset="0"/>
              <a:ea typeface="Calibri" panose="020F0502020204030204" pitchFamily="34" charset="0"/>
            </a:endParaRPr>
          </a:p>
          <a:p>
            <a:pPr marL="342900" lvl="0" algn="just" rtl="1">
              <a:lnSpc>
                <a:spcPct val="150000"/>
              </a:lnSpc>
              <a:spcAft>
                <a:spcPts val="0"/>
              </a:spcAft>
              <a:buFont typeface="Symbol" panose="05050102010706020507" pitchFamily="18" charset="2"/>
              <a:buChar char=""/>
              <a:tabLst>
                <a:tab pos="457200" algn="l"/>
                <a:tab pos="810260" algn="l"/>
                <a:tab pos="1080135" algn="l"/>
              </a:tabLst>
            </a:pPr>
            <a:r>
              <a:rPr lang="ar-LB" dirty="0">
                <a:latin typeface="Arial" panose="020B0604020202020204" pitchFamily="34" charset="0"/>
                <a:ea typeface="Calibri" panose="020F0502020204030204" pitchFamily="34" charset="0"/>
              </a:rPr>
              <a:t>إعطاء الأفضليّة للمشاريع ذات التأثير الملموس والمستدام لتحسين السلامة المرورية في البلدان منخفضة ومتوسطة الدخل؛</a:t>
            </a:r>
            <a:endParaRPr lang="en-US" sz="1400" dirty="0">
              <a:latin typeface="Arial" panose="020B0604020202020204" pitchFamily="34" charset="0"/>
              <a:ea typeface="Calibri" panose="020F0502020204030204" pitchFamily="34" charset="0"/>
            </a:endParaRPr>
          </a:p>
          <a:p>
            <a:pPr marL="342900" lvl="0" algn="just" rtl="1">
              <a:lnSpc>
                <a:spcPct val="150000"/>
              </a:lnSpc>
              <a:spcAft>
                <a:spcPts val="0"/>
              </a:spcAft>
              <a:buFont typeface="Symbol" panose="05050102010706020507" pitchFamily="18" charset="2"/>
              <a:buChar char=""/>
              <a:tabLst>
                <a:tab pos="457200" algn="l"/>
                <a:tab pos="810260" algn="l"/>
                <a:tab pos="1080135" algn="l"/>
              </a:tabLst>
            </a:pPr>
            <a:r>
              <a:rPr lang="ar-LB" dirty="0">
                <a:latin typeface="Arial" panose="020B0604020202020204" pitchFamily="34" charset="0"/>
                <a:ea typeface="Calibri" panose="020F0502020204030204" pitchFamily="34" charset="0"/>
              </a:rPr>
              <a:t>الربط جزئياً بتأثيرات الكوفيد 19 (التنقلات الفعّالة، مستعملي الطرق الأكثر عرضة للإصابة وتخفيض السرعة)؛</a:t>
            </a:r>
            <a:endParaRPr lang="en-US" dirty="0">
              <a:latin typeface="Arial" panose="020B0604020202020204" pitchFamily="34" charset="0"/>
              <a:ea typeface="Calibri" panose="020F0502020204030204" pitchFamily="34" charset="0"/>
            </a:endParaRPr>
          </a:p>
          <a:p>
            <a:pPr marL="342900" lvl="0" algn="just" rtl="1">
              <a:lnSpc>
                <a:spcPct val="150000"/>
              </a:lnSpc>
              <a:spcAft>
                <a:spcPts val="0"/>
              </a:spcAft>
              <a:buFont typeface="Symbol" panose="05050102010706020507" pitchFamily="18" charset="2"/>
              <a:buChar char=""/>
              <a:tabLst>
                <a:tab pos="457200" algn="l"/>
                <a:tab pos="810260" algn="l"/>
                <a:tab pos="1080135" algn="l"/>
              </a:tabLst>
            </a:pPr>
            <a:r>
              <a:rPr lang="ar-LB" dirty="0">
                <a:latin typeface="Arial" panose="020B0604020202020204" pitchFamily="34" charset="0"/>
                <a:ea typeface="Calibri" panose="020F0502020204030204" pitchFamily="34" charset="0"/>
              </a:rPr>
              <a:t>الأخذ بعين الاعتبار:</a:t>
            </a:r>
            <a:endParaRPr lang="en-US" sz="1400" dirty="0">
              <a:latin typeface="Arial" panose="020B0604020202020204" pitchFamily="34" charset="0"/>
              <a:ea typeface="Calibri" panose="020F0502020204030204" pitchFamily="34" charset="0"/>
            </a:endParaRPr>
          </a:p>
          <a:p>
            <a:pPr marL="742950" lvl="1" algn="just" rtl="1">
              <a:spcAft>
                <a:spcPts val="0"/>
              </a:spcAft>
              <a:buFont typeface="Times New Roman" panose="02020603050405020304" pitchFamily="18" charset="0"/>
              <a:buChar char="-"/>
              <a:tabLst>
                <a:tab pos="457200" algn="l"/>
                <a:tab pos="810260" algn="l"/>
                <a:tab pos="1080135" algn="l"/>
              </a:tabLst>
            </a:pPr>
            <a:r>
              <a:rPr lang="ar-LB" dirty="0">
                <a:solidFill>
                  <a:srgbClr val="595959"/>
                </a:solidFill>
                <a:latin typeface="Arial" panose="020B0604020202020204" pitchFamily="34" charset="0"/>
                <a:ea typeface="Times New Roman" panose="02020603050405020304" pitchFamily="18" charset="0"/>
              </a:rPr>
              <a:t>الشراكة والاستفادة من موارد أخرى، بما في ذلك التمويل المشترك؛</a:t>
            </a:r>
            <a:endParaRPr lang="en-US" sz="1400" dirty="0">
              <a:solidFill>
                <a:srgbClr val="595959"/>
              </a:solidFill>
              <a:latin typeface="Arial" panose="020B0604020202020204" pitchFamily="34" charset="0"/>
              <a:ea typeface="Times New Roman" panose="02020603050405020304" pitchFamily="18" charset="0"/>
            </a:endParaRPr>
          </a:p>
          <a:p>
            <a:pPr marL="742950" lvl="1" algn="just" rtl="1">
              <a:spcAft>
                <a:spcPts val="0"/>
              </a:spcAft>
              <a:buFont typeface="Times New Roman" panose="02020603050405020304" pitchFamily="18" charset="0"/>
              <a:buChar char="-"/>
              <a:tabLst>
                <a:tab pos="457200" algn="l"/>
                <a:tab pos="810260" algn="l"/>
                <a:tab pos="1080135" algn="l"/>
              </a:tabLst>
            </a:pPr>
            <a:r>
              <a:rPr lang="ar-LB" dirty="0">
                <a:solidFill>
                  <a:srgbClr val="595959"/>
                </a:solidFill>
                <a:latin typeface="Arial" panose="020B0604020202020204" pitchFamily="34" charset="0"/>
                <a:ea typeface="Times New Roman" panose="02020603050405020304" pitchFamily="18" charset="0"/>
              </a:rPr>
              <a:t>القرار الأخير للجمعية العامّة للأمم المتحدة حول السلامة المرورية، </a:t>
            </a:r>
            <a:r>
              <a:rPr lang="en-US" sz="1400" dirty="0">
                <a:solidFill>
                  <a:srgbClr val="595959"/>
                </a:solidFill>
                <a:latin typeface="Arial" panose="020B0604020202020204" pitchFamily="34" charset="0"/>
                <a:ea typeface="Times New Roman" panose="02020603050405020304" pitchFamily="18" charset="0"/>
              </a:rPr>
              <a:t>A/RES/74/299</a:t>
            </a:r>
          </a:p>
          <a:p>
            <a:pPr marL="742950" lvl="1" algn="just" rtl="1">
              <a:spcAft>
                <a:spcPts val="0"/>
              </a:spcAft>
              <a:buFont typeface="Times New Roman" panose="02020603050405020304" pitchFamily="18" charset="0"/>
              <a:buChar char="-"/>
              <a:tabLst>
                <a:tab pos="457200" algn="l"/>
                <a:tab pos="810260" algn="l"/>
                <a:tab pos="1080135" algn="l"/>
              </a:tabLst>
            </a:pPr>
            <a:r>
              <a:rPr lang="ar-LB" dirty="0">
                <a:solidFill>
                  <a:srgbClr val="595959"/>
                </a:solidFill>
                <a:ea typeface="Calibri" panose="020F0502020204030204" pitchFamily="34" charset="0"/>
                <a:cs typeface="Arial" panose="020B0604020202020204" pitchFamily="34" charset="0"/>
              </a:rPr>
              <a:t>أهداف الأمم المتحدة للتنمية المستدامة، كقضايا عابرة للقطاعات.</a:t>
            </a:r>
            <a:endParaRPr lang="en-US" dirty="0">
              <a:solidFill>
                <a:srgbClr val="595959"/>
              </a:solidFill>
            </a:endParaRPr>
          </a:p>
        </p:txBody>
      </p:sp>
      <p:pic>
        <p:nvPicPr>
          <p:cNvPr id="9" name="Picture 8"/>
          <p:cNvPicPr>
            <a:picLocks noChangeAspect="1"/>
          </p:cNvPicPr>
          <p:nvPr/>
        </p:nvPicPr>
        <p:blipFill>
          <a:blip r:embed="rId2"/>
          <a:stretch>
            <a:fillRect/>
          </a:stretch>
        </p:blipFill>
        <p:spPr>
          <a:xfrm>
            <a:off x="7559483" y="1890371"/>
            <a:ext cx="489364" cy="406686"/>
          </a:xfrm>
          <a:prstGeom prst="rect">
            <a:avLst/>
          </a:prstGeom>
        </p:spPr>
      </p:pic>
    </p:spTree>
    <p:extLst>
      <p:ext uri="{BB962C8B-B14F-4D97-AF65-F5344CB8AC3E}">
        <p14:creationId xmlns:p14="http://schemas.microsoft.com/office/powerpoint/2010/main" val="100218616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589448" y="2022532"/>
            <a:ext cx="6938270" cy="4714594"/>
          </a:xfrm>
        </p:spPr>
        <p:txBody>
          <a:bodyPr/>
          <a:lstStyle/>
          <a:p>
            <a:pPr algn="just" rtl="1"/>
            <a:r>
              <a:rPr lang="ar-LB" sz="2000" b="1" u="sng" dirty="0">
                <a:solidFill>
                  <a:srgbClr val="C00000"/>
                </a:solidFill>
              </a:rPr>
              <a:t>استراتيجة</a:t>
            </a:r>
            <a:r>
              <a:rPr lang="ar-LB" sz="2000" dirty="0"/>
              <a:t> </a:t>
            </a:r>
            <a:r>
              <a:rPr lang="ar-LB" sz="2000" b="1" u="sng" dirty="0">
                <a:solidFill>
                  <a:srgbClr val="C00000"/>
                </a:solidFill>
              </a:rPr>
              <a:t>الإسكوا</a:t>
            </a:r>
            <a:r>
              <a:rPr lang="en-US" sz="2000" b="1" u="sng" dirty="0">
                <a:solidFill>
                  <a:srgbClr val="C00000"/>
                </a:solidFill>
              </a:rPr>
              <a:t>:</a:t>
            </a:r>
          </a:p>
          <a:p>
            <a:pPr algn="just" rtl="1"/>
            <a:endParaRPr lang="en-US" sz="2000" b="1" u="sng" dirty="0">
              <a:solidFill>
                <a:srgbClr val="C00000"/>
              </a:solidFill>
            </a:endParaRPr>
          </a:p>
          <a:p>
            <a:pPr marL="114300" indent="-457200" algn="just" rtl="1">
              <a:buFont typeface="+mj-lt"/>
              <a:buAutoNum type="arabicPeriod"/>
            </a:pPr>
            <a:r>
              <a:rPr lang="ar-LB" sz="2000" dirty="0">
                <a:solidFill>
                  <a:schemeClr val="tx1"/>
                </a:solidFill>
              </a:rPr>
              <a:t>التحضيرات</a:t>
            </a:r>
            <a:r>
              <a:rPr lang="ar-SA" sz="2000" dirty="0">
                <a:solidFill>
                  <a:schemeClr val="tx1"/>
                </a:solidFill>
              </a:rPr>
              <a:t> الأولي</a:t>
            </a:r>
            <a:r>
              <a:rPr lang="ar-LB" sz="2000" dirty="0">
                <a:solidFill>
                  <a:schemeClr val="tx1"/>
                </a:solidFill>
              </a:rPr>
              <a:t>ة</a:t>
            </a:r>
            <a:r>
              <a:rPr lang="ar-SA" sz="2000" dirty="0">
                <a:solidFill>
                  <a:schemeClr val="tx1"/>
                </a:solidFill>
              </a:rPr>
              <a:t> </a:t>
            </a:r>
            <a:r>
              <a:rPr lang="en-US" sz="2000" dirty="0">
                <a:solidFill>
                  <a:schemeClr val="tx1"/>
                </a:solidFill>
              </a:rPr>
              <a:t> </a:t>
            </a:r>
            <a:r>
              <a:rPr lang="ar-LB" sz="2000" dirty="0">
                <a:solidFill>
                  <a:schemeClr val="tx1"/>
                </a:solidFill>
              </a:rPr>
              <a:t>لفريق الإسكوا</a:t>
            </a:r>
            <a:r>
              <a:rPr lang="en-US" sz="2000" dirty="0">
                <a:solidFill>
                  <a:schemeClr val="tx1"/>
                </a:solidFill>
              </a:rPr>
              <a:t> </a:t>
            </a:r>
            <a:r>
              <a:rPr lang="ar-LB" sz="2000" dirty="0">
                <a:solidFill>
                  <a:schemeClr val="tx1"/>
                </a:solidFill>
              </a:rPr>
              <a:t>بما في ذلك</a:t>
            </a:r>
            <a:r>
              <a:rPr lang="ar-SA" sz="2000" dirty="0">
                <a:solidFill>
                  <a:schemeClr val="tx1"/>
                </a:solidFill>
              </a:rPr>
              <a:t> تحضير المراسلات، </a:t>
            </a:r>
            <a:r>
              <a:rPr lang="ar-LB" sz="2000" dirty="0">
                <a:solidFill>
                  <a:schemeClr val="tx1"/>
                </a:solidFill>
              </a:rPr>
              <a:t>تشكيل</a:t>
            </a:r>
            <a:r>
              <a:rPr lang="ar-SA" sz="2000" dirty="0">
                <a:solidFill>
                  <a:schemeClr val="tx1"/>
                </a:solidFill>
              </a:rPr>
              <a:t> </a:t>
            </a:r>
            <a:r>
              <a:rPr lang="ar-LB" sz="2000" dirty="0">
                <a:solidFill>
                  <a:schemeClr val="tx1"/>
                </a:solidFill>
              </a:rPr>
              <a:t>فريق المتابعة الداخلي </a:t>
            </a:r>
            <a:endParaRPr lang="en-US" sz="2000" dirty="0">
              <a:solidFill>
                <a:schemeClr val="tx1"/>
              </a:solidFill>
            </a:endParaRPr>
          </a:p>
          <a:p>
            <a:pPr marL="114300" indent="-457200" algn="just" rtl="1">
              <a:buFont typeface="+mj-lt"/>
              <a:buAutoNum type="arabicPeriod"/>
            </a:pPr>
            <a:endParaRPr lang="ar-SA" sz="2000" dirty="0">
              <a:solidFill>
                <a:schemeClr val="tx1"/>
              </a:solidFill>
            </a:endParaRPr>
          </a:p>
          <a:p>
            <a:pPr rtl="1">
              <a:buFont typeface="+mj-lt"/>
              <a:buAutoNum type="arabicPeriod"/>
            </a:pPr>
            <a:r>
              <a:rPr lang="ar-LB" sz="2000" b="1" u="sng" dirty="0">
                <a:solidFill>
                  <a:schemeClr val="tx1"/>
                </a:solidFill>
              </a:rPr>
              <a:t>في 9 </a:t>
            </a:r>
            <a:r>
              <a:rPr lang="ar-LB" sz="2000" b="1" u="sng" dirty="0">
                <a:solidFill>
                  <a:schemeClr val="tx1"/>
                </a:solidFill>
                <a:latin typeface="Arial Black"/>
              </a:rPr>
              <a:t>تشرين الثاني/</a:t>
            </a:r>
            <a:r>
              <a:rPr lang="en-US" sz="2000" b="1" u="sng" dirty="0">
                <a:solidFill>
                  <a:schemeClr val="tx1"/>
                </a:solidFill>
                <a:latin typeface="Arial Black"/>
              </a:rPr>
              <a:t> </a:t>
            </a:r>
            <a:r>
              <a:rPr lang="ar-LB" sz="2000" b="1" u="sng" dirty="0">
                <a:solidFill>
                  <a:schemeClr val="tx1"/>
                </a:solidFill>
              </a:rPr>
              <a:t>نوفمبر2020 </a:t>
            </a:r>
            <a:r>
              <a:rPr lang="ar-SA" sz="2000" dirty="0">
                <a:solidFill>
                  <a:schemeClr val="tx1"/>
                </a:solidFill>
              </a:rPr>
              <a:t>دعوة البلدان لتقديم مقترح مشروع وطني </a:t>
            </a:r>
            <a:r>
              <a:rPr lang="ar-SA" sz="2000" b="1" u="sng" dirty="0">
                <a:solidFill>
                  <a:schemeClr val="tx1"/>
                </a:solidFill>
              </a:rPr>
              <a:t>واحد</a:t>
            </a:r>
            <a:r>
              <a:rPr lang="ar-SA" sz="2000" dirty="0">
                <a:solidFill>
                  <a:schemeClr val="tx1"/>
                </a:solidFill>
              </a:rPr>
              <a:t> لكل بلد</a:t>
            </a:r>
            <a:r>
              <a:rPr lang="en-US" sz="2000" dirty="0">
                <a:solidFill>
                  <a:schemeClr val="tx1"/>
                </a:solidFill>
              </a:rPr>
              <a:t> </a:t>
            </a:r>
            <a:r>
              <a:rPr lang="ar-SA" sz="2000" dirty="0">
                <a:solidFill>
                  <a:schemeClr val="tx1"/>
                </a:solidFill>
              </a:rPr>
              <a:t>لتحسين سلامة المرورمن خلال خطابات رسمية من أجل:</a:t>
            </a:r>
            <a:endParaRPr lang="ar-LB" sz="2000" dirty="0">
              <a:solidFill>
                <a:schemeClr val="tx1"/>
              </a:solidFill>
            </a:endParaRPr>
          </a:p>
          <a:p>
            <a:pPr lvl="2" rtl="1">
              <a:buFont typeface="+mj-lt"/>
              <a:buAutoNum type="arabicPeriod"/>
            </a:pPr>
            <a:endParaRPr lang="ar-SA" sz="2000" dirty="0">
              <a:solidFill>
                <a:schemeClr val="tx1"/>
              </a:solidFill>
              <a:cs typeface="+mn-cs"/>
            </a:endParaRPr>
          </a:p>
          <a:p>
            <a:pPr marL="57150" lvl="2" rtl="1">
              <a:buFont typeface="Arial" panose="020B0604020202020204" pitchFamily="34" charset="0"/>
              <a:buChar char="‒"/>
            </a:pPr>
            <a:r>
              <a:rPr lang="ar-LB" sz="2000" dirty="0">
                <a:solidFill>
                  <a:schemeClr val="tx1"/>
                </a:solidFill>
                <a:cs typeface="+mn-cs"/>
              </a:rPr>
              <a:t> </a:t>
            </a:r>
            <a:r>
              <a:rPr lang="ar-SA" sz="2000" dirty="0">
                <a:solidFill>
                  <a:schemeClr val="tx1"/>
                </a:solidFill>
                <a:cs typeface="+mn-cs"/>
              </a:rPr>
              <a:t>تقديم</a:t>
            </a:r>
            <a:r>
              <a:rPr lang="ar-LB" sz="2000" dirty="0">
                <a:solidFill>
                  <a:schemeClr val="tx1"/>
                </a:solidFill>
                <a:cs typeface="+mn-cs"/>
              </a:rPr>
              <a:t> </a:t>
            </a:r>
            <a:r>
              <a:rPr lang="ar-SA" sz="2000" dirty="0">
                <a:solidFill>
                  <a:schemeClr val="tx1"/>
                </a:solidFill>
                <a:cs typeface="+mn-cs"/>
              </a:rPr>
              <a:t>البلدان</a:t>
            </a:r>
            <a:r>
              <a:rPr lang="ar-LB" sz="2000" dirty="0">
                <a:solidFill>
                  <a:schemeClr val="tx1"/>
                </a:solidFill>
                <a:cs typeface="+mn-cs"/>
              </a:rPr>
              <a:t> </a:t>
            </a:r>
            <a:r>
              <a:rPr lang="ar-SA" sz="2000" dirty="0">
                <a:solidFill>
                  <a:schemeClr val="tx1"/>
                </a:solidFill>
                <a:cs typeface="+mn-cs"/>
              </a:rPr>
              <a:t>مقترح </a:t>
            </a:r>
            <a:r>
              <a:rPr lang="ar-LB" sz="2000" dirty="0">
                <a:solidFill>
                  <a:schemeClr val="tx1"/>
                </a:solidFill>
                <a:cs typeface="+mn-cs"/>
              </a:rPr>
              <a:t>ال</a:t>
            </a:r>
            <a:r>
              <a:rPr lang="ar-SA" sz="2000" dirty="0">
                <a:solidFill>
                  <a:schemeClr val="tx1"/>
                </a:solidFill>
                <a:cs typeface="+mn-cs"/>
              </a:rPr>
              <a:t>مشروع</a:t>
            </a:r>
            <a:r>
              <a:rPr lang="ar-LB" sz="2000" dirty="0">
                <a:solidFill>
                  <a:schemeClr val="tx1"/>
                </a:solidFill>
                <a:cs typeface="+mn-cs"/>
              </a:rPr>
              <a:t> </a:t>
            </a:r>
            <a:r>
              <a:rPr lang="en-US" sz="2000" dirty="0">
                <a:solidFill>
                  <a:schemeClr val="tx1"/>
                </a:solidFill>
                <a:cs typeface="+mn-cs"/>
              </a:rPr>
              <a:t>)</a:t>
            </a:r>
            <a:r>
              <a:rPr lang="ar-LB" sz="2000" b="1" u="sng" dirty="0">
                <a:solidFill>
                  <a:schemeClr val="tx1"/>
                </a:solidFill>
                <a:cs typeface="+mn-cs"/>
              </a:rPr>
              <a:t>في موعدٍ أقصاه 6 كانون الأول/ ديسمبر 2020</a:t>
            </a:r>
            <a:r>
              <a:rPr lang="en-US" sz="2000" dirty="0">
                <a:solidFill>
                  <a:schemeClr val="tx1"/>
                </a:solidFill>
                <a:cs typeface="+mn-cs"/>
              </a:rPr>
              <a:t>(</a:t>
            </a:r>
            <a:r>
              <a:rPr lang="ar-SA" sz="2000" dirty="0">
                <a:solidFill>
                  <a:schemeClr val="tx1"/>
                </a:solidFill>
                <a:cs typeface="+mn-cs"/>
              </a:rPr>
              <a:t> وفقاً للإرشادات ونموذج تقديم الطلبات التي يمكن الوصول إليها من خلال الرابط</a:t>
            </a:r>
            <a:r>
              <a:rPr lang="en-US" sz="2000" dirty="0">
                <a:solidFill>
                  <a:schemeClr val="tx1"/>
                </a:solidFill>
                <a:cs typeface="+mn-cs"/>
              </a:rPr>
              <a:t>  : </a:t>
            </a:r>
            <a:r>
              <a:rPr lang="ar-LB" sz="2000" dirty="0">
                <a:solidFill>
                  <a:schemeClr val="tx1"/>
                </a:solidFill>
                <a:cs typeface="+mn-cs"/>
              </a:rPr>
              <a:t> </a:t>
            </a:r>
            <a:r>
              <a:rPr lang="en-US" u="sng" dirty="0">
                <a:highlight>
                  <a:srgbClr val="FFFF00"/>
                </a:highlight>
                <a:hlinkClick r:id="rId2"/>
              </a:rPr>
              <a:t>https://bit.ly/3eGp6zM</a:t>
            </a:r>
            <a:r>
              <a:rPr lang="en-US" u="sng" dirty="0">
                <a:highlight>
                  <a:srgbClr val="FFFF00"/>
                </a:highlight>
              </a:rPr>
              <a:t> </a:t>
            </a:r>
            <a:r>
              <a:rPr lang="ar-LB" sz="2000" dirty="0">
                <a:solidFill>
                  <a:schemeClr val="tx1"/>
                </a:solidFill>
                <a:cs typeface="+mn-cs"/>
              </a:rPr>
              <a:t> </a:t>
            </a:r>
            <a:r>
              <a:rPr lang="en-US" sz="2000" dirty="0">
                <a:solidFill>
                  <a:schemeClr val="tx1"/>
                </a:solidFill>
                <a:cs typeface="+mn-cs"/>
              </a:rPr>
              <a:t> </a:t>
            </a:r>
            <a:endParaRPr lang="ar-SA" sz="2000" dirty="0">
              <a:solidFill>
                <a:schemeClr val="tx1"/>
              </a:solidFill>
              <a:cs typeface="+mn-cs"/>
            </a:endParaRPr>
          </a:p>
          <a:p>
            <a:pPr marL="57150" lvl="2" rtl="1">
              <a:buFont typeface="Arial" panose="020B0604020202020204" pitchFamily="34" charset="0"/>
              <a:buChar char="‒"/>
            </a:pPr>
            <a:r>
              <a:rPr lang="ar-LB" sz="2000" dirty="0">
                <a:solidFill>
                  <a:schemeClr val="tx1"/>
                </a:solidFill>
                <a:cs typeface="+mn-cs"/>
              </a:rPr>
              <a:t> </a:t>
            </a:r>
            <a:r>
              <a:rPr lang="ar-SA" sz="2000" dirty="0">
                <a:solidFill>
                  <a:schemeClr val="tx1"/>
                </a:solidFill>
                <a:cs typeface="+mn-cs"/>
              </a:rPr>
              <a:t>تسمية</a:t>
            </a:r>
            <a:r>
              <a:rPr lang="ar-LB" sz="2000" dirty="0">
                <a:solidFill>
                  <a:schemeClr val="tx1"/>
                </a:solidFill>
                <a:cs typeface="+mn-cs"/>
              </a:rPr>
              <a:t> </a:t>
            </a:r>
            <a:r>
              <a:rPr lang="ar-SA" sz="2000" dirty="0">
                <a:solidFill>
                  <a:schemeClr val="tx1"/>
                </a:solidFill>
                <a:cs typeface="+mn-cs"/>
              </a:rPr>
              <a:t>المنسق الفني للمشروع المقترح  وعن</a:t>
            </a:r>
            <a:r>
              <a:rPr lang="ar-SA" sz="2000" dirty="0">
                <a:cs typeface="+mn-cs"/>
              </a:rPr>
              <a:t>وانه الإلكتروني</a:t>
            </a:r>
            <a:r>
              <a:rPr lang="en-US" sz="2000" dirty="0">
                <a:cs typeface="+mn-cs"/>
              </a:rPr>
              <a:t>) </a:t>
            </a:r>
            <a:r>
              <a:rPr lang="ar-LB" sz="2000" b="1" u="sng" dirty="0">
                <a:cs typeface="+mn-cs"/>
              </a:rPr>
              <a:t>في موعدٍ أقصاه 6 كانون الأول/ ديسمبر 2020)</a:t>
            </a:r>
            <a:r>
              <a:rPr lang="en-US" sz="2000" dirty="0">
                <a:cs typeface="+mn-cs"/>
              </a:rPr>
              <a:t>.</a:t>
            </a:r>
            <a:r>
              <a:rPr lang="ar-SA" sz="2000" dirty="0">
                <a:cs typeface="+mn-cs"/>
              </a:rPr>
              <a:t> </a:t>
            </a:r>
          </a:p>
          <a:p>
            <a:pPr lvl="2" rtl="1"/>
            <a:r>
              <a:rPr lang="ar-SA" sz="2000" dirty="0">
                <a:cs typeface="+mn-cs"/>
              </a:rPr>
              <a:t>  </a:t>
            </a:r>
            <a:r>
              <a:rPr lang="ar-LB" sz="2000" dirty="0">
                <a:solidFill>
                  <a:srgbClr val="C00000"/>
                </a:solidFill>
                <a:cs typeface="+mn-cs"/>
              </a:rPr>
              <a:t> </a:t>
            </a:r>
            <a:r>
              <a:rPr lang="en-US" sz="2000" dirty="0">
                <a:solidFill>
                  <a:srgbClr val="FF0000"/>
                </a:solidFill>
                <a:cs typeface="+mn-cs"/>
              </a:rPr>
              <a:t> </a:t>
            </a:r>
            <a:endParaRPr lang="en-US" sz="2000" dirty="0">
              <a:solidFill>
                <a:schemeClr val="tx1"/>
              </a:solidFill>
              <a:cs typeface="+mn-cs"/>
            </a:endParaRPr>
          </a:p>
        </p:txBody>
      </p:sp>
      <p:sp>
        <p:nvSpPr>
          <p:cNvPr id="6" name="Text Placeholder 2">
            <a:extLst>
              <a:ext uri="{FF2B5EF4-FFF2-40B4-BE49-F238E27FC236}">
                <a16:creationId xmlns:a16="http://schemas.microsoft.com/office/drawing/2014/main" id="{2D61AADB-5022-4AEA-AF4D-EA2A9D43AA58}"/>
              </a:ext>
            </a:extLst>
          </p:cNvPr>
          <p:cNvSpPr txBox="1">
            <a:spLocks/>
          </p:cNvSpPr>
          <p:nvPr/>
        </p:nvSpPr>
        <p:spPr>
          <a:xfrm>
            <a:off x="194872" y="445676"/>
            <a:ext cx="8461941" cy="1095320"/>
          </a:xfrm>
          <a:prstGeom prst="rect">
            <a:avLst/>
          </a:prstGeom>
        </p:spPr>
        <p:txBody>
          <a:bodyPr vert="horz" lIns="0" tIns="0" rIns="0" bIns="0"/>
          <a:lstStyle>
            <a:lvl1pPr marL="342900" indent="-342900" algn="r" defTabSz="457200" rtl="0" eaLnBrk="1" fontAlgn="base" hangingPunct="1">
              <a:spcBef>
                <a:spcPct val="20000"/>
              </a:spcBef>
              <a:spcAft>
                <a:spcPct val="0"/>
              </a:spcAft>
              <a:buFont typeface="Arial" charset="0"/>
              <a:buNone/>
              <a:defRPr sz="2700" b="1" kern="1200" cap="none">
                <a:solidFill>
                  <a:srgbClr val="418FDE"/>
                </a:solidFill>
                <a:latin typeface="Arial"/>
                <a:ea typeface="ＭＳ Ｐゴシック" charset="-128"/>
                <a:cs typeface="Arial"/>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rtl="1"/>
            <a:r>
              <a:rPr lang="ar-LB" dirty="0"/>
              <a:t>رابعاً</a:t>
            </a:r>
            <a:r>
              <a:rPr lang="en-US" b="0" dirty="0"/>
              <a:t>-</a:t>
            </a:r>
            <a:r>
              <a:rPr lang="ar-LB" b="0" dirty="0"/>
              <a:t> </a:t>
            </a:r>
            <a:r>
              <a:rPr lang="ar-LB" dirty="0">
                <a:ea typeface="Arial" charset="0"/>
                <a:cs typeface="Arial" charset="0"/>
              </a:rPr>
              <a:t>الإعلان الجديد لصندوق الأمم المتحدة للسلامة المرورية (</a:t>
            </a:r>
            <a:r>
              <a:rPr lang="en-US" dirty="0">
                <a:ea typeface="Arial" charset="0"/>
                <a:cs typeface="Arial" charset="0"/>
              </a:rPr>
              <a:t>UNRSF</a:t>
            </a:r>
            <a:r>
              <a:rPr lang="ar-LB" dirty="0">
                <a:ea typeface="Arial" charset="0"/>
                <a:cs typeface="Arial" charset="0"/>
              </a:rPr>
              <a:t>)  لتمويل مشاريع تحسين السلامة المرورية لعام </a:t>
            </a:r>
            <a:r>
              <a:rPr lang="en-US" dirty="0">
                <a:ea typeface="Arial" charset="0"/>
                <a:cs typeface="Arial" charset="0"/>
              </a:rPr>
              <a:t> </a:t>
            </a:r>
            <a:r>
              <a:rPr lang="ar-LB" dirty="0">
                <a:ea typeface="Arial" charset="0"/>
                <a:cs typeface="Arial" charset="0"/>
              </a:rPr>
              <a:t>2020</a:t>
            </a:r>
            <a:r>
              <a:rPr lang="en-US" dirty="0">
                <a:ea typeface="Arial" charset="0"/>
                <a:cs typeface="Arial" charset="0"/>
              </a:rPr>
              <a:t> </a:t>
            </a:r>
            <a:r>
              <a:rPr lang="ar-LB" dirty="0">
                <a:ea typeface="Arial" charset="0"/>
                <a:cs typeface="Arial" charset="0"/>
              </a:rPr>
              <a:t> (2)</a:t>
            </a:r>
            <a:endParaRPr lang="en-US" dirty="0">
              <a:ea typeface="Arial" charset="0"/>
              <a:cs typeface="Arial" charset="0"/>
            </a:endParaRPr>
          </a:p>
        </p:txBody>
      </p:sp>
    </p:spTree>
    <p:extLst>
      <p:ext uri="{BB962C8B-B14F-4D97-AF65-F5344CB8AC3E}">
        <p14:creationId xmlns:p14="http://schemas.microsoft.com/office/powerpoint/2010/main" val="305411476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theme/theme1.xml><?xml version="1.0" encoding="utf-8"?>
<a:theme xmlns:a="http://schemas.openxmlformats.org/drawingml/2006/main" name="ESCWA-PPT-Template-Arabic">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pptx" id="{1133A1AE-8B3D-4C34-9375-A7E2AA12808F}" vid="{D64F7FD0-B5E6-4B08-BAA7-5D1477E392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ESCWA-PPT-Template-Arabic</Template>
  <TotalTime>953</TotalTime>
  <Words>1218</Words>
  <Application>Microsoft Office PowerPoint</Application>
  <PresentationFormat>On-screen Show (4:3)</PresentationFormat>
  <Paragraphs>89</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Calibri</vt:lpstr>
      <vt:lpstr>Symbol</vt:lpstr>
      <vt:lpstr>Tahoma</vt:lpstr>
      <vt:lpstr>Times New Roman</vt:lpstr>
      <vt:lpstr>ESCWA-PPT-Template-Arabic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Hewlett-Packard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Andrea VANDOM</dc:creator>
  <cp:keywords/>
  <dc:description/>
  <cp:lastModifiedBy>Shadia Abdallah</cp:lastModifiedBy>
  <cp:revision>243</cp:revision>
  <cp:lastPrinted>2020-11-20T11:43:43Z</cp:lastPrinted>
  <dcterms:created xsi:type="dcterms:W3CDTF">2016-05-20T11:03:31Z</dcterms:created>
  <dcterms:modified xsi:type="dcterms:W3CDTF">2020-11-24T13:43:46Z</dcterms:modified>
  <cp:category/>
</cp:coreProperties>
</file>