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21"/>
  </p:notesMasterIdLst>
  <p:handoutMasterIdLst>
    <p:handoutMasterId r:id="rId22"/>
  </p:handoutMasterIdLst>
  <p:sldIdLst>
    <p:sldId id="256" r:id="rId2"/>
    <p:sldId id="290" r:id="rId3"/>
    <p:sldId id="300" r:id="rId4"/>
    <p:sldId id="260" r:id="rId5"/>
    <p:sldId id="301" r:id="rId6"/>
    <p:sldId id="302" r:id="rId7"/>
    <p:sldId id="303" r:id="rId8"/>
    <p:sldId id="306" r:id="rId9"/>
    <p:sldId id="304" r:id="rId10"/>
    <p:sldId id="307" r:id="rId11"/>
    <p:sldId id="309" r:id="rId12"/>
    <p:sldId id="313" r:id="rId13"/>
    <p:sldId id="310" r:id="rId14"/>
    <p:sldId id="311" r:id="rId15"/>
    <p:sldId id="312" r:id="rId16"/>
    <p:sldId id="299" r:id="rId17"/>
    <p:sldId id="314" r:id="rId18"/>
    <p:sldId id="305" r:id="rId19"/>
    <p:sldId id="267" r:id="rId20"/>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985"/>
    <a:srgbClr val="029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p:restoredTop sz="94694"/>
  </p:normalViewPr>
  <p:slideViewPr>
    <p:cSldViewPr snapToGrid="0" snapToObjects="1">
      <p:cViewPr varScale="1">
        <p:scale>
          <a:sx n="114" d="100"/>
          <a:sy n="114" d="100"/>
        </p:scale>
        <p:origin x="534" y="84"/>
      </p:cViewPr>
      <p:guideLst/>
    </p:cSldViewPr>
  </p:slideViewPr>
  <p:notesTextViewPr>
    <p:cViewPr>
      <p:scale>
        <a:sx n="1" d="1"/>
        <a:sy n="1" d="1"/>
      </p:scale>
      <p:origin x="0" y="0"/>
    </p:cViewPr>
  </p:notesTextViewPr>
  <p:notesViewPr>
    <p:cSldViewPr snapToGrid="0" snapToObjects="1">
      <p:cViewPr varScale="1">
        <p:scale>
          <a:sx n="142" d="100"/>
          <a:sy n="142" d="100"/>
        </p:scale>
        <p:origin x="58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Total!$B$105</c:f>
              <c:strCache>
                <c:ptCount val="1"/>
                <c:pt idx="0">
                  <c:v>2019</c:v>
                </c:pt>
              </c:strCache>
            </c:strRef>
          </c:tx>
          <c:spPr>
            <a:ln w="47625" cap="rnd">
              <a:solidFill>
                <a:srgbClr val="0070C0"/>
              </a:solidFill>
              <a:round/>
            </a:ln>
            <a:effectLst/>
          </c:spPr>
          <c:marker>
            <c:symbol val="none"/>
          </c:marker>
          <c:cat>
            <c:strRef>
              <c:f>Total!$A$106:$A$111</c:f>
              <c:strCache>
                <c:ptCount val="6"/>
                <c:pt idx="0">
                  <c:v>كانون الثاني/يناير</c:v>
                </c:pt>
                <c:pt idx="1">
                  <c:v>شباط/فبراير</c:v>
                </c:pt>
                <c:pt idx="2">
                  <c:v>آذار/مارس</c:v>
                </c:pt>
                <c:pt idx="3">
                  <c:v>نيسان/أبريل</c:v>
                </c:pt>
                <c:pt idx="4">
                  <c:v>أيار/مايو</c:v>
                </c:pt>
                <c:pt idx="5">
                  <c:v>حزيران/يونيو</c:v>
                </c:pt>
              </c:strCache>
            </c:strRef>
          </c:cat>
          <c:val>
            <c:numRef>
              <c:f>Total!$B$106:$B$111</c:f>
              <c:numCache>
                <c:formatCode>General</c:formatCode>
                <c:ptCount val="6"/>
                <c:pt idx="0">
                  <c:v>109177</c:v>
                </c:pt>
                <c:pt idx="1">
                  <c:v>98936</c:v>
                </c:pt>
                <c:pt idx="2">
                  <c:v>109693</c:v>
                </c:pt>
                <c:pt idx="3">
                  <c:v>106454</c:v>
                </c:pt>
                <c:pt idx="4">
                  <c:v>104163</c:v>
                </c:pt>
                <c:pt idx="5">
                  <c:v>112632</c:v>
                </c:pt>
              </c:numCache>
            </c:numRef>
          </c:val>
          <c:smooth val="0"/>
          <c:extLst>
            <c:ext xmlns:c16="http://schemas.microsoft.com/office/drawing/2014/chart" uri="{C3380CC4-5D6E-409C-BE32-E72D297353CC}">
              <c16:uniqueId val="{00000000-DE38-4D35-B742-3079C7EF3AA5}"/>
            </c:ext>
          </c:extLst>
        </c:ser>
        <c:ser>
          <c:idx val="1"/>
          <c:order val="1"/>
          <c:tx>
            <c:strRef>
              <c:f>Total!$C$105</c:f>
              <c:strCache>
                <c:ptCount val="1"/>
                <c:pt idx="0">
                  <c:v>2020</c:v>
                </c:pt>
              </c:strCache>
            </c:strRef>
          </c:tx>
          <c:spPr>
            <a:ln w="38100" cap="rnd">
              <a:solidFill>
                <a:srgbClr val="FF0000"/>
              </a:solidFill>
              <a:round/>
            </a:ln>
            <a:effectLst/>
          </c:spPr>
          <c:marker>
            <c:symbol val="none"/>
          </c:marker>
          <c:cat>
            <c:strRef>
              <c:f>Total!$A$106:$A$111</c:f>
              <c:strCache>
                <c:ptCount val="6"/>
                <c:pt idx="0">
                  <c:v>كانون الثاني/يناير</c:v>
                </c:pt>
                <c:pt idx="1">
                  <c:v>شباط/فبراير</c:v>
                </c:pt>
                <c:pt idx="2">
                  <c:v>آذار/مارس</c:v>
                </c:pt>
                <c:pt idx="3">
                  <c:v>نيسان/أبريل</c:v>
                </c:pt>
                <c:pt idx="4">
                  <c:v>أيار/مايو</c:v>
                </c:pt>
                <c:pt idx="5">
                  <c:v>حزيران/يونيو</c:v>
                </c:pt>
              </c:strCache>
            </c:strRef>
          </c:cat>
          <c:val>
            <c:numRef>
              <c:f>Total!$C$106:$C$111</c:f>
              <c:numCache>
                <c:formatCode>General</c:formatCode>
                <c:ptCount val="6"/>
                <c:pt idx="0">
                  <c:v>112429</c:v>
                </c:pt>
                <c:pt idx="1">
                  <c:v>103123</c:v>
                </c:pt>
                <c:pt idx="2">
                  <c:v>56491</c:v>
                </c:pt>
                <c:pt idx="3">
                  <c:v>6653</c:v>
                </c:pt>
                <c:pt idx="4">
                  <c:v>6825</c:v>
                </c:pt>
                <c:pt idx="5">
                  <c:v>15020</c:v>
                </c:pt>
              </c:numCache>
            </c:numRef>
          </c:val>
          <c:smooth val="0"/>
          <c:extLst>
            <c:ext xmlns:c16="http://schemas.microsoft.com/office/drawing/2014/chart" uri="{C3380CC4-5D6E-409C-BE32-E72D297353CC}">
              <c16:uniqueId val="{00000001-DE38-4D35-B742-3079C7EF3AA5}"/>
            </c:ext>
          </c:extLst>
        </c:ser>
        <c:dLbls>
          <c:showLegendKey val="0"/>
          <c:showVal val="0"/>
          <c:showCatName val="0"/>
          <c:showSerName val="0"/>
          <c:showPercent val="0"/>
          <c:showBubbleSize val="0"/>
        </c:dLbls>
        <c:smooth val="0"/>
        <c:axId val="458634080"/>
        <c:axId val="497180464"/>
      </c:lineChart>
      <c:catAx>
        <c:axId val="45863408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7180464"/>
        <c:crosses val="autoZero"/>
        <c:auto val="1"/>
        <c:lblAlgn val="ctr"/>
        <c:lblOffset val="100"/>
        <c:noMultiLvlLbl val="0"/>
      </c:catAx>
      <c:valAx>
        <c:axId val="49718046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8634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spcBef>
          <a:spcPts val="600"/>
        </a:spcBef>
        <a:spcAft>
          <a:spcPts val="600"/>
        </a:spcAft>
        <a:defRPr sz="1600" b="1">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Total!$I$206</c:f>
              <c:strCache>
                <c:ptCount val="1"/>
                <c:pt idx="0">
                  <c:v>2019</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Total!$J$205:$O$205</c:f>
              <c:strCache>
                <c:ptCount val="6"/>
                <c:pt idx="0">
                  <c:v>كانون الثاني/يناير</c:v>
                </c:pt>
                <c:pt idx="1">
                  <c:v>شباط/فبراير</c:v>
                </c:pt>
                <c:pt idx="2">
                  <c:v>آذار/مارس</c:v>
                </c:pt>
                <c:pt idx="3">
                  <c:v>نيسان/أبريل</c:v>
                </c:pt>
                <c:pt idx="4">
                  <c:v>أيار/مايو</c:v>
                </c:pt>
                <c:pt idx="5">
                  <c:v>حزيران/يونيو</c:v>
                </c:pt>
              </c:strCache>
            </c:strRef>
          </c:cat>
          <c:val>
            <c:numRef>
              <c:f>Total!$J$206:$O$206</c:f>
              <c:numCache>
                <c:formatCode>#,##0</c:formatCode>
                <c:ptCount val="6"/>
                <c:pt idx="0">
                  <c:v>1934</c:v>
                </c:pt>
                <c:pt idx="1">
                  <c:v>1721</c:v>
                </c:pt>
                <c:pt idx="2">
                  <c:v>2069</c:v>
                </c:pt>
                <c:pt idx="3">
                  <c:v>1958</c:v>
                </c:pt>
                <c:pt idx="4">
                  <c:v>2101</c:v>
                </c:pt>
                <c:pt idx="5">
                  <c:v>1799</c:v>
                </c:pt>
              </c:numCache>
            </c:numRef>
          </c:val>
          <c:extLst>
            <c:ext xmlns:c16="http://schemas.microsoft.com/office/drawing/2014/chart" uri="{C3380CC4-5D6E-409C-BE32-E72D297353CC}">
              <c16:uniqueId val="{00000000-6578-4D96-B8FF-BF214947E64B}"/>
            </c:ext>
          </c:extLst>
        </c:ser>
        <c:ser>
          <c:idx val="1"/>
          <c:order val="1"/>
          <c:tx>
            <c:strRef>
              <c:f>Total!$I$207</c:f>
              <c:strCache>
                <c:ptCount val="1"/>
                <c:pt idx="0">
                  <c:v>2020</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Total!$J$205:$O$205</c:f>
              <c:strCache>
                <c:ptCount val="6"/>
                <c:pt idx="0">
                  <c:v>كانون الثاني/يناير</c:v>
                </c:pt>
                <c:pt idx="1">
                  <c:v>شباط/فبراير</c:v>
                </c:pt>
                <c:pt idx="2">
                  <c:v>آذار/مارس</c:v>
                </c:pt>
                <c:pt idx="3">
                  <c:v>نيسان/أبريل</c:v>
                </c:pt>
                <c:pt idx="4">
                  <c:v>أيار/مايو</c:v>
                </c:pt>
                <c:pt idx="5">
                  <c:v>حزيران/يونيو</c:v>
                </c:pt>
              </c:strCache>
            </c:strRef>
          </c:cat>
          <c:val>
            <c:numRef>
              <c:f>Total!$J$207:$O$207</c:f>
              <c:numCache>
                <c:formatCode>#,##0</c:formatCode>
                <c:ptCount val="6"/>
                <c:pt idx="0">
                  <c:v>1973</c:v>
                </c:pt>
                <c:pt idx="1">
                  <c:v>1848</c:v>
                </c:pt>
                <c:pt idx="2">
                  <c:v>2108</c:v>
                </c:pt>
                <c:pt idx="3">
                  <c:v>2147</c:v>
                </c:pt>
                <c:pt idx="4">
                  <c:v>1885</c:v>
                </c:pt>
                <c:pt idx="5">
                  <c:v>2256</c:v>
                </c:pt>
              </c:numCache>
            </c:numRef>
          </c:val>
          <c:extLst>
            <c:ext xmlns:c16="http://schemas.microsoft.com/office/drawing/2014/chart" uri="{C3380CC4-5D6E-409C-BE32-E72D297353CC}">
              <c16:uniqueId val="{00000001-6578-4D96-B8FF-BF214947E64B}"/>
            </c:ext>
          </c:extLst>
        </c:ser>
        <c:dLbls>
          <c:dLblPos val="outEnd"/>
          <c:showLegendKey val="0"/>
          <c:showVal val="1"/>
          <c:showCatName val="0"/>
          <c:showSerName val="0"/>
          <c:showPercent val="0"/>
          <c:showBubbleSize val="0"/>
        </c:dLbls>
        <c:gapWidth val="444"/>
        <c:overlap val="-90"/>
        <c:axId val="13759984"/>
        <c:axId val="13762912"/>
      </c:barChart>
      <c:catAx>
        <c:axId val="13759984"/>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13762912"/>
        <c:crosses val="autoZero"/>
        <c:auto val="1"/>
        <c:lblAlgn val="ctr"/>
        <c:lblOffset val="100"/>
        <c:noMultiLvlLbl val="0"/>
      </c:catAx>
      <c:valAx>
        <c:axId val="13762912"/>
        <c:scaling>
          <c:orientation val="minMax"/>
        </c:scaling>
        <c:delete val="1"/>
        <c:axPos val="r"/>
        <c:numFmt formatCode="#,##0" sourceLinked="1"/>
        <c:majorTickMark val="none"/>
        <c:minorTickMark val="none"/>
        <c:tickLblPos val="nextTo"/>
        <c:crossAx val="137599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05323373039912E-2"/>
          <c:y val="0.15456853489492392"/>
          <c:w val="0.85718689010027593"/>
          <c:h val="0.7101685181139975"/>
        </c:manualLayout>
      </c:layout>
      <c:barChart>
        <c:barDir val="col"/>
        <c:grouping val="clustered"/>
        <c:varyColors val="0"/>
        <c:ser>
          <c:idx val="0"/>
          <c:order val="0"/>
          <c:tx>
            <c:strRef>
              <c:f>'All Vessel Types (2)'!$A$59</c:f>
              <c:strCache>
                <c:ptCount val="1"/>
                <c:pt idx="0">
                  <c:v>2019</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Vessel Types (2)'!$B$32,'All Vessel Types (2)'!$D$32,'All Vessel Types (2)'!$E$32,'All Vessel Types (2)'!$F$32,'All Vessel Types (2)'!$G$32,'All Vessel Types (2)'!$H$32,'All Vessel Types (2)'!$I$32,'All Vessel Types (2)'!$J$32)</c:f>
              <c:strCache>
                <c:ptCount val="8"/>
                <c:pt idx="0">
                  <c:v>سفن الركاب</c:v>
                </c:pt>
                <c:pt idx="1">
                  <c:v>سفن الدحرجة</c:v>
                </c:pt>
                <c:pt idx="2">
                  <c:v>حاملات الغاز الطبيعي المسال</c:v>
                </c:pt>
                <c:pt idx="3">
                  <c:v>حاملات غاز البترول المسال</c:v>
                </c:pt>
                <c:pt idx="4">
                  <c:v>سفن البضاعة الصب السائلة</c:v>
                </c:pt>
                <c:pt idx="5">
                  <c:v>سفن البضاعة الصب الجافة</c:v>
                </c:pt>
                <c:pt idx="6">
                  <c:v>سفن البضائع العامة</c:v>
                </c:pt>
                <c:pt idx="7">
                  <c:v>سفن الحاويات</c:v>
                </c:pt>
              </c:strCache>
            </c:strRef>
          </c:cat>
          <c:val>
            <c:numRef>
              <c:f>('All Vessel Types (2)'!$B$59,'All Vessel Types (2)'!$D$59,'All Vessel Types (2)'!$E$59,'All Vessel Types (2)'!$F$59,'All Vessel Types (2)'!$G$59,'All Vessel Types (2)'!$H$59,'All Vessel Types (2)'!$I$59,'All Vessel Types (2)'!$J$59)</c:f>
              <c:numCache>
                <c:formatCode>General</c:formatCode>
                <c:ptCount val="8"/>
                <c:pt idx="0">
                  <c:v>6133</c:v>
                </c:pt>
                <c:pt idx="1">
                  <c:v>4332</c:v>
                </c:pt>
                <c:pt idx="2">
                  <c:v>1228</c:v>
                </c:pt>
                <c:pt idx="3">
                  <c:v>2469</c:v>
                </c:pt>
                <c:pt idx="4">
                  <c:v>19814</c:v>
                </c:pt>
                <c:pt idx="5">
                  <c:v>10414</c:v>
                </c:pt>
                <c:pt idx="6">
                  <c:v>4655</c:v>
                </c:pt>
                <c:pt idx="7">
                  <c:v>15484</c:v>
                </c:pt>
              </c:numCache>
            </c:numRef>
          </c:val>
          <c:extLst>
            <c:ext xmlns:c16="http://schemas.microsoft.com/office/drawing/2014/chart" uri="{C3380CC4-5D6E-409C-BE32-E72D297353CC}">
              <c16:uniqueId val="{00000000-551B-4EBA-9E19-D42BFD55D434}"/>
            </c:ext>
          </c:extLst>
        </c:ser>
        <c:ser>
          <c:idx val="1"/>
          <c:order val="1"/>
          <c:tx>
            <c:strRef>
              <c:f>'All Vessel Types (2)'!$M$59</c:f>
              <c:strCache>
                <c:ptCount val="1"/>
                <c:pt idx="0">
                  <c:v>2020</c:v>
                </c:pt>
              </c:strCache>
            </c:strRef>
          </c:tx>
          <c:spPr>
            <a:solidFill>
              <a:schemeClr val="accent2"/>
            </a:solidFill>
            <a:ln>
              <a:solidFill>
                <a:schemeClr val="accent2"/>
              </a:solidFill>
            </a:ln>
            <a:effectLst/>
          </c:spPr>
          <c:invertIfNegative val="0"/>
          <c:dLbls>
            <c:spPr>
              <a:noFill/>
              <a:ln>
                <a:noFill/>
              </a:ln>
              <a:effectLst/>
            </c:spPr>
            <c:txPr>
              <a:bodyPr rot="-5400000" spcFirstLastPara="1" vertOverflow="ellipsis"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Vessel Types (2)'!$B$32,'All Vessel Types (2)'!$D$32,'All Vessel Types (2)'!$E$32,'All Vessel Types (2)'!$F$32,'All Vessel Types (2)'!$G$32,'All Vessel Types (2)'!$H$32,'All Vessel Types (2)'!$I$32,'All Vessel Types (2)'!$J$32)</c:f>
              <c:strCache>
                <c:ptCount val="8"/>
                <c:pt idx="0">
                  <c:v>سفن الركاب</c:v>
                </c:pt>
                <c:pt idx="1">
                  <c:v>سفن الدحرجة</c:v>
                </c:pt>
                <c:pt idx="2">
                  <c:v>حاملات الغاز الطبيعي المسال</c:v>
                </c:pt>
                <c:pt idx="3">
                  <c:v>حاملات غاز البترول المسال</c:v>
                </c:pt>
                <c:pt idx="4">
                  <c:v>سفن البضاعة الصب السائلة</c:v>
                </c:pt>
                <c:pt idx="5">
                  <c:v>سفن البضاعة الصب الجافة</c:v>
                </c:pt>
                <c:pt idx="6">
                  <c:v>سفن البضائع العامة</c:v>
                </c:pt>
                <c:pt idx="7">
                  <c:v>سفن الحاويات</c:v>
                </c:pt>
              </c:strCache>
            </c:strRef>
          </c:cat>
          <c:val>
            <c:numRef>
              <c:f>('All Vessel Types (2)'!$N$59,'All Vessel Types (2)'!$P$59,'All Vessel Types (2)'!$Q$59,'All Vessel Types (2)'!$R$59,'All Vessel Types (2)'!$S$59,'All Vessel Types (2)'!$T$59,'All Vessel Types (2)'!$U$59,'All Vessel Types (2)'!$V$59)</c:f>
              <c:numCache>
                <c:formatCode>General</c:formatCode>
                <c:ptCount val="8"/>
                <c:pt idx="0">
                  <c:v>4415</c:v>
                </c:pt>
                <c:pt idx="1">
                  <c:v>3639</c:v>
                </c:pt>
                <c:pt idx="2">
                  <c:v>1282</c:v>
                </c:pt>
                <c:pt idx="3">
                  <c:v>2662</c:v>
                </c:pt>
                <c:pt idx="4">
                  <c:v>20031</c:v>
                </c:pt>
                <c:pt idx="5">
                  <c:v>10483</c:v>
                </c:pt>
                <c:pt idx="6">
                  <c:v>4814</c:v>
                </c:pt>
                <c:pt idx="7">
                  <c:v>15421</c:v>
                </c:pt>
              </c:numCache>
            </c:numRef>
          </c:val>
          <c:extLst>
            <c:ext xmlns:c16="http://schemas.microsoft.com/office/drawing/2014/chart" uri="{C3380CC4-5D6E-409C-BE32-E72D297353CC}">
              <c16:uniqueId val="{00000001-551B-4EBA-9E19-D42BFD55D434}"/>
            </c:ext>
          </c:extLst>
        </c:ser>
        <c:dLbls>
          <c:dLblPos val="outEnd"/>
          <c:showLegendKey val="0"/>
          <c:showVal val="1"/>
          <c:showCatName val="0"/>
          <c:showSerName val="0"/>
          <c:showPercent val="0"/>
          <c:showBubbleSize val="0"/>
        </c:dLbls>
        <c:gapWidth val="219"/>
        <c:overlap val="-27"/>
        <c:axId val="782601416"/>
        <c:axId val="782603712"/>
      </c:barChart>
      <c:catAx>
        <c:axId val="782601416"/>
        <c:scaling>
          <c:orientation val="maxMi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82603712"/>
        <c:crosses val="autoZero"/>
        <c:auto val="1"/>
        <c:lblAlgn val="ctr"/>
        <c:lblOffset val="100"/>
        <c:noMultiLvlLbl val="0"/>
      </c:catAx>
      <c:valAx>
        <c:axId val="782603712"/>
        <c:scaling>
          <c:orientation val="minMax"/>
          <c:max val="21000"/>
          <c:min val="0"/>
        </c:scaling>
        <c:delete val="1"/>
        <c:axPos val="r"/>
        <c:numFmt formatCode="General" sourceLinked="1"/>
        <c:majorTickMark val="none"/>
        <c:minorTickMark val="none"/>
        <c:tickLblPos val="nextTo"/>
        <c:crossAx val="782601416"/>
        <c:crosses val="autoZero"/>
        <c:crossBetween val="between"/>
      </c:valAx>
      <c:spPr>
        <a:noFill/>
        <a:ln>
          <a:noFill/>
        </a:ln>
        <a:effectLst/>
      </c:spPr>
    </c:plotArea>
    <c:legend>
      <c:legendPos val="r"/>
      <c:layout>
        <c:manualLayout>
          <c:xMode val="edge"/>
          <c:yMode val="edge"/>
          <c:x val="0.6482145995018106"/>
          <c:y val="7.7035587728087634E-2"/>
          <c:w val="0.19904350898445386"/>
          <c:h val="9.001718850800215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aseline="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D0EE08-931B-D948-96B0-8010222DAC12}"/>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9FD28E-33B0-614A-9DFC-E9C4C88E28CA}"/>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1E6432A5-9D1D-E844-A4AD-82CF61F20C4A}" type="datetimeFigureOut">
              <a:rPr lang="en-US" smtClean="0"/>
              <a:t>24/11/2020</a:t>
            </a:fld>
            <a:endParaRPr lang="en-US"/>
          </a:p>
        </p:txBody>
      </p:sp>
      <p:sp>
        <p:nvSpPr>
          <p:cNvPr id="4" name="Footer Placeholder 3">
            <a:extLst>
              <a:ext uri="{FF2B5EF4-FFF2-40B4-BE49-F238E27FC236}">
                <a16:creationId xmlns:a16="http://schemas.microsoft.com/office/drawing/2014/main" id="{750B5A14-726C-084B-A324-EE7A67694954}"/>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9B2441-7075-244D-A099-1DB0E67E98BB}"/>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1989CE1-10AC-1940-BC63-371D5DC47C4B}" type="slidenum">
              <a:rPr lang="en-US" smtClean="0"/>
              <a:t>‹#›</a:t>
            </a:fld>
            <a:endParaRPr lang="en-US"/>
          </a:p>
        </p:txBody>
      </p:sp>
    </p:spTree>
    <p:extLst>
      <p:ext uri="{BB962C8B-B14F-4D97-AF65-F5344CB8AC3E}">
        <p14:creationId xmlns:p14="http://schemas.microsoft.com/office/powerpoint/2010/main" val="55785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06051B7D-5F64-5949-A811-97A405C7F271}" type="datetimeFigureOut">
              <a:rPr lang="en-US" smtClean="0"/>
              <a:t>24/11/2020</a:t>
            </a:fld>
            <a:endParaRPr lang="en-US"/>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FB27F49A-4A76-8648-9A37-132247F598C3}" type="slidenum">
              <a:rPr lang="en-US" smtClean="0"/>
              <a:t>‹#›</a:t>
            </a:fld>
            <a:endParaRPr lang="en-US"/>
          </a:p>
        </p:txBody>
      </p:sp>
    </p:spTree>
    <p:extLst>
      <p:ext uri="{BB962C8B-B14F-4D97-AF65-F5344CB8AC3E}">
        <p14:creationId xmlns:p14="http://schemas.microsoft.com/office/powerpoint/2010/main" val="182303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073905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442434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4759948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903945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9052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Arial" pitchFamily="-110" charset="0"/>
                <a:ea typeface="ＭＳ Ｐゴシック" pitchFamily="-110" charset="-128"/>
                <a:cs typeface="+mn-cs"/>
              </a:rPr>
              <a:t> </a:t>
            </a:r>
            <a:r>
              <a:rPr lang="en-US" sz="750" dirty="0">
                <a:solidFill>
                  <a:srgbClr val="595959"/>
                </a:solidFill>
                <a:latin typeface="Arial" pitchFamily="-110" charset="0"/>
                <a:ea typeface="ＭＳ Ｐゴシック" pitchFamily="-110" charset="-128"/>
                <a:cs typeface="+mn-cs"/>
              </a:rPr>
              <a:t>©</a:t>
            </a:r>
            <a:r>
              <a:rPr lang="x-none" sz="750" dirty="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Arial" pitchFamily="-110" charset="0"/>
              <a:ea typeface="ＭＳ Ｐゴシック" pitchFamily="-110" charset="-128"/>
              <a:cs typeface="+mn-cs"/>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a:srcRect/>
          <a:stretch/>
        </p:blipFill>
        <p:spPr>
          <a:xfrm>
            <a:off x="8394535" y="324610"/>
            <a:ext cx="3094608" cy="1012484"/>
          </a:xfrm>
          <a:prstGeom prst="rect">
            <a:avLst/>
          </a:prstGeom>
        </p:spPr>
      </p:pic>
    </p:spTree>
    <p:extLst>
      <p:ext uri="{BB962C8B-B14F-4D97-AF65-F5344CB8AC3E}">
        <p14:creationId xmlns:p14="http://schemas.microsoft.com/office/powerpoint/2010/main" val="40045016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a:srcRect/>
          <a:stretch/>
        </p:blipFill>
        <p:spPr>
          <a:xfrm>
            <a:off x="8793695" y="455205"/>
            <a:ext cx="2695448" cy="881888"/>
          </a:xfrm>
          <a:prstGeom prst="rect">
            <a:avLst/>
          </a:prstGeom>
        </p:spPr>
      </p:pic>
    </p:spTree>
    <p:extLst>
      <p:ext uri="{BB962C8B-B14F-4D97-AF65-F5344CB8AC3E}">
        <p14:creationId xmlns:p14="http://schemas.microsoft.com/office/powerpoint/2010/main" val="25087813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lgn="r" rtl="1">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lgn="r" rtl="1">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0458501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764405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190785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237573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6795567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8559883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601761"/>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9" r:id="rId3"/>
    <p:sldLayoutId id="2147483740" r:id="rId4"/>
    <p:sldLayoutId id="2147483741" r:id="rId5"/>
    <p:sldLayoutId id="2147483735" r:id="rId6"/>
    <p:sldLayoutId id="2147483733" r:id="rId7"/>
    <p:sldLayoutId id="2147483734" r:id="rId8"/>
    <p:sldLayoutId id="2147483742" r:id="rId9"/>
    <p:sldLayoutId id="2147483745" r:id="rId10"/>
    <p:sldLayoutId id="2147483744" r:id="rId11"/>
    <p:sldLayoutId id="2147483746" r:id="rId12"/>
    <p:sldLayoutId id="2147483743"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hf sldNum="0"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suezcanal.gov.eg/Arabic/MediaCenter/News/Pages/nav-4-7-2020.aspx"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https://asycuda.org/en/about/" TargetMode="External"/><Relationship Id="rId13" Type="http://schemas.openxmlformats.org/officeDocument/2006/relationships/hyperlink" Target="https://digitallibrary.un.org/record/490914?ln=ar" TargetMode="External"/><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hyperlink" Target="https://www.unescwa.org/publications/socioeconomic-impact-covid-19-policy-briefs" TargetMode="External"/><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hyperlink" Target="https://www.iru.org/what-we-do/facilitating-trade-and-transit/e-cmr" TargetMode="External"/><Relationship Id="rId11" Type="http://schemas.openxmlformats.org/officeDocument/2006/relationships/image" Target="../media/image17.png"/><Relationship Id="rId5" Type="http://schemas.openxmlformats.org/officeDocument/2006/relationships/image" Target="../media/image14.jpeg"/><Relationship Id="rId10" Type="http://schemas.openxmlformats.org/officeDocument/2006/relationships/hyperlink" Target="https://unctad.org/en/PublicationsLibrary/presspb2020d3_en.pdf" TargetMode="External"/><Relationship Id="rId4" Type="http://schemas.openxmlformats.org/officeDocument/2006/relationships/hyperlink" Target="https://www.unece.org/trans/bcf/etir/welcome.html" TargetMode="Externa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s://digitallibrary.un.org/record/490914?ln=ar" TargetMode="External"/><Relationship Id="rId7" Type="http://schemas.openxmlformats.org/officeDocument/2006/relationships/hyperlink" Target="https://www.unescwa.org/sites/www.unescwa.org/files/publications/files/20-00116_rer_mitigatingimpact_covid-19_eng_april8.pdf" TargetMode="External"/><Relationship Id="rId2" Type="http://schemas.openxmlformats.org/officeDocument/2006/relationships/hyperlink" Target="https://wiki.unece.org/display/CTRBSBC/Observatory+on+Border+Crossings+Status+due+to+COVID-19+Home" TargetMode="External"/><Relationship Id="rId1" Type="http://schemas.openxmlformats.org/officeDocument/2006/relationships/slideLayout" Target="../slideLayouts/slideLayout5.xml"/><Relationship Id="rId6" Type="http://schemas.openxmlformats.org/officeDocument/2006/relationships/hyperlink" Target="https://asycuda.org/en/about/" TargetMode="External"/><Relationship Id="rId5" Type="http://schemas.openxmlformats.org/officeDocument/2006/relationships/hyperlink" Target="https://www.iru.org/what-we-do/facilitating-trade-and-transit/e-cmr" TargetMode="External"/><Relationship Id="rId4" Type="http://schemas.openxmlformats.org/officeDocument/2006/relationships/hyperlink" Target="https://www.unece.org/trans/bcf/etir/welcome.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unescwa.org/publications/socioeconomic-impact-covid-19-policy-briefs" TargetMode="External"/><Relationship Id="rId2" Type="http://schemas.openxmlformats.org/officeDocument/2006/relationships/hyperlink" Target="https://www.unescwa.org/news/un-seeks-build-transport-and-trade-resilience-wake-covid-19"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badr3@un.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vid19.who.int/"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iki.unece.org/display/CTRBSBC/Observatory+on+Border+Crossings+Status+due+to+COVID-19+Home"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omtrade.un.org/data/monito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830580" y="1480627"/>
            <a:ext cx="10243039" cy="1788795"/>
          </a:xfrm>
        </p:spPr>
        <p:txBody>
          <a:bodyPr>
            <a:normAutofit/>
          </a:bodyPr>
          <a:lstStyle/>
          <a:p>
            <a:r>
              <a:rPr lang="ar-LB" sz="4800" b="1" dirty="0">
                <a:effectLst>
                  <a:outerShdw blurRad="38100" dist="38100" dir="2700000" algn="tl">
                    <a:srgbClr val="000000">
                      <a:alpha val="43137"/>
                    </a:srgbClr>
                  </a:outerShdw>
                </a:effectLst>
              </a:rPr>
              <a:t>أثر جائحة كوفيد-19 على النقل في المنطقة العربيّة </a:t>
            </a:r>
            <a:endParaRPr lang="en-US" sz="4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0BA36C4A-FFD3-384A-864A-A7B0D8C7B482}"/>
              </a:ext>
            </a:extLst>
          </p:cNvPr>
          <p:cNvSpPr>
            <a:spLocks noGrp="1"/>
          </p:cNvSpPr>
          <p:nvPr>
            <p:ph type="subTitle" idx="1"/>
          </p:nvPr>
        </p:nvSpPr>
        <p:spPr>
          <a:xfrm>
            <a:off x="1627577" y="2847388"/>
            <a:ext cx="8936846" cy="1055079"/>
          </a:xfrm>
        </p:spPr>
        <p:txBody>
          <a:bodyPr>
            <a:normAutofit fontScale="70000" lnSpcReduction="20000"/>
          </a:bodyPr>
          <a:lstStyle/>
          <a:p>
            <a:r>
              <a:rPr lang="ar-LB" b="1" dirty="0"/>
              <a:t>الدكتور المهندس يعرب بدر</a:t>
            </a:r>
          </a:p>
          <a:p>
            <a:r>
              <a:rPr lang="ar-LB" b="1" dirty="0"/>
              <a:t>المستشار الإقليمي للنقل واللوجستيات</a:t>
            </a:r>
          </a:p>
          <a:p>
            <a:r>
              <a:rPr lang="ar-LB" b="1" dirty="0"/>
              <a:t>الإسكوا، بيروت</a:t>
            </a:r>
            <a:r>
              <a:rPr lang="ar-SA" b="1" dirty="0"/>
              <a:t> </a:t>
            </a:r>
            <a:endParaRPr lang="en-US" dirty="0"/>
          </a:p>
        </p:txBody>
      </p:sp>
      <p:sp>
        <p:nvSpPr>
          <p:cNvPr id="4" name="TextBox 3">
            <a:extLst>
              <a:ext uri="{FF2B5EF4-FFF2-40B4-BE49-F238E27FC236}">
                <a16:creationId xmlns:a16="http://schemas.microsoft.com/office/drawing/2014/main" id="{89CD45C7-F51F-417C-ABF8-4CD55BC089B2}"/>
              </a:ext>
            </a:extLst>
          </p:cNvPr>
          <p:cNvSpPr txBox="1"/>
          <p:nvPr/>
        </p:nvSpPr>
        <p:spPr>
          <a:xfrm>
            <a:off x="-274320" y="4969115"/>
            <a:ext cx="6815138" cy="2000548"/>
          </a:xfrm>
          <a:prstGeom prst="rect">
            <a:avLst/>
          </a:prstGeom>
          <a:noFill/>
        </p:spPr>
        <p:txBody>
          <a:bodyPr wrap="square" rtlCol="0">
            <a:spAutoFit/>
          </a:bodyPr>
          <a:lstStyle/>
          <a:p>
            <a:pPr algn="ctr" rtl="1"/>
            <a:r>
              <a:rPr lang="ar-LB" sz="2000" dirty="0">
                <a:latin typeface="Arial" panose="020B0604020202020204" pitchFamily="34" charset="0"/>
                <a:cs typeface="Arial" panose="020B0604020202020204" pitchFamily="34" charset="0"/>
              </a:rPr>
              <a:t>لجنة النقل واللوجستيات</a:t>
            </a:r>
          </a:p>
          <a:p>
            <a:pPr algn="ctr" rtl="1"/>
            <a:r>
              <a:rPr lang="ar-LB" sz="2400" b="1" dirty="0">
                <a:latin typeface="Arial" panose="020B0604020202020204" pitchFamily="34" charset="0"/>
                <a:cs typeface="Arial" panose="020B0604020202020204" pitchFamily="34" charset="0"/>
              </a:rPr>
              <a:t>اجتماع الدورة 21، عن بعد </a:t>
            </a:r>
          </a:p>
          <a:p>
            <a:pPr algn="ctr" rtl="1"/>
            <a:r>
              <a:rPr lang="ar-LB" sz="1600" dirty="0">
                <a:latin typeface="Arial" panose="020B0604020202020204" pitchFamily="34" charset="0"/>
                <a:cs typeface="Arial" panose="020B0604020202020204" pitchFamily="34" charset="0"/>
              </a:rPr>
              <a:t>24 تشرين الثاني/ نوفمبر 2020</a:t>
            </a:r>
          </a:p>
          <a:p>
            <a:pPr algn="ctr" rtl="1"/>
            <a:r>
              <a:rPr lang="ar-LB" sz="1600" b="1" dirty="0">
                <a:latin typeface="Arial" panose="020B0604020202020204" pitchFamily="34" charset="0"/>
                <a:cs typeface="Arial" panose="020B0604020202020204" pitchFamily="34" charset="0"/>
              </a:rPr>
              <a:t>البند 7 من جدول الأعمال </a:t>
            </a:r>
          </a:p>
          <a:p>
            <a:pPr algn="ctr" rtl="1"/>
            <a:endParaRPr lang="ar-LB" sz="2400" b="1" dirty="0">
              <a:latin typeface="Arial" panose="020B0604020202020204" pitchFamily="34" charset="0"/>
              <a:cs typeface="Arial" panose="020B0604020202020204" pitchFamily="34" charset="0"/>
            </a:endParaRPr>
          </a:p>
          <a:p>
            <a:pPr algn="ctr" rt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3564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00040" y="387327"/>
            <a:ext cx="12365041" cy="1167135"/>
          </a:xfrm>
        </p:spPr>
        <p:txBody>
          <a:bodyPr/>
          <a:lstStyle/>
          <a:p>
            <a:pPr algn="r"/>
            <a:r>
              <a:rPr lang="ar-LB" sz="2800" b="1" dirty="0"/>
              <a:t>تأثير جائحة كوفيد-19 على رحلات النقل الجويّ للركّاب في المنطقة العربيّة   -53.12 % </a:t>
            </a:r>
          </a:p>
        </p:txBody>
      </p:sp>
      <p:graphicFrame>
        <p:nvGraphicFramePr>
          <p:cNvPr id="7" name="Chart 6">
            <a:extLst>
              <a:ext uri="{FF2B5EF4-FFF2-40B4-BE49-F238E27FC236}">
                <a16:creationId xmlns:a16="http://schemas.microsoft.com/office/drawing/2014/main" id="{1C47ACBE-1A30-4648-95FF-CE9EB9FB4812}"/>
              </a:ext>
            </a:extLst>
          </p:cNvPr>
          <p:cNvGraphicFramePr/>
          <p:nvPr>
            <p:extLst>
              <p:ext uri="{D42A27DB-BD31-4B8C-83A1-F6EECF244321}">
                <p14:modId xmlns:p14="http://schemas.microsoft.com/office/powerpoint/2010/main" val="4007423333"/>
              </p:ext>
            </p:extLst>
          </p:nvPr>
        </p:nvGraphicFramePr>
        <p:xfrm>
          <a:off x="320040" y="1970087"/>
          <a:ext cx="11475720" cy="427831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901265C6-C2DE-47C4-AD83-61E1F13229D7}"/>
              </a:ext>
            </a:extLst>
          </p:cNvPr>
          <p:cNvSpPr/>
          <p:nvPr/>
        </p:nvSpPr>
        <p:spPr>
          <a:xfrm>
            <a:off x="1393371" y="1455818"/>
            <a:ext cx="10218057" cy="369332"/>
          </a:xfrm>
          <a:prstGeom prst="rect">
            <a:avLst/>
          </a:prstGeom>
        </p:spPr>
        <p:txBody>
          <a:bodyPr wrap="square">
            <a:spAutoFit/>
          </a:bodyPr>
          <a:lstStyle/>
          <a:p>
            <a:pPr algn="ctr" rtl="1">
              <a:spcAft>
                <a:spcPts val="600"/>
              </a:spcAft>
            </a:pPr>
            <a:r>
              <a:rPr lang="ar-LB" b="1" dirty="0">
                <a:latin typeface="Arial" panose="020B0604020202020204" pitchFamily="34" charset="0"/>
                <a:ea typeface="Calibri" panose="020F0502020204030204" pitchFamily="34" charset="0"/>
                <a:cs typeface="Arial" panose="020B0604020202020204" pitchFamily="34" charset="0"/>
              </a:rPr>
              <a:t>تغيُّر أعداد رحلات الركاب في المنطقة العربية، الفترتان كانون الثاني/يناير - حزيران/يونيو من عامي</a:t>
            </a:r>
            <a:r>
              <a:rPr lang="ar-LB" sz="1600" b="1" dirty="0">
                <a:latin typeface="Arial" panose="020B0604020202020204" pitchFamily="34" charset="0"/>
                <a:ea typeface="Calibri" panose="020F0502020204030204" pitchFamily="34" charset="0"/>
                <a:cs typeface="Arial" panose="020B0604020202020204" pitchFamily="34" charset="0"/>
              </a:rPr>
              <a:t> </a:t>
            </a:r>
            <a:r>
              <a:rPr lang="ar-LB" sz="1400" b="1" dirty="0">
                <a:latin typeface="Arial" panose="020B0604020202020204" pitchFamily="34" charset="0"/>
                <a:ea typeface="Calibri" panose="020F0502020204030204" pitchFamily="34" charset="0"/>
                <a:cs typeface="Arial" panose="020B0604020202020204" pitchFamily="34" charset="0"/>
              </a:rPr>
              <a:t>2019</a:t>
            </a:r>
            <a:r>
              <a:rPr lang="ar-LB" sz="1600" b="1" dirty="0">
                <a:latin typeface="Arial" panose="020B0604020202020204" pitchFamily="34" charset="0"/>
                <a:ea typeface="Calibri" panose="020F0502020204030204" pitchFamily="34" charset="0"/>
                <a:cs typeface="Arial" panose="020B0604020202020204" pitchFamily="34" charset="0"/>
              </a:rPr>
              <a:t> </a:t>
            </a:r>
            <a:r>
              <a:rPr lang="ar-LB" b="1" dirty="0">
                <a:latin typeface="Arial" panose="020B0604020202020204" pitchFamily="34" charset="0"/>
                <a:ea typeface="Calibri" panose="020F0502020204030204" pitchFamily="34" charset="0"/>
                <a:cs typeface="Arial" panose="020B0604020202020204" pitchFamily="34" charset="0"/>
              </a:rPr>
              <a:t>و</a:t>
            </a:r>
            <a:r>
              <a:rPr lang="ar-LB" sz="1400" b="1" dirty="0">
                <a:latin typeface="Arial" panose="020B0604020202020204" pitchFamily="34" charset="0"/>
                <a:ea typeface="Calibri" panose="020F0502020204030204" pitchFamily="34" charset="0"/>
                <a:cs typeface="Arial" panose="020B0604020202020204" pitchFamily="34" charset="0"/>
              </a:rPr>
              <a:t>2020</a:t>
            </a:r>
            <a:endParaRPr lang="en-US" sz="14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937856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619355" y="387697"/>
            <a:ext cx="12365041" cy="1167135"/>
          </a:xfrm>
        </p:spPr>
        <p:txBody>
          <a:bodyPr/>
          <a:lstStyle/>
          <a:p>
            <a:pPr algn="r"/>
            <a:r>
              <a:rPr lang="ar-LB" sz="2800" b="1" dirty="0"/>
              <a:t>تأثير جائحة كوفيد-19 على رحلات النقل الجويّ للبضائع في المنطقة العربيّة + 5.48%</a:t>
            </a:r>
          </a:p>
        </p:txBody>
      </p:sp>
      <p:sp>
        <p:nvSpPr>
          <p:cNvPr id="3" name="Rectangle 2">
            <a:extLst>
              <a:ext uri="{FF2B5EF4-FFF2-40B4-BE49-F238E27FC236}">
                <a16:creationId xmlns:a16="http://schemas.microsoft.com/office/drawing/2014/main" id="{901265C6-C2DE-47C4-AD83-61E1F13229D7}"/>
              </a:ext>
            </a:extLst>
          </p:cNvPr>
          <p:cNvSpPr/>
          <p:nvPr/>
        </p:nvSpPr>
        <p:spPr>
          <a:xfrm>
            <a:off x="0" y="1431179"/>
            <a:ext cx="12293600" cy="369332"/>
          </a:xfrm>
          <a:prstGeom prst="rect">
            <a:avLst/>
          </a:prstGeom>
        </p:spPr>
        <p:txBody>
          <a:bodyPr wrap="square">
            <a:spAutoFit/>
          </a:bodyPr>
          <a:lstStyle/>
          <a:p>
            <a:pPr algn="r" rtl="1"/>
            <a:r>
              <a:rPr lang="ar-LB" b="1" dirty="0"/>
              <a:t>أعداد رحلات شحن البضائع  في المنطقة العربية، الفترتان كانون الثاني/يناير - حزيران/يونيو من عامي 2019 و2020</a:t>
            </a:r>
            <a:endParaRPr lang="en-US" dirty="0"/>
          </a:p>
        </p:txBody>
      </p:sp>
      <p:graphicFrame>
        <p:nvGraphicFramePr>
          <p:cNvPr id="9" name="Chart 8">
            <a:extLst>
              <a:ext uri="{FF2B5EF4-FFF2-40B4-BE49-F238E27FC236}">
                <a16:creationId xmlns:a16="http://schemas.microsoft.com/office/drawing/2014/main" id="{8D31488F-AE32-E64A-AAFC-8C6E6AA13D54}"/>
              </a:ext>
            </a:extLst>
          </p:cNvPr>
          <p:cNvGraphicFramePr/>
          <p:nvPr>
            <p:extLst>
              <p:ext uri="{D42A27DB-BD31-4B8C-83A1-F6EECF244321}">
                <p14:modId xmlns:p14="http://schemas.microsoft.com/office/powerpoint/2010/main" val="13496407"/>
              </p:ext>
            </p:extLst>
          </p:nvPr>
        </p:nvGraphicFramePr>
        <p:xfrm>
          <a:off x="972458" y="2128520"/>
          <a:ext cx="9797142" cy="4023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39030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00040" y="518063"/>
            <a:ext cx="12365041" cy="1167135"/>
          </a:xfrm>
        </p:spPr>
        <p:txBody>
          <a:bodyPr/>
          <a:lstStyle/>
          <a:p>
            <a:pPr algn="r"/>
            <a:r>
              <a:rPr lang="ar-LB" sz="2800" b="1" dirty="0"/>
              <a:t>تأثير جائحة كوفيد-19 على إيرادات النقل الجويّ للركّاب في المنطقة العربيّة </a:t>
            </a:r>
          </a:p>
        </p:txBody>
      </p:sp>
      <p:pic>
        <p:nvPicPr>
          <p:cNvPr id="5" name="Picture 4">
            <a:extLst>
              <a:ext uri="{FF2B5EF4-FFF2-40B4-BE49-F238E27FC236}">
                <a16:creationId xmlns:a16="http://schemas.microsoft.com/office/drawing/2014/main" id="{522F08F6-CB5F-4921-A7AE-4A205380F708}"/>
              </a:ext>
            </a:extLst>
          </p:cNvPr>
          <p:cNvPicPr/>
          <p:nvPr/>
        </p:nvPicPr>
        <p:blipFill rotWithShape="1">
          <a:blip r:embed="rId2"/>
          <a:srcRect l="481" t="2180" r="801" b="1073"/>
          <a:stretch/>
        </p:blipFill>
        <p:spPr bwMode="auto">
          <a:xfrm>
            <a:off x="123678" y="2893641"/>
            <a:ext cx="5867400" cy="3381375"/>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593D901E-EE58-4FF2-AC7A-9DCFCEF590A5}"/>
              </a:ext>
            </a:extLst>
          </p:cNvPr>
          <p:cNvSpPr/>
          <p:nvPr/>
        </p:nvSpPr>
        <p:spPr>
          <a:xfrm>
            <a:off x="0" y="1849972"/>
            <a:ext cx="6096000" cy="878895"/>
          </a:xfrm>
          <a:prstGeom prst="rect">
            <a:avLst/>
          </a:prstGeom>
        </p:spPr>
        <p:txBody>
          <a:bodyPr>
            <a:spAutoFit/>
          </a:bodyPr>
          <a:lstStyle/>
          <a:p>
            <a:pPr marL="228600" marR="0" algn="just" rtl="1">
              <a:lnSpc>
                <a:spcPct val="150000"/>
              </a:lnSpc>
              <a:spcBef>
                <a:spcPts val="0"/>
              </a:spcBef>
              <a:spcAft>
                <a:spcPts val="800"/>
              </a:spcAft>
            </a:pPr>
            <a:r>
              <a:rPr lang="ar-LB"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نسب الدعم الحكومي من أصل الخسائر المتوقّعة في إيرادات شركات الطيران في مختلف أقاليم العالم عام 2020. المصدر </a:t>
            </a:r>
            <a:r>
              <a:rPr lang="en-US"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(AACO, 2020)</a:t>
            </a:r>
            <a:r>
              <a:rPr lang="ar-LB"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731DF31-368E-45E9-8059-34FF63565027}"/>
              </a:ext>
            </a:extLst>
          </p:cNvPr>
          <p:cNvSpPr/>
          <p:nvPr/>
        </p:nvSpPr>
        <p:spPr>
          <a:xfrm>
            <a:off x="6096000" y="1849972"/>
            <a:ext cx="6096000" cy="6220934"/>
          </a:xfrm>
          <a:prstGeom prst="rect">
            <a:avLst/>
          </a:prstGeom>
        </p:spPr>
        <p:txBody>
          <a:bodyPr>
            <a:spAutoFit/>
          </a:bodyPr>
          <a:lstStyle/>
          <a:p>
            <a:pPr marL="228600" marR="0" algn="just" rtl="1">
              <a:lnSpc>
                <a:spcPct val="150000"/>
              </a:lnSpc>
              <a:spcBef>
                <a:spcPts val="0"/>
              </a:spcBef>
              <a:spcAft>
                <a:spcPts val="800"/>
              </a:spcAft>
            </a:pPr>
            <a:r>
              <a:rPr lang="ar-LB"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خسائر متوقّعة في إيرادات شركات الطيران العربيّة عام 2020 بقيمة 38 مليار دولار، وتعادل 52.8% من الإيرادات المحققّة عام 2019 والبالغة 72 مليار دولار .</a:t>
            </a:r>
          </a:p>
          <a:p>
            <a:pPr marL="228600" marR="0" algn="just" rtl="1">
              <a:lnSpc>
                <a:spcPct val="150000"/>
              </a:lnSpc>
              <a:spcBef>
                <a:spcPts val="0"/>
              </a:spcBef>
              <a:spcAft>
                <a:spcPts val="800"/>
              </a:spcAft>
            </a:pPr>
            <a:r>
              <a:rPr lang="ar-LB" sz="3200" b="1" dirty="0">
                <a:solidFill>
                  <a:srgbClr val="0070C0"/>
                </a:solidFill>
                <a:latin typeface="Calibri" panose="020F0502020204030204" pitchFamily="34" charset="0"/>
                <a:ea typeface="Calibri" panose="020F0502020204030204" pitchFamily="34" charset="0"/>
                <a:cs typeface="Arial" panose="020B0604020202020204" pitchFamily="34" charset="0"/>
              </a:rPr>
              <a:t>ازدهار خدمات الاجتماعات عن بعد بسبب قيود السفر.</a:t>
            </a:r>
            <a:endParaRPr lang="ar-LB" sz="32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28600" marR="0" algn="just" rtl="1">
              <a:lnSpc>
                <a:spcPct val="150000"/>
              </a:lnSpc>
              <a:spcBef>
                <a:spcPts val="0"/>
              </a:spcBef>
              <a:spcAft>
                <a:spcPts val="800"/>
              </a:spcAft>
            </a:pPr>
            <a:endParaRPr lang="ar-LB"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8600" marR="0" algn="just" rtl="1">
              <a:lnSpc>
                <a:spcPct val="150000"/>
              </a:lnSpc>
              <a:spcBef>
                <a:spcPts val="0"/>
              </a:spcBef>
              <a:spcAft>
                <a:spcPts val="800"/>
              </a:spcAft>
            </a:pPr>
            <a:endParaRPr lang="ar-LB"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8146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619355" y="387697"/>
            <a:ext cx="12365041" cy="1167135"/>
          </a:xfrm>
        </p:spPr>
        <p:txBody>
          <a:bodyPr/>
          <a:lstStyle/>
          <a:p>
            <a:pPr algn="r"/>
            <a:r>
              <a:rPr lang="ar-LB" sz="2800" b="1" dirty="0"/>
              <a:t>تأثير جائحة كوفيد-19 على النقل البحري في المنطقة العربيّة</a:t>
            </a:r>
          </a:p>
        </p:txBody>
      </p:sp>
      <p:sp>
        <p:nvSpPr>
          <p:cNvPr id="4" name="Rectangle 3">
            <a:extLst>
              <a:ext uri="{FF2B5EF4-FFF2-40B4-BE49-F238E27FC236}">
                <a16:creationId xmlns:a16="http://schemas.microsoft.com/office/drawing/2014/main" id="{0747C7B5-4B69-4EF4-BFF9-08BB95B66798}"/>
              </a:ext>
            </a:extLst>
          </p:cNvPr>
          <p:cNvSpPr/>
          <p:nvPr/>
        </p:nvSpPr>
        <p:spPr>
          <a:xfrm>
            <a:off x="1338943" y="1472344"/>
            <a:ext cx="10406743" cy="400110"/>
          </a:xfrm>
          <a:prstGeom prst="rect">
            <a:avLst/>
          </a:prstGeom>
        </p:spPr>
        <p:txBody>
          <a:bodyPr wrap="square">
            <a:spAutoFit/>
          </a:bodyPr>
          <a:lstStyle/>
          <a:p>
            <a:pPr algn="r" rtl="1">
              <a:spcBef>
                <a:spcPts val="1600"/>
              </a:spcBef>
              <a:spcAft>
                <a:spcPts val="600"/>
              </a:spcAft>
              <a:tabLst>
                <a:tab pos="457200" algn="l"/>
                <a:tab pos="810260" algn="l"/>
                <a:tab pos="1080135" algn="l"/>
              </a:tabLst>
            </a:pPr>
            <a:r>
              <a:rPr lang="ar-SA" sz="2000" b="1" dirty="0">
                <a:latin typeface="Arial" panose="020B0604020202020204" pitchFamily="34" charset="0"/>
                <a:ea typeface="Calibri" panose="020F0502020204030204" pitchFamily="34" charset="0"/>
                <a:cs typeface="Arial" panose="020B0604020202020204" pitchFamily="34" charset="0"/>
              </a:rPr>
              <a:t>التغير في أعداد نداءات </a:t>
            </a:r>
            <a:r>
              <a:rPr lang="ar-LB" sz="2000" b="1" dirty="0">
                <a:latin typeface="Arial" panose="020B0604020202020204" pitchFamily="34" charset="0"/>
                <a:ea typeface="Calibri" panose="020F0502020204030204" pitchFamily="34" charset="0"/>
                <a:cs typeface="Arial" panose="020B0604020202020204" pitchFamily="34" charset="0"/>
              </a:rPr>
              <a:t>السفن </a:t>
            </a:r>
            <a:r>
              <a:rPr lang="ar-SA" sz="2000" b="1" dirty="0">
                <a:latin typeface="Arial" panose="020B0604020202020204" pitchFamily="34" charset="0"/>
                <a:ea typeface="Calibri" panose="020F0502020204030204" pitchFamily="34" charset="0"/>
                <a:cs typeface="Arial" panose="020B0604020202020204" pitchFamily="34" charset="0"/>
              </a:rPr>
              <a:t>بحسب نوعها في المنطقة العربية: الأسابيع الـ24 الأولى من عامي 2019 و2020</a:t>
            </a:r>
            <a:endParaRPr lang="en-US" sz="2000" dirty="0">
              <a:effectLst/>
              <a:latin typeface="Arial" panose="020B0604020202020204" pitchFamily="34" charset="0"/>
              <a:ea typeface="Calibri" panose="020F0502020204030204" pitchFamily="34" charset="0"/>
            </a:endParaRPr>
          </a:p>
        </p:txBody>
      </p:sp>
      <p:graphicFrame>
        <p:nvGraphicFramePr>
          <p:cNvPr id="6" name="Chart 5">
            <a:extLst>
              <a:ext uri="{FF2B5EF4-FFF2-40B4-BE49-F238E27FC236}">
                <a16:creationId xmlns:a16="http://schemas.microsoft.com/office/drawing/2014/main" id="{907D5EB6-500D-4450-818D-4D2096EF8064}"/>
              </a:ext>
            </a:extLst>
          </p:cNvPr>
          <p:cNvGraphicFramePr/>
          <p:nvPr>
            <p:extLst>
              <p:ext uri="{D42A27DB-BD31-4B8C-83A1-F6EECF244321}">
                <p14:modId xmlns:p14="http://schemas.microsoft.com/office/powerpoint/2010/main" val="193374695"/>
              </p:ext>
            </p:extLst>
          </p:nvPr>
        </p:nvGraphicFramePr>
        <p:xfrm>
          <a:off x="1211943" y="1872564"/>
          <a:ext cx="10533743" cy="45978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B0143F91-AB6D-4899-9961-6A47D40319FC}"/>
              </a:ext>
            </a:extLst>
          </p:cNvPr>
          <p:cNvSpPr txBox="1"/>
          <p:nvPr/>
        </p:nvSpPr>
        <p:spPr>
          <a:xfrm>
            <a:off x="-366135" y="467148"/>
            <a:ext cx="4516106" cy="830997"/>
          </a:xfrm>
          <a:prstGeom prst="rect">
            <a:avLst/>
          </a:prstGeom>
          <a:noFill/>
        </p:spPr>
        <p:txBody>
          <a:bodyPr wrap="square" rtlCol="0">
            <a:spAutoFit/>
          </a:bodyPr>
          <a:lstStyle/>
          <a:p>
            <a:pPr algn="r" rtl="1"/>
            <a:r>
              <a:rPr lang="ar-LB" sz="1600" b="1" dirty="0">
                <a:solidFill>
                  <a:srgbClr val="FFFF00"/>
                </a:solidFill>
              </a:rPr>
              <a:t>ركّاب:	 -28.01 %</a:t>
            </a:r>
          </a:p>
          <a:p>
            <a:pPr algn="r" rtl="1"/>
            <a:r>
              <a:rPr lang="ar-LB" sz="1600" b="1" dirty="0">
                <a:solidFill>
                  <a:srgbClr val="FFFF00"/>
                </a:solidFill>
              </a:rPr>
              <a:t>بضائع:	 -0.11 %</a:t>
            </a:r>
          </a:p>
          <a:p>
            <a:pPr algn="r" rtl="1"/>
            <a:r>
              <a:rPr lang="ar-LB" sz="1600" b="1" dirty="0">
                <a:solidFill>
                  <a:srgbClr val="FFFF00"/>
                </a:solidFill>
              </a:rPr>
              <a:t>زيادات في نداءات سفن بعض أنواع البضائع </a:t>
            </a:r>
            <a:endParaRPr lang="en-US" sz="1600" b="1" dirty="0">
              <a:solidFill>
                <a:srgbClr val="FFFF00"/>
              </a:solidFill>
            </a:endParaRPr>
          </a:p>
        </p:txBody>
      </p:sp>
    </p:spTree>
    <p:extLst>
      <p:ext uri="{BB962C8B-B14F-4D97-AF65-F5344CB8AC3E}">
        <p14:creationId xmlns:p14="http://schemas.microsoft.com/office/powerpoint/2010/main" val="11447069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619355" y="387697"/>
            <a:ext cx="12365041" cy="1167135"/>
          </a:xfrm>
        </p:spPr>
        <p:txBody>
          <a:bodyPr/>
          <a:lstStyle/>
          <a:p>
            <a:pPr algn="r"/>
            <a:r>
              <a:rPr lang="ar-LB" sz="2800" b="1" dirty="0"/>
              <a:t>تأثير جائحة كوفيد-19 على النقل البحري في المنطقة العربيّة</a:t>
            </a:r>
          </a:p>
        </p:txBody>
      </p:sp>
      <p:sp>
        <p:nvSpPr>
          <p:cNvPr id="5" name="TextBox 4">
            <a:extLst>
              <a:ext uri="{FF2B5EF4-FFF2-40B4-BE49-F238E27FC236}">
                <a16:creationId xmlns:a16="http://schemas.microsoft.com/office/drawing/2014/main" id="{B0143F91-AB6D-4899-9961-6A47D40319FC}"/>
              </a:ext>
            </a:extLst>
          </p:cNvPr>
          <p:cNvSpPr txBox="1"/>
          <p:nvPr/>
        </p:nvSpPr>
        <p:spPr>
          <a:xfrm>
            <a:off x="1191902" y="508450"/>
            <a:ext cx="2717801" cy="369332"/>
          </a:xfrm>
          <a:prstGeom prst="rect">
            <a:avLst/>
          </a:prstGeom>
          <a:noFill/>
        </p:spPr>
        <p:txBody>
          <a:bodyPr wrap="square" rtlCol="0">
            <a:spAutoFit/>
          </a:bodyPr>
          <a:lstStyle/>
          <a:p>
            <a:pPr algn="r" rtl="1"/>
            <a:r>
              <a:rPr lang="ar-LB" b="1" dirty="0">
                <a:solidFill>
                  <a:srgbClr val="FFFF00"/>
                </a:solidFill>
              </a:rPr>
              <a:t>قناة السويس</a:t>
            </a:r>
            <a:endParaRPr lang="en-US" b="1" dirty="0">
              <a:solidFill>
                <a:srgbClr val="FFFF00"/>
              </a:solidFill>
            </a:endParaRPr>
          </a:p>
        </p:txBody>
      </p:sp>
      <p:pic>
        <p:nvPicPr>
          <p:cNvPr id="1026" name="Picture 2" descr="البوابة نيوز: الخميس.. مصر تحتفل بالذكرى الخامسة لافتتاح قناة السويس الجديدة">
            <a:extLst>
              <a:ext uri="{FF2B5EF4-FFF2-40B4-BE49-F238E27FC236}">
                <a16:creationId xmlns:a16="http://schemas.microsoft.com/office/drawing/2014/main" id="{BF7C2A42-5E99-460A-81FD-6453C9720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7" y="1863880"/>
            <a:ext cx="7221533" cy="45007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5F5B65-EB3B-49AE-AFEA-215A79ED5F9A}"/>
              </a:ext>
            </a:extLst>
          </p:cNvPr>
          <p:cNvSpPr txBox="1"/>
          <p:nvPr/>
        </p:nvSpPr>
        <p:spPr>
          <a:xfrm>
            <a:off x="114300" y="2145234"/>
            <a:ext cx="4715490" cy="2862322"/>
          </a:xfrm>
          <a:prstGeom prst="rect">
            <a:avLst/>
          </a:prstGeom>
          <a:noFill/>
        </p:spPr>
        <p:txBody>
          <a:bodyPr wrap="square" rtlCol="0">
            <a:spAutoFit/>
          </a:bodyPr>
          <a:lstStyle/>
          <a:p>
            <a:pPr algn="r" rtl="1"/>
            <a:r>
              <a:rPr lang="ar-LB" sz="2000" b="1" spc="80" dirty="0">
                <a:latin typeface="Arial" panose="020B0604020202020204" pitchFamily="34" charset="0"/>
                <a:cs typeface="Arial" panose="020B0604020202020204" pitchFamily="34" charset="0"/>
              </a:rPr>
              <a:t>التغير النسبي خلال النصف الأول 2020 بالمقارنة مع 2019 :</a:t>
            </a:r>
          </a:p>
          <a:p>
            <a:pPr algn="r" rtl="1"/>
            <a:endParaRPr lang="ar-LB" sz="2000" b="1" spc="80" dirty="0">
              <a:latin typeface="Arial" panose="020B0604020202020204" pitchFamily="34" charset="0"/>
              <a:cs typeface="Arial" panose="020B0604020202020204" pitchFamily="34" charset="0"/>
            </a:endParaRPr>
          </a:p>
          <a:p>
            <a:pPr algn="r" rtl="1"/>
            <a:r>
              <a:rPr lang="ar-LB" sz="2000" b="1" spc="80" dirty="0">
                <a:latin typeface="Arial" panose="020B0604020202020204" pitchFamily="34" charset="0"/>
                <a:cs typeface="Arial" panose="020B0604020202020204" pitchFamily="34" charset="0"/>
              </a:rPr>
              <a:t>حركة السفن: 		+ 4.7%</a:t>
            </a:r>
          </a:p>
          <a:p>
            <a:pPr algn="r" rtl="1"/>
            <a:r>
              <a:rPr lang="ar-LB" sz="2000" b="1" spc="80" dirty="0">
                <a:latin typeface="Arial" panose="020B0604020202020204" pitchFamily="34" charset="0"/>
                <a:cs typeface="Arial" panose="020B0604020202020204" pitchFamily="34" charset="0"/>
              </a:rPr>
              <a:t>الحمولات الإجمالية		+ 0.6%</a:t>
            </a:r>
          </a:p>
          <a:p>
            <a:pPr algn="r" rtl="1"/>
            <a:endParaRPr lang="ar-LB" sz="2000" b="1" spc="80" dirty="0">
              <a:latin typeface="Arial" panose="020B0604020202020204" pitchFamily="34" charset="0"/>
              <a:cs typeface="Arial" panose="020B0604020202020204" pitchFamily="34" charset="0"/>
            </a:endParaRPr>
          </a:p>
          <a:p>
            <a:pPr algn="r" rtl="1"/>
            <a:r>
              <a:rPr lang="ar-LB" sz="2000" b="1" spc="80" dirty="0">
                <a:latin typeface="Arial" panose="020B0604020202020204" pitchFamily="34" charset="0"/>
                <a:cs typeface="Arial" panose="020B0604020202020204" pitchFamily="34" charset="0"/>
              </a:rPr>
              <a:t>نسبة سفن الصب الجاف	+ 36.3%</a:t>
            </a:r>
          </a:p>
          <a:p>
            <a:pPr algn="r" rtl="1"/>
            <a:r>
              <a:rPr lang="ar-LB" sz="2000" b="1" spc="80" dirty="0">
                <a:latin typeface="Arial" panose="020B0604020202020204" pitchFamily="34" charset="0"/>
                <a:cs typeface="Arial" panose="020B0604020202020204" pitchFamily="34" charset="0"/>
              </a:rPr>
              <a:t>نسبة ناقلات البترول 	+ 9.6%</a:t>
            </a:r>
          </a:p>
          <a:p>
            <a:pPr algn="r" rtl="1"/>
            <a:r>
              <a:rPr lang="ar-LB" sz="2000" b="1" spc="80" dirty="0">
                <a:latin typeface="Arial" panose="020B0604020202020204" pitchFamily="34" charset="0"/>
                <a:cs typeface="Arial" panose="020B0604020202020204" pitchFamily="34" charset="0"/>
              </a:rPr>
              <a:t>نسبة ناقلات الغاز 		+ 10.1%</a:t>
            </a:r>
            <a:endParaRPr lang="en-US" sz="2000" b="1" spc="8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87B2DDE-38AC-4739-85FC-72146238EADF}"/>
              </a:ext>
            </a:extLst>
          </p:cNvPr>
          <p:cNvSpPr/>
          <p:nvPr/>
        </p:nvSpPr>
        <p:spPr>
          <a:xfrm>
            <a:off x="114300" y="5411610"/>
            <a:ext cx="4345158"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hlinkClick r:id="rId3"/>
              </a:rPr>
              <a:t>https://www.suezcanal.gov.eg/Arabic/MediaCenter/News/Pages/nav-4-7-2020.aspx</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0433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619355" y="387697"/>
            <a:ext cx="12365041" cy="1167135"/>
          </a:xfrm>
        </p:spPr>
        <p:txBody>
          <a:bodyPr/>
          <a:lstStyle/>
          <a:p>
            <a:pPr algn="r"/>
            <a:r>
              <a:rPr lang="ar-LB" sz="2800" b="1" dirty="0"/>
              <a:t>تأثير جائحة كوفيد-19 على النقل البرّي في المنطقة العربيّة </a:t>
            </a:r>
          </a:p>
        </p:txBody>
      </p:sp>
      <p:sp>
        <p:nvSpPr>
          <p:cNvPr id="3" name="Rectangle 2">
            <a:extLst>
              <a:ext uri="{FF2B5EF4-FFF2-40B4-BE49-F238E27FC236}">
                <a16:creationId xmlns:a16="http://schemas.microsoft.com/office/drawing/2014/main" id="{BAF95A88-1E0D-4548-A60C-960AE386D653}"/>
              </a:ext>
            </a:extLst>
          </p:cNvPr>
          <p:cNvSpPr/>
          <p:nvPr/>
        </p:nvSpPr>
        <p:spPr>
          <a:xfrm>
            <a:off x="115863" y="1846048"/>
            <a:ext cx="11960273" cy="4823628"/>
          </a:xfrm>
          <a:prstGeom prst="rect">
            <a:avLst/>
          </a:prstGeom>
        </p:spPr>
        <p:txBody>
          <a:bodyPr wrap="square">
            <a:spAutoFit/>
          </a:bodyPr>
          <a:lstStyle/>
          <a:p>
            <a:pPr marL="342900" marR="0" lvl="0" indent="-342900" algn="just" rtl="1">
              <a:lnSpc>
                <a:spcPct val="107000"/>
              </a:lnSpc>
              <a:spcBef>
                <a:spcPts val="0"/>
              </a:spcBef>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تراجع كبير في خدمات النقل المشترك للركّاب في المدن وبين المدن.</a:t>
            </a:r>
          </a:p>
          <a:p>
            <a:pPr marL="342900" indent="-342900" algn="just" rtl="1">
              <a:lnSpc>
                <a:spcPct val="107000"/>
              </a:lnSpc>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تزايد استخدام أنماط نقل فردي ( مشي، دراجات عاديّة ، دراجات ناريّة صغيرة).</a:t>
            </a:r>
          </a:p>
          <a:p>
            <a:pPr marL="342900" marR="0" lvl="0" indent="-342900" algn="just" rtl="1">
              <a:lnSpc>
                <a:spcPct val="107000"/>
              </a:lnSpc>
              <a:spcBef>
                <a:spcPts val="0"/>
              </a:spcBef>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ازدهار التجارة الالكترونية وخدمات إيصال الطلبيات والتعلّم عن بعد في المدارس والجامعات.</a:t>
            </a:r>
          </a:p>
          <a:p>
            <a:pPr marL="342900" marR="0" lvl="0" indent="-342900" algn="just" rtl="1">
              <a:lnSpc>
                <a:spcPct val="107000"/>
              </a:lnSpc>
              <a:spcBef>
                <a:spcPts val="0"/>
              </a:spcBef>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تراجع في إيرادات مقدّمي خدمات النقل البرّي للركّاب (باصات، </a:t>
            </a:r>
            <a:r>
              <a:rPr lang="ar-LB" sz="2800" b="1" dirty="0" err="1">
                <a:latin typeface="Calibri" panose="020F0502020204030204" pitchFamily="34" charset="0"/>
                <a:ea typeface="Calibri" panose="020F0502020204030204" pitchFamily="34" charset="0"/>
                <a:cs typeface="Arial" panose="020B0604020202020204" pitchFamily="34" charset="0"/>
              </a:rPr>
              <a:t>ميكروباصات</a:t>
            </a:r>
            <a:r>
              <a:rPr lang="ar-LB" sz="2800" b="1" dirty="0">
                <a:latin typeface="Calibri" panose="020F0502020204030204" pitchFamily="34" charset="0"/>
                <a:ea typeface="Calibri" panose="020F0502020204030204" pitchFamily="34" charset="0"/>
                <a:cs typeface="Arial" panose="020B0604020202020204" pitchFamily="34" charset="0"/>
              </a:rPr>
              <a:t>، فانات، تاكسي وسيارات السرفيس).</a:t>
            </a:r>
          </a:p>
          <a:p>
            <a:pPr marL="342900" marR="0" lvl="0" indent="-342900" algn="just" rtl="1">
              <a:lnSpc>
                <a:spcPct val="107000"/>
              </a:lnSpc>
              <a:spcBef>
                <a:spcPts val="0"/>
              </a:spcBef>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زيادة زمن وكلفة معاملات نقل البضائع عبر المعابر الحدودية بسبب إجراءات المناقلة بين الشاحنات.</a:t>
            </a:r>
          </a:p>
          <a:p>
            <a:pPr marL="342900" marR="0" lvl="0" indent="-342900" algn="just" rtl="1">
              <a:lnSpc>
                <a:spcPct val="107000"/>
              </a:lnSpc>
              <a:spcBef>
                <a:spcPts val="0"/>
              </a:spcBef>
              <a:spcAft>
                <a:spcPts val="800"/>
              </a:spcAft>
              <a:buFont typeface="Arial" panose="020B0604020202020204" pitchFamily="34" charset="0"/>
              <a:buChar char="•"/>
            </a:pPr>
            <a:r>
              <a:rPr lang="ar-LB" sz="2800" b="1" dirty="0">
                <a:latin typeface="Calibri" panose="020F0502020204030204" pitchFamily="34" charset="0"/>
                <a:ea typeface="Calibri" panose="020F0502020204030204" pitchFamily="34" charset="0"/>
                <a:cs typeface="Arial" panose="020B0604020202020204" pitchFamily="34" charset="0"/>
              </a:rPr>
              <a:t>توقّع تراجع إيرادات شركات النقل البري في منطقة الشرق الأوسط وشمال إفريقيا بمعدّل 22% عام 2020 بالمقارنة مع عام 2019.</a:t>
            </a:r>
          </a:p>
          <a:p>
            <a:pPr marL="342900" marR="0" lvl="0" indent="-342900" algn="just" rtl="1">
              <a:lnSpc>
                <a:spcPct val="107000"/>
              </a:lnSpc>
              <a:spcBef>
                <a:spcPts val="0"/>
              </a:spcBef>
              <a:spcAft>
                <a:spcPts val="800"/>
              </a:spcAft>
              <a:buFont typeface="Arial" panose="020B0604020202020204" pitchFamily="34" charset="0"/>
              <a:buChar char="•"/>
            </a:pPr>
            <a:endParaRPr lang="ar-LB" sz="28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81921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4" descr="Today:1586396135 | Mechanism Clipart People | HERE | DOWNLOAD">
            <a:extLst>
              <a:ext uri="{FF2B5EF4-FFF2-40B4-BE49-F238E27FC236}">
                <a16:creationId xmlns:a16="http://schemas.microsoft.com/office/drawing/2014/main" id="{406C14BD-CC31-4B10-9CDF-87DE3AF5F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209" y="3180433"/>
            <a:ext cx="2220932" cy="16815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99E903A-159D-4C12-AB98-8BBD6DB7553C}"/>
              </a:ext>
            </a:extLst>
          </p:cNvPr>
          <p:cNvPicPr>
            <a:picLocks noChangeAspect="1"/>
          </p:cNvPicPr>
          <p:nvPr/>
        </p:nvPicPr>
        <p:blipFill>
          <a:blip r:embed="rId3"/>
          <a:stretch>
            <a:fillRect/>
          </a:stretch>
        </p:blipFill>
        <p:spPr>
          <a:xfrm>
            <a:off x="6863544" y="5195911"/>
            <a:ext cx="1159298" cy="1427565"/>
          </a:xfrm>
          <a:prstGeom prst="rect">
            <a:avLst/>
          </a:prstGeom>
        </p:spPr>
      </p:pic>
      <p:pic>
        <p:nvPicPr>
          <p:cNvPr id="10" name="Picture 4" descr="Georgia and Turkey kick-start eTIR pilot project">
            <a:hlinkClick r:id="rId4"/>
            <a:extLst>
              <a:ext uri="{FF2B5EF4-FFF2-40B4-BE49-F238E27FC236}">
                <a16:creationId xmlns:a16="http://schemas.microsoft.com/office/drawing/2014/main" id="{FD23B4BE-9BAF-4E95-893E-B06E79AB96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4798" y="1680193"/>
            <a:ext cx="1528012" cy="8585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French Government Commits To Fully Digital Road Transport - E Cmr ...">
            <a:hlinkClick r:id="rId6"/>
            <a:extLst>
              <a:ext uri="{FF2B5EF4-FFF2-40B4-BE49-F238E27FC236}">
                <a16:creationId xmlns:a16="http://schemas.microsoft.com/office/drawing/2014/main" id="{BE40F59B-385F-4E6B-ACED-3BD9574548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6756" t="9697" r="24335" b="10010"/>
          <a:stretch/>
        </p:blipFill>
        <p:spPr bwMode="auto">
          <a:xfrm>
            <a:off x="9882529" y="2189903"/>
            <a:ext cx="1152526" cy="10236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a:hlinkClick r:id="rId8"/>
            <a:extLst>
              <a:ext uri="{FF2B5EF4-FFF2-40B4-BE49-F238E27FC236}">
                <a16:creationId xmlns:a16="http://schemas.microsoft.com/office/drawing/2014/main" id="{BEABE470-2261-4B6B-A48B-A413E2A53B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5488" y="4320326"/>
            <a:ext cx="1019028" cy="10190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0"/>
            <a:extLst>
              <a:ext uri="{FF2B5EF4-FFF2-40B4-BE49-F238E27FC236}">
                <a16:creationId xmlns:a16="http://schemas.microsoft.com/office/drawing/2014/main" id="{ABD704F1-0ED1-449B-87A5-57C463B6E3E4}"/>
              </a:ext>
            </a:extLst>
          </p:cNvPr>
          <p:cNvSpPr/>
          <p:nvPr/>
        </p:nvSpPr>
        <p:spPr>
          <a:xfrm>
            <a:off x="2095433" y="6159170"/>
            <a:ext cx="4647426" cy="307777"/>
          </a:xfrm>
          <a:prstGeom prst="rect">
            <a:avLst/>
          </a:prstGeom>
        </p:spPr>
        <p:txBody>
          <a:bodyPr wrap="none">
            <a:spAutoFit/>
          </a:bodyPr>
          <a:lstStyle/>
          <a:p>
            <a:r>
              <a:rPr lang="ar-LB" sz="1400" b="1" dirty="0"/>
              <a:t>خطة العمل لمواجهة تأثيرات </a:t>
            </a:r>
            <a:r>
              <a:rPr lang="ar-LB" sz="1400" b="1" dirty="0" err="1"/>
              <a:t>الكورونا</a:t>
            </a:r>
            <a:r>
              <a:rPr lang="ar-LB" sz="1400" b="1" dirty="0"/>
              <a:t> على قطاع النقل </a:t>
            </a:r>
            <a:endParaRPr lang="en-US" sz="1400" b="1" dirty="0"/>
          </a:p>
        </p:txBody>
      </p:sp>
      <p:pic>
        <p:nvPicPr>
          <p:cNvPr id="19" name="Picture 12" descr="United Nations Economic and Social Commission for Western Asia">
            <a:extLst>
              <a:ext uri="{FF2B5EF4-FFF2-40B4-BE49-F238E27FC236}">
                <a16:creationId xmlns:a16="http://schemas.microsoft.com/office/drawing/2014/main" id="{402DD054-278C-4C79-A50F-BAAF2C213DD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8068"/>
          <a:stretch/>
        </p:blipFill>
        <p:spPr bwMode="auto">
          <a:xfrm>
            <a:off x="4458631" y="2329101"/>
            <a:ext cx="921271" cy="14287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hlinkClick r:id="rId12"/>
            <a:extLst>
              <a:ext uri="{FF2B5EF4-FFF2-40B4-BE49-F238E27FC236}">
                <a16:creationId xmlns:a16="http://schemas.microsoft.com/office/drawing/2014/main" id="{DA1D6212-C4DB-40DB-AEA6-C3C10255087B}"/>
              </a:ext>
            </a:extLst>
          </p:cNvPr>
          <p:cNvSpPr/>
          <p:nvPr/>
        </p:nvSpPr>
        <p:spPr>
          <a:xfrm>
            <a:off x="208916" y="3225467"/>
            <a:ext cx="4556055" cy="307777"/>
          </a:xfrm>
          <a:prstGeom prst="rect">
            <a:avLst/>
          </a:prstGeom>
        </p:spPr>
        <p:txBody>
          <a:bodyPr wrap="none">
            <a:spAutoFit/>
          </a:bodyPr>
          <a:lstStyle/>
          <a:p>
            <a:r>
              <a:rPr lang="ar-LB" sz="1400" b="1" dirty="0">
                <a:latin typeface="Open Sans"/>
              </a:rPr>
              <a:t>أوراق الإسكوا حول سياسات مواجهة تأثيرات </a:t>
            </a:r>
            <a:r>
              <a:rPr lang="ar-LB" sz="1400" b="1" dirty="0" err="1">
                <a:latin typeface="Open Sans"/>
              </a:rPr>
              <a:t>الكورونا</a:t>
            </a:r>
            <a:endParaRPr lang="en-US" sz="1400" b="1" i="0" dirty="0">
              <a:effectLst/>
              <a:latin typeface="Open Sans"/>
            </a:endParaRPr>
          </a:p>
        </p:txBody>
      </p:sp>
      <p:sp>
        <p:nvSpPr>
          <p:cNvPr id="21" name="TextBox 20">
            <a:hlinkClick r:id="rId13"/>
            <a:extLst>
              <a:ext uri="{FF2B5EF4-FFF2-40B4-BE49-F238E27FC236}">
                <a16:creationId xmlns:a16="http://schemas.microsoft.com/office/drawing/2014/main" id="{098D62C8-CEAE-4DCB-9B08-60FB399860AB}"/>
              </a:ext>
            </a:extLst>
          </p:cNvPr>
          <p:cNvSpPr txBox="1"/>
          <p:nvPr/>
        </p:nvSpPr>
        <p:spPr>
          <a:xfrm>
            <a:off x="213992" y="4773881"/>
            <a:ext cx="4185761" cy="307777"/>
          </a:xfrm>
          <a:prstGeom prst="rect">
            <a:avLst/>
          </a:prstGeom>
          <a:noFill/>
        </p:spPr>
        <p:txBody>
          <a:bodyPr wrap="none" rtlCol="0">
            <a:spAutoFit/>
          </a:bodyPr>
          <a:lstStyle/>
          <a:p>
            <a:r>
              <a:rPr lang="ar-LB" sz="1400" b="1" dirty="0"/>
              <a:t>تفعيل دور اللجان الوطنية لتسهيل النقل والتجارة</a:t>
            </a:r>
            <a:endParaRPr lang="en-US" sz="1400" b="1" dirty="0"/>
          </a:p>
        </p:txBody>
      </p:sp>
      <p:sp>
        <p:nvSpPr>
          <p:cNvPr id="22" name="TextBox 21">
            <a:extLst>
              <a:ext uri="{FF2B5EF4-FFF2-40B4-BE49-F238E27FC236}">
                <a16:creationId xmlns:a16="http://schemas.microsoft.com/office/drawing/2014/main" id="{B5A322FE-E728-4E5A-B61D-43F49292B60B}"/>
              </a:ext>
            </a:extLst>
          </p:cNvPr>
          <p:cNvSpPr txBox="1"/>
          <p:nvPr/>
        </p:nvSpPr>
        <p:spPr>
          <a:xfrm>
            <a:off x="9268402" y="5676703"/>
            <a:ext cx="2380780" cy="307777"/>
          </a:xfrm>
          <a:prstGeom prst="rect">
            <a:avLst/>
          </a:prstGeom>
          <a:noFill/>
        </p:spPr>
        <p:txBody>
          <a:bodyPr wrap="none" rtlCol="0">
            <a:spAutoFit/>
          </a:bodyPr>
          <a:lstStyle/>
          <a:p>
            <a:r>
              <a:rPr lang="ar-LB" sz="1400" b="1" dirty="0"/>
              <a:t>أتمتة أنظمة إدارة الجمارك </a:t>
            </a:r>
            <a:endParaRPr lang="en-US" sz="1400" b="1" dirty="0"/>
          </a:p>
        </p:txBody>
      </p:sp>
      <p:pic>
        <p:nvPicPr>
          <p:cNvPr id="23" name="Picture 12" descr="United Nations Economic and Social Commission for Western Asia">
            <a:extLst>
              <a:ext uri="{FF2B5EF4-FFF2-40B4-BE49-F238E27FC236}">
                <a16:creationId xmlns:a16="http://schemas.microsoft.com/office/drawing/2014/main" id="{52F2D718-207C-4223-89F4-549CF25C71C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78068"/>
          <a:stretch/>
        </p:blipFill>
        <p:spPr bwMode="auto">
          <a:xfrm>
            <a:off x="4304336" y="4247953"/>
            <a:ext cx="921271" cy="1428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8B3B19C-37EB-4DF4-85E4-7D6FE45396DE}"/>
              </a:ext>
            </a:extLst>
          </p:cNvPr>
          <p:cNvSpPr/>
          <p:nvPr/>
        </p:nvSpPr>
        <p:spPr>
          <a:xfrm>
            <a:off x="-128587" y="525211"/>
            <a:ext cx="12054876" cy="1077218"/>
          </a:xfrm>
          <a:prstGeom prst="rect">
            <a:avLst/>
          </a:prstGeom>
        </p:spPr>
        <p:txBody>
          <a:bodyPr wrap="square">
            <a:spAutoFit/>
          </a:bodyPr>
          <a:lstStyle/>
          <a:p>
            <a:pPr algn="r"/>
            <a:r>
              <a:rPr lang="ar-LB" sz="3200" b="1" dirty="0">
                <a:solidFill>
                  <a:srgbClr val="0070C0"/>
                </a:solidFill>
                <a:latin typeface="Arial" panose="020B0604020202020204" pitchFamily="34" charset="0"/>
                <a:cs typeface="Arial" panose="020B0604020202020204" pitchFamily="34" charset="0"/>
              </a:rPr>
              <a:t>الحلول المتاحة من قبل الأمم المتحدة</a:t>
            </a:r>
          </a:p>
          <a:p>
            <a:pPr algn="r"/>
            <a:r>
              <a:rPr lang="ar-LB" sz="3200" b="1" dirty="0">
                <a:solidFill>
                  <a:srgbClr val="0070C0"/>
                </a:solidFill>
                <a:latin typeface="Arial" panose="020B0604020202020204" pitchFamily="34" charset="0"/>
                <a:cs typeface="Arial" panose="020B0604020202020204" pitchFamily="34" charset="0"/>
              </a:rPr>
              <a:t>للحفاظ على سلاسة النقل واللوجستيات وتقليل الاحتكاك البشري على المعابر الحدودية</a:t>
            </a:r>
          </a:p>
        </p:txBody>
      </p:sp>
      <p:sp>
        <p:nvSpPr>
          <p:cNvPr id="3" name="TextBox 2">
            <a:extLst>
              <a:ext uri="{FF2B5EF4-FFF2-40B4-BE49-F238E27FC236}">
                <a16:creationId xmlns:a16="http://schemas.microsoft.com/office/drawing/2014/main" id="{91DF3C1A-F17F-424A-BA2D-32C4FC8DAC2B}"/>
              </a:ext>
            </a:extLst>
          </p:cNvPr>
          <p:cNvSpPr txBox="1"/>
          <p:nvPr/>
        </p:nvSpPr>
        <p:spPr>
          <a:xfrm>
            <a:off x="6075779" y="2538741"/>
            <a:ext cx="2464136" cy="307777"/>
          </a:xfrm>
          <a:prstGeom prst="rect">
            <a:avLst/>
          </a:prstGeom>
          <a:noFill/>
        </p:spPr>
        <p:txBody>
          <a:bodyPr wrap="none" rtlCol="0">
            <a:spAutoFit/>
          </a:bodyPr>
          <a:lstStyle/>
          <a:p>
            <a:r>
              <a:rPr lang="ar-LB" sz="1400" b="1" dirty="0"/>
              <a:t>الصيغة الرقمية لاتفاق التير </a:t>
            </a:r>
            <a:endParaRPr lang="en-US" sz="1400" b="1" dirty="0"/>
          </a:p>
        </p:txBody>
      </p:sp>
      <p:sp>
        <p:nvSpPr>
          <p:cNvPr id="24" name="TextBox 23">
            <a:extLst>
              <a:ext uri="{FF2B5EF4-FFF2-40B4-BE49-F238E27FC236}">
                <a16:creationId xmlns:a16="http://schemas.microsoft.com/office/drawing/2014/main" id="{32950300-AB3A-40F5-BA8A-E0E6587BE1FA}"/>
              </a:ext>
            </a:extLst>
          </p:cNvPr>
          <p:cNvSpPr txBox="1"/>
          <p:nvPr/>
        </p:nvSpPr>
        <p:spPr>
          <a:xfrm>
            <a:off x="8324248" y="3326503"/>
            <a:ext cx="3845925" cy="307777"/>
          </a:xfrm>
          <a:prstGeom prst="rect">
            <a:avLst/>
          </a:prstGeom>
          <a:noFill/>
        </p:spPr>
        <p:txBody>
          <a:bodyPr wrap="none" rtlCol="0">
            <a:spAutoFit/>
          </a:bodyPr>
          <a:lstStyle/>
          <a:p>
            <a:r>
              <a:rPr lang="ar-LB" sz="1400" b="1" dirty="0"/>
              <a:t>الصيغة الرقمية لعقود النقل الدولي الطرقي </a:t>
            </a:r>
            <a:endParaRPr lang="en-US" sz="1400" b="1" dirty="0"/>
          </a:p>
        </p:txBody>
      </p:sp>
    </p:spTree>
    <p:extLst>
      <p:ext uri="{BB962C8B-B14F-4D97-AF65-F5344CB8AC3E}">
        <p14:creationId xmlns:p14="http://schemas.microsoft.com/office/powerpoint/2010/main" val="10320869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1647825" y="434216"/>
            <a:ext cx="10120088" cy="923098"/>
          </a:xfrm>
        </p:spPr>
        <p:txBody>
          <a:bodyPr/>
          <a:lstStyle/>
          <a:p>
            <a:pPr algn="r"/>
            <a:r>
              <a:rPr lang="ar-LB" b="1" dirty="0"/>
              <a:t>التوصيات: </a:t>
            </a:r>
            <a:endParaRPr lang="ar-LB" sz="2800" b="1" dirty="0"/>
          </a:p>
        </p:txBody>
      </p:sp>
      <p:sp>
        <p:nvSpPr>
          <p:cNvPr id="3" name="Rectangle 2">
            <a:extLst>
              <a:ext uri="{FF2B5EF4-FFF2-40B4-BE49-F238E27FC236}">
                <a16:creationId xmlns:a16="http://schemas.microsoft.com/office/drawing/2014/main" id="{FEE9813C-E19F-4C30-9744-8F1E5C83629A}"/>
              </a:ext>
            </a:extLst>
          </p:cNvPr>
          <p:cNvSpPr/>
          <p:nvPr/>
        </p:nvSpPr>
        <p:spPr>
          <a:xfrm>
            <a:off x="115863" y="1989445"/>
            <a:ext cx="11960273" cy="4430636"/>
          </a:xfrm>
          <a:prstGeom prst="rect">
            <a:avLst/>
          </a:prstGeom>
        </p:spPr>
        <p:txBody>
          <a:bodyPr wrap="square">
            <a:spAutoFit/>
          </a:bodyPr>
          <a:lstStyle/>
          <a:p>
            <a:pPr marL="342900" marR="0" lvl="0" indent="-342900" algn="just" rtl="1">
              <a:lnSpc>
                <a:spcPct val="107000"/>
              </a:lnSpc>
              <a:spcBef>
                <a:spcPts val="0"/>
              </a:spcBef>
              <a:spcAft>
                <a:spcPts val="800"/>
              </a:spcAft>
              <a:buFont typeface="+mj-lt"/>
              <a:buAutoNum type="arabicPeriod"/>
            </a:pPr>
            <a:r>
              <a:rPr lang="ar-SA" sz="2000" b="1" dirty="0">
                <a:latin typeface="Calibri" panose="020F0502020204030204" pitchFamily="34" charset="0"/>
                <a:ea typeface="Calibri" panose="020F0502020204030204" pitchFamily="34" charset="0"/>
                <a:cs typeface="Arial" panose="020B0604020202020204" pitchFamily="34" charset="0"/>
              </a:rPr>
              <a:t>الاطلاع على البيانات المتاحة </a:t>
            </a:r>
            <a:r>
              <a:rPr lang="ar-SA"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للمرصد الدولي للأمم المتحدة لمتابعة الإجراءات التقييدية التي طبقتها مختلف الدول على حركة النقل والمعابر الحدودية لمجابهة انتشار وباء </a:t>
            </a:r>
            <a:r>
              <a:rPr lang="ar-SA" sz="2000" b="1" u="sng" dirty="0" err="1">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الكورونا</a:t>
            </a:r>
            <a:r>
              <a:rPr lang="ar-SA" sz="2000" b="1" dirty="0">
                <a:latin typeface="Calibri" panose="020F0502020204030204" pitchFamily="34" charset="0"/>
                <a:ea typeface="Calibri" panose="020F0502020204030204" pitchFamily="34" charset="0"/>
                <a:cs typeface="Arial" panose="020B0604020202020204" pitchFamily="34" charset="0"/>
              </a:rPr>
              <a:t>،</a:t>
            </a:r>
            <a:r>
              <a:rPr lang="ar-LB" sz="2000" b="1" dirty="0">
                <a:latin typeface="Calibri" panose="020F0502020204030204" pitchFamily="34" charset="0"/>
                <a:ea typeface="Calibri" panose="020F0502020204030204" pitchFamily="34" charset="0"/>
                <a:cs typeface="Arial" panose="020B0604020202020204" pitchFamily="34" charset="0"/>
              </a:rPr>
              <a:t> والمراصد المماثلة ،</a:t>
            </a:r>
            <a:r>
              <a:rPr lang="ar-SA" sz="2000" b="1" dirty="0">
                <a:latin typeface="Calibri" panose="020F0502020204030204" pitchFamily="34" charset="0"/>
                <a:ea typeface="Calibri" panose="020F0502020204030204" pitchFamily="34" charset="0"/>
                <a:cs typeface="Arial" panose="020B0604020202020204" pitchFamily="34" charset="0"/>
              </a:rPr>
              <a:t> وتحليل الدروس المستفادة من بيانات المر</a:t>
            </a:r>
            <a:r>
              <a:rPr lang="ar-LB" sz="2000" b="1" dirty="0">
                <a:latin typeface="Calibri" panose="020F0502020204030204" pitchFamily="34" charset="0"/>
                <a:ea typeface="Calibri" panose="020F0502020204030204" pitchFamily="34" charset="0"/>
                <a:cs typeface="Arial" panose="020B0604020202020204" pitchFamily="34" charset="0"/>
              </a:rPr>
              <a:t>ا</a:t>
            </a:r>
            <a:r>
              <a:rPr lang="ar-SA" sz="2000" b="1" dirty="0">
                <a:latin typeface="Calibri" panose="020F0502020204030204" pitchFamily="34" charset="0"/>
                <a:ea typeface="Calibri" panose="020F0502020204030204" pitchFamily="34" charset="0"/>
                <a:cs typeface="Arial" panose="020B0604020202020204" pitchFamily="34" charset="0"/>
              </a:rPr>
              <a:t>صد لتطبيق أفضل الإجراءات التي تسمح باستمرار تدفقات النقل والتجارة الملازمة للنمو الاقتصادي مع اتخاذ جميع الاحتياطات الكفيلة بدرء انتشار الوباء.</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LB" sz="2000" b="1" dirty="0">
                <a:latin typeface="Calibri" panose="020F0502020204030204" pitchFamily="34" charset="0"/>
                <a:ea typeface="Calibri" panose="020F0502020204030204" pitchFamily="34" charset="0"/>
                <a:cs typeface="Arial" panose="020B0604020202020204" pitchFamily="34" charset="0"/>
              </a:rPr>
              <a:t>تفعيل دور اللجان الوطنية لتسهيل النقل والتجارة، التي أعدت الإسكوا </a:t>
            </a:r>
            <a:r>
              <a:rPr lang="ar-LB"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3"/>
              </a:rPr>
              <a:t>الدليل الإرشادي</a:t>
            </a:r>
            <a:r>
              <a:rPr lang="ar-LB" sz="2000" b="1" dirty="0">
                <a:latin typeface="Calibri" panose="020F0502020204030204" pitchFamily="34" charset="0"/>
                <a:ea typeface="Calibri" panose="020F0502020204030204" pitchFamily="34" charset="0"/>
                <a:cs typeface="Arial" panose="020B0604020202020204" pitchFamily="34" charset="0"/>
              </a:rPr>
              <a:t> لها، كونها تجمع جميع الفعاليات المنخرطة بخدمات النقل والتجارة في أي بلد، من جهات حكومية وقطاع خاص، وتشكل بذلك منتدى مناسباً للحوار لإيجاد ومتابعة تطبيق الحلول التي تكفل استمرار تدفق حركة النقل في حالات الأزمات مع الأخذ بعين الاعتبار للظروف النوعية الخاصة بكل بلد.</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LB" sz="2000" b="1" dirty="0">
                <a:latin typeface="Calibri" panose="020F0502020204030204" pitchFamily="34" charset="0"/>
                <a:ea typeface="Calibri" panose="020F0502020204030204" pitchFamily="34" charset="0"/>
                <a:cs typeface="Arial" panose="020B0604020202020204" pitchFamily="34" charset="0"/>
              </a:rPr>
              <a:t>الاستفادة من الاتفاقيات الدوليّة للأمم المتحدة التي تتيح تطبيق الحلول الرقميّة التي تلغي (أو تقلل بدرجة كبيرة) الاحتكاك البشري المرافق لعمليات النقل، مثل التطبيق الرقمي لاتفاق النقل الدولي العابر للحدود (</a:t>
            </a:r>
            <a:r>
              <a:rPr lang="en-US"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e TIR</a:t>
            </a:r>
            <a:r>
              <a:rPr lang="ar-LB" sz="2000" b="1" dirty="0">
                <a:latin typeface="Calibri" panose="020F0502020204030204" pitchFamily="34" charset="0"/>
                <a:ea typeface="Calibri" panose="020F0502020204030204" pitchFamily="34" charset="0"/>
                <a:cs typeface="Arial" panose="020B0604020202020204" pitchFamily="34" charset="0"/>
              </a:rPr>
              <a:t>) والتطبيق الرقمي للاتفاق الدولي للنقل الطرقي للبضائع (</a:t>
            </a:r>
            <a:r>
              <a:rPr lang="en-US"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5"/>
              </a:rPr>
              <a:t>e CMR</a:t>
            </a:r>
            <a:r>
              <a:rPr lang="ar-LB" sz="2000" b="1" dirty="0">
                <a:latin typeface="Calibri" panose="020F0502020204030204" pitchFamily="34" charset="0"/>
                <a:ea typeface="Calibri" panose="020F0502020204030204" pitchFamily="34" charset="0"/>
                <a:cs typeface="Arial" panose="020B0604020202020204" pitchFamily="34" charset="0"/>
              </a:rPr>
              <a:t>) وتطبيق الأنظمة الإدارية الرقمية في مجال عمل الجمارك، مثل نظام </a:t>
            </a:r>
            <a:r>
              <a:rPr lang="en-US" sz="2000" b="1" u="sng" dirty="0" err="1">
                <a:solidFill>
                  <a:srgbClr val="0563C1"/>
                </a:solidFill>
                <a:latin typeface="Calibri" panose="020F0502020204030204" pitchFamily="34" charset="0"/>
                <a:ea typeface="Calibri" panose="020F0502020204030204" pitchFamily="34" charset="0"/>
                <a:cs typeface="Arial" panose="020B0604020202020204" pitchFamily="34" charset="0"/>
                <a:hlinkClick r:id="rId6"/>
              </a:rPr>
              <a:t>Asycuda</a:t>
            </a:r>
            <a:r>
              <a:rPr lang="en-US" sz="2000" b="1" dirty="0">
                <a:latin typeface="Calibri" panose="020F0502020204030204" pitchFamily="34" charset="0"/>
                <a:ea typeface="Calibri" panose="020F0502020204030204" pitchFamily="34" charset="0"/>
                <a:cs typeface="Arial" panose="020B0604020202020204" pitchFamily="34" charset="0"/>
              </a:rPr>
              <a:t> </a:t>
            </a:r>
            <a:r>
              <a:rPr lang="ar-LB" sz="2000" b="1" dirty="0">
                <a:latin typeface="Calibri" panose="020F0502020204030204" pitchFamily="34" charset="0"/>
                <a:ea typeface="Calibri" panose="020F0502020204030204" pitchFamily="34" charset="0"/>
                <a:cs typeface="Arial" panose="020B0604020202020204" pitchFamily="34" charset="0"/>
              </a:rPr>
              <a:t> أو غيره من الأنظمة المماثلة.</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LB" sz="2000" b="1" dirty="0">
                <a:latin typeface="Calibri" panose="020F0502020204030204" pitchFamily="34" charset="0"/>
                <a:ea typeface="Calibri" panose="020F0502020204030204" pitchFamily="34" charset="0"/>
                <a:cs typeface="Arial" panose="020B0604020202020204" pitchFamily="34" charset="0"/>
              </a:rPr>
              <a:t>تشميل المؤسسات المتوسطة والصغيرة ومتناهية الصغر العاملة في مجال النقل بحزم التحفيز (</a:t>
            </a:r>
            <a:r>
              <a:rPr lang="en-US"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7"/>
              </a:rPr>
              <a:t>Stimulus Packages</a:t>
            </a:r>
            <a:r>
              <a:rPr lang="ar-LB" sz="2000" b="1" dirty="0">
                <a:latin typeface="Calibri" panose="020F0502020204030204" pitchFamily="34" charset="0"/>
                <a:ea typeface="Calibri" panose="020F0502020204030204" pitchFamily="34" charset="0"/>
                <a:cs typeface="Arial" panose="020B0604020202020204" pitchFamily="34" charset="0"/>
              </a:rPr>
              <a:t>) المطبقة من قبل مختلف الحكومات لتمكين هذه المؤسسات من الاستمرار في سوق العمل وتقديم خدماتها.</a:t>
            </a:r>
          </a:p>
          <a:p>
            <a:pPr marL="342900" indent="-342900" algn="just" rtl="1">
              <a:lnSpc>
                <a:spcPct val="107000"/>
              </a:lnSpc>
              <a:spcAft>
                <a:spcPts val="800"/>
              </a:spcAft>
              <a:buFont typeface="+mj-lt"/>
              <a:buAutoNum type="arabicPeriod"/>
            </a:pPr>
            <a:r>
              <a:rPr lang="ar-LB" sz="2000" b="1" dirty="0">
                <a:latin typeface="Calibri" panose="020F0502020204030204" pitchFamily="34" charset="0"/>
                <a:cs typeface="Arial" panose="020B0604020202020204" pitchFamily="34" charset="0"/>
              </a:rPr>
              <a:t>تقديم التسهيلات المالية والمصرفية لشركات الطيران العربية وتأجيل استحقاقاتها لتمكينها من استرجاع عافيتها والاستمرار بتقديم خدماتها.</a:t>
            </a:r>
            <a:endParaRPr lang="ar-LB" sz="20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21412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1647825" y="434216"/>
            <a:ext cx="10120088" cy="923098"/>
          </a:xfrm>
        </p:spPr>
        <p:txBody>
          <a:bodyPr/>
          <a:lstStyle/>
          <a:p>
            <a:pPr algn="r"/>
            <a:r>
              <a:rPr lang="ar-LB" b="1" dirty="0"/>
              <a:t>التوصيات: </a:t>
            </a:r>
            <a:endParaRPr lang="ar-LB" sz="2800" b="1" dirty="0"/>
          </a:p>
        </p:txBody>
      </p:sp>
      <p:sp>
        <p:nvSpPr>
          <p:cNvPr id="3" name="Rectangle 2">
            <a:extLst>
              <a:ext uri="{FF2B5EF4-FFF2-40B4-BE49-F238E27FC236}">
                <a16:creationId xmlns:a16="http://schemas.microsoft.com/office/drawing/2014/main" id="{FEE9813C-E19F-4C30-9744-8F1E5C83629A}"/>
              </a:ext>
            </a:extLst>
          </p:cNvPr>
          <p:cNvSpPr/>
          <p:nvPr/>
        </p:nvSpPr>
        <p:spPr>
          <a:xfrm>
            <a:off x="0" y="2120137"/>
            <a:ext cx="11861799" cy="3781292"/>
          </a:xfrm>
          <a:prstGeom prst="rect">
            <a:avLst/>
          </a:prstGeom>
        </p:spPr>
        <p:txBody>
          <a:bodyPr wrap="square">
            <a:spAutoFit/>
          </a:bodyPr>
          <a:lstStyle/>
          <a:p>
            <a:pPr marL="342900" marR="0" lvl="0" indent="-342900" algn="r" rtl="1">
              <a:lnSpc>
                <a:spcPct val="107000"/>
              </a:lnSpc>
              <a:spcBef>
                <a:spcPts val="0"/>
              </a:spcBef>
              <a:spcAft>
                <a:spcPts val="800"/>
              </a:spcAft>
              <a:buFont typeface="+mj-lt"/>
              <a:buAutoNum type="arabicPeriod" startAt="6"/>
            </a:pPr>
            <a:r>
              <a:rPr lang="ar-LB" sz="2000" b="1" dirty="0">
                <a:latin typeface="Calibri" panose="020F0502020204030204" pitchFamily="34" charset="0"/>
                <a:ea typeface="Calibri" panose="020F0502020204030204" pitchFamily="34" charset="0"/>
                <a:cs typeface="Arial" panose="020B0604020202020204" pitchFamily="34" charset="0"/>
              </a:rPr>
              <a:t>توفير ونشر كافة البيانات المتعلقة بالإجراءات والقيود على حركة نقل الركاب والبضائع، وتغيرات هذه الإجراءات والقيود، وجعلها بمتناول كافة المتعاملين مع قطاع النقل والجمهور العام. </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startAt="6"/>
            </a:pPr>
            <a:r>
              <a:rPr lang="ar-LB" sz="2000" b="1" u="sng" dirty="0">
                <a:solidFill>
                  <a:srgbClr val="0563C1"/>
                </a:solidFill>
                <a:latin typeface="Calibri" panose="020F0502020204030204" pitchFamily="34" charset="0"/>
                <a:ea typeface="Calibri" panose="020F0502020204030204" pitchFamily="34" charset="0"/>
                <a:cs typeface="Arial" panose="020B0604020202020204" pitchFamily="34" charset="0"/>
                <a:hlinkClick r:id="rId2"/>
              </a:rPr>
              <a:t>زيادة التعاون العربي والدولي</a:t>
            </a:r>
            <a:r>
              <a:rPr lang="ar-LB" sz="2000" b="1" dirty="0">
                <a:latin typeface="Calibri" panose="020F0502020204030204" pitchFamily="34" charset="0"/>
                <a:ea typeface="Calibri" panose="020F0502020204030204" pitchFamily="34" charset="0"/>
                <a:cs typeface="Arial" panose="020B0604020202020204" pitchFamily="34" charset="0"/>
              </a:rPr>
              <a:t>، عبر المنصات التي تتيحها جامعة الدول العربية و الأمم المتحدة ومنظمات التعاون الإقليمي، لتبادل الخبرات وتنسيق ومواءمة الإجراءات وتعميم الممارسات الجيدة والحلول المثلى.</a:t>
            </a:r>
          </a:p>
          <a:p>
            <a:pPr marL="342900" marR="0" lvl="0" indent="-342900" algn="r" rtl="1">
              <a:lnSpc>
                <a:spcPct val="107000"/>
              </a:lnSpc>
              <a:spcBef>
                <a:spcPts val="0"/>
              </a:spcBef>
              <a:spcAft>
                <a:spcPts val="800"/>
              </a:spcAft>
              <a:buFont typeface="+mj-lt"/>
              <a:buAutoNum type="arabicPeriod" startAt="6"/>
            </a:pPr>
            <a:r>
              <a:rPr lang="ar-LB" sz="2000" b="1" dirty="0">
                <a:latin typeface="Arial" panose="020B0604020202020204" pitchFamily="34" charset="0"/>
                <a:cs typeface="Arial" panose="020B0604020202020204" pitchFamily="34" charset="0"/>
              </a:rPr>
              <a:t>الاستفادة من </a:t>
            </a:r>
            <a:r>
              <a:rPr lang="ar-LB" sz="2000" b="1" u="sng" dirty="0">
                <a:latin typeface="Arial" panose="020B0604020202020204" pitchFamily="34" charset="0"/>
                <a:cs typeface="Arial" panose="020B0604020202020204" pitchFamily="34" charset="0"/>
                <a:hlinkClick r:id="rId3"/>
              </a:rPr>
              <a:t>أوراق السياسات التي أعدّتها الإسكوا</a:t>
            </a:r>
            <a:r>
              <a:rPr lang="ar-LB" sz="2000" b="1" dirty="0">
                <a:latin typeface="Arial" panose="020B0604020202020204" pitchFamily="34" charset="0"/>
                <a:cs typeface="Arial" panose="020B0604020202020204" pitchFamily="34" charset="0"/>
              </a:rPr>
              <a:t> لمواجهة تحديات جائحة فيروس </a:t>
            </a:r>
            <a:r>
              <a:rPr lang="ar-LB" sz="2000" b="1" dirty="0" err="1">
                <a:latin typeface="Arial" panose="020B0604020202020204" pitchFamily="34" charset="0"/>
                <a:cs typeface="Arial" panose="020B0604020202020204" pitchFamily="34" charset="0"/>
              </a:rPr>
              <a:t>الكورونا</a:t>
            </a:r>
            <a:r>
              <a:rPr lang="ar-LB" sz="2000" b="1" dirty="0">
                <a:latin typeface="Arial" panose="020B0604020202020204" pitchFamily="34" charset="0"/>
                <a:cs typeface="Arial" panose="020B0604020202020204" pitchFamily="34" charset="0"/>
              </a:rPr>
              <a:t> في مختلف المجالات </a:t>
            </a:r>
            <a:r>
              <a:rPr lang="ar-LB" sz="2000" b="1" dirty="0" err="1">
                <a:latin typeface="Arial" panose="020B0604020202020204" pitchFamily="34" charset="0"/>
                <a:cs typeface="Arial" panose="020B0604020202020204" pitchFamily="34" charset="0"/>
              </a:rPr>
              <a:t>الإجتماعية</a:t>
            </a:r>
            <a:r>
              <a:rPr lang="ar-LB" sz="2000" b="1" dirty="0">
                <a:latin typeface="Arial" panose="020B0604020202020204" pitchFamily="34" charset="0"/>
                <a:cs typeface="Arial" panose="020B0604020202020204" pitchFamily="34" charset="0"/>
              </a:rPr>
              <a:t> </a:t>
            </a:r>
            <a:r>
              <a:rPr lang="ar-LB" sz="2000" b="1" dirty="0" err="1">
                <a:latin typeface="Arial" panose="020B0604020202020204" pitchFamily="34" charset="0"/>
                <a:cs typeface="Arial" panose="020B0604020202020204" pitchFamily="34" charset="0"/>
              </a:rPr>
              <a:t>والإقتصادية</a:t>
            </a:r>
            <a:r>
              <a:rPr lang="ar-LB" sz="2000" b="1" dirty="0">
                <a:latin typeface="Arial" panose="020B0604020202020204" pitchFamily="34" charset="0"/>
                <a:cs typeface="Arial" panose="020B0604020202020204" pitchFamily="34" charset="0"/>
              </a:rPr>
              <a:t>. </a:t>
            </a:r>
          </a:p>
          <a:p>
            <a:pPr marL="342900" marR="0" lvl="0" indent="-342900" algn="r" rtl="1">
              <a:lnSpc>
                <a:spcPct val="107000"/>
              </a:lnSpc>
              <a:spcBef>
                <a:spcPts val="0"/>
              </a:spcBef>
              <a:spcAft>
                <a:spcPts val="800"/>
              </a:spcAft>
              <a:buFont typeface="+mj-lt"/>
              <a:buAutoNum type="arabicPeriod" startAt="6"/>
            </a:pPr>
            <a:r>
              <a:rPr lang="ar-LB" sz="2000" b="1" dirty="0">
                <a:latin typeface="Calibri" panose="020F0502020204030204" pitchFamily="34" charset="0"/>
                <a:cs typeface="Arial" panose="020B0604020202020204" pitchFamily="34" charset="0"/>
              </a:rPr>
              <a:t>الاستفادة من التوصيات التفصيلية التي شاركت الإسكوا في إعدادها مع إدارة النقل والسياحة في جامعة الدول العربيّة، ضمن أعمال الندوة </a:t>
            </a:r>
            <a:r>
              <a:rPr lang="ar-LB" sz="2000" b="1" dirty="0" err="1">
                <a:latin typeface="Calibri" panose="020F0502020204030204" pitchFamily="34" charset="0"/>
                <a:cs typeface="Arial" panose="020B0604020202020204" pitchFamily="34" charset="0"/>
              </a:rPr>
              <a:t>الإفتراضيّة</a:t>
            </a:r>
            <a:r>
              <a:rPr lang="ar-LB" sz="2000" b="1" dirty="0">
                <a:latin typeface="Calibri" panose="020F0502020204030204" pitchFamily="34" charset="0"/>
                <a:cs typeface="Arial" panose="020B0604020202020204" pitchFamily="34" charset="0"/>
              </a:rPr>
              <a:t> التي عقدت بتاريخ 25 حزيران/ يونيو 2020، لضمان احتواء الفيروس على المدى القصير، وتسهيل التعافي على المدى المتوسط، وتحقيق مناعة قطاع النقل في مواجهة أخطار مماثلة على المدى البعيد. وتطبيق الأدلّة الإرشادية  التي تمت صياغتها من قبل فرق العمل المنبثقة عن الندوة  لدرء أخطار فيروس </a:t>
            </a:r>
            <a:r>
              <a:rPr lang="ar-LB" sz="2000" b="1" dirty="0" err="1">
                <a:latin typeface="Calibri" panose="020F0502020204030204" pitchFamily="34" charset="0"/>
                <a:cs typeface="Arial" panose="020B0604020202020204" pitchFamily="34" charset="0"/>
              </a:rPr>
              <a:t>الكورونا</a:t>
            </a:r>
            <a:r>
              <a:rPr lang="ar-LB" sz="2000" b="1" dirty="0">
                <a:latin typeface="Calibri" panose="020F0502020204030204" pitchFamily="34" charset="0"/>
                <a:cs typeface="Arial" panose="020B0604020202020204" pitchFamily="34" charset="0"/>
              </a:rPr>
              <a:t> في قطاعات النقل الجويّ والبحري والبريّ.</a:t>
            </a:r>
            <a:endParaRPr lang="en-US" sz="2000" b="1" dirty="0">
              <a:latin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startAt="6"/>
            </a:pP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142160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FA63-6BC7-1D4B-AF79-A5423820F0BB}"/>
              </a:ext>
            </a:extLst>
          </p:cNvPr>
          <p:cNvSpPr>
            <a:spLocks noGrp="1"/>
          </p:cNvSpPr>
          <p:nvPr>
            <p:ph type="ctrTitle"/>
          </p:nvPr>
        </p:nvSpPr>
        <p:spPr>
          <a:xfrm>
            <a:off x="528346" y="2597952"/>
            <a:ext cx="6582358" cy="2774149"/>
          </a:xfrm>
        </p:spPr>
        <p:txBody>
          <a:bodyPr>
            <a:normAutofit fontScale="90000"/>
          </a:bodyPr>
          <a:lstStyle/>
          <a:p>
            <a:pPr>
              <a:lnSpc>
                <a:spcPct val="150000"/>
              </a:lnSpc>
            </a:pPr>
            <a:r>
              <a:rPr lang="ar-LB" dirty="0"/>
              <a:t>د. يعرب بدر</a:t>
            </a:r>
            <a:br>
              <a:rPr lang="ar-LB" dirty="0"/>
            </a:br>
            <a:r>
              <a:rPr lang="ar-LB" dirty="0"/>
              <a:t>المستشار الإقليمي للنقل واللوجستيات</a:t>
            </a:r>
            <a:br>
              <a:rPr lang="ar-LB" dirty="0"/>
            </a:br>
            <a:r>
              <a:rPr lang="ar-LB" sz="2700" dirty="0"/>
              <a:t>بريد الكتروني : </a:t>
            </a:r>
            <a:r>
              <a:rPr lang="en-US" sz="2700" dirty="0">
                <a:hlinkClick r:id="rId2">
                  <a:extLst>
                    <a:ext uri="{A12FA001-AC4F-418D-AE19-62706E023703}">
                      <ahyp:hlinkClr xmlns:ahyp="http://schemas.microsoft.com/office/drawing/2018/hyperlinkcolor" val="tx"/>
                    </a:ext>
                  </a:extLst>
                </a:hlinkClick>
              </a:rPr>
              <a:t>badr3@un.org</a:t>
            </a:r>
            <a:br>
              <a:rPr lang="en-US" sz="2700" dirty="0"/>
            </a:br>
            <a:endParaRPr lang="en-US" sz="2700" dirty="0"/>
          </a:p>
        </p:txBody>
      </p:sp>
      <p:sp>
        <p:nvSpPr>
          <p:cNvPr id="3" name="TextBox 2">
            <a:extLst>
              <a:ext uri="{FF2B5EF4-FFF2-40B4-BE49-F238E27FC236}">
                <a16:creationId xmlns:a16="http://schemas.microsoft.com/office/drawing/2014/main" id="{BEC306B6-FB9C-4F0E-9B2B-1597C9BFF55F}"/>
              </a:ext>
            </a:extLst>
          </p:cNvPr>
          <p:cNvSpPr txBox="1"/>
          <p:nvPr/>
        </p:nvSpPr>
        <p:spPr>
          <a:xfrm>
            <a:off x="8372476" y="3081627"/>
            <a:ext cx="3086100" cy="3046988"/>
          </a:xfrm>
          <a:prstGeom prst="rect">
            <a:avLst/>
          </a:prstGeom>
          <a:noFill/>
        </p:spPr>
        <p:txBody>
          <a:bodyPr wrap="square" rtlCol="0">
            <a:spAutoFit/>
          </a:bodyPr>
          <a:lstStyle/>
          <a:p>
            <a:pPr algn="r" rtl="1"/>
            <a:r>
              <a:rPr lang="ar-LB" sz="9600" b="1" dirty="0">
                <a:latin typeface="Arial" panose="020B0604020202020204" pitchFamily="34" charset="0"/>
                <a:cs typeface="Arial" panose="020B0604020202020204" pitchFamily="34" charset="0"/>
              </a:rPr>
              <a:t>شكراً</a:t>
            </a:r>
          </a:p>
          <a:p>
            <a:pPr algn="r" rtl="1"/>
            <a:endParaRPr lang="en-US" sz="9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8444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087294-5A61-E04E-BB72-7C72602F15C9}"/>
              </a:ext>
            </a:extLst>
          </p:cNvPr>
          <p:cNvSpPr>
            <a:spLocks noGrp="1"/>
          </p:cNvSpPr>
          <p:nvPr>
            <p:ph sz="half" idx="2"/>
          </p:nvPr>
        </p:nvSpPr>
        <p:spPr>
          <a:xfrm>
            <a:off x="-357188" y="3015221"/>
            <a:ext cx="8978046" cy="2528329"/>
          </a:xfrm>
        </p:spPr>
        <p:txBody>
          <a:bodyPr/>
          <a:lstStyle/>
          <a:p>
            <a:pPr marL="457200" indent="-457200">
              <a:lnSpc>
                <a:spcPct val="100000"/>
              </a:lnSpc>
              <a:buFont typeface="+mj-lt"/>
              <a:buAutoNum type="arabicPeriod"/>
            </a:pPr>
            <a:r>
              <a:rPr lang="ar-LB" sz="2000" b="1" dirty="0"/>
              <a:t>مستجدات جائحة </a:t>
            </a:r>
            <a:r>
              <a:rPr lang="ar-LB" sz="2000" b="1" dirty="0" err="1"/>
              <a:t>الكورونا</a:t>
            </a:r>
            <a:r>
              <a:rPr lang="ar-LB" sz="2000" b="1" dirty="0"/>
              <a:t> في العالم بتاريخ 23 تشرين الثاني/ نوفمبر 2020</a:t>
            </a:r>
          </a:p>
          <a:p>
            <a:pPr marL="457200" indent="-457200">
              <a:lnSpc>
                <a:spcPct val="100000"/>
              </a:lnSpc>
              <a:buFont typeface="+mj-lt"/>
              <a:buAutoNum type="arabicPeriod"/>
            </a:pPr>
            <a:r>
              <a:rPr lang="ar-LB" sz="2000" b="1" dirty="0"/>
              <a:t>التحديات التي تطرحها جائحة </a:t>
            </a:r>
            <a:r>
              <a:rPr lang="ar-LB" sz="2000" b="1" dirty="0" err="1"/>
              <a:t>الكورونا</a:t>
            </a:r>
            <a:r>
              <a:rPr lang="ar-LB" sz="2000" b="1" dirty="0"/>
              <a:t> على قطاع النقل واللوجستيات</a:t>
            </a:r>
          </a:p>
          <a:p>
            <a:pPr marL="457200" indent="-457200">
              <a:lnSpc>
                <a:spcPct val="100000"/>
              </a:lnSpc>
              <a:buFont typeface="+mj-lt"/>
              <a:buAutoNum type="arabicPeriod"/>
            </a:pPr>
            <a:r>
              <a:rPr lang="ar-LB" sz="2000" b="1" dirty="0"/>
              <a:t>مبادرات الأمم المتحدة السريعة لمواجهة تأثيرات جائحة </a:t>
            </a:r>
            <a:r>
              <a:rPr lang="ar-LB" sz="2000" b="1" dirty="0" err="1"/>
              <a:t>الكورونا</a:t>
            </a:r>
            <a:r>
              <a:rPr lang="ar-LB" sz="2000" b="1" dirty="0"/>
              <a:t> على قطاع النقل واللوجستيات</a:t>
            </a:r>
          </a:p>
          <a:p>
            <a:pPr marL="457200" indent="-457200">
              <a:lnSpc>
                <a:spcPct val="100000"/>
              </a:lnSpc>
              <a:buFont typeface="+mj-lt"/>
              <a:buAutoNum type="arabicPeriod"/>
            </a:pPr>
            <a:r>
              <a:rPr lang="ar-LB" sz="2000" b="1" dirty="0"/>
              <a:t>الحلول المتاحة من قبل الأمم المتحدة لمواجهة تأثيرات جائحة </a:t>
            </a:r>
            <a:r>
              <a:rPr lang="ar-LB" sz="2000" b="1" dirty="0" err="1"/>
              <a:t>الكورونا</a:t>
            </a:r>
            <a:r>
              <a:rPr lang="ar-LB" sz="2000" b="1" dirty="0"/>
              <a:t> على قطاع النقل واللوجستيات</a:t>
            </a:r>
          </a:p>
          <a:p>
            <a:pPr marL="457200" indent="-457200">
              <a:lnSpc>
                <a:spcPct val="100000"/>
              </a:lnSpc>
              <a:buFont typeface="+mj-lt"/>
              <a:buAutoNum type="arabicPeriod"/>
            </a:pPr>
            <a:r>
              <a:rPr lang="ar-LB" sz="2000" b="1" dirty="0"/>
              <a:t>التوصيات</a:t>
            </a:r>
            <a:endParaRPr lang="en-US" sz="2000" b="1" dirty="0">
              <a:highlight>
                <a:srgbClr val="FFFF00"/>
              </a:highlight>
            </a:endParaRPr>
          </a:p>
        </p:txBody>
      </p:sp>
      <p:sp>
        <p:nvSpPr>
          <p:cNvPr id="6" name="Rectangle 5"/>
          <p:cNvSpPr/>
          <p:nvPr/>
        </p:nvSpPr>
        <p:spPr>
          <a:xfrm>
            <a:off x="8792308" y="2400300"/>
            <a:ext cx="3191607" cy="326588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1A94D7F-D7EA-AA49-896B-C0F450DEB666}"/>
              </a:ext>
            </a:extLst>
          </p:cNvPr>
          <p:cNvSpPr txBox="1">
            <a:spLocks/>
          </p:cNvSpPr>
          <p:nvPr/>
        </p:nvSpPr>
        <p:spPr>
          <a:xfrm>
            <a:off x="8792308" y="3646361"/>
            <a:ext cx="2919047" cy="773765"/>
          </a:xfrm>
          <a:prstGeom prst="rect">
            <a:avLst/>
          </a:prstGeom>
        </p:spPr>
        <p:txBody>
          <a:bodyPr>
            <a:noAutofit/>
          </a:bodyPr>
          <a:lst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a:lstStyle>
          <a:p>
            <a:pPr algn="r" rtl="1"/>
            <a:r>
              <a:rPr lang="ar-LB" sz="5400" dirty="0">
                <a:latin typeface="Arial" panose="020B0604020202020204" pitchFamily="34" charset="0"/>
                <a:cs typeface="Arial" panose="020B0604020202020204" pitchFamily="34" charset="0"/>
              </a:rPr>
              <a:t>المحتويات</a:t>
            </a:r>
          </a:p>
        </p:txBody>
      </p:sp>
    </p:spTree>
    <p:extLst>
      <p:ext uri="{BB962C8B-B14F-4D97-AF65-F5344CB8AC3E}">
        <p14:creationId xmlns:p14="http://schemas.microsoft.com/office/powerpoint/2010/main" val="5634360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212443" y="329714"/>
            <a:ext cx="11411312" cy="983324"/>
          </a:xfrm>
        </p:spPr>
        <p:txBody>
          <a:bodyPr/>
          <a:lstStyle/>
          <a:p>
            <a:pPr algn="r"/>
            <a:r>
              <a:rPr lang="ar-LB" b="1" dirty="0"/>
              <a:t>مستجدات جائحة </a:t>
            </a:r>
            <a:r>
              <a:rPr lang="ar-LB" b="1" dirty="0" err="1"/>
              <a:t>الكورونا</a:t>
            </a:r>
            <a:r>
              <a:rPr lang="ar-LB" b="1" dirty="0"/>
              <a:t> في العالم </a:t>
            </a:r>
            <a:r>
              <a:rPr lang="ar-LB" sz="2400" dirty="0"/>
              <a:t>بتاريخ 23 تشرين الثاني/ نوفمبر 2020</a:t>
            </a:r>
            <a:endParaRPr lang="en-US" sz="2400" dirty="0"/>
          </a:p>
        </p:txBody>
      </p:sp>
      <p:sp>
        <p:nvSpPr>
          <p:cNvPr id="5" name="Content Placeholder 2"/>
          <p:cNvSpPr txBox="1">
            <a:spLocks/>
          </p:cNvSpPr>
          <p:nvPr/>
        </p:nvSpPr>
        <p:spPr>
          <a:xfrm>
            <a:off x="7735804" y="1845372"/>
            <a:ext cx="4036291" cy="4222015"/>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algn="just"/>
            <a:endParaRPr lang="en-US" sz="2800" dirty="0">
              <a:solidFill>
                <a:schemeClr val="tx1"/>
              </a:solidFill>
            </a:endParaRPr>
          </a:p>
        </p:txBody>
      </p:sp>
      <p:sp>
        <p:nvSpPr>
          <p:cNvPr id="4" name="Rectangle 3">
            <a:extLst>
              <a:ext uri="{FF2B5EF4-FFF2-40B4-BE49-F238E27FC236}">
                <a16:creationId xmlns:a16="http://schemas.microsoft.com/office/drawing/2014/main" id="{E741F6DB-B3E7-4DD1-918B-95FB50EFD9E8}"/>
              </a:ext>
            </a:extLst>
          </p:cNvPr>
          <p:cNvSpPr/>
          <p:nvPr/>
        </p:nvSpPr>
        <p:spPr>
          <a:xfrm>
            <a:off x="212443" y="943706"/>
            <a:ext cx="2706660" cy="369332"/>
          </a:xfrm>
          <a:prstGeom prst="rect">
            <a:avLst/>
          </a:prstGeom>
        </p:spPr>
        <p:txBody>
          <a:bodyPr wrap="square">
            <a:spAutoFit/>
          </a:bodyPr>
          <a:lstStyle/>
          <a:p>
            <a:r>
              <a:rPr lang="en-US" b="1" dirty="0">
                <a:solidFill>
                  <a:schemeClr val="bg1"/>
                </a:solidFill>
                <a:hlinkClick r:id="rId2">
                  <a:extLst>
                    <a:ext uri="{A12FA001-AC4F-418D-AE19-62706E023703}">
                      <ahyp:hlinkClr xmlns:ahyp="http://schemas.microsoft.com/office/drawing/2018/hyperlinkcolor" val="tx"/>
                    </a:ext>
                  </a:extLst>
                </a:hlinkClick>
              </a:rPr>
              <a:t>https://covid19.who.int/</a:t>
            </a:r>
            <a:endParaRPr lang="en-US" b="1" dirty="0">
              <a:solidFill>
                <a:schemeClr val="bg1"/>
              </a:solidFill>
            </a:endParaRPr>
          </a:p>
        </p:txBody>
      </p:sp>
      <p:pic>
        <p:nvPicPr>
          <p:cNvPr id="3" name="Picture 2">
            <a:extLst>
              <a:ext uri="{FF2B5EF4-FFF2-40B4-BE49-F238E27FC236}">
                <a16:creationId xmlns:a16="http://schemas.microsoft.com/office/drawing/2014/main" id="{427EB61B-A015-4EFC-9FF1-BB3BFD276647}"/>
              </a:ext>
            </a:extLst>
          </p:cNvPr>
          <p:cNvPicPr>
            <a:picLocks noChangeAspect="1"/>
          </p:cNvPicPr>
          <p:nvPr/>
        </p:nvPicPr>
        <p:blipFill>
          <a:blip r:embed="rId3"/>
          <a:stretch>
            <a:fillRect/>
          </a:stretch>
        </p:blipFill>
        <p:spPr>
          <a:xfrm>
            <a:off x="0" y="1712155"/>
            <a:ext cx="11982450" cy="4953000"/>
          </a:xfrm>
          <a:prstGeom prst="rect">
            <a:avLst/>
          </a:prstGeom>
        </p:spPr>
      </p:pic>
    </p:spTree>
    <p:extLst>
      <p:ext uri="{BB962C8B-B14F-4D97-AF65-F5344CB8AC3E}">
        <p14:creationId xmlns:p14="http://schemas.microsoft.com/office/powerpoint/2010/main" val="34541270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976319" y="481423"/>
            <a:ext cx="7838447" cy="983324"/>
          </a:xfrm>
        </p:spPr>
        <p:txBody>
          <a:bodyPr/>
          <a:lstStyle/>
          <a:p>
            <a:pPr algn="r"/>
            <a:r>
              <a:rPr lang="ar-LB" b="1" dirty="0"/>
              <a:t>التحديات أمام قطاع النقل واللوجستيات </a:t>
            </a:r>
            <a:endParaRPr lang="en-US" dirty="0"/>
          </a:p>
        </p:txBody>
      </p:sp>
      <p:sp>
        <p:nvSpPr>
          <p:cNvPr id="13" name="Subtitle 1">
            <a:extLst>
              <a:ext uri="{FF2B5EF4-FFF2-40B4-BE49-F238E27FC236}">
                <a16:creationId xmlns:a16="http://schemas.microsoft.com/office/drawing/2014/main" id="{E5FBEADB-CC8D-4479-950A-18E16F7B096B}"/>
              </a:ext>
            </a:extLst>
          </p:cNvPr>
          <p:cNvSpPr txBox="1">
            <a:spLocks/>
          </p:cNvSpPr>
          <p:nvPr/>
        </p:nvSpPr>
        <p:spPr>
          <a:xfrm>
            <a:off x="159433" y="2037220"/>
            <a:ext cx="11528871" cy="4339357"/>
          </a:xfrm>
          <a:prstGeom prst="rect">
            <a:avLst/>
          </a:prstGeom>
        </p:spPr>
        <p:txBody>
          <a:bodyPr>
            <a:noAutofit/>
          </a:bodyPr>
          <a:lstStyle>
            <a:lvl1pPr marL="0" indent="0" algn="ctr" defTabSz="914400" rtl="1" eaLnBrk="1" latinLnBrk="0" hangingPunct="1">
              <a:lnSpc>
                <a:spcPct val="110000"/>
              </a:lnSpc>
              <a:spcBef>
                <a:spcPts val="0"/>
              </a:spcBef>
              <a:spcAft>
                <a:spcPts val="0"/>
              </a:spcAft>
              <a:buClr>
                <a:schemeClr val="tx1">
                  <a:lumMod val="85000"/>
                  <a:lumOff val="15000"/>
                </a:schemeClr>
              </a:buClr>
              <a:buFont typeface="Garamond" pitchFamily="18" charset="0"/>
              <a:buNone/>
              <a:defRPr sz="3600" b="0" i="0" kern="1200" spc="8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Clr>
                <a:schemeClr val="tx1">
                  <a:lumMod val="85000"/>
                  <a:lumOff val="15000"/>
                </a:schemeClr>
              </a:buClr>
              <a:buFont typeface="Garamond" pitchFamily="18" charset="0"/>
              <a:buNone/>
              <a:defRPr sz="1600" kern="1200">
                <a:solidFill>
                  <a:schemeClr val="tx1"/>
                </a:solidFill>
                <a:latin typeface="+mn-lt"/>
                <a:ea typeface="+mn-ea"/>
                <a:cs typeface="+mn-cs"/>
              </a:defRPr>
            </a:lvl9pPr>
          </a:lstStyle>
          <a:p>
            <a:pPr marL="571500" indent="-571500" algn="r">
              <a:buFont typeface="Arial" panose="020B0604020202020204" pitchFamily="34" charset="0"/>
              <a:buChar char="•"/>
            </a:pPr>
            <a:r>
              <a:rPr lang="ar-LB" b="1" dirty="0">
                <a:solidFill>
                  <a:schemeClr val="tx1"/>
                </a:solidFill>
              </a:rPr>
              <a:t>انتشار الفيروس: </a:t>
            </a:r>
            <a:r>
              <a:rPr lang="ar-LB" sz="2800" dirty="0">
                <a:solidFill>
                  <a:schemeClr val="tx1"/>
                </a:solidFill>
              </a:rPr>
              <a:t>80 % من التجارة الدولية تنقل بحراً، مع احتمال نقل الفيروس </a:t>
            </a:r>
            <a:endParaRPr lang="ar-LB" dirty="0">
              <a:solidFill>
                <a:schemeClr val="tx1"/>
              </a:solidFill>
            </a:endParaRPr>
          </a:p>
          <a:p>
            <a:pPr marL="571500" indent="-571500" algn="r">
              <a:buFont typeface="Arial" panose="020B0604020202020204" pitchFamily="34" charset="0"/>
              <a:buChar char="•"/>
            </a:pPr>
            <a:r>
              <a:rPr lang="ar-LB" b="1" dirty="0">
                <a:solidFill>
                  <a:schemeClr val="tx1"/>
                </a:solidFill>
              </a:rPr>
              <a:t>اضطراب اللوجستيات: </a:t>
            </a:r>
            <a:r>
              <a:rPr lang="ar-LB" sz="2800" dirty="0">
                <a:solidFill>
                  <a:schemeClr val="tx1"/>
                </a:solidFill>
              </a:rPr>
              <a:t>على كامل سلاسل التوريد </a:t>
            </a:r>
          </a:p>
          <a:p>
            <a:pPr marL="571500" indent="-571500" algn="r">
              <a:buFont typeface="Arial" panose="020B0604020202020204" pitchFamily="34" charset="0"/>
              <a:buChar char="•"/>
            </a:pPr>
            <a:r>
              <a:rPr lang="ar-LB" b="1" dirty="0" err="1">
                <a:solidFill>
                  <a:schemeClr val="tx1"/>
                </a:solidFill>
              </a:rPr>
              <a:t>عرقلات</a:t>
            </a:r>
            <a:r>
              <a:rPr lang="ar-LB" b="1" dirty="0">
                <a:solidFill>
                  <a:schemeClr val="tx1"/>
                </a:solidFill>
              </a:rPr>
              <a:t> </a:t>
            </a:r>
            <a:r>
              <a:rPr lang="ar-LB" b="1" dirty="0" err="1">
                <a:solidFill>
                  <a:schemeClr val="tx1"/>
                </a:solidFill>
              </a:rPr>
              <a:t>وازدحامات</a:t>
            </a:r>
            <a:r>
              <a:rPr lang="ar-LB" b="1" dirty="0">
                <a:solidFill>
                  <a:schemeClr val="tx1"/>
                </a:solidFill>
              </a:rPr>
              <a:t>: </a:t>
            </a:r>
            <a:r>
              <a:rPr lang="ar-LB" sz="2800" dirty="0">
                <a:solidFill>
                  <a:schemeClr val="tx1"/>
                </a:solidFill>
              </a:rPr>
              <a:t>إغلاق المعابر الحدودية أو تقييداتها</a:t>
            </a:r>
          </a:p>
          <a:p>
            <a:pPr marL="571500" indent="-571500" algn="r">
              <a:buFont typeface="Arial" panose="020B0604020202020204" pitchFamily="34" charset="0"/>
              <a:buChar char="•"/>
            </a:pPr>
            <a:r>
              <a:rPr lang="ar-LB" b="1" dirty="0">
                <a:solidFill>
                  <a:schemeClr val="tx1"/>
                </a:solidFill>
              </a:rPr>
              <a:t>انقطاعات السلع البضائع: </a:t>
            </a:r>
            <a:r>
              <a:rPr lang="ar-LB" sz="2800" dirty="0">
                <a:solidFill>
                  <a:schemeClr val="tx1"/>
                </a:solidFill>
              </a:rPr>
              <a:t>13- 32% تراجع التجارة الدولية نتيجة الإغلاق</a:t>
            </a:r>
          </a:p>
          <a:p>
            <a:pPr marL="571500" indent="-571500" algn="r">
              <a:buFont typeface="Arial" panose="020B0604020202020204" pitchFamily="34" charset="0"/>
              <a:buChar char="•"/>
            </a:pPr>
            <a:r>
              <a:rPr lang="ar-LB" b="1" dirty="0">
                <a:solidFill>
                  <a:schemeClr val="tx1"/>
                </a:solidFill>
              </a:rPr>
              <a:t>تأثيرات قانونية: </a:t>
            </a:r>
            <a:r>
              <a:rPr lang="ar-LB" sz="2800" dirty="0">
                <a:solidFill>
                  <a:schemeClr val="tx1"/>
                </a:solidFill>
              </a:rPr>
              <a:t>كثرة الدعاوى القانونية بسبب الإخلال بعقود النقل، تأخير التسليم، ضعف الأداء، إلخ</a:t>
            </a:r>
          </a:p>
          <a:p>
            <a:pPr marL="571500" indent="-571500" algn="r">
              <a:buFont typeface="Arial" panose="020B0604020202020204" pitchFamily="34" charset="0"/>
              <a:buChar char="•"/>
            </a:pPr>
            <a:r>
              <a:rPr lang="ar-LB" b="1" dirty="0">
                <a:solidFill>
                  <a:schemeClr val="tx1"/>
                </a:solidFill>
              </a:rPr>
              <a:t>ضعف التنسيق: </a:t>
            </a:r>
            <a:r>
              <a:rPr lang="ar-LB" sz="2800" dirty="0">
                <a:solidFill>
                  <a:schemeClr val="tx1"/>
                </a:solidFill>
              </a:rPr>
              <a:t>على كافة المستويات (دولي، إقليمي، وطني)</a:t>
            </a:r>
          </a:p>
        </p:txBody>
      </p:sp>
    </p:spTree>
    <p:extLst>
      <p:ext uri="{BB962C8B-B14F-4D97-AF65-F5344CB8AC3E}">
        <p14:creationId xmlns:p14="http://schemas.microsoft.com/office/powerpoint/2010/main" val="17779044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93895" y="452991"/>
            <a:ext cx="11556808" cy="983324"/>
          </a:xfrm>
        </p:spPr>
        <p:txBody>
          <a:bodyPr/>
          <a:lstStyle/>
          <a:p>
            <a:pPr algn="r"/>
            <a:r>
              <a:rPr lang="ar-LB" b="1" dirty="0"/>
              <a:t>مبادرة (1): المرصد الدولي لإجراءات المعابر الحدودية بسبب </a:t>
            </a:r>
            <a:r>
              <a:rPr lang="ar-LB" b="1" dirty="0" err="1"/>
              <a:t>الكورونا</a:t>
            </a:r>
            <a:endParaRPr lang="en-US" dirty="0"/>
          </a:p>
        </p:txBody>
      </p:sp>
      <p:sp>
        <p:nvSpPr>
          <p:cNvPr id="3" name="Rectangle 2">
            <a:extLst>
              <a:ext uri="{FF2B5EF4-FFF2-40B4-BE49-F238E27FC236}">
                <a16:creationId xmlns:a16="http://schemas.microsoft.com/office/drawing/2014/main" id="{B05740B7-3835-4782-A02D-C2A801A8B9E4}"/>
              </a:ext>
            </a:extLst>
          </p:cNvPr>
          <p:cNvSpPr/>
          <p:nvPr/>
        </p:nvSpPr>
        <p:spPr>
          <a:xfrm>
            <a:off x="140677" y="988974"/>
            <a:ext cx="10311618" cy="338554"/>
          </a:xfrm>
          <a:prstGeom prst="rect">
            <a:avLst/>
          </a:prstGeom>
        </p:spPr>
        <p:txBody>
          <a:bodyPr wrap="square">
            <a:spAutoFit/>
          </a:bodyPr>
          <a:lstStyle/>
          <a:p>
            <a:r>
              <a:rPr lang="en-US" sz="1600" dirty="0">
                <a:solidFill>
                  <a:schemeClr val="bg1"/>
                </a:solidFill>
                <a:hlinkClick r:id="rId2">
                  <a:extLst>
                    <a:ext uri="{A12FA001-AC4F-418D-AE19-62706E023703}">
                      <ahyp:hlinkClr xmlns:ahyp="http://schemas.microsoft.com/office/drawing/2018/hyperlinkcolor" val="tx"/>
                    </a:ext>
                  </a:extLst>
                </a:hlinkClick>
              </a:rPr>
              <a:t>https://wiki.unece.org/display/CTRBSBC/Observatory+on+Border+Crossings+Status+due+to+COVID-19+Home</a:t>
            </a:r>
            <a:endParaRPr lang="en-US" sz="1600" dirty="0">
              <a:solidFill>
                <a:schemeClr val="bg1"/>
              </a:solidFill>
            </a:endParaRPr>
          </a:p>
        </p:txBody>
      </p:sp>
      <p:pic>
        <p:nvPicPr>
          <p:cNvPr id="6" name="Picture 5">
            <a:extLst>
              <a:ext uri="{FF2B5EF4-FFF2-40B4-BE49-F238E27FC236}">
                <a16:creationId xmlns:a16="http://schemas.microsoft.com/office/drawing/2014/main" id="{F0F0EB2A-DB80-49F4-ADEC-3B2EF9D29FAF}"/>
              </a:ext>
            </a:extLst>
          </p:cNvPr>
          <p:cNvPicPr>
            <a:picLocks noChangeAspect="1"/>
          </p:cNvPicPr>
          <p:nvPr/>
        </p:nvPicPr>
        <p:blipFill>
          <a:blip r:embed="rId3"/>
          <a:stretch>
            <a:fillRect/>
          </a:stretch>
        </p:blipFill>
        <p:spPr>
          <a:xfrm>
            <a:off x="0" y="1436315"/>
            <a:ext cx="12192000" cy="5204454"/>
          </a:xfrm>
          <a:prstGeom prst="rect">
            <a:avLst/>
          </a:prstGeom>
        </p:spPr>
      </p:pic>
      <p:sp>
        <p:nvSpPr>
          <p:cNvPr id="5" name="TextBox 4">
            <a:extLst>
              <a:ext uri="{FF2B5EF4-FFF2-40B4-BE49-F238E27FC236}">
                <a16:creationId xmlns:a16="http://schemas.microsoft.com/office/drawing/2014/main" id="{CEFF5426-AD63-4792-989F-6EC672A2AC6A}"/>
              </a:ext>
            </a:extLst>
          </p:cNvPr>
          <p:cNvSpPr txBox="1"/>
          <p:nvPr/>
        </p:nvSpPr>
        <p:spPr>
          <a:xfrm>
            <a:off x="3249637" y="4180344"/>
            <a:ext cx="8701066" cy="2677656"/>
          </a:xfrm>
          <a:prstGeom prst="rect">
            <a:avLst/>
          </a:prstGeom>
          <a:solidFill>
            <a:schemeClr val="bg1">
              <a:lumMod val="95000"/>
              <a:alpha val="54000"/>
            </a:schemeClr>
          </a:solidFill>
        </p:spPr>
        <p:txBody>
          <a:bodyPr wrap="square" rtlCol="0">
            <a:spAutoFit/>
          </a:bodyPr>
          <a:lstStyle/>
          <a:p>
            <a:pPr marL="285750"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اللجان الإقليمية الخمسة للأمم المتحدة </a:t>
            </a:r>
          </a:p>
          <a:p>
            <a:pPr marL="285750"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الاتحاد الدولي للنقل الطرقي (</a:t>
            </a:r>
            <a:r>
              <a:rPr lang="en-US" sz="2400" b="1" dirty="0">
                <a:latin typeface="Arial" panose="020B0604020202020204" pitchFamily="34" charset="0"/>
                <a:cs typeface="Arial" panose="020B0604020202020204" pitchFamily="34" charset="0"/>
              </a:rPr>
              <a:t>IRU</a:t>
            </a:r>
            <a:r>
              <a:rPr lang="ar-LB" sz="2400" b="1" dirty="0">
                <a:latin typeface="Arial" panose="020B0604020202020204" pitchFamily="34" charset="0"/>
                <a:cs typeface="Arial" panose="020B0604020202020204" pitchFamily="34" charset="0"/>
              </a:rPr>
              <a:t>)</a:t>
            </a:r>
          </a:p>
          <a:p>
            <a:pPr marL="285750"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إعلام الدول بالإجراءات المتخذة من قبل بقية الدول</a:t>
            </a:r>
          </a:p>
          <a:p>
            <a:pPr marL="285750"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إعلام شركات النقل بوضع المعابر الحدوديّة</a:t>
            </a:r>
          </a:p>
          <a:p>
            <a:pPr marL="285750"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مصادر الإسكوا:</a:t>
            </a:r>
          </a:p>
          <a:p>
            <a:pPr marL="742950" lvl="1"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نقاط الاتصال لمشروع نظام المعلومات الجغرافية لشبكات ومرافق النقل</a:t>
            </a:r>
          </a:p>
          <a:p>
            <a:pPr marL="742950" lvl="1" indent="-285750" algn="r" rtl="1">
              <a:buFont typeface="Arial" panose="020B0604020202020204" pitchFamily="34" charset="0"/>
              <a:buChar char="•"/>
            </a:pPr>
            <a:r>
              <a:rPr lang="ar-LB" sz="2400" b="1" dirty="0">
                <a:latin typeface="Arial" panose="020B0604020202020204" pitchFamily="34" charset="0"/>
                <a:cs typeface="Arial" panose="020B0604020202020204" pitchFamily="34" charset="0"/>
              </a:rPr>
              <a:t>مصادر أخرى: قطاع النقل البحري (مصر)</a:t>
            </a:r>
          </a:p>
        </p:txBody>
      </p:sp>
    </p:spTree>
    <p:extLst>
      <p:ext uri="{BB962C8B-B14F-4D97-AF65-F5344CB8AC3E}">
        <p14:creationId xmlns:p14="http://schemas.microsoft.com/office/powerpoint/2010/main" val="18585993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08195" y="237478"/>
            <a:ext cx="11556808" cy="1167135"/>
          </a:xfrm>
        </p:spPr>
        <p:txBody>
          <a:bodyPr/>
          <a:lstStyle/>
          <a:p>
            <a:pPr algn="r"/>
            <a:r>
              <a:rPr lang="ar-LB" b="1" dirty="0"/>
              <a:t>مبادرة (1): المرصد الدولي لإجراءات المعابر الحدودية بسبب </a:t>
            </a:r>
            <a:r>
              <a:rPr lang="ar-LB" b="1" dirty="0" err="1"/>
              <a:t>الكورونا</a:t>
            </a:r>
            <a:endParaRPr lang="ar-LB" b="1" dirty="0"/>
          </a:p>
          <a:p>
            <a:pPr algn="r"/>
            <a:r>
              <a:rPr lang="ar-LB" b="1" dirty="0">
                <a:solidFill>
                  <a:srgbClr val="FFFF00"/>
                </a:solidFill>
              </a:rPr>
              <a:t>جمهورية مصر العربية</a:t>
            </a:r>
            <a:endParaRPr lang="en-US" dirty="0">
              <a:solidFill>
                <a:srgbClr val="FFFF00"/>
              </a:solidFill>
            </a:endParaRPr>
          </a:p>
        </p:txBody>
      </p:sp>
      <p:pic>
        <p:nvPicPr>
          <p:cNvPr id="6" name="Picture 5">
            <a:extLst>
              <a:ext uri="{FF2B5EF4-FFF2-40B4-BE49-F238E27FC236}">
                <a16:creationId xmlns:a16="http://schemas.microsoft.com/office/drawing/2014/main" id="{7BC119FC-121C-4DE0-B827-755D4284AB19}"/>
              </a:ext>
            </a:extLst>
          </p:cNvPr>
          <p:cNvPicPr>
            <a:picLocks noChangeAspect="1"/>
          </p:cNvPicPr>
          <p:nvPr/>
        </p:nvPicPr>
        <p:blipFill>
          <a:blip r:embed="rId2"/>
          <a:stretch>
            <a:fillRect/>
          </a:stretch>
        </p:blipFill>
        <p:spPr>
          <a:xfrm>
            <a:off x="0" y="1404613"/>
            <a:ext cx="12030075" cy="5800725"/>
          </a:xfrm>
          <a:prstGeom prst="rect">
            <a:avLst/>
          </a:prstGeom>
        </p:spPr>
      </p:pic>
    </p:spTree>
    <p:extLst>
      <p:ext uri="{BB962C8B-B14F-4D97-AF65-F5344CB8AC3E}">
        <p14:creationId xmlns:p14="http://schemas.microsoft.com/office/powerpoint/2010/main" val="7684351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08195" y="233039"/>
            <a:ext cx="11556808" cy="1167135"/>
          </a:xfrm>
        </p:spPr>
        <p:txBody>
          <a:bodyPr/>
          <a:lstStyle/>
          <a:p>
            <a:pPr algn="r"/>
            <a:r>
              <a:rPr lang="ar-LB" b="1" dirty="0"/>
              <a:t>مبادرة (1): المرصد الدولي لإجراءات المعابر الحدودية بسبب </a:t>
            </a:r>
            <a:r>
              <a:rPr lang="ar-LB" b="1" dirty="0" err="1"/>
              <a:t>الكورونا</a:t>
            </a:r>
            <a:endParaRPr lang="ar-LB" b="1" dirty="0"/>
          </a:p>
          <a:p>
            <a:pPr algn="r"/>
            <a:r>
              <a:rPr lang="ar-LB" b="1" dirty="0">
                <a:solidFill>
                  <a:srgbClr val="FFFF00"/>
                </a:solidFill>
              </a:rPr>
              <a:t>الصين</a:t>
            </a:r>
            <a:endParaRPr lang="en-US" dirty="0">
              <a:solidFill>
                <a:srgbClr val="FFFF00"/>
              </a:solidFill>
            </a:endParaRPr>
          </a:p>
        </p:txBody>
      </p:sp>
      <p:pic>
        <p:nvPicPr>
          <p:cNvPr id="3" name="Picture 2">
            <a:extLst>
              <a:ext uri="{FF2B5EF4-FFF2-40B4-BE49-F238E27FC236}">
                <a16:creationId xmlns:a16="http://schemas.microsoft.com/office/drawing/2014/main" id="{12A4F2CC-424A-4491-A246-18F7F56D7A4A}"/>
              </a:ext>
            </a:extLst>
          </p:cNvPr>
          <p:cNvPicPr>
            <a:picLocks noChangeAspect="1"/>
          </p:cNvPicPr>
          <p:nvPr/>
        </p:nvPicPr>
        <p:blipFill>
          <a:blip r:embed="rId2"/>
          <a:stretch>
            <a:fillRect/>
          </a:stretch>
        </p:blipFill>
        <p:spPr>
          <a:xfrm>
            <a:off x="34928" y="1400174"/>
            <a:ext cx="12030075" cy="5762625"/>
          </a:xfrm>
          <a:prstGeom prst="rect">
            <a:avLst/>
          </a:prstGeom>
        </p:spPr>
      </p:pic>
    </p:spTree>
    <p:extLst>
      <p:ext uri="{BB962C8B-B14F-4D97-AF65-F5344CB8AC3E}">
        <p14:creationId xmlns:p14="http://schemas.microsoft.com/office/powerpoint/2010/main" val="23054763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508195" y="233039"/>
            <a:ext cx="11556808" cy="1167135"/>
          </a:xfrm>
        </p:spPr>
        <p:txBody>
          <a:bodyPr/>
          <a:lstStyle/>
          <a:p>
            <a:pPr algn="r"/>
            <a:r>
              <a:rPr lang="ar-LB" b="1" dirty="0"/>
              <a:t>مبادرة (</a:t>
            </a:r>
            <a:r>
              <a:rPr lang="en-US" b="1" dirty="0"/>
              <a:t>2</a:t>
            </a:r>
            <a:r>
              <a:rPr lang="ar-LB" b="1" dirty="0"/>
              <a:t>): مرصد تتبع نداءات السفن في الموانئ البحرية </a:t>
            </a:r>
          </a:p>
          <a:p>
            <a:pPr algn="r"/>
            <a:r>
              <a:rPr lang="ar-LB" sz="2400" b="1" dirty="0">
                <a:solidFill>
                  <a:srgbClr val="FFFF00"/>
                </a:solidFill>
              </a:rPr>
              <a:t>1200 ميناء بحري</a:t>
            </a:r>
            <a:endParaRPr lang="en-US" sz="2400" b="1" dirty="0">
              <a:solidFill>
                <a:srgbClr val="FFFF00"/>
              </a:solidFill>
            </a:endParaRPr>
          </a:p>
        </p:txBody>
      </p:sp>
      <p:sp>
        <p:nvSpPr>
          <p:cNvPr id="5" name="Rectangle 4">
            <a:extLst>
              <a:ext uri="{FF2B5EF4-FFF2-40B4-BE49-F238E27FC236}">
                <a16:creationId xmlns:a16="http://schemas.microsoft.com/office/drawing/2014/main" id="{011AA552-2A0A-4322-A081-F358DA81723B}"/>
              </a:ext>
            </a:extLst>
          </p:cNvPr>
          <p:cNvSpPr/>
          <p:nvPr/>
        </p:nvSpPr>
        <p:spPr>
          <a:xfrm>
            <a:off x="126997" y="806680"/>
            <a:ext cx="4007534" cy="369332"/>
          </a:xfrm>
          <a:prstGeom prst="rect">
            <a:avLst/>
          </a:prstGeom>
        </p:spPr>
        <p:txBody>
          <a:bodyPr wrap="square">
            <a:spAutoFit/>
          </a:bodyPr>
          <a:lstStyle/>
          <a:p>
            <a:r>
              <a:rPr lang="en-US" dirty="0">
                <a:solidFill>
                  <a:schemeClr val="bg1"/>
                </a:solidFill>
                <a:hlinkClick r:id="rId2">
                  <a:extLst>
                    <a:ext uri="{A12FA001-AC4F-418D-AE19-62706E023703}">
                      <ahyp:hlinkClr xmlns:ahyp="http://schemas.microsoft.com/office/drawing/2018/hyperlinkcolor" val="tx"/>
                    </a:ext>
                  </a:extLst>
                </a:hlinkClick>
              </a:rPr>
              <a:t>https://comtrade.un.org/data/monitor</a:t>
            </a:r>
            <a:endParaRPr lang="en-US" dirty="0">
              <a:solidFill>
                <a:schemeClr val="bg1"/>
              </a:solidFill>
            </a:endParaRPr>
          </a:p>
        </p:txBody>
      </p:sp>
      <p:pic>
        <p:nvPicPr>
          <p:cNvPr id="3" name="Picture 2">
            <a:extLst>
              <a:ext uri="{FF2B5EF4-FFF2-40B4-BE49-F238E27FC236}">
                <a16:creationId xmlns:a16="http://schemas.microsoft.com/office/drawing/2014/main" id="{FC93A3D7-3AC0-4167-9884-D3188E0B0949}"/>
              </a:ext>
            </a:extLst>
          </p:cNvPr>
          <p:cNvPicPr>
            <a:picLocks noChangeAspect="1"/>
          </p:cNvPicPr>
          <p:nvPr/>
        </p:nvPicPr>
        <p:blipFill>
          <a:blip r:embed="rId3"/>
          <a:stretch>
            <a:fillRect/>
          </a:stretch>
        </p:blipFill>
        <p:spPr>
          <a:xfrm>
            <a:off x="0" y="1622034"/>
            <a:ext cx="12168166" cy="5362575"/>
          </a:xfrm>
          <a:prstGeom prst="rect">
            <a:avLst/>
          </a:prstGeom>
        </p:spPr>
      </p:pic>
    </p:spTree>
    <p:extLst>
      <p:ext uri="{BB962C8B-B14F-4D97-AF65-F5344CB8AC3E}">
        <p14:creationId xmlns:p14="http://schemas.microsoft.com/office/powerpoint/2010/main" val="4248701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1616E48-9D2A-7F41-B386-5607A41B04B1}"/>
              </a:ext>
            </a:extLst>
          </p:cNvPr>
          <p:cNvSpPr>
            <a:spLocks noGrp="1"/>
          </p:cNvSpPr>
          <p:nvPr>
            <p:ph type="subTitle" idx="1"/>
          </p:nvPr>
        </p:nvSpPr>
        <p:spPr>
          <a:xfrm>
            <a:off x="-300040" y="387327"/>
            <a:ext cx="12365041" cy="1167135"/>
          </a:xfrm>
        </p:spPr>
        <p:txBody>
          <a:bodyPr/>
          <a:lstStyle/>
          <a:p>
            <a:pPr algn="r"/>
            <a:r>
              <a:rPr lang="ar-LB" b="1" dirty="0"/>
              <a:t>مبادرة (3): </a:t>
            </a:r>
            <a:r>
              <a:rPr lang="ar-LB" sz="2800" b="1" dirty="0"/>
              <a:t>مشروع حساب التنمية للأمم المتحدة حول النقل والتجارة في مواجهة الجوائح</a:t>
            </a:r>
          </a:p>
        </p:txBody>
      </p:sp>
      <p:graphicFrame>
        <p:nvGraphicFramePr>
          <p:cNvPr id="4" name="Table 7">
            <a:extLst>
              <a:ext uri="{FF2B5EF4-FFF2-40B4-BE49-F238E27FC236}">
                <a16:creationId xmlns:a16="http://schemas.microsoft.com/office/drawing/2014/main" id="{D28E5373-D45A-4401-8970-7B220BF5C93B}"/>
              </a:ext>
            </a:extLst>
          </p:cNvPr>
          <p:cNvGraphicFramePr>
            <a:graphicFrameLocks noGrp="1"/>
          </p:cNvGraphicFramePr>
          <p:nvPr>
            <p:extLst>
              <p:ext uri="{D42A27DB-BD31-4B8C-83A1-F6EECF244321}">
                <p14:modId xmlns:p14="http://schemas.microsoft.com/office/powerpoint/2010/main" val="3461662872"/>
              </p:ext>
            </p:extLst>
          </p:nvPr>
        </p:nvGraphicFramePr>
        <p:xfrm>
          <a:off x="0" y="1389184"/>
          <a:ext cx="7954505" cy="3657600"/>
        </p:xfrm>
        <a:graphic>
          <a:graphicData uri="http://schemas.openxmlformats.org/drawingml/2006/table">
            <a:tbl>
              <a:tblPr firstRow="1" bandRow="1">
                <a:tableStyleId>{5C22544A-7EE6-4342-B048-85BDC9FD1C3A}</a:tableStyleId>
              </a:tblPr>
              <a:tblGrid>
                <a:gridCol w="3295082">
                  <a:extLst>
                    <a:ext uri="{9D8B030D-6E8A-4147-A177-3AD203B41FA5}">
                      <a16:colId xmlns:a16="http://schemas.microsoft.com/office/drawing/2014/main" val="669306981"/>
                    </a:ext>
                  </a:extLst>
                </a:gridCol>
                <a:gridCol w="1364006">
                  <a:extLst>
                    <a:ext uri="{9D8B030D-6E8A-4147-A177-3AD203B41FA5}">
                      <a16:colId xmlns:a16="http://schemas.microsoft.com/office/drawing/2014/main" val="910077127"/>
                    </a:ext>
                  </a:extLst>
                </a:gridCol>
                <a:gridCol w="1698508">
                  <a:extLst>
                    <a:ext uri="{9D8B030D-6E8A-4147-A177-3AD203B41FA5}">
                      <a16:colId xmlns:a16="http://schemas.microsoft.com/office/drawing/2014/main" val="2478162017"/>
                    </a:ext>
                  </a:extLst>
                </a:gridCol>
                <a:gridCol w="1596909">
                  <a:extLst>
                    <a:ext uri="{9D8B030D-6E8A-4147-A177-3AD203B41FA5}">
                      <a16:colId xmlns:a16="http://schemas.microsoft.com/office/drawing/2014/main" val="571514191"/>
                    </a:ext>
                  </a:extLst>
                </a:gridCol>
              </a:tblGrid>
              <a:tr h="370840">
                <a:tc>
                  <a:txBody>
                    <a:bodyPr/>
                    <a:lstStyle/>
                    <a:p>
                      <a:endParaRPr lang="en-US" dirty="0"/>
                    </a:p>
                  </a:txBody>
                  <a:tcPr/>
                </a:tc>
                <a:tc>
                  <a:txBody>
                    <a:bodyPr/>
                    <a:lstStyle/>
                    <a:p>
                      <a:pPr algn="ctr"/>
                      <a:r>
                        <a:rPr lang="en-US" dirty="0"/>
                        <a:t>Phase 1</a:t>
                      </a:r>
                    </a:p>
                    <a:p>
                      <a:pPr algn="ctr"/>
                      <a:r>
                        <a:rPr lang="en-US" dirty="0"/>
                        <a:t>15 July 2020</a:t>
                      </a:r>
                    </a:p>
                  </a:txBody>
                  <a:tcPr/>
                </a:tc>
                <a:tc>
                  <a:txBody>
                    <a:bodyPr/>
                    <a:lstStyle/>
                    <a:p>
                      <a:pPr algn="ctr"/>
                      <a:r>
                        <a:rPr lang="en-US" dirty="0"/>
                        <a:t>Phase 2</a:t>
                      </a:r>
                    </a:p>
                    <a:p>
                      <a:pPr algn="ctr"/>
                      <a:r>
                        <a:rPr lang="en-US" dirty="0"/>
                        <a:t>End of 2020</a:t>
                      </a:r>
                    </a:p>
                  </a:txBody>
                  <a:tcPr/>
                </a:tc>
                <a:tc>
                  <a:txBody>
                    <a:bodyPr/>
                    <a:lstStyle/>
                    <a:p>
                      <a:pPr algn="ctr"/>
                      <a:r>
                        <a:rPr lang="en-US" dirty="0"/>
                        <a:t>Phase 3</a:t>
                      </a:r>
                    </a:p>
                    <a:p>
                      <a:pPr algn="ctr"/>
                      <a:r>
                        <a:rPr lang="en-US" dirty="0"/>
                        <a:t>2021</a:t>
                      </a:r>
                    </a:p>
                  </a:txBody>
                  <a:tcPr/>
                </a:tc>
                <a:extLst>
                  <a:ext uri="{0D108BD9-81ED-4DB2-BD59-A6C34878D82A}">
                    <a16:rowId xmlns:a16="http://schemas.microsoft.com/office/drawing/2014/main" val="277281163"/>
                  </a:ext>
                </a:extLst>
              </a:tr>
              <a:tr h="473688">
                <a:tc>
                  <a:txBody>
                    <a:bodyPr/>
                    <a:lstStyle/>
                    <a:p>
                      <a:r>
                        <a:rPr lang="en-US" b="1" dirty="0"/>
                        <a:t>Cluster A: Contactless</a:t>
                      </a:r>
                    </a:p>
                    <a:p>
                      <a:r>
                        <a:rPr lang="en-US" dirty="0"/>
                        <a:t>Eliminating physical contacts: </a:t>
                      </a:r>
                    </a:p>
                  </a:txBody>
                  <a:tcPr/>
                </a:tc>
                <a:tc rowSpan="3">
                  <a:txBody>
                    <a:bodyPr/>
                    <a:lstStyle/>
                    <a:p>
                      <a:r>
                        <a:rPr lang="en-US" dirty="0"/>
                        <a:t>Concrete initial solutions, products and concept note </a:t>
                      </a:r>
                    </a:p>
                    <a:p>
                      <a:r>
                        <a:rPr lang="en-US" dirty="0"/>
                        <a:t>Low-hanging fruits (Inter-agency policy briefs, e TIR, etc.)  </a:t>
                      </a:r>
                    </a:p>
                  </a:txBody>
                  <a:tcPr vert="vert270"/>
                </a:tc>
                <a:tc rowSpan="3">
                  <a:txBody>
                    <a:bodyPr/>
                    <a:lstStyle/>
                    <a:p>
                      <a:r>
                        <a:rPr lang="en-US" dirty="0"/>
                        <a:t>Standards and recommendations for contactless solutions in cross-border transport. Best practices, Capacity buildings, Guidelines </a:t>
                      </a:r>
                    </a:p>
                  </a:txBody>
                  <a:tcPr vert="vert270"/>
                </a:tc>
                <a:tc rowSpan="3">
                  <a:txBody>
                    <a:bodyPr/>
                    <a:lstStyle/>
                    <a:p>
                      <a:r>
                        <a:rPr lang="en-US" dirty="0"/>
                        <a:t>Proved positive impacts on smooth cross-border transport and trade operations. Strengthened regional cooperation</a:t>
                      </a:r>
                    </a:p>
                  </a:txBody>
                  <a:tcPr vert="vert270"/>
                </a:tc>
                <a:extLst>
                  <a:ext uri="{0D108BD9-81ED-4DB2-BD59-A6C34878D82A}">
                    <a16:rowId xmlns:a16="http://schemas.microsoft.com/office/drawing/2014/main" val="2004340476"/>
                  </a:ext>
                </a:extLst>
              </a:tr>
              <a:tr h="869724">
                <a:tc>
                  <a:txBody>
                    <a:bodyPr/>
                    <a:lstStyle/>
                    <a:p>
                      <a:r>
                        <a:rPr lang="en-US" b="1" dirty="0"/>
                        <a:t>Cluster B: Seamless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Eliminating obstacles to smooth cross-border trade and transport operation:</a:t>
                      </a:r>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1196153709"/>
                  </a:ext>
                </a:extLst>
              </a:tr>
              <a:tr h="370840">
                <a:tc>
                  <a:txBody>
                    <a:bodyPr/>
                    <a:lstStyle/>
                    <a:p>
                      <a:r>
                        <a:rPr lang="en-US" b="1" dirty="0"/>
                        <a:t>Cluster C: Collaborative</a:t>
                      </a:r>
                    </a:p>
                    <a:p>
                      <a:r>
                        <a:rPr lang="en-US" dirty="0"/>
                        <a:t>Enabling global, regional and sectoral cooperation </a:t>
                      </a:r>
                    </a:p>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285940621"/>
                  </a:ext>
                </a:extLst>
              </a:tr>
            </a:tbl>
          </a:graphicData>
        </a:graphic>
      </p:graphicFrame>
      <p:sp>
        <p:nvSpPr>
          <p:cNvPr id="5" name="TextBox 4">
            <a:extLst>
              <a:ext uri="{FF2B5EF4-FFF2-40B4-BE49-F238E27FC236}">
                <a16:creationId xmlns:a16="http://schemas.microsoft.com/office/drawing/2014/main" id="{3EA40E32-18A9-449E-B24C-62D61B7A0F79}"/>
              </a:ext>
            </a:extLst>
          </p:cNvPr>
          <p:cNvSpPr txBox="1"/>
          <p:nvPr/>
        </p:nvSpPr>
        <p:spPr>
          <a:xfrm>
            <a:off x="0" y="5102203"/>
            <a:ext cx="12192000" cy="1723549"/>
          </a:xfrm>
          <a:prstGeom prst="rect">
            <a:avLst/>
          </a:prstGeom>
          <a:solidFill>
            <a:schemeClr val="bg1">
              <a:lumMod val="95000"/>
            </a:schemeClr>
          </a:solidFill>
        </p:spPr>
        <p:txBody>
          <a:bodyPr wrap="square" rtlCol="0">
            <a:spAutoFit/>
          </a:bodyPr>
          <a:lstStyle/>
          <a:p>
            <a:pPr marL="285750" indent="-285750" algn="r" rtl="1">
              <a:buFont typeface="Arial" panose="020B0604020202020204" pitchFamily="34" charset="0"/>
              <a:buChar char="•"/>
            </a:pPr>
            <a:r>
              <a:rPr lang="ar-LB" b="1" dirty="0">
                <a:latin typeface="Arial" panose="020B0604020202020204" pitchFamily="34" charset="0"/>
                <a:cs typeface="Arial" panose="020B0604020202020204" pitchFamily="34" charset="0"/>
              </a:rPr>
              <a:t>مؤتمر الأمم المتحدة للتجارة والتنمية </a:t>
            </a:r>
            <a:r>
              <a:rPr lang="ar-LB"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UNCTAD</a:t>
            </a:r>
            <a:r>
              <a:rPr lang="ar-LB" sz="1600" b="1" i="1" dirty="0">
                <a:latin typeface="Arial" panose="020B0604020202020204" pitchFamily="34" charset="0"/>
                <a:cs typeface="Arial" panose="020B0604020202020204" pitchFamily="34" charset="0"/>
              </a:rPr>
              <a:t>) </a:t>
            </a:r>
            <a:r>
              <a:rPr lang="ar-LB" b="1" dirty="0">
                <a:latin typeface="Arial" panose="020B0604020202020204" pitchFamily="34" charset="0"/>
                <a:cs typeface="Arial" panose="020B0604020202020204" pitchFamily="34" charset="0"/>
              </a:rPr>
              <a:t>+ لجان الأمم المتحدة الخمسة</a:t>
            </a:r>
          </a:p>
          <a:p>
            <a:pPr marL="285750" indent="-285750" algn="r" rtl="1">
              <a:buFont typeface="Arial" panose="020B0604020202020204" pitchFamily="34" charset="0"/>
              <a:buChar char="•"/>
            </a:pPr>
            <a:r>
              <a:rPr lang="ar-LB" b="1" dirty="0">
                <a:latin typeface="Arial" panose="020B0604020202020204" pitchFamily="34" charset="0"/>
                <a:cs typeface="Arial" panose="020B0604020202020204" pitchFamily="34" charset="0"/>
              </a:rPr>
              <a:t>تطبيق مشترك لحلول رقمية لضمان سلاسة النقل مع إلغاء الاحتكاك البشري على المعابر الحدودية.</a:t>
            </a:r>
            <a:r>
              <a:rPr lang="ar-LB" b="1" dirty="0">
                <a:solidFill>
                  <a:srgbClr val="FF0000"/>
                </a:solidFill>
                <a:latin typeface="Arial" panose="020B0604020202020204" pitchFamily="34" charset="0"/>
                <a:cs typeface="Arial" panose="020B0604020202020204" pitchFamily="34" charset="0"/>
              </a:rPr>
              <a:t> </a:t>
            </a:r>
          </a:p>
          <a:p>
            <a:pPr marL="285750" indent="-285750" algn="r" rtl="1">
              <a:buFont typeface="Arial" panose="020B0604020202020204" pitchFamily="34" charset="0"/>
              <a:buChar char="•"/>
            </a:pPr>
            <a:r>
              <a:rPr lang="ar-LB" b="1" dirty="0">
                <a:latin typeface="Arial" panose="020B0604020202020204" pitchFamily="34" charset="0"/>
                <a:cs typeface="Arial" panose="020B0604020202020204" pitchFamily="34" charset="0"/>
              </a:rPr>
              <a:t>تم توجيه رسائل من لجنة الأمم المتحدة الاقتصادية لأوروبا إلى إدارات الجمارك في جميع بلدان العالم، ويمكن لوزارات النقل المهتمة المتابعة مع إدارات الجمارك</a:t>
            </a:r>
          </a:p>
          <a:p>
            <a:pPr marL="285750" indent="-285750" algn="r" rtl="1">
              <a:buFont typeface="Arial" panose="020B0604020202020204" pitchFamily="34" charset="0"/>
              <a:buChar char="•"/>
            </a:pPr>
            <a:r>
              <a:rPr lang="ar-LB" sz="1600" b="1" dirty="0">
                <a:latin typeface="Arial" panose="020B0604020202020204" pitchFamily="34" charset="0"/>
                <a:cs typeface="Arial" panose="020B0604020202020204" pitchFamily="34" charset="0"/>
              </a:rPr>
              <a:t>المرحلة الأولى (حتى نهاية 2020): تونس تستفيد من ربط النظام الجمركي بنظام التير الالكتروني (</a:t>
            </a:r>
            <a:r>
              <a:rPr lang="en-US" sz="1600" b="1" dirty="0">
                <a:latin typeface="Arial" panose="020B0604020202020204" pitchFamily="34" charset="0"/>
                <a:cs typeface="Arial" panose="020B0604020202020204" pitchFamily="34" charset="0"/>
              </a:rPr>
              <a:t>e TIR</a:t>
            </a:r>
            <a:r>
              <a:rPr lang="ar-LB" sz="1600" b="1" dirty="0">
                <a:latin typeface="Arial" panose="020B0604020202020204" pitchFamily="34" charset="0"/>
                <a:cs typeface="Arial" panose="020B0604020202020204" pitchFamily="34" charset="0"/>
              </a:rPr>
              <a:t>)، ويمكن النظر بطلبات بلدان أخرى خلال المراحل التالية.</a:t>
            </a:r>
          </a:p>
          <a:p>
            <a:pPr marL="285750" indent="-285750" algn="r" rtl="1">
              <a:buFont typeface="Arial" panose="020B0604020202020204" pitchFamily="34" charset="0"/>
              <a:buChar char="•"/>
            </a:pPr>
            <a:r>
              <a:rPr lang="ar-LB" b="1" dirty="0">
                <a:solidFill>
                  <a:srgbClr val="FF0000"/>
                </a:solidFill>
                <a:latin typeface="Arial" panose="020B0604020202020204" pitchFamily="34" charset="0"/>
                <a:cs typeface="Arial" panose="020B0604020202020204" pitchFamily="34" charset="0"/>
              </a:rPr>
              <a:t>المرحلة الثانية (حتى نهاية شباط/ فبراير 2021): دراسة مزايا الربط بنظام التير الالكتروني على ممر برّي يصل بين لبنان والخليج العربي.</a:t>
            </a:r>
          </a:p>
          <a:p>
            <a:pPr marL="285750" indent="-285750" algn="r" rtl="1">
              <a:buFont typeface="Arial" panose="020B0604020202020204" pitchFamily="34" charset="0"/>
              <a:buChar char="•"/>
            </a:pPr>
            <a:r>
              <a:rPr lang="ar-LB" b="1" dirty="0">
                <a:solidFill>
                  <a:srgbClr val="FF0000"/>
                </a:solidFill>
                <a:latin typeface="Arial" panose="020B0604020202020204" pitchFamily="34" charset="0"/>
                <a:cs typeface="Arial" panose="020B0604020202020204" pitchFamily="34" charset="0"/>
              </a:rPr>
              <a:t>ورشة عمل إقليمية لدول الإسكوا يومي 16-17 كانون الأول/ ديسمبر 2020 (الدعوات قيد الإعداد) </a:t>
            </a:r>
          </a:p>
        </p:txBody>
      </p:sp>
      <p:pic>
        <p:nvPicPr>
          <p:cNvPr id="6" name="Picture 5">
            <a:extLst>
              <a:ext uri="{FF2B5EF4-FFF2-40B4-BE49-F238E27FC236}">
                <a16:creationId xmlns:a16="http://schemas.microsoft.com/office/drawing/2014/main" id="{C77CE2D4-6C5C-482A-9D37-8C6A3C3DC6B4}"/>
              </a:ext>
            </a:extLst>
          </p:cNvPr>
          <p:cNvPicPr>
            <a:picLocks noChangeAspect="1"/>
          </p:cNvPicPr>
          <p:nvPr/>
        </p:nvPicPr>
        <p:blipFill>
          <a:blip r:embed="rId2"/>
          <a:stretch>
            <a:fillRect/>
          </a:stretch>
        </p:blipFill>
        <p:spPr>
          <a:xfrm>
            <a:off x="8585146" y="1389184"/>
            <a:ext cx="2758852" cy="3657600"/>
          </a:xfrm>
          <a:prstGeom prst="rect">
            <a:avLst/>
          </a:prstGeom>
        </p:spPr>
      </p:pic>
    </p:spTree>
    <p:extLst>
      <p:ext uri="{BB962C8B-B14F-4D97-AF65-F5344CB8AC3E}">
        <p14:creationId xmlns:p14="http://schemas.microsoft.com/office/powerpoint/2010/main" val="31209119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_2SEEDS">
      <a:dk1>
        <a:srgbClr val="000000"/>
      </a:dk1>
      <a:lt1>
        <a:srgbClr val="FFFFFF"/>
      </a:lt1>
      <a:dk2>
        <a:srgbClr val="243041"/>
      </a:dk2>
      <a:lt2>
        <a:srgbClr val="E2E3E8"/>
      </a:lt2>
      <a:accent1>
        <a:srgbClr val="BD9B84"/>
      </a:accent1>
      <a:accent2>
        <a:srgbClr val="ABA175"/>
      </a:accent2>
      <a:accent3>
        <a:srgbClr val="9CA57D"/>
      </a:accent3>
      <a:accent4>
        <a:srgbClr val="7FA3BA"/>
      </a:accent4>
      <a:accent5>
        <a:srgbClr val="969FC6"/>
      </a:accent5>
      <a:accent6>
        <a:srgbClr val="8C7FBA"/>
      </a:accent6>
      <a:hlink>
        <a:srgbClr val="6976AE"/>
      </a:hlink>
      <a:folHlink>
        <a:srgbClr val="7F7F7F"/>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potx  -  Read-Only" id="{D7F1BAC2-7609-4F04-8F3E-70099B644AC4}" vid="{03B0DB44-4E44-45EA-8252-50E167B24A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ESCWA_Logo-Motto_PPT-Ar</Template>
  <TotalTime>2200</TotalTime>
  <Words>1401</Words>
  <Application>Microsoft Office PowerPoint</Application>
  <PresentationFormat>Widescreen</PresentationFormat>
  <Paragraphs>114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Garamond</vt:lpstr>
      <vt:lpstr>Open Sans</vt:lpstr>
      <vt:lpstr>Selawik Light</vt:lpstr>
      <vt:lpstr>Wingdings</vt:lpstr>
      <vt:lpstr>SavonVTI</vt:lpstr>
      <vt:lpstr>أثر جائحة كوفيد-19 على النقل في المنطقة العربيّة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 يعرب بدر المستشار الإقليمي للنقل واللوجستيات بريد الكتروني : badr3@un.org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مبادرة الحزام والطريق: ماذا تحمل للمنطقة العربية؟</dc:title>
  <dc:creator>Zeinab Othman</dc:creator>
  <cp:lastModifiedBy>Shadia Abdallah</cp:lastModifiedBy>
  <cp:revision>189</cp:revision>
  <cp:lastPrinted>2020-06-25T06:55:52Z</cp:lastPrinted>
  <dcterms:created xsi:type="dcterms:W3CDTF">2019-12-19T08:54:43Z</dcterms:created>
  <dcterms:modified xsi:type="dcterms:W3CDTF">2020-11-24T13:44:20Z</dcterms:modified>
</cp:coreProperties>
</file>