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6" r:id="rId5"/>
  </p:sldMasterIdLst>
  <p:notesMasterIdLst>
    <p:notesMasterId r:id="rId26"/>
  </p:notesMasterIdLst>
  <p:handoutMasterIdLst>
    <p:handoutMasterId r:id="rId27"/>
  </p:handoutMasterIdLst>
  <p:sldIdLst>
    <p:sldId id="256" r:id="rId6"/>
    <p:sldId id="379" r:id="rId7"/>
    <p:sldId id="411" r:id="rId8"/>
    <p:sldId id="413" r:id="rId9"/>
    <p:sldId id="414" r:id="rId10"/>
    <p:sldId id="416" r:id="rId11"/>
    <p:sldId id="420" r:id="rId12"/>
    <p:sldId id="417" r:id="rId13"/>
    <p:sldId id="418" r:id="rId14"/>
    <p:sldId id="421" r:id="rId15"/>
    <p:sldId id="419" r:id="rId16"/>
    <p:sldId id="381" r:id="rId17"/>
    <p:sldId id="378" r:id="rId18"/>
    <p:sldId id="424" r:id="rId19"/>
    <p:sldId id="425" r:id="rId20"/>
    <p:sldId id="426" r:id="rId21"/>
    <p:sldId id="388" r:id="rId22"/>
    <p:sldId id="349" r:id="rId23"/>
    <p:sldId id="367" r:id="rId24"/>
    <p:sldId id="395" r:id="rId25"/>
  </p:sldIdLst>
  <p:sldSz cx="9144000" cy="6858000" type="screen4x3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yem Demirci" initials="MD" lastIdx="2" clrIdx="0">
    <p:extLst>
      <p:ext uri="{19B8F6BF-5375-455C-9EA6-DF929625EA0E}">
        <p15:presenceInfo xmlns:p15="http://schemas.microsoft.com/office/powerpoint/2012/main" userId="S::demircim@un.org::fa2da6f7-7806-417e-a6df-798074905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66FF"/>
    <a:srgbClr val="CC00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225" autoAdjust="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468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DEC36-CA63-40E2-8E1B-85C4E392ED1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DC57719-4D7C-4354-A1A9-C78AF9F25604}">
      <dgm:prSet phldrT="[Text]"/>
      <dgm:spPr/>
      <dgm:t>
        <a:bodyPr/>
        <a:lstStyle/>
        <a:p>
          <a:r>
            <a:rPr lang="en-GB" dirty="0"/>
            <a:t>Geoinformation</a:t>
          </a:r>
          <a:endParaRPr lang="it-IT" dirty="0"/>
        </a:p>
      </dgm:t>
    </dgm:pt>
    <dgm:pt modelId="{6540DAF5-20ED-4CAC-A4A5-FCE4DFC8BB4C}" type="parTrans" cxnId="{8E621681-663B-410C-ACA1-560055BBBF99}">
      <dgm:prSet/>
      <dgm:spPr/>
      <dgm:t>
        <a:bodyPr/>
        <a:lstStyle/>
        <a:p>
          <a:endParaRPr lang="it-IT"/>
        </a:p>
      </dgm:t>
    </dgm:pt>
    <dgm:pt modelId="{13888E1F-54D6-4F27-973A-BAA3D66B68A3}" type="sibTrans" cxnId="{8E621681-663B-410C-ACA1-560055BBBF99}">
      <dgm:prSet/>
      <dgm:spPr/>
      <dgm:t>
        <a:bodyPr/>
        <a:lstStyle/>
        <a:p>
          <a:endParaRPr lang="it-IT"/>
        </a:p>
      </dgm:t>
    </dgm:pt>
    <dgm:pt modelId="{753F74EF-BF59-4E97-AE3C-BF148EC2BD28}">
      <dgm:prSet phldrT="[Text]"/>
      <dgm:spPr/>
      <dgm:t>
        <a:bodyPr/>
        <a:lstStyle/>
        <a:p>
          <a:r>
            <a:rPr lang="en-GB" dirty="0"/>
            <a:t>Census</a:t>
          </a:r>
          <a:endParaRPr lang="it-IT" dirty="0"/>
        </a:p>
      </dgm:t>
    </dgm:pt>
    <dgm:pt modelId="{ED457059-E648-4D07-895C-6354A0528C51}" type="parTrans" cxnId="{562313D9-6F04-41C5-A640-1C9DAF053333}">
      <dgm:prSet/>
      <dgm:spPr/>
      <dgm:t>
        <a:bodyPr/>
        <a:lstStyle/>
        <a:p>
          <a:endParaRPr lang="it-IT"/>
        </a:p>
      </dgm:t>
    </dgm:pt>
    <dgm:pt modelId="{A8735271-FB5C-4C85-B945-8A99B1795865}" type="sibTrans" cxnId="{562313D9-6F04-41C5-A640-1C9DAF053333}">
      <dgm:prSet/>
      <dgm:spPr/>
      <dgm:t>
        <a:bodyPr/>
        <a:lstStyle/>
        <a:p>
          <a:endParaRPr lang="it-IT"/>
        </a:p>
      </dgm:t>
    </dgm:pt>
    <dgm:pt modelId="{8421F6AC-77A4-4CB9-BB15-6A9D0A3402C4}">
      <dgm:prSet phldrT="[Text]"/>
      <dgm:spPr/>
      <dgm:t>
        <a:bodyPr/>
        <a:lstStyle/>
        <a:p>
          <a:r>
            <a:rPr lang="en-GB" dirty="0"/>
            <a:t>SDGs</a:t>
          </a:r>
          <a:endParaRPr lang="it-IT" dirty="0"/>
        </a:p>
      </dgm:t>
    </dgm:pt>
    <dgm:pt modelId="{B0A797C9-FD16-497E-836C-66FD8A9563F3}" type="parTrans" cxnId="{175937B2-46D4-4771-85FF-813027687A9C}">
      <dgm:prSet/>
      <dgm:spPr/>
      <dgm:t>
        <a:bodyPr/>
        <a:lstStyle/>
        <a:p>
          <a:endParaRPr lang="it-IT"/>
        </a:p>
      </dgm:t>
    </dgm:pt>
    <dgm:pt modelId="{BEE3FE17-6AE3-4A00-99F1-EE85677489CB}" type="sibTrans" cxnId="{175937B2-46D4-4771-85FF-813027687A9C}">
      <dgm:prSet/>
      <dgm:spPr/>
      <dgm:t>
        <a:bodyPr/>
        <a:lstStyle/>
        <a:p>
          <a:endParaRPr lang="it-IT"/>
        </a:p>
      </dgm:t>
    </dgm:pt>
    <dgm:pt modelId="{103A1840-45EC-42F4-B13A-AC40CE56C232}" type="pres">
      <dgm:prSet presAssocID="{6B5DEC36-CA63-40E2-8E1B-85C4E392ED1D}" presName="compositeShape" presStyleCnt="0">
        <dgm:presLayoutVars>
          <dgm:chMax val="7"/>
          <dgm:dir/>
          <dgm:resizeHandles val="exact"/>
        </dgm:presLayoutVars>
      </dgm:prSet>
      <dgm:spPr/>
    </dgm:pt>
    <dgm:pt modelId="{8C902250-FBEE-4D50-9AB2-CBFA6ADBA5B1}" type="pres">
      <dgm:prSet presAssocID="{4DC57719-4D7C-4354-A1A9-C78AF9F25604}" presName="circ1" presStyleLbl="vennNode1" presStyleIdx="0" presStyleCnt="3"/>
      <dgm:spPr/>
    </dgm:pt>
    <dgm:pt modelId="{C4EDF102-DBEC-4650-9C2B-E1B179C6FB2C}" type="pres">
      <dgm:prSet presAssocID="{4DC57719-4D7C-4354-A1A9-C78AF9F256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6500DD-3065-408B-9986-A46284705BA1}" type="pres">
      <dgm:prSet presAssocID="{753F74EF-BF59-4E97-AE3C-BF148EC2BD28}" presName="circ2" presStyleLbl="vennNode1" presStyleIdx="1" presStyleCnt="3"/>
      <dgm:spPr/>
    </dgm:pt>
    <dgm:pt modelId="{FC118E1F-A86F-49F6-A5F1-242466C1FCB2}" type="pres">
      <dgm:prSet presAssocID="{753F74EF-BF59-4E97-AE3C-BF148EC2BD2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7716E4-9F64-4DAE-BC78-28CE16FD94AE}" type="pres">
      <dgm:prSet presAssocID="{8421F6AC-77A4-4CB9-BB15-6A9D0A3402C4}" presName="circ3" presStyleLbl="vennNode1" presStyleIdx="2" presStyleCnt="3"/>
      <dgm:spPr/>
    </dgm:pt>
    <dgm:pt modelId="{9C2CBB3D-C978-457A-86F1-03E109E61C88}" type="pres">
      <dgm:prSet presAssocID="{8421F6AC-77A4-4CB9-BB15-6A9D0A3402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9019719-9AAD-40A6-90BE-4E84D319492F}" type="presOf" srcId="{753F74EF-BF59-4E97-AE3C-BF148EC2BD28}" destId="{FC118E1F-A86F-49F6-A5F1-242466C1FCB2}" srcOrd="1" destOrd="0" presId="urn:microsoft.com/office/officeart/2005/8/layout/venn1"/>
    <dgm:cxn modelId="{0C547269-94B1-4BF3-9C50-D205A72572E8}" type="presOf" srcId="{8421F6AC-77A4-4CB9-BB15-6A9D0A3402C4}" destId="{9C2CBB3D-C978-457A-86F1-03E109E61C88}" srcOrd="1" destOrd="0" presId="urn:microsoft.com/office/officeart/2005/8/layout/venn1"/>
    <dgm:cxn modelId="{491E106E-C66C-4ECA-A592-67D48B87F699}" type="presOf" srcId="{4DC57719-4D7C-4354-A1A9-C78AF9F25604}" destId="{8C902250-FBEE-4D50-9AB2-CBFA6ADBA5B1}" srcOrd="0" destOrd="0" presId="urn:microsoft.com/office/officeart/2005/8/layout/venn1"/>
    <dgm:cxn modelId="{CDF88951-833C-4916-9D30-E339618D4A6D}" type="presOf" srcId="{4DC57719-4D7C-4354-A1A9-C78AF9F25604}" destId="{C4EDF102-DBEC-4650-9C2B-E1B179C6FB2C}" srcOrd="1" destOrd="0" presId="urn:microsoft.com/office/officeart/2005/8/layout/venn1"/>
    <dgm:cxn modelId="{8E621681-663B-410C-ACA1-560055BBBF99}" srcId="{6B5DEC36-CA63-40E2-8E1B-85C4E392ED1D}" destId="{4DC57719-4D7C-4354-A1A9-C78AF9F25604}" srcOrd="0" destOrd="0" parTransId="{6540DAF5-20ED-4CAC-A4A5-FCE4DFC8BB4C}" sibTransId="{13888E1F-54D6-4F27-973A-BAA3D66B68A3}"/>
    <dgm:cxn modelId="{741153A1-24E0-451C-BFBB-27632F7828D8}" type="presOf" srcId="{753F74EF-BF59-4E97-AE3C-BF148EC2BD28}" destId="{646500DD-3065-408B-9986-A46284705BA1}" srcOrd="0" destOrd="0" presId="urn:microsoft.com/office/officeart/2005/8/layout/venn1"/>
    <dgm:cxn modelId="{175937B2-46D4-4771-85FF-813027687A9C}" srcId="{6B5DEC36-CA63-40E2-8E1B-85C4E392ED1D}" destId="{8421F6AC-77A4-4CB9-BB15-6A9D0A3402C4}" srcOrd="2" destOrd="0" parTransId="{B0A797C9-FD16-497E-836C-66FD8A9563F3}" sibTransId="{BEE3FE17-6AE3-4A00-99F1-EE85677489CB}"/>
    <dgm:cxn modelId="{562313D9-6F04-41C5-A640-1C9DAF053333}" srcId="{6B5DEC36-CA63-40E2-8E1B-85C4E392ED1D}" destId="{753F74EF-BF59-4E97-AE3C-BF148EC2BD28}" srcOrd="1" destOrd="0" parTransId="{ED457059-E648-4D07-895C-6354A0528C51}" sibTransId="{A8735271-FB5C-4C85-B945-8A99B1795865}"/>
    <dgm:cxn modelId="{67E158EA-A564-4AAD-BA39-3656159EC8F7}" type="presOf" srcId="{6B5DEC36-CA63-40E2-8E1B-85C4E392ED1D}" destId="{103A1840-45EC-42F4-B13A-AC40CE56C232}" srcOrd="0" destOrd="0" presId="urn:microsoft.com/office/officeart/2005/8/layout/venn1"/>
    <dgm:cxn modelId="{A3CAE3EE-62A7-4562-BF97-3FF069960FA2}" type="presOf" srcId="{8421F6AC-77A4-4CB9-BB15-6A9D0A3402C4}" destId="{497716E4-9F64-4DAE-BC78-28CE16FD94AE}" srcOrd="0" destOrd="0" presId="urn:microsoft.com/office/officeart/2005/8/layout/venn1"/>
    <dgm:cxn modelId="{162BC0B5-F85C-44AD-9C63-F89AE6960F2A}" type="presParOf" srcId="{103A1840-45EC-42F4-B13A-AC40CE56C232}" destId="{8C902250-FBEE-4D50-9AB2-CBFA6ADBA5B1}" srcOrd="0" destOrd="0" presId="urn:microsoft.com/office/officeart/2005/8/layout/venn1"/>
    <dgm:cxn modelId="{1B78ED9A-6ED7-4D2D-A17A-FF4BBEFC4696}" type="presParOf" srcId="{103A1840-45EC-42F4-B13A-AC40CE56C232}" destId="{C4EDF102-DBEC-4650-9C2B-E1B179C6FB2C}" srcOrd="1" destOrd="0" presId="urn:microsoft.com/office/officeart/2005/8/layout/venn1"/>
    <dgm:cxn modelId="{DE8266B3-2463-4C34-9EE2-FE855613637C}" type="presParOf" srcId="{103A1840-45EC-42F4-B13A-AC40CE56C232}" destId="{646500DD-3065-408B-9986-A46284705BA1}" srcOrd="2" destOrd="0" presId="urn:microsoft.com/office/officeart/2005/8/layout/venn1"/>
    <dgm:cxn modelId="{CE3ED40B-86D9-441B-9ED5-9C423E9390D5}" type="presParOf" srcId="{103A1840-45EC-42F4-B13A-AC40CE56C232}" destId="{FC118E1F-A86F-49F6-A5F1-242466C1FCB2}" srcOrd="3" destOrd="0" presId="urn:microsoft.com/office/officeart/2005/8/layout/venn1"/>
    <dgm:cxn modelId="{974F1729-53B3-44E7-BD64-FDD96DC0DD0C}" type="presParOf" srcId="{103A1840-45EC-42F4-B13A-AC40CE56C232}" destId="{497716E4-9F64-4DAE-BC78-28CE16FD94AE}" srcOrd="4" destOrd="0" presId="urn:microsoft.com/office/officeart/2005/8/layout/venn1"/>
    <dgm:cxn modelId="{07E8DFB4-2C44-486B-90E8-9F06AFFBED3F}" type="presParOf" srcId="{103A1840-45EC-42F4-B13A-AC40CE56C232}" destId="{9C2CBB3D-C978-457A-86F1-03E109E61C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02250-FBEE-4D50-9AB2-CBFA6ADBA5B1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Geoinformation</a:t>
          </a:r>
          <a:endParaRPr lang="it-IT" sz="2000" kern="1200" dirty="0"/>
        </a:p>
      </dsp:txBody>
      <dsp:txXfrm>
        <a:off x="2153920" y="477519"/>
        <a:ext cx="1788160" cy="1097280"/>
      </dsp:txXfrm>
    </dsp:sp>
    <dsp:sp modelId="{646500DD-3065-408B-9986-A46284705BA1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Census</a:t>
          </a:r>
          <a:endParaRPr lang="it-IT" sz="2000" kern="1200" dirty="0"/>
        </a:p>
      </dsp:txBody>
      <dsp:txXfrm>
        <a:off x="3454400" y="2204720"/>
        <a:ext cx="1463040" cy="1341120"/>
      </dsp:txXfrm>
    </dsp:sp>
    <dsp:sp modelId="{497716E4-9F64-4DAE-BC78-28CE16FD94AE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SDGs</a:t>
          </a:r>
          <a:endParaRPr lang="it-IT" sz="20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75AF8EC-18F9-4074-8D3F-D99D3BFA24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1EDDBAC-5C16-4579-8E4B-746D3C4BC7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86B6EDF4-FDF3-4D1D-A632-B1920EBB77A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1A65CDDE-528E-4904-B04A-D68E7C5527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9FA86D94-803B-4A99-AF5D-0721B7370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>
            <a:extLst>
              <a:ext uri="{FF2B5EF4-FFF2-40B4-BE49-F238E27FC236}">
                <a16:creationId xmlns:a16="http://schemas.microsoft.com/office/drawing/2014/main" id="{442255DD-E3C7-4906-A53C-182CB490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6867" name="AutoShape 2">
            <a:extLst>
              <a:ext uri="{FF2B5EF4-FFF2-40B4-BE49-F238E27FC236}">
                <a16:creationId xmlns:a16="http://schemas.microsoft.com/office/drawing/2014/main" id="{8F02F743-B63B-4601-BAC7-C398EE36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5353E52-13DE-410E-B894-C599036432E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6737254-4D50-4A16-9996-58F938B89D1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64D079FC-D9A4-4E19-BB28-A9BCBF12F7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3437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BCE3066-3471-4C7B-A868-D059A287C3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3875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018B1BE-9B96-4414-BE3F-AF7989EE2FA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1B7DC6D-AB15-4952-9B2F-2D482FCABA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9ECB0082-A782-4D54-9D32-D2059367DD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:a16="http://schemas.microsoft.com/office/drawing/2014/main" id="{29BD981A-990A-4F07-B757-1C55E807D5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1863" algn="l"/>
                <a:tab pos="1397000" algn="l"/>
                <a:tab pos="1863725" algn="l"/>
                <a:tab pos="2328863" algn="l"/>
                <a:tab pos="2795588" algn="l"/>
                <a:tab pos="3260725" algn="l"/>
                <a:tab pos="3727450" algn="l"/>
                <a:tab pos="4192588" algn="l"/>
                <a:tab pos="4659313" algn="l"/>
                <a:tab pos="5124450" algn="l"/>
                <a:tab pos="5591175" algn="l"/>
                <a:tab pos="6056313" algn="l"/>
                <a:tab pos="6523038" algn="l"/>
                <a:tab pos="6988175" algn="l"/>
                <a:tab pos="7454900" algn="l"/>
                <a:tab pos="7920038" algn="l"/>
                <a:tab pos="8385175" algn="l"/>
                <a:tab pos="8851900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974A05-E104-4AB2-BC1F-2B455EC0A9E8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F12DD4A-8AF3-4A58-ACE9-D568864FE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75227F8-D5E0-4344-8C50-8CCBFA12D2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2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8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72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66700"/>
            <a:ext cx="2000250" cy="52260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266700"/>
            <a:ext cx="5853112" cy="5226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68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0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8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914400"/>
            <a:ext cx="7997825" cy="603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17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90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DD122-4394-4AE7-8D08-0C93526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0877-026A-42B2-8745-FFBCBFDBB049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26BD4-3D9A-439C-929E-BFE07975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FA49-9F52-4DD1-A22A-7BB1C313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9FA3E-ABAE-4CA6-9A4B-F442F5C39D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94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22222-A0EE-4E4F-BF18-1A5D414D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ABC7-D37D-4DB2-AEC1-57994306B617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1272-1620-43B1-8F9D-988E3BFE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6CA2-600D-4E20-98FE-A4C85ADA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328FB-D78F-4FFC-A395-40E5775213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054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90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22933-4E18-4629-90AD-3376BB7E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5C71-F4C3-47C9-BE6B-E6CD1A74F27C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CD97-BF53-4A9C-A1B7-EC81BBCC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611F-3C68-42B8-9876-BEDCEB59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7072-7E50-4993-A8AA-6F9ED57579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8426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602752-7B28-40F6-AD9C-8528F641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54CD-4C31-4BC9-9FD9-C0CE994A9FD8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BB101-4210-4D1C-A94F-FE76329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A81650-5C66-484F-BBA5-9A0A5E39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CBEAA-695E-40CF-B72A-677ACCAC4C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996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1CF0E-20C4-470A-861C-8F3414B0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44E6-A288-4093-A1E2-B09951951B14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CB349-54C2-46EA-8A9D-45E37D32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CE2DBB-E91C-4B7B-ADEC-4914DD25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9A625-D655-448D-A4D9-38704371A5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9356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CAB851-5556-4B4F-9C7B-EBFF1EA2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B914-8616-423E-BBE0-50F593C16B21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216439-D333-40EB-9E10-A2503CEB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BB1091-31A3-4C25-8E90-3F295EA3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2BEDC-E615-4597-A95B-E71288E984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664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3FDE64-FBB5-4F4A-8387-C7B38963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3C4F-624D-4843-84F5-26FB4638B9FD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AFD0BC-AC36-4281-A95F-E70FA9F6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D482FA-3F80-4FD5-AF20-FD1F35C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2B997-70D1-41F7-AF24-A00D353096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369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DA5FC6-000E-4CED-95F3-4785AD75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410E-8DF2-45A5-97FC-95763D1ACA38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D3C8F9-7188-4421-9BAF-3E1DF885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A44AC-F9F3-4EE3-83AD-03BE47C1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CF4B-ECDA-475D-A1A0-AF924BD417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50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99C641-1774-4903-86A0-AAA75D99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1428-0574-48C8-9C91-0AECB761ABD6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963788-211D-4CE2-A63F-BBC6B70B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32C8D6-20A5-47E6-A2DB-2523DBF8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5F940-21A0-42BE-B54C-C1FC63344F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3547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B96FE-24DE-407C-8FAF-11456681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D0E3-1566-4149-BB8C-4A2ED628BA97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50F09-CC80-4F73-9912-2B6E387E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82EE5-82AD-4F1E-B091-2FFBA3AA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D805E-C648-43B0-8859-1B3B71040A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1549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7AE03-EA31-4D2E-BD3B-A894A147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EF22-3617-4E9D-AF4D-87512F2ECE07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CAEDD-9112-4486-99C4-FB2E7A80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E31CF-367E-4A73-833F-C1B71F65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20DB6-7BC3-4D93-96CF-C9B77DF8C0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51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4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2712" cy="374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752600"/>
            <a:ext cx="3922713" cy="374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78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71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24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91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52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397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8F49CED-C3F6-4E86-ACDE-4A6AD0B96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66700"/>
            <a:ext cx="79978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02B0377-6C08-4169-9FDC-1FA78F2C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799782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1028" name="Line 3">
            <a:extLst>
              <a:ext uri="{FF2B5EF4-FFF2-40B4-BE49-F238E27FC236}">
                <a16:creationId xmlns:a16="http://schemas.microsoft.com/office/drawing/2014/main" id="{2807E3F8-24BC-4814-AA11-4EE628E13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674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2C33FB86-9C29-4D71-8226-D2EF6098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Line 5">
            <a:extLst>
              <a:ext uri="{FF2B5EF4-FFF2-40B4-BE49-F238E27FC236}">
                <a16:creationId xmlns:a16="http://schemas.microsoft.com/office/drawing/2014/main" id="{711654C2-EE8F-4834-BD64-6F44DB2BF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1">
            <a:extLst>
              <a:ext uri="{FF2B5EF4-FFF2-40B4-BE49-F238E27FC236}">
                <a16:creationId xmlns:a16="http://schemas.microsoft.com/office/drawing/2014/main" id="{B625B014-2930-4A66-9503-CCC1DDAD78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059488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n-US" sz="1200" b="1" dirty="0">
                <a:solidFill>
                  <a:srgbClr val="0070C0"/>
                </a:solidFill>
                <a:cs typeface="Arial" panose="020B0604020202020204" pitchFamily="34" charset="0"/>
              </a:rPr>
              <a:t>United Nations Regional Workshop on Measuring SDG Indicators from Population and</a:t>
            </a:r>
          </a:p>
          <a:p>
            <a:pPr algn="ctr" eaLnBrk="1" hangingPunct="1">
              <a:buSzPct val="100000"/>
            </a:pPr>
            <a:r>
              <a:rPr lang="en-US" altLang="en-US" sz="1200" b="1" dirty="0">
                <a:solidFill>
                  <a:srgbClr val="0070C0"/>
                </a:solidFill>
                <a:cs typeface="Arial" panose="020B0604020202020204" pitchFamily="34" charset="0"/>
              </a:rPr>
              <a:t>Housing Censuses and Civil Registration Data in Arab Countries, 17-19 November 2020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D26849B-680F-403F-B917-7BDD7E867A5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158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itchFamily="34" charset="0"/>
          <a:ea typeface="宋体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itchFamily="34" charset="0"/>
          <a:ea typeface="宋体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itchFamily="34" charset="0"/>
          <a:ea typeface="宋体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itchFamily="34" charset="0"/>
          <a:ea typeface="宋体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宋体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宋体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宋体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宋体" charset="-122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j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j-lt"/>
          <a:ea typeface="+mn-ea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j-lt"/>
          <a:ea typeface="+mn-ea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ea typeface="+mn-ea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ea typeface="+mn-ea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ea typeface="+mn-ea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D4BD2A4-A76A-461D-B2D8-EB19250A39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DFB4B5F-8BB5-41F3-BEBD-F2B782B4FB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7942-068A-4697-91E0-79B028AEF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E2EE2A20-4A50-435C-8744-48560022E8AA}" type="datetimeFigureOut">
              <a:rPr lang="en-GB" altLang="en-US"/>
              <a:pPr>
                <a:defRPr/>
              </a:pPr>
              <a:t>02/07/2021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070C0-1B34-4323-88B8-20860926A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EBA60-265F-483F-94FF-E70967AE6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2A1114A0-F1F5-42D0-A3B7-9DAA1C9C7D4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19649B-CBA9-4DBE-9619-9EA01B4A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7543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Geospatial information and GIS for generating and disaggregating SDG indicators using PHC 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Roberto Bianchini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UNSD Consultant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16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16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16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16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16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16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16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16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GB" altLang="en-US" sz="28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r" eaLnBrk="1" hangingPunct="1">
              <a:spcBef>
                <a:spcPts val="700"/>
              </a:spcBef>
            </a:pPr>
            <a:endParaRPr lang="en-GB" altLang="en-US" sz="28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5C06-6562-4614-B5BA-EE41A322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Point-based geocoding of statistical data</a:t>
            </a:r>
            <a:endParaRPr lang="it-IT" b="1" dirty="0"/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A6A4034E-2A76-4EBD-99D4-782EE6DD26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73915" y="3373990"/>
            <a:ext cx="663893" cy="127994"/>
          </a:xfrm>
          <a:prstGeom prst="leftArrow">
            <a:avLst>
              <a:gd name="adj1" fmla="val 50000"/>
              <a:gd name="adj2" fmla="val 201741"/>
            </a:avLst>
          </a:prstGeom>
          <a:solidFill>
            <a:srgbClr val="0F7A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Picture 3" descr="Cadastre_SA2 - RH">
            <a:extLst>
              <a:ext uri="{FF2B5EF4-FFF2-40B4-BE49-F238E27FC236}">
                <a16:creationId xmlns:a16="http://schemas.microsoft.com/office/drawing/2014/main" id="{0F2AA662-BB2A-4C21-92F3-DDB77774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54" y="3132749"/>
            <a:ext cx="4621109" cy="98439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A3_SA4 - RH">
            <a:extLst>
              <a:ext uri="{FF2B5EF4-FFF2-40B4-BE49-F238E27FC236}">
                <a16:creationId xmlns:a16="http://schemas.microsoft.com/office/drawing/2014/main" id="{EC934140-B6C3-45FF-A026-C9ABE34C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21" y="1710849"/>
            <a:ext cx="4654441" cy="99456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5">
            <a:extLst>
              <a:ext uri="{FF2B5EF4-FFF2-40B4-BE49-F238E27FC236}">
                <a16:creationId xmlns:a16="http://schemas.microsoft.com/office/drawing/2014/main" id="{B2E7BFC4-3BC6-492A-8436-F29214D89F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725" y="2790628"/>
            <a:ext cx="0" cy="783444"/>
          </a:xfrm>
          <a:prstGeom prst="line">
            <a:avLst/>
          </a:prstGeom>
          <a:noFill/>
          <a:ln w="38100">
            <a:solidFill>
              <a:srgbClr val="0F7A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E7C4D61D-7CB2-4D88-B4FE-D662C1A57E50}"/>
              </a:ext>
            </a:extLst>
          </p:cNvPr>
          <p:cNvGrpSpPr>
            <a:grpSpLocks/>
          </p:cNvGrpSpPr>
          <p:nvPr/>
        </p:nvGrpSpPr>
        <p:grpSpPr bwMode="auto">
          <a:xfrm>
            <a:off x="1776802" y="4502504"/>
            <a:ext cx="3921142" cy="994567"/>
            <a:chOff x="632" y="3114"/>
            <a:chExt cx="2941" cy="782"/>
          </a:xfrm>
        </p:grpSpPr>
        <p:pic>
          <p:nvPicPr>
            <p:cNvPr id="88" name="Picture 7" descr="MeshBlocksCadastre_SA1 - RH">
              <a:extLst>
                <a:ext uri="{FF2B5EF4-FFF2-40B4-BE49-F238E27FC236}">
                  <a16:creationId xmlns:a16="http://schemas.microsoft.com/office/drawing/2014/main" id="{57391812-B819-4651-A308-ED009E265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" y="3114"/>
              <a:ext cx="2941" cy="78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989E1D26-72E3-4E5A-803F-295B4EC38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3447"/>
              <a:ext cx="609" cy="204"/>
            </a:xfrm>
            <a:custGeom>
              <a:avLst/>
              <a:gdLst>
                <a:gd name="T0" fmla="*/ 0 w 609"/>
                <a:gd name="T1" fmla="*/ 140 h 204"/>
                <a:gd name="T2" fmla="*/ 42 w 609"/>
                <a:gd name="T3" fmla="*/ 155 h 204"/>
                <a:gd name="T4" fmla="*/ 72 w 609"/>
                <a:gd name="T5" fmla="*/ 141 h 204"/>
                <a:gd name="T6" fmla="*/ 97 w 609"/>
                <a:gd name="T7" fmla="*/ 164 h 204"/>
                <a:gd name="T8" fmla="*/ 234 w 609"/>
                <a:gd name="T9" fmla="*/ 204 h 204"/>
                <a:gd name="T10" fmla="*/ 307 w 609"/>
                <a:gd name="T11" fmla="*/ 153 h 204"/>
                <a:gd name="T12" fmla="*/ 603 w 609"/>
                <a:gd name="T13" fmla="*/ 84 h 204"/>
                <a:gd name="T14" fmla="*/ 609 w 609"/>
                <a:gd name="T15" fmla="*/ 74 h 204"/>
                <a:gd name="T16" fmla="*/ 357 w 609"/>
                <a:gd name="T17" fmla="*/ 0 h 204"/>
                <a:gd name="T18" fmla="*/ 298 w 609"/>
                <a:gd name="T19" fmla="*/ 24 h 204"/>
                <a:gd name="T20" fmla="*/ 216 w 609"/>
                <a:gd name="T21" fmla="*/ 35 h 204"/>
                <a:gd name="T22" fmla="*/ 168 w 609"/>
                <a:gd name="T23" fmla="*/ 24 h 204"/>
                <a:gd name="T24" fmla="*/ 57 w 609"/>
                <a:gd name="T25" fmla="*/ 77 h 204"/>
                <a:gd name="T26" fmla="*/ 108 w 609"/>
                <a:gd name="T27" fmla="*/ 92 h 204"/>
                <a:gd name="T28" fmla="*/ 0 w 609"/>
                <a:gd name="T29" fmla="*/ 140 h 2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9"/>
                <a:gd name="T46" fmla="*/ 0 h 204"/>
                <a:gd name="T47" fmla="*/ 609 w 609"/>
                <a:gd name="T48" fmla="*/ 204 h 2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9" h="204">
                  <a:moveTo>
                    <a:pt x="0" y="140"/>
                  </a:moveTo>
                  <a:lnTo>
                    <a:pt x="42" y="155"/>
                  </a:lnTo>
                  <a:lnTo>
                    <a:pt x="72" y="141"/>
                  </a:lnTo>
                  <a:lnTo>
                    <a:pt x="97" y="164"/>
                  </a:lnTo>
                  <a:lnTo>
                    <a:pt x="234" y="204"/>
                  </a:lnTo>
                  <a:lnTo>
                    <a:pt x="307" y="153"/>
                  </a:lnTo>
                  <a:lnTo>
                    <a:pt x="603" y="84"/>
                  </a:lnTo>
                  <a:lnTo>
                    <a:pt x="609" y="74"/>
                  </a:lnTo>
                  <a:lnTo>
                    <a:pt x="357" y="0"/>
                  </a:lnTo>
                  <a:lnTo>
                    <a:pt x="298" y="24"/>
                  </a:lnTo>
                  <a:lnTo>
                    <a:pt x="216" y="35"/>
                  </a:lnTo>
                  <a:lnTo>
                    <a:pt x="168" y="24"/>
                  </a:lnTo>
                  <a:lnTo>
                    <a:pt x="57" y="77"/>
                  </a:lnTo>
                  <a:lnTo>
                    <a:pt x="108" y="92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8255C609-CCB0-4FFC-A682-7B07B94B21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725" y="4204897"/>
            <a:ext cx="0" cy="783444"/>
          </a:xfrm>
          <a:prstGeom prst="line">
            <a:avLst/>
          </a:prstGeom>
          <a:noFill/>
          <a:ln w="38100">
            <a:solidFill>
              <a:srgbClr val="0F7A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6" name="Picture 11" descr="community_clip_art_2">
            <a:extLst>
              <a:ext uri="{FF2B5EF4-FFF2-40B4-BE49-F238E27FC236}">
                <a16:creationId xmlns:a16="http://schemas.microsoft.com/office/drawing/2014/main" id="{2633954B-CC71-4268-98D2-03B16095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65" y="1600200"/>
            <a:ext cx="1493261" cy="148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12">
            <a:extLst>
              <a:ext uri="{FF2B5EF4-FFF2-40B4-BE49-F238E27FC236}">
                <a16:creationId xmlns:a16="http://schemas.microsoft.com/office/drawing/2014/main" id="{23851FEF-145F-46BD-93A9-7AC9866A5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945" y="2355664"/>
            <a:ext cx="759963" cy="76309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0F7A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E809428A-61C6-4FD2-81CF-2FC32B71096A}"/>
              </a:ext>
            </a:extLst>
          </p:cNvPr>
          <p:cNvSpPr>
            <a:spLocks noChangeArrowheads="1"/>
          </p:cNvSpPr>
          <p:nvPr/>
        </p:nvSpPr>
        <p:spPr bwMode="auto">
          <a:xfrm rot="20008250">
            <a:off x="5835272" y="2795715"/>
            <a:ext cx="759963" cy="76309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0F7A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AutoShape 14">
            <a:extLst>
              <a:ext uri="{FF2B5EF4-FFF2-40B4-BE49-F238E27FC236}">
                <a16:creationId xmlns:a16="http://schemas.microsoft.com/office/drawing/2014/main" id="{4A74A1A3-55CB-4958-96E9-5A8E7A7B3BED}"/>
              </a:ext>
            </a:extLst>
          </p:cNvPr>
          <p:cNvSpPr>
            <a:spLocks noChangeArrowheads="1"/>
          </p:cNvSpPr>
          <p:nvPr/>
        </p:nvSpPr>
        <p:spPr bwMode="auto">
          <a:xfrm rot="18588334">
            <a:off x="6114103" y="3188138"/>
            <a:ext cx="724940" cy="79996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0F7A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D95366BB-6C3A-4F7C-816E-10EEA8A9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33" y="5528867"/>
            <a:ext cx="3023853" cy="2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400" b="1">
                <a:solidFill>
                  <a:schemeClr val="tx1"/>
                </a:solidFill>
                <a:latin typeface="Trebuchet MS" panose="020B0603020202020204" pitchFamily="34" charset="0"/>
              </a:rPr>
              <a:t>Aggregated to a district level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FD4A0E75-5B46-47E4-B59C-847D794C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56" y="4145122"/>
            <a:ext cx="1753248" cy="4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400" b="1">
                <a:solidFill>
                  <a:schemeClr val="tx1"/>
                </a:solidFill>
                <a:latin typeface="Trebuchet MS" panose="020B0603020202020204" pitchFamily="34" charset="0"/>
              </a:rPr>
              <a:t>Aggregated to an administrative unit</a:t>
            </a: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456D885E-D7F7-41AF-A02F-1F3EDBA0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56" y="2748658"/>
            <a:ext cx="2117230" cy="4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400" b="1">
                <a:solidFill>
                  <a:schemeClr val="tx1"/>
                </a:solidFill>
                <a:latin typeface="Trebuchet MS" panose="020B0603020202020204" pitchFamily="34" charset="0"/>
              </a:rPr>
              <a:t>Aggregated to Local Government area or higher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CF755EDA-7390-41C7-997B-CD6F4BC0B23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65271" y="3215284"/>
            <a:ext cx="35729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Analysis and aggregation / disaggregation across geographies</a:t>
            </a:r>
          </a:p>
        </p:txBody>
      </p:sp>
      <p:sp>
        <p:nvSpPr>
          <p:cNvPr id="34" name="AutoShape 21">
            <a:extLst>
              <a:ext uri="{FF2B5EF4-FFF2-40B4-BE49-F238E27FC236}">
                <a16:creationId xmlns:a16="http://schemas.microsoft.com/office/drawing/2014/main" id="{FCAF4684-8B72-484C-A0F0-B0D8841AFC3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79484" y="3461183"/>
            <a:ext cx="3403404" cy="154558"/>
          </a:xfrm>
          <a:prstGeom prst="leftArrow">
            <a:avLst>
              <a:gd name="adj1" fmla="val 50000"/>
              <a:gd name="adj2" fmla="val 667778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5" name="Group 8">
            <a:extLst>
              <a:ext uri="{FF2B5EF4-FFF2-40B4-BE49-F238E27FC236}">
                <a16:creationId xmlns:a16="http://schemas.microsoft.com/office/drawing/2014/main" id="{9854AF57-C148-48E7-9B79-F428A4E92576}"/>
              </a:ext>
            </a:extLst>
          </p:cNvPr>
          <p:cNvGrpSpPr>
            <a:grpSpLocks/>
          </p:cNvGrpSpPr>
          <p:nvPr/>
        </p:nvGrpSpPr>
        <p:grpSpPr bwMode="auto">
          <a:xfrm>
            <a:off x="3734040" y="3987415"/>
            <a:ext cx="5386364" cy="2038736"/>
            <a:chOff x="3589055" y="4313238"/>
            <a:chExt cx="6413787" cy="2544763"/>
          </a:xfrm>
        </p:grpSpPr>
        <p:grpSp>
          <p:nvGrpSpPr>
            <p:cNvPr id="37" name="Group 22">
              <a:extLst>
                <a:ext uri="{FF2B5EF4-FFF2-40B4-BE49-F238E27FC236}">
                  <a16:creationId xmlns:a16="http://schemas.microsoft.com/office/drawing/2014/main" id="{3120EFBF-737A-4B04-81E8-9EEA5D1F5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7250" y="4313238"/>
              <a:ext cx="4065592" cy="2544763"/>
              <a:chOff x="1336" y="2273"/>
              <a:chExt cx="2561" cy="1603"/>
            </a:xfrm>
          </p:grpSpPr>
          <p:sp>
            <p:nvSpPr>
              <p:cNvPr id="42" name="Text Box 23">
                <a:extLst>
                  <a:ext uri="{FF2B5EF4-FFF2-40B4-BE49-F238E27FC236}">
                    <a16:creationId xmlns:a16="http://schemas.microsoft.com/office/drawing/2014/main" id="{6747FFA2-C214-4990-B49D-87A18CAB0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3" y="3664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822433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AU" altLang="en-US" sz="1600" b="1">
                  <a:solidFill>
                    <a:srgbClr val="105D89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43" name="Group 24">
                <a:extLst>
                  <a:ext uri="{FF2B5EF4-FFF2-40B4-BE49-F238E27FC236}">
                    <a16:creationId xmlns:a16="http://schemas.microsoft.com/office/drawing/2014/main" id="{05FA735A-29C9-4ABD-B356-BFF923127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3" y="2610"/>
                <a:ext cx="1186" cy="990"/>
                <a:chOff x="1739" y="2251"/>
                <a:chExt cx="1647" cy="1443"/>
              </a:xfrm>
            </p:grpSpPr>
            <p:pic>
              <p:nvPicPr>
                <p:cNvPr id="52" name="Picture 25" descr="Tully_zoom">
                  <a:extLst>
                    <a:ext uri="{FF2B5EF4-FFF2-40B4-BE49-F238E27FC236}">
                      <a16:creationId xmlns:a16="http://schemas.microsoft.com/office/drawing/2014/main" id="{A9C281D5-9784-4DED-80C6-A47399AE60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6" y="2251"/>
                  <a:ext cx="1639" cy="1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3" name="Group 26">
                  <a:extLst>
                    <a:ext uri="{FF2B5EF4-FFF2-40B4-BE49-F238E27FC236}">
                      <a16:creationId xmlns:a16="http://schemas.microsoft.com/office/drawing/2014/main" id="{FF5E6D25-4312-40DA-9ED3-57147D58F1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9" y="2251"/>
                  <a:ext cx="1647" cy="1442"/>
                  <a:chOff x="3774" y="2424"/>
                  <a:chExt cx="1647" cy="1442"/>
                </a:xfrm>
              </p:grpSpPr>
              <p:sp>
                <p:nvSpPr>
                  <p:cNvPr id="66" name="Line 27">
                    <a:extLst>
                      <a:ext uri="{FF2B5EF4-FFF2-40B4-BE49-F238E27FC236}">
                        <a16:creationId xmlns:a16="http://schemas.microsoft.com/office/drawing/2014/main" id="{AB016AFF-04B3-48B0-AB5F-2C179CC0F8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2" y="2472"/>
                    <a:ext cx="660" cy="43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7" name="Line 28">
                    <a:extLst>
                      <a:ext uri="{FF2B5EF4-FFF2-40B4-BE49-F238E27FC236}">
                        <a16:creationId xmlns:a16="http://schemas.microsoft.com/office/drawing/2014/main" id="{049505FA-7970-4CC2-B946-9831AFE80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2" y="2904"/>
                    <a:ext cx="45" cy="7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8" name="Line 29">
                    <a:extLst>
                      <a:ext uri="{FF2B5EF4-FFF2-40B4-BE49-F238E27FC236}">
                        <a16:creationId xmlns:a16="http://schemas.microsoft.com/office/drawing/2014/main" id="{9226F2ED-57BE-4809-BE4A-6376B8F890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67" y="2982"/>
                    <a:ext cx="65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9" name="Line 30">
                    <a:extLst>
                      <a:ext uri="{FF2B5EF4-FFF2-40B4-BE49-F238E27FC236}">
                        <a16:creationId xmlns:a16="http://schemas.microsoft.com/office/drawing/2014/main" id="{F25004AE-DDDC-46D0-9D73-B67A409177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0" y="2622"/>
                    <a:ext cx="222" cy="36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" name="Line 31">
                    <a:extLst>
                      <a:ext uri="{FF2B5EF4-FFF2-40B4-BE49-F238E27FC236}">
                        <a16:creationId xmlns:a16="http://schemas.microsoft.com/office/drawing/2014/main" id="{613FECCD-7DB7-42B9-ACC9-4AC5766C14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35" y="3708"/>
                    <a:ext cx="897" cy="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1" name="Line 32">
                    <a:extLst>
                      <a:ext uri="{FF2B5EF4-FFF2-40B4-BE49-F238E27FC236}">
                        <a16:creationId xmlns:a16="http://schemas.microsoft.com/office/drawing/2014/main" id="{F25E7D2B-C4BB-4222-99B1-4CE413679E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89" y="3204"/>
                    <a:ext cx="6" cy="51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" name="Line 33">
                    <a:extLst>
                      <a:ext uri="{FF2B5EF4-FFF2-40B4-BE49-F238E27FC236}">
                        <a16:creationId xmlns:a16="http://schemas.microsoft.com/office/drawing/2014/main" id="{710B204B-07DB-44DC-8C34-A2EA839A67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2" y="3204"/>
                    <a:ext cx="6" cy="66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3" name="Line 34">
                    <a:extLst>
                      <a:ext uri="{FF2B5EF4-FFF2-40B4-BE49-F238E27FC236}">
                        <a16:creationId xmlns:a16="http://schemas.microsoft.com/office/drawing/2014/main" id="{D47E7E2D-A657-4B8A-BA84-28A8C6BFA4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3" y="3198"/>
                    <a:ext cx="6" cy="66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4" name="Line 35">
                    <a:extLst>
                      <a:ext uri="{FF2B5EF4-FFF2-40B4-BE49-F238E27FC236}">
                        <a16:creationId xmlns:a16="http://schemas.microsoft.com/office/drawing/2014/main" id="{66331876-3E45-4EC7-8AB6-726DBDEDF7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7" y="3198"/>
                    <a:ext cx="6" cy="51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" name="Line 36">
                    <a:extLst>
                      <a:ext uri="{FF2B5EF4-FFF2-40B4-BE49-F238E27FC236}">
                        <a16:creationId xmlns:a16="http://schemas.microsoft.com/office/drawing/2014/main" id="{EB511D58-6554-43A2-BC86-3A9D19E7B1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19" y="3198"/>
                    <a:ext cx="819" cy="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" name="Line 37">
                    <a:extLst>
                      <a:ext uri="{FF2B5EF4-FFF2-40B4-BE49-F238E27FC236}">
                        <a16:creationId xmlns:a16="http://schemas.microsoft.com/office/drawing/2014/main" id="{FFB3C555-1940-42CE-9C6C-2200C739FE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9" y="3198"/>
                    <a:ext cx="120" cy="66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7" name="Line 38">
                    <a:extLst>
                      <a:ext uri="{FF2B5EF4-FFF2-40B4-BE49-F238E27FC236}">
                        <a16:creationId xmlns:a16="http://schemas.microsoft.com/office/drawing/2014/main" id="{F9527EA0-4F65-453B-B673-B4629388BF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80" y="2932"/>
                    <a:ext cx="387" cy="195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" name="Line 39">
                    <a:extLst>
                      <a:ext uri="{FF2B5EF4-FFF2-40B4-BE49-F238E27FC236}">
                        <a16:creationId xmlns:a16="http://schemas.microsoft.com/office/drawing/2014/main" id="{168CDBF9-66B3-48F2-ABD9-6ECAF6382B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8" y="3127"/>
                    <a:ext cx="119" cy="739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" name="Line 40">
                    <a:extLst>
                      <a:ext uri="{FF2B5EF4-FFF2-40B4-BE49-F238E27FC236}">
                        <a16:creationId xmlns:a16="http://schemas.microsoft.com/office/drawing/2014/main" id="{99D4BD2D-C1B5-421B-A26A-ED10894851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80" y="3346"/>
                    <a:ext cx="326" cy="145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" name="Line 41">
                    <a:extLst>
                      <a:ext uri="{FF2B5EF4-FFF2-40B4-BE49-F238E27FC236}">
                        <a16:creationId xmlns:a16="http://schemas.microsoft.com/office/drawing/2014/main" id="{D08A6FDB-6EFD-4755-9049-847B7FA81E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4" y="3002"/>
                    <a:ext cx="146" cy="30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Line 42">
                    <a:extLst>
                      <a:ext uri="{FF2B5EF4-FFF2-40B4-BE49-F238E27FC236}">
                        <a16:creationId xmlns:a16="http://schemas.microsoft.com/office/drawing/2014/main" id="{10FD60BF-64F0-4462-B98A-2D8F6A5424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84" y="3630"/>
                    <a:ext cx="268" cy="16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" name="Line 43">
                    <a:extLst>
                      <a:ext uri="{FF2B5EF4-FFF2-40B4-BE49-F238E27FC236}">
                        <a16:creationId xmlns:a16="http://schemas.microsoft.com/office/drawing/2014/main" id="{7C24CE29-84E7-4814-8317-072E7BD6B1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84" y="2622"/>
                    <a:ext cx="387" cy="195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" name="Line 44">
                    <a:extLst>
                      <a:ext uri="{FF2B5EF4-FFF2-40B4-BE49-F238E27FC236}">
                        <a16:creationId xmlns:a16="http://schemas.microsoft.com/office/drawing/2014/main" id="{B654F7BA-E9FB-4F13-A472-D64DC16E46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1" y="2750"/>
                    <a:ext cx="81" cy="6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" name="Line 45">
                    <a:extLst>
                      <a:ext uri="{FF2B5EF4-FFF2-40B4-BE49-F238E27FC236}">
                        <a16:creationId xmlns:a16="http://schemas.microsoft.com/office/drawing/2014/main" id="{024E8EDF-5B08-4553-ADC8-CFCC5E054A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52" y="2424"/>
                    <a:ext cx="65" cy="32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" name="Line 46">
                    <a:extLst>
                      <a:ext uri="{FF2B5EF4-FFF2-40B4-BE49-F238E27FC236}">
                        <a16:creationId xmlns:a16="http://schemas.microsoft.com/office/drawing/2014/main" id="{DE697A03-08E4-4C9E-8F26-12899AAA18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8" y="2424"/>
                    <a:ext cx="65" cy="32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6" name="Line 47">
                    <a:extLst>
                      <a:ext uri="{FF2B5EF4-FFF2-40B4-BE49-F238E27FC236}">
                        <a16:creationId xmlns:a16="http://schemas.microsoft.com/office/drawing/2014/main" id="{12C9981F-F39D-4AF2-8510-20719A80D9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6" y="2428"/>
                    <a:ext cx="562" cy="36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7" name="Line 48">
                    <a:extLst>
                      <a:ext uri="{FF2B5EF4-FFF2-40B4-BE49-F238E27FC236}">
                        <a16:creationId xmlns:a16="http://schemas.microsoft.com/office/drawing/2014/main" id="{8B2E917C-1390-4D04-9822-94553C3BA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28" y="2750"/>
                    <a:ext cx="38" cy="4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4" name="Group 49">
                  <a:extLst>
                    <a:ext uri="{FF2B5EF4-FFF2-40B4-BE49-F238E27FC236}">
                      <a16:creationId xmlns:a16="http://schemas.microsoft.com/office/drawing/2014/main" id="{D0973AF2-9048-4272-8E39-29962A7D6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7" y="2266"/>
                  <a:ext cx="1599" cy="1391"/>
                  <a:chOff x="3782" y="2439"/>
                  <a:chExt cx="1599" cy="1391"/>
                </a:xfrm>
              </p:grpSpPr>
              <p:sp>
                <p:nvSpPr>
                  <p:cNvPr id="55" name="Oval 50">
                    <a:extLst>
                      <a:ext uri="{FF2B5EF4-FFF2-40B4-BE49-F238E27FC236}">
                        <a16:creationId xmlns:a16="http://schemas.microsoft.com/office/drawing/2014/main" id="{4206C173-9146-4E11-B654-5608E5759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4" y="2867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56" name="Oval 51">
                    <a:extLst>
                      <a:ext uri="{FF2B5EF4-FFF2-40B4-BE49-F238E27FC236}">
                        <a16:creationId xmlns:a16="http://schemas.microsoft.com/office/drawing/2014/main" id="{AA7BBCA2-9D5B-4D37-883F-B4032303DF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38" y="2439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57" name="Oval 52">
                    <a:extLst>
                      <a:ext uri="{FF2B5EF4-FFF2-40B4-BE49-F238E27FC236}">
                        <a16:creationId xmlns:a16="http://schemas.microsoft.com/office/drawing/2014/main" id="{6954C4B1-2D0D-4E70-803D-1A760E09D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16" y="2623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58" name="Oval 53">
                    <a:extLst>
                      <a:ext uri="{FF2B5EF4-FFF2-40B4-BE49-F238E27FC236}">
                        <a16:creationId xmlns:a16="http://schemas.microsoft.com/office/drawing/2014/main" id="{B05FBEA2-571E-4604-8C9A-C869B84946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4" y="3281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59" name="Oval 54">
                    <a:extLst>
                      <a:ext uri="{FF2B5EF4-FFF2-40B4-BE49-F238E27FC236}">
                        <a16:creationId xmlns:a16="http://schemas.microsoft.com/office/drawing/2014/main" id="{8E19B940-C1B4-4BD3-8786-6685654494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38" y="3303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60" name="Oval 55">
                    <a:extLst>
                      <a:ext uri="{FF2B5EF4-FFF2-40B4-BE49-F238E27FC236}">
                        <a16:creationId xmlns:a16="http://schemas.microsoft.com/office/drawing/2014/main" id="{50434EC9-C716-428C-BBF0-5747F3A363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3253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61" name="Oval 56">
                    <a:extLst>
                      <a:ext uri="{FF2B5EF4-FFF2-40B4-BE49-F238E27FC236}">
                        <a16:creationId xmlns:a16="http://schemas.microsoft.com/office/drawing/2014/main" id="{B2F2FCB5-4B23-4748-B7EB-38EDAD0088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475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62" name="Oval 57">
                    <a:extLst>
                      <a:ext uri="{FF2B5EF4-FFF2-40B4-BE49-F238E27FC236}">
                        <a16:creationId xmlns:a16="http://schemas.microsoft.com/office/drawing/2014/main" id="{9B634D85-7673-49AE-B334-C8688B2037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2" y="3765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63" name="Oval 58">
                    <a:extLst>
                      <a:ext uri="{FF2B5EF4-FFF2-40B4-BE49-F238E27FC236}">
                        <a16:creationId xmlns:a16="http://schemas.microsoft.com/office/drawing/2014/main" id="{78F2B2F3-71E5-4B59-90C7-B69023BAD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6" y="3105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64" name="Oval 59">
                    <a:extLst>
                      <a:ext uri="{FF2B5EF4-FFF2-40B4-BE49-F238E27FC236}">
                        <a16:creationId xmlns:a16="http://schemas.microsoft.com/office/drawing/2014/main" id="{6D08957B-A0BC-4E97-8DFF-9C185197DC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3015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65" name="Oval 60">
                    <a:extLst>
                      <a:ext uri="{FF2B5EF4-FFF2-40B4-BE49-F238E27FC236}">
                        <a16:creationId xmlns:a16="http://schemas.microsoft.com/office/drawing/2014/main" id="{B71D158F-ACBE-4571-A59A-A0B26E378B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8" y="3603"/>
                    <a:ext cx="65" cy="6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822433"/>
                      </a:buClr>
                      <a:buChar char="•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 b="1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</p:grpSp>
          </p:grpSp>
          <p:cxnSp>
            <p:nvCxnSpPr>
              <p:cNvPr id="44" name="AutoShape 61">
                <a:extLst>
                  <a:ext uri="{FF2B5EF4-FFF2-40B4-BE49-F238E27FC236}">
                    <a16:creationId xmlns:a16="http://schemas.microsoft.com/office/drawing/2014/main" id="{814FE098-02BF-4C64-9E85-5A4AA8FC52C1}"/>
                  </a:ext>
                </a:extLst>
              </p:cNvPr>
              <p:cNvCxnSpPr>
                <a:cxnSpLocks noChangeShapeType="1"/>
                <a:endCxn id="55" idx="2"/>
              </p:cNvCxnSpPr>
              <p:nvPr/>
            </p:nvCxnSpPr>
            <p:spPr bwMode="auto">
              <a:xfrm>
                <a:off x="1383" y="2631"/>
                <a:ext cx="1396" cy="305"/>
              </a:xfrm>
              <a:prstGeom prst="bentConnector3">
                <a:avLst>
                  <a:gd name="adj1" fmla="val 33667"/>
                </a:avLst>
              </a:prstGeom>
              <a:noFill/>
              <a:ln w="1905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62">
                <a:extLst>
                  <a:ext uri="{FF2B5EF4-FFF2-40B4-BE49-F238E27FC236}">
                    <a16:creationId xmlns:a16="http://schemas.microsoft.com/office/drawing/2014/main" id="{E2E9AA82-3883-4239-8C9E-6D00803516F1}"/>
                  </a:ext>
                </a:extLst>
              </p:cNvPr>
              <p:cNvCxnSpPr>
                <a:cxnSpLocks noChangeShapeType="1"/>
                <a:endCxn id="57" idx="2"/>
              </p:cNvCxnSpPr>
              <p:nvPr/>
            </p:nvCxnSpPr>
            <p:spPr bwMode="auto">
              <a:xfrm>
                <a:off x="1383" y="2631"/>
                <a:ext cx="1700" cy="138"/>
              </a:xfrm>
              <a:prstGeom prst="bentConnector3">
                <a:avLst>
                  <a:gd name="adj1" fmla="val 32352"/>
                </a:avLst>
              </a:prstGeom>
              <a:noFill/>
              <a:ln w="1905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63">
                <a:extLst>
                  <a:ext uri="{FF2B5EF4-FFF2-40B4-BE49-F238E27FC236}">
                    <a16:creationId xmlns:a16="http://schemas.microsoft.com/office/drawing/2014/main" id="{0D151088-B58D-4F1D-8AE8-CA2BD004CA29}"/>
                  </a:ext>
                </a:extLst>
              </p:cNvPr>
              <p:cNvCxnSpPr>
                <a:cxnSpLocks noChangeShapeType="1"/>
                <a:endCxn id="58" idx="4"/>
              </p:cNvCxnSpPr>
              <p:nvPr/>
            </p:nvCxnSpPr>
            <p:spPr bwMode="auto">
              <a:xfrm>
                <a:off x="1383" y="2631"/>
                <a:ext cx="1550" cy="612"/>
              </a:xfrm>
              <a:prstGeom prst="bentConnector4">
                <a:avLst>
                  <a:gd name="adj1" fmla="val 24454"/>
                  <a:gd name="adj2" fmla="val 123366"/>
                </a:avLst>
              </a:prstGeom>
              <a:noFill/>
              <a:ln w="1905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64">
                <a:extLst>
                  <a:ext uri="{FF2B5EF4-FFF2-40B4-BE49-F238E27FC236}">
                    <a16:creationId xmlns:a16="http://schemas.microsoft.com/office/drawing/2014/main" id="{262CB7CC-B442-4B2B-8D09-8D4AAE26164E}"/>
                  </a:ext>
                </a:extLst>
              </p:cNvPr>
              <p:cNvCxnSpPr>
                <a:cxnSpLocks noChangeShapeType="1"/>
                <a:endCxn id="65" idx="2"/>
              </p:cNvCxnSpPr>
              <p:nvPr/>
            </p:nvCxnSpPr>
            <p:spPr bwMode="auto">
              <a:xfrm>
                <a:off x="1383" y="2631"/>
                <a:ext cx="708" cy="811"/>
              </a:xfrm>
              <a:prstGeom prst="bentConnector3">
                <a:avLst>
                  <a:gd name="adj1" fmla="val 13560"/>
                </a:avLst>
              </a:prstGeom>
              <a:noFill/>
              <a:ln w="1905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65">
                <a:extLst>
                  <a:ext uri="{FF2B5EF4-FFF2-40B4-BE49-F238E27FC236}">
                    <a16:creationId xmlns:a16="http://schemas.microsoft.com/office/drawing/2014/main" id="{CDCDEC9A-3405-4B01-B93B-6FBB16BF2EFF}"/>
                  </a:ext>
                </a:extLst>
              </p:cNvPr>
              <p:cNvCxnSpPr>
                <a:cxnSpLocks noChangeShapeType="1"/>
                <a:endCxn id="60" idx="2"/>
              </p:cNvCxnSpPr>
              <p:nvPr/>
            </p:nvCxnSpPr>
            <p:spPr bwMode="auto">
              <a:xfrm>
                <a:off x="1383" y="2631"/>
                <a:ext cx="1221" cy="570"/>
              </a:xfrm>
              <a:prstGeom prst="bentConnector3">
                <a:avLst>
                  <a:gd name="adj1" fmla="val 16051"/>
                </a:avLst>
              </a:prstGeom>
              <a:noFill/>
              <a:ln w="1905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66">
                <a:extLst>
                  <a:ext uri="{FF2B5EF4-FFF2-40B4-BE49-F238E27FC236}">
                    <a16:creationId xmlns:a16="http://schemas.microsoft.com/office/drawing/2014/main" id="{7DF2BA83-479B-4271-86A8-AA4C503B6F05}"/>
                  </a:ext>
                </a:extLst>
              </p:cNvPr>
              <p:cNvCxnSpPr>
                <a:cxnSpLocks noChangeShapeType="1"/>
                <a:endCxn id="59" idx="3"/>
              </p:cNvCxnSpPr>
              <p:nvPr/>
            </p:nvCxnSpPr>
            <p:spPr bwMode="auto">
              <a:xfrm>
                <a:off x="1383" y="2631"/>
                <a:ext cx="1363" cy="620"/>
              </a:xfrm>
              <a:prstGeom prst="bentConnector4">
                <a:avLst>
                  <a:gd name="adj1" fmla="val 21130"/>
                  <a:gd name="adj2" fmla="val 109676"/>
                </a:avLst>
              </a:prstGeom>
              <a:noFill/>
              <a:ln w="19050">
                <a:solidFill>
                  <a:srgbClr val="0000CC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Text Box 67">
                <a:extLst>
                  <a:ext uri="{FF2B5EF4-FFF2-40B4-BE49-F238E27FC236}">
                    <a16:creationId xmlns:a16="http://schemas.microsoft.com/office/drawing/2014/main" id="{FC4D83A4-3643-401A-9848-0B55F9AAF5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6" y="2273"/>
                <a:ext cx="2561" cy="24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822433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AU" altLang="en-US" sz="1400" b="1" dirty="0">
                    <a:solidFill>
                      <a:schemeClr val="tx1"/>
                    </a:solidFill>
                    <a:latin typeface="+mn-lt"/>
                  </a:rPr>
                  <a:t>Building IDs / Coordinates / Plus code</a:t>
                </a:r>
              </a:p>
            </p:txBody>
          </p:sp>
          <p:cxnSp>
            <p:nvCxnSpPr>
              <p:cNvPr id="51" name="AutoShape 68">
                <a:extLst>
                  <a:ext uri="{FF2B5EF4-FFF2-40B4-BE49-F238E27FC236}">
                    <a16:creationId xmlns:a16="http://schemas.microsoft.com/office/drawing/2014/main" id="{36EBFEDA-2F99-42E6-A00E-B45DB070A2EB}"/>
                  </a:ext>
                </a:extLst>
              </p:cNvPr>
              <p:cNvCxnSpPr>
                <a:cxnSpLocks noChangeShapeType="1"/>
                <a:stCxn id="50" idx="2"/>
                <a:endCxn id="57" idx="0"/>
              </p:cNvCxnSpPr>
              <p:nvPr/>
            </p:nvCxnSpPr>
            <p:spPr bwMode="auto">
              <a:xfrm rot="16200000" flipH="1">
                <a:off x="2746" y="2386"/>
                <a:ext cx="232" cy="490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00FF00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id="{93B63B27-B2F5-45D1-916A-8782962E77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055" y="4859338"/>
              <a:ext cx="3305458" cy="730101"/>
              <a:chOff x="3589055" y="4859338"/>
              <a:chExt cx="3305458" cy="730101"/>
            </a:xfrm>
          </p:grpSpPr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E04B8D4-38ED-4626-B028-F9BE3888C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9055" y="5589439"/>
                <a:ext cx="2087563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Line 69">
                <a:extLst>
                  <a:ext uri="{FF2B5EF4-FFF2-40B4-BE49-F238E27FC236}">
                    <a16:creationId xmlns:a16="http://schemas.microsoft.com/office/drawing/2014/main" id="{CD25E7DA-DE59-42FC-92B9-916C0B4E6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0550" y="4873625"/>
                <a:ext cx="1223963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Line 70">
                <a:extLst>
                  <a:ext uri="{FF2B5EF4-FFF2-40B4-BE49-F238E27FC236}">
                    <a16:creationId xmlns:a16="http://schemas.microsoft.com/office/drawing/2014/main" id="{89381B60-E73D-4F87-86A4-6599F47A4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6263" y="4859338"/>
                <a:ext cx="0" cy="71742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561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3FCC-00A2-40EC-A7C7-D0209B66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30" y="312305"/>
            <a:ext cx="8682470" cy="1250950"/>
          </a:xfrm>
        </p:spPr>
        <p:txBody>
          <a:bodyPr/>
          <a:lstStyle/>
          <a:p>
            <a:r>
              <a:rPr lang="en-US" b="1" dirty="0"/>
              <a:t>Advantages of point-based geocoding approach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D8096FB-5D2E-4A6C-AB1F-255B7B519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1" y="1563255"/>
            <a:ext cx="8554084" cy="43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Census data </a:t>
            </a:r>
            <a:r>
              <a:rPr lang="en-US" sz="2000" b="1" dirty="0"/>
              <a:t>geocoded by points </a:t>
            </a:r>
            <a:r>
              <a:rPr lang="en-US" sz="2000" dirty="0"/>
              <a:t>allow to aggregate data at different spatial levels with </a:t>
            </a:r>
            <a:r>
              <a:rPr lang="en-US" sz="2000" b="1" dirty="0"/>
              <a:t>high accuracy </a:t>
            </a:r>
            <a:r>
              <a:rPr lang="en-US" sz="2000" dirty="0"/>
              <a:t>using GIS tools.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Census data geocoded by </a:t>
            </a:r>
            <a:r>
              <a:rPr lang="en-US" sz="2000" b="1" dirty="0"/>
              <a:t>locality or Enumeration Areas/District </a:t>
            </a:r>
            <a:r>
              <a:rPr lang="en-US" sz="2000" dirty="0"/>
              <a:t>allow data disaggregation to smaller geographic units, but it is a </a:t>
            </a:r>
            <a:r>
              <a:rPr lang="en-US" sz="2000" b="1" dirty="0"/>
              <a:t>complex and error-prone process</a:t>
            </a:r>
            <a:r>
              <a:rPr lang="en-US" sz="2000" dirty="0"/>
              <a:t>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D078C04-E795-400A-95E3-4E513D38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5105400" cy="412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Can integrate census and parcel data through GIS overlay functions.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Allow distance calculations between places.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Can support computing </a:t>
            </a:r>
            <a:r>
              <a:rPr lang="en-US" sz="2000" b="1" dirty="0"/>
              <a:t>SDG indicators</a:t>
            </a:r>
            <a:r>
              <a:rPr lang="en-US" sz="2000" dirty="0"/>
              <a:t> and spatial data </a:t>
            </a:r>
            <a:r>
              <a:rPr lang="en-US" sz="2000" b="1" dirty="0"/>
              <a:t>disaggregation</a:t>
            </a:r>
            <a:r>
              <a:rPr lang="en-US" sz="2000" dirty="0"/>
              <a:t>.</a:t>
            </a:r>
          </a:p>
        </p:txBody>
      </p:sp>
      <p:pic>
        <p:nvPicPr>
          <p:cNvPr id="6" name="image8.png">
            <a:extLst>
              <a:ext uri="{FF2B5EF4-FFF2-40B4-BE49-F238E27FC236}">
                <a16:creationId xmlns:a16="http://schemas.microsoft.com/office/drawing/2014/main" id="{C0B07D5C-B661-4058-A7B3-EF17380639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7007" y="3352800"/>
            <a:ext cx="3724593" cy="23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1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97C0C210-37BD-4139-BC19-1DEA9015C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8111141" cy="679450"/>
          </a:xfrm>
        </p:spPr>
        <p:txBody>
          <a:bodyPr/>
          <a:lstStyle/>
          <a:p>
            <a:r>
              <a:rPr lang="en-US" altLang="en-US" sz="2400" b="1" dirty="0"/>
              <a:t>The proposed SDG indicators for the analysis </a:t>
            </a:r>
            <a:endParaRPr lang="en-GB" altLang="en-US" sz="24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E0191C-2AE9-477B-80A4-ECAD3C03BD3B}"/>
              </a:ext>
            </a:extLst>
          </p:cNvPr>
          <p:cNvCxnSpPr>
            <a:cxnSpLocks/>
          </p:cNvCxnSpPr>
          <p:nvPr/>
        </p:nvCxnSpPr>
        <p:spPr>
          <a:xfrm>
            <a:off x="4499992" y="1676400"/>
            <a:ext cx="0" cy="4038600"/>
          </a:xfrm>
          <a:prstGeom prst="line">
            <a:avLst/>
          </a:prstGeom>
          <a:ln w="190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CBFFF0-6BD6-4673-8145-00A33EBFA2D6}"/>
              </a:ext>
            </a:extLst>
          </p:cNvPr>
          <p:cNvCxnSpPr/>
          <p:nvPr/>
        </p:nvCxnSpPr>
        <p:spPr>
          <a:xfrm>
            <a:off x="611560" y="3717032"/>
            <a:ext cx="8064896" cy="0"/>
          </a:xfrm>
          <a:prstGeom prst="line">
            <a:avLst/>
          </a:prstGeom>
          <a:ln w="190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05AF20-8BD8-4500-B8EC-7053D7E54D18}"/>
              </a:ext>
            </a:extLst>
          </p:cNvPr>
          <p:cNvSpPr txBox="1"/>
          <p:nvPr/>
        </p:nvSpPr>
        <p:spPr>
          <a:xfrm>
            <a:off x="1627754" y="1901139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rgbClr val="C00000"/>
                </a:solidFill>
              </a:rPr>
              <a:t>9.1.1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1E2E1-3CD4-4F9D-BA61-BF38044970ED}"/>
              </a:ext>
            </a:extLst>
          </p:cNvPr>
          <p:cNvSpPr txBox="1"/>
          <p:nvPr/>
        </p:nvSpPr>
        <p:spPr>
          <a:xfrm>
            <a:off x="437526" y="2788301"/>
            <a:ext cx="394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Proportion of the rural population who live within 2 km of an all-season road</a:t>
            </a:r>
            <a:endParaRPr lang="pt-PT" sz="16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6AFF81-238A-4808-A3E8-6900F37E43CA}"/>
              </a:ext>
            </a:extLst>
          </p:cNvPr>
          <p:cNvSpPr txBox="1"/>
          <p:nvPr/>
        </p:nvSpPr>
        <p:spPr>
          <a:xfrm>
            <a:off x="416744" y="3354377"/>
            <a:ext cx="4032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chemeClr val="tx1"/>
                </a:solidFill>
              </a:rPr>
              <a:t>Organisation: World Bank</a:t>
            </a:r>
          </a:p>
        </p:txBody>
      </p:sp>
      <p:pic>
        <p:nvPicPr>
          <p:cNvPr id="18" name="Picture 6" descr="Image result for sustainable development goals symbols">
            <a:extLst>
              <a:ext uri="{FF2B5EF4-FFF2-40B4-BE49-F238E27FC236}">
                <a16:creationId xmlns:a16="http://schemas.microsoft.com/office/drawing/2014/main" id="{49486E80-7F03-4891-95A7-D7CF4D8B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499" y="1698268"/>
            <a:ext cx="936104" cy="936104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A8E0DE-C4AB-4C02-B29F-C764968081FC}"/>
              </a:ext>
            </a:extLst>
          </p:cNvPr>
          <p:cNvSpPr txBox="1"/>
          <p:nvPr/>
        </p:nvSpPr>
        <p:spPr>
          <a:xfrm>
            <a:off x="5821109" y="1912847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rgbClr val="C00000"/>
                </a:solidFill>
              </a:rPr>
              <a:t>11.2.1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8B0C0-E4C0-4B84-B917-02177AA9A7A0}"/>
              </a:ext>
            </a:extLst>
          </p:cNvPr>
          <p:cNvSpPr txBox="1"/>
          <p:nvPr/>
        </p:nvSpPr>
        <p:spPr>
          <a:xfrm>
            <a:off x="4620491" y="2600011"/>
            <a:ext cx="417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Proportion of population that has convenient access to public transport, by sex, age and persons with disabilities</a:t>
            </a:r>
            <a:endParaRPr lang="pt-PT" dirty="0"/>
          </a:p>
        </p:txBody>
      </p:sp>
      <p:pic>
        <p:nvPicPr>
          <p:cNvPr id="1026" name="Picture 2" descr="Goal 9 | Department of Economic and Social Affairs">
            <a:extLst>
              <a:ext uri="{FF2B5EF4-FFF2-40B4-BE49-F238E27FC236}">
                <a16:creationId xmlns:a16="http://schemas.microsoft.com/office/drawing/2014/main" id="{A93880C3-B67A-41DE-9601-CC3263C0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1406"/>
            <a:ext cx="956881" cy="9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12CCB58-4E71-42A4-A0EF-240F00AA647E}"/>
              </a:ext>
            </a:extLst>
          </p:cNvPr>
          <p:cNvSpPr txBox="1"/>
          <p:nvPr/>
        </p:nvSpPr>
        <p:spPr>
          <a:xfrm>
            <a:off x="4625777" y="3343276"/>
            <a:ext cx="4032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chemeClr val="tx1"/>
                </a:solidFill>
              </a:rPr>
              <a:t>Organisation: UN-Habitat</a:t>
            </a:r>
          </a:p>
        </p:txBody>
      </p:sp>
      <p:pic>
        <p:nvPicPr>
          <p:cNvPr id="35" name="Picture 6" descr="Image result for sustainable development goals symbols">
            <a:extLst>
              <a:ext uri="{FF2B5EF4-FFF2-40B4-BE49-F238E27FC236}">
                <a16:creationId xmlns:a16="http://schemas.microsoft.com/office/drawing/2014/main" id="{34231B07-DEDA-46FA-809B-42BCF97C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21" y="3834294"/>
            <a:ext cx="936104" cy="936104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EF59C7D-AA8A-4FF9-BDD4-4A8B4B122A52}"/>
              </a:ext>
            </a:extLst>
          </p:cNvPr>
          <p:cNvSpPr txBox="1"/>
          <p:nvPr/>
        </p:nvSpPr>
        <p:spPr>
          <a:xfrm>
            <a:off x="1727931" y="4048873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rgbClr val="C00000"/>
                </a:solidFill>
              </a:rPr>
              <a:t>11.3.1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F83927-A57D-4390-88F9-77A00EBF4F7D}"/>
              </a:ext>
            </a:extLst>
          </p:cNvPr>
          <p:cNvSpPr txBox="1"/>
          <p:nvPr/>
        </p:nvSpPr>
        <p:spPr>
          <a:xfrm>
            <a:off x="533660" y="4855036"/>
            <a:ext cx="384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Ratio of land consumption rate to population growth rate</a:t>
            </a:r>
            <a:endParaRPr lang="pt-PT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0B7DE1-CA71-400B-8BF8-68A7D47EA8D2}"/>
              </a:ext>
            </a:extLst>
          </p:cNvPr>
          <p:cNvSpPr txBox="1"/>
          <p:nvPr/>
        </p:nvSpPr>
        <p:spPr>
          <a:xfrm>
            <a:off x="532599" y="5479302"/>
            <a:ext cx="4032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chemeClr val="tx1"/>
                </a:solidFill>
              </a:rPr>
              <a:t>Organisation: UN-Habitat</a:t>
            </a:r>
          </a:p>
        </p:txBody>
      </p:sp>
      <p:pic>
        <p:nvPicPr>
          <p:cNvPr id="43" name="Picture 6" descr="Image result for sustainable development goals symbols">
            <a:extLst>
              <a:ext uri="{FF2B5EF4-FFF2-40B4-BE49-F238E27FC236}">
                <a16:creationId xmlns:a16="http://schemas.microsoft.com/office/drawing/2014/main" id="{9A0EA000-9D5C-4E86-908A-3E8C8B4D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209" y="3830715"/>
            <a:ext cx="936104" cy="936104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68F056F-3791-453E-8100-DB8C4B0BC624}"/>
              </a:ext>
            </a:extLst>
          </p:cNvPr>
          <p:cNvSpPr txBox="1"/>
          <p:nvPr/>
        </p:nvSpPr>
        <p:spPr>
          <a:xfrm>
            <a:off x="5838819" y="404529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rgbClr val="C00000"/>
                </a:solidFill>
              </a:rPr>
              <a:t>11.7.1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2E5826-A691-454E-B34C-D22BA341DC5E}"/>
              </a:ext>
            </a:extLst>
          </p:cNvPr>
          <p:cNvSpPr txBox="1"/>
          <p:nvPr/>
        </p:nvSpPr>
        <p:spPr>
          <a:xfrm>
            <a:off x="4643487" y="4774199"/>
            <a:ext cx="442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Average share of the built-up area of cities that is open space for public use for all, by sex, age and persons with disabilities</a:t>
            </a:r>
            <a:endParaRPr lang="pt-PT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727D70-0B28-4FDE-85FC-DEC78D792A51}"/>
              </a:ext>
            </a:extLst>
          </p:cNvPr>
          <p:cNvSpPr txBox="1"/>
          <p:nvPr/>
        </p:nvSpPr>
        <p:spPr>
          <a:xfrm>
            <a:off x="4664219" y="5505240"/>
            <a:ext cx="4032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chemeClr val="tx1"/>
                </a:solidFill>
              </a:rPr>
              <a:t>Organisation: UN-Habitat</a:t>
            </a:r>
          </a:p>
        </p:txBody>
      </p:sp>
    </p:spTree>
    <p:extLst>
      <p:ext uri="{BB962C8B-B14F-4D97-AF65-F5344CB8AC3E}">
        <p14:creationId xmlns:p14="http://schemas.microsoft.com/office/powerpoint/2010/main" val="99668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DAD2-FB7F-40B8-9F51-7F8FAE68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SDG indicator 9.1.1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12DB5-94F7-4EE6-88FF-3286268A3C9B}"/>
              </a:ext>
            </a:extLst>
          </p:cNvPr>
          <p:cNvSpPr txBox="1"/>
          <p:nvPr/>
        </p:nvSpPr>
        <p:spPr>
          <a:xfrm>
            <a:off x="574675" y="1600200"/>
            <a:ext cx="394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Proportion of the rural population who live within 2 km of an all-season road</a:t>
            </a:r>
            <a:endParaRPr lang="pt-PT" sz="1600" b="1" dirty="0">
              <a:solidFill>
                <a:schemeClr val="accent6"/>
              </a:solidFill>
            </a:endParaRPr>
          </a:p>
        </p:txBody>
      </p:sp>
      <p:pic>
        <p:nvPicPr>
          <p:cNvPr id="4" name="Picture 2" descr="Goal 9 | Department of Economic and Social Affairs">
            <a:extLst>
              <a:ext uri="{FF2B5EF4-FFF2-40B4-BE49-F238E27FC236}">
                <a16:creationId xmlns:a16="http://schemas.microsoft.com/office/drawing/2014/main" id="{913DD7BC-3613-417B-9672-797DC650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19" y="1039209"/>
            <a:ext cx="956881" cy="9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58B46C-A49F-436C-A632-32111E41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62905"/>
            <a:ext cx="8229600" cy="35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Definition</a:t>
            </a:r>
            <a:r>
              <a:rPr lang="en-US" sz="1800" dirty="0"/>
              <a:t>: The indicator (commonly known as the Rural Access Index or RAI) measures the share of a country’s rural population that lives within 2 km of an all-season road.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Methodology</a:t>
            </a:r>
            <a:r>
              <a:rPr lang="en-US" sz="1800" dirty="0"/>
              <a:t>: Overly of 3 geospatial datasets: </a:t>
            </a:r>
            <a:r>
              <a:rPr lang="en-US" sz="1800" u="sng" dirty="0"/>
              <a:t>population distribution</a:t>
            </a:r>
            <a:r>
              <a:rPr lang="en-US" sz="1800" dirty="0"/>
              <a:t>, </a:t>
            </a:r>
            <a:r>
              <a:rPr lang="en-US" sz="1800" u="sng" dirty="0"/>
              <a:t>road location</a:t>
            </a:r>
            <a:r>
              <a:rPr lang="en-US" sz="1800" dirty="0"/>
              <a:t>, and </a:t>
            </a:r>
            <a:r>
              <a:rPr lang="en-US" sz="1800" u="sng" dirty="0"/>
              <a:t>road </a:t>
            </a:r>
            <a:r>
              <a:rPr lang="en-US" sz="1800" u="sng" dirty="0" err="1"/>
              <a:t>passability</a:t>
            </a:r>
            <a:r>
              <a:rPr lang="en-US" sz="1800" dirty="0"/>
              <a:t>. The RAI is calculated as the rural population within a 2 km buffer of a good road divided by the total rural population of the country.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Data sources</a:t>
            </a:r>
          </a:p>
          <a:p>
            <a:pPr marL="471487" lvl="1" indent="0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800" dirty="0"/>
              <a:t>       - Geospatial data: </a:t>
            </a:r>
            <a:r>
              <a:rPr lang="en-US" sz="1800" b="1" dirty="0"/>
              <a:t>layers, road network, urban-rural</a:t>
            </a:r>
          </a:p>
          <a:p>
            <a:pPr marL="471487" lvl="1" indent="0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800" dirty="0"/>
              <a:t>       - Geospatial technology: </a:t>
            </a:r>
            <a:r>
              <a:rPr lang="en-US" sz="1800" b="1" dirty="0"/>
              <a:t>GIS </a:t>
            </a:r>
            <a:r>
              <a:rPr lang="en-US" sz="1800" dirty="0"/>
              <a:t>for spatial data and overlay functions</a:t>
            </a:r>
          </a:p>
          <a:p>
            <a:pPr marL="471487" lvl="1" indent="0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800" dirty="0"/>
              <a:t>       - Household surveys, </a:t>
            </a:r>
            <a:r>
              <a:rPr lang="en-US" sz="1800" b="1" dirty="0"/>
              <a:t>census</a:t>
            </a:r>
            <a:r>
              <a:rPr lang="en-US" sz="1800" dirty="0"/>
              <a:t> (place of residence).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913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DC20-BA11-44CA-9B05-BD56AB0E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SDG indicator 9.1.1</a:t>
            </a:r>
            <a:endParaRPr lang="it-IT" dirty="0"/>
          </a:p>
        </p:txBody>
      </p:sp>
      <p:pic>
        <p:nvPicPr>
          <p:cNvPr id="3" name="image8.jpeg">
            <a:extLst>
              <a:ext uri="{FF2B5EF4-FFF2-40B4-BE49-F238E27FC236}">
                <a16:creationId xmlns:a16="http://schemas.microsoft.com/office/drawing/2014/main" id="{6866EA0F-9C23-4564-9E71-3BA7CDEF96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637718"/>
            <a:ext cx="1998874" cy="4202549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3ECEB485-EF37-4071-913A-DE2C45B0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597890"/>
            <a:ext cx="6858000" cy="424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471487" lvl="1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 b="1" dirty="0"/>
              <a:t>Computation: </a:t>
            </a:r>
            <a:r>
              <a:rPr lang="en-US" sz="1800" dirty="0"/>
              <a:t>The RAI is calculated as the rural population within a 2 km buffer of a good road divided by the total rural population of the country.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1 – define the </a:t>
            </a:r>
            <a:r>
              <a:rPr lang="en-US" sz="1800" b="1" dirty="0"/>
              <a:t>spatial distribution of the rural population</a:t>
            </a:r>
            <a:r>
              <a:rPr lang="en-US" sz="1800" dirty="0"/>
              <a:t> (from available datasets such as </a:t>
            </a:r>
            <a:r>
              <a:rPr lang="en-US" sz="1800" dirty="0" err="1"/>
              <a:t>WorldPop</a:t>
            </a:r>
            <a:r>
              <a:rPr lang="en-US" sz="1800" dirty="0"/>
              <a:t>, or from </a:t>
            </a:r>
            <a:r>
              <a:rPr lang="en-US" sz="1800" b="1" dirty="0"/>
              <a:t>point-based/area census data</a:t>
            </a:r>
            <a:r>
              <a:rPr lang="en-US" sz="1800" dirty="0"/>
              <a:t>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2 – prepare a GIS layer for the </a:t>
            </a:r>
            <a:r>
              <a:rPr lang="en-US" sz="1800" b="1" dirty="0"/>
              <a:t>road network </a:t>
            </a:r>
            <a:r>
              <a:rPr lang="en-US" sz="1800" dirty="0"/>
              <a:t>with attributes on </a:t>
            </a:r>
            <a:r>
              <a:rPr lang="en-US" sz="1800" b="1" dirty="0"/>
              <a:t>road conditions </a:t>
            </a:r>
            <a:r>
              <a:rPr lang="en-US" sz="1800" dirty="0"/>
              <a:t>(from EO or country data).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3 – generate a 2 km buffer around the road network meeting the conditions and divide the rural population of the buffer with the total rural population.</a:t>
            </a:r>
          </a:p>
          <a:p>
            <a:pPr marL="471487" lvl="1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 b="1" dirty="0">
                <a:solidFill>
                  <a:srgbClr val="C00000"/>
                </a:solidFill>
              </a:rPr>
              <a:t>Point-based geocoded </a:t>
            </a:r>
            <a:r>
              <a:rPr lang="en-US" sz="1800" dirty="0">
                <a:solidFill>
                  <a:srgbClr val="C00000"/>
                </a:solidFill>
              </a:rPr>
              <a:t>census data increase </a:t>
            </a:r>
            <a:r>
              <a:rPr lang="en-US" sz="1800" b="1" dirty="0">
                <a:solidFill>
                  <a:srgbClr val="C00000"/>
                </a:solidFill>
              </a:rPr>
              <a:t>data quality </a:t>
            </a:r>
            <a:r>
              <a:rPr lang="en-US" sz="1800" dirty="0">
                <a:solidFill>
                  <a:srgbClr val="C00000"/>
                </a:solidFill>
              </a:rPr>
              <a:t>of the SDG indicator, at national and sub-national levels</a:t>
            </a:r>
            <a:r>
              <a:rPr lang="en-US" sz="1800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6BF8B-7672-4E4F-A600-98F4A31C51DD}"/>
              </a:ext>
            </a:extLst>
          </p:cNvPr>
          <p:cNvSpPr txBox="1"/>
          <p:nvPr/>
        </p:nvSpPr>
        <p:spPr>
          <a:xfrm>
            <a:off x="4854870" y="1013115"/>
            <a:ext cx="394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Proportion of the rural population who live within 2 km of an all-season road</a:t>
            </a:r>
            <a:endParaRPr lang="pt-PT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DAD2-FB7F-40B8-9F51-7F8FAE68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SDG indicator 11.2.1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12DB5-94F7-4EE6-88FF-3286268A3C9B}"/>
              </a:ext>
            </a:extLst>
          </p:cNvPr>
          <p:cNvSpPr txBox="1"/>
          <p:nvPr/>
        </p:nvSpPr>
        <p:spPr>
          <a:xfrm>
            <a:off x="574674" y="1600200"/>
            <a:ext cx="635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Proportion of population that has convenient access to public transport, by sex, age and persons with disabilities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8B46C-A49F-436C-A632-32111E41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84975"/>
            <a:ext cx="8686800" cy="35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Definition</a:t>
            </a:r>
            <a:r>
              <a:rPr lang="en-US" sz="1800" dirty="0"/>
              <a:t>: proportion of the population that has convenient access to public transport. The access to public transport is considered convenient when an officially recognized stop is accessible within a distance of 0.5 km from a reference point such as a home, school, workplace, market, etc.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Methodology</a:t>
            </a:r>
            <a:r>
              <a:rPr lang="en-US" sz="1800" dirty="0"/>
              <a:t>: Identification of </a:t>
            </a:r>
            <a:r>
              <a:rPr lang="en-US" sz="1800" b="1" dirty="0"/>
              <a:t>service areas by GIS buffering</a:t>
            </a:r>
            <a:r>
              <a:rPr lang="en-US" sz="1800" dirty="0"/>
              <a:t> around each public transport stop (distance based on air, or road network). Once a service buffer is constructed, the next step is to identify the population served by the transport stop.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Data sources</a:t>
            </a:r>
          </a:p>
          <a:p>
            <a:pPr marL="471487" lvl="1" inden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800" dirty="0"/>
              <a:t>       - Geospatial data: </a:t>
            </a:r>
            <a:r>
              <a:rPr lang="en-US" sz="1800" b="1" dirty="0"/>
              <a:t>GIS layers, road network</a:t>
            </a:r>
          </a:p>
          <a:p>
            <a:pPr marL="471487" lvl="1" inden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800" dirty="0"/>
              <a:t>       - Geospatial technology: </a:t>
            </a:r>
            <a:r>
              <a:rPr lang="en-US" sz="1800" b="1" dirty="0"/>
              <a:t>GIS </a:t>
            </a:r>
            <a:r>
              <a:rPr lang="en-US" sz="1800" dirty="0"/>
              <a:t>for spatial data and overlay functions</a:t>
            </a:r>
          </a:p>
          <a:p>
            <a:pPr marL="471487" lvl="1" inden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800" dirty="0"/>
              <a:t>       - </a:t>
            </a:r>
            <a:r>
              <a:rPr lang="en-US" sz="1800" b="1" dirty="0"/>
              <a:t>Census data </a:t>
            </a:r>
            <a:r>
              <a:rPr lang="en-US" sz="1800" dirty="0"/>
              <a:t>(place of residence, dwellings, household size).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3074" name="Picture 2" descr="Goal 11 | Department of Economic and Social Affairs">
            <a:extLst>
              <a:ext uri="{FF2B5EF4-FFF2-40B4-BE49-F238E27FC236}">
                <a16:creationId xmlns:a16="http://schemas.microsoft.com/office/drawing/2014/main" id="{03DA08CA-E981-48D6-AEDA-F2CD25BC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55" y="1517650"/>
            <a:ext cx="956881" cy="9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2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.2.1 Norway">
            <a:extLst>
              <a:ext uri="{FF2B5EF4-FFF2-40B4-BE49-F238E27FC236}">
                <a16:creationId xmlns:a16="http://schemas.microsoft.com/office/drawing/2014/main" id="{307FEB9E-9FBF-4A88-83E8-3445998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932833" cy="376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9DC20-BA11-44CA-9B05-BD56AB0E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SDG indicator 11.2.1</a:t>
            </a:r>
            <a:endParaRPr lang="it-IT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ECEB485-EF37-4071-913A-DE2C45B0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87055"/>
            <a:ext cx="6172200" cy="42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471487" lvl="1" indent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600" b="1" dirty="0"/>
              <a:t>Computation: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1 – definition of the built-up area of the urban agglomeration with spatial analysis and calculation of the total square kilometers.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2 – Inventory of the public transport stops and development of a point-based GIS layer.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3 – generate a buffer area of 500m radius for each stop, and merge with the boundary of the urban agglomeration.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4 - Overlay population data with access to public transport stop and calculate the corresponding population. Estimate the proportion of population out of the total population of the city.</a:t>
            </a:r>
          </a:p>
          <a:p>
            <a:pPr marL="471487" lvl="1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600" b="1" dirty="0">
                <a:solidFill>
                  <a:srgbClr val="C00000"/>
                </a:solidFill>
              </a:rPr>
              <a:t>Point-based geocoded </a:t>
            </a:r>
            <a:r>
              <a:rPr lang="en-US" sz="1600" dirty="0">
                <a:solidFill>
                  <a:srgbClr val="C00000"/>
                </a:solidFill>
              </a:rPr>
              <a:t>census data increase </a:t>
            </a:r>
            <a:r>
              <a:rPr lang="en-US" sz="1600" b="1" dirty="0">
                <a:solidFill>
                  <a:srgbClr val="C00000"/>
                </a:solidFill>
              </a:rPr>
              <a:t>data quality </a:t>
            </a:r>
            <a:r>
              <a:rPr lang="en-US" sz="1600" dirty="0">
                <a:solidFill>
                  <a:srgbClr val="C00000"/>
                </a:solidFill>
              </a:rPr>
              <a:t>of the SDG indicator, at national and local levels.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6AC16-7CB3-4B83-9255-42FDC2A34FA9}"/>
              </a:ext>
            </a:extLst>
          </p:cNvPr>
          <p:cNvSpPr txBox="1"/>
          <p:nvPr/>
        </p:nvSpPr>
        <p:spPr>
          <a:xfrm>
            <a:off x="3733800" y="10345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Proportion of population that has convenient access to public transport, by sex, age and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47331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A30B-435B-4FED-B6E3-5D5C2E63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Disaggregation of SDG indicators</a:t>
            </a:r>
            <a:endParaRPr 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2ED2C22-9771-400B-AE7E-E01CA57C7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7650"/>
            <a:ext cx="6711357" cy="43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The metadata repository of SDG indicators address the expected spatial disaggregation for each indicator at sub-national levels: </a:t>
            </a:r>
            <a:r>
              <a:rPr lang="en-US" sz="1800" b="1" dirty="0"/>
              <a:t>locality, urban-rural, urban typologies, intra-urban, or urban expansion</a:t>
            </a:r>
            <a:r>
              <a:rPr lang="en-US" sz="1800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Geospatial data and technology </a:t>
            </a:r>
            <a:r>
              <a:rPr lang="en-US" sz="1800" dirty="0"/>
              <a:t>play a fundamental role for the </a:t>
            </a:r>
            <a:r>
              <a:rPr lang="en-US" sz="1800" b="1" dirty="0"/>
              <a:t>geographic disaggregation</a:t>
            </a:r>
            <a:r>
              <a:rPr lang="en-US" sz="1800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If census data is geocoded with a </a:t>
            </a:r>
            <a:r>
              <a:rPr lang="en-US" sz="1800" b="1" dirty="0"/>
              <a:t>point-based method</a:t>
            </a:r>
            <a:r>
              <a:rPr lang="en-US" sz="1800" dirty="0"/>
              <a:t>, the integration of geospatial and census data can support effectively the </a:t>
            </a:r>
            <a:r>
              <a:rPr lang="en-US" sz="1800" b="1" dirty="0"/>
              <a:t>disaggregation of the SDGs indicators</a:t>
            </a:r>
            <a:r>
              <a:rPr lang="en-US" sz="1800" dirty="0"/>
              <a:t> from the national to the local level.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On the contrary, when </a:t>
            </a:r>
            <a:r>
              <a:rPr lang="en-US" sz="1800" b="1" dirty="0"/>
              <a:t>administrative units or Enumeration/District Areas </a:t>
            </a:r>
            <a:r>
              <a:rPr lang="en-US" sz="1800" dirty="0"/>
              <a:t>are the smallest geocoded areas, a </a:t>
            </a:r>
            <a:r>
              <a:rPr lang="en-US" sz="1800" b="1" dirty="0"/>
              <a:t>grid system </a:t>
            </a:r>
            <a:r>
              <a:rPr lang="en-US" sz="1800" dirty="0"/>
              <a:t>should be developed.</a:t>
            </a:r>
          </a:p>
        </p:txBody>
      </p:sp>
      <p:pic>
        <p:nvPicPr>
          <p:cNvPr id="5122" name="Picture 2" descr="OECD iLibrary | Home">
            <a:extLst>
              <a:ext uri="{FF2B5EF4-FFF2-40B4-BE49-F238E27FC236}">
                <a16:creationId xmlns:a16="http://schemas.microsoft.com/office/drawing/2014/main" id="{36105CA4-0083-44D6-A782-EC3F3F61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2514600" cy="2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2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>
            <a:extLst>
              <a:ext uri="{FF2B5EF4-FFF2-40B4-BE49-F238E27FC236}">
                <a16:creationId xmlns:a16="http://schemas.microsoft.com/office/drawing/2014/main" id="{99F41C25-AEAC-4F00-936F-F2B0D7A36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857250"/>
            <a:ext cx="7997825" cy="6794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US" altLang="en-US" b="1" dirty="0">
                <a:solidFill>
                  <a:schemeClr val="tx1"/>
                </a:solidFill>
              </a:rPr>
              <a:t>Grid systems for data disaggregation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DE85E64-C18D-4F69-8DD8-6904290D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752600"/>
            <a:ext cx="223361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FA34EDE-365E-4E89-A150-A405A92A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598935"/>
            <a:ext cx="24431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4">
            <a:extLst>
              <a:ext uri="{FF2B5EF4-FFF2-40B4-BE49-F238E27FC236}">
                <a16:creationId xmlns:a16="http://schemas.microsoft.com/office/drawing/2014/main" id="{7C22F411-9042-4708-AC30-0F05F51D109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35148"/>
            <a:ext cx="1808361" cy="1568361"/>
            <a:chOff x="0" y="0"/>
            <a:chExt cx="2249424" cy="1761744"/>
          </a:xfrm>
        </p:grpSpPr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F23A0217-30A7-4F0B-9DC0-1A3D39C56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9424" cy="127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CF6DC9D7-D940-44EE-879C-6732031CD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8636"/>
              <a:ext cx="2249424" cy="483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3">
            <a:extLst>
              <a:ext uri="{FF2B5EF4-FFF2-40B4-BE49-F238E27FC236}">
                <a16:creationId xmlns:a16="http://schemas.microsoft.com/office/drawing/2014/main" id="{78030EA2-2EE3-44F2-8818-4D4A3E23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49412"/>
            <a:ext cx="223361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D488F9F-F7D6-48E6-A2BC-65ADB6CA82C3}"/>
              </a:ext>
            </a:extLst>
          </p:cNvPr>
          <p:cNvSpPr txBox="1">
            <a:spLocks/>
          </p:cNvSpPr>
          <p:nvPr/>
        </p:nvSpPr>
        <p:spPr bwMode="auto">
          <a:xfrm>
            <a:off x="573485" y="3532825"/>
            <a:ext cx="2434431" cy="222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2400"/>
              </a:spcBef>
              <a:buNone/>
              <a:defRPr/>
            </a:pPr>
            <a:r>
              <a:rPr lang="en-US" altLang="fr-FR" sz="1800" dirty="0">
                <a:latin typeface="Arial" panose="020B0604020202020204" pitchFamily="34" charset="0"/>
                <a:ea typeface="宋体" panose="02010600030101010101" pitchFamily="2" charset="-122"/>
              </a:rPr>
              <a:t>Statistical grid data are statistics geographically referenced to a system of grid cells with geographic coordinates and unique IDs.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2D3D18-035D-4851-B8BB-50A739D77DA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19800" y="3601949"/>
            <a:ext cx="2233613" cy="2157412"/>
          </a:xfrm>
          <a:prstGeom prst="rect">
            <a:avLst/>
          </a:prstGeom>
          <a:ln>
            <a:noFill/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CFF912-E084-40C6-BB26-28DF66FA255F}"/>
              </a:ext>
            </a:extLst>
          </p:cNvPr>
          <p:cNvSpPr/>
          <p:nvPr/>
        </p:nvSpPr>
        <p:spPr bwMode="auto">
          <a:xfrm rot="8124005" flipV="1">
            <a:off x="4938434" y="3639704"/>
            <a:ext cx="1283823" cy="1307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charset="-122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5E2F40F-573D-4556-A5CA-759FCA6CAF09}"/>
              </a:ext>
            </a:extLst>
          </p:cNvPr>
          <p:cNvSpPr/>
          <p:nvPr/>
        </p:nvSpPr>
        <p:spPr bwMode="auto">
          <a:xfrm rot="10800000" flipV="1">
            <a:off x="5084961" y="5100108"/>
            <a:ext cx="998340" cy="1307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charset="-122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B1F3C08-7BF4-4604-9AED-24A4BF1A18F7}"/>
              </a:ext>
            </a:extLst>
          </p:cNvPr>
          <p:cNvSpPr txBox="1">
            <a:spLocks/>
          </p:cNvSpPr>
          <p:nvPr/>
        </p:nvSpPr>
        <p:spPr bwMode="auto">
          <a:xfrm>
            <a:off x="6097156" y="2882789"/>
            <a:ext cx="2381250" cy="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2400"/>
              </a:spcBef>
              <a:buNone/>
              <a:defRPr/>
            </a:pP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Aggregation method: from points to grids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20E10E7-08F7-4A42-A7BC-1A6F093C9C3A}"/>
              </a:ext>
            </a:extLst>
          </p:cNvPr>
          <p:cNvSpPr txBox="1">
            <a:spLocks/>
          </p:cNvSpPr>
          <p:nvPr/>
        </p:nvSpPr>
        <p:spPr bwMode="auto">
          <a:xfrm>
            <a:off x="5913475" y="5203934"/>
            <a:ext cx="2573337" cy="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2400"/>
              </a:spcBef>
              <a:buNone/>
              <a:defRPr/>
            </a:pP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Disaggregation method: from polygons to grids</a:t>
            </a:r>
          </a:p>
        </p:txBody>
      </p:sp>
    </p:spTree>
    <p:extLst>
      <p:ext uri="{BB962C8B-B14F-4D97-AF65-F5344CB8AC3E}">
        <p14:creationId xmlns:p14="http://schemas.microsoft.com/office/powerpoint/2010/main" val="108144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>
            <a:extLst>
              <a:ext uri="{FF2B5EF4-FFF2-40B4-BE49-F238E27FC236}">
                <a16:creationId xmlns:a16="http://schemas.microsoft.com/office/drawing/2014/main" id="{99F41C25-AEAC-4F00-936F-F2B0D7A36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857250"/>
            <a:ext cx="7997825" cy="6794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US" altLang="en-US" b="1" dirty="0">
                <a:solidFill>
                  <a:schemeClr val="tx1"/>
                </a:solidFill>
              </a:rPr>
              <a:t>An approach for data disaggregation and urban-rural statistical classification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6CA879-81C5-4C6B-9A43-1D385BFD22F5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592344"/>
            <a:ext cx="5638800" cy="44084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+mj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j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j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j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j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j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j-lt"/>
                <a:ea typeface="+mn-ea"/>
              </a:defRPr>
            </a:lvl9pPr>
          </a:lstStyle>
          <a:p>
            <a:pPr marL="908050" lvl="1" indent="-4365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800" dirty="0">
                <a:latin typeface="Arial" panose="020B0604020202020204" pitchFamily="34" charset="0"/>
                <a:ea typeface="宋体" panose="02010600030101010101" pitchFamily="2" charset="-122"/>
              </a:rPr>
              <a:t>The grid is hierarchical, with resolutions of 1 m, 10 m, 100 m, 1,000 m, 10,000 m and 100,000 m.</a:t>
            </a:r>
          </a:p>
          <a:p>
            <a:pPr marL="908050" lvl="1" indent="-4365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800" dirty="0">
                <a:latin typeface="Arial" panose="020B0604020202020204" pitchFamily="34" charset="0"/>
                <a:ea typeface="宋体" panose="02010600030101010101" pitchFamily="2" charset="-122"/>
              </a:rPr>
              <a:t>Each individual grid cell is identified by a unique grid cell code.</a:t>
            </a:r>
          </a:p>
          <a:p>
            <a:pPr marL="908050" lvl="1" indent="-4365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800" dirty="0">
                <a:latin typeface="Arial" panose="020B0604020202020204" pitchFamily="34" charset="0"/>
                <a:ea typeface="宋体" panose="02010600030101010101" pitchFamily="2" charset="-122"/>
              </a:rPr>
              <a:t>If point-based location is not available, the ‘</a:t>
            </a:r>
            <a:r>
              <a:rPr lang="en-GB" altLang="fr-FR" sz="1800" b="1" dirty="0">
                <a:latin typeface="Arial" panose="020B0604020202020204" pitchFamily="34" charset="0"/>
                <a:ea typeface="宋体" panose="02010600030101010101" pitchFamily="2" charset="-122"/>
              </a:rPr>
              <a:t>disaggregation</a:t>
            </a:r>
            <a:r>
              <a:rPr lang="en-GB" altLang="fr-FR" sz="1800" dirty="0">
                <a:latin typeface="Arial" panose="020B0604020202020204" pitchFamily="34" charset="0"/>
                <a:ea typeface="宋体" panose="02010600030101010101" pitchFamily="2" charset="-122"/>
              </a:rPr>
              <a:t>’ method can be applied instead of the ‘</a:t>
            </a:r>
            <a:r>
              <a:rPr lang="en-GB" altLang="fr-FR" sz="1800" b="1" dirty="0">
                <a:latin typeface="Arial" panose="020B0604020202020204" pitchFamily="34" charset="0"/>
                <a:ea typeface="宋体" panose="02010600030101010101" pitchFamily="2" charset="-122"/>
              </a:rPr>
              <a:t>aggregation</a:t>
            </a:r>
            <a:r>
              <a:rPr lang="en-GB" altLang="fr-FR" sz="1800" dirty="0">
                <a:latin typeface="Arial" panose="020B0604020202020204" pitchFamily="34" charset="0"/>
                <a:ea typeface="宋体" panose="02010600030101010101" pitchFamily="2" charset="-122"/>
              </a:rPr>
              <a:t>’ method.</a:t>
            </a:r>
          </a:p>
          <a:p>
            <a:pPr marL="908050" lvl="1" indent="-4365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800" dirty="0">
                <a:latin typeface="Arial" panose="020B0604020202020204" pitchFamily="34" charset="0"/>
                <a:ea typeface="宋体" panose="02010600030101010101" pitchFamily="2" charset="-122"/>
              </a:rPr>
              <a:t>The grid is constructed in subsequent phases, using GIS tools.</a:t>
            </a:r>
          </a:p>
          <a:p>
            <a:pPr marL="908050" lvl="1" indent="-4365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800" dirty="0">
                <a:latin typeface="Arial" panose="020B0604020202020204" pitchFamily="34" charset="0"/>
                <a:ea typeface="宋体" panose="02010600030101010101" pitchFamily="2" charset="-122"/>
              </a:rPr>
              <a:t>Grid data may need to be disclosed to ensure data confidentiality, and requires specific skills for the implementation.</a:t>
            </a:r>
          </a:p>
          <a:p>
            <a:pPr marL="908050" lvl="1" indent="-4365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fr-FR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08050" lvl="1" indent="-4365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altLang="fr-FR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B8DCB-03B2-44B1-9C6B-7CEFD02C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27" y="1621410"/>
            <a:ext cx="2835293" cy="416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962E77AA-28A9-4745-872D-5ED1166E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20" y="1621410"/>
            <a:ext cx="2286000" cy="18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97C0C210-37BD-4139-BC19-1DEA9015C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997825" cy="679450"/>
          </a:xfrm>
        </p:spPr>
        <p:txBody>
          <a:bodyPr/>
          <a:lstStyle/>
          <a:p>
            <a:r>
              <a:rPr lang="en-GB" altLang="en-US" b="1" dirty="0"/>
              <a:t>Content</a:t>
            </a:r>
          </a:p>
        </p:txBody>
      </p:sp>
      <p:sp>
        <p:nvSpPr>
          <p:cNvPr id="6147" name="Rectangle 11">
            <a:extLst>
              <a:ext uri="{FF2B5EF4-FFF2-40B4-BE49-F238E27FC236}">
                <a16:creationId xmlns:a16="http://schemas.microsoft.com/office/drawing/2014/main" id="{F390CB27-4340-4E6A-9737-991275F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36700"/>
            <a:ext cx="7848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b="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Geospatial information, GIS and census data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Data integration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Geocoding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Proposed SDG indicators for the analysis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Disaggregation of SDG indicators and grid systems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b="0" dirty="0">
                <a:solidFill>
                  <a:schemeClr val="tx1"/>
                </a:solidFill>
              </a:rPr>
              <a:t>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292176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28B86A-AC90-479A-9AEE-61AD4A941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3" y="1981200"/>
            <a:ext cx="3841030" cy="36141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FA0A9D-F63D-4463-8439-49A7F62F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569325" cy="125095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Visualisation of SDG indicators and census data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26B04A4-1215-450E-A012-48C15352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483" y="1648762"/>
            <a:ext cx="3893127" cy="717551"/>
          </a:xfrm>
          <a:prstGeom prst="rect">
            <a:avLst/>
          </a:prstGeom>
          <a:solidFill>
            <a:srgbClr val="00B8F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Percentage of women who are literate per 1x1km grid cell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951319EF-6BD5-49EB-99E0-D3F921E1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2209800"/>
            <a:ext cx="391953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EE97EB1-4F95-45F3-BBF2-B76A91E1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31" y="3429000"/>
            <a:ext cx="711679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>
            <a:extLst>
              <a:ext uri="{FF2B5EF4-FFF2-40B4-BE49-F238E27FC236}">
                <a16:creationId xmlns:a16="http://schemas.microsoft.com/office/drawing/2014/main" id="{9F8EAD33-4555-40FE-BF45-991C53FC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35" y="3688932"/>
            <a:ext cx="2748829" cy="21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91315E16-2DA1-4710-8AD8-B5ED974B0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35" y="3124199"/>
            <a:ext cx="2748829" cy="561675"/>
          </a:xfrm>
          <a:prstGeom prst="rect">
            <a:avLst/>
          </a:prstGeom>
          <a:solidFill>
            <a:srgbClr val="00B8F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Mapping movements and connectivity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65" name="Picture 21">
            <a:extLst>
              <a:ext uri="{FF2B5EF4-FFF2-40B4-BE49-F238E27FC236}">
                <a16:creationId xmlns:a16="http://schemas.microsoft.com/office/drawing/2014/main" id="{C5299A1F-D6C2-462F-B07D-7E859FC2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5106869"/>
            <a:ext cx="760523" cy="76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:a16="http://schemas.microsoft.com/office/drawing/2014/main" id="{42CAC505-52EB-4758-B17C-3EDAFCF6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31" y="5103812"/>
            <a:ext cx="760523" cy="77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75DD5FC3-F50E-4BBF-943E-C31F6CDD8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12" y="1672041"/>
            <a:ext cx="3841030" cy="335496"/>
          </a:xfrm>
          <a:prstGeom prst="rect">
            <a:avLst/>
          </a:prstGeom>
          <a:solidFill>
            <a:srgbClr val="00B8F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SDG Platforms for SDG reporting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Storymap">
            <a:extLst>
              <a:ext uri="{FF2B5EF4-FFF2-40B4-BE49-F238E27FC236}">
                <a16:creationId xmlns:a16="http://schemas.microsoft.com/office/drawing/2014/main" id="{09C462B3-3A95-4891-8473-C1A78C8C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97" y="4433573"/>
            <a:ext cx="1006263" cy="14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3FCC-00A2-40EC-A7C7-D0209B66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Geospatial information and SDGs</a:t>
            </a:r>
          </a:p>
        </p:txBody>
      </p:sp>
      <p:pic>
        <p:nvPicPr>
          <p:cNvPr id="11" name="Picture 10" descr="C:\Users\harumi.shibata\Desktop\SDGs\Story-2-SDGs.jpg">
            <a:extLst>
              <a:ext uri="{FF2B5EF4-FFF2-40B4-BE49-F238E27FC236}">
                <a16:creationId xmlns:a16="http://schemas.microsoft.com/office/drawing/2014/main" id="{17759CFC-0EB4-4291-8915-C093C9997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6" b="13090"/>
          <a:stretch/>
        </p:blipFill>
        <p:spPr bwMode="auto">
          <a:xfrm>
            <a:off x="5622636" y="2020888"/>
            <a:ext cx="2953677" cy="1857375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solidFill>
              <a:schemeClr val="bg1"/>
            </a:solidFill>
          </a:ln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E9207A06-93CC-4D25-97BE-E227C0C5F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8" y="1886095"/>
            <a:ext cx="5608782" cy="21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A large number of SDGs have a </a:t>
            </a:r>
            <a:r>
              <a:rPr lang="en-US" sz="2000" b="1" dirty="0"/>
              <a:t>spatial relevance</a:t>
            </a:r>
            <a:r>
              <a:rPr lang="en-US" sz="2000" b="0" dirty="0"/>
              <a:t> and can benefit, directly or indirectly, from geospatial information.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/>
              <a:t>Geospatial information is needed to </a:t>
            </a:r>
            <a:r>
              <a:rPr lang="en-GB" sz="2000" b="1" dirty="0"/>
              <a:t>generate</a:t>
            </a:r>
            <a:r>
              <a:rPr lang="en-GB" sz="2000" b="0" dirty="0"/>
              <a:t> some SDG indicators, also in combination with </a:t>
            </a:r>
            <a:r>
              <a:rPr lang="en-GB" sz="2000" b="1" dirty="0"/>
              <a:t>census data</a:t>
            </a:r>
            <a:r>
              <a:rPr lang="en-GB" sz="2000" dirty="0"/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2000" b="0" dirty="0">
              <a:solidFill>
                <a:schemeClr val="tx1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5193696-EDDD-41C6-AD6C-C6F3D8EF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13056"/>
            <a:ext cx="8496299" cy="17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/>
              <a:t>Geospatial data and tools, including GIS, can contribute to the </a:t>
            </a:r>
            <a:r>
              <a:rPr lang="en-GB" sz="2000" b="1" dirty="0"/>
              <a:t>visualisation</a:t>
            </a:r>
            <a:r>
              <a:rPr lang="en-GB" sz="2000" b="0" dirty="0"/>
              <a:t> and the </a:t>
            </a:r>
            <a:r>
              <a:rPr lang="en-GB" sz="2000" b="1" dirty="0"/>
              <a:t>disaggregation</a:t>
            </a:r>
            <a:r>
              <a:rPr lang="en-GB" sz="2000" b="0" dirty="0"/>
              <a:t> of SDG indicators from a geographic perspective.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Geospatial technology and spatial analysis techniques </a:t>
            </a:r>
            <a:r>
              <a:rPr lang="en-GB" sz="2000" dirty="0"/>
              <a:t>can support the </a:t>
            </a:r>
            <a:r>
              <a:rPr lang="en-GB" sz="2000" b="1" dirty="0"/>
              <a:t>monitoring</a:t>
            </a:r>
            <a:r>
              <a:rPr lang="en-GB" sz="2000" dirty="0"/>
              <a:t> of the 2030 Agenda.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9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3FCC-00A2-40EC-A7C7-D0209B66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30" y="312305"/>
            <a:ext cx="8682470" cy="1250950"/>
          </a:xfrm>
        </p:spPr>
        <p:txBody>
          <a:bodyPr/>
          <a:lstStyle/>
          <a:p>
            <a:r>
              <a:rPr lang="en-US" b="1" dirty="0"/>
              <a:t>Geospatial information and census data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5193696-EDDD-41C6-AD6C-C6F3D8EF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7" y="1563255"/>
            <a:ext cx="7458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Census data should be collected with reference to the </a:t>
            </a:r>
            <a:r>
              <a:rPr lang="en-US" sz="2000" b="1" dirty="0"/>
              <a:t>place of residence </a:t>
            </a:r>
            <a:r>
              <a:rPr lang="en-US" sz="2000" b="0" dirty="0"/>
              <a:t>and </a:t>
            </a:r>
            <a:r>
              <a:rPr lang="en-US" sz="2000" b="1" dirty="0"/>
              <a:t>place of enumeration </a:t>
            </a:r>
            <a:r>
              <a:rPr lang="en-US" sz="2000" b="0" dirty="0"/>
              <a:t>(paras. 2.55, 4.40).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Location of </a:t>
            </a:r>
            <a:r>
              <a:rPr lang="en-US" sz="2000" b="1" dirty="0"/>
              <a:t>living quarters </a:t>
            </a:r>
            <a:r>
              <a:rPr lang="en-US" sz="2000" dirty="0"/>
              <a:t>(addresses, locality, urban and rural) recommended as a core topic (paras. 4.463- 4.470).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Location of </a:t>
            </a:r>
            <a:r>
              <a:rPr lang="en-US" sz="2000" b="1" dirty="0"/>
              <a:t>place of work </a:t>
            </a:r>
            <a:r>
              <a:rPr lang="en-US" sz="2000" dirty="0"/>
              <a:t>is</a:t>
            </a:r>
            <a:r>
              <a:rPr lang="en-US" sz="2000" b="0" dirty="0"/>
              <a:t> recommended as a non-core topic (para. 4.363).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Location of </a:t>
            </a:r>
            <a:r>
              <a:rPr lang="en-US" sz="2000" b="1" dirty="0"/>
              <a:t>school, college or university </a:t>
            </a:r>
            <a:r>
              <a:rPr lang="en-US" sz="2000" dirty="0"/>
              <a:t>recommended as a non-core topic (para. 3.86).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Slums</a:t>
            </a:r>
            <a:r>
              <a:rPr lang="en-US" sz="2000" dirty="0"/>
              <a:t>,</a:t>
            </a:r>
            <a:r>
              <a:rPr lang="en-US" sz="2000" b="1" dirty="0"/>
              <a:t> grid squares</a:t>
            </a:r>
            <a:r>
              <a:rPr lang="en-US" sz="2000" dirty="0"/>
              <a:t>, and </a:t>
            </a:r>
            <a:r>
              <a:rPr lang="en-US" sz="2000" b="1" dirty="0"/>
              <a:t>agglomerations</a:t>
            </a:r>
            <a:r>
              <a:rPr lang="en-US" sz="2000" b="0" dirty="0"/>
              <a:t> are recommended to be identified (paras. 1.37, 3.365, 4.91).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DB1E-A0C1-4486-A50F-5A9F0595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1651890"/>
            <a:ext cx="1752599" cy="232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3FCC-00A2-40EC-A7C7-D0209B66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30" y="312305"/>
            <a:ext cx="8682470" cy="1250950"/>
          </a:xfrm>
        </p:spPr>
        <p:txBody>
          <a:bodyPr/>
          <a:lstStyle/>
          <a:p>
            <a:r>
              <a:rPr lang="en-US" b="1" dirty="0"/>
              <a:t>Integrating geoinformation, SDGs and census data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5193696-EDDD-41C6-AD6C-C6F3D8EF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88" y="1664855"/>
            <a:ext cx="4486563" cy="37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Geospatial information supports the production and dissemination of SDG indicators and census data.</a:t>
            </a:r>
          </a:p>
          <a:p>
            <a:pPr marL="471487" lvl="1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Integrated geospatial information and census data </a:t>
            </a:r>
            <a:r>
              <a:rPr lang="en-US" sz="2000" dirty="0"/>
              <a:t>can support the computation of some SDG indicators, disaggregated and visualized at small geographic areas.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FCFB776-40DD-41CF-9B31-68D5A2700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085098"/>
              </p:ext>
            </p:extLst>
          </p:nvPr>
        </p:nvGraphicFramePr>
        <p:xfrm>
          <a:off x="3581400" y="16648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75BFFDA6-929F-42A8-8DB5-E10E6AAD1A5F}"/>
              </a:ext>
            </a:extLst>
          </p:cNvPr>
          <p:cNvSpPr/>
          <p:nvPr/>
        </p:nvSpPr>
        <p:spPr bwMode="auto">
          <a:xfrm rot="8124005">
            <a:off x="5286081" y="3222920"/>
            <a:ext cx="879348" cy="15630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charset="-122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46525EC-12DC-4DAD-92D7-70EE179BF56B}"/>
              </a:ext>
            </a:extLst>
          </p:cNvPr>
          <p:cNvSpPr/>
          <p:nvPr/>
        </p:nvSpPr>
        <p:spPr bwMode="auto">
          <a:xfrm rot="2777053">
            <a:off x="7115211" y="3249422"/>
            <a:ext cx="883309" cy="17353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2CE9478-E3C5-4137-B8C9-93C90CEE9E8A}"/>
              </a:ext>
            </a:extLst>
          </p:cNvPr>
          <p:cNvSpPr/>
          <p:nvPr/>
        </p:nvSpPr>
        <p:spPr bwMode="auto">
          <a:xfrm rot="10800000">
            <a:off x="6057900" y="4419600"/>
            <a:ext cx="1143000" cy="1524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charset="-122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9CAD440-DC2E-42BE-AF5B-B0B2BEC6B348}"/>
              </a:ext>
            </a:extLst>
          </p:cNvPr>
          <p:cNvSpPr/>
          <p:nvPr/>
        </p:nvSpPr>
        <p:spPr bwMode="auto">
          <a:xfrm>
            <a:off x="6353908" y="3622431"/>
            <a:ext cx="556846" cy="527538"/>
          </a:xfrm>
          <a:custGeom>
            <a:avLst/>
            <a:gdLst>
              <a:gd name="connsiteX0" fmla="*/ 269630 w 556846"/>
              <a:gd name="connsiteY0" fmla="*/ 0 h 527538"/>
              <a:gd name="connsiteX1" fmla="*/ 146538 w 556846"/>
              <a:gd name="connsiteY1" fmla="*/ 152400 h 527538"/>
              <a:gd name="connsiteX2" fmla="*/ 70338 w 556846"/>
              <a:gd name="connsiteY2" fmla="*/ 275492 h 527538"/>
              <a:gd name="connsiteX3" fmla="*/ 17584 w 556846"/>
              <a:gd name="connsiteY3" fmla="*/ 416169 h 527538"/>
              <a:gd name="connsiteX4" fmla="*/ 0 w 556846"/>
              <a:gd name="connsiteY4" fmla="*/ 498231 h 527538"/>
              <a:gd name="connsiteX5" fmla="*/ 82061 w 556846"/>
              <a:gd name="connsiteY5" fmla="*/ 515815 h 527538"/>
              <a:gd name="connsiteX6" fmla="*/ 222738 w 556846"/>
              <a:gd name="connsiteY6" fmla="*/ 527538 h 527538"/>
              <a:gd name="connsiteX7" fmla="*/ 345830 w 556846"/>
              <a:gd name="connsiteY7" fmla="*/ 521677 h 527538"/>
              <a:gd name="connsiteX8" fmla="*/ 474784 w 556846"/>
              <a:gd name="connsiteY8" fmla="*/ 515815 h 527538"/>
              <a:gd name="connsiteX9" fmla="*/ 556846 w 556846"/>
              <a:gd name="connsiteY9" fmla="*/ 504092 h 527538"/>
              <a:gd name="connsiteX10" fmla="*/ 515815 w 556846"/>
              <a:gd name="connsiteY10" fmla="*/ 357554 h 527538"/>
              <a:gd name="connsiteX11" fmla="*/ 445477 w 556846"/>
              <a:gd name="connsiteY11" fmla="*/ 228600 h 527538"/>
              <a:gd name="connsiteX12" fmla="*/ 410307 w 556846"/>
              <a:gd name="connsiteY12" fmla="*/ 175846 h 527538"/>
              <a:gd name="connsiteX13" fmla="*/ 363415 w 556846"/>
              <a:gd name="connsiteY13" fmla="*/ 99646 h 527538"/>
              <a:gd name="connsiteX14" fmla="*/ 269630 w 556846"/>
              <a:gd name="connsiteY14" fmla="*/ 0 h 52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6846" h="527538">
                <a:moveTo>
                  <a:pt x="269630" y="0"/>
                </a:moveTo>
                <a:lnTo>
                  <a:pt x="146538" y="152400"/>
                </a:lnTo>
                <a:lnTo>
                  <a:pt x="70338" y="275492"/>
                </a:lnTo>
                <a:lnTo>
                  <a:pt x="17584" y="416169"/>
                </a:lnTo>
                <a:lnTo>
                  <a:pt x="0" y="498231"/>
                </a:lnTo>
                <a:lnTo>
                  <a:pt x="82061" y="515815"/>
                </a:lnTo>
                <a:lnTo>
                  <a:pt x="222738" y="527538"/>
                </a:lnTo>
                <a:lnTo>
                  <a:pt x="345830" y="521677"/>
                </a:lnTo>
                <a:lnTo>
                  <a:pt x="474784" y="515815"/>
                </a:lnTo>
                <a:lnTo>
                  <a:pt x="556846" y="504092"/>
                </a:lnTo>
                <a:lnTo>
                  <a:pt x="515815" y="357554"/>
                </a:lnTo>
                <a:lnTo>
                  <a:pt x="445477" y="228600"/>
                </a:lnTo>
                <a:lnTo>
                  <a:pt x="410307" y="175846"/>
                </a:lnTo>
                <a:lnTo>
                  <a:pt x="363415" y="99646"/>
                </a:lnTo>
                <a:lnTo>
                  <a:pt x="269630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charset="-122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CD99479-405A-422F-BA63-8C06A67ABB5D}"/>
              </a:ext>
            </a:extLst>
          </p:cNvPr>
          <p:cNvSpPr/>
          <p:nvPr/>
        </p:nvSpPr>
        <p:spPr bwMode="auto">
          <a:xfrm rot="10609572">
            <a:off x="4103799" y="4100376"/>
            <a:ext cx="2248153" cy="13293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511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D5A4FE-72A5-4085-AC2E-8BC4729C6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8" y="1563255"/>
            <a:ext cx="3209355" cy="3186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E3FCC-00A2-40EC-A7C7-D0209B66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30" y="312305"/>
            <a:ext cx="8682470" cy="1250950"/>
          </a:xfrm>
        </p:spPr>
        <p:txBody>
          <a:bodyPr/>
          <a:lstStyle/>
          <a:p>
            <a:r>
              <a:rPr lang="en-US" b="1" dirty="0"/>
              <a:t>Integrated geospatial data for SDG indicators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5193696-EDDD-41C6-AD6C-C6F3D8EF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8" y="1577110"/>
            <a:ext cx="4762671" cy="412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Census data geocoded</a:t>
            </a:r>
            <a:r>
              <a:rPr lang="en-US" sz="2000" dirty="0"/>
              <a:t>: geographic coordinates, unique identifiers…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GIS data and tools: </a:t>
            </a:r>
            <a:r>
              <a:rPr lang="en-US" sz="2000" dirty="0"/>
              <a:t>administrative, statistical and geographic areas, software…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Earth Observation </a:t>
            </a:r>
            <a:r>
              <a:rPr lang="en-US" sz="2000" dirty="0"/>
              <a:t>(EO) data: urban and rural, parcels, land, seas, forest, agriculture…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Mobile data: </a:t>
            </a:r>
            <a:r>
              <a:rPr lang="en-US" sz="2000" dirty="0"/>
              <a:t>social interactions, population density, mobility, spending patterns…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5321F-F95F-4B0D-B74B-7970CA60D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68112"/>
            <a:ext cx="4164203" cy="25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3FCC-00A2-40EC-A7C7-D0209B66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30" y="312305"/>
            <a:ext cx="8682470" cy="1250950"/>
          </a:xfrm>
        </p:spPr>
        <p:txBody>
          <a:bodyPr/>
          <a:lstStyle/>
          <a:p>
            <a:r>
              <a:rPr lang="en-US" b="1" dirty="0"/>
              <a:t>Integrating geospatial data from different sources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1DBDE1-66D3-4459-AA9E-93E9F5BAA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13539"/>
            <a:ext cx="6096000" cy="369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5">
            <a:extLst>
              <a:ext uri="{FF2B5EF4-FFF2-40B4-BE49-F238E27FC236}">
                <a16:creationId xmlns:a16="http://schemas.microsoft.com/office/drawing/2014/main" id="{F61BC9F2-CAD4-44B2-B7D4-DBE578D0C08D}"/>
              </a:ext>
            </a:extLst>
          </p:cNvPr>
          <p:cNvSpPr/>
          <p:nvPr/>
        </p:nvSpPr>
        <p:spPr bwMode="auto">
          <a:xfrm>
            <a:off x="457200" y="1447800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ttangolo 7">
            <a:extLst>
              <a:ext uri="{FF2B5EF4-FFF2-40B4-BE49-F238E27FC236}">
                <a16:creationId xmlns:a16="http://schemas.microsoft.com/office/drawing/2014/main" id="{C67BD097-0910-4B5E-A95E-4DC147408D90}"/>
              </a:ext>
            </a:extLst>
          </p:cNvPr>
          <p:cNvSpPr/>
          <p:nvPr/>
        </p:nvSpPr>
        <p:spPr bwMode="auto">
          <a:xfrm>
            <a:off x="524931" y="2010930"/>
            <a:ext cx="1837267" cy="51435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ea typeface="ＭＳ Ｐゴシック" pitchFamily="1" charset="-128"/>
              </a:rPr>
              <a:t>Cadastral</a:t>
            </a:r>
            <a:r>
              <a:rPr lang="it-IT" sz="1600" dirty="0">
                <a:solidFill>
                  <a:srgbClr val="000000"/>
                </a:solidFill>
                <a:ea typeface="ＭＳ Ｐゴシック" pitchFamily="1" charset="-128"/>
              </a:rPr>
              <a:t> data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11" name="Rettangolo 9">
            <a:extLst>
              <a:ext uri="{FF2B5EF4-FFF2-40B4-BE49-F238E27FC236}">
                <a16:creationId xmlns:a16="http://schemas.microsoft.com/office/drawing/2014/main" id="{7931A310-00B5-4368-A4E8-EEC85641C916}"/>
              </a:ext>
            </a:extLst>
          </p:cNvPr>
          <p:cNvSpPr/>
          <p:nvPr/>
        </p:nvSpPr>
        <p:spPr bwMode="auto">
          <a:xfrm>
            <a:off x="524931" y="2589462"/>
            <a:ext cx="1837267" cy="51435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1" charset="-128"/>
              </a:rPr>
              <a:t>Municipality data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B7002B5E-2F22-439E-B98D-70452A1B6932}"/>
              </a:ext>
            </a:extLst>
          </p:cNvPr>
          <p:cNvSpPr/>
          <p:nvPr/>
        </p:nvSpPr>
        <p:spPr bwMode="auto">
          <a:xfrm>
            <a:off x="520965" y="3167994"/>
            <a:ext cx="1828799" cy="51435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>
                <a:ea typeface="ＭＳ Ｐゴシック" pitchFamily="1" charset="-128"/>
              </a:rPr>
              <a:t>Open Street </a:t>
            </a:r>
            <a:r>
              <a:rPr lang="it-IT" sz="1600" dirty="0" err="1">
                <a:ea typeface="ＭＳ Ｐゴシック" pitchFamily="1" charset="-128"/>
              </a:rPr>
              <a:t>Map</a:t>
            </a:r>
            <a:endParaRPr kumimoji="0" lang="it-IT" sz="1600" b="0" i="0" u="none" strike="noStrike" cap="none" normalizeH="0" baseline="0" dirty="0">
              <a:ln>
                <a:noFill/>
              </a:ln>
              <a:effectLst/>
              <a:ea typeface="ＭＳ Ｐゴシック" pitchFamily="1" charset="-128"/>
            </a:endParaRPr>
          </a:p>
        </p:txBody>
      </p:sp>
      <p:sp>
        <p:nvSpPr>
          <p:cNvPr id="19" name="Rettangolo 10">
            <a:extLst>
              <a:ext uri="{FF2B5EF4-FFF2-40B4-BE49-F238E27FC236}">
                <a16:creationId xmlns:a16="http://schemas.microsoft.com/office/drawing/2014/main" id="{5650B91E-774D-4D44-A2E5-84C813E85E7D}"/>
              </a:ext>
            </a:extLst>
          </p:cNvPr>
          <p:cNvSpPr/>
          <p:nvPr/>
        </p:nvSpPr>
        <p:spPr bwMode="auto">
          <a:xfrm>
            <a:off x="1497002" y="4124589"/>
            <a:ext cx="1017598" cy="14453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ea typeface="ＭＳ Ｐゴシック" pitchFamily="1" charset="-128"/>
              </a:rPr>
              <a:t>Field data collected by handheld devices</a:t>
            </a:r>
            <a:endPara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1" charset="-128"/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F2A3DB1-37E5-454F-B718-B15EFA903AA3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" y="3869436"/>
            <a:ext cx="926835" cy="19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2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3FCC-00A2-40EC-A7C7-D0209B66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30" y="312305"/>
            <a:ext cx="8682470" cy="1250950"/>
          </a:xfrm>
        </p:spPr>
        <p:txBody>
          <a:bodyPr/>
          <a:lstStyle/>
          <a:p>
            <a:r>
              <a:rPr lang="en-US" b="1" dirty="0"/>
              <a:t>Geocoding of census 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8418A4-4357-4E73-8542-213F579865CD}"/>
              </a:ext>
            </a:extLst>
          </p:cNvPr>
          <p:cNvGrpSpPr>
            <a:grpSpLocks/>
          </p:cNvGrpSpPr>
          <p:nvPr/>
        </p:nvGrpSpPr>
        <p:grpSpPr bwMode="auto">
          <a:xfrm>
            <a:off x="6838515" y="2016880"/>
            <a:ext cx="1737368" cy="1462436"/>
            <a:chOff x="22" y="940"/>
            <a:chExt cx="1180" cy="990"/>
          </a:xfrm>
        </p:grpSpPr>
        <p:pic>
          <p:nvPicPr>
            <p:cNvPr id="7" name="Picture 6" descr="Tully_zoom">
              <a:extLst>
                <a:ext uri="{FF2B5EF4-FFF2-40B4-BE49-F238E27FC236}">
                  <a16:creationId xmlns:a16="http://schemas.microsoft.com/office/drawing/2014/main" id="{5DC63BE2-4759-4558-BB31-38E46B0F2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9" t="34763" r="26283" b="29539"/>
            <a:stretch>
              <a:fillRect/>
            </a:stretch>
          </p:blipFill>
          <p:spPr bwMode="auto">
            <a:xfrm>
              <a:off x="22" y="940"/>
              <a:ext cx="1180" cy="9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3FAAEB-089D-45B2-8AFE-02558E26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1244"/>
              <a:ext cx="47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1488120-E4C0-41AC-9AB9-240C0CCD6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950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96DC0D-2CBF-45E7-958A-63F9A9DEF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" y="1076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5D0073-1A9F-4931-88FC-CC298DE22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1528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CA1E58-C104-47E7-8328-A4E4C5C39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1543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11B2F8-BA28-4452-9B58-555F472F4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509"/>
              <a:ext cx="47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933D77-B292-480B-B182-3297C3155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975"/>
              <a:ext cx="47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D6792913-D9AE-4FB4-979D-90AD49B0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1860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EAC67ED5-66C7-4B60-BEEC-A8059DC69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1407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D3FACF04-0CDD-42E7-B90B-019AD5DA3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1345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ED9975AE-A969-4665-BAB8-663E2B8C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1749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B0F54D2E-C89C-47A2-8398-06DD1F74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848"/>
              <a:ext cx="47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614E4C-9539-4CBE-AABB-FFFCD443464D}"/>
              </a:ext>
            </a:extLst>
          </p:cNvPr>
          <p:cNvGrpSpPr>
            <a:grpSpLocks/>
          </p:cNvGrpSpPr>
          <p:nvPr/>
        </p:nvGrpSpPr>
        <p:grpSpPr bwMode="auto">
          <a:xfrm>
            <a:off x="6838515" y="3886200"/>
            <a:ext cx="1712521" cy="1612304"/>
            <a:chOff x="1195" y="937"/>
            <a:chExt cx="1186" cy="990"/>
          </a:xfrm>
        </p:grpSpPr>
        <p:pic>
          <p:nvPicPr>
            <p:cNvPr id="22" name="Picture 21" descr="Tully_zoom">
              <a:extLst>
                <a:ext uri="{FF2B5EF4-FFF2-40B4-BE49-F238E27FC236}">
                  <a16:creationId xmlns:a16="http://schemas.microsoft.com/office/drawing/2014/main" id="{F082FE6A-F091-4735-942A-56544F13B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9" t="34763" r="26283" b="29539"/>
            <a:stretch>
              <a:fillRect/>
            </a:stretch>
          </p:blipFill>
          <p:spPr bwMode="auto">
            <a:xfrm>
              <a:off x="1200" y="937"/>
              <a:ext cx="1180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0BD8C4C-068C-45EF-AE00-CCE6D4F59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5" y="937"/>
              <a:ext cx="1186" cy="989"/>
              <a:chOff x="2444" y="772"/>
              <a:chExt cx="1186" cy="989"/>
            </a:xfrm>
          </p:grpSpPr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3317B708-4771-4A07-9593-73AEFFEC1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7" y="805"/>
                <a:ext cx="475" cy="2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1672A5EB-E2C6-4DE2-8309-30A6391A9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7" y="1101"/>
                <a:ext cx="32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9E83914E-6BE9-4410-9FC5-FEE41191A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9" y="1155"/>
                <a:ext cx="47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58C68DD3-FF2A-4FBB-8DF3-ACE302E12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42" y="908"/>
                <a:ext cx="160" cy="24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CC089D92-C875-40EF-9837-82AF89ABC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8" y="1653"/>
                <a:ext cx="646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48CB7130-5E64-4905-BD96-258A1B17C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9" y="1307"/>
                <a:ext cx="4" cy="3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813B805D-DF63-4F33-9C10-41DD7F0EC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4" y="1307"/>
                <a:ext cx="4" cy="4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30">
                <a:extLst>
                  <a:ext uri="{FF2B5EF4-FFF2-40B4-BE49-F238E27FC236}">
                    <a16:creationId xmlns:a16="http://schemas.microsoft.com/office/drawing/2014/main" id="{3F8B71DB-4111-4487-84FA-38614A080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3" y="1303"/>
                <a:ext cx="5" cy="4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E98708F3-C1EA-4D1E-8F45-9366068E0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7" y="1303"/>
                <a:ext cx="4" cy="3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D5099E54-7C30-446E-9DA2-41CE6CD14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08" y="1303"/>
                <a:ext cx="590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33">
                <a:extLst>
                  <a:ext uri="{FF2B5EF4-FFF2-40B4-BE49-F238E27FC236}">
                    <a16:creationId xmlns:a16="http://schemas.microsoft.com/office/drawing/2014/main" id="{F186FED3-70DB-4741-95A3-29CFBFDAF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2" y="1303"/>
                <a:ext cx="86" cy="4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4">
                <a:extLst>
                  <a:ext uri="{FF2B5EF4-FFF2-40B4-BE49-F238E27FC236}">
                    <a16:creationId xmlns:a16="http://schemas.microsoft.com/office/drawing/2014/main" id="{ED2ED5EA-2E5E-4122-AF56-3466E1C8E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120"/>
                <a:ext cx="279" cy="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35">
                <a:extLst>
                  <a:ext uri="{FF2B5EF4-FFF2-40B4-BE49-F238E27FC236}">
                    <a16:creationId xmlns:a16="http://schemas.microsoft.com/office/drawing/2014/main" id="{F4CBDD19-56BE-447D-A81A-711C7A125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1" y="1254"/>
                <a:ext cx="86" cy="50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36">
                <a:extLst>
                  <a:ext uri="{FF2B5EF4-FFF2-40B4-BE49-F238E27FC236}">
                    <a16:creationId xmlns:a16="http://schemas.microsoft.com/office/drawing/2014/main" id="{69D5C687-C2FD-433F-B894-20BF6D8B9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8" y="1404"/>
                <a:ext cx="235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37">
                <a:extLst>
                  <a:ext uri="{FF2B5EF4-FFF2-40B4-BE49-F238E27FC236}">
                    <a16:creationId xmlns:a16="http://schemas.microsoft.com/office/drawing/2014/main" id="{8D3DC9F7-8AAF-4C64-B6EA-08F2F999C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4" y="1168"/>
                <a:ext cx="105" cy="20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38">
                <a:extLst>
                  <a:ext uri="{FF2B5EF4-FFF2-40B4-BE49-F238E27FC236}">
                    <a16:creationId xmlns:a16="http://schemas.microsoft.com/office/drawing/2014/main" id="{6FCC604C-2BA8-4AC0-8092-282A871DA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1" y="1599"/>
                <a:ext cx="193" cy="1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20FB8B52-E7CA-4330-A370-FBE39503F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" y="908"/>
                <a:ext cx="279" cy="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40">
                <a:extLst>
                  <a:ext uri="{FF2B5EF4-FFF2-40B4-BE49-F238E27FC236}">
                    <a16:creationId xmlns:a16="http://schemas.microsoft.com/office/drawing/2014/main" id="{CB0B1FDF-4298-4526-B124-B7642EBFA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0" y="996"/>
                <a:ext cx="58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41">
                <a:extLst>
                  <a:ext uri="{FF2B5EF4-FFF2-40B4-BE49-F238E27FC236}">
                    <a16:creationId xmlns:a16="http://schemas.microsoft.com/office/drawing/2014/main" id="{F79CC038-9051-4BAE-9744-FCBE18E95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8" y="772"/>
                <a:ext cx="47" cy="2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42">
                <a:extLst>
                  <a:ext uri="{FF2B5EF4-FFF2-40B4-BE49-F238E27FC236}">
                    <a16:creationId xmlns:a16="http://schemas.microsoft.com/office/drawing/2014/main" id="{E21E150C-3F3E-4F61-B9A5-EDF2109C0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5" y="772"/>
                <a:ext cx="47" cy="2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Line 43">
                <a:extLst>
                  <a:ext uri="{FF2B5EF4-FFF2-40B4-BE49-F238E27FC236}">
                    <a16:creationId xmlns:a16="http://schemas.microsoft.com/office/drawing/2014/main" id="{9893FB05-AD2E-417E-BF4B-763CCDD4E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2" y="775"/>
                <a:ext cx="405" cy="24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44">
                <a:extLst>
                  <a:ext uri="{FF2B5EF4-FFF2-40B4-BE49-F238E27FC236}">
                    <a16:creationId xmlns:a16="http://schemas.microsoft.com/office/drawing/2014/main" id="{B97365BD-4909-4153-AD84-F6E32875B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996"/>
                <a:ext cx="27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46" name="Picture 46">
            <a:extLst>
              <a:ext uri="{FF2B5EF4-FFF2-40B4-BE49-F238E27FC236}">
                <a16:creationId xmlns:a16="http://schemas.microsoft.com/office/drawing/2014/main" id="{7171F0CF-0344-4117-936D-3219A997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8" y="1916194"/>
            <a:ext cx="2647922" cy="3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3">
            <a:extLst>
              <a:ext uri="{FF2B5EF4-FFF2-40B4-BE49-F238E27FC236}">
                <a16:creationId xmlns:a16="http://schemas.microsoft.com/office/drawing/2014/main" id="{B131A945-DAE8-4A57-AAF1-FF84EABD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577" y="1698350"/>
            <a:ext cx="2644775" cy="10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1600" b="1" kern="0" dirty="0"/>
              <a:t>Geocoding:</a:t>
            </a:r>
            <a:r>
              <a:rPr lang="en-US" altLang="en-US" sz="1600" kern="0" dirty="0"/>
              <a:t> location as the basic unit for the integration, but…which location?	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CA6FD8C0-0E71-4A20-B948-89FA0E44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659" y="2865009"/>
            <a:ext cx="2784352" cy="29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1600" b="1" kern="0" dirty="0"/>
              <a:t>Geocoding methods: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Administrative geography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Statistical geography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Registers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Addresses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Postal zones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Parcels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Grid cells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GPS coordinates</a:t>
            </a:r>
          </a:p>
          <a:p>
            <a:pPr marL="182563" indent="-182563">
              <a:buFontTx/>
              <a:buChar char="-"/>
            </a:pPr>
            <a:r>
              <a:rPr lang="en-US" altLang="en-US" sz="1600" kern="0" dirty="0"/>
              <a:t>Google plus code</a:t>
            </a:r>
          </a:p>
          <a:p>
            <a:pPr lvl="1">
              <a:buFontTx/>
              <a:buNone/>
            </a:pPr>
            <a:r>
              <a:rPr lang="en-US" altLang="en-US" sz="1600" kern="0" dirty="0"/>
              <a:t>	</a:t>
            </a: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E1E12227-8BFE-4864-B990-2FDED5128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562" y="5475703"/>
            <a:ext cx="19784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rgbClr val="822433"/>
                </a:solidFill>
                <a:ea typeface="ＭＳ Ｐゴシック" panose="020B0600070205080204" pitchFamily="34" charset="-128"/>
              </a:rPr>
              <a:t>Enumeration Areas / Parcels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77DB5580-873F-4006-AA2B-218A0827B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479" y="3472190"/>
            <a:ext cx="17331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rgbClr val="822433"/>
                </a:solidFill>
                <a:ea typeface="ＭＳ Ｐゴシック" panose="020B0600070205080204" pitchFamily="34" charset="-128"/>
              </a:rPr>
              <a:t>Address / </a:t>
            </a:r>
            <a:r>
              <a:rPr lang="en-US" altLang="en-US" sz="1100" dirty="0" err="1">
                <a:solidFill>
                  <a:srgbClr val="822433"/>
                </a:solidFill>
                <a:ea typeface="ＭＳ Ｐゴシック" panose="020B0600070205080204" pitchFamily="34" charset="-128"/>
              </a:rPr>
              <a:t>x,y</a:t>
            </a:r>
            <a:r>
              <a:rPr lang="en-US" altLang="en-US" sz="1100" dirty="0">
                <a:solidFill>
                  <a:srgbClr val="822433"/>
                </a:solidFill>
                <a:ea typeface="ＭＳ Ｐゴシック" panose="020B0600070205080204" pitchFamily="34" charset="-128"/>
              </a:rPr>
              <a:t> / Plus code</a:t>
            </a:r>
          </a:p>
        </p:txBody>
      </p:sp>
      <p:pic>
        <p:nvPicPr>
          <p:cNvPr id="2050" name="Picture 2" descr="So today I learned about Plus Codes - 20i.com Blog">
            <a:extLst>
              <a:ext uri="{FF2B5EF4-FFF2-40B4-BE49-F238E27FC236}">
                <a16:creationId xmlns:a16="http://schemas.microsoft.com/office/drawing/2014/main" id="{C17D4E08-FFC2-445C-A79B-1878AECB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69" y="5345062"/>
            <a:ext cx="1273232" cy="4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3FCC-00A2-40EC-A7C7-D0209B66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30" y="312305"/>
            <a:ext cx="8682470" cy="1250950"/>
          </a:xfrm>
        </p:spPr>
        <p:txBody>
          <a:bodyPr/>
          <a:lstStyle/>
          <a:p>
            <a:r>
              <a:rPr lang="en-US" b="1" dirty="0"/>
              <a:t>Recommended geocoding method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8418A4-4357-4E73-8542-213F579865CD}"/>
              </a:ext>
            </a:extLst>
          </p:cNvPr>
          <p:cNvGrpSpPr>
            <a:grpSpLocks/>
          </p:cNvGrpSpPr>
          <p:nvPr/>
        </p:nvGrpSpPr>
        <p:grpSpPr bwMode="auto">
          <a:xfrm>
            <a:off x="6838515" y="2016880"/>
            <a:ext cx="1737368" cy="1462436"/>
            <a:chOff x="22" y="940"/>
            <a:chExt cx="1180" cy="990"/>
          </a:xfrm>
        </p:grpSpPr>
        <p:pic>
          <p:nvPicPr>
            <p:cNvPr id="7" name="Picture 6" descr="Tully_zoom">
              <a:extLst>
                <a:ext uri="{FF2B5EF4-FFF2-40B4-BE49-F238E27FC236}">
                  <a16:creationId xmlns:a16="http://schemas.microsoft.com/office/drawing/2014/main" id="{5DC63BE2-4759-4558-BB31-38E46B0F2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9" t="34763" r="26283" b="29539"/>
            <a:stretch>
              <a:fillRect/>
            </a:stretch>
          </p:blipFill>
          <p:spPr bwMode="auto">
            <a:xfrm>
              <a:off x="22" y="940"/>
              <a:ext cx="1180" cy="9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3FAAEB-089D-45B2-8AFE-02558E26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1244"/>
              <a:ext cx="47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1488120-E4C0-41AC-9AB9-240C0CCD6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950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96DC0D-2CBF-45E7-958A-63F9A9DEF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" y="1076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5D0073-1A9F-4931-88FC-CC298DE22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1528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CA1E58-C104-47E7-8328-A4E4C5C39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1543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11B2F8-BA28-4452-9B58-555F472F4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509"/>
              <a:ext cx="47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933D77-B292-480B-B182-3297C3155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975"/>
              <a:ext cx="47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D6792913-D9AE-4FB4-979D-90AD49B0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1860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EAC67ED5-66C7-4B60-BEEC-A8059DC69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1407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D3FACF04-0CDD-42E7-B90B-019AD5DA3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1345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ED9975AE-A969-4665-BAB8-663E2B8C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1749"/>
              <a:ext cx="47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B0F54D2E-C89C-47A2-8398-06DD1F74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848"/>
              <a:ext cx="47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614E4C-9539-4CBE-AABB-FFFCD443464D}"/>
              </a:ext>
            </a:extLst>
          </p:cNvPr>
          <p:cNvGrpSpPr>
            <a:grpSpLocks/>
          </p:cNvGrpSpPr>
          <p:nvPr/>
        </p:nvGrpSpPr>
        <p:grpSpPr bwMode="auto">
          <a:xfrm>
            <a:off x="6838515" y="3886200"/>
            <a:ext cx="1712521" cy="1612304"/>
            <a:chOff x="1195" y="937"/>
            <a:chExt cx="1186" cy="990"/>
          </a:xfrm>
        </p:grpSpPr>
        <p:pic>
          <p:nvPicPr>
            <p:cNvPr id="22" name="Picture 21" descr="Tully_zoom">
              <a:extLst>
                <a:ext uri="{FF2B5EF4-FFF2-40B4-BE49-F238E27FC236}">
                  <a16:creationId xmlns:a16="http://schemas.microsoft.com/office/drawing/2014/main" id="{F082FE6A-F091-4735-942A-56544F13B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9" t="34763" r="26283" b="29539"/>
            <a:stretch>
              <a:fillRect/>
            </a:stretch>
          </p:blipFill>
          <p:spPr bwMode="auto">
            <a:xfrm>
              <a:off x="1200" y="937"/>
              <a:ext cx="1180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0BD8C4C-068C-45EF-AE00-CCE6D4F59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5" y="937"/>
              <a:ext cx="1186" cy="989"/>
              <a:chOff x="2444" y="772"/>
              <a:chExt cx="1186" cy="989"/>
            </a:xfrm>
          </p:grpSpPr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3317B708-4771-4A07-9593-73AEFFEC1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7" y="805"/>
                <a:ext cx="475" cy="2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1672A5EB-E2C6-4DE2-8309-30A6391A9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7" y="1101"/>
                <a:ext cx="32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9E83914E-6BE9-4410-9FC5-FEE41191A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9" y="1155"/>
                <a:ext cx="47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58C68DD3-FF2A-4FBB-8DF3-ACE302E12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42" y="908"/>
                <a:ext cx="160" cy="24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CC089D92-C875-40EF-9837-82AF89ABC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8" y="1653"/>
                <a:ext cx="646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48CB7130-5E64-4905-BD96-258A1B17C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9" y="1307"/>
                <a:ext cx="4" cy="3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813B805D-DF63-4F33-9C10-41DD7F0EC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4" y="1307"/>
                <a:ext cx="4" cy="4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30">
                <a:extLst>
                  <a:ext uri="{FF2B5EF4-FFF2-40B4-BE49-F238E27FC236}">
                    <a16:creationId xmlns:a16="http://schemas.microsoft.com/office/drawing/2014/main" id="{3F8B71DB-4111-4487-84FA-38614A080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3" y="1303"/>
                <a:ext cx="5" cy="4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E98708F3-C1EA-4D1E-8F45-9366068E0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7" y="1303"/>
                <a:ext cx="4" cy="3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D5099E54-7C30-446E-9DA2-41CE6CD14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08" y="1303"/>
                <a:ext cx="590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33">
                <a:extLst>
                  <a:ext uri="{FF2B5EF4-FFF2-40B4-BE49-F238E27FC236}">
                    <a16:creationId xmlns:a16="http://schemas.microsoft.com/office/drawing/2014/main" id="{F186FED3-70DB-4741-95A3-29CFBFDAF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2" y="1303"/>
                <a:ext cx="86" cy="4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4">
                <a:extLst>
                  <a:ext uri="{FF2B5EF4-FFF2-40B4-BE49-F238E27FC236}">
                    <a16:creationId xmlns:a16="http://schemas.microsoft.com/office/drawing/2014/main" id="{ED2ED5EA-2E5E-4122-AF56-3466E1C8E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120"/>
                <a:ext cx="279" cy="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35">
                <a:extLst>
                  <a:ext uri="{FF2B5EF4-FFF2-40B4-BE49-F238E27FC236}">
                    <a16:creationId xmlns:a16="http://schemas.microsoft.com/office/drawing/2014/main" id="{F4CBDD19-56BE-447D-A81A-711C7A125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1" y="1254"/>
                <a:ext cx="86" cy="50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36">
                <a:extLst>
                  <a:ext uri="{FF2B5EF4-FFF2-40B4-BE49-F238E27FC236}">
                    <a16:creationId xmlns:a16="http://schemas.microsoft.com/office/drawing/2014/main" id="{69D5C687-C2FD-433F-B894-20BF6D8B9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8" y="1404"/>
                <a:ext cx="235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37">
                <a:extLst>
                  <a:ext uri="{FF2B5EF4-FFF2-40B4-BE49-F238E27FC236}">
                    <a16:creationId xmlns:a16="http://schemas.microsoft.com/office/drawing/2014/main" id="{8D3DC9F7-8AAF-4C64-B6EA-08F2F999C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4" y="1168"/>
                <a:ext cx="105" cy="20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38">
                <a:extLst>
                  <a:ext uri="{FF2B5EF4-FFF2-40B4-BE49-F238E27FC236}">
                    <a16:creationId xmlns:a16="http://schemas.microsoft.com/office/drawing/2014/main" id="{6FCC604C-2BA8-4AC0-8092-282A871DA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1" y="1599"/>
                <a:ext cx="193" cy="1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20FB8B52-E7CA-4330-A370-FBE39503F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" y="908"/>
                <a:ext cx="279" cy="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40">
                <a:extLst>
                  <a:ext uri="{FF2B5EF4-FFF2-40B4-BE49-F238E27FC236}">
                    <a16:creationId xmlns:a16="http://schemas.microsoft.com/office/drawing/2014/main" id="{CB0B1FDF-4298-4526-B124-B7642EBFA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0" y="996"/>
                <a:ext cx="58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41">
                <a:extLst>
                  <a:ext uri="{FF2B5EF4-FFF2-40B4-BE49-F238E27FC236}">
                    <a16:creationId xmlns:a16="http://schemas.microsoft.com/office/drawing/2014/main" id="{F79CC038-9051-4BAE-9744-FCBE18E95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8" y="772"/>
                <a:ext cx="47" cy="2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42">
                <a:extLst>
                  <a:ext uri="{FF2B5EF4-FFF2-40B4-BE49-F238E27FC236}">
                    <a16:creationId xmlns:a16="http://schemas.microsoft.com/office/drawing/2014/main" id="{E21E150C-3F3E-4F61-B9A5-EDF2109C0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5" y="772"/>
                <a:ext cx="47" cy="2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Line 43">
                <a:extLst>
                  <a:ext uri="{FF2B5EF4-FFF2-40B4-BE49-F238E27FC236}">
                    <a16:creationId xmlns:a16="http://schemas.microsoft.com/office/drawing/2014/main" id="{9893FB05-AD2E-417E-BF4B-763CCDD4E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2" y="775"/>
                <a:ext cx="405" cy="24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44">
                <a:extLst>
                  <a:ext uri="{FF2B5EF4-FFF2-40B4-BE49-F238E27FC236}">
                    <a16:creationId xmlns:a16="http://schemas.microsoft.com/office/drawing/2014/main" id="{B97365BD-4909-4153-AD84-F6E32875B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996"/>
                <a:ext cx="27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9" name="Text Box 3">
            <a:extLst>
              <a:ext uri="{FF2B5EF4-FFF2-40B4-BE49-F238E27FC236}">
                <a16:creationId xmlns:a16="http://schemas.microsoft.com/office/drawing/2014/main" id="{E1E12227-8BFE-4864-B990-2FDED5128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053" y="5475703"/>
            <a:ext cx="20954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rgbClr val="822433"/>
                </a:solidFill>
                <a:ea typeface="ＭＳ Ｐゴシック" panose="020B0600070205080204" pitchFamily="34" charset="-128"/>
              </a:rPr>
              <a:t>Enumeration Areas / Parcels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77DB5580-873F-4006-AA2B-218A0827B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015" y="3506026"/>
            <a:ext cx="23743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rgbClr val="822433"/>
                </a:solidFill>
                <a:ea typeface="ＭＳ Ｐゴシック" panose="020B0600070205080204" pitchFamily="34" charset="-128"/>
              </a:rPr>
              <a:t>Address / </a:t>
            </a:r>
            <a:r>
              <a:rPr lang="en-US" altLang="en-US" sz="1100" b="1" dirty="0" err="1">
                <a:solidFill>
                  <a:srgbClr val="822433"/>
                </a:solidFill>
                <a:ea typeface="ＭＳ Ｐゴシック" panose="020B0600070205080204" pitchFamily="34" charset="-128"/>
              </a:rPr>
              <a:t>x,y</a:t>
            </a:r>
            <a:r>
              <a:rPr lang="en-US" altLang="en-US" sz="1100" b="1" dirty="0">
                <a:solidFill>
                  <a:srgbClr val="822433"/>
                </a:solidFill>
                <a:ea typeface="ＭＳ Ｐゴシック" panose="020B0600070205080204" pitchFamily="34" charset="-128"/>
              </a:rPr>
              <a:t> – GPS / Building ID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C64DAA4-F798-489D-B534-6BD1E1849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9" y="1704463"/>
            <a:ext cx="6634534" cy="412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Point-based location</a:t>
            </a:r>
            <a:endParaRPr lang="en-US" sz="2000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1D3F9F4C-A7E0-4D6A-8D6A-03B6710EF7FF}"/>
              </a:ext>
            </a:extLst>
          </p:cNvPr>
          <p:cNvSpPr/>
          <p:nvPr/>
        </p:nvSpPr>
        <p:spPr bwMode="auto">
          <a:xfrm>
            <a:off x="6433170" y="3726009"/>
            <a:ext cx="2484746" cy="1927203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charset="-122"/>
            </a:endParaRPr>
          </a:p>
        </p:txBody>
      </p:sp>
      <p:pic>
        <p:nvPicPr>
          <p:cNvPr id="52" name="Immagine 11" descr="tirane1.jpg">
            <a:extLst>
              <a:ext uri="{FF2B5EF4-FFF2-40B4-BE49-F238E27FC236}">
                <a16:creationId xmlns:a16="http://schemas.microsoft.com/office/drawing/2014/main" id="{9044BC39-1BB2-4D93-9E5F-E8712F911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48" y="2229565"/>
            <a:ext cx="3942378" cy="278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 descr="sample data model">
            <a:extLst>
              <a:ext uri="{FF2B5EF4-FFF2-40B4-BE49-F238E27FC236}">
                <a16:creationId xmlns:a16="http://schemas.microsoft.com/office/drawing/2014/main" id="{0756D9CF-D947-4D91-871A-37B79599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52" y="3636831"/>
            <a:ext cx="3615318" cy="2173208"/>
          </a:xfrm>
          <a:prstGeom prst="rect">
            <a:avLst/>
          </a:prstGeom>
          <a:noFill/>
          <a:ln w="3810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ttangolo 7">
            <a:extLst>
              <a:ext uri="{FF2B5EF4-FFF2-40B4-BE49-F238E27FC236}">
                <a16:creationId xmlns:a16="http://schemas.microsoft.com/office/drawing/2014/main" id="{BEB966F2-75BA-473D-87BC-9D6ED69E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81" y="2204026"/>
            <a:ext cx="2057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FR" sz="1400" dirty="0"/>
              <a:t>Geocoding of buildings: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FR" sz="1400" dirty="0"/>
              <a:t>A – point-based no polygons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FR" sz="1400" dirty="0"/>
              <a:t>B – point-based with polygons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fr-FR" sz="1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FR" sz="1400" dirty="0"/>
              <a:t>Buildings coded by unique IDs or by grid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fr-FR" sz="1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 dirty="0"/>
              <a:t>Building IDs can be reported by enumerators on the census questionnaires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5AAB183-F71E-4EE7-8B1D-4EEB6830835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79533" y="2798457"/>
            <a:ext cx="1497996" cy="7984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1F8027-BBAB-4135-B802-82C452A58497}"/>
              </a:ext>
            </a:extLst>
          </p:cNvPr>
          <p:cNvCxnSpPr>
            <a:cxnSpLocks/>
          </p:cNvCxnSpPr>
          <p:nvPr/>
        </p:nvCxnSpPr>
        <p:spPr bwMode="auto">
          <a:xfrm>
            <a:off x="1581663" y="3211941"/>
            <a:ext cx="2555757" cy="1084664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8F54158-59A4-4B6C-83D9-9A2683D41B1B}"/>
              </a:ext>
            </a:extLst>
          </p:cNvPr>
          <p:cNvCxnSpPr>
            <a:cxnSpLocks/>
          </p:cNvCxnSpPr>
          <p:nvPr/>
        </p:nvCxnSpPr>
        <p:spPr bwMode="auto">
          <a:xfrm>
            <a:off x="1223801" y="4077835"/>
            <a:ext cx="1649806" cy="244309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28988"/>
      </p:ext>
    </p:extLst>
  </p:cSld>
  <p:clrMapOvr>
    <a:masterClrMapping/>
  </p:clrMapOvr>
</p:sld>
</file>

<file path=ppt/theme/theme1.xml><?xml version="1.0" encoding="utf-8"?>
<a:theme xmlns:a="http://schemas.openxmlformats.org/drawingml/2006/main" name="CR VS UNSD v1">
  <a:themeElements>
    <a:clrScheme name="CR VS UNSD 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 VS UNSD v1">
      <a:majorFont>
        <a:latin typeface="Verdana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charset="-122"/>
          </a:defRPr>
        </a:defPPr>
      </a:lstStyle>
    </a:lnDef>
  </a:objectDefaults>
  <a:extraClrSchemeLst>
    <a:extraClrScheme>
      <a:clrScheme name="CR VS UNSD 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 VS UNSD 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 VS UNSD 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 VS UNSD 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 VS UNSD 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 VS UNSD 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 VS UNSD 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E9CB7B05C164D8080449E5E0CE91F" ma:contentTypeVersion="11" ma:contentTypeDescription="Create a new document." ma:contentTypeScope="" ma:versionID="2fbce92589b232148df5a5cbc97a4bbd">
  <xsd:schema xmlns:xsd="http://www.w3.org/2001/XMLSchema" xmlns:xs="http://www.w3.org/2001/XMLSchema" xmlns:p="http://schemas.microsoft.com/office/2006/metadata/properties" xmlns:ns3="331bc5fa-37a0-4eaf-92e6-e8f500860589" xmlns:ns4="efb7f1d3-2f00-4f20-b7f7-b4cd1648c34e" targetNamespace="http://schemas.microsoft.com/office/2006/metadata/properties" ma:root="true" ma:fieldsID="71563d0ed17b42ee5931a54f69e0a3e9" ns3:_="" ns4:_="">
    <xsd:import namespace="331bc5fa-37a0-4eaf-92e6-e8f500860589"/>
    <xsd:import namespace="efb7f1d3-2f00-4f20-b7f7-b4cd1648c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bc5fa-37a0-4eaf-92e6-e8f500860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f1d3-2f00-4f20-b7f7-b4cd1648c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FCE68-17C1-40E5-921E-0CDA96CC67AF}">
  <ds:schemaRefs>
    <ds:schemaRef ds:uri="http://purl.org/dc/dcmitype/"/>
    <ds:schemaRef ds:uri="http://purl.org/dc/elements/1.1/"/>
    <ds:schemaRef ds:uri="http://schemas.microsoft.com/office/infopath/2007/PartnerControls"/>
    <ds:schemaRef ds:uri="331bc5fa-37a0-4eaf-92e6-e8f500860589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fb7f1d3-2f00-4f20-b7f7-b4cd1648c34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3401BD2-6F38-4D76-8E85-FAB9A6380B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708E2A-F4ED-4B52-9AC3-BA9FE04C7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bc5fa-37a0-4eaf-92e6-e8f500860589"/>
    <ds:schemaRef ds:uri="efb7f1d3-2f00-4f20-b7f7-b4cd1648c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 VS UNSD v1</Template>
  <TotalTime>24704</TotalTime>
  <Words>1511</Words>
  <Application>Microsoft Office PowerPoint</Application>
  <PresentationFormat>On-screen Show (4:3)</PresentationFormat>
  <Paragraphs>155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Verdana</vt:lpstr>
      <vt:lpstr>Wingdings</vt:lpstr>
      <vt:lpstr>CR VS UNSD v1</vt:lpstr>
      <vt:lpstr>Custom Design</vt:lpstr>
      <vt:lpstr>PowerPoint Presentation</vt:lpstr>
      <vt:lpstr>Content</vt:lpstr>
      <vt:lpstr>Geospatial information and SDGs</vt:lpstr>
      <vt:lpstr>Geospatial information and census data</vt:lpstr>
      <vt:lpstr>Integrating geoinformation, SDGs and census data</vt:lpstr>
      <vt:lpstr>Integrated geospatial data for SDG indicators</vt:lpstr>
      <vt:lpstr>Integrating geospatial data from different sources</vt:lpstr>
      <vt:lpstr>Geocoding of census data</vt:lpstr>
      <vt:lpstr>Recommended geocoding method</vt:lpstr>
      <vt:lpstr>Point-based geocoding of statistical data</vt:lpstr>
      <vt:lpstr>Advantages of point-based geocoding approach</vt:lpstr>
      <vt:lpstr>The proposed SDG indicators for the analysis </vt:lpstr>
      <vt:lpstr>SDG indicator 9.1.1</vt:lpstr>
      <vt:lpstr>SDG indicator 9.1.1</vt:lpstr>
      <vt:lpstr>SDG indicator 11.2.1</vt:lpstr>
      <vt:lpstr>SDG indicator 11.2.1</vt:lpstr>
      <vt:lpstr>Disaggregation of SDG indicators</vt:lpstr>
      <vt:lpstr>Grid systems for data disaggregation</vt:lpstr>
      <vt:lpstr>An approach for data disaggregation and urban-rural statistical classification</vt:lpstr>
      <vt:lpstr>Visualisation of SDG indicators and census data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United Nations</dc:creator>
  <cp:lastModifiedBy>Dina Karanouh</cp:lastModifiedBy>
  <cp:revision>389</cp:revision>
  <cp:lastPrinted>2019-09-05T19:16:52Z</cp:lastPrinted>
  <dcterms:created xsi:type="dcterms:W3CDTF">2010-07-26T19:52:36Z</dcterms:created>
  <dcterms:modified xsi:type="dcterms:W3CDTF">2021-07-02T14:46:32Z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0x0101002ACE9CB7B05C164D8080449E5E0CE91F</vt:lpwstr>
  </property>
</Properties>
</file>