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autoCompressPictures="0">
  <p:sldMasterIdLst>
    <p:sldMasterId id="2147483737" r:id="rId1"/>
  </p:sldMasterIdLst>
  <p:notesMasterIdLst>
    <p:notesMasterId r:id="rId12"/>
  </p:notesMasterIdLst>
  <p:handoutMasterIdLst>
    <p:handoutMasterId r:id="rId13"/>
  </p:handoutMasterIdLst>
  <p:sldIdLst>
    <p:sldId id="268" r:id="rId2"/>
    <p:sldId id="256" r:id="rId3"/>
    <p:sldId id="266" r:id="rId4"/>
    <p:sldId id="269" r:id="rId5"/>
    <p:sldId id="258" r:id="rId6"/>
    <p:sldId id="275" r:id="rId7"/>
    <p:sldId id="276" r:id="rId8"/>
    <p:sldId id="277" r:id="rId9"/>
    <p:sldId id="278"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4985"/>
    <a:srgbClr val="0298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986" autoAdjust="0"/>
    <p:restoredTop sz="94694"/>
  </p:normalViewPr>
  <p:slideViewPr>
    <p:cSldViewPr snapToGrid="0" snapToObjects="1">
      <p:cViewPr varScale="1">
        <p:scale>
          <a:sx n="51" d="100"/>
          <a:sy n="51" d="100"/>
        </p:scale>
        <p:origin x="26" y="278"/>
      </p:cViewPr>
      <p:guideLst/>
    </p:cSldViewPr>
  </p:slideViewPr>
  <p:notesTextViewPr>
    <p:cViewPr>
      <p:scale>
        <a:sx n="1" d="1"/>
        <a:sy n="1" d="1"/>
      </p:scale>
      <p:origin x="0" y="0"/>
    </p:cViewPr>
  </p:notesTextViewPr>
  <p:sorterViewPr>
    <p:cViewPr varScale="1">
      <p:scale>
        <a:sx n="100" d="100"/>
        <a:sy n="100" d="100"/>
      </p:scale>
      <p:origin x="0" y="-4267"/>
    </p:cViewPr>
  </p:sorterViewPr>
  <p:notesViewPr>
    <p:cSldViewPr snapToGrid="0" snapToObjects="1">
      <p:cViewPr varScale="1">
        <p:scale>
          <a:sx n="142" d="100"/>
          <a:sy n="142" d="100"/>
        </p:scale>
        <p:origin x="583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D0EE08-931B-D948-96B0-8010222DAC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E9FD28E-33B0-614A-9DFC-E9C4C88E28C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6432A5-9D1D-E844-A4AD-82CF61F20C4A}" type="datetimeFigureOut">
              <a:rPr lang="en-US" smtClean="0"/>
              <a:t>8/29/2024</a:t>
            </a:fld>
            <a:endParaRPr lang="en-US"/>
          </a:p>
        </p:txBody>
      </p:sp>
      <p:sp>
        <p:nvSpPr>
          <p:cNvPr id="4" name="Footer Placeholder 3">
            <a:extLst>
              <a:ext uri="{FF2B5EF4-FFF2-40B4-BE49-F238E27FC236}">
                <a16:creationId xmlns:a16="http://schemas.microsoft.com/office/drawing/2014/main" id="{750B5A14-726C-084B-A324-EE7A6769495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99B2441-7075-244D-A099-1DB0E67E98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1989CE1-10AC-1940-BC63-371D5DC47C4B}" type="slidenum">
              <a:rPr lang="en-US" smtClean="0"/>
              <a:t>‹#›</a:t>
            </a:fld>
            <a:endParaRPr lang="en-US"/>
          </a:p>
        </p:txBody>
      </p:sp>
    </p:spTree>
    <p:extLst>
      <p:ext uri="{BB962C8B-B14F-4D97-AF65-F5344CB8AC3E}">
        <p14:creationId xmlns:p14="http://schemas.microsoft.com/office/powerpoint/2010/main" val="55785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051B7D-5F64-5949-A811-97A405C7F271}" type="datetimeFigureOut">
              <a:rPr lang="en-US" smtClean="0"/>
              <a:t>8/29/2024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F49A-4A76-8648-9A37-132247F598C3}" type="slidenum">
              <a:rPr lang="en-US" smtClean="0"/>
              <a:t>‹#›</a:t>
            </a:fld>
            <a:endParaRPr lang="en-US"/>
          </a:p>
        </p:txBody>
      </p:sp>
    </p:spTree>
    <p:extLst>
      <p:ext uri="{BB962C8B-B14F-4D97-AF65-F5344CB8AC3E}">
        <p14:creationId xmlns:p14="http://schemas.microsoft.com/office/powerpoint/2010/main" val="1823038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1</a:t>
            </a:fld>
            <a:endParaRPr lang="en-US"/>
          </a:p>
        </p:txBody>
      </p:sp>
    </p:spTree>
    <p:extLst>
      <p:ext uri="{BB962C8B-B14F-4D97-AF65-F5344CB8AC3E}">
        <p14:creationId xmlns:p14="http://schemas.microsoft.com/office/powerpoint/2010/main" val="243028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3268D4-CF59-4392-8052-77E814EF7889}" type="slidenum">
              <a:rPr lang="en-US" smtClean="0"/>
              <a:t>3</a:t>
            </a:fld>
            <a:endParaRPr lang="en-US"/>
          </a:p>
        </p:txBody>
      </p:sp>
    </p:spTree>
    <p:extLst>
      <p:ext uri="{BB962C8B-B14F-4D97-AF65-F5344CB8AC3E}">
        <p14:creationId xmlns:p14="http://schemas.microsoft.com/office/powerpoint/2010/main" val="214466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3268D4-CF59-4392-8052-77E814EF7889}" type="slidenum">
              <a:rPr lang="en-US" smtClean="0"/>
              <a:t>5</a:t>
            </a:fld>
            <a:endParaRPr lang="en-US"/>
          </a:p>
        </p:txBody>
      </p:sp>
    </p:spTree>
    <p:extLst>
      <p:ext uri="{BB962C8B-B14F-4D97-AF65-F5344CB8AC3E}">
        <p14:creationId xmlns:p14="http://schemas.microsoft.com/office/powerpoint/2010/main" val="829805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3268D4-CF59-4392-8052-77E814EF7889}" type="slidenum">
              <a:rPr lang="en-US" smtClean="0"/>
              <a:t>6</a:t>
            </a:fld>
            <a:endParaRPr lang="en-US"/>
          </a:p>
        </p:txBody>
      </p:sp>
    </p:spTree>
    <p:extLst>
      <p:ext uri="{BB962C8B-B14F-4D97-AF65-F5344CB8AC3E}">
        <p14:creationId xmlns:p14="http://schemas.microsoft.com/office/powerpoint/2010/main" val="41240838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629103" y="1297305"/>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629101" y="3756510"/>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40739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399" y="2932981"/>
            <a:ext cx="4986069"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1"/>
            <a:ext cx="4986070"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399"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4"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442434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798" y="1900069"/>
            <a:ext cx="10015095" cy="4443984"/>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1069848" y="6469348"/>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475994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2650" y="2409691"/>
            <a:ext cx="8763526"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8766176" y="2409691"/>
            <a:ext cx="3425824" cy="3263900"/>
          </a:xfrm>
          <a:prstGeom prst="rect">
            <a:avLst/>
          </a:prstGeom>
          <a:solidFill>
            <a:schemeClr val="bg1">
              <a:lumMod val="95000"/>
            </a:schemeClr>
          </a:solidFill>
          <a:ln>
            <a:noFill/>
          </a:ln>
        </p:spPr>
        <p:txBody>
          <a:bodyPr vert="horz" lIns="91440" tIns="45720" rIns="91440" bIns="45720" rtlCol="0" anchor="t">
            <a:normAutofit/>
          </a:bodyPr>
          <a:lstStyle/>
          <a:p>
            <a:pPr marL="0" lvl="0" indent="0" algn="r" defTabSz="914400" rtl="1" eaLnBrk="1" latinLnBrk="0" hangingPunct="1">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8852" y="3034907"/>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90394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905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1"/>
            <a:ext cx="12192000" cy="4353419"/>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2" name="Title 1"/>
          <p:cNvSpPr>
            <a:spLocks noGrp="1"/>
          </p:cNvSpPr>
          <p:nvPr>
            <p:ph type="ctrTitle" hasCustomPrompt="1"/>
          </p:nvPr>
        </p:nvSpPr>
        <p:spPr>
          <a:xfrm>
            <a:off x="1533527" y="2218793"/>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33525" y="4677998"/>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0B226656-38C9-B349-8BF2-3906B17792AC}"/>
              </a:ext>
            </a:extLst>
          </p:cNvPr>
          <p:cNvSpPr txBox="1"/>
          <p:nvPr userDrawn="1"/>
        </p:nvSpPr>
        <p:spPr>
          <a:xfrm>
            <a:off x="2555081" y="6472813"/>
            <a:ext cx="7081838" cy="215444"/>
          </a:xfrm>
          <a:prstGeom prst="rect">
            <a:avLst/>
          </a:prstGeom>
          <a:noFill/>
        </p:spPr>
        <p:txBody>
          <a:bodyPr>
            <a:spAutoFit/>
          </a:bodyPr>
          <a:lstStyle/>
          <a:p>
            <a:pPr algn="ctr" rtl="1">
              <a:defRPr/>
            </a:pPr>
            <a:r>
              <a:rPr lang="x-none" sz="750" dirty="0">
                <a:solidFill>
                  <a:srgbClr val="595959"/>
                </a:solidFill>
                <a:latin typeface="Arial" pitchFamily="-110" charset="0"/>
                <a:ea typeface="ＭＳ Ｐゴシック" pitchFamily="-110" charset="-128"/>
                <a:cs typeface="+mn-cs"/>
              </a:rPr>
              <a:t> </a:t>
            </a:r>
            <a:r>
              <a:rPr lang="en-US" sz="750" dirty="0">
                <a:solidFill>
                  <a:srgbClr val="595959"/>
                </a:solidFill>
                <a:latin typeface="Arial" pitchFamily="-110" charset="0"/>
                <a:ea typeface="ＭＳ Ｐゴシック" pitchFamily="-110" charset="-128"/>
                <a:cs typeface="+mn-cs"/>
              </a:rPr>
              <a:t>©</a:t>
            </a:r>
            <a:r>
              <a:rPr lang="x-none" sz="750" dirty="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50" dirty="0">
              <a:solidFill>
                <a:srgbClr val="595959"/>
              </a:solidFill>
              <a:latin typeface="Arial" pitchFamily="-110" charset="0"/>
              <a:ea typeface="ＭＳ Ｐゴシック" pitchFamily="-110" charset="-128"/>
              <a:cs typeface="+mn-cs"/>
            </a:endParaRPr>
          </a:p>
        </p:txBody>
      </p:sp>
      <p:pic>
        <p:nvPicPr>
          <p:cNvPr id="11" name="Picture 10">
            <a:extLst>
              <a:ext uri="{FF2B5EF4-FFF2-40B4-BE49-F238E27FC236}">
                <a16:creationId xmlns:a16="http://schemas.microsoft.com/office/drawing/2014/main" id="{2DECA36A-9CD8-0C46-B55F-D33DAB78C51E}"/>
              </a:ext>
            </a:extLst>
          </p:cNvPr>
          <p:cNvPicPr>
            <a:picLocks noChangeAspect="1"/>
          </p:cNvPicPr>
          <p:nvPr userDrawn="1"/>
        </p:nvPicPr>
        <p:blipFill>
          <a:blip r:embed="rId2"/>
          <a:srcRect/>
          <a:stretch/>
        </p:blipFill>
        <p:spPr>
          <a:xfrm>
            <a:off x="8394535" y="324610"/>
            <a:ext cx="3094608" cy="1012484"/>
          </a:xfrm>
          <a:prstGeom prst="rect">
            <a:avLst/>
          </a:prstGeom>
        </p:spPr>
      </p:pic>
    </p:spTree>
    <p:extLst>
      <p:ext uri="{BB962C8B-B14F-4D97-AF65-F5344CB8AC3E}">
        <p14:creationId xmlns:p14="http://schemas.microsoft.com/office/powerpoint/2010/main" val="4004501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2650" y="2409691"/>
            <a:ext cx="8791044"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8" name="Rectangle 7">
            <a:extLst>
              <a:ext uri="{FF2B5EF4-FFF2-40B4-BE49-F238E27FC236}">
                <a16:creationId xmlns:a16="http://schemas.microsoft.com/office/drawing/2014/main" id="{A40D9A51-250E-4249-A28F-8BCB6AF9B0EA}"/>
              </a:ext>
            </a:extLst>
          </p:cNvPr>
          <p:cNvSpPr/>
          <p:nvPr userDrawn="1"/>
        </p:nvSpPr>
        <p:spPr>
          <a:xfrm>
            <a:off x="8793694" y="2409691"/>
            <a:ext cx="3398305" cy="3263900"/>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5959" y="2792624"/>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525959" y="4846405"/>
            <a:ext cx="8025181" cy="457201"/>
          </a:xfrm>
          <a:prstGeom prst="rect">
            <a:avLst/>
          </a:prstGeom>
        </p:spPr>
        <p:txBody>
          <a:bodyPr>
            <a:noAutofit/>
          </a:bodyPr>
          <a:lstStyle>
            <a:lvl1pPr marL="0" indent="0" algn="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2508781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879369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323681" y="1719747"/>
            <a:ext cx="8267940" cy="457201"/>
          </a:xfrm>
          <a:prstGeom prst="rect">
            <a:avLst/>
          </a:prstGeom>
        </p:spPr>
        <p:txBody>
          <a:bodyPr>
            <a:noAutofit/>
          </a:bodyPr>
          <a:lstStyle>
            <a:lvl1pPr marL="0" indent="0" algn="r" rtl="1">
              <a:spcBef>
                <a:spcPts val="0"/>
              </a:spcBef>
              <a:buNone/>
              <a:defRPr sz="36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8793695" y="2409691"/>
            <a:ext cx="3398305" cy="3256498"/>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523310" y="2644988"/>
            <a:ext cx="8025180" cy="3021201"/>
          </a:xfrm>
          <a:prstGeom prst="rect">
            <a:avLst/>
          </a:prstGeom>
        </p:spPr>
        <p:txBody>
          <a:bodyPr/>
          <a:lstStyle>
            <a:lvl1pPr marL="0" indent="0" algn="r" rtl="1">
              <a:buClr>
                <a:schemeClr val="bg1"/>
              </a:buClr>
              <a:buFontTx/>
              <a:buNone/>
              <a:defRPr sz="2800" b="0">
                <a:solidFill>
                  <a:schemeClr val="bg1"/>
                </a:solidFill>
                <a:latin typeface="Arial" panose="020B0604020202020204" pitchFamily="34" charset="0"/>
                <a:cs typeface="Arial" panose="020B0604020202020204" pitchFamily="34" charset="0"/>
              </a:defRPr>
            </a:lvl1pPr>
            <a:lvl2pPr marL="539750" indent="-265113" algn="r" rtl="1">
              <a:buClr>
                <a:schemeClr val="bg1"/>
              </a:buClr>
              <a:buSzPct val="120000"/>
              <a:buFont typeface="Wingdings" pitchFamily="2" charset="2"/>
              <a:buChar char="§"/>
              <a:tabLst/>
              <a:defRPr sz="2800">
                <a:solidFill>
                  <a:schemeClr val="bg1"/>
                </a:solidFill>
                <a:latin typeface="Arial" panose="020B0604020202020204" pitchFamily="34" charset="0"/>
                <a:cs typeface="Arial" panose="020B0604020202020204" pitchFamily="34" charset="0"/>
              </a:defRPr>
            </a:lvl2pPr>
            <a:lvl3pPr marL="731520" indent="-182880" algn="r" rtl="1">
              <a:buClr>
                <a:schemeClr val="bg1"/>
              </a:buClr>
              <a:buFont typeface="Wingdings" pitchFamily="2" charset="2"/>
              <a:buChar char="§"/>
              <a:defRPr sz="2400">
                <a:solidFill>
                  <a:schemeClr val="bg1"/>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8793695" y="455205"/>
            <a:ext cx="2695448"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045850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69343" y="557783"/>
            <a:ext cx="11053313" cy="457201"/>
          </a:xfrm>
          <a:prstGeom prst="rect">
            <a:avLst/>
          </a:prstGeom>
        </p:spPr>
        <p:txBody>
          <a:bodyPr>
            <a:noAutofit/>
          </a:bodyPr>
          <a:lstStyle>
            <a:lvl1pPr marL="0" indent="0" algn="ctr" rtl="1">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8" y="2176948"/>
            <a:ext cx="10309115" cy="3489241"/>
          </a:xfrm>
          <a:prstGeom prst="rect">
            <a:avLst/>
          </a:prstGeom>
        </p:spPr>
        <p:txBody>
          <a:bodyPr/>
          <a:lstStyle>
            <a:lvl1pPr marL="0" indent="0" algn="r" rtl="1">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67644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6317411"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4" y="756536"/>
            <a:ext cx="11053314" cy="457201"/>
          </a:xfrm>
          <a:prstGeom prst="rect">
            <a:avLst/>
          </a:prstGeom>
        </p:spPr>
        <p:txBody>
          <a:bodyPr anchor="ct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119078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9343" y="2520177"/>
            <a:ext cx="6006859" cy="3794360"/>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9343" y="1667820"/>
            <a:ext cx="6006859" cy="523220"/>
          </a:xfrm>
          <a:prstGeom prst="rect">
            <a:avLst/>
          </a:prstGeom>
          <a:solidFill>
            <a:srgbClr val="0298CA"/>
          </a:solidFill>
        </p:spPr>
        <p:txBody>
          <a:bodyPr>
            <a:noAutofit/>
          </a:bodyPr>
          <a:lstStyle>
            <a:lvl1pPr marL="0" indent="0" algn="r" rtl="1">
              <a:spcBef>
                <a:spcPts val="0"/>
              </a:spcBef>
              <a:buNone/>
              <a:defRPr sz="28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3" y="755180"/>
            <a:ext cx="11053314" cy="457201"/>
          </a:xfrm>
          <a:prstGeom prst="rect">
            <a:avLst/>
          </a:prstGeom>
        </p:spPr>
        <p:txBody>
          <a:bodyPr/>
          <a:lstStyle>
            <a:lvl1pPr algn="ctr" rtl="1">
              <a:defRPr sz="32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6905406" y="1667820"/>
            <a:ext cx="4740891" cy="4646716"/>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569342" y="6488915"/>
            <a:ext cx="6006859"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22375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7272069" cy="4696408"/>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48" y="2176948"/>
            <a:ext cx="5926175" cy="3489241"/>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2" y="746600"/>
            <a:ext cx="11053314" cy="525152"/>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69" y="1647645"/>
            <a:ext cx="4919932" cy="4675517"/>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1069848" y="6488915"/>
            <a:ext cx="5926175"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679556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94195"/>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0"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5"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30325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5900469"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949768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85598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6601761"/>
      </p:ext>
    </p:extLst>
  </p:cSld>
  <p:clrMap bg1="lt1" tx1="dk1" bg2="lt2" tx2="dk2" accent1="accent1" accent2="accent2" accent3="accent3" accent4="accent4" accent5="accent5" accent6="accent6" hlink="hlink" folHlink="folHlink"/>
  <p:sldLayoutIdLst>
    <p:sldLayoutId id="2147483732" r:id="rId1"/>
    <p:sldLayoutId id="2147483738" r:id="rId2"/>
    <p:sldLayoutId id="2147483739" r:id="rId3"/>
    <p:sldLayoutId id="2147483740" r:id="rId4"/>
    <p:sldLayoutId id="2147483741" r:id="rId5"/>
    <p:sldLayoutId id="2147483735" r:id="rId6"/>
    <p:sldLayoutId id="2147483733" r:id="rId7"/>
    <p:sldLayoutId id="2147483734" r:id="rId8"/>
    <p:sldLayoutId id="2147483742" r:id="rId9"/>
    <p:sldLayoutId id="2147483745" r:id="rId10"/>
    <p:sldLayoutId id="2147483744" r:id="rId11"/>
    <p:sldLayoutId id="2147483746" r:id="rId12"/>
    <p:sldLayoutId id="2147483743" r:id="rId13"/>
  </p:sldLayoutIdLst>
  <p:hf sldNum="0" hdr="0" ftr="0" dt="0"/>
  <p:txStyles>
    <p:titleStyle>
      <a:lvl1pPr algn="l" defTabSz="914400"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719-EC25-F44A-935D-57F558B86ED5}"/>
              </a:ext>
            </a:extLst>
          </p:cNvPr>
          <p:cNvSpPr>
            <a:spLocks noGrp="1"/>
          </p:cNvSpPr>
          <p:nvPr>
            <p:ph type="ctrTitle"/>
          </p:nvPr>
        </p:nvSpPr>
        <p:spPr>
          <a:xfrm>
            <a:off x="1403670" y="1061617"/>
            <a:ext cx="8933796" cy="2367383"/>
          </a:xfrm>
        </p:spPr>
        <p:txBody>
          <a:bodyPr/>
          <a:lstStyle/>
          <a:p>
            <a:br>
              <a:rPr lang="en-US" dirty="0"/>
            </a:br>
            <a:endParaRPr lang="en-US" dirty="0"/>
          </a:p>
        </p:txBody>
      </p:sp>
      <p:sp>
        <p:nvSpPr>
          <p:cNvPr id="4" name="Subtitle 3">
            <a:extLst>
              <a:ext uri="{FF2B5EF4-FFF2-40B4-BE49-F238E27FC236}">
                <a16:creationId xmlns:a16="http://schemas.microsoft.com/office/drawing/2014/main" id="{7437CA40-60C2-43FA-B9BE-922B609F65BA}"/>
              </a:ext>
            </a:extLst>
          </p:cNvPr>
          <p:cNvSpPr>
            <a:spLocks noGrp="1"/>
          </p:cNvSpPr>
          <p:nvPr>
            <p:ph type="subTitle" idx="1"/>
          </p:nvPr>
        </p:nvSpPr>
        <p:spPr>
          <a:xfrm>
            <a:off x="1147868" y="3427038"/>
            <a:ext cx="9640462" cy="803586"/>
          </a:xfrm>
        </p:spPr>
        <p:txBody>
          <a:bodyPr>
            <a:noAutofit/>
          </a:bodyPr>
          <a:lstStyle/>
          <a:p>
            <a:pPr rtl="1"/>
            <a:r>
              <a:rPr lang="ar-LB" sz="1800" b="1"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3- 4 أيلول/سبتمبر </a:t>
            </a:r>
            <a:r>
              <a:rPr lang="ar-LB" sz="1800" b="1" dirty="0">
                <a:solidFill>
                  <a:schemeClr val="bg1"/>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2024</a:t>
            </a:r>
          </a:p>
          <a:p>
            <a:pPr rtl="1"/>
            <a:r>
              <a:rPr lang="ar-LB" sz="1800" b="1" dirty="0">
                <a:solidFill>
                  <a:schemeClr val="bg1"/>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فندق الفيرمونت– عمان، الأردن</a:t>
            </a:r>
          </a:p>
        </p:txBody>
      </p:sp>
      <p:sp>
        <p:nvSpPr>
          <p:cNvPr id="5" name="TextBox 4">
            <a:extLst>
              <a:ext uri="{FF2B5EF4-FFF2-40B4-BE49-F238E27FC236}">
                <a16:creationId xmlns:a16="http://schemas.microsoft.com/office/drawing/2014/main" id="{55109534-168C-4307-A911-60DBDE36DC4A}"/>
              </a:ext>
            </a:extLst>
          </p:cNvPr>
          <p:cNvSpPr txBox="1"/>
          <p:nvPr/>
        </p:nvSpPr>
        <p:spPr>
          <a:xfrm>
            <a:off x="845007" y="1614745"/>
            <a:ext cx="10501985" cy="1077218"/>
          </a:xfrm>
          <a:prstGeom prst="rect">
            <a:avLst/>
          </a:prstGeom>
          <a:noFill/>
        </p:spPr>
        <p:txBody>
          <a:bodyPr wrap="square">
            <a:spAutoFit/>
          </a:bodyPr>
          <a:lstStyle/>
          <a:p>
            <a:pPr algn="ctr" rtl="1"/>
            <a:r>
              <a:rPr lang="ar-LB"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إجتماع فريق خبراء لمراجعة مسودة التقرير العربي الموحد </a:t>
            </a:r>
          </a:p>
          <a:p>
            <a:pPr algn="ctr" rtl="1"/>
            <a:r>
              <a:rPr lang="ar-LB"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حول تنفيذ منهاج عمل بيجين بعد ثلاثين عاماً</a:t>
            </a:r>
          </a:p>
        </p:txBody>
      </p:sp>
      <p:sp>
        <p:nvSpPr>
          <p:cNvPr id="3" name="Rectangle 2">
            <a:extLst>
              <a:ext uri="{FF2B5EF4-FFF2-40B4-BE49-F238E27FC236}">
                <a16:creationId xmlns:a16="http://schemas.microsoft.com/office/drawing/2014/main" id="{9F317984-9701-04F5-8765-F8EB8A4B5D8B}"/>
              </a:ext>
            </a:extLst>
          </p:cNvPr>
          <p:cNvSpPr>
            <a:spLocks noGrp="1" noRot="1" noMove="1" noResize="1" noEditPoints="1" noAdjustHandles="1" noChangeArrowheads="1" noChangeShapeType="1"/>
          </p:cNvSpPr>
          <p:nvPr/>
        </p:nvSpPr>
        <p:spPr>
          <a:xfrm>
            <a:off x="0" y="4657344"/>
            <a:ext cx="12192000" cy="220065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Blue text on a black background&#10;&#10;Description automatically generated with medium confidence">
            <a:extLst>
              <a:ext uri="{FF2B5EF4-FFF2-40B4-BE49-F238E27FC236}">
                <a16:creationId xmlns:a16="http://schemas.microsoft.com/office/drawing/2014/main" id="{D95EAE44-DBAB-AE94-6063-CE29ABA6A3A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41915" y="5094522"/>
            <a:ext cx="4178037" cy="1444006"/>
          </a:xfrm>
          <a:prstGeom prst="rect">
            <a:avLst/>
          </a:prstGeom>
          <a:noFill/>
          <a:ln>
            <a:noFill/>
          </a:ln>
        </p:spPr>
      </p:pic>
      <p:pic>
        <p:nvPicPr>
          <p:cNvPr id="7" name="Picture 6" descr="A picture containing drawing, sketch, clipart, circle&#10;&#10;Description automatically generated">
            <a:extLst>
              <a:ext uri="{FF2B5EF4-FFF2-40B4-BE49-F238E27FC236}">
                <a16:creationId xmlns:a16="http://schemas.microsoft.com/office/drawing/2014/main" id="{FD2D8EBB-A7F5-1DAE-D132-13BC23C6F96B}"/>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4866566" y="4957117"/>
            <a:ext cx="1502665" cy="1581411"/>
          </a:xfrm>
          <a:prstGeom prst="rect">
            <a:avLst/>
          </a:prstGeom>
        </p:spPr>
      </p:pic>
      <p:pic>
        <p:nvPicPr>
          <p:cNvPr id="8" name="Picture 7" descr="Blue text on a black background&#10;&#10;Description automatically generated with low confidence">
            <a:extLst>
              <a:ext uri="{FF2B5EF4-FFF2-40B4-BE49-F238E27FC236}">
                <a16:creationId xmlns:a16="http://schemas.microsoft.com/office/drawing/2014/main" id="{8F02D640-00DB-3FBC-ACD9-20B29443D1B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89167" y="5029240"/>
            <a:ext cx="3404716" cy="1580675"/>
          </a:xfrm>
          <a:prstGeom prst="rect">
            <a:avLst/>
          </a:prstGeom>
          <a:noFill/>
          <a:ln>
            <a:noFill/>
          </a:ln>
        </p:spPr>
      </p:pic>
    </p:spTree>
    <p:extLst>
      <p:ext uri="{BB962C8B-B14F-4D97-AF65-F5344CB8AC3E}">
        <p14:creationId xmlns:p14="http://schemas.microsoft.com/office/powerpoint/2010/main" val="1514400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2FA63-6BC7-1D4B-AF79-A5423820F0BB}"/>
              </a:ext>
            </a:extLst>
          </p:cNvPr>
          <p:cNvSpPr>
            <a:spLocks noGrp="1"/>
          </p:cNvSpPr>
          <p:nvPr>
            <p:ph type="ctrTitle"/>
          </p:nvPr>
        </p:nvSpPr>
        <p:spPr/>
        <p:txBody>
          <a:bodyPr>
            <a:normAutofit/>
          </a:bodyPr>
          <a:lstStyle/>
          <a:p>
            <a:endParaRPr lang="en-US" sz="4800" b="1">
              <a:latin typeface="Sakkal Majalla" panose="02000000000000000000" pitchFamily="2" charset="-78"/>
              <a:cs typeface="Sakkal Majalla" panose="02000000000000000000" pitchFamily="2" charset="-78"/>
            </a:endParaRPr>
          </a:p>
        </p:txBody>
      </p:sp>
      <p:pic>
        <p:nvPicPr>
          <p:cNvPr id="4" name="Picture 3" descr="Blue text on a black background&#10;&#10;Description automatically generated with low confidence">
            <a:extLst>
              <a:ext uri="{FF2B5EF4-FFF2-40B4-BE49-F238E27FC236}">
                <a16:creationId xmlns:a16="http://schemas.microsoft.com/office/drawing/2014/main" id="{35427257-BA80-0F81-D7A2-8DCD72D8558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75488" y="286930"/>
            <a:ext cx="2353056" cy="1092432"/>
          </a:xfrm>
          <a:prstGeom prst="rect">
            <a:avLst/>
          </a:prstGeom>
          <a:noFill/>
          <a:ln>
            <a:noFill/>
          </a:ln>
        </p:spPr>
      </p:pic>
      <p:pic>
        <p:nvPicPr>
          <p:cNvPr id="5" name="Picture 4" descr="A picture containing drawing, sketch, clipart, circle&#10;&#10;Description automatically generated">
            <a:extLst>
              <a:ext uri="{FF2B5EF4-FFF2-40B4-BE49-F238E27FC236}">
                <a16:creationId xmlns:a16="http://schemas.microsoft.com/office/drawing/2014/main" id="{868B0B1A-62D1-D371-5A9A-EE9F47B038B7}"/>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5132889" y="288853"/>
            <a:ext cx="1036206" cy="1090509"/>
          </a:xfrm>
          <a:prstGeom prst="rect">
            <a:avLst/>
          </a:prstGeom>
        </p:spPr>
      </p:pic>
    </p:spTree>
    <p:extLst>
      <p:ext uri="{BB962C8B-B14F-4D97-AF65-F5344CB8AC3E}">
        <p14:creationId xmlns:p14="http://schemas.microsoft.com/office/powerpoint/2010/main" val="4068444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719-EC25-F44A-935D-57F558B86ED5}"/>
              </a:ext>
            </a:extLst>
          </p:cNvPr>
          <p:cNvSpPr>
            <a:spLocks noGrp="1"/>
          </p:cNvSpPr>
          <p:nvPr>
            <p:ph type="ctrTitle"/>
          </p:nvPr>
        </p:nvSpPr>
        <p:spPr/>
        <p:txBody>
          <a:bodyPr/>
          <a:lstStyle/>
          <a:p>
            <a:pPr>
              <a:lnSpc>
                <a:spcPct val="150000"/>
              </a:lnSpc>
            </a:pPr>
            <a:r>
              <a:rPr kumimoji="0" lang="ar-LB" sz="4000" b="1" i="0" u="none" strike="noStrike" kern="1200" cap="none" spc="0" normalizeH="0" baseline="0" noProof="0" dirty="0">
                <a:ln>
                  <a:noFill/>
                </a:ln>
                <a:effectLst>
                  <a:outerShdw blurRad="38100" dist="38100" dir="2700000" algn="tl">
                    <a:srgbClr val="000000">
                      <a:alpha val="43137"/>
                    </a:srgbClr>
                  </a:outerShdw>
                </a:effectLst>
                <a:uLnTx/>
                <a:uFillTx/>
                <a:latin typeface="Sakkal Majalla" panose="02000000000000000000" pitchFamily="2" charset="-78"/>
                <a:cs typeface="Sakkal Majalla" panose="02000000000000000000" pitchFamily="2" charset="-78"/>
              </a:rPr>
              <a:t>الجلسة </a:t>
            </a:r>
            <a:r>
              <a:rPr lang="en-US" sz="4000" b="1" spc="0"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1</a:t>
            </a:r>
            <a:r>
              <a:rPr kumimoji="0" lang="ar-LB" sz="4000" b="1" i="0" u="none" strike="noStrike" kern="1200" cap="none" spc="0" normalizeH="0" baseline="0" noProof="0" dirty="0">
                <a:ln>
                  <a:noFill/>
                </a:ln>
                <a:effectLst>
                  <a:outerShdw blurRad="38100" dist="38100" dir="2700000" algn="tl">
                    <a:srgbClr val="000000">
                      <a:alpha val="43137"/>
                    </a:srgbClr>
                  </a:outerShdw>
                </a:effectLst>
                <a:uLnTx/>
                <a:uFillTx/>
                <a:latin typeface="Sakkal Majalla" panose="02000000000000000000" pitchFamily="2" charset="-78"/>
                <a:cs typeface="Sakkal Majalla" panose="02000000000000000000" pitchFamily="2" charset="-78"/>
              </a:rPr>
              <a:t>: </a:t>
            </a:r>
            <a:r>
              <a:rPr lang="ar-LB" sz="4000" b="1" kern="0" dirty="0">
                <a:effectLst/>
                <a:latin typeface="Sakkal Majalla" panose="02000000000000000000" pitchFamily="2" charset="-78"/>
                <a:ea typeface="Calibri" panose="020F0502020204030204" pitchFamily="34" charset="0"/>
                <a:cs typeface="Sakkal Majalla" panose="02000000000000000000" pitchFamily="2" charset="-78"/>
              </a:rPr>
              <a:t>منهجية المراجعة الشاملة لبيجين بعد ثلاثين عاما</a:t>
            </a:r>
            <a:br>
              <a:rPr kumimoji="0" lang="ar-LB"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akkal Majalla" panose="02000000000000000000" pitchFamily="2" charset="-78"/>
                <a:cs typeface="Sakkal Majalla" panose="02000000000000000000" pitchFamily="2" charset="-78"/>
              </a:rPr>
            </a:br>
            <a:r>
              <a:rPr kumimoji="0" lang="ar-LB" sz="3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w Cen MT" panose="020B0602020104020603"/>
              </a:rPr>
              <a:t> </a:t>
            </a:r>
            <a:endParaRPr lang="en-US" dirty="0">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0BA36C4A-FFD3-384A-864A-A7B0D8C7B482}"/>
              </a:ext>
            </a:extLst>
          </p:cNvPr>
          <p:cNvSpPr>
            <a:spLocks noGrp="1"/>
          </p:cNvSpPr>
          <p:nvPr>
            <p:ph type="subTitle" idx="1"/>
          </p:nvPr>
        </p:nvSpPr>
        <p:spPr>
          <a:xfrm>
            <a:off x="1629101" y="3305101"/>
            <a:ext cx="8936846" cy="646919"/>
          </a:xfrm>
        </p:spPr>
        <p:txBody>
          <a:bodyPr/>
          <a:lstStyle/>
          <a:p>
            <a:pPr marL="0" marR="0" lvl="0" indent="0" defTabSz="914400" rtl="1" eaLnBrk="1" fontAlgn="auto" latinLnBrk="0" hangingPunct="1">
              <a:lnSpc>
                <a:spcPct val="100000"/>
              </a:lnSpc>
              <a:spcBef>
                <a:spcPts val="0"/>
              </a:spcBef>
              <a:spcAft>
                <a:spcPts val="200"/>
              </a:spcAft>
              <a:buClr>
                <a:srgbClr val="1CADE4"/>
              </a:buClr>
              <a:buSzPct val="100000"/>
              <a:buFont typeface="Tw Cen MT" panose="020B0602020104020603" pitchFamily="34" charset="0"/>
              <a:buNone/>
              <a:tabLst/>
              <a:defRPr/>
            </a:pPr>
            <a:r>
              <a:rPr kumimoji="0" lang="ar-EG" sz="2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akkal Majalla" panose="02000000000000000000" pitchFamily="2" charset="-78"/>
                <a:cs typeface="Sakkal Majalla" panose="02000000000000000000" pitchFamily="2" charset="-78"/>
              </a:rPr>
              <a:t>دكتور ماجد عثمان</a:t>
            </a:r>
            <a:endParaRPr kumimoji="0" lang="en-US" sz="2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akkal Majalla" panose="02000000000000000000" pitchFamily="2" charset="-78"/>
              <a:cs typeface="Sakkal Majalla" panose="02000000000000000000" pitchFamily="2" charset="-78"/>
            </a:endParaRPr>
          </a:p>
          <a:p>
            <a:pPr marL="0" marR="0" lvl="0" indent="0" defTabSz="914400" rtl="1" eaLnBrk="1" fontAlgn="auto" latinLnBrk="0" hangingPunct="1">
              <a:lnSpc>
                <a:spcPct val="100000"/>
              </a:lnSpc>
              <a:spcBef>
                <a:spcPts val="0"/>
              </a:spcBef>
              <a:spcAft>
                <a:spcPts val="200"/>
              </a:spcAft>
              <a:buClr>
                <a:srgbClr val="1CADE4"/>
              </a:buClr>
              <a:buSzPct val="100000"/>
              <a:buFont typeface="Tw Cen MT" panose="020B0602020104020603" pitchFamily="34" charset="0"/>
              <a:buNone/>
              <a:tabLst/>
              <a:defRPr/>
            </a:pPr>
            <a:r>
              <a:rPr lang="ar-SA" sz="2800" b="1" kern="0" dirty="0">
                <a:effectLst>
                  <a:outerShdw blurRad="38100" dist="38100" dir="2700000" algn="tl">
                    <a:srgbClr val="000000">
                      <a:alpha val="43137"/>
                    </a:srgbClr>
                  </a:outerShdw>
                </a:effectLst>
                <a:latin typeface="Sakkal Majalla" panose="02000000000000000000" pitchFamily="2" charset="-78"/>
                <a:ea typeface="Times New Roman" panose="02020603050405020304" pitchFamily="18" charset="0"/>
                <a:cs typeface="Sakkal Majalla" panose="02000000000000000000" pitchFamily="2" charset="-78"/>
              </a:rPr>
              <a:t>مستشار رئيسي لإعداد التقرير العربي</a:t>
            </a:r>
            <a:endParaRPr kumimoji="0" lang="en-US" sz="2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akkal Majalla" panose="02000000000000000000" pitchFamily="2" charset="-78"/>
              <a:cs typeface="Sakkal Majalla" panose="02000000000000000000" pitchFamily="2" charset="-78"/>
            </a:endParaRPr>
          </a:p>
        </p:txBody>
      </p:sp>
      <p:sp>
        <p:nvSpPr>
          <p:cNvPr id="7" name="Rectangle 6">
            <a:extLst>
              <a:ext uri="{FF2B5EF4-FFF2-40B4-BE49-F238E27FC236}">
                <a16:creationId xmlns:a16="http://schemas.microsoft.com/office/drawing/2014/main" id="{A8902907-4AB8-EA4A-84EC-4B3E6BF06A86}"/>
              </a:ext>
            </a:extLst>
          </p:cNvPr>
          <p:cNvSpPr/>
          <p:nvPr/>
        </p:nvSpPr>
        <p:spPr>
          <a:xfrm>
            <a:off x="0" y="4675632"/>
            <a:ext cx="12131040" cy="209702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Blue text on a black background&#10;&#10;Description automatically generated with medium confidence">
            <a:extLst>
              <a:ext uri="{FF2B5EF4-FFF2-40B4-BE49-F238E27FC236}">
                <a16:creationId xmlns:a16="http://schemas.microsoft.com/office/drawing/2014/main" id="{9AA27E55-1F79-D674-C431-9DD29DEFF99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41915" y="5094522"/>
            <a:ext cx="4178037" cy="1444006"/>
          </a:xfrm>
          <a:prstGeom prst="rect">
            <a:avLst/>
          </a:prstGeom>
          <a:noFill/>
          <a:ln>
            <a:noFill/>
          </a:ln>
        </p:spPr>
      </p:pic>
      <p:pic>
        <p:nvPicPr>
          <p:cNvPr id="9" name="Picture 8" descr="A picture containing drawing, sketch, clipart, circle&#10;&#10;Description automatically generated">
            <a:extLst>
              <a:ext uri="{FF2B5EF4-FFF2-40B4-BE49-F238E27FC236}">
                <a16:creationId xmlns:a16="http://schemas.microsoft.com/office/drawing/2014/main" id="{AD6BC0A4-2907-902C-DB35-BA0856C31A7C}"/>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866566" y="4957117"/>
            <a:ext cx="1502665" cy="1581411"/>
          </a:xfrm>
          <a:prstGeom prst="rect">
            <a:avLst/>
          </a:prstGeom>
        </p:spPr>
      </p:pic>
      <p:pic>
        <p:nvPicPr>
          <p:cNvPr id="10" name="Picture 9" descr="Blue text on a black background&#10;&#10;Description automatically generated with low confidence">
            <a:extLst>
              <a:ext uri="{FF2B5EF4-FFF2-40B4-BE49-F238E27FC236}">
                <a16:creationId xmlns:a16="http://schemas.microsoft.com/office/drawing/2014/main" id="{6CE9B27A-B160-9B54-8009-C1A15FB3D50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89167" y="5029240"/>
            <a:ext cx="3404716" cy="1580675"/>
          </a:xfrm>
          <a:prstGeom prst="rect">
            <a:avLst/>
          </a:prstGeom>
          <a:noFill/>
          <a:ln>
            <a:noFill/>
          </a:ln>
        </p:spPr>
      </p:pic>
    </p:spTree>
    <p:extLst>
      <p:ext uri="{BB962C8B-B14F-4D97-AF65-F5344CB8AC3E}">
        <p14:creationId xmlns:p14="http://schemas.microsoft.com/office/powerpoint/2010/main" val="2456356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78CE0A9-D076-4DEC-360C-0AF0B29D0B90}"/>
              </a:ext>
            </a:extLst>
          </p:cNvPr>
          <p:cNvSpPr>
            <a:spLocks noChangeArrowheads="1"/>
          </p:cNvSpPr>
          <p:nvPr/>
        </p:nvSpPr>
        <p:spPr bwMode="auto">
          <a:xfrm>
            <a:off x="426720" y="736977"/>
            <a:ext cx="11338560" cy="5852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marL="457200" marR="0" lvl="0" indent="-457200" algn="r" defTabSz="914400" rtl="1" eaLnBrk="0" fontAlgn="base" latinLnBrk="0" hangingPunct="0">
              <a:lnSpc>
                <a:spcPct val="125000"/>
              </a:lnSpc>
              <a:spcBef>
                <a:spcPct val="0"/>
              </a:spcBef>
              <a:spcAft>
                <a:spcPct val="0"/>
              </a:spcAft>
              <a:buClrTx/>
              <a:buSzTx/>
              <a:buFont typeface="Wingdings" panose="05000000000000000000" pitchFamily="2" charset="2"/>
              <a:buChar char="µ"/>
              <a:tabLst/>
            </a:pPr>
            <a:r>
              <a:rPr kumimoji="0" lang="ar-LB"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التقرير </a:t>
            </a:r>
            <a:r>
              <a:rPr kumimoji="0" lang="ar-EG"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ي</a:t>
            </a:r>
            <a:r>
              <a:rPr kumimoji="0" lang="ar-LB"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لبي </a:t>
            </a:r>
            <a:r>
              <a:rPr kumimoji="0" lang="ar-EG"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ا</a:t>
            </a:r>
            <a:r>
              <a:rPr kumimoji="0" lang="ar-LB"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لدور الموكل إلى اللجان الإقليمية للأمم المتحدة في إجراء مراجعات</a:t>
            </a:r>
            <a:r>
              <a:rPr kumimoji="0" lang="ar-EG"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 </a:t>
            </a:r>
            <a:r>
              <a:rPr kumimoji="0" lang="ar-LB"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إقليمية حول تنفيذ إعلان ومنهاج عمل بيجين. </a:t>
            </a:r>
            <a:endParaRPr kumimoji="0" lang="ar-EG"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defTabSz="914400" rtl="1" eaLnBrk="0" fontAlgn="base" latinLnBrk="0" hangingPunct="0">
              <a:lnSpc>
                <a:spcPct val="125000"/>
              </a:lnSpc>
              <a:spcBef>
                <a:spcPct val="0"/>
              </a:spcBef>
              <a:spcAft>
                <a:spcPct val="0"/>
              </a:spcAft>
              <a:buClrTx/>
              <a:buSzTx/>
              <a:buFont typeface="Wingdings" panose="05000000000000000000" pitchFamily="2" charset="2"/>
              <a:buChar char="µ"/>
              <a:tabLst/>
            </a:pPr>
            <a:r>
              <a:rPr kumimoji="0" lang="ar-LB"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يعتمد</a:t>
            </a:r>
            <a:r>
              <a:rPr kumimoji="0" lang="ar-EG"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 التقرير</a:t>
            </a:r>
            <a:r>
              <a:rPr kumimoji="0" lang="ar-LB"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 بالدرجة الأولى على نتائج المراجعات</a:t>
            </a:r>
            <a:r>
              <a:rPr kumimoji="0" lang="ar-EG"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 </a:t>
            </a:r>
            <a:r>
              <a:rPr kumimoji="0" lang="ar-LB"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التحليلية التي أجرتها الدول العربية على المستوى الوطني. </a:t>
            </a:r>
            <a:endParaRPr kumimoji="0" lang="ar-EG"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defTabSz="914400" rtl="1" eaLnBrk="0" fontAlgn="base" latinLnBrk="0" hangingPunct="0">
              <a:lnSpc>
                <a:spcPct val="125000"/>
              </a:lnSpc>
              <a:spcBef>
                <a:spcPct val="0"/>
              </a:spcBef>
              <a:spcAft>
                <a:spcPct val="0"/>
              </a:spcAft>
              <a:buClrTx/>
              <a:buSzTx/>
              <a:buFont typeface="Wingdings" panose="05000000000000000000" pitchFamily="2" charset="2"/>
              <a:buChar char="µ"/>
              <a:tabLst/>
            </a:pPr>
            <a:r>
              <a:rPr kumimoji="0" lang="ar-LB"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يوفر التقرير تحليل كمي للبيانات</a:t>
            </a:r>
            <a:r>
              <a:rPr kumimoji="0" lang="ar-EG"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 </a:t>
            </a:r>
            <a:r>
              <a:rPr kumimoji="0" lang="ar-LB"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المتوفرة على المستوى الوطني ويقدم تحليلا نوعيا للمنجزات والتحديات. </a:t>
            </a:r>
            <a:endParaRPr kumimoji="0" lang="ar-EG"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defTabSz="914400" rtl="1" eaLnBrk="0" fontAlgn="base" latinLnBrk="0" hangingPunct="0">
              <a:lnSpc>
                <a:spcPct val="125000"/>
              </a:lnSpc>
              <a:spcBef>
                <a:spcPct val="0"/>
              </a:spcBef>
              <a:spcAft>
                <a:spcPct val="0"/>
              </a:spcAft>
              <a:buClrTx/>
              <a:buSzTx/>
              <a:buFont typeface="Wingdings" panose="05000000000000000000" pitchFamily="2" charset="2"/>
              <a:buChar char="µ"/>
              <a:tabLst/>
            </a:pPr>
            <a:r>
              <a:rPr kumimoji="0" lang="ar-EG"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لا يعتبر </a:t>
            </a:r>
            <a:r>
              <a:rPr kumimoji="0" lang="ar-LB"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التقرير</a:t>
            </a:r>
            <a:r>
              <a:rPr kumimoji="0" lang="ar-EG"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 </a:t>
            </a:r>
            <a:r>
              <a:rPr kumimoji="0" lang="ar-LB"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تلخيصاً </a:t>
            </a:r>
            <a:r>
              <a:rPr kumimoji="0" lang="ar-EG"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ل</a:t>
            </a:r>
            <a:r>
              <a:rPr kumimoji="0" lang="ar-LB"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ل</a:t>
            </a:r>
            <a:r>
              <a:rPr kumimoji="0" lang="ar-EG"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تقارير الوطنية</a:t>
            </a:r>
            <a:r>
              <a:rPr kumimoji="0" lang="ar-LB"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 ولكنه يرصد الاتجاهات العامة للمنطقة </a:t>
            </a:r>
            <a:r>
              <a:rPr kumimoji="0" lang="ar-EG"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ب</a:t>
            </a:r>
            <a:r>
              <a:rPr kumimoji="0" lang="ar-LB"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هدف إلقاء الضوء على التوجهات الإقليمية في مجال المساواة بين الجنسين. </a:t>
            </a:r>
            <a:endParaRPr kumimoji="0" lang="ar-EG"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defTabSz="914400" rtl="1" eaLnBrk="0" fontAlgn="base" latinLnBrk="0" hangingPunct="0">
              <a:lnSpc>
                <a:spcPct val="125000"/>
              </a:lnSpc>
              <a:spcBef>
                <a:spcPct val="0"/>
              </a:spcBef>
              <a:spcAft>
                <a:spcPct val="0"/>
              </a:spcAft>
              <a:buClrTx/>
              <a:buSzTx/>
              <a:buFont typeface="Wingdings" panose="05000000000000000000" pitchFamily="2" charset="2"/>
              <a:buChar char="µ"/>
              <a:tabLst/>
            </a:pPr>
            <a:r>
              <a:rPr kumimoji="0" lang="ar-LB"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يستعين التقرير بأمثلة من التقارير الوطنية حول الإنجازات المحققة على المستوى الوطني</a:t>
            </a:r>
            <a:r>
              <a:rPr kumimoji="0" lang="en-US" altLang="en-US" sz="3000" b="0" i="0" u="none" strike="noStrike" cap="none" normalizeH="0" baseline="0" dirty="0">
                <a:ln>
                  <a:noFill/>
                </a:ln>
                <a:solidFill>
                  <a:srgbClr val="1B7AA5"/>
                </a:solidFill>
                <a:effectLst/>
                <a:latin typeface="Calibri" panose="020F0502020204030204" pitchFamily="34" charset="0"/>
                <a:ea typeface="Calibri" panose="020F0502020204030204" pitchFamily="34" charset="0"/>
                <a:cs typeface="Calibri" panose="020F0502020204030204" pitchFamily="34" charset="0"/>
              </a:rPr>
              <a:t>. </a:t>
            </a:r>
          </a:p>
        </p:txBody>
      </p:sp>
      <p:sp>
        <p:nvSpPr>
          <p:cNvPr id="3" name="TextBox 2">
            <a:extLst>
              <a:ext uri="{FF2B5EF4-FFF2-40B4-BE49-F238E27FC236}">
                <a16:creationId xmlns:a16="http://schemas.microsoft.com/office/drawing/2014/main" id="{CF084318-D6C4-4A96-FF14-62CE8E6F7625}"/>
              </a:ext>
            </a:extLst>
          </p:cNvPr>
          <p:cNvSpPr txBox="1"/>
          <p:nvPr/>
        </p:nvSpPr>
        <p:spPr>
          <a:xfrm>
            <a:off x="3749040" y="144780"/>
            <a:ext cx="4754880" cy="584775"/>
          </a:xfrm>
          <a:prstGeom prst="rect">
            <a:avLst/>
          </a:prstGeom>
          <a:solidFill>
            <a:srgbClr val="C00000"/>
          </a:solidFill>
        </p:spPr>
        <p:txBody>
          <a:bodyPr wrap="square" rtlCol="0">
            <a:spAutoFit/>
          </a:bodyPr>
          <a:lstStyle/>
          <a:p>
            <a:pPr algn="ctr" rtl="1"/>
            <a:r>
              <a:rPr lang="ar-EG" sz="3200" b="1" kern="1200" dirty="0">
                <a:solidFill>
                  <a:schemeClr val="bg1"/>
                </a:solidFill>
                <a:latin typeface="Calibri" panose="020F0502020204030204" pitchFamily="34" charset="0"/>
                <a:ea typeface="Calibri" panose="020F0502020204030204" pitchFamily="34" charset="0"/>
                <a:cs typeface="Calibri" panose="020F0502020204030204" pitchFamily="34" charset="0"/>
              </a:rPr>
              <a:t>المنهجية والمسار</a:t>
            </a:r>
            <a:endParaRPr lang="en-US" sz="3200" b="1" kern="12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00953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25DBCA8-F40D-C011-DC07-FE75B54A899E}"/>
              </a:ext>
            </a:extLst>
          </p:cNvPr>
          <p:cNvSpPr txBox="1"/>
          <p:nvPr/>
        </p:nvSpPr>
        <p:spPr>
          <a:xfrm>
            <a:off x="609600" y="540809"/>
            <a:ext cx="10972800" cy="5846088"/>
          </a:xfrm>
          <a:prstGeom prst="rect">
            <a:avLst/>
          </a:prstGeom>
          <a:noFill/>
        </p:spPr>
        <p:txBody>
          <a:bodyPr wrap="square">
            <a:spAutoFit/>
          </a:bodyPr>
          <a:lstStyle/>
          <a:p>
            <a:pPr marL="457200" indent="-457200" algn="r" rtl="1">
              <a:lnSpc>
                <a:spcPct val="150000"/>
              </a:lnSpc>
              <a:buFont typeface="Wingdings" panose="05000000000000000000" pitchFamily="2" charset="2"/>
              <a:buChar char="µ"/>
            </a:pPr>
            <a:r>
              <a:rPr lang="ar-LB" sz="2800" dirty="0">
                <a:solidFill>
                  <a:srgbClr val="1B7AA5"/>
                </a:solidFill>
                <a:effectLst/>
                <a:ea typeface="Aptos" panose="020B0004020202020204" pitchFamily="34" charset="0"/>
                <a:cs typeface="Calibri" panose="020F0502020204030204" pitchFamily="34" charset="0"/>
              </a:rPr>
              <a:t>قدمت 15 دولة عربية تقاريرها الوطنية وهي: </a:t>
            </a:r>
            <a:r>
              <a:rPr lang="ar-SA" sz="2800" dirty="0">
                <a:solidFill>
                  <a:srgbClr val="1B7AA5"/>
                </a:solidFill>
                <a:effectLst/>
                <a:ea typeface="Aptos" panose="020B0004020202020204" pitchFamily="34" charset="0"/>
                <a:cs typeface="Calibri" panose="020F0502020204030204" pitchFamily="34" charset="0"/>
              </a:rPr>
              <a:t>المملكة الأردنية الهاشمية، دولة الإمارات العربية المتحدة، مملكة البحرين، الجمهورية التونسية، الجمهورية الجزائرية الديمقراطية الشعبية، المملكة العربية السعودية، جمهورية السودان، الجمهورية العربية السورية، جمهورية العراق، سلطنة عمان، دولة فلسطين، دولة الكويت، الجمهورية اللبنانية، جمهورية مصر العربية، المملكة المغربية.</a:t>
            </a:r>
            <a:endParaRPr lang="ar-EG" sz="2800" dirty="0">
              <a:solidFill>
                <a:srgbClr val="1B7AA5"/>
              </a:solidFill>
              <a:effectLst/>
              <a:ea typeface="Aptos" panose="020B0004020202020204" pitchFamily="34" charset="0"/>
              <a:cs typeface="Calibri" panose="020F0502020204030204" pitchFamily="34" charset="0"/>
            </a:endParaRPr>
          </a:p>
          <a:p>
            <a:pPr marL="457200" indent="-457200" algn="r" rtl="1">
              <a:lnSpc>
                <a:spcPct val="150000"/>
              </a:lnSpc>
              <a:buFont typeface="Wingdings" panose="05000000000000000000" pitchFamily="2" charset="2"/>
              <a:buChar char="µ"/>
            </a:pPr>
            <a:r>
              <a:rPr lang="ar-LB" sz="2800" dirty="0">
                <a:solidFill>
                  <a:srgbClr val="1B7AA5"/>
                </a:solidFill>
                <a:effectLst/>
                <a:ea typeface="Aptos" panose="020B0004020202020204" pitchFamily="34" charset="0"/>
                <a:cs typeface="Calibri" panose="020F0502020204030204" pitchFamily="34" charset="0"/>
              </a:rPr>
              <a:t>عُقدت مشاورات إقليمية مع ممثلي البرلمانات العربية ومنظمات المجتمع المدني والمؤسسات الوطنية لحقوق الانسان، ويشمل ذلك المنظمات المعنية بشؤون ذوي الإعاقة العاملة على قضايا النساء والفتيات ذوات الإعاقة، وذلك للوقوف على رؤيتهم حول التقدم المحرز والتحديات والأولويات المستقبلية.</a:t>
            </a:r>
            <a:endParaRPr lang="en-US" sz="2800" dirty="0">
              <a:solidFill>
                <a:srgbClr val="1B7AA5"/>
              </a:solidFill>
            </a:endParaRPr>
          </a:p>
        </p:txBody>
      </p:sp>
    </p:spTree>
    <p:extLst>
      <p:ext uri="{BB962C8B-B14F-4D97-AF65-F5344CB8AC3E}">
        <p14:creationId xmlns:p14="http://schemas.microsoft.com/office/powerpoint/2010/main" val="2659701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26203F-0119-8A2F-DBC9-8494D449A2AD}"/>
              </a:ext>
            </a:extLst>
          </p:cNvPr>
          <p:cNvSpPr txBox="1"/>
          <p:nvPr/>
        </p:nvSpPr>
        <p:spPr>
          <a:xfrm>
            <a:off x="3230880" y="1263134"/>
            <a:ext cx="5730240" cy="523220"/>
          </a:xfrm>
          <a:prstGeom prst="rect">
            <a:avLst/>
          </a:prstGeom>
          <a:noFill/>
        </p:spPr>
        <p:txBody>
          <a:bodyPr wrap="square">
            <a:spAutoFit/>
          </a:bodyPr>
          <a:lstStyle/>
          <a:p>
            <a:pPr algn="r" rtl="1"/>
            <a:r>
              <a:rPr lang="ar-EG" sz="2800" b="1" kern="0" dirty="0">
                <a:solidFill>
                  <a:srgbClr val="C00000"/>
                </a:solidFill>
                <a:effectLst/>
                <a:ea typeface="Calibri" panose="020F0502020204030204" pitchFamily="34" charset="0"/>
                <a:cs typeface="Calibri" panose="020F0502020204030204" pitchFamily="34" charset="0"/>
              </a:rPr>
              <a:t>القسم الأول: وضع المرأة في المنطقة العربية</a:t>
            </a:r>
            <a:endParaRPr lang="en-US" sz="2800" dirty="0">
              <a:solidFill>
                <a:srgbClr val="C00000"/>
              </a:solidFill>
            </a:endParaRPr>
          </a:p>
        </p:txBody>
      </p:sp>
      <p:graphicFrame>
        <p:nvGraphicFramePr>
          <p:cNvPr id="4" name="Table 3">
            <a:extLst>
              <a:ext uri="{FF2B5EF4-FFF2-40B4-BE49-F238E27FC236}">
                <a16:creationId xmlns:a16="http://schemas.microsoft.com/office/drawing/2014/main" id="{6C8DF0A3-8350-3391-9857-35EF8CAFEE78}"/>
              </a:ext>
            </a:extLst>
          </p:cNvPr>
          <p:cNvGraphicFramePr>
            <a:graphicFrameLocks noGrp="1"/>
          </p:cNvGraphicFramePr>
          <p:nvPr/>
        </p:nvGraphicFramePr>
        <p:xfrm>
          <a:off x="419100" y="2053166"/>
          <a:ext cx="11374120" cy="4480560"/>
        </p:xfrm>
        <a:graphic>
          <a:graphicData uri="http://schemas.openxmlformats.org/drawingml/2006/table">
            <a:tbl>
              <a:tblPr firstRow="1" bandRow="1">
                <a:tableStyleId>{5C22544A-7EE6-4342-B048-85BDC9FD1C3A}</a:tableStyleId>
              </a:tblPr>
              <a:tblGrid>
                <a:gridCol w="5687060">
                  <a:extLst>
                    <a:ext uri="{9D8B030D-6E8A-4147-A177-3AD203B41FA5}">
                      <a16:colId xmlns:a16="http://schemas.microsoft.com/office/drawing/2014/main" val="1800478050"/>
                    </a:ext>
                  </a:extLst>
                </a:gridCol>
                <a:gridCol w="5687060">
                  <a:extLst>
                    <a:ext uri="{9D8B030D-6E8A-4147-A177-3AD203B41FA5}">
                      <a16:colId xmlns:a16="http://schemas.microsoft.com/office/drawing/2014/main" val="2582865335"/>
                    </a:ext>
                  </a:extLst>
                </a:gridCol>
              </a:tblGrid>
              <a:tr h="370840">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µ"/>
                        <a:tabLst/>
                        <a:defRPr/>
                      </a:pPr>
                      <a:r>
                        <a:rPr lang="ar-EG" sz="2400" b="1" u="sng" kern="1200" dirty="0">
                          <a:solidFill>
                            <a:srgbClr val="1B7AA5"/>
                          </a:solidFill>
                          <a:effectLst/>
                          <a:latin typeface="Dubai" panose="020B0503030403030204" pitchFamily="34" charset="-78"/>
                          <a:ea typeface="+mn-ea"/>
                          <a:cs typeface="Dubai" panose="020B0503030403030204" pitchFamily="34" charset="-78"/>
                        </a:rPr>
                        <a:t>الانجازات</a:t>
                      </a:r>
                      <a:endParaRPr lang="en-US" sz="2400" b="1" kern="1200" dirty="0">
                        <a:solidFill>
                          <a:srgbClr val="1B7AA5"/>
                        </a:solidFill>
                        <a:effectLst/>
                        <a:latin typeface="Dubai" panose="020B0503030403030204" pitchFamily="34" charset="-78"/>
                        <a:ea typeface="+mn-ea"/>
                        <a:cs typeface="Dubai" panose="020B0503030403030204" pitchFamily="34" charset="-78"/>
                      </a:endParaRPr>
                    </a:p>
                    <a:p>
                      <a:pPr marL="342900" marR="0" lvl="0" indent="-342900" algn="r" defTabSz="914400" rtl="1" eaLnBrk="1" fontAlgn="auto" latinLnBrk="0" hangingPunct="1">
                        <a:lnSpc>
                          <a:spcPct val="100000"/>
                        </a:lnSpc>
                        <a:spcBef>
                          <a:spcPts val="0"/>
                        </a:spcBef>
                        <a:spcAft>
                          <a:spcPts val="0"/>
                        </a:spcAft>
                        <a:buClrTx/>
                        <a:buSzTx/>
                        <a:buFont typeface="+mj-lt"/>
                        <a:buAutoNum type="arabicParenR"/>
                        <a:tabLst/>
                        <a:defRPr/>
                      </a:pPr>
                      <a:r>
                        <a:rPr lang="ar-EG" sz="2400" b="0" kern="1200" dirty="0">
                          <a:solidFill>
                            <a:srgbClr val="1B7AA5"/>
                          </a:solidFill>
                          <a:effectLst/>
                          <a:latin typeface="Dubai" panose="020B0503030403030204" pitchFamily="34" charset="-78"/>
                          <a:ea typeface="+mn-ea"/>
                          <a:cs typeface="Dubai" panose="020B0503030403030204" pitchFamily="34" charset="-78"/>
                        </a:rPr>
                        <a:t>تحقيق التنمية الشاملة والرخاء المشترك والعمل اللائق </a:t>
                      </a:r>
                      <a:endParaRPr lang="en-US" sz="2400" b="0" kern="1200" dirty="0">
                        <a:solidFill>
                          <a:srgbClr val="1B7AA5"/>
                        </a:solidFill>
                        <a:effectLst/>
                        <a:latin typeface="Dubai" panose="020B0503030403030204" pitchFamily="34" charset="-78"/>
                        <a:ea typeface="+mn-ea"/>
                        <a:cs typeface="Dubai" panose="020B0503030403030204" pitchFamily="34" charset="-78"/>
                      </a:endParaRPr>
                    </a:p>
                    <a:p>
                      <a:pPr marL="342900" marR="0" lvl="0" indent="-342900" algn="r" defTabSz="914400" rtl="1" eaLnBrk="1" fontAlgn="auto" latinLnBrk="0" hangingPunct="1">
                        <a:lnSpc>
                          <a:spcPct val="100000"/>
                        </a:lnSpc>
                        <a:spcBef>
                          <a:spcPts val="0"/>
                        </a:spcBef>
                        <a:spcAft>
                          <a:spcPts val="0"/>
                        </a:spcAft>
                        <a:buClrTx/>
                        <a:buSzTx/>
                        <a:buFont typeface="+mj-lt"/>
                        <a:buAutoNum type="arabicParenR"/>
                        <a:tabLst/>
                        <a:defRPr/>
                      </a:pPr>
                      <a:r>
                        <a:rPr lang="ar-EG" sz="2400" b="0" kern="1200" dirty="0">
                          <a:solidFill>
                            <a:srgbClr val="1B7AA5"/>
                          </a:solidFill>
                          <a:effectLst/>
                          <a:latin typeface="Dubai" panose="020B0503030403030204" pitchFamily="34" charset="-78"/>
                          <a:ea typeface="+mn-ea"/>
                          <a:cs typeface="Dubai" panose="020B0503030403030204" pitchFamily="34" charset="-78"/>
                        </a:rPr>
                        <a:t>القضاء على الفقر والحماية الاجتماعية والخدمات الاجتماعية</a:t>
                      </a:r>
                      <a:endParaRPr lang="en-US" sz="2400" b="0" kern="1200" dirty="0">
                        <a:solidFill>
                          <a:srgbClr val="1B7AA5"/>
                        </a:solidFill>
                        <a:effectLst/>
                        <a:latin typeface="Dubai" panose="020B0503030403030204" pitchFamily="34" charset="-78"/>
                        <a:ea typeface="+mn-ea"/>
                        <a:cs typeface="Dubai" panose="020B0503030403030204" pitchFamily="34" charset="-78"/>
                      </a:endParaRPr>
                    </a:p>
                    <a:p>
                      <a:pPr marL="342900" marR="0" lvl="0" indent="-342900" algn="r" defTabSz="914400" rtl="1" eaLnBrk="1" fontAlgn="auto" latinLnBrk="0" hangingPunct="1">
                        <a:lnSpc>
                          <a:spcPct val="100000"/>
                        </a:lnSpc>
                        <a:spcBef>
                          <a:spcPts val="0"/>
                        </a:spcBef>
                        <a:spcAft>
                          <a:spcPts val="0"/>
                        </a:spcAft>
                        <a:buClrTx/>
                        <a:buSzTx/>
                        <a:buFont typeface="+mj-lt"/>
                        <a:buAutoNum type="arabicParenR"/>
                        <a:tabLst/>
                        <a:defRPr/>
                      </a:pPr>
                      <a:r>
                        <a:rPr lang="ar-EG" sz="2400" b="0" kern="1200" dirty="0">
                          <a:solidFill>
                            <a:srgbClr val="1B7AA5"/>
                          </a:solidFill>
                          <a:effectLst/>
                          <a:latin typeface="Dubai" panose="020B0503030403030204" pitchFamily="34" charset="-78"/>
                          <a:ea typeface="+mn-ea"/>
                          <a:cs typeface="Dubai" panose="020B0503030403030204" pitchFamily="34" charset="-78"/>
                        </a:rPr>
                        <a:t>التحرر من العنف والوصم والقوالب النمطية</a:t>
                      </a:r>
                      <a:endParaRPr lang="en-US" sz="2400" b="0" kern="1200" dirty="0">
                        <a:solidFill>
                          <a:srgbClr val="1B7AA5"/>
                        </a:solidFill>
                        <a:effectLst/>
                        <a:latin typeface="Dubai" panose="020B0503030403030204" pitchFamily="34" charset="-78"/>
                        <a:ea typeface="+mn-ea"/>
                        <a:cs typeface="Dubai" panose="020B0503030403030204" pitchFamily="34" charset="-78"/>
                      </a:endParaRPr>
                    </a:p>
                    <a:p>
                      <a:pPr marL="342900" marR="0" lvl="0" indent="-342900" algn="r" defTabSz="914400" rtl="1" eaLnBrk="1" fontAlgn="auto" latinLnBrk="0" hangingPunct="1">
                        <a:lnSpc>
                          <a:spcPct val="100000"/>
                        </a:lnSpc>
                        <a:spcBef>
                          <a:spcPts val="0"/>
                        </a:spcBef>
                        <a:spcAft>
                          <a:spcPts val="0"/>
                        </a:spcAft>
                        <a:buClrTx/>
                        <a:buSzTx/>
                        <a:buFont typeface="+mj-lt"/>
                        <a:buAutoNum type="arabicParenR"/>
                        <a:tabLst/>
                        <a:defRPr/>
                      </a:pPr>
                      <a:r>
                        <a:rPr lang="ar-EG" sz="2400" b="0" kern="1200" dirty="0">
                          <a:solidFill>
                            <a:srgbClr val="1B7AA5"/>
                          </a:solidFill>
                          <a:effectLst/>
                          <a:latin typeface="Dubai" panose="020B0503030403030204" pitchFamily="34" charset="-78"/>
                          <a:ea typeface="+mn-ea"/>
                          <a:cs typeface="Dubai" panose="020B0503030403030204" pitchFamily="34" charset="-78"/>
                        </a:rPr>
                        <a:t>المشاركة والمساءلة والمؤسسات المراعية لمنظور المساواة بين الجنسين </a:t>
                      </a:r>
                      <a:endParaRPr lang="en-US" sz="2400" b="0" kern="1200" dirty="0">
                        <a:solidFill>
                          <a:srgbClr val="1B7AA5"/>
                        </a:solidFill>
                        <a:effectLst/>
                        <a:latin typeface="Dubai" panose="020B0503030403030204" pitchFamily="34" charset="-78"/>
                        <a:ea typeface="+mn-ea"/>
                        <a:cs typeface="Dubai" panose="020B0503030403030204" pitchFamily="34" charset="-78"/>
                      </a:endParaRPr>
                    </a:p>
                    <a:p>
                      <a:pPr marL="342900" marR="0" lvl="0" indent="-342900" algn="r" defTabSz="914400" rtl="1" eaLnBrk="1" fontAlgn="auto" latinLnBrk="0" hangingPunct="1">
                        <a:lnSpc>
                          <a:spcPct val="100000"/>
                        </a:lnSpc>
                        <a:spcBef>
                          <a:spcPts val="0"/>
                        </a:spcBef>
                        <a:spcAft>
                          <a:spcPts val="0"/>
                        </a:spcAft>
                        <a:buClrTx/>
                        <a:buSzTx/>
                        <a:buFont typeface="+mj-lt"/>
                        <a:buAutoNum type="arabicParenR"/>
                        <a:tabLst/>
                        <a:defRPr/>
                      </a:pPr>
                      <a:r>
                        <a:rPr lang="ar-EG" sz="2400" b="0" kern="1200" dirty="0">
                          <a:solidFill>
                            <a:srgbClr val="1B7AA5"/>
                          </a:solidFill>
                          <a:effectLst/>
                          <a:latin typeface="Dubai" panose="020B0503030403030204" pitchFamily="34" charset="-78"/>
                          <a:ea typeface="+mn-ea"/>
                          <a:cs typeface="Dubai" panose="020B0503030403030204" pitchFamily="34" charset="-78"/>
                        </a:rPr>
                        <a:t>المجتمعات المسالمة التي لا يُهمّش فيها أحد</a:t>
                      </a:r>
                      <a:endParaRPr lang="en-US" sz="2400" b="0" kern="1200" dirty="0">
                        <a:solidFill>
                          <a:srgbClr val="1B7AA5"/>
                        </a:solidFill>
                        <a:effectLst/>
                        <a:latin typeface="Dubai" panose="020B0503030403030204" pitchFamily="34" charset="-78"/>
                        <a:ea typeface="+mn-ea"/>
                        <a:cs typeface="Dubai" panose="020B0503030403030204" pitchFamily="34" charset="-78"/>
                      </a:endParaRPr>
                    </a:p>
                    <a:p>
                      <a:pPr marL="342900" marR="0" lvl="0" indent="-342900" algn="r" defTabSz="914400" rtl="1" eaLnBrk="1" fontAlgn="auto" latinLnBrk="0" hangingPunct="1">
                        <a:lnSpc>
                          <a:spcPct val="100000"/>
                        </a:lnSpc>
                        <a:spcBef>
                          <a:spcPts val="0"/>
                        </a:spcBef>
                        <a:spcAft>
                          <a:spcPts val="0"/>
                        </a:spcAft>
                        <a:buClrTx/>
                        <a:buSzTx/>
                        <a:buFont typeface="+mj-lt"/>
                        <a:buAutoNum type="arabicParenR"/>
                        <a:tabLst/>
                        <a:defRPr/>
                      </a:pPr>
                      <a:r>
                        <a:rPr lang="ar-EG" sz="2400" b="0" kern="1200" dirty="0">
                          <a:solidFill>
                            <a:srgbClr val="1B7AA5"/>
                          </a:solidFill>
                          <a:effectLst/>
                          <a:latin typeface="Dubai" panose="020B0503030403030204" pitchFamily="34" charset="-78"/>
                          <a:ea typeface="+mn-ea"/>
                          <a:cs typeface="Dubai" panose="020B0503030403030204" pitchFamily="34" charset="-78"/>
                        </a:rPr>
                        <a:t>الحفاظ على البيئة وحمايتها وإصلاحها</a:t>
                      </a:r>
                      <a:endParaRPr lang="en-US" sz="2400" b="0" kern="1200" dirty="0">
                        <a:solidFill>
                          <a:srgbClr val="1B7AA5"/>
                        </a:solidFill>
                        <a:effectLst/>
                        <a:latin typeface="Dubai" panose="020B0503030403030204" pitchFamily="34" charset="-78"/>
                        <a:ea typeface="+mn-ea"/>
                        <a:cs typeface="Dubai" panose="020B0503030403030204" pitchFamily="34" charset="-78"/>
                      </a:endParaRPr>
                    </a:p>
                    <a:p>
                      <a:pPr algn="r" rtl="1"/>
                      <a:endParaRPr lang="en-US" sz="2400" b="0" dirty="0">
                        <a:solidFill>
                          <a:srgbClr val="1B7AA5"/>
                        </a:solidFill>
                        <a:latin typeface="Dubai" panose="020B0503030403030204" pitchFamily="34" charset="-78"/>
                        <a:cs typeface="Dubai" panose="020B0503030403030204" pitchFamily="34" charset="-78"/>
                      </a:endParaRPr>
                    </a:p>
                  </a:txBody>
                  <a:tcPr>
                    <a:noFill/>
                  </a:tcPr>
                </a:tc>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µ"/>
                        <a:tabLst/>
                        <a:defRPr/>
                      </a:pPr>
                      <a:r>
                        <a:rPr lang="ar-EG" sz="2400" b="1" u="sng" dirty="0">
                          <a:solidFill>
                            <a:srgbClr val="1B7AA5"/>
                          </a:solidFill>
                          <a:effectLst/>
                          <a:latin typeface="Dubai" panose="020B0503030403030204" pitchFamily="34" charset="-78"/>
                          <a:ea typeface="Calibri" panose="020F0502020204030204" pitchFamily="34" charset="0"/>
                          <a:cs typeface="Dubai" panose="020B0503030403030204" pitchFamily="34" charset="-78"/>
                        </a:rPr>
                        <a:t>السياق العام</a:t>
                      </a:r>
                      <a:endParaRPr lang="en-US" sz="2400" b="1" u="sng" dirty="0">
                        <a:solidFill>
                          <a:srgbClr val="1B7AA5"/>
                        </a:solidFill>
                        <a:effectLst/>
                        <a:latin typeface="Dubai" panose="020B0503030403030204" pitchFamily="34" charset="-78"/>
                        <a:ea typeface="Calibri" panose="020F0502020204030204" pitchFamily="34" charset="0"/>
                        <a:cs typeface="Dubai" panose="020B0503030403030204" pitchFamily="34" charset="-78"/>
                      </a:endParaRPr>
                    </a:p>
                    <a:p>
                      <a:pPr marL="342900" lvl="0" indent="-342900" algn="r" rtl="1">
                        <a:buFont typeface="+mj-lt"/>
                        <a:buAutoNum type="arabicParenR"/>
                      </a:pPr>
                      <a:r>
                        <a:rPr lang="ar-EG" sz="2400" b="0" u="none" strike="noStrike" kern="1200" dirty="0">
                          <a:solidFill>
                            <a:srgbClr val="1B7AA5"/>
                          </a:solidFill>
                          <a:effectLst/>
                          <a:latin typeface="Dubai" panose="020B0503030403030204" pitchFamily="34" charset="-78"/>
                          <a:ea typeface="+mn-ea"/>
                          <a:cs typeface="Dubai" panose="020B0503030403030204" pitchFamily="34" charset="-78"/>
                        </a:rPr>
                        <a:t>السياق السياسي والاجتماعي</a:t>
                      </a:r>
                    </a:p>
                    <a:p>
                      <a:pPr marL="342900" marR="0" lvl="0" indent="-342900" algn="r" defTabSz="914400" rtl="1" eaLnBrk="1" fontAlgn="auto" latinLnBrk="0" hangingPunct="1">
                        <a:lnSpc>
                          <a:spcPct val="100000"/>
                        </a:lnSpc>
                        <a:spcBef>
                          <a:spcPts val="0"/>
                        </a:spcBef>
                        <a:spcAft>
                          <a:spcPts val="0"/>
                        </a:spcAft>
                        <a:buClrTx/>
                        <a:buSzTx/>
                        <a:buFont typeface="+mj-lt"/>
                        <a:buAutoNum type="arabicParenR"/>
                        <a:tabLst/>
                        <a:defRPr/>
                      </a:pPr>
                      <a:r>
                        <a:rPr lang="ar-EG" sz="2400" b="0" u="none" strike="noStrike" kern="1200" dirty="0">
                          <a:solidFill>
                            <a:srgbClr val="1B7AA5"/>
                          </a:solidFill>
                          <a:effectLst/>
                          <a:latin typeface="Dubai" panose="020B0503030403030204" pitchFamily="34" charset="-78"/>
                          <a:ea typeface="+mn-ea"/>
                          <a:cs typeface="Dubai" panose="020B0503030403030204" pitchFamily="34" charset="-78"/>
                        </a:rPr>
                        <a:t>السياق التنموي</a:t>
                      </a:r>
                      <a:endParaRPr lang="en-US" sz="2400" b="0" u="none" strike="noStrike" kern="1200" dirty="0">
                        <a:solidFill>
                          <a:srgbClr val="1B7AA5"/>
                        </a:solidFill>
                        <a:effectLst/>
                        <a:latin typeface="Dubai" panose="020B0503030403030204" pitchFamily="34" charset="-78"/>
                        <a:ea typeface="+mn-ea"/>
                        <a:cs typeface="Dubai" panose="020B0503030403030204" pitchFamily="34" charset="-78"/>
                      </a:endParaRPr>
                    </a:p>
                    <a:p>
                      <a:pPr marL="342900" marR="0" lvl="0" indent="-342900" algn="r" defTabSz="914400" rtl="1" eaLnBrk="1" fontAlgn="auto" latinLnBrk="0" hangingPunct="1">
                        <a:lnSpc>
                          <a:spcPct val="100000"/>
                        </a:lnSpc>
                        <a:spcBef>
                          <a:spcPts val="0"/>
                        </a:spcBef>
                        <a:spcAft>
                          <a:spcPts val="0"/>
                        </a:spcAft>
                        <a:buClrTx/>
                        <a:buSzTx/>
                        <a:buFont typeface="+mj-lt"/>
                        <a:buAutoNum type="arabicParenR"/>
                        <a:tabLst/>
                        <a:defRPr/>
                      </a:pPr>
                      <a:r>
                        <a:rPr lang="ar-EG" sz="2400" b="0" u="none" strike="noStrike" kern="1200" dirty="0">
                          <a:solidFill>
                            <a:srgbClr val="1B7AA5"/>
                          </a:solidFill>
                          <a:effectLst/>
                          <a:latin typeface="Dubai" panose="020B0503030403030204" pitchFamily="34" charset="-78"/>
                          <a:ea typeface="+mn-ea"/>
                          <a:cs typeface="Dubai" panose="020B0503030403030204" pitchFamily="34" charset="-78"/>
                        </a:rPr>
                        <a:t>وضع المرأة</a:t>
                      </a:r>
                      <a:endParaRPr lang="en-US" sz="2400" b="0" u="none" strike="noStrike" kern="1200" dirty="0">
                        <a:solidFill>
                          <a:srgbClr val="1B7AA5"/>
                        </a:solidFill>
                        <a:effectLst/>
                        <a:latin typeface="Dubai" panose="020B0503030403030204" pitchFamily="34" charset="-78"/>
                        <a:ea typeface="+mn-ea"/>
                        <a:cs typeface="Dubai" panose="020B0503030403030204" pitchFamily="34" charset="-78"/>
                      </a:endParaRPr>
                    </a:p>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µ"/>
                        <a:tabLst/>
                        <a:defRPr/>
                      </a:pPr>
                      <a:r>
                        <a:rPr lang="ar-EG" sz="2400" b="1" u="sng" kern="1200" dirty="0">
                          <a:solidFill>
                            <a:srgbClr val="1B7AA5"/>
                          </a:solidFill>
                          <a:effectLst/>
                          <a:latin typeface="Dubai" panose="020B0503030403030204" pitchFamily="34" charset="-78"/>
                          <a:ea typeface="+mn-ea"/>
                          <a:cs typeface="Dubai" panose="020B0503030403030204" pitchFamily="34" charset="-78"/>
                        </a:rPr>
                        <a:t>التشريعات والقوانين</a:t>
                      </a:r>
                      <a:endParaRPr lang="en-US" sz="2400" b="1" u="sng" kern="1200" dirty="0">
                        <a:solidFill>
                          <a:srgbClr val="1B7AA5"/>
                        </a:solidFill>
                        <a:effectLst/>
                        <a:latin typeface="Dubai" panose="020B0503030403030204" pitchFamily="34" charset="-78"/>
                        <a:ea typeface="+mn-ea"/>
                        <a:cs typeface="Dubai" panose="020B0503030403030204" pitchFamily="34" charset="-78"/>
                      </a:endParaRPr>
                    </a:p>
                    <a:p>
                      <a:pPr marL="342900" marR="0" lvl="0" indent="-342900" algn="r" defTabSz="914400" rtl="1" eaLnBrk="1" fontAlgn="auto" latinLnBrk="0" hangingPunct="1">
                        <a:lnSpc>
                          <a:spcPct val="100000"/>
                        </a:lnSpc>
                        <a:spcBef>
                          <a:spcPts val="0"/>
                        </a:spcBef>
                        <a:spcAft>
                          <a:spcPts val="0"/>
                        </a:spcAft>
                        <a:buClrTx/>
                        <a:buSzTx/>
                        <a:buFont typeface="+mj-lt"/>
                        <a:buAutoNum type="arabicParenR"/>
                        <a:tabLst/>
                        <a:defRPr/>
                      </a:pPr>
                      <a:r>
                        <a:rPr lang="ar-SA" sz="2400" b="0" u="none" strike="noStrike" kern="1200" dirty="0">
                          <a:solidFill>
                            <a:srgbClr val="1B7AA5"/>
                          </a:solidFill>
                          <a:effectLst/>
                          <a:latin typeface="Dubai" panose="020B0503030403030204" pitchFamily="34" charset="-78"/>
                          <a:ea typeface="+mn-ea"/>
                          <a:cs typeface="Dubai" panose="020B0503030403030204" pitchFamily="34" charset="-78"/>
                        </a:rPr>
                        <a:t>الانضمام الى الاتفاقيات الدولية</a:t>
                      </a:r>
                      <a:endParaRPr lang="en-US" sz="2400" b="0" u="none" strike="noStrike" kern="1200" dirty="0">
                        <a:solidFill>
                          <a:srgbClr val="1B7AA5"/>
                        </a:solidFill>
                        <a:effectLst/>
                        <a:latin typeface="Dubai" panose="020B0503030403030204" pitchFamily="34" charset="-78"/>
                        <a:ea typeface="+mn-ea"/>
                        <a:cs typeface="Dubai" panose="020B0503030403030204" pitchFamily="34" charset="-78"/>
                      </a:endParaRPr>
                    </a:p>
                    <a:p>
                      <a:pPr marL="342900" marR="0" lvl="0" indent="-342900" algn="r" defTabSz="914400" rtl="1" eaLnBrk="1" fontAlgn="auto" latinLnBrk="0" hangingPunct="1">
                        <a:lnSpc>
                          <a:spcPct val="100000"/>
                        </a:lnSpc>
                        <a:spcBef>
                          <a:spcPts val="0"/>
                        </a:spcBef>
                        <a:spcAft>
                          <a:spcPts val="0"/>
                        </a:spcAft>
                        <a:buClrTx/>
                        <a:buSzTx/>
                        <a:buFont typeface="+mj-lt"/>
                        <a:buAutoNum type="arabicParenR"/>
                        <a:tabLst/>
                        <a:defRPr/>
                      </a:pPr>
                      <a:r>
                        <a:rPr lang="ar-SA" sz="2400" b="0" u="none" strike="noStrike" kern="1200" dirty="0">
                          <a:solidFill>
                            <a:srgbClr val="1B7AA5"/>
                          </a:solidFill>
                          <a:effectLst/>
                          <a:latin typeface="Dubai" panose="020B0503030403030204" pitchFamily="34" charset="-78"/>
                          <a:ea typeface="+mn-ea"/>
                          <a:cs typeface="Dubai" panose="020B0503030403030204" pitchFamily="34" charset="-78"/>
                        </a:rPr>
                        <a:t>التغييرات المتعلقة بالدساتير والتشريعات الوطنية </a:t>
                      </a:r>
                      <a:endParaRPr lang="en-US" sz="2400" b="0" u="none" strike="noStrike" kern="1200" dirty="0">
                        <a:solidFill>
                          <a:srgbClr val="1B7AA5"/>
                        </a:solidFill>
                        <a:effectLst/>
                        <a:latin typeface="Dubai" panose="020B0503030403030204" pitchFamily="34" charset="-78"/>
                        <a:ea typeface="+mn-ea"/>
                        <a:cs typeface="Dubai" panose="020B0503030403030204" pitchFamily="34" charset="-78"/>
                      </a:endParaRPr>
                    </a:p>
                    <a:p>
                      <a:pPr marL="342900" marR="0" lvl="0" indent="-342900" algn="r" defTabSz="914400" rtl="1" eaLnBrk="1" fontAlgn="auto" latinLnBrk="0" hangingPunct="1">
                        <a:lnSpc>
                          <a:spcPct val="100000"/>
                        </a:lnSpc>
                        <a:spcBef>
                          <a:spcPts val="0"/>
                        </a:spcBef>
                        <a:spcAft>
                          <a:spcPts val="0"/>
                        </a:spcAft>
                        <a:buClrTx/>
                        <a:buSzTx/>
                        <a:buFont typeface="+mj-lt"/>
                        <a:buAutoNum type="arabicParenR"/>
                        <a:tabLst/>
                        <a:defRPr/>
                      </a:pPr>
                      <a:r>
                        <a:rPr lang="ar-LB" sz="2400" b="0" kern="1200" dirty="0">
                          <a:solidFill>
                            <a:srgbClr val="1B7AA5"/>
                          </a:solidFill>
                          <a:effectLst/>
                          <a:latin typeface="Dubai" panose="020B0503030403030204" pitchFamily="34" charset="-78"/>
                          <a:ea typeface="+mn-ea"/>
                          <a:cs typeface="Dubai" panose="020B0503030403030204" pitchFamily="34" charset="-78"/>
                        </a:rPr>
                        <a:t>خطوات تشريعية من أجل حماية مشاركة المرأة في العمل والسياسة والاقتصاد والمجتمع</a:t>
                      </a:r>
                      <a:endParaRPr lang="ar-EG" sz="2400" b="0" kern="1200" dirty="0">
                        <a:solidFill>
                          <a:srgbClr val="1B7AA5"/>
                        </a:solidFill>
                        <a:effectLst/>
                        <a:latin typeface="Dubai" panose="020B0503030403030204" pitchFamily="34" charset="-78"/>
                        <a:ea typeface="+mn-ea"/>
                        <a:cs typeface="Dubai" panose="020B0503030403030204" pitchFamily="34" charset="-78"/>
                      </a:endParaRPr>
                    </a:p>
                    <a:p>
                      <a:pPr marL="342900" marR="0" lvl="0" indent="-342900" algn="r" defTabSz="914400" rtl="1" eaLnBrk="1" fontAlgn="auto" latinLnBrk="0" hangingPunct="1">
                        <a:lnSpc>
                          <a:spcPct val="100000"/>
                        </a:lnSpc>
                        <a:spcBef>
                          <a:spcPts val="0"/>
                        </a:spcBef>
                        <a:spcAft>
                          <a:spcPts val="0"/>
                        </a:spcAft>
                        <a:buClrTx/>
                        <a:buSzTx/>
                        <a:buFont typeface="+mj-lt"/>
                        <a:buAutoNum type="arabicParenR"/>
                        <a:tabLst/>
                        <a:defRPr/>
                      </a:pPr>
                      <a:r>
                        <a:rPr lang="ar-LB" sz="2400" b="0" u="none" strike="noStrike" kern="1200" dirty="0">
                          <a:solidFill>
                            <a:srgbClr val="1B7AA5"/>
                          </a:solidFill>
                          <a:effectLst/>
                          <a:latin typeface="Dubai" panose="020B0503030403030204" pitchFamily="34" charset="-78"/>
                          <a:ea typeface="+mn-ea"/>
                          <a:cs typeface="Dubai" panose="020B0503030403030204" pitchFamily="34" charset="-78"/>
                        </a:rPr>
                        <a:t>حماية المرأة من العنف</a:t>
                      </a:r>
                      <a:endParaRPr lang="en-US" sz="2400" b="0" u="none" strike="noStrike" kern="1200" dirty="0">
                        <a:solidFill>
                          <a:srgbClr val="1B7AA5"/>
                        </a:solidFill>
                        <a:effectLst/>
                        <a:latin typeface="Dubai" panose="020B0503030403030204" pitchFamily="34" charset="-78"/>
                        <a:ea typeface="+mn-ea"/>
                        <a:cs typeface="Dubai" panose="020B0503030403030204" pitchFamily="34" charset="-78"/>
                      </a:endParaRPr>
                    </a:p>
                    <a:p>
                      <a:pPr marL="342900" marR="0" lvl="0" indent="-342900" algn="r" defTabSz="914400" rtl="1" eaLnBrk="1" fontAlgn="auto" latinLnBrk="0" hangingPunct="1">
                        <a:lnSpc>
                          <a:spcPct val="100000"/>
                        </a:lnSpc>
                        <a:spcBef>
                          <a:spcPts val="0"/>
                        </a:spcBef>
                        <a:spcAft>
                          <a:spcPts val="0"/>
                        </a:spcAft>
                        <a:buClrTx/>
                        <a:buSzTx/>
                        <a:buFont typeface="+mj-lt"/>
                        <a:buAutoNum type="arabicParenR"/>
                        <a:tabLst/>
                        <a:defRPr/>
                      </a:pPr>
                      <a:r>
                        <a:rPr lang="ar-LB" sz="2400" b="0" u="none" strike="noStrike" kern="1200" dirty="0">
                          <a:solidFill>
                            <a:srgbClr val="1B7AA5"/>
                          </a:solidFill>
                          <a:effectLst/>
                          <a:latin typeface="Dubai" panose="020B0503030403030204" pitchFamily="34" charset="-78"/>
                          <a:ea typeface="+mn-ea"/>
                          <a:cs typeface="Dubai" panose="020B0503030403030204" pitchFamily="34" charset="-78"/>
                        </a:rPr>
                        <a:t>قضايا الأحوال الشخصية</a:t>
                      </a:r>
                      <a:endParaRPr lang="en-US" sz="2400" b="0" u="none" strike="noStrike" kern="1200" dirty="0">
                        <a:solidFill>
                          <a:srgbClr val="1B7AA5"/>
                        </a:solidFill>
                        <a:effectLst/>
                        <a:latin typeface="Dubai" panose="020B0503030403030204" pitchFamily="34" charset="-78"/>
                        <a:ea typeface="+mn-ea"/>
                        <a:cs typeface="Dubai" panose="020B0503030403030204" pitchFamily="34" charset="-78"/>
                      </a:endParaRPr>
                    </a:p>
                  </a:txBody>
                  <a:tcPr>
                    <a:noFill/>
                  </a:tcPr>
                </a:tc>
                <a:extLst>
                  <a:ext uri="{0D108BD9-81ED-4DB2-BD59-A6C34878D82A}">
                    <a16:rowId xmlns:a16="http://schemas.microsoft.com/office/drawing/2014/main" val="3315056239"/>
                  </a:ext>
                </a:extLst>
              </a:tr>
            </a:tbl>
          </a:graphicData>
        </a:graphic>
      </p:graphicFrame>
      <p:sp>
        <p:nvSpPr>
          <p:cNvPr id="5" name="TextBox 4">
            <a:extLst>
              <a:ext uri="{FF2B5EF4-FFF2-40B4-BE49-F238E27FC236}">
                <a16:creationId xmlns:a16="http://schemas.microsoft.com/office/drawing/2014/main" id="{56F03B2E-D849-06FF-A638-1996E0BE6736}"/>
              </a:ext>
            </a:extLst>
          </p:cNvPr>
          <p:cNvSpPr txBox="1"/>
          <p:nvPr/>
        </p:nvSpPr>
        <p:spPr>
          <a:xfrm>
            <a:off x="3749040" y="381000"/>
            <a:ext cx="4754880" cy="584775"/>
          </a:xfrm>
          <a:prstGeom prst="rect">
            <a:avLst/>
          </a:prstGeom>
          <a:solidFill>
            <a:srgbClr val="C00000"/>
          </a:solidFill>
        </p:spPr>
        <p:txBody>
          <a:bodyPr wrap="square" rtlCol="0">
            <a:spAutoFit/>
          </a:bodyPr>
          <a:lstStyle/>
          <a:p>
            <a:pPr algn="ctr"/>
            <a:r>
              <a:rPr lang="ar-EG" sz="3200" b="1" kern="1200" dirty="0">
                <a:solidFill>
                  <a:schemeClr val="bg1"/>
                </a:solidFill>
                <a:latin typeface="Calibri" panose="020F0502020204030204" pitchFamily="34" charset="0"/>
                <a:ea typeface="Calibri" panose="020F0502020204030204" pitchFamily="34" charset="0"/>
                <a:cs typeface="Calibri" panose="020F0502020204030204" pitchFamily="34" charset="0"/>
              </a:rPr>
              <a:t>هيكل ومضمون التقرير</a:t>
            </a:r>
            <a:endParaRPr lang="en-US" sz="3200" b="1" kern="12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23738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6D1067-8766-456A-BEFB-90815DF2A3D3}"/>
              </a:ext>
            </a:extLst>
          </p:cNvPr>
          <p:cNvSpPr txBox="1"/>
          <p:nvPr/>
        </p:nvSpPr>
        <p:spPr>
          <a:xfrm>
            <a:off x="289560" y="544250"/>
            <a:ext cx="11772900" cy="6170920"/>
          </a:xfrm>
          <a:prstGeom prst="rect">
            <a:avLst/>
          </a:prstGeom>
          <a:noFill/>
        </p:spPr>
        <p:txBody>
          <a:bodyPr wrap="square">
            <a:spAutoFit/>
          </a:bodyPr>
          <a:lstStyle/>
          <a:p>
            <a:pPr marL="0" marR="0" algn="ctr" rtl="1">
              <a:lnSpc>
                <a:spcPct val="125000"/>
              </a:lnSpc>
              <a:spcBef>
                <a:spcPts val="0"/>
              </a:spcBef>
              <a:spcAft>
                <a:spcPts val="0"/>
              </a:spcAft>
            </a:pPr>
            <a:r>
              <a:rPr lang="ar-MA" sz="2800" b="1" dirty="0">
                <a:solidFill>
                  <a:srgbClr val="C00000"/>
                </a:solidFill>
                <a:effectLst/>
                <a:latin typeface="Dubai" panose="020B0503030403030204" pitchFamily="34" charset="-78"/>
                <a:ea typeface="Calibri" panose="020F0502020204030204" pitchFamily="34" charset="0"/>
                <a:cs typeface="Dubai" panose="020B0503030403030204" pitchFamily="34" charset="-78"/>
              </a:rPr>
              <a:t>القسم الثاني: الأولويات والإنجازات والتحديات والعوائق</a:t>
            </a:r>
            <a:endParaRPr lang="ar-EG" sz="2800" b="1" dirty="0">
              <a:solidFill>
                <a:srgbClr val="C00000"/>
              </a:solidFill>
              <a:effectLst/>
              <a:latin typeface="Dubai" panose="020B0503030403030204" pitchFamily="34" charset="-78"/>
              <a:ea typeface="Calibri" panose="020F0502020204030204" pitchFamily="34" charset="0"/>
              <a:cs typeface="Dubai" panose="020B0503030403030204" pitchFamily="34" charset="-78"/>
            </a:endParaRPr>
          </a:p>
          <a:p>
            <a:pPr marL="0" marR="0" algn="r" rtl="1">
              <a:lnSpc>
                <a:spcPct val="125000"/>
              </a:lnSpc>
              <a:spcBef>
                <a:spcPts val="0"/>
              </a:spcBef>
              <a:spcAft>
                <a:spcPts val="0"/>
              </a:spcAft>
            </a:pPr>
            <a:r>
              <a:rPr lang="ar-EG" sz="2000" dirty="0">
                <a:solidFill>
                  <a:srgbClr val="1B7AA5"/>
                </a:solidFill>
                <a:effectLst/>
                <a:latin typeface="Dubai" panose="020B0503030403030204" pitchFamily="34" charset="-78"/>
                <a:ea typeface="Arial" panose="020B0604020202020204" pitchFamily="34" charset="0"/>
                <a:cs typeface="Dubai" panose="020B0503030403030204" pitchFamily="34" charset="-78"/>
              </a:rPr>
              <a:t>يهدف هذا القسم إلى تسليط الضوء على التطورات الإقليمية والاتجاهات العامة للمنطقة في مجال تمكين النساء والفتيات وتحقيق المساواة بين الجنسين خلال الأعوام الخمس السابقة ليبين الإنجازات والتحديات والعثرات، والأولويات والإجراءات المحددة لمنع التمييز وفقا لردود الدول على الفصل الثاني في تقاريرها الوطنية.</a:t>
            </a:r>
          </a:p>
          <a:p>
            <a:pPr marL="0" marR="0" algn="ctr" rtl="1">
              <a:lnSpc>
                <a:spcPct val="125000"/>
              </a:lnSpc>
              <a:spcBef>
                <a:spcPts val="0"/>
              </a:spcBef>
              <a:spcAft>
                <a:spcPts val="0"/>
              </a:spcAft>
            </a:pPr>
            <a:r>
              <a:rPr lang="ar-MA" sz="2800" b="1" dirty="0">
                <a:solidFill>
                  <a:srgbClr val="C00000"/>
                </a:solidFill>
                <a:effectLst/>
                <a:latin typeface="Dubai" panose="020B0503030403030204" pitchFamily="34" charset="-78"/>
                <a:ea typeface="Calibri" panose="020F0502020204030204" pitchFamily="34" charset="0"/>
                <a:cs typeface="Dubai" panose="020B0503030403030204" pitchFamily="34" charset="-78"/>
              </a:rPr>
              <a:t>القسم الثالث: </a:t>
            </a:r>
            <a:r>
              <a:rPr lang="ar-MA" sz="2800" b="1" kern="0" dirty="0">
                <a:solidFill>
                  <a:srgbClr val="C00000"/>
                </a:solidFill>
                <a:effectLst/>
                <a:latin typeface="Dubai" panose="020B0503030403030204" pitchFamily="34" charset="-78"/>
                <a:ea typeface="Calibri" panose="020F0502020204030204" pitchFamily="34" charset="0"/>
                <a:cs typeface="Dubai" panose="020B0503030403030204" pitchFamily="34" charset="-78"/>
              </a:rPr>
              <a:t>التقدم المحرز عبر مجالات الاهتمام الحاسمة الاثنا عشر</a:t>
            </a:r>
            <a:endParaRPr lang="en-US" sz="2800" b="1" dirty="0">
              <a:solidFill>
                <a:srgbClr val="C00000"/>
              </a:solidFill>
              <a:effectLst/>
              <a:latin typeface="Dubai" panose="020B0503030403030204" pitchFamily="34" charset="-78"/>
              <a:ea typeface="Calibri" panose="020F0502020204030204" pitchFamily="34" charset="0"/>
              <a:cs typeface="Dubai" panose="020B0503030403030204" pitchFamily="34" charset="-78"/>
            </a:endParaRPr>
          </a:p>
          <a:p>
            <a:pPr marL="0" marR="86995" algn="justLow" rtl="1">
              <a:lnSpc>
                <a:spcPct val="125000"/>
              </a:lnSpc>
              <a:spcBef>
                <a:spcPts val="0"/>
              </a:spcBef>
              <a:spcAft>
                <a:spcPts val="0"/>
              </a:spcAft>
            </a:pPr>
            <a:r>
              <a:rPr lang="ar-EG" sz="2000" dirty="0">
                <a:solidFill>
                  <a:srgbClr val="1B7AA5"/>
                </a:solidFill>
                <a:effectLst/>
                <a:latin typeface="Dubai" panose="020B0503030403030204" pitchFamily="34" charset="-78"/>
                <a:ea typeface="Arial" panose="020B0604020202020204" pitchFamily="34" charset="0"/>
                <a:cs typeface="Dubai" panose="020B0503030403030204" pitchFamily="34" charset="-78"/>
              </a:rPr>
              <a:t>يعرض هذا القسم للتقدم في كل مجال من مجالات الاهتمام الحاسمة الـ 12 لإعلان ومنهاج بيجين، وفقا لإجابات الدول حول الأبعاد الستة</a:t>
            </a:r>
            <a:r>
              <a:rPr lang="en-US" sz="2000" dirty="0">
                <a:solidFill>
                  <a:srgbClr val="1B7AA5"/>
                </a:solidFill>
                <a:effectLst/>
                <a:latin typeface="Dubai" panose="020B0503030403030204" pitchFamily="34" charset="-78"/>
                <a:ea typeface="Arial" panose="020B0604020202020204" pitchFamily="34" charset="0"/>
                <a:cs typeface="Dubai" panose="020B0503030403030204" pitchFamily="34" charset="-78"/>
              </a:rPr>
              <a:t>: </a:t>
            </a:r>
          </a:p>
          <a:p>
            <a:pPr marL="342900" marR="86995" lvl="0" indent="-342900" algn="justLow" rtl="1">
              <a:lnSpc>
                <a:spcPct val="125000"/>
              </a:lnSpc>
              <a:spcBef>
                <a:spcPts val="0"/>
              </a:spcBef>
              <a:spcAft>
                <a:spcPts val="0"/>
              </a:spcAft>
              <a:buClr>
                <a:srgbClr val="000000"/>
              </a:buClr>
              <a:buSzPts val="1400"/>
              <a:buFont typeface="+mj-lt"/>
              <a:buAutoNum type="arabicParenR"/>
            </a:pPr>
            <a:r>
              <a:rPr lang="ar-EG" sz="2000" dirty="0">
                <a:solidFill>
                  <a:srgbClr val="1B7AA5"/>
                </a:solidFill>
                <a:effectLst/>
                <a:latin typeface="Dubai" panose="020B0503030403030204" pitchFamily="34" charset="-78"/>
                <a:ea typeface="Arial" panose="020B0604020202020204" pitchFamily="34" charset="0"/>
                <a:cs typeface="Dubai" panose="020B0503030403030204" pitchFamily="34" charset="-78"/>
              </a:rPr>
              <a:t>التنمية الشاملة والرخاء المشترك والعمل اللائق</a:t>
            </a:r>
            <a:endParaRPr lang="en-US" sz="2000" dirty="0">
              <a:solidFill>
                <a:srgbClr val="1B7AA5"/>
              </a:solidFill>
              <a:effectLst/>
              <a:latin typeface="Dubai" panose="020B0503030403030204" pitchFamily="34" charset="-78"/>
              <a:ea typeface="Arial" panose="020B0604020202020204" pitchFamily="34" charset="0"/>
              <a:cs typeface="Dubai" panose="020B0503030403030204" pitchFamily="34" charset="-78"/>
            </a:endParaRPr>
          </a:p>
          <a:p>
            <a:pPr marL="342900" marR="86995" lvl="0" indent="-342900" algn="justLow" rtl="1">
              <a:lnSpc>
                <a:spcPct val="125000"/>
              </a:lnSpc>
              <a:spcBef>
                <a:spcPts val="0"/>
              </a:spcBef>
              <a:spcAft>
                <a:spcPts val="0"/>
              </a:spcAft>
              <a:buClr>
                <a:srgbClr val="000000"/>
              </a:buClr>
              <a:buSzPts val="1400"/>
              <a:buFont typeface="+mj-lt"/>
              <a:buAutoNum type="arabicParenR"/>
            </a:pPr>
            <a:r>
              <a:rPr lang="ar-EG" sz="2000" dirty="0">
                <a:solidFill>
                  <a:srgbClr val="1B7AA5"/>
                </a:solidFill>
                <a:effectLst/>
                <a:latin typeface="Dubai" panose="020B0503030403030204" pitchFamily="34" charset="-78"/>
                <a:ea typeface="Arial" panose="020B0604020202020204" pitchFamily="34" charset="0"/>
                <a:cs typeface="Dubai" panose="020B0503030403030204" pitchFamily="34" charset="-78"/>
              </a:rPr>
              <a:t>القضاء على الفقر، والحماية الاجتماعية، والخدمات الاجتماعية</a:t>
            </a:r>
            <a:endParaRPr lang="en-US" sz="2000" dirty="0">
              <a:solidFill>
                <a:srgbClr val="1B7AA5"/>
              </a:solidFill>
              <a:effectLst/>
              <a:latin typeface="Dubai" panose="020B0503030403030204" pitchFamily="34" charset="-78"/>
              <a:ea typeface="Arial" panose="020B0604020202020204" pitchFamily="34" charset="0"/>
              <a:cs typeface="Dubai" panose="020B0503030403030204" pitchFamily="34" charset="-78"/>
            </a:endParaRPr>
          </a:p>
          <a:p>
            <a:pPr marL="342900" marR="86995" lvl="0" indent="-342900" algn="justLow" rtl="1">
              <a:lnSpc>
                <a:spcPct val="125000"/>
              </a:lnSpc>
              <a:spcBef>
                <a:spcPts val="0"/>
              </a:spcBef>
              <a:spcAft>
                <a:spcPts val="0"/>
              </a:spcAft>
              <a:buClr>
                <a:srgbClr val="000000"/>
              </a:buClr>
              <a:buSzPts val="1400"/>
              <a:buFont typeface="+mj-lt"/>
              <a:buAutoNum type="arabicParenR"/>
            </a:pPr>
            <a:r>
              <a:rPr lang="ar-MA" sz="2000" dirty="0">
                <a:solidFill>
                  <a:srgbClr val="1B7AA5"/>
                </a:solidFill>
                <a:effectLst/>
                <a:latin typeface="Dubai" panose="020B0503030403030204" pitchFamily="34" charset="-78"/>
                <a:ea typeface="Arial" panose="020B0604020202020204" pitchFamily="34" charset="0"/>
                <a:cs typeface="Dubai" panose="020B0503030403030204" pitchFamily="34" charset="-78"/>
              </a:rPr>
              <a:t>التحرر من العنف والوصم والقوالب النمطية</a:t>
            </a:r>
            <a:endParaRPr lang="en-US" sz="2000" dirty="0">
              <a:solidFill>
                <a:srgbClr val="1B7AA5"/>
              </a:solidFill>
              <a:effectLst/>
              <a:latin typeface="Dubai" panose="020B0503030403030204" pitchFamily="34" charset="-78"/>
              <a:ea typeface="Arial" panose="020B0604020202020204" pitchFamily="34" charset="0"/>
              <a:cs typeface="Dubai" panose="020B0503030403030204" pitchFamily="34" charset="-78"/>
            </a:endParaRPr>
          </a:p>
          <a:p>
            <a:pPr marL="342900" marR="86995" lvl="0" indent="-342900" algn="justLow" rtl="1">
              <a:lnSpc>
                <a:spcPct val="125000"/>
              </a:lnSpc>
              <a:spcBef>
                <a:spcPts val="0"/>
              </a:spcBef>
              <a:spcAft>
                <a:spcPts val="0"/>
              </a:spcAft>
              <a:buClr>
                <a:srgbClr val="000000"/>
              </a:buClr>
              <a:buSzPts val="1400"/>
              <a:buFont typeface="+mj-lt"/>
              <a:buAutoNum type="arabicParenR"/>
            </a:pPr>
            <a:r>
              <a:rPr lang="ar-MA" sz="2000" dirty="0">
                <a:solidFill>
                  <a:srgbClr val="1B7AA5"/>
                </a:solidFill>
                <a:effectLst/>
                <a:latin typeface="Dubai" panose="020B0503030403030204" pitchFamily="34" charset="-78"/>
                <a:ea typeface="Arial" panose="020B0604020202020204" pitchFamily="34" charset="0"/>
                <a:cs typeface="Dubai" panose="020B0503030403030204" pitchFamily="34" charset="-78"/>
              </a:rPr>
              <a:t>المشاركة والمساءلة والمؤسسات المراعية لمنظور المساواة بين الجنسين</a:t>
            </a:r>
            <a:endParaRPr lang="en-US" sz="2000" dirty="0">
              <a:solidFill>
                <a:srgbClr val="1B7AA5"/>
              </a:solidFill>
              <a:effectLst/>
              <a:latin typeface="Dubai" panose="020B0503030403030204" pitchFamily="34" charset="-78"/>
              <a:ea typeface="Arial" panose="020B0604020202020204" pitchFamily="34" charset="0"/>
              <a:cs typeface="Dubai" panose="020B0503030403030204" pitchFamily="34" charset="-78"/>
            </a:endParaRPr>
          </a:p>
          <a:p>
            <a:pPr marL="342900" marR="86995" lvl="0" indent="-342900" algn="justLow" rtl="1">
              <a:lnSpc>
                <a:spcPct val="125000"/>
              </a:lnSpc>
              <a:spcBef>
                <a:spcPts val="0"/>
              </a:spcBef>
              <a:spcAft>
                <a:spcPts val="0"/>
              </a:spcAft>
              <a:buClr>
                <a:srgbClr val="000000"/>
              </a:buClr>
              <a:buSzPts val="1400"/>
              <a:buFont typeface="+mj-lt"/>
              <a:buAutoNum type="arabicParenR"/>
            </a:pPr>
            <a:r>
              <a:rPr lang="ar-MA" sz="2000" dirty="0">
                <a:solidFill>
                  <a:srgbClr val="1B7AA5"/>
                </a:solidFill>
                <a:effectLst/>
                <a:latin typeface="Dubai" panose="020B0503030403030204" pitchFamily="34" charset="-78"/>
                <a:ea typeface="Arial" panose="020B0604020202020204" pitchFamily="34" charset="0"/>
                <a:cs typeface="Dubai" panose="020B0503030403030204" pitchFamily="34" charset="-78"/>
              </a:rPr>
              <a:t>المجتمعات المسالمة التي لا يُهمّش فيها أحد</a:t>
            </a:r>
            <a:endParaRPr lang="en-US" sz="2000" dirty="0">
              <a:solidFill>
                <a:srgbClr val="1B7AA5"/>
              </a:solidFill>
              <a:effectLst/>
              <a:latin typeface="Dubai" panose="020B0503030403030204" pitchFamily="34" charset="-78"/>
              <a:ea typeface="Arial" panose="020B0604020202020204" pitchFamily="34" charset="0"/>
              <a:cs typeface="Dubai" panose="020B0503030403030204" pitchFamily="34" charset="-78"/>
            </a:endParaRPr>
          </a:p>
          <a:p>
            <a:pPr marL="342900" marR="86995" lvl="0" indent="-342900" algn="justLow" rtl="1">
              <a:lnSpc>
                <a:spcPct val="125000"/>
              </a:lnSpc>
              <a:spcBef>
                <a:spcPts val="0"/>
              </a:spcBef>
              <a:spcAft>
                <a:spcPts val="0"/>
              </a:spcAft>
              <a:buClr>
                <a:srgbClr val="000000"/>
              </a:buClr>
              <a:buSzPts val="1400"/>
              <a:buFont typeface="+mj-lt"/>
              <a:buAutoNum type="arabicParenR"/>
            </a:pPr>
            <a:r>
              <a:rPr lang="ar-MA" sz="2000" dirty="0">
                <a:solidFill>
                  <a:srgbClr val="1B7AA5"/>
                </a:solidFill>
                <a:effectLst/>
                <a:latin typeface="Dubai" panose="020B0503030403030204" pitchFamily="34" charset="-78"/>
                <a:ea typeface="Arial" panose="020B0604020202020204" pitchFamily="34" charset="0"/>
                <a:cs typeface="Dubai" panose="020B0503030403030204" pitchFamily="34" charset="-78"/>
              </a:rPr>
              <a:t>الحفاظ على البيئة وحمايتها وإصلاحها</a:t>
            </a:r>
            <a:endParaRPr lang="en-US" sz="2000" dirty="0">
              <a:solidFill>
                <a:srgbClr val="1B7AA5"/>
              </a:solidFill>
              <a:effectLst/>
              <a:latin typeface="Dubai" panose="020B0503030403030204" pitchFamily="34" charset="-78"/>
              <a:ea typeface="Arial" panose="020B0604020202020204" pitchFamily="34" charset="0"/>
              <a:cs typeface="Dubai" panose="020B0503030403030204" pitchFamily="34" charset="-78"/>
            </a:endParaRPr>
          </a:p>
          <a:p>
            <a:pPr marL="0" marR="86995" algn="justLow" rtl="1">
              <a:lnSpc>
                <a:spcPct val="125000"/>
              </a:lnSpc>
              <a:spcBef>
                <a:spcPts val="0"/>
              </a:spcBef>
              <a:spcAft>
                <a:spcPts val="0"/>
              </a:spcAft>
            </a:pPr>
            <a:r>
              <a:rPr lang="ar-EG" sz="2000" dirty="0">
                <a:solidFill>
                  <a:srgbClr val="1B7AA5"/>
                </a:solidFill>
                <a:effectLst/>
                <a:latin typeface="Dubai" panose="020B0503030403030204" pitchFamily="34" charset="-78"/>
                <a:ea typeface="Arial" panose="020B0604020202020204" pitchFamily="34" charset="0"/>
                <a:cs typeface="Dubai" panose="020B0503030403030204" pitchFamily="34" charset="-78"/>
              </a:rPr>
              <a:t>ويعتمد هذا القسم على التقارير الوطنية التي قدمتها الدول العربية، ويعرض الممارسات الفضلى والتجارب الناجحة التي قامت الدول العربية بتطبيقها والسياسات والتدخلات التي قامت بتبنيها خلال السنوات الخمس الماضية.</a:t>
            </a:r>
            <a:endParaRPr lang="en-US" sz="2000" dirty="0">
              <a:solidFill>
                <a:srgbClr val="1B7AA5"/>
              </a:solidFill>
              <a:effectLst/>
              <a:latin typeface="Dubai" panose="020B0503030403030204" pitchFamily="34" charset="-78"/>
              <a:ea typeface="Arial" panose="020B0604020202020204" pitchFamily="34" charset="0"/>
              <a:cs typeface="Dubai" panose="020B0503030403030204" pitchFamily="34" charset="-78"/>
            </a:endParaRPr>
          </a:p>
        </p:txBody>
      </p:sp>
    </p:spTree>
    <p:extLst>
      <p:ext uri="{BB962C8B-B14F-4D97-AF65-F5344CB8AC3E}">
        <p14:creationId xmlns:p14="http://schemas.microsoft.com/office/powerpoint/2010/main" val="2337228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ECDBB0A-BBC9-74DA-0F0A-3A6A9FADE906}"/>
              </a:ext>
            </a:extLst>
          </p:cNvPr>
          <p:cNvSpPr txBox="1"/>
          <p:nvPr/>
        </p:nvSpPr>
        <p:spPr>
          <a:xfrm>
            <a:off x="60960" y="99864"/>
            <a:ext cx="12039600" cy="6740307"/>
          </a:xfrm>
          <a:prstGeom prst="rect">
            <a:avLst/>
          </a:prstGeom>
          <a:noFill/>
        </p:spPr>
        <p:txBody>
          <a:bodyPr wrap="square">
            <a:spAutoFit/>
          </a:bodyPr>
          <a:lstStyle/>
          <a:p>
            <a:pPr marL="0" marR="0" algn="ctr" rtl="1">
              <a:lnSpc>
                <a:spcPct val="120000"/>
              </a:lnSpc>
              <a:spcBef>
                <a:spcPts val="0"/>
              </a:spcBef>
              <a:spcAft>
                <a:spcPts val="0"/>
              </a:spcAft>
            </a:pPr>
            <a:r>
              <a:rPr lang="ar-MA" sz="3000" b="1" dirty="0">
                <a:solidFill>
                  <a:srgbClr val="C00000"/>
                </a:solidFill>
                <a:effectLst/>
                <a:latin typeface="Dubai" panose="020B0503030403030204" pitchFamily="34" charset="-78"/>
                <a:ea typeface="Calibri" panose="020F0502020204030204" pitchFamily="34" charset="0"/>
                <a:cs typeface="Dubai" panose="020B0503030403030204" pitchFamily="34" charset="-78"/>
              </a:rPr>
              <a:t>القسم الرابع: المؤسسات الوطنية والإجراءات</a:t>
            </a:r>
            <a:endParaRPr lang="en-US" sz="3000" b="1" dirty="0">
              <a:solidFill>
                <a:srgbClr val="C00000"/>
              </a:solidFill>
              <a:effectLst/>
              <a:latin typeface="Dubai" panose="020B0503030403030204" pitchFamily="34" charset="-78"/>
              <a:ea typeface="Calibri" panose="020F0502020204030204" pitchFamily="34" charset="0"/>
              <a:cs typeface="Dubai" panose="020B0503030403030204" pitchFamily="34" charset="-78"/>
            </a:endParaRPr>
          </a:p>
          <a:p>
            <a:pPr marL="0" marR="86995" algn="justLow" rtl="1">
              <a:lnSpc>
                <a:spcPct val="120000"/>
              </a:lnSpc>
              <a:spcBef>
                <a:spcPts val="0"/>
              </a:spcBef>
              <a:spcAft>
                <a:spcPts val="0"/>
              </a:spcAft>
            </a:pPr>
            <a:r>
              <a:rPr lang="ar-EG" sz="3000" dirty="0">
                <a:solidFill>
                  <a:srgbClr val="1B7AA5"/>
                </a:solidFill>
                <a:effectLst/>
                <a:latin typeface="Dubai" panose="020B0503030403030204" pitchFamily="34" charset="-78"/>
                <a:ea typeface="Calibri" panose="020F0502020204030204" pitchFamily="34" charset="0"/>
                <a:cs typeface="Dubai" panose="020B0503030403030204" pitchFamily="34" charset="-78"/>
              </a:rPr>
              <a:t>يهدف هذا القسم إلى تسليط الضوء على أنماط الآليات الوطنية المنوط بها ردم الفجوة بين الجنسين وتمكين النساء والفتيات، مع الإشارة إلى التغيرات الحادثة في هذا الصدد خلال السنوات الخمس المنصرمة. كما يتناول التحديات التي تحول دون ضمان مشاركة النساء والفتيات من الفئات المهمشة ضمن هذه الآليات.  ويعتمد هذا القسم على المعلومات الواردة في القسم الرابع من المذكرة التوجيهية وردود الدول عليها.</a:t>
            </a:r>
          </a:p>
          <a:p>
            <a:pPr marL="0" marR="0" algn="ctr" rtl="1">
              <a:lnSpc>
                <a:spcPct val="120000"/>
              </a:lnSpc>
              <a:spcBef>
                <a:spcPts val="0"/>
              </a:spcBef>
              <a:spcAft>
                <a:spcPts val="0"/>
              </a:spcAft>
            </a:pPr>
            <a:r>
              <a:rPr lang="ar-MA" sz="3000" b="1" dirty="0">
                <a:solidFill>
                  <a:srgbClr val="C00000"/>
                </a:solidFill>
                <a:effectLst/>
                <a:latin typeface="Dubai" panose="020B0503030403030204" pitchFamily="34" charset="-78"/>
                <a:ea typeface="Calibri" panose="020F0502020204030204" pitchFamily="34" charset="0"/>
                <a:cs typeface="Dubai" panose="020B0503030403030204" pitchFamily="34" charset="-78"/>
              </a:rPr>
              <a:t>القسم الخامس: البيانات والإحصاءات</a:t>
            </a:r>
            <a:endParaRPr lang="en-US" sz="3000" dirty="0">
              <a:solidFill>
                <a:srgbClr val="C00000"/>
              </a:solidFill>
              <a:effectLst/>
              <a:latin typeface="Dubai" panose="020B0503030403030204" pitchFamily="34" charset="-78"/>
              <a:ea typeface="Calibri" panose="020F0502020204030204" pitchFamily="34" charset="0"/>
              <a:cs typeface="Dubai" panose="020B0503030403030204" pitchFamily="34" charset="-78"/>
            </a:endParaRPr>
          </a:p>
          <a:p>
            <a:pPr marL="0" marR="0" algn="just" rtl="1">
              <a:lnSpc>
                <a:spcPct val="120000"/>
              </a:lnSpc>
              <a:spcBef>
                <a:spcPts val="0"/>
              </a:spcBef>
              <a:spcAft>
                <a:spcPts val="0"/>
              </a:spcAft>
            </a:pPr>
            <a:r>
              <a:rPr lang="ar-SA" sz="3000" dirty="0">
                <a:solidFill>
                  <a:srgbClr val="1B7AA5"/>
                </a:solidFill>
                <a:effectLst/>
                <a:latin typeface="Dubai" panose="020B0503030403030204" pitchFamily="34" charset="-78"/>
                <a:ea typeface="Calibri" panose="020F0502020204030204" pitchFamily="34" charset="0"/>
                <a:cs typeface="Dubai" panose="020B0503030403030204" pitchFamily="34" charset="-78"/>
              </a:rPr>
              <a:t>يهدف هذا القسم إلى مراجعة </a:t>
            </a:r>
            <a:r>
              <a:rPr lang="ar-MA" sz="3000" dirty="0">
                <a:solidFill>
                  <a:srgbClr val="1B7AA5"/>
                </a:solidFill>
                <a:effectLst/>
                <a:latin typeface="Dubai" panose="020B0503030403030204" pitchFamily="34" charset="-78"/>
                <a:ea typeface="Calibri" panose="020F0502020204030204" pitchFamily="34" charset="0"/>
                <a:cs typeface="Dubai" panose="020B0503030403030204" pitchFamily="34" charset="-78"/>
              </a:rPr>
              <a:t>التقدم المحرز بشأن توافر البيانات المصنفة حسب الجنس والمؤشرات التي تعكس الفجوة بين الجنسين والمؤشرات التي تعكس مدى تمكين النساء والفتيات باعتبارها حجر الزاوية لأغراض التخطيط والمتابعة والتقييم، وما يترتب على ذلك من تطوير السياسات وتصميم التدخلات وتخصيص الموارد من أجل زيادة فاعلية تحقيق منهاج عمل بيجين. </a:t>
            </a:r>
            <a:endParaRPr lang="en-US" sz="3000" dirty="0">
              <a:solidFill>
                <a:srgbClr val="1B7AA5"/>
              </a:solidFill>
              <a:effectLst/>
              <a:latin typeface="Dubai" panose="020B0503030403030204" pitchFamily="34" charset="-78"/>
              <a:ea typeface="Calibri" panose="020F0502020204030204" pitchFamily="34" charset="0"/>
              <a:cs typeface="Dubai" panose="020B0503030403030204" pitchFamily="34" charset="-78"/>
            </a:endParaRPr>
          </a:p>
        </p:txBody>
      </p:sp>
    </p:spTree>
    <p:extLst>
      <p:ext uri="{BB962C8B-B14F-4D97-AF65-F5344CB8AC3E}">
        <p14:creationId xmlns:p14="http://schemas.microsoft.com/office/powerpoint/2010/main" val="4029207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DA1CD1-BCDA-4862-0DE7-99B807D4A7E2}"/>
              </a:ext>
            </a:extLst>
          </p:cNvPr>
          <p:cNvSpPr txBox="1"/>
          <p:nvPr/>
        </p:nvSpPr>
        <p:spPr>
          <a:xfrm>
            <a:off x="609600" y="746693"/>
            <a:ext cx="10972800" cy="4562788"/>
          </a:xfrm>
          <a:prstGeom prst="rect">
            <a:avLst/>
          </a:prstGeom>
          <a:noFill/>
        </p:spPr>
        <p:txBody>
          <a:bodyPr wrap="square">
            <a:spAutoFit/>
          </a:bodyPr>
          <a:lstStyle/>
          <a:p>
            <a:pPr marL="0" marR="0" algn="ctr" rtl="1">
              <a:lnSpc>
                <a:spcPct val="150000"/>
              </a:lnSpc>
              <a:spcBef>
                <a:spcPts val="0"/>
              </a:spcBef>
              <a:spcAft>
                <a:spcPts val="0"/>
              </a:spcAft>
            </a:pPr>
            <a:r>
              <a:rPr lang="ar-MA" sz="2800" b="1" dirty="0">
                <a:solidFill>
                  <a:srgbClr val="C00000"/>
                </a:solidFill>
                <a:effectLst/>
                <a:latin typeface="Dubai" panose="020B0503030403030204" pitchFamily="34" charset="-78"/>
                <a:ea typeface="Calibri" panose="020F0502020204030204" pitchFamily="34" charset="0"/>
                <a:cs typeface="Dubai" panose="020B0503030403030204" pitchFamily="34" charset="-78"/>
              </a:rPr>
              <a:t>القسم السادس: الاستنتاجات والخطوات القادمة</a:t>
            </a:r>
            <a:endParaRPr lang="en-US" sz="2800" b="1" dirty="0">
              <a:solidFill>
                <a:srgbClr val="C00000"/>
              </a:solidFill>
              <a:effectLst/>
              <a:latin typeface="Dubai" panose="020B0503030403030204" pitchFamily="34" charset="-78"/>
              <a:ea typeface="Calibri" panose="020F0502020204030204" pitchFamily="34" charset="0"/>
              <a:cs typeface="Dubai" panose="020B0503030403030204" pitchFamily="34" charset="-78"/>
            </a:endParaRPr>
          </a:p>
          <a:p>
            <a:pPr algn="justLow" rtl="1">
              <a:lnSpc>
                <a:spcPct val="150000"/>
              </a:lnSpc>
            </a:pPr>
            <a:r>
              <a:rPr lang="ar-MA" sz="2800" dirty="0">
                <a:solidFill>
                  <a:srgbClr val="1B7AA5"/>
                </a:solidFill>
                <a:effectLst/>
                <a:latin typeface="Dubai" panose="020B0503030403030204" pitchFamily="34" charset="-78"/>
                <a:ea typeface="Calibri" panose="020F0502020204030204" pitchFamily="34" charset="0"/>
                <a:cs typeface="Dubai" panose="020B0503030403030204" pitchFamily="34" charset="-78"/>
              </a:rPr>
              <a:t>يهدف هذا القسم إلى رسم خارطة طريق يقترح اتباعها للإسراع بوتيرة تحقيق المساواة بين الجنسين، في ضوء السياق الإقليمي، ومع الاستفادة من التجارب الناجحة والممارسات الفضلى لدول المنطقة العربية. كما يتطرق هذا القسم إلى أولويات السنوات الخمس القادمة مع مراعاة التفاوتات القائمة بين الدول العربية ودون إهمال السياق الوطني. </a:t>
            </a:r>
            <a:r>
              <a:rPr lang="ar-SA" sz="2800" dirty="0">
                <a:solidFill>
                  <a:srgbClr val="1B7AA5"/>
                </a:solidFill>
                <a:effectLst/>
                <a:latin typeface="Dubai" panose="020B0503030403030204" pitchFamily="34" charset="-78"/>
                <a:ea typeface="Calibri" panose="020F0502020204030204" pitchFamily="34" charset="0"/>
                <a:cs typeface="Dubai" panose="020B0503030403030204" pitchFamily="34" charset="-78"/>
              </a:rPr>
              <a:t>وينطلق هذا القسم من التقارير الوطنية وردوها على القسم السادس من المذكرة التوجيهية</a:t>
            </a:r>
            <a:r>
              <a:rPr lang="ar-EG" sz="2800" dirty="0">
                <a:solidFill>
                  <a:srgbClr val="1B7AA5"/>
                </a:solidFill>
                <a:effectLst/>
                <a:latin typeface="Dubai" panose="020B0503030403030204" pitchFamily="34" charset="-78"/>
                <a:ea typeface="Calibri" panose="020F0502020204030204" pitchFamily="34" charset="0"/>
                <a:cs typeface="Dubai" panose="020B0503030403030204" pitchFamily="34" charset="-78"/>
              </a:rPr>
              <a:t>،</a:t>
            </a:r>
            <a:r>
              <a:rPr lang="ar-SA" sz="2800" dirty="0">
                <a:solidFill>
                  <a:srgbClr val="1B7AA5"/>
                </a:solidFill>
                <a:effectLst/>
                <a:latin typeface="Dubai" panose="020B0503030403030204" pitchFamily="34" charset="-78"/>
                <a:ea typeface="Calibri" panose="020F0502020204030204" pitchFamily="34" charset="0"/>
                <a:cs typeface="Dubai" panose="020B0503030403030204" pitchFamily="34" charset="-78"/>
              </a:rPr>
              <a:t> والتقارير ذات الصلة التي أصدرتها المنظمات الأممية.</a:t>
            </a:r>
            <a:endParaRPr lang="en-US" sz="2800" dirty="0">
              <a:solidFill>
                <a:srgbClr val="1B7AA5"/>
              </a:solidFill>
              <a:latin typeface="Dubai" panose="020B0503030403030204" pitchFamily="34" charset="-78"/>
              <a:ea typeface="Calibri" panose="020F0502020204030204" pitchFamily="34" charset="0"/>
              <a:cs typeface="Dubai" panose="020B0503030403030204" pitchFamily="34" charset="-78"/>
            </a:endParaRPr>
          </a:p>
        </p:txBody>
      </p:sp>
    </p:spTree>
    <p:extLst>
      <p:ext uri="{BB962C8B-B14F-4D97-AF65-F5344CB8AC3E}">
        <p14:creationId xmlns:p14="http://schemas.microsoft.com/office/powerpoint/2010/main" val="1871337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254DF9-9F47-9998-C016-4CA014CCBC2C}"/>
              </a:ext>
            </a:extLst>
          </p:cNvPr>
          <p:cNvSpPr txBox="1"/>
          <p:nvPr/>
        </p:nvSpPr>
        <p:spPr>
          <a:xfrm>
            <a:off x="366489" y="1058026"/>
            <a:ext cx="11430000" cy="4524315"/>
          </a:xfrm>
          <a:prstGeom prst="rect">
            <a:avLst/>
          </a:prstGeom>
          <a:noFill/>
        </p:spPr>
        <p:txBody>
          <a:bodyPr wrap="square">
            <a:spAutoFit/>
          </a:bodyPr>
          <a:lstStyle/>
          <a:p>
            <a:pPr marL="342900" marR="0" lvl="0" indent="-342900" algn="just" rtl="1">
              <a:spcBef>
                <a:spcPts val="0"/>
              </a:spcBef>
              <a:spcAft>
                <a:spcPts val="0"/>
              </a:spcAft>
              <a:buFont typeface="Wingdings" panose="05000000000000000000" pitchFamily="2" charset="2"/>
              <a:buChar char="µ"/>
            </a:pPr>
            <a:r>
              <a:rPr lang="ar-SA" sz="2400"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أ</a:t>
            </a:r>
            <a:r>
              <a:rPr lang="ar-EG" sz="2400"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ستند</a:t>
            </a:r>
            <a:r>
              <a:rPr lang="ar-SA" sz="2400"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 التقرير الإقليمي على </a:t>
            </a:r>
            <a:r>
              <a:rPr lang="ar-SA" sz="2400" b="1"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التقارير الوطنية التفصيلية</a:t>
            </a:r>
            <a:r>
              <a:rPr lang="ar-SA" sz="2400"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 التي أعدتها </a:t>
            </a:r>
            <a:r>
              <a:rPr lang="ar-EG" sz="2400"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خمس عشر</a:t>
            </a:r>
            <a:r>
              <a:rPr lang="ar-SA" sz="2400"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 دولة للفترة الممتدة بين الاعوام </a:t>
            </a:r>
            <a:r>
              <a:rPr lang="ar-EG" sz="2400"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2020</a:t>
            </a:r>
            <a:r>
              <a:rPr lang="ar-SA" sz="2400"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 -20</a:t>
            </a:r>
            <a:r>
              <a:rPr lang="ar-EG" sz="2400"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24</a:t>
            </a:r>
            <a:r>
              <a:rPr lang="ar-SA" sz="2400"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 والتي استعرضت الإنجازات وال</a:t>
            </a:r>
            <a:r>
              <a:rPr lang="ar-EG" sz="2400"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تحديات</a:t>
            </a:r>
            <a:r>
              <a:rPr lang="ar-SA" sz="2400"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 في المجالات الاثني عشر الخاصَّة بمنهاج عمل بيجين وفقًّا لتوصيات المذكرة التوجيهية التي ت</a:t>
            </a:r>
            <a:r>
              <a:rPr lang="ar-EG" sz="2400"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حدد</a:t>
            </a:r>
            <a:r>
              <a:rPr lang="ar-SA" sz="2400"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 شكل المراجعات الوطنية. </a:t>
            </a:r>
            <a:endParaRPr lang="en-US" sz="2400"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endParaRPr>
          </a:p>
          <a:p>
            <a:pPr marL="342900" marR="0" lvl="0" indent="-342900" algn="just" rtl="1">
              <a:spcBef>
                <a:spcPts val="0"/>
              </a:spcBef>
              <a:spcAft>
                <a:spcPts val="0"/>
              </a:spcAft>
              <a:buFont typeface="Wingdings" panose="05000000000000000000" pitchFamily="2" charset="2"/>
              <a:buChar char="µ"/>
              <a:tabLst>
                <a:tab pos="457200" algn="l"/>
              </a:tabLst>
            </a:pPr>
            <a:r>
              <a:rPr lang="ar-SA" sz="24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ويستند التقرير كذلك إلى </a:t>
            </a:r>
            <a:r>
              <a:rPr lang="ar-SA" sz="2400" b="1"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بيانات الأمم المتحدة</a:t>
            </a:r>
            <a:r>
              <a:rPr lang="ar-EG" sz="2400" b="1" dirty="0">
                <a:solidFill>
                  <a:srgbClr val="134985"/>
                </a:solidFill>
                <a:latin typeface="Sakkal Majalla" panose="02000000000000000000" pitchFamily="2" charset="-78"/>
                <a:ea typeface="Aptos" panose="020B0004020202020204" pitchFamily="34" charset="0"/>
                <a:cs typeface="Sakkal Majalla" panose="02000000000000000000" pitchFamily="2" charset="-78"/>
              </a:rPr>
              <a:t> وجامعة الدول العربية</a:t>
            </a:r>
            <a:r>
              <a:rPr lang="ar-SA" sz="24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 لتوضيح السياقات الاقتصادية والاجتماعية والسياسية والثقافية والبيئية والأمنية للدول العربية والمنطقة ككلّ. وتتضمن هذه المصادر </a:t>
            </a:r>
            <a:r>
              <a:rPr lang="ar-EG" sz="2400" dirty="0">
                <a:solidFill>
                  <a:srgbClr val="134985"/>
                </a:solidFill>
                <a:effectLst/>
                <a:latin typeface="Sakkal Majalla" panose="02000000000000000000" pitchFamily="2" charset="-78"/>
                <a:ea typeface="Times New Roman" panose="02020603050405020304" pitchFamily="18" charset="0"/>
                <a:cs typeface="Sakkal Majalla" panose="02000000000000000000" pitchFamily="2" charset="-78"/>
              </a:rPr>
              <a:t>مؤشرات</a:t>
            </a:r>
            <a:r>
              <a:rPr lang="ar-SA" sz="2400" dirty="0">
                <a:solidFill>
                  <a:srgbClr val="134985"/>
                </a:solidFill>
                <a:effectLst/>
                <a:latin typeface="Sakkal Majalla" panose="02000000000000000000" pitchFamily="2" charset="-78"/>
                <a:ea typeface="Times New Roman" panose="02020603050405020304" pitchFamily="18" charset="0"/>
                <a:cs typeface="Sakkal Majalla" panose="02000000000000000000" pitchFamily="2" charset="-78"/>
              </a:rPr>
              <a:t> قد تختلف قيمتها في بعض الحالات عن قيمة البيانات الوطنية. غير أنّ تفضيل استخدامها، يُعزى إلى الحرص على تقديم مؤشرات تم حسابها بأسلوب موحّد، ومتّسقة من حيث التعاريف وبالتالي يمكن مقارنتها </a:t>
            </a:r>
            <a:r>
              <a:rPr lang="ar-EG" sz="2400" dirty="0">
                <a:solidFill>
                  <a:srgbClr val="134985"/>
                </a:solidFill>
                <a:effectLst/>
                <a:latin typeface="Sakkal Majalla" panose="02000000000000000000" pitchFamily="2" charset="-78"/>
                <a:ea typeface="Times New Roman" panose="02020603050405020304" pitchFamily="18" charset="0"/>
                <a:cs typeface="Sakkal Majalla" panose="02000000000000000000" pitchFamily="2" charset="-78"/>
              </a:rPr>
              <a:t>ع</a:t>
            </a:r>
            <a:r>
              <a:rPr lang="ar-SA" sz="2400" dirty="0">
                <a:solidFill>
                  <a:srgbClr val="134985"/>
                </a:solidFill>
                <a:effectLst/>
                <a:latin typeface="Sakkal Majalla" panose="02000000000000000000" pitchFamily="2" charset="-78"/>
                <a:ea typeface="Times New Roman" panose="02020603050405020304" pitchFamily="18" charset="0"/>
                <a:cs typeface="Sakkal Majalla" panose="02000000000000000000" pitchFamily="2" charset="-78"/>
              </a:rPr>
              <a:t>ب</a:t>
            </a:r>
            <a:r>
              <a:rPr lang="ar-EG" sz="2400" dirty="0">
                <a:solidFill>
                  <a:srgbClr val="134985"/>
                </a:solidFill>
                <a:effectLst/>
                <a:latin typeface="Sakkal Majalla" panose="02000000000000000000" pitchFamily="2" charset="-78"/>
                <a:ea typeface="Times New Roman" panose="02020603050405020304" pitchFamily="18" charset="0"/>
                <a:cs typeface="Sakkal Majalla" panose="02000000000000000000" pitchFamily="2" charset="-78"/>
              </a:rPr>
              <a:t>ر</a:t>
            </a:r>
            <a:r>
              <a:rPr lang="ar-SA" sz="2400" dirty="0">
                <a:solidFill>
                  <a:srgbClr val="134985"/>
                </a:solidFill>
                <a:effectLst/>
                <a:latin typeface="Sakkal Majalla" panose="02000000000000000000" pitchFamily="2" charset="-78"/>
                <a:ea typeface="Times New Roman" panose="02020603050405020304" pitchFamily="18" charset="0"/>
                <a:cs typeface="Sakkal Majalla" panose="02000000000000000000" pitchFamily="2" charset="-78"/>
              </a:rPr>
              <a:t> الدول العربية</a:t>
            </a:r>
            <a:r>
              <a:rPr lang="ar-EG" sz="2400" dirty="0">
                <a:solidFill>
                  <a:srgbClr val="134985"/>
                </a:solidFill>
                <a:effectLst/>
                <a:latin typeface="Sakkal Majalla" panose="02000000000000000000" pitchFamily="2" charset="-78"/>
                <a:ea typeface="Times New Roman" panose="02020603050405020304" pitchFamily="18" charset="0"/>
                <a:cs typeface="Sakkal Majalla" panose="02000000000000000000" pitchFamily="2" charset="-78"/>
              </a:rPr>
              <a:t>، </a:t>
            </a:r>
            <a:r>
              <a:rPr lang="ar-SA" sz="2400" dirty="0">
                <a:solidFill>
                  <a:srgbClr val="134985"/>
                </a:solidFill>
                <a:effectLst/>
                <a:latin typeface="Sakkal Majalla" panose="02000000000000000000" pitchFamily="2" charset="-78"/>
                <a:ea typeface="Times New Roman" panose="02020603050405020304" pitchFamily="18" charset="0"/>
                <a:cs typeface="Sakkal Majalla" panose="02000000000000000000" pitchFamily="2" charset="-78"/>
              </a:rPr>
              <a:t>اعتمد</a:t>
            </a:r>
            <a:r>
              <a:rPr lang="ar-EG" sz="2400" dirty="0">
                <a:solidFill>
                  <a:srgbClr val="134985"/>
                </a:solidFill>
                <a:effectLst/>
                <a:latin typeface="Sakkal Majalla" panose="02000000000000000000" pitchFamily="2" charset="-78"/>
                <a:ea typeface="Times New Roman" panose="02020603050405020304" pitchFamily="18" charset="0"/>
                <a:cs typeface="Sakkal Majalla" panose="02000000000000000000" pitchFamily="2" charset="-78"/>
              </a:rPr>
              <a:t>اً</a:t>
            </a:r>
            <a:r>
              <a:rPr lang="ar-SA" sz="2400" dirty="0">
                <a:solidFill>
                  <a:srgbClr val="134985"/>
                </a:solidFill>
                <a:effectLst/>
                <a:latin typeface="Sakkal Majalla" panose="02000000000000000000" pitchFamily="2" charset="-78"/>
                <a:ea typeface="Times New Roman" panose="02020603050405020304" pitchFamily="18" charset="0"/>
                <a:cs typeface="Sakkal Majalla" panose="02000000000000000000" pitchFamily="2" charset="-78"/>
              </a:rPr>
              <a:t> على التعاريف القياسية المتفق عليها دولياً.</a:t>
            </a:r>
            <a:endParaRPr lang="en-US" sz="24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endParaRPr>
          </a:p>
          <a:p>
            <a:pPr marL="342900" marR="0" lvl="0" indent="-342900" algn="just" rtl="1">
              <a:spcBef>
                <a:spcPts val="0"/>
              </a:spcBef>
              <a:spcAft>
                <a:spcPts val="0"/>
              </a:spcAft>
              <a:buFont typeface="Wingdings" panose="05000000000000000000" pitchFamily="2" charset="2"/>
              <a:buChar char="µ"/>
            </a:pPr>
            <a:r>
              <a:rPr lang="ar-SA" sz="2400"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 كما استند التقرير على </a:t>
            </a:r>
            <a:r>
              <a:rPr lang="ar-LB" sz="2400"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مخرجات </a:t>
            </a:r>
            <a:r>
              <a:rPr lang="ar-SA" sz="2400" b="1"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منصة العدالة بين الجنسين والقانون</a:t>
            </a:r>
            <a:r>
              <a:rPr lang="ar-SA" sz="2400"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rPr>
              <a:t> للوقوف على النجاحات التي تحققت على المستوى الوطني في الوصول الى العدالة بين الجنسين والثغرات التي يتعين على الدول النظر فيها لتتمكن من تنفيذ التزاماتها وتعهداتها الدولية.</a:t>
            </a:r>
            <a:endParaRPr lang="ar-EG" sz="2400" kern="100" dirty="0">
              <a:solidFill>
                <a:srgbClr val="134985"/>
              </a:solidFill>
              <a:effectLst/>
              <a:latin typeface="Sakkal Majalla" panose="02000000000000000000" pitchFamily="2" charset="-78"/>
              <a:ea typeface="Aptos" panose="020B0004020202020204" pitchFamily="34" charset="0"/>
              <a:cs typeface="Sakkal Majalla" panose="02000000000000000000" pitchFamily="2" charset="-78"/>
            </a:endParaRPr>
          </a:p>
          <a:p>
            <a:pPr marL="342900" marR="0" lvl="0" indent="-342900" algn="just" rtl="1">
              <a:spcBef>
                <a:spcPts val="0"/>
              </a:spcBef>
              <a:spcAft>
                <a:spcPts val="0"/>
              </a:spcAft>
              <a:buFont typeface="Wingdings" panose="05000000000000000000" pitchFamily="2" charset="2"/>
              <a:buChar char="µ"/>
            </a:pPr>
            <a:r>
              <a:rPr lang="ar-EG" sz="2400" kern="100" dirty="0">
                <a:solidFill>
                  <a:srgbClr val="134985"/>
                </a:solidFill>
                <a:latin typeface="Sakkal Majalla" panose="02000000000000000000" pitchFamily="2" charset="-78"/>
                <a:ea typeface="Calibri" panose="020F0502020204030204" pitchFamily="34" charset="0"/>
                <a:cs typeface="Sakkal Majalla" panose="02000000000000000000" pitchFamily="2" charset="-78"/>
              </a:rPr>
              <a:t>استرشد التقرير </a:t>
            </a:r>
            <a:r>
              <a:rPr lang="ar-LB" sz="2400" dirty="0">
                <a:solidFill>
                  <a:srgbClr val="134985"/>
                </a:solidFill>
                <a:effectLst/>
                <a:latin typeface="Sakkal Majalla" panose="02000000000000000000" pitchFamily="2" charset="-78"/>
                <a:ea typeface="Calibri" panose="020F0502020204030204" pitchFamily="34" charset="0"/>
                <a:cs typeface="Sakkal Majalla" panose="02000000000000000000" pitchFamily="2" charset="-78"/>
              </a:rPr>
              <a:t>بنتائج </a:t>
            </a:r>
            <a:r>
              <a:rPr lang="ar-LB" sz="2400" b="1" dirty="0">
                <a:solidFill>
                  <a:srgbClr val="134985"/>
                </a:solidFill>
                <a:effectLst/>
                <a:latin typeface="Sakkal Majalla" panose="02000000000000000000" pitchFamily="2" charset="-78"/>
                <a:ea typeface="Calibri" panose="020F0502020204030204" pitchFamily="34" charset="0"/>
                <a:cs typeface="Sakkal Majalla" panose="02000000000000000000" pitchFamily="2" charset="-78"/>
              </a:rPr>
              <a:t>المشاورات الموازية</a:t>
            </a:r>
            <a:r>
              <a:rPr lang="ar-LB" sz="2400" dirty="0">
                <a:solidFill>
                  <a:srgbClr val="134985"/>
                </a:solidFill>
                <a:effectLst/>
                <a:latin typeface="Sakkal Majalla" panose="02000000000000000000" pitchFamily="2" charset="-78"/>
                <a:ea typeface="Calibri" panose="020F0502020204030204" pitchFamily="34" charset="0"/>
                <a:cs typeface="Sakkal Majalla" panose="02000000000000000000" pitchFamily="2" charset="-78"/>
              </a:rPr>
              <a:t> للمراجعة الدورية، لا سيما اجتماعات </a:t>
            </a:r>
            <a:r>
              <a:rPr lang="ar-LB" sz="2400" b="1" dirty="0">
                <a:solidFill>
                  <a:srgbClr val="134985"/>
                </a:solidFill>
                <a:effectLst/>
                <a:latin typeface="Sakkal Majalla" panose="02000000000000000000" pitchFamily="2" charset="-78"/>
                <a:ea typeface="Calibri" panose="020F0502020204030204" pitchFamily="34" charset="0"/>
                <a:cs typeface="Sakkal Majalla" panose="02000000000000000000" pitchFamily="2" charset="-78"/>
              </a:rPr>
              <a:t>ممثلي البرلمانات العربية ومنظمات المجتمع المدني</a:t>
            </a:r>
            <a:r>
              <a:rPr lang="ar-LB" sz="2400" dirty="0">
                <a:solidFill>
                  <a:srgbClr val="134985"/>
                </a:solidFill>
                <a:effectLst/>
                <a:latin typeface="Sakkal Majalla" panose="02000000000000000000" pitchFamily="2" charset="-78"/>
                <a:ea typeface="Calibri" panose="020F0502020204030204" pitchFamily="34" charset="0"/>
                <a:cs typeface="Sakkal Majalla" panose="02000000000000000000" pitchFamily="2" charset="-78"/>
              </a:rPr>
              <a:t>. وهدفت هذه المشاورات إلى مناقشة التقدم المحرز على مسار إعلان ومنهاج عمل بيجين والأولويات المستقبلية من وجُهات نظر الأطراف المعنية غير الحكومية.</a:t>
            </a:r>
            <a:r>
              <a:rPr lang="en-US" sz="2400" dirty="0">
                <a:solidFill>
                  <a:srgbClr val="134985"/>
                </a:solidFill>
                <a:effectLst/>
                <a:latin typeface="Sakkal Majalla" panose="02000000000000000000" pitchFamily="2" charset="-78"/>
                <a:ea typeface="Calibri" panose="020F0502020204030204" pitchFamily="34" charset="0"/>
                <a:cs typeface="Sakkal Majalla" panose="02000000000000000000" pitchFamily="2" charset="-78"/>
              </a:rPr>
              <a:t> </a:t>
            </a:r>
          </a:p>
        </p:txBody>
      </p:sp>
      <p:sp>
        <p:nvSpPr>
          <p:cNvPr id="2" name="TextBox 1">
            <a:extLst>
              <a:ext uri="{FF2B5EF4-FFF2-40B4-BE49-F238E27FC236}">
                <a16:creationId xmlns:a16="http://schemas.microsoft.com/office/drawing/2014/main" id="{FB55D1F7-0E02-5E7B-62A8-AF22875B8F55}"/>
              </a:ext>
            </a:extLst>
          </p:cNvPr>
          <p:cNvSpPr txBox="1"/>
          <p:nvPr/>
        </p:nvSpPr>
        <p:spPr>
          <a:xfrm>
            <a:off x="3749040" y="236220"/>
            <a:ext cx="4754880" cy="584775"/>
          </a:xfrm>
          <a:prstGeom prst="rect">
            <a:avLst/>
          </a:prstGeom>
          <a:solidFill>
            <a:srgbClr val="C00000"/>
          </a:solidFill>
        </p:spPr>
        <p:txBody>
          <a:bodyPr wrap="square" rtlCol="0">
            <a:spAutoFit/>
          </a:bodyPr>
          <a:lstStyle/>
          <a:p>
            <a:pPr algn="ctr"/>
            <a:r>
              <a:rPr lang="ar-EG" sz="3200" b="1" dirty="0">
                <a:solidFill>
                  <a:schemeClr val="bg1"/>
                </a:solidFill>
                <a:latin typeface="Calibri" panose="020F0502020204030204" pitchFamily="34" charset="0"/>
                <a:ea typeface="Calibri" panose="020F0502020204030204" pitchFamily="34" charset="0"/>
                <a:cs typeface="Calibri" panose="020F0502020204030204" pitchFamily="34" charset="0"/>
              </a:rPr>
              <a:t>مصادر </a:t>
            </a:r>
            <a:r>
              <a:rPr lang="ar-EG" sz="3200" b="1" kern="1200" dirty="0">
                <a:solidFill>
                  <a:schemeClr val="bg1"/>
                </a:solidFill>
                <a:latin typeface="Calibri" panose="020F0502020204030204" pitchFamily="34" charset="0"/>
                <a:ea typeface="Calibri" panose="020F0502020204030204" pitchFamily="34" charset="0"/>
                <a:cs typeface="Calibri" panose="020F0502020204030204" pitchFamily="34" charset="0"/>
              </a:rPr>
              <a:t>التقرير</a:t>
            </a:r>
            <a:endParaRPr lang="en-US" sz="3200" b="1" kern="12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867840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الجلسة الأولى-إعلان ومنهاج عمل بيجين" id="{8BD6E214-D98C-45E8-A2B9-B4A8E2A22BAC}" vid="{54AB5EF9-2142-436F-935A-E512983D8E0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الجلسة الأولى-إعلان ومنهاج عمل بيجين</Template>
  <TotalTime>0</TotalTime>
  <Words>917</Words>
  <Application>Microsoft Office PowerPoint</Application>
  <PresentationFormat>Widescreen</PresentationFormat>
  <Paragraphs>61</Paragraphs>
  <Slides>10</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Aptos</vt:lpstr>
      <vt:lpstr>Arial</vt:lpstr>
      <vt:lpstr>Calibri</vt:lpstr>
      <vt:lpstr>Dubai</vt:lpstr>
      <vt:lpstr>Garamond</vt:lpstr>
      <vt:lpstr>Sakkal Majalla</vt:lpstr>
      <vt:lpstr>Simplified Arabic</vt:lpstr>
      <vt:lpstr>Tw Cen MT</vt:lpstr>
      <vt:lpstr>Wingdings</vt:lpstr>
      <vt:lpstr>SavonVTI</vt:lpstr>
      <vt:lpstr> </vt:lpstr>
      <vt:lpstr>الجلسة 1: منهجية المراجعة الشاملة لبيجين بعد ثلاثين عاما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Salma Al Nims</dc:creator>
  <cp:lastModifiedBy>Magued.Osman</cp:lastModifiedBy>
  <cp:revision>8</cp:revision>
  <dcterms:created xsi:type="dcterms:W3CDTF">2024-05-20T18:15:08Z</dcterms:created>
  <dcterms:modified xsi:type="dcterms:W3CDTF">2024-08-29T07:07:47Z</dcterms:modified>
</cp:coreProperties>
</file>