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396" r:id="rId3"/>
    <p:sldId id="408" r:id="rId4"/>
    <p:sldId id="409" r:id="rId5"/>
    <p:sldId id="410" r:id="rId6"/>
    <p:sldId id="411" r:id="rId7"/>
    <p:sldId id="317" r:id="rId8"/>
    <p:sldId id="412" r:id="rId9"/>
    <p:sldId id="318" r:id="rId10"/>
    <p:sldId id="257" r:id="rId11"/>
    <p:sldId id="397" r:id="rId12"/>
    <p:sldId id="398" r:id="rId13"/>
    <p:sldId id="399" r:id="rId14"/>
    <p:sldId id="400" r:id="rId15"/>
    <p:sldId id="401" r:id="rId16"/>
    <p:sldId id="402" r:id="rId17"/>
    <p:sldId id="403" r:id="rId18"/>
    <p:sldId id="333" r:id="rId19"/>
    <p:sldId id="404" r:id="rId20"/>
    <p:sldId id="335" r:id="rId21"/>
    <p:sldId id="405" r:id="rId22"/>
    <p:sldId id="339" r:id="rId23"/>
    <p:sldId id="337" r:id="rId24"/>
    <p:sldId id="406" r:id="rId25"/>
    <p:sldId id="340" r:id="rId26"/>
    <p:sldId id="407" r:id="rId27"/>
    <p:sldId id="341" r:id="rId28"/>
    <p:sldId id="345" r:id="rId29"/>
    <p:sldId id="274" r:id="rId30"/>
    <p:sldId id="261" r:id="rId31"/>
    <p:sldId id="395" r:id="rId32"/>
    <p:sldId id="356" r:id="rId33"/>
    <p:sldId id="357" r:id="rId34"/>
    <p:sldId id="358" r:id="rId35"/>
    <p:sldId id="361" r:id="rId36"/>
    <p:sldId id="360" r:id="rId37"/>
    <p:sldId id="268" r:id="rId38"/>
    <p:sldId id="348" r:id="rId39"/>
    <p:sldId id="279" r:id="rId40"/>
    <p:sldId id="280" r:id="rId41"/>
    <p:sldId id="294" r:id="rId42"/>
    <p:sldId id="370" r:id="rId43"/>
    <p:sldId id="287" r:id="rId44"/>
    <p:sldId id="288" r:id="rId45"/>
    <p:sldId id="289" r:id="rId46"/>
    <p:sldId id="316" r:id="rId47"/>
    <p:sldId id="295" r:id="rId48"/>
    <p:sldId id="290" r:id="rId49"/>
    <p:sldId id="297" r:id="rId50"/>
    <p:sldId id="291" r:id="rId51"/>
    <p:sldId id="292" r:id="rId52"/>
    <p:sldId id="298" r:id="rId53"/>
    <p:sldId id="302" r:id="rId54"/>
    <p:sldId id="303" r:id="rId55"/>
    <p:sldId id="305" r:id="rId56"/>
    <p:sldId id="315" r:id="rId57"/>
    <p:sldId id="267" r:id="rId58"/>
    <p:sldId id="30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ad Kamel" initials="RK" lastIdx="1" clrIdx="0">
    <p:extLst>
      <p:ext uri="{19B8F6BF-5375-455C-9EA6-DF929625EA0E}">
        <p15:presenceInfo xmlns:p15="http://schemas.microsoft.com/office/powerpoint/2012/main" userId="4e9cd02269ad9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3AE65-F092-4759-AE08-5A27A9871AE5}" v="37" dt="2021-11-21T09:07:27.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55" d="100"/>
          <a:sy n="55" d="100"/>
        </p:scale>
        <p:origin x="10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39.xml"/><Relationship Id="rId2" Type="http://schemas.openxmlformats.org/officeDocument/2006/relationships/slide" Target="../slides/slide8.xml"/><Relationship Id="rId1" Type="http://schemas.openxmlformats.org/officeDocument/2006/relationships/slide" Target="../slides/slide3.xml"/><Relationship Id="rId6" Type="http://schemas.openxmlformats.org/officeDocument/2006/relationships/slide" Target="../slides/slide37.xml"/><Relationship Id="rId5" Type="http://schemas.openxmlformats.org/officeDocument/2006/relationships/slide" Target="../slides/slide32.xml"/><Relationship Id="rId4"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D4012-5C3D-456A-AF79-532CF223DF1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9CF32545-C7E8-43B2-8774-A6E0E40646A0}">
      <dgm:prSet phldrT="[Text]"/>
      <dgm:spPr/>
      <dgm:t>
        <a:bodyPr/>
        <a:lstStyle/>
        <a:p>
          <a:pPr rtl="1"/>
          <a:r>
            <a:rPr lang="ar-AE" dirty="0">
              <a:hlinkClick xmlns:r="http://schemas.openxmlformats.org/officeDocument/2006/relationships" r:id="rId1" action="ppaction://hlinksldjump">
                <a:extLst>
                  <a:ext uri="{A12FA001-AC4F-418D-AE19-62706E023703}">
                    <ahyp:hlinkClr xmlns:ahyp="http://schemas.microsoft.com/office/drawing/2018/hyperlinkcolor" val="tx"/>
                  </a:ext>
                </a:extLst>
              </a:hlinkClick>
            </a:rPr>
            <a:t>حول </a:t>
          </a:r>
          <a:r>
            <a:rPr lang="ar-AE" dirty="0">
              <a:effectLst/>
              <a:latin typeface="+mj-lt"/>
              <a:ea typeface="+mj-ea"/>
              <a:cs typeface="+mj-cs"/>
              <a:hlinkClick xmlns:r="http://schemas.openxmlformats.org/officeDocument/2006/relationships" r:id="rId1" action="ppaction://hlinksldjump">
                <a:extLst>
                  <a:ext uri="{A12FA001-AC4F-418D-AE19-62706E023703}">
                    <ahyp:hlinkClr xmlns:ahyp="http://schemas.microsoft.com/office/drawing/2018/hyperlinkcolor" val="tx"/>
                  </a:ext>
                </a:extLst>
              </a:hlinkClick>
            </a:rPr>
            <a:t>مشروع المنصة العربية للشمول الرقمي  (ADIP) </a:t>
          </a:r>
          <a:endParaRPr lang="en-US" dirty="0"/>
        </a:p>
      </dgm:t>
    </dgm:pt>
    <dgm:pt modelId="{23453384-4639-409E-AD11-2148C35FA8EE}" type="parTrans" cxnId="{38CBC5B8-E0B5-4079-9DE0-992054D6658F}">
      <dgm:prSet/>
      <dgm:spPr/>
      <dgm:t>
        <a:bodyPr/>
        <a:lstStyle/>
        <a:p>
          <a:endParaRPr lang="en-US"/>
        </a:p>
      </dgm:t>
    </dgm:pt>
    <dgm:pt modelId="{EA660E3E-3D38-4A6A-9192-12AF1BDFA6E6}" type="sibTrans" cxnId="{38CBC5B8-E0B5-4079-9DE0-992054D6658F}">
      <dgm:prSet/>
      <dgm:spPr/>
      <dgm:t>
        <a:bodyPr/>
        <a:lstStyle/>
        <a:p>
          <a:endParaRPr lang="en-US"/>
        </a:p>
      </dgm:t>
    </dgm:pt>
    <dgm:pt modelId="{FC7941B1-FEAF-44E4-93B8-7B0EFE4A98E9}">
      <dgm:prSet/>
      <dgm:spPr/>
      <dgm:t>
        <a:bodyPr/>
        <a:lstStyle/>
        <a:p>
          <a:r>
            <a:rPr lang="ar-AE"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الاسبقية العربية للمنصة العربية للإدماج الرقمي </a:t>
          </a:r>
          <a:endParaRPr lang="en-US" dirty="0">
            <a:solidFill>
              <a:schemeClr val="bg1"/>
            </a:solidFill>
          </a:endParaRPr>
        </a:p>
      </dgm:t>
    </dgm:pt>
    <dgm:pt modelId="{1A1AD2BE-7972-418F-B10B-B08BD6B71E7A}" type="parTrans" cxnId="{8346162D-049E-4135-AE3E-E55DE35685FD}">
      <dgm:prSet/>
      <dgm:spPr/>
      <dgm:t>
        <a:bodyPr/>
        <a:lstStyle/>
        <a:p>
          <a:endParaRPr lang="en-US"/>
        </a:p>
      </dgm:t>
    </dgm:pt>
    <dgm:pt modelId="{1D1A1E0B-6AC6-4D0D-8BA6-74D7F3BC207D}" type="sibTrans" cxnId="{8346162D-049E-4135-AE3E-E55DE35685FD}">
      <dgm:prSet/>
      <dgm:spPr/>
      <dgm:t>
        <a:bodyPr/>
        <a:lstStyle/>
        <a:p>
          <a:endParaRPr lang="en-US"/>
        </a:p>
      </dgm:t>
    </dgm:pt>
    <dgm:pt modelId="{9A7601C9-E884-41C7-BA3F-4642F7375F4A}">
      <dgm:prSet/>
      <dgm:spPr/>
      <dgm:t>
        <a:bodyPr/>
        <a:lstStyle/>
        <a:p>
          <a:r>
            <a:rPr lang="ar-SA"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نموذج </a:t>
          </a:r>
          <a:r>
            <a:rPr lang="ar-AE"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الاسكوا </a:t>
          </a:r>
          <a:r>
            <a:rPr lang="ar-SA"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السياسة الوطنية للنفاذية الرقمية </a:t>
          </a:r>
          <a:endParaRPr lang="en-US" dirty="0">
            <a:solidFill>
              <a:schemeClr val="bg1"/>
            </a:solidFill>
          </a:endParaRPr>
        </a:p>
      </dgm:t>
    </dgm:pt>
    <dgm:pt modelId="{9E2E9453-EB52-4D9D-83B5-A5DD54D6A4CD}" type="parTrans" cxnId="{41861B3C-6CE3-418F-9F34-32B9D213A9A4}">
      <dgm:prSet/>
      <dgm:spPr/>
      <dgm:t>
        <a:bodyPr/>
        <a:lstStyle/>
        <a:p>
          <a:endParaRPr lang="en-US"/>
        </a:p>
      </dgm:t>
    </dgm:pt>
    <dgm:pt modelId="{F22EDFF1-D1C0-4A51-982D-8F1BF36B59E5}" type="sibTrans" cxnId="{41861B3C-6CE3-418F-9F34-32B9D213A9A4}">
      <dgm:prSet/>
      <dgm:spPr/>
      <dgm:t>
        <a:bodyPr/>
        <a:lstStyle/>
        <a:p>
          <a:endParaRPr lang="en-US"/>
        </a:p>
      </dgm:t>
    </dgm:pt>
    <dgm:pt modelId="{7D9FFD73-526D-456E-A542-F65191F2A4D1}">
      <dgm:prSet/>
      <dgm:spPr/>
      <dgm:t>
        <a:bodyPr/>
        <a:lstStyle/>
        <a:p>
          <a:r>
            <a:rPr lang="ar-AE" b="1" dirty="0">
              <a:solidFill>
                <a:schemeClr val="bg1"/>
              </a:solidFill>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نموذج الاسكوا يعتمد </a:t>
          </a:r>
          <a:r>
            <a:rPr lang="ar-AE"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التصميم العام</a:t>
          </a:r>
          <a:r>
            <a:rPr lang="en-US"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a:t>
          </a:r>
          <a:r>
            <a:rPr lang="ar-AE"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 الشامل </a:t>
          </a:r>
          <a:endParaRPr lang="en-US" dirty="0">
            <a:solidFill>
              <a:schemeClr val="bg1"/>
            </a:solidFill>
          </a:endParaRPr>
        </a:p>
      </dgm:t>
    </dgm:pt>
    <dgm:pt modelId="{D0D1D5D6-9016-4050-AF36-9FAA8C17AED9}" type="parTrans" cxnId="{9FBF73F7-7185-44AC-904C-82D3397FD788}">
      <dgm:prSet/>
      <dgm:spPr/>
      <dgm:t>
        <a:bodyPr/>
        <a:lstStyle/>
        <a:p>
          <a:endParaRPr lang="en-US"/>
        </a:p>
      </dgm:t>
    </dgm:pt>
    <dgm:pt modelId="{9EA8FFF3-DB92-4F95-8301-7ED2EB9AC512}" type="sibTrans" cxnId="{9FBF73F7-7185-44AC-904C-82D3397FD788}">
      <dgm:prSet/>
      <dgm:spPr/>
      <dgm:t>
        <a:bodyPr/>
        <a:lstStyle/>
        <a:p>
          <a:endParaRPr lang="en-US"/>
        </a:p>
      </dgm:t>
    </dgm:pt>
    <dgm:pt modelId="{81755D0C-628E-4E89-A670-2B0BEF6E1B33}">
      <dgm:prSet/>
      <dgm:spPr/>
      <dgm:t>
        <a:bodyPr/>
        <a:lstStyle/>
        <a:p>
          <a:r>
            <a:rPr lang="ar-AE"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نموذج الاسكوا و مؤشر قياس النفاذية الرقمية</a:t>
          </a:r>
          <a:endParaRPr lang="en-US" dirty="0">
            <a:solidFill>
              <a:schemeClr val="bg1"/>
            </a:solidFill>
          </a:endParaRPr>
        </a:p>
      </dgm:t>
    </dgm:pt>
    <dgm:pt modelId="{DD0C3566-835C-4575-A013-CE7FFB6A967D}" type="parTrans" cxnId="{D95777EB-64CB-4E05-BEF4-C532760E3CD1}">
      <dgm:prSet/>
      <dgm:spPr/>
      <dgm:t>
        <a:bodyPr/>
        <a:lstStyle/>
        <a:p>
          <a:endParaRPr lang="en-US"/>
        </a:p>
      </dgm:t>
    </dgm:pt>
    <dgm:pt modelId="{1AF51850-23E6-46AF-BA56-7E619DFA9F92}" type="sibTrans" cxnId="{D95777EB-64CB-4E05-BEF4-C532760E3CD1}">
      <dgm:prSet/>
      <dgm:spPr/>
      <dgm:t>
        <a:bodyPr/>
        <a:lstStyle/>
        <a:p>
          <a:endParaRPr lang="en-US"/>
        </a:p>
      </dgm:t>
    </dgm:pt>
    <dgm:pt modelId="{2F632CE1-CAEB-4848-9D5B-8DA972F02827}">
      <dgm:prSet/>
      <dgm:spPr/>
      <dgm:t>
        <a:bodyPr/>
        <a:lstStyle/>
        <a:p>
          <a:r>
            <a:rPr lang="ar-AE" dirty="0">
              <a:solidFill>
                <a:schemeClr val="bg1"/>
              </a:solidFill>
              <a:effectLst/>
              <a:hlinkClick xmlns:r="http://schemas.openxmlformats.org/officeDocument/2006/relationships" r:id="rId6" action="ppaction://hlinksldjump">
                <a:extLst>
                  <a:ext uri="{A12FA001-AC4F-418D-AE19-62706E023703}">
                    <ahyp:hlinkClr xmlns:ahyp="http://schemas.microsoft.com/office/drawing/2018/hyperlinkcolor" val="tx"/>
                  </a:ext>
                </a:extLst>
              </a:hlinkClick>
            </a:rPr>
            <a:t>السمات التسع </a:t>
          </a:r>
          <a:r>
            <a:rPr lang="ar-AE" dirty="0">
              <a:solidFill>
                <a:schemeClr val="bg1"/>
              </a:solidFill>
              <a:hlinkClick xmlns:r="http://schemas.openxmlformats.org/officeDocument/2006/relationships" r:id="rId6" action="ppaction://hlinksldjump">
                <a:extLst>
                  <a:ext uri="{A12FA001-AC4F-418D-AE19-62706E023703}">
                    <ahyp:hlinkClr xmlns:ahyp="http://schemas.microsoft.com/office/drawing/2018/hyperlinkcolor" val="tx"/>
                  </a:ext>
                </a:extLst>
              </a:hlinkClick>
            </a:rPr>
            <a:t>التي ضمها نموذج الاسكوا و </a:t>
          </a:r>
          <a:r>
            <a:rPr lang="ar-AE" dirty="0">
              <a:solidFill>
                <a:schemeClr val="bg1"/>
              </a:solidFill>
              <a:effectLst/>
              <a:hlinkClick xmlns:r="http://schemas.openxmlformats.org/officeDocument/2006/relationships" r:id="rId6" action="ppaction://hlinksldjump">
                <a:extLst>
                  <a:ext uri="{A12FA001-AC4F-418D-AE19-62706E023703}">
                    <ahyp:hlinkClr xmlns:ahyp="http://schemas.microsoft.com/office/drawing/2018/hyperlinkcolor" val="tx"/>
                  </a:ext>
                </a:extLst>
              </a:hlinkClick>
            </a:rPr>
            <a:t>المطلوبة في تصميم السياسة الوطنية للنفاذية الرقمية</a:t>
          </a:r>
          <a:endParaRPr lang="en-US" dirty="0">
            <a:solidFill>
              <a:schemeClr val="bg1"/>
            </a:solidFill>
          </a:endParaRPr>
        </a:p>
      </dgm:t>
    </dgm:pt>
    <dgm:pt modelId="{18B33976-E5F2-4CF6-ABCC-5CA3E9560520}" type="parTrans" cxnId="{CD03D37D-6178-4818-B4C9-A71F3255BBFF}">
      <dgm:prSet/>
      <dgm:spPr/>
      <dgm:t>
        <a:bodyPr/>
        <a:lstStyle/>
        <a:p>
          <a:endParaRPr lang="en-US"/>
        </a:p>
      </dgm:t>
    </dgm:pt>
    <dgm:pt modelId="{C248F8EB-08F0-4404-8337-A1DBA785EDF9}" type="sibTrans" cxnId="{CD03D37D-6178-4818-B4C9-A71F3255BBFF}">
      <dgm:prSet/>
      <dgm:spPr/>
      <dgm:t>
        <a:bodyPr/>
        <a:lstStyle/>
        <a:p>
          <a:endParaRPr lang="en-US"/>
        </a:p>
      </dgm:t>
    </dgm:pt>
    <dgm:pt modelId="{A0FB3B3F-FA97-4A04-B430-77FD635E4A54}">
      <dgm:prSet/>
      <dgm:spPr/>
      <dgm:t>
        <a:bodyPr/>
        <a:lstStyle/>
        <a:p>
          <a:pPr rtl="1"/>
          <a:r>
            <a:rPr lang="ar-SA"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7" action="ppaction://hlinksldjump">
                <a:extLst>
                  <a:ext uri="{A12FA001-AC4F-418D-AE19-62706E023703}">
                    <ahyp:hlinkClr xmlns:ahyp="http://schemas.microsoft.com/office/drawing/2018/hyperlinkcolor" val="tx"/>
                  </a:ext>
                </a:extLst>
              </a:hlinkClick>
            </a:rPr>
            <a:t>مكونات نموذج </a:t>
          </a:r>
          <a:r>
            <a:rPr lang="ar-AE"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7" action="ppaction://hlinksldjump">
                <a:extLst>
                  <a:ext uri="{A12FA001-AC4F-418D-AE19-62706E023703}">
                    <ahyp:hlinkClr xmlns:ahyp="http://schemas.microsoft.com/office/drawing/2018/hyperlinkcolor" val="tx"/>
                  </a:ext>
                </a:extLst>
              </a:hlinkClick>
            </a:rPr>
            <a:t>الإسكوا لتصميم </a:t>
          </a:r>
          <a:r>
            <a:rPr lang="ar-SA" dirty="0">
              <a:solidFill>
                <a:schemeClr val="bg1"/>
              </a:solidFill>
              <a:effectLst/>
              <a:ea typeface="Calibri" panose="020F0502020204030204" pitchFamily="34" charset="0"/>
              <a:cs typeface="Arial" panose="020B0604020202020204" pitchFamily="34" charset="0"/>
              <a:hlinkClick xmlns:r="http://schemas.openxmlformats.org/officeDocument/2006/relationships" r:id="rId7" action="ppaction://hlinksldjump">
                <a:extLst>
                  <a:ext uri="{A12FA001-AC4F-418D-AE19-62706E023703}">
                    <ahyp:hlinkClr xmlns:ahyp="http://schemas.microsoft.com/office/drawing/2018/hyperlinkcolor" val="tx"/>
                  </a:ext>
                </a:extLst>
              </a:hlinkClick>
            </a:rPr>
            <a:t>السياسة الوطنية للنفاذية الرقمية </a:t>
          </a:r>
          <a:endParaRPr lang="en-US" dirty="0">
            <a:solidFill>
              <a:schemeClr val="bg1"/>
            </a:solidFill>
          </a:endParaRPr>
        </a:p>
      </dgm:t>
    </dgm:pt>
    <dgm:pt modelId="{06E70450-0BF4-41CB-94B1-6C9C92A689C4}" type="parTrans" cxnId="{D373E474-3F34-4339-9E7B-A88E500519D6}">
      <dgm:prSet/>
      <dgm:spPr/>
      <dgm:t>
        <a:bodyPr/>
        <a:lstStyle/>
        <a:p>
          <a:endParaRPr lang="en-US"/>
        </a:p>
      </dgm:t>
    </dgm:pt>
    <dgm:pt modelId="{B5DFB6CC-118F-4D45-BDB1-F9157EE0949E}" type="sibTrans" cxnId="{D373E474-3F34-4339-9E7B-A88E500519D6}">
      <dgm:prSet/>
      <dgm:spPr/>
      <dgm:t>
        <a:bodyPr/>
        <a:lstStyle/>
        <a:p>
          <a:endParaRPr lang="en-US"/>
        </a:p>
      </dgm:t>
    </dgm:pt>
    <dgm:pt modelId="{08101600-A5B0-4C9E-923C-94BCFA3061EC}" type="pres">
      <dgm:prSet presAssocID="{D93D4012-5C3D-456A-AF79-532CF223DF10}" presName="Name0" presStyleCnt="0">
        <dgm:presLayoutVars>
          <dgm:dir/>
          <dgm:resizeHandles val="exact"/>
        </dgm:presLayoutVars>
      </dgm:prSet>
      <dgm:spPr/>
    </dgm:pt>
    <dgm:pt modelId="{4BE8B1F7-B5E1-4941-932E-DBF2D9F1A56A}" type="pres">
      <dgm:prSet presAssocID="{9CF32545-C7E8-43B2-8774-A6E0E40646A0}" presName="node" presStyleLbl="node1" presStyleIdx="0" presStyleCnt="7">
        <dgm:presLayoutVars>
          <dgm:bulletEnabled val="1"/>
        </dgm:presLayoutVars>
      </dgm:prSet>
      <dgm:spPr/>
    </dgm:pt>
    <dgm:pt modelId="{35BC3EE0-4CFA-49D8-B07E-326E8A5CBDE5}" type="pres">
      <dgm:prSet presAssocID="{EA660E3E-3D38-4A6A-9192-12AF1BDFA6E6}" presName="sibTrans" presStyleLbl="sibTrans1D1" presStyleIdx="0" presStyleCnt="6"/>
      <dgm:spPr/>
    </dgm:pt>
    <dgm:pt modelId="{DF89C26F-17C0-4318-9A24-FBA9F70D51E5}" type="pres">
      <dgm:prSet presAssocID="{EA660E3E-3D38-4A6A-9192-12AF1BDFA6E6}" presName="connectorText" presStyleLbl="sibTrans1D1" presStyleIdx="0" presStyleCnt="6"/>
      <dgm:spPr/>
    </dgm:pt>
    <dgm:pt modelId="{2B2B9109-1A38-47F6-BC65-B42CCE191F4B}" type="pres">
      <dgm:prSet presAssocID="{FC7941B1-FEAF-44E4-93B8-7B0EFE4A98E9}" presName="node" presStyleLbl="node1" presStyleIdx="1" presStyleCnt="7">
        <dgm:presLayoutVars>
          <dgm:bulletEnabled val="1"/>
        </dgm:presLayoutVars>
      </dgm:prSet>
      <dgm:spPr/>
    </dgm:pt>
    <dgm:pt modelId="{2538A4D7-0C7C-4BD8-B472-B75888CC6B2A}" type="pres">
      <dgm:prSet presAssocID="{1D1A1E0B-6AC6-4D0D-8BA6-74D7F3BC207D}" presName="sibTrans" presStyleLbl="sibTrans1D1" presStyleIdx="1" presStyleCnt="6"/>
      <dgm:spPr/>
    </dgm:pt>
    <dgm:pt modelId="{177F172E-540B-4445-8682-D7EDFCE3DF80}" type="pres">
      <dgm:prSet presAssocID="{1D1A1E0B-6AC6-4D0D-8BA6-74D7F3BC207D}" presName="connectorText" presStyleLbl="sibTrans1D1" presStyleIdx="1" presStyleCnt="6"/>
      <dgm:spPr/>
    </dgm:pt>
    <dgm:pt modelId="{8BFD23EB-6CCA-4B73-B75F-41B044924706}" type="pres">
      <dgm:prSet presAssocID="{9A7601C9-E884-41C7-BA3F-4642F7375F4A}" presName="node" presStyleLbl="node1" presStyleIdx="2" presStyleCnt="7">
        <dgm:presLayoutVars>
          <dgm:bulletEnabled val="1"/>
        </dgm:presLayoutVars>
      </dgm:prSet>
      <dgm:spPr/>
    </dgm:pt>
    <dgm:pt modelId="{8A3C70BC-EAAB-4E3A-8129-78146E6A8C21}" type="pres">
      <dgm:prSet presAssocID="{F22EDFF1-D1C0-4A51-982D-8F1BF36B59E5}" presName="sibTrans" presStyleLbl="sibTrans1D1" presStyleIdx="2" presStyleCnt="6"/>
      <dgm:spPr/>
    </dgm:pt>
    <dgm:pt modelId="{BD434808-0787-498C-906C-00299B9179B2}" type="pres">
      <dgm:prSet presAssocID="{F22EDFF1-D1C0-4A51-982D-8F1BF36B59E5}" presName="connectorText" presStyleLbl="sibTrans1D1" presStyleIdx="2" presStyleCnt="6"/>
      <dgm:spPr/>
    </dgm:pt>
    <dgm:pt modelId="{22C7768F-50B8-4F7E-AFCA-89C9C423D358}" type="pres">
      <dgm:prSet presAssocID="{7D9FFD73-526D-456E-A542-F65191F2A4D1}" presName="node" presStyleLbl="node1" presStyleIdx="3" presStyleCnt="7">
        <dgm:presLayoutVars>
          <dgm:bulletEnabled val="1"/>
        </dgm:presLayoutVars>
      </dgm:prSet>
      <dgm:spPr/>
    </dgm:pt>
    <dgm:pt modelId="{51270D33-1045-42E3-8F2E-16F090D45C78}" type="pres">
      <dgm:prSet presAssocID="{9EA8FFF3-DB92-4F95-8301-7ED2EB9AC512}" presName="sibTrans" presStyleLbl="sibTrans1D1" presStyleIdx="3" presStyleCnt="6"/>
      <dgm:spPr/>
    </dgm:pt>
    <dgm:pt modelId="{8D4833A8-8345-4A33-80AF-CA1705772050}" type="pres">
      <dgm:prSet presAssocID="{9EA8FFF3-DB92-4F95-8301-7ED2EB9AC512}" presName="connectorText" presStyleLbl="sibTrans1D1" presStyleIdx="3" presStyleCnt="6"/>
      <dgm:spPr/>
    </dgm:pt>
    <dgm:pt modelId="{C6BDB303-2627-4334-BFFE-0DCD90B4D61C}" type="pres">
      <dgm:prSet presAssocID="{81755D0C-628E-4E89-A670-2B0BEF6E1B33}" presName="node" presStyleLbl="node1" presStyleIdx="4" presStyleCnt="7">
        <dgm:presLayoutVars>
          <dgm:bulletEnabled val="1"/>
        </dgm:presLayoutVars>
      </dgm:prSet>
      <dgm:spPr/>
    </dgm:pt>
    <dgm:pt modelId="{DCCABC38-8E77-415F-88C9-88D8918D28EE}" type="pres">
      <dgm:prSet presAssocID="{1AF51850-23E6-46AF-BA56-7E619DFA9F92}" presName="sibTrans" presStyleLbl="sibTrans1D1" presStyleIdx="4" presStyleCnt="6"/>
      <dgm:spPr/>
    </dgm:pt>
    <dgm:pt modelId="{097FAF28-241E-479B-82D6-CE3A72BA3AC3}" type="pres">
      <dgm:prSet presAssocID="{1AF51850-23E6-46AF-BA56-7E619DFA9F92}" presName="connectorText" presStyleLbl="sibTrans1D1" presStyleIdx="4" presStyleCnt="6"/>
      <dgm:spPr/>
    </dgm:pt>
    <dgm:pt modelId="{FC384298-E192-4A77-86BE-A1210DCAAFD6}" type="pres">
      <dgm:prSet presAssocID="{2F632CE1-CAEB-4848-9D5B-8DA972F02827}" presName="node" presStyleLbl="node1" presStyleIdx="5" presStyleCnt="7">
        <dgm:presLayoutVars>
          <dgm:bulletEnabled val="1"/>
        </dgm:presLayoutVars>
      </dgm:prSet>
      <dgm:spPr/>
    </dgm:pt>
    <dgm:pt modelId="{1A5B311C-154D-4FB1-8265-829161A317EC}" type="pres">
      <dgm:prSet presAssocID="{C248F8EB-08F0-4404-8337-A1DBA785EDF9}" presName="sibTrans" presStyleLbl="sibTrans1D1" presStyleIdx="5" presStyleCnt="6"/>
      <dgm:spPr/>
    </dgm:pt>
    <dgm:pt modelId="{47B5B45C-097A-47B2-BE04-1526CA8FDCC5}" type="pres">
      <dgm:prSet presAssocID="{C248F8EB-08F0-4404-8337-A1DBA785EDF9}" presName="connectorText" presStyleLbl="sibTrans1D1" presStyleIdx="5" presStyleCnt="6"/>
      <dgm:spPr/>
    </dgm:pt>
    <dgm:pt modelId="{4CB64E1E-E33A-4368-9003-1C225B8F9FFF}" type="pres">
      <dgm:prSet presAssocID="{A0FB3B3F-FA97-4A04-B430-77FD635E4A54}" presName="node" presStyleLbl="node1" presStyleIdx="6" presStyleCnt="7">
        <dgm:presLayoutVars>
          <dgm:bulletEnabled val="1"/>
        </dgm:presLayoutVars>
      </dgm:prSet>
      <dgm:spPr/>
    </dgm:pt>
  </dgm:ptLst>
  <dgm:cxnLst>
    <dgm:cxn modelId="{79B10202-FFE4-4AB2-B7E9-832E06E2EF0F}" type="presOf" srcId="{FC7941B1-FEAF-44E4-93B8-7B0EFE4A98E9}" destId="{2B2B9109-1A38-47F6-BC65-B42CCE191F4B}" srcOrd="0" destOrd="0" presId="urn:microsoft.com/office/officeart/2016/7/layout/RepeatingBendingProcessNew"/>
    <dgm:cxn modelId="{565D190A-2CC6-48A6-A5E5-848B73930AD3}" type="presOf" srcId="{9CF32545-C7E8-43B2-8774-A6E0E40646A0}" destId="{4BE8B1F7-B5E1-4941-932E-DBF2D9F1A56A}" srcOrd="0" destOrd="0" presId="urn:microsoft.com/office/officeart/2016/7/layout/RepeatingBendingProcessNew"/>
    <dgm:cxn modelId="{CE2E6B0D-D6F5-404E-B918-02E3FA197EC4}" type="presOf" srcId="{2F632CE1-CAEB-4848-9D5B-8DA972F02827}" destId="{FC384298-E192-4A77-86BE-A1210DCAAFD6}" srcOrd="0" destOrd="0" presId="urn:microsoft.com/office/officeart/2016/7/layout/RepeatingBendingProcessNew"/>
    <dgm:cxn modelId="{1CE09E29-ED6D-4F85-A5F1-115C4B6846A5}" type="presOf" srcId="{A0FB3B3F-FA97-4A04-B430-77FD635E4A54}" destId="{4CB64E1E-E33A-4368-9003-1C225B8F9FFF}" srcOrd="0" destOrd="0" presId="urn:microsoft.com/office/officeart/2016/7/layout/RepeatingBendingProcessNew"/>
    <dgm:cxn modelId="{8346162D-049E-4135-AE3E-E55DE35685FD}" srcId="{D93D4012-5C3D-456A-AF79-532CF223DF10}" destId="{FC7941B1-FEAF-44E4-93B8-7B0EFE4A98E9}" srcOrd="1" destOrd="0" parTransId="{1A1AD2BE-7972-418F-B10B-B08BD6B71E7A}" sibTransId="{1D1A1E0B-6AC6-4D0D-8BA6-74D7F3BC207D}"/>
    <dgm:cxn modelId="{81451539-D728-4043-9B27-93B705D9A158}" type="presOf" srcId="{9EA8FFF3-DB92-4F95-8301-7ED2EB9AC512}" destId="{51270D33-1045-42E3-8F2E-16F090D45C78}" srcOrd="0" destOrd="0" presId="urn:microsoft.com/office/officeart/2016/7/layout/RepeatingBendingProcessNew"/>
    <dgm:cxn modelId="{41861B3C-6CE3-418F-9F34-32B9D213A9A4}" srcId="{D93D4012-5C3D-456A-AF79-532CF223DF10}" destId="{9A7601C9-E884-41C7-BA3F-4642F7375F4A}" srcOrd="2" destOrd="0" parTransId="{9E2E9453-EB52-4D9D-83B5-A5DD54D6A4CD}" sibTransId="{F22EDFF1-D1C0-4A51-982D-8F1BF36B59E5}"/>
    <dgm:cxn modelId="{5C0CE54A-2991-477F-A4B2-2C8E28E707C2}" type="presOf" srcId="{F22EDFF1-D1C0-4A51-982D-8F1BF36B59E5}" destId="{8A3C70BC-EAAB-4E3A-8129-78146E6A8C21}" srcOrd="0" destOrd="0" presId="urn:microsoft.com/office/officeart/2016/7/layout/RepeatingBendingProcessNew"/>
    <dgm:cxn modelId="{761FFF4F-8C8A-42BF-9FB3-6622C6577CDC}" type="presOf" srcId="{F22EDFF1-D1C0-4A51-982D-8F1BF36B59E5}" destId="{BD434808-0787-498C-906C-00299B9179B2}" srcOrd="1" destOrd="0" presId="urn:microsoft.com/office/officeart/2016/7/layout/RepeatingBendingProcessNew"/>
    <dgm:cxn modelId="{35878D53-7218-479C-A4BE-17835E7992ED}" type="presOf" srcId="{C248F8EB-08F0-4404-8337-A1DBA785EDF9}" destId="{1A5B311C-154D-4FB1-8265-829161A317EC}" srcOrd="0" destOrd="0" presId="urn:microsoft.com/office/officeart/2016/7/layout/RepeatingBendingProcessNew"/>
    <dgm:cxn modelId="{C9F62574-BA26-46CB-A860-310CEA2A04A4}" type="presOf" srcId="{1AF51850-23E6-46AF-BA56-7E619DFA9F92}" destId="{DCCABC38-8E77-415F-88C9-88D8918D28EE}" srcOrd="0" destOrd="0" presId="urn:microsoft.com/office/officeart/2016/7/layout/RepeatingBendingProcessNew"/>
    <dgm:cxn modelId="{D373E474-3F34-4339-9E7B-A88E500519D6}" srcId="{D93D4012-5C3D-456A-AF79-532CF223DF10}" destId="{A0FB3B3F-FA97-4A04-B430-77FD635E4A54}" srcOrd="6" destOrd="0" parTransId="{06E70450-0BF4-41CB-94B1-6C9C92A689C4}" sibTransId="{B5DFB6CC-118F-4D45-BDB1-F9157EE0949E}"/>
    <dgm:cxn modelId="{F121287C-1EA6-4436-8442-88D326EE9F83}" type="presOf" srcId="{EA660E3E-3D38-4A6A-9192-12AF1BDFA6E6}" destId="{35BC3EE0-4CFA-49D8-B07E-326E8A5CBDE5}" srcOrd="0" destOrd="0" presId="urn:microsoft.com/office/officeart/2016/7/layout/RepeatingBendingProcessNew"/>
    <dgm:cxn modelId="{CD03D37D-6178-4818-B4C9-A71F3255BBFF}" srcId="{D93D4012-5C3D-456A-AF79-532CF223DF10}" destId="{2F632CE1-CAEB-4848-9D5B-8DA972F02827}" srcOrd="5" destOrd="0" parTransId="{18B33976-E5F2-4CF6-ABCC-5CA3E9560520}" sibTransId="{C248F8EB-08F0-4404-8337-A1DBA785EDF9}"/>
    <dgm:cxn modelId="{9F196481-B6DB-4548-AF9D-952C24E4203F}" type="presOf" srcId="{1AF51850-23E6-46AF-BA56-7E619DFA9F92}" destId="{097FAF28-241E-479B-82D6-CE3A72BA3AC3}" srcOrd="1" destOrd="0" presId="urn:microsoft.com/office/officeart/2016/7/layout/RepeatingBendingProcessNew"/>
    <dgm:cxn modelId="{340CF28C-B74C-4A08-97C4-53E20194B1C8}" type="presOf" srcId="{7D9FFD73-526D-456E-A542-F65191F2A4D1}" destId="{22C7768F-50B8-4F7E-AFCA-89C9C423D358}" srcOrd="0" destOrd="0" presId="urn:microsoft.com/office/officeart/2016/7/layout/RepeatingBendingProcessNew"/>
    <dgm:cxn modelId="{A9659E90-C251-4742-BE02-31AE9AE53743}" type="presOf" srcId="{D93D4012-5C3D-456A-AF79-532CF223DF10}" destId="{08101600-A5B0-4C9E-923C-94BCFA3061EC}" srcOrd="0" destOrd="0" presId="urn:microsoft.com/office/officeart/2016/7/layout/RepeatingBendingProcessNew"/>
    <dgm:cxn modelId="{8CA5A1B3-35B7-41A5-AA3C-916FC6D175CC}" type="presOf" srcId="{C248F8EB-08F0-4404-8337-A1DBA785EDF9}" destId="{47B5B45C-097A-47B2-BE04-1526CA8FDCC5}" srcOrd="1" destOrd="0" presId="urn:microsoft.com/office/officeart/2016/7/layout/RepeatingBendingProcessNew"/>
    <dgm:cxn modelId="{38CBC5B8-E0B5-4079-9DE0-992054D6658F}" srcId="{D93D4012-5C3D-456A-AF79-532CF223DF10}" destId="{9CF32545-C7E8-43B2-8774-A6E0E40646A0}" srcOrd="0" destOrd="0" parTransId="{23453384-4639-409E-AD11-2148C35FA8EE}" sibTransId="{EA660E3E-3D38-4A6A-9192-12AF1BDFA6E6}"/>
    <dgm:cxn modelId="{A469D8CB-5B98-45FB-9AF8-AB44E94F4052}" type="presOf" srcId="{1D1A1E0B-6AC6-4D0D-8BA6-74D7F3BC207D}" destId="{177F172E-540B-4445-8682-D7EDFCE3DF80}" srcOrd="1" destOrd="0" presId="urn:microsoft.com/office/officeart/2016/7/layout/RepeatingBendingProcessNew"/>
    <dgm:cxn modelId="{7A2538DB-31BF-4B17-B323-77ADEF0EC5F4}" type="presOf" srcId="{1D1A1E0B-6AC6-4D0D-8BA6-74D7F3BC207D}" destId="{2538A4D7-0C7C-4BD8-B472-B75888CC6B2A}" srcOrd="0" destOrd="0" presId="urn:microsoft.com/office/officeart/2016/7/layout/RepeatingBendingProcessNew"/>
    <dgm:cxn modelId="{A2B646E1-9EB1-4938-A55F-1BE225B48F7C}" type="presOf" srcId="{9EA8FFF3-DB92-4F95-8301-7ED2EB9AC512}" destId="{8D4833A8-8345-4A33-80AF-CA1705772050}" srcOrd="1" destOrd="0" presId="urn:microsoft.com/office/officeart/2016/7/layout/RepeatingBendingProcessNew"/>
    <dgm:cxn modelId="{D95777EB-64CB-4E05-BEF4-C532760E3CD1}" srcId="{D93D4012-5C3D-456A-AF79-532CF223DF10}" destId="{81755D0C-628E-4E89-A670-2B0BEF6E1B33}" srcOrd="4" destOrd="0" parTransId="{DD0C3566-835C-4575-A013-CE7FFB6A967D}" sibTransId="{1AF51850-23E6-46AF-BA56-7E619DFA9F92}"/>
    <dgm:cxn modelId="{D49D38F3-7676-4F35-B156-82F199D64DDF}" type="presOf" srcId="{EA660E3E-3D38-4A6A-9192-12AF1BDFA6E6}" destId="{DF89C26F-17C0-4318-9A24-FBA9F70D51E5}" srcOrd="1" destOrd="0" presId="urn:microsoft.com/office/officeart/2016/7/layout/RepeatingBendingProcessNew"/>
    <dgm:cxn modelId="{9FBF73F7-7185-44AC-904C-82D3397FD788}" srcId="{D93D4012-5C3D-456A-AF79-532CF223DF10}" destId="{7D9FFD73-526D-456E-A542-F65191F2A4D1}" srcOrd="3" destOrd="0" parTransId="{D0D1D5D6-9016-4050-AF36-9FAA8C17AED9}" sibTransId="{9EA8FFF3-DB92-4F95-8301-7ED2EB9AC512}"/>
    <dgm:cxn modelId="{863335FC-0C67-4757-8F9A-259C07EC5AD7}" type="presOf" srcId="{81755D0C-628E-4E89-A670-2B0BEF6E1B33}" destId="{C6BDB303-2627-4334-BFFE-0DCD90B4D61C}" srcOrd="0" destOrd="0" presId="urn:microsoft.com/office/officeart/2016/7/layout/RepeatingBendingProcessNew"/>
    <dgm:cxn modelId="{580FEEFC-B8FC-43A0-BA16-6B137C08C27E}" type="presOf" srcId="{9A7601C9-E884-41C7-BA3F-4642F7375F4A}" destId="{8BFD23EB-6CCA-4B73-B75F-41B044924706}" srcOrd="0" destOrd="0" presId="urn:microsoft.com/office/officeart/2016/7/layout/RepeatingBendingProcessNew"/>
    <dgm:cxn modelId="{2D49874B-E495-4775-BF23-7BB9738C7609}" type="presParOf" srcId="{08101600-A5B0-4C9E-923C-94BCFA3061EC}" destId="{4BE8B1F7-B5E1-4941-932E-DBF2D9F1A56A}" srcOrd="0" destOrd="0" presId="urn:microsoft.com/office/officeart/2016/7/layout/RepeatingBendingProcessNew"/>
    <dgm:cxn modelId="{22743509-7795-4FA2-8513-37D13EEA5A17}" type="presParOf" srcId="{08101600-A5B0-4C9E-923C-94BCFA3061EC}" destId="{35BC3EE0-4CFA-49D8-B07E-326E8A5CBDE5}" srcOrd="1" destOrd="0" presId="urn:microsoft.com/office/officeart/2016/7/layout/RepeatingBendingProcessNew"/>
    <dgm:cxn modelId="{AE39BC8F-81E0-4B3E-B376-E60F4707DD30}" type="presParOf" srcId="{35BC3EE0-4CFA-49D8-B07E-326E8A5CBDE5}" destId="{DF89C26F-17C0-4318-9A24-FBA9F70D51E5}" srcOrd="0" destOrd="0" presId="urn:microsoft.com/office/officeart/2016/7/layout/RepeatingBendingProcessNew"/>
    <dgm:cxn modelId="{084976CC-80E3-4E58-95C5-09BF5BC61B23}" type="presParOf" srcId="{08101600-A5B0-4C9E-923C-94BCFA3061EC}" destId="{2B2B9109-1A38-47F6-BC65-B42CCE191F4B}" srcOrd="2" destOrd="0" presId="urn:microsoft.com/office/officeart/2016/7/layout/RepeatingBendingProcessNew"/>
    <dgm:cxn modelId="{143E1859-14A7-4140-BFAD-70E5ED348014}" type="presParOf" srcId="{08101600-A5B0-4C9E-923C-94BCFA3061EC}" destId="{2538A4D7-0C7C-4BD8-B472-B75888CC6B2A}" srcOrd="3" destOrd="0" presId="urn:microsoft.com/office/officeart/2016/7/layout/RepeatingBendingProcessNew"/>
    <dgm:cxn modelId="{867A19B3-E70F-490D-ABD0-C9EACEEF3021}" type="presParOf" srcId="{2538A4D7-0C7C-4BD8-B472-B75888CC6B2A}" destId="{177F172E-540B-4445-8682-D7EDFCE3DF80}" srcOrd="0" destOrd="0" presId="urn:microsoft.com/office/officeart/2016/7/layout/RepeatingBendingProcessNew"/>
    <dgm:cxn modelId="{C8BD82F3-EFAA-41CE-A11E-4B491035CA52}" type="presParOf" srcId="{08101600-A5B0-4C9E-923C-94BCFA3061EC}" destId="{8BFD23EB-6CCA-4B73-B75F-41B044924706}" srcOrd="4" destOrd="0" presId="urn:microsoft.com/office/officeart/2016/7/layout/RepeatingBendingProcessNew"/>
    <dgm:cxn modelId="{903FF536-F0B7-46CB-B9CF-D45993ABCF5B}" type="presParOf" srcId="{08101600-A5B0-4C9E-923C-94BCFA3061EC}" destId="{8A3C70BC-EAAB-4E3A-8129-78146E6A8C21}" srcOrd="5" destOrd="0" presId="urn:microsoft.com/office/officeart/2016/7/layout/RepeatingBendingProcessNew"/>
    <dgm:cxn modelId="{D63719BB-9505-487B-B512-2916FBADBDF5}" type="presParOf" srcId="{8A3C70BC-EAAB-4E3A-8129-78146E6A8C21}" destId="{BD434808-0787-498C-906C-00299B9179B2}" srcOrd="0" destOrd="0" presId="urn:microsoft.com/office/officeart/2016/7/layout/RepeatingBendingProcessNew"/>
    <dgm:cxn modelId="{9171E6AA-5C64-42EF-B760-8123A6308383}" type="presParOf" srcId="{08101600-A5B0-4C9E-923C-94BCFA3061EC}" destId="{22C7768F-50B8-4F7E-AFCA-89C9C423D358}" srcOrd="6" destOrd="0" presId="urn:microsoft.com/office/officeart/2016/7/layout/RepeatingBendingProcessNew"/>
    <dgm:cxn modelId="{42DAD475-3122-43E0-948D-05C41B015E55}" type="presParOf" srcId="{08101600-A5B0-4C9E-923C-94BCFA3061EC}" destId="{51270D33-1045-42E3-8F2E-16F090D45C78}" srcOrd="7" destOrd="0" presId="urn:microsoft.com/office/officeart/2016/7/layout/RepeatingBendingProcessNew"/>
    <dgm:cxn modelId="{C11E436A-D7EB-41A8-B466-E815218E8FF4}" type="presParOf" srcId="{51270D33-1045-42E3-8F2E-16F090D45C78}" destId="{8D4833A8-8345-4A33-80AF-CA1705772050}" srcOrd="0" destOrd="0" presId="urn:microsoft.com/office/officeart/2016/7/layout/RepeatingBendingProcessNew"/>
    <dgm:cxn modelId="{C28B233A-1332-4746-AA89-2542787EA32E}" type="presParOf" srcId="{08101600-A5B0-4C9E-923C-94BCFA3061EC}" destId="{C6BDB303-2627-4334-BFFE-0DCD90B4D61C}" srcOrd="8" destOrd="0" presId="urn:microsoft.com/office/officeart/2016/7/layout/RepeatingBendingProcessNew"/>
    <dgm:cxn modelId="{140A3220-6BE4-4864-8BCC-5F1C7E7C3F66}" type="presParOf" srcId="{08101600-A5B0-4C9E-923C-94BCFA3061EC}" destId="{DCCABC38-8E77-415F-88C9-88D8918D28EE}" srcOrd="9" destOrd="0" presId="urn:microsoft.com/office/officeart/2016/7/layout/RepeatingBendingProcessNew"/>
    <dgm:cxn modelId="{F94B1D06-7C7B-425A-BB14-0747D7A575BF}" type="presParOf" srcId="{DCCABC38-8E77-415F-88C9-88D8918D28EE}" destId="{097FAF28-241E-479B-82D6-CE3A72BA3AC3}" srcOrd="0" destOrd="0" presId="urn:microsoft.com/office/officeart/2016/7/layout/RepeatingBendingProcessNew"/>
    <dgm:cxn modelId="{C68E1C4E-904F-48BB-BCEE-FCB2A116591C}" type="presParOf" srcId="{08101600-A5B0-4C9E-923C-94BCFA3061EC}" destId="{FC384298-E192-4A77-86BE-A1210DCAAFD6}" srcOrd="10" destOrd="0" presId="urn:microsoft.com/office/officeart/2016/7/layout/RepeatingBendingProcessNew"/>
    <dgm:cxn modelId="{B1BFF67B-DFB1-4109-BF95-109D93566404}" type="presParOf" srcId="{08101600-A5B0-4C9E-923C-94BCFA3061EC}" destId="{1A5B311C-154D-4FB1-8265-829161A317EC}" srcOrd="11" destOrd="0" presId="urn:microsoft.com/office/officeart/2016/7/layout/RepeatingBendingProcessNew"/>
    <dgm:cxn modelId="{309AB036-22BF-4C1E-868E-0E2175B222C7}" type="presParOf" srcId="{1A5B311C-154D-4FB1-8265-829161A317EC}" destId="{47B5B45C-097A-47B2-BE04-1526CA8FDCC5}" srcOrd="0" destOrd="0" presId="urn:microsoft.com/office/officeart/2016/7/layout/RepeatingBendingProcessNew"/>
    <dgm:cxn modelId="{C0463586-B3D5-47BC-A2B3-62A99623FD33}" type="presParOf" srcId="{08101600-A5B0-4C9E-923C-94BCFA3061EC}" destId="{4CB64E1E-E33A-4368-9003-1C225B8F9FF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AE3148-57C5-49AA-B07B-6111245290D2}"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08B999A7-6615-4ED0-A6FF-90B0E2BA3B36}">
      <dgm:prSet phldrT="[Text]"/>
      <dgm:spPr/>
      <dgm:t>
        <a:bodyPr/>
        <a:lstStyle/>
        <a:p>
          <a:r>
            <a:rPr lang="ar-AE" dirty="0"/>
            <a:t>تتبع نتائج التقدم المحرز</a:t>
          </a:r>
          <a:endParaRPr lang="en-US" dirty="0"/>
        </a:p>
        <a:p>
          <a:r>
            <a:rPr lang="ar-AE" dirty="0"/>
            <a:t>شهرياً</a:t>
          </a:r>
          <a:endParaRPr lang="en-US" dirty="0"/>
        </a:p>
      </dgm:t>
    </dgm:pt>
    <dgm:pt modelId="{A98DF49F-0702-4267-992B-7D3DE9D0F585}" type="parTrans" cxnId="{5F4223BE-0575-4161-8E40-532720A0666D}">
      <dgm:prSet/>
      <dgm:spPr/>
      <dgm:t>
        <a:bodyPr/>
        <a:lstStyle/>
        <a:p>
          <a:endParaRPr lang="en-US"/>
        </a:p>
      </dgm:t>
    </dgm:pt>
    <dgm:pt modelId="{EE23ACB9-9F5C-43D7-BA8B-077B5D2AFCD3}" type="sibTrans" cxnId="{5F4223BE-0575-4161-8E40-532720A0666D}">
      <dgm:prSet/>
      <dgm:spPr/>
      <dgm:t>
        <a:bodyPr/>
        <a:lstStyle/>
        <a:p>
          <a:endParaRPr lang="en-US"/>
        </a:p>
      </dgm:t>
    </dgm:pt>
    <dgm:pt modelId="{42565C91-8CB4-45A3-B4B2-D701DB3C73E3}">
      <dgm:prSet phldrT="[Text]"/>
      <dgm:spPr/>
      <dgm:t>
        <a:bodyPr/>
        <a:lstStyle/>
        <a:p>
          <a:r>
            <a:rPr lang="ar-AE" dirty="0"/>
            <a:t> رصد وإدارة المخاطر</a:t>
          </a:r>
          <a:endParaRPr lang="en-US" dirty="0"/>
        </a:p>
        <a:p>
          <a:r>
            <a:rPr lang="ar-SA" dirty="0"/>
            <a:t>ربع سنوي على الأقل</a:t>
          </a:r>
          <a:endParaRPr lang="en-US" dirty="0"/>
        </a:p>
      </dgm:t>
    </dgm:pt>
    <dgm:pt modelId="{2E6CD93A-BBE8-4EEA-8F27-1E86E4EA4E16}" type="parTrans" cxnId="{CB547991-E7E1-47E3-B346-B5BF4D79E32E}">
      <dgm:prSet/>
      <dgm:spPr/>
      <dgm:t>
        <a:bodyPr/>
        <a:lstStyle/>
        <a:p>
          <a:endParaRPr lang="en-US"/>
        </a:p>
      </dgm:t>
    </dgm:pt>
    <dgm:pt modelId="{AF3AC1B6-191D-4479-9EBE-79716C4F638A}" type="sibTrans" cxnId="{CB547991-E7E1-47E3-B346-B5BF4D79E32E}">
      <dgm:prSet/>
      <dgm:spPr/>
      <dgm:t>
        <a:bodyPr/>
        <a:lstStyle/>
        <a:p>
          <a:endParaRPr lang="en-US"/>
        </a:p>
      </dgm:t>
    </dgm:pt>
    <dgm:pt modelId="{C6D561C8-8649-40DD-99D5-93DFD9A4117E}">
      <dgm:prSet phldrT="[Text]"/>
      <dgm:spPr/>
      <dgm:t>
        <a:bodyPr/>
        <a:lstStyle/>
        <a:p>
          <a:r>
            <a:rPr lang="ar-AE" dirty="0"/>
            <a:t>التعلم</a:t>
          </a:r>
        </a:p>
        <a:p>
          <a:r>
            <a:rPr lang="ar-SA" dirty="0"/>
            <a:t>ربع سنوي على الأقل</a:t>
          </a:r>
          <a:endParaRPr lang="en-US" dirty="0"/>
        </a:p>
      </dgm:t>
    </dgm:pt>
    <dgm:pt modelId="{1CA41E80-2A22-4CB3-A12F-AE20B3CEE225}" type="parTrans" cxnId="{A4E40B37-DB4A-4E4F-A7EA-37EB7CF511C3}">
      <dgm:prSet/>
      <dgm:spPr/>
      <dgm:t>
        <a:bodyPr/>
        <a:lstStyle/>
        <a:p>
          <a:endParaRPr lang="en-US"/>
        </a:p>
      </dgm:t>
    </dgm:pt>
    <dgm:pt modelId="{3EB556E3-083A-4FBD-B3CA-553C6C28AA87}" type="sibTrans" cxnId="{A4E40B37-DB4A-4E4F-A7EA-37EB7CF511C3}">
      <dgm:prSet/>
      <dgm:spPr/>
      <dgm:t>
        <a:bodyPr/>
        <a:lstStyle/>
        <a:p>
          <a:endParaRPr lang="en-US"/>
        </a:p>
      </dgm:t>
    </dgm:pt>
    <dgm:pt modelId="{769856E3-DF2F-4C34-9E77-49094E0FADE9}">
      <dgm:prSet phldrT="[Text]"/>
      <dgm:spPr/>
      <dgm:t>
        <a:bodyPr/>
        <a:lstStyle/>
        <a:p>
          <a:r>
            <a:rPr lang="ar-SA" b="1" dirty="0"/>
            <a:t>الضمان السنوي لجودة المشروع </a:t>
          </a:r>
          <a:endParaRPr lang="ar-AE" b="1" dirty="0"/>
        </a:p>
        <a:p>
          <a:r>
            <a:rPr lang="ar-SA" dirty="0"/>
            <a:t>ربع سنوي على الأقل</a:t>
          </a:r>
          <a:endParaRPr lang="en-US" dirty="0"/>
        </a:p>
      </dgm:t>
    </dgm:pt>
    <dgm:pt modelId="{2C86158D-A4FD-4F50-B4D8-DEA54C5AD9C2}" type="parTrans" cxnId="{723EFD5B-DFB3-4C64-8668-2BD88B89F871}">
      <dgm:prSet/>
      <dgm:spPr/>
      <dgm:t>
        <a:bodyPr/>
        <a:lstStyle/>
        <a:p>
          <a:endParaRPr lang="en-US"/>
        </a:p>
      </dgm:t>
    </dgm:pt>
    <dgm:pt modelId="{62E000B8-844F-476D-BCDE-0290AA67A6A9}" type="sibTrans" cxnId="{723EFD5B-DFB3-4C64-8668-2BD88B89F871}">
      <dgm:prSet/>
      <dgm:spPr/>
      <dgm:t>
        <a:bodyPr/>
        <a:lstStyle/>
        <a:p>
          <a:endParaRPr lang="en-US"/>
        </a:p>
      </dgm:t>
    </dgm:pt>
    <dgm:pt modelId="{4461B6CD-0524-4393-8D1B-F52F8345C78C}">
      <dgm:prSet phldrT="[Text]"/>
      <dgm:spPr/>
      <dgm:t>
        <a:bodyPr/>
        <a:lstStyle/>
        <a:p>
          <a:r>
            <a:rPr lang="ar-SA" b="1" dirty="0"/>
            <a:t>المراجعة الدورية وإجراء التصحيحات</a:t>
          </a:r>
          <a:endParaRPr lang="ar-AE" b="1" dirty="0"/>
        </a:p>
        <a:p>
          <a:r>
            <a:rPr lang="ar-SA" dirty="0"/>
            <a:t>ربع سنوي على الأقل</a:t>
          </a:r>
          <a:r>
            <a:rPr lang="ar-SA" b="1" dirty="0"/>
            <a:t> </a:t>
          </a:r>
          <a:endParaRPr lang="en-US" dirty="0"/>
        </a:p>
      </dgm:t>
    </dgm:pt>
    <dgm:pt modelId="{F000EBD6-E829-46A5-9F76-CAF2608B565B}" type="parTrans" cxnId="{D75C54F8-98B2-42C7-BBD3-062A209D9593}">
      <dgm:prSet/>
      <dgm:spPr/>
      <dgm:t>
        <a:bodyPr/>
        <a:lstStyle/>
        <a:p>
          <a:endParaRPr lang="en-US"/>
        </a:p>
      </dgm:t>
    </dgm:pt>
    <dgm:pt modelId="{E2C8C6BF-FC58-4516-B9B3-5BBF4007A92D}" type="sibTrans" cxnId="{D75C54F8-98B2-42C7-BBD3-062A209D9593}">
      <dgm:prSet/>
      <dgm:spPr/>
      <dgm:t>
        <a:bodyPr/>
        <a:lstStyle/>
        <a:p>
          <a:endParaRPr lang="en-US"/>
        </a:p>
      </dgm:t>
    </dgm:pt>
    <dgm:pt modelId="{37D59C0B-1EC4-479B-B18E-0A32A4D1A135}">
      <dgm:prSet phldrT="[Text]"/>
      <dgm:spPr/>
      <dgm:t>
        <a:bodyPr/>
        <a:lstStyle/>
        <a:p>
          <a:r>
            <a:rPr lang="ar-SA" b="1" dirty="0"/>
            <a:t>التقرير السنوي</a:t>
          </a:r>
          <a:endParaRPr lang="ar-AE" b="1" dirty="0"/>
        </a:p>
        <a:p>
          <a:r>
            <a:rPr lang="ar-AE" b="1" dirty="0"/>
            <a:t>سنوي </a:t>
          </a:r>
          <a:br>
            <a:rPr lang="ar-AE" b="1" dirty="0"/>
          </a:br>
          <a:r>
            <a:rPr lang="ar-AE" b="1" dirty="0"/>
            <a:t>ومع انتهاء أي مشروع</a:t>
          </a:r>
          <a:endParaRPr lang="en-US" dirty="0"/>
        </a:p>
      </dgm:t>
    </dgm:pt>
    <dgm:pt modelId="{E789AA8F-4718-40EA-8C0F-66ACE3E45E7B}" type="parTrans" cxnId="{2D05BBB5-16E1-402F-906C-D10C80A8C92D}">
      <dgm:prSet/>
      <dgm:spPr/>
      <dgm:t>
        <a:bodyPr/>
        <a:lstStyle/>
        <a:p>
          <a:endParaRPr lang="en-US"/>
        </a:p>
      </dgm:t>
    </dgm:pt>
    <dgm:pt modelId="{193A657C-4A61-4A59-A709-15F5250E9340}" type="sibTrans" cxnId="{2D05BBB5-16E1-402F-906C-D10C80A8C92D}">
      <dgm:prSet/>
      <dgm:spPr/>
      <dgm:t>
        <a:bodyPr/>
        <a:lstStyle/>
        <a:p>
          <a:endParaRPr lang="en-US"/>
        </a:p>
      </dgm:t>
    </dgm:pt>
    <dgm:pt modelId="{7A4648A9-EBEF-4B5E-8C1C-3F8A54F08D12}" type="pres">
      <dgm:prSet presAssocID="{4EAE3148-57C5-49AA-B07B-6111245290D2}" presName="Name0" presStyleCnt="0">
        <dgm:presLayoutVars>
          <dgm:dir val="rev"/>
          <dgm:resizeHandles/>
        </dgm:presLayoutVars>
      </dgm:prSet>
      <dgm:spPr/>
    </dgm:pt>
    <dgm:pt modelId="{58A1DAA1-B93F-43E9-AAD0-FAD2E30166C2}" type="pres">
      <dgm:prSet presAssocID="{08B999A7-6615-4ED0-A6FF-90B0E2BA3B36}" presName="compNode" presStyleCnt="0"/>
      <dgm:spPr/>
    </dgm:pt>
    <dgm:pt modelId="{52145A44-21F5-48E8-94DB-734F063D96E3}" type="pres">
      <dgm:prSet presAssocID="{08B999A7-6615-4ED0-A6FF-90B0E2BA3B36}" presName="dummyConnPt" presStyleCnt="0"/>
      <dgm:spPr/>
    </dgm:pt>
    <dgm:pt modelId="{AAF84536-E87A-4484-A21F-7DC5D3705316}" type="pres">
      <dgm:prSet presAssocID="{08B999A7-6615-4ED0-A6FF-90B0E2BA3B36}" presName="node" presStyleLbl="node1" presStyleIdx="0" presStyleCnt="6">
        <dgm:presLayoutVars>
          <dgm:bulletEnabled val="1"/>
        </dgm:presLayoutVars>
      </dgm:prSet>
      <dgm:spPr/>
    </dgm:pt>
    <dgm:pt modelId="{34687824-2F95-407E-BFAD-1F075D850108}" type="pres">
      <dgm:prSet presAssocID="{EE23ACB9-9F5C-43D7-BA8B-077B5D2AFCD3}" presName="sibTrans" presStyleLbl="bgSibTrans2D1" presStyleIdx="0" presStyleCnt="5"/>
      <dgm:spPr/>
    </dgm:pt>
    <dgm:pt modelId="{4C0CBF01-019A-4DF3-B419-2E8D8FA5CDDF}" type="pres">
      <dgm:prSet presAssocID="{42565C91-8CB4-45A3-B4B2-D701DB3C73E3}" presName="compNode" presStyleCnt="0"/>
      <dgm:spPr/>
    </dgm:pt>
    <dgm:pt modelId="{03F5EA98-CE3A-4523-A748-E1BD4E9AD8FD}" type="pres">
      <dgm:prSet presAssocID="{42565C91-8CB4-45A3-B4B2-D701DB3C73E3}" presName="dummyConnPt" presStyleCnt="0"/>
      <dgm:spPr/>
    </dgm:pt>
    <dgm:pt modelId="{EF05AA05-5256-415C-AD26-40192A88DE21}" type="pres">
      <dgm:prSet presAssocID="{42565C91-8CB4-45A3-B4B2-D701DB3C73E3}" presName="node" presStyleLbl="node1" presStyleIdx="1" presStyleCnt="6">
        <dgm:presLayoutVars>
          <dgm:bulletEnabled val="1"/>
        </dgm:presLayoutVars>
      </dgm:prSet>
      <dgm:spPr/>
    </dgm:pt>
    <dgm:pt modelId="{5C0A1252-4824-459A-9049-8E1DE25EB2D2}" type="pres">
      <dgm:prSet presAssocID="{AF3AC1B6-191D-4479-9EBE-79716C4F638A}" presName="sibTrans" presStyleLbl="bgSibTrans2D1" presStyleIdx="1" presStyleCnt="5"/>
      <dgm:spPr/>
    </dgm:pt>
    <dgm:pt modelId="{1B1D5452-4385-4EE4-822E-6F921F98291E}" type="pres">
      <dgm:prSet presAssocID="{C6D561C8-8649-40DD-99D5-93DFD9A4117E}" presName="compNode" presStyleCnt="0"/>
      <dgm:spPr/>
    </dgm:pt>
    <dgm:pt modelId="{9FE8956F-394F-42E4-B3D0-DE0F8DD339A1}" type="pres">
      <dgm:prSet presAssocID="{C6D561C8-8649-40DD-99D5-93DFD9A4117E}" presName="dummyConnPt" presStyleCnt="0"/>
      <dgm:spPr/>
    </dgm:pt>
    <dgm:pt modelId="{2C591651-3E1A-456A-917E-4EFC72BB782D}" type="pres">
      <dgm:prSet presAssocID="{C6D561C8-8649-40DD-99D5-93DFD9A4117E}" presName="node" presStyleLbl="node1" presStyleIdx="2" presStyleCnt="6">
        <dgm:presLayoutVars>
          <dgm:bulletEnabled val="1"/>
        </dgm:presLayoutVars>
      </dgm:prSet>
      <dgm:spPr/>
    </dgm:pt>
    <dgm:pt modelId="{469F1CE9-1A27-4025-A380-9E872E11BD29}" type="pres">
      <dgm:prSet presAssocID="{3EB556E3-083A-4FBD-B3CA-553C6C28AA87}" presName="sibTrans" presStyleLbl="bgSibTrans2D1" presStyleIdx="2" presStyleCnt="5"/>
      <dgm:spPr/>
    </dgm:pt>
    <dgm:pt modelId="{CEBC941A-76E0-4B52-8A7F-A38F6FB2A7D0}" type="pres">
      <dgm:prSet presAssocID="{769856E3-DF2F-4C34-9E77-49094E0FADE9}" presName="compNode" presStyleCnt="0"/>
      <dgm:spPr/>
    </dgm:pt>
    <dgm:pt modelId="{331CF293-DC7E-406D-944B-06B1B53EF909}" type="pres">
      <dgm:prSet presAssocID="{769856E3-DF2F-4C34-9E77-49094E0FADE9}" presName="dummyConnPt" presStyleCnt="0"/>
      <dgm:spPr/>
    </dgm:pt>
    <dgm:pt modelId="{52431EAC-B3B9-4F30-8D1C-00730306A389}" type="pres">
      <dgm:prSet presAssocID="{769856E3-DF2F-4C34-9E77-49094E0FADE9}" presName="node" presStyleLbl="node1" presStyleIdx="3" presStyleCnt="6">
        <dgm:presLayoutVars>
          <dgm:bulletEnabled val="1"/>
        </dgm:presLayoutVars>
      </dgm:prSet>
      <dgm:spPr/>
    </dgm:pt>
    <dgm:pt modelId="{28FA2070-2800-45F8-A2A5-E406F72E04B0}" type="pres">
      <dgm:prSet presAssocID="{62E000B8-844F-476D-BCDE-0290AA67A6A9}" presName="sibTrans" presStyleLbl="bgSibTrans2D1" presStyleIdx="3" presStyleCnt="5"/>
      <dgm:spPr/>
    </dgm:pt>
    <dgm:pt modelId="{A27D3484-F5BE-48F4-93AE-D8946C3554CA}" type="pres">
      <dgm:prSet presAssocID="{4461B6CD-0524-4393-8D1B-F52F8345C78C}" presName="compNode" presStyleCnt="0"/>
      <dgm:spPr/>
    </dgm:pt>
    <dgm:pt modelId="{D8021069-72CC-4A0F-B413-56670DDA8741}" type="pres">
      <dgm:prSet presAssocID="{4461B6CD-0524-4393-8D1B-F52F8345C78C}" presName="dummyConnPt" presStyleCnt="0"/>
      <dgm:spPr/>
    </dgm:pt>
    <dgm:pt modelId="{C41D74A9-D2FF-4E41-BA5C-6BBFB140639B}" type="pres">
      <dgm:prSet presAssocID="{4461B6CD-0524-4393-8D1B-F52F8345C78C}" presName="node" presStyleLbl="node1" presStyleIdx="4" presStyleCnt="6">
        <dgm:presLayoutVars>
          <dgm:bulletEnabled val="1"/>
        </dgm:presLayoutVars>
      </dgm:prSet>
      <dgm:spPr/>
    </dgm:pt>
    <dgm:pt modelId="{01B4534A-08C6-42C6-83B6-54743DB6C53E}" type="pres">
      <dgm:prSet presAssocID="{E2C8C6BF-FC58-4516-B9B3-5BBF4007A92D}" presName="sibTrans" presStyleLbl="bgSibTrans2D1" presStyleIdx="4" presStyleCnt="5"/>
      <dgm:spPr/>
    </dgm:pt>
    <dgm:pt modelId="{00DC6B32-C907-4A13-8D4D-75AD86EED693}" type="pres">
      <dgm:prSet presAssocID="{37D59C0B-1EC4-479B-B18E-0A32A4D1A135}" presName="compNode" presStyleCnt="0"/>
      <dgm:spPr/>
    </dgm:pt>
    <dgm:pt modelId="{1F64C0A0-3A07-4A32-B07C-614119B494A5}" type="pres">
      <dgm:prSet presAssocID="{37D59C0B-1EC4-479B-B18E-0A32A4D1A135}" presName="dummyConnPt" presStyleCnt="0"/>
      <dgm:spPr/>
    </dgm:pt>
    <dgm:pt modelId="{0B947C56-9476-4592-AA2E-70A228C08407}" type="pres">
      <dgm:prSet presAssocID="{37D59C0B-1EC4-479B-B18E-0A32A4D1A135}" presName="node" presStyleLbl="node1" presStyleIdx="5" presStyleCnt="6">
        <dgm:presLayoutVars>
          <dgm:bulletEnabled val="1"/>
        </dgm:presLayoutVars>
      </dgm:prSet>
      <dgm:spPr/>
    </dgm:pt>
  </dgm:ptLst>
  <dgm:cxnLst>
    <dgm:cxn modelId="{30B60B02-028F-4032-97B6-083EFE1021DC}" type="presOf" srcId="{EE23ACB9-9F5C-43D7-BA8B-077B5D2AFCD3}" destId="{34687824-2F95-407E-BFAD-1F075D850108}" srcOrd="0" destOrd="0" presId="urn:microsoft.com/office/officeart/2005/8/layout/bProcess4"/>
    <dgm:cxn modelId="{6FC6660C-53CB-4D6A-9A7D-C4A2D4DC84E9}" type="presOf" srcId="{C6D561C8-8649-40DD-99D5-93DFD9A4117E}" destId="{2C591651-3E1A-456A-917E-4EFC72BB782D}" srcOrd="0" destOrd="0" presId="urn:microsoft.com/office/officeart/2005/8/layout/bProcess4"/>
    <dgm:cxn modelId="{A4E40B37-DB4A-4E4F-A7EA-37EB7CF511C3}" srcId="{4EAE3148-57C5-49AA-B07B-6111245290D2}" destId="{C6D561C8-8649-40DD-99D5-93DFD9A4117E}" srcOrd="2" destOrd="0" parTransId="{1CA41E80-2A22-4CB3-A12F-AE20B3CEE225}" sibTransId="{3EB556E3-083A-4FBD-B3CA-553C6C28AA87}"/>
    <dgm:cxn modelId="{56D66C37-778F-44C7-98C8-A2A3F34EDBA6}" type="presOf" srcId="{AF3AC1B6-191D-4479-9EBE-79716C4F638A}" destId="{5C0A1252-4824-459A-9049-8E1DE25EB2D2}" srcOrd="0" destOrd="0" presId="urn:microsoft.com/office/officeart/2005/8/layout/bProcess4"/>
    <dgm:cxn modelId="{F861C63D-A278-49D4-8EA4-718F102C8CF4}" type="presOf" srcId="{E2C8C6BF-FC58-4516-B9B3-5BBF4007A92D}" destId="{01B4534A-08C6-42C6-83B6-54743DB6C53E}" srcOrd="0" destOrd="0" presId="urn:microsoft.com/office/officeart/2005/8/layout/bProcess4"/>
    <dgm:cxn modelId="{723EFD5B-DFB3-4C64-8668-2BD88B89F871}" srcId="{4EAE3148-57C5-49AA-B07B-6111245290D2}" destId="{769856E3-DF2F-4C34-9E77-49094E0FADE9}" srcOrd="3" destOrd="0" parTransId="{2C86158D-A4FD-4F50-B4D8-DEA54C5AD9C2}" sibTransId="{62E000B8-844F-476D-BCDE-0290AA67A6A9}"/>
    <dgm:cxn modelId="{14A6CF4B-A2D5-426E-A834-6DA55518A795}" type="presOf" srcId="{769856E3-DF2F-4C34-9E77-49094E0FADE9}" destId="{52431EAC-B3B9-4F30-8D1C-00730306A389}" srcOrd="0" destOrd="0" presId="urn:microsoft.com/office/officeart/2005/8/layout/bProcess4"/>
    <dgm:cxn modelId="{127A4374-C989-4A63-9723-D35C6FE8BC61}" type="presOf" srcId="{37D59C0B-1EC4-479B-B18E-0A32A4D1A135}" destId="{0B947C56-9476-4592-AA2E-70A228C08407}" srcOrd="0" destOrd="0" presId="urn:microsoft.com/office/officeart/2005/8/layout/bProcess4"/>
    <dgm:cxn modelId="{C4D91B7D-E152-490A-A63A-D4DF2FBB2874}" type="presOf" srcId="{08B999A7-6615-4ED0-A6FF-90B0E2BA3B36}" destId="{AAF84536-E87A-4484-A21F-7DC5D3705316}" srcOrd="0" destOrd="0" presId="urn:microsoft.com/office/officeart/2005/8/layout/bProcess4"/>
    <dgm:cxn modelId="{337EB787-68E7-471B-A6EF-7FA09FE6B050}" type="presOf" srcId="{4461B6CD-0524-4393-8D1B-F52F8345C78C}" destId="{C41D74A9-D2FF-4E41-BA5C-6BBFB140639B}" srcOrd="0" destOrd="0" presId="urn:microsoft.com/office/officeart/2005/8/layout/bProcess4"/>
    <dgm:cxn modelId="{CB547991-E7E1-47E3-B346-B5BF4D79E32E}" srcId="{4EAE3148-57C5-49AA-B07B-6111245290D2}" destId="{42565C91-8CB4-45A3-B4B2-D701DB3C73E3}" srcOrd="1" destOrd="0" parTransId="{2E6CD93A-BBE8-4EEA-8F27-1E86E4EA4E16}" sibTransId="{AF3AC1B6-191D-4479-9EBE-79716C4F638A}"/>
    <dgm:cxn modelId="{2386C79B-53B9-4BD1-BD06-3C5D64DE1589}" type="presOf" srcId="{4EAE3148-57C5-49AA-B07B-6111245290D2}" destId="{7A4648A9-EBEF-4B5E-8C1C-3F8A54F08D12}" srcOrd="0" destOrd="0" presId="urn:microsoft.com/office/officeart/2005/8/layout/bProcess4"/>
    <dgm:cxn modelId="{892FAE9E-68E9-43B9-BF8E-6F70F111C9BF}" type="presOf" srcId="{3EB556E3-083A-4FBD-B3CA-553C6C28AA87}" destId="{469F1CE9-1A27-4025-A380-9E872E11BD29}" srcOrd="0" destOrd="0" presId="urn:microsoft.com/office/officeart/2005/8/layout/bProcess4"/>
    <dgm:cxn modelId="{A94A64A8-C02B-419D-903D-9CDC4B1ECCB4}" type="presOf" srcId="{42565C91-8CB4-45A3-B4B2-D701DB3C73E3}" destId="{EF05AA05-5256-415C-AD26-40192A88DE21}" srcOrd="0" destOrd="0" presId="urn:microsoft.com/office/officeart/2005/8/layout/bProcess4"/>
    <dgm:cxn modelId="{6C45BCAF-CC1F-49F4-8904-7887A653F49C}" type="presOf" srcId="{62E000B8-844F-476D-BCDE-0290AA67A6A9}" destId="{28FA2070-2800-45F8-A2A5-E406F72E04B0}" srcOrd="0" destOrd="0" presId="urn:microsoft.com/office/officeart/2005/8/layout/bProcess4"/>
    <dgm:cxn modelId="{2D05BBB5-16E1-402F-906C-D10C80A8C92D}" srcId="{4EAE3148-57C5-49AA-B07B-6111245290D2}" destId="{37D59C0B-1EC4-479B-B18E-0A32A4D1A135}" srcOrd="5" destOrd="0" parTransId="{E789AA8F-4718-40EA-8C0F-66ACE3E45E7B}" sibTransId="{193A657C-4A61-4A59-A709-15F5250E9340}"/>
    <dgm:cxn modelId="{5F4223BE-0575-4161-8E40-532720A0666D}" srcId="{4EAE3148-57C5-49AA-B07B-6111245290D2}" destId="{08B999A7-6615-4ED0-A6FF-90B0E2BA3B36}" srcOrd="0" destOrd="0" parTransId="{A98DF49F-0702-4267-992B-7D3DE9D0F585}" sibTransId="{EE23ACB9-9F5C-43D7-BA8B-077B5D2AFCD3}"/>
    <dgm:cxn modelId="{D75C54F8-98B2-42C7-BBD3-062A209D9593}" srcId="{4EAE3148-57C5-49AA-B07B-6111245290D2}" destId="{4461B6CD-0524-4393-8D1B-F52F8345C78C}" srcOrd="4" destOrd="0" parTransId="{F000EBD6-E829-46A5-9F76-CAF2608B565B}" sibTransId="{E2C8C6BF-FC58-4516-B9B3-5BBF4007A92D}"/>
    <dgm:cxn modelId="{E5A94985-5AD2-483A-B756-A27EC8287495}" type="presParOf" srcId="{7A4648A9-EBEF-4B5E-8C1C-3F8A54F08D12}" destId="{58A1DAA1-B93F-43E9-AAD0-FAD2E30166C2}" srcOrd="0" destOrd="0" presId="urn:microsoft.com/office/officeart/2005/8/layout/bProcess4"/>
    <dgm:cxn modelId="{B88E6938-7193-44D8-BF23-DB39E3BEA8C4}" type="presParOf" srcId="{58A1DAA1-B93F-43E9-AAD0-FAD2E30166C2}" destId="{52145A44-21F5-48E8-94DB-734F063D96E3}" srcOrd="0" destOrd="0" presId="urn:microsoft.com/office/officeart/2005/8/layout/bProcess4"/>
    <dgm:cxn modelId="{99FF4768-ADC9-427A-BC14-0D45019D1618}" type="presParOf" srcId="{58A1DAA1-B93F-43E9-AAD0-FAD2E30166C2}" destId="{AAF84536-E87A-4484-A21F-7DC5D3705316}" srcOrd="1" destOrd="0" presId="urn:microsoft.com/office/officeart/2005/8/layout/bProcess4"/>
    <dgm:cxn modelId="{9141789A-D256-4086-A0A8-3B6024C787C1}" type="presParOf" srcId="{7A4648A9-EBEF-4B5E-8C1C-3F8A54F08D12}" destId="{34687824-2F95-407E-BFAD-1F075D850108}" srcOrd="1" destOrd="0" presId="urn:microsoft.com/office/officeart/2005/8/layout/bProcess4"/>
    <dgm:cxn modelId="{9BCC68F2-59AC-4A50-9D26-CF3C8DD4969B}" type="presParOf" srcId="{7A4648A9-EBEF-4B5E-8C1C-3F8A54F08D12}" destId="{4C0CBF01-019A-4DF3-B419-2E8D8FA5CDDF}" srcOrd="2" destOrd="0" presId="urn:microsoft.com/office/officeart/2005/8/layout/bProcess4"/>
    <dgm:cxn modelId="{396AB07D-129D-4676-9904-F9FBC4F44D2E}" type="presParOf" srcId="{4C0CBF01-019A-4DF3-B419-2E8D8FA5CDDF}" destId="{03F5EA98-CE3A-4523-A748-E1BD4E9AD8FD}" srcOrd="0" destOrd="0" presId="urn:microsoft.com/office/officeart/2005/8/layout/bProcess4"/>
    <dgm:cxn modelId="{0E41AA0B-8E84-48F0-872F-E6069DEBD03D}" type="presParOf" srcId="{4C0CBF01-019A-4DF3-B419-2E8D8FA5CDDF}" destId="{EF05AA05-5256-415C-AD26-40192A88DE21}" srcOrd="1" destOrd="0" presId="urn:microsoft.com/office/officeart/2005/8/layout/bProcess4"/>
    <dgm:cxn modelId="{8464B826-2496-463B-B5C4-BB2F0B1473AD}" type="presParOf" srcId="{7A4648A9-EBEF-4B5E-8C1C-3F8A54F08D12}" destId="{5C0A1252-4824-459A-9049-8E1DE25EB2D2}" srcOrd="3" destOrd="0" presId="urn:microsoft.com/office/officeart/2005/8/layout/bProcess4"/>
    <dgm:cxn modelId="{8A88E220-3561-4780-BE03-DC45367F77CC}" type="presParOf" srcId="{7A4648A9-EBEF-4B5E-8C1C-3F8A54F08D12}" destId="{1B1D5452-4385-4EE4-822E-6F921F98291E}" srcOrd="4" destOrd="0" presId="urn:microsoft.com/office/officeart/2005/8/layout/bProcess4"/>
    <dgm:cxn modelId="{BEA2E4A2-1AB4-4EA3-83D8-68DCE91740CF}" type="presParOf" srcId="{1B1D5452-4385-4EE4-822E-6F921F98291E}" destId="{9FE8956F-394F-42E4-B3D0-DE0F8DD339A1}" srcOrd="0" destOrd="0" presId="urn:microsoft.com/office/officeart/2005/8/layout/bProcess4"/>
    <dgm:cxn modelId="{6337DFDA-CD8D-4222-A97B-CB18768C3AE7}" type="presParOf" srcId="{1B1D5452-4385-4EE4-822E-6F921F98291E}" destId="{2C591651-3E1A-456A-917E-4EFC72BB782D}" srcOrd="1" destOrd="0" presId="urn:microsoft.com/office/officeart/2005/8/layout/bProcess4"/>
    <dgm:cxn modelId="{38ED5F71-A8CF-4811-A4DC-6A6D301E48EA}" type="presParOf" srcId="{7A4648A9-EBEF-4B5E-8C1C-3F8A54F08D12}" destId="{469F1CE9-1A27-4025-A380-9E872E11BD29}" srcOrd="5" destOrd="0" presId="urn:microsoft.com/office/officeart/2005/8/layout/bProcess4"/>
    <dgm:cxn modelId="{DFB038D8-EB0F-4D03-9A74-C97CF7ECA983}" type="presParOf" srcId="{7A4648A9-EBEF-4B5E-8C1C-3F8A54F08D12}" destId="{CEBC941A-76E0-4B52-8A7F-A38F6FB2A7D0}" srcOrd="6" destOrd="0" presId="urn:microsoft.com/office/officeart/2005/8/layout/bProcess4"/>
    <dgm:cxn modelId="{6F6A61FB-7E59-4CD6-8FCF-DA628B2C93D7}" type="presParOf" srcId="{CEBC941A-76E0-4B52-8A7F-A38F6FB2A7D0}" destId="{331CF293-DC7E-406D-944B-06B1B53EF909}" srcOrd="0" destOrd="0" presId="urn:microsoft.com/office/officeart/2005/8/layout/bProcess4"/>
    <dgm:cxn modelId="{5193BC86-0C95-4E3C-87B4-94F1E786202C}" type="presParOf" srcId="{CEBC941A-76E0-4B52-8A7F-A38F6FB2A7D0}" destId="{52431EAC-B3B9-4F30-8D1C-00730306A389}" srcOrd="1" destOrd="0" presId="urn:microsoft.com/office/officeart/2005/8/layout/bProcess4"/>
    <dgm:cxn modelId="{730FA900-BE5F-44E1-BE2C-AAAEBD660D17}" type="presParOf" srcId="{7A4648A9-EBEF-4B5E-8C1C-3F8A54F08D12}" destId="{28FA2070-2800-45F8-A2A5-E406F72E04B0}" srcOrd="7" destOrd="0" presId="urn:microsoft.com/office/officeart/2005/8/layout/bProcess4"/>
    <dgm:cxn modelId="{B13F0D32-E1D0-4163-85F6-BB7336CBDAD3}" type="presParOf" srcId="{7A4648A9-EBEF-4B5E-8C1C-3F8A54F08D12}" destId="{A27D3484-F5BE-48F4-93AE-D8946C3554CA}" srcOrd="8" destOrd="0" presId="urn:microsoft.com/office/officeart/2005/8/layout/bProcess4"/>
    <dgm:cxn modelId="{E06FE85D-832D-4445-9F1C-F75863DE6593}" type="presParOf" srcId="{A27D3484-F5BE-48F4-93AE-D8946C3554CA}" destId="{D8021069-72CC-4A0F-B413-56670DDA8741}" srcOrd="0" destOrd="0" presId="urn:microsoft.com/office/officeart/2005/8/layout/bProcess4"/>
    <dgm:cxn modelId="{4422A836-2DC0-4AE4-9E27-92695DD5ABCF}" type="presParOf" srcId="{A27D3484-F5BE-48F4-93AE-D8946C3554CA}" destId="{C41D74A9-D2FF-4E41-BA5C-6BBFB140639B}" srcOrd="1" destOrd="0" presId="urn:microsoft.com/office/officeart/2005/8/layout/bProcess4"/>
    <dgm:cxn modelId="{97D43069-8095-446B-B842-B3AC291EC393}" type="presParOf" srcId="{7A4648A9-EBEF-4B5E-8C1C-3F8A54F08D12}" destId="{01B4534A-08C6-42C6-83B6-54743DB6C53E}" srcOrd="9" destOrd="0" presId="urn:microsoft.com/office/officeart/2005/8/layout/bProcess4"/>
    <dgm:cxn modelId="{F89D2A52-3E01-4935-8516-07E1D18B3A7F}" type="presParOf" srcId="{7A4648A9-EBEF-4B5E-8C1C-3F8A54F08D12}" destId="{00DC6B32-C907-4A13-8D4D-75AD86EED693}" srcOrd="10" destOrd="0" presId="urn:microsoft.com/office/officeart/2005/8/layout/bProcess4"/>
    <dgm:cxn modelId="{300522A3-337A-4F32-BFF7-6C20D83EFDA0}" type="presParOf" srcId="{00DC6B32-C907-4A13-8D4D-75AD86EED693}" destId="{1F64C0A0-3A07-4A32-B07C-614119B494A5}" srcOrd="0" destOrd="0" presId="urn:microsoft.com/office/officeart/2005/8/layout/bProcess4"/>
    <dgm:cxn modelId="{091060B0-CD4F-4F1F-8356-EB7D15DAC8ED}" type="presParOf" srcId="{00DC6B32-C907-4A13-8D4D-75AD86EED693}" destId="{0B947C56-9476-4592-AA2E-70A228C0840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4867D-B057-474E-B65D-5317B5D5993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6C07CAD4-DBC1-4480-AAB9-46C25DD3D87A}">
      <dgm:prSet/>
      <dgm:spPr/>
      <dgm:t>
        <a:bodyPr/>
        <a:lstStyle/>
        <a:p>
          <a:r>
            <a:rPr lang="en-US" dirty="0"/>
            <a:t>Rationale</a:t>
          </a:r>
        </a:p>
        <a:p>
          <a:r>
            <a:rPr lang="ar-AE" dirty="0"/>
            <a:t>الاسباب الموجبة</a:t>
          </a:r>
          <a:endParaRPr lang="en-US" dirty="0"/>
        </a:p>
      </dgm:t>
    </dgm:pt>
    <dgm:pt modelId="{232768CF-4204-45DD-AB79-4A4F8E343C58}" type="sibTrans" cxnId="{C715ACB8-137B-46BB-829C-872E8155D293}">
      <dgm:prSet/>
      <dgm:spPr/>
      <dgm:t>
        <a:bodyPr/>
        <a:lstStyle/>
        <a:p>
          <a:endParaRPr lang="en-US"/>
        </a:p>
      </dgm:t>
    </dgm:pt>
    <dgm:pt modelId="{D346F481-FF98-4625-B6B6-79530274078E}" type="parTrans" cxnId="{C715ACB8-137B-46BB-829C-872E8155D293}">
      <dgm:prSet/>
      <dgm:spPr/>
      <dgm:t>
        <a:bodyPr/>
        <a:lstStyle/>
        <a:p>
          <a:endParaRPr lang="en-US"/>
        </a:p>
      </dgm:t>
    </dgm:pt>
    <dgm:pt modelId="{61C9A7E3-2078-49DF-A6E7-34BE17FC59F7}">
      <dgm:prSet/>
      <dgm:spPr/>
      <dgm:t>
        <a:bodyPr/>
        <a:lstStyle/>
        <a:p>
          <a:r>
            <a:rPr lang="en-US"/>
            <a:t>Objectives</a:t>
          </a:r>
          <a:endParaRPr lang="ar-AE"/>
        </a:p>
        <a:p>
          <a:r>
            <a:rPr lang="ar-AE"/>
            <a:t>الأهداف</a:t>
          </a:r>
          <a:endParaRPr lang="en-US"/>
        </a:p>
      </dgm:t>
    </dgm:pt>
    <dgm:pt modelId="{F0B96D5C-6DB9-4CD9-8550-66A5D242EBA8}" type="sibTrans" cxnId="{A3362E84-2E56-4BF6-BFD0-5C4924A0E352}">
      <dgm:prSet/>
      <dgm:spPr/>
      <dgm:t>
        <a:bodyPr/>
        <a:lstStyle/>
        <a:p>
          <a:endParaRPr lang="en-US"/>
        </a:p>
      </dgm:t>
    </dgm:pt>
    <dgm:pt modelId="{66120EFC-CED6-48F4-989D-8CBD9EF5632A}" type="parTrans" cxnId="{A3362E84-2E56-4BF6-BFD0-5C4924A0E352}">
      <dgm:prSet/>
      <dgm:spPr/>
      <dgm:t>
        <a:bodyPr/>
        <a:lstStyle/>
        <a:p>
          <a:endParaRPr lang="en-US"/>
        </a:p>
      </dgm:t>
    </dgm:pt>
    <dgm:pt modelId="{CDFB5848-ED45-4649-907D-3F1319A54722}">
      <dgm:prSet phldrT="[Text]"/>
      <dgm:spPr/>
      <dgm:t>
        <a:bodyPr/>
        <a:lstStyle/>
        <a:p>
          <a:r>
            <a:rPr lang="en-US"/>
            <a:t>Appraisal</a:t>
          </a:r>
          <a:endParaRPr lang="ar-AE"/>
        </a:p>
        <a:p>
          <a:r>
            <a:rPr lang="ar-AE"/>
            <a:t>التحديد والتوزين</a:t>
          </a:r>
          <a:endParaRPr lang="en-US"/>
        </a:p>
      </dgm:t>
    </dgm:pt>
    <dgm:pt modelId="{37B35B4A-7A5C-45A0-933B-4F6A4972C84F}" type="sibTrans" cxnId="{33CB0520-F660-47BF-92FA-77C6347B3C79}">
      <dgm:prSet/>
      <dgm:spPr/>
      <dgm:t>
        <a:bodyPr/>
        <a:lstStyle/>
        <a:p>
          <a:endParaRPr lang="en-US"/>
        </a:p>
      </dgm:t>
    </dgm:pt>
    <dgm:pt modelId="{1F23E7C0-9B46-4A99-88E2-AD347F0AC507}" type="parTrans" cxnId="{33CB0520-F660-47BF-92FA-77C6347B3C79}">
      <dgm:prSet/>
      <dgm:spPr/>
      <dgm:t>
        <a:bodyPr/>
        <a:lstStyle/>
        <a:p>
          <a:endParaRPr lang="en-US"/>
        </a:p>
      </dgm:t>
    </dgm:pt>
    <dgm:pt modelId="{CC5BAA9F-FF18-4CD1-9AEF-91A3E51D2E99}">
      <dgm:prSet/>
      <dgm:spPr/>
      <dgm:t>
        <a:bodyPr/>
        <a:lstStyle/>
        <a:p>
          <a:r>
            <a:rPr lang="en-US"/>
            <a:t>Monitoring</a:t>
          </a:r>
          <a:endParaRPr lang="ar-AE"/>
        </a:p>
        <a:p>
          <a:r>
            <a:rPr lang="ar-AE"/>
            <a:t>مراقبة التنفيذ</a:t>
          </a:r>
        </a:p>
        <a:p>
          <a:r>
            <a:rPr lang="ar-AE"/>
            <a:t>(الرصد)</a:t>
          </a:r>
          <a:endParaRPr lang="en-US"/>
        </a:p>
      </dgm:t>
    </dgm:pt>
    <dgm:pt modelId="{A726BD7E-4E42-4613-B086-3E6765DFB9E3}" type="sibTrans" cxnId="{7E837D79-09BF-40B1-A8C6-D435078EB0A5}">
      <dgm:prSet/>
      <dgm:spPr/>
      <dgm:t>
        <a:bodyPr/>
        <a:lstStyle/>
        <a:p>
          <a:endParaRPr lang="en-US"/>
        </a:p>
      </dgm:t>
    </dgm:pt>
    <dgm:pt modelId="{FD4D2A31-1DCC-47BD-B338-31CC92CAF88E}" type="parTrans" cxnId="{7E837D79-09BF-40B1-A8C6-D435078EB0A5}">
      <dgm:prSet/>
      <dgm:spPr/>
      <dgm:t>
        <a:bodyPr/>
        <a:lstStyle/>
        <a:p>
          <a:endParaRPr lang="en-US"/>
        </a:p>
      </dgm:t>
    </dgm:pt>
    <dgm:pt modelId="{49E4C9BB-EE95-491C-A888-1ADCBD85F912}">
      <dgm:prSet/>
      <dgm:spPr/>
      <dgm:t>
        <a:bodyPr/>
        <a:lstStyle/>
        <a:p>
          <a:r>
            <a:rPr lang="en-US"/>
            <a:t>Evaluation</a:t>
          </a:r>
          <a:endParaRPr lang="ar-AE"/>
        </a:p>
        <a:p>
          <a:r>
            <a:rPr lang="ar-AE"/>
            <a:t>التقييم </a:t>
          </a:r>
          <a:endParaRPr lang="en-US"/>
        </a:p>
      </dgm:t>
    </dgm:pt>
    <dgm:pt modelId="{5E6196D4-80AD-4697-9794-B1485CEE6242}" type="sibTrans" cxnId="{DD7783EA-B9BC-4119-A69A-18945C26394A}">
      <dgm:prSet/>
      <dgm:spPr/>
      <dgm:t>
        <a:bodyPr/>
        <a:lstStyle/>
        <a:p>
          <a:endParaRPr lang="en-US"/>
        </a:p>
      </dgm:t>
    </dgm:pt>
    <dgm:pt modelId="{182EDF8E-C36C-4110-BD0D-1AC92268DB83}" type="parTrans" cxnId="{DD7783EA-B9BC-4119-A69A-18945C26394A}">
      <dgm:prSet/>
      <dgm:spPr/>
      <dgm:t>
        <a:bodyPr/>
        <a:lstStyle/>
        <a:p>
          <a:endParaRPr lang="en-US"/>
        </a:p>
      </dgm:t>
    </dgm:pt>
    <dgm:pt modelId="{F25EA2B2-3832-44FD-8B16-9165C48787F2}">
      <dgm:prSet/>
      <dgm:spPr/>
      <dgm:t>
        <a:bodyPr/>
        <a:lstStyle/>
        <a:p>
          <a:r>
            <a:rPr lang="en-US"/>
            <a:t>Feedback </a:t>
          </a:r>
          <a:endParaRPr lang="ar-AE"/>
        </a:p>
        <a:p>
          <a:r>
            <a:rPr lang="ar-AE"/>
            <a:t>رصد النتائج</a:t>
          </a:r>
          <a:br>
            <a:rPr lang="ar-AE"/>
          </a:br>
          <a:r>
            <a:rPr lang="ar-AE"/>
            <a:t>وردود الفعل</a:t>
          </a:r>
          <a:endParaRPr lang="en-US"/>
        </a:p>
      </dgm:t>
    </dgm:pt>
    <dgm:pt modelId="{E947EEC9-769C-4D3E-A8A5-2808F0156ED2}" type="parTrans" cxnId="{09715099-EC93-44B9-AB91-FA4FCF77A42C}">
      <dgm:prSet/>
      <dgm:spPr/>
      <dgm:t>
        <a:bodyPr/>
        <a:lstStyle/>
        <a:p>
          <a:endParaRPr lang="en-US"/>
        </a:p>
      </dgm:t>
    </dgm:pt>
    <dgm:pt modelId="{D2A08AEF-8C44-4A02-B75D-CD29B72C625E}" type="sibTrans" cxnId="{09715099-EC93-44B9-AB91-FA4FCF77A42C}">
      <dgm:prSet/>
      <dgm:spPr/>
      <dgm:t>
        <a:bodyPr/>
        <a:lstStyle/>
        <a:p>
          <a:endParaRPr lang="en-US"/>
        </a:p>
      </dgm:t>
    </dgm:pt>
    <dgm:pt modelId="{2B6874CB-45FC-46F4-81F8-7DF30410FD2B}" type="pres">
      <dgm:prSet presAssocID="{9334867D-B057-474E-B65D-5317B5D5993C}" presName="cycle" presStyleCnt="0">
        <dgm:presLayoutVars>
          <dgm:dir/>
          <dgm:resizeHandles val="exact"/>
        </dgm:presLayoutVars>
      </dgm:prSet>
      <dgm:spPr/>
    </dgm:pt>
    <dgm:pt modelId="{332CB616-1350-46BE-8EDD-933AFBD27C6E}" type="pres">
      <dgm:prSet presAssocID="{6C07CAD4-DBC1-4480-AAB9-46C25DD3D87A}" presName="node" presStyleLbl="node1" presStyleIdx="0" presStyleCnt="6">
        <dgm:presLayoutVars>
          <dgm:bulletEnabled val="1"/>
        </dgm:presLayoutVars>
      </dgm:prSet>
      <dgm:spPr/>
    </dgm:pt>
    <dgm:pt modelId="{D42F61C9-8AE5-4B8A-8E7E-70941A146ACC}" type="pres">
      <dgm:prSet presAssocID="{232768CF-4204-45DD-AB79-4A4F8E343C58}" presName="sibTrans" presStyleLbl="sibTrans2D1" presStyleIdx="0" presStyleCnt="6"/>
      <dgm:spPr/>
    </dgm:pt>
    <dgm:pt modelId="{E98FBFE4-8033-4A36-BFB8-5604867D9DFA}" type="pres">
      <dgm:prSet presAssocID="{232768CF-4204-45DD-AB79-4A4F8E343C58}" presName="connectorText" presStyleLbl="sibTrans2D1" presStyleIdx="0" presStyleCnt="6"/>
      <dgm:spPr/>
    </dgm:pt>
    <dgm:pt modelId="{48BA1D8E-5B84-4273-8ECC-2F30521C1B9B}" type="pres">
      <dgm:prSet presAssocID="{61C9A7E3-2078-49DF-A6E7-34BE17FC59F7}" presName="node" presStyleLbl="node1" presStyleIdx="1" presStyleCnt="6">
        <dgm:presLayoutVars>
          <dgm:bulletEnabled val="1"/>
        </dgm:presLayoutVars>
      </dgm:prSet>
      <dgm:spPr/>
    </dgm:pt>
    <dgm:pt modelId="{F9FF569A-F2F1-43BA-BE23-EDC23EB37337}" type="pres">
      <dgm:prSet presAssocID="{F0B96D5C-6DB9-4CD9-8550-66A5D242EBA8}" presName="sibTrans" presStyleLbl="sibTrans2D1" presStyleIdx="1" presStyleCnt="6"/>
      <dgm:spPr/>
    </dgm:pt>
    <dgm:pt modelId="{E6ABA891-F706-4678-B871-5ED91839667D}" type="pres">
      <dgm:prSet presAssocID="{F0B96D5C-6DB9-4CD9-8550-66A5D242EBA8}" presName="connectorText" presStyleLbl="sibTrans2D1" presStyleIdx="1" presStyleCnt="6"/>
      <dgm:spPr/>
    </dgm:pt>
    <dgm:pt modelId="{41A0CD04-6A98-4D2C-8D74-C2015A9E01D6}" type="pres">
      <dgm:prSet presAssocID="{CDFB5848-ED45-4649-907D-3F1319A54722}" presName="node" presStyleLbl="node1" presStyleIdx="2" presStyleCnt="6">
        <dgm:presLayoutVars>
          <dgm:bulletEnabled val="1"/>
        </dgm:presLayoutVars>
      </dgm:prSet>
      <dgm:spPr/>
    </dgm:pt>
    <dgm:pt modelId="{786473C8-3A04-4F98-81F4-80DFA34C47EC}" type="pres">
      <dgm:prSet presAssocID="{37B35B4A-7A5C-45A0-933B-4F6A4972C84F}" presName="sibTrans" presStyleLbl="sibTrans2D1" presStyleIdx="2" presStyleCnt="6"/>
      <dgm:spPr/>
    </dgm:pt>
    <dgm:pt modelId="{B029ECB0-2DE9-43B2-9913-231A92202B56}" type="pres">
      <dgm:prSet presAssocID="{37B35B4A-7A5C-45A0-933B-4F6A4972C84F}" presName="connectorText" presStyleLbl="sibTrans2D1" presStyleIdx="2" presStyleCnt="6"/>
      <dgm:spPr/>
    </dgm:pt>
    <dgm:pt modelId="{31249F7C-B2E6-47B9-8F41-D62533FE19CA}" type="pres">
      <dgm:prSet presAssocID="{CC5BAA9F-FF18-4CD1-9AEF-91A3E51D2E99}" presName="node" presStyleLbl="node1" presStyleIdx="3" presStyleCnt="6">
        <dgm:presLayoutVars>
          <dgm:bulletEnabled val="1"/>
        </dgm:presLayoutVars>
      </dgm:prSet>
      <dgm:spPr/>
    </dgm:pt>
    <dgm:pt modelId="{70E61F1A-EF60-48B1-A2F1-DCF91F3851E5}" type="pres">
      <dgm:prSet presAssocID="{A726BD7E-4E42-4613-B086-3E6765DFB9E3}" presName="sibTrans" presStyleLbl="sibTrans2D1" presStyleIdx="3" presStyleCnt="6"/>
      <dgm:spPr/>
    </dgm:pt>
    <dgm:pt modelId="{7DF7AA13-7BC7-449D-BC2F-8C9E0C1EA118}" type="pres">
      <dgm:prSet presAssocID="{A726BD7E-4E42-4613-B086-3E6765DFB9E3}" presName="connectorText" presStyleLbl="sibTrans2D1" presStyleIdx="3" presStyleCnt="6"/>
      <dgm:spPr/>
    </dgm:pt>
    <dgm:pt modelId="{7934A09E-5903-4A8E-9EBC-37A907F836D5}" type="pres">
      <dgm:prSet presAssocID="{49E4C9BB-EE95-491C-A888-1ADCBD85F912}" presName="node" presStyleLbl="node1" presStyleIdx="4" presStyleCnt="6">
        <dgm:presLayoutVars>
          <dgm:bulletEnabled val="1"/>
        </dgm:presLayoutVars>
      </dgm:prSet>
      <dgm:spPr/>
    </dgm:pt>
    <dgm:pt modelId="{041DAFEB-6959-4BC8-BAC3-D6EEBF47D3DC}" type="pres">
      <dgm:prSet presAssocID="{5E6196D4-80AD-4697-9794-B1485CEE6242}" presName="sibTrans" presStyleLbl="sibTrans2D1" presStyleIdx="4" presStyleCnt="6"/>
      <dgm:spPr/>
    </dgm:pt>
    <dgm:pt modelId="{64407BFA-90A7-423D-A95C-303BFBB6FDC8}" type="pres">
      <dgm:prSet presAssocID="{5E6196D4-80AD-4697-9794-B1485CEE6242}" presName="connectorText" presStyleLbl="sibTrans2D1" presStyleIdx="4" presStyleCnt="6"/>
      <dgm:spPr/>
    </dgm:pt>
    <dgm:pt modelId="{829A4177-C8EB-4217-A0A5-BD48E5068968}" type="pres">
      <dgm:prSet presAssocID="{F25EA2B2-3832-44FD-8B16-9165C48787F2}" presName="node" presStyleLbl="node1" presStyleIdx="5" presStyleCnt="6">
        <dgm:presLayoutVars>
          <dgm:bulletEnabled val="1"/>
        </dgm:presLayoutVars>
      </dgm:prSet>
      <dgm:spPr/>
    </dgm:pt>
    <dgm:pt modelId="{578AB856-77E2-480E-98D9-D68C5A7B607A}" type="pres">
      <dgm:prSet presAssocID="{D2A08AEF-8C44-4A02-B75D-CD29B72C625E}" presName="sibTrans" presStyleLbl="sibTrans2D1" presStyleIdx="5" presStyleCnt="6"/>
      <dgm:spPr/>
    </dgm:pt>
    <dgm:pt modelId="{4A094196-561A-4840-BE0B-79F798728804}" type="pres">
      <dgm:prSet presAssocID="{D2A08AEF-8C44-4A02-B75D-CD29B72C625E}" presName="connectorText" presStyleLbl="sibTrans2D1" presStyleIdx="5" presStyleCnt="6"/>
      <dgm:spPr/>
    </dgm:pt>
  </dgm:ptLst>
  <dgm:cxnLst>
    <dgm:cxn modelId="{22643D00-BA68-4BCF-A2F5-39DB99823982}" type="presOf" srcId="{D2A08AEF-8C44-4A02-B75D-CD29B72C625E}" destId="{578AB856-77E2-480E-98D9-D68C5A7B607A}" srcOrd="0" destOrd="0" presId="urn:microsoft.com/office/officeart/2005/8/layout/cycle2"/>
    <dgm:cxn modelId="{BC01C508-6A50-460F-899A-2B2B2D72E9AD}" type="presOf" srcId="{CDFB5848-ED45-4649-907D-3F1319A54722}" destId="{41A0CD04-6A98-4D2C-8D74-C2015A9E01D6}" srcOrd="0" destOrd="0" presId="urn:microsoft.com/office/officeart/2005/8/layout/cycle2"/>
    <dgm:cxn modelId="{B7BF1C13-30E6-47CA-9E63-9B203EB0362D}" type="presOf" srcId="{232768CF-4204-45DD-AB79-4A4F8E343C58}" destId="{E98FBFE4-8033-4A36-BFB8-5604867D9DFA}" srcOrd="1" destOrd="0" presId="urn:microsoft.com/office/officeart/2005/8/layout/cycle2"/>
    <dgm:cxn modelId="{D377B61A-EDBE-48ED-A03B-DA5EDB96A892}" type="presOf" srcId="{5E6196D4-80AD-4697-9794-B1485CEE6242}" destId="{64407BFA-90A7-423D-A95C-303BFBB6FDC8}" srcOrd="1" destOrd="0" presId="urn:microsoft.com/office/officeart/2005/8/layout/cycle2"/>
    <dgm:cxn modelId="{414C231C-E53E-48DB-AA03-0B36648848C5}" type="presOf" srcId="{232768CF-4204-45DD-AB79-4A4F8E343C58}" destId="{D42F61C9-8AE5-4B8A-8E7E-70941A146ACC}" srcOrd="0" destOrd="0" presId="urn:microsoft.com/office/officeart/2005/8/layout/cycle2"/>
    <dgm:cxn modelId="{3814491F-C816-40F0-A769-6DE359577847}" type="presOf" srcId="{CC5BAA9F-FF18-4CD1-9AEF-91A3E51D2E99}" destId="{31249F7C-B2E6-47B9-8F41-D62533FE19CA}" srcOrd="0" destOrd="0" presId="urn:microsoft.com/office/officeart/2005/8/layout/cycle2"/>
    <dgm:cxn modelId="{33CB0520-F660-47BF-92FA-77C6347B3C79}" srcId="{9334867D-B057-474E-B65D-5317B5D5993C}" destId="{CDFB5848-ED45-4649-907D-3F1319A54722}" srcOrd="2" destOrd="0" parTransId="{1F23E7C0-9B46-4A99-88E2-AD347F0AC507}" sibTransId="{37B35B4A-7A5C-45A0-933B-4F6A4972C84F}"/>
    <dgm:cxn modelId="{9022B822-41FD-4252-9718-7CCEABE92DD4}" type="presOf" srcId="{D2A08AEF-8C44-4A02-B75D-CD29B72C625E}" destId="{4A094196-561A-4840-BE0B-79F798728804}" srcOrd="1" destOrd="0" presId="urn:microsoft.com/office/officeart/2005/8/layout/cycle2"/>
    <dgm:cxn modelId="{2B437423-0FBC-4788-98C9-B2880F6F5C5B}" type="presOf" srcId="{A726BD7E-4E42-4613-B086-3E6765DFB9E3}" destId="{70E61F1A-EF60-48B1-A2F1-DCF91F3851E5}" srcOrd="0" destOrd="0" presId="urn:microsoft.com/office/officeart/2005/8/layout/cycle2"/>
    <dgm:cxn modelId="{3ADB9032-AED3-46B8-95B6-385474C29AB9}" type="presOf" srcId="{F25EA2B2-3832-44FD-8B16-9165C48787F2}" destId="{829A4177-C8EB-4217-A0A5-BD48E5068968}" srcOrd="0" destOrd="0" presId="urn:microsoft.com/office/officeart/2005/8/layout/cycle2"/>
    <dgm:cxn modelId="{74B49076-ABA4-4AD5-8372-B1BD23C0BCC4}" type="presOf" srcId="{5E6196D4-80AD-4697-9794-B1485CEE6242}" destId="{041DAFEB-6959-4BC8-BAC3-D6EEBF47D3DC}" srcOrd="0" destOrd="0" presId="urn:microsoft.com/office/officeart/2005/8/layout/cycle2"/>
    <dgm:cxn modelId="{6161FF78-A011-49F8-A4BC-64FF478A5738}" type="presOf" srcId="{9334867D-B057-474E-B65D-5317B5D5993C}" destId="{2B6874CB-45FC-46F4-81F8-7DF30410FD2B}" srcOrd="0" destOrd="0" presId="urn:microsoft.com/office/officeart/2005/8/layout/cycle2"/>
    <dgm:cxn modelId="{7E837D79-09BF-40B1-A8C6-D435078EB0A5}" srcId="{9334867D-B057-474E-B65D-5317B5D5993C}" destId="{CC5BAA9F-FF18-4CD1-9AEF-91A3E51D2E99}" srcOrd="3" destOrd="0" parTransId="{FD4D2A31-1DCC-47BD-B338-31CC92CAF88E}" sibTransId="{A726BD7E-4E42-4613-B086-3E6765DFB9E3}"/>
    <dgm:cxn modelId="{95A8587B-F4E5-43F5-B125-DBA5E18AF3BC}" type="presOf" srcId="{A726BD7E-4E42-4613-B086-3E6765DFB9E3}" destId="{7DF7AA13-7BC7-449D-BC2F-8C9E0C1EA118}" srcOrd="1" destOrd="0" presId="urn:microsoft.com/office/officeart/2005/8/layout/cycle2"/>
    <dgm:cxn modelId="{08CCE97D-1465-41B6-A2A4-28704D831BEE}" type="presOf" srcId="{37B35B4A-7A5C-45A0-933B-4F6A4972C84F}" destId="{786473C8-3A04-4F98-81F4-80DFA34C47EC}" srcOrd="0" destOrd="0" presId="urn:microsoft.com/office/officeart/2005/8/layout/cycle2"/>
    <dgm:cxn modelId="{A3362E84-2E56-4BF6-BFD0-5C4924A0E352}" srcId="{9334867D-B057-474E-B65D-5317B5D5993C}" destId="{61C9A7E3-2078-49DF-A6E7-34BE17FC59F7}" srcOrd="1" destOrd="0" parTransId="{66120EFC-CED6-48F4-989D-8CBD9EF5632A}" sibTransId="{F0B96D5C-6DB9-4CD9-8550-66A5D242EBA8}"/>
    <dgm:cxn modelId="{A8788E8E-8722-436D-9F95-8A61909284AF}" type="presOf" srcId="{F0B96D5C-6DB9-4CD9-8550-66A5D242EBA8}" destId="{E6ABA891-F706-4678-B871-5ED91839667D}" srcOrd="1" destOrd="0" presId="urn:microsoft.com/office/officeart/2005/8/layout/cycle2"/>
    <dgm:cxn modelId="{09715099-EC93-44B9-AB91-FA4FCF77A42C}" srcId="{9334867D-B057-474E-B65D-5317B5D5993C}" destId="{F25EA2B2-3832-44FD-8B16-9165C48787F2}" srcOrd="5" destOrd="0" parTransId="{E947EEC9-769C-4D3E-A8A5-2808F0156ED2}" sibTransId="{D2A08AEF-8C44-4A02-B75D-CD29B72C625E}"/>
    <dgm:cxn modelId="{ECE3A0A1-76E8-4240-B40D-89EAF860D0A4}" type="presOf" srcId="{49E4C9BB-EE95-491C-A888-1ADCBD85F912}" destId="{7934A09E-5903-4A8E-9EBC-37A907F836D5}" srcOrd="0" destOrd="0" presId="urn:microsoft.com/office/officeart/2005/8/layout/cycle2"/>
    <dgm:cxn modelId="{535160A8-1A86-4159-9E75-724DCDC21398}" type="presOf" srcId="{61C9A7E3-2078-49DF-A6E7-34BE17FC59F7}" destId="{48BA1D8E-5B84-4273-8ECC-2F30521C1B9B}" srcOrd="0" destOrd="0" presId="urn:microsoft.com/office/officeart/2005/8/layout/cycle2"/>
    <dgm:cxn modelId="{C715ACB8-137B-46BB-829C-872E8155D293}" srcId="{9334867D-B057-474E-B65D-5317B5D5993C}" destId="{6C07CAD4-DBC1-4480-AAB9-46C25DD3D87A}" srcOrd="0" destOrd="0" parTransId="{D346F481-FF98-4625-B6B6-79530274078E}" sibTransId="{232768CF-4204-45DD-AB79-4A4F8E343C58}"/>
    <dgm:cxn modelId="{B4A34DDD-036E-4388-B49A-E1CB96367858}" type="presOf" srcId="{F0B96D5C-6DB9-4CD9-8550-66A5D242EBA8}" destId="{F9FF569A-F2F1-43BA-BE23-EDC23EB37337}" srcOrd="0" destOrd="0" presId="urn:microsoft.com/office/officeart/2005/8/layout/cycle2"/>
    <dgm:cxn modelId="{DD7783EA-B9BC-4119-A69A-18945C26394A}" srcId="{9334867D-B057-474E-B65D-5317B5D5993C}" destId="{49E4C9BB-EE95-491C-A888-1ADCBD85F912}" srcOrd="4" destOrd="0" parTransId="{182EDF8E-C36C-4110-BD0D-1AC92268DB83}" sibTransId="{5E6196D4-80AD-4697-9794-B1485CEE6242}"/>
    <dgm:cxn modelId="{FE0315F4-A4FA-4F41-8E36-D26FF39267C0}" type="presOf" srcId="{37B35B4A-7A5C-45A0-933B-4F6A4972C84F}" destId="{B029ECB0-2DE9-43B2-9913-231A92202B56}" srcOrd="1" destOrd="0" presId="urn:microsoft.com/office/officeart/2005/8/layout/cycle2"/>
    <dgm:cxn modelId="{28EEC5F7-36AA-44E5-AE07-C79F4424AD09}" type="presOf" srcId="{6C07CAD4-DBC1-4480-AAB9-46C25DD3D87A}" destId="{332CB616-1350-46BE-8EDD-933AFBD27C6E}" srcOrd="0" destOrd="0" presId="urn:microsoft.com/office/officeart/2005/8/layout/cycle2"/>
    <dgm:cxn modelId="{648D18DC-A979-47A0-99B1-59938D1693B2}" type="presParOf" srcId="{2B6874CB-45FC-46F4-81F8-7DF30410FD2B}" destId="{332CB616-1350-46BE-8EDD-933AFBD27C6E}" srcOrd="0" destOrd="0" presId="urn:microsoft.com/office/officeart/2005/8/layout/cycle2"/>
    <dgm:cxn modelId="{E8540C95-B3DC-451A-9B5C-5D3D76592CA0}" type="presParOf" srcId="{2B6874CB-45FC-46F4-81F8-7DF30410FD2B}" destId="{D42F61C9-8AE5-4B8A-8E7E-70941A146ACC}" srcOrd="1" destOrd="0" presId="urn:microsoft.com/office/officeart/2005/8/layout/cycle2"/>
    <dgm:cxn modelId="{869BBE59-98E7-4F00-AF7F-6D1A6527D1D2}" type="presParOf" srcId="{D42F61C9-8AE5-4B8A-8E7E-70941A146ACC}" destId="{E98FBFE4-8033-4A36-BFB8-5604867D9DFA}" srcOrd="0" destOrd="0" presId="urn:microsoft.com/office/officeart/2005/8/layout/cycle2"/>
    <dgm:cxn modelId="{A52E98EC-346D-4DE9-BCC5-61E68AAD94FB}" type="presParOf" srcId="{2B6874CB-45FC-46F4-81F8-7DF30410FD2B}" destId="{48BA1D8E-5B84-4273-8ECC-2F30521C1B9B}" srcOrd="2" destOrd="0" presId="urn:microsoft.com/office/officeart/2005/8/layout/cycle2"/>
    <dgm:cxn modelId="{37C6A51A-F67B-4BDC-9B41-9F546D486C81}" type="presParOf" srcId="{2B6874CB-45FC-46F4-81F8-7DF30410FD2B}" destId="{F9FF569A-F2F1-43BA-BE23-EDC23EB37337}" srcOrd="3" destOrd="0" presId="urn:microsoft.com/office/officeart/2005/8/layout/cycle2"/>
    <dgm:cxn modelId="{760709F4-28FB-4EEE-A512-A946D6B5309C}" type="presParOf" srcId="{F9FF569A-F2F1-43BA-BE23-EDC23EB37337}" destId="{E6ABA891-F706-4678-B871-5ED91839667D}" srcOrd="0" destOrd="0" presId="urn:microsoft.com/office/officeart/2005/8/layout/cycle2"/>
    <dgm:cxn modelId="{87FCC7D4-7E78-4C25-9A61-2E93D024EF61}" type="presParOf" srcId="{2B6874CB-45FC-46F4-81F8-7DF30410FD2B}" destId="{41A0CD04-6A98-4D2C-8D74-C2015A9E01D6}" srcOrd="4" destOrd="0" presId="urn:microsoft.com/office/officeart/2005/8/layout/cycle2"/>
    <dgm:cxn modelId="{C5ECC847-06D3-4BFD-9CD5-60BDF1F7A484}" type="presParOf" srcId="{2B6874CB-45FC-46F4-81F8-7DF30410FD2B}" destId="{786473C8-3A04-4F98-81F4-80DFA34C47EC}" srcOrd="5" destOrd="0" presId="urn:microsoft.com/office/officeart/2005/8/layout/cycle2"/>
    <dgm:cxn modelId="{590F76B1-DFC3-4A02-BB84-EC98F75F4D95}" type="presParOf" srcId="{786473C8-3A04-4F98-81F4-80DFA34C47EC}" destId="{B029ECB0-2DE9-43B2-9913-231A92202B56}" srcOrd="0" destOrd="0" presId="urn:microsoft.com/office/officeart/2005/8/layout/cycle2"/>
    <dgm:cxn modelId="{6181421E-212E-4D18-94A8-EBBBDC3BA1B6}" type="presParOf" srcId="{2B6874CB-45FC-46F4-81F8-7DF30410FD2B}" destId="{31249F7C-B2E6-47B9-8F41-D62533FE19CA}" srcOrd="6" destOrd="0" presId="urn:microsoft.com/office/officeart/2005/8/layout/cycle2"/>
    <dgm:cxn modelId="{D6A9716D-2963-4D19-9D19-E0D0EEFDF14C}" type="presParOf" srcId="{2B6874CB-45FC-46F4-81F8-7DF30410FD2B}" destId="{70E61F1A-EF60-48B1-A2F1-DCF91F3851E5}" srcOrd="7" destOrd="0" presId="urn:microsoft.com/office/officeart/2005/8/layout/cycle2"/>
    <dgm:cxn modelId="{74D13531-DF9F-4D4B-8B65-C3FC088DC066}" type="presParOf" srcId="{70E61F1A-EF60-48B1-A2F1-DCF91F3851E5}" destId="{7DF7AA13-7BC7-449D-BC2F-8C9E0C1EA118}" srcOrd="0" destOrd="0" presId="urn:microsoft.com/office/officeart/2005/8/layout/cycle2"/>
    <dgm:cxn modelId="{F6F9AC5A-F64E-4DCA-B772-49CBF45DE0B5}" type="presParOf" srcId="{2B6874CB-45FC-46F4-81F8-7DF30410FD2B}" destId="{7934A09E-5903-4A8E-9EBC-37A907F836D5}" srcOrd="8" destOrd="0" presId="urn:microsoft.com/office/officeart/2005/8/layout/cycle2"/>
    <dgm:cxn modelId="{58BC359A-E670-41B1-8925-3C1955B1AB92}" type="presParOf" srcId="{2B6874CB-45FC-46F4-81F8-7DF30410FD2B}" destId="{041DAFEB-6959-4BC8-BAC3-D6EEBF47D3DC}" srcOrd="9" destOrd="0" presId="urn:microsoft.com/office/officeart/2005/8/layout/cycle2"/>
    <dgm:cxn modelId="{7FECE3D8-2DB6-4A11-ACAC-94B11AEB2229}" type="presParOf" srcId="{041DAFEB-6959-4BC8-BAC3-D6EEBF47D3DC}" destId="{64407BFA-90A7-423D-A95C-303BFBB6FDC8}" srcOrd="0" destOrd="0" presId="urn:microsoft.com/office/officeart/2005/8/layout/cycle2"/>
    <dgm:cxn modelId="{5097FB34-50F4-444F-808E-3AE8DB54F262}" type="presParOf" srcId="{2B6874CB-45FC-46F4-81F8-7DF30410FD2B}" destId="{829A4177-C8EB-4217-A0A5-BD48E5068968}" srcOrd="10" destOrd="0" presId="urn:microsoft.com/office/officeart/2005/8/layout/cycle2"/>
    <dgm:cxn modelId="{CEA0B993-A152-40B6-B312-0F3C91901152}" type="presParOf" srcId="{2B6874CB-45FC-46F4-81F8-7DF30410FD2B}" destId="{578AB856-77E2-480E-98D9-D68C5A7B607A}" srcOrd="11" destOrd="0" presId="urn:microsoft.com/office/officeart/2005/8/layout/cycle2"/>
    <dgm:cxn modelId="{A63E5F90-F4A3-4BF1-9D39-65052D03388E}" type="presParOf" srcId="{578AB856-77E2-480E-98D9-D68C5A7B607A}" destId="{4A094196-561A-4840-BE0B-79F79872880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7099D-96C6-4B4F-956A-C04CB14AFB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C5D46C3-FC5C-41E4-AEDE-D0686A128B2A}">
      <dgm:prSet/>
      <dgm:spPr/>
      <dgm:t>
        <a:bodyPr/>
        <a:lstStyle/>
        <a:p>
          <a:pPr algn="r" rtl="1"/>
          <a:r>
            <a:rPr lang="ar-AE" dirty="0"/>
            <a:t>إن وضع سياسة حكومية تحتاج الى واضع سياسات يتحسس الأسباب الموجبة لوضع سياسة جديدة أم تعديل ما</a:t>
          </a:r>
          <a:r>
            <a:rPr lang="ar-AE" b="1" dirty="0"/>
            <a:t> </a:t>
          </a:r>
          <a:r>
            <a:rPr lang="ar-AE" dirty="0"/>
            <a:t>هو موجود منها، ويستشعر أهميتها ومستوى الحاجة اليها من قراءته الجيدة للمعلومات والمطالبات والضغوط أحياناً والتي بمجموعها تطالب بتعديل سياسة ما أم وضع سياسة.</a:t>
          </a:r>
          <a:endParaRPr lang="en-US" dirty="0"/>
        </a:p>
      </dgm:t>
    </dgm:pt>
    <dgm:pt modelId="{311B8314-B904-4904-BADB-C3E203E2B3DF}" type="parTrans" cxnId="{AB9C569B-383F-4FE3-B1DB-A4D3D35F4537}">
      <dgm:prSet/>
      <dgm:spPr/>
      <dgm:t>
        <a:bodyPr/>
        <a:lstStyle/>
        <a:p>
          <a:endParaRPr lang="en-US"/>
        </a:p>
      </dgm:t>
    </dgm:pt>
    <dgm:pt modelId="{815ACA85-9959-4CB1-8888-4B9512355366}" type="sibTrans" cxnId="{AB9C569B-383F-4FE3-B1DB-A4D3D35F4537}">
      <dgm:prSet/>
      <dgm:spPr/>
      <dgm:t>
        <a:bodyPr/>
        <a:lstStyle/>
        <a:p>
          <a:endParaRPr lang="en-US"/>
        </a:p>
      </dgm:t>
    </dgm:pt>
    <dgm:pt modelId="{48E56C57-F536-40E2-8041-57AD684BA470}">
      <dgm:prSet/>
      <dgm:spPr/>
      <dgm:t>
        <a:bodyPr/>
        <a:lstStyle/>
        <a:p>
          <a:pPr algn="r"/>
          <a:r>
            <a:rPr lang="ar-AE" dirty="0"/>
            <a:t>واضع السياسة الجيد يعتمد على المشاورات مع أصحاب المصلحة والخبراء والتحليل الاحصائي والدراسات الاكاديمية، ورأي منظمات المجتمع المدني التخصيصية، والقطاع الخاص ذي العلاقة بالسياسة المطلوب وضعها، أم اجراء تحسينات عليها.</a:t>
          </a:r>
          <a:endParaRPr lang="en-US" dirty="0"/>
        </a:p>
      </dgm:t>
    </dgm:pt>
    <dgm:pt modelId="{4B614ECD-32A2-4320-98B4-D4CBD15CC5E1}" type="parTrans" cxnId="{89782F76-6FDE-4FE2-8FD3-1E11FE6EB1CC}">
      <dgm:prSet/>
      <dgm:spPr/>
      <dgm:t>
        <a:bodyPr/>
        <a:lstStyle/>
        <a:p>
          <a:endParaRPr lang="en-US"/>
        </a:p>
      </dgm:t>
    </dgm:pt>
    <dgm:pt modelId="{C2071982-7D41-43B0-9299-FB84859F6FFF}" type="sibTrans" cxnId="{89782F76-6FDE-4FE2-8FD3-1E11FE6EB1CC}">
      <dgm:prSet/>
      <dgm:spPr/>
      <dgm:t>
        <a:bodyPr/>
        <a:lstStyle/>
        <a:p>
          <a:endParaRPr lang="en-US"/>
        </a:p>
      </dgm:t>
    </dgm:pt>
    <dgm:pt modelId="{3DF56537-372C-4455-B63C-9751485529BB}">
      <dgm:prSet/>
      <dgm:spPr/>
      <dgm:t>
        <a:bodyPr/>
        <a:lstStyle/>
        <a:p>
          <a:pPr algn="r"/>
          <a:r>
            <a:rPr lang="ar-AE" dirty="0"/>
            <a:t>إن عمليات التحسين المستمر على الخدمات العامة هي أهم الأسباب الموجبة التي تحكم عملية إيجاد السياسات الوطنية.</a:t>
          </a:r>
          <a:endParaRPr lang="en-US" dirty="0"/>
        </a:p>
      </dgm:t>
    </dgm:pt>
    <dgm:pt modelId="{B1312CC7-0F03-49C5-A285-600019322D3D}" type="parTrans" cxnId="{605F4FDD-603F-4598-A4AC-33E8222DAB76}">
      <dgm:prSet/>
      <dgm:spPr/>
      <dgm:t>
        <a:bodyPr/>
        <a:lstStyle/>
        <a:p>
          <a:endParaRPr lang="en-US"/>
        </a:p>
      </dgm:t>
    </dgm:pt>
    <dgm:pt modelId="{40241C8E-893C-4EBF-A3F3-55DD046DF300}" type="sibTrans" cxnId="{605F4FDD-603F-4598-A4AC-33E8222DAB76}">
      <dgm:prSet/>
      <dgm:spPr/>
      <dgm:t>
        <a:bodyPr/>
        <a:lstStyle/>
        <a:p>
          <a:endParaRPr lang="en-US"/>
        </a:p>
      </dgm:t>
    </dgm:pt>
    <dgm:pt modelId="{0E0FAB20-6C27-417F-BA40-0633AB3C1D4A}" type="pres">
      <dgm:prSet presAssocID="{09C7099D-96C6-4B4F-956A-C04CB14AFB58}" presName="vert0" presStyleCnt="0">
        <dgm:presLayoutVars>
          <dgm:dir/>
          <dgm:animOne val="branch"/>
          <dgm:animLvl val="lvl"/>
        </dgm:presLayoutVars>
      </dgm:prSet>
      <dgm:spPr/>
    </dgm:pt>
    <dgm:pt modelId="{5546490D-D687-4E57-8C44-E0D3728E9B6A}" type="pres">
      <dgm:prSet presAssocID="{6C5D46C3-FC5C-41E4-AEDE-D0686A128B2A}" presName="thickLine" presStyleLbl="alignNode1" presStyleIdx="0" presStyleCnt="3"/>
      <dgm:spPr/>
    </dgm:pt>
    <dgm:pt modelId="{78440CDE-AE37-418E-AA7F-74100DA4DF65}" type="pres">
      <dgm:prSet presAssocID="{6C5D46C3-FC5C-41E4-AEDE-D0686A128B2A}" presName="horz1" presStyleCnt="0"/>
      <dgm:spPr/>
    </dgm:pt>
    <dgm:pt modelId="{AB9E58CA-BD0A-4B2D-9271-CCAB1264BA03}" type="pres">
      <dgm:prSet presAssocID="{6C5D46C3-FC5C-41E4-AEDE-D0686A128B2A}" presName="tx1" presStyleLbl="revTx" presStyleIdx="0" presStyleCnt="3"/>
      <dgm:spPr/>
    </dgm:pt>
    <dgm:pt modelId="{38C308C8-E4F2-4C55-90A2-143A615F0773}" type="pres">
      <dgm:prSet presAssocID="{6C5D46C3-FC5C-41E4-AEDE-D0686A128B2A}" presName="vert1" presStyleCnt="0"/>
      <dgm:spPr/>
    </dgm:pt>
    <dgm:pt modelId="{083C22C5-8E4F-442B-8CB6-0D25A979891F}" type="pres">
      <dgm:prSet presAssocID="{48E56C57-F536-40E2-8041-57AD684BA470}" presName="thickLine" presStyleLbl="alignNode1" presStyleIdx="1" presStyleCnt="3"/>
      <dgm:spPr/>
    </dgm:pt>
    <dgm:pt modelId="{22C68164-7BD7-46FF-B682-5E433EA86DE7}" type="pres">
      <dgm:prSet presAssocID="{48E56C57-F536-40E2-8041-57AD684BA470}" presName="horz1" presStyleCnt="0"/>
      <dgm:spPr/>
    </dgm:pt>
    <dgm:pt modelId="{E43B1688-2964-41C9-8C6E-E2DACC3423B3}" type="pres">
      <dgm:prSet presAssocID="{48E56C57-F536-40E2-8041-57AD684BA470}" presName="tx1" presStyleLbl="revTx" presStyleIdx="1" presStyleCnt="3"/>
      <dgm:spPr/>
    </dgm:pt>
    <dgm:pt modelId="{C870AD9A-DF4A-4DF2-BC9B-A048E97214BF}" type="pres">
      <dgm:prSet presAssocID="{48E56C57-F536-40E2-8041-57AD684BA470}" presName="vert1" presStyleCnt="0"/>
      <dgm:spPr/>
    </dgm:pt>
    <dgm:pt modelId="{F2E35ADB-E3C2-462B-AC48-F4934AEA2EB6}" type="pres">
      <dgm:prSet presAssocID="{3DF56537-372C-4455-B63C-9751485529BB}" presName="thickLine" presStyleLbl="alignNode1" presStyleIdx="2" presStyleCnt="3"/>
      <dgm:spPr/>
    </dgm:pt>
    <dgm:pt modelId="{F6A889B6-396A-4AB3-B74A-551BC4426229}" type="pres">
      <dgm:prSet presAssocID="{3DF56537-372C-4455-B63C-9751485529BB}" presName="horz1" presStyleCnt="0"/>
      <dgm:spPr/>
    </dgm:pt>
    <dgm:pt modelId="{CE6A4CA2-B3B7-487C-8BD6-39C26C661BF9}" type="pres">
      <dgm:prSet presAssocID="{3DF56537-372C-4455-B63C-9751485529BB}" presName="tx1" presStyleLbl="revTx" presStyleIdx="2" presStyleCnt="3"/>
      <dgm:spPr/>
    </dgm:pt>
    <dgm:pt modelId="{111FC183-1E1F-4B3F-927F-45AABC41564D}" type="pres">
      <dgm:prSet presAssocID="{3DF56537-372C-4455-B63C-9751485529BB}" presName="vert1" presStyleCnt="0"/>
      <dgm:spPr/>
    </dgm:pt>
  </dgm:ptLst>
  <dgm:cxnLst>
    <dgm:cxn modelId="{E5B9CE2A-0179-42BF-9D27-1EC1510CCE07}" type="presOf" srcId="{6C5D46C3-FC5C-41E4-AEDE-D0686A128B2A}" destId="{AB9E58CA-BD0A-4B2D-9271-CCAB1264BA03}" srcOrd="0" destOrd="0" presId="urn:microsoft.com/office/officeart/2008/layout/LinedList"/>
    <dgm:cxn modelId="{FADAFF6E-9A54-4BAD-94C6-32C35E1D6482}" type="presOf" srcId="{3DF56537-372C-4455-B63C-9751485529BB}" destId="{CE6A4CA2-B3B7-487C-8BD6-39C26C661BF9}" srcOrd="0" destOrd="0" presId="urn:microsoft.com/office/officeart/2008/layout/LinedList"/>
    <dgm:cxn modelId="{89782F76-6FDE-4FE2-8FD3-1E11FE6EB1CC}" srcId="{09C7099D-96C6-4B4F-956A-C04CB14AFB58}" destId="{48E56C57-F536-40E2-8041-57AD684BA470}" srcOrd="1" destOrd="0" parTransId="{4B614ECD-32A2-4320-98B4-D4CBD15CC5E1}" sibTransId="{C2071982-7D41-43B0-9299-FB84859F6FFF}"/>
    <dgm:cxn modelId="{145FA595-DABC-4787-A052-3DA2DEF27DBA}" type="presOf" srcId="{48E56C57-F536-40E2-8041-57AD684BA470}" destId="{E43B1688-2964-41C9-8C6E-E2DACC3423B3}" srcOrd="0" destOrd="0" presId="urn:microsoft.com/office/officeart/2008/layout/LinedList"/>
    <dgm:cxn modelId="{AB9C569B-383F-4FE3-B1DB-A4D3D35F4537}" srcId="{09C7099D-96C6-4B4F-956A-C04CB14AFB58}" destId="{6C5D46C3-FC5C-41E4-AEDE-D0686A128B2A}" srcOrd="0" destOrd="0" parTransId="{311B8314-B904-4904-BADB-C3E203E2B3DF}" sibTransId="{815ACA85-9959-4CB1-8888-4B9512355366}"/>
    <dgm:cxn modelId="{605F4FDD-603F-4598-A4AC-33E8222DAB76}" srcId="{09C7099D-96C6-4B4F-956A-C04CB14AFB58}" destId="{3DF56537-372C-4455-B63C-9751485529BB}" srcOrd="2" destOrd="0" parTransId="{B1312CC7-0F03-49C5-A285-600019322D3D}" sibTransId="{40241C8E-893C-4EBF-A3F3-55DD046DF300}"/>
    <dgm:cxn modelId="{DC5BD3FC-0D45-4202-A9B2-860811DE6DF6}" type="presOf" srcId="{09C7099D-96C6-4B4F-956A-C04CB14AFB58}" destId="{0E0FAB20-6C27-417F-BA40-0633AB3C1D4A}" srcOrd="0" destOrd="0" presId="urn:microsoft.com/office/officeart/2008/layout/LinedList"/>
    <dgm:cxn modelId="{E125ECDA-7DBC-4B1E-8F34-79F51642A1F1}" type="presParOf" srcId="{0E0FAB20-6C27-417F-BA40-0633AB3C1D4A}" destId="{5546490D-D687-4E57-8C44-E0D3728E9B6A}" srcOrd="0" destOrd="0" presId="urn:microsoft.com/office/officeart/2008/layout/LinedList"/>
    <dgm:cxn modelId="{E2DB7402-072C-4841-9415-183AFE356A67}" type="presParOf" srcId="{0E0FAB20-6C27-417F-BA40-0633AB3C1D4A}" destId="{78440CDE-AE37-418E-AA7F-74100DA4DF65}" srcOrd="1" destOrd="0" presId="urn:microsoft.com/office/officeart/2008/layout/LinedList"/>
    <dgm:cxn modelId="{329C8ED5-D669-4AA2-A433-CF6A1004F9D3}" type="presParOf" srcId="{78440CDE-AE37-418E-AA7F-74100DA4DF65}" destId="{AB9E58CA-BD0A-4B2D-9271-CCAB1264BA03}" srcOrd="0" destOrd="0" presId="urn:microsoft.com/office/officeart/2008/layout/LinedList"/>
    <dgm:cxn modelId="{5DBEEB5A-64BA-49EE-98E1-5D819CF9CF56}" type="presParOf" srcId="{78440CDE-AE37-418E-AA7F-74100DA4DF65}" destId="{38C308C8-E4F2-4C55-90A2-143A615F0773}" srcOrd="1" destOrd="0" presId="urn:microsoft.com/office/officeart/2008/layout/LinedList"/>
    <dgm:cxn modelId="{86003D9A-7F62-442A-99DE-D71DAC846ABB}" type="presParOf" srcId="{0E0FAB20-6C27-417F-BA40-0633AB3C1D4A}" destId="{083C22C5-8E4F-442B-8CB6-0D25A979891F}" srcOrd="2" destOrd="0" presId="urn:microsoft.com/office/officeart/2008/layout/LinedList"/>
    <dgm:cxn modelId="{3351EDEA-8EBB-47B2-9F0D-4C1B030F023E}" type="presParOf" srcId="{0E0FAB20-6C27-417F-BA40-0633AB3C1D4A}" destId="{22C68164-7BD7-46FF-B682-5E433EA86DE7}" srcOrd="3" destOrd="0" presId="urn:microsoft.com/office/officeart/2008/layout/LinedList"/>
    <dgm:cxn modelId="{804D798A-6915-4339-840D-7D96BD516D10}" type="presParOf" srcId="{22C68164-7BD7-46FF-B682-5E433EA86DE7}" destId="{E43B1688-2964-41C9-8C6E-E2DACC3423B3}" srcOrd="0" destOrd="0" presId="urn:microsoft.com/office/officeart/2008/layout/LinedList"/>
    <dgm:cxn modelId="{1C554505-63CB-4C46-982F-26970ADD23E0}" type="presParOf" srcId="{22C68164-7BD7-46FF-B682-5E433EA86DE7}" destId="{C870AD9A-DF4A-4DF2-BC9B-A048E97214BF}" srcOrd="1" destOrd="0" presId="urn:microsoft.com/office/officeart/2008/layout/LinedList"/>
    <dgm:cxn modelId="{429FA661-F24C-4091-BD32-3DDF1739AB0D}" type="presParOf" srcId="{0E0FAB20-6C27-417F-BA40-0633AB3C1D4A}" destId="{F2E35ADB-E3C2-462B-AC48-F4934AEA2EB6}" srcOrd="4" destOrd="0" presId="urn:microsoft.com/office/officeart/2008/layout/LinedList"/>
    <dgm:cxn modelId="{2E5B689A-3D83-415E-8C48-53F9EB0371C7}" type="presParOf" srcId="{0E0FAB20-6C27-417F-BA40-0633AB3C1D4A}" destId="{F6A889B6-396A-4AB3-B74A-551BC4426229}" srcOrd="5" destOrd="0" presId="urn:microsoft.com/office/officeart/2008/layout/LinedList"/>
    <dgm:cxn modelId="{B1C24F05-C749-4191-9939-A9936E1972E8}" type="presParOf" srcId="{F6A889B6-396A-4AB3-B74A-551BC4426229}" destId="{CE6A4CA2-B3B7-487C-8BD6-39C26C661BF9}" srcOrd="0" destOrd="0" presId="urn:microsoft.com/office/officeart/2008/layout/LinedList"/>
    <dgm:cxn modelId="{76D07F07-5C57-4850-90F1-7C406EC1CF44}" type="presParOf" srcId="{F6A889B6-396A-4AB3-B74A-551BC4426229}" destId="{111FC183-1E1F-4B3F-927F-45AABC4156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A6CF3-BEF1-4826-8533-2FD37DC630C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1EEA5FB-EFBF-46EE-BF73-05117386E552}">
      <dgm:prSet/>
      <dgm:spPr/>
      <dgm:t>
        <a:bodyPr/>
        <a:lstStyle/>
        <a:p>
          <a:r>
            <a:rPr lang="ar-AE"/>
            <a:t>- ماهي الخيارات المتاحة والحلول المطروحة ضمن السياسة الوطنية للنفاذية الرقمية؟،</a:t>
          </a:r>
          <a:endParaRPr lang="en-US"/>
        </a:p>
      </dgm:t>
    </dgm:pt>
    <dgm:pt modelId="{6B552FDF-17A3-43E9-A35A-ED1BF376F2F0}" type="parTrans" cxnId="{80ABF42B-C8A4-406A-A5A0-1841F989571E}">
      <dgm:prSet/>
      <dgm:spPr/>
      <dgm:t>
        <a:bodyPr/>
        <a:lstStyle/>
        <a:p>
          <a:endParaRPr lang="en-US"/>
        </a:p>
      </dgm:t>
    </dgm:pt>
    <dgm:pt modelId="{F9CDCDF4-45E3-4823-A2D4-02E491CA5440}" type="sibTrans" cxnId="{80ABF42B-C8A4-406A-A5A0-1841F989571E}">
      <dgm:prSet/>
      <dgm:spPr/>
      <dgm:t>
        <a:bodyPr/>
        <a:lstStyle/>
        <a:p>
          <a:endParaRPr lang="en-US"/>
        </a:p>
      </dgm:t>
    </dgm:pt>
    <dgm:pt modelId="{1D3D8D8D-CAC9-48DE-84C1-8EF7F20D07A8}">
      <dgm:prSet/>
      <dgm:spPr/>
      <dgm:t>
        <a:bodyPr/>
        <a:lstStyle/>
        <a:p>
          <a:r>
            <a:rPr lang="ar-AE"/>
            <a:t>-   ماهي الادلة المدعومة بالأرقام والتي من الممكن أن تدل على نجاح وعائديه وربحية كل خيار من الخيارات المدروسة في تصميم السياسة الوطنية للنفاذية الرقمية؟،</a:t>
          </a:r>
          <a:endParaRPr lang="en-US"/>
        </a:p>
      </dgm:t>
    </dgm:pt>
    <dgm:pt modelId="{CCDCD110-89B4-44D7-B4CD-A649573A706F}" type="parTrans" cxnId="{7D5058A7-7F7F-49DC-8375-5F055E001A72}">
      <dgm:prSet/>
      <dgm:spPr/>
      <dgm:t>
        <a:bodyPr/>
        <a:lstStyle/>
        <a:p>
          <a:endParaRPr lang="en-US"/>
        </a:p>
      </dgm:t>
    </dgm:pt>
    <dgm:pt modelId="{D0E8F8CC-5F76-4069-9924-3F800421EFBE}" type="sibTrans" cxnId="{7D5058A7-7F7F-49DC-8375-5F055E001A72}">
      <dgm:prSet/>
      <dgm:spPr/>
      <dgm:t>
        <a:bodyPr/>
        <a:lstStyle/>
        <a:p>
          <a:endParaRPr lang="en-US"/>
        </a:p>
      </dgm:t>
    </dgm:pt>
    <dgm:pt modelId="{B9DE07F5-E327-497B-AE61-6486742FADFB}">
      <dgm:prSet/>
      <dgm:spPr/>
      <dgm:t>
        <a:bodyPr/>
        <a:lstStyle/>
        <a:p>
          <a:r>
            <a:rPr lang="ar-AE"/>
            <a:t>- ماهي عائديه الخيارات المقترحة بالمقارنة مع نتائجها، وماهي العوامل الترجيحية لكل خيار من تلك الخيارات؟</a:t>
          </a:r>
          <a:endParaRPr lang="en-US"/>
        </a:p>
      </dgm:t>
    </dgm:pt>
    <dgm:pt modelId="{8654F63A-5BB4-4268-AEFC-C1B0891AB611}" type="parTrans" cxnId="{6A37066B-1A54-4A80-96D5-10C19E8E94D1}">
      <dgm:prSet/>
      <dgm:spPr/>
      <dgm:t>
        <a:bodyPr/>
        <a:lstStyle/>
        <a:p>
          <a:endParaRPr lang="en-US"/>
        </a:p>
      </dgm:t>
    </dgm:pt>
    <dgm:pt modelId="{D85CBDF6-EEA9-40B9-9903-1CFD93CB18ED}" type="sibTrans" cxnId="{6A37066B-1A54-4A80-96D5-10C19E8E94D1}">
      <dgm:prSet/>
      <dgm:spPr/>
      <dgm:t>
        <a:bodyPr/>
        <a:lstStyle/>
        <a:p>
          <a:endParaRPr lang="en-US"/>
        </a:p>
      </dgm:t>
    </dgm:pt>
    <dgm:pt modelId="{D324EA1D-06EE-40C2-81BF-6A9A0C26BC4F}">
      <dgm:prSet/>
      <dgm:spPr/>
      <dgm:t>
        <a:bodyPr/>
        <a:lstStyle/>
        <a:p>
          <a:r>
            <a:rPr lang="ar-AE"/>
            <a:t>- هل تم تحديد الجهات التي سيناط بها تنفيذ السياسة الوطنية للنفاذية الرقمية، </a:t>
          </a:r>
          <a:endParaRPr lang="en-US"/>
        </a:p>
      </dgm:t>
    </dgm:pt>
    <dgm:pt modelId="{955343E7-0313-47DC-83D6-40554E6FF997}" type="parTrans" cxnId="{1E9E38AE-0E42-4C69-9773-53115F364908}">
      <dgm:prSet/>
      <dgm:spPr/>
      <dgm:t>
        <a:bodyPr/>
        <a:lstStyle/>
        <a:p>
          <a:endParaRPr lang="en-US"/>
        </a:p>
      </dgm:t>
    </dgm:pt>
    <dgm:pt modelId="{2EDE3EB4-DA45-463A-BD62-97E5D4BA64F7}" type="sibTrans" cxnId="{1E9E38AE-0E42-4C69-9773-53115F364908}">
      <dgm:prSet/>
      <dgm:spPr/>
      <dgm:t>
        <a:bodyPr/>
        <a:lstStyle/>
        <a:p>
          <a:endParaRPr lang="en-US"/>
        </a:p>
      </dgm:t>
    </dgm:pt>
    <dgm:pt modelId="{C8371241-5FAE-4A63-B094-1CE61F036F71}">
      <dgm:prSet/>
      <dgm:spPr/>
      <dgm:t>
        <a:bodyPr/>
        <a:lstStyle/>
        <a:p>
          <a:r>
            <a:rPr lang="ar-AE"/>
            <a:t>- هل تم تحديد مسؤوليات كل جهة تنفيذية للسياسة الوطنية للنفاذية الرقمية.</a:t>
          </a:r>
          <a:endParaRPr lang="en-US"/>
        </a:p>
      </dgm:t>
    </dgm:pt>
    <dgm:pt modelId="{23390C5D-19A1-4C92-A6F1-BEE9ECA487D5}" type="parTrans" cxnId="{1EAAFF95-144A-4300-A0F3-72F03346C619}">
      <dgm:prSet/>
      <dgm:spPr/>
      <dgm:t>
        <a:bodyPr/>
        <a:lstStyle/>
        <a:p>
          <a:endParaRPr lang="en-US"/>
        </a:p>
      </dgm:t>
    </dgm:pt>
    <dgm:pt modelId="{CCF1CC68-BFD5-48C6-95B0-BFA3B3DFF1F3}" type="sibTrans" cxnId="{1EAAFF95-144A-4300-A0F3-72F03346C619}">
      <dgm:prSet/>
      <dgm:spPr/>
      <dgm:t>
        <a:bodyPr/>
        <a:lstStyle/>
        <a:p>
          <a:endParaRPr lang="en-US"/>
        </a:p>
      </dgm:t>
    </dgm:pt>
    <dgm:pt modelId="{6DAA4F4C-B565-4F0B-A9FB-D6D87A400144}">
      <dgm:prSet/>
      <dgm:spPr/>
      <dgm:t>
        <a:bodyPr/>
        <a:lstStyle/>
        <a:p>
          <a:r>
            <a:rPr lang="ar-AE"/>
            <a:t>- هل تحقق خيارات السياسة الوطنية للنفاذية الرقمية المعتمدة المساواة والعدالة في توزيع نتائجها على كامل المستفيدين ودون تمييز؟</a:t>
          </a:r>
          <a:endParaRPr lang="en-US"/>
        </a:p>
      </dgm:t>
    </dgm:pt>
    <dgm:pt modelId="{343CD017-D1A3-466F-99B0-426708456405}" type="parTrans" cxnId="{0B8DA3B5-C6C7-4E9F-954C-4E3C34F3D9BF}">
      <dgm:prSet/>
      <dgm:spPr/>
      <dgm:t>
        <a:bodyPr/>
        <a:lstStyle/>
        <a:p>
          <a:endParaRPr lang="en-US"/>
        </a:p>
      </dgm:t>
    </dgm:pt>
    <dgm:pt modelId="{7417F3A9-9B02-4B07-9A2E-975C28D56AF7}" type="sibTrans" cxnId="{0B8DA3B5-C6C7-4E9F-954C-4E3C34F3D9BF}">
      <dgm:prSet/>
      <dgm:spPr/>
      <dgm:t>
        <a:bodyPr/>
        <a:lstStyle/>
        <a:p>
          <a:endParaRPr lang="en-US"/>
        </a:p>
      </dgm:t>
    </dgm:pt>
    <dgm:pt modelId="{7A295A59-2C46-4D39-83A5-1E5072C98418}">
      <dgm:prSet/>
      <dgm:spPr/>
      <dgm:t>
        <a:bodyPr/>
        <a:lstStyle/>
        <a:p>
          <a:r>
            <a:rPr lang="ar-AE"/>
            <a:t>- هل قدمت كل جهة مسؤولة عن التنفيذ، خطتها الزمنية والمالية لتحقيق أهداف السياسة الوطنية للنفاذية الرقمية المناطة بها؟ </a:t>
          </a:r>
          <a:endParaRPr lang="en-US"/>
        </a:p>
      </dgm:t>
    </dgm:pt>
    <dgm:pt modelId="{7673DB4A-881E-476C-A5DA-69477CEA4B49}" type="parTrans" cxnId="{927A0BF3-C747-4ACB-B590-8CBF23A65C05}">
      <dgm:prSet/>
      <dgm:spPr/>
      <dgm:t>
        <a:bodyPr/>
        <a:lstStyle/>
        <a:p>
          <a:endParaRPr lang="en-US"/>
        </a:p>
      </dgm:t>
    </dgm:pt>
    <dgm:pt modelId="{67BA539A-322A-49F3-9AB5-AD96C7820037}" type="sibTrans" cxnId="{927A0BF3-C747-4ACB-B590-8CBF23A65C05}">
      <dgm:prSet/>
      <dgm:spPr/>
      <dgm:t>
        <a:bodyPr/>
        <a:lstStyle/>
        <a:p>
          <a:endParaRPr lang="en-US"/>
        </a:p>
      </dgm:t>
    </dgm:pt>
    <dgm:pt modelId="{DD3D16CB-C154-4F83-A0F3-DE218CDA928E}">
      <dgm:prSet/>
      <dgm:spPr/>
      <dgm:t>
        <a:bodyPr/>
        <a:lstStyle/>
        <a:p>
          <a:r>
            <a:rPr lang="ar-AE"/>
            <a:t>- هل قدمت كل جهة مسؤولة عن التنفيذ، خطتها لمواجهة المخاطر التي من الممكن أن تعيق تحقيق أهداف السياسة الوطنية للنفاذية الرقمية المناطة بها؟ </a:t>
          </a:r>
          <a:endParaRPr lang="en-US"/>
        </a:p>
      </dgm:t>
    </dgm:pt>
    <dgm:pt modelId="{CCA0F534-7550-4C42-ADF5-96F385ADF7CA}" type="parTrans" cxnId="{DF47F761-746D-4856-8CCC-9AACB44E8125}">
      <dgm:prSet/>
      <dgm:spPr/>
      <dgm:t>
        <a:bodyPr/>
        <a:lstStyle/>
        <a:p>
          <a:endParaRPr lang="en-US"/>
        </a:p>
      </dgm:t>
    </dgm:pt>
    <dgm:pt modelId="{EB8CBCD5-0EFA-4B37-AC78-7C2C03139303}" type="sibTrans" cxnId="{DF47F761-746D-4856-8CCC-9AACB44E8125}">
      <dgm:prSet/>
      <dgm:spPr/>
      <dgm:t>
        <a:bodyPr/>
        <a:lstStyle/>
        <a:p>
          <a:endParaRPr lang="en-US"/>
        </a:p>
      </dgm:t>
    </dgm:pt>
    <dgm:pt modelId="{6B7FAEEB-8870-4C2D-90C7-3DDE3B90688D}" type="pres">
      <dgm:prSet presAssocID="{9C5A6CF3-BEF1-4826-8533-2FD37DC630C6}" presName="diagram" presStyleCnt="0">
        <dgm:presLayoutVars>
          <dgm:dir/>
          <dgm:resizeHandles val="exact"/>
        </dgm:presLayoutVars>
      </dgm:prSet>
      <dgm:spPr/>
    </dgm:pt>
    <dgm:pt modelId="{01324F91-3CF4-4538-AE2A-E26B739EC974}" type="pres">
      <dgm:prSet presAssocID="{B1EEA5FB-EFBF-46EE-BF73-05117386E552}" presName="node" presStyleLbl="node1" presStyleIdx="0" presStyleCnt="8">
        <dgm:presLayoutVars>
          <dgm:bulletEnabled val="1"/>
        </dgm:presLayoutVars>
      </dgm:prSet>
      <dgm:spPr/>
    </dgm:pt>
    <dgm:pt modelId="{E29217DA-470E-42F0-AE66-1C8AE5A2BB09}" type="pres">
      <dgm:prSet presAssocID="{F9CDCDF4-45E3-4823-A2D4-02E491CA5440}" presName="sibTrans" presStyleCnt="0"/>
      <dgm:spPr/>
    </dgm:pt>
    <dgm:pt modelId="{9F549646-1B67-404A-A29E-C57B7090319F}" type="pres">
      <dgm:prSet presAssocID="{1D3D8D8D-CAC9-48DE-84C1-8EF7F20D07A8}" presName="node" presStyleLbl="node1" presStyleIdx="1" presStyleCnt="8">
        <dgm:presLayoutVars>
          <dgm:bulletEnabled val="1"/>
        </dgm:presLayoutVars>
      </dgm:prSet>
      <dgm:spPr/>
    </dgm:pt>
    <dgm:pt modelId="{D65068B2-BEB3-4216-A980-96486CEEF998}" type="pres">
      <dgm:prSet presAssocID="{D0E8F8CC-5F76-4069-9924-3F800421EFBE}" presName="sibTrans" presStyleCnt="0"/>
      <dgm:spPr/>
    </dgm:pt>
    <dgm:pt modelId="{9BBD85F1-734A-4C82-98A8-9A50B2F8DDE4}" type="pres">
      <dgm:prSet presAssocID="{B9DE07F5-E327-497B-AE61-6486742FADFB}" presName="node" presStyleLbl="node1" presStyleIdx="2" presStyleCnt="8">
        <dgm:presLayoutVars>
          <dgm:bulletEnabled val="1"/>
        </dgm:presLayoutVars>
      </dgm:prSet>
      <dgm:spPr/>
    </dgm:pt>
    <dgm:pt modelId="{CCC48B19-9F30-4BAA-9AE0-AD63D0F02A93}" type="pres">
      <dgm:prSet presAssocID="{D85CBDF6-EEA9-40B9-9903-1CFD93CB18ED}" presName="sibTrans" presStyleCnt="0"/>
      <dgm:spPr/>
    </dgm:pt>
    <dgm:pt modelId="{F2405F3A-1B34-4DC8-83CC-62566A9C6409}" type="pres">
      <dgm:prSet presAssocID="{D324EA1D-06EE-40C2-81BF-6A9A0C26BC4F}" presName="node" presStyleLbl="node1" presStyleIdx="3" presStyleCnt="8">
        <dgm:presLayoutVars>
          <dgm:bulletEnabled val="1"/>
        </dgm:presLayoutVars>
      </dgm:prSet>
      <dgm:spPr/>
    </dgm:pt>
    <dgm:pt modelId="{50545A94-505D-4CBA-A081-407AE56A13C1}" type="pres">
      <dgm:prSet presAssocID="{2EDE3EB4-DA45-463A-BD62-97E5D4BA64F7}" presName="sibTrans" presStyleCnt="0"/>
      <dgm:spPr/>
    </dgm:pt>
    <dgm:pt modelId="{01773563-6F40-4EAB-BBB9-8615BB7EEFA1}" type="pres">
      <dgm:prSet presAssocID="{C8371241-5FAE-4A63-B094-1CE61F036F71}" presName="node" presStyleLbl="node1" presStyleIdx="4" presStyleCnt="8">
        <dgm:presLayoutVars>
          <dgm:bulletEnabled val="1"/>
        </dgm:presLayoutVars>
      </dgm:prSet>
      <dgm:spPr/>
    </dgm:pt>
    <dgm:pt modelId="{C12E223D-DAC0-43EB-A497-77991F3074B3}" type="pres">
      <dgm:prSet presAssocID="{CCF1CC68-BFD5-48C6-95B0-BFA3B3DFF1F3}" presName="sibTrans" presStyleCnt="0"/>
      <dgm:spPr/>
    </dgm:pt>
    <dgm:pt modelId="{C302E8CB-8776-49D9-8A78-A5CB6245D23D}" type="pres">
      <dgm:prSet presAssocID="{6DAA4F4C-B565-4F0B-A9FB-D6D87A400144}" presName="node" presStyleLbl="node1" presStyleIdx="5" presStyleCnt="8">
        <dgm:presLayoutVars>
          <dgm:bulletEnabled val="1"/>
        </dgm:presLayoutVars>
      </dgm:prSet>
      <dgm:spPr/>
    </dgm:pt>
    <dgm:pt modelId="{6A21DAB9-07E4-4C24-99AB-454833638D5C}" type="pres">
      <dgm:prSet presAssocID="{7417F3A9-9B02-4B07-9A2E-975C28D56AF7}" presName="sibTrans" presStyleCnt="0"/>
      <dgm:spPr/>
    </dgm:pt>
    <dgm:pt modelId="{D4A84E76-1F92-421C-A589-BF699A2A28C7}" type="pres">
      <dgm:prSet presAssocID="{7A295A59-2C46-4D39-83A5-1E5072C98418}" presName="node" presStyleLbl="node1" presStyleIdx="6" presStyleCnt="8">
        <dgm:presLayoutVars>
          <dgm:bulletEnabled val="1"/>
        </dgm:presLayoutVars>
      </dgm:prSet>
      <dgm:spPr/>
    </dgm:pt>
    <dgm:pt modelId="{C507DAD5-5105-4DB9-B47E-427B13FFBB48}" type="pres">
      <dgm:prSet presAssocID="{67BA539A-322A-49F3-9AB5-AD96C7820037}" presName="sibTrans" presStyleCnt="0"/>
      <dgm:spPr/>
    </dgm:pt>
    <dgm:pt modelId="{B7182989-6B29-4782-BE03-78A35B338DF3}" type="pres">
      <dgm:prSet presAssocID="{DD3D16CB-C154-4F83-A0F3-DE218CDA928E}" presName="node" presStyleLbl="node1" presStyleIdx="7" presStyleCnt="8">
        <dgm:presLayoutVars>
          <dgm:bulletEnabled val="1"/>
        </dgm:presLayoutVars>
      </dgm:prSet>
      <dgm:spPr/>
    </dgm:pt>
  </dgm:ptLst>
  <dgm:cxnLst>
    <dgm:cxn modelId="{E59C9710-71CD-4E68-B60A-093D0D261843}" type="presOf" srcId="{1D3D8D8D-CAC9-48DE-84C1-8EF7F20D07A8}" destId="{9F549646-1B67-404A-A29E-C57B7090319F}" srcOrd="0" destOrd="0" presId="urn:microsoft.com/office/officeart/2005/8/layout/default"/>
    <dgm:cxn modelId="{0225091A-DA9F-465B-A4FD-54288A2B348F}" type="presOf" srcId="{7A295A59-2C46-4D39-83A5-1E5072C98418}" destId="{D4A84E76-1F92-421C-A589-BF699A2A28C7}" srcOrd="0" destOrd="0" presId="urn:microsoft.com/office/officeart/2005/8/layout/default"/>
    <dgm:cxn modelId="{0E74461D-C329-4E3A-89F8-D14C923F421A}" type="presOf" srcId="{B1EEA5FB-EFBF-46EE-BF73-05117386E552}" destId="{01324F91-3CF4-4538-AE2A-E26B739EC974}" srcOrd="0" destOrd="0" presId="urn:microsoft.com/office/officeart/2005/8/layout/default"/>
    <dgm:cxn modelId="{80ABF42B-C8A4-406A-A5A0-1841F989571E}" srcId="{9C5A6CF3-BEF1-4826-8533-2FD37DC630C6}" destId="{B1EEA5FB-EFBF-46EE-BF73-05117386E552}" srcOrd="0" destOrd="0" parTransId="{6B552FDF-17A3-43E9-A35A-ED1BF376F2F0}" sibTransId="{F9CDCDF4-45E3-4823-A2D4-02E491CA5440}"/>
    <dgm:cxn modelId="{3C189C39-435F-42F4-9B96-08BACE95A2BC}" type="presOf" srcId="{6DAA4F4C-B565-4F0B-A9FB-D6D87A400144}" destId="{C302E8CB-8776-49D9-8A78-A5CB6245D23D}" srcOrd="0" destOrd="0" presId="urn:microsoft.com/office/officeart/2005/8/layout/default"/>
    <dgm:cxn modelId="{51083F3C-E4CC-46F3-841C-EB6532079E5B}" type="presOf" srcId="{D324EA1D-06EE-40C2-81BF-6A9A0C26BC4F}" destId="{F2405F3A-1B34-4DC8-83CC-62566A9C6409}" srcOrd="0" destOrd="0" presId="urn:microsoft.com/office/officeart/2005/8/layout/default"/>
    <dgm:cxn modelId="{B6E1AF5E-AF69-4A0C-8F64-79743FF9549A}" type="presOf" srcId="{B9DE07F5-E327-497B-AE61-6486742FADFB}" destId="{9BBD85F1-734A-4C82-98A8-9A50B2F8DDE4}" srcOrd="0" destOrd="0" presId="urn:microsoft.com/office/officeart/2005/8/layout/default"/>
    <dgm:cxn modelId="{DF47F761-746D-4856-8CCC-9AACB44E8125}" srcId="{9C5A6CF3-BEF1-4826-8533-2FD37DC630C6}" destId="{DD3D16CB-C154-4F83-A0F3-DE218CDA928E}" srcOrd="7" destOrd="0" parTransId="{CCA0F534-7550-4C42-ADF5-96F385ADF7CA}" sibTransId="{EB8CBCD5-0EFA-4B37-AC78-7C2C03139303}"/>
    <dgm:cxn modelId="{3108F367-39B4-4A54-9694-B611577BF68E}" type="presOf" srcId="{9C5A6CF3-BEF1-4826-8533-2FD37DC630C6}" destId="{6B7FAEEB-8870-4C2D-90C7-3DDE3B90688D}" srcOrd="0" destOrd="0" presId="urn:microsoft.com/office/officeart/2005/8/layout/default"/>
    <dgm:cxn modelId="{6A37066B-1A54-4A80-96D5-10C19E8E94D1}" srcId="{9C5A6CF3-BEF1-4826-8533-2FD37DC630C6}" destId="{B9DE07F5-E327-497B-AE61-6486742FADFB}" srcOrd="2" destOrd="0" parTransId="{8654F63A-5BB4-4268-AEFC-C1B0891AB611}" sibTransId="{D85CBDF6-EEA9-40B9-9903-1CFD93CB18ED}"/>
    <dgm:cxn modelId="{1EAAFF95-144A-4300-A0F3-72F03346C619}" srcId="{9C5A6CF3-BEF1-4826-8533-2FD37DC630C6}" destId="{C8371241-5FAE-4A63-B094-1CE61F036F71}" srcOrd="4" destOrd="0" parTransId="{23390C5D-19A1-4C92-A6F1-BEE9ECA487D5}" sibTransId="{CCF1CC68-BFD5-48C6-95B0-BFA3B3DFF1F3}"/>
    <dgm:cxn modelId="{7D5058A7-7F7F-49DC-8375-5F055E001A72}" srcId="{9C5A6CF3-BEF1-4826-8533-2FD37DC630C6}" destId="{1D3D8D8D-CAC9-48DE-84C1-8EF7F20D07A8}" srcOrd="1" destOrd="0" parTransId="{CCDCD110-89B4-44D7-B4CD-A649573A706F}" sibTransId="{D0E8F8CC-5F76-4069-9924-3F800421EFBE}"/>
    <dgm:cxn modelId="{1E9E38AE-0E42-4C69-9773-53115F364908}" srcId="{9C5A6CF3-BEF1-4826-8533-2FD37DC630C6}" destId="{D324EA1D-06EE-40C2-81BF-6A9A0C26BC4F}" srcOrd="3" destOrd="0" parTransId="{955343E7-0313-47DC-83D6-40554E6FF997}" sibTransId="{2EDE3EB4-DA45-463A-BD62-97E5D4BA64F7}"/>
    <dgm:cxn modelId="{981A0BAF-20FF-400E-9E5E-83AD13CA6B75}" type="presOf" srcId="{DD3D16CB-C154-4F83-A0F3-DE218CDA928E}" destId="{B7182989-6B29-4782-BE03-78A35B338DF3}" srcOrd="0" destOrd="0" presId="urn:microsoft.com/office/officeart/2005/8/layout/default"/>
    <dgm:cxn modelId="{9FF588B3-A354-461C-840C-E6AD3BEE9B27}" type="presOf" srcId="{C8371241-5FAE-4A63-B094-1CE61F036F71}" destId="{01773563-6F40-4EAB-BBB9-8615BB7EEFA1}" srcOrd="0" destOrd="0" presId="urn:microsoft.com/office/officeart/2005/8/layout/default"/>
    <dgm:cxn modelId="{0B8DA3B5-C6C7-4E9F-954C-4E3C34F3D9BF}" srcId="{9C5A6CF3-BEF1-4826-8533-2FD37DC630C6}" destId="{6DAA4F4C-B565-4F0B-A9FB-D6D87A400144}" srcOrd="5" destOrd="0" parTransId="{343CD017-D1A3-466F-99B0-426708456405}" sibTransId="{7417F3A9-9B02-4B07-9A2E-975C28D56AF7}"/>
    <dgm:cxn modelId="{927A0BF3-C747-4ACB-B590-8CBF23A65C05}" srcId="{9C5A6CF3-BEF1-4826-8533-2FD37DC630C6}" destId="{7A295A59-2C46-4D39-83A5-1E5072C98418}" srcOrd="6" destOrd="0" parTransId="{7673DB4A-881E-476C-A5DA-69477CEA4B49}" sibTransId="{67BA539A-322A-49F3-9AB5-AD96C7820037}"/>
    <dgm:cxn modelId="{ED232EC8-FE81-4B10-ABA3-3DCE5BE1C2F1}" type="presParOf" srcId="{6B7FAEEB-8870-4C2D-90C7-3DDE3B90688D}" destId="{01324F91-3CF4-4538-AE2A-E26B739EC974}" srcOrd="0" destOrd="0" presId="urn:microsoft.com/office/officeart/2005/8/layout/default"/>
    <dgm:cxn modelId="{21910031-3847-4B95-9981-306463338A5C}" type="presParOf" srcId="{6B7FAEEB-8870-4C2D-90C7-3DDE3B90688D}" destId="{E29217DA-470E-42F0-AE66-1C8AE5A2BB09}" srcOrd="1" destOrd="0" presId="urn:microsoft.com/office/officeart/2005/8/layout/default"/>
    <dgm:cxn modelId="{C6550856-8160-4111-AB23-7D3FDDFD6E36}" type="presParOf" srcId="{6B7FAEEB-8870-4C2D-90C7-3DDE3B90688D}" destId="{9F549646-1B67-404A-A29E-C57B7090319F}" srcOrd="2" destOrd="0" presId="urn:microsoft.com/office/officeart/2005/8/layout/default"/>
    <dgm:cxn modelId="{7D825B8E-80F6-4ECB-A162-2EC489D7EF29}" type="presParOf" srcId="{6B7FAEEB-8870-4C2D-90C7-3DDE3B90688D}" destId="{D65068B2-BEB3-4216-A980-96486CEEF998}" srcOrd="3" destOrd="0" presId="urn:microsoft.com/office/officeart/2005/8/layout/default"/>
    <dgm:cxn modelId="{CA3B2807-348B-451E-B1F7-E5FAB42039D5}" type="presParOf" srcId="{6B7FAEEB-8870-4C2D-90C7-3DDE3B90688D}" destId="{9BBD85F1-734A-4C82-98A8-9A50B2F8DDE4}" srcOrd="4" destOrd="0" presId="urn:microsoft.com/office/officeart/2005/8/layout/default"/>
    <dgm:cxn modelId="{4EB5CA2E-6718-4638-A055-C05FC838EF99}" type="presParOf" srcId="{6B7FAEEB-8870-4C2D-90C7-3DDE3B90688D}" destId="{CCC48B19-9F30-4BAA-9AE0-AD63D0F02A93}" srcOrd="5" destOrd="0" presId="urn:microsoft.com/office/officeart/2005/8/layout/default"/>
    <dgm:cxn modelId="{F0814637-DCFF-4A59-B8A1-6BF4E7D27B48}" type="presParOf" srcId="{6B7FAEEB-8870-4C2D-90C7-3DDE3B90688D}" destId="{F2405F3A-1B34-4DC8-83CC-62566A9C6409}" srcOrd="6" destOrd="0" presId="urn:microsoft.com/office/officeart/2005/8/layout/default"/>
    <dgm:cxn modelId="{5A1268D5-C203-4CE3-AC0E-23A3F0FDDD58}" type="presParOf" srcId="{6B7FAEEB-8870-4C2D-90C7-3DDE3B90688D}" destId="{50545A94-505D-4CBA-A081-407AE56A13C1}" srcOrd="7" destOrd="0" presId="urn:microsoft.com/office/officeart/2005/8/layout/default"/>
    <dgm:cxn modelId="{4E68AD93-3F42-48D1-A1DB-4666295EDA79}" type="presParOf" srcId="{6B7FAEEB-8870-4C2D-90C7-3DDE3B90688D}" destId="{01773563-6F40-4EAB-BBB9-8615BB7EEFA1}" srcOrd="8" destOrd="0" presId="urn:microsoft.com/office/officeart/2005/8/layout/default"/>
    <dgm:cxn modelId="{98AEC446-CBE1-4829-9187-906E45FC5C36}" type="presParOf" srcId="{6B7FAEEB-8870-4C2D-90C7-3DDE3B90688D}" destId="{C12E223D-DAC0-43EB-A497-77991F3074B3}" srcOrd="9" destOrd="0" presId="urn:microsoft.com/office/officeart/2005/8/layout/default"/>
    <dgm:cxn modelId="{F1DFCDFC-D1FC-46A4-981A-C4832B70BABE}" type="presParOf" srcId="{6B7FAEEB-8870-4C2D-90C7-3DDE3B90688D}" destId="{C302E8CB-8776-49D9-8A78-A5CB6245D23D}" srcOrd="10" destOrd="0" presId="urn:microsoft.com/office/officeart/2005/8/layout/default"/>
    <dgm:cxn modelId="{1E57BED0-E52F-49B5-A991-8714F5007EFA}" type="presParOf" srcId="{6B7FAEEB-8870-4C2D-90C7-3DDE3B90688D}" destId="{6A21DAB9-07E4-4C24-99AB-454833638D5C}" srcOrd="11" destOrd="0" presId="urn:microsoft.com/office/officeart/2005/8/layout/default"/>
    <dgm:cxn modelId="{E02FA4D2-D8AA-4FB2-9B23-F6796B1E9F50}" type="presParOf" srcId="{6B7FAEEB-8870-4C2D-90C7-3DDE3B90688D}" destId="{D4A84E76-1F92-421C-A589-BF699A2A28C7}" srcOrd="12" destOrd="0" presId="urn:microsoft.com/office/officeart/2005/8/layout/default"/>
    <dgm:cxn modelId="{92273AFB-1723-4DF4-B976-B4257AF6CAA9}" type="presParOf" srcId="{6B7FAEEB-8870-4C2D-90C7-3DDE3B90688D}" destId="{C507DAD5-5105-4DB9-B47E-427B13FFBB48}" srcOrd="13" destOrd="0" presId="urn:microsoft.com/office/officeart/2005/8/layout/default"/>
    <dgm:cxn modelId="{0EAA4D55-2A88-4271-A9D8-A152C5AA0BD0}" type="presParOf" srcId="{6B7FAEEB-8870-4C2D-90C7-3DDE3B90688D}" destId="{B7182989-6B29-4782-BE03-78A35B338DF3}"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CAED9-1DD2-4524-AA67-07FD423910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2D512E19-F99D-4AF8-BEDB-FE95DBD798B7}">
      <dgm:prSet phldrT="[Text]"/>
      <dgm:spPr/>
      <dgm:t>
        <a:bodyPr/>
        <a:lstStyle/>
        <a:p>
          <a:pPr rtl="1"/>
          <a:r>
            <a:rPr lang="ar-AE" dirty="0">
              <a:effectLst/>
              <a:latin typeface="Arial" panose="020B0604020202020204" pitchFamily="34" charset="0"/>
              <a:ea typeface="Times New Roman" panose="02020603050405020304" pitchFamily="18" charset="0"/>
              <a:cs typeface="Arial" panose="020B0604020202020204" pitchFamily="34" charset="0"/>
            </a:rPr>
            <a:t>- هل سار التدخل الحكومي عبر تلك السياسة الوطنية كما تم تخطيطيه؟ وماهي المؤشرات المدعومة بالمعلومات الموصفة بخطط تنفيذ سياسة النفاذية الرقمية التي تحسم ذلك؟</a:t>
          </a:r>
          <a:endParaRPr lang="en-US" dirty="0"/>
        </a:p>
      </dgm:t>
    </dgm:pt>
    <dgm:pt modelId="{A542A708-395C-4963-A147-5FB23BBFA1E3}" type="parTrans" cxnId="{23894627-745F-4AA7-B2CD-CC970DC6F41F}">
      <dgm:prSet/>
      <dgm:spPr/>
      <dgm:t>
        <a:bodyPr/>
        <a:lstStyle/>
        <a:p>
          <a:endParaRPr lang="en-US" sz="2400"/>
        </a:p>
      </dgm:t>
    </dgm:pt>
    <dgm:pt modelId="{77E7297D-F5A6-424D-8C6B-BB5A01610F36}" type="sibTrans" cxnId="{23894627-745F-4AA7-B2CD-CC970DC6F41F}">
      <dgm:prSet/>
      <dgm:spPr/>
      <dgm:t>
        <a:bodyPr/>
        <a:lstStyle/>
        <a:p>
          <a:endParaRPr lang="en-US"/>
        </a:p>
      </dgm:t>
    </dgm:pt>
    <dgm:pt modelId="{012482D2-E266-4563-9846-0DA4992A4B90}">
      <dgm:prSet phldrT="[Text]"/>
      <dgm:spPr/>
      <dgm:t>
        <a:bodyPr/>
        <a:lstStyle/>
        <a:p>
          <a:pPr rtl="1"/>
          <a:r>
            <a:rPr lang="ar-AE">
              <a:effectLst/>
              <a:latin typeface="Arial" panose="020B0604020202020204" pitchFamily="34" charset="0"/>
              <a:ea typeface="Times New Roman" panose="02020603050405020304" pitchFamily="18" charset="0"/>
              <a:cs typeface="Arial" panose="020B0604020202020204" pitchFamily="34" charset="0"/>
            </a:rPr>
            <a:t>- في التحليل الكلي هل تم تحديد قيم القياسات المعيارية التي تحسم نتائج تأثيرات السياسة الوطنية للنفاذية الرقمية وعلى من؟ وهل هناك فرص للتحسين؟</a:t>
          </a:r>
          <a:endParaRPr lang="en-US"/>
        </a:p>
      </dgm:t>
    </dgm:pt>
    <dgm:pt modelId="{66607857-58C3-4EA3-8122-138EA6BD8346}" type="parTrans" cxnId="{2C883EF8-4D95-4A3A-9A14-92F7FAE9E89C}">
      <dgm:prSet/>
      <dgm:spPr/>
      <dgm:t>
        <a:bodyPr/>
        <a:lstStyle/>
        <a:p>
          <a:endParaRPr lang="en-US" sz="2400"/>
        </a:p>
      </dgm:t>
    </dgm:pt>
    <dgm:pt modelId="{2810125E-85F4-481D-A0ED-B6D29DB06306}" type="sibTrans" cxnId="{2C883EF8-4D95-4A3A-9A14-92F7FAE9E89C}">
      <dgm:prSet/>
      <dgm:spPr/>
      <dgm:t>
        <a:bodyPr/>
        <a:lstStyle/>
        <a:p>
          <a:endParaRPr lang="en-US"/>
        </a:p>
      </dgm:t>
    </dgm:pt>
    <dgm:pt modelId="{F9D1A058-F8CE-40AA-851A-E9A4B8543F53}">
      <dgm:prSet phldrT="[Text]"/>
      <dgm:spPr/>
      <dgm:t>
        <a:bodyPr/>
        <a:lstStyle/>
        <a:p>
          <a:pPr rtl="1"/>
          <a:r>
            <a:rPr lang="ar-AE" dirty="0">
              <a:effectLst/>
              <a:latin typeface="Arial" panose="020B0604020202020204" pitchFamily="34" charset="0"/>
              <a:ea typeface="Times New Roman" panose="02020603050405020304" pitchFamily="18" charset="0"/>
              <a:cs typeface="Arial" panose="020B0604020202020204" pitchFamily="34" charset="0"/>
            </a:rPr>
            <a:t>- هل كانت التأثيرات ضمن الجدوى الاقتصادية المأمولة؟</a:t>
          </a:r>
          <a:endParaRPr lang="en-US" dirty="0"/>
        </a:p>
      </dgm:t>
    </dgm:pt>
    <dgm:pt modelId="{D532A777-B005-441C-9452-09E2DB565C01}" type="parTrans" cxnId="{9442A56D-2133-4600-84E1-547E382BD37B}">
      <dgm:prSet/>
      <dgm:spPr/>
      <dgm:t>
        <a:bodyPr/>
        <a:lstStyle/>
        <a:p>
          <a:endParaRPr lang="en-US" sz="2400"/>
        </a:p>
      </dgm:t>
    </dgm:pt>
    <dgm:pt modelId="{400B470D-B0AF-45CB-A286-EAD0086ABA4F}" type="sibTrans" cxnId="{9442A56D-2133-4600-84E1-547E382BD37B}">
      <dgm:prSet/>
      <dgm:spPr/>
      <dgm:t>
        <a:bodyPr/>
        <a:lstStyle/>
        <a:p>
          <a:endParaRPr lang="en-US"/>
        </a:p>
      </dgm:t>
    </dgm:pt>
    <dgm:pt modelId="{C80B9B17-35FF-43AC-A09B-4E51082E256D}" type="pres">
      <dgm:prSet presAssocID="{21ACAED9-1DD2-4524-AA67-07FD42391089}" presName="linear" presStyleCnt="0">
        <dgm:presLayoutVars>
          <dgm:animLvl val="lvl"/>
          <dgm:resizeHandles val="exact"/>
        </dgm:presLayoutVars>
      </dgm:prSet>
      <dgm:spPr/>
    </dgm:pt>
    <dgm:pt modelId="{FA240481-49E1-4E46-88E0-9E128D0E517F}" type="pres">
      <dgm:prSet presAssocID="{2D512E19-F99D-4AF8-BEDB-FE95DBD798B7}" presName="parentText" presStyleLbl="node1" presStyleIdx="0" presStyleCnt="3">
        <dgm:presLayoutVars>
          <dgm:chMax val="0"/>
          <dgm:bulletEnabled val="1"/>
        </dgm:presLayoutVars>
      </dgm:prSet>
      <dgm:spPr/>
    </dgm:pt>
    <dgm:pt modelId="{30DDAD7C-B777-4415-ACC5-343339FAD057}" type="pres">
      <dgm:prSet presAssocID="{77E7297D-F5A6-424D-8C6B-BB5A01610F36}" presName="spacer" presStyleCnt="0"/>
      <dgm:spPr/>
    </dgm:pt>
    <dgm:pt modelId="{03345735-E26C-4E90-AE90-9807F6C5F845}" type="pres">
      <dgm:prSet presAssocID="{012482D2-E266-4563-9846-0DA4992A4B90}" presName="parentText" presStyleLbl="node1" presStyleIdx="1" presStyleCnt="3">
        <dgm:presLayoutVars>
          <dgm:chMax val="0"/>
          <dgm:bulletEnabled val="1"/>
        </dgm:presLayoutVars>
      </dgm:prSet>
      <dgm:spPr/>
    </dgm:pt>
    <dgm:pt modelId="{FA86ED8F-107D-4B37-BBC6-5201055B63D3}" type="pres">
      <dgm:prSet presAssocID="{2810125E-85F4-481D-A0ED-B6D29DB06306}" presName="spacer" presStyleCnt="0"/>
      <dgm:spPr/>
    </dgm:pt>
    <dgm:pt modelId="{A83A717E-AF86-4819-9339-F3410A5E6CFC}" type="pres">
      <dgm:prSet presAssocID="{F9D1A058-F8CE-40AA-851A-E9A4B8543F53}" presName="parentText" presStyleLbl="node1" presStyleIdx="2" presStyleCnt="3">
        <dgm:presLayoutVars>
          <dgm:chMax val="0"/>
          <dgm:bulletEnabled val="1"/>
        </dgm:presLayoutVars>
      </dgm:prSet>
      <dgm:spPr/>
    </dgm:pt>
  </dgm:ptLst>
  <dgm:cxnLst>
    <dgm:cxn modelId="{23894627-745F-4AA7-B2CD-CC970DC6F41F}" srcId="{21ACAED9-1DD2-4524-AA67-07FD42391089}" destId="{2D512E19-F99D-4AF8-BEDB-FE95DBD798B7}" srcOrd="0" destOrd="0" parTransId="{A542A708-395C-4963-A147-5FB23BBFA1E3}" sibTransId="{77E7297D-F5A6-424D-8C6B-BB5A01610F36}"/>
    <dgm:cxn modelId="{A1E52E34-EE93-48AB-ACF9-5CE1C018749D}" type="presOf" srcId="{2D512E19-F99D-4AF8-BEDB-FE95DBD798B7}" destId="{FA240481-49E1-4E46-88E0-9E128D0E517F}" srcOrd="0" destOrd="0" presId="urn:microsoft.com/office/officeart/2005/8/layout/vList2"/>
    <dgm:cxn modelId="{9442A56D-2133-4600-84E1-547E382BD37B}" srcId="{21ACAED9-1DD2-4524-AA67-07FD42391089}" destId="{F9D1A058-F8CE-40AA-851A-E9A4B8543F53}" srcOrd="2" destOrd="0" parTransId="{D532A777-B005-441C-9452-09E2DB565C01}" sibTransId="{400B470D-B0AF-45CB-A286-EAD0086ABA4F}"/>
    <dgm:cxn modelId="{33C27D70-E4CC-47B4-A527-AFF21E03EF2E}" type="presOf" srcId="{012482D2-E266-4563-9846-0DA4992A4B90}" destId="{03345735-E26C-4E90-AE90-9807F6C5F845}" srcOrd="0" destOrd="0" presId="urn:microsoft.com/office/officeart/2005/8/layout/vList2"/>
    <dgm:cxn modelId="{A1B0BEBA-CDDF-45C7-AAC6-1541B485BE29}" type="presOf" srcId="{F9D1A058-F8CE-40AA-851A-E9A4B8543F53}" destId="{A83A717E-AF86-4819-9339-F3410A5E6CFC}" srcOrd="0" destOrd="0" presId="urn:microsoft.com/office/officeart/2005/8/layout/vList2"/>
    <dgm:cxn modelId="{C4A359EE-436E-47A8-8DB1-BEF01B13D991}" type="presOf" srcId="{21ACAED9-1DD2-4524-AA67-07FD42391089}" destId="{C80B9B17-35FF-43AC-A09B-4E51082E256D}" srcOrd="0" destOrd="0" presId="urn:microsoft.com/office/officeart/2005/8/layout/vList2"/>
    <dgm:cxn modelId="{2C883EF8-4D95-4A3A-9A14-92F7FAE9E89C}" srcId="{21ACAED9-1DD2-4524-AA67-07FD42391089}" destId="{012482D2-E266-4563-9846-0DA4992A4B90}" srcOrd="1" destOrd="0" parTransId="{66607857-58C3-4EA3-8122-138EA6BD8346}" sibTransId="{2810125E-85F4-481D-A0ED-B6D29DB06306}"/>
    <dgm:cxn modelId="{4D462603-0655-4DD2-B41E-1BA025EC4EEE}" type="presParOf" srcId="{C80B9B17-35FF-43AC-A09B-4E51082E256D}" destId="{FA240481-49E1-4E46-88E0-9E128D0E517F}" srcOrd="0" destOrd="0" presId="urn:microsoft.com/office/officeart/2005/8/layout/vList2"/>
    <dgm:cxn modelId="{CE27BCC5-3E98-46D6-96D2-FD618C53509B}" type="presParOf" srcId="{C80B9B17-35FF-43AC-A09B-4E51082E256D}" destId="{30DDAD7C-B777-4415-ACC5-343339FAD057}" srcOrd="1" destOrd="0" presId="urn:microsoft.com/office/officeart/2005/8/layout/vList2"/>
    <dgm:cxn modelId="{51A1CDD9-1DF8-4C14-A121-42C8B1D11FE2}" type="presParOf" srcId="{C80B9B17-35FF-43AC-A09B-4E51082E256D}" destId="{03345735-E26C-4E90-AE90-9807F6C5F845}" srcOrd="2" destOrd="0" presId="urn:microsoft.com/office/officeart/2005/8/layout/vList2"/>
    <dgm:cxn modelId="{0B38A7F8-BF50-4DD7-9B2C-2D4748C26D17}" type="presParOf" srcId="{C80B9B17-35FF-43AC-A09B-4E51082E256D}" destId="{FA86ED8F-107D-4B37-BBC6-5201055B63D3}" srcOrd="3" destOrd="0" presId="urn:microsoft.com/office/officeart/2005/8/layout/vList2"/>
    <dgm:cxn modelId="{7488E7BD-0CE1-4014-82C4-9A0A38F41DB6}" type="presParOf" srcId="{C80B9B17-35FF-43AC-A09B-4E51082E256D}" destId="{A83A717E-AF86-4819-9339-F3410A5E6C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28E2ED-0D81-4241-9060-5E85717C6839}"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A6CE2858-82B9-4BCE-B870-D3881A8BA4AE}">
      <dgm:prSet phldrT="[Text]" custT="1"/>
      <dgm:spPr/>
      <dgm:t>
        <a:bodyPr/>
        <a:lstStyle/>
        <a:p>
          <a:pPr algn="r" rtl="1"/>
          <a:r>
            <a:rPr lang="ar-AE" sz="1400">
              <a:latin typeface="+mj-lt"/>
            </a:rPr>
            <a:t>ملاحظة 1:</a:t>
          </a:r>
          <a:endParaRPr lang="en-US" sz="1400">
            <a:latin typeface="+mj-lt"/>
          </a:endParaRPr>
        </a:p>
      </dgm:t>
    </dgm:pt>
    <dgm:pt modelId="{7A00AFC5-0D4F-4018-B762-F70C63A3E378}" type="parTrans" cxnId="{91D3DB84-9BD7-4612-A6F7-C87A0702D7D6}">
      <dgm:prSet/>
      <dgm:spPr/>
      <dgm:t>
        <a:bodyPr/>
        <a:lstStyle/>
        <a:p>
          <a:pPr algn="r" rtl="1"/>
          <a:endParaRPr lang="en-US" sz="1400">
            <a:latin typeface="+mj-lt"/>
          </a:endParaRPr>
        </a:p>
      </dgm:t>
    </dgm:pt>
    <dgm:pt modelId="{48EE9E41-3090-4BAC-A90E-60419DF73693}" type="sibTrans" cxnId="{91D3DB84-9BD7-4612-A6F7-C87A0702D7D6}">
      <dgm:prSet/>
      <dgm:spPr/>
      <dgm:t>
        <a:bodyPr/>
        <a:lstStyle/>
        <a:p>
          <a:pPr algn="r" rtl="1"/>
          <a:endParaRPr lang="en-US" sz="1400">
            <a:latin typeface="+mj-lt"/>
          </a:endParaRPr>
        </a:p>
      </dgm:t>
    </dgm:pt>
    <dgm:pt modelId="{DB26D2EB-D6D6-4A46-B50F-00730A7DEAA7}">
      <dgm:prSet phldrT="[Text]" custT="1"/>
      <dgm:spPr/>
      <dgm:t>
        <a:bodyPr/>
        <a:lstStyle/>
        <a:p>
          <a:pPr algn="r" rtl="1"/>
          <a:r>
            <a:rPr lang="ar-AE" sz="1400">
              <a:latin typeface="+mj-lt"/>
            </a:rPr>
            <a:t>إن وضع الأهداف لأي سياسة وطنية لا يكتمل الا بعد وضع مجموعة من خيارات الحلول المتعددة لتلك السياسة وآليات تنفيذها، ودراسة أثر تلك السناريوهات المختلفة ودراسة الجدوى الاقتصادية لكل من تلك الخيارات، وكلف استدامتها، وأيضاً الأثر المتوقع لها، ومن الممكن لكل خيار أن يعدل من ترتيب الأهداف، بناء سياسة وطنية للنفاذية الرقمية تستفيد مباشرة من الانتظام بقواعد انجاز السياسات " </a:t>
          </a:r>
          <a:r>
            <a:rPr lang="en-US" sz="1400">
              <a:latin typeface="+mj-lt"/>
            </a:rPr>
            <a:t>ROAMEF</a:t>
          </a:r>
          <a:r>
            <a:rPr lang="ar-AE" sz="1400">
              <a:latin typeface="+mj-lt"/>
            </a:rPr>
            <a:t>"  وأدوات التحليل " </a:t>
          </a:r>
          <a:r>
            <a:rPr lang="en-US" sz="1400">
              <a:latin typeface="+mj-lt"/>
            </a:rPr>
            <a:t>PESTLE </a:t>
          </a:r>
          <a:r>
            <a:rPr lang="ar-AE" sz="1400">
              <a:latin typeface="+mj-lt"/>
            </a:rPr>
            <a:t>" ,أدوات بناء الأهداف وفق "</a:t>
          </a:r>
          <a:r>
            <a:rPr lang="en-US" sz="1400">
              <a:latin typeface="+mj-lt"/>
            </a:rPr>
            <a:t>SMART</a:t>
          </a:r>
          <a:r>
            <a:rPr lang="ar-AE" sz="1400">
              <a:latin typeface="+mj-lt"/>
            </a:rPr>
            <a:t>" كون سياسة النفاذية الرقمية تعتبر من السياسات العابرة للمؤسسات (عام – خاص – أهلي) ، وبناء تلك السياسة (السياسة الوطنية للنفاذية الرقمية) يستفيد من الانضباط وفق معايير محددة في وضع سيناريوهات الحلول ومقارنة نتائجها وزمن تنفيذها وكلفها وذلك ضمن قوالب </a:t>
          </a:r>
          <a:r>
            <a:rPr lang="ar-AE" sz="1400" err="1">
              <a:latin typeface="+mj-lt"/>
            </a:rPr>
            <a:t>محوكمة</a:t>
          </a:r>
          <a:r>
            <a:rPr lang="ar-AE" sz="1400">
              <a:latin typeface="+mj-lt"/>
            </a:rPr>
            <a:t> تساعد في عملية الاختيار للأفضل وطنياً.</a:t>
          </a:r>
          <a:endParaRPr lang="en-US" sz="1400">
            <a:latin typeface="+mj-lt"/>
          </a:endParaRPr>
        </a:p>
      </dgm:t>
    </dgm:pt>
    <dgm:pt modelId="{8BE2C58B-FFF5-4FA4-81E4-BBE1446095A1}" type="parTrans" cxnId="{DBD46B4F-836D-4ED9-B481-1DA931E4EF4D}">
      <dgm:prSet/>
      <dgm:spPr/>
      <dgm:t>
        <a:bodyPr/>
        <a:lstStyle/>
        <a:p>
          <a:pPr algn="r" rtl="1"/>
          <a:endParaRPr lang="en-US" sz="1400">
            <a:latin typeface="+mj-lt"/>
          </a:endParaRPr>
        </a:p>
      </dgm:t>
    </dgm:pt>
    <dgm:pt modelId="{2B4FC084-C182-4C6B-9B72-2DB6014831FE}" type="sibTrans" cxnId="{DBD46B4F-836D-4ED9-B481-1DA931E4EF4D}">
      <dgm:prSet/>
      <dgm:spPr/>
      <dgm:t>
        <a:bodyPr/>
        <a:lstStyle/>
        <a:p>
          <a:pPr algn="r" rtl="1"/>
          <a:endParaRPr lang="en-US" sz="1400">
            <a:latin typeface="+mj-lt"/>
          </a:endParaRPr>
        </a:p>
      </dgm:t>
    </dgm:pt>
    <dgm:pt modelId="{D24F3067-0486-4339-9908-6BD73563DF5F}">
      <dgm:prSet phldrT="[Text]" custT="1"/>
      <dgm:spPr/>
      <dgm:t>
        <a:bodyPr/>
        <a:lstStyle/>
        <a:p>
          <a:pPr algn="r" rtl="1"/>
          <a:r>
            <a:rPr lang="ar-AE" sz="1400">
              <a:latin typeface="+mj-lt"/>
            </a:rPr>
            <a:t>ملاحظة 2 </a:t>
          </a:r>
          <a:endParaRPr lang="en-US" sz="1400">
            <a:latin typeface="+mj-lt"/>
          </a:endParaRPr>
        </a:p>
      </dgm:t>
    </dgm:pt>
    <dgm:pt modelId="{F9D9F635-08E1-419F-B643-6038F3D31702}" type="parTrans" cxnId="{751853F9-03B9-4B4A-B787-BAB6D9B5821A}">
      <dgm:prSet/>
      <dgm:spPr/>
      <dgm:t>
        <a:bodyPr/>
        <a:lstStyle/>
        <a:p>
          <a:pPr algn="r" rtl="1"/>
          <a:endParaRPr lang="en-US" sz="1400">
            <a:latin typeface="+mj-lt"/>
          </a:endParaRPr>
        </a:p>
      </dgm:t>
    </dgm:pt>
    <dgm:pt modelId="{D5329CE6-8569-4098-A6EB-13222453E57E}" type="sibTrans" cxnId="{751853F9-03B9-4B4A-B787-BAB6D9B5821A}">
      <dgm:prSet/>
      <dgm:spPr/>
      <dgm:t>
        <a:bodyPr/>
        <a:lstStyle/>
        <a:p>
          <a:pPr algn="r" rtl="1"/>
          <a:endParaRPr lang="en-US" sz="1400">
            <a:latin typeface="+mj-lt"/>
          </a:endParaRPr>
        </a:p>
      </dgm:t>
    </dgm:pt>
    <dgm:pt modelId="{BF08DF65-41D4-40AB-B747-29666E23A886}">
      <dgm:prSet phldrT="[Text]" custT="1"/>
      <dgm:spPr/>
      <dgm:t>
        <a:bodyPr/>
        <a:lstStyle/>
        <a:p>
          <a:pPr algn="r" rtl="1"/>
          <a:r>
            <a:rPr lang="ar-AE" sz="1400">
              <a:latin typeface="+mj-lt"/>
            </a:rPr>
            <a:t>إن احتساب كلف كل حل (سيناريو) من الحلول التي تتصدى لها السياسة التنفيذية ومقارنته بمردوديته الاقتصادية والاجتماعية، على المدى القصير، المتوسط، أم البعيد، هو أحد عوامل نجاح أو فشل سياسة وطنية، فالسياسات الوطنية التي تتجاوز إمكانيات الرصد المالي السنوي المخطط لها ، محكوم عليها مسبقاً بعدم التنفيذ لنقص التمويل.</a:t>
          </a:r>
          <a:endParaRPr lang="en-US" sz="1400">
            <a:latin typeface="+mj-lt"/>
          </a:endParaRPr>
        </a:p>
      </dgm:t>
    </dgm:pt>
    <dgm:pt modelId="{1DD0CE60-CFD4-4E5A-80A8-F0F4ADF1CF32}" type="parTrans" cxnId="{C584A66F-94B6-4620-8037-6D6E093E4702}">
      <dgm:prSet/>
      <dgm:spPr/>
      <dgm:t>
        <a:bodyPr/>
        <a:lstStyle/>
        <a:p>
          <a:pPr algn="r" rtl="1"/>
          <a:endParaRPr lang="en-US" sz="1400">
            <a:latin typeface="+mj-lt"/>
          </a:endParaRPr>
        </a:p>
      </dgm:t>
    </dgm:pt>
    <dgm:pt modelId="{20E4A3F4-B52C-445E-BE41-345F92128865}" type="sibTrans" cxnId="{C584A66F-94B6-4620-8037-6D6E093E4702}">
      <dgm:prSet/>
      <dgm:spPr/>
      <dgm:t>
        <a:bodyPr/>
        <a:lstStyle/>
        <a:p>
          <a:pPr algn="r" rtl="1"/>
          <a:endParaRPr lang="en-US" sz="1400">
            <a:latin typeface="+mj-lt"/>
          </a:endParaRPr>
        </a:p>
      </dgm:t>
    </dgm:pt>
    <dgm:pt modelId="{FB0B3E9A-C09B-4120-970C-2409EA9D6B34}">
      <dgm:prSet phldrT="[Text]" custT="1"/>
      <dgm:spPr/>
      <dgm:t>
        <a:bodyPr/>
        <a:lstStyle/>
        <a:p>
          <a:pPr algn="r" rtl="1"/>
          <a:r>
            <a:rPr lang="ar-AE" sz="1400">
              <a:latin typeface="+mj-lt"/>
            </a:rPr>
            <a:t>ملاحظة 3</a:t>
          </a:r>
        </a:p>
        <a:p>
          <a:pPr algn="r" rtl="1"/>
          <a:r>
            <a:rPr lang="ar-AE" sz="1400">
              <a:latin typeface="+mj-lt"/>
            </a:rPr>
            <a:t>الاهتمام بالحصول على ردود الفعل المباشرة من أصحاب المصلحة (مقدمي الخدمة العامة، والجمعيات الأهلية المتخصصة، والمستفيد النهائي من السياسة الوطنية) هو الأساس للوصول للتحسين المستمر للسياسة ونتائجها، التحسين المستمر المبني على ادلة.</a:t>
          </a:r>
          <a:endParaRPr lang="en-US" sz="1400">
            <a:latin typeface="+mj-lt"/>
          </a:endParaRPr>
        </a:p>
      </dgm:t>
    </dgm:pt>
    <dgm:pt modelId="{A2C8B2FD-9FEA-4C1F-8CA7-BF136D5EBDC1}" type="parTrans" cxnId="{3460FA95-D512-4E17-B9C8-A40EB16D558C}">
      <dgm:prSet/>
      <dgm:spPr/>
      <dgm:t>
        <a:bodyPr/>
        <a:lstStyle/>
        <a:p>
          <a:pPr algn="r" rtl="1"/>
          <a:endParaRPr lang="en-US" sz="1400">
            <a:latin typeface="+mj-lt"/>
          </a:endParaRPr>
        </a:p>
      </dgm:t>
    </dgm:pt>
    <dgm:pt modelId="{143F677A-358B-4C92-A2FE-8A48BCDC28A5}" type="sibTrans" cxnId="{3460FA95-D512-4E17-B9C8-A40EB16D558C}">
      <dgm:prSet/>
      <dgm:spPr/>
      <dgm:t>
        <a:bodyPr/>
        <a:lstStyle/>
        <a:p>
          <a:pPr algn="r" rtl="1"/>
          <a:endParaRPr lang="en-US" sz="1400">
            <a:latin typeface="+mj-lt"/>
          </a:endParaRPr>
        </a:p>
      </dgm:t>
    </dgm:pt>
    <dgm:pt modelId="{D80F619B-DD08-439F-AFC3-6F10CD407958}">
      <dgm:prSet phldrT="[Text]" custT="1"/>
      <dgm:spPr/>
      <dgm:t>
        <a:bodyPr/>
        <a:lstStyle/>
        <a:p>
          <a:pPr algn="r" rtl="1"/>
          <a:endParaRPr lang="en-US" sz="1400">
            <a:latin typeface="+mj-lt"/>
          </a:endParaRPr>
        </a:p>
      </dgm:t>
    </dgm:pt>
    <dgm:pt modelId="{6119D00B-4E75-46DE-A076-70F1F2D9A3AA}" type="parTrans" cxnId="{3FFBD31A-66B7-4336-9197-99AC619206D3}">
      <dgm:prSet/>
      <dgm:spPr/>
      <dgm:t>
        <a:bodyPr/>
        <a:lstStyle/>
        <a:p>
          <a:pPr algn="r" rtl="1"/>
          <a:endParaRPr lang="en-US" sz="1400">
            <a:latin typeface="+mj-lt"/>
          </a:endParaRPr>
        </a:p>
      </dgm:t>
    </dgm:pt>
    <dgm:pt modelId="{FEFF7D14-40F2-4DA5-9038-1AE1E1C02F00}" type="sibTrans" cxnId="{3FFBD31A-66B7-4336-9197-99AC619206D3}">
      <dgm:prSet/>
      <dgm:spPr/>
      <dgm:t>
        <a:bodyPr/>
        <a:lstStyle/>
        <a:p>
          <a:pPr algn="r" rtl="1"/>
          <a:endParaRPr lang="en-US" sz="1400">
            <a:latin typeface="+mj-lt"/>
          </a:endParaRPr>
        </a:p>
      </dgm:t>
    </dgm:pt>
    <dgm:pt modelId="{9158CB2D-D6C0-465F-A5B3-FE67B54C5F12}" type="pres">
      <dgm:prSet presAssocID="{1928E2ED-0D81-4241-9060-5E85717C6839}" presName="Name0" presStyleCnt="0">
        <dgm:presLayoutVars>
          <dgm:dir val="rev"/>
          <dgm:resizeHandles val="exact"/>
        </dgm:presLayoutVars>
      </dgm:prSet>
      <dgm:spPr/>
    </dgm:pt>
    <dgm:pt modelId="{3C49F6CE-54A5-4F59-A02F-20CC1B3FFEDF}" type="pres">
      <dgm:prSet presAssocID="{A6CE2858-82B9-4BCE-B870-D3881A8BA4AE}" presName="node" presStyleLbl="node1" presStyleIdx="0" presStyleCnt="3">
        <dgm:presLayoutVars>
          <dgm:bulletEnabled val="1"/>
        </dgm:presLayoutVars>
      </dgm:prSet>
      <dgm:spPr/>
    </dgm:pt>
    <dgm:pt modelId="{800C0E43-7708-4425-938B-255B94523166}" type="pres">
      <dgm:prSet presAssocID="{48EE9E41-3090-4BAC-A90E-60419DF73693}" presName="sibTrans" presStyleCnt="0"/>
      <dgm:spPr/>
    </dgm:pt>
    <dgm:pt modelId="{2468FE5B-86A6-4250-95CE-953BC3D0967A}" type="pres">
      <dgm:prSet presAssocID="{D24F3067-0486-4339-9908-6BD73563DF5F}" presName="node" presStyleLbl="node1" presStyleIdx="1" presStyleCnt="3">
        <dgm:presLayoutVars>
          <dgm:bulletEnabled val="1"/>
        </dgm:presLayoutVars>
      </dgm:prSet>
      <dgm:spPr/>
    </dgm:pt>
    <dgm:pt modelId="{BB6BC6C7-B9D8-4800-8BDF-3E1376598C0D}" type="pres">
      <dgm:prSet presAssocID="{D5329CE6-8569-4098-A6EB-13222453E57E}" presName="sibTrans" presStyleCnt="0"/>
      <dgm:spPr/>
    </dgm:pt>
    <dgm:pt modelId="{A1FFC843-2916-4AED-AD7C-2DCF016452CB}" type="pres">
      <dgm:prSet presAssocID="{FB0B3E9A-C09B-4120-970C-2409EA9D6B34}" presName="node" presStyleLbl="node1" presStyleIdx="2" presStyleCnt="3">
        <dgm:presLayoutVars>
          <dgm:bulletEnabled val="1"/>
        </dgm:presLayoutVars>
      </dgm:prSet>
      <dgm:spPr/>
    </dgm:pt>
  </dgm:ptLst>
  <dgm:cxnLst>
    <dgm:cxn modelId="{3FFBD31A-66B7-4336-9197-99AC619206D3}" srcId="{FB0B3E9A-C09B-4120-970C-2409EA9D6B34}" destId="{D80F619B-DD08-439F-AFC3-6F10CD407958}" srcOrd="0" destOrd="0" parTransId="{6119D00B-4E75-46DE-A076-70F1F2D9A3AA}" sibTransId="{FEFF7D14-40F2-4DA5-9038-1AE1E1C02F00}"/>
    <dgm:cxn modelId="{0C85A328-5F93-4C05-AAD4-FCEF72CF08C1}" type="presOf" srcId="{D80F619B-DD08-439F-AFC3-6F10CD407958}" destId="{A1FFC843-2916-4AED-AD7C-2DCF016452CB}" srcOrd="0" destOrd="1" presId="urn:microsoft.com/office/officeart/2005/8/layout/hList6"/>
    <dgm:cxn modelId="{E8C4452D-8110-4B7D-ACC6-2E1B5CB9ECFC}" type="presOf" srcId="{D24F3067-0486-4339-9908-6BD73563DF5F}" destId="{2468FE5B-86A6-4250-95CE-953BC3D0967A}" srcOrd="0" destOrd="0" presId="urn:microsoft.com/office/officeart/2005/8/layout/hList6"/>
    <dgm:cxn modelId="{D69BC842-D1DA-4208-87CA-6BEEE5271EFB}" type="presOf" srcId="{DB26D2EB-D6D6-4A46-B50F-00730A7DEAA7}" destId="{3C49F6CE-54A5-4F59-A02F-20CC1B3FFEDF}" srcOrd="0" destOrd="1" presId="urn:microsoft.com/office/officeart/2005/8/layout/hList6"/>
    <dgm:cxn modelId="{DBD46B4F-836D-4ED9-B481-1DA931E4EF4D}" srcId="{A6CE2858-82B9-4BCE-B870-D3881A8BA4AE}" destId="{DB26D2EB-D6D6-4A46-B50F-00730A7DEAA7}" srcOrd="0" destOrd="0" parTransId="{8BE2C58B-FFF5-4FA4-81E4-BBE1446095A1}" sibTransId="{2B4FC084-C182-4C6B-9B72-2DB6014831FE}"/>
    <dgm:cxn modelId="{C584A66F-94B6-4620-8037-6D6E093E4702}" srcId="{D24F3067-0486-4339-9908-6BD73563DF5F}" destId="{BF08DF65-41D4-40AB-B747-29666E23A886}" srcOrd="0" destOrd="0" parTransId="{1DD0CE60-CFD4-4E5A-80A8-F0F4ADF1CF32}" sibTransId="{20E4A3F4-B52C-445E-BE41-345F92128865}"/>
    <dgm:cxn modelId="{DAFB5676-BD6E-4F0D-B46F-693E11ACFFCD}" type="presOf" srcId="{BF08DF65-41D4-40AB-B747-29666E23A886}" destId="{2468FE5B-86A6-4250-95CE-953BC3D0967A}" srcOrd="0" destOrd="1" presId="urn:microsoft.com/office/officeart/2005/8/layout/hList6"/>
    <dgm:cxn modelId="{91D3DB84-9BD7-4612-A6F7-C87A0702D7D6}" srcId="{1928E2ED-0D81-4241-9060-5E85717C6839}" destId="{A6CE2858-82B9-4BCE-B870-D3881A8BA4AE}" srcOrd="0" destOrd="0" parTransId="{7A00AFC5-0D4F-4018-B762-F70C63A3E378}" sibTransId="{48EE9E41-3090-4BAC-A90E-60419DF73693}"/>
    <dgm:cxn modelId="{3460FA95-D512-4E17-B9C8-A40EB16D558C}" srcId="{1928E2ED-0D81-4241-9060-5E85717C6839}" destId="{FB0B3E9A-C09B-4120-970C-2409EA9D6B34}" srcOrd="2" destOrd="0" parTransId="{A2C8B2FD-9FEA-4C1F-8CA7-BF136D5EBDC1}" sibTransId="{143F677A-358B-4C92-A2FE-8A48BCDC28A5}"/>
    <dgm:cxn modelId="{CA12CAC8-80B1-4183-B210-6B4D6099D6D4}" type="presOf" srcId="{FB0B3E9A-C09B-4120-970C-2409EA9D6B34}" destId="{A1FFC843-2916-4AED-AD7C-2DCF016452CB}" srcOrd="0" destOrd="0" presId="urn:microsoft.com/office/officeart/2005/8/layout/hList6"/>
    <dgm:cxn modelId="{D2E723D5-C7BD-419B-B769-02699CDF9137}" type="presOf" srcId="{1928E2ED-0D81-4241-9060-5E85717C6839}" destId="{9158CB2D-D6C0-465F-A5B3-FE67B54C5F12}" srcOrd="0" destOrd="0" presId="urn:microsoft.com/office/officeart/2005/8/layout/hList6"/>
    <dgm:cxn modelId="{DF233CE8-6D52-41AF-82DC-B804829ABF30}" type="presOf" srcId="{A6CE2858-82B9-4BCE-B870-D3881A8BA4AE}" destId="{3C49F6CE-54A5-4F59-A02F-20CC1B3FFEDF}" srcOrd="0" destOrd="0" presId="urn:microsoft.com/office/officeart/2005/8/layout/hList6"/>
    <dgm:cxn modelId="{751853F9-03B9-4B4A-B787-BAB6D9B5821A}" srcId="{1928E2ED-0D81-4241-9060-5E85717C6839}" destId="{D24F3067-0486-4339-9908-6BD73563DF5F}" srcOrd="1" destOrd="0" parTransId="{F9D9F635-08E1-419F-B643-6038F3D31702}" sibTransId="{D5329CE6-8569-4098-A6EB-13222453E57E}"/>
    <dgm:cxn modelId="{B570C4B3-2B1E-4AB7-81E0-72C187A4D7DA}" type="presParOf" srcId="{9158CB2D-D6C0-465F-A5B3-FE67B54C5F12}" destId="{3C49F6CE-54A5-4F59-A02F-20CC1B3FFEDF}" srcOrd="0" destOrd="0" presId="urn:microsoft.com/office/officeart/2005/8/layout/hList6"/>
    <dgm:cxn modelId="{07D6508D-C22E-49EA-A930-D203DF6EAF9F}" type="presParOf" srcId="{9158CB2D-D6C0-465F-A5B3-FE67B54C5F12}" destId="{800C0E43-7708-4425-938B-255B94523166}" srcOrd="1" destOrd="0" presId="urn:microsoft.com/office/officeart/2005/8/layout/hList6"/>
    <dgm:cxn modelId="{83DBA02C-D0BA-4272-92FA-FC891AB93238}" type="presParOf" srcId="{9158CB2D-D6C0-465F-A5B3-FE67B54C5F12}" destId="{2468FE5B-86A6-4250-95CE-953BC3D0967A}" srcOrd="2" destOrd="0" presId="urn:microsoft.com/office/officeart/2005/8/layout/hList6"/>
    <dgm:cxn modelId="{67B6B7CA-5296-4F07-B555-1850E121A152}" type="presParOf" srcId="{9158CB2D-D6C0-465F-A5B3-FE67B54C5F12}" destId="{BB6BC6C7-B9D8-4800-8BDF-3E1376598C0D}" srcOrd="3" destOrd="0" presId="urn:microsoft.com/office/officeart/2005/8/layout/hList6"/>
    <dgm:cxn modelId="{C43CC00E-0184-44D0-92CE-8BAFB130C9EA}" type="presParOf" srcId="{9158CB2D-D6C0-465F-A5B3-FE67B54C5F12}" destId="{A1FFC843-2916-4AED-AD7C-2DCF016452C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2D5FF1-F5A8-4F17-88F3-ACA359A07A8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9687F10F-A26A-4283-ADA0-554769DAD5C6}">
      <dgm:prSet phldrT="[Text]"/>
      <dgm:spPr/>
      <dgm:t>
        <a:bodyPr/>
        <a:lstStyle/>
        <a:p>
          <a:r>
            <a:rPr lang="ar-AE"/>
            <a:t>1</a:t>
          </a:r>
        </a:p>
        <a:p>
          <a:r>
            <a:rPr lang="ar-AE"/>
            <a:t>المقدمة</a:t>
          </a:r>
          <a:endParaRPr lang="en-US"/>
        </a:p>
      </dgm:t>
    </dgm:pt>
    <dgm:pt modelId="{BE61DB3E-0112-44BE-98F6-DAD5FDC5C2B3}" type="parTrans" cxnId="{15003204-3740-4907-A34F-CB0329FE9C9B}">
      <dgm:prSet/>
      <dgm:spPr/>
      <dgm:t>
        <a:bodyPr/>
        <a:lstStyle/>
        <a:p>
          <a:endParaRPr lang="en-US"/>
        </a:p>
      </dgm:t>
    </dgm:pt>
    <dgm:pt modelId="{0CAE8D38-E929-49D3-B944-7B23830368A8}" type="sibTrans" cxnId="{15003204-3740-4907-A34F-CB0329FE9C9B}">
      <dgm:prSet/>
      <dgm:spPr/>
      <dgm:t>
        <a:bodyPr/>
        <a:lstStyle/>
        <a:p>
          <a:endParaRPr lang="en-US"/>
        </a:p>
      </dgm:t>
    </dgm:pt>
    <dgm:pt modelId="{661C915A-34A2-49CA-A9F9-5981CEB4A264}">
      <dgm:prSet phldrT="[Text]"/>
      <dgm:spPr/>
      <dgm:t>
        <a:bodyPr/>
        <a:lstStyle/>
        <a:p>
          <a:r>
            <a:rPr lang="ar-AE"/>
            <a:t>2</a:t>
          </a:r>
        </a:p>
        <a:p>
          <a:r>
            <a:rPr lang="ar-AE"/>
            <a:t>التعريفات</a:t>
          </a:r>
          <a:endParaRPr lang="en-US"/>
        </a:p>
      </dgm:t>
    </dgm:pt>
    <dgm:pt modelId="{249D50FA-F373-46AE-A721-3298A027FA48}" type="parTrans" cxnId="{657C9DC4-1FD8-459B-B285-4571C934AC1A}">
      <dgm:prSet/>
      <dgm:spPr/>
      <dgm:t>
        <a:bodyPr/>
        <a:lstStyle/>
        <a:p>
          <a:endParaRPr lang="en-US"/>
        </a:p>
      </dgm:t>
    </dgm:pt>
    <dgm:pt modelId="{EF6B0C81-5C01-4BC2-8984-C0A6D66CCDE8}" type="sibTrans" cxnId="{657C9DC4-1FD8-459B-B285-4571C934AC1A}">
      <dgm:prSet/>
      <dgm:spPr/>
      <dgm:t>
        <a:bodyPr/>
        <a:lstStyle/>
        <a:p>
          <a:endParaRPr lang="en-US"/>
        </a:p>
      </dgm:t>
    </dgm:pt>
    <dgm:pt modelId="{F101D680-8745-410B-9919-A76625D7FDAE}">
      <dgm:prSet phldrT="[Text]"/>
      <dgm:spPr/>
      <dgm:t>
        <a:bodyPr/>
        <a:lstStyle/>
        <a:p>
          <a:r>
            <a:rPr lang="ar-AE"/>
            <a:t>3</a:t>
          </a:r>
        </a:p>
        <a:p>
          <a:r>
            <a:rPr lang="ar-AE"/>
            <a:t>الولاية الوطنية</a:t>
          </a:r>
          <a:endParaRPr lang="en-US"/>
        </a:p>
      </dgm:t>
    </dgm:pt>
    <dgm:pt modelId="{E3E2BB3B-F852-4899-AF43-833A8B59B2EF}" type="parTrans" cxnId="{E26249BB-E74C-4046-B0A9-B4844B3EBABF}">
      <dgm:prSet/>
      <dgm:spPr/>
      <dgm:t>
        <a:bodyPr/>
        <a:lstStyle/>
        <a:p>
          <a:endParaRPr lang="en-US"/>
        </a:p>
      </dgm:t>
    </dgm:pt>
    <dgm:pt modelId="{42FB6CDC-BF67-47A9-B5E2-881E6561A9B2}" type="sibTrans" cxnId="{E26249BB-E74C-4046-B0A9-B4844B3EBABF}">
      <dgm:prSet/>
      <dgm:spPr/>
      <dgm:t>
        <a:bodyPr/>
        <a:lstStyle/>
        <a:p>
          <a:endParaRPr lang="en-US"/>
        </a:p>
      </dgm:t>
    </dgm:pt>
    <dgm:pt modelId="{2AB4CE65-1F75-447F-9CFB-446910BF1B6C}">
      <dgm:prSet phldrT="[Text]"/>
      <dgm:spPr/>
      <dgm:t>
        <a:bodyPr/>
        <a:lstStyle/>
        <a:p>
          <a:r>
            <a:rPr lang="ar-AE"/>
            <a:t>4</a:t>
          </a:r>
        </a:p>
        <a:p>
          <a:r>
            <a:rPr lang="ar-AE"/>
            <a:t>الرؤية</a:t>
          </a:r>
        </a:p>
        <a:p>
          <a:endParaRPr lang="en-US" dirty="0"/>
        </a:p>
      </dgm:t>
    </dgm:pt>
    <dgm:pt modelId="{3A9E9278-3E12-4D39-A156-97533AAB21C7}" type="parTrans" cxnId="{815E0BF4-E5A6-454F-9F42-9FDD080FFEEB}">
      <dgm:prSet/>
      <dgm:spPr/>
      <dgm:t>
        <a:bodyPr/>
        <a:lstStyle/>
        <a:p>
          <a:endParaRPr lang="en-US"/>
        </a:p>
      </dgm:t>
    </dgm:pt>
    <dgm:pt modelId="{D8E35859-46F8-460F-80A2-C2073278B4FC}" type="sibTrans" cxnId="{815E0BF4-E5A6-454F-9F42-9FDD080FFEEB}">
      <dgm:prSet/>
      <dgm:spPr/>
      <dgm:t>
        <a:bodyPr/>
        <a:lstStyle/>
        <a:p>
          <a:endParaRPr lang="en-US"/>
        </a:p>
      </dgm:t>
    </dgm:pt>
    <dgm:pt modelId="{375885A7-AA6D-4E44-8011-501E2FFEDF63}">
      <dgm:prSet phldrT="[Text]"/>
      <dgm:spPr/>
      <dgm:t>
        <a:bodyPr/>
        <a:lstStyle/>
        <a:p>
          <a:r>
            <a:rPr lang="ar-AE"/>
            <a:t>5</a:t>
          </a:r>
        </a:p>
        <a:p>
          <a:r>
            <a:rPr lang="ar-AE"/>
            <a:t>الأهداف</a:t>
          </a:r>
          <a:endParaRPr lang="en-US"/>
        </a:p>
      </dgm:t>
    </dgm:pt>
    <dgm:pt modelId="{C9476BC7-296D-4B21-91B9-A7C4B8F18CBA}" type="parTrans" cxnId="{C415C8C9-D6E4-4A23-9A2D-BBFF93077F1D}">
      <dgm:prSet/>
      <dgm:spPr/>
      <dgm:t>
        <a:bodyPr/>
        <a:lstStyle/>
        <a:p>
          <a:endParaRPr lang="en-US"/>
        </a:p>
      </dgm:t>
    </dgm:pt>
    <dgm:pt modelId="{07E20629-2A6D-462B-8C14-711E4483F7B4}" type="sibTrans" cxnId="{C415C8C9-D6E4-4A23-9A2D-BBFF93077F1D}">
      <dgm:prSet/>
      <dgm:spPr/>
      <dgm:t>
        <a:bodyPr/>
        <a:lstStyle/>
        <a:p>
          <a:endParaRPr lang="en-US"/>
        </a:p>
      </dgm:t>
    </dgm:pt>
    <dgm:pt modelId="{49F20E99-6CD0-46DC-8E6F-DE7C38CAE11A}">
      <dgm:prSet phldrT="[Text]"/>
      <dgm:spPr/>
      <dgm:t>
        <a:bodyPr/>
        <a:lstStyle/>
        <a:p>
          <a:r>
            <a:rPr lang="ar-AE"/>
            <a:t>6</a:t>
          </a:r>
        </a:p>
        <a:p>
          <a:r>
            <a:rPr lang="ar-AE"/>
            <a:t>الشراكة</a:t>
          </a:r>
          <a:endParaRPr lang="en-US" dirty="0"/>
        </a:p>
      </dgm:t>
    </dgm:pt>
    <dgm:pt modelId="{3F6A22A6-7D45-402E-A1AD-BDA1CBAAF432}" type="parTrans" cxnId="{FDC2311E-9A6C-4C88-ADB0-CBE3DEDF949E}">
      <dgm:prSet/>
      <dgm:spPr/>
      <dgm:t>
        <a:bodyPr/>
        <a:lstStyle/>
        <a:p>
          <a:endParaRPr lang="en-US"/>
        </a:p>
      </dgm:t>
    </dgm:pt>
    <dgm:pt modelId="{D166B914-E68E-4347-80AC-EC35335EEAAC}" type="sibTrans" cxnId="{FDC2311E-9A6C-4C88-ADB0-CBE3DEDF949E}">
      <dgm:prSet/>
      <dgm:spPr/>
      <dgm:t>
        <a:bodyPr/>
        <a:lstStyle/>
        <a:p>
          <a:endParaRPr lang="en-US"/>
        </a:p>
      </dgm:t>
    </dgm:pt>
    <dgm:pt modelId="{BA88EFDB-23C1-4B9D-BB25-1F74800D3175}">
      <dgm:prSet phldrT="[Text]"/>
      <dgm:spPr/>
      <dgm:t>
        <a:bodyPr/>
        <a:lstStyle/>
        <a:p>
          <a:r>
            <a:rPr lang="ar-AE"/>
            <a:t>7</a:t>
          </a:r>
        </a:p>
        <a:p>
          <a:r>
            <a:rPr lang="ar-AE"/>
            <a:t>التوعية و الإدماج</a:t>
          </a:r>
          <a:endParaRPr lang="en-US" dirty="0"/>
        </a:p>
      </dgm:t>
    </dgm:pt>
    <dgm:pt modelId="{6A59586E-356F-4C75-A59A-97644362D5BE}" type="parTrans" cxnId="{9E7D15F4-C93D-4E6B-AA65-2798D06E8281}">
      <dgm:prSet/>
      <dgm:spPr/>
      <dgm:t>
        <a:bodyPr/>
        <a:lstStyle/>
        <a:p>
          <a:endParaRPr lang="en-US"/>
        </a:p>
      </dgm:t>
    </dgm:pt>
    <dgm:pt modelId="{63D4F3A7-5B75-4986-B41B-20D09341C93F}" type="sibTrans" cxnId="{9E7D15F4-C93D-4E6B-AA65-2798D06E8281}">
      <dgm:prSet/>
      <dgm:spPr/>
      <dgm:t>
        <a:bodyPr/>
        <a:lstStyle/>
        <a:p>
          <a:endParaRPr lang="en-US"/>
        </a:p>
      </dgm:t>
    </dgm:pt>
    <dgm:pt modelId="{0F6B5A61-9409-4DB6-B7E2-69A67686E673}">
      <dgm:prSet phldrT="[Text]"/>
      <dgm:spPr/>
      <dgm:t>
        <a:bodyPr/>
        <a:lstStyle/>
        <a:p>
          <a:r>
            <a:rPr lang="ar-AE"/>
            <a:t>8</a:t>
          </a:r>
        </a:p>
        <a:p>
          <a:r>
            <a:rPr lang="ar-AE"/>
            <a:t>متطلبات مطابقة المقاييس</a:t>
          </a:r>
          <a:endParaRPr lang="en-US" dirty="0"/>
        </a:p>
      </dgm:t>
    </dgm:pt>
    <dgm:pt modelId="{7C33F10B-C668-456A-8FD2-6F57FC4AEB5A}" type="parTrans" cxnId="{67D0BD50-B5DD-4713-B3ED-59EEE3BBBD4B}">
      <dgm:prSet/>
      <dgm:spPr/>
      <dgm:t>
        <a:bodyPr/>
        <a:lstStyle/>
        <a:p>
          <a:endParaRPr lang="en-US"/>
        </a:p>
      </dgm:t>
    </dgm:pt>
    <dgm:pt modelId="{20C10334-1074-4240-9CA8-66165F48C1E7}" type="sibTrans" cxnId="{67D0BD50-B5DD-4713-B3ED-59EEE3BBBD4B}">
      <dgm:prSet/>
      <dgm:spPr/>
      <dgm:t>
        <a:bodyPr/>
        <a:lstStyle/>
        <a:p>
          <a:endParaRPr lang="en-US"/>
        </a:p>
      </dgm:t>
    </dgm:pt>
    <dgm:pt modelId="{8A10F22A-F9C8-44F7-8F75-12502B37AAB6}">
      <dgm:prSet phldrT="[Text]"/>
      <dgm:spPr/>
      <dgm:t>
        <a:bodyPr/>
        <a:lstStyle/>
        <a:p>
          <a:r>
            <a:rPr lang="ar-AE"/>
            <a:t>9</a:t>
          </a:r>
        </a:p>
        <a:p>
          <a:r>
            <a:rPr lang="ar-AE"/>
            <a:t>آليات توفير النفاذية الرقمية</a:t>
          </a:r>
          <a:endParaRPr lang="en-US"/>
        </a:p>
      </dgm:t>
    </dgm:pt>
    <dgm:pt modelId="{04D379AC-CCB7-4EA1-A38F-0C6A23D1BDE6}" type="parTrans" cxnId="{E37B6FE4-A759-4127-AFD0-CC2E5B90DFDD}">
      <dgm:prSet/>
      <dgm:spPr/>
      <dgm:t>
        <a:bodyPr/>
        <a:lstStyle/>
        <a:p>
          <a:endParaRPr lang="en-US"/>
        </a:p>
      </dgm:t>
    </dgm:pt>
    <dgm:pt modelId="{62ECA82C-545C-43BA-8945-2AA3500825BC}" type="sibTrans" cxnId="{E37B6FE4-A759-4127-AFD0-CC2E5B90DFDD}">
      <dgm:prSet/>
      <dgm:spPr/>
      <dgm:t>
        <a:bodyPr/>
        <a:lstStyle/>
        <a:p>
          <a:endParaRPr lang="en-US"/>
        </a:p>
      </dgm:t>
    </dgm:pt>
    <dgm:pt modelId="{5305C170-05A0-4637-B802-14E618DC1F3D}">
      <dgm:prSet/>
      <dgm:spPr/>
      <dgm:t>
        <a:bodyPr/>
        <a:lstStyle/>
        <a:p>
          <a:r>
            <a:rPr lang="ar-AE"/>
            <a:t>10 </a:t>
          </a:r>
        </a:p>
        <a:p>
          <a:r>
            <a:rPr lang="ar-AE"/>
            <a:t>بيان النفاذية الرقمية	</a:t>
          </a:r>
          <a:endParaRPr lang="en-US"/>
        </a:p>
      </dgm:t>
    </dgm:pt>
    <dgm:pt modelId="{C22C9DFB-535E-40AD-AFF9-25D510868005}" type="parTrans" cxnId="{45284EE6-1A84-4B5B-B858-09AE63DF66B4}">
      <dgm:prSet/>
      <dgm:spPr/>
      <dgm:t>
        <a:bodyPr/>
        <a:lstStyle/>
        <a:p>
          <a:endParaRPr lang="en-US"/>
        </a:p>
      </dgm:t>
    </dgm:pt>
    <dgm:pt modelId="{C27624C6-534A-443F-9EDF-0A5907919E6D}" type="sibTrans" cxnId="{45284EE6-1A84-4B5B-B858-09AE63DF66B4}">
      <dgm:prSet/>
      <dgm:spPr/>
      <dgm:t>
        <a:bodyPr/>
        <a:lstStyle/>
        <a:p>
          <a:endParaRPr lang="en-US"/>
        </a:p>
      </dgm:t>
    </dgm:pt>
    <dgm:pt modelId="{86315745-859C-4D85-94DF-B1ADEF1E447A}">
      <dgm:prSet/>
      <dgm:spPr/>
      <dgm:t>
        <a:bodyPr/>
        <a:lstStyle/>
        <a:p>
          <a:r>
            <a:rPr lang="ar-AE"/>
            <a:t>11</a:t>
          </a:r>
        </a:p>
        <a:p>
          <a:r>
            <a:rPr lang="ar-AE"/>
            <a:t>الالزام والحوكمة</a:t>
          </a:r>
          <a:endParaRPr lang="en-US"/>
        </a:p>
      </dgm:t>
    </dgm:pt>
    <dgm:pt modelId="{A8772E9D-32A6-4255-86D4-1A82500BF674}" type="parTrans" cxnId="{D6679B9D-6901-46FB-9EBA-55B50120D841}">
      <dgm:prSet/>
      <dgm:spPr/>
      <dgm:t>
        <a:bodyPr/>
        <a:lstStyle/>
        <a:p>
          <a:endParaRPr lang="en-US"/>
        </a:p>
      </dgm:t>
    </dgm:pt>
    <dgm:pt modelId="{9EE7F811-E65D-4612-BE41-D9A1C7D51049}" type="sibTrans" cxnId="{D6679B9D-6901-46FB-9EBA-55B50120D841}">
      <dgm:prSet/>
      <dgm:spPr/>
      <dgm:t>
        <a:bodyPr/>
        <a:lstStyle/>
        <a:p>
          <a:endParaRPr lang="en-US"/>
        </a:p>
      </dgm:t>
    </dgm:pt>
    <dgm:pt modelId="{3B7E9059-1087-4F13-A1F5-0B046FF81426}">
      <dgm:prSet/>
      <dgm:spPr/>
      <dgm:t>
        <a:bodyPr/>
        <a:lstStyle/>
        <a:p>
          <a:r>
            <a:rPr lang="ar-AE"/>
            <a:t>12</a:t>
          </a:r>
        </a:p>
        <a:p>
          <a:r>
            <a:rPr lang="ar-AE"/>
            <a:t>الرصد والتقييم</a:t>
          </a:r>
          <a:endParaRPr lang="en-US"/>
        </a:p>
      </dgm:t>
    </dgm:pt>
    <dgm:pt modelId="{3DAB3C3B-791B-47A1-93D4-9A6A6BBDE4EF}" type="parTrans" cxnId="{8C6B0731-0D55-4C4D-BF3A-568AE1AAAD55}">
      <dgm:prSet/>
      <dgm:spPr/>
      <dgm:t>
        <a:bodyPr/>
        <a:lstStyle/>
        <a:p>
          <a:endParaRPr lang="en-US"/>
        </a:p>
      </dgm:t>
    </dgm:pt>
    <dgm:pt modelId="{080BCFF9-B715-4837-BF0D-1394D53F8170}" type="sibTrans" cxnId="{8C6B0731-0D55-4C4D-BF3A-568AE1AAAD55}">
      <dgm:prSet/>
      <dgm:spPr/>
      <dgm:t>
        <a:bodyPr/>
        <a:lstStyle/>
        <a:p>
          <a:endParaRPr lang="en-US"/>
        </a:p>
      </dgm:t>
    </dgm:pt>
    <dgm:pt modelId="{6FCC7CA8-408E-475A-AF3C-955E60CE550F}">
      <dgm:prSet/>
      <dgm:spPr/>
      <dgm:t>
        <a:bodyPr/>
        <a:lstStyle/>
        <a:p>
          <a:r>
            <a:rPr lang="ar-AE" dirty="0"/>
            <a:t>7</a:t>
          </a:r>
        </a:p>
        <a:p>
          <a:r>
            <a:rPr lang="ar-AE" dirty="0"/>
            <a:t>محاور العمل والتركيز</a:t>
          </a:r>
          <a:endParaRPr lang="en-US" dirty="0"/>
        </a:p>
      </dgm:t>
    </dgm:pt>
    <dgm:pt modelId="{EEF5B4FF-F0C1-4C9D-A7E0-6D41FFBA3DF8}" type="parTrans" cxnId="{9F8F6BD9-533E-42A1-90CC-37568F8A819B}">
      <dgm:prSet/>
      <dgm:spPr/>
      <dgm:t>
        <a:bodyPr/>
        <a:lstStyle/>
        <a:p>
          <a:endParaRPr lang="en-US"/>
        </a:p>
      </dgm:t>
    </dgm:pt>
    <dgm:pt modelId="{B28EE787-356C-4AA3-B7A7-D23A1C3FD475}" type="sibTrans" cxnId="{9F8F6BD9-533E-42A1-90CC-37568F8A819B}">
      <dgm:prSet/>
      <dgm:spPr/>
      <dgm:t>
        <a:bodyPr/>
        <a:lstStyle/>
        <a:p>
          <a:endParaRPr lang="en-US"/>
        </a:p>
      </dgm:t>
    </dgm:pt>
    <dgm:pt modelId="{AB58D82C-EB84-430F-BFA1-96C8C1EA8AE0}" type="pres">
      <dgm:prSet presAssocID="{2A2D5FF1-F5A8-4F17-88F3-ACA359A07A87}" presName="Name0" presStyleCnt="0">
        <dgm:presLayoutVars>
          <dgm:dir val="rev"/>
          <dgm:resizeHandles/>
        </dgm:presLayoutVars>
      </dgm:prSet>
      <dgm:spPr/>
    </dgm:pt>
    <dgm:pt modelId="{59768E4A-98FB-4A9A-8474-83572E917417}" type="pres">
      <dgm:prSet presAssocID="{9687F10F-A26A-4283-ADA0-554769DAD5C6}" presName="compNode" presStyleCnt="0"/>
      <dgm:spPr/>
    </dgm:pt>
    <dgm:pt modelId="{D07BE2AC-E2E8-4F37-B7F7-4E66A99F077E}" type="pres">
      <dgm:prSet presAssocID="{9687F10F-A26A-4283-ADA0-554769DAD5C6}" presName="dummyConnPt" presStyleCnt="0"/>
      <dgm:spPr/>
    </dgm:pt>
    <dgm:pt modelId="{696997A5-BAAE-4370-9EA1-06BF836907DC}" type="pres">
      <dgm:prSet presAssocID="{9687F10F-A26A-4283-ADA0-554769DAD5C6}" presName="node" presStyleLbl="node1" presStyleIdx="0" presStyleCnt="13">
        <dgm:presLayoutVars>
          <dgm:bulletEnabled val="1"/>
        </dgm:presLayoutVars>
      </dgm:prSet>
      <dgm:spPr/>
    </dgm:pt>
    <dgm:pt modelId="{553749A8-7654-4E7A-8314-CAAB3AF97FF2}" type="pres">
      <dgm:prSet presAssocID="{0CAE8D38-E929-49D3-B944-7B23830368A8}" presName="sibTrans" presStyleLbl="bgSibTrans2D1" presStyleIdx="0" presStyleCnt="12"/>
      <dgm:spPr/>
    </dgm:pt>
    <dgm:pt modelId="{98B95C3E-CC46-4D6E-A7AA-00A546E7C82B}" type="pres">
      <dgm:prSet presAssocID="{661C915A-34A2-49CA-A9F9-5981CEB4A264}" presName="compNode" presStyleCnt="0"/>
      <dgm:spPr/>
    </dgm:pt>
    <dgm:pt modelId="{8983C5B1-7327-405E-9931-A88DBCBCCCC9}" type="pres">
      <dgm:prSet presAssocID="{661C915A-34A2-49CA-A9F9-5981CEB4A264}" presName="dummyConnPt" presStyleCnt="0"/>
      <dgm:spPr/>
    </dgm:pt>
    <dgm:pt modelId="{863A8A81-9F72-4454-A33A-038EB7E87A10}" type="pres">
      <dgm:prSet presAssocID="{661C915A-34A2-49CA-A9F9-5981CEB4A264}" presName="node" presStyleLbl="node1" presStyleIdx="1" presStyleCnt="13">
        <dgm:presLayoutVars>
          <dgm:bulletEnabled val="1"/>
        </dgm:presLayoutVars>
      </dgm:prSet>
      <dgm:spPr/>
    </dgm:pt>
    <dgm:pt modelId="{BA0C6C14-EDFE-4B90-B8C1-57720EDBE58E}" type="pres">
      <dgm:prSet presAssocID="{EF6B0C81-5C01-4BC2-8984-C0A6D66CCDE8}" presName="sibTrans" presStyleLbl="bgSibTrans2D1" presStyleIdx="1" presStyleCnt="12"/>
      <dgm:spPr/>
    </dgm:pt>
    <dgm:pt modelId="{3800F5B0-AE89-41DF-A497-4407EA978964}" type="pres">
      <dgm:prSet presAssocID="{F101D680-8745-410B-9919-A76625D7FDAE}" presName="compNode" presStyleCnt="0"/>
      <dgm:spPr/>
    </dgm:pt>
    <dgm:pt modelId="{F48E5276-E0FF-42A5-B54D-1AF60A9A4958}" type="pres">
      <dgm:prSet presAssocID="{F101D680-8745-410B-9919-A76625D7FDAE}" presName="dummyConnPt" presStyleCnt="0"/>
      <dgm:spPr/>
    </dgm:pt>
    <dgm:pt modelId="{0EB360C7-7D8B-4D9B-93AC-DFD57618C10D}" type="pres">
      <dgm:prSet presAssocID="{F101D680-8745-410B-9919-A76625D7FDAE}" presName="node" presStyleLbl="node1" presStyleIdx="2" presStyleCnt="13">
        <dgm:presLayoutVars>
          <dgm:bulletEnabled val="1"/>
        </dgm:presLayoutVars>
      </dgm:prSet>
      <dgm:spPr/>
    </dgm:pt>
    <dgm:pt modelId="{3C123728-5BA2-4783-8FF2-F49A299789D4}" type="pres">
      <dgm:prSet presAssocID="{42FB6CDC-BF67-47A9-B5E2-881E6561A9B2}" presName="sibTrans" presStyleLbl="bgSibTrans2D1" presStyleIdx="2" presStyleCnt="12"/>
      <dgm:spPr/>
    </dgm:pt>
    <dgm:pt modelId="{6B59CEFE-A670-46FC-B59F-C5ADC7DC9AD0}" type="pres">
      <dgm:prSet presAssocID="{2AB4CE65-1F75-447F-9CFB-446910BF1B6C}" presName="compNode" presStyleCnt="0"/>
      <dgm:spPr/>
    </dgm:pt>
    <dgm:pt modelId="{F1CD0C98-DB20-41DA-A58C-33BDEACE97B3}" type="pres">
      <dgm:prSet presAssocID="{2AB4CE65-1F75-447F-9CFB-446910BF1B6C}" presName="dummyConnPt" presStyleCnt="0"/>
      <dgm:spPr/>
    </dgm:pt>
    <dgm:pt modelId="{D125BDC1-2355-422E-9CC5-0447BD2552BB}" type="pres">
      <dgm:prSet presAssocID="{2AB4CE65-1F75-447F-9CFB-446910BF1B6C}" presName="node" presStyleLbl="node1" presStyleIdx="3" presStyleCnt="13">
        <dgm:presLayoutVars>
          <dgm:bulletEnabled val="1"/>
        </dgm:presLayoutVars>
      </dgm:prSet>
      <dgm:spPr/>
    </dgm:pt>
    <dgm:pt modelId="{438E27D6-CDA3-463A-B229-48914C6A47BF}" type="pres">
      <dgm:prSet presAssocID="{D8E35859-46F8-460F-80A2-C2073278B4FC}" presName="sibTrans" presStyleLbl="bgSibTrans2D1" presStyleIdx="3" presStyleCnt="12"/>
      <dgm:spPr/>
    </dgm:pt>
    <dgm:pt modelId="{BC58DD52-9079-4A40-A7D3-E8E484A6A9BE}" type="pres">
      <dgm:prSet presAssocID="{375885A7-AA6D-4E44-8011-501E2FFEDF63}" presName="compNode" presStyleCnt="0"/>
      <dgm:spPr/>
    </dgm:pt>
    <dgm:pt modelId="{29FCFE94-E193-41E3-9F2D-353F029DBF99}" type="pres">
      <dgm:prSet presAssocID="{375885A7-AA6D-4E44-8011-501E2FFEDF63}" presName="dummyConnPt" presStyleCnt="0"/>
      <dgm:spPr/>
    </dgm:pt>
    <dgm:pt modelId="{53544021-3717-43D7-895C-F48E018EC252}" type="pres">
      <dgm:prSet presAssocID="{375885A7-AA6D-4E44-8011-501E2FFEDF63}" presName="node" presStyleLbl="node1" presStyleIdx="4" presStyleCnt="13">
        <dgm:presLayoutVars>
          <dgm:bulletEnabled val="1"/>
        </dgm:presLayoutVars>
      </dgm:prSet>
      <dgm:spPr/>
    </dgm:pt>
    <dgm:pt modelId="{E10B2BED-9EDC-4BDB-B55A-C69D72B3CA6A}" type="pres">
      <dgm:prSet presAssocID="{07E20629-2A6D-462B-8C14-711E4483F7B4}" presName="sibTrans" presStyleLbl="bgSibTrans2D1" presStyleIdx="4" presStyleCnt="12"/>
      <dgm:spPr/>
    </dgm:pt>
    <dgm:pt modelId="{AA43344A-C77E-4B0E-8EDE-F1D3F4BDCE65}" type="pres">
      <dgm:prSet presAssocID="{49F20E99-6CD0-46DC-8E6F-DE7C38CAE11A}" presName="compNode" presStyleCnt="0"/>
      <dgm:spPr/>
    </dgm:pt>
    <dgm:pt modelId="{FEB3E179-2657-4A4B-AC09-6800FA1B8C82}" type="pres">
      <dgm:prSet presAssocID="{49F20E99-6CD0-46DC-8E6F-DE7C38CAE11A}" presName="dummyConnPt" presStyleCnt="0"/>
      <dgm:spPr/>
    </dgm:pt>
    <dgm:pt modelId="{2CE2DE03-F1F3-4DA9-8BB2-EAB0A31E14DB}" type="pres">
      <dgm:prSet presAssocID="{49F20E99-6CD0-46DC-8E6F-DE7C38CAE11A}" presName="node" presStyleLbl="node1" presStyleIdx="5" presStyleCnt="13">
        <dgm:presLayoutVars>
          <dgm:bulletEnabled val="1"/>
        </dgm:presLayoutVars>
      </dgm:prSet>
      <dgm:spPr/>
    </dgm:pt>
    <dgm:pt modelId="{A12ACD5E-3044-4A98-9CEA-24E93AD36870}" type="pres">
      <dgm:prSet presAssocID="{D166B914-E68E-4347-80AC-EC35335EEAAC}" presName="sibTrans" presStyleLbl="bgSibTrans2D1" presStyleIdx="5" presStyleCnt="12"/>
      <dgm:spPr/>
    </dgm:pt>
    <dgm:pt modelId="{27BB07F2-92A6-4A55-AA36-533EF5D789A6}" type="pres">
      <dgm:prSet presAssocID="{6FCC7CA8-408E-475A-AF3C-955E60CE550F}" presName="compNode" presStyleCnt="0"/>
      <dgm:spPr/>
    </dgm:pt>
    <dgm:pt modelId="{C1F989BC-2E0B-48BA-94A3-3D3A2FF472BB}" type="pres">
      <dgm:prSet presAssocID="{6FCC7CA8-408E-475A-AF3C-955E60CE550F}" presName="dummyConnPt" presStyleCnt="0"/>
      <dgm:spPr/>
    </dgm:pt>
    <dgm:pt modelId="{8D3E79C5-6E01-4F79-96B0-6F966A22FC0C}" type="pres">
      <dgm:prSet presAssocID="{6FCC7CA8-408E-475A-AF3C-955E60CE550F}" presName="node" presStyleLbl="node1" presStyleIdx="6" presStyleCnt="13">
        <dgm:presLayoutVars>
          <dgm:bulletEnabled val="1"/>
        </dgm:presLayoutVars>
      </dgm:prSet>
      <dgm:spPr/>
    </dgm:pt>
    <dgm:pt modelId="{8825A7CF-D43B-4F73-AD6A-CA3D8496FED3}" type="pres">
      <dgm:prSet presAssocID="{B28EE787-356C-4AA3-B7A7-D23A1C3FD475}" presName="sibTrans" presStyleLbl="bgSibTrans2D1" presStyleIdx="6" presStyleCnt="12"/>
      <dgm:spPr/>
    </dgm:pt>
    <dgm:pt modelId="{6D3E7567-3486-4FF1-8C72-E9BBE673EE4B}" type="pres">
      <dgm:prSet presAssocID="{BA88EFDB-23C1-4B9D-BB25-1F74800D3175}" presName="compNode" presStyleCnt="0"/>
      <dgm:spPr/>
    </dgm:pt>
    <dgm:pt modelId="{638519C2-E220-4C45-8C87-1D71F8B609E0}" type="pres">
      <dgm:prSet presAssocID="{BA88EFDB-23C1-4B9D-BB25-1F74800D3175}" presName="dummyConnPt" presStyleCnt="0"/>
      <dgm:spPr/>
    </dgm:pt>
    <dgm:pt modelId="{81670DB4-E274-4490-BBCE-1BA9C7CA6042}" type="pres">
      <dgm:prSet presAssocID="{BA88EFDB-23C1-4B9D-BB25-1F74800D3175}" presName="node" presStyleLbl="node1" presStyleIdx="7" presStyleCnt="13">
        <dgm:presLayoutVars>
          <dgm:bulletEnabled val="1"/>
        </dgm:presLayoutVars>
      </dgm:prSet>
      <dgm:spPr/>
    </dgm:pt>
    <dgm:pt modelId="{1F40CEC2-D35A-4F15-B8B9-938ECC67602F}" type="pres">
      <dgm:prSet presAssocID="{63D4F3A7-5B75-4986-B41B-20D09341C93F}" presName="sibTrans" presStyleLbl="bgSibTrans2D1" presStyleIdx="7" presStyleCnt="12"/>
      <dgm:spPr/>
    </dgm:pt>
    <dgm:pt modelId="{CA42707A-D8A1-4207-BF83-B9F1A8E61B7E}" type="pres">
      <dgm:prSet presAssocID="{0F6B5A61-9409-4DB6-B7E2-69A67686E673}" presName="compNode" presStyleCnt="0"/>
      <dgm:spPr/>
    </dgm:pt>
    <dgm:pt modelId="{1CC99743-862F-477A-9F1A-A022E8FA2080}" type="pres">
      <dgm:prSet presAssocID="{0F6B5A61-9409-4DB6-B7E2-69A67686E673}" presName="dummyConnPt" presStyleCnt="0"/>
      <dgm:spPr/>
    </dgm:pt>
    <dgm:pt modelId="{FEA4E209-7D0B-442E-9E33-73ED49750003}" type="pres">
      <dgm:prSet presAssocID="{0F6B5A61-9409-4DB6-B7E2-69A67686E673}" presName="node" presStyleLbl="node1" presStyleIdx="8" presStyleCnt="13">
        <dgm:presLayoutVars>
          <dgm:bulletEnabled val="1"/>
        </dgm:presLayoutVars>
      </dgm:prSet>
      <dgm:spPr/>
    </dgm:pt>
    <dgm:pt modelId="{FB840BB3-055F-47DF-9AED-E282FE1310A2}" type="pres">
      <dgm:prSet presAssocID="{20C10334-1074-4240-9CA8-66165F48C1E7}" presName="sibTrans" presStyleLbl="bgSibTrans2D1" presStyleIdx="8" presStyleCnt="12"/>
      <dgm:spPr/>
    </dgm:pt>
    <dgm:pt modelId="{597C8546-79AA-47F8-9C42-E9541AAAA098}" type="pres">
      <dgm:prSet presAssocID="{8A10F22A-F9C8-44F7-8F75-12502B37AAB6}" presName="compNode" presStyleCnt="0"/>
      <dgm:spPr/>
    </dgm:pt>
    <dgm:pt modelId="{03E94EBA-6687-44CC-B957-2B37185A8B16}" type="pres">
      <dgm:prSet presAssocID="{8A10F22A-F9C8-44F7-8F75-12502B37AAB6}" presName="dummyConnPt" presStyleCnt="0"/>
      <dgm:spPr/>
    </dgm:pt>
    <dgm:pt modelId="{0BD22EFB-A2E6-4DCE-BADD-4AFA8886FB6A}" type="pres">
      <dgm:prSet presAssocID="{8A10F22A-F9C8-44F7-8F75-12502B37AAB6}" presName="node" presStyleLbl="node1" presStyleIdx="9" presStyleCnt="13">
        <dgm:presLayoutVars>
          <dgm:bulletEnabled val="1"/>
        </dgm:presLayoutVars>
      </dgm:prSet>
      <dgm:spPr/>
    </dgm:pt>
    <dgm:pt modelId="{AF866A5E-E799-423F-8B01-DA65DEFF307E}" type="pres">
      <dgm:prSet presAssocID="{62ECA82C-545C-43BA-8945-2AA3500825BC}" presName="sibTrans" presStyleLbl="bgSibTrans2D1" presStyleIdx="9" presStyleCnt="12"/>
      <dgm:spPr/>
    </dgm:pt>
    <dgm:pt modelId="{767C57EB-EF5A-4539-8AD9-298BCFB2B06F}" type="pres">
      <dgm:prSet presAssocID="{5305C170-05A0-4637-B802-14E618DC1F3D}" presName="compNode" presStyleCnt="0"/>
      <dgm:spPr/>
    </dgm:pt>
    <dgm:pt modelId="{9C02CCC5-426A-4DBB-9028-4045D02230B8}" type="pres">
      <dgm:prSet presAssocID="{5305C170-05A0-4637-B802-14E618DC1F3D}" presName="dummyConnPt" presStyleCnt="0"/>
      <dgm:spPr/>
    </dgm:pt>
    <dgm:pt modelId="{E3610876-5B1A-445B-B15D-1BFBE8C6462D}" type="pres">
      <dgm:prSet presAssocID="{5305C170-05A0-4637-B802-14E618DC1F3D}" presName="node" presStyleLbl="node1" presStyleIdx="10" presStyleCnt="13">
        <dgm:presLayoutVars>
          <dgm:bulletEnabled val="1"/>
        </dgm:presLayoutVars>
      </dgm:prSet>
      <dgm:spPr/>
    </dgm:pt>
    <dgm:pt modelId="{B6A94351-3896-492D-82FA-D822B569EB85}" type="pres">
      <dgm:prSet presAssocID="{C27624C6-534A-443F-9EDF-0A5907919E6D}" presName="sibTrans" presStyleLbl="bgSibTrans2D1" presStyleIdx="10" presStyleCnt="12"/>
      <dgm:spPr/>
    </dgm:pt>
    <dgm:pt modelId="{0354A9D5-1F2E-40D1-9156-ACB5F85721B2}" type="pres">
      <dgm:prSet presAssocID="{86315745-859C-4D85-94DF-B1ADEF1E447A}" presName="compNode" presStyleCnt="0"/>
      <dgm:spPr/>
    </dgm:pt>
    <dgm:pt modelId="{831E6C6C-D515-486E-BB05-2FFC2EFC97FD}" type="pres">
      <dgm:prSet presAssocID="{86315745-859C-4D85-94DF-B1ADEF1E447A}" presName="dummyConnPt" presStyleCnt="0"/>
      <dgm:spPr/>
    </dgm:pt>
    <dgm:pt modelId="{A303445C-F644-4C5F-A812-D657BB00FA09}" type="pres">
      <dgm:prSet presAssocID="{86315745-859C-4D85-94DF-B1ADEF1E447A}" presName="node" presStyleLbl="node1" presStyleIdx="11" presStyleCnt="13">
        <dgm:presLayoutVars>
          <dgm:bulletEnabled val="1"/>
        </dgm:presLayoutVars>
      </dgm:prSet>
      <dgm:spPr/>
    </dgm:pt>
    <dgm:pt modelId="{E9D188C1-5A50-4A48-8A80-9DFD111135B9}" type="pres">
      <dgm:prSet presAssocID="{9EE7F811-E65D-4612-BE41-D9A1C7D51049}" presName="sibTrans" presStyleLbl="bgSibTrans2D1" presStyleIdx="11" presStyleCnt="12"/>
      <dgm:spPr/>
    </dgm:pt>
    <dgm:pt modelId="{34879013-1A2F-4DB2-BBBE-C1756CDB31AB}" type="pres">
      <dgm:prSet presAssocID="{3B7E9059-1087-4F13-A1F5-0B046FF81426}" presName="compNode" presStyleCnt="0"/>
      <dgm:spPr/>
    </dgm:pt>
    <dgm:pt modelId="{0BD86375-A277-4EED-B423-AB302775158C}" type="pres">
      <dgm:prSet presAssocID="{3B7E9059-1087-4F13-A1F5-0B046FF81426}" presName="dummyConnPt" presStyleCnt="0"/>
      <dgm:spPr/>
    </dgm:pt>
    <dgm:pt modelId="{D9676A8B-CAC3-4D3A-A564-DB7FA2F0D25D}" type="pres">
      <dgm:prSet presAssocID="{3B7E9059-1087-4F13-A1F5-0B046FF81426}" presName="node" presStyleLbl="node1" presStyleIdx="12" presStyleCnt="13">
        <dgm:presLayoutVars>
          <dgm:bulletEnabled val="1"/>
        </dgm:presLayoutVars>
      </dgm:prSet>
      <dgm:spPr/>
    </dgm:pt>
  </dgm:ptLst>
  <dgm:cxnLst>
    <dgm:cxn modelId="{15003204-3740-4907-A34F-CB0329FE9C9B}" srcId="{2A2D5FF1-F5A8-4F17-88F3-ACA359A07A87}" destId="{9687F10F-A26A-4283-ADA0-554769DAD5C6}" srcOrd="0" destOrd="0" parTransId="{BE61DB3E-0112-44BE-98F6-DAD5FDC5C2B3}" sibTransId="{0CAE8D38-E929-49D3-B944-7B23830368A8}"/>
    <dgm:cxn modelId="{A492D704-2BA6-4EF7-9AF0-20F6368BE3FB}" type="presOf" srcId="{49F20E99-6CD0-46DC-8E6F-DE7C38CAE11A}" destId="{2CE2DE03-F1F3-4DA9-8BB2-EAB0A31E14DB}" srcOrd="0" destOrd="0" presId="urn:microsoft.com/office/officeart/2005/8/layout/bProcess4"/>
    <dgm:cxn modelId="{1AAA840F-3DE8-45FE-851F-EA04FAB3F7FF}" type="presOf" srcId="{C27624C6-534A-443F-9EDF-0A5907919E6D}" destId="{B6A94351-3896-492D-82FA-D822B569EB85}" srcOrd="0" destOrd="0" presId="urn:microsoft.com/office/officeart/2005/8/layout/bProcess4"/>
    <dgm:cxn modelId="{69547117-7970-421C-87A9-0A3C55726782}" type="presOf" srcId="{BA88EFDB-23C1-4B9D-BB25-1F74800D3175}" destId="{81670DB4-E274-4490-BBCE-1BA9C7CA6042}" srcOrd="0" destOrd="0" presId="urn:microsoft.com/office/officeart/2005/8/layout/bProcess4"/>
    <dgm:cxn modelId="{2249241C-B9AA-4A5B-B106-7523EDD3BCB9}" type="presOf" srcId="{3B7E9059-1087-4F13-A1F5-0B046FF81426}" destId="{D9676A8B-CAC3-4D3A-A564-DB7FA2F0D25D}" srcOrd="0" destOrd="0" presId="urn:microsoft.com/office/officeart/2005/8/layout/bProcess4"/>
    <dgm:cxn modelId="{FDC2311E-9A6C-4C88-ADB0-CBE3DEDF949E}" srcId="{2A2D5FF1-F5A8-4F17-88F3-ACA359A07A87}" destId="{49F20E99-6CD0-46DC-8E6F-DE7C38CAE11A}" srcOrd="5" destOrd="0" parTransId="{3F6A22A6-7D45-402E-A1AD-BDA1CBAAF432}" sibTransId="{D166B914-E68E-4347-80AC-EC35335EEAAC}"/>
    <dgm:cxn modelId="{29BD8125-5DA7-4B33-84E3-506AA56AC716}" type="presOf" srcId="{42FB6CDC-BF67-47A9-B5E2-881E6561A9B2}" destId="{3C123728-5BA2-4783-8FF2-F49A299789D4}" srcOrd="0" destOrd="0" presId="urn:microsoft.com/office/officeart/2005/8/layout/bProcess4"/>
    <dgm:cxn modelId="{8C6B0731-0D55-4C4D-BF3A-568AE1AAAD55}" srcId="{2A2D5FF1-F5A8-4F17-88F3-ACA359A07A87}" destId="{3B7E9059-1087-4F13-A1F5-0B046FF81426}" srcOrd="12" destOrd="0" parTransId="{3DAB3C3B-791B-47A1-93D4-9A6A6BBDE4EF}" sibTransId="{080BCFF9-B715-4837-BF0D-1394D53F8170}"/>
    <dgm:cxn modelId="{962EF135-F703-40A6-B30D-76C102A71756}" type="presOf" srcId="{20C10334-1074-4240-9CA8-66165F48C1E7}" destId="{FB840BB3-055F-47DF-9AED-E282FE1310A2}" srcOrd="0" destOrd="0" presId="urn:microsoft.com/office/officeart/2005/8/layout/bProcess4"/>
    <dgm:cxn modelId="{80EA7540-C5EF-40F6-8646-3932F6D55F97}" type="presOf" srcId="{0CAE8D38-E929-49D3-B944-7B23830368A8}" destId="{553749A8-7654-4E7A-8314-CAAB3AF97FF2}" srcOrd="0" destOrd="0" presId="urn:microsoft.com/office/officeart/2005/8/layout/bProcess4"/>
    <dgm:cxn modelId="{3AD6805E-C09B-4085-B04B-E2D8C4086D3D}" type="presOf" srcId="{6FCC7CA8-408E-475A-AF3C-955E60CE550F}" destId="{8D3E79C5-6E01-4F79-96B0-6F966A22FC0C}" srcOrd="0" destOrd="0" presId="urn:microsoft.com/office/officeart/2005/8/layout/bProcess4"/>
    <dgm:cxn modelId="{FAC23962-86C8-4D33-BF4B-9E9198DE4578}" type="presOf" srcId="{0F6B5A61-9409-4DB6-B7E2-69A67686E673}" destId="{FEA4E209-7D0B-442E-9E33-73ED49750003}" srcOrd="0" destOrd="0" presId="urn:microsoft.com/office/officeart/2005/8/layout/bProcess4"/>
    <dgm:cxn modelId="{25EE3543-0935-433D-BFF8-7DD3FE4FF820}" type="presOf" srcId="{5305C170-05A0-4637-B802-14E618DC1F3D}" destId="{E3610876-5B1A-445B-B15D-1BFBE8C6462D}" srcOrd="0" destOrd="0" presId="urn:microsoft.com/office/officeart/2005/8/layout/bProcess4"/>
    <dgm:cxn modelId="{67D0BD50-B5DD-4713-B3ED-59EEE3BBBD4B}" srcId="{2A2D5FF1-F5A8-4F17-88F3-ACA359A07A87}" destId="{0F6B5A61-9409-4DB6-B7E2-69A67686E673}" srcOrd="8" destOrd="0" parTransId="{7C33F10B-C668-456A-8FD2-6F57FC4AEB5A}" sibTransId="{20C10334-1074-4240-9CA8-66165F48C1E7}"/>
    <dgm:cxn modelId="{2B165A7B-A517-4EE6-9D40-348E87244E45}" type="presOf" srcId="{EF6B0C81-5C01-4BC2-8984-C0A6D66CCDE8}" destId="{BA0C6C14-EDFE-4B90-B8C1-57720EDBE58E}" srcOrd="0" destOrd="0" presId="urn:microsoft.com/office/officeart/2005/8/layout/bProcess4"/>
    <dgm:cxn modelId="{A54B747D-0C86-43E6-9929-14A79F428B58}" type="presOf" srcId="{D8E35859-46F8-460F-80A2-C2073278B4FC}" destId="{438E27D6-CDA3-463A-B229-48914C6A47BF}" srcOrd="0" destOrd="0" presId="urn:microsoft.com/office/officeart/2005/8/layout/bProcess4"/>
    <dgm:cxn modelId="{A1598B82-7A85-4935-9962-1189CFD6D211}" type="presOf" srcId="{D166B914-E68E-4347-80AC-EC35335EEAAC}" destId="{A12ACD5E-3044-4A98-9CEA-24E93AD36870}" srcOrd="0" destOrd="0" presId="urn:microsoft.com/office/officeart/2005/8/layout/bProcess4"/>
    <dgm:cxn modelId="{333ECD83-E66A-4850-9651-65FC3F8DC275}" type="presOf" srcId="{9687F10F-A26A-4283-ADA0-554769DAD5C6}" destId="{696997A5-BAAE-4370-9EA1-06BF836907DC}" srcOrd="0" destOrd="0" presId="urn:microsoft.com/office/officeart/2005/8/layout/bProcess4"/>
    <dgm:cxn modelId="{28D30A89-ED47-4F22-BD9F-876B8D5D79B0}" type="presOf" srcId="{661C915A-34A2-49CA-A9F9-5981CEB4A264}" destId="{863A8A81-9F72-4454-A33A-038EB7E87A10}" srcOrd="0" destOrd="0" presId="urn:microsoft.com/office/officeart/2005/8/layout/bProcess4"/>
    <dgm:cxn modelId="{E38CC692-2C32-40AB-94AF-C9402F8563D7}" type="presOf" srcId="{2AB4CE65-1F75-447F-9CFB-446910BF1B6C}" destId="{D125BDC1-2355-422E-9CC5-0447BD2552BB}" srcOrd="0" destOrd="0" presId="urn:microsoft.com/office/officeart/2005/8/layout/bProcess4"/>
    <dgm:cxn modelId="{84B0399A-B5C2-4A1B-947D-C9ED39057D57}" type="presOf" srcId="{86315745-859C-4D85-94DF-B1ADEF1E447A}" destId="{A303445C-F644-4C5F-A812-D657BB00FA09}" srcOrd="0" destOrd="0" presId="urn:microsoft.com/office/officeart/2005/8/layout/bProcess4"/>
    <dgm:cxn modelId="{D6679B9D-6901-46FB-9EBA-55B50120D841}" srcId="{2A2D5FF1-F5A8-4F17-88F3-ACA359A07A87}" destId="{86315745-859C-4D85-94DF-B1ADEF1E447A}" srcOrd="11" destOrd="0" parTransId="{A8772E9D-32A6-4255-86D4-1A82500BF674}" sibTransId="{9EE7F811-E65D-4612-BE41-D9A1C7D51049}"/>
    <dgm:cxn modelId="{E26249BB-E74C-4046-B0A9-B4844B3EBABF}" srcId="{2A2D5FF1-F5A8-4F17-88F3-ACA359A07A87}" destId="{F101D680-8745-410B-9919-A76625D7FDAE}" srcOrd="2" destOrd="0" parTransId="{E3E2BB3B-F852-4899-AF43-833A8B59B2EF}" sibTransId="{42FB6CDC-BF67-47A9-B5E2-881E6561A9B2}"/>
    <dgm:cxn modelId="{657C9DC4-1FD8-459B-B285-4571C934AC1A}" srcId="{2A2D5FF1-F5A8-4F17-88F3-ACA359A07A87}" destId="{661C915A-34A2-49CA-A9F9-5981CEB4A264}" srcOrd="1" destOrd="0" parTransId="{249D50FA-F373-46AE-A721-3298A027FA48}" sibTransId="{EF6B0C81-5C01-4BC2-8984-C0A6D66CCDE8}"/>
    <dgm:cxn modelId="{8C73F7C7-A772-4AA8-A140-09E0042C0838}" type="presOf" srcId="{B28EE787-356C-4AA3-B7A7-D23A1C3FD475}" destId="{8825A7CF-D43B-4F73-AD6A-CA3D8496FED3}" srcOrd="0" destOrd="0" presId="urn:microsoft.com/office/officeart/2005/8/layout/bProcess4"/>
    <dgm:cxn modelId="{C415C8C9-D6E4-4A23-9A2D-BBFF93077F1D}" srcId="{2A2D5FF1-F5A8-4F17-88F3-ACA359A07A87}" destId="{375885A7-AA6D-4E44-8011-501E2FFEDF63}" srcOrd="4" destOrd="0" parTransId="{C9476BC7-296D-4B21-91B9-A7C4B8F18CBA}" sibTransId="{07E20629-2A6D-462B-8C14-711E4483F7B4}"/>
    <dgm:cxn modelId="{F73472CF-AE71-4EE1-B48E-6C71B17D4F2C}" type="presOf" srcId="{375885A7-AA6D-4E44-8011-501E2FFEDF63}" destId="{53544021-3717-43D7-895C-F48E018EC252}" srcOrd="0" destOrd="0" presId="urn:microsoft.com/office/officeart/2005/8/layout/bProcess4"/>
    <dgm:cxn modelId="{3487D9CF-0682-4738-BAF2-118563E11A2E}" type="presOf" srcId="{07E20629-2A6D-462B-8C14-711E4483F7B4}" destId="{E10B2BED-9EDC-4BDB-B55A-C69D72B3CA6A}" srcOrd="0" destOrd="0" presId="urn:microsoft.com/office/officeart/2005/8/layout/bProcess4"/>
    <dgm:cxn modelId="{CC3BF1D5-7F4A-45E3-8F15-9BE7408C15CA}" type="presOf" srcId="{2A2D5FF1-F5A8-4F17-88F3-ACA359A07A87}" destId="{AB58D82C-EB84-430F-BFA1-96C8C1EA8AE0}" srcOrd="0" destOrd="0" presId="urn:microsoft.com/office/officeart/2005/8/layout/bProcess4"/>
    <dgm:cxn modelId="{9F8F6BD9-533E-42A1-90CC-37568F8A819B}" srcId="{2A2D5FF1-F5A8-4F17-88F3-ACA359A07A87}" destId="{6FCC7CA8-408E-475A-AF3C-955E60CE550F}" srcOrd="6" destOrd="0" parTransId="{EEF5B4FF-F0C1-4C9D-A7E0-6D41FFBA3DF8}" sibTransId="{B28EE787-356C-4AA3-B7A7-D23A1C3FD475}"/>
    <dgm:cxn modelId="{E37B6FE4-A759-4127-AFD0-CC2E5B90DFDD}" srcId="{2A2D5FF1-F5A8-4F17-88F3-ACA359A07A87}" destId="{8A10F22A-F9C8-44F7-8F75-12502B37AAB6}" srcOrd="9" destOrd="0" parTransId="{04D379AC-CCB7-4EA1-A38F-0C6A23D1BDE6}" sibTransId="{62ECA82C-545C-43BA-8945-2AA3500825BC}"/>
    <dgm:cxn modelId="{B7E59AE4-86E8-4783-801F-BA1034908F48}" type="presOf" srcId="{F101D680-8745-410B-9919-A76625D7FDAE}" destId="{0EB360C7-7D8B-4D9B-93AC-DFD57618C10D}" srcOrd="0" destOrd="0" presId="urn:microsoft.com/office/officeart/2005/8/layout/bProcess4"/>
    <dgm:cxn modelId="{45284EE6-1A84-4B5B-B858-09AE63DF66B4}" srcId="{2A2D5FF1-F5A8-4F17-88F3-ACA359A07A87}" destId="{5305C170-05A0-4637-B802-14E618DC1F3D}" srcOrd="10" destOrd="0" parTransId="{C22C9DFB-535E-40AD-AFF9-25D510868005}" sibTransId="{C27624C6-534A-443F-9EDF-0A5907919E6D}"/>
    <dgm:cxn modelId="{E848BAE6-7DB0-43B9-BCE9-D14010BDB7B9}" type="presOf" srcId="{63D4F3A7-5B75-4986-B41B-20D09341C93F}" destId="{1F40CEC2-D35A-4F15-B8B9-938ECC67602F}" srcOrd="0" destOrd="0" presId="urn:microsoft.com/office/officeart/2005/8/layout/bProcess4"/>
    <dgm:cxn modelId="{F13607EE-D1EB-47D6-9F82-52FDE87066E1}" type="presOf" srcId="{62ECA82C-545C-43BA-8945-2AA3500825BC}" destId="{AF866A5E-E799-423F-8B01-DA65DEFF307E}" srcOrd="0" destOrd="0" presId="urn:microsoft.com/office/officeart/2005/8/layout/bProcess4"/>
    <dgm:cxn modelId="{450B81EE-B210-49FB-A908-654E153C5CAC}" type="presOf" srcId="{9EE7F811-E65D-4612-BE41-D9A1C7D51049}" destId="{E9D188C1-5A50-4A48-8A80-9DFD111135B9}" srcOrd="0" destOrd="0" presId="urn:microsoft.com/office/officeart/2005/8/layout/bProcess4"/>
    <dgm:cxn modelId="{815E0BF4-E5A6-454F-9F42-9FDD080FFEEB}" srcId="{2A2D5FF1-F5A8-4F17-88F3-ACA359A07A87}" destId="{2AB4CE65-1F75-447F-9CFB-446910BF1B6C}" srcOrd="3" destOrd="0" parTransId="{3A9E9278-3E12-4D39-A156-97533AAB21C7}" sibTransId="{D8E35859-46F8-460F-80A2-C2073278B4FC}"/>
    <dgm:cxn modelId="{9E7D15F4-C93D-4E6B-AA65-2798D06E8281}" srcId="{2A2D5FF1-F5A8-4F17-88F3-ACA359A07A87}" destId="{BA88EFDB-23C1-4B9D-BB25-1F74800D3175}" srcOrd="7" destOrd="0" parTransId="{6A59586E-356F-4C75-A59A-97644362D5BE}" sibTransId="{63D4F3A7-5B75-4986-B41B-20D09341C93F}"/>
    <dgm:cxn modelId="{C73CCAFE-1462-4898-96D8-48B7BF94BFEB}" type="presOf" srcId="{8A10F22A-F9C8-44F7-8F75-12502B37AAB6}" destId="{0BD22EFB-A2E6-4DCE-BADD-4AFA8886FB6A}" srcOrd="0" destOrd="0" presId="urn:microsoft.com/office/officeart/2005/8/layout/bProcess4"/>
    <dgm:cxn modelId="{363B2557-56A6-4D84-BA9A-2E23F93861F1}" type="presParOf" srcId="{AB58D82C-EB84-430F-BFA1-96C8C1EA8AE0}" destId="{59768E4A-98FB-4A9A-8474-83572E917417}" srcOrd="0" destOrd="0" presId="urn:microsoft.com/office/officeart/2005/8/layout/bProcess4"/>
    <dgm:cxn modelId="{9CB89401-8337-4586-8FD9-EA2D24EECBC5}" type="presParOf" srcId="{59768E4A-98FB-4A9A-8474-83572E917417}" destId="{D07BE2AC-E2E8-4F37-B7F7-4E66A99F077E}" srcOrd="0" destOrd="0" presId="urn:microsoft.com/office/officeart/2005/8/layout/bProcess4"/>
    <dgm:cxn modelId="{BBECAABB-CA21-46A0-8EA6-C21FEE4108B7}" type="presParOf" srcId="{59768E4A-98FB-4A9A-8474-83572E917417}" destId="{696997A5-BAAE-4370-9EA1-06BF836907DC}" srcOrd="1" destOrd="0" presId="urn:microsoft.com/office/officeart/2005/8/layout/bProcess4"/>
    <dgm:cxn modelId="{B64300EC-EE4B-4E3C-BE19-CFADAB6C8FD6}" type="presParOf" srcId="{AB58D82C-EB84-430F-BFA1-96C8C1EA8AE0}" destId="{553749A8-7654-4E7A-8314-CAAB3AF97FF2}" srcOrd="1" destOrd="0" presId="urn:microsoft.com/office/officeart/2005/8/layout/bProcess4"/>
    <dgm:cxn modelId="{F2753E0D-BB79-49B4-8C55-2E7D58894C22}" type="presParOf" srcId="{AB58D82C-EB84-430F-BFA1-96C8C1EA8AE0}" destId="{98B95C3E-CC46-4D6E-A7AA-00A546E7C82B}" srcOrd="2" destOrd="0" presId="urn:microsoft.com/office/officeart/2005/8/layout/bProcess4"/>
    <dgm:cxn modelId="{EE00C0C2-278D-4144-8008-E6F133B1F6A9}" type="presParOf" srcId="{98B95C3E-CC46-4D6E-A7AA-00A546E7C82B}" destId="{8983C5B1-7327-405E-9931-A88DBCBCCCC9}" srcOrd="0" destOrd="0" presId="urn:microsoft.com/office/officeart/2005/8/layout/bProcess4"/>
    <dgm:cxn modelId="{7C31E76E-4F28-46B8-9061-C48EB1B7598C}" type="presParOf" srcId="{98B95C3E-CC46-4D6E-A7AA-00A546E7C82B}" destId="{863A8A81-9F72-4454-A33A-038EB7E87A10}" srcOrd="1" destOrd="0" presId="urn:microsoft.com/office/officeart/2005/8/layout/bProcess4"/>
    <dgm:cxn modelId="{499B430E-1A26-42BA-ABBF-4DC5A87F81CD}" type="presParOf" srcId="{AB58D82C-EB84-430F-BFA1-96C8C1EA8AE0}" destId="{BA0C6C14-EDFE-4B90-B8C1-57720EDBE58E}" srcOrd="3" destOrd="0" presId="urn:microsoft.com/office/officeart/2005/8/layout/bProcess4"/>
    <dgm:cxn modelId="{1420F10D-F99A-4FCA-A4B4-C331CE8EA9D8}" type="presParOf" srcId="{AB58D82C-EB84-430F-BFA1-96C8C1EA8AE0}" destId="{3800F5B0-AE89-41DF-A497-4407EA978964}" srcOrd="4" destOrd="0" presId="urn:microsoft.com/office/officeart/2005/8/layout/bProcess4"/>
    <dgm:cxn modelId="{D1F87570-36FD-4D84-8943-4A0A38059E07}" type="presParOf" srcId="{3800F5B0-AE89-41DF-A497-4407EA978964}" destId="{F48E5276-E0FF-42A5-B54D-1AF60A9A4958}" srcOrd="0" destOrd="0" presId="urn:microsoft.com/office/officeart/2005/8/layout/bProcess4"/>
    <dgm:cxn modelId="{198AC4B6-910D-4491-B470-85DE5EFE00AF}" type="presParOf" srcId="{3800F5B0-AE89-41DF-A497-4407EA978964}" destId="{0EB360C7-7D8B-4D9B-93AC-DFD57618C10D}" srcOrd="1" destOrd="0" presId="urn:microsoft.com/office/officeart/2005/8/layout/bProcess4"/>
    <dgm:cxn modelId="{69064A0F-10C7-413B-BBFE-5C5CB8D55B04}" type="presParOf" srcId="{AB58D82C-EB84-430F-BFA1-96C8C1EA8AE0}" destId="{3C123728-5BA2-4783-8FF2-F49A299789D4}" srcOrd="5" destOrd="0" presId="urn:microsoft.com/office/officeart/2005/8/layout/bProcess4"/>
    <dgm:cxn modelId="{A740EC10-D256-4CC1-B7C1-F8F90EAC09E2}" type="presParOf" srcId="{AB58D82C-EB84-430F-BFA1-96C8C1EA8AE0}" destId="{6B59CEFE-A670-46FC-B59F-C5ADC7DC9AD0}" srcOrd="6" destOrd="0" presId="urn:microsoft.com/office/officeart/2005/8/layout/bProcess4"/>
    <dgm:cxn modelId="{F82F9AA3-615F-4B4B-9BBB-4E75E6F8E148}" type="presParOf" srcId="{6B59CEFE-A670-46FC-B59F-C5ADC7DC9AD0}" destId="{F1CD0C98-DB20-41DA-A58C-33BDEACE97B3}" srcOrd="0" destOrd="0" presId="urn:microsoft.com/office/officeart/2005/8/layout/bProcess4"/>
    <dgm:cxn modelId="{F92E34C4-8EEE-4758-A5BE-DB99AF729645}" type="presParOf" srcId="{6B59CEFE-A670-46FC-B59F-C5ADC7DC9AD0}" destId="{D125BDC1-2355-422E-9CC5-0447BD2552BB}" srcOrd="1" destOrd="0" presId="urn:microsoft.com/office/officeart/2005/8/layout/bProcess4"/>
    <dgm:cxn modelId="{C098F6E4-7D04-49FB-A1B3-3069DE113F99}" type="presParOf" srcId="{AB58D82C-EB84-430F-BFA1-96C8C1EA8AE0}" destId="{438E27D6-CDA3-463A-B229-48914C6A47BF}" srcOrd="7" destOrd="0" presId="urn:microsoft.com/office/officeart/2005/8/layout/bProcess4"/>
    <dgm:cxn modelId="{81793C76-B515-4128-A96B-1C599401D712}" type="presParOf" srcId="{AB58D82C-EB84-430F-BFA1-96C8C1EA8AE0}" destId="{BC58DD52-9079-4A40-A7D3-E8E484A6A9BE}" srcOrd="8" destOrd="0" presId="urn:microsoft.com/office/officeart/2005/8/layout/bProcess4"/>
    <dgm:cxn modelId="{DD3ADA72-84AC-499F-B5D4-3EAB68D2DC41}" type="presParOf" srcId="{BC58DD52-9079-4A40-A7D3-E8E484A6A9BE}" destId="{29FCFE94-E193-41E3-9F2D-353F029DBF99}" srcOrd="0" destOrd="0" presId="urn:microsoft.com/office/officeart/2005/8/layout/bProcess4"/>
    <dgm:cxn modelId="{0B397150-900F-4E6D-B987-2EF5D6905710}" type="presParOf" srcId="{BC58DD52-9079-4A40-A7D3-E8E484A6A9BE}" destId="{53544021-3717-43D7-895C-F48E018EC252}" srcOrd="1" destOrd="0" presId="urn:microsoft.com/office/officeart/2005/8/layout/bProcess4"/>
    <dgm:cxn modelId="{F555BBC1-2DFC-4B80-98BA-965E0F726CB0}" type="presParOf" srcId="{AB58D82C-EB84-430F-BFA1-96C8C1EA8AE0}" destId="{E10B2BED-9EDC-4BDB-B55A-C69D72B3CA6A}" srcOrd="9" destOrd="0" presId="urn:microsoft.com/office/officeart/2005/8/layout/bProcess4"/>
    <dgm:cxn modelId="{537B75A7-C7B4-46FA-9440-49858E5314E0}" type="presParOf" srcId="{AB58D82C-EB84-430F-BFA1-96C8C1EA8AE0}" destId="{AA43344A-C77E-4B0E-8EDE-F1D3F4BDCE65}" srcOrd="10" destOrd="0" presId="urn:microsoft.com/office/officeart/2005/8/layout/bProcess4"/>
    <dgm:cxn modelId="{6F9C192A-FFEB-4B6B-97C6-14F23F066ED1}" type="presParOf" srcId="{AA43344A-C77E-4B0E-8EDE-F1D3F4BDCE65}" destId="{FEB3E179-2657-4A4B-AC09-6800FA1B8C82}" srcOrd="0" destOrd="0" presId="urn:microsoft.com/office/officeart/2005/8/layout/bProcess4"/>
    <dgm:cxn modelId="{19925F05-5E49-4FAA-A104-25688B4FA52A}" type="presParOf" srcId="{AA43344A-C77E-4B0E-8EDE-F1D3F4BDCE65}" destId="{2CE2DE03-F1F3-4DA9-8BB2-EAB0A31E14DB}" srcOrd="1" destOrd="0" presId="urn:microsoft.com/office/officeart/2005/8/layout/bProcess4"/>
    <dgm:cxn modelId="{EDDB1746-0EBE-41F5-9132-793B8015CAAF}" type="presParOf" srcId="{AB58D82C-EB84-430F-BFA1-96C8C1EA8AE0}" destId="{A12ACD5E-3044-4A98-9CEA-24E93AD36870}" srcOrd="11" destOrd="0" presId="urn:microsoft.com/office/officeart/2005/8/layout/bProcess4"/>
    <dgm:cxn modelId="{83184492-5BF0-4C76-A310-6A915345D5EC}" type="presParOf" srcId="{AB58D82C-EB84-430F-BFA1-96C8C1EA8AE0}" destId="{27BB07F2-92A6-4A55-AA36-533EF5D789A6}" srcOrd="12" destOrd="0" presId="urn:microsoft.com/office/officeart/2005/8/layout/bProcess4"/>
    <dgm:cxn modelId="{EB64B848-FEED-46F4-8894-7E4785D24B65}" type="presParOf" srcId="{27BB07F2-92A6-4A55-AA36-533EF5D789A6}" destId="{C1F989BC-2E0B-48BA-94A3-3D3A2FF472BB}" srcOrd="0" destOrd="0" presId="urn:microsoft.com/office/officeart/2005/8/layout/bProcess4"/>
    <dgm:cxn modelId="{7A6F0C7C-5BFC-4768-82A2-75685EFDCB93}" type="presParOf" srcId="{27BB07F2-92A6-4A55-AA36-533EF5D789A6}" destId="{8D3E79C5-6E01-4F79-96B0-6F966A22FC0C}" srcOrd="1" destOrd="0" presId="urn:microsoft.com/office/officeart/2005/8/layout/bProcess4"/>
    <dgm:cxn modelId="{F51F2341-598B-49A5-B744-49B633272580}" type="presParOf" srcId="{AB58D82C-EB84-430F-BFA1-96C8C1EA8AE0}" destId="{8825A7CF-D43B-4F73-AD6A-CA3D8496FED3}" srcOrd="13" destOrd="0" presId="urn:microsoft.com/office/officeart/2005/8/layout/bProcess4"/>
    <dgm:cxn modelId="{73987636-BE0B-46BE-BC60-E7E1E81C28E0}" type="presParOf" srcId="{AB58D82C-EB84-430F-BFA1-96C8C1EA8AE0}" destId="{6D3E7567-3486-4FF1-8C72-E9BBE673EE4B}" srcOrd="14" destOrd="0" presId="urn:microsoft.com/office/officeart/2005/8/layout/bProcess4"/>
    <dgm:cxn modelId="{568D761C-C402-4565-A42F-07BB2C82D6DD}" type="presParOf" srcId="{6D3E7567-3486-4FF1-8C72-E9BBE673EE4B}" destId="{638519C2-E220-4C45-8C87-1D71F8B609E0}" srcOrd="0" destOrd="0" presId="urn:microsoft.com/office/officeart/2005/8/layout/bProcess4"/>
    <dgm:cxn modelId="{1CF65D52-7447-4140-B7EB-8A4DE191FB2B}" type="presParOf" srcId="{6D3E7567-3486-4FF1-8C72-E9BBE673EE4B}" destId="{81670DB4-E274-4490-BBCE-1BA9C7CA6042}" srcOrd="1" destOrd="0" presId="urn:microsoft.com/office/officeart/2005/8/layout/bProcess4"/>
    <dgm:cxn modelId="{61DE1FF2-2AB1-4621-A286-52F247552D36}" type="presParOf" srcId="{AB58D82C-EB84-430F-BFA1-96C8C1EA8AE0}" destId="{1F40CEC2-D35A-4F15-B8B9-938ECC67602F}" srcOrd="15" destOrd="0" presId="urn:microsoft.com/office/officeart/2005/8/layout/bProcess4"/>
    <dgm:cxn modelId="{68FB7E2F-81A8-45B2-8AFC-8D8EE6EBEC33}" type="presParOf" srcId="{AB58D82C-EB84-430F-BFA1-96C8C1EA8AE0}" destId="{CA42707A-D8A1-4207-BF83-B9F1A8E61B7E}" srcOrd="16" destOrd="0" presId="urn:microsoft.com/office/officeart/2005/8/layout/bProcess4"/>
    <dgm:cxn modelId="{0E8DD82C-7E8A-4043-B452-26A7CA20F651}" type="presParOf" srcId="{CA42707A-D8A1-4207-BF83-B9F1A8E61B7E}" destId="{1CC99743-862F-477A-9F1A-A022E8FA2080}" srcOrd="0" destOrd="0" presId="urn:microsoft.com/office/officeart/2005/8/layout/bProcess4"/>
    <dgm:cxn modelId="{9CC20C3A-CF6F-432F-BE4E-243097973EB1}" type="presParOf" srcId="{CA42707A-D8A1-4207-BF83-B9F1A8E61B7E}" destId="{FEA4E209-7D0B-442E-9E33-73ED49750003}" srcOrd="1" destOrd="0" presId="urn:microsoft.com/office/officeart/2005/8/layout/bProcess4"/>
    <dgm:cxn modelId="{AC8DEA19-3B5F-4C67-A4DB-907513F17D27}" type="presParOf" srcId="{AB58D82C-EB84-430F-BFA1-96C8C1EA8AE0}" destId="{FB840BB3-055F-47DF-9AED-E282FE1310A2}" srcOrd="17" destOrd="0" presId="urn:microsoft.com/office/officeart/2005/8/layout/bProcess4"/>
    <dgm:cxn modelId="{1F202F32-66B2-4DE8-8458-B0B22E70250F}" type="presParOf" srcId="{AB58D82C-EB84-430F-BFA1-96C8C1EA8AE0}" destId="{597C8546-79AA-47F8-9C42-E9541AAAA098}" srcOrd="18" destOrd="0" presId="urn:microsoft.com/office/officeart/2005/8/layout/bProcess4"/>
    <dgm:cxn modelId="{67A3C9D9-E39F-4C58-896D-C96B8D13DBB0}" type="presParOf" srcId="{597C8546-79AA-47F8-9C42-E9541AAAA098}" destId="{03E94EBA-6687-44CC-B957-2B37185A8B16}" srcOrd="0" destOrd="0" presId="urn:microsoft.com/office/officeart/2005/8/layout/bProcess4"/>
    <dgm:cxn modelId="{5CB7CE31-E877-4E64-8C68-2CDC20BF11B0}" type="presParOf" srcId="{597C8546-79AA-47F8-9C42-E9541AAAA098}" destId="{0BD22EFB-A2E6-4DCE-BADD-4AFA8886FB6A}" srcOrd="1" destOrd="0" presId="urn:microsoft.com/office/officeart/2005/8/layout/bProcess4"/>
    <dgm:cxn modelId="{6C49C068-2034-423D-9E1B-D7EE7A5C3050}" type="presParOf" srcId="{AB58D82C-EB84-430F-BFA1-96C8C1EA8AE0}" destId="{AF866A5E-E799-423F-8B01-DA65DEFF307E}" srcOrd="19" destOrd="0" presId="urn:microsoft.com/office/officeart/2005/8/layout/bProcess4"/>
    <dgm:cxn modelId="{D5A20D80-4897-4D79-BF0A-C1DB4486F212}" type="presParOf" srcId="{AB58D82C-EB84-430F-BFA1-96C8C1EA8AE0}" destId="{767C57EB-EF5A-4539-8AD9-298BCFB2B06F}" srcOrd="20" destOrd="0" presId="urn:microsoft.com/office/officeart/2005/8/layout/bProcess4"/>
    <dgm:cxn modelId="{7A594067-3919-441E-BB28-10D13CA1CA52}" type="presParOf" srcId="{767C57EB-EF5A-4539-8AD9-298BCFB2B06F}" destId="{9C02CCC5-426A-4DBB-9028-4045D02230B8}" srcOrd="0" destOrd="0" presId="urn:microsoft.com/office/officeart/2005/8/layout/bProcess4"/>
    <dgm:cxn modelId="{8B10B7B7-E669-4ABA-8C63-376A9A2F3C1E}" type="presParOf" srcId="{767C57EB-EF5A-4539-8AD9-298BCFB2B06F}" destId="{E3610876-5B1A-445B-B15D-1BFBE8C6462D}" srcOrd="1" destOrd="0" presId="urn:microsoft.com/office/officeart/2005/8/layout/bProcess4"/>
    <dgm:cxn modelId="{F3C95023-BA63-446A-8B9D-F3F86E6F3880}" type="presParOf" srcId="{AB58D82C-EB84-430F-BFA1-96C8C1EA8AE0}" destId="{B6A94351-3896-492D-82FA-D822B569EB85}" srcOrd="21" destOrd="0" presId="urn:microsoft.com/office/officeart/2005/8/layout/bProcess4"/>
    <dgm:cxn modelId="{C1285015-7A75-4392-A4AF-845A08F1303E}" type="presParOf" srcId="{AB58D82C-EB84-430F-BFA1-96C8C1EA8AE0}" destId="{0354A9D5-1F2E-40D1-9156-ACB5F85721B2}" srcOrd="22" destOrd="0" presId="urn:microsoft.com/office/officeart/2005/8/layout/bProcess4"/>
    <dgm:cxn modelId="{77AC782E-0CB1-4A6E-AE33-98618B9A5C29}" type="presParOf" srcId="{0354A9D5-1F2E-40D1-9156-ACB5F85721B2}" destId="{831E6C6C-D515-486E-BB05-2FFC2EFC97FD}" srcOrd="0" destOrd="0" presId="urn:microsoft.com/office/officeart/2005/8/layout/bProcess4"/>
    <dgm:cxn modelId="{9084B8E0-3B4D-4BBC-8F42-E6D250668BBC}" type="presParOf" srcId="{0354A9D5-1F2E-40D1-9156-ACB5F85721B2}" destId="{A303445C-F644-4C5F-A812-D657BB00FA09}" srcOrd="1" destOrd="0" presId="urn:microsoft.com/office/officeart/2005/8/layout/bProcess4"/>
    <dgm:cxn modelId="{1A6DA10C-6BE6-43A5-ABDE-D635C760F037}" type="presParOf" srcId="{AB58D82C-EB84-430F-BFA1-96C8C1EA8AE0}" destId="{E9D188C1-5A50-4A48-8A80-9DFD111135B9}" srcOrd="23" destOrd="0" presId="urn:microsoft.com/office/officeart/2005/8/layout/bProcess4"/>
    <dgm:cxn modelId="{46B2CC31-10F9-4A0C-8453-F469953DC6F7}" type="presParOf" srcId="{AB58D82C-EB84-430F-BFA1-96C8C1EA8AE0}" destId="{34879013-1A2F-4DB2-BBBE-C1756CDB31AB}" srcOrd="24" destOrd="0" presId="urn:microsoft.com/office/officeart/2005/8/layout/bProcess4"/>
    <dgm:cxn modelId="{F8332671-8FB7-4FE5-B73B-02C985F0F592}" type="presParOf" srcId="{34879013-1A2F-4DB2-BBBE-C1756CDB31AB}" destId="{0BD86375-A277-4EED-B423-AB302775158C}" srcOrd="0" destOrd="0" presId="urn:microsoft.com/office/officeart/2005/8/layout/bProcess4"/>
    <dgm:cxn modelId="{A37AE76E-B551-4ABD-982B-EE402D1A2D37}" type="presParOf" srcId="{34879013-1A2F-4DB2-BBBE-C1756CDB31AB}" destId="{D9676A8B-CAC3-4D3A-A564-DB7FA2F0D25D}"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24BFA9-B182-4AA0-A148-F5C369B1F6D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00673C2-BBEB-47C4-9D7E-0C49D245C17B}">
      <dgm:prSet/>
      <dgm:spPr/>
      <dgm:t>
        <a:bodyPr/>
        <a:lstStyle/>
        <a:p>
          <a:pPr algn="r" rtl="1"/>
          <a:r>
            <a:rPr lang="ar-AE" b="1" dirty="0"/>
            <a:t>مثال عن المقدمة: </a:t>
          </a:r>
          <a:endParaRPr lang="en-US" dirty="0"/>
        </a:p>
      </dgm:t>
    </dgm:pt>
    <dgm:pt modelId="{FF16AEF8-5139-41C7-AE3E-4733C5C59E98}" type="parTrans" cxnId="{5769EDDD-889D-4EEF-BEE9-773D4B8BCEEE}">
      <dgm:prSet/>
      <dgm:spPr/>
      <dgm:t>
        <a:bodyPr/>
        <a:lstStyle/>
        <a:p>
          <a:endParaRPr lang="en-US"/>
        </a:p>
      </dgm:t>
    </dgm:pt>
    <dgm:pt modelId="{164F1C8B-8588-4B75-B5AD-0020C1665005}" type="sibTrans" cxnId="{5769EDDD-889D-4EEF-BEE9-773D4B8BCEEE}">
      <dgm:prSet/>
      <dgm:spPr/>
      <dgm:t>
        <a:bodyPr/>
        <a:lstStyle/>
        <a:p>
          <a:endParaRPr lang="en-US"/>
        </a:p>
      </dgm:t>
    </dgm:pt>
    <dgm:pt modelId="{D7CA0354-6C81-4708-97B4-C4FC6BC10C7F}">
      <dgm:prSet/>
      <dgm:spPr/>
      <dgm:t>
        <a:bodyPr/>
        <a:lstStyle/>
        <a:p>
          <a:pPr algn="r" rtl="1"/>
          <a:r>
            <a:rPr lang="ar-AE" dirty="0"/>
            <a:t>تهدف النفاذية الرقمية إلى ضمان إمكانية حصول الأشخاص ذوي الإعاقة على الخدمات والمعلومات المتوفرة على منصات وتجهيزات تكنولوجيات المعلومات والاتصالات على قدم المساواة مع الآخرين. ويشمل ذلك إزالة الحواجز التي تحول دون الوصول إلى منتجات وخدمات وتطبيقات تكنولوجيا المعلومات والاتصالات واستخدامها. ويمكن لتكنولوجيا المعلومات والاتصالات، مثل الحواسيب والهواتف النقالة والمواقع الشبكية ومحطات/أكشاك النفاذ العام أن تجعل الحياة اليومية أسهل، وتزيد من إنتاجية العمل، وتحسن التعلم، وتسهل تبادل المعلومات، وتعزز الحياة الاجتماعية. غير أنه إذا لم تكن هذه التكنولوجيات متاحة تماماً، فإنها قد تصبح في الواقع أدوات استبعاد لبعض فئات السكان عن طريق رفع حواجز جديدة.</a:t>
          </a:r>
          <a:endParaRPr lang="en-US" dirty="0"/>
        </a:p>
      </dgm:t>
    </dgm:pt>
    <dgm:pt modelId="{B08713CF-5368-4C0D-84A8-258E7662F57C}" type="parTrans" cxnId="{4B4ABFB9-0EB6-434A-9809-18762E3226A0}">
      <dgm:prSet/>
      <dgm:spPr/>
      <dgm:t>
        <a:bodyPr/>
        <a:lstStyle/>
        <a:p>
          <a:endParaRPr lang="en-US"/>
        </a:p>
      </dgm:t>
    </dgm:pt>
    <dgm:pt modelId="{B81304FA-276F-47B2-8C89-95C3B2367CA0}" type="sibTrans" cxnId="{4B4ABFB9-0EB6-434A-9809-18762E3226A0}">
      <dgm:prSet/>
      <dgm:spPr/>
      <dgm:t>
        <a:bodyPr/>
        <a:lstStyle/>
        <a:p>
          <a:endParaRPr lang="en-US"/>
        </a:p>
      </dgm:t>
    </dgm:pt>
    <dgm:pt modelId="{D327B340-9E36-45B0-90D9-4C0FCC8FDBB4}" type="pres">
      <dgm:prSet presAssocID="{8F24BFA9-B182-4AA0-A148-F5C369B1F6D3}" presName="Name0" presStyleCnt="0">
        <dgm:presLayoutVars>
          <dgm:dir/>
          <dgm:resizeHandles val="exact"/>
        </dgm:presLayoutVars>
      </dgm:prSet>
      <dgm:spPr/>
    </dgm:pt>
    <dgm:pt modelId="{0DAF498F-F668-4451-8375-0E575CDB421D}" type="pres">
      <dgm:prSet presAssocID="{700673C2-BBEB-47C4-9D7E-0C49D245C17B}" presName="node" presStyleLbl="node1" presStyleIdx="0" presStyleCnt="1" custScaleX="79380" custScaleY="236392">
        <dgm:presLayoutVars>
          <dgm:bulletEnabled val="1"/>
        </dgm:presLayoutVars>
      </dgm:prSet>
      <dgm:spPr/>
    </dgm:pt>
  </dgm:ptLst>
  <dgm:cxnLst>
    <dgm:cxn modelId="{406AFA0C-7244-4C13-B19B-CF1A26DE21F7}" type="presOf" srcId="{700673C2-BBEB-47C4-9D7E-0C49D245C17B}" destId="{0DAF498F-F668-4451-8375-0E575CDB421D}" srcOrd="0" destOrd="0" presId="urn:microsoft.com/office/officeart/2005/8/layout/process1"/>
    <dgm:cxn modelId="{44BBAC9A-117A-4EE8-A9AA-5B568BD984F5}" type="presOf" srcId="{8F24BFA9-B182-4AA0-A148-F5C369B1F6D3}" destId="{D327B340-9E36-45B0-90D9-4C0FCC8FDBB4}" srcOrd="0" destOrd="0" presId="urn:microsoft.com/office/officeart/2005/8/layout/process1"/>
    <dgm:cxn modelId="{4B4ABFB9-0EB6-434A-9809-18762E3226A0}" srcId="{700673C2-BBEB-47C4-9D7E-0C49D245C17B}" destId="{D7CA0354-6C81-4708-97B4-C4FC6BC10C7F}" srcOrd="0" destOrd="0" parTransId="{B08713CF-5368-4C0D-84A8-258E7662F57C}" sibTransId="{B81304FA-276F-47B2-8C89-95C3B2367CA0}"/>
    <dgm:cxn modelId="{5769EDDD-889D-4EEF-BEE9-773D4B8BCEEE}" srcId="{8F24BFA9-B182-4AA0-A148-F5C369B1F6D3}" destId="{700673C2-BBEB-47C4-9D7E-0C49D245C17B}" srcOrd="0" destOrd="0" parTransId="{FF16AEF8-5139-41C7-AE3E-4733C5C59E98}" sibTransId="{164F1C8B-8588-4B75-B5AD-0020C1665005}"/>
    <dgm:cxn modelId="{E11669EA-B6D4-49CB-A653-3FE9E8A78C56}" type="presOf" srcId="{D7CA0354-6C81-4708-97B4-C4FC6BC10C7F}" destId="{0DAF498F-F668-4451-8375-0E575CDB421D}" srcOrd="0" destOrd="1" presId="urn:microsoft.com/office/officeart/2005/8/layout/process1"/>
    <dgm:cxn modelId="{F7656098-38AD-48CA-965D-D1D5B3546430}" type="presParOf" srcId="{D327B340-9E36-45B0-90D9-4C0FCC8FDBB4}" destId="{0DAF498F-F668-4451-8375-0E575CDB421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81F7A9-0FAE-4007-A374-C52E5CF56D0E}" type="doc">
      <dgm:prSet loTypeId="urn:microsoft.com/office/officeart/2005/8/layout/process1" loCatId="process" qsTypeId="urn:microsoft.com/office/officeart/2005/8/quickstyle/simple1" qsCatId="simple" csTypeId="urn:microsoft.com/office/officeart/2005/8/colors/colorful5" csCatId="colorful" phldr="1"/>
      <dgm:spPr/>
    </dgm:pt>
    <dgm:pt modelId="{52C6A873-DD78-402A-923F-47FD8B8A937F}">
      <dgm:prSet phldrT="[Text]"/>
      <dgm:spPr/>
      <dgm:t>
        <a:bodyPr/>
        <a:lstStyle/>
        <a:p>
          <a:r>
            <a:rPr lang="ar-AE" dirty="0"/>
            <a:t>قيادة</a:t>
          </a:r>
          <a:endParaRPr lang="en-US" dirty="0"/>
        </a:p>
      </dgm:t>
    </dgm:pt>
    <dgm:pt modelId="{A07B2153-5E9E-4F14-90B5-922965D38BAE}" type="parTrans" cxnId="{3834E155-E2FE-4000-9064-0756B420A1E7}">
      <dgm:prSet/>
      <dgm:spPr/>
      <dgm:t>
        <a:bodyPr/>
        <a:lstStyle/>
        <a:p>
          <a:endParaRPr lang="en-US"/>
        </a:p>
      </dgm:t>
    </dgm:pt>
    <dgm:pt modelId="{179EC586-BECC-4AD8-82B2-DE23930EA846}" type="sibTrans" cxnId="{3834E155-E2FE-4000-9064-0756B420A1E7}">
      <dgm:prSet/>
      <dgm:spPr/>
      <dgm:t>
        <a:bodyPr/>
        <a:lstStyle/>
        <a:p>
          <a:endParaRPr lang="en-US"/>
        </a:p>
      </dgm:t>
    </dgm:pt>
    <dgm:pt modelId="{6F6B4B65-7966-4BEF-B1F9-E0A206478ACE}">
      <dgm:prSet phldrT="[Text]"/>
      <dgm:spPr/>
      <dgm:t>
        <a:bodyPr/>
        <a:lstStyle/>
        <a:p>
          <a:r>
            <a:rPr lang="ar-AE" dirty="0"/>
            <a:t>إدارة</a:t>
          </a:r>
          <a:endParaRPr lang="en-US" dirty="0"/>
        </a:p>
      </dgm:t>
    </dgm:pt>
    <dgm:pt modelId="{75381D81-2611-4D3C-81C1-A1ECF51B3AEA}" type="parTrans" cxnId="{77048894-4F90-40D3-B2E4-57DFFDE5C992}">
      <dgm:prSet/>
      <dgm:spPr/>
      <dgm:t>
        <a:bodyPr/>
        <a:lstStyle/>
        <a:p>
          <a:endParaRPr lang="en-US"/>
        </a:p>
      </dgm:t>
    </dgm:pt>
    <dgm:pt modelId="{9CD25603-E555-41D0-92E8-E1896674FAE8}" type="sibTrans" cxnId="{77048894-4F90-40D3-B2E4-57DFFDE5C992}">
      <dgm:prSet/>
      <dgm:spPr/>
      <dgm:t>
        <a:bodyPr/>
        <a:lstStyle/>
        <a:p>
          <a:endParaRPr lang="en-US"/>
        </a:p>
      </dgm:t>
    </dgm:pt>
    <dgm:pt modelId="{1F232873-A283-48F9-86DF-EB32ECD3C1C0}">
      <dgm:prSet phldrT="[Text]"/>
      <dgm:spPr/>
      <dgm:t>
        <a:bodyPr/>
        <a:lstStyle/>
        <a:p>
          <a:r>
            <a:rPr lang="ar-AE" dirty="0"/>
            <a:t>تحمل مسؤولية</a:t>
          </a:r>
          <a:endParaRPr lang="en-US" dirty="0"/>
        </a:p>
      </dgm:t>
    </dgm:pt>
    <dgm:pt modelId="{C5DECA52-55C1-463B-A415-1F1FB4F88A52}" type="parTrans" cxnId="{2A644EAC-0EFC-4250-A51D-81102BB0EA01}">
      <dgm:prSet/>
      <dgm:spPr/>
      <dgm:t>
        <a:bodyPr/>
        <a:lstStyle/>
        <a:p>
          <a:endParaRPr lang="en-US"/>
        </a:p>
      </dgm:t>
    </dgm:pt>
    <dgm:pt modelId="{FF143D7C-8B59-49DA-94C3-6FA744D6B945}" type="sibTrans" cxnId="{2A644EAC-0EFC-4250-A51D-81102BB0EA01}">
      <dgm:prSet/>
      <dgm:spPr/>
      <dgm:t>
        <a:bodyPr/>
        <a:lstStyle/>
        <a:p>
          <a:endParaRPr lang="en-US"/>
        </a:p>
      </dgm:t>
    </dgm:pt>
    <dgm:pt modelId="{0E68FAF7-923B-46F8-89FC-6376C0F3F9F3}" type="pres">
      <dgm:prSet presAssocID="{B481F7A9-0FAE-4007-A374-C52E5CF56D0E}" presName="Name0" presStyleCnt="0">
        <dgm:presLayoutVars>
          <dgm:dir val="rev"/>
          <dgm:resizeHandles val="exact"/>
        </dgm:presLayoutVars>
      </dgm:prSet>
      <dgm:spPr/>
    </dgm:pt>
    <dgm:pt modelId="{6B16827C-FA76-4646-B486-77631EF48B22}" type="pres">
      <dgm:prSet presAssocID="{52C6A873-DD78-402A-923F-47FD8B8A937F}" presName="node" presStyleLbl="node1" presStyleIdx="0" presStyleCnt="3">
        <dgm:presLayoutVars>
          <dgm:bulletEnabled val="1"/>
        </dgm:presLayoutVars>
      </dgm:prSet>
      <dgm:spPr/>
    </dgm:pt>
    <dgm:pt modelId="{E6D47E6D-7FCD-4AC4-B7E7-554494FE5B8C}" type="pres">
      <dgm:prSet presAssocID="{179EC586-BECC-4AD8-82B2-DE23930EA846}" presName="sibTrans" presStyleLbl="sibTrans2D1" presStyleIdx="0" presStyleCnt="2"/>
      <dgm:spPr/>
    </dgm:pt>
    <dgm:pt modelId="{5A6942F5-6358-48C3-B2B0-85EE9C47E98F}" type="pres">
      <dgm:prSet presAssocID="{179EC586-BECC-4AD8-82B2-DE23930EA846}" presName="connectorText" presStyleLbl="sibTrans2D1" presStyleIdx="0" presStyleCnt="2"/>
      <dgm:spPr/>
    </dgm:pt>
    <dgm:pt modelId="{88F6617B-FC15-4BF1-A924-60ECC420103A}" type="pres">
      <dgm:prSet presAssocID="{6F6B4B65-7966-4BEF-B1F9-E0A206478ACE}" presName="node" presStyleLbl="node1" presStyleIdx="1" presStyleCnt="3">
        <dgm:presLayoutVars>
          <dgm:bulletEnabled val="1"/>
        </dgm:presLayoutVars>
      </dgm:prSet>
      <dgm:spPr/>
    </dgm:pt>
    <dgm:pt modelId="{61479A57-5C1F-42AB-9905-1CA7D747A965}" type="pres">
      <dgm:prSet presAssocID="{9CD25603-E555-41D0-92E8-E1896674FAE8}" presName="sibTrans" presStyleLbl="sibTrans2D1" presStyleIdx="1" presStyleCnt="2"/>
      <dgm:spPr/>
    </dgm:pt>
    <dgm:pt modelId="{E6FEBEA9-22DB-4BBA-8457-D78754D151AE}" type="pres">
      <dgm:prSet presAssocID="{9CD25603-E555-41D0-92E8-E1896674FAE8}" presName="connectorText" presStyleLbl="sibTrans2D1" presStyleIdx="1" presStyleCnt="2"/>
      <dgm:spPr/>
    </dgm:pt>
    <dgm:pt modelId="{DD021DA9-3D11-46DB-A213-E0CECA2B3EFD}" type="pres">
      <dgm:prSet presAssocID="{1F232873-A283-48F9-86DF-EB32ECD3C1C0}" presName="node" presStyleLbl="node1" presStyleIdx="2" presStyleCnt="3">
        <dgm:presLayoutVars>
          <dgm:bulletEnabled val="1"/>
        </dgm:presLayoutVars>
      </dgm:prSet>
      <dgm:spPr/>
    </dgm:pt>
  </dgm:ptLst>
  <dgm:cxnLst>
    <dgm:cxn modelId="{FC1EE66B-E3A3-4EA6-9B87-AC92997FA580}" type="presOf" srcId="{179EC586-BECC-4AD8-82B2-DE23930EA846}" destId="{E6D47E6D-7FCD-4AC4-B7E7-554494FE5B8C}" srcOrd="0" destOrd="0" presId="urn:microsoft.com/office/officeart/2005/8/layout/process1"/>
    <dgm:cxn modelId="{1EC65D50-09F9-42B6-B79B-BB36FA2EF514}" type="presOf" srcId="{9CD25603-E555-41D0-92E8-E1896674FAE8}" destId="{61479A57-5C1F-42AB-9905-1CA7D747A965}" srcOrd="0" destOrd="0" presId="urn:microsoft.com/office/officeart/2005/8/layout/process1"/>
    <dgm:cxn modelId="{D76BAD74-CA7D-48CA-91CF-516B3DDD9995}" type="presOf" srcId="{9CD25603-E555-41D0-92E8-E1896674FAE8}" destId="{E6FEBEA9-22DB-4BBA-8457-D78754D151AE}" srcOrd="1" destOrd="0" presId="urn:microsoft.com/office/officeart/2005/8/layout/process1"/>
    <dgm:cxn modelId="{3834E155-E2FE-4000-9064-0756B420A1E7}" srcId="{B481F7A9-0FAE-4007-A374-C52E5CF56D0E}" destId="{52C6A873-DD78-402A-923F-47FD8B8A937F}" srcOrd="0" destOrd="0" parTransId="{A07B2153-5E9E-4F14-90B5-922965D38BAE}" sibTransId="{179EC586-BECC-4AD8-82B2-DE23930EA846}"/>
    <dgm:cxn modelId="{D981287C-11E7-4D97-A17E-9783396C73C7}" type="presOf" srcId="{6F6B4B65-7966-4BEF-B1F9-E0A206478ACE}" destId="{88F6617B-FC15-4BF1-A924-60ECC420103A}" srcOrd="0" destOrd="0" presId="urn:microsoft.com/office/officeart/2005/8/layout/process1"/>
    <dgm:cxn modelId="{1DDE827C-5F86-4F31-B5DD-90967EA8EC7A}" type="presOf" srcId="{52C6A873-DD78-402A-923F-47FD8B8A937F}" destId="{6B16827C-FA76-4646-B486-77631EF48B22}" srcOrd="0" destOrd="0" presId="urn:microsoft.com/office/officeart/2005/8/layout/process1"/>
    <dgm:cxn modelId="{77048894-4F90-40D3-B2E4-57DFFDE5C992}" srcId="{B481F7A9-0FAE-4007-A374-C52E5CF56D0E}" destId="{6F6B4B65-7966-4BEF-B1F9-E0A206478ACE}" srcOrd="1" destOrd="0" parTransId="{75381D81-2611-4D3C-81C1-A1ECF51B3AEA}" sibTransId="{9CD25603-E555-41D0-92E8-E1896674FAE8}"/>
    <dgm:cxn modelId="{2A644EAC-0EFC-4250-A51D-81102BB0EA01}" srcId="{B481F7A9-0FAE-4007-A374-C52E5CF56D0E}" destId="{1F232873-A283-48F9-86DF-EB32ECD3C1C0}" srcOrd="2" destOrd="0" parTransId="{C5DECA52-55C1-463B-A415-1F1FB4F88A52}" sibTransId="{FF143D7C-8B59-49DA-94C3-6FA744D6B945}"/>
    <dgm:cxn modelId="{F6EDAEAE-AD01-4FDA-B8C8-33F75E9634E9}" type="presOf" srcId="{B481F7A9-0FAE-4007-A374-C52E5CF56D0E}" destId="{0E68FAF7-923B-46F8-89FC-6376C0F3F9F3}" srcOrd="0" destOrd="0" presId="urn:microsoft.com/office/officeart/2005/8/layout/process1"/>
    <dgm:cxn modelId="{4A1A87B9-9CDE-4494-9961-8005EAB5E939}" type="presOf" srcId="{179EC586-BECC-4AD8-82B2-DE23930EA846}" destId="{5A6942F5-6358-48C3-B2B0-85EE9C47E98F}" srcOrd="1" destOrd="0" presId="urn:microsoft.com/office/officeart/2005/8/layout/process1"/>
    <dgm:cxn modelId="{D88E69D3-F1F4-488B-8682-E482105E1351}" type="presOf" srcId="{1F232873-A283-48F9-86DF-EB32ECD3C1C0}" destId="{DD021DA9-3D11-46DB-A213-E0CECA2B3EFD}" srcOrd="0" destOrd="0" presId="urn:microsoft.com/office/officeart/2005/8/layout/process1"/>
    <dgm:cxn modelId="{F6376FF2-F61B-4366-83E9-B117B3ACDF7F}" type="presParOf" srcId="{0E68FAF7-923B-46F8-89FC-6376C0F3F9F3}" destId="{6B16827C-FA76-4646-B486-77631EF48B22}" srcOrd="0" destOrd="0" presId="urn:microsoft.com/office/officeart/2005/8/layout/process1"/>
    <dgm:cxn modelId="{9DB9961B-16CB-4AF6-BD52-0DC37A6F2A77}" type="presParOf" srcId="{0E68FAF7-923B-46F8-89FC-6376C0F3F9F3}" destId="{E6D47E6D-7FCD-4AC4-B7E7-554494FE5B8C}" srcOrd="1" destOrd="0" presId="urn:microsoft.com/office/officeart/2005/8/layout/process1"/>
    <dgm:cxn modelId="{584D3227-E3DB-4877-B45B-1A11027B2DF6}" type="presParOf" srcId="{E6D47E6D-7FCD-4AC4-B7E7-554494FE5B8C}" destId="{5A6942F5-6358-48C3-B2B0-85EE9C47E98F}" srcOrd="0" destOrd="0" presId="urn:microsoft.com/office/officeart/2005/8/layout/process1"/>
    <dgm:cxn modelId="{C1F3CC85-EF61-43F4-B66C-9B855C39B6CD}" type="presParOf" srcId="{0E68FAF7-923B-46F8-89FC-6376C0F3F9F3}" destId="{88F6617B-FC15-4BF1-A924-60ECC420103A}" srcOrd="2" destOrd="0" presId="urn:microsoft.com/office/officeart/2005/8/layout/process1"/>
    <dgm:cxn modelId="{72ADB488-7DEE-4320-94A0-1D7624B85CA3}" type="presParOf" srcId="{0E68FAF7-923B-46F8-89FC-6376C0F3F9F3}" destId="{61479A57-5C1F-42AB-9905-1CA7D747A965}" srcOrd="3" destOrd="0" presId="urn:microsoft.com/office/officeart/2005/8/layout/process1"/>
    <dgm:cxn modelId="{A09728FC-6437-442F-9DFF-A637D2E762FD}" type="presParOf" srcId="{61479A57-5C1F-42AB-9905-1CA7D747A965}" destId="{E6FEBEA9-22DB-4BBA-8457-D78754D151AE}" srcOrd="0" destOrd="0" presId="urn:microsoft.com/office/officeart/2005/8/layout/process1"/>
    <dgm:cxn modelId="{FC6AFB7A-2909-4BFD-9834-68CFF5A954A6}" type="presParOf" srcId="{0E68FAF7-923B-46F8-89FC-6376C0F3F9F3}" destId="{DD021DA9-3D11-46DB-A213-E0CECA2B3EF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3EE0-4CFA-49D8-B07E-326E8A5CBDE5}">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759845"/>
        <a:ext cx="26973" cy="5394"/>
      </dsp:txXfrm>
    </dsp:sp>
    <dsp:sp modelId="{4BE8B1F7-B5E1-4941-932E-DBF2D9F1A56A}">
      <dsp:nvSpPr>
        <dsp:cNvPr id="0" name=""/>
        <dsp:cNvSpPr/>
      </dsp:nvSpPr>
      <dsp:spPr>
        <a:xfrm>
          <a:off x="6230" y="58883"/>
          <a:ext cx="2345531" cy="14073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rtl="1">
            <a:lnSpc>
              <a:spcPct val="90000"/>
            </a:lnSpc>
            <a:spcBef>
              <a:spcPct val="0"/>
            </a:spcBef>
            <a:spcAft>
              <a:spcPct val="35000"/>
            </a:spcAft>
            <a:buNone/>
          </a:pPr>
          <a:r>
            <a:rPr lang="ar-AE" sz="2000" kern="1200" dirty="0">
              <a:hlinkClick xmlns:r="http://schemas.openxmlformats.org/officeDocument/2006/relationships" r:id="" action="ppaction://hlinksldjump">
                <a:extLst>
                  <a:ext uri="{A12FA001-AC4F-418D-AE19-62706E023703}">
                    <ahyp:hlinkClr xmlns:ahyp="http://schemas.microsoft.com/office/drawing/2018/hyperlinkcolor" val="tx"/>
                  </a:ext>
                </a:extLst>
              </a:hlinkClick>
            </a:rPr>
            <a:t>حول </a:t>
          </a:r>
          <a:r>
            <a:rPr lang="ar-AE" sz="2000" kern="1200" dirty="0">
              <a:effectLst/>
              <a:latin typeface="+mj-lt"/>
              <a:ea typeface="+mj-ea"/>
              <a:cs typeface="+mj-cs"/>
              <a:hlinkClick xmlns:r="http://schemas.openxmlformats.org/officeDocument/2006/relationships" r:id="" action="ppaction://hlinksldjump">
                <a:extLst>
                  <a:ext uri="{A12FA001-AC4F-418D-AE19-62706E023703}">
                    <ahyp:hlinkClr xmlns:ahyp="http://schemas.microsoft.com/office/drawing/2018/hyperlinkcolor" val="tx"/>
                  </a:ext>
                </a:extLst>
              </a:hlinkClick>
            </a:rPr>
            <a:t>مشروع المنصة العربية للشمول الرقمي  (ADIP) </a:t>
          </a:r>
          <a:endParaRPr lang="en-US" sz="2000" kern="1200" dirty="0"/>
        </a:p>
      </dsp:txBody>
      <dsp:txXfrm>
        <a:off x="6230" y="58883"/>
        <a:ext cx="2345531" cy="1407318"/>
      </dsp:txXfrm>
    </dsp:sp>
    <dsp:sp modelId="{2538A4D7-0C7C-4BD8-B472-B75888CC6B2A}">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759845"/>
        <a:ext cx="26973" cy="5394"/>
      </dsp:txXfrm>
    </dsp:sp>
    <dsp:sp modelId="{2B2B9109-1A38-47F6-BC65-B42CCE191F4B}">
      <dsp:nvSpPr>
        <dsp:cNvPr id="0" name=""/>
        <dsp:cNvSpPr/>
      </dsp:nvSpPr>
      <dsp:spPr>
        <a:xfrm>
          <a:off x="2891234" y="58883"/>
          <a:ext cx="2345531" cy="1407318"/>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a:lnSpc>
              <a:spcPct val="90000"/>
            </a:lnSpc>
            <a:spcBef>
              <a:spcPct val="0"/>
            </a:spcBef>
            <a:spcAft>
              <a:spcPct val="35000"/>
            </a:spcAft>
            <a:buNone/>
          </a:pPr>
          <a:r>
            <a:rPr lang="ar-AE" sz="20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الاسبقية العربية للمنصة العربية للإدماج الرقمي </a:t>
          </a:r>
          <a:endParaRPr lang="en-US" sz="2000" kern="1200" dirty="0">
            <a:solidFill>
              <a:schemeClr val="bg1"/>
            </a:solidFill>
          </a:endParaRPr>
        </a:p>
      </dsp:txBody>
      <dsp:txXfrm>
        <a:off x="2891234" y="58883"/>
        <a:ext cx="2345531" cy="1407318"/>
      </dsp:txXfrm>
    </dsp:sp>
    <dsp:sp modelId="{8A3C70BC-EAAB-4E3A-8129-78146E6A8C21}">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1716140"/>
        <a:ext cx="289758" cy="5394"/>
      </dsp:txXfrm>
    </dsp:sp>
    <dsp:sp modelId="{8BFD23EB-6CCA-4B73-B75F-41B044924706}">
      <dsp:nvSpPr>
        <dsp:cNvPr id="0" name=""/>
        <dsp:cNvSpPr/>
      </dsp:nvSpPr>
      <dsp:spPr>
        <a:xfrm>
          <a:off x="5776237" y="58883"/>
          <a:ext cx="2345531" cy="140731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a:lnSpc>
              <a:spcPct val="90000"/>
            </a:lnSpc>
            <a:spcBef>
              <a:spcPct val="0"/>
            </a:spcBef>
            <a:spcAft>
              <a:spcPct val="35000"/>
            </a:spcAft>
            <a:buNone/>
          </a:pPr>
          <a:r>
            <a:rPr lang="ar-SA"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نموذج </a:t>
          </a:r>
          <a:r>
            <a:rPr lang="ar-AE"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الاسكوا </a:t>
          </a:r>
          <a:r>
            <a:rPr lang="ar-SA"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السياسة الوطنية للنفاذية الرقمية </a:t>
          </a:r>
          <a:endParaRPr lang="en-US" sz="2000" kern="1200" dirty="0">
            <a:solidFill>
              <a:schemeClr val="bg1"/>
            </a:solidFill>
          </a:endParaRPr>
        </a:p>
      </dsp:txBody>
      <dsp:txXfrm>
        <a:off x="5776237" y="58883"/>
        <a:ext cx="2345531" cy="1407318"/>
      </dsp:txXfrm>
    </dsp:sp>
    <dsp:sp modelId="{51270D33-1045-42E3-8F2E-16F090D45C78}">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2706636"/>
        <a:ext cx="26973" cy="5394"/>
      </dsp:txXfrm>
    </dsp:sp>
    <dsp:sp modelId="{22C7768F-50B8-4F7E-AFCA-89C9C423D358}">
      <dsp:nvSpPr>
        <dsp:cNvPr id="0" name=""/>
        <dsp:cNvSpPr/>
      </dsp:nvSpPr>
      <dsp:spPr>
        <a:xfrm>
          <a:off x="6230" y="2005674"/>
          <a:ext cx="2345531" cy="140731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a:lnSpc>
              <a:spcPct val="90000"/>
            </a:lnSpc>
            <a:spcBef>
              <a:spcPct val="0"/>
            </a:spcBef>
            <a:spcAft>
              <a:spcPct val="35000"/>
            </a:spcAft>
            <a:buNone/>
          </a:pPr>
          <a:r>
            <a:rPr lang="ar-AE" sz="2000" b="1" kern="1200" dirty="0">
              <a:solidFill>
                <a:schemeClr val="bg1"/>
              </a:solidFill>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نموذج الاسكوا يعتمد </a:t>
          </a:r>
          <a:r>
            <a:rPr lang="ar-AE" sz="20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التصميم العام</a:t>
          </a:r>
          <a:r>
            <a:rPr lang="en-US" sz="20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a:t>
          </a:r>
          <a:r>
            <a:rPr lang="ar-AE" sz="20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 الشامل </a:t>
          </a:r>
          <a:endParaRPr lang="en-US" sz="2000" kern="1200" dirty="0">
            <a:solidFill>
              <a:schemeClr val="bg1"/>
            </a:solidFill>
          </a:endParaRPr>
        </a:p>
      </dsp:txBody>
      <dsp:txXfrm>
        <a:off x="6230" y="2005674"/>
        <a:ext cx="2345531" cy="1407318"/>
      </dsp:txXfrm>
    </dsp:sp>
    <dsp:sp modelId="{DCCABC38-8E77-415F-88C9-88D8918D28EE}">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2706636"/>
        <a:ext cx="26973" cy="5394"/>
      </dsp:txXfrm>
    </dsp:sp>
    <dsp:sp modelId="{C6BDB303-2627-4334-BFFE-0DCD90B4D61C}">
      <dsp:nvSpPr>
        <dsp:cNvPr id="0" name=""/>
        <dsp:cNvSpPr/>
      </dsp:nvSpPr>
      <dsp:spPr>
        <a:xfrm>
          <a:off x="2891234" y="2005674"/>
          <a:ext cx="2345531" cy="140731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a:lnSpc>
              <a:spcPct val="90000"/>
            </a:lnSpc>
            <a:spcBef>
              <a:spcPct val="0"/>
            </a:spcBef>
            <a:spcAft>
              <a:spcPct val="35000"/>
            </a:spcAft>
            <a:buNone/>
          </a:pPr>
          <a:r>
            <a:rPr lang="ar-AE"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نموذج الاسكوا و مؤشر قياس النفاذية الرقمية</a:t>
          </a:r>
          <a:endParaRPr lang="en-US" sz="2000" kern="1200" dirty="0">
            <a:solidFill>
              <a:schemeClr val="bg1"/>
            </a:solidFill>
          </a:endParaRPr>
        </a:p>
      </dsp:txBody>
      <dsp:txXfrm>
        <a:off x="2891234" y="2005674"/>
        <a:ext cx="2345531" cy="1407318"/>
      </dsp:txXfrm>
    </dsp:sp>
    <dsp:sp modelId="{1A5B311C-154D-4FB1-8265-829161A317EC}">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3662931"/>
        <a:ext cx="289758" cy="5394"/>
      </dsp:txXfrm>
    </dsp:sp>
    <dsp:sp modelId="{FC384298-E192-4A77-86BE-A1210DCAAFD6}">
      <dsp:nvSpPr>
        <dsp:cNvPr id="0" name=""/>
        <dsp:cNvSpPr/>
      </dsp:nvSpPr>
      <dsp:spPr>
        <a:xfrm>
          <a:off x="5776237" y="2005674"/>
          <a:ext cx="2345531" cy="1407318"/>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a:lnSpc>
              <a:spcPct val="90000"/>
            </a:lnSpc>
            <a:spcBef>
              <a:spcPct val="0"/>
            </a:spcBef>
            <a:spcAft>
              <a:spcPct val="35000"/>
            </a:spcAft>
            <a:buNone/>
          </a:pPr>
          <a:r>
            <a:rPr lang="ar-AE" sz="2000" kern="1200" dirty="0">
              <a:solidFill>
                <a:schemeClr val="bg1"/>
              </a:solidFill>
              <a:effectLst/>
              <a:hlinkClick xmlns:r="http://schemas.openxmlformats.org/officeDocument/2006/relationships" r:id="" action="ppaction://hlinksldjump">
                <a:extLst>
                  <a:ext uri="{A12FA001-AC4F-418D-AE19-62706E023703}">
                    <ahyp:hlinkClr xmlns:ahyp="http://schemas.microsoft.com/office/drawing/2018/hyperlinkcolor" val="tx"/>
                  </a:ext>
                </a:extLst>
              </a:hlinkClick>
            </a:rPr>
            <a:t>السمات التسع </a:t>
          </a:r>
          <a:r>
            <a:rPr lang="ar-AE" sz="2000"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التي ضمها نموذج الاسكوا و </a:t>
          </a:r>
          <a:r>
            <a:rPr lang="ar-AE" sz="2000" kern="1200" dirty="0">
              <a:solidFill>
                <a:schemeClr val="bg1"/>
              </a:solidFill>
              <a:effectLst/>
              <a:hlinkClick xmlns:r="http://schemas.openxmlformats.org/officeDocument/2006/relationships" r:id="" action="ppaction://hlinksldjump">
                <a:extLst>
                  <a:ext uri="{A12FA001-AC4F-418D-AE19-62706E023703}">
                    <ahyp:hlinkClr xmlns:ahyp="http://schemas.microsoft.com/office/drawing/2018/hyperlinkcolor" val="tx"/>
                  </a:ext>
                </a:extLst>
              </a:hlinkClick>
            </a:rPr>
            <a:t>المطلوبة في تصميم السياسة الوطنية للنفاذية الرقمية</a:t>
          </a:r>
          <a:endParaRPr lang="en-US" sz="2000" kern="1200" dirty="0">
            <a:solidFill>
              <a:schemeClr val="bg1"/>
            </a:solidFill>
          </a:endParaRPr>
        </a:p>
      </dsp:txBody>
      <dsp:txXfrm>
        <a:off x="5776237" y="2005674"/>
        <a:ext cx="2345531" cy="1407318"/>
      </dsp:txXfrm>
    </dsp:sp>
    <dsp:sp modelId="{4CB64E1E-E33A-4368-9003-1C225B8F9FFF}">
      <dsp:nvSpPr>
        <dsp:cNvPr id="0" name=""/>
        <dsp:cNvSpPr/>
      </dsp:nvSpPr>
      <dsp:spPr>
        <a:xfrm>
          <a:off x="6230" y="3952465"/>
          <a:ext cx="2345531" cy="14073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933" tIns="120642" rIns="114933" bIns="120642"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مكونات نموذج </a:t>
          </a:r>
          <a:r>
            <a:rPr lang="ar-AE"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الإسكوا لتصميم </a:t>
          </a:r>
          <a:r>
            <a:rPr lang="ar-SA" sz="2000" kern="1200" dirty="0">
              <a:solidFill>
                <a:schemeClr val="bg1"/>
              </a:solidFill>
              <a:effectLst/>
              <a:ea typeface="Calibri" panose="020F0502020204030204" pitchFamily="34" charset="0"/>
              <a:cs typeface="Arial" panose="020B0604020202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السياسة الوطنية للنفاذية الرقمية </a:t>
          </a:r>
          <a:endParaRPr lang="en-US" sz="2000" kern="1200" dirty="0">
            <a:solidFill>
              <a:schemeClr val="bg1"/>
            </a:solidFill>
          </a:endParaRPr>
        </a:p>
      </dsp:txBody>
      <dsp:txXfrm>
        <a:off x="6230" y="3952465"/>
        <a:ext cx="2345531" cy="14073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7824-2F95-407E-BFAD-1F075D850108}">
      <dsp:nvSpPr>
        <dsp:cNvPr id="0" name=""/>
        <dsp:cNvSpPr/>
      </dsp:nvSpPr>
      <dsp:spPr>
        <a:xfrm rot="5400000">
          <a:off x="4354797" y="1143424"/>
          <a:ext cx="1776005" cy="21487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F84536-E87A-4484-A21F-7DC5D3705316}">
      <dsp:nvSpPr>
        <dsp:cNvPr id="0" name=""/>
        <dsp:cNvSpPr/>
      </dsp:nvSpPr>
      <dsp:spPr>
        <a:xfrm>
          <a:off x="3325427" y="2005"/>
          <a:ext cx="2387553" cy="14325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AE" sz="2200" kern="1200" dirty="0"/>
            <a:t>تتبع نتائج التقدم المحرز</a:t>
          </a:r>
          <a:endParaRPr lang="en-US" sz="2200" kern="1200" dirty="0"/>
        </a:p>
        <a:p>
          <a:pPr marL="0" lvl="0" indent="0" algn="ctr" defTabSz="977900">
            <a:lnSpc>
              <a:spcPct val="90000"/>
            </a:lnSpc>
            <a:spcBef>
              <a:spcPct val="0"/>
            </a:spcBef>
            <a:spcAft>
              <a:spcPct val="35000"/>
            </a:spcAft>
            <a:buNone/>
          </a:pPr>
          <a:r>
            <a:rPr lang="ar-AE" sz="2200" kern="1200" dirty="0"/>
            <a:t>شهرياً</a:t>
          </a:r>
          <a:endParaRPr lang="en-US" sz="2200" kern="1200" dirty="0"/>
        </a:p>
      </dsp:txBody>
      <dsp:txXfrm>
        <a:off x="3367384" y="43962"/>
        <a:ext cx="2303639" cy="1348618"/>
      </dsp:txXfrm>
    </dsp:sp>
    <dsp:sp modelId="{5C0A1252-4824-459A-9049-8E1DE25EB2D2}">
      <dsp:nvSpPr>
        <dsp:cNvPr id="0" name=""/>
        <dsp:cNvSpPr/>
      </dsp:nvSpPr>
      <dsp:spPr>
        <a:xfrm rot="5400000">
          <a:off x="4354797" y="2934089"/>
          <a:ext cx="1776005" cy="214879"/>
        </a:xfrm>
        <a:prstGeom prst="rect">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5AA05-5256-415C-AD26-40192A88DE21}">
      <dsp:nvSpPr>
        <dsp:cNvPr id="0" name=""/>
        <dsp:cNvSpPr/>
      </dsp:nvSpPr>
      <dsp:spPr>
        <a:xfrm>
          <a:off x="3325427" y="1792671"/>
          <a:ext cx="2387553" cy="1432532"/>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AE" sz="2200" kern="1200" dirty="0"/>
            <a:t> رصد وإدارة المخاطر</a:t>
          </a:r>
          <a:endParaRPr lang="en-US" sz="2200" kern="1200" dirty="0"/>
        </a:p>
        <a:p>
          <a:pPr marL="0" lvl="0" indent="0" algn="ctr" defTabSz="977900">
            <a:lnSpc>
              <a:spcPct val="90000"/>
            </a:lnSpc>
            <a:spcBef>
              <a:spcPct val="0"/>
            </a:spcBef>
            <a:spcAft>
              <a:spcPct val="35000"/>
            </a:spcAft>
            <a:buNone/>
          </a:pPr>
          <a:r>
            <a:rPr lang="ar-SA" sz="2200" kern="1200" dirty="0"/>
            <a:t>ربع سنوي على الأقل</a:t>
          </a:r>
          <a:endParaRPr lang="en-US" sz="2200" kern="1200" dirty="0"/>
        </a:p>
      </dsp:txBody>
      <dsp:txXfrm>
        <a:off x="3367384" y="1834628"/>
        <a:ext cx="2303639" cy="1348618"/>
      </dsp:txXfrm>
    </dsp:sp>
    <dsp:sp modelId="{469F1CE9-1A27-4025-A380-9E872E11BD29}">
      <dsp:nvSpPr>
        <dsp:cNvPr id="0" name=""/>
        <dsp:cNvSpPr/>
      </dsp:nvSpPr>
      <dsp:spPr>
        <a:xfrm rot="10800000">
          <a:off x="2074683" y="3829422"/>
          <a:ext cx="3160786" cy="214879"/>
        </a:xfrm>
        <a:prstGeom prst="rect">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591651-3E1A-456A-917E-4EFC72BB782D}">
      <dsp:nvSpPr>
        <dsp:cNvPr id="0" name=""/>
        <dsp:cNvSpPr/>
      </dsp:nvSpPr>
      <dsp:spPr>
        <a:xfrm>
          <a:off x="3325427" y="3583336"/>
          <a:ext cx="2387553" cy="1432532"/>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AE" sz="2200" kern="1200" dirty="0"/>
            <a:t>التعلم</a:t>
          </a:r>
        </a:p>
        <a:p>
          <a:pPr marL="0" lvl="0" indent="0" algn="ctr" defTabSz="977900">
            <a:lnSpc>
              <a:spcPct val="90000"/>
            </a:lnSpc>
            <a:spcBef>
              <a:spcPct val="0"/>
            </a:spcBef>
            <a:spcAft>
              <a:spcPct val="35000"/>
            </a:spcAft>
            <a:buNone/>
          </a:pPr>
          <a:r>
            <a:rPr lang="ar-SA" sz="2200" kern="1200" dirty="0"/>
            <a:t>ربع سنوي على الأقل</a:t>
          </a:r>
          <a:endParaRPr lang="en-US" sz="2200" kern="1200" dirty="0"/>
        </a:p>
      </dsp:txBody>
      <dsp:txXfrm>
        <a:off x="3367384" y="3625293"/>
        <a:ext cx="2303639" cy="1348618"/>
      </dsp:txXfrm>
    </dsp:sp>
    <dsp:sp modelId="{28FA2070-2800-45F8-A2A5-E406F72E04B0}">
      <dsp:nvSpPr>
        <dsp:cNvPr id="0" name=""/>
        <dsp:cNvSpPr/>
      </dsp:nvSpPr>
      <dsp:spPr>
        <a:xfrm rot="16200000">
          <a:off x="1179351" y="2934089"/>
          <a:ext cx="1776005" cy="214879"/>
        </a:xfrm>
        <a:prstGeom prst="rect">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31EAC-B3B9-4F30-8D1C-00730306A389}">
      <dsp:nvSpPr>
        <dsp:cNvPr id="0" name=""/>
        <dsp:cNvSpPr/>
      </dsp:nvSpPr>
      <dsp:spPr>
        <a:xfrm>
          <a:off x="149980" y="3583336"/>
          <a:ext cx="2387553" cy="1432532"/>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dirty="0"/>
            <a:t>الضمان السنوي لجودة المشروع </a:t>
          </a:r>
          <a:endParaRPr lang="ar-AE" sz="2200" b="1" kern="1200" dirty="0"/>
        </a:p>
        <a:p>
          <a:pPr marL="0" lvl="0" indent="0" algn="ctr" defTabSz="977900">
            <a:lnSpc>
              <a:spcPct val="90000"/>
            </a:lnSpc>
            <a:spcBef>
              <a:spcPct val="0"/>
            </a:spcBef>
            <a:spcAft>
              <a:spcPct val="35000"/>
            </a:spcAft>
            <a:buNone/>
          </a:pPr>
          <a:r>
            <a:rPr lang="ar-SA" sz="2200" kern="1200" dirty="0"/>
            <a:t>ربع سنوي على الأقل</a:t>
          </a:r>
          <a:endParaRPr lang="en-US" sz="2200" kern="1200" dirty="0"/>
        </a:p>
      </dsp:txBody>
      <dsp:txXfrm>
        <a:off x="191937" y="3625293"/>
        <a:ext cx="2303639" cy="1348618"/>
      </dsp:txXfrm>
    </dsp:sp>
    <dsp:sp modelId="{01B4534A-08C6-42C6-83B6-54743DB6C53E}">
      <dsp:nvSpPr>
        <dsp:cNvPr id="0" name=""/>
        <dsp:cNvSpPr/>
      </dsp:nvSpPr>
      <dsp:spPr>
        <a:xfrm rot="16200000">
          <a:off x="1179351" y="1143424"/>
          <a:ext cx="1776005" cy="214879"/>
        </a:xfrm>
        <a:prstGeom prst="rect">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D74A9-D2FF-4E41-BA5C-6BBFB140639B}">
      <dsp:nvSpPr>
        <dsp:cNvPr id="0" name=""/>
        <dsp:cNvSpPr/>
      </dsp:nvSpPr>
      <dsp:spPr>
        <a:xfrm>
          <a:off x="149980" y="1792671"/>
          <a:ext cx="2387553" cy="1432532"/>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dirty="0"/>
            <a:t>المراجعة الدورية وإجراء التصحيحات</a:t>
          </a:r>
          <a:endParaRPr lang="ar-AE" sz="2200" b="1" kern="1200" dirty="0"/>
        </a:p>
        <a:p>
          <a:pPr marL="0" lvl="0" indent="0" algn="ctr" defTabSz="977900">
            <a:lnSpc>
              <a:spcPct val="90000"/>
            </a:lnSpc>
            <a:spcBef>
              <a:spcPct val="0"/>
            </a:spcBef>
            <a:spcAft>
              <a:spcPct val="35000"/>
            </a:spcAft>
            <a:buNone/>
          </a:pPr>
          <a:r>
            <a:rPr lang="ar-SA" sz="2200" kern="1200" dirty="0"/>
            <a:t>ربع سنوي على الأقل</a:t>
          </a:r>
          <a:r>
            <a:rPr lang="ar-SA" sz="2200" b="1" kern="1200" dirty="0"/>
            <a:t> </a:t>
          </a:r>
          <a:endParaRPr lang="en-US" sz="2200" kern="1200" dirty="0"/>
        </a:p>
      </dsp:txBody>
      <dsp:txXfrm>
        <a:off x="191937" y="1834628"/>
        <a:ext cx="2303639" cy="1348618"/>
      </dsp:txXfrm>
    </dsp:sp>
    <dsp:sp modelId="{0B947C56-9476-4592-AA2E-70A228C08407}">
      <dsp:nvSpPr>
        <dsp:cNvPr id="0" name=""/>
        <dsp:cNvSpPr/>
      </dsp:nvSpPr>
      <dsp:spPr>
        <a:xfrm>
          <a:off x="149980" y="2005"/>
          <a:ext cx="2387553" cy="143253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b="1" kern="1200" dirty="0"/>
            <a:t>التقرير السنوي</a:t>
          </a:r>
          <a:endParaRPr lang="ar-AE" sz="2200" b="1" kern="1200" dirty="0"/>
        </a:p>
        <a:p>
          <a:pPr marL="0" lvl="0" indent="0" algn="ctr" defTabSz="977900">
            <a:lnSpc>
              <a:spcPct val="90000"/>
            </a:lnSpc>
            <a:spcBef>
              <a:spcPct val="0"/>
            </a:spcBef>
            <a:spcAft>
              <a:spcPct val="35000"/>
            </a:spcAft>
            <a:buNone/>
          </a:pPr>
          <a:r>
            <a:rPr lang="ar-AE" sz="2200" b="1" kern="1200" dirty="0"/>
            <a:t>سنوي </a:t>
          </a:r>
          <a:br>
            <a:rPr lang="ar-AE" sz="2200" b="1" kern="1200" dirty="0"/>
          </a:br>
          <a:r>
            <a:rPr lang="ar-AE" sz="2200" b="1" kern="1200" dirty="0"/>
            <a:t>ومع انتهاء أي مشروع</a:t>
          </a:r>
          <a:endParaRPr lang="en-US" sz="2200" kern="1200" dirty="0"/>
        </a:p>
      </dsp:txBody>
      <dsp:txXfrm>
        <a:off x="191937" y="43962"/>
        <a:ext cx="2303639" cy="1348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CB616-1350-46BE-8EDD-933AFBD27C6E}">
      <dsp:nvSpPr>
        <dsp:cNvPr id="0" name=""/>
        <dsp:cNvSpPr/>
      </dsp:nvSpPr>
      <dsp:spPr>
        <a:xfrm>
          <a:off x="2076415" y="1130"/>
          <a:ext cx="1151190" cy="11511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Rationale</a:t>
          </a:r>
        </a:p>
        <a:p>
          <a:pPr marL="0" lvl="0" indent="0" algn="ctr" defTabSz="577850">
            <a:lnSpc>
              <a:spcPct val="90000"/>
            </a:lnSpc>
            <a:spcBef>
              <a:spcPct val="0"/>
            </a:spcBef>
            <a:spcAft>
              <a:spcPct val="35000"/>
            </a:spcAft>
            <a:buNone/>
          </a:pPr>
          <a:r>
            <a:rPr lang="ar-AE" sz="1300" kern="1200" dirty="0"/>
            <a:t>الاسباب الموجبة</a:t>
          </a:r>
          <a:endParaRPr lang="en-US" sz="1300" kern="1200" dirty="0"/>
        </a:p>
      </dsp:txBody>
      <dsp:txXfrm>
        <a:off x="2245003" y="169718"/>
        <a:ext cx="814014" cy="814014"/>
      </dsp:txXfrm>
    </dsp:sp>
    <dsp:sp modelId="{D42F61C9-8AE5-4B8A-8E7E-70941A146ACC}">
      <dsp:nvSpPr>
        <dsp:cNvPr id="0" name=""/>
        <dsp:cNvSpPr/>
      </dsp:nvSpPr>
      <dsp:spPr>
        <a:xfrm rot="1800000">
          <a:off x="3239777" y="809930"/>
          <a:ext cx="305258" cy="388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45911" y="864741"/>
        <a:ext cx="213681" cy="233116"/>
      </dsp:txXfrm>
    </dsp:sp>
    <dsp:sp modelId="{48BA1D8E-5B84-4273-8ECC-2F30521C1B9B}">
      <dsp:nvSpPr>
        <dsp:cNvPr id="0" name=""/>
        <dsp:cNvSpPr/>
      </dsp:nvSpPr>
      <dsp:spPr>
        <a:xfrm>
          <a:off x="3572171" y="864705"/>
          <a:ext cx="1151190" cy="115119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Objectives</a:t>
          </a:r>
          <a:endParaRPr lang="ar-AE" sz="1300" kern="1200"/>
        </a:p>
        <a:p>
          <a:pPr marL="0" lvl="0" indent="0" algn="ctr" defTabSz="577850">
            <a:lnSpc>
              <a:spcPct val="90000"/>
            </a:lnSpc>
            <a:spcBef>
              <a:spcPct val="0"/>
            </a:spcBef>
            <a:spcAft>
              <a:spcPct val="35000"/>
            </a:spcAft>
            <a:buNone/>
          </a:pPr>
          <a:r>
            <a:rPr lang="ar-AE" sz="1300" kern="1200"/>
            <a:t>الأهداف</a:t>
          </a:r>
          <a:endParaRPr lang="en-US" sz="1300" kern="1200"/>
        </a:p>
      </dsp:txBody>
      <dsp:txXfrm>
        <a:off x="3740759" y="1033293"/>
        <a:ext cx="814014" cy="814014"/>
      </dsp:txXfrm>
    </dsp:sp>
    <dsp:sp modelId="{F9FF569A-F2F1-43BA-BE23-EDC23EB37337}">
      <dsp:nvSpPr>
        <dsp:cNvPr id="0" name=""/>
        <dsp:cNvSpPr/>
      </dsp:nvSpPr>
      <dsp:spPr>
        <a:xfrm rot="5400000">
          <a:off x="3995137" y="2100972"/>
          <a:ext cx="305258" cy="388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040926" y="2132889"/>
        <a:ext cx="213681" cy="233116"/>
      </dsp:txXfrm>
    </dsp:sp>
    <dsp:sp modelId="{41A0CD04-6A98-4D2C-8D74-C2015A9E01D6}">
      <dsp:nvSpPr>
        <dsp:cNvPr id="0" name=""/>
        <dsp:cNvSpPr/>
      </dsp:nvSpPr>
      <dsp:spPr>
        <a:xfrm>
          <a:off x="3572171" y="2591855"/>
          <a:ext cx="1151190" cy="11511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Appraisal</a:t>
          </a:r>
          <a:endParaRPr lang="ar-AE" sz="1300" kern="1200"/>
        </a:p>
        <a:p>
          <a:pPr marL="0" lvl="0" indent="0" algn="ctr" defTabSz="577850">
            <a:lnSpc>
              <a:spcPct val="90000"/>
            </a:lnSpc>
            <a:spcBef>
              <a:spcPct val="0"/>
            </a:spcBef>
            <a:spcAft>
              <a:spcPct val="35000"/>
            </a:spcAft>
            <a:buNone/>
          </a:pPr>
          <a:r>
            <a:rPr lang="ar-AE" sz="1300" kern="1200"/>
            <a:t>التحديد والتوزين</a:t>
          </a:r>
          <a:endParaRPr lang="en-US" sz="1300" kern="1200"/>
        </a:p>
      </dsp:txBody>
      <dsp:txXfrm>
        <a:off x="3740759" y="2760443"/>
        <a:ext cx="814014" cy="814014"/>
      </dsp:txXfrm>
    </dsp:sp>
    <dsp:sp modelId="{786473C8-3A04-4F98-81F4-80DFA34C47EC}">
      <dsp:nvSpPr>
        <dsp:cNvPr id="0" name=""/>
        <dsp:cNvSpPr/>
      </dsp:nvSpPr>
      <dsp:spPr>
        <a:xfrm rot="9000000">
          <a:off x="3254741" y="3400654"/>
          <a:ext cx="305258" cy="3885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340184" y="3455465"/>
        <a:ext cx="213681" cy="233116"/>
      </dsp:txXfrm>
    </dsp:sp>
    <dsp:sp modelId="{31249F7C-B2E6-47B9-8F41-D62533FE19CA}">
      <dsp:nvSpPr>
        <dsp:cNvPr id="0" name=""/>
        <dsp:cNvSpPr/>
      </dsp:nvSpPr>
      <dsp:spPr>
        <a:xfrm>
          <a:off x="2076415" y="3455430"/>
          <a:ext cx="1151190" cy="115119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Monitoring</a:t>
          </a:r>
          <a:endParaRPr lang="ar-AE" sz="1300" kern="1200"/>
        </a:p>
        <a:p>
          <a:pPr marL="0" lvl="0" indent="0" algn="ctr" defTabSz="577850">
            <a:lnSpc>
              <a:spcPct val="90000"/>
            </a:lnSpc>
            <a:spcBef>
              <a:spcPct val="0"/>
            </a:spcBef>
            <a:spcAft>
              <a:spcPct val="35000"/>
            </a:spcAft>
            <a:buNone/>
          </a:pPr>
          <a:r>
            <a:rPr lang="ar-AE" sz="1300" kern="1200"/>
            <a:t>مراقبة التنفيذ</a:t>
          </a:r>
        </a:p>
        <a:p>
          <a:pPr marL="0" lvl="0" indent="0" algn="ctr" defTabSz="577850">
            <a:lnSpc>
              <a:spcPct val="90000"/>
            </a:lnSpc>
            <a:spcBef>
              <a:spcPct val="0"/>
            </a:spcBef>
            <a:spcAft>
              <a:spcPct val="35000"/>
            </a:spcAft>
            <a:buNone/>
          </a:pPr>
          <a:r>
            <a:rPr lang="ar-AE" sz="1300" kern="1200"/>
            <a:t>(الرصد)</a:t>
          </a:r>
          <a:endParaRPr lang="en-US" sz="1300" kern="1200"/>
        </a:p>
      </dsp:txBody>
      <dsp:txXfrm>
        <a:off x="2245003" y="3624018"/>
        <a:ext cx="814014" cy="814014"/>
      </dsp:txXfrm>
    </dsp:sp>
    <dsp:sp modelId="{70E61F1A-EF60-48B1-A2F1-DCF91F3851E5}">
      <dsp:nvSpPr>
        <dsp:cNvPr id="0" name=""/>
        <dsp:cNvSpPr/>
      </dsp:nvSpPr>
      <dsp:spPr>
        <a:xfrm rot="12600000">
          <a:off x="1758985" y="3409294"/>
          <a:ext cx="305258" cy="3885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844428" y="3509893"/>
        <a:ext cx="213681" cy="233116"/>
      </dsp:txXfrm>
    </dsp:sp>
    <dsp:sp modelId="{7934A09E-5903-4A8E-9EBC-37A907F836D5}">
      <dsp:nvSpPr>
        <dsp:cNvPr id="0" name=""/>
        <dsp:cNvSpPr/>
      </dsp:nvSpPr>
      <dsp:spPr>
        <a:xfrm>
          <a:off x="580660" y="2591855"/>
          <a:ext cx="1151190" cy="115119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Evaluation</a:t>
          </a:r>
          <a:endParaRPr lang="ar-AE" sz="1300" kern="1200"/>
        </a:p>
        <a:p>
          <a:pPr marL="0" lvl="0" indent="0" algn="ctr" defTabSz="577850">
            <a:lnSpc>
              <a:spcPct val="90000"/>
            </a:lnSpc>
            <a:spcBef>
              <a:spcPct val="0"/>
            </a:spcBef>
            <a:spcAft>
              <a:spcPct val="35000"/>
            </a:spcAft>
            <a:buNone/>
          </a:pPr>
          <a:r>
            <a:rPr lang="ar-AE" sz="1300" kern="1200"/>
            <a:t>التقييم </a:t>
          </a:r>
          <a:endParaRPr lang="en-US" sz="1300" kern="1200"/>
        </a:p>
      </dsp:txBody>
      <dsp:txXfrm>
        <a:off x="749248" y="2760443"/>
        <a:ext cx="814014" cy="814014"/>
      </dsp:txXfrm>
    </dsp:sp>
    <dsp:sp modelId="{041DAFEB-6959-4BC8-BAC3-D6EEBF47D3DC}">
      <dsp:nvSpPr>
        <dsp:cNvPr id="0" name=""/>
        <dsp:cNvSpPr/>
      </dsp:nvSpPr>
      <dsp:spPr>
        <a:xfrm rot="16200000">
          <a:off x="1003626" y="2118251"/>
          <a:ext cx="305258" cy="38852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49415" y="2241745"/>
        <a:ext cx="213681" cy="233116"/>
      </dsp:txXfrm>
    </dsp:sp>
    <dsp:sp modelId="{829A4177-C8EB-4217-A0A5-BD48E5068968}">
      <dsp:nvSpPr>
        <dsp:cNvPr id="0" name=""/>
        <dsp:cNvSpPr/>
      </dsp:nvSpPr>
      <dsp:spPr>
        <a:xfrm>
          <a:off x="580660" y="864705"/>
          <a:ext cx="1151190" cy="11511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Feedback </a:t>
          </a:r>
          <a:endParaRPr lang="ar-AE" sz="1300" kern="1200"/>
        </a:p>
        <a:p>
          <a:pPr marL="0" lvl="0" indent="0" algn="ctr" defTabSz="577850">
            <a:lnSpc>
              <a:spcPct val="90000"/>
            </a:lnSpc>
            <a:spcBef>
              <a:spcPct val="0"/>
            </a:spcBef>
            <a:spcAft>
              <a:spcPct val="35000"/>
            </a:spcAft>
            <a:buNone/>
          </a:pPr>
          <a:r>
            <a:rPr lang="ar-AE" sz="1300" kern="1200"/>
            <a:t>رصد النتائج</a:t>
          </a:r>
          <a:br>
            <a:rPr lang="ar-AE" sz="1300" kern="1200"/>
          </a:br>
          <a:r>
            <a:rPr lang="ar-AE" sz="1300" kern="1200"/>
            <a:t>وردود الفعل</a:t>
          </a:r>
          <a:endParaRPr lang="en-US" sz="1300" kern="1200"/>
        </a:p>
      </dsp:txBody>
      <dsp:txXfrm>
        <a:off x="749248" y="1033293"/>
        <a:ext cx="814014" cy="814014"/>
      </dsp:txXfrm>
    </dsp:sp>
    <dsp:sp modelId="{578AB856-77E2-480E-98D9-D68C5A7B607A}">
      <dsp:nvSpPr>
        <dsp:cNvPr id="0" name=""/>
        <dsp:cNvSpPr/>
      </dsp:nvSpPr>
      <dsp:spPr>
        <a:xfrm rot="19800000">
          <a:off x="1744022" y="818569"/>
          <a:ext cx="305258" cy="388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750156" y="919168"/>
        <a:ext cx="213681" cy="233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6490D-D687-4E57-8C44-E0D3728E9B6A}">
      <dsp:nvSpPr>
        <dsp:cNvPr id="0" name=""/>
        <dsp:cNvSpPr/>
      </dsp:nvSpPr>
      <dsp:spPr>
        <a:xfrm>
          <a:off x="0" y="1980"/>
          <a:ext cx="47100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E58CA-BD0A-4B2D-9271-CCAB1264BA03}">
      <dsp:nvSpPr>
        <dsp:cNvPr id="0" name=""/>
        <dsp:cNvSpPr/>
      </dsp:nvSpPr>
      <dsp:spPr>
        <a:xfrm>
          <a:off x="0" y="1980"/>
          <a:ext cx="4710042" cy="135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rtl="1">
            <a:lnSpc>
              <a:spcPct val="90000"/>
            </a:lnSpc>
            <a:spcBef>
              <a:spcPct val="0"/>
            </a:spcBef>
            <a:spcAft>
              <a:spcPct val="35000"/>
            </a:spcAft>
            <a:buNone/>
          </a:pPr>
          <a:r>
            <a:rPr lang="ar-AE" sz="1800" kern="1200" dirty="0"/>
            <a:t>إن وضع سياسة حكومية تحتاج الى واضع سياسات يتحسس الأسباب الموجبة لوضع سياسة جديدة أم تعديل ما</a:t>
          </a:r>
          <a:r>
            <a:rPr lang="ar-AE" sz="1800" b="1" kern="1200" dirty="0"/>
            <a:t> </a:t>
          </a:r>
          <a:r>
            <a:rPr lang="ar-AE" sz="1800" kern="1200" dirty="0"/>
            <a:t>هو موجود منها، ويستشعر أهميتها ومستوى الحاجة اليها من قراءته الجيدة للمعلومات والمطالبات والضغوط أحياناً والتي بمجموعها تطالب بتعديل سياسة ما أم وضع سياسة.</a:t>
          </a:r>
          <a:endParaRPr lang="en-US" sz="1800" kern="1200" dirty="0"/>
        </a:p>
      </dsp:txBody>
      <dsp:txXfrm>
        <a:off x="0" y="1980"/>
        <a:ext cx="4710042" cy="1350409"/>
      </dsp:txXfrm>
    </dsp:sp>
    <dsp:sp modelId="{083C22C5-8E4F-442B-8CB6-0D25A979891F}">
      <dsp:nvSpPr>
        <dsp:cNvPr id="0" name=""/>
        <dsp:cNvSpPr/>
      </dsp:nvSpPr>
      <dsp:spPr>
        <a:xfrm>
          <a:off x="0" y="1352390"/>
          <a:ext cx="47100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B1688-2964-41C9-8C6E-E2DACC3423B3}">
      <dsp:nvSpPr>
        <dsp:cNvPr id="0" name=""/>
        <dsp:cNvSpPr/>
      </dsp:nvSpPr>
      <dsp:spPr>
        <a:xfrm>
          <a:off x="0" y="1352390"/>
          <a:ext cx="4710042" cy="135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AE" sz="1800" kern="1200" dirty="0"/>
            <a:t>واضع السياسة الجيد يعتمد على المشاورات مع أصحاب المصلحة والخبراء والتحليل الاحصائي والدراسات الاكاديمية، ورأي منظمات المجتمع المدني التخصيصية، والقطاع الخاص ذي العلاقة بالسياسة المطلوب وضعها، أم اجراء تحسينات عليها.</a:t>
          </a:r>
          <a:endParaRPr lang="en-US" sz="1800" kern="1200" dirty="0"/>
        </a:p>
      </dsp:txBody>
      <dsp:txXfrm>
        <a:off x="0" y="1352390"/>
        <a:ext cx="4710042" cy="1350409"/>
      </dsp:txXfrm>
    </dsp:sp>
    <dsp:sp modelId="{F2E35ADB-E3C2-462B-AC48-F4934AEA2EB6}">
      <dsp:nvSpPr>
        <dsp:cNvPr id="0" name=""/>
        <dsp:cNvSpPr/>
      </dsp:nvSpPr>
      <dsp:spPr>
        <a:xfrm>
          <a:off x="0" y="2702799"/>
          <a:ext cx="47100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A4CA2-B3B7-487C-8BD6-39C26C661BF9}">
      <dsp:nvSpPr>
        <dsp:cNvPr id="0" name=""/>
        <dsp:cNvSpPr/>
      </dsp:nvSpPr>
      <dsp:spPr>
        <a:xfrm>
          <a:off x="0" y="2702799"/>
          <a:ext cx="4710042" cy="135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r>
            <a:rPr lang="ar-AE" sz="1800" kern="1200" dirty="0"/>
            <a:t>إن عمليات التحسين المستمر على الخدمات العامة هي أهم الأسباب الموجبة التي تحكم عملية إيجاد السياسات الوطنية.</a:t>
          </a:r>
          <a:endParaRPr lang="en-US" sz="1800" kern="1200" dirty="0"/>
        </a:p>
      </dsp:txBody>
      <dsp:txXfrm>
        <a:off x="0" y="2702799"/>
        <a:ext cx="4710042" cy="1350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24F91-3CF4-4538-AE2A-E26B739EC974}">
      <dsp:nvSpPr>
        <dsp:cNvPr id="0" name=""/>
        <dsp:cNvSpPr/>
      </dsp:nvSpPr>
      <dsp:spPr>
        <a:xfrm>
          <a:off x="3179" y="316943"/>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ماهي الخيارات المتاحة والحلول المطروحة ضمن السياسة الوطنية للنفاذية الرقمية؟،</a:t>
          </a:r>
          <a:endParaRPr lang="en-US" sz="1700" kern="1200"/>
        </a:p>
      </dsp:txBody>
      <dsp:txXfrm>
        <a:off x="3179" y="316943"/>
        <a:ext cx="2522291" cy="1513374"/>
      </dsp:txXfrm>
    </dsp:sp>
    <dsp:sp modelId="{9F549646-1B67-404A-A29E-C57B7090319F}">
      <dsp:nvSpPr>
        <dsp:cNvPr id="0" name=""/>
        <dsp:cNvSpPr/>
      </dsp:nvSpPr>
      <dsp:spPr>
        <a:xfrm>
          <a:off x="2777699" y="316943"/>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ماهي الادلة المدعومة بالأرقام والتي من الممكن أن تدل على نجاح وعائديه وربحية كل خيار من الخيارات المدروسة في تصميم السياسة الوطنية للنفاذية الرقمية؟،</a:t>
          </a:r>
          <a:endParaRPr lang="en-US" sz="1700" kern="1200"/>
        </a:p>
      </dsp:txBody>
      <dsp:txXfrm>
        <a:off x="2777699" y="316943"/>
        <a:ext cx="2522291" cy="1513374"/>
      </dsp:txXfrm>
    </dsp:sp>
    <dsp:sp modelId="{9BBD85F1-734A-4C82-98A8-9A50B2F8DDE4}">
      <dsp:nvSpPr>
        <dsp:cNvPr id="0" name=""/>
        <dsp:cNvSpPr/>
      </dsp:nvSpPr>
      <dsp:spPr>
        <a:xfrm>
          <a:off x="5552220" y="316943"/>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ماهي عائديه الخيارات المقترحة بالمقارنة مع نتائجها، وماهي العوامل الترجيحية لكل خيار من تلك الخيارات؟</a:t>
          </a:r>
          <a:endParaRPr lang="en-US" sz="1700" kern="1200"/>
        </a:p>
      </dsp:txBody>
      <dsp:txXfrm>
        <a:off x="5552220" y="316943"/>
        <a:ext cx="2522291" cy="1513374"/>
      </dsp:txXfrm>
    </dsp:sp>
    <dsp:sp modelId="{F2405F3A-1B34-4DC8-83CC-62566A9C6409}">
      <dsp:nvSpPr>
        <dsp:cNvPr id="0" name=""/>
        <dsp:cNvSpPr/>
      </dsp:nvSpPr>
      <dsp:spPr>
        <a:xfrm>
          <a:off x="8326740" y="316943"/>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هل تم تحديد الجهات التي سيناط بها تنفيذ السياسة الوطنية للنفاذية الرقمية، </a:t>
          </a:r>
          <a:endParaRPr lang="en-US" sz="1700" kern="1200"/>
        </a:p>
      </dsp:txBody>
      <dsp:txXfrm>
        <a:off x="8326740" y="316943"/>
        <a:ext cx="2522291" cy="1513374"/>
      </dsp:txXfrm>
    </dsp:sp>
    <dsp:sp modelId="{01773563-6F40-4EAB-BBB9-8615BB7EEFA1}">
      <dsp:nvSpPr>
        <dsp:cNvPr id="0" name=""/>
        <dsp:cNvSpPr/>
      </dsp:nvSpPr>
      <dsp:spPr>
        <a:xfrm>
          <a:off x="3179" y="2082547"/>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هل تم تحديد مسؤوليات كل جهة تنفيذية للسياسة الوطنية للنفاذية الرقمية.</a:t>
          </a:r>
          <a:endParaRPr lang="en-US" sz="1700" kern="1200"/>
        </a:p>
      </dsp:txBody>
      <dsp:txXfrm>
        <a:off x="3179" y="2082547"/>
        <a:ext cx="2522291" cy="1513374"/>
      </dsp:txXfrm>
    </dsp:sp>
    <dsp:sp modelId="{C302E8CB-8776-49D9-8A78-A5CB6245D23D}">
      <dsp:nvSpPr>
        <dsp:cNvPr id="0" name=""/>
        <dsp:cNvSpPr/>
      </dsp:nvSpPr>
      <dsp:spPr>
        <a:xfrm>
          <a:off x="2777699" y="2082547"/>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هل تحقق خيارات السياسة الوطنية للنفاذية الرقمية المعتمدة المساواة والعدالة في توزيع نتائجها على كامل المستفيدين ودون تمييز؟</a:t>
          </a:r>
          <a:endParaRPr lang="en-US" sz="1700" kern="1200"/>
        </a:p>
      </dsp:txBody>
      <dsp:txXfrm>
        <a:off x="2777699" y="2082547"/>
        <a:ext cx="2522291" cy="1513374"/>
      </dsp:txXfrm>
    </dsp:sp>
    <dsp:sp modelId="{D4A84E76-1F92-421C-A589-BF699A2A28C7}">
      <dsp:nvSpPr>
        <dsp:cNvPr id="0" name=""/>
        <dsp:cNvSpPr/>
      </dsp:nvSpPr>
      <dsp:spPr>
        <a:xfrm>
          <a:off x="5552220" y="2082547"/>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هل قدمت كل جهة مسؤولة عن التنفيذ، خطتها الزمنية والمالية لتحقيق أهداف السياسة الوطنية للنفاذية الرقمية المناطة بها؟ </a:t>
          </a:r>
          <a:endParaRPr lang="en-US" sz="1700" kern="1200"/>
        </a:p>
      </dsp:txBody>
      <dsp:txXfrm>
        <a:off x="5552220" y="2082547"/>
        <a:ext cx="2522291" cy="1513374"/>
      </dsp:txXfrm>
    </dsp:sp>
    <dsp:sp modelId="{B7182989-6B29-4782-BE03-78A35B338DF3}">
      <dsp:nvSpPr>
        <dsp:cNvPr id="0" name=""/>
        <dsp:cNvSpPr/>
      </dsp:nvSpPr>
      <dsp:spPr>
        <a:xfrm>
          <a:off x="8326740" y="2082547"/>
          <a:ext cx="2522291" cy="15133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r-AE" sz="1700" kern="1200"/>
            <a:t>- هل قدمت كل جهة مسؤولة عن التنفيذ، خطتها لمواجهة المخاطر التي من الممكن أن تعيق تحقيق أهداف السياسة الوطنية للنفاذية الرقمية المناطة بها؟ </a:t>
          </a:r>
          <a:endParaRPr lang="en-US" sz="1700" kern="1200"/>
        </a:p>
      </dsp:txBody>
      <dsp:txXfrm>
        <a:off x="8326740" y="2082547"/>
        <a:ext cx="2522291" cy="1513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0481-49E1-4E46-88E0-9E128D0E517F}">
      <dsp:nvSpPr>
        <dsp:cNvPr id="0" name=""/>
        <dsp:cNvSpPr/>
      </dsp:nvSpPr>
      <dsp:spPr>
        <a:xfrm>
          <a:off x="0" y="325730"/>
          <a:ext cx="8542832" cy="8880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AE" sz="2300" kern="1200" dirty="0">
              <a:effectLst/>
              <a:latin typeface="Arial" panose="020B0604020202020204" pitchFamily="34" charset="0"/>
              <a:ea typeface="Times New Roman" panose="02020603050405020304" pitchFamily="18" charset="0"/>
              <a:cs typeface="Arial" panose="020B0604020202020204" pitchFamily="34" charset="0"/>
            </a:rPr>
            <a:t>- هل سار التدخل الحكومي عبر تلك السياسة الوطنية كما تم تخطيطيه؟ وماهي المؤشرات المدعومة بالمعلومات الموصفة بخطط تنفيذ سياسة النفاذية الرقمية التي تحسم ذلك؟</a:t>
          </a:r>
          <a:endParaRPr lang="en-US" sz="2300" kern="1200" dirty="0"/>
        </a:p>
      </dsp:txBody>
      <dsp:txXfrm>
        <a:off x="43350" y="369080"/>
        <a:ext cx="8456132" cy="801330"/>
      </dsp:txXfrm>
    </dsp:sp>
    <dsp:sp modelId="{03345735-E26C-4E90-AE90-9807F6C5F845}">
      <dsp:nvSpPr>
        <dsp:cNvPr id="0" name=""/>
        <dsp:cNvSpPr/>
      </dsp:nvSpPr>
      <dsp:spPr>
        <a:xfrm>
          <a:off x="0" y="1280000"/>
          <a:ext cx="8542832" cy="88803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AE" sz="2300" kern="1200">
              <a:effectLst/>
              <a:latin typeface="Arial" panose="020B0604020202020204" pitchFamily="34" charset="0"/>
              <a:ea typeface="Times New Roman" panose="02020603050405020304" pitchFamily="18" charset="0"/>
              <a:cs typeface="Arial" panose="020B0604020202020204" pitchFamily="34" charset="0"/>
            </a:rPr>
            <a:t>- في التحليل الكلي هل تم تحديد قيم القياسات المعيارية التي تحسم نتائج تأثيرات السياسة الوطنية للنفاذية الرقمية وعلى من؟ وهل هناك فرص للتحسين؟</a:t>
          </a:r>
          <a:endParaRPr lang="en-US" sz="2300" kern="1200"/>
        </a:p>
      </dsp:txBody>
      <dsp:txXfrm>
        <a:off x="43350" y="1323350"/>
        <a:ext cx="8456132" cy="801330"/>
      </dsp:txXfrm>
    </dsp:sp>
    <dsp:sp modelId="{A83A717E-AF86-4819-9339-F3410A5E6CFC}">
      <dsp:nvSpPr>
        <dsp:cNvPr id="0" name=""/>
        <dsp:cNvSpPr/>
      </dsp:nvSpPr>
      <dsp:spPr>
        <a:xfrm>
          <a:off x="0" y="2234270"/>
          <a:ext cx="8542832" cy="8880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AE" sz="2300" kern="1200" dirty="0">
              <a:effectLst/>
              <a:latin typeface="Arial" panose="020B0604020202020204" pitchFamily="34" charset="0"/>
              <a:ea typeface="Times New Roman" panose="02020603050405020304" pitchFamily="18" charset="0"/>
              <a:cs typeface="Arial" panose="020B0604020202020204" pitchFamily="34" charset="0"/>
            </a:rPr>
            <a:t>- هل كانت التأثيرات ضمن الجدوى الاقتصادية المأمولة؟</a:t>
          </a:r>
          <a:endParaRPr lang="en-US" sz="2300" kern="1200" dirty="0"/>
        </a:p>
      </dsp:txBody>
      <dsp:txXfrm>
        <a:off x="43350" y="2277620"/>
        <a:ext cx="8456132" cy="801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9F6CE-54A5-4F59-A02F-20CC1B3FFEDF}">
      <dsp:nvSpPr>
        <dsp:cNvPr id="0" name=""/>
        <dsp:cNvSpPr/>
      </dsp:nvSpPr>
      <dsp:spPr>
        <a:xfrm rot="5400000">
          <a:off x="5817745" y="1167297"/>
          <a:ext cx="5582871" cy="324827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r" defTabSz="622300" rtl="1">
            <a:lnSpc>
              <a:spcPct val="90000"/>
            </a:lnSpc>
            <a:spcBef>
              <a:spcPct val="0"/>
            </a:spcBef>
            <a:spcAft>
              <a:spcPct val="35000"/>
            </a:spcAft>
            <a:buNone/>
          </a:pPr>
          <a:r>
            <a:rPr lang="ar-AE" sz="1400" kern="1200">
              <a:latin typeface="+mj-lt"/>
            </a:rPr>
            <a:t>ملاحظة 1:</a:t>
          </a:r>
          <a:endParaRPr lang="en-US" sz="1400" kern="1200">
            <a:latin typeface="+mj-lt"/>
          </a:endParaRPr>
        </a:p>
        <a:p>
          <a:pPr marL="114300" lvl="1" indent="-114300" algn="r" defTabSz="622300" rtl="1">
            <a:lnSpc>
              <a:spcPct val="90000"/>
            </a:lnSpc>
            <a:spcBef>
              <a:spcPct val="0"/>
            </a:spcBef>
            <a:spcAft>
              <a:spcPct val="15000"/>
            </a:spcAft>
            <a:buChar char="•"/>
          </a:pPr>
          <a:r>
            <a:rPr lang="ar-AE" sz="1400" kern="1200">
              <a:latin typeface="+mj-lt"/>
            </a:rPr>
            <a:t>إن وضع الأهداف لأي سياسة وطنية لا يكتمل الا بعد وضع مجموعة من خيارات الحلول المتعددة لتلك السياسة وآليات تنفيذها، ودراسة أثر تلك السناريوهات المختلفة ودراسة الجدوى الاقتصادية لكل من تلك الخيارات، وكلف استدامتها، وأيضاً الأثر المتوقع لها، ومن الممكن لكل خيار أن يعدل من ترتيب الأهداف، بناء سياسة وطنية للنفاذية الرقمية تستفيد مباشرة من الانتظام بقواعد انجاز السياسات " </a:t>
          </a:r>
          <a:r>
            <a:rPr lang="en-US" sz="1400" kern="1200">
              <a:latin typeface="+mj-lt"/>
            </a:rPr>
            <a:t>ROAMEF</a:t>
          </a:r>
          <a:r>
            <a:rPr lang="ar-AE" sz="1400" kern="1200">
              <a:latin typeface="+mj-lt"/>
            </a:rPr>
            <a:t>"  وأدوات التحليل " </a:t>
          </a:r>
          <a:r>
            <a:rPr lang="en-US" sz="1400" kern="1200">
              <a:latin typeface="+mj-lt"/>
            </a:rPr>
            <a:t>PESTLE </a:t>
          </a:r>
          <a:r>
            <a:rPr lang="ar-AE" sz="1400" kern="1200">
              <a:latin typeface="+mj-lt"/>
            </a:rPr>
            <a:t>" ,أدوات بناء الأهداف وفق "</a:t>
          </a:r>
          <a:r>
            <a:rPr lang="en-US" sz="1400" kern="1200">
              <a:latin typeface="+mj-lt"/>
            </a:rPr>
            <a:t>SMART</a:t>
          </a:r>
          <a:r>
            <a:rPr lang="ar-AE" sz="1400" kern="1200">
              <a:latin typeface="+mj-lt"/>
            </a:rPr>
            <a:t>" كون سياسة النفاذية الرقمية تعتبر من السياسات العابرة للمؤسسات (عام – خاص – أهلي) ، وبناء تلك السياسة (السياسة الوطنية للنفاذية الرقمية) يستفيد من الانضباط وفق معايير محددة في وضع سيناريوهات الحلول ومقارنة نتائجها وزمن تنفيذها وكلفها وذلك ضمن قوالب </a:t>
          </a:r>
          <a:r>
            <a:rPr lang="ar-AE" sz="1400" kern="1200" err="1">
              <a:latin typeface="+mj-lt"/>
            </a:rPr>
            <a:t>محوكمة</a:t>
          </a:r>
          <a:r>
            <a:rPr lang="ar-AE" sz="1400" kern="1200">
              <a:latin typeface="+mj-lt"/>
            </a:rPr>
            <a:t> تساعد في عملية الاختيار للأفضل وطنياً.</a:t>
          </a:r>
          <a:endParaRPr lang="en-US" sz="1400" kern="1200">
            <a:latin typeface="+mj-lt"/>
          </a:endParaRPr>
        </a:p>
      </dsp:txBody>
      <dsp:txXfrm rot="-5400000">
        <a:off x="6985042" y="1116574"/>
        <a:ext cx="3248276" cy="3349723"/>
      </dsp:txXfrm>
    </dsp:sp>
    <dsp:sp modelId="{2468FE5B-86A6-4250-95CE-953BC3D0967A}">
      <dsp:nvSpPr>
        <dsp:cNvPr id="0" name=""/>
        <dsp:cNvSpPr/>
      </dsp:nvSpPr>
      <dsp:spPr>
        <a:xfrm rot="5400000">
          <a:off x="2325848" y="1167297"/>
          <a:ext cx="5582871" cy="3248276"/>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r" defTabSz="622300" rtl="1">
            <a:lnSpc>
              <a:spcPct val="90000"/>
            </a:lnSpc>
            <a:spcBef>
              <a:spcPct val="0"/>
            </a:spcBef>
            <a:spcAft>
              <a:spcPct val="35000"/>
            </a:spcAft>
            <a:buNone/>
          </a:pPr>
          <a:r>
            <a:rPr lang="ar-AE" sz="1400" kern="1200">
              <a:latin typeface="+mj-lt"/>
            </a:rPr>
            <a:t>ملاحظة 2 </a:t>
          </a:r>
          <a:endParaRPr lang="en-US" sz="1400" kern="1200">
            <a:latin typeface="+mj-lt"/>
          </a:endParaRPr>
        </a:p>
        <a:p>
          <a:pPr marL="114300" lvl="1" indent="-114300" algn="r" defTabSz="622300" rtl="1">
            <a:lnSpc>
              <a:spcPct val="90000"/>
            </a:lnSpc>
            <a:spcBef>
              <a:spcPct val="0"/>
            </a:spcBef>
            <a:spcAft>
              <a:spcPct val="15000"/>
            </a:spcAft>
            <a:buChar char="•"/>
          </a:pPr>
          <a:r>
            <a:rPr lang="ar-AE" sz="1400" kern="1200">
              <a:latin typeface="+mj-lt"/>
            </a:rPr>
            <a:t>إن احتساب كلف كل حل (سيناريو) من الحلول التي تتصدى لها السياسة التنفيذية ومقارنته بمردوديته الاقتصادية والاجتماعية، على المدى القصير، المتوسط، أم البعيد، هو أحد عوامل نجاح أو فشل سياسة وطنية، فالسياسات الوطنية التي تتجاوز إمكانيات الرصد المالي السنوي المخطط لها ، محكوم عليها مسبقاً بعدم التنفيذ لنقص التمويل.</a:t>
          </a:r>
          <a:endParaRPr lang="en-US" sz="1400" kern="1200">
            <a:latin typeface="+mj-lt"/>
          </a:endParaRPr>
        </a:p>
      </dsp:txBody>
      <dsp:txXfrm rot="-5400000">
        <a:off x="3493145" y="1116574"/>
        <a:ext cx="3248276" cy="3349723"/>
      </dsp:txXfrm>
    </dsp:sp>
    <dsp:sp modelId="{A1FFC843-2916-4AED-AD7C-2DCF016452CB}">
      <dsp:nvSpPr>
        <dsp:cNvPr id="0" name=""/>
        <dsp:cNvSpPr/>
      </dsp:nvSpPr>
      <dsp:spPr>
        <a:xfrm rot="5400000">
          <a:off x="-1166048" y="1167297"/>
          <a:ext cx="5582871" cy="324827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r" defTabSz="622300" rtl="1">
            <a:lnSpc>
              <a:spcPct val="90000"/>
            </a:lnSpc>
            <a:spcBef>
              <a:spcPct val="0"/>
            </a:spcBef>
            <a:spcAft>
              <a:spcPct val="35000"/>
            </a:spcAft>
            <a:buNone/>
          </a:pPr>
          <a:r>
            <a:rPr lang="ar-AE" sz="1400" kern="1200">
              <a:latin typeface="+mj-lt"/>
            </a:rPr>
            <a:t>ملاحظة 3</a:t>
          </a:r>
        </a:p>
        <a:p>
          <a:pPr marL="0" lvl="0" indent="0" algn="r" defTabSz="622300" rtl="1">
            <a:lnSpc>
              <a:spcPct val="90000"/>
            </a:lnSpc>
            <a:spcBef>
              <a:spcPct val="0"/>
            </a:spcBef>
            <a:spcAft>
              <a:spcPct val="35000"/>
            </a:spcAft>
            <a:buNone/>
          </a:pPr>
          <a:r>
            <a:rPr lang="ar-AE" sz="1400" kern="1200">
              <a:latin typeface="+mj-lt"/>
            </a:rPr>
            <a:t>الاهتمام بالحصول على ردود الفعل المباشرة من أصحاب المصلحة (مقدمي الخدمة العامة، والجمعيات الأهلية المتخصصة، والمستفيد النهائي من السياسة الوطنية) هو الأساس للوصول للتحسين المستمر للسياسة ونتائجها، التحسين المستمر المبني على ادلة.</a:t>
          </a:r>
          <a:endParaRPr lang="en-US" sz="1400" kern="1200">
            <a:latin typeface="+mj-lt"/>
          </a:endParaRPr>
        </a:p>
        <a:p>
          <a:pPr marL="114300" lvl="1" indent="-114300" algn="r" defTabSz="622300" rtl="1">
            <a:lnSpc>
              <a:spcPct val="90000"/>
            </a:lnSpc>
            <a:spcBef>
              <a:spcPct val="0"/>
            </a:spcBef>
            <a:spcAft>
              <a:spcPct val="15000"/>
            </a:spcAft>
            <a:buChar char="•"/>
          </a:pPr>
          <a:endParaRPr lang="en-US" sz="1400" kern="1200">
            <a:latin typeface="+mj-lt"/>
          </a:endParaRPr>
        </a:p>
      </dsp:txBody>
      <dsp:txXfrm rot="-5400000">
        <a:off x="1249" y="1116574"/>
        <a:ext cx="3248276" cy="3349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49A8-7654-4E7A-8314-CAAB3AF97FF2}">
      <dsp:nvSpPr>
        <dsp:cNvPr id="0" name=""/>
        <dsp:cNvSpPr/>
      </dsp:nvSpPr>
      <dsp:spPr>
        <a:xfrm rot="5400000">
          <a:off x="9192740" y="906749"/>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997A5-BAAE-4370-9EA1-06BF836907DC}">
      <dsp:nvSpPr>
        <dsp:cNvPr id="0" name=""/>
        <dsp:cNvSpPr/>
      </dsp:nvSpPr>
      <dsp:spPr>
        <a:xfrm>
          <a:off x="8378760" y="823"/>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1</a:t>
          </a:r>
        </a:p>
        <a:p>
          <a:pPr marL="0" lvl="0" indent="0" algn="ctr" defTabSz="800100">
            <a:lnSpc>
              <a:spcPct val="90000"/>
            </a:lnSpc>
            <a:spcBef>
              <a:spcPct val="0"/>
            </a:spcBef>
            <a:spcAft>
              <a:spcPct val="35000"/>
            </a:spcAft>
            <a:buNone/>
          </a:pPr>
          <a:r>
            <a:rPr lang="ar-AE" sz="1800" kern="1200"/>
            <a:t>المقدمة</a:t>
          </a:r>
          <a:endParaRPr lang="en-US" sz="1800" kern="1200"/>
        </a:p>
      </dsp:txBody>
      <dsp:txXfrm>
        <a:off x="8412162" y="34225"/>
        <a:ext cx="1833904" cy="1073621"/>
      </dsp:txXfrm>
    </dsp:sp>
    <dsp:sp modelId="{BA0C6C14-EDFE-4B90-B8C1-57720EDBE58E}">
      <dsp:nvSpPr>
        <dsp:cNvPr id="0" name=""/>
        <dsp:cNvSpPr/>
      </dsp:nvSpPr>
      <dsp:spPr>
        <a:xfrm rot="5400000">
          <a:off x="9192740" y="2332281"/>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3A8A81-9F72-4454-A33A-038EB7E87A10}">
      <dsp:nvSpPr>
        <dsp:cNvPr id="0" name=""/>
        <dsp:cNvSpPr/>
      </dsp:nvSpPr>
      <dsp:spPr>
        <a:xfrm>
          <a:off x="8378760" y="1426354"/>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2</a:t>
          </a:r>
        </a:p>
        <a:p>
          <a:pPr marL="0" lvl="0" indent="0" algn="ctr" defTabSz="800100">
            <a:lnSpc>
              <a:spcPct val="90000"/>
            </a:lnSpc>
            <a:spcBef>
              <a:spcPct val="0"/>
            </a:spcBef>
            <a:spcAft>
              <a:spcPct val="35000"/>
            </a:spcAft>
            <a:buNone/>
          </a:pPr>
          <a:r>
            <a:rPr lang="ar-AE" sz="1800" kern="1200"/>
            <a:t>التعريفات</a:t>
          </a:r>
          <a:endParaRPr lang="en-US" sz="1800" kern="1200"/>
        </a:p>
      </dsp:txBody>
      <dsp:txXfrm>
        <a:off x="8412162" y="1459756"/>
        <a:ext cx="1833904" cy="1073621"/>
      </dsp:txXfrm>
    </dsp:sp>
    <dsp:sp modelId="{3C123728-5BA2-4783-8FF2-F49A299789D4}">
      <dsp:nvSpPr>
        <dsp:cNvPr id="0" name=""/>
        <dsp:cNvSpPr/>
      </dsp:nvSpPr>
      <dsp:spPr>
        <a:xfrm rot="5400000">
          <a:off x="9192740" y="3757812"/>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B360C7-7D8B-4D9B-93AC-DFD57618C10D}">
      <dsp:nvSpPr>
        <dsp:cNvPr id="0" name=""/>
        <dsp:cNvSpPr/>
      </dsp:nvSpPr>
      <dsp:spPr>
        <a:xfrm>
          <a:off x="8378760" y="2851886"/>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3</a:t>
          </a:r>
        </a:p>
        <a:p>
          <a:pPr marL="0" lvl="0" indent="0" algn="ctr" defTabSz="800100">
            <a:lnSpc>
              <a:spcPct val="90000"/>
            </a:lnSpc>
            <a:spcBef>
              <a:spcPct val="0"/>
            </a:spcBef>
            <a:spcAft>
              <a:spcPct val="35000"/>
            </a:spcAft>
            <a:buNone/>
          </a:pPr>
          <a:r>
            <a:rPr lang="ar-AE" sz="1800" kern="1200"/>
            <a:t>الولاية الوطنية</a:t>
          </a:r>
          <a:endParaRPr lang="en-US" sz="1800" kern="1200"/>
        </a:p>
      </dsp:txBody>
      <dsp:txXfrm>
        <a:off x="8412162" y="2885288"/>
        <a:ext cx="1833904" cy="1073621"/>
      </dsp:txXfrm>
    </dsp:sp>
    <dsp:sp modelId="{438E27D6-CDA3-463A-B229-48914C6A47BF}">
      <dsp:nvSpPr>
        <dsp:cNvPr id="0" name=""/>
        <dsp:cNvSpPr/>
      </dsp:nvSpPr>
      <dsp:spPr>
        <a:xfrm rot="10800000">
          <a:off x="7377563" y="4470578"/>
          <a:ext cx="2521764"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25BDC1-2355-422E-9CC5-0447BD2552BB}">
      <dsp:nvSpPr>
        <dsp:cNvPr id="0" name=""/>
        <dsp:cNvSpPr/>
      </dsp:nvSpPr>
      <dsp:spPr>
        <a:xfrm>
          <a:off x="8378760" y="4277418"/>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4</a:t>
          </a:r>
        </a:p>
        <a:p>
          <a:pPr marL="0" lvl="0" indent="0" algn="ctr" defTabSz="800100">
            <a:lnSpc>
              <a:spcPct val="90000"/>
            </a:lnSpc>
            <a:spcBef>
              <a:spcPct val="0"/>
            </a:spcBef>
            <a:spcAft>
              <a:spcPct val="35000"/>
            </a:spcAft>
            <a:buNone/>
          </a:pPr>
          <a:r>
            <a:rPr lang="ar-AE" sz="1800" kern="1200"/>
            <a:t>الرؤية</a:t>
          </a:r>
        </a:p>
        <a:p>
          <a:pPr marL="0" lvl="0" indent="0" algn="ctr" defTabSz="800100">
            <a:lnSpc>
              <a:spcPct val="90000"/>
            </a:lnSpc>
            <a:spcBef>
              <a:spcPct val="0"/>
            </a:spcBef>
            <a:spcAft>
              <a:spcPct val="35000"/>
            </a:spcAft>
            <a:buNone/>
          </a:pPr>
          <a:endParaRPr lang="en-US" sz="1800" kern="1200" dirty="0"/>
        </a:p>
      </dsp:txBody>
      <dsp:txXfrm>
        <a:off x="8412162" y="4310820"/>
        <a:ext cx="1833904" cy="1073621"/>
      </dsp:txXfrm>
    </dsp:sp>
    <dsp:sp modelId="{E10B2BED-9EDC-4BDB-B55A-C69D72B3CA6A}">
      <dsp:nvSpPr>
        <dsp:cNvPr id="0" name=""/>
        <dsp:cNvSpPr/>
      </dsp:nvSpPr>
      <dsp:spPr>
        <a:xfrm rot="16200000">
          <a:off x="6664797" y="3757812"/>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44021-3717-43D7-895C-F48E018EC252}">
      <dsp:nvSpPr>
        <dsp:cNvPr id="0" name=""/>
        <dsp:cNvSpPr/>
      </dsp:nvSpPr>
      <dsp:spPr>
        <a:xfrm>
          <a:off x="5850817" y="4277418"/>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5</a:t>
          </a:r>
        </a:p>
        <a:p>
          <a:pPr marL="0" lvl="0" indent="0" algn="ctr" defTabSz="800100">
            <a:lnSpc>
              <a:spcPct val="90000"/>
            </a:lnSpc>
            <a:spcBef>
              <a:spcPct val="0"/>
            </a:spcBef>
            <a:spcAft>
              <a:spcPct val="35000"/>
            </a:spcAft>
            <a:buNone/>
          </a:pPr>
          <a:r>
            <a:rPr lang="ar-AE" sz="1800" kern="1200"/>
            <a:t>الأهداف</a:t>
          </a:r>
          <a:endParaRPr lang="en-US" sz="1800" kern="1200"/>
        </a:p>
      </dsp:txBody>
      <dsp:txXfrm>
        <a:off x="5884219" y="4310820"/>
        <a:ext cx="1833904" cy="1073621"/>
      </dsp:txXfrm>
    </dsp:sp>
    <dsp:sp modelId="{A12ACD5E-3044-4A98-9CEA-24E93AD36870}">
      <dsp:nvSpPr>
        <dsp:cNvPr id="0" name=""/>
        <dsp:cNvSpPr/>
      </dsp:nvSpPr>
      <dsp:spPr>
        <a:xfrm rot="16200000">
          <a:off x="6664797" y="2332281"/>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2DE03-F1F3-4DA9-8BB2-EAB0A31E14DB}">
      <dsp:nvSpPr>
        <dsp:cNvPr id="0" name=""/>
        <dsp:cNvSpPr/>
      </dsp:nvSpPr>
      <dsp:spPr>
        <a:xfrm>
          <a:off x="5850817" y="2851886"/>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6</a:t>
          </a:r>
        </a:p>
        <a:p>
          <a:pPr marL="0" lvl="0" indent="0" algn="ctr" defTabSz="800100">
            <a:lnSpc>
              <a:spcPct val="90000"/>
            </a:lnSpc>
            <a:spcBef>
              <a:spcPct val="0"/>
            </a:spcBef>
            <a:spcAft>
              <a:spcPct val="35000"/>
            </a:spcAft>
            <a:buNone/>
          </a:pPr>
          <a:r>
            <a:rPr lang="ar-AE" sz="1800" kern="1200"/>
            <a:t>الشراكة</a:t>
          </a:r>
          <a:endParaRPr lang="en-US" sz="1800" kern="1200" dirty="0"/>
        </a:p>
      </dsp:txBody>
      <dsp:txXfrm>
        <a:off x="5884219" y="2885288"/>
        <a:ext cx="1833904" cy="1073621"/>
      </dsp:txXfrm>
    </dsp:sp>
    <dsp:sp modelId="{8825A7CF-D43B-4F73-AD6A-CA3D8496FED3}">
      <dsp:nvSpPr>
        <dsp:cNvPr id="0" name=""/>
        <dsp:cNvSpPr/>
      </dsp:nvSpPr>
      <dsp:spPr>
        <a:xfrm rot="16200000">
          <a:off x="6664797" y="906749"/>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3E79C5-6E01-4F79-96B0-6F966A22FC0C}">
      <dsp:nvSpPr>
        <dsp:cNvPr id="0" name=""/>
        <dsp:cNvSpPr/>
      </dsp:nvSpPr>
      <dsp:spPr>
        <a:xfrm>
          <a:off x="5850817" y="1426354"/>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dirty="0"/>
            <a:t>7</a:t>
          </a:r>
        </a:p>
        <a:p>
          <a:pPr marL="0" lvl="0" indent="0" algn="ctr" defTabSz="800100">
            <a:lnSpc>
              <a:spcPct val="90000"/>
            </a:lnSpc>
            <a:spcBef>
              <a:spcPct val="0"/>
            </a:spcBef>
            <a:spcAft>
              <a:spcPct val="35000"/>
            </a:spcAft>
            <a:buNone/>
          </a:pPr>
          <a:r>
            <a:rPr lang="ar-AE" sz="1800" kern="1200" dirty="0"/>
            <a:t>محاور العمل والتركيز</a:t>
          </a:r>
          <a:endParaRPr lang="en-US" sz="1800" kern="1200" dirty="0"/>
        </a:p>
      </dsp:txBody>
      <dsp:txXfrm>
        <a:off x="5884219" y="1459756"/>
        <a:ext cx="1833904" cy="1073621"/>
      </dsp:txXfrm>
    </dsp:sp>
    <dsp:sp modelId="{1F40CEC2-D35A-4F15-B8B9-938ECC67602F}">
      <dsp:nvSpPr>
        <dsp:cNvPr id="0" name=""/>
        <dsp:cNvSpPr/>
      </dsp:nvSpPr>
      <dsp:spPr>
        <a:xfrm rot="10800000">
          <a:off x="4849620" y="193983"/>
          <a:ext cx="2521764"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70DB4-E274-4490-BBCE-1BA9C7CA6042}">
      <dsp:nvSpPr>
        <dsp:cNvPr id="0" name=""/>
        <dsp:cNvSpPr/>
      </dsp:nvSpPr>
      <dsp:spPr>
        <a:xfrm>
          <a:off x="5850817" y="823"/>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7</a:t>
          </a:r>
        </a:p>
        <a:p>
          <a:pPr marL="0" lvl="0" indent="0" algn="ctr" defTabSz="800100">
            <a:lnSpc>
              <a:spcPct val="90000"/>
            </a:lnSpc>
            <a:spcBef>
              <a:spcPct val="0"/>
            </a:spcBef>
            <a:spcAft>
              <a:spcPct val="35000"/>
            </a:spcAft>
            <a:buNone/>
          </a:pPr>
          <a:r>
            <a:rPr lang="ar-AE" sz="1800" kern="1200"/>
            <a:t>التوعية و الإدماج</a:t>
          </a:r>
          <a:endParaRPr lang="en-US" sz="1800" kern="1200" dirty="0"/>
        </a:p>
      </dsp:txBody>
      <dsp:txXfrm>
        <a:off x="5884219" y="34225"/>
        <a:ext cx="1833904" cy="1073621"/>
      </dsp:txXfrm>
    </dsp:sp>
    <dsp:sp modelId="{FB840BB3-055F-47DF-9AED-E282FE1310A2}">
      <dsp:nvSpPr>
        <dsp:cNvPr id="0" name=""/>
        <dsp:cNvSpPr/>
      </dsp:nvSpPr>
      <dsp:spPr>
        <a:xfrm rot="5400000">
          <a:off x="4136854" y="906749"/>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A4E209-7D0B-442E-9E33-73ED49750003}">
      <dsp:nvSpPr>
        <dsp:cNvPr id="0" name=""/>
        <dsp:cNvSpPr/>
      </dsp:nvSpPr>
      <dsp:spPr>
        <a:xfrm>
          <a:off x="3322874" y="823"/>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8</a:t>
          </a:r>
        </a:p>
        <a:p>
          <a:pPr marL="0" lvl="0" indent="0" algn="ctr" defTabSz="800100">
            <a:lnSpc>
              <a:spcPct val="90000"/>
            </a:lnSpc>
            <a:spcBef>
              <a:spcPct val="0"/>
            </a:spcBef>
            <a:spcAft>
              <a:spcPct val="35000"/>
            </a:spcAft>
            <a:buNone/>
          </a:pPr>
          <a:r>
            <a:rPr lang="ar-AE" sz="1800" kern="1200"/>
            <a:t>متطلبات مطابقة المقاييس</a:t>
          </a:r>
          <a:endParaRPr lang="en-US" sz="1800" kern="1200" dirty="0"/>
        </a:p>
      </dsp:txBody>
      <dsp:txXfrm>
        <a:off x="3356276" y="34225"/>
        <a:ext cx="1833904" cy="1073621"/>
      </dsp:txXfrm>
    </dsp:sp>
    <dsp:sp modelId="{AF866A5E-E799-423F-8B01-DA65DEFF307E}">
      <dsp:nvSpPr>
        <dsp:cNvPr id="0" name=""/>
        <dsp:cNvSpPr/>
      </dsp:nvSpPr>
      <dsp:spPr>
        <a:xfrm rot="5400000">
          <a:off x="4136854" y="2332281"/>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D22EFB-A2E6-4DCE-BADD-4AFA8886FB6A}">
      <dsp:nvSpPr>
        <dsp:cNvPr id="0" name=""/>
        <dsp:cNvSpPr/>
      </dsp:nvSpPr>
      <dsp:spPr>
        <a:xfrm>
          <a:off x="3322874" y="1426354"/>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9</a:t>
          </a:r>
        </a:p>
        <a:p>
          <a:pPr marL="0" lvl="0" indent="0" algn="ctr" defTabSz="800100">
            <a:lnSpc>
              <a:spcPct val="90000"/>
            </a:lnSpc>
            <a:spcBef>
              <a:spcPct val="0"/>
            </a:spcBef>
            <a:spcAft>
              <a:spcPct val="35000"/>
            </a:spcAft>
            <a:buNone/>
          </a:pPr>
          <a:r>
            <a:rPr lang="ar-AE" sz="1800" kern="1200"/>
            <a:t>آليات توفير النفاذية الرقمية</a:t>
          </a:r>
          <a:endParaRPr lang="en-US" sz="1800" kern="1200"/>
        </a:p>
      </dsp:txBody>
      <dsp:txXfrm>
        <a:off x="3356276" y="1459756"/>
        <a:ext cx="1833904" cy="1073621"/>
      </dsp:txXfrm>
    </dsp:sp>
    <dsp:sp modelId="{B6A94351-3896-492D-82FA-D822B569EB85}">
      <dsp:nvSpPr>
        <dsp:cNvPr id="0" name=""/>
        <dsp:cNvSpPr/>
      </dsp:nvSpPr>
      <dsp:spPr>
        <a:xfrm rot="5400000">
          <a:off x="4136854" y="3757812"/>
          <a:ext cx="1419353"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610876-5B1A-445B-B15D-1BFBE8C6462D}">
      <dsp:nvSpPr>
        <dsp:cNvPr id="0" name=""/>
        <dsp:cNvSpPr/>
      </dsp:nvSpPr>
      <dsp:spPr>
        <a:xfrm>
          <a:off x="3322874" y="2851886"/>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10 </a:t>
          </a:r>
        </a:p>
        <a:p>
          <a:pPr marL="0" lvl="0" indent="0" algn="ctr" defTabSz="800100">
            <a:lnSpc>
              <a:spcPct val="90000"/>
            </a:lnSpc>
            <a:spcBef>
              <a:spcPct val="0"/>
            </a:spcBef>
            <a:spcAft>
              <a:spcPct val="35000"/>
            </a:spcAft>
            <a:buNone/>
          </a:pPr>
          <a:r>
            <a:rPr lang="ar-AE" sz="1800" kern="1200"/>
            <a:t>بيان النفاذية الرقمية	</a:t>
          </a:r>
          <a:endParaRPr lang="en-US" sz="1800" kern="1200"/>
        </a:p>
      </dsp:txBody>
      <dsp:txXfrm>
        <a:off x="3356276" y="2885288"/>
        <a:ext cx="1833904" cy="1073621"/>
      </dsp:txXfrm>
    </dsp:sp>
    <dsp:sp modelId="{E9D188C1-5A50-4A48-8A80-9DFD111135B9}">
      <dsp:nvSpPr>
        <dsp:cNvPr id="0" name=""/>
        <dsp:cNvSpPr/>
      </dsp:nvSpPr>
      <dsp:spPr>
        <a:xfrm rot="10800000">
          <a:off x="2321677" y="4470578"/>
          <a:ext cx="2521764" cy="17106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03445C-F644-4C5F-A812-D657BB00FA09}">
      <dsp:nvSpPr>
        <dsp:cNvPr id="0" name=""/>
        <dsp:cNvSpPr/>
      </dsp:nvSpPr>
      <dsp:spPr>
        <a:xfrm>
          <a:off x="3322874" y="4277418"/>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11</a:t>
          </a:r>
        </a:p>
        <a:p>
          <a:pPr marL="0" lvl="0" indent="0" algn="ctr" defTabSz="800100">
            <a:lnSpc>
              <a:spcPct val="90000"/>
            </a:lnSpc>
            <a:spcBef>
              <a:spcPct val="0"/>
            </a:spcBef>
            <a:spcAft>
              <a:spcPct val="35000"/>
            </a:spcAft>
            <a:buNone/>
          </a:pPr>
          <a:r>
            <a:rPr lang="ar-AE" sz="1800" kern="1200"/>
            <a:t>الالزام والحوكمة</a:t>
          </a:r>
          <a:endParaRPr lang="en-US" sz="1800" kern="1200"/>
        </a:p>
      </dsp:txBody>
      <dsp:txXfrm>
        <a:off x="3356276" y="4310820"/>
        <a:ext cx="1833904" cy="1073621"/>
      </dsp:txXfrm>
    </dsp:sp>
    <dsp:sp modelId="{D9676A8B-CAC3-4D3A-A564-DB7FA2F0D25D}">
      <dsp:nvSpPr>
        <dsp:cNvPr id="0" name=""/>
        <dsp:cNvSpPr/>
      </dsp:nvSpPr>
      <dsp:spPr>
        <a:xfrm>
          <a:off x="794931" y="4277418"/>
          <a:ext cx="1900708" cy="1140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AE" sz="1800" kern="1200"/>
            <a:t>12</a:t>
          </a:r>
        </a:p>
        <a:p>
          <a:pPr marL="0" lvl="0" indent="0" algn="ctr" defTabSz="800100">
            <a:lnSpc>
              <a:spcPct val="90000"/>
            </a:lnSpc>
            <a:spcBef>
              <a:spcPct val="0"/>
            </a:spcBef>
            <a:spcAft>
              <a:spcPct val="35000"/>
            </a:spcAft>
            <a:buNone/>
          </a:pPr>
          <a:r>
            <a:rPr lang="ar-AE" sz="1800" kern="1200"/>
            <a:t>الرصد والتقييم</a:t>
          </a:r>
          <a:endParaRPr lang="en-US" sz="1800" kern="1200"/>
        </a:p>
      </dsp:txBody>
      <dsp:txXfrm>
        <a:off x="828333" y="4310820"/>
        <a:ext cx="1833904" cy="1073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498F-F668-4451-8375-0E575CDB421D}">
      <dsp:nvSpPr>
        <dsp:cNvPr id="0" name=""/>
        <dsp:cNvSpPr/>
      </dsp:nvSpPr>
      <dsp:spPr>
        <a:xfrm>
          <a:off x="449480" y="0"/>
          <a:ext cx="3444368" cy="5400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r" defTabSz="933450" rtl="1">
            <a:lnSpc>
              <a:spcPct val="90000"/>
            </a:lnSpc>
            <a:spcBef>
              <a:spcPct val="0"/>
            </a:spcBef>
            <a:spcAft>
              <a:spcPct val="35000"/>
            </a:spcAft>
            <a:buNone/>
          </a:pPr>
          <a:r>
            <a:rPr lang="ar-AE" sz="2100" b="1" kern="1200" dirty="0"/>
            <a:t>مثال عن المقدمة: </a:t>
          </a:r>
          <a:endParaRPr lang="en-US" sz="2100" kern="1200" dirty="0"/>
        </a:p>
        <a:p>
          <a:pPr marL="171450" lvl="1" indent="-171450" algn="r" defTabSz="711200" rtl="1">
            <a:lnSpc>
              <a:spcPct val="90000"/>
            </a:lnSpc>
            <a:spcBef>
              <a:spcPct val="0"/>
            </a:spcBef>
            <a:spcAft>
              <a:spcPct val="15000"/>
            </a:spcAft>
            <a:buChar char="•"/>
          </a:pPr>
          <a:r>
            <a:rPr lang="ar-AE" sz="1600" kern="1200" dirty="0"/>
            <a:t>تهدف النفاذية الرقمية إلى ضمان إمكانية حصول الأشخاص ذوي الإعاقة على الخدمات والمعلومات المتوفرة على منصات وتجهيزات تكنولوجيات المعلومات والاتصالات على قدم المساواة مع الآخرين. ويشمل ذلك إزالة الحواجز التي تحول دون الوصول إلى منتجات وخدمات وتطبيقات تكنولوجيا المعلومات والاتصالات واستخدامها. ويمكن لتكنولوجيا المعلومات والاتصالات، مثل الحواسيب والهواتف النقالة والمواقع الشبكية ومحطات/أكشاك النفاذ العام أن تجعل الحياة اليومية أسهل، وتزيد من إنتاجية العمل، وتحسن التعلم، وتسهل تبادل المعلومات، وتعزز الحياة الاجتماعية. غير أنه إذا لم تكن هذه التكنولوجيات متاحة تماماً، فإنها قد تصبح في الواقع أدوات استبعاد لبعض فئات السكان عن طريق رفع حواجز جديدة.</a:t>
          </a:r>
          <a:endParaRPr lang="en-US" sz="1600" kern="1200" dirty="0"/>
        </a:p>
      </dsp:txBody>
      <dsp:txXfrm>
        <a:off x="550362" y="100882"/>
        <a:ext cx="3242604" cy="51991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6827C-FA76-4646-B486-77631EF48B22}">
      <dsp:nvSpPr>
        <dsp:cNvPr id="0" name=""/>
        <dsp:cNvSpPr/>
      </dsp:nvSpPr>
      <dsp:spPr>
        <a:xfrm>
          <a:off x="7498298" y="317500"/>
          <a:ext cx="2674767" cy="160486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ar-AE" sz="4300" kern="1200" dirty="0"/>
            <a:t>قيادة</a:t>
          </a:r>
          <a:endParaRPr lang="en-US" sz="4300" kern="1200" dirty="0"/>
        </a:p>
      </dsp:txBody>
      <dsp:txXfrm>
        <a:off x="7545303" y="364505"/>
        <a:ext cx="2580757" cy="1510850"/>
      </dsp:txXfrm>
    </dsp:sp>
    <dsp:sp modelId="{E6D47E6D-7FCD-4AC4-B7E7-554494FE5B8C}">
      <dsp:nvSpPr>
        <dsp:cNvPr id="0" name=""/>
        <dsp:cNvSpPr/>
      </dsp:nvSpPr>
      <dsp:spPr>
        <a:xfrm rot="10800000">
          <a:off x="6663770" y="788259"/>
          <a:ext cx="567050" cy="6633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6833885" y="920927"/>
        <a:ext cx="396935" cy="398006"/>
      </dsp:txXfrm>
    </dsp:sp>
    <dsp:sp modelId="{88F6617B-FC15-4BF1-A924-60ECC420103A}">
      <dsp:nvSpPr>
        <dsp:cNvPr id="0" name=""/>
        <dsp:cNvSpPr/>
      </dsp:nvSpPr>
      <dsp:spPr>
        <a:xfrm>
          <a:off x="3753623" y="317500"/>
          <a:ext cx="2674767" cy="160486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ar-AE" sz="4300" kern="1200" dirty="0"/>
            <a:t>إدارة</a:t>
          </a:r>
          <a:endParaRPr lang="en-US" sz="4300" kern="1200" dirty="0"/>
        </a:p>
      </dsp:txBody>
      <dsp:txXfrm>
        <a:off x="3800628" y="364505"/>
        <a:ext cx="2580757" cy="1510850"/>
      </dsp:txXfrm>
    </dsp:sp>
    <dsp:sp modelId="{61479A57-5C1F-42AB-9905-1CA7D747A965}">
      <dsp:nvSpPr>
        <dsp:cNvPr id="0" name=""/>
        <dsp:cNvSpPr/>
      </dsp:nvSpPr>
      <dsp:spPr>
        <a:xfrm rot="10800000">
          <a:off x="2919096" y="788259"/>
          <a:ext cx="567050" cy="66334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3089211" y="920927"/>
        <a:ext cx="396935" cy="398006"/>
      </dsp:txXfrm>
    </dsp:sp>
    <dsp:sp modelId="{DD021DA9-3D11-46DB-A213-E0CECA2B3EFD}">
      <dsp:nvSpPr>
        <dsp:cNvPr id="0" name=""/>
        <dsp:cNvSpPr/>
      </dsp:nvSpPr>
      <dsp:spPr>
        <a:xfrm>
          <a:off x="8949" y="317500"/>
          <a:ext cx="2674767" cy="160486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ar-AE" sz="4300" kern="1200" dirty="0"/>
            <a:t>تحمل مسؤولية</a:t>
          </a:r>
          <a:endParaRPr lang="en-US" sz="4300" kern="1200" dirty="0"/>
        </a:p>
      </dsp:txBody>
      <dsp:txXfrm>
        <a:off x="55954" y="364505"/>
        <a:ext cx="2580757" cy="151085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C59D-367C-4877-9B3E-529C0469F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67FCEE-B7B1-48D2-A79F-51C23422B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EA9B7B-89AA-43B9-B6CF-C9CD21FF5BB2}"/>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5" name="Footer Placeholder 4">
            <a:extLst>
              <a:ext uri="{FF2B5EF4-FFF2-40B4-BE49-F238E27FC236}">
                <a16:creationId xmlns:a16="http://schemas.microsoft.com/office/drawing/2014/main" id="{14425100-BCBE-4EBA-992C-F666772F5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FB460-3954-403D-8BC2-5535EBD69A40}"/>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2874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73A2-EF14-43F4-9B7C-D0060C81AD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F636B-2B12-490A-B212-DE7F404C23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767A6-7D24-4656-B666-CCF3607EE332}"/>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5" name="Footer Placeholder 4">
            <a:extLst>
              <a:ext uri="{FF2B5EF4-FFF2-40B4-BE49-F238E27FC236}">
                <a16:creationId xmlns:a16="http://schemas.microsoft.com/office/drawing/2014/main" id="{FFB8E44E-CCA2-42F9-A044-C81F4E4CB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B1D43-8853-4FD4-A3FB-A56B7F92189A}"/>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80484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A9291-DED3-4519-B441-68B68B41A0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D0AD3-E7AD-482B-8659-CC17D8925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7DC7C-2EEB-41E3-A1FF-5A8B70928C32}"/>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5" name="Footer Placeholder 4">
            <a:extLst>
              <a:ext uri="{FF2B5EF4-FFF2-40B4-BE49-F238E27FC236}">
                <a16:creationId xmlns:a16="http://schemas.microsoft.com/office/drawing/2014/main" id="{151D7C23-A4C3-411B-B43A-B38B6A384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831B2-2B40-4193-8CE8-94CDC7EC2AF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268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E5DD-0575-42AF-9207-AFA9FF0FE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EA248-2FED-4D5F-AF7E-29CF5136F1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DEF46-9CC6-4B8F-A41D-1C382EF603DE}"/>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5" name="Footer Placeholder 4">
            <a:extLst>
              <a:ext uri="{FF2B5EF4-FFF2-40B4-BE49-F238E27FC236}">
                <a16:creationId xmlns:a16="http://schemas.microsoft.com/office/drawing/2014/main" id="{4654FF59-0C07-4868-9ED3-6EC6A0BD4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F6B3A-38A1-4AC4-9EBE-7A4A9333FD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0395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B1CD-B6E0-43E0-B35B-7C0662A5D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5654B-0B74-44A5-8D82-4119D4697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00527-5B86-43C5-96A8-E320DFC41400}"/>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5" name="Footer Placeholder 4">
            <a:extLst>
              <a:ext uri="{FF2B5EF4-FFF2-40B4-BE49-F238E27FC236}">
                <a16:creationId xmlns:a16="http://schemas.microsoft.com/office/drawing/2014/main" id="{B476A2D1-1CA6-4068-A584-FEB973B6D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1084A-4A37-4AA2-91DA-7CB816B396D5}"/>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5996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DAC7-8F73-4D50-BEF6-AEAABE10F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FF416-AC0E-44E8-8407-58AD41C21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43345-6FBD-49F0-9290-2D95FE918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AC65A-F89F-4E10-B55E-5D08C172FEFF}"/>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6" name="Footer Placeholder 5">
            <a:extLst>
              <a:ext uri="{FF2B5EF4-FFF2-40B4-BE49-F238E27FC236}">
                <a16:creationId xmlns:a16="http://schemas.microsoft.com/office/drawing/2014/main" id="{78E6B516-63C8-4BE4-90ED-C34107CE2B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14AA0-6D8B-4625-8564-FA7C34E003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3607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4487-1768-41AA-B8F0-8C2D250C19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CC3880-0358-43D4-AE09-06016D665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194AD-5611-4E31-83CD-8CCD3808E8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9C7D2-59F3-4DAD-9637-D0EFADB35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341A4B-522D-48BF-986D-CCD5ABAB4D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4D77F4-B040-4066-8101-056E4473254B}"/>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8" name="Footer Placeholder 7">
            <a:extLst>
              <a:ext uri="{FF2B5EF4-FFF2-40B4-BE49-F238E27FC236}">
                <a16:creationId xmlns:a16="http://schemas.microsoft.com/office/drawing/2014/main" id="{736AE97C-D5F9-4FE8-9078-6645CE2BD1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7C81E-5C0D-4D82-8991-A9E27C0776D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92505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7EB-C761-48E0-9A2D-1E7CD6D49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64C28B-0C96-4125-9F28-952E0AF92F4C}"/>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4" name="Footer Placeholder 3">
            <a:extLst>
              <a:ext uri="{FF2B5EF4-FFF2-40B4-BE49-F238E27FC236}">
                <a16:creationId xmlns:a16="http://schemas.microsoft.com/office/drawing/2014/main" id="{031AF772-3FB0-40B2-96DA-80B8E43D6C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55048-6866-4949-A8C2-09B084EF83CA}"/>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648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30CED-D937-4623-A584-706DE6734D9C}"/>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3" name="Footer Placeholder 2">
            <a:extLst>
              <a:ext uri="{FF2B5EF4-FFF2-40B4-BE49-F238E27FC236}">
                <a16:creationId xmlns:a16="http://schemas.microsoft.com/office/drawing/2014/main" id="{080C68AD-2B4E-4372-A5D1-F0C56F82E1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4D68D4-EB04-43B1-A777-38E6D76AB9D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8764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EF9F-8DD5-46D0-8552-7A2BB19BA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484FE-A009-47CA-A6F8-7021641F6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050786-7DC1-417C-BAF1-EE80236EA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599DD-1CBE-4079-99BB-63A2D0EA760B}"/>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6" name="Footer Placeholder 5">
            <a:extLst>
              <a:ext uri="{FF2B5EF4-FFF2-40B4-BE49-F238E27FC236}">
                <a16:creationId xmlns:a16="http://schemas.microsoft.com/office/drawing/2014/main" id="{CCFC63D3-3F92-4AF5-B935-E4BD11CBD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0DF66-3E6E-4CC3-A2F9-607DE24C7044}"/>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351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52D2-2A4D-4BD6-B256-6700F3CA7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313677-0E6E-489A-87E7-735D4B771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FF62D5-C59A-4EB8-BEF6-3F23A25FE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1E47A-F5E9-4C4E-8B3C-93958BCD6C6F}"/>
              </a:ext>
            </a:extLst>
          </p:cNvPr>
          <p:cNvSpPr>
            <a:spLocks noGrp="1"/>
          </p:cNvSpPr>
          <p:nvPr>
            <p:ph type="dt" sz="half" idx="10"/>
          </p:nvPr>
        </p:nvSpPr>
        <p:spPr/>
        <p:txBody>
          <a:bodyPr/>
          <a:lstStyle/>
          <a:p>
            <a:fld id="{2F3E8B1C-86EF-43CF-8304-249481088644}" type="datetimeFigureOut">
              <a:rPr lang="en-US" smtClean="0"/>
              <a:t>02/12/2021</a:t>
            </a:fld>
            <a:endParaRPr lang="en-US"/>
          </a:p>
        </p:txBody>
      </p:sp>
      <p:sp>
        <p:nvSpPr>
          <p:cNvPr id="6" name="Footer Placeholder 5">
            <a:extLst>
              <a:ext uri="{FF2B5EF4-FFF2-40B4-BE49-F238E27FC236}">
                <a16:creationId xmlns:a16="http://schemas.microsoft.com/office/drawing/2014/main" id="{79FF4A1C-2B76-457E-B6FF-66FC2DD31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409B4-5A4F-43CA-B8AB-16E2AC11CA9E}"/>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281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1257D-DA48-4C9C-9D4F-9733B7711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F4D0D-8148-4BDC-99E9-22A3C9941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1E2A0-95C6-4A9F-88F9-8613F45C1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8B1C-86EF-43CF-8304-249481088644}" type="datetimeFigureOut">
              <a:rPr lang="en-US" smtClean="0"/>
              <a:pPr/>
              <a:t>02/12/2021</a:t>
            </a:fld>
            <a:endParaRPr lang="en-US"/>
          </a:p>
        </p:txBody>
      </p:sp>
      <p:sp>
        <p:nvSpPr>
          <p:cNvPr id="5" name="Footer Placeholder 4">
            <a:extLst>
              <a:ext uri="{FF2B5EF4-FFF2-40B4-BE49-F238E27FC236}">
                <a16:creationId xmlns:a16="http://schemas.microsoft.com/office/drawing/2014/main" id="{7768D507-4E64-4033-A4B1-81CB249D0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27F1C-F4AB-44EB-95AA-7885CBA25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ADC-AF19-4574-8C10-79B5B04FCA27}" type="slidenum">
              <a:rPr lang="en-US" smtClean="0"/>
              <a:pPr/>
              <a:t>‹#›</a:t>
            </a:fld>
            <a:endParaRPr lang="en-US"/>
          </a:p>
        </p:txBody>
      </p:sp>
    </p:spTree>
    <p:extLst>
      <p:ext uri="{BB962C8B-B14F-4D97-AF65-F5344CB8AC3E}">
        <p14:creationId xmlns:p14="http://schemas.microsoft.com/office/powerpoint/2010/main" val="3068931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V5VK1rPQKmo?feature=oembed" TargetMode="External"/><Relationship Id="rId1" Type="http://schemas.openxmlformats.org/officeDocument/2006/relationships/video" Target="https://www.youtube.com/embed/1-L-_cjq_gI?feature=oembed"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ideo" Target="https://www.youtube.com/embed/PYclExzXzcg?feature=oembed"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ideo" Target="https://www.youtube.com/embed/hvN9Kj1Fb6c?feature=oembed" TargetMode="Externa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8k6oJGQ6dgg?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sV_n0qXJ4pA?feature=oembed"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video" Target="https://www.youtube.com/embed/2wfqQiUaLPQ?feature=oembed" TargetMode="Externa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7dnfOdB5idA?feature=oembed" TargetMode="Externa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Y_z9H0alSqQ?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t5iW0TNQFP0?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GJzw_mdY5fE?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ideo" Target="https://www.youtube.com/embed/JfPk0acdQKY?feature=oembed" TargetMode="Externa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0OhQ9gb54ew?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wWwL9rWynIc?feature=oembed" TargetMode="Externa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8" Type="http://schemas.openxmlformats.org/officeDocument/2006/relationships/hyperlink" Target="http://universaldesign.ie/What-is-Universal-Design/The-7-Principles/#p7" TargetMode="External"/><Relationship Id="rId3" Type="http://schemas.openxmlformats.org/officeDocument/2006/relationships/hyperlink" Target="http://universaldesign.ie/What-is-Universal-Design/The-7-Principles/#p2" TargetMode="External"/><Relationship Id="rId7" Type="http://schemas.openxmlformats.org/officeDocument/2006/relationships/hyperlink" Target="http://universaldesign.ie/What-is-Universal-Design/The-7-Principles/#p6" TargetMode="External"/><Relationship Id="rId2" Type="http://schemas.openxmlformats.org/officeDocument/2006/relationships/hyperlink" Target="http://universaldesign.ie/What-is-Universal-Design/The-7-Principles/#p1" TargetMode="External"/><Relationship Id="rId1" Type="http://schemas.openxmlformats.org/officeDocument/2006/relationships/slideLayout" Target="../slideLayouts/slideLayout2.xml"/><Relationship Id="rId6" Type="http://schemas.openxmlformats.org/officeDocument/2006/relationships/hyperlink" Target="http://universaldesign.ie/What-is-Universal-Design/The-7-Principles/#p5" TargetMode="External"/><Relationship Id="rId5" Type="http://schemas.openxmlformats.org/officeDocument/2006/relationships/hyperlink" Target="http://universaldesign.ie/What-is-Universal-Design/The-7-Principles/#p4" TargetMode="External"/><Relationship Id="rId4" Type="http://schemas.openxmlformats.org/officeDocument/2006/relationships/hyperlink" Target="http://universaldesign.ie/What-is-Universal-Design/The-7-Principles/#p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eVFv-d_JK4s?feature=oembed" TargetMode="Externa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WJY51ZbMDsQ?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xDUOSzpGR_Y?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xwf4UFGoCxQ?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VvV-vETobQk?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video" Target="https://www.youtube.com/embed/TdKAaqFRNjk?feature=oembed" TargetMode="External"/><Relationship Id="rId5" Type="http://schemas.openxmlformats.org/officeDocument/2006/relationships/image" Target="../media/image39.jpeg"/><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video" Target="https://www.youtube.com/embed/AsNLi7XWlYI?feature=oembed" TargetMode="Externa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3gktHIBp14I?feature=oembed" TargetMode="Externa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2.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ortal.www.gov.qa/wps/portal/accessibility"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my.gov.sa/wps/portal/snp/pages/accessibility" TargetMode="External"/><Relationship Id="rId4" Type="http://schemas.openxmlformats.org/officeDocument/2006/relationships/hyperlink" Target="https://omanuna.oman.om/home-upper-level/%D8%B3%D9%87%D9%88%D9%84%D8%A9-%D8%A7%D9%84%D9%88%D8%B5%D9%88%D9%84#p2" TargetMode="Externa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Xx6UhzQBn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VjxFhEbCLmM?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399FFB7-2D20-4412-B150-CD05BD257644}"/>
              </a:ext>
            </a:extLst>
          </p:cNvPr>
          <p:cNvSpPr>
            <a:spLocks noGrp="1" noChangeArrowheads="1"/>
          </p:cNvSpPr>
          <p:nvPr>
            <p:ph type="ctrTitle"/>
          </p:nvPr>
        </p:nvSpPr>
        <p:spPr bwMode="auto">
          <a:xfrm>
            <a:off x="6187736" y="2513026"/>
            <a:ext cx="5543366" cy="10646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ctr" defTabSz="914400" rtl="1" eaLnBrk="0" fontAlgn="base" latinLnBrk="0" hangingPunct="0">
              <a:spcBef>
                <a:spcPct val="0"/>
              </a:spcBef>
              <a:spcAft>
                <a:spcPct val="0"/>
              </a:spcAft>
              <a:buClrTx/>
              <a:buSzTx/>
              <a:buFontTx/>
              <a:buNone/>
              <a:tabLst/>
            </a:pPr>
            <a:r>
              <a:rPr lang="ar-SA" sz="1800" b="1" dirty="0">
                <a:effectLst/>
                <a:ea typeface="Calibri" panose="020F0502020204030204" pitchFamily="34" charset="0"/>
                <a:cs typeface="Calibri" panose="020F0502020204030204" pitchFamily="34" charset="0"/>
              </a:rPr>
              <a:t>بناء السياسات الوطنية المتعلقة بالنفاذية الرقمية في المنطقة العربية بالتركيز على المنصة العربية للإدماج الرقمي</a:t>
            </a:r>
            <a:endParaRPr kumimoji="0" lang="en-US" altLang="en-US" b="0" i="0" u="none" strike="noStrike" cap="none" normalizeH="0" baseline="0" dirty="0">
              <a:ln>
                <a:noFill/>
              </a:ln>
              <a:effectLst/>
              <a:latin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BCC09833-503D-4DF7-A0BB-110803949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4" y="384412"/>
            <a:ext cx="4867277" cy="1837397"/>
          </a:xfrm>
          <a:prstGeom prst="rect">
            <a:avLst/>
          </a:prstGeom>
        </p:spPr>
      </p:pic>
      <p:sp>
        <p:nvSpPr>
          <p:cNvPr id="10" name="TextBox 9">
            <a:extLst>
              <a:ext uri="{FF2B5EF4-FFF2-40B4-BE49-F238E27FC236}">
                <a16:creationId xmlns:a16="http://schemas.microsoft.com/office/drawing/2014/main" id="{9DB3E23E-2FF5-4037-B647-3E3A1242B8D8}"/>
              </a:ext>
            </a:extLst>
          </p:cNvPr>
          <p:cNvSpPr txBox="1"/>
          <p:nvPr/>
        </p:nvSpPr>
        <p:spPr>
          <a:xfrm>
            <a:off x="9377362" y="5833376"/>
            <a:ext cx="1694631" cy="369332"/>
          </a:xfrm>
          <a:prstGeom prst="rect">
            <a:avLst/>
          </a:prstGeom>
          <a:noFill/>
        </p:spPr>
        <p:txBody>
          <a:bodyPr wrap="none" rtlCol="0">
            <a:spAutoFit/>
          </a:bodyPr>
          <a:lstStyle/>
          <a:p>
            <a:r>
              <a:rPr lang="en-US" dirty="0"/>
              <a:t>November 2021</a:t>
            </a:r>
          </a:p>
        </p:txBody>
      </p:sp>
      <p:pic>
        <p:nvPicPr>
          <p:cNvPr id="3" name="Picture 2" descr="Graphical user interface, text, application&#10;&#10;Description automatically generated">
            <a:extLst>
              <a:ext uri="{FF2B5EF4-FFF2-40B4-BE49-F238E27FC236}">
                <a16:creationId xmlns:a16="http://schemas.microsoft.com/office/drawing/2014/main" id="{E032D410-60BE-45D8-B487-3E8A4C5CA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34220" cy="6858000"/>
          </a:xfrm>
          <a:prstGeom prst="rect">
            <a:avLst/>
          </a:prstGeom>
        </p:spPr>
      </p:pic>
    </p:spTree>
    <p:extLst>
      <p:ext uri="{BB962C8B-B14F-4D97-AF65-F5344CB8AC3E}">
        <p14:creationId xmlns:p14="http://schemas.microsoft.com/office/powerpoint/2010/main" val="331864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60781543-390E-4518-8643-FB4CA269F893}"/>
              </a:ext>
            </a:extLst>
          </p:cNvPr>
          <p:cNvSpPr txBox="1"/>
          <p:nvPr/>
        </p:nvSpPr>
        <p:spPr>
          <a:xfrm>
            <a:off x="493776" y="669925"/>
            <a:ext cx="5602224" cy="132556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p>
            <a:pPr algn="ctr" rtl="1">
              <a:lnSpc>
                <a:spcPct val="90000"/>
              </a:lnSpc>
              <a:spcBef>
                <a:spcPct val="0"/>
              </a:spcBef>
              <a:spcAft>
                <a:spcPts val="600"/>
              </a:spcAft>
            </a:pPr>
            <a:r>
              <a:rPr lang="ar-AE" sz="2800" dirty="0">
                <a:solidFill>
                  <a:schemeClr val="bg1"/>
                </a:solidFill>
                <a:effectLst/>
                <a:latin typeface="+mj-lt"/>
                <a:ea typeface="+mj-ea"/>
                <a:cs typeface="+mj-cs"/>
              </a:rPr>
              <a:t>المنصة العربية للإدماج الرقمي                   (ADIP) </a:t>
            </a:r>
          </a:p>
          <a:p>
            <a:pPr algn="ctr" rtl="1">
              <a:lnSpc>
                <a:spcPct val="90000"/>
              </a:lnSpc>
              <a:spcBef>
                <a:spcPct val="0"/>
              </a:spcBef>
              <a:spcAft>
                <a:spcPts val="600"/>
              </a:spcAft>
            </a:pPr>
            <a:r>
              <a:rPr lang="en-US" sz="2800" dirty="0">
                <a:solidFill>
                  <a:schemeClr val="bg1"/>
                </a:solidFill>
                <a:effectLst/>
                <a:latin typeface="+mj-lt"/>
                <a:ea typeface="+mj-ea"/>
                <a:cs typeface="+mj-cs"/>
              </a:rPr>
              <a:t>Arab Digital Inclusion Platform.</a:t>
            </a:r>
            <a:endParaRPr lang="en-US" sz="2800" dirty="0">
              <a:solidFill>
                <a:schemeClr val="bg1"/>
              </a:solidFill>
              <a:latin typeface="+mj-lt"/>
              <a:ea typeface="+mj-ea"/>
              <a:cs typeface="+mj-cs"/>
            </a:endParaRPr>
          </a:p>
        </p:txBody>
      </p:sp>
      <p:cxnSp>
        <p:nvCxnSpPr>
          <p:cNvPr id="42" name="Straight Connector 4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8AE26C-159D-4718-ACC6-4BD75B0DFFD3}"/>
              </a:ext>
            </a:extLst>
          </p:cNvPr>
          <p:cNvSpPr>
            <a:spLocks noGrp="1"/>
          </p:cNvSpPr>
          <p:nvPr>
            <p:ph idx="1"/>
          </p:nvPr>
        </p:nvSpPr>
        <p:spPr>
          <a:xfrm>
            <a:off x="1295400" y="2288833"/>
            <a:ext cx="4800600" cy="3711571"/>
          </a:xfrm>
        </p:spPr>
        <p:txBody>
          <a:bodyPr vert="horz" lIns="91440" tIns="45720" rIns="91440" bIns="45720" rtlCol="0">
            <a:normAutofit/>
          </a:bodyPr>
          <a:lstStyle/>
          <a:p>
            <a:pPr marL="0" algn="r" rtl="1"/>
            <a:r>
              <a:rPr lang="ar-AE" sz="1900" b="0" i="0" dirty="0">
                <a:solidFill>
                  <a:schemeClr val="bg1"/>
                </a:solidFill>
                <a:effectLst/>
              </a:rPr>
              <a:t>توفر المنصة العربية للإدماج الرقمي إمكانية الوصول إلى المعلومات المتعلقة بالإعاقة في المنطقة العربية، بما في ذلك البحوث والدراسات التي نشرتها "الإسكوا" وغيرها من المنظمات الإقليمية والدولية؛ قوانين وسياسات المنطقة العربية في هذا المجال؛ مجموعات الأدوات التي تفيد في تطوير السياسات والإرشادات التوجيهية للنفاذية الرقمية؛ الممارسات المثلى من المنطقة العربية في النفاذية الرقمية.</a:t>
            </a:r>
          </a:p>
          <a:p>
            <a:pPr marL="0" algn="r" rtl="1"/>
            <a:r>
              <a:rPr lang="ar-AE" sz="1900" b="0" i="0" dirty="0">
                <a:solidFill>
                  <a:schemeClr val="bg1"/>
                </a:solidFill>
                <a:effectLst/>
              </a:rPr>
              <a:t>وأصدرت المنصة دليلي عمل : </a:t>
            </a:r>
          </a:p>
          <a:p>
            <a:pPr marL="0" algn="r" rtl="1"/>
            <a:r>
              <a:rPr lang="ar-AE" sz="1900" dirty="0">
                <a:solidFill>
                  <a:schemeClr val="bg1"/>
                </a:solidFill>
              </a:rPr>
              <a:t>الأول : </a:t>
            </a:r>
            <a:r>
              <a:rPr lang="ar-AE" sz="1900" dirty="0">
                <a:solidFill>
                  <a:schemeClr val="bg1"/>
                </a:solidFill>
                <a:effectLst/>
              </a:rPr>
              <a:t>نموذج "الإسكوا" للسياسات الوطنية للنفاذية الرقمية في المنطقة العربية</a:t>
            </a:r>
          </a:p>
          <a:p>
            <a:pPr marL="0" algn="r" rtl="1"/>
            <a:r>
              <a:rPr lang="ar-AE" sz="1900" dirty="0">
                <a:solidFill>
                  <a:schemeClr val="bg1"/>
                </a:solidFill>
              </a:rPr>
              <a:t>الثاني : الارشادات الفنية الوطنية للنفاذية الرقمية في المنطقة العربية</a:t>
            </a:r>
            <a:endParaRPr lang="ar-AE" sz="1900" dirty="0">
              <a:solidFill>
                <a:schemeClr val="bg1"/>
              </a:solidFill>
              <a:effectLst/>
            </a:endParaRPr>
          </a:p>
        </p:txBody>
      </p:sp>
      <p:pic>
        <p:nvPicPr>
          <p:cNvPr id="13" name="Picture 12" descr="Diagram&#10;&#10;Description automatically generated">
            <a:extLst>
              <a:ext uri="{FF2B5EF4-FFF2-40B4-BE49-F238E27FC236}">
                <a16:creationId xmlns:a16="http://schemas.microsoft.com/office/drawing/2014/main" id="{2CAB4B83-5351-4893-BCBD-6B06E3D6E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065" y="369913"/>
            <a:ext cx="2178896" cy="2784532"/>
          </a:xfrm>
          <a:prstGeom prst="rect">
            <a:avLst/>
          </a:prstGeom>
        </p:spPr>
      </p:pic>
      <p:sp>
        <p:nvSpPr>
          <p:cNvPr id="44" name="Rectangle 4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application&#10;&#10;Description automatically generated">
            <a:extLst>
              <a:ext uri="{FF2B5EF4-FFF2-40B4-BE49-F238E27FC236}">
                <a16:creationId xmlns:a16="http://schemas.microsoft.com/office/drawing/2014/main" id="{9F4E0199-4015-46AF-B852-45E3FA4AF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9610" y="3730267"/>
            <a:ext cx="2206741" cy="2784532"/>
          </a:xfrm>
          <a:prstGeom prst="rect">
            <a:avLst/>
          </a:prstGeom>
        </p:spPr>
      </p:pic>
      <p:sp>
        <p:nvSpPr>
          <p:cNvPr id="46" name="Rectangle 4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2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8249-84FF-4782-9EB0-1B679C3C5068}"/>
              </a:ext>
            </a:extLst>
          </p:cNvPr>
          <p:cNvSpPr>
            <a:spLocks noGrp="1"/>
          </p:cNvSpPr>
          <p:nvPr>
            <p:ph type="title"/>
          </p:nvPr>
        </p:nvSpPr>
        <p:spPr>
          <a:xfrm>
            <a:off x="5999967" y="340073"/>
            <a:ext cx="5629405" cy="1463675"/>
          </a:xfrm>
        </p:spPr>
        <p:txBody>
          <a:bodyPr>
            <a:normAutofit fontScale="90000"/>
          </a:bodyPr>
          <a:lstStyle/>
          <a:p>
            <a:pPr algn="ctr" rtl="1"/>
            <a:r>
              <a:rPr lang="ar-AE" sz="44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 عملية صياغة نموذج الاسكوا للسياسة الوطنية للنفاذية الرقمية </a:t>
            </a:r>
            <a:endParaRPr lang="en-US" dirty="0"/>
          </a:p>
        </p:txBody>
      </p:sp>
      <p:sp>
        <p:nvSpPr>
          <p:cNvPr id="3" name="Content Placeholder 2">
            <a:extLst>
              <a:ext uri="{FF2B5EF4-FFF2-40B4-BE49-F238E27FC236}">
                <a16:creationId xmlns:a16="http://schemas.microsoft.com/office/drawing/2014/main" id="{66C4ABCA-BC4C-44D1-A0AD-6D907DD11831}"/>
              </a:ext>
            </a:extLst>
          </p:cNvPr>
          <p:cNvSpPr>
            <a:spLocks noGrp="1"/>
          </p:cNvSpPr>
          <p:nvPr>
            <p:ph idx="1"/>
          </p:nvPr>
        </p:nvSpPr>
        <p:spPr>
          <a:xfrm>
            <a:off x="6718300" y="1614430"/>
            <a:ext cx="4911072" cy="4303770"/>
          </a:xfrm>
        </p:spPr>
        <p:style>
          <a:lnRef idx="0">
            <a:schemeClr val="accent3"/>
          </a:lnRef>
          <a:fillRef idx="3">
            <a:schemeClr val="accent3"/>
          </a:fillRef>
          <a:effectRef idx="3">
            <a:schemeClr val="accent3"/>
          </a:effectRef>
          <a:fontRef idx="minor">
            <a:schemeClr val="lt1"/>
          </a:fontRef>
        </p:style>
        <p:txBody>
          <a:bodyPr>
            <a:normAutofit/>
          </a:bodyPr>
          <a:lstStyle/>
          <a:p>
            <a:pPr marL="0" marR="0" algn="just" rtl="1">
              <a:lnSpc>
                <a:spcPct val="115000"/>
              </a:lnSpc>
              <a:spcBef>
                <a:spcPts val="0"/>
              </a:spcBef>
              <a:spcAft>
                <a:spcPts val="800"/>
              </a:spcAft>
            </a:pPr>
            <a:r>
              <a:rPr lang="ar-AE" sz="1800">
                <a:effectLst/>
                <a:latin typeface="Arial" panose="020B0604020202020204" pitchFamily="34" charset="0"/>
                <a:ea typeface="Calibri" panose="020F0502020204030204" pitchFamily="34" charset="0"/>
                <a:cs typeface="Arial" panose="020B0604020202020204" pitchFamily="34" charset="0"/>
              </a:rPr>
              <a:t>على الرغم من أن عملية صياغة نموذج السياسة الوطنية للنفاذية الرقمية عملياً تعتمد على أفضل الممارسات الناجحة عالمياً وعربياً، غير أنها أيضاً تأخذ في الاعتبار أن هناك خصوصية وطنية ساعدت في إنجاح جوانب محدّدة في تلك الممارسات الفضلى، تلك الخصوصية أحياناً في الظروف، وأخرى في الإمكانات المالية أم البشرية، والتي يجب أن يعالجها صانعو السياسات في سياقاتها المحدّدة ضمن بلدانهم ومتطلباتها وظروفها. </a:t>
            </a:r>
          </a:p>
          <a:p>
            <a:pPr marL="0" marR="0" algn="just" rtl="1">
              <a:lnSpc>
                <a:spcPct val="115000"/>
              </a:lnSpc>
              <a:spcBef>
                <a:spcPts val="0"/>
              </a:spcBef>
              <a:spcAft>
                <a:spcPts val="800"/>
              </a:spcAft>
            </a:pPr>
            <a:r>
              <a:rPr lang="ar-AE" sz="1800">
                <a:effectLst/>
                <a:latin typeface="Arial" panose="020B0604020202020204" pitchFamily="34" charset="0"/>
                <a:ea typeface="Calibri" panose="020F0502020204030204" pitchFamily="34" charset="0"/>
                <a:cs typeface="Arial" panose="020B0604020202020204" pitchFamily="34" charset="0"/>
              </a:rPr>
              <a:t>يستند نموذج السياسة الوطنية للنفاذية الرقمية للمنطقة العربية إلى العوامل المدروسة في تجارب النفاذية الرقمية العربية والتي هي الأقرب في خصوصيتها لهذه المنطقة من العالم، وذلك دون اهمال المكونات العالمية والتي لابد من درسها والتصدي لها بإجراءات تنعكس ضمن السياسة الوطنية للنفاذية الرقمية ومنها: </a:t>
            </a:r>
          </a:p>
          <a:p>
            <a:pPr algn="just"/>
            <a:endParaRPr lang="ar-AE"/>
          </a:p>
        </p:txBody>
      </p:sp>
      <p:sp>
        <p:nvSpPr>
          <p:cNvPr id="7" name="TextBox 6">
            <a:extLst>
              <a:ext uri="{FF2B5EF4-FFF2-40B4-BE49-F238E27FC236}">
                <a16:creationId xmlns:a16="http://schemas.microsoft.com/office/drawing/2014/main" id="{B608E10C-2395-4969-8858-0CC4264E6479}"/>
              </a:ext>
            </a:extLst>
          </p:cNvPr>
          <p:cNvSpPr txBox="1"/>
          <p:nvPr/>
        </p:nvSpPr>
        <p:spPr>
          <a:xfrm>
            <a:off x="562628" y="2084330"/>
            <a:ext cx="4821477" cy="310854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285750" indent="-285750" algn="r" rtl="1">
              <a:buFont typeface="Arial" panose="020B0604020202020204" pitchFamily="34" charset="0"/>
              <a:buChar char="•"/>
            </a:pPr>
            <a:r>
              <a:rPr lang="ar-SA" sz="2800">
                <a:effectLst/>
                <a:ea typeface="Calibri" panose="020F0502020204030204" pitchFamily="34" charset="0"/>
                <a:cs typeface="Arial" panose="020B0604020202020204" pitchFamily="34" charset="0"/>
              </a:rPr>
              <a:t>التمييز الإجرائي/الموضوعي</a:t>
            </a:r>
            <a:endParaRPr lang="ar-AE" sz="2800">
              <a:effectLst/>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ar-AE" sz="2800" err="1">
                <a:effectLst/>
                <a:latin typeface="Arial" panose="020B0604020202020204" pitchFamily="34" charset="0"/>
                <a:ea typeface="Times New Roman" panose="02020603050405020304" pitchFamily="18" charset="0"/>
                <a:cs typeface="Arial" panose="020B0604020202020204" pitchFamily="34" charset="0"/>
              </a:rPr>
              <a:t>التقاطعية</a:t>
            </a:r>
            <a:r>
              <a:rPr lang="ar-AE" sz="2800">
                <a:effectLst/>
                <a:latin typeface="Arial" panose="020B0604020202020204" pitchFamily="34" charset="0"/>
                <a:ea typeface="Times New Roman" panose="02020603050405020304" pitchFamily="18" charset="0"/>
                <a:cs typeface="Arial" panose="020B0604020202020204" pitchFamily="34" charset="0"/>
              </a:rPr>
              <a:t> </a:t>
            </a:r>
            <a:r>
              <a:rPr lang="en-US" sz="2800">
                <a:effectLst/>
                <a:latin typeface="Arial" panose="020B0604020202020204" pitchFamily="34" charset="0"/>
                <a:ea typeface="Times New Roman" panose="02020603050405020304" pitchFamily="18" charset="0"/>
                <a:cs typeface="Arial" panose="020B0604020202020204" pitchFamily="34" charset="0"/>
              </a:rPr>
              <a:t>intersectionality</a:t>
            </a:r>
            <a:r>
              <a:rPr lang="ar-AE" sz="2800">
                <a:effectLst/>
                <a:latin typeface="Arial" panose="020B0604020202020204" pitchFamily="34" charset="0"/>
                <a:ea typeface="Times New Roman" panose="02020603050405020304" pitchFamily="18" charset="0"/>
                <a:cs typeface="Arial" panose="020B0604020202020204" pitchFamily="34" charset="0"/>
              </a:rPr>
              <a:t>، كحاجز أمام النفاذية الرقمية:</a:t>
            </a:r>
          </a:p>
          <a:p>
            <a:pPr marL="1257300" lvl="2" indent="-342900" algn="r" rtl="1">
              <a:buFont typeface="+mj-lt"/>
              <a:buAutoNum type="arabicPeriod"/>
            </a:pPr>
            <a:r>
              <a:rPr lang="ar-AE" sz="2800">
                <a:latin typeface="Arial" panose="020B0604020202020204" pitchFamily="34" charset="0"/>
                <a:ea typeface="Times New Roman" panose="02020603050405020304" pitchFamily="18" charset="0"/>
                <a:cs typeface="Arial" panose="020B0604020202020204" pitchFamily="34" charset="0"/>
              </a:rPr>
              <a:t>المرأة </a:t>
            </a:r>
          </a:p>
          <a:p>
            <a:pPr marL="1257300" lvl="2" indent="-342900" algn="r" rtl="1">
              <a:buFont typeface="+mj-lt"/>
              <a:buAutoNum type="arabicPeriod"/>
            </a:pPr>
            <a:r>
              <a:rPr lang="ar-AE" sz="2800">
                <a:effectLst/>
                <a:latin typeface="Arial" panose="020B0604020202020204" pitchFamily="34" charset="0"/>
                <a:ea typeface="Times New Roman" panose="02020603050405020304" pitchFamily="18" charset="0"/>
                <a:cs typeface="Arial" panose="020B0604020202020204" pitchFamily="34" charset="0"/>
              </a:rPr>
              <a:t>الأطفال </a:t>
            </a:r>
          </a:p>
          <a:p>
            <a:pPr marL="1257300" lvl="2" indent="-342900" algn="r" rtl="1">
              <a:buFont typeface="+mj-lt"/>
              <a:buAutoNum type="arabicPeriod"/>
            </a:pPr>
            <a:r>
              <a:rPr lang="ar-AE" sz="2800">
                <a:latin typeface="Arial" panose="020B0604020202020204" pitchFamily="34" charset="0"/>
                <a:ea typeface="Times New Roman" panose="02020603050405020304" pitchFamily="18" charset="0"/>
                <a:cs typeface="Arial" panose="020B0604020202020204" pitchFamily="34" charset="0"/>
              </a:rPr>
              <a:t>الأقليات</a:t>
            </a:r>
          </a:p>
          <a:p>
            <a:pPr marL="1257300" lvl="2" indent="-342900" algn="r" rtl="1">
              <a:buFont typeface="+mj-lt"/>
              <a:buAutoNum type="arabicPeriod"/>
            </a:pPr>
            <a:r>
              <a:rPr lang="ar-AE" sz="2800">
                <a:effectLst/>
                <a:latin typeface="Arial" panose="020B0604020202020204" pitchFamily="34" charset="0"/>
                <a:ea typeface="Times New Roman" panose="02020603050405020304" pitchFamily="18" charset="0"/>
                <a:cs typeface="Arial" panose="020B0604020202020204" pitchFamily="34" charset="0"/>
              </a:rPr>
              <a:t>الطبقة الاقتصادية والاجتماعية </a:t>
            </a:r>
          </a:p>
        </p:txBody>
      </p:sp>
      <p:sp>
        <p:nvSpPr>
          <p:cNvPr id="8" name="Arrow: Left 7">
            <a:extLst>
              <a:ext uri="{FF2B5EF4-FFF2-40B4-BE49-F238E27FC236}">
                <a16:creationId xmlns:a16="http://schemas.microsoft.com/office/drawing/2014/main" id="{11F9C252-6296-446A-944E-3BE30CF00FB6}"/>
              </a:ext>
            </a:extLst>
          </p:cNvPr>
          <p:cNvSpPr/>
          <p:nvPr/>
        </p:nvSpPr>
        <p:spPr>
          <a:xfrm>
            <a:off x="5384104" y="3429000"/>
            <a:ext cx="1334195" cy="48463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Online Media 3" title="النساء ذوات الإعاقة">
            <a:hlinkClick r:id="" action="ppaction://media"/>
            <a:extLst>
              <a:ext uri="{FF2B5EF4-FFF2-40B4-BE49-F238E27FC236}">
                <a16:creationId xmlns:a16="http://schemas.microsoft.com/office/drawing/2014/main" id="{C5D0562A-DB62-4871-89E6-20880E5579EC}"/>
              </a:ext>
            </a:extLst>
          </p:cNvPr>
          <p:cNvPicPr>
            <a:picLocks noRot="1" noChangeAspect="1"/>
          </p:cNvPicPr>
          <p:nvPr>
            <a:videoFile r:link="rId1"/>
          </p:nvPr>
        </p:nvPicPr>
        <p:blipFill>
          <a:blip r:embed="rId4"/>
          <a:stretch>
            <a:fillRect/>
          </a:stretch>
        </p:blipFill>
        <p:spPr>
          <a:xfrm>
            <a:off x="1703366" y="447644"/>
            <a:ext cx="2540000" cy="1435100"/>
          </a:xfrm>
          <a:prstGeom prst="rect">
            <a:avLst/>
          </a:prstGeom>
        </p:spPr>
      </p:pic>
      <p:pic>
        <p:nvPicPr>
          <p:cNvPr id="6" name="Online Media 5" title="فيلم قصير (عالم الاطفال ذوي الاحتياجات الخاصة )">
            <a:hlinkClick r:id="" action="ppaction://media"/>
            <a:extLst>
              <a:ext uri="{FF2B5EF4-FFF2-40B4-BE49-F238E27FC236}">
                <a16:creationId xmlns:a16="http://schemas.microsoft.com/office/drawing/2014/main" id="{DD63B077-DCB6-48AF-9547-95CB6E300FE6}"/>
              </a:ext>
            </a:extLst>
          </p:cNvPr>
          <p:cNvPicPr>
            <a:picLocks noRot="1" noChangeAspect="1"/>
          </p:cNvPicPr>
          <p:nvPr>
            <a:videoFile r:link="rId2"/>
          </p:nvPr>
        </p:nvPicPr>
        <p:blipFill>
          <a:blip r:embed="rId5"/>
          <a:stretch>
            <a:fillRect/>
          </a:stretch>
        </p:blipFill>
        <p:spPr>
          <a:xfrm>
            <a:off x="3396695" y="5258302"/>
            <a:ext cx="2540000" cy="1435100"/>
          </a:xfrm>
          <a:prstGeom prst="rect">
            <a:avLst/>
          </a:prstGeom>
        </p:spPr>
      </p:pic>
    </p:spTree>
    <p:extLst>
      <p:ext uri="{BB962C8B-B14F-4D97-AF65-F5344CB8AC3E}">
        <p14:creationId xmlns:p14="http://schemas.microsoft.com/office/powerpoint/2010/main" val="314757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10;&#10;Description automatically generated">
            <a:extLst>
              <a:ext uri="{FF2B5EF4-FFF2-40B4-BE49-F238E27FC236}">
                <a16:creationId xmlns:a16="http://schemas.microsoft.com/office/drawing/2014/main" id="{4C1D8570-89D8-4B08-A4C3-E45E5C226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123" y="5995342"/>
            <a:ext cx="2074877" cy="783266"/>
          </a:xfrm>
          <a:prstGeom prst="rect">
            <a:avLst/>
          </a:prstGeom>
        </p:spPr>
      </p:pic>
      <p:sp>
        <p:nvSpPr>
          <p:cNvPr id="2" name="Title 1">
            <a:extLst>
              <a:ext uri="{FF2B5EF4-FFF2-40B4-BE49-F238E27FC236}">
                <a16:creationId xmlns:a16="http://schemas.microsoft.com/office/drawing/2014/main" id="{0B4576EC-667F-4EED-A41F-D533F8D8C5D3}"/>
              </a:ext>
            </a:extLst>
          </p:cNvPr>
          <p:cNvSpPr>
            <a:spLocks noGrp="1"/>
          </p:cNvSpPr>
          <p:nvPr>
            <p:ph type="title"/>
          </p:nvPr>
        </p:nvSpPr>
        <p:spPr>
          <a:xfrm>
            <a:off x="6506632" y="265176"/>
            <a:ext cx="5210769" cy="982403"/>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rtl="1"/>
            <a:r>
              <a:rPr lang="ar-AE" sz="2000" b="1" dirty="0">
                <a:ea typeface="Calibri" panose="020F0502020204030204" pitchFamily="34" charset="0"/>
                <a:cs typeface="Calibri" panose="020F0502020204030204" pitchFamily="34" charset="0"/>
              </a:rPr>
              <a:t>نموذج الاسكوا : ا</a:t>
            </a:r>
            <a:r>
              <a:rPr lang="ar-SA" sz="2000" b="1" dirty="0">
                <a:effectLst/>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dirty="0">
                <a:ea typeface="Calibri" panose="020F0502020204030204" pitchFamily="34" charset="0"/>
                <a:cs typeface="Calibri" panose="020F0502020204030204" pitchFamily="34" charset="0"/>
              </a:rPr>
              <a:t>نموذج </a:t>
            </a:r>
            <a:r>
              <a:rPr lang="ar-SA" sz="2000" b="1" dirty="0">
                <a:effectLst/>
                <a:ea typeface="Calibri" panose="020F0502020204030204" pitchFamily="34" charset="0"/>
                <a:cs typeface="Calibri" panose="020F0502020204030204" pitchFamily="34" charset="0"/>
              </a:rPr>
              <a:t>"</a:t>
            </a:r>
            <a:r>
              <a:rPr lang="en-US" sz="2000" b="1" dirty="0">
                <a:effectLst/>
                <a:latin typeface="Calibri" panose="020F0502020204030204" pitchFamily="34" charset="0"/>
                <a:ea typeface="Calibri" panose="020F0502020204030204" pitchFamily="34" charset="0"/>
              </a:rPr>
              <a:t>ROAMEF</a:t>
            </a:r>
            <a:r>
              <a:rPr lang="ar-SA" sz="2000" b="1" dirty="0">
                <a:effectLst/>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graphicFrame>
        <p:nvGraphicFramePr>
          <p:cNvPr id="4" name="Diagram 3">
            <a:extLst>
              <a:ext uri="{FF2B5EF4-FFF2-40B4-BE49-F238E27FC236}">
                <a16:creationId xmlns:a16="http://schemas.microsoft.com/office/drawing/2014/main" id="{9CDC1486-8AAA-4407-9EBF-3116FAC0618C}"/>
              </a:ext>
            </a:extLst>
          </p:cNvPr>
          <p:cNvGraphicFramePr/>
          <p:nvPr/>
        </p:nvGraphicFramePr>
        <p:xfrm>
          <a:off x="6887978" y="1374413"/>
          <a:ext cx="5304022" cy="4607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7DA5837E-B555-4245-889A-7E74C7167366}"/>
              </a:ext>
            </a:extLst>
          </p:cNvPr>
          <p:cNvSpPr txBox="1"/>
          <p:nvPr/>
        </p:nvSpPr>
        <p:spPr>
          <a:xfrm>
            <a:off x="290209" y="4563822"/>
            <a:ext cx="6216423" cy="1658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إن تصميم السياسة الوطنية للنفاذية الرقمية، تخضع لنفس خطوات انجاز السياسات الحكومية الأخرى، وفي العام 2003 تم طرح نموذج "</a:t>
            </a:r>
            <a:r>
              <a:rPr lang="ar-AE" sz="1800" b="1"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ROAMEF cycle</a:t>
            </a:r>
            <a:r>
              <a:rPr lang="en-US" sz="1800" b="1"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 - </a:t>
            </a:r>
            <a:r>
              <a:rPr lang="ar-AE" sz="1800" dirty="0">
                <a:effectLst/>
                <a:latin typeface="Arial" panose="020B0604020202020204" pitchFamily="34" charset="0"/>
                <a:ea typeface="Calibri" panose="020F0502020204030204" pitchFamily="34" charset="0"/>
                <a:cs typeface="Arial" panose="020B0604020202020204" pitchFamily="34" charset="0"/>
              </a:rPr>
              <a:t>" من قبل "حكومة المملكة المتحدة البريطانية" كنموذج معياري لبناء السياسات، والتحسين المستمر لها، وهو النموذج المقترح لوضع قالب السياسة الوطنية للنفاذية الرقمية المقترح.</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3A36504-359E-4330-86B2-85839E0337F4}"/>
              </a:ext>
            </a:extLst>
          </p:cNvPr>
          <p:cNvSpPr txBox="1"/>
          <p:nvPr/>
        </p:nvSpPr>
        <p:spPr>
          <a:xfrm>
            <a:off x="8749717" y="3328073"/>
            <a:ext cx="1813317" cy="369332"/>
          </a:xfrm>
          <a:prstGeom prst="rect">
            <a:avLst/>
          </a:prstGeom>
          <a:noFill/>
        </p:spPr>
        <p:txBody>
          <a:bodyPr wrap="none" rtlCol="0">
            <a:spAutoFit/>
          </a:bodyPr>
          <a:lstStyle/>
          <a:p>
            <a:r>
              <a:rPr lang="en-US"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ROAMEF Cycle</a:t>
            </a:r>
            <a:endParaRPr lang="en-US" dirty="0"/>
          </a:p>
        </p:txBody>
      </p:sp>
      <p:pic>
        <p:nvPicPr>
          <p:cNvPr id="3" name="Online Media 2" title="'">
            <a:hlinkClick r:id="" action="ppaction://media"/>
            <a:extLst>
              <a:ext uri="{FF2B5EF4-FFF2-40B4-BE49-F238E27FC236}">
                <a16:creationId xmlns:a16="http://schemas.microsoft.com/office/drawing/2014/main" id="{FE3D4373-35E7-45C2-818D-29675EEB4616}"/>
              </a:ext>
            </a:extLst>
          </p:cNvPr>
          <p:cNvPicPr>
            <a:picLocks noRot="1" noChangeAspect="1"/>
          </p:cNvPicPr>
          <p:nvPr>
            <a:videoFile r:link="rId1"/>
          </p:nvPr>
        </p:nvPicPr>
        <p:blipFill>
          <a:blip r:embed="rId9"/>
          <a:stretch>
            <a:fillRect/>
          </a:stretch>
        </p:blipFill>
        <p:spPr>
          <a:xfrm>
            <a:off x="369408" y="636160"/>
            <a:ext cx="6058023" cy="3422782"/>
          </a:xfrm>
          <a:prstGeom prst="rect">
            <a:avLst/>
          </a:prstGeom>
        </p:spPr>
      </p:pic>
    </p:spTree>
    <p:extLst>
      <p:ext uri="{BB962C8B-B14F-4D97-AF65-F5344CB8AC3E}">
        <p14:creationId xmlns:p14="http://schemas.microsoft.com/office/powerpoint/2010/main" val="236590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4425696" y="365126"/>
            <a:ext cx="6928104" cy="775656"/>
          </a:xfrm>
        </p:spPr>
        <p:txBody>
          <a:bodyPr>
            <a:normAutofit/>
          </a:bodyPr>
          <a:lstStyle/>
          <a:p>
            <a:pPr algn="r" rtl="1"/>
            <a:r>
              <a:rPr lang="ar-AE" sz="3200" b="1" dirty="0">
                <a:effectLst/>
                <a:latin typeface="Calibri" panose="020F0502020204030204" pitchFamily="34" charset="0"/>
                <a:ea typeface="Calibri" panose="020F0502020204030204" pitchFamily="34" charset="0"/>
              </a:rPr>
              <a:t>الأسباب الموج</a:t>
            </a:r>
            <a:r>
              <a:rPr lang="ar-AE" sz="3200" b="1" dirty="0">
                <a:latin typeface="Calibri" panose="020F0502020204030204" pitchFamily="34" charset="0"/>
                <a:ea typeface="Calibri" panose="020F0502020204030204" pitchFamily="34" charset="0"/>
              </a:rPr>
              <a:t>ب</a:t>
            </a:r>
            <a:r>
              <a:rPr lang="ar-AE" sz="3200" b="1" dirty="0">
                <a:effectLst/>
                <a:latin typeface="Calibri" panose="020F0502020204030204" pitchFamily="34" charset="0"/>
                <a:ea typeface="Calibri" panose="020F0502020204030204" pitchFamily="34" charset="0"/>
              </a:rPr>
              <a:t>ة </a:t>
            </a:r>
            <a:r>
              <a:rPr lang="ar-AE" sz="3200" b="1" dirty="0">
                <a:latin typeface="Calibri" panose="020F0502020204030204" pitchFamily="34" charset="0"/>
                <a:ea typeface="Calibri" panose="020F0502020204030204" pitchFamily="34" charset="0"/>
              </a:rPr>
              <a:t>لوضع السياسة</a:t>
            </a:r>
            <a:r>
              <a:rPr lang="ar-AE" sz="3200" b="1" dirty="0">
                <a:effectLst/>
                <a:latin typeface="Calibri" panose="020F0502020204030204" pitchFamily="34" charset="0"/>
                <a:ea typeface="Calibri" panose="020F0502020204030204" pitchFamily="34" charset="0"/>
              </a:rPr>
              <a:t>- </a:t>
            </a:r>
            <a:r>
              <a:rPr lang="en-US" sz="4000" b="1" dirty="0"/>
              <a:t>Rationale</a:t>
            </a:r>
            <a:endParaRPr lang="en-US" sz="3200" dirty="0"/>
          </a:p>
        </p:txBody>
      </p:sp>
      <p:sp>
        <p:nvSpPr>
          <p:cNvPr id="7" name="TextBox 6">
            <a:extLst>
              <a:ext uri="{FF2B5EF4-FFF2-40B4-BE49-F238E27FC236}">
                <a16:creationId xmlns:a16="http://schemas.microsoft.com/office/drawing/2014/main" id="{E02B4868-4A4D-41A9-B0DE-9E9764F62346}"/>
              </a:ext>
            </a:extLst>
          </p:cNvPr>
          <p:cNvSpPr txBox="1"/>
          <p:nvPr/>
        </p:nvSpPr>
        <p:spPr>
          <a:xfrm>
            <a:off x="7120085" y="1580046"/>
            <a:ext cx="4485481"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sp>
        <p:nvSpPr>
          <p:cNvPr id="11" name="TextBox 10">
            <a:extLst>
              <a:ext uri="{FF2B5EF4-FFF2-40B4-BE49-F238E27FC236}">
                <a16:creationId xmlns:a16="http://schemas.microsoft.com/office/drawing/2014/main" id="{B61E5E11-D29B-4371-A4E2-7AB2FFAC2E36}"/>
              </a:ext>
            </a:extLst>
          </p:cNvPr>
          <p:cNvSpPr txBox="1"/>
          <p:nvPr/>
        </p:nvSpPr>
        <p:spPr>
          <a:xfrm>
            <a:off x="761962" y="1580046"/>
            <a:ext cx="6094520" cy="4287456"/>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لم تتدخل الدولة بوضع هذه السياسة؟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آثار تأخر وضع السياسة الوطنية؟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 هي القضية/ المشكلة/ الفرصة التي تتصدى لها الدولة عبر هذه السياسة؟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المعلومات المدعومة بالأدلة والاحصاءات والمتوفرة عن هذه القضية/ المشكلة/ الفرصة؟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الأولويات الملحة التي يجب معالجتها في هذه السياسة؟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من هي المؤسسات الحكومية والخاصة مؤسسات المجتمع المدني المعنية بهذه السياسة وماهي حدود مسؤولياتها؟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 هي العوائق التي من الممكن أن تعيق تنفيذ السياسة الوطنية؟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أنواع عمليات استقصاء الآراء التي رافقت عمليات التحضير لبناء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descr="A picture containing company name&#10;&#10;Description automatically generated">
            <a:extLst>
              <a:ext uri="{FF2B5EF4-FFF2-40B4-BE49-F238E27FC236}">
                <a16:creationId xmlns:a16="http://schemas.microsoft.com/office/drawing/2014/main" id="{3209C231-C4E3-48DF-8980-1CFDC6A5E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085" y="2105531"/>
            <a:ext cx="4485481" cy="3611688"/>
          </a:xfrm>
          <a:prstGeom prst="rect">
            <a:avLst/>
          </a:prstGeom>
        </p:spPr>
      </p:pic>
      <p:sp>
        <p:nvSpPr>
          <p:cNvPr id="6" name="Title 1">
            <a:extLst>
              <a:ext uri="{FF2B5EF4-FFF2-40B4-BE49-F238E27FC236}">
                <a16:creationId xmlns:a16="http://schemas.microsoft.com/office/drawing/2014/main" id="{893B888E-B6C3-40F0-9593-9B3C332BA244}"/>
              </a:ext>
            </a:extLst>
          </p:cNvPr>
          <p:cNvSpPr txBox="1">
            <a:spLocks/>
          </p:cNvSpPr>
          <p:nvPr/>
        </p:nvSpPr>
        <p:spPr>
          <a:xfrm>
            <a:off x="270425" y="378011"/>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6102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4681728" y="365126"/>
            <a:ext cx="6672072" cy="563818"/>
          </a:xfrm>
        </p:spPr>
        <p:txBody>
          <a:bodyPr>
            <a:normAutofit fontScale="90000"/>
          </a:bodyPr>
          <a:lstStyle/>
          <a:p>
            <a:pPr algn="r" rtl="1"/>
            <a:r>
              <a:rPr lang="ar-AE" sz="3200" b="1" dirty="0">
                <a:effectLst/>
                <a:latin typeface="Calibri" panose="020F0502020204030204" pitchFamily="34" charset="0"/>
                <a:ea typeface="Calibri" panose="020F0502020204030204" pitchFamily="34" charset="0"/>
              </a:rPr>
              <a:t>الأسباب الموجبة </a:t>
            </a:r>
            <a:r>
              <a:rPr lang="ar-AE" sz="3200" b="1" dirty="0">
                <a:latin typeface="Calibri" panose="020F0502020204030204" pitchFamily="34" charset="0"/>
                <a:ea typeface="Calibri" panose="020F0502020204030204" pitchFamily="34" charset="0"/>
              </a:rPr>
              <a:t>لوضع السياسة</a:t>
            </a:r>
            <a:r>
              <a:rPr lang="ar-AE" sz="3200" b="1" dirty="0">
                <a:effectLst/>
                <a:latin typeface="Calibri" panose="020F0502020204030204" pitchFamily="34" charset="0"/>
                <a:ea typeface="Calibri" panose="020F0502020204030204" pitchFamily="34" charset="0"/>
              </a:rPr>
              <a:t>- </a:t>
            </a:r>
            <a:r>
              <a:rPr lang="en-US" sz="4000" b="1" dirty="0"/>
              <a:t>Rationale</a:t>
            </a:r>
            <a:br>
              <a:rPr lang="en-US" sz="1200" dirty="0"/>
            </a:br>
            <a:endParaRPr lang="en-US" sz="3200" dirty="0"/>
          </a:p>
        </p:txBody>
      </p:sp>
      <p:sp>
        <p:nvSpPr>
          <p:cNvPr id="11" name="TextBox 10">
            <a:extLst>
              <a:ext uri="{FF2B5EF4-FFF2-40B4-BE49-F238E27FC236}">
                <a16:creationId xmlns:a16="http://schemas.microsoft.com/office/drawing/2014/main" id="{B61E5E11-D29B-4371-A4E2-7AB2FFAC2E36}"/>
              </a:ext>
            </a:extLst>
          </p:cNvPr>
          <p:cNvSpPr txBox="1"/>
          <p:nvPr/>
        </p:nvSpPr>
        <p:spPr>
          <a:xfrm>
            <a:off x="934375" y="1949378"/>
            <a:ext cx="6094520" cy="3979679"/>
          </a:xfrm>
          <a:prstGeom prst="rect">
            <a:avLst/>
          </a:prstGeom>
          <a:noFill/>
        </p:spPr>
        <p:txBody>
          <a:bodyPr wrap="square">
            <a:spAutoFit/>
          </a:bodyPr>
          <a:lstStyle/>
          <a:p>
            <a:pPr marL="0" marR="0" algn="just"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تضمين آراء منظمات المجتمع المدني في عمليات استقصاء الرأي حول متطلباتهم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A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هل تم تضمين آراء الأشخاص </a:t>
            </a:r>
            <a:r>
              <a:rPr lang="ar-AE" sz="1800">
                <a:effectLst/>
                <a:highlight>
                  <a:srgbClr val="FFFF00"/>
                </a:highlight>
                <a:latin typeface="Arial" panose="020B0604020202020204" pitchFamily="34" charset="0"/>
                <a:ea typeface="Times New Roman" panose="02020603050405020304" pitchFamily="18" charset="0"/>
                <a:cs typeface="Arial" panose="020B0604020202020204" pitchFamily="34" charset="0"/>
              </a:rPr>
              <a:t>ذوي الاعاقة </a:t>
            </a:r>
            <a:r>
              <a:rPr lang="ar-A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أو من يرعاهم في عمليات استقصاء الرأي حول متطلباتهم للنفاذية الرقمية؟</a:t>
            </a:r>
            <a:endPar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اشراك القطاع الخاص في عمليات استقصاء الرأي حول متطلبات والحلول المقترحة ضمن السياسة الوطنية للنفاذية الرقمية.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اشراك الخبراء والباحثين المختصين في عمليات التحضير لبناء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دراسة العوامل السياسة، والاقتصادية، والاجتماعية، والتقنية، والقانونية، والأخلاقية والتي من الممكن أن تؤثر أو تتأثر بالحلول المقترحة ضمن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erson in a wheelchair&#10;&#10;Description automatically generated with low confidence">
            <a:extLst>
              <a:ext uri="{FF2B5EF4-FFF2-40B4-BE49-F238E27FC236}">
                <a16:creationId xmlns:a16="http://schemas.microsoft.com/office/drawing/2014/main" id="{D847E9D2-A67C-44F3-AEAF-9871975B1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13" y="2136621"/>
            <a:ext cx="4620003" cy="2772002"/>
          </a:xfrm>
          <a:prstGeom prst="rect">
            <a:avLst/>
          </a:prstGeom>
        </p:spPr>
      </p:pic>
      <p:sp>
        <p:nvSpPr>
          <p:cNvPr id="8" name="TextBox 7">
            <a:extLst>
              <a:ext uri="{FF2B5EF4-FFF2-40B4-BE49-F238E27FC236}">
                <a16:creationId xmlns:a16="http://schemas.microsoft.com/office/drawing/2014/main" id="{5DF652B3-7B75-4FCD-B825-DC111E656C21}"/>
              </a:ext>
            </a:extLst>
          </p:cNvPr>
          <p:cNvSpPr txBox="1"/>
          <p:nvPr/>
        </p:nvSpPr>
        <p:spPr>
          <a:xfrm>
            <a:off x="7098613" y="4987027"/>
            <a:ext cx="4620003" cy="92333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l"/>
            <a:r>
              <a:rPr lang="en-US" b="1" i="0" dirty="0">
                <a:solidFill>
                  <a:schemeClr val="bg1"/>
                </a:solidFill>
                <a:effectLst/>
                <a:latin typeface="muli"/>
              </a:rPr>
              <a:t>Pushing to make accessibility the norm, not the exception</a:t>
            </a:r>
          </a:p>
          <a:p>
            <a:pPr algn="r"/>
            <a:r>
              <a:rPr lang="ar-AE" b="1" dirty="0">
                <a:solidFill>
                  <a:schemeClr val="bg1"/>
                </a:solidFill>
                <a:latin typeface="muli"/>
              </a:rPr>
              <a:t>الدفع باتجاه اعتماد معايير النفاذية كمعيار دائم، لا كاستثناء</a:t>
            </a:r>
            <a:endParaRPr lang="en-US" b="1" dirty="0">
              <a:solidFill>
                <a:schemeClr val="bg1"/>
              </a:solidFill>
            </a:endParaRPr>
          </a:p>
        </p:txBody>
      </p:sp>
      <p:sp>
        <p:nvSpPr>
          <p:cNvPr id="9" name="TextBox 8">
            <a:extLst>
              <a:ext uri="{FF2B5EF4-FFF2-40B4-BE49-F238E27FC236}">
                <a16:creationId xmlns:a16="http://schemas.microsoft.com/office/drawing/2014/main" id="{FC521674-629A-4FA1-A3E2-03BEBC39137D}"/>
              </a:ext>
            </a:extLst>
          </p:cNvPr>
          <p:cNvSpPr txBox="1"/>
          <p:nvPr/>
        </p:nvSpPr>
        <p:spPr>
          <a:xfrm>
            <a:off x="7120085" y="1580046"/>
            <a:ext cx="4485481"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sp>
        <p:nvSpPr>
          <p:cNvPr id="7" name="Title 1">
            <a:extLst>
              <a:ext uri="{FF2B5EF4-FFF2-40B4-BE49-F238E27FC236}">
                <a16:creationId xmlns:a16="http://schemas.microsoft.com/office/drawing/2014/main" id="{87D145E9-50B1-41D2-9804-C79BCEB87516}"/>
              </a:ext>
            </a:extLst>
          </p:cNvPr>
          <p:cNvSpPr txBox="1">
            <a:spLocks/>
          </p:cNvSpPr>
          <p:nvPr/>
        </p:nvSpPr>
        <p:spPr>
          <a:xfrm>
            <a:off x="480737" y="109092"/>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44690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5125814" y="257356"/>
            <a:ext cx="6598920" cy="1212269"/>
          </a:xfrm>
        </p:spPr>
        <p:txBody>
          <a:bodyPr>
            <a:normAutofit/>
          </a:bodyPr>
          <a:lstStyle/>
          <a:p>
            <a:pPr algn="r" rtl="1"/>
            <a:r>
              <a:rPr lang="ar-AE" sz="3200" b="1" dirty="0">
                <a:effectLst/>
                <a:latin typeface="Calibri" panose="020F0502020204030204" pitchFamily="34" charset="0"/>
                <a:ea typeface="Calibri" panose="020F0502020204030204" pitchFamily="34" charset="0"/>
              </a:rPr>
              <a:t>الأسباب الموجبة </a:t>
            </a:r>
            <a:r>
              <a:rPr lang="ar-AE" sz="3200" b="1" dirty="0">
                <a:latin typeface="Calibri" panose="020F0502020204030204" pitchFamily="34" charset="0"/>
                <a:ea typeface="Calibri" panose="020F0502020204030204" pitchFamily="34" charset="0"/>
              </a:rPr>
              <a:t>لوضع السياسة</a:t>
            </a:r>
            <a:r>
              <a:rPr lang="ar-AE" sz="3200" b="1" dirty="0">
                <a:effectLst/>
                <a:latin typeface="Calibri" panose="020F0502020204030204" pitchFamily="34" charset="0"/>
                <a:ea typeface="Calibri" panose="020F0502020204030204" pitchFamily="34" charset="0"/>
              </a:rPr>
              <a:t>- </a:t>
            </a:r>
            <a:r>
              <a:rPr lang="en-US" sz="4000" b="1" dirty="0"/>
              <a:t>Rationale</a:t>
            </a:r>
            <a:endParaRPr lang="en-US" sz="3200" dirty="0"/>
          </a:p>
        </p:txBody>
      </p:sp>
      <p:sp>
        <p:nvSpPr>
          <p:cNvPr id="9" name="TextBox 8">
            <a:extLst>
              <a:ext uri="{FF2B5EF4-FFF2-40B4-BE49-F238E27FC236}">
                <a16:creationId xmlns:a16="http://schemas.microsoft.com/office/drawing/2014/main" id="{FC521674-629A-4FA1-A3E2-03BEBC39137D}"/>
              </a:ext>
            </a:extLst>
          </p:cNvPr>
          <p:cNvSpPr txBox="1"/>
          <p:nvPr/>
        </p:nvSpPr>
        <p:spPr>
          <a:xfrm>
            <a:off x="7232365" y="1580046"/>
            <a:ext cx="448548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graphicFrame>
        <p:nvGraphicFramePr>
          <p:cNvPr id="13" name="TextBox 6">
            <a:extLst>
              <a:ext uri="{FF2B5EF4-FFF2-40B4-BE49-F238E27FC236}">
                <a16:creationId xmlns:a16="http://schemas.microsoft.com/office/drawing/2014/main" id="{C8EA9088-A229-4EEC-A672-6BDFBD8919E5}"/>
              </a:ext>
            </a:extLst>
          </p:cNvPr>
          <p:cNvGraphicFramePr/>
          <p:nvPr/>
        </p:nvGraphicFramePr>
        <p:xfrm>
          <a:off x="7007804" y="2121873"/>
          <a:ext cx="4710042" cy="4055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iagram&#10;&#10;Description automatically generated">
            <a:extLst>
              <a:ext uri="{FF2B5EF4-FFF2-40B4-BE49-F238E27FC236}">
                <a16:creationId xmlns:a16="http://schemas.microsoft.com/office/drawing/2014/main" id="{3D9CF1F6-BDEC-4CFE-8C53-6383F990B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266" y="3784060"/>
            <a:ext cx="7203407" cy="3033013"/>
          </a:xfrm>
          <a:prstGeom prst="rect">
            <a:avLst/>
          </a:prstGeom>
        </p:spPr>
      </p:pic>
      <p:pic>
        <p:nvPicPr>
          <p:cNvPr id="7" name="Online Media 6" title="أصحاب الهمم في الإمارات- people of determination in UAE">
            <a:hlinkClick r:id="" action="ppaction://media"/>
            <a:extLst>
              <a:ext uri="{FF2B5EF4-FFF2-40B4-BE49-F238E27FC236}">
                <a16:creationId xmlns:a16="http://schemas.microsoft.com/office/drawing/2014/main" id="{AB425E24-A3DC-403A-AB61-61A4946F3A12}"/>
              </a:ext>
            </a:extLst>
          </p:cNvPr>
          <p:cNvPicPr>
            <a:picLocks noRot="1" noChangeAspect="1"/>
          </p:cNvPicPr>
          <p:nvPr>
            <a:videoFile r:link="rId1"/>
          </p:nvPr>
        </p:nvPicPr>
        <p:blipFill>
          <a:blip r:embed="rId9"/>
          <a:stretch>
            <a:fillRect/>
          </a:stretch>
        </p:blipFill>
        <p:spPr>
          <a:xfrm>
            <a:off x="1982220" y="1577394"/>
            <a:ext cx="4106125" cy="2319960"/>
          </a:xfrm>
          <a:prstGeom prst="rect">
            <a:avLst/>
          </a:prstGeom>
        </p:spPr>
      </p:pic>
      <p:sp>
        <p:nvSpPr>
          <p:cNvPr id="8" name="Title 1">
            <a:extLst>
              <a:ext uri="{FF2B5EF4-FFF2-40B4-BE49-F238E27FC236}">
                <a16:creationId xmlns:a16="http://schemas.microsoft.com/office/drawing/2014/main" id="{95579620-2CC4-4900-9C24-C6A4E27A6C7E}"/>
              </a:ext>
            </a:extLst>
          </p:cNvPr>
          <p:cNvSpPr txBox="1">
            <a:spLocks/>
          </p:cNvSpPr>
          <p:nvPr/>
        </p:nvSpPr>
        <p:spPr>
          <a:xfrm>
            <a:off x="467266" y="235806"/>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38567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4672584" y="365125"/>
            <a:ext cx="6681216" cy="1342611"/>
          </a:xfrm>
        </p:spPr>
        <p:txBody>
          <a:bodyPr>
            <a:normAutofit/>
          </a:bodyPr>
          <a:lstStyle/>
          <a:p>
            <a:pPr algn="r" rtl="1"/>
            <a:r>
              <a:rPr lang="ar-AE" sz="3200" b="1" dirty="0">
                <a:effectLst/>
                <a:latin typeface="Calibri" panose="020F0502020204030204" pitchFamily="34" charset="0"/>
                <a:ea typeface="Calibri" panose="020F0502020204030204" pitchFamily="34" charset="0"/>
              </a:rPr>
              <a:t>الأسباب الموجبة </a:t>
            </a:r>
            <a:r>
              <a:rPr lang="ar-AE" sz="3200" b="1" dirty="0">
                <a:latin typeface="Calibri" panose="020F0502020204030204" pitchFamily="34" charset="0"/>
                <a:ea typeface="Calibri" panose="020F0502020204030204" pitchFamily="34" charset="0"/>
              </a:rPr>
              <a:t>لوضع السياسة</a:t>
            </a:r>
            <a:r>
              <a:rPr lang="ar-AE" sz="3200" b="1" dirty="0">
                <a:effectLst/>
                <a:latin typeface="Calibri" panose="020F0502020204030204" pitchFamily="34" charset="0"/>
                <a:ea typeface="Calibri" panose="020F0502020204030204" pitchFamily="34" charset="0"/>
              </a:rPr>
              <a:t>- </a:t>
            </a:r>
            <a:r>
              <a:rPr lang="en-US" sz="4000" b="1" dirty="0"/>
              <a:t>Rationale</a:t>
            </a:r>
            <a:br>
              <a:rPr lang="en-US" sz="1200" dirty="0"/>
            </a:br>
            <a:endParaRPr lang="en-US" sz="3200" dirty="0"/>
          </a:p>
        </p:txBody>
      </p:sp>
      <p:sp>
        <p:nvSpPr>
          <p:cNvPr id="9" name="TextBox 8">
            <a:extLst>
              <a:ext uri="{FF2B5EF4-FFF2-40B4-BE49-F238E27FC236}">
                <a16:creationId xmlns:a16="http://schemas.microsoft.com/office/drawing/2014/main" id="{FC521674-629A-4FA1-A3E2-03BEBC39137D}"/>
              </a:ext>
            </a:extLst>
          </p:cNvPr>
          <p:cNvSpPr txBox="1"/>
          <p:nvPr/>
        </p:nvSpPr>
        <p:spPr>
          <a:xfrm>
            <a:off x="7120085" y="1580046"/>
            <a:ext cx="4485481"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
        <p:nvSpPr>
          <p:cNvPr id="10" name="TextBox 9">
            <a:extLst>
              <a:ext uri="{FF2B5EF4-FFF2-40B4-BE49-F238E27FC236}">
                <a16:creationId xmlns:a16="http://schemas.microsoft.com/office/drawing/2014/main" id="{D3E34306-2A9E-4741-BB0D-7245FAB71D06}"/>
              </a:ext>
            </a:extLst>
          </p:cNvPr>
          <p:cNvSpPr txBox="1"/>
          <p:nvPr/>
        </p:nvSpPr>
        <p:spPr>
          <a:xfrm>
            <a:off x="590559" y="2090112"/>
            <a:ext cx="6014427" cy="3547766"/>
          </a:xfrm>
          <a:prstGeom prst="rect">
            <a:avLst/>
          </a:prstGeom>
          <a:noFill/>
        </p:spPr>
        <p:txBody>
          <a:bodyPr wrap="square">
            <a:spAutoFit/>
          </a:bodyPr>
          <a:lstStyle/>
          <a:p>
            <a:pPr marL="2286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واضع السياسة الوطنية غالباً ما ترتبط أسبابه بالعوامل الوطنية والاقليمية، والعالمية، وتلك العوامل والتي ندعوها عوامل "</a:t>
            </a:r>
            <a:r>
              <a:rPr lang="ar-AE"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بيستل</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أي عوامل:</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سياسية،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Political</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اقتصادية،</a:t>
            </a:r>
            <a:r>
              <a:rPr lang="ar-AE"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Economical</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اجتماعية،</a:t>
            </a:r>
            <a:r>
              <a:rPr lang="ar-AE"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تقنية،</a:t>
            </a:r>
            <a:r>
              <a:rPr lang="ar-AE"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Technical</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قانونية،</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Legal</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marR="0" indent="-285750" algn="just" rtl="1">
              <a:lnSpc>
                <a:spcPct val="115000"/>
              </a:lnSpc>
              <a:spcBef>
                <a:spcPts val="0"/>
              </a:spcBef>
              <a:spcAft>
                <a:spcPts val="800"/>
              </a:spcAft>
              <a:buFontTx/>
              <a:buChar char="-"/>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وبيئية،</a:t>
            </a:r>
            <a:r>
              <a:rPr lang="ar-AE"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Environmental</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أ و بعض واضعي السياسات يحولها الى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Ethical</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أي القيمة الأخلاقية عوضاً عن البيئية.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Online Media 5" title="Introduction to PESTLE Analysis">
            <a:hlinkClick r:id="" action="ppaction://media"/>
            <a:extLst>
              <a:ext uri="{FF2B5EF4-FFF2-40B4-BE49-F238E27FC236}">
                <a16:creationId xmlns:a16="http://schemas.microsoft.com/office/drawing/2014/main" id="{437BFE38-85AC-46CB-B42D-70A8C5B95EAD}"/>
              </a:ext>
            </a:extLst>
          </p:cNvPr>
          <p:cNvPicPr>
            <a:picLocks noRot="1" noChangeAspect="1"/>
          </p:cNvPicPr>
          <p:nvPr>
            <a:videoFile r:link="rId1"/>
          </p:nvPr>
        </p:nvPicPr>
        <p:blipFill>
          <a:blip r:embed="rId3"/>
          <a:stretch>
            <a:fillRect/>
          </a:stretch>
        </p:blipFill>
        <p:spPr>
          <a:xfrm>
            <a:off x="6780656" y="2837451"/>
            <a:ext cx="4956508" cy="2800427"/>
          </a:xfrm>
          <a:prstGeom prst="rect">
            <a:avLst/>
          </a:prstGeom>
        </p:spPr>
      </p:pic>
      <p:sp>
        <p:nvSpPr>
          <p:cNvPr id="13" name="TextBox 12">
            <a:extLst>
              <a:ext uri="{FF2B5EF4-FFF2-40B4-BE49-F238E27FC236}">
                <a16:creationId xmlns:a16="http://schemas.microsoft.com/office/drawing/2014/main" id="{D8AAB720-E1EA-4ABA-8D21-7179ED7E1910}"/>
              </a:ext>
            </a:extLst>
          </p:cNvPr>
          <p:cNvSpPr txBox="1"/>
          <p:nvPr/>
        </p:nvSpPr>
        <p:spPr>
          <a:xfrm>
            <a:off x="323723" y="6020254"/>
            <a:ext cx="11281843" cy="6635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algn="just" rtl="1">
              <a:lnSpc>
                <a:spcPct val="107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أي أن على واضع السياسات أن يستجيب لمعاملات </a:t>
            </a:r>
            <a:r>
              <a:rPr lang="ar-AE"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بيستل</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PESTLE drivers</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AE"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والإجابة على اسئلتها الأساسية كبنيان للسياسة المستهدفة، وايضاً جزء لا يتجزأ من تعريف التحديات وآليات الاستجابة لها وهذا ما هو مذكور في القسم الخاص القادم بتحليل المخاطر</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CD54848F-205E-41B7-8D97-334FA2553958}"/>
              </a:ext>
            </a:extLst>
          </p:cNvPr>
          <p:cNvSpPr txBox="1">
            <a:spLocks/>
          </p:cNvSpPr>
          <p:nvPr/>
        </p:nvSpPr>
        <p:spPr>
          <a:xfrm>
            <a:off x="270425" y="378011"/>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35124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533964" y="365125"/>
            <a:ext cx="4819836" cy="1445387"/>
          </a:xfrm>
        </p:spPr>
        <p:txBody>
          <a:bodyPr>
            <a:normAutofit/>
          </a:bodyPr>
          <a:lstStyle/>
          <a:p>
            <a:pPr marL="0" marR="0" algn="r" rtl="1">
              <a:lnSpc>
                <a:spcPct val="115000"/>
              </a:lnSpc>
              <a:spcBef>
                <a:spcPts val="0"/>
              </a:spcBef>
              <a:spcAft>
                <a:spcPts val="800"/>
              </a:spcAft>
            </a:pPr>
            <a:r>
              <a:rPr lang="ar-AE" sz="3200" b="1" dirty="0">
                <a:effectLst/>
                <a:latin typeface="+mn-lt"/>
                <a:ea typeface="Calibri" panose="020F0502020204030204" pitchFamily="34" charset="0"/>
                <a:cs typeface="Arial" panose="020B0604020202020204" pitchFamily="34" charset="0"/>
              </a:rPr>
              <a:t>تحديد الأهداف </a:t>
            </a:r>
            <a:r>
              <a:rPr lang="en-US" sz="3200" b="1" dirty="0">
                <a:effectLst/>
                <a:latin typeface="+mn-lt"/>
                <a:ea typeface="Calibri" panose="020F0502020204030204" pitchFamily="34" charset="0"/>
                <a:cs typeface="Arial" panose="020B0604020202020204" pitchFamily="34" charset="0"/>
              </a:rPr>
              <a:t> </a:t>
            </a:r>
            <a:r>
              <a:rPr lang="en-US" sz="3200" b="1" dirty="0">
                <a:effectLst/>
                <a:latin typeface="+mn-lt"/>
                <a:ea typeface="Calibri" panose="020F0502020204030204" pitchFamily="34" charset="0"/>
              </a:rPr>
              <a:t>Objectives</a:t>
            </a:r>
            <a:endParaRPr lang="en-US" sz="3200" b="1" dirty="0">
              <a:latin typeface="+mn-lt"/>
            </a:endParaRPr>
          </a:p>
        </p:txBody>
      </p:sp>
      <p:sp>
        <p:nvSpPr>
          <p:cNvPr id="8" name="TextBox 7">
            <a:extLst>
              <a:ext uri="{FF2B5EF4-FFF2-40B4-BE49-F238E27FC236}">
                <a16:creationId xmlns:a16="http://schemas.microsoft.com/office/drawing/2014/main" id="{51900223-825B-436C-BB65-5FF4F4A34BC1}"/>
              </a:ext>
            </a:extLst>
          </p:cNvPr>
          <p:cNvSpPr txBox="1"/>
          <p:nvPr/>
        </p:nvSpPr>
        <p:spPr>
          <a:xfrm>
            <a:off x="838200" y="2699247"/>
            <a:ext cx="5552872" cy="3430683"/>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النتائج المستهدفة والتي ستعالجها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 هو شكل النجاح المتوقع من التدخل الحكومي عبر سياسة 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ماهي مؤشرات نجاح سياسة النفاذية الرقمية على المستوى الوطني؟</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من هم الشرائح التي ستستفيد من تطبيق أهداف السياسة الوطنية للنفاذية الرقمية وكيف؟،</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 هل تحقق أهداف السياسة الوطنية للنفاذية الرقمية متطلبات وطموحات المستفيدين منها</a:t>
            </a:r>
            <a:r>
              <a:rPr lang="ar-AE" dirty="0">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r"/>
            <a:r>
              <a:rPr lang="ar-AE" sz="1800" dirty="0">
                <a:effectLst/>
                <a:ea typeface="Times New Roman" panose="02020603050405020304" pitchFamily="18" charset="0"/>
                <a:cs typeface="Arial" panose="020B0604020202020204" pitchFamily="34" charset="0"/>
              </a:rPr>
              <a:t>- ماهي أدوات وأنواع ووحدات قياس نجاح هذه السياسة؟</a:t>
            </a:r>
            <a:endParaRPr lang="en-US" dirty="0"/>
          </a:p>
        </p:txBody>
      </p:sp>
      <p:sp>
        <p:nvSpPr>
          <p:cNvPr id="11" name="TextBox 10">
            <a:extLst>
              <a:ext uri="{FF2B5EF4-FFF2-40B4-BE49-F238E27FC236}">
                <a16:creationId xmlns:a16="http://schemas.microsoft.com/office/drawing/2014/main" id="{5C272FA3-C2CA-45CA-9696-12ABA326D5C9}"/>
              </a:ext>
            </a:extLst>
          </p:cNvPr>
          <p:cNvSpPr txBox="1"/>
          <p:nvPr/>
        </p:nvSpPr>
        <p:spPr>
          <a:xfrm>
            <a:off x="6533964" y="1994912"/>
            <a:ext cx="5156447"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pic>
        <p:nvPicPr>
          <p:cNvPr id="7" name="Picture 6" descr="Graphical user interface&#10;&#10;Description automatically generated">
            <a:extLst>
              <a:ext uri="{FF2B5EF4-FFF2-40B4-BE49-F238E27FC236}">
                <a16:creationId xmlns:a16="http://schemas.microsoft.com/office/drawing/2014/main" id="{505A1359-F6E3-4AEA-B4E4-CCCD36FA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964" y="2745237"/>
            <a:ext cx="5156447" cy="3435483"/>
          </a:xfrm>
          <a:prstGeom prst="rect">
            <a:avLst/>
          </a:prstGeom>
        </p:spPr>
      </p:pic>
      <p:sp>
        <p:nvSpPr>
          <p:cNvPr id="6" name="Title 1">
            <a:extLst>
              <a:ext uri="{FF2B5EF4-FFF2-40B4-BE49-F238E27FC236}">
                <a16:creationId xmlns:a16="http://schemas.microsoft.com/office/drawing/2014/main" id="{4E1FF5DC-8F6A-498E-8BB2-404268A25E95}"/>
              </a:ext>
            </a:extLst>
          </p:cNvPr>
          <p:cNvSpPr txBox="1">
            <a:spLocks/>
          </p:cNvSpPr>
          <p:nvPr/>
        </p:nvSpPr>
        <p:spPr>
          <a:xfrm>
            <a:off x="1173581" y="365125"/>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71866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643076" y="365125"/>
            <a:ext cx="4710723" cy="1325563"/>
          </a:xfrm>
        </p:spPr>
        <p:txBody>
          <a:bodyPr>
            <a:normAutofit/>
          </a:bodyPr>
          <a:lstStyle/>
          <a:p>
            <a:pPr marL="0" marR="0" algn="r" rtl="1">
              <a:lnSpc>
                <a:spcPct val="115000"/>
              </a:lnSpc>
              <a:spcBef>
                <a:spcPts val="0"/>
              </a:spcBef>
              <a:spcAft>
                <a:spcPts val="800"/>
              </a:spcAft>
            </a:pPr>
            <a:r>
              <a:rPr lang="ar-AE" sz="3200" b="1" dirty="0">
                <a:effectLst/>
                <a:latin typeface="+mn-lt"/>
                <a:ea typeface="Calibri" panose="020F0502020204030204" pitchFamily="34" charset="0"/>
                <a:cs typeface="Arial" panose="020B0604020202020204" pitchFamily="34" charset="0"/>
              </a:rPr>
              <a:t>تحديد الأهداف </a:t>
            </a:r>
            <a:r>
              <a:rPr lang="en-US" sz="3200" b="1" dirty="0">
                <a:effectLst/>
                <a:latin typeface="+mn-lt"/>
                <a:ea typeface="Calibri" panose="020F0502020204030204" pitchFamily="34" charset="0"/>
                <a:cs typeface="Arial" panose="020B0604020202020204" pitchFamily="34" charset="0"/>
              </a:rPr>
              <a:t> </a:t>
            </a:r>
            <a:r>
              <a:rPr lang="en-US" sz="3200" b="1" dirty="0">
                <a:effectLst/>
                <a:latin typeface="+mn-lt"/>
                <a:ea typeface="Calibri" panose="020F0502020204030204" pitchFamily="34" charset="0"/>
              </a:rPr>
              <a:t>Objectives</a:t>
            </a:r>
            <a:endParaRPr lang="en-US" sz="3200" b="1" dirty="0">
              <a:latin typeface="+mn-lt"/>
            </a:endParaRPr>
          </a:p>
        </p:txBody>
      </p:sp>
      <p:sp>
        <p:nvSpPr>
          <p:cNvPr id="8" name="TextBox 7">
            <a:extLst>
              <a:ext uri="{FF2B5EF4-FFF2-40B4-BE49-F238E27FC236}">
                <a16:creationId xmlns:a16="http://schemas.microsoft.com/office/drawing/2014/main" id="{51900223-825B-436C-BB65-5FF4F4A34BC1}"/>
              </a:ext>
            </a:extLst>
          </p:cNvPr>
          <p:cNvSpPr txBox="1"/>
          <p:nvPr/>
        </p:nvSpPr>
        <p:spPr>
          <a:xfrm>
            <a:off x="838200" y="2699247"/>
            <a:ext cx="5552872" cy="3491725"/>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عادة ما يستخدم صانعو السياسات مبدئ "سمارت - </a:t>
            </a:r>
            <a:r>
              <a:rPr lang="en-US" sz="1800" dirty="0">
                <a:effectLst/>
                <a:latin typeface="Arial" panose="020B0604020202020204" pitchFamily="34" charset="0"/>
                <a:ea typeface="Times New Roman" panose="02020603050405020304" pitchFamily="18" charset="0"/>
                <a:cs typeface="Arial" panose="020B0604020202020204" pitchFamily="34" charset="0"/>
              </a:rPr>
              <a:t>SMART</a:t>
            </a:r>
            <a:r>
              <a:rPr lang="ar-AE" sz="1800" dirty="0">
                <a:effectLst/>
                <a:latin typeface="Arial" panose="020B0604020202020204" pitchFamily="34" charset="0"/>
                <a:ea typeface="Times New Roman" panose="02020603050405020304" pitchFamily="18" charset="0"/>
                <a:cs typeface="Arial" panose="020B0604020202020204" pitchFamily="34" charset="0"/>
              </a:rPr>
              <a:t>" في عملية تحديد الأهداف وتوزينها وترتيب اولوياتها فالأهداف يجب أن تكون: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 محددة وواضحة "</a:t>
            </a:r>
            <a:r>
              <a:rPr lang="en-US" sz="1800" dirty="0">
                <a:effectLst/>
                <a:latin typeface="Arial" panose="020B0604020202020204" pitchFamily="34" charset="0"/>
                <a:ea typeface="Times New Roman" panose="02020603050405020304" pitchFamily="18" charset="0"/>
                <a:cs typeface="Arial" panose="020B0604020202020204" pitchFamily="34" charset="0"/>
              </a:rPr>
              <a:t>Specific</a:t>
            </a:r>
            <a:r>
              <a:rPr lang="ar-AE"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 قابلة للقياس "</a:t>
            </a:r>
            <a:r>
              <a:rPr lang="en-US" sz="1800" dirty="0">
                <a:effectLst/>
                <a:latin typeface="Arial" panose="020B0604020202020204" pitchFamily="34" charset="0"/>
                <a:ea typeface="Times New Roman" panose="02020603050405020304" pitchFamily="18" charset="0"/>
                <a:cs typeface="Arial" panose="020B0604020202020204" pitchFamily="34" charset="0"/>
              </a:rPr>
              <a:t>Measurable</a:t>
            </a:r>
            <a:r>
              <a:rPr lang="ar-AE"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 قابلة للتحقيق "</a:t>
            </a:r>
            <a:r>
              <a:rPr lang="en-US" sz="1800" dirty="0">
                <a:effectLst/>
                <a:latin typeface="Arial" panose="020B0604020202020204" pitchFamily="34" charset="0"/>
                <a:ea typeface="Times New Roman" panose="02020603050405020304" pitchFamily="18" charset="0"/>
                <a:cs typeface="Arial" panose="020B0604020202020204" pitchFamily="34" charset="0"/>
              </a:rPr>
              <a:t>Achievable</a:t>
            </a:r>
            <a:r>
              <a:rPr lang="ar-AE"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 متعلقة مباشرة بالموضوع "</a:t>
            </a:r>
            <a:r>
              <a:rPr lang="en-US" sz="1800" dirty="0">
                <a:effectLst/>
                <a:latin typeface="Arial" panose="020B0604020202020204" pitchFamily="34" charset="0"/>
                <a:ea typeface="Times New Roman" panose="02020603050405020304" pitchFamily="18" charset="0"/>
                <a:cs typeface="Arial" panose="020B0604020202020204" pitchFamily="34" charset="0"/>
              </a:rPr>
              <a:t>Relevant</a:t>
            </a:r>
            <a:r>
              <a:rPr lang="ar-AE"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 مرتبطة بمدة زمنية محددة للتنفيذ "</a:t>
            </a:r>
            <a:r>
              <a:rPr lang="en-US" sz="1800" dirty="0">
                <a:effectLst/>
                <a:latin typeface="Arial" panose="020B0604020202020204" pitchFamily="34" charset="0"/>
                <a:ea typeface="Times New Roman" panose="02020603050405020304" pitchFamily="18" charset="0"/>
                <a:cs typeface="Arial" panose="020B0604020202020204" pitchFamily="34" charset="0"/>
              </a:rPr>
              <a:t>Time</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Bound</a:t>
            </a:r>
            <a:r>
              <a:rPr lang="ar-AE"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r" rtl="1"/>
            <a:r>
              <a:rPr lang="ar-AE" sz="1800" dirty="0">
                <a:effectLst/>
                <a:ea typeface="Times New Roman" panose="02020603050405020304" pitchFamily="18" charset="0"/>
                <a:cs typeface="Arial" panose="020B0604020202020204" pitchFamily="34" charset="0"/>
              </a:rPr>
              <a:t>والاهداف أنواع تصمم وفق مدى تأثيرها إن كان على المدى القصير أم المتوسط أم الطويل</a:t>
            </a:r>
            <a:r>
              <a:rPr lang="en-US" sz="1800" b="1" dirty="0">
                <a:effectLst/>
                <a:latin typeface="Arial" panose="020B0604020202020204" pitchFamily="34" charset="0"/>
                <a:ea typeface="Times New Roman" panose="02020603050405020304" pitchFamily="18" charset="0"/>
              </a:rPr>
              <a:t>.</a:t>
            </a:r>
            <a:endParaRPr lang="en-US" dirty="0"/>
          </a:p>
        </p:txBody>
      </p:sp>
      <p:pic>
        <p:nvPicPr>
          <p:cNvPr id="4" name="Online Media 3" title="ALFLIX | AL Business Studies | Chapter 1 -  Vision, Mission, Goals and Objectives - Part S">
            <a:hlinkClick r:id="" action="ppaction://media"/>
            <a:extLst>
              <a:ext uri="{FF2B5EF4-FFF2-40B4-BE49-F238E27FC236}">
                <a16:creationId xmlns:a16="http://schemas.microsoft.com/office/drawing/2014/main" id="{CB346C26-BCC7-41AA-9101-9F4118A2E1D0}"/>
              </a:ext>
            </a:extLst>
          </p:cNvPr>
          <p:cNvPicPr>
            <a:picLocks noRot="1" noChangeAspect="1"/>
          </p:cNvPicPr>
          <p:nvPr>
            <a:videoFile r:link="rId1"/>
          </p:nvPr>
        </p:nvPicPr>
        <p:blipFill>
          <a:blip r:embed="rId3"/>
          <a:stretch>
            <a:fillRect/>
          </a:stretch>
        </p:blipFill>
        <p:spPr>
          <a:xfrm>
            <a:off x="6722894" y="2958772"/>
            <a:ext cx="4615092" cy="2607527"/>
          </a:xfrm>
          <a:prstGeom prst="rect">
            <a:avLst/>
          </a:prstGeom>
        </p:spPr>
      </p:pic>
      <p:sp>
        <p:nvSpPr>
          <p:cNvPr id="6" name="TextBox 5">
            <a:extLst>
              <a:ext uri="{FF2B5EF4-FFF2-40B4-BE49-F238E27FC236}">
                <a16:creationId xmlns:a16="http://schemas.microsoft.com/office/drawing/2014/main" id="{64ADD761-3946-4F6B-B3BE-EC42A9AC7280}"/>
              </a:ext>
            </a:extLst>
          </p:cNvPr>
          <p:cNvSpPr txBox="1"/>
          <p:nvPr/>
        </p:nvSpPr>
        <p:spPr>
          <a:xfrm>
            <a:off x="6722895" y="2124675"/>
            <a:ext cx="456307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
        <p:nvSpPr>
          <p:cNvPr id="7" name="Title 1">
            <a:extLst>
              <a:ext uri="{FF2B5EF4-FFF2-40B4-BE49-F238E27FC236}">
                <a16:creationId xmlns:a16="http://schemas.microsoft.com/office/drawing/2014/main" id="{3269C2A8-DADD-4CE6-A69B-BFE83FEEE6B6}"/>
              </a:ext>
            </a:extLst>
          </p:cNvPr>
          <p:cNvSpPr txBox="1">
            <a:spLocks/>
          </p:cNvSpPr>
          <p:nvPr/>
        </p:nvSpPr>
        <p:spPr>
          <a:xfrm>
            <a:off x="1064469" y="604790"/>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20994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924430" y="365125"/>
            <a:ext cx="4429369" cy="1183807"/>
          </a:xfrm>
        </p:spPr>
        <p:txBody>
          <a:bodyPr>
            <a:normAutofit/>
          </a:bodyPr>
          <a:lstStyle/>
          <a:p>
            <a:pPr marL="0" marR="0" algn="r" rtl="1">
              <a:lnSpc>
                <a:spcPct val="115000"/>
              </a:lnSpc>
              <a:spcBef>
                <a:spcPts val="0"/>
              </a:spcBef>
              <a:spcAft>
                <a:spcPts val="800"/>
              </a:spcAft>
            </a:pPr>
            <a:r>
              <a:rPr lang="ar-AE" sz="3200" b="1" dirty="0">
                <a:latin typeface="+mn-lt"/>
                <a:ea typeface="Calibri" panose="020F0502020204030204" pitchFamily="34" charset="0"/>
                <a:cs typeface="Arial" panose="020B0604020202020204" pitchFamily="34" charset="0"/>
              </a:rPr>
              <a:t>التحديد والتوزين</a:t>
            </a:r>
            <a:r>
              <a:rPr lang="ar-AE" sz="3200" b="1" dirty="0">
                <a:effectLst/>
                <a:latin typeface="+mn-lt"/>
                <a:ea typeface="Calibri" panose="020F0502020204030204" pitchFamily="34" charset="0"/>
                <a:cs typeface="Arial" panose="020B0604020202020204" pitchFamily="34" charset="0"/>
              </a:rPr>
              <a:t> </a:t>
            </a:r>
            <a:r>
              <a:rPr lang="en-US" sz="3200" b="1" dirty="0">
                <a:effectLst/>
                <a:latin typeface="+mn-lt"/>
                <a:ea typeface="Calibri" panose="020F0502020204030204" pitchFamily="34" charset="0"/>
                <a:cs typeface="Arial" panose="020B0604020202020204" pitchFamily="34" charset="0"/>
              </a:rPr>
              <a:t> Appra</a:t>
            </a:r>
            <a:r>
              <a:rPr lang="en-US" sz="3200" b="1" dirty="0">
                <a:latin typeface="+mn-lt"/>
                <a:ea typeface="Calibri" panose="020F0502020204030204" pitchFamily="34" charset="0"/>
                <a:cs typeface="Arial" panose="020B0604020202020204" pitchFamily="34" charset="0"/>
              </a:rPr>
              <a:t>isal</a:t>
            </a:r>
            <a:endParaRPr lang="en-US" sz="3200" b="1" dirty="0">
              <a:latin typeface="+mn-lt"/>
            </a:endParaRPr>
          </a:p>
        </p:txBody>
      </p:sp>
      <p:sp>
        <p:nvSpPr>
          <p:cNvPr id="11" name="TextBox 10">
            <a:extLst>
              <a:ext uri="{FF2B5EF4-FFF2-40B4-BE49-F238E27FC236}">
                <a16:creationId xmlns:a16="http://schemas.microsoft.com/office/drawing/2014/main" id="{5C272FA3-C2CA-45CA-9696-12ABA326D5C9}"/>
              </a:ext>
            </a:extLst>
          </p:cNvPr>
          <p:cNvSpPr txBox="1"/>
          <p:nvPr/>
        </p:nvSpPr>
        <p:spPr>
          <a:xfrm>
            <a:off x="6533964" y="1994912"/>
            <a:ext cx="5156447"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pic>
        <p:nvPicPr>
          <p:cNvPr id="5" name="Online Media 4" title="How to Create a Performance Appraisal Form">
            <a:hlinkClick r:id="" action="ppaction://media"/>
            <a:extLst>
              <a:ext uri="{FF2B5EF4-FFF2-40B4-BE49-F238E27FC236}">
                <a16:creationId xmlns:a16="http://schemas.microsoft.com/office/drawing/2014/main" id="{8C6AFBF9-4196-4307-BF77-ADC67D7C0DBA}"/>
              </a:ext>
            </a:extLst>
          </p:cNvPr>
          <p:cNvPicPr>
            <a:picLocks noRot="1" noChangeAspect="1"/>
          </p:cNvPicPr>
          <p:nvPr>
            <a:videoFile r:link="rId1"/>
          </p:nvPr>
        </p:nvPicPr>
        <p:blipFill>
          <a:blip r:embed="rId3"/>
          <a:stretch>
            <a:fillRect/>
          </a:stretch>
        </p:blipFill>
        <p:spPr>
          <a:xfrm>
            <a:off x="2209260" y="1548932"/>
            <a:ext cx="8345251" cy="4715067"/>
          </a:xfrm>
          <a:prstGeom prst="rect">
            <a:avLst/>
          </a:prstGeom>
        </p:spPr>
      </p:pic>
      <p:graphicFrame>
        <p:nvGraphicFramePr>
          <p:cNvPr id="13" name="TextBox 8">
            <a:extLst>
              <a:ext uri="{FF2B5EF4-FFF2-40B4-BE49-F238E27FC236}">
                <a16:creationId xmlns:a16="http://schemas.microsoft.com/office/drawing/2014/main" id="{AEACE15A-EA59-49D4-A35B-019562AC5D9B}"/>
              </a:ext>
            </a:extLst>
          </p:cNvPr>
          <p:cNvGraphicFramePr/>
          <p:nvPr/>
        </p:nvGraphicFramePr>
        <p:xfrm>
          <a:off x="838200" y="2604868"/>
          <a:ext cx="10852211" cy="3912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809A8FFE-5278-4487-8616-08C7A72779AF}"/>
              </a:ext>
            </a:extLst>
          </p:cNvPr>
          <p:cNvSpPr txBox="1">
            <a:spLocks/>
          </p:cNvSpPr>
          <p:nvPr/>
        </p:nvSpPr>
        <p:spPr>
          <a:xfrm>
            <a:off x="1208271" y="314622"/>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2078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399FFB7-2D20-4412-B150-CD05BD257644}"/>
              </a:ext>
            </a:extLst>
          </p:cNvPr>
          <p:cNvSpPr>
            <a:spLocks noGrp="1" noChangeArrowheads="1"/>
          </p:cNvSpPr>
          <p:nvPr>
            <p:ph type="ctrTitle"/>
          </p:nvPr>
        </p:nvSpPr>
        <p:spPr bwMode="auto">
          <a:xfrm>
            <a:off x="1614790" y="224392"/>
            <a:ext cx="9092833" cy="6705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ctr" defTabSz="914400" rtl="1" eaLnBrk="0" fontAlgn="base" latinLnBrk="0" hangingPunct="0">
              <a:spcBef>
                <a:spcPct val="0"/>
              </a:spcBef>
              <a:spcAft>
                <a:spcPct val="0"/>
              </a:spcAft>
              <a:buClrTx/>
              <a:buSzTx/>
              <a:buFontTx/>
              <a:buNone/>
              <a:tabLst/>
            </a:pPr>
            <a:r>
              <a:rPr lang="ar-AE" sz="1800" b="1" dirty="0">
                <a:effectLst/>
                <a:ea typeface="Calibri" panose="020F0502020204030204" pitchFamily="34" charset="0"/>
                <a:cs typeface="Calibri" panose="020F0502020204030204" pitchFamily="34" charset="0"/>
              </a:rPr>
              <a:t>دليل العرض التقديمي  حول</a:t>
            </a:r>
            <a:br>
              <a:rPr lang="ar-AE" sz="1800" b="1" dirty="0">
                <a:effectLst/>
                <a:ea typeface="Calibri" panose="020F0502020204030204" pitchFamily="34" charset="0"/>
                <a:cs typeface="Calibri" panose="020F0502020204030204" pitchFamily="34" charset="0"/>
              </a:rPr>
            </a:br>
            <a:r>
              <a:rPr lang="ar-SA" sz="1800" b="1" dirty="0">
                <a:effectLst/>
                <a:ea typeface="Calibri" panose="020F0502020204030204" pitchFamily="34" charset="0"/>
                <a:cs typeface="Calibri" panose="020F0502020204030204" pitchFamily="34" charset="0"/>
              </a:rPr>
              <a:t>بناء السياسات الوطنية المتعلقة بالنفاذية الرقمية في المنطقة العربية بالتركيز على المنصة العربية للإدماج الرقمي</a:t>
            </a:r>
            <a:endParaRPr kumimoji="0" lang="en-US" altLang="en-US" b="0" i="0" u="none" strike="noStrike" cap="none" normalizeH="0" baseline="0" dirty="0">
              <a:ln>
                <a:noFill/>
              </a:ln>
              <a:effectLst/>
              <a:latin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BCC09833-503D-4DF7-A0BB-110803949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624" y="162826"/>
            <a:ext cx="1304545" cy="49246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E032D410-60BE-45D8-B487-3E8A4C5CA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99032" cy="1765582"/>
          </a:xfrm>
          <a:prstGeom prst="rect">
            <a:avLst/>
          </a:prstGeom>
        </p:spPr>
      </p:pic>
      <p:graphicFrame>
        <p:nvGraphicFramePr>
          <p:cNvPr id="2" name="Diagram 1">
            <a:extLst>
              <a:ext uri="{FF2B5EF4-FFF2-40B4-BE49-F238E27FC236}">
                <a16:creationId xmlns:a16="http://schemas.microsoft.com/office/drawing/2014/main" id="{FA4A090F-2D66-432B-8CA5-9B6FC3048EA4}"/>
              </a:ext>
            </a:extLst>
          </p:cNvPr>
          <p:cNvGraphicFramePr/>
          <p:nvPr>
            <p:extLst>
              <p:ext uri="{D42A27DB-BD31-4B8C-83A1-F6EECF244321}">
                <p14:modId xmlns:p14="http://schemas.microsoft.com/office/powerpoint/2010/main" val="3185454813"/>
              </p:ext>
            </p:extLst>
          </p:nvPr>
        </p:nvGraphicFramePr>
        <p:xfrm>
          <a:off x="2032000" y="104885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043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416430" y="365126"/>
            <a:ext cx="4937369" cy="1268290"/>
          </a:xfrm>
        </p:spPr>
        <p:txBody>
          <a:bodyPr>
            <a:normAutofit/>
          </a:bodyPr>
          <a:lstStyle/>
          <a:p>
            <a:pPr marL="0" marR="0" algn="r" rtl="1">
              <a:lnSpc>
                <a:spcPct val="115000"/>
              </a:lnSpc>
              <a:spcBef>
                <a:spcPts val="0"/>
              </a:spcBef>
              <a:spcAft>
                <a:spcPts val="800"/>
              </a:spcAft>
            </a:pPr>
            <a:r>
              <a:rPr lang="ar-AE" sz="3200" b="1" dirty="0">
                <a:latin typeface="+mn-lt"/>
                <a:ea typeface="Calibri" panose="020F0502020204030204" pitchFamily="34" charset="0"/>
                <a:cs typeface="Arial" panose="020B0604020202020204" pitchFamily="34" charset="0"/>
              </a:rPr>
              <a:t>التحديد والتوزين</a:t>
            </a:r>
            <a:r>
              <a:rPr lang="ar-AE" sz="3200" b="1" dirty="0">
                <a:effectLst/>
                <a:latin typeface="+mn-lt"/>
                <a:ea typeface="Calibri" panose="020F0502020204030204" pitchFamily="34" charset="0"/>
                <a:cs typeface="Arial" panose="020B0604020202020204" pitchFamily="34" charset="0"/>
              </a:rPr>
              <a:t> </a:t>
            </a:r>
            <a:r>
              <a:rPr lang="en-US" sz="3200" b="1" dirty="0">
                <a:effectLst/>
                <a:latin typeface="+mn-lt"/>
                <a:ea typeface="Calibri" panose="020F0502020204030204" pitchFamily="34" charset="0"/>
                <a:cs typeface="Arial" panose="020B0604020202020204" pitchFamily="34" charset="0"/>
              </a:rPr>
              <a:t> Appra</a:t>
            </a:r>
            <a:r>
              <a:rPr lang="en-US" sz="3200" b="1" dirty="0">
                <a:latin typeface="+mn-lt"/>
                <a:ea typeface="Calibri" panose="020F0502020204030204" pitchFamily="34" charset="0"/>
                <a:cs typeface="Arial" panose="020B0604020202020204" pitchFamily="34" charset="0"/>
              </a:rPr>
              <a:t>isal</a:t>
            </a:r>
            <a:endParaRPr lang="en-US" sz="3200" b="1" dirty="0">
              <a:latin typeface="+mn-lt"/>
            </a:endParaRPr>
          </a:p>
        </p:txBody>
      </p:sp>
      <p:sp>
        <p:nvSpPr>
          <p:cNvPr id="6" name="TextBox 5">
            <a:extLst>
              <a:ext uri="{FF2B5EF4-FFF2-40B4-BE49-F238E27FC236}">
                <a16:creationId xmlns:a16="http://schemas.microsoft.com/office/drawing/2014/main" id="{64ADD761-3946-4F6B-B3BE-EC42A9AC7280}"/>
              </a:ext>
            </a:extLst>
          </p:cNvPr>
          <p:cNvSpPr txBox="1"/>
          <p:nvPr/>
        </p:nvSpPr>
        <p:spPr>
          <a:xfrm>
            <a:off x="6790724" y="1690688"/>
            <a:ext cx="456307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
        <p:nvSpPr>
          <p:cNvPr id="9" name="TextBox 8">
            <a:extLst>
              <a:ext uri="{FF2B5EF4-FFF2-40B4-BE49-F238E27FC236}">
                <a16:creationId xmlns:a16="http://schemas.microsoft.com/office/drawing/2014/main" id="{8DD2FDAD-DDB0-48E0-A286-B94DC26902CA}"/>
              </a:ext>
            </a:extLst>
          </p:cNvPr>
          <p:cNvSpPr txBox="1"/>
          <p:nvPr/>
        </p:nvSpPr>
        <p:spPr>
          <a:xfrm>
            <a:off x="5330493" y="2194672"/>
            <a:ext cx="6023307" cy="4663328"/>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تقييم سيناريوهات أو حالات السياسة الوطنية يتم عبر مجموعة من الاجراءات أهمها: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2" algn="r" rtl="1">
              <a:lnSpc>
                <a:spcPct val="115000"/>
              </a:lnSpc>
              <a:spcAft>
                <a:spcPts val="800"/>
              </a:spcAft>
            </a:pPr>
            <a:r>
              <a:rPr lang="ar-AE" dirty="0">
                <a:effectLst/>
                <a:latin typeface="Arial" panose="020B0604020202020204" pitchFamily="34" charset="0"/>
                <a:ea typeface="Times New Roman" panose="02020603050405020304" pitchFamily="18" charset="0"/>
                <a:cs typeface="Arial" panose="020B0604020202020204" pitchFamily="34" charset="0"/>
              </a:rPr>
              <a:t>- تحديد الحالات المختلفة الممكنة لهذه السياسة وكلفة تنفيذها كل حالة منها.</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2" algn="r" rtl="1">
              <a:lnSpc>
                <a:spcPct val="115000"/>
              </a:lnSpc>
              <a:spcAft>
                <a:spcPts val="800"/>
              </a:spcAft>
            </a:pPr>
            <a:r>
              <a:rPr lang="ar-AE" dirty="0">
                <a:effectLst/>
                <a:latin typeface="Arial" panose="020B0604020202020204" pitchFamily="34" charset="0"/>
                <a:ea typeface="Times New Roman" panose="02020603050405020304" pitchFamily="18" charset="0"/>
                <a:cs typeface="Arial" panose="020B0604020202020204" pitchFamily="34" charset="0"/>
              </a:rPr>
              <a:t>- تحديد الحالات المختلفة الممكنة لهذه السياسة ومدى الاستفادة من تنفيذ كل حالة منها.</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AE" dirty="0">
                <a:effectLst/>
                <a:latin typeface="Arial" panose="020B0604020202020204" pitchFamily="34" charset="0"/>
                <a:ea typeface="Times New Roman" panose="02020603050405020304" pitchFamily="18" charset="0"/>
                <a:cs typeface="Arial" panose="020B0604020202020204" pitchFamily="34" charset="0"/>
              </a:rPr>
              <a:t>ومن الممكن أن يلجأ واضع السياسة الى عملية التوزين، أي اعطاء وزن لمعاملات معينة ترجيحية يراها مناسبة على المستوى الوطني مثلاً مدى مراعات هذه السياسات الآثار التوزيعية بالكامل وتتضمن اعتبارات تحقيق المساواة.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AE" dirty="0">
                <a:effectLst/>
                <a:latin typeface="Arial" panose="020B0604020202020204" pitchFamily="34" charset="0"/>
                <a:ea typeface="Times New Roman" panose="02020603050405020304" pitchFamily="18" charset="0"/>
                <a:cs typeface="Arial" panose="020B0604020202020204" pitchFamily="34" charset="0"/>
              </a:rPr>
              <a:t>ومن أهم المرجحات </a:t>
            </a:r>
            <a:r>
              <a:rPr lang="ar-AE" dirty="0">
                <a:latin typeface="Arial" panose="020B0604020202020204" pitchFamily="34" charset="0"/>
                <a:ea typeface="Times New Roman" panose="02020603050405020304" pitchFamily="18" charset="0"/>
                <a:cs typeface="Arial" panose="020B0604020202020204" pitchFamily="34" charset="0"/>
              </a:rPr>
              <a:t>هي </a:t>
            </a:r>
            <a:r>
              <a:rPr lang="ar-AE" dirty="0">
                <a:effectLst/>
                <a:latin typeface="Arial" panose="020B0604020202020204" pitchFamily="34" charset="0"/>
                <a:ea typeface="Times New Roman" panose="02020603050405020304" pitchFamily="18" charset="0"/>
                <a:cs typeface="Arial" panose="020B0604020202020204" pitchFamily="34" charset="0"/>
              </a:rPr>
              <a:t>كلف التنفيذ وعائدتيه الاقتصادية والبشرية المباشرة والمتوسطة والطويلة الأمد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r" rtl="1"/>
            <a:r>
              <a:rPr lang="ar-AE" dirty="0">
                <a:effectLst/>
                <a:highlight>
                  <a:srgbClr val="FFFF00"/>
                </a:highlight>
                <a:ea typeface="Times New Roman" panose="02020603050405020304" pitchFamily="18" charset="0"/>
                <a:cs typeface="Arial" panose="020B0604020202020204" pitchFamily="34" charset="0"/>
              </a:rPr>
              <a:t>- ويتم وضع السياسة بعد دراسة كامل مخاطر التنفيذ والعوائق التي من الممكن أن تؤثر على عملية تنفيذها، أو الحصول على الأثر المرتجى من هذا التنفيذ.</a:t>
            </a:r>
            <a:endParaRPr lang="en-US" dirty="0">
              <a:highlight>
                <a:srgbClr val="FFFF00"/>
              </a:highlight>
            </a:endParaRPr>
          </a:p>
        </p:txBody>
      </p:sp>
      <p:pic>
        <p:nvPicPr>
          <p:cNvPr id="10" name="Online Media 9" title="Cost Benefit Analysis in U.S. Environmental Policymaking">
            <a:hlinkClick r:id="" action="ppaction://media"/>
            <a:extLst>
              <a:ext uri="{FF2B5EF4-FFF2-40B4-BE49-F238E27FC236}">
                <a16:creationId xmlns:a16="http://schemas.microsoft.com/office/drawing/2014/main" id="{A2C913F4-99B8-4ABE-BD95-EE4C00081F34}"/>
              </a:ext>
            </a:extLst>
          </p:cNvPr>
          <p:cNvPicPr>
            <a:picLocks noRot="1" noChangeAspect="1"/>
          </p:cNvPicPr>
          <p:nvPr>
            <a:videoFile r:link="rId1"/>
          </p:nvPr>
        </p:nvPicPr>
        <p:blipFill>
          <a:blip r:embed="rId3"/>
          <a:stretch>
            <a:fillRect/>
          </a:stretch>
        </p:blipFill>
        <p:spPr>
          <a:xfrm>
            <a:off x="1781783" y="1690688"/>
            <a:ext cx="3052864" cy="1724868"/>
          </a:xfrm>
          <a:prstGeom prst="rect">
            <a:avLst/>
          </a:prstGeom>
        </p:spPr>
      </p:pic>
      <p:pic>
        <p:nvPicPr>
          <p:cNvPr id="4" name="Picture 3" descr="Shape&#10;&#10;Description automatically generated">
            <a:extLst>
              <a:ext uri="{FF2B5EF4-FFF2-40B4-BE49-F238E27FC236}">
                <a16:creationId xmlns:a16="http://schemas.microsoft.com/office/drawing/2014/main" id="{44F9B33B-9C85-41A2-B47B-0327ABEA6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15556"/>
            <a:ext cx="5212080" cy="3429000"/>
          </a:xfrm>
          <a:prstGeom prst="rect">
            <a:avLst/>
          </a:prstGeom>
        </p:spPr>
      </p:pic>
      <p:sp>
        <p:nvSpPr>
          <p:cNvPr id="7" name="Title 1">
            <a:extLst>
              <a:ext uri="{FF2B5EF4-FFF2-40B4-BE49-F238E27FC236}">
                <a16:creationId xmlns:a16="http://schemas.microsoft.com/office/drawing/2014/main" id="{43891D48-447E-43FF-8624-F450B5E87143}"/>
              </a:ext>
            </a:extLst>
          </p:cNvPr>
          <p:cNvSpPr txBox="1">
            <a:spLocks/>
          </p:cNvSpPr>
          <p:nvPr/>
        </p:nvSpPr>
        <p:spPr>
          <a:xfrm>
            <a:off x="838201" y="331667"/>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38708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7076242" y="365125"/>
            <a:ext cx="4277557" cy="1408406"/>
          </a:xfrm>
        </p:spPr>
        <p:txBody>
          <a:bodyPr>
            <a:normAutofit/>
          </a:bodyPr>
          <a:lstStyle/>
          <a:p>
            <a:pPr marL="0" marR="0" algn="r" rtl="1">
              <a:lnSpc>
                <a:spcPct val="115000"/>
              </a:lnSpc>
              <a:spcBef>
                <a:spcPts val="0"/>
              </a:spcBef>
              <a:spcAft>
                <a:spcPts val="800"/>
              </a:spcAft>
            </a:pPr>
            <a:r>
              <a:rPr lang="ar-AE" sz="3200" b="1" dirty="0">
                <a:effectLst/>
                <a:latin typeface="+mn-lt"/>
                <a:ea typeface="Calibri" panose="020F0502020204030204" pitchFamily="34" charset="0"/>
                <a:cs typeface="Arial" panose="020B0604020202020204" pitchFamily="34" charset="0"/>
              </a:rPr>
              <a:t>الرصد </a:t>
            </a:r>
            <a:r>
              <a:rPr lang="en-US" sz="3200" b="1" dirty="0">
                <a:effectLst/>
                <a:latin typeface="+mn-lt"/>
                <a:ea typeface="Calibri" panose="020F0502020204030204" pitchFamily="34" charset="0"/>
                <a:cs typeface="Arial" panose="020B0604020202020204" pitchFamily="34" charset="0"/>
              </a:rPr>
              <a:t> </a:t>
            </a:r>
            <a:r>
              <a:rPr lang="en-US" sz="3200" b="1" dirty="0">
                <a:latin typeface="+mn-lt"/>
                <a:ea typeface="Calibri" panose="020F0502020204030204" pitchFamily="34" charset="0"/>
                <a:cs typeface="Arial" panose="020B0604020202020204" pitchFamily="34" charset="0"/>
              </a:rPr>
              <a:t>Monitoring</a:t>
            </a:r>
            <a:endParaRPr lang="en-US" sz="3200" b="1" dirty="0">
              <a:latin typeface="+mn-lt"/>
            </a:endParaRPr>
          </a:p>
        </p:txBody>
      </p:sp>
      <p:sp>
        <p:nvSpPr>
          <p:cNvPr id="11" name="TextBox 10">
            <a:extLst>
              <a:ext uri="{FF2B5EF4-FFF2-40B4-BE49-F238E27FC236}">
                <a16:creationId xmlns:a16="http://schemas.microsoft.com/office/drawing/2014/main" id="{5C272FA3-C2CA-45CA-9696-12ABA326D5C9}"/>
              </a:ext>
            </a:extLst>
          </p:cNvPr>
          <p:cNvSpPr txBox="1"/>
          <p:nvPr/>
        </p:nvSpPr>
        <p:spPr>
          <a:xfrm>
            <a:off x="7412854" y="1994912"/>
            <a:ext cx="4277557"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sp>
        <p:nvSpPr>
          <p:cNvPr id="5" name="TextBox 4">
            <a:extLst>
              <a:ext uri="{FF2B5EF4-FFF2-40B4-BE49-F238E27FC236}">
                <a16:creationId xmlns:a16="http://schemas.microsoft.com/office/drawing/2014/main" id="{2A969F60-2A82-447A-A119-AABDAE9EBB90}"/>
              </a:ext>
            </a:extLst>
          </p:cNvPr>
          <p:cNvSpPr txBox="1"/>
          <p:nvPr/>
        </p:nvSpPr>
        <p:spPr>
          <a:xfrm>
            <a:off x="701336" y="1773531"/>
            <a:ext cx="6382304" cy="4765920"/>
          </a:xfrm>
          <a:prstGeom prst="rect">
            <a:avLst/>
          </a:prstGeom>
          <a:noFill/>
        </p:spPr>
        <p:txBody>
          <a:bodyPr wrap="square">
            <a:spAutoFit/>
          </a:bodyPr>
          <a:lstStyle/>
          <a:p>
            <a:pPr marL="0" marR="0" algn="r" rtl="1">
              <a:lnSpc>
                <a:spcPct val="115000"/>
              </a:lnSpc>
              <a:spcBef>
                <a:spcPts val="0"/>
              </a:spcBef>
              <a:spcAft>
                <a:spcPts val="800"/>
              </a:spcAft>
            </a:pPr>
            <a:r>
              <a:rPr lang="ar-AE" dirty="0">
                <a:latin typeface="Arial" panose="020B0604020202020204" pitchFamily="34" charset="0"/>
                <a:ea typeface="Times New Roman" panose="02020603050405020304" pitchFamily="18" charset="0"/>
                <a:cs typeface="Arial" panose="020B0604020202020204" pitchFamily="34" charset="0"/>
              </a:rPr>
              <a:t>بعد</a:t>
            </a:r>
            <a:r>
              <a:rPr lang="ar-AE" sz="1800" dirty="0">
                <a:effectLst/>
                <a:latin typeface="Arial" panose="020B0604020202020204" pitchFamily="34" charset="0"/>
                <a:ea typeface="Times New Roman" panose="02020603050405020304" pitchFamily="18" charset="0"/>
                <a:cs typeface="Arial" panose="020B0604020202020204" pitchFamily="34" charset="0"/>
              </a:rPr>
              <a:t> </a:t>
            </a:r>
            <a:r>
              <a:rPr lang="ar-AE" dirty="0">
                <a:latin typeface="Arial" panose="020B0604020202020204" pitchFamily="34" charset="0"/>
                <a:ea typeface="Times New Roman" panose="02020603050405020304" pitchFamily="18" charset="0"/>
                <a:cs typeface="Arial" panose="020B0604020202020204" pitchFamily="34" charset="0"/>
              </a:rPr>
              <a:t>أي مرحلة من السياسة الوطنية والتمكن من </a:t>
            </a:r>
            <a:r>
              <a:rPr lang="ar-AE" sz="1800" dirty="0">
                <a:effectLst/>
                <a:latin typeface="Arial" panose="020B0604020202020204" pitchFamily="34" charset="0"/>
                <a:ea typeface="Times New Roman" panose="02020603050405020304" pitchFamily="18" charset="0"/>
                <a:cs typeface="Arial" panose="020B0604020202020204" pitchFamily="34" charset="0"/>
              </a:rPr>
              <a:t>جمع البيانات عن تقدم عملية التنفيذ واستفادة المستهدفين منها من المفيد طرح الاسئلة عن نجاح الخطوات التنفيذية التالية: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تحديد تاريخ بدء تنفيذ السياسة الوطنية للنفاذية الرقمية حسب الأولويات المتضمنة بخطة تنفيذها؟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اعتماد خط أساس (</a:t>
            </a:r>
            <a:r>
              <a:rPr lang="en-US" sz="1800" dirty="0">
                <a:effectLst/>
                <a:latin typeface="Arial" panose="020B0604020202020204" pitchFamily="34" charset="0"/>
                <a:ea typeface="Times New Roman" panose="02020603050405020304" pitchFamily="18" charset="0"/>
                <a:cs typeface="Arial" panose="020B0604020202020204" pitchFamily="34" charset="0"/>
              </a:rPr>
              <a:t>Baseline</a:t>
            </a:r>
            <a:r>
              <a:rPr lang="ar-AE"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ar-AE" sz="1800" dirty="0">
                <a:effectLst/>
                <a:latin typeface="Arial" panose="020B0604020202020204" pitchFamily="34" charset="0"/>
                <a:ea typeface="Times New Roman" panose="02020603050405020304" pitchFamily="18" charset="0"/>
                <a:cs typeface="Arial" panose="020B0604020202020204" pitchFamily="34" charset="0"/>
              </a:rPr>
              <a:t>انطلاقاً من تاريخ تنفيذ الخطة التنفيذية للسياسة الوطنية للنفاذية الرقمية، يتم القياس بدءاً منها؟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نجح تدريب الجهات المنفذة على أنواع التقارير الدورية (شهرية، فصلية، نصف سنوية، سنوية) الموحدة المطلوب رفعها الى الجهة المشرفة.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نجح تدريب كوادر الجهة المشرفة على أدوات تحليل القراءات الواردة من الجهات المسؤولة عن التنفيذ؟</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حققنا أثناء التنفيذ ما طلبناه؟</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r" rtl="1"/>
            <a:r>
              <a:rPr lang="ar-AE" sz="1800" dirty="0">
                <a:effectLst/>
                <a:ea typeface="Times New Roman" panose="02020603050405020304" pitchFamily="18" charset="0"/>
                <a:cs typeface="Arial" panose="020B0604020202020204" pitchFamily="34" charset="0"/>
              </a:rPr>
              <a:t>- هل تتحسن قياسات مؤشرات نجاح تنفيذ أهداف السياسة الوطنية للنفاذية الرقمية مع الزمن؟ </a:t>
            </a:r>
            <a:endParaRPr lang="en-US" dirty="0"/>
          </a:p>
        </p:txBody>
      </p:sp>
      <p:pic>
        <p:nvPicPr>
          <p:cNvPr id="4" name="Online Media 3" title="Monitoring &amp; Evaluation      مقدمة الى المتابعة والتقييم">
            <a:hlinkClick r:id="" action="ppaction://media"/>
            <a:extLst>
              <a:ext uri="{FF2B5EF4-FFF2-40B4-BE49-F238E27FC236}">
                <a16:creationId xmlns:a16="http://schemas.microsoft.com/office/drawing/2014/main" id="{3D9739C1-BFBE-4886-8BC9-694348BA71C7}"/>
              </a:ext>
            </a:extLst>
          </p:cNvPr>
          <p:cNvPicPr>
            <a:picLocks noRot="1" noChangeAspect="1"/>
          </p:cNvPicPr>
          <p:nvPr>
            <a:videoFile r:link="rId1"/>
          </p:nvPr>
        </p:nvPicPr>
        <p:blipFill>
          <a:blip r:embed="rId3"/>
          <a:stretch>
            <a:fillRect/>
          </a:stretch>
        </p:blipFill>
        <p:spPr>
          <a:xfrm>
            <a:off x="7416310" y="2796901"/>
            <a:ext cx="4351646" cy="2458680"/>
          </a:xfrm>
          <a:prstGeom prst="rect">
            <a:avLst/>
          </a:prstGeom>
        </p:spPr>
      </p:pic>
      <p:sp>
        <p:nvSpPr>
          <p:cNvPr id="6" name="Title 1">
            <a:extLst>
              <a:ext uri="{FF2B5EF4-FFF2-40B4-BE49-F238E27FC236}">
                <a16:creationId xmlns:a16="http://schemas.microsoft.com/office/drawing/2014/main" id="{6005982B-6263-4C61-925D-F8ECA7A38EEF}"/>
              </a:ext>
            </a:extLst>
          </p:cNvPr>
          <p:cNvSpPr txBox="1">
            <a:spLocks/>
          </p:cNvSpPr>
          <p:nvPr/>
        </p:nvSpPr>
        <p:spPr>
          <a:xfrm>
            <a:off x="950364" y="365125"/>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213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790722" y="365125"/>
            <a:ext cx="4563077" cy="1362075"/>
          </a:xfrm>
        </p:spPr>
        <p:txBody>
          <a:bodyPr>
            <a:normAutofit/>
          </a:bodyPr>
          <a:lstStyle/>
          <a:p>
            <a:pPr marL="0" marR="0" algn="r" rtl="1">
              <a:lnSpc>
                <a:spcPct val="115000"/>
              </a:lnSpc>
              <a:spcBef>
                <a:spcPts val="0"/>
              </a:spcBef>
              <a:spcAft>
                <a:spcPts val="800"/>
              </a:spcAft>
            </a:pPr>
            <a:r>
              <a:rPr lang="ar-AE" sz="3200" b="1" dirty="0">
                <a:effectLst/>
                <a:latin typeface="+mn-lt"/>
                <a:ea typeface="Calibri" panose="020F0502020204030204" pitchFamily="34" charset="0"/>
                <a:cs typeface="Arial" panose="020B0604020202020204" pitchFamily="34" charset="0"/>
              </a:rPr>
              <a:t>الرصد </a:t>
            </a:r>
            <a:r>
              <a:rPr lang="en-US" sz="3200" b="1" dirty="0">
                <a:effectLst/>
                <a:latin typeface="+mn-lt"/>
                <a:ea typeface="Calibri" panose="020F0502020204030204" pitchFamily="34" charset="0"/>
                <a:cs typeface="Arial" panose="020B0604020202020204" pitchFamily="34" charset="0"/>
              </a:rPr>
              <a:t> </a:t>
            </a:r>
            <a:r>
              <a:rPr lang="en-US" sz="3200" b="1" dirty="0">
                <a:latin typeface="+mn-lt"/>
                <a:ea typeface="Calibri" panose="020F0502020204030204" pitchFamily="34" charset="0"/>
                <a:cs typeface="Arial" panose="020B0604020202020204" pitchFamily="34" charset="0"/>
              </a:rPr>
              <a:t>Monitoring</a:t>
            </a:r>
            <a:endParaRPr lang="en-US" sz="3200" b="1" dirty="0">
              <a:latin typeface="+mn-lt"/>
            </a:endParaRPr>
          </a:p>
        </p:txBody>
      </p:sp>
      <p:sp>
        <p:nvSpPr>
          <p:cNvPr id="6" name="TextBox 5">
            <a:extLst>
              <a:ext uri="{FF2B5EF4-FFF2-40B4-BE49-F238E27FC236}">
                <a16:creationId xmlns:a16="http://schemas.microsoft.com/office/drawing/2014/main" id="{64ADD761-3946-4F6B-B3BE-EC42A9AC7280}"/>
              </a:ext>
            </a:extLst>
          </p:cNvPr>
          <p:cNvSpPr txBox="1"/>
          <p:nvPr/>
        </p:nvSpPr>
        <p:spPr>
          <a:xfrm>
            <a:off x="6722895" y="2124675"/>
            <a:ext cx="456307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
        <p:nvSpPr>
          <p:cNvPr id="5" name="TextBox 4">
            <a:extLst>
              <a:ext uri="{FF2B5EF4-FFF2-40B4-BE49-F238E27FC236}">
                <a16:creationId xmlns:a16="http://schemas.microsoft.com/office/drawing/2014/main" id="{7096AC29-A710-4B81-98B0-6E2E43210617}"/>
              </a:ext>
            </a:extLst>
          </p:cNvPr>
          <p:cNvSpPr txBox="1"/>
          <p:nvPr/>
        </p:nvSpPr>
        <p:spPr>
          <a:xfrm>
            <a:off x="5259280" y="2799607"/>
            <a:ext cx="6094520" cy="3462486"/>
          </a:xfrm>
          <a:prstGeom prst="rect">
            <a:avLst/>
          </a:prstGeom>
          <a:noFill/>
        </p:spPr>
        <p:txBody>
          <a:bodyPr wrap="square">
            <a:spAutoFit/>
          </a:bodyPr>
          <a:lstStyle/>
          <a:p>
            <a:pPr marL="342900" marR="0" lvl="0" indent="-342900" algn="r" rtl="1">
              <a:lnSpc>
                <a:spcPct val="115000"/>
              </a:lnSpc>
              <a:spcBef>
                <a:spcPts val="0"/>
              </a:spcBef>
              <a:spcAft>
                <a:spcPts val="800"/>
              </a:spcAft>
              <a:buFont typeface="Arial" panose="020B0604020202020204" pitchFamily="34" charset="0"/>
              <a:buChar char="-"/>
            </a:pPr>
            <a:r>
              <a:rPr lang="ar-AE" sz="1800" dirty="0">
                <a:effectLst/>
                <a:latin typeface="Arial" panose="020B0604020202020204" pitchFamily="34" charset="0"/>
                <a:ea typeface="Times New Roman" panose="02020603050405020304" pitchFamily="18" charset="0"/>
                <a:cs typeface="Arial" panose="020B0604020202020204" pitchFamily="34" charset="0"/>
              </a:rPr>
              <a:t>إن بناء منظومة "الرصد" لعمليات تنفيذ السياسة الوطنية، وآثارها، عملياً هي عملية "الحوكمة" المطلوبة لضبط إيقاع تنفيذ السياسة الوطنية.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Arial" panose="020B0604020202020204" pitchFamily="34" charset="0"/>
              <a:buChar char="-"/>
            </a:pPr>
            <a:r>
              <a:rPr lang="ar-A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أما لماذا لم يوضع ضمن السياسة الوطنية خطة تنفيذ (</a:t>
            </a: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Action Plan</a:t>
            </a:r>
            <a:r>
              <a:rPr lang="ar-AE" sz="18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ar-A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وتم القفز فوراً الى عملية الرصد، فذلك مرده الى أن وضع سياسة وطنية هي عملية تنظيميه "</a:t>
            </a:r>
            <a:r>
              <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Regulatory Action</a:t>
            </a:r>
            <a:r>
              <a:rPr lang="ar-AE"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ومن ضمن السياسة الوطنية الناظمة تلحظ الجهة الناظمة المشرفة دور الجهات التنفيذية، وتطالبها بوضع خطط التنفيذ وفق ضوابط الرصد (الحوكمة) المطلوبة ضمن السياسة الوطنية.</a:t>
            </a:r>
            <a:endParaRPr lang="ar-AE"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800"/>
              </a:spcAft>
              <a:buFont typeface="Arial" panose="020B0604020202020204" pitchFamily="34" charset="0"/>
              <a:buChar char="-"/>
            </a:pPr>
            <a:r>
              <a:rPr lang="ar-AE" dirty="0">
                <a:ea typeface="Times New Roman" panose="02020603050405020304" pitchFamily="18" charset="0"/>
                <a:cs typeface="Arial" panose="020B0604020202020204" pitchFamily="34" charset="0"/>
              </a:rPr>
              <a:t>ل</a:t>
            </a:r>
            <a:r>
              <a:rPr lang="ar-AE" sz="1800" dirty="0">
                <a:effectLst/>
                <a:ea typeface="Times New Roman" panose="02020603050405020304" pitchFamily="18" charset="0"/>
                <a:cs typeface="Arial" panose="020B0604020202020204" pitchFamily="34" charset="0"/>
              </a:rPr>
              <a:t>ابد من تحديد خط الأساس الذي ستبدأ كل خطة تنفيذية تنتمي لتلك السياسة وخط الأساس هذا يساعد في معرفة الأرقام التي بدأ منها المشروع، والأرقام المستهدفة في كل نقطة قياس (</a:t>
            </a:r>
            <a:r>
              <a:rPr lang="en-US" sz="1800" dirty="0">
                <a:effectLst/>
                <a:latin typeface="Arial" panose="020B0604020202020204" pitchFamily="34" charset="0"/>
                <a:ea typeface="Times New Roman" panose="02020603050405020304" pitchFamily="18" charset="0"/>
              </a:rPr>
              <a:t>Milestone</a:t>
            </a:r>
            <a:r>
              <a:rPr lang="ar-AE" sz="1800" dirty="0">
                <a:effectLst/>
                <a:ea typeface="Times New Roman" panose="02020603050405020304" pitchFamily="18" charset="0"/>
                <a:cs typeface="Arial" panose="020B0604020202020204" pitchFamily="34" charset="0"/>
              </a:rPr>
              <a:t>).</a:t>
            </a:r>
            <a:endParaRPr lang="en-US" dirty="0"/>
          </a:p>
        </p:txBody>
      </p:sp>
      <p:pic>
        <p:nvPicPr>
          <p:cNvPr id="4" name="Online Media 3" title="European Accessibility Act">
            <a:hlinkClick r:id="" action="ppaction://media"/>
            <a:extLst>
              <a:ext uri="{FF2B5EF4-FFF2-40B4-BE49-F238E27FC236}">
                <a16:creationId xmlns:a16="http://schemas.microsoft.com/office/drawing/2014/main" id="{0EB17CB7-2E5A-41C6-B60C-46FEE48F6B13}"/>
              </a:ext>
            </a:extLst>
          </p:cNvPr>
          <p:cNvPicPr>
            <a:picLocks noRot="1" noChangeAspect="1"/>
          </p:cNvPicPr>
          <p:nvPr>
            <a:videoFile r:link="rId1"/>
          </p:nvPr>
        </p:nvPicPr>
        <p:blipFill>
          <a:blip r:embed="rId3"/>
          <a:stretch>
            <a:fillRect/>
          </a:stretch>
        </p:blipFill>
        <p:spPr>
          <a:xfrm>
            <a:off x="568110" y="3108263"/>
            <a:ext cx="4691170" cy="2650511"/>
          </a:xfrm>
          <a:prstGeom prst="rect">
            <a:avLst/>
          </a:prstGeom>
        </p:spPr>
      </p:pic>
      <p:sp>
        <p:nvSpPr>
          <p:cNvPr id="7" name="Title 1">
            <a:extLst>
              <a:ext uri="{FF2B5EF4-FFF2-40B4-BE49-F238E27FC236}">
                <a16:creationId xmlns:a16="http://schemas.microsoft.com/office/drawing/2014/main" id="{E58B7401-FE51-4A9B-B2A8-5FF878641EAB}"/>
              </a:ext>
            </a:extLst>
          </p:cNvPr>
          <p:cNvSpPr txBox="1">
            <a:spLocks/>
          </p:cNvSpPr>
          <p:nvPr/>
        </p:nvSpPr>
        <p:spPr>
          <a:xfrm>
            <a:off x="774824" y="347296"/>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dirty="0">
                <a:ea typeface="Calibri" panose="020F0502020204030204" pitchFamily="34" charset="0"/>
                <a:cs typeface="Calibri" panose="020F0502020204030204" pitchFamily="34" charset="0"/>
              </a:rPr>
              <a:t>نموذج الاسكوا : ا</a:t>
            </a:r>
            <a:r>
              <a:rPr lang="ar-SA" sz="2000" b="1" dirty="0">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dirty="0">
                <a:ea typeface="Calibri" panose="020F0502020204030204" pitchFamily="34" charset="0"/>
                <a:cs typeface="Calibri" panose="020F0502020204030204" pitchFamily="34" charset="0"/>
              </a:rPr>
              <a:t>نموذج </a:t>
            </a:r>
            <a:r>
              <a:rPr lang="ar-SA" sz="2000" b="1" dirty="0">
                <a:ea typeface="Calibri" panose="020F0502020204030204" pitchFamily="34" charset="0"/>
                <a:cs typeface="Calibri" panose="020F0502020204030204" pitchFamily="34" charset="0"/>
              </a:rPr>
              <a:t>"</a:t>
            </a:r>
            <a:r>
              <a:rPr lang="en-US" sz="2000" b="1" dirty="0">
                <a:latin typeface="Calibri" panose="020F0502020204030204" pitchFamily="34" charset="0"/>
                <a:ea typeface="Calibri" panose="020F0502020204030204" pitchFamily="34" charset="0"/>
              </a:rPr>
              <a:t>ROAMEF</a:t>
            </a:r>
            <a:r>
              <a:rPr lang="ar-SA" sz="2000" b="1" dirty="0">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27365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p:txBody>
          <a:bodyPr>
            <a:normAutofit/>
          </a:bodyPr>
          <a:lstStyle/>
          <a:p>
            <a:pPr marL="0" marR="0" algn="r" rtl="1">
              <a:lnSpc>
                <a:spcPct val="115000"/>
              </a:lnSpc>
              <a:spcBef>
                <a:spcPts val="0"/>
              </a:spcBef>
              <a:spcAft>
                <a:spcPts val="800"/>
              </a:spcAft>
            </a:pPr>
            <a:r>
              <a:rPr lang="ar-SA" sz="2400" b="1" dirty="0">
                <a:effectLst/>
                <a:latin typeface="+mn-lt"/>
                <a:ea typeface="Calibri" panose="020F0502020204030204" pitchFamily="34" charset="0"/>
                <a:cs typeface="Calibri" panose="020F0502020204030204" pitchFamily="34" charset="0"/>
              </a:rPr>
              <a:t>الإطار العام لبناء سياسة وطنية للنفاذية الرقمية ودورة تصميم السياسات اعتماداً على </a:t>
            </a:r>
            <a:r>
              <a:rPr lang="ar-AE" sz="2400" b="1" dirty="0">
                <a:latin typeface="+mn-lt"/>
                <a:ea typeface="Calibri" panose="020F0502020204030204" pitchFamily="34" charset="0"/>
                <a:cs typeface="Calibri" panose="020F0502020204030204" pitchFamily="34" charset="0"/>
              </a:rPr>
              <a:t>نموذج </a:t>
            </a:r>
            <a:r>
              <a:rPr lang="ar-SA" sz="2400" b="1" dirty="0">
                <a:effectLst/>
                <a:latin typeface="+mn-lt"/>
                <a:ea typeface="Calibri" panose="020F0502020204030204" pitchFamily="34" charset="0"/>
                <a:cs typeface="Calibri" panose="020F0502020204030204" pitchFamily="34" charset="0"/>
              </a:rPr>
              <a:t>"</a:t>
            </a:r>
            <a:r>
              <a:rPr lang="en-US" sz="2400" b="1" dirty="0">
                <a:effectLst/>
                <a:latin typeface="+mn-lt"/>
                <a:ea typeface="Calibri" panose="020F0502020204030204" pitchFamily="34" charset="0"/>
              </a:rPr>
              <a:t>ROAMEF</a:t>
            </a:r>
            <a:r>
              <a:rPr lang="ar-SA" sz="2400" b="1" dirty="0">
                <a:effectLst/>
                <a:latin typeface="+mn-lt"/>
                <a:ea typeface="Calibri" panose="020F0502020204030204" pitchFamily="34" charset="0"/>
              </a:rPr>
              <a:t>"</a:t>
            </a:r>
            <a:r>
              <a:rPr lang="ar-AE" sz="2400" b="1" dirty="0">
                <a:effectLst/>
                <a:latin typeface="+mn-lt"/>
                <a:ea typeface="Calibri" panose="020F0502020204030204" pitchFamily="34" charset="0"/>
              </a:rPr>
              <a:t> – </a:t>
            </a:r>
            <a:r>
              <a:rPr lang="ar-AE" sz="2400" b="1" dirty="0">
                <a:effectLst/>
                <a:latin typeface="+mn-lt"/>
                <a:ea typeface="Calibri" panose="020F0502020204030204" pitchFamily="34" charset="0"/>
                <a:cs typeface="Arial" panose="020B0604020202020204" pitchFamily="34" charset="0"/>
              </a:rPr>
              <a:t>التقييم المرحلي والتقييم الكلي</a:t>
            </a:r>
            <a:r>
              <a:rPr lang="ar-AE" sz="2400" b="1" dirty="0">
                <a:latin typeface="+mn-lt"/>
                <a:ea typeface="Calibri" panose="020F0502020204030204" pitchFamily="34" charset="0"/>
                <a:cs typeface="Arial" panose="020B0604020202020204" pitchFamily="34" charset="0"/>
              </a:rPr>
              <a:t>، </a:t>
            </a:r>
            <a:r>
              <a:rPr lang="ar-AE" sz="2400" b="1" dirty="0">
                <a:effectLst/>
                <a:latin typeface="+mn-lt"/>
                <a:ea typeface="Calibri" panose="020F0502020204030204" pitchFamily="34" charset="0"/>
                <a:cs typeface="Arial" panose="020B0604020202020204" pitchFamily="34" charset="0"/>
              </a:rPr>
              <a:t>التقييم التصميمي والتقييم التنفيذي - </a:t>
            </a:r>
            <a:r>
              <a:rPr lang="en-US" sz="2400" b="1" dirty="0">
                <a:effectLst/>
                <a:latin typeface="+mn-lt"/>
                <a:ea typeface="Calibri" panose="020F0502020204030204" pitchFamily="34" charset="0"/>
              </a:rPr>
              <a:t>Evaluation</a:t>
            </a:r>
            <a:endParaRPr lang="en-US" sz="2400" b="1" dirty="0">
              <a:latin typeface="+mn-lt"/>
            </a:endParaRPr>
          </a:p>
        </p:txBody>
      </p:sp>
      <p:sp>
        <p:nvSpPr>
          <p:cNvPr id="11" name="TextBox 10">
            <a:extLst>
              <a:ext uri="{FF2B5EF4-FFF2-40B4-BE49-F238E27FC236}">
                <a16:creationId xmlns:a16="http://schemas.microsoft.com/office/drawing/2014/main" id="{5C272FA3-C2CA-45CA-9696-12ABA326D5C9}"/>
              </a:ext>
            </a:extLst>
          </p:cNvPr>
          <p:cNvSpPr txBox="1"/>
          <p:nvPr/>
        </p:nvSpPr>
        <p:spPr>
          <a:xfrm>
            <a:off x="6533964" y="1994912"/>
            <a:ext cx="5156447"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sp>
        <p:nvSpPr>
          <p:cNvPr id="5" name="TextBox 4">
            <a:extLst>
              <a:ext uri="{FF2B5EF4-FFF2-40B4-BE49-F238E27FC236}">
                <a16:creationId xmlns:a16="http://schemas.microsoft.com/office/drawing/2014/main" id="{A96458C2-063A-40B2-87D6-B552FE11546E}"/>
              </a:ext>
            </a:extLst>
          </p:cNvPr>
          <p:cNvSpPr txBox="1"/>
          <p:nvPr/>
        </p:nvSpPr>
        <p:spPr>
          <a:xfrm>
            <a:off x="6533963" y="2699246"/>
            <a:ext cx="5156448" cy="2181751"/>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بعد البحث والتحليل من الممكن أن نجيب على الاسئلة التالية: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تجزيء خطة تنفيذ السياسة الوطنية للنفاذية الرقمية الى محطات ومكونات قابلة للقياس خلال فترة تنفيذها؟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وضع قيم معيارية لعمليات قياس مؤشرات الأداء لكل مكون من مكونات خطة تنفيذ السياسة الوطنية للنفاذية الرقمية، ولأهدافها، حسب كل جهة منفذة، وللمشروع ككل؟</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Online Media 3" title="policy evaluation">
            <a:hlinkClick r:id="" action="ppaction://media"/>
            <a:extLst>
              <a:ext uri="{FF2B5EF4-FFF2-40B4-BE49-F238E27FC236}">
                <a16:creationId xmlns:a16="http://schemas.microsoft.com/office/drawing/2014/main" id="{191C8764-B69E-4EF4-BCF2-A3EABF592DC8}"/>
              </a:ext>
            </a:extLst>
          </p:cNvPr>
          <p:cNvPicPr>
            <a:picLocks noRot="1" noChangeAspect="1"/>
          </p:cNvPicPr>
          <p:nvPr>
            <a:videoFile r:link="rId1"/>
          </p:nvPr>
        </p:nvPicPr>
        <p:blipFill>
          <a:blip r:embed="rId3"/>
          <a:stretch>
            <a:fillRect/>
          </a:stretch>
        </p:blipFill>
        <p:spPr>
          <a:xfrm>
            <a:off x="981969" y="2395022"/>
            <a:ext cx="5110074" cy="2887192"/>
          </a:xfrm>
          <a:prstGeom prst="rect">
            <a:avLst/>
          </a:prstGeom>
        </p:spPr>
      </p:pic>
    </p:spTree>
    <p:extLst>
      <p:ext uri="{BB962C8B-B14F-4D97-AF65-F5344CB8AC3E}">
        <p14:creationId xmlns:p14="http://schemas.microsoft.com/office/powerpoint/2010/main" val="105494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831987" y="385474"/>
            <a:ext cx="8399561" cy="1843283"/>
          </a:xfrm>
        </p:spPr>
        <p:txBody>
          <a:bodyPr vert="horz" lIns="91440" tIns="45720" rIns="91440" bIns="45720" rtlCol="0" anchor="ctr">
            <a:noAutofit/>
          </a:bodyPr>
          <a:lstStyle/>
          <a:p>
            <a:pPr algn="just" rtl="1">
              <a:spcAft>
                <a:spcPts val="800"/>
              </a:spcAft>
            </a:pPr>
            <a:r>
              <a:rPr lang="ar-SA" sz="2800" b="1" dirty="0">
                <a:effectLst/>
                <a:latin typeface="Calibri" panose="020F0502020204030204" pitchFamily="34" charset="0"/>
                <a:ea typeface="Calibri" panose="020F0502020204030204" pitchFamily="34" charset="0"/>
                <a:cs typeface="Arial" panose="020B0604020202020204" pitchFamily="34" charset="0"/>
              </a:rPr>
              <a:t>الإطار العام لبناء سياسة وطنية للنفاذية الرقمية ودورة تصميم السياسات اعتماداً على نموذج</a:t>
            </a:r>
            <a:r>
              <a:rPr lang="en-US" sz="2800" b="1" dirty="0">
                <a:effectLst/>
                <a:latin typeface="Calibri" panose="020F0502020204030204" pitchFamily="34" charset="0"/>
                <a:ea typeface="Calibri" panose="020F0502020204030204" pitchFamily="34" charset="0"/>
                <a:cs typeface="Arial" panose="020B0604020202020204" pitchFamily="34" charset="0"/>
              </a:rPr>
              <a:t> "ROAMEF" – </a:t>
            </a:r>
            <a:r>
              <a:rPr lang="ar-SA" sz="2800" b="1" dirty="0">
                <a:effectLst/>
                <a:latin typeface="Calibri" panose="020F0502020204030204" pitchFamily="34" charset="0"/>
                <a:ea typeface="Calibri" panose="020F0502020204030204" pitchFamily="34" charset="0"/>
                <a:cs typeface="Arial" panose="020B0604020202020204" pitchFamily="34" charset="0"/>
              </a:rPr>
              <a:t>التقييم المرحلي والتقييم الكلي، التقييم التصميمي والتقييم التنفيذي </a:t>
            </a:r>
            <a:r>
              <a:rPr lang="en-US" sz="2800" b="1" dirty="0">
                <a:effectLst/>
                <a:latin typeface="Calibri" panose="020F0502020204030204" pitchFamily="34" charset="0"/>
                <a:ea typeface="Calibri" panose="020F0502020204030204" pitchFamily="34" charset="0"/>
                <a:cs typeface="Arial" panose="020B0604020202020204" pitchFamily="34" charset="0"/>
              </a:rPr>
              <a:t>Evaluation  </a:t>
            </a:r>
            <a:endParaRPr lang="en-US" sz="2800" b="1" dirty="0"/>
          </a:p>
        </p:txBody>
      </p:sp>
      <p:graphicFrame>
        <p:nvGraphicFramePr>
          <p:cNvPr id="3" name="Diagram 2">
            <a:extLst>
              <a:ext uri="{FF2B5EF4-FFF2-40B4-BE49-F238E27FC236}">
                <a16:creationId xmlns:a16="http://schemas.microsoft.com/office/drawing/2014/main" id="{748C4695-2166-4818-AE4B-3F90077E82F2}"/>
              </a:ext>
            </a:extLst>
          </p:cNvPr>
          <p:cNvGraphicFramePr/>
          <p:nvPr/>
        </p:nvGraphicFramePr>
        <p:xfrm>
          <a:off x="831987" y="2681056"/>
          <a:ext cx="8542832" cy="344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text, businesscard&#10;&#10;Description automatically generated">
            <a:extLst>
              <a:ext uri="{FF2B5EF4-FFF2-40B4-BE49-F238E27FC236}">
                <a16:creationId xmlns:a16="http://schemas.microsoft.com/office/drawing/2014/main" id="{C6611F8C-2D9B-4D4D-A547-10B38AF3D8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7301" y="0"/>
            <a:ext cx="2524699" cy="6858000"/>
          </a:xfrm>
          <a:prstGeom prst="rect">
            <a:avLst/>
          </a:prstGeom>
        </p:spPr>
      </p:pic>
      <p:sp>
        <p:nvSpPr>
          <p:cNvPr id="9" name="TextBox 8">
            <a:extLst>
              <a:ext uri="{FF2B5EF4-FFF2-40B4-BE49-F238E27FC236}">
                <a16:creationId xmlns:a16="http://schemas.microsoft.com/office/drawing/2014/main" id="{0A804987-AD6B-4C0F-91DD-8192DD899C39}"/>
              </a:ext>
            </a:extLst>
          </p:cNvPr>
          <p:cNvSpPr txBox="1"/>
          <p:nvPr/>
        </p:nvSpPr>
        <p:spPr>
          <a:xfrm>
            <a:off x="4593386" y="2228757"/>
            <a:ext cx="456307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Tree>
    <p:extLst>
      <p:ext uri="{BB962C8B-B14F-4D97-AF65-F5344CB8AC3E}">
        <p14:creationId xmlns:p14="http://schemas.microsoft.com/office/powerpoint/2010/main" val="310617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564922" y="365125"/>
            <a:ext cx="4788877" cy="1244645"/>
          </a:xfrm>
        </p:spPr>
        <p:txBody>
          <a:bodyPr>
            <a:normAutofit/>
          </a:bodyPr>
          <a:lstStyle/>
          <a:p>
            <a:pPr marL="0" marR="0" algn="r" rtl="1">
              <a:lnSpc>
                <a:spcPct val="115000"/>
              </a:lnSpc>
              <a:spcBef>
                <a:spcPts val="0"/>
              </a:spcBef>
              <a:spcAft>
                <a:spcPts val="800"/>
              </a:spcAft>
            </a:pPr>
            <a:r>
              <a:rPr lang="ar-AE" sz="2000" b="1" dirty="0">
                <a:effectLst/>
                <a:latin typeface="+mn-lt"/>
                <a:ea typeface="Calibri" panose="020F0502020204030204" pitchFamily="34" charset="0"/>
                <a:cs typeface="Arial" panose="020B0604020202020204" pitchFamily="34" charset="0"/>
              </a:rPr>
              <a:t>تحليل النتائج</a:t>
            </a:r>
            <a:r>
              <a:rPr lang="en-US" sz="2000" b="1" dirty="0">
                <a:effectLst/>
                <a:latin typeface="+mn-lt"/>
                <a:ea typeface="Calibri" panose="020F0502020204030204" pitchFamily="34" charset="0"/>
                <a:cs typeface="Arial" panose="020B0604020202020204" pitchFamily="34" charset="0"/>
              </a:rPr>
              <a:t> </a:t>
            </a:r>
            <a:r>
              <a:rPr lang="ar-AE" sz="2000" b="1" dirty="0">
                <a:effectLst/>
                <a:latin typeface="+mn-lt"/>
                <a:ea typeface="Calibri" panose="020F0502020204030204" pitchFamily="34" charset="0"/>
                <a:cs typeface="Arial" panose="020B0604020202020204" pitchFamily="34" charset="0"/>
              </a:rPr>
              <a:t>وردود الفعل</a:t>
            </a:r>
            <a:r>
              <a:rPr lang="en-US" sz="2000" b="1" dirty="0">
                <a:effectLst/>
                <a:latin typeface="+mn-lt"/>
                <a:ea typeface="Calibri" panose="020F0502020204030204" pitchFamily="34" charset="0"/>
                <a:cs typeface="Arial" panose="020B0604020202020204" pitchFamily="34" charset="0"/>
              </a:rPr>
              <a:t> </a:t>
            </a:r>
            <a:r>
              <a:rPr lang="ar-AE" sz="2000" b="1" dirty="0">
                <a:effectLst/>
                <a:latin typeface="+mn-lt"/>
                <a:ea typeface="Calibri" panose="020F0502020204030204" pitchFamily="34" charset="0"/>
                <a:cs typeface="Arial" panose="020B0604020202020204" pitchFamily="34" charset="0"/>
              </a:rPr>
              <a:t>والتحسين المستمر </a:t>
            </a:r>
            <a:r>
              <a:rPr lang="en-US" sz="2000" b="1" dirty="0">
                <a:effectLst/>
                <a:latin typeface="+mn-lt"/>
                <a:ea typeface="Calibri" panose="020F0502020204030204" pitchFamily="34" charset="0"/>
                <a:cs typeface="Arial" panose="020B0604020202020204" pitchFamily="34" charset="0"/>
              </a:rPr>
              <a:t>-</a:t>
            </a:r>
            <a:r>
              <a:rPr lang="ar-AE" sz="2000" b="1" dirty="0">
                <a:effectLst/>
                <a:latin typeface="+mn-lt"/>
                <a:ea typeface="Calibri" panose="020F0502020204030204" pitchFamily="34" charset="0"/>
                <a:cs typeface="Arial" panose="020B0604020202020204" pitchFamily="34" charset="0"/>
              </a:rPr>
              <a:t> </a:t>
            </a:r>
            <a:r>
              <a:rPr lang="en-US" sz="2000" b="1" dirty="0">
                <a:effectLst/>
                <a:latin typeface="+mn-lt"/>
                <a:ea typeface="Calibri" panose="020F0502020204030204" pitchFamily="34" charset="0"/>
                <a:cs typeface="Arial" panose="020B0604020202020204" pitchFamily="34" charset="0"/>
              </a:rPr>
              <a:t>Feedback and Continuous improvement </a:t>
            </a:r>
          </a:p>
        </p:txBody>
      </p:sp>
      <p:sp>
        <p:nvSpPr>
          <p:cNvPr id="6" name="TextBox 5">
            <a:extLst>
              <a:ext uri="{FF2B5EF4-FFF2-40B4-BE49-F238E27FC236}">
                <a16:creationId xmlns:a16="http://schemas.microsoft.com/office/drawing/2014/main" id="{64ADD761-3946-4F6B-B3BE-EC42A9AC7280}"/>
              </a:ext>
            </a:extLst>
          </p:cNvPr>
          <p:cNvSpPr txBox="1"/>
          <p:nvPr/>
        </p:nvSpPr>
        <p:spPr>
          <a:xfrm>
            <a:off x="6790724" y="1609770"/>
            <a:ext cx="456307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تعليمات لواضعي السياسة الوطنية للنفاذية الرقمية</a:t>
            </a:r>
            <a:endParaRPr lang="en-US" sz="2000" dirty="0"/>
          </a:p>
        </p:txBody>
      </p:sp>
      <p:sp>
        <p:nvSpPr>
          <p:cNvPr id="5" name="TextBox 4">
            <a:extLst>
              <a:ext uri="{FF2B5EF4-FFF2-40B4-BE49-F238E27FC236}">
                <a16:creationId xmlns:a16="http://schemas.microsoft.com/office/drawing/2014/main" id="{E70E9EAB-C76C-46A6-81D5-944FFE41DEAB}"/>
              </a:ext>
            </a:extLst>
          </p:cNvPr>
          <p:cNvSpPr txBox="1"/>
          <p:nvPr/>
        </p:nvSpPr>
        <p:spPr>
          <a:xfrm>
            <a:off x="4179085" y="2163649"/>
            <a:ext cx="7254660" cy="1863202"/>
          </a:xfrm>
          <a:prstGeom prst="rect">
            <a:avLst/>
          </a:prstGeom>
          <a:noFill/>
        </p:spPr>
        <p:txBody>
          <a:bodyPr wrap="square">
            <a:spAutoFit/>
          </a:bodyPr>
          <a:lstStyle/>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ما</a:t>
            </a:r>
            <a:r>
              <a:rPr lang="ar-AE" sz="1800" b="1" dirty="0">
                <a:effectLst/>
                <a:latin typeface="Arial" panose="020B0604020202020204" pitchFamily="34" charset="0"/>
                <a:ea typeface="Times New Roman" panose="02020603050405020304" pitchFamily="18" charset="0"/>
                <a:cs typeface="Arial" panose="020B0604020202020204" pitchFamily="34" charset="0"/>
              </a:rPr>
              <a:t> </a:t>
            </a:r>
            <a:r>
              <a:rPr lang="ar-AE" sz="1800" dirty="0">
                <a:effectLst/>
                <a:latin typeface="Arial" panose="020B0604020202020204" pitchFamily="34" charset="0"/>
                <a:ea typeface="Times New Roman" panose="02020603050405020304" pitchFamily="18" charset="0"/>
                <a:cs typeface="Arial" panose="020B0604020202020204" pitchFamily="34" charset="0"/>
              </a:rPr>
              <a:t>الذي تعلمناه أثناء تنفيذ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كيف سنستفيد من الدروس المستفادة مما تعلمناه من تنفيذ السياسة الوطنية للنفاذية الرقمية في عملية التحسين المستمر؟</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r>
              <a:rPr lang="ar-AE" sz="1800" dirty="0">
                <a:effectLst/>
                <a:latin typeface="Arial" panose="020B0604020202020204" pitchFamily="34" charset="0"/>
                <a:ea typeface="Times New Roman" panose="02020603050405020304" pitchFamily="18" charset="0"/>
                <a:cs typeface="Arial" panose="020B0604020202020204" pitchFamily="34" charset="0"/>
              </a:rPr>
              <a:t>- هل تم تصميم سياسة النفاذية الرقمية بشكل يسمح لها بمرونة مقبولة للتعديل والتطوير وتغيير الأولويات، أثناء مراحل تنفيذها أم بعد عملية التقييم الشامل لأداء تنفيذ خطة التنفيذ؟</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5BEE3AF-9A38-430B-8231-55EB0C6767D5}"/>
              </a:ext>
            </a:extLst>
          </p:cNvPr>
          <p:cNvSpPr txBox="1"/>
          <p:nvPr/>
        </p:nvSpPr>
        <p:spPr>
          <a:xfrm>
            <a:off x="989074" y="1925234"/>
            <a:ext cx="3149354" cy="4475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457200" marR="0" algn="ctr" rtl="1">
              <a:lnSpc>
                <a:spcPct val="115000"/>
              </a:lnSpc>
              <a:spcBef>
                <a:spcPts val="0"/>
              </a:spcBef>
              <a:spcAft>
                <a:spcPts val="800"/>
              </a:spcAft>
            </a:pPr>
            <a:r>
              <a:rPr lang="ar-AE"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مثال عن مرونة تنفيذ السياسات بشكل عام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spcBef>
                <a:spcPts val="0"/>
              </a:spcBef>
              <a:spcAft>
                <a:spcPts val="0"/>
              </a:spcAft>
            </a:pPr>
            <a:r>
              <a:rPr lang="ar-AE" sz="1800" dirty="0">
                <a:effectLst/>
                <a:ea typeface="Times New Roman" panose="02020603050405020304" pitchFamily="18" charset="0"/>
                <a:cs typeface="Arial" panose="020B0604020202020204" pitchFamily="34" charset="0"/>
              </a:rPr>
              <a:t>من الممكن أن نطلق مثلاً السياسة الوطنية للنفاذية الرقمية على مراحل قطاعية، مما يخفض من المخاطر، والتكاليف في حال وجود معوقات غير ملحوظة؟ واشراك أصحاب المصلحة في التقييم والتعديل مما يساعد في تجاوز تلك الاعاقات والتصحيح وإعادة اصدار نسخة مصححة من السياسة على مرحلة ثانية، وثالثة، الى أن نصل الى سياسة وطنية شاملة للقطاعات أكثر شمولية واستجابة لمتطلبات مختلف شرائح الأشخاص ذوي الإعاقة من الإناث والذكور، وبكلف تنفيذ اقتصادية، وعائديه أكبر</a:t>
            </a:r>
            <a:r>
              <a:rPr lang="ar-AE" sz="1800" i="1" dirty="0">
                <a:effectLst/>
                <a:ea typeface="Times New Roman" panose="02020603050405020304" pitchFamily="18" charset="0"/>
                <a:cs typeface="Arial" panose="020B0604020202020204" pitchFamily="34" charset="0"/>
              </a:rPr>
              <a:t>.</a:t>
            </a:r>
            <a:endParaRPr lang="en-US" dirty="0"/>
          </a:p>
        </p:txBody>
      </p:sp>
      <p:pic>
        <p:nvPicPr>
          <p:cNvPr id="4" name="Picture 3" descr="Timeline&#10;&#10;Description automatically generated">
            <a:extLst>
              <a:ext uri="{FF2B5EF4-FFF2-40B4-BE49-F238E27FC236}">
                <a16:creationId xmlns:a16="http://schemas.microsoft.com/office/drawing/2014/main" id="{1DF1C037-7236-442C-BCE8-5907E969F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085" y="4219048"/>
            <a:ext cx="7748978" cy="2181751"/>
          </a:xfrm>
          <a:prstGeom prst="rect">
            <a:avLst/>
          </a:prstGeom>
        </p:spPr>
      </p:pic>
      <p:sp>
        <p:nvSpPr>
          <p:cNvPr id="8" name="Title 1">
            <a:extLst>
              <a:ext uri="{FF2B5EF4-FFF2-40B4-BE49-F238E27FC236}">
                <a16:creationId xmlns:a16="http://schemas.microsoft.com/office/drawing/2014/main" id="{48B6353C-6FD0-4C54-8683-9634B7EF6F4F}"/>
              </a:ext>
            </a:extLst>
          </p:cNvPr>
          <p:cNvSpPr txBox="1">
            <a:spLocks/>
          </p:cNvSpPr>
          <p:nvPr/>
        </p:nvSpPr>
        <p:spPr>
          <a:xfrm>
            <a:off x="270425" y="378011"/>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319467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6635262" y="365125"/>
            <a:ext cx="4718537" cy="1385521"/>
          </a:xfrm>
        </p:spPr>
        <p:txBody>
          <a:bodyPr>
            <a:normAutofit/>
          </a:bodyPr>
          <a:lstStyle/>
          <a:p>
            <a:pPr marL="0" marR="0" algn="r" rtl="1">
              <a:lnSpc>
                <a:spcPct val="115000"/>
              </a:lnSpc>
              <a:spcBef>
                <a:spcPts val="0"/>
              </a:spcBef>
              <a:spcAft>
                <a:spcPts val="800"/>
              </a:spcAft>
            </a:pPr>
            <a:r>
              <a:rPr lang="ar-AE" sz="2000" b="1" dirty="0">
                <a:effectLst/>
                <a:latin typeface="+mn-lt"/>
                <a:ea typeface="Calibri" panose="020F0502020204030204" pitchFamily="34" charset="0"/>
                <a:cs typeface="Arial" panose="020B0604020202020204" pitchFamily="34" charset="0"/>
              </a:rPr>
              <a:t>تحليل النتائج</a:t>
            </a:r>
            <a:r>
              <a:rPr lang="en-US" sz="2000" b="1" dirty="0">
                <a:effectLst/>
                <a:latin typeface="+mn-lt"/>
                <a:ea typeface="Calibri" panose="020F0502020204030204" pitchFamily="34" charset="0"/>
                <a:cs typeface="Arial" panose="020B0604020202020204" pitchFamily="34" charset="0"/>
              </a:rPr>
              <a:t> </a:t>
            </a:r>
            <a:r>
              <a:rPr lang="ar-AE" sz="2000" b="1" dirty="0">
                <a:effectLst/>
                <a:latin typeface="+mn-lt"/>
                <a:ea typeface="Calibri" panose="020F0502020204030204" pitchFamily="34" charset="0"/>
                <a:cs typeface="Arial" panose="020B0604020202020204" pitchFamily="34" charset="0"/>
              </a:rPr>
              <a:t>وردود الفعل</a:t>
            </a:r>
            <a:r>
              <a:rPr lang="en-US" sz="2000" b="1" dirty="0">
                <a:effectLst/>
                <a:latin typeface="+mn-lt"/>
                <a:ea typeface="Calibri" panose="020F0502020204030204" pitchFamily="34" charset="0"/>
                <a:cs typeface="Arial" panose="020B0604020202020204" pitchFamily="34" charset="0"/>
              </a:rPr>
              <a:t> </a:t>
            </a:r>
            <a:r>
              <a:rPr lang="ar-AE" sz="2000" b="1" dirty="0">
                <a:effectLst/>
                <a:latin typeface="+mn-lt"/>
                <a:ea typeface="Calibri" panose="020F0502020204030204" pitchFamily="34" charset="0"/>
                <a:cs typeface="Arial" panose="020B0604020202020204" pitchFamily="34" charset="0"/>
              </a:rPr>
              <a:t>والتحسين المستمر </a:t>
            </a:r>
            <a:r>
              <a:rPr lang="en-US" sz="2000" b="1" dirty="0">
                <a:effectLst/>
                <a:latin typeface="+mn-lt"/>
                <a:ea typeface="Calibri" panose="020F0502020204030204" pitchFamily="34" charset="0"/>
                <a:cs typeface="Arial" panose="020B0604020202020204" pitchFamily="34" charset="0"/>
              </a:rPr>
              <a:t>-</a:t>
            </a:r>
            <a:r>
              <a:rPr lang="ar-AE" sz="2000" b="1" dirty="0">
                <a:effectLst/>
                <a:latin typeface="+mn-lt"/>
                <a:ea typeface="Calibri" panose="020F0502020204030204" pitchFamily="34" charset="0"/>
                <a:cs typeface="Arial" panose="020B0604020202020204" pitchFamily="34" charset="0"/>
              </a:rPr>
              <a:t> </a:t>
            </a:r>
            <a:r>
              <a:rPr lang="en-US" sz="2000" b="1" dirty="0">
                <a:effectLst/>
                <a:latin typeface="+mn-lt"/>
                <a:ea typeface="Calibri" panose="020F0502020204030204" pitchFamily="34" charset="0"/>
                <a:cs typeface="Arial" panose="020B0604020202020204" pitchFamily="34" charset="0"/>
              </a:rPr>
              <a:t>Feedback and Continuous improvement </a:t>
            </a:r>
            <a:endParaRPr lang="en-US" sz="2000" b="1" dirty="0">
              <a:latin typeface="+mn-lt"/>
            </a:endParaRPr>
          </a:p>
        </p:txBody>
      </p:sp>
      <p:sp>
        <p:nvSpPr>
          <p:cNvPr id="11" name="TextBox 10">
            <a:extLst>
              <a:ext uri="{FF2B5EF4-FFF2-40B4-BE49-F238E27FC236}">
                <a16:creationId xmlns:a16="http://schemas.microsoft.com/office/drawing/2014/main" id="{5C272FA3-C2CA-45CA-9696-12ABA326D5C9}"/>
              </a:ext>
            </a:extLst>
          </p:cNvPr>
          <p:cNvSpPr txBox="1"/>
          <p:nvPr/>
        </p:nvSpPr>
        <p:spPr>
          <a:xfrm>
            <a:off x="6916445" y="1870624"/>
            <a:ext cx="430419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a:r>
              <a:rPr lang="ar-AE" sz="2000" dirty="0">
                <a:effectLst/>
                <a:ea typeface="Times New Roman" panose="02020603050405020304" pitchFamily="18" charset="0"/>
                <a:cs typeface="Arial" panose="020B0604020202020204" pitchFamily="34" charset="0"/>
              </a:rPr>
              <a:t>أسئلة من الممكن الاستعانة بها لتحقيق هذه الخطوة</a:t>
            </a:r>
            <a:endParaRPr lang="en-US" sz="2000" dirty="0"/>
          </a:p>
        </p:txBody>
      </p:sp>
      <p:sp>
        <p:nvSpPr>
          <p:cNvPr id="5" name="TextBox 4">
            <a:extLst>
              <a:ext uri="{FF2B5EF4-FFF2-40B4-BE49-F238E27FC236}">
                <a16:creationId xmlns:a16="http://schemas.microsoft.com/office/drawing/2014/main" id="{E0CA81FD-3776-47BE-BC75-A26FDDAFF91B}"/>
              </a:ext>
            </a:extLst>
          </p:cNvPr>
          <p:cNvSpPr txBox="1"/>
          <p:nvPr/>
        </p:nvSpPr>
        <p:spPr>
          <a:xfrm>
            <a:off x="3249038" y="2628484"/>
            <a:ext cx="7971597" cy="3864391"/>
          </a:xfrm>
          <a:prstGeom prst="rect">
            <a:avLst/>
          </a:prstGeom>
          <a:noFill/>
        </p:spPr>
        <p:txBody>
          <a:bodyPr wrap="square">
            <a:spAutoFit/>
          </a:bodyPr>
          <a:lstStyle/>
          <a:p>
            <a:pPr marL="0" marR="0" algn="r" rtl="1">
              <a:lnSpc>
                <a:spcPct val="115000"/>
              </a:lnSpc>
              <a:spcBef>
                <a:spcPts val="0"/>
              </a:spcBef>
              <a:spcAft>
                <a:spcPts val="800"/>
              </a:spcAft>
            </a:pPr>
            <a:r>
              <a:rPr lang="ar-AE" sz="2400" dirty="0">
                <a:latin typeface="Arial" panose="020B0604020202020204" pitchFamily="34" charset="0"/>
                <a:ea typeface="Times New Roman" panose="02020603050405020304" pitchFamily="18" charset="0"/>
                <a:cs typeface="Arial" panose="020B0604020202020204" pitchFamily="34" charset="0"/>
              </a:rPr>
              <a:t>- هل اضفنا على تصميم السياسة الوطنية ، آليات التقويم و التحسين المستمر؟ </a:t>
            </a:r>
          </a:p>
          <a:p>
            <a:pPr marL="0" marR="0" algn="r" rtl="1">
              <a:lnSpc>
                <a:spcPct val="115000"/>
              </a:lnSpc>
              <a:spcBef>
                <a:spcPts val="0"/>
              </a:spcBef>
              <a:spcAft>
                <a:spcPts val="800"/>
              </a:spcAft>
            </a:pPr>
            <a:r>
              <a:rPr lang="ar-AE" sz="2400" dirty="0">
                <a:effectLst/>
                <a:latin typeface="Arial" panose="020B0604020202020204" pitchFamily="34" charset="0"/>
                <a:ea typeface="Times New Roman" panose="02020603050405020304" pitchFamily="18" charset="0"/>
                <a:cs typeface="Arial" panose="020B0604020202020204" pitchFamily="34" charset="0"/>
              </a:rPr>
              <a:t>- هل نموذج السياسة الوطنية مصمم بمرونة تمكنه من اعتماد معايير جديدة؟</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r" rtl="1">
              <a:lnSpc>
                <a:spcPct val="115000"/>
              </a:lnSpc>
              <a:spcBef>
                <a:spcPts val="0"/>
              </a:spcBef>
              <a:spcAft>
                <a:spcPts val="800"/>
              </a:spcAft>
              <a:buFontTx/>
              <a:buChar char="-"/>
            </a:pPr>
            <a:r>
              <a:rPr lang="ar-AE" sz="2400" dirty="0">
                <a:effectLst/>
              </a:rPr>
              <a:t>هل تم وضع سقف زمني لإجراء عمليات المراجعة الجزئية والشاملة على خطط تنفيذ السياسة الوطنية وبعدها تتم المراجعات؟</a:t>
            </a:r>
          </a:p>
          <a:p>
            <a:pPr marL="285750" marR="0" indent="-285750" algn="r" rtl="1">
              <a:lnSpc>
                <a:spcPct val="115000"/>
              </a:lnSpc>
              <a:spcBef>
                <a:spcPts val="0"/>
              </a:spcBef>
              <a:spcAft>
                <a:spcPts val="800"/>
              </a:spcAft>
              <a:buFontTx/>
              <a:buChar char="-"/>
            </a:pPr>
            <a:r>
              <a:rPr lang="ar-AE" sz="2400" dirty="0"/>
              <a:t>هل تم تحديد نقطة البداية بشكل سليم (</a:t>
            </a:r>
            <a:r>
              <a:rPr lang="en-US" sz="2400" dirty="0"/>
              <a:t>Baseline</a:t>
            </a:r>
            <a:r>
              <a:rPr lang="ar-AE" sz="2400" dirty="0"/>
              <a:t>)</a:t>
            </a:r>
            <a:r>
              <a:rPr lang="en-US" sz="2400" dirty="0"/>
              <a:t> </a:t>
            </a:r>
            <a:r>
              <a:rPr lang="ar-AE" sz="2400" dirty="0"/>
              <a:t>من اجل سلامة قياسات تقدم الخطة؟</a:t>
            </a:r>
          </a:p>
          <a:p>
            <a:pPr marL="285750" marR="0" indent="-285750" algn="r" rtl="1">
              <a:lnSpc>
                <a:spcPct val="115000"/>
              </a:lnSpc>
              <a:spcBef>
                <a:spcPts val="0"/>
              </a:spcBef>
              <a:spcAft>
                <a:spcPts val="800"/>
              </a:spcAft>
              <a:buFontTx/>
              <a:buChar char="-"/>
            </a:pPr>
            <a:r>
              <a:rPr lang="en-US" sz="2400" dirty="0">
                <a:effectLst/>
              </a:rPr>
              <a:t> </a:t>
            </a:r>
            <a:r>
              <a:rPr lang="ar-AE" sz="2400" dirty="0">
                <a:effectLst/>
              </a:rPr>
              <a:t>هل تم تحديد قيم ونسب انجاز للأهداف (</a:t>
            </a:r>
            <a:r>
              <a:rPr lang="en-US" sz="2400" dirty="0">
                <a:effectLst/>
              </a:rPr>
              <a:t>Targets</a:t>
            </a:r>
            <a:r>
              <a:rPr lang="ar-AE" sz="2400" dirty="0">
                <a:effectLst/>
              </a:rPr>
              <a:t>) مرحلية أم شاملة لخطة التنفيذ مرتبطة بزمن وسقف التنفيذ؟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icture containing text, businesscard&#10;&#10;Description automatically generated">
            <a:extLst>
              <a:ext uri="{FF2B5EF4-FFF2-40B4-BE49-F238E27FC236}">
                <a16:creationId xmlns:a16="http://schemas.microsoft.com/office/drawing/2014/main" id="{0A3233B0-917E-4B6C-9450-8EACA9280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85" y="365125"/>
            <a:ext cx="2355727" cy="6399011"/>
          </a:xfrm>
          <a:prstGeom prst="rect">
            <a:avLst/>
          </a:prstGeom>
        </p:spPr>
      </p:pic>
      <p:sp>
        <p:nvSpPr>
          <p:cNvPr id="6" name="Title 1">
            <a:extLst>
              <a:ext uri="{FF2B5EF4-FFF2-40B4-BE49-F238E27FC236}">
                <a16:creationId xmlns:a16="http://schemas.microsoft.com/office/drawing/2014/main" id="{D2001C74-8802-48EA-96EA-6A2755BE8A47}"/>
              </a:ext>
            </a:extLst>
          </p:cNvPr>
          <p:cNvSpPr txBox="1">
            <a:spLocks/>
          </p:cNvSpPr>
          <p:nvPr/>
        </p:nvSpPr>
        <p:spPr>
          <a:xfrm>
            <a:off x="1072283" y="190442"/>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35077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5588000" y="365126"/>
            <a:ext cx="5765799" cy="963490"/>
          </a:xfrm>
        </p:spPr>
        <p:txBody>
          <a:bodyPr>
            <a:normAutofit/>
          </a:bodyPr>
          <a:lstStyle/>
          <a:p>
            <a:pPr marL="0" marR="0" algn="r" rtl="1">
              <a:lnSpc>
                <a:spcPct val="115000"/>
              </a:lnSpc>
              <a:spcBef>
                <a:spcPts val="0"/>
              </a:spcBef>
              <a:spcAft>
                <a:spcPts val="800"/>
              </a:spcAft>
            </a:pPr>
            <a:r>
              <a:rPr lang="ar-SA" sz="2400" b="1" dirty="0">
                <a:effectLst/>
                <a:ea typeface="Calibri" panose="020F0502020204030204" pitchFamily="34" charset="0"/>
                <a:cs typeface="Calibri" panose="020F0502020204030204" pitchFamily="34" charset="0"/>
              </a:rPr>
              <a:t>الخطوات الارشادية العامة لصانعي السياسة الوطنية للنفاذية الرقمية وفق دورة"</a:t>
            </a:r>
            <a:r>
              <a:rPr lang="en-US" sz="2400" b="1" dirty="0">
                <a:effectLst/>
                <a:latin typeface="Calibri" panose="020F0502020204030204" pitchFamily="34" charset="0"/>
                <a:ea typeface="Calibri" panose="020F0502020204030204" pitchFamily="34" charset="0"/>
              </a:rPr>
              <a:t>ROAMEF</a:t>
            </a:r>
            <a:r>
              <a:rPr lang="ar-SA" sz="2400" b="1" dirty="0">
                <a:effectLst/>
                <a:latin typeface="Calibri" panose="020F0502020204030204" pitchFamily="34" charset="0"/>
                <a:ea typeface="Calibri" panose="020F0502020204030204" pitchFamily="34" charset="0"/>
              </a:rPr>
              <a:t>"</a:t>
            </a:r>
            <a:endParaRPr lang="en-US" sz="2400" b="1" dirty="0">
              <a:latin typeface="+mn-lt"/>
            </a:endParaRPr>
          </a:p>
        </p:txBody>
      </p:sp>
      <p:sp>
        <p:nvSpPr>
          <p:cNvPr id="5" name="TextBox 4">
            <a:extLst>
              <a:ext uri="{FF2B5EF4-FFF2-40B4-BE49-F238E27FC236}">
                <a16:creationId xmlns:a16="http://schemas.microsoft.com/office/drawing/2014/main" id="{96C424D1-3962-4DAB-BEBB-6DD440FBD06E}"/>
              </a:ext>
            </a:extLst>
          </p:cNvPr>
          <p:cNvSpPr txBox="1"/>
          <p:nvPr/>
        </p:nvSpPr>
        <p:spPr>
          <a:xfrm>
            <a:off x="4657347" y="1397949"/>
            <a:ext cx="6625702" cy="1831271"/>
          </a:xfrm>
          <a:prstGeom prst="rect">
            <a:avLst/>
          </a:prstGeom>
          <a:noFill/>
        </p:spPr>
        <p:txBody>
          <a:bodyPr wrap="square">
            <a:spAutoFit/>
          </a:bodyPr>
          <a:lstStyle/>
          <a:p>
            <a:pPr marL="0" marR="0" algn="r" rtl="1">
              <a:lnSpc>
                <a:spcPct val="115000"/>
              </a:lnSpc>
              <a:spcBef>
                <a:spcPts val="1200"/>
              </a:spcBef>
              <a:spcAft>
                <a:spcPts val="0"/>
              </a:spcAft>
            </a:pPr>
            <a:r>
              <a:rPr lang="ar-AE" sz="2000" b="1" kern="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تحديد الأولويات الوطنية</a:t>
            </a:r>
            <a:endParaRPr lang="en-US" sz="2000" b="1" kern="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rtl="1">
              <a:spcBef>
                <a:spcPts val="0"/>
              </a:spcBef>
              <a:spcAft>
                <a:spcPts val="0"/>
              </a:spcAft>
            </a:pPr>
            <a:r>
              <a:rPr lang="ar-AE" sz="1800" dirty="0">
                <a:effectLst/>
                <a:ea typeface="Calibri" panose="020F0502020204030204" pitchFamily="34" charset="0"/>
                <a:cs typeface="Arial" panose="020B0604020202020204" pitchFamily="34" charset="0"/>
              </a:rPr>
              <a:t>إن أحكام الاتفاقية الخاصة بحقوق الأشخاص ذوي الإعاقة من الإناث والذكور وخاصة البند التاسع منها قد أوجدت الإطار العام العالمي المعني بالنفاذية الرقمية، ونظراً لفرادة الوضع الاقتصادي- الاجتماعي لكل بلد، كانت الخطوات الأولى لصانعي سياسة النفاذية الرقمية هي في جمع المعلومات والبيانات المتعلقة، عبر انجاز مسح وطني يحددون عبره الأوليات التي سيعتمدونها في انجازهم للسياسة الوطنية للنفاذية الرقمية.</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BD592AE-1D96-4FBE-8D6C-EA4641F33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42" y="3526894"/>
            <a:ext cx="10194524" cy="2883457"/>
          </a:xfrm>
          <a:prstGeom prst="rect">
            <a:avLst/>
          </a:prstGeom>
        </p:spPr>
      </p:pic>
      <p:pic>
        <p:nvPicPr>
          <p:cNvPr id="14" name="Online Media 13" title="القصة وراء الشعار الجديد لأصحاب الهمم">
            <a:hlinkClick r:id="" action="ppaction://media"/>
            <a:extLst>
              <a:ext uri="{FF2B5EF4-FFF2-40B4-BE49-F238E27FC236}">
                <a16:creationId xmlns:a16="http://schemas.microsoft.com/office/drawing/2014/main" id="{92E341AC-DD82-490F-9C46-4F6E50C764B6}"/>
              </a:ext>
            </a:extLst>
          </p:cNvPr>
          <p:cNvPicPr>
            <a:picLocks noRot="1" noChangeAspect="1"/>
          </p:cNvPicPr>
          <p:nvPr>
            <a:videoFile r:link="rId1"/>
          </p:nvPr>
        </p:nvPicPr>
        <p:blipFill>
          <a:blip r:embed="rId4"/>
          <a:stretch>
            <a:fillRect/>
          </a:stretch>
        </p:blipFill>
        <p:spPr>
          <a:xfrm>
            <a:off x="1056442" y="1479863"/>
            <a:ext cx="3165362" cy="2374022"/>
          </a:xfrm>
          <a:prstGeom prst="rect">
            <a:avLst/>
          </a:prstGeom>
        </p:spPr>
      </p:pic>
      <p:sp>
        <p:nvSpPr>
          <p:cNvPr id="6" name="Title 1">
            <a:extLst>
              <a:ext uri="{FF2B5EF4-FFF2-40B4-BE49-F238E27FC236}">
                <a16:creationId xmlns:a16="http://schemas.microsoft.com/office/drawing/2014/main" id="{7CA75D62-F402-467C-AD88-A471C7B7E404}"/>
              </a:ext>
            </a:extLst>
          </p:cNvPr>
          <p:cNvSpPr txBox="1">
            <a:spLocks/>
          </p:cNvSpPr>
          <p:nvPr/>
        </p:nvSpPr>
        <p:spPr>
          <a:xfrm>
            <a:off x="481440" y="173227"/>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95355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103-359F-4AF5-9328-AEF1E8B4B48D}"/>
              </a:ext>
            </a:extLst>
          </p:cNvPr>
          <p:cNvSpPr>
            <a:spLocks noGrp="1"/>
          </p:cNvSpPr>
          <p:nvPr>
            <p:ph type="title"/>
          </p:nvPr>
        </p:nvSpPr>
        <p:spPr>
          <a:xfrm>
            <a:off x="5747632" y="409724"/>
            <a:ext cx="6090743" cy="1422871"/>
          </a:xfrm>
        </p:spPr>
        <p:txBody>
          <a:bodyPr vert="horz" lIns="91440" tIns="45720" rIns="91440" bIns="45720" rtlCol="0" anchor="ctr">
            <a:normAutofit/>
          </a:bodyPr>
          <a:lstStyle/>
          <a:p>
            <a:pPr marL="0" marR="0" algn="ctr" rtl="1">
              <a:spcAft>
                <a:spcPts val="800"/>
              </a:spcAft>
            </a:pPr>
            <a:r>
              <a:rPr lang="ar-AE" sz="3100" b="1" kern="1200" dirty="0">
                <a:effectLst/>
                <a:latin typeface="+mj-lt"/>
                <a:ea typeface="+mj-ea"/>
                <a:cs typeface="+mj-cs"/>
              </a:rPr>
              <a:t>الخطوات الارشادية العامة لصانعي السياسة الوطنية للنفاذية الرقمية</a:t>
            </a:r>
            <a:endParaRPr lang="ar-AE" sz="3100" b="1" kern="1200" dirty="0">
              <a:latin typeface="+mj-lt"/>
              <a:ea typeface="+mj-ea"/>
              <a:cs typeface="+mj-cs"/>
            </a:endParaRPr>
          </a:p>
        </p:txBody>
      </p:sp>
      <p:sp>
        <p:nvSpPr>
          <p:cNvPr id="5" name="TextBox 4">
            <a:extLst>
              <a:ext uri="{FF2B5EF4-FFF2-40B4-BE49-F238E27FC236}">
                <a16:creationId xmlns:a16="http://schemas.microsoft.com/office/drawing/2014/main" id="{96C424D1-3962-4DAB-BEBB-6DD440FBD06E}"/>
              </a:ext>
            </a:extLst>
          </p:cNvPr>
          <p:cNvSpPr txBox="1"/>
          <p:nvPr/>
        </p:nvSpPr>
        <p:spPr>
          <a:xfrm>
            <a:off x="887984" y="2099606"/>
            <a:ext cx="6034514" cy="3410824"/>
          </a:xfrm>
          <a:prstGeom prst="rect">
            <a:avLst/>
          </a:prstGeom>
        </p:spPr>
        <p:txBody>
          <a:bodyPr vert="horz" lIns="91440" tIns="45720" rIns="91440" bIns="45720" rtlCol="0" anchor="ctr">
            <a:normAutofit lnSpcReduction="10000"/>
          </a:bodyPr>
          <a:lstStyle/>
          <a:p>
            <a:pPr marL="0" marR="0" indent="-228600" algn="r" rtl="1">
              <a:lnSpc>
                <a:spcPct val="90000"/>
              </a:lnSpc>
              <a:spcBef>
                <a:spcPts val="200"/>
              </a:spcBef>
              <a:spcAft>
                <a:spcPts val="0"/>
              </a:spcAft>
              <a:buFont typeface="Arial" panose="020B0604020202020204" pitchFamily="34" charset="0"/>
              <a:buChar char="•"/>
            </a:pPr>
            <a:r>
              <a:rPr lang="ar-AE" sz="1600" b="0" u="sng" dirty="0">
                <a:effectLst/>
              </a:rPr>
              <a:t>تحديد الجهة المشرفة على وضع وتنفيذ والاشراف على تنفيذ، وتقييم تنفيذ، السياسة الوطنية للنفاذية الرقمية</a:t>
            </a:r>
            <a:endParaRPr lang="ar-AE" sz="1600" b="1" dirty="0">
              <a:effectLst/>
            </a:endParaRPr>
          </a:p>
          <a:p>
            <a:pPr marL="0" marR="0" indent="-228600" algn="r" rtl="1">
              <a:lnSpc>
                <a:spcPct val="90000"/>
              </a:lnSpc>
              <a:spcBef>
                <a:spcPts val="0"/>
              </a:spcBef>
              <a:spcAft>
                <a:spcPts val="0"/>
              </a:spcAft>
              <a:buFont typeface="Arial" panose="020B0604020202020204" pitchFamily="34" charset="0"/>
              <a:buChar char="•"/>
            </a:pPr>
            <a:r>
              <a:rPr lang="ar-AE" sz="1600" dirty="0">
                <a:effectLst/>
              </a:rPr>
              <a:t>أما في ما يتعلق بآلية الاشراف على تنفيذ القوانين، أم السياسة الوطنية، للنفاذية الرقمية فإن  معظم التجارب العالمية وأفضل الممارسات و تلك التي طبقت في برامج الأمم المتحدة المخصصة للأشخاص ذوي الإعاقة،  قد تمت في معظم الحالات اسناد مهمة وضع وتنفيذ خطة النفاذية الرقمية الى الجهة المعنية أساساً في كل دولة بملف متابعة الاستراتيجية الرقمية، والتي قد تكون هيئة تنظيم الاتصالات والمعلومات في الحكومة، أو هيئة عليا تابعة لرئاسة الوزراء، أو وزارة الاتصالات أو وزارة الشؤون الاجتماعية، أو الجهة المسؤولة عن خدمات الحكومة الالكترونية، ومهام تلك الجهة العليا هي:</a:t>
            </a:r>
          </a:p>
          <a:p>
            <a:pPr marL="457200" marR="0" indent="-228600" algn="r" rtl="1">
              <a:lnSpc>
                <a:spcPct val="90000"/>
              </a:lnSpc>
              <a:spcBef>
                <a:spcPts val="0"/>
              </a:spcBef>
              <a:spcAft>
                <a:spcPts val="800"/>
              </a:spcAft>
              <a:buFont typeface="Arial" panose="020B0604020202020204" pitchFamily="34" charset="0"/>
              <a:buChar char="•"/>
            </a:pPr>
            <a:r>
              <a:rPr lang="ar-AE" sz="1600" dirty="0">
                <a:effectLst/>
              </a:rPr>
              <a:t>- وضع السياسة الوطنية للنفاذية الرقمية </a:t>
            </a:r>
          </a:p>
          <a:p>
            <a:pPr marL="457200" marR="0" indent="-228600" algn="r" rtl="1">
              <a:lnSpc>
                <a:spcPct val="90000"/>
              </a:lnSpc>
              <a:spcBef>
                <a:spcPts val="0"/>
              </a:spcBef>
              <a:spcAft>
                <a:spcPts val="800"/>
              </a:spcAft>
              <a:buFont typeface="Arial" panose="020B0604020202020204" pitchFamily="34" charset="0"/>
              <a:buChar char="•"/>
            </a:pPr>
            <a:r>
              <a:rPr lang="ar-AE" sz="1600" dirty="0">
                <a:effectLst/>
              </a:rPr>
              <a:t>- المتابعة مع الجهة التشريعية لاستصدار أو تعديل القوانين الداعمة</a:t>
            </a:r>
          </a:p>
          <a:p>
            <a:pPr marL="457200" marR="0" indent="-228600" algn="r" rtl="1">
              <a:lnSpc>
                <a:spcPct val="90000"/>
              </a:lnSpc>
              <a:spcBef>
                <a:spcPts val="0"/>
              </a:spcBef>
              <a:spcAft>
                <a:spcPts val="800"/>
              </a:spcAft>
              <a:buFont typeface="Arial" panose="020B0604020202020204" pitchFamily="34" charset="0"/>
              <a:buChar char="•"/>
            </a:pPr>
            <a:r>
              <a:rPr lang="ar-AE" sz="1600" dirty="0">
                <a:effectLst/>
              </a:rPr>
              <a:t>- إطلاق ومتابعة خطط التنفيذ المحددة زمنياً وتأمين متطلباتها من موارد مالية وبشرية </a:t>
            </a:r>
          </a:p>
          <a:p>
            <a:pPr marL="457200" marR="0" indent="-228600" algn="r" rtl="1">
              <a:lnSpc>
                <a:spcPct val="90000"/>
              </a:lnSpc>
              <a:spcBef>
                <a:spcPts val="0"/>
              </a:spcBef>
              <a:spcAft>
                <a:spcPts val="800"/>
              </a:spcAft>
              <a:buFont typeface="Arial" panose="020B0604020202020204" pitchFamily="34" charset="0"/>
              <a:buChar char="•"/>
            </a:pPr>
            <a:r>
              <a:rPr lang="ar-AE" sz="1600" dirty="0">
                <a:effectLst/>
              </a:rPr>
              <a:t>- متابعة تقارير الإنجاز الدورية لكبار مسؤولي الادارات (وزراء- مدراء هيئات)</a:t>
            </a:r>
          </a:p>
        </p:txBody>
      </p:sp>
      <p:pic>
        <p:nvPicPr>
          <p:cNvPr id="3" name="Online Media 2" title="An introduction to digital accessibility regulations">
            <a:hlinkClick r:id="" action="ppaction://media"/>
            <a:extLst>
              <a:ext uri="{FF2B5EF4-FFF2-40B4-BE49-F238E27FC236}">
                <a16:creationId xmlns:a16="http://schemas.microsoft.com/office/drawing/2014/main" id="{DEB1D7D3-A572-4734-8903-025552E71124}"/>
              </a:ext>
            </a:extLst>
          </p:cNvPr>
          <p:cNvPicPr>
            <a:picLocks noRot="1" noChangeAspect="1"/>
          </p:cNvPicPr>
          <p:nvPr>
            <a:videoFile r:link="rId1"/>
          </p:nvPr>
        </p:nvPicPr>
        <p:blipFill>
          <a:blip r:embed="rId3"/>
          <a:stretch>
            <a:fillRect/>
          </a:stretch>
        </p:blipFill>
        <p:spPr>
          <a:xfrm>
            <a:off x="7517695" y="3320269"/>
            <a:ext cx="3977640" cy="2247366"/>
          </a:xfrm>
          <a:prstGeom prst="rect">
            <a:avLst/>
          </a:prstGeom>
        </p:spPr>
      </p:pic>
      <p:sp>
        <p:nvSpPr>
          <p:cNvPr id="6" name="Title 1">
            <a:extLst>
              <a:ext uri="{FF2B5EF4-FFF2-40B4-BE49-F238E27FC236}">
                <a16:creationId xmlns:a16="http://schemas.microsoft.com/office/drawing/2014/main" id="{0D43560F-EF03-4E91-8137-93882F1645C6}"/>
              </a:ext>
            </a:extLst>
          </p:cNvPr>
          <p:cNvSpPr txBox="1">
            <a:spLocks/>
          </p:cNvSpPr>
          <p:nvPr/>
        </p:nvSpPr>
        <p:spPr>
          <a:xfrm>
            <a:off x="270425" y="378011"/>
            <a:ext cx="4484456" cy="1075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ar-AE" sz="2000" b="1">
                <a:ea typeface="Calibri" panose="020F0502020204030204" pitchFamily="34" charset="0"/>
                <a:cs typeface="Calibri" panose="020F0502020204030204" pitchFamily="34" charset="0"/>
              </a:rPr>
              <a:t>نموذج الاسكوا : ا</a:t>
            </a:r>
            <a:r>
              <a:rPr lang="ar-SA" sz="2000" b="1">
                <a:ea typeface="Calibri" panose="020F0502020204030204" pitchFamily="34" charset="0"/>
                <a:cs typeface="Calibri" panose="020F0502020204030204" pitchFamily="34" charset="0"/>
              </a:rPr>
              <a:t>لإطار العام لبناء سياسة وطنية للنفاذية الرقمية ودورة تصميم السياسات اعتماداً على </a:t>
            </a:r>
            <a:r>
              <a:rPr lang="ar-AE" sz="2000" b="1">
                <a:ea typeface="Calibri" panose="020F0502020204030204" pitchFamily="34" charset="0"/>
                <a:cs typeface="Calibri" panose="020F0502020204030204" pitchFamily="34" charset="0"/>
              </a:rPr>
              <a:t>نموذج </a:t>
            </a:r>
            <a:r>
              <a:rPr lang="ar-SA" sz="2000" b="1">
                <a:ea typeface="Calibri" panose="020F0502020204030204" pitchFamily="34" charset="0"/>
                <a:cs typeface="Calibri" panose="020F0502020204030204" pitchFamily="34" charset="0"/>
              </a:rPr>
              <a:t>"</a:t>
            </a:r>
            <a:r>
              <a:rPr lang="en-US" sz="2000" b="1">
                <a:latin typeface="Calibri" panose="020F0502020204030204" pitchFamily="34" charset="0"/>
                <a:ea typeface="Calibri" panose="020F0502020204030204" pitchFamily="34" charset="0"/>
              </a:rPr>
              <a:t>ROAMEF</a:t>
            </a:r>
            <a:r>
              <a:rPr lang="ar-SA" sz="2000" b="1">
                <a:latin typeface="Calibri" panose="020F0502020204030204" pitchFamily="34" charset="0"/>
                <a:ea typeface="Calibri" panose="020F0502020204030204" pitchFamily="34" charset="0"/>
              </a:rPr>
              <a:t>"</a:t>
            </a:r>
            <a:endParaRPr lang="en-US" sz="2000" dirty="0">
              <a:solidFill>
                <a:schemeClr val="accent1">
                  <a:lumMod val="75000"/>
                </a:schemeClr>
              </a:solidFill>
            </a:endParaRPr>
          </a:p>
        </p:txBody>
      </p:sp>
    </p:spTree>
    <p:extLst>
      <p:ext uri="{BB962C8B-B14F-4D97-AF65-F5344CB8AC3E}">
        <p14:creationId xmlns:p14="http://schemas.microsoft.com/office/powerpoint/2010/main" val="15128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DE7EDEE-61E3-44D5-B516-EFD46C9FC99A}"/>
              </a:ext>
            </a:extLst>
          </p:cNvPr>
          <p:cNvGraphicFramePr/>
          <p:nvPr/>
        </p:nvGraphicFramePr>
        <p:xfrm>
          <a:off x="978715" y="1107347"/>
          <a:ext cx="10234569" cy="5582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Graphical user interface, text, application&#10;&#10;Description automatically generated">
            <a:extLst>
              <a:ext uri="{FF2B5EF4-FFF2-40B4-BE49-F238E27FC236}">
                <a16:creationId xmlns:a16="http://schemas.microsoft.com/office/drawing/2014/main" id="{3B381C65-9D52-4F2E-8FE9-E4455B9B81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0"/>
            <a:ext cx="1721491" cy="649863"/>
          </a:xfrm>
          <a:prstGeom prst="rect">
            <a:avLst/>
          </a:prstGeom>
        </p:spPr>
      </p:pic>
      <p:sp>
        <p:nvSpPr>
          <p:cNvPr id="5" name="Title 1">
            <a:extLst>
              <a:ext uri="{FF2B5EF4-FFF2-40B4-BE49-F238E27FC236}">
                <a16:creationId xmlns:a16="http://schemas.microsoft.com/office/drawing/2014/main" id="{C535A8BD-7DA7-4854-A59C-8106BAC097D3}"/>
              </a:ext>
            </a:extLst>
          </p:cNvPr>
          <p:cNvSpPr>
            <a:spLocks noGrp="1"/>
          </p:cNvSpPr>
          <p:nvPr>
            <p:ph type="title"/>
          </p:nvPr>
        </p:nvSpPr>
        <p:spPr>
          <a:xfrm>
            <a:off x="3816991" y="450696"/>
            <a:ext cx="7534649" cy="611419"/>
          </a:xfrm>
        </p:spPr>
        <p:txBody>
          <a:bodyPr>
            <a:normAutofit/>
          </a:bodyPr>
          <a:lstStyle/>
          <a:p>
            <a:pPr algn="r" rtl="1"/>
            <a:r>
              <a:rPr lang="ar-AE" sz="1800" b="1" kern="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ملاحظات حول الخطوات التحضيرية لوضع</a:t>
            </a:r>
            <a:r>
              <a:rPr lang="ar-AE" sz="1800" b="1" kern="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السياسة الوطنية للنفاذية الرقمية حسب نموذج الاسكوا </a:t>
            </a:r>
            <a:endParaRPr lang="en-US" sz="1800" dirty="0">
              <a:solidFill>
                <a:schemeClr val="accent1">
                  <a:lumMod val="75000"/>
                </a:schemeClr>
              </a:solidFill>
            </a:endParaRPr>
          </a:p>
        </p:txBody>
      </p:sp>
    </p:spTree>
    <p:extLst>
      <p:ext uri="{BB962C8B-B14F-4D97-AF65-F5344CB8AC3E}">
        <p14:creationId xmlns:p14="http://schemas.microsoft.com/office/powerpoint/2010/main" val="371651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4B0CA81C-D572-4C18-9907-3F37E160DD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26556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157D-7B99-4483-99BF-8BB53D6EA9BE}"/>
              </a:ext>
            </a:extLst>
          </p:cNvPr>
          <p:cNvSpPr>
            <a:spLocks noGrp="1"/>
          </p:cNvSpPr>
          <p:nvPr>
            <p:ph type="title"/>
          </p:nvPr>
        </p:nvSpPr>
        <p:spPr>
          <a:xfrm>
            <a:off x="6742324" y="371264"/>
            <a:ext cx="4832802" cy="1243584"/>
          </a:xfrm>
        </p:spPr>
        <p:txBody>
          <a:bodyPr>
            <a:normAutofit/>
          </a:bodyPr>
          <a:lstStyle/>
          <a:p>
            <a:pPr algn="r" rtl="1"/>
            <a:r>
              <a:rPr lang="ar-AE" sz="3400" b="1" dirty="0">
                <a:effectLst/>
                <a:latin typeface="Arial" panose="020B0604020202020204" pitchFamily="34" charset="0"/>
                <a:ea typeface="Times New Roman" panose="02020603050405020304" pitchFamily="18" charset="0"/>
                <a:cs typeface="Arial" panose="020B0604020202020204" pitchFamily="34" charset="0"/>
              </a:rPr>
              <a:t> </a:t>
            </a:r>
            <a:r>
              <a:rPr lang="ar-AE" sz="3400" b="1" dirty="0">
                <a:latin typeface="Arial" panose="020B0604020202020204" pitchFamily="34" charset="0"/>
                <a:ea typeface="Times New Roman" panose="02020603050405020304" pitchFamily="18" charset="0"/>
                <a:cs typeface="Arial" panose="020B0604020202020204" pitchFamily="34" charset="0"/>
              </a:rPr>
              <a:t>نموذج الاسكوا يعتمد </a:t>
            </a:r>
            <a:r>
              <a:rPr lang="ar-AE" sz="3400" b="1" dirty="0">
                <a:effectLst/>
                <a:latin typeface="Arial" panose="020B0604020202020204" pitchFamily="34" charset="0"/>
                <a:ea typeface="Times New Roman" panose="02020603050405020304" pitchFamily="18" charset="0"/>
                <a:cs typeface="Arial" panose="020B0604020202020204" pitchFamily="34" charset="0"/>
              </a:rPr>
              <a:t>التصميم العام</a:t>
            </a:r>
            <a:r>
              <a:rPr lang="en-US" sz="3400" b="1" dirty="0">
                <a:effectLst/>
                <a:latin typeface="Arial" panose="020B0604020202020204" pitchFamily="34" charset="0"/>
                <a:ea typeface="Times New Roman" panose="02020603050405020304" pitchFamily="18" charset="0"/>
                <a:cs typeface="Arial" panose="020B0604020202020204" pitchFamily="34" charset="0"/>
              </a:rPr>
              <a:t>/</a:t>
            </a:r>
            <a:r>
              <a:rPr lang="ar-AE" sz="3400" b="1" dirty="0">
                <a:effectLst/>
                <a:latin typeface="Arial" panose="020B0604020202020204" pitchFamily="34" charset="0"/>
                <a:ea typeface="Times New Roman" panose="02020603050405020304" pitchFamily="18" charset="0"/>
                <a:cs typeface="Arial" panose="020B0604020202020204" pitchFamily="34" charset="0"/>
              </a:rPr>
              <a:t> الشامل  </a:t>
            </a:r>
            <a:endParaRPr lang="en-US" sz="3400" dirty="0"/>
          </a:p>
        </p:txBody>
      </p:sp>
      <p:sp>
        <p:nvSpPr>
          <p:cNvPr id="3" name="Content Placeholder 2">
            <a:extLst>
              <a:ext uri="{FF2B5EF4-FFF2-40B4-BE49-F238E27FC236}">
                <a16:creationId xmlns:a16="http://schemas.microsoft.com/office/drawing/2014/main" id="{8F1F0A1F-369B-4187-A536-C91141D654CC}"/>
              </a:ext>
            </a:extLst>
          </p:cNvPr>
          <p:cNvSpPr>
            <a:spLocks noGrp="1"/>
          </p:cNvSpPr>
          <p:nvPr>
            <p:ph idx="1"/>
          </p:nvPr>
        </p:nvSpPr>
        <p:spPr>
          <a:xfrm>
            <a:off x="6831100" y="1818679"/>
            <a:ext cx="4832803" cy="3664351"/>
          </a:xfrm>
        </p:spPr>
        <p:txBody>
          <a:bodyPr>
            <a:normAutofit/>
          </a:bodyPr>
          <a:lstStyle/>
          <a:p>
            <a:pPr algn="just" rtl="1"/>
            <a:r>
              <a:rPr lang="ar-AE" sz="1700" dirty="0">
                <a:effectLst/>
                <a:ea typeface="Calibri" panose="020F0502020204030204" pitchFamily="34" charset="0"/>
                <a:cs typeface="Arial" panose="020B0604020202020204" pitchFamily="34" charset="0"/>
              </a:rPr>
              <a:t>ضمن استراتيجية الأمم المتحدة لإدماج منظور الإعاقة، تم اعتماد مفاهيم وتطبيقات مبادئ التصميم العام/الشامل، وتعريفاً التصميم العام/الشامل هو اعتبارات تصميم ومكونات، يمكن الوصول/النفاذ إليها وفهمها واستخدامها إلى أقصى حد ممكن من قبل جميع الناس بغض النظر عن أعمارهم أو حجمهم أو قدرتهم أو إعاقتهم. وينبغي تصميم بيئة (أو أي مبنى أو منتج أو خدمة في تلك البيئة) لتلبية احتياجات جميع الأشخاص الذين يرغبون في استخدامها. وهذا ليس شرطاً خاصاً، لا يعود إلا بالنفع على أقلية من السكان، بل هو شرط أساسي من حسن التصميم. إذا إنه إن كان من الممكن انجاز تصميم موائم، قابل للاستخدام، مريح وممتع أثناء الاستخدام، ويفيد الجميع، من خلال النظر في الاحتياجات والقدرات المتنوعة للجميع في جميع مراحل عملية التصميم، فعندها التصميم العام/الشامل قادر على إتاحة منتجات وخدمات وبيئات تلبي احتياجات كل الناس بما فيهم من ذوي الإعاقة</a:t>
            </a:r>
            <a:endParaRPr lang="en-US" sz="1700" dirty="0"/>
          </a:p>
        </p:txBody>
      </p:sp>
      <p:sp>
        <p:nvSpPr>
          <p:cNvPr id="7" name="TextBox 6">
            <a:extLst>
              <a:ext uri="{FF2B5EF4-FFF2-40B4-BE49-F238E27FC236}">
                <a16:creationId xmlns:a16="http://schemas.microsoft.com/office/drawing/2014/main" id="{DCA2D472-DA16-48B8-B5B5-E312DF78B2E8}"/>
              </a:ext>
            </a:extLst>
          </p:cNvPr>
          <p:cNvSpPr txBox="1"/>
          <p:nvPr/>
        </p:nvSpPr>
        <p:spPr>
          <a:xfrm>
            <a:off x="3074901" y="408994"/>
            <a:ext cx="3021099" cy="258532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l"/>
            <a:r>
              <a:rPr lang="en-US" b="0" i="0" dirty="0">
                <a:solidFill>
                  <a:schemeClr val="bg1"/>
                </a:solidFill>
                <a:effectLst/>
                <a:latin typeface="arial" panose="020B0604020202020204" pitchFamily="34" charset="0"/>
              </a:rPr>
              <a:t>Universal design is </a:t>
            </a:r>
            <a:r>
              <a:rPr lang="en-US" b="1" i="0" dirty="0">
                <a:solidFill>
                  <a:schemeClr val="bg1"/>
                </a:solidFill>
                <a:effectLst/>
                <a:latin typeface="arial" panose="020B0604020202020204" pitchFamily="34" charset="0"/>
              </a:rPr>
              <a:t>the design and composition of an environment so that it can be accessed</a:t>
            </a:r>
            <a:r>
              <a:rPr lang="en-US" b="0" i="0" dirty="0">
                <a:solidFill>
                  <a:schemeClr val="bg1"/>
                </a:solidFill>
                <a:effectLst/>
                <a:latin typeface="arial" panose="020B0604020202020204" pitchFamily="34" charset="0"/>
              </a:rPr>
              <a:t>, understood and used to the greatest extent possible by all people regardless of their age, size, ability or disability.</a:t>
            </a:r>
          </a:p>
        </p:txBody>
      </p:sp>
      <p:pic>
        <p:nvPicPr>
          <p:cNvPr id="5" name="Picture 4" descr="A picture containing diagram&#10;&#10;Description automatically generated">
            <a:extLst>
              <a:ext uri="{FF2B5EF4-FFF2-40B4-BE49-F238E27FC236}">
                <a16:creationId xmlns:a16="http://schemas.microsoft.com/office/drawing/2014/main" id="{311871C9-E07D-405F-8A94-463E2BF0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29" y="364812"/>
            <a:ext cx="2500071" cy="2500071"/>
          </a:xfrm>
          <a:prstGeom prst="rect">
            <a:avLst/>
          </a:prstGeom>
        </p:spPr>
      </p:pic>
      <p:pic>
        <p:nvPicPr>
          <p:cNvPr id="6" name="Online Media 5" title="Meet The Normals  Adventures in Universal Design مغامرة عائلة النورمالز مع التصميم الشامل">
            <a:hlinkClick r:id="" action="ppaction://media"/>
            <a:extLst>
              <a:ext uri="{FF2B5EF4-FFF2-40B4-BE49-F238E27FC236}">
                <a16:creationId xmlns:a16="http://schemas.microsoft.com/office/drawing/2014/main" id="{36E837B2-52CF-446C-9654-3C0C41B67CA0}"/>
              </a:ext>
            </a:extLst>
          </p:cNvPr>
          <p:cNvPicPr>
            <a:picLocks noRot="1" noChangeAspect="1"/>
          </p:cNvPicPr>
          <p:nvPr>
            <a:videoFile r:link="rId1"/>
          </p:nvPr>
        </p:nvPicPr>
        <p:blipFill>
          <a:blip r:embed="rId4"/>
          <a:stretch>
            <a:fillRect/>
          </a:stretch>
        </p:blipFill>
        <p:spPr>
          <a:xfrm>
            <a:off x="326264" y="3275568"/>
            <a:ext cx="5769736" cy="3259901"/>
          </a:xfrm>
          <a:prstGeom prst="rect">
            <a:avLst/>
          </a:prstGeom>
        </p:spPr>
      </p:pic>
    </p:spTree>
    <p:extLst>
      <p:ext uri="{BB962C8B-B14F-4D97-AF65-F5344CB8AC3E}">
        <p14:creationId xmlns:p14="http://schemas.microsoft.com/office/powerpoint/2010/main" val="10928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lowchart: Document 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9B647-74AA-408C-ABE5-71B05E6706C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effectLst/>
                <a:latin typeface="+mj-lt"/>
                <a:ea typeface="+mj-ea"/>
                <a:cs typeface="+mj-cs"/>
              </a:rPr>
              <a:t>المبادئ السبعة للتصميم الشامل</a:t>
            </a:r>
            <a:endParaRPr lang="en-US" sz="3200" kern="1200">
              <a:solidFill>
                <a:srgbClr val="FFFFFF"/>
              </a:solidFill>
              <a:latin typeface="+mj-lt"/>
              <a:ea typeface="+mj-ea"/>
              <a:cs typeface="+mj-cs"/>
            </a:endParaRPr>
          </a:p>
        </p:txBody>
      </p:sp>
      <p:graphicFrame>
        <p:nvGraphicFramePr>
          <p:cNvPr id="10" name="Table 10">
            <a:extLst>
              <a:ext uri="{FF2B5EF4-FFF2-40B4-BE49-F238E27FC236}">
                <a16:creationId xmlns:a16="http://schemas.microsoft.com/office/drawing/2014/main" id="{74A2170F-1887-4125-A086-09B2C174D1EC}"/>
              </a:ext>
            </a:extLst>
          </p:cNvPr>
          <p:cNvGraphicFramePr>
            <a:graphicFrameLocks noGrp="1"/>
          </p:cNvGraphicFramePr>
          <p:nvPr>
            <p:extLst>
              <p:ext uri="{D42A27DB-BD31-4B8C-83A1-F6EECF244321}">
                <p14:modId xmlns:p14="http://schemas.microsoft.com/office/powerpoint/2010/main" val="1251033916"/>
              </p:ext>
            </p:extLst>
          </p:nvPr>
        </p:nvGraphicFramePr>
        <p:xfrm>
          <a:off x="4370022" y="640080"/>
          <a:ext cx="7023360" cy="5578820"/>
        </p:xfrm>
        <a:graphic>
          <a:graphicData uri="http://schemas.openxmlformats.org/drawingml/2006/table">
            <a:tbl>
              <a:tblPr firstRow="1" bandRow="1">
                <a:noFill/>
                <a:tableStyleId>{5C22544A-7EE6-4342-B048-85BDC9FD1C3A}</a:tableStyleId>
              </a:tblPr>
              <a:tblGrid>
                <a:gridCol w="3402518">
                  <a:extLst>
                    <a:ext uri="{9D8B030D-6E8A-4147-A177-3AD203B41FA5}">
                      <a16:colId xmlns:a16="http://schemas.microsoft.com/office/drawing/2014/main" val="1310932443"/>
                    </a:ext>
                  </a:extLst>
                </a:gridCol>
                <a:gridCol w="3620842">
                  <a:extLst>
                    <a:ext uri="{9D8B030D-6E8A-4147-A177-3AD203B41FA5}">
                      <a16:colId xmlns:a16="http://schemas.microsoft.com/office/drawing/2014/main" val="3180328885"/>
                    </a:ext>
                  </a:extLst>
                </a:gridCol>
              </a:tblGrid>
              <a:tr h="907405">
                <a:tc>
                  <a:txBody>
                    <a:bodyPr/>
                    <a:lstStyle/>
                    <a:p>
                      <a:r>
                        <a:rPr lang="en-US" sz="2300" b="0" i="0" cap="none" spc="0">
                          <a:solidFill>
                            <a:schemeClr val="tx1"/>
                          </a:solidFill>
                          <a:effectLst/>
                          <a:latin typeface="georgia" panose="02040502050405020303" pitchFamily="18" charset="0"/>
                        </a:rPr>
                        <a:t>Principle one: equitable use</a:t>
                      </a:r>
                      <a:endParaRPr lang="en-US" sz="2300" b="0" cap="none" spc="0">
                        <a:solidFill>
                          <a:schemeClr val="tx1"/>
                        </a:solidFill>
                      </a:endParaRPr>
                    </a:p>
                  </a:txBody>
                  <a:tcPr marL="0" marR="144685" marT="26290" marB="131451"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pPr algn="r" rtl="1"/>
                      <a:r>
                        <a:rPr lang="ar-AE" sz="2300" b="0"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المبدأ </a:t>
                      </a:r>
                      <a:r>
                        <a:rPr lang="ar-AE" sz="2300" b="0" u="sng" cap="none" spc="0" noProof="0">
                          <a:solidFill>
                            <a:schemeClr val="tx1"/>
                          </a:solidFill>
                          <a:effectLst/>
                          <a:latin typeface="Arial" panose="020B0604020202020204" pitchFamily="34"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الأول</a:t>
                      </a:r>
                      <a:r>
                        <a:rPr lang="ar-AE" sz="2300" b="0"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ar-AE" sz="2300" b="0" u="sng" cap="none" spc="0" noProof="0">
                          <a:solidFill>
                            <a:schemeClr val="tx1"/>
                          </a:solidFill>
                          <a:effectLst/>
                          <a:latin typeface="Arial" panose="020B0604020202020204" pitchFamily="34"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 </a:t>
                      </a:r>
                      <a:r>
                        <a:rPr lang="ar-AE" sz="2300" b="0"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الاستخدام العادل</a:t>
                      </a:r>
                      <a:endParaRPr lang="ar-AE" sz="2300" b="0" cap="none" spc="0" noProof="0">
                        <a:solidFill>
                          <a:schemeClr val="tx1"/>
                        </a:solidFill>
                      </a:endParaRPr>
                    </a:p>
                  </a:txBody>
                  <a:tcPr marL="0" marR="144685" marT="26290" marB="131451"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4147211978"/>
                  </a:ext>
                </a:extLst>
              </a:tr>
              <a:tr h="734684">
                <a:tc>
                  <a:txBody>
                    <a:bodyPr/>
                    <a:lstStyle/>
                    <a:p>
                      <a:r>
                        <a:rPr lang="en-US" sz="1700" b="1" i="0" cap="none" spc="0">
                          <a:solidFill>
                            <a:schemeClr val="tx1"/>
                          </a:solidFill>
                          <a:effectLst/>
                          <a:latin typeface="georgia" panose="02040502050405020303" pitchFamily="18" charset="0"/>
                        </a:rPr>
                        <a:t>Principle two: flexibility in use</a:t>
                      </a:r>
                      <a:endParaRPr lang="en-US" sz="1700" cap="none" spc="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المبدأ </a:t>
                      </a:r>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الثاني: </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المرونة في الاستخدام</a:t>
                      </a:r>
                      <a:endParaRPr lang="ar-AE" sz="1700" b="1" cap="none" spc="0" noProof="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931229906"/>
                  </a:ext>
                </a:extLst>
              </a:tr>
              <a:tr h="734684">
                <a:tc>
                  <a:txBody>
                    <a:bodyPr/>
                    <a:lstStyle/>
                    <a:p>
                      <a:r>
                        <a:rPr lang="en-US" sz="1700" b="1" i="0" cap="none" spc="0">
                          <a:solidFill>
                            <a:schemeClr val="tx1"/>
                          </a:solidFill>
                          <a:effectLst/>
                          <a:latin typeface="georgia" panose="02040502050405020303" pitchFamily="18" charset="0"/>
                        </a:rPr>
                        <a:t>Principle three: simple and intuitive use</a:t>
                      </a:r>
                      <a:endParaRPr lang="en-US" sz="1700" cap="none" spc="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المبدأ </a:t>
                      </a:r>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الثالث: </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الاستخدام البسيط والسهل</a:t>
                      </a:r>
                      <a:endParaRPr lang="ar-AE" sz="1700" b="1" cap="none" spc="0" noProof="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73995864"/>
                  </a:ext>
                </a:extLst>
              </a:tr>
              <a:tr h="734684">
                <a:tc>
                  <a:txBody>
                    <a:bodyPr/>
                    <a:lstStyle/>
                    <a:p>
                      <a:r>
                        <a:rPr lang="en-US" sz="1700" b="1" i="0" cap="none" spc="0">
                          <a:solidFill>
                            <a:schemeClr val="tx1"/>
                          </a:solidFill>
                          <a:effectLst/>
                          <a:latin typeface="georgia" panose="02040502050405020303" pitchFamily="18" charset="0"/>
                        </a:rPr>
                        <a:t>Principle four: perceptible information</a:t>
                      </a:r>
                      <a:endParaRPr lang="en-US" sz="1700" cap="none" spc="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المبدأ </a:t>
                      </a:r>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الرابع: </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معلومات ملموسة</a:t>
                      </a:r>
                      <a:endParaRPr lang="ar-AE" sz="1700" b="1" cap="none" spc="0" noProof="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41342463"/>
                  </a:ext>
                </a:extLst>
              </a:tr>
              <a:tr h="734684">
                <a:tc>
                  <a:txBody>
                    <a:bodyPr/>
                    <a:lstStyle/>
                    <a:p>
                      <a:r>
                        <a:rPr lang="en-US" sz="1700" b="1" i="0" cap="none" spc="0">
                          <a:solidFill>
                            <a:schemeClr val="tx1"/>
                          </a:solidFill>
                          <a:effectLst/>
                          <a:latin typeface="georgia" panose="02040502050405020303" pitchFamily="18" charset="0"/>
                        </a:rPr>
                        <a:t>Principle five: tolerance for error</a:t>
                      </a:r>
                      <a:endParaRPr lang="en-US" sz="1700" cap="none" spc="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المبدأ </a:t>
                      </a:r>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الخامس: </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التسامح مع الخطأ</a:t>
                      </a:r>
                      <a:endParaRPr lang="ar-AE" sz="1700" b="1" cap="none" spc="0" noProof="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62773874"/>
                  </a:ext>
                </a:extLst>
              </a:tr>
              <a:tr h="734684">
                <a:tc>
                  <a:txBody>
                    <a:bodyPr/>
                    <a:lstStyle/>
                    <a:p>
                      <a:r>
                        <a:rPr lang="en-US" sz="1700" b="1" i="0" cap="none" spc="0">
                          <a:solidFill>
                            <a:schemeClr val="tx1"/>
                          </a:solidFill>
                          <a:effectLst/>
                          <a:latin typeface="georgia" panose="02040502050405020303" pitchFamily="18" charset="0"/>
                        </a:rPr>
                        <a:t>Principle six:low physical effort</a:t>
                      </a:r>
                      <a:endParaRPr lang="en-US" sz="1700" cap="none" spc="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المبدأ </a:t>
                      </a:r>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7">
                            <a:extLst>
                              <a:ext uri="{A12FA001-AC4F-418D-AE19-62706E023703}">
                                <ahyp:hlinkClr xmlns:ahyp="http://schemas.microsoft.com/office/drawing/2018/hyperlinkcolor" val="tx"/>
                              </a:ext>
                            </a:extLst>
                          </a:hlinkClick>
                        </a:rPr>
                        <a:t>السادس: </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تخفيض الجهد البدني</a:t>
                      </a:r>
                      <a:r>
                        <a:rPr lang="ar-AE" sz="1700" b="1" u="sng" cap="none" spc="0" noProof="0">
                          <a:solidFill>
                            <a:schemeClr val="tx1"/>
                          </a:solidFill>
                          <a:effectLst/>
                          <a:latin typeface="Arial" panose="020B0604020202020204" pitchFamily="34" charset="0"/>
                          <a:ea typeface="Calibri" panose="020F0502020204030204" pitchFamily="34" charset="0"/>
                          <a:cs typeface="Arial" panose="020B0604020202020204" pitchFamily="34" charset="0"/>
                        </a:rPr>
                        <a:t> المطلوب للحصول على الخدمة</a:t>
                      </a:r>
                      <a:endParaRPr lang="ar-AE" sz="1700" b="1" cap="none" spc="0" noProof="0">
                        <a:solidFill>
                          <a:schemeClr val="tx1"/>
                        </a:solidFill>
                      </a:endParaRPr>
                    </a:p>
                  </a:txBody>
                  <a:tcPr marL="0" marR="144685" marT="39436" marB="13145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739359131"/>
                  </a:ext>
                </a:extLst>
              </a:tr>
              <a:tr h="997995">
                <a:tc>
                  <a:txBody>
                    <a:bodyPr/>
                    <a:lstStyle/>
                    <a:p>
                      <a:r>
                        <a:rPr lang="en-US" sz="1700" b="1" i="0" cap="none" spc="0">
                          <a:solidFill>
                            <a:schemeClr val="tx1"/>
                          </a:solidFill>
                          <a:effectLst/>
                          <a:latin typeface="georgia" panose="02040502050405020303" pitchFamily="18" charset="0"/>
                        </a:rPr>
                        <a:t>Principle seven: size and space for </a:t>
                      </a:r>
                      <a:br>
                        <a:rPr lang="ar-AE" sz="1700" b="1" i="0" cap="none" spc="0">
                          <a:solidFill>
                            <a:schemeClr val="tx1"/>
                          </a:solidFill>
                          <a:effectLst/>
                          <a:latin typeface="georgia" panose="02040502050405020303" pitchFamily="18" charset="0"/>
                        </a:rPr>
                      </a:br>
                      <a:r>
                        <a:rPr lang="en-US" sz="1700" b="1" i="0" cap="none" spc="0">
                          <a:solidFill>
                            <a:schemeClr val="tx1"/>
                          </a:solidFill>
                          <a:effectLst/>
                          <a:latin typeface="georgia" panose="02040502050405020303" pitchFamily="18" charset="0"/>
                        </a:rPr>
                        <a:t>approach and use</a:t>
                      </a:r>
                      <a:endParaRPr lang="en-US" sz="1700" cap="none" spc="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r>
                        <a:rPr lang="ar-AE" sz="1700" b="1" u="sng" cap="none" spc="0" noProof="0">
                          <a:solidFill>
                            <a:schemeClr val="tx1"/>
                          </a:solidFill>
                          <a:effectLst/>
                          <a:latin typeface="Arial" panose="020B0604020202020204" pitchFamily="34" charset="0"/>
                          <a:ea typeface="Calibri" panose="020F0502020204030204" pitchFamily="34" charset="0"/>
                          <a:cs typeface="+mn-cs"/>
                          <a:hlinkClick r:id="rId8">
                            <a:extLst>
                              <a:ext uri="{A12FA001-AC4F-418D-AE19-62706E023703}">
                                <ahyp:hlinkClr xmlns:ahyp="http://schemas.microsoft.com/office/drawing/2018/hyperlinkcolor" val="tx"/>
                              </a:ext>
                            </a:extLst>
                          </a:hlinkClick>
                        </a:rPr>
                        <a:t>المبدأ السابع:  الحجم والمساحة للنهج والاستخدام</a:t>
                      </a:r>
                      <a:endParaRPr lang="ar-AE" sz="1700" b="1" cap="none" spc="0" noProof="0">
                        <a:solidFill>
                          <a:schemeClr val="tx1"/>
                        </a:solidFill>
                      </a:endParaRPr>
                    </a:p>
                  </a:txBody>
                  <a:tcPr marL="0" marR="144685" marT="39436" marB="13145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509760998"/>
                  </a:ext>
                </a:extLst>
              </a:tr>
            </a:tbl>
          </a:graphicData>
        </a:graphic>
      </p:graphicFrame>
    </p:spTree>
    <p:extLst>
      <p:ext uri="{BB962C8B-B14F-4D97-AF65-F5344CB8AC3E}">
        <p14:creationId xmlns:p14="http://schemas.microsoft.com/office/powerpoint/2010/main" val="2717476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9C87-0043-4E2B-83F0-2A491B707019}"/>
              </a:ext>
            </a:extLst>
          </p:cNvPr>
          <p:cNvSpPr>
            <a:spLocks noGrp="1"/>
          </p:cNvSpPr>
          <p:nvPr>
            <p:ph type="title"/>
          </p:nvPr>
        </p:nvSpPr>
        <p:spPr>
          <a:xfrm>
            <a:off x="1107240" y="339343"/>
            <a:ext cx="10428488" cy="57845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r" rtl="1"/>
            <a:r>
              <a:rPr lang="ar-AE" sz="1800" dirty="0">
                <a:effectLst/>
                <a:ea typeface="Calibri" panose="020F0502020204030204" pitchFamily="34" charset="0"/>
                <a:cs typeface="Arial" panose="020B0604020202020204" pitchFamily="34" charset="0"/>
              </a:rPr>
              <a:t>نموذج الاسكوا و مؤشر قياس النفاذية الرقمية (</a:t>
            </a:r>
            <a:r>
              <a:rPr lang="en-US" sz="1800" dirty="0">
                <a:effectLst/>
                <a:latin typeface="Arial" panose="020B0604020202020204" pitchFamily="34" charset="0"/>
                <a:ea typeface="Calibri" panose="020F0502020204030204" pitchFamily="34" charset="0"/>
              </a:rPr>
              <a:t>Digital Accessibility Rights Evaluation Index-DARE</a:t>
            </a:r>
            <a:r>
              <a:rPr lang="ar-AE" sz="1800" dirty="0">
                <a:effectLst/>
                <a:latin typeface="Arial" panose="020B0604020202020204" pitchFamily="34" charset="0"/>
                <a:ea typeface="Calibri" panose="020F0502020204030204" pitchFamily="34" charset="0"/>
              </a:rPr>
              <a:t>)</a:t>
            </a:r>
            <a:endParaRPr lang="en-US" dirty="0"/>
          </a:p>
        </p:txBody>
      </p:sp>
      <p:pic>
        <p:nvPicPr>
          <p:cNvPr id="7" name="Online Media 6" title="Qatar Ranks 1st worldwide on DARE Index 2020">
            <a:hlinkClick r:id="" action="ppaction://media"/>
            <a:extLst>
              <a:ext uri="{FF2B5EF4-FFF2-40B4-BE49-F238E27FC236}">
                <a16:creationId xmlns:a16="http://schemas.microsoft.com/office/drawing/2014/main" id="{8555D601-017E-4507-B5C3-3F47EB08078E}"/>
              </a:ext>
            </a:extLst>
          </p:cNvPr>
          <p:cNvPicPr>
            <a:picLocks noRot="1" noChangeAspect="1"/>
          </p:cNvPicPr>
          <p:nvPr>
            <a:videoFile r:link="rId1"/>
          </p:nvPr>
        </p:nvPicPr>
        <p:blipFill>
          <a:blip r:embed="rId3"/>
          <a:stretch>
            <a:fillRect/>
          </a:stretch>
        </p:blipFill>
        <p:spPr>
          <a:xfrm>
            <a:off x="1107239" y="4332302"/>
            <a:ext cx="3894129" cy="2112886"/>
          </a:xfrm>
          <a:prstGeom prst="rect">
            <a:avLst/>
          </a:prstGeom>
        </p:spPr>
      </p:pic>
      <p:sp>
        <p:nvSpPr>
          <p:cNvPr id="9" name="TextBox 8">
            <a:extLst>
              <a:ext uri="{FF2B5EF4-FFF2-40B4-BE49-F238E27FC236}">
                <a16:creationId xmlns:a16="http://schemas.microsoft.com/office/drawing/2014/main" id="{937B1A89-64FB-491B-ADE9-DB90CB11FEE4}"/>
              </a:ext>
            </a:extLst>
          </p:cNvPr>
          <p:cNvSpPr txBox="1"/>
          <p:nvPr/>
        </p:nvSpPr>
        <p:spPr>
          <a:xfrm>
            <a:off x="7679184" y="917800"/>
            <a:ext cx="3856543" cy="582794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228600" marR="0" algn="just" rtl="1">
              <a:lnSpc>
                <a:spcPct val="115000"/>
              </a:lnSpc>
              <a:spcBef>
                <a:spcPts val="0"/>
              </a:spcBef>
              <a:spcAft>
                <a:spcPts val="800"/>
              </a:spcAft>
            </a:pPr>
            <a:r>
              <a:rPr lang="ar-AE"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يعد الوصول غير المقيد إلى الأجهزة الرقمية والمحتويات والمعلومات والخدمات (النفاذية الرقمية) شرطًا ضروريًا للأشخاص ذوي الإعاقة للتمتع بحقوقهم الكاملة. تلزم المادة 9 من اتفاقية حقوق الأشخاص ذوي الإعاقة من الإناث والذكور الدول الاطراف البالغ عددها 181 دولة بضمان إتاحة تكنولوجيا المعلومات والاتصالات، التي تدعم كل شيء رقمي (النفاذية الرقمية)، في المتناول للأشخاص ذوي الإعاقة.</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28600" marR="0" algn="just" rtl="1">
              <a:lnSpc>
                <a:spcPct val="115000"/>
              </a:lnSpc>
              <a:spcBef>
                <a:spcPts val="0"/>
              </a:spcBef>
              <a:spcAft>
                <a:spcPts val="800"/>
              </a:spcAft>
            </a:pPr>
            <a:r>
              <a:rPr lang="ar-AE"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تم إنشاء مؤشر </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DARE</a:t>
            </a:r>
            <a:r>
              <a:rPr lang="ar-AE"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بواسطة </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G3ict</a:t>
            </a:r>
            <a:r>
              <a:rPr lang="ar-AE"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لتوفير معيار عالمي للحكومات والدعاة ومنظمات القطاع الخاص لتقييم تقدمهم وتحديد الفرص في تعزيز وتنفيذ الوصول الرقمي.</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2BDE257-D31B-4B4A-B4B4-50D958CE4DD9}"/>
              </a:ext>
            </a:extLst>
          </p:cNvPr>
          <p:cNvSpPr txBox="1"/>
          <p:nvPr/>
        </p:nvSpPr>
        <p:spPr>
          <a:xfrm>
            <a:off x="1107239" y="984382"/>
            <a:ext cx="3894129" cy="320587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algn="just" rtl="1">
              <a:spcBef>
                <a:spcPts val="0"/>
              </a:spcBef>
              <a:spcAft>
                <a:spcPts val="0"/>
              </a:spcAft>
            </a:pPr>
            <a:r>
              <a:rPr lang="ar-AE" sz="1800" dirty="0">
                <a:effectLst/>
                <a:ea typeface="Calibri" panose="020F0502020204030204" pitchFamily="34" charset="0"/>
                <a:cs typeface="Arial" panose="020B0604020202020204" pitchFamily="34" charset="0"/>
              </a:rPr>
              <a:t>ولابد من الإشارة أن كل من سلطنة عمان ودولة قطر قد حصلتا على ترتيب عالمي عالٍ جداً حسب مؤشر قياس النفاذية الرقمية (</a:t>
            </a:r>
            <a:r>
              <a:rPr lang="en-US" sz="1800" dirty="0">
                <a:effectLst/>
                <a:latin typeface="Arial" panose="020B0604020202020204" pitchFamily="34" charset="0"/>
                <a:ea typeface="Calibri" panose="020F0502020204030204" pitchFamily="34" charset="0"/>
              </a:rPr>
              <a:t>Digital Accessibility Rights Evaluation Index-DARE</a:t>
            </a:r>
            <a:r>
              <a:rPr lang="ar-AE"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marL="0" marR="0" algn="just" rtl="1">
              <a:spcBef>
                <a:spcPts val="0"/>
              </a:spcBef>
              <a:spcAft>
                <a:spcPts val="0"/>
              </a:spcAft>
            </a:pPr>
            <a:r>
              <a:rPr lang="ar-AE" sz="1800" dirty="0">
                <a:effectLst/>
                <a:latin typeface="Arial" panose="020B0604020202020204" pitchFamily="34" charset="0"/>
                <a:ea typeface="Calibri" panose="020F0502020204030204" pitchFamily="34" charset="0"/>
              </a:rPr>
              <a:t>وتصدرت سلطنة عمان الترتيب العالمي وحصلت على المركز الأول للعام 2018 تجاوزت فيه ترتيب دول عالمية مثل الولايات المتحدة الامريكية، والمملكة المتحدة في العام 2018، وتصدرت دولة قطر تصدرت الترتيب العالمي وحصلت على المركز الأول في العام 2020</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descr="A picture containing text, businesscard&#10;&#10;Description automatically generated">
            <a:extLst>
              <a:ext uri="{FF2B5EF4-FFF2-40B4-BE49-F238E27FC236}">
                <a16:creationId xmlns:a16="http://schemas.microsoft.com/office/drawing/2014/main" id="{18297FD1-D72E-4497-B37E-F681E7B3C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091" y="917800"/>
            <a:ext cx="2095500" cy="5692140"/>
          </a:xfrm>
          <a:prstGeom prst="rect">
            <a:avLst/>
          </a:prstGeom>
        </p:spPr>
      </p:pic>
    </p:spTree>
    <p:extLst>
      <p:ext uri="{BB962C8B-B14F-4D97-AF65-F5344CB8AC3E}">
        <p14:creationId xmlns:p14="http://schemas.microsoft.com/office/powerpoint/2010/main" val="37973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B0CC-E939-439F-B5C3-D599F4D0945F}"/>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r" rtl="1"/>
            <a:r>
              <a:rPr lang="ar-SA" sz="2800" dirty="0">
                <a:effectLst/>
                <a:latin typeface="Arial" panose="020B0604020202020204" pitchFamily="34" charset="0"/>
                <a:ea typeface="Calibri" panose="020F0502020204030204" pitchFamily="34" charset="0"/>
                <a:cs typeface="Arial" panose="020B0604020202020204" pitchFamily="34" charset="0"/>
              </a:rPr>
              <a:t> </a:t>
            </a:r>
            <a:r>
              <a:rPr lang="ar-AE" sz="2800" dirty="0">
                <a:effectLst/>
                <a:latin typeface="Arial" panose="020B0604020202020204" pitchFamily="34" charset="0"/>
                <a:ea typeface="Calibri" panose="020F0502020204030204" pitchFamily="34" charset="0"/>
                <a:cs typeface="Arial" panose="020B0604020202020204" pitchFamily="34" charset="0"/>
              </a:rPr>
              <a:t>نموذج الاسكوا يعتمد مؤشرات مقياس </a:t>
            </a:r>
            <a:r>
              <a:rPr lang="en-US" sz="2800" dirty="0">
                <a:effectLst/>
                <a:latin typeface="Arial" panose="020B0604020202020204" pitchFamily="34" charset="0"/>
                <a:ea typeface="Calibri" panose="020F0502020204030204" pitchFamily="34" charset="0"/>
                <a:cs typeface="Arial" panose="020B0604020202020204" pitchFamily="34" charset="0"/>
              </a:rPr>
              <a:t>DARE</a:t>
            </a:r>
            <a:r>
              <a:rPr lang="ar-AE" sz="2800" dirty="0">
                <a:latin typeface="Arial" panose="020B0604020202020204" pitchFamily="34" charset="0"/>
                <a:ea typeface="Calibri" panose="020F0502020204030204" pitchFamily="34" charset="0"/>
                <a:cs typeface="Arial" panose="020B0604020202020204" pitchFamily="34" charset="0"/>
              </a:rPr>
              <a:t> الثلاثة:</a:t>
            </a:r>
            <a:br>
              <a:rPr lang="ar-AE" sz="2800" dirty="0">
                <a:latin typeface="Arial" panose="020B0604020202020204" pitchFamily="34" charset="0"/>
                <a:ea typeface="Calibri" panose="020F0502020204030204" pitchFamily="34" charset="0"/>
                <a:cs typeface="Arial" panose="020B0604020202020204" pitchFamily="34" charset="0"/>
              </a:rPr>
            </a:br>
            <a:r>
              <a:rPr lang="ar-AE" sz="2800" dirty="0">
                <a:latin typeface="Arial" panose="020B0604020202020204" pitchFamily="34" charset="0"/>
                <a:ea typeface="Calibri" panose="020F0502020204030204" pitchFamily="34" charset="0"/>
                <a:cs typeface="Arial" panose="020B0604020202020204" pitchFamily="34" charset="0"/>
              </a:rPr>
              <a:t>المؤشر الأول : </a:t>
            </a:r>
            <a:r>
              <a:rPr lang="ar-AE"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التزامات الدولة (القانونية والتنظيمية والسياسات والبرامج) والتي تتضمن: </a:t>
            </a:r>
            <a:endParaRPr lang="en-US" sz="2800" dirty="0">
              <a:solidFill>
                <a:schemeClr val="bg1"/>
              </a:solidFill>
            </a:endParaRPr>
          </a:p>
        </p:txBody>
      </p:sp>
      <p:sp>
        <p:nvSpPr>
          <p:cNvPr id="6" name="TextBox 5">
            <a:extLst>
              <a:ext uri="{FF2B5EF4-FFF2-40B4-BE49-F238E27FC236}">
                <a16:creationId xmlns:a16="http://schemas.microsoft.com/office/drawing/2014/main" id="{2AE51EED-C525-4564-8CDC-15FA37C55508}"/>
              </a:ext>
            </a:extLst>
          </p:cNvPr>
          <p:cNvSpPr txBox="1"/>
          <p:nvPr/>
        </p:nvSpPr>
        <p:spPr>
          <a:xfrm>
            <a:off x="6436311" y="1775754"/>
            <a:ext cx="4917489" cy="493576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228600" marR="0" algn="r" rtl="1">
              <a:lnSpc>
                <a:spcPct val="115000"/>
              </a:lnSpc>
              <a:spcBef>
                <a:spcPts val="0"/>
              </a:spcBef>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1.	ضمان توفير الاتصالات الحكومية للجمهور باستخدام تكنولوجيا المعلومات والاتصالات في أشكال يسهل الوصول إليها أو بلغة الإشارة أو بطريقة برايل؟ </a:t>
            </a:r>
          </a:p>
          <a:p>
            <a:pPr marL="228600" marR="0" algn="r" rtl="1">
              <a:lnSpc>
                <a:spcPct val="115000"/>
              </a:lnSpc>
              <a:spcBef>
                <a:spcPts val="0"/>
              </a:spcBef>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2.	تحديد سياسة قواعد المشتريات العامة التي تعزز النفاذ إلى تكنولوجيا المعلومات والاتصالات؟ </a:t>
            </a:r>
          </a:p>
          <a:p>
            <a:pPr marL="228600" marR="0" algn="r" rtl="1">
              <a:lnSpc>
                <a:spcPct val="115000"/>
              </a:lnSpc>
              <a:spcBef>
                <a:spcPts val="0"/>
              </a:spcBef>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3.	تحديد وتنفيذ سياسات بشأن الإعاقات والخدمات حسب نوع الإعاقة:</a:t>
            </a:r>
          </a:p>
          <a:p>
            <a:pPr marL="1600200" lvl="3" algn="r" rtl="1">
              <a:lnSpc>
                <a:spcPct val="115000"/>
              </a:lnSpc>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	اعاقة بصرية</a:t>
            </a:r>
          </a:p>
          <a:p>
            <a:pPr marL="1600200" lvl="3" algn="r" rtl="1">
              <a:lnSpc>
                <a:spcPct val="115000"/>
              </a:lnSpc>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	اعاقة سمعية (ضعاف السمع)</a:t>
            </a:r>
          </a:p>
          <a:p>
            <a:pPr marL="1600200" lvl="3" algn="r" rtl="1">
              <a:lnSpc>
                <a:spcPct val="115000"/>
              </a:lnSpc>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	اعاقة حركية </a:t>
            </a:r>
          </a:p>
          <a:p>
            <a:pPr marL="1600200" lvl="3" algn="r" rtl="1">
              <a:lnSpc>
                <a:spcPct val="115000"/>
              </a:lnSpc>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	اعاقة ادراكية </a:t>
            </a:r>
          </a:p>
          <a:p>
            <a:pPr marL="228600" marR="0" algn="r" rtl="1">
              <a:lnSpc>
                <a:spcPct val="115000"/>
              </a:lnSpc>
              <a:spcBef>
                <a:spcPts val="0"/>
              </a:spcBef>
              <a:spcAft>
                <a:spcPts val="800"/>
              </a:spcAft>
            </a:pPr>
            <a:r>
              <a:rPr lang="ar-AE" sz="1600">
                <a:solidFill>
                  <a:schemeClr val="bg1"/>
                </a:solidFill>
                <a:effectLst/>
                <a:latin typeface="Arial" panose="020B0604020202020204" pitchFamily="34" charset="0"/>
                <a:ea typeface="Calibri" panose="020F0502020204030204" pitchFamily="34" charset="0"/>
                <a:cs typeface="Arial" panose="020B0604020202020204" pitchFamily="34" charset="0"/>
              </a:rPr>
              <a:t>4. هل تم لحظ وجود برامج لضمان استشارة الأشخاص ذوي الإعاقة من الإناث والذكور والمنظمات التي تمثلهم في وضع وتنفيذ التشريعات وسياسات النفاذية الرقمية؟</a:t>
            </a:r>
            <a:endParaRPr lang="ar-A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Online Media 6" title="مركز تأهيل ذوى الإحتياجات الخاصة">
            <a:hlinkClick r:id="" action="ppaction://media"/>
            <a:extLst>
              <a:ext uri="{FF2B5EF4-FFF2-40B4-BE49-F238E27FC236}">
                <a16:creationId xmlns:a16="http://schemas.microsoft.com/office/drawing/2014/main" id="{50C19389-D2B6-4D88-8485-DB347C4A4C63}"/>
              </a:ext>
            </a:extLst>
          </p:cNvPr>
          <p:cNvPicPr>
            <a:picLocks noRot="1" noChangeAspect="1"/>
          </p:cNvPicPr>
          <p:nvPr>
            <a:videoFile r:link="rId1"/>
          </p:nvPr>
        </p:nvPicPr>
        <p:blipFill>
          <a:blip r:embed="rId3"/>
          <a:stretch>
            <a:fillRect/>
          </a:stretch>
        </p:blipFill>
        <p:spPr>
          <a:xfrm>
            <a:off x="935910" y="2775135"/>
            <a:ext cx="5160090" cy="2915451"/>
          </a:xfrm>
          <a:prstGeom prst="rect">
            <a:avLst/>
          </a:prstGeom>
        </p:spPr>
      </p:pic>
    </p:spTree>
    <p:extLst>
      <p:ext uri="{BB962C8B-B14F-4D97-AF65-F5344CB8AC3E}">
        <p14:creationId xmlns:p14="http://schemas.microsoft.com/office/powerpoint/2010/main" val="3640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77B0CC-E939-439F-B5C3-D599F4D0945F}"/>
              </a:ext>
            </a:extLst>
          </p:cNvPr>
          <p:cNvSpPr>
            <a:spLocks noGrp="1"/>
          </p:cNvSpPr>
          <p:nvPr>
            <p:ph type="title"/>
          </p:nvPr>
        </p:nvSpPr>
        <p:spPr>
          <a:xfrm>
            <a:off x="730155" y="730155"/>
            <a:ext cx="6090743" cy="1422871"/>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r" rtl="1"/>
            <a:r>
              <a:rPr lang="ar-AE" sz="3100" kern="1200" dirty="0">
                <a:solidFill>
                  <a:srgbClr val="FFFFFF"/>
                </a:solidFill>
                <a:latin typeface="+mj-lt"/>
                <a:ea typeface="+mj-ea"/>
                <a:cs typeface="+mj-cs"/>
              </a:rPr>
              <a:t> مؤشر </a:t>
            </a:r>
            <a:r>
              <a:rPr lang="en-US" sz="3100" kern="1200" dirty="0">
                <a:solidFill>
                  <a:srgbClr val="FFFFFF"/>
                </a:solidFill>
                <a:latin typeface="+mj-lt"/>
                <a:ea typeface="+mj-ea"/>
                <a:cs typeface="+mj-cs"/>
              </a:rPr>
              <a:t>DARE</a:t>
            </a:r>
            <a:r>
              <a:rPr lang="ar-AE" sz="3100" kern="1200" dirty="0">
                <a:solidFill>
                  <a:srgbClr val="FFFFFF"/>
                </a:solidFill>
                <a:latin typeface="+mj-lt"/>
                <a:ea typeface="+mj-ea"/>
                <a:cs typeface="+mj-cs"/>
              </a:rPr>
              <a:t> الثاني :</a:t>
            </a:r>
            <a:r>
              <a:rPr lang="ar-AE" sz="3100" kern="1200" dirty="0">
                <a:solidFill>
                  <a:srgbClr val="FFFFFF"/>
                </a:solidFill>
                <a:effectLst/>
                <a:latin typeface="+mj-lt"/>
                <a:ea typeface="+mj-ea"/>
                <a:cs typeface="+mj-cs"/>
              </a:rPr>
              <a:t>قدرة الدولة على التنفيذ (التنظيم والعمليات والموارد)</a:t>
            </a:r>
            <a:endParaRPr lang="ar-AE" sz="3100" kern="1200" dirty="0">
              <a:solidFill>
                <a:srgbClr val="FFFFFF"/>
              </a:solidFill>
              <a:latin typeface="+mj-lt"/>
              <a:ea typeface="+mj-ea"/>
              <a:cs typeface="+mj-cs"/>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69838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88DE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AE51EED-C525-4564-8CDC-15FA37C55508}"/>
              </a:ext>
            </a:extLst>
          </p:cNvPr>
          <p:cNvSpPr txBox="1"/>
          <p:nvPr/>
        </p:nvSpPr>
        <p:spPr>
          <a:xfrm>
            <a:off x="786384" y="2717021"/>
            <a:ext cx="6034514" cy="3410824"/>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marL="228600" marR="0" indent="-228600" algn="r" rtl="1">
              <a:lnSpc>
                <a:spcPct val="90000"/>
              </a:lnSpc>
              <a:spcBef>
                <a:spcPts val="0"/>
              </a:spcBef>
              <a:spcAft>
                <a:spcPts val="800"/>
              </a:spcAft>
              <a:buFont typeface="Arial" panose="020B0604020202020204" pitchFamily="34" charset="0"/>
              <a:buChar char="•"/>
            </a:pPr>
            <a:endParaRPr lang="ar-AE" sz="1700" dirty="0">
              <a:solidFill>
                <a:schemeClr val="tx1"/>
              </a:solidFill>
              <a:effectLst/>
            </a:endParaRP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والتي تفحص وجود هيئات ومؤسسات وآليات مخصصة ضمن السياسة الوطنية مثل:</a:t>
            </a: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1.	هيئة حكومية مخصصة خصيصاً للأشخاص ذوي الإعاقة</a:t>
            </a: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2.	هيئة حكومية مخصصة خصيصا لتكنولوجيا المعلومات والاتصالات  </a:t>
            </a: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3.	صندوق حكومي (تمويل) مخصص لبرامج دعم إمكانية النفاذية الرقمية</a:t>
            </a: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4.	آلية استعراض منهجية من جانب البلد للتشريعات و/أو السياسات القائمة المتعلقة بالنفاذية الرقمية؟</a:t>
            </a:r>
          </a:p>
          <a:p>
            <a:pPr marL="228600" marR="0" indent="-228600" algn="r" rtl="1">
              <a:lnSpc>
                <a:spcPct val="90000"/>
              </a:lnSpc>
              <a:spcBef>
                <a:spcPts val="0"/>
              </a:spcBef>
              <a:spcAft>
                <a:spcPts val="800"/>
              </a:spcAft>
              <a:buFont typeface="Arial" panose="020B0604020202020204" pitchFamily="34" charset="0"/>
              <a:buChar char="•"/>
            </a:pPr>
            <a:r>
              <a:rPr lang="ar-AE" sz="1700" dirty="0">
                <a:solidFill>
                  <a:schemeClr val="tx1"/>
                </a:solidFill>
                <a:effectLst/>
              </a:rPr>
              <a:t>5.	الإحصاءات أو البيانات المتاحة لعامة الجمهور عن إمكانية وصول الأشخاص ذوي الإعاقة من الإناث والذكور إلى النفاذية الرقمية</a:t>
            </a:r>
          </a:p>
        </p:txBody>
      </p:sp>
      <p:sp>
        <p:nvSpPr>
          <p:cNvPr id="20" name="Rectangle 19">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88DEF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Online Media 6" title="Mada Video Dare index">
            <a:hlinkClick r:id="" action="ppaction://media"/>
            <a:extLst>
              <a:ext uri="{FF2B5EF4-FFF2-40B4-BE49-F238E27FC236}">
                <a16:creationId xmlns:a16="http://schemas.microsoft.com/office/drawing/2014/main" id="{BDCC79D9-1186-4EAC-9868-37496D8B3994}"/>
              </a:ext>
            </a:extLst>
          </p:cNvPr>
          <p:cNvPicPr>
            <a:picLocks noRot="1" noChangeAspect="1"/>
          </p:cNvPicPr>
          <p:nvPr>
            <a:videoFile r:link="rId1"/>
          </p:nvPr>
        </p:nvPicPr>
        <p:blipFill>
          <a:blip r:embed="rId3"/>
          <a:stretch>
            <a:fillRect/>
          </a:stretch>
        </p:blipFill>
        <p:spPr>
          <a:xfrm>
            <a:off x="7517695" y="3320269"/>
            <a:ext cx="3977640" cy="2247366"/>
          </a:xfrm>
          <a:prstGeom prst="rect">
            <a:avLst/>
          </a:prstGeom>
        </p:spPr>
      </p:pic>
      <p:sp>
        <p:nvSpPr>
          <p:cNvPr id="3" name="TextBox 2">
            <a:extLst>
              <a:ext uri="{FF2B5EF4-FFF2-40B4-BE49-F238E27FC236}">
                <a16:creationId xmlns:a16="http://schemas.microsoft.com/office/drawing/2014/main" id="{B3792765-CAB2-43B4-8FA8-80098F8F5799}"/>
              </a:ext>
            </a:extLst>
          </p:cNvPr>
          <p:cNvSpPr txBox="1"/>
          <p:nvPr/>
        </p:nvSpPr>
        <p:spPr>
          <a:xfrm>
            <a:off x="9871345" y="1210757"/>
            <a:ext cx="1590500" cy="461665"/>
          </a:xfrm>
          <a:prstGeom prst="rect">
            <a:avLst/>
          </a:prstGeom>
          <a:noFill/>
        </p:spPr>
        <p:txBody>
          <a:bodyPr wrap="none" rtlCol="0">
            <a:spAutoFit/>
          </a:bodyPr>
          <a:lstStyle/>
          <a:p>
            <a:r>
              <a:rPr lang="ar-AE" sz="2400" dirty="0">
                <a:solidFill>
                  <a:schemeClr val="bg1"/>
                </a:solidFill>
              </a:rPr>
              <a:t>نموذج الاسكوا</a:t>
            </a:r>
            <a:endParaRPr lang="en-US" sz="2400" dirty="0">
              <a:solidFill>
                <a:schemeClr val="bg1"/>
              </a:solidFill>
            </a:endParaRPr>
          </a:p>
        </p:txBody>
      </p:sp>
    </p:spTree>
    <p:extLst>
      <p:ext uri="{BB962C8B-B14F-4D97-AF65-F5344CB8AC3E}">
        <p14:creationId xmlns:p14="http://schemas.microsoft.com/office/powerpoint/2010/main" val="29668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E77B0CC-E939-439F-B5C3-D599F4D0945F}"/>
              </a:ext>
            </a:extLst>
          </p:cNvPr>
          <p:cNvSpPr>
            <a:spLocks noGrp="1"/>
          </p:cNvSpPr>
          <p:nvPr>
            <p:ph type="title"/>
          </p:nvPr>
        </p:nvSpPr>
        <p:spPr>
          <a:xfrm>
            <a:off x="1047280" y="759805"/>
            <a:ext cx="10306520" cy="1325563"/>
          </a:xfr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pPr algn="r" rtl="1"/>
            <a:r>
              <a:rPr lang="ar-AE" sz="2800" kern="1200" dirty="0">
                <a:solidFill>
                  <a:srgbClr val="FFFFFF"/>
                </a:solidFill>
                <a:effectLst/>
                <a:latin typeface="+mj-lt"/>
                <a:ea typeface="+mj-ea"/>
                <a:cs typeface="+mj-cs"/>
              </a:rPr>
              <a:t> </a:t>
            </a:r>
            <a:r>
              <a:rPr lang="ar-AE" sz="2800" kern="1200" dirty="0">
                <a:solidFill>
                  <a:srgbClr val="FFFFFF"/>
                </a:solidFill>
                <a:latin typeface="+mj-lt"/>
                <a:ea typeface="+mj-ea"/>
                <a:cs typeface="+mj-cs"/>
              </a:rPr>
              <a:t>المؤشر</a:t>
            </a:r>
            <a:r>
              <a:rPr lang="en-US" sz="2800" dirty="0">
                <a:effectLst/>
                <a:latin typeface="Arial" panose="020B0604020202020204" pitchFamily="34" charset="0"/>
                <a:ea typeface="Calibri" panose="020F0502020204030204" pitchFamily="34" charset="0"/>
                <a:cs typeface="Arial" panose="020B0604020202020204" pitchFamily="34" charset="0"/>
              </a:rPr>
              <a:t>DARE</a:t>
            </a:r>
            <a:r>
              <a:rPr lang="ar-AE" sz="2800" kern="1200" dirty="0">
                <a:solidFill>
                  <a:srgbClr val="FFFFFF"/>
                </a:solidFill>
                <a:latin typeface="+mj-lt"/>
                <a:ea typeface="+mj-ea"/>
                <a:cs typeface="+mj-cs"/>
              </a:rPr>
              <a:t> الثالث في نموذج الإسكوا</a:t>
            </a:r>
            <a:r>
              <a:rPr lang="ar-AE" sz="2800" kern="1200" dirty="0">
                <a:solidFill>
                  <a:srgbClr val="FFFFFF"/>
                </a:solidFill>
                <a:effectLst/>
                <a:latin typeface="+mj-lt"/>
                <a:ea typeface="+mj-ea"/>
                <a:cs typeface="+mj-cs"/>
              </a:rPr>
              <a:t>: نتائج إمكانية النفاذية الرقمية الفعلية للأشخاص ذوي الإعاقة في عشرة مجالات من المنتجات والخدمات وهي:</a:t>
            </a:r>
            <a:endParaRPr lang="ar-AE" sz="28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2AE51EED-C525-4564-8CDC-15FA37C55508}"/>
              </a:ext>
            </a:extLst>
          </p:cNvPr>
          <p:cNvSpPr txBox="1"/>
          <p:nvPr/>
        </p:nvSpPr>
        <p:spPr>
          <a:xfrm>
            <a:off x="1424904" y="2494450"/>
            <a:ext cx="4053545" cy="3563159"/>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marL="228600" marR="0" indent="-228600" algn="r" rtl="1">
              <a:lnSpc>
                <a:spcPct val="90000"/>
              </a:lnSpc>
              <a:spcBef>
                <a:spcPts val="0"/>
              </a:spcBef>
              <a:spcAft>
                <a:spcPts val="800"/>
              </a:spcAft>
              <a:buFont typeface="Arial" panose="020B0604020202020204" pitchFamily="34" charset="0"/>
              <a:buChar char="•"/>
            </a:pPr>
            <a:endParaRPr lang="ar-AE" sz="1500" dirty="0">
              <a:solidFill>
                <a:schemeClr val="tx1"/>
              </a:solidFill>
              <a:effectLst/>
            </a:endParaRP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1.	خدمات الاستجابة للطوارئ</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2.	التعليم الابتدائي والثانوي والتعليم العالي</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3.	خدمات إعادة التأهيل</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4.	الخدمات الصحية</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5.	الأكشاك الإلكترونية</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6.	المعلومات القضائية والإجراءات القانونية</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7.	العيش المستقل</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8.	ترتيبات إقامة معقولة في العمل</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9.	العمل عن بعد</a:t>
            </a:r>
          </a:p>
          <a:p>
            <a:pPr marL="228600" marR="0" indent="-228600" algn="r" rtl="1">
              <a:lnSpc>
                <a:spcPct val="90000"/>
              </a:lnSpc>
              <a:spcBef>
                <a:spcPts val="0"/>
              </a:spcBef>
              <a:spcAft>
                <a:spcPts val="800"/>
              </a:spcAft>
              <a:buFont typeface="Arial" panose="020B0604020202020204" pitchFamily="34" charset="0"/>
              <a:buChar char="•"/>
            </a:pPr>
            <a:r>
              <a:rPr lang="ar-AE" sz="1500" dirty="0">
                <a:solidFill>
                  <a:schemeClr val="tx1"/>
                </a:solidFill>
                <a:effectLst/>
              </a:rPr>
              <a:t>10.	المدن الذكية</a:t>
            </a:r>
          </a:p>
          <a:p>
            <a:pPr marL="228600" marR="0" indent="-228600" algn="r" rtl="1">
              <a:lnSpc>
                <a:spcPct val="90000"/>
              </a:lnSpc>
              <a:spcBef>
                <a:spcPts val="0"/>
              </a:spcBef>
              <a:spcAft>
                <a:spcPts val="800"/>
              </a:spcAft>
              <a:buFont typeface="Arial" panose="020B0604020202020204" pitchFamily="34" charset="0"/>
              <a:buChar char="•"/>
            </a:pPr>
            <a:endParaRPr lang="ar-AE" sz="1500" dirty="0">
              <a:solidFill>
                <a:schemeClr val="tx1"/>
              </a:solidFill>
              <a:effectLst/>
            </a:endParaRPr>
          </a:p>
        </p:txBody>
      </p:sp>
      <p:pic>
        <p:nvPicPr>
          <p:cNvPr id="5" name="Online Media 4" title="معلومات أساسية للأشخاص ذوي الإعاقة وأصحاب العمل">
            <a:hlinkClick r:id="" action="ppaction://media"/>
            <a:extLst>
              <a:ext uri="{FF2B5EF4-FFF2-40B4-BE49-F238E27FC236}">
                <a16:creationId xmlns:a16="http://schemas.microsoft.com/office/drawing/2014/main" id="{E11B31F6-1DF3-44EC-91A6-6FDD042CFD3F}"/>
              </a:ext>
            </a:extLst>
          </p:cNvPr>
          <p:cNvPicPr>
            <a:picLocks noGrp="1" noRot="1" noChangeAspect="1"/>
          </p:cNvPicPr>
          <p:nvPr>
            <p:ph idx="1"/>
            <a:videoFile r:link="rId1"/>
          </p:nvPr>
        </p:nvPicPr>
        <p:blipFill>
          <a:blip r:embed="rId3"/>
          <a:stretch>
            <a:fillRect/>
          </a:stretch>
        </p:blipFill>
        <p:spPr>
          <a:xfrm>
            <a:off x="5660910" y="2704681"/>
            <a:ext cx="5562293" cy="3142695"/>
          </a:xfrm>
          <a:prstGeom prst="rect">
            <a:avLst/>
          </a:prstGeom>
        </p:spPr>
      </p:pic>
    </p:spTree>
    <p:extLst>
      <p:ext uri="{BB962C8B-B14F-4D97-AF65-F5344CB8AC3E}">
        <p14:creationId xmlns:p14="http://schemas.microsoft.com/office/powerpoint/2010/main" val="28117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35525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E4DF9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78AA97-AE65-4B74-BFB1-9C1B42EF2AB8}"/>
              </a:ext>
            </a:extLst>
          </p:cNvPr>
          <p:cNvSpPr txBox="1"/>
          <p:nvPr/>
        </p:nvSpPr>
        <p:spPr>
          <a:xfrm>
            <a:off x="786384" y="2717021"/>
            <a:ext cx="6034514" cy="3410824"/>
          </a:xfrm>
          <a:prstGeom prst="rect">
            <a:avLst/>
          </a:prstGeom>
        </p:spPr>
        <p:txBody>
          <a:bodyPr vert="horz" lIns="91440" tIns="45720" rIns="91440" bIns="45720" rtlCol="0" anchor="ctr">
            <a:normAutofit/>
          </a:bodyPr>
          <a:lstStyle/>
          <a:p>
            <a:pPr indent="-228600" algn="r" rtl="1">
              <a:lnSpc>
                <a:spcPct val="90000"/>
              </a:lnSpc>
              <a:spcAft>
                <a:spcPts val="600"/>
              </a:spcAft>
              <a:buFont typeface="Arial" panose="020B0604020202020204" pitchFamily="34" charset="0"/>
              <a:buChar char="•"/>
            </a:pPr>
            <a:r>
              <a:rPr lang="ar-AE" sz="1700" dirty="0"/>
              <a:t>إن واضع السياسة الوطنية يجب أن يفكك عكسياً المتطلبات لهذا المؤشر المعياري الدولي، والتي تقيم الدول وفقه عندما يتم رفع تقرير الإنجاز السنوي الدولي للنفاذية الرقمية.</a:t>
            </a:r>
          </a:p>
          <a:p>
            <a:pPr indent="-228600" algn="r" rtl="1">
              <a:lnSpc>
                <a:spcPct val="90000"/>
              </a:lnSpc>
              <a:spcAft>
                <a:spcPts val="600"/>
              </a:spcAft>
              <a:buFont typeface="Arial" panose="020B0604020202020204" pitchFamily="34" charset="0"/>
              <a:buChar char="•"/>
            </a:pPr>
            <a:r>
              <a:rPr lang="ar-AE" sz="1700" dirty="0"/>
              <a:t>والتفكيك العكسي لمتطلبات مؤشر DARE يصنع قالباً من الممكن قياس مدى تطابق السياسة الوطنية الموجودة أساسا للنفاذية الرقمية، واغلاق أي فجوات ضمنها ان وجدت، أم استخدامها لبناء سياسة وطنية، يكون قياسها اولاً الواقع المحلي ومتطلباته وثانياً ما يمكن تطبيقه من مؤشر DARE ، دون الاخلال بالمتطلبات المحلية وظروفها.</a:t>
            </a:r>
          </a:p>
          <a:p>
            <a:pPr indent="-228600" algn="r" rtl="1">
              <a:lnSpc>
                <a:spcPct val="90000"/>
              </a:lnSpc>
              <a:spcAft>
                <a:spcPts val="600"/>
              </a:spcAft>
              <a:buFont typeface="Arial" panose="020B0604020202020204" pitchFamily="34" charset="0"/>
              <a:buChar char="•"/>
            </a:pPr>
            <a:r>
              <a:rPr lang="ar-AE" sz="1700" dirty="0"/>
              <a:t>أتى اعتماد مؤشر DARE المنجز من قبل G3ict   دولياً من كونه ينطلق من آليات بناء وقياس خاصة بالنفاذية الرقمية مكونة من ثلاث خطوات:</a:t>
            </a:r>
          </a:p>
          <a:p>
            <a:pPr indent="-228600" algn="r" rtl="1">
              <a:lnSpc>
                <a:spcPct val="90000"/>
              </a:lnSpc>
              <a:spcAft>
                <a:spcPts val="600"/>
              </a:spcAft>
              <a:buFont typeface="Arial" panose="020B0604020202020204" pitchFamily="34" charset="0"/>
              <a:buChar char="•"/>
            </a:pPr>
            <a:r>
              <a:rPr lang="ar-AE" sz="1700" dirty="0"/>
              <a:t>1.	الالتزامات،</a:t>
            </a:r>
          </a:p>
          <a:p>
            <a:pPr indent="-228600" algn="r" rtl="1">
              <a:lnSpc>
                <a:spcPct val="90000"/>
              </a:lnSpc>
              <a:spcAft>
                <a:spcPts val="600"/>
              </a:spcAft>
              <a:buFont typeface="Arial" panose="020B0604020202020204" pitchFamily="34" charset="0"/>
              <a:buChar char="•"/>
            </a:pPr>
            <a:r>
              <a:rPr lang="ar-AE" sz="1700" dirty="0"/>
              <a:t>2.	القدرة على التنفيذ،</a:t>
            </a:r>
          </a:p>
          <a:p>
            <a:pPr indent="-228600" algn="r" rtl="1">
              <a:lnSpc>
                <a:spcPct val="90000"/>
              </a:lnSpc>
              <a:spcAft>
                <a:spcPts val="600"/>
              </a:spcAft>
              <a:buFont typeface="Arial" panose="020B0604020202020204" pitchFamily="34" charset="0"/>
              <a:buChar char="•"/>
            </a:pPr>
            <a:r>
              <a:rPr lang="ar-AE" sz="1700" dirty="0"/>
              <a:t>3.	النتائج، </a:t>
            </a:r>
          </a:p>
        </p:txBody>
      </p:sp>
      <p:sp>
        <p:nvSpPr>
          <p:cNvPr id="20" name="Rectangle 19">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E4DF9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Online Media 3" title="Disabled  Tourism in Oman">
            <a:hlinkClick r:id="" action="ppaction://media"/>
            <a:extLst>
              <a:ext uri="{FF2B5EF4-FFF2-40B4-BE49-F238E27FC236}">
                <a16:creationId xmlns:a16="http://schemas.microsoft.com/office/drawing/2014/main" id="{46EE398F-3F45-497D-8CF7-AD073E33C9B1}"/>
              </a:ext>
            </a:extLst>
          </p:cNvPr>
          <p:cNvPicPr>
            <a:picLocks noGrp="1" noRot="1" noChangeAspect="1"/>
          </p:cNvPicPr>
          <p:nvPr>
            <p:ph idx="1"/>
            <a:videoFile r:link="rId1"/>
          </p:nvPr>
        </p:nvPicPr>
        <p:blipFill>
          <a:blip r:embed="rId3"/>
          <a:stretch>
            <a:fillRect/>
          </a:stretch>
        </p:blipFill>
        <p:spPr>
          <a:xfrm>
            <a:off x="7517695" y="3320269"/>
            <a:ext cx="3977640" cy="2247366"/>
          </a:xfrm>
          <a:prstGeom prst="rect">
            <a:avLst/>
          </a:prstGeom>
        </p:spPr>
      </p:pic>
      <p:sp>
        <p:nvSpPr>
          <p:cNvPr id="7" name="TextBox 6">
            <a:extLst>
              <a:ext uri="{FF2B5EF4-FFF2-40B4-BE49-F238E27FC236}">
                <a16:creationId xmlns:a16="http://schemas.microsoft.com/office/drawing/2014/main" id="{A84E3E6D-D87F-483F-A67F-BA145818CDFE}"/>
              </a:ext>
            </a:extLst>
          </p:cNvPr>
          <p:cNvSpPr txBox="1"/>
          <p:nvPr/>
        </p:nvSpPr>
        <p:spPr>
          <a:xfrm>
            <a:off x="613529" y="743129"/>
            <a:ext cx="6380223" cy="1461939"/>
          </a:xfrm>
          <a:prstGeom prst="rect">
            <a:avLst/>
          </a:prstGeom>
          <a:noFill/>
        </p:spPr>
        <p:txBody>
          <a:bodyPr wrap="square" rtlCol="0">
            <a:spAutoFit/>
          </a:bodyPr>
          <a:lstStyle/>
          <a:p>
            <a:pPr algn="ctr" rtl="1">
              <a:spcAft>
                <a:spcPts val="600"/>
              </a:spcAft>
            </a:pPr>
            <a:r>
              <a:rPr lang="ar-AE" sz="2800" dirty="0">
                <a:solidFill>
                  <a:schemeClr val="bg1"/>
                </a:solidFill>
              </a:rPr>
              <a:t>السياحة أيضاً تحتاج الى أن تكون صديقة للأشخاص ذوي الإعاقة</a:t>
            </a:r>
          </a:p>
          <a:p>
            <a:pPr algn="ctr" rtl="1">
              <a:spcAft>
                <a:spcPts val="600"/>
              </a:spcAft>
            </a:pPr>
            <a:r>
              <a:rPr lang="ar-AE" sz="2800" dirty="0">
                <a:solidFill>
                  <a:schemeClr val="bg1"/>
                </a:solidFill>
              </a:rPr>
              <a:t> تجربة سلطنة عُمان</a:t>
            </a:r>
            <a:endParaRPr lang="en-US" sz="2800" dirty="0">
              <a:solidFill>
                <a:schemeClr val="bg1"/>
              </a:solidFill>
            </a:endParaRPr>
          </a:p>
        </p:txBody>
      </p:sp>
    </p:spTree>
    <p:extLst>
      <p:ext uri="{BB962C8B-B14F-4D97-AF65-F5344CB8AC3E}">
        <p14:creationId xmlns:p14="http://schemas.microsoft.com/office/powerpoint/2010/main" val="380709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8134-8A80-47C6-BBD1-2ED2B9696EBE}"/>
              </a:ext>
            </a:extLst>
          </p:cNvPr>
          <p:cNvSpPr>
            <a:spLocks noGrp="1"/>
          </p:cNvSpPr>
          <p:nvPr>
            <p:ph type="title"/>
          </p:nvPr>
        </p:nvSpPr>
        <p:spPr>
          <a:xfrm>
            <a:off x="6797337" y="498292"/>
            <a:ext cx="4538707" cy="139451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r" rtl="1">
              <a:lnSpc>
                <a:spcPct val="90000"/>
              </a:lnSpc>
              <a:spcAft>
                <a:spcPts val="600"/>
              </a:spcAft>
            </a:pPr>
            <a:r>
              <a:rPr lang="ar-AE" sz="2400" dirty="0">
                <a:solidFill>
                  <a:schemeClr val="bg1"/>
                </a:solidFill>
                <a:effectLst/>
              </a:rPr>
              <a:t>السمات التسع </a:t>
            </a:r>
            <a:r>
              <a:rPr lang="ar-AE" sz="2400" dirty="0">
                <a:solidFill>
                  <a:schemeClr val="bg1"/>
                </a:solidFill>
              </a:rPr>
              <a:t>التي ضمها نموذج الاسكوا و </a:t>
            </a:r>
            <a:r>
              <a:rPr lang="ar-AE" sz="2400" dirty="0">
                <a:solidFill>
                  <a:schemeClr val="bg1"/>
                </a:solidFill>
                <a:effectLst/>
              </a:rPr>
              <a:t>المطلوبة في تصميم السياسة الوطنية للنفاذية الرقمية</a:t>
            </a:r>
            <a:endParaRPr lang="ar-AE" sz="2400" dirty="0">
              <a:solidFill>
                <a:schemeClr val="bg1"/>
              </a:solidFill>
            </a:endParaRPr>
          </a:p>
        </p:txBody>
      </p:sp>
      <p:pic>
        <p:nvPicPr>
          <p:cNvPr id="6" name="Picture 5" descr="Diagram&#10;&#10;Description automatically generated">
            <a:extLst>
              <a:ext uri="{FF2B5EF4-FFF2-40B4-BE49-F238E27FC236}">
                <a16:creationId xmlns:a16="http://schemas.microsoft.com/office/drawing/2014/main" id="{6CE07580-AD00-42C0-BA9E-A33C846E8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76" y="498292"/>
            <a:ext cx="4134036" cy="4386283"/>
          </a:xfrm>
          <a:prstGeom prst="rect">
            <a:avLst/>
          </a:prstGeom>
        </p:spPr>
      </p:pic>
      <p:pic>
        <p:nvPicPr>
          <p:cNvPr id="5" name="Picture 4" descr="Text&#10;&#10;Description automatically generated">
            <a:extLst>
              <a:ext uri="{FF2B5EF4-FFF2-40B4-BE49-F238E27FC236}">
                <a16:creationId xmlns:a16="http://schemas.microsoft.com/office/drawing/2014/main" id="{16A8A6F1-8475-4CE6-B305-09A54DFD8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46" y="4884575"/>
            <a:ext cx="4839096" cy="1875150"/>
          </a:xfrm>
          <a:prstGeom prst="rect">
            <a:avLst/>
          </a:prstGeom>
        </p:spPr>
      </p:pic>
      <p:pic>
        <p:nvPicPr>
          <p:cNvPr id="7" name="Online Media 3" title="مشروع همم جميل مبادرة لدعم الأشخاص ذوي الإعاقة تسهم في بناء مجتمع مستدام وشامل">
            <a:hlinkClick r:id="" action="ppaction://media"/>
            <a:extLst>
              <a:ext uri="{FF2B5EF4-FFF2-40B4-BE49-F238E27FC236}">
                <a16:creationId xmlns:a16="http://schemas.microsoft.com/office/drawing/2014/main" id="{8F30C42D-E421-463C-8419-627A3CC4C7E6}"/>
              </a:ext>
            </a:extLst>
          </p:cNvPr>
          <p:cNvPicPr>
            <a:picLocks noRot="1" noChangeAspect="1"/>
          </p:cNvPicPr>
          <p:nvPr>
            <a:videoFile r:link="rId1"/>
          </p:nvPr>
        </p:nvPicPr>
        <p:blipFill>
          <a:blip r:embed="rId5"/>
          <a:stretch>
            <a:fillRect/>
          </a:stretch>
        </p:blipFill>
        <p:spPr>
          <a:xfrm>
            <a:off x="6387783" y="2341593"/>
            <a:ext cx="5141893" cy="2905170"/>
          </a:xfrm>
          <a:prstGeom prst="rect">
            <a:avLst/>
          </a:prstGeom>
        </p:spPr>
      </p:pic>
    </p:spTree>
    <p:extLst>
      <p:ext uri="{BB962C8B-B14F-4D97-AF65-F5344CB8AC3E}">
        <p14:creationId xmlns:p14="http://schemas.microsoft.com/office/powerpoint/2010/main" val="24776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9" name="Rectangle 6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850F2B69-214E-499C-834C-42026BF96231}"/>
              </a:ext>
            </a:extLst>
          </p:cNvPr>
          <p:cNvSpPr txBox="1"/>
          <p:nvPr/>
        </p:nvSpPr>
        <p:spPr>
          <a:xfrm>
            <a:off x="6198780" y="586822"/>
            <a:ext cx="5158067" cy="16769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algn="r" rtl="1">
              <a:lnSpc>
                <a:spcPct val="90000"/>
              </a:lnSpc>
              <a:spcAft>
                <a:spcPts val="600"/>
              </a:spcAft>
            </a:pPr>
            <a:r>
              <a:rPr lang="ar-AE" sz="2000" dirty="0">
                <a:solidFill>
                  <a:schemeClr val="tx1"/>
                </a:solidFill>
                <a:effectLst/>
              </a:rPr>
              <a:t>السمات التسع </a:t>
            </a:r>
            <a:r>
              <a:rPr lang="ar-AE" sz="2000" dirty="0">
                <a:solidFill>
                  <a:schemeClr val="tx1"/>
                </a:solidFill>
              </a:rPr>
              <a:t>التي ضمها نموذج الاسكوا و </a:t>
            </a:r>
            <a:r>
              <a:rPr lang="ar-AE" sz="2000" dirty="0">
                <a:solidFill>
                  <a:schemeClr val="tx1"/>
                </a:solidFill>
                <a:effectLst/>
              </a:rPr>
              <a:t>المطلوبة في تصميم السياسة الوطنية للنفاذية الرقمية</a:t>
            </a:r>
            <a:endParaRPr lang="ar-AE" sz="2000" dirty="0">
              <a:solidFill>
                <a:schemeClr val="tx1"/>
              </a:solidFill>
            </a:endParaRPr>
          </a:p>
        </p:txBody>
      </p:sp>
      <p:pic>
        <p:nvPicPr>
          <p:cNvPr id="5" name="Picture 4" descr="Diagram&#10;&#10;Description automatically generated">
            <a:extLst>
              <a:ext uri="{FF2B5EF4-FFF2-40B4-BE49-F238E27FC236}">
                <a16:creationId xmlns:a16="http://schemas.microsoft.com/office/drawing/2014/main" id="{4A686E23-C08A-4EF9-83C9-D09CB141F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16" y="399369"/>
            <a:ext cx="5991732" cy="5632229"/>
          </a:xfrm>
          <a:prstGeom prst="rect">
            <a:avLst/>
          </a:prstGeom>
        </p:spPr>
      </p:pic>
      <p:pic>
        <p:nvPicPr>
          <p:cNvPr id="6" name="Online Media 5" title="♿️ فلم توعوي عن حقوق الأشخاص ذوي الإعاقة والخدمات المقدمة لهم في المملكة 🇸🇦">
            <a:hlinkClick r:id="" action="ppaction://media"/>
            <a:extLst>
              <a:ext uri="{FF2B5EF4-FFF2-40B4-BE49-F238E27FC236}">
                <a16:creationId xmlns:a16="http://schemas.microsoft.com/office/drawing/2014/main" id="{BBF8BF05-170A-450B-909B-E0B7F382E4A8}"/>
              </a:ext>
            </a:extLst>
          </p:cNvPr>
          <p:cNvPicPr>
            <a:picLocks noRot="1" noChangeAspect="1"/>
          </p:cNvPicPr>
          <p:nvPr>
            <a:videoFile r:link="rId1"/>
          </p:nvPr>
        </p:nvPicPr>
        <p:blipFill>
          <a:blip r:embed="rId4"/>
          <a:stretch>
            <a:fillRect/>
          </a:stretch>
        </p:blipFill>
        <p:spPr>
          <a:xfrm>
            <a:off x="6198781" y="2911058"/>
            <a:ext cx="5523082" cy="3120541"/>
          </a:xfrm>
          <a:prstGeom prst="rect">
            <a:avLst/>
          </a:prstGeom>
        </p:spPr>
      </p:pic>
    </p:spTree>
    <p:extLst>
      <p:ext uri="{BB962C8B-B14F-4D97-AF65-F5344CB8AC3E}">
        <p14:creationId xmlns:p14="http://schemas.microsoft.com/office/powerpoint/2010/main" val="36003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340B6ACE-72BC-4F8A-8FD1-6F356416D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9461" cy="6826755"/>
          </a:xfrm>
          <a:prstGeom prst="rect">
            <a:avLst/>
          </a:prstGeom>
        </p:spPr>
      </p:pic>
      <p:sp>
        <p:nvSpPr>
          <p:cNvPr id="5" name="Arrow: Bent 4">
            <a:extLst>
              <a:ext uri="{FF2B5EF4-FFF2-40B4-BE49-F238E27FC236}">
                <a16:creationId xmlns:a16="http://schemas.microsoft.com/office/drawing/2014/main" id="{FCBB2C5D-FF3D-4EF8-B905-DAD2C064F71B}"/>
              </a:ext>
            </a:extLst>
          </p:cNvPr>
          <p:cNvSpPr/>
          <p:nvPr/>
        </p:nvSpPr>
        <p:spPr>
          <a:xfrm>
            <a:off x="2139518" y="2130641"/>
            <a:ext cx="4296793" cy="3027285"/>
          </a:xfrm>
          <a:prstGeom prst="ben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B11CD9A-465E-40E2-948E-41CD4F6D9D10}"/>
              </a:ext>
            </a:extLst>
          </p:cNvPr>
          <p:cNvSpPr>
            <a:spLocks noGrp="1"/>
          </p:cNvSpPr>
          <p:nvPr>
            <p:ph type="title"/>
          </p:nvPr>
        </p:nvSpPr>
        <p:spPr>
          <a:xfrm>
            <a:off x="5409461" y="160707"/>
            <a:ext cx="5409461" cy="566928"/>
          </a:xfrm>
        </p:spPr>
        <p:style>
          <a:lnRef idx="1">
            <a:schemeClr val="accent3"/>
          </a:lnRef>
          <a:fillRef idx="3">
            <a:schemeClr val="accent3"/>
          </a:fillRef>
          <a:effectRef idx="2">
            <a:schemeClr val="accent3"/>
          </a:effectRef>
          <a:fontRef idx="minor">
            <a:schemeClr val="lt1"/>
          </a:fontRef>
        </p:style>
        <p:txBody>
          <a:bodyPr>
            <a:noAutofit/>
          </a:bodyPr>
          <a:lstStyle/>
          <a:p>
            <a:pPr algn="r"/>
            <a:r>
              <a:rPr lang="ar-SA" sz="2000" dirty="0">
                <a:effectLst/>
                <a:ea typeface="Calibri" panose="020F0502020204030204" pitchFamily="34" charset="0"/>
                <a:cs typeface="Arial" panose="020B0604020202020204" pitchFamily="34" charset="0"/>
              </a:rPr>
              <a:t>مكونات نموذج </a:t>
            </a:r>
            <a:r>
              <a:rPr lang="ar-AE" sz="2000" dirty="0">
                <a:effectLst/>
                <a:ea typeface="Calibri" panose="020F0502020204030204" pitchFamily="34" charset="0"/>
                <a:cs typeface="Arial" panose="020B0604020202020204" pitchFamily="34" charset="0"/>
              </a:rPr>
              <a:t>الإسكوا لتصميم </a:t>
            </a:r>
            <a:r>
              <a:rPr lang="ar-SA" sz="2000" dirty="0">
                <a:effectLst/>
                <a:ea typeface="Calibri" panose="020F0502020204030204" pitchFamily="34" charset="0"/>
                <a:cs typeface="Arial" panose="020B0604020202020204" pitchFamily="34" charset="0"/>
              </a:rPr>
              <a:t>السياسة الوطنية للنفاذية الرقمية </a:t>
            </a:r>
            <a:endParaRPr lang="en-US" sz="2000" dirty="0"/>
          </a:p>
        </p:txBody>
      </p:sp>
      <p:graphicFrame>
        <p:nvGraphicFramePr>
          <p:cNvPr id="4" name="Diagram 3">
            <a:extLst>
              <a:ext uri="{FF2B5EF4-FFF2-40B4-BE49-F238E27FC236}">
                <a16:creationId xmlns:a16="http://schemas.microsoft.com/office/drawing/2014/main" id="{A98E3B39-265E-42E1-8C85-6D1285B28DAA}"/>
              </a:ext>
            </a:extLst>
          </p:cNvPr>
          <p:cNvGraphicFramePr/>
          <p:nvPr>
            <p:extLst>
              <p:ext uri="{D42A27DB-BD31-4B8C-83A1-F6EECF244321}">
                <p14:modId xmlns:p14="http://schemas.microsoft.com/office/powerpoint/2010/main" val="4029973697"/>
              </p:ext>
            </p:extLst>
          </p:nvPr>
        </p:nvGraphicFramePr>
        <p:xfrm>
          <a:off x="559293" y="888342"/>
          <a:ext cx="1107440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28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C4963-7058-4506-AEC3-291C6562F901}"/>
              </a:ext>
            </a:extLst>
          </p:cNvPr>
          <p:cNvSpPr>
            <a:spLocks noGrp="1"/>
          </p:cNvSpPr>
          <p:nvPr>
            <p:ph type="title"/>
          </p:nvPr>
        </p:nvSpPr>
        <p:spPr>
          <a:xfrm>
            <a:off x="589560" y="856180"/>
            <a:ext cx="5279408" cy="1128068"/>
          </a:xfrm>
        </p:spPr>
        <p:txBody>
          <a:bodyPr anchor="ctr">
            <a:normAutofit/>
          </a:bodyPr>
          <a:lstStyle/>
          <a:p>
            <a:pPr algn="ctr" rtl="1"/>
            <a:r>
              <a:rPr lang="ar-AE" sz="4000" dirty="0"/>
              <a:t>عن المبادرة</a:t>
            </a:r>
            <a:endParaRPr lang="en-US" sz="4000" dirty="0"/>
          </a:p>
        </p:txBody>
      </p:sp>
      <p:grpSp>
        <p:nvGrpSpPr>
          <p:cNvPr id="34" name="Group 3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809C68-97C2-4EC3-B28A-D5EDA8E7A722}"/>
              </a:ext>
            </a:extLst>
          </p:cNvPr>
          <p:cNvSpPr>
            <a:spLocks noGrp="1"/>
          </p:cNvSpPr>
          <p:nvPr>
            <p:ph idx="1"/>
          </p:nvPr>
        </p:nvSpPr>
        <p:spPr>
          <a:xfrm>
            <a:off x="590719" y="2330505"/>
            <a:ext cx="5278066" cy="3979585"/>
          </a:xfrm>
        </p:spPr>
        <p:txBody>
          <a:bodyPr anchor="ctr">
            <a:normAutofit/>
          </a:bodyPr>
          <a:lstStyle/>
          <a:p>
            <a:pPr algn="r" rtl="1"/>
            <a:r>
              <a:rPr lang="ar-AE" sz="2000" dirty="0"/>
              <a:t>للتقنيات الرقمية دور حيوي في تمكين الناس وفي بناء مجتمعات أكثر شمولاً.</a:t>
            </a:r>
          </a:p>
          <a:p>
            <a:pPr algn="r" rtl="1"/>
            <a:r>
              <a:rPr lang="ar-AE" sz="2000" dirty="0"/>
              <a:t>سجّل قطاع تكنولوجيا المعلومات والاتصالات في المنطقة العربية تقدماً ملحوظاً نحو الإدماج الرقمي. لكن هذا التقدّم لا ينفي الحاجة إلى سياسات وطنيّة فعالة لتيسير استفادة الأشخاص ذوي الإعاقة من تكنولوجيا المعلومات والاتصالات. ومن الضروري أيضاً وضع مبادئ توجيهية فنية وطنية لتيسير الاستفادة من هذه التكنولوجيا في المواقع الإلكترونية العامة، والخدمات الإلكترونية، وأدوات وأجهزة تكنولوجيا المعلومات والاتصالات، وقنوات الإعلام.</a:t>
            </a:r>
          </a:p>
        </p:txBody>
      </p:sp>
      <p:sp>
        <p:nvSpPr>
          <p:cNvPr id="40" name="Rectangle 3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1" title="النفاذية الرقمية">
            <a:hlinkClick r:id="" action="ppaction://media"/>
            <a:extLst>
              <a:ext uri="{FF2B5EF4-FFF2-40B4-BE49-F238E27FC236}">
                <a16:creationId xmlns:a16="http://schemas.microsoft.com/office/drawing/2014/main" id="{E87F616C-376D-4FC6-B7A3-FFECFD48DEA9}"/>
              </a:ext>
            </a:extLst>
          </p:cNvPr>
          <p:cNvPicPr>
            <a:picLocks noRot="1" noChangeAspect="1"/>
          </p:cNvPicPr>
          <p:nvPr>
            <a:videoFile r:link="rId1"/>
          </p:nvPr>
        </p:nvPicPr>
        <p:blipFill>
          <a:blip r:embed="rId3"/>
          <a:stretch>
            <a:fillRect/>
          </a:stretch>
        </p:blipFill>
        <p:spPr>
          <a:xfrm>
            <a:off x="7083423" y="598995"/>
            <a:ext cx="4397433" cy="2484549"/>
          </a:xfrm>
          <a:prstGeom prst="rect">
            <a:avLst/>
          </a:prstGeom>
        </p:spPr>
      </p:pic>
      <p:sp>
        <p:nvSpPr>
          <p:cNvPr id="44" name="Rectangle 4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sinesscard&#10;&#10;Description automatically generated">
            <a:extLst>
              <a:ext uri="{FF2B5EF4-FFF2-40B4-BE49-F238E27FC236}">
                <a16:creationId xmlns:a16="http://schemas.microsoft.com/office/drawing/2014/main" id="{77B20536-262F-465E-B9F1-96FA9D16B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386" y="3707894"/>
            <a:ext cx="925642" cy="2518756"/>
          </a:xfrm>
          <a:prstGeom prst="rect">
            <a:avLst/>
          </a:prstGeom>
        </p:spPr>
      </p:pic>
    </p:spTree>
    <p:extLst>
      <p:ext uri="{BB962C8B-B14F-4D97-AF65-F5344CB8AC3E}">
        <p14:creationId xmlns:p14="http://schemas.microsoft.com/office/powerpoint/2010/main" val="40621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294920" y="912370"/>
            <a:ext cx="2058879" cy="747504"/>
          </a:xfrm>
        </p:spPr>
        <p:style>
          <a:lnRef idx="2">
            <a:schemeClr val="accent1">
              <a:shade val="50000"/>
            </a:schemeClr>
          </a:lnRef>
          <a:fillRef idx="1">
            <a:schemeClr val="accent1"/>
          </a:fillRef>
          <a:effectRef idx="0">
            <a:schemeClr val="accent1"/>
          </a:effectRef>
          <a:fontRef idx="minor">
            <a:schemeClr val="lt1"/>
          </a:fontRef>
        </p:style>
        <p:txBody>
          <a:bodyPr/>
          <a:lstStyle/>
          <a:p>
            <a:pPr algn="r" rtl="1"/>
            <a:r>
              <a:rPr lang="ar-AE" dirty="0"/>
              <a:t>المقدمة</a:t>
            </a:r>
            <a:r>
              <a:rPr lang="en-US" dirty="0"/>
              <a:t> </a:t>
            </a:r>
          </a:p>
        </p:txBody>
      </p:sp>
      <p:graphicFrame>
        <p:nvGraphicFramePr>
          <p:cNvPr id="10" name="Content Placeholder 2">
            <a:extLst>
              <a:ext uri="{FF2B5EF4-FFF2-40B4-BE49-F238E27FC236}">
                <a16:creationId xmlns:a16="http://schemas.microsoft.com/office/drawing/2014/main" id="{E314278D-1D0B-48D5-83A6-E038D7B4454D}"/>
              </a:ext>
            </a:extLst>
          </p:cNvPr>
          <p:cNvGraphicFramePr>
            <a:graphicFrameLocks noGrp="1"/>
          </p:cNvGraphicFramePr>
          <p:nvPr>
            <p:ph idx="1"/>
            <p:extLst>
              <p:ext uri="{D42A27DB-BD31-4B8C-83A1-F6EECF244321}">
                <p14:modId xmlns:p14="http://schemas.microsoft.com/office/powerpoint/2010/main" val="4153826356"/>
              </p:ext>
            </p:extLst>
          </p:nvPr>
        </p:nvGraphicFramePr>
        <p:xfrm>
          <a:off x="129540" y="656948"/>
          <a:ext cx="4343330" cy="540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DD1F1DC-5184-47DA-836F-B75E99D641EC}"/>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
        <p:nvSpPr>
          <p:cNvPr id="7" name="TextBox 6">
            <a:extLst>
              <a:ext uri="{FF2B5EF4-FFF2-40B4-BE49-F238E27FC236}">
                <a16:creationId xmlns:a16="http://schemas.microsoft.com/office/drawing/2014/main" id="{BAF94047-952D-45C2-8C85-F2EBDCF551AD}"/>
              </a:ext>
            </a:extLst>
          </p:cNvPr>
          <p:cNvSpPr txBox="1"/>
          <p:nvPr/>
        </p:nvSpPr>
        <p:spPr>
          <a:xfrm>
            <a:off x="7388521" y="959691"/>
            <a:ext cx="1773314" cy="523220"/>
          </a:xfrm>
          <a:prstGeom prst="rect">
            <a:avLst/>
          </a:prstGeom>
          <a:noFill/>
        </p:spPr>
        <p:txBody>
          <a:bodyPr wrap="square">
            <a:spAutoFit/>
          </a:bodyPr>
          <a:lstStyle/>
          <a:p>
            <a:r>
              <a:rPr lang="en-US" sz="2800" dirty="0"/>
              <a:t>Preamble</a:t>
            </a:r>
          </a:p>
        </p:txBody>
      </p:sp>
      <p:sp>
        <p:nvSpPr>
          <p:cNvPr id="8" name="TextBox 7">
            <a:extLst>
              <a:ext uri="{FF2B5EF4-FFF2-40B4-BE49-F238E27FC236}">
                <a16:creationId xmlns:a16="http://schemas.microsoft.com/office/drawing/2014/main" id="{68FEA46C-D3F2-407E-A407-BDC78946AEC6}"/>
              </a:ext>
            </a:extLst>
          </p:cNvPr>
          <p:cNvSpPr txBox="1"/>
          <p:nvPr/>
        </p:nvSpPr>
        <p:spPr>
          <a:xfrm>
            <a:off x="4472870" y="1674409"/>
            <a:ext cx="7120890" cy="923330"/>
          </a:xfrm>
          <a:prstGeom prst="rect">
            <a:avLst/>
          </a:prstGeom>
          <a:noFill/>
        </p:spPr>
        <p:txBody>
          <a:bodyPr wrap="square" rtlCol="0">
            <a:spAutoFit/>
          </a:bodyPr>
          <a:lstStyle/>
          <a:p>
            <a:pPr algn="r" rtl="1"/>
            <a:r>
              <a:rPr lang="ar-AE" dirty="0"/>
              <a:t>مقدمة السياسة ومن الممكن ايضاً اعتبارها الديباجة هي عملياً توصيف للأسباب الموجبة لهذه السياسة وما سيتبعها من إجراءات </a:t>
            </a:r>
            <a:br>
              <a:rPr lang="ar-AE" dirty="0"/>
            </a:br>
            <a:endParaRPr lang="en-US" dirty="0"/>
          </a:p>
        </p:txBody>
      </p:sp>
      <p:pic>
        <p:nvPicPr>
          <p:cNvPr id="13" name="Picture 12" descr="A screenshot of a computer&#10;&#10;Description automatically generated with low confidence">
            <a:extLst>
              <a:ext uri="{FF2B5EF4-FFF2-40B4-BE49-F238E27FC236}">
                <a16:creationId xmlns:a16="http://schemas.microsoft.com/office/drawing/2014/main" id="{99B5E746-884F-42B0-91D6-6EBB11F7BF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3729" y="2507311"/>
            <a:ext cx="7695841" cy="2458314"/>
          </a:xfrm>
          <a:prstGeom prst="rect">
            <a:avLst/>
          </a:prstGeom>
        </p:spPr>
      </p:pic>
      <p:sp>
        <p:nvSpPr>
          <p:cNvPr id="14" name="TextBox 13">
            <a:extLst>
              <a:ext uri="{FF2B5EF4-FFF2-40B4-BE49-F238E27FC236}">
                <a16:creationId xmlns:a16="http://schemas.microsoft.com/office/drawing/2014/main" id="{E676491C-3A5F-46C8-BA48-6B44683197DF}"/>
              </a:ext>
            </a:extLst>
          </p:cNvPr>
          <p:cNvSpPr txBox="1"/>
          <p:nvPr/>
        </p:nvSpPr>
        <p:spPr>
          <a:xfrm>
            <a:off x="4556759" y="5234940"/>
            <a:ext cx="6506621" cy="30777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r" rtl="1"/>
            <a:r>
              <a:rPr lang="ar-AE" sz="1400" dirty="0"/>
              <a:t>مثال عن المقدمة أو التوجه في السياسة الوطنية للنفاذية الرقمية في دولة الامارات العربية المتحدة</a:t>
            </a:r>
            <a:endParaRPr lang="en-US" sz="1400" dirty="0"/>
          </a:p>
        </p:txBody>
      </p:sp>
    </p:spTree>
    <p:extLst>
      <p:ext uri="{BB962C8B-B14F-4D97-AF65-F5344CB8AC3E}">
        <p14:creationId xmlns:p14="http://schemas.microsoft.com/office/powerpoint/2010/main" val="181472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681098" y="138265"/>
            <a:ext cx="2129901" cy="696389"/>
          </a:xfrm>
        </p:spPr>
        <p:txBody>
          <a:bodyPr/>
          <a:lstStyle/>
          <a:p>
            <a:pPr algn="r" rtl="1"/>
            <a:r>
              <a:rPr lang="ar-AE" dirty="0"/>
              <a:t>التعريفات</a:t>
            </a:r>
            <a:endParaRPr lang="en-US" dirty="0"/>
          </a:p>
        </p:txBody>
      </p:sp>
      <p:pic>
        <p:nvPicPr>
          <p:cNvPr id="9" name="Content Placeholder 8" descr="Graphical user interface&#10;&#10;Description automatically generated with medium confidence">
            <a:extLst>
              <a:ext uri="{FF2B5EF4-FFF2-40B4-BE49-F238E27FC236}">
                <a16:creationId xmlns:a16="http://schemas.microsoft.com/office/drawing/2014/main" id="{5BAE59FC-7BC3-4426-A197-9796E4839F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3668" y="155072"/>
            <a:ext cx="6857999" cy="4975761"/>
          </a:xfrm>
        </p:spPr>
      </p:pic>
      <p:pic>
        <p:nvPicPr>
          <p:cNvPr id="11" name="Picture 10" descr="Graphical user interface, text, application, email&#10;&#10;Description automatically generated">
            <a:extLst>
              <a:ext uri="{FF2B5EF4-FFF2-40B4-BE49-F238E27FC236}">
                <a16:creationId xmlns:a16="http://schemas.microsoft.com/office/drawing/2014/main" id="{A98E4627-D813-47CC-9BCA-EAABBC5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582" y="4961340"/>
            <a:ext cx="6556769" cy="1613697"/>
          </a:xfrm>
          <a:prstGeom prst="rect">
            <a:avLst/>
          </a:prstGeom>
        </p:spPr>
      </p:pic>
      <p:sp>
        <p:nvSpPr>
          <p:cNvPr id="7" name="Title 1">
            <a:extLst>
              <a:ext uri="{FF2B5EF4-FFF2-40B4-BE49-F238E27FC236}">
                <a16:creationId xmlns:a16="http://schemas.microsoft.com/office/drawing/2014/main" id="{98ED061E-73A8-4F0C-91F6-A50A7D2B9404}"/>
              </a:ext>
            </a:extLst>
          </p:cNvPr>
          <p:cNvSpPr txBox="1">
            <a:spLocks/>
          </p:cNvSpPr>
          <p:nvPr/>
        </p:nvSpPr>
        <p:spPr>
          <a:xfrm>
            <a:off x="89132" y="1370965"/>
            <a:ext cx="2471188" cy="1399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33920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التعريفات</a:t>
            </a:r>
          </a:p>
        </p:txBody>
      </p:sp>
      <p:pic>
        <p:nvPicPr>
          <p:cNvPr id="6" name="Content Placeholder 5" descr="Text&#10;&#10;Description automatically generated">
            <a:extLst>
              <a:ext uri="{FF2B5EF4-FFF2-40B4-BE49-F238E27FC236}">
                <a16:creationId xmlns:a16="http://schemas.microsoft.com/office/drawing/2014/main" id="{4497160B-7ED8-4EB1-88BE-606D7D9023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029163"/>
            <a:ext cx="6780700" cy="4797345"/>
          </a:xfrm>
          <a:prstGeom prst="rect">
            <a:avLst/>
          </a:prstGeom>
        </p:spPr>
      </p:pic>
      <p:sp>
        <p:nvSpPr>
          <p:cNvPr id="12" name="TextBox 11">
            <a:extLst>
              <a:ext uri="{FF2B5EF4-FFF2-40B4-BE49-F238E27FC236}">
                <a16:creationId xmlns:a16="http://schemas.microsoft.com/office/drawing/2014/main" id="{F9319B0A-3161-45B1-A371-63CFD01DD95D}"/>
              </a:ext>
            </a:extLst>
          </p:cNvPr>
          <p:cNvSpPr txBox="1"/>
          <p:nvPr/>
        </p:nvSpPr>
        <p:spPr>
          <a:xfrm>
            <a:off x="5181600" y="5691050"/>
            <a:ext cx="6096000" cy="646331"/>
          </a:xfrm>
          <a:prstGeom prst="rect">
            <a:avLst/>
          </a:prstGeom>
          <a:noFill/>
        </p:spPr>
        <p:txBody>
          <a:bodyPr wrap="square">
            <a:spAutoFit/>
          </a:bodyPr>
          <a:lstStyle/>
          <a:p>
            <a:pPr algn="r" rtl="1"/>
            <a:r>
              <a:rPr lang="ar-AE" dirty="0"/>
              <a:t> الدليل الاقليمي لتحسين جمع البيانات المتعلقة بالإعاقة وتحليلها في البلدان العربية</a:t>
            </a:r>
          </a:p>
          <a:p>
            <a:pPr algn="r" rtl="1"/>
            <a:r>
              <a:rPr lang="ar-AE" dirty="0"/>
              <a:t>تطبيق أسئلة فريق واشنطن حول أداء الوظائف</a:t>
            </a:r>
          </a:p>
        </p:txBody>
      </p:sp>
      <p:sp>
        <p:nvSpPr>
          <p:cNvPr id="7" name="Title 1">
            <a:extLst>
              <a:ext uri="{FF2B5EF4-FFF2-40B4-BE49-F238E27FC236}">
                <a16:creationId xmlns:a16="http://schemas.microsoft.com/office/drawing/2014/main" id="{A319F4E1-7F58-45F6-8D71-D70C8F43D03C}"/>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22372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223899" y="713573"/>
            <a:ext cx="2129901" cy="696389"/>
          </a:xfrm>
        </p:spPr>
        <p:txBody>
          <a:bodyPr>
            <a:normAutofit/>
          </a:bodyPr>
          <a:lstStyle/>
          <a:p>
            <a:pPr algn="r" rtl="1"/>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الولاية الوطنية </a:t>
            </a:r>
            <a:endParaRPr lang="en-US" dirty="0"/>
          </a:p>
        </p:txBody>
      </p:sp>
      <p:sp>
        <p:nvSpPr>
          <p:cNvPr id="3" name="Content Placeholder 2">
            <a:extLst>
              <a:ext uri="{FF2B5EF4-FFF2-40B4-BE49-F238E27FC236}">
                <a16:creationId xmlns:a16="http://schemas.microsoft.com/office/drawing/2014/main" id="{3963B808-900D-4A2D-AE04-260B60C95D1B}"/>
              </a:ext>
            </a:extLst>
          </p:cNvPr>
          <p:cNvSpPr>
            <a:spLocks noGrp="1"/>
          </p:cNvSpPr>
          <p:nvPr>
            <p:ph idx="1"/>
          </p:nvPr>
        </p:nvSpPr>
        <p:spPr>
          <a:xfrm>
            <a:off x="860024" y="1308756"/>
            <a:ext cx="10515600" cy="1861528"/>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AE" sz="1600" dirty="0">
                <a:solidFill>
                  <a:schemeClr val="accent1">
                    <a:lumMod val="75000"/>
                  </a:schemeClr>
                </a:solidFill>
                <a:latin typeface="Arial" panose="020B0604020202020204" pitchFamily="34" charset="0"/>
                <a:ea typeface="Calibri" panose="020F0502020204030204" pitchFamily="34" charset="0"/>
              </a:rPr>
              <a:t>مثال عن الولاية الوطنية </a:t>
            </a:r>
            <a:endParaRPr lang="en-US" sz="1600" dirty="0">
              <a:solidFill>
                <a:schemeClr val="accent1">
                  <a:lumMod val="75000"/>
                </a:schemeClr>
              </a:solidFill>
              <a:effectLst/>
              <a:latin typeface="Arial" panose="020B0604020202020204" pitchFamily="34" charset="0"/>
              <a:ea typeface="Calibri" panose="020F0502020204030204" pitchFamily="34" charset="0"/>
            </a:endParaRPr>
          </a:p>
          <a:p>
            <a:pPr algn="r" rtl="1"/>
            <a:r>
              <a:rPr lang="ar-AE" sz="1600" dirty="0">
                <a:solidFill>
                  <a:srgbClr val="000000"/>
                </a:solidFill>
                <a:effectLst/>
                <a:latin typeface="Arial" panose="020B0604020202020204" pitchFamily="34" charset="0"/>
                <a:ea typeface="Calibri" panose="020F0502020204030204" pitchFamily="34" charset="0"/>
              </a:rPr>
              <a:t>إن (هنا يوضع اسم البلد) هو/هي من الأطراف الموقعة على اتفاقية الأمم المتحدة لحقوق الأشخاص ذوي الإعاقة "الاتفاقية" التي دخلت حيز النفاذ في مايو/</a:t>
            </a:r>
            <a:r>
              <a:rPr lang="ar-AE" sz="1600" dirty="0" err="1">
                <a:solidFill>
                  <a:srgbClr val="000000"/>
                </a:solidFill>
                <a:effectLst/>
                <a:latin typeface="Arial" panose="020B0604020202020204" pitchFamily="34" charset="0"/>
                <a:ea typeface="Calibri" panose="020F0502020204030204" pitchFamily="34" charset="0"/>
              </a:rPr>
              <a:t>آيار</a:t>
            </a:r>
            <a:r>
              <a:rPr lang="ar-AE" sz="1600" dirty="0">
                <a:solidFill>
                  <a:srgbClr val="000000"/>
                </a:solidFill>
                <a:effectLst/>
                <a:latin typeface="Arial" panose="020B0604020202020204" pitchFamily="34" charset="0"/>
                <a:ea typeface="Calibri" panose="020F0502020204030204" pitchFamily="34" charset="0"/>
              </a:rPr>
              <a:t> 2008، وحيث أن تلك الاتفاقية تعترف بالنفاذية الرقمية كشرط للأشخاص ذوي الإعاقة لممارسة حقوقهم وحرياتهم الأساسية، وتشترط على الأطراف الموقعة اتخاذ التدابير المناسبة لضمان تمتع الأشخاص ذوي الإعاقة بالنفاذية الى تكنولوجيا المعلومات والاتصالات وخدمات الطوارئ وخدمات الإنترنت على قدم المساواة مع الآخرين، وبناء عليه تم وضع هذه السياسة.</a:t>
            </a:r>
            <a:endParaRPr lang="en-US" sz="1600" dirty="0">
              <a:effectLst/>
              <a:latin typeface="Arial" panose="020B0604020202020204" pitchFamily="34" charset="0"/>
              <a:ea typeface="Calibri" panose="020F0502020204030204" pitchFamily="34" charset="0"/>
            </a:endParaRPr>
          </a:p>
        </p:txBody>
      </p:sp>
      <p:sp>
        <p:nvSpPr>
          <p:cNvPr id="5" name="Content Placeholder 2">
            <a:extLst>
              <a:ext uri="{FF2B5EF4-FFF2-40B4-BE49-F238E27FC236}">
                <a16:creationId xmlns:a16="http://schemas.microsoft.com/office/drawing/2014/main" id="{01AC63CA-FAB6-4E6B-83B3-38B687CBB017}"/>
              </a:ext>
            </a:extLst>
          </p:cNvPr>
          <p:cNvSpPr txBox="1">
            <a:spLocks/>
          </p:cNvSpPr>
          <p:nvPr/>
        </p:nvSpPr>
        <p:spPr>
          <a:xfrm>
            <a:off x="860024" y="3342127"/>
            <a:ext cx="10515600" cy="298317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AE" sz="1600" dirty="0">
                <a:solidFill>
                  <a:schemeClr val="accent1">
                    <a:lumMod val="75000"/>
                  </a:schemeClr>
                </a:solidFill>
                <a:latin typeface="Arial" panose="020B0604020202020204" pitchFamily="34" charset="0"/>
                <a:ea typeface="Calibri" panose="020F0502020204030204" pitchFamily="34" charset="0"/>
              </a:rPr>
              <a:t>مثال عن الولاية الوطنية من دولة قطر</a:t>
            </a:r>
          </a:p>
          <a:p>
            <a:pPr marL="0" marR="0" algn="r" rtl="1">
              <a:lnSpc>
                <a:spcPct val="107000"/>
              </a:lnSpc>
              <a:spcBef>
                <a:spcPts val="0"/>
              </a:spcBef>
              <a:spcAft>
                <a:spcPts val="800"/>
              </a:spcAft>
            </a:pPr>
            <a:r>
              <a:rPr lang="ar-AE" sz="1600" dirty="0">
                <a:effectLst/>
                <a:latin typeface="Arial" panose="020B0604020202020204" pitchFamily="34" charset="0"/>
                <a:ea typeface="Calibri" panose="020F0502020204030204" pitchFamily="34" charset="0"/>
              </a:rPr>
              <a:t>بناء على المادة رقم 3 من المرسوم رقم 36 لسنة 2004 والتي تنص على إنشاء الهيئة العليا لعلوم الاتصالات وتكنولوجيا المعلومات وذلك لإنشاء مجتمع معلومات متطور من خلال تهيئة بيئة مناسبة للبنية التحتية ومجتمع قادر على استخدام تكنولوجيات الاتصالات والمعلومات. </a:t>
            </a:r>
            <a:endParaRPr lang="ar-AE" sz="1600" dirty="0">
              <a:effectLst/>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ar-AE" sz="1600" dirty="0">
                <a:effectLst/>
                <a:latin typeface="Arial" panose="020B0604020202020204" pitchFamily="34" charset="0"/>
                <a:ea typeface="Calibri" panose="020F0502020204030204" pitchFamily="34" charset="0"/>
              </a:rPr>
              <a:t>وبناء على المادة رقم 4 من المرسوم رقم 36 لسنة 2004 بإنشاء هيئة الاتصالات وتكنولوجيا المعلومات والاتصالات.</a:t>
            </a:r>
            <a:endParaRPr lang="ar-AE" sz="1600" dirty="0">
              <a:effectLst/>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ar-AE" sz="1600" dirty="0">
                <a:effectLst/>
                <a:latin typeface="Arial" panose="020B0604020202020204" pitchFamily="34" charset="0"/>
                <a:ea typeface="Calibri" panose="020F0502020204030204" pitchFamily="34" charset="0"/>
              </a:rPr>
              <a:t>يعترف المجلس الأعلى لتكنولوجيا المعلومات والاتصالات، باعتباره أعلى سلطة مختصة في شؤون الاتصالات وتكنولوجيا المعلومات، بالسلطة والكفاءة اللازمة لهيئة الاتصالات وتكنولوجيا المعلومات والاتصالات لـتصريف هذه الشؤون، ولا سيما سلطة تنظيم ووضع السياسات لقطاعي الاتصالات وتكنولوجيا المعلومات في دولة قطر. </a:t>
            </a:r>
            <a:endParaRPr lang="ar-AE" sz="1600" dirty="0">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ar-AE" sz="1600" dirty="0">
                <a:effectLst/>
                <a:latin typeface="Arial" panose="020B0604020202020204" pitchFamily="34" charset="0"/>
                <a:ea typeface="Calibri" panose="020F0502020204030204" pitchFamily="34" charset="0"/>
              </a:rPr>
              <a:t>إن استراتيجية ICT2015 التي </a:t>
            </a:r>
            <a:r>
              <a:rPr lang="ar-AE" sz="1600" dirty="0">
                <a:effectLst/>
                <a:latin typeface="Calibri" panose="020F0502020204030204" pitchFamily="34" charset="0"/>
                <a:ea typeface="Calibri" panose="020F0502020204030204" pitchFamily="34" charset="0"/>
              </a:rPr>
              <a:t>تم </a:t>
            </a:r>
            <a:r>
              <a:rPr lang="ar-AE" sz="1600" dirty="0">
                <a:effectLst/>
                <a:latin typeface="Arial" panose="020B0604020202020204" pitchFamily="34" charset="0"/>
                <a:ea typeface="Calibri" panose="020F0502020204030204" pitchFamily="34" charset="0"/>
              </a:rPr>
              <a:t>وضعها في العام 2015 من </a:t>
            </a:r>
            <a:r>
              <a:rPr lang="ar-AE" sz="1600" dirty="0" err="1">
                <a:effectLst/>
                <a:latin typeface="Arial" panose="020B0604020202020204" pitchFamily="34" charset="0"/>
                <a:ea typeface="Calibri" panose="020F0502020204030204" pitchFamily="34" charset="0"/>
              </a:rPr>
              <a:t>ictQATAR</a:t>
            </a:r>
            <a:r>
              <a:rPr lang="ar-AE" sz="1600" dirty="0">
                <a:effectLst/>
                <a:latin typeface="Arial" panose="020B0604020202020204" pitchFamily="34" charset="0"/>
                <a:ea typeface="Calibri" panose="020F0502020204030204" pitchFamily="34" charset="0"/>
              </a:rPr>
              <a:t> تلزم الدولة بتطوير مجتمع رقمي يتشارك في الوصول إلى تكنولوجيا المعلومات والاتصالات على قدم المساواة، مما يعزز فرصهم ويمكنهم من النجاح في اقتصاد المعرفة، ويجب أن يشمل هذا الجهد إعطاء الأولوية للفئات الديمغرافية المحرومة، ولا سيما النساء والمتقاعدين والمواطنين ذوي الاحتياجات الخاصة. </a:t>
            </a:r>
            <a:endParaRPr lang="ar-AE" sz="1600" dirty="0">
              <a:solidFill>
                <a:srgbClr val="000000"/>
              </a:solidFill>
              <a:latin typeface="Arial" panose="020B0604020202020204" pitchFamily="34" charset="0"/>
              <a:ea typeface="Calibri" panose="020F050202020403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5D3AC92C-784B-4B48-856B-999C58888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8" name="Title 1">
            <a:extLst>
              <a:ext uri="{FF2B5EF4-FFF2-40B4-BE49-F238E27FC236}">
                <a16:creationId xmlns:a16="http://schemas.microsoft.com/office/drawing/2014/main" id="{FDE85D14-1157-4971-9685-1C427972A168}"/>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35346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223898" y="994299"/>
            <a:ext cx="2129901" cy="696389"/>
          </a:xfrm>
        </p:spPr>
        <p:txBody>
          <a:bodyPr/>
          <a:lstStyle/>
          <a:p>
            <a:pPr algn="r" rtl="1"/>
            <a:r>
              <a:rPr lang="ar-AE" dirty="0"/>
              <a:t>الرؤية</a:t>
            </a:r>
            <a:endParaRPr lang="en-US" dirty="0"/>
          </a:p>
        </p:txBody>
      </p:sp>
      <p:sp>
        <p:nvSpPr>
          <p:cNvPr id="3" name="Content Placeholder 2">
            <a:extLst>
              <a:ext uri="{FF2B5EF4-FFF2-40B4-BE49-F238E27FC236}">
                <a16:creationId xmlns:a16="http://schemas.microsoft.com/office/drawing/2014/main" id="{3963B808-900D-4A2D-AE04-260B60C95D1B}"/>
              </a:ext>
            </a:extLst>
          </p:cNvPr>
          <p:cNvSpPr>
            <a:spLocks noGrp="1"/>
          </p:cNvSpPr>
          <p:nvPr>
            <p:ph idx="1"/>
          </p:nvPr>
        </p:nvSpPr>
        <p:spPr>
          <a:xfrm>
            <a:off x="838200" y="1825625"/>
            <a:ext cx="10515600" cy="1095128"/>
          </a:xfrm>
        </p:spPr>
        <p:style>
          <a:lnRef idx="1">
            <a:schemeClr val="accent3"/>
          </a:lnRef>
          <a:fillRef idx="2">
            <a:schemeClr val="accent3"/>
          </a:fillRef>
          <a:effectRef idx="1">
            <a:schemeClr val="accent3"/>
          </a:effectRef>
          <a:fontRef idx="minor">
            <a:schemeClr val="dk1"/>
          </a:fontRef>
        </p:style>
        <p:txBody>
          <a:bodyPr/>
          <a:lstStyle/>
          <a:p>
            <a:pPr marL="0" marR="0" indent="0" algn="r" rtl="1">
              <a:lnSpc>
                <a:spcPct val="107000"/>
              </a:lnSpc>
              <a:spcBef>
                <a:spcPts val="0"/>
              </a:spcBef>
              <a:spcAft>
                <a:spcPts val="800"/>
              </a:spcAft>
              <a:buNone/>
            </a:pPr>
            <a:r>
              <a:rPr lang="ar-SA"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مثال عن الرؤية: مقتبس من تجربة الامارات العربية المتحدة</a:t>
            </a:r>
            <a:endParaRPr lang="en-US"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marR="0" algn="r" rtl="1">
              <a:lnSpc>
                <a:spcPct val="107000"/>
              </a:lnSpc>
              <a:spcBef>
                <a:spcPts val="0"/>
              </a:spcBef>
              <a:spcAft>
                <a:spcPts val="800"/>
              </a:spcAft>
            </a:pPr>
            <a:r>
              <a:rPr lang="ar-S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مجتمع دامج، خالي من الحواجز، يضمن التمكين والحياة الكريمة لأصحاب الهمم (الأشخاص ذوي الإعاقة)</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DA0B292D-6EF7-4206-9852-AFCB53E95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pic>
        <p:nvPicPr>
          <p:cNvPr id="7" name="Picture 6" descr="Logo&#10;&#10;Description automatically generated">
            <a:extLst>
              <a:ext uri="{FF2B5EF4-FFF2-40B4-BE49-F238E27FC236}">
                <a16:creationId xmlns:a16="http://schemas.microsoft.com/office/drawing/2014/main" id="{8BC622DD-A890-4866-8A6D-ADD486AFE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478" y="2920753"/>
            <a:ext cx="6414083" cy="3602577"/>
          </a:xfrm>
          <a:prstGeom prst="rect">
            <a:avLst/>
          </a:prstGeom>
        </p:spPr>
      </p:pic>
      <p:sp>
        <p:nvSpPr>
          <p:cNvPr id="8" name="Title 1">
            <a:extLst>
              <a:ext uri="{FF2B5EF4-FFF2-40B4-BE49-F238E27FC236}">
                <a16:creationId xmlns:a16="http://schemas.microsoft.com/office/drawing/2014/main" id="{ED7C3BE9-3AAD-412E-B597-64ABEEFC8276}"/>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750211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223898" y="994299"/>
            <a:ext cx="2129901" cy="696389"/>
          </a:xfrm>
        </p:spPr>
        <p:txBody>
          <a:bodyPr/>
          <a:lstStyle/>
          <a:p>
            <a:pPr algn="r" rtl="1"/>
            <a:r>
              <a:rPr lang="ar-AE" dirty="0"/>
              <a:t>الأهداف</a:t>
            </a:r>
            <a:endParaRPr lang="en-US" dirty="0"/>
          </a:p>
        </p:txBody>
      </p:sp>
      <p:sp>
        <p:nvSpPr>
          <p:cNvPr id="3" name="Content Placeholder 2">
            <a:extLst>
              <a:ext uri="{FF2B5EF4-FFF2-40B4-BE49-F238E27FC236}">
                <a16:creationId xmlns:a16="http://schemas.microsoft.com/office/drawing/2014/main" id="{3963B808-900D-4A2D-AE04-260B60C95D1B}"/>
              </a:ext>
            </a:extLst>
          </p:cNvPr>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marR="0" indent="0" algn="r" rtl="1">
              <a:spcBef>
                <a:spcPts val="0"/>
              </a:spcBef>
              <a:spcAft>
                <a:spcPts val="0"/>
              </a:spcAft>
              <a:buNone/>
            </a:pPr>
            <a:r>
              <a:rPr lang="ar-AE"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مثال عن الأهداف </a:t>
            </a:r>
          </a:p>
          <a:p>
            <a:pPr marL="228600" marR="0" algn="r" rtl="1">
              <a:spcBef>
                <a:spcPts val="0"/>
              </a:spcBef>
              <a:spcAft>
                <a:spcPts val="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الأهداف من هذه السياسة الوطنية للنفاذية الرقمية هي تنظيم التحول الى النفاذية الرقمية لمقدمي الخدمات العامة من القطاع الحكومي وقطاع الاتصالات، والقطاع الخاص المقدم للخدمة العامة (الصحة، التعليم، التجارة الالكترونية، وأنظمة المدفوعات التجارية، وشركات القطاع الخاص الذي يزيد عدد موظفيها أكثر من خمسين شخص وتعمل في مجال الخدمة العامة أو تعمل في صناعة ونشر المحتوى الرقمي بأنواعه)، وبناء عليه سوف يتم:</a:t>
            </a:r>
            <a:endParaRPr lang="ar-AE" sz="1800" dirty="0">
              <a:effectLst/>
              <a:latin typeface="Consolas" panose="020B0609020204030204" pitchFamily="49"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مطالبة مقدمي (خدمات الاتصالات) بالعمل تأمين الهواتف المعززة بتقنيات النفاذية الرقمية والمخصصة للأشخاص ذوي الاعاقة، وتطوير واجهات الخدمات الرقمية لتلك الشركات بما يتوافق مع معايير النفاذية الرقمية، ضمناً خدمات الطوارئ، وتعزيز ما سبق بمجموعة معرفة الأماكن من الهواتف العمومية التي يمكن أن يستخدمها الأشخاص ذوي الاعاقة معززة بالنفاذية الرقمية، حيثما كان ذلك مناسباً وضرورياً.</a:t>
            </a:r>
            <a:endParaRPr lang="ar-AE" sz="1800" dirty="0">
              <a:effectLst/>
              <a:latin typeface="Consolas" panose="020B0609020204030204" pitchFamily="49"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Symbol" panose="05050102010706020507" pitchFamily="18" charset="2"/>
              <a:buChar char=""/>
            </a:pPr>
            <a:r>
              <a:rPr lang="ar-AE"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مطالبة مؤسسات القطاع العام بالبدء بتحويل خدماتها الرقمية المنشورة على المواقع الالكترونية، وضمن تطبيقات الأجهزة الهاتفية المحمولة، الى خدمات معززة بالنفاذية الرقمية، وفق خطة تنفيذ مرتبطة أولاً بالخدمات ذات الأولوية للأشخاص لذوي الإعاقة.</a:t>
            </a:r>
            <a:endParaRPr lang="ar-AE" sz="1800" dirty="0">
              <a:effectLst/>
              <a:latin typeface="Consolas" panose="020B0609020204030204" pitchFamily="49"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Symbol" panose="05050102010706020507" pitchFamily="18" charset="2"/>
              <a:buChar char=""/>
            </a:pPr>
            <a:r>
              <a:rPr lang="ar-AE"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مطالبة القطاع المصرفي العام والخاص بتنفيذ تحسينات على خدماتها الرقمية المنشورة على الانترنت أو تطبيقات الأجهزة المحمولة، </a:t>
            </a:r>
            <a:r>
              <a:rPr lang="ar-AE" sz="1800" dirty="0" err="1">
                <a:solidFill>
                  <a:srgbClr val="000000"/>
                </a:solidFill>
                <a:effectLst/>
                <a:latin typeface="Consolas" panose="020B0609020204030204" pitchFamily="49" charset="0"/>
                <a:ea typeface="Calibri" panose="020F0502020204030204" pitchFamily="34" charset="0"/>
                <a:cs typeface="Arial" panose="020B0604020202020204" pitchFamily="34" charset="0"/>
              </a:rPr>
              <a:t>وآكشاك</a:t>
            </a:r>
            <a:r>
              <a:rPr lang="ar-AE"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 الخدمة الرقمية، وأجهزة الصراف الآلي، ووضعها في أمكان موزعة ومعلن عنها ويسهل على الأشخاص ذوي الإعاقة الوصول اليها.</a:t>
            </a:r>
            <a:endParaRPr lang="ar-AE" sz="1800" dirty="0">
              <a:effectLst/>
              <a:latin typeface="Consolas" panose="020B0609020204030204" pitchFamily="49" charset="0"/>
              <a:ea typeface="Calibri" panose="020F0502020204030204" pitchFamily="34" charset="0"/>
              <a:cs typeface="Arial" panose="020B0604020202020204" pitchFamily="34" charset="0"/>
            </a:endParaRPr>
          </a:p>
          <a:p>
            <a:pPr marL="342900" marR="0" lvl="0" indent="-342900" algn="r" rtl="1">
              <a:spcBef>
                <a:spcPts val="0"/>
              </a:spcBef>
              <a:spcAft>
                <a:spcPts val="0"/>
              </a:spcAft>
              <a:buFont typeface="Symbol" panose="05050102010706020507" pitchFamily="18" charset="2"/>
              <a:buChar char=""/>
            </a:pPr>
            <a:r>
              <a:rPr lang="ar-AE"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وضع خطة زمنية للاستجابة لمتطلبات النفاذية الرقمية لكل من تلك القطاعات.</a:t>
            </a:r>
            <a:endParaRPr lang="ar-AE" sz="1800" dirty="0">
              <a:effectLst/>
              <a:latin typeface="Consolas" panose="020B0609020204030204" pitchFamily="49" charset="0"/>
              <a:ea typeface="Calibri" panose="020F0502020204030204" pitchFamily="34" charset="0"/>
              <a:cs typeface="Arial" panose="020B0604020202020204" pitchFamily="34" charset="0"/>
            </a:endParaRPr>
          </a:p>
          <a:p>
            <a:pPr algn="r" rtl="1"/>
            <a:r>
              <a:rPr lang="ar-AE" sz="1800" dirty="0">
                <a:effectLst/>
                <a:ea typeface="Calibri" panose="020F0502020204030204" pitchFamily="34" charset="0"/>
                <a:cs typeface="Arial" panose="020B0604020202020204" pitchFamily="34" charset="0"/>
              </a:rPr>
              <a:t>تحديد آليات الإنفاذ والرقابة على عمليات التنفيذ والتوافق مع متطلبات النفاذية الرقمية، وتحديد المعايير التقنية المحلية والعالمية المطلوب الالتزام بها (مثال:  </a:t>
            </a:r>
            <a:r>
              <a:rPr lang="en-US" sz="1800" dirty="0">
                <a:latin typeface="Arial" panose="020B0604020202020204" pitchFamily="34" charset="0"/>
                <a:ea typeface="Calibri" panose="020F0502020204030204" pitchFamily="34" charset="0"/>
                <a:cs typeface="Arial" panose="020B0604020202020204" pitchFamily="34" charset="0"/>
              </a:rPr>
              <a:t>WACG 2.X</a:t>
            </a:r>
            <a:r>
              <a:rPr lang="ar-AE" sz="1800" dirty="0">
                <a:effectLst/>
                <a:ea typeface="Calibri" panose="020F0502020204030204" pitchFamily="34" charset="0"/>
                <a:cs typeface="Arial" panose="020B0604020202020204" pitchFamily="34" charset="0"/>
              </a:rPr>
              <a:t> وبأي مستوى منها </a:t>
            </a:r>
            <a:r>
              <a:rPr lang="ar-AE" sz="1800" dirty="0">
                <a:effectLst/>
                <a:latin typeface="Arial" panose="020B0604020202020204" pitchFamily="34" charset="0"/>
                <a:ea typeface="Calibri" panose="020F0502020204030204" pitchFamily="34" charset="0"/>
              </a:rPr>
              <a:t>A,AA,AAA)</a:t>
            </a:r>
            <a:r>
              <a:rPr lang="ar-AE" sz="1800" dirty="0">
                <a:effectLst/>
                <a:ea typeface="Calibri" panose="020F0502020204030204" pitchFamily="34" charset="0"/>
                <a:cs typeface="Arial" panose="020B0604020202020204" pitchFamily="34" charset="0"/>
              </a:rPr>
              <a:t> </a:t>
            </a:r>
            <a:endParaRPr lang="ar-AE" dirty="0"/>
          </a:p>
        </p:txBody>
      </p:sp>
      <p:pic>
        <p:nvPicPr>
          <p:cNvPr id="6" name="Picture 5" descr="Graphical user interface, text, application&#10;&#10;Description automatically generated">
            <a:extLst>
              <a:ext uri="{FF2B5EF4-FFF2-40B4-BE49-F238E27FC236}">
                <a16:creationId xmlns:a16="http://schemas.microsoft.com/office/drawing/2014/main" id="{C5FE640E-206C-44A8-92CC-F8BD71FB9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7" name="Title 1">
            <a:extLst>
              <a:ext uri="{FF2B5EF4-FFF2-40B4-BE49-F238E27FC236}">
                <a16:creationId xmlns:a16="http://schemas.microsoft.com/office/drawing/2014/main" id="{877D31B7-82EF-4DD9-A4AA-8DAA5DBD14E0}"/>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01158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6AA3-FD8F-45B8-B4EF-1EE55B0F0DB8}"/>
              </a:ext>
            </a:extLst>
          </p:cNvPr>
          <p:cNvSpPr>
            <a:spLocks noGrp="1"/>
          </p:cNvSpPr>
          <p:nvPr>
            <p:ph type="title"/>
          </p:nvPr>
        </p:nvSpPr>
        <p:spPr>
          <a:xfrm>
            <a:off x="6096000" y="433219"/>
            <a:ext cx="5179978" cy="111347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r" rtl="1"/>
            <a:r>
              <a:rPr lang="ar-AE" sz="32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الشراكة مع منظمات المجتمع المدني المختصة بالأشخاص ذوي الإعاقة </a:t>
            </a:r>
            <a:endParaRPr lang="en-US" sz="3200" dirty="0"/>
          </a:p>
        </p:txBody>
      </p:sp>
      <p:sp>
        <p:nvSpPr>
          <p:cNvPr id="3" name="Content Placeholder 2">
            <a:extLst>
              <a:ext uri="{FF2B5EF4-FFF2-40B4-BE49-F238E27FC236}">
                <a16:creationId xmlns:a16="http://schemas.microsoft.com/office/drawing/2014/main" id="{666AFCB0-C09E-4BF8-A3B4-076D05FFE1C0}"/>
              </a:ext>
            </a:extLst>
          </p:cNvPr>
          <p:cNvSpPr>
            <a:spLocks noGrp="1"/>
          </p:cNvSpPr>
          <p:nvPr>
            <p:ph idx="1"/>
          </p:nvPr>
        </p:nvSpPr>
        <p:spPr>
          <a:ln/>
        </p:spPr>
        <p:style>
          <a:lnRef idx="1">
            <a:schemeClr val="accent3"/>
          </a:lnRef>
          <a:fillRef idx="2">
            <a:schemeClr val="accent3"/>
          </a:fillRef>
          <a:effectRef idx="1">
            <a:schemeClr val="accent3"/>
          </a:effectRef>
          <a:fontRef idx="minor">
            <a:schemeClr val="dk1"/>
          </a:fontRef>
        </p:style>
        <p:txBody>
          <a:bodyPr/>
          <a:lstStyle/>
          <a:p>
            <a:pPr marL="0" marR="0" algn="r" rtl="1">
              <a:lnSpc>
                <a:spcPct val="107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أولاً: يجب أن تلحظ السياسة الوطنية للنفاذية الرقمية المشاركة الفاعلة للأشخاص ذوي الإعاقة هم جزء من كل فرقة عمل تغطي قضايا الأشخاص ذوي الإعاقة، والعمل على تحسين التشريعات القائمة لتشجيع إشراك الأشخاص ذوي الإعاقة في عملية صنع السياسات.</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والتأكيد على دور الأشخاص ذوي الإعاقة في عمليات: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العضوية الفاعلة في التحضيرات والدراسات وجمع البيانات واستبيانات الرأي المطلوبة لمرحلة ما قبل وضع السياسة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العضوية الفاعلة في وضع السياسة الوطنية للنفاذية الرقمية، وخططها التنفيذية، وأي تشريعات ترفع للبرلمان تعزيزاً لها.</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العضوية الفاعلة في عملية التنفيذ والادماج والمراقبة والرصد، وفي عمليات التحسين المستمر للسياسة الوطنية للنفاذية الرقمية.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ثانياً: تلحظ السياسة الوطنية للنفاذية الرقمية توفير أموال خاصة لضمان وصول الأشخاص ذوي الإعاقة إلى هذه العملية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ثالثاً: تعتمد السياسة الوطنية للنفاذية الرقمية مبدأ " لا ينبغي اتخاذ أي قرارات تتعلق بالإعاقة دون إشراك الأشخاص ذوي الإعاقة".</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رابعاً: تعمل السياسة الوطنية للنفاذية الرقمية على تعزيز الوعي لأصحاب المصلحة من حكومة ومنظمات أهلية مختصة والأشخاص ذوي الإعاقة حول أهمية إشراك الأشخاص ذوي الإعاقة في عملية صنع السياسات المتعلقة بهم.</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FF52EB5E-E672-47A7-9722-242210176FBD}"/>
              </a:ext>
            </a:extLst>
          </p:cNvPr>
          <p:cNvSpPr txBox="1"/>
          <p:nvPr/>
        </p:nvSpPr>
        <p:spPr>
          <a:xfrm>
            <a:off x="838200" y="433219"/>
            <a:ext cx="5179978" cy="11406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nSpc>
                <a:spcPct val="150000"/>
              </a:lnSpc>
            </a:pPr>
            <a:r>
              <a:rPr lang="en-US" sz="2400" dirty="0">
                <a:effectLst/>
                <a:latin typeface="Arial" panose="020B0604020202020204" pitchFamily="34" charset="0"/>
                <a:ea typeface="Calibri" panose="020F0502020204030204" pitchFamily="34" charset="0"/>
              </a:rPr>
              <a:t>Partnership with Organization of Persons with Disabilities (OPDs)</a:t>
            </a:r>
            <a:r>
              <a:rPr lang="ar-AE" sz="2400" dirty="0">
                <a:effectLst/>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 </a:t>
            </a:r>
            <a:endParaRPr lang="en-US" sz="2400" dirty="0"/>
          </a:p>
        </p:txBody>
      </p:sp>
      <p:sp>
        <p:nvSpPr>
          <p:cNvPr id="5" name="Title 1">
            <a:extLst>
              <a:ext uri="{FF2B5EF4-FFF2-40B4-BE49-F238E27FC236}">
                <a16:creationId xmlns:a16="http://schemas.microsoft.com/office/drawing/2014/main" id="{90F64090-EDFB-413A-91CC-41ACFBC0F8F4}"/>
              </a:ext>
            </a:extLst>
          </p:cNvPr>
          <p:cNvSpPr txBox="1">
            <a:spLocks/>
          </p:cNvSpPr>
          <p:nvPr/>
        </p:nvSpPr>
        <p:spPr>
          <a:xfrm>
            <a:off x="6782540" y="6309978"/>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718107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162489" y="893092"/>
            <a:ext cx="3099032" cy="696389"/>
          </a:xfrm>
        </p:spPr>
        <p:txBody>
          <a:bodyPr>
            <a:normAutofit/>
          </a:bodyPr>
          <a:lstStyle/>
          <a:p>
            <a:pPr algn="r" rtl="1"/>
            <a:r>
              <a:rPr lang="ar-AE" sz="20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محاور العمل (مجالات التركيز)</a:t>
            </a:r>
            <a:endParaRPr lang="en-US" sz="2000" dirty="0"/>
          </a:p>
        </p:txBody>
      </p:sp>
      <p:sp>
        <p:nvSpPr>
          <p:cNvPr id="3" name="Content Placeholder 2">
            <a:extLst>
              <a:ext uri="{FF2B5EF4-FFF2-40B4-BE49-F238E27FC236}">
                <a16:creationId xmlns:a16="http://schemas.microsoft.com/office/drawing/2014/main" id="{3963B808-900D-4A2D-AE04-260B60C95D1B}"/>
              </a:ext>
            </a:extLst>
          </p:cNvPr>
          <p:cNvSpPr>
            <a:spLocks noGrp="1"/>
          </p:cNvSpPr>
          <p:nvPr>
            <p:ph idx="1"/>
          </p:nvPr>
        </p:nvSpPr>
        <p:spPr>
          <a:xfrm>
            <a:off x="838200" y="1518407"/>
            <a:ext cx="10515600" cy="4658556"/>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R="0" indent="0" algn="r" rtl="1">
              <a:lnSpc>
                <a:spcPct val="115000"/>
              </a:lnSpc>
              <a:spcBef>
                <a:spcPts val="0"/>
              </a:spcBef>
              <a:spcAft>
                <a:spcPts val="800"/>
              </a:spcAft>
              <a:buNone/>
            </a:pPr>
            <a:r>
              <a:rPr lang="ar-AE" sz="18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مثال عن محاور العمل </a:t>
            </a:r>
            <a:endParaRPr lang="ar-AE"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تم تحديد نطاق سياسة الإنفاذية الرقمية (محاور العمل) حسب مراحل التنفيذ الزمنية بما يلي: </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المرحلة الأولى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إلى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ينطبق على:</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جميع صفحات الويب الرئيسية الحكومية (على الاقل الصفحة الرئيسية) والصفحات المشار إليها من قبل صفحات الويب الحكومية (محتوى من طرف ثالث) وتطبيقات المخصصة للهواتف الذكية (على الأقل الصفحة الرئيسية) والمنشورة الكترونيا؛</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جميع صفحات ويب الجديدة وتطبيقات الهواتف والتي نشرت بعد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عدد كبير من صفحات الويب من المواقع الحكومية وتطبيقات الهواتف الذكية التي توفر أهم المعلومات والخدمات للأفراد والشركات، بما في ذلك الحقوق والخدمات؛ و</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عدد كبير من صفحات الويب من المواقع وتطبيقات الهواتف الذكية التي هي الأكثر استخداما.</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المرحلة الثانية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إلى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ينطبق على:</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استكمال عدد أكبر من الصفحات الداخلية للمواقع الحكومية والتطبيقات الحكومية، والخدمات والمواقع الأكثر استخداماً مما سبق في المرحلة الاولى.</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800"/>
              </a:spcAft>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المرحلة الثالثة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–الى </a:t>
            </a: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202X</a:t>
            </a: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ينطبق على:</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800"/>
              </a:spcAft>
              <a:buFont typeface="Symbol" panose="05050102010706020507" pitchFamily="18" charset="2"/>
              <a:buChar char=""/>
            </a:pPr>
            <a:r>
              <a:rPr lang="ar-A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كامل الصفحات المتبقية من مواقع الويب الحكومية والتطبيقات الالكترونية، العامة و قسم من الخاصة التي تعتبر الأكثر استخداماً ولها صفة الخدمة العامة.</a:t>
            </a:r>
            <a:endParaRPr lang="ar-AE" sz="1800" dirty="0">
              <a:effectLst/>
              <a:latin typeface="Arial" panose="020B0604020202020204" pitchFamily="34" charset="0"/>
              <a:ea typeface="Calibri" panose="020F0502020204030204" pitchFamily="34" charset="0"/>
              <a:cs typeface="Arial" panose="020B0604020202020204" pitchFamily="34" charset="0"/>
            </a:endParaRPr>
          </a:p>
          <a:p>
            <a:pPr algn="r" rtl="1"/>
            <a:r>
              <a:rPr lang="ar-AE" sz="2400" dirty="0">
                <a:effectLst/>
                <a:ea typeface="Calibri" panose="020F0502020204030204" pitchFamily="34" charset="0"/>
                <a:cs typeface="Arial" panose="020B0604020202020204" pitchFamily="34" charset="0"/>
              </a:rPr>
              <a:t>وقد تم ذكر ملاحظة هامة: أن ما سبق هو الحد الأدنى من المتطلبات. الإدارات مدعوة للتحرك بوتيرة أسرع، حيثما أمكن</a:t>
            </a:r>
            <a:endParaRPr lang="ar-AE" sz="2400" dirty="0"/>
          </a:p>
        </p:txBody>
      </p:sp>
      <p:pic>
        <p:nvPicPr>
          <p:cNvPr id="6" name="Picture 5" descr="Graphical user interface, text, application&#10;&#10;Description automatically generated">
            <a:extLst>
              <a:ext uri="{FF2B5EF4-FFF2-40B4-BE49-F238E27FC236}">
                <a16:creationId xmlns:a16="http://schemas.microsoft.com/office/drawing/2014/main" id="{C73B30D9-895D-4FC4-BC1F-CCE3644AA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7" name="Title 1">
            <a:extLst>
              <a:ext uri="{FF2B5EF4-FFF2-40B4-BE49-F238E27FC236}">
                <a16:creationId xmlns:a16="http://schemas.microsoft.com/office/drawing/2014/main" id="{222B6B02-6A1F-4249-ACA2-1F59E75C1555}"/>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4257684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247356" y="994299"/>
            <a:ext cx="3106444" cy="696389"/>
          </a:xfrm>
        </p:spPr>
        <p:txBody>
          <a:bodyPr>
            <a:normAutofit/>
          </a:bodyPr>
          <a:lstStyle/>
          <a:p>
            <a:pPr algn="r" rtl="1"/>
            <a:r>
              <a:rPr lang="ar-AE"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حول مجالات التركيز ومحاور العمل</a:t>
            </a:r>
            <a:endParaRPr lang="en-US" b="1" dirty="0">
              <a:solidFill>
                <a:schemeClr val="accent1">
                  <a:lumMod val="75000"/>
                </a:schemeClr>
              </a:solidFill>
            </a:endParaRPr>
          </a:p>
        </p:txBody>
      </p:sp>
      <p:sp>
        <p:nvSpPr>
          <p:cNvPr id="6" name="TextBox 5">
            <a:extLst>
              <a:ext uri="{FF2B5EF4-FFF2-40B4-BE49-F238E27FC236}">
                <a16:creationId xmlns:a16="http://schemas.microsoft.com/office/drawing/2014/main" id="{1587D2E1-5E09-47D2-9E9D-3CF675FCA407}"/>
              </a:ext>
            </a:extLst>
          </p:cNvPr>
          <p:cNvSpPr txBox="1"/>
          <p:nvPr/>
        </p:nvSpPr>
        <p:spPr>
          <a:xfrm>
            <a:off x="6852787" y="1628185"/>
            <a:ext cx="4836111" cy="37526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1- تحديد مجالات التركيز في القطاع العام:</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الجهات الناظمة للاتصالات / وزارة الاتصالات والتقانة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وزارة الداخلية وخدماتها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وزارة التعليم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وزارة التعليم العالي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وزارة العمل والشؤون الاجتماعية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وزارة النقل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AE" sz="1800" dirty="0">
                <a:effectLst/>
                <a:latin typeface="Arial" panose="020B0604020202020204" pitchFamily="34" charset="0"/>
                <a:ea typeface="Calibri" panose="020F0502020204030204" pitchFamily="34" charset="0"/>
                <a:cs typeface="Arial" panose="020B0604020202020204" pitchFamily="34" charset="0"/>
              </a:rPr>
              <a:t>وتحديد المسؤول في كل منها على تنفيذ سياسة النفاذية الرقمية</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7B3CAF-1E5F-48A4-A713-8899A8A91839}"/>
              </a:ext>
            </a:extLst>
          </p:cNvPr>
          <p:cNvSpPr txBox="1"/>
          <p:nvPr/>
        </p:nvSpPr>
        <p:spPr>
          <a:xfrm>
            <a:off x="900737" y="167808"/>
            <a:ext cx="4836111" cy="668901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rtl="1">
              <a:lnSpc>
                <a:spcPct val="150000"/>
              </a:lnSpc>
              <a:spcBef>
                <a:spcPts val="0"/>
              </a:spcBef>
              <a:spcAft>
                <a:spcPts val="0"/>
              </a:spcAft>
            </a:pPr>
            <a:r>
              <a:rPr lang="ar-AE" sz="1800" dirty="0">
                <a:effectLst/>
                <a:latin typeface="Arial" panose="020B0604020202020204" pitchFamily="34" charset="0"/>
                <a:ea typeface="Calibri" panose="020F0502020204030204" pitchFamily="34" charset="0"/>
              </a:rPr>
              <a:t>2- تحديد المتطلبات التشريعية عبر تعديل أو إنشاء تشريعات تتوافق مع متطلبات السياسة الوطنية للنفاذية الرقمية التي استجابة اتفاقية حقوق الأشخاص ذوي الإعاقة (CRPD)</a:t>
            </a:r>
            <a:endParaRPr lang="ar-AE" sz="2000" dirty="0">
              <a:effectLst/>
              <a:latin typeface="Arial" panose="020B0604020202020204" pitchFamily="34" charset="0"/>
              <a:ea typeface="Calibri" panose="020F0502020204030204" pitchFamily="34" charset="0"/>
            </a:endParaRPr>
          </a:p>
          <a:p>
            <a:pPr marL="457200" marR="0" algn="just" rtl="1" fontAlgn="base">
              <a:lnSpc>
                <a:spcPct val="150000"/>
              </a:lnSpc>
              <a:spcBef>
                <a:spcPts val="0"/>
              </a:spcBef>
              <a:spcAft>
                <a:spcPts val="0"/>
              </a:spcAft>
            </a:pPr>
            <a:r>
              <a:rPr lang="ar-AE" sz="1800" dirty="0">
                <a:effectLst/>
                <a:latin typeface="Arial" panose="020B0604020202020204" pitchFamily="34" charset="0"/>
                <a:ea typeface="Times New Roman" panose="02020603050405020304" pitchFamily="18" charset="0"/>
              </a:rPr>
              <a:t> </a:t>
            </a:r>
            <a:r>
              <a:rPr lang="ar-AE" sz="1800" dirty="0">
                <a:effectLst/>
                <a:latin typeface="Times New Roman" panose="02020603050405020304" pitchFamily="18" charset="0"/>
                <a:ea typeface="Times New Roman" panose="02020603050405020304" pitchFamily="18" charset="0"/>
              </a:rPr>
              <a:t>حيث أنه </a:t>
            </a:r>
            <a:r>
              <a:rPr lang="ar-AE" sz="1800" dirty="0">
                <a:effectLst/>
                <a:latin typeface="Arial" panose="020B0604020202020204" pitchFamily="34" charset="0"/>
                <a:ea typeface="Times New Roman" panose="02020603050405020304" pitchFamily="18" charset="0"/>
              </a:rPr>
              <a:t>ينبغي أن ينظر المشرِّعون في أفضل طريقة لإعمال الحقوق التي تكفلها الاتفاقية في القانون المحلي، ويختلف هذا الاعتبار وفقاً للنظم الدستورية والقانونية لكل دولة:</a:t>
            </a:r>
            <a:endParaRPr lang="ar-AE" sz="1800" dirty="0">
              <a:effectLst/>
              <a:latin typeface="Times New Roman" panose="02020603050405020304" pitchFamily="18" charset="0"/>
              <a:ea typeface="Times New Roman" panose="02020603050405020304" pitchFamily="18" charset="0"/>
            </a:endParaRPr>
          </a:p>
          <a:p>
            <a:pPr marL="800100" lvl="1" indent="-342900" algn="just" rtl="1" fontAlgn="base">
              <a:lnSpc>
                <a:spcPct val="150000"/>
              </a:lnSpc>
              <a:buFont typeface="+mj-lt"/>
              <a:buAutoNum type="romanUcPeriod"/>
              <a:tabLst>
                <a:tab pos="914400" algn="l"/>
              </a:tabLst>
            </a:pPr>
            <a:r>
              <a:rPr lang="ar-AE" dirty="0">
                <a:effectLst/>
                <a:latin typeface="Arial" panose="020B0604020202020204" pitchFamily="34" charset="0"/>
                <a:ea typeface="Times New Roman" panose="02020603050405020304" pitchFamily="18" charset="0"/>
              </a:rPr>
              <a:t>في بعض البلدان، قد يشكل التصديق على الاتفاقية على الصعيد الدولي جزءا من القانون الوطني تلقائيا؛</a:t>
            </a:r>
            <a:endParaRPr lang="ar-AE" dirty="0">
              <a:effectLst/>
              <a:latin typeface="Times New Roman" panose="02020603050405020304" pitchFamily="18" charset="0"/>
              <a:ea typeface="Times New Roman" panose="02020603050405020304" pitchFamily="18" charset="0"/>
            </a:endParaRPr>
          </a:p>
          <a:p>
            <a:pPr marL="800100" lvl="1" indent="-342900" algn="just" rtl="1" fontAlgn="base">
              <a:lnSpc>
                <a:spcPct val="150000"/>
              </a:lnSpc>
              <a:buFont typeface="+mj-lt"/>
              <a:buAutoNum type="romanUcPeriod"/>
              <a:tabLst>
                <a:tab pos="914400" algn="l"/>
              </a:tabLst>
            </a:pPr>
            <a:r>
              <a:rPr lang="ar-AE" dirty="0">
                <a:effectLst/>
                <a:latin typeface="Arial" panose="020B0604020202020204" pitchFamily="34" charset="0"/>
                <a:ea typeface="Times New Roman" panose="02020603050405020304" pitchFamily="18" charset="0"/>
              </a:rPr>
              <a:t>وفي بلدان أخرى، قد يتعين على السلطة التشريعية أن تعتمد إجراء تصديق على الصعيد الوطني، مما يؤدي إلى إدماج الاتفاقية في القانون المحلي؛ و</a:t>
            </a:r>
            <a:endParaRPr lang="ar-AE" dirty="0">
              <a:effectLst/>
              <a:latin typeface="Times New Roman" panose="02020603050405020304" pitchFamily="18" charset="0"/>
              <a:ea typeface="Times New Roman" panose="02020603050405020304" pitchFamily="18" charset="0"/>
            </a:endParaRPr>
          </a:p>
          <a:p>
            <a:pPr marL="800100" lvl="1" indent="-342900" algn="just" rtl="1" fontAlgn="base">
              <a:lnSpc>
                <a:spcPct val="150000"/>
              </a:lnSpc>
              <a:buFont typeface="+mj-lt"/>
              <a:buAutoNum type="romanUcPeriod"/>
              <a:tabLst>
                <a:tab pos="914400" algn="l"/>
              </a:tabLst>
            </a:pPr>
            <a:r>
              <a:rPr lang="ar-AE" dirty="0">
                <a:effectLst/>
                <a:latin typeface="Arial" panose="020B0604020202020204" pitchFamily="34" charset="0"/>
                <a:ea typeface="Times New Roman" panose="02020603050405020304" pitchFamily="18" charset="0"/>
              </a:rPr>
              <a:t>وفي بلدان أخرى، مثل بلدان القانون العام، لا تكون هناك حقوق وواجبات واجبة الإنفاذ إلا عندما يتم إدراج أحكام محددة من المعاهدة في القانون الوطني مباشرة</a:t>
            </a:r>
            <a:endParaRPr lang="ar-AE" dirty="0">
              <a:effectLst/>
              <a:latin typeface="Times New Roman" panose="02020603050405020304" pitchFamily="18" charset="0"/>
              <a:ea typeface="Times New Roman" panose="02020603050405020304" pitchFamily="18"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579C646C-936E-4401-BAE6-227C344D8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302" y="5813066"/>
            <a:ext cx="2671809" cy="1008608"/>
          </a:xfrm>
          <a:prstGeom prst="rect">
            <a:avLst/>
          </a:prstGeom>
        </p:spPr>
      </p:pic>
      <p:sp>
        <p:nvSpPr>
          <p:cNvPr id="5" name="Arrow: Left 4">
            <a:extLst>
              <a:ext uri="{FF2B5EF4-FFF2-40B4-BE49-F238E27FC236}">
                <a16:creationId xmlns:a16="http://schemas.microsoft.com/office/drawing/2014/main" id="{9C8438F2-A021-4E39-AB12-62D39F3233CC}"/>
              </a:ext>
            </a:extLst>
          </p:cNvPr>
          <p:cNvSpPr/>
          <p:nvPr/>
        </p:nvSpPr>
        <p:spPr>
          <a:xfrm>
            <a:off x="5736848" y="3120705"/>
            <a:ext cx="982734" cy="108217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8558A21-E785-4563-95D1-07F461E0FB80}"/>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1752018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247356" y="994299"/>
            <a:ext cx="3106444" cy="696389"/>
          </a:xfrm>
        </p:spPr>
        <p:txBody>
          <a:bodyPr>
            <a:normAutofit/>
          </a:bodyPr>
          <a:lstStyle/>
          <a:p>
            <a:pPr algn="r" rtl="1"/>
            <a:r>
              <a:rPr lang="ar-AE" sz="18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حول مجالات التركيز ومحاور العمل</a:t>
            </a:r>
            <a:endParaRPr lang="en-US" dirty="0"/>
          </a:p>
        </p:txBody>
      </p:sp>
      <p:sp>
        <p:nvSpPr>
          <p:cNvPr id="7" name="TextBox 6">
            <a:extLst>
              <a:ext uri="{FF2B5EF4-FFF2-40B4-BE49-F238E27FC236}">
                <a16:creationId xmlns:a16="http://schemas.microsoft.com/office/drawing/2014/main" id="{DE70C958-8B30-4F0A-92B4-8EC9E8C9E3C9}"/>
              </a:ext>
            </a:extLst>
          </p:cNvPr>
          <p:cNvSpPr txBox="1"/>
          <p:nvPr/>
        </p:nvSpPr>
        <p:spPr>
          <a:xfrm>
            <a:off x="6883532" y="1807964"/>
            <a:ext cx="4927847" cy="19765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algn="just" rtl="1">
              <a:lnSpc>
                <a:spcPct val="115000"/>
              </a:lnSpc>
              <a:spcBef>
                <a:spcPts val="0"/>
              </a:spcBef>
              <a:spcAft>
                <a:spcPts val="0"/>
              </a:spcAft>
            </a:pPr>
            <a:r>
              <a:rPr lang="ar-AE" sz="1800">
                <a:effectLst/>
                <a:latin typeface="Arial" panose="020B0604020202020204" pitchFamily="34" charset="0"/>
                <a:ea typeface="Calibri" panose="020F0502020204030204" pitchFamily="34" charset="0"/>
                <a:cs typeface="Arial" panose="020B0604020202020204" pitchFamily="34" charset="0"/>
              </a:rPr>
              <a:t>3- تحديد الإدارات المختصة في كل وزارة المعنية بالنفاذية الرقمية، وتتعامل مع تلك الإدارات بالشراكة لتعزيز بنود السياسة الوطنية للنفاذية الرقمية، ويلعب مسؤولي الادارات في تلك الوزارات جنباً الى جنب مع المشرعين وواضعي سياسة النفاذية الرقمية يلعب الثلاثة دورًا مهمًا في انجاح النفاذية الرقمية وخدماتها.</a:t>
            </a:r>
            <a:endParaRPr lang="ar-AE" sz="200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4E071B-0923-45AF-A0B1-6BE4FED67474}"/>
              </a:ext>
            </a:extLst>
          </p:cNvPr>
          <p:cNvSpPr txBox="1"/>
          <p:nvPr/>
        </p:nvSpPr>
        <p:spPr>
          <a:xfrm>
            <a:off x="1317072" y="1055295"/>
            <a:ext cx="4848836" cy="502701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r" rtl="1" fontAlgn="base">
              <a:lnSpc>
                <a:spcPct val="150000"/>
              </a:lnSpc>
              <a:spcBef>
                <a:spcPts val="0"/>
              </a:spcBef>
              <a:spcAft>
                <a:spcPts val="0"/>
              </a:spcAft>
            </a:pPr>
            <a:r>
              <a:rPr lang="ar-AE" sz="1800" b="1" noProof="1">
                <a:effectLst/>
                <a:latin typeface="Arial" panose="020B0604020202020204" pitchFamily="34" charset="0"/>
                <a:ea typeface="Calibri" panose="020F0502020204030204" pitchFamily="34" charset="0"/>
                <a:cs typeface="Arial" panose="020B0604020202020204" pitchFamily="34" charset="0"/>
              </a:rPr>
              <a:t>4- ادارات المشتريات العامة</a:t>
            </a:r>
            <a:endParaRPr lang="ar-AE" sz="2000" noProof="1">
              <a:effectLst/>
              <a:latin typeface="Arial" panose="020B0604020202020204" pitchFamily="34" charset="0"/>
              <a:ea typeface="Calibri" panose="020F0502020204030204" pitchFamily="34" charset="0"/>
              <a:cs typeface="Arial" panose="020B0604020202020204" pitchFamily="34" charset="0"/>
            </a:endParaRPr>
          </a:p>
          <a:p>
            <a:pPr marL="0" marR="0" algn="r" rtl="1" fontAlgn="base">
              <a:lnSpc>
                <a:spcPct val="150000"/>
              </a:lnSpc>
              <a:spcBef>
                <a:spcPts val="0"/>
              </a:spcBef>
              <a:spcAft>
                <a:spcPts val="0"/>
              </a:spcAft>
            </a:pPr>
            <a:r>
              <a:rPr lang="ar-AE" sz="1800" noProof="1">
                <a:effectLst/>
                <a:latin typeface="Arial" panose="020B0604020202020204" pitchFamily="34" charset="0"/>
                <a:ea typeface="Calibri" panose="020F0502020204030204" pitchFamily="34" charset="0"/>
                <a:cs typeface="Arial" panose="020B0604020202020204" pitchFamily="34" charset="0"/>
              </a:rPr>
              <a:t>إدارات المشتريات العامة تشكل أحد الجهات الفاعلة الهامة الأخرى في مجال توافر النفاذية الرقمية والاحتياجات من الخدمات</a:t>
            </a:r>
            <a:endParaRPr lang="ar-AE" sz="2000" noProof="1">
              <a:effectLst/>
              <a:latin typeface="Arial" panose="020B0604020202020204" pitchFamily="34" charset="0"/>
              <a:ea typeface="Calibri" panose="020F0502020204030204" pitchFamily="34" charset="0"/>
              <a:cs typeface="Arial" panose="020B0604020202020204" pitchFamily="34" charset="0"/>
            </a:endParaRPr>
          </a:p>
          <a:p>
            <a:pPr algn="r" rtl="1">
              <a:lnSpc>
                <a:spcPct val="150000"/>
              </a:lnSpc>
            </a:pPr>
            <a:r>
              <a:rPr lang="ar-AE" sz="1800" noProof="1">
                <a:effectLst/>
                <a:latin typeface="Arial" panose="020B0604020202020204" pitchFamily="34" charset="0"/>
                <a:ea typeface="Calibri" panose="020F0502020204030204" pitchFamily="34" charset="0"/>
              </a:rPr>
              <a:t>حيث أن إدارات المشتريات في الوزارات المستهدفة لتطبيق النفاذية الرقمية، هي عملياً الخط الأمامي الذي يعمل على التعاقد على شراء خدمات النفاذية الرقمية بأنواعها، الجديدة، أم المطلوب تطويرها، وتطوير (أدوات ـ وآليات تدريب) لإدارات المشتريات على المستوى الوطني اعتبر في البلدان التي نفذت سياسة النفاذية الرقمية وخاصة على المنتجات الحكومية أمراً أثر ايجابياً على انجاز النفاذية الرقمية (من تلك البلدان أمريكا، كندا، أيرلندا و الدنمارك)"</a:t>
            </a:r>
            <a:endParaRPr lang="ar-AE" noProof="1"/>
          </a:p>
        </p:txBody>
      </p:sp>
      <p:pic>
        <p:nvPicPr>
          <p:cNvPr id="11" name="Picture 10" descr="Graphical user interface, text, application&#10;&#10;Description automatically generated">
            <a:extLst>
              <a:ext uri="{FF2B5EF4-FFF2-40B4-BE49-F238E27FC236}">
                <a16:creationId xmlns:a16="http://schemas.microsoft.com/office/drawing/2014/main" id="{894CA723-94F8-4C18-BD97-3BA362747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3" name="Arrow: Left 2">
            <a:extLst>
              <a:ext uri="{FF2B5EF4-FFF2-40B4-BE49-F238E27FC236}">
                <a16:creationId xmlns:a16="http://schemas.microsoft.com/office/drawing/2014/main" id="{B604F6F9-334A-4915-9416-AB68256FED3C}"/>
              </a:ext>
            </a:extLst>
          </p:cNvPr>
          <p:cNvSpPr/>
          <p:nvPr/>
        </p:nvSpPr>
        <p:spPr>
          <a:xfrm>
            <a:off x="6165908" y="2567033"/>
            <a:ext cx="717624" cy="86196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015C487-2F26-4A3E-B073-22BD9C03A7CD}"/>
              </a:ext>
            </a:extLst>
          </p:cNvPr>
          <p:cNvSpPr txBox="1">
            <a:spLocks/>
          </p:cNvSpPr>
          <p:nvPr/>
        </p:nvSpPr>
        <p:spPr>
          <a:xfrm>
            <a:off x="7240119" y="405079"/>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134220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781543-390E-4518-8643-FB4CA269F893}"/>
              </a:ext>
            </a:extLst>
          </p:cNvPr>
          <p:cNvSpPr txBox="1"/>
          <p:nvPr/>
        </p:nvSpPr>
        <p:spPr>
          <a:xfrm>
            <a:off x="838201" y="345810"/>
            <a:ext cx="5120561" cy="132556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rtl="1">
              <a:lnSpc>
                <a:spcPct val="90000"/>
              </a:lnSpc>
              <a:spcBef>
                <a:spcPct val="0"/>
              </a:spcBef>
              <a:spcAft>
                <a:spcPts val="600"/>
              </a:spcAft>
            </a:pPr>
            <a:r>
              <a:rPr lang="ar-AE" sz="2800" kern="1200" dirty="0">
                <a:solidFill>
                  <a:schemeClr val="tx1"/>
                </a:solidFill>
                <a:effectLst/>
                <a:latin typeface="+mj-lt"/>
                <a:ea typeface="+mj-ea"/>
                <a:cs typeface="+mj-cs"/>
              </a:rPr>
              <a:t>المنصة العربية للإدماج الرقمي  (ADIP) </a:t>
            </a:r>
          </a:p>
          <a:p>
            <a:pPr algn="ctr">
              <a:lnSpc>
                <a:spcPct val="90000"/>
              </a:lnSpc>
              <a:spcBef>
                <a:spcPct val="0"/>
              </a:spcBef>
              <a:spcAft>
                <a:spcPts val="600"/>
              </a:spcAft>
            </a:pPr>
            <a:r>
              <a:rPr lang="en-US" sz="2800" kern="1200" dirty="0">
                <a:solidFill>
                  <a:schemeClr val="tx1"/>
                </a:solidFill>
                <a:effectLst/>
                <a:latin typeface="+mj-lt"/>
                <a:ea typeface="+mj-ea"/>
                <a:cs typeface="+mj-cs"/>
              </a:rPr>
              <a:t>Arab Digital Inclusion Platform</a:t>
            </a:r>
            <a:r>
              <a:rPr lang="ar-AE" sz="2800" kern="1200" dirty="0">
                <a:solidFill>
                  <a:schemeClr val="tx1"/>
                </a:solidFill>
                <a:effectLst/>
                <a:latin typeface="+mj-lt"/>
                <a:ea typeface="+mj-ea"/>
                <a:cs typeface="+mj-cs"/>
              </a:rPr>
              <a:t>.</a:t>
            </a:r>
            <a:endParaRPr lang="ar-AE" sz="2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E8AE26C-159D-4718-ACC6-4BD75B0DFFD3}"/>
              </a:ext>
            </a:extLst>
          </p:cNvPr>
          <p:cNvSpPr>
            <a:spLocks noGrp="1"/>
          </p:cNvSpPr>
          <p:nvPr>
            <p:ph idx="1"/>
          </p:nvPr>
        </p:nvSpPr>
        <p:spPr>
          <a:xfrm>
            <a:off x="838201" y="1825625"/>
            <a:ext cx="5092194" cy="4351338"/>
          </a:xfrm>
        </p:spPr>
        <p:txBody>
          <a:bodyPr vert="horz" lIns="91440" tIns="45720" rIns="91440" bIns="45720" rtlCol="0">
            <a:normAutofit/>
          </a:bodyPr>
          <a:lstStyle/>
          <a:p>
            <a:pPr marL="0" algn="just" rtl="1"/>
            <a:r>
              <a:rPr lang="ar-AE" b="1" i="0" dirty="0">
                <a:effectLst/>
              </a:rPr>
              <a:t>توفر المنصة العربية للإدماج الرقمي إمكانية الوصول إلى المعلومات المتعلقة بالإعاقة في المنطقة العربية، بما في ذلك البحوث والدراسات التي نشرتها "الإسكوا" وغيرها من المنظمات الإقليمية والدولية؛ قوانين وسياسات المنطقة العربية في هذا المجال؛ مجموعات الأدوات التي تفيد في تطوير السياسات والإرشادات التوجيهية للنفاذية الرقمية؛ الممارسات المثلى من المنطقة العربية في النفاذية الرقمية.</a:t>
            </a:r>
          </a:p>
        </p:txBody>
      </p:sp>
      <p:pic>
        <p:nvPicPr>
          <p:cNvPr id="11" name="Picture 10" descr="Graphical user interface, text, application&#10;&#10;Description automatically generated">
            <a:extLst>
              <a:ext uri="{FF2B5EF4-FFF2-40B4-BE49-F238E27FC236}">
                <a16:creationId xmlns:a16="http://schemas.microsoft.com/office/drawing/2014/main" id="{9F4E0199-4015-46AF-B852-45E3FA4AF721}"/>
              </a:ext>
            </a:extLst>
          </p:cNvPr>
          <p:cNvPicPr>
            <a:picLocks noChangeAspect="1"/>
          </p:cNvPicPr>
          <p:nvPr/>
        </p:nvPicPr>
        <p:blipFill rotWithShape="1">
          <a:blip r:embed="rId2">
            <a:extLst>
              <a:ext uri="{28A0092B-C50C-407E-A947-70E740481C1C}">
                <a14:useLocalDpi xmlns:a14="http://schemas.microsoft.com/office/drawing/2010/main" val="0"/>
              </a:ext>
            </a:extLst>
          </a:blip>
          <a:srcRect r="-3" b="2371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3" name="Picture 12" descr="Diagram&#10;&#10;Description automatically generated">
            <a:extLst>
              <a:ext uri="{FF2B5EF4-FFF2-40B4-BE49-F238E27FC236}">
                <a16:creationId xmlns:a16="http://schemas.microsoft.com/office/drawing/2014/main" id="{2CAB4B83-5351-4893-BCBD-6B06E3D6E7E5}"/>
              </a:ext>
            </a:extLst>
          </p:cNvPr>
          <p:cNvPicPr>
            <a:picLocks noChangeAspect="1"/>
          </p:cNvPicPr>
          <p:nvPr/>
        </p:nvPicPr>
        <p:blipFill rotWithShape="1">
          <a:blip r:embed="rId3">
            <a:extLst>
              <a:ext uri="{28A0092B-C50C-407E-A947-70E740481C1C}">
                <a14:useLocalDpi xmlns:a14="http://schemas.microsoft.com/office/drawing/2010/main" val="0"/>
              </a:ext>
            </a:extLst>
          </a:blip>
          <a:srcRect r="2" b="3312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987801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9131619" y="893092"/>
            <a:ext cx="2129901" cy="696389"/>
          </a:xfrm>
        </p:spPr>
        <p:txBody>
          <a:bodyPr>
            <a:normAutofit/>
          </a:bodyPr>
          <a:lstStyle/>
          <a:p>
            <a:pPr algn="r" rtl="1"/>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التوعية والادماج </a:t>
            </a:r>
            <a:endParaRPr lang="en-US" dirty="0"/>
          </a:p>
        </p:txBody>
      </p:sp>
      <p:sp>
        <p:nvSpPr>
          <p:cNvPr id="3" name="Content Placeholder 2">
            <a:extLst>
              <a:ext uri="{FF2B5EF4-FFF2-40B4-BE49-F238E27FC236}">
                <a16:creationId xmlns:a16="http://schemas.microsoft.com/office/drawing/2014/main" id="{3963B808-900D-4A2D-AE04-260B60C95D1B}"/>
              </a:ext>
            </a:extLst>
          </p:cNvPr>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marL="0" marR="0" algn="r" rtl="1">
              <a:lnSpc>
                <a:spcPct val="115000"/>
              </a:lnSpc>
              <a:spcBef>
                <a:spcPts val="0"/>
              </a:spcBef>
              <a:spcAft>
                <a:spcPts val="800"/>
              </a:spcAft>
            </a:pPr>
            <a:r>
              <a:rPr lang="ar-A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مثال عن التوعية والادماج:</a:t>
            </a:r>
            <a:endParaRPr lang="ar-AE" sz="18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15000"/>
              </a:lnSpc>
              <a:spcBef>
                <a:spcPts val="0"/>
              </a:spcBef>
              <a:spcAft>
                <a:spcPts val="65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rPr>
              <a:t>مسؤولية تعزيز الوعي بهذه المبادئ التوجيهية وحقوق الأشخاص ذوي الإعاقة في قطاع تكنولوجيا المعلومات والاتصالات هي مسؤولية [الهيئة الوطنية للاتصالات/للإعاقة/الوزارة]. </a:t>
            </a:r>
            <a:endParaRPr lang="ar-AE" sz="1800" dirty="0">
              <a:effectLst/>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65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rPr>
              <a:t>مسؤولية توعية الجمهور بشأن كيفية استخدام الأشخاص ذوي الإعاقة لمرافق الوصول إلى الجمهور هي مسؤولية [الهيئة الوطنية للاتصالات/للإعاقة/الوزارة] والمشغلين ومقدمي الخدمات المعنيين. وينبغي أن تتاح المعلومات للجمهور في أشكال يسهل الوصول إليها مع الانتباه الى المداخلات والمعلومات الراجعة من الأشخاص ذوي الإعاقة وممثليهم من المؤسسات المختصة. </a:t>
            </a:r>
            <a:endParaRPr lang="ar-AE" sz="1800" dirty="0">
              <a:effectLst/>
              <a:latin typeface="Calibri" panose="020F0502020204030204" pitchFamily="34" charset="0"/>
              <a:ea typeface="Calibri" panose="020F0502020204030204" pitchFamily="34" charset="0"/>
            </a:endParaRPr>
          </a:p>
          <a:p>
            <a:pPr marL="342900" marR="0" lvl="0" indent="-342900" algn="r" rtl="1">
              <a:lnSpc>
                <a:spcPct val="115000"/>
              </a:lnSpc>
              <a:spcBef>
                <a:spcPts val="0"/>
              </a:spcBef>
              <a:spcAft>
                <a:spcPts val="650"/>
              </a:spcAft>
              <a:buFont typeface="Arial" panose="020B0604020202020204" pitchFamily="34" charset="0"/>
              <a:buChar char="-"/>
            </a:pPr>
            <a:r>
              <a:rPr lang="ar-AE" sz="1800" dirty="0">
                <a:solidFill>
                  <a:srgbClr val="000000"/>
                </a:solidFill>
                <a:effectLst/>
                <a:latin typeface="Arial" panose="020B0604020202020204" pitchFamily="34" charset="0"/>
                <a:ea typeface="Calibri" panose="020F0502020204030204" pitchFamily="34" charset="0"/>
              </a:rPr>
              <a:t>ينبغي لمقدمي خدمات الاتصالات التي تتاح للجمهور: </a:t>
            </a:r>
            <a:endParaRPr lang="ar-AE" sz="1800" dirty="0">
              <a:effectLst/>
              <a:latin typeface="Calibri" panose="020F0502020204030204" pitchFamily="34" charset="0"/>
              <a:ea typeface="Calibri" panose="020F0502020204030204" pitchFamily="34" charset="0"/>
            </a:endParaRPr>
          </a:p>
          <a:p>
            <a:pPr marL="742950" marR="0" lvl="1" indent="-285750" algn="r" rtl="1">
              <a:lnSpc>
                <a:spcPct val="115000"/>
              </a:lnSpc>
              <a:spcBef>
                <a:spcPts val="0"/>
              </a:spcBef>
              <a:spcAft>
                <a:spcPts val="650"/>
              </a:spcAft>
              <a:buFont typeface="Courier New" panose="02070309020205020404" pitchFamily="49" charset="0"/>
              <a:buChar char="o"/>
            </a:pPr>
            <a:r>
              <a:rPr lang="ar-AE" sz="1800" dirty="0">
                <a:solidFill>
                  <a:srgbClr val="000000"/>
                </a:solidFill>
                <a:effectLst/>
                <a:latin typeface="Arial" panose="020B0604020202020204" pitchFamily="34" charset="0"/>
                <a:ea typeface="Calibri" panose="020F0502020204030204" pitchFamily="34" charset="0"/>
              </a:rPr>
              <a:t>ضمان توفير اللافتات المناسبة، بما في ذلك استخدام الرموز العالمية حسب الاقتضاء، في المنطقة المجاورة مباشرة للهواتف العمومية المركبة أو أكشاك الهواتف العمومية أو نقاط الوصول إلى الإنترنت في المجتمعات المحلية التي تبلغ عن إمكانية الوصول إليها. </a:t>
            </a:r>
            <a:endParaRPr lang="ar-AE" sz="1800" dirty="0">
              <a:effectLst/>
              <a:latin typeface="Calibri" panose="020F0502020204030204" pitchFamily="34" charset="0"/>
              <a:ea typeface="Calibri" panose="020F0502020204030204" pitchFamily="34" charset="0"/>
            </a:endParaRPr>
          </a:p>
          <a:p>
            <a:pPr algn="r" rtl="1"/>
            <a:r>
              <a:rPr lang="ar-AE" sz="1800" dirty="0">
                <a:effectLst/>
                <a:latin typeface="Arial" panose="020B0604020202020204" pitchFamily="34" charset="0"/>
                <a:ea typeface="Calibri" panose="020F0502020204030204" pitchFamily="34" charset="0"/>
              </a:rPr>
              <a:t>تدريب الموظفين على كيفية خدمة العملاء ذوي الإعاقة والإلمام بجميع ميزات النفاذية الرقمية للأشخاص ذوي الإعاقات المختلفة، ويجب أن يتضمن تدريب الموظفين استخدام التجهيزات المساعدة ومساعدة الأشخاص ذوي الاعاقة فيزيائياً.</a:t>
            </a:r>
            <a:endParaRPr lang="ar-AE" sz="1800" dirty="0"/>
          </a:p>
        </p:txBody>
      </p:sp>
      <p:pic>
        <p:nvPicPr>
          <p:cNvPr id="6" name="Picture 5" descr="Graphical user interface, text, application&#10;&#10;Description automatically generated">
            <a:extLst>
              <a:ext uri="{FF2B5EF4-FFF2-40B4-BE49-F238E27FC236}">
                <a16:creationId xmlns:a16="http://schemas.microsoft.com/office/drawing/2014/main" id="{34E1D3D0-92AC-424A-89ED-BB52AFF01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7" name="Title 1">
            <a:extLst>
              <a:ext uri="{FF2B5EF4-FFF2-40B4-BE49-F238E27FC236}">
                <a16:creationId xmlns:a16="http://schemas.microsoft.com/office/drawing/2014/main" id="{57113D76-25BB-41EC-A5BA-28AF8FC04AC9}"/>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300505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824404" y="994299"/>
            <a:ext cx="2529395" cy="696389"/>
          </a:xfrm>
        </p:spPr>
        <p:txBody>
          <a:bodyPr>
            <a:normAutofit/>
          </a:bodyPr>
          <a:lstStyle/>
          <a:p>
            <a:pPr algn="r" rtl="1"/>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آليات توفير النفاذية الرقمية </a:t>
            </a:r>
            <a:endParaRPr lang="en-US" dirty="0"/>
          </a:p>
        </p:txBody>
      </p:sp>
      <p:sp>
        <p:nvSpPr>
          <p:cNvPr id="8" name="TextBox 7">
            <a:extLst>
              <a:ext uri="{FF2B5EF4-FFF2-40B4-BE49-F238E27FC236}">
                <a16:creationId xmlns:a16="http://schemas.microsoft.com/office/drawing/2014/main" id="{2F41C95A-A1AC-43C3-89FB-0F56E68BC05C}"/>
              </a:ext>
            </a:extLst>
          </p:cNvPr>
          <p:cNvSpPr txBox="1"/>
          <p:nvPr/>
        </p:nvSpPr>
        <p:spPr>
          <a:xfrm>
            <a:off x="645952" y="1690688"/>
            <a:ext cx="10595682" cy="480218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0" marR="0" algn="r" rtl="1">
              <a:lnSpc>
                <a:spcPct val="150000"/>
              </a:lnSpc>
              <a:spcBef>
                <a:spcPts val="200"/>
              </a:spcBef>
              <a:spcAft>
                <a:spcPts val="0"/>
              </a:spcAft>
            </a:pPr>
            <a:r>
              <a:rPr lang="ar-AE" sz="20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عدم التمييز</a:t>
            </a:r>
          </a:p>
          <a:p>
            <a:pPr marL="228600" marR="0" algn="just" rtl="1">
              <a:lnSpc>
                <a:spcPct val="115000"/>
              </a:lnSpc>
              <a:spcBef>
                <a:spcPts val="0"/>
              </a:spcBef>
              <a:spcAft>
                <a:spcPts val="0"/>
              </a:spcAft>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من واجب مقدمي خدمات النفاذية الرقمية تجنب التمييز، حتى عن غير قصد، إزاء الأشخاص ذوي الإعاقة بسبب عدم إمكانية النفاذ إلى مرافقهم ومنتجاتهم وخدماتهم. ويمكن تحقيق ذلك من خلال تطبيق مبادئ "التصميم الشامل" في مؤسساتهم، وذلك عن طريق تنظيم برامج توعية وإعلانات معتمدة على النفاذية الرقمية والخدمات والخيارات والمعدات المتاحة عبرها للأشخاص ذوي الإعاقة.</a:t>
            </a:r>
          </a:p>
          <a:p>
            <a:pPr marL="1257300" lvl="2" indent="-342900" algn="just" rtl="1">
              <a:lnSpc>
                <a:spcPct val="115000"/>
              </a:lnSpc>
              <a:buFont typeface="Arial" panose="020B0604020202020204" pitchFamily="34" charset="0"/>
              <a:buChar char="-"/>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ضمان إمكانية النفاذية الرقمية بشكل منتظم في مواقع الخدمات الرقمية العامة. </a:t>
            </a:r>
          </a:p>
          <a:p>
            <a:pPr marL="1257300" lvl="2" indent="-342900" algn="just" rtl="1">
              <a:lnSpc>
                <a:spcPct val="115000"/>
              </a:lnSpc>
              <a:buFont typeface="Arial" panose="020B0604020202020204" pitchFamily="34" charset="0"/>
              <a:buChar char="-"/>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توفر الأماكن والمعدات والبرمجيات، المطلوبة لتحقيق لنفاذية الرقمية دون تميز بين منطقة وأخرى اقتصادياً أم ريف ومدينة.</a:t>
            </a:r>
          </a:p>
          <a:p>
            <a:pPr marL="1257300" lvl="2" indent="-342900" algn="just" rtl="1">
              <a:lnSpc>
                <a:spcPct val="115000"/>
              </a:lnSpc>
              <a:buFont typeface="Arial" panose="020B0604020202020204" pitchFamily="34" charset="0"/>
              <a:buChar char="-"/>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توافر أماكن ومعدات وبرمجيات يمكن الوصول إليها</a:t>
            </a:r>
          </a:p>
          <a:p>
            <a:pPr marL="1257300" lvl="2" indent="-342900" algn="just" rtl="1">
              <a:lnSpc>
                <a:spcPct val="115000"/>
              </a:lnSpc>
              <a:buFont typeface="Arial" panose="020B0604020202020204" pitchFamily="34" charset="0"/>
              <a:buChar char="-"/>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ينبغي أن تكون أجهزة النفاذية الرقمية العامة المستقلة متاحة للأشخاص الذين يعانون من أنواع مختلفة من العمى والعاهات البصرية، والذين يعانون من الصمم أو من ضعاف السمع، وأولئك الذين لديهم اعاقات تمنعهم أو تحد من حركتهم. </a:t>
            </a:r>
          </a:p>
          <a:p>
            <a:pPr marL="1257300" lvl="2" indent="-342900" algn="just" rtl="1">
              <a:lnSpc>
                <a:spcPct val="115000"/>
              </a:lnSpc>
              <a:spcAft>
                <a:spcPts val="800"/>
              </a:spcAft>
              <a:buFont typeface="Arial" panose="020B0604020202020204" pitchFamily="34" charset="0"/>
              <a:buChar char="-"/>
            </a:pPr>
            <a:r>
              <a:rPr lang="ar-AE" sz="2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التأكد من ازالة أي عوائق تمنع إمكانية النفاذ إلى البيئة المادية المعززة بالنفاذية الرقمية.</a:t>
            </a:r>
          </a:p>
        </p:txBody>
      </p:sp>
      <p:pic>
        <p:nvPicPr>
          <p:cNvPr id="10" name="Picture 9" descr="Graphical user interface, text, application&#10;&#10;Description automatically generated">
            <a:extLst>
              <a:ext uri="{FF2B5EF4-FFF2-40B4-BE49-F238E27FC236}">
                <a16:creationId xmlns:a16="http://schemas.microsoft.com/office/drawing/2014/main" id="{C4B49D37-A4C2-4464-9BB9-027E61819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6" name="Title 1">
            <a:extLst>
              <a:ext uri="{FF2B5EF4-FFF2-40B4-BE49-F238E27FC236}">
                <a16:creationId xmlns:a16="http://schemas.microsoft.com/office/drawing/2014/main" id="{199158C8-EF64-47E3-9D1B-58A294A8325B}"/>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4042371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698569" y="707041"/>
            <a:ext cx="2529395" cy="696389"/>
          </a:xfrm>
        </p:spPr>
        <p:txBody>
          <a:bodyPr>
            <a:normAutofit/>
          </a:bodyPr>
          <a:lstStyle/>
          <a:p>
            <a:pPr algn="r" rtl="1"/>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آليات توفير النفاذية الرقمية </a:t>
            </a:r>
            <a:endParaRPr lang="en-US" dirty="0"/>
          </a:p>
        </p:txBody>
      </p:sp>
      <p:sp>
        <p:nvSpPr>
          <p:cNvPr id="5" name="TextBox 4">
            <a:extLst>
              <a:ext uri="{FF2B5EF4-FFF2-40B4-BE49-F238E27FC236}">
                <a16:creationId xmlns:a16="http://schemas.microsoft.com/office/drawing/2014/main" id="{066B500B-AAD9-4168-9BF6-87F29F4DAFD5}"/>
              </a:ext>
            </a:extLst>
          </p:cNvPr>
          <p:cNvSpPr txBox="1"/>
          <p:nvPr/>
        </p:nvSpPr>
        <p:spPr>
          <a:xfrm>
            <a:off x="1478316" y="1292935"/>
            <a:ext cx="9654163" cy="111787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r" rtl="1">
              <a:lnSpc>
                <a:spcPct val="150000"/>
              </a:lnSpc>
              <a:spcBef>
                <a:spcPts val="200"/>
              </a:spcBef>
              <a:spcAft>
                <a:spcPts val="0"/>
              </a:spcAft>
            </a:pPr>
            <a:r>
              <a:rPr lang="ar-AE"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خدمات الطوارئ</a:t>
            </a: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ينبغي أن يكون الأشخاص ذوو الإعاقة قادرين على استخدام وسائل الاتصال للحصول على خدمات الطوارئ، ويجب أن يكونوا قادرين على الاتصال بخدمات الطوارئ مجاناً بغض النظر عن التكنولوجيا أو الجهاز الذي يستخدمونه.</a:t>
            </a:r>
          </a:p>
        </p:txBody>
      </p:sp>
      <p:pic>
        <p:nvPicPr>
          <p:cNvPr id="7" name="Picture 6" descr="Graphical user interface, text, application&#10;&#10;Description automatically generated">
            <a:extLst>
              <a:ext uri="{FF2B5EF4-FFF2-40B4-BE49-F238E27FC236}">
                <a16:creationId xmlns:a16="http://schemas.microsoft.com/office/drawing/2014/main" id="{CEB35422-A8DB-480D-946E-AF1AF52D9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3" name="TextBox 2">
            <a:extLst>
              <a:ext uri="{FF2B5EF4-FFF2-40B4-BE49-F238E27FC236}">
                <a16:creationId xmlns:a16="http://schemas.microsoft.com/office/drawing/2014/main" id="{CB6B22BC-2C00-40FE-9D90-BFAA74C48CE1}"/>
              </a:ext>
            </a:extLst>
          </p:cNvPr>
          <p:cNvSpPr txBox="1"/>
          <p:nvPr/>
        </p:nvSpPr>
        <p:spPr>
          <a:xfrm>
            <a:off x="1478316" y="2710790"/>
            <a:ext cx="9614071" cy="14364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algn="r" rtl="1">
              <a:lnSpc>
                <a:spcPct val="150000"/>
              </a:lnSpc>
              <a:spcBef>
                <a:spcPts val="200"/>
              </a:spcBef>
              <a:spcAft>
                <a:spcPts val="0"/>
              </a:spcAft>
            </a:pPr>
            <a:r>
              <a:rPr lang="ar-AE"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التدريب </a:t>
            </a: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يجب أن يتم تدريب الموظفين في مراكز تقديم الخدمات العامة وبشكل دوري حول النفاذية الرقمية، أسس التعامل مع العملاء من الأشخاص ذوي الإعاقة ويجب أن يشمل هذا التدريب معلومات حول الثقافة واللغات والمعايير المجتمعية للأشخاص ذوي الإعاقة وكذلك مبادئ النفاذية الرقمية والاتاحة والحلول ومصادر المعلومات</a:t>
            </a:r>
          </a:p>
        </p:txBody>
      </p:sp>
      <p:sp>
        <p:nvSpPr>
          <p:cNvPr id="9" name="TextBox 8">
            <a:extLst>
              <a:ext uri="{FF2B5EF4-FFF2-40B4-BE49-F238E27FC236}">
                <a16:creationId xmlns:a16="http://schemas.microsoft.com/office/drawing/2014/main" id="{1F8398ED-0470-4CBA-B0F7-D4C3F87FB8DF}"/>
              </a:ext>
            </a:extLst>
          </p:cNvPr>
          <p:cNvSpPr txBox="1"/>
          <p:nvPr/>
        </p:nvSpPr>
        <p:spPr>
          <a:xfrm>
            <a:off x="1438224" y="4357700"/>
            <a:ext cx="9654163" cy="1544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متطلبات مطابقة المقاييس:</a:t>
            </a:r>
          </a:p>
          <a:p>
            <a:pPr marL="2286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يجب أن تتطابق المواقع والخدمات الإلكترونية مع المبادئ التوجيهية بشأن النفاذ إلى محتويات الشبكة العنكبوتية المتضمنة في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WACG 2.X</a:t>
            </a: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ودرجة مطابقتها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AAA-AA-A</a:t>
            </a: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مع مبادرة النفاذ الصادرة عن اتحاد توحيد مقاييس الشبكة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W3C</a:t>
            </a: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2286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يجب أن تكون الأجهزة العمومية القائمة على تقنية المعلومات والاتصال قابلة للنفاذ من قبل الأشخاص ذوي الإعاقة وكبار السنّ.</a:t>
            </a:r>
            <a:endParaRPr lang="ar-A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63EE8AFE-59E2-4F75-B71F-032CBBFC0D85}"/>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65960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578F-D972-423B-936C-8D3CC4CEA66E}"/>
              </a:ext>
            </a:extLst>
          </p:cNvPr>
          <p:cNvSpPr>
            <a:spLocks noGrp="1"/>
          </p:cNvSpPr>
          <p:nvPr>
            <p:ph type="title"/>
          </p:nvPr>
        </p:nvSpPr>
        <p:spPr>
          <a:xfrm>
            <a:off x="8824404" y="994299"/>
            <a:ext cx="2529395" cy="696389"/>
          </a:xfrm>
        </p:spPr>
        <p:txBody>
          <a:bodyPr>
            <a:normAutofit/>
          </a:bodyPr>
          <a:lstStyle/>
          <a:p>
            <a:pPr marL="0" marR="0" algn="r" rtl="1">
              <a:lnSpc>
                <a:spcPct val="150000"/>
              </a:lnSpc>
              <a:spcBef>
                <a:spcPts val="200"/>
              </a:spcBef>
              <a:spcAft>
                <a:spcPts val="0"/>
              </a:spcAft>
            </a:pPr>
            <a:r>
              <a:rPr lang="ar-AE" sz="1800" b="1" u="sng"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متطلبات مطابقة المقاييس</a:t>
            </a:r>
            <a:endParaRPr lang="en-US"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087FFFD2-B739-4B0C-A0E1-CCD01CCFC8CF}"/>
              </a:ext>
            </a:extLst>
          </p:cNvPr>
          <p:cNvSpPr txBox="1"/>
          <p:nvPr/>
        </p:nvSpPr>
        <p:spPr>
          <a:xfrm>
            <a:off x="586330" y="2028039"/>
            <a:ext cx="11019339" cy="307674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0" marR="0" algn="just" rtl="1">
              <a:lnSpc>
                <a:spcPct val="115000"/>
              </a:lnSpc>
              <a:spcBef>
                <a:spcPts val="0"/>
              </a:spcBef>
              <a:spcAft>
                <a:spcPts val="800"/>
              </a:spcAft>
            </a:pPr>
            <a:r>
              <a:rPr lang="ar-AE" sz="28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نموذج عن متطلبات مطابقة المقاييس</a:t>
            </a:r>
            <a:endParaRPr lang="en-US" sz="2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AE" sz="2800" dirty="0">
                <a:effectLst/>
                <a:latin typeface="Arial" panose="020B0604020202020204" pitchFamily="34" charset="0"/>
                <a:ea typeface="Calibri" panose="020F0502020204030204" pitchFamily="34" charset="0"/>
                <a:cs typeface="Arial" panose="020B0604020202020204" pitchFamily="34" charset="0"/>
              </a:rPr>
              <a:t>كامل المواقع الحكومية الخدمية العامة يجب أن تتوافق مع الدرجة "</a:t>
            </a:r>
            <a:r>
              <a:rPr lang="en-US" sz="2800" dirty="0">
                <a:effectLst/>
                <a:latin typeface="Arial" panose="020B0604020202020204" pitchFamily="34" charset="0"/>
                <a:ea typeface="Calibri" panose="020F0502020204030204" pitchFamily="34" charset="0"/>
                <a:cs typeface="Arial" panose="020B0604020202020204" pitchFamily="34" charset="0"/>
              </a:rPr>
              <a:t>AA</a:t>
            </a:r>
            <a:r>
              <a:rPr lang="ar-AE" sz="2800" dirty="0">
                <a:effectLst/>
                <a:latin typeface="Arial" panose="020B0604020202020204" pitchFamily="34" charset="0"/>
                <a:ea typeface="Calibri" panose="020F0502020204030204" pitchFamily="34" charset="0"/>
                <a:cs typeface="Arial" panose="020B0604020202020204" pitchFamily="34" charset="0"/>
              </a:rPr>
              <a:t>" من المعيار </a:t>
            </a:r>
            <a:r>
              <a:rPr lang="en-US" sz="2800" dirty="0">
                <a:effectLst/>
                <a:latin typeface="Arial" panose="020B0604020202020204" pitchFamily="34" charset="0"/>
                <a:ea typeface="Calibri" panose="020F0502020204030204" pitchFamily="34" charset="0"/>
                <a:cs typeface="Arial" panose="020B0604020202020204" pitchFamily="34" charset="0"/>
              </a:rPr>
              <a:t>WCAG 2.0</a:t>
            </a:r>
          </a:p>
          <a:p>
            <a:pPr algn="r" rtl="1"/>
            <a:r>
              <a:rPr lang="ar-AE" sz="2800" dirty="0">
                <a:effectLst/>
                <a:ea typeface="Calibri" panose="020F0502020204030204" pitchFamily="34" charset="0"/>
                <a:cs typeface="Arial" panose="020B0604020202020204" pitchFamily="34" charset="0"/>
              </a:rPr>
              <a:t>كامل المواقع الحكومية الخدمية العامة يجب أن تتوافق مع أفضل الممارسات المعتمدة من "</a:t>
            </a:r>
            <a:r>
              <a:rPr lang="en-US" sz="2800" dirty="0">
                <a:effectLst/>
                <a:latin typeface="Arial" panose="020B0604020202020204" pitchFamily="34" charset="0"/>
                <a:ea typeface="Calibri" panose="020F0502020204030204" pitchFamily="34" charset="0"/>
              </a:rPr>
              <a:t>W3C</a:t>
            </a:r>
            <a:r>
              <a:rPr lang="ar-AE" sz="2800" dirty="0">
                <a:effectLst/>
                <a:latin typeface="Arial" panose="020B0604020202020204" pitchFamily="34" charset="0"/>
                <a:ea typeface="Calibri" panose="020F0502020204030204" pitchFamily="34" charset="0"/>
              </a:rPr>
              <a:t>" ودليل الإرشادات النسخة (</a:t>
            </a:r>
            <a:r>
              <a:rPr lang="en-US" sz="2800" dirty="0">
                <a:effectLst/>
                <a:latin typeface="Arial" panose="020B0604020202020204" pitchFamily="34" charset="0"/>
                <a:ea typeface="Calibri" panose="020F0502020204030204" pitchFamily="34" charset="0"/>
              </a:rPr>
              <a:t>1.0</a:t>
            </a:r>
            <a:r>
              <a:rPr lang="ar-AE" sz="2800" dirty="0">
                <a:effectLst/>
                <a:latin typeface="Arial" panose="020B0604020202020204" pitchFamily="34" charset="0"/>
                <a:ea typeface="Calibri" panose="020F0502020204030204" pitchFamily="34" charset="0"/>
              </a:rPr>
              <a:t>) حول المواقع الخاصة بالأجهزة المحمولة “’ </a:t>
            </a:r>
            <a:r>
              <a:rPr lang="en-US" sz="2800" dirty="0">
                <a:effectLst/>
                <a:latin typeface="Arial" panose="020B0604020202020204" pitchFamily="34" charset="0"/>
                <a:ea typeface="Calibri" panose="020F0502020204030204" pitchFamily="34" charset="0"/>
              </a:rPr>
              <a:t>Mobile devices</a:t>
            </a:r>
            <a:r>
              <a:rPr lang="ar-AE" sz="2800" dirty="0">
                <a:effectLst/>
                <a:latin typeface="Arial" panose="020B0604020202020204" pitchFamily="34" charset="0"/>
                <a:ea typeface="Calibri" panose="020F0502020204030204" pitchFamily="34" charset="0"/>
              </a:rPr>
              <a:t>”.</a:t>
            </a:r>
            <a:endParaRPr lang="en-US" sz="2800" dirty="0"/>
          </a:p>
        </p:txBody>
      </p:sp>
      <p:pic>
        <p:nvPicPr>
          <p:cNvPr id="8" name="Picture 7" descr="Graphical user interface, text, application&#10;&#10;Description automatically generated">
            <a:extLst>
              <a:ext uri="{FF2B5EF4-FFF2-40B4-BE49-F238E27FC236}">
                <a16:creationId xmlns:a16="http://schemas.microsoft.com/office/drawing/2014/main" id="{D15A9221-18DD-419B-94A8-636DD416B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6" name="Title 1">
            <a:extLst>
              <a:ext uri="{FF2B5EF4-FFF2-40B4-BE49-F238E27FC236}">
                <a16:creationId xmlns:a16="http://schemas.microsoft.com/office/drawing/2014/main" id="{66108068-BB0A-40FC-B41A-70EAB4A40B0B}"/>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1170173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6DF0-F419-4D60-BAC1-81CB9C9588D0}"/>
              </a:ext>
            </a:extLst>
          </p:cNvPr>
          <p:cNvSpPr>
            <a:spLocks noGrp="1"/>
          </p:cNvSpPr>
          <p:nvPr>
            <p:ph type="title"/>
          </p:nvPr>
        </p:nvSpPr>
        <p:spPr>
          <a:xfrm>
            <a:off x="9320170" y="822122"/>
            <a:ext cx="2033630" cy="419450"/>
          </a:xfrm>
        </p:spPr>
        <p:txBody>
          <a:bodyPr/>
          <a:lstStyle/>
          <a:p>
            <a:pPr algn="r" rtl="1"/>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بيان النفاذية </a:t>
            </a:r>
            <a:endParaRPr lang="en-US" dirty="0"/>
          </a:p>
        </p:txBody>
      </p:sp>
      <p:sp>
        <p:nvSpPr>
          <p:cNvPr id="5" name="TextBox 4">
            <a:extLst>
              <a:ext uri="{FF2B5EF4-FFF2-40B4-BE49-F238E27FC236}">
                <a16:creationId xmlns:a16="http://schemas.microsoft.com/office/drawing/2014/main" id="{55FA1E79-F349-42F9-A574-CC0FDB811FBE}"/>
              </a:ext>
            </a:extLst>
          </p:cNvPr>
          <p:cNvSpPr txBox="1"/>
          <p:nvPr/>
        </p:nvSpPr>
        <p:spPr>
          <a:xfrm>
            <a:off x="716335" y="1241572"/>
            <a:ext cx="10759329" cy="39702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marR="0" algn="just" rtl="1">
              <a:lnSpc>
                <a:spcPct val="107000"/>
              </a:lnSpc>
              <a:spcBef>
                <a:spcPts val="0"/>
              </a:spcBef>
              <a:spcAft>
                <a:spcPts val="800"/>
              </a:spcAft>
            </a:pPr>
            <a:r>
              <a:rPr lang="ar-A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مطالبة الجهات العامة والخاصة بإدراج بيان " النفاذية الرقمية" في مواقعهم الالكترونية، تطبيقات الهاتف الذكي، وأكشاك الخدمات، والصرافات الآلية، وفي مكان واضح للمستخدمين.</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يجب أن تحتوي عبارات إمكانية الوصول على الأقل على ما يلي:</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التزام بإمكانية النفاذية الرقمية للأشخاص ذوي الإعاقة</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تطبيق معيار إمكانية الوصول، مثل WCAG 2.1 أو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WCAG 2.0</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معلومات الاتصال بقسم الدعم الفني في حالة مواجهة المستخدمين مشاكل</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ومن المستحسن أيضا أن تشمل المعلومات التالية:</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الإشارة بوضوح الى أي قيود على النفاذية الرقمية في الموقع أو الخدمة الرقمية، وذلك لتجنب الإحباط من المستخدمين</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التدابير التي تم اتخاذها لضمان النفاذية الرقمية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المتطلبات الأساسية التقنية، مثل نوع المستعرضات الداعمة لتطبيقات النفاذية الرقمية</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البيئات التي تم اختبار المحتوى فيها للعمل</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07000"/>
              </a:lnSpc>
              <a:spcBef>
                <a:spcPts val="0"/>
              </a:spcBef>
              <a:spcAft>
                <a:spcPts val="800"/>
              </a:spcAft>
            </a:pPr>
            <a:r>
              <a:rPr lang="ar-S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الإشارات إلى القوانين والسياسات الوطنية أو المحلية السارية التي تم اعتمادها في تنفيذ النفاذية الرقمية</a:t>
            </a:r>
          </a:p>
          <a:p>
            <a:pPr marL="914400" marR="0" algn="just" rtl="1">
              <a:lnSpc>
                <a:spcPct val="107000"/>
              </a:lnSpc>
              <a:spcBef>
                <a:spcPts val="0"/>
              </a:spcBef>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Graphical user interface, text, application&#10;&#10;Description automatically generated">
            <a:extLst>
              <a:ext uri="{FF2B5EF4-FFF2-40B4-BE49-F238E27FC236}">
                <a16:creationId xmlns:a16="http://schemas.microsoft.com/office/drawing/2014/main" id="{85E03C81-6B5B-405B-80FC-61F072ABE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graphicFrame>
        <p:nvGraphicFramePr>
          <p:cNvPr id="6" name="Content Placeholder 3">
            <a:extLst>
              <a:ext uri="{FF2B5EF4-FFF2-40B4-BE49-F238E27FC236}">
                <a16:creationId xmlns:a16="http://schemas.microsoft.com/office/drawing/2014/main" id="{CD87CF92-E06E-4DCB-8B59-54D3D673128D}"/>
              </a:ext>
            </a:extLst>
          </p:cNvPr>
          <p:cNvGraphicFramePr>
            <a:graphicFrameLocks noGrp="1"/>
          </p:cNvGraphicFramePr>
          <p:nvPr>
            <p:ph idx="1"/>
          </p:nvPr>
        </p:nvGraphicFramePr>
        <p:xfrm>
          <a:off x="716334" y="5211826"/>
          <a:ext cx="10759329" cy="1008607"/>
        </p:xfrm>
        <a:graphic>
          <a:graphicData uri="http://schemas.openxmlformats.org/drawingml/2006/table">
            <a:tbl>
              <a:tblPr rtl="1" firstRow="1" firstCol="1" bandRow="1">
                <a:tableStyleId>{5C22544A-7EE6-4342-B048-85BDC9FD1C3A}</a:tableStyleId>
              </a:tblPr>
              <a:tblGrid>
                <a:gridCol w="2062109">
                  <a:extLst>
                    <a:ext uri="{9D8B030D-6E8A-4147-A177-3AD203B41FA5}">
                      <a16:colId xmlns:a16="http://schemas.microsoft.com/office/drawing/2014/main" val="3790695190"/>
                    </a:ext>
                  </a:extLst>
                </a:gridCol>
                <a:gridCol w="8697220">
                  <a:extLst>
                    <a:ext uri="{9D8B030D-6E8A-4147-A177-3AD203B41FA5}">
                      <a16:colId xmlns:a16="http://schemas.microsoft.com/office/drawing/2014/main" val="2249484973"/>
                    </a:ext>
                  </a:extLst>
                </a:gridCol>
              </a:tblGrid>
              <a:tr h="330909">
                <a:tc>
                  <a:txBody>
                    <a:bodyPr/>
                    <a:lstStyle/>
                    <a:p>
                      <a:pPr marL="0" marR="0" algn="just" rtl="1">
                        <a:lnSpc>
                          <a:spcPct val="107000"/>
                        </a:lnSpc>
                        <a:spcBef>
                          <a:spcPts val="0"/>
                        </a:spcBef>
                        <a:spcAft>
                          <a:spcPts val="0"/>
                        </a:spcAft>
                      </a:pPr>
                      <a:r>
                        <a:rPr lang="ar-SA" sz="1400">
                          <a:solidFill>
                            <a:schemeClr val="bg1"/>
                          </a:solidFill>
                          <a:effectLst/>
                        </a:rPr>
                        <a:t>النموذج الأول من دولة قطر</a:t>
                      </a:r>
                      <a:endPar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0"/>
                        </a:spcBef>
                        <a:spcAft>
                          <a:spcPts val="0"/>
                        </a:spcAft>
                      </a:pPr>
                      <a:r>
                        <a:rPr lang="ar-SA" sz="1400" u="sng">
                          <a:solidFill>
                            <a:schemeClr val="bg1"/>
                          </a:solidFill>
                          <a:effectLst/>
                          <a:hlinkClick r:id="rId3">
                            <a:extLst>
                              <a:ext uri="{A12FA001-AC4F-418D-AE19-62706E023703}">
                                <ahyp:hlinkClr xmlns:ahyp="http://schemas.microsoft.com/office/drawing/2018/hyperlinkcolor" val="tx"/>
                              </a:ext>
                            </a:extLst>
                          </a:hlinkClick>
                        </a:rPr>
                        <a:t>بيان سهولة الوصول منصة حكومة قطر الالكترونية</a:t>
                      </a:r>
                      <a:endPar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7560047"/>
                  </a:ext>
                </a:extLst>
              </a:tr>
              <a:tr h="338849">
                <a:tc>
                  <a:txBody>
                    <a:bodyPr/>
                    <a:lstStyle/>
                    <a:p>
                      <a:pPr marL="0" marR="0" algn="just" rtl="1">
                        <a:lnSpc>
                          <a:spcPct val="107000"/>
                        </a:lnSpc>
                        <a:spcBef>
                          <a:spcPts val="0"/>
                        </a:spcBef>
                        <a:spcAft>
                          <a:spcPts val="0"/>
                        </a:spcAft>
                      </a:pPr>
                      <a:r>
                        <a:rPr lang="ar-SA" sz="1400">
                          <a:solidFill>
                            <a:schemeClr val="bg1"/>
                          </a:solidFill>
                          <a:effectLst/>
                        </a:rPr>
                        <a:t>النموذج الثاني من سلطنة عمان </a:t>
                      </a:r>
                      <a:endPar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0"/>
                        </a:spcBef>
                        <a:spcAft>
                          <a:spcPts val="0"/>
                        </a:spcAft>
                      </a:pPr>
                      <a:r>
                        <a:rPr lang="ar-AE" sz="1400" u="sng" dirty="0">
                          <a:solidFill>
                            <a:schemeClr val="accent1">
                              <a:lumMod val="75000"/>
                            </a:schemeClr>
                          </a:solidFill>
                          <a:effectLst/>
                          <a:hlinkClick r:id="rId4">
                            <a:extLst>
                              <a:ext uri="{A12FA001-AC4F-418D-AE19-62706E023703}">
                                <ahyp:hlinkClr xmlns:ahyp="http://schemas.microsoft.com/office/drawing/2018/hyperlinkcolor" val="tx"/>
                              </a:ext>
                            </a:extLst>
                          </a:hlinkClick>
                        </a:rPr>
                        <a:t>بيان سهولة الوصول للبوابة الرسمية للخدمات الالكترونية</a:t>
                      </a:r>
                      <a:r>
                        <a:rPr lang="en-US" sz="1400" dirty="0">
                          <a:solidFill>
                            <a:schemeClr val="accent1">
                              <a:lumMod val="75000"/>
                            </a:schemeClr>
                          </a:solidFill>
                          <a:effectLst/>
                        </a:rPr>
                        <a:t> </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1457753"/>
                  </a:ext>
                </a:extLst>
              </a:tr>
              <a:tr h="338849">
                <a:tc>
                  <a:txBody>
                    <a:bodyPr/>
                    <a:lstStyle/>
                    <a:p>
                      <a:pPr marL="0" marR="0" algn="just" rtl="1">
                        <a:lnSpc>
                          <a:spcPct val="107000"/>
                        </a:lnSpc>
                        <a:spcBef>
                          <a:spcPts val="0"/>
                        </a:spcBef>
                        <a:spcAft>
                          <a:spcPts val="0"/>
                        </a:spcAft>
                      </a:pPr>
                      <a:r>
                        <a:rPr lang="ar-SA" sz="1400">
                          <a:solidFill>
                            <a:schemeClr val="bg1"/>
                          </a:solidFill>
                          <a:effectLst/>
                        </a:rPr>
                        <a:t>النموذج الثالث </a:t>
                      </a:r>
                      <a:endParaRPr lang="en-US"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0"/>
                        </a:spcBef>
                        <a:spcAft>
                          <a:spcPts val="0"/>
                        </a:spcAft>
                      </a:pPr>
                      <a:r>
                        <a:rPr lang="ar-AE" sz="1400" u="sng" dirty="0">
                          <a:solidFill>
                            <a:schemeClr val="accent1">
                              <a:lumMod val="75000"/>
                            </a:schemeClr>
                          </a:solidFill>
                          <a:effectLst/>
                          <a:hlinkClick r:id="rId5">
                            <a:extLst>
                              <a:ext uri="{A12FA001-AC4F-418D-AE19-62706E023703}">
                                <ahyp:hlinkClr xmlns:ahyp="http://schemas.microsoft.com/office/drawing/2018/hyperlinkcolor" val="tx"/>
                              </a:ext>
                            </a:extLst>
                          </a:hlinkClick>
                        </a:rPr>
                        <a:t>بيان سهولة الوصول – المنصة الحكومية الموحدة – المملكة العربية السعودية</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2803834"/>
                  </a:ext>
                </a:extLst>
              </a:tr>
            </a:tbl>
          </a:graphicData>
        </a:graphic>
      </p:graphicFrame>
      <p:sp>
        <p:nvSpPr>
          <p:cNvPr id="8" name="Title 1">
            <a:extLst>
              <a:ext uri="{FF2B5EF4-FFF2-40B4-BE49-F238E27FC236}">
                <a16:creationId xmlns:a16="http://schemas.microsoft.com/office/drawing/2014/main" id="{294347D0-2832-4B75-B9E5-43F9A1115787}"/>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194922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E63396-9253-4773-B633-1C3631BEFEBD}"/>
              </a:ext>
            </a:extLst>
          </p:cNvPr>
          <p:cNvSpPr txBox="1"/>
          <p:nvPr/>
        </p:nvSpPr>
        <p:spPr>
          <a:xfrm>
            <a:off x="1004992" y="1317072"/>
            <a:ext cx="10348808" cy="280243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0" marR="0" algn="r" rtl="1">
              <a:lnSpc>
                <a:spcPct val="150000"/>
              </a:lnSpc>
              <a:spcBef>
                <a:spcPts val="200"/>
              </a:spcBef>
              <a:spcAft>
                <a:spcPts val="0"/>
              </a:spcAft>
            </a:pPr>
            <a:r>
              <a:rPr lang="ar-AE"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الحوكمة </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تعتمد في السياسة الوطنية للنفاذية الرقمية، نفس أدوات الحوكمة المعتمدة على المستوى الوطني لباقي السياسات وآليات إنفاذها ومتابعة إنجازها، ومن الممكن أن تحوي السياسة الوطنية ضوابط إنفاذيه ومتابعة وتقييم يحدد فيها:</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الجهة العامة المشرفة على حسن تنفيذ والالتزام بالخطة الزمنية التنفيذية الملحقة بالسياسة الوطنية للنفاذية الرقمية</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الشخص المسؤول في كل وزارة، إدارة، قسم، عن تنفيذ ما يخصه من مجال تحقيق النفاذية الرقمية</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تحديد زمن الإنجاز لكل مرحلة من مراحل تطبيق سياسة النفاذية الرقمية وخطة إنجازها</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marR="0" algn="just" rtl="1">
              <a:lnSpc>
                <a:spcPct val="115000"/>
              </a:lnSpc>
              <a:spcBef>
                <a:spcPts val="0"/>
              </a:spcBef>
              <a:spcAft>
                <a:spcPts val="800"/>
              </a:spcAft>
            </a:pPr>
            <a:r>
              <a:rPr lang="ar-AE"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آليات ومعايير قياس الإنجاز في تطبيق سياسة النفاذية الرقمية وخطة إنجازها، تواتر تقارير التنفيذ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DB95C0C8-0C28-4B72-B6DE-0EF4E0889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graphicFrame>
        <p:nvGraphicFramePr>
          <p:cNvPr id="2" name="Diagram 1">
            <a:extLst>
              <a:ext uri="{FF2B5EF4-FFF2-40B4-BE49-F238E27FC236}">
                <a16:creationId xmlns:a16="http://schemas.microsoft.com/office/drawing/2014/main" id="{88F49424-B483-4480-B39C-A7CBB5B57F95}"/>
              </a:ext>
            </a:extLst>
          </p:cNvPr>
          <p:cNvGraphicFramePr/>
          <p:nvPr/>
        </p:nvGraphicFramePr>
        <p:xfrm>
          <a:off x="1171785" y="4429387"/>
          <a:ext cx="10182015" cy="223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133FDA-DCDC-40F7-ACA3-8750A5A9C4EF}"/>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6229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15113-3D24-4B71-857D-CC6DAAC6AE4D}"/>
              </a:ext>
            </a:extLst>
          </p:cNvPr>
          <p:cNvSpPr txBox="1"/>
          <p:nvPr/>
        </p:nvSpPr>
        <p:spPr>
          <a:xfrm>
            <a:off x="6533965" y="1389355"/>
            <a:ext cx="5173462" cy="111787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0" marR="0" algn="r" rtl="1">
              <a:lnSpc>
                <a:spcPct val="150000"/>
              </a:lnSpc>
              <a:spcBef>
                <a:spcPts val="200"/>
              </a:spcBef>
              <a:spcAft>
                <a:spcPts val="0"/>
              </a:spcAft>
            </a:pPr>
            <a:r>
              <a:rPr lang="ar-AE"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الرصد والتقييم</a:t>
            </a:r>
            <a:endParaRPr lang="en-US" sz="18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600"/>
              </a:spcAft>
            </a:pPr>
            <a:r>
              <a:rPr lang="ar-SA" sz="1800" dirty="0">
                <a:effectLst/>
                <a:latin typeface="Arial" panose="020B0604020202020204" pitchFamily="34" charset="0"/>
                <a:ea typeface="Calibri" panose="020F0502020204030204" pitchFamily="34" charset="0"/>
                <a:cs typeface="Arial" panose="020B0604020202020204" pitchFamily="34" charset="0"/>
              </a:rPr>
              <a:t>يلاحظ ضمن السياسة الوطنية للنفاذية الرقمية ضرورة توصيف آليات رصد وتقييم إنفاذ تلك السياسة وذلك عبر خطط الرصد</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37A75A-9EB8-4426-8356-3E4D5FFDD9AF}"/>
              </a:ext>
            </a:extLst>
          </p:cNvPr>
          <p:cNvSpPr txBox="1"/>
          <p:nvPr/>
        </p:nvSpPr>
        <p:spPr>
          <a:xfrm>
            <a:off x="6533966" y="2786627"/>
            <a:ext cx="5173461" cy="347216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algn="just" rtl="1">
              <a:lnSpc>
                <a:spcPct val="150000"/>
              </a:lnSpc>
              <a:spcBef>
                <a:spcPts val="0"/>
              </a:spcBef>
              <a:spcAft>
                <a:spcPts val="800"/>
              </a:spcAft>
            </a:pPr>
            <a:r>
              <a:rPr lang="ar-SA"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ومن الممارسات الجيدة في مجال الرصد من الممكن أن يعتمد أحد الحلول التالية:</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الحل الأول: انجاز نظام رصد خاص بمشاريع النفاذية الرقيمة يتم رفع بيانات الإنجاز اليه بشكل دوري ويرتبط بلوحة مؤشرات انجاز.</a:t>
            </a:r>
            <a:endParaRPr lang="ar-AE"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الحل الثاني: ربط مشاريع النفاذية الرقمية بنظام الرصد الحكومي العام ولوحة مؤشرات انجاز المشاريع الحكومية.</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E7F0D9D4-4188-4222-AE43-B9AA58310E30}"/>
              </a:ext>
            </a:extLst>
          </p:cNvPr>
          <p:cNvGraphicFramePr/>
          <p:nvPr/>
        </p:nvGraphicFramePr>
        <p:xfrm>
          <a:off x="564472" y="1389355"/>
          <a:ext cx="5862962" cy="50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13815D5-9722-4B62-8D11-F6CD840CB389}"/>
              </a:ext>
            </a:extLst>
          </p:cNvPr>
          <p:cNvSpPr txBox="1"/>
          <p:nvPr/>
        </p:nvSpPr>
        <p:spPr>
          <a:xfrm>
            <a:off x="3990937" y="779978"/>
            <a:ext cx="21050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r>
              <a:rPr lang="ar-AE" b="1" dirty="0">
                <a:solidFill>
                  <a:schemeClr val="bg1"/>
                </a:solidFill>
              </a:rPr>
              <a:t>نموذج عام عن نظام رصد</a:t>
            </a:r>
            <a:endParaRPr lang="en-US" b="1" dirty="0">
              <a:solidFill>
                <a:schemeClr val="bg1"/>
              </a:solidFill>
            </a:endParaRPr>
          </a:p>
        </p:txBody>
      </p:sp>
      <p:pic>
        <p:nvPicPr>
          <p:cNvPr id="2" name="Picture 1" descr="Graphical user interface, text, application&#10;&#10;Description automatically generated">
            <a:extLst>
              <a:ext uri="{FF2B5EF4-FFF2-40B4-BE49-F238E27FC236}">
                <a16:creationId xmlns:a16="http://schemas.microsoft.com/office/drawing/2014/main" id="{05D707B9-91C1-465B-8387-7B2D1F45A5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413" y="46687"/>
            <a:ext cx="2021948" cy="763285"/>
          </a:xfrm>
          <a:prstGeom prst="rect">
            <a:avLst/>
          </a:prstGeom>
        </p:spPr>
      </p:pic>
      <p:sp>
        <p:nvSpPr>
          <p:cNvPr id="10" name="Title 1">
            <a:extLst>
              <a:ext uri="{FF2B5EF4-FFF2-40B4-BE49-F238E27FC236}">
                <a16:creationId xmlns:a16="http://schemas.microsoft.com/office/drawing/2014/main" id="{957801CA-6356-4993-AEB9-9DDA9726AF1E}"/>
              </a:ext>
            </a:extLst>
          </p:cNvPr>
          <p:cNvSpPr txBox="1">
            <a:spLocks/>
          </p:cNvSpPr>
          <p:nvPr/>
        </p:nvSpPr>
        <p:spPr>
          <a:xfrm>
            <a:off x="6782540" y="365125"/>
            <a:ext cx="4571260" cy="291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dirty="0">
                <a:solidFill>
                  <a:schemeClr val="bg1"/>
                </a:solidFill>
                <a:ea typeface="Calibri" panose="020F0502020204030204" pitchFamily="34" charset="0"/>
                <a:cs typeface="Arial" panose="020B0604020202020204" pitchFamily="34" charset="0"/>
              </a:rPr>
              <a:t>مكونات نموذج </a:t>
            </a:r>
            <a:r>
              <a:rPr lang="ar-AE" sz="1800" dirty="0">
                <a:solidFill>
                  <a:schemeClr val="bg1"/>
                </a:solidFill>
                <a:ea typeface="Calibri" panose="020F0502020204030204" pitchFamily="34" charset="0"/>
                <a:cs typeface="Arial" panose="020B0604020202020204" pitchFamily="34" charset="0"/>
              </a:rPr>
              <a:t>الاسكوا لبناء </a:t>
            </a:r>
            <a:r>
              <a:rPr lang="ar-SA" sz="1800" dirty="0">
                <a:solidFill>
                  <a:schemeClr val="bg1"/>
                </a:solidFill>
                <a:ea typeface="Calibri" panose="020F0502020204030204" pitchFamily="34" charset="0"/>
                <a:cs typeface="Arial" panose="020B0604020202020204" pitchFamily="34" charset="0"/>
              </a:rPr>
              <a:t>السياسة الوطنية للنفاذية الرقمية </a:t>
            </a:r>
            <a:endParaRPr lang="en-US" dirty="0">
              <a:solidFill>
                <a:schemeClr val="bg1"/>
              </a:solidFill>
            </a:endParaRPr>
          </a:p>
        </p:txBody>
      </p:sp>
    </p:spTree>
    <p:extLst>
      <p:ext uri="{BB962C8B-B14F-4D97-AF65-F5344CB8AC3E}">
        <p14:creationId xmlns:p14="http://schemas.microsoft.com/office/powerpoint/2010/main" val="2941067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24D4-DD0D-47F3-A654-458CE6EE877B}"/>
              </a:ext>
            </a:extLst>
          </p:cNvPr>
          <p:cNvSpPr>
            <a:spLocks noGrp="1"/>
          </p:cNvSpPr>
          <p:nvPr>
            <p:ph type="title"/>
          </p:nvPr>
        </p:nvSpPr>
        <p:spPr>
          <a:xfrm>
            <a:off x="8365787" y="2087961"/>
            <a:ext cx="3232488" cy="2882873"/>
          </a:xfrm>
        </p:spPr>
        <p:style>
          <a:lnRef idx="1">
            <a:schemeClr val="accent6"/>
          </a:lnRef>
          <a:fillRef idx="3">
            <a:schemeClr val="accent6"/>
          </a:fillRef>
          <a:effectRef idx="2">
            <a:schemeClr val="accent6"/>
          </a:effectRef>
          <a:fontRef idx="minor">
            <a:schemeClr val="lt1"/>
          </a:fontRef>
        </p:style>
        <p:txBody>
          <a:bodyPr>
            <a:normAutofit/>
          </a:bodyPr>
          <a:lstStyle/>
          <a:p>
            <a:pPr algn="ctr" rtl="1"/>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نتائج المقارنة لأفض</a:t>
            </a:r>
            <a:r>
              <a:rPr kumimoji="0" lang="ar-AE"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ل</a:t>
            </a:r>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الممارسات في بناء وتنفيذ </a:t>
            </a:r>
            <a:br>
              <a:rPr kumimoji="0" lang="ar-AE"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br>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سياسة النفاذية</a:t>
            </a:r>
            <a:r>
              <a:rPr kumimoji="0" lang="ar-AE"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الرقمية </a:t>
            </a:r>
            <a:br>
              <a:rPr kumimoji="0" lang="ar-AE"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br>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يتلخص </a:t>
            </a:r>
            <a:r>
              <a:rPr kumimoji="0" lang="ar-AE"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بالخطوات التالية</a:t>
            </a:r>
            <a:r>
              <a:rPr kumimoji="0" lang="ar-SA" altLang="en-US" sz="28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chemeClr val="bg1"/>
              </a:solidFill>
            </a:endParaRPr>
          </a:p>
        </p:txBody>
      </p:sp>
      <p:pic>
        <p:nvPicPr>
          <p:cNvPr id="12" name="Picture 11" descr="Diagram&#10;&#10;Description automatically generated">
            <a:extLst>
              <a:ext uri="{FF2B5EF4-FFF2-40B4-BE49-F238E27FC236}">
                <a16:creationId xmlns:a16="http://schemas.microsoft.com/office/drawing/2014/main" id="{978FCE49-C564-4249-A750-3354B696E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95" y="1291964"/>
            <a:ext cx="7911830" cy="4662544"/>
          </a:xfrm>
          <a:prstGeom prst="rect">
            <a:avLst/>
          </a:prstGeom>
        </p:spPr>
      </p:pic>
    </p:spTree>
    <p:extLst>
      <p:ext uri="{BB962C8B-B14F-4D97-AF65-F5344CB8AC3E}">
        <p14:creationId xmlns:p14="http://schemas.microsoft.com/office/powerpoint/2010/main" val="94452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5EC-EC01-4589-A855-D404250CFCEA}"/>
              </a:ext>
            </a:extLst>
          </p:cNvPr>
          <p:cNvSpPr>
            <a:spLocks noGrp="1"/>
          </p:cNvSpPr>
          <p:nvPr>
            <p:ph type="title"/>
          </p:nvPr>
        </p:nvSpPr>
        <p:spPr>
          <a:xfrm>
            <a:off x="9102055" y="5603414"/>
            <a:ext cx="2735348" cy="458557"/>
          </a:xfrm>
        </p:spPr>
        <p:txBody>
          <a:bodyPr>
            <a:normAutofit/>
          </a:bodyPr>
          <a:lstStyle/>
          <a:p>
            <a:pPr algn="r" rtl="1"/>
            <a:r>
              <a:rPr lang="ar-AE" sz="2000"/>
              <a:t>المهندس رشاد أنور كامل </a:t>
            </a:r>
            <a:endParaRPr lang="en-US" sz="2000"/>
          </a:p>
        </p:txBody>
      </p:sp>
      <p:pic>
        <p:nvPicPr>
          <p:cNvPr id="5" name="Picture 4" descr="Graphical user interface, text, application&#10;&#10;Description automatically generated">
            <a:extLst>
              <a:ext uri="{FF2B5EF4-FFF2-40B4-BE49-F238E27FC236}">
                <a16:creationId xmlns:a16="http://schemas.microsoft.com/office/drawing/2014/main" id="{FB1F98F3-DBAA-41B0-B73E-2D1DC3B30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2" y="46687"/>
            <a:ext cx="2671809" cy="1008608"/>
          </a:xfrm>
          <a:prstGeom prst="rect">
            <a:avLst/>
          </a:prstGeom>
        </p:spPr>
      </p:pic>
      <p:sp>
        <p:nvSpPr>
          <p:cNvPr id="6" name="TextBox 5">
            <a:extLst>
              <a:ext uri="{FF2B5EF4-FFF2-40B4-BE49-F238E27FC236}">
                <a16:creationId xmlns:a16="http://schemas.microsoft.com/office/drawing/2014/main" id="{E7B691F7-1606-4904-B417-51F0E69A0157}"/>
              </a:ext>
            </a:extLst>
          </p:cNvPr>
          <p:cNvSpPr txBox="1"/>
          <p:nvPr/>
        </p:nvSpPr>
        <p:spPr>
          <a:xfrm>
            <a:off x="5418571" y="1055295"/>
            <a:ext cx="210506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ar-AE" sz="4800" dirty="0"/>
              <a:t>شكراً لكم </a:t>
            </a:r>
            <a:endParaRPr lang="en-US" sz="4800" dirty="0"/>
          </a:p>
        </p:txBody>
      </p:sp>
      <p:sp>
        <p:nvSpPr>
          <p:cNvPr id="7" name="TextBox 6">
            <a:extLst>
              <a:ext uri="{FF2B5EF4-FFF2-40B4-BE49-F238E27FC236}">
                <a16:creationId xmlns:a16="http://schemas.microsoft.com/office/drawing/2014/main" id="{436A646C-7D2B-4602-AA0A-FB2B7E8CE4D5}"/>
              </a:ext>
            </a:extLst>
          </p:cNvPr>
          <p:cNvSpPr txBox="1"/>
          <p:nvPr/>
        </p:nvSpPr>
        <p:spPr>
          <a:xfrm>
            <a:off x="825624" y="5823752"/>
            <a:ext cx="2380780" cy="369332"/>
          </a:xfrm>
          <a:prstGeom prst="rect">
            <a:avLst/>
          </a:prstGeom>
          <a:noFill/>
        </p:spPr>
        <p:txBody>
          <a:bodyPr wrap="none" rtlCol="0">
            <a:spAutoFit/>
          </a:bodyPr>
          <a:lstStyle/>
          <a:p>
            <a:pPr algn="r" rtl="1"/>
            <a:r>
              <a:rPr lang="ar-AE" dirty="0"/>
              <a:t>نوفمبر / تشرين الثاني </a:t>
            </a:r>
            <a:r>
              <a:rPr lang="en-US" dirty="0"/>
              <a:t>2021</a:t>
            </a:r>
            <a:r>
              <a:rPr lang="ar-AE" dirty="0"/>
              <a:t> </a:t>
            </a:r>
            <a:endParaRPr lang="en-US" dirty="0"/>
          </a:p>
        </p:txBody>
      </p:sp>
      <p:sp>
        <p:nvSpPr>
          <p:cNvPr id="3" name="TextBox 2">
            <a:extLst>
              <a:ext uri="{FF2B5EF4-FFF2-40B4-BE49-F238E27FC236}">
                <a16:creationId xmlns:a16="http://schemas.microsoft.com/office/drawing/2014/main" id="{820C76E7-3B3D-431F-B9EC-FA0584338E6D}"/>
              </a:ext>
            </a:extLst>
          </p:cNvPr>
          <p:cNvSpPr txBox="1"/>
          <p:nvPr/>
        </p:nvSpPr>
        <p:spPr>
          <a:xfrm>
            <a:off x="4710844" y="3075057"/>
            <a:ext cx="3520516"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r" rtl="1"/>
            <a:r>
              <a:rPr lang="ar-AE" sz="4000"/>
              <a:t>التالي: جلسة الحوار </a:t>
            </a:r>
            <a:endParaRPr lang="en-US" sz="4000"/>
          </a:p>
        </p:txBody>
      </p:sp>
    </p:spTree>
    <p:extLst>
      <p:ext uri="{BB962C8B-B14F-4D97-AF65-F5344CB8AC3E}">
        <p14:creationId xmlns:p14="http://schemas.microsoft.com/office/powerpoint/2010/main" val="40433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38EE86D0-37CA-4F5A-9BEA-E131BA541541}"/>
              </a:ext>
            </a:extLst>
          </p:cNvPr>
          <p:cNvPicPr>
            <a:picLocks noChangeAspect="1"/>
          </p:cNvPicPr>
          <p:nvPr/>
        </p:nvPicPr>
        <p:blipFill rotWithShape="1">
          <a:blip r:embed="rId2">
            <a:extLst>
              <a:ext uri="{28A0092B-C50C-407E-A947-70E740481C1C}">
                <a14:useLocalDpi xmlns:a14="http://schemas.microsoft.com/office/drawing/2010/main" val="0"/>
              </a:ext>
            </a:extLst>
          </a:blip>
          <a:srcRect l="11169"/>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Picture 6" descr="Diagram&#10;&#10;Description automatically generated">
            <a:extLst>
              <a:ext uri="{FF2B5EF4-FFF2-40B4-BE49-F238E27FC236}">
                <a16:creationId xmlns:a16="http://schemas.microsoft.com/office/drawing/2014/main" id="{041C547A-F24A-4352-8526-79E7DE6AF23A}"/>
              </a:ext>
            </a:extLst>
          </p:cNvPr>
          <p:cNvPicPr>
            <a:picLocks noChangeAspect="1"/>
          </p:cNvPicPr>
          <p:nvPr/>
        </p:nvPicPr>
        <p:blipFill rotWithShape="1">
          <a:blip r:embed="rId3">
            <a:extLst>
              <a:ext uri="{28A0092B-C50C-407E-A947-70E740481C1C}">
                <a14:useLocalDpi xmlns:a14="http://schemas.microsoft.com/office/drawing/2010/main" val="0"/>
              </a:ext>
            </a:extLst>
          </a:blip>
          <a:srcRect l="1915" r="5540"/>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46E69D18-D8EB-4459-A11B-95AB8585AA14}"/>
              </a:ext>
            </a:extLst>
          </p:cNvPr>
          <p:cNvSpPr>
            <a:spLocks noGrp="1"/>
          </p:cNvSpPr>
          <p:nvPr>
            <p:ph type="title"/>
          </p:nvPr>
        </p:nvSpPr>
        <p:spPr>
          <a:xfrm>
            <a:off x="448056" y="681038"/>
            <a:ext cx="2804504" cy="1325563"/>
          </a:xfrm>
        </p:spPr>
        <p:txBody>
          <a:bodyPr anchor="ctr">
            <a:normAutofit/>
          </a:bodyPr>
          <a:lstStyle/>
          <a:p>
            <a:pPr algn="r" rtl="1"/>
            <a:r>
              <a:rPr lang="ar-AE" sz="2800" dirty="0"/>
              <a:t>منتجات المنصة العربية للإدماج الرقمي</a:t>
            </a:r>
            <a:endParaRPr lang="en-US" sz="2800" dirty="0"/>
          </a:p>
        </p:txBody>
      </p:sp>
      <p:sp>
        <p:nvSpPr>
          <p:cNvPr id="3" name="Content Placeholder 2">
            <a:extLst>
              <a:ext uri="{FF2B5EF4-FFF2-40B4-BE49-F238E27FC236}">
                <a16:creationId xmlns:a16="http://schemas.microsoft.com/office/drawing/2014/main" id="{83B3D008-FB96-48BB-BBF0-CFF8F7D8EFEE}"/>
              </a:ext>
            </a:extLst>
          </p:cNvPr>
          <p:cNvSpPr>
            <a:spLocks noGrp="1"/>
          </p:cNvSpPr>
          <p:nvPr>
            <p:ph idx="1"/>
          </p:nvPr>
        </p:nvSpPr>
        <p:spPr>
          <a:xfrm>
            <a:off x="448056" y="2258171"/>
            <a:ext cx="2804504" cy="3918792"/>
          </a:xfrm>
        </p:spPr>
        <p:txBody>
          <a:bodyPr>
            <a:normAutofit/>
          </a:bodyPr>
          <a:lstStyle/>
          <a:p>
            <a:pPr algn="r" rtl="1"/>
            <a:r>
              <a:rPr lang="ar-AE" sz="1800" dirty="0">
                <a:effectLst/>
              </a:rPr>
              <a:t>انجاز منصة رقمية تشمل مجموعات الأدوات، وأفضل الممارسات، وغيرها من المواد ذات الصلة، وشبكة من الممارسين على الإنترنت تضم جهات التنسيق المعنية بقضايا الإعاقة. </a:t>
            </a:r>
          </a:p>
          <a:p>
            <a:pPr marL="0" indent="0" algn="r" rtl="1">
              <a:buNone/>
            </a:pPr>
            <a:r>
              <a:rPr lang="ar-AE" sz="1800" b="1" i="0" dirty="0">
                <a:effectLst/>
              </a:rPr>
              <a:t>واصدار : </a:t>
            </a:r>
          </a:p>
          <a:p>
            <a:pPr marL="0" algn="r" rtl="1"/>
            <a:r>
              <a:rPr lang="ar-AE" sz="1800" b="1" dirty="0"/>
              <a:t> </a:t>
            </a:r>
            <a:r>
              <a:rPr lang="ar-AE" sz="1800" b="1" dirty="0">
                <a:effectLst/>
              </a:rPr>
              <a:t>نموذج "الإسكوا" للسياسات الوطنية للنفاذية الرقمية في المنطقة العربية</a:t>
            </a:r>
          </a:p>
          <a:p>
            <a:pPr marL="0" algn="r" rtl="1"/>
            <a:r>
              <a:rPr lang="ar-AE" sz="1800" b="1" dirty="0"/>
              <a:t>الارشادات الفنية الوطنية للنفاذية الرقمية في المنطقة العربية</a:t>
            </a:r>
            <a:endParaRPr lang="en-US" sz="1800" dirty="0"/>
          </a:p>
        </p:txBody>
      </p:sp>
    </p:spTree>
    <p:extLst>
      <p:ext uri="{BB962C8B-B14F-4D97-AF65-F5344CB8AC3E}">
        <p14:creationId xmlns:p14="http://schemas.microsoft.com/office/powerpoint/2010/main" val="331735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AE26C-159D-4718-ACC6-4BD75B0DFFD3}"/>
              </a:ext>
            </a:extLst>
          </p:cNvPr>
          <p:cNvSpPr>
            <a:spLocks noGrp="1"/>
          </p:cNvSpPr>
          <p:nvPr>
            <p:ph idx="1"/>
          </p:nvPr>
        </p:nvSpPr>
        <p:spPr>
          <a:xfrm>
            <a:off x="5166804" y="928718"/>
            <a:ext cx="3782766" cy="5927487"/>
          </a:xfrm>
          <a:solidFill>
            <a:schemeClr val="accent5"/>
          </a:solidFill>
        </p:spPr>
        <p:style>
          <a:lnRef idx="1">
            <a:schemeClr val="accent6"/>
          </a:lnRef>
          <a:fillRef idx="2">
            <a:schemeClr val="accent6"/>
          </a:fillRef>
          <a:effectRef idx="1">
            <a:schemeClr val="accent6"/>
          </a:effectRef>
          <a:fontRef idx="minor">
            <a:schemeClr val="dk1"/>
          </a:fontRef>
        </p:style>
        <p:txBody>
          <a:bodyPr>
            <a:noAutofit/>
          </a:bodyPr>
          <a:lstStyle/>
          <a:p>
            <a:pPr marL="0" indent="0" algn="r" rtl="1">
              <a:lnSpc>
                <a:spcPct val="110000"/>
              </a:lnSpc>
              <a:buNone/>
            </a:pPr>
            <a:r>
              <a:rPr lang="ar-AE" dirty="0">
                <a:solidFill>
                  <a:schemeClr val="bg1"/>
                </a:solidFill>
                <a:effectLst/>
                <a:latin typeface="Arial" panose="020B0604020202020204" pitchFamily="34" charset="0"/>
                <a:ea typeface="Calibri" panose="020F0502020204030204" pitchFamily="34" charset="0"/>
                <a:cs typeface="Arial" panose="020B0604020202020204" pitchFamily="34" charset="0"/>
              </a:rPr>
              <a:t>نموذج "الإسكوا" للسياسات الوطنية للنفاذية الرقمية في المنطقة العربية </a:t>
            </a:r>
            <a:r>
              <a:rPr lang="ar-AE" dirty="0">
                <a:solidFill>
                  <a:schemeClr val="bg1"/>
                </a:solidFill>
                <a:latin typeface="Arial" panose="020B0604020202020204" pitchFamily="34" charset="0"/>
                <a:ea typeface="Calibri" panose="020F0502020204030204" pitchFamily="34" charset="0"/>
                <a:cs typeface="Arial" panose="020B0604020202020204" pitchFamily="34" charset="0"/>
              </a:rPr>
              <a:t>ي</a:t>
            </a:r>
            <a:r>
              <a:rPr lang="ar-AE" dirty="0">
                <a:solidFill>
                  <a:schemeClr val="bg1"/>
                </a:solidFill>
                <a:effectLst/>
                <a:latin typeface="Arial" panose="020B0604020202020204" pitchFamily="34" charset="0"/>
                <a:ea typeface="Calibri" panose="020F0502020204030204" pitchFamily="34" charset="0"/>
                <a:cs typeface="Arial" panose="020B0604020202020204" pitchFamily="34" charset="0"/>
              </a:rPr>
              <a:t>ركّز على مساعدة متخذي القرار في وضع إطار عام لسياسة وطنية للنفاذية الرقمية وذلك من أجل دعم تمكين وصول الأشخاص ذوي الإعاقة إلى تكنولوجيا المعلومات والاتصالات وللخدمات العامة</a:t>
            </a:r>
            <a:r>
              <a:rPr lang="ar-AE" dirty="0">
                <a:solidFill>
                  <a:schemeClr val="bg1"/>
                </a:solidFill>
                <a:latin typeface="Arial" panose="020B0604020202020204" pitchFamily="34" charset="0"/>
                <a:ea typeface="Calibri" panose="020F0502020204030204" pitchFamily="34" charset="0"/>
                <a:cs typeface="Arial" panose="020B0604020202020204" pitchFamily="34" charset="0"/>
              </a:rPr>
              <a:t> والوصول الى </a:t>
            </a:r>
            <a:r>
              <a:rPr lang="ar-AE" dirty="0">
                <a:solidFill>
                  <a:schemeClr val="bg1"/>
                </a:solidFill>
                <a:effectLst/>
                <a:latin typeface="Arial" panose="020B0604020202020204" pitchFamily="34" charset="0"/>
                <a:ea typeface="Calibri" panose="020F0502020204030204" pitchFamily="34" charset="0"/>
                <a:cs typeface="Arial" panose="020B0604020202020204" pitchFamily="34" charset="0"/>
              </a:rPr>
              <a:t>مجتمع أكثر شمولية.</a:t>
            </a:r>
          </a:p>
        </p:txBody>
      </p:sp>
      <p:sp>
        <p:nvSpPr>
          <p:cNvPr id="6" name="TextBox 5">
            <a:extLst>
              <a:ext uri="{FF2B5EF4-FFF2-40B4-BE49-F238E27FC236}">
                <a16:creationId xmlns:a16="http://schemas.microsoft.com/office/drawing/2014/main" id="{60781543-390E-4518-8643-FB4CA269F893}"/>
              </a:ext>
            </a:extLst>
          </p:cNvPr>
          <p:cNvSpPr txBox="1"/>
          <p:nvPr/>
        </p:nvSpPr>
        <p:spPr>
          <a:xfrm>
            <a:off x="116478" y="112255"/>
            <a:ext cx="883309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rtl="1"/>
            <a:r>
              <a:rPr lang="ar-AE"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نموذج "الإسكوا" للسياسات الوطنية للنفاذية الرقمية في المنطقة العربية</a:t>
            </a:r>
            <a:endParaRPr lang="en-US" sz="2800" dirty="0"/>
          </a:p>
        </p:txBody>
      </p:sp>
      <p:pic>
        <p:nvPicPr>
          <p:cNvPr id="7" name="Picture 6" descr="A picture containing text, businesscard&#10;&#10;Description automatically generated">
            <a:extLst>
              <a:ext uri="{FF2B5EF4-FFF2-40B4-BE49-F238E27FC236}">
                <a16:creationId xmlns:a16="http://schemas.microsoft.com/office/drawing/2014/main" id="{954C1A3A-F2F8-4888-B1C9-4132F1AB6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301" y="0"/>
            <a:ext cx="2524699" cy="6858000"/>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9F4E0199-4015-46AF-B852-45E3FA4AF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8" y="928719"/>
            <a:ext cx="4696888" cy="5927487"/>
          </a:xfrm>
          <a:prstGeom prst="rect">
            <a:avLst/>
          </a:prstGeom>
        </p:spPr>
      </p:pic>
    </p:spTree>
    <p:extLst>
      <p:ext uri="{BB962C8B-B14F-4D97-AF65-F5344CB8AC3E}">
        <p14:creationId xmlns:p14="http://schemas.microsoft.com/office/powerpoint/2010/main" val="381446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42E0-359E-4537-9AF3-C2194EBBC469}"/>
              </a:ext>
            </a:extLst>
          </p:cNvPr>
          <p:cNvSpPr>
            <a:spLocks noGrp="1"/>
          </p:cNvSpPr>
          <p:nvPr>
            <p:ph type="title"/>
          </p:nvPr>
        </p:nvSpPr>
        <p:spPr>
          <a:xfrm>
            <a:off x="3648456" y="503773"/>
            <a:ext cx="8052815" cy="160849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r" rtl="1"/>
            <a:r>
              <a:rPr lang="ar-AE" sz="4000" dirty="0"/>
              <a:t>الاسبقية العربية للمنصة العربية للإدماج الرقمي </a:t>
            </a:r>
            <a:endParaRPr lang="en-US" sz="4000" dirty="0"/>
          </a:p>
        </p:txBody>
      </p:sp>
      <p:pic>
        <p:nvPicPr>
          <p:cNvPr id="4" name="Online Media 7" title="رسالة بمناسبة اليوم الدولي للأشخاص ذوي الإعاقة">
            <a:hlinkClick r:id="" action="ppaction://media"/>
            <a:extLst>
              <a:ext uri="{FF2B5EF4-FFF2-40B4-BE49-F238E27FC236}">
                <a16:creationId xmlns:a16="http://schemas.microsoft.com/office/drawing/2014/main" id="{CBFFC680-5D73-44E0-A841-8791738E3164}"/>
              </a:ext>
            </a:extLst>
          </p:cNvPr>
          <p:cNvPicPr>
            <a:picLocks noRot="1" noChangeAspect="1"/>
          </p:cNvPicPr>
          <p:nvPr>
            <a:videoFile r:link="rId1"/>
          </p:nvPr>
        </p:nvPicPr>
        <p:blipFill>
          <a:blip r:embed="rId3"/>
          <a:stretch>
            <a:fillRect/>
          </a:stretch>
        </p:blipFill>
        <p:spPr>
          <a:xfrm>
            <a:off x="378067" y="2238417"/>
            <a:ext cx="6476926" cy="365946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3" name="Content Placeholder 2">
            <a:extLst>
              <a:ext uri="{FF2B5EF4-FFF2-40B4-BE49-F238E27FC236}">
                <a16:creationId xmlns:a16="http://schemas.microsoft.com/office/drawing/2014/main" id="{BF287537-5E0A-4C58-97E9-D204F61D4A62}"/>
              </a:ext>
            </a:extLst>
          </p:cNvPr>
          <p:cNvSpPr>
            <a:spLocks noGrp="1"/>
          </p:cNvSpPr>
          <p:nvPr>
            <p:ph idx="1"/>
          </p:nvPr>
        </p:nvSpPr>
        <p:spPr>
          <a:xfrm>
            <a:off x="7426190" y="2227410"/>
            <a:ext cx="4275081" cy="432367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r" rtl="1"/>
            <a:r>
              <a:rPr lang="ar-AE" sz="2000" dirty="0"/>
              <a:t>ترتبط المنصة العربية للإدماج الرقمي بتوافق بيروت حول التكنولوجيا من أجل التنمية المستدامة في المنطقة العربية وبخطة عام 2030. وتدعم تنفيذ اتفاقية الأمم المتحدة لحقوق الأشخاص ذوي الإعاقة التي تهدف إلى ضمان تمتع الأشخاص ذوي الإعاقة بحقوق الإنسان والحريات الأساسية. ولهذه الغاية، تضع المنصّة بتصرّف صانعي القرارات والجهات المعنية مجموعةً من المعارف والأدوات وأفضل الممارسات لتمكينهم من وضع سياسات ومبادئ توجيهية وإطلاق مبادرات تيسّر الاستفادة من تكنولوجيا المعلومات والاتصالات وسد الفجوات الرقمية، ولا سيّما في المواقع الالكترونية العامة والخدمات الإلكترونية. </a:t>
            </a:r>
          </a:p>
        </p:txBody>
      </p:sp>
    </p:spTree>
    <p:extLst>
      <p:ext uri="{BB962C8B-B14F-4D97-AF65-F5344CB8AC3E}">
        <p14:creationId xmlns:p14="http://schemas.microsoft.com/office/powerpoint/2010/main" val="377909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endCondLst>
                    <p:cond evt="onNext"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E88CE93-1646-4AEC-8CD1-1CBE3C94021C}"/>
              </a:ext>
            </a:extLst>
          </p:cNvPr>
          <p:cNvSpPr txBox="1"/>
          <p:nvPr/>
        </p:nvSpPr>
        <p:spPr>
          <a:xfrm>
            <a:off x="630936" y="639520"/>
            <a:ext cx="4427220" cy="171907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b">
            <a:normAutofit/>
          </a:bodyPr>
          <a:lstStyle/>
          <a:p>
            <a:pPr algn="ctr" rtl="1">
              <a:lnSpc>
                <a:spcPct val="90000"/>
              </a:lnSpc>
              <a:spcBef>
                <a:spcPct val="0"/>
              </a:spcBef>
              <a:spcAft>
                <a:spcPts val="600"/>
              </a:spcAft>
            </a:pPr>
            <a:r>
              <a:rPr lang="en-US" sz="2600" kern="1200" dirty="0">
                <a:solidFill>
                  <a:schemeClr val="bg1"/>
                </a:solidFill>
                <a:latin typeface="+mj-lt"/>
                <a:ea typeface="+mj-ea"/>
                <a:cs typeface="+mj-cs"/>
              </a:rPr>
              <a:t>مليار شخص من ذوي الإعاقة حول العالم، أي شخص واحد من ذوي الاعاقة من كل سبعة أشخاص</a:t>
            </a:r>
          </a:p>
        </p:txBody>
      </p:sp>
      <p:pic>
        <p:nvPicPr>
          <p:cNvPr id="4" name="Picture 3" descr="A picture containing timeline&#10;&#10;Description automatically generated">
            <a:extLst>
              <a:ext uri="{FF2B5EF4-FFF2-40B4-BE49-F238E27FC236}">
                <a16:creationId xmlns:a16="http://schemas.microsoft.com/office/drawing/2014/main" id="{FB8E7176-EB31-4D71-A67A-6B14795CF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236" y="640080"/>
            <a:ext cx="5577840" cy="5577840"/>
          </a:xfrm>
          <a:prstGeom prst="rect">
            <a:avLst/>
          </a:prstGeom>
        </p:spPr>
      </p:pic>
      <p:sp>
        <p:nvSpPr>
          <p:cNvPr id="29" name="TextBox 28">
            <a:extLst>
              <a:ext uri="{FF2B5EF4-FFF2-40B4-BE49-F238E27FC236}">
                <a16:creationId xmlns:a16="http://schemas.microsoft.com/office/drawing/2014/main" id="{47596A3F-7717-4D74-82CF-38CFFED1AC68}"/>
              </a:ext>
            </a:extLst>
          </p:cNvPr>
          <p:cNvSpPr txBox="1"/>
          <p:nvPr/>
        </p:nvSpPr>
        <p:spPr>
          <a:xfrm>
            <a:off x="388620" y="2794144"/>
            <a:ext cx="4799076" cy="2943626"/>
          </a:xfrm>
          <a:prstGeom prst="rect">
            <a:avLst/>
          </a:prstGeom>
          <a:noFill/>
        </p:spPr>
        <p:txBody>
          <a:bodyPr wrap="square">
            <a:spAutoFit/>
          </a:bodyPr>
          <a:lstStyle/>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نموذج</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الإسكوا</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للسياسات</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الوطنية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للنفاذية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الرقمية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في</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المنطقة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العربية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يركّز</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على</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مساعدة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متخذي</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القرار</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في</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وضع</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إطار</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عام</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لسياسة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وطنية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للنفاذية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الرقمية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وذلك</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من</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أجل</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دعم</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تمكين</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وصول</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الأشخاص</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ذوي الإعاقة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إلى</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تكنولوجيا</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المعلومات</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والاتصالات</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وللخدمات</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العامة</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والوصول</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الى</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مجتمع</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أكثر</a:t>
            </a:r>
            <a:r>
              <a:rPr lang="ar-SA" sz="24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شمولية</a:t>
            </a:r>
            <a:r>
              <a:rPr lang="en-US" sz="24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8" name="Online Media 3" title="Disability Inclusion Matters for All">
            <a:hlinkClick r:id="" action="ppaction://media"/>
            <a:extLst>
              <a:ext uri="{FF2B5EF4-FFF2-40B4-BE49-F238E27FC236}">
                <a16:creationId xmlns:a16="http://schemas.microsoft.com/office/drawing/2014/main" id="{F4E4173D-C8F8-458B-97AC-5B57745BEEF8}"/>
              </a:ext>
            </a:extLst>
          </p:cNvPr>
          <p:cNvPicPr>
            <a:picLocks noGrp="1" noRot="1" noChangeAspect="1"/>
          </p:cNvPicPr>
          <p:nvPr>
            <p:ph idx="1"/>
            <a:videoFile r:link="rId1"/>
          </p:nvPr>
        </p:nvPicPr>
        <p:blipFill>
          <a:blip r:embed="rId4"/>
          <a:stretch>
            <a:fillRect/>
          </a:stretch>
        </p:blipFill>
        <p:spPr>
          <a:xfrm>
            <a:off x="516158" y="2889153"/>
            <a:ext cx="5082420" cy="2871567"/>
          </a:xfrm>
          <a:prstGeom prst="rect">
            <a:avLst/>
          </a:prstGeom>
        </p:spPr>
      </p:pic>
    </p:spTree>
    <p:extLst>
      <p:ext uri="{BB962C8B-B14F-4D97-AF65-F5344CB8AC3E}">
        <p14:creationId xmlns:p14="http://schemas.microsoft.com/office/powerpoint/2010/main" val="1076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5376</TotalTime>
  <Words>6822</Words>
  <Application>Microsoft Office PowerPoint</Application>
  <PresentationFormat>Widescreen</PresentationFormat>
  <Paragraphs>452</Paragraphs>
  <Slides>58</Slides>
  <Notes>0</Notes>
  <HiddenSlides>0</HiddenSlides>
  <MMClips>24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Arial</vt:lpstr>
      <vt:lpstr>Calibri</vt:lpstr>
      <vt:lpstr>Calibri Light</vt:lpstr>
      <vt:lpstr>Consolas</vt:lpstr>
      <vt:lpstr>Courier New</vt:lpstr>
      <vt:lpstr>georgia</vt:lpstr>
      <vt:lpstr>muli</vt:lpstr>
      <vt:lpstr>Symbol</vt:lpstr>
      <vt:lpstr>Times New Roman</vt:lpstr>
      <vt:lpstr>Office Theme</vt:lpstr>
      <vt:lpstr>بناء السياسات الوطنية المتعلقة بالنفاذية الرقمية في المنطقة العربية بالتركيز على المنصة العربية للإدماج الرقمي</vt:lpstr>
      <vt:lpstr>دليل العرض التقديمي  حول بناء السياسات الوطنية المتعلقة بالنفاذية الرقمية في المنطقة العربية بالتركيز على المنصة العربية للإدماج الرقمي</vt:lpstr>
      <vt:lpstr>PowerPoint Presentation</vt:lpstr>
      <vt:lpstr>عن المبادرة</vt:lpstr>
      <vt:lpstr>PowerPoint Presentation</vt:lpstr>
      <vt:lpstr>منتجات المنصة العربية للإدماج الرقمي</vt:lpstr>
      <vt:lpstr>PowerPoint Presentation</vt:lpstr>
      <vt:lpstr>الاسبقية العربية للمنصة العربية للإدماج الرقمي </vt:lpstr>
      <vt:lpstr>PowerPoint Presentation</vt:lpstr>
      <vt:lpstr>PowerPoint Presentation</vt:lpstr>
      <vt:lpstr> عملية صياغة نموذج الاسكوا للسياسة الوطنية للنفاذية الرقمية </vt:lpstr>
      <vt:lpstr>نموذج الاسكوا : الإطار العام لبناء سياسة وطنية للنفاذية الرقمية ودورة تصميم السياسات اعتماداً على نموذج "ROAMEF"</vt:lpstr>
      <vt:lpstr>الأسباب الموجبة لوضع السياسة- Rationale</vt:lpstr>
      <vt:lpstr>الأسباب الموجبة لوضع السياسة- Rationale </vt:lpstr>
      <vt:lpstr>الأسباب الموجبة لوضع السياسة- Rationale</vt:lpstr>
      <vt:lpstr>الأسباب الموجبة لوضع السياسة- Rationale </vt:lpstr>
      <vt:lpstr>تحديد الأهداف  Objectives</vt:lpstr>
      <vt:lpstr>تحديد الأهداف  Objectives</vt:lpstr>
      <vt:lpstr>التحديد والتوزين  Appraisal</vt:lpstr>
      <vt:lpstr>التحديد والتوزين  Appraisal</vt:lpstr>
      <vt:lpstr>الرصد  Monitoring</vt:lpstr>
      <vt:lpstr>الرصد  Monitoring</vt:lpstr>
      <vt:lpstr>الإطار العام لبناء سياسة وطنية للنفاذية الرقمية ودورة تصميم السياسات اعتماداً على نموذج "ROAMEF" – التقييم المرحلي والتقييم الكلي، التقييم التصميمي والتقييم التنفيذي - Evaluation</vt:lpstr>
      <vt:lpstr>الإطار العام لبناء سياسة وطنية للنفاذية الرقمية ودورة تصميم السياسات اعتماداً على نموذج "ROAMEF" – التقييم المرحلي والتقييم الكلي، التقييم التصميمي والتقييم التنفيذي Evaluation  </vt:lpstr>
      <vt:lpstr>تحليل النتائج وردود الفعل والتحسين المستمر - Feedback and Continuous improvement </vt:lpstr>
      <vt:lpstr>تحليل النتائج وردود الفعل والتحسين المستمر - Feedback and Continuous improvement </vt:lpstr>
      <vt:lpstr>الخطوات الارشادية العامة لصانعي السياسة الوطنية للنفاذية الرقمية وفق دورة"ROAMEF"</vt:lpstr>
      <vt:lpstr>الخطوات الارشادية العامة لصانعي السياسة الوطنية للنفاذية الرقمية</vt:lpstr>
      <vt:lpstr>ملاحظات حول الخطوات التحضيرية لوضع السياسة الوطنية للنفاذية الرقمية حسب نموذج الاسكوا </vt:lpstr>
      <vt:lpstr> نموذج الاسكوا يعتمد التصميم العام/ الشامل  </vt:lpstr>
      <vt:lpstr>المبادئ السبعة للتصميم الشامل</vt:lpstr>
      <vt:lpstr>نموذج الاسكوا و مؤشر قياس النفاذية الرقمية (Digital Accessibility Rights Evaluation Index-DARE)</vt:lpstr>
      <vt:lpstr> نموذج الاسكوا يعتمد مؤشرات مقياس DARE الثلاثة: المؤشر الأول : التزامات الدولة (القانونية والتنظيمية والسياسات والبرامج) والتي تتضمن: </vt:lpstr>
      <vt:lpstr> مؤشر DARE الثاني :قدرة الدولة على التنفيذ (التنظيم والعمليات والموارد)</vt:lpstr>
      <vt:lpstr> المؤشرDARE الثالث في نموذج الإسكوا: نتائج إمكانية النفاذية الرقمية الفعلية للأشخاص ذوي الإعاقة في عشرة مجالات من المنتجات والخدمات وهي:</vt:lpstr>
      <vt:lpstr>PowerPoint Presentation</vt:lpstr>
      <vt:lpstr>السمات التسع التي ضمها نموذج الاسكوا و المطلوبة في تصميم السياسة الوطنية للنفاذية الرقمية</vt:lpstr>
      <vt:lpstr>PowerPoint Presentation</vt:lpstr>
      <vt:lpstr>مكونات نموذج الإسكوا لتصميم السياسة الوطنية للنفاذية الرقمية </vt:lpstr>
      <vt:lpstr>المقدمة </vt:lpstr>
      <vt:lpstr>التعريفات</vt:lpstr>
      <vt:lpstr>التعريفات</vt:lpstr>
      <vt:lpstr>الولاية الوطنية </vt:lpstr>
      <vt:lpstr>الرؤية</vt:lpstr>
      <vt:lpstr>الأهداف</vt:lpstr>
      <vt:lpstr>الشراكة مع منظمات المجتمع المدني المختصة بالأشخاص ذوي الإعاقة </vt:lpstr>
      <vt:lpstr>محاور العمل (مجالات التركيز)</vt:lpstr>
      <vt:lpstr>حول مجالات التركيز ومحاور العمل</vt:lpstr>
      <vt:lpstr>حول مجالات التركيز ومحاور العمل</vt:lpstr>
      <vt:lpstr>التوعية والادماج </vt:lpstr>
      <vt:lpstr>آليات توفير النفاذية الرقمية </vt:lpstr>
      <vt:lpstr>آليات توفير النفاذية الرقمية </vt:lpstr>
      <vt:lpstr>متطلبات مطابقة المقاييس</vt:lpstr>
      <vt:lpstr>بيان النفاذية </vt:lpstr>
      <vt:lpstr>PowerPoint Presentation</vt:lpstr>
      <vt:lpstr>PowerPoint Presentation</vt:lpstr>
      <vt:lpstr>نتائج المقارنة لأفضل الممارسات في بناء وتنفيذ  سياسة النفاذية الرقمية  يتلخص بالخطوات التالية </vt:lpstr>
      <vt:lpstr>المهندس رشاد أنور كامل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نموذج الإسكوا حول السياسة الوطنية للنفاذية الرقمية في المنطقة العربية</dc:title>
  <dc:creator>Rashad Kamel</dc:creator>
  <cp:lastModifiedBy>Lize Denner</cp:lastModifiedBy>
  <cp:revision>6</cp:revision>
  <dcterms:created xsi:type="dcterms:W3CDTF">2020-10-22T11:34:45Z</dcterms:created>
  <dcterms:modified xsi:type="dcterms:W3CDTF">2021-12-02T13:32:05Z</dcterms:modified>
</cp:coreProperties>
</file>