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20"/>
  </p:notesMasterIdLst>
  <p:sldIdLst>
    <p:sldId id="396" r:id="rId2"/>
    <p:sldId id="398" r:id="rId3"/>
    <p:sldId id="399" r:id="rId4"/>
    <p:sldId id="401" r:id="rId5"/>
    <p:sldId id="402" r:id="rId6"/>
    <p:sldId id="403" r:id="rId7"/>
    <p:sldId id="405" r:id="rId8"/>
    <p:sldId id="404" r:id="rId9"/>
    <p:sldId id="406" r:id="rId10"/>
    <p:sldId id="407" r:id="rId11"/>
    <p:sldId id="409" r:id="rId12"/>
    <p:sldId id="408" r:id="rId13"/>
    <p:sldId id="410" r:id="rId14"/>
    <p:sldId id="411" r:id="rId15"/>
    <p:sldId id="412" r:id="rId16"/>
    <p:sldId id="413" r:id="rId17"/>
    <p:sldId id="414" r:id="rId18"/>
    <p:sldId id="400" r:id="rId19"/>
  </p:sldIdLst>
  <p:sldSz cx="9144000" cy="6858000" type="screen4x3"/>
  <p:notesSz cx="6669088" cy="987266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33"/>
    <a:srgbClr val="FFCC66"/>
    <a:srgbClr val="FF7C80"/>
    <a:srgbClr val="FF6600"/>
    <a:srgbClr val="FFFFFF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B51CA-29B8-4869-8121-4241793726A5}" v="701" dt="2019-02-22T19:27:1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7" autoAdjust="0"/>
    <p:restoredTop sz="78163" autoAdjust="0"/>
  </p:normalViewPr>
  <p:slideViewPr>
    <p:cSldViewPr>
      <p:cViewPr varScale="1">
        <p:scale>
          <a:sx n="94" d="100"/>
          <a:sy n="94" d="100"/>
        </p:scale>
        <p:origin x="23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44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960B17-C42F-4D94-BDC6-FCAC70C6509E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77915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44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62DDB070-7413-4DA6-B6B7-446046ABCF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04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Peace Corps: </a:t>
            </a:r>
            <a:r>
              <a:rPr lang="en-AU" sz="1400" b="1" dirty="0">
                <a:latin typeface="Century Gothic" panose="020B0502020202020204" pitchFamily="34" charset="0"/>
              </a:rPr>
              <a:t>to support and provide guidance in library projects as both primary work assignments and secondary project activities: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Since the Peace Corps deals with community on various aspects (education, health, peace, equality…), the adoption of library projects will allow them to implement a wide variety of the SDGs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Glasgow resources: </a:t>
            </a:r>
            <a:r>
              <a:rPr lang="en-AU" sz="1400" b="1" dirty="0">
                <a:latin typeface="Century Gothic" panose="020B0502020202020204" pitchFamily="34" charset="0"/>
              </a:rPr>
              <a:t>online resources, films, workshop plans, and training sessions, and support) </a:t>
            </a:r>
            <a:endParaRPr lang="en-US" sz="1400" b="1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63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l" rtl="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Myanmar: </a:t>
            </a:r>
            <a:r>
              <a:rPr lang="en-US" sz="1400" b="1" dirty="0">
                <a:latin typeface="Century Gothic" panose="020B0502020202020204" pitchFamily="34" charset="0"/>
              </a:rPr>
              <a:t>has been implemented with regard to the following global public library trends:</a:t>
            </a:r>
          </a:p>
          <a:p>
            <a:pPr lvl="0" algn="l" rtl="0"/>
            <a:r>
              <a:rPr lang="en-US" sz="1400" b="1" dirty="0">
                <a:latin typeface="Century Gothic" panose="020B0502020202020204" pitchFamily="34" charset="0"/>
              </a:rPr>
              <a:t>	Libraries for everyone</a:t>
            </a:r>
          </a:p>
          <a:p>
            <a:pPr lvl="0" algn="l" rtl="0"/>
            <a:r>
              <a:rPr lang="en-US" sz="1400" b="1" dirty="0">
                <a:latin typeface="Century Gothic" panose="020B0502020202020204" pitchFamily="34" charset="0"/>
              </a:rPr>
              <a:t>	Technology hubs in the digital world</a:t>
            </a:r>
          </a:p>
          <a:p>
            <a:pPr lvl="0" algn="l" rtl="0"/>
            <a:r>
              <a:rPr lang="en-US" sz="1400" b="1" dirty="0">
                <a:latin typeface="Century Gothic" panose="020B0502020202020204" pitchFamily="34" charset="0"/>
              </a:rPr>
              <a:t>	Libraries are welcoming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43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55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010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86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912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Governments:</a:t>
            </a:r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fund other organizations to provide public access to information and support skills development programs</a:t>
            </a:r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most dangerous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recognize the need for public access at all</a:t>
            </a:r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Regretted missed opportunity if libraries do not put their mark on the national sustainable development plans.</a:t>
            </a: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63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237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03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36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6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citizens to make informed decisions through access to information, skills, media and information literacy, and digital literacy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word is informed decisions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personal life: Poverty, health, education…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national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cultural heritage preservation, economic growth, water and sanitation management, gender equality …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creative programs are partnerships between libraries and various sectors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</a:rPr>
              <a:t>Australia: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agencies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Tx/>
              <a:buFont typeface="+mj-lt"/>
              <a:buAutoNum type="arabicPeriod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Canada: Citizenship and Immigration Canada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6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17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300" b="1" i="0" dirty="0">
                <a:latin typeface="Century Gothic" panose="020B0502020202020204" pitchFamily="34" charset="0"/>
              </a:rPr>
              <a:t>Rosa </a:t>
            </a:r>
            <a:r>
              <a:rPr lang="en-US" sz="1300" b="1" i="0" dirty="0" err="1">
                <a:latin typeface="Century Gothic" panose="020B0502020202020204" pitchFamily="34" charset="0"/>
              </a:rPr>
              <a:t>Mystica</a:t>
            </a:r>
            <a:r>
              <a:rPr lang="en-US" sz="1300" b="1" i="0" dirty="0">
                <a:latin typeface="Century Gothic" panose="020B0502020202020204" pitchFamily="34" charset="0"/>
              </a:rPr>
              <a:t> School </a:t>
            </a: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community school in Zambia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Namibia has 13 written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60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96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1400" b="1" dirty="0">
                <a:latin typeface="Century Gothic" panose="020B0502020202020204" pitchFamily="34" charset="0"/>
              </a:rPr>
              <a:t>American University of Beirut: Preservation &amp; Repository</a:t>
            </a:r>
          </a:p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1400" b="1" dirty="0">
                <a:latin typeface="Century Gothic" panose="020B0502020202020204" pitchFamily="34" charset="0"/>
              </a:rPr>
              <a:t>Lebanese American University: Repository</a:t>
            </a:r>
          </a:p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entury Gothic" panose="020B0502020202020204" pitchFamily="34" charset="0"/>
              </a:rPr>
              <a:t>Bibliothèque Orientale -  St. Joseph University: </a:t>
            </a:r>
            <a:r>
              <a:rPr lang="en-AU" sz="1400" b="1" dirty="0">
                <a:latin typeface="Century Gothic" panose="020B0502020202020204" pitchFamily="34" charset="0"/>
              </a:rPr>
              <a:t>Preservation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entury Gothic" panose="020B0502020202020204" pitchFamily="34" charset="0"/>
              </a:rPr>
              <a:t>Beirut Arab University Library: </a:t>
            </a:r>
            <a:r>
              <a:rPr lang="en-AU" sz="1400" b="1" dirty="0">
                <a:latin typeface="Century Gothic" panose="020B0502020202020204" pitchFamily="34" charset="0"/>
              </a:rPr>
              <a:t>Repository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1400" b="1" dirty="0">
                <a:latin typeface="Century Gothic" panose="020B0502020202020204" pitchFamily="34" charset="0"/>
              </a:rPr>
              <a:t>Islamic University Library: Advocates open access</a:t>
            </a:r>
          </a:p>
          <a:p>
            <a:pPr marL="457200" lvl="0" indent="-4572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1" i="0" dirty="0">
                <a:latin typeface="Century Gothic" panose="020B0502020202020204" pitchFamily="34" charset="0"/>
              </a:rPr>
              <a:t>USEK </a:t>
            </a:r>
            <a:endParaRPr lang="en-AU" sz="1400" b="1" i="0" dirty="0">
              <a:latin typeface="Century Gothic" panose="020B0502020202020204" pitchFamily="34" charset="0"/>
            </a:endParaRPr>
          </a:p>
          <a:p>
            <a:pPr marL="742950" lvl="0" indent="-3429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en-AU" sz="1400" b="1" dirty="0">
                <a:latin typeface="Century Gothic" panose="020B0502020202020204" pitchFamily="34" charset="0"/>
              </a:rPr>
              <a:t>Preservation of the heritage of Lebanon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10/11)</a:t>
            </a:r>
          </a:p>
          <a:p>
            <a:pPr marL="742950" lvl="0" indent="-3429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en-AU" sz="1400" b="1" dirty="0">
                <a:latin typeface="Century Gothic" panose="020B0502020202020204" pitchFamily="34" charset="0"/>
              </a:rPr>
              <a:t>Print-Copy-Scan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marL="742950" lvl="0" indent="-342900" algn="l" rtl="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en-AU" sz="1400" b="1" dirty="0">
                <a:latin typeface="Century Gothic" panose="020B0502020202020204" pitchFamily="34" charset="0"/>
              </a:rPr>
              <a:t>World Book Day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l" rtl="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91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3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Alexandrina: </a:t>
            </a:r>
            <a:r>
              <a:rPr lang="en-AU" sz="1400" b="1" dirty="0">
                <a:latin typeface="Century Gothic" panose="020B0502020202020204" pitchFamily="34" charset="0"/>
              </a:rPr>
              <a:t>including the Digital Assets Repository (DAR), the largest Arabic digital library, the, Memory of Modern Egypt project, and the Science </a:t>
            </a:r>
            <a:r>
              <a:rPr lang="en-AU" sz="1400" b="1" dirty="0" err="1">
                <a:latin typeface="Century Gothic" panose="020B0502020202020204" pitchFamily="34" charset="0"/>
              </a:rPr>
              <a:t>Supercourse</a:t>
            </a:r>
            <a:r>
              <a:rPr lang="en-AU" sz="1400" b="1" dirty="0">
                <a:latin typeface="Century Gothic" panose="020B0502020202020204" pitchFamily="34" charset="0"/>
              </a:rPr>
              <a:t> 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AU" sz="1400" b="1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Uganda: </a:t>
            </a:r>
            <a:r>
              <a:rPr lang="en-AU" sz="1400" b="1" dirty="0">
                <a:latin typeface="Century Gothic" panose="020B0502020202020204" pitchFamily="34" charset="0"/>
              </a:rPr>
              <a:t>weather forecasts, crop prices, and support to set up online markets</a:t>
            </a:r>
            <a:endParaRPr lang="en-US" sz="1300" b="1" i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DB070-7413-4DA6-B6B7-446046ABCF62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4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197E-1DB8-40E9-9BB4-FB8078EB9238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9039-5A2C-4968-BC0A-6FBC70EDD6F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84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DB26-C806-4410-BB58-E47E9CA94B15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1D63-5EC3-446B-9689-D8D65D4408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75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0A3E-6FB3-4B59-B422-8A1882D374F8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F472-2DB7-4E4F-82D8-FB863E74A48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67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ABEC-1D50-49EB-AB89-C3FEA3F0A6ED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6240-129D-4ECB-A444-7E9F359EEAF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43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2FA8-27AC-45F4-A692-C9A2F15DFC36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F6C0-5231-4FA2-85E5-AACA0324053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965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BF1C-D494-4508-9AE3-C38914DBABF0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31C8-D666-44DE-84C9-AFC4B5DE93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0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EF99-19CC-495E-A45D-C5567A1D1AC7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A7E8-74DA-40C6-B302-B242C599D4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852D-3EE2-4CB2-A930-878250E299BF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B65B-1116-4836-B577-B0C71D3FAD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5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1623-DFF5-4148-8663-E9B67243867E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FB5A-0CB6-4B2D-8306-8FBAC66515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67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EFCA-477B-4AB4-B20B-E2CEB424247E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BBD4-0BF2-4825-A5BB-5BF33BA6C9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66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7EBF-BE41-4F07-B779-869208C2667C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07DD-7D04-4481-94CD-EFA6935FEC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40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5E6CE0-3364-487B-B66F-D34B2ECEF99E}" type="datetimeFigureOut">
              <a:rPr lang="ar-SA"/>
              <a:pPr>
                <a:defRPr/>
              </a:pPr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5FBBFA-9265-47C6-B88C-2F965BA35C6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clive.peacecorps.gov/pclive/index.php/pclive-resources/resource-library/317-sustainable-library-development-t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libraries-develop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da2i.ifla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fla.org/publications/iflaunesco-public-library-manifesto-1994?og=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umich.edu/c.php?g=282776&amp;p=264185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911859"/>
            <a:ext cx="7992887" cy="47028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atin typeface="Century Gothic" panose="020B0502020202020204" pitchFamily="34" charset="0"/>
              </a:rPr>
              <a:t>Libraries and the UN 2030 Agenda: Sustainable Development Goals</a:t>
            </a:r>
          </a:p>
          <a:p>
            <a:pPr algn="ctr" eaLnBrk="1" hangingPunct="1">
              <a:defRPr/>
            </a:pPr>
            <a:endParaRPr lang="en-US" altLang="ar-SA" sz="3500" b="1" dirty="0">
              <a:latin typeface="Century Gothic" panose="020B0502020202020204" pitchFamily="34" charset="0"/>
              <a:cs typeface="Simplified Arabic" panose="02020603050405020304" pitchFamily="18" charset="-78"/>
            </a:endParaRPr>
          </a:p>
          <a:p>
            <a:pPr algn="ctr" eaLnBrk="1" hangingPunct="1">
              <a:defRPr/>
            </a:pPr>
            <a:endParaRPr lang="en-US" altLang="ar-SA" sz="3500" b="1" dirty="0">
              <a:latin typeface="Century Gothic" panose="020B0502020202020204" pitchFamily="34" charset="0"/>
              <a:cs typeface="Simplified Arabic" panose="02020603050405020304" pitchFamily="18" charset="-78"/>
            </a:endParaRPr>
          </a:p>
          <a:p>
            <a:pPr algn="ctr" eaLnBrk="1" hangingPunct="1">
              <a:defRPr/>
            </a:pPr>
            <a:r>
              <a:rPr lang="en-US" b="1" dirty="0">
                <a:latin typeface="Century Gothic" panose="020B0502020202020204" pitchFamily="34" charset="0"/>
              </a:rPr>
              <a:t>United Nations Library and Information Network for Knowledge Sharing (UN LINKS) &amp; Lebanese Library Association (LLA): Open Dialogue</a:t>
            </a:r>
          </a:p>
          <a:p>
            <a:pPr algn="ctr" eaLnBrk="1" hangingPunct="1"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entury Gothic" panose="020B0502020202020204" pitchFamily="34" charset="0"/>
              </a:rPr>
              <a:t>Randa Al Chidiac				</a:t>
            </a:r>
            <a:r>
              <a:rPr lang="en-US" b="1" dirty="0">
                <a:latin typeface="Century Gothic" panose="020B0502020202020204" pitchFamily="34" charset="0"/>
              </a:rPr>
              <a:t>Beirut, Lebanon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entury Gothic" panose="020B0502020202020204" pitchFamily="34" charset="0"/>
              </a:rPr>
              <a:t>Vice-President, Lebanese Library Association	</a:t>
            </a:r>
            <a:r>
              <a:rPr lang="en-US" b="1" dirty="0">
                <a:latin typeface="Century Gothic" panose="020B0502020202020204" pitchFamily="34" charset="0"/>
              </a:rPr>
              <a:t>7 October 2019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randachidiac@usek.edu.lb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369C462F-7052-4AC8-AC63-2FEFB087A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830"/>
            <a:ext cx="2560132" cy="915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6F287-18D5-4721-ADB3-CF021598D65A}"/>
              </a:ext>
            </a:extLst>
          </p:cNvPr>
          <p:cNvSpPr txBox="1"/>
          <p:nvPr/>
        </p:nvSpPr>
        <p:spPr>
          <a:xfrm>
            <a:off x="6715590" y="5180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Special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Peace Corps Volunteers Libraries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en-AU" sz="2600" dirty="0">
                <a:latin typeface="Century Gothic" panose="020B0502020202020204" pitchFamily="34" charset="0"/>
              </a:rPr>
              <a:t> published a Sustainable Library Development Training Package </a:t>
            </a:r>
            <a:r>
              <a:rPr lang="en-AU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https://pclive.peacecorps.gov/pclive/index.php/pclive-resources/resource-library/317-sustainable-library-development-tp</a:t>
            </a:r>
            <a:endParaRPr lang="en-AU" dirty="0">
              <a:latin typeface="Century Gothic" panose="020B0502020202020204" pitchFamily="34" charset="0"/>
            </a:endParaRP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Glasgow Women’s Library in Scotland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In Her Shoes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provides prejudice reduction resources on the topic of women’s experiences of intersectional hate crime</a:t>
            </a:r>
            <a:r>
              <a:rPr lang="en-AU" sz="2200" dirty="0"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#5/10)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Community Information Centre </a:t>
            </a:r>
            <a:r>
              <a:rPr lang="en-US" sz="2600" dirty="0" err="1">
                <a:latin typeface="Century Gothic" panose="020B0502020202020204" pitchFamily="34" charset="0"/>
              </a:rPr>
              <a:t>Bhairahawa</a:t>
            </a:r>
            <a:r>
              <a:rPr lang="en-US" sz="2600" dirty="0">
                <a:latin typeface="Century Gothic" panose="020B0502020202020204" pitchFamily="34" charset="0"/>
              </a:rPr>
              <a:t> in Nepal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S</a:t>
            </a:r>
            <a:r>
              <a:rPr lang="en-US" sz="2600" dirty="0">
                <a:latin typeface="Century Gothic" panose="020B0502020202020204" pitchFamily="34" charset="0"/>
              </a:rPr>
              <a:t>ay no to drugs and violence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d</a:t>
            </a:r>
            <a:r>
              <a:rPr lang="en-US" sz="2600" dirty="0">
                <a:latin typeface="Century Gothic" panose="020B0502020202020204" pitchFamily="34" charset="0"/>
              </a:rPr>
              <a:t>ance competitions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#3/4)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National Library Associations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700" dirty="0">
                <a:latin typeface="Century Gothic" panose="020B0502020202020204" pitchFamily="34" charset="0"/>
              </a:rPr>
              <a:t>American Library Association (ALA) </a:t>
            </a:r>
            <a:r>
              <a:rPr lang="en-AU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en-AU" sz="2700" dirty="0">
                <a:latin typeface="Century Gothic" panose="020B0502020202020204" pitchFamily="34" charset="0"/>
              </a:rPr>
              <a:t> presentation </a:t>
            </a:r>
            <a:r>
              <a:rPr lang="en-AU" sz="2700" i="1" dirty="0">
                <a:latin typeface="Century Gothic" panose="020B0502020202020204" pitchFamily="34" charset="0"/>
              </a:rPr>
              <a:t>Acting for Humanity:</a:t>
            </a:r>
            <a:r>
              <a:rPr lang="en-AU" sz="2700" dirty="0">
                <a:latin typeface="Century Gothic" panose="020B0502020202020204" pitchFamily="34" charset="0"/>
              </a:rPr>
              <a:t> </a:t>
            </a:r>
            <a:r>
              <a:rPr lang="en-AU" sz="2700" i="1" dirty="0">
                <a:latin typeface="Century Gothic" panose="020B0502020202020204" pitchFamily="34" charset="0"/>
              </a:rPr>
              <a:t>The United Nations Sustainable Development Goals and Libraries </a:t>
            </a:r>
            <a:r>
              <a:rPr lang="en-AU" sz="2200" i="1" dirty="0">
                <a:latin typeface="Century Gothic" panose="020B0502020202020204" pitchFamily="34" charset="0"/>
              </a:rPr>
              <a:t>(covering all SDGs: awareness tool and the role of libraries)</a:t>
            </a:r>
            <a:endParaRPr lang="en-US" sz="2200" i="1" dirty="0">
              <a:latin typeface="Century Gothic" panose="020B0502020202020204" pitchFamily="34" charset="0"/>
            </a:endParaRP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700" dirty="0">
                <a:latin typeface="Century Gothic" panose="020B0502020202020204" pitchFamily="34" charset="0"/>
              </a:rPr>
              <a:t>British </a:t>
            </a:r>
            <a:r>
              <a:rPr lang="en-AU" sz="2700" dirty="0" err="1">
                <a:latin typeface="Century Gothic" panose="020B0502020202020204" pitchFamily="34" charset="0"/>
              </a:rPr>
              <a:t>programme“Bookstart</a:t>
            </a:r>
            <a:r>
              <a:rPr lang="en-AU" sz="2700" dirty="0">
                <a:latin typeface="Century Gothic" panose="020B0502020202020204" pitchFamily="34" charset="0"/>
              </a:rPr>
              <a:t>” </a:t>
            </a:r>
            <a:r>
              <a:rPr lang="en-AU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700" dirty="0">
                <a:latin typeface="Century Gothic" panose="020B0502020202020204" pitchFamily="34" charset="0"/>
              </a:rPr>
              <a:t>early language development and family literacy </a:t>
            </a:r>
            <a:r>
              <a:rPr lang="en-AU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700" dirty="0">
                <a:latin typeface="Century Gothic" panose="020B0502020202020204" pitchFamily="34" charset="0"/>
              </a:rPr>
              <a:t>adopted in many other countries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#1/2/4/5/8/10)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dirty="0">
                <a:latin typeface="Century Gothic" panose="020B0502020202020204" pitchFamily="34" charset="0"/>
              </a:rPr>
              <a:t>Myanmar Book Aid and Preservation Foundation (MBAPF)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700" dirty="0">
                <a:latin typeface="Century Gothic" panose="020B0502020202020204" pitchFamily="34" charset="0"/>
              </a:rPr>
              <a:t>Beyond Access Myanmar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Lebanese Library Association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483109"/>
            <a:ext cx="8640960" cy="499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400" dirty="0">
                <a:latin typeface="Century Gothic" panose="020B0502020202020204" pitchFamily="34" charset="0"/>
              </a:rPr>
              <a:t>How to Encourage Students to Read Arabic Books </a:t>
            </a:r>
            <a:r>
              <a:rPr lang="en-AU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SDG # 4/11)</a:t>
            </a:r>
          </a:p>
          <a:p>
            <a:pPr marL="22860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S</a:t>
            </a:r>
            <a:r>
              <a:rPr lang="en-AU" sz="2700" dirty="0" err="1">
                <a:latin typeface="Century Gothic" panose="020B0502020202020204" pitchFamily="34" charset="0"/>
              </a:rPr>
              <a:t>ession</a:t>
            </a:r>
            <a:r>
              <a:rPr lang="en-AU" sz="2700" dirty="0">
                <a:latin typeface="Century Gothic" panose="020B0502020202020204" pitchFamily="34" charset="0"/>
              </a:rPr>
              <a:t>: Copyright, fair use, and intellectual property (IP) </a:t>
            </a:r>
            <a:r>
              <a:rPr lang="en-AU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SDG # 16)</a:t>
            </a:r>
          </a:p>
          <a:p>
            <a:pPr marL="228600" lvl="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Workshop</a:t>
            </a:r>
            <a:r>
              <a:rPr lang="en-AU" sz="2700" dirty="0">
                <a:latin typeface="Century Gothic" panose="020B0502020202020204" pitchFamily="34" charset="0"/>
              </a:rPr>
              <a:t>: Nation of Readers: How and Why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#1/2/4/5/8/10)</a:t>
            </a:r>
          </a:p>
          <a:p>
            <a:pPr marL="22860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dirty="0">
                <a:latin typeface="Century Gothic" panose="020B0502020202020204" pitchFamily="34" charset="0"/>
              </a:rPr>
              <a:t>Supported the </a:t>
            </a:r>
            <a:r>
              <a:rPr lang="en-AU" sz="2700" dirty="0">
                <a:latin typeface="Century Gothic" panose="020B0502020202020204" pitchFamily="34" charset="0"/>
              </a:rPr>
              <a:t>Marrakesh treaty </a:t>
            </a:r>
            <a:r>
              <a:rPr lang="en-AU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SDG # 4/5/10)</a:t>
            </a:r>
            <a:endParaRPr lang="en-US" sz="270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700" dirty="0">
                <a:latin typeface="Century Gothic" panose="020B0502020202020204" pitchFamily="34" charset="0"/>
              </a:rPr>
              <a:t> Represents IFLA as a member of Blue Shield</a:t>
            </a:r>
          </a:p>
          <a:p>
            <a:pPr marL="228600" lvl="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700" dirty="0">
                <a:latin typeface="Century Gothic" panose="020B0502020202020204" pitchFamily="34" charset="0"/>
              </a:rPr>
              <a:t> Amendment of Lebanese Copyright Law</a:t>
            </a:r>
          </a:p>
          <a:p>
            <a:pPr marL="228600" lvl="0" indent="-2286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700" dirty="0">
                <a:latin typeface="Century Gothic" panose="020B0502020202020204" pitchFamily="34" charset="0"/>
              </a:rPr>
              <a:t> Member of the Lebanese Digital Transformation Network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4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Lebanese Library Association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US" sz="2700" dirty="0">
                <a:latin typeface="Century Gothic" panose="020B0502020202020204" pitchFamily="34" charset="0"/>
              </a:rPr>
              <a:t>Workshop: drafting a</a:t>
            </a:r>
            <a:r>
              <a:rPr lang="en-AU" sz="2700" dirty="0" err="1">
                <a:latin typeface="Century Gothic" panose="020B0502020202020204" pitchFamily="34" charset="0"/>
              </a:rPr>
              <a:t>ction</a:t>
            </a:r>
            <a:r>
              <a:rPr lang="en-AU" sz="2700" dirty="0">
                <a:latin typeface="Century Gothic" panose="020B0502020202020204" pitchFamily="34" charset="0"/>
              </a:rPr>
              <a:t> plans to implement </a:t>
            </a:r>
            <a:r>
              <a:rPr lang="en-US" sz="2700" dirty="0">
                <a:latin typeface="Century Gothic" panose="020B0502020202020204" pitchFamily="34" charset="0"/>
              </a:rPr>
              <a:t>SDGs:</a:t>
            </a:r>
          </a:p>
          <a:p>
            <a:pPr marL="742950" lvl="0" indent="-2857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 Reducing use of paper in libraries, government offices, universities and schools</a:t>
            </a:r>
          </a:p>
          <a:p>
            <a:pPr marL="742950" lvl="0" indent="-2857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Providing continuing education for the elderly and jobless</a:t>
            </a:r>
          </a:p>
          <a:p>
            <a:pPr marL="742950" lvl="0" indent="-2857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Digitizing official government documents and transactions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towards e-government</a:t>
            </a:r>
          </a:p>
          <a:p>
            <a:pPr marL="742950" lvl="0" indent="-2857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 Deigning a unified </a:t>
            </a:r>
            <a:r>
              <a:rPr lang="en-US" sz="27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libguide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 for academic libraries as the basis to plan independent </a:t>
            </a:r>
            <a:r>
              <a:rPr lang="en-US" sz="27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linguides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Take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143356" y="1988840"/>
            <a:ext cx="8640960" cy="385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5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US" sz="2700" dirty="0">
                <a:latin typeface="Century Gothic" panose="020B0502020202020204" pitchFamily="34" charset="0"/>
              </a:rPr>
              <a:t>Agenda allow libraries to perform on the national stage, not only on a local level</a:t>
            </a:r>
          </a:p>
          <a:p>
            <a:pPr marL="171450" lvl="0" indent="-171450">
              <a:lnSpc>
                <a:spcPts val="5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We are fully equipped to be active members with our governments</a:t>
            </a:r>
          </a:p>
          <a:p>
            <a:pPr marL="171450" lvl="0" indent="-171450">
              <a:lnSpc>
                <a:spcPts val="5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Access to information is cross-cutting to support all the SDGs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Take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54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If Google’s mission statement is “to organize the world’s information and make it universally accessible and useful” (Google, N.A.)</a:t>
            </a:r>
          </a:p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If Alexandra </a:t>
            </a:r>
            <a:r>
              <a:rPr lang="en-US" sz="2700" dirty="0" err="1">
                <a:latin typeface="Century Gothic" panose="020B0502020202020204" pitchFamily="34" charset="0"/>
              </a:rPr>
              <a:t>Elbakyan</a:t>
            </a:r>
            <a:r>
              <a:rPr lang="en-US" sz="2700" dirty="0">
                <a:latin typeface="Century Gothic" panose="020B0502020202020204" pitchFamily="34" charset="0"/>
              </a:rPr>
              <a:t>, Sci-Hub founder, stated “</a:t>
            </a:r>
            <a:r>
              <a:rPr lang="is-IS" sz="2700" dirty="0">
                <a:latin typeface="Century Gothic" panose="020B0502020202020204" pitchFamily="34" charset="0"/>
              </a:rPr>
              <a:t>…</a:t>
            </a:r>
            <a:r>
              <a:rPr lang="en-US" sz="2700" dirty="0">
                <a:latin typeface="Century Gothic" panose="020B0502020202020204" pitchFamily="34" charset="0"/>
              </a:rPr>
              <a:t>the final goal is not only to download all the articles and books and give open access to them, but to change legislation is such a way that free distribution of research papers will not face any legal obstacles”</a:t>
            </a:r>
          </a:p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What role will libraries play?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Take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Libraries are the essential institutions in society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700" dirty="0">
                <a:latin typeface="Century Gothic" panose="020B0502020202020204" pitchFamily="34" charset="0"/>
              </a:rPr>
              <a:t>assist citizens to exercise their right to information, and safeguard and provide access to cultural heritage</a:t>
            </a:r>
          </a:p>
          <a:p>
            <a:pPr marL="171450" lvl="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700" dirty="0">
                <a:latin typeface="Century Gothic" panose="020B0502020202020204" pitchFamily="34" charset="0"/>
              </a:rPr>
              <a:t> If libraries do not play a proactive, effective, and efficient role on the national level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700" dirty="0">
                <a:latin typeface="Century Gothic" panose="020B0502020202020204" pitchFamily="34" charset="0"/>
              </a:rPr>
              <a:t>governments may overlook libraries</a:t>
            </a:r>
          </a:p>
          <a:p>
            <a:pPr marL="171450" indent="-17145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800" dirty="0"/>
              <a:t> </a:t>
            </a:r>
            <a:r>
              <a:rPr lang="en-US" sz="2700" dirty="0">
                <a:latin typeface="Century Gothic" panose="020B0502020202020204" pitchFamily="34" charset="0"/>
              </a:rPr>
              <a:t>With our skills, ideas, projects, and initiatives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prove to </a:t>
            </a:r>
            <a:r>
              <a:rPr lang="en-US" sz="2700" dirty="0">
                <a:latin typeface="Century Gothic" panose="020B0502020202020204" pitchFamily="34" charset="0"/>
              </a:rPr>
              <a:t>our governments </a:t>
            </a:r>
            <a:r>
              <a:rPr lang="en-US" sz="2700" dirty="0">
                <a:latin typeface="Century Gothic" panose="020B0502020202020204" pitchFamily="34" charset="0"/>
                <a:sym typeface="Wingdings" panose="05000000000000000000" pitchFamily="2" charset="2"/>
              </a:rPr>
              <a:t> we </a:t>
            </a:r>
            <a:r>
              <a:rPr lang="en-US" sz="2700" dirty="0">
                <a:latin typeface="Century Gothic" panose="020B0502020202020204" pitchFamily="34" charset="0"/>
              </a:rPr>
              <a:t>are a vital, sustainable partner to “transform our world” and achieve the 2030 Agenda goals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IFLA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Libraries, Development and the United Nations 2030 Agenda: </a:t>
            </a:r>
            <a:r>
              <a:rPr lang="en-US" sz="2800" dirty="0">
                <a:latin typeface="Century Gothic" panose="020B0502020202020204" pitchFamily="34" charset="0"/>
                <a:hlinkClick r:id="rId3"/>
              </a:rPr>
              <a:t>https://www.ifla.org/libraries-development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Development and Access to Information 2019: </a:t>
            </a:r>
            <a:r>
              <a:rPr lang="en-US" sz="2800" dirty="0">
                <a:latin typeface="Century Gothic" panose="020B0502020202020204" pitchFamily="34" charset="0"/>
                <a:hlinkClick r:id="rId4"/>
              </a:rPr>
              <a:t>https://da2i.ifla.org/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References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5028-894A-43B5-A258-D543E7CC4287}"/>
              </a:ext>
            </a:extLst>
          </p:cNvPr>
          <p:cNvSpPr txBox="1"/>
          <p:nvPr/>
        </p:nvSpPr>
        <p:spPr>
          <a:xfrm>
            <a:off x="323528" y="1628800"/>
            <a:ext cx="8460940" cy="487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General Assembly resolution, </a:t>
            </a:r>
            <a:r>
              <a:rPr lang="en-US" i="1" dirty="0">
                <a:latin typeface="Century Gothic" panose="020B0502020202020204" pitchFamily="34" charset="0"/>
              </a:rPr>
              <a:t>70/1</a:t>
            </a:r>
            <a:r>
              <a:rPr lang="en-US" dirty="0">
                <a:latin typeface="Century Gothic" panose="020B0502020202020204" pitchFamily="34" charset="0"/>
              </a:rPr>
              <a:t>. (2015, October 21). </a:t>
            </a:r>
            <a:r>
              <a:rPr lang="en-US" i="1" dirty="0">
                <a:latin typeface="Century Gothic" panose="020B0502020202020204" pitchFamily="34" charset="0"/>
              </a:rPr>
              <a:t>Resolution adopted by the general assembly on 25 September 2015, A/RES/70/1. </a:t>
            </a:r>
            <a:r>
              <a:rPr lang="en-US" dirty="0">
                <a:latin typeface="Century Gothic" panose="020B0502020202020204" pitchFamily="34" charset="0"/>
              </a:rPr>
              <a:t>Retrieved from http://undocs.org/ A/RES/70/1</a:t>
            </a:r>
          </a:p>
          <a:p>
            <a:pPr marL="285750" indent="-285750">
              <a:lnSpc>
                <a:spcPts val="25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Google. (n.d.). </a:t>
            </a:r>
            <a:r>
              <a:rPr lang="en-US" i="1" dirty="0">
                <a:latin typeface="Century Gothic" panose="020B0502020202020204" pitchFamily="34" charset="0"/>
              </a:rPr>
              <a:t>From the garage to the </a:t>
            </a:r>
            <a:r>
              <a:rPr lang="en-US" i="1" dirty="0" err="1">
                <a:latin typeface="Century Gothic" panose="020B0502020202020204" pitchFamily="34" charset="0"/>
              </a:rPr>
              <a:t>googleplex</a:t>
            </a:r>
            <a:r>
              <a:rPr lang="en-US" dirty="0">
                <a:latin typeface="Century Gothic" panose="020B0502020202020204" pitchFamily="34" charset="0"/>
              </a:rPr>
              <a:t>. Retrieved March 8, 2017, from https://www.google.com/intl/en/about/our-story/</a:t>
            </a:r>
          </a:p>
          <a:p>
            <a:pPr marL="285750" indent="-285750">
              <a:lnSpc>
                <a:spcPts val="25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err="1">
                <a:latin typeface="Century Gothic" panose="020B0502020202020204" pitchFamily="34" charset="0"/>
              </a:rPr>
              <a:t>Hernelahti</a:t>
            </a:r>
            <a:r>
              <a:rPr lang="en-US" dirty="0">
                <a:latin typeface="Century Gothic" panose="020B0502020202020204" pitchFamily="34" charset="0"/>
              </a:rPr>
              <a:t>, S. &amp; </a:t>
            </a:r>
            <a:r>
              <a:rPr lang="en-US" dirty="0" err="1">
                <a:latin typeface="Century Gothic" panose="020B0502020202020204" pitchFamily="34" charset="0"/>
              </a:rPr>
              <a:t>Kolehmainen</a:t>
            </a:r>
            <a:r>
              <a:rPr lang="en-US" dirty="0">
                <a:latin typeface="Century Gothic" panose="020B0502020202020204" pitchFamily="34" charset="0"/>
              </a:rPr>
              <a:t>, S. (2014, August). </a:t>
            </a:r>
            <a:r>
              <a:rPr lang="en-US" i="1" dirty="0">
                <a:latin typeface="Century Gothic" panose="020B0502020202020204" pitchFamily="34" charset="0"/>
              </a:rPr>
              <a:t>Creative literacy as a way for multiliteracy.</a:t>
            </a:r>
            <a:r>
              <a:rPr lang="en-US" dirty="0">
                <a:latin typeface="Century Gothic" panose="020B0502020202020204" pitchFamily="34" charset="0"/>
              </a:rPr>
              <a:t> Paper presented at IFLA WLIC 2014, Libraries, Citizens, Societies: Confluence for Knowledge. Retrieved from http://library.ifla.org/id/eprint/846</a:t>
            </a:r>
          </a:p>
          <a:p>
            <a:pPr marL="285750" indent="-285750">
              <a:lnSpc>
                <a:spcPts val="25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International Federation of Library Associations and Institutions, (IFLA). (1995). </a:t>
            </a:r>
            <a:r>
              <a:rPr lang="en-US" i="1" dirty="0">
                <a:latin typeface="Century Gothic" panose="020B0502020202020204" pitchFamily="34" charset="0"/>
              </a:rPr>
              <a:t>IFLA/UNESCO public library manifesto</a:t>
            </a:r>
            <a:r>
              <a:rPr lang="en-US" dirty="0">
                <a:latin typeface="Century Gothic" panose="020B0502020202020204" pitchFamily="34" charset="0"/>
              </a:rPr>
              <a:t>. The Hague, Amsterdam: Author. </a:t>
            </a:r>
            <a:r>
              <a:rPr lang="en-US" sz="1200" dirty="0">
                <a:latin typeface="Century Gothic" panose="020B0502020202020204" pitchFamily="34" charset="0"/>
                <a:hlinkClick r:id="rId4"/>
              </a:rPr>
              <a:t>https://www.ifla.org/publications/iflaunesco-public-library-manifesto-1994?og=49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ts val="25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Todd, R. J., &amp; </a:t>
            </a:r>
            <a:r>
              <a:rPr lang="en-US" dirty="0" err="1">
                <a:latin typeface="Century Gothic" panose="020B0502020202020204" pitchFamily="34" charset="0"/>
              </a:rPr>
              <a:t>Kuhlthau</a:t>
            </a:r>
            <a:r>
              <a:rPr lang="en-US" dirty="0">
                <a:latin typeface="Century Gothic" panose="020B0502020202020204" pitchFamily="34" charset="0"/>
              </a:rPr>
              <a:t>, C. C. (2005). Student learning through Ohio school libraries, Part 1: How effective school libraries help students. </a:t>
            </a:r>
            <a:r>
              <a:rPr lang="en-US" i="1" dirty="0">
                <a:latin typeface="Century Gothic" panose="020B0502020202020204" pitchFamily="34" charset="0"/>
              </a:rPr>
              <a:t>School Libraries Worldwide, 11</a:t>
            </a:r>
            <a:r>
              <a:rPr lang="en-US" dirty="0">
                <a:latin typeface="Century Gothic" panose="020B0502020202020204" pitchFamily="34" charset="0"/>
              </a:rPr>
              <a:t>(1), 63–88.</a:t>
            </a:r>
          </a:p>
        </p:txBody>
      </p:sp>
    </p:spTree>
    <p:extLst>
      <p:ext uri="{BB962C8B-B14F-4D97-AF65-F5344CB8AC3E}">
        <p14:creationId xmlns:p14="http://schemas.microsoft.com/office/powerpoint/2010/main" val="299248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Introduction: Sustainable Development Goals (SDGs)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56792"/>
            <a:ext cx="8640960" cy="517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Transforming our world: the 2030 Agenda for Sustainable Development</a:t>
            </a:r>
          </a:p>
          <a:p>
            <a:pPr marL="45720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Set of 17 "Global Goals" </a:t>
            </a:r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entury Gothic" panose="020B0502020202020204" pitchFamily="34" charset="0"/>
              </a:rPr>
              <a:t>169 targets</a:t>
            </a:r>
          </a:p>
          <a:p>
            <a:pPr marL="45720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Not a new goal for librarians</a:t>
            </a:r>
          </a:p>
          <a:p>
            <a:pPr marL="45720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Librarians </a:t>
            </a:r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entury Gothic" panose="020B0502020202020204" pitchFamily="34" charset="0"/>
              </a:rPr>
              <a:t>projects in information literacy </a:t>
            </a:r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 f</a:t>
            </a:r>
            <a:r>
              <a:rPr lang="en-US" sz="2800" dirty="0">
                <a:latin typeface="Century Gothic" panose="020B0502020202020204" pitchFamily="34" charset="0"/>
              </a:rPr>
              <a:t>or equal opportunities and rights, better living, social development and access to information</a:t>
            </a:r>
          </a:p>
          <a:p>
            <a:pPr marL="45720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Novel </a:t>
            </a:r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entury Gothic" panose="020B0502020202020204" pitchFamily="34" charset="0"/>
              </a:rPr>
              <a:t>issues and problems now brought to the attention of the international community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7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IFLA/UNESCO Public Library Manifesto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56792"/>
            <a:ext cx="8640960" cy="521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dirty="0">
                <a:latin typeface="Century Gothic" panose="020B0502020202020204" pitchFamily="34" charset="0"/>
              </a:rPr>
              <a:t>“The public library, the local gateway to knowledge, provides a basic condition for lifelong learning, independent decision- making and cultural development of the individual and social groups”</a:t>
            </a:r>
          </a:p>
          <a:p>
            <a:pPr marL="457200" indent="-457200">
              <a:lnSpc>
                <a:spcPts val="4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dirty="0">
                <a:latin typeface="Century Gothic" panose="020B0502020202020204" pitchFamily="34" charset="0"/>
              </a:rPr>
              <a:t>“[I]s a living force for education, culture and information, and as an essential agent for the fostering of peace and spiritual welfare through the minds of men and women”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3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Public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1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Logan City Council’s Libraries in Australia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i="1" dirty="0">
                <a:latin typeface="Century Gothic" panose="020B0502020202020204" pitchFamily="34" charset="0"/>
              </a:rPr>
              <a:t>Get Job Ready</a:t>
            </a:r>
            <a:r>
              <a:rPr lang="en-US" sz="2600" dirty="0">
                <a:latin typeface="Century Gothic" panose="020B0502020202020204" pitchFamily="34" charset="0"/>
              </a:rPr>
              <a:t> workshops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SDG #4/#8)</a:t>
            </a:r>
          </a:p>
          <a:p>
            <a:pPr marL="457200" indent="-457200">
              <a:lnSpc>
                <a:spcPts val="31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Uganda Community Libraries Association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health and technology camps for rural children in 5 communities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to learn about nutrition and sensitive sexual health issues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#3/#4/#9)</a:t>
            </a:r>
          </a:p>
          <a:p>
            <a:pPr marL="457200" lvl="0" indent="-457200">
              <a:lnSpc>
                <a:spcPts val="31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Bergen Public Library in Norway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DEL project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heighten digital literacy in adults who shy away from using online services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#9/#10)</a:t>
            </a:r>
          </a:p>
          <a:p>
            <a:pPr marL="457200" lvl="0" indent="-457200">
              <a:lnSpc>
                <a:spcPts val="31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Edmonton Public Library in Canada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Newcomers to Canada program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support newcomers to integrate into their new homes and societies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#10/#16)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School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5167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Sustainable education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schools should pay attention to the research, and to what students say about how the library helps them in school</a:t>
            </a:r>
          </a:p>
          <a:p>
            <a:pPr marL="457200" lvl="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600" dirty="0">
                <a:latin typeface="Century Gothic" panose="020B0502020202020204" pitchFamily="34" charset="0"/>
              </a:rPr>
              <a:t>IFLA/UNESCO School Library Manifesto 1999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457200" lvl="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Ohio State Study researched students’ perspectives on the effectiveness of libraries</a:t>
            </a:r>
          </a:p>
          <a:p>
            <a:pPr marL="457200" lvl="0" indent="-457200">
              <a:lnSpc>
                <a:spcPts val="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Students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effective library program is of vital importance for assisting them with their academics in school and outside of school — “a sustainable education” (Todd &amp; </a:t>
            </a:r>
            <a:r>
              <a:rPr lang="en-US" sz="2600" dirty="0" err="1">
                <a:latin typeface="Century Gothic" panose="020B0502020202020204" pitchFamily="34" charset="0"/>
              </a:rPr>
              <a:t>Kuhlthau</a:t>
            </a:r>
            <a:r>
              <a:rPr lang="en-US" sz="2600" dirty="0">
                <a:latin typeface="Century Gothic" panose="020B0502020202020204" pitchFamily="34" charset="0"/>
              </a:rPr>
              <a:t>, 2005)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School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Rosa </a:t>
            </a:r>
            <a:r>
              <a:rPr lang="en-US" sz="2600" dirty="0" err="1">
                <a:latin typeface="Century Gothic" panose="020B0502020202020204" pitchFamily="34" charset="0"/>
              </a:rPr>
              <a:t>Mystica</a:t>
            </a:r>
            <a:r>
              <a:rPr lang="en-US" sz="2600" dirty="0">
                <a:latin typeface="Century Gothic" panose="020B0502020202020204" pitchFamily="34" charset="0"/>
              </a:rPr>
              <a:t> </a:t>
            </a:r>
            <a:r>
              <a:rPr lang="en-US" sz="2600" i="1" dirty="0">
                <a:latin typeface="Century Gothic" panose="020B0502020202020204" pitchFamily="34" charset="0"/>
              </a:rPr>
              <a:t>School in Zambia </a:t>
            </a:r>
            <a:r>
              <a:rPr lang="en-US" sz="2600" i="1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i="1" dirty="0">
                <a:latin typeface="Century Gothic" panose="020B0502020202020204" pitchFamily="34" charset="0"/>
              </a:rPr>
              <a:t>one book for every ten students </a:t>
            </a:r>
            <a:r>
              <a:rPr lang="en-US" sz="2600" i="1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i="1" dirty="0">
                <a:latin typeface="Century Gothic" panose="020B0502020202020204" pitchFamily="34" charset="0"/>
              </a:rPr>
              <a:t>library with books from Book Aid International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#1/4/10)</a:t>
            </a:r>
            <a:endParaRPr lang="en-US" sz="2200" i="1" dirty="0">
              <a:latin typeface="Century Gothic" panose="020B0502020202020204" pitchFamily="34" charset="0"/>
            </a:endParaRP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i="1" dirty="0">
                <a:latin typeface="Century Gothic" panose="020B0502020202020204" pitchFamily="34" charset="0"/>
              </a:rPr>
              <a:t>Annual Readathon in Namibia </a:t>
            </a:r>
            <a:r>
              <a:rPr lang="en-US" sz="2600" i="1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i="1" dirty="0">
                <a:latin typeface="Century Gothic" panose="020B0502020202020204" pitchFamily="34" charset="0"/>
              </a:rPr>
              <a:t>promotes reading culture </a:t>
            </a:r>
            <a:r>
              <a:rPr lang="en-US" sz="2600" i="1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i="1" dirty="0">
                <a:latin typeface="Century Gothic" panose="020B0502020202020204" pitchFamily="34" charset="0"/>
              </a:rPr>
              <a:t>providing with stories in their home languages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4/10/11)</a:t>
            </a:r>
            <a:endParaRPr lang="en-US" sz="2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Rights for Right Project in Portugal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literacy for citizenship (Civic literacy projects)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4/5/10/16)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A School Library Guideline for Disadvantaged School Children in Brazil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latin typeface="Century Gothic" panose="020B0502020202020204" pitchFamily="34" charset="0"/>
              </a:rPr>
              <a:t>Developed as an academic extension activity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1/2/3….)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Academic &amp; Research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Collaborate with university publishing houses to endorse open access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Create e-content and deliver information at the right time to the right user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Assist researchers to generate quality research and showcase their work to society via libraries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Promote SDGs by training users on how they can engage in advancing them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Develop services for independent researchers in order to advance idea development outside of academia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Academic &amp; Research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University of Michigan Library </a:t>
            </a:r>
            <a:r>
              <a:rPr lang="en-AU" sz="2600" dirty="0" err="1">
                <a:latin typeface="Century Gothic" panose="020B0502020202020204" pitchFamily="34" charset="0"/>
              </a:rPr>
              <a:t>LibGuide</a:t>
            </a:r>
            <a:r>
              <a:rPr lang="en-AU" sz="2600" dirty="0">
                <a:latin typeface="Century Gothic" panose="020B0502020202020204" pitchFamily="34" charset="0"/>
              </a:rPr>
              <a:t> : </a:t>
            </a:r>
            <a:r>
              <a:rPr lang="en-US" sz="2600" dirty="0">
                <a:latin typeface="Century Gothic" panose="020B0502020202020204" pitchFamily="34" charset="0"/>
              </a:rPr>
              <a:t>UN SDGs </a:t>
            </a:r>
            <a:r>
              <a:rPr lang="en-AU" sz="2200" u="sng" dirty="0">
                <a:latin typeface="Century Gothic" panose="020B0502020202020204" pitchFamily="34" charset="0"/>
                <a:hlinkClick r:id="rId3"/>
              </a:rPr>
              <a:t>http://guides.lib.umich.edu/c.php?g=282776&amp;p=2641859</a:t>
            </a:r>
            <a:r>
              <a:rPr lang="en-AU" sz="2200" u="sng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(</a:t>
            </a:r>
            <a:r>
              <a:rPr lang="en-AU" sz="2200" dirty="0">
                <a:latin typeface="Century Gothic" panose="020B0502020202020204" pitchFamily="34" charset="0"/>
              </a:rPr>
              <a:t>A selection of targeted information resources to investigate the SDG framework &amp; research international progress of individual SDGs)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American University of Beirut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Lebanese American University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Bibliothèque Orientale -  St. Joseph University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Beirut Arab University Library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Islamic University Library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Holy Spirit University of Kaslik (USEK) Library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2D2-C6F2-4D44-9DC1-DFA1FC35B25B}"/>
              </a:ext>
            </a:extLst>
          </p:cNvPr>
          <p:cNvSpPr txBox="1"/>
          <p:nvPr/>
        </p:nvSpPr>
        <p:spPr>
          <a:xfrm>
            <a:off x="395536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National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6410-3E31-4F82-B037-FB22A714F6B7}"/>
              </a:ext>
            </a:extLst>
          </p:cNvPr>
          <p:cNvSpPr txBox="1"/>
          <p:nvPr/>
        </p:nvSpPr>
        <p:spPr>
          <a:xfrm>
            <a:off x="251520" y="1545432"/>
            <a:ext cx="8640960" cy="499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entury Gothic" panose="020B0502020202020204" pitchFamily="34" charset="0"/>
              </a:rPr>
              <a:t>National Library of Singapore </a:t>
            </a:r>
            <a:r>
              <a:rPr lang="en-US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My Tree House, a children’s green library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15)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Bibliotheca Alexandrina in Egypt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Embassies of Knowledge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access to digital collections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#11)</a:t>
            </a:r>
          </a:p>
          <a:p>
            <a:pPr marL="457200" lvl="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Qatar National Library, in partnership with the British Library, digitized over half a million cultural and historical heritage materials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#11)</a:t>
            </a:r>
          </a:p>
          <a:p>
            <a:pPr marL="457200" indent="-457200">
              <a:lnSpc>
                <a:spcPts val="35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entury Gothic" panose="020B0502020202020204" pitchFamily="34" charset="0"/>
              </a:rPr>
              <a:t>National Library of Uganda </a:t>
            </a:r>
            <a:r>
              <a:rPr lang="en-AU" sz="2600" dirty="0">
                <a:latin typeface="Century Gothic" panose="020B0502020202020204" pitchFamily="34" charset="0"/>
                <a:sym typeface="Wingdings" panose="05000000000000000000" pitchFamily="2" charset="2"/>
              </a:rPr>
              <a:t> </a:t>
            </a:r>
            <a:r>
              <a:rPr lang="en-AU" sz="2600" dirty="0">
                <a:latin typeface="Century Gothic" panose="020B0502020202020204" pitchFamily="34" charset="0"/>
              </a:rPr>
              <a:t>ICT training program for female farmers, providing access to data in local languages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(SDG # 2/3/5/8/10/12/15)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963FF-68A4-4D31-8909-3D3F2F66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9" y="116632"/>
            <a:ext cx="98080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1750</Words>
  <Application>Microsoft Office PowerPoint</Application>
  <PresentationFormat>On-screen Show (4:3)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 Chidiac</dc:creator>
  <cp:lastModifiedBy>Randa Chidiac</cp:lastModifiedBy>
  <cp:revision>18</cp:revision>
  <dcterms:created xsi:type="dcterms:W3CDTF">2019-02-22T17:19:24Z</dcterms:created>
  <dcterms:modified xsi:type="dcterms:W3CDTF">2019-10-05T17:47:59Z</dcterms:modified>
</cp:coreProperties>
</file>