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85" r:id="rId3"/>
    <p:sldId id="316" r:id="rId4"/>
    <p:sldId id="322" r:id="rId5"/>
    <p:sldId id="317" r:id="rId6"/>
    <p:sldId id="318" r:id="rId7"/>
    <p:sldId id="319" r:id="rId8"/>
    <p:sldId id="320" r:id="rId9"/>
    <p:sldId id="267" r:id="rId10"/>
  </p:sldIdLst>
  <p:sldSz cx="9144000" cy="6858000" type="screen4x3"/>
  <p:notesSz cx="9296400" cy="7010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32">
          <p15:clr>
            <a:srgbClr val="A4A3A4"/>
          </p15:clr>
        </p15:guide>
        <p15:guide id="2" orient="horz" pos="3714">
          <p15:clr>
            <a:srgbClr val="A4A3A4"/>
          </p15:clr>
        </p15:guide>
        <p15:guide id="3" pos="5427">
          <p15:clr>
            <a:srgbClr val="A4A3A4"/>
          </p15:clr>
        </p15:guide>
        <p15:guide id="4" pos="3157">
          <p15:clr>
            <a:srgbClr val="A4A3A4"/>
          </p15:clr>
        </p15:guide>
        <p15:guide id="5" pos="10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00"/>
    <a:srgbClr val="418FDE"/>
    <a:srgbClr val="595959"/>
    <a:srgbClr val="007096"/>
    <a:srgbClr val="97999B"/>
    <a:srgbClr val="009CA6"/>
    <a:srgbClr val="B88FDE"/>
    <a:srgbClr val="2C2D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85" autoAdjust="0"/>
  </p:normalViewPr>
  <p:slideViewPr>
    <p:cSldViewPr snapToGrid="0" snapToObjects="1">
      <p:cViewPr varScale="1">
        <p:scale>
          <a:sx n="64" d="100"/>
          <a:sy n="64" d="100"/>
        </p:scale>
        <p:origin x="1482" y="60"/>
      </p:cViewPr>
      <p:guideLst>
        <p:guide orient="horz" pos="1432"/>
        <p:guide orient="horz" pos="3714"/>
        <p:guide pos="5427"/>
        <p:guide pos="3157"/>
        <p:guide pos="10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995F1B-47D1-440E-8489-9CFBA27346C2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166B9A-12D8-4DBE-A5D9-3481953E4C3C}">
      <dgm:prSet phldrT="[Text]" custT="1"/>
      <dgm:spPr/>
      <dgm:t>
        <a:bodyPr/>
        <a:lstStyle/>
        <a:p>
          <a:r>
            <a:rPr lang="ar-LB" sz="3200" b="1" dirty="0" smtClean="0"/>
            <a:t>بناء القدرات</a:t>
          </a:r>
          <a:endParaRPr lang="en-US" sz="3200" dirty="0"/>
        </a:p>
      </dgm:t>
    </dgm:pt>
    <dgm:pt modelId="{5473C778-EEBB-49EA-A3CB-B6F6B3F56FC7}" type="parTrans" cxnId="{FA0094C7-1A4F-4777-BBB2-D7B3CE27B7A3}">
      <dgm:prSet/>
      <dgm:spPr/>
      <dgm:t>
        <a:bodyPr/>
        <a:lstStyle/>
        <a:p>
          <a:endParaRPr lang="en-US"/>
        </a:p>
      </dgm:t>
    </dgm:pt>
    <dgm:pt modelId="{8FC2F398-CF23-49D7-9575-833710BE4A97}" type="sibTrans" cxnId="{FA0094C7-1A4F-4777-BBB2-D7B3CE27B7A3}">
      <dgm:prSet/>
      <dgm:spPr/>
      <dgm:t>
        <a:bodyPr/>
        <a:lstStyle/>
        <a:p>
          <a:endParaRPr lang="en-US"/>
        </a:p>
      </dgm:t>
    </dgm:pt>
    <dgm:pt modelId="{31AA1AFF-9292-4D04-9C25-68301BA872E7}">
      <dgm:prSet phldrT="[Text]" custT="1"/>
      <dgm:spPr/>
      <dgm:t>
        <a:bodyPr/>
        <a:lstStyle/>
        <a:p>
          <a:r>
            <a:rPr lang="ar-LB" sz="3200" b="1" dirty="0" smtClean="0"/>
            <a:t>التعاون الفني</a:t>
          </a:r>
          <a:endParaRPr lang="en-US" sz="3200" dirty="0"/>
        </a:p>
      </dgm:t>
    </dgm:pt>
    <dgm:pt modelId="{893FFB5E-BE2A-45D0-83F9-E666A1173135}" type="parTrans" cxnId="{F1FC674C-0937-4136-98CB-6E2C5F09134C}">
      <dgm:prSet/>
      <dgm:spPr/>
      <dgm:t>
        <a:bodyPr/>
        <a:lstStyle/>
        <a:p>
          <a:endParaRPr lang="en-US"/>
        </a:p>
      </dgm:t>
    </dgm:pt>
    <dgm:pt modelId="{52472F6A-4069-480D-A2DE-8C56962752C4}" type="sibTrans" cxnId="{F1FC674C-0937-4136-98CB-6E2C5F09134C}">
      <dgm:prSet/>
      <dgm:spPr/>
      <dgm:t>
        <a:bodyPr/>
        <a:lstStyle/>
        <a:p>
          <a:endParaRPr lang="en-US"/>
        </a:p>
      </dgm:t>
    </dgm:pt>
    <dgm:pt modelId="{8086BA7B-B815-4B2C-B29F-CB66D150B9C5}">
      <dgm:prSet phldrT="[Text]" custT="1"/>
      <dgm:spPr/>
      <dgm:t>
        <a:bodyPr/>
        <a:lstStyle/>
        <a:p>
          <a:r>
            <a:rPr lang="ar-LB" sz="3200" b="1" dirty="0" smtClean="0"/>
            <a:t>العمل المعياري</a:t>
          </a:r>
          <a:endParaRPr lang="en-US" sz="3200" dirty="0"/>
        </a:p>
      </dgm:t>
    </dgm:pt>
    <dgm:pt modelId="{9A661DA8-2873-4C88-8E74-0DB25117952B}" type="parTrans" cxnId="{CE74EF2A-B89B-42C5-A8EA-6571E4EB22AE}">
      <dgm:prSet/>
      <dgm:spPr/>
      <dgm:t>
        <a:bodyPr/>
        <a:lstStyle/>
        <a:p>
          <a:endParaRPr lang="en-US"/>
        </a:p>
      </dgm:t>
    </dgm:pt>
    <dgm:pt modelId="{2351E9E6-F303-4C22-B5BA-A10ABFB38F61}" type="sibTrans" cxnId="{CE74EF2A-B89B-42C5-A8EA-6571E4EB22AE}">
      <dgm:prSet/>
      <dgm:spPr/>
      <dgm:t>
        <a:bodyPr/>
        <a:lstStyle/>
        <a:p>
          <a:endParaRPr lang="en-US"/>
        </a:p>
      </dgm:t>
    </dgm:pt>
    <dgm:pt modelId="{C1AD0AB9-0143-4B98-9C08-2D79A60D6352}">
      <dgm:prSet phldrT="[Text]" custT="1"/>
      <dgm:spPr/>
      <dgm:t>
        <a:bodyPr/>
        <a:lstStyle/>
        <a:p>
          <a:r>
            <a:rPr lang="ar-LB" sz="2800" b="1" dirty="0" smtClean="0"/>
            <a:t>الاجتماعات الحكومية</a:t>
          </a:r>
          <a:endParaRPr lang="en-US" sz="2800" dirty="0"/>
        </a:p>
      </dgm:t>
    </dgm:pt>
    <dgm:pt modelId="{679C7F26-2E1D-4F2D-92FA-6A29504D2BA8}" type="parTrans" cxnId="{111457B7-2744-49C7-A033-62B6430CD7E4}">
      <dgm:prSet/>
      <dgm:spPr/>
      <dgm:t>
        <a:bodyPr/>
        <a:lstStyle/>
        <a:p>
          <a:endParaRPr lang="en-US"/>
        </a:p>
      </dgm:t>
    </dgm:pt>
    <dgm:pt modelId="{99CD85B6-025C-430B-9A9F-BCD0436C343A}" type="sibTrans" cxnId="{111457B7-2744-49C7-A033-62B6430CD7E4}">
      <dgm:prSet/>
      <dgm:spPr/>
      <dgm:t>
        <a:bodyPr/>
        <a:lstStyle/>
        <a:p>
          <a:endParaRPr lang="en-US"/>
        </a:p>
      </dgm:t>
    </dgm:pt>
    <dgm:pt modelId="{ECD2585A-7E67-4ECE-8076-5DE0ED8EABC1}" type="pres">
      <dgm:prSet presAssocID="{19995F1B-47D1-440E-8489-9CFBA27346C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448913-A798-4340-A7DB-EE53F868AEC3}" type="pres">
      <dgm:prSet presAssocID="{38166B9A-12D8-4DBE-A5D9-3481953E4C3C}" presName="dummy" presStyleCnt="0"/>
      <dgm:spPr/>
    </dgm:pt>
    <dgm:pt modelId="{8143DA3D-F853-4094-84AD-2458CBDB9A2D}" type="pres">
      <dgm:prSet presAssocID="{38166B9A-12D8-4DBE-A5D9-3481953E4C3C}" presName="node" presStyleLbl="revTx" presStyleIdx="0" presStyleCnt="4" custRadScaleRad="107779" custRadScaleInc="783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E524E7-61F8-4A67-851C-2524C1372290}" type="pres">
      <dgm:prSet presAssocID="{8FC2F398-CF23-49D7-9575-833710BE4A97}" presName="sibTrans" presStyleLbl="node1" presStyleIdx="0" presStyleCnt="4"/>
      <dgm:spPr/>
      <dgm:t>
        <a:bodyPr/>
        <a:lstStyle/>
        <a:p>
          <a:endParaRPr lang="en-US"/>
        </a:p>
      </dgm:t>
    </dgm:pt>
    <dgm:pt modelId="{91DB5C78-48EF-44E9-B93C-B38A0D242ECE}" type="pres">
      <dgm:prSet presAssocID="{31AA1AFF-9292-4D04-9C25-68301BA872E7}" presName="dummy" presStyleCnt="0"/>
      <dgm:spPr/>
    </dgm:pt>
    <dgm:pt modelId="{D5279DC5-F83A-4C06-AC91-A116AEDAA15D}" type="pres">
      <dgm:prSet presAssocID="{31AA1AFF-9292-4D04-9C25-68301BA872E7}" presName="node" presStyleLbl="revTx" presStyleIdx="1" presStyleCnt="4" custRadScaleRad="109445" custRadScaleInc="-97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3EF9E9-3AA3-46CE-895C-A429A7592261}" type="pres">
      <dgm:prSet presAssocID="{52472F6A-4069-480D-A2DE-8C56962752C4}" presName="sibTrans" presStyleLbl="node1" presStyleIdx="1" presStyleCnt="4"/>
      <dgm:spPr/>
      <dgm:t>
        <a:bodyPr/>
        <a:lstStyle/>
        <a:p>
          <a:endParaRPr lang="en-US"/>
        </a:p>
      </dgm:t>
    </dgm:pt>
    <dgm:pt modelId="{9B51769F-9A11-4C5C-A52C-4298CF3CEE66}" type="pres">
      <dgm:prSet presAssocID="{8086BA7B-B815-4B2C-B29F-CB66D150B9C5}" presName="dummy" presStyleCnt="0"/>
      <dgm:spPr/>
    </dgm:pt>
    <dgm:pt modelId="{4A31CBF7-181D-4F09-9EB5-BAC24F77C92C}" type="pres">
      <dgm:prSet presAssocID="{8086BA7B-B815-4B2C-B29F-CB66D150B9C5}" presName="node" presStyleLbl="revTx" presStyleIdx="2" presStyleCnt="4" custRadScaleRad="107848" custRadScaleInc="7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FA4E6F-A9A6-4891-AD23-31ECC8D5D7FD}" type="pres">
      <dgm:prSet presAssocID="{2351E9E6-F303-4C22-B5BA-A10ABFB38F61}" presName="sibTrans" presStyleLbl="node1" presStyleIdx="2" presStyleCnt="4"/>
      <dgm:spPr/>
      <dgm:t>
        <a:bodyPr/>
        <a:lstStyle/>
        <a:p>
          <a:endParaRPr lang="en-US"/>
        </a:p>
      </dgm:t>
    </dgm:pt>
    <dgm:pt modelId="{2CD5EE3E-6A8C-472F-B199-A67161D810DC}" type="pres">
      <dgm:prSet presAssocID="{C1AD0AB9-0143-4B98-9C08-2D79A60D6352}" presName="dummy" presStyleCnt="0"/>
      <dgm:spPr/>
    </dgm:pt>
    <dgm:pt modelId="{A4F01624-1AC7-4D5B-8817-CBD76812ED00}" type="pres">
      <dgm:prSet presAssocID="{C1AD0AB9-0143-4B98-9C08-2D79A60D6352}" presName="node" presStyleLbl="revTx" presStyleIdx="3" presStyleCnt="4" custScaleX="118368" custRadScaleRad="112812" custRadScaleInc="-155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B5F4F-2361-4A9C-ADEE-DD6A481D3BD4}" type="pres">
      <dgm:prSet presAssocID="{99CD85B6-025C-430B-9A9F-BCD0436C343A}" presName="sibTrans" presStyleLbl="node1" presStyleIdx="3" presStyleCnt="4" custLinFactNeighborY="5116"/>
      <dgm:spPr/>
      <dgm:t>
        <a:bodyPr/>
        <a:lstStyle/>
        <a:p>
          <a:endParaRPr lang="en-US"/>
        </a:p>
      </dgm:t>
    </dgm:pt>
  </dgm:ptLst>
  <dgm:cxnLst>
    <dgm:cxn modelId="{FA0094C7-1A4F-4777-BBB2-D7B3CE27B7A3}" srcId="{19995F1B-47D1-440E-8489-9CFBA27346C2}" destId="{38166B9A-12D8-4DBE-A5D9-3481953E4C3C}" srcOrd="0" destOrd="0" parTransId="{5473C778-EEBB-49EA-A3CB-B6F6B3F56FC7}" sibTransId="{8FC2F398-CF23-49D7-9575-833710BE4A97}"/>
    <dgm:cxn modelId="{4567E7E3-82E7-4F04-AACF-7D540B297717}" type="presOf" srcId="{38166B9A-12D8-4DBE-A5D9-3481953E4C3C}" destId="{8143DA3D-F853-4094-84AD-2458CBDB9A2D}" srcOrd="0" destOrd="0" presId="urn:microsoft.com/office/officeart/2005/8/layout/cycle1"/>
    <dgm:cxn modelId="{CE74EF2A-B89B-42C5-A8EA-6571E4EB22AE}" srcId="{19995F1B-47D1-440E-8489-9CFBA27346C2}" destId="{8086BA7B-B815-4B2C-B29F-CB66D150B9C5}" srcOrd="2" destOrd="0" parTransId="{9A661DA8-2873-4C88-8E74-0DB25117952B}" sibTransId="{2351E9E6-F303-4C22-B5BA-A10ABFB38F61}"/>
    <dgm:cxn modelId="{36BE57FA-6E71-4577-A637-B80558923692}" type="presOf" srcId="{2351E9E6-F303-4C22-B5BA-A10ABFB38F61}" destId="{33FA4E6F-A9A6-4891-AD23-31ECC8D5D7FD}" srcOrd="0" destOrd="0" presId="urn:microsoft.com/office/officeart/2005/8/layout/cycle1"/>
    <dgm:cxn modelId="{1304A082-7CC7-4D7D-9FBC-3EC425D3CBF9}" type="presOf" srcId="{31AA1AFF-9292-4D04-9C25-68301BA872E7}" destId="{D5279DC5-F83A-4C06-AC91-A116AEDAA15D}" srcOrd="0" destOrd="0" presId="urn:microsoft.com/office/officeart/2005/8/layout/cycle1"/>
    <dgm:cxn modelId="{902ECB92-ABC7-4852-80BC-DD55E4884E03}" type="presOf" srcId="{19995F1B-47D1-440E-8489-9CFBA27346C2}" destId="{ECD2585A-7E67-4ECE-8076-5DE0ED8EABC1}" srcOrd="0" destOrd="0" presId="urn:microsoft.com/office/officeart/2005/8/layout/cycle1"/>
    <dgm:cxn modelId="{F1FC674C-0937-4136-98CB-6E2C5F09134C}" srcId="{19995F1B-47D1-440E-8489-9CFBA27346C2}" destId="{31AA1AFF-9292-4D04-9C25-68301BA872E7}" srcOrd="1" destOrd="0" parTransId="{893FFB5E-BE2A-45D0-83F9-E666A1173135}" sibTransId="{52472F6A-4069-480D-A2DE-8C56962752C4}"/>
    <dgm:cxn modelId="{342DD0CD-670D-4B0D-B8C8-3102CCD93C2B}" type="presOf" srcId="{52472F6A-4069-480D-A2DE-8C56962752C4}" destId="{1B3EF9E9-3AA3-46CE-895C-A429A7592261}" srcOrd="0" destOrd="0" presId="urn:microsoft.com/office/officeart/2005/8/layout/cycle1"/>
    <dgm:cxn modelId="{3F1D365F-5554-4B39-A529-549BBDBAE0B9}" type="presOf" srcId="{8086BA7B-B815-4B2C-B29F-CB66D150B9C5}" destId="{4A31CBF7-181D-4F09-9EB5-BAC24F77C92C}" srcOrd="0" destOrd="0" presId="urn:microsoft.com/office/officeart/2005/8/layout/cycle1"/>
    <dgm:cxn modelId="{864DB401-FBFB-4227-AC11-7EE20FC84A58}" type="presOf" srcId="{8FC2F398-CF23-49D7-9575-833710BE4A97}" destId="{96E524E7-61F8-4A67-851C-2524C1372290}" srcOrd="0" destOrd="0" presId="urn:microsoft.com/office/officeart/2005/8/layout/cycle1"/>
    <dgm:cxn modelId="{111457B7-2744-49C7-A033-62B6430CD7E4}" srcId="{19995F1B-47D1-440E-8489-9CFBA27346C2}" destId="{C1AD0AB9-0143-4B98-9C08-2D79A60D6352}" srcOrd="3" destOrd="0" parTransId="{679C7F26-2E1D-4F2D-92FA-6A29504D2BA8}" sibTransId="{99CD85B6-025C-430B-9A9F-BCD0436C343A}"/>
    <dgm:cxn modelId="{DB25917F-CD86-4005-9946-E7E55DDFEBB1}" type="presOf" srcId="{C1AD0AB9-0143-4B98-9C08-2D79A60D6352}" destId="{A4F01624-1AC7-4D5B-8817-CBD76812ED00}" srcOrd="0" destOrd="0" presId="urn:microsoft.com/office/officeart/2005/8/layout/cycle1"/>
    <dgm:cxn modelId="{EEA92EC8-4BFF-424C-BD46-E1E4D23B9015}" type="presOf" srcId="{99CD85B6-025C-430B-9A9F-BCD0436C343A}" destId="{EA0B5F4F-2361-4A9C-ADEE-DD6A481D3BD4}" srcOrd="0" destOrd="0" presId="urn:microsoft.com/office/officeart/2005/8/layout/cycle1"/>
    <dgm:cxn modelId="{A89727AC-953D-433F-9311-30A3B43E70CA}" type="presParOf" srcId="{ECD2585A-7E67-4ECE-8076-5DE0ED8EABC1}" destId="{92448913-A798-4340-A7DB-EE53F868AEC3}" srcOrd="0" destOrd="0" presId="urn:microsoft.com/office/officeart/2005/8/layout/cycle1"/>
    <dgm:cxn modelId="{18ADCC9F-368E-4DA4-8C96-6731A0EDFB50}" type="presParOf" srcId="{ECD2585A-7E67-4ECE-8076-5DE0ED8EABC1}" destId="{8143DA3D-F853-4094-84AD-2458CBDB9A2D}" srcOrd="1" destOrd="0" presId="urn:microsoft.com/office/officeart/2005/8/layout/cycle1"/>
    <dgm:cxn modelId="{52A260BF-CE30-475A-92E1-75040137CF9D}" type="presParOf" srcId="{ECD2585A-7E67-4ECE-8076-5DE0ED8EABC1}" destId="{96E524E7-61F8-4A67-851C-2524C1372290}" srcOrd="2" destOrd="0" presId="urn:microsoft.com/office/officeart/2005/8/layout/cycle1"/>
    <dgm:cxn modelId="{109C185B-6A8E-4875-BEFC-EFE7FD5F24CC}" type="presParOf" srcId="{ECD2585A-7E67-4ECE-8076-5DE0ED8EABC1}" destId="{91DB5C78-48EF-44E9-B93C-B38A0D242ECE}" srcOrd="3" destOrd="0" presId="urn:microsoft.com/office/officeart/2005/8/layout/cycle1"/>
    <dgm:cxn modelId="{F3BAEB2A-5D2F-40C4-85B8-78A0B678467A}" type="presParOf" srcId="{ECD2585A-7E67-4ECE-8076-5DE0ED8EABC1}" destId="{D5279DC5-F83A-4C06-AC91-A116AEDAA15D}" srcOrd="4" destOrd="0" presId="urn:microsoft.com/office/officeart/2005/8/layout/cycle1"/>
    <dgm:cxn modelId="{F8575CDD-10F7-4739-A2A4-097483F6C517}" type="presParOf" srcId="{ECD2585A-7E67-4ECE-8076-5DE0ED8EABC1}" destId="{1B3EF9E9-3AA3-46CE-895C-A429A7592261}" srcOrd="5" destOrd="0" presId="urn:microsoft.com/office/officeart/2005/8/layout/cycle1"/>
    <dgm:cxn modelId="{DB224FF8-72E8-43D3-BE2D-DBC4D93F84C4}" type="presParOf" srcId="{ECD2585A-7E67-4ECE-8076-5DE0ED8EABC1}" destId="{9B51769F-9A11-4C5C-A52C-4298CF3CEE66}" srcOrd="6" destOrd="0" presId="urn:microsoft.com/office/officeart/2005/8/layout/cycle1"/>
    <dgm:cxn modelId="{65374EED-305F-48EB-8F28-3DF715556393}" type="presParOf" srcId="{ECD2585A-7E67-4ECE-8076-5DE0ED8EABC1}" destId="{4A31CBF7-181D-4F09-9EB5-BAC24F77C92C}" srcOrd="7" destOrd="0" presId="urn:microsoft.com/office/officeart/2005/8/layout/cycle1"/>
    <dgm:cxn modelId="{D8A24EA6-AF5C-4BBA-BC27-AD20490B5AD7}" type="presParOf" srcId="{ECD2585A-7E67-4ECE-8076-5DE0ED8EABC1}" destId="{33FA4E6F-A9A6-4891-AD23-31ECC8D5D7FD}" srcOrd="8" destOrd="0" presId="urn:microsoft.com/office/officeart/2005/8/layout/cycle1"/>
    <dgm:cxn modelId="{EC5EB743-1380-418D-A246-C99D5EC98934}" type="presParOf" srcId="{ECD2585A-7E67-4ECE-8076-5DE0ED8EABC1}" destId="{2CD5EE3E-6A8C-472F-B199-A67161D810DC}" srcOrd="9" destOrd="0" presId="urn:microsoft.com/office/officeart/2005/8/layout/cycle1"/>
    <dgm:cxn modelId="{C0E52CCB-2CAF-49F9-BD12-C40CB9856AC1}" type="presParOf" srcId="{ECD2585A-7E67-4ECE-8076-5DE0ED8EABC1}" destId="{A4F01624-1AC7-4D5B-8817-CBD76812ED00}" srcOrd="10" destOrd="0" presId="urn:microsoft.com/office/officeart/2005/8/layout/cycle1"/>
    <dgm:cxn modelId="{354585A1-371B-44E3-83AF-0044E64A2C34}" type="presParOf" srcId="{ECD2585A-7E67-4ECE-8076-5DE0ED8EABC1}" destId="{EA0B5F4F-2361-4A9C-ADEE-DD6A481D3BD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3DA3D-F853-4094-84AD-2458CBDB9A2D}">
      <dsp:nvSpPr>
        <dsp:cNvPr id="0" name=""/>
        <dsp:cNvSpPr/>
      </dsp:nvSpPr>
      <dsp:spPr>
        <a:xfrm>
          <a:off x="5089292" y="54296"/>
          <a:ext cx="1580739" cy="1580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LB" sz="3200" b="1" kern="1200" dirty="0" smtClean="0"/>
            <a:t>بناء القدرات</a:t>
          </a:r>
          <a:endParaRPr lang="en-US" sz="3200" kern="1200" dirty="0"/>
        </a:p>
      </dsp:txBody>
      <dsp:txXfrm>
        <a:off x="5089292" y="54296"/>
        <a:ext cx="1580739" cy="1580739"/>
      </dsp:txXfrm>
    </dsp:sp>
    <dsp:sp modelId="{96E524E7-61F8-4A67-851C-2524C1372290}">
      <dsp:nvSpPr>
        <dsp:cNvPr id="0" name=""/>
        <dsp:cNvSpPr/>
      </dsp:nvSpPr>
      <dsp:spPr>
        <a:xfrm>
          <a:off x="2315483" y="48658"/>
          <a:ext cx="4463641" cy="4463641"/>
        </a:xfrm>
        <a:prstGeom prst="circularArrow">
          <a:avLst>
            <a:gd name="adj1" fmla="val 6906"/>
            <a:gd name="adj2" fmla="val 465638"/>
            <a:gd name="adj3" fmla="val 547878"/>
            <a:gd name="adj4" fmla="val 20407077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279DC5-F83A-4C06-AC91-A116AEDAA15D}">
      <dsp:nvSpPr>
        <dsp:cNvPr id="0" name=""/>
        <dsp:cNvSpPr/>
      </dsp:nvSpPr>
      <dsp:spPr>
        <a:xfrm>
          <a:off x="5126662" y="2831944"/>
          <a:ext cx="1580739" cy="1580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LB" sz="3200" b="1" kern="1200" dirty="0" smtClean="0"/>
            <a:t>التعاون الفني</a:t>
          </a:r>
          <a:endParaRPr lang="en-US" sz="3200" kern="1200" dirty="0"/>
        </a:p>
      </dsp:txBody>
      <dsp:txXfrm>
        <a:off x="5126662" y="2831944"/>
        <a:ext cx="1580739" cy="1580739"/>
      </dsp:txXfrm>
    </dsp:sp>
    <dsp:sp modelId="{1B3EF9E9-3AA3-46CE-895C-A429A7592261}">
      <dsp:nvSpPr>
        <dsp:cNvPr id="0" name=""/>
        <dsp:cNvSpPr/>
      </dsp:nvSpPr>
      <dsp:spPr>
        <a:xfrm>
          <a:off x="2188563" y="173545"/>
          <a:ext cx="4463641" cy="4463641"/>
        </a:xfrm>
        <a:prstGeom prst="circularArrow">
          <a:avLst>
            <a:gd name="adj1" fmla="val 6906"/>
            <a:gd name="adj2" fmla="val 465638"/>
            <a:gd name="adj3" fmla="val 6249021"/>
            <a:gd name="adj4" fmla="val 4089145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1CBF7-181D-4F09-9EB5-BAC24F77C92C}">
      <dsp:nvSpPr>
        <dsp:cNvPr id="0" name=""/>
        <dsp:cNvSpPr/>
      </dsp:nvSpPr>
      <dsp:spPr>
        <a:xfrm>
          <a:off x="2131417" y="2880297"/>
          <a:ext cx="1580739" cy="1580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LB" sz="3200" b="1" kern="1200" dirty="0" smtClean="0"/>
            <a:t>العمل المعياري</a:t>
          </a:r>
          <a:endParaRPr lang="en-US" sz="3200" kern="1200" dirty="0"/>
        </a:p>
      </dsp:txBody>
      <dsp:txXfrm>
        <a:off x="2131417" y="2880297"/>
        <a:ext cx="1580739" cy="1580739"/>
      </dsp:txXfrm>
    </dsp:sp>
    <dsp:sp modelId="{33FA4E6F-A9A6-4891-AD23-31ECC8D5D7FD}">
      <dsp:nvSpPr>
        <dsp:cNvPr id="0" name=""/>
        <dsp:cNvSpPr/>
      </dsp:nvSpPr>
      <dsp:spPr>
        <a:xfrm>
          <a:off x="1929095" y="-141004"/>
          <a:ext cx="4463641" cy="4463641"/>
        </a:xfrm>
        <a:prstGeom prst="circularArrow">
          <a:avLst>
            <a:gd name="adj1" fmla="val 6906"/>
            <a:gd name="adj2" fmla="val 465638"/>
            <a:gd name="adj3" fmla="val 11168081"/>
            <a:gd name="adj4" fmla="val 9325144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F01624-1AC7-4D5B-8817-CBD76812ED00}">
      <dsp:nvSpPr>
        <dsp:cNvPr id="0" name=""/>
        <dsp:cNvSpPr/>
      </dsp:nvSpPr>
      <dsp:spPr>
        <a:xfrm>
          <a:off x="1807566" y="54301"/>
          <a:ext cx="1871089" cy="15807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LB" sz="2800" b="1" kern="1200" dirty="0" smtClean="0"/>
            <a:t>الاجتماعات الحكومية</a:t>
          </a:r>
          <a:endParaRPr lang="en-US" sz="2800" kern="1200" dirty="0"/>
        </a:p>
      </dsp:txBody>
      <dsp:txXfrm>
        <a:off x="1807566" y="54301"/>
        <a:ext cx="1871089" cy="1580739"/>
      </dsp:txXfrm>
    </dsp:sp>
    <dsp:sp modelId="{EA0B5F4F-2361-4A9C-ADEE-DD6A481D3BD4}">
      <dsp:nvSpPr>
        <dsp:cNvPr id="0" name=""/>
        <dsp:cNvSpPr/>
      </dsp:nvSpPr>
      <dsp:spPr>
        <a:xfrm>
          <a:off x="2017975" y="12372"/>
          <a:ext cx="4463641" cy="4463641"/>
        </a:xfrm>
        <a:prstGeom prst="circularArrow">
          <a:avLst>
            <a:gd name="adj1" fmla="val 6906"/>
            <a:gd name="adj2" fmla="val 465638"/>
            <a:gd name="adj3" fmla="val 17309526"/>
            <a:gd name="adj4" fmla="val 15149178"/>
            <a:gd name="adj5" fmla="val 805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12BC92-BCA0-4251-AD09-1345419077F6}" type="datetime1">
              <a:rPr lang="en-US"/>
              <a:pPr/>
              <a:t>06/05/2017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7E985F3-7E60-448F-908F-E2B28D5E84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9426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99A7E06-602C-425F-8040-DBDFEF651110}" type="datetime1">
              <a:rPr lang="en-US"/>
              <a:pPr/>
              <a:t>06/05/2017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177" tIns="46589" rIns="93177" bIns="4658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AD84A1-B408-4AB4-ADC4-725C7DCB48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4061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84A1-B408-4AB4-ADC4-725C7DCB48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52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84A1-B408-4AB4-ADC4-725C7DCB48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58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LB" dirty="0" smtClean="0"/>
              <a:t>ويمكن أيضا عكس هذه العلاقات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EACB634-F24F-4BB0-9F8F-1AB65F04F9CB}" type="datetime1">
              <a:rPr lang="en-US" smtClean="0"/>
              <a:t>06/05/2017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3D6A04-D356-5A42-B3CA-CD60BD5F91D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63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LB" dirty="0" smtClean="0"/>
              <a:t>ويمكن أيضا عكس هذه العلاقات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EACB634-F24F-4BB0-9F8F-1AB65F04F9CB}" type="datetime1">
              <a:rPr lang="en-US" smtClean="0"/>
              <a:t>06/05/2017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3D6A04-D356-5A42-B3CA-CD60BD5F91D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58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LB" dirty="0" smtClean="0"/>
              <a:t>ويمكن أيضا عكس هذه العلاقات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EACB634-F24F-4BB0-9F8F-1AB65F04F9CB}" type="datetime1">
              <a:rPr lang="en-US" smtClean="0"/>
              <a:t>06/05/2017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73D6A04-D356-5A42-B3CA-CD60BD5F91D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578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D84A1-B408-4AB4-ADC4-725C7DCB486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388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84188" y="3194050"/>
            <a:ext cx="330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1003300" y="2582863"/>
            <a:ext cx="6489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Economic And Social Commission For Western Asia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1085849" y="1376418"/>
            <a:ext cx="7145337" cy="2698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6818" y="803017"/>
            <a:ext cx="7134369" cy="328159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ts val="2700"/>
              </a:lnSpc>
              <a:spcBef>
                <a:spcPts val="0"/>
              </a:spcBef>
              <a:buNone/>
              <a:defRPr sz="2700" b="1" cap="all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085275" y="1149318"/>
            <a:ext cx="7145912" cy="2564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lnSpc>
                <a:spcPts val="1800"/>
              </a:lnSpc>
              <a:spcBef>
                <a:spcPts val="0"/>
              </a:spcBef>
              <a:buNone/>
              <a:defRPr sz="180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FB4BB4A2-2A1A-4D60-B8DE-A06487C40D19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1616076" y="2233703"/>
            <a:ext cx="3772353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-10800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  <a:lvl3pPr marL="0" indent="-108000">
              <a:spcBef>
                <a:spcPts val="0"/>
              </a:spcBef>
              <a:defRPr lang="en-US" sz="1200" b="0" kern="1200" cap="none" dirty="0" smtClean="0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578928" y="2269987"/>
            <a:ext cx="2676071" cy="3844155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3EED650D-D654-4DBA-8775-7372CD305110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79" y="3587965"/>
            <a:ext cx="6971369" cy="252232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5180" y="1898466"/>
            <a:ext cx="1668677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298184" y="1898466"/>
            <a:ext cx="1612434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066643" y="1898466"/>
            <a:ext cx="1519906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3483894" y="1898466"/>
            <a:ext cx="1605177" cy="1521463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3B70F8E2-7BFF-4A71-8D36-A1A39A7191EC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22877" y="1914072"/>
            <a:ext cx="3501106" cy="3946072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5266377" y="1914072"/>
            <a:ext cx="2984500" cy="3946072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FCDB39D0-DC7B-4D0D-BBA4-6FB7401CA9EF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1616077" y="2233703"/>
            <a:ext cx="3554638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0" i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 indent="-108000">
              <a:lnSpc>
                <a:spcPct val="100000"/>
              </a:lnSpc>
              <a:spcBef>
                <a:spcPts val="0"/>
              </a:spcBef>
              <a:buFont typeface="Arial"/>
              <a:buChar char="•"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  <a:lvl3pPr marL="0" indent="-108000">
              <a:spcBef>
                <a:spcPts val="0"/>
              </a:spcBef>
              <a:defRPr lang="en-US" sz="1200" b="0" kern="1200" cap="none" dirty="0" smtClean="0">
                <a:solidFill>
                  <a:srgbClr val="418FDE"/>
                </a:solidFill>
                <a:latin typeface="Arial"/>
                <a:ea typeface="ＭＳ Ｐゴシック" charset="-128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6"/>
          </p:nvPr>
        </p:nvSpPr>
        <p:spPr>
          <a:xfrm>
            <a:off x="5343071" y="2233613"/>
            <a:ext cx="3208792" cy="3894137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B616D51D-4642-4F21-98F4-C762A4B06DEA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8" name="Isosceles Triangle 17"/>
          <p:cNvSpPr/>
          <p:nvPr userDrawn="1"/>
        </p:nvSpPr>
        <p:spPr>
          <a:xfrm rot="10800000">
            <a:off x="4906963" y="39592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9" name="Isosceles Triangle 18"/>
          <p:cNvSpPr/>
          <p:nvPr userDrawn="1"/>
        </p:nvSpPr>
        <p:spPr>
          <a:xfrm rot="10800000">
            <a:off x="4906963" y="52165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0" name="Isosceles Triangle 19"/>
          <p:cNvSpPr/>
          <p:nvPr userDrawn="1"/>
        </p:nvSpPr>
        <p:spPr>
          <a:xfrm rot="10800000">
            <a:off x="4906963" y="2690813"/>
            <a:ext cx="147637" cy="114300"/>
          </a:xfrm>
          <a:prstGeom prst="triangle">
            <a:avLst/>
          </a:prstGeom>
          <a:solidFill>
            <a:srgbClr val="2D2D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1" name="Isosceles Triangle 20"/>
          <p:cNvSpPr/>
          <p:nvPr userDrawn="1"/>
        </p:nvSpPr>
        <p:spPr>
          <a:xfrm rot="16200000">
            <a:off x="3881438" y="3009900"/>
            <a:ext cx="147637" cy="112713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2" name="Isosceles Triangle 21"/>
          <p:cNvSpPr/>
          <p:nvPr userDrawn="1"/>
        </p:nvSpPr>
        <p:spPr>
          <a:xfrm rot="10800000">
            <a:off x="4906963" y="3322638"/>
            <a:ext cx="147637" cy="112712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3" name="Isosceles Triangle 22"/>
          <p:cNvSpPr/>
          <p:nvPr userDrawn="1"/>
        </p:nvSpPr>
        <p:spPr>
          <a:xfrm rot="10800000">
            <a:off x="4906963" y="39592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4" name="Isosceles Triangle 23"/>
          <p:cNvSpPr/>
          <p:nvPr userDrawn="1"/>
        </p:nvSpPr>
        <p:spPr>
          <a:xfrm rot="10800000">
            <a:off x="4906963" y="4589463"/>
            <a:ext cx="147637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" name="Isosceles Triangle 24"/>
          <p:cNvSpPr/>
          <p:nvPr userDrawn="1"/>
        </p:nvSpPr>
        <p:spPr>
          <a:xfrm rot="10800000">
            <a:off x="4906963" y="5216525"/>
            <a:ext cx="147637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" name="Isosceles Triangle 25"/>
          <p:cNvSpPr/>
          <p:nvPr userDrawn="1"/>
        </p:nvSpPr>
        <p:spPr>
          <a:xfrm rot="10800000">
            <a:off x="2616200" y="3332163"/>
            <a:ext cx="147638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7" name="Isosceles Triangle 26"/>
          <p:cNvSpPr/>
          <p:nvPr userDrawn="1"/>
        </p:nvSpPr>
        <p:spPr>
          <a:xfrm rot="10800000">
            <a:off x="2616200" y="3959225"/>
            <a:ext cx="147638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8" name="Isosceles Triangle 27"/>
          <p:cNvSpPr/>
          <p:nvPr userDrawn="1"/>
        </p:nvSpPr>
        <p:spPr>
          <a:xfrm rot="10800000">
            <a:off x="7092950" y="3332163"/>
            <a:ext cx="147638" cy="114300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9" name="Isosceles Triangle 28"/>
          <p:cNvSpPr/>
          <p:nvPr userDrawn="1"/>
        </p:nvSpPr>
        <p:spPr>
          <a:xfrm rot="10800000">
            <a:off x="7092950" y="3959225"/>
            <a:ext cx="147638" cy="112713"/>
          </a:xfrm>
          <a:prstGeom prst="triangle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" name="Isosceles Triangle 29"/>
          <p:cNvSpPr/>
          <p:nvPr userDrawn="1"/>
        </p:nvSpPr>
        <p:spPr>
          <a:xfrm rot="5400000">
            <a:off x="5822950" y="3009901"/>
            <a:ext cx="147637" cy="112712"/>
          </a:xfrm>
          <a:prstGeom prst="triangl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18FDE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1" name="TextBox 30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0" y="5401111"/>
            <a:ext cx="6631660" cy="360000"/>
          </a:xfrm>
          <a:prstGeom prst="rect">
            <a:avLst/>
          </a:prstGeom>
          <a:solidFill>
            <a:srgbClr val="418FDE"/>
          </a:solidFill>
        </p:spPr>
        <p:txBody>
          <a:bodyPr vert="horz" lIns="72000" tIns="36000" rIns="0" bIns="0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26"/>
          </p:nvPr>
        </p:nvSpPr>
        <p:spPr>
          <a:xfrm>
            <a:off x="6089893" y="3524123"/>
            <a:ext cx="2142068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0" name="Text Placeholder 38"/>
          <p:cNvSpPr>
            <a:spLocks noGrp="1"/>
          </p:cNvSpPr>
          <p:nvPr>
            <p:ph type="body" sz="quarter" idx="27"/>
          </p:nvPr>
        </p:nvSpPr>
        <p:spPr>
          <a:xfrm>
            <a:off x="6089893" y="2889209"/>
            <a:ext cx="2142068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Text Placeholder 38"/>
          <p:cNvSpPr>
            <a:spLocks noGrp="1"/>
          </p:cNvSpPr>
          <p:nvPr>
            <p:ph type="body" sz="quarter" idx="28"/>
          </p:nvPr>
        </p:nvSpPr>
        <p:spPr>
          <a:xfrm>
            <a:off x="6089893" y="4155138"/>
            <a:ext cx="2160000" cy="360000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8" name="Text Placeholder 38"/>
          <p:cNvSpPr>
            <a:spLocks noGrp="1"/>
          </p:cNvSpPr>
          <p:nvPr>
            <p:ph type="body" sz="quarter" idx="30"/>
          </p:nvPr>
        </p:nvSpPr>
        <p:spPr>
          <a:xfrm>
            <a:off x="4128429" y="2890838"/>
            <a:ext cx="1596649" cy="359998"/>
          </a:xfrm>
          <a:prstGeom prst="rect">
            <a:avLst/>
          </a:prstGeom>
          <a:solidFill>
            <a:srgbClr val="595959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1" name="Text Placeholder 38"/>
          <p:cNvSpPr>
            <a:spLocks noGrp="1"/>
          </p:cNvSpPr>
          <p:nvPr>
            <p:ph type="body" sz="quarter" idx="31"/>
          </p:nvPr>
        </p:nvSpPr>
        <p:spPr>
          <a:xfrm>
            <a:off x="4128429" y="4783876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2" name="Text Placeholder 38"/>
          <p:cNvSpPr>
            <a:spLocks noGrp="1"/>
          </p:cNvSpPr>
          <p:nvPr>
            <p:ph type="body" sz="quarter" idx="32"/>
          </p:nvPr>
        </p:nvSpPr>
        <p:spPr>
          <a:xfrm>
            <a:off x="4128429" y="2257870"/>
            <a:ext cx="1596649" cy="359998"/>
          </a:xfrm>
          <a:prstGeom prst="rect">
            <a:avLst/>
          </a:prstGeom>
          <a:solidFill>
            <a:srgbClr val="2D2D70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38"/>
          <p:cNvSpPr>
            <a:spLocks noGrp="1"/>
          </p:cNvSpPr>
          <p:nvPr>
            <p:ph type="body" sz="quarter" idx="33"/>
          </p:nvPr>
        </p:nvSpPr>
        <p:spPr>
          <a:xfrm>
            <a:off x="1606550" y="3524123"/>
            <a:ext cx="2163041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54" name="Text Placeholder 38"/>
          <p:cNvSpPr>
            <a:spLocks noGrp="1"/>
          </p:cNvSpPr>
          <p:nvPr>
            <p:ph type="body" sz="quarter" idx="34"/>
          </p:nvPr>
        </p:nvSpPr>
        <p:spPr>
          <a:xfrm>
            <a:off x="1606550" y="2889209"/>
            <a:ext cx="2163041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5" name="Text Placeholder 38"/>
          <p:cNvSpPr>
            <a:spLocks noGrp="1"/>
          </p:cNvSpPr>
          <p:nvPr>
            <p:ph type="body" sz="quarter" idx="35"/>
          </p:nvPr>
        </p:nvSpPr>
        <p:spPr>
          <a:xfrm>
            <a:off x="1606549" y="4155138"/>
            <a:ext cx="2181149" cy="360000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6" name="Text Placeholder 38"/>
          <p:cNvSpPr>
            <a:spLocks noGrp="1"/>
          </p:cNvSpPr>
          <p:nvPr>
            <p:ph type="body" sz="quarter" idx="36"/>
          </p:nvPr>
        </p:nvSpPr>
        <p:spPr>
          <a:xfrm>
            <a:off x="4128429" y="4155138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7" name="Text Placeholder 38"/>
          <p:cNvSpPr>
            <a:spLocks noGrp="1"/>
          </p:cNvSpPr>
          <p:nvPr>
            <p:ph type="body" sz="quarter" idx="37"/>
          </p:nvPr>
        </p:nvSpPr>
        <p:spPr>
          <a:xfrm>
            <a:off x="4128429" y="3524123"/>
            <a:ext cx="1596649" cy="359998"/>
          </a:xfrm>
          <a:prstGeom prst="rect">
            <a:avLst/>
          </a:prstGeom>
          <a:solidFill>
            <a:srgbClr val="418FDE"/>
          </a:solidFill>
        </p:spPr>
        <p:txBody>
          <a:bodyPr vert="horz" anchor="t"/>
          <a:lstStyle>
            <a:lvl1pPr algn="ctr">
              <a:lnSpc>
                <a:spcPts val="1600"/>
              </a:lnSpc>
              <a:spcBef>
                <a:spcPts val="0"/>
              </a:spcBef>
              <a:buNone/>
              <a:defRPr sz="1400" b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2pPr>
            <a:lvl3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3pPr>
            <a:lvl4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4pPr>
            <a:lvl5pPr>
              <a:lnSpc>
                <a:spcPts val="2200"/>
              </a:lnSpc>
              <a:spcBef>
                <a:spcPts val="0"/>
              </a:spcBef>
              <a:defRPr sz="2100"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1003300" y="2582863"/>
            <a:ext cx="64897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Economic And Social Commission For Western Asia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096818" y="1145917"/>
            <a:ext cx="7134369" cy="328159"/>
          </a:xfrm>
          <a:prstGeom prst="rect">
            <a:avLst/>
          </a:prstGeom>
        </p:spPr>
        <p:txBody>
          <a:bodyPr vert="horz" lIns="0" tIns="0" rIns="0" bIns="0" anchor="t"/>
          <a:lstStyle>
            <a:lvl1pPr algn="l">
              <a:lnSpc>
                <a:spcPts val="2700"/>
              </a:lnSpc>
              <a:spcBef>
                <a:spcPts val="0"/>
              </a:spcBef>
              <a:buNone/>
              <a:defRPr sz="2700" b="1" cap="all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614488" y="1550988"/>
            <a:ext cx="7529512" cy="180975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714" y="1016906"/>
            <a:ext cx="6616474" cy="419100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ts val="2700"/>
              </a:lnSpc>
              <a:defRPr sz="2700" b="1" cap="none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614714" y="2685142"/>
            <a:ext cx="6616474" cy="195035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ts val="2800"/>
              </a:lnSpc>
              <a:spcBef>
                <a:spcPts val="0"/>
              </a:spcBef>
              <a:buNone/>
              <a:defRPr sz="2100">
                <a:solidFill>
                  <a:srgbClr val="595959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111250" y="791035"/>
            <a:ext cx="6624638" cy="4191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200" b="1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D61B0CCC-A399-4D5C-9541-891E4A29BEB9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1615180" y="2267080"/>
            <a:ext cx="6938270" cy="3375025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80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800" b="0" cap="all">
                <a:solidFill>
                  <a:srgbClr val="418FDE"/>
                </a:solidFill>
                <a:latin typeface="Arial"/>
                <a:cs typeface="Arial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800" cap="all">
                <a:solidFill>
                  <a:srgbClr val="595959"/>
                </a:solidFill>
                <a:latin typeface="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  <a:p>
            <a:pPr lvl="1"/>
            <a:r>
              <a:rPr lang="en-US" dirty="0" smtClean="0"/>
              <a:t>FIRST level</a:t>
            </a:r>
          </a:p>
          <a:p>
            <a:pPr lvl="2"/>
            <a:r>
              <a:rPr lang="en-US" dirty="0" smtClean="0"/>
              <a:t>Second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1D8A64A6-80A8-4D86-8301-D88DB4DC5506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4370294" y="2233703"/>
            <a:ext cx="4183156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50" b="0" cap="none" baseline="0">
                <a:solidFill>
                  <a:srgbClr val="595959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5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0" y="2231743"/>
            <a:ext cx="2387069" cy="38941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18FDE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66B31183-EB97-45B8-8878-33E54A4CF6DF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4370294" y="2233703"/>
            <a:ext cx="4183156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0" y="2231743"/>
            <a:ext cx="2387069" cy="389413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95524CCF-9F66-4DA5-9229-41D843EA777A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4"/>
          </p:nvPr>
        </p:nvSpPr>
        <p:spPr>
          <a:xfrm>
            <a:off x="5016500" y="2233703"/>
            <a:ext cx="3536949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5"/>
          </p:nvPr>
        </p:nvSpPr>
        <p:spPr>
          <a:xfrm>
            <a:off x="1616076" y="2233703"/>
            <a:ext cx="3218995" cy="3892177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200" b="1" i="0" cap="all" baseline="0">
                <a:solidFill>
                  <a:srgbClr val="418FDE"/>
                </a:solidFill>
                <a:latin typeface="Arial"/>
                <a:cs typeface="Arial"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buNone/>
              <a:defRPr sz="1200" b="0" cap="none">
                <a:solidFill>
                  <a:srgbClr val="595959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683209E2-3983-4608-A5B2-12C5A0FC1CAC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1615180" y="2231743"/>
            <a:ext cx="6639820" cy="129704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595959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5180" y="3855358"/>
            <a:ext cx="6639820" cy="2222500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14488" y="1695450"/>
            <a:ext cx="7529512" cy="36513"/>
          </a:xfrm>
          <a:prstGeom prst="rect">
            <a:avLst/>
          </a:prstGeom>
          <a:solidFill>
            <a:srgbClr val="418FD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685800" y="6418263"/>
            <a:ext cx="631825" cy="1000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algn="r"/>
            <a:r>
              <a:rPr lang="en-US" sz="600" b="1">
                <a:solidFill>
                  <a:srgbClr val="595959"/>
                </a:solidFill>
              </a:rPr>
              <a:t>Page </a:t>
            </a:r>
            <a:fld id="{94E90BA6-9EEF-4BBC-8797-F99E04A03E90}" type="slidenum">
              <a:rPr lang="en-US" sz="600" b="1">
                <a:solidFill>
                  <a:srgbClr val="595959"/>
                </a:solidFill>
              </a:rPr>
              <a:pPr algn="r"/>
              <a:t>‹#›</a:t>
            </a:fld>
            <a:endParaRPr lang="en-US" sz="600" b="1">
              <a:solidFill>
                <a:srgbClr val="595959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33525" y="6359525"/>
            <a:ext cx="7081838" cy="192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00" b="1">
                <a:solidFill>
                  <a:srgbClr val="595959"/>
                </a:solidFill>
              </a:rPr>
              <a:t>© Copyright 2014 ESCWA. All rights reserved. No part of this presentation in all its property may be used or reproduced in any form without a written permission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15180" y="814166"/>
            <a:ext cx="6936476" cy="120875"/>
          </a:xfrm>
          <a:prstGeom prst="rect">
            <a:avLst/>
          </a:prstGeom>
        </p:spPr>
        <p:txBody>
          <a:bodyPr vert="horz" lIns="0" tIns="0" rIns="0" bIns="0"/>
          <a:lstStyle>
            <a:lvl1pPr>
              <a:lnSpc>
                <a:spcPts val="1080"/>
              </a:lnSpc>
              <a:spcBef>
                <a:spcPts val="0"/>
              </a:spcBef>
              <a:buNone/>
              <a:defRPr sz="1400" cap="none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31415"/>
            <a:ext cx="6936942" cy="414338"/>
          </a:xfrm>
          <a:prstGeom prst="rect">
            <a:avLst/>
          </a:prstGeom>
        </p:spPr>
        <p:txBody>
          <a:bodyPr vert="horz" lIns="0" tIns="0" rIns="0" bIns="0"/>
          <a:lstStyle>
            <a:lvl1pPr>
              <a:buNone/>
              <a:defRPr sz="2700" b="1" cap="none">
                <a:solidFill>
                  <a:srgbClr val="418FD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5180" y="2086429"/>
            <a:ext cx="6639820" cy="3991429"/>
          </a:xfrm>
          <a:prstGeom prst="rect">
            <a:avLst/>
          </a:prstGeom>
        </p:spPr>
        <p:txBody>
          <a:bodyPr vert="horz"/>
          <a:lstStyle>
            <a:lvl1pPr>
              <a:defRPr sz="1200">
                <a:latin typeface="Arial"/>
                <a:cs typeface="Arial"/>
              </a:defRPr>
            </a:lvl1pPr>
          </a:lstStyle>
          <a:p>
            <a:pPr lvl="0"/>
            <a:endParaRPr lang="en-US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  <p:sldLayoutId id="2147484208" r:id="rId13"/>
    <p:sldLayoutId id="2147484209" r:id="rId14"/>
    <p:sldLayoutId id="2147484210" r:id="rId15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SCWA PPT P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6064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5288" y="-121920"/>
            <a:ext cx="8569325" cy="2304752"/>
          </a:xfrm>
        </p:spPr>
        <p:txBody>
          <a:bodyPr rtlCol="0">
            <a:noAutofit/>
          </a:bodyPr>
          <a:lstStyle/>
          <a:p>
            <a:pPr algn="r" rtl="1" eaLnBrk="1" fontAlgn="auto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altLang="ja-JP" sz="2400" dirty="0" smtClean="0"/>
          </a:p>
          <a:p>
            <a:pPr algn="r" rtl="1">
              <a:lnSpc>
                <a:spcPct val="100000"/>
              </a:lnSpc>
            </a:pPr>
            <a:r>
              <a:rPr lang="ar-SA" sz="2600" dirty="0"/>
              <a:t>اللجنة </a:t>
            </a:r>
            <a:r>
              <a:rPr lang="ar-SA" sz="2600" dirty="0" smtClean="0"/>
              <a:t>التنفيذية</a:t>
            </a:r>
            <a:endParaRPr lang="ar-LB" sz="2600" dirty="0" smtClean="0"/>
          </a:p>
          <a:p>
            <a:pPr algn="r" rtl="1">
              <a:lnSpc>
                <a:spcPct val="100000"/>
              </a:lnSpc>
            </a:pPr>
            <a:r>
              <a:rPr lang="ar-SA" sz="2600" dirty="0" smtClean="0"/>
              <a:t>الاجتماع </a:t>
            </a:r>
            <a:r>
              <a:rPr lang="ar-SA" sz="2600" dirty="0"/>
              <a:t>الثالث</a:t>
            </a:r>
          </a:p>
          <a:p>
            <a:pPr algn="r" rtl="1">
              <a:lnSpc>
                <a:spcPct val="100000"/>
              </a:lnSpc>
            </a:pPr>
            <a:r>
              <a:rPr lang="ar-SA" sz="2400" b="0" dirty="0"/>
              <a:t>الرباط، 6-7 أيار/مايو 2017 </a:t>
            </a:r>
          </a:p>
          <a:p>
            <a:pPr algn="r" rtl="1">
              <a:lnSpc>
                <a:spcPct val="100000"/>
              </a:lnSpc>
            </a:pPr>
            <a:endParaRPr lang="ar-SA" sz="1500" dirty="0"/>
          </a:p>
          <a:p>
            <a:pPr algn="r" rtl="1">
              <a:lnSpc>
                <a:spcPct val="100000"/>
              </a:lnSpc>
            </a:pPr>
            <a:r>
              <a:rPr lang="ar-SA" sz="2400" dirty="0"/>
              <a:t>البند </a:t>
            </a:r>
            <a:r>
              <a:rPr lang="en-US" sz="2400" dirty="0" smtClean="0"/>
              <a:t>6</a:t>
            </a:r>
            <a:r>
              <a:rPr lang="ar-SA" sz="2400" dirty="0" smtClean="0"/>
              <a:t> </a:t>
            </a:r>
            <a:r>
              <a:rPr lang="ar-SA" sz="2400" dirty="0"/>
              <a:t>من جدول الأعمال المؤقت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288" y="4062080"/>
            <a:ext cx="59931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600" b="1" dirty="0" smtClean="0">
                <a:solidFill>
                  <a:schemeClr val="bg1"/>
                </a:solidFill>
              </a:rPr>
              <a:t>برنامج العمل المقترح لفترة السنتين 2018-2019</a:t>
            </a:r>
          </a:p>
          <a:p>
            <a:pPr algn="ctr"/>
            <a:endParaRPr lang="en-US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 rtl="1"/>
            <a:r>
              <a:rPr lang="ar-LB" sz="3600" dirty="0" smtClean="0"/>
              <a:t>هدف هذا العرض</a:t>
            </a:r>
            <a:endParaRPr lang="en-US" sz="3600" dirty="0" smtClean="0"/>
          </a:p>
          <a:p>
            <a:pPr algn="r" rtl="1"/>
            <a:endParaRPr lang="en-US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36028" y="1826304"/>
            <a:ext cx="8261131" cy="3749566"/>
          </a:xfrm>
        </p:spPr>
        <p:txBody>
          <a:bodyPr/>
          <a:lstStyle/>
          <a:p>
            <a:pPr marL="284163" indent="-284163" algn="just" rtl="1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ar-EG" sz="2700" dirty="0" smtClean="0"/>
              <a:t> ترجمة الاطار الاستراتيجي لعامي 2018-2019 </a:t>
            </a:r>
            <a:r>
              <a:rPr lang="ar-EG" sz="2700" dirty="0" smtClean="0"/>
              <a:t>والذي تم اعتماده في </a:t>
            </a:r>
            <a:r>
              <a:rPr lang="ar-EG" sz="2700" dirty="0" smtClean="0"/>
              <a:t>الدورة الوزارية التاسعة والعشرين </a:t>
            </a:r>
            <a:r>
              <a:rPr lang="ar-EG" sz="2700" dirty="0" smtClean="0"/>
              <a:t>إل</a:t>
            </a:r>
            <a:r>
              <a:rPr lang="ar-LB" sz="2700" dirty="0" smtClean="0"/>
              <a:t>ى</a:t>
            </a:r>
            <a:r>
              <a:rPr lang="ar-EG" sz="2700" dirty="0" smtClean="0"/>
              <a:t> </a:t>
            </a:r>
            <a:r>
              <a:rPr lang="ar-EG" sz="2700" dirty="0" smtClean="0"/>
              <a:t>برنامج عمل يعكس أولويات الدول الأعضاء</a:t>
            </a:r>
          </a:p>
          <a:p>
            <a:pPr marL="284163" indent="-284163" algn="just" rtl="1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ar-EG" sz="2700" dirty="0" smtClean="0"/>
              <a:t>الاستماع </a:t>
            </a:r>
            <a:r>
              <a:rPr lang="ar-EG" sz="2700" dirty="0" smtClean="0"/>
              <a:t>إل</a:t>
            </a:r>
            <a:r>
              <a:rPr lang="ar-LB" sz="2700" dirty="0" smtClean="0"/>
              <a:t>ى</a:t>
            </a:r>
            <a:r>
              <a:rPr lang="ar-EG" sz="2700" dirty="0" smtClean="0"/>
              <a:t> </a:t>
            </a:r>
            <a:r>
              <a:rPr lang="ar-EG" sz="2700" dirty="0" smtClean="0"/>
              <a:t>آراء الدول الأعضاء بشأن الأنشطة المقترحة في برنامج عمل لتكون أكثر اتساقاً مع الإطار الاستراتيجي</a:t>
            </a:r>
          </a:p>
          <a:p>
            <a:pPr marL="284163" indent="-284163" algn="just" rtl="1">
              <a:lnSpc>
                <a:spcPct val="150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ar-EG" sz="2700" dirty="0" smtClean="0"/>
              <a:t>إبراز الترابط بين أنشطة الإسكوا في البرامج الفرعية المختلفة لتنفيذ الاستراتيجية بصورة متكاملة</a:t>
            </a:r>
            <a:endParaRPr lang="en-US" sz="27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614714" y="916425"/>
            <a:ext cx="6936942" cy="414338"/>
          </a:xfrm>
        </p:spPr>
        <p:txBody>
          <a:bodyPr/>
          <a:lstStyle/>
          <a:p>
            <a:pPr algn="r"/>
            <a:r>
              <a:rPr lang="ar-EG" sz="3600" dirty="0" smtClean="0"/>
              <a:t>الرؤية العامة</a:t>
            </a:r>
            <a:endParaRPr lang="en-US" sz="36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9050" y="2068945"/>
            <a:ext cx="8106813" cy="4010579"/>
          </a:xfrm>
        </p:spPr>
        <p:txBody>
          <a:bodyPr/>
          <a:lstStyle/>
          <a:p>
            <a:pPr marL="579438" indent="-515938" algn="just" rtl="1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  <a:tabLst>
                <a:tab pos="520700" algn="l"/>
              </a:tabLst>
            </a:pPr>
            <a:r>
              <a:rPr lang="ar-EG" sz="2700" dirty="0" smtClean="0"/>
              <a:t>الاستجابة الإقليمية </a:t>
            </a:r>
            <a:r>
              <a:rPr lang="ar-EG" sz="2700" dirty="0"/>
              <a:t>ل</a:t>
            </a:r>
            <a:r>
              <a:rPr lang="ar-EG" sz="2700" dirty="0" smtClean="0"/>
              <a:t>لاستحقاقات العالمية (خطة التنمية المستدامة، قمة تمويل التنمية، إطار سنداي، اتفاق باريس، ..إلخ)، والموائمة بين المسارات الدولية</a:t>
            </a:r>
            <a:endParaRPr lang="en-US" sz="2700" dirty="0" smtClean="0"/>
          </a:p>
          <a:p>
            <a:pPr marL="579438" indent="-515938" algn="just" rtl="1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  <a:tabLst>
                <a:tab pos="520700" algn="l"/>
              </a:tabLst>
            </a:pPr>
            <a:r>
              <a:rPr lang="ar-EG" sz="2700" dirty="0" smtClean="0"/>
              <a:t>الاستمرار في العمل على إسماع صوت المنطقة بالمحافل الدولية </a:t>
            </a:r>
            <a:endParaRPr lang="ar-LB" sz="2700" dirty="0" smtClean="0"/>
          </a:p>
          <a:p>
            <a:pPr marL="579438" indent="-515938" algn="just" rtl="1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  <a:tabLst>
                <a:tab pos="520700" algn="l"/>
              </a:tabLst>
            </a:pPr>
            <a:r>
              <a:rPr lang="ar-EG" sz="2700" dirty="0" smtClean="0"/>
              <a:t>دعم </a:t>
            </a:r>
            <a:r>
              <a:rPr lang="ar-EG" sz="2700" dirty="0" smtClean="0"/>
              <a:t>الدول الأعضاء في تنفيذ خطة التنمية المستدامة لعام 2030 عبر منهج متكامل ومترابط بين الإدارات والبرامج المختلفة بالإسكوا</a:t>
            </a:r>
            <a:endParaRPr lang="en-US" sz="2700" dirty="0" smtClean="0"/>
          </a:p>
          <a:p>
            <a:pPr marL="579438" indent="-515938" algn="just" rtl="1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  <a:tabLst>
                <a:tab pos="520700" algn="l"/>
              </a:tabLst>
            </a:pPr>
            <a:endParaRPr lang="ar-EG" sz="2700" dirty="0" smtClean="0"/>
          </a:p>
          <a:p>
            <a:pPr marL="579438" indent="-515938" algn="just" rtl="1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  <a:tabLst>
                <a:tab pos="520700" algn="l"/>
              </a:tabLst>
            </a:pPr>
            <a:endParaRPr lang="ar-EG" sz="2700" dirty="0" smtClean="0"/>
          </a:p>
          <a:p>
            <a:pPr marL="579438" indent="-515938" algn="just" rtl="1">
              <a:lnSpc>
                <a:spcPct val="150000"/>
              </a:lnSpc>
              <a:spcBef>
                <a:spcPts val="600"/>
              </a:spcBef>
              <a:buFont typeface="+mj-lt"/>
              <a:buAutoNum type="arabicParenR"/>
              <a:tabLst>
                <a:tab pos="520700" algn="l"/>
              </a:tabLst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531351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/>
            <a:r>
              <a:rPr lang="ar-EG" sz="3600" dirty="0" smtClean="0"/>
              <a:t>الرؤية </a:t>
            </a:r>
            <a:r>
              <a:rPr lang="ar-EG" sz="3600" dirty="0" smtClean="0"/>
              <a:t>العامة</a:t>
            </a:r>
            <a:r>
              <a:rPr lang="ar-LB" sz="3600" dirty="0" smtClean="0"/>
              <a:t> (تابع):</a:t>
            </a:r>
            <a:endParaRPr lang="en-US" sz="360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677918" y="1945379"/>
            <a:ext cx="8144806" cy="4047648"/>
          </a:xfrm>
        </p:spPr>
        <p:txBody>
          <a:bodyPr/>
          <a:lstStyle/>
          <a:p>
            <a:pPr marL="579438" indent="-515938" algn="just" rtl="1">
              <a:lnSpc>
                <a:spcPct val="150000"/>
              </a:lnSpc>
              <a:spcBef>
                <a:spcPts val="600"/>
              </a:spcBef>
              <a:buFont typeface="+mj-lt"/>
              <a:buAutoNum type="arabicParenR" startAt="4"/>
              <a:tabLst>
                <a:tab pos="520700" algn="l"/>
              </a:tabLst>
            </a:pPr>
            <a:r>
              <a:rPr lang="ar-EG" sz="2700" dirty="0"/>
              <a:t>تبني نهج  </a:t>
            </a:r>
            <a:r>
              <a:rPr lang="en-US" sz="2700" dirty="0"/>
              <a:t>nexus</a:t>
            </a:r>
            <a:r>
              <a:rPr lang="ar-EG" sz="2700" dirty="0"/>
              <a:t> لتنفيذ </a:t>
            </a:r>
            <a:r>
              <a:rPr lang="ar-EG" sz="2700" dirty="0" smtClean="0"/>
              <a:t>الأنشطة</a:t>
            </a:r>
            <a:r>
              <a:rPr lang="ar-LB" sz="2700" dirty="0" smtClean="0"/>
              <a:t>:</a:t>
            </a:r>
          </a:p>
          <a:p>
            <a:pPr marL="1311275" lvl="3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520700" algn="l"/>
              </a:tabLst>
            </a:pPr>
            <a:r>
              <a:rPr lang="ar-LB" sz="2400" b="1" dirty="0"/>
              <a:t>العنقود الأول</a:t>
            </a:r>
            <a:r>
              <a:rPr lang="ar-LB" sz="2400" dirty="0"/>
              <a:t>: النمو المستدام - العمل اللائق - القضاء </a:t>
            </a:r>
            <a:r>
              <a:rPr lang="ar-LB" sz="2400" dirty="0" smtClean="0"/>
              <a:t>على </a:t>
            </a:r>
            <a:r>
              <a:rPr lang="ar-LB" sz="2400" dirty="0"/>
              <a:t>الفقر.</a:t>
            </a:r>
          </a:p>
          <a:p>
            <a:pPr marL="1311275" lvl="3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520700" algn="l"/>
              </a:tabLst>
            </a:pPr>
            <a:r>
              <a:rPr lang="ar-LB" sz="2400" b="1" dirty="0"/>
              <a:t>العنقود الثاني</a:t>
            </a:r>
            <a:r>
              <a:rPr lang="ar-LB" sz="2400" dirty="0"/>
              <a:t>: الطاقة - المياه - الأمن الغذائي.</a:t>
            </a:r>
          </a:p>
          <a:p>
            <a:pPr marL="1311275" lvl="3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520700" algn="l"/>
              </a:tabLst>
            </a:pPr>
            <a:r>
              <a:rPr lang="ar-LB" sz="2400" b="1" dirty="0"/>
              <a:t>العنقود الثالث</a:t>
            </a:r>
            <a:r>
              <a:rPr lang="ar-LB" sz="2400" dirty="0"/>
              <a:t>: المساواة - التضمين - العدالة.</a:t>
            </a:r>
          </a:p>
          <a:p>
            <a:pPr marL="579438" indent="-515938" algn="just" rtl="1">
              <a:lnSpc>
                <a:spcPct val="150000"/>
              </a:lnSpc>
              <a:spcBef>
                <a:spcPts val="600"/>
              </a:spcBef>
              <a:buFont typeface="+mj-lt"/>
              <a:buAutoNum type="arabicParenR" startAt="4"/>
              <a:tabLst>
                <a:tab pos="520700" algn="l"/>
              </a:tabLst>
            </a:pPr>
            <a:r>
              <a:rPr lang="ar-LB" sz="2700" dirty="0" smtClean="0"/>
              <a:t>مراجعة </a:t>
            </a:r>
            <a:r>
              <a:rPr lang="ar-EG" sz="2700" dirty="0" smtClean="0"/>
              <a:t>انعكاسات </a:t>
            </a:r>
            <a:r>
              <a:rPr lang="ar-EG" sz="2700" dirty="0"/>
              <a:t>السياسات التنموية الوطنية بالإيجاب أو بالسلب على </a:t>
            </a:r>
            <a:r>
              <a:rPr lang="ar-EG" sz="2700" dirty="0" smtClean="0"/>
              <a:t>الإقليم</a:t>
            </a:r>
            <a:endParaRPr lang="ar-LB" sz="2700" dirty="0" smtClean="0"/>
          </a:p>
          <a:p>
            <a:pPr marL="579438" indent="-515938" algn="just" rtl="1">
              <a:lnSpc>
                <a:spcPct val="150000"/>
              </a:lnSpc>
              <a:spcBef>
                <a:spcPts val="600"/>
              </a:spcBef>
              <a:buFont typeface="+mj-lt"/>
              <a:buAutoNum type="arabicParenR" startAt="4"/>
              <a:tabLst>
                <a:tab pos="520700" algn="l"/>
              </a:tabLst>
            </a:pPr>
            <a:r>
              <a:rPr lang="ar-EG" sz="2700" dirty="0"/>
              <a:t>تكثيف أنشطة التشبيك بين الدول لتعظيم أثر </a:t>
            </a:r>
            <a:r>
              <a:rPr lang="ar-EG" sz="2700" dirty="0" smtClean="0"/>
              <a:t>الأنشطة</a:t>
            </a:r>
            <a:endParaRPr lang="ar-LB" sz="2700" dirty="0" smtClean="0"/>
          </a:p>
          <a:p>
            <a:pPr marL="63500" indent="0" algn="just" rtl="1">
              <a:lnSpc>
                <a:spcPct val="150000"/>
              </a:lnSpc>
              <a:spcBef>
                <a:spcPts val="600"/>
              </a:spcBef>
              <a:tabLst>
                <a:tab pos="520700" algn="l"/>
              </a:tabLst>
            </a:pP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284050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r" rtl="1"/>
            <a:r>
              <a:rPr lang="ar-EG" sz="3600" dirty="0" smtClean="0"/>
              <a:t>الرؤية </a:t>
            </a:r>
            <a:r>
              <a:rPr lang="ar-EG" sz="3600" dirty="0" smtClean="0"/>
              <a:t>العامة</a:t>
            </a:r>
            <a:r>
              <a:rPr lang="ar-LB" sz="3600" dirty="0" smtClean="0"/>
              <a:t> (</a:t>
            </a:r>
            <a:r>
              <a:rPr lang="ar-LB" sz="3600" dirty="0" smtClean="0"/>
              <a:t>تابع):</a:t>
            </a:r>
            <a:endParaRPr lang="en-US" sz="36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753762" y="2037415"/>
            <a:ext cx="8122223" cy="3375025"/>
          </a:xfrm>
        </p:spPr>
        <p:txBody>
          <a:bodyPr/>
          <a:lstStyle/>
          <a:p>
            <a:pPr marL="171450" indent="-514350" algn="just" rtl="1">
              <a:lnSpc>
                <a:spcPct val="150000"/>
              </a:lnSpc>
              <a:spcBef>
                <a:spcPts val="1200"/>
              </a:spcBef>
              <a:buFont typeface="+mj-lt"/>
              <a:buAutoNum type="arabicParenR" startAt="7"/>
            </a:pPr>
            <a:r>
              <a:rPr lang="ar-LB" sz="2700" dirty="0" smtClean="0"/>
              <a:t>ا</a:t>
            </a:r>
            <a:r>
              <a:rPr lang="ar-EG" sz="2700" dirty="0" smtClean="0"/>
              <a:t>لاعتماد </a:t>
            </a:r>
            <a:r>
              <a:rPr lang="ar-EG" sz="2700" dirty="0"/>
              <a:t>بصورة أوسع على الآليات عبر الإقليمية لتنفيذ الأنشطة مع اللجان الإقليمية الأخرى</a:t>
            </a:r>
            <a:endParaRPr lang="en-US" sz="2700" dirty="0"/>
          </a:p>
          <a:p>
            <a:pPr marL="171450" indent="-514350" algn="just" rtl="1">
              <a:lnSpc>
                <a:spcPct val="150000"/>
              </a:lnSpc>
              <a:spcBef>
                <a:spcPts val="1200"/>
              </a:spcBef>
              <a:buFont typeface="+mj-lt"/>
              <a:buAutoNum type="arabicParenR" startAt="7"/>
            </a:pPr>
            <a:r>
              <a:rPr lang="ar-EG" sz="2700" dirty="0" smtClean="0"/>
              <a:t>التركيز </a:t>
            </a:r>
            <a:r>
              <a:rPr lang="ar-EG" sz="2700" dirty="0"/>
              <a:t>على بناء القدرات الوطنية كركيزة </a:t>
            </a:r>
            <a:r>
              <a:rPr lang="ar-EG" sz="2700" dirty="0" smtClean="0"/>
              <a:t>أساسية، </a:t>
            </a:r>
            <a:r>
              <a:rPr lang="ar-EG" sz="2700" dirty="0"/>
              <a:t>خاصة تعزيز البعد </a:t>
            </a:r>
            <a:r>
              <a:rPr lang="ar-EG" sz="2700" dirty="0" smtClean="0"/>
              <a:t>المؤسسي</a:t>
            </a:r>
            <a:endParaRPr lang="ar-LB" sz="2700" dirty="0" smtClean="0"/>
          </a:p>
          <a:p>
            <a:pPr marL="171450" indent="-514350" algn="just" rtl="1">
              <a:lnSpc>
                <a:spcPct val="150000"/>
              </a:lnSpc>
              <a:spcBef>
                <a:spcPts val="600"/>
              </a:spcBef>
              <a:buFont typeface="+mj-lt"/>
              <a:buAutoNum type="arabicParenR" startAt="9"/>
            </a:pPr>
            <a:r>
              <a:rPr lang="ar-LB" sz="2700" dirty="0" smtClean="0"/>
              <a:t> </a:t>
            </a:r>
            <a:r>
              <a:rPr lang="ar-EG" sz="2700" dirty="0" smtClean="0"/>
              <a:t>تحسين </a:t>
            </a:r>
            <a:r>
              <a:rPr lang="ar-EG" sz="2700" dirty="0"/>
              <a:t>منظومة التقييم للأنشطة لضمان تحقيق الأثر المطلوب</a:t>
            </a:r>
          </a:p>
          <a:p>
            <a:pPr marL="171450" indent="-514350" algn="just" rtl="1">
              <a:lnSpc>
                <a:spcPct val="150000"/>
              </a:lnSpc>
              <a:spcBef>
                <a:spcPts val="600"/>
              </a:spcBef>
              <a:buFont typeface="+mj-lt"/>
              <a:buAutoNum type="arabicParenR" startAt="9"/>
            </a:pPr>
            <a:endParaRPr lang="ar-EG" sz="2700" dirty="0"/>
          </a:p>
        </p:txBody>
      </p:sp>
    </p:spTree>
    <p:extLst>
      <p:ext uri="{BB962C8B-B14F-4D97-AF65-F5344CB8AC3E}">
        <p14:creationId xmlns:p14="http://schemas.microsoft.com/office/powerpoint/2010/main" val="2183429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3183408"/>
              </p:ext>
            </p:extLst>
          </p:nvPr>
        </p:nvGraphicFramePr>
        <p:xfrm>
          <a:off x="441435" y="1703280"/>
          <a:ext cx="8702566" cy="4461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28373" y="979211"/>
            <a:ext cx="6936942" cy="414338"/>
          </a:xfrm>
        </p:spPr>
        <p:txBody>
          <a:bodyPr/>
          <a:lstStyle/>
          <a:p>
            <a:pPr algn="r" rtl="1"/>
            <a:r>
              <a:rPr lang="ar-LB" sz="3600" dirty="0"/>
              <a:t>لمحة عن </a:t>
            </a:r>
            <a:r>
              <a:rPr lang="ar-LB" sz="3600" dirty="0" smtClean="0"/>
              <a:t>أسلوب عمل الإسكوا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222323" y="3750617"/>
            <a:ext cx="107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b="1" dirty="0">
                <a:solidFill>
                  <a:srgbClr val="00B050"/>
                </a:solidFill>
              </a:rPr>
              <a:t>الميزانية العادية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18510" y="2538668"/>
            <a:ext cx="1877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algn="r" rt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ar-LB" b="1" dirty="0">
                <a:solidFill>
                  <a:srgbClr val="00B050"/>
                </a:solidFill>
              </a:rPr>
              <a:t>حساب الأمم </a:t>
            </a:r>
            <a:r>
              <a:rPr lang="ar-LB" b="1" dirty="0" smtClean="0">
                <a:solidFill>
                  <a:srgbClr val="00B050"/>
                </a:solidFill>
              </a:rPr>
              <a:t>المتحدة</a:t>
            </a:r>
          </a:p>
          <a:p>
            <a:pPr marL="173038" indent="-173038" algn="r" rt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ar-LB" b="1" dirty="0" smtClean="0">
                <a:solidFill>
                  <a:srgbClr val="00B050"/>
                </a:solidFill>
              </a:rPr>
              <a:t>البرنامج </a:t>
            </a:r>
            <a:r>
              <a:rPr lang="ar-LB" b="1" dirty="0">
                <a:solidFill>
                  <a:srgbClr val="00B050"/>
                </a:solidFill>
              </a:rPr>
              <a:t>العادي للتعاون الفني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89141" y="4030593"/>
            <a:ext cx="1214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LB" b="1" dirty="0">
                <a:solidFill>
                  <a:srgbClr val="00B050"/>
                </a:solidFill>
              </a:rPr>
              <a:t>البرنامج العادي للتعاون الفني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3285769" y="3056999"/>
            <a:ext cx="149901" cy="176405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24446" y="3461998"/>
            <a:ext cx="1526959" cy="1333941"/>
          </a:xfrm>
          <a:prstGeom prst="ellipse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b="1" dirty="0" smtClean="0">
                <a:solidFill>
                  <a:srgbClr val="B88FDE"/>
                </a:solidFill>
              </a:rPr>
              <a:t>موارد من خارج الميزانية</a:t>
            </a:r>
            <a:endParaRPr lang="en-US" b="1" dirty="0">
              <a:solidFill>
                <a:srgbClr val="B88F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573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28373" y="994201"/>
            <a:ext cx="6936942" cy="414338"/>
          </a:xfrm>
        </p:spPr>
        <p:txBody>
          <a:bodyPr/>
          <a:lstStyle/>
          <a:p>
            <a:pPr algn="r" rtl="1"/>
            <a:r>
              <a:rPr lang="ar-LB" sz="3600" dirty="0" smtClean="0"/>
              <a:t>تركيز البرنامج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94675" y="1878495"/>
            <a:ext cx="8397077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>
              <a:spcBef>
                <a:spcPts val="600"/>
              </a:spcBef>
            </a:pPr>
            <a:r>
              <a:rPr lang="en-US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على </a:t>
            </a:r>
            <a:r>
              <a:rPr lang="en-US" sz="2400" dirty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مدى </a:t>
            </a:r>
            <a:r>
              <a:rPr lang="en-US" sz="2400" dirty="0" err="1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السنوات</a:t>
            </a:r>
            <a:r>
              <a:rPr lang="en-US" sz="2400" dirty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400" dirty="0" err="1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الأربع</a:t>
            </a:r>
            <a:r>
              <a:rPr lang="en-US" sz="2400" dirty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400" dirty="0" err="1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الماضية</a:t>
            </a:r>
            <a:r>
              <a:rPr lang="en-US" sz="2400" dirty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، </a:t>
            </a:r>
            <a:r>
              <a:rPr lang="en-US" sz="2400" dirty="0" err="1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تطور</a:t>
            </a:r>
            <a:r>
              <a:rPr lang="en-US" sz="2400" dirty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400" dirty="0" err="1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برنامج</a:t>
            </a:r>
            <a:r>
              <a:rPr lang="en-US" sz="2400" dirty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ar-LB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الاسكوا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400" dirty="0" err="1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إلى</a:t>
            </a:r>
            <a:r>
              <a:rPr lang="en-US" sz="2400" dirty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400" dirty="0" err="1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برنامج</a:t>
            </a:r>
            <a:r>
              <a:rPr lang="en-US" sz="2400" dirty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400" dirty="0" err="1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كامل</a:t>
            </a:r>
            <a:r>
              <a:rPr lang="en-US" sz="2400" dirty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400" dirty="0" err="1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قائم</a:t>
            </a:r>
            <a:r>
              <a:rPr lang="en-US" sz="2400" dirty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 على </a:t>
            </a:r>
            <a:r>
              <a:rPr lang="en-US" sz="2400" dirty="0" err="1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النتائ</a:t>
            </a:r>
            <a:r>
              <a:rPr lang="ar-LB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ج</a:t>
            </a:r>
            <a:r>
              <a:rPr lang="ar-LB" sz="2400" dirty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ar-LB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(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Results-based management</a:t>
            </a:r>
            <a:r>
              <a:rPr lang="ar-LB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):</a:t>
            </a:r>
            <a:endParaRPr lang="ar-LB" sz="2400" dirty="0" smtClean="0">
              <a:solidFill>
                <a:srgbClr val="595959"/>
              </a:solidFill>
              <a:latin typeface="Arial"/>
              <a:ea typeface="ＭＳ Ｐゴシック" charset="-128"/>
              <a:cs typeface="Arial"/>
            </a:endParaRPr>
          </a:p>
          <a:p>
            <a:pPr marL="457200" indent="-457200" algn="just" rtl="1">
              <a:spcBef>
                <a:spcPts val="600"/>
              </a:spcBef>
              <a:buFontTx/>
              <a:buChar char="-"/>
            </a:pPr>
            <a:r>
              <a:rPr lang="en-US" sz="2400" dirty="0" err="1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طبيعة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400" dirty="0" err="1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الإنجازات</a:t>
            </a:r>
            <a:r>
              <a:rPr lang="en-US" sz="2400" dirty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400" dirty="0" err="1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المتوقعة</a:t>
            </a:r>
            <a:r>
              <a:rPr lang="ar-LB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 (الإطار الاستراتيجي 2016-2017)</a:t>
            </a:r>
          </a:p>
          <a:p>
            <a:pPr marL="457200" indent="-457200" algn="just" rtl="1">
              <a:spcBef>
                <a:spcPts val="600"/>
              </a:spcBef>
              <a:buFontTx/>
              <a:buChar char="-"/>
            </a:pPr>
            <a:r>
              <a:rPr lang="en-US" sz="2400" dirty="0" err="1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التركيز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400" dirty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على </a:t>
            </a:r>
            <a:r>
              <a:rPr lang="en-US" sz="2400" dirty="0" err="1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النتائج</a:t>
            </a:r>
            <a:r>
              <a:rPr lang="ar-LB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ar-LB" sz="2400" dirty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(الإطار </a:t>
            </a:r>
            <a:r>
              <a:rPr lang="ar-LB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الاستراتيجي </a:t>
            </a:r>
            <a:r>
              <a:rPr lang="ar-LB" sz="2400" dirty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والميزانية المقترحة</a:t>
            </a:r>
            <a:r>
              <a:rPr lang="ar-LB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 2016-2017)</a:t>
            </a:r>
          </a:p>
          <a:p>
            <a:pPr marL="457200" indent="-457200" algn="just" rtl="1">
              <a:spcBef>
                <a:spcPts val="600"/>
              </a:spcBef>
              <a:buFontTx/>
              <a:buChar char="-"/>
            </a:pPr>
            <a:r>
              <a:rPr lang="ar-LB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التكامل </a:t>
            </a:r>
            <a:r>
              <a:rPr lang="ar-LB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بين الحسابات (الميزانية </a:t>
            </a:r>
            <a:r>
              <a:rPr lang="ar-LB" sz="2400" dirty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المقترحة 2016-2017)</a:t>
            </a:r>
          </a:p>
          <a:p>
            <a:pPr marL="457200" indent="-457200" algn="just" rtl="1">
              <a:spcBef>
                <a:spcPts val="600"/>
              </a:spcBef>
              <a:buFontTx/>
              <a:buChar char="-"/>
            </a:pPr>
            <a:r>
              <a:rPr lang="en-US" sz="2400" dirty="0" err="1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التخطيط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400" dirty="0" err="1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الطويل</a:t>
            </a:r>
            <a:r>
              <a:rPr lang="en-US" sz="2400" dirty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400" dirty="0" err="1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الأجل</a:t>
            </a:r>
            <a:r>
              <a:rPr lang="ar-LB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ar-LB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(في السابق سنتين- الآن </a:t>
            </a:r>
            <a:r>
              <a:rPr lang="ar-LB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4-6 س</a:t>
            </a:r>
            <a:r>
              <a:rPr lang="en-US" sz="2400" dirty="0" err="1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نوات</a:t>
            </a:r>
            <a:r>
              <a:rPr lang="ar-LB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) والتركيز على </a:t>
            </a:r>
            <a:r>
              <a:rPr lang="en-US" sz="2400" dirty="0" err="1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التغيير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400" dirty="0" err="1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الإقليمي</a:t>
            </a:r>
            <a:r>
              <a:rPr lang="ar-LB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 (الإطار الاستراتيجي 2018-2019)</a:t>
            </a:r>
          </a:p>
          <a:p>
            <a:pPr marL="457200" indent="-457200" algn="just" rtl="1">
              <a:spcBef>
                <a:spcPts val="600"/>
              </a:spcBef>
              <a:buFontTx/>
              <a:buChar char="-"/>
            </a:pPr>
            <a:r>
              <a:rPr lang="ar-LB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سجلت </a:t>
            </a:r>
            <a:r>
              <a:rPr lang="en-US" sz="2400" dirty="0" err="1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الإسکو</a:t>
            </a:r>
            <a:r>
              <a:rPr lang="ar-LB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ا حتى الآن امتيازاً </a:t>
            </a:r>
            <a:r>
              <a:rPr lang="en-US" sz="2400" dirty="0" err="1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في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en-US" sz="2400" dirty="0" err="1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الأداء</a:t>
            </a:r>
            <a:r>
              <a:rPr lang="en-US" sz="2400" dirty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ar-LB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إن كان من ناحية </a:t>
            </a:r>
            <a:r>
              <a:rPr lang="en-US" sz="2400" dirty="0" err="1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المخرجات</a:t>
            </a:r>
            <a:r>
              <a:rPr lang="en-US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 </a:t>
            </a:r>
            <a:r>
              <a:rPr lang="ar-LB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أو </a:t>
            </a:r>
            <a:r>
              <a:rPr lang="en-US" sz="2400" dirty="0" err="1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المیزانیة</a:t>
            </a:r>
            <a:r>
              <a:rPr lang="ar-LB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 (في 2014-2015 تم تنفيذ </a:t>
            </a:r>
            <a:r>
              <a:rPr lang="ar-LB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أكثر من </a:t>
            </a:r>
            <a:r>
              <a:rPr lang="ar-LB" sz="24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98%)</a:t>
            </a:r>
            <a:endParaRPr lang="ar-LB" sz="2400" dirty="0" smtClean="0">
              <a:solidFill>
                <a:srgbClr val="595959"/>
              </a:solidFill>
              <a:latin typeface="Arial"/>
              <a:ea typeface="ＭＳ Ｐゴシック" charset="-128"/>
              <a:cs typeface="Arial"/>
            </a:endParaRPr>
          </a:p>
          <a:p>
            <a:pPr marL="457200" indent="-457200" algn="just" rtl="1">
              <a:spcBef>
                <a:spcPts val="600"/>
              </a:spcBef>
              <a:buFontTx/>
              <a:buChar char="-"/>
            </a:pPr>
            <a:r>
              <a:rPr lang="ar-LB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ＭＳ Ｐゴシック" charset="-128"/>
                <a:cs typeface="Arial"/>
              </a:rPr>
              <a:t>ماذا بعد الإنجاز--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ＭＳ Ｐゴシック" charset="-128"/>
                <a:cs typeface="Arial"/>
              </a:rPr>
              <a:t>&lt;</a:t>
            </a:r>
            <a:r>
              <a:rPr lang="ar-LB" sz="2400" b="1" dirty="0" smtClean="0">
                <a:solidFill>
                  <a:schemeClr val="accent1">
                    <a:lumMod val="75000"/>
                  </a:schemeClr>
                </a:solidFill>
                <a:latin typeface="Arial"/>
                <a:ea typeface="ＭＳ Ｐゴシック" charset="-128"/>
                <a:cs typeface="Arial"/>
              </a:rPr>
              <a:t> التغيير والقيمة المضافة </a:t>
            </a:r>
          </a:p>
        </p:txBody>
      </p:sp>
    </p:spTree>
    <p:extLst>
      <p:ext uri="{BB962C8B-B14F-4D97-AF65-F5344CB8AC3E}">
        <p14:creationId xmlns:p14="http://schemas.microsoft.com/office/powerpoint/2010/main" val="2356376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628373" y="1024181"/>
            <a:ext cx="6936942" cy="414338"/>
          </a:xfrm>
        </p:spPr>
        <p:txBody>
          <a:bodyPr/>
          <a:lstStyle/>
          <a:p>
            <a:pPr algn="r" rtl="1"/>
            <a:r>
              <a:rPr lang="ar-LB" sz="3600" dirty="0" smtClean="0"/>
              <a:t>الخطوات التالية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88731" y="1878495"/>
            <a:ext cx="840302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LB" sz="26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سيقدم </a:t>
            </a:r>
            <a:r>
              <a:rPr lang="ar-LB" sz="2600" dirty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الأمين </a:t>
            </a:r>
            <a:r>
              <a:rPr lang="ar-LB" sz="26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للأمم المتحدة العام </a:t>
            </a:r>
            <a:r>
              <a:rPr lang="ar-LB" sz="2600" dirty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الميزانية </a:t>
            </a:r>
            <a:r>
              <a:rPr lang="ar-LB" sz="26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المقترحة </a:t>
            </a:r>
            <a:r>
              <a:rPr lang="ar-LB" sz="2600" dirty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إلى الدول الأعضاء </a:t>
            </a:r>
            <a:r>
              <a:rPr lang="ar-LB" sz="26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في أيار/مايو </a:t>
            </a:r>
            <a:r>
              <a:rPr lang="ar-LB" sz="2600" dirty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2017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LB" sz="26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تجتمع </a:t>
            </a:r>
            <a:r>
              <a:rPr lang="ar-LB" sz="2600" dirty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اللجنة الاستشارية لشؤون الإدارة والميزانية ولجنة البرنامج والتنسيق في </a:t>
            </a:r>
            <a:r>
              <a:rPr lang="ar-LB" sz="26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حزيران/يونيو </a:t>
            </a:r>
            <a:r>
              <a:rPr lang="ar-LB" sz="2600" dirty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2017</a:t>
            </a:r>
          </a:p>
          <a:p>
            <a:pPr marL="457200" indent="-457200" algn="just" rtl="1">
              <a:buFont typeface="Arial" panose="020B0604020202020204" pitchFamily="34" charset="0"/>
              <a:buChar char="•"/>
            </a:pPr>
            <a:r>
              <a:rPr lang="ar-LB" sz="26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ستستعرض </a:t>
            </a:r>
            <a:r>
              <a:rPr lang="ar-LB" sz="2600" dirty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الجمعية العامة المقترح في الدورة الثانية والسبعين </a:t>
            </a:r>
            <a:r>
              <a:rPr lang="ar-LB" sz="2600" dirty="0" smtClean="0">
                <a:solidFill>
                  <a:srgbClr val="595959"/>
                </a:solidFill>
                <a:latin typeface="Arial"/>
                <a:ea typeface="ＭＳ Ｐゴシック" charset="-128"/>
                <a:cs typeface="Arial"/>
              </a:rPr>
              <a:t>أيلول/سبتمبر 2017</a:t>
            </a:r>
          </a:p>
        </p:txBody>
      </p:sp>
      <p:sp>
        <p:nvSpPr>
          <p:cNvPr id="2" name="Rectangle 1"/>
          <p:cNvSpPr/>
          <p:nvPr/>
        </p:nvSpPr>
        <p:spPr>
          <a:xfrm>
            <a:off x="488731" y="4569823"/>
            <a:ext cx="8076584" cy="1569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rtl="1"/>
            <a:r>
              <a:rPr lang="ar-LB" sz="24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إن المكاسب التي تحققت في الدورة الحادية والسبعين للجمعية العامة (لناحية موارد خطة عام 2030 في الميزانية العادية </a:t>
            </a:r>
            <a:r>
              <a:rPr lang="ar-LB" sz="2400" b="1" dirty="0" smtClean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والبرنامج للتعاون </a:t>
            </a:r>
            <a:r>
              <a:rPr lang="ar-LB" sz="2400" b="1" dirty="0">
                <a:solidFill>
                  <a:schemeClr val="bg1"/>
                </a:solidFill>
                <a:latin typeface="Arial"/>
                <a:ea typeface="ＭＳ Ｐゴシック" charset="-128"/>
                <a:cs typeface="Arial"/>
              </a:rPr>
              <a:t>الفني) ليست مضمونة، وسوف نحتاج إلى دعمكم لضمان تجديد هذه الموارد في الفترة 2018-2019 وحتى 2030</a:t>
            </a:r>
            <a:endParaRPr lang="en-US" sz="2400" b="1" dirty="0">
              <a:solidFill>
                <a:schemeClr val="bg1"/>
              </a:solidFill>
              <a:latin typeface="Arial"/>
              <a:ea typeface="ＭＳ Ｐゴシック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196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SCWA PPT P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1"/>
          <p:cNvSpPr txBox="1">
            <a:spLocks/>
          </p:cNvSpPr>
          <p:nvPr/>
        </p:nvSpPr>
        <p:spPr>
          <a:xfrm>
            <a:off x="1096963" y="1146175"/>
            <a:ext cx="6950075" cy="328613"/>
          </a:xfrm>
          <a:prstGeom prst="rect">
            <a:avLst/>
          </a:prstGeom>
        </p:spPr>
        <p:txBody>
          <a:bodyPr lIns="0" tIns="0" rIns="0" bIns="0"/>
          <a:lstStyle/>
          <a:p>
            <a:pPr marL="342900" indent="-342900" algn="r" eaLnBrk="0" hangingPunct="0">
              <a:lnSpc>
                <a:spcPts val="2700"/>
              </a:lnSpc>
              <a:buFont typeface="Arial" pitchFamily="34" charset="0"/>
              <a:buNone/>
            </a:pPr>
            <a:r>
              <a:rPr lang="ar-SA" sz="4800" b="1" dirty="0">
                <a:solidFill>
                  <a:srgbClr val="595959"/>
                </a:solidFill>
              </a:rPr>
              <a:t>شكراً</a:t>
            </a:r>
            <a:endParaRPr lang="en-US" sz="4800" b="1" dirty="0">
              <a:solidFill>
                <a:srgbClr val="595959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18FDE"/>
      </a:accent1>
      <a:accent2>
        <a:srgbClr val="FFBF3F"/>
      </a:accent2>
      <a:accent3>
        <a:srgbClr val="CD545B"/>
      </a:accent3>
      <a:accent4>
        <a:srgbClr val="00B5E2"/>
      </a:accent4>
      <a:accent5>
        <a:srgbClr val="A4D65E"/>
      </a:accent5>
      <a:accent6>
        <a:srgbClr val="7566A0"/>
      </a:accent6>
      <a:hlink>
        <a:srgbClr val="009CA6"/>
      </a:hlink>
      <a:folHlink>
        <a:srgbClr val="97999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8083</TotalTime>
  <Words>466</Words>
  <Application>Microsoft Office PowerPoint</Application>
  <PresentationFormat>On-screen Show (4:3)</PresentationFormat>
  <Paragraphs>63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Quantum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Fares Sfeir</dc:creator>
  <cp:lastModifiedBy>OES_1</cp:lastModifiedBy>
  <cp:revision>324</cp:revision>
  <cp:lastPrinted>2017-05-02T06:31:57Z</cp:lastPrinted>
  <dcterms:created xsi:type="dcterms:W3CDTF">2011-12-13T13:03:18Z</dcterms:created>
  <dcterms:modified xsi:type="dcterms:W3CDTF">2017-05-06T19:49:37Z</dcterms:modified>
</cp:coreProperties>
</file>