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5" r:id="rId5"/>
    <p:sldId id="286" r:id="rId6"/>
    <p:sldId id="277" r:id="rId7"/>
    <p:sldId id="279" r:id="rId8"/>
    <p:sldId id="287" r:id="rId9"/>
    <p:sldId id="288" r:id="rId10"/>
    <p:sldId id="290" r:id="rId11"/>
    <p:sldId id="292" r:id="rId12"/>
    <p:sldId id="294" r:id="rId13"/>
    <p:sldId id="296" r:id="rId14"/>
    <p:sldId id="298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3152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LB" sz="6000" dirty="0" smtClean="0"/>
              <a:t>ورشة عمل وطنية لتعريف المستثمر الإماراتي بالاتفاقيات الثنائية للاستثمار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ar-LB" sz="4000" dirty="0" smtClean="0"/>
              <a:t>رنا القهوجي</a:t>
            </a:r>
          </a:p>
          <a:p>
            <a:r>
              <a:rPr lang="ar-LB" dirty="0" smtClean="0"/>
              <a:t>أبو ظبي </a:t>
            </a:r>
          </a:p>
          <a:p>
            <a:pPr rtl="1"/>
            <a:r>
              <a:rPr lang="ar-LB" sz="1800" dirty="0" smtClean="0"/>
              <a:t>19 – 20 </a:t>
            </a:r>
            <a:r>
              <a:rPr lang="ar-LB" sz="2400" dirty="0" smtClean="0"/>
              <a:t>فبراير</a:t>
            </a:r>
            <a:r>
              <a:rPr lang="ar-LB" sz="1800" dirty="0" smtClean="0"/>
              <a:t>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نزع الملكية الجزئي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err="1" smtClean="0"/>
              <a:t>امكانية</a:t>
            </a:r>
            <a:r>
              <a:rPr lang="ar-LB" sz="1600" dirty="0" smtClean="0"/>
              <a:t> نزع ملكية بعض الحقوق التي تشكل جزءا من المشروع الاستثماري</a:t>
            </a:r>
            <a:endParaRPr lang="ar-LB" sz="1600" dirty="0"/>
          </a:p>
          <a:p>
            <a:pPr algn="r" rtl="1"/>
            <a:r>
              <a:rPr lang="ar-LB" sz="1600" dirty="0" smtClean="0"/>
              <a:t>لا عبرة لمسألة الرقابة في هذه الحالة </a:t>
            </a:r>
          </a:p>
          <a:p>
            <a:pPr algn="r" rtl="1"/>
            <a:r>
              <a:rPr lang="ar-LB" sz="1600" dirty="0" smtClean="0"/>
              <a:t>إجماع قضائي على كيفية تطبيق هذه الحالة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Eureko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Poland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1600" dirty="0" smtClean="0"/>
              <a:t>المستثمر هو شريك في شركة تأمين </a:t>
            </a:r>
            <a:r>
              <a:rPr lang="ar-LB" sz="1600" dirty="0" err="1" smtClean="0"/>
              <a:t>مخصخصة</a:t>
            </a:r>
            <a:r>
              <a:rPr lang="ar-LB" sz="1600" dirty="0" smtClean="0"/>
              <a:t> وصاحب حق عقدي بشراء أسهم </a:t>
            </a:r>
            <a:r>
              <a:rPr lang="ar-LB" sz="1600" dirty="0" err="1" smtClean="0"/>
              <a:t>اضافية</a:t>
            </a:r>
            <a:r>
              <a:rPr lang="ar-LB" sz="1600" dirty="0" smtClean="0"/>
              <a:t> قد توليه الرقابة </a:t>
            </a:r>
          </a:p>
          <a:p>
            <a:pPr algn="r" rtl="1"/>
            <a:r>
              <a:rPr lang="ar-LB" sz="1600" dirty="0" err="1" smtClean="0"/>
              <a:t>الاجراء</a:t>
            </a:r>
            <a:r>
              <a:rPr lang="ar-LB" sz="1600" dirty="0" smtClean="0"/>
              <a:t> المشكو منه: ألغت الدولة الحق العقدي بشراء الأسهم </a:t>
            </a:r>
            <a:r>
              <a:rPr lang="ar-LB" sz="1600" dirty="0" err="1" smtClean="0"/>
              <a:t>انما</a:t>
            </a:r>
            <a:r>
              <a:rPr lang="ar-LB" sz="1600" dirty="0" smtClean="0"/>
              <a:t> بقيت الشراكة قائمة </a:t>
            </a:r>
          </a:p>
          <a:p>
            <a:pPr algn="r" rtl="1"/>
            <a:r>
              <a:rPr lang="ar-LB" sz="1600" dirty="0" smtClean="0"/>
              <a:t>قرار الهيئة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المشكلة تحت نظام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ICSID</a:t>
            </a:r>
            <a:r>
              <a:rPr lang="ar-LB" sz="1600" dirty="0" smtClean="0"/>
              <a:t>: تحقق نزع جزئي للملكية</a:t>
            </a:r>
          </a:p>
          <a:p>
            <a:pPr algn="r" rtl="1"/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smtClean="0"/>
              <a:t>التدابير </a:t>
            </a:r>
            <a:r>
              <a:rPr lang="ar-LB" sz="3200" dirty="0" smtClean="0"/>
              <a:t>التنظيمية العامة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وجوب تقدير ما إذا كان التدبير اتخذ ضمن ممارسة الدولة لسلطتها السيادية في تحقيق المنفعة العامة</a:t>
            </a:r>
            <a:endParaRPr lang="ar-LB" sz="1600" dirty="0"/>
          </a:p>
          <a:p>
            <a:pPr algn="r" rtl="1"/>
            <a:r>
              <a:rPr lang="ar-LB" sz="1600" dirty="0" smtClean="0"/>
              <a:t>بشكل عام لا يمكن للمستثمر توقع أي تعويض إذا كان الإجراء ذات تطبيق عام</a:t>
            </a:r>
            <a:endParaRPr lang="en-US" sz="1600" dirty="0" smtClean="0"/>
          </a:p>
          <a:p>
            <a:pPr algn="r" rtl="1"/>
            <a:r>
              <a:rPr lang="ar-LB" sz="1600" dirty="0" smtClean="0"/>
              <a:t>وجوب التوفيق بين حق الدولة المضيفة في تحقيق المنفعة العامة وحماية حقوق المستثمر 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تطبيقات قضائية 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en-US" sz="1600" dirty="0" smtClean="0"/>
              <a:t>SD Myers v. Canada</a:t>
            </a:r>
            <a:endParaRPr lang="ar-LB" sz="1600" dirty="0" smtClean="0"/>
          </a:p>
          <a:p>
            <a:pPr algn="r" rtl="1"/>
            <a:r>
              <a:rPr lang="en-US" sz="1600" dirty="0" err="1" smtClean="0"/>
              <a:t>Azurix</a:t>
            </a:r>
            <a:r>
              <a:rPr lang="en-US" sz="1600" dirty="0" smtClean="0"/>
              <a:t> v. Argentina</a:t>
            </a:r>
          </a:p>
          <a:p>
            <a:pPr algn="r" rtl="1"/>
            <a:r>
              <a:rPr lang="en-US" sz="1600" dirty="0" err="1" smtClean="0"/>
              <a:t>Methanex</a:t>
            </a:r>
            <a:r>
              <a:rPr lang="en-US" sz="1600" dirty="0" smtClean="0"/>
              <a:t> v. USA</a:t>
            </a:r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مدة التدبير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مدة التدبير المؤثر على مصالح المستثمر الأجنبي عنصر هام في تحديد تحقق نزع الملكية</a:t>
            </a:r>
            <a:endParaRPr lang="en-US" sz="1600" dirty="0" smtClean="0"/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بعض القرارات اشترطت أن تكون مدة التدبير طويلة للقول بتحقق نزع الملكية</a:t>
            </a:r>
            <a:endParaRPr lang="en-US" sz="1600" dirty="0" smtClean="0"/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بعض القرارات اشترطت أن يكون التدبير دائم للقول بتحقق نزع الملكية (</a:t>
            </a:r>
            <a:r>
              <a:rPr lang="en-US" sz="1600" dirty="0" smtClean="0"/>
              <a:t>LG&amp;E v. Argentina</a:t>
            </a:r>
            <a:r>
              <a:rPr lang="ar-LB" sz="1600" dirty="0" smtClean="0"/>
              <a:t>)</a:t>
            </a:r>
          </a:p>
          <a:p>
            <a:pPr algn="r" rtl="1"/>
            <a:endParaRPr lang="ar-LB" sz="1600" dirty="0"/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نزع الملكية الزاحف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نزع الملكية الزاحف هو الذي يتم على مراحل</a:t>
            </a:r>
          </a:p>
          <a:p>
            <a:pPr algn="r" rtl="1"/>
            <a:r>
              <a:rPr lang="ar-LB" sz="1600" dirty="0" smtClean="0"/>
              <a:t>يتطلب مجموعة من الممارسات </a:t>
            </a:r>
            <a:r>
              <a:rPr lang="ar-LB" sz="1600" dirty="0" smtClean="0"/>
              <a:t>والتدابير</a:t>
            </a:r>
            <a:endParaRPr lang="ar-LB" sz="1600" dirty="0" smtClean="0"/>
          </a:p>
          <a:p>
            <a:pPr algn="r" rtl="1"/>
            <a:r>
              <a:rPr lang="ar-LB" sz="1600" dirty="0" smtClean="0"/>
              <a:t>يؤدي إلى النتائج نفسها التي يرتبها نزع الملكية التقليدي 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التعريف المعتمد (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Generation Ukraine v. Ukraine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هو نوع من من نزع الملكية غير المباشر  </a:t>
            </a:r>
          </a:p>
          <a:p>
            <a:pPr algn="r" rtl="1"/>
            <a:r>
              <a:rPr lang="ar-LB" sz="1600" dirty="0" smtClean="0"/>
              <a:t>يتكون بشكل زمني نتيجة مجموعة من التدابير التي تتخذها الدولة على فترة زمنية</a:t>
            </a:r>
          </a:p>
          <a:p>
            <a:pPr algn="r" rtl="1"/>
            <a:r>
              <a:rPr lang="ar-LB" sz="1600" dirty="0" smtClean="0"/>
              <a:t>تبلغ ذروتها بانتزاع ملكية المستثمر 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Tradex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Albania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التشديد على المفعول المتراكم للتدابير المشكو منها</a:t>
            </a:r>
          </a:p>
          <a:p>
            <a:pPr algn="r" rtl="1"/>
            <a:r>
              <a:rPr lang="ar-LB" sz="1600" dirty="0" smtClean="0"/>
              <a:t>وجوب النظر في ما إذا كان اجتماع وتراكم التصرفات </a:t>
            </a:r>
            <a:r>
              <a:rPr lang="ar-LB" sz="1600" dirty="0" smtClean="0"/>
              <a:t>يشكل </a:t>
            </a:r>
            <a:r>
              <a:rPr lang="ar-LB" sz="1600" dirty="0" smtClean="0"/>
              <a:t>نزعا للملكية</a:t>
            </a:r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مصادرة الحقوق العقدية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عموميات حول مفهوم مصادرة الحقوق العقدية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هو عبارة عن انتزاع حقوق مكتسبة منقولة أو معرف عنها في </a:t>
            </a:r>
            <a:r>
              <a:rPr lang="ar-LB" sz="1600" dirty="0" smtClean="0"/>
              <a:t>عقد</a:t>
            </a:r>
          </a:p>
          <a:p>
            <a:pPr algn="r" rtl="1"/>
            <a:r>
              <a:rPr lang="ar-LB" sz="1600" dirty="0" smtClean="0"/>
              <a:t>هو مبدأ سائد في القانون الدولي</a:t>
            </a:r>
          </a:p>
          <a:p>
            <a:pPr algn="r" rtl="1"/>
            <a:r>
              <a:rPr lang="ar-LB" sz="1600" dirty="0" smtClean="0"/>
              <a:t>يرتب </a:t>
            </a:r>
            <a:r>
              <a:rPr lang="ar-LB" sz="1600" dirty="0" smtClean="0"/>
              <a:t>تعويضا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Tokios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Tokeles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Ukraine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قررت الهيئة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ما يلي:</a:t>
            </a:r>
          </a:p>
          <a:p>
            <a:pPr algn="r" rtl="1"/>
            <a:r>
              <a:rPr lang="ar-LB" sz="1600" dirty="0" smtClean="0"/>
              <a:t>- كافة العمليات المرتبطة بالممتلكات المادية للمستثمر مشمولة في تعريف الاستثمار</a:t>
            </a:r>
          </a:p>
          <a:p>
            <a:pPr algn="r" rtl="1"/>
            <a:r>
              <a:rPr lang="ar-LB" sz="1600" dirty="0" smtClean="0"/>
              <a:t>- الحقوق العقدية مشمولة بهذه الممتلكات وتشكل بالتالي استثمارا واجب الحماية</a:t>
            </a:r>
          </a:p>
          <a:p>
            <a:pPr algn="r" rtl="1"/>
            <a:r>
              <a:rPr lang="ar-LB" sz="1600" dirty="0" smtClean="0"/>
              <a:t> </a:t>
            </a: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الضوابط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ليس كل خرق عقدي من قبل الدولة نزعا لملكية المستثمر</a:t>
            </a:r>
          </a:p>
          <a:p>
            <a:pPr algn="r" rtl="1"/>
            <a:r>
              <a:rPr lang="ar-LB" sz="1600" dirty="0" smtClean="0"/>
              <a:t>المعيار هو أن تتصرف الدولة بصفتها السيادية</a:t>
            </a:r>
          </a:p>
          <a:p>
            <a:pPr algn="r" rtl="1"/>
            <a:r>
              <a:rPr lang="ar-LB" sz="1600" dirty="0" smtClean="0"/>
              <a:t>تأرجح وعدم انسجام الاجتهاد في معالجة المسألة</a:t>
            </a:r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1336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5400" dirty="0" smtClean="0"/>
              <a:t>شكرا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 rtl="1"/>
            <a:r>
              <a:rPr lang="ar-LB" sz="3200" dirty="0" smtClean="0"/>
              <a:t>المضمون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00200"/>
            <a:ext cx="7315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000" dirty="0" smtClean="0"/>
              <a:t>عموميات حول مفهوم نزع الملكية</a:t>
            </a:r>
          </a:p>
          <a:p>
            <a:pPr algn="r" rtl="1"/>
            <a:r>
              <a:rPr lang="ar-LB" sz="2000" dirty="0" smtClean="0"/>
              <a:t> </a:t>
            </a:r>
            <a:endParaRPr lang="en-US" sz="2000" dirty="0" smtClean="0"/>
          </a:p>
          <a:p>
            <a:pPr algn="r" rtl="1"/>
            <a:r>
              <a:rPr lang="ar-LB" sz="2000" dirty="0" smtClean="0"/>
              <a:t>نزع الملكية المباشر ونزع الملكية غير المباشر 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التطبيق القضائي لمبدأ نزع الملكية الغير مباشر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مصادرة الحقوق العقدية</a:t>
            </a:r>
          </a:p>
          <a:p>
            <a:endParaRPr lang="ar-LB" dirty="0" smtClean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14400" y="990600"/>
            <a:ext cx="82296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المفهوم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 من أهم التهديدات لملكية المستثمر الأجنبي  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حماية ملكية الاستثمار من أهم الضمانات الواردة في اتفاقيات الاستثمار(المادة 6.1 من اتفاقية لبنان </a:t>
            </a:r>
            <a:r>
              <a:rPr lang="ar-LB" sz="1600" dirty="0" err="1" smtClean="0"/>
              <a:t>والامارات</a:t>
            </a:r>
            <a:r>
              <a:rPr lang="ar-LB" sz="1600" dirty="0" smtClean="0"/>
              <a:t> )</a:t>
            </a:r>
          </a:p>
          <a:p>
            <a:pPr algn="r" rtl="1"/>
            <a:r>
              <a:rPr lang="ar-LB" sz="1600" dirty="0" smtClean="0"/>
              <a:t>نزع الملكية الذي قد تمارسه الدولة المضيفة من أخطر أنواع التدخل في ملكية المستثمر الأجنبي </a:t>
            </a:r>
          </a:p>
          <a:p>
            <a:pPr algn="r" rtl="1"/>
            <a:r>
              <a:rPr lang="ar-LB" sz="1600" dirty="0" smtClean="0"/>
              <a:t>التوفيق بين حق الدولة المضيفة السيادي في تنظيم ملكية الاستثمار وحق المستثمر: فرض شروط لنزع الملكية 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ثلاثة شروط تراكمية لنزع الملكية الشرعي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تحقيق المصلحة العامة</a:t>
            </a:r>
          </a:p>
          <a:p>
            <a:pPr algn="r" rtl="1"/>
            <a:r>
              <a:rPr lang="ar-LB" sz="1600" dirty="0" smtClean="0"/>
              <a:t>عدم التمييز</a:t>
            </a:r>
          </a:p>
          <a:p>
            <a:pPr algn="r" rtl="1"/>
            <a:r>
              <a:rPr lang="ar-LB" sz="1600" dirty="0" smtClean="0"/>
              <a:t>التعويض</a:t>
            </a:r>
            <a:r>
              <a:rPr lang="en-US" sz="1600" dirty="0" smtClean="0"/>
              <a:t> </a:t>
            </a:r>
            <a:r>
              <a:rPr lang="ar-LB" sz="1600" dirty="0" smtClean="0"/>
              <a:t> (آني وملائم وفعلي)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أهمية التعويض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المبدأ هو اعتماد أسس التعويض المتفق عليها في اتفاقيات الاستثمار لكن غالبا ما يتم اللجوء </a:t>
            </a:r>
            <a:r>
              <a:rPr lang="ar-LB" sz="1600" dirty="0" err="1" smtClean="0"/>
              <a:t>الى</a:t>
            </a:r>
            <a:r>
              <a:rPr lang="ar-LB" sz="1600" dirty="0" smtClean="0"/>
              <a:t> خبراء فنيين </a:t>
            </a:r>
          </a:p>
          <a:p>
            <a:pPr algn="r" rtl="1"/>
            <a:r>
              <a:rPr lang="ar-LB" sz="1600" dirty="0" smtClean="0"/>
              <a:t>في حال بدأ الاستثمار بتحقيق أرباح فان آلية تحديد التعويض الأكثر شيوعا هي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DCF</a:t>
            </a:r>
            <a:endParaRPr lang="ar-LB" sz="1600" dirty="0" smtClean="0"/>
          </a:p>
          <a:p>
            <a:pPr algn="r" rtl="1"/>
            <a:r>
              <a:rPr lang="ar-LB" sz="1600" dirty="0" smtClean="0"/>
              <a:t>في حال لم يحقق الاستثمار أرباحا بعد فان آلية تحديد التعويض الأكثر شيوعا هي </a:t>
            </a:r>
            <a:r>
              <a:rPr lang="ar-LB" sz="1600" dirty="0" err="1" smtClean="0"/>
              <a:t>الـ</a:t>
            </a:r>
            <a:r>
              <a:rPr lang="en-US" sz="1600" dirty="0" smtClean="0"/>
              <a:t>Liquidation value 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نزع الملكية المباشر ونزع الملكية الغير مباشر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الفرق بين الإجراءين </a:t>
            </a:r>
          </a:p>
          <a:p>
            <a:pPr algn="r" rtl="1"/>
            <a:endParaRPr lang="ar-LB" sz="1600" dirty="0"/>
          </a:p>
          <a:p>
            <a:pPr algn="r" rtl="1"/>
            <a:r>
              <a:rPr lang="ar-LB" sz="1600" dirty="0" smtClean="0"/>
              <a:t>نزع الملكية المباشر: قيام الدولة بمصادرة سند ملكية الاستثمار  </a:t>
            </a:r>
            <a:endParaRPr lang="ar-LB" sz="1600" dirty="0"/>
          </a:p>
          <a:p>
            <a:pPr algn="r" rtl="1"/>
            <a:r>
              <a:rPr lang="ar-LB" sz="1600" dirty="0" smtClean="0"/>
              <a:t>نزع الملكية الغير مباشر: تبقي الدولة على سند ملكية المستثمر لاستثماره وإنما تمنعه من الاستفادة منه </a:t>
            </a:r>
          </a:p>
          <a:p>
            <a:pPr algn="r" rtl="1"/>
            <a:r>
              <a:rPr lang="ar-LB" sz="1600" dirty="0" smtClean="0"/>
              <a:t>تقلص عدد إجراءات نزع الملكية المباشر على حساب إجراءات نزع الملكية غير المباشر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المفهوم العام لنزع الملكية الغير مباشر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لغاية الآن ليس هنالك تعريف واضح لنزع الملكية غير المباشر </a:t>
            </a:r>
          </a:p>
          <a:p>
            <a:pPr algn="r" rtl="1"/>
            <a:r>
              <a:rPr lang="ar-LB" sz="1600" dirty="0" smtClean="0"/>
              <a:t>المعادلة الأكثر شيوعا: هناك نزع ملكية غير مباشر عند تجريد المستثمر بشكل جوهري من استثماره  </a:t>
            </a:r>
          </a:p>
          <a:p>
            <a:pPr algn="r" rtl="1"/>
            <a:r>
              <a:rPr lang="en-US" sz="1600" dirty="0" smtClean="0"/>
              <a:t>Alpha </a:t>
            </a:r>
            <a:r>
              <a:rPr lang="en-US" sz="1600" dirty="0" err="1" smtClean="0"/>
              <a:t>Projectholding</a:t>
            </a:r>
            <a:r>
              <a:rPr lang="en-US" sz="1600" dirty="0" smtClean="0"/>
              <a:t> v. Ukraine</a:t>
            </a:r>
            <a:endParaRPr lang="ar-LB" sz="1600" dirty="0" smtClean="0"/>
          </a:p>
          <a:p>
            <a:pPr algn="r" rtl="1">
              <a:buFontTx/>
              <a:buChar char="-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 rtl="1"/>
            <a:r>
              <a:rPr lang="ar-LB" sz="3200" dirty="0" smtClean="0"/>
              <a:t>التطبيق القضائي لنزع الملكية غير المباشر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Goetz v. Burundi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الإجراء المشكو منه: إلغاء شهادة استفادة من نظام منطقة حرة </a:t>
            </a:r>
            <a:endParaRPr lang="ar-LB" sz="1600" dirty="0"/>
          </a:p>
          <a:p>
            <a:pPr algn="r" rtl="1"/>
            <a:r>
              <a:rPr lang="ar-LB" sz="1600" dirty="0" smtClean="0"/>
              <a:t>أثر الإجراء: توقف نشاط المستثمر وتجريد الاستثمار من أي فائدة وحرمان المستثمر من أي منفعة مرتقبة  </a:t>
            </a:r>
          </a:p>
          <a:p>
            <a:pPr algn="r" rtl="1"/>
            <a:r>
              <a:rPr lang="ar-LB" sz="1600" dirty="0" smtClean="0"/>
              <a:t>قرار الهيئة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المشكلة تحت نظام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ICSID</a:t>
            </a:r>
            <a:r>
              <a:rPr lang="ar-LB" sz="1600" dirty="0" smtClean="0"/>
              <a:t>: تحقق حالة نزع ملكية غير مباشر والإلزام بالتعويض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CME v. Czech Republic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الإجراء المشكو منه: التدخل بحقوق المستثمر العقدية </a:t>
            </a:r>
          </a:p>
          <a:p>
            <a:pPr algn="r" rtl="1"/>
            <a:r>
              <a:rPr lang="ar-LB" sz="1600" dirty="0" smtClean="0"/>
              <a:t>أثر الإجراء: تجريد ملكية المستثمر الأجنبي من أي منفعة</a:t>
            </a:r>
          </a:p>
          <a:p>
            <a:pPr algn="r" rtl="1"/>
            <a:r>
              <a:rPr lang="ar-LB" sz="1600" dirty="0" smtClean="0"/>
              <a:t>قرار الهيئة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المشكلة تحت نظام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UNCITRAL</a:t>
            </a:r>
            <a:r>
              <a:rPr lang="ar-LB" sz="1600" dirty="0" smtClean="0"/>
              <a:t>: تحقق حالة نزع ملكية غير مباشر والإلزام بالتعويض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Vivendi v. Argentina (2007)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الإجراء المشكو منه: سلسلة من الإجراءات التعاقبية كتعديل </a:t>
            </a:r>
            <a:r>
              <a:rPr lang="ar-LB" sz="1600" dirty="0" err="1" smtClean="0"/>
              <a:t>التعرفة</a:t>
            </a:r>
            <a:r>
              <a:rPr lang="ar-LB" sz="1600" dirty="0" smtClean="0"/>
              <a:t> بشكل أحدي، الإلزام على إعادة التفاوض...  </a:t>
            </a:r>
            <a:endParaRPr lang="en-US" sz="1600" dirty="0" smtClean="0"/>
          </a:p>
          <a:p>
            <a:pPr algn="r" rtl="1"/>
            <a:r>
              <a:rPr lang="ar-LB" sz="1600" dirty="0" smtClean="0"/>
              <a:t>أثر الإجراء: تجريد الاستثمار من أي قيمة</a:t>
            </a:r>
          </a:p>
          <a:p>
            <a:pPr algn="r" rtl="1"/>
            <a:r>
              <a:rPr lang="ar-LB" sz="1600" dirty="0" smtClean="0"/>
              <a:t>قرار الهيئة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المشكلة تحت نظام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ICSID</a:t>
            </a:r>
            <a:r>
              <a:rPr lang="ar-LB" sz="1600" dirty="0" smtClean="0"/>
              <a:t>: تحقق حالة نزع ملكية زاحف والإلزام بالتعويض</a:t>
            </a:r>
          </a:p>
          <a:p>
            <a:pPr algn="r" rtl="1"/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التطبيق القضائي لنزع الملكية الغير مباشر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التعابير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الأكثر شيوعا في تعريف نزع الملكية الغير مباشر 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تدخل غير منطقي </a:t>
            </a:r>
            <a:endParaRPr lang="ar-LB" sz="1600" dirty="0"/>
          </a:p>
          <a:p>
            <a:pPr algn="r" rtl="1"/>
            <a:r>
              <a:rPr lang="ar-LB" sz="1600" dirty="0" smtClean="0"/>
              <a:t>تدابير تستتبع النتائج ذاتها التي يرتبها نزع الملكية</a:t>
            </a:r>
          </a:p>
          <a:p>
            <a:pPr algn="r" rtl="1"/>
            <a:r>
              <a:rPr lang="ar-LB" sz="1600" dirty="0" smtClean="0"/>
              <a:t>تدابير تحرم المالك بشكل جوهري من استعمال ملكه  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المفاهيم والمعايير المعتمدة للتحقق من نزع الملكية 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مفاعيل الإجراء والنية وراء الإجراء المنازع فيه</a:t>
            </a:r>
          </a:p>
          <a:p>
            <a:pPr algn="r" rtl="1"/>
            <a:r>
              <a:rPr lang="ar-LB" sz="1600" dirty="0" smtClean="0"/>
              <a:t>التوقعات الشرعية للمستثمر</a:t>
            </a:r>
          </a:p>
          <a:p>
            <a:pPr algn="r" rtl="1"/>
            <a:r>
              <a:rPr lang="ar-LB" sz="1600" dirty="0" smtClean="0"/>
              <a:t>الرقابة ونزع الملكية</a:t>
            </a:r>
          </a:p>
          <a:p>
            <a:pPr algn="r" rtl="1"/>
            <a:r>
              <a:rPr lang="ar-LB" sz="1600" dirty="0" smtClean="0"/>
              <a:t>نزع الملكية الجزئي </a:t>
            </a:r>
          </a:p>
          <a:p>
            <a:pPr algn="r" rtl="1"/>
            <a:r>
              <a:rPr lang="ar-LB" sz="1600" dirty="0" smtClean="0"/>
              <a:t>التدابير التنظيمية</a:t>
            </a:r>
          </a:p>
          <a:p>
            <a:pPr algn="r" rtl="1"/>
            <a:r>
              <a:rPr lang="ar-LB" sz="1600" dirty="0" smtClean="0"/>
              <a:t>مدة التدبير</a:t>
            </a:r>
          </a:p>
          <a:p>
            <a:pPr algn="r" rtl="1"/>
            <a:r>
              <a:rPr lang="ar-LB" sz="1600" dirty="0" smtClean="0"/>
              <a:t>نزع الملكية الزاحف</a:t>
            </a:r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مفاعيل الإجراء والنية وراء الإجراء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تقييم وقع الإجراء على المنفعة الاقتصادية </a:t>
            </a:r>
            <a:r>
              <a:rPr lang="ar-LB" sz="1600" dirty="0" smtClean="0"/>
              <a:t>وقيمة</a:t>
            </a:r>
            <a:r>
              <a:rPr lang="en-US" sz="1600" dirty="0" smtClean="0"/>
              <a:t> </a:t>
            </a:r>
            <a:r>
              <a:rPr lang="ar-LB" sz="1600" dirty="0" smtClean="0"/>
              <a:t> الاستثمار </a:t>
            </a:r>
            <a:r>
              <a:rPr lang="ar-LB" sz="1600" dirty="0" smtClean="0"/>
              <a:t>والرقابة على الاستثمار</a:t>
            </a:r>
            <a:endParaRPr lang="ar-LB" sz="1600" dirty="0"/>
          </a:p>
          <a:p>
            <a:pPr algn="r" rtl="1"/>
            <a:r>
              <a:rPr lang="ar-LB" sz="1600" dirty="0" smtClean="0"/>
              <a:t>إذا كان الوقع جوهري واستمر لفترة زمنية طويلة يمكن القول بتحقق نزع ملكية </a:t>
            </a:r>
          </a:p>
          <a:p>
            <a:pPr algn="r" rtl="1"/>
            <a:r>
              <a:rPr lang="ar-LB" sz="1600" dirty="0" smtClean="0"/>
              <a:t>وقع الإجراء هو العنصر الأهم ولا عبرة لنية المصادرة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Telenor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Hungary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ar-LB" sz="1600" dirty="0" smtClean="0"/>
          </a:p>
          <a:p>
            <a:pPr algn="r" rtl="1"/>
            <a:r>
              <a:rPr lang="ar-LB" sz="1600" dirty="0" err="1" smtClean="0"/>
              <a:t>الاجراء</a:t>
            </a:r>
            <a:r>
              <a:rPr lang="ar-LB" sz="1600" dirty="0" smtClean="0"/>
              <a:t> المشكو منه: ضريبة </a:t>
            </a:r>
            <a:r>
              <a:rPr lang="ar-LB" sz="1600" dirty="0" err="1" smtClean="0"/>
              <a:t>اضافية</a:t>
            </a:r>
            <a:r>
              <a:rPr lang="ar-LB" sz="1600" dirty="0" smtClean="0"/>
              <a:t> على الاستثمار</a:t>
            </a:r>
          </a:p>
          <a:p>
            <a:pPr algn="r" rtl="1"/>
            <a:r>
              <a:rPr lang="ar-LB" sz="1600" dirty="0" smtClean="0"/>
              <a:t>المعيار المعتمد: تأثير </a:t>
            </a:r>
            <a:r>
              <a:rPr lang="ar-LB" sz="1600" dirty="0" err="1" smtClean="0"/>
              <a:t>الاجراء</a:t>
            </a:r>
            <a:r>
              <a:rPr lang="ar-LB" sz="1600" dirty="0" smtClean="0"/>
              <a:t> سلبا وبشكل جوهري على القيمة الاقتصادية للاستثمار</a:t>
            </a:r>
          </a:p>
          <a:p>
            <a:pPr algn="r" rtl="1"/>
            <a:r>
              <a:rPr lang="ar-LB" sz="1600" dirty="0" smtClean="0"/>
              <a:t>قرار الهيئة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 المشكلة تحت نظام </a:t>
            </a:r>
            <a:r>
              <a:rPr lang="ar-LB" sz="1600" dirty="0" err="1" smtClean="0"/>
              <a:t>الـ</a:t>
            </a:r>
            <a:r>
              <a:rPr lang="ar-LB" sz="1600" dirty="0" smtClean="0"/>
              <a:t> </a:t>
            </a:r>
            <a:r>
              <a:rPr lang="en-US" sz="1600" dirty="0" smtClean="0"/>
              <a:t>ICSID</a:t>
            </a:r>
            <a:r>
              <a:rPr lang="ar-LB" sz="1600" dirty="0" smtClean="0"/>
              <a:t>: قيمة الضريبة بسيطة وبالتالي عدم تحقق حالة نزع ملكية</a:t>
            </a:r>
          </a:p>
          <a:p>
            <a:pPr algn="r" rtl="1"/>
            <a:r>
              <a:rPr lang="ar-LB" sz="1600" dirty="0" smtClean="0"/>
              <a:t> 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Siemens v. Argentina 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العنصر الأهم </a:t>
            </a:r>
            <a:r>
              <a:rPr lang="ar-LB" sz="1600" dirty="0" err="1" smtClean="0"/>
              <a:t>هووقع</a:t>
            </a:r>
            <a:r>
              <a:rPr lang="ar-LB" sz="1600" dirty="0" smtClean="0"/>
              <a:t> </a:t>
            </a:r>
            <a:r>
              <a:rPr lang="ar-LB" sz="1600" dirty="0" err="1" smtClean="0"/>
              <a:t>الاجراء</a:t>
            </a:r>
            <a:endParaRPr lang="ar-LB" sz="1600" dirty="0" smtClean="0"/>
          </a:p>
          <a:p>
            <a:pPr algn="r" rtl="1"/>
            <a:r>
              <a:rPr lang="ar-LB" sz="1600" dirty="0" smtClean="0"/>
              <a:t>لا عبرة لنية المصادرة</a:t>
            </a:r>
          </a:p>
          <a:p>
            <a:pPr algn="r" rtl="1"/>
            <a:r>
              <a:rPr lang="ar-LB" sz="1600" dirty="0" smtClean="0"/>
              <a:t>السند </a:t>
            </a:r>
            <a:r>
              <a:rPr lang="ar-LB" sz="1600" dirty="0" smtClean="0"/>
              <a:t>القانوني</a:t>
            </a:r>
            <a:r>
              <a:rPr lang="en-US" sz="1600" dirty="0" smtClean="0"/>
              <a:t> </a:t>
            </a:r>
            <a:r>
              <a:rPr lang="ar-LB" sz="1600" dirty="0" smtClean="0"/>
              <a:t> </a:t>
            </a:r>
            <a:r>
              <a:rPr lang="ar-LB" sz="1600" dirty="0" smtClean="0"/>
              <a:t>هو اتفاقية </a:t>
            </a:r>
            <a:r>
              <a:rPr lang="ar-LB" sz="1600" dirty="0" smtClean="0"/>
              <a:t>الاستثمار: </a:t>
            </a:r>
            <a:r>
              <a:rPr lang="ar-LB" sz="1600" dirty="0" smtClean="0"/>
              <a:t>في التفسير يجب العودة </a:t>
            </a:r>
            <a:r>
              <a:rPr lang="ar-LB" sz="1600" dirty="0" smtClean="0"/>
              <a:t>إلى </a:t>
            </a:r>
            <a:r>
              <a:rPr lang="ar-LB" sz="1600" dirty="0" smtClean="0"/>
              <a:t>نص </a:t>
            </a:r>
            <a:r>
              <a:rPr lang="ar-LB" sz="1600" dirty="0" smtClean="0"/>
              <a:t>الاتفاقية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التوقعات الشرعية للمستثمر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تتكون توقعات لدى المستثمر جراء التزامات صريحة صادرة عن الدولة المضيفة </a:t>
            </a:r>
          </a:p>
          <a:p>
            <a:pPr algn="r" rtl="1"/>
            <a:r>
              <a:rPr lang="ar-LB" sz="1600" dirty="0" smtClean="0"/>
              <a:t>النظام القانوني للدولة المضيفة هو أهم مصدر لتوقعات المستثمر</a:t>
            </a:r>
          </a:p>
          <a:p>
            <a:pPr algn="r" rtl="1"/>
            <a:r>
              <a:rPr lang="ar-LB" sz="1600" dirty="0" smtClean="0"/>
              <a:t>ليس كل تغيير في النظام القانوني للدولة المضيفة يمس بتوقعات المستثمر</a:t>
            </a:r>
            <a:endParaRPr lang="ar-LB" sz="1600" dirty="0"/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Metalclad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v. Mexico</a:t>
            </a:r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الوقائع: أنشأ المستثمر استثماره بالاستناد إلى ضمانات الدولة المكسيكية أنه حاصل على كافة التراخيص </a:t>
            </a:r>
          </a:p>
          <a:p>
            <a:pPr algn="r" rtl="1"/>
            <a:r>
              <a:rPr lang="ar-LB" sz="1600" dirty="0" smtClean="0"/>
              <a:t>الإجراء المشكو منه: رفض البلدية المحلية إصدار رخصة البناء</a:t>
            </a:r>
          </a:p>
          <a:p>
            <a:pPr algn="r" rtl="1"/>
            <a:r>
              <a:rPr lang="ar-LB" sz="1600" dirty="0" smtClean="0"/>
              <a:t>قرار الهيئة </a:t>
            </a:r>
            <a:r>
              <a:rPr lang="ar-LB" sz="1600" dirty="0" err="1" smtClean="0"/>
              <a:t>التحكيمية</a:t>
            </a:r>
            <a:r>
              <a:rPr lang="ar-LB" sz="1600" dirty="0" smtClean="0"/>
              <a:t>: تحقق حالة نزع ملكية غير مباشر نتيجة خذل توقعات المستثمر</a:t>
            </a:r>
          </a:p>
          <a:p>
            <a:pPr algn="r" rtl="1"/>
            <a:r>
              <a:rPr lang="ar-LB" sz="1600" dirty="0" smtClean="0"/>
              <a:t> </a:t>
            </a:r>
          </a:p>
          <a:p>
            <a:pPr algn="r" rtl="1"/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الرقابة ونزع الملكية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ماهية المعيار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تواجد حالات يتذرع فيها المستثمر بنزع ملكيته بالرغم من احتفاظه بإدارة استثماره والرقابة عليه عندما يتحقق:</a:t>
            </a:r>
            <a:endParaRPr lang="ar-LB" sz="1600" dirty="0"/>
          </a:p>
          <a:p>
            <a:pPr algn="r" rtl="1">
              <a:buFontTx/>
              <a:buChar char="-"/>
            </a:pPr>
            <a:r>
              <a:rPr lang="ar-LB" sz="1600" dirty="0" smtClean="0"/>
              <a:t>تجريد الاستثمار من حيويته</a:t>
            </a:r>
          </a:p>
          <a:p>
            <a:pPr algn="r" rtl="1">
              <a:buFontTx/>
              <a:buChar char="-"/>
            </a:pPr>
            <a:r>
              <a:rPr lang="ar-LB" sz="1600" dirty="0" smtClean="0"/>
              <a:t> تجريد الاستثمار من الحقوق التي توليه منفعة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التطبيق القضائي 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عدد كبير من القرارات خلص </a:t>
            </a:r>
            <a:r>
              <a:rPr lang="ar-LB" sz="1600" dirty="0" err="1" smtClean="0"/>
              <a:t>الى</a:t>
            </a:r>
            <a:r>
              <a:rPr lang="ar-LB" sz="1600" dirty="0" smtClean="0"/>
              <a:t> أن الاحتفاظ بالرقابة ينفي تحقق نزع الملكية</a:t>
            </a:r>
          </a:p>
          <a:p>
            <a:pPr algn="r" rtl="1"/>
            <a:r>
              <a:rPr lang="ar-LB" sz="1600" dirty="0" smtClean="0"/>
              <a:t>وجوب حدوث حرمان تام وجوهري من الاستثمار</a:t>
            </a:r>
          </a:p>
          <a:p>
            <a:pPr algn="r" rtl="1"/>
            <a:r>
              <a:rPr lang="en-US" sz="1600" dirty="0" smtClean="0"/>
              <a:t>LG&amp;E v. Argentina</a:t>
            </a:r>
            <a:r>
              <a:rPr lang="ar-LB" sz="1600" dirty="0" smtClean="0"/>
              <a:t> 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واقع الحال</a:t>
            </a:r>
          </a:p>
          <a:p>
            <a:pPr algn="r" rtl="1"/>
            <a:endParaRPr lang="ar-LB" sz="1600" dirty="0" smtClean="0"/>
          </a:p>
          <a:p>
            <a:pPr algn="r" rtl="1"/>
            <a:r>
              <a:rPr lang="ar-LB" sz="1600" dirty="0" smtClean="0"/>
              <a:t>انتقاد الفقه للتطبيق القضائي في هذا المجال</a:t>
            </a:r>
          </a:p>
          <a:p>
            <a:pPr algn="r" rtl="1"/>
            <a:r>
              <a:rPr lang="ar-LB" sz="1600" dirty="0" smtClean="0"/>
              <a:t>لا يمكن الاستناد إلى معيار الرقابة كمعيار وحيد ومنعزل</a:t>
            </a:r>
          </a:p>
          <a:p>
            <a:pPr algn="r" rtl="1"/>
            <a:r>
              <a:rPr lang="ar-LB" sz="1600" dirty="0" smtClean="0"/>
              <a:t>تواجد حالات تبقي فيها الدولة المضيفة الرقابة للمستثمر وإنما تجرد الاستثمار عمليا من أي منفعة</a:t>
            </a:r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نزع الملكية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1129</Words>
  <Application>Microsoft Office PowerPoint</Application>
  <PresentationFormat>On-screen Show (4:3)</PresentationFormat>
  <Paragraphs>208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ورشة عمل وطنية لتعريف المستثمر الإماراتي بالاتفاقيات الثنائية للاستثمار</vt:lpstr>
      <vt:lpstr>المضمون</vt:lpstr>
      <vt:lpstr>المفهوم</vt:lpstr>
      <vt:lpstr>نزع الملكية المباشر ونزع الملكية الغير مباشر</vt:lpstr>
      <vt:lpstr>التطبيق القضائي لنزع الملكية غير المباشر</vt:lpstr>
      <vt:lpstr>التطبيق القضائي لنزع الملكية الغير مباشر</vt:lpstr>
      <vt:lpstr>مفاعيل الإجراء والنية وراء الإجراء</vt:lpstr>
      <vt:lpstr>التوقعات الشرعية للمستثمر</vt:lpstr>
      <vt:lpstr>الرقابة ونزع الملكية</vt:lpstr>
      <vt:lpstr>نزع الملكية الجزئي</vt:lpstr>
      <vt:lpstr>التدابير التنظيمية العامة</vt:lpstr>
      <vt:lpstr>مدة التدبير</vt:lpstr>
      <vt:lpstr>نزع الملكية الزاحف</vt:lpstr>
      <vt:lpstr>مصادرة الحقوق العقدية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rana.kahwaji</dc:creator>
  <cp:lastModifiedBy>rana.kahwaji</cp:lastModifiedBy>
  <cp:revision>148</cp:revision>
  <dcterms:created xsi:type="dcterms:W3CDTF">2013-02-06T19:27:45Z</dcterms:created>
  <dcterms:modified xsi:type="dcterms:W3CDTF">2013-02-14T19:51:18Z</dcterms:modified>
</cp:coreProperties>
</file>