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3" r:id="rId4"/>
    <p:sldId id="275" r:id="rId5"/>
    <p:sldId id="286" r:id="rId6"/>
    <p:sldId id="277" r:id="rId7"/>
    <p:sldId id="279" r:id="rId8"/>
    <p:sldId id="287" r:id="rId9"/>
    <p:sldId id="288" r:id="rId10"/>
    <p:sldId id="290" r:id="rId11"/>
    <p:sldId id="292" r:id="rId12"/>
    <p:sldId id="28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32" y="8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66800"/>
            <a:ext cx="7315200" cy="1470025"/>
          </a:xfrm>
        </p:spPr>
        <p:txBody>
          <a:bodyPr>
            <a:normAutofit fontScale="90000"/>
          </a:bodyPr>
          <a:lstStyle/>
          <a:p>
            <a:pPr rtl="1"/>
            <a:r>
              <a:rPr lang="ar-LB" sz="6000" dirty="0" smtClean="0"/>
              <a:t>ورشة عمل وطنية </a:t>
            </a:r>
            <a:r>
              <a:rPr lang="ar-LB" sz="6000" dirty="0" smtClean="0"/>
              <a:t>لتعريف المستثمر الإماراتي بالاتفاقيات </a:t>
            </a:r>
            <a:r>
              <a:rPr lang="ar-LB" sz="6000" dirty="0" smtClean="0"/>
              <a:t>الثنائية للاستثمار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/>
          <a:lstStyle/>
          <a:p>
            <a:r>
              <a:rPr lang="ar-LB" sz="4000" dirty="0" smtClean="0"/>
              <a:t>رنا القهوجي</a:t>
            </a:r>
          </a:p>
          <a:p>
            <a:r>
              <a:rPr lang="ar-LB" dirty="0" smtClean="0"/>
              <a:t>أبو ظبي </a:t>
            </a:r>
          </a:p>
          <a:p>
            <a:pPr rtl="1"/>
            <a:r>
              <a:rPr lang="ar-LB" sz="1800" dirty="0" smtClean="0"/>
              <a:t>19 – 20 </a:t>
            </a:r>
            <a:r>
              <a:rPr lang="ar-LB" sz="2400" dirty="0" smtClean="0"/>
              <a:t>فبراير</a:t>
            </a:r>
            <a:r>
              <a:rPr lang="ar-LB" sz="1800" dirty="0" smtClean="0"/>
              <a:t> 2013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/>
            <a:r>
              <a:rPr lang="ar-LB" sz="3200" dirty="0" smtClean="0"/>
              <a:t>حسن النية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7315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ماهية المعيار </a:t>
            </a:r>
          </a:p>
          <a:p>
            <a:endParaRPr lang="ar-LB" sz="1600" dirty="0"/>
          </a:p>
          <a:p>
            <a:pPr algn="r" rtl="1"/>
            <a:r>
              <a:rPr lang="ar-LB" sz="1600" dirty="0" smtClean="0"/>
              <a:t>مبدأ حسن النية هو من أسس قانون الاستثمار الأجنبي وجزء لا يتجزأ من مبدأ المعاملة العادلة والمنصفة</a:t>
            </a:r>
          </a:p>
          <a:p>
            <a:pPr algn="r" rtl="1"/>
            <a:r>
              <a:rPr lang="en-US" sz="1600" dirty="0" err="1" smtClean="0"/>
              <a:t>Tecmed</a:t>
            </a:r>
            <a:r>
              <a:rPr lang="en-US" sz="1600" dirty="0" smtClean="0"/>
              <a:t> v. Mexico</a:t>
            </a:r>
            <a:endParaRPr lang="ar-LB" sz="1600" dirty="0" smtClean="0"/>
          </a:p>
          <a:p>
            <a:pPr algn="r" rtl="1"/>
            <a:r>
              <a:rPr lang="ar-LB" sz="1600" dirty="0" smtClean="0"/>
              <a:t>يرتب موجب عدم إلحاق ضرر مقصود بالاستثمار</a:t>
            </a:r>
            <a:endParaRPr lang="ar-LB" sz="1600" dirty="0" smtClean="0"/>
          </a:p>
          <a:p>
            <a:pPr algn="r" rtl="1"/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التصرفات المخالفة لحسن النية (</a:t>
            </a:r>
            <a:r>
              <a:rPr lang="en-US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Frontier Petroleum v. Czech Republic</a:t>
            </a:r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ar-LB" sz="2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endParaRPr lang="ar-LB" sz="2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1600" dirty="0" smtClean="0"/>
              <a:t>استعمال الوسائل القانونية لغايات غير تلك التي وضعت من أجلها </a:t>
            </a:r>
            <a:r>
              <a:rPr lang="ar-LB" sz="1600" dirty="0" smtClean="0"/>
              <a:t> </a:t>
            </a:r>
            <a:endParaRPr lang="ar-LB" sz="1600" dirty="0" smtClean="0"/>
          </a:p>
          <a:p>
            <a:pPr algn="r" rtl="1"/>
            <a:r>
              <a:rPr lang="ar-LB" sz="1600" dirty="0" smtClean="0"/>
              <a:t>تواطؤ من قبل أجهزة الدولة بغية </a:t>
            </a:r>
            <a:r>
              <a:rPr lang="ar-LB" sz="1600" dirty="0" err="1" smtClean="0"/>
              <a:t>الحاق</a:t>
            </a:r>
            <a:r>
              <a:rPr lang="ar-LB" sz="1600" dirty="0" smtClean="0"/>
              <a:t> ضرر أو تدمير الاستثمار </a:t>
            </a:r>
            <a:endParaRPr lang="ar-LB" sz="1600" dirty="0" smtClean="0"/>
          </a:p>
          <a:p>
            <a:pPr algn="r" rtl="1"/>
            <a:r>
              <a:rPr lang="ar-LB" sz="1600" dirty="0" err="1" smtClean="0"/>
              <a:t>الغاء</a:t>
            </a:r>
            <a:r>
              <a:rPr lang="ar-LB" sz="1600" dirty="0" smtClean="0"/>
              <a:t> الاستثمار لأسباب تفضيلية أو سرية</a:t>
            </a:r>
          </a:p>
          <a:p>
            <a:pPr algn="r" rtl="1"/>
            <a:endParaRPr lang="ar-LB" sz="1600" dirty="0" smtClean="0"/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هل يجب توفر سوء نية</a:t>
            </a:r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؟</a:t>
            </a:r>
          </a:p>
          <a:p>
            <a:pPr algn="r" rtl="1"/>
            <a:endParaRPr lang="ar-LB" sz="2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1600" dirty="0" smtClean="0"/>
              <a:t>هل أن كل خرق لمبدأ المعاملة العادلة والمنصفة </a:t>
            </a:r>
            <a:r>
              <a:rPr lang="ar-LB" sz="1600" dirty="0" smtClean="0"/>
              <a:t>يستوجب سوء النية؟</a:t>
            </a:r>
          </a:p>
          <a:p>
            <a:pPr algn="r" rtl="1"/>
            <a:r>
              <a:rPr lang="ar-LB" sz="1600" dirty="0" smtClean="0"/>
              <a:t>اعتبرت الهيئات </a:t>
            </a:r>
            <a:r>
              <a:rPr lang="ar-LB" sz="1600" dirty="0" err="1" smtClean="0"/>
              <a:t>التحكيمية</a:t>
            </a:r>
            <a:r>
              <a:rPr lang="ar-LB" sz="1600" dirty="0" smtClean="0"/>
              <a:t> أنه يمكن خرق مبدأ </a:t>
            </a:r>
            <a:r>
              <a:rPr lang="ar-LB" sz="1600" dirty="0" smtClean="0"/>
              <a:t>المعاملة العادلة </a:t>
            </a:r>
            <a:r>
              <a:rPr lang="ar-LB" sz="1600" dirty="0" smtClean="0"/>
              <a:t>والمنصفة في غياب أي سوء نية</a:t>
            </a:r>
          </a:p>
          <a:p>
            <a:pPr algn="r" rtl="1"/>
            <a:r>
              <a:rPr lang="en-US" sz="1600" dirty="0" err="1" smtClean="0"/>
              <a:t>Mondev</a:t>
            </a:r>
            <a:r>
              <a:rPr lang="en-US" sz="1600" dirty="0" smtClean="0"/>
              <a:t> v. USA</a:t>
            </a:r>
            <a:r>
              <a:rPr lang="ar-LB" sz="1600" dirty="0" smtClean="0"/>
              <a:t> </a:t>
            </a:r>
            <a:endParaRPr lang="en-US" sz="1600" dirty="0" smtClean="0"/>
          </a:p>
          <a:p>
            <a:pPr algn="r" rtl="1"/>
            <a:endParaRPr lang="en-US" sz="1600" dirty="0" smtClean="0"/>
          </a:p>
          <a:p>
            <a:pPr algn="r" rtl="1"/>
            <a:endParaRPr lang="ar-LB" sz="1600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200" y="6324600"/>
            <a:ext cx="1676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المعاملة العادلة والمنصفة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14400" y="838200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14400" y="891639"/>
            <a:ext cx="82296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/>
            <a:r>
              <a:rPr lang="ar-LB" sz="3200" dirty="0" smtClean="0"/>
              <a:t>عدم الإكراه والمضايقة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73152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sz="2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Tecmed</a:t>
            </a:r>
            <a:r>
              <a:rPr lang="en-US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v. Mexico</a:t>
            </a:r>
            <a:endParaRPr lang="ar-LB" sz="2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ar-LB" sz="1600" dirty="0"/>
          </a:p>
          <a:p>
            <a:pPr algn="r" rtl="1"/>
            <a:r>
              <a:rPr lang="ar-LB" sz="1600" dirty="0" smtClean="0"/>
              <a:t>استبدلت الدولة رخصة استثمار دائمة برخصة مؤقتة</a:t>
            </a:r>
            <a:endParaRPr lang="ar-LB" sz="1600" dirty="0"/>
          </a:p>
          <a:p>
            <a:pPr algn="r" rtl="1"/>
            <a:r>
              <a:rPr lang="ar-LB" sz="1600" dirty="0" smtClean="0"/>
              <a:t>هدف </a:t>
            </a:r>
            <a:r>
              <a:rPr lang="ar-LB" sz="1600" dirty="0" err="1" smtClean="0"/>
              <a:t>الاجراء</a:t>
            </a:r>
            <a:r>
              <a:rPr lang="ar-LB" sz="1600" dirty="0" smtClean="0"/>
              <a:t> هو </a:t>
            </a:r>
            <a:r>
              <a:rPr lang="ar-LB" sz="1600" dirty="0" err="1" smtClean="0"/>
              <a:t>اكراه</a:t>
            </a:r>
            <a:r>
              <a:rPr lang="ar-LB" sz="1600" dirty="0" smtClean="0"/>
              <a:t> المستثمر </a:t>
            </a:r>
            <a:r>
              <a:rPr lang="ar-LB" sz="1600" dirty="0" smtClean="0"/>
              <a:t>على</a:t>
            </a:r>
            <a:r>
              <a:rPr lang="ar-LB" sz="1600" dirty="0" smtClean="0"/>
              <a:t> الانتقال </a:t>
            </a:r>
            <a:r>
              <a:rPr lang="ar-LB" sz="1600" dirty="0" err="1" smtClean="0"/>
              <a:t>الى</a:t>
            </a:r>
            <a:r>
              <a:rPr lang="ar-LB" sz="1600" dirty="0" smtClean="0"/>
              <a:t> موقع آخر وتكبد مصاريف ومخاطر استثمار جديد</a:t>
            </a:r>
            <a:endParaRPr lang="en-US" sz="1600" dirty="0" smtClean="0"/>
          </a:p>
          <a:p>
            <a:pPr algn="r" rtl="1"/>
            <a:r>
              <a:rPr lang="ar-LB" sz="1600" dirty="0" smtClean="0"/>
              <a:t>تصرف الدولة </a:t>
            </a:r>
            <a:r>
              <a:rPr lang="ar-LB" sz="1600" dirty="0" err="1" smtClean="0"/>
              <a:t>الاكراهي</a:t>
            </a:r>
            <a:r>
              <a:rPr lang="ar-LB" sz="1600" dirty="0" smtClean="0"/>
              <a:t> لا يتناسب مع المعاملة العادلة والمنصفة التي يجب أن تمنح للاستثمار الأجنبي</a:t>
            </a:r>
            <a:r>
              <a:rPr lang="ar-LB" sz="1600" dirty="0" smtClean="0"/>
              <a:t> </a:t>
            </a:r>
            <a:endParaRPr lang="ar-LB" sz="1600" dirty="0" smtClean="0"/>
          </a:p>
          <a:p>
            <a:pPr algn="r" rtl="1"/>
            <a:endParaRPr lang="ar-LB" sz="1600" dirty="0" smtClean="0"/>
          </a:p>
          <a:p>
            <a:pPr algn="r" rtl="1"/>
            <a:r>
              <a:rPr lang="en-US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Desert Line v. </a:t>
            </a:r>
            <a:r>
              <a:rPr lang="en-US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Yemen</a:t>
            </a:r>
            <a:endParaRPr lang="ar-LB" sz="2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endParaRPr lang="ar-LB" sz="1600" dirty="0" smtClean="0"/>
          </a:p>
          <a:p>
            <a:pPr algn="r" rtl="1"/>
            <a:r>
              <a:rPr lang="ar-LB" sz="1600" dirty="0" smtClean="0"/>
              <a:t>نشأ نزاع مسلح بين المستثمر والدولة المضيفة حول عقود بناء طرق </a:t>
            </a:r>
            <a:r>
              <a:rPr lang="ar-LB" sz="1600" dirty="0" err="1" smtClean="0"/>
              <a:t>اسفلتية</a:t>
            </a:r>
            <a:endParaRPr lang="ar-LB" sz="1600" dirty="0" smtClean="0"/>
          </a:p>
          <a:p>
            <a:pPr algn="r" rtl="1"/>
            <a:r>
              <a:rPr lang="ar-LB" sz="1600" dirty="0" smtClean="0"/>
              <a:t>توصل الأطراف </a:t>
            </a:r>
            <a:r>
              <a:rPr lang="ar-LB" sz="1600" dirty="0" err="1" smtClean="0"/>
              <a:t>الى</a:t>
            </a:r>
            <a:r>
              <a:rPr lang="ar-LB" sz="1600" dirty="0" smtClean="0"/>
              <a:t> عقد مصالحة لكن الدولة المضيفة رفضت تنفيذه</a:t>
            </a:r>
          </a:p>
          <a:p>
            <a:pPr algn="r" rtl="1"/>
            <a:r>
              <a:rPr lang="ar-LB" sz="1600" dirty="0" smtClean="0"/>
              <a:t>تم </a:t>
            </a:r>
            <a:r>
              <a:rPr lang="ar-LB" sz="1600" dirty="0" smtClean="0"/>
              <a:t>فرض عقد </a:t>
            </a:r>
            <a:r>
              <a:rPr lang="ar-LB" sz="1600" dirty="0" smtClean="0"/>
              <a:t>المصالحة على </a:t>
            </a:r>
            <a:r>
              <a:rPr lang="ar-LB" sz="1600" dirty="0" smtClean="0"/>
              <a:t>المستثمر تحت </a:t>
            </a:r>
            <a:r>
              <a:rPr lang="ar-LB" sz="1600" dirty="0" err="1" smtClean="0"/>
              <a:t>الاكراه</a:t>
            </a:r>
            <a:r>
              <a:rPr lang="ar-LB" sz="1600" dirty="0" smtClean="0"/>
              <a:t> مما </a:t>
            </a:r>
            <a:r>
              <a:rPr lang="ar-LB" sz="1600" dirty="0" smtClean="0"/>
              <a:t>يشكل خرقا </a:t>
            </a:r>
            <a:r>
              <a:rPr lang="ar-LB" sz="1600" dirty="0" smtClean="0"/>
              <a:t>لمبدأ المعاملة </a:t>
            </a:r>
            <a:r>
              <a:rPr lang="ar-LB" sz="1600" dirty="0" smtClean="0"/>
              <a:t>العادلة والمنصفة  </a:t>
            </a:r>
            <a:endParaRPr lang="en-US" sz="1600" dirty="0" smtClean="0"/>
          </a:p>
          <a:p>
            <a:endParaRPr lang="ar-LB" sz="1600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200" y="6324600"/>
            <a:ext cx="1676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المعاملة العادلة والمنصفة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14400" y="838200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14400" y="891639"/>
            <a:ext cx="82296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2133600"/>
            <a:ext cx="624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LB" sz="5400" dirty="0" smtClean="0"/>
              <a:t>شكرا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 rtl="1"/>
            <a:r>
              <a:rPr lang="ar-LB" sz="3200" dirty="0" smtClean="0"/>
              <a:t>المضمون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600200"/>
            <a:ext cx="7315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000" dirty="0" smtClean="0"/>
              <a:t>عموميات حول مفهوم </a:t>
            </a:r>
            <a:r>
              <a:rPr lang="ar-LB" sz="2000" dirty="0" smtClean="0"/>
              <a:t>المعاملة العادلة والمنصفة</a:t>
            </a:r>
            <a:endParaRPr lang="ar-LB" sz="2000" dirty="0" smtClean="0"/>
          </a:p>
          <a:p>
            <a:pPr algn="r" rtl="1"/>
            <a:r>
              <a:rPr lang="ar-LB" sz="2000" dirty="0" smtClean="0"/>
              <a:t> </a:t>
            </a:r>
            <a:endParaRPr lang="en-US" sz="2000" dirty="0" smtClean="0"/>
          </a:p>
          <a:p>
            <a:pPr algn="r" rtl="1"/>
            <a:r>
              <a:rPr lang="ar-LB" sz="2000" dirty="0" smtClean="0"/>
              <a:t>محاولات تعريف المعاملة العادلة والمنصفة</a:t>
            </a:r>
            <a:r>
              <a:rPr lang="ar-LB" sz="2000" dirty="0" smtClean="0"/>
              <a:t> </a:t>
            </a:r>
            <a:endParaRPr lang="ar-LB" sz="2000" dirty="0" smtClean="0"/>
          </a:p>
          <a:p>
            <a:pPr algn="r" rtl="1"/>
            <a:endParaRPr lang="ar-LB" sz="2000" dirty="0" smtClean="0"/>
          </a:p>
          <a:p>
            <a:pPr algn="r" rtl="1"/>
            <a:r>
              <a:rPr lang="ar-LB" sz="2000" dirty="0" smtClean="0"/>
              <a:t>التطبيقات القضائية لمبدأ ا</a:t>
            </a:r>
            <a:r>
              <a:rPr lang="ar-LB" sz="2000" dirty="0" smtClean="0"/>
              <a:t>لمعاملة </a:t>
            </a:r>
            <a:r>
              <a:rPr lang="ar-LB" sz="2000" dirty="0" smtClean="0"/>
              <a:t>العادلة والمنصفة </a:t>
            </a:r>
            <a:endParaRPr lang="ar-LB" sz="2000" dirty="0" smtClean="0"/>
          </a:p>
          <a:p>
            <a:pPr algn="r" rtl="1"/>
            <a:endParaRPr lang="ar-LB" sz="2000" dirty="0" smtClean="0"/>
          </a:p>
          <a:p>
            <a:endParaRPr lang="ar-LB" dirty="0" smtClean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914400" y="990600"/>
            <a:ext cx="8229600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/>
            <a:r>
              <a:rPr lang="ar-LB" sz="3200" dirty="0" smtClean="0"/>
              <a:t>المفهوم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73152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أهمية مبدأ المعاملة العادلة والمنصفة   </a:t>
            </a:r>
            <a:endParaRPr lang="ar-LB" sz="2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ar-LB" sz="1600" dirty="0"/>
          </a:p>
          <a:p>
            <a:pPr algn="r" rtl="1"/>
            <a:r>
              <a:rPr lang="ar-LB" sz="1600" dirty="0" smtClean="0"/>
              <a:t>غالبية اتفاقيات الاستثمار تنص على وجوب تأمين معاملة عادلة ومنصفة للاستثمارات الأجنبية </a:t>
            </a:r>
          </a:p>
          <a:p>
            <a:pPr algn="r" rtl="1"/>
            <a:r>
              <a:rPr lang="ar-LB" sz="1600" dirty="0" smtClean="0"/>
              <a:t>معظم نزاعات الاستثمار مبنية </a:t>
            </a:r>
            <a:r>
              <a:rPr lang="ar-LB" sz="1600" dirty="0" smtClean="0"/>
              <a:t>على مخالفة مبدأ المعاملة العادلة والمنصفة</a:t>
            </a:r>
            <a:r>
              <a:rPr lang="ar-LB" sz="1600" dirty="0" smtClean="0"/>
              <a:t> </a:t>
            </a:r>
            <a:endParaRPr lang="ar-LB" sz="1600" dirty="0" smtClean="0"/>
          </a:p>
          <a:p>
            <a:pPr algn="r" rtl="1"/>
            <a:r>
              <a:rPr lang="ar-LB" sz="1600" dirty="0" smtClean="0"/>
              <a:t>عدم وجود تعريف موحد مما يؤدي إلى تطبيق المبدأ في حالات متنوعة   </a:t>
            </a:r>
            <a:endParaRPr lang="ar-LB" sz="1600" dirty="0" smtClean="0"/>
          </a:p>
          <a:p>
            <a:pPr algn="r" rtl="1">
              <a:buFont typeface="Arial" pitchFamily="34" charset="0"/>
              <a:buChar char="•"/>
            </a:pPr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مفاعيل </a:t>
            </a:r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مبدأ المعاملة العادلة والمنصفة </a:t>
            </a:r>
            <a:endParaRPr lang="ar-LB" sz="2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ar-LB" sz="1600" dirty="0" smtClean="0"/>
          </a:p>
          <a:p>
            <a:pPr algn="r" rtl="1"/>
            <a:r>
              <a:rPr lang="ar-LB" sz="1600" dirty="0" smtClean="0"/>
              <a:t>سد ثغرات الضمانات الأخرى (مثل أن يحل هذا المبدأ محل مبدأ نزع الملكية)</a:t>
            </a:r>
            <a:endParaRPr lang="ar-LB" sz="1600" dirty="0" smtClean="0"/>
          </a:p>
          <a:p>
            <a:pPr algn="r" rtl="1"/>
            <a:r>
              <a:rPr lang="ar-LB" sz="1600" dirty="0" smtClean="0"/>
              <a:t>تأ</a:t>
            </a:r>
            <a:r>
              <a:rPr lang="ar-LB" sz="1600" dirty="0" smtClean="0"/>
              <a:t>مين ضمانة قصوى للمستثمر الأجنبي</a:t>
            </a:r>
          </a:p>
          <a:p>
            <a:pPr algn="r" rtl="1"/>
            <a:r>
              <a:rPr lang="ar-LB" sz="1600" dirty="0" smtClean="0"/>
              <a:t>زيادة حظوظ نجاح دعوى المستثمر الأجنبي ضد الدولة المضيفة</a:t>
            </a:r>
            <a:endParaRPr lang="ar-LB" sz="1600" dirty="0" smtClean="0"/>
          </a:p>
          <a:p>
            <a:pPr algn="r" rtl="1">
              <a:buFont typeface="Arial" pitchFamily="34" charset="0"/>
              <a:buChar char="•"/>
            </a:pPr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منهجيات تفسير مبدأ </a:t>
            </a:r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المعاملة العادلة والمنصفة</a:t>
            </a:r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ar-LB" sz="2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ar-LB" sz="1600" dirty="0" smtClean="0"/>
          </a:p>
          <a:p>
            <a:pPr algn="r" rtl="1"/>
            <a:r>
              <a:rPr lang="ar-LB" sz="1600" dirty="0" smtClean="0"/>
              <a:t>محاولة تفسير وتعريف </a:t>
            </a:r>
            <a:r>
              <a:rPr lang="ar-LB" sz="1600" dirty="0" smtClean="0"/>
              <a:t>العناصر الأساسية </a:t>
            </a:r>
            <a:r>
              <a:rPr lang="ar-LB" sz="1600" dirty="0" smtClean="0"/>
              <a:t>لمبدأ </a:t>
            </a:r>
            <a:r>
              <a:rPr lang="ar-LB" sz="1600" dirty="0" smtClean="0"/>
              <a:t>المعاملة العادلة والمنصفة </a:t>
            </a:r>
            <a:endParaRPr lang="ar-LB" sz="1600" dirty="0" smtClean="0"/>
          </a:p>
          <a:p>
            <a:pPr algn="r" rtl="1"/>
            <a:r>
              <a:rPr lang="ar-LB" sz="1600" dirty="0" smtClean="0"/>
              <a:t>النظر في كل حالة على حده للقول بتحقق </a:t>
            </a:r>
            <a:r>
              <a:rPr lang="ar-LB" sz="1600" dirty="0" smtClean="0"/>
              <a:t>خرق </a:t>
            </a:r>
            <a:r>
              <a:rPr lang="ar-LB" sz="1600" dirty="0" smtClean="0"/>
              <a:t>لمبدأ </a:t>
            </a:r>
            <a:r>
              <a:rPr lang="ar-LB" sz="1600" dirty="0" smtClean="0"/>
              <a:t>المعاملة العادلة والمنصفة </a:t>
            </a:r>
            <a:endParaRPr lang="ar-LB" sz="1600" dirty="0" smtClean="0"/>
          </a:p>
          <a:p>
            <a:pPr algn="r" rtl="1"/>
            <a:r>
              <a:rPr lang="ar-LB" sz="1600" dirty="0" smtClean="0"/>
              <a:t>الاستناد إلى قرارات سابقة </a:t>
            </a:r>
            <a:r>
              <a:rPr lang="ar-LB" sz="1600" dirty="0" smtClean="0"/>
              <a:t>عالجت مسألة المعاملة العادلة </a:t>
            </a:r>
            <a:r>
              <a:rPr lang="ar-LB" sz="1600" dirty="0" smtClean="0"/>
              <a:t>والمنصفة </a:t>
            </a:r>
            <a:r>
              <a:rPr lang="ar-LB" sz="1600" dirty="0" err="1" smtClean="0"/>
              <a:t>والاستيحاء</a:t>
            </a:r>
            <a:r>
              <a:rPr lang="ar-LB" sz="1600" dirty="0" smtClean="0"/>
              <a:t> منها </a:t>
            </a:r>
            <a:endParaRPr lang="ar-LB" sz="1600" dirty="0" smtClean="0"/>
          </a:p>
          <a:p>
            <a:endParaRPr lang="ar-LB" sz="1600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200" y="6324600"/>
            <a:ext cx="1676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المعاملة العادلة والمنصفة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14400" y="838200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14400" y="891639"/>
            <a:ext cx="82296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/>
            <a:r>
              <a:rPr lang="ar-LB" sz="3200" dirty="0" smtClean="0"/>
              <a:t>محاولات تعريف المعاملة العادلة والمنصفة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7315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تعدد محاولات التعريف </a:t>
            </a:r>
            <a:endParaRPr lang="ar-LB" sz="2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endParaRPr lang="ar-LB" sz="1600" dirty="0"/>
          </a:p>
          <a:p>
            <a:pPr algn="r" rtl="1"/>
            <a:r>
              <a:rPr lang="ar-LB" sz="1600" dirty="0" smtClean="0"/>
              <a:t>تعددت محاولات التعريف نظرا لشمولية المبدأ  </a:t>
            </a:r>
            <a:endParaRPr lang="ar-LB" sz="1600" dirty="0"/>
          </a:p>
          <a:p>
            <a:pPr algn="r" rtl="1"/>
            <a:r>
              <a:rPr lang="ar-LB" sz="1600" dirty="0" smtClean="0"/>
              <a:t>تمثلت التعريفات المتعددة بمحاولة </a:t>
            </a:r>
            <a:r>
              <a:rPr lang="ar-LB" sz="1600" dirty="0" err="1" smtClean="0"/>
              <a:t>اعطاء</a:t>
            </a:r>
            <a:r>
              <a:rPr lang="ar-LB" sz="1600" dirty="0" smtClean="0"/>
              <a:t> أوصاف عامة</a:t>
            </a:r>
          </a:p>
          <a:p>
            <a:pPr algn="r" rtl="1"/>
            <a:r>
              <a:rPr lang="en-US" sz="1600" dirty="0" err="1" smtClean="0"/>
              <a:t>Genin</a:t>
            </a:r>
            <a:r>
              <a:rPr lang="en-US" sz="1600" dirty="0" smtClean="0"/>
              <a:t> v. Estonia</a:t>
            </a:r>
            <a:endParaRPr lang="ar-LB" sz="1600" dirty="0" smtClean="0"/>
          </a:p>
          <a:p>
            <a:pPr algn="r" rtl="1"/>
            <a:endParaRPr lang="en-US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التعريف الأكثر استعمالا </a:t>
            </a:r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ar-LB" sz="2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ar-LB" sz="1600" dirty="0" smtClean="0"/>
          </a:p>
          <a:p>
            <a:pPr algn="r" rtl="1"/>
            <a:r>
              <a:rPr lang="ar-LB" sz="1600" dirty="0" smtClean="0"/>
              <a:t>ورد هذا التعريف في قضية </a:t>
            </a:r>
            <a:r>
              <a:rPr lang="en-US" sz="1600" dirty="0" err="1" smtClean="0"/>
              <a:t>Tecmed</a:t>
            </a:r>
            <a:r>
              <a:rPr lang="en-US" sz="1600" dirty="0" smtClean="0"/>
              <a:t> v. Mexico</a:t>
            </a:r>
            <a:endParaRPr lang="ar-LB" sz="1600" dirty="0" smtClean="0"/>
          </a:p>
          <a:p>
            <a:pPr algn="r" rtl="1"/>
            <a:r>
              <a:rPr lang="ar-LB" sz="1600" dirty="0" smtClean="0"/>
              <a:t>الإجراء المشكو منه هو سحب رخصة استثمار</a:t>
            </a:r>
            <a:endParaRPr lang="ar-LB" sz="1600" dirty="0" smtClean="0"/>
          </a:p>
          <a:p>
            <a:pPr algn="r" rtl="1"/>
            <a:r>
              <a:rPr lang="ar-LB" sz="1600" dirty="0" smtClean="0"/>
              <a:t>ارتكز التعريف على عناصر عدة أهمها مبدأ حسن النية ومبدأ صون توقعات المستثمر</a:t>
            </a:r>
            <a:r>
              <a:rPr lang="ar-LB" sz="1600" dirty="0" smtClean="0"/>
              <a:t>  </a:t>
            </a:r>
            <a:endParaRPr lang="ar-LB" sz="1600" dirty="0" smtClean="0"/>
          </a:p>
          <a:p>
            <a:pPr algn="r" rtl="1">
              <a:buFontTx/>
              <a:buChar char="-"/>
            </a:pPr>
            <a:endParaRPr lang="ar-LB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عناصر تعريف أخرى</a:t>
            </a:r>
          </a:p>
          <a:p>
            <a:pPr algn="r" rtl="1"/>
            <a:endParaRPr lang="ar-LB" sz="1600" dirty="0" smtClean="0"/>
          </a:p>
          <a:p>
            <a:pPr algn="r" rtl="1"/>
            <a:r>
              <a:rPr lang="ar-LB" sz="1600" dirty="0" smtClean="0"/>
              <a:t>المعاملة التمييزية</a:t>
            </a:r>
          </a:p>
          <a:p>
            <a:pPr algn="r" rtl="1"/>
            <a:r>
              <a:rPr lang="ar-LB" sz="1600" dirty="0" smtClean="0"/>
              <a:t>المعاملة المخزية</a:t>
            </a:r>
          </a:p>
          <a:p>
            <a:pPr algn="r" rtl="1"/>
            <a:r>
              <a:rPr lang="ar-LB" sz="1600" dirty="0" smtClean="0"/>
              <a:t>التصرف غير المنطقي</a:t>
            </a:r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200" y="6324600"/>
            <a:ext cx="1676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المعاملة العادلة والمنصفة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14400" y="838200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14400" y="891639"/>
            <a:ext cx="82296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 rtl="1"/>
            <a:r>
              <a:rPr lang="ar-LB" sz="3200" dirty="0" smtClean="0"/>
              <a:t>تطبيقات مبدأ المعاملة العادلة والمنصفة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73152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عدم كفاية التعريفات المجردة</a:t>
            </a:r>
            <a:endParaRPr lang="ar-LB" sz="2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endParaRPr lang="ar-LB" sz="2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1600" dirty="0" smtClean="0"/>
              <a:t>مبدأ المعاملة العادلة والمنصفة مفهوم مربك و</a:t>
            </a:r>
            <a:r>
              <a:rPr lang="ar-LB" sz="1600" dirty="0" smtClean="0"/>
              <a:t>لا يأتلف مع تعريف مجرد</a:t>
            </a:r>
            <a:r>
              <a:rPr lang="ar-LB" sz="1600" dirty="0" smtClean="0"/>
              <a:t> </a:t>
            </a:r>
            <a:endParaRPr lang="ar-LB" sz="1600" dirty="0"/>
          </a:p>
          <a:p>
            <a:pPr algn="r" rtl="1"/>
            <a:r>
              <a:rPr lang="ar-LB" sz="1600" dirty="0" smtClean="0"/>
              <a:t>ضرورة </a:t>
            </a:r>
            <a:r>
              <a:rPr lang="ar-LB" sz="1600" dirty="0" err="1" smtClean="0"/>
              <a:t>الاطلاع</a:t>
            </a:r>
            <a:r>
              <a:rPr lang="ar-LB" sz="1600" dirty="0" smtClean="0"/>
              <a:t> على التطبيقات العملية لهذا المفهوم  </a:t>
            </a:r>
            <a:endParaRPr lang="ar-LB" sz="1600" dirty="0" smtClean="0"/>
          </a:p>
          <a:p>
            <a:pPr algn="r" rtl="1"/>
            <a:r>
              <a:rPr lang="ar-LB" sz="1600" dirty="0" smtClean="0"/>
              <a:t>استشفاف بعض العناصر </a:t>
            </a:r>
            <a:r>
              <a:rPr lang="ar-LB" sz="1600" dirty="0" smtClean="0"/>
              <a:t>المتكررة التي اعتمدتها الهيئات </a:t>
            </a:r>
            <a:r>
              <a:rPr lang="ar-LB" sz="1600" dirty="0" err="1" smtClean="0"/>
              <a:t>التحكيمية</a:t>
            </a:r>
            <a:r>
              <a:rPr lang="ar-LB" sz="1600" dirty="0" smtClean="0"/>
              <a:t> </a:t>
            </a:r>
            <a:endParaRPr lang="ar-LB" sz="1600" dirty="0" smtClean="0"/>
          </a:p>
          <a:p>
            <a:pPr algn="r" rtl="1">
              <a:buFont typeface="Arial" pitchFamily="34" charset="0"/>
              <a:buChar char="•"/>
            </a:pPr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أسس المعاملة العادلة والمنصفة</a:t>
            </a:r>
          </a:p>
          <a:p>
            <a:pPr algn="r" rtl="1"/>
            <a:endParaRPr lang="ar-LB" sz="2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1600" dirty="0" smtClean="0"/>
              <a:t>الاستقرار وحماية توقعات المستثمر الشرعية </a:t>
            </a:r>
            <a:endParaRPr lang="ar-LB" sz="1600" dirty="0" smtClean="0"/>
          </a:p>
          <a:p>
            <a:pPr algn="r" rtl="1"/>
            <a:r>
              <a:rPr lang="ar-LB" sz="1600" dirty="0" smtClean="0"/>
              <a:t>الشفافية</a:t>
            </a:r>
            <a:endParaRPr lang="ar-LB" sz="1600" dirty="0" smtClean="0"/>
          </a:p>
          <a:p>
            <a:pPr algn="r" rtl="1"/>
            <a:r>
              <a:rPr lang="ar-LB" sz="1600" dirty="0" smtClean="0"/>
              <a:t>احترام الموجبات العقدية</a:t>
            </a:r>
          </a:p>
          <a:p>
            <a:pPr algn="r" rtl="1"/>
            <a:r>
              <a:rPr lang="ar-LB" sz="1600" dirty="0" smtClean="0"/>
              <a:t>الإجراءات المستقيمة</a:t>
            </a:r>
          </a:p>
          <a:p>
            <a:pPr algn="r" rtl="1"/>
            <a:r>
              <a:rPr lang="ar-LB" sz="1600" dirty="0" smtClean="0"/>
              <a:t>حسن النية </a:t>
            </a:r>
          </a:p>
          <a:p>
            <a:pPr algn="r" rtl="1"/>
            <a:r>
              <a:rPr lang="ar-LB" sz="1600" dirty="0" smtClean="0"/>
              <a:t>عدم </a:t>
            </a:r>
            <a:r>
              <a:rPr lang="ar-LB" sz="1600" dirty="0" err="1" smtClean="0"/>
              <a:t>الاكراه</a:t>
            </a:r>
            <a:r>
              <a:rPr lang="ar-LB" sz="1600" dirty="0" smtClean="0"/>
              <a:t> والمضايقة</a:t>
            </a:r>
            <a:r>
              <a:rPr lang="ar-LB" sz="1600" dirty="0" smtClean="0"/>
              <a:t> </a:t>
            </a:r>
            <a:endParaRPr lang="ar-LB" sz="1600" dirty="0" smtClean="0"/>
          </a:p>
          <a:p>
            <a:pPr algn="r" rtl="1"/>
            <a:endParaRPr lang="ar-LB" sz="1600" dirty="0" smtClean="0"/>
          </a:p>
          <a:p>
            <a:pPr algn="r" rtl="1"/>
            <a:endParaRPr lang="ar-LB" sz="1600" dirty="0" smtClean="0"/>
          </a:p>
          <a:p>
            <a:endParaRPr lang="ar-LB" sz="1600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200" y="6324600"/>
            <a:ext cx="1676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المعاملة العادلة والمنصفة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14400" y="838200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14400" y="891639"/>
            <a:ext cx="82296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/>
            <a:r>
              <a:rPr lang="ar-LB" sz="3200" dirty="0" smtClean="0"/>
              <a:t>الاستقرار وحماية توقعات المستثمر الشرعية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731520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ماهية العنصر</a:t>
            </a:r>
            <a:endParaRPr lang="ar-LB" sz="2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ar-LB" sz="1600" dirty="0"/>
          </a:p>
          <a:p>
            <a:pPr algn="r" rtl="1"/>
            <a:r>
              <a:rPr lang="ar-LB" sz="1600" dirty="0" smtClean="0"/>
              <a:t>ترتكز توقعات المستثمر على النظام القانوني للدولة المضيفة وعلى الالتزامات التي تعد </a:t>
            </a:r>
            <a:r>
              <a:rPr lang="ar-LB" sz="1600" dirty="0" err="1" smtClean="0"/>
              <a:t>بها</a:t>
            </a:r>
            <a:endParaRPr lang="ar-LB" sz="1600" dirty="0"/>
          </a:p>
          <a:p>
            <a:pPr algn="r" rtl="1"/>
            <a:r>
              <a:rPr lang="ar-LB" sz="1600" dirty="0" smtClean="0"/>
              <a:t>قيام الدولة بتعديل نظامها القانوني أو تعهداتها </a:t>
            </a:r>
            <a:r>
              <a:rPr lang="ar-LB" sz="1600" dirty="0" smtClean="0"/>
              <a:t>يشكل مخالفة لمبدأ المعاملة العادلة والمنصفة</a:t>
            </a:r>
            <a:r>
              <a:rPr lang="ar-LB" sz="1600" dirty="0" smtClean="0"/>
              <a:t> </a:t>
            </a:r>
          </a:p>
          <a:p>
            <a:pPr algn="r" rtl="1"/>
            <a:r>
              <a:rPr lang="ar-LB" sz="1600" dirty="0" smtClean="0"/>
              <a:t>وجوب الأخذ بالنظام القانوني القائم والالتزامات القائمة بتاريخ نشوء الاستثمار</a:t>
            </a:r>
            <a:endParaRPr lang="ar-LB" sz="1600" dirty="0" smtClean="0"/>
          </a:p>
          <a:p>
            <a:pPr algn="r" rtl="1"/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en-US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CMS v. Argentina</a:t>
            </a:r>
            <a:endParaRPr lang="ar-LB" sz="2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ar-LB" sz="1600" dirty="0" smtClean="0"/>
          </a:p>
          <a:p>
            <a:pPr algn="r" rtl="1"/>
            <a:r>
              <a:rPr lang="ar-LB" sz="1600" dirty="0" smtClean="0"/>
              <a:t>أعطت الدولة المضيفة ضمانات متعلقة بتعديل سعر نقل الغاز الطبيعي من خلال قوانينها ورخص أصدرتها </a:t>
            </a:r>
            <a:endParaRPr lang="ar-LB" sz="1600" dirty="0" smtClean="0"/>
          </a:p>
          <a:p>
            <a:pPr algn="r" rtl="1"/>
            <a:r>
              <a:rPr lang="ar-LB" sz="1600" dirty="0" smtClean="0"/>
              <a:t>ألغت الدولة المضيفة الضمانات الممنوحة</a:t>
            </a:r>
          </a:p>
          <a:p>
            <a:pPr algn="r" rtl="1"/>
            <a:r>
              <a:rPr lang="ar-LB" sz="1600" dirty="0" smtClean="0"/>
              <a:t>شدد القرار الصادر على عنصري الاستقرار والقدرة على التوقع وحكم بمخالفة مبدأ </a:t>
            </a:r>
            <a:r>
              <a:rPr lang="ar-LB" sz="1600" dirty="0" smtClean="0"/>
              <a:t>المعاملة العادلة والمنصفة</a:t>
            </a:r>
            <a:r>
              <a:rPr lang="ar-LB" sz="1600" dirty="0" smtClean="0"/>
              <a:t> </a:t>
            </a:r>
            <a:endParaRPr lang="ar-LB" sz="1600" dirty="0" smtClean="0"/>
          </a:p>
          <a:p>
            <a:pPr algn="r" rtl="1"/>
            <a:endParaRPr lang="ar-LB" sz="1600" dirty="0" smtClean="0"/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ضوابط مبدأ المعاملة العادلة والمنصفة</a:t>
            </a:r>
          </a:p>
          <a:p>
            <a:pPr algn="r" rtl="1"/>
            <a:r>
              <a:rPr lang="ar-LB" sz="1600" dirty="0" smtClean="0"/>
              <a:t> </a:t>
            </a:r>
          </a:p>
          <a:p>
            <a:pPr algn="r" rtl="1"/>
            <a:r>
              <a:rPr lang="ar-LB" sz="1600" dirty="0" smtClean="0"/>
              <a:t>عنصر الاستقرار ليس مطلقا</a:t>
            </a:r>
            <a:endParaRPr lang="ar-LB" sz="1600" dirty="0" smtClean="0"/>
          </a:p>
          <a:p>
            <a:pPr algn="r" rtl="1"/>
            <a:r>
              <a:rPr lang="ar-LB" sz="1600" dirty="0" smtClean="0"/>
              <a:t>المحافظة على حق الدولة بتعديل نظامها القانوني</a:t>
            </a:r>
            <a:endParaRPr lang="ar-LB" sz="1600" dirty="0" smtClean="0"/>
          </a:p>
          <a:p>
            <a:pPr algn="r" rtl="1"/>
            <a:r>
              <a:rPr lang="ar-LB" sz="1600" dirty="0" smtClean="0"/>
              <a:t>وجوب تقدير التعديلات التي تجريها الدولة على </a:t>
            </a:r>
            <a:r>
              <a:rPr lang="ar-LB" sz="1600" dirty="0" smtClean="0"/>
              <a:t>نظامها </a:t>
            </a:r>
            <a:r>
              <a:rPr lang="ar-LB" sz="1600" dirty="0" smtClean="0"/>
              <a:t>القانوني (هل تخطت سلطتها التنظيمية؟ هل التغيير جوهري؟)</a:t>
            </a:r>
            <a:endParaRPr lang="ar-LB" sz="1600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200" y="6324600"/>
            <a:ext cx="1676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المعاملة العادلة والمنصفة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14400" y="838200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14400" y="891639"/>
            <a:ext cx="82296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/>
            <a:r>
              <a:rPr lang="ar-LB" sz="3200" dirty="0" smtClean="0"/>
              <a:t>الشفافية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73152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ماهية </a:t>
            </a:r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العنصر</a:t>
            </a:r>
            <a:endParaRPr lang="ar-LB" sz="2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ar-LB" sz="1600" dirty="0"/>
          </a:p>
          <a:p>
            <a:pPr algn="r" rtl="1"/>
            <a:r>
              <a:rPr lang="ar-LB" sz="1600" dirty="0" smtClean="0"/>
              <a:t>الشفافية مرتبطة ارتباطا وثيقا بالتوقعات الشرعية للمستثمر</a:t>
            </a:r>
          </a:p>
          <a:p>
            <a:pPr algn="r" rtl="1"/>
            <a:r>
              <a:rPr lang="ar-LB" sz="1600" dirty="0" smtClean="0"/>
              <a:t>شفافية = وضوح في النظام القانوني الذي استند عليه الاستثمار </a:t>
            </a:r>
            <a:endParaRPr lang="ar-LB" sz="1600" dirty="0" smtClean="0"/>
          </a:p>
          <a:p>
            <a:pPr algn="r" rtl="1"/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en-US" sz="2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Metalclad</a:t>
            </a:r>
            <a:r>
              <a:rPr lang="en-US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v. Mexico</a:t>
            </a:r>
            <a:endParaRPr lang="ar-LB" sz="2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ar-LB" sz="1600" dirty="0" smtClean="0"/>
          </a:p>
          <a:p>
            <a:pPr algn="r" rtl="1"/>
            <a:r>
              <a:rPr lang="ar-LB" sz="1600" dirty="0" smtClean="0"/>
              <a:t>كانت الدولة المضيفة أكدت للمستثمر أنه حائز على كافة الرخص التي </a:t>
            </a:r>
            <a:r>
              <a:rPr lang="ar-LB" sz="1600" dirty="0" err="1" smtClean="0"/>
              <a:t>يستلزمها</a:t>
            </a:r>
            <a:r>
              <a:rPr lang="ar-LB" sz="1600" dirty="0" smtClean="0"/>
              <a:t> استثماره</a:t>
            </a:r>
            <a:endParaRPr lang="ar-LB" sz="1600" dirty="0" smtClean="0"/>
          </a:p>
          <a:p>
            <a:pPr algn="r" rtl="1"/>
            <a:r>
              <a:rPr lang="ar-LB" sz="1600" dirty="0" smtClean="0"/>
              <a:t>عند البدء بالاستثمار رفضت البلدية المحلية منح المستثمر رخصة البناء</a:t>
            </a:r>
            <a:endParaRPr lang="ar-LB" sz="1600" dirty="0" smtClean="0"/>
          </a:p>
          <a:p>
            <a:pPr algn="r" rtl="1"/>
            <a:r>
              <a:rPr lang="ar-LB" sz="1600" dirty="0" smtClean="0"/>
              <a:t>حق المستثمر </a:t>
            </a:r>
            <a:r>
              <a:rPr lang="ar-LB" sz="1600" dirty="0" smtClean="0"/>
              <a:t>الاستناد إلى تعهدات الدولة وتحقق خرق لمبدأ المعاملة العادلة والمنصفة نتيجة لخرق هذه التعهدات</a:t>
            </a:r>
            <a:endParaRPr lang="ar-LB" sz="1600" dirty="0" smtClean="0"/>
          </a:p>
          <a:p>
            <a:pPr algn="r" rtl="1"/>
            <a:r>
              <a:rPr lang="ar-LB" sz="1600" dirty="0" smtClean="0"/>
              <a:t> </a:t>
            </a:r>
          </a:p>
          <a:p>
            <a:pPr algn="r" rtl="1"/>
            <a:endParaRPr lang="ar-LB" sz="1600" dirty="0" smtClean="0"/>
          </a:p>
          <a:p>
            <a:pPr algn="r" rtl="1"/>
            <a:endParaRPr lang="ar-LB" sz="1600" dirty="0" smtClean="0"/>
          </a:p>
          <a:p>
            <a:endParaRPr lang="ar-LB" sz="1600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200" y="6324600"/>
            <a:ext cx="1676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المعاملة العادلة والمنصفة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14400" y="838200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14400" y="891639"/>
            <a:ext cx="82296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/>
            <a:r>
              <a:rPr lang="ar-LB" sz="3200" dirty="0" smtClean="0"/>
              <a:t>الالتزام بالموجبات العقدية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7315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ماهية </a:t>
            </a:r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العنصر</a:t>
            </a:r>
            <a:endParaRPr lang="ar-LB" sz="2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ar-LB" sz="1600" dirty="0"/>
          </a:p>
          <a:p>
            <a:pPr algn="r" rtl="1"/>
            <a:r>
              <a:rPr lang="ar-LB" sz="1600" dirty="0" smtClean="0"/>
              <a:t>مبدأ الالتزام بالموجبات العقدية مرتبط ارتباطا وثيقا بحماية</a:t>
            </a:r>
            <a:r>
              <a:rPr lang="ar-LB" sz="1600" dirty="0" smtClean="0"/>
              <a:t> توقعات المستثمر الشرعية</a:t>
            </a:r>
            <a:endParaRPr lang="ar-LB" sz="1600" dirty="0" smtClean="0"/>
          </a:p>
          <a:p>
            <a:pPr algn="r" rtl="1"/>
            <a:r>
              <a:rPr lang="ar-LB" sz="1600" dirty="0" smtClean="0"/>
              <a:t>تمتد حماية توقعات المستثمر </a:t>
            </a:r>
            <a:r>
              <a:rPr lang="ar-LB" sz="1600" dirty="0" err="1" smtClean="0"/>
              <a:t>الى</a:t>
            </a:r>
            <a:r>
              <a:rPr lang="ar-LB" sz="1600" dirty="0" smtClean="0"/>
              <a:t> حماية الموجبات العقدية </a:t>
            </a:r>
            <a:r>
              <a:rPr lang="ar-LB" sz="1600" dirty="0" err="1" smtClean="0"/>
              <a:t>اذ</a:t>
            </a:r>
            <a:r>
              <a:rPr lang="ar-LB" sz="1600" dirty="0" smtClean="0"/>
              <a:t> أن معظم التوقعات مبنية على عقود</a:t>
            </a:r>
          </a:p>
          <a:p>
            <a:pPr algn="r" rtl="1"/>
            <a:r>
              <a:rPr lang="ar-LB" sz="1600" dirty="0" smtClean="0"/>
              <a:t>يشترط أن يأتي الخرق نتيجة استعمال الدولة لسلطتها </a:t>
            </a:r>
            <a:r>
              <a:rPr lang="ar-LB" sz="1600" dirty="0" smtClean="0"/>
              <a:t>السيادية</a:t>
            </a:r>
            <a:r>
              <a:rPr lang="ar-LB" sz="1600" dirty="0" smtClean="0"/>
              <a:t> </a:t>
            </a:r>
            <a:endParaRPr lang="ar-LB" sz="1600" dirty="0"/>
          </a:p>
          <a:p>
            <a:pPr algn="r" rtl="1"/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en-US" sz="2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Impregilo</a:t>
            </a:r>
            <a:r>
              <a:rPr lang="en-US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v. Pakistan</a:t>
            </a:r>
            <a:endParaRPr lang="ar-LB" sz="2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ar-LB" sz="1600" dirty="0" smtClean="0"/>
          </a:p>
          <a:p>
            <a:pPr algn="r" rtl="1"/>
            <a:r>
              <a:rPr lang="ar-LB" sz="1600" dirty="0" smtClean="0"/>
              <a:t>عقد بناء معمل كهرومائي</a:t>
            </a:r>
          </a:p>
          <a:p>
            <a:pPr algn="r" rtl="1"/>
            <a:r>
              <a:rPr lang="ar-LB" sz="1600" dirty="0" smtClean="0"/>
              <a:t>أعاقت الدولة المضيفة تنفيذ المشروع عبر سلسلة تصرفات منها عدم تسليم الموقع </a:t>
            </a:r>
            <a:r>
              <a:rPr lang="ar-LB" sz="1600" dirty="0" smtClean="0"/>
              <a:t>لإنشاء المعمل</a:t>
            </a:r>
            <a:r>
              <a:rPr lang="ar-LB" sz="1600" dirty="0" smtClean="0"/>
              <a:t> </a:t>
            </a:r>
          </a:p>
          <a:p>
            <a:pPr algn="r" rtl="1"/>
            <a:r>
              <a:rPr lang="ar-LB" sz="1600" dirty="0" smtClean="0"/>
              <a:t>الإخلال العقدي لا يشكل خرقا لمبدأ المعاملة العادلة والمنصفة إلا في حال إساءة استعمال السلطة العامة</a:t>
            </a:r>
            <a:endParaRPr lang="ar-LB" sz="1600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200" y="6324600"/>
            <a:ext cx="1676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المعاملة العادلة والمنصفة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14400" y="838200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14400" y="891639"/>
            <a:ext cx="82296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/>
            <a:r>
              <a:rPr lang="ar-LB" sz="3200" dirty="0" err="1" smtClean="0"/>
              <a:t>الاجراءات</a:t>
            </a:r>
            <a:r>
              <a:rPr lang="ar-LB" sz="3200" dirty="0" smtClean="0"/>
              <a:t> المستقيمة 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73152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ماهية </a:t>
            </a:r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العنصر</a:t>
            </a:r>
            <a:endParaRPr lang="ar-LB" sz="2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ar-LB" sz="1600" dirty="0"/>
          </a:p>
          <a:p>
            <a:pPr algn="r" rtl="1"/>
            <a:r>
              <a:rPr lang="ar-LB" sz="1600" dirty="0" smtClean="0"/>
              <a:t>هو عنصر حيوي في مفهوم المعاملة العادلة والمنصفة</a:t>
            </a:r>
          </a:p>
          <a:p>
            <a:pPr algn="r" rtl="1"/>
            <a:r>
              <a:rPr lang="ar-LB" sz="1600" dirty="0" smtClean="0"/>
              <a:t>هو يشمل </a:t>
            </a:r>
            <a:r>
              <a:rPr lang="ar-LB" sz="1600" dirty="0" smtClean="0"/>
              <a:t>التمنع عن إحقاق الحق</a:t>
            </a:r>
          </a:p>
          <a:p>
            <a:pPr algn="r" rtl="1"/>
            <a:r>
              <a:rPr lang="ar-LB" sz="1600" dirty="0" smtClean="0"/>
              <a:t>كما ويعالج حالات انتفاء المحاكمة </a:t>
            </a:r>
            <a:r>
              <a:rPr lang="ar-LB" sz="1600" dirty="0" smtClean="0"/>
              <a:t>العادلة والنقص الجوهري في </a:t>
            </a:r>
            <a:r>
              <a:rPr lang="ar-LB" sz="1600" dirty="0" smtClean="0"/>
              <a:t>الإجراءات القضائية</a:t>
            </a:r>
            <a:endParaRPr lang="ar-LB" sz="1600" dirty="0" smtClean="0"/>
          </a:p>
          <a:p>
            <a:pPr algn="r" rtl="1"/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en-US" sz="2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Metalclad</a:t>
            </a:r>
            <a:r>
              <a:rPr lang="en-US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v. Mexico</a:t>
            </a:r>
            <a:endParaRPr lang="ar-LB" sz="2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endParaRPr lang="ar-LB" sz="1600" dirty="0" smtClean="0"/>
          </a:p>
          <a:p>
            <a:pPr algn="r" rtl="1"/>
            <a:r>
              <a:rPr lang="ar-LB" sz="1600" dirty="0" smtClean="0"/>
              <a:t>رفضت البلدية إصدار رخصة البناء بالرغم من ضمانات الدولة المضيفة حيال حتمية </a:t>
            </a:r>
            <a:r>
              <a:rPr lang="ar-LB" sz="1600" dirty="0" err="1" smtClean="0"/>
              <a:t>الاستحصال</a:t>
            </a:r>
            <a:r>
              <a:rPr lang="ar-LB" sz="1600" dirty="0" smtClean="0"/>
              <a:t> عليها</a:t>
            </a:r>
          </a:p>
          <a:p>
            <a:pPr algn="r" rtl="1"/>
            <a:r>
              <a:rPr lang="ar-LB" sz="1600" dirty="0" smtClean="0"/>
              <a:t>تم رفض الرخصة من دون الاستماع إلى المستثمر أو إعطائه فرصة للتعبير عن موقفه</a:t>
            </a:r>
          </a:p>
          <a:p>
            <a:pPr algn="r" rtl="1"/>
            <a:r>
              <a:rPr lang="ar-LB" sz="1600" dirty="0" smtClean="0"/>
              <a:t>تحقق خرق لمبدأ المعاملة العادلة والمنصفة نتيجة إتباع إجراء غير مستقيم </a:t>
            </a:r>
            <a:endParaRPr lang="ar-LB" sz="1600" dirty="0" smtClean="0"/>
          </a:p>
          <a:p>
            <a:pPr algn="r" rtl="1"/>
            <a:endParaRPr lang="ar-LB" sz="1600" dirty="0" smtClean="0"/>
          </a:p>
          <a:p>
            <a:pPr algn="r" rtl="1"/>
            <a:endParaRPr lang="ar-LB" sz="1600" dirty="0" smtClean="0"/>
          </a:p>
          <a:p>
            <a:pPr algn="r" rtl="1"/>
            <a:endParaRPr lang="ar-LB" sz="1600" dirty="0" smtClean="0"/>
          </a:p>
          <a:p>
            <a:endParaRPr lang="ar-LB" sz="1600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200" y="6324600"/>
            <a:ext cx="1676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المعاملة العادلة والمنصفة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14400" y="838200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14400" y="891639"/>
            <a:ext cx="82296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1369</TotalTime>
  <Words>826</Words>
  <Application>Microsoft Office PowerPoint</Application>
  <PresentationFormat>On-screen Show (4:3)</PresentationFormat>
  <Paragraphs>159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ورشة عمل وطنية لتعريف المستثمر الإماراتي بالاتفاقيات الثنائية للاستثمار</vt:lpstr>
      <vt:lpstr>المضمون</vt:lpstr>
      <vt:lpstr>المفهوم</vt:lpstr>
      <vt:lpstr>محاولات تعريف المعاملة العادلة والمنصفة</vt:lpstr>
      <vt:lpstr>تطبيقات مبدأ المعاملة العادلة والمنصفة</vt:lpstr>
      <vt:lpstr>الاستقرار وحماية توقعات المستثمر الشرعية</vt:lpstr>
      <vt:lpstr>الشفافية</vt:lpstr>
      <vt:lpstr>الالتزام بالموجبات العقدية</vt:lpstr>
      <vt:lpstr>الاجراءات المستقيمة </vt:lpstr>
      <vt:lpstr>حسن النية</vt:lpstr>
      <vt:lpstr>عدم الإكراه والمضايقة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rana.kahwaji</dc:creator>
  <cp:lastModifiedBy>rana.kahwaji</cp:lastModifiedBy>
  <cp:revision>162</cp:revision>
  <dcterms:created xsi:type="dcterms:W3CDTF">2013-02-06T19:27:45Z</dcterms:created>
  <dcterms:modified xsi:type="dcterms:W3CDTF">2013-02-14T19:41:56Z</dcterms:modified>
</cp:coreProperties>
</file>