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3" r:id="rId4"/>
    <p:sldId id="286" r:id="rId5"/>
    <p:sldId id="287" r:id="rId6"/>
    <p:sldId id="289" r:id="rId7"/>
    <p:sldId id="28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32" y="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066800"/>
            <a:ext cx="7315200" cy="1470025"/>
          </a:xfrm>
        </p:spPr>
        <p:txBody>
          <a:bodyPr>
            <a:normAutofit fontScale="90000"/>
          </a:bodyPr>
          <a:lstStyle/>
          <a:p>
            <a:pPr rtl="1"/>
            <a:r>
              <a:rPr lang="ar-LB" sz="6000" dirty="0" smtClean="0"/>
              <a:t>ورشة عمل وطنية لتعريف المستثمر الإماراتي بالاتفاقيات الثنائية للاستثمار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1752600"/>
          </a:xfrm>
        </p:spPr>
        <p:txBody>
          <a:bodyPr/>
          <a:lstStyle/>
          <a:p>
            <a:r>
              <a:rPr lang="ar-LB" sz="4000" dirty="0" smtClean="0"/>
              <a:t>رنا القهوجي</a:t>
            </a:r>
          </a:p>
          <a:p>
            <a:r>
              <a:rPr lang="ar-LB" dirty="0" smtClean="0"/>
              <a:t>أبو ظبي </a:t>
            </a:r>
          </a:p>
          <a:p>
            <a:pPr rtl="1"/>
            <a:r>
              <a:rPr lang="ar-LB" sz="1800" dirty="0" smtClean="0"/>
              <a:t>19 – 20 </a:t>
            </a:r>
            <a:r>
              <a:rPr lang="ar-LB" sz="2400" dirty="0" smtClean="0"/>
              <a:t>فبراير</a:t>
            </a:r>
            <a:r>
              <a:rPr lang="ar-LB" sz="1800" dirty="0" smtClean="0"/>
              <a:t> 2013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95400" y="76200"/>
            <a:ext cx="6629400" cy="914400"/>
          </a:xfrm>
          <a:ln w="38100">
            <a:noFill/>
          </a:ln>
        </p:spPr>
        <p:txBody>
          <a:bodyPr>
            <a:normAutofit/>
          </a:bodyPr>
          <a:lstStyle/>
          <a:p>
            <a:pPr algn="r" rtl="1"/>
            <a:r>
              <a:rPr lang="ar-LB" sz="3200" dirty="0" smtClean="0"/>
              <a:t>المضمون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600200"/>
            <a:ext cx="73152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B" sz="2000" dirty="0" smtClean="0"/>
              <a:t>الآليات الودية لفض النزاعات بين الدولة المضيفة والمستثمر</a:t>
            </a:r>
          </a:p>
          <a:p>
            <a:pPr algn="r" rtl="1"/>
            <a:endParaRPr lang="ar-LB" sz="2000" dirty="0" smtClean="0"/>
          </a:p>
          <a:p>
            <a:pPr algn="r" rtl="1"/>
            <a:r>
              <a:rPr lang="ar-LB" sz="2000" dirty="0" smtClean="0"/>
              <a:t>الآليات القضائية لفض النزاعات بين الدولة المضيفة والمستثمر</a:t>
            </a:r>
          </a:p>
          <a:p>
            <a:pPr algn="r" rtl="1"/>
            <a:endParaRPr lang="ar-LB" sz="2000" dirty="0" smtClean="0"/>
          </a:p>
          <a:p>
            <a:pPr algn="r" rtl="1"/>
            <a:r>
              <a:rPr lang="ar-LB" sz="2000" dirty="0" smtClean="0"/>
              <a:t>اختيار المحاكم الوطنية في عقود الاستثمار</a:t>
            </a:r>
          </a:p>
          <a:p>
            <a:pPr algn="r" rtl="1"/>
            <a:endParaRPr lang="ar-LB" sz="2000" dirty="0" smtClean="0"/>
          </a:p>
          <a:p>
            <a:pPr algn="r" rtl="1"/>
            <a:r>
              <a:rPr lang="ar-LB" sz="2000" dirty="0" smtClean="0"/>
              <a:t>البنود المظلية</a:t>
            </a:r>
          </a:p>
          <a:p>
            <a:pPr algn="r" rtl="1"/>
            <a:endParaRPr lang="ar-LB" sz="2000" dirty="0" smtClean="0"/>
          </a:p>
          <a:p>
            <a:endParaRPr lang="ar-LB" dirty="0" smtClean="0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914400" y="990600"/>
            <a:ext cx="8229600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8229600" y="0"/>
            <a:ext cx="0" cy="685800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95400" y="76200"/>
            <a:ext cx="6629400" cy="914400"/>
          </a:xfrm>
          <a:ln w="38100">
            <a:noFill/>
          </a:ln>
        </p:spPr>
        <p:txBody>
          <a:bodyPr>
            <a:normAutofit/>
          </a:bodyPr>
          <a:lstStyle/>
          <a:p>
            <a:pPr algn="r"/>
            <a:r>
              <a:rPr lang="ar-LB" sz="3200" dirty="0" smtClean="0"/>
              <a:t>الآليات الودية لفض النزاعات بين الدولة والمستثمر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295400"/>
            <a:ext cx="73152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ماهية الآليات الودية </a:t>
            </a:r>
          </a:p>
          <a:p>
            <a:endParaRPr lang="ar-LB" sz="1600" dirty="0"/>
          </a:p>
          <a:p>
            <a:pPr algn="r" rtl="1"/>
            <a:r>
              <a:rPr lang="ar-LB" sz="1600" dirty="0" smtClean="0"/>
              <a:t>تبتدئ آليات فض النزاعات بين الدولة والمستثمر باللجوء إلى الوسائل الودية</a:t>
            </a:r>
            <a:endParaRPr lang="ar-LB" sz="1600" dirty="0"/>
          </a:p>
          <a:p>
            <a:pPr algn="r" rtl="1"/>
            <a:r>
              <a:rPr lang="ar-LB" sz="1600" dirty="0" smtClean="0"/>
              <a:t>الآليات الودية هي وسائل بديلة لفض النزاعات تسبق اللجوء إلى الوسائل القضائية</a:t>
            </a:r>
          </a:p>
          <a:p>
            <a:pPr algn="r" rtl="1"/>
            <a:r>
              <a:rPr lang="ar-LB" sz="1600" dirty="0" smtClean="0"/>
              <a:t>الآليات الودية هي أساسا التفاوض والتوفيق والوساطة</a:t>
            </a:r>
          </a:p>
          <a:p>
            <a:pPr algn="r" rtl="1"/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خصائص الآليات الودية</a:t>
            </a:r>
          </a:p>
          <a:p>
            <a:endParaRPr lang="ar-LB" sz="1600" dirty="0" smtClean="0"/>
          </a:p>
          <a:p>
            <a:pPr algn="r" rtl="1"/>
            <a:r>
              <a:rPr lang="ar-LB" sz="1600" dirty="0" smtClean="0"/>
              <a:t>توفر هذه الآليات حلول غير قضائية</a:t>
            </a:r>
          </a:p>
          <a:p>
            <a:pPr algn="r" rtl="1"/>
            <a:r>
              <a:rPr lang="ar-LB" sz="1600" dirty="0" smtClean="0"/>
              <a:t>توفر هذه الآليات حلول غير ملزمة</a:t>
            </a:r>
          </a:p>
          <a:p>
            <a:pPr algn="r" rtl="1"/>
            <a:r>
              <a:rPr lang="ar-LB" sz="1600" dirty="0" smtClean="0"/>
              <a:t>يكتفي الطرف الثالث المكلف إدارتها بمساعدة الأطراف على إيجاد حل بدلا من فرض الحل عليهم</a:t>
            </a:r>
          </a:p>
          <a:p>
            <a:pPr algn="r" rtl="1">
              <a:buFont typeface="Arial" pitchFamily="34" charset="0"/>
              <a:buChar char="•"/>
            </a:pPr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التطبيقات العملية </a:t>
            </a:r>
          </a:p>
          <a:p>
            <a:endParaRPr lang="ar-LB" sz="1600" dirty="0" smtClean="0"/>
          </a:p>
          <a:p>
            <a:pPr algn="r" rtl="1"/>
            <a:r>
              <a:rPr lang="ar-LB" sz="1600" dirty="0" smtClean="0"/>
              <a:t>تنص بعض الاتفاقيات على نوع الوسيلة ويكتفي بعضها بالنص على مبدأ الحل الودي دون تحديد نوع الوسيلة</a:t>
            </a:r>
          </a:p>
          <a:p>
            <a:pPr algn="r" rtl="1"/>
            <a:r>
              <a:rPr lang="ar-LB" sz="1600" dirty="0" smtClean="0"/>
              <a:t>يتمتع أطراف النزاع بحرية تحديد الإجراءات الودية </a:t>
            </a:r>
          </a:p>
          <a:p>
            <a:pPr algn="r" rtl="1"/>
            <a:r>
              <a:rPr lang="ar-LB" sz="1600" dirty="0" smtClean="0"/>
              <a:t>أهمية النص على مهلة زمنية محددة للتوصل إلى حل ودي وذلك لحماية المستثمر</a:t>
            </a:r>
          </a:p>
          <a:p>
            <a:pPr algn="r" rtl="1"/>
            <a:endParaRPr lang="ar-LB" sz="1600" dirty="0" smtClean="0"/>
          </a:p>
          <a:p>
            <a:endParaRPr lang="ar-LB" sz="1600" dirty="0" smtClean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8229600" y="0"/>
            <a:ext cx="0" cy="685800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715000" y="6324600"/>
            <a:ext cx="21336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rtl="1"/>
            <a:r>
              <a:rPr lang="ar-LB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تعدد الإجراءات والبنود المظلية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914400" y="838200"/>
            <a:ext cx="822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914400" y="891639"/>
            <a:ext cx="82296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95400" y="76200"/>
            <a:ext cx="6629400" cy="914400"/>
          </a:xfrm>
          <a:ln w="38100">
            <a:noFill/>
          </a:ln>
        </p:spPr>
        <p:txBody>
          <a:bodyPr>
            <a:normAutofit fontScale="90000"/>
          </a:bodyPr>
          <a:lstStyle/>
          <a:p>
            <a:pPr algn="r"/>
            <a:r>
              <a:rPr lang="ar-LB" sz="3200" dirty="0" smtClean="0"/>
              <a:t>الآليات القضائية لفض النزاعات بين الدولة والمستثمر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295400"/>
            <a:ext cx="73152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اللجوء إلى المحاكم الوطنية </a:t>
            </a:r>
          </a:p>
          <a:p>
            <a:endParaRPr lang="ar-LB" sz="1600" dirty="0"/>
          </a:p>
          <a:p>
            <a:pPr algn="r" rtl="1"/>
            <a:r>
              <a:rPr lang="ar-LB" sz="1600" dirty="0" smtClean="0"/>
              <a:t>ينص على هذه الآلية عدد هام من الاتفاقيات الثنائية للاستثمار</a:t>
            </a:r>
            <a:endParaRPr lang="ar-LB" sz="1600" dirty="0"/>
          </a:p>
          <a:p>
            <a:pPr algn="r" rtl="1"/>
            <a:r>
              <a:rPr lang="ar-LB" sz="1600" dirty="0" smtClean="0"/>
              <a:t>تتفاوت اتفاقيات الاستثمار بين النص على اللجوء الإجباري إلى المحاكم الوطنية وحق الخيار</a:t>
            </a:r>
          </a:p>
          <a:p>
            <a:pPr algn="r" rtl="1"/>
            <a:r>
              <a:rPr lang="ar-LB" sz="1600" dirty="0" smtClean="0"/>
              <a:t>مبدأ الخيار النهائي أو </a:t>
            </a:r>
            <a:r>
              <a:rPr lang="ar-LB" sz="1600" dirty="0" err="1" smtClean="0"/>
              <a:t>الـ</a:t>
            </a:r>
            <a:r>
              <a:rPr lang="ar-LB" sz="1600" dirty="0" smtClean="0"/>
              <a:t> </a:t>
            </a:r>
            <a:r>
              <a:rPr lang="en-US" sz="1600" dirty="0" smtClean="0"/>
              <a:t>Fork in the road</a:t>
            </a:r>
            <a:r>
              <a:rPr lang="ar-LB" sz="1600" dirty="0" smtClean="0"/>
              <a:t> </a:t>
            </a:r>
            <a:r>
              <a:rPr lang="ar-LB" sz="1600" dirty="0" smtClean="0"/>
              <a:t>(</a:t>
            </a:r>
            <a:r>
              <a:rPr lang="en-US" sz="1600" dirty="0" smtClean="0"/>
              <a:t>CMS v. Argentina</a:t>
            </a:r>
            <a:r>
              <a:rPr lang="ar-LB" sz="1600" dirty="0" smtClean="0"/>
              <a:t> </a:t>
            </a:r>
            <a:r>
              <a:rPr lang="ar-LB" sz="1600" dirty="0" smtClean="0"/>
              <a:t>– الاتفاقية بين الامارات وتونس)</a:t>
            </a:r>
          </a:p>
          <a:p>
            <a:pPr algn="r" rtl="1"/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اللجوء إلى التحكيم المؤسساتي</a:t>
            </a:r>
          </a:p>
          <a:p>
            <a:endParaRPr lang="ar-LB" sz="1600" dirty="0" smtClean="0"/>
          </a:p>
          <a:p>
            <a:pPr algn="r" rtl="1"/>
            <a:r>
              <a:rPr lang="ar-LB" sz="1600" dirty="0" smtClean="0"/>
              <a:t>هو الذي يتم تنظيمه وتحديد إجراءاته من قبل إدارة أو مركز ينشأ لهذه الغاية</a:t>
            </a:r>
          </a:p>
          <a:p>
            <a:pPr algn="r" rtl="1"/>
            <a:r>
              <a:rPr lang="ar-LB" sz="1600" dirty="0" smtClean="0"/>
              <a:t>التحكيم الأكثر شيوعا في مجال الاستثمار هو تحكيم </a:t>
            </a:r>
            <a:r>
              <a:rPr lang="ar-LB" sz="1600" dirty="0" err="1" smtClean="0"/>
              <a:t>الإكسيد</a:t>
            </a:r>
            <a:r>
              <a:rPr lang="ar-LB" sz="1600" dirty="0" smtClean="0"/>
              <a:t> (اتفاقيات بين الإمارات وألمانيا، فرنسا، تونس، الخ) </a:t>
            </a:r>
          </a:p>
          <a:p>
            <a:pPr algn="r" rtl="1"/>
            <a:r>
              <a:rPr lang="ar-LB" sz="1600" dirty="0" smtClean="0"/>
              <a:t>أغلبية اتفاقيات الاستثمار تنص على حرية المستثمر في اختيار أكثر من مركز تحكيم كالـ </a:t>
            </a:r>
            <a:r>
              <a:rPr lang="en-US" sz="1600" dirty="0" smtClean="0"/>
              <a:t>ICC</a:t>
            </a:r>
            <a:r>
              <a:rPr lang="ar-LB" sz="1600" dirty="0" smtClean="0"/>
              <a:t> ومركز القاهرة </a:t>
            </a:r>
          </a:p>
          <a:p>
            <a:pPr algn="r" rtl="1">
              <a:buFont typeface="Arial" pitchFamily="34" charset="0"/>
              <a:buChar char="•"/>
            </a:pPr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اللجوء إلى التحكيم الحر </a:t>
            </a:r>
          </a:p>
          <a:p>
            <a:endParaRPr lang="ar-LB" sz="1600" dirty="0" smtClean="0"/>
          </a:p>
          <a:p>
            <a:pPr algn="r" rtl="1"/>
            <a:r>
              <a:rPr lang="ar-LB" sz="1600" dirty="0" smtClean="0"/>
              <a:t>إلى جانب التحكيم المؤسساتي تنص بعض الاتفاقيات على إمكانية اللجوء إلى التحكيم الحر</a:t>
            </a:r>
          </a:p>
          <a:p>
            <a:pPr algn="r" rtl="1"/>
            <a:r>
              <a:rPr lang="ar-LB" sz="1600" dirty="0" smtClean="0"/>
              <a:t>يتمتع أطراف النزاع بالحرية في إدارة إجراءات التحكيم</a:t>
            </a:r>
          </a:p>
          <a:p>
            <a:pPr algn="r" rtl="1"/>
            <a:r>
              <a:rPr lang="ar-LB" sz="1600" dirty="0" smtClean="0"/>
              <a:t>غالبا ما يتم الرجوع إلى نموذج يسترشد </a:t>
            </a:r>
            <a:r>
              <a:rPr lang="ar-LB" sz="1600" dirty="0" err="1" smtClean="0"/>
              <a:t>به</a:t>
            </a:r>
            <a:r>
              <a:rPr lang="ar-LB" sz="1600" dirty="0" smtClean="0"/>
              <a:t> الأطراف وأهم النماذج نظام </a:t>
            </a:r>
            <a:r>
              <a:rPr lang="ar-LB" sz="1600" dirty="0" err="1" smtClean="0"/>
              <a:t>الـ</a:t>
            </a:r>
            <a:r>
              <a:rPr lang="ar-LB" sz="1600" dirty="0" smtClean="0"/>
              <a:t> </a:t>
            </a:r>
            <a:r>
              <a:rPr lang="en-US" sz="1600" dirty="0" smtClean="0"/>
              <a:t>UNCITRAL</a:t>
            </a:r>
            <a:endParaRPr lang="ar-LB" sz="1600" dirty="0" smtClean="0"/>
          </a:p>
          <a:p>
            <a:pPr algn="r" rtl="1"/>
            <a:endParaRPr lang="ar-LB" sz="1600" dirty="0" smtClean="0"/>
          </a:p>
          <a:p>
            <a:endParaRPr lang="ar-LB" sz="1600" dirty="0" smtClean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8229600" y="0"/>
            <a:ext cx="0" cy="685800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715000" y="6324600"/>
            <a:ext cx="21336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rtl="1"/>
            <a:r>
              <a:rPr lang="ar-LB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تعدد الإجراءات والبنود المظلية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914400" y="838200"/>
            <a:ext cx="822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914400" y="891639"/>
            <a:ext cx="82296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95400" y="76200"/>
            <a:ext cx="6629400" cy="914400"/>
          </a:xfrm>
          <a:ln w="38100">
            <a:noFill/>
          </a:ln>
        </p:spPr>
        <p:txBody>
          <a:bodyPr>
            <a:normAutofit/>
          </a:bodyPr>
          <a:lstStyle/>
          <a:p>
            <a:pPr algn="r"/>
            <a:r>
              <a:rPr lang="ar-LB" sz="3200" dirty="0" smtClean="0"/>
              <a:t>اختيار المحاكم الوطنية في عقود الاستثمار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295400"/>
            <a:ext cx="73152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التفاوت بين اتفاقيات الاستثمار وعقود الاستثمار حول بند الاختصاص</a:t>
            </a:r>
          </a:p>
          <a:p>
            <a:endParaRPr lang="ar-LB" sz="1600" dirty="0"/>
          </a:p>
          <a:p>
            <a:pPr algn="r" rtl="1"/>
            <a:r>
              <a:rPr lang="ar-LB" sz="1600" dirty="0" smtClean="0"/>
              <a:t>غالبا ما تنص عقود الاستثمار بين الدولة المضيفة والمستثمر على اختصاص محاكم الدولة المضيفة</a:t>
            </a:r>
            <a:endParaRPr lang="ar-LB" sz="1600" dirty="0"/>
          </a:p>
          <a:p>
            <a:pPr algn="r" rtl="1"/>
            <a:r>
              <a:rPr lang="ar-LB" sz="1600" dirty="0" smtClean="0"/>
              <a:t>عند </a:t>
            </a:r>
            <a:r>
              <a:rPr lang="ar-LB" sz="1600" dirty="0" smtClean="0"/>
              <a:t>نشوء نزاع متعلق بعقد الاستثمار غالبا ما يعتد المستثمر باتفاقية الاستثمار بهدف اللجوء إلى التحكيم  </a:t>
            </a:r>
          </a:p>
          <a:p>
            <a:pPr algn="r" rtl="1"/>
            <a:r>
              <a:rPr lang="ar-LB" sz="1600" dirty="0" smtClean="0"/>
              <a:t>هل الموافقة على اختصاص المحاكم الوطنية هو تنازل عن التحكيم الملحوظ في اتفاقية الاستثمار؟ (</a:t>
            </a:r>
            <a:r>
              <a:rPr lang="en-US" sz="1600" dirty="0" smtClean="0"/>
              <a:t>Vivendi I</a:t>
            </a:r>
            <a:r>
              <a:rPr lang="ar-LB" sz="1600" dirty="0" smtClean="0"/>
              <a:t>)</a:t>
            </a:r>
          </a:p>
          <a:p>
            <a:pPr algn="r" rtl="1"/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التمييز بين المطالبات الاتفاقية والمطالبات العقدية</a:t>
            </a:r>
          </a:p>
          <a:p>
            <a:endParaRPr lang="ar-LB" sz="1600" dirty="0" smtClean="0"/>
          </a:p>
          <a:p>
            <a:pPr algn="r" rtl="1"/>
            <a:r>
              <a:rPr lang="ar-LB" sz="1600" dirty="0" err="1" smtClean="0"/>
              <a:t>ايلاء</a:t>
            </a:r>
            <a:r>
              <a:rPr lang="ar-LB" sz="1600" dirty="0" smtClean="0"/>
              <a:t> معاملة مختلفة لكل من المطالب على صعيد الاختصاص</a:t>
            </a:r>
          </a:p>
          <a:p>
            <a:pPr algn="r" rtl="1"/>
            <a:r>
              <a:rPr lang="ar-LB" sz="1600" dirty="0" smtClean="0"/>
              <a:t>خلق حالات يكون فيها على المستثمر الأجنبي تقديم مطالباته بالتوازي أمام المحاكم الوطنية والهيئات </a:t>
            </a:r>
            <a:r>
              <a:rPr lang="ar-LB" sz="1600" dirty="0" err="1" smtClean="0"/>
              <a:t>التحكيمية</a:t>
            </a:r>
            <a:r>
              <a:rPr lang="ar-LB" sz="1600" dirty="0" smtClean="0"/>
              <a:t>  </a:t>
            </a:r>
          </a:p>
          <a:p>
            <a:pPr algn="r" rtl="1"/>
            <a:r>
              <a:rPr lang="ar-LB" sz="1600" dirty="0" smtClean="0"/>
              <a:t>الازدواجية </a:t>
            </a:r>
            <a:r>
              <a:rPr lang="ar-LB" sz="1600" dirty="0" smtClean="0"/>
              <a:t>تؤدي إلى نتائج غير مرغوبة منها تعدد الإجراءات </a:t>
            </a:r>
          </a:p>
          <a:p>
            <a:pPr algn="r" rtl="1">
              <a:buFont typeface="Arial" pitchFamily="34" charset="0"/>
              <a:buChar char="•"/>
            </a:pPr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أثر التمييز بين المطالبات وتعدد الإجراءات على ضمانات المستثمر  </a:t>
            </a:r>
          </a:p>
          <a:p>
            <a:endParaRPr lang="ar-LB" sz="1600" dirty="0" smtClean="0"/>
          </a:p>
          <a:p>
            <a:pPr algn="r" rtl="1"/>
            <a:r>
              <a:rPr lang="ar-LB" sz="1600" dirty="0" smtClean="0"/>
              <a:t>شعور الدولة المضيفة بالتهديد نتيجة لجوء المستثمر إلى التحكيم </a:t>
            </a:r>
          </a:p>
          <a:p>
            <a:pPr algn="r" rtl="1"/>
            <a:r>
              <a:rPr lang="ar-LB" sz="1600" dirty="0" smtClean="0"/>
              <a:t>اتخاذ الدولة المضيفة إجراءات </a:t>
            </a:r>
            <a:r>
              <a:rPr lang="ar-LB" sz="1600" dirty="0" err="1" smtClean="0"/>
              <a:t>تصعيدية</a:t>
            </a:r>
            <a:r>
              <a:rPr lang="ar-LB" sz="1600" dirty="0" smtClean="0"/>
              <a:t> كرفع دعوى عقدية ضد المستثمر أمام محاكمها الوطنية </a:t>
            </a:r>
          </a:p>
          <a:p>
            <a:pPr algn="r" rtl="1"/>
            <a:r>
              <a:rPr lang="ar-LB" sz="1600" dirty="0" smtClean="0"/>
              <a:t>يؤدي تعدد الإجراءات إلى إفراغ الحماية المتوفرة في اتفاقيات الاستثمار من مضمونها </a:t>
            </a:r>
          </a:p>
          <a:p>
            <a:pPr algn="r" rtl="1"/>
            <a:endParaRPr lang="ar-LB" sz="1600" dirty="0" smtClean="0"/>
          </a:p>
          <a:p>
            <a:endParaRPr lang="ar-LB" sz="1600" dirty="0" smtClean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8229600" y="0"/>
            <a:ext cx="0" cy="685800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715000" y="6324600"/>
            <a:ext cx="21336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rtl="1"/>
            <a:r>
              <a:rPr lang="ar-LB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تعدد الإجراءات والبنود المظلية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914400" y="838200"/>
            <a:ext cx="822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914400" y="891639"/>
            <a:ext cx="82296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95400" y="76200"/>
            <a:ext cx="6629400" cy="914400"/>
          </a:xfrm>
          <a:ln w="38100">
            <a:noFill/>
          </a:ln>
        </p:spPr>
        <p:txBody>
          <a:bodyPr>
            <a:normAutofit/>
          </a:bodyPr>
          <a:lstStyle/>
          <a:p>
            <a:pPr algn="r"/>
            <a:r>
              <a:rPr lang="ar-LB" sz="3200" dirty="0" smtClean="0"/>
              <a:t>البنود المظلية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295400"/>
            <a:ext cx="73152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مفهوم البند المظلي</a:t>
            </a:r>
          </a:p>
          <a:p>
            <a:endParaRPr lang="ar-LB" sz="1600" dirty="0"/>
          </a:p>
          <a:p>
            <a:pPr algn="r" rtl="1"/>
            <a:r>
              <a:rPr lang="ar-LB" sz="1600" dirty="0" smtClean="0"/>
              <a:t>بند مدرج في معاهدات واتفاقيات الاستثمار (البند 12.3 من الاتفاقية بين الامارات وألمانيا)</a:t>
            </a:r>
            <a:endParaRPr lang="ar-LB" sz="1600" dirty="0"/>
          </a:p>
          <a:p>
            <a:pPr algn="r" rtl="1"/>
            <a:r>
              <a:rPr lang="ar-LB" sz="1600" dirty="0" smtClean="0"/>
              <a:t>يضمن احترام الموجبات التي تعقدها الدولة المضيفة تجاه المستثمر  </a:t>
            </a:r>
          </a:p>
          <a:p>
            <a:pPr algn="r" rtl="1"/>
            <a:r>
              <a:rPr lang="ar-LB" sz="1600" dirty="0" smtClean="0"/>
              <a:t>توضع بموجبه موجبات الدولة المضيفة التعاقدية تحت المظلة </a:t>
            </a:r>
            <a:r>
              <a:rPr lang="ar-LB" sz="1600" dirty="0" err="1" smtClean="0"/>
              <a:t>الحمائية</a:t>
            </a:r>
            <a:r>
              <a:rPr lang="ar-LB" sz="1600" dirty="0" smtClean="0"/>
              <a:t> لاتفاقيات الاستثمار</a:t>
            </a:r>
          </a:p>
          <a:p>
            <a:pPr algn="r" rtl="1"/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التطبيقات القضائية للبند المظلي</a:t>
            </a:r>
          </a:p>
          <a:p>
            <a:endParaRPr lang="ar-LB" sz="1600" dirty="0" smtClean="0"/>
          </a:p>
          <a:p>
            <a:pPr algn="r" rtl="1"/>
            <a:r>
              <a:rPr lang="ar-LB" sz="1600" dirty="0" smtClean="0"/>
              <a:t>بعض القرارات </a:t>
            </a:r>
            <a:r>
              <a:rPr lang="ar-LB" sz="1600" dirty="0" err="1" smtClean="0"/>
              <a:t>التحكيمية</a:t>
            </a:r>
            <a:r>
              <a:rPr lang="ar-LB" sz="1600" dirty="0" smtClean="0"/>
              <a:t> أعطت البند المظلي فعالية تامة (</a:t>
            </a:r>
            <a:r>
              <a:rPr lang="en-US" sz="1600" dirty="0" smtClean="0"/>
              <a:t>SGS v. Philippines</a:t>
            </a:r>
            <a:r>
              <a:rPr lang="ar-LB" sz="1600" dirty="0" smtClean="0"/>
              <a:t>)</a:t>
            </a:r>
          </a:p>
          <a:p>
            <a:pPr algn="r" rtl="1"/>
            <a:r>
              <a:rPr lang="ar-LB" sz="1600" dirty="0" smtClean="0"/>
              <a:t>البعض الآخر حد من نطاق تطبيق البند المظلي (</a:t>
            </a:r>
            <a:r>
              <a:rPr lang="en-US" sz="1600" dirty="0" smtClean="0"/>
              <a:t>SGS v. Pakistan</a:t>
            </a:r>
            <a:r>
              <a:rPr lang="ar-LB" sz="1600" dirty="0" smtClean="0"/>
              <a:t>)</a:t>
            </a:r>
          </a:p>
          <a:p>
            <a:pPr algn="r" rtl="1"/>
            <a:r>
              <a:rPr lang="ar-LB" sz="1600" dirty="0" smtClean="0"/>
              <a:t>وجود اختلاف واضح حول نطاق تطبيق البند المظلي وتبقى العبرة لنية الدول </a:t>
            </a:r>
            <a:r>
              <a:rPr lang="ar-LB" sz="1600" dirty="0" err="1" smtClean="0"/>
              <a:t>الحقيقية</a:t>
            </a:r>
            <a:r>
              <a:rPr lang="ar-LB" sz="1600" dirty="0" smtClean="0"/>
              <a:t> لدى </a:t>
            </a:r>
            <a:r>
              <a:rPr lang="ar-LB" sz="1600" dirty="0" err="1" smtClean="0"/>
              <a:t>ادراجها</a:t>
            </a:r>
            <a:r>
              <a:rPr lang="ar-LB" sz="1600" dirty="0" smtClean="0"/>
              <a:t> هكذا بند   </a:t>
            </a:r>
          </a:p>
          <a:p>
            <a:pPr algn="r" rtl="1">
              <a:buFont typeface="Arial" pitchFamily="34" charset="0"/>
              <a:buChar char="•"/>
            </a:pPr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أثر البند المظلي   </a:t>
            </a:r>
          </a:p>
          <a:p>
            <a:endParaRPr lang="ar-LB" sz="1600" dirty="0" smtClean="0"/>
          </a:p>
          <a:p>
            <a:pPr algn="r" rtl="1"/>
            <a:r>
              <a:rPr lang="ar-LB" sz="1600" dirty="0" smtClean="0"/>
              <a:t>الحد من مشكلة تعدد الإجراءات</a:t>
            </a:r>
          </a:p>
          <a:p>
            <a:pPr algn="r" rtl="1"/>
            <a:r>
              <a:rPr lang="ar-LB" sz="1600" dirty="0" smtClean="0"/>
              <a:t>تأمين الحماية الدولية لأي نوع من الالتزامات حتى تلك البسيطة منها </a:t>
            </a:r>
          </a:p>
          <a:p>
            <a:pPr algn="r" rtl="1"/>
            <a:endParaRPr lang="ar-LB" sz="1600" dirty="0" smtClean="0"/>
          </a:p>
          <a:p>
            <a:endParaRPr lang="ar-LB" sz="1600" dirty="0" smtClean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8229600" y="0"/>
            <a:ext cx="0" cy="685800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715000" y="6324600"/>
            <a:ext cx="21336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rtl="1"/>
            <a:r>
              <a:rPr lang="ar-LB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تعدد الإجراءات والبنود المظلية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914400" y="838200"/>
            <a:ext cx="822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914400" y="891639"/>
            <a:ext cx="82296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2133600"/>
            <a:ext cx="624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LB" sz="5400" dirty="0" smtClean="0"/>
              <a:t>شكرا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1068</TotalTime>
  <Words>572</Words>
  <Application>Microsoft Office PowerPoint</Application>
  <PresentationFormat>On-screen Show (4:3)</PresentationFormat>
  <Paragraphs>88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ورشة عمل وطنية لتعريف المستثمر الإماراتي بالاتفاقيات الثنائية للاستثمار</vt:lpstr>
      <vt:lpstr>المضمون</vt:lpstr>
      <vt:lpstr>الآليات الودية لفض النزاعات بين الدولة والمستثمر</vt:lpstr>
      <vt:lpstr>الآليات القضائية لفض النزاعات بين الدولة والمستثمر</vt:lpstr>
      <vt:lpstr>اختيار المحاكم الوطنية في عقود الاستثمار</vt:lpstr>
      <vt:lpstr>البنود المظلية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rana.kahwaji</dc:creator>
  <cp:lastModifiedBy>rana.kahwaji</cp:lastModifiedBy>
  <cp:revision>83</cp:revision>
  <dcterms:created xsi:type="dcterms:W3CDTF">2013-02-06T19:27:45Z</dcterms:created>
  <dcterms:modified xsi:type="dcterms:W3CDTF">2013-02-14T20:01:55Z</dcterms:modified>
</cp:coreProperties>
</file>