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3" r:id="rId4"/>
    <p:sldId id="275" r:id="rId5"/>
    <p:sldId id="277" r:id="rId6"/>
    <p:sldId id="279" r:id="rId7"/>
    <p:sldId id="282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32FE-1F00-4126-A723-F40C6569A8BC}" type="datetimeFigureOut">
              <a:rPr lang="en-US" smtClean="0"/>
              <a:pPr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10BE-EC3D-4E01-8679-8387453D9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3152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LB" sz="6000" dirty="0" smtClean="0"/>
              <a:t>ورشة عمل وطنية لتعريف المستثمر الإماراتي بالاتفاقيات الثنائية للاستثمار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/>
          <a:p>
            <a:r>
              <a:rPr lang="ar-LB" sz="4000" dirty="0" smtClean="0"/>
              <a:t>رنا القهوجي</a:t>
            </a:r>
          </a:p>
          <a:p>
            <a:r>
              <a:rPr lang="ar-LB" dirty="0" smtClean="0"/>
              <a:t>أبو ظبي </a:t>
            </a:r>
          </a:p>
          <a:p>
            <a:pPr rtl="1"/>
            <a:r>
              <a:rPr lang="ar-LB" sz="1800" dirty="0" smtClean="0"/>
              <a:t>19 – 20 </a:t>
            </a:r>
            <a:r>
              <a:rPr lang="ar-LB" sz="2400" dirty="0" smtClean="0"/>
              <a:t>فبراير</a:t>
            </a:r>
            <a:r>
              <a:rPr lang="ar-LB" sz="1800" dirty="0" smtClean="0"/>
              <a:t> 2013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 rtl="1"/>
            <a:r>
              <a:rPr lang="ar-LB" sz="3200" dirty="0" smtClean="0"/>
              <a:t>المضمون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000" dirty="0" smtClean="0"/>
              <a:t>جنسية المستثمر الشخص الطبيعي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جنسية المستثمر الشخص المعنوي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بعض خصائص اتفاقية </a:t>
            </a:r>
            <a:r>
              <a:rPr lang="ar-LB" sz="2000" dirty="0" err="1" smtClean="0"/>
              <a:t>الإكسيد</a:t>
            </a:r>
            <a:endParaRPr lang="ar-LB" sz="2000" dirty="0" smtClean="0"/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التخطيط للجنسية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الشريك كمستثمر</a:t>
            </a:r>
          </a:p>
          <a:p>
            <a:pPr algn="r" rtl="1"/>
            <a:endParaRPr lang="ar-LB" sz="2000" dirty="0" smtClean="0"/>
          </a:p>
          <a:p>
            <a:pPr algn="r" rtl="1"/>
            <a:r>
              <a:rPr lang="ar-LB" sz="2000" dirty="0" smtClean="0"/>
              <a:t>الصناديق السيادية</a:t>
            </a:r>
          </a:p>
          <a:p>
            <a:endParaRPr lang="ar-L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914400" y="990600"/>
            <a:ext cx="82296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جنسية المستثمر الشخص الطبيعي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جنسية المستثمر الشخص الطبيعي بمعناها الضيق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تتحدد جنسية المستثمر الشخص الطبيعي بالاستناد إلى قوانين الدولة التي يعتد بجنسيتها (معيار الجنسية القائمة)</a:t>
            </a:r>
            <a:endParaRPr lang="ar-LB" sz="1600" dirty="0"/>
          </a:p>
          <a:p>
            <a:pPr algn="r" rtl="1"/>
            <a:r>
              <a:rPr lang="ar-LB" sz="1600" dirty="0" smtClean="0"/>
              <a:t>شهادة الجنسية هي دليل هام ولكن ليس قاطعا </a:t>
            </a:r>
            <a:r>
              <a:rPr lang="ar-LB" sz="1600" dirty="0" smtClean="0"/>
              <a:t>(</a:t>
            </a:r>
            <a:r>
              <a:rPr lang="en-US" sz="1600" dirty="0" err="1" smtClean="0"/>
              <a:t>Soufraki</a:t>
            </a:r>
            <a:r>
              <a:rPr lang="en-US" sz="1600" dirty="0" smtClean="0"/>
              <a:t> v. UAE</a:t>
            </a:r>
            <a:r>
              <a:rPr lang="ar-LB" sz="1600" dirty="0" smtClean="0"/>
              <a:t>)</a:t>
            </a:r>
            <a:endParaRPr lang="ar-LB" sz="1600" dirty="0" smtClean="0"/>
          </a:p>
          <a:p>
            <a:pPr algn="r" rtl="1"/>
            <a:r>
              <a:rPr lang="ar-LB" sz="1600" dirty="0" smtClean="0"/>
              <a:t>لا اعتبار لمعيار الجنسية الفعلية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الإقامة المستمرة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اعتمدت بعض اتفاقيات الاستثمار معيار الإقامة المستمرة، إضافة إلى معيار الجنسية، بعنصريها:</a:t>
            </a:r>
          </a:p>
          <a:p>
            <a:pPr algn="r" rtl="1"/>
            <a:r>
              <a:rPr lang="ar-LB" sz="1600" dirty="0" smtClean="0"/>
              <a:t>- الإقامة الفعلية</a:t>
            </a:r>
          </a:p>
          <a:p>
            <a:pPr algn="r" rtl="1"/>
            <a:r>
              <a:rPr lang="ar-LB" sz="1600" dirty="0" smtClean="0"/>
              <a:t>- الاعتياد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مسألة الجنسية المزدوجة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استثناء المستثمر الذي يحمل جنسية الدولة المضيفة </a:t>
            </a:r>
            <a:r>
              <a:rPr lang="ar-LB" sz="1600" dirty="0" err="1" smtClean="0"/>
              <a:t>بالاضافة</a:t>
            </a:r>
            <a:r>
              <a:rPr lang="ar-LB" sz="1600" dirty="0" smtClean="0"/>
              <a:t>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جنسية أخرى من الحماية الدولية</a:t>
            </a:r>
          </a:p>
          <a:p>
            <a:pPr algn="r" rtl="1"/>
            <a:r>
              <a:rPr lang="ar-LB" sz="1600" dirty="0" smtClean="0"/>
              <a:t>المادة (</a:t>
            </a:r>
            <a:r>
              <a:rPr lang="en-US" sz="1600" dirty="0" smtClean="0"/>
              <a:t>b</a:t>
            </a:r>
            <a:r>
              <a:rPr lang="ar-LB" sz="1600" dirty="0" smtClean="0"/>
              <a:t>)2 25 من اتفاقية واشنطن</a:t>
            </a:r>
          </a:p>
          <a:p>
            <a:pPr algn="r" rtl="1"/>
            <a:r>
              <a:rPr lang="en-US" sz="1600" dirty="0" smtClean="0"/>
              <a:t>Champion Trading v. Egypt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جنسية المستثمر الشخص المعنوي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تعدد المعايير </a:t>
            </a:r>
          </a:p>
          <a:p>
            <a:pPr algn="r" rtl="1"/>
            <a:endParaRPr lang="ar-LB" sz="1600" dirty="0"/>
          </a:p>
          <a:p>
            <a:pPr algn="r" rtl="1"/>
            <a:r>
              <a:rPr lang="ar-LB" sz="1600" dirty="0" smtClean="0"/>
              <a:t>المعياران الأكثر شيوعا: معيار مكان التسجيل ومعيار المركز الرئيسي</a:t>
            </a:r>
            <a:endParaRPr lang="ar-LB" sz="1600" dirty="0"/>
          </a:p>
          <a:p>
            <a:pPr algn="r" rtl="1"/>
            <a:r>
              <a:rPr lang="ar-LB" sz="1600" dirty="0" smtClean="0"/>
              <a:t>معيار الرابط الاقتصادي</a:t>
            </a:r>
          </a:p>
          <a:p>
            <a:pPr algn="r" rtl="1"/>
            <a:r>
              <a:rPr lang="ar-LB" sz="1600" dirty="0" smtClean="0"/>
              <a:t>معيار الرقابة </a:t>
            </a:r>
            <a:r>
              <a:rPr lang="ar-LB" sz="1600" dirty="0" smtClean="0"/>
              <a:t>(</a:t>
            </a:r>
            <a:r>
              <a:rPr lang="en-US" sz="1600" dirty="0" smtClean="0"/>
              <a:t>Mobil v. Venezuela</a:t>
            </a:r>
            <a:r>
              <a:rPr lang="ar-LB" sz="1600" dirty="0" smtClean="0"/>
              <a:t>)</a:t>
            </a:r>
            <a:endParaRPr lang="ar-LB" sz="1600" dirty="0" smtClean="0"/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اجتماع المعايير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بعض اتفاقيات الاستثمار تشترط اجتماع بعض المعايير لتوفر الجنسية الأجنبية:</a:t>
            </a:r>
          </a:p>
          <a:p>
            <a:pPr algn="r" rtl="1"/>
            <a:r>
              <a:rPr lang="ar-LB" sz="1600" dirty="0" smtClean="0"/>
              <a:t>- اجتماع معياري مركز الشركة وغالبية الأسهم (الاتفاقية بين ليتوانيا والسويد) </a:t>
            </a:r>
          </a:p>
          <a:p>
            <a:pPr algn="r" rtl="1">
              <a:buFontTx/>
              <a:buChar char="-"/>
            </a:pPr>
            <a:r>
              <a:rPr lang="ar-LB" sz="1600" dirty="0" smtClean="0"/>
              <a:t>اجتماع معياري مكان التسجيل والرقابة </a:t>
            </a:r>
            <a:r>
              <a:rPr lang="ar-LB" sz="1600" dirty="0" smtClean="0"/>
              <a:t>(</a:t>
            </a:r>
            <a:r>
              <a:rPr lang="en-US" sz="1600" dirty="0" smtClean="0"/>
              <a:t>Champion Trading v. Egypt</a:t>
            </a:r>
            <a:r>
              <a:rPr lang="ar-LB" sz="1600" dirty="0" smtClean="0"/>
              <a:t>)</a:t>
            </a:r>
            <a:endParaRPr lang="ar-LB" sz="1600" dirty="0" smtClean="0"/>
          </a:p>
          <a:p>
            <a:pPr algn="r" rtl="1">
              <a:buFontTx/>
              <a:buChar char="-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خصائص اتفاقية </a:t>
            </a:r>
            <a:r>
              <a:rPr lang="ar-LB" sz="3200" dirty="0" err="1" smtClean="0"/>
              <a:t>الاكسيد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الاستثمار الأجنبي عبر شركات وطنية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غالبا ما تفرض الدول المضيفة أن يتم الاستثمار الأجنبي عبر شركات وطنية </a:t>
            </a:r>
            <a:endParaRPr lang="ar-LB" sz="1600" dirty="0"/>
          </a:p>
          <a:p>
            <a:pPr algn="r" rtl="1"/>
            <a:r>
              <a:rPr lang="ar-LB" sz="1600" dirty="0" smtClean="0"/>
              <a:t>بشكل مبدئي لا تعتبر الشركات الوطنية مستثمر أجنبي</a:t>
            </a:r>
          </a:p>
          <a:p>
            <a:pPr algn="r" rtl="1"/>
            <a:r>
              <a:rPr lang="ar-LB" sz="1600" dirty="0" smtClean="0"/>
              <a:t>لا تتمتع بالتالي الشركات الوطنية المستثمرة من أجانب بالحماية الدولية 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معاملة الشركات الوطنية كمستثمر أجنبي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السند القانوني: المادة (</a:t>
            </a:r>
            <a:r>
              <a:rPr lang="en-US" sz="1600" dirty="0" smtClean="0"/>
              <a:t>b</a:t>
            </a:r>
            <a:r>
              <a:rPr lang="ar-LB" sz="1600" dirty="0" smtClean="0"/>
              <a:t>)2 25 من اتفاقية </a:t>
            </a:r>
            <a:r>
              <a:rPr lang="ar-LB" sz="1600" dirty="0" err="1" smtClean="0"/>
              <a:t>الاكسيد</a:t>
            </a:r>
            <a:endParaRPr lang="ar-LB" sz="1600" dirty="0" smtClean="0"/>
          </a:p>
          <a:p>
            <a:pPr algn="r" rtl="1"/>
            <a:r>
              <a:rPr lang="ar-LB" sz="1600" dirty="0" smtClean="0"/>
              <a:t>اشتراط توفر معيار الرقابة</a:t>
            </a:r>
          </a:p>
          <a:p>
            <a:pPr algn="r" rtl="1"/>
            <a:r>
              <a:rPr lang="ar-LB" sz="1600" dirty="0" smtClean="0"/>
              <a:t>اتفاق الأطراف على معاملة أحد أطراف النزاع كمواطن دولة متعاقدة أخرى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Vacuum Salt v. Ghana</a:t>
            </a:r>
            <a:endParaRPr lang="ar-LB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النص على اختصاص </a:t>
            </a:r>
            <a:r>
              <a:rPr lang="ar-LB" sz="1600" dirty="0" err="1" smtClean="0"/>
              <a:t>الاكسيد</a:t>
            </a:r>
            <a:r>
              <a:rPr lang="ar-LB" sz="1600" dirty="0" smtClean="0"/>
              <a:t> دليل على قبول معاملة أحد أطراف النزاع كمواطن دولة متعاقدة أخرى </a:t>
            </a:r>
          </a:p>
          <a:p>
            <a:pPr algn="r" rtl="1"/>
            <a:r>
              <a:rPr lang="ar-LB" sz="1600" dirty="0" smtClean="0"/>
              <a:t>عدم كفاية اتفاق الأطراف على معاملة أحد أطراف النزاع كمواطن دولة متعاقدة أخرى</a:t>
            </a:r>
          </a:p>
          <a:p>
            <a:pPr algn="r" rtl="1"/>
            <a:r>
              <a:rPr lang="ar-LB" sz="1600" dirty="0" smtClean="0"/>
              <a:t>وجوب التأكد من توفر عنصر الرقابة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التخطيط للجنسية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كيفية التخطيط للجنسية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من البديهي أن ينظم المستثمر الحذر استثماره بشكل يضمن حماية الاستثمار</a:t>
            </a:r>
            <a:endParaRPr lang="ar-LB" sz="1600" dirty="0"/>
          </a:p>
          <a:p>
            <a:pPr algn="r" rtl="1"/>
            <a:r>
              <a:rPr lang="ar-LB" sz="1600" dirty="0" smtClean="0"/>
              <a:t>يكون التخطيط عبر تأسيس شركة في دولة تتمتع بعلاقات جيدة مع الدولة المضيفة وتكرس معيار مكان التسجيل</a:t>
            </a:r>
          </a:p>
          <a:p>
            <a:pPr algn="r" rtl="1"/>
            <a:r>
              <a:rPr lang="ar-LB" sz="1600" dirty="0" smtClean="0"/>
              <a:t>التخطيط للجنسية عمل شرعي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القيود على التخطيط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يجب أن تكتسب الجنسية المناسبة قبل نشوء وقائع قد تؤدي </a:t>
            </a:r>
            <a:r>
              <a:rPr lang="ar-LB" sz="1600" dirty="0" err="1" smtClean="0"/>
              <a:t>الى</a:t>
            </a:r>
            <a:r>
              <a:rPr lang="ar-LB" sz="1600" dirty="0" smtClean="0"/>
              <a:t> نزاع وقبل نشوء نزاع</a:t>
            </a:r>
          </a:p>
          <a:p>
            <a:pPr algn="r" rtl="1"/>
            <a:r>
              <a:rPr lang="ar-LB" sz="1600" dirty="0" smtClean="0"/>
              <a:t>عدم جواز اكتساب جنسية مناسبة بعد نشوء نزاع</a:t>
            </a:r>
          </a:p>
          <a:p>
            <a:pPr algn="r" rtl="1"/>
            <a:r>
              <a:rPr lang="ar-LB" sz="1600" dirty="0" smtClean="0"/>
              <a:t> </a:t>
            </a:r>
            <a:r>
              <a:rPr lang="en-US" sz="1600" dirty="0" err="1" smtClean="0"/>
              <a:t>Banro</a:t>
            </a:r>
            <a:r>
              <a:rPr lang="en-US" sz="1600" dirty="0" smtClean="0"/>
              <a:t> v. Congo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تصدي الدولة المضيفة لتخطيط المستثمر</a:t>
            </a: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algn="r" rtl="1"/>
            <a:r>
              <a:rPr lang="ar-LB" sz="1600" dirty="0" smtClean="0"/>
              <a:t>قامت الدول المضيفة باعتماد تدابير من شأنها الاحتياط لمخططات المستثمرين</a:t>
            </a:r>
          </a:p>
          <a:p>
            <a:pPr algn="r" rtl="1"/>
            <a:r>
              <a:rPr lang="ar-LB" sz="1600" dirty="0" smtClean="0"/>
              <a:t>اشتراط وجود رابط اقتصادي وثيق بين المستثمر (الشخص المعنوي) ودولة التأسيس</a:t>
            </a:r>
          </a:p>
          <a:p>
            <a:pPr algn="r"/>
            <a:r>
              <a:rPr lang="ar-LB" sz="1600" dirty="0" smtClean="0"/>
              <a:t>عدم </a:t>
            </a:r>
            <a:r>
              <a:rPr lang="ar-LB" sz="1600" dirty="0" smtClean="0"/>
              <a:t>الإقرار </a:t>
            </a:r>
            <a:r>
              <a:rPr lang="ar-LB" sz="1600" dirty="0" smtClean="0"/>
              <a:t>بالامتيازات</a:t>
            </a:r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الشريك كمستثمر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الشريك الأجنبي في الشركات الوطنية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غالبا ما تفرض الدول المضيفة أن يتم الاستثمار الأجنبي عبر شركات وطنية </a:t>
            </a:r>
            <a:endParaRPr lang="ar-LB" sz="1600" dirty="0"/>
          </a:p>
          <a:p>
            <a:pPr algn="r" rtl="1"/>
            <a:r>
              <a:rPr lang="ar-LB" sz="1600" dirty="0" smtClean="0"/>
              <a:t>بشكل مبدئي لا تعتبر الشركات الوطنية مستثمر أجنبي ولا تتمتع بالتالي بالحماية الدولية</a:t>
            </a:r>
          </a:p>
          <a:p>
            <a:pPr algn="r" rtl="1"/>
            <a:r>
              <a:rPr lang="ar-LB" sz="1600" dirty="0" smtClean="0"/>
              <a:t>هل يمكن للشريك الأجنبي أن يستند إلى جنسيته الأجنبية للاستفادة من الحماية الدولية؟ 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ضمانات الشريك الأجنبي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معظم اتفاقيات الاستثمار تولي حماية مستقلة للشريك الأجنبي</a:t>
            </a:r>
          </a:p>
          <a:p>
            <a:pPr algn="r" rtl="1"/>
            <a:r>
              <a:rPr lang="ar-LB" sz="1600" dirty="0" smtClean="0"/>
              <a:t>لا اعتبار لنسبة الأسهم أو الحصص التي يملكها الشريك </a:t>
            </a:r>
            <a:r>
              <a:rPr lang="ar-LB" sz="1600" dirty="0" smtClean="0"/>
              <a:t>(</a:t>
            </a:r>
            <a:r>
              <a:rPr lang="en-US" sz="1600" dirty="0" smtClean="0"/>
              <a:t>CMS v. Argentina</a:t>
            </a:r>
            <a:r>
              <a:rPr lang="ar-LB" sz="1600" dirty="0" smtClean="0"/>
              <a:t>)</a:t>
            </a:r>
            <a:endParaRPr lang="ar-LB" sz="1600" dirty="0" smtClean="0"/>
          </a:p>
          <a:p>
            <a:pPr algn="r" rtl="1"/>
            <a:r>
              <a:rPr lang="ar-LB" sz="1600" dirty="0" smtClean="0"/>
              <a:t>لا تنحصر الحماية بالأسهم/الحصص بل تتعداها إلى حماية أموال الشركة </a:t>
            </a:r>
            <a:r>
              <a:rPr lang="ar-LB" sz="1600" dirty="0" smtClean="0"/>
              <a:t>(</a:t>
            </a:r>
            <a:r>
              <a:rPr lang="en-US" sz="1600" dirty="0" smtClean="0"/>
              <a:t>GAMI v. USA</a:t>
            </a:r>
            <a:r>
              <a:rPr lang="ar-LB" sz="1600" dirty="0" smtClean="0"/>
              <a:t>)</a:t>
            </a:r>
            <a:endParaRPr lang="ar-LB" sz="1600" dirty="0" smtClean="0"/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95400" y="76200"/>
            <a:ext cx="6629400" cy="914400"/>
          </a:xfrm>
          <a:ln w="38100">
            <a:noFill/>
          </a:ln>
        </p:spPr>
        <p:txBody>
          <a:bodyPr>
            <a:normAutofit/>
          </a:bodyPr>
          <a:lstStyle/>
          <a:p>
            <a:pPr algn="r"/>
            <a:r>
              <a:rPr lang="ar-LB" sz="3200" dirty="0" smtClean="0"/>
              <a:t>الصناديق السيادية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7315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مفهوم الصناديق السيادية </a:t>
            </a:r>
          </a:p>
          <a:p>
            <a:endParaRPr lang="ar-LB" sz="1600" dirty="0"/>
          </a:p>
          <a:p>
            <a:pPr algn="r" rtl="1"/>
            <a:r>
              <a:rPr lang="ar-LB" sz="1600" dirty="0" smtClean="0"/>
              <a:t>هي إحدى الآليات التي تنشئها الدول للقيام باستثماراتها الأجنبية</a:t>
            </a:r>
            <a:endParaRPr lang="ar-LB" sz="1600" dirty="0"/>
          </a:p>
          <a:p>
            <a:pPr algn="r" rtl="1"/>
            <a:r>
              <a:rPr lang="ar-LB" sz="1600" dirty="0" smtClean="0"/>
              <a:t>ليس هنالك تعريف موحد وإنما التعريف الأكثر شيوعا هو الذي تبنته الخزينة الأميركية</a:t>
            </a:r>
          </a:p>
          <a:p>
            <a:pPr algn="r" rtl="1"/>
            <a:r>
              <a:rPr lang="ar-LB" sz="1600" dirty="0" smtClean="0"/>
              <a:t>يوجد عدد من الصناديق السيادية في الإمارات أهمها جهاز الإمارات للاستثمارات وجهاز أبو ظبي للاستثمار   </a:t>
            </a:r>
          </a:p>
          <a:p>
            <a:pPr algn="r" rtl="1">
              <a:buFont typeface="Arial" pitchFamily="34" charset="0"/>
              <a:buChar char="•"/>
            </a:pPr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تعاطي الدول المضيفة مع الصناديق السيادية 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تكاثر الاستثمارات السيادية بالرغم من الأزمة الاقتصادية </a:t>
            </a:r>
          </a:p>
          <a:p>
            <a:pPr algn="r" rtl="1"/>
            <a:r>
              <a:rPr lang="ar-LB" sz="1600" dirty="0" smtClean="0"/>
              <a:t>تثير الصناديق السيادية حفيظة الدول المضيفة </a:t>
            </a:r>
          </a:p>
          <a:p>
            <a:pPr algn="r" rtl="1"/>
            <a:r>
              <a:rPr lang="ar-LB" sz="1600" dirty="0" smtClean="0"/>
              <a:t>قامت بعض الدول المضيفة بإصدار قوانين داخلية هدفها ضبط أو حتى منع/إلغاء الاستثمارات السيادية</a:t>
            </a:r>
          </a:p>
          <a:p>
            <a:pPr algn="r" rtl="1"/>
            <a:endParaRPr lang="ar-L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rtl="1"/>
            <a:r>
              <a:rPr lang="ar-LB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مدى تمتع الصناديق السيادية بالحماية الدولية </a:t>
            </a:r>
          </a:p>
          <a:p>
            <a:endParaRPr lang="ar-LB" sz="1600" dirty="0" smtClean="0"/>
          </a:p>
          <a:p>
            <a:pPr algn="r" rtl="1"/>
            <a:r>
              <a:rPr lang="ar-LB" sz="1600" dirty="0" smtClean="0"/>
              <a:t>الصناديق السيادية تعتبر مستثمر أجنبي (اتفاقيات بين الامارات وكل من تشيكيا وفنلندا والنمسا) </a:t>
            </a:r>
          </a:p>
          <a:p>
            <a:pPr algn="r" rtl="1"/>
            <a:r>
              <a:rPr lang="ar-LB" sz="1600" dirty="0" smtClean="0"/>
              <a:t>إمكانية لجوء الصناديق السيادية إلى طرق حل النزاعات المتاحة أمام المستثمر الأجنبي</a:t>
            </a:r>
          </a:p>
          <a:p>
            <a:pPr algn="r" rtl="1"/>
            <a:r>
              <a:rPr lang="ar-LB" sz="1600" dirty="0" smtClean="0"/>
              <a:t>تضارب حول إمكانية الصناديق السيادية اللجوء إلى تحكيم </a:t>
            </a:r>
            <a:r>
              <a:rPr lang="ar-LB" sz="1600" dirty="0" err="1" smtClean="0"/>
              <a:t>الاكسيد</a:t>
            </a:r>
            <a:endParaRPr lang="ar-LB" sz="1600" dirty="0" smtClean="0"/>
          </a:p>
          <a:p>
            <a:pPr algn="r" rtl="1"/>
            <a:endParaRPr lang="ar-LB" sz="1600" dirty="0" smtClean="0"/>
          </a:p>
          <a:p>
            <a:endParaRPr lang="ar-LB" sz="1600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0"/>
            <a:ext cx="0" cy="68580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324600"/>
            <a:ext cx="1676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المستثمر الأجنبي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14400" y="838200"/>
            <a:ext cx="822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14400" y="891639"/>
            <a:ext cx="82296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1336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5400" dirty="0" smtClean="0"/>
              <a:t>شكرا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626</Words>
  <Application>Microsoft Office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ورشة عمل وطنية لتعريف المستثمر الإماراتي بالاتفاقيات الثنائية للاستثمار</vt:lpstr>
      <vt:lpstr>المضمون</vt:lpstr>
      <vt:lpstr>جنسية المستثمر الشخص الطبيعي</vt:lpstr>
      <vt:lpstr>جنسية المستثمر الشخص المعنوي</vt:lpstr>
      <vt:lpstr>خصائص اتفاقية الاكسيد</vt:lpstr>
      <vt:lpstr>التخطيط للجنسية</vt:lpstr>
      <vt:lpstr>الشريك كمستثمر </vt:lpstr>
      <vt:lpstr>الصناديق السيادية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rana.kahwaji</dc:creator>
  <cp:lastModifiedBy>rana.kahwaji</cp:lastModifiedBy>
  <cp:revision>88</cp:revision>
  <dcterms:created xsi:type="dcterms:W3CDTF">2013-02-06T19:27:45Z</dcterms:created>
  <dcterms:modified xsi:type="dcterms:W3CDTF">2013-02-14T19:57:44Z</dcterms:modified>
</cp:coreProperties>
</file>