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68" r:id="rId5"/>
    <p:sldId id="269" r:id="rId6"/>
    <p:sldId id="270" r:id="rId7"/>
    <p:sldId id="261" r:id="rId8"/>
    <p:sldId id="271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ela Haddad" initials="NH" lastIdx="1" clrIdx="0">
    <p:extLst>
      <p:ext uri="{19B8F6BF-5375-455C-9EA6-DF929625EA0E}">
        <p15:presenceInfo xmlns:p15="http://schemas.microsoft.com/office/powerpoint/2012/main" userId="S::haddad8@un.org::665b42d6-cf9e-4c73-8222-0e38369edaa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4985"/>
    <a:srgbClr val="0298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94"/>
  </p:normalViewPr>
  <p:slideViewPr>
    <p:cSldViewPr snapToGrid="0" snapToObjects="1">
      <p:cViewPr varScale="1">
        <p:scale>
          <a:sx n="51" d="100"/>
          <a:sy n="51" d="100"/>
        </p:scale>
        <p:origin x="7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2" d="100"/>
          <a:sy n="142" d="100"/>
        </p:scale>
        <p:origin x="583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D0EE08-931B-D948-96B0-8010222DAC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9FD28E-33B0-614A-9DFC-E9C4C88E28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432A5-9D1D-E844-A4AD-82CF61F20C4A}" type="datetimeFigureOut">
              <a:rPr lang="en-US" smtClean="0"/>
              <a:t>27/11/2020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B5A14-726C-084B-A324-EE7A676949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B2441-7075-244D-A099-1DB0E67E98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9CE1-10AC-1940-BC63-371D5DC47C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85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51B7D-5F64-5949-A811-97A405C7F271}" type="datetimeFigureOut">
              <a:rPr lang="en-US" smtClean="0"/>
              <a:t>27/11/2020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F49A-4A76-8648-9A37-132247F59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3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E364381-9B92-DA43-9584-EA55DC6092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9103" y="1297305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3756510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9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914399" y="2932981"/>
            <a:ext cx="4986069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 hasCustomPrompt="1"/>
          </p:nvPr>
        </p:nvSpPr>
        <p:spPr>
          <a:xfrm>
            <a:off x="6291531" y="2932981"/>
            <a:ext cx="4986070" cy="3390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399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277308" y="1647645"/>
            <a:ext cx="4993485" cy="11300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3217654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8594785" y="2648311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B12468A-5808-0A49-88D0-A270B56C01FE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2434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photo-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10015095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>
              <a:defRPr lang="en-US" sz="2000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2" y="756536"/>
            <a:ext cx="11053314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5A31AF3-D4CE-C241-81DC-11DB4C8DE510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1066798" y="1900069"/>
            <a:ext cx="10015095" cy="44439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 or chart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01B484-DE6D-064B-9A77-7B061BEA63EF}"/>
              </a:ext>
            </a:extLst>
          </p:cNvPr>
          <p:cNvSpPr txBox="1"/>
          <p:nvPr userDrawn="1"/>
        </p:nvSpPr>
        <p:spPr>
          <a:xfrm>
            <a:off x="1069848" y="6469348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5994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552838A-D563-314C-90AE-0F3BDB2D019F}"/>
              </a:ext>
            </a:extLst>
          </p:cNvPr>
          <p:cNvSpPr/>
          <p:nvPr userDrawn="1"/>
        </p:nvSpPr>
        <p:spPr>
          <a:xfrm>
            <a:off x="2650" y="2409691"/>
            <a:ext cx="876352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980F9C-BADB-F548-901A-499190A68982}"/>
              </a:ext>
            </a:extLst>
          </p:cNvPr>
          <p:cNvSpPr/>
          <p:nvPr userDrawn="1"/>
        </p:nvSpPr>
        <p:spPr>
          <a:xfrm>
            <a:off x="8766176" y="2409691"/>
            <a:ext cx="3425824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r" defTabSz="914400" rtl="1" eaLnBrk="1" latinLnBrk="0" hangingPunct="1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8852" y="3034907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ar-SA" dirty="0"/>
              <a:t>شكراً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D89AA9-703A-C444-B48A-0BE04BFBD4D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4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90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D712B4-46EA-F945-815F-208955F2242B}"/>
              </a:ext>
            </a:extLst>
          </p:cNvPr>
          <p:cNvSpPr/>
          <p:nvPr userDrawn="1"/>
        </p:nvSpPr>
        <p:spPr>
          <a:xfrm>
            <a:off x="0" y="1564301"/>
            <a:ext cx="12192000" cy="4353419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33527" y="2218793"/>
            <a:ext cx="8933796" cy="2367383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ctr" rtl="1">
              <a:lnSpc>
                <a:spcPct val="83000"/>
              </a:lnSpc>
              <a:defRPr lang="en-US" sz="5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3525" y="4677998"/>
            <a:ext cx="8936846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226656-38C9-B349-8BF2-3906B17792AC}"/>
              </a:ext>
            </a:extLst>
          </p:cNvPr>
          <p:cNvSpPr txBox="1"/>
          <p:nvPr userDrawn="1"/>
        </p:nvSpPr>
        <p:spPr>
          <a:xfrm>
            <a:off x="2555081" y="6472813"/>
            <a:ext cx="7081838" cy="21544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5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5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ECA36A-9CD8-0C46-B55F-D33DAB78C5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394535" y="324610"/>
            <a:ext cx="3094608" cy="101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5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4BF7176-84F6-D44C-9D31-8AC3C2AB082D}"/>
              </a:ext>
            </a:extLst>
          </p:cNvPr>
          <p:cNvSpPr/>
          <p:nvPr userDrawn="1"/>
        </p:nvSpPr>
        <p:spPr>
          <a:xfrm>
            <a:off x="2650" y="2409691"/>
            <a:ext cx="8791044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40D9A51-250E-4249-A28F-8BCB6AF9B0EA}"/>
              </a:ext>
            </a:extLst>
          </p:cNvPr>
          <p:cNvSpPr/>
          <p:nvPr userDrawn="1"/>
        </p:nvSpPr>
        <p:spPr>
          <a:xfrm>
            <a:off x="8793694" y="2409691"/>
            <a:ext cx="3398305" cy="32639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5959" y="2792624"/>
            <a:ext cx="8025181" cy="1956585"/>
          </a:xfrm>
          <a:prstGeom prst="rect">
            <a:avLst/>
          </a:prstGeom>
        </p:spPr>
        <p:txBody>
          <a:bodyPr tIns="45720" bIns="45720" anchor="ctr">
            <a:normAutofit/>
          </a:bodyPr>
          <a:lstStyle>
            <a:lvl1pPr algn="r" rtl="1">
              <a:lnSpc>
                <a:spcPct val="83000"/>
              </a:lnSpc>
              <a:defRPr lang="en-US" sz="4400" b="0" i="0" kern="1200" cap="none" spc="-100" baseline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959" y="4846405"/>
            <a:ext cx="8025181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20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E19219-F76D-7748-8FC4-0CB9534DA2C7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F6BA29-152B-E342-911F-F353625A49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781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-Subtitle-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3E7C4C2-67F5-B94E-81E7-00528ABC2B76}"/>
              </a:ext>
            </a:extLst>
          </p:cNvPr>
          <p:cNvSpPr/>
          <p:nvPr userDrawn="1"/>
        </p:nvSpPr>
        <p:spPr>
          <a:xfrm>
            <a:off x="-1" y="2409691"/>
            <a:ext cx="8793696" cy="3256498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681" y="1719747"/>
            <a:ext cx="8267940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36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B53B761F-AC01-FC44-8276-E78878FB5F4D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8793695" y="2409691"/>
            <a:ext cx="3398305" cy="325649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310" y="2644988"/>
            <a:ext cx="8025180" cy="302120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chemeClr val="bg1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chemeClr val="bg1"/>
              </a:buClr>
              <a:buFont typeface="Wingdings" pitchFamily="2" charset="2"/>
              <a:buChar char="§"/>
              <a:defRPr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EE9879D-020F-0A41-B9AF-67249EE208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8793695" y="455205"/>
            <a:ext cx="2695448" cy="88188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F4AEF94-C802-9546-8C95-3AAC61E22B12}"/>
              </a:ext>
            </a:extLst>
          </p:cNvPr>
          <p:cNvSpPr txBox="1"/>
          <p:nvPr userDrawn="1"/>
        </p:nvSpPr>
        <p:spPr>
          <a:xfrm>
            <a:off x="1711856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585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FD343C2-E4F1-7F46-A2F1-08FBA3E6E026}"/>
              </a:ext>
            </a:extLst>
          </p:cNvPr>
          <p:cNvSpPr/>
          <p:nvPr userDrawn="1"/>
        </p:nvSpPr>
        <p:spPr>
          <a:xfrm>
            <a:off x="0" y="292608"/>
            <a:ext cx="12192000" cy="1078992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9343" y="557783"/>
            <a:ext cx="11053313" cy="45720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6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096051-E13F-F44E-BDF1-B2B2CF790B82}"/>
              </a:ext>
            </a:extLst>
          </p:cNvPr>
          <p:cNvSpPr/>
          <p:nvPr userDrawn="1"/>
        </p:nvSpPr>
        <p:spPr>
          <a:xfrm>
            <a:off x="0" y="1900069"/>
            <a:ext cx="12192000" cy="4443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0C7FB0A-A388-BB43-9634-7DEE2E8D6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1030911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FCAA90-DAAD-2C45-8A9C-FFA1D0AB0983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6440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gular-Slide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799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7411" y="2103120"/>
            <a:ext cx="4807789" cy="37490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r" rtl="1">
              <a:defRPr lang="en-US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r" rtl="1">
              <a:defRPr lang="en-US" dirty="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  <a:p>
            <a:pPr marL="0" lvl="1" indent="0">
              <a:buNone/>
            </a:pPr>
            <a:r>
              <a:rPr lang="en-US"/>
              <a:t>Second level</a:t>
            </a:r>
          </a:p>
          <a:p>
            <a:pPr marL="0" lvl="2" indent="0">
              <a:buNone/>
            </a:pPr>
            <a:r>
              <a:rPr lang="en-US"/>
              <a:t>Third level</a:t>
            </a:r>
          </a:p>
          <a:p>
            <a:pPr marL="0" lvl="3" indent="0">
              <a:buNone/>
            </a:pPr>
            <a:r>
              <a:rPr lang="en-US"/>
              <a:t>Fourth level</a:t>
            </a:r>
          </a:p>
          <a:p>
            <a:pPr marL="0" lvl="4" indent="0"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781009D-B024-5E41-99BD-96A39FFAC7C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756536"/>
            <a:ext cx="11053314" cy="45720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116A37-68B5-474C-B721-36189B64B389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958BAA-65C3-174A-AAEF-12B904BF797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78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EEA9544-5AC3-334B-B48C-C891D0AE5BB6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80C0A46-5366-724C-B982-852FEE357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9343" y="2520177"/>
            <a:ext cx="6006859" cy="3794360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9941A9-FCC8-BA4F-8619-10817DC1E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3" y="1667820"/>
            <a:ext cx="6006859" cy="523220"/>
          </a:xfrm>
          <a:prstGeom prst="rect">
            <a:avLst/>
          </a:prstGeom>
          <a:solidFill>
            <a:srgbClr val="0298CA"/>
          </a:solidFill>
        </p:spPr>
        <p:txBody>
          <a:bodyPr>
            <a:noAutofit/>
          </a:bodyPr>
          <a:lstStyle>
            <a:lvl1pPr marL="0" indent="0" algn="r" rtl="1">
              <a:spcBef>
                <a:spcPts val="0"/>
              </a:spcBef>
              <a:buNone/>
              <a:defRPr sz="2800" b="0" i="0" spc="8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A11D41-A025-8F48-B8C6-F006B03E71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9343" y="755180"/>
            <a:ext cx="11053314" cy="457201"/>
          </a:xfrm>
          <a:prstGeom prst="rect">
            <a:avLst/>
          </a:prstGeom>
        </p:spPr>
        <p:txBody>
          <a:bodyPr/>
          <a:lstStyle>
            <a:lvl1pPr algn="ctr" rtl="1">
              <a:defRPr sz="32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548CF297-EA5C-F845-ACA7-6CBE33E9965A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6905406" y="1667820"/>
            <a:ext cx="4740891" cy="464671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B8F69-4B21-4A44-A099-D2ED3A294E44}"/>
              </a:ext>
            </a:extLst>
          </p:cNvPr>
          <p:cNvSpPr txBox="1"/>
          <p:nvPr userDrawn="1"/>
        </p:nvSpPr>
        <p:spPr>
          <a:xfrm>
            <a:off x="569342" y="6488915"/>
            <a:ext cx="6006859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75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1F491C28-1C81-1C4B-9AB0-2D9AF3487468}"/>
              </a:ext>
            </a:extLst>
          </p:cNvPr>
          <p:cNvSpPr/>
          <p:nvPr userDrawn="1"/>
        </p:nvSpPr>
        <p:spPr>
          <a:xfrm>
            <a:off x="0" y="1647645"/>
            <a:ext cx="7272069" cy="4696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rmAutofit/>
          </a:bodyPr>
          <a:lstStyle/>
          <a:p>
            <a:pPr lvl="0" indent="0">
              <a:lnSpc>
                <a:spcPct val="11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None/>
            </a:pPr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DECF708-1018-C14B-B4FB-738EA23F2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176948"/>
            <a:ext cx="5926175" cy="3489241"/>
          </a:xfrm>
          <a:prstGeom prst="rect">
            <a:avLst/>
          </a:prstGeom>
        </p:spPr>
        <p:txBody>
          <a:bodyPr/>
          <a:lstStyle>
            <a:lvl1pPr marL="0" indent="0" algn="r" rtl="1">
              <a:buClr>
                <a:schemeClr val="bg1"/>
              </a:buClr>
              <a:buFontTx/>
              <a:buNone/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39750" indent="-265113" algn="r" rtl="1">
              <a:buClr>
                <a:srgbClr val="0298CA"/>
              </a:buClr>
              <a:buSzPct val="120000"/>
              <a:buFont typeface="Wingdings" pitchFamily="2" charset="2"/>
              <a:buChar char="§"/>
              <a:tabLst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31520" indent="-182880" algn="r" rtl="1">
              <a:buClr>
                <a:srgbClr val="0298CA"/>
              </a:buClr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1BD8A75-37CC-DB42-B7DE-45550037B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46600"/>
            <a:ext cx="11053314" cy="52515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4E4188F-9D81-A643-9345-14A4F431EF04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1E7D02E7-91C4-7B41-A3D5-A424AC8F98F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7272069" y="1647645"/>
            <a:ext cx="4919932" cy="467551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572518-4514-0D46-80A9-5845C716DA06}"/>
              </a:ext>
            </a:extLst>
          </p:cNvPr>
          <p:cNvSpPr txBox="1"/>
          <p:nvPr userDrawn="1"/>
        </p:nvSpPr>
        <p:spPr>
          <a:xfrm>
            <a:off x="1069848" y="6488915"/>
            <a:ext cx="5926175" cy="207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9556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gular-Slide-photo-Char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B76C77A-CF0D-6B49-8F42-BA0614C473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342" y="756536"/>
            <a:ext cx="11053314" cy="4941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rtl="1">
              <a:spcBef>
                <a:spcPts val="0"/>
              </a:spcBef>
              <a:buNone/>
              <a:defRPr sz="3200" b="0" i="0" spc="8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D2BC8A-87D2-3B4B-8E07-948CDAD1C0FF}"/>
              </a:ext>
            </a:extLst>
          </p:cNvPr>
          <p:cNvSpPr/>
          <p:nvPr userDrawn="1"/>
        </p:nvSpPr>
        <p:spPr>
          <a:xfrm>
            <a:off x="0" y="292608"/>
            <a:ext cx="12192000" cy="216350"/>
          </a:xfrm>
          <a:prstGeom prst="rect">
            <a:avLst/>
          </a:prstGeom>
          <a:gradFill>
            <a:gsLst>
              <a:gs pos="0">
                <a:srgbClr val="0298CA"/>
              </a:gs>
              <a:gs pos="100000">
                <a:srgbClr val="13498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4966C2B8-14B1-D844-8BCE-CFFC3E09E791}"/>
              </a:ext>
            </a:extLst>
          </p:cNvPr>
          <p:cNvSpPr>
            <a:spLocks noGrp="1" noChangeAspect="1"/>
          </p:cNvSpPr>
          <p:nvPr>
            <p:ph type="pic" idx="10"/>
          </p:nvPr>
        </p:nvSpPr>
        <p:spPr>
          <a:xfrm>
            <a:off x="914400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23023EC-B05C-C24A-B73E-45D4DC9F81B5}"/>
              </a:ext>
            </a:extLst>
          </p:cNvPr>
          <p:cNvSpPr>
            <a:spLocks noGrp="1" noChangeAspect="1"/>
          </p:cNvSpPr>
          <p:nvPr>
            <p:ph type="pic" idx="11"/>
          </p:nvPr>
        </p:nvSpPr>
        <p:spPr>
          <a:xfrm>
            <a:off x="4502989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72203630-8FEC-264E-AB2E-768E00B03D1F}"/>
              </a:ext>
            </a:extLst>
          </p:cNvPr>
          <p:cNvSpPr>
            <a:spLocks noGrp="1" noChangeAspect="1"/>
          </p:cNvSpPr>
          <p:nvPr>
            <p:ph type="pic" idx="12"/>
          </p:nvPr>
        </p:nvSpPr>
        <p:spPr>
          <a:xfrm>
            <a:off x="8117457" y="1647645"/>
            <a:ext cx="3157267" cy="291572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marL="0" indent="0" algn="r" rtl="1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9638F89-8167-1C48-8ABE-8B575A26F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440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0FB25C7-ABFD-C644-BC4A-54D5562E4FDF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511615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DAAA585-2378-CB4D-81AD-4912C9F269FF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8108830" y="4692770"/>
            <a:ext cx="3161963" cy="16303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r" rtl="1">
              <a:defRPr lang="en-US" sz="2000" dirty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F6785F-B54A-1840-AB01-17308E8C5591}"/>
              </a:ext>
            </a:extLst>
          </p:cNvPr>
          <p:cNvSpPr/>
          <p:nvPr userDrawn="1"/>
        </p:nvSpPr>
        <p:spPr>
          <a:xfrm>
            <a:off x="230325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3E7992-0396-1E46-9F28-525A57944B35}"/>
              </a:ext>
            </a:extLst>
          </p:cNvPr>
          <p:cNvSpPr/>
          <p:nvPr userDrawn="1"/>
        </p:nvSpPr>
        <p:spPr>
          <a:xfrm>
            <a:off x="5900469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F5ACCBD-F044-6E41-A7DE-DC956B809ECB}"/>
              </a:ext>
            </a:extLst>
          </p:cNvPr>
          <p:cNvSpPr/>
          <p:nvPr userDrawn="1"/>
        </p:nvSpPr>
        <p:spPr>
          <a:xfrm>
            <a:off x="9497684" y="4390847"/>
            <a:ext cx="379562" cy="379562"/>
          </a:xfrm>
          <a:prstGeom prst="rect">
            <a:avLst/>
          </a:prstGeom>
          <a:solidFill>
            <a:srgbClr val="029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82AEFB-BEA9-214C-9F03-DF9EBB6DFAE7}"/>
              </a:ext>
            </a:extLst>
          </p:cNvPr>
          <p:cNvSpPr txBox="1"/>
          <p:nvPr userDrawn="1"/>
        </p:nvSpPr>
        <p:spPr>
          <a:xfrm>
            <a:off x="2555080" y="6488915"/>
            <a:ext cx="7081838" cy="20774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</a:t>
            </a:r>
            <a:r>
              <a:rPr lang="en-US" sz="700" dirty="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©</a:t>
            </a:r>
            <a:r>
              <a:rPr lang="x-none" sz="700">
                <a:solidFill>
                  <a:srgbClr val="595959"/>
                </a:solidFill>
                <a:latin typeface="Arial" pitchFamily="-110" charset="0"/>
                <a:ea typeface="ＭＳ Ｐゴシック" pitchFamily="-110" charset="-128"/>
                <a:cs typeface="+mn-cs"/>
              </a:rPr>
              <a:t> جميع حقوق الطبع محفوظة للإسكوا. لا تجوز إعادة استخدام أو طبع هذه المادة أو أي جزء منها من غير الحصول على إذن مسبق.</a:t>
            </a:r>
            <a:endParaRPr lang="en-US" sz="700" dirty="0">
              <a:solidFill>
                <a:srgbClr val="595959"/>
              </a:solidFill>
              <a:latin typeface="Arial" pitchFamily="-110" charset="0"/>
              <a:ea typeface="ＭＳ Ｐゴシック" pitchFamily="-11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598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60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8" r:id="rId2"/>
    <p:sldLayoutId id="2147483739" r:id="rId3"/>
    <p:sldLayoutId id="2147483740" r:id="rId4"/>
    <p:sldLayoutId id="2147483741" r:id="rId5"/>
    <p:sldLayoutId id="2147483735" r:id="rId6"/>
    <p:sldLayoutId id="2147483733" r:id="rId7"/>
    <p:sldLayoutId id="2147483734" r:id="rId8"/>
    <p:sldLayoutId id="2147483742" r:id="rId9"/>
    <p:sldLayoutId id="2147483745" r:id="rId10"/>
    <p:sldLayoutId id="2147483744" r:id="rId11"/>
    <p:sldLayoutId id="2147483746" r:id="rId12"/>
    <p:sldLayoutId id="214748374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addad8@un.org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79719-EC25-F44A-935D-57F558B86E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996593"/>
            <a:ext cx="8933796" cy="2668095"/>
          </a:xfrm>
        </p:spPr>
        <p:txBody>
          <a:bodyPr>
            <a:normAutofit/>
          </a:bodyPr>
          <a:lstStyle/>
          <a:p>
            <a:r>
              <a:rPr lang="ar-LB" sz="2800" b="1" dirty="0"/>
              <a:t>الاجتماع التحضيري لحلقة العمل الإقليمية لتبادل الخبرات في مجال جمع ونشر إحصاءات النقل البري والسكك لحديدية:</a:t>
            </a:r>
            <a:br>
              <a:rPr lang="ar-LB" sz="2800" b="1" dirty="0"/>
            </a:br>
            <a:r>
              <a:rPr lang="ar-LB" sz="2800" b="1" dirty="0"/>
              <a:t>إحصاءات عن حجم حركة المرور على الطرق (المركبات – الكيلومتر)</a:t>
            </a:r>
            <a:br>
              <a:rPr lang="ar-LB" sz="2800" b="1" dirty="0"/>
            </a:br>
            <a:br>
              <a:rPr lang="ar-LB" sz="2400" b="1" dirty="0"/>
            </a:br>
            <a:r>
              <a:rPr lang="ar-LB" sz="2400" dirty="0"/>
              <a:t>29 أيلول/سبتمبر</a:t>
            </a:r>
            <a:r>
              <a:rPr lang="en-US" sz="2400" dirty="0"/>
              <a:t>2020</a:t>
            </a:r>
            <a:br>
              <a:rPr lang="en-US" sz="2400" dirty="0"/>
            </a:br>
            <a:r>
              <a:rPr lang="ar-LB" sz="1800" dirty="0"/>
              <a:t>عبرلقاء الفرق  </a:t>
            </a:r>
            <a:r>
              <a:rPr lang="en-GB" sz="1800" dirty="0"/>
              <a:t>(</a:t>
            </a:r>
            <a:r>
              <a:rPr lang="en-US" sz="1800" dirty="0"/>
              <a:t>Teams meeting) </a:t>
            </a:r>
            <a:r>
              <a:rPr lang="ar-LB" sz="1800" dirty="0"/>
              <a:t> :  من الساعة 11:00 الى 13:00 بتوقيت بيروت</a:t>
            </a:r>
            <a:endParaRPr lang="en-US" sz="1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A36C4A-FFD3-384A-864A-A7B0D8C7B4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sz="2400" dirty="0"/>
              <a:t>جدول الأعمال المؤقت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5635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94D7F-D7EA-AA49-896B-C0F450DEB6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190ED0-CD1A-154D-84AD-D04A149A2E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FA88619-0EB8-4C28-AB5B-4084F995C6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453026"/>
              </p:ext>
            </p:extLst>
          </p:nvPr>
        </p:nvGraphicFramePr>
        <p:xfrm>
          <a:off x="503434" y="1705511"/>
          <a:ext cx="11573035" cy="4209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26102">
                  <a:extLst>
                    <a:ext uri="{9D8B030D-6E8A-4147-A177-3AD203B41FA5}">
                      <a16:colId xmlns:a16="http://schemas.microsoft.com/office/drawing/2014/main" val="2555160652"/>
                    </a:ext>
                  </a:extLst>
                </a:gridCol>
                <a:gridCol w="479742">
                  <a:extLst>
                    <a:ext uri="{9D8B030D-6E8A-4147-A177-3AD203B41FA5}">
                      <a16:colId xmlns:a16="http://schemas.microsoft.com/office/drawing/2014/main" val="829423702"/>
                    </a:ext>
                  </a:extLst>
                </a:gridCol>
                <a:gridCol w="3767191">
                  <a:extLst>
                    <a:ext uri="{9D8B030D-6E8A-4147-A177-3AD203B41FA5}">
                      <a16:colId xmlns:a16="http://schemas.microsoft.com/office/drawing/2014/main" val="2004475430"/>
                    </a:ext>
                  </a:extLst>
                </a:gridCol>
              </a:tblGrid>
              <a:tr h="396583">
                <a:tc>
                  <a:txBody>
                    <a:bodyPr/>
                    <a:lstStyle/>
                    <a:p>
                      <a:pPr algn="r" rtl="1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/>
                        <a:t>الساعة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318411"/>
                  </a:ext>
                </a:extLst>
              </a:tr>
              <a:tr h="396583">
                <a:tc>
                  <a:txBody>
                    <a:bodyPr/>
                    <a:lstStyle/>
                    <a:p>
                      <a:pPr algn="r" rtl="1"/>
                      <a:r>
                        <a:rPr lang="ar-LB" b="1" dirty="0"/>
                        <a:t>كلمات ترحيبية  وتعريف بالمشاركين، وإقرار جدول الاعمال و والاتفاق على طريقة عرض الموضوعات والنقاش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/>
                        <a:t>11:00- 11:10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893616"/>
                  </a:ext>
                </a:extLst>
              </a:tr>
              <a:tr h="793165">
                <a:tc>
                  <a:txBody>
                    <a:bodyPr/>
                    <a:lstStyle/>
                    <a:p>
                      <a:pPr algn="r" rtl="1"/>
                      <a:r>
                        <a:rPr lang="ar-LB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الدليل التوجيهي الإقليمي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أ- 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/>
                        <a:t>11:10- 11:40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2691754"/>
                  </a:ext>
                </a:extLst>
              </a:tr>
              <a:tr h="793165">
                <a:tc>
                  <a:txBody>
                    <a:bodyPr/>
                    <a:lstStyle/>
                    <a:p>
                      <a:pPr algn="r" rtl="1"/>
                      <a:r>
                        <a:rPr lang="ar-LB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ورشة العمل الإقليمية: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/>
                        <a:t>ب-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/>
                        <a:t>11:40- 12:10</a:t>
                      </a:r>
                    </a:p>
                    <a:p>
                      <a:pPr algn="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598850"/>
                  </a:ext>
                </a:extLst>
              </a:tr>
              <a:tr h="793165">
                <a:tc>
                  <a:txBody>
                    <a:bodyPr/>
                    <a:lstStyle/>
                    <a:p>
                      <a:pPr algn="r" rtl="1"/>
                      <a:r>
                        <a:rPr lang="ar-LB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ج- الأوراق الوطنية: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/>
                        <a:t>ج-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/>
                        <a:t>12:10- 12:40</a:t>
                      </a:r>
                    </a:p>
                    <a:p>
                      <a:pPr algn="r" rt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272675"/>
                  </a:ext>
                </a:extLst>
              </a:tr>
              <a:tr h="793165">
                <a:tc>
                  <a:txBody>
                    <a:bodyPr/>
                    <a:lstStyle/>
                    <a:p>
                      <a:pPr algn="r" rtl="1"/>
                      <a:r>
                        <a:rPr lang="ar-LB" sz="18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توصيات الاجتماع التحضيري لشهر ايلول/ سبتمبر لحلقة العمل الإقليمية وكلمات ختامية: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/>
                        <a:t>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B" dirty="0"/>
                        <a:t>12:40- 13:00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202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04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b="1" dirty="0"/>
              <a:t>أ- الدليل التوجيهي الإقليمي:(11:10- 11:40)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2720" y="1920240"/>
            <a:ext cx="11877040" cy="4805680"/>
          </a:xfrm>
        </p:spPr>
        <p:txBody>
          <a:bodyPr/>
          <a:lstStyle/>
          <a:p>
            <a:r>
              <a:rPr lang="ar-LB" b="1" dirty="0">
                <a:solidFill>
                  <a:srgbClr val="134985"/>
                </a:solidFill>
              </a:rPr>
              <a:t>1- المعقولية والحاجة الى دليل مبادئ توجيهية إقليمية بشأن أفضل الممارسات في المنطقة :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b="1" dirty="0">
                <a:solidFill>
                  <a:srgbClr val="134985"/>
                </a:solidFill>
              </a:rPr>
              <a:t>	 </a:t>
            </a:r>
            <a:r>
              <a:rPr lang="ar-LB" dirty="0">
                <a:solidFill>
                  <a:srgbClr val="134985"/>
                </a:solidFill>
              </a:rPr>
              <a:t>المعقولية والاهداف: لماذا الدليل؟</a:t>
            </a:r>
          </a:p>
          <a:p>
            <a:pPr marL="1025525" indent="-1025525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dirty="0">
                <a:solidFill>
                  <a:srgbClr val="134985"/>
                </a:solidFill>
              </a:rPr>
              <a:t>الحاجة الى صياغة دليل مبادئ توجيهية إقليمية بشأن أفضل الممارسات في المنطقة يستند إلى الورقات/التجارب الوطنية</a:t>
            </a:r>
            <a:r>
              <a:rPr lang="en-GB" dirty="0">
                <a:solidFill>
                  <a:srgbClr val="134985"/>
                </a:solidFill>
              </a:rPr>
              <a:t> </a:t>
            </a:r>
            <a:endParaRPr lang="ar-LB" dirty="0">
              <a:solidFill>
                <a:srgbClr val="134985"/>
              </a:solidFill>
            </a:endParaRP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dirty="0">
                <a:solidFill>
                  <a:srgbClr val="134985"/>
                </a:solidFill>
              </a:rPr>
              <a:t>	 الموائمة مع المعايير والأساليب الدولية .</a:t>
            </a:r>
          </a:p>
        </p:txBody>
      </p:sp>
    </p:spTree>
    <p:extLst>
      <p:ext uri="{BB962C8B-B14F-4D97-AF65-F5344CB8AC3E}">
        <p14:creationId xmlns:p14="http://schemas.microsoft.com/office/powerpoint/2010/main" val="177790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b="1" dirty="0"/>
              <a:t>أ- الدليل التوجيهي الإقليمي: 11:10- 11:40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290320"/>
            <a:ext cx="12192000" cy="547624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ar-LB" sz="2400" b="1" dirty="0">
                <a:solidFill>
                  <a:srgbClr val="134985"/>
                </a:solidFill>
              </a:rPr>
              <a:t>2</a:t>
            </a:r>
            <a:r>
              <a:rPr lang="ar-LB" sz="2400" dirty="0">
                <a:solidFill>
                  <a:srgbClr val="134985"/>
                </a:solidFill>
              </a:rPr>
              <a:t> - </a:t>
            </a:r>
            <a:r>
              <a:rPr lang="ar-LB" sz="2400" b="1" dirty="0">
                <a:solidFill>
                  <a:srgbClr val="134985"/>
                </a:solidFill>
              </a:rPr>
              <a:t>مرئيات المشاركين حول محاور ومحتوى دليل المبادئ التوجيهية: 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b="1" dirty="0">
                <a:solidFill>
                  <a:srgbClr val="134985"/>
                </a:solidFill>
              </a:rPr>
              <a:t>	</a:t>
            </a:r>
            <a:r>
              <a:rPr lang="ar-LB" sz="2000" b="1" dirty="0">
                <a:solidFill>
                  <a:srgbClr val="134985"/>
                </a:solidFill>
              </a:rPr>
              <a:t> مراجعة مفاهيمية ومنهجية(</a:t>
            </a:r>
            <a:r>
              <a:rPr lang="en-GB" sz="2000" b="1" dirty="0">
                <a:solidFill>
                  <a:srgbClr val="134985"/>
                </a:solidFill>
              </a:rPr>
              <a:t>literature review</a:t>
            </a:r>
            <a:r>
              <a:rPr lang="ar-LB" sz="2000" b="1" dirty="0">
                <a:solidFill>
                  <a:srgbClr val="134985"/>
                </a:solidFill>
              </a:rPr>
              <a:t>)</a:t>
            </a:r>
            <a:r>
              <a:rPr lang="ar-LB" sz="2000" dirty="0">
                <a:solidFill>
                  <a:srgbClr val="134985"/>
                </a:solidFill>
              </a:rPr>
              <a:t> ؛</a:t>
            </a:r>
            <a:endParaRPr lang="ar-LB" sz="2000" b="1" dirty="0">
              <a:solidFill>
                <a:srgbClr val="134985"/>
              </a:solidFill>
            </a:endParaRPr>
          </a:p>
          <a:p>
            <a:pPr marL="1025525" indent="-1025525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sz="2000" b="1" dirty="0">
                <a:solidFill>
                  <a:srgbClr val="134985"/>
                </a:solidFill>
              </a:rPr>
              <a:t>تعيين طرق جمع البيانات التي تعتمدها البلدان الأعضاء</a:t>
            </a:r>
            <a:r>
              <a:rPr lang="ar-LB" sz="2000" dirty="0">
                <a:solidFill>
                  <a:srgbClr val="134985"/>
                </a:solidFill>
              </a:rPr>
              <a:t>؛</a:t>
            </a:r>
            <a:r>
              <a:rPr lang="ar-LB" sz="2000" b="1" dirty="0">
                <a:solidFill>
                  <a:srgbClr val="134985"/>
                </a:solidFill>
              </a:rPr>
              <a:t> </a:t>
            </a:r>
          </a:p>
          <a:p>
            <a:pPr marL="1025525" indent="-1025525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sz="2000" b="1" dirty="0">
                <a:solidFill>
                  <a:srgbClr val="134985"/>
                </a:solidFill>
              </a:rPr>
              <a:t>كيفية حساب البيانات المفقودة</a:t>
            </a:r>
            <a:r>
              <a:rPr lang="ar-LB" sz="2000" dirty="0">
                <a:solidFill>
                  <a:srgbClr val="134985"/>
                </a:solidFill>
              </a:rPr>
              <a:t>؛</a:t>
            </a:r>
            <a:r>
              <a:rPr lang="ar-LB" sz="2000" b="1" dirty="0">
                <a:solidFill>
                  <a:srgbClr val="134985"/>
                </a:solidFill>
              </a:rPr>
              <a:t> </a:t>
            </a:r>
          </a:p>
          <a:p>
            <a:pPr marL="1025525" indent="-1025525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sz="2000" b="1" dirty="0">
                <a:solidFill>
                  <a:srgbClr val="134985"/>
                </a:solidFill>
              </a:rPr>
              <a:t>كيفية حل البلدان التحديات المنهجية التي تواجهها في جمع البيانات، مثل كيف تعالج مسألة نطاق التغطية بين حركة المرور الأجنبية والداخلية؛ وغيرها من أمور</a:t>
            </a:r>
            <a:r>
              <a:rPr lang="ar-LB" sz="2000" dirty="0">
                <a:solidFill>
                  <a:srgbClr val="134985"/>
                </a:solidFill>
              </a:rPr>
              <a:t>؛</a:t>
            </a:r>
            <a:endParaRPr lang="ar-LB" sz="2000" b="1" dirty="0">
              <a:solidFill>
                <a:srgbClr val="134985"/>
              </a:solidFill>
            </a:endParaRPr>
          </a:p>
          <a:p>
            <a:pPr marL="1025525" indent="-1025525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sz="2000" b="1" dirty="0">
                <a:solidFill>
                  <a:srgbClr val="134985"/>
                </a:solidFill>
              </a:rPr>
              <a:t>طرق جمع البيانات المستخدمة في البلدان التي تواجه الأزمات والاضطرابات المدنية</a:t>
            </a:r>
            <a:r>
              <a:rPr lang="ar-LB" sz="2000" dirty="0">
                <a:solidFill>
                  <a:srgbClr val="134985"/>
                </a:solidFill>
              </a:rPr>
              <a:t>؛</a:t>
            </a:r>
          </a:p>
          <a:p>
            <a:pPr marL="1025525" indent="-1025525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sz="2000" b="1" dirty="0">
                <a:solidFill>
                  <a:srgbClr val="134985"/>
                </a:solidFill>
              </a:rPr>
              <a:t>جمع البيانات في أوقات الجائحة</a:t>
            </a:r>
            <a:r>
              <a:rPr lang="ar-LB" sz="2000" dirty="0">
                <a:solidFill>
                  <a:srgbClr val="134985"/>
                </a:solidFill>
              </a:rPr>
              <a:t>؛</a:t>
            </a:r>
            <a:endParaRPr lang="ar-LB" sz="2000" b="1" dirty="0">
              <a:solidFill>
                <a:srgbClr val="134985"/>
              </a:solidFill>
            </a:endParaRPr>
          </a:p>
          <a:p>
            <a:pPr marL="1025525" indent="-1025525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sz="2000" b="1" dirty="0">
                <a:solidFill>
                  <a:srgbClr val="134985"/>
                </a:solidFill>
              </a:rPr>
              <a:t>مصادر البيانات الجديدة التي تعتمد على التكنولوجيات الحديثة؛</a:t>
            </a:r>
          </a:p>
          <a:p>
            <a:pPr marL="1025525" indent="-1025525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sz="2000" b="1" dirty="0">
                <a:solidFill>
                  <a:srgbClr val="134985"/>
                </a:solidFill>
              </a:rPr>
              <a:t>التعريفات الرئيسية المستخدمة لمواءمة استخدامها بين الدول الأعضاء</a:t>
            </a:r>
            <a:r>
              <a:rPr lang="ar-LB" sz="2000" dirty="0">
                <a:solidFill>
                  <a:srgbClr val="134985"/>
                </a:solidFill>
              </a:rPr>
              <a:t>؛</a:t>
            </a:r>
            <a:r>
              <a:rPr lang="ar-LB" sz="2000" b="1" dirty="0">
                <a:solidFill>
                  <a:srgbClr val="134985"/>
                </a:solidFill>
              </a:rPr>
              <a:t> </a:t>
            </a:r>
          </a:p>
          <a:p>
            <a:pPr marL="1025525" indent="-1025525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sz="2000" b="1" dirty="0">
                <a:solidFill>
                  <a:srgbClr val="134985"/>
                </a:solidFill>
              </a:rPr>
              <a:t>الخبرات وأفضل الممارسات في المنطقة</a:t>
            </a:r>
            <a:r>
              <a:rPr lang="ar-LB" sz="2000" dirty="0">
                <a:solidFill>
                  <a:srgbClr val="134985"/>
                </a:solidFill>
              </a:rPr>
              <a:t>؛</a:t>
            </a:r>
            <a:endParaRPr lang="ar-LB" sz="2000" b="1" dirty="0">
              <a:solidFill>
                <a:srgbClr val="134985"/>
              </a:solidFill>
            </a:endParaRPr>
          </a:p>
          <a:p>
            <a:pPr marL="1025525" indent="-1025525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ar-LB" sz="2000" b="1" dirty="0">
                <a:solidFill>
                  <a:srgbClr val="134985"/>
                </a:solidFill>
              </a:rPr>
              <a:t>التوصيات.</a:t>
            </a:r>
          </a:p>
        </p:txBody>
      </p:sp>
    </p:spTree>
    <p:extLst>
      <p:ext uri="{BB962C8B-B14F-4D97-AF65-F5344CB8AC3E}">
        <p14:creationId xmlns:p14="http://schemas.microsoft.com/office/powerpoint/2010/main" val="1473216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b="1" dirty="0"/>
              <a:t>أ- الدليل التوجيهي الإقليمي: 11:10- 11:40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0" y="1381760"/>
            <a:ext cx="12009120" cy="526288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ar-LB" sz="2400" b="1" dirty="0">
                <a:solidFill>
                  <a:srgbClr val="134985"/>
                </a:solidFill>
              </a:rPr>
              <a:t> </a:t>
            </a:r>
          </a:p>
          <a:p>
            <a:r>
              <a:rPr lang="ar-LB" dirty="0">
                <a:solidFill>
                  <a:srgbClr val="134985"/>
                </a:solidFill>
              </a:rPr>
              <a:t>3</a:t>
            </a:r>
            <a:r>
              <a:rPr lang="ar-LB" b="1" dirty="0">
                <a:solidFill>
                  <a:srgbClr val="134985"/>
                </a:solidFill>
              </a:rPr>
              <a:t>- توزيع الأدوار والمسؤوليات في إعداد دليل المبادئ التوجيهية، والعملية التحضيرية؛</a:t>
            </a:r>
          </a:p>
          <a:p>
            <a:endParaRPr lang="ar-LB" b="1" dirty="0">
              <a:solidFill>
                <a:srgbClr val="134985"/>
              </a:solidFill>
            </a:endParaRPr>
          </a:p>
          <a:p>
            <a:r>
              <a:rPr lang="ar-LB" b="1" dirty="0">
                <a:solidFill>
                  <a:srgbClr val="134985"/>
                </a:solidFill>
              </a:rPr>
              <a:t>4- الحاجة الى </a:t>
            </a:r>
            <a:r>
              <a:rPr lang="ar-LB" b="1">
                <a:solidFill>
                  <a:srgbClr val="134985"/>
                </a:solidFill>
              </a:rPr>
              <a:t>مستشار لصياغة الدليل؟ </a:t>
            </a:r>
            <a:r>
              <a:rPr lang="ar-LB" b="1" dirty="0">
                <a:solidFill>
                  <a:srgbClr val="134985"/>
                </a:solidFill>
              </a:rPr>
              <a:t>ترشيحات من قبل الدول الأعضاء؟</a:t>
            </a:r>
          </a:p>
          <a:p>
            <a:endParaRPr lang="ar-LB" b="1" dirty="0">
              <a:solidFill>
                <a:srgbClr val="134985"/>
              </a:solidFill>
            </a:endParaRPr>
          </a:p>
          <a:p>
            <a:r>
              <a:rPr lang="ar-LB" b="1" dirty="0">
                <a:solidFill>
                  <a:srgbClr val="134985"/>
                </a:solidFill>
              </a:rPr>
              <a:t>5- الاتفاق على طرائق العمل التي يتعين القيام بها مع إمكانية إنشاء فرقة عمل للمتابعة؛</a:t>
            </a:r>
          </a:p>
          <a:p>
            <a:endParaRPr lang="ar-LB" b="1" dirty="0">
              <a:solidFill>
                <a:srgbClr val="134985"/>
              </a:solidFill>
            </a:endParaRPr>
          </a:p>
          <a:p>
            <a:r>
              <a:rPr lang="ar-LB" b="1" dirty="0">
                <a:solidFill>
                  <a:srgbClr val="134985"/>
                </a:solidFill>
              </a:rPr>
              <a:t>6- تحديد لجهات تنسيق وطنية؟ تسمية جهات اتصال لإنتاج ومراجعة دليل المبادئ التوجيهية؟؛</a:t>
            </a:r>
          </a:p>
          <a:p>
            <a:endParaRPr lang="ar-LB" dirty="0">
              <a:solidFill>
                <a:srgbClr val="1349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088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1616E48-9D2A-7F41-B386-5607A41B0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LB" b="1" dirty="0"/>
              <a:t>ب- ورشة العمل الإقليمية:(11:40- 12:10)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CCAB4-840B-8C4C-B012-B06F659A6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72720" y="1920240"/>
            <a:ext cx="11877040" cy="4805680"/>
          </a:xfrm>
        </p:spPr>
        <p:txBody>
          <a:bodyPr/>
          <a:lstStyle/>
          <a:p>
            <a:pPr marL="514350" indent="-514350">
              <a:buClr>
                <a:srgbClr val="134985"/>
              </a:buClr>
              <a:buFont typeface="+mj-lt"/>
              <a:buAutoNum type="arabicPeriod"/>
            </a:pPr>
            <a:r>
              <a:rPr lang="ar-LB" b="1" dirty="0">
                <a:solidFill>
                  <a:srgbClr val="134985"/>
                </a:solidFill>
              </a:rPr>
              <a:t>لحظ القيود المصاحبة لعقد ورشة العمل الإقليمية عبر الانترنت بهدف ضمان حسن التنظيم ؛</a:t>
            </a:r>
          </a:p>
          <a:p>
            <a:pPr marL="514350" indent="-514350">
              <a:buClr>
                <a:srgbClr val="134985"/>
              </a:buClr>
              <a:buFont typeface="+mj-lt"/>
              <a:buAutoNum type="arabicPeriod"/>
            </a:pPr>
            <a:r>
              <a:rPr lang="ar-LB" b="1" dirty="0">
                <a:solidFill>
                  <a:srgbClr val="134985"/>
                </a:solidFill>
              </a:rPr>
              <a:t>المحاور الرئيسية لجدول أعمال حلقة العمل الإقليمية التي ستعقد عبر الإنترنت :</a:t>
            </a:r>
          </a:p>
          <a:p>
            <a:pPr marL="1245870" lvl="2" indent="-514350">
              <a:buClr>
                <a:srgbClr val="134985"/>
              </a:buClr>
            </a:pPr>
            <a:r>
              <a:rPr lang="ar-LB" b="1" dirty="0">
                <a:solidFill>
                  <a:srgbClr val="134985"/>
                </a:solidFill>
              </a:rPr>
              <a:t>اطار مفاهيمي</a:t>
            </a:r>
          </a:p>
          <a:p>
            <a:pPr marL="1245870" lvl="2" indent="-514350">
              <a:buClr>
                <a:srgbClr val="134985"/>
              </a:buClr>
            </a:pPr>
            <a:r>
              <a:rPr lang="ar-LB" b="1" dirty="0">
                <a:solidFill>
                  <a:srgbClr val="134985"/>
                </a:solidFill>
              </a:rPr>
              <a:t> أوراق العمل الوطنية: المنهجية المعتمدة في إحصاءات حجم حركة المرور على الطرق ، التحديات، والدروس المستفادة.</a:t>
            </a:r>
          </a:p>
          <a:p>
            <a:pPr marL="1245870" lvl="2" indent="-514350">
              <a:buClr>
                <a:srgbClr val="134985"/>
              </a:buClr>
            </a:pPr>
            <a:r>
              <a:rPr lang="ar-LB" b="1" dirty="0">
                <a:solidFill>
                  <a:srgbClr val="134985"/>
                </a:solidFill>
              </a:rPr>
              <a:t>تجارب وطنية في ظل الازمات والنزاع وفي ظل جائحة </a:t>
            </a:r>
            <a:r>
              <a:rPr lang="ar-LB" b="1" dirty="0" err="1">
                <a:solidFill>
                  <a:srgbClr val="134985"/>
                </a:solidFill>
              </a:rPr>
              <a:t>كوفيد</a:t>
            </a:r>
            <a:r>
              <a:rPr lang="ar-LB" b="1" dirty="0">
                <a:solidFill>
                  <a:srgbClr val="134985"/>
                </a:solidFill>
              </a:rPr>
              <a:t> 19</a:t>
            </a:r>
          </a:p>
          <a:p>
            <a:pPr marL="1245870" lvl="2" indent="-514350">
              <a:buClr>
                <a:srgbClr val="134985"/>
              </a:buClr>
            </a:pPr>
            <a:r>
              <a:rPr lang="ar-LB" b="1" dirty="0">
                <a:solidFill>
                  <a:srgbClr val="134985"/>
                </a:solidFill>
              </a:rPr>
              <a:t>تجارب عالمية والمعايير  والمنهجيات الدولية</a:t>
            </a:r>
          </a:p>
          <a:p>
            <a:pPr marL="1245870" lvl="2" indent="-514350">
              <a:buClr>
                <a:srgbClr val="134985"/>
              </a:buClr>
            </a:pPr>
            <a:r>
              <a:rPr lang="ar-LB" b="1" dirty="0">
                <a:solidFill>
                  <a:srgbClr val="134985"/>
                </a:solidFill>
              </a:rPr>
              <a:t>التكنولوجيات الحديثة والافاق الجديدة التي توفرها</a:t>
            </a:r>
          </a:p>
          <a:p>
            <a:pPr marL="1245870" lvl="2" indent="-514350">
              <a:buClr>
                <a:srgbClr val="134985"/>
              </a:buClr>
            </a:pPr>
            <a:r>
              <a:rPr lang="ar-LB" b="1" dirty="0">
                <a:solidFill>
                  <a:srgbClr val="134985"/>
                </a:solidFill>
              </a:rPr>
              <a:t>تقديم محاور دليل المبادئ التوجيهية حول إحصاءات حجم حركة المرور على الطرق ( المركبات – </a:t>
            </a:r>
            <a:r>
              <a:rPr lang="ar-LB" b="1" dirty="0" err="1">
                <a:solidFill>
                  <a:srgbClr val="134985"/>
                </a:solidFill>
              </a:rPr>
              <a:t>كيلوميتر</a:t>
            </a:r>
            <a:r>
              <a:rPr lang="ar-LB" b="1" dirty="0">
                <a:solidFill>
                  <a:srgbClr val="134985"/>
                </a:solidFill>
              </a:rPr>
              <a:t>)</a:t>
            </a:r>
          </a:p>
          <a:p>
            <a:pPr marL="1245870" lvl="2" indent="-514350">
              <a:buClr>
                <a:srgbClr val="134985"/>
              </a:buClr>
            </a:pPr>
            <a:r>
              <a:rPr lang="ar-LB" b="1" dirty="0">
                <a:solidFill>
                  <a:srgbClr val="134985"/>
                </a:solidFill>
              </a:rPr>
              <a:t>التوصيات</a:t>
            </a:r>
          </a:p>
          <a:p>
            <a:pPr marL="1245870" lvl="2" indent="-514350">
              <a:buClr>
                <a:srgbClr val="134985"/>
              </a:buClr>
            </a:pPr>
            <a:endParaRPr lang="ar-LB" b="1" dirty="0">
              <a:solidFill>
                <a:srgbClr val="134985"/>
              </a:solidFill>
            </a:endParaRPr>
          </a:p>
          <a:p>
            <a:pPr marL="1245870" lvl="2" indent="-514350">
              <a:buClr>
                <a:srgbClr val="134985"/>
              </a:buClr>
            </a:pPr>
            <a:endParaRPr lang="ar-LB" b="1" dirty="0">
              <a:solidFill>
                <a:srgbClr val="134985"/>
              </a:solidFill>
            </a:endParaRPr>
          </a:p>
          <a:p>
            <a:pPr marL="1245870" lvl="2" indent="-514350">
              <a:buClr>
                <a:srgbClr val="134985"/>
              </a:buClr>
            </a:pPr>
            <a:endParaRPr lang="ar-LB" b="1" dirty="0">
              <a:solidFill>
                <a:srgbClr val="1349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14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551908D-36EA-F449-B291-82D5C7B0C5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2103120"/>
            <a:ext cx="5691708" cy="4754880"/>
          </a:xfrm>
        </p:spPr>
        <p:txBody>
          <a:bodyPr/>
          <a:lstStyle/>
          <a:p>
            <a:pPr marL="457200" lvl="0" indent="-457200">
              <a:buClr>
                <a:srgbClr val="002060"/>
              </a:buClr>
              <a:buFont typeface="+mj-lt"/>
              <a:buAutoNum type="arabicPeriod" startAt="5"/>
            </a:pP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حركة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المرور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في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الداخل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واحتساب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/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عدم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احتساب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المركبات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الاجنبية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او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الوطنية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في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الخارج: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كيف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يتم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حل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ال</a:t>
            </a:r>
            <a:r>
              <a:rPr lang="ar-LB" dirty="0">
                <a:solidFill>
                  <a:schemeClr val="tx2">
                    <a:lumMod val="75000"/>
                  </a:schemeClr>
                </a:solidFill>
              </a:rPr>
              <a:t>إ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شكالية</a:t>
            </a:r>
            <a:r>
              <a:rPr lang="ar-LB" dirty="0">
                <a:solidFill>
                  <a:schemeClr val="tx2">
                    <a:lumMod val="75000"/>
                  </a:schemeClr>
                </a:solidFill>
              </a:rPr>
              <a:t>؟</a:t>
            </a:r>
          </a:p>
          <a:p>
            <a:pPr marL="457200" lvl="0" indent="-457200">
              <a:buClr>
                <a:srgbClr val="002060"/>
              </a:buClr>
              <a:buFont typeface="+mj-lt"/>
              <a:buAutoNum type="arabicPeriod" startAt="5"/>
            </a:pP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المنهجيات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المعتمدة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في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أوقات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الأوبئة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و/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أو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الأزمات</a:t>
            </a:r>
            <a:r>
              <a:rPr lang="ar-LB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ar-LB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Clr>
                <a:srgbClr val="002060"/>
              </a:buClr>
              <a:buFont typeface="+mj-lt"/>
              <a:buAutoNum type="arabicPeriod" startAt="5"/>
            </a:pP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تعاريف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ذات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صلة</a:t>
            </a:r>
            <a:endParaRPr lang="ar-LB" b="1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Clr>
                <a:srgbClr val="002060"/>
              </a:buClr>
              <a:buFont typeface="+mj-lt"/>
              <a:buAutoNum type="arabicPeriod" startAt="5"/>
            </a:pP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احتياجات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بناء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القدرات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والتوصيات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ar-LB" dirty="0">
                <a:solidFill>
                  <a:schemeClr val="tx2">
                    <a:lumMod val="75000"/>
                  </a:schemeClr>
                </a:solidFill>
              </a:rPr>
              <a:t>++++++++++++++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D4F72-A37E-1249-AE16-1C0634F3B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4589" y="2103120"/>
            <a:ext cx="6225971" cy="4754880"/>
          </a:xfrm>
        </p:spPr>
        <p:txBody>
          <a:bodyPr>
            <a:normAutofit lnSpcReduction="10000"/>
          </a:bodyPr>
          <a:lstStyle/>
          <a:p>
            <a:pPr marL="457200" lvl="0" indent="-457200">
              <a:buClr>
                <a:srgbClr val="002060"/>
              </a:buClr>
              <a:buFont typeface="+mj-lt"/>
              <a:buAutoNum type="arabicPeriod"/>
            </a:pP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موجز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تنفيذي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457200" lvl="0" indent="-457200">
              <a:buClr>
                <a:srgbClr val="002060"/>
              </a:buClr>
              <a:buFont typeface="+mj-lt"/>
              <a:buAutoNum type="arabicPeriod"/>
            </a:pP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مقدمة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عن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الورقة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الوطنية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ونطاقها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>
              <a:buClr>
                <a:srgbClr val="002060"/>
              </a:buClr>
              <a:buFont typeface="+mj-lt"/>
              <a:buAutoNum type="arabicPeriod"/>
            </a:pP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احتياجات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المستعملين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من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يستخدم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الإحصاءات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ونوع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البيانات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المقدمة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،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والأغراض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التي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تستخدم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فيه</a:t>
            </a:r>
            <a:r>
              <a:rPr lang="ar-LB" sz="1800" dirty="0">
                <a:solidFill>
                  <a:schemeClr val="tx2">
                    <a:lumMod val="75000"/>
                  </a:schemeClr>
                </a:solidFill>
              </a:rPr>
              <a:t>ا</a:t>
            </a:r>
          </a:p>
          <a:p>
            <a:pPr marL="457200" lvl="0" indent="-457200">
              <a:buClr>
                <a:srgbClr val="002060"/>
              </a:buClr>
              <a:buFont typeface="+mj-lt"/>
              <a:buAutoNum type="arabicPeriod"/>
            </a:pP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طرق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جمع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البيانات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تعيين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والتوسع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في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شرح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الطريقة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المستخدمة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ولماذا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يتم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استخدامها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وأي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بيانات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يتم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استخدامها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،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كذلك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شرح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المنهجية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المعتمدة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وطريقة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الاحتساب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المستخدمة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ووفقاً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لأي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من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الأساليب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المذكورة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أدناه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endParaRPr lang="ar-LB" sz="1800" dirty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أ -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قراءات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عداد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المسافات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ar-LB" sz="1800" b="1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فحص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المركبات</a:t>
            </a:r>
            <a:r>
              <a:rPr lang="ar-LB" sz="1800" b="1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lvl="3"/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ب -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الدراسات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الاستقصائية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للأسر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المعيشية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، و/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او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التعدادات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السكانية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: </a:t>
            </a:r>
            <a:endParaRPr lang="ar-LB" sz="1800" b="1" dirty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ج –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تعداد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حركة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المرور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ar-LB" sz="1800" b="1" dirty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د –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مستمدة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من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استهلاك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الوقود</a:t>
            </a:r>
            <a:endParaRPr lang="ar-LB" sz="1800" b="1" dirty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هـ -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المسوح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الحدودية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و -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المستمدة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أو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المكملة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من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مصادر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وأساليب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بيانات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جديدة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2">
                    <a:lumMod val="75000"/>
                  </a:schemeClr>
                </a:solidFill>
              </a:rPr>
              <a:t>أخرى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endParaRPr lang="ar-LB" sz="1800" dirty="0"/>
          </a:p>
          <a:p>
            <a:pPr lvl="0"/>
            <a:endParaRPr lang="en-US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9B76069-D7B1-5C45-A04B-0E3BEBD0138B}"/>
              </a:ext>
            </a:extLst>
          </p:cNvPr>
          <p:cNvSpPr>
            <a:spLocks noGrp="1"/>
          </p:cNvSpPr>
          <p:nvPr>
            <p:ph type="subTitle" idx="12"/>
          </p:nvPr>
        </p:nvSpPr>
        <p:spPr>
          <a:xfrm>
            <a:off x="569344" y="477520"/>
            <a:ext cx="11053314" cy="736217"/>
          </a:xfrm>
        </p:spPr>
        <p:txBody>
          <a:bodyPr/>
          <a:lstStyle/>
          <a:p>
            <a:endParaRPr lang="ar-LB" b="1" dirty="0"/>
          </a:p>
          <a:p>
            <a:r>
              <a:rPr lang="en-US" sz="2400" b="1" dirty="0">
                <a:solidFill>
                  <a:srgbClr val="134985"/>
                </a:solidFill>
              </a:rPr>
              <a:t>ج- </a:t>
            </a:r>
            <a:r>
              <a:rPr lang="en-US" sz="2400" b="1" dirty="0" err="1">
                <a:solidFill>
                  <a:srgbClr val="134985"/>
                </a:solidFill>
              </a:rPr>
              <a:t>الأوراق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الوطنية</a:t>
            </a:r>
            <a:r>
              <a:rPr lang="en-US" sz="2400" b="1" dirty="0">
                <a:solidFill>
                  <a:srgbClr val="134985"/>
                </a:solidFill>
              </a:rPr>
              <a:t>:</a:t>
            </a:r>
            <a:r>
              <a:rPr lang="ar-LB" sz="2400" b="1" dirty="0">
                <a:solidFill>
                  <a:srgbClr val="134985"/>
                </a:solidFill>
              </a:rPr>
              <a:t>12:10-12:40</a:t>
            </a:r>
            <a:endParaRPr lang="en-US" sz="2400" b="1" dirty="0">
              <a:solidFill>
                <a:srgbClr val="134985"/>
              </a:solidFill>
            </a:endParaRP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3C9538-B95D-4CD4-995A-A8D1FF48CC6A}"/>
              </a:ext>
            </a:extLst>
          </p:cNvPr>
          <p:cNvSpPr/>
          <p:nvPr/>
        </p:nvSpPr>
        <p:spPr>
          <a:xfrm>
            <a:off x="569342" y="1107440"/>
            <a:ext cx="11053314" cy="904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LB" sz="2000" b="1" dirty="0">
                <a:solidFill>
                  <a:srgbClr val="134985"/>
                </a:solidFill>
                <a:cs typeface="+mj-cs"/>
              </a:rPr>
              <a:t>1</a:t>
            </a:r>
            <a:r>
              <a:rPr lang="ar-LB" sz="2000" b="1" dirty="0">
                <a:solidFill>
                  <a:srgbClr val="134985"/>
                </a:solidFill>
                <a:latin typeface="Arial Black" panose="020B0A04020102020204" pitchFamily="34" charset="0"/>
                <a:cs typeface="+mj-cs"/>
              </a:rPr>
              <a:t>- </a:t>
            </a:r>
            <a:r>
              <a:rPr lang="ar-LB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الاتفاق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على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الفصول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والمحاور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التي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ستدرج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في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الأوراق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الوطنية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LB" sz="2400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*( انظر ادناه)</a:t>
            </a:r>
          </a:p>
          <a:p>
            <a:pPr algn="r" rtl="1"/>
            <a:r>
              <a:rPr lang="ar-LB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الاتفاق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على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طريقة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تقديم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عروض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بشأن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أفضل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الممارسات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أثناء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حلقة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العمل</a:t>
            </a:r>
            <a:r>
              <a:rPr lang="en-US" sz="2400" b="1" dirty="0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1349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الإقليمية</a:t>
            </a:r>
            <a:endParaRPr lang="en-US" sz="2400" b="1" dirty="0">
              <a:solidFill>
                <a:srgbClr val="1349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408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F9A2AD3-8583-4B66-90E8-BD55505B7A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د- </a:t>
            </a:r>
            <a:r>
              <a:rPr lang="en-US" b="1" dirty="0" err="1"/>
              <a:t>توصيات</a:t>
            </a:r>
            <a:r>
              <a:rPr lang="en-US" b="1" dirty="0"/>
              <a:t> </a:t>
            </a:r>
            <a:r>
              <a:rPr lang="en-US" b="1" dirty="0" err="1"/>
              <a:t>الاجتماع</a:t>
            </a:r>
            <a:r>
              <a:rPr lang="ar-LB" b="1" dirty="0"/>
              <a:t> وكلمات ختامية: 12:40-13:00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5E520-48AE-4FF5-B7E0-1E6E2A70B5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ar-LB" b="1" dirty="0">
                <a:solidFill>
                  <a:srgbClr val="134985"/>
                </a:solidFill>
              </a:rPr>
              <a:t>1</a:t>
            </a:r>
            <a:r>
              <a:rPr lang="ar-LB" sz="2400" b="1" dirty="0">
                <a:solidFill>
                  <a:srgbClr val="134985"/>
                </a:solidFill>
              </a:rPr>
              <a:t>-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توصيات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الاجتماع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التحضيري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لشهر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ايلول</a:t>
            </a:r>
            <a:r>
              <a:rPr lang="en-US" sz="2400" b="1" dirty="0">
                <a:solidFill>
                  <a:srgbClr val="134985"/>
                </a:solidFill>
              </a:rPr>
              <a:t>/ </a:t>
            </a:r>
            <a:r>
              <a:rPr lang="en-US" sz="2400" b="1" dirty="0" err="1">
                <a:solidFill>
                  <a:srgbClr val="134985"/>
                </a:solidFill>
              </a:rPr>
              <a:t>سبتمبر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ar-LB" sz="2400" b="1" dirty="0">
                <a:solidFill>
                  <a:srgbClr val="134985"/>
                </a:solidFill>
              </a:rPr>
              <a:t>الى </a:t>
            </a:r>
            <a:r>
              <a:rPr lang="en-US" sz="2400" b="1" dirty="0" err="1">
                <a:solidFill>
                  <a:srgbClr val="134985"/>
                </a:solidFill>
              </a:rPr>
              <a:t>حلقة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العمل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الإقليمية</a:t>
            </a:r>
            <a:r>
              <a:rPr lang="en-US" sz="2400" b="1" dirty="0">
                <a:solidFill>
                  <a:srgbClr val="134985"/>
                </a:solidFill>
              </a:rPr>
              <a:t>: </a:t>
            </a:r>
            <a:r>
              <a:rPr lang="en-US" sz="2400" b="1" dirty="0" err="1">
                <a:solidFill>
                  <a:srgbClr val="134985"/>
                </a:solidFill>
              </a:rPr>
              <a:t>سوف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تُعرض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نتائج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الاجتماع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التحضيري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لشهر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أيلول</a:t>
            </a:r>
            <a:r>
              <a:rPr lang="en-US" sz="2400" b="1" dirty="0">
                <a:solidFill>
                  <a:srgbClr val="134985"/>
                </a:solidFill>
              </a:rPr>
              <a:t>/</a:t>
            </a:r>
            <a:r>
              <a:rPr lang="en-US" sz="2400" b="1" dirty="0" err="1">
                <a:solidFill>
                  <a:srgbClr val="134985"/>
                </a:solidFill>
              </a:rPr>
              <a:t>سبتمبر</a:t>
            </a:r>
            <a:r>
              <a:rPr lang="en-US" sz="2400" b="1" dirty="0">
                <a:solidFill>
                  <a:srgbClr val="134985"/>
                </a:solidFill>
              </a:rPr>
              <a:t> 2020 </a:t>
            </a:r>
            <a:r>
              <a:rPr lang="en-US" sz="2400" b="1" dirty="0" err="1">
                <a:solidFill>
                  <a:srgbClr val="134985"/>
                </a:solidFill>
              </a:rPr>
              <a:t>على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حلقة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العمل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الإقليمية</a:t>
            </a:r>
            <a:r>
              <a:rPr lang="en-US" sz="2400" b="1" dirty="0">
                <a:solidFill>
                  <a:srgbClr val="134985"/>
                </a:solidFill>
              </a:rPr>
              <a:t> </a:t>
            </a:r>
            <a:r>
              <a:rPr lang="en-US" sz="2400" b="1" dirty="0" err="1">
                <a:solidFill>
                  <a:srgbClr val="134985"/>
                </a:solidFill>
              </a:rPr>
              <a:t>للعلم</a:t>
            </a:r>
            <a:r>
              <a:rPr lang="ar-LB" sz="2400" b="1" dirty="0">
                <a:solidFill>
                  <a:srgbClr val="134985"/>
                </a:solidFill>
              </a:rPr>
              <a:t>ز</a:t>
            </a:r>
          </a:p>
          <a:p>
            <a:endParaRPr lang="en-US" sz="2400" b="1" dirty="0">
              <a:solidFill>
                <a:srgbClr val="134985"/>
              </a:solidFill>
            </a:endParaRPr>
          </a:p>
          <a:p>
            <a:r>
              <a:rPr lang="ar-LB" sz="2400" b="1" dirty="0">
                <a:solidFill>
                  <a:srgbClr val="134985"/>
                </a:solidFill>
              </a:rPr>
              <a:t>2- كلمات ختامية</a:t>
            </a:r>
            <a:endParaRPr lang="en-US" sz="2400" b="1" dirty="0">
              <a:solidFill>
                <a:srgbClr val="13498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352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2FA63-6BC7-1D4B-AF79-A5423820F0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852" y="2560320"/>
            <a:ext cx="8025181" cy="123952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DEF318-5B59-415A-B626-377ED4E70ED0}"/>
              </a:ext>
            </a:extLst>
          </p:cNvPr>
          <p:cNvSpPr/>
          <p:nvPr/>
        </p:nvSpPr>
        <p:spPr>
          <a:xfrm>
            <a:off x="528852" y="4277360"/>
            <a:ext cx="4693920" cy="1259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Naela Haddad</a:t>
            </a:r>
          </a:p>
          <a:p>
            <a:r>
              <a:rPr lang="en-US" dirty="0">
                <a:hlinkClick r:id="rId2"/>
              </a:rPr>
              <a:t>haddad8@un.org</a:t>
            </a:r>
            <a:endParaRPr lang="en-US" dirty="0"/>
          </a:p>
          <a:p>
            <a:r>
              <a:rPr lang="en-US" dirty="0"/>
              <a:t>September 2020</a:t>
            </a:r>
          </a:p>
        </p:txBody>
      </p:sp>
    </p:spTree>
    <p:extLst>
      <p:ext uri="{BB962C8B-B14F-4D97-AF65-F5344CB8AC3E}">
        <p14:creationId xmlns:p14="http://schemas.microsoft.com/office/powerpoint/2010/main" val="40684440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ESCWA">
      <a:dk1>
        <a:srgbClr val="000000"/>
      </a:dk1>
      <a:lt1>
        <a:srgbClr val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CWA_Logo-Motto_PPT-Ar" id="{CA9D1C49-7894-0E4A-B88F-93A62C7B6C47}" vid="{4D5710C3-A91B-0146-B7B2-58BEF02F20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ESCWA_Logo-Motto_PPT-Ar-V2</Template>
  <TotalTime>235</TotalTime>
  <Words>669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Garamond</vt:lpstr>
      <vt:lpstr>Selawik Light</vt:lpstr>
      <vt:lpstr>Wingdings</vt:lpstr>
      <vt:lpstr>SavonVTI</vt:lpstr>
      <vt:lpstr>الاجتماع التحضيري لحلقة العمل الإقليمية لتبادل الخبرات في مجال جمع ونشر إحصاءات النقل البري والسكك لحديدية: إحصاءات عن حجم حركة المرور على الطرق (المركبات – الكيلومتر)  29 أيلول/سبتمبر2020 عبرلقاء الفرق  (Teams meeting)  :  من الساعة 11:00 الى 13:00 بتوقيت بيروت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الاجتماع التحضيري لحلقة العمل الإقليمية لتبادل الخبرات في مجال جمع ونشر إحصاءات النقل البري والسكك لحديدية: إحصاءات عن حجم حركة المرور على الطرق (المركبات – الكيلومتر)  29 أيلول/سبتمبر2020 عبرلقاء الفرق  (Teams meeting)  :  من الساعة 11:00 الى 13:00 بتوقيت بيروت</dc:title>
  <dc:creator>Naela Haddad</dc:creator>
  <cp:lastModifiedBy>Roy Doumit</cp:lastModifiedBy>
  <cp:revision>23</cp:revision>
  <dcterms:created xsi:type="dcterms:W3CDTF">2020-09-28T07:58:07Z</dcterms:created>
  <dcterms:modified xsi:type="dcterms:W3CDTF">2020-11-27T11:04:42Z</dcterms:modified>
</cp:coreProperties>
</file>