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9" r:id="rId1"/>
    <p:sldMasterId id="2147483650" r:id="rId2"/>
    <p:sldMasterId id="2147483686" r:id="rId3"/>
    <p:sldMasterId id="2147483691" r:id="rId4"/>
    <p:sldMasterId id="2147483705" r:id="rId5"/>
    <p:sldMasterId id="2147483735" r:id="rId6"/>
  </p:sldMasterIdLst>
  <p:notesMasterIdLst>
    <p:notesMasterId r:id="rId17"/>
  </p:notesMasterIdLst>
  <p:handoutMasterIdLst>
    <p:handoutMasterId r:id="rId18"/>
  </p:handoutMasterIdLst>
  <p:sldIdLst>
    <p:sldId id="256" r:id="rId7"/>
    <p:sldId id="885" r:id="rId8"/>
    <p:sldId id="876" r:id="rId9"/>
    <p:sldId id="890" r:id="rId10"/>
    <p:sldId id="891" r:id="rId11"/>
    <p:sldId id="896" r:id="rId12"/>
    <p:sldId id="892" r:id="rId13"/>
    <p:sldId id="893" r:id="rId14"/>
    <p:sldId id="894" r:id="rId15"/>
    <p:sldId id="869" r:id="rId16"/>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da Moudallal" initials="N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CC99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8" autoAdjust="0"/>
    <p:restoredTop sz="81292" autoAdjust="0"/>
  </p:normalViewPr>
  <p:slideViewPr>
    <p:cSldViewPr>
      <p:cViewPr varScale="1">
        <p:scale>
          <a:sx n="92" d="100"/>
          <a:sy n="92" d="100"/>
        </p:scale>
        <p:origin x="2328" y="7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2193" cy="4956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8394" y="1"/>
            <a:ext cx="2922193" cy="495656"/>
          </a:xfrm>
          <a:prstGeom prst="rect">
            <a:avLst/>
          </a:prstGeom>
        </p:spPr>
        <p:txBody>
          <a:bodyPr vert="horz" lIns="91440" tIns="45720" rIns="91440" bIns="45720" rtlCol="0"/>
          <a:lstStyle>
            <a:lvl1pPr algn="r">
              <a:defRPr sz="1200"/>
            </a:lvl1pPr>
          </a:lstStyle>
          <a:p>
            <a:fld id="{461CD2C8-88E8-49EC-985A-A3B6049DBA84}" type="datetimeFigureOut">
              <a:rPr lang="en-US" smtClean="0"/>
              <a:t>3/6/2023</a:t>
            </a:fld>
            <a:endParaRPr lang="en-US"/>
          </a:p>
        </p:txBody>
      </p:sp>
      <p:sp>
        <p:nvSpPr>
          <p:cNvPr id="4" name="Footer Placeholder 3"/>
          <p:cNvSpPr>
            <a:spLocks noGrp="1"/>
          </p:cNvSpPr>
          <p:nvPr>
            <p:ph type="ftr" sz="quarter" idx="2"/>
          </p:nvPr>
        </p:nvSpPr>
        <p:spPr>
          <a:xfrm>
            <a:off x="0" y="9377007"/>
            <a:ext cx="2922193" cy="49565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8394" y="9377007"/>
            <a:ext cx="2922193" cy="495656"/>
          </a:xfrm>
          <a:prstGeom prst="rect">
            <a:avLst/>
          </a:prstGeom>
        </p:spPr>
        <p:txBody>
          <a:bodyPr vert="horz" lIns="91440" tIns="45720" rIns="91440" bIns="45720" rtlCol="0" anchor="b"/>
          <a:lstStyle>
            <a:lvl1pPr algn="r">
              <a:defRPr sz="1200"/>
            </a:lvl1pPr>
          </a:lstStyle>
          <a:p>
            <a:fld id="{425DEBC1-D214-4A1D-802A-E1354A6FCF30}" type="slidenum">
              <a:rPr lang="en-US" smtClean="0"/>
              <a:t>‹#›</a:t>
            </a:fld>
            <a:endParaRPr lang="en-US"/>
          </a:p>
        </p:txBody>
      </p:sp>
    </p:spTree>
    <p:extLst>
      <p:ext uri="{BB962C8B-B14F-4D97-AF65-F5344CB8AC3E}">
        <p14:creationId xmlns:p14="http://schemas.microsoft.com/office/powerpoint/2010/main" val="3220230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18971" y="0"/>
            <a:ext cx="2921582" cy="493633"/>
          </a:xfrm>
          <a:prstGeom prst="rect">
            <a:avLst/>
          </a:prstGeom>
        </p:spPr>
        <p:txBody>
          <a:bodyPr vert="horz" lIns="93177" tIns="46589" rIns="93177" bIns="46589" rtlCol="0"/>
          <a:lstStyle>
            <a:lvl1pPr algn="r">
              <a:defRPr sz="1200">
                <a:latin typeface="Arial" charset="0"/>
              </a:defRPr>
            </a:lvl1pPr>
          </a:lstStyle>
          <a:p>
            <a:pPr>
              <a:defRPr/>
            </a:pPr>
            <a:fld id="{FEDA686E-E1A1-4760-A094-398B8F8F6CE3}" type="datetimeFigureOut">
              <a:rPr lang="en-US"/>
              <a:pPr>
                <a:defRPr/>
              </a:pPr>
              <a:t>3/6/2023</a:t>
            </a:fld>
            <a:endParaRPr lang="en-US"/>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7317"/>
            <a:ext cx="2921582" cy="493633"/>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3177" tIns="46589" rIns="93177" bIns="46589" rtlCol="0" anchor="b"/>
          <a:lstStyle>
            <a:lvl1pPr algn="r">
              <a:defRPr sz="1200">
                <a:latin typeface="Arial" charset="0"/>
              </a:defRPr>
            </a:lvl1pPr>
          </a:lstStyle>
          <a:p>
            <a:pPr>
              <a:defRPr/>
            </a:pPr>
            <a:fld id="{A00EAB6F-E63D-4521-AF37-34AC4559EF53}" type="slidenum">
              <a:rPr lang="en-US"/>
              <a:pPr>
                <a:defRPr/>
              </a:pPr>
              <a:t>‹#›</a:t>
            </a:fld>
            <a:endParaRPr lang="en-US"/>
          </a:p>
        </p:txBody>
      </p:sp>
    </p:spTree>
    <p:extLst>
      <p:ext uri="{BB962C8B-B14F-4D97-AF65-F5344CB8AC3E}">
        <p14:creationId xmlns:p14="http://schemas.microsoft.com/office/powerpoint/2010/main" val="1932777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4</a:t>
            </a:fld>
            <a:endParaRPr lang="en-US"/>
          </a:p>
        </p:txBody>
      </p:sp>
    </p:spTree>
    <p:extLst>
      <p:ext uri="{BB962C8B-B14F-4D97-AF65-F5344CB8AC3E}">
        <p14:creationId xmlns:p14="http://schemas.microsoft.com/office/powerpoint/2010/main" val="355078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5</a:t>
            </a:fld>
            <a:endParaRPr lang="en-US"/>
          </a:p>
        </p:txBody>
      </p:sp>
    </p:spTree>
    <p:extLst>
      <p:ext uri="{BB962C8B-B14F-4D97-AF65-F5344CB8AC3E}">
        <p14:creationId xmlns:p14="http://schemas.microsoft.com/office/powerpoint/2010/main" val="219936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6</a:t>
            </a:fld>
            <a:endParaRPr lang="en-US"/>
          </a:p>
        </p:txBody>
      </p:sp>
    </p:spTree>
    <p:extLst>
      <p:ext uri="{BB962C8B-B14F-4D97-AF65-F5344CB8AC3E}">
        <p14:creationId xmlns:p14="http://schemas.microsoft.com/office/powerpoint/2010/main" val="1447650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7</a:t>
            </a:fld>
            <a:endParaRPr lang="en-US"/>
          </a:p>
        </p:txBody>
      </p:sp>
    </p:spTree>
    <p:extLst>
      <p:ext uri="{BB962C8B-B14F-4D97-AF65-F5344CB8AC3E}">
        <p14:creationId xmlns:p14="http://schemas.microsoft.com/office/powerpoint/2010/main" val="427709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9</a:t>
            </a:fld>
            <a:endParaRPr lang="en-US"/>
          </a:p>
        </p:txBody>
      </p:sp>
    </p:spTree>
    <p:extLst>
      <p:ext uri="{BB962C8B-B14F-4D97-AF65-F5344CB8AC3E}">
        <p14:creationId xmlns:p14="http://schemas.microsoft.com/office/powerpoint/2010/main" val="138520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B8CD11-9650-4EA0-866A-E4E158562DD0}" type="slidenum">
              <a:rPr lang="ar-LB"/>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E63848-8C6A-4010-B757-A5D130B7143D}" type="slidenum">
              <a:rPr lang="ar-LB"/>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AD4FE0D-01FD-408F-8844-3F8B59C25ADB}" type="slidenum">
              <a:rPr lang="ar-LB"/>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8E901F-0307-4703-8738-9B6C0B4B488F}" type="slidenum">
              <a:rPr lang="ar-LB"/>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50B0B5B-CBB2-4062-91BB-4C52FD950DD6}" type="slidenum">
              <a:rPr lang="ar-LB"/>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C53908-854C-4706-A62D-4F18D999E202}" type="slidenum">
              <a:rPr lang="ar-LB"/>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1C06DD9-52D6-4AB2-86FD-2553E51C72F9}" type="slidenum">
              <a:rPr lang="ar-LB"/>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A91CDF-8DF7-4E25-B1F6-45ED52265B28}" type="slidenum">
              <a:rPr lang="ar-LB"/>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15DE16C-7F19-4DE8-8382-FF876D1DB7FA}" type="slidenum">
              <a:rPr lang="ar-LB"/>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A8CCC0C-5F65-4C4E-BDD7-10C07F41F0A8}" type="slidenum">
              <a:rPr lang="ar-LB"/>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17F205F-57DD-4BAE-BBFD-240BDA3538F9}" type="slidenum">
              <a:rPr lang="ar-LB"/>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CC1CC2-285B-45A9-9137-86CC1571A934}" type="slidenum">
              <a:rPr lang="ar-LB"/>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9B50D7D-925D-45BE-AB37-1E33B20DCA0D}" type="slidenum">
              <a:rPr lang="ar-LB"/>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D9BFC59-F5F7-4C0F-BBD4-06C50C85D3E5}" type="slidenum">
              <a:rPr lang="ar-LB"/>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F1C871-E03A-418F-8277-9CFBE75C4F87}" type="slidenum">
              <a:rPr lang="ar-LB"/>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776226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FB26-6028-4BB5-A1D1-E5562444A21D}"/>
              </a:ext>
            </a:extLst>
          </p:cNvPr>
          <p:cNvSpPr>
            <a:spLocks noGrp="1"/>
          </p:cNvSpPr>
          <p:nvPr>
            <p:ph type="ctrTitle"/>
          </p:nvPr>
        </p:nvSpPr>
        <p:spPr>
          <a:xfrm>
            <a:off x="1143000" y="490766"/>
            <a:ext cx="6858000" cy="2387600"/>
          </a:xfrm>
          <a:prstGeom prst="rect">
            <a:avLst/>
          </a:prstGeom>
        </p:spPr>
        <p:txBody>
          <a:bodyPr anchor="b"/>
          <a:lstStyle>
            <a:lvl1pPr algn="ctr">
              <a:defRPr sz="4500" b="1">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AE673782-A1E8-473D-B1D7-6B539DED6367}"/>
              </a:ext>
            </a:extLst>
          </p:cNvPr>
          <p:cNvSpPr>
            <a:spLocks noGrp="1"/>
          </p:cNvSpPr>
          <p:nvPr>
            <p:ph type="subTitle" idx="1"/>
          </p:nvPr>
        </p:nvSpPr>
        <p:spPr>
          <a:xfrm>
            <a:off x="1143000" y="3033641"/>
            <a:ext cx="6858000" cy="1135793"/>
          </a:xfrm>
          <a:prstGeom prst="rect">
            <a:avLst/>
          </a:prstGeom>
        </p:spPr>
        <p:txBody>
          <a:bodyPr/>
          <a:lstStyle>
            <a:lvl1pPr marL="0" indent="0" algn="ctr">
              <a:buNone/>
              <a:defRPr sz="18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pic>
        <p:nvPicPr>
          <p:cNvPr id="8" name="Picture 7">
            <a:extLst>
              <a:ext uri="{FF2B5EF4-FFF2-40B4-BE49-F238E27FC236}">
                <a16:creationId xmlns:a16="http://schemas.microsoft.com/office/drawing/2014/main" id="{21C25192-6A93-482F-8938-FFA8DD86C905}"/>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44775" y="4779036"/>
            <a:ext cx="4490292" cy="1926565"/>
          </a:xfrm>
          <a:prstGeom prst="rect">
            <a:avLst/>
          </a:prstGeom>
        </p:spPr>
      </p:pic>
      <p:cxnSp>
        <p:nvCxnSpPr>
          <p:cNvPr id="9" name="Straight Connector 8">
            <a:extLst>
              <a:ext uri="{FF2B5EF4-FFF2-40B4-BE49-F238E27FC236}">
                <a16:creationId xmlns:a16="http://schemas.microsoft.com/office/drawing/2014/main" id="{D1BCC3CE-166E-47FC-ABD0-C58C167AB65D}"/>
              </a:ext>
            </a:extLst>
          </p:cNvPr>
          <p:cNvCxnSpPr>
            <a:cxnSpLocks/>
          </p:cNvCxnSpPr>
          <p:nvPr userDrawn="1"/>
        </p:nvCxnSpPr>
        <p:spPr>
          <a:xfrm>
            <a:off x="1143000" y="2947377"/>
            <a:ext cx="6858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08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ADFF-EE87-47BF-AD77-A323871E1400}"/>
              </a:ext>
            </a:extLst>
          </p:cNvPr>
          <p:cNvSpPr>
            <a:spLocks noGrp="1"/>
          </p:cNvSpPr>
          <p:nvPr>
            <p:ph type="title"/>
          </p:nvPr>
        </p:nvSpPr>
        <p:spPr>
          <a:xfrm>
            <a:off x="628650" y="365126"/>
            <a:ext cx="7886700" cy="1089864"/>
          </a:xfrm>
          <a:prstGeom prst="rect">
            <a:avLst/>
          </a:prstGeom>
        </p:spPr>
        <p:txBody>
          <a:bodyPr/>
          <a:lstStyle>
            <a:lvl1pPr>
              <a:defRPr b="1">
                <a:solidFill>
                  <a:schemeClr val="bg1"/>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6AD5847A-DDE3-4BD1-A397-8C96D10BAB2A}"/>
              </a:ext>
            </a:extLst>
          </p:cNvPr>
          <p:cNvSpPr>
            <a:spLocks noGrp="1"/>
          </p:cNvSpPr>
          <p:nvPr>
            <p:ph idx="1"/>
          </p:nvPr>
        </p:nvSpPr>
        <p:spPr>
          <a:xfrm>
            <a:off x="628650" y="1454991"/>
            <a:ext cx="7886700" cy="437231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03790751-C270-49CF-962C-37A413A8C6F1}"/>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8" name="Picture 7">
            <a:extLst>
              <a:ext uri="{FF2B5EF4-FFF2-40B4-BE49-F238E27FC236}">
                <a16:creationId xmlns:a16="http://schemas.microsoft.com/office/drawing/2014/main" id="{C98650C7-E41F-4D70-8BF4-FE36C61C43B1}"/>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cxnSp>
        <p:nvCxnSpPr>
          <p:cNvPr id="10" name="Straight Connector 9">
            <a:extLst>
              <a:ext uri="{FF2B5EF4-FFF2-40B4-BE49-F238E27FC236}">
                <a16:creationId xmlns:a16="http://schemas.microsoft.com/office/drawing/2014/main" id="{0C68B8E6-31BB-45BE-AB1B-046AE5CBDDD5}"/>
              </a:ext>
            </a:extLst>
          </p:cNvPr>
          <p:cNvCxnSpPr/>
          <p:nvPr userDrawn="1"/>
        </p:nvCxnSpPr>
        <p:spPr>
          <a:xfrm>
            <a:off x="628650" y="1385974"/>
            <a:ext cx="7886700" cy="8626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991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EB5EA-3F9D-4C0B-99F1-0EE1C15DC307}"/>
              </a:ext>
            </a:extLst>
          </p:cNvPr>
          <p:cNvSpPr>
            <a:spLocks noGrp="1"/>
          </p:cNvSpPr>
          <p:nvPr>
            <p:ph sz="half" idx="1"/>
          </p:nvPr>
        </p:nvSpPr>
        <p:spPr>
          <a:xfrm>
            <a:off x="628650" y="1509320"/>
            <a:ext cx="3886200" cy="431798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1CFA2CE9-475E-4C05-B29D-A1730FFE696D}"/>
              </a:ext>
            </a:extLst>
          </p:cNvPr>
          <p:cNvSpPr>
            <a:spLocks noGrp="1"/>
          </p:cNvSpPr>
          <p:nvPr>
            <p:ph sz="half" idx="2"/>
          </p:nvPr>
        </p:nvSpPr>
        <p:spPr>
          <a:xfrm>
            <a:off x="4629150" y="1509320"/>
            <a:ext cx="3886200" cy="431798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EE4EF011-578C-41CA-8813-35574AAD9E1B}"/>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8" name="Picture 7">
            <a:extLst>
              <a:ext uri="{FF2B5EF4-FFF2-40B4-BE49-F238E27FC236}">
                <a16:creationId xmlns:a16="http://schemas.microsoft.com/office/drawing/2014/main" id="{41CC1CE4-A4D5-4F81-8DAC-D8AD3C48004F}"/>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sp>
        <p:nvSpPr>
          <p:cNvPr id="9" name="Title 1">
            <a:extLst>
              <a:ext uri="{FF2B5EF4-FFF2-40B4-BE49-F238E27FC236}">
                <a16:creationId xmlns:a16="http://schemas.microsoft.com/office/drawing/2014/main" id="{5B4B0794-26D3-472F-BC8E-7FD70687E8E6}"/>
              </a:ext>
            </a:extLst>
          </p:cNvPr>
          <p:cNvSpPr>
            <a:spLocks noGrp="1"/>
          </p:cNvSpPr>
          <p:nvPr>
            <p:ph type="title"/>
          </p:nvPr>
        </p:nvSpPr>
        <p:spPr>
          <a:xfrm>
            <a:off x="628650" y="365126"/>
            <a:ext cx="7886700" cy="1089864"/>
          </a:xfrm>
          <a:prstGeom prst="rect">
            <a:avLst/>
          </a:prstGeom>
        </p:spPr>
        <p:txBody>
          <a:bodyPr/>
          <a:lstStyle>
            <a:lvl1pPr>
              <a:defRPr b="1">
                <a:solidFill>
                  <a:schemeClr val="bg1"/>
                </a:solidFill>
              </a:defRPr>
            </a:lvl1pPr>
          </a:lstStyle>
          <a:p>
            <a:r>
              <a:rPr lang="en-US" dirty="0"/>
              <a:t>Click to edit Master title style</a:t>
            </a:r>
            <a:endParaRPr lang="en-GB" dirty="0"/>
          </a:p>
        </p:txBody>
      </p:sp>
      <p:cxnSp>
        <p:nvCxnSpPr>
          <p:cNvPr id="10" name="Straight Connector 9">
            <a:extLst>
              <a:ext uri="{FF2B5EF4-FFF2-40B4-BE49-F238E27FC236}">
                <a16:creationId xmlns:a16="http://schemas.microsoft.com/office/drawing/2014/main" id="{A8AD1047-0CCF-40E3-B435-5762B8BD38F5}"/>
              </a:ext>
            </a:extLst>
          </p:cNvPr>
          <p:cNvCxnSpPr/>
          <p:nvPr userDrawn="1"/>
        </p:nvCxnSpPr>
        <p:spPr>
          <a:xfrm>
            <a:off x="628650" y="1385974"/>
            <a:ext cx="7886700" cy="8626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269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A4D0CB-46D7-4BA8-8CCB-04F2C694D591}"/>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7" name="Picture 6">
            <a:extLst>
              <a:ext uri="{FF2B5EF4-FFF2-40B4-BE49-F238E27FC236}">
                <a16:creationId xmlns:a16="http://schemas.microsoft.com/office/drawing/2014/main" id="{EA14CEBA-2B09-4885-9F01-2BF7E3F495B8}"/>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spTree>
    <p:extLst>
      <p:ext uri="{BB962C8B-B14F-4D97-AF65-F5344CB8AC3E}">
        <p14:creationId xmlns:p14="http://schemas.microsoft.com/office/powerpoint/2010/main" val="3122997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16490781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1" eaLnBrk="1" latinLnBrk="0" hangingPunct="1"/>
            <a:endParaRPr lang="en-US"/>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a:defRPr/>
            </a:pPr>
            <a:r>
              <a:rPr lang="x-none" sz="563" dirty="0">
                <a:solidFill>
                  <a:srgbClr val="595959"/>
                </a:solidFill>
                <a:latin typeface="Arial" pitchFamily="-110" charset="0"/>
                <a:ea typeface="ＭＳ Ｐゴシック" pitchFamily="-110" charset="-128"/>
                <a:cs typeface="+mn-cs"/>
              </a:rPr>
              <a:t> </a:t>
            </a:r>
            <a:r>
              <a:rPr lang="en-US" sz="563" dirty="0">
                <a:solidFill>
                  <a:srgbClr val="595959"/>
                </a:solidFill>
                <a:latin typeface="Arial" pitchFamily="-110" charset="0"/>
                <a:ea typeface="ＭＳ Ｐゴシック" pitchFamily="-110" charset="-128"/>
                <a:cs typeface="+mn-cs"/>
              </a:rPr>
              <a:t>©</a:t>
            </a:r>
            <a:r>
              <a:rPr lang="x-none" sz="563"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215421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F064F6-656F-4820-9421-AF63BE0968A7}" type="slidenum">
              <a:rPr lang="ar-LB"/>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940907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095337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4026672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9091397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8264371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76043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5205831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106617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28264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marL="0" lvl="0" indent="0" algn="r" defTabSz="685800" rtl="1" eaLnBrk="1" latinLnBrk="0" hangingPunct="1">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258701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2F51308-CFB3-46C5-B766-E77C301BC81B}" type="slidenum">
              <a:rPr lang="ar-LB"/>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9732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7907384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fontAlgn="auto">
              <a:spcBef>
                <a:spcPts val="0"/>
              </a:spcBef>
              <a:spcAft>
                <a:spcPts val="0"/>
              </a:spcAft>
              <a:defRPr/>
            </a:pPr>
            <a:r>
              <a:rPr lang="x-none" sz="563" dirty="0">
                <a:solidFill>
                  <a:srgbClr val="595959"/>
                </a:solidFill>
                <a:latin typeface="Arial" pitchFamily="-110" charset="0"/>
                <a:ea typeface="ＭＳ Ｐゴシック" pitchFamily="-110" charset="-128"/>
              </a:rPr>
              <a:t> </a:t>
            </a:r>
            <a:r>
              <a:rPr lang="en-US" sz="563" dirty="0">
                <a:solidFill>
                  <a:srgbClr val="595959"/>
                </a:solidFill>
                <a:latin typeface="Arial" pitchFamily="-110" charset="0"/>
                <a:ea typeface="ＭＳ Ｐゴシック" pitchFamily="-110" charset="-128"/>
              </a:rPr>
              <a:t>©</a:t>
            </a:r>
            <a:r>
              <a:rPr lang="x-none" sz="563"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3133270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32710145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196737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42291044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3102660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7952320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9551416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45010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D5EC750-3D4A-4E07-BFEE-756E988B0EB5}" type="slidenum">
              <a:rPr lang="ar-LB"/>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830227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3935654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algn="r" rtl="1"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42454856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6435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0115394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fontAlgn="auto">
              <a:spcBef>
                <a:spcPts val="0"/>
              </a:spcBef>
              <a:spcAft>
                <a:spcPts val="0"/>
              </a:spcAft>
              <a:defRPr/>
            </a:pPr>
            <a:r>
              <a:rPr lang="x-none" sz="563" dirty="0">
                <a:solidFill>
                  <a:srgbClr val="595959"/>
                </a:solidFill>
                <a:latin typeface="Arial" pitchFamily="-110" charset="0"/>
                <a:ea typeface="ＭＳ Ｐゴシック" pitchFamily="-110" charset="-128"/>
              </a:rPr>
              <a:t> </a:t>
            </a:r>
            <a:r>
              <a:rPr lang="en-US" sz="563" dirty="0">
                <a:solidFill>
                  <a:srgbClr val="595959"/>
                </a:solidFill>
                <a:latin typeface="Arial" pitchFamily="-110" charset="0"/>
                <a:ea typeface="ＭＳ Ｐゴシック" pitchFamily="-110" charset="-128"/>
              </a:rPr>
              <a:t>©</a:t>
            </a:r>
            <a:r>
              <a:rPr lang="x-none" sz="563"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26144380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11344628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764351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6245913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50043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EA8AF3C-2BBE-4A23-A80B-0728FB15B230}" type="slidenum">
              <a:rPr lang="ar-LB"/>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7944744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2690172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42503175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7793105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8765273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algn="r" rtl="1"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16815780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14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4E5C299-F317-4382-A873-FD2F9CB294F9}" type="slidenum">
              <a:rPr lang="ar-LB"/>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042DA7-4153-4080-B030-D01E54978A72}" type="slidenum">
              <a:rPr lang="ar-LB"/>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9A694C-B522-4443-A9E6-15E0D4C57784}" type="slidenum">
              <a:rPr lang="ar-LB"/>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lvl1pPr>
          </a:lstStyle>
          <a:p>
            <a:fld id="{D9C0B3ED-7258-4A91-8124-77AA1CE462BD}" type="slidenum">
              <a:rPr lang="ar-LB"/>
              <a:pPr/>
              <a:t>‹#›</a:t>
            </a:fld>
            <a:endParaRPr lang="en-US"/>
          </a:p>
        </p:txBody>
      </p:sp>
      <p:pic>
        <p:nvPicPr>
          <p:cNvPr id="2055" name="Picture 10" descr="Header English Power Point August 2008"/>
          <p:cNvPicPr>
            <a:picLocks noChangeAspect="1" noChangeArrowheads="1"/>
          </p:cNvPicPr>
          <p:nvPr userDrawn="1"/>
        </p:nvPicPr>
        <p:blipFill>
          <a:blip r:embed="rId13"/>
          <a:srcRect/>
          <a:stretch>
            <a:fillRect/>
          </a:stretch>
        </p:blipFill>
        <p:spPr bwMode="auto">
          <a:xfrm>
            <a:off x="0" y="0"/>
            <a:ext cx="9177338" cy="6884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lvl1pPr>
          </a:lstStyle>
          <a:p>
            <a:fld id="{64E580C4-B208-4AD8-A909-39E640EB523F}" type="slidenum">
              <a:rPr lang="ar-LB"/>
              <a:pPr/>
              <a:t>‹#›</a:t>
            </a:fld>
            <a:endParaRPr lang="en-US"/>
          </a:p>
        </p:txBody>
      </p:sp>
      <p:pic>
        <p:nvPicPr>
          <p:cNvPr id="3079" name="Picture 10" descr="Header 2 English Power Point"/>
          <p:cNvPicPr>
            <a:picLocks noChangeAspect="1" noChangeArrowheads="1"/>
          </p:cNvPicPr>
          <p:nvPr userDrawn="1"/>
        </p:nvPicPr>
        <p:blipFill>
          <a:blip r:embed="rId14"/>
          <a:srcRect/>
          <a:stretch>
            <a:fillRect/>
          </a:stretch>
        </p:blipFill>
        <p:spPr bwMode="auto">
          <a:xfrm>
            <a:off x="0" y="0"/>
            <a:ext cx="9144000"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564814-4BE6-435D-8291-36549CD38E3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FA0BF3F-D1C6-4E09-B976-3E400454E33B}" type="datetimeFigureOut">
              <a:rPr lang="en-GB" smtClean="0"/>
              <a:t>06/03/2023</a:t>
            </a:fld>
            <a:endParaRPr lang="en-GB"/>
          </a:p>
        </p:txBody>
      </p:sp>
      <p:sp>
        <p:nvSpPr>
          <p:cNvPr id="5" name="Footer Placeholder 4">
            <a:extLst>
              <a:ext uri="{FF2B5EF4-FFF2-40B4-BE49-F238E27FC236}">
                <a16:creationId xmlns:a16="http://schemas.microsoft.com/office/drawing/2014/main" id="{3DF2D0C2-9E54-409F-8E37-9CB4238557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3E0C9E-B360-479A-B1B9-AAC6D2F16A3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244DBA-CAA9-45DD-A957-AF6535054611}" type="slidenum">
              <a:rPr lang="en-GB" smtClean="0"/>
              <a:t>‹#›</a:t>
            </a:fld>
            <a:endParaRPr lang="en-GB"/>
          </a:p>
        </p:txBody>
      </p:sp>
    </p:spTree>
    <p:extLst>
      <p:ext uri="{BB962C8B-B14F-4D97-AF65-F5344CB8AC3E}">
        <p14:creationId xmlns:p14="http://schemas.microsoft.com/office/powerpoint/2010/main" val="2994902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127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03034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97237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318053" y="1295400"/>
            <a:ext cx="8656982" cy="1480103"/>
          </a:xfrm>
        </p:spPr>
        <p:txBody>
          <a:bodyPr>
            <a:normAutofit fontScale="90000"/>
          </a:bodyPr>
          <a:lstStyle/>
          <a:p>
            <a:br>
              <a:rPr lang="en-US" b="1" dirty="0">
                <a:latin typeface="Sakkal Majalla" pitchFamily="2" charset="-78"/>
                <a:cs typeface="Sakkal Majalla" pitchFamily="2" charset="-78"/>
              </a:rPr>
            </a:br>
            <a:r>
              <a:rPr lang="ar-LB" b="1" dirty="0"/>
              <a:t>الاجتماع الخامس للجنة الفنية الاستشارية للإحصاءات الديمغرافية والاجتماعية للبلدان العربية</a:t>
            </a:r>
            <a:endParaRPr lang="en-US" sz="3000" dirty="0"/>
          </a:p>
        </p:txBody>
      </p:sp>
      <p:sp>
        <p:nvSpPr>
          <p:cNvPr id="5" name="Subtitle 4">
            <a:extLst>
              <a:ext uri="{FF2B5EF4-FFF2-40B4-BE49-F238E27FC236}">
                <a16:creationId xmlns:a16="http://schemas.microsoft.com/office/drawing/2014/main" id="{53088D8F-8C3D-4DD9-AE47-6985502E7CCC}"/>
              </a:ext>
            </a:extLst>
          </p:cNvPr>
          <p:cNvSpPr>
            <a:spLocks noGrp="1"/>
          </p:cNvSpPr>
          <p:nvPr>
            <p:ph type="subTitle" idx="1"/>
          </p:nvPr>
        </p:nvSpPr>
        <p:spPr>
          <a:xfrm>
            <a:off x="318053" y="2845077"/>
            <a:ext cx="8507895" cy="1041123"/>
          </a:xfrm>
        </p:spPr>
        <p:txBody>
          <a:bodyPr/>
          <a:lstStyle/>
          <a:p>
            <a:br>
              <a:rPr lang="ar-LB" sz="2100" b="1" dirty="0">
                <a:latin typeface="Sakkal Majalla" pitchFamily="2" charset="-78"/>
                <a:cs typeface="Sakkal Majalla" pitchFamily="2" charset="-78"/>
              </a:rPr>
            </a:br>
            <a:r>
              <a:rPr lang="ar-LB" sz="1800" b="1" dirty="0">
                <a:latin typeface="Sakkal Majalla" pitchFamily="2" charset="-78"/>
                <a:cs typeface="Sakkal Majalla" pitchFamily="2" charset="-78"/>
              </a:rPr>
              <a:t>7-8 اذار/مارس 2023</a:t>
            </a:r>
            <a:endParaRPr lang="en-US" sz="1800" dirty="0"/>
          </a:p>
        </p:txBody>
      </p:sp>
    </p:spTree>
    <p:extLst>
      <p:ext uri="{BB962C8B-B14F-4D97-AF65-F5344CB8AC3E}">
        <p14:creationId xmlns:p14="http://schemas.microsoft.com/office/powerpoint/2010/main" val="245635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pPr algn="ctr"/>
            <a:r>
              <a:rPr lang="ar-LB" dirty="0"/>
              <a:t>شكرا لكم</a:t>
            </a:r>
            <a:endParaRPr lang="en-US" dirty="0"/>
          </a:p>
        </p:txBody>
      </p:sp>
    </p:spTree>
    <p:extLst>
      <p:ext uri="{BB962C8B-B14F-4D97-AF65-F5344CB8AC3E}">
        <p14:creationId xmlns:p14="http://schemas.microsoft.com/office/powerpoint/2010/main" val="220741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p:txBody>
          <a:bodyPr/>
          <a:lstStyle/>
          <a:p>
            <a:r>
              <a:rPr lang="ar-LB" sz="4500" dirty="0"/>
              <a:t>مقدمة</a:t>
            </a:r>
            <a:endParaRPr lang="en-US" sz="4500" dirty="0"/>
          </a:p>
        </p:txBody>
      </p:sp>
      <p:sp>
        <p:nvSpPr>
          <p:cNvPr id="5" name="Content Placeholder 4">
            <a:extLst>
              <a:ext uri="{FF2B5EF4-FFF2-40B4-BE49-F238E27FC236}">
                <a16:creationId xmlns:a16="http://schemas.microsoft.com/office/drawing/2014/main" id="{0B75AFB3-297F-421F-920F-528FB1B43E49}"/>
              </a:ext>
            </a:extLst>
          </p:cNvPr>
          <p:cNvSpPr>
            <a:spLocks noGrp="1"/>
          </p:cNvSpPr>
          <p:nvPr>
            <p:ph sz="half" idx="2"/>
          </p:nvPr>
        </p:nvSpPr>
        <p:spPr>
          <a:xfrm>
            <a:off x="533400" y="2057400"/>
            <a:ext cx="8077200" cy="3581400"/>
          </a:xfrm>
        </p:spPr>
        <p:txBody>
          <a:bodyPr/>
          <a:lstStyle/>
          <a:p>
            <a:r>
              <a:rPr lang="ar-LB" altLang="en-US" sz="2000" dirty="0">
                <a:solidFill>
                  <a:schemeClr val="tx1"/>
                </a:solidFill>
              </a:rPr>
              <a:t>ع</a:t>
            </a:r>
            <a:r>
              <a:rPr lang="ar-SA" altLang="en-US" sz="2000" dirty="0">
                <a:solidFill>
                  <a:schemeClr val="tx1"/>
                </a:solidFill>
              </a:rPr>
              <a:t>قدت اللجنة الاقتصادية والاجتماعية لغربي آسيا (الإسكوا) الاجتماع </a:t>
            </a:r>
            <a:r>
              <a:rPr lang="ar-LB" altLang="en-US" sz="2000" dirty="0">
                <a:solidFill>
                  <a:schemeClr val="tx1"/>
                </a:solidFill>
              </a:rPr>
              <a:t>الرابع</a:t>
            </a:r>
            <a:r>
              <a:rPr lang="ar-SA" altLang="en-US" sz="2000" dirty="0">
                <a:solidFill>
                  <a:schemeClr val="tx1"/>
                </a:solidFill>
              </a:rPr>
              <a:t> للمجموعة الاستشارية الفنية</a:t>
            </a:r>
            <a:r>
              <a:rPr lang="en-US" altLang="en-US" sz="2000" dirty="0">
                <a:solidFill>
                  <a:schemeClr val="tx1"/>
                </a:solidFill>
              </a:rPr>
              <a:t> </a:t>
            </a:r>
            <a:r>
              <a:rPr lang="ar-SA" altLang="en-US" sz="2000" dirty="0">
                <a:solidFill>
                  <a:schemeClr val="tx1"/>
                </a:solidFill>
              </a:rPr>
              <a:t>حول الإحصاءات الديموغرافية والاجتماعية للدول العربية،</a:t>
            </a:r>
            <a:r>
              <a:rPr lang="ar-LB" altLang="en-US" sz="2000" dirty="0">
                <a:solidFill>
                  <a:schemeClr val="tx1"/>
                </a:solidFill>
              </a:rPr>
              <a:t> (افتراضيا)</a:t>
            </a:r>
            <a:r>
              <a:rPr lang="ar-SA" altLang="en-US" sz="2000" dirty="0">
                <a:solidFill>
                  <a:schemeClr val="tx1"/>
                </a:solidFill>
              </a:rPr>
              <a:t> في الفترة من </a:t>
            </a:r>
            <a:r>
              <a:rPr lang="ar-LB" altLang="en-US" sz="2000" dirty="0">
                <a:solidFill>
                  <a:schemeClr val="tx1"/>
                </a:solidFill>
              </a:rPr>
              <a:t>6</a:t>
            </a:r>
            <a:r>
              <a:rPr lang="ar-SA" altLang="en-US" sz="2000" dirty="0">
                <a:solidFill>
                  <a:schemeClr val="tx1"/>
                </a:solidFill>
              </a:rPr>
              <a:t> إلى </a:t>
            </a:r>
            <a:r>
              <a:rPr lang="ar-LB" altLang="en-US" sz="2000" dirty="0">
                <a:solidFill>
                  <a:schemeClr val="tx1"/>
                </a:solidFill>
              </a:rPr>
              <a:t>9</a:t>
            </a:r>
            <a:r>
              <a:rPr lang="ar-SA" altLang="en-US" sz="2000" dirty="0">
                <a:solidFill>
                  <a:schemeClr val="tx1"/>
                </a:solidFill>
              </a:rPr>
              <a:t> </a:t>
            </a:r>
            <a:r>
              <a:rPr lang="ar-LB" altLang="en-US" sz="2000" dirty="0">
                <a:solidFill>
                  <a:schemeClr val="tx1"/>
                </a:solidFill>
              </a:rPr>
              <a:t>كانون الاول/ديسمبر</a:t>
            </a:r>
            <a:r>
              <a:rPr lang="ar-SA" altLang="en-US" sz="2000" dirty="0">
                <a:solidFill>
                  <a:schemeClr val="tx1"/>
                </a:solidFill>
              </a:rPr>
              <a:t> </a:t>
            </a:r>
            <a:r>
              <a:rPr lang="ar-LB" altLang="en-US" sz="2000" dirty="0">
                <a:solidFill>
                  <a:schemeClr val="tx1"/>
                </a:solidFill>
              </a:rPr>
              <a:t>2021</a:t>
            </a:r>
            <a:r>
              <a:rPr lang="ar-SA" altLang="en-US" sz="2000" dirty="0">
                <a:solidFill>
                  <a:schemeClr val="tx1"/>
                </a:solidFill>
              </a:rPr>
              <a:t>. </a:t>
            </a:r>
            <a:endParaRPr lang="ar-LB" altLang="en-US" sz="2000" dirty="0">
              <a:solidFill>
                <a:schemeClr val="tx1"/>
              </a:solidFill>
            </a:endParaRPr>
          </a:p>
          <a:p>
            <a:br>
              <a:rPr lang="ar-LB" altLang="en-US" sz="2000" dirty="0">
                <a:solidFill>
                  <a:schemeClr val="tx1"/>
                </a:solidFill>
              </a:rPr>
            </a:br>
            <a:r>
              <a:rPr lang="ar-SA" altLang="en-US" sz="2000" dirty="0">
                <a:solidFill>
                  <a:schemeClr val="tx1"/>
                </a:solidFill>
              </a:rPr>
              <a:t>حضر الاجتماع مجموع</a:t>
            </a:r>
            <a:r>
              <a:rPr lang="ar-LB" altLang="en-US" sz="2000" dirty="0">
                <a:solidFill>
                  <a:schemeClr val="tx1"/>
                </a:solidFill>
              </a:rPr>
              <a:t>ة</a:t>
            </a:r>
            <a:r>
              <a:rPr lang="ar-SA" altLang="en-US" sz="2000" dirty="0">
                <a:solidFill>
                  <a:schemeClr val="tx1"/>
                </a:solidFill>
              </a:rPr>
              <a:t> </a:t>
            </a:r>
            <a:r>
              <a:rPr lang="ar-LB" altLang="en-US" sz="2000" dirty="0">
                <a:solidFill>
                  <a:schemeClr val="tx1"/>
                </a:solidFill>
              </a:rPr>
              <a:t>30</a:t>
            </a:r>
            <a:r>
              <a:rPr lang="ar-SA" altLang="en-US" sz="2000" dirty="0">
                <a:solidFill>
                  <a:schemeClr val="tx1"/>
                </a:solidFill>
              </a:rPr>
              <a:t> مشاركا </a:t>
            </a:r>
            <a:r>
              <a:rPr lang="ar-SA" sz="2000" dirty="0">
                <a:solidFill>
                  <a:schemeClr val="tx1"/>
                </a:solidFill>
              </a:rPr>
              <a:t>من ذوي الخبرة العملية والتطبيقية في الإحصاءات الديمغرافية والاجتماعية بوصفهم ممثلين لـ</a:t>
            </a:r>
            <a:r>
              <a:rPr lang="en-US" sz="2000" dirty="0">
                <a:solidFill>
                  <a:schemeClr val="tx1"/>
                </a:solidFill>
              </a:rPr>
              <a:t>14 </a:t>
            </a:r>
            <a:r>
              <a:rPr lang="ar-LB" sz="2000" dirty="0">
                <a:solidFill>
                  <a:schemeClr val="tx1"/>
                </a:solidFill>
              </a:rPr>
              <a:t> </a:t>
            </a:r>
            <a:r>
              <a:rPr lang="ar-SA" sz="2000" dirty="0">
                <a:solidFill>
                  <a:schemeClr val="tx1"/>
                </a:solidFill>
              </a:rPr>
              <a:t>دولة من الدول الأعضاء في الإسكوا والأجهزة الإحصائية الوطنية في كلّ منها</a:t>
            </a:r>
            <a:r>
              <a:rPr lang="ar-LB" sz="2000" dirty="0">
                <a:solidFill>
                  <a:schemeClr val="tx1"/>
                </a:solidFill>
              </a:rPr>
              <a:t>،</a:t>
            </a:r>
            <a:r>
              <a:rPr lang="ar-SA" sz="2000" dirty="0">
                <a:solidFill>
                  <a:schemeClr val="tx1"/>
                </a:solidFill>
              </a:rPr>
              <a:t> </a:t>
            </a:r>
            <a:r>
              <a:rPr lang="ar-LB" sz="2000" dirty="0">
                <a:solidFill>
                  <a:schemeClr val="tx1"/>
                </a:solidFill>
              </a:rPr>
              <a:t>بالإضافة الى </a:t>
            </a:r>
            <a:r>
              <a:rPr lang="ar-SA" sz="2000" dirty="0">
                <a:solidFill>
                  <a:schemeClr val="tx1"/>
                </a:solidFill>
              </a:rPr>
              <a:t>مدير عام المعهد العربي للتدريب والبحوث الإحصائية</a:t>
            </a:r>
            <a:r>
              <a:rPr lang="ar-LB" sz="2000" dirty="0">
                <a:solidFill>
                  <a:schemeClr val="tx1"/>
                </a:solidFill>
              </a:rPr>
              <a:t>.</a:t>
            </a:r>
            <a:endParaRPr lang="ar-LB" sz="2000" dirty="0"/>
          </a:p>
        </p:txBody>
      </p:sp>
    </p:spTree>
    <p:extLst>
      <p:ext uri="{BB962C8B-B14F-4D97-AF65-F5344CB8AC3E}">
        <p14:creationId xmlns:p14="http://schemas.microsoft.com/office/powerpoint/2010/main" val="1019315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68EEAC4-80BF-4608-B94F-C6E5A206B2D2}"/>
              </a:ext>
            </a:extLst>
          </p:cNvPr>
          <p:cNvSpPr>
            <a:spLocks noGrp="1"/>
          </p:cNvSpPr>
          <p:nvPr>
            <p:ph idx="1"/>
          </p:nvPr>
        </p:nvSpPr>
        <p:spPr>
          <a:xfrm>
            <a:off x="152400" y="2819400"/>
            <a:ext cx="8839200" cy="838200"/>
          </a:xfrm>
        </p:spPr>
        <p:txBody>
          <a:bodyPr/>
          <a:lstStyle/>
          <a:p>
            <a:pPr marL="0" indent="0" algn="ctr">
              <a:buNone/>
            </a:pPr>
            <a:r>
              <a:rPr lang="ar-LB" sz="4500" b="1" cap="all" dirty="0">
                <a:latin typeface="Arial" panose="020B0604020202020204" pitchFamily="34" charset="0"/>
                <a:cs typeface="Arial" panose="020B0604020202020204" pitchFamily="34" charset="0"/>
              </a:rPr>
              <a:t>النتائج والتوصيات</a:t>
            </a:r>
            <a:endParaRPr lang="ar-LB" sz="4500" b="1" dirty="0">
              <a:latin typeface="Arial" panose="020B0604020202020204" pitchFamily="34" charset="0"/>
              <a:cs typeface="Arial" panose="020B0604020202020204" pitchFamily="34" charset="0"/>
            </a:endParaRPr>
          </a:p>
          <a:p>
            <a:pPr marL="0" indent="0" algn="ctr">
              <a:buNone/>
            </a:pPr>
            <a:endParaRPr lang="en-US" sz="1600" i="1" dirty="0"/>
          </a:p>
        </p:txBody>
      </p:sp>
    </p:spTree>
    <p:extLst>
      <p:ext uri="{BB962C8B-B14F-4D97-AF65-F5344CB8AC3E}">
        <p14:creationId xmlns:p14="http://schemas.microsoft.com/office/powerpoint/2010/main" val="310516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u="sng" dirty="0"/>
              <a:t>توصي</a:t>
            </a:r>
            <a:r>
              <a:rPr lang="ar-LB" altLang="en-US" sz="4000" b="1" u="sng" dirty="0"/>
              <a:t>ات للأجهزة</a:t>
            </a:r>
            <a:r>
              <a:rPr lang="ar-SA" altLang="en-US" sz="4000" b="1" u="sng" dirty="0"/>
              <a:t> الإحصائية الوطنية</a:t>
            </a:r>
            <a:endParaRPr lang="en-US" sz="40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311041777"/>
              </p:ext>
            </p:extLst>
          </p:nvPr>
        </p:nvGraphicFramePr>
        <p:xfrm>
          <a:off x="152400" y="838200"/>
          <a:ext cx="8839200" cy="512064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3614144658"/>
                    </a:ext>
                  </a:extLst>
                </a:gridCol>
                <a:gridCol w="4343400">
                  <a:extLst>
                    <a:ext uri="{9D8B030D-6E8A-4147-A177-3AD203B41FA5}">
                      <a16:colId xmlns:a16="http://schemas.microsoft.com/office/drawing/2014/main" val="3168426397"/>
                    </a:ext>
                  </a:extLst>
                </a:gridCol>
              </a:tblGrid>
              <a:tr h="356498">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341644">
                <a:tc>
                  <a:txBody>
                    <a:bodyPr/>
                    <a:lstStyle/>
                    <a:p>
                      <a:endParaRPr lang="ar-LB" sz="1800" dirty="0"/>
                    </a:p>
                  </a:txBody>
                  <a:tcPr/>
                </a:tc>
                <a:tc>
                  <a:txBody>
                    <a:bodyPr/>
                    <a:lstStyle/>
                    <a:p>
                      <a:pPr marL="342900" marR="0" lvl="0" indent="-342900" algn="just" rtl="1">
                        <a:spcBef>
                          <a:spcPts val="1200"/>
                        </a:spcBef>
                        <a:spcAft>
                          <a:spcPts val="1200"/>
                        </a:spcAft>
                        <a:buSzPts val="1100"/>
                        <a:buFont typeface="Symbol" panose="05050102010706020507" pitchFamily="18" charset="2"/>
                        <a:buChar char=""/>
                        <a:tabLst>
                          <a:tab pos="457200" algn="l"/>
                          <a:tab pos="810260" algn="l"/>
                        </a:tabLst>
                      </a:pPr>
                      <a:r>
                        <a:rPr lang="ar-SA" sz="1800" dirty="0">
                          <a:effectLst/>
                          <a:latin typeface="Arial" panose="020B0604020202020204" pitchFamily="34" charset="0"/>
                          <a:ea typeface="Helvetica" panose="020B0604020202020204" pitchFamily="34" charset="0"/>
                          <a:cs typeface="Arial" panose="020B0604020202020204" pitchFamily="34" charset="0"/>
                        </a:rPr>
                        <a:t>إتاحة البيانات للإسكوا حسب المؤشرات المتفَق عليها.</a:t>
                      </a:r>
                      <a:endParaRPr lang="en-US" sz="1800" dirty="0">
                        <a:effectLst/>
                        <a:latin typeface="Arial" panose="020B0604020202020204" pitchFamily="34" charset="0"/>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3667126999"/>
                  </a:ext>
                </a:extLst>
              </a:tr>
              <a:tr h="1856763">
                <a:tc>
                  <a:txBody>
                    <a:bodyPr/>
                    <a:lstStyle/>
                    <a:p>
                      <a:endParaRPr lang="ar-LB" sz="1800" dirty="0"/>
                    </a:p>
                    <a:p>
                      <a:endParaRPr lang="ar-LB" sz="1800" dirty="0"/>
                    </a:p>
                    <a:p>
                      <a:endParaRPr lang="ar-LB" sz="1800" dirty="0"/>
                    </a:p>
                    <a:p>
                      <a:endParaRPr lang="ar-LB" sz="1800" dirty="0"/>
                    </a:p>
                    <a:p>
                      <a:endParaRPr lang="ar-LB" sz="1800" dirty="0"/>
                    </a:p>
                    <a:p>
                      <a:endParaRPr lang="ar-LB" sz="1800" dirty="0"/>
                    </a:p>
                    <a:p>
                      <a:endParaRPr lang="en-US" sz="1800" dirty="0"/>
                    </a:p>
                  </a:txBody>
                  <a:tcPr/>
                </a:tc>
                <a:tc>
                  <a:txBody>
                    <a:bodyPr/>
                    <a:lstStyle/>
                    <a:p>
                      <a:pPr marL="342900" marR="0" lvl="0" indent="-342900" algn="just" rtl="1">
                        <a:spcBef>
                          <a:spcPts val="1200"/>
                        </a:spcBef>
                        <a:spcAft>
                          <a:spcPts val="1200"/>
                        </a:spcAft>
                        <a:buSzPts val="1100"/>
                        <a:buFont typeface="Symbol" panose="05050102010706020507" pitchFamily="18" charset="2"/>
                        <a:buChar char=""/>
                        <a:tabLst>
                          <a:tab pos="457200" algn="l"/>
                          <a:tab pos="810260" algn="l"/>
                        </a:tabLst>
                      </a:pPr>
                      <a:r>
                        <a:rPr lang="ar-SA" sz="1800" dirty="0">
                          <a:effectLst/>
                          <a:latin typeface="Arial" panose="020B0604020202020204" pitchFamily="34" charset="0"/>
                          <a:ea typeface="Helvetica" panose="020B0604020202020204" pitchFamily="34" charset="0"/>
                          <a:cs typeface="Arial" panose="020B0604020202020204" pitchFamily="34" charset="0"/>
                        </a:rPr>
                        <a:t>تكثيف جهود التعاون والتنسيق بين المكاتب الإحصائية ومنتجي البيانات بشأن بيانات السجلات الإدارية لاستكمال سلسلة البيانات الضرورية واحتساب التقديرات (في حال عدم توفّر البيانات)، وذلك لإعداد قائمة المؤشرات المتَّفَق عليها إقليمياً، بما أنّ الأجهزة الإحصائية هي المصدر الوحيد للإحصاءات الرسمية بالنسبة للإسكوا.</a:t>
                      </a:r>
                      <a:endParaRPr lang="ar-LB" sz="1800" dirty="0">
                        <a:effectLst/>
                        <a:latin typeface="Arial" panose="020B0604020202020204" pitchFamily="34" charset="0"/>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4133766114"/>
                  </a:ext>
                </a:extLst>
              </a:tr>
              <a:tr h="1099203">
                <a:tc>
                  <a:txBody>
                    <a:bodyPr/>
                    <a:lstStyle/>
                    <a:p>
                      <a:endParaRPr lang="ar-LB" sz="1800" dirty="0"/>
                    </a:p>
                    <a:p>
                      <a:endParaRPr lang="ar-LB" sz="1800" dirty="0"/>
                    </a:p>
                    <a:p>
                      <a:endParaRPr lang="ar-LB" sz="1800" dirty="0"/>
                    </a:p>
                    <a:p>
                      <a:endParaRPr lang="ar-LB" sz="1800" dirty="0"/>
                    </a:p>
                  </a:txBody>
                  <a:tcPr/>
                </a:tc>
                <a:tc>
                  <a:txBody>
                    <a:bodyPr/>
                    <a:lstStyle/>
                    <a:p>
                      <a:pPr marL="342900" marR="0" lvl="0" indent="-342900" algn="just" rtl="1">
                        <a:spcBef>
                          <a:spcPts val="1200"/>
                        </a:spcBef>
                        <a:spcAft>
                          <a:spcPts val="1200"/>
                        </a:spcAft>
                        <a:buSzPts val="1100"/>
                        <a:buFont typeface="Symbol" panose="05050102010706020507" pitchFamily="18" charset="2"/>
                        <a:buChar char=""/>
                        <a:tabLst>
                          <a:tab pos="457200" algn="l"/>
                          <a:tab pos="810260" algn="l"/>
                        </a:tabLst>
                      </a:pPr>
                      <a:r>
                        <a:rPr lang="ar-SA" sz="1800" dirty="0">
                          <a:effectLst/>
                          <a:latin typeface="Arial" panose="020B0604020202020204" pitchFamily="34" charset="0"/>
                          <a:ea typeface="Helvetica" panose="020B0604020202020204" pitchFamily="34" charset="0"/>
                          <a:cs typeface="Arial" panose="020B0604020202020204" pitchFamily="34" charset="0"/>
                        </a:rPr>
                        <a:t>الطلب من رئاسة اللجنة</a:t>
                      </a:r>
                      <a:r>
                        <a:rPr lang="ar-LB" sz="1800" dirty="0">
                          <a:effectLst/>
                          <a:latin typeface="Arial" panose="020B0604020202020204" pitchFamily="34" charset="0"/>
                          <a:ea typeface="Helvetica" panose="020B0604020202020204" pitchFamily="34" charset="0"/>
                          <a:cs typeface="Arial" panose="020B0604020202020204" pitchFamily="34" charset="0"/>
                        </a:rPr>
                        <a:t> الاستشارية </a:t>
                      </a:r>
                      <a:r>
                        <a:rPr lang="ar-SA" sz="1800" dirty="0">
                          <a:effectLst/>
                          <a:latin typeface="Arial" panose="020B0604020202020204" pitchFamily="34" charset="0"/>
                          <a:ea typeface="Helvetica" panose="020B0604020202020204" pitchFamily="34" charset="0"/>
                          <a:cs typeface="Arial" panose="020B0604020202020204" pitchFamily="34" charset="0"/>
                        </a:rPr>
                        <a:t>المقبلة، بالتنسيق مع الإسكوا، القيام بدراسة ومراجعة المؤشرات ومدى توفّرها بهدف تحديد الأولويات في اختيار المؤشرات وتجنّب جمع مؤشرات غير متوفرة في كثير من البلدان.</a:t>
                      </a:r>
                      <a:endParaRPr lang="en-US" sz="1800" dirty="0">
                        <a:effectLst/>
                        <a:latin typeface="Arial" panose="020B0604020202020204" pitchFamily="34" charset="0"/>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2488997919"/>
                  </a:ext>
                </a:extLst>
              </a:tr>
              <a:tr h="846684">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LB" sz="1800" dirty="0"/>
                        <a:t>تم إعادة ارسال الاستبيان بعد نهاية الاجتماع الرابع للجنة (كانون/الأول/ديسمبر 2021)</a:t>
                      </a:r>
                    </a:p>
                    <a:p>
                      <a:endParaRPr lang="ar-LB"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إعادة إرسال جداول البيانات المستخدَمة لتقييم مدى توفُّر المؤشرات الديمغرافية والاجتماعية، من أجل استعراضها وتحديثها.</a:t>
                      </a:r>
                      <a:endParaRPr lang="ar-LB"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2876135021"/>
                  </a:ext>
                </a:extLst>
              </a:tr>
            </a:tbl>
          </a:graphicData>
        </a:graphic>
      </p:graphicFrame>
    </p:spTree>
    <p:extLst>
      <p:ext uri="{BB962C8B-B14F-4D97-AF65-F5344CB8AC3E}">
        <p14:creationId xmlns:p14="http://schemas.microsoft.com/office/powerpoint/2010/main" val="319385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u="sng" dirty="0"/>
              <a:t>توصي</a:t>
            </a:r>
            <a:r>
              <a:rPr lang="ar-LB" altLang="en-US" sz="4000" b="1" u="sng" dirty="0"/>
              <a:t>ات </a:t>
            </a:r>
            <a:r>
              <a:rPr lang="ar-LB" altLang="en-US" sz="4000" b="1" u="sng" dirty="0" err="1"/>
              <a:t>للاسكوا</a:t>
            </a:r>
            <a:endParaRPr lang="en-US" sz="40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2758076364"/>
              </p:ext>
            </p:extLst>
          </p:nvPr>
        </p:nvGraphicFramePr>
        <p:xfrm>
          <a:off x="152400" y="838200"/>
          <a:ext cx="8839200" cy="5434671"/>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3614144658"/>
                    </a:ext>
                  </a:extLst>
                </a:gridCol>
                <a:gridCol w="4419600">
                  <a:extLst>
                    <a:ext uri="{9D8B030D-6E8A-4147-A177-3AD203B41FA5}">
                      <a16:colId xmlns:a16="http://schemas.microsoft.com/office/drawing/2014/main" val="3168426397"/>
                    </a:ext>
                  </a:extLst>
                </a:gridCol>
              </a:tblGrid>
              <a:tr h="359230">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710271">
                <a:tc>
                  <a:txBody>
                    <a:bodyPr/>
                    <a:lstStyle/>
                    <a:p>
                      <a:pPr marL="285750" indent="-285750" algn="r" rtl="1">
                        <a:buFont typeface="Arial" panose="020B0604020202020204" pitchFamily="34" charset="0"/>
                        <a:buChar char="•"/>
                      </a:pPr>
                      <a:r>
                        <a:rPr lang="ar-LB" sz="1800" dirty="0"/>
                        <a:t>تم إعادة ارسال الاستبيان بعد نهاية الاجتماع الرابع للجنة (كانون/الأول/ديسمبر 2021)</a:t>
                      </a:r>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إرسال نسخة من الاستمارة الى أعضاء اللجنة للمتابعة مع المعنيين للتأكد من استيفاء الاستبيان ضمن مهلة محدّدة.</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2759570030"/>
                  </a:ext>
                </a:extLst>
              </a:tr>
              <a:tr h="2379900">
                <a:tc>
                  <a:txBody>
                    <a:bodyPr/>
                    <a:lstStyle/>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err="1">
                          <a:effectLst/>
                          <a:latin typeface="Arial" panose="020B0604020202020204" pitchFamily="34" charset="0"/>
                          <a:ea typeface="Times New Roman" panose="02020603050405020304" pitchFamily="18" charset="0"/>
                          <a:cs typeface="Arial" panose="020B0604020202020204" pitchFamily="34" charset="0"/>
                        </a:rPr>
                        <a:t>سلسلة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جلسات</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افتراضية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ar-LB" sz="1800" dirty="0">
                          <a:effectLst/>
                          <a:latin typeface="Arial" panose="020B0604020202020204" pitchFamily="34" charset="0"/>
                          <a:ea typeface="Times New Roman" panose="02020603050405020304" pitchFamily="18" charset="0"/>
                          <a:cs typeface="Arial" panose="020B0604020202020204" pitchFamily="34" charset="0"/>
                        </a:rPr>
                        <a:t>حول </a:t>
                      </a:r>
                      <a:r>
                        <a:rPr lang="en-US" sz="1800" dirty="0" err="1">
                          <a:effectLst/>
                          <a:latin typeface="Arial" panose="020B0604020202020204" pitchFamily="34" charset="0"/>
                          <a:ea typeface="Times New Roman" panose="02020603050405020304" pitchFamily="18" charset="0"/>
                          <a:cs typeface="Arial" panose="020B0604020202020204" pitchFamily="34" charset="0"/>
                        </a:rPr>
                        <a:t>تجربة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دولة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قطر</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في</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الانتقال</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من</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إجراء</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التعدادات</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بالطرق</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التقليدية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إلى</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التعدادات</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المرتكزة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على</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السجلات</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الإدارية</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والمنهجيات</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المختلطة</a:t>
                      </a:r>
                      <a:r>
                        <a:rPr lang="ar-LB"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latin typeface="Arial" panose="020B0604020202020204" pitchFamily="34" charset="0"/>
                          <a:ea typeface="Times New Roman" panose="02020603050405020304" pitchFamily="18" charset="0"/>
                          <a:cs typeface="Arial" panose="020B0604020202020204" pitchFamily="34" charset="0"/>
                        </a:rPr>
                        <a:t>من</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ar-SA" sz="1800" dirty="0">
                          <a:latin typeface="Arial" panose="020B0604020202020204" pitchFamily="34" charset="0"/>
                          <a:ea typeface="Times New Roman" panose="02020603050405020304" pitchFamily="18" charset="0"/>
                          <a:cs typeface="Arial" panose="020B0604020202020204" pitchFamily="34" charset="0"/>
                        </a:rPr>
                        <a:t>23</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err="1">
                          <a:latin typeface="Arial" panose="020B0604020202020204" pitchFamily="34" charset="0"/>
                          <a:ea typeface="Times New Roman" panose="02020603050405020304" pitchFamily="18" charset="0"/>
                          <a:cs typeface="Arial" panose="020B0604020202020204" pitchFamily="34" charset="0"/>
                        </a:rPr>
                        <a:t>شباط</a:t>
                      </a:r>
                      <a:r>
                        <a:rPr lang="en-US" sz="1800" dirty="0">
                          <a:latin typeface="Arial" panose="020B0604020202020204" pitchFamily="34" charset="0"/>
                          <a:ea typeface="Times New Roman" panose="02020603050405020304" pitchFamily="18" charset="0"/>
                          <a:cs typeface="Arial" panose="020B0604020202020204" pitchFamily="34" charset="0"/>
                        </a:rPr>
                        <a:t>/</a:t>
                      </a:r>
                      <a:r>
                        <a:rPr lang="en-US" sz="1800" dirty="0" err="1">
                          <a:latin typeface="Arial" panose="020B0604020202020204" pitchFamily="34" charset="0"/>
                          <a:ea typeface="Times New Roman" panose="02020603050405020304" pitchFamily="18" charset="0"/>
                          <a:cs typeface="Arial" panose="020B0604020202020204" pitchFamily="34" charset="0"/>
                        </a:rPr>
                        <a:t>فبراير</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err="1">
                          <a:latin typeface="Arial" panose="020B0604020202020204" pitchFamily="34" charset="0"/>
                          <a:ea typeface="Times New Roman" panose="02020603050405020304" pitchFamily="18" charset="0"/>
                          <a:cs typeface="Arial" panose="020B0604020202020204" pitchFamily="34" charset="0"/>
                        </a:rPr>
                        <a:t>إلى</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ar-SA" sz="1800" dirty="0">
                          <a:latin typeface="Arial" panose="020B0604020202020204" pitchFamily="34" charset="0"/>
                          <a:ea typeface="Times New Roman" panose="02020603050405020304" pitchFamily="18" charset="0"/>
                          <a:cs typeface="Arial" panose="020B0604020202020204" pitchFamily="34" charset="0"/>
                        </a:rPr>
                        <a:t>20</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err="1">
                          <a:latin typeface="Arial" panose="020B0604020202020204" pitchFamily="34" charset="0"/>
                          <a:ea typeface="Times New Roman" panose="02020603050405020304" pitchFamily="18" charset="0"/>
                          <a:cs typeface="Arial" panose="020B0604020202020204" pitchFamily="34" charset="0"/>
                        </a:rPr>
                        <a:t>نيسان</a:t>
                      </a:r>
                      <a:r>
                        <a:rPr lang="en-US" sz="1800" dirty="0">
                          <a:latin typeface="Arial" panose="020B0604020202020204" pitchFamily="34" charset="0"/>
                          <a:ea typeface="Times New Roman" panose="02020603050405020304" pitchFamily="18" charset="0"/>
                          <a:cs typeface="Arial" panose="020B0604020202020204" pitchFamily="34" charset="0"/>
                        </a:rPr>
                        <a:t>/</a:t>
                      </a:r>
                      <a:r>
                        <a:rPr lang="en-US" sz="1800" dirty="0" err="1">
                          <a:latin typeface="Arial" panose="020B0604020202020204" pitchFamily="34" charset="0"/>
                          <a:ea typeface="Times New Roman" panose="02020603050405020304" pitchFamily="18" charset="0"/>
                          <a:cs typeface="Arial" panose="020B0604020202020204" pitchFamily="34" charset="0"/>
                        </a:rPr>
                        <a:t>أبريل</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ar-SA" sz="1800" dirty="0">
                          <a:latin typeface="Arial" panose="020B0604020202020204" pitchFamily="34" charset="0"/>
                          <a:ea typeface="Times New Roman" panose="02020603050405020304" pitchFamily="18" charset="0"/>
                          <a:cs typeface="Arial" panose="020B0604020202020204" pitchFamily="34" charset="0"/>
                        </a:rPr>
                        <a:t>2022</a:t>
                      </a:r>
                      <a:r>
                        <a:rPr lang="ar-LB" sz="1800" dirty="0">
                          <a:latin typeface="Arial" panose="020B0604020202020204" pitchFamily="34" charset="0"/>
                          <a:ea typeface="Times New Roman" panose="02020603050405020304" pitchFamily="18" charset="0"/>
                          <a:cs typeface="Arial" panose="020B0604020202020204" pitchFamily="34" charset="0"/>
                        </a:rPr>
                        <a:t>)</a:t>
                      </a:r>
                    </a:p>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err="1">
                          <a:latin typeface="Arial" panose="020B0604020202020204" pitchFamily="34" charset="0"/>
                          <a:cs typeface="Arial" panose="020B0604020202020204" pitchFamily="34" charset="0"/>
                        </a:rPr>
                        <a:t>جولةً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دراسية</a:t>
                      </a:r>
                      <a:r>
                        <a:rPr lang="en-US" sz="1800" dirty="0">
                          <a:latin typeface="Arial" panose="020B0604020202020204" pitchFamily="34" charset="0"/>
                          <a:cs typeface="Arial" panose="020B0604020202020204" pitchFamily="34" charset="0"/>
                        </a:rPr>
                        <a:t> </a:t>
                      </a:r>
                      <a:r>
                        <a:rPr lang="ar-LB" sz="1800" dirty="0">
                          <a:latin typeface="Arial" panose="020B0604020202020204" pitchFamily="34" charset="0"/>
                          <a:cs typeface="Arial" panose="020B0604020202020204" pitchFamily="34" charset="0"/>
                        </a:rPr>
                        <a:t>ل</a:t>
                      </a:r>
                      <a:r>
                        <a:rPr lang="en-US" sz="1800" dirty="0" err="1">
                          <a:latin typeface="Arial" panose="020B0604020202020204" pitchFamily="34" charset="0"/>
                          <a:cs typeface="Arial" panose="020B0604020202020204" pitchFamily="34" charset="0"/>
                        </a:rPr>
                        <a:t>فريق</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من</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الأردن</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ودولة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فلسطين</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ومصر</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إلى</a:t>
                      </a:r>
                      <a:r>
                        <a:rPr lang="ar-LB" sz="1800" dirty="0">
                          <a:latin typeface="Arial" panose="020B0604020202020204" pitchFamily="34" charset="0"/>
                          <a:cs typeface="Arial" panose="020B0604020202020204" pitchFamily="34" charset="0"/>
                        </a:rPr>
                        <a:t> سلطنة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عُمان</a:t>
                      </a:r>
                      <a:r>
                        <a:rPr lang="en-US" sz="1800" dirty="0">
                          <a:latin typeface="Arial" panose="020B0604020202020204" pitchFamily="34" charset="0"/>
                          <a:cs typeface="Arial" panose="020B0604020202020204" pitchFamily="34" charset="0"/>
                        </a:rPr>
                        <a:t> </a:t>
                      </a:r>
                      <a:r>
                        <a:rPr lang="ar-LB" sz="1800" dirty="0">
                          <a:latin typeface="Arial" panose="020B0604020202020204" pitchFamily="34" charset="0"/>
                          <a:cs typeface="Arial" panose="020B0604020202020204" pitchFamily="34" charset="0"/>
                        </a:rPr>
                        <a:t>للاستفادة من </a:t>
                      </a:r>
                      <a:r>
                        <a:rPr lang="en-US" sz="1800" dirty="0" err="1">
                          <a:latin typeface="Arial" panose="020B0604020202020204" pitchFamily="34" charset="0"/>
                          <a:cs typeface="Arial" panose="020B0604020202020204" pitchFamily="34" charset="0"/>
                        </a:rPr>
                        <a:t>التجربة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العُمانية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في</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الربط</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بين</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بيانات</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التعداد</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والسجل</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المدني</a:t>
                      </a:r>
                      <a:r>
                        <a:rPr lang="ar-LB"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من</a:t>
                      </a:r>
                      <a:r>
                        <a:rPr lang="en-US" sz="1800" dirty="0">
                          <a:latin typeface="Arial" panose="020B0604020202020204" pitchFamily="34" charset="0"/>
                          <a:cs typeface="Arial" panose="020B0604020202020204" pitchFamily="34" charset="0"/>
                        </a:rPr>
                        <a:t> </a:t>
                      </a:r>
                      <a:r>
                        <a:rPr lang="ar-SA" sz="1800" dirty="0">
                          <a:latin typeface="Arial" panose="020B0604020202020204" pitchFamily="34" charset="0"/>
                          <a:cs typeface="Arial" panose="020B0604020202020204" pitchFamily="34" charset="0"/>
                        </a:rPr>
                        <a:t>17</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إلى</a:t>
                      </a:r>
                      <a:r>
                        <a:rPr lang="en-US" sz="1800" dirty="0">
                          <a:latin typeface="Arial" panose="020B0604020202020204" pitchFamily="34" charset="0"/>
                          <a:cs typeface="Arial" panose="020B0604020202020204" pitchFamily="34" charset="0"/>
                        </a:rPr>
                        <a:t> 21</a:t>
                      </a:r>
                      <a:r>
                        <a:rPr lang="ar-LB"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تموز</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يوليو</a:t>
                      </a:r>
                      <a:r>
                        <a:rPr lang="en-US" sz="1800" dirty="0">
                          <a:latin typeface="Arial" panose="020B0604020202020204" pitchFamily="34" charset="0"/>
                          <a:cs typeface="Arial" panose="020B0604020202020204" pitchFamily="34" charset="0"/>
                        </a:rPr>
                        <a:t> </a:t>
                      </a:r>
                      <a:r>
                        <a:rPr lang="ar-SA" sz="1800" dirty="0">
                          <a:latin typeface="Arial" panose="020B0604020202020204" pitchFamily="34" charset="0"/>
                          <a:cs typeface="Arial" panose="020B0604020202020204" pitchFamily="34" charset="0"/>
                        </a:rPr>
                        <a:t>2022</a:t>
                      </a:r>
                      <a:r>
                        <a:rPr lang="ar-LB" sz="1800" dirty="0">
                          <a:latin typeface="Arial" panose="020B0604020202020204" pitchFamily="34" charset="0"/>
                          <a:cs typeface="Arial" panose="020B0604020202020204" pitchFamily="34" charset="0"/>
                        </a:rPr>
                        <a:t>)</a:t>
                      </a:r>
                    </a:p>
                    <a:p>
                      <a:pPr marL="0" marR="0" lvl="0" indent="0" algn="r" defTabSz="4572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LB" sz="1800" dirty="0">
                        <a:effectLst/>
                        <a:latin typeface="Arial" panose="020B0604020202020204" pitchFamily="34" charset="0"/>
                        <a:ea typeface="Times New Roman" panose="02020603050405020304" pitchFamily="18" charset="0"/>
                        <a:cs typeface="Arial" panose="020B0604020202020204" pitchFamily="34" charset="0"/>
                      </a:endParaRPr>
                    </a:p>
                  </a:txBody>
                  <a:tcPr/>
                </a:tc>
                <a:tc>
                  <a:txBody>
                    <a:bodyPr/>
                    <a:lstStyle/>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1800" dirty="0">
                          <a:effectLst/>
                          <a:latin typeface="Arial" panose="020B0604020202020204" pitchFamily="34" charset="0"/>
                          <a:ea typeface="Helvetica" panose="020B0604020202020204" pitchFamily="34" charset="0"/>
                          <a:cs typeface="Arial" panose="020B0604020202020204" pitchFamily="34" charset="0"/>
                        </a:rPr>
                        <a:t>الاستمرار في تشجيع تبادل خبرات البلدان وتجاربها في مجال إنتاج المؤشرات الديمغرافية والاجتماعية.</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69071824"/>
                  </a:ext>
                </a:extLst>
              </a:tr>
              <a:tr h="1319871">
                <a:tc>
                  <a:txBody>
                    <a:bodyPr/>
                    <a:lstStyle/>
                    <a:p>
                      <a:pPr marL="285750" indent="-285750" algn="r" rtl="1">
                        <a:buFont typeface="Arial" panose="020B0604020202020204" pitchFamily="34" charset="0"/>
                        <a:buChar char="•"/>
                      </a:pPr>
                      <a:r>
                        <a:rPr lang="ar-LB" sz="1800" dirty="0"/>
                        <a:t>تم اعداد الاستبيان بشكل الكتروني وسيتم عرضه خلال هذا الاجتماع للمناقشة</a:t>
                      </a:r>
                      <a:endParaRPr lang="en-US"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وضع آلية جديدة لتبادل البيانات الإحصائية التي تجمعها الإسكوا دورياً من البلدان والأجهزة الإحصائية الوطنية، تُستخدم في إطارها منصة إلكترونية تُطوَّر لهذه الغاية، وتتضمن التعاريف والبيانات الوصفية.</a:t>
                      </a:r>
                      <a:endParaRPr lang="ar-LB"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2488997919"/>
                  </a:ext>
                </a:extLst>
              </a:tr>
            </a:tbl>
          </a:graphicData>
        </a:graphic>
      </p:graphicFrame>
    </p:spTree>
    <p:extLst>
      <p:ext uri="{BB962C8B-B14F-4D97-AF65-F5344CB8AC3E}">
        <p14:creationId xmlns:p14="http://schemas.microsoft.com/office/powerpoint/2010/main" val="95352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u="sng" dirty="0"/>
              <a:t>توصي</a:t>
            </a:r>
            <a:r>
              <a:rPr lang="ar-LB" altLang="en-US" sz="4000" b="1" u="sng" dirty="0"/>
              <a:t>ات </a:t>
            </a:r>
            <a:r>
              <a:rPr lang="ar-LB" altLang="en-US" sz="4000" b="1" u="sng" dirty="0" err="1"/>
              <a:t>للاسكوا</a:t>
            </a:r>
            <a:endParaRPr lang="en-US" sz="4000" dirty="0"/>
          </a:p>
        </p:txBody>
      </p:sp>
      <p:graphicFrame>
        <p:nvGraphicFramePr>
          <p:cNvPr id="12" name="Table 12">
            <a:extLst>
              <a:ext uri="{FF2B5EF4-FFF2-40B4-BE49-F238E27FC236}">
                <a16:creationId xmlns:a16="http://schemas.microsoft.com/office/drawing/2014/main" id="{1158F39C-98D0-2556-6677-DEB2466A8A5F}"/>
              </a:ext>
            </a:extLst>
          </p:cNvPr>
          <p:cNvGraphicFramePr>
            <a:graphicFrameLocks noGrp="1"/>
          </p:cNvGraphicFramePr>
          <p:nvPr>
            <p:ph idx="1"/>
            <p:extLst>
              <p:ext uri="{D42A27DB-BD31-4B8C-83A1-F6EECF244321}">
                <p14:modId xmlns:p14="http://schemas.microsoft.com/office/powerpoint/2010/main" val="2064466030"/>
              </p:ext>
            </p:extLst>
          </p:nvPr>
        </p:nvGraphicFramePr>
        <p:xfrm>
          <a:off x="228600" y="853440"/>
          <a:ext cx="8686800" cy="540004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69719913"/>
                    </a:ext>
                  </a:extLst>
                </a:gridCol>
                <a:gridCol w="4343400">
                  <a:extLst>
                    <a:ext uri="{9D8B030D-6E8A-4147-A177-3AD203B41FA5}">
                      <a16:colId xmlns:a16="http://schemas.microsoft.com/office/drawing/2014/main" val="3283802671"/>
                    </a:ext>
                  </a:extLst>
                </a:gridCol>
              </a:tblGrid>
              <a:tr h="370840">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41675204"/>
                  </a:ext>
                </a:extLst>
              </a:tr>
              <a:tr h="370840">
                <a:tc>
                  <a:txBody>
                    <a:bodyPr/>
                    <a:lstStyle/>
                    <a:p>
                      <a:pPr marL="285750" indent="-285750" algn="r" rtl="1">
                        <a:buFont typeface="Arial" panose="020B0604020202020204" pitchFamily="34" charset="0"/>
                        <a:buChar char="•"/>
                      </a:pPr>
                      <a:r>
                        <a:rPr lang="ar-LB" sz="1800" b="0" i="0" u="none" strike="noStrike" kern="1200" baseline="0" dirty="0">
                          <a:solidFill>
                            <a:schemeClr val="dk1"/>
                          </a:solidFill>
                          <a:latin typeface="+mn-lt"/>
                          <a:ea typeface="+mn-ea"/>
                          <a:cs typeface="+mn-cs"/>
                        </a:rPr>
                        <a:t>زيارة علمية إلى سلطنة عُمان للاطلاع على تجربة الإحصاء العماني في مجال الربط الآلي لبيانات التعداد والسجل المدني (17-21 تموز/يونيو 2022)</a:t>
                      </a:r>
                      <a:endParaRPr lang="en-US" sz="1800" b="0" i="0" u="none" strike="noStrike" kern="1200" baseline="0" dirty="0">
                        <a:solidFill>
                          <a:schemeClr val="dk1"/>
                        </a:solidFill>
                        <a:latin typeface="+mn-lt"/>
                        <a:ea typeface="+mn-ea"/>
                        <a:cs typeface="+mn-cs"/>
                      </a:endParaRPr>
                    </a:p>
                    <a:p>
                      <a:pPr marL="0" indent="0" algn="r" rtl="1">
                        <a:buFont typeface="Arial" panose="020B0604020202020204" pitchFamily="34" charset="0"/>
                        <a:buNone/>
                      </a:pPr>
                      <a:endParaRPr lang="ar-LB" sz="1800" b="0" i="0" u="none" strike="noStrike" kern="1200" baseline="0" dirty="0">
                        <a:solidFill>
                          <a:schemeClr val="dk1"/>
                        </a:solidFill>
                        <a:latin typeface="+mn-lt"/>
                        <a:ea typeface="+mn-ea"/>
                        <a:cs typeface="+mn-cs"/>
                      </a:endParaRPr>
                    </a:p>
                    <a:p>
                      <a:pPr marL="285750" indent="-285750" algn="r" rtl="1">
                        <a:buFont typeface="Arial" panose="020B0604020202020204" pitchFamily="34" charset="0"/>
                        <a:buChar char="•"/>
                      </a:pPr>
                      <a:r>
                        <a:rPr lang="ar-SA" sz="1800" kern="1200" dirty="0">
                          <a:solidFill>
                            <a:schemeClr val="dk1"/>
                          </a:solidFill>
                          <a:effectLst/>
                          <a:latin typeface="+mn-lt"/>
                          <a:ea typeface="+mn-ea"/>
                          <a:cs typeface="+mn-cs"/>
                        </a:rPr>
                        <a:t>ورشة عمل تدريبية حول الطرق الديمغرافية في تقييم جودة بيانات السجلات المدنية ومدى اكتمالها </a:t>
                      </a:r>
                      <a:r>
                        <a:rPr lang="ar-LB" sz="1800" kern="1200" dirty="0">
                          <a:solidFill>
                            <a:schemeClr val="dk1"/>
                          </a:solidFill>
                          <a:effectLst/>
                          <a:latin typeface="+mn-lt"/>
                          <a:ea typeface="+mn-ea"/>
                          <a:cs typeface="+mn-cs"/>
                        </a:rPr>
                        <a:t>و</a:t>
                      </a:r>
                      <a:r>
                        <a:rPr lang="ar-SA" sz="1800" kern="1200" dirty="0">
                          <a:solidFill>
                            <a:schemeClr val="dk1"/>
                          </a:solidFill>
                          <a:effectLst/>
                          <a:latin typeface="+mn-lt"/>
                          <a:ea typeface="+mn-ea"/>
                          <a:cs typeface="+mn-cs"/>
                        </a:rPr>
                        <a:t>استخدامها</a:t>
                      </a:r>
                      <a:r>
                        <a:rPr lang="ar-LB" sz="1800" kern="1200" dirty="0">
                          <a:solidFill>
                            <a:schemeClr val="dk1"/>
                          </a:solidFill>
                          <a:effectLst/>
                          <a:latin typeface="+mn-lt"/>
                          <a:ea typeface="+mn-ea"/>
                          <a:cs typeface="+mn-cs"/>
                        </a:rPr>
                        <a:t> (</a:t>
                      </a:r>
                      <a:r>
                        <a:rPr lang="ar-SA" sz="1800" kern="1200" dirty="0">
                          <a:solidFill>
                            <a:schemeClr val="dk1"/>
                          </a:solidFill>
                          <a:effectLst/>
                          <a:latin typeface="+mn-lt"/>
                          <a:ea typeface="+mn-ea"/>
                          <a:cs typeface="+mn-cs"/>
                        </a:rPr>
                        <a:t>عمان – المملكة الأردنية الهاشمية</a:t>
                      </a:r>
                      <a:r>
                        <a:rPr lang="ar-LB" sz="1800" kern="1200" dirty="0">
                          <a:solidFill>
                            <a:schemeClr val="dk1"/>
                          </a:solidFill>
                          <a:effectLst/>
                          <a:latin typeface="+mn-lt"/>
                          <a:ea typeface="+mn-ea"/>
                          <a:cs typeface="+mn-cs"/>
                        </a:rPr>
                        <a:t>؛ </a:t>
                      </a:r>
                      <a:r>
                        <a:rPr lang="ar-SA" sz="1800" kern="1200" dirty="0">
                          <a:solidFill>
                            <a:schemeClr val="dk1"/>
                          </a:solidFill>
                          <a:effectLst/>
                          <a:latin typeface="+mn-lt"/>
                          <a:ea typeface="+mn-ea"/>
                          <a:cs typeface="+mn-cs"/>
                        </a:rPr>
                        <a:t>28- 30 حزيران/يونيو 2022</a:t>
                      </a:r>
                      <a:r>
                        <a:rPr lang="ar-LB"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pPr marL="0" indent="0" algn="r" rtl="1">
                        <a:buFont typeface="Arial" panose="020B0604020202020204" pitchFamily="34" charset="0"/>
                        <a:buNone/>
                      </a:pPr>
                      <a:endParaRPr lang="en-US" sz="1800" kern="1200" dirty="0">
                        <a:solidFill>
                          <a:schemeClr val="dk1"/>
                        </a:solidFill>
                        <a:effectLst/>
                        <a:latin typeface="+mn-lt"/>
                        <a:ea typeface="+mn-ea"/>
                        <a:cs typeface="+mn-cs"/>
                      </a:endParaRPr>
                    </a:p>
                    <a:p>
                      <a:pPr marL="285750" indent="-285750" algn="r" rtl="1">
                        <a:buFont typeface="Arial" panose="020B0604020202020204" pitchFamily="34" charset="0"/>
                        <a:buChar char="•"/>
                      </a:pPr>
                      <a:r>
                        <a:rPr lang="ar-SA" sz="1800" kern="1200" dirty="0">
                          <a:solidFill>
                            <a:schemeClr val="dk1"/>
                          </a:solidFill>
                          <a:effectLst/>
                          <a:latin typeface="+mn-lt"/>
                          <a:ea typeface="+mn-ea"/>
                          <a:cs typeface="+mn-cs"/>
                        </a:rPr>
                        <a:t>خدمات استشارية لدولة الامارات العربية المتحدة حول استخدام التعداد الذاتي عبر الإنترنت لتعداد السكان في عجمان، وضمان الجودة، ووضع التوقعات السكانية، والنظر في التحديثات المنتظمة لتعداد السكان والمساكن (آذار/مارس 2022). </a:t>
                      </a:r>
                      <a:endParaRPr lang="en-US" sz="1800" kern="1200" dirty="0">
                        <a:solidFill>
                          <a:schemeClr val="dk1"/>
                        </a:solidFill>
                        <a:effectLst/>
                        <a:latin typeface="+mn-lt"/>
                        <a:ea typeface="+mn-ea"/>
                        <a:cs typeface="+mn-cs"/>
                      </a:endParaRPr>
                    </a:p>
                    <a:p>
                      <a:pPr marL="0" indent="0" algn="r" rtl="1">
                        <a:buFont typeface="Arial" panose="020B0604020202020204" pitchFamily="34" charset="0"/>
                        <a:buNone/>
                      </a:pPr>
                      <a:endParaRPr lang="en-US" sz="1800" kern="1200" dirty="0">
                        <a:solidFill>
                          <a:schemeClr val="dk1"/>
                        </a:solidFill>
                        <a:effectLst/>
                        <a:latin typeface="+mn-lt"/>
                        <a:ea typeface="+mn-ea"/>
                        <a:cs typeface="+mn-cs"/>
                      </a:endParaRPr>
                    </a:p>
                    <a:p>
                      <a:pPr marL="285750" indent="-285750" algn="r" rtl="1">
                        <a:buFont typeface="Arial" panose="020B0604020202020204" pitchFamily="34" charset="0"/>
                        <a:buChar char="•"/>
                      </a:pPr>
                      <a:r>
                        <a:rPr lang="ar-SA" sz="1800" kern="1200" dirty="0">
                          <a:solidFill>
                            <a:schemeClr val="dk1"/>
                          </a:solidFill>
                          <a:effectLst/>
                          <a:latin typeface="+mn-lt"/>
                          <a:ea typeface="+mn-ea"/>
                          <a:cs typeface="+mn-cs"/>
                        </a:rPr>
                        <a:t>خدمات استشارية </a:t>
                      </a:r>
                      <a:r>
                        <a:rPr lang="ar-LB" sz="1800" kern="1200" dirty="0">
                          <a:solidFill>
                            <a:schemeClr val="dk1"/>
                          </a:solidFill>
                          <a:effectLst/>
                          <a:latin typeface="+mn-lt"/>
                          <a:ea typeface="+mn-ea"/>
                          <a:cs typeface="+mn-cs"/>
                        </a:rPr>
                        <a:t>لتنمية القدرات حول </a:t>
                      </a:r>
                      <a:r>
                        <a:rPr lang="ar-SA" altLang="en-US" sz="1800" kern="1200" dirty="0">
                          <a:solidFill>
                            <a:schemeClr val="dk1"/>
                          </a:solidFill>
                          <a:effectLst/>
                          <a:latin typeface="+mn-lt"/>
                          <a:ea typeface="+mn-ea"/>
                          <a:cs typeface="+mn-cs"/>
                        </a:rPr>
                        <a:t>قياس الفقر في </a:t>
                      </a:r>
                      <a:r>
                        <a:rPr lang="ar-LB" sz="1800" kern="1200" dirty="0">
                          <a:solidFill>
                            <a:schemeClr val="dk1"/>
                          </a:solidFill>
                          <a:effectLst/>
                          <a:latin typeface="+mn-lt"/>
                          <a:ea typeface="+mn-ea"/>
                          <a:cs typeface="+mn-cs"/>
                        </a:rPr>
                        <a:t>سلطنة</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عُمان</a:t>
                      </a:r>
                      <a:r>
                        <a:rPr lang="en-US" sz="1800" kern="1200" dirty="0">
                          <a:solidFill>
                            <a:schemeClr val="dk1"/>
                          </a:solidFill>
                          <a:effectLst/>
                          <a:latin typeface="+mn-lt"/>
                          <a:ea typeface="+mn-ea"/>
                          <a:cs typeface="+mn-cs"/>
                        </a:rPr>
                        <a:t> </a:t>
                      </a:r>
                      <a:r>
                        <a:rPr lang="ar-LB" altLang="en-US" sz="1800" kern="1200" dirty="0">
                          <a:solidFill>
                            <a:schemeClr val="dk1"/>
                          </a:solidFill>
                          <a:effectLst/>
                          <a:latin typeface="+mn-lt"/>
                          <a:ea typeface="+mn-ea"/>
                          <a:cs typeface="+mn-cs"/>
                        </a:rPr>
                        <a:t>(من </a:t>
                      </a:r>
                      <a:r>
                        <a:rPr lang="ar-SA" altLang="en-US" sz="1800" kern="1200" dirty="0">
                          <a:solidFill>
                            <a:schemeClr val="dk1"/>
                          </a:solidFill>
                          <a:effectLst/>
                          <a:latin typeface="+mn-lt"/>
                          <a:ea typeface="+mn-ea"/>
                          <a:cs typeface="+mn-cs"/>
                        </a:rPr>
                        <a:t>19</a:t>
                      </a:r>
                      <a:r>
                        <a:rPr lang="ar-LB" altLang="en-US" sz="1800" kern="1200" dirty="0">
                          <a:solidFill>
                            <a:schemeClr val="dk1"/>
                          </a:solidFill>
                          <a:effectLst/>
                          <a:latin typeface="+mn-lt"/>
                          <a:ea typeface="+mn-ea"/>
                          <a:cs typeface="+mn-cs"/>
                        </a:rPr>
                        <a:t> الى </a:t>
                      </a:r>
                      <a:r>
                        <a:rPr lang="ar-SA" altLang="en-US" sz="1800" kern="1200" dirty="0">
                          <a:solidFill>
                            <a:schemeClr val="dk1"/>
                          </a:solidFill>
                          <a:effectLst/>
                          <a:latin typeface="+mn-lt"/>
                          <a:ea typeface="+mn-ea"/>
                          <a:cs typeface="+mn-cs"/>
                        </a:rPr>
                        <a:t>25 </a:t>
                      </a:r>
                      <a:r>
                        <a:rPr lang="ar-LB" altLang="en-US" sz="1800" kern="1200" dirty="0">
                          <a:solidFill>
                            <a:schemeClr val="dk1"/>
                          </a:solidFill>
                          <a:effectLst/>
                          <a:latin typeface="+mn-lt"/>
                          <a:ea typeface="+mn-ea"/>
                          <a:cs typeface="+mn-cs"/>
                        </a:rPr>
                        <a:t>اذار/</a:t>
                      </a:r>
                      <a:r>
                        <a:rPr lang="ar-SA" altLang="en-US" sz="1800" kern="1200" dirty="0">
                          <a:solidFill>
                            <a:schemeClr val="dk1"/>
                          </a:solidFill>
                          <a:effectLst/>
                          <a:latin typeface="+mn-lt"/>
                          <a:ea typeface="+mn-ea"/>
                          <a:cs typeface="+mn-cs"/>
                        </a:rPr>
                        <a:t>مارس 2022</a:t>
                      </a:r>
                      <a:r>
                        <a:rPr lang="ar-LB" altLang="en-US" sz="1800" kern="1200" dirty="0">
                          <a:solidFill>
                            <a:schemeClr val="dk1"/>
                          </a:solidFill>
                          <a:effectLst/>
                          <a:latin typeface="+mn-lt"/>
                          <a:ea typeface="+mn-ea"/>
                          <a:cs typeface="+mn-cs"/>
                        </a:rPr>
                        <a:t>)</a:t>
                      </a:r>
                    </a:p>
                    <a:p>
                      <a:pPr marL="0" indent="0" algn="r" rtl="1">
                        <a:buFont typeface="Arial" panose="020B0604020202020204" pitchFamily="34" charset="0"/>
                        <a:buNone/>
                      </a:pPr>
                      <a:endParaRPr lang="en-US" sz="1800" dirty="0"/>
                    </a:p>
                  </a:txBody>
                  <a:tcPr/>
                </a:tc>
                <a:tc>
                  <a:txBody>
                    <a:bodyPr/>
                    <a:lstStyle/>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1800" dirty="0">
                          <a:effectLst/>
                          <a:ea typeface="Helvetica" panose="020B0604020202020204" pitchFamily="34" charset="0"/>
                          <a:cs typeface="Arial" panose="020B0604020202020204" pitchFamily="34" charset="0"/>
                        </a:rPr>
                        <a:t>تنظيم اجتماعات وورش عمل تدريبية لتنمية القدرات الإحصائية الوطنية حسب الحاجة لمجموعات من البلدان العربية، لا سيّما تلك التي تمرّ بظروف خاصة أو غير ملائمة للأنشطة الإحصائية الرسمية.</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4136039275"/>
                  </a:ext>
                </a:extLst>
              </a:tr>
            </a:tbl>
          </a:graphicData>
        </a:graphic>
      </p:graphicFrame>
    </p:spTree>
    <p:extLst>
      <p:ext uri="{BB962C8B-B14F-4D97-AF65-F5344CB8AC3E}">
        <p14:creationId xmlns:p14="http://schemas.microsoft.com/office/powerpoint/2010/main" val="101161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u="sng" dirty="0"/>
              <a:t>توصي</a:t>
            </a:r>
            <a:r>
              <a:rPr lang="ar-LB" altLang="en-US" sz="4000" b="1" u="sng" dirty="0"/>
              <a:t>ات </a:t>
            </a:r>
            <a:r>
              <a:rPr lang="ar-LB" altLang="en-US" sz="4000" b="1" u="sng" dirty="0" err="1"/>
              <a:t>للاسكوا</a:t>
            </a:r>
            <a:endParaRPr lang="en-US" sz="40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1975867598"/>
              </p:ext>
            </p:extLst>
          </p:nvPr>
        </p:nvGraphicFramePr>
        <p:xfrm>
          <a:off x="311791" y="990601"/>
          <a:ext cx="8686800" cy="426842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3614144658"/>
                    </a:ext>
                  </a:extLst>
                </a:gridCol>
                <a:gridCol w="4343400">
                  <a:extLst>
                    <a:ext uri="{9D8B030D-6E8A-4147-A177-3AD203B41FA5}">
                      <a16:colId xmlns:a16="http://schemas.microsoft.com/office/drawing/2014/main" val="3168426397"/>
                    </a:ext>
                  </a:extLst>
                </a:gridCol>
              </a:tblGrid>
              <a:tr h="584351">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1112519">
                <a:tc>
                  <a:txBody>
                    <a:bodyPr/>
                    <a:lstStyle/>
                    <a:p>
                      <a:pPr algn="r" rtl="1"/>
                      <a:r>
                        <a:rPr lang="ar-LB" sz="1800" dirty="0"/>
                        <a:t>تدريب إقليمي على تنفيذ التصنيف الدولي للجريمة للأغراض الإحصائية في المنطقة العربية (حزيران/يونيو – تموز/يوليو 2023)</a:t>
                      </a:r>
                      <a:endParaRPr lang="en-US"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إقامة ندوات وورش عمل تتناول المواضيع التالية: مراجعة منهجية الريف والحضر، والهجرة الدولية، والتقديرات والإسقاطات السكانية، والعمل.</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3667126999"/>
                  </a:ext>
                </a:extLst>
              </a:tr>
              <a:tr h="1066800">
                <a:tc>
                  <a:txBody>
                    <a:bodyPr/>
                    <a:lstStyle/>
                    <a:p>
                      <a:endParaRPr lang="en-US"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الاستفادة إلى أقصى حدّ من بيانات التعدادات والسجلات الإدارية لاحتساب المؤشرات الديمغرافية والاجتماعية، وخاصة مؤشرات السّكن.</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4133766114"/>
                  </a:ext>
                </a:extLst>
              </a:tr>
              <a:tr h="1504750">
                <a:tc>
                  <a:txBody>
                    <a:bodyPr/>
                    <a:lstStyle/>
                    <a:p>
                      <a:pPr algn="r" rtl="1"/>
                      <a:r>
                        <a:rPr lang="ar-LB" sz="1800" dirty="0"/>
                        <a:t>تمّ تحديث القائمة حسب ما ورد في مراسلات </a:t>
                      </a:r>
                      <a:r>
                        <a:rPr lang="ar-SA" sz="1800" dirty="0">
                          <a:effectLst/>
                          <a:ea typeface="Helvetica" panose="020B0604020202020204" pitchFamily="34" charset="0"/>
                          <a:cs typeface="Arial" panose="020B0604020202020204" pitchFamily="34" charset="0"/>
                        </a:rPr>
                        <a:t>رؤساء الأجهزة الإحصائية</a:t>
                      </a:r>
                      <a:r>
                        <a:rPr lang="ar-LB" sz="1800" dirty="0"/>
                        <a:t> المعنية بترشيح ممثل للجنة الفنية الحالية (</a:t>
                      </a:r>
                      <a:r>
                        <a:rPr lang="ar-LB" sz="1800" b="1" dirty="0"/>
                        <a:t>لائحة المشاركين</a:t>
                      </a:r>
                      <a:r>
                        <a:rPr lang="ar-LB" sz="1800" dirty="0"/>
                        <a:t>)</a:t>
                      </a:r>
                      <a:endParaRPr lang="en-US"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dirty="0">
                          <a:effectLst/>
                          <a:ea typeface="Helvetica" panose="020B0604020202020204" pitchFamily="34" charset="0"/>
                          <a:cs typeface="Arial" panose="020B0604020202020204" pitchFamily="34" charset="0"/>
                        </a:rPr>
                        <a:t>تحديث قائمة جهات الاتصال التي رشّحها رؤساء الأجهزة الإحصائية لإقامة تواصلٍ مباشرٍ بين الإسكوا والأجهزة الإحصائية في ما يتعلق بتحديث البيانات والإحصاءات الديمغرافية والاجتماعية.</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2488997919"/>
                  </a:ext>
                </a:extLst>
              </a:tr>
            </a:tbl>
          </a:graphicData>
        </a:graphic>
      </p:graphicFrame>
    </p:spTree>
    <p:extLst>
      <p:ext uri="{BB962C8B-B14F-4D97-AF65-F5344CB8AC3E}">
        <p14:creationId xmlns:p14="http://schemas.microsoft.com/office/powerpoint/2010/main" val="2571243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LB" altLang="en-US" sz="4000" b="1" u="sng" dirty="0">
                <a:solidFill>
                  <a:schemeClr val="tx1"/>
                </a:solidFill>
                <a:latin typeface="Arial Unicode MS" panose="020B0604020202020204" pitchFamily="34" charset="-128"/>
                <a:cs typeface="Arial" panose="020B0604020202020204" pitchFamily="34" charset="0"/>
              </a:rPr>
              <a:t>توصيات</a:t>
            </a:r>
            <a:r>
              <a:rPr lang="ar-SA" altLang="en-US" sz="4000" b="1" u="sng" dirty="0">
                <a:solidFill>
                  <a:schemeClr val="tx1"/>
                </a:solidFill>
                <a:latin typeface="Arial Unicode MS" panose="020B0604020202020204" pitchFamily="34" charset="-128"/>
                <a:cs typeface="Arial" panose="020B0604020202020204" pitchFamily="34" charset="0"/>
              </a:rPr>
              <a:t> إلى المنظمات الدولية والإقليم</a:t>
            </a:r>
            <a:r>
              <a:rPr lang="ar-LB" altLang="en-US" sz="4000" b="1" u="sng" dirty="0" err="1">
                <a:solidFill>
                  <a:schemeClr val="tx1"/>
                </a:solidFill>
                <a:latin typeface="Arial Unicode MS" panose="020B0604020202020204" pitchFamily="34" charset="-128"/>
                <a:cs typeface="Arial" panose="020B0604020202020204" pitchFamily="34" charset="0"/>
              </a:rPr>
              <a:t>ية</a:t>
            </a:r>
            <a:endParaRPr lang="en-US" sz="40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5372628"/>
              </p:ext>
            </p:extLst>
          </p:nvPr>
        </p:nvGraphicFramePr>
        <p:xfrm>
          <a:off x="228600" y="914400"/>
          <a:ext cx="8686800" cy="49530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3614144658"/>
                    </a:ext>
                  </a:extLst>
                </a:gridCol>
                <a:gridCol w="4343400">
                  <a:extLst>
                    <a:ext uri="{9D8B030D-6E8A-4147-A177-3AD203B41FA5}">
                      <a16:colId xmlns:a16="http://schemas.microsoft.com/office/drawing/2014/main" val="3168426397"/>
                    </a:ext>
                  </a:extLst>
                </a:gridCol>
              </a:tblGrid>
              <a:tr h="420826">
                <a:tc>
                  <a:txBody>
                    <a:bodyPr/>
                    <a:lstStyle/>
                    <a:p>
                      <a:pPr algn="ctr" rtl="1"/>
                      <a:r>
                        <a:rPr lang="ar-LB" sz="1700" u="sng" dirty="0">
                          <a:solidFill>
                            <a:schemeClr val="tx1"/>
                          </a:solidFill>
                        </a:rPr>
                        <a:t>ما تم تنفيذه</a:t>
                      </a:r>
                      <a:endParaRPr lang="en-US" sz="1700" u="sng" dirty="0">
                        <a:solidFill>
                          <a:schemeClr val="tx1"/>
                        </a:solidFill>
                      </a:endParaRPr>
                    </a:p>
                  </a:txBody>
                  <a:tcPr/>
                </a:tc>
                <a:tc>
                  <a:txBody>
                    <a:bodyPr/>
                    <a:lstStyle/>
                    <a:p>
                      <a:pPr algn="ctr" rtl="1"/>
                      <a:r>
                        <a:rPr lang="ar-LB" sz="1700" u="sng" dirty="0">
                          <a:solidFill>
                            <a:schemeClr val="tx1"/>
                          </a:solidFill>
                        </a:rPr>
                        <a:t>التوصية</a:t>
                      </a:r>
                      <a:endParaRPr lang="en-US" sz="1700" u="sng" dirty="0">
                        <a:solidFill>
                          <a:schemeClr val="tx1"/>
                        </a:solidFill>
                      </a:endParaRPr>
                    </a:p>
                  </a:txBody>
                  <a:tcPr/>
                </a:tc>
                <a:extLst>
                  <a:ext uri="{0D108BD9-81ED-4DB2-BD59-A6C34878D82A}">
                    <a16:rowId xmlns:a16="http://schemas.microsoft.com/office/drawing/2014/main" val="1808316998"/>
                  </a:ext>
                </a:extLst>
              </a:tr>
              <a:tr h="1489171">
                <a:tc>
                  <a:txBody>
                    <a:bodyPr/>
                    <a:lstStyle/>
                    <a:p>
                      <a:pPr algn="r" rtl="1"/>
                      <a:r>
                        <a:rPr lang="ar-SA" sz="1700" kern="1200" dirty="0">
                          <a:solidFill>
                            <a:schemeClr val="dk1"/>
                          </a:solidFill>
                          <a:effectLst/>
                          <a:latin typeface="+mn-lt"/>
                          <a:ea typeface="+mn-ea"/>
                          <a:cs typeface="+mn-cs"/>
                        </a:rPr>
                        <a:t>ورشة عمل الأمم المتحدة الإقليمية حول البرنامج العالمي للسكان لعام 2020 وتعدادات المساكن للبلدان الناطقة بالعربية</a:t>
                      </a:r>
                      <a:r>
                        <a:rPr lang="ar-LB" sz="1700" kern="1200" dirty="0">
                          <a:solidFill>
                            <a:schemeClr val="dk1"/>
                          </a:solidFill>
                          <a:effectLst/>
                          <a:latin typeface="+mn-lt"/>
                          <a:ea typeface="+mn-ea"/>
                          <a:cs typeface="+mn-cs"/>
                        </a:rPr>
                        <a:t> (</a:t>
                      </a:r>
                      <a:r>
                        <a:rPr lang="ar-SA" sz="1700" kern="1200" dirty="0">
                          <a:solidFill>
                            <a:schemeClr val="dk1"/>
                          </a:solidFill>
                          <a:effectLst/>
                          <a:latin typeface="+mn-lt"/>
                          <a:ea typeface="+mn-ea"/>
                          <a:cs typeface="+mn-cs"/>
                        </a:rPr>
                        <a:t>7-10 نوفمبر 2022، الجزائر العاصمة، الجزائر</a:t>
                      </a:r>
                      <a:r>
                        <a:rPr lang="ar-LB" sz="1700" kern="1200" dirty="0">
                          <a:solidFill>
                            <a:schemeClr val="dk1"/>
                          </a:solidFill>
                          <a:effectLst/>
                          <a:latin typeface="+mn-lt"/>
                          <a:ea typeface="+mn-ea"/>
                          <a:cs typeface="+mn-cs"/>
                        </a:rPr>
                        <a:t>)</a:t>
                      </a:r>
                      <a:endParaRPr lang="en-US" sz="1700" kern="1200" dirty="0">
                        <a:solidFill>
                          <a:schemeClr val="dk1"/>
                        </a:solidFill>
                        <a:effectLst/>
                        <a:latin typeface="+mn-lt"/>
                        <a:ea typeface="+mn-ea"/>
                        <a:cs typeface="+mn-cs"/>
                      </a:endParaRPr>
                    </a:p>
                    <a:p>
                      <a:endParaRPr lang="en-US" sz="17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700" dirty="0">
                          <a:latin typeface="Arial" panose="020B0604020202020204" pitchFamily="34" charset="0"/>
                          <a:cs typeface="Arial" panose="020B0604020202020204" pitchFamily="34" charset="0"/>
                        </a:rPr>
                        <a:t>تعزيز التعاون والتنسيق بين الإسكوا والوكالات المتخصصة والمنظمات الدولية </a:t>
                      </a:r>
                      <a:r>
                        <a:rPr lang="ar-SA" sz="1800" dirty="0">
                          <a:latin typeface="Arial" panose="020B0604020202020204" pitchFamily="34" charset="0"/>
                          <a:cs typeface="Arial" panose="020B0604020202020204" pitchFamily="34" charset="0"/>
                        </a:rPr>
                        <a:t>والإقليمية</a:t>
                      </a:r>
                      <a:r>
                        <a:rPr lang="ar-SA" sz="1700" dirty="0">
                          <a:latin typeface="Arial" panose="020B0604020202020204" pitchFamily="34" charset="0"/>
                          <a:cs typeface="Arial" panose="020B0604020202020204" pitchFamily="34" charset="0"/>
                        </a:rPr>
                        <a:t> العاملة في الإحصاءات السكانية والاجتماعية، لإعداد استبيانات تُرسَل إلى البلدان حول برامج عملها، وذلك بهدف توحيد الجهود والحدّ من الازدواجية في هذه الأنشطة.</a:t>
                      </a:r>
                      <a:endParaRPr lang="ar-LB"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67126999"/>
                  </a:ext>
                </a:extLst>
              </a:tr>
              <a:tr h="1469229">
                <a:tc>
                  <a:txBody>
                    <a:bodyPr/>
                    <a:lstStyle/>
                    <a:p>
                      <a:endParaRPr lang="en-US" sz="17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700" dirty="0">
                          <a:latin typeface="Arial" panose="020B0604020202020204" pitchFamily="34" charset="0"/>
                          <a:cs typeface="Arial" panose="020B0604020202020204" pitchFamily="34" charset="0"/>
                        </a:rPr>
                        <a:t>التعاون والتنسيق بين الإسكوا </a:t>
                      </a:r>
                      <a:r>
                        <a:rPr lang="ar-LB" sz="1700" dirty="0">
                          <a:latin typeface="Arial" panose="020B0604020202020204" pitchFamily="34" charset="0"/>
                          <a:cs typeface="Arial" panose="020B0604020202020204" pitchFamily="34" charset="0"/>
                        </a:rPr>
                        <a:t>و</a:t>
                      </a:r>
                      <a:r>
                        <a:rPr lang="ar-SA" sz="1700" dirty="0">
                          <a:latin typeface="Arial" panose="020B0604020202020204" pitchFamily="34" charset="0"/>
                          <a:cs typeface="Arial" panose="020B0604020202020204" pitchFamily="34" charset="0"/>
                        </a:rPr>
                        <a:t>المنظمات الدولية والإقليمية لصياغة مشروع يهدف إلى تطوير الإمكانات الإحصائية في البلدان العربية التي تشهد صراعات، وفي البلدان التي لا تتوفر فيها الظروف الملائمة لتنفيذ الأنشطة الإحصائية الرسمية.</a:t>
                      </a:r>
                      <a:endParaRPr lang="ar-LB"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33766114"/>
                  </a:ext>
                </a:extLst>
              </a:tr>
              <a:tr h="1573774">
                <a:tc>
                  <a:txBody>
                    <a:bodyPr/>
                    <a:lstStyle/>
                    <a:p>
                      <a:pPr algn="r" rtl="1"/>
                      <a:r>
                        <a:rPr lang="ar-LB" sz="1700" dirty="0"/>
                        <a:t>سوق يتم تناول هذه التوصية خلال اعمال هذه اللجنة</a:t>
                      </a:r>
                      <a:endParaRPr lang="en-US" sz="17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LB" sz="1700" dirty="0">
                          <a:latin typeface="Arial" panose="020B0604020202020204" pitchFamily="34" charset="0"/>
                          <a:cs typeface="Arial" panose="020B0604020202020204" pitchFamily="34" charset="0"/>
                        </a:rPr>
                        <a:t>الطلب من الاسكوا على ال</a:t>
                      </a:r>
                      <a:r>
                        <a:rPr lang="ar-SA" sz="1700" dirty="0">
                          <a:latin typeface="Arial" panose="020B0604020202020204" pitchFamily="34" charset="0"/>
                          <a:cs typeface="Arial" panose="020B0604020202020204" pitchFamily="34" charset="0"/>
                        </a:rPr>
                        <a:t>عمل مع المنظمات الدولية والإقليمية لتنفيذ مخرجات الاستراتيجية الإقليمية للتسجيل المدني والإحصاءات الحيوية، والعمل مع البلدان لتسريع إجراء التعدادات لدورة تعدادات 2020 واستخدام بياناتها.</a:t>
                      </a:r>
                      <a:endParaRPr lang="ar-LB" altLang="en-US"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88997919"/>
                  </a:ext>
                </a:extLst>
              </a:tr>
            </a:tbl>
          </a:graphicData>
        </a:graphic>
      </p:graphicFrame>
    </p:spTree>
    <p:extLst>
      <p:ext uri="{BB962C8B-B14F-4D97-AF65-F5344CB8AC3E}">
        <p14:creationId xmlns:p14="http://schemas.microsoft.com/office/powerpoint/2010/main" val="231465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76200" y="609600"/>
            <a:ext cx="8991600" cy="609600"/>
          </a:xfrm>
        </p:spPr>
        <p:txBody>
          <a:bodyPr/>
          <a:lstStyle/>
          <a:p>
            <a:r>
              <a:rPr lang="ar-SA" sz="3000" b="1" u="sng" dirty="0">
                <a:effectLst/>
                <a:latin typeface="Calibri" panose="020F0502020204030204" pitchFamily="34" charset="0"/>
                <a:ea typeface="Times New Roman" panose="02020603050405020304" pitchFamily="18" charset="0"/>
                <a:cs typeface="Arial" panose="020B0604020202020204" pitchFamily="34" charset="0"/>
              </a:rPr>
              <a:t>الأنشطة </a:t>
            </a:r>
            <a:r>
              <a:rPr lang="ar-LB" sz="3000" b="1" u="sng" dirty="0">
                <a:effectLst/>
                <a:latin typeface="Calibri" panose="020F0502020204030204" pitchFamily="34" charset="0"/>
                <a:ea typeface="Times New Roman" panose="02020603050405020304" pitchFamily="18" charset="0"/>
                <a:cs typeface="Arial" panose="020B0604020202020204" pitchFamily="34" charset="0"/>
              </a:rPr>
              <a:t>المعزم</a:t>
            </a:r>
            <a:r>
              <a:rPr lang="ar-SA" sz="3000" b="1" u="sng" dirty="0">
                <a:effectLst/>
                <a:latin typeface="Calibri" panose="020F0502020204030204" pitchFamily="34" charset="0"/>
                <a:ea typeface="Times New Roman" panose="02020603050405020304" pitchFamily="18" charset="0"/>
                <a:cs typeface="Arial" panose="020B0604020202020204" pitchFamily="34" charset="0"/>
              </a:rPr>
              <a:t> تنفيذها</a:t>
            </a:r>
            <a:r>
              <a:rPr lang="ar-LB" sz="3000" b="1" u="sng" dirty="0">
                <a:effectLst/>
                <a:latin typeface="Calibri" panose="020F0502020204030204" pitchFamily="34" charset="0"/>
                <a:ea typeface="Times New Roman" panose="02020603050405020304" pitchFamily="18" charset="0"/>
                <a:cs typeface="Arial" panose="020B0604020202020204" pitchFamily="34" charset="0"/>
              </a:rPr>
              <a:t> في عام 2023</a:t>
            </a:r>
            <a:endParaRPr lang="en-US" sz="3000" b="1" u="sng" dirty="0">
              <a:latin typeface="Calibri" panose="020F0502020204030204" pitchFamily="34" charset="0"/>
            </a:endParaRPr>
          </a:p>
        </p:txBody>
      </p:sp>
      <p:sp>
        <p:nvSpPr>
          <p:cNvPr id="5" name="Content Placeholder 4">
            <a:extLst>
              <a:ext uri="{FF2B5EF4-FFF2-40B4-BE49-F238E27FC236}">
                <a16:creationId xmlns:a16="http://schemas.microsoft.com/office/drawing/2014/main" id="{0B75AFB3-297F-421F-920F-528FB1B43E49}"/>
              </a:ext>
            </a:extLst>
          </p:cNvPr>
          <p:cNvSpPr>
            <a:spLocks noGrp="1"/>
          </p:cNvSpPr>
          <p:nvPr>
            <p:ph sz="half" idx="2"/>
          </p:nvPr>
        </p:nvSpPr>
        <p:spPr>
          <a:xfrm>
            <a:off x="304800" y="1905000"/>
            <a:ext cx="8610600" cy="4114800"/>
          </a:xfrm>
        </p:spPr>
        <p:txBody>
          <a:bodyPr/>
          <a:lstStyle/>
          <a:p>
            <a:pPr marL="342900" indent="-342900">
              <a:spcBef>
                <a:spcPts val="0"/>
              </a:spcBef>
              <a:spcAft>
                <a:spcPts val="0"/>
              </a:spcAft>
              <a:buFontTx/>
              <a:buChar char="-"/>
            </a:pPr>
            <a:r>
              <a:rPr lang="ar-LB" sz="1800" dirty="0"/>
              <a:t>- </a:t>
            </a:r>
            <a:r>
              <a:rPr lang="ar-LB" sz="1900" dirty="0"/>
              <a:t>الاجتماع الخامس للجنة الفنية الاستشارية للإحصاءات الديمغرافية والاجتماعية للبلدان العربية (7-8 اذار/مارس 2023)</a:t>
            </a:r>
          </a:p>
          <a:p>
            <a:pPr marL="342900" indent="-342900">
              <a:spcBef>
                <a:spcPts val="0"/>
              </a:spcBef>
              <a:spcAft>
                <a:spcPts val="0"/>
              </a:spcAft>
              <a:buFontTx/>
              <a:buChar char="-"/>
            </a:pPr>
            <a:endParaRPr lang="ar-LB" sz="1000" dirty="0"/>
          </a:p>
          <a:p>
            <a:pPr marL="342900" indent="-342900">
              <a:spcBef>
                <a:spcPts val="0"/>
              </a:spcBef>
              <a:spcAft>
                <a:spcPts val="0"/>
              </a:spcAft>
              <a:buFontTx/>
              <a:buChar char="-"/>
            </a:pPr>
            <a:r>
              <a:rPr lang="ar-LB" sz="1900" dirty="0"/>
              <a:t>- تدريب إقليمي على تنفيذ التصنيف الدولي للجريمة للأغراض الإحصائية في المنطقة العربية (حزيران/يونيو – تموز/يوليو 2023)</a:t>
            </a:r>
          </a:p>
          <a:p>
            <a:pPr marL="342900" indent="-342900">
              <a:spcBef>
                <a:spcPts val="0"/>
              </a:spcBef>
              <a:spcAft>
                <a:spcPts val="0"/>
              </a:spcAft>
              <a:buFontTx/>
              <a:buChar char="-"/>
            </a:pPr>
            <a:endParaRPr lang="ar-LB" sz="1000" dirty="0"/>
          </a:p>
          <a:p>
            <a:pPr marL="342900" indent="-342900">
              <a:spcBef>
                <a:spcPts val="0"/>
              </a:spcBef>
              <a:spcAft>
                <a:spcPts val="0"/>
              </a:spcAft>
              <a:buFontTx/>
              <a:buChar char="-"/>
            </a:pPr>
            <a:r>
              <a:rPr lang="ar-LB" sz="1900" dirty="0"/>
              <a:t>- </a:t>
            </a:r>
            <a:r>
              <a:rPr lang="ar-SA" altLang="en-US" sz="1900" dirty="0">
                <a:solidFill>
                  <a:schemeClr val="tx1"/>
                </a:solidFill>
                <a:latin typeface="Arial Unicode MS" panose="020B0604020202020204" pitchFamily="34" charset="-128"/>
              </a:rPr>
              <a:t>ورشة عمل إقليمية حول تنفيذ الإستراتيجية الإقليمية بشأن</a:t>
            </a:r>
            <a:r>
              <a:rPr lang="en-US" altLang="en-US" sz="1900" dirty="0">
                <a:solidFill>
                  <a:schemeClr val="tx1"/>
                </a:solidFill>
                <a:latin typeface="Arial Unicode MS" panose="020B0604020202020204" pitchFamily="34" charset="-128"/>
              </a:rPr>
              <a:t> </a:t>
            </a:r>
            <a:r>
              <a:rPr lang="ar-LB" altLang="en-US" sz="1900" dirty="0">
                <a:solidFill>
                  <a:schemeClr val="tx1"/>
                </a:solidFill>
                <a:latin typeface="Arial Unicode MS" panose="020B0604020202020204" pitchFamily="34" charset="-128"/>
              </a:rPr>
              <a:t>التسجيل المدني والإحصاءات الحيوية</a:t>
            </a:r>
          </a:p>
          <a:p>
            <a:pPr marL="342900" indent="-342900">
              <a:spcBef>
                <a:spcPts val="0"/>
              </a:spcBef>
              <a:spcAft>
                <a:spcPts val="0"/>
              </a:spcAft>
              <a:buFontTx/>
              <a:buChar char="-"/>
            </a:pPr>
            <a:endParaRPr lang="ar-LB" altLang="en-US" sz="1000" dirty="0">
              <a:solidFill>
                <a:schemeClr val="tx1"/>
              </a:solidFill>
              <a:latin typeface="Arial Unicode MS" panose="020B0604020202020204" pitchFamily="34" charset="-128"/>
            </a:endParaRPr>
          </a:p>
          <a:p>
            <a:pPr marL="342900" indent="-342900">
              <a:spcBef>
                <a:spcPts val="0"/>
              </a:spcBef>
              <a:spcAft>
                <a:spcPts val="0"/>
              </a:spcAft>
              <a:buFontTx/>
              <a:buChar char="-"/>
            </a:pPr>
            <a:r>
              <a:rPr lang="ar-LB" sz="1900" dirty="0">
                <a:solidFill>
                  <a:schemeClr val="tx1"/>
                </a:solidFill>
                <a:latin typeface="Arial Unicode MS" panose="020B0604020202020204" pitchFamily="34" charset="-128"/>
              </a:rPr>
              <a:t>- </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تطوير منصة إلكترونية لجمع ومعالجة البيانات والبيانات الوصفية من</a:t>
            </a:r>
            <a:r>
              <a:rPr kumimoji="0" lang="en-US"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الأجهزة الإحصائية الوطنية</a:t>
            </a:r>
            <a:r>
              <a:rPr kumimoji="0" lang="en-US"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باستخدام المعايير الدولية مثل</a:t>
            </a:r>
            <a:r>
              <a:rPr kumimoji="0" lang="en-US"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SDMX</a:t>
            </a:r>
            <a:r>
              <a:rPr kumimoji="0" lang="en-US" altLang="en-US" sz="1900" b="0" i="0" u="none" strike="noStrike" cap="none" normalizeH="0" baseline="0" dirty="0">
                <a:ln>
                  <a:noFill/>
                </a:ln>
                <a:solidFill>
                  <a:schemeClr val="tx1"/>
                </a:solidFill>
                <a:effectLst/>
              </a:rPr>
              <a:t> </a:t>
            </a:r>
            <a:endParaRPr kumimoji="0" lang="ar-LB" altLang="en-US" sz="1900" b="0" i="0" u="none" strike="noStrike" cap="none" normalizeH="0" baseline="0" dirty="0">
              <a:ln>
                <a:noFill/>
              </a:ln>
              <a:solidFill>
                <a:schemeClr val="tx1"/>
              </a:solidFill>
              <a:effectLst/>
            </a:endParaRPr>
          </a:p>
          <a:p>
            <a:pPr marL="342900" indent="-342900">
              <a:spcBef>
                <a:spcPts val="0"/>
              </a:spcBef>
              <a:spcAft>
                <a:spcPts val="0"/>
              </a:spcAft>
              <a:buFontTx/>
              <a:buChar char="-"/>
            </a:pPr>
            <a:endParaRPr lang="ar-LB" sz="1000" dirty="0">
              <a:solidFill>
                <a:schemeClr val="tx1"/>
              </a:solidFill>
            </a:endParaRPr>
          </a:p>
          <a:p>
            <a:pPr marL="342900" indent="-342900">
              <a:spcBef>
                <a:spcPts val="0"/>
              </a:spcBef>
              <a:spcAft>
                <a:spcPts val="0"/>
              </a:spcAft>
              <a:buFontTx/>
              <a:buChar char="-"/>
            </a:pPr>
            <a:r>
              <a:rPr lang="ar-LB" sz="1900" dirty="0"/>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استشارية حول الإحصاءات الاجتماعية بما في ذلك إحصاءات الفقر والعمل</a:t>
            </a:r>
            <a:r>
              <a:rPr kumimoji="0" lang="en-US" altLang="en-US" sz="1900" b="0" i="0" u="none" strike="noStrike" cap="none" normalizeH="0" baseline="0" dirty="0">
                <a:ln>
                  <a:noFill/>
                </a:ln>
                <a:solidFill>
                  <a:schemeClr val="tx1"/>
                </a:solidFill>
                <a:effectLst/>
              </a:rPr>
              <a:t> </a:t>
            </a:r>
            <a:endParaRPr kumimoji="0" lang="en-US" altLang="en-US" sz="1900" b="0" i="0" u="none" strike="noStrike" cap="none" normalizeH="0" baseline="0" dirty="0">
              <a:ln>
                <a:noFill/>
              </a:ln>
              <a:solidFill>
                <a:schemeClr val="tx1"/>
              </a:solidFill>
              <a:effectLst/>
              <a:latin typeface="Arial" panose="020B0604020202020204" pitchFamily="34" charset="0"/>
            </a:endParaRPr>
          </a:p>
          <a:p>
            <a:pPr marL="342900" indent="-342900">
              <a:spcBef>
                <a:spcPts val="0"/>
              </a:spcBef>
              <a:spcAft>
                <a:spcPts val="0"/>
              </a:spcAft>
              <a:buFontTx/>
              <a:buChar char="-"/>
            </a:pPr>
            <a:endParaRPr lang="ar-LB" sz="1000" dirty="0"/>
          </a:p>
          <a:p>
            <a:pPr marL="342900" indent="-342900">
              <a:spcBef>
                <a:spcPts val="0"/>
              </a:spcBef>
              <a:spcAft>
                <a:spcPts val="0"/>
              </a:spcAft>
              <a:buFontTx/>
              <a:buChar char="-"/>
            </a:pPr>
            <a:r>
              <a:rPr lang="ar-LB" sz="1900" dirty="0"/>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استشارية حول تعداد السكان والمساكن</a:t>
            </a:r>
            <a:r>
              <a:rPr kumimoji="0" lang="en-US" altLang="en-US" sz="1900" b="0" i="0" u="none" strike="noStrike" cap="none" normalizeH="0" baseline="0" dirty="0">
                <a:ln>
                  <a:noFill/>
                </a:ln>
                <a:solidFill>
                  <a:schemeClr val="tx1"/>
                </a:solidFill>
                <a:effectLst/>
              </a:rPr>
              <a:t> </a:t>
            </a:r>
            <a:endParaRPr kumimoji="0" lang="ar-LB" altLang="en-US" sz="1900" b="0" i="0" u="none" strike="noStrike" cap="none" normalizeH="0" baseline="0" dirty="0">
              <a:ln>
                <a:noFill/>
              </a:ln>
              <a:solidFill>
                <a:schemeClr val="tx1"/>
              </a:solidFill>
              <a:effectLst/>
            </a:endParaRPr>
          </a:p>
          <a:p>
            <a:pPr marL="342900" indent="-342900">
              <a:spcBef>
                <a:spcPts val="0"/>
              </a:spcBef>
              <a:spcAft>
                <a:spcPts val="0"/>
              </a:spcAft>
              <a:buFontTx/>
              <a:buChar char="-"/>
            </a:pPr>
            <a:endParaRPr lang="ar-LB" altLang="en-US" sz="1000" dirty="0">
              <a:solidFill>
                <a:schemeClr val="tx1"/>
              </a:solidFill>
              <a:latin typeface="Arial Unicode MS" panose="020B0604020202020204" pitchFamily="34" charset="-128"/>
            </a:endParaRPr>
          </a:p>
          <a:p>
            <a:pPr marL="342900" indent="-342900">
              <a:spcBef>
                <a:spcPts val="0"/>
              </a:spcBef>
              <a:spcAft>
                <a:spcPts val="0"/>
              </a:spcAft>
              <a:buFontTx/>
              <a:buChar char="-"/>
            </a:pPr>
            <a:r>
              <a:rPr lang="ar-LB" altLang="en-US" sz="1900" dirty="0">
                <a:solidFill>
                  <a:schemeClr val="tx1"/>
                </a:solidFill>
                <a:latin typeface="Arial Unicode MS" panose="020B0604020202020204" pitchFamily="34" charset="-128"/>
              </a:rPr>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lang="ar-SA" altLang="en-US" sz="1900" dirty="0">
                <a:solidFill>
                  <a:schemeClr val="tx1"/>
                </a:solidFill>
                <a:latin typeface="Arial Unicode MS" panose="020B0604020202020204" pitchFamily="34" charset="-128"/>
              </a:rPr>
              <a:t> استشارية بشأن</a:t>
            </a:r>
            <a:r>
              <a:rPr lang="en-US" altLang="en-US" sz="1900" dirty="0">
                <a:solidFill>
                  <a:schemeClr val="tx1"/>
                </a:solidFill>
                <a:latin typeface="Arial Unicode MS" panose="020B0604020202020204" pitchFamily="34" charset="-128"/>
              </a:rPr>
              <a:t> </a:t>
            </a:r>
            <a:r>
              <a:rPr lang="ar-LB" altLang="en-US" sz="1900" dirty="0">
                <a:solidFill>
                  <a:schemeClr val="tx1"/>
                </a:solidFill>
                <a:latin typeface="Arial Unicode MS" panose="020B0604020202020204" pitchFamily="34" charset="-128"/>
              </a:rPr>
              <a:t>التسجيل المدني والإحصاءات الحيوية وبطاقة الهوية</a:t>
            </a:r>
            <a:endParaRPr lang="en-US" altLang="en-US" sz="1900" dirty="0">
              <a:solidFill>
                <a:schemeClr val="tx1"/>
              </a:solidFill>
              <a:latin typeface="Arial Unicode MS" panose="020B0604020202020204" pitchFamily="34" charset="-128"/>
            </a:endParaRPr>
          </a:p>
          <a:p>
            <a:pPr marL="342900" indent="-342900">
              <a:spcBef>
                <a:spcPts val="0"/>
              </a:spcBef>
              <a:spcAft>
                <a:spcPts val="0"/>
              </a:spcAft>
              <a:buFontTx/>
              <a:buChar char="-"/>
            </a:pPr>
            <a:endParaRPr kumimoji="0" lang="ar-LB" altLang="en-US" sz="1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770786880"/>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draft presentation future plans (002).potx" id="{1DA920EC-E68D-4B85-9991-A21953F92DDE}" vid="{810C6FAC-F6DA-4589-9A1C-2AF002735D41}"/>
    </a:ext>
  </a:extLst>
</a:theme>
</file>

<file path=ppt/theme/theme5.xml><?xml version="1.0" encoding="utf-8"?>
<a:theme xmlns:a="http://schemas.openxmlformats.org/drawingml/2006/main" name="1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6.xml><?xml version="1.0" encoding="utf-8"?>
<a:theme xmlns:a="http://schemas.openxmlformats.org/drawingml/2006/main" name="3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39711</TotalTime>
  <Words>920</Words>
  <Application>Microsoft Office PowerPoint</Application>
  <PresentationFormat>On-screen Show (4:3)</PresentationFormat>
  <Paragraphs>78</Paragraphs>
  <Slides>10</Slides>
  <Notes>5</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10</vt:i4>
      </vt:variant>
    </vt:vector>
  </HeadingPairs>
  <TitlesOfParts>
    <vt:vector size="26" baseType="lpstr">
      <vt:lpstr>Arial Unicode MS</vt:lpstr>
      <vt:lpstr>Arial</vt:lpstr>
      <vt:lpstr>Calibri</vt:lpstr>
      <vt:lpstr>Calibri Light</vt:lpstr>
      <vt:lpstr>Garamond</vt:lpstr>
      <vt:lpstr>Helvetica</vt:lpstr>
      <vt:lpstr>Sakkal Majalla</vt:lpstr>
      <vt:lpstr>Selawik Light</vt:lpstr>
      <vt:lpstr>Symbol</vt:lpstr>
      <vt:lpstr>Wingdings</vt:lpstr>
      <vt:lpstr>1_Default Design</vt:lpstr>
      <vt:lpstr>2_Default Design</vt:lpstr>
      <vt:lpstr>Custom Design</vt:lpstr>
      <vt:lpstr>SavonVTI</vt:lpstr>
      <vt:lpstr>1_SavonVTI</vt:lpstr>
      <vt:lpstr>3_SavonVTI</vt:lpstr>
      <vt:lpstr> الاجتماع الخامس للجنة الفنية الاستشارية للإحصاءات الديمغرافية والاجتماعية للبلدان العربية</vt:lpstr>
      <vt:lpstr>PowerPoint Presentation</vt:lpstr>
      <vt:lpstr>PowerPoint Presentation</vt:lpstr>
      <vt:lpstr>توصيات للأجهزة الإحصائية الوطنية</vt:lpstr>
      <vt:lpstr>توصيات للاسكوا</vt:lpstr>
      <vt:lpstr>توصيات للاسكوا</vt:lpstr>
      <vt:lpstr>توصيات للاسكوا</vt:lpstr>
      <vt:lpstr>توصيات إلى المنظمات الدولية والإقليمية</vt:lpstr>
      <vt:lpstr>PowerPoint Presentation</vt:lpstr>
      <vt:lpstr>شكرا لكم</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User</dc:creator>
  <cp:lastModifiedBy>Dina Karanouh</cp:lastModifiedBy>
  <cp:revision>338</cp:revision>
  <cp:lastPrinted>2021-03-11T07:26:03Z</cp:lastPrinted>
  <dcterms:created xsi:type="dcterms:W3CDTF">2008-04-16T08:27:11Z</dcterms:created>
  <dcterms:modified xsi:type="dcterms:W3CDTF">2023-03-06T12:36:01Z</dcterms:modified>
</cp:coreProperties>
</file>