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43"/>
  </p:notesMasterIdLst>
  <p:handoutMasterIdLst>
    <p:handoutMasterId r:id="rId44"/>
  </p:handoutMasterIdLst>
  <p:sldIdLst>
    <p:sldId id="286" r:id="rId2"/>
    <p:sldId id="257" r:id="rId3"/>
    <p:sldId id="281"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3" r:id="rId19"/>
    <p:sldId id="304" r:id="rId20"/>
    <p:sldId id="305" r:id="rId21"/>
    <p:sldId id="306" r:id="rId22"/>
    <p:sldId id="307" r:id="rId23"/>
    <p:sldId id="308" r:id="rId24"/>
    <p:sldId id="309" r:id="rId25"/>
    <p:sldId id="310" r:id="rId26"/>
    <p:sldId id="311" r:id="rId27"/>
    <p:sldId id="312" r:id="rId28"/>
    <p:sldId id="313" r:id="rId29"/>
    <p:sldId id="302" r:id="rId30"/>
    <p:sldId id="314" r:id="rId31"/>
    <p:sldId id="315" r:id="rId32"/>
    <p:sldId id="316" r:id="rId33"/>
    <p:sldId id="317" r:id="rId34"/>
    <p:sldId id="318" r:id="rId35"/>
    <p:sldId id="319" r:id="rId36"/>
    <p:sldId id="320" r:id="rId37"/>
    <p:sldId id="321" r:id="rId38"/>
    <p:sldId id="322" r:id="rId39"/>
    <p:sldId id="323" r:id="rId40"/>
    <p:sldId id="324" r:id="rId41"/>
    <p:sldId id="282" r:id="rId42"/>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FDE"/>
    <a:srgbClr val="007096"/>
    <a:srgbClr val="97999B"/>
    <a:srgbClr val="009CA6"/>
    <a:srgbClr val="595959"/>
    <a:srgbClr val="B88FDE"/>
    <a:srgbClr val="010000"/>
    <a:srgbClr val="2C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41" autoAdjust="0"/>
    <p:restoredTop sz="94660"/>
  </p:normalViewPr>
  <p:slideViewPr>
    <p:cSldViewPr snapToGrid="0" snapToObjects="1">
      <p:cViewPr varScale="1">
        <p:scale>
          <a:sx n="109" d="100"/>
          <a:sy n="109" d="100"/>
        </p:scale>
        <p:origin x="1122"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4E262685-15B3-E84B-80A4-6486325216F0}" type="datetime1">
              <a:rPr lang="en-US"/>
              <a:pPr>
                <a:defRPr/>
              </a:pPr>
              <a:t>19/01/2017</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24E24493-52DC-304D-B36A-34DFA478A14D}" type="slidenum">
              <a:rPr lang="en-US"/>
              <a:pPr>
                <a:defRPr/>
              </a:pPr>
              <a:t>‹#›</a:t>
            </a:fld>
            <a:endParaRPr lang="en-US" dirty="0"/>
          </a:p>
        </p:txBody>
      </p:sp>
    </p:spTree>
    <p:extLst>
      <p:ext uri="{BB962C8B-B14F-4D97-AF65-F5344CB8AC3E}">
        <p14:creationId xmlns:p14="http://schemas.microsoft.com/office/powerpoint/2010/main" val="2275529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6514F267-0139-9141-BCB5-99C520E39667}" type="datetime1">
              <a:rPr lang="en-US"/>
              <a:pPr>
                <a:defRPr/>
              </a:pPr>
              <a:t>19/01/2017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730ED96E-1745-464B-A4EF-BA6E0644A088}" type="slidenum">
              <a:rPr lang="en-US"/>
              <a:pPr>
                <a:defRPr/>
              </a:pPr>
              <a:t>‹#›</a:t>
            </a:fld>
            <a:endParaRPr lang="en-US" dirty="0"/>
          </a:p>
        </p:txBody>
      </p:sp>
    </p:spTree>
    <p:extLst>
      <p:ext uri="{BB962C8B-B14F-4D97-AF65-F5344CB8AC3E}">
        <p14:creationId xmlns:p14="http://schemas.microsoft.com/office/powerpoint/2010/main" val="2908893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502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ACD63134-F4B5-FF41-B6D9-D67331DDBB03}"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3" name="Text Placeholder 23"/>
          <p:cNvSpPr>
            <a:spLocks noGrp="1"/>
          </p:cNvSpPr>
          <p:nvPr>
            <p:ph type="body" sz="quarter" idx="15"/>
          </p:nvPr>
        </p:nvSpPr>
        <p:spPr>
          <a:xfrm>
            <a:off x="890589" y="2233703"/>
            <a:ext cx="3772353"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smtClean="0"/>
              <a:t>Click to edit Master text styles</a:t>
            </a:r>
          </a:p>
          <a:p>
            <a:pPr lvl="1"/>
            <a:r>
              <a:rPr lang="en-US" smtClean="0"/>
              <a:t>Second level</a:t>
            </a:r>
          </a:p>
          <a:p>
            <a:pPr lvl="2"/>
            <a:r>
              <a:rPr lang="en-US" smtClean="0"/>
              <a:t>Third level</a:t>
            </a:r>
          </a:p>
        </p:txBody>
      </p:sp>
      <p:sp>
        <p:nvSpPr>
          <p:cNvPr id="12" name="Picture Placeholder 13"/>
          <p:cNvSpPr>
            <a:spLocks noGrp="1"/>
          </p:cNvSpPr>
          <p:nvPr>
            <p:ph type="pic" sz="quarter" idx="13"/>
          </p:nvPr>
        </p:nvSpPr>
        <p:spPr>
          <a:xfrm>
            <a:off x="4853441" y="2233703"/>
            <a:ext cx="2676071" cy="3880439"/>
          </a:xfrm>
          <a:prstGeom prst="rect">
            <a:avLst/>
          </a:prstGeom>
        </p:spPr>
        <p:txBody>
          <a:bodyPr vert="horz"/>
          <a:lstStyle>
            <a:lvl1pPr algn="r">
              <a:defRPr sz="1200">
                <a:latin typeface="Arial"/>
                <a:cs typeface="Aria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808976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6" name="TextBox 15"/>
          <p:cNvSpPr txBox="1"/>
          <p:nvPr/>
        </p:nvSpPr>
        <p:spPr>
          <a:xfrm>
            <a:off x="691197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42EC345B-9D54-4F42-8A0E-92B133D7A864}"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607084"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606618"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2" name="Text Placeholder 12"/>
          <p:cNvSpPr>
            <a:spLocks noGrp="1"/>
          </p:cNvSpPr>
          <p:nvPr>
            <p:ph type="body" sz="quarter" idx="12"/>
          </p:nvPr>
        </p:nvSpPr>
        <p:spPr>
          <a:xfrm>
            <a:off x="572190" y="3587965"/>
            <a:ext cx="6971369" cy="2522323"/>
          </a:xfrm>
          <a:prstGeom prst="rect">
            <a:avLst/>
          </a:prstGeom>
        </p:spPr>
        <p:txBody>
          <a:bodyPr vert="horz" lIns="0" tIns="0" rIns="0" bIns="0"/>
          <a:lstStyle>
            <a:lvl1pPr marL="0" indent="0" algn="r">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smtClean="0"/>
              <a:t>Click to edit Master text styles</a:t>
            </a:r>
          </a:p>
        </p:txBody>
      </p:sp>
      <p:sp>
        <p:nvSpPr>
          <p:cNvPr id="13" name="Picture Placeholder 13"/>
          <p:cNvSpPr>
            <a:spLocks noGrp="1"/>
          </p:cNvSpPr>
          <p:nvPr>
            <p:ph type="pic" sz="quarter" idx="13"/>
          </p:nvPr>
        </p:nvSpPr>
        <p:spPr>
          <a:xfrm>
            <a:off x="572191" y="1898466"/>
            <a:ext cx="1668677" cy="1521463"/>
          </a:xfrm>
          <a:prstGeom prst="rect">
            <a:avLst/>
          </a:prstGeom>
        </p:spPr>
        <p:txBody>
          <a:bodyPr vert="horz"/>
          <a:lstStyle>
            <a:lvl1pPr>
              <a:defRPr sz="1200">
                <a:latin typeface="Arial"/>
                <a:cs typeface="Arial"/>
              </a:defRPr>
            </a:lvl1pPr>
          </a:lstStyle>
          <a:p>
            <a:pPr lvl="0"/>
            <a:r>
              <a:rPr lang="en-US" noProof="0" smtClean="0"/>
              <a:t>Click icon to add picture</a:t>
            </a:r>
            <a:endParaRPr lang="en-US" noProof="0"/>
          </a:p>
        </p:txBody>
      </p:sp>
      <p:sp>
        <p:nvSpPr>
          <p:cNvPr id="11" name="Picture Placeholder 13"/>
          <p:cNvSpPr>
            <a:spLocks noGrp="1"/>
          </p:cNvSpPr>
          <p:nvPr>
            <p:ph type="pic" sz="quarter" idx="14"/>
          </p:nvPr>
        </p:nvSpPr>
        <p:spPr>
          <a:xfrm>
            <a:off x="4255195" y="1898466"/>
            <a:ext cx="1612434" cy="1521463"/>
          </a:xfrm>
          <a:prstGeom prst="rect">
            <a:avLst/>
          </a:prstGeom>
        </p:spPr>
        <p:txBody>
          <a:bodyPr vert="horz"/>
          <a:lstStyle>
            <a:lvl1pPr>
              <a:defRPr sz="1200">
                <a:latin typeface="Arial"/>
                <a:cs typeface="Arial"/>
              </a:defRPr>
            </a:lvl1pPr>
          </a:lstStyle>
          <a:p>
            <a:pPr lvl="0"/>
            <a:r>
              <a:rPr lang="en-US" noProof="0" smtClean="0"/>
              <a:t>Click icon to add picture</a:t>
            </a:r>
            <a:endParaRPr lang="en-US" noProof="0"/>
          </a:p>
        </p:txBody>
      </p:sp>
      <p:sp>
        <p:nvSpPr>
          <p:cNvPr id="14" name="Picture Placeholder 13"/>
          <p:cNvSpPr>
            <a:spLocks noGrp="1"/>
          </p:cNvSpPr>
          <p:nvPr>
            <p:ph type="pic" sz="quarter" idx="15"/>
          </p:nvPr>
        </p:nvSpPr>
        <p:spPr>
          <a:xfrm>
            <a:off x="6023654" y="1898466"/>
            <a:ext cx="1519906" cy="1521463"/>
          </a:xfrm>
          <a:prstGeom prst="rect">
            <a:avLst/>
          </a:prstGeom>
        </p:spPr>
        <p:txBody>
          <a:bodyPr vert="horz"/>
          <a:lstStyle>
            <a:lvl1pPr>
              <a:defRPr sz="1200">
                <a:latin typeface="Arial"/>
                <a:cs typeface="Arial"/>
              </a:defRPr>
            </a:lvl1pPr>
          </a:lstStyle>
          <a:p>
            <a:pPr lvl="0"/>
            <a:r>
              <a:rPr lang="en-US" noProof="0" smtClean="0"/>
              <a:t>Click icon to add picture</a:t>
            </a:r>
            <a:endParaRPr lang="en-US" noProof="0"/>
          </a:p>
        </p:txBody>
      </p:sp>
      <p:sp>
        <p:nvSpPr>
          <p:cNvPr id="15" name="Picture Placeholder 13"/>
          <p:cNvSpPr>
            <a:spLocks noGrp="1"/>
          </p:cNvSpPr>
          <p:nvPr>
            <p:ph type="pic" sz="quarter" idx="16"/>
          </p:nvPr>
        </p:nvSpPr>
        <p:spPr>
          <a:xfrm>
            <a:off x="2440905" y="1898466"/>
            <a:ext cx="1605177" cy="1521463"/>
          </a:xfrm>
          <a:prstGeom prst="rect">
            <a:avLst/>
          </a:prstGeom>
        </p:spPr>
        <p:txBody>
          <a:bodyPr vert="horz"/>
          <a:lstStyle>
            <a:lvl1pPr>
              <a:defRPr sz="1200">
                <a:latin typeface="Arial"/>
                <a:cs typeface="Arial"/>
              </a:defRPr>
            </a:lvl1pPr>
          </a:lstStyle>
          <a:p>
            <a:pPr lvl="0"/>
            <a:r>
              <a:rPr lang="en-US" noProof="0" smtClean="0"/>
              <a:t>Click icon to add picture</a:t>
            </a:r>
            <a:endParaRPr lang="en-US" noProof="0"/>
          </a:p>
        </p:txBody>
      </p:sp>
    </p:spTree>
    <p:extLst>
      <p:ext uri="{BB962C8B-B14F-4D97-AF65-F5344CB8AC3E}">
        <p14:creationId xmlns:p14="http://schemas.microsoft.com/office/powerpoint/2010/main" val="771077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A539E257-1F2E-7942-B6F3-C3D4599DA866}"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2" name="Picture Placeholder 13"/>
          <p:cNvSpPr>
            <a:spLocks noGrp="1"/>
          </p:cNvSpPr>
          <p:nvPr>
            <p:ph type="pic" sz="quarter" idx="13"/>
          </p:nvPr>
        </p:nvSpPr>
        <p:spPr>
          <a:xfrm>
            <a:off x="4028406" y="1914072"/>
            <a:ext cx="3501106" cy="3946072"/>
          </a:xfrm>
          <a:prstGeom prst="rect">
            <a:avLst/>
          </a:prstGeom>
        </p:spPr>
        <p:txBody>
          <a:bodyPr vert="horz"/>
          <a:lstStyle>
            <a:lvl1pPr>
              <a:defRPr sz="1200">
                <a:latin typeface="Arial"/>
                <a:cs typeface="Arial"/>
              </a:defRPr>
            </a:lvl1pPr>
          </a:lstStyle>
          <a:p>
            <a:pPr lvl="0"/>
            <a:r>
              <a:rPr lang="en-US" noProof="0" smtClean="0"/>
              <a:t>Click icon to add picture</a:t>
            </a:r>
            <a:endParaRPr lang="en-US" noProof="0" dirty="0"/>
          </a:p>
        </p:txBody>
      </p:sp>
      <p:sp>
        <p:nvSpPr>
          <p:cNvPr id="14" name="Picture Placeholder 13"/>
          <p:cNvSpPr>
            <a:spLocks noGrp="1"/>
          </p:cNvSpPr>
          <p:nvPr>
            <p:ph type="pic" sz="quarter" idx="14"/>
          </p:nvPr>
        </p:nvSpPr>
        <p:spPr>
          <a:xfrm>
            <a:off x="901512" y="1914072"/>
            <a:ext cx="2984500" cy="3946072"/>
          </a:xfrm>
          <a:prstGeom prst="rect">
            <a:avLst/>
          </a:prstGeom>
        </p:spPr>
        <p:txBody>
          <a:bodyPr vert="horz"/>
          <a:lstStyle>
            <a:lvl1pPr>
              <a:defRPr sz="1200">
                <a:latin typeface="Arial"/>
                <a:cs typeface="Aria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2451564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0" name="TextBox 9"/>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0CC399CD-A734-224D-9B05-A1CCD1E5BA0F}"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3" name="Text Placeholder 23"/>
          <p:cNvSpPr>
            <a:spLocks noGrp="1"/>
          </p:cNvSpPr>
          <p:nvPr>
            <p:ph type="body" sz="quarter" idx="15"/>
          </p:nvPr>
        </p:nvSpPr>
        <p:spPr>
          <a:xfrm>
            <a:off x="3974874" y="2233703"/>
            <a:ext cx="3554638"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smtClean="0"/>
              <a:t>Click to edit Master text styles</a:t>
            </a:r>
          </a:p>
          <a:p>
            <a:pPr lvl="1"/>
            <a:r>
              <a:rPr lang="en-US" smtClean="0"/>
              <a:t>Second level</a:t>
            </a:r>
          </a:p>
          <a:p>
            <a:pPr lvl="2"/>
            <a:r>
              <a:rPr lang="en-US" smtClean="0"/>
              <a:t>Third level</a:t>
            </a:r>
          </a:p>
        </p:txBody>
      </p:sp>
      <p:sp>
        <p:nvSpPr>
          <p:cNvPr id="7" name="Chart Placeholder 6"/>
          <p:cNvSpPr>
            <a:spLocks noGrp="1"/>
          </p:cNvSpPr>
          <p:nvPr>
            <p:ph type="chart" sz="quarter" idx="16"/>
          </p:nvPr>
        </p:nvSpPr>
        <p:spPr>
          <a:xfrm>
            <a:off x="592570" y="2233613"/>
            <a:ext cx="3208792" cy="3894137"/>
          </a:xfrm>
          <a:prstGeom prst="rect">
            <a:avLst/>
          </a:prstGeom>
        </p:spPr>
        <p:txBody>
          <a:bodyPr vert="horz"/>
          <a:lstStyle>
            <a:lvl1pPr algn="ctr">
              <a:defRPr>
                <a:latin typeface="Arial"/>
              </a:defRPr>
            </a:lvl1pPr>
          </a:lstStyle>
          <a:p>
            <a:pPr lvl="0"/>
            <a:r>
              <a:rPr lang="en-US" noProof="0" smtClean="0"/>
              <a:t>Click icon to add chart</a:t>
            </a:r>
            <a:endParaRPr lang="en-US" noProof="0" dirty="0"/>
          </a:p>
        </p:txBody>
      </p:sp>
    </p:spTree>
    <p:extLst>
      <p:ext uri="{BB962C8B-B14F-4D97-AF65-F5344CB8AC3E}">
        <p14:creationId xmlns:p14="http://schemas.microsoft.com/office/powerpoint/2010/main" val="1692679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7" name="TextBox 16"/>
          <p:cNvSpPr txBox="1"/>
          <p:nvPr/>
        </p:nvSpPr>
        <p:spPr>
          <a:xfrm>
            <a:off x="688022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D3CB35B6-CD4A-1344-816D-B4835B8E480F}"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18" name="Isosceles Triangle 17"/>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19" name="Isosceles Triangle 18"/>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0" name="Isosceles Triangle 19"/>
          <p:cNvSpPr/>
          <p:nvPr/>
        </p:nvSpPr>
        <p:spPr>
          <a:xfrm rot="10800000">
            <a:off x="4186238"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1" name="Isosceles Triangle 20"/>
          <p:cNvSpPr/>
          <p:nvPr/>
        </p:nvSpPr>
        <p:spPr>
          <a:xfrm rot="16200000">
            <a:off x="3160713"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2" name="Isosceles Triangle 21"/>
          <p:cNvSpPr/>
          <p:nvPr/>
        </p:nvSpPr>
        <p:spPr>
          <a:xfrm rot="10800000">
            <a:off x="4186238"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3" name="Isosceles Triangle 22"/>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4" name="Isosceles Triangle 23"/>
          <p:cNvSpPr/>
          <p:nvPr/>
        </p:nvSpPr>
        <p:spPr>
          <a:xfrm rot="10800000">
            <a:off x="4186238"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5" name="Isosceles Triangle 24"/>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6" name="Isosceles Triangle 25"/>
          <p:cNvSpPr/>
          <p:nvPr/>
        </p:nvSpPr>
        <p:spPr>
          <a:xfrm rot="10800000">
            <a:off x="189547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7" name="Isosceles Triangle 26"/>
          <p:cNvSpPr/>
          <p:nvPr/>
        </p:nvSpPr>
        <p:spPr>
          <a:xfrm rot="10800000">
            <a:off x="189547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8" name="Isosceles Triangle 27"/>
          <p:cNvSpPr/>
          <p:nvPr/>
        </p:nvSpPr>
        <p:spPr>
          <a:xfrm rot="10800000">
            <a:off x="637222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9" name="Isosceles Triangle 28"/>
          <p:cNvSpPr/>
          <p:nvPr/>
        </p:nvSpPr>
        <p:spPr>
          <a:xfrm rot="10800000">
            <a:off x="637222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30" name="Isosceles Triangle 29"/>
          <p:cNvSpPr/>
          <p:nvPr/>
        </p:nvSpPr>
        <p:spPr>
          <a:xfrm rot="5400000">
            <a:off x="5102225"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35" name="Text Placeholder 12"/>
          <p:cNvSpPr>
            <a:spLocks noGrp="1"/>
          </p:cNvSpPr>
          <p:nvPr>
            <p:ph type="body" sz="quarter" idx="12"/>
          </p:nvPr>
        </p:nvSpPr>
        <p:spPr>
          <a:xfrm>
            <a:off x="894799"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smtClean="0"/>
              <a:t>Click to edit Master text styles</a:t>
            </a:r>
          </a:p>
        </p:txBody>
      </p:sp>
      <p:sp>
        <p:nvSpPr>
          <p:cNvPr id="39" name="Text Placeholder 38"/>
          <p:cNvSpPr>
            <a:spLocks noGrp="1"/>
          </p:cNvSpPr>
          <p:nvPr>
            <p:ph type="body" sz="quarter" idx="26"/>
          </p:nvPr>
        </p:nvSpPr>
        <p:spPr>
          <a:xfrm>
            <a:off x="5369512"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40" name="Text Placeholder 38"/>
          <p:cNvSpPr>
            <a:spLocks noGrp="1"/>
          </p:cNvSpPr>
          <p:nvPr>
            <p:ph type="body" sz="quarter" idx="27"/>
          </p:nvPr>
        </p:nvSpPr>
        <p:spPr>
          <a:xfrm>
            <a:off x="5369512"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41" name="Text Placeholder 38"/>
          <p:cNvSpPr>
            <a:spLocks noGrp="1"/>
          </p:cNvSpPr>
          <p:nvPr>
            <p:ph type="body" sz="quarter" idx="28"/>
          </p:nvPr>
        </p:nvSpPr>
        <p:spPr>
          <a:xfrm>
            <a:off x="5369512"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48" name="Text Placeholder 38"/>
          <p:cNvSpPr>
            <a:spLocks noGrp="1"/>
          </p:cNvSpPr>
          <p:nvPr>
            <p:ph type="body" sz="quarter" idx="30"/>
          </p:nvPr>
        </p:nvSpPr>
        <p:spPr>
          <a:xfrm>
            <a:off x="3408048"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51" name="Text Placeholder 38"/>
          <p:cNvSpPr>
            <a:spLocks noGrp="1"/>
          </p:cNvSpPr>
          <p:nvPr>
            <p:ph type="body" sz="quarter" idx="31"/>
          </p:nvPr>
        </p:nvSpPr>
        <p:spPr>
          <a:xfrm>
            <a:off x="3408048"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52" name="Text Placeholder 38"/>
          <p:cNvSpPr>
            <a:spLocks noGrp="1"/>
          </p:cNvSpPr>
          <p:nvPr>
            <p:ph type="body" sz="quarter" idx="32"/>
          </p:nvPr>
        </p:nvSpPr>
        <p:spPr>
          <a:xfrm>
            <a:off x="3408048"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53" name="Text Placeholder 38"/>
          <p:cNvSpPr>
            <a:spLocks noGrp="1"/>
          </p:cNvSpPr>
          <p:nvPr>
            <p:ph type="body" sz="quarter" idx="33"/>
          </p:nvPr>
        </p:nvSpPr>
        <p:spPr>
          <a:xfrm>
            <a:off x="886169"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54" name="Text Placeholder 38"/>
          <p:cNvSpPr>
            <a:spLocks noGrp="1"/>
          </p:cNvSpPr>
          <p:nvPr>
            <p:ph type="body" sz="quarter" idx="34"/>
          </p:nvPr>
        </p:nvSpPr>
        <p:spPr>
          <a:xfrm>
            <a:off x="886169"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55" name="Text Placeholder 38"/>
          <p:cNvSpPr>
            <a:spLocks noGrp="1"/>
          </p:cNvSpPr>
          <p:nvPr>
            <p:ph type="body" sz="quarter" idx="35"/>
          </p:nvPr>
        </p:nvSpPr>
        <p:spPr>
          <a:xfrm>
            <a:off x="886168"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56" name="Text Placeholder 38"/>
          <p:cNvSpPr>
            <a:spLocks noGrp="1"/>
          </p:cNvSpPr>
          <p:nvPr>
            <p:ph type="body" sz="quarter" idx="36"/>
          </p:nvPr>
        </p:nvSpPr>
        <p:spPr>
          <a:xfrm>
            <a:off x="3408048"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57" name="Text Placeholder 38"/>
          <p:cNvSpPr>
            <a:spLocks noGrp="1"/>
          </p:cNvSpPr>
          <p:nvPr>
            <p:ph type="body" sz="quarter" idx="37"/>
          </p:nvPr>
        </p:nvSpPr>
        <p:spPr>
          <a:xfrm>
            <a:off x="3408048"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Tree>
    <p:extLst>
      <p:ext uri="{BB962C8B-B14F-4D97-AF65-F5344CB8AC3E}">
        <p14:creationId xmlns:p14="http://schemas.microsoft.com/office/powerpoint/2010/main" val="2600755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096818" y="1145917"/>
            <a:ext cx="7134369" cy="328159"/>
          </a:xfrm>
          <a:prstGeom prst="rect">
            <a:avLst/>
          </a:prstGeom>
        </p:spPr>
        <p:txBody>
          <a:bodyPr vert="horz" lIns="0" tIns="0" rIns="0" bIns="0" anchor="t"/>
          <a:lstStyle>
            <a:lvl1pPr algn="r">
              <a:lnSpc>
                <a:spcPts val="2700"/>
              </a:lnSpc>
              <a:spcBef>
                <a:spcPts val="0"/>
              </a:spcBef>
              <a:buNone/>
              <a:defRPr sz="2700" b="1" cap="all" baseline="0">
                <a:solidFill>
                  <a:srgbClr val="595959"/>
                </a:solidFill>
                <a:latin typeface="Arial"/>
                <a:cs typeface="Arial"/>
              </a:defRPr>
            </a:lvl1pPr>
          </a:lstStyle>
          <a:p>
            <a:pPr lvl="0"/>
            <a:r>
              <a:rPr lang="en-US" smtClean="0"/>
              <a:t>Click to edit Master text styles</a:t>
            </a:r>
          </a:p>
        </p:txBody>
      </p:sp>
    </p:spTree>
    <p:extLst>
      <p:ext uri="{BB962C8B-B14F-4D97-AF65-F5344CB8AC3E}">
        <p14:creationId xmlns:p14="http://schemas.microsoft.com/office/powerpoint/2010/main" val="404684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0" y="1550988"/>
            <a:ext cx="7529513" cy="180975"/>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5" name="TextBox 4"/>
          <p:cNvSpPr txBox="1"/>
          <p:nvPr/>
        </p:nvSpPr>
        <p:spPr>
          <a:xfrm>
            <a:off x="447675" y="6359525"/>
            <a:ext cx="7081838" cy="192088"/>
          </a:xfrm>
          <a:prstGeom prst="rect">
            <a:avLst/>
          </a:prstGeom>
          <a:noFill/>
        </p:spPr>
        <p:txBody>
          <a:bodyPr>
            <a:spAutoFit/>
          </a:bodyPr>
          <a:lstStyle/>
          <a:p>
            <a:pPr algn="r" rtl="1">
              <a:defRPr/>
            </a:pPr>
            <a:r>
              <a:rPr lang="x-none" sz="650" dirty="0">
                <a:solidFill>
                  <a:srgbClr val="595959"/>
                </a:solidFill>
                <a:latin typeface="Arial" pitchFamily="-110" charset="0"/>
                <a:ea typeface="ＭＳ Ｐゴシック" pitchFamily="-110" charset="-128"/>
                <a:cs typeface="+mn-cs"/>
              </a:rPr>
              <a:t> </a:t>
            </a:r>
            <a:r>
              <a:rPr lang="en-US" sz="650" dirty="0">
                <a:solidFill>
                  <a:srgbClr val="595959"/>
                </a:solidFill>
                <a:latin typeface="Arial" pitchFamily="-110" charset="0"/>
                <a:ea typeface="ＭＳ Ｐゴシック" pitchFamily="-110" charset="-128"/>
                <a:cs typeface="+mn-cs"/>
              </a:rPr>
              <a:t>©</a:t>
            </a:r>
            <a:r>
              <a:rPr lang="x-none" sz="6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650" dirty="0">
              <a:solidFill>
                <a:srgbClr val="595959"/>
              </a:solidFill>
              <a:latin typeface="Arial" pitchFamily="-110" charset="0"/>
              <a:ea typeface="ＭＳ Ｐゴシック" pitchFamily="-110" charset="-128"/>
              <a:cs typeface="+mn-cs"/>
            </a:endParaRPr>
          </a:p>
        </p:txBody>
      </p:sp>
      <p:sp>
        <p:nvSpPr>
          <p:cNvPr id="2" name="Title 1"/>
          <p:cNvSpPr>
            <a:spLocks noGrp="1"/>
          </p:cNvSpPr>
          <p:nvPr>
            <p:ph type="ctrTitle"/>
          </p:nvPr>
        </p:nvSpPr>
        <p:spPr>
          <a:xfrm>
            <a:off x="913038" y="1016906"/>
            <a:ext cx="6616474" cy="419100"/>
          </a:xfrm>
          <a:prstGeom prst="rect">
            <a:avLst/>
          </a:prstGeom>
        </p:spPr>
        <p:txBody>
          <a:bodyPr lIns="0" tIns="0" rIns="0" bIns="0"/>
          <a:lstStyle>
            <a:lvl1pPr algn="r">
              <a:lnSpc>
                <a:spcPts val="2700"/>
              </a:lnSpc>
              <a:defRPr sz="2700" b="1" cap="none">
                <a:solidFill>
                  <a:srgbClr val="595959"/>
                </a:solidFill>
                <a:latin typeface="Arial"/>
                <a:cs typeface="Arial"/>
              </a:defRPr>
            </a:lvl1pPr>
          </a:lstStyle>
          <a:p>
            <a:r>
              <a:rPr lang="en-US" smtClean="0"/>
              <a:t>Click to edit Master title style</a:t>
            </a:r>
            <a:endParaRPr lang="en-US" dirty="0"/>
          </a:p>
        </p:txBody>
      </p:sp>
      <p:sp>
        <p:nvSpPr>
          <p:cNvPr id="12" name="Subtitle 2"/>
          <p:cNvSpPr>
            <a:spLocks noGrp="1"/>
          </p:cNvSpPr>
          <p:nvPr>
            <p:ph type="subTitle" idx="1"/>
          </p:nvPr>
        </p:nvSpPr>
        <p:spPr>
          <a:xfrm>
            <a:off x="913038" y="2685142"/>
            <a:ext cx="6616474" cy="1950358"/>
          </a:xfrm>
          <a:prstGeom prst="rect">
            <a:avLst/>
          </a:prstGeom>
        </p:spPr>
        <p:txBody>
          <a:bodyPr lIns="0" tIns="0" rIns="0" bIns="0" anchor="t" anchorCtr="0"/>
          <a:lstStyle>
            <a:lvl1pPr marL="0" indent="0" algn="r">
              <a:lnSpc>
                <a:spcPts val="2800"/>
              </a:lnSpc>
              <a:spcBef>
                <a:spcPts val="0"/>
              </a:spcBef>
              <a:buNone/>
              <a:defRPr sz="210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72497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1673679" y="791035"/>
            <a:ext cx="6624638" cy="419100"/>
          </a:xfrm>
          <a:prstGeom prst="rect">
            <a:avLst/>
          </a:prstGeom>
        </p:spPr>
        <p:txBody>
          <a:bodyPr lIns="0" tIns="0" rIns="0" bIns="0"/>
          <a:lstStyle>
            <a:lvl1pPr algn="r">
              <a:defRPr sz="4200" b="1" cap="none" baseline="0">
                <a:solidFill>
                  <a:srgbClr val="595959"/>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202999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0836583B-5CCA-6248-9049-C091497DC572}"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3" name="Text Placeholder 23"/>
          <p:cNvSpPr>
            <a:spLocks noGrp="1"/>
          </p:cNvSpPr>
          <p:nvPr>
            <p:ph type="body" sz="quarter" idx="14"/>
          </p:nvPr>
        </p:nvSpPr>
        <p:spPr>
          <a:xfrm>
            <a:off x="591242" y="2267080"/>
            <a:ext cx="6938270" cy="3375025"/>
          </a:xfrm>
          <a:prstGeom prst="rect">
            <a:avLst/>
          </a:prstGeom>
        </p:spPr>
        <p:txBody>
          <a:bodyPr vert="horz" lIns="0" tIns="0" rIns="0" bIns="0"/>
          <a:lstStyle>
            <a:lvl1pPr marL="0" algn="r">
              <a:lnSpc>
                <a:spcPct val="100000"/>
              </a:lnSpc>
              <a:spcBef>
                <a:spcPts val="0"/>
              </a:spcBef>
              <a:buNone/>
              <a:defRPr sz="1800" b="0" cap="none" baseline="0">
                <a:solidFill>
                  <a:srgbClr val="595959"/>
                </a:solidFill>
                <a:latin typeface="Arial"/>
                <a:cs typeface="Arial"/>
              </a:defRPr>
            </a:lvl1pPr>
            <a:lvl2pPr marL="0" algn="r">
              <a:lnSpc>
                <a:spcPct val="100000"/>
              </a:lnSpc>
              <a:spcBef>
                <a:spcPts val="0"/>
              </a:spcBef>
              <a:buNone/>
              <a:defRPr sz="1800" b="0" cap="all">
                <a:solidFill>
                  <a:srgbClr val="418FDE"/>
                </a:solidFill>
                <a:latin typeface="Arial"/>
                <a:cs typeface="Arial"/>
              </a:defRPr>
            </a:lvl2pPr>
            <a:lvl3pPr marL="0" indent="0" algn="r">
              <a:lnSpc>
                <a:spcPct val="100000"/>
              </a:lnSpc>
              <a:spcBef>
                <a:spcPts val="0"/>
              </a:spcBef>
              <a:buNone/>
              <a:defRPr sz="1800" cap="all">
                <a:solidFill>
                  <a:srgbClr val="595959"/>
                </a:solidFill>
                <a:latin typeface=""/>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1007608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51F280F6-0781-8443-A9C9-F7D6BFC98A82}"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1242" y="707595"/>
            <a:ext cx="6936475" cy="111994"/>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smtClean="0"/>
              <a:t>Click to edit Master text styles</a:t>
            </a:r>
          </a:p>
        </p:txBody>
      </p:sp>
      <p:sp>
        <p:nvSpPr>
          <p:cNvPr id="13" name="Text Placeholder 12"/>
          <p:cNvSpPr>
            <a:spLocks noGrp="1"/>
          </p:cNvSpPr>
          <p:nvPr>
            <p:ph type="body" sz="quarter" idx="15"/>
          </p:nvPr>
        </p:nvSpPr>
        <p:spPr>
          <a:xfrm>
            <a:off x="5142443" y="2231743"/>
            <a:ext cx="2387069" cy="3894137"/>
          </a:xfrm>
          <a:prstGeom prst="rect">
            <a:avLst/>
          </a:prstGeom>
        </p:spPr>
        <p:txBody>
          <a:bodyPr vert="horz" lIns="0" tIns="0" rIns="0" bIns="0"/>
          <a:lstStyle>
            <a:lvl1pPr marL="0" indent="0" algn="r">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smtClean="0"/>
              <a:t>Click to edit Master text styles</a:t>
            </a:r>
          </a:p>
        </p:txBody>
      </p:sp>
    </p:spTree>
    <p:extLst>
      <p:ext uri="{BB962C8B-B14F-4D97-AF65-F5344CB8AC3E}">
        <p14:creationId xmlns:p14="http://schemas.microsoft.com/office/powerpoint/2010/main" val="38785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808BA6E9-F35A-244B-A00A-266AB748016E}"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5"/>
          </p:nvPr>
        </p:nvSpPr>
        <p:spPr>
          <a:xfrm>
            <a:off x="5140649" y="2231743"/>
            <a:ext cx="2387069" cy="3894137"/>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smtClean="0"/>
              <a:t>Click to edit Master text styles</a:t>
            </a:r>
          </a:p>
        </p:txBody>
      </p:sp>
    </p:spTree>
    <p:extLst>
      <p:ext uri="{BB962C8B-B14F-4D97-AF65-F5344CB8AC3E}">
        <p14:creationId xmlns:p14="http://schemas.microsoft.com/office/powerpoint/2010/main" val="168337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C2A59A6E-F30E-BF46-913C-1FFE2BEE6721}"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1243"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0777"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3" name="Text Placeholder 23"/>
          <p:cNvSpPr>
            <a:spLocks noGrp="1"/>
          </p:cNvSpPr>
          <p:nvPr>
            <p:ph type="body" sz="quarter" idx="15"/>
          </p:nvPr>
        </p:nvSpPr>
        <p:spPr>
          <a:xfrm>
            <a:off x="4311651" y="2233703"/>
            <a:ext cx="3218995"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smtClean="0"/>
              <a:t>Click to edit Master text styles</a:t>
            </a:r>
          </a:p>
          <a:p>
            <a:pPr lvl="1"/>
            <a:r>
              <a:rPr lang="en-US" smtClean="0"/>
              <a:t>Second level</a:t>
            </a:r>
          </a:p>
        </p:txBody>
      </p:sp>
      <p:sp>
        <p:nvSpPr>
          <p:cNvPr id="12" name="Text Placeholder 23"/>
          <p:cNvSpPr>
            <a:spLocks noGrp="1"/>
          </p:cNvSpPr>
          <p:nvPr>
            <p:ph type="body" sz="quarter" idx="16"/>
          </p:nvPr>
        </p:nvSpPr>
        <p:spPr>
          <a:xfrm>
            <a:off x="592139" y="2233703"/>
            <a:ext cx="3536949"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90989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51DFFF25-32D7-124D-9C51-FE75EA9C7DBF}"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2" name="Text Placeholder 12"/>
          <p:cNvSpPr>
            <a:spLocks noGrp="1"/>
          </p:cNvSpPr>
          <p:nvPr>
            <p:ph type="body" sz="quarter" idx="12"/>
          </p:nvPr>
        </p:nvSpPr>
        <p:spPr>
          <a:xfrm>
            <a:off x="889692" y="2231743"/>
            <a:ext cx="6639820" cy="1297043"/>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smtClean="0"/>
              <a:t>Click to edit Master text styles</a:t>
            </a:r>
          </a:p>
        </p:txBody>
      </p:sp>
      <p:sp>
        <p:nvSpPr>
          <p:cNvPr id="13" name="Picture Placeholder 13"/>
          <p:cNvSpPr>
            <a:spLocks noGrp="1"/>
          </p:cNvSpPr>
          <p:nvPr>
            <p:ph type="pic" sz="quarter" idx="13"/>
          </p:nvPr>
        </p:nvSpPr>
        <p:spPr>
          <a:xfrm>
            <a:off x="889692" y="3855358"/>
            <a:ext cx="6639820" cy="2222500"/>
          </a:xfrm>
          <a:prstGeom prst="rect">
            <a:avLst/>
          </a:prstGeom>
        </p:spPr>
        <p:txBody>
          <a:bodyPr vert="horz"/>
          <a:lstStyle>
            <a:lvl1pPr algn="r">
              <a:defRPr sz="1200">
                <a:latin typeface="Arial"/>
                <a:cs typeface="Arial"/>
              </a:defRPr>
            </a:lvl1pPr>
          </a:lstStyle>
          <a:p>
            <a:pPr lvl="0"/>
            <a:r>
              <a:rPr lang="en-US" noProof="0" smtClean="0"/>
              <a:t>Click icon to add picture</a:t>
            </a:r>
            <a:endParaRPr lang="en-US" noProof="0"/>
          </a:p>
        </p:txBody>
      </p:sp>
    </p:spTree>
    <p:extLst>
      <p:ext uri="{BB962C8B-B14F-4D97-AF65-F5344CB8AC3E}">
        <p14:creationId xmlns:p14="http://schemas.microsoft.com/office/powerpoint/2010/main" val="199432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smtClean="0">
                <a:solidFill>
                  <a:srgbClr val="595959"/>
                </a:solidFill>
              </a:rPr>
              <a:t>Page </a:t>
            </a:r>
            <a:fld id="{D3AE41D8-68D9-6542-8D76-B4D88AED10E5}" type="slidenum">
              <a:rPr lang="en-US" sz="650" b="1" smtClean="0">
                <a:solidFill>
                  <a:srgbClr val="595959"/>
                </a:solidFill>
              </a:rPr>
              <a:pPr algn="r" eaLnBrk="1" hangingPunct="1">
                <a:defRPr/>
              </a:pPr>
              <a:t>‹#›</a:t>
            </a:fld>
            <a:endParaRPr lang="en-US" sz="650" b="1" dirty="0" smtClean="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smtClean="0"/>
              <a:t>Click to edit Master text styles</a:t>
            </a:r>
          </a:p>
        </p:txBody>
      </p:sp>
      <p:sp>
        <p:nvSpPr>
          <p:cNvPr id="13" name="Picture Placeholder 13"/>
          <p:cNvSpPr>
            <a:spLocks noGrp="1"/>
          </p:cNvSpPr>
          <p:nvPr>
            <p:ph type="pic" sz="quarter" idx="13"/>
          </p:nvPr>
        </p:nvSpPr>
        <p:spPr>
          <a:xfrm>
            <a:off x="889692" y="2086429"/>
            <a:ext cx="6639820" cy="3991429"/>
          </a:xfrm>
          <a:prstGeom prst="rect">
            <a:avLst/>
          </a:prstGeom>
        </p:spPr>
        <p:txBody>
          <a:bodyPr vert="horz"/>
          <a:lstStyle>
            <a:lvl1pPr algn="r">
              <a:defRPr sz="1200">
                <a:latin typeface="Arial"/>
                <a:cs typeface="Aria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187363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86" r:id="rId1"/>
    <p:sldLayoutId id="2147484287" r:id="rId2"/>
    <p:sldLayoutId id="2147484288" r:id="rId3"/>
    <p:sldLayoutId id="2147484289" r:id="rId4"/>
    <p:sldLayoutId id="2147484290" r:id="rId5"/>
    <p:sldLayoutId id="2147484291" r:id="rId6"/>
    <p:sldLayoutId id="2147484292" r:id="rId7"/>
    <p:sldLayoutId id="2147484293" r:id="rId8"/>
    <p:sldLayoutId id="2147484294" r:id="rId9"/>
    <p:sldLayoutId id="2147484295" r:id="rId10"/>
    <p:sldLayoutId id="2147484296" r:id="rId11"/>
    <p:sldLayoutId id="2147484297" r:id="rId12"/>
    <p:sldLayoutId id="2147484298" r:id="rId13"/>
    <p:sldLayoutId id="2147484299" r:id="rId14"/>
    <p:sldLayoutId id="2147484300" r:id="rId15"/>
  </p:sldLayoutIdLst>
  <p:timing>
    <p:tnLst>
      <p:par>
        <p:cTn id="1" dur="indefinite" restart="never" nodeType="tmRoot"/>
      </p:par>
    </p:tnLst>
  </p:timing>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094" y="384640"/>
            <a:ext cx="7687283" cy="2246769"/>
          </a:xfrm>
          <a:prstGeom prst="rect">
            <a:avLst/>
          </a:prstGeom>
          <a:noFill/>
        </p:spPr>
        <p:txBody>
          <a:bodyPr wrap="square">
            <a:spAutoFit/>
          </a:bodyPr>
          <a:lstStyle/>
          <a:p>
            <a:pPr algn="ctr" rtl="1"/>
            <a:r>
              <a:rPr lang="ar-SA" sz="2800" dirty="0">
                <a:latin typeface="Times New Roman" panose="02020603050405020304" pitchFamily="18" charset="0"/>
                <a:cs typeface="Times New Roman" panose="02020603050405020304" pitchFamily="18" charset="0"/>
              </a:rPr>
              <a:t>التقدم المحرز في مجال النقل منذ الدورة </a:t>
            </a:r>
            <a:r>
              <a:rPr lang="ar-LB" sz="2800" dirty="0">
                <a:latin typeface="Times New Roman" panose="02020603050405020304" pitchFamily="18" charset="0"/>
                <a:cs typeface="Times New Roman" panose="02020603050405020304" pitchFamily="18" charset="0"/>
              </a:rPr>
              <a:t>السادسة </a:t>
            </a:r>
            <a:r>
              <a:rPr lang="ar-SA" sz="2800" dirty="0">
                <a:latin typeface="Times New Roman" panose="02020603050405020304" pitchFamily="18" charset="0"/>
                <a:cs typeface="Times New Roman" panose="02020603050405020304" pitchFamily="18" charset="0"/>
              </a:rPr>
              <a:t>عشرة للجنة النقل</a:t>
            </a:r>
            <a:endParaRPr lang="en-US" sz="2800" dirty="0">
              <a:latin typeface="Times New Roman" panose="02020603050405020304" pitchFamily="18" charset="0"/>
              <a:cs typeface="Times New Roman" panose="02020603050405020304" pitchFamily="18" charset="0"/>
            </a:endParaRPr>
          </a:p>
          <a:p>
            <a:pPr algn="ctr" rtl="1"/>
            <a:r>
              <a:rPr lang="ar-SA" sz="2800" dirty="0">
                <a:latin typeface="Times New Roman" panose="02020603050405020304" pitchFamily="18" charset="0"/>
                <a:cs typeface="Times New Roman" panose="02020603050405020304" pitchFamily="18" charset="0"/>
              </a:rPr>
              <a:t> </a:t>
            </a:r>
            <a:r>
              <a:rPr lang="ar-SA" sz="2800" dirty="0" smtClean="0">
                <a:latin typeface="Times New Roman" panose="02020603050405020304" pitchFamily="18" charset="0"/>
                <a:cs typeface="Times New Roman" panose="02020603050405020304" pitchFamily="18" charset="0"/>
              </a:rPr>
              <a:t>متابعة </a:t>
            </a:r>
            <a:r>
              <a:rPr lang="ar-SA" sz="2800" dirty="0">
                <a:latin typeface="Times New Roman" panose="02020603050405020304" pitchFamily="18" charset="0"/>
                <a:cs typeface="Times New Roman" panose="02020603050405020304" pitchFamily="18" charset="0"/>
              </a:rPr>
              <a:t>تنفيذ مكونات نظام النقل المتكامل بين الدول </a:t>
            </a:r>
            <a:r>
              <a:rPr lang="ar-SA" sz="2800" dirty="0" smtClean="0">
                <a:latin typeface="Times New Roman" panose="02020603050405020304" pitchFamily="18" charset="0"/>
                <a:cs typeface="Times New Roman" panose="02020603050405020304" pitchFamily="18" charset="0"/>
              </a:rPr>
              <a:t>العربية</a:t>
            </a:r>
            <a:endParaRPr lang="en-US" sz="2800" dirty="0" smtClean="0">
              <a:latin typeface="Times New Roman" panose="02020603050405020304" pitchFamily="18" charset="0"/>
              <a:cs typeface="Times New Roman" panose="02020603050405020304" pitchFamily="18" charset="0"/>
            </a:endParaRPr>
          </a:p>
          <a:p>
            <a:pPr algn="ctr" rtl="1"/>
            <a:endParaRPr lang="en-US" sz="2800" dirty="0">
              <a:latin typeface="Times New Roman" panose="02020603050405020304" pitchFamily="18" charset="0"/>
              <a:cs typeface="Times New Roman" panose="02020603050405020304" pitchFamily="18" charset="0"/>
            </a:endParaRPr>
          </a:p>
          <a:p>
            <a:pPr algn="ctr" rtl="1"/>
            <a:r>
              <a:rPr lang="ar-SA" sz="2800" dirty="0">
                <a:latin typeface="Times New Roman" panose="02020603050405020304" pitchFamily="18" charset="0"/>
                <a:cs typeface="Times New Roman" panose="02020603050405020304" pitchFamily="18" charset="0"/>
              </a:rPr>
              <a:t>البند 4 (ج) من جدول الأعمال المؤقت</a:t>
            </a:r>
            <a:endParaRPr lang="en-US" sz="2800" dirty="0">
              <a:latin typeface="Times New Roman" panose="02020603050405020304" pitchFamily="18" charset="0"/>
              <a:cs typeface="Times New Roman" panose="02020603050405020304" pitchFamily="18" charset="0"/>
            </a:endParaRPr>
          </a:p>
          <a:p>
            <a:pPr algn="ctr" rtl="1"/>
            <a:endParaRPr lang="en-US" sz="2800" dirty="0">
              <a:latin typeface="Times New Roman" panose="02020603050405020304" pitchFamily="18" charset="0"/>
              <a:cs typeface="Times New Roman" panose="02020603050405020304" pitchFamily="18" charset="0"/>
            </a:endParaRPr>
          </a:p>
        </p:txBody>
      </p:sp>
      <p:sp>
        <p:nvSpPr>
          <p:cNvPr id="5" name="Text Placeholder 4"/>
          <p:cNvSpPr txBox="1">
            <a:spLocks/>
          </p:cNvSpPr>
          <p:nvPr/>
        </p:nvSpPr>
        <p:spPr bwMode="auto">
          <a:xfrm>
            <a:off x="-779931" y="3442447"/>
            <a:ext cx="8767483" cy="17481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ctr" rtl="1"/>
            <a:r>
              <a:rPr lang="ar-LB" dirty="0" smtClean="0">
                <a:solidFill>
                  <a:schemeClr val="bg1"/>
                </a:solidFill>
                <a:latin typeface="Times New Roman" panose="02020603050405020304" pitchFamily="18" charset="0"/>
                <a:cs typeface="Times New Roman" panose="02020603050405020304" pitchFamily="18" charset="0"/>
              </a:rPr>
              <a:t>منى فتاح واحدي</a:t>
            </a:r>
          </a:p>
          <a:p>
            <a:pPr algn="ctr" rtl="1"/>
            <a:r>
              <a:rPr lang="ar-SA" dirty="0">
                <a:solidFill>
                  <a:schemeClr val="bg1"/>
                </a:solidFill>
                <a:latin typeface="Times New Roman" panose="02020603050405020304" pitchFamily="18" charset="0"/>
                <a:cs typeface="Times New Roman" panose="02020603050405020304" pitchFamily="18" charset="0"/>
              </a:rPr>
              <a:t>منسقة للبرامج الوطنية </a:t>
            </a:r>
            <a:endParaRPr lang="en-US" dirty="0" smtClean="0">
              <a:solidFill>
                <a:schemeClr val="bg1"/>
              </a:solidFill>
              <a:latin typeface="Times New Roman" panose="02020603050405020304" pitchFamily="18" charset="0"/>
              <a:cs typeface="Times New Roman" panose="02020603050405020304" pitchFamily="18" charset="0"/>
            </a:endParaRPr>
          </a:p>
          <a:p>
            <a:pPr algn="ctr" rtl="1"/>
            <a:endParaRPr lang="en-US" dirty="0">
              <a:solidFill>
                <a:schemeClr val="bg1"/>
              </a:solidFill>
              <a:latin typeface="Times New Roman" panose="02020603050405020304" pitchFamily="18" charset="0"/>
              <a:cs typeface="Times New Roman" panose="02020603050405020304" pitchFamily="18" charset="0"/>
            </a:endParaRPr>
          </a:p>
          <a:p>
            <a:pPr algn="ctr" rtl="1"/>
            <a:r>
              <a:rPr lang="ar-SA" dirty="0" smtClean="0">
                <a:solidFill>
                  <a:schemeClr val="bg1"/>
                </a:solidFill>
                <a:latin typeface="Times New Roman" panose="02020603050405020304" pitchFamily="18" charset="0"/>
                <a:cs typeface="Times New Roman" panose="02020603050405020304" pitchFamily="18" charset="0"/>
              </a:rPr>
              <a:t>لجنة </a:t>
            </a:r>
            <a:r>
              <a:rPr lang="ar-SA" dirty="0">
                <a:solidFill>
                  <a:schemeClr val="bg1"/>
                </a:solidFill>
                <a:latin typeface="Times New Roman" panose="02020603050405020304" pitchFamily="18" charset="0"/>
                <a:cs typeface="Times New Roman" panose="02020603050405020304" pitchFamily="18" charset="0"/>
              </a:rPr>
              <a:t>النقل </a:t>
            </a:r>
            <a:r>
              <a:rPr lang="ar-SA" dirty="0" smtClean="0">
                <a:solidFill>
                  <a:schemeClr val="bg1"/>
                </a:solidFill>
                <a:latin typeface="Times New Roman" panose="02020603050405020304" pitchFamily="18" charset="0"/>
                <a:cs typeface="Times New Roman" panose="02020603050405020304" pitchFamily="18" charset="0"/>
              </a:rPr>
              <a:t>واللوجستيات</a:t>
            </a:r>
            <a:endParaRPr lang="en-GB" dirty="0">
              <a:solidFill>
                <a:schemeClr val="bg1"/>
              </a:solidFill>
              <a:latin typeface="Times New Roman" panose="02020603050405020304" pitchFamily="18" charset="0"/>
              <a:cs typeface="Times New Roman" panose="02020603050405020304" pitchFamily="18" charset="0"/>
            </a:endParaRPr>
          </a:p>
          <a:p>
            <a:pPr algn="ctr" rtl="1"/>
            <a:r>
              <a:rPr lang="ar-SA" dirty="0">
                <a:solidFill>
                  <a:schemeClr val="bg1"/>
                </a:solidFill>
                <a:latin typeface="Times New Roman" panose="02020603050405020304" pitchFamily="18" charset="0"/>
                <a:cs typeface="Times New Roman" panose="02020603050405020304" pitchFamily="18" charset="0"/>
              </a:rPr>
              <a:t>الدورة السابعة عشرة</a:t>
            </a:r>
            <a:endParaRPr lang="en-GB" dirty="0">
              <a:solidFill>
                <a:schemeClr val="bg1"/>
              </a:solidFill>
              <a:latin typeface="Times New Roman" panose="02020603050405020304" pitchFamily="18" charset="0"/>
              <a:cs typeface="Times New Roman" panose="02020603050405020304" pitchFamily="18" charset="0"/>
            </a:endParaRPr>
          </a:p>
          <a:p>
            <a:pPr algn="ctr" rtl="1"/>
            <a:r>
              <a:rPr lang="ar-SA" dirty="0">
                <a:solidFill>
                  <a:schemeClr val="bg1"/>
                </a:solidFill>
                <a:latin typeface="Times New Roman" panose="02020603050405020304" pitchFamily="18" charset="0"/>
                <a:cs typeface="Times New Roman" panose="02020603050405020304" pitchFamily="18" charset="0"/>
              </a:rPr>
              <a:t>القاهرة، ٢٣-٢٤ كانون الثاني/يناير ٢٠١٧ </a:t>
            </a:r>
            <a:endParaRPr lang="en-GB" dirty="0">
              <a:solidFill>
                <a:schemeClr val="bg1"/>
              </a:solidFill>
              <a:latin typeface="Times New Roman" panose="02020603050405020304" pitchFamily="18" charset="0"/>
              <a:cs typeface="Times New Roman" panose="02020603050405020304" pitchFamily="18" charset="0"/>
            </a:endParaRPr>
          </a:p>
          <a:p>
            <a:pPr algn="ctr" rtl="1"/>
            <a:r>
              <a:rPr lang="ar-LB" dirty="0">
                <a:solidFill>
                  <a:schemeClr val="bg1"/>
                </a:solidFill>
                <a:latin typeface="Times New Roman" panose="02020603050405020304" pitchFamily="18" charset="0"/>
                <a:cs typeface="Times New Roman" panose="02020603050405020304" pitchFamily="18" charset="0"/>
              </a:rPr>
              <a:t> </a:t>
            </a:r>
            <a:r>
              <a:rPr lang="ar-SA" dirty="0" smtClean="0">
                <a:solidFill>
                  <a:schemeClr val="bg1"/>
                </a:solidFill>
                <a:latin typeface="Times New Roman" panose="02020603050405020304" pitchFamily="18" charset="0"/>
                <a:cs typeface="Times New Roman" panose="02020603050405020304" pitchFamily="18" charset="0"/>
              </a:rPr>
              <a:t>البند </a:t>
            </a:r>
            <a:r>
              <a:rPr lang="ar-SA" dirty="0">
                <a:solidFill>
                  <a:schemeClr val="bg1"/>
                </a:solidFill>
                <a:latin typeface="Times New Roman" panose="02020603050405020304" pitchFamily="18" charset="0"/>
                <a:cs typeface="Times New Roman" panose="02020603050405020304" pitchFamily="18" charset="0"/>
              </a:rPr>
              <a:t>6 (ب) من جدول الأعمال </a:t>
            </a:r>
            <a:r>
              <a:rPr lang="ar-SA" dirty="0" smtClean="0">
                <a:solidFill>
                  <a:schemeClr val="bg1"/>
                </a:solidFill>
                <a:latin typeface="Times New Roman" panose="02020603050405020304" pitchFamily="18" charset="0"/>
                <a:cs typeface="Times New Roman" panose="02020603050405020304" pitchFamily="18" charset="0"/>
              </a:rPr>
              <a:t>المؤقت</a:t>
            </a:r>
            <a:endParaRPr lang="en-GB"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228600" y="1819835"/>
            <a:ext cx="8807824"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rtl="1"/>
            <a:r>
              <a:rPr lang="ar-SA" sz="2400" b="1" u="sng" dirty="0" smtClean="0">
                <a:solidFill>
                  <a:schemeClr val="tx1"/>
                </a:solidFill>
                <a:latin typeface="Times New Roman" panose="02020603050405020304" pitchFamily="18" charset="0"/>
                <a:cs typeface="Times New Roman" panose="02020603050405020304" pitchFamily="18" charset="0"/>
              </a:rPr>
              <a:t>الجمهورية اللبنانية</a:t>
            </a:r>
            <a:r>
              <a:rPr lang="ar-LB" sz="2400" dirty="0">
                <a:solidFill>
                  <a:schemeClr val="tx1"/>
                </a:solidFill>
                <a:latin typeface="Times New Roman" panose="02020603050405020304" pitchFamily="18" charset="0"/>
                <a:cs typeface="Times New Roman" panose="02020603050405020304" pitchFamily="18" charset="0"/>
              </a:rPr>
              <a:t>:</a:t>
            </a:r>
            <a:r>
              <a:rPr lang="ar-SA" sz="2400" dirty="0" smtClean="0">
                <a:solidFill>
                  <a:schemeClr val="tx1"/>
                </a:solidFill>
                <a:latin typeface="Times New Roman" panose="02020603050405020304" pitchFamily="18" charset="0"/>
                <a:cs typeface="Times New Roman" panose="02020603050405020304" pitchFamily="18" charset="0"/>
              </a:rPr>
              <a:t> </a:t>
            </a:r>
            <a:r>
              <a:rPr lang="ar-LB" sz="2400" dirty="0" smtClean="0">
                <a:solidFill>
                  <a:schemeClr val="tx1"/>
                </a:solidFill>
                <a:latin typeface="Times New Roman" panose="02020603050405020304" pitchFamily="18" charset="0"/>
                <a:cs typeface="Times New Roman" panose="02020603050405020304" pitchFamily="18" charset="0"/>
              </a:rPr>
              <a:t>ب</a:t>
            </a:r>
            <a:r>
              <a:rPr lang="ar-SA" sz="2400" dirty="0" smtClean="0">
                <a:solidFill>
                  <a:schemeClr val="tx1"/>
                </a:solidFill>
                <a:latin typeface="Times New Roman" panose="02020603050405020304" pitchFamily="18" charset="0"/>
                <a:cs typeface="Times New Roman" panose="02020603050405020304" pitchFamily="18" charset="0"/>
              </a:rPr>
              <a:t>حسب </a:t>
            </a:r>
            <a:r>
              <a:rPr lang="ar-SA" sz="2400" dirty="0">
                <a:solidFill>
                  <a:schemeClr val="tx1"/>
                </a:solidFill>
                <a:latin typeface="Times New Roman" panose="02020603050405020304" pitchFamily="18" charset="0"/>
                <a:cs typeface="Times New Roman" panose="02020603050405020304" pitchFamily="18" charset="0"/>
              </a:rPr>
              <a:t>المعلومات الواردة في آخر تقرير </a:t>
            </a:r>
            <a:r>
              <a:rPr lang="ar-LB" sz="2400" dirty="0" smtClean="0">
                <a:solidFill>
                  <a:schemeClr val="tx1"/>
                </a:solidFill>
                <a:latin typeface="Times New Roman" panose="02020603050405020304" pitchFamily="18" charset="0"/>
                <a:cs typeface="Times New Roman" panose="02020603050405020304" pitchFamily="18" charset="0"/>
              </a:rPr>
              <a:t>(</a:t>
            </a:r>
            <a:r>
              <a:rPr lang="ar-SA" sz="2400" dirty="0" smtClean="0">
                <a:solidFill>
                  <a:schemeClr val="tx1"/>
                </a:solidFill>
                <a:latin typeface="Times New Roman" panose="02020603050405020304" pitchFamily="18" charset="0"/>
                <a:cs typeface="Times New Roman" panose="02020603050405020304" pitchFamily="18" charset="0"/>
              </a:rPr>
              <a:t>9 </a:t>
            </a:r>
            <a:r>
              <a:rPr lang="ar-SA" sz="2400" dirty="0">
                <a:solidFill>
                  <a:schemeClr val="tx1"/>
                </a:solidFill>
                <a:latin typeface="Times New Roman" panose="02020603050405020304" pitchFamily="18" charset="0"/>
                <a:cs typeface="Times New Roman" panose="02020603050405020304" pitchFamily="18" charset="0"/>
              </a:rPr>
              <a:t>تشرين الثاني/نوفمبر </a:t>
            </a:r>
            <a:r>
              <a:rPr lang="ar-SA" sz="2400" dirty="0" smtClean="0">
                <a:solidFill>
                  <a:schemeClr val="tx1"/>
                </a:solidFill>
                <a:latin typeface="Times New Roman" panose="02020603050405020304" pitchFamily="18" charset="0"/>
                <a:cs typeface="Times New Roman" panose="02020603050405020304" pitchFamily="18" charset="0"/>
              </a:rPr>
              <a:t>2009</a:t>
            </a:r>
            <a:r>
              <a:rPr lang="ar-LB" sz="2400" dirty="0" smtClean="0">
                <a:solidFill>
                  <a:schemeClr val="tx1"/>
                </a:solidFill>
                <a:latin typeface="Times New Roman" panose="02020603050405020304" pitchFamily="18" charset="0"/>
                <a:cs typeface="Times New Roman" panose="02020603050405020304" pitchFamily="18" charset="0"/>
              </a:rPr>
              <a:t>)</a:t>
            </a:r>
            <a:r>
              <a:rPr lang="ar-SA" sz="2400" dirty="0" smtClean="0">
                <a:solidFill>
                  <a:schemeClr val="tx1"/>
                </a:solidFill>
                <a:latin typeface="Times New Roman" panose="02020603050405020304" pitchFamily="18" charset="0"/>
                <a:cs typeface="Times New Roman" panose="02020603050405020304" pitchFamily="18" charset="0"/>
              </a:rPr>
              <a:t>: </a:t>
            </a:r>
            <a:endParaRPr lang="ar-LB" sz="2400" dirty="0" smtClean="0">
              <a:solidFill>
                <a:schemeClr val="tx1"/>
              </a:solidFill>
              <a:latin typeface="Times New Roman" panose="02020603050405020304" pitchFamily="18" charset="0"/>
              <a:cs typeface="Times New Roman" panose="02020603050405020304" pitchFamily="18" charset="0"/>
            </a:endParaRPr>
          </a:p>
          <a:p>
            <a:pPr algn="just" rtl="1"/>
            <a:endParaRPr lang="en-US" sz="1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أُنجزت المرحلة الأولى من عملية تحديد أماكن وضع لافتات التعريف.  أما عملية تصنيعها وتثبيتها، فأرجئت إلى الانتهاء من تلزيم المشروع</a:t>
            </a:r>
            <a:r>
              <a:rPr lang="ar-SA" sz="2400" dirty="0" smtClean="0">
                <a:solidFill>
                  <a:schemeClr val="tx1"/>
                </a:solidFill>
                <a:latin typeface="Times New Roman" panose="02020603050405020304" pitchFamily="18" charset="0"/>
                <a:cs typeface="Times New Roman" panose="02020603050405020304" pitchFamily="18" charset="0"/>
              </a:rPr>
              <a:t>؛</a:t>
            </a:r>
            <a:endParaRPr lang="ar-LB" sz="2400" dirty="0" smtClean="0">
              <a:solidFill>
                <a:schemeClr val="tx1"/>
              </a:solidFill>
              <a:latin typeface="Times New Roman" panose="02020603050405020304" pitchFamily="18" charset="0"/>
              <a:cs typeface="Times New Roman" panose="02020603050405020304" pitchFamily="18" charset="0"/>
            </a:endParaRPr>
          </a:p>
          <a:p>
            <a:pPr lvl="0" indent="0" algn="just" rtl="1"/>
            <a:endParaRPr lang="en-US" sz="12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تم وصف المسار الواقعي على امتداد المحورين م30 وم51 بإجمالي طول 300 كلم، وتصنيف كامل المحاور، وإعداد جداول مواصفاتها، ورسمها على الخرائط حسب تصنيفها</a:t>
            </a:r>
            <a:r>
              <a:rPr lang="ar-SA" sz="2400" dirty="0" smtClean="0">
                <a:solidFill>
                  <a:schemeClr val="tx1"/>
                </a:solidFill>
                <a:latin typeface="Times New Roman" panose="02020603050405020304" pitchFamily="18" charset="0"/>
                <a:cs typeface="Times New Roman" panose="02020603050405020304" pitchFamily="18" charset="0"/>
              </a:rPr>
              <a:t>؛</a:t>
            </a:r>
            <a:endParaRPr lang="ar-LB" sz="2400" dirty="0" smtClean="0">
              <a:solidFill>
                <a:schemeClr val="tx1"/>
              </a:solidFill>
              <a:latin typeface="Times New Roman" panose="02020603050405020304" pitchFamily="18" charset="0"/>
              <a:cs typeface="Times New Roman" panose="02020603050405020304" pitchFamily="18" charset="0"/>
            </a:endParaRPr>
          </a:p>
          <a:p>
            <a:pPr lvl="0" indent="0" algn="just" rtl="1"/>
            <a:endParaRPr lang="en-US" sz="12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تم جرد اللافتات والإشارات على المحاور بشكل كامل، على أن يُبدّل منها ما لا يتطابق مع المواصفات عند تلزيم الأشغال</a:t>
            </a:r>
            <a:r>
              <a:rPr lang="ar-SA" sz="2400" dirty="0" smtClean="0">
                <a:solidFill>
                  <a:schemeClr val="tx1"/>
                </a:solidFill>
                <a:latin typeface="Times New Roman" panose="02020603050405020304" pitchFamily="18" charset="0"/>
                <a:cs typeface="Times New Roman" panose="02020603050405020304" pitchFamily="18" charset="0"/>
              </a:rPr>
              <a:t>؛</a:t>
            </a:r>
            <a:endParaRPr lang="ar-LB" sz="2400" dirty="0" smtClean="0">
              <a:solidFill>
                <a:schemeClr val="tx1"/>
              </a:solidFill>
              <a:latin typeface="Times New Roman" panose="02020603050405020304" pitchFamily="18" charset="0"/>
              <a:cs typeface="Times New Roman" panose="02020603050405020304" pitchFamily="18" charset="0"/>
            </a:endParaRPr>
          </a:p>
          <a:p>
            <a:pPr lvl="0" indent="0" algn="just" rtl="1"/>
            <a:endParaRPr lang="en-US" sz="12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سيتم تقييم أطوال الطرق التي تستوفي مواصفات الاتفاق ريثما يتم الانتهاء من تلزيم التحسينات المطلوبة.</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5082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228600" y="1819835"/>
            <a:ext cx="8713694"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rtl="1"/>
            <a:r>
              <a:rPr lang="ar-LB" sz="2400" b="1" u="sng" dirty="0">
                <a:solidFill>
                  <a:schemeClr val="tx1"/>
                </a:solidFill>
                <a:latin typeface="Times New Roman" panose="02020603050405020304" pitchFamily="18" charset="0"/>
                <a:cs typeface="Times New Roman" panose="02020603050405020304" pitchFamily="18" charset="0"/>
              </a:rPr>
              <a:t>جمهورية مصر </a:t>
            </a:r>
            <a:r>
              <a:rPr lang="ar-LB" sz="2400" b="1" u="sng" dirty="0" smtClean="0">
                <a:solidFill>
                  <a:schemeClr val="tx1"/>
                </a:solidFill>
                <a:latin typeface="Times New Roman" panose="02020603050405020304" pitchFamily="18" charset="0"/>
                <a:cs typeface="Times New Roman" panose="02020603050405020304" pitchFamily="18" charset="0"/>
              </a:rPr>
              <a:t>العربية:</a:t>
            </a:r>
            <a:r>
              <a:rPr lang="ar-SA" sz="2400" b="1" dirty="0" smtClean="0">
                <a:solidFill>
                  <a:schemeClr val="tx1"/>
                </a:solidFill>
                <a:latin typeface="Times New Roman" panose="02020603050405020304" pitchFamily="18" charset="0"/>
                <a:cs typeface="Times New Roman" panose="02020603050405020304" pitchFamily="18" charset="0"/>
              </a:rPr>
              <a:t> </a:t>
            </a:r>
            <a:r>
              <a:rPr lang="ar-LB" sz="2400" dirty="0" smtClean="0">
                <a:solidFill>
                  <a:schemeClr val="tx1"/>
                </a:solidFill>
                <a:latin typeface="Times New Roman" panose="02020603050405020304" pitchFamily="18" charset="0"/>
                <a:cs typeface="Times New Roman" panose="02020603050405020304" pitchFamily="18" charset="0"/>
              </a:rPr>
              <a:t>ب</a:t>
            </a:r>
            <a:r>
              <a:rPr lang="ar-SA" sz="2400" dirty="0" smtClean="0">
                <a:solidFill>
                  <a:schemeClr val="tx1"/>
                </a:solidFill>
                <a:latin typeface="Times New Roman" panose="02020603050405020304" pitchFamily="18" charset="0"/>
                <a:cs typeface="Times New Roman" panose="02020603050405020304" pitchFamily="18" charset="0"/>
              </a:rPr>
              <a:t>حسب </a:t>
            </a:r>
            <a:r>
              <a:rPr lang="ar-SA" sz="2400" dirty="0">
                <a:solidFill>
                  <a:schemeClr val="tx1"/>
                </a:solidFill>
                <a:latin typeface="Times New Roman" panose="02020603050405020304" pitchFamily="18" charset="0"/>
                <a:cs typeface="Times New Roman" panose="02020603050405020304" pitchFamily="18" charset="0"/>
              </a:rPr>
              <a:t>المعلومات الواردة في آخر تقرير </a:t>
            </a:r>
            <a:r>
              <a:rPr lang="ar-LB" sz="2400" dirty="0" smtClean="0">
                <a:solidFill>
                  <a:schemeClr val="tx1"/>
                </a:solidFill>
                <a:latin typeface="Times New Roman" panose="02020603050405020304" pitchFamily="18" charset="0"/>
                <a:cs typeface="Times New Roman" panose="02020603050405020304" pitchFamily="18" charset="0"/>
              </a:rPr>
              <a:t>(</a:t>
            </a:r>
            <a:r>
              <a:rPr lang="ar-SA" sz="2400" dirty="0">
                <a:solidFill>
                  <a:schemeClr val="tx1"/>
                </a:solidFill>
                <a:latin typeface="Times New Roman" panose="02020603050405020304" pitchFamily="18" charset="0"/>
                <a:cs typeface="Times New Roman" panose="02020603050405020304" pitchFamily="18" charset="0"/>
              </a:rPr>
              <a:t>19 آذار/مارس 2014 </a:t>
            </a:r>
            <a:r>
              <a:rPr lang="ar-LB" sz="2400" dirty="0" smtClean="0">
                <a:solidFill>
                  <a:schemeClr val="tx1"/>
                </a:solidFill>
                <a:latin typeface="Times New Roman" panose="02020603050405020304" pitchFamily="18" charset="0"/>
                <a:cs typeface="Times New Roman" panose="02020603050405020304" pitchFamily="18" charset="0"/>
              </a:rPr>
              <a:t>)</a:t>
            </a:r>
            <a:r>
              <a:rPr lang="ar-LB" sz="2400" dirty="0">
                <a:solidFill>
                  <a:schemeClr val="tx1"/>
                </a:solidFill>
                <a:latin typeface="Times New Roman" panose="02020603050405020304" pitchFamily="18" charset="0"/>
                <a:cs typeface="Times New Roman" panose="02020603050405020304" pitchFamily="18" charset="0"/>
              </a:rPr>
              <a:t> فإن المحور الوحيد الذي لم يكن قد استكمل هو المحور </a:t>
            </a:r>
            <a:r>
              <a:rPr lang="ar-LB" sz="2400" dirty="0" smtClean="0">
                <a:solidFill>
                  <a:schemeClr val="tx1"/>
                </a:solidFill>
                <a:latin typeface="Times New Roman" panose="02020603050405020304" pitchFamily="18" charset="0"/>
                <a:cs typeface="Times New Roman" panose="02020603050405020304" pitchFamily="18" charset="0"/>
              </a:rPr>
              <a:t>م40 : </a:t>
            </a:r>
            <a:endParaRPr lang="en-US" sz="2400" dirty="0">
              <a:solidFill>
                <a:schemeClr val="tx1"/>
              </a:solidFill>
              <a:latin typeface="Times New Roman" panose="02020603050405020304" pitchFamily="18" charset="0"/>
              <a:cs typeface="Times New Roman" panose="02020603050405020304" pitchFamily="18" charset="0"/>
            </a:endParaRPr>
          </a:p>
          <a:p>
            <a:pPr algn="just" rtl="1"/>
            <a:r>
              <a:rPr lang="ar-SA" sz="2400" dirty="0" smtClean="0">
                <a:solidFill>
                  <a:schemeClr val="tx1"/>
                </a:solidFill>
                <a:latin typeface="Times New Roman" panose="02020603050405020304" pitchFamily="18" charset="0"/>
                <a:cs typeface="Times New Roman" panose="02020603050405020304" pitchFamily="18" charset="0"/>
              </a:rPr>
              <a:t> </a:t>
            </a:r>
            <a:endParaRPr lang="en-US" sz="1000" dirty="0">
              <a:solidFill>
                <a:schemeClr val="tx1"/>
              </a:solidFill>
              <a:latin typeface="Times New Roman" panose="02020603050405020304" pitchFamily="18" charset="0"/>
              <a:cs typeface="Times New Roman" panose="02020603050405020304" pitchFamily="18" charset="0"/>
            </a:endParaRPr>
          </a:p>
          <a:p>
            <a:pPr marL="349250" lvl="0" indent="-295275" rtl="1">
              <a:buFont typeface="Wingdings" panose="05000000000000000000" pitchFamily="2" charset="2"/>
              <a:buChar char="§"/>
            </a:pPr>
            <a:r>
              <a:rPr lang="ar-EG" sz="2400" dirty="0">
                <a:solidFill>
                  <a:schemeClr val="tx1"/>
                </a:solidFill>
                <a:latin typeface="Times New Roman" panose="02020603050405020304" pitchFamily="18" charset="0"/>
                <a:cs typeface="Times New Roman" panose="02020603050405020304" pitchFamily="18" charset="0"/>
              </a:rPr>
              <a:t>تثبيت 83.3 </a:t>
            </a:r>
            <a:r>
              <a:rPr lang="ar-SA" sz="2400" dirty="0">
                <a:solidFill>
                  <a:schemeClr val="tx1"/>
                </a:solidFill>
                <a:latin typeface="Times New Roman" panose="02020603050405020304" pitchFamily="18" charset="0"/>
                <a:cs typeface="Times New Roman" panose="02020603050405020304" pitchFamily="18" charset="0"/>
              </a:rPr>
              <a:t>في المائة</a:t>
            </a:r>
            <a:r>
              <a:rPr lang="ar-EG" sz="2400" dirty="0">
                <a:solidFill>
                  <a:schemeClr val="tx1"/>
                </a:solidFill>
                <a:latin typeface="Times New Roman" panose="02020603050405020304" pitchFamily="18" charset="0"/>
                <a:cs typeface="Times New Roman" panose="02020603050405020304" pitchFamily="18" charset="0"/>
              </a:rPr>
              <a:t> من لافتات التعريف</a:t>
            </a:r>
            <a:r>
              <a:rPr lang="ar-EG" sz="2400" dirty="0" smtClean="0">
                <a:solidFill>
                  <a:schemeClr val="tx1"/>
                </a:solidFill>
                <a:latin typeface="Times New Roman" panose="02020603050405020304" pitchFamily="18" charset="0"/>
                <a:cs typeface="Times New Roman" panose="02020603050405020304" pitchFamily="18" charset="0"/>
              </a:rPr>
              <a:t>؛</a:t>
            </a:r>
            <a:endParaRPr lang="ar-LB" sz="2400" dirty="0" smtClean="0">
              <a:solidFill>
                <a:schemeClr val="tx1"/>
              </a:solidFill>
              <a:latin typeface="Times New Roman" panose="02020603050405020304" pitchFamily="18" charset="0"/>
              <a:cs typeface="Times New Roman" panose="02020603050405020304" pitchFamily="18" charset="0"/>
            </a:endParaRPr>
          </a:p>
          <a:p>
            <a:pPr marL="53975" lvl="0" indent="0" rtl="1"/>
            <a:endParaRPr lang="en-US" sz="1400" dirty="0">
              <a:solidFill>
                <a:schemeClr val="tx1"/>
              </a:solidFill>
              <a:latin typeface="Times New Roman" panose="02020603050405020304" pitchFamily="18" charset="0"/>
              <a:cs typeface="Times New Roman" panose="02020603050405020304" pitchFamily="18" charset="0"/>
            </a:endParaRPr>
          </a:p>
          <a:p>
            <a:pPr marL="349250" lvl="0" indent="-295275" rtl="1">
              <a:buFont typeface="Wingdings" panose="05000000000000000000" pitchFamily="2" charset="2"/>
              <a:buChar char="§"/>
            </a:pPr>
            <a:r>
              <a:rPr lang="ar-EG" sz="2400" dirty="0">
                <a:solidFill>
                  <a:schemeClr val="tx1"/>
                </a:solidFill>
                <a:latin typeface="Times New Roman" panose="02020603050405020304" pitchFamily="18" charset="0"/>
                <a:cs typeface="Times New Roman" panose="02020603050405020304" pitchFamily="18" charset="0"/>
              </a:rPr>
              <a:t>عدم وصف إلا 35.5 </a:t>
            </a:r>
            <a:r>
              <a:rPr lang="ar-SA" sz="2400" dirty="0">
                <a:solidFill>
                  <a:schemeClr val="tx1"/>
                </a:solidFill>
                <a:latin typeface="Times New Roman" panose="02020603050405020304" pitchFamily="18" charset="0"/>
                <a:cs typeface="Times New Roman" panose="02020603050405020304" pitchFamily="18" charset="0"/>
              </a:rPr>
              <a:t>في المائة</a:t>
            </a:r>
            <a:r>
              <a:rPr lang="ar-EG" sz="2400" dirty="0">
                <a:solidFill>
                  <a:schemeClr val="tx1"/>
                </a:solidFill>
                <a:latin typeface="Times New Roman" panose="02020603050405020304" pitchFamily="18" charset="0"/>
                <a:cs typeface="Times New Roman" panose="02020603050405020304" pitchFamily="18" charset="0"/>
              </a:rPr>
              <a:t> من المسار الواقعي </a:t>
            </a:r>
            <a:r>
              <a:rPr lang="ar-EG" sz="2400" dirty="0" smtClean="0">
                <a:solidFill>
                  <a:schemeClr val="tx1"/>
                </a:solidFill>
                <a:latin typeface="Times New Roman" panose="02020603050405020304" pitchFamily="18" charset="0"/>
                <a:cs typeface="Times New Roman" panose="02020603050405020304" pitchFamily="18" charset="0"/>
              </a:rPr>
              <a:t>للمحور</a:t>
            </a:r>
            <a:r>
              <a:rPr lang="ar-LB" sz="2400" dirty="0" smtClean="0">
                <a:solidFill>
                  <a:schemeClr val="tx1"/>
                </a:solidFill>
                <a:latin typeface="Times New Roman" panose="02020603050405020304" pitchFamily="18" charset="0"/>
                <a:cs typeface="Times New Roman" panose="02020603050405020304" pitchFamily="18" charset="0"/>
              </a:rPr>
              <a:t>م40</a:t>
            </a:r>
            <a:r>
              <a:rPr lang="ar-EG" sz="2400" dirty="0" smtClean="0">
                <a:solidFill>
                  <a:schemeClr val="tx1"/>
                </a:solidFill>
                <a:latin typeface="Times New Roman" panose="02020603050405020304" pitchFamily="18" charset="0"/>
                <a:cs typeface="Times New Roman" panose="02020603050405020304" pitchFamily="18" charset="0"/>
              </a:rPr>
              <a:t>، </a:t>
            </a:r>
            <a:r>
              <a:rPr lang="ar-EG" sz="2400" dirty="0">
                <a:solidFill>
                  <a:schemeClr val="tx1"/>
                </a:solidFill>
                <a:latin typeface="Times New Roman" panose="02020603050405020304" pitchFamily="18" charset="0"/>
                <a:cs typeface="Times New Roman" panose="02020603050405020304" pitchFamily="18" charset="0"/>
              </a:rPr>
              <a:t>على خلاف المحاور الأخرى التي است</a:t>
            </a:r>
            <a:r>
              <a:rPr lang="ar-SA" sz="2400" dirty="0">
                <a:solidFill>
                  <a:schemeClr val="tx1"/>
                </a:solidFill>
                <a:latin typeface="Times New Roman" panose="02020603050405020304" pitchFamily="18" charset="0"/>
                <a:cs typeface="Times New Roman" panose="02020603050405020304" pitchFamily="18" charset="0"/>
              </a:rPr>
              <a:t>ُ</a:t>
            </a:r>
            <a:r>
              <a:rPr lang="ar-EG" sz="2400" dirty="0">
                <a:solidFill>
                  <a:schemeClr val="tx1"/>
                </a:solidFill>
                <a:latin typeface="Times New Roman" panose="02020603050405020304" pitchFamily="18" charset="0"/>
                <a:cs typeface="Times New Roman" panose="02020603050405020304" pitchFamily="18" charset="0"/>
              </a:rPr>
              <a:t>كملت بشكل تام.</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901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228600" y="1819835"/>
            <a:ext cx="8713694"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rtl="1"/>
            <a:r>
              <a:rPr lang="ar-LB" sz="2400" b="1" u="sng" dirty="0">
                <a:solidFill>
                  <a:schemeClr val="tx1"/>
                </a:solidFill>
                <a:latin typeface="Times New Roman" panose="02020603050405020304" pitchFamily="18" charset="0"/>
                <a:cs typeface="Times New Roman" panose="02020603050405020304" pitchFamily="18" charset="0"/>
              </a:rPr>
              <a:t>المملكة العربية السعودية</a:t>
            </a:r>
            <a:r>
              <a:rPr lang="ar-LB" sz="2400" b="1" u="sng" dirty="0" smtClean="0">
                <a:solidFill>
                  <a:schemeClr val="tx1"/>
                </a:solidFill>
                <a:latin typeface="Times New Roman" panose="02020603050405020304" pitchFamily="18" charset="0"/>
                <a:cs typeface="Times New Roman" panose="02020603050405020304" pitchFamily="18" charset="0"/>
              </a:rPr>
              <a:t>:</a:t>
            </a:r>
            <a:r>
              <a:rPr lang="ar-SA" sz="2400" b="1" dirty="0" smtClean="0">
                <a:solidFill>
                  <a:schemeClr val="tx1"/>
                </a:solidFill>
                <a:latin typeface="Times New Roman" panose="02020603050405020304" pitchFamily="18" charset="0"/>
                <a:cs typeface="Times New Roman" panose="02020603050405020304" pitchFamily="18" charset="0"/>
              </a:rPr>
              <a:t> </a:t>
            </a:r>
            <a:r>
              <a:rPr lang="ar-LB" sz="2400" dirty="0" smtClean="0">
                <a:solidFill>
                  <a:schemeClr val="tx1"/>
                </a:solidFill>
                <a:latin typeface="Times New Roman" panose="02020603050405020304" pitchFamily="18" charset="0"/>
                <a:cs typeface="Times New Roman" panose="02020603050405020304" pitchFamily="18" charset="0"/>
              </a:rPr>
              <a:t>ب</a:t>
            </a:r>
            <a:r>
              <a:rPr lang="ar-SA" sz="2400" dirty="0" smtClean="0">
                <a:solidFill>
                  <a:schemeClr val="tx1"/>
                </a:solidFill>
                <a:latin typeface="Times New Roman" panose="02020603050405020304" pitchFamily="18" charset="0"/>
                <a:cs typeface="Times New Roman" panose="02020603050405020304" pitchFamily="18" charset="0"/>
              </a:rPr>
              <a:t>حسب </a:t>
            </a:r>
            <a:r>
              <a:rPr lang="ar-SA" sz="2400" dirty="0">
                <a:solidFill>
                  <a:schemeClr val="tx1"/>
                </a:solidFill>
                <a:latin typeface="Times New Roman" panose="02020603050405020304" pitchFamily="18" charset="0"/>
                <a:cs typeface="Times New Roman" panose="02020603050405020304" pitchFamily="18" charset="0"/>
              </a:rPr>
              <a:t>المعلومات الواردة في </a:t>
            </a:r>
            <a:r>
              <a:rPr lang="ar-SA" sz="2400" dirty="0" smtClean="0">
                <a:solidFill>
                  <a:schemeClr val="tx1"/>
                </a:solidFill>
                <a:latin typeface="Times New Roman" panose="02020603050405020304" pitchFamily="18" charset="0"/>
                <a:cs typeface="Times New Roman" panose="02020603050405020304" pitchFamily="18" charset="0"/>
              </a:rPr>
              <a:t>تقرير</a:t>
            </a:r>
            <a:r>
              <a:rPr lang="ar-LB" sz="2400" dirty="0" smtClean="0">
                <a:solidFill>
                  <a:schemeClr val="tx1"/>
                </a:solidFill>
                <a:latin typeface="Times New Roman" panose="02020603050405020304" pitchFamily="18" charset="0"/>
                <a:cs typeface="Times New Roman" panose="02020603050405020304" pitchFamily="18" charset="0"/>
              </a:rPr>
              <a:t> وزارة النقل</a:t>
            </a:r>
            <a:br>
              <a:rPr lang="ar-LB" sz="2400" dirty="0" smtClean="0">
                <a:solidFill>
                  <a:schemeClr val="tx1"/>
                </a:solidFill>
                <a:latin typeface="Times New Roman" panose="02020603050405020304" pitchFamily="18" charset="0"/>
                <a:cs typeface="Times New Roman" panose="02020603050405020304" pitchFamily="18" charset="0"/>
              </a:rPr>
            </a:br>
            <a:r>
              <a:rPr lang="ar-SA" sz="2400" dirty="0" smtClean="0">
                <a:solidFill>
                  <a:schemeClr val="tx1"/>
                </a:solidFill>
                <a:latin typeface="Times New Roman" panose="02020603050405020304" pitchFamily="18" charset="0"/>
                <a:cs typeface="Times New Roman" panose="02020603050405020304" pitchFamily="18" charset="0"/>
              </a:rPr>
              <a:t> </a:t>
            </a:r>
            <a:r>
              <a:rPr lang="ar-LB" sz="2400" dirty="0" smtClean="0">
                <a:solidFill>
                  <a:schemeClr val="tx1"/>
                </a:solidFill>
                <a:latin typeface="Times New Roman" panose="02020603050405020304" pitchFamily="18" charset="0"/>
                <a:cs typeface="Times New Roman" panose="02020603050405020304" pitchFamily="18" charset="0"/>
              </a:rPr>
              <a:t>(</a:t>
            </a:r>
            <a:r>
              <a:rPr lang="ar-SA" sz="2400" dirty="0">
                <a:solidFill>
                  <a:schemeClr val="tx1"/>
                </a:solidFill>
                <a:latin typeface="Times New Roman" panose="02020603050405020304" pitchFamily="18" charset="0"/>
                <a:cs typeface="Times New Roman" panose="02020603050405020304" pitchFamily="18" charset="0"/>
              </a:rPr>
              <a:t>13 نيسان/أبريل </a:t>
            </a:r>
            <a:r>
              <a:rPr lang="ar-SA" sz="2400" dirty="0" smtClean="0">
                <a:solidFill>
                  <a:schemeClr val="tx1"/>
                </a:solidFill>
                <a:latin typeface="Times New Roman" panose="02020603050405020304" pitchFamily="18" charset="0"/>
                <a:cs typeface="Times New Roman" panose="02020603050405020304" pitchFamily="18" charset="0"/>
              </a:rPr>
              <a:t>2016</a:t>
            </a:r>
            <a:r>
              <a:rPr lang="ar-LB" sz="2400" dirty="0" smtClean="0">
                <a:solidFill>
                  <a:schemeClr val="tx1"/>
                </a:solidFill>
                <a:latin typeface="Times New Roman" panose="02020603050405020304" pitchFamily="18" charset="0"/>
                <a:cs typeface="Times New Roman" panose="02020603050405020304" pitchFamily="18" charset="0"/>
              </a:rPr>
              <a:t>): </a:t>
            </a:r>
          </a:p>
          <a:p>
            <a:pPr algn="just" rtl="1"/>
            <a:endParaRPr lang="ar-LB" sz="2400" dirty="0" smtClean="0">
              <a:solidFill>
                <a:schemeClr val="tx1"/>
              </a:solidFill>
              <a:latin typeface="Times New Roman" panose="02020603050405020304" pitchFamily="18" charset="0"/>
              <a:cs typeface="Times New Roman" panose="02020603050405020304" pitchFamily="18" charset="0"/>
            </a:endParaRPr>
          </a:p>
          <a:p>
            <a:pPr marL="282575" indent="-282575" algn="just" rtl="1">
              <a:buFont typeface="Wingdings" panose="05000000000000000000" pitchFamily="2" charset="2"/>
              <a:buChar char="§"/>
            </a:pPr>
            <a:r>
              <a:rPr lang="ar-LB" sz="2400" dirty="0" smtClean="0">
                <a:solidFill>
                  <a:schemeClr val="tx1"/>
                </a:solidFill>
                <a:latin typeface="Times New Roman" panose="02020603050405020304" pitchFamily="18" charset="0"/>
                <a:cs typeface="Times New Roman" panose="02020603050405020304" pitchFamily="18" charset="0"/>
              </a:rPr>
              <a:t>تم </a:t>
            </a:r>
            <a:r>
              <a:rPr lang="ar-SA" sz="2400" dirty="0" smtClean="0">
                <a:solidFill>
                  <a:schemeClr val="tx1"/>
                </a:solidFill>
                <a:latin typeface="Times New Roman" panose="02020603050405020304" pitchFamily="18" charset="0"/>
                <a:cs typeface="Times New Roman" panose="02020603050405020304" pitchFamily="18" charset="0"/>
              </a:rPr>
              <a:t>تطبيق </a:t>
            </a:r>
            <a:r>
              <a:rPr lang="ar-SA" sz="2400" dirty="0">
                <a:solidFill>
                  <a:schemeClr val="tx1"/>
                </a:solidFill>
                <a:latin typeface="Times New Roman" panose="02020603050405020304" pitchFamily="18" charset="0"/>
                <a:cs typeface="Times New Roman" panose="02020603050405020304" pitchFamily="18" charset="0"/>
              </a:rPr>
              <a:t>خطة العمل المعتمدة من الإسكوا في عام 2004 لتنفيذ كافة بنود الاتفاق على جميع المحاور الواقعة </a:t>
            </a:r>
            <a:r>
              <a:rPr lang="ar-SA" sz="2400" dirty="0" smtClean="0">
                <a:solidFill>
                  <a:schemeClr val="tx1"/>
                </a:solidFill>
                <a:latin typeface="Times New Roman" panose="02020603050405020304" pitchFamily="18" charset="0"/>
                <a:cs typeface="Times New Roman" panose="02020603050405020304" pitchFamily="18" charset="0"/>
              </a:rPr>
              <a:t>داخل</a:t>
            </a:r>
            <a:r>
              <a:rPr lang="ar-LB" sz="2400" dirty="0" smtClean="0">
                <a:solidFill>
                  <a:schemeClr val="tx1"/>
                </a:solidFill>
                <a:latin typeface="Times New Roman" panose="02020603050405020304" pitchFamily="18" charset="0"/>
                <a:cs typeface="Times New Roman" panose="02020603050405020304" pitchFamily="18" charset="0"/>
              </a:rPr>
              <a:t> المملكة </a:t>
            </a:r>
          </a:p>
          <a:p>
            <a:pPr indent="0" algn="just" rtl="1"/>
            <a:endParaRPr lang="ar-LB" sz="1000" dirty="0" smtClean="0">
              <a:solidFill>
                <a:schemeClr val="tx1"/>
              </a:solidFill>
              <a:latin typeface="Times New Roman" panose="02020603050405020304" pitchFamily="18" charset="0"/>
              <a:cs typeface="Times New Roman" panose="02020603050405020304" pitchFamily="18" charset="0"/>
            </a:endParaRPr>
          </a:p>
          <a:p>
            <a:pPr marL="282575" indent="-282575" algn="just" rtl="1">
              <a:buFont typeface="Wingdings" panose="05000000000000000000" pitchFamily="2" charset="2"/>
              <a:buChar char="§"/>
            </a:pPr>
            <a:r>
              <a:rPr lang="ar-LB" sz="2400" dirty="0" smtClean="0">
                <a:solidFill>
                  <a:schemeClr val="tx1"/>
                </a:solidFill>
                <a:latin typeface="Times New Roman" panose="02020603050405020304" pitchFamily="18" charset="0"/>
                <a:cs typeface="Times New Roman" panose="02020603050405020304" pitchFamily="18" charset="0"/>
              </a:rPr>
              <a:t>تم </a:t>
            </a:r>
            <a:r>
              <a:rPr lang="ar-SA" sz="2400" dirty="0" smtClean="0">
                <a:solidFill>
                  <a:schemeClr val="tx1"/>
                </a:solidFill>
                <a:latin typeface="Times New Roman" panose="02020603050405020304" pitchFamily="18" charset="0"/>
                <a:cs typeface="Times New Roman" panose="02020603050405020304" pitchFamily="18" charset="0"/>
              </a:rPr>
              <a:t>وضع </a:t>
            </a:r>
            <a:r>
              <a:rPr lang="ar-SA" sz="2400" dirty="0">
                <a:solidFill>
                  <a:schemeClr val="tx1"/>
                </a:solidFill>
                <a:latin typeface="Times New Roman" panose="02020603050405020304" pitchFamily="18" charset="0"/>
                <a:cs typeface="Times New Roman" panose="02020603050405020304" pitchFamily="18" charset="0"/>
              </a:rPr>
              <a:t>اللافتات التعريفية في محاور الطرق </a:t>
            </a:r>
            <a:r>
              <a:rPr lang="ar-SA" sz="2400" dirty="0" smtClean="0">
                <a:solidFill>
                  <a:schemeClr val="tx1"/>
                </a:solidFill>
                <a:latin typeface="Times New Roman" panose="02020603050405020304" pitchFamily="18" charset="0"/>
                <a:cs typeface="Times New Roman" panose="02020603050405020304" pitchFamily="18" charset="0"/>
              </a:rPr>
              <a:t>الدولية</a:t>
            </a:r>
            <a:endParaRPr lang="ar-LB" sz="2400" dirty="0" smtClean="0">
              <a:solidFill>
                <a:schemeClr val="tx1"/>
              </a:solidFill>
              <a:latin typeface="Times New Roman" panose="02020603050405020304" pitchFamily="18" charset="0"/>
              <a:cs typeface="Times New Roman" panose="02020603050405020304" pitchFamily="18" charset="0"/>
            </a:endParaRPr>
          </a:p>
          <a:p>
            <a:pPr indent="0" algn="just" rtl="1"/>
            <a:endParaRPr lang="ar-LB" sz="1000" dirty="0" smtClean="0">
              <a:solidFill>
                <a:schemeClr val="tx1"/>
              </a:solidFill>
              <a:latin typeface="Times New Roman" panose="02020603050405020304" pitchFamily="18" charset="0"/>
              <a:cs typeface="Times New Roman" panose="02020603050405020304" pitchFamily="18" charset="0"/>
            </a:endParaRPr>
          </a:p>
          <a:p>
            <a:pPr marL="282575" indent="-282575" algn="just" rtl="1">
              <a:buFont typeface="Wingdings" panose="05000000000000000000" pitchFamily="2" charset="2"/>
              <a:buChar char="§"/>
            </a:pPr>
            <a:r>
              <a:rPr lang="ar-LB" sz="2400" dirty="0" smtClean="0">
                <a:solidFill>
                  <a:schemeClr val="tx1"/>
                </a:solidFill>
                <a:latin typeface="Times New Roman" panose="02020603050405020304" pitchFamily="18" charset="0"/>
                <a:cs typeface="Times New Roman" panose="02020603050405020304" pitchFamily="18" charset="0"/>
              </a:rPr>
              <a:t>تمت </a:t>
            </a:r>
            <a:r>
              <a:rPr lang="ar-SA" sz="2400" dirty="0" smtClean="0">
                <a:solidFill>
                  <a:schemeClr val="tx1"/>
                </a:solidFill>
                <a:latin typeface="Times New Roman" panose="02020603050405020304" pitchFamily="18" charset="0"/>
                <a:cs typeface="Times New Roman" panose="02020603050405020304" pitchFamily="18" charset="0"/>
              </a:rPr>
              <a:t>تعبئة </a:t>
            </a:r>
            <a:r>
              <a:rPr lang="ar-SA" sz="2400" dirty="0">
                <a:solidFill>
                  <a:schemeClr val="tx1"/>
                </a:solidFill>
                <a:latin typeface="Times New Roman" panose="02020603050405020304" pitchFamily="18" charset="0"/>
                <a:cs typeface="Times New Roman" panose="02020603050405020304" pitchFamily="18" charset="0"/>
              </a:rPr>
              <a:t>البيانات الخاصة بهذه المحاور، ورفع مستواها، وإعداد جداول المواصفات الفنية حسب </a:t>
            </a:r>
            <a:r>
              <a:rPr lang="ar-SA" sz="2400" dirty="0" smtClean="0">
                <a:solidFill>
                  <a:schemeClr val="tx1"/>
                </a:solidFill>
                <a:latin typeface="Times New Roman" panose="02020603050405020304" pitchFamily="18" charset="0"/>
                <a:cs typeface="Times New Roman" panose="02020603050405020304" pitchFamily="18" charset="0"/>
              </a:rPr>
              <a:t>التصنيف</a:t>
            </a:r>
            <a:endParaRPr lang="ar-LB" sz="2400" dirty="0" smtClean="0">
              <a:solidFill>
                <a:schemeClr val="tx1"/>
              </a:solidFill>
              <a:latin typeface="Times New Roman" panose="02020603050405020304" pitchFamily="18" charset="0"/>
              <a:cs typeface="Times New Roman" panose="02020603050405020304" pitchFamily="18" charset="0"/>
            </a:endParaRPr>
          </a:p>
          <a:p>
            <a:pPr indent="0" algn="just" rtl="1"/>
            <a:endParaRPr lang="ar-LB" sz="1000" dirty="0">
              <a:solidFill>
                <a:schemeClr val="tx1"/>
              </a:solidFill>
              <a:latin typeface="Times New Roman" panose="02020603050405020304" pitchFamily="18" charset="0"/>
              <a:cs typeface="Times New Roman" panose="02020603050405020304" pitchFamily="18" charset="0"/>
            </a:endParaRPr>
          </a:p>
          <a:p>
            <a:pPr marL="282575" indent="-282575" algn="just" rtl="1">
              <a:buFont typeface="Wingdings" panose="05000000000000000000" pitchFamily="2" charset="2"/>
              <a:buChar char="§"/>
            </a:pPr>
            <a:r>
              <a:rPr lang="ar-SA" sz="2400" dirty="0" smtClean="0">
                <a:solidFill>
                  <a:schemeClr val="tx1"/>
                </a:solidFill>
                <a:latin typeface="Times New Roman" panose="02020603050405020304" pitchFamily="18" charset="0"/>
                <a:cs typeface="Times New Roman" panose="02020603050405020304" pitchFamily="18" charset="0"/>
              </a:rPr>
              <a:t>تعتبر </a:t>
            </a:r>
            <a:r>
              <a:rPr lang="ar-SA" sz="2400" dirty="0">
                <a:solidFill>
                  <a:schemeClr val="tx1"/>
                </a:solidFill>
                <a:latin typeface="Times New Roman" panose="02020603050405020304" pitchFamily="18" charset="0"/>
                <a:cs typeface="Times New Roman" panose="02020603050405020304" pitchFamily="18" charset="0"/>
              </a:rPr>
              <a:t>المملكة متقدمة على البرنامج الزمني الخاص بإنهاء خطة عمل تنفيذ الاتفاق، وذلك في عام 2020.</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9983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228600" y="1819835"/>
            <a:ext cx="8713694"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LB" sz="2000" b="1" u="sng" dirty="0">
                <a:solidFill>
                  <a:schemeClr val="tx1"/>
                </a:solidFill>
                <a:latin typeface="Times New Roman" panose="02020603050405020304" pitchFamily="18" charset="0"/>
                <a:cs typeface="Times New Roman" panose="02020603050405020304" pitchFamily="18" charset="0"/>
              </a:rPr>
              <a:t>الجمهورية </a:t>
            </a:r>
            <a:r>
              <a:rPr lang="ar-LB" sz="2000" b="1" u="sng" dirty="0" smtClean="0">
                <a:solidFill>
                  <a:schemeClr val="tx1"/>
                </a:solidFill>
                <a:latin typeface="Times New Roman" panose="02020603050405020304" pitchFamily="18" charset="0"/>
                <a:cs typeface="Times New Roman" panose="02020603050405020304" pitchFamily="18" charset="0"/>
              </a:rPr>
              <a:t>اليمنية:</a:t>
            </a:r>
            <a:r>
              <a:rPr lang="ar-SA" sz="2000" b="1" dirty="0" smtClean="0">
                <a:solidFill>
                  <a:schemeClr val="tx1"/>
                </a:solidFill>
                <a:latin typeface="Times New Roman" panose="02020603050405020304" pitchFamily="18" charset="0"/>
                <a:cs typeface="Times New Roman" panose="02020603050405020304" pitchFamily="18" charset="0"/>
              </a:rPr>
              <a:t> </a:t>
            </a:r>
            <a:r>
              <a:rPr lang="ar-LB" sz="2000" dirty="0" smtClean="0">
                <a:solidFill>
                  <a:schemeClr val="tx1"/>
                </a:solidFill>
                <a:latin typeface="Times New Roman" panose="02020603050405020304" pitchFamily="18" charset="0"/>
                <a:cs typeface="Times New Roman" panose="02020603050405020304" pitchFamily="18" charset="0"/>
              </a:rPr>
              <a:t>بحسب آخر تقرير لوزارة </a:t>
            </a:r>
            <a:r>
              <a:rPr lang="ar-SA" sz="2000" dirty="0" smtClean="0">
                <a:solidFill>
                  <a:schemeClr val="tx1"/>
                </a:solidFill>
                <a:latin typeface="Times New Roman" panose="02020603050405020304" pitchFamily="18" charset="0"/>
                <a:cs typeface="Times New Roman" panose="02020603050405020304" pitchFamily="18" charset="0"/>
              </a:rPr>
              <a:t>النقل </a:t>
            </a:r>
            <a:r>
              <a:rPr lang="ar-LB" sz="2000" dirty="0" smtClean="0">
                <a:solidFill>
                  <a:schemeClr val="tx1"/>
                </a:solidFill>
                <a:latin typeface="Times New Roman" panose="02020603050405020304" pitchFamily="18" charset="0"/>
                <a:cs typeface="Times New Roman" panose="02020603050405020304" pitchFamily="18" charset="0"/>
              </a:rPr>
              <a:t>(</a:t>
            </a:r>
            <a:r>
              <a:rPr lang="ar-SA" sz="2000" dirty="0" smtClean="0">
                <a:solidFill>
                  <a:schemeClr val="tx1"/>
                </a:solidFill>
                <a:latin typeface="Times New Roman" panose="02020603050405020304" pitchFamily="18" charset="0"/>
                <a:cs typeface="Times New Roman" panose="02020603050405020304" pitchFamily="18" charset="0"/>
              </a:rPr>
              <a:t>6 </a:t>
            </a:r>
            <a:r>
              <a:rPr lang="ar-LB" sz="2000" dirty="0">
                <a:solidFill>
                  <a:schemeClr val="tx1"/>
                </a:solidFill>
                <a:latin typeface="Times New Roman" panose="02020603050405020304" pitchFamily="18" charset="0"/>
                <a:cs typeface="Times New Roman" panose="02020603050405020304" pitchFamily="18" charset="0"/>
              </a:rPr>
              <a:t>كانون الثاني/يناير </a:t>
            </a:r>
            <a:r>
              <a:rPr lang="ar-LB" sz="2000" dirty="0" smtClean="0">
                <a:solidFill>
                  <a:schemeClr val="tx1"/>
                </a:solidFill>
                <a:latin typeface="Times New Roman" panose="02020603050405020304" pitchFamily="18" charset="0"/>
                <a:cs typeface="Times New Roman" panose="02020603050405020304" pitchFamily="18" charset="0"/>
              </a:rPr>
              <a:t>2012) بالنسبة للمحاور </a:t>
            </a:r>
            <a:r>
              <a:rPr lang="ar-SA" sz="2000" dirty="0">
                <a:solidFill>
                  <a:schemeClr val="tx1"/>
                </a:solidFill>
                <a:latin typeface="Times New Roman" panose="02020603050405020304" pitchFamily="18" charset="0"/>
                <a:cs typeface="Times New Roman" panose="02020603050405020304" pitchFamily="18" charset="0"/>
              </a:rPr>
              <a:t>م45 وم55 </a:t>
            </a:r>
            <a:r>
              <a:rPr lang="ar-SA" sz="2000" dirty="0" smtClean="0">
                <a:solidFill>
                  <a:schemeClr val="tx1"/>
                </a:solidFill>
                <a:latin typeface="Times New Roman" panose="02020603050405020304" pitchFamily="18" charset="0"/>
                <a:cs typeface="Times New Roman" panose="02020603050405020304" pitchFamily="18" charset="0"/>
              </a:rPr>
              <a:t>وم100</a:t>
            </a:r>
            <a:r>
              <a:rPr lang="ar-LB" sz="2000" dirty="0" smtClean="0">
                <a:solidFill>
                  <a:schemeClr val="tx1"/>
                </a:solidFill>
                <a:latin typeface="Times New Roman" panose="02020603050405020304" pitchFamily="18" charset="0"/>
                <a:cs typeface="Times New Roman" panose="02020603050405020304" pitchFamily="18" charset="0"/>
              </a:rPr>
              <a:t>: </a:t>
            </a:r>
          </a:p>
          <a:p>
            <a:pPr marL="228600" lvl="0" indent="-228600" rtl="1">
              <a:buFont typeface="Wingdings" panose="05000000000000000000" pitchFamily="2" charset="2"/>
              <a:buChar char="§"/>
              <a:tabLst>
                <a:tab pos="174625" algn="l"/>
              </a:tabLst>
            </a:pPr>
            <a:r>
              <a:rPr lang="ar-LB" sz="2000" dirty="0" smtClean="0">
                <a:solidFill>
                  <a:schemeClr val="tx1"/>
                </a:solidFill>
                <a:latin typeface="Times New Roman" panose="02020603050405020304" pitchFamily="18" charset="0"/>
                <a:cs typeface="Times New Roman" panose="02020603050405020304" pitchFamily="18" charset="0"/>
              </a:rPr>
              <a:t>تم </a:t>
            </a:r>
            <a:r>
              <a:rPr lang="ar-SA" sz="2000" dirty="0" smtClean="0">
                <a:solidFill>
                  <a:schemeClr val="tx1"/>
                </a:solidFill>
                <a:latin typeface="Times New Roman" panose="02020603050405020304" pitchFamily="18" charset="0"/>
                <a:cs typeface="Times New Roman" panose="02020603050405020304" pitchFamily="18" charset="0"/>
              </a:rPr>
              <a:t>وضع </a:t>
            </a:r>
            <a:r>
              <a:rPr lang="ar-SA" sz="2000" dirty="0">
                <a:solidFill>
                  <a:schemeClr val="tx1"/>
                </a:solidFill>
                <a:latin typeface="Times New Roman" panose="02020603050405020304" pitchFamily="18" charset="0"/>
                <a:cs typeface="Times New Roman" panose="02020603050405020304" pitchFamily="18" charset="0"/>
              </a:rPr>
              <a:t>92 في المائة من اللافتات المثبتة بشكل مستقل على إجمالي المحاور و9 في المائة فقط من اللافتات </a:t>
            </a:r>
            <a:r>
              <a:rPr lang="ar-SA" sz="2000" dirty="0" smtClean="0">
                <a:solidFill>
                  <a:schemeClr val="tx1"/>
                </a:solidFill>
                <a:latin typeface="Times New Roman" panose="02020603050405020304" pitchFamily="18" charset="0"/>
                <a:cs typeface="Times New Roman" panose="02020603050405020304" pitchFamily="18" charset="0"/>
              </a:rPr>
              <a:t>المثبتة </a:t>
            </a:r>
            <a:r>
              <a:rPr lang="ar-SA" sz="2000" dirty="0">
                <a:solidFill>
                  <a:schemeClr val="tx1"/>
                </a:solidFill>
                <a:latin typeface="Times New Roman" panose="02020603050405020304" pitchFamily="18" charset="0"/>
                <a:cs typeface="Times New Roman" panose="02020603050405020304" pitchFamily="18" charset="0"/>
              </a:rPr>
              <a:t>على اللافتات الإرشادية، </a:t>
            </a:r>
            <a:r>
              <a:rPr lang="ar-SA" sz="2000" dirty="0" smtClean="0">
                <a:solidFill>
                  <a:schemeClr val="tx1"/>
                </a:solidFill>
                <a:latin typeface="Times New Roman" panose="02020603050405020304" pitchFamily="18" charset="0"/>
                <a:cs typeface="Times New Roman" panose="02020603050405020304" pitchFamily="18" charset="0"/>
              </a:rPr>
              <a:t>نتيجة </a:t>
            </a:r>
            <a:r>
              <a:rPr lang="ar-SA" sz="2000" dirty="0">
                <a:solidFill>
                  <a:schemeClr val="tx1"/>
                </a:solidFill>
                <a:latin typeface="Times New Roman" panose="02020603050405020304" pitchFamily="18" charset="0"/>
                <a:cs typeface="Times New Roman" panose="02020603050405020304" pitchFamily="18" charset="0"/>
              </a:rPr>
              <a:t>للأحداث التي مرت فيها البلاد في عام 2011.  وكان من المتوقع الانتهاء من تثبيت كافة اللافتات في عام 2013؛</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tabLst>
                <a:tab pos="174625" algn="l"/>
              </a:tabLst>
            </a:pPr>
            <a:r>
              <a:rPr lang="ar-SA" sz="2000" dirty="0">
                <a:solidFill>
                  <a:schemeClr val="tx1"/>
                </a:solidFill>
                <a:latin typeface="Times New Roman" panose="02020603050405020304" pitchFamily="18" charset="0"/>
                <a:cs typeface="Times New Roman" panose="02020603050405020304" pitchFamily="18" charset="0"/>
              </a:rPr>
              <a:t>بالنسبة إلى وصف المسار الواقعي على الطرق: تمّ تنفيذ 587 كلم على المحور م45 و686 كلم على المحور م55 و264 1 كلم على المحور م100، أي بنسبة تنفيذ قدرها 95 في المائة من إجمالي المحاور. </a:t>
            </a:r>
            <a:endParaRPr lang="ar-LB" sz="2000" dirty="0" smtClean="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tabLst>
                <a:tab pos="174625" algn="l"/>
              </a:tabLst>
            </a:pPr>
            <a:r>
              <a:rPr lang="ar-SA" sz="2000" dirty="0" smtClean="0">
                <a:solidFill>
                  <a:schemeClr val="tx1"/>
                </a:solidFill>
                <a:latin typeface="Times New Roman" panose="02020603050405020304" pitchFamily="18" charset="0"/>
                <a:cs typeface="Times New Roman" panose="02020603050405020304" pitchFamily="18" charset="0"/>
              </a:rPr>
              <a:t>صُنّفت المحاور</a:t>
            </a:r>
            <a:r>
              <a:rPr lang="ar-LB" sz="2000" dirty="0" smtClean="0">
                <a:solidFill>
                  <a:schemeClr val="tx1"/>
                </a:solidFill>
                <a:latin typeface="Times New Roman" panose="02020603050405020304" pitchFamily="18" charset="0"/>
                <a:cs typeface="Times New Roman" panose="02020603050405020304" pitchFamily="18" charset="0"/>
              </a:rPr>
              <a:t>بش</a:t>
            </a:r>
            <a:r>
              <a:rPr lang="ar-SA" sz="2000" dirty="0" smtClean="0">
                <a:solidFill>
                  <a:schemeClr val="tx1"/>
                </a:solidFill>
                <a:latin typeface="Times New Roman" panose="02020603050405020304" pitchFamily="18" charset="0"/>
                <a:cs typeface="Times New Roman" panose="02020603050405020304" pitchFamily="18" charset="0"/>
              </a:rPr>
              <a:t>كل </a:t>
            </a:r>
            <a:r>
              <a:rPr lang="ar-SA" sz="2000" dirty="0">
                <a:solidFill>
                  <a:schemeClr val="tx1"/>
                </a:solidFill>
                <a:latin typeface="Times New Roman" panose="02020603050405020304" pitchFamily="18" charset="0"/>
                <a:cs typeface="Times New Roman" panose="02020603050405020304" pitchFamily="18" charset="0"/>
              </a:rPr>
              <a:t>تام، كما أُعدّت جداول المواصفات الفنية لجميع أجزائها، ورُسمت على الخرائط حسب تصنيفها على مخططات 1/10000؛</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tabLst>
                <a:tab pos="174625" algn="l"/>
              </a:tabLst>
            </a:pPr>
            <a:r>
              <a:rPr lang="ar-SA" sz="2000" dirty="0">
                <a:solidFill>
                  <a:schemeClr val="tx1"/>
                </a:solidFill>
                <a:latin typeface="Times New Roman" panose="02020603050405020304" pitchFamily="18" charset="0"/>
                <a:cs typeface="Times New Roman" panose="02020603050405020304" pitchFamily="18" charset="0"/>
              </a:rPr>
              <a:t>بعد جرد كافة اللافتات والإشارات على المحاور، تبين أن نسبة عدم المطابقة للمواصفات وصلت الى 97 في المائة.  </a:t>
            </a:r>
            <a:endParaRPr lang="ar-LB" sz="2000" dirty="0" smtClean="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tabLst>
                <a:tab pos="174625" algn="l"/>
              </a:tabLst>
            </a:pPr>
            <a:r>
              <a:rPr lang="ar-LB" sz="2000" dirty="0" smtClean="0">
                <a:solidFill>
                  <a:schemeClr val="tx1"/>
                </a:solidFill>
                <a:latin typeface="Times New Roman" panose="02020603050405020304" pitchFamily="18" charset="0"/>
                <a:cs typeface="Times New Roman" panose="02020603050405020304" pitchFamily="18" charset="0"/>
              </a:rPr>
              <a:t>كان من </a:t>
            </a:r>
            <a:r>
              <a:rPr lang="ar-SA" sz="2000" dirty="0" smtClean="0">
                <a:solidFill>
                  <a:schemeClr val="tx1"/>
                </a:solidFill>
                <a:latin typeface="Times New Roman" panose="02020603050405020304" pitchFamily="18" charset="0"/>
                <a:cs typeface="Times New Roman" panose="02020603050405020304" pitchFamily="18" charset="0"/>
              </a:rPr>
              <a:t>المتوقع </a:t>
            </a:r>
            <a:r>
              <a:rPr lang="ar-SA" sz="2000" dirty="0">
                <a:solidFill>
                  <a:schemeClr val="tx1"/>
                </a:solidFill>
                <a:latin typeface="Times New Roman" panose="02020603050405020304" pitchFamily="18" charset="0"/>
                <a:cs typeface="Times New Roman" panose="02020603050405020304" pitchFamily="18" charset="0"/>
              </a:rPr>
              <a:t>الانتهاء من أعمال تبديل اللافتات والإشارات بحلول عام 2013؛</a:t>
            </a:r>
            <a:endParaRPr lang="en-US" sz="2000" dirty="0">
              <a:solidFill>
                <a:schemeClr val="tx1"/>
              </a:solidFill>
              <a:latin typeface="Times New Roman" panose="02020603050405020304" pitchFamily="18" charset="0"/>
              <a:cs typeface="Times New Roman" panose="02020603050405020304" pitchFamily="18" charset="0"/>
            </a:endParaRPr>
          </a:p>
          <a:p>
            <a:pPr marL="228600" indent="-228600" rtl="1">
              <a:buFont typeface="Wingdings" panose="05000000000000000000" pitchFamily="2" charset="2"/>
              <a:buChar char="§"/>
              <a:tabLst>
                <a:tab pos="174625" algn="l"/>
              </a:tabLst>
            </a:pPr>
            <a:r>
              <a:rPr lang="ar-SA" sz="2000" dirty="0">
                <a:solidFill>
                  <a:schemeClr val="tx1"/>
                </a:solidFill>
                <a:latin typeface="Times New Roman" panose="02020603050405020304" pitchFamily="18" charset="0"/>
                <a:cs typeface="Times New Roman" panose="02020603050405020304" pitchFamily="18" charset="0"/>
              </a:rPr>
              <a:t>نُفذت التحسينات الفنية بشكل كامل على إجمالي أطوال </a:t>
            </a:r>
            <a:r>
              <a:rPr lang="ar-SA" sz="2000" dirty="0" smtClean="0">
                <a:solidFill>
                  <a:schemeClr val="tx1"/>
                </a:solidFill>
                <a:latin typeface="Times New Roman" panose="02020603050405020304" pitchFamily="18" charset="0"/>
                <a:cs typeface="Times New Roman" panose="02020603050405020304" pitchFamily="18" charset="0"/>
              </a:rPr>
              <a:t>المحاور</a:t>
            </a:r>
            <a:endParaRPr lang="ar-LB" sz="2000" dirty="0" smtClean="0">
              <a:solidFill>
                <a:schemeClr val="tx1"/>
              </a:solidFill>
              <a:latin typeface="Times New Roman" panose="02020603050405020304" pitchFamily="18" charset="0"/>
              <a:cs typeface="Times New Roman" panose="02020603050405020304" pitchFamily="18" charset="0"/>
            </a:endParaRPr>
          </a:p>
          <a:p>
            <a:pPr marL="228600" indent="-228600" rtl="1">
              <a:buFont typeface="Wingdings" panose="05000000000000000000" pitchFamily="2" charset="2"/>
              <a:buChar char="§"/>
              <a:tabLst>
                <a:tab pos="174625" algn="l"/>
              </a:tabLst>
            </a:pPr>
            <a:r>
              <a:rPr lang="ar-SA" sz="2000" dirty="0" smtClean="0">
                <a:solidFill>
                  <a:schemeClr val="tx1"/>
                </a:solidFill>
                <a:latin typeface="Times New Roman" panose="02020603050405020304" pitchFamily="18" charset="0"/>
                <a:cs typeface="Times New Roman" panose="02020603050405020304" pitchFamily="18" charset="0"/>
              </a:rPr>
              <a:t>لم </a:t>
            </a:r>
            <a:r>
              <a:rPr lang="ar-SA" sz="2000" dirty="0">
                <a:solidFill>
                  <a:schemeClr val="tx1"/>
                </a:solidFill>
                <a:latin typeface="Times New Roman" panose="02020603050405020304" pitchFamily="18" charset="0"/>
                <a:cs typeface="Times New Roman" panose="02020603050405020304" pitchFamily="18" charset="0"/>
              </a:rPr>
              <a:t>يبدأ بعد العمل على إطلاق الحملة الإعلامية التي كان من المقرر أن تستمر حتى </a:t>
            </a:r>
            <a:r>
              <a:rPr lang="ar-LB" sz="2000" dirty="0" smtClean="0">
                <a:solidFill>
                  <a:schemeClr val="tx1"/>
                </a:solidFill>
                <a:latin typeface="Times New Roman" panose="02020603050405020304" pitchFamily="18" charset="0"/>
                <a:cs typeface="Times New Roman" panose="02020603050405020304" pitchFamily="18" charset="0"/>
              </a:rPr>
              <a:t>عام 2015</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672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228600" y="2411505"/>
            <a:ext cx="8713694" cy="193189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228600" lvl="0" indent="-228600" algn="just" rtl="1">
              <a:buFont typeface="Wingdings" panose="05000000000000000000" pitchFamily="2" charset="2"/>
              <a:buChar char="§"/>
            </a:pPr>
            <a:r>
              <a:rPr lang="ar-LB" sz="2800" dirty="0" smtClean="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تعكس المعلومات الواردة إلى الإسكوا تقدماً </a:t>
            </a:r>
            <a:r>
              <a:rPr lang="ar-LB" sz="28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خجولاً في تنفيذ اتفاق الطرق الدولية بسبب الظروف الأمنية التي يمر بها عدد من دول </a:t>
            </a:r>
            <a:r>
              <a:rPr lang="ar-LB" sz="2800" dirty="0" smtClean="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المنطقة</a:t>
            </a:r>
          </a:p>
          <a:p>
            <a:pPr marL="228600" lvl="0" indent="-228600" algn="just" rtl="1">
              <a:buFont typeface="Wingdings" panose="05000000000000000000" pitchFamily="2" charset="2"/>
              <a:buChar char="§"/>
            </a:pPr>
            <a:endParaRPr lang="ar-LB" sz="28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LB" sz="2800" dirty="0" smtClean="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 </a:t>
            </a:r>
            <a:r>
              <a:rPr lang="ar-LB" sz="28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تقدر الأمانة التنفيذية أن متوسط تنفيذ الاتفاق على صعيد المنطقة لا يزال في حدود نسبة 70 في المائة التي سبق أن قُدّرت كنسبة وسطى على ضوء المعلومات الواردة من الدول الأطراف في الاتفاق. </a:t>
            </a:r>
            <a:endParaRPr lang="en-US" sz="28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2060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78808" y="93186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SY" dirty="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a:t>
            </a:r>
            <a:r>
              <a:rPr lang="ar-SY" dirty="0" smtClean="0">
                <a:latin typeface="Times New Roman" panose="02020603050405020304" pitchFamily="18" charset="0"/>
                <a:cs typeface="Times New Roman" panose="02020603050405020304" pitchFamily="18" charset="0"/>
              </a:rPr>
              <a:t> </a:t>
            </a:r>
            <a:r>
              <a:rPr lang="ar-SY" dirty="0">
                <a:latin typeface="Times New Roman" panose="02020603050405020304" pitchFamily="18" charset="0"/>
                <a:cs typeface="Times New Roman" panose="02020603050405020304" pitchFamily="18" charset="0"/>
              </a:rPr>
              <a:t>الدولية بين الدول العربية</a:t>
            </a:r>
            <a:endParaRPr lang="en-US" dirty="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358294088"/>
              </p:ext>
            </p:extLst>
          </p:nvPr>
        </p:nvGraphicFramePr>
        <p:xfrm>
          <a:off x="174812" y="1869133"/>
          <a:ext cx="8579223" cy="4840953"/>
        </p:xfrm>
        <a:graphic>
          <a:graphicData uri="http://schemas.openxmlformats.org/drawingml/2006/table">
            <a:tbl>
              <a:tblPr>
                <a:tableStyleId>{5C22544A-7EE6-4342-B048-85BDC9FD1C3A}</a:tableStyleId>
              </a:tblPr>
              <a:tblGrid>
                <a:gridCol w="3027961"/>
                <a:gridCol w="2776077"/>
                <a:gridCol w="2775185"/>
              </a:tblGrid>
              <a:tr h="254787">
                <a:tc>
                  <a:txBody>
                    <a:bodyPr/>
                    <a:lstStyle/>
                    <a:p>
                      <a:pPr marL="0" marR="0" algn="ctr" rtl="1">
                        <a:spcBef>
                          <a:spcPts val="0"/>
                        </a:spcBef>
                        <a:spcAft>
                          <a:spcPts val="0"/>
                        </a:spcAft>
                        <a:tabLst>
                          <a:tab pos="457200" algn="l"/>
                          <a:tab pos="810260" algn="l"/>
                          <a:tab pos="1080135" algn="l"/>
                        </a:tabLst>
                      </a:pPr>
                      <a:r>
                        <a:rPr lang="ar-LB" sz="1600">
                          <a:effectLst/>
                          <a:latin typeface="Times New Roman" panose="02020603050405020304" pitchFamily="18" charset="0"/>
                          <a:cs typeface="Times New Roman" panose="02020603050405020304" pitchFamily="18" charset="0"/>
                        </a:rPr>
                        <a:t>تاريخ التصديق</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LB" sz="1600">
                          <a:effectLst/>
                          <a:latin typeface="Times New Roman" panose="02020603050405020304" pitchFamily="18" charset="0"/>
                          <a:cs typeface="Times New Roman" panose="02020603050405020304" pitchFamily="18" charset="0"/>
                        </a:rPr>
                        <a:t>تاريخ التوقيع</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LB" sz="1600">
                          <a:effectLst/>
                          <a:latin typeface="Times New Roman" panose="02020603050405020304" pitchFamily="18" charset="0"/>
                          <a:cs typeface="Times New Roman" panose="02020603050405020304" pitchFamily="18" charset="0"/>
                        </a:rPr>
                        <a:t>البلد</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16 نيسان/أبريل 2004</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14 نيسان/أبريل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المملكة الأردنية الهاشمية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25 شباط/فبراير 2011</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14 نيسان/أبريل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الإمارات العربية المتحدة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18 أيار/مايو 2007</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17 نيسان/أبريل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مملكة البحرين</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الجمهورية التونسية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22 شباط/فبراير 2005</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14 نيسان/أبريل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الجمهورية العربية السورية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30 تموز/يوليو 2009</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جمهورية السودان</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جمهورية العراق</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سلطنة عُمان</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28 تشرين الثاني/نوفمبر 2006</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14 نيسان/أبريل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دولة فلسطين</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دولة قطر</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LB"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10 أيار/مايو 2004</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دولة الكويت</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26 نيسان/أبريل 2004</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14 نيسان/أبريل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الجمهورية اللبنانية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ليبيا</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5 أيار</a:t>
                      </a:r>
                      <a:r>
                        <a:rPr lang="ar-LB" sz="1600">
                          <a:effectLst/>
                          <a:latin typeface="Times New Roman" panose="02020603050405020304" pitchFamily="18" charset="0"/>
                          <a:cs typeface="Times New Roman" panose="02020603050405020304" pitchFamily="18" charset="0"/>
                        </a:rPr>
                        <a:t>/مايو </a:t>
                      </a:r>
                      <a:r>
                        <a:rPr lang="ar-SA" sz="1600">
                          <a:effectLst/>
                          <a:latin typeface="Times New Roman" panose="02020603050405020304" pitchFamily="18" charset="0"/>
                          <a:cs typeface="Times New Roman" panose="02020603050405020304" pitchFamily="18" charset="0"/>
                        </a:rPr>
                        <a:t>2004</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14 نيسان/أبريل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جمهورية مصر العربية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المملكة المغربية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12 تموز/يوليو 2006</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المملكة العربية السعودية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LB" sz="1600">
                          <a:effectLst/>
                          <a:latin typeface="Times New Roman" panose="02020603050405020304" pitchFamily="18" charset="0"/>
                          <a:cs typeface="Times New Roman" panose="02020603050405020304" pitchFamily="18" charset="0"/>
                        </a:rPr>
                        <a:t>الجمهورية الإسلامية الموريتانية</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54787">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10 كانون الأول/ديسمبر 2007</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14 نيسان/أبريل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الجمهورية اليمنية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372836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0" y="1796303"/>
            <a:ext cx="9009529"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lvl="0" indent="0" algn="just" rtl="1"/>
            <a:r>
              <a:rPr lang="ar-SA" sz="2400" b="1" u="sng" dirty="0">
                <a:solidFill>
                  <a:schemeClr val="tx1"/>
                </a:solidFill>
                <a:latin typeface="Times New Roman" panose="02020603050405020304" pitchFamily="18" charset="0"/>
                <a:cs typeface="Times New Roman" panose="02020603050405020304" pitchFamily="18" charset="0"/>
              </a:rPr>
              <a:t>المملكة الأردنية </a:t>
            </a:r>
            <a:r>
              <a:rPr lang="ar-SA" sz="2400" b="1" u="sng" dirty="0" smtClean="0">
                <a:solidFill>
                  <a:schemeClr val="tx1"/>
                </a:solidFill>
                <a:latin typeface="Times New Roman" panose="02020603050405020304" pitchFamily="18" charset="0"/>
                <a:cs typeface="Times New Roman" panose="02020603050405020304" pitchFamily="18" charset="0"/>
              </a:rPr>
              <a:t>الهاشمية</a:t>
            </a:r>
            <a:r>
              <a:rPr lang="ar-LB" sz="2400" dirty="0" smtClean="0">
                <a:solidFill>
                  <a:schemeClr val="tx1"/>
                </a:solidFill>
                <a:latin typeface="Times New Roman" panose="02020603050405020304" pitchFamily="18" charset="0"/>
                <a:cs typeface="Times New Roman" panose="02020603050405020304" pitchFamily="18" charset="0"/>
              </a:rPr>
              <a:t>: بحسب تقرير </a:t>
            </a:r>
            <a:r>
              <a:rPr lang="ar-SA" sz="2400" dirty="0" smtClean="0">
                <a:solidFill>
                  <a:schemeClr val="tx1"/>
                </a:solidFill>
                <a:latin typeface="Times New Roman" panose="02020603050405020304" pitchFamily="18" charset="0"/>
                <a:cs typeface="Times New Roman" panose="02020603050405020304" pitchFamily="18" charset="0"/>
              </a:rPr>
              <a:t>وزارة </a:t>
            </a:r>
            <a:r>
              <a:rPr lang="ar-SA" sz="2400" dirty="0">
                <a:solidFill>
                  <a:schemeClr val="tx1"/>
                </a:solidFill>
                <a:latin typeface="Times New Roman" panose="02020603050405020304" pitchFamily="18" charset="0"/>
                <a:cs typeface="Times New Roman" panose="02020603050405020304" pitchFamily="18" charset="0"/>
              </a:rPr>
              <a:t>النقل </a:t>
            </a:r>
            <a:r>
              <a:rPr lang="ar-LB" sz="2400" dirty="0" smtClean="0">
                <a:solidFill>
                  <a:schemeClr val="tx1"/>
                </a:solidFill>
                <a:latin typeface="Times New Roman" panose="02020603050405020304" pitchFamily="18" charset="0"/>
                <a:cs typeface="Times New Roman" panose="02020603050405020304" pitchFamily="18" charset="0"/>
              </a:rPr>
              <a:t>(11 </a:t>
            </a:r>
            <a:r>
              <a:rPr lang="ar-SA" sz="2400" dirty="0">
                <a:solidFill>
                  <a:schemeClr val="tx1"/>
                </a:solidFill>
                <a:latin typeface="Times New Roman" panose="02020603050405020304" pitchFamily="18" charset="0"/>
                <a:cs typeface="Times New Roman" panose="02020603050405020304" pitchFamily="18" charset="0"/>
              </a:rPr>
              <a:t>أيار/مايو </a:t>
            </a:r>
            <a:r>
              <a:rPr lang="ar-SA" sz="2400" dirty="0" smtClean="0">
                <a:solidFill>
                  <a:schemeClr val="tx1"/>
                </a:solidFill>
                <a:latin typeface="Times New Roman" panose="02020603050405020304" pitchFamily="18" charset="0"/>
                <a:cs typeface="Times New Roman" panose="02020603050405020304" pitchFamily="18" charset="0"/>
              </a:rPr>
              <a:t>2016</a:t>
            </a:r>
            <a:r>
              <a:rPr lang="ar-LB" sz="2400" dirty="0" smtClean="0">
                <a:solidFill>
                  <a:schemeClr val="tx1"/>
                </a:solidFill>
                <a:latin typeface="Times New Roman" panose="02020603050405020304" pitchFamily="18" charset="0"/>
                <a:cs typeface="Times New Roman" panose="02020603050405020304" pitchFamily="18" charset="0"/>
              </a:rPr>
              <a:t>)، تم ما يلي: </a:t>
            </a:r>
          </a:p>
          <a:p>
            <a:pPr marL="342900" lvl="0"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جُردت الوصلات الناقصة على المحورين س25 وس15</a:t>
            </a:r>
            <a:r>
              <a:rPr lang="ar-SA" sz="2400" dirty="0" smtClean="0">
                <a:solidFill>
                  <a:schemeClr val="tx1"/>
                </a:solidFill>
                <a:latin typeface="Times New Roman" panose="02020603050405020304" pitchFamily="18" charset="0"/>
                <a:cs typeface="Times New Roman" panose="02020603050405020304" pitchFamily="18" charset="0"/>
              </a:rPr>
              <a:t>؛</a:t>
            </a:r>
            <a:endParaRPr lang="ar-LB" sz="2400" dirty="0" smtClean="0">
              <a:solidFill>
                <a:schemeClr val="tx1"/>
              </a:solidFill>
              <a:latin typeface="Times New Roman" panose="02020603050405020304" pitchFamily="18" charset="0"/>
              <a:cs typeface="Times New Roman" panose="02020603050405020304" pitchFamily="18" charset="0"/>
            </a:endParaRPr>
          </a:p>
          <a:p>
            <a:pPr lvl="0" indent="0" rtl="1"/>
            <a:endParaRPr lang="en-US" sz="1200" dirty="0">
              <a:solidFill>
                <a:schemeClr val="tx1"/>
              </a:solidFill>
              <a:latin typeface="Times New Roman" panose="02020603050405020304" pitchFamily="18" charset="0"/>
              <a:cs typeface="Times New Roman" panose="02020603050405020304" pitchFamily="18" charset="0"/>
            </a:endParaRPr>
          </a:p>
          <a:p>
            <a:pPr marL="342900" lvl="0"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حُدّدت اولويات دراسات الجدوى للوصلات الناقصة</a:t>
            </a:r>
            <a:r>
              <a:rPr lang="ar-SA" sz="2400" dirty="0" smtClean="0">
                <a:solidFill>
                  <a:schemeClr val="tx1"/>
                </a:solidFill>
                <a:latin typeface="Times New Roman" panose="02020603050405020304" pitchFamily="18" charset="0"/>
                <a:cs typeface="Times New Roman" panose="02020603050405020304" pitchFamily="18" charset="0"/>
              </a:rPr>
              <a:t>؛</a:t>
            </a:r>
            <a:endParaRPr lang="ar-LB" sz="2400" dirty="0" smtClean="0">
              <a:solidFill>
                <a:schemeClr val="tx1"/>
              </a:solidFill>
              <a:latin typeface="Times New Roman" panose="02020603050405020304" pitchFamily="18" charset="0"/>
              <a:cs typeface="Times New Roman" panose="02020603050405020304" pitchFamily="18" charset="0"/>
            </a:endParaRPr>
          </a:p>
          <a:p>
            <a:pPr lvl="0" indent="0" rtl="1"/>
            <a:endParaRPr lang="en-US" sz="1200" dirty="0">
              <a:solidFill>
                <a:schemeClr val="tx1"/>
              </a:solidFill>
              <a:latin typeface="Times New Roman" panose="02020603050405020304" pitchFamily="18" charset="0"/>
              <a:cs typeface="Times New Roman" panose="02020603050405020304" pitchFamily="18" charset="0"/>
            </a:endParaRPr>
          </a:p>
          <a:p>
            <a:pPr marL="342900" lvl="0"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أُعدّت دراسات الجدوى للبديل الساحلي عند منطقة العقبة؛ </a:t>
            </a:r>
            <a:endParaRPr lang="ar-LB" sz="2400" dirty="0" smtClean="0">
              <a:solidFill>
                <a:schemeClr val="tx1"/>
              </a:solidFill>
              <a:latin typeface="Times New Roman" panose="02020603050405020304" pitchFamily="18" charset="0"/>
              <a:cs typeface="Times New Roman" panose="02020603050405020304" pitchFamily="18" charset="0"/>
            </a:endParaRPr>
          </a:p>
          <a:p>
            <a:pPr lvl="0" indent="0" rtl="1"/>
            <a:endParaRPr lang="en-US" sz="1200" dirty="0">
              <a:solidFill>
                <a:schemeClr val="tx1"/>
              </a:solidFill>
              <a:latin typeface="Times New Roman" panose="02020603050405020304" pitchFamily="18" charset="0"/>
              <a:cs typeface="Times New Roman" panose="02020603050405020304" pitchFamily="18" charset="0"/>
            </a:endParaRPr>
          </a:p>
          <a:p>
            <a:pPr marL="342900" lvl="0"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حُدّدت أولويات إنشاء الوصلات الناقصة التالية: (أ) معان-العقبة، و(ب) عمان-معان، </a:t>
            </a:r>
            <a:br>
              <a:rPr lang="ar-SA" sz="2400" dirty="0">
                <a:solidFill>
                  <a:schemeClr val="tx1"/>
                </a:solidFill>
                <a:latin typeface="Times New Roman" panose="02020603050405020304" pitchFamily="18" charset="0"/>
                <a:cs typeface="Times New Roman" panose="02020603050405020304" pitchFamily="18" charset="0"/>
              </a:rPr>
            </a:br>
            <a:r>
              <a:rPr lang="ar-SA" sz="2400" dirty="0">
                <a:solidFill>
                  <a:schemeClr val="tx1"/>
                </a:solidFill>
                <a:latin typeface="Times New Roman" panose="02020603050405020304" pitchFamily="18" charset="0"/>
                <a:cs typeface="Times New Roman" panose="02020603050405020304" pitchFamily="18" charset="0"/>
              </a:rPr>
              <a:t>و(ج) عمان-الحدود العراقية، و(د) عمان-الحدود السعودية، و(ھ) عمان-الحدود السورية؛ </a:t>
            </a:r>
            <a:endParaRPr lang="ar-LB" sz="2400" dirty="0" smtClean="0">
              <a:solidFill>
                <a:schemeClr val="tx1"/>
              </a:solidFill>
              <a:latin typeface="Times New Roman" panose="02020603050405020304" pitchFamily="18" charset="0"/>
              <a:cs typeface="Times New Roman" panose="02020603050405020304" pitchFamily="18" charset="0"/>
            </a:endParaRPr>
          </a:p>
          <a:p>
            <a:pPr lvl="0" indent="0" rtl="1"/>
            <a:endParaRPr lang="en-US" sz="1200" dirty="0">
              <a:solidFill>
                <a:schemeClr val="tx1"/>
              </a:solidFill>
              <a:latin typeface="Times New Roman" panose="02020603050405020304" pitchFamily="18" charset="0"/>
              <a:cs typeface="Times New Roman" panose="02020603050405020304" pitchFamily="18" charset="0"/>
            </a:endParaRPr>
          </a:p>
          <a:p>
            <a:pPr marL="342900" lvl="0" rtl="1">
              <a:buFont typeface="Wingdings" panose="05000000000000000000" pitchFamily="2" charset="2"/>
              <a:buChar char="§"/>
            </a:pPr>
            <a:r>
              <a:rPr lang="ar-SA" sz="2400" dirty="0">
                <a:solidFill>
                  <a:schemeClr val="tx1"/>
                </a:solidFill>
                <a:latin typeface="Times New Roman" panose="02020603050405020304" pitchFamily="18" charset="0"/>
                <a:cs typeface="Times New Roman" panose="02020603050405020304" pitchFamily="18" charset="0"/>
              </a:rPr>
              <a:t>أنجزت الأعمال المطلوبة لتحسين الوصلات الموجودة بنسبة 100 في المائة.</a:t>
            </a:r>
            <a:endParaRPr lang="en-US" sz="2400" dirty="0">
              <a:solidFill>
                <a:schemeClr val="tx1"/>
              </a:solidFill>
              <a:latin typeface="Times New Roman" panose="02020603050405020304" pitchFamily="18" charset="0"/>
              <a:cs typeface="Times New Roman" panose="02020603050405020304" pitchFamily="18" charset="0"/>
            </a:endParaRPr>
          </a:p>
          <a:p>
            <a:pPr lvl="0" indent="0" algn="just" rtl="1"/>
            <a:endParaRPr lang="en-US" sz="24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83775"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1356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457200" y="1796303"/>
            <a:ext cx="8552329"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rtl="1"/>
            <a:r>
              <a:rPr lang="ar-LB" sz="2200" b="1" u="sng" dirty="0" smtClean="0">
                <a:solidFill>
                  <a:schemeClr val="tx1"/>
                </a:solidFill>
                <a:latin typeface="Times New Roman" panose="02020603050405020304" pitchFamily="18" charset="0"/>
                <a:cs typeface="Times New Roman" panose="02020603050405020304" pitchFamily="18" charset="0"/>
              </a:rPr>
              <a:t>دولة الإمارات العربية المتحدة</a:t>
            </a:r>
            <a:r>
              <a:rPr lang="ar-LB" sz="2200" dirty="0" smtClean="0">
                <a:solidFill>
                  <a:schemeClr val="tx1"/>
                </a:solidFill>
                <a:latin typeface="Times New Roman" panose="02020603050405020304" pitchFamily="18" charset="0"/>
                <a:cs typeface="Times New Roman" panose="02020603050405020304" pitchFamily="18" charset="0"/>
              </a:rPr>
              <a:t>: </a:t>
            </a:r>
            <a:r>
              <a:rPr lang="ar-SA" sz="2200" dirty="0">
                <a:solidFill>
                  <a:schemeClr val="tx1"/>
                </a:solidFill>
                <a:latin typeface="Times New Roman" panose="02020603050405020304" pitchFamily="18" charset="0"/>
                <a:cs typeface="Times New Roman" panose="02020603050405020304" pitchFamily="18" charset="0"/>
              </a:rPr>
              <a:t>وفقاً لآخر تقرير </a:t>
            </a:r>
            <a:r>
              <a:rPr lang="ar-SA" sz="2200" dirty="0" smtClean="0">
                <a:solidFill>
                  <a:schemeClr val="tx1"/>
                </a:solidFill>
                <a:latin typeface="Times New Roman" panose="02020603050405020304" pitchFamily="18" charset="0"/>
                <a:cs typeface="Times New Roman" panose="02020603050405020304" pitchFamily="18" charset="0"/>
              </a:rPr>
              <a:t>من </a:t>
            </a:r>
            <a:r>
              <a:rPr lang="ar-SA" sz="2200" dirty="0">
                <a:solidFill>
                  <a:schemeClr val="tx1"/>
                </a:solidFill>
                <a:latin typeface="Times New Roman" panose="02020603050405020304" pitchFamily="18" charset="0"/>
                <a:cs typeface="Times New Roman" panose="02020603050405020304" pitchFamily="18" charset="0"/>
              </a:rPr>
              <a:t>الهيئة الوطنية </a:t>
            </a:r>
            <a:r>
              <a:rPr lang="ar-SA" sz="2200" dirty="0" smtClean="0">
                <a:solidFill>
                  <a:schemeClr val="tx1"/>
                </a:solidFill>
                <a:latin typeface="Times New Roman" panose="02020603050405020304" pitchFamily="18" charset="0"/>
                <a:cs typeface="Times New Roman" panose="02020603050405020304" pitchFamily="18" charset="0"/>
              </a:rPr>
              <a:t>للمواصلات</a:t>
            </a:r>
            <a:r>
              <a:rPr lang="ar-LB" sz="2200" dirty="0" smtClean="0">
                <a:solidFill>
                  <a:schemeClr val="tx1"/>
                </a:solidFill>
                <a:latin typeface="Times New Roman" panose="02020603050405020304" pitchFamily="18" charset="0"/>
                <a:cs typeface="Times New Roman" panose="02020603050405020304" pitchFamily="18" charset="0"/>
              </a:rPr>
              <a:t> (</a:t>
            </a:r>
            <a:r>
              <a:rPr lang="ar-EG" sz="2200" dirty="0" smtClean="0">
                <a:solidFill>
                  <a:schemeClr val="tx1"/>
                </a:solidFill>
                <a:latin typeface="Times New Roman" panose="02020603050405020304" pitchFamily="18" charset="0"/>
                <a:cs typeface="Times New Roman" panose="02020603050405020304" pitchFamily="18" charset="0"/>
              </a:rPr>
              <a:t>30 </a:t>
            </a:r>
            <a:r>
              <a:rPr lang="ar-EG" sz="2200" dirty="0">
                <a:solidFill>
                  <a:schemeClr val="tx1"/>
                </a:solidFill>
                <a:latin typeface="Times New Roman" panose="02020603050405020304" pitchFamily="18" charset="0"/>
                <a:cs typeface="Times New Roman" panose="02020603050405020304" pitchFamily="18" charset="0"/>
              </a:rPr>
              <a:t>حزيران/يونيو </a:t>
            </a:r>
            <a:r>
              <a:rPr lang="ar-EG" sz="2200" dirty="0" smtClean="0">
                <a:solidFill>
                  <a:schemeClr val="tx1"/>
                </a:solidFill>
                <a:latin typeface="Times New Roman" panose="02020603050405020304" pitchFamily="18" charset="0"/>
                <a:cs typeface="Times New Roman" panose="02020603050405020304" pitchFamily="18" charset="0"/>
              </a:rPr>
              <a:t>2014</a:t>
            </a:r>
            <a:r>
              <a:rPr lang="ar-LB" sz="2200" dirty="0" smtClean="0">
                <a:solidFill>
                  <a:schemeClr val="tx1"/>
                </a:solidFill>
                <a:latin typeface="Times New Roman" panose="02020603050405020304" pitchFamily="18" charset="0"/>
                <a:cs typeface="Times New Roman" panose="02020603050405020304" pitchFamily="18" charset="0"/>
              </a:rPr>
              <a:t>)</a:t>
            </a:r>
            <a:r>
              <a:rPr lang="ar-EG" sz="2200" dirty="0" smtClean="0">
                <a:solidFill>
                  <a:schemeClr val="tx1"/>
                </a:solidFill>
                <a:latin typeface="Times New Roman" panose="02020603050405020304" pitchFamily="18" charset="0"/>
                <a:cs typeface="Times New Roman" panose="02020603050405020304" pitchFamily="18" charset="0"/>
              </a:rPr>
              <a:t>: </a:t>
            </a:r>
            <a:endParaRPr lang="ar-LB" sz="2200" dirty="0" smtClean="0">
              <a:solidFill>
                <a:schemeClr val="tx1"/>
              </a:solidFill>
              <a:latin typeface="Times New Roman" panose="02020603050405020304" pitchFamily="18" charset="0"/>
              <a:cs typeface="Times New Roman" panose="02020603050405020304" pitchFamily="18" charset="0"/>
            </a:endParaRPr>
          </a:p>
          <a:p>
            <a:pPr algn="just" rtl="1"/>
            <a:endParaRPr lang="en-US" sz="1400" dirty="0">
              <a:solidFill>
                <a:schemeClr val="tx1"/>
              </a:solidFill>
              <a:latin typeface="Times New Roman" panose="02020603050405020304" pitchFamily="18" charset="0"/>
              <a:cs typeface="Times New Roman" panose="02020603050405020304" pitchFamily="18" charset="0"/>
            </a:endParaRPr>
          </a:p>
          <a:p>
            <a:pPr marL="349250" lvl="0" indent="-174625" algn="just" defTabSz="349250"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بلغ عدد الوصلات الناقصة التي جُردت واعتُبر إنشاؤها من الأولويات أربع </a:t>
            </a:r>
            <a:r>
              <a:rPr lang="ar-SA" sz="2200" dirty="0" smtClean="0">
                <a:solidFill>
                  <a:schemeClr val="tx1"/>
                </a:solidFill>
                <a:latin typeface="Times New Roman" panose="02020603050405020304" pitchFamily="18" charset="0"/>
                <a:cs typeface="Times New Roman" panose="02020603050405020304" pitchFamily="18" charset="0"/>
              </a:rPr>
              <a:t>وصلات</a:t>
            </a:r>
            <a:endParaRPr lang="ar-LB" sz="2200" dirty="0" smtClean="0">
              <a:solidFill>
                <a:schemeClr val="tx1"/>
              </a:solidFill>
              <a:latin typeface="Times New Roman" panose="02020603050405020304" pitchFamily="18" charset="0"/>
              <a:cs typeface="Times New Roman" panose="02020603050405020304" pitchFamily="18" charset="0"/>
            </a:endParaRPr>
          </a:p>
          <a:p>
            <a:pPr marL="174625" lvl="0" indent="0" algn="just" defTabSz="349250" rtl="1"/>
            <a:endParaRPr lang="ar-LB" sz="1000" dirty="0" smtClean="0">
              <a:solidFill>
                <a:schemeClr val="tx1"/>
              </a:solidFill>
              <a:latin typeface="Times New Roman" panose="02020603050405020304" pitchFamily="18" charset="0"/>
              <a:cs typeface="Times New Roman" panose="02020603050405020304" pitchFamily="18" charset="0"/>
            </a:endParaRPr>
          </a:p>
          <a:p>
            <a:pPr marL="349250" lvl="0" indent="-174625" algn="just" defTabSz="349250" rtl="1">
              <a:buFont typeface="Wingdings" panose="05000000000000000000" pitchFamily="2" charset="2"/>
              <a:buChar char="§"/>
            </a:pPr>
            <a:r>
              <a:rPr lang="ar-SA" sz="2200" dirty="0" smtClean="0">
                <a:solidFill>
                  <a:schemeClr val="tx1"/>
                </a:solidFill>
                <a:latin typeface="Times New Roman" panose="02020603050405020304" pitchFamily="18" charset="0"/>
                <a:cs typeface="Times New Roman" panose="02020603050405020304" pitchFamily="18" charset="0"/>
              </a:rPr>
              <a:t>تمتد </a:t>
            </a:r>
            <a:r>
              <a:rPr lang="ar-SA" sz="2200" dirty="0">
                <a:solidFill>
                  <a:schemeClr val="tx1"/>
                </a:solidFill>
                <a:latin typeface="Times New Roman" panose="02020603050405020304" pitchFamily="18" charset="0"/>
                <a:cs typeface="Times New Roman" panose="02020603050405020304" pitchFamily="18" charset="0"/>
              </a:rPr>
              <a:t>أطوال هذه الوصلات على 537 كلم، وتتضمن: من </a:t>
            </a:r>
            <a:r>
              <a:rPr lang="ar-SA" sz="2200" dirty="0" err="1">
                <a:solidFill>
                  <a:schemeClr val="tx1"/>
                </a:solidFill>
                <a:latin typeface="Times New Roman" panose="02020603050405020304" pitchFamily="18" charset="0"/>
                <a:cs typeface="Times New Roman" panose="02020603050405020304" pitchFamily="18" charset="0"/>
              </a:rPr>
              <a:t>الغويفات</a:t>
            </a:r>
            <a:r>
              <a:rPr lang="ar-SA" sz="2200" dirty="0">
                <a:solidFill>
                  <a:schemeClr val="tx1"/>
                </a:solidFill>
                <a:latin typeface="Times New Roman" panose="02020603050405020304" pitchFamily="18" charset="0"/>
                <a:cs typeface="Times New Roman" panose="02020603050405020304" pitchFamily="18" charset="0"/>
              </a:rPr>
              <a:t> الى الرويس (132 كلم)؛ ومن طريف إلى العين (192 كلم)؛ ومن تقاطع مصفح إلى جبل علي (180 كلم)؛ ومن تقاطع مصفح إلى تقاطع أيكاد (33 كلم</a:t>
            </a:r>
            <a:r>
              <a:rPr lang="ar-SA" sz="2200" dirty="0" smtClean="0">
                <a:solidFill>
                  <a:schemeClr val="tx1"/>
                </a:solidFill>
                <a:latin typeface="Times New Roman" panose="02020603050405020304" pitchFamily="18" charset="0"/>
                <a:cs typeface="Times New Roman" panose="02020603050405020304" pitchFamily="18" charset="0"/>
              </a:rPr>
              <a:t>)</a:t>
            </a:r>
            <a:endParaRPr lang="ar-LB" sz="2200" dirty="0" smtClean="0">
              <a:solidFill>
                <a:schemeClr val="tx1"/>
              </a:solidFill>
              <a:latin typeface="Times New Roman" panose="02020603050405020304" pitchFamily="18" charset="0"/>
              <a:cs typeface="Times New Roman" panose="02020603050405020304" pitchFamily="18" charset="0"/>
            </a:endParaRPr>
          </a:p>
          <a:p>
            <a:pPr marL="174625" lvl="0" indent="0" algn="just" defTabSz="349250" rtl="1"/>
            <a:endParaRPr lang="en-US" sz="1000" dirty="0">
              <a:solidFill>
                <a:schemeClr val="tx1"/>
              </a:solidFill>
              <a:latin typeface="Times New Roman" panose="02020603050405020304" pitchFamily="18" charset="0"/>
              <a:cs typeface="Times New Roman" panose="02020603050405020304" pitchFamily="18" charset="0"/>
            </a:endParaRPr>
          </a:p>
          <a:p>
            <a:pPr marL="349250" lvl="0" indent="-174625" algn="just" defTabSz="349250"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حسب البرنامج الزمني المحدّد، من المتوقع أن يبدأ العمل على مشروع إنشاء الوصلات في الربع الثاني من عام 2014، وتشغيل الوصلات الأولى والثانية والرابعة في الربع الثالث من عام 2018، وتشغيل الوصلة الثالثة في الربع الثالث من عام </a:t>
            </a:r>
            <a:r>
              <a:rPr lang="ar-SA" sz="2200" dirty="0" smtClean="0">
                <a:solidFill>
                  <a:schemeClr val="tx1"/>
                </a:solidFill>
                <a:latin typeface="Times New Roman" panose="02020603050405020304" pitchFamily="18" charset="0"/>
                <a:cs typeface="Times New Roman" panose="02020603050405020304" pitchFamily="18" charset="0"/>
              </a:rPr>
              <a:t>2019</a:t>
            </a:r>
            <a:endParaRPr lang="ar-LB" sz="2200" dirty="0">
              <a:solidFill>
                <a:schemeClr val="tx1"/>
              </a:solidFill>
              <a:latin typeface="Times New Roman" panose="02020603050405020304" pitchFamily="18" charset="0"/>
              <a:cs typeface="Times New Roman" panose="02020603050405020304" pitchFamily="18" charset="0"/>
            </a:endParaRPr>
          </a:p>
          <a:p>
            <a:pPr marL="174625" lvl="0" indent="0" algn="just" defTabSz="349250" rtl="1"/>
            <a:endParaRPr lang="ar-LB" sz="1000" dirty="0" smtClean="0">
              <a:solidFill>
                <a:schemeClr val="tx1"/>
              </a:solidFill>
              <a:latin typeface="Times New Roman" panose="02020603050405020304" pitchFamily="18" charset="0"/>
              <a:cs typeface="Times New Roman" panose="02020603050405020304" pitchFamily="18" charset="0"/>
            </a:endParaRPr>
          </a:p>
          <a:p>
            <a:pPr marL="349250" lvl="0" indent="-174625" algn="just" defTabSz="349250" rtl="1">
              <a:buFont typeface="Wingdings" panose="05000000000000000000" pitchFamily="2" charset="2"/>
              <a:buChar char="§"/>
            </a:pPr>
            <a:r>
              <a:rPr lang="ar-SA" sz="2200" dirty="0" smtClean="0">
                <a:solidFill>
                  <a:schemeClr val="tx1"/>
                </a:solidFill>
                <a:latin typeface="Times New Roman" panose="02020603050405020304" pitchFamily="18" charset="0"/>
                <a:cs typeface="Times New Roman" panose="02020603050405020304" pitchFamily="18" charset="0"/>
              </a:rPr>
              <a:t>لم </a:t>
            </a:r>
            <a:r>
              <a:rPr lang="ar-SA" sz="2200" dirty="0">
                <a:solidFill>
                  <a:schemeClr val="tx1"/>
                </a:solidFill>
                <a:latin typeface="Times New Roman" panose="02020603050405020304" pitchFamily="18" charset="0"/>
                <a:cs typeface="Times New Roman" panose="02020603050405020304" pitchFamily="18" charset="0"/>
              </a:rPr>
              <a:t>ترد أي معلومات بشأن إعداد أية دراسات جدوى. </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33868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457200" y="1796303"/>
            <a:ext cx="8552329"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SA" sz="2200" b="1" u="sng" dirty="0">
                <a:solidFill>
                  <a:schemeClr val="tx1"/>
                </a:solidFill>
                <a:latin typeface="Times New Roman" panose="02020603050405020304" pitchFamily="18" charset="0"/>
                <a:cs typeface="Times New Roman" panose="02020603050405020304" pitchFamily="18" charset="0"/>
              </a:rPr>
              <a:t>الجمهورية العربية السورية</a:t>
            </a:r>
            <a:r>
              <a:rPr lang="ar-LB" sz="2200" dirty="0" smtClean="0">
                <a:solidFill>
                  <a:schemeClr val="tx1"/>
                </a:solidFill>
                <a:latin typeface="Times New Roman" panose="02020603050405020304" pitchFamily="18" charset="0"/>
                <a:cs typeface="Times New Roman" panose="02020603050405020304" pitchFamily="18" charset="0"/>
              </a:rPr>
              <a:t>: </a:t>
            </a:r>
            <a:r>
              <a:rPr lang="ar-SA" sz="2200" dirty="0">
                <a:solidFill>
                  <a:schemeClr val="tx1"/>
                </a:solidFill>
                <a:latin typeface="Times New Roman" panose="02020603050405020304" pitchFamily="18" charset="0"/>
                <a:cs typeface="Times New Roman" panose="02020603050405020304" pitchFamily="18" charset="0"/>
              </a:rPr>
              <a:t>وفقاً لآخر </a:t>
            </a:r>
            <a:r>
              <a:rPr lang="ar-SA" sz="2200" dirty="0" smtClean="0">
                <a:solidFill>
                  <a:schemeClr val="tx1"/>
                </a:solidFill>
                <a:latin typeface="Times New Roman" panose="02020603050405020304" pitchFamily="18" charset="0"/>
                <a:cs typeface="Times New Roman" panose="02020603050405020304" pitchFamily="18" charset="0"/>
              </a:rPr>
              <a:t>من </a:t>
            </a:r>
            <a:r>
              <a:rPr lang="ar-SA" sz="2200" dirty="0">
                <a:solidFill>
                  <a:schemeClr val="tx1"/>
                </a:solidFill>
                <a:latin typeface="Times New Roman" panose="02020603050405020304" pitchFamily="18" charset="0"/>
                <a:cs typeface="Times New Roman" panose="02020603050405020304" pitchFamily="18" charset="0"/>
              </a:rPr>
              <a:t>وزارة النقل </a:t>
            </a:r>
            <a:r>
              <a:rPr lang="ar-LB" sz="2200" dirty="0" smtClean="0">
                <a:solidFill>
                  <a:schemeClr val="tx1"/>
                </a:solidFill>
                <a:latin typeface="Times New Roman" panose="02020603050405020304" pitchFamily="18" charset="0"/>
                <a:cs typeface="Times New Roman" panose="02020603050405020304" pitchFamily="18" charset="0"/>
              </a:rPr>
              <a:t>(</a:t>
            </a:r>
            <a:r>
              <a:rPr lang="ar-SA" sz="2200" dirty="0" smtClean="0">
                <a:solidFill>
                  <a:schemeClr val="tx1"/>
                </a:solidFill>
                <a:latin typeface="Times New Roman" panose="02020603050405020304" pitchFamily="18" charset="0"/>
                <a:cs typeface="Times New Roman" panose="02020603050405020304" pitchFamily="18" charset="0"/>
              </a:rPr>
              <a:t>1 </a:t>
            </a:r>
            <a:r>
              <a:rPr lang="ar-SA" sz="2200" dirty="0">
                <a:solidFill>
                  <a:schemeClr val="tx1"/>
                </a:solidFill>
                <a:latin typeface="Times New Roman" panose="02020603050405020304" pitchFamily="18" charset="0"/>
                <a:cs typeface="Times New Roman" panose="02020603050405020304" pitchFamily="18" charset="0"/>
              </a:rPr>
              <a:t>نيسان/أبريل </a:t>
            </a:r>
            <a:r>
              <a:rPr lang="ar-SA" sz="2200" dirty="0" smtClean="0">
                <a:solidFill>
                  <a:schemeClr val="tx1"/>
                </a:solidFill>
                <a:latin typeface="Times New Roman" panose="02020603050405020304" pitchFamily="18" charset="0"/>
                <a:cs typeface="Times New Roman" panose="02020603050405020304" pitchFamily="18" charset="0"/>
              </a:rPr>
              <a:t>2012</a:t>
            </a:r>
            <a:r>
              <a:rPr lang="ar-LB" sz="2200" dirty="0" smtClean="0">
                <a:solidFill>
                  <a:schemeClr val="tx1"/>
                </a:solidFill>
                <a:latin typeface="Times New Roman" panose="02020603050405020304" pitchFamily="18" charset="0"/>
                <a:cs typeface="Times New Roman" panose="02020603050405020304" pitchFamily="18" charset="0"/>
              </a:rPr>
              <a:t>)</a:t>
            </a:r>
            <a:r>
              <a:rPr lang="ar-SA" sz="2200" dirty="0" smtClean="0">
                <a:solidFill>
                  <a:schemeClr val="tx1"/>
                </a:solidFill>
                <a:latin typeface="Times New Roman" panose="02020603050405020304" pitchFamily="18" charset="0"/>
                <a:cs typeface="Times New Roman" panose="02020603050405020304" pitchFamily="18" charset="0"/>
              </a:rPr>
              <a:t>: </a:t>
            </a:r>
            <a:endParaRPr lang="en-US" sz="2200" dirty="0">
              <a:solidFill>
                <a:schemeClr val="tx1"/>
              </a:solidFill>
              <a:latin typeface="Times New Roman" panose="02020603050405020304" pitchFamily="18" charset="0"/>
              <a:cs typeface="Times New Roman" panose="02020603050405020304" pitchFamily="18" charset="0"/>
            </a:endParaRPr>
          </a:p>
          <a:p>
            <a:pPr marL="282575" lvl="0" indent="-282575"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بلغ </a:t>
            </a:r>
            <a:r>
              <a:rPr lang="ar-EG" sz="2200" dirty="0">
                <a:solidFill>
                  <a:schemeClr val="tx1"/>
                </a:solidFill>
                <a:latin typeface="Times New Roman" panose="02020603050405020304" pitchFamily="18" charset="0"/>
                <a:cs typeface="Times New Roman" panose="02020603050405020304" pitchFamily="18" charset="0"/>
              </a:rPr>
              <a:t>عدد الوصلات الناقصة التي تم جردها وتحديدها كأولوية أربع وصلات، مجموع أطوالها 290 كلم، موزعة كالتالي: </a:t>
            </a:r>
            <a:r>
              <a:rPr lang="ar-SA" sz="2200" dirty="0">
                <a:solidFill>
                  <a:schemeClr val="tx1"/>
                </a:solidFill>
                <a:latin typeface="Times New Roman" panose="02020603050405020304" pitchFamily="18" charset="0"/>
                <a:cs typeface="Times New Roman" panose="02020603050405020304" pitchFamily="18" charset="0"/>
              </a:rPr>
              <a:t>دير الزور-البو كمال؛ دمشق-درعا- الحدود؛ عكاري-منفذ الدبوسية؛ حمص- القصير.  وقد حُدّدت جميع أجزاء الوصلات كأولوية؛</a:t>
            </a:r>
            <a:endParaRPr lang="en-US" sz="2200" dirty="0">
              <a:solidFill>
                <a:schemeClr val="tx1"/>
              </a:solidFill>
              <a:latin typeface="Times New Roman" panose="02020603050405020304" pitchFamily="18" charset="0"/>
              <a:cs typeface="Times New Roman" panose="02020603050405020304" pitchFamily="18" charset="0"/>
            </a:endParaRPr>
          </a:p>
          <a:p>
            <a:pPr marL="282575" lvl="0" indent="-282575"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بدأ العمل على إعداد دراستين جدوى لأجزاء وصلتي دمشق-درعا-الحدود وعكاري-الدبوسية؛  </a:t>
            </a:r>
            <a:endParaRPr lang="en-US" sz="2200" dirty="0">
              <a:solidFill>
                <a:schemeClr val="tx1"/>
              </a:solidFill>
              <a:latin typeface="Times New Roman" panose="02020603050405020304" pitchFamily="18" charset="0"/>
              <a:cs typeface="Times New Roman" panose="02020603050405020304" pitchFamily="18" charset="0"/>
            </a:endParaRPr>
          </a:p>
          <a:p>
            <a:pPr marL="282575" lvl="0" indent="-282575" algn="just" rtl="1">
              <a:buFont typeface="Wingdings" panose="05000000000000000000" pitchFamily="2" charset="2"/>
              <a:buChar char="§"/>
            </a:pPr>
            <a:r>
              <a:rPr lang="ar-EG" sz="2200" dirty="0">
                <a:solidFill>
                  <a:schemeClr val="tx1"/>
                </a:solidFill>
                <a:latin typeface="Times New Roman" panose="02020603050405020304" pitchFamily="18" charset="0"/>
                <a:cs typeface="Times New Roman" panose="02020603050405020304" pitchFamily="18" charset="0"/>
              </a:rPr>
              <a:t>تم تنفيذ 80 في المائة من</a:t>
            </a:r>
            <a:r>
              <a:rPr lang="ar-LB" sz="2200" dirty="0">
                <a:solidFill>
                  <a:schemeClr val="tx1"/>
                </a:solidFill>
                <a:latin typeface="Times New Roman" panose="02020603050405020304" pitchFamily="18" charset="0"/>
                <a:cs typeface="Times New Roman" panose="02020603050405020304" pitchFamily="18" charset="0"/>
              </a:rPr>
              <a:t> الوصلات الناقصة، حسب الأولويات والمواصفات الفنية المبيّنة في الاتفاق.  </a:t>
            </a:r>
            <a:endParaRPr lang="ar-LB" sz="2200" dirty="0" smtClean="0">
              <a:solidFill>
                <a:schemeClr val="tx1"/>
              </a:solidFill>
              <a:latin typeface="Times New Roman" panose="02020603050405020304" pitchFamily="18" charset="0"/>
              <a:cs typeface="Times New Roman" panose="02020603050405020304" pitchFamily="18" charset="0"/>
            </a:endParaRPr>
          </a:p>
          <a:p>
            <a:pPr marL="282575" lvl="0" indent="-282575" algn="just" rtl="1">
              <a:buFont typeface="Wingdings" panose="05000000000000000000" pitchFamily="2" charset="2"/>
              <a:buChar char="§"/>
            </a:pPr>
            <a:r>
              <a:rPr lang="ar-LB" sz="2200" dirty="0" smtClean="0">
                <a:solidFill>
                  <a:schemeClr val="tx1"/>
                </a:solidFill>
                <a:latin typeface="Times New Roman" panose="02020603050405020304" pitchFamily="18" charset="0"/>
                <a:cs typeface="Times New Roman" panose="02020603050405020304" pitchFamily="18" charset="0"/>
              </a:rPr>
              <a:t>كان </a:t>
            </a:r>
            <a:r>
              <a:rPr lang="ar-EG" sz="2200" dirty="0" smtClean="0">
                <a:solidFill>
                  <a:schemeClr val="tx1"/>
                </a:solidFill>
                <a:latin typeface="Times New Roman" panose="02020603050405020304" pitchFamily="18" charset="0"/>
                <a:cs typeface="Times New Roman" panose="02020603050405020304" pitchFamily="18" charset="0"/>
              </a:rPr>
              <a:t>التاريخ </a:t>
            </a:r>
            <a:r>
              <a:rPr lang="ar-EG" sz="2200" dirty="0">
                <a:solidFill>
                  <a:schemeClr val="tx1"/>
                </a:solidFill>
                <a:latin typeface="Times New Roman" panose="02020603050405020304" pitchFamily="18" charset="0"/>
                <a:cs typeface="Times New Roman" panose="02020603050405020304" pitchFamily="18" charset="0"/>
              </a:rPr>
              <a:t>المتوقع لإنهاء العمل على كامل أطوال السكك هو عام 2015؛</a:t>
            </a:r>
            <a:endParaRPr lang="en-US" sz="2200" dirty="0">
              <a:solidFill>
                <a:schemeClr val="tx1"/>
              </a:solidFill>
              <a:latin typeface="Times New Roman" panose="02020603050405020304" pitchFamily="18" charset="0"/>
              <a:cs typeface="Times New Roman" panose="02020603050405020304" pitchFamily="18" charset="0"/>
            </a:endParaRPr>
          </a:p>
          <a:p>
            <a:pPr marL="282575" lvl="0" indent="-282575" algn="just" rtl="1">
              <a:buFont typeface="Wingdings" panose="05000000000000000000" pitchFamily="2" charset="2"/>
              <a:buChar char="§"/>
            </a:pPr>
            <a:r>
              <a:rPr lang="ar-EG" sz="2200" dirty="0">
                <a:solidFill>
                  <a:schemeClr val="tx1"/>
                </a:solidFill>
                <a:latin typeface="Times New Roman" panose="02020603050405020304" pitchFamily="18" charset="0"/>
                <a:cs typeface="Times New Roman" panose="02020603050405020304" pitchFamily="18" charset="0"/>
              </a:rPr>
              <a:t>استُكملت المواصفات الفنية لكافة الوصلات الموجودة ضمن محاور الإسكوا والممتدة على طول 237 كلم، فأصبحت كل الوصلات متوافقة مع الاتفاق؛</a:t>
            </a:r>
            <a:endParaRPr lang="en-US" sz="2200" dirty="0">
              <a:solidFill>
                <a:schemeClr val="tx1"/>
              </a:solidFill>
              <a:latin typeface="Times New Roman" panose="02020603050405020304" pitchFamily="18" charset="0"/>
              <a:cs typeface="Times New Roman" panose="02020603050405020304" pitchFamily="18" charset="0"/>
            </a:endParaRPr>
          </a:p>
          <a:p>
            <a:pPr marL="282575" lvl="0" indent="-282575"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أُطلقت حملة إعلامية للترويج للاتفاق، وأيضاً لميزات النقل على السكك الحديدية وتأثيره على خفض التكاليف وتعزيز الأمن والسلامة في عملية النقل، وفعالية نقل البضائع الكبيرة الحجم، والتخفيف من الضرر على البيئة.</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6592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457200" y="2017059"/>
            <a:ext cx="8552329" cy="437029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SA" sz="2200" b="1" u="sng" dirty="0">
                <a:solidFill>
                  <a:schemeClr val="tx1"/>
                </a:solidFill>
                <a:latin typeface="Times New Roman" panose="02020603050405020304" pitchFamily="18" charset="0"/>
                <a:cs typeface="Times New Roman" panose="02020603050405020304" pitchFamily="18" charset="0"/>
              </a:rPr>
              <a:t>جمهورية العراق</a:t>
            </a:r>
            <a:r>
              <a:rPr lang="ar-LB" sz="2200" dirty="0" smtClean="0">
                <a:solidFill>
                  <a:schemeClr val="tx1"/>
                </a:solidFill>
                <a:latin typeface="Times New Roman" panose="02020603050405020304" pitchFamily="18" charset="0"/>
                <a:cs typeface="Times New Roman" panose="02020603050405020304" pitchFamily="18" charset="0"/>
              </a:rPr>
              <a:t>: </a:t>
            </a:r>
            <a:r>
              <a:rPr lang="ar-SA" sz="2200" dirty="0" smtClean="0">
                <a:solidFill>
                  <a:schemeClr val="tx1"/>
                </a:solidFill>
                <a:latin typeface="Times New Roman" panose="02020603050405020304" pitchFamily="18" charset="0"/>
                <a:cs typeface="Times New Roman" panose="02020603050405020304" pitchFamily="18" charset="0"/>
              </a:rPr>
              <a:t>وفقاً</a:t>
            </a:r>
            <a:r>
              <a:rPr lang="en-US" sz="2200" dirty="0" smtClean="0">
                <a:solidFill>
                  <a:schemeClr val="tx1"/>
                </a:solidFill>
                <a:latin typeface="Times New Roman" panose="02020603050405020304" pitchFamily="18" charset="0"/>
                <a:cs typeface="Times New Roman" panose="02020603050405020304" pitchFamily="18" charset="0"/>
              </a:rPr>
              <a:t> </a:t>
            </a:r>
            <a:r>
              <a:rPr lang="ar-LB" sz="2200" dirty="0" smtClean="0">
                <a:solidFill>
                  <a:schemeClr val="tx1"/>
                </a:solidFill>
                <a:latin typeface="Times New Roman" panose="02020603050405020304" pitchFamily="18" charset="0"/>
                <a:cs typeface="Times New Roman" panose="02020603050405020304" pitchFamily="18" charset="0"/>
              </a:rPr>
              <a:t> لتقرير </a:t>
            </a:r>
            <a:r>
              <a:rPr lang="ar-SA" sz="2200" dirty="0" smtClean="0">
                <a:solidFill>
                  <a:schemeClr val="tx1"/>
                </a:solidFill>
                <a:latin typeface="Times New Roman" panose="02020603050405020304" pitchFamily="18" charset="0"/>
                <a:cs typeface="Times New Roman" panose="02020603050405020304" pitchFamily="18" charset="0"/>
              </a:rPr>
              <a:t>وزارة </a:t>
            </a:r>
            <a:r>
              <a:rPr lang="ar-SA" sz="2200" dirty="0">
                <a:solidFill>
                  <a:schemeClr val="tx1"/>
                </a:solidFill>
                <a:latin typeface="Times New Roman" panose="02020603050405020304" pitchFamily="18" charset="0"/>
                <a:cs typeface="Times New Roman" panose="02020603050405020304" pitchFamily="18" charset="0"/>
              </a:rPr>
              <a:t>النقل </a:t>
            </a:r>
            <a:r>
              <a:rPr lang="ar-LB" sz="2200" dirty="0" smtClean="0">
                <a:solidFill>
                  <a:schemeClr val="tx1"/>
                </a:solidFill>
                <a:latin typeface="Times New Roman" panose="02020603050405020304" pitchFamily="18" charset="0"/>
                <a:cs typeface="Times New Roman" panose="02020603050405020304" pitchFamily="18" charset="0"/>
              </a:rPr>
              <a:t>(</a:t>
            </a:r>
            <a:r>
              <a:rPr lang="ar-SA" sz="2200" dirty="0">
                <a:solidFill>
                  <a:schemeClr val="tx1"/>
                </a:solidFill>
                <a:latin typeface="Times New Roman" panose="02020603050405020304" pitchFamily="18" charset="0"/>
                <a:cs typeface="Times New Roman" panose="02020603050405020304" pitchFamily="18" charset="0"/>
              </a:rPr>
              <a:t>25 نيسان/أبريل </a:t>
            </a:r>
            <a:r>
              <a:rPr lang="ar-SA" sz="2200" dirty="0" smtClean="0">
                <a:solidFill>
                  <a:schemeClr val="tx1"/>
                </a:solidFill>
                <a:latin typeface="Times New Roman" panose="02020603050405020304" pitchFamily="18" charset="0"/>
                <a:cs typeface="Times New Roman" panose="02020603050405020304" pitchFamily="18" charset="0"/>
              </a:rPr>
              <a:t>2016</a:t>
            </a:r>
            <a:r>
              <a:rPr lang="ar-LB" sz="2200" dirty="0" smtClean="0">
                <a:solidFill>
                  <a:schemeClr val="tx1"/>
                </a:solidFill>
                <a:latin typeface="Times New Roman" panose="02020603050405020304" pitchFamily="18" charset="0"/>
                <a:cs typeface="Times New Roman" panose="02020603050405020304" pitchFamily="18" charset="0"/>
              </a:rPr>
              <a:t>)، </a:t>
            </a:r>
            <a:r>
              <a:rPr lang="ar-SA" sz="2200" dirty="0">
                <a:solidFill>
                  <a:schemeClr val="tx1"/>
                </a:solidFill>
                <a:latin typeface="Times New Roman" panose="02020603050405020304" pitchFamily="18" charset="0"/>
                <a:cs typeface="Times New Roman" panose="02020603050405020304" pitchFamily="18" charset="0"/>
              </a:rPr>
              <a:t>تقدمت </a:t>
            </a:r>
            <a:r>
              <a:rPr lang="ar-LB" sz="2200" dirty="0" smtClean="0">
                <a:solidFill>
                  <a:schemeClr val="tx1"/>
                </a:solidFill>
                <a:latin typeface="Times New Roman" panose="02020603050405020304" pitchFamily="18" charset="0"/>
                <a:cs typeface="Times New Roman" panose="02020603050405020304" pitchFamily="18" charset="0"/>
              </a:rPr>
              <a:t>ال</a:t>
            </a:r>
            <a:r>
              <a:rPr lang="ar-SA" sz="2200" dirty="0" smtClean="0">
                <a:solidFill>
                  <a:schemeClr val="tx1"/>
                </a:solidFill>
                <a:latin typeface="Times New Roman" panose="02020603050405020304" pitchFamily="18" charset="0"/>
                <a:cs typeface="Times New Roman" panose="02020603050405020304" pitchFamily="18" charset="0"/>
              </a:rPr>
              <a:t>وزارة في </a:t>
            </a:r>
            <a:r>
              <a:rPr lang="ar-SA" sz="2200" dirty="0">
                <a:solidFill>
                  <a:schemeClr val="tx1"/>
                </a:solidFill>
                <a:latin typeface="Times New Roman" panose="02020603050405020304" pitchFamily="18" charset="0"/>
                <a:cs typeface="Times New Roman" panose="02020603050405020304" pitchFamily="18" charset="0"/>
              </a:rPr>
              <a:t>هذا التقرير بطلب من الأمانة التنفيذية لتعديل مسار المحور رقم س40 داخل جمهورية العراق ليكون على النحو التالي: </a:t>
            </a:r>
            <a:endParaRPr lang="en-US" sz="22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الرمادي-منفذ طربيل بطول 400 كم (وأرفق مع الطلب نسخة عن الخارطة الموضحة للمسار المطلوب تعديله) وذلك بدلاً من المسار السابق الوارد في الاتفاق (</a:t>
            </a:r>
            <a:r>
              <a:rPr lang="ar-SA" sz="2200" dirty="0" err="1">
                <a:solidFill>
                  <a:schemeClr val="tx1"/>
                </a:solidFill>
                <a:latin typeface="Times New Roman" panose="02020603050405020304" pitchFamily="18" charset="0"/>
                <a:cs typeface="Times New Roman" panose="02020603050405020304" pitchFamily="18" charset="0"/>
              </a:rPr>
              <a:t>الحقلانية</a:t>
            </a:r>
            <a:r>
              <a:rPr lang="ar-SA" sz="2200" dirty="0">
                <a:solidFill>
                  <a:schemeClr val="tx1"/>
                </a:solidFill>
                <a:latin typeface="Times New Roman" panose="02020603050405020304" pitchFamily="18" charset="0"/>
                <a:cs typeface="Times New Roman" panose="02020603050405020304" pitchFamily="18" charset="0"/>
              </a:rPr>
              <a:t>-طربيل بطول 325 كم). وأفاد التقرير بأن التصاميم الأولية للتعديل المقترح ودراسة الجدوى الاقتصادية والفنية </a:t>
            </a:r>
            <a:br>
              <a:rPr lang="ar-SA" sz="2200" dirty="0">
                <a:solidFill>
                  <a:schemeClr val="tx1"/>
                </a:solidFill>
                <a:latin typeface="Times New Roman" panose="02020603050405020304" pitchFamily="18" charset="0"/>
                <a:cs typeface="Times New Roman" panose="02020603050405020304" pitchFamily="18" charset="0"/>
              </a:rPr>
            </a:br>
            <a:r>
              <a:rPr lang="ar-SA" sz="2200" dirty="0">
                <a:solidFill>
                  <a:schemeClr val="tx1"/>
                </a:solidFill>
                <a:latin typeface="Times New Roman" panose="02020603050405020304" pitchFamily="18" charset="0"/>
                <a:cs typeface="Times New Roman" panose="02020603050405020304" pitchFamily="18" charset="0"/>
              </a:rPr>
              <a:t>قد أعدت منذ عام 2010. </a:t>
            </a:r>
            <a:endParaRPr lang="en-US" sz="22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ولجنة النقل واللوجستيات مدعوة للنظر في الاقتراح المطلوب وإبداء الرأي، والدول الأطراف في الاتفاق مدعوة للتصويت على التعديل المطلوب. </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4333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txBox="1">
            <a:spLocks/>
          </p:cNvSpPr>
          <p:nvPr/>
        </p:nvSpPr>
        <p:spPr bwMode="auto">
          <a:xfrm>
            <a:off x="989013" y="1017588"/>
            <a:ext cx="6540500" cy="41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r">
              <a:lnSpc>
                <a:spcPts val="2700"/>
              </a:lnSpc>
            </a:pPr>
            <a:r>
              <a:rPr lang="en-US" sz="2800" b="1">
                <a:solidFill>
                  <a:srgbClr val="595959"/>
                </a:solidFill>
                <a:ea typeface="Arial" charset="0"/>
                <a:cs typeface="Arial" charset="0"/>
              </a:rPr>
              <a:t>المحتويات</a:t>
            </a:r>
          </a:p>
        </p:txBody>
      </p:sp>
      <p:sp>
        <p:nvSpPr>
          <p:cNvPr id="20482" name="Subtitle 2"/>
          <p:cNvSpPr txBox="1">
            <a:spLocks/>
          </p:cNvSpPr>
          <p:nvPr/>
        </p:nvSpPr>
        <p:spPr bwMode="auto">
          <a:xfrm>
            <a:off x="779928" y="2186922"/>
            <a:ext cx="7651378" cy="2801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r" rtl="1"/>
            <a:r>
              <a:rPr lang="en-US" dirty="0" smtClean="0">
                <a:latin typeface="Times New Roman" panose="02020603050405020304" pitchFamily="18" charset="0"/>
                <a:cs typeface="Times New Roman" panose="02020603050405020304" pitchFamily="18" charset="0"/>
              </a:rPr>
              <a:t>            </a:t>
            </a:r>
            <a:r>
              <a:rPr lang="ar-LB" dirty="0" smtClean="0">
                <a:latin typeface="Times New Roman" panose="02020603050405020304" pitchFamily="18" charset="0"/>
                <a:cs typeface="Times New Roman" panose="02020603050405020304" pitchFamily="18" charset="0"/>
              </a:rPr>
              <a:t>مقدمة</a:t>
            </a:r>
            <a:endParaRPr lang="en-US" dirty="0">
              <a:latin typeface="Times New Roman" panose="02020603050405020304" pitchFamily="18" charset="0"/>
              <a:cs typeface="Times New Roman" panose="02020603050405020304" pitchFamily="18" charset="0"/>
            </a:endParaRPr>
          </a:p>
          <a:p>
            <a:pPr algn="r" rtl="1"/>
            <a:r>
              <a:rPr lang="ar-SA" dirty="0">
                <a:latin typeface="Times New Roman" panose="02020603050405020304" pitchFamily="18" charset="0"/>
                <a:cs typeface="Times New Roman" panose="02020603050405020304" pitchFamily="18" charset="0"/>
              </a:rPr>
              <a:t> </a:t>
            </a:r>
            <a:r>
              <a:rPr lang="ar-SA" dirty="0" smtClean="0">
                <a:latin typeface="Times New Roman" panose="02020603050405020304" pitchFamily="18" charset="0"/>
                <a:cs typeface="Times New Roman" panose="02020603050405020304" pitchFamily="18" charset="0"/>
              </a:rPr>
              <a:t>أولاً-</a:t>
            </a:r>
            <a:r>
              <a:rPr lang="ar-SA" dirty="0">
                <a:latin typeface="Times New Roman" panose="02020603050405020304" pitchFamily="18" charset="0"/>
                <a:cs typeface="Times New Roman" panose="02020603050405020304" pitchFamily="18" charset="0"/>
              </a:rPr>
              <a:t>	</a:t>
            </a:r>
            <a:r>
              <a:rPr lang="ar-SY" dirty="0">
                <a:latin typeface="Times New Roman" panose="02020603050405020304" pitchFamily="18" charset="0"/>
                <a:cs typeface="Times New Roman" panose="02020603050405020304" pitchFamily="18" charset="0"/>
              </a:rPr>
              <a:t>اتفاق الطرق الدولية بين الدول العربية</a:t>
            </a:r>
            <a:endParaRPr lang="en-US" dirty="0">
              <a:latin typeface="Times New Roman" panose="02020603050405020304" pitchFamily="18" charset="0"/>
              <a:cs typeface="Times New Roman" panose="02020603050405020304" pitchFamily="18" charset="0"/>
            </a:endParaRPr>
          </a:p>
          <a:p>
            <a:pPr algn="r" rtl="1"/>
            <a:r>
              <a:rPr lang="ar-SA" dirty="0">
                <a:latin typeface="Times New Roman" panose="02020603050405020304" pitchFamily="18" charset="0"/>
                <a:cs typeface="Times New Roman" panose="02020603050405020304" pitchFamily="18" charset="0"/>
              </a:rPr>
              <a:t> </a:t>
            </a:r>
            <a:r>
              <a:rPr lang="ar-SA" dirty="0" smtClean="0">
                <a:latin typeface="Times New Roman" panose="02020603050405020304" pitchFamily="18" charset="0"/>
                <a:cs typeface="Times New Roman" panose="02020603050405020304" pitchFamily="18" charset="0"/>
              </a:rPr>
              <a:t>ثانياً-</a:t>
            </a:r>
            <a:r>
              <a:rPr lang="ar-SA" dirty="0">
                <a:latin typeface="Times New Roman" panose="02020603050405020304" pitchFamily="18" charset="0"/>
                <a:cs typeface="Times New Roman" panose="02020603050405020304" pitchFamily="18" charset="0"/>
              </a:rPr>
              <a:t>	</a:t>
            </a:r>
            <a:r>
              <a:rPr lang="ar-SY" dirty="0">
                <a:latin typeface="Times New Roman" panose="02020603050405020304" pitchFamily="18" charset="0"/>
                <a:cs typeface="Times New Roman" panose="02020603050405020304" pitchFamily="18" charset="0"/>
              </a:rPr>
              <a:t>اتفاق السكك الحديدية الدولية بين الدول العربية</a:t>
            </a:r>
            <a:endParaRPr lang="en-US" dirty="0">
              <a:latin typeface="Times New Roman" panose="02020603050405020304" pitchFamily="18" charset="0"/>
              <a:cs typeface="Times New Roman" panose="02020603050405020304" pitchFamily="18" charset="0"/>
            </a:endParaRPr>
          </a:p>
          <a:p>
            <a:pPr algn="r" rtl="1"/>
            <a:r>
              <a:rPr lang="ar-SA" dirty="0">
                <a:latin typeface="Times New Roman" panose="02020603050405020304" pitchFamily="18" charset="0"/>
                <a:cs typeface="Times New Roman" panose="02020603050405020304" pitchFamily="18" charset="0"/>
              </a:rPr>
              <a:t> </a:t>
            </a:r>
            <a:r>
              <a:rPr lang="ar-SA" dirty="0" smtClean="0">
                <a:latin typeface="Times New Roman" panose="02020603050405020304" pitchFamily="18" charset="0"/>
                <a:cs typeface="Times New Roman" panose="02020603050405020304" pitchFamily="18" charset="0"/>
              </a:rPr>
              <a:t>ثالثاً-</a:t>
            </a:r>
            <a:r>
              <a:rPr lang="ar-SA" dirty="0">
                <a:latin typeface="Times New Roman" panose="02020603050405020304" pitchFamily="18" charset="0"/>
                <a:cs typeface="Times New Roman" panose="02020603050405020304" pitchFamily="18" charset="0"/>
              </a:rPr>
              <a:t>	</a:t>
            </a:r>
            <a:r>
              <a:rPr lang="ar-SY" dirty="0">
                <a:latin typeface="Times New Roman" panose="02020603050405020304" pitchFamily="18" charset="0"/>
                <a:cs typeface="Times New Roman" panose="02020603050405020304" pitchFamily="18" charset="0"/>
              </a:rPr>
              <a:t>مذكرة التفاهم بشأن التعاون في مجال النقل البحري بين الدول العربية</a:t>
            </a:r>
            <a:endParaRPr lang="en-US" dirty="0">
              <a:latin typeface="Times New Roman" panose="02020603050405020304" pitchFamily="18" charset="0"/>
              <a:cs typeface="Times New Roman" panose="02020603050405020304" pitchFamily="18" charset="0"/>
            </a:endParaRPr>
          </a:p>
          <a:p>
            <a:pPr algn="r" rtl="1"/>
            <a:r>
              <a:rPr lang="ar-LB" dirty="0" smtClean="0">
                <a:latin typeface="Times New Roman" panose="02020603050405020304" pitchFamily="18" charset="0"/>
                <a:cs typeface="Times New Roman" panose="02020603050405020304" pitchFamily="18" charset="0"/>
              </a:rPr>
              <a:t>رابعاً-</a:t>
            </a:r>
            <a:r>
              <a:rPr lang="ar-LB" dirty="0">
                <a:latin typeface="Times New Roman" panose="02020603050405020304" pitchFamily="18" charset="0"/>
                <a:cs typeface="Times New Roman" panose="02020603050405020304" pitchFamily="18" charset="0"/>
              </a:rPr>
              <a:t>	اللجان الوطنية لتسهيل النقل والتجارة</a:t>
            </a:r>
            <a:endParaRPr lang="en-US" dirty="0">
              <a:latin typeface="Times New Roman" panose="02020603050405020304" pitchFamily="18" charset="0"/>
              <a:cs typeface="Times New Roman" panose="02020603050405020304" pitchFamily="18" charset="0"/>
            </a:endParaRPr>
          </a:p>
          <a:p>
            <a:pPr algn="r" rtl="1"/>
            <a:r>
              <a:rPr lang="ar-LB" dirty="0" smtClean="0">
                <a:latin typeface="Times New Roman" panose="02020603050405020304" pitchFamily="18" charset="0"/>
                <a:cs typeface="Times New Roman" panose="02020603050405020304" pitchFamily="18" charset="0"/>
              </a:rPr>
              <a:t>خامساً-</a:t>
            </a:r>
            <a:r>
              <a:rPr lang="ar-LB" dirty="0">
                <a:latin typeface="Times New Roman" panose="02020603050405020304" pitchFamily="18" charset="0"/>
                <a:cs typeface="Times New Roman" panose="02020603050405020304" pitchFamily="18" charset="0"/>
              </a:rPr>
              <a:t>	سلامة المرور على الطرق</a:t>
            </a:r>
            <a:endParaRPr lang="en-US" dirty="0">
              <a:latin typeface="Times New Roman" panose="02020603050405020304" pitchFamily="18" charset="0"/>
              <a:cs typeface="Times New Roman" panose="02020603050405020304" pitchFamily="18" charset="0"/>
            </a:endParaRPr>
          </a:p>
          <a:p>
            <a:pPr algn="r">
              <a:lnSpc>
                <a:spcPts val="2800"/>
              </a:lnSpc>
              <a:buFont typeface="Arial" charset="0"/>
              <a:buNone/>
            </a:pPr>
            <a:endParaRPr lang="en-US" dirty="0">
              <a:latin typeface="Times New Roman" panose="02020603050405020304" pitchFamily="18" charset="0"/>
              <a:ea typeface="Arial"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457200" y="2017059"/>
            <a:ext cx="8552329" cy="437029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LB" sz="2400" b="1" u="sng" dirty="0" smtClean="0">
                <a:solidFill>
                  <a:schemeClr val="tx1"/>
                </a:solidFill>
                <a:latin typeface="Times New Roman" panose="02020603050405020304" pitchFamily="18" charset="0"/>
                <a:cs typeface="Times New Roman" panose="02020603050405020304" pitchFamily="18" charset="0"/>
              </a:rPr>
              <a:t>دولة فلسطين</a:t>
            </a:r>
            <a:r>
              <a:rPr lang="ar-LB" sz="2400" dirty="0" smtClean="0">
                <a:solidFill>
                  <a:schemeClr val="tx1"/>
                </a:solidFill>
                <a:latin typeface="Times New Roman" panose="02020603050405020304" pitchFamily="18" charset="0"/>
                <a:cs typeface="Times New Roman" panose="02020603050405020304" pitchFamily="18" charset="0"/>
              </a:rPr>
              <a:t>: أشار </a:t>
            </a:r>
            <a:r>
              <a:rPr lang="ar-SA" sz="2400" dirty="0" smtClean="0">
                <a:solidFill>
                  <a:schemeClr val="tx1"/>
                </a:solidFill>
                <a:latin typeface="Times New Roman" panose="02020603050405020304" pitchFamily="18" charset="0"/>
                <a:cs typeface="Times New Roman" panose="02020603050405020304" pitchFamily="18" charset="0"/>
              </a:rPr>
              <a:t>تقرير </a:t>
            </a:r>
            <a:r>
              <a:rPr lang="ar-SA" sz="2400" dirty="0">
                <a:solidFill>
                  <a:schemeClr val="tx1"/>
                </a:solidFill>
                <a:latin typeface="Times New Roman" panose="02020603050405020304" pitchFamily="18" charset="0"/>
                <a:cs typeface="Times New Roman" panose="02020603050405020304" pitchFamily="18" charset="0"/>
              </a:rPr>
              <a:t>وزارة النقل </a:t>
            </a:r>
            <a:r>
              <a:rPr lang="ar-LB" sz="2400" dirty="0" smtClean="0">
                <a:solidFill>
                  <a:schemeClr val="tx1"/>
                </a:solidFill>
                <a:latin typeface="Times New Roman" panose="02020603050405020304" pitchFamily="18" charset="0"/>
                <a:cs typeface="Times New Roman" panose="02020603050405020304" pitchFamily="18" charset="0"/>
              </a:rPr>
              <a:t>(</a:t>
            </a:r>
            <a:r>
              <a:rPr lang="ar-SA" sz="2400" dirty="0" smtClean="0">
                <a:solidFill>
                  <a:schemeClr val="tx1"/>
                </a:solidFill>
                <a:latin typeface="Times New Roman" panose="02020603050405020304" pitchFamily="18" charset="0"/>
                <a:cs typeface="Times New Roman" panose="02020603050405020304" pitchFamily="18" charset="0"/>
              </a:rPr>
              <a:t>15 </a:t>
            </a:r>
            <a:r>
              <a:rPr lang="ar-SA" sz="2400" dirty="0">
                <a:solidFill>
                  <a:schemeClr val="tx1"/>
                </a:solidFill>
                <a:latin typeface="Times New Roman" panose="02020603050405020304" pitchFamily="18" charset="0"/>
                <a:cs typeface="Times New Roman" panose="02020603050405020304" pitchFamily="18" charset="0"/>
              </a:rPr>
              <a:t>أيار/مايو </a:t>
            </a:r>
            <a:r>
              <a:rPr lang="ar-SA" sz="2400" dirty="0" smtClean="0">
                <a:solidFill>
                  <a:schemeClr val="tx1"/>
                </a:solidFill>
                <a:latin typeface="Times New Roman" panose="02020603050405020304" pitchFamily="18" charset="0"/>
                <a:cs typeface="Times New Roman" panose="02020603050405020304" pitchFamily="18" charset="0"/>
              </a:rPr>
              <a:t>2016</a:t>
            </a:r>
            <a:r>
              <a:rPr lang="ar-LB" sz="2400" dirty="0" smtClean="0">
                <a:solidFill>
                  <a:schemeClr val="tx1"/>
                </a:solidFill>
                <a:latin typeface="Times New Roman" panose="02020603050405020304" pitchFamily="18" charset="0"/>
                <a:cs typeface="Times New Roman" panose="02020603050405020304" pitchFamily="18" charset="0"/>
              </a:rPr>
              <a:t>)</a:t>
            </a:r>
            <a:r>
              <a:rPr lang="ar-SA" sz="2400" dirty="0" smtClean="0">
                <a:solidFill>
                  <a:schemeClr val="tx1"/>
                </a:solidFill>
                <a:latin typeface="Times New Roman" panose="02020603050405020304" pitchFamily="18" charset="0"/>
                <a:cs typeface="Times New Roman" panose="02020603050405020304" pitchFamily="18" charset="0"/>
              </a:rPr>
              <a:t> إلى </a:t>
            </a:r>
            <a:r>
              <a:rPr lang="ar-SA" sz="2400" dirty="0">
                <a:solidFill>
                  <a:schemeClr val="tx1"/>
                </a:solidFill>
                <a:latin typeface="Times New Roman" panose="02020603050405020304" pitchFamily="18" charset="0"/>
                <a:cs typeface="Times New Roman" panose="02020603050405020304" pitchFamily="18" charset="0"/>
              </a:rPr>
              <a:t>التطورات التالية بالرغم من عقبات التنفيذ المتمثلة بالاحتلال والوضع السياسي غير المستقر: </a:t>
            </a:r>
            <a:endParaRPr lang="ar-LB" sz="2400" dirty="0" smtClean="0">
              <a:solidFill>
                <a:schemeClr val="tx1"/>
              </a:solidFill>
              <a:latin typeface="Times New Roman" panose="02020603050405020304" pitchFamily="18" charset="0"/>
              <a:cs typeface="Times New Roman" panose="02020603050405020304" pitchFamily="18" charset="0"/>
            </a:endParaRPr>
          </a:p>
          <a:p>
            <a:pPr rtl="1"/>
            <a:endParaRPr lang="en-US" sz="1050" dirty="0">
              <a:solidFill>
                <a:schemeClr val="tx1"/>
              </a:solidFill>
              <a:latin typeface="Times New Roman" panose="02020603050405020304" pitchFamily="18" charset="0"/>
              <a:cs typeface="Times New Roman" panose="02020603050405020304" pitchFamily="18" charset="0"/>
            </a:endParaRPr>
          </a:p>
          <a:p>
            <a:pPr marL="403225" lvl="0" indent="-403225" rtl="1">
              <a:buFont typeface="Wingdings" panose="05000000000000000000" pitchFamily="2" charset="2"/>
              <a:buChar char="§"/>
              <a:tabLst>
                <a:tab pos="349250" algn="l"/>
              </a:tabLst>
            </a:pPr>
            <a:r>
              <a:rPr lang="ar-SA" sz="2400" dirty="0">
                <a:solidFill>
                  <a:schemeClr val="tx1"/>
                </a:solidFill>
                <a:latin typeface="Times New Roman" panose="02020603050405020304" pitchFamily="18" charset="0"/>
                <a:cs typeface="Times New Roman" panose="02020603050405020304" pitchFamily="18" charset="0"/>
              </a:rPr>
              <a:t>تم جرد خمس وصلات ناقصة على المحورين س40 وس50 بإجمالي أطوال 460 كم؛ </a:t>
            </a:r>
            <a:endParaRPr lang="en-US" sz="2400" dirty="0">
              <a:solidFill>
                <a:schemeClr val="tx1"/>
              </a:solidFill>
              <a:latin typeface="Times New Roman" panose="02020603050405020304" pitchFamily="18" charset="0"/>
              <a:cs typeface="Times New Roman" panose="02020603050405020304" pitchFamily="18" charset="0"/>
            </a:endParaRPr>
          </a:p>
          <a:p>
            <a:pPr marL="403225" lvl="0" indent="-403225" rtl="1">
              <a:buFont typeface="Wingdings" panose="05000000000000000000" pitchFamily="2" charset="2"/>
              <a:buChar char="§"/>
              <a:tabLst>
                <a:tab pos="349250" algn="l"/>
              </a:tabLst>
            </a:pPr>
            <a:r>
              <a:rPr lang="ar-SA" sz="2400" dirty="0">
                <a:solidFill>
                  <a:schemeClr val="tx1"/>
                </a:solidFill>
                <a:latin typeface="Times New Roman" panose="02020603050405020304" pitchFamily="18" charset="0"/>
                <a:cs typeface="Times New Roman" panose="02020603050405020304" pitchFamily="18" charset="0"/>
              </a:rPr>
              <a:t>حُدد عدد الوصلات التي لا بد من </a:t>
            </a:r>
            <a:r>
              <a:rPr lang="ar-SA" sz="2400" dirty="0" smtClean="0">
                <a:solidFill>
                  <a:schemeClr val="tx1"/>
                </a:solidFill>
                <a:latin typeface="Times New Roman" panose="02020603050405020304" pitchFamily="18" charset="0"/>
                <a:cs typeface="Times New Roman" panose="02020603050405020304" pitchFamily="18" charset="0"/>
              </a:rPr>
              <a:t>إنشائها </a:t>
            </a:r>
            <a:r>
              <a:rPr lang="ar-SA" sz="2400" dirty="0">
                <a:solidFill>
                  <a:schemeClr val="tx1"/>
                </a:solidFill>
                <a:latin typeface="Times New Roman" panose="02020603050405020304" pitchFamily="18" charset="0"/>
                <a:cs typeface="Times New Roman" panose="02020603050405020304" pitchFamily="18" charset="0"/>
              </a:rPr>
              <a:t>بـ 5 وهي بإجمالي طول 292 كم؛ </a:t>
            </a:r>
            <a:endParaRPr lang="en-US" sz="2400" dirty="0">
              <a:solidFill>
                <a:schemeClr val="tx1"/>
              </a:solidFill>
              <a:latin typeface="Times New Roman" panose="02020603050405020304" pitchFamily="18" charset="0"/>
              <a:cs typeface="Times New Roman" panose="02020603050405020304" pitchFamily="18" charset="0"/>
            </a:endParaRPr>
          </a:p>
          <a:p>
            <a:pPr marL="403225" lvl="0" indent="-403225" rtl="1">
              <a:buFont typeface="Wingdings" panose="05000000000000000000" pitchFamily="2" charset="2"/>
              <a:buChar char="§"/>
              <a:tabLst>
                <a:tab pos="349250" algn="l"/>
              </a:tabLst>
            </a:pPr>
            <a:r>
              <a:rPr lang="ar-SA" sz="2400" dirty="0">
                <a:solidFill>
                  <a:schemeClr val="tx1"/>
                </a:solidFill>
                <a:latin typeface="Times New Roman" panose="02020603050405020304" pitchFamily="18" charset="0"/>
                <a:cs typeface="Times New Roman" panose="02020603050405020304" pitchFamily="18" charset="0"/>
              </a:rPr>
              <a:t>إجمالي أطوال الوصلات الموجودة: مسار في قطاع غزة ومسار في شمال الضفة </a:t>
            </a:r>
            <a:r>
              <a:rPr lang="ar-SA" sz="2400" dirty="0" err="1" smtClean="0">
                <a:solidFill>
                  <a:schemeClr val="tx1"/>
                </a:solidFill>
                <a:latin typeface="Times New Roman" panose="02020603050405020304" pitchFamily="18" charset="0"/>
                <a:cs typeface="Times New Roman" panose="02020603050405020304" pitchFamily="18" charset="0"/>
              </a:rPr>
              <a:t>الغربیة</a:t>
            </a:r>
            <a:r>
              <a:rPr lang="ar-LB" sz="2400" dirty="0" smtClean="0">
                <a:solidFill>
                  <a:schemeClr val="tx1"/>
                </a:solidFill>
                <a:latin typeface="Times New Roman" panose="02020603050405020304" pitchFamily="18" charset="0"/>
                <a:cs typeface="Times New Roman" panose="02020603050405020304" pitchFamily="18" charset="0"/>
              </a:rPr>
              <a:t> </a:t>
            </a:r>
            <a:r>
              <a:rPr lang="ar-SA" sz="2400" dirty="0" smtClean="0">
                <a:solidFill>
                  <a:schemeClr val="tx1"/>
                </a:solidFill>
                <a:latin typeface="Times New Roman" panose="02020603050405020304" pitchFamily="18" charset="0"/>
                <a:cs typeface="Times New Roman" panose="02020603050405020304" pitchFamily="18" charset="0"/>
              </a:rPr>
              <a:t>(</a:t>
            </a:r>
            <a:r>
              <a:rPr lang="ar-SA" sz="2400" dirty="0">
                <a:solidFill>
                  <a:schemeClr val="tx1"/>
                </a:solidFill>
                <a:latin typeface="Times New Roman" panose="02020603050405020304" pitchFamily="18" charset="0"/>
                <a:cs typeface="Times New Roman" panose="02020603050405020304" pitchFamily="18" charset="0"/>
              </a:rPr>
              <a:t>مسار سكة الحجاز </a:t>
            </a:r>
            <a:r>
              <a:rPr lang="ar-SA" sz="2400" dirty="0" err="1">
                <a:solidFill>
                  <a:schemeClr val="tx1"/>
                </a:solidFill>
                <a:latin typeface="Times New Roman" panose="02020603050405020304" pitchFamily="18" charset="0"/>
                <a:cs typeface="Times New Roman" panose="02020603050405020304" pitchFamily="18" charset="0"/>
              </a:rPr>
              <a:t>القدیم</a:t>
            </a:r>
            <a:r>
              <a:rPr lang="ar-SA" sz="2400" dirty="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14729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457201" y="2017059"/>
            <a:ext cx="8404412" cy="437029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LB" sz="2600" b="1" u="sng" dirty="0" smtClean="0">
                <a:solidFill>
                  <a:schemeClr val="tx1"/>
                </a:solidFill>
                <a:latin typeface="Times New Roman" panose="02020603050405020304" pitchFamily="18" charset="0"/>
                <a:cs typeface="Times New Roman" panose="02020603050405020304" pitchFamily="18" charset="0"/>
              </a:rPr>
              <a:t>دولة الكويت</a:t>
            </a:r>
            <a:r>
              <a:rPr lang="ar-LB" sz="2600" dirty="0" smtClean="0">
                <a:solidFill>
                  <a:schemeClr val="tx1"/>
                </a:solidFill>
                <a:latin typeface="Times New Roman" panose="02020603050405020304" pitchFamily="18" charset="0"/>
                <a:cs typeface="Times New Roman" panose="02020603050405020304" pitchFamily="18" charset="0"/>
              </a:rPr>
              <a:t>: بحسب </a:t>
            </a:r>
            <a:r>
              <a:rPr lang="ar-SA" sz="2600" dirty="0" smtClean="0">
                <a:solidFill>
                  <a:schemeClr val="tx1"/>
                </a:solidFill>
                <a:latin typeface="Times New Roman" panose="02020603050405020304" pitchFamily="18" charset="0"/>
                <a:cs typeface="Times New Roman" panose="02020603050405020304" pitchFamily="18" charset="0"/>
              </a:rPr>
              <a:t>آخر </a:t>
            </a:r>
            <a:r>
              <a:rPr lang="ar-SA" sz="2600" dirty="0">
                <a:solidFill>
                  <a:schemeClr val="tx1"/>
                </a:solidFill>
                <a:latin typeface="Times New Roman" panose="02020603050405020304" pitchFamily="18" charset="0"/>
                <a:cs typeface="Times New Roman" panose="02020603050405020304" pitchFamily="18" charset="0"/>
              </a:rPr>
              <a:t>تقرير </a:t>
            </a:r>
            <a:r>
              <a:rPr lang="ar-LB" sz="2600" dirty="0" smtClean="0">
                <a:solidFill>
                  <a:schemeClr val="tx1"/>
                </a:solidFill>
                <a:latin typeface="Times New Roman" panose="02020603050405020304" pitchFamily="18" charset="0"/>
                <a:cs typeface="Times New Roman" panose="02020603050405020304" pitchFamily="18" charset="0"/>
              </a:rPr>
              <a:t>ل</a:t>
            </a:r>
            <a:r>
              <a:rPr lang="ar-SA" sz="2600" dirty="0" smtClean="0">
                <a:solidFill>
                  <a:schemeClr val="tx1"/>
                </a:solidFill>
                <a:latin typeface="Times New Roman" panose="02020603050405020304" pitchFamily="18" charset="0"/>
                <a:cs typeface="Times New Roman" panose="02020603050405020304" pitchFamily="18" charset="0"/>
              </a:rPr>
              <a:t>وزارة </a:t>
            </a:r>
            <a:r>
              <a:rPr lang="ar-SA" sz="2600" dirty="0">
                <a:solidFill>
                  <a:schemeClr val="tx1"/>
                </a:solidFill>
                <a:latin typeface="Times New Roman" panose="02020603050405020304" pitchFamily="18" charset="0"/>
                <a:cs typeface="Times New Roman" panose="02020603050405020304" pitchFamily="18" charset="0"/>
              </a:rPr>
              <a:t>المواصلات </a:t>
            </a:r>
            <a:r>
              <a:rPr lang="ar-LB" sz="2600" dirty="0" smtClean="0">
                <a:solidFill>
                  <a:schemeClr val="tx1"/>
                </a:solidFill>
                <a:latin typeface="Times New Roman" panose="02020603050405020304" pitchFamily="18" charset="0"/>
                <a:cs typeface="Times New Roman" panose="02020603050405020304" pitchFamily="18" charset="0"/>
              </a:rPr>
              <a:t>(</a:t>
            </a:r>
            <a:r>
              <a:rPr lang="ar-SA" sz="2600" dirty="0" smtClean="0">
                <a:solidFill>
                  <a:schemeClr val="tx1"/>
                </a:solidFill>
                <a:latin typeface="Times New Roman" panose="02020603050405020304" pitchFamily="18" charset="0"/>
                <a:cs typeface="Times New Roman" panose="02020603050405020304" pitchFamily="18" charset="0"/>
              </a:rPr>
              <a:t>16 </a:t>
            </a:r>
            <a:r>
              <a:rPr lang="ar-SA" sz="2600" dirty="0">
                <a:solidFill>
                  <a:schemeClr val="tx1"/>
                </a:solidFill>
                <a:latin typeface="Times New Roman" panose="02020603050405020304" pitchFamily="18" charset="0"/>
                <a:cs typeface="Times New Roman" panose="02020603050405020304" pitchFamily="18" charset="0"/>
              </a:rPr>
              <a:t>نيسان/أبريل </a:t>
            </a:r>
            <a:r>
              <a:rPr lang="ar-SA" sz="2600" dirty="0" smtClean="0">
                <a:solidFill>
                  <a:schemeClr val="tx1"/>
                </a:solidFill>
                <a:latin typeface="Times New Roman" panose="02020603050405020304" pitchFamily="18" charset="0"/>
                <a:cs typeface="Times New Roman" panose="02020603050405020304" pitchFamily="18" charset="0"/>
              </a:rPr>
              <a:t>2014</a:t>
            </a:r>
            <a:r>
              <a:rPr lang="ar-LB" sz="2600" dirty="0" smtClean="0">
                <a:solidFill>
                  <a:schemeClr val="tx1"/>
                </a:solidFill>
                <a:latin typeface="Times New Roman" panose="02020603050405020304" pitchFamily="18" charset="0"/>
                <a:cs typeface="Times New Roman" panose="02020603050405020304" pitchFamily="18" charset="0"/>
              </a:rPr>
              <a:t>):</a:t>
            </a:r>
          </a:p>
          <a:p>
            <a:pPr rtl="1"/>
            <a:endParaRPr lang="ar-LB" sz="2600" dirty="0">
              <a:solidFill>
                <a:schemeClr val="tx1"/>
              </a:solidFill>
              <a:latin typeface="Times New Roman" panose="02020603050405020304" pitchFamily="18" charset="0"/>
              <a:cs typeface="Times New Roman" panose="02020603050405020304" pitchFamily="18" charset="0"/>
            </a:endParaRPr>
          </a:p>
          <a:p>
            <a:pPr marL="342900" indent="-288925" algn="just" rtl="1">
              <a:buFont typeface="Wingdings" panose="05000000000000000000" pitchFamily="2" charset="2"/>
              <a:buChar char="§"/>
            </a:pPr>
            <a:r>
              <a:rPr lang="ar-EG" sz="2600" dirty="0" smtClean="0">
                <a:solidFill>
                  <a:schemeClr val="tx1"/>
                </a:solidFill>
                <a:latin typeface="Times New Roman" panose="02020603050405020304" pitchFamily="18" charset="0"/>
                <a:cs typeface="Times New Roman" panose="02020603050405020304" pitchFamily="18" charset="0"/>
              </a:rPr>
              <a:t>عدد </a:t>
            </a:r>
            <a:r>
              <a:rPr lang="ar-EG" sz="2600" dirty="0">
                <a:solidFill>
                  <a:schemeClr val="tx1"/>
                </a:solidFill>
                <a:latin typeface="Times New Roman" panose="02020603050405020304" pitchFamily="18" charset="0"/>
                <a:cs typeface="Times New Roman" panose="02020603050405020304" pitchFamily="18" charset="0"/>
              </a:rPr>
              <a:t>الوصلات الناقصة التي تم جردها بلغ 4 وصلات مجموع </a:t>
            </a:r>
            <a:r>
              <a:rPr lang="ar-EG" sz="2600" dirty="0" smtClean="0">
                <a:solidFill>
                  <a:schemeClr val="tx1"/>
                </a:solidFill>
                <a:latin typeface="Times New Roman" panose="02020603050405020304" pitchFamily="18" charset="0"/>
                <a:cs typeface="Times New Roman" panose="02020603050405020304" pitchFamily="18" charset="0"/>
              </a:rPr>
              <a:t>أطوالها</a:t>
            </a:r>
            <a:r>
              <a:rPr lang="ar-LB" sz="2600" dirty="0" smtClean="0">
                <a:solidFill>
                  <a:schemeClr val="tx1"/>
                </a:solidFill>
                <a:latin typeface="Times New Roman" panose="02020603050405020304" pitchFamily="18" charset="0"/>
                <a:cs typeface="Times New Roman" panose="02020603050405020304" pitchFamily="18" charset="0"/>
              </a:rPr>
              <a:t/>
            </a:r>
            <a:br>
              <a:rPr lang="ar-LB" sz="2600" dirty="0" smtClean="0">
                <a:solidFill>
                  <a:schemeClr val="tx1"/>
                </a:solidFill>
                <a:latin typeface="Times New Roman" panose="02020603050405020304" pitchFamily="18" charset="0"/>
                <a:cs typeface="Times New Roman" panose="02020603050405020304" pitchFamily="18" charset="0"/>
              </a:rPr>
            </a:br>
            <a:r>
              <a:rPr lang="ar-EG" sz="2600" dirty="0" smtClean="0">
                <a:solidFill>
                  <a:schemeClr val="tx1"/>
                </a:solidFill>
                <a:latin typeface="Times New Roman" panose="02020603050405020304" pitchFamily="18" charset="0"/>
                <a:cs typeface="Times New Roman" panose="02020603050405020304" pitchFamily="18" charset="0"/>
              </a:rPr>
              <a:t> </a:t>
            </a:r>
            <a:r>
              <a:rPr lang="ar-EG" sz="2600" dirty="0">
                <a:solidFill>
                  <a:schemeClr val="tx1"/>
                </a:solidFill>
                <a:latin typeface="Times New Roman" panose="02020603050405020304" pitchFamily="18" charset="0"/>
                <a:cs typeface="Times New Roman" panose="02020603050405020304" pitchFamily="18" charset="0"/>
              </a:rPr>
              <a:t>326 </a:t>
            </a:r>
            <a:r>
              <a:rPr lang="ar-EG" sz="2600" dirty="0" smtClean="0">
                <a:solidFill>
                  <a:schemeClr val="tx1"/>
                </a:solidFill>
                <a:latin typeface="Times New Roman" panose="02020603050405020304" pitchFamily="18" charset="0"/>
                <a:cs typeface="Times New Roman" panose="02020603050405020304" pitchFamily="18" charset="0"/>
              </a:rPr>
              <a:t>كلم</a:t>
            </a:r>
            <a:endParaRPr lang="ar-LB" sz="2600" dirty="0" smtClean="0">
              <a:solidFill>
                <a:schemeClr val="tx1"/>
              </a:solidFill>
              <a:latin typeface="Times New Roman" panose="02020603050405020304" pitchFamily="18" charset="0"/>
              <a:cs typeface="Times New Roman" panose="02020603050405020304" pitchFamily="18" charset="0"/>
            </a:endParaRPr>
          </a:p>
          <a:p>
            <a:pPr marL="342900" indent="-288925" algn="just" rtl="1">
              <a:buFont typeface="Wingdings" panose="05000000000000000000" pitchFamily="2" charset="2"/>
              <a:buChar char="§"/>
            </a:pPr>
            <a:r>
              <a:rPr lang="ar-EG" sz="2600" dirty="0" smtClean="0">
                <a:solidFill>
                  <a:schemeClr val="tx1"/>
                </a:solidFill>
                <a:latin typeface="Times New Roman" panose="02020603050405020304" pitchFamily="18" charset="0"/>
                <a:cs typeface="Times New Roman" panose="02020603050405020304" pitchFamily="18" charset="0"/>
              </a:rPr>
              <a:t>تم </a:t>
            </a:r>
            <a:r>
              <a:rPr lang="ar-EG" sz="2600" dirty="0">
                <a:solidFill>
                  <a:schemeClr val="tx1"/>
                </a:solidFill>
                <a:latin typeface="Times New Roman" panose="02020603050405020304" pitchFamily="18" charset="0"/>
                <a:cs typeface="Times New Roman" panose="02020603050405020304" pitchFamily="18" charset="0"/>
              </a:rPr>
              <a:t>استكمال دراسة الجدوى لكل الوصلات </a:t>
            </a:r>
            <a:r>
              <a:rPr lang="ar-EG" sz="2600" dirty="0" smtClean="0">
                <a:solidFill>
                  <a:schemeClr val="tx1"/>
                </a:solidFill>
                <a:latin typeface="Times New Roman" panose="02020603050405020304" pitchFamily="18" charset="0"/>
                <a:cs typeface="Times New Roman" panose="02020603050405020304" pitchFamily="18" charset="0"/>
              </a:rPr>
              <a:t>المحددة</a:t>
            </a:r>
            <a:endParaRPr lang="ar-LB" sz="2600" dirty="0" smtClean="0">
              <a:solidFill>
                <a:schemeClr val="tx1"/>
              </a:solidFill>
              <a:latin typeface="Times New Roman" panose="02020603050405020304" pitchFamily="18" charset="0"/>
              <a:cs typeface="Times New Roman" panose="02020603050405020304" pitchFamily="18" charset="0"/>
            </a:endParaRPr>
          </a:p>
          <a:p>
            <a:pPr marL="342900" indent="-288925" algn="just" rtl="1">
              <a:buFont typeface="Wingdings" panose="05000000000000000000" pitchFamily="2" charset="2"/>
              <a:buChar char="§"/>
            </a:pPr>
            <a:r>
              <a:rPr lang="ar-LB" sz="2600" dirty="0">
                <a:solidFill>
                  <a:schemeClr val="tx1"/>
                </a:solidFill>
                <a:latin typeface="Times New Roman" panose="02020603050405020304" pitchFamily="18" charset="0"/>
                <a:cs typeface="Times New Roman" panose="02020603050405020304" pitchFamily="18" charset="0"/>
              </a:rPr>
              <a:t>إ</a:t>
            </a:r>
            <a:r>
              <a:rPr lang="ar-LB" sz="2600" dirty="0" smtClean="0">
                <a:solidFill>
                  <a:schemeClr val="tx1"/>
                </a:solidFill>
                <a:latin typeface="Times New Roman" panose="02020603050405020304" pitchFamily="18" charset="0"/>
                <a:cs typeface="Times New Roman" panose="02020603050405020304" pitchFamily="18" charset="0"/>
              </a:rPr>
              <a:t>ن </a:t>
            </a:r>
            <a:r>
              <a:rPr lang="ar-LB" sz="2600" dirty="0">
                <a:solidFill>
                  <a:schemeClr val="tx1"/>
                </a:solidFill>
                <a:latin typeface="Times New Roman" panose="02020603050405020304" pitchFamily="18" charset="0"/>
                <a:cs typeface="Times New Roman" panose="02020603050405020304" pitchFamily="18" charset="0"/>
              </a:rPr>
              <a:t>الوصلات التي تربط الكويت بدول مجلس التعاون</a:t>
            </a:r>
            <a:r>
              <a:rPr lang="ar-SA" sz="2600" dirty="0">
                <a:solidFill>
                  <a:schemeClr val="tx1"/>
                </a:solidFill>
                <a:latin typeface="Times New Roman" panose="02020603050405020304" pitchFamily="18" charset="0"/>
                <a:cs typeface="Times New Roman" panose="02020603050405020304" pitchFamily="18" charset="0"/>
              </a:rPr>
              <a:t> الخليجي هي أهم </a:t>
            </a:r>
            <a:r>
              <a:rPr lang="ar-LB" sz="2600" dirty="0">
                <a:solidFill>
                  <a:schemeClr val="tx1"/>
                </a:solidFill>
                <a:latin typeface="Times New Roman" panose="02020603050405020304" pitchFamily="18" charset="0"/>
                <a:cs typeface="Times New Roman" panose="02020603050405020304" pitchFamily="18" charset="0"/>
              </a:rPr>
              <a:t>الوصلات الناقصة، وأُدرج إنشاؤها ضمن </a:t>
            </a:r>
            <a:r>
              <a:rPr lang="ar-LB" sz="2600" dirty="0" smtClean="0">
                <a:solidFill>
                  <a:schemeClr val="tx1"/>
                </a:solidFill>
                <a:latin typeface="Times New Roman" panose="02020603050405020304" pitchFamily="18" charset="0"/>
                <a:cs typeface="Times New Roman" panose="02020603050405020304" pitchFamily="18" charset="0"/>
              </a:rPr>
              <a:t>الأولويات</a:t>
            </a:r>
            <a:endParaRPr lang="en-US" sz="26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567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457201" y="1882588"/>
            <a:ext cx="8404412" cy="437029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LB" sz="2200" b="1" u="sng" dirty="0" smtClean="0">
                <a:solidFill>
                  <a:schemeClr val="tx1"/>
                </a:solidFill>
                <a:latin typeface="Times New Roman" panose="02020603050405020304" pitchFamily="18" charset="0"/>
                <a:cs typeface="Times New Roman" panose="02020603050405020304" pitchFamily="18" charset="0"/>
              </a:rPr>
              <a:t>الجمهورية اللبنانية</a:t>
            </a:r>
            <a:r>
              <a:rPr lang="ar-LB" sz="2200" dirty="0" smtClean="0">
                <a:solidFill>
                  <a:schemeClr val="tx1"/>
                </a:solidFill>
                <a:latin typeface="Times New Roman" panose="02020603050405020304" pitchFamily="18" charset="0"/>
                <a:cs typeface="Times New Roman" panose="02020603050405020304" pitchFamily="18" charset="0"/>
              </a:rPr>
              <a:t>: بحسب </a:t>
            </a:r>
            <a:r>
              <a:rPr lang="ar-SA" sz="2200" dirty="0" smtClean="0">
                <a:solidFill>
                  <a:schemeClr val="tx1"/>
                </a:solidFill>
                <a:latin typeface="Times New Roman" panose="02020603050405020304" pitchFamily="18" charset="0"/>
                <a:cs typeface="Times New Roman" panose="02020603050405020304" pitchFamily="18" charset="0"/>
              </a:rPr>
              <a:t>آخر </a:t>
            </a:r>
            <a:r>
              <a:rPr lang="ar-SA" sz="2200" dirty="0">
                <a:solidFill>
                  <a:schemeClr val="tx1"/>
                </a:solidFill>
                <a:latin typeface="Times New Roman" panose="02020603050405020304" pitchFamily="18" charset="0"/>
                <a:cs typeface="Times New Roman" panose="02020603050405020304" pitchFamily="18" charset="0"/>
              </a:rPr>
              <a:t>تقرير </a:t>
            </a:r>
            <a:r>
              <a:rPr lang="ar-LB" sz="2200" dirty="0" smtClean="0">
                <a:solidFill>
                  <a:schemeClr val="tx1"/>
                </a:solidFill>
                <a:latin typeface="Times New Roman" panose="02020603050405020304" pitchFamily="18" charset="0"/>
                <a:cs typeface="Times New Roman" panose="02020603050405020304" pitchFamily="18" charset="0"/>
              </a:rPr>
              <a:t>ل</a:t>
            </a:r>
            <a:r>
              <a:rPr lang="ar-SA" sz="2200" dirty="0" smtClean="0">
                <a:solidFill>
                  <a:schemeClr val="tx1"/>
                </a:solidFill>
                <a:latin typeface="Times New Roman" panose="02020603050405020304" pitchFamily="18" charset="0"/>
                <a:cs typeface="Times New Roman" panose="02020603050405020304" pitchFamily="18" charset="0"/>
              </a:rPr>
              <a:t>وزارة </a:t>
            </a:r>
            <a:r>
              <a:rPr lang="ar-SA" sz="2200" dirty="0">
                <a:solidFill>
                  <a:schemeClr val="tx1"/>
                </a:solidFill>
                <a:latin typeface="Times New Roman" panose="02020603050405020304" pitchFamily="18" charset="0"/>
                <a:cs typeface="Times New Roman" panose="02020603050405020304" pitchFamily="18" charset="0"/>
              </a:rPr>
              <a:t>الأشغال العامة والنقل </a:t>
            </a:r>
            <a:r>
              <a:rPr lang="ar-LB" sz="2200" dirty="0" smtClean="0">
                <a:solidFill>
                  <a:schemeClr val="tx1"/>
                </a:solidFill>
                <a:latin typeface="Times New Roman" panose="02020603050405020304" pitchFamily="18" charset="0"/>
                <a:cs typeface="Times New Roman" panose="02020603050405020304" pitchFamily="18" charset="0"/>
              </a:rPr>
              <a:t>(</a:t>
            </a:r>
            <a:r>
              <a:rPr lang="ar-SA" sz="2200" dirty="0" smtClean="0">
                <a:solidFill>
                  <a:schemeClr val="tx1"/>
                </a:solidFill>
                <a:latin typeface="Times New Roman" panose="02020603050405020304" pitchFamily="18" charset="0"/>
                <a:cs typeface="Times New Roman" panose="02020603050405020304" pitchFamily="18" charset="0"/>
              </a:rPr>
              <a:t>28 </a:t>
            </a:r>
            <a:r>
              <a:rPr lang="ar-SA" sz="2200" dirty="0">
                <a:solidFill>
                  <a:schemeClr val="tx1"/>
                </a:solidFill>
                <a:latin typeface="Times New Roman" panose="02020603050405020304" pitchFamily="18" charset="0"/>
                <a:cs typeface="Times New Roman" panose="02020603050405020304" pitchFamily="18" charset="0"/>
              </a:rPr>
              <a:t>شباط/فبراير </a:t>
            </a:r>
            <a:r>
              <a:rPr lang="ar-SA" sz="2200" dirty="0" smtClean="0">
                <a:solidFill>
                  <a:schemeClr val="tx1"/>
                </a:solidFill>
                <a:latin typeface="Times New Roman" panose="02020603050405020304" pitchFamily="18" charset="0"/>
                <a:cs typeface="Times New Roman" panose="02020603050405020304" pitchFamily="18" charset="0"/>
              </a:rPr>
              <a:t>2012</a:t>
            </a:r>
            <a:r>
              <a:rPr lang="ar-LB" sz="2200" dirty="0" smtClean="0">
                <a:solidFill>
                  <a:schemeClr val="tx1"/>
                </a:solidFill>
                <a:latin typeface="Times New Roman" panose="02020603050405020304" pitchFamily="18" charset="0"/>
                <a:cs typeface="Times New Roman" panose="02020603050405020304" pitchFamily="18" charset="0"/>
              </a:rPr>
              <a:t>): </a:t>
            </a:r>
            <a:r>
              <a:rPr lang="ar-SA" sz="2200" dirty="0" smtClean="0">
                <a:solidFill>
                  <a:schemeClr val="tx1"/>
                </a:solidFill>
                <a:latin typeface="Times New Roman" panose="02020603050405020304" pitchFamily="18" charset="0"/>
                <a:cs typeface="Times New Roman" panose="02020603050405020304" pitchFamily="18" charset="0"/>
              </a:rPr>
              <a:t> </a:t>
            </a:r>
            <a:endParaRPr lang="en-US" sz="22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لم يُنفذ أي جزء من المحورين اللذين يدخلان ضمن الأراضي اللبنانية، وهما س</a:t>
            </a:r>
            <a:r>
              <a:rPr lang="en-US" sz="2200" dirty="0">
                <a:solidFill>
                  <a:schemeClr val="tx1"/>
                </a:solidFill>
                <a:latin typeface="Times New Roman" panose="02020603050405020304" pitchFamily="18" charset="0"/>
                <a:cs typeface="Times New Roman" panose="02020603050405020304" pitchFamily="18" charset="0"/>
              </a:rPr>
              <a:t>30</a:t>
            </a:r>
            <a:r>
              <a:rPr lang="ar-SA" sz="2200" dirty="0">
                <a:solidFill>
                  <a:schemeClr val="tx1"/>
                </a:solidFill>
                <a:latin typeface="Times New Roman" panose="02020603050405020304" pitchFamily="18" charset="0"/>
                <a:cs typeface="Times New Roman" panose="02020603050405020304" pitchFamily="18" charset="0"/>
              </a:rPr>
              <a:t> </a:t>
            </a:r>
            <a:r>
              <a:rPr lang="ar-SA" sz="2200" dirty="0" err="1">
                <a:solidFill>
                  <a:schemeClr val="tx1"/>
                </a:solidFill>
                <a:latin typeface="Times New Roman" panose="02020603050405020304" pitchFamily="18" charset="0"/>
                <a:cs typeface="Times New Roman" panose="02020603050405020304" pitchFamily="18" charset="0"/>
              </a:rPr>
              <a:t>وس</a:t>
            </a:r>
            <a:r>
              <a:rPr lang="en-US" sz="2200" dirty="0">
                <a:solidFill>
                  <a:schemeClr val="tx1"/>
                </a:solidFill>
                <a:latin typeface="Times New Roman" panose="02020603050405020304" pitchFamily="18" charset="0"/>
                <a:cs typeface="Times New Roman" panose="02020603050405020304" pitchFamily="18" charset="0"/>
              </a:rPr>
              <a:t>35</a:t>
            </a:r>
            <a:r>
              <a:rPr lang="ar-SA" sz="2200" dirty="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تم إعداد الدراسات والمخططات التنفيذية وملف التلزيم للبدء بإعادة تأهيل خط السكك الحديدي الممتد من مرفأ طرابلس وحتى الحدود اللبنانية السورية عند العبودية، بطول 35.5 كلم، والذي يشكل جزءاً من المحور س</a:t>
            </a:r>
            <a:r>
              <a:rPr lang="en-US" sz="2200" dirty="0">
                <a:solidFill>
                  <a:schemeClr val="tx1"/>
                </a:solidFill>
                <a:latin typeface="Times New Roman" panose="02020603050405020304" pitchFamily="18" charset="0"/>
                <a:cs typeface="Times New Roman" panose="02020603050405020304" pitchFamily="18" charset="0"/>
              </a:rPr>
              <a:t>35</a:t>
            </a:r>
            <a:r>
              <a:rPr lang="ar-SA" sz="2200" dirty="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كان من المقرر إجراء مناقصة عالمية للبدء بتنفيذ الأعمال فور تأمين كامل الاعتمادات اللازمة للتنفيذ، علماً أن الدولة اللبنانية رصدت اعتماداً مالياً بقيمة 20 مليون دولار أمريكي، وأن التفاوض كان قائماً مع الجهات الدائنة التي أبدت اهتماماً بالمشروع لتأمين الاعتماد الإضافي اللازم </a:t>
            </a:r>
            <a:r>
              <a:rPr lang="ar-SA" sz="2200" dirty="0" smtClean="0">
                <a:solidFill>
                  <a:schemeClr val="tx1"/>
                </a:solidFill>
                <a:latin typeface="Times New Roman" panose="02020603050405020304" pitchFamily="18" charset="0"/>
                <a:cs typeface="Times New Roman" panose="02020603050405020304" pitchFamily="18" charset="0"/>
              </a:rPr>
              <a:t>للبدء </a:t>
            </a:r>
            <a:r>
              <a:rPr lang="ar-SA" sz="2200" dirty="0">
                <a:solidFill>
                  <a:schemeClr val="tx1"/>
                </a:solidFill>
                <a:latin typeface="Times New Roman" panose="02020603050405020304" pitchFamily="18" charset="0"/>
                <a:cs typeface="Times New Roman" panose="02020603050405020304" pitchFamily="18" charset="0"/>
              </a:rPr>
              <a:t>بالتنفيذ؛</a:t>
            </a:r>
            <a:endParaRPr lang="en-US" sz="22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بالنسبة إلى الجزء الممتد من مرفأ طرابلس حتى </a:t>
            </a:r>
            <a:r>
              <a:rPr lang="ar-SA" sz="2200" dirty="0" err="1">
                <a:solidFill>
                  <a:schemeClr val="tx1"/>
                </a:solidFill>
                <a:latin typeface="Times New Roman" panose="02020603050405020304" pitchFamily="18" charset="0"/>
                <a:cs typeface="Times New Roman" panose="02020603050405020304" pitchFamily="18" charset="0"/>
              </a:rPr>
              <a:t>طبرجا</a:t>
            </a:r>
            <a:r>
              <a:rPr lang="ar-SA" sz="2200" dirty="0">
                <a:solidFill>
                  <a:schemeClr val="tx1"/>
                </a:solidFill>
                <a:latin typeface="Times New Roman" panose="02020603050405020304" pitchFamily="18" charset="0"/>
                <a:cs typeface="Times New Roman" panose="02020603050405020304" pitchFamily="18" charset="0"/>
              </a:rPr>
              <a:t> ويبلغ طوله 70 كلم ويشكل جزءاً آخر من المحور س </a:t>
            </a:r>
            <a:r>
              <a:rPr lang="en-US" sz="2200" dirty="0">
                <a:solidFill>
                  <a:schemeClr val="tx1"/>
                </a:solidFill>
                <a:latin typeface="Times New Roman" panose="02020603050405020304" pitchFamily="18" charset="0"/>
                <a:cs typeface="Times New Roman" panose="02020603050405020304" pitchFamily="18" charset="0"/>
              </a:rPr>
              <a:t>35</a:t>
            </a:r>
            <a:r>
              <a:rPr lang="ar-SA" sz="2200" dirty="0">
                <a:solidFill>
                  <a:schemeClr val="tx1"/>
                </a:solidFill>
                <a:latin typeface="Times New Roman" panose="02020603050405020304" pitchFamily="18" charset="0"/>
                <a:cs typeface="Times New Roman" panose="02020603050405020304" pitchFamily="18" charset="0"/>
              </a:rPr>
              <a:t>، تم إعداد الشروط المرجعية لإعداد دراسة الجدوى الاقتصادية وتقييم الأثر البيئي والدراسات الهندسية الأولية؛</a:t>
            </a:r>
            <a:endParaRPr lang="en-US" sz="22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تم إعداد دراسة الجدوى الاقتصادية بالنسبة إلى الجزء الممتد من </a:t>
            </a:r>
            <a:r>
              <a:rPr lang="ar-SA" sz="2200" dirty="0" err="1">
                <a:solidFill>
                  <a:schemeClr val="tx1"/>
                </a:solidFill>
                <a:latin typeface="Times New Roman" panose="02020603050405020304" pitchFamily="18" charset="0"/>
                <a:cs typeface="Times New Roman" panose="02020603050405020304" pitchFamily="18" charset="0"/>
              </a:rPr>
              <a:t>طبرجا</a:t>
            </a:r>
            <a:r>
              <a:rPr lang="ar-SA" sz="2200" dirty="0">
                <a:solidFill>
                  <a:schemeClr val="tx1"/>
                </a:solidFill>
                <a:latin typeface="Times New Roman" panose="02020603050405020304" pitchFamily="18" charset="0"/>
                <a:cs typeface="Times New Roman" panose="02020603050405020304" pitchFamily="18" charset="0"/>
              </a:rPr>
              <a:t> حتى بيروت، الذي يشكل أيضاً جزءاً من المحور س</a:t>
            </a:r>
            <a:r>
              <a:rPr lang="en-US" sz="2200" dirty="0">
                <a:solidFill>
                  <a:schemeClr val="tx1"/>
                </a:solidFill>
                <a:latin typeface="Times New Roman" panose="02020603050405020304" pitchFamily="18" charset="0"/>
                <a:cs typeface="Times New Roman" panose="02020603050405020304" pitchFamily="18" charset="0"/>
              </a:rPr>
              <a:t>35</a:t>
            </a:r>
            <a:r>
              <a:rPr lang="ar-SA" sz="2200" dirty="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8792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457201" y="1882588"/>
            <a:ext cx="8404412" cy="437029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LB" sz="2000" b="1" u="sng" dirty="0" smtClean="0">
                <a:solidFill>
                  <a:schemeClr val="tx1"/>
                </a:solidFill>
                <a:latin typeface="Times New Roman" panose="02020603050405020304" pitchFamily="18" charset="0"/>
                <a:cs typeface="Times New Roman" panose="02020603050405020304" pitchFamily="18" charset="0"/>
              </a:rPr>
              <a:t>جمهورية مصر العربية</a:t>
            </a:r>
            <a:r>
              <a:rPr lang="ar-LB" sz="2000" dirty="0" smtClean="0">
                <a:solidFill>
                  <a:schemeClr val="tx1"/>
                </a:solidFill>
                <a:latin typeface="Times New Roman" panose="02020603050405020304" pitchFamily="18" charset="0"/>
                <a:cs typeface="Times New Roman" panose="02020603050405020304" pitchFamily="18" charset="0"/>
              </a:rPr>
              <a:t>: بحسب </a:t>
            </a:r>
            <a:r>
              <a:rPr lang="ar-SA" sz="2000" dirty="0" smtClean="0">
                <a:solidFill>
                  <a:schemeClr val="tx1"/>
                </a:solidFill>
                <a:latin typeface="Times New Roman" panose="02020603050405020304" pitchFamily="18" charset="0"/>
                <a:cs typeface="Times New Roman" panose="02020603050405020304" pitchFamily="18" charset="0"/>
              </a:rPr>
              <a:t>آخر </a:t>
            </a:r>
            <a:r>
              <a:rPr lang="ar-SA" sz="2000" dirty="0">
                <a:solidFill>
                  <a:schemeClr val="tx1"/>
                </a:solidFill>
                <a:latin typeface="Times New Roman" panose="02020603050405020304" pitchFamily="18" charset="0"/>
                <a:cs typeface="Times New Roman" panose="02020603050405020304" pitchFamily="18" charset="0"/>
              </a:rPr>
              <a:t>تقرير </a:t>
            </a:r>
            <a:r>
              <a:rPr lang="ar-LB" sz="2000" dirty="0" smtClean="0">
                <a:solidFill>
                  <a:schemeClr val="tx1"/>
                </a:solidFill>
                <a:latin typeface="Times New Roman" panose="02020603050405020304" pitchFamily="18" charset="0"/>
                <a:cs typeface="Times New Roman" panose="02020603050405020304" pitchFamily="18" charset="0"/>
              </a:rPr>
              <a:t>ل</a:t>
            </a:r>
            <a:r>
              <a:rPr lang="ar-SA" sz="2000" dirty="0" smtClean="0">
                <a:solidFill>
                  <a:schemeClr val="tx1"/>
                </a:solidFill>
                <a:latin typeface="Times New Roman" panose="02020603050405020304" pitchFamily="18" charset="0"/>
                <a:cs typeface="Times New Roman" panose="02020603050405020304" pitchFamily="18" charset="0"/>
              </a:rPr>
              <a:t>وزارة النقل </a:t>
            </a:r>
            <a:r>
              <a:rPr lang="ar-LB" sz="2000" dirty="0" smtClean="0">
                <a:solidFill>
                  <a:schemeClr val="tx1"/>
                </a:solidFill>
                <a:latin typeface="Times New Roman" panose="02020603050405020304" pitchFamily="18" charset="0"/>
                <a:cs typeface="Times New Roman" panose="02020603050405020304" pitchFamily="18" charset="0"/>
              </a:rPr>
              <a:t>(</a:t>
            </a:r>
            <a:r>
              <a:rPr lang="ar-EG" sz="2000" dirty="0">
                <a:solidFill>
                  <a:schemeClr val="tx1"/>
                </a:solidFill>
                <a:latin typeface="Times New Roman" panose="02020603050405020304" pitchFamily="18" charset="0"/>
                <a:cs typeface="Times New Roman" panose="02020603050405020304" pitchFamily="18" charset="0"/>
              </a:rPr>
              <a:t>19 آذار/مارس </a:t>
            </a:r>
            <a:r>
              <a:rPr lang="ar-EG" sz="2000" dirty="0" smtClean="0">
                <a:solidFill>
                  <a:schemeClr val="tx1"/>
                </a:solidFill>
                <a:latin typeface="Times New Roman" panose="02020603050405020304" pitchFamily="18" charset="0"/>
                <a:cs typeface="Times New Roman" panose="02020603050405020304" pitchFamily="18" charset="0"/>
              </a:rPr>
              <a:t>2014</a:t>
            </a:r>
            <a:r>
              <a:rPr lang="ar-LB" sz="2000" dirty="0" smtClean="0">
                <a:solidFill>
                  <a:schemeClr val="tx1"/>
                </a:solidFill>
                <a:latin typeface="Times New Roman" panose="02020603050405020304" pitchFamily="18" charset="0"/>
                <a:cs typeface="Times New Roman" panose="02020603050405020304" pitchFamily="18" charset="0"/>
              </a:rPr>
              <a:t>)</a:t>
            </a:r>
            <a:r>
              <a:rPr lang="ar-EG" sz="2000" dirty="0" smtClean="0">
                <a:solidFill>
                  <a:schemeClr val="tx1"/>
                </a:solidFill>
                <a:latin typeface="Times New Roman" panose="02020603050405020304" pitchFamily="18" charset="0"/>
                <a:cs typeface="Times New Roman" panose="02020603050405020304" pitchFamily="18" charset="0"/>
              </a:rPr>
              <a:t> : </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000" dirty="0">
                <a:solidFill>
                  <a:schemeClr val="tx1"/>
                </a:solidFill>
                <a:latin typeface="Times New Roman" panose="02020603050405020304" pitchFamily="18" charset="0"/>
                <a:cs typeface="Times New Roman" panose="02020603050405020304" pitchFamily="18" charset="0"/>
              </a:rPr>
              <a:t>بلغ </a:t>
            </a:r>
            <a:r>
              <a:rPr lang="ar-EG" sz="2000" dirty="0">
                <a:solidFill>
                  <a:schemeClr val="tx1"/>
                </a:solidFill>
                <a:latin typeface="Times New Roman" panose="02020603050405020304" pitchFamily="18" charset="0"/>
                <a:cs typeface="Times New Roman" panose="02020603050405020304" pitchFamily="18" charset="0"/>
              </a:rPr>
              <a:t>عدد الوصلات الناقصة التي جُردت وأوصي بإعداد </a:t>
            </a:r>
            <a:r>
              <a:rPr lang="ar-SA" sz="2000" dirty="0">
                <a:solidFill>
                  <a:schemeClr val="tx1"/>
                </a:solidFill>
                <a:latin typeface="Times New Roman" panose="02020603050405020304" pitchFamily="18" charset="0"/>
                <a:cs typeface="Times New Roman" panose="02020603050405020304" pitchFamily="18" charset="0"/>
              </a:rPr>
              <a:t>دراسة جدوى اقتصادية بها </a:t>
            </a:r>
            <a:r>
              <a:rPr lang="ar-EG" sz="2000" dirty="0">
                <a:solidFill>
                  <a:schemeClr val="tx1"/>
                </a:solidFill>
                <a:latin typeface="Times New Roman" panose="02020603050405020304" pitchFamily="18" charset="0"/>
                <a:cs typeface="Times New Roman" panose="02020603050405020304" pitchFamily="18" charset="0"/>
              </a:rPr>
              <a:t>أربع وصلات، مجموع أطوالها 1035 كلم؛ </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000" dirty="0">
                <a:solidFill>
                  <a:schemeClr val="tx1"/>
                </a:solidFill>
                <a:latin typeface="Times New Roman" panose="02020603050405020304" pitchFamily="18" charset="0"/>
                <a:cs typeface="Times New Roman" panose="02020603050405020304" pitchFamily="18" charset="0"/>
              </a:rPr>
              <a:t>أُعدّت دراسة جدوى مبدئية</a:t>
            </a:r>
            <a:r>
              <a:rPr lang="ar-EG" sz="2000" dirty="0">
                <a:solidFill>
                  <a:schemeClr val="tx1"/>
                </a:solidFill>
                <a:latin typeface="Times New Roman" panose="02020603050405020304" pitchFamily="18" charset="0"/>
                <a:cs typeface="Times New Roman" panose="02020603050405020304" pitchFamily="18" charset="0"/>
              </a:rPr>
              <a:t> لطول </a:t>
            </a:r>
            <a:r>
              <a:rPr lang="ar-SA" sz="2000" dirty="0">
                <a:solidFill>
                  <a:schemeClr val="tx1"/>
                </a:solidFill>
                <a:latin typeface="Times New Roman" panose="02020603050405020304" pitchFamily="18" charset="0"/>
                <a:cs typeface="Times New Roman" panose="02020603050405020304" pitchFamily="18" charset="0"/>
              </a:rPr>
              <a:t>77 </a:t>
            </a:r>
            <a:r>
              <a:rPr lang="ar-EG" sz="2000" dirty="0">
                <a:solidFill>
                  <a:schemeClr val="tx1"/>
                </a:solidFill>
                <a:latin typeface="Times New Roman" panose="02020603050405020304" pitchFamily="18" charset="0"/>
                <a:cs typeface="Times New Roman" panose="02020603050405020304" pitchFamily="18" charset="0"/>
              </a:rPr>
              <a:t>كلم من إجمالي وصلة بئر العبد-العريش (ضمن المحور س50)؛</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EG" sz="2000" dirty="0">
                <a:solidFill>
                  <a:schemeClr val="tx1"/>
                </a:solidFill>
                <a:latin typeface="Times New Roman" panose="02020603050405020304" pitchFamily="18" charset="0"/>
                <a:cs typeface="Times New Roman" panose="02020603050405020304" pitchFamily="18" charset="0"/>
              </a:rPr>
              <a:t>لم تُتخذ أية خطوة ل</a:t>
            </a:r>
            <a:r>
              <a:rPr lang="ar-LB" sz="2000" dirty="0">
                <a:solidFill>
                  <a:schemeClr val="tx1"/>
                </a:solidFill>
                <a:latin typeface="Times New Roman" panose="02020603050405020304" pitchFamily="18" charset="0"/>
                <a:cs typeface="Times New Roman" panose="02020603050405020304" pitchFamily="18" charset="0"/>
              </a:rPr>
              <a:t>إنشاء الوصلات الناقصة حسب الأولويات المحددة والمواصفات الفنية المبيّنة في الاتفاق، </a:t>
            </a:r>
            <a:r>
              <a:rPr lang="ar-EG" sz="2000" dirty="0">
                <a:solidFill>
                  <a:schemeClr val="tx1"/>
                </a:solidFill>
                <a:latin typeface="Times New Roman" panose="02020603050405020304" pitchFamily="18" charset="0"/>
                <a:cs typeface="Times New Roman" panose="02020603050405020304" pitchFamily="18" charset="0"/>
              </a:rPr>
              <a:t>نظراً إلى عدم توفر ال</a:t>
            </a:r>
            <a:r>
              <a:rPr lang="ar-SA" sz="2000" dirty="0">
                <a:solidFill>
                  <a:schemeClr val="tx1"/>
                </a:solidFill>
                <a:latin typeface="Times New Roman" panose="02020603050405020304" pitchFamily="18" charset="0"/>
                <a:cs typeface="Times New Roman" panose="02020603050405020304" pitchFamily="18" charset="0"/>
              </a:rPr>
              <a:t>اعتمادات المالية الكافية؛</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EG" sz="2000" dirty="0">
                <a:solidFill>
                  <a:schemeClr val="tx1"/>
                </a:solidFill>
                <a:latin typeface="Times New Roman" panose="02020603050405020304" pitchFamily="18" charset="0"/>
                <a:cs typeface="Times New Roman" panose="02020603050405020304" pitchFamily="18" charset="0"/>
              </a:rPr>
              <a:t>حُدد عام 2020 العام المتوقع </a:t>
            </a:r>
            <a:r>
              <a:rPr lang="ar-EG" sz="2000" dirty="0" err="1">
                <a:solidFill>
                  <a:schemeClr val="tx1"/>
                </a:solidFill>
                <a:latin typeface="Times New Roman" panose="02020603050405020304" pitchFamily="18" charset="0"/>
                <a:cs typeface="Times New Roman" panose="02020603050405020304" pitchFamily="18" charset="0"/>
              </a:rPr>
              <a:t>للإنتهاء</a:t>
            </a:r>
            <a:r>
              <a:rPr lang="ar-EG" sz="2000" dirty="0">
                <a:solidFill>
                  <a:schemeClr val="tx1"/>
                </a:solidFill>
                <a:latin typeface="Times New Roman" panose="02020603050405020304" pitchFamily="18" charset="0"/>
                <a:cs typeface="Times New Roman" panose="02020603050405020304" pitchFamily="18" charset="0"/>
              </a:rPr>
              <a:t> من كامل أطوال السكك؛</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EG" sz="2000" dirty="0">
                <a:solidFill>
                  <a:schemeClr val="tx1"/>
                </a:solidFill>
                <a:latin typeface="Times New Roman" panose="02020603050405020304" pitchFamily="18" charset="0"/>
                <a:cs typeface="Times New Roman" panose="02020603050405020304" pitchFamily="18" charset="0"/>
              </a:rPr>
              <a:t>استُوفيت المواصفات الفنية لـ 8 وصلات موجودة ضمن محاور الإسكوا؛</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EG" sz="2000" dirty="0">
                <a:solidFill>
                  <a:schemeClr val="tx1"/>
                </a:solidFill>
                <a:latin typeface="Times New Roman" panose="02020603050405020304" pitchFamily="18" charset="0"/>
                <a:cs typeface="Times New Roman" panose="02020603050405020304" pitchFamily="18" charset="0"/>
              </a:rPr>
              <a:t>تبيّن أن الوصلة من السلوم-مطروح (س50) ذات مواصفات غير متوافقة مع الاتفاق، وتحتاج إلى إعادة تأهيل بطول 260 كلم، بكلفة إجمالية قدرها 750 مليون جنيه، من دون كلفة إزالة الألغام؛ </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EG" sz="2000" dirty="0">
                <a:solidFill>
                  <a:schemeClr val="tx1"/>
                </a:solidFill>
                <a:latin typeface="Times New Roman" panose="02020603050405020304" pitchFamily="18" charset="0"/>
                <a:cs typeface="Times New Roman" panose="02020603050405020304" pitchFamily="18" charset="0"/>
              </a:rPr>
              <a:t>لم تنهِ الجهات المختصة </a:t>
            </a:r>
            <a:r>
              <a:rPr lang="ar-SA" sz="2000" dirty="0">
                <a:solidFill>
                  <a:schemeClr val="tx1"/>
                </a:solidFill>
                <a:latin typeface="Times New Roman" panose="02020603050405020304" pitchFamily="18" charset="0"/>
                <a:cs typeface="Times New Roman" panose="02020603050405020304" pitchFamily="18" charset="0"/>
              </a:rPr>
              <a:t>الأعمال اللازمة لإتمام التحسينات المطلوبة على الوصلات الموجودة، وذلك لعدم وجود اعتمادات مالية كافية؛</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SA" sz="2000" dirty="0">
                <a:solidFill>
                  <a:schemeClr val="tx1"/>
                </a:solidFill>
                <a:latin typeface="Times New Roman" panose="02020603050405020304" pitchFamily="18" charset="0"/>
                <a:cs typeface="Times New Roman" panose="02020603050405020304" pitchFamily="18" charset="0"/>
              </a:rPr>
              <a:t>بدأ </a:t>
            </a:r>
            <a:r>
              <a:rPr lang="ar-EG" sz="2000" dirty="0">
                <a:solidFill>
                  <a:schemeClr val="tx1"/>
                </a:solidFill>
                <a:latin typeface="Times New Roman" panose="02020603050405020304" pitchFamily="18" charset="0"/>
                <a:cs typeface="Times New Roman" panose="02020603050405020304" pitchFamily="18" charset="0"/>
              </a:rPr>
              <a:t>العمل على إعادة تأهيل الخط من الإسماعيلية إلى بئر العبد، تمهيداً لاستكمال إنشاء الخط على مرحلتين هما بئر العبد-العريش وثم العريش-رفح؛</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algn="just" rtl="1">
              <a:buFont typeface="Wingdings" panose="05000000000000000000" pitchFamily="2" charset="2"/>
              <a:buChar char="§"/>
            </a:pPr>
            <a:r>
              <a:rPr lang="ar-EG" sz="2000" dirty="0">
                <a:solidFill>
                  <a:schemeClr val="tx1"/>
                </a:solidFill>
                <a:latin typeface="Times New Roman" panose="02020603050405020304" pitchFamily="18" charset="0"/>
                <a:cs typeface="Times New Roman" panose="02020603050405020304" pitchFamily="18" charset="0"/>
              </a:rPr>
              <a:t>استكمل خط الفردان-رفح من بئر العبد حتى رفح على طول 125 كلم.</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94198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147918" y="1748117"/>
            <a:ext cx="8875058" cy="4679059"/>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LB" b="1" u="sng" dirty="0" smtClean="0">
                <a:solidFill>
                  <a:schemeClr val="tx1"/>
                </a:solidFill>
                <a:latin typeface="Times New Roman" panose="02020603050405020304" pitchFamily="18" charset="0"/>
                <a:cs typeface="Times New Roman" panose="02020603050405020304" pitchFamily="18" charset="0"/>
              </a:rPr>
              <a:t>المملكة العربية السعودية</a:t>
            </a:r>
            <a:r>
              <a:rPr lang="ar-LB" dirty="0" smtClean="0">
                <a:solidFill>
                  <a:schemeClr val="tx1"/>
                </a:solidFill>
                <a:latin typeface="Times New Roman" panose="02020603050405020304" pitchFamily="18" charset="0"/>
                <a:cs typeface="Times New Roman" panose="02020603050405020304" pitchFamily="18" charset="0"/>
              </a:rPr>
              <a:t>: بحسب </a:t>
            </a:r>
            <a:r>
              <a:rPr lang="ar-SA" dirty="0" smtClean="0">
                <a:solidFill>
                  <a:schemeClr val="tx1"/>
                </a:solidFill>
                <a:latin typeface="Times New Roman" panose="02020603050405020304" pitchFamily="18" charset="0"/>
                <a:cs typeface="Times New Roman" panose="02020603050405020304" pitchFamily="18" charset="0"/>
              </a:rPr>
              <a:t>تقرير وزارة النقل </a:t>
            </a:r>
            <a:r>
              <a:rPr lang="ar-LB" dirty="0" smtClean="0">
                <a:solidFill>
                  <a:schemeClr val="tx1"/>
                </a:solidFill>
                <a:latin typeface="Times New Roman" panose="02020603050405020304" pitchFamily="18" charset="0"/>
                <a:cs typeface="Times New Roman" panose="02020603050405020304" pitchFamily="18" charset="0"/>
              </a:rPr>
              <a:t>(</a:t>
            </a:r>
            <a:r>
              <a:rPr lang="ar-EG" dirty="0" smtClean="0">
                <a:solidFill>
                  <a:schemeClr val="tx1"/>
                </a:solidFill>
                <a:latin typeface="Times New Roman" panose="02020603050405020304" pitchFamily="18" charset="0"/>
                <a:cs typeface="Times New Roman" panose="02020603050405020304" pitchFamily="18" charset="0"/>
              </a:rPr>
              <a:t>1</a:t>
            </a:r>
            <a:r>
              <a:rPr lang="ar-LB" dirty="0" smtClean="0">
                <a:solidFill>
                  <a:schemeClr val="tx1"/>
                </a:solidFill>
                <a:latin typeface="Times New Roman" panose="02020603050405020304" pitchFamily="18" charset="0"/>
                <a:cs typeface="Times New Roman" panose="02020603050405020304" pitchFamily="18" charset="0"/>
              </a:rPr>
              <a:t>3</a:t>
            </a:r>
            <a:r>
              <a:rPr lang="ar-EG" dirty="0" smtClean="0">
                <a:solidFill>
                  <a:schemeClr val="tx1"/>
                </a:solidFill>
                <a:latin typeface="Times New Roman" panose="02020603050405020304" pitchFamily="18" charset="0"/>
                <a:cs typeface="Times New Roman" panose="02020603050405020304" pitchFamily="18" charset="0"/>
              </a:rPr>
              <a:t> </a:t>
            </a:r>
            <a:r>
              <a:rPr lang="ar-LB" dirty="0" smtClean="0">
                <a:solidFill>
                  <a:schemeClr val="tx1"/>
                </a:solidFill>
                <a:latin typeface="Times New Roman" panose="02020603050405020304" pitchFamily="18" charset="0"/>
                <a:cs typeface="Times New Roman" panose="02020603050405020304" pitchFamily="18" charset="0"/>
              </a:rPr>
              <a:t>نيسان/أبريل 2016)</a:t>
            </a:r>
            <a:r>
              <a:rPr lang="ar-EG" dirty="0" smtClean="0">
                <a:solidFill>
                  <a:schemeClr val="tx1"/>
                </a:solidFill>
                <a:latin typeface="Times New Roman" panose="02020603050405020304" pitchFamily="18" charset="0"/>
                <a:cs typeface="Times New Roman" panose="02020603050405020304" pitchFamily="18" charset="0"/>
              </a:rPr>
              <a:t> : </a:t>
            </a:r>
            <a:endParaRPr lang="en-US" dirty="0">
              <a:solidFill>
                <a:schemeClr val="tx1"/>
              </a:solidFill>
              <a:latin typeface="Times New Roman" panose="02020603050405020304" pitchFamily="18" charset="0"/>
              <a:cs typeface="Times New Roman" panose="02020603050405020304" pitchFamily="18" charset="0"/>
            </a:endParaRPr>
          </a:p>
          <a:p>
            <a:pPr marL="571500" lvl="0" algn="just" rtl="1">
              <a:buFont typeface="Wingdings" panose="05000000000000000000" pitchFamily="2" charset="2"/>
              <a:buChar char="§"/>
            </a:pPr>
            <a:r>
              <a:rPr lang="ar-SA" dirty="0" smtClean="0">
                <a:solidFill>
                  <a:schemeClr val="tx1"/>
                </a:solidFill>
                <a:latin typeface="Times New Roman" panose="02020603050405020304" pitchFamily="18" charset="0"/>
                <a:cs typeface="Times New Roman" panose="02020603050405020304" pitchFamily="18" charset="0"/>
              </a:rPr>
              <a:t>يبلغ </a:t>
            </a:r>
            <a:r>
              <a:rPr lang="ar-SA" dirty="0">
                <a:solidFill>
                  <a:schemeClr val="tx1"/>
                </a:solidFill>
                <a:latin typeface="Times New Roman" panose="02020603050405020304" pitchFamily="18" charset="0"/>
                <a:cs typeface="Times New Roman" panose="02020603050405020304" pitchFamily="18" charset="0"/>
              </a:rPr>
              <a:t>إجمالي عدد محاور السكك الحديدية الواقعة داخل أراضي المملكة أربعة محاور، ويبلغ مجموع أطوالها 5877 كلم تقريباً، وتمثل نحو 36 في المائة من إجمالي أطوال </a:t>
            </a:r>
            <a:r>
              <a:rPr lang="ar-SA" dirty="0" smtClean="0">
                <a:solidFill>
                  <a:schemeClr val="tx1"/>
                </a:solidFill>
                <a:latin typeface="Times New Roman" panose="02020603050405020304" pitchFamily="18" charset="0"/>
                <a:cs typeface="Times New Roman" panose="02020603050405020304" pitchFamily="18" charset="0"/>
              </a:rPr>
              <a:t>محاور </a:t>
            </a:r>
            <a:r>
              <a:rPr lang="ar-LB" dirty="0" smtClean="0">
                <a:solidFill>
                  <a:schemeClr val="tx1"/>
                </a:solidFill>
                <a:latin typeface="Times New Roman" panose="02020603050405020304" pitchFamily="18" charset="0"/>
                <a:cs typeface="Times New Roman" panose="02020603050405020304" pitchFamily="18" charset="0"/>
              </a:rPr>
              <a:t>الاتفاق</a:t>
            </a:r>
            <a:endParaRPr lang="en-US" dirty="0">
              <a:solidFill>
                <a:schemeClr val="tx1"/>
              </a:solidFill>
              <a:latin typeface="Times New Roman" panose="02020603050405020304" pitchFamily="18" charset="0"/>
              <a:cs typeface="Times New Roman" panose="02020603050405020304" pitchFamily="18" charset="0"/>
            </a:endParaRPr>
          </a:p>
          <a:p>
            <a:pPr marL="571500" lvl="0" algn="just"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تقوم المملكة بمتابعة تنفيذ الاتفاق حسب خطة العمل المعتمدة، وتتبنى برنامجاً طموحاً لتوسعة خدمات السكك الحديدية ونشرها في كافة أنحاء </a:t>
            </a:r>
            <a:r>
              <a:rPr lang="ar-SA" dirty="0" smtClean="0">
                <a:solidFill>
                  <a:schemeClr val="tx1"/>
                </a:solidFill>
                <a:latin typeface="Times New Roman" panose="02020603050405020304" pitchFamily="18" charset="0"/>
                <a:cs typeface="Times New Roman" panose="02020603050405020304" pitchFamily="18" charset="0"/>
              </a:rPr>
              <a:t>المملكة</a:t>
            </a:r>
            <a:endParaRPr lang="en-US" dirty="0">
              <a:solidFill>
                <a:schemeClr val="tx1"/>
              </a:solidFill>
              <a:latin typeface="Times New Roman" panose="02020603050405020304" pitchFamily="18" charset="0"/>
              <a:cs typeface="Times New Roman" panose="02020603050405020304" pitchFamily="18" charset="0"/>
            </a:endParaRPr>
          </a:p>
          <a:p>
            <a:pPr marL="571500" lvl="0" algn="just"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بالنسبة للحملة الإعلامية للاتفاق، فقد سبق أن أعلن عن الاتفاق في الجريدة الرسمية.  ويتم حالياً طباعة نسخ منه لتوزيعها على الجهات </a:t>
            </a:r>
            <a:r>
              <a:rPr lang="ar-SA" dirty="0" smtClean="0">
                <a:solidFill>
                  <a:schemeClr val="tx1"/>
                </a:solidFill>
                <a:latin typeface="Times New Roman" panose="02020603050405020304" pitchFamily="18" charset="0"/>
                <a:cs typeface="Times New Roman" panose="02020603050405020304" pitchFamily="18" charset="0"/>
              </a:rPr>
              <a:t>المعنية</a:t>
            </a:r>
            <a:endParaRPr lang="en-US" dirty="0">
              <a:solidFill>
                <a:schemeClr val="tx1"/>
              </a:solidFill>
              <a:latin typeface="Times New Roman" panose="02020603050405020304" pitchFamily="18" charset="0"/>
              <a:cs typeface="Times New Roman" panose="02020603050405020304" pitchFamily="18" charset="0"/>
            </a:endParaRPr>
          </a:p>
          <a:p>
            <a:pPr marL="571500" lvl="0" algn="just"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جُردت الوصلات الناقصة وبدأ إعداد دراسات الجدوى لبعضها وطرح البعض الآخر للتنفيذ أو بدأ تنفيذه </a:t>
            </a:r>
            <a:r>
              <a:rPr lang="ar-SA" dirty="0" smtClean="0">
                <a:solidFill>
                  <a:schemeClr val="tx1"/>
                </a:solidFill>
                <a:latin typeface="Times New Roman" panose="02020603050405020304" pitchFamily="18" charset="0"/>
                <a:cs typeface="Times New Roman" panose="02020603050405020304" pitchFamily="18" charset="0"/>
              </a:rPr>
              <a:t>فعلياً</a:t>
            </a:r>
            <a:endParaRPr lang="en-US" dirty="0">
              <a:solidFill>
                <a:schemeClr val="tx1"/>
              </a:solidFill>
              <a:latin typeface="Times New Roman" panose="02020603050405020304" pitchFamily="18" charset="0"/>
              <a:cs typeface="Times New Roman" panose="02020603050405020304" pitchFamily="18" charset="0"/>
            </a:endParaRPr>
          </a:p>
          <a:p>
            <a:pPr marL="571500" lvl="0" algn="just"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مشروع محور الجبيل/جدة (س</a:t>
            </a:r>
            <a:r>
              <a:rPr lang="en-US" dirty="0">
                <a:solidFill>
                  <a:schemeClr val="tx1"/>
                </a:solidFill>
                <a:latin typeface="Times New Roman" panose="02020603050405020304" pitchFamily="18" charset="0"/>
                <a:cs typeface="Times New Roman" panose="02020603050405020304" pitchFamily="18" charset="0"/>
              </a:rPr>
              <a:t>80</a:t>
            </a:r>
            <a:r>
              <a:rPr lang="ar-LB" dirty="0">
                <a:solidFill>
                  <a:schemeClr val="tx1"/>
                </a:solidFill>
                <a:latin typeface="Times New Roman" panose="02020603050405020304" pitchFamily="18" charset="0"/>
                <a:cs typeface="Times New Roman" panose="02020603050405020304" pitchFamily="18" charset="0"/>
              </a:rPr>
              <a:t>): قيد التنفيذ، وهو مخصص للركاب والبضائع، ويبلغ طوله 115 كم. ومن المتوقع أن يتم الانتهاء من تنفيذه بحلول عام </a:t>
            </a:r>
            <a:r>
              <a:rPr lang="ar-LB" dirty="0" smtClean="0">
                <a:solidFill>
                  <a:schemeClr val="tx1"/>
                </a:solidFill>
                <a:latin typeface="Times New Roman" panose="02020603050405020304" pitchFamily="18" charset="0"/>
                <a:cs typeface="Times New Roman" panose="02020603050405020304" pitchFamily="18" charset="0"/>
              </a:rPr>
              <a:t>2021</a:t>
            </a:r>
            <a:endParaRPr lang="en-US" dirty="0">
              <a:solidFill>
                <a:schemeClr val="tx1"/>
              </a:solidFill>
              <a:latin typeface="Times New Roman" panose="02020603050405020304" pitchFamily="18" charset="0"/>
              <a:cs typeface="Times New Roman" panose="02020603050405020304" pitchFamily="18" charset="0"/>
            </a:endParaRPr>
          </a:p>
          <a:p>
            <a:pPr marL="571500" lvl="0" algn="just"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محور وسط الجزيرة العربية (</a:t>
            </a:r>
            <a:r>
              <a:rPr lang="ar-SA" dirty="0">
                <a:solidFill>
                  <a:schemeClr val="tx1"/>
                </a:solidFill>
                <a:latin typeface="Times New Roman" panose="02020603050405020304" pitchFamily="18" charset="0"/>
                <a:cs typeface="Times New Roman" panose="02020603050405020304" pitchFamily="18" charset="0"/>
              </a:rPr>
              <a:t>س</a:t>
            </a:r>
            <a:r>
              <a:rPr lang="en-US" dirty="0">
                <a:solidFill>
                  <a:schemeClr val="tx1"/>
                </a:solidFill>
                <a:latin typeface="Times New Roman" panose="02020603050405020304" pitchFamily="18" charset="0"/>
                <a:cs typeface="Times New Roman" panose="02020603050405020304" pitchFamily="18" charset="0"/>
              </a:rPr>
              <a:t>15</a:t>
            </a:r>
            <a:r>
              <a:rPr lang="ar-LB" dirty="0">
                <a:solidFill>
                  <a:schemeClr val="tx1"/>
                </a:solidFill>
                <a:latin typeface="Times New Roman" panose="02020603050405020304" pitchFamily="18" charset="0"/>
                <a:cs typeface="Times New Roman" panose="02020603050405020304" pitchFamily="18" charset="0"/>
              </a:rPr>
              <a:t>): العمل جارٍ حالياً على إنهاء العمل بمشروع إنشاء خط للركاب والبضائع يربط منفذ الحديثة على الحدود الأردنية بالرياض، ويبلغ طوله 1745 </a:t>
            </a:r>
            <a:r>
              <a:rPr lang="ar-LB" dirty="0" smtClean="0">
                <a:solidFill>
                  <a:schemeClr val="tx1"/>
                </a:solidFill>
                <a:latin typeface="Times New Roman" panose="02020603050405020304" pitchFamily="18" charset="0"/>
                <a:cs typeface="Times New Roman" panose="02020603050405020304" pitchFamily="18" charset="0"/>
              </a:rPr>
              <a:t>كم، وقد </a:t>
            </a:r>
            <a:r>
              <a:rPr lang="ar-LB" dirty="0">
                <a:solidFill>
                  <a:schemeClr val="tx1"/>
                </a:solidFill>
                <a:latin typeface="Times New Roman" panose="02020603050405020304" pitchFamily="18" charset="0"/>
                <a:cs typeface="Times New Roman" panose="02020603050405020304" pitchFamily="18" charset="0"/>
              </a:rPr>
              <a:t>كان من المتوقع البدء بتشغيله مع نهاية عام 2016؛</a:t>
            </a:r>
            <a:endParaRPr lang="en-US" dirty="0">
              <a:solidFill>
                <a:schemeClr val="tx1"/>
              </a:solidFill>
              <a:latin typeface="Times New Roman" panose="02020603050405020304" pitchFamily="18" charset="0"/>
              <a:cs typeface="Times New Roman" panose="02020603050405020304" pitchFamily="18" charset="0"/>
            </a:endParaRPr>
          </a:p>
          <a:p>
            <a:pPr marL="571500" lvl="0" algn="just"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محور العراق/شرق الجزيرة العربية (</a:t>
            </a:r>
            <a:r>
              <a:rPr lang="ar-SA" dirty="0">
                <a:solidFill>
                  <a:schemeClr val="tx1"/>
                </a:solidFill>
                <a:latin typeface="Times New Roman" panose="02020603050405020304" pitchFamily="18" charset="0"/>
                <a:cs typeface="Times New Roman" panose="02020603050405020304" pitchFamily="18" charset="0"/>
              </a:rPr>
              <a:t>س</a:t>
            </a:r>
            <a:r>
              <a:rPr lang="en-US" dirty="0">
                <a:solidFill>
                  <a:schemeClr val="tx1"/>
                </a:solidFill>
                <a:latin typeface="Times New Roman" panose="02020603050405020304" pitchFamily="18" charset="0"/>
                <a:cs typeface="Times New Roman" panose="02020603050405020304" pitchFamily="18" charset="0"/>
              </a:rPr>
              <a:t>05</a:t>
            </a:r>
            <a:r>
              <a:rPr lang="ar-LB" dirty="0">
                <a:solidFill>
                  <a:schemeClr val="tx1"/>
                </a:solidFill>
                <a:latin typeface="Times New Roman" panose="02020603050405020304" pitchFamily="18" charset="0"/>
                <a:cs typeface="Times New Roman" panose="02020603050405020304" pitchFamily="18" charset="0"/>
              </a:rPr>
              <a:t>): أنهى الاستشاري إعداد التصاميم التفصيلية وتتم حالياً مراجعتها. ويبلغ طول المحور 660 كم؛</a:t>
            </a:r>
            <a:endParaRPr lang="en-US" dirty="0">
              <a:solidFill>
                <a:schemeClr val="tx1"/>
              </a:solidFill>
              <a:latin typeface="Times New Roman" panose="02020603050405020304" pitchFamily="18" charset="0"/>
              <a:cs typeface="Times New Roman" panose="02020603050405020304" pitchFamily="18" charset="0"/>
            </a:endParaRPr>
          </a:p>
          <a:p>
            <a:pPr marL="571500" lvl="0" algn="just"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محور سوريا/الأردن/السعودية/اليمن (</a:t>
            </a:r>
            <a:r>
              <a:rPr lang="ar-SA" dirty="0">
                <a:solidFill>
                  <a:schemeClr val="tx1"/>
                </a:solidFill>
                <a:latin typeface="Times New Roman" panose="02020603050405020304" pitchFamily="18" charset="0"/>
                <a:cs typeface="Times New Roman" panose="02020603050405020304" pitchFamily="18" charset="0"/>
              </a:rPr>
              <a:t>س</a:t>
            </a:r>
            <a:r>
              <a:rPr lang="en-US" dirty="0">
                <a:solidFill>
                  <a:schemeClr val="tx1"/>
                </a:solidFill>
                <a:latin typeface="Times New Roman" panose="02020603050405020304" pitchFamily="18" charset="0"/>
                <a:cs typeface="Times New Roman" panose="02020603050405020304" pitchFamily="18" charset="0"/>
              </a:rPr>
              <a:t>25</a:t>
            </a:r>
            <a:r>
              <a:rPr lang="ar-LB" dirty="0">
                <a:solidFill>
                  <a:schemeClr val="tx1"/>
                </a:solidFill>
                <a:latin typeface="Times New Roman" panose="02020603050405020304" pitchFamily="18" charset="0"/>
                <a:cs typeface="Times New Roman" panose="02020603050405020304" pitchFamily="18" charset="0"/>
              </a:rPr>
              <a:t>) بطول 1900 كم: أُعدّت دراسة جدوى مبدئية ويُنظر في إعداد دراسة جدوى تفصيلية. </a:t>
            </a:r>
            <a:endParaRPr lang="ar-LB" dirty="0" smtClean="0">
              <a:solidFill>
                <a:schemeClr val="tx1"/>
              </a:solidFill>
              <a:latin typeface="Times New Roman" panose="02020603050405020304" pitchFamily="18" charset="0"/>
              <a:cs typeface="Times New Roman" panose="02020603050405020304" pitchFamily="18" charset="0"/>
            </a:endParaRPr>
          </a:p>
          <a:p>
            <a:pPr lvl="0" rtl="1"/>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0481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147918" y="1748118"/>
            <a:ext cx="8875058" cy="437029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LB" b="1" u="sng" dirty="0" smtClean="0">
                <a:solidFill>
                  <a:schemeClr val="tx1"/>
                </a:solidFill>
                <a:latin typeface="Times New Roman" panose="02020603050405020304" pitchFamily="18" charset="0"/>
                <a:cs typeface="Times New Roman" panose="02020603050405020304" pitchFamily="18" charset="0"/>
              </a:rPr>
              <a:t>المملكة العربية </a:t>
            </a:r>
            <a:r>
              <a:rPr lang="ar-LB" b="1" u="sng" dirty="0" smtClean="0">
                <a:solidFill>
                  <a:schemeClr val="tx1"/>
                </a:solidFill>
                <a:latin typeface="Times New Roman" panose="02020603050405020304" pitchFamily="18" charset="0"/>
                <a:cs typeface="Times New Roman" panose="02020603050405020304" pitchFamily="18" charset="0"/>
              </a:rPr>
              <a:t>السعودية</a:t>
            </a:r>
            <a:r>
              <a:rPr lang="en-US" b="1" u="sng" dirty="0" smtClean="0">
                <a:solidFill>
                  <a:schemeClr val="tx1"/>
                </a:solidFill>
                <a:latin typeface="Times New Roman" panose="02020603050405020304" pitchFamily="18" charset="0"/>
                <a:cs typeface="Times New Roman" panose="02020603050405020304" pitchFamily="18" charset="0"/>
              </a:rPr>
              <a:t> </a:t>
            </a:r>
            <a:r>
              <a:rPr lang="ar-LB" b="1" u="sng" dirty="0" smtClean="0">
                <a:solidFill>
                  <a:schemeClr val="tx1"/>
                </a:solidFill>
                <a:latin typeface="Times New Roman" panose="02020603050405020304" pitchFamily="18" charset="0"/>
                <a:cs typeface="Times New Roman" panose="02020603050405020304" pitchFamily="18" charset="0"/>
              </a:rPr>
              <a:t> (تابع)</a:t>
            </a:r>
            <a:r>
              <a:rPr lang="ar-LB" dirty="0" smtClean="0">
                <a:solidFill>
                  <a:schemeClr val="tx1"/>
                </a:solidFill>
                <a:latin typeface="Times New Roman" panose="02020603050405020304" pitchFamily="18" charset="0"/>
                <a:cs typeface="Times New Roman" panose="02020603050405020304" pitchFamily="18" charset="0"/>
              </a:rPr>
              <a:t>: </a:t>
            </a:r>
          </a:p>
          <a:p>
            <a:pPr rtl="1"/>
            <a:endParaRPr lang="ar-LB" dirty="0">
              <a:solidFill>
                <a:schemeClr val="tx1"/>
              </a:solidFill>
              <a:latin typeface="Times New Roman" panose="02020603050405020304" pitchFamily="18" charset="0"/>
              <a:cs typeface="Times New Roman" panose="02020603050405020304" pitchFamily="18" charset="0"/>
            </a:endParaRPr>
          </a:p>
          <a:p>
            <a:pPr rtl="1"/>
            <a:r>
              <a:rPr lang="ar-LB" dirty="0" smtClean="0">
                <a:solidFill>
                  <a:schemeClr val="tx1"/>
                </a:solidFill>
                <a:latin typeface="Times New Roman" panose="02020603050405020304" pitchFamily="18" charset="0"/>
                <a:cs typeface="Times New Roman" panose="02020603050405020304" pitchFamily="18" charset="0"/>
              </a:rPr>
              <a:t>الخط </a:t>
            </a:r>
            <a:r>
              <a:rPr lang="ar-LB" dirty="0">
                <a:solidFill>
                  <a:schemeClr val="tx1"/>
                </a:solidFill>
                <a:latin typeface="Times New Roman" panose="02020603050405020304" pitchFamily="18" charset="0"/>
                <a:cs typeface="Times New Roman" panose="02020603050405020304" pitchFamily="18" charset="0"/>
              </a:rPr>
              <a:t>بين المدينة المنورة وجدة مروراً برابغ تحت التنفيذ، وهو ضمن مشروع قطار الحرمين الكهربائي الذي قارب على الانتهاء. </a:t>
            </a:r>
            <a:endParaRPr lang="ar-LB" dirty="0" smtClean="0">
              <a:solidFill>
                <a:schemeClr val="tx1"/>
              </a:solidFill>
              <a:latin typeface="Times New Roman" panose="02020603050405020304" pitchFamily="18" charset="0"/>
              <a:cs typeface="Times New Roman" panose="02020603050405020304" pitchFamily="18" charset="0"/>
            </a:endParaRPr>
          </a:p>
          <a:p>
            <a:pPr rtl="1"/>
            <a:endParaRPr lang="ar-LB" dirty="0">
              <a:solidFill>
                <a:schemeClr val="tx1"/>
              </a:solidFill>
              <a:latin typeface="Times New Roman" panose="02020603050405020304" pitchFamily="18" charset="0"/>
              <a:cs typeface="Times New Roman" panose="02020603050405020304" pitchFamily="18" charset="0"/>
            </a:endParaRPr>
          </a:p>
          <a:p>
            <a:pPr rtl="1"/>
            <a:r>
              <a:rPr lang="ar-LB" dirty="0" smtClean="0">
                <a:solidFill>
                  <a:schemeClr val="tx1"/>
                </a:solidFill>
                <a:latin typeface="Times New Roman" panose="02020603050405020304" pitchFamily="18" charset="0"/>
                <a:cs typeface="Times New Roman" panose="02020603050405020304" pitchFamily="18" charset="0"/>
              </a:rPr>
              <a:t>يتم </a:t>
            </a:r>
            <a:r>
              <a:rPr lang="ar-LB" dirty="0">
                <a:solidFill>
                  <a:schemeClr val="tx1"/>
                </a:solidFill>
                <a:latin typeface="Times New Roman" panose="02020603050405020304" pitchFamily="18" charset="0"/>
                <a:cs typeface="Times New Roman" panose="02020603050405020304" pitchFamily="18" charset="0"/>
              </a:rPr>
              <a:t>الآن تشغيل قطارات تجريبية على هذا الخط لوضعه في متناول الجمهور فعلياً في عام 2017؛</a:t>
            </a:r>
            <a:endParaRPr lang="en-US" dirty="0">
              <a:solidFill>
                <a:schemeClr val="tx1"/>
              </a:solidFill>
              <a:latin typeface="Times New Roman" panose="02020603050405020304" pitchFamily="18" charset="0"/>
              <a:cs typeface="Times New Roman" panose="02020603050405020304" pitchFamily="18" charset="0"/>
            </a:endParaRPr>
          </a:p>
          <a:p>
            <a:endParaRPr lang="ar-LB" dirty="0" smtClean="0">
              <a:solidFill>
                <a:schemeClr val="tx1"/>
              </a:solidFill>
              <a:latin typeface="Times New Roman" panose="02020603050405020304" pitchFamily="18" charset="0"/>
              <a:cs typeface="Times New Roman" panose="02020603050405020304" pitchFamily="18" charset="0"/>
            </a:endParaRPr>
          </a:p>
          <a:p>
            <a:r>
              <a:rPr lang="ar-SA" dirty="0" smtClean="0">
                <a:solidFill>
                  <a:schemeClr val="tx1"/>
                </a:solidFill>
                <a:latin typeface="Times New Roman" panose="02020603050405020304" pitchFamily="18" charset="0"/>
                <a:cs typeface="Times New Roman" panose="02020603050405020304" pitchFamily="18" charset="0"/>
              </a:rPr>
              <a:t>يُظهر </a:t>
            </a:r>
            <a:r>
              <a:rPr lang="ar-SA" dirty="0">
                <a:solidFill>
                  <a:schemeClr val="tx1"/>
                </a:solidFill>
                <a:latin typeface="Times New Roman" panose="02020603050405020304" pitchFamily="18" charset="0"/>
                <a:cs typeface="Times New Roman" panose="02020603050405020304" pitchFamily="18" charset="0"/>
              </a:rPr>
              <a:t>الجدول المرفق </a:t>
            </a:r>
            <a:r>
              <a:rPr lang="ar-SA" dirty="0" smtClean="0">
                <a:solidFill>
                  <a:schemeClr val="tx1"/>
                </a:solidFill>
                <a:latin typeface="Times New Roman" panose="02020603050405020304" pitchFamily="18" charset="0"/>
                <a:cs typeface="Times New Roman" panose="02020603050405020304" pitchFamily="18" charset="0"/>
              </a:rPr>
              <a:t>بتقرير</a:t>
            </a:r>
            <a:r>
              <a:rPr lang="ar-LB" dirty="0" smtClean="0">
                <a:solidFill>
                  <a:schemeClr val="tx1"/>
                </a:solidFill>
                <a:latin typeface="Times New Roman" panose="02020603050405020304" pitchFamily="18" charset="0"/>
                <a:cs typeface="Times New Roman" panose="02020603050405020304" pitchFamily="18" charset="0"/>
              </a:rPr>
              <a:t>الوزارة </a:t>
            </a:r>
            <a:r>
              <a:rPr lang="ar-SA" dirty="0" smtClean="0">
                <a:solidFill>
                  <a:schemeClr val="tx1"/>
                </a:solidFill>
                <a:latin typeface="Times New Roman" panose="02020603050405020304" pitchFamily="18" charset="0"/>
                <a:cs typeface="Times New Roman" panose="02020603050405020304" pitchFamily="18" charset="0"/>
              </a:rPr>
              <a:t>تحديد </a:t>
            </a:r>
            <a:r>
              <a:rPr lang="ar-SA" dirty="0">
                <a:solidFill>
                  <a:schemeClr val="tx1"/>
                </a:solidFill>
                <a:latin typeface="Times New Roman" panose="02020603050405020304" pitchFamily="18" charset="0"/>
                <a:cs typeface="Times New Roman" panose="02020603050405020304" pitchFamily="18" charset="0"/>
              </a:rPr>
              <a:t>عام 2025 تاريخاً للانتهاء من كافة المشاريع المتعلقة بتنفيذ محاور اتفاق السكك الحديدية الدولية بين الدول العربية الواقعة في المملكة. </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4901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147918" y="1987062"/>
            <a:ext cx="8875058" cy="4131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1"/>
            <a:r>
              <a:rPr lang="ar-LB" b="1" u="sng" dirty="0" smtClean="0">
                <a:solidFill>
                  <a:schemeClr val="tx1"/>
                </a:solidFill>
                <a:latin typeface="Times New Roman" panose="02020603050405020304" pitchFamily="18" charset="0"/>
                <a:cs typeface="Times New Roman" panose="02020603050405020304" pitchFamily="18" charset="0"/>
              </a:rPr>
              <a:t>الجمهورية اليمنية</a:t>
            </a:r>
            <a:r>
              <a:rPr lang="ar-LB" dirty="0" smtClean="0">
                <a:solidFill>
                  <a:schemeClr val="tx1"/>
                </a:solidFill>
                <a:latin typeface="Times New Roman" panose="02020603050405020304" pitchFamily="18" charset="0"/>
                <a:cs typeface="Times New Roman" panose="02020603050405020304" pitchFamily="18" charset="0"/>
              </a:rPr>
              <a:t>: بحسب </a:t>
            </a:r>
            <a:r>
              <a:rPr lang="ar-LB" dirty="0" smtClean="0">
                <a:solidFill>
                  <a:schemeClr val="tx1"/>
                </a:solidFill>
              </a:rPr>
              <a:t>آخر </a:t>
            </a:r>
            <a:r>
              <a:rPr lang="ar-LB" dirty="0">
                <a:solidFill>
                  <a:schemeClr val="tx1"/>
                </a:solidFill>
              </a:rPr>
              <a:t>تقرير </a:t>
            </a:r>
            <a:r>
              <a:rPr lang="ar-LB" dirty="0" smtClean="0">
                <a:solidFill>
                  <a:schemeClr val="tx1"/>
                </a:solidFill>
              </a:rPr>
              <a:t>من </a:t>
            </a:r>
            <a:r>
              <a:rPr lang="ar-LB" dirty="0">
                <a:solidFill>
                  <a:schemeClr val="tx1"/>
                </a:solidFill>
              </a:rPr>
              <a:t>وزارة النقل </a:t>
            </a:r>
            <a:r>
              <a:rPr lang="ar-LB" dirty="0" smtClean="0">
                <a:solidFill>
                  <a:schemeClr val="tx1"/>
                </a:solidFill>
              </a:rPr>
              <a:t>(7 </a:t>
            </a:r>
            <a:r>
              <a:rPr lang="ar-LB" dirty="0">
                <a:solidFill>
                  <a:schemeClr val="tx1"/>
                </a:solidFill>
              </a:rPr>
              <a:t>شباط/فبراير </a:t>
            </a:r>
            <a:r>
              <a:rPr lang="ar-LB" dirty="0" smtClean="0">
                <a:solidFill>
                  <a:schemeClr val="tx1"/>
                </a:solidFill>
              </a:rPr>
              <a:t>2012): </a:t>
            </a:r>
          </a:p>
          <a:p>
            <a:pPr rtl="1"/>
            <a:endParaRPr lang="ar-LB" dirty="0">
              <a:solidFill>
                <a:schemeClr val="tx1"/>
              </a:solidFill>
            </a:endParaRPr>
          </a:p>
          <a:p>
            <a:pPr marL="342900" rtl="1">
              <a:buFont typeface="Wingdings" panose="05000000000000000000" pitchFamily="2" charset="2"/>
              <a:buChar char="§"/>
            </a:pPr>
            <a:r>
              <a:rPr lang="ar-LB" dirty="0" smtClean="0">
                <a:solidFill>
                  <a:schemeClr val="tx1"/>
                </a:solidFill>
              </a:rPr>
              <a:t>إن </a:t>
            </a:r>
            <a:r>
              <a:rPr lang="ar-LB" dirty="0">
                <a:solidFill>
                  <a:schemeClr val="tx1"/>
                </a:solidFill>
              </a:rPr>
              <a:t>الوصلات على المحورين س25 وس90 قد </a:t>
            </a:r>
            <a:r>
              <a:rPr lang="ar-LB" dirty="0" smtClean="0">
                <a:solidFill>
                  <a:schemeClr val="tx1"/>
                </a:solidFill>
              </a:rPr>
              <a:t>جُردت</a:t>
            </a:r>
          </a:p>
          <a:p>
            <a:pPr indent="0" rtl="1"/>
            <a:endParaRPr lang="ar-LB" dirty="0" smtClean="0">
              <a:solidFill>
                <a:schemeClr val="tx1"/>
              </a:solidFill>
            </a:endParaRPr>
          </a:p>
          <a:p>
            <a:pPr marL="342900" rtl="1">
              <a:buFont typeface="Wingdings" panose="05000000000000000000" pitchFamily="2" charset="2"/>
              <a:buChar char="§"/>
            </a:pPr>
            <a:r>
              <a:rPr lang="ar-LB" dirty="0" smtClean="0">
                <a:solidFill>
                  <a:schemeClr val="tx1"/>
                </a:solidFill>
              </a:rPr>
              <a:t>حُدّدت </a:t>
            </a:r>
            <a:r>
              <a:rPr lang="ar-LB" dirty="0">
                <a:solidFill>
                  <a:schemeClr val="tx1"/>
                </a:solidFill>
              </a:rPr>
              <a:t>أولويات دراسات الجدوى للوصلات الناقصة كالتالي: (أ) الوصلة بلحاف-شبوه؛ (ب) شبوه-مأرب؛ (ج) مأرب-الجوف، التي يصل إجمالي أطوالها إلى 670 كلم.  </a:t>
            </a:r>
            <a:endParaRPr lang="ar-LB" dirty="0" smtClean="0">
              <a:solidFill>
                <a:schemeClr val="tx1"/>
              </a:solidFill>
            </a:endParaRPr>
          </a:p>
          <a:p>
            <a:pPr marL="342900" rtl="1">
              <a:buFont typeface="Wingdings" panose="05000000000000000000" pitchFamily="2" charset="2"/>
              <a:buChar char="§"/>
            </a:pPr>
            <a:endParaRPr lang="ar-LB" dirty="0">
              <a:solidFill>
                <a:schemeClr val="tx1"/>
              </a:solidFill>
            </a:endParaRPr>
          </a:p>
          <a:p>
            <a:pPr marL="342900" rtl="1">
              <a:buFont typeface="Wingdings" panose="05000000000000000000" pitchFamily="2" charset="2"/>
              <a:buChar char="§"/>
            </a:pPr>
            <a:r>
              <a:rPr lang="ar-LB" dirty="0" smtClean="0">
                <a:solidFill>
                  <a:schemeClr val="tx1"/>
                </a:solidFill>
              </a:rPr>
              <a:t>تم استكمال دراسة الجدوى </a:t>
            </a:r>
            <a:r>
              <a:rPr lang="ar-LB" dirty="0">
                <a:solidFill>
                  <a:schemeClr val="tx1"/>
                </a:solidFill>
              </a:rPr>
              <a:t>في عام 2010 بمساعدة فنية من الإسكوا، مع الإشارة إلى أنّ العمل على إنشاء الوصلات الناقصة لم يكن قد بدأ بعد.</a:t>
            </a:r>
            <a:endParaRPr lang="en-US" dirty="0">
              <a:solidFill>
                <a:schemeClr val="tx1"/>
              </a:solidFill>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 </a:t>
            </a:r>
            <a:r>
              <a:rPr lang="ar-SY" dirty="0" smtClean="0">
                <a:latin typeface="Times New Roman" panose="02020603050405020304" pitchFamily="18" charset="0"/>
                <a:cs typeface="Times New Roman" panose="02020603050405020304" pitchFamily="18" charset="0"/>
              </a:rPr>
              <a:t>الدولية </a:t>
            </a:r>
            <a:r>
              <a:rPr lang="ar-SY" dirty="0">
                <a:latin typeface="Times New Roman" panose="02020603050405020304" pitchFamily="18" charset="0"/>
                <a:cs typeface="Times New Roman" panose="02020603050405020304" pitchFamily="18" charset="0"/>
              </a:rPr>
              <a:t>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5470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228600" y="2112566"/>
            <a:ext cx="8713694" cy="193189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519113" lvl="0" indent="-404813" algn="just" rtl="1">
              <a:buFont typeface="Wingdings" panose="05000000000000000000" pitchFamily="2" charset="2"/>
              <a:buChar char="§"/>
              <a:tabLst>
                <a:tab pos="519113" algn="l"/>
              </a:tabLst>
            </a:pPr>
            <a:r>
              <a:rPr lang="ar-LB" sz="2400" dirty="0" smtClean="0">
                <a:solidFill>
                  <a:schemeClr val="tx1"/>
                </a:solidFill>
                <a:effectLst>
                  <a:glow>
                    <a:srgbClr val="000000"/>
                  </a:glow>
                  <a:outerShdw sx="0" sy="0">
                    <a:srgbClr val="000000"/>
                  </a:outerShdw>
                  <a:reflection stA="0" endPos="0" fadeDir="0" sx="0" sy="0"/>
                </a:effectLst>
              </a:rPr>
              <a:t>بناءً </a:t>
            </a:r>
            <a:r>
              <a:rPr lang="ar-LB" sz="2400" dirty="0">
                <a:solidFill>
                  <a:schemeClr val="tx1"/>
                </a:solidFill>
                <a:effectLst>
                  <a:glow>
                    <a:srgbClr val="000000"/>
                  </a:glow>
                  <a:outerShdw sx="0" sy="0">
                    <a:srgbClr val="000000"/>
                  </a:outerShdw>
                  <a:reflection stA="0" endPos="0" fadeDir="0" sx="0" sy="0"/>
                </a:effectLst>
              </a:rPr>
              <a:t>على المعلومات </a:t>
            </a:r>
            <a:r>
              <a:rPr lang="ar-LB" sz="2400" dirty="0" smtClean="0">
                <a:solidFill>
                  <a:schemeClr val="tx1"/>
                </a:solidFill>
                <a:effectLst>
                  <a:glow>
                    <a:srgbClr val="000000"/>
                  </a:glow>
                  <a:outerShdw sx="0" sy="0">
                    <a:srgbClr val="000000"/>
                  </a:outerShdw>
                  <a:reflection stA="0" endPos="0" fadeDir="0" sx="0" sy="0"/>
                </a:effectLst>
              </a:rPr>
              <a:t>الواردة إلى الأمانة التنفيذية، </a:t>
            </a:r>
            <a:r>
              <a:rPr lang="ar-LB" sz="2400" dirty="0">
                <a:solidFill>
                  <a:schemeClr val="tx1"/>
                </a:solidFill>
                <a:effectLst>
                  <a:glow>
                    <a:srgbClr val="000000"/>
                  </a:glow>
                  <a:outerShdw sx="0" sy="0">
                    <a:srgbClr val="000000"/>
                  </a:outerShdw>
                  <a:reflection stA="0" endPos="0" fadeDir="0" sx="0" sy="0"/>
                </a:effectLst>
              </a:rPr>
              <a:t>وبغياب البيانات المحدثة من معظم الدول الأطراف في الاتفاق فإنه من الصعب تقدير نسبة التنفيذ الإجمالية للاتفاق، ولا سيما في ظل الظروف الأمنية والسياسية الصعبة التي تعاني منها بعض دول المنطقة، وما لها من تأثير مباشر على البنى التحتية. </a:t>
            </a:r>
            <a:endParaRPr lang="ar-LB" sz="2400" dirty="0" smtClean="0">
              <a:solidFill>
                <a:schemeClr val="tx1"/>
              </a:solidFill>
              <a:effectLst>
                <a:glow>
                  <a:srgbClr val="000000"/>
                </a:glow>
                <a:outerShdw sx="0" sy="0">
                  <a:srgbClr val="000000"/>
                </a:outerShdw>
                <a:reflection stA="0" endPos="0" fadeDir="0" sx="0" sy="0"/>
              </a:effectLst>
            </a:endParaRPr>
          </a:p>
          <a:p>
            <a:pPr marL="519113" lvl="0" indent="-404813" algn="just" rtl="1">
              <a:buFont typeface="Wingdings" panose="05000000000000000000" pitchFamily="2" charset="2"/>
              <a:buChar char="§"/>
              <a:tabLst>
                <a:tab pos="519113" algn="l"/>
              </a:tabLst>
            </a:pPr>
            <a:endParaRPr lang="ar-LB" sz="2400" dirty="0">
              <a:solidFill>
                <a:schemeClr val="tx1"/>
              </a:solidFill>
              <a:effectLst>
                <a:glow>
                  <a:srgbClr val="000000"/>
                </a:glow>
                <a:outerShdw sx="0" sy="0">
                  <a:srgbClr val="000000"/>
                </a:outerShdw>
                <a:reflection stA="0" endPos="0" fadeDir="0" sx="0" sy="0"/>
              </a:effectLst>
            </a:endParaRPr>
          </a:p>
          <a:p>
            <a:pPr marL="519113" lvl="0" indent="-404813" algn="just" rtl="1">
              <a:buFont typeface="Wingdings" panose="05000000000000000000" pitchFamily="2" charset="2"/>
              <a:buChar char="§"/>
              <a:tabLst>
                <a:tab pos="519113" algn="l"/>
              </a:tabLst>
            </a:pPr>
            <a:r>
              <a:rPr lang="ar-LB" sz="2400" dirty="0" smtClean="0">
                <a:solidFill>
                  <a:schemeClr val="tx1"/>
                </a:solidFill>
                <a:effectLst>
                  <a:glow>
                    <a:srgbClr val="000000"/>
                  </a:glow>
                  <a:outerShdw sx="0" sy="0">
                    <a:srgbClr val="000000"/>
                  </a:outerShdw>
                  <a:reflection stA="0" endPos="0" fadeDir="0" sx="0" sy="0"/>
                </a:effectLst>
              </a:rPr>
              <a:t>أثّرت </a:t>
            </a:r>
            <a:r>
              <a:rPr lang="ar-LB" sz="2400" dirty="0">
                <a:solidFill>
                  <a:schemeClr val="tx1"/>
                </a:solidFill>
                <a:effectLst>
                  <a:glow>
                    <a:srgbClr val="000000"/>
                  </a:glow>
                  <a:outerShdw sx="0" sy="0">
                    <a:srgbClr val="000000"/>
                  </a:outerShdw>
                  <a:reflection stA="0" endPos="0" fadeDir="0" sx="0" sy="0"/>
                </a:effectLst>
              </a:rPr>
              <a:t>الظروف الاقتصادية غير المستقرة بشكل كبير على قدرة الدول على تنفيذ متطلبات الاتفاق.  </a:t>
            </a:r>
            <a:endParaRPr lang="en-US" sz="2400" dirty="0">
              <a:solidFill>
                <a:schemeClr val="tx1"/>
              </a:solidFill>
              <a:effectLst>
                <a:glow>
                  <a:srgbClr val="000000"/>
                </a:glow>
                <a:outerShdw sx="0" sy="0">
                  <a:srgbClr val="000000"/>
                </a:outerShdw>
                <a:reflection stA="0" endPos="0" fadeDir="0" sx="0" sy="0"/>
              </a:effectLst>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LB" dirty="0" smtClean="0">
                <a:latin typeface="Times New Roman" panose="02020603050405020304" pitchFamily="18" charset="0"/>
                <a:cs typeface="Times New Roman" panose="02020603050405020304" pitchFamily="18" charset="0"/>
              </a:rPr>
              <a:t>السكك الحديدية</a:t>
            </a:r>
            <a:r>
              <a:rPr lang="ar-SY" dirty="0" smtClean="0">
                <a:latin typeface="Times New Roman" panose="02020603050405020304" pitchFamily="18" charset="0"/>
                <a:cs typeface="Times New Roman" panose="02020603050405020304" pitchFamily="18" charset="0"/>
              </a:rPr>
              <a:t> </a:t>
            </a:r>
            <a:r>
              <a:rPr lang="ar-SY" dirty="0">
                <a:latin typeface="Times New Roman" panose="02020603050405020304" pitchFamily="18" charset="0"/>
                <a:cs typeface="Times New Roman" panose="02020603050405020304" pitchFamily="18" charset="0"/>
              </a:rPr>
              <a:t>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7532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78808" y="501163"/>
            <a:ext cx="6937375" cy="8450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SA" sz="2600" dirty="0">
                <a:cs typeface="+mj-cs"/>
              </a:rPr>
              <a:t>مذكرة التفاهم بشأن التعاون في مجال النقل </a:t>
            </a:r>
            <a:r>
              <a:rPr lang="ar-SA" sz="2600" dirty="0" smtClean="0">
                <a:cs typeface="+mj-cs"/>
              </a:rPr>
              <a:t>البحري</a:t>
            </a:r>
            <a:r>
              <a:rPr lang="ar-LB" sz="2600" dirty="0" smtClean="0">
                <a:cs typeface="+mj-cs"/>
              </a:rPr>
              <a:t/>
            </a:r>
            <a:br>
              <a:rPr lang="ar-LB" sz="2600" dirty="0" smtClean="0">
                <a:cs typeface="+mj-cs"/>
              </a:rPr>
            </a:br>
            <a:r>
              <a:rPr lang="ar-SA" sz="2600" dirty="0" smtClean="0">
                <a:cs typeface="+mj-cs"/>
              </a:rPr>
              <a:t> </a:t>
            </a:r>
            <a:r>
              <a:rPr lang="ar-LB" sz="2600" dirty="0">
                <a:cs typeface="+mj-cs"/>
              </a:rPr>
              <a:t>بين الدول العرب</a:t>
            </a:r>
            <a:r>
              <a:rPr lang="ar-SA" sz="2600" dirty="0" err="1">
                <a:cs typeface="+mj-cs"/>
              </a:rPr>
              <a:t>ية</a:t>
            </a:r>
            <a:endParaRPr lang="en-US" sz="2600" dirty="0">
              <a:cs typeface="+mj-cs"/>
            </a:endParaRPr>
          </a:p>
        </p:txBody>
      </p:sp>
      <p:graphicFrame>
        <p:nvGraphicFramePr>
          <p:cNvPr id="3" name="Table 2"/>
          <p:cNvGraphicFramePr>
            <a:graphicFrameLocks noGrp="1"/>
          </p:cNvGraphicFramePr>
          <p:nvPr>
            <p:extLst>
              <p:ext uri="{D42A27DB-BD31-4B8C-83A1-F6EECF244321}">
                <p14:modId xmlns:p14="http://schemas.microsoft.com/office/powerpoint/2010/main" val="1082667720"/>
              </p:ext>
            </p:extLst>
          </p:nvPr>
        </p:nvGraphicFramePr>
        <p:xfrm>
          <a:off x="492371" y="1907931"/>
          <a:ext cx="7754814" cy="4721462"/>
        </p:xfrm>
        <a:graphic>
          <a:graphicData uri="http://schemas.openxmlformats.org/drawingml/2006/table">
            <a:tbl>
              <a:tblPr>
                <a:tableStyleId>{5C22544A-7EE6-4342-B048-85BDC9FD1C3A}</a:tableStyleId>
              </a:tblPr>
              <a:tblGrid>
                <a:gridCol w="2623555"/>
                <a:gridCol w="2736994"/>
                <a:gridCol w="2394265"/>
              </a:tblGrid>
              <a:tr h="248498">
                <a:tc>
                  <a:txBody>
                    <a:bodyPr/>
                    <a:lstStyle/>
                    <a:p>
                      <a:pPr marL="0" marR="0" algn="ctr" rtl="1">
                        <a:spcBef>
                          <a:spcPts val="0"/>
                        </a:spcBef>
                        <a:spcAft>
                          <a:spcPts val="0"/>
                        </a:spcAft>
                        <a:tabLst>
                          <a:tab pos="457200" algn="l"/>
                          <a:tab pos="810260" algn="l"/>
                          <a:tab pos="1080135" algn="l"/>
                        </a:tabLst>
                      </a:pPr>
                      <a:r>
                        <a:rPr lang="ar-LB" sz="1600" b="1" dirty="0">
                          <a:effectLst/>
                        </a:rPr>
                        <a:t>تاريخ التصديق</a:t>
                      </a:r>
                      <a:endParaRPr lang="en-US" sz="1600" b="1" dirty="0">
                        <a:effectLst/>
                        <a:latin typeface="Times New Roman" panose="02020603050405020304" pitchFamily="18" charset="0"/>
                        <a:ea typeface="Batang"/>
                        <a:cs typeface="Traditional Arabic"/>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LB" sz="1600" b="1">
                          <a:effectLst/>
                        </a:rPr>
                        <a:t>تاريخ التوقيع</a:t>
                      </a:r>
                      <a:endParaRPr lang="en-US" sz="1600" b="1">
                        <a:effectLst/>
                        <a:latin typeface="Times New Roman" panose="02020603050405020304" pitchFamily="18" charset="0"/>
                        <a:ea typeface="Batang"/>
                        <a:cs typeface="Traditional Arabic"/>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LB" sz="1600" b="1" dirty="0">
                          <a:effectLst/>
                        </a:rPr>
                        <a:t>البلد</a:t>
                      </a:r>
                      <a:endParaRPr lang="en-US" sz="1600" b="1" dirty="0">
                        <a:effectLst/>
                        <a:latin typeface="Times New Roman" panose="02020603050405020304" pitchFamily="18" charset="0"/>
                        <a:ea typeface="Batang"/>
                        <a:cs typeface="Traditional Arabic"/>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27 أيلول/سبتمبر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المملكة الأردنية الهاشمية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dirty="0">
                          <a:effectLst/>
                          <a:cs typeface="+mj-cs"/>
                        </a:rPr>
                        <a:t>29 تشرين الأول/أكتوبر 2007</a:t>
                      </a:r>
                      <a:endParaRPr lang="en-US" sz="1600" dirty="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الإمارات العربية المتحدة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مملكة البحرين</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LB" sz="1600" dirty="0">
                          <a:effectLst/>
                          <a:cs typeface="+mj-cs"/>
                        </a:rPr>
                        <a:t>الجمهورية التونسية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24 شباط/فبراير 2006</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الجمهورية العربية السورية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30 تموز/يوليو 2009</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en-US" sz="1600">
                          <a:effectLst/>
                          <a:cs typeface="+mj-cs"/>
                        </a:rPr>
                        <a:t> </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جمهورية السودان</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LB" sz="1600">
                          <a:effectLst/>
                          <a:cs typeface="+mj-cs"/>
                        </a:rPr>
                        <a:t>17 آذار/مارس 2008</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en-US" sz="1600">
                          <a:effectLst/>
                          <a:cs typeface="+mj-cs"/>
                        </a:rPr>
                        <a:t> </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جمهورية العراق</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25 شباط/فبراير 2009</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31 كانون الأول/ديسمبر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سلطنة عُمان</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en-US" sz="1600">
                          <a:effectLst/>
                          <a:cs typeface="+mj-cs"/>
                        </a:rPr>
                        <a:t> </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دولة فلسطين</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دولة قطر</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LB" sz="1600">
                          <a:effectLst/>
                          <a:cs typeface="+mj-cs"/>
                        </a:rPr>
                        <a:t>5 أيار/مايو 2015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دولة الكويت</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25 كانون الأول/ديسمبر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الجمهورية اللبنانية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ليبيا</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جمهورية مصر العربية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المملكة المغربية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6 حزيران/يونيو 2006</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المملكة العربية السعودية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الجمهورية الإسلامية الموريتانية</a:t>
                      </a:r>
                      <a:endParaRPr lang="en-US" sz="1600" dirty="0">
                        <a:effectLst/>
                        <a:latin typeface="Times New Roman" panose="02020603050405020304" pitchFamily="18" charset="0"/>
                        <a:ea typeface="Batang"/>
                        <a:cs typeface="+mj-cs"/>
                      </a:endParaRPr>
                    </a:p>
                  </a:txBody>
                  <a:tcPr marL="68580" marR="68580" marT="0" marB="0" anchor="b"/>
                </a:tc>
              </a:tr>
              <a:tr h="248498">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cs typeface="+mj-cs"/>
                        </a:rPr>
                        <a:t>9 أيار/مايو 2005</a:t>
                      </a:r>
                      <a:endParaRPr lang="en-US" sz="1600">
                        <a:effectLst/>
                        <a:latin typeface="Times New Roman" panose="02020603050405020304" pitchFamily="18" charset="0"/>
                        <a:ea typeface="Batang"/>
                        <a:cs typeface="+mj-cs"/>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cs typeface="+mj-cs"/>
                        </a:rPr>
                        <a:t>الجمهورية اليمنية</a:t>
                      </a:r>
                      <a:endParaRPr lang="en-US" sz="1600" dirty="0">
                        <a:effectLst/>
                        <a:latin typeface="Times New Roman" panose="02020603050405020304" pitchFamily="18" charset="0"/>
                        <a:ea typeface="Batang"/>
                        <a:cs typeface="+mj-cs"/>
                      </a:endParaRPr>
                    </a:p>
                  </a:txBody>
                  <a:tcPr marL="68580" marR="68580" marT="0" marB="0" anchor="b"/>
                </a:tc>
              </a:tr>
            </a:tbl>
          </a:graphicData>
        </a:graphic>
      </p:graphicFrame>
    </p:spTree>
    <p:extLst>
      <p:ext uri="{BB962C8B-B14F-4D97-AF65-F5344CB8AC3E}">
        <p14:creationId xmlns:p14="http://schemas.microsoft.com/office/powerpoint/2010/main" val="7423293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a:r>
              <a:rPr lang="ar-LB" sz="2500" dirty="0">
                <a:latin typeface="Times New Roman" panose="02020603050405020304" pitchFamily="18" charset="0"/>
                <a:cs typeface="+mj-cs"/>
              </a:rPr>
              <a:t>تطورات </a:t>
            </a:r>
            <a:r>
              <a:rPr lang="ar-LB" sz="2500" dirty="0" smtClean="0">
                <a:latin typeface="Times New Roman" panose="02020603050405020304" pitchFamily="18" charset="0"/>
                <a:cs typeface="+mj-cs"/>
              </a:rPr>
              <a:t>تنفيذ </a:t>
            </a:r>
            <a:r>
              <a:rPr lang="ar-SA" sz="2500" dirty="0">
                <a:cs typeface="+mj-cs"/>
              </a:rPr>
              <a:t>مذكرة التفاهم بشأن التعاون في مجال النقل </a:t>
            </a:r>
            <a:r>
              <a:rPr lang="ar-SA" sz="2500" dirty="0" smtClean="0">
                <a:cs typeface="+mj-cs"/>
              </a:rPr>
              <a:t>البحري</a:t>
            </a:r>
            <a:r>
              <a:rPr lang="ar-LB" sz="2500" dirty="0" smtClean="0">
                <a:cs typeface="+mj-cs"/>
              </a:rPr>
              <a:t> بين </a:t>
            </a:r>
            <a:r>
              <a:rPr lang="ar-LB" sz="2500" dirty="0">
                <a:cs typeface="+mj-cs"/>
              </a:rPr>
              <a:t>الدول العرب</a:t>
            </a:r>
            <a:r>
              <a:rPr lang="ar-SA" sz="2500" dirty="0" err="1" smtClean="0">
                <a:cs typeface="+mj-cs"/>
              </a:rPr>
              <a:t>ية</a:t>
            </a:r>
            <a:r>
              <a:rPr lang="ar-LB" sz="2500" dirty="0" smtClean="0">
                <a:cs typeface="+mj-cs"/>
              </a:rPr>
              <a:t> </a:t>
            </a:r>
            <a:r>
              <a:rPr lang="ar-LB" sz="2500" dirty="0">
                <a:latin typeface="Times New Roman" panose="02020603050405020304" pitchFamily="18" charset="0"/>
                <a:cs typeface="+mj-cs"/>
              </a:rPr>
              <a:t>في بعض دول منطقة الإسكوا</a:t>
            </a:r>
            <a:endParaRPr lang="en-US" sz="2500" dirty="0">
              <a:latin typeface="Times New Roman" panose="02020603050405020304" pitchFamily="18" charset="0"/>
              <a:cs typeface="+mj-cs"/>
            </a:endParaRPr>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592570" y="2012103"/>
            <a:ext cx="7408429" cy="3375025"/>
          </a:xfrm>
        </p:spPr>
        <p:txBody>
          <a:bodyPr/>
          <a:lstStyle/>
          <a:p>
            <a:pPr algn="just" rtl="1"/>
            <a:r>
              <a:rPr lang="ar-LB" b="1" u="sng" dirty="0">
                <a:solidFill>
                  <a:schemeClr val="tx1"/>
                </a:solidFill>
                <a:cs typeface="+mj-cs"/>
              </a:rPr>
              <a:t>جمهورية </a:t>
            </a:r>
            <a:r>
              <a:rPr lang="ar-LB" b="1" u="sng" dirty="0" smtClean="0">
                <a:solidFill>
                  <a:schemeClr val="tx1"/>
                </a:solidFill>
                <a:cs typeface="+mj-cs"/>
              </a:rPr>
              <a:t>العراق</a:t>
            </a:r>
            <a:r>
              <a:rPr lang="ar-LB" u="sng" dirty="0" smtClean="0">
                <a:solidFill>
                  <a:schemeClr val="tx1"/>
                </a:solidFill>
                <a:cs typeface="+mj-cs"/>
              </a:rPr>
              <a:t>:</a:t>
            </a:r>
            <a:r>
              <a:rPr lang="ar-LB" dirty="0" smtClean="0">
                <a:solidFill>
                  <a:schemeClr val="tx1"/>
                </a:solidFill>
                <a:cs typeface="+mj-cs"/>
              </a:rPr>
              <a:t> بحسب تقرير </a:t>
            </a:r>
            <a:r>
              <a:rPr lang="ar-SA" dirty="0" smtClean="0">
                <a:solidFill>
                  <a:schemeClr val="tx1"/>
                </a:solidFill>
                <a:cs typeface="+mj-cs"/>
              </a:rPr>
              <a:t>وزارة النقل</a:t>
            </a:r>
            <a:r>
              <a:rPr lang="ar-LB" dirty="0" smtClean="0">
                <a:solidFill>
                  <a:schemeClr val="tx1"/>
                </a:solidFill>
                <a:cs typeface="+mj-cs"/>
              </a:rPr>
              <a:t> (</a:t>
            </a:r>
            <a:r>
              <a:rPr lang="ar-SA" dirty="0" smtClean="0">
                <a:solidFill>
                  <a:schemeClr val="tx1"/>
                </a:solidFill>
                <a:cs typeface="+mj-cs"/>
              </a:rPr>
              <a:t>27 </a:t>
            </a:r>
            <a:r>
              <a:rPr lang="ar-SA" dirty="0">
                <a:solidFill>
                  <a:schemeClr val="tx1"/>
                </a:solidFill>
                <a:cs typeface="+mj-cs"/>
              </a:rPr>
              <a:t>نيسان/أبريل </a:t>
            </a:r>
            <a:r>
              <a:rPr lang="ar-SA" dirty="0" smtClean="0">
                <a:solidFill>
                  <a:schemeClr val="tx1"/>
                </a:solidFill>
                <a:cs typeface="+mj-cs"/>
              </a:rPr>
              <a:t>2016</a:t>
            </a:r>
            <a:r>
              <a:rPr lang="ar-LB" dirty="0" smtClean="0">
                <a:solidFill>
                  <a:schemeClr val="tx1"/>
                </a:solidFill>
                <a:cs typeface="+mj-cs"/>
              </a:rPr>
              <a:t>) حول التطور الحاصل </a:t>
            </a:r>
          </a:p>
          <a:p>
            <a:pPr algn="just" rtl="1"/>
            <a:r>
              <a:rPr lang="ar-LB" dirty="0" smtClean="0">
                <a:solidFill>
                  <a:schemeClr val="tx1"/>
                </a:solidFill>
                <a:cs typeface="+mj-cs"/>
              </a:rPr>
              <a:t>في </a:t>
            </a:r>
            <a:r>
              <a:rPr lang="ar-SA" dirty="0" smtClean="0">
                <a:solidFill>
                  <a:schemeClr val="tx1"/>
                </a:solidFill>
                <a:cs typeface="+mj-cs"/>
              </a:rPr>
              <a:t>تنفيذ </a:t>
            </a:r>
            <a:r>
              <a:rPr lang="ar-SA" dirty="0">
                <a:solidFill>
                  <a:schemeClr val="tx1"/>
                </a:solidFill>
                <a:cs typeface="+mj-cs"/>
              </a:rPr>
              <a:t>خطة العمل المعتمدة بشأن البند الخامس من مذكرة التفاهم على الشكل التالي</a:t>
            </a:r>
            <a:r>
              <a:rPr lang="ar-SA" dirty="0" smtClean="0">
                <a:solidFill>
                  <a:schemeClr val="tx1"/>
                </a:solidFill>
                <a:cs typeface="+mj-cs"/>
              </a:rPr>
              <a:t>:</a:t>
            </a:r>
            <a:endParaRPr lang="ar-LB" dirty="0" smtClean="0">
              <a:solidFill>
                <a:schemeClr val="tx1"/>
              </a:solidFill>
              <a:cs typeface="+mj-cs"/>
            </a:endParaRPr>
          </a:p>
          <a:p>
            <a:pPr algn="just" rtl="1"/>
            <a:endParaRPr lang="en-US" sz="1200" dirty="0">
              <a:solidFill>
                <a:schemeClr val="tx1"/>
              </a:solidFill>
              <a:cs typeface="+mj-cs"/>
            </a:endParaRPr>
          </a:p>
          <a:p>
            <a:pPr marL="404813" lvl="0" indent="-228600" algn="just" rtl="1">
              <a:buFont typeface="Wingdings" panose="05000000000000000000" pitchFamily="2" charset="2"/>
              <a:buChar char="§"/>
            </a:pPr>
            <a:r>
              <a:rPr lang="ar-SA" dirty="0">
                <a:solidFill>
                  <a:schemeClr val="tx1"/>
                </a:solidFill>
                <a:cs typeface="+mj-cs"/>
              </a:rPr>
              <a:t>لا تتوفر قوانين متعلقة بالنقل الساحلي؛</a:t>
            </a:r>
            <a:endParaRPr lang="en-US" dirty="0">
              <a:solidFill>
                <a:schemeClr val="tx1"/>
              </a:solidFill>
              <a:cs typeface="+mj-cs"/>
            </a:endParaRPr>
          </a:p>
          <a:p>
            <a:pPr marL="404813" lvl="0" indent="-228600" algn="just" rtl="1">
              <a:buFont typeface="Wingdings" panose="05000000000000000000" pitchFamily="2" charset="2"/>
              <a:buChar char="§"/>
            </a:pPr>
            <a:r>
              <a:rPr lang="ar-SA" dirty="0">
                <a:solidFill>
                  <a:schemeClr val="tx1"/>
                </a:solidFill>
                <a:cs typeface="+mj-cs"/>
              </a:rPr>
              <a:t>تقوم الوكالات البحرية بتقديم جميع الخدمات المطلوبة والتسهيلات لنقل البضائع وعبور الأشخاص، وتقتصر الخدمات المقدمة حالياً على تأهيل رصيف استقبال يخوت نقل الزوار؛</a:t>
            </a:r>
            <a:endParaRPr lang="en-US" dirty="0">
              <a:solidFill>
                <a:schemeClr val="tx1"/>
              </a:solidFill>
              <a:cs typeface="+mj-cs"/>
            </a:endParaRPr>
          </a:p>
          <a:p>
            <a:pPr marL="404813" lvl="0" indent="-228600" algn="just" rtl="1">
              <a:buFont typeface="Wingdings" panose="05000000000000000000" pitchFamily="2" charset="2"/>
              <a:buChar char="§"/>
            </a:pPr>
            <a:r>
              <a:rPr lang="ar-SA" dirty="0">
                <a:solidFill>
                  <a:schemeClr val="tx1"/>
                </a:solidFill>
                <a:cs typeface="+mj-cs"/>
              </a:rPr>
              <a:t>ما من شركات نقل تعمل في النقل الساحلي؛</a:t>
            </a:r>
            <a:endParaRPr lang="en-US" dirty="0">
              <a:solidFill>
                <a:schemeClr val="tx1"/>
              </a:solidFill>
              <a:cs typeface="+mj-cs"/>
            </a:endParaRPr>
          </a:p>
          <a:p>
            <a:pPr marL="404813" lvl="0" indent="-228600" algn="just" rtl="1">
              <a:buFont typeface="Wingdings" panose="05000000000000000000" pitchFamily="2" charset="2"/>
              <a:buChar char="§"/>
            </a:pPr>
            <a:r>
              <a:rPr lang="ar-SA" dirty="0">
                <a:solidFill>
                  <a:schemeClr val="tx1"/>
                </a:solidFill>
                <a:cs typeface="+mj-cs"/>
              </a:rPr>
              <a:t>لا يشارك القطاع العام في هذا المجال؛</a:t>
            </a:r>
            <a:endParaRPr lang="en-US" dirty="0">
              <a:solidFill>
                <a:schemeClr val="tx1"/>
              </a:solidFill>
              <a:cs typeface="+mj-cs"/>
            </a:endParaRPr>
          </a:p>
          <a:p>
            <a:pPr marL="404813" lvl="0" indent="-228600" algn="just" rtl="1">
              <a:buFont typeface="Wingdings" panose="05000000000000000000" pitchFamily="2" charset="2"/>
              <a:buChar char="§"/>
            </a:pPr>
            <a:r>
              <a:rPr lang="ar-SA" dirty="0">
                <a:solidFill>
                  <a:schemeClr val="tx1"/>
                </a:solidFill>
                <a:cs typeface="+mj-cs"/>
              </a:rPr>
              <a:t>يقتصر العمل في مجال النقل الساحلي على القطاع الخاص؛</a:t>
            </a:r>
            <a:endParaRPr lang="en-US" dirty="0">
              <a:solidFill>
                <a:schemeClr val="tx1"/>
              </a:solidFill>
              <a:cs typeface="+mj-cs"/>
            </a:endParaRPr>
          </a:p>
          <a:p>
            <a:pPr marL="404813" lvl="0" indent="-228600" algn="just" rtl="1">
              <a:buFont typeface="Wingdings" panose="05000000000000000000" pitchFamily="2" charset="2"/>
              <a:buChar char="§"/>
            </a:pPr>
            <a:r>
              <a:rPr lang="ar-SA" dirty="0">
                <a:solidFill>
                  <a:schemeClr val="tx1"/>
                </a:solidFill>
                <a:cs typeface="+mj-cs"/>
              </a:rPr>
              <a:t>بالنسبة إلى البنى التحتية، توجد </a:t>
            </a:r>
            <a:r>
              <a:rPr lang="ar-SA" dirty="0" err="1">
                <a:solidFill>
                  <a:schemeClr val="tx1"/>
                </a:solidFill>
                <a:cs typeface="+mj-cs"/>
              </a:rPr>
              <a:t>مرافىء</a:t>
            </a:r>
            <a:r>
              <a:rPr lang="ar-SA" dirty="0">
                <a:solidFill>
                  <a:schemeClr val="tx1"/>
                </a:solidFill>
                <a:cs typeface="+mj-cs"/>
              </a:rPr>
              <a:t> لاستقبال السفن والمراكب الصغيرة المستخدمة </a:t>
            </a:r>
            <a:br>
              <a:rPr lang="ar-SA" dirty="0">
                <a:solidFill>
                  <a:schemeClr val="tx1"/>
                </a:solidFill>
                <a:cs typeface="+mj-cs"/>
              </a:rPr>
            </a:br>
            <a:r>
              <a:rPr lang="ar-SA" dirty="0">
                <a:solidFill>
                  <a:schemeClr val="tx1"/>
                </a:solidFill>
                <a:cs typeface="+mj-cs"/>
              </a:rPr>
              <a:t>في النقل النهري؛</a:t>
            </a:r>
            <a:endParaRPr lang="en-US" dirty="0">
              <a:solidFill>
                <a:schemeClr val="tx1"/>
              </a:solidFill>
              <a:cs typeface="+mj-cs"/>
            </a:endParaRPr>
          </a:p>
          <a:p>
            <a:pPr marL="404813" lvl="0" indent="-228600" algn="just" rtl="1">
              <a:buFont typeface="Wingdings" panose="05000000000000000000" pitchFamily="2" charset="2"/>
              <a:buChar char="§"/>
            </a:pPr>
            <a:r>
              <a:rPr lang="ar-SA" dirty="0">
                <a:solidFill>
                  <a:schemeClr val="tx1"/>
                </a:solidFill>
                <a:cs typeface="+mj-cs"/>
              </a:rPr>
              <a:t>العمل جارٍ على تسهيل عبور الأشخاص والبضائع بين البصرة وعبدان؛</a:t>
            </a:r>
            <a:endParaRPr lang="en-US" dirty="0">
              <a:solidFill>
                <a:schemeClr val="tx1"/>
              </a:solidFill>
              <a:cs typeface="+mj-cs"/>
            </a:endParaRPr>
          </a:p>
          <a:p>
            <a:pPr marL="404813" lvl="0" indent="-228600" algn="just" rtl="1">
              <a:buFont typeface="Wingdings" panose="05000000000000000000" pitchFamily="2" charset="2"/>
              <a:buChar char="§"/>
            </a:pPr>
            <a:r>
              <a:rPr lang="ar-SA" dirty="0">
                <a:solidFill>
                  <a:schemeClr val="tx1"/>
                </a:solidFill>
                <a:cs typeface="+mj-cs"/>
              </a:rPr>
              <a:t>النقل الساحلي المتوفر نهري فقط.</a:t>
            </a:r>
            <a:endParaRPr lang="en-US" dirty="0">
              <a:solidFill>
                <a:schemeClr val="tx1"/>
              </a:solidFill>
              <a:cs typeface="+mj-cs"/>
            </a:endParaRPr>
          </a:p>
          <a:p>
            <a:pPr algn="just"/>
            <a:endParaRPr lang="en-US" dirty="0">
              <a:solidFill>
                <a:schemeClr val="tx1"/>
              </a:solidFill>
              <a:cs typeface="+mj-cs"/>
            </a:endParaRPr>
          </a:p>
        </p:txBody>
      </p:sp>
    </p:spTree>
    <p:extLst>
      <p:ext uri="{BB962C8B-B14F-4D97-AF65-F5344CB8AC3E}">
        <p14:creationId xmlns:p14="http://schemas.microsoft.com/office/powerpoint/2010/main" val="3867997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78808" y="93186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r>
              <a:rPr lang="ar-LB" dirty="0" smtClean="0">
                <a:latin typeface="Arial" charset="0"/>
                <a:ea typeface="Arial" charset="0"/>
                <a:cs typeface="Arial" charset="0"/>
              </a:rPr>
              <a:t>مقدمة</a:t>
            </a:r>
            <a:endParaRPr lang="en-US" dirty="0">
              <a:latin typeface="Arial" charset="0"/>
              <a:ea typeface="Arial" charset="0"/>
              <a:cs typeface="Arial" charset="0"/>
            </a:endParaRPr>
          </a:p>
        </p:txBody>
      </p:sp>
      <p:sp>
        <p:nvSpPr>
          <p:cNvPr id="22530" name="Text Placeholder 3"/>
          <p:cNvSpPr>
            <a:spLocks noGrp="1"/>
          </p:cNvSpPr>
          <p:nvPr>
            <p:ph type="body" sz="quarter" idx="14"/>
          </p:nvPr>
        </p:nvSpPr>
        <p:spPr bwMode="auto">
          <a:xfrm>
            <a:off x="281268" y="1796303"/>
            <a:ext cx="8607238"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rtl="1">
              <a:spcBef>
                <a:spcPct val="0"/>
              </a:spcBef>
              <a:buFont typeface="Wingdings" panose="05000000000000000000" pitchFamily="2" charset="2"/>
              <a:buChar char="Ø"/>
            </a:pPr>
            <a:r>
              <a:rPr lang="ar-SA" sz="22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أطلقت </a:t>
            </a:r>
            <a:r>
              <a:rPr lang="ar-SA" sz="2200" dirty="0" smtClean="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الإسكوا </a:t>
            </a:r>
            <a:r>
              <a:rPr lang="ar-SA" sz="22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في عام 1999 نظام نقل متكامل للمشرق العربي، أطلقت عليه تسمية "</a:t>
            </a:r>
            <a:r>
              <a:rPr lang="ar-SA" sz="2200" dirty="0" err="1">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إتسام</a:t>
            </a:r>
            <a:r>
              <a:rPr lang="ar-SA" sz="22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 نسبة لاسمه المختصر باللغة الإنكليزية.  </a:t>
            </a:r>
            <a:endParaRPr lang="en-US" sz="2200" dirty="0" smtClean="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a:p>
            <a:pPr algn="just" rtl="1">
              <a:spcBef>
                <a:spcPct val="0"/>
              </a:spcBef>
              <a:buFont typeface="Wingdings" panose="05000000000000000000" pitchFamily="2" charset="2"/>
              <a:buChar char="Ø"/>
            </a:pPr>
            <a:r>
              <a:rPr lang="ar-LB" sz="2200" dirty="0" smtClean="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أهم مكونات اتسام</a:t>
            </a:r>
            <a:r>
              <a:rPr lang="ar-SA" sz="2200" dirty="0" smtClean="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 </a:t>
            </a:r>
            <a:r>
              <a:rPr lang="ar-SA" sz="22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(أ) اتفاق الطرق الدولية في المشرق العربي؛ (ب) اتفاق السكك الحديدية الدولية في المشرق العربي؛ (ج) مذكرة التفاهم بشأن التعاون في مجال النقل البحري في المشرق العربي؛ (د) اللجان الوطنية لتسهيل النقل والتجارة؛ (ﻫ) سلامة المرور على </a:t>
            </a:r>
            <a:r>
              <a:rPr lang="ar-SA" sz="2200" dirty="0" smtClean="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الطرق.</a:t>
            </a:r>
            <a:endParaRPr lang="en-US" sz="22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a:p>
            <a:pPr algn="just" rtl="1">
              <a:spcBef>
                <a:spcPct val="0"/>
              </a:spcBef>
              <a:buFont typeface="Wingdings" panose="05000000000000000000" pitchFamily="2" charset="2"/>
              <a:buChar char="Ø"/>
            </a:pPr>
            <a:r>
              <a:rPr lang="ar-LB" sz="2200" dirty="0" smtClean="0">
                <a:solidFill>
                  <a:schemeClr val="tx1"/>
                </a:solidFill>
                <a:latin typeface="Times New Roman" panose="02020603050405020304" pitchFamily="18" charset="0"/>
                <a:cs typeface="Times New Roman" panose="02020603050405020304" pitchFamily="18" charset="0"/>
              </a:rPr>
              <a:t>أثناء الدورة </a:t>
            </a:r>
            <a:r>
              <a:rPr lang="ar-LB" sz="2200" dirty="0">
                <a:solidFill>
                  <a:schemeClr val="tx1"/>
                </a:solidFill>
                <a:latin typeface="Times New Roman" panose="02020603050405020304" pitchFamily="18" charset="0"/>
                <a:cs typeface="Times New Roman" panose="02020603050405020304" pitchFamily="18" charset="0"/>
              </a:rPr>
              <a:t>السادسة عشرة للجنة النقل (القاهرة، 23-24 تشرين الثاني/نوفمبر 2015</a:t>
            </a:r>
            <a:r>
              <a:rPr lang="ar-LB" sz="2200" dirty="0" smtClean="0">
                <a:solidFill>
                  <a:schemeClr val="tx1"/>
                </a:solidFill>
                <a:latin typeface="Times New Roman" panose="02020603050405020304" pitchFamily="18" charset="0"/>
                <a:cs typeface="Times New Roman" panose="02020603050405020304" pitchFamily="18" charset="0"/>
              </a:rPr>
              <a:t>) اتفقت الدول </a:t>
            </a:r>
            <a:r>
              <a:rPr lang="ar-LB" sz="2200" dirty="0">
                <a:solidFill>
                  <a:schemeClr val="tx1"/>
                </a:solidFill>
                <a:latin typeface="Times New Roman" panose="02020603050405020304" pitchFamily="18" charset="0"/>
                <a:cs typeface="Times New Roman" panose="02020603050405020304" pitchFamily="18" charset="0"/>
              </a:rPr>
              <a:t>الأطراف </a:t>
            </a:r>
            <a:r>
              <a:rPr lang="ar-LB" sz="2200" dirty="0" smtClean="0">
                <a:solidFill>
                  <a:schemeClr val="tx1"/>
                </a:solidFill>
                <a:latin typeface="Times New Roman" panose="02020603050405020304" pitchFamily="18" charset="0"/>
                <a:cs typeface="Times New Roman" panose="02020603050405020304" pitchFamily="18" charset="0"/>
              </a:rPr>
              <a:t>في </a:t>
            </a:r>
            <a:r>
              <a:rPr lang="ar-LB" sz="2200" dirty="0">
                <a:solidFill>
                  <a:schemeClr val="tx1"/>
                </a:solidFill>
                <a:latin typeface="Times New Roman" panose="02020603050405020304" pitchFamily="18" charset="0"/>
                <a:cs typeface="Times New Roman" panose="02020603050405020304" pitchFamily="18" charset="0"/>
              </a:rPr>
              <a:t>كل من اتفاقي الطرق الدولية والسكك الحديدية الدولية ومذكرة التفاهم بشأن التعاون في مجال النقل البحري وتم التوافق بالإجماع على توسيع هذه الاتفاقات لتشمل دول المغرب العربي المنضمة حديثاً إلى الإسكوا وتعديل عناوينها لتصبح على التوالي: اتفاق الطرق الدولية بين الدول العربية، واتفاق السكك الحديدية الدولية بين الدول العربية، ومذكرة التفاهم بشأن التعاون في مجال النقل البحري بين الدول العربية.  </a:t>
            </a:r>
            <a:endParaRPr lang="ar-LB" sz="2200" dirty="0" smtClean="0">
              <a:solidFill>
                <a:schemeClr val="tx1"/>
              </a:solidFill>
              <a:latin typeface="Times New Roman" panose="02020603050405020304" pitchFamily="18" charset="0"/>
              <a:cs typeface="Times New Roman" panose="02020603050405020304" pitchFamily="18" charset="0"/>
            </a:endParaRPr>
          </a:p>
          <a:p>
            <a:pPr algn="just" rtl="1">
              <a:spcBef>
                <a:spcPct val="0"/>
              </a:spcBef>
              <a:buFont typeface="Wingdings" panose="05000000000000000000" pitchFamily="2" charset="2"/>
              <a:buChar char="Ø"/>
            </a:pPr>
            <a:r>
              <a:rPr lang="ar-LB" sz="2200" dirty="0" smtClean="0">
                <a:solidFill>
                  <a:schemeClr val="tx1"/>
                </a:solidFill>
                <a:latin typeface="Times New Roman" panose="02020603050405020304" pitchFamily="18" charset="0"/>
                <a:cs typeface="Times New Roman" panose="02020603050405020304" pitchFamily="18" charset="0"/>
              </a:rPr>
              <a:t>تم </a:t>
            </a:r>
            <a:r>
              <a:rPr lang="ar-LB" sz="2200" dirty="0">
                <a:solidFill>
                  <a:schemeClr val="tx1"/>
                </a:solidFill>
                <a:latin typeface="Times New Roman" panose="02020603050405020304" pitchFamily="18" charset="0"/>
                <a:cs typeface="Times New Roman" panose="02020603050405020304" pitchFamily="18" charset="0"/>
              </a:rPr>
              <a:t>تعديل اسم نظام النقل ليصبح "نظام النقل المتكامل بين الدول العربية" ولتصبح تسميته المختصرة "</a:t>
            </a:r>
            <a:r>
              <a:rPr lang="ar-LB" sz="2200" dirty="0" err="1">
                <a:solidFill>
                  <a:schemeClr val="tx1"/>
                </a:solidFill>
                <a:latin typeface="Times New Roman" panose="02020603050405020304" pitchFamily="18" charset="0"/>
                <a:cs typeface="Times New Roman" panose="02020603050405020304" pitchFamily="18" charset="0"/>
              </a:rPr>
              <a:t>إتساس</a:t>
            </a:r>
            <a:r>
              <a:rPr lang="ar-LB" sz="2200" dirty="0" smtClean="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ea typeface="Arial"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a:r>
              <a:rPr lang="ar-LB" sz="2500" dirty="0">
                <a:latin typeface="Times New Roman" panose="02020603050405020304" pitchFamily="18" charset="0"/>
                <a:cs typeface="+mj-cs"/>
              </a:rPr>
              <a:t>تطورات </a:t>
            </a:r>
            <a:r>
              <a:rPr lang="ar-LB" sz="2500" dirty="0" smtClean="0">
                <a:latin typeface="Times New Roman" panose="02020603050405020304" pitchFamily="18" charset="0"/>
                <a:cs typeface="+mj-cs"/>
              </a:rPr>
              <a:t>تنفيذ </a:t>
            </a:r>
            <a:r>
              <a:rPr lang="ar-SA" sz="2500" dirty="0">
                <a:cs typeface="+mj-cs"/>
              </a:rPr>
              <a:t>مذكرة التفاهم بشأن التعاون في مجال النقل </a:t>
            </a:r>
            <a:r>
              <a:rPr lang="ar-SA" sz="2500" dirty="0" smtClean="0">
                <a:cs typeface="+mj-cs"/>
              </a:rPr>
              <a:t>البحري</a:t>
            </a:r>
            <a:r>
              <a:rPr lang="ar-LB" sz="2500" dirty="0" smtClean="0">
                <a:cs typeface="+mj-cs"/>
              </a:rPr>
              <a:t> بين </a:t>
            </a:r>
            <a:r>
              <a:rPr lang="ar-LB" sz="2500" dirty="0">
                <a:cs typeface="+mj-cs"/>
              </a:rPr>
              <a:t>الدول العرب</a:t>
            </a:r>
            <a:r>
              <a:rPr lang="ar-SA" sz="2500" dirty="0" err="1" smtClean="0">
                <a:cs typeface="+mj-cs"/>
              </a:rPr>
              <a:t>ية</a:t>
            </a:r>
            <a:r>
              <a:rPr lang="ar-LB" sz="2500" dirty="0" smtClean="0">
                <a:cs typeface="+mj-cs"/>
              </a:rPr>
              <a:t> </a:t>
            </a:r>
            <a:r>
              <a:rPr lang="ar-LB" sz="2500" dirty="0">
                <a:latin typeface="Times New Roman" panose="02020603050405020304" pitchFamily="18" charset="0"/>
                <a:cs typeface="+mj-cs"/>
              </a:rPr>
              <a:t>في بعض دول منطقة الإسكوا</a:t>
            </a:r>
            <a:endParaRPr lang="en-US" sz="2500" dirty="0">
              <a:latin typeface="Times New Roman" panose="02020603050405020304" pitchFamily="18" charset="0"/>
              <a:cs typeface="+mj-cs"/>
            </a:endParaRPr>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592570" y="2012103"/>
            <a:ext cx="7408429" cy="3375025"/>
          </a:xfrm>
        </p:spPr>
        <p:txBody>
          <a:bodyPr/>
          <a:lstStyle/>
          <a:p>
            <a:pPr rtl="1"/>
            <a:r>
              <a:rPr lang="ar-SA" u="sng" dirty="0">
                <a:solidFill>
                  <a:schemeClr val="tx1"/>
                </a:solidFill>
                <a:cs typeface="+mj-cs"/>
              </a:rPr>
              <a:t>المملكة العربية </a:t>
            </a:r>
            <a:r>
              <a:rPr lang="ar-SA" u="sng" dirty="0" smtClean="0">
                <a:solidFill>
                  <a:schemeClr val="tx1"/>
                </a:solidFill>
                <a:cs typeface="+mj-cs"/>
              </a:rPr>
              <a:t>السعودية</a:t>
            </a:r>
            <a:r>
              <a:rPr lang="ar-LB" u="sng" dirty="0" smtClean="0">
                <a:solidFill>
                  <a:schemeClr val="tx1"/>
                </a:solidFill>
                <a:cs typeface="+mj-cs"/>
              </a:rPr>
              <a:t>:</a:t>
            </a:r>
            <a:r>
              <a:rPr lang="ar-LB" dirty="0" smtClean="0">
                <a:solidFill>
                  <a:schemeClr val="tx1"/>
                </a:solidFill>
                <a:cs typeface="+mj-cs"/>
              </a:rPr>
              <a:t> بحسب </a:t>
            </a:r>
            <a:r>
              <a:rPr lang="ar-SA" dirty="0" smtClean="0">
                <a:solidFill>
                  <a:schemeClr val="tx1"/>
                </a:solidFill>
                <a:cs typeface="+mj-cs"/>
              </a:rPr>
              <a:t>تقرير </a:t>
            </a:r>
            <a:r>
              <a:rPr lang="ar-SA" dirty="0">
                <a:solidFill>
                  <a:schemeClr val="tx1"/>
                </a:solidFill>
                <a:cs typeface="+mj-cs"/>
              </a:rPr>
              <a:t>وزارة النقل </a:t>
            </a:r>
            <a:r>
              <a:rPr lang="ar-LB" dirty="0" smtClean="0">
                <a:solidFill>
                  <a:schemeClr val="tx1"/>
                </a:solidFill>
                <a:cs typeface="+mj-cs"/>
              </a:rPr>
              <a:t>(</a:t>
            </a:r>
            <a:r>
              <a:rPr lang="ar-SA" dirty="0" smtClean="0">
                <a:solidFill>
                  <a:schemeClr val="tx1"/>
                </a:solidFill>
                <a:cs typeface="+mj-cs"/>
              </a:rPr>
              <a:t>4 </a:t>
            </a:r>
            <a:r>
              <a:rPr lang="ar-SA" dirty="0">
                <a:solidFill>
                  <a:schemeClr val="tx1"/>
                </a:solidFill>
                <a:cs typeface="+mj-cs"/>
              </a:rPr>
              <a:t>حزيران/يونيو </a:t>
            </a:r>
            <a:r>
              <a:rPr lang="ar-SA" dirty="0" smtClean="0">
                <a:solidFill>
                  <a:schemeClr val="tx1"/>
                </a:solidFill>
                <a:cs typeface="+mj-cs"/>
              </a:rPr>
              <a:t>2016</a:t>
            </a:r>
            <a:r>
              <a:rPr lang="ar-LB" dirty="0" smtClean="0">
                <a:solidFill>
                  <a:schemeClr val="tx1"/>
                </a:solidFill>
                <a:cs typeface="+mj-cs"/>
              </a:rPr>
              <a:t>): </a:t>
            </a:r>
          </a:p>
          <a:p>
            <a:pPr rtl="1"/>
            <a:endParaRPr lang="ar-LB" dirty="0">
              <a:solidFill>
                <a:schemeClr val="tx1"/>
              </a:solidFill>
              <a:cs typeface="+mj-cs"/>
            </a:endParaRPr>
          </a:p>
          <a:p>
            <a:pPr marL="228600" indent="-228600" rtl="1">
              <a:buFont typeface="Wingdings" panose="05000000000000000000" pitchFamily="2" charset="2"/>
              <a:buChar char="§"/>
            </a:pPr>
            <a:r>
              <a:rPr lang="ar-SA" dirty="0" smtClean="0">
                <a:solidFill>
                  <a:schemeClr val="tx1"/>
                </a:solidFill>
                <a:cs typeface="+mj-cs"/>
              </a:rPr>
              <a:t>تم </a:t>
            </a:r>
            <a:r>
              <a:rPr lang="ar-SA" dirty="0">
                <a:solidFill>
                  <a:schemeClr val="tx1"/>
                </a:solidFill>
                <a:cs typeface="+mj-cs"/>
              </a:rPr>
              <a:t>إيداع وثيقة تصديق المملكة على المذكرة لدى الأمين العام للأمم المتحدة في مقر المنظمة في نيويورك بتاريخ 6 حزيران/يونيو 2006 </a:t>
            </a:r>
            <a:endParaRPr lang="ar-LB" dirty="0" smtClean="0">
              <a:solidFill>
                <a:schemeClr val="tx1"/>
              </a:solidFill>
              <a:cs typeface="+mj-cs"/>
            </a:endParaRPr>
          </a:p>
          <a:p>
            <a:pPr marL="228600" indent="-228600" rtl="1">
              <a:buFont typeface="Wingdings" panose="05000000000000000000" pitchFamily="2" charset="2"/>
              <a:buChar char="§"/>
            </a:pPr>
            <a:r>
              <a:rPr lang="ar-LB" dirty="0" smtClean="0">
                <a:solidFill>
                  <a:schemeClr val="tx1"/>
                </a:solidFill>
                <a:cs typeface="+mj-cs"/>
              </a:rPr>
              <a:t>د</a:t>
            </a:r>
            <a:r>
              <a:rPr lang="ar-SA" dirty="0" smtClean="0">
                <a:solidFill>
                  <a:schemeClr val="tx1"/>
                </a:solidFill>
                <a:cs typeface="+mj-cs"/>
              </a:rPr>
              <a:t>خلت </a:t>
            </a:r>
            <a:r>
              <a:rPr lang="ar-SA" dirty="0">
                <a:solidFill>
                  <a:schemeClr val="tx1"/>
                </a:solidFill>
                <a:cs typeface="+mj-cs"/>
              </a:rPr>
              <a:t>حيّز التنفيذ بالنسبة للمملكة بتاريخ 3 أيلول/سبتمبر 2006. </a:t>
            </a:r>
            <a:endParaRPr lang="ar-LB" dirty="0" smtClean="0">
              <a:solidFill>
                <a:schemeClr val="tx1"/>
              </a:solidFill>
              <a:cs typeface="+mj-cs"/>
            </a:endParaRPr>
          </a:p>
          <a:p>
            <a:pPr marL="228600" indent="-228600" rtl="1">
              <a:buFont typeface="Wingdings" panose="05000000000000000000" pitchFamily="2" charset="2"/>
              <a:buChar char="§"/>
            </a:pPr>
            <a:r>
              <a:rPr lang="ar-SA" dirty="0" smtClean="0">
                <a:solidFill>
                  <a:schemeClr val="tx1"/>
                </a:solidFill>
                <a:cs typeface="+mj-cs"/>
              </a:rPr>
              <a:t>تعمل </a:t>
            </a:r>
            <a:r>
              <a:rPr lang="ar-SA" dirty="0">
                <a:solidFill>
                  <a:schemeClr val="tx1"/>
                </a:solidFill>
                <a:cs typeface="+mj-cs"/>
              </a:rPr>
              <a:t>المملكة على اتخاذ الخطوات اللازمة لتفعيل المذكرة في عدة مجالات هي: الدراسات والاتفاقات الثنائية والدولية، والاستثمار في مجال النقل البحري، وتطبيق الشروط والمعايير البحرية الدولية، والمشاركة في المؤتمرات الإقليمية والدولية وفي أنشطة النقل الساحلي. </a:t>
            </a:r>
            <a:endParaRPr lang="en-US" dirty="0">
              <a:solidFill>
                <a:schemeClr val="tx1"/>
              </a:solidFill>
              <a:cs typeface="+mj-cs"/>
            </a:endParaRPr>
          </a:p>
          <a:p>
            <a:pPr algn="just"/>
            <a:endParaRPr lang="en-US" dirty="0">
              <a:solidFill>
                <a:schemeClr val="tx1"/>
              </a:solidFill>
              <a:cs typeface="+mj-cs"/>
            </a:endParaRPr>
          </a:p>
        </p:txBody>
      </p:sp>
    </p:spTree>
    <p:extLst>
      <p:ext uri="{BB962C8B-B14F-4D97-AF65-F5344CB8AC3E}">
        <p14:creationId xmlns:p14="http://schemas.microsoft.com/office/powerpoint/2010/main" val="40648053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SA" sz="2400" dirty="0"/>
              <a:t>اللجان الوطنية لتسهيل النقل والتجارة</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140677" y="1808543"/>
            <a:ext cx="8528538" cy="3375025"/>
          </a:xfrm>
        </p:spPr>
        <p:txBody>
          <a:bodyPr/>
          <a:lstStyle/>
          <a:p>
            <a:pPr rtl="1"/>
            <a:r>
              <a:rPr lang="ar-SA" sz="1700" b="1" u="sng" dirty="0">
                <a:solidFill>
                  <a:schemeClr val="tx1"/>
                </a:solidFill>
                <a:cs typeface="+mj-cs"/>
              </a:rPr>
              <a:t>المملكة الأردنية </a:t>
            </a:r>
            <a:r>
              <a:rPr lang="ar-SA" sz="1700" b="1" u="sng" dirty="0" smtClean="0">
                <a:solidFill>
                  <a:schemeClr val="tx1"/>
                </a:solidFill>
                <a:cs typeface="+mj-cs"/>
              </a:rPr>
              <a:t>الهاشمية</a:t>
            </a:r>
            <a:r>
              <a:rPr lang="ar-LB" sz="1700" u="sng" dirty="0" smtClean="0">
                <a:solidFill>
                  <a:schemeClr val="tx1"/>
                </a:solidFill>
                <a:cs typeface="+mj-cs"/>
              </a:rPr>
              <a:t>: </a:t>
            </a:r>
            <a:endParaRPr lang="en-US" sz="1700" dirty="0">
              <a:solidFill>
                <a:schemeClr val="tx1"/>
              </a:solidFill>
              <a:cs typeface="+mj-cs"/>
            </a:endParaRPr>
          </a:p>
          <a:p>
            <a:pPr marL="228600" indent="-228600" rtl="1">
              <a:buFont typeface="Wingdings" panose="05000000000000000000" pitchFamily="2" charset="2"/>
              <a:buChar char="§"/>
            </a:pPr>
            <a:r>
              <a:rPr lang="ar-SA" sz="1700" dirty="0" smtClean="0">
                <a:solidFill>
                  <a:schemeClr val="tx1"/>
                </a:solidFill>
                <a:cs typeface="+mj-cs"/>
              </a:rPr>
              <a:t>أنشئت</a:t>
            </a:r>
            <a:r>
              <a:rPr lang="ar-JO" sz="1700" dirty="0" smtClean="0">
                <a:solidFill>
                  <a:schemeClr val="tx1"/>
                </a:solidFill>
                <a:cs typeface="+mj-cs"/>
              </a:rPr>
              <a:t> </a:t>
            </a:r>
            <a:r>
              <a:rPr lang="ar-JO" sz="1700" dirty="0">
                <a:solidFill>
                  <a:schemeClr val="tx1"/>
                </a:solidFill>
                <a:cs typeface="+mj-cs"/>
              </a:rPr>
              <a:t>اللجنة الوطنية لتسهيل النقل والتجارة في المملكة لتبسيط النقل والتجارة الدولية، وإزالة المعوقات أمام النقل والتصدير، وتعزيز التبادل التجاري بين بلدان المنطقة </a:t>
            </a:r>
            <a:r>
              <a:rPr lang="ar-JO" sz="1700" dirty="0" smtClean="0">
                <a:solidFill>
                  <a:schemeClr val="tx1"/>
                </a:solidFill>
                <a:cs typeface="+mj-cs"/>
              </a:rPr>
              <a:t>والعالم</a:t>
            </a:r>
            <a:r>
              <a:rPr lang="ar-LB" sz="1700" dirty="0" smtClean="0">
                <a:solidFill>
                  <a:schemeClr val="tx1"/>
                </a:solidFill>
                <a:cs typeface="+mj-cs"/>
              </a:rPr>
              <a:t> و</a:t>
            </a:r>
            <a:r>
              <a:rPr lang="ar-JO" sz="1700" dirty="0" smtClean="0">
                <a:solidFill>
                  <a:schemeClr val="tx1"/>
                </a:solidFill>
                <a:cs typeface="+mj-cs"/>
              </a:rPr>
              <a:t>أعيد  تشكيل</a:t>
            </a:r>
            <a:r>
              <a:rPr lang="ar-LB" sz="1700" dirty="0" smtClean="0">
                <a:solidFill>
                  <a:schemeClr val="tx1"/>
                </a:solidFill>
                <a:cs typeface="+mj-cs"/>
              </a:rPr>
              <a:t>ها </a:t>
            </a:r>
            <a:r>
              <a:rPr lang="ar-JO" sz="1700" dirty="0" smtClean="0">
                <a:solidFill>
                  <a:schemeClr val="tx1"/>
                </a:solidFill>
                <a:cs typeface="+mj-cs"/>
              </a:rPr>
              <a:t>بقرار </a:t>
            </a:r>
            <a:r>
              <a:rPr lang="ar-JO" sz="1700" dirty="0">
                <a:solidFill>
                  <a:schemeClr val="tx1"/>
                </a:solidFill>
                <a:cs typeface="+mj-cs"/>
              </a:rPr>
              <a:t>مجلس الوزراء رقم 10584 بتاريخ 14 تموز/يوليو 2015.  </a:t>
            </a:r>
            <a:endParaRPr lang="ar-LB" sz="1700" dirty="0" smtClean="0">
              <a:solidFill>
                <a:schemeClr val="tx1"/>
              </a:solidFill>
              <a:cs typeface="+mj-cs"/>
            </a:endParaRPr>
          </a:p>
          <a:p>
            <a:pPr marL="228600" indent="-228600" rtl="1">
              <a:buFont typeface="Wingdings" panose="05000000000000000000" pitchFamily="2" charset="2"/>
              <a:buChar char="§"/>
            </a:pPr>
            <a:r>
              <a:rPr lang="ar-JO" sz="1700" dirty="0" smtClean="0">
                <a:solidFill>
                  <a:schemeClr val="tx1"/>
                </a:solidFill>
                <a:cs typeface="+mj-cs"/>
              </a:rPr>
              <a:t>تضم </a:t>
            </a:r>
            <a:r>
              <a:rPr lang="ar-JO" sz="1700" dirty="0">
                <a:solidFill>
                  <a:schemeClr val="tx1"/>
                </a:solidFill>
                <a:cs typeface="+mj-cs"/>
              </a:rPr>
              <a:t>اللجنة ممثلين من القطاع العام (وزارة النقل ومن ضمنها </a:t>
            </a:r>
            <a:r>
              <a:rPr lang="ar-JO" sz="1700" dirty="0" err="1">
                <a:solidFill>
                  <a:schemeClr val="tx1"/>
                </a:solidFill>
                <a:cs typeface="+mj-cs"/>
              </a:rPr>
              <a:t>الموانىء</a:t>
            </a:r>
            <a:r>
              <a:rPr lang="ar-JO" sz="1700" dirty="0">
                <a:solidFill>
                  <a:schemeClr val="tx1"/>
                </a:solidFill>
                <a:cs typeface="+mj-cs"/>
              </a:rPr>
              <a:t> البحرية والطيران المدني، ووزارة المالية ومن ضمنها مصلحة الجمارك، ووزارة التجارة الخارجية، ووزارة الصناعة والتجارة والتموين، ووزارة الداخلية ومن ضمنها أجهزة الأمن، ووزارة الزراعة، ووزارة الصحة) والقطاع الخاص (ممثلين عن التجار وغرف الصناعة والتجارة وجمعية المصدرين الأردنيين، وممثلين عن مقدمي الخدمات، ووسطاء النقل ووكلاء الشحن ومخلصي الجمارك والوكلاء البحريين، وممثلين عن شركات النقل والإدارة والتشغيل وممثلين عن شركات التأمين الخاصة وممثلين عن الاتحادات والجمعيات والنقابات ذات الصلة).   </a:t>
            </a:r>
            <a:endParaRPr lang="en-US" sz="1700" dirty="0">
              <a:solidFill>
                <a:schemeClr val="tx1"/>
              </a:solidFill>
              <a:cs typeface="+mj-cs"/>
            </a:endParaRPr>
          </a:p>
          <a:p>
            <a:pPr marL="228600" indent="-228600" rtl="1">
              <a:buFont typeface="Wingdings" panose="05000000000000000000" pitchFamily="2" charset="2"/>
              <a:buChar char="§"/>
            </a:pPr>
            <a:r>
              <a:rPr lang="ar-JO" sz="1700" dirty="0" smtClean="0">
                <a:solidFill>
                  <a:schemeClr val="tx1"/>
                </a:solidFill>
                <a:cs typeface="+mj-cs"/>
              </a:rPr>
              <a:t>قامت </a:t>
            </a:r>
            <a:r>
              <a:rPr lang="ar-JO" sz="1700" dirty="0">
                <a:solidFill>
                  <a:schemeClr val="tx1"/>
                </a:solidFill>
                <a:cs typeface="+mj-cs"/>
              </a:rPr>
              <a:t>اللجنة بعدة أنشطة لتحقيق أهدافها وهي: إنشاء الأمانة التنفيذية لتسهيل النقل والتجارة ووضع استراتيجية تسهيل النقل والتجارة، وإنشاء الموقع الإلكتروني لتسهيل النقل والتجارة، وعقد الورش الإقليمية لتعزيز التعاون الإقليمي للنقل والتجارة، وعقد دورات تدريبية لموظفي أمانة اللجنة والمعنيين بتسهيل النقل والتجارة لبناء القدرات، إلى جانب اجتماعات اللجنة الفنية الشهرية المستمرة. </a:t>
            </a:r>
            <a:endParaRPr lang="ar-LB" sz="1700" dirty="0" smtClean="0">
              <a:solidFill>
                <a:schemeClr val="tx1"/>
              </a:solidFill>
              <a:cs typeface="+mj-cs"/>
            </a:endParaRPr>
          </a:p>
          <a:p>
            <a:pPr marL="228600" indent="-228600" rtl="1">
              <a:buFont typeface="Wingdings" panose="05000000000000000000" pitchFamily="2" charset="2"/>
              <a:buChar char="§"/>
            </a:pPr>
            <a:r>
              <a:rPr lang="ar-JO" sz="1700" dirty="0" smtClean="0">
                <a:solidFill>
                  <a:schemeClr val="tx1"/>
                </a:solidFill>
                <a:cs typeface="+mj-cs"/>
              </a:rPr>
              <a:t>تنوي </a:t>
            </a:r>
            <a:r>
              <a:rPr lang="ar-JO" sz="1700" dirty="0">
                <a:solidFill>
                  <a:schemeClr val="tx1"/>
                </a:solidFill>
                <a:cs typeface="+mj-cs"/>
              </a:rPr>
              <a:t>اللجنة العمل على إزالة المعوقات لزيادة انسيابية التجارة والتعاون مع دول الإقليم. وتمنّت اللجنة في نهاية التقرير على الأمانة التنفيذية للإسكوا إعداد المزيد من الدراسات المتعلقة بالنقل والتجارة مع دول الإقليم وتفعيل التواصل معها لتسهيل النقل والتجارة في الأردن. </a:t>
            </a:r>
            <a:endParaRPr lang="en-US" sz="1700" dirty="0">
              <a:solidFill>
                <a:schemeClr val="tx1"/>
              </a:solidFill>
              <a:cs typeface="+mj-cs"/>
            </a:endParaRPr>
          </a:p>
          <a:p>
            <a:pPr algn="just"/>
            <a:endParaRPr lang="en-US" sz="1700" dirty="0">
              <a:solidFill>
                <a:schemeClr val="tx1"/>
              </a:solidFill>
              <a:cs typeface="+mj-cs"/>
            </a:endParaRPr>
          </a:p>
        </p:txBody>
      </p:sp>
    </p:spTree>
    <p:extLst>
      <p:ext uri="{BB962C8B-B14F-4D97-AF65-F5344CB8AC3E}">
        <p14:creationId xmlns:p14="http://schemas.microsoft.com/office/powerpoint/2010/main" val="2318605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SA" sz="2400" dirty="0"/>
              <a:t>اللجان الوطنية لتسهيل النقل والتجارة</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140677" y="1808543"/>
            <a:ext cx="8528538" cy="3375025"/>
          </a:xfrm>
        </p:spPr>
        <p:txBody>
          <a:bodyPr/>
          <a:lstStyle/>
          <a:p>
            <a:pPr rtl="1"/>
            <a:r>
              <a:rPr lang="ar-SA" sz="1600" b="1" u="sng" dirty="0">
                <a:solidFill>
                  <a:schemeClr val="tx1"/>
                </a:solidFill>
                <a:cs typeface="+mj-cs"/>
              </a:rPr>
              <a:t>مملكة البحرين</a:t>
            </a:r>
            <a:r>
              <a:rPr lang="ar-LB" sz="1700" u="sng" dirty="0" smtClean="0">
                <a:solidFill>
                  <a:schemeClr val="tx1"/>
                </a:solidFill>
                <a:cs typeface="+mj-cs"/>
              </a:rPr>
              <a:t>: </a:t>
            </a:r>
            <a:endParaRPr lang="en-US" sz="1700" dirty="0">
              <a:solidFill>
                <a:schemeClr val="tx1"/>
              </a:solidFill>
              <a:cs typeface="+mj-cs"/>
            </a:endParaRPr>
          </a:p>
          <a:p>
            <a:pPr marL="228600" indent="-228600" algn="just" rtl="1">
              <a:buFont typeface="Wingdings" panose="05000000000000000000" pitchFamily="2" charset="2"/>
              <a:buChar char="§"/>
            </a:pPr>
            <a:r>
              <a:rPr lang="ar-LB" sz="1600" dirty="0" smtClean="0">
                <a:solidFill>
                  <a:schemeClr val="tx1"/>
                </a:solidFill>
                <a:cs typeface="+mj-cs"/>
              </a:rPr>
              <a:t>تم</a:t>
            </a:r>
            <a:r>
              <a:rPr lang="ar-SA" sz="1600" dirty="0" smtClean="0">
                <a:solidFill>
                  <a:schemeClr val="tx1"/>
                </a:solidFill>
                <a:cs typeface="+mj-cs"/>
              </a:rPr>
              <a:t> تشكيل </a:t>
            </a:r>
            <a:r>
              <a:rPr lang="ar-SA" sz="1600" dirty="0">
                <a:solidFill>
                  <a:schemeClr val="tx1"/>
                </a:solidFill>
                <a:cs typeface="+mj-cs"/>
              </a:rPr>
              <a:t>لجنة تسهيل النقل والتجارة بقرار من صاحب السمو الملكي، ولي العهد، والنائب الأول لرئيس مجلس الوزراء. </a:t>
            </a:r>
            <a:endParaRPr lang="ar-LB" sz="1600" dirty="0" smtClean="0">
              <a:solidFill>
                <a:schemeClr val="tx1"/>
              </a:solidFill>
              <a:cs typeface="+mj-cs"/>
            </a:endParaRPr>
          </a:p>
          <a:p>
            <a:pPr marL="228600" indent="-228600" algn="just" rtl="1">
              <a:buFont typeface="Wingdings" panose="05000000000000000000" pitchFamily="2" charset="2"/>
              <a:buChar char="§"/>
            </a:pPr>
            <a:r>
              <a:rPr lang="ar-SA" sz="1600" dirty="0" smtClean="0">
                <a:solidFill>
                  <a:schemeClr val="tx1"/>
                </a:solidFill>
                <a:cs typeface="+mj-cs"/>
              </a:rPr>
              <a:t>تتألف </a:t>
            </a:r>
            <a:r>
              <a:rPr lang="ar-SA" sz="1600" dirty="0">
                <a:solidFill>
                  <a:schemeClr val="tx1"/>
                </a:solidFill>
                <a:cs typeface="+mj-cs"/>
              </a:rPr>
              <a:t>اللجنة من ممثلين عن الحكومة فقط (مجلس التنمية الاقتصادية وشؤون الجمارك وشؤون النقل البري وشؤون الشحن الجوي) وتجتمع بشكل دوري كل اسبوعين. </a:t>
            </a:r>
            <a:endParaRPr lang="ar-LB" sz="1600" dirty="0" smtClean="0">
              <a:solidFill>
                <a:schemeClr val="tx1"/>
              </a:solidFill>
              <a:cs typeface="+mj-cs"/>
            </a:endParaRPr>
          </a:p>
          <a:p>
            <a:pPr marL="228600" indent="-228600" algn="just" rtl="1">
              <a:buFont typeface="Wingdings" panose="05000000000000000000" pitchFamily="2" charset="2"/>
              <a:buChar char="§"/>
            </a:pPr>
            <a:r>
              <a:rPr lang="ar-SA" sz="1600" dirty="0" smtClean="0">
                <a:solidFill>
                  <a:schemeClr val="tx1"/>
                </a:solidFill>
                <a:cs typeface="+mj-cs"/>
              </a:rPr>
              <a:t>تتمثل </a:t>
            </a:r>
            <a:r>
              <a:rPr lang="ar-SA" sz="1600" dirty="0">
                <a:solidFill>
                  <a:schemeClr val="tx1"/>
                </a:solidFill>
                <a:cs typeface="+mj-cs"/>
              </a:rPr>
              <a:t>مسؤولية فريق عمل اللجنة في تسليط الضوء على التحديات التي </a:t>
            </a:r>
            <a:r>
              <a:rPr lang="ar-SA" sz="1600" dirty="0" err="1">
                <a:solidFill>
                  <a:schemeClr val="tx1"/>
                </a:solidFill>
                <a:cs typeface="+mj-cs"/>
              </a:rPr>
              <a:t>يواجهها</a:t>
            </a:r>
            <a:r>
              <a:rPr lang="ar-SA" sz="1600" dirty="0">
                <a:solidFill>
                  <a:schemeClr val="tx1"/>
                </a:solidFill>
                <a:cs typeface="+mj-cs"/>
              </a:rPr>
              <a:t> القطاع، وتنفيذ المبادرات التي من شأنها تطوير قطاعي النقل والتجارة. </a:t>
            </a:r>
            <a:endParaRPr lang="ar-LB" sz="1600" dirty="0" smtClean="0">
              <a:solidFill>
                <a:schemeClr val="tx1"/>
              </a:solidFill>
              <a:cs typeface="+mj-cs"/>
            </a:endParaRPr>
          </a:p>
          <a:p>
            <a:pPr marL="228600" indent="-228600" algn="just" rtl="1">
              <a:buFont typeface="Wingdings" panose="05000000000000000000" pitchFamily="2" charset="2"/>
              <a:buChar char="§"/>
            </a:pPr>
            <a:r>
              <a:rPr lang="ar-SA" sz="1600" dirty="0" smtClean="0">
                <a:solidFill>
                  <a:schemeClr val="tx1"/>
                </a:solidFill>
                <a:cs typeface="+mj-cs"/>
              </a:rPr>
              <a:t>ترفع </a:t>
            </a:r>
            <a:r>
              <a:rPr lang="ar-SA" sz="1600" dirty="0">
                <a:solidFill>
                  <a:schemeClr val="tx1"/>
                </a:solidFill>
                <a:cs typeface="+mj-cs"/>
              </a:rPr>
              <a:t>التقارير للجنة التنسيقية برئاسة صاحب السمو الملكي ولي العهد النائب الأول لرئيس مجلس الوزراء بشكل ربع سنوي. </a:t>
            </a:r>
            <a:endParaRPr lang="en-US" sz="1600" dirty="0">
              <a:solidFill>
                <a:schemeClr val="tx1"/>
              </a:solidFill>
              <a:cs typeface="+mj-cs"/>
            </a:endParaRPr>
          </a:p>
          <a:p>
            <a:pPr marL="228600" indent="-228600" algn="just" rtl="1">
              <a:buFont typeface="Wingdings" panose="05000000000000000000" pitchFamily="2" charset="2"/>
              <a:buChar char="§"/>
            </a:pPr>
            <a:r>
              <a:rPr lang="ar-SA" sz="1600" dirty="0" smtClean="0">
                <a:solidFill>
                  <a:schemeClr val="tx1"/>
                </a:solidFill>
                <a:cs typeface="+mj-cs"/>
              </a:rPr>
              <a:t>تعمل </a:t>
            </a:r>
            <a:r>
              <a:rPr lang="ar-SA" sz="1600" dirty="0">
                <a:solidFill>
                  <a:schemeClr val="tx1"/>
                </a:solidFill>
                <a:cs typeface="+mj-cs"/>
              </a:rPr>
              <a:t>اللجنة على تبسيط الإجراءات الجمركية في كافة نقاط الدخول لضمان انسيابية السلع إلى الأسواق الإقليمية وفتح أسواق المملكة للاستثمار الأجنبي في الأنشطة التجارية المعنية بالمواصلات والخدمات اللوجستية، وتوحيد منظومة الحوافز للمناطق الحرة الصناعية واللوجستية، بالإضافة إلى تقييم الخطط الاستراتيجية الوطنية المعنية بقطاع المواصلات، وتحديد مشاريع واستثمارات البنية التحتية المطلوبة لتحسين كفاءة الخدمات اللوجستية، وتعزيز القدرة التنافسية.  </a:t>
            </a:r>
            <a:endParaRPr lang="ar-LB" sz="1600" dirty="0" smtClean="0">
              <a:solidFill>
                <a:schemeClr val="tx1"/>
              </a:solidFill>
              <a:cs typeface="+mj-cs"/>
            </a:endParaRPr>
          </a:p>
          <a:p>
            <a:pPr marL="228600" indent="-228600" algn="just" rtl="1">
              <a:buFont typeface="Wingdings" panose="05000000000000000000" pitchFamily="2" charset="2"/>
              <a:buChar char="§"/>
            </a:pPr>
            <a:r>
              <a:rPr lang="ar-SA" sz="1600" dirty="0" smtClean="0">
                <a:solidFill>
                  <a:schemeClr val="tx1"/>
                </a:solidFill>
                <a:cs typeface="+mj-cs"/>
              </a:rPr>
              <a:t>عالجت </a:t>
            </a:r>
            <a:r>
              <a:rPr lang="ar-SA" sz="1600" dirty="0">
                <a:solidFill>
                  <a:schemeClr val="tx1"/>
                </a:solidFill>
                <a:cs typeface="+mj-cs"/>
              </a:rPr>
              <a:t>اللجنة مشكلة تكدس الشاحنات على جسر الملك فهد، وراجعت الإطار التنظيمي لقطاع النقل، وعملت على تحسين خدمات ميناء خليفة بن سلمان. </a:t>
            </a:r>
            <a:endParaRPr lang="en-US" sz="1600" dirty="0">
              <a:solidFill>
                <a:schemeClr val="tx1"/>
              </a:solidFill>
              <a:cs typeface="+mj-cs"/>
            </a:endParaRPr>
          </a:p>
          <a:p>
            <a:pPr algn="just"/>
            <a:endParaRPr lang="en-US" sz="1700" dirty="0">
              <a:solidFill>
                <a:schemeClr val="tx1"/>
              </a:solidFill>
              <a:cs typeface="+mj-cs"/>
            </a:endParaRPr>
          </a:p>
        </p:txBody>
      </p:sp>
    </p:spTree>
    <p:extLst>
      <p:ext uri="{BB962C8B-B14F-4D97-AF65-F5344CB8AC3E}">
        <p14:creationId xmlns:p14="http://schemas.microsoft.com/office/powerpoint/2010/main" val="332130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SA" sz="2400" dirty="0"/>
              <a:t>اللجان الوطنية لتسهيل النقل والتجارة</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140677" y="1808543"/>
            <a:ext cx="8528538" cy="3375025"/>
          </a:xfrm>
        </p:spPr>
        <p:txBody>
          <a:bodyPr/>
          <a:lstStyle/>
          <a:p>
            <a:pPr rtl="1"/>
            <a:r>
              <a:rPr lang="ar-LB" sz="1600" b="1" u="sng" dirty="0">
                <a:solidFill>
                  <a:schemeClr val="tx1"/>
                </a:solidFill>
              </a:rPr>
              <a:t>جمهورية العراق</a:t>
            </a:r>
            <a:r>
              <a:rPr lang="ar-LB" sz="1700" u="sng" dirty="0" smtClean="0">
                <a:solidFill>
                  <a:schemeClr val="tx1"/>
                </a:solidFill>
                <a:cs typeface="+mj-cs"/>
              </a:rPr>
              <a:t>: </a:t>
            </a:r>
            <a:endParaRPr lang="en-US" sz="1700" dirty="0">
              <a:solidFill>
                <a:schemeClr val="tx1"/>
              </a:solidFill>
              <a:cs typeface="+mj-cs"/>
            </a:endParaRPr>
          </a:p>
          <a:p>
            <a:pPr marL="228600" indent="-228600" algn="just" rtl="1">
              <a:buFont typeface="Wingdings" panose="05000000000000000000" pitchFamily="2" charset="2"/>
              <a:buChar char="§"/>
            </a:pPr>
            <a:r>
              <a:rPr lang="ar-SA" dirty="0">
                <a:solidFill>
                  <a:schemeClr val="tx1"/>
                </a:solidFill>
                <a:cs typeface="+mj-cs"/>
              </a:rPr>
              <a:t>تم تشكيل اللجنة برئاسة وزير النقل بموجب قرار مجلس الوزراء رقم 50/3731 بتاريخ 17 شباط/فبراير 2008. </a:t>
            </a:r>
            <a:endParaRPr lang="en-US" dirty="0" smtClean="0">
              <a:solidFill>
                <a:schemeClr val="tx1"/>
              </a:solidFill>
              <a:cs typeface="+mj-cs"/>
            </a:endParaRPr>
          </a:p>
          <a:p>
            <a:pPr marL="228600" indent="-228600" algn="just" rtl="1">
              <a:buFont typeface="Wingdings" panose="05000000000000000000" pitchFamily="2" charset="2"/>
              <a:buChar char="§"/>
            </a:pPr>
            <a:r>
              <a:rPr lang="ar-LB" dirty="0" smtClean="0">
                <a:solidFill>
                  <a:schemeClr val="tx1"/>
                </a:solidFill>
                <a:cs typeface="+mj-cs"/>
              </a:rPr>
              <a:t>ي</a:t>
            </a:r>
            <a:r>
              <a:rPr lang="ar-SA" dirty="0" smtClean="0">
                <a:solidFill>
                  <a:schemeClr val="tx1"/>
                </a:solidFill>
                <a:cs typeface="+mj-cs"/>
              </a:rPr>
              <a:t>تمثل </a:t>
            </a:r>
            <a:r>
              <a:rPr lang="ar-SA" dirty="0">
                <a:solidFill>
                  <a:schemeClr val="tx1"/>
                </a:solidFill>
                <a:cs typeface="+mj-cs"/>
              </a:rPr>
              <a:t>القطاع العام </a:t>
            </a:r>
            <a:r>
              <a:rPr lang="ar-LB" dirty="0" smtClean="0">
                <a:solidFill>
                  <a:schemeClr val="tx1"/>
                </a:solidFill>
                <a:cs typeface="+mj-cs"/>
              </a:rPr>
              <a:t>فيها </a:t>
            </a:r>
            <a:r>
              <a:rPr lang="ar-SA" dirty="0" smtClean="0">
                <a:solidFill>
                  <a:schemeClr val="tx1"/>
                </a:solidFill>
                <a:cs typeface="+mj-cs"/>
              </a:rPr>
              <a:t>بنسبة </a:t>
            </a:r>
            <a:r>
              <a:rPr lang="ar-SA" dirty="0">
                <a:solidFill>
                  <a:schemeClr val="tx1"/>
                </a:solidFill>
                <a:cs typeface="+mj-cs"/>
              </a:rPr>
              <a:t>60 في المائة، والقطاع الخاص بنسبة 35 في المائة، واقليم كردستان بنسبة 5 في المائة. </a:t>
            </a:r>
            <a:endParaRPr lang="ar-LB" dirty="0" smtClean="0">
              <a:solidFill>
                <a:schemeClr val="tx1"/>
              </a:solidFill>
              <a:cs typeface="+mj-cs"/>
            </a:endParaRPr>
          </a:p>
          <a:p>
            <a:pPr marL="228600" indent="-228600" algn="just" rtl="1">
              <a:buFont typeface="Wingdings" panose="05000000000000000000" pitchFamily="2" charset="2"/>
              <a:buChar char="§"/>
            </a:pPr>
            <a:r>
              <a:rPr lang="ar-SA" dirty="0" smtClean="0">
                <a:solidFill>
                  <a:schemeClr val="tx1"/>
                </a:solidFill>
                <a:cs typeface="+mj-cs"/>
              </a:rPr>
              <a:t>اتخذت </a:t>
            </a:r>
            <a:r>
              <a:rPr lang="ar-SA" dirty="0">
                <a:solidFill>
                  <a:schemeClr val="tx1"/>
                </a:solidFill>
                <a:cs typeface="+mj-cs"/>
              </a:rPr>
              <a:t>قرارات بإعادة تشكيلها في 2 تموز/يوليو 2013 </a:t>
            </a:r>
            <a:r>
              <a:rPr lang="ar-SA" dirty="0" smtClean="0">
                <a:solidFill>
                  <a:schemeClr val="tx1"/>
                </a:solidFill>
                <a:cs typeface="+mj-cs"/>
              </a:rPr>
              <a:t>ثم </a:t>
            </a:r>
            <a:r>
              <a:rPr lang="ar-SA" dirty="0">
                <a:solidFill>
                  <a:schemeClr val="tx1"/>
                </a:solidFill>
                <a:cs typeface="+mj-cs"/>
              </a:rPr>
              <a:t>في 17 تشرين الثاني/نوفمبر 2014. </a:t>
            </a:r>
            <a:endParaRPr lang="en-US" dirty="0">
              <a:solidFill>
                <a:schemeClr val="tx1"/>
              </a:solidFill>
              <a:cs typeface="+mj-cs"/>
            </a:endParaRPr>
          </a:p>
          <a:p>
            <a:pPr marL="228600" indent="-228600" algn="just" rtl="1">
              <a:buFont typeface="Wingdings" panose="05000000000000000000" pitchFamily="2" charset="2"/>
              <a:buChar char="§"/>
            </a:pPr>
            <a:r>
              <a:rPr lang="ar-SA" dirty="0" smtClean="0">
                <a:solidFill>
                  <a:schemeClr val="tx1"/>
                </a:solidFill>
                <a:cs typeface="+mj-cs"/>
              </a:rPr>
              <a:t>تتولى </a:t>
            </a:r>
            <a:r>
              <a:rPr lang="ar-SA" dirty="0">
                <a:solidFill>
                  <a:schemeClr val="tx1"/>
                </a:solidFill>
                <a:cs typeface="+mj-cs"/>
              </a:rPr>
              <a:t>اللجنة الفنية لتسهيل النقل والتجارة (التابعة للجنة الوطنية لتسهيل النقل والتجارة) متابعة مشاكل ومستجدات قضايا النقل والتجارة ودراستها وإعداد الوثائق ومسودات المقترحات والتوصيات اللازمة حولها. وتستعين في عملها بلجان فرعية (فرق عمل) هندسية وتجارية وقانونية من المختصين في القطاعين العام والخاص، وبخبرات الإسكوا وغيرها من المنظمات الدولية. </a:t>
            </a:r>
            <a:endParaRPr lang="ar-LB" dirty="0" smtClean="0">
              <a:solidFill>
                <a:schemeClr val="tx1"/>
              </a:solidFill>
              <a:cs typeface="+mj-cs"/>
            </a:endParaRPr>
          </a:p>
          <a:p>
            <a:pPr marL="228600" indent="-228600" algn="just" rtl="1">
              <a:buFont typeface="Wingdings" panose="05000000000000000000" pitchFamily="2" charset="2"/>
              <a:buChar char="§"/>
            </a:pPr>
            <a:r>
              <a:rPr lang="ar-SA" dirty="0" smtClean="0">
                <a:solidFill>
                  <a:schemeClr val="tx1"/>
                </a:solidFill>
                <a:cs typeface="+mj-cs"/>
              </a:rPr>
              <a:t>ترفع </a:t>
            </a:r>
            <a:r>
              <a:rPr lang="ar-SA" dirty="0">
                <a:solidFill>
                  <a:schemeClr val="tx1"/>
                </a:solidFill>
                <a:cs typeface="+mj-cs"/>
              </a:rPr>
              <a:t>توصياتها إلى رئيس اللجنة الوطنية لمناقشتها وإقرارها أو تعديلها أو رفضها. </a:t>
            </a:r>
            <a:endParaRPr lang="ar-LB" dirty="0" smtClean="0">
              <a:solidFill>
                <a:schemeClr val="tx1"/>
              </a:solidFill>
              <a:cs typeface="+mj-cs"/>
            </a:endParaRPr>
          </a:p>
          <a:p>
            <a:pPr marL="228600" indent="-228600" algn="just" rtl="1">
              <a:buFont typeface="Wingdings" panose="05000000000000000000" pitchFamily="2" charset="2"/>
              <a:buChar char="§"/>
            </a:pPr>
            <a:r>
              <a:rPr lang="ar-SA" dirty="0" smtClean="0">
                <a:solidFill>
                  <a:schemeClr val="tx1"/>
                </a:solidFill>
                <a:cs typeface="+mj-cs"/>
              </a:rPr>
              <a:t>من </a:t>
            </a:r>
            <a:r>
              <a:rPr lang="ar-SA" dirty="0">
                <a:solidFill>
                  <a:schemeClr val="tx1"/>
                </a:solidFill>
                <a:cs typeface="+mj-cs"/>
              </a:rPr>
              <a:t>أهم الأنشطة التي قامت بها اللجنة إصدار نظام داخلي (آلية عمل) للجنة الوطنية لتسهيل النقل والتجارة في جمهورية العراق، ومتابعة مراحل الانضمام إلى الاتفاقيات الدولية (خاصة تلك المبرمة في إطار الإسكوا وجامعة الدول العربية)، والتشجيع على استخدام التكنولوجيا في إجراءات الجمارك والمصارف والضرائب وفحص البضائع وغيرها، والمتابعة مع وزارة المالية والهيئة العامة للجمارك لسرعة تطبيق نظام </a:t>
            </a:r>
            <a:r>
              <a:rPr lang="ar-SA" dirty="0" err="1">
                <a:solidFill>
                  <a:schemeClr val="tx1"/>
                </a:solidFill>
                <a:cs typeface="+mj-cs"/>
              </a:rPr>
              <a:t>الأسيكودا</a:t>
            </a:r>
            <a:r>
              <a:rPr lang="ar-SA" dirty="0">
                <a:solidFill>
                  <a:schemeClr val="tx1"/>
                </a:solidFill>
                <a:cs typeface="+mj-cs"/>
              </a:rPr>
              <a:t> (</a:t>
            </a:r>
            <a:r>
              <a:rPr lang="en-US" dirty="0" smtClean="0">
                <a:solidFill>
                  <a:schemeClr val="tx1"/>
                </a:solidFill>
                <a:cs typeface="+mj-cs"/>
              </a:rPr>
              <a:t>AS</a:t>
            </a:r>
            <a:r>
              <a:rPr lang="en-US" dirty="0">
                <a:solidFill>
                  <a:schemeClr val="tx1"/>
                </a:solidFill>
                <a:cs typeface="+mj-cs"/>
              </a:rPr>
              <a:t>Y</a:t>
            </a:r>
            <a:r>
              <a:rPr lang="en-US" dirty="0" smtClean="0">
                <a:solidFill>
                  <a:schemeClr val="tx1"/>
                </a:solidFill>
                <a:cs typeface="+mj-cs"/>
              </a:rPr>
              <a:t>CUDA</a:t>
            </a:r>
            <a:r>
              <a:rPr lang="ar-LB" dirty="0">
                <a:solidFill>
                  <a:schemeClr val="tx1"/>
                </a:solidFill>
                <a:cs typeface="+mj-cs"/>
              </a:rPr>
              <a:t>).</a:t>
            </a:r>
            <a:endParaRPr lang="en-US" dirty="0">
              <a:solidFill>
                <a:schemeClr val="tx1"/>
              </a:solidFill>
              <a:cs typeface="+mj-cs"/>
            </a:endParaRPr>
          </a:p>
          <a:p>
            <a:pPr algn="just"/>
            <a:endParaRPr lang="en-US" sz="1700" dirty="0">
              <a:solidFill>
                <a:schemeClr val="tx1"/>
              </a:solidFill>
              <a:cs typeface="+mj-cs"/>
            </a:endParaRPr>
          </a:p>
        </p:txBody>
      </p:sp>
    </p:spTree>
    <p:extLst>
      <p:ext uri="{BB962C8B-B14F-4D97-AF65-F5344CB8AC3E}">
        <p14:creationId xmlns:p14="http://schemas.microsoft.com/office/powerpoint/2010/main" val="35275247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SA" sz="2400" dirty="0"/>
              <a:t>اللجان الوطنية لتسهيل النقل والتجارة</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140677" y="1729412"/>
            <a:ext cx="8528538" cy="3375025"/>
          </a:xfrm>
        </p:spPr>
        <p:txBody>
          <a:bodyPr/>
          <a:lstStyle/>
          <a:p>
            <a:pPr rtl="1"/>
            <a:r>
              <a:rPr lang="ar-LB" b="1" u="sng" dirty="0">
                <a:solidFill>
                  <a:schemeClr val="tx1"/>
                </a:solidFill>
                <a:cs typeface="+mj-cs"/>
              </a:rPr>
              <a:t>دولة </a:t>
            </a:r>
            <a:r>
              <a:rPr lang="ar-LB" b="1" u="sng" dirty="0" smtClean="0">
                <a:solidFill>
                  <a:schemeClr val="tx1"/>
                </a:solidFill>
                <a:cs typeface="+mj-cs"/>
              </a:rPr>
              <a:t>فلسطين</a:t>
            </a:r>
            <a:r>
              <a:rPr lang="ar-LB" u="sng" dirty="0" smtClean="0">
                <a:solidFill>
                  <a:schemeClr val="tx1"/>
                </a:solidFill>
                <a:cs typeface="+mj-cs"/>
              </a:rPr>
              <a:t>: </a:t>
            </a:r>
            <a:endParaRPr lang="en-US" dirty="0">
              <a:solidFill>
                <a:schemeClr val="tx1"/>
              </a:solidFill>
              <a:cs typeface="+mj-cs"/>
            </a:endParaRPr>
          </a:p>
          <a:p>
            <a:pPr marL="176213" indent="-176213" algn="just" rtl="1">
              <a:buFont typeface="Wingdings" panose="05000000000000000000" pitchFamily="2" charset="2"/>
              <a:buChar char="§"/>
            </a:pPr>
            <a:r>
              <a:rPr lang="ar-LB" sz="1700" dirty="0" smtClean="0">
                <a:solidFill>
                  <a:schemeClr val="tx1"/>
                </a:solidFill>
                <a:cs typeface="+mj-cs"/>
              </a:rPr>
              <a:t>أصدر </a:t>
            </a:r>
            <a:r>
              <a:rPr lang="ar-SA" sz="1700" dirty="0" smtClean="0">
                <a:solidFill>
                  <a:schemeClr val="tx1"/>
                </a:solidFill>
                <a:cs typeface="+mj-cs"/>
              </a:rPr>
              <a:t>مجلس </a:t>
            </a:r>
            <a:r>
              <a:rPr lang="ar-SA" sz="1700" dirty="0">
                <a:solidFill>
                  <a:schemeClr val="tx1"/>
                </a:solidFill>
                <a:cs typeface="+mj-cs"/>
              </a:rPr>
              <a:t>الوزراء أصدر قراراً بإنشاء اللجنة في 16 تشرين الأول/أكتوبر 2006، وبإعادة تشكيلها في العام نفسه. </a:t>
            </a:r>
            <a:r>
              <a:rPr lang="ar-SA" sz="1700" dirty="0" smtClean="0">
                <a:solidFill>
                  <a:schemeClr val="tx1"/>
                </a:solidFill>
                <a:cs typeface="+mj-cs"/>
              </a:rPr>
              <a:t>تضم </a:t>
            </a:r>
            <a:r>
              <a:rPr lang="ar-SA" sz="1700" dirty="0">
                <a:solidFill>
                  <a:schemeClr val="tx1"/>
                </a:solidFill>
                <a:cs typeface="+mj-cs"/>
              </a:rPr>
              <a:t>اللجنة في عضويتها القطاعين العام والخاص مناصفةً، ويتولى رئاستها وزير النقل ويشارك في عضويتها 8 أعضاء.  ويشمل تمثيل القطاع العام وزارة النقل (ومن ضمنها الطيران المدني </a:t>
            </a:r>
            <a:r>
              <a:rPr lang="ar-SA" sz="1700" dirty="0" err="1">
                <a:solidFill>
                  <a:schemeClr val="tx1"/>
                </a:solidFill>
                <a:cs typeface="+mj-cs"/>
              </a:rPr>
              <a:t>والموانىء</a:t>
            </a:r>
            <a:r>
              <a:rPr lang="ar-SA" sz="1700" dirty="0">
                <a:solidFill>
                  <a:schemeClr val="tx1"/>
                </a:solidFill>
                <a:cs typeface="+mj-cs"/>
              </a:rPr>
              <a:t> البحرية)، ووزارة المالية (مصلحة الجمارك ومصلحة الضرائب وشركات تأمين القطاع العام)، والوزارة المعنية بالتجارة الخارجية، ووزارة الصحة، ووزارة الاتصالات. ويتمثل القطاع الخاص في اللجنة بممثلين عن غرف التجارة والصناعة، وممثلين عن شركات التأمين الخاصة، وممثلين عن النقابات والاتحادات ذات الصلة. </a:t>
            </a:r>
            <a:endParaRPr lang="ar-LB" sz="1700" dirty="0" smtClean="0">
              <a:solidFill>
                <a:schemeClr val="tx1"/>
              </a:solidFill>
              <a:cs typeface="+mj-cs"/>
            </a:endParaRPr>
          </a:p>
          <a:p>
            <a:pPr marL="176213" indent="-176213" algn="just" rtl="1">
              <a:buFont typeface="Wingdings" panose="05000000000000000000" pitchFamily="2" charset="2"/>
              <a:buChar char="§"/>
            </a:pPr>
            <a:r>
              <a:rPr lang="ar-SA" sz="1700" dirty="0" smtClean="0">
                <a:solidFill>
                  <a:schemeClr val="tx1"/>
                </a:solidFill>
                <a:cs typeface="+mj-cs"/>
              </a:rPr>
              <a:t>للجنة </a:t>
            </a:r>
            <a:r>
              <a:rPr lang="ar-SA" sz="1700" dirty="0">
                <a:solidFill>
                  <a:schemeClr val="tx1"/>
                </a:solidFill>
                <a:cs typeface="+mj-cs"/>
              </a:rPr>
              <a:t>لجان فرعية متخصصة منها لجنة النقل والمواصلات، ولجنة الجمارك، ولجنة الممارسات التجارية، ولجنة الاتصالات، ولجنة المصارف والتأمين. </a:t>
            </a:r>
            <a:endParaRPr lang="en-US" sz="1700" dirty="0">
              <a:solidFill>
                <a:schemeClr val="tx1"/>
              </a:solidFill>
              <a:cs typeface="+mj-cs"/>
            </a:endParaRPr>
          </a:p>
          <a:p>
            <a:pPr marL="176213" indent="-176213" algn="just" rtl="1">
              <a:buFont typeface="Wingdings" panose="05000000000000000000" pitchFamily="2" charset="2"/>
              <a:buChar char="§"/>
            </a:pPr>
            <a:r>
              <a:rPr lang="ar-SA" sz="1700" dirty="0">
                <a:solidFill>
                  <a:schemeClr val="tx1"/>
                </a:solidFill>
                <a:cs typeface="+mj-cs"/>
              </a:rPr>
              <a:t>وحددت اللجنة معوقات النقل والتجارة التالية: إغلاق المعابر من قبل الاحتلال، </a:t>
            </a:r>
            <a:r>
              <a:rPr lang="ar-SA" sz="1700" dirty="0" err="1">
                <a:solidFill>
                  <a:schemeClr val="tx1"/>
                </a:solidFill>
                <a:cs typeface="+mj-cs"/>
              </a:rPr>
              <a:t>وتقطیع</a:t>
            </a:r>
            <a:r>
              <a:rPr lang="ar-SA" sz="1700" dirty="0">
                <a:solidFill>
                  <a:schemeClr val="tx1"/>
                </a:solidFill>
                <a:cs typeface="+mj-cs"/>
              </a:rPr>
              <a:t> التواصل والترابط </a:t>
            </a:r>
            <a:r>
              <a:rPr lang="ar-SA" sz="1700" dirty="0" err="1">
                <a:solidFill>
                  <a:schemeClr val="tx1"/>
                </a:solidFill>
                <a:cs typeface="+mj-cs"/>
              </a:rPr>
              <a:t>بین</a:t>
            </a:r>
            <a:r>
              <a:rPr lang="ar-SA" sz="1700" dirty="0">
                <a:solidFill>
                  <a:schemeClr val="tx1"/>
                </a:solidFill>
                <a:cs typeface="+mj-cs"/>
              </a:rPr>
              <a:t> المدن </a:t>
            </a:r>
            <a:r>
              <a:rPr lang="ar-SA" sz="1700" dirty="0" err="1">
                <a:solidFill>
                  <a:schemeClr val="tx1"/>
                </a:solidFill>
                <a:cs typeface="+mj-cs"/>
              </a:rPr>
              <a:t>الفلسطینیة</a:t>
            </a:r>
            <a:r>
              <a:rPr lang="ar-SA" sz="1700" dirty="0">
                <a:solidFill>
                  <a:schemeClr val="tx1"/>
                </a:solidFill>
                <a:cs typeface="+mj-cs"/>
              </a:rPr>
              <a:t>، وانشاء جدار الفصل العنصري، والنقص في </a:t>
            </a:r>
            <a:r>
              <a:rPr lang="ar-SA" sz="1700" dirty="0" smtClean="0">
                <a:solidFill>
                  <a:schemeClr val="tx1"/>
                </a:solidFill>
                <a:cs typeface="+mj-cs"/>
              </a:rPr>
              <a:t>الإمكانات </a:t>
            </a:r>
            <a:r>
              <a:rPr lang="ar-SA" sz="1700" dirty="0" err="1">
                <a:solidFill>
                  <a:schemeClr val="tx1"/>
                </a:solidFill>
                <a:cs typeface="+mj-cs"/>
              </a:rPr>
              <a:t>المادیة</a:t>
            </a:r>
            <a:r>
              <a:rPr lang="ar-SA" sz="1700" dirty="0">
                <a:solidFill>
                  <a:schemeClr val="tx1"/>
                </a:solidFill>
                <a:cs typeface="+mj-cs"/>
              </a:rPr>
              <a:t>. </a:t>
            </a:r>
            <a:endParaRPr lang="ar-LB" sz="1700" dirty="0" smtClean="0">
              <a:solidFill>
                <a:schemeClr val="tx1"/>
              </a:solidFill>
              <a:cs typeface="+mj-cs"/>
            </a:endParaRPr>
          </a:p>
          <a:p>
            <a:pPr marL="176213" indent="-176213" algn="just" rtl="1">
              <a:buFont typeface="Wingdings" panose="05000000000000000000" pitchFamily="2" charset="2"/>
              <a:buChar char="§"/>
            </a:pPr>
            <a:r>
              <a:rPr lang="ar-LB" sz="1700" dirty="0" smtClean="0">
                <a:solidFill>
                  <a:schemeClr val="tx1"/>
                </a:solidFill>
                <a:cs typeface="+mj-cs"/>
              </a:rPr>
              <a:t>تضم </a:t>
            </a:r>
            <a:r>
              <a:rPr lang="ar-SA" sz="1700" dirty="0" smtClean="0">
                <a:solidFill>
                  <a:schemeClr val="tx1"/>
                </a:solidFill>
                <a:cs typeface="+mj-cs"/>
              </a:rPr>
              <a:t>المهام </a:t>
            </a:r>
            <a:r>
              <a:rPr lang="ar-SA" sz="1700" dirty="0">
                <a:solidFill>
                  <a:schemeClr val="tx1"/>
                </a:solidFill>
                <a:cs typeface="+mj-cs"/>
              </a:rPr>
              <a:t>المنوطة </a:t>
            </a:r>
            <a:r>
              <a:rPr lang="ar-SA" sz="1700" dirty="0" smtClean="0">
                <a:solidFill>
                  <a:schemeClr val="tx1"/>
                </a:solidFill>
                <a:cs typeface="+mj-cs"/>
              </a:rPr>
              <a:t>باللجنة </a:t>
            </a:r>
            <a:r>
              <a:rPr lang="ar-SA" sz="1700" dirty="0">
                <a:solidFill>
                  <a:schemeClr val="tx1"/>
                </a:solidFill>
                <a:cs typeface="+mj-cs"/>
              </a:rPr>
              <a:t>رسم ومتابعة </a:t>
            </a:r>
            <a:r>
              <a:rPr lang="ar-SA" sz="1700" dirty="0" err="1">
                <a:solidFill>
                  <a:schemeClr val="tx1"/>
                </a:solidFill>
                <a:cs typeface="+mj-cs"/>
              </a:rPr>
              <a:t>وتطویر</a:t>
            </a:r>
            <a:r>
              <a:rPr lang="ar-SA" sz="1700" dirty="0">
                <a:solidFill>
                  <a:schemeClr val="tx1"/>
                </a:solidFill>
                <a:cs typeface="+mj-cs"/>
              </a:rPr>
              <a:t> </a:t>
            </a:r>
            <a:r>
              <a:rPr lang="ar-SA" sz="1700" dirty="0" err="1">
                <a:solidFill>
                  <a:schemeClr val="tx1"/>
                </a:solidFill>
                <a:cs typeface="+mj-cs"/>
              </a:rPr>
              <a:t>السیاسات</a:t>
            </a:r>
            <a:r>
              <a:rPr lang="ar-SA" sz="1700" dirty="0">
                <a:solidFill>
                  <a:schemeClr val="tx1"/>
                </a:solidFill>
                <a:cs typeface="+mj-cs"/>
              </a:rPr>
              <a:t> </a:t>
            </a:r>
            <a:r>
              <a:rPr lang="ar-SA" sz="1700" dirty="0" err="1">
                <a:solidFill>
                  <a:schemeClr val="tx1"/>
                </a:solidFill>
                <a:cs typeface="+mj-cs"/>
              </a:rPr>
              <a:t>الاقتصادیة</a:t>
            </a:r>
            <a:r>
              <a:rPr lang="ar-SA" sz="1700" dirty="0">
                <a:solidFill>
                  <a:schemeClr val="tx1"/>
                </a:solidFill>
                <a:cs typeface="+mj-cs"/>
              </a:rPr>
              <a:t> </a:t>
            </a:r>
            <a:r>
              <a:rPr lang="ar-SA" sz="1700" dirty="0" err="1">
                <a:solidFill>
                  <a:schemeClr val="tx1"/>
                </a:solidFill>
                <a:cs typeface="+mj-cs"/>
              </a:rPr>
              <a:t>والتجاریة</a:t>
            </a:r>
            <a:r>
              <a:rPr lang="ar-SA" sz="1700" dirty="0">
                <a:solidFill>
                  <a:schemeClr val="tx1"/>
                </a:solidFill>
                <a:cs typeface="+mj-cs"/>
              </a:rPr>
              <a:t> للمواءمة مع متطلبات النقل </a:t>
            </a:r>
            <a:r>
              <a:rPr lang="ar-SA" sz="1700" dirty="0" smtClean="0">
                <a:solidFill>
                  <a:schemeClr val="tx1"/>
                </a:solidFill>
                <a:cs typeface="+mj-cs"/>
              </a:rPr>
              <a:t>والتجارة</a:t>
            </a:r>
            <a:r>
              <a:rPr lang="ar-LB" sz="1700" dirty="0" smtClean="0">
                <a:solidFill>
                  <a:schemeClr val="tx1"/>
                </a:solidFill>
                <a:cs typeface="+mj-cs"/>
              </a:rPr>
              <a:t>، </a:t>
            </a:r>
            <a:r>
              <a:rPr lang="ar-SA" sz="1700" dirty="0" smtClean="0">
                <a:solidFill>
                  <a:schemeClr val="tx1"/>
                </a:solidFill>
                <a:cs typeface="+mj-cs"/>
              </a:rPr>
              <a:t>  </a:t>
            </a:r>
            <a:r>
              <a:rPr lang="ar-SA" sz="1700" dirty="0" err="1">
                <a:solidFill>
                  <a:schemeClr val="tx1"/>
                </a:solidFill>
                <a:cs typeface="+mj-cs"/>
              </a:rPr>
              <a:t>وتعزیز</a:t>
            </a:r>
            <a:r>
              <a:rPr lang="ar-SA" sz="1700" dirty="0">
                <a:solidFill>
                  <a:schemeClr val="tx1"/>
                </a:solidFill>
                <a:cs typeface="+mj-cs"/>
              </a:rPr>
              <a:t> الشراكة </a:t>
            </a:r>
            <a:r>
              <a:rPr lang="ar-SA" sz="1700" dirty="0" err="1">
                <a:solidFill>
                  <a:schemeClr val="tx1"/>
                </a:solidFill>
                <a:cs typeface="+mj-cs"/>
              </a:rPr>
              <a:t>بین</a:t>
            </a:r>
            <a:r>
              <a:rPr lang="ar-SA" sz="1700" dirty="0">
                <a:solidFill>
                  <a:schemeClr val="tx1"/>
                </a:solidFill>
                <a:cs typeface="+mj-cs"/>
              </a:rPr>
              <a:t> القطاع العام والخاص، </a:t>
            </a:r>
            <a:r>
              <a:rPr lang="ar-SA" sz="1700" dirty="0" err="1">
                <a:solidFill>
                  <a:schemeClr val="tx1"/>
                </a:solidFill>
                <a:cs typeface="+mj-cs"/>
              </a:rPr>
              <a:t>وتشجیع</a:t>
            </a:r>
            <a:r>
              <a:rPr lang="ar-SA" sz="1700" dirty="0">
                <a:solidFill>
                  <a:schemeClr val="tx1"/>
                </a:solidFill>
                <a:cs typeface="+mj-cs"/>
              </a:rPr>
              <a:t> </a:t>
            </a:r>
            <a:r>
              <a:rPr lang="ar-SA" sz="1700" dirty="0" err="1">
                <a:solidFill>
                  <a:schemeClr val="tx1"/>
                </a:solidFill>
                <a:cs typeface="+mj-cs"/>
              </a:rPr>
              <a:t>وترسیخ</a:t>
            </a:r>
            <a:r>
              <a:rPr lang="ar-SA" sz="1700" dirty="0">
                <a:solidFill>
                  <a:schemeClr val="tx1"/>
                </a:solidFill>
                <a:cs typeface="+mj-cs"/>
              </a:rPr>
              <a:t> شروط الاقتصاد الحر وما يتطلب ذلك من </a:t>
            </a:r>
            <a:r>
              <a:rPr lang="ar-SA" sz="1700" dirty="0" err="1">
                <a:solidFill>
                  <a:schemeClr val="tx1"/>
                </a:solidFill>
                <a:cs typeface="+mj-cs"/>
              </a:rPr>
              <a:t>تطویر</a:t>
            </a:r>
            <a:r>
              <a:rPr lang="ar-SA" sz="1700" dirty="0">
                <a:solidFill>
                  <a:schemeClr val="tx1"/>
                </a:solidFill>
                <a:cs typeface="+mj-cs"/>
              </a:rPr>
              <a:t> ومتابعة الأطر </a:t>
            </a:r>
            <a:r>
              <a:rPr lang="ar-SA" sz="1700" dirty="0" err="1">
                <a:solidFill>
                  <a:schemeClr val="tx1"/>
                </a:solidFill>
                <a:cs typeface="+mj-cs"/>
              </a:rPr>
              <a:t>والقوانین</a:t>
            </a:r>
            <a:r>
              <a:rPr lang="ar-SA" sz="1700" dirty="0">
                <a:solidFill>
                  <a:schemeClr val="tx1"/>
                </a:solidFill>
                <a:cs typeface="+mj-cs"/>
              </a:rPr>
              <a:t> </a:t>
            </a:r>
            <a:r>
              <a:rPr lang="ar-SA" sz="1700" dirty="0" err="1">
                <a:solidFill>
                  <a:schemeClr val="tx1"/>
                </a:solidFill>
                <a:cs typeface="+mj-cs"/>
              </a:rPr>
              <a:t>التنظیمیة</a:t>
            </a:r>
            <a:r>
              <a:rPr lang="ar-SA" sz="1700" dirty="0">
                <a:solidFill>
                  <a:schemeClr val="tx1"/>
                </a:solidFill>
                <a:cs typeface="+mj-cs"/>
              </a:rPr>
              <a:t> </a:t>
            </a:r>
            <a:r>
              <a:rPr lang="ar-SA" sz="1700" dirty="0" err="1">
                <a:solidFill>
                  <a:schemeClr val="tx1"/>
                </a:solidFill>
                <a:cs typeface="+mj-cs"/>
              </a:rPr>
              <a:t>والتشریعیة</a:t>
            </a:r>
            <a:r>
              <a:rPr lang="ar-SA" sz="1700" dirty="0">
                <a:solidFill>
                  <a:schemeClr val="tx1"/>
                </a:solidFill>
                <a:cs typeface="+mj-cs"/>
              </a:rPr>
              <a:t> </a:t>
            </a:r>
            <a:r>
              <a:rPr lang="ar-SA" sz="1700" dirty="0" err="1">
                <a:solidFill>
                  <a:schemeClr val="tx1"/>
                </a:solidFill>
                <a:cs typeface="+mj-cs"/>
              </a:rPr>
              <a:t>والقانونیة</a:t>
            </a:r>
            <a:r>
              <a:rPr lang="ar-SA" sz="1700" dirty="0">
                <a:solidFill>
                  <a:schemeClr val="tx1"/>
                </a:solidFill>
                <a:cs typeface="+mj-cs"/>
              </a:rPr>
              <a:t> </a:t>
            </a:r>
            <a:r>
              <a:rPr lang="ar-SA" sz="1700" dirty="0" err="1">
                <a:solidFill>
                  <a:schemeClr val="tx1"/>
                </a:solidFill>
                <a:cs typeface="+mj-cs"/>
              </a:rPr>
              <a:t>والمؤسسیة</a:t>
            </a:r>
            <a:r>
              <a:rPr lang="ar-SA" sz="1700" dirty="0">
                <a:solidFill>
                  <a:schemeClr val="tx1"/>
                </a:solidFill>
                <a:cs typeface="+mj-cs"/>
              </a:rPr>
              <a:t>، </a:t>
            </a:r>
            <a:r>
              <a:rPr lang="ar-SA" sz="1700" dirty="0" err="1">
                <a:solidFill>
                  <a:schemeClr val="tx1"/>
                </a:solidFill>
                <a:cs typeface="+mj-cs"/>
              </a:rPr>
              <a:t>وتحسین</a:t>
            </a:r>
            <a:r>
              <a:rPr lang="ar-SA" sz="1700" dirty="0">
                <a:solidFill>
                  <a:schemeClr val="tx1"/>
                </a:solidFill>
                <a:cs typeface="+mj-cs"/>
              </a:rPr>
              <a:t> </a:t>
            </a:r>
            <a:r>
              <a:rPr lang="ar-SA" sz="1700" dirty="0" err="1">
                <a:solidFill>
                  <a:schemeClr val="tx1"/>
                </a:solidFill>
                <a:cs typeface="+mj-cs"/>
              </a:rPr>
              <a:t>البیئة</a:t>
            </a:r>
            <a:r>
              <a:rPr lang="ar-SA" sz="1700" dirty="0">
                <a:solidFill>
                  <a:schemeClr val="tx1"/>
                </a:solidFill>
                <a:cs typeface="+mj-cs"/>
              </a:rPr>
              <a:t> </a:t>
            </a:r>
            <a:r>
              <a:rPr lang="ar-SA" sz="1700" dirty="0" err="1">
                <a:solidFill>
                  <a:schemeClr val="tx1"/>
                </a:solidFill>
                <a:cs typeface="+mj-cs"/>
              </a:rPr>
              <a:t>الاستثماریة</a:t>
            </a:r>
            <a:r>
              <a:rPr lang="ar-SA" sz="1700" dirty="0">
                <a:solidFill>
                  <a:schemeClr val="tx1"/>
                </a:solidFill>
                <a:cs typeface="+mj-cs"/>
              </a:rPr>
              <a:t> وفتح آفاق الاستثمار للقطاع الخاص والمحلي والاجنبي في مجال النقل والتجارة، </a:t>
            </a:r>
            <a:r>
              <a:rPr lang="ar-SA" sz="1700" dirty="0" err="1">
                <a:solidFill>
                  <a:schemeClr val="tx1"/>
                </a:solidFill>
                <a:cs typeface="+mj-cs"/>
              </a:rPr>
              <a:t>والقیام</a:t>
            </a:r>
            <a:r>
              <a:rPr lang="ar-SA" sz="1700" dirty="0">
                <a:solidFill>
                  <a:schemeClr val="tx1"/>
                </a:solidFill>
                <a:cs typeface="+mj-cs"/>
              </a:rPr>
              <a:t> بكافة </a:t>
            </a:r>
            <a:r>
              <a:rPr lang="ar-SA" sz="1700" dirty="0" err="1">
                <a:solidFill>
                  <a:schemeClr val="tx1"/>
                </a:solidFill>
                <a:cs typeface="+mj-cs"/>
              </a:rPr>
              <a:t>مھام</a:t>
            </a:r>
            <a:r>
              <a:rPr lang="ar-SA" sz="1700" dirty="0">
                <a:solidFill>
                  <a:schemeClr val="tx1"/>
                </a:solidFill>
                <a:cs typeface="+mj-cs"/>
              </a:rPr>
              <a:t> وأنشطة </a:t>
            </a:r>
            <a:r>
              <a:rPr lang="ar-SA" sz="1700" dirty="0" err="1">
                <a:solidFill>
                  <a:schemeClr val="tx1"/>
                </a:solidFill>
                <a:cs typeface="+mj-cs"/>
              </a:rPr>
              <a:t>تسھیل</a:t>
            </a:r>
            <a:r>
              <a:rPr lang="ar-SA" sz="1700" dirty="0">
                <a:solidFill>
                  <a:schemeClr val="tx1"/>
                </a:solidFill>
                <a:cs typeface="+mj-cs"/>
              </a:rPr>
              <a:t> النقل والتجارة والأنشطة </a:t>
            </a:r>
            <a:r>
              <a:rPr lang="ar-SA" sz="1700" dirty="0" err="1">
                <a:solidFill>
                  <a:schemeClr val="tx1"/>
                </a:solidFill>
                <a:cs typeface="+mj-cs"/>
              </a:rPr>
              <a:t>الانمائیة</a:t>
            </a:r>
            <a:r>
              <a:rPr lang="ar-SA" sz="1700" dirty="0">
                <a:solidFill>
                  <a:schemeClr val="tx1"/>
                </a:solidFill>
                <a:cs typeface="+mj-cs"/>
              </a:rPr>
              <a:t> المقترحة من قبل الإسكوا. </a:t>
            </a:r>
            <a:endParaRPr lang="ar-LB" sz="1700" dirty="0" smtClean="0">
              <a:solidFill>
                <a:schemeClr val="tx1"/>
              </a:solidFill>
              <a:cs typeface="+mj-cs"/>
            </a:endParaRPr>
          </a:p>
          <a:p>
            <a:pPr marL="176213" indent="-176213" algn="just" rtl="1">
              <a:buFont typeface="Wingdings" panose="05000000000000000000" pitchFamily="2" charset="2"/>
              <a:buChar char="§"/>
            </a:pPr>
            <a:r>
              <a:rPr lang="ar-SA" sz="1700" dirty="0" smtClean="0">
                <a:solidFill>
                  <a:schemeClr val="tx1"/>
                </a:solidFill>
                <a:cs typeface="+mj-cs"/>
              </a:rPr>
              <a:t>اللجنة </a:t>
            </a:r>
            <a:r>
              <a:rPr lang="ar-SA" sz="1700" dirty="0">
                <a:solidFill>
                  <a:schemeClr val="tx1"/>
                </a:solidFill>
                <a:cs typeface="+mj-cs"/>
              </a:rPr>
              <a:t>لم تستطع ممارسة أي من مهامها، بسبب الظروف الأمنية والسياسية السائدة. </a:t>
            </a:r>
            <a:endParaRPr lang="en-US" sz="1700" dirty="0">
              <a:solidFill>
                <a:schemeClr val="tx1"/>
              </a:solidFill>
              <a:cs typeface="+mj-cs"/>
            </a:endParaRPr>
          </a:p>
          <a:p>
            <a:pPr algn="just"/>
            <a:endParaRPr lang="en-US" dirty="0">
              <a:solidFill>
                <a:schemeClr val="tx1"/>
              </a:solidFill>
              <a:cs typeface="+mj-cs"/>
            </a:endParaRPr>
          </a:p>
        </p:txBody>
      </p:sp>
    </p:spTree>
    <p:extLst>
      <p:ext uri="{BB962C8B-B14F-4D97-AF65-F5344CB8AC3E}">
        <p14:creationId xmlns:p14="http://schemas.microsoft.com/office/powerpoint/2010/main" val="33936769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SA" sz="2400" dirty="0"/>
              <a:t>اللجان الوطنية لتسهيل النقل والتجارة</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70340" y="1958012"/>
            <a:ext cx="8704385" cy="3375025"/>
          </a:xfrm>
        </p:spPr>
        <p:txBody>
          <a:bodyPr/>
          <a:lstStyle/>
          <a:p>
            <a:pPr rtl="1"/>
            <a:r>
              <a:rPr lang="ar-LB" b="1" u="sng" dirty="0">
                <a:solidFill>
                  <a:schemeClr val="tx1"/>
                </a:solidFill>
                <a:cs typeface="+mj-cs"/>
              </a:rPr>
              <a:t>جمهورية مصر </a:t>
            </a:r>
            <a:r>
              <a:rPr lang="ar-LB" b="1" u="sng" dirty="0" smtClean="0">
                <a:solidFill>
                  <a:schemeClr val="tx1"/>
                </a:solidFill>
                <a:cs typeface="+mj-cs"/>
              </a:rPr>
              <a:t>العربية:</a:t>
            </a:r>
          </a:p>
          <a:p>
            <a:pPr rtl="1"/>
            <a:endParaRPr lang="en-US" b="1" dirty="0">
              <a:solidFill>
                <a:schemeClr val="tx1"/>
              </a:solidFill>
              <a:cs typeface="+mj-cs"/>
            </a:endParaRPr>
          </a:p>
          <a:p>
            <a:pPr marL="228600" indent="-228600" rtl="1">
              <a:buFont typeface="Wingdings" panose="05000000000000000000" pitchFamily="2" charset="2"/>
              <a:buChar char="§"/>
            </a:pPr>
            <a:r>
              <a:rPr lang="ar-LB" sz="1600" dirty="0" smtClean="0">
                <a:solidFill>
                  <a:schemeClr val="tx1"/>
                </a:solidFill>
                <a:cs typeface="+mj-cs"/>
              </a:rPr>
              <a:t>تشكلت </a:t>
            </a:r>
            <a:r>
              <a:rPr lang="ar-SA" sz="1600" dirty="0" smtClean="0">
                <a:solidFill>
                  <a:schemeClr val="tx1"/>
                </a:solidFill>
                <a:cs typeface="+mj-cs"/>
              </a:rPr>
              <a:t>اللجنة </a:t>
            </a:r>
            <a:r>
              <a:rPr lang="ar-SA" sz="1600" dirty="0">
                <a:solidFill>
                  <a:schemeClr val="tx1"/>
                </a:solidFill>
                <a:cs typeface="+mj-cs"/>
              </a:rPr>
              <a:t>الوطنية لتسهيل النقل والتجارة </a:t>
            </a:r>
            <a:r>
              <a:rPr lang="ar-SA" sz="1600" dirty="0" smtClean="0">
                <a:solidFill>
                  <a:schemeClr val="tx1"/>
                </a:solidFill>
                <a:cs typeface="+mj-cs"/>
              </a:rPr>
              <a:t>بقرار </a:t>
            </a:r>
            <a:r>
              <a:rPr lang="ar-SA" sz="1600" dirty="0">
                <a:solidFill>
                  <a:schemeClr val="tx1"/>
                </a:solidFill>
                <a:cs typeface="+mj-cs"/>
              </a:rPr>
              <a:t>من مجلس الوزراء بتاريخ 10 تشرين الثاني/نوفمبر 2004 برئاسة وزير النقل وتضم أمانة تنفيذية. </a:t>
            </a:r>
            <a:endParaRPr lang="ar-LB" sz="1600" dirty="0" smtClean="0">
              <a:solidFill>
                <a:schemeClr val="tx1"/>
              </a:solidFill>
              <a:cs typeface="+mj-cs"/>
            </a:endParaRPr>
          </a:p>
          <a:p>
            <a:pPr indent="0" rtl="1"/>
            <a:endParaRPr lang="ar-LB" sz="1600" dirty="0" smtClean="0">
              <a:solidFill>
                <a:schemeClr val="tx1"/>
              </a:solidFill>
              <a:cs typeface="+mj-cs"/>
            </a:endParaRPr>
          </a:p>
          <a:p>
            <a:pPr marL="228600" indent="-228600" rtl="1">
              <a:buFont typeface="Wingdings" panose="05000000000000000000" pitchFamily="2" charset="2"/>
              <a:buChar char="§"/>
            </a:pPr>
            <a:r>
              <a:rPr lang="ar-SA" sz="1600" dirty="0" smtClean="0">
                <a:solidFill>
                  <a:schemeClr val="tx1"/>
                </a:solidFill>
                <a:cs typeface="+mj-cs"/>
              </a:rPr>
              <a:t>أعيد </a:t>
            </a:r>
            <a:r>
              <a:rPr lang="ar-SA" sz="1600" dirty="0">
                <a:solidFill>
                  <a:schemeClr val="tx1"/>
                </a:solidFill>
                <a:cs typeface="+mj-cs"/>
              </a:rPr>
              <a:t>تشكيل اللجنة في عام 2013 ووضعت خطة عمل لتفعيل مهامها بمساعدة فنية من الأمانة التنفيذية للإسكوا. </a:t>
            </a:r>
            <a:endParaRPr lang="en-US" sz="1600" dirty="0">
              <a:solidFill>
                <a:schemeClr val="tx1"/>
              </a:solidFill>
              <a:cs typeface="+mj-cs"/>
            </a:endParaRPr>
          </a:p>
          <a:p>
            <a:pPr marL="176213" indent="-176213" algn="just" rtl="1">
              <a:buFont typeface="Wingdings" panose="05000000000000000000" pitchFamily="2" charset="2"/>
              <a:buChar char="§"/>
            </a:pPr>
            <a:endParaRPr lang="en-US" sz="1700" b="1" dirty="0">
              <a:solidFill>
                <a:schemeClr val="tx1"/>
              </a:solidFill>
              <a:cs typeface="+mj-cs"/>
            </a:endParaRPr>
          </a:p>
          <a:p>
            <a:pPr algn="just"/>
            <a:endParaRPr lang="en-US" b="1" dirty="0">
              <a:solidFill>
                <a:schemeClr val="tx1"/>
              </a:solidFill>
              <a:cs typeface="+mj-cs"/>
            </a:endParaRPr>
          </a:p>
        </p:txBody>
      </p:sp>
    </p:spTree>
    <p:extLst>
      <p:ext uri="{BB962C8B-B14F-4D97-AF65-F5344CB8AC3E}">
        <p14:creationId xmlns:p14="http://schemas.microsoft.com/office/powerpoint/2010/main" val="26675551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SA" sz="2400" dirty="0"/>
              <a:t>اللجان الوطنية لتسهيل النقل والتجارة</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70340" y="1958012"/>
            <a:ext cx="8704385" cy="3375025"/>
          </a:xfrm>
        </p:spPr>
        <p:txBody>
          <a:bodyPr/>
          <a:lstStyle/>
          <a:p>
            <a:pPr rtl="1"/>
            <a:r>
              <a:rPr lang="ar-SA" b="1" u="sng" dirty="0">
                <a:solidFill>
                  <a:schemeClr val="tx1"/>
                </a:solidFill>
              </a:rPr>
              <a:t>المملكة العربية </a:t>
            </a:r>
            <a:r>
              <a:rPr lang="ar-SA" b="1" u="sng" dirty="0" smtClean="0">
                <a:solidFill>
                  <a:schemeClr val="tx1"/>
                </a:solidFill>
              </a:rPr>
              <a:t>السعودية</a:t>
            </a:r>
            <a:r>
              <a:rPr lang="ar-LB" b="1" u="sng" dirty="0" smtClean="0">
                <a:solidFill>
                  <a:schemeClr val="tx1"/>
                </a:solidFill>
                <a:cs typeface="+mj-cs"/>
              </a:rPr>
              <a:t>:</a:t>
            </a:r>
          </a:p>
          <a:p>
            <a:pPr rtl="1"/>
            <a:endParaRPr lang="en-US" b="1" dirty="0">
              <a:solidFill>
                <a:schemeClr val="tx1"/>
              </a:solidFill>
              <a:cs typeface="+mj-cs"/>
            </a:endParaRPr>
          </a:p>
          <a:p>
            <a:pPr rtl="1"/>
            <a:r>
              <a:rPr lang="ar-SA" sz="1600" dirty="0" smtClean="0">
                <a:solidFill>
                  <a:schemeClr val="tx1"/>
                </a:solidFill>
              </a:rPr>
              <a:t>قرار </a:t>
            </a:r>
            <a:r>
              <a:rPr lang="ar-SA" sz="1600" dirty="0">
                <a:solidFill>
                  <a:schemeClr val="tx1"/>
                </a:solidFill>
              </a:rPr>
              <a:t>مجلس الوزراء رقم (109) المؤرخ 2/5/1427ﻫ القاضي بأن تتولى الهيئة العامة للاستثمار إنشاء اللجنة الوطنية لتسهيل النقل والتجارة </a:t>
            </a:r>
            <a:r>
              <a:rPr lang="ar-SA" sz="1600" dirty="0" smtClean="0">
                <a:solidFill>
                  <a:schemeClr val="tx1"/>
                </a:solidFill>
              </a:rPr>
              <a:t>وتفعيلها</a:t>
            </a:r>
            <a:r>
              <a:rPr lang="ar-LB" sz="1600" dirty="0" smtClean="0">
                <a:solidFill>
                  <a:schemeClr val="tx1"/>
                </a:solidFill>
              </a:rPr>
              <a:t> (</a:t>
            </a:r>
            <a:r>
              <a:rPr lang="ar-SA" sz="1600" dirty="0" smtClean="0">
                <a:solidFill>
                  <a:schemeClr val="tx1"/>
                </a:solidFill>
              </a:rPr>
              <a:t>حتى </a:t>
            </a:r>
            <a:r>
              <a:rPr lang="ar-SA" sz="1600" dirty="0">
                <a:solidFill>
                  <a:schemeClr val="tx1"/>
                </a:solidFill>
              </a:rPr>
              <a:t>تاريخ إعداد التقرير لم يكن القرار قد صدر </a:t>
            </a:r>
            <a:r>
              <a:rPr lang="ar-SA" sz="1600" dirty="0" smtClean="0">
                <a:solidFill>
                  <a:schemeClr val="tx1"/>
                </a:solidFill>
              </a:rPr>
              <a:t>بعد</a:t>
            </a:r>
            <a:r>
              <a:rPr lang="ar-LB" sz="1600" dirty="0" smtClean="0">
                <a:solidFill>
                  <a:schemeClr val="tx1"/>
                </a:solidFill>
              </a:rPr>
              <a:t>)</a:t>
            </a:r>
            <a:r>
              <a:rPr lang="ar-SA" sz="1600" dirty="0" smtClean="0">
                <a:solidFill>
                  <a:schemeClr val="tx1"/>
                </a:solidFill>
              </a:rPr>
              <a:t>. </a:t>
            </a:r>
            <a:endParaRPr lang="ar-LB" sz="1600" dirty="0" smtClean="0">
              <a:solidFill>
                <a:schemeClr val="tx1"/>
              </a:solidFill>
            </a:endParaRPr>
          </a:p>
          <a:p>
            <a:pPr rtl="1"/>
            <a:endParaRPr lang="ar-LB" sz="1600" dirty="0">
              <a:solidFill>
                <a:schemeClr val="tx1"/>
              </a:solidFill>
            </a:endParaRPr>
          </a:p>
          <a:p>
            <a:pPr rtl="1"/>
            <a:r>
              <a:rPr lang="ar-LB" sz="1600" dirty="0" smtClean="0">
                <a:solidFill>
                  <a:schemeClr val="tx1"/>
                </a:solidFill>
              </a:rPr>
              <a:t>قدمت الإسكوا </a:t>
            </a:r>
            <a:r>
              <a:rPr lang="ar-SA" sz="1600" dirty="0" smtClean="0">
                <a:solidFill>
                  <a:schemeClr val="tx1"/>
                </a:solidFill>
              </a:rPr>
              <a:t>خلال </a:t>
            </a:r>
            <a:r>
              <a:rPr lang="ar-SA" sz="1600" dirty="0">
                <a:solidFill>
                  <a:schemeClr val="tx1"/>
                </a:solidFill>
              </a:rPr>
              <a:t>الفترة 10-15 كانون الأول/ديسمبر </a:t>
            </a:r>
            <a:r>
              <a:rPr lang="ar-SA" sz="1600" dirty="0" smtClean="0">
                <a:solidFill>
                  <a:schemeClr val="tx1"/>
                </a:solidFill>
              </a:rPr>
              <a:t>2011</a:t>
            </a:r>
            <a:r>
              <a:rPr lang="ar-LB" sz="1600" dirty="0" smtClean="0">
                <a:solidFill>
                  <a:schemeClr val="tx1"/>
                </a:solidFill>
              </a:rPr>
              <a:t> دعماً فنياً </a:t>
            </a:r>
            <a:r>
              <a:rPr lang="ar-SA" sz="1600" dirty="0" smtClean="0">
                <a:solidFill>
                  <a:schemeClr val="tx1"/>
                </a:solidFill>
              </a:rPr>
              <a:t>حول </a:t>
            </a:r>
            <a:r>
              <a:rPr lang="ar-SA" sz="1600" dirty="0">
                <a:solidFill>
                  <a:schemeClr val="tx1"/>
                </a:solidFill>
              </a:rPr>
              <a:t>الخطوات المطلوب اتخاذها لإنشاء اللجنة الوطنية لتسهيل النقل والتجارة. </a:t>
            </a:r>
            <a:endParaRPr lang="ar-LB" sz="1600" dirty="0" smtClean="0">
              <a:solidFill>
                <a:schemeClr val="tx1"/>
              </a:solidFill>
            </a:endParaRPr>
          </a:p>
          <a:p>
            <a:pPr rtl="1"/>
            <a:endParaRPr lang="ar-LB" sz="1600" dirty="0">
              <a:solidFill>
                <a:schemeClr val="tx1"/>
              </a:solidFill>
            </a:endParaRPr>
          </a:p>
          <a:p>
            <a:pPr rtl="1"/>
            <a:r>
              <a:rPr lang="ar-LB" sz="1600" dirty="0" smtClean="0">
                <a:solidFill>
                  <a:schemeClr val="tx1"/>
                </a:solidFill>
              </a:rPr>
              <a:t>يتم حالياً التنسيق مع مستشار الإسكوا للنقل واللوجستيات لتنظيم مهمة استشارية للهيئة مع بداية عام 2017.</a:t>
            </a:r>
            <a:endParaRPr lang="en-US" sz="1600" dirty="0">
              <a:solidFill>
                <a:schemeClr val="tx1"/>
              </a:solidFill>
            </a:endParaRPr>
          </a:p>
          <a:p>
            <a:pPr algn="just"/>
            <a:endParaRPr lang="en-US" b="1" dirty="0">
              <a:solidFill>
                <a:schemeClr val="tx1"/>
              </a:solidFill>
              <a:cs typeface="+mj-cs"/>
            </a:endParaRPr>
          </a:p>
        </p:txBody>
      </p:sp>
    </p:spTree>
    <p:extLst>
      <p:ext uri="{BB962C8B-B14F-4D97-AF65-F5344CB8AC3E}">
        <p14:creationId xmlns:p14="http://schemas.microsoft.com/office/powerpoint/2010/main" val="2857734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LB" sz="2400" dirty="0" smtClean="0"/>
              <a:t>أوضاع سلامة </a:t>
            </a:r>
            <a:r>
              <a:rPr lang="ar-LB" sz="2400" dirty="0"/>
              <a:t>المرور على </a:t>
            </a:r>
            <a:r>
              <a:rPr lang="ar-LB" sz="2400" dirty="0" smtClean="0"/>
              <a:t>الطرق في بعض دول منطقة الإسكوا</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70340" y="1958012"/>
            <a:ext cx="8704385" cy="3375025"/>
          </a:xfrm>
        </p:spPr>
        <p:txBody>
          <a:bodyPr/>
          <a:lstStyle/>
          <a:p>
            <a:pPr indent="0" rtl="1"/>
            <a:r>
              <a:rPr lang="ar-SA" b="1" u="sng" dirty="0">
                <a:solidFill>
                  <a:schemeClr val="tx1"/>
                </a:solidFill>
              </a:rPr>
              <a:t>مملكة </a:t>
            </a:r>
            <a:r>
              <a:rPr lang="ar-SA" b="1" u="sng" dirty="0" smtClean="0">
                <a:solidFill>
                  <a:schemeClr val="tx1"/>
                </a:solidFill>
              </a:rPr>
              <a:t>البحرين</a:t>
            </a:r>
            <a:r>
              <a:rPr lang="ar-LB" b="1" u="sng" dirty="0" smtClean="0">
                <a:solidFill>
                  <a:schemeClr val="tx1"/>
                </a:solidFill>
                <a:cs typeface="+mj-cs"/>
              </a:rPr>
              <a:t>:</a:t>
            </a:r>
            <a:r>
              <a:rPr lang="ar-LB" b="1" dirty="0" smtClean="0">
                <a:solidFill>
                  <a:schemeClr val="tx1"/>
                </a:solidFill>
                <a:cs typeface="+mj-cs"/>
              </a:rPr>
              <a:t> </a:t>
            </a:r>
            <a:r>
              <a:rPr lang="ar-LB" sz="1600" dirty="0" smtClean="0">
                <a:solidFill>
                  <a:schemeClr val="tx1"/>
                </a:solidFill>
              </a:rPr>
              <a:t>بحسب تقرير وزارة </a:t>
            </a:r>
            <a:r>
              <a:rPr lang="ar-LB" sz="1600" dirty="0">
                <a:solidFill>
                  <a:schemeClr val="tx1"/>
                </a:solidFill>
              </a:rPr>
              <a:t>الأشغال </a:t>
            </a:r>
            <a:r>
              <a:rPr lang="ar-LB" sz="1600" dirty="0" smtClean="0">
                <a:solidFill>
                  <a:schemeClr val="tx1"/>
                </a:solidFill>
              </a:rPr>
              <a:t>(24 </a:t>
            </a:r>
            <a:r>
              <a:rPr lang="ar-LB" sz="1600" dirty="0">
                <a:solidFill>
                  <a:schemeClr val="tx1"/>
                </a:solidFill>
              </a:rPr>
              <a:t>آب/أغسطس </a:t>
            </a:r>
            <a:r>
              <a:rPr lang="ar-LB" sz="1600" dirty="0" smtClean="0">
                <a:solidFill>
                  <a:schemeClr val="tx1"/>
                </a:solidFill>
              </a:rPr>
              <a:t>2016) حول </a:t>
            </a:r>
            <a:r>
              <a:rPr lang="ar-LB" sz="1600" dirty="0">
                <a:solidFill>
                  <a:schemeClr val="tx1"/>
                </a:solidFill>
              </a:rPr>
              <a:t>تطوير استراتيجية السلامة على </a:t>
            </a:r>
            <a:r>
              <a:rPr lang="ar-LB" sz="1600" dirty="0" smtClean="0">
                <a:solidFill>
                  <a:schemeClr val="tx1"/>
                </a:solidFill>
              </a:rPr>
              <a:t>الطرق: </a:t>
            </a:r>
          </a:p>
          <a:p>
            <a:pPr marL="342900" rtl="1">
              <a:buFont typeface="Wingdings" panose="05000000000000000000" pitchFamily="2" charset="2"/>
              <a:buChar char="§"/>
            </a:pPr>
            <a:r>
              <a:rPr lang="ar-LB" sz="1600" dirty="0" smtClean="0">
                <a:solidFill>
                  <a:schemeClr val="tx1"/>
                </a:solidFill>
              </a:rPr>
              <a:t>الجهات </a:t>
            </a:r>
            <a:r>
              <a:rPr lang="ar-LB" sz="1600" dirty="0">
                <a:solidFill>
                  <a:schemeClr val="tx1"/>
                </a:solidFill>
              </a:rPr>
              <a:t>المشاركة الأساسية في الاستراتيجية ومهامهم وهم: وزارة الأشغال (إدارة تخطيط وتصميم الطرق)، ووزارة التربية والتعليم، ووزارة الصحة (خدمات العناية الطبية للإسعاف والطوارئ)، ووزارة الداخلية (خدمات الحريق والدفاع المدني، والمدرسة العامة لتعليم السياقة والإدارة العامة للمرور-قسم امتحان السياقة وقسم فحص المركبات)، ووزارة المواصلات، ووزارة المالية، والمجالس البلدية، ومركز دراسات الطرق والمرور بجامعة البحرين، وشركات تأمين رئيسية. </a:t>
            </a:r>
            <a:endParaRPr lang="ar-LB" sz="1600" dirty="0" smtClean="0">
              <a:solidFill>
                <a:schemeClr val="tx1"/>
              </a:solidFill>
            </a:endParaRPr>
          </a:p>
          <a:p>
            <a:pPr marL="342900" rtl="1">
              <a:buFont typeface="Wingdings" panose="05000000000000000000" pitchFamily="2" charset="2"/>
              <a:buChar char="§"/>
            </a:pPr>
            <a:r>
              <a:rPr lang="ar-LB" sz="1600" dirty="0" smtClean="0">
                <a:solidFill>
                  <a:schemeClr val="tx1"/>
                </a:solidFill>
              </a:rPr>
              <a:t>مراحل </a:t>
            </a:r>
            <a:r>
              <a:rPr lang="ar-LB" sz="1600" dirty="0">
                <a:solidFill>
                  <a:schemeClr val="tx1"/>
                </a:solidFill>
              </a:rPr>
              <a:t>تطوير الاستراتيجية بدءاً بجمع الحقائق، ثم تحليلها وفحص الخيارات، ثم الاستراتيجية وتنفيذها. </a:t>
            </a:r>
            <a:endParaRPr lang="ar-LB" sz="1600" dirty="0" smtClean="0">
              <a:solidFill>
                <a:schemeClr val="tx1"/>
              </a:solidFill>
            </a:endParaRPr>
          </a:p>
          <a:p>
            <a:pPr marL="342900" rtl="1">
              <a:buFont typeface="Wingdings" panose="05000000000000000000" pitchFamily="2" charset="2"/>
              <a:buChar char="§"/>
            </a:pPr>
            <a:r>
              <a:rPr lang="ar-LB" sz="1600" dirty="0" smtClean="0">
                <a:solidFill>
                  <a:schemeClr val="tx1"/>
                </a:solidFill>
              </a:rPr>
              <a:t>مقترح </a:t>
            </a:r>
            <a:r>
              <a:rPr lang="ar-LB" sz="1600" dirty="0">
                <a:solidFill>
                  <a:schemeClr val="tx1"/>
                </a:solidFill>
              </a:rPr>
              <a:t>تشكيل مجلس المرور أو المجلس الوطني لسلامة الطرق ومهامه، </a:t>
            </a:r>
            <a:endParaRPr lang="ar-LB" sz="1600" dirty="0" smtClean="0">
              <a:solidFill>
                <a:schemeClr val="tx1"/>
              </a:solidFill>
            </a:endParaRPr>
          </a:p>
          <a:p>
            <a:pPr marL="342900" rtl="1">
              <a:buFont typeface="Wingdings" panose="05000000000000000000" pitchFamily="2" charset="2"/>
              <a:buChar char="§"/>
            </a:pPr>
            <a:r>
              <a:rPr lang="ar-LB" sz="1600" dirty="0" smtClean="0">
                <a:solidFill>
                  <a:schemeClr val="tx1"/>
                </a:solidFill>
              </a:rPr>
              <a:t>مقترح </a:t>
            </a:r>
            <a:r>
              <a:rPr lang="ar-LB" sz="1600" dirty="0">
                <a:solidFill>
                  <a:schemeClr val="tx1"/>
                </a:solidFill>
              </a:rPr>
              <a:t>تشكيل اللجنة الفنية لتنفيذ الخطة الوطنية للسلامة المرورية. </a:t>
            </a:r>
            <a:endParaRPr lang="ar-LB" sz="1600" dirty="0" smtClean="0">
              <a:solidFill>
                <a:schemeClr val="tx1"/>
              </a:solidFill>
            </a:endParaRPr>
          </a:p>
          <a:p>
            <a:pPr marL="342900" rtl="1">
              <a:buFont typeface="Wingdings" panose="05000000000000000000" pitchFamily="2" charset="2"/>
              <a:buChar char="§"/>
            </a:pPr>
            <a:r>
              <a:rPr lang="ar-LB" sz="1600" dirty="0" smtClean="0">
                <a:solidFill>
                  <a:schemeClr val="tx1"/>
                </a:solidFill>
              </a:rPr>
              <a:t>تقدير </a:t>
            </a:r>
            <a:r>
              <a:rPr lang="ar-LB" sz="1600" dirty="0">
                <a:solidFill>
                  <a:schemeClr val="tx1"/>
                </a:solidFill>
              </a:rPr>
              <a:t>الفوائد الاقتصادية لخفض حوادث المرور (100 مليون دينار) ومقارنتها بتكلفة </a:t>
            </a:r>
            <a:br>
              <a:rPr lang="ar-LB" sz="1600" dirty="0">
                <a:solidFill>
                  <a:schemeClr val="tx1"/>
                </a:solidFill>
              </a:rPr>
            </a:br>
            <a:r>
              <a:rPr lang="ar-LB" sz="1600" dirty="0">
                <a:solidFill>
                  <a:schemeClr val="tx1"/>
                </a:solidFill>
              </a:rPr>
              <a:t>تنفيذ التحسينات في مختلف القطاعات ذات العلاقة (13.9 مليون دينار) </a:t>
            </a:r>
            <a:r>
              <a:rPr lang="ar-LB" sz="1600" dirty="0" smtClean="0">
                <a:solidFill>
                  <a:schemeClr val="tx1"/>
                </a:solidFill>
              </a:rPr>
              <a:t>مع الأخذ بالاعتبار العوامل </a:t>
            </a:r>
            <a:r>
              <a:rPr lang="ar-LB" sz="1600" dirty="0">
                <a:solidFill>
                  <a:schemeClr val="tx1"/>
                </a:solidFill>
              </a:rPr>
              <a:t>الأساسية لضمان تنفيذ الاستراتيجية.</a:t>
            </a:r>
            <a:endParaRPr lang="en-US" sz="1600" dirty="0">
              <a:solidFill>
                <a:schemeClr val="tx1"/>
              </a:solidFill>
            </a:endParaRPr>
          </a:p>
          <a:p>
            <a:pPr marL="342900" rtl="1">
              <a:buFont typeface="Wingdings" panose="05000000000000000000" pitchFamily="2" charset="2"/>
              <a:buChar char="§"/>
            </a:pPr>
            <a:r>
              <a:rPr lang="ar-LB" sz="1600" dirty="0" smtClean="0">
                <a:solidFill>
                  <a:schemeClr val="tx1"/>
                </a:solidFill>
              </a:rPr>
              <a:t>تشكيل </a:t>
            </a:r>
            <a:r>
              <a:rPr lang="ar-LB" sz="1600" dirty="0">
                <a:solidFill>
                  <a:schemeClr val="tx1"/>
                </a:solidFill>
              </a:rPr>
              <a:t>مجلس أعلى متخصص بالسلامة الطرقية برئاسة وزير الداخلية. ويضم المجلس لجنة فنية برئاسة مدير الإدارة العامة للمرور والوكيل المساعد للطرق بوزارة الأشغال.  </a:t>
            </a:r>
            <a:endParaRPr lang="ar-LB" sz="1600" dirty="0" smtClean="0">
              <a:solidFill>
                <a:schemeClr val="tx1"/>
              </a:solidFill>
            </a:endParaRPr>
          </a:p>
          <a:p>
            <a:pPr marL="342900" rtl="1">
              <a:buFont typeface="Wingdings" panose="05000000000000000000" pitchFamily="2" charset="2"/>
              <a:buChar char="§"/>
            </a:pPr>
            <a:r>
              <a:rPr lang="ar-LB" sz="1600" dirty="0" smtClean="0">
                <a:solidFill>
                  <a:schemeClr val="tx1"/>
                </a:solidFill>
              </a:rPr>
              <a:t>مجموعة </a:t>
            </a:r>
            <a:r>
              <a:rPr lang="ar-LB" sz="1600" dirty="0">
                <a:solidFill>
                  <a:schemeClr val="tx1"/>
                </a:solidFill>
              </a:rPr>
              <a:t>السلامة المرورية وهي المؤسسة الحكومية القيادية المتخصصة بالسلامة المرورية.  </a:t>
            </a:r>
            <a:endParaRPr lang="en-US" sz="1600" dirty="0">
              <a:solidFill>
                <a:schemeClr val="tx1"/>
              </a:solidFill>
            </a:endParaRPr>
          </a:p>
        </p:txBody>
      </p:sp>
    </p:spTree>
    <p:extLst>
      <p:ext uri="{BB962C8B-B14F-4D97-AF65-F5344CB8AC3E}">
        <p14:creationId xmlns:p14="http://schemas.microsoft.com/office/powerpoint/2010/main" val="23032248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LB" sz="2400" dirty="0" smtClean="0"/>
              <a:t>أوضاع سلامة </a:t>
            </a:r>
            <a:r>
              <a:rPr lang="ar-LB" sz="2400" dirty="0"/>
              <a:t>المرور على </a:t>
            </a:r>
            <a:r>
              <a:rPr lang="ar-LB" sz="2400" dirty="0" smtClean="0"/>
              <a:t>الطرق في بعض دول منطقة الإسكوا</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70340" y="1958012"/>
            <a:ext cx="8704385" cy="3375025"/>
          </a:xfrm>
        </p:spPr>
        <p:txBody>
          <a:bodyPr/>
          <a:lstStyle/>
          <a:p>
            <a:pPr indent="0" rtl="1"/>
            <a:r>
              <a:rPr lang="ar-SA" b="1" u="sng" dirty="0" smtClean="0">
                <a:solidFill>
                  <a:schemeClr val="tx1"/>
                </a:solidFill>
                <a:cs typeface="+mj-cs"/>
              </a:rPr>
              <a:t>جمهورية العراق</a:t>
            </a:r>
            <a:r>
              <a:rPr lang="ar-LB" u="sng" dirty="0" smtClean="0">
                <a:solidFill>
                  <a:schemeClr val="tx1"/>
                </a:solidFill>
                <a:cs typeface="+mj-cs"/>
              </a:rPr>
              <a:t>: </a:t>
            </a:r>
          </a:p>
          <a:p>
            <a:pPr marL="176213" indent="-176213" rtl="1">
              <a:buFont typeface="Wingdings" panose="05000000000000000000" pitchFamily="2" charset="2"/>
              <a:buChar char="§"/>
            </a:pPr>
            <a:r>
              <a:rPr lang="ar-SA" dirty="0" smtClean="0">
                <a:solidFill>
                  <a:schemeClr val="tx1"/>
                </a:solidFill>
                <a:cs typeface="+mj-cs"/>
              </a:rPr>
              <a:t>تم </a:t>
            </a:r>
            <a:r>
              <a:rPr lang="ar-SA" dirty="0">
                <a:solidFill>
                  <a:schemeClr val="tx1"/>
                </a:solidFill>
                <a:cs typeface="+mj-cs"/>
              </a:rPr>
              <a:t>تشكيل المجلس الأعلى للسلامة المرورية برئاسة وزير الداخلية (أو من يخوله) وذلك بموجب القسم (33) من قانون المرور رقم 86 لسنة 2004 الذي يعطي لوزير الداخلية (أو من يخوله) صلاحية تشكيل لجان تشرف وتطور السلامة المرورية. </a:t>
            </a:r>
            <a:endParaRPr lang="ar-LB" dirty="0" smtClean="0">
              <a:solidFill>
                <a:schemeClr val="tx1"/>
              </a:solidFill>
              <a:cs typeface="+mj-cs"/>
            </a:endParaRPr>
          </a:p>
          <a:p>
            <a:pPr marL="176213" indent="-176213" rtl="1">
              <a:buFont typeface="Wingdings" panose="05000000000000000000" pitchFamily="2" charset="2"/>
              <a:buChar char="§"/>
            </a:pPr>
            <a:r>
              <a:rPr lang="ar-SA" dirty="0" smtClean="0">
                <a:solidFill>
                  <a:schemeClr val="tx1"/>
                </a:solidFill>
                <a:cs typeface="+mj-cs"/>
              </a:rPr>
              <a:t>بناءً </a:t>
            </a:r>
            <a:r>
              <a:rPr lang="ar-SA" dirty="0">
                <a:solidFill>
                  <a:schemeClr val="tx1"/>
                </a:solidFill>
                <a:cs typeface="+mj-cs"/>
              </a:rPr>
              <a:t>على ذلك وعملاَ بخطة عقد الأمم المتحدة للسلامة الطرقية 2011-2020 شُكّلت خمس لجان متخصصة هي: (أ) لجنة إدارة وتحسين شبكات الطرق، و(ب) لجنة إدارة شؤون السلامة على الطرق، و(ج) لجنة الارتقاء بسلوك مستخدمي الطرق، و(د) لجنة تحسين سلامة المركبات، و(ھ) لجنة الاستجابة بعد التصادم. </a:t>
            </a:r>
            <a:endParaRPr lang="ar-LB" dirty="0" smtClean="0">
              <a:solidFill>
                <a:schemeClr val="tx1"/>
              </a:solidFill>
              <a:cs typeface="+mj-cs"/>
            </a:endParaRPr>
          </a:p>
          <a:p>
            <a:pPr marL="176213" indent="-176213" rtl="1">
              <a:buFont typeface="Wingdings" panose="05000000000000000000" pitchFamily="2" charset="2"/>
              <a:buChar char="§"/>
            </a:pPr>
            <a:r>
              <a:rPr lang="ar-SA" dirty="0" smtClean="0">
                <a:solidFill>
                  <a:schemeClr val="tx1"/>
                </a:solidFill>
                <a:cs typeface="+mj-cs"/>
              </a:rPr>
              <a:t>وضعت </a:t>
            </a:r>
            <a:r>
              <a:rPr lang="ar-SA" dirty="0">
                <a:solidFill>
                  <a:schemeClr val="tx1"/>
                </a:solidFill>
                <a:cs typeface="+mj-cs"/>
              </a:rPr>
              <a:t>خطط وبرامج عمل لتلك اللجان مدتها عشر سنوات (2011-2020) وقُسّمت إلى خطط قصيرة الأمد ومتوسطة وبعيدة الأمد. </a:t>
            </a:r>
            <a:r>
              <a:rPr lang="ar-SA" dirty="0" smtClean="0">
                <a:solidFill>
                  <a:schemeClr val="tx1"/>
                </a:solidFill>
                <a:cs typeface="+mj-cs"/>
              </a:rPr>
              <a:t>يتم </a:t>
            </a:r>
            <a:r>
              <a:rPr lang="ar-SA" dirty="0">
                <a:solidFill>
                  <a:schemeClr val="tx1"/>
                </a:solidFill>
                <a:cs typeface="+mj-cs"/>
              </a:rPr>
              <a:t>متابعة ما تم تنفيذه من تلك البرامج والخطط خلال اجتماعات المجلس الأعلى للسلامة المرورية.</a:t>
            </a:r>
            <a:endParaRPr lang="en-US" dirty="0">
              <a:solidFill>
                <a:schemeClr val="tx1"/>
              </a:solidFill>
              <a:cs typeface="+mj-cs"/>
            </a:endParaRPr>
          </a:p>
        </p:txBody>
      </p:sp>
    </p:spTree>
    <p:extLst>
      <p:ext uri="{BB962C8B-B14F-4D97-AF65-F5344CB8AC3E}">
        <p14:creationId xmlns:p14="http://schemas.microsoft.com/office/powerpoint/2010/main" val="28681977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LB" sz="2400" dirty="0" smtClean="0"/>
              <a:t>أوضاع سلامة </a:t>
            </a:r>
            <a:r>
              <a:rPr lang="ar-LB" sz="2400" dirty="0"/>
              <a:t>المرور على </a:t>
            </a:r>
            <a:r>
              <a:rPr lang="ar-LB" sz="2400" dirty="0" smtClean="0"/>
              <a:t>الطرق في بعض دول منطقة الإسكوا</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70340" y="1958012"/>
            <a:ext cx="8704385" cy="3375025"/>
          </a:xfrm>
        </p:spPr>
        <p:txBody>
          <a:bodyPr/>
          <a:lstStyle/>
          <a:p>
            <a:pPr indent="0" rtl="1"/>
            <a:r>
              <a:rPr lang="ar-SA" b="1" u="sng" dirty="0">
                <a:solidFill>
                  <a:schemeClr val="tx1"/>
                </a:solidFill>
                <a:cs typeface="+mj-cs"/>
              </a:rPr>
              <a:t>دولة </a:t>
            </a:r>
            <a:r>
              <a:rPr lang="ar-SA" b="1" u="sng" dirty="0" smtClean="0">
                <a:solidFill>
                  <a:schemeClr val="tx1"/>
                </a:solidFill>
                <a:cs typeface="+mj-cs"/>
              </a:rPr>
              <a:t>فلسطين</a:t>
            </a:r>
            <a:r>
              <a:rPr lang="en-US" u="sng" dirty="0" smtClean="0">
                <a:solidFill>
                  <a:schemeClr val="tx1"/>
                </a:solidFill>
                <a:cs typeface="+mj-cs"/>
              </a:rPr>
              <a:t>:</a:t>
            </a:r>
            <a:r>
              <a:rPr lang="ar-LB" u="sng" dirty="0" smtClean="0">
                <a:solidFill>
                  <a:schemeClr val="tx1"/>
                </a:solidFill>
                <a:cs typeface="+mj-cs"/>
              </a:rPr>
              <a:t> </a:t>
            </a:r>
          </a:p>
          <a:p>
            <a:pPr rtl="1">
              <a:buFont typeface="Wingdings" panose="05000000000000000000" pitchFamily="2" charset="2"/>
              <a:buChar char="§"/>
            </a:pPr>
            <a:endParaRPr lang="en-US" dirty="0" smtClean="0">
              <a:solidFill>
                <a:schemeClr val="tx1"/>
              </a:solidFill>
              <a:cs typeface="+mj-cs"/>
            </a:endParaRPr>
          </a:p>
          <a:p>
            <a:pPr rtl="1">
              <a:buFont typeface="Wingdings" panose="05000000000000000000" pitchFamily="2" charset="2"/>
              <a:buChar char="§"/>
            </a:pPr>
            <a:r>
              <a:rPr lang="ar-SA" dirty="0" smtClean="0">
                <a:solidFill>
                  <a:schemeClr val="tx1"/>
                </a:solidFill>
                <a:cs typeface="+mj-cs"/>
              </a:rPr>
              <a:t>تم </a:t>
            </a:r>
            <a:r>
              <a:rPr lang="ar-SA" dirty="0">
                <a:solidFill>
                  <a:schemeClr val="tx1"/>
                </a:solidFill>
                <a:cs typeface="+mj-cs"/>
              </a:rPr>
              <a:t>تشكيل بتشكيل المجلس الأعلى للمرور ومهمته الرئيسية تأمين السلامة المرورية </a:t>
            </a:r>
            <a:r>
              <a:rPr lang="ar-SA" dirty="0" smtClean="0">
                <a:solidFill>
                  <a:schemeClr val="tx1"/>
                </a:solidFill>
                <a:cs typeface="+mj-cs"/>
              </a:rPr>
              <a:t>للمواطن</a:t>
            </a:r>
            <a:r>
              <a:rPr lang="ar-LB" dirty="0" smtClean="0">
                <a:solidFill>
                  <a:schemeClr val="tx1"/>
                </a:solidFill>
                <a:cs typeface="+mj-cs"/>
              </a:rPr>
              <a:t>.</a:t>
            </a:r>
          </a:p>
          <a:p>
            <a:pPr rtl="1">
              <a:buFont typeface="Wingdings" panose="05000000000000000000" pitchFamily="2" charset="2"/>
              <a:buChar char="§"/>
            </a:pPr>
            <a:endParaRPr lang="ar-LB" dirty="0">
              <a:solidFill>
                <a:schemeClr val="tx1"/>
              </a:solidFill>
              <a:cs typeface="+mj-cs"/>
            </a:endParaRPr>
          </a:p>
          <a:p>
            <a:pPr indent="0" rtl="1"/>
            <a:endParaRPr lang="ar-LB" dirty="0" smtClean="0">
              <a:solidFill>
                <a:schemeClr val="tx1"/>
              </a:solidFill>
              <a:cs typeface="+mj-cs"/>
            </a:endParaRPr>
          </a:p>
          <a:p>
            <a:pPr rtl="1">
              <a:buFont typeface="Wingdings" panose="05000000000000000000" pitchFamily="2" charset="2"/>
              <a:buChar char="§"/>
            </a:pPr>
            <a:endParaRPr lang="en-US" dirty="0">
              <a:solidFill>
                <a:schemeClr val="tx1"/>
              </a:solidFill>
              <a:cs typeface="+mj-cs"/>
            </a:endParaRPr>
          </a:p>
          <a:p>
            <a:pPr rtl="1"/>
            <a:r>
              <a:rPr lang="ar-SA" b="1" u="sng" dirty="0">
                <a:solidFill>
                  <a:schemeClr val="tx1"/>
                </a:solidFill>
              </a:rPr>
              <a:t>الجمهورية اللبنانية</a:t>
            </a:r>
            <a:endParaRPr lang="en-US" b="1" dirty="0">
              <a:solidFill>
                <a:schemeClr val="tx1"/>
              </a:solidFill>
            </a:endParaRPr>
          </a:p>
          <a:p>
            <a:pPr rtl="1">
              <a:buFont typeface="Wingdings" panose="05000000000000000000" pitchFamily="2" charset="2"/>
              <a:buChar char="§"/>
            </a:pPr>
            <a:r>
              <a:rPr lang="ar-SA" dirty="0" smtClean="0">
                <a:solidFill>
                  <a:schemeClr val="tx1"/>
                </a:solidFill>
              </a:rPr>
              <a:t>أُبلغت الأمانة </a:t>
            </a:r>
            <a:r>
              <a:rPr lang="ar-SA" dirty="0">
                <a:solidFill>
                  <a:schemeClr val="tx1"/>
                </a:solidFill>
              </a:rPr>
              <a:t>التنفيذية </a:t>
            </a:r>
            <a:r>
              <a:rPr lang="ar-LB" dirty="0" smtClean="0">
                <a:solidFill>
                  <a:schemeClr val="tx1"/>
                </a:solidFill>
              </a:rPr>
              <a:t>للإسكوا </a:t>
            </a:r>
            <a:r>
              <a:rPr lang="ar-SA" dirty="0" smtClean="0">
                <a:solidFill>
                  <a:schemeClr val="tx1"/>
                </a:solidFill>
              </a:rPr>
              <a:t>بقرار </a:t>
            </a:r>
            <a:r>
              <a:rPr lang="ar-SA" dirty="0">
                <a:solidFill>
                  <a:schemeClr val="tx1"/>
                </a:solidFill>
              </a:rPr>
              <a:t>مجلس الوزراء اللبناني تشكيل المجلس الوطني للسلامة المرورية في عام 2015.</a:t>
            </a:r>
            <a:endParaRPr lang="en-US" dirty="0">
              <a:solidFill>
                <a:schemeClr val="tx1"/>
              </a:solidFill>
            </a:endParaRPr>
          </a:p>
          <a:p>
            <a:pPr indent="0" rtl="1"/>
            <a:r>
              <a:rPr lang="ar-SA" dirty="0" smtClean="0">
                <a:solidFill>
                  <a:schemeClr val="tx1"/>
                </a:solidFill>
                <a:cs typeface="+mj-cs"/>
              </a:rPr>
              <a:t> </a:t>
            </a:r>
            <a:endParaRPr lang="en-US" dirty="0">
              <a:solidFill>
                <a:schemeClr val="tx1"/>
              </a:solidFill>
              <a:cs typeface="+mj-cs"/>
            </a:endParaRPr>
          </a:p>
        </p:txBody>
      </p:sp>
    </p:spTree>
    <p:extLst>
      <p:ext uri="{BB962C8B-B14F-4D97-AF65-F5344CB8AC3E}">
        <p14:creationId xmlns:p14="http://schemas.microsoft.com/office/powerpoint/2010/main" val="1593558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78808" y="93186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r>
              <a:rPr lang="ar-LB" dirty="0" smtClean="0">
                <a:latin typeface="Arial" charset="0"/>
                <a:ea typeface="Arial" charset="0"/>
                <a:cs typeface="Arial" charset="0"/>
              </a:rPr>
              <a:t>مقدمة</a:t>
            </a:r>
            <a:endParaRPr lang="en-US" dirty="0">
              <a:latin typeface="Arial" charset="0"/>
              <a:ea typeface="Arial" charset="0"/>
              <a:cs typeface="Arial" charset="0"/>
            </a:endParaRPr>
          </a:p>
        </p:txBody>
      </p:sp>
      <p:sp>
        <p:nvSpPr>
          <p:cNvPr id="22530" name="Text Placeholder 3"/>
          <p:cNvSpPr>
            <a:spLocks noGrp="1"/>
          </p:cNvSpPr>
          <p:nvPr>
            <p:ph type="body" sz="quarter" idx="14"/>
          </p:nvPr>
        </p:nvSpPr>
        <p:spPr bwMode="auto">
          <a:xfrm>
            <a:off x="281268" y="1796303"/>
            <a:ext cx="8607238"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403225" lvl="0" indent="-403225" algn="just" rtl="1">
              <a:buFont typeface="Wingdings" panose="05000000000000000000" pitchFamily="2" charset="2"/>
              <a:buChar char="Ø"/>
            </a:pP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قدمت </a:t>
            </a:r>
            <a:r>
              <a:rPr lang="ar-LB"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الأمانة التنفيذية إلى مكتب الأمم المتحدة للشؤون القانونية في 4 تموز/يوليو 2015 طلباً بتوثيق التعديلات المذكورة على الاتفاقين ومذكرة التفاهم في سجل معاهدات الأمم المتحدة حسب الأنظمة والقوانين المعمول </a:t>
            </a: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بها</a:t>
            </a:r>
          </a:p>
          <a:p>
            <a:pPr marL="403225" lvl="0" indent="-403225" algn="just" rtl="1">
              <a:buFont typeface="Wingdings" panose="05000000000000000000" pitchFamily="2" charset="2"/>
              <a:buChar char="Ø"/>
            </a:pP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وفقاً </a:t>
            </a:r>
            <a:r>
              <a:rPr lang="ar-LB"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للمادة الخاصة بالتعديلات في كل من الاتفاقين ومذكرة </a:t>
            </a: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التفاهم، </a:t>
            </a:r>
            <a:r>
              <a:rPr lang="ar-LB"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ثبتت التعديلات المتفق عليها بعد ثلاثة أشهر من تاريخها وبعدم اعتراض أي طرف من </a:t>
            </a: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الأطراف</a:t>
            </a:r>
            <a:endParaRPr lang="en-US"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a:p>
            <a:pPr marL="403225" lvl="0" indent="-403225" algn="just" rtl="1">
              <a:buFont typeface="Wingdings" panose="05000000000000000000" pitchFamily="2" charset="2"/>
              <a:buChar char="Ø"/>
            </a:pP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أصدرت </a:t>
            </a:r>
            <a:r>
              <a:rPr lang="ar-LB"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لجنة النقل في دورتها السادسة عشرة توصيات بشأن متابعة تنفيذ مكونات نظام النقل المتكامل.  </a:t>
            </a:r>
            <a:endPar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a:p>
            <a:pPr marL="403225" lvl="0" indent="-403225" algn="just" rtl="1">
              <a:buFont typeface="Wingdings" panose="05000000000000000000" pitchFamily="2" charset="2"/>
              <a:buChar char="Ø"/>
            </a:pP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في </a:t>
            </a:r>
            <a:r>
              <a:rPr lang="ar-LB"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13 نيسان/أبريل 2016، </a:t>
            </a: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خاطبت الأمانة </a:t>
            </a:r>
            <a:r>
              <a:rPr lang="ar-LB"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التنفيذية </a:t>
            </a: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الدول </a:t>
            </a:r>
            <a:r>
              <a:rPr lang="ar-LB"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الأعضاء بخصوص إعداد تقارير عن تنفيذ هذه التوصيات، مرفقة بنموذج عن تقرير المتابعة المطلوب </a:t>
            </a:r>
            <a:r>
              <a:rPr lang="ar-LB" sz="2200" dirty="0"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إعداده والاستبيانات المطلوب ملئها حول التقدم المحرز في تنفيذ مكونات </a:t>
            </a:r>
            <a:r>
              <a:rPr lang="ar-LB" sz="2200" dirty="0" err="1" smtClean="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rPr>
              <a:t>اتساس</a:t>
            </a:r>
            <a:endParaRPr lang="en-US" sz="2200" dirty="0">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1549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658854"/>
            <a:ext cx="6936942" cy="414338"/>
          </a:xfrm>
        </p:spPr>
        <p:txBody>
          <a:bodyPr/>
          <a:lstStyle/>
          <a:p>
            <a:pPr algn="ctr" rtl="1"/>
            <a:r>
              <a:rPr lang="ar-LB" sz="2400" dirty="0" smtClean="0"/>
              <a:t>أوضاع سلامة </a:t>
            </a:r>
            <a:r>
              <a:rPr lang="ar-LB" sz="2400" dirty="0"/>
              <a:t>المرور على </a:t>
            </a:r>
            <a:r>
              <a:rPr lang="ar-LB" sz="2400" dirty="0" smtClean="0"/>
              <a:t>الطرق في بعض دول منطقة الإسكوا</a:t>
            </a:r>
            <a:endParaRPr lang="en-US" sz="2400" dirty="0"/>
          </a:p>
          <a:p>
            <a:pPr algn="ctr"/>
            <a:endParaRPr lang="en-US" sz="2500" dirty="0">
              <a:cs typeface="+mj-cs"/>
            </a:endParaRPr>
          </a:p>
          <a:p>
            <a:pPr algn="ctr"/>
            <a:endParaRPr lang="en-US" sz="2500" dirty="0">
              <a:cs typeface="+mj-cs"/>
            </a:endParaRPr>
          </a:p>
        </p:txBody>
      </p:sp>
      <p:sp>
        <p:nvSpPr>
          <p:cNvPr id="4" name="Text Placeholder 3"/>
          <p:cNvSpPr>
            <a:spLocks noGrp="1"/>
          </p:cNvSpPr>
          <p:nvPr>
            <p:ph type="body" sz="quarter" idx="14"/>
          </p:nvPr>
        </p:nvSpPr>
        <p:spPr>
          <a:xfrm>
            <a:off x="-70340" y="1958012"/>
            <a:ext cx="8704385" cy="3375025"/>
          </a:xfrm>
        </p:spPr>
        <p:txBody>
          <a:bodyPr/>
          <a:lstStyle/>
          <a:p>
            <a:pPr indent="0" rtl="1"/>
            <a:r>
              <a:rPr lang="ar-LB" b="1" u="sng" dirty="0" smtClean="0">
                <a:solidFill>
                  <a:schemeClr val="tx1"/>
                </a:solidFill>
                <a:cs typeface="+mj-cs"/>
              </a:rPr>
              <a:t>المملكة العربية السعودية</a:t>
            </a:r>
            <a:r>
              <a:rPr lang="ar-LB" u="sng" dirty="0" smtClean="0">
                <a:solidFill>
                  <a:schemeClr val="tx1"/>
                </a:solidFill>
                <a:cs typeface="+mj-cs"/>
              </a:rPr>
              <a:t>: </a:t>
            </a:r>
          </a:p>
          <a:p>
            <a:pPr marL="228600" indent="-228600" rtl="1">
              <a:buFont typeface="Wingdings" panose="05000000000000000000" pitchFamily="2" charset="2"/>
              <a:buChar char="§"/>
            </a:pPr>
            <a:r>
              <a:rPr lang="ar-LB" dirty="0" smtClean="0">
                <a:solidFill>
                  <a:schemeClr val="tx1"/>
                </a:solidFill>
                <a:cs typeface="+mj-cs"/>
              </a:rPr>
              <a:t>تم </a:t>
            </a:r>
            <a:r>
              <a:rPr lang="ar-SA" dirty="0" smtClean="0">
                <a:solidFill>
                  <a:schemeClr val="tx1"/>
                </a:solidFill>
                <a:cs typeface="+mj-cs"/>
              </a:rPr>
              <a:t>تشكيل </a:t>
            </a:r>
            <a:r>
              <a:rPr lang="ar-SA" dirty="0">
                <a:solidFill>
                  <a:schemeClr val="tx1"/>
                </a:solidFill>
                <a:cs typeface="+mj-cs"/>
              </a:rPr>
              <a:t>اللجنة الوطنية لسلامة المرور في 16/8/1405ﻫ.  </a:t>
            </a:r>
            <a:endParaRPr lang="ar-LB" dirty="0" smtClean="0">
              <a:solidFill>
                <a:schemeClr val="tx1"/>
              </a:solidFill>
              <a:cs typeface="+mj-cs"/>
            </a:endParaRPr>
          </a:p>
          <a:p>
            <a:pPr marL="228600" indent="-228600" rtl="1">
              <a:buFont typeface="Wingdings" panose="05000000000000000000" pitchFamily="2" charset="2"/>
              <a:buChar char="§"/>
            </a:pPr>
            <a:r>
              <a:rPr lang="ar-SA" dirty="0" smtClean="0">
                <a:solidFill>
                  <a:schemeClr val="tx1"/>
                </a:solidFill>
                <a:cs typeface="+mj-cs"/>
              </a:rPr>
              <a:t>تشرف </a:t>
            </a:r>
            <a:r>
              <a:rPr lang="ar-SA" dirty="0">
                <a:solidFill>
                  <a:schemeClr val="tx1"/>
                </a:solidFill>
                <a:cs typeface="+mj-cs"/>
              </a:rPr>
              <a:t>على اللجنة مدينة الملك عبد العزيز للعلوم والتقنية، وتشترك في عضويتها خمس عشرة جهة مختلفة، من بينها وزارة الداخلية ووزارة النقل ووزارة الصحة.  </a:t>
            </a:r>
            <a:endParaRPr lang="ar-LB" dirty="0" smtClean="0">
              <a:solidFill>
                <a:schemeClr val="tx1"/>
              </a:solidFill>
              <a:cs typeface="+mj-cs"/>
            </a:endParaRPr>
          </a:p>
          <a:p>
            <a:pPr marL="228600" indent="-228600" rtl="1">
              <a:buFont typeface="Wingdings" panose="05000000000000000000" pitchFamily="2" charset="2"/>
              <a:buChar char="§"/>
            </a:pPr>
            <a:r>
              <a:rPr lang="ar-SA" dirty="0" smtClean="0">
                <a:solidFill>
                  <a:schemeClr val="tx1"/>
                </a:solidFill>
                <a:cs typeface="+mj-cs"/>
              </a:rPr>
              <a:t>تعمل </a:t>
            </a:r>
            <a:r>
              <a:rPr lang="ar-SA" dirty="0">
                <a:solidFill>
                  <a:schemeClr val="tx1"/>
                </a:solidFill>
                <a:cs typeface="+mj-cs"/>
              </a:rPr>
              <a:t>اللجنة على تحقيق الأهداف المناطة بها واقتراح الحلول لكل ما يطرأ من مستجدات في مجال سلامة المرور. </a:t>
            </a:r>
            <a:endParaRPr lang="ar-LB" dirty="0" smtClean="0">
              <a:solidFill>
                <a:schemeClr val="tx1"/>
              </a:solidFill>
              <a:cs typeface="+mj-cs"/>
            </a:endParaRPr>
          </a:p>
          <a:p>
            <a:pPr marL="228600" indent="-228600" rtl="1">
              <a:buFont typeface="Wingdings" panose="05000000000000000000" pitchFamily="2" charset="2"/>
              <a:buChar char="§"/>
            </a:pPr>
            <a:r>
              <a:rPr lang="ar-SA" dirty="0" smtClean="0">
                <a:solidFill>
                  <a:schemeClr val="tx1"/>
                </a:solidFill>
                <a:cs typeface="+mj-cs"/>
              </a:rPr>
              <a:t>تستعين </a:t>
            </a:r>
            <a:r>
              <a:rPr lang="ar-SA" dirty="0">
                <a:solidFill>
                  <a:schemeClr val="tx1"/>
                </a:solidFill>
                <a:cs typeface="+mj-cs"/>
              </a:rPr>
              <a:t>في عملها بعدد من المختصين والباحثين والمهتمين من ذوي الخبرة بمشاكل المرور، بهدف دعم الجوانب البحثية لأعمالها. </a:t>
            </a:r>
            <a:endParaRPr lang="ar-LB" dirty="0" smtClean="0">
              <a:solidFill>
                <a:schemeClr val="tx1"/>
              </a:solidFill>
              <a:cs typeface="+mj-cs"/>
            </a:endParaRPr>
          </a:p>
          <a:p>
            <a:pPr marL="228600" indent="-228600" rtl="1">
              <a:buFont typeface="Wingdings" panose="05000000000000000000" pitchFamily="2" charset="2"/>
              <a:buChar char="§"/>
            </a:pPr>
            <a:r>
              <a:rPr lang="ar-SA" dirty="0" smtClean="0">
                <a:solidFill>
                  <a:schemeClr val="tx1"/>
                </a:solidFill>
                <a:cs typeface="+mj-cs"/>
              </a:rPr>
              <a:t>قرار </a:t>
            </a:r>
            <a:r>
              <a:rPr lang="ar-SA" dirty="0">
                <a:solidFill>
                  <a:schemeClr val="tx1"/>
                </a:solidFill>
                <a:cs typeface="+mj-cs"/>
              </a:rPr>
              <a:t>مجلس الوزراء رقم (350) بتاريخ 3/11/1434ھ بالموافقة على الخطة الوطنية للسلامة المرورية. </a:t>
            </a:r>
            <a:endParaRPr lang="en-US" dirty="0">
              <a:solidFill>
                <a:schemeClr val="tx1"/>
              </a:solidFill>
              <a:cs typeface="+mj-cs"/>
            </a:endParaRPr>
          </a:p>
        </p:txBody>
      </p:sp>
    </p:spTree>
    <p:extLst>
      <p:ext uri="{BB962C8B-B14F-4D97-AF65-F5344CB8AC3E}">
        <p14:creationId xmlns:p14="http://schemas.microsoft.com/office/powerpoint/2010/main" val="5795616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txBox="1">
            <a:spLocks noGrp="1"/>
          </p:cNvSpPr>
          <p:nvPr>
            <p:ph type="body" sz="quarter" idx="10"/>
          </p:nvPr>
        </p:nvSpPr>
        <p:spPr>
          <a:xfrm>
            <a:off x="1096963" y="1146175"/>
            <a:ext cx="7134225" cy="328613"/>
          </a:xfrm>
        </p:spPr>
        <p:txBody>
          <a:bodyPr wrap="square" numCol="1" anchorCtr="0" compatLnSpc="1">
            <a:prstTxWarp prst="textNoShape">
              <a:avLst/>
            </a:prstTxWarp>
          </a:bodyPr>
          <a:lstStyle/>
          <a:p>
            <a:pPr eaLnBrk="0" hangingPunct="0">
              <a:spcBef>
                <a:spcPct val="0"/>
              </a:spcBef>
            </a:pPr>
            <a:r>
              <a:rPr lang="en-US" sz="3000" cap="none">
                <a:latin typeface="Arial" charset="0"/>
                <a:ea typeface="Arial" charset="0"/>
                <a:cs typeface="Arial" charset="0"/>
              </a:rPr>
              <a:t>شكراً</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78808" y="93186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SY" dirty="0">
                <a:latin typeface="Times New Roman" panose="02020603050405020304" pitchFamily="18" charset="0"/>
                <a:cs typeface="Times New Roman" panose="02020603050405020304" pitchFamily="18" charset="0"/>
              </a:rPr>
              <a:t>اتفاق الطرق الدولية بين الدول العربية</a:t>
            </a:r>
            <a:endParaRPr lang="en-US" dirty="0">
              <a:latin typeface="Times New Roman" panose="02020603050405020304" pitchFamily="18" charset="0"/>
              <a:cs typeface="Times New Roman" panose="02020603050405020304"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710833415"/>
              </p:ext>
            </p:extLst>
          </p:nvPr>
        </p:nvGraphicFramePr>
        <p:xfrm>
          <a:off x="121024" y="1869141"/>
          <a:ext cx="8901952" cy="4652406"/>
        </p:xfrm>
        <a:graphic>
          <a:graphicData uri="http://schemas.openxmlformats.org/drawingml/2006/table">
            <a:tbl>
              <a:tblPr>
                <a:tableStyleId>{5C22544A-7EE6-4342-B048-85BDC9FD1C3A}</a:tableStyleId>
              </a:tblPr>
              <a:tblGrid>
                <a:gridCol w="2864324"/>
                <a:gridCol w="3419406"/>
                <a:gridCol w="2618222"/>
              </a:tblGrid>
              <a:tr h="263286">
                <a:tc>
                  <a:txBody>
                    <a:bodyPr/>
                    <a:lstStyle/>
                    <a:p>
                      <a:pPr marL="0" marR="0" algn="ctr" rtl="1">
                        <a:spcBef>
                          <a:spcPts val="0"/>
                        </a:spcBef>
                        <a:spcAft>
                          <a:spcPts val="0"/>
                        </a:spcAft>
                        <a:tabLst>
                          <a:tab pos="457200" algn="l"/>
                          <a:tab pos="810260" algn="l"/>
                          <a:tab pos="1080135" algn="l"/>
                        </a:tabLst>
                      </a:pPr>
                      <a:r>
                        <a:rPr lang="ar-LB" sz="1600" b="1" dirty="0">
                          <a:solidFill>
                            <a:schemeClr val="tx1"/>
                          </a:solidFill>
                          <a:effectLst/>
                          <a:latin typeface="Times New Roman" panose="02020603050405020304" pitchFamily="18" charset="0"/>
                          <a:cs typeface="Times New Roman" panose="02020603050405020304" pitchFamily="18" charset="0"/>
                        </a:rPr>
                        <a:t>تاريخ التصديق</a:t>
                      </a:r>
                      <a:endParaRPr lang="en-US" sz="1600" b="1" dirty="0">
                        <a:solidFill>
                          <a:schemeClr val="tx1"/>
                        </a:solidFill>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LB" sz="1600" b="1" dirty="0">
                          <a:solidFill>
                            <a:schemeClr val="tx1"/>
                          </a:solidFill>
                          <a:effectLst/>
                          <a:latin typeface="Times New Roman" panose="02020603050405020304" pitchFamily="18" charset="0"/>
                          <a:cs typeface="Times New Roman" panose="02020603050405020304" pitchFamily="18" charset="0"/>
                        </a:rPr>
                        <a:t>تاريخ التوقيع</a:t>
                      </a:r>
                      <a:endParaRPr lang="en-US" sz="1600" b="1" dirty="0">
                        <a:solidFill>
                          <a:schemeClr val="tx1"/>
                        </a:solidFill>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LB" sz="1600" b="1" dirty="0">
                          <a:solidFill>
                            <a:schemeClr val="tx1"/>
                          </a:solidFill>
                          <a:effectLst/>
                          <a:latin typeface="Times New Roman" panose="02020603050405020304" pitchFamily="18" charset="0"/>
                          <a:cs typeface="Times New Roman" panose="02020603050405020304" pitchFamily="18" charset="0"/>
                        </a:rPr>
                        <a:t>البلد</a:t>
                      </a:r>
                      <a:endParaRPr lang="en-US" sz="1600" b="1" dirty="0">
                        <a:solidFill>
                          <a:schemeClr val="tx1"/>
                        </a:solidFill>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18 كانون الثاني/يناير 2002</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10 أيار</a:t>
                      </a:r>
                      <a:r>
                        <a:rPr lang="ar-LB" sz="1600" dirty="0">
                          <a:effectLst/>
                          <a:latin typeface="Times New Roman" panose="02020603050405020304" pitchFamily="18" charset="0"/>
                          <a:cs typeface="Times New Roman" panose="02020603050405020304" pitchFamily="18" charset="0"/>
                        </a:rPr>
                        <a:t>/مايو </a:t>
                      </a:r>
                      <a:r>
                        <a:rPr lang="ar-SA" sz="1600" dirty="0">
                          <a:effectLst/>
                          <a:latin typeface="Times New Roman" panose="02020603050405020304" pitchFamily="18" charset="0"/>
                          <a:cs typeface="Times New Roman" panose="02020603050405020304" pitchFamily="18" charset="0"/>
                        </a:rPr>
                        <a:t>2001</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المملكة الأردنية الهاشمية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26 شباط/فبراير 2011</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10 أيار</a:t>
                      </a:r>
                      <a:r>
                        <a:rPr lang="ar-LB" sz="1600">
                          <a:effectLst/>
                          <a:latin typeface="Times New Roman" panose="02020603050405020304" pitchFamily="18" charset="0"/>
                          <a:cs typeface="Times New Roman" panose="02020603050405020304" pitchFamily="18" charset="0"/>
                        </a:rPr>
                        <a:t>/مايو </a:t>
                      </a:r>
                      <a:r>
                        <a:rPr lang="ar-SA" sz="1600">
                          <a:effectLst/>
                          <a:latin typeface="Times New Roman" panose="02020603050405020304" pitchFamily="18" charset="0"/>
                          <a:cs typeface="Times New Roman" panose="02020603050405020304" pitchFamily="18" charset="0"/>
                        </a:rPr>
                        <a:t>2001</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الإمارات العربية المتحدة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13 كانون الأول/ديسمبر 2006</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8 آذار</a:t>
                      </a:r>
                      <a:r>
                        <a:rPr lang="ar-LB" sz="1600">
                          <a:effectLst/>
                          <a:latin typeface="Times New Roman" panose="02020603050405020304" pitchFamily="18" charset="0"/>
                          <a:cs typeface="Times New Roman" panose="02020603050405020304" pitchFamily="18" charset="0"/>
                        </a:rPr>
                        <a:t>/مارس </a:t>
                      </a:r>
                      <a:r>
                        <a:rPr lang="ar-SA" sz="1600">
                          <a:effectLst/>
                          <a:latin typeface="Times New Roman" panose="02020603050405020304" pitchFamily="18" charset="0"/>
                          <a:cs typeface="Times New Roman" panose="02020603050405020304" pitchFamily="18" charset="0"/>
                        </a:rPr>
                        <a:t>2002</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مملكة البحرين</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الجمهورية التونسية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21 تموز/يوليو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10 أيار/</a:t>
                      </a:r>
                      <a:r>
                        <a:rPr lang="ar-LB" sz="1600">
                          <a:effectLst/>
                          <a:latin typeface="Times New Roman" panose="02020603050405020304" pitchFamily="18" charset="0"/>
                          <a:cs typeface="Times New Roman" panose="02020603050405020304" pitchFamily="18" charset="0"/>
                        </a:rPr>
                        <a:t>مايو </a:t>
                      </a:r>
                      <a:r>
                        <a:rPr lang="ar-SA" sz="1600">
                          <a:effectLst/>
                          <a:latin typeface="Times New Roman" panose="02020603050405020304" pitchFamily="18" charset="0"/>
                          <a:cs typeface="Times New Roman" panose="02020603050405020304" pitchFamily="18" charset="0"/>
                        </a:rPr>
                        <a:t>2001</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الجمهورية العربية السورية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30 تموز/يوليو 2009</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جمهورية السودان</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17 </a:t>
                      </a:r>
                      <a:r>
                        <a:rPr lang="ar-LB" sz="1600">
                          <a:effectLst/>
                          <a:latin typeface="Times New Roman" panose="02020603050405020304" pitchFamily="18" charset="0"/>
                          <a:cs typeface="Times New Roman" panose="02020603050405020304" pitchFamily="18" charset="0"/>
                        </a:rPr>
                        <a:t>آذار/مارس </a:t>
                      </a:r>
                      <a:r>
                        <a:rPr lang="ar-SA" sz="1600">
                          <a:effectLst/>
                          <a:latin typeface="Times New Roman" panose="02020603050405020304" pitchFamily="18" charset="0"/>
                          <a:cs typeface="Times New Roman" panose="02020603050405020304" pitchFamily="18" charset="0"/>
                        </a:rPr>
                        <a:t>2008</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19 كانون الأول/ديسمبر 2002</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جمهورية العراق</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سلطنة عُمان</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28 تشرين الثاني/نوفمبر 2006</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10 أيار/</a:t>
                      </a:r>
                      <a:r>
                        <a:rPr lang="ar-LB" sz="1600">
                          <a:effectLst/>
                          <a:latin typeface="Times New Roman" panose="02020603050405020304" pitchFamily="18" charset="0"/>
                          <a:cs typeface="Times New Roman" panose="02020603050405020304" pitchFamily="18" charset="0"/>
                        </a:rPr>
                        <a:t>مايو </a:t>
                      </a:r>
                      <a:r>
                        <a:rPr lang="ar-SA" sz="1600">
                          <a:effectLst/>
                          <a:latin typeface="Times New Roman" panose="02020603050405020304" pitchFamily="18" charset="0"/>
                          <a:cs typeface="Times New Roman" panose="02020603050405020304" pitchFamily="18" charset="0"/>
                        </a:rPr>
                        <a:t>2001</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دولة فلسطين</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28 حزيران/يونيو 2002</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8 نيسان/أبريل 2002</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دولة قطر</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12 أيار</a:t>
                      </a:r>
                      <a:r>
                        <a:rPr lang="ar-LB" sz="1600">
                          <a:effectLst/>
                          <a:latin typeface="Times New Roman" panose="02020603050405020304" pitchFamily="18" charset="0"/>
                          <a:cs typeface="Times New Roman" panose="02020603050405020304" pitchFamily="18" charset="0"/>
                        </a:rPr>
                        <a:t>/مايو </a:t>
                      </a:r>
                      <a:r>
                        <a:rPr lang="ar-SA" sz="1600">
                          <a:effectLst/>
                          <a:latin typeface="Times New Roman" panose="02020603050405020304" pitchFamily="18" charset="0"/>
                          <a:cs typeface="Times New Roman" panose="02020603050405020304" pitchFamily="18" charset="0"/>
                        </a:rPr>
                        <a:t>2006</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دولة الكويت</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 أيار/مايو 2003</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10 أيار/مايو 2001</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الجمهورية اللبنانية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ليبيا</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5 أيار</a:t>
                      </a:r>
                      <a:r>
                        <a:rPr lang="ar-LB" sz="1600">
                          <a:effectLst/>
                          <a:latin typeface="Times New Roman" panose="02020603050405020304" pitchFamily="18" charset="0"/>
                          <a:cs typeface="Times New Roman" panose="02020603050405020304" pitchFamily="18" charset="0"/>
                        </a:rPr>
                        <a:t>/مايو </a:t>
                      </a:r>
                      <a:r>
                        <a:rPr lang="ar-SA" sz="1600">
                          <a:effectLst/>
                          <a:latin typeface="Times New Roman" panose="02020603050405020304" pitchFamily="18" charset="0"/>
                          <a:cs typeface="Times New Roman" panose="02020603050405020304" pitchFamily="18" charset="0"/>
                        </a:rPr>
                        <a:t>2004</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10 أيار/</a:t>
                      </a:r>
                      <a:r>
                        <a:rPr lang="ar-LB" sz="1600">
                          <a:effectLst/>
                          <a:latin typeface="Times New Roman" panose="02020603050405020304" pitchFamily="18" charset="0"/>
                          <a:cs typeface="Times New Roman" panose="02020603050405020304" pitchFamily="18" charset="0"/>
                        </a:rPr>
                        <a:t>مايو </a:t>
                      </a:r>
                      <a:r>
                        <a:rPr lang="ar-SA" sz="1600">
                          <a:effectLst/>
                          <a:latin typeface="Times New Roman" panose="02020603050405020304" pitchFamily="18" charset="0"/>
                          <a:cs typeface="Times New Roman" panose="02020603050405020304" pitchFamily="18" charset="0"/>
                        </a:rPr>
                        <a:t>2001</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جمهورية مصر العربية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المملكة المغربية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26 تموز/يوليو 2004</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7 </a:t>
                      </a:r>
                      <a:r>
                        <a:rPr lang="ar-LB" sz="1600">
                          <a:effectLst/>
                          <a:latin typeface="Times New Roman" panose="02020603050405020304" pitchFamily="18" charset="0"/>
                          <a:cs typeface="Times New Roman" panose="02020603050405020304" pitchFamily="18" charset="0"/>
                        </a:rPr>
                        <a:t>آذار/مارس </a:t>
                      </a:r>
                      <a:r>
                        <a:rPr lang="ar-SA" sz="1600">
                          <a:effectLst/>
                          <a:latin typeface="Times New Roman" panose="02020603050405020304" pitchFamily="18" charset="0"/>
                          <a:cs typeface="Times New Roman" panose="02020603050405020304" pitchFamily="18" charset="0"/>
                        </a:rPr>
                        <a:t>2002</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المملكة العربية السعودية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LB" sz="1600" dirty="0">
                          <a:effectLst/>
                          <a:latin typeface="Times New Roman" panose="02020603050405020304" pitchFamily="18" charset="0"/>
                          <a:cs typeface="Times New Roman" panose="02020603050405020304" pitchFamily="18" charset="0"/>
                        </a:rPr>
                        <a:t>الجمهورية الإسلامية الموريتانية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r h="237132">
                <a:tc>
                  <a:txBody>
                    <a:bodyPr/>
                    <a:lstStyle/>
                    <a:p>
                      <a:pPr marL="0" marR="0" algn="ctr" rtl="1">
                        <a:spcBef>
                          <a:spcPts val="0"/>
                        </a:spcBef>
                        <a:spcAft>
                          <a:spcPts val="0"/>
                        </a:spcAft>
                        <a:tabLst>
                          <a:tab pos="457200" algn="l"/>
                          <a:tab pos="810260" algn="l"/>
                          <a:tab pos="1080135" algn="l"/>
                        </a:tabLst>
                      </a:pPr>
                      <a:r>
                        <a:rPr lang="ar-SA" sz="1600">
                          <a:effectLst/>
                          <a:latin typeface="Times New Roman" panose="02020603050405020304" pitchFamily="18" charset="0"/>
                          <a:cs typeface="Times New Roman" panose="02020603050405020304" pitchFamily="18" charset="0"/>
                        </a:rPr>
                        <a:t>15 تشرين الثاني/نوفمبر 2002</a:t>
                      </a:r>
                      <a:endParaRPr lang="en-US" sz="160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ct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4 تموز/يوليو 2001</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c>
                  <a:txBody>
                    <a:bodyPr/>
                    <a:lstStyle/>
                    <a:p>
                      <a:pPr marL="0" marR="0" algn="r" rtl="1">
                        <a:spcBef>
                          <a:spcPts val="0"/>
                        </a:spcBef>
                        <a:spcAft>
                          <a:spcPts val="0"/>
                        </a:spcAft>
                        <a:tabLst>
                          <a:tab pos="457200" algn="l"/>
                          <a:tab pos="810260" algn="l"/>
                          <a:tab pos="1080135" algn="l"/>
                        </a:tabLst>
                      </a:pPr>
                      <a:r>
                        <a:rPr lang="ar-SA" sz="1600" dirty="0">
                          <a:effectLst/>
                          <a:latin typeface="Times New Roman" panose="02020603050405020304" pitchFamily="18" charset="0"/>
                          <a:cs typeface="Times New Roman" panose="02020603050405020304" pitchFamily="18" charset="0"/>
                        </a:rPr>
                        <a:t>الجمهورية اليمنية</a:t>
                      </a:r>
                      <a:endParaRPr lang="en-US" sz="1600" dirty="0">
                        <a:effectLst/>
                        <a:latin typeface="Times New Roman" panose="02020603050405020304" pitchFamily="18" charset="0"/>
                        <a:ea typeface="Batang"/>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507805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0" y="1796303"/>
            <a:ext cx="9009529"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lvl="0" indent="0" algn="just" rtl="1"/>
            <a:r>
              <a:rPr lang="ar-SA" sz="2000" b="1" u="sng" dirty="0">
                <a:solidFill>
                  <a:schemeClr val="tx1"/>
                </a:solidFill>
                <a:latin typeface="Times New Roman" panose="02020603050405020304" pitchFamily="18" charset="0"/>
                <a:cs typeface="Times New Roman" panose="02020603050405020304" pitchFamily="18" charset="0"/>
              </a:rPr>
              <a:t>المملكة الأردنية </a:t>
            </a:r>
            <a:r>
              <a:rPr lang="ar-SA" sz="2000" b="1" u="sng" dirty="0" smtClean="0">
                <a:solidFill>
                  <a:schemeClr val="tx1"/>
                </a:solidFill>
                <a:latin typeface="Times New Roman" panose="02020603050405020304" pitchFamily="18" charset="0"/>
                <a:cs typeface="Times New Roman" panose="02020603050405020304" pitchFamily="18" charset="0"/>
              </a:rPr>
              <a:t>الهاشمية</a:t>
            </a:r>
            <a:r>
              <a:rPr lang="ar-LB" sz="2000" dirty="0" smtClean="0">
                <a:solidFill>
                  <a:schemeClr val="tx1"/>
                </a:solidFill>
                <a:latin typeface="Times New Roman" panose="02020603050405020304" pitchFamily="18" charset="0"/>
                <a:cs typeface="Times New Roman" panose="02020603050405020304" pitchFamily="18" charset="0"/>
              </a:rPr>
              <a:t>: بحسب تقرير </a:t>
            </a:r>
            <a:r>
              <a:rPr lang="ar-SA" sz="2000" dirty="0" smtClean="0">
                <a:solidFill>
                  <a:schemeClr val="tx1"/>
                </a:solidFill>
                <a:latin typeface="Times New Roman" panose="02020603050405020304" pitchFamily="18" charset="0"/>
                <a:cs typeface="Times New Roman" panose="02020603050405020304" pitchFamily="18" charset="0"/>
              </a:rPr>
              <a:t>وزارة </a:t>
            </a:r>
            <a:r>
              <a:rPr lang="ar-SA" sz="2000" dirty="0">
                <a:solidFill>
                  <a:schemeClr val="tx1"/>
                </a:solidFill>
                <a:latin typeface="Times New Roman" panose="02020603050405020304" pitchFamily="18" charset="0"/>
                <a:cs typeface="Times New Roman" panose="02020603050405020304" pitchFamily="18" charset="0"/>
              </a:rPr>
              <a:t>النقل </a:t>
            </a:r>
            <a:r>
              <a:rPr lang="ar-LB" sz="2000" dirty="0" smtClean="0">
                <a:solidFill>
                  <a:schemeClr val="tx1"/>
                </a:solidFill>
                <a:latin typeface="Times New Roman" panose="02020603050405020304" pitchFamily="18" charset="0"/>
                <a:cs typeface="Times New Roman" panose="02020603050405020304" pitchFamily="18" charset="0"/>
              </a:rPr>
              <a:t>(11 </a:t>
            </a:r>
            <a:r>
              <a:rPr lang="ar-SA" sz="2000" dirty="0">
                <a:solidFill>
                  <a:schemeClr val="tx1"/>
                </a:solidFill>
                <a:latin typeface="Times New Roman" panose="02020603050405020304" pitchFamily="18" charset="0"/>
                <a:cs typeface="Times New Roman" panose="02020603050405020304" pitchFamily="18" charset="0"/>
              </a:rPr>
              <a:t>أيار/مايو </a:t>
            </a:r>
            <a:r>
              <a:rPr lang="ar-SA" sz="2000" dirty="0" smtClean="0">
                <a:solidFill>
                  <a:schemeClr val="tx1"/>
                </a:solidFill>
                <a:latin typeface="Times New Roman" panose="02020603050405020304" pitchFamily="18" charset="0"/>
                <a:cs typeface="Times New Roman" panose="02020603050405020304" pitchFamily="18" charset="0"/>
              </a:rPr>
              <a:t>2016</a:t>
            </a:r>
            <a:r>
              <a:rPr lang="ar-LB" sz="2000" dirty="0" smtClean="0">
                <a:solidFill>
                  <a:schemeClr val="tx1"/>
                </a:solidFill>
                <a:latin typeface="Times New Roman" panose="02020603050405020304" pitchFamily="18" charset="0"/>
                <a:cs typeface="Times New Roman" panose="02020603050405020304" pitchFamily="18" charset="0"/>
              </a:rPr>
              <a:t>)، تم ما يلي: </a:t>
            </a: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تثبيت 253 لافتة تعريف على جانب الطريق على المحور م</a:t>
            </a:r>
            <a:r>
              <a:rPr lang="en-US" sz="2000" dirty="0">
                <a:solidFill>
                  <a:schemeClr val="tx1"/>
                </a:solidFill>
                <a:latin typeface="Times New Roman" panose="02020603050405020304" pitchFamily="18" charset="0"/>
                <a:cs typeface="Times New Roman" panose="02020603050405020304" pitchFamily="18" charset="0"/>
              </a:rPr>
              <a:t>40</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تثبيت 97 لافتة تعريف على جانب الطريق على المحور م</a:t>
            </a:r>
            <a:r>
              <a:rPr lang="en-US" sz="2000" dirty="0">
                <a:solidFill>
                  <a:schemeClr val="tx1"/>
                </a:solidFill>
                <a:latin typeface="Times New Roman" panose="02020603050405020304" pitchFamily="18" charset="0"/>
                <a:cs typeface="Times New Roman" panose="02020603050405020304" pitchFamily="18" charset="0"/>
              </a:rPr>
              <a:t>45</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وصف مسار المحور م</a:t>
            </a:r>
            <a:r>
              <a:rPr lang="en-US" sz="2000" dirty="0">
                <a:solidFill>
                  <a:schemeClr val="tx1"/>
                </a:solidFill>
                <a:latin typeface="Times New Roman" panose="02020603050405020304" pitchFamily="18" charset="0"/>
                <a:cs typeface="Times New Roman" panose="02020603050405020304" pitchFamily="18" charset="0"/>
              </a:rPr>
              <a:t>40</a:t>
            </a:r>
            <a:r>
              <a:rPr lang="ar-LB" sz="2000" dirty="0">
                <a:solidFill>
                  <a:schemeClr val="tx1"/>
                </a:solidFill>
                <a:latin typeface="Times New Roman" panose="02020603050405020304" pitchFamily="18" charset="0"/>
                <a:cs typeface="Times New Roman" panose="02020603050405020304" pitchFamily="18" charset="0"/>
              </a:rPr>
              <a:t> في 5 مدن رئيسية؛ </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وصف مسار المحور م</a:t>
            </a:r>
            <a:r>
              <a:rPr lang="en-US" sz="2000" dirty="0">
                <a:solidFill>
                  <a:schemeClr val="tx1"/>
                </a:solidFill>
                <a:latin typeface="Times New Roman" panose="02020603050405020304" pitchFamily="18" charset="0"/>
                <a:cs typeface="Times New Roman" panose="02020603050405020304" pitchFamily="18" charset="0"/>
              </a:rPr>
              <a:t>45</a:t>
            </a:r>
            <a:r>
              <a:rPr lang="ar-LB" sz="2000" dirty="0">
                <a:solidFill>
                  <a:schemeClr val="tx1"/>
                </a:solidFill>
                <a:latin typeface="Times New Roman" panose="02020603050405020304" pitchFamily="18" charset="0"/>
                <a:cs typeface="Times New Roman" panose="02020603050405020304" pitchFamily="18" charset="0"/>
              </a:rPr>
              <a:t> في 4 مدن رئيسية؛</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تصنيف 230 كم كطريق درجة أولى سريعة على المحور م</a:t>
            </a:r>
            <a:r>
              <a:rPr lang="en-US" sz="2000" dirty="0">
                <a:solidFill>
                  <a:schemeClr val="tx1"/>
                </a:solidFill>
                <a:latin typeface="Times New Roman" panose="02020603050405020304" pitchFamily="18" charset="0"/>
                <a:cs typeface="Times New Roman" panose="02020603050405020304" pitchFamily="18" charset="0"/>
              </a:rPr>
              <a:t>40</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تصنيف 386 كم كطريق درجة أولى سريعة على المحور م</a:t>
            </a:r>
            <a:r>
              <a:rPr lang="en-US" sz="2000" dirty="0">
                <a:solidFill>
                  <a:schemeClr val="tx1"/>
                </a:solidFill>
                <a:latin typeface="Times New Roman" panose="02020603050405020304" pitchFamily="18" charset="0"/>
                <a:cs typeface="Times New Roman" panose="02020603050405020304" pitchFamily="18" charset="0"/>
              </a:rPr>
              <a:t>45</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تصنيف 146 كم كطريق درجة ثانية على المحور م</a:t>
            </a:r>
            <a:r>
              <a:rPr lang="en-US" sz="2000" dirty="0">
                <a:solidFill>
                  <a:schemeClr val="tx1"/>
                </a:solidFill>
                <a:latin typeface="Times New Roman" panose="02020603050405020304" pitchFamily="18" charset="0"/>
                <a:cs typeface="Times New Roman" panose="02020603050405020304" pitchFamily="18" charset="0"/>
              </a:rPr>
              <a:t>40</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تصنيف 57 كم كطريق درجة ثانية على المحور م</a:t>
            </a:r>
            <a:r>
              <a:rPr lang="en-US" sz="2000" dirty="0">
                <a:solidFill>
                  <a:schemeClr val="tx1"/>
                </a:solidFill>
                <a:latin typeface="Times New Roman" panose="02020603050405020304" pitchFamily="18" charset="0"/>
                <a:cs typeface="Times New Roman" panose="02020603050405020304" pitchFamily="18" charset="0"/>
              </a:rPr>
              <a:t>45</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تنفيذ 100 في  المائة من عملية تصنيف كل جزء من المحورين م</a:t>
            </a:r>
            <a:r>
              <a:rPr lang="en-US" sz="2000" dirty="0">
                <a:solidFill>
                  <a:schemeClr val="tx1"/>
                </a:solidFill>
                <a:latin typeface="Times New Roman" panose="02020603050405020304" pitchFamily="18" charset="0"/>
                <a:cs typeface="Times New Roman" panose="02020603050405020304" pitchFamily="18" charset="0"/>
              </a:rPr>
              <a:t>40</a:t>
            </a:r>
            <a:r>
              <a:rPr lang="ar-LB" sz="2000" dirty="0">
                <a:solidFill>
                  <a:schemeClr val="tx1"/>
                </a:solidFill>
                <a:latin typeface="Times New Roman" panose="02020603050405020304" pitchFamily="18" charset="0"/>
                <a:cs typeface="Times New Roman" panose="02020603050405020304" pitchFamily="18" charset="0"/>
              </a:rPr>
              <a:t> </a:t>
            </a:r>
            <a:r>
              <a:rPr lang="ar-LB" sz="2000" dirty="0" err="1">
                <a:solidFill>
                  <a:schemeClr val="tx1"/>
                </a:solidFill>
                <a:latin typeface="Times New Roman" panose="02020603050405020304" pitchFamily="18" charset="0"/>
                <a:cs typeface="Times New Roman" panose="02020603050405020304" pitchFamily="18" charset="0"/>
              </a:rPr>
              <a:t>وم</a:t>
            </a:r>
            <a:r>
              <a:rPr lang="en-US" sz="2000" dirty="0">
                <a:solidFill>
                  <a:schemeClr val="tx1"/>
                </a:solidFill>
                <a:latin typeface="Times New Roman" panose="02020603050405020304" pitchFamily="18" charset="0"/>
                <a:cs typeface="Times New Roman" panose="02020603050405020304" pitchFamily="18" charset="0"/>
              </a:rPr>
              <a:t>45</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SA" sz="2000" dirty="0">
                <a:solidFill>
                  <a:schemeClr val="tx1"/>
                </a:solidFill>
                <a:latin typeface="Times New Roman" panose="02020603050405020304" pitchFamily="18" charset="0"/>
                <a:cs typeface="Times New Roman" panose="02020603050405020304" pitchFamily="18" charset="0"/>
              </a:rPr>
              <a:t>الانتهاء من إعداد جداول المواصفات الفنية للمحورين م</a:t>
            </a:r>
            <a:r>
              <a:rPr lang="en-US" sz="2000" dirty="0">
                <a:solidFill>
                  <a:schemeClr val="tx1"/>
                </a:solidFill>
                <a:latin typeface="Times New Roman" panose="02020603050405020304" pitchFamily="18" charset="0"/>
                <a:cs typeface="Times New Roman" panose="02020603050405020304" pitchFamily="18" charset="0"/>
              </a:rPr>
              <a:t>40</a:t>
            </a:r>
            <a:r>
              <a:rPr lang="ar-LB" sz="2000" dirty="0">
                <a:solidFill>
                  <a:schemeClr val="tx1"/>
                </a:solidFill>
                <a:latin typeface="Times New Roman" panose="02020603050405020304" pitchFamily="18" charset="0"/>
                <a:cs typeface="Times New Roman" panose="02020603050405020304" pitchFamily="18" charset="0"/>
              </a:rPr>
              <a:t> </a:t>
            </a:r>
            <a:r>
              <a:rPr lang="ar-LB" sz="2000" dirty="0" err="1">
                <a:solidFill>
                  <a:schemeClr val="tx1"/>
                </a:solidFill>
                <a:latin typeface="Times New Roman" panose="02020603050405020304" pitchFamily="18" charset="0"/>
                <a:cs typeface="Times New Roman" panose="02020603050405020304" pitchFamily="18" charset="0"/>
              </a:rPr>
              <a:t>وم</a:t>
            </a:r>
            <a:r>
              <a:rPr lang="en-US" sz="2000" dirty="0">
                <a:solidFill>
                  <a:schemeClr val="tx1"/>
                </a:solidFill>
                <a:latin typeface="Times New Roman" panose="02020603050405020304" pitchFamily="18" charset="0"/>
                <a:cs typeface="Times New Roman" panose="02020603050405020304" pitchFamily="18" charset="0"/>
              </a:rPr>
              <a:t>45</a:t>
            </a:r>
            <a:r>
              <a:rPr lang="ar-LB" sz="2000" dirty="0">
                <a:solidFill>
                  <a:schemeClr val="tx1"/>
                </a:solidFill>
                <a:latin typeface="Times New Roman" panose="02020603050405020304" pitchFamily="18" charset="0"/>
                <a:cs typeface="Times New Roman" panose="02020603050405020304" pitchFamily="18" charset="0"/>
              </a:rPr>
              <a:t> بنسبة 100 في المائة؛</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إنهاء الأعمال المطلوبة للتحسينات بنسبة 20 في المائة من أطوال الطرق المتوافقة مع الاتفاق على المحور م</a:t>
            </a:r>
            <a:r>
              <a:rPr lang="en-US" sz="2000" dirty="0">
                <a:solidFill>
                  <a:schemeClr val="tx1"/>
                </a:solidFill>
                <a:latin typeface="Times New Roman" panose="02020603050405020304" pitchFamily="18" charset="0"/>
                <a:cs typeface="Times New Roman" panose="02020603050405020304" pitchFamily="18" charset="0"/>
              </a:rPr>
              <a:t>40</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إنهاء الأعمال المطلوبة للتحسينات بنسبة 72 في المائة من أطوال الطرق المتوافقة مع الاتفاق على المحور م</a:t>
            </a:r>
            <a:r>
              <a:rPr lang="en-US" sz="2000" dirty="0">
                <a:solidFill>
                  <a:schemeClr val="tx1"/>
                </a:solidFill>
                <a:latin typeface="Times New Roman" panose="02020603050405020304" pitchFamily="18" charset="0"/>
                <a:cs typeface="Times New Roman" panose="02020603050405020304" pitchFamily="18" charset="0"/>
              </a:rPr>
              <a:t>45</a:t>
            </a:r>
            <a:r>
              <a:rPr lang="ar-LB"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تحديد عام 2016 كتاريخ متوقع لإجراء التحسينات اللازمة لتحديث أجزاء الشبكة؛</a:t>
            </a:r>
            <a:endParaRPr lang="en-US" sz="2000" dirty="0">
              <a:solidFill>
                <a:schemeClr val="tx1"/>
              </a:solidFill>
              <a:latin typeface="Times New Roman" panose="02020603050405020304" pitchFamily="18" charset="0"/>
              <a:cs typeface="Times New Roman" panose="02020603050405020304" pitchFamily="18" charset="0"/>
            </a:endParaRPr>
          </a:p>
          <a:p>
            <a:pPr marL="228600"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تحديد عام 2017 كتاريخ متوقع للانتهاء من الأعمال المطلوبة للتحسينات على كامل أطوال الطرق.</a:t>
            </a:r>
            <a:endParaRPr lang="en-US" sz="2000" dirty="0">
              <a:solidFill>
                <a:schemeClr val="tx1"/>
              </a:solidFill>
              <a:latin typeface="Times New Roman" panose="02020603050405020304" pitchFamily="18" charset="0"/>
              <a:cs typeface="Times New Roman" panose="02020603050405020304" pitchFamily="18" charset="0"/>
            </a:endParaRPr>
          </a:p>
          <a:p>
            <a:pPr lvl="0" indent="0" algn="just" rtl="1"/>
            <a:r>
              <a:rPr lang="ar-SA" sz="2000" dirty="0" smtClean="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effectLst>
                <a:glow>
                  <a:srgbClr val="000000"/>
                </a:glow>
                <a:outerShdw sx="0" sy="0">
                  <a:srgbClr val="000000"/>
                </a:outerShdw>
                <a:reflection stA="0" endPos="0" fadeDir="0" sx="0" sy="0"/>
              </a:effectLst>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3120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0" y="1796303"/>
            <a:ext cx="9009529"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lvl="0" indent="0" algn="just" rtl="1"/>
            <a:r>
              <a:rPr lang="ar-SA" sz="2000" u="sng" dirty="0">
                <a:solidFill>
                  <a:schemeClr val="tx1"/>
                </a:solidFill>
                <a:latin typeface="Times New Roman" panose="02020603050405020304" pitchFamily="18" charset="0"/>
                <a:cs typeface="Times New Roman" panose="02020603050405020304" pitchFamily="18" charset="0"/>
              </a:rPr>
              <a:t>الجمهورية العربية السورية</a:t>
            </a:r>
            <a:r>
              <a:rPr lang="ar-LB" sz="2000" dirty="0" smtClean="0">
                <a:solidFill>
                  <a:schemeClr val="tx1"/>
                </a:solidFill>
                <a:latin typeface="Times New Roman" panose="02020603050405020304" pitchFamily="18" charset="0"/>
                <a:cs typeface="Times New Roman" panose="02020603050405020304" pitchFamily="18" charset="0"/>
              </a:rPr>
              <a:t>: بحسب آخر تقرير ل</a:t>
            </a:r>
            <a:r>
              <a:rPr lang="ar-SA" sz="2000" dirty="0" smtClean="0">
                <a:solidFill>
                  <a:schemeClr val="tx1"/>
                </a:solidFill>
                <a:latin typeface="Times New Roman" panose="02020603050405020304" pitchFamily="18" charset="0"/>
                <a:cs typeface="Times New Roman" panose="02020603050405020304" pitchFamily="18" charset="0"/>
              </a:rPr>
              <a:t>وزارة </a:t>
            </a:r>
            <a:r>
              <a:rPr lang="ar-SA" sz="2000" dirty="0">
                <a:solidFill>
                  <a:schemeClr val="tx1"/>
                </a:solidFill>
                <a:latin typeface="Times New Roman" panose="02020603050405020304" pitchFamily="18" charset="0"/>
                <a:cs typeface="Times New Roman" panose="02020603050405020304" pitchFamily="18" charset="0"/>
              </a:rPr>
              <a:t>النقل </a:t>
            </a:r>
            <a:r>
              <a:rPr lang="ar-LB" sz="2000" dirty="0" smtClean="0">
                <a:solidFill>
                  <a:schemeClr val="tx1"/>
                </a:solidFill>
                <a:latin typeface="Times New Roman" panose="02020603050405020304" pitchFamily="18" charset="0"/>
                <a:cs typeface="Times New Roman" panose="02020603050405020304" pitchFamily="18" charset="0"/>
              </a:rPr>
              <a:t>(2012)، تم ما يلي: </a:t>
            </a:r>
          </a:p>
          <a:p>
            <a:pPr lvl="0" indent="0" algn="just" rtl="1"/>
            <a:endParaRPr lang="ar-LB" sz="2000" dirty="0" smtClean="0">
              <a:solidFill>
                <a:schemeClr val="tx1"/>
              </a:solidFill>
              <a:latin typeface="Times New Roman" panose="02020603050405020304" pitchFamily="18" charset="0"/>
              <a:cs typeface="Times New Roman" panose="02020603050405020304" pitchFamily="18" charset="0"/>
            </a:endParaRPr>
          </a:p>
          <a:p>
            <a:pPr marL="282575" lvl="0" indent="-228600" rtl="1">
              <a:buFont typeface="Wingdings" panose="05000000000000000000" pitchFamily="2" charset="2"/>
              <a:buChar char="§"/>
            </a:pPr>
            <a:r>
              <a:rPr lang="ar-SA" sz="2000" dirty="0">
                <a:solidFill>
                  <a:schemeClr val="tx1"/>
                </a:solidFill>
                <a:latin typeface="Times New Roman" panose="02020603050405020304" pitchFamily="18" charset="0"/>
                <a:cs typeface="Times New Roman" panose="02020603050405020304" pitchFamily="18" charset="0"/>
              </a:rPr>
              <a:t>أُنجز تنفيذ لافتات التعريف بالطرق الدولية على المحاور المحددة (م45، م15، م51، م10، م20، م30)، للافتات المثبتة بشكل مستقل، واللافتات المثبتة على اللافتات الإرشادية؛</a:t>
            </a:r>
            <a:endParaRPr lang="en-US" sz="2000" dirty="0">
              <a:solidFill>
                <a:schemeClr val="tx1"/>
              </a:solidFill>
              <a:latin typeface="Times New Roman" panose="02020603050405020304" pitchFamily="18" charset="0"/>
              <a:cs typeface="Times New Roman" panose="02020603050405020304" pitchFamily="18" charset="0"/>
            </a:endParaRPr>
          </a:p>
          <a:p>
            <a:pPr marL="282575" lvl="0" indent="-228600" rtl="1">
              <a:buFont typeface="Wingdings" panose="05000000000000000000" pitchFamily="2" charset="2"/>
              <a:buChar char="§"/>
            </a:pPr>
            <a:r>
              <a:rPr lang="ar-SA" sz="2000" dirty="0">
                <a:solidFill>
                  <a:schemeClr val="tx1"/>
                </a:solidFill>
                <a:latin typeface="Times New Roman" panose="02020603050405020304" pitchFamily="18" charset="0"/>
                <a:cs typeface="Times New Roman" panose="02020603050405020304" pitchFamily="18" charset="0"/>
              </a:rPr>
              <a:t>نُفّذ وصف المسار الواقعي على طول المحاور وتم تصنيفها وإعداد جداول كاملة بالمواصفات الفنية لها </a:t>
            </a:r>
            <a:r>
              <a:rPr lang="ar-LB" sz="2000" dirty="0">
                <a:solidFill>
                  <a:schemeClr val="tx1"/>
                </a:solidFill>
                <a:latin typeface="Times New Roman" panose="02020603050405020304" pitchFamily="18" charset="0"/>
                <a:cs typeface="Times New Roman" panose="02020603050405020304" pitchFamily="18" charset="0"/>
              </a:rPr>
              <a:t>مع جرد اللافتات والإشارات الموجودة على طول هذه المحاور</a:t>
            </a:r>
            <a:r>
              <a:rPr lang="ar-SA" sz="2000" dirty="0">
                <a:solidFill>
                  <a:schemeClr val="tx1"/>
                </a:solidFill>
                <a:latin typeface="Times New Roman" panose="02020603050405020304" pitchFamily="18" charset="0"/>
                <a:cs typeface="Times New Roman" panose="02020603050405020304" pitchFamily="18" charset="0"/>
              </a:rPr>
              <a:t>. أما الأطوال المتضمنة لافتات غير مطابقة، فتصل إلى 300 كلم، مما يعني أن نسبة عدم المطابقة بلغت 65 في المائة؛</a:t>
            </a:r>
            <a:endParaRPr lang="en-US" sz="2000" dirty="0">
              <a:solidFill>
                <a:schemeClr val="tx1"/>
              </a:solidFill>
              <a:latin typeface="Times New Roman" panose="02020603050405020304" pitchFamily="18" charset="0"/>
              <a:cs typeface="Times New Roman" panose="02020603050405020304" pitchFamily="18" charset="0"/>
            </a:endParaRPr>
          </a:p>
          <a:p>
            <a:pPr marL="282575" lvl="0" indent="-228600" rtl="1">
              <a:buFont typeface="Wingdings" panose="05000000000000000000" pitchFamily="2" charset="2"/>
              <a:buChar char="§"/>
            </a:pPr>
            <a:r>
              <a:rPr lang="ar-SA" sz="2000" dirty="0">
                <a:solidFill>
                  <a:schemeClr val="tx1"/>
                </a:solidFill>
                <a:latin typeface="Times New Roman" panose="02020603050405020304" pitchFamily="18" charset="0"/>
                <a:cs typeface="Times New Roman" panose="02020603050405020304" pitchFamily="18" charset="0"/>
              </a:rPr>
              <a:t>بُدلت اللافتات والإشارات غير المطابقة على 67 في المائة من مجموع أطوال المحاور؛</a:t>
            </a:r>
            <a:endParaRPr lang="en-US" sz="2000" dirty="0">
              <a:solidFill>
                <a:schemeClr val="tx1"/>
              </a:solidFill>
              <a:latin typeface="Times New Roman" panose="02020603050405020304" pitchFamily="18" charset="0"/>
              <a:cs typeface="Times New Roman" panose="02020603050405020304" pitchFamily="18" charset="0"/>
            </a:endParaRPr>
          </a:p>
          <a:p>
            <a:pPr marL="282575" lvl="0" indent="-228600" rtl="1">
              <a:buFont typeface="Wingdings" panose="05000000000000000000" pitchFamily="2" charset="2"/>
              <a:buChar char="§"/>
            </a:pPr>
            <a:r>
              <a:rPr lang="ar-SA" sz="2000" dirty="0">
                <a:solidFill>
                  <a:schemeClr val="tx1"/>
                </a:solidFill>
                <a:latin typeface="Times New Roman" panose="02020603050405020304" pitchFamily="18" charset="0"/>
                <a:cs typeface="Times New Roman" panose="02020603050405020304" pitchFamily="18" charset="0"/>
              </a:rPr>
              <a:t>نفّذت</a:t>
            </a:r>
            <a:r>
              <a:rPr lang="ar-LB" sz="2000" dirty="0">
                <a:solidFill>
                  <a:schemeClr val="tx1"/>
                </a:solidFill>
                <a:latin typeface="Times New Roman" panose="02020603050405020304" pitchFamily="18" charset="0"/>
                <a:cs typeface="Times New Roman" panose="02020603050405020304" pitchFamily="18" charset="0"/>
              </a:rPr>
              <a:t> الأعمال المطلوبة للتحسينات على مجمل المحاور المحددة وفقاً للمواصفات الفنية المدرجة في الاتفاق بنسبة 85 في المائة؛</a:t>
            </a:r>
            <a:endParaRPr lang="en-US" sz="2000" dirty="0">
              <a:solidFill>
                <a:schemeClr val="tx1"/>
              </a:solidFill>
              <a:latin typeface="Times New Roman" panose="02020603050405020304" pitchFamily="18" charset="0"/>
              <a:cs typeface="Times New Roman" panose="02020603050405020304" pitchFamily="18" charset="0"/>
            </a:endParaRPr>
          </a:p>
          <a:p>
            <a:pPr marL="282575" lvl="0" indent="-228600" rtl="1">
              <a:buFont typeface="Wingdings" panose="05000000000000000000" pitchFamily="2" charset="2"/>
              <a:buChar char="§"/>
            </a:pPr>
            <a:r>
              <a:rPr lang="ar-LB" sz="2000" dirty="0">
                <a:solidFill>
                  <a:schemeClr val="tx1"/>
                </a:solidFill>
                <a:latin typeface="Times New Roman" panose="02020603050405020304" pitchFamily="18" charset="0"/>
                <a:cs typeface="Times New Roman" panose="02020603050405020304" pitchFamily="18" charset="0"/>
              </a:rPr>
              <a:t>أُطلقت حملة إعلامية خلال مؤتمر الطرق الدولية السوري الأول في دمشق الذي عُقد من </a:t>
            </a:r>
            <a:r>
              <a:rPr lang="ar-LB" sz="2000" dirty="0" smtClean="0">
                <a:solidFill>
                  <a:schemeClr val="tx1"/>
                </a:solidFill>
                <a:latin typeface="Times New Roman" panose="02020603050405020304" pitchFamily="18" charset="0"/>
                <a:cs typeface="Times New Roman" panose="02020603050405020304" pitchFamily="18" charset="0"/>
              </a:rPr>
              <a:t>12 إلى </a:t>
            </a:r>
            <a:r>
              <a:rPr lang="ar-LB" sz="2000" dirty="0">
                <a:solidFill>
                  <a:schemeClr val="tx1"/>
                </a:solidFill>
                <a:latin typeface="Times New Roman" panose="02020603050405020304" pitchFamily="18" charset="0"/>
                <a:cs typeface="Times New Roman" panose="02020603050405020304" pitchFamily="18" charset="0"/>
              </a:rPr>
              <a:t>14 تشرين الثاني/نوفمبر 2006. </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660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0" y="1819835"/>
            <a:ext cx="9009529"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lvl="0" indent="0" algn="just" rtl="1"/>
            <a:r>
              <a:rPr lang="ar-SA" b="1" u="sng" dirty="0" smtClean="0">
                <a:solidFill>
                  <a:schemeClr val="tx1"/>
                </a:solidFill>
                <a:latin typeface="Times New Roman" panose="02020603050405020304" pitchFamily="18" charset="0"/>
                <a:cs typeface="Times New Roman" panose="02020603050405020304" pitchFamily="18" charset="0"/>
              </a:rPr>
              <a:t>جمهورية العر</a:t>
            </a:r>
            <a:r>
              <a:rPr lang="ar-LB" b="1" u="sng" dirty="0" smtClean="0">
                <a:solidFill>
                  <a:schemeClr val="tx1"/>
                </a:solidFill>
                <a:latin typeface="Times New Roman" panose="02020603050405020304" pitchFamily="18" charset="0"/>
                <a:cs typeface="Times New Roman" panose="02020603050405020304" pitchFamily="18" charset="0"/>
              </a:rPr>
              <a:t>اق</a:t>
            </a:r>
            <a:r>
              <a:rPr lang="ar-LB" u="sng" dirty="0" smtClean="0">
                <a:solidFill>
                  <a:schemeClr val="tx1"/>
                </a:solidFill>
                <a:latin typeface="Times New Roman" panose="02020603050405020304" pitchFamily="18" charset="0"/>
                <a:cs typeface="Times New Roman" panose="02020603050405020304" pitchFamily="18" charset="0"/>
              </a:rPr>
              <a:t>:</a:t>
            </a:r>
            <a:r>
              <a:rPr lang="ar-LB" dirty="0" smtClean="0">
                <a:solidFill>
                  <a:schemeClr val="tx1"/>
                </a:solidFill>
                <a:latin typeface="Times New Roman" panose="02020603050405020304" pitchFamily="18" charset="0"/>
                <a:cs typeface="Times New Roman" panose="02020603050405020304" pitchFamily="18" charset="0"/>
              </a:rPr>
              <a:t> بحسب تقرير ل</a:t>
            </a:r>
            <a:r>
              <a:rPr lang="ar-SA" dirty="0" smtClean="0">
                <a:solidFill>
                  <a:schemeClr val="tx1"/>
                </a:solidFill>
                <a:latin typeface="Times New Roman" panose="02020603050405020304" pitchFamily="18" charset="0"/>
                <a:cs typeface="Times New Roman" panose="02020603050405020304" pitchFamily="18" charset="0"/>
              </a:rPr>
              <a:t>وزارة </a:t>
            </a:r>
            <a:r>
              <a:rPr lang="ar-SA" dirty="0">
                <a:solidFill>
                  <a:schemeClr val="tx1"/>
                </a:solidFill>
                <a:latin typeface="Times New Roman" panose="02020603050405020304" pitchFamily="18" charset="0"/>
                <a:cs typeface="Times New Roman" panose="02020603050405020304" pitchFamily="18" charset="0"/>
              </a:rPr>
              <a:t>النقل </a:t>
            </a:r>
            <a:r>
              <a:rPr lang="ar-LB" dirty="0" smtClean="0">
                <a:solidFill>
                  <a:schemeClr val="tx1"/>
                </a:solidFill>
                <a:latin typeface="Times New Roman" panose="02020603050405020304" pitchFamily="18" charset="0"/>
                <a:cs typeface="Times New Roman" panose="02020603050405020304" pitchFamily="18" charset="0"/>
              </a:rPr>
              <a:t>(</a:t>
            </a:r>
            <a:r>
              <a:rPr lang="ar-SA" dirty="0">
                <a:solidFill>
                  <a:schemeClr val="tx1"/>
                </a:solidFill>
                <a:latin typeface="Times New Roman" panose="02020603050405020304" pitchFamily="18" charset="0"/>
                <a:cs typeface="Times New Roman" panose="02020603050405020304" pitchFamily="18" charset="0"/>
              </a:rPr>
              <a:t>27 نيسان/أبريل </a:t>
            </a:r>
            <a:r>
              <a:rPr lang="ar-SA" dirty="0" smtClean="0">
                <a:solidFill>
                  <a:schemeClr val="tx1"/>
                </a:solidFill>
                <a:latin typeface="Times New Roman" panose="02020603050405020304" pitchFamily="18" charset="0"/>
                <a:cs typeface="Times New Roman" panose="02020603050405020304" pitchFamily="18" charset="0"/>
              </a:rPr>
              <a:t>2016</a:t>
            </a:r>
            <a:r>
              <a:rPr lang="ar-LB" dirty="0" smtClean="0">
                <a:solidFill>
                  <a:schemeClr val="tx1"/>
                </a:solidFill>
                <a:latin typeface="Times New Roman" panose="02020603050405020304" pitchFamily="18" charset="0"/>
                <a:cs typeface="Times New Roman" panose="02020603050405020304" pitchFamily="18" charset="0"/>
              </a:rPr>
              <a:t>)، تم ما يلي: </a:t>
            </a:r>
          </a:p>
          <a:p>
            <a:pPr marL="285750" lvl="0" indent="-285750"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حُدّد عام 2020 كتاريخ متوقع للانتهاء من تثبيت كافة لافتات التعريف على المحور م</a:t>
            </a:r>
            <a:r>
              <a:rPr lang="en-US" dirty="0">
                <a:solidFill>
                  <a:schemeClr val="tx1"/>
                </a:solidFill>
                <a:latin typeface="Times New Roman" panose="02020603050405020304" pitchFamily="18" charset="0"/>
                <a:cs typeface="Times New Roman" panose="02020603050405020304" pitchFamily="18" charset="0"/>
              </a:rPr>
              <a:t>5</a:t>
            </a:r>
            <a:r>
              <a:rPr lang="ar-SA" dirty="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حُدّد تصنيف كل جزء من المحور م</a:t>
            </a:r>
            <a:r>
              <a:rPr lang="en-US" dirty="0">
                <a:solidFill>
                  <a:schemeClr val="tx1"/>
                </a:solidFill>
                <a:latin typeface="Times New Roman" panose="02020603050405020304" pitchFamily="18" charset="0"/>
                <a:cs typeface="Times New Roman" panose="02020603050405020304" pitchFamily="18" charset="0"/>
              </a:rPr>
              <a:t>5 </a:t>
            </a:r>
            <a:r>
              <a:rPr lang="ar-LB" dirty="0">
                <a:solidFill>
                  <a:schemeClr val="tx1"/>
                </a:solidFill>
                <a:latin typeface="Times New Roman" panose="02020603050405020304" pitchFamily="18" charset="0"/>
                <a:cs typeface="Times New Roman" panose="02020603050405020304" pitchFamily="18" charset="0"/>
              </a:rPr>
              <a:t> بنسبة 100 في المائة؛</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جُردت أنواع اللافتات والإشارات الموجودة على كل جزء من المحور م</a:t>
            </a:r>
            <a:r>
              <a:rPr lang="en-US" dirty="0">
                <a:solidFill>
                  <a:schemeClr val="tx1"/>
                </a:solidFill>
                <a:latin typeface="Times New Roman" panose="02020603050405020304" pitchFamily="18" charset="0"/>
                <a:cs typeface="Times New Roman" panose="02020603050405020304" pitchFamily="18" charset="0"/>
              </a:rPr>
              <a:t>5</a:t>
            </a:r>
            <a:r>
              <a:rPr lang="ar-LB" dirty="0">
                <a:solidFill>
                  <a:schemeClr val="tx1"/>
                </a:solidFill>
                <a:latin typeface="Times New Roman" panose="02020603050405020304" pitchFamily="18" charset="0"/>
                <a:cs typeface="Times New Roman" panose="02020603050405020304" pitchFamily="18" charset="0"/>
              </a:rPr>
              <a:t> بنسبة 100 في المائة؛ </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أُنهيت أعمال التحسينات المطلوبة على أطوال الطرق المتوافقة مع الاتفاق بنسبة 100 في المائة؛</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أُجّل تحديد مدة زمنية للانتهاء من تثبيت لافتات التعريف على المحور م</a:t>
            </a:r>
            <a:r>
              <a:rPr lang="en-US" dirty="0">
                <a:solidFill>
                  <a:schemeClr val="tx1"/>
                </a:solidFill>
                <a:latin typeface="Times New Roman" panose="02020603050405020304" pitchFamily="18" charset="0"/>
                <a:cs typeface="Times New Roman" panose="02020603050405020304" pitchFamily="18" charset="0"/>
              </a:rPr>
              <a:t>10</a:t>
            </a:r>
            <a:r>
              <a:rPr lang="ar-LB" dirty="0">
                <a:solidFill>
                  <a:schemeClr val="tx1"/>
                </a:solidFill>
                <a:latin typeface="Times New Roman" panose="02020603050405020304" pitchFamily="18" charset="0"/>
                <a:cs typeface="Times New Roman" panose="02020603050405020304" pitchFamily="18" charset="0"/>
              </a:rPr>
              <a:t> لما بعد تحسن الظروف الأمنية؛ </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حُدّد تصنيف كل جزء من المحور م</a:t>
            </a:r>
            <a:r>
              <a:rPr lang="en-US" dirty="0">
                <a:solidFill>
                  <a:schemeClr val="tx1"/>
                </a:solidFill>
                <a:latin typeface="Times New Roman" panose="02020603050405020304" pitchFamily="18" charset="0"/>
                <a:cs typeface="Times New Roman" panose="02020603050405020304" pitchFamily="18" charset="0"/>
              </a:rPr>
              <a:t>10 </a:t>
            </a:r>
            <a:r>
              <a:rPr lang="ar-SA" dirty="0">
                <a:solidFill>
                  <a:schemeClr val="tx1"/>
                </a:solidFill>
                <a:latin typeface="Times New Roman" panose="02020603050405020304" pitchFamily="18" charset="0"/>
                <a:cs typeface="Times New Roman" panose="02020603050405020304" pitchFamily="18" charset="0"/>
              </a:rPr>
              <a:t>بنسبة 100 </a:t>
            </a:r>
            <a:r>
              <a:rPr lang="ar-LB" dirty="0">
                <a:solidFill>
                  <a:schemeClr val="tx1"/>
                </a:solidFill>
                <a:latin typeface="Times New Roman" panose="02020603050405020304" pitchFamily="18" charset="0"/>
                <a:cs typeface="Times New Roman" panose="02020603050405020304" pitchFamily="18" charset="0"/>
              </a:rPr>
              <a:t>في المائة؛ </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أُجّل تحديد مدة زمنية للانتهاء من تثبيت لافتات التعريف على المحور م</a:t>
            </a:r>
            <a:r>
              <a:rPr lang="en-US" dirty="0">
                <a:solidFill>
                  <a:schemeClr val="tx1"/>
                </a:solidFill>
                <a:latin typeface="Times New Roman" panose="02020603050405020304" pitchFamily="18" charset="0"/>
                <a:cs typeface="Times New Roman" panose="02020603050405020304" pitchFamily="18" charset="0"/>
              </a:rPr>
              <a:t>15</a:t>
            </a:r>
            <a:r>
              <a:rPr lang="ar-LB" dirty="0">
                <a:solidFill>
                  <a:schemeClr val="tx1"/>
                </a:solidFill>
                <a:latin typeface="Times New Roman" panose="02020603050405020304" pitchFamily="18" charset="0"/>
                <a:cs typeface="Times New Roman" panose="02020603050405020304" pitchFamily="18" charset="0"/>
              </a:rPr>
              <a:t> لما بعد تحسن الظروف الأمنية؛</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حُدّد تصنيف كل جزء من المحور م</a:t>
            </a:r>
            <a:r>
              <a:rPr lang="en-US" dirty="0">
                <a:solidFill>
                  <a:schemeClr val="tx1"/>
                </a:solidFill>
                <a:latin typeface="Times New Roman" panose="02020603050405020304" pitchFamily="18" charset="0"/>
                <a:cs typeface="Times New Roman" panose="02020603050405020304" pitchFamily="18" charset="0"/>
              </a:rPr>
              <a:t>15 </a:t>
            </a:r>
            <a:r>
              <a:rPr lang="ar-SA" dirty="0">
                <a:solidFill>
                  <a:schemeClr val="tx1"/>
                </a:solidFill>
                <a:latin typeface="Times New Roman" panose="02020603050405020304" pitchFamily="18" charset="0"/>
                <a:cs typeface="Times New Roman" panose="02020603050405020304" pitchFamily="18" charset="0"/>
              </a:rPr>
              <a:t>بنسبة 100 </a:t>
            </a:r>
            <a:r>
              <a:rPr lang="ar-LB" dirty="0">
                <a:solidFill>
                  <a:schemeClr val="tx1"/>
                </a:solidFill>
                <a:latin typeface="Times New Roman" panose="02020603050405020304" pitchFamily="18" charset="0"/>
                <a:cs typeface="Times New Roman" panose="02020603050405020304" pitchFamily="18" charset="0"/>
              </a:rPr>
              <a:t>في المائة؛ </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أُعدّت جداول المواصفات الفنية للمحور م</a:t>
            </a:r>
            <a:r>
              <a:rPr lang="en-US" dirty="0">
                <a:solidFill>
                  <a:schemeClr val="tx1"/>
                </a:solidFill>
                <a:latin typeface="Times New Roman" panose="02020603050405020304" pitchFamily="18" charset="0"/>
                <a:cs typeface="Times New Roman" panose="02020603050405020304" pitchFamily="18" charset="0"/>
              </a:rPr>
              <a:t>15</a:t>
            </a:r>
            <a:r>
              <a:rPr lang="ar-SA" dirty="0">
                <a:solidFill>
                  <a:schemeClr val="tx1"/>
                </a:solidFill>
                <a:latin typeface="Times New Roman" panose="02020603050405020304" pitchFamily="18" charset="0"/>
                <a:cs typeface="Times New Roman" panose="02020603050405020304" pitchFamily="18" charset="0"/>
              </a:rPr>
              <a:t>؛ </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أُجّل تحديد مدة زمنية للانتهاء من تثبيت لافتات التعريف على المحور م</a:t>
            </a:r>
            <a:r>
              <a:rPr lang="en-US" dirty="0">
                <a:solidFill>
                  <a:schemeClr val="tx1"/>
                </a:solidFill>
                <a:latin typeface="Times New Roman" panose="02020603050405020304" pitchFamily="18" charset="0"/>
                <a:cs typeface="Times New Roman" panose="02020603050405020304" pitchFamily="18" charset="0"/>
              </a:rPr>
              <a:t>30</a:t>
            </a:r>
            <a:r>
              <a:rPr lang="ar-LB" dirty="0">
                <a:solidFill>
                  <a:schemeClr val="tx1"/>
                </a:solidFill>
                <a:latin typeface="Times New Roman" panose="02020603050405020304" pitchFamily="18" charset="0"/>
                <a:cs typeface="Times New Roman" panose="02020603050405020304" pitchFamily="18" charset="0"/>
              </a:rPr>
              <a:t> لما بعد تحسن الظروف الأمنية؛</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حُدّد تصنيف كل جزء من المحور م</a:t>
            </a:r>
            <a:r>
              <a:rPr lang="en-US" dirty="0">
                <a:solidFill>
                  <a:schemeClr val="tx1"/>
                </a:solidFill>
                <a:latin typeface="Times New Roman" panose="02020603050405020304" pitchFamily="18" charset="0"/>
                <a:cs typeface="Times New Roman" panose="02020603050405020304" pitchFamily="18" charset="0"/>
              </a:rPr>
              <a:t>30 </a:t>
            </a:r>
            <a:r>
              <a:rPr lang="ar-SA" dirty="0">
                <a:solidFill>
                  <a:schemeClr val="tx1"/>
                </a:solidFill>
                <a:latin typeface="Times New Roman" panose="02020603050405020304" pitchFamily="18" charset="0"/>
                <a:cs typeface="Times New Roman" panose="02020603050405020304" pitchFamily="18" charset="0"/>
              </a:rPr>
              <a:t>بنسبة 100 </a:t>
            </a:r>
            <a:r>
              <a:rPr lang="ar-LB" dirty="0">
                <a:solidFill>
                  <a:schemeClr val="tx1"/>
                </a:solidFill>
                <a:latin typeface="Times New Roman" panose="02020603050405020304" pitchFamily="18" charset="0"/>
                <a:cs typeface="Times New Roman" panose="02020603050405020304" pitchFamily="18" charset="0"/>
              </a:rPr>
              <a:t>في المائة؛ </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أُجّل تحديد مدة زمنية للانتهاء من تثبيت لافتات التعريف على المحور م</a:t>
            </a:r>
            <a:r>
              <a:rPr lang="en-US" dirty="0">
                <a:solidFill>
                  <a:schemeClr val="tx1"/>
                </a:solidFill>
                <a:latin typeface="Times New Roman" panose="02020603050405020304" pitchFamily="18" charset="0"/>
                <a:cs typeface="Times New Roman" panose="02020603050405020304" pitchFamily="18" charset="0"/>
              </a:rPr>
              <a:t>40</a:t>
            </a:r>
            <a:r>
              <a:rPr lang="ar-LB" dirty="0">
                <a:solidFill>
                  <a:schemeClr val="tx1"/>
                </a:solidFill>
                <a:latin typeface="Times New Roman" panose="02020603050405020304" pitchFamily="18" charset="0"/>
                <a:cs typeface="Times New Roman" panose="02020603050405020304" pitchFamily="18" charset="0"/>
              </a:rPr>
              <a:t> لما بعد تحسن الظروف الأمنية؛</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حُدّد تصنيف كل جزء من المحور م</a:t>
            </a:r>
            <a:r>
              <a:rPr lang="en-US" dirty="0">
                <a:solidFill>
                  <a:schemeClr val="tx1"/>
                </a:solidFill>
                <a:latin typeface="Times New Roman" panose="02020603050405020304" pitchFamily="18" charset="0"/>
                <a:cs typeface="Times New Roman" panose="02020603050405020304" pitchFamily="18" charset="0"/>
              </a:rPr>
              <a:t>40 </a:t>
            </a:r>
            <a:r>
              <a:rPr lang="ar-SA" dirty="0">
                <a:solidFill>
                  <a:schemeClr val="tx1"/>
                </a:solidFill>
                <a:latin typeface="Times New Roman" panose="02020603050405020304" pitchFamily="18" charset="0"/>
                <a:cs typeface="Times New Roman" panose="02020603050405020304" pitchFamily="18" charset="0"/>
              </a:rPr>
              <a:t>بنسبة 100 </a:t>
            </a:r>
            <a:r>
              <a:rPr lang="ar-LB" dirty="0">
                <a:solidFill>
                  <a:schemeClr val="tx1"/>
                </a:solidFill>
                <a:latin typeface="Times New Roman" panose="02020603050405020304" pitchFamily="18" charset="0"/>
                <a:cs typeface="Times New Roman" panose="02020603050405020304" pitchFamily="18" charset="0"/>
              </a:rPr>
              <a:t>في المائة؛</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SA" dirty="0">
                <a:solidFill>
                  <a:schemeClr val="tx1"/>
                </a:solidFill>
                <a:latin typeface="Times New Roman" panose="02020603050405020304" pitchFamily="18" charset="0"/>
                <a:cs typeface="Times New Roman" panose="02020603050405020304" pitchFamily="18" charset="0"/>
              </a:rPr>
              <a:t>حُدّد تصنيف كل جزء من المحور م</a:t>
            </a:r>
            <a:r>
              <a:rPr lang="en-US" dirty="0">
                <a:solidFill>
                  <a:schemeClr val="tx1"/>
                </a:solidFill>
                <a:latin typeface="Times New Roman" panose="02020603050405020304" pitchFamily="18" charset="0"/>
                <a:cs typeface="Times New Roman" panose="02020603050405020304" pitchFamily="18" charset="0"/>
              </a:rPr>
              <a:t>50 </a:t>
            </a:r>
            <a:r>
              <a:rPr lang="ar-SA" dirty="0">
                <a:solidFill>
                  <a:schemeClr val="tx1"/>
                </a:solidFill>
                <a:latin typeface="Times New Roman" panose="02020603050405020304" pitchFamily="18" charset="0"/>
                <a:cs typeface="Times New Roman" panose="02020603050405020304" pitchFamily="18" charset="0"/>
              </a:rPr>
              <a:t>بنسبة 100 </a:t>
            </a:r>
            <a:r>
              <a:rPr lang="ar-LB" dirty="0">
                <a:solidFill>
                  <a:schemeClr val="tx1"/>
                </a:solidFill>
                <a:latin typeface="Times New Roman" panose="02020603050405020304" pitchFamily="18" charset="0"/>
                <a:cs typeface="Times New Roman" panose="02020603050405020304" pitchFamily="18" charset="0"/>
              </a:rPr>
              <a:t>في المائة؛</a:t>
            </a:r>
            <a:endParaRPr lang="en-US" dirty="0">
              <a:solidFill>
                <a:schemeClr val="tx1"/>
              </a:solidFill>
              <a:latin typeface="Times New Roman" panose="02020603050405020304" pitchFamily="18" charset="0"/>
              <a:cs typeface="Times New Roman" panose="02020603050405020304" pitchFamily="18" charset="0"/>
            </a:endParaRPr>
          </a:p>
          <a:p>
            <a:pPr marL="285750" lvl="0" indent="-285750" rtl="1">
              <a:buFont typeface="Wingdings" panose="05000000000000000000" pitchFamily="2" charset="2"/>
              <a:buChar char="§"/>
            </a:pPr>
            <a:r>
              <a:rPr lang="ar-LB" dirty="0">
                <a:solidFill>
                  <a:schemeClr val="tx1"/>
                </a:solidFill>
                <a:latin typeface="Times New Roman" panose="02020603050405020304" pitchFamily="18" charset="0"/>
                <a:cs typeface="Times New Roman" panose="02020603050405020304" pitchFamily="18" charset="0"/>
              </a:rPr>
              <a:t>جُردت أنواع اللافتات والإشارات الموجودة على كل جزء من المحور م</a:t>
            </a:r>
            <a:r>
              <a:rPr lang="en-US" dirty="0">
                <a:solidFill>
                  <a:schemeClr val="tx1"/>
                </a:solidFill>
                <a:latin typeface="Times New Roman" panose="02020603050405020304" pitchFamily="18" charset="0"/>
                <a:cs typeface="Times New Roman" panose="02020603050405020304" pitchFamily="18" charset="0"/>
              </a:rPr>
              <a:t>50</a:t>
            </a:r>
            <a:r>
              <a:rPr lang="ar-LB" dirty="0">
                <a:solidFill>
                  <a:schemeClr val="tx1"/>
                </a:solidFill>
                <a:latin typeface="Times New Roman" panose="02020603050405020304" pitchFamily="18" charset="0"/>
                <a:cs typeface="Times New Roman" panose="02020603050405020304" pitchFamily="18" charset="0"/>
              </a:rPr>
              <a:t> بنسبة 80 في المائة، وحُدد عام 2016 تاريخاً للانتهاء من أعمال الجرد.</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096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3"/>
          <p:cNvSpPr>
            <a:spLocks noGrp="1"/>
          </p:cNvSpPr>
          <p:nvPr>
            <p:ph type="body" sz="quarter" idx="14"/>
          </p:nvPr>
        </p:nvSpPr>
        <p:spPr bwMode="auto">
          <a:xfrm>
            <a:off x="309282" y="1819835"/>
            <a:ext cx="8700247" cy="45910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lvl="0" indent="0" algn="just" rtl="1"/>
            <a:r>
              <a:rPr lang="ar-LB" sz="2200" b="1" u="sng" dirty="0" smtClean="0">
                <a:solidFill>
                  <a:schemeClr val="tx1"/>
                </a:solidFill>
                <a:latin typeface="Times New Roman" panose="02020603050405020304" pitchFamily="18" charset="0"/>
                <a:cs typeface="Times New Roman" panose="02020603050405020304" pitchFamily="18" charset="0"/>
              </a:rPr>
              <a:t>دولة فلسطين</a:t>
            </a:r>
            <a:r>
              <a:rPr lang="ar-LB" sz="2200" u="sng" dirty="0" smtClean="0">
                <a:solidFill>
                  <a:schemeClr val="tx1"/>
                </a:solidFill>
                <a:latin typeface="Times New Roman" panose="02020603050405020304" pitchFamily="18" charset="0"/>
                <a:cs typeface="Times New Roman" panose="02020603050405020304" pitchFamily="18" charset="0"/>
              </a:rPr>
              <a:t>:</a:t>
            </a:r>
            <a:r>
              <a:rPr lang="ar-LB" sz="2200" dirty="0" smtClean="0">
                <a:solidFill>
                  <a:schemeClr val="tx1"/>
                </a:solidFill>
                <a:latin typeface="Times New Roman" panose="02020603050405020304" pitchFamily="18" charset="0"/>
                <a:cs typeface="Times New Roman" panose="02020603050405020304" pitchFamily="18" charset="0"/>
              </a:rPr>
              <a:t> </a:t>
            </a:r>
          </a:p>
          <a:p>
            <a:pPr lvl="0" indent="0" algn="just" rtl="1"/>
            <a:endParaRPr lang="ar-LB" sz="2200" dirty="0">
              <a:solidFill>
                <a:schemeClr val="tx1"/>
              </a:solidFill>
              <a:latin typeface="Times New Roman" panose="02020603050405020304" pitchFamily="18" charset="0"/>
              <a:cs typeface="Times New Roman" panose="02020603050405020304" pitchFamily="18" charset="0"/>
            </a:endParaRPr>
          </a:p>
          <a:p>
            <a:pPr marL="342900" lvl="0" algn="just" rtl="1">
              <a:buFont typeface="Wingdings" panose="05000000000000000000" pitchFamily="2" charset="2"/>
              <a:buChar char="§"/>
            </a:pPr>
            <a:r>
              <a:rPr lang="ar-SA" sz="2200" dirty="0">
                <a:solidFill>
                  <a:schemeClr val="tx1"/>
                </a:solidFill>
                <a:latin typeface="Times New Roman" panose="02020603050405020304" pitchFamily="18" charset="0"/>
                <a:cs typeface="Times New Roman" panose="02020603050405020304" pitchFamily="18" charset="0"/>
              </a:rPr>
              <a:t>أرسلت وزارة النقل الفلسطينية بتاريخ 15 أيار/مايو 2016 تقريراً شاملاً حول تنفيذ توصيات لجنة النقل في دورتها السادسة عشرة.  </a:t>
            </a:r>
            <a:endParaRPr lang="ar-LB" sz="2200" dirty="0" smtClean="0">
              <a:solidFill>
                <a:schemeClr val="tx1"/>
              </a:solidFill>
              <a:latin typeface="Times New Roman" panose="02020603050405020304" pitchFamily="18" charset="0"/>
              <a:cs typeface="Times New Roman" panose="02020603050405020304" pitchFamily="18" charset="0"/>
            </a:endParaRPr>
          </a:p>
          <a:p>
            <a:pPr marL="342900" lvl="0" algn="just" rtl="1">
              <a:buFont typeface="Wingdings" panose="05000000000000000000" pitchFamily="2" charset="2"/>
              <a:buChar char="§"/>
            </a:pPr>
            <a:endParaRPr lang="ar-LB" sz="2200" dirty="0">
              <a:solidFill>
                <a:schemeClr val="tx1"/>
              </a:solidFill>
              <a:latin typeface="Times New Roman" panose="02020603050405020304" pitchFamily="18" charset="0"/>
              <a:cs typeface="Times New Roman" panose="02020603050405020304" pitchFamily="18" charset="0"/>
            </a:endParaRPr>
          </a:p>
          <a:p>
            <a:pPr marL="342900" lvl="0" algn="just" rtl="1">
              <a:buFont typeface="Wingdings" panose="05000000000000000000" pitchFamily="2" charset="2"/>
              <a:buChar char="§"/>
            </a:pPr>
            <a:r>
              <a:rPr lang="ar-SA" sz="2200" dirty="0" smtClean="0">
                <a:solidFill>
                  <a:schemeClr val="tx1"/>
                </a:solidFill>
                <a:latin typeface="Times New Roman" panose="02020603050405020304" pitchFamily="18" charset="0"/>
                <a:cs typeface="Times New Roman" panose="02020603050405020304" pitchFamily="18" charset="0"/>
              </a:rPr>
              <a:t>تمت </a:t>
            </a:r>
            <a:r>
              <a:rPr lang="ar-SA" sz="2200" dirty="0">
                <a:solidFill>
                  <a:schemeClr val="tx1"/>
                </a:solidFill>
                <a:latin typeface="Times New Roman" panose="02020603050405020304" pitchFamily="18" charset="0"/>
                <a:cs typeface="Times New Roman" panose="02020603050405020304" pitchFamily="18" charset="0"/>
              </a:rPr>
              <a:t>تعبئة الاستبيان حول نسب تنفيذ المحورين </a:t>
            </a:r>
            <a:r>
              <a:rPr lang="ar-LB" sz="2200" dirty="0">
                <a:solidFill>
                  <a:schemeClr val="tx1"/>
                </a:solidFill>
                <a:latin typeface="Times New Roman" panose="02020603050405020304" pitchFamily="18" charset="0"/>
                <a:cs typeface="Times New Roman" panose="02020603050405020304" pitchFamily="18" charset="0"/>
              </a:rPr>
              <a:t>م</a:t>
            </a:r>
            <a:r>
              <a:rPr lang="en-US" sz="2200" dirty="0">
                <a:solidFill>
                  <a:schemeClr val="tx1"/>
                </a:solidFill>
                <a:latin typeface="Times New Roman" panose="02020603050405020304" pitchFamily="18" charset="0"/>
                <a:cs typeface="Times New Roman" panose="02020603050405020304" pitchFamily="18" charset="0"/>
              </a:rPr>
              <a:t>40</a:t>
            </a:r>
            <a:r>
              <a:rPr lang="ar-LB" sz="2200" dirty="0">
                <a:solidFill>
                  <a:schemeClr val="tx1"/>
                </a:solidFill>
                <a:latin typeface="Times New Roman" panose="02020603050405020304" pitchFamily="18" charset="0"/>
                <a:cs typeface="Times New Roman" panose="02020603050405020304" pitchFamily="18" charset="0"/>
              </a:rPr>
              <a:t> و م45 المصنفين من المحاور ذات </a:t>
            </a:r>
            <a:r>
              <a:rPr lang="ar-SA" sz="2200" dirty="0">
                <a:solidFill>
                  <a:schemeClr val="tx1"/>
                </a:solidFill>
                <a:latin typeface="Times New Roman" panose="02020603050405020304" pitchFamily="18" charset="0"/>
                <a:cs typeface="Times New Roman" panose="02020603050405020304" pitchFamily="18" charset="0"/>
              </a:rPr>
              <a:t>الأولوية في اتفاق الطرق الدولية بين الدول العربية والمواصفات الفنية للمحور م40 في أيار/مايو 2016. </a:t>
            </a:r>
            <a:endParaRPr lang="ar-LB" sz="2200" dirty="0" smtClean="0">
              <a:solidFill>
                <a:schemeClr val="tx1"/>
              </a:solidFill>
              <a:latin typeface="Times New Roman" panose="02020603050405020304" pitchFamily="18" charset="0"/>
              <a:cs typeface="Times New Roman" panose="02020603050405020304" pitchFamily="18" charset="0"/>
            </a:endParaRPr>
          </a:p>
          <a:p>
            <a:pPr marL="342900" lvl="0" algn="just" rtl="1">
              <a:buFont typeface="Wingdings" panose="05000000000000000000" pitchFamily="2" charset="2"/>
              <a:buChar char="§"/>
            </a:pPr>
            <a:endParaRPr lang="ar-LB" sz="2200" dirty="0">
              <a:solidFill>
                <a:schemeClr val="tx1"/>
              </a:solidFill>
              <a:latin typeface="Times New Roman" panose="02020603050405020304" pitchFamily="18" charset="0"/>
              <a:cs typeface="Times New Roman" panose="02020603050405020304" pitchFamily="18" charset="0"/>
            </a:endParaRPr>
          </a:p>
          <a:p>
            <a:pPr marL="342900" lvl="0" algn="just" rtl="1">
              <a:buFont typeface="Wingdings" panose="05000000000000000000" pitchFamily="2" charset="2"/>
              <a:buChar char="§"/>
            </a:pPr>
            <a:r>
              <a:rPr lang="ar-SA" sz="2200" dirty="0" smtClean="0">
                <a:solidFill>
                  <a:schemeClr val="tx1"/>
                </a:solidFill>
                <a:latin typeface="Times New Roman" panose="02020603050405020304" pitchFamily="18" charset="0"/>
                <a:cs typeface="Times New Roman" panose="02020603050405020304" pitchFamily="18" charset="0"/>
              </a:rPr>
              <a:t>نظراً </a:t>
            </a:r>
            <a:r>
              <a:rPr lang="ar-SA" sz="2200" dirty="0">
                <a:solidFill>
                  <a:schemeClr val="tx1"/>
                </a:solidFill>
                <a:latin typeface="Times New Roman" panose="02020603050405020304" pitchFamily="18" charset="0"/>
                <a:cs typeface="Times New Roman" panose="02020603050405020304" pitchFamily="18" charset="0"/>
              </a:rPr>
              <a:t>للظروف التي تعاني منها فلسطين نتيجة للاحتلال الإسرائيلي، لم يعكس الاستبيان أي تقدم ملحوظ في تنفيذ الاتفاق.  </a:t>
            </a:r>
            <a:endParaRPr lang="ar-LB" sz="2200" dirty="0" smtClean="0">
              <a:solidFill>
                <a:schemeClr val="tx1"/>
              </a:solidFill>
              <a:latin typeface="Times New Roman" panose="02020603050405020304" pitchFamily="18" charset="0"/>
              <a:cs typeface="Times New Roman" panose="02020603050405020304" pitchFamily="18" charset="0"/>
            </a:endParaRPr>
          </a:p>
          <a:p>
            <a:pPr lvl="0" indent="0" algn="just" rtl="1"/>
            <a:endParaRPr lang="ar-LB" sz="2200" dirty="0" smtClean="0">
              <a:solidFill>
                <a:schemeClr val="tx1"/>
              </a:solidFill>
              <a:latin typeface="Times New Roman" panose="02020603050405020304" pitchFamily="18" charset="0"/>
              <a:cs typeface="Times New Roman" panose="02020603050405020304" pitchFamily="18" charset="0"/>
            </a:endParaRPr>
          </a:p>
          <a:p>
            <a:pPr marL="342900" lvl="0" algn="just" rtl="1">
              <a:buFont typeface="Wingdings" panose="05000000000000000000" pitchFamily="2" charset="2"/>
              <a:buChar char="§"/>
            </a:pPr>
            <a:r>
              <a:rPr lang="ar-SA" sz="2200" dirty="0" smtClean="0">
                <a:solidFill>
                  <a:schemeClr val="tx1"/>
                </a:solidFill>
                <a:latin typeface="Times New Roman" panose="02020603050405020304" pitchFamily="18" charset="0"/>
                <a:cs typeface="Times New Roman" panose="02020603050405020304" pitchFamily="18" charset="0"/>
              </a:rPr>
              <a:t>أرفقت </a:t>
            </a:r>
            <a:r>
              <a:rPr lang="ar-SA" sz="2200" dirty="0">
                <a:solidFill>
                  <a:schemeClr val="tx1"/>
                </a:solidFill>
                <a:latin typeface="Times New Roman" panose="02020603050405020304" pitchFamily="18" charset="0"/>
                <a:cs typeface="Times New Roman" panose="02020603050405020304" pitchFamily="18" charset="0"/>
              </a:rPr>
              <a:t>وزارة النقل مع الاستبيان خارطة الربط الطرقي الدولي لدولة فلسطين.</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5" name="Text Placeholder 2"/>
          <p:cNvSpPr>
            <a:spLocks noGrp="1"/>
          </p:cNvSpPr>
          <p:nvPr>
            <p:ph type="body" sz="quarter" idx="11"/>
          </p:nvPr>
        </p:nvSpPr>
        <p:spPr bwMode="auto">
          <a:xfrm>
            <a:off x="940173" y="558613"/>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LB" dirty="0" smtClean="0">
                <a:latin typeface="Times New Roman" panose="02020603050405020304" pitchFamily="18" charset="0"/>
                <a:cs typeface="Times New Roman" panose="02020603050405020304" pitchFamily="18" charset="0"/>
              </a:rPr>
              <a:t>تطورات تنفيذ </a:t>
            </a:r>
            <a:r>
              <a:rPr lang="ar-SY" dirty="0" smtClean="0">
                <a:latin typeface="Times New Roman" panose="02020603050405020304" pitchFamily="18" charset="0"/>
                <a:cs typeface="Times New Roman" panose="02020603050405020304" pitchFamily="18" charset="0"/>
              </a:rPr>
              <a:t>اتفاق </a:t>
            </a:r>
            <a:r>
              <a:rPr lang="ar-SY" dirty="0">
                <a:latin typeface="Times New Roman" panose="02020603050405020304" pitchFamily="18" charset="0"/>
                <a:cs typeface="Times New Roman" panose="02020603050405020304" pitchFamily="18" charset="0"/>
              </a:rPr>
              <a:t>الطرق الدولية بين الدول </a:t>
            </a:r>
            <a:r>
              <a:rPr lang="ar-SY" dirty="0" smtClean="0">
                <a:latin typeface="Times New Roman" panose="02020603050405020304" pitchFamily="18" charset="0"/>
                <a:cs typeface="Times New Roman" panose="02020603050405020304" pitchFamily="18" charset="0"/>
              </a:rPr>
              <a:t>العربية</a:t>
            </a:r>
            <a:endParaRPr lang="ar-LB" dirty="0" smtClean="0">
              <a:latin typeface="Times New Roman" panose="02020603050405020304" pitchFamily="18" charset="0"/>
              <a:cs typeface="Times New Roman" panose="02020603050405020304" pitchFamily="18" charset="0"/>
            </a:endParaRPr>
          </a:p>
          <a:p>
            <a:pPr algn="ctr" rtl="1"/>
            <a:r>
              <a:rPr lang="ar-LB" dirty="0" smtClean="0">
                <a:latin typeface="Times New Roman" panose="02020603050405020304" pitchFamily="18" charset="0"/>
                <a:cs typeface="Times New Roman" panose="02020603050405020304" pitchFamily="18" charset="0"/>
              </a:rPr>
              <a:t>في بعض دول منطقة الإسكوا</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688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ESCWA-PPT-Template-Arabic">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pptx" id="{1133A1AE-8B3D-4C34-9375-A7E2AA12808F}" vid="{D64F7FD0-B5E6-4B08-BAA7-5D1477E392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ESCWA-PPT-Template-Arabic</Template>
  <TotalTime>344</TotalTime>
  <Words>5121</Words>
  <Application>Microsoft Office PowerPoint</Application>
  <PresentationFormat>On-screen Show (4:3)</PresentationFormat>
  <Paragraphs>498</Paragraphs>
  <Slides>41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MS PGothic</vt:lpstr>
      <vt:lpstr>Arial</vt:lpstr>
      <vt:lpstr>Batang</vt:lpstr>
      <vt:lpstr>Calibri</vt:lpstr>
      <vt:lpstr>Times New Roman</vt:lpstr>
      <vt:lpstr>Traditional Arabic</vt:lpstr>
      <vt:lpstr>Wingdings</vt:lpstr>
      <vt:lpstr>ESCWA-PPT-Template-Arabic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Hewlett-Packard Company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Andrea VANDOM</dc:creator>
  <cp:keywords/>
  <dc:description/>
  <cp:lastModifiedBy>Mona FATTAH</cp:lastModifiedBy>
  <cp:revision>32</cp:revision>
  <cp:lastPrinted>2016-05-20T11:03:42Z</cp:lastPrinted>
  <dcterms:created xsi:type="dcterms:W3CDTF">2016-05-20T11:03:31Z</dcterms:created>
  <dcterms:modified xsi:type="dcterms:W3CDTF">2017-01-19T08:31:06Z</dcterms:modified>
  <cp:category/>
</cp:coreProperties>
</file>