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handoutMasterIdLst>
    <p:handoutMasterId r:id="rId26"/>
  </p:handoutMasterIdLst>
  <p:sldIdLst>
    <p:sldId id="332" r:id="rId3"/>
    <p:sldId id="443" r:id="rId4"/>
    <p:sldId id="463" r:id="rId5"/>
    <p:sldId id="377" r:id="rId6"/>
    <p:sldId id="378" r:id="rId7"/>
    <p:sldId id="379" r:id="rId8"/>
    <p:sldId id="448" r:id="rId9"/>
    <p:sldId id="381" r:id="rId10"/>
    <p:sldId id="453" r:id="rId11"/>
    <p:sldId id="454" r:id="rId12"/>
    <p:sldId id="455" r:id="rId13"/>
    <p:sldId id="456" r:id="rId14"/>
    <p:sldId id="457" r:id="rId15"/>
    <p:sldId id="458" r:id="rId16"/>
    <p:sldId id="382" r:id="rId17"/>
    <p:sldId id="383" r:id="rId18"/>
    <p:sldId id="459" r:id="rId19"/>
    <p:sldId id="460" r:id="rId20"/>
    <p:sldId id="461" r:id="rId21"/>
    <p:sldId id="384" r:id="rId22"/>
    <p:sldId id="462" r:id="rId23"/>
    <p:sldId id="375" r:id="rId24"/>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4ACE"/>
    <a:srgbClr val="187EBB"/>
    <a:srgbClr val="010A1D"/>
    <a:srgbClr val="694DE2"/>
    <a:srgbClr val="000000"/>
    <a:srgbClr val="A3C1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75485" autoAdjust="0"/>
  </p:normalViewPr>
  <p:slideViewPr>
    <p:cSldViewPr>
      <p:cViewPr>
        <p:scale>
          <a:sx n="68" d="100"/>
          <a:sy n="68" d="100"/>
        </p:scale>
        <p:origin x="-1512"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354" y="165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l%20amrani\Local%20Settings\Temporary%20Internet%20Files\Content.Outlook\JTV35MU4\hypoth&#232;sesHC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2.9629422249596388E-2"/>
          <c:y val="0"/>
          <c:w val="0.91604997029281165"/>
          <c:h val="0.76334428719935365"/>
        </c:manualLayout>
      </c:layout>
      <c:lineChart>
        <c:grouping val="standard"/>
        <c:ser>
          <c:idx val="1"/>
          <c:order val="0"/>
          <c:marker>
            <c:symbol val="none"/>
          </c:marker>
          <c:cat>
            <c:numRef>
              <c:f>Feuil2!$A$1:$T$1</c:f>
              <c:numCache>
                <c:formatCode>General</c:formatCode>
                <c:ptCount val="5"/>
                <c:pt idx="0">
                  <c:v>2011</c:v>
                </c:pt>
                <c:pt idx="1">
                  <c:v>2015</c:v>
                </c:pt>
                <c:pt idx="2">
                  <c:v>2020</c:v>
                </c:pt>
                <c:pt idx="3">
                  <c:v>2025</c:v>
                </c:pt>
                <c:pt idx="4">
                  <c:v>2030</c:v>
                </c:pt>
              </c:numCache>
            </c:numRef>
          </c:cat>
          <c:val>
            <c:numRef>
              <c:f>Feuil2!$A$2:$T$2</c:f>
              <c:numCache>
                <c:formatCode>General</c:formatCode>
                <c:ptCount val="5"/>
                <c:pt idx="0">
                  <c:v>500000</c:v>
                </c:pt>
                <c:pt idx="1">
                  <c:v>584929.27999998396</c:v>
                </c:pt>
                <c:pt idx="2">
                  <c:v>678093.34960296564</c:v>
                </c:pt>
                <c:pt idx="3">
                  <c:v>786096.04014996137</c:v>
                </c:pt>
                <c:pt idx="4">
                  <c:v>911300.75925574743</c:v>
                </c:pt>
              </c:numCache>
            </c:numRef>
          </c:val>
        </c:ser>
        <c:ser>
          <c:idx val="2"/>
          <c:order val="1"/>
          <c:marker>
            <c:symbol val="none"/>
          </c:marker>
          <c:cat>
            <c:numRef>
              <c:f>Feuil2!$A$1:$T$1</c:f>
              <c:numCache>
                <c:formatCode>General</c:formatCode>
                <c:ptCount val="5"/>
                <c:pt idx="0">
                  <c:v>2011</c:v>
                </c:pt>
                <c:pt idx="1">
                  <c:v>2015</c:v>
                </c:pt>
                <c:pt idx="2">
                  <c:v>2020</c:v>
                </c:pt>
                <c:pt idx="3">
                  <c:v>2025</c:v>
                </c:pt>
                <c:pt idx="4">
                  <c:v>2030</c:v>
                </c:pt>
              </c:numCache>
            </c:numRef>
          </c:cat>
          <c:val>
            <c:numRef>
              <c:f>Feuil2!$A$3:$T$3</c:f>
              <c:numCache>
                <c:formatCode>General</c:formatCode>
                <c:ptCount val="5"/>
                <c:pt idx="0">
                  <c:v>500000</c:v>
                </c:pt>
                <c:pt idx="1">
                  <c:v>619412.3253125</c:v>
                </c:pt>
                <c:pt idx="2">
                  <c:v>848648.56606592925</c:v>
                </c:pt>
                <c:pt idx="3">
                  <c:v>1162722.0822937049</c:v>
                </c:pt>
                <c:pt idx="4">
                  <c:v>1593030.0182094506</c:v>
                </c:pt>
              </c:numCache>
            </c:numRef>
          </c:val>
        </c:ser>
        <c:ser>
          <c:idx val="3"/>
          <c:order val="2"/>
          <c:marker>
            <c:symbol val="none"/>
          </c:marker>
          <c:dLbls>
            <c:dLbl>
              <c:idx val="0"/>
              <c:layout>
                <c:manualLayout>
                  <c:x val="0.67239657698518385"/>
                  <c:y val="-5.1002026312227416E-2"/>
                </c:manualLayout>
              </c:layout>
              <c:tx>
                <c:rich>
                  <a:bodyPr/>
                  <a:lstStyle/>
                  <a:p>
                    <a:r>
                      <a:rPr lang="ar-MA" b="1" dirty="0" smtClean="0"/>
                      <a:t>فرضية 3</a:t>
                    </a:r>
                    <a:endParaRPr lang="en-US" b="1" dirty="0"/>
                  </a:p>
                </c:rich>
              </c:tx>
              <c:showSerName val="1"/>
            </c:dLbl>
            <c:dLbl>
              <c:idx val="1"/>
              <c:delete val="1"/>
            </c:dLbl>
            <c:dLbl>
              <c:idx val="2"/>
              <c:layout>
                <c:manualLayout>
                  <c:x val="0.31604717066236182"/>
                  <c:y val="-0.20400810524890595"/>
                </c:manualLayout>
              </c:layout>
              <c:tx>
                <c:rich>
                  <a:bodyPr/>
                  <a:lstStyle/>
                  <a:p>
                    <a:r>
                      <a:rPr lang="ar-MA" b="1" dirty="0" smtClean="0"/>
                      <a:t>فرضية 2</a:t>
                    </a:r>
                    <a:endParaRPr lang="en-US" b="1" dirty="0"/>
                  </a:p>
                </c:rich>
              </c:tx>
              <c:showSerName val="1"/>
            </c:dLbl>
            <c:dLbl>
              <c:idx val="3"/>
              <c:delete val="1"/>
            </c:dLbl>
            <c:dLbl>
              <c:idx val="4"/>
              <c:layout>
                <c:manualLayout>
                  <c:x val="-1.4814711124798196E-2"/>
                  <c:y val="-6.5574033830006873E-2"/>
                </c:manualLayout>
              </c:layout>
              <c:tx>
                <c:rich>
                  <a:bodyPr/>
                  <a:lstStyle/>
                  <a:p>
                    <a:r>
                      <a:rPr lang="ar-MA" b="1" dirty="0" smtClean="0"/>
                      <a:t>فرضية 1</a:t>
                    </a:r>
                    <a:endParaRPr lang="en-US" b="1" dirty="0"/>
                  </a:p>
                </c:rich>
              </c:tx>
              <c:showSerName val="1"/>
            </c:dLbl>
            <c:txPr>
              <a:bodyPr/>
              <a:lstStyle/>
              <a:p>
                <a:pPr>
                  <a:defRPr b="1"/>
                </a:pPr>
                <a:endParaRPr lang="en-US"/>
              </a:p>
            </c:txPr>
            <c:showSerName val="1"/>
          </c:dLbls>
          <c:cat>
            <c:numRef>
              <c:f>Feuil2!$A$1:$T$1</c:f>
              <c:numCache>
                <c:formatCode>General</c:formatCode>
                <c:ptCount val="5"/>
                <c:pt idx="0">
                  <c:v>2011</c:v>
                </c:pt>
                <c:pt idx="1">
                  <c:v>2015</c:v>
                </c:pt>
                <c:pt idx="2">
                  <c:v>2020</c:v>
                </c:pt>
                <c:pt idx="3">
                  <c:v>2025</c:v>
                </c:pt>
                <c:pt idx="4">
                  <c:v>2030</c:v>
                </c:pt>
              </c:numCache>
            </c:numRef>
          </c:cat>
          <c:val>
            <c:numRef>
              <c:f>Feuil2!$A$4:$T$4</c:f>
              <c:numCache>
                <c:formatCode>General</c:formatCode>
                <c:ptCount val="5"/>
                <c:pt idx="0">
                  <c:v>500000</c:v>
                </c:pt>
                <c:pt idx="1">
                  <c:v>643233.17531249637</c:v>
                </c:pt>
                <c:pt idx="2">
                  <c:v>1012602.5840311683</c:v>
                </c:pt>
                <c:pt idx="3">
                  <c:v>1594078.2169521232</c:v>
                </c:pt>
                <c:pt idx="4">
                  <c:v>2509459.6852056207</c:v>
                </c:pt>
              </c:numCache>
            </c:numRef>
          </c:val>
        </c:ser>
        <c:dLbls/>
        <c:marker val="1"/>
        <c:axId val="167314560"/>
        <c:axId val="167316096"/>
      </c:lineChart>
      <c:catAx>
        <c:axId val="167314560"/>
        <c:scaling>
          <c:orientation val="minMax"/>
        </c:scaling>
        <c:axPos val="b"/>
        <c:numFmt formatCode="General" sourceLinked="1"/>
        <c:tickLblPos val="nextTo"/>
        <c:crossAx val="167316096"/>
        <c:crosses val="autoZero"/>
        <c:auto val="1"/>
        <c:lblAlgn val="ctr"/>
        <c:lblOffset val="100"/>
      </c:catAx>
      <c:valAx>
        <c:axId val="167316096"/>
        <c:scaling>
          <c:orientation val="minMax"/>
        </c:scaling>
        <c:delete val="1"/>
        <c:axPos val="l"/>
        <c:majorGridlines/>
        <c:numFmt formatCode="General" sourceLinked="1"/>
        <c:tickLblPos val="none"/>
        <c:crossAx val="167314560"/>
        <c:crosses val="autoZero"/>
        <c:crossBetween val="between"/>
      </c:valAx>
    </c:plotArea>
    <c:plotVisOnly val="1"/>
    <c:dispBlanksAs val="gap"/>
  </c:chart>
  <c:spPr>
    <a:solidFill>
      <a:schemeClr val="bg1"/>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AE93C24-BF77-4D3C-9A4C-70743B2B2DA4}" type="datetime1">
              <a:rPr lang="fr-FR" smtClean="0"/>
              <a:pPr/>
              <a:t>28/01/2015</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BE0C332-5609-441D-A95F-CCA8B3D815F7}" type="slidenum">
              <a:rPr lang="fr-FR" smtClean="0"/>
              <a:pPr/>
              <a:t>‹#›</a:t>
            </a:fld>
            <a:endParaRPr lang="fr-FR"/>
          </a:p>
        </p:txBody>
      </p:sp>
    </p:spTree>
    <p:extLst>
      <p:ext uri="{BB962C8B-B14F-4D97-AF65-F5344CB8AC3E}">
        <p14:creationId xmlns:p14="http://schemas.microsoft.com/office/powerpoint/2010/main" xmlns="" val="8213213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0D03706-4A56-4C23-9CB7-3F3FDE7DDD4F}" type="datetime1">
              <a:rPr lang="fr-FR" smtClean="0"/>
              <a:pPr/>
              <a:t>28/01/2015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8B52D58-CE1B-4E42-A16E-9646D0BC55C7}" type="slidenum">
              <a:rPr lang="fr-FR" smtClean="0"/>
              <a:pPr/>
              <a:t>‹#›</a:t>
            </a:fld>
            <a:endParaRPr lang="fr-FR"/>
          </a:p>
        </p:txBody>
      </p:sp>
    </p:spTree>
    <p:extLst>
      <p:ext uri="{BB962C8B-B14F-4D97-AF65-F5344CB8AC3E}">
        <p14:creationId xmlns:p14="http://schemas.microsoft.com/office/powerpoint/2010/main" xmlns="" val="2947366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endParaRPr lang="fr-FR" b="1" dirty="0"/>
          </a:p>
        </p:txBody>
      </p:sp>
      <p:pic>
        <p:nvPicPr>
          <p:cNvPr id="5" name="Picture 5" descr="souris"/>
          <p:cNvPicPr>
            <a:picLocks noChangeAspect="1" noChangeArrowheads="1"/>
          </p:cNvPicPr>
          <p:nvPr/>
        </p:nvPicPr>
        <p:blipFill>
          <a:blip r:embed="rId3"/>
          <a:srcRect/>
          <a:stretch>
            <a:fillRect/>
          </a:stretch>
        </p:blipFill>
        <p:spPr bwMode="auto">
          <a:xfrm>
            <a:off x="5664745" y="5507066"/>
            <a:ext cx="358766" cy="372308"/>
          </a:xfrm>
          <a:prstGeom prst="rect">
            <a:avLst/>
          </a:prstGeom>
          <a:noFill/>
          <a:ln w="9525">
            <a:noFill/>
            <a:miter lim="800000"/>
            <a:headEnd/>
            <a:tailEnd/>
          </a:ln>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القطب </a:t>
            </a:r>
            <a:r>
              <a:rPr lang="ar-MA" b="1" dirty="0" err="1" smtClean="0"/>
              <a:t>المينائي</a:t>
            </a:r>
            <a:r>
              <a:rPr lang="ar-MA" b="1" dirty="0" smtClean="0"/>
              <a:t> القنيطرة - الدار البيضاء، الذي يعد قطبا متعدد الاختصاصات إذ تتصل أنشطته برواج الطاقة والحاويات والرحلات السياحية والترفيه والبضائع التقليدية وصناعة السفن وإصلاحها. وضمن هذا القطب، سيتيح مشروع ميناء القنيطرة الأطلسي فرصا مستقبلية مهمة ودعما قويا </a:t>
            </a:r>
            <a:r>
              <a:rPr lang="ar-MA" b="1" dirty="0" err="1" smtClean="0"/>
              <a:t>للأروجة</a:t>
            </a:r>
            <a:r>
              <a:rPr lang="ar-MA" b="1" dirty="0" smtClean="0"/>
              <a:t> المنطلقة من أو المتجهة إلى الغرب </a:t>
            </a:r>
            <a:r>
              <a:rPr lang="ar-MA" b="1" dirty="0" err="1" smtClean="0"/>
              <a:t>وسايس</a:t>
            </a:r>
            <a:r>
              <a:rPr lang="ar-MA" b="1" dirty="0" smtClean="0"/>
              <a:t> </a:t>
            </a:r>
            <a:r>
              <a:rPr lang="ar-MA" b="1" dirty="0" err="1" smtClean="0"/>
              <a:t>واللوكوس</a:t>
            </a:r>
            <a:r>
              <a:rPr lang="ar-MA" b="1" dirty="0" smtClean="0"/>
              <a:t> والمناطق الحرة كالمنطقة الحرة </a:t>
            </a:r>
            <a:r>
              <a:rPr lang="ar-MA" b="1" dirty="0" err="1" smtClean="0"/>
              <a:t>أطلنتيك</a:t>
            </a:r>
            <a:r>
              <a:rPr lang="ar-MA" b="1" dirty="0" smtClean="0"/>
              <a:t> أو المنطقة الحرة </a:t>
            </a:r>
            <a:r>
              <a:rPr lang="ar-MA" b="1" dirty="0" err="1" smtClean="0"/>
              <a:t>بطنجة</a:t>
            </a:r>
            <a:r>
              <a:rPr lang="ar-MA" b="1" dirty="0" smtClean="0"/>
              <a:t> أو المناطق الحرة بجهة مكناس </a:t>
            </a:r>
            <a:r>
              <a:rPr lang="ar-MA" b="1" dirty="0" err="1" smtClean="0"/>
              <a:t>وفاس</a:t>
            </a:r>
            <a:r>
              <a:rPr lang="ar-MA" b="1" dirty="0" smtClean="0"/>
              <a:t>. </a:t>
            </a:r>
            <a:endParaRPr lang="fr-FR" b="1" dirty="0" smtClean="0"/>
          </a:p>
          <a:p>
            <a:pPr algn="just" rtl="1"/>
            <a:r>
              <a:rPr lang="fr-FR" b="1" dirty="0" smtClean="0"/>
              <a:t> </a:t>
            </a:r>
          </a:p>
          <a:p>
            <a:pPr algn="just" rtl="1"/>
            <a:r>
              <a:rPr lang="ar-MA" b="1" dirty="0" smtClean="0"/>
              <a:t>وسيمكن هذا التوجه من تخفيف الضغط على ميناء الدار البيضاء وتخصيصه لمعالجة رواج الحاويات من خلال التحويل التدريجي لبعض </a:t>
            </a:r>
            <a:r>
              <a:rPr lang="ar-MA" b="1" dirty="0" err="1" smtClean="0"/>
              <a:t>الأروجة</a:t>
            </a:r>
            <a:r>
              <a:rPr lang="ar-MA" b="1" dirty="0" smtClean="0"/>
              <a:t> نحو موانئ المحمدية والميناء الجديد الذي سيتم بناؤه بالقنيطرة.  </a:t>
            </a:r>
            <a:endParaRPr lang="fr-FR" b="1" dirty="0" smtClean="0"/>
          </a:p>
          <a:p>
            <a:pPr algn="just" rtl="1"/>
            <a:endParaRPr lang="fr-FR" b="1"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11</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593921" y="6515398"/>
            <a:ext cx="358766" cy="372308"/>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قطب </a:t>
            </a:r>
            <a:r>
              <a:rPr lang="ar-MA" b="1" dirty="0" err="1" smtClean="0"/>
              <a:t>المينائي</a:t>
            </a:r>
            <a:r>
              <a:rPr lang="ar-MA" b="1" dirty="0" smtClean="0"/>
              <a:t> </a:t>
            </a:r>
            <a:r>
              <a:rPr lang="ar-MA" b="1" dirty="0" err="1" smtClean="0"/>
              <a:t>دكالة</a:t>
            </a:r>
            <a:r>
              <a:rPr lang="ar-MA" b="1" dirty="0" smtClean="0"/>
              <a:t> </a:t>
            </a:r>
            <a:r>
              <a:rPr lang="ar-MA" b="1" dirty="0" err="1" smtClean="0"/>
              <a:t>عبدة</a:t>
            </a:r>
            <a:r>
              <a:rPr lang="ar-MA" b="1" dirty="0" smtClean="0"/>
              <a:t>، المتميز </a:t>
            </a:r>
            <a:r>
              <a:rPr lang="ar-MA" b="1" dirty="0" err="1" smtClean="0"/>
              <a:t>بالأروجة</a:t>
            </a:r>
            <a:r>
              <a:rPr lang="ar-MA" b="1" dirty="0" smtClean="0"/>
              <a:t> الطاقية والصناعية </a:t>
            </a:r>
            <a:r>
              <a:rPr lang="ar-MA" b="1" dirty="0" err="1" smtClean="0"/>
              <a:t>كالفوسفاط</a:t>
            </a:r>
            <a:r>
              <a:rPr lang="ar-MA" b="1" dirty="0" smtClean="0"/>
              <a:t> ومشتقاته والفحم والمحروقات والغاز الطبيعي المسال، سيصبح مركزا صناعيا </a:t>
            </a:r>
            <a:r>
              <a:rPr lang="ar-MA" b="1" dirty="0" err="1" smtClean="0"/>
              <a:t>وطاقيا</a:t>
            </a:r>
            <a:r>
              <a:rPr lang="ar-MA" b="1" dirty="0" smtClean="0"/>
              <a:t> رئيسيا، خاصة مع بناء ميناء جديد جنوب </a:t>
            </a:r>
            <a:r>
              <a:rPr lang="ar-MA" b="1" dirty="0" err="1" smtClean="0"/>
              <a:t>آسفي</a:t>
            </a:r>
            <a:r>
              <a:rPr lang="ar-MA" b="1" dirty="0" smtClean="0"/>
              <a:t>، الذي ستنطلق </a:t>
            </a:r>
            <a:r>
              <a:rPr lang="ar-MA" b="1" dirty="0" err="1" smtClean="0"/>
              <a:t>به</a:t>
            </a:r>
            <a:r>
              <a:rPr lang="ar-MA" b="1" dirty="0" smtClean="0"/>
              <a:t> الأشغال قريبا والذي سيخصص لرواج الفحم في مرحلة أولى </a:t>
            </a:r>
            <a:r>
              <a:rPr lang="ar-MA" b="1" dirty="0" err="1" smtClean="0"/>
              <a:t>وللفوسفاط</a:t>
            </a:r>
            <a:r>
              <a:rPr lang="ar-MA" b="1" dirty="0" smtClean="0"/>
              <a:t> ومشتقاته في مرحلة ثانية، إضافة إلى الميناء الجديد شمال الجرف الأصفر المخصص للغاز الطبيعي المسال والمحروقات.</a:t>
            </a:r>
            <a:r>
              <a:rPr lang="fr-FR" b="1" dirty="0" smtClean="0"/>
              <a:t> </a:t>
            </a:r>
          </a:p>
          <a:p>
            <a:pPr algn="just" rtl="1"/>
            <a:endParaRPr lang="fr-FR" b="1"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12</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593936" y="5739761"/>
            <a:ext cx="358766" cy="372308"/>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spcBef>
                <a:spcPct val="0"/>
              </a:spcBef>
            </a:pPr>
            <a:r>
              <a:rPr lang="ar-MA" b="1" dirty="0" smtClean="0"/>
              <a:t>القطب </a:t>
            </a:r>
            <a:r>
              <a:rPr lang="ar-MA" b="1" dirty="0" err="1" smtClean="0"/>
              <a:t>المينائي</a:t>
            </a:r>
            <a:r>
              <a:rPr lang="ar-MA" b="1" dirty="0" smtClean="0"/>
              <a:t> سوس </a:t>
            </a:r>
            <a:r>
              <a:rPr lang="ar-MA" b="1" dirty="0" err="1" smtClean="0"/>
              <a:t>تانسيفت</a:t>
            </a:r>
            <a:r>
              <a:rPr lang="ar-MA" b="1" dirty="0" smtClean="0"/>
              <a:t>، المتوجه نحو رواج الحاويات والصيد البحري </a:t>
            </a:r>
            <a:r>
              <a:rPr lang="ar-MA" b="1" dirty="0" err="1" smtClean="0"/>
              <a:t>والمنتوج</a:t>
            </a:r>
            <a:r>
              <a:rPr lang="ar-MA" b="1" dirty="0" smtClean="0"/>
              <a:t> </a:t>
            </a:r>
            <a:r>
              <a:rPr lang="ar-MA" b="1" dirty="0" err="1" smtClean="0"/>
              <a:t>الفلاحي</a:t>
            </a:r>
            <a:r>
              <a:rPr lang="ar-MA" b="1" dirty="0" smtClean="0"/>
              <a:t> والرحلات السياحية والترفيه. سيتم توسيع خدماته بفضل الطريق </a:t>
            </a:r>
            <a:r>
              <a:rPr lang="ar-MA" b="1" dirty="0" err="1" smtClean="0"/>
              <a:t>السيار</a:t>
            </a:r>
            <a:r>
              <a:rPr lang="ar-MA" b="1" dirty="0" smtClean="0"/>
              <a:t> ومشروع السكة الحديدية بين مراكش </a:t>
            </a:r>
            <a:r>
              <a:rPr lang="ar-MA" b="1" dirty="0" err="1" smtClean="0"/>
              <a:t>وأكادير</a:t>
            </a:r>
            <a:r>
              <a:rPr lang="ar-MA" b="1" dirty="0" smtClean="0"/>
              <a:t>، بغية تخصيصه لتوقف السفن السياحية ودعم الأنشطة الترفيهية البحرية، وتطوير أنشطة الصيد البحري وإصلاح السفن. </a:t>
            </a:r>
            <a:endParaRPr lang="fr-FR" b="1"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13</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735555" y="5817326"/>
            <a:ext cx="358766" cy="372308"/>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spcBef>
                <a:spcPct val="0"/>
              </a:spcBef>
            </a:pPr>
            <a:r>
              <a:rPr lang="ar-MA" b="1" dirty="0" smtClean="0"/>
              <a:t>قطب الجنوب، يتميز بأنشطة الصيد البحري وتصدير </a:t>
            </a:r>
            <a:r>
              <a:rPr lang="ar-MA" b="1" dirty="0" err="1" smtClean="0"/>
              <a:t>الفوسفاط</a:t>
            </a:r>
            <a:r>
              <a:rPr lang="ar-MA" b="1" dirty="0" smtClean="0"/>
              <a:t> وبالدور المهيكل والحيوي لموانئه في تنمية الأقاليم الجنوبية وإعداد التراب الوطني. وسيتم ضمنه إنجاز مركب مينائي كبير بجهة وادي الذهب </a:t>
            </a:r>
            <a:r>
              <a:rPr lang="ar-MA" b="1" dirty="0" err="1" smtClean="0"/>
              <a:t>لكويرة</a:t>
            </a:r>
            <a:r>
              <a:rPr lang="ar-MA" b="1" dirty="0" smtClean="0"/>
              <a:t> على مياه عميقة خارج الخليج بغية مواكبة التطور الاقتصادي المهم الذي تعرفه المنطقة واستيعاب الحركة المستقبلية لتداول منتجات الصيد مما سيجعله أداة </a:t>
            </a:r>
            <a:r>
              <a:rPr lang="ar-MA" b="1" dirty="0" err="1" smtClean="0"/>
              <a:t>لوجيستيكية</a:t>
            </a:r>
            <a:r>
              <a:rPr lang="ar-MA" b="1" dirty="0" smtClean="0"/>
              <a:t> واقتصادية لهيكلة جنوب المملكة.</a:t>
            </a:r>
            <a:endParaRPr lang="fr-FR" b="1"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14</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523126" y="6282714"/>
            <a:ext cx="358766" cy="372308"/>
          </a:xfrm>
          <a:prstGeom prst="rect">
            <a:avLst/>
          </a:prstGeom>
          <a:noFill/>
          <a:ln w="9525">
            <a:noFill/>
            <a:miter lim="800000"/>
            <a:headEnd/>
            <a:tailEnd/>
          </a:ln>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إن التقرير الخاص بالتوقعات المرتقبة لنمو الرواج </a:t>
            </a:r>
            <a:r>
              <a:rPr lang="ar-MA" b="1" dirty="0" err="1" smtClean="0"/>
              <a:t>المينائي</a:t>
            </a:r>
            <a:r>
              <a:rPr lang="ar-MA" b="1" dirty="0" smtClean="0"/>
              <a:t> يبرز أن الطاقة الاستيعابية الحالية للموانئ تظل غير كافية على اعتبار أنها تبلغ نظريا 140 مليون طن، مما يحتم على بلدنا نهج سياسة </a:t>
            </a:r>
            <a:r>
              <a:rPr lang="ar-MA" b="1" dirty="0" err="1" smtClean="0"/>
              <a:t>استباقية</a:t>
            </a:r>
            <a:r>
              <a:rPr lang="ar-MA" b="1" dirty="0" smtClean="0"/>
              <a:t> تروم تطوير المنشآت والبنيات التحتية المينائية مع الحرص على توزيعها على طول السواحل المغربية توزيعا عقلانيا ومتوازنا.</a:t>
            </a:r>
          </a:p>
          <a:p>
            <a:pPr algn="just" rtl="1"/>
            <a:endParaRPr lang="fr-FR" b="1" dirty="0" smtClean="0"/>
          </a:p>
          <a:p>
            <a:pPr algn="just" rtl="1"/>
            <a:r>
              <a:rPr lang="ar-MA" b="1" dirty="0" smtClean="0"/>
              <a:t>وعلى هذا الأساس، تم اعتماد مقاربة جديدة أساسها مفهوم القطب </a:t>
            </a:r>
            <a:r>
              <a:rPr lang="ar-MA" b="1" dirty="0" err="1" smtClean="0"/>
              <a:t>المينائي</a:t>
            </a:r>
            <a:r>
              <a:rPr lang="ar-MA" b="1" dirty="0" smtClean="0"/>
              <a:t> الذي سيمكن كل جهة من جهات المملكة من تعزيز مزاياها ومواردها وبنياتها التحتية، ويدفعها إلى الاستفادة من الحركية الاقتصادية التي تحدثها الموانئ. ومن هذا المنطلق، تم تحديد ستة أقطاب </a:t>
            </a:r>
            <a:r>
              <a:rPr lang="ar-MA" b="1" dirty="0" err="1" smtClean="0"/>
              <a:t>مينائية</a:t>
            </a:r>
            <a:r>
              <a:rPr lang="ar-MA" b="1" dirty="0" smtClean="0"/>
              <a:t> كبرى: </a:t>
            </a:r>
            <a:endParaRPr lang="fr-FR" b="1"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15</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523128" y="6825670"/>
            <a:ext cx="358766" cy="372308"/>
          </a:xfrm>
          <a:prstGeom prst="rect">
            <a:avLst/>
          </a:prstGeom>
          <a:noFill/>
          <a:ln w="9525">
            <a:noFill/>
            <a:miter lim="800000"/>
            <a:headEnd/>
            <a:tailEnd/>
          </a:ln>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إن هذه </a:t>
            </a:r>
            <a:r>
              <a:rPr lang="ar-MA" b="1" dirty="0" err="1" smtClean="0"/>
              <a:t>الاستراتيجية</a:t>
            </a:r>
            <a:r>
              <a:rPr lang="ar-MA" b="1" dirty="0" smtClean="0"/>
              <a:t>، يا مولاي، ترتكز على ثلاثة محاور رئيسية:</a:t>
            </a:r>
          </a:p>
          <a:p>
            <a:pPr algn="just" rtl="1"/>
            <a:endParaRPr lang="fr-FR" b="1" dirty="0" smtClean="0"/>
          </a:p>
          <a:p>
            <a:pPr lvl="0" algn="just" rtl="1"/>
            <a:r>
              <a:rPr lang="ar-MA" b="1" dirty="0" smtClean="0"/>
              <a:t>المحور الأول يهم إنجاز </a:t>
            </a:r>
            <a:r>
              <a:rPr lang="ar-MA" b="1" dirty="0" err="1" smtClean="0"/>
              <a:t>توسيعات</a:t>
            </a:r>
            <a:r>
              <a:rPr lang="ar-MA" b="1" dirty="0" smtClean="0"/>
              <a:t> كبرى للموانئ والرفع من طاقتها الاستيعابية، وأهمها:</a:t>
            </a:r>
          </a:p>
          <a:p>
            <a:pPr lvl="0" algn="just" rtl="1"/>
            <a:endParaRPr lang="fr-FR" b="1" dirty="0" smtClean="0"/>
          </a:p>
          <a:p>
            <a:pPr marL="182563" lvl="0" indent="-95250" algn="r" rtl="1">
              <a:buFont typeface="Arial" pitchFamily="34" charset="0"/>
              <a:buChar char="•"/>
            </a:pPr>
            <a:r>
              <a:rPr lang="ar-MA" b="1" dirty="0" smtClean="0"/>
              <a:t>توسيع ميناء المحمدية للرفع من الطاقة الاستيعابية للمحروقات مع تخصيص الميناء الداخلي للصيد والأنشطة </a:t>
            </a:r>
            <a:r>
              <a:rPr lang="ar-MA" b="1" dirty="0" err="1" smtClean="0"/>
              <a:t>والرياضات</a:t>
            </a:r>
            <a:r>
              <a:rPr lang="ar-MA" b="1" dirty="0" smtClean="0"/>
              <a:t> البحرية ؛</a:t>
            </a:r>
          </a:p>
          <a:p>
            <a:pPr marL="182563" lvl="0" indent="-95250" algn="r" rtl="1">
              <a:buFont typeface="Arial" pitchFamily="34" charset="0"/>
              <a:buChar char="•"/>
            </a:pPr>
            <a:endParaRPr lang="fr-FR" b="1" dirty="0" smtClean="0"/>
          </a:p>
          <a:p>
            <a:pPr marL="182563" lvl="0" indent="-95250" algn="r" rtl="1">
              <a:buFont typeface="Arial" pitchFamily="34" charset="0"/>
              <a:buChar char="•"/>
            </a:pPr>
            <a:r>
              <a:rPr lang="ar-MA" b="1" dirty="0" smtClean="0"/>
              <a:t>توسيع ميناء الدار البيضاء بالنسبة لمحطات الحاويات وسفن السياحة البحرية ؛</a:t>
            </a:r>
          </a:p>
          <a:p>
            <a:pPr marL="182563" lvl="0" indent="-95250" algn="r" rtl="1">
              <a:buFont typeface="Arial" pitchFamily="34" charset="0"/>
              <a:buChar char="•"/>
            </a:pPr>
            <a:endParaRPr lang="fr-FR" b="1" dirty="0" smtClean="0"/>
          </a:p>
          <a:p>
            <a:pPr marL="182563" indent="-95250" algn="r" rtl="1">
              <a:buFont typeface="Arial" pitchFamily="34" charset="0"/>
              <a:buChar char="•"/>
            </a:pPr>
            <a:r>
              <a:rPr lang="ar-MA" b="1" dirty="0" smtClean="0"/>
              <a:t>توسيع ميناء الجرف الأصفر بالنسبة لأرصفة الفحم </a:t>
            </a:r>
            <a:r>
              <a:rPr lang="ar-MA" b="1" dirty="0" err="1" smtClean="0"/>
              <a:t>والفوسفاط</a:t>
            </a:r>
            <a:r>
              <a:rPr lang="ar-MA" b="1" dirty="0" smtClean="0"/>
              <a:t>. </a:t>
            </a:r>
            <a:endParaRPr lang="fr-FR" b="1"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17</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735555" y="6980798"/>
            <a:ext cx="358766" cy="372308"/>
          </a:xfrm>
          <a:prstGeom prst="rect">
            <a:avLst/>
          </a:prstGeom>
          <a:noFill/>
          <a:ln w="9525">
            <a:noFill/>
            <a:miter lim="800000"/>
            <a:headEnd/>
            <a:tailEnd/>
          </a:ln>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lgn="just" rtl="1"/>
            <a:r>
              <a:rPr lang="ar-MA" b="1" dirty="0" smtClean="0"/>
              <a:t>المحور الثاني يتعلق بإدماج الموانئ في محيطها الحضري وتأهيل كبريات المدن وتشجيع السياحة الدولية والداخلية، ومن أهم مشاريعه الطموحة:</a:t>
            </a:r>
          </a:p>
          <a:p>
            <a:pPr lvl="0" algn="just" rtl="1"/>
            <a:endParaRPr lang="fr-FR" b="1" dirty="0" smtClean="0"/>
          </a:p>
          <a:p>
            <a:pPr marL="269875" lvl="0" indent="-182563" algn="just" rtl="1">
              <a:buFont typeface="Arial" pitchFamily="34" charset="0"/>
              <a:buChar char="•"/>
            </a:pPr>
            <a:r>
              <a:rPr lang="ar-MA" b="1" dirty="0" smtClean="0"/>
              <a:t>إعادة تهيئة ميناء </a:t>
            </a:r>
            <a:r>
              <a:rPr lang="ar-MA" b="1" dirty="0" err="1" smtClean="0"/>
              <a:t>طنجة</a:t>
            </a:r>
            <a:r>
              <a:rPr lang="ar-MA" b="1" dirty="0" smtClean="0"/>
              <a:t> المدينة وتخصيصه للترفيه والسياحة البحرية ؛</a:t>
            </a:r>
          </a:p>
          <a:p>
            <a:pPr marL="269875" lvl="0" indent="-182563" algn="just" rtl="1"/>
            <a:endParaRPr lang="fr-FR" b="1" dirty="0" smtClean="0"/>
          </a:p>
          <a:p>
            <a:pPr marL="269875" lvl="0" indent="-182563" algn="just" rtl="1">
              <a:buFont typeface="Arial" pitchFamily="34" charset="0"/>
              <a:buChar char="•"/>
            </a:pPr>
            <a:r>
              <a:rPr lang="ar-MA" b="1" dirty="0" smtClean="0"/>
              <a:t>إعادة تهيئة الميناء النهري للقنيطرة وتخصيصه للأنشطة المتماشية مع محيطه الحضري ؛</a:t>
            </a:r>
          </a:p>
          <a:p>
            <a:pPr marL="269875" lvl="0" indent="-182563" algn="just" rtl="1"/>
            <a:endParaRPr lang="fr-FR" b="1" dirty="0" smtClean="0"/>
          </a:p>
          <a:p>
            <a:pPr marL="269875" lvl="0" indent="-182563" algn="just" rtl="1">
              <a:buFont typeface="Arial" pitchFamily="34" charset="0"/>
              <a:buChar char="•"/>
            </a:pPr>
            <a:r>
              <a:rPr lang="ar-MA" b="1" dirty="0" smtClean="0"/>
              <a:t>فتح الميناء التاريخي للدار البيضاء على المدينة مع إنجاز محطة لسفن الرحلات السياحية البحرية ؛</a:t>
            </a:r>
          </a:p>
          <a:p>
            <a:pPr marL="269875" lvl="0" indent="-182563" algn="just" rtl="1"/>
            <a:endParaRPr lang="fr-FR" b="1" dirty="0" smtClean="0"/>
          </a:p>
          <a:p>
            <a:pPr marL="269875" lvl="0" indent="-182563" algn="just" rtl="1">
              <a:buFont typeface="Arial" pitchFamily="34" charset="0"/>
              <a:buChar char="•"/>
            </a:pPr>
            <a:r>
              <a:rPr lang="ar-MA" b="1" dirty="0" smtClean="0"/>
              <a:t>إعادة تهيئة ميناء </a:t>
            </a:r>
            <a:r>
              <a:rPr lang="ar-MA" b="1" dirty="0" err="1" smtClean="0"/>
              <a:t>آسفي</a:t>
            </a:r>
            <a:r>
              <a:rPr lang="ar-MA" b="1" dirty="0" smtClean="0"/>
              <a:t> المدينة مع الاحتفاظ بالأنشطة التي تتماشى مع محيطه الحضري ؛</a:t>
            </a:r>
          </a:p>
          <a:p>
            <a:pPr marL="269875" lvl="0" indent="-182563" algn="just" rtl="1"/>
            <a:endParaRPr lang="fr-FR" b="1" dirty="0" smtClean="0"/>
          </a:p>
          <a:p>
            <a:pPr marL="269875" lvl="0" indent="-182563" algn="just" rtl="1">
              <a:buFont typeface="Arial" pitchFamily="34" charset="0"/>
              <a:buChar char="•"/>
            </a:pPr>
            <a:r>
              <a:rPr lang="ar-MA" b="1" dirty="0" smtClean="0"/>
              <a:t>تعزيز ميناء </a:t>
            </a:r>
            <a:r>
              <a:rPr lang="ar-MA" b="1" dirty="0" err="1" smtClean="0"/>
              <a:t>الحسيمة</a:t>
            </a:r>
            <a:r>
              <a:rPr lang="ar-MA" b="1" dirty="0" smtClean="0"/>
              <a:t> بتجهيزات تمكنه من استقطاب أنشطة السياحة البحرية.</a:t>
            </a:r>
            <a:endParaRPr lang="fr-FR" b="1" dirty="0" smtClean="0"/>
          </a:p>
          <a:p>
            <a:pPr rtl="1"/>
            <a:r>
              <a:rPr lang="fr-FR" dirty="0" smtClean="0"/>
              <a:t> </a:t>
            </a:r>
          </a:p>
          <a:p>
            <a:pPr marL="180975" indent="-180975" algn="just" rtl="1">
              <a:buFont typeface="Arial" pitchFamily="34" charset="0"/>
              <a:buChar char="•"/>
              <a:defRPr/>
            </a:pPr>
            <a:endParaRPr lang="ar-MA" b="1" dirty="0" smtClean="0"/>
          </a:p>
          <a:p>
            <a:pPr algn="r" rtl="1"/>
            <a:endParaRPr lang="fr-FR"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18</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664745" y="7368622"/>
            <a:ext cx="358766" cy="372308"/>
          </a:xfrm>
          <a:prstGeom prst="rect">
            <a:avLst/>
          </a:prstGeom>
          <a:noFill/>
          <a:ln w="9525">
            <a:noFill/>
            <a:miter lim="800000"/>
            <a:headEnd/>
            <a:tailEnd/>
          </a:ln>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lgn="just" rtl="1"/>
            <a:r>
              <a:rPr lang="ar-MA" b="1" dirty="0" smtClean="0"/>
              <a:t>المحور الثالث يتمثل في إنشاء موانئ جديدة للرفع من العرض </a:t>
            </a:r>
            <a:r>
              <a:rPr lang="ar-MA" b="1" dirty="0" err="1" smtClean="0"/>
              <a:t>المينائي</a:t>
            </a:r>
            <a:r>
              <a:rPr lang="ar-MA" b="1" dirty="0" smtClean="0"/>
              <a:t> وتأهيله والمساهمة في تهيئة التراب الوطني وخلق أقطاب </a:t>
            </a:r>
            <a:r>
              <a:rPr lang="ar-MA" b="1" dirty="0" err="1" smtClean="0"/>
              <a:t>مينائية</a:t>
            </a:r>
            <a:r>
              <a:rPr lang="ar-MA" b="1" dirty="0" smtClean="0"/>
              <a:t> جديدة من أجل </a:t>
            </a:r>
            <a:r>
              <a:rPr lang="ar-MA" b="1" dirty="0" err="1" smtClean="0"/>
              <a:t>التموقع</a:t>
            </a:r>
            <a:r>
              <a:rPr lang="ar-MA" b="1" dirty="0" smtClean="0"/>
              <a:t> على الساحتين: الدولية </a:t>
            </a:r>
            <a:r>
              <a:rPr lang="ar-MA" b="1" dirty="0" err="1" smtClean="0"/>
              <a:t>والجهوية</a:t>
            </a:r>
            <a:r>
              <a:rPr lang="ar-MA" b="1" dirty="0" smtClean="0"/>
              <a:t>، ومن مشاريعه الهامة:</a:t>
            </a:r>
            <a:r>
              <a:rPr lang="fr-FR" b="1" dirty="0" smtClean="0"/>
              <a:t> </a:t>
            </a:r>
            <a:endParaRPr lang="ar-MA" b="1" dirty="0" smtClean="0"/>
          </a:p>
          <a:p>
            <a:pPr lvl="0" algn="just" rtl="1"/>
            <a:endParaRPr lang="fr-FR" b="1" dirty="0" smtClean="0"/>
          </a:p>
          <a:p>
            <a:pPr marL="182563" lvl="0" indent="-95250" algn="just" rtl="1">
              <a:buFont typeface="Arial" pitchFamily="34" charset="0"/>
              <a:buChar char="•"/>
            </a:pPr>
            <a:r>
              <a:rPr lang="ar-MA" b="1" dirty="0" smtClean="0"/>
              <a:t>ميناء </a:t>
            </a:r>
            <a:r>
              <a:rPr lang="ar-MA" b="1" dirty="0" err="1" smtClean="0"/>
              <a:t>الناظور</a:t>
            </a:r>
            <a:r>
              <a:rPr lang="ar-MA" b="1" dirty="0" smtClean="0"/>
              <a:t> غرب المتوسط بموقع </a:t>
            </a:r>
            <a:r>
              <a:rPr lang="ar-MA" b="1" dirty="0" err="1" smtClean="0"/>
              <a:t>بيطويا</a:t>
            </a:r>
            <a:r>
              <a:rPr lang="ar-MA" b="1" dirty="0" smtClean="0"/>
              <a:t> </a:t>
            </a:r>
            <a:r>
              <a:rPr lang="fr-FR" b="1" dirty="0" err="1" smtClean="0"/>
              <a:t>Bétoya</a:t>
            </a:r>
            <a:r>
              <a:rPr lang="ar-MA" b="1" dirty="0" smtClean="0"/>
              <a:t>، الذي سيتخصص أولا في المواد الطاقية مع إمكانية التوسع مستقبلا للاهتمام </a:t>
            </a:r>
            <a:r>
              <a:rPr lang="ar-MA" b="1" dirty="0" err="1" smtClean="0"/>
              <a:t>بمسافنة</a:t>
            </a:r>
            <a:r>
              <a:rPr lang="ar-MA" b="1" dirty="0" smtClean="0"/>
              <a:t> الحاويات ؛ </a:t>
            </a:r>
          </a:p>
          <a:p>
            <a:pPr marL="182563" lvl="0" indent="-95250" algn="just" rtl="1"/>
            <a:endParaRPr lang="fr-FR" b="1" dirty="0" smtClean="0"/>
          </a:p>
          <a:p>
            <a:pPr marL="182563" lvl="0" indent="-95250" algn="just" rtl="1">
              <a:buFont typeface="Arial" pitchFamily="34" charset="0"/>
              <a:buChar char="•"/>
            </a:pPr>
            <a:r>
              <a:rPr lang="ar-MA" b="1" dirty="0" smtClean="0"/>
              <a:t>ميناء القنيطرة الأطلسي الذي سيعزز العرض </a:t>
            </a:r>
            <a:r>
              <a:rPr lang="ar-MA" b="1" dirty="0" err="1" smtClean="0"/>
              <a:t>المينائي</a:t>
            </a:r>
            <a:r>
              <a:rPr lang="ar-MA" b="1" dirty="0" smtClean="0"/>
              <a:t> وسط البلاد، وسيقدم خدمة هامة لمناطق الغرب </a:t>
            </a:r>
            <a:r>
              <a:rPr lang="ar-MA" b="1" dirty="0" err="1" smtClean="0"/>
              <a:t>واللوكوس</a:t>
            </a:r>
            <a:r>
              <a:rPr lang="ar-MA" b="1" dirty="0" smtClean="0"/>
              <a:t> </a:t>
            </a:r>
            <a:r>
              <a:rPr lang="ar-MA" b="1" dirty="0" err="1" smtClean="0"/>
              <a:t>وفاس</a:t>
            </a:r>
            <a:r>
              <a:rPr lang="ar-MA" b="1" dirty="0" smtClean="0"/>
              <a:t> – </a:t>
            </a:r>
            <a:r>
              <a:rPr lang="ar-MA" b="1" dirty="0" err="1" smtClean="0"/>
              <a:t>سايس</a:t>
            </a:r>
            <a:r>
              <a:rPr lang="ar-MA" b="1" dirty="0" smtClean="0"/>
              <a:t>، </a:t>
            </a:r>
            <a:r>
              <a:rPr lang="ar-MA" b="1" dirty="0" err="1" smtClean="0"/>
              <a:t>ولطنجة</a:t>
            </a:r>
            <a:r>
              <a:rPr lang="ar-MA" b="1" dirty="0" smtClean="0"/>
              <a:t> والدار البيضاء فيما يخص </a:t>
            </a:r>
            <a:r>
              <a:rPr lang="ar-MA" b="1" dirty="0" err="1" smtClean="0"/>
              <a:t>الأروجة</a:t>
            </a:r>
            <a:r>
              <a:rPr lang="ar-MA" b="1" dirty="0" smtClean="0"/>
              <a:t> غير </a:t>
            </a:r>
            <a:r>
              <a:rPr lang="ar-MA" b="1" dirty="0" err="1" smtClean="0"/>
              <a:t>الوحداتية</a:t>
            </a:r>
            <a:r>
              <a:rPr lang="ar-MA" b="1" dirty="0" smtClean="0"/>
              <a:t> ؛</a:t>
            </a:r>
          </a:p>
          <a:p>
            <a:pPr marL="182563" lvl="0" indent="-95250" algn="just" rtl="1"/>
            <a:endParaRPr lang="fr-FR" b="1" dirty="0" smtClean="0"/>
          </a:p>
          <a:p>
            <a:pPr marL="182563" lvl="0" indent="-95250" algn="just" rtl="1">
              <a:buFont typeface="Arial" pitchFamily="34" charset="0"/>
              <a:buChar char="•"/>
            </a:pPr>
            <a:r>
              <a:rPr lang="ar-MA" b="1" dirty="0" smtClean="0"/>
              <a:t>الميناء </a:t>
            </a:r>
            <a:r>
              <a:rPr lang="ar-MA" b="1" dirty="0" err="1" smtClean="0"/>
              <a:t>الطاقي</a:t>
            </a:r>
            <a:r>
              <a:rPr lang="ar-MA" b="1" dirty="0" smtClean="0"/>
              <a:t> الجديد بالجرف الأصفر الذي سيهتم نشاطه برواج الغاز الطبيعي المسال والمحروقات ؛</a:t>
            </a:r>
          </a:p>
          <a:p>
            <a:pPr marL="182563" lvl="0" indent="-95250" algn="just" rtl="1"/>
            <a:endParaRPr lang="fr-FR" b="1" dirty="0" smtClean="0"/>
          </a:p>
          <a:p>
            <a:pPr marL="182563" lvl="0" indent="-95250" algn="just" rtl="1">
              <a:buFont typeface="Arial" pitchFamily="34" charset="0"/>
              <a:buChar char="•"/>
            </a:pPr>
            <a:r>
              <a:rPr lang="ar-MA" b="1" dirty="0" smtClean="0"/>
              <a:t>الميناء الجديد جنوب </a:t>
            </a:r>
            <a:r>
              <a:rPr lang="ar-MA" b="1" dirty="0" err="1" smtClean="0"/>
              <a:t>آسفي</a:t>
            </a:r>
            <a:r>
              <a:rPr lang="ar-MA" b="1" dirty="0" smtClean="0"/>
              <a:t> الذي سيخصص للفحم </a:t>
            </a:r>
            <a:r>
              <a:rPr lang="ar-MA" b="1" dirty="0" err="1" smtClean="0"/>
              <a:t>والفوسفاط</a:t>
            </a:r>
            <a:r>
              <a:rPr lang="ar-MA" b="1" dirty="0" smtClean="0"/>
              <a:t>، </a:t>
            </a:r>
            <a:r>
              <a:rPr lang="ar-MA" b="1" dirty="0" err="1" smtClean="0"/>
              <a:t>ولأروجة</a:t>
            </a:r>
            <a:r>
              <a:rPr lang="ar-MA" b="1" dirty="0" smtClean="0"/>
              <a:t> أخرى على المدى البعيد ؛</a:t>
            </a:r>
          </a:p>
          <a:p>
            <a:pPr marL="182563" lvl="0" indent="-95250" algn="just" rtl="1"/>
            <a:endParaRPr lang="fr-FR" b="1" dirty="0" smtClean="0"/>
          </a:p>
          <a:p>
            <a:pPr marL="182563" lvl="0" indent="-95250" algn="just" rtl="1">
              <a:buFont typeface="Arial" pitchFamily="34" charset="0"/>
              <a:buChar char="•"/>
            </a:pPr>
            <a:r>
              <a:rPr lang="ar-MA" b="1" dirty="0" smtClean="0"/>
              <a:t>ميناء الداخلة الأطلسي الذي سيتوفر على طاقة استيعابية كبيرة للصيد البحري، </a:t>
            </a:r>
            <a:r>
              <a:rPr lang="ar-MA" b="1" dirty="0" err="1" smtClean="0"/>
              <a:t>وللأروجة</a:t>
            </a:r>
            <a:r>
              <a:rPr lang="ar-MA" b="1" dirty="0" smtClean="0"/>
              <a:t> التجارية بجهة وادي الذهب </a:t>
            </a:r>
            <a:r>
              <a:rPr lang="ar-MA" b="1" dirty="0" err="1" smtClean="0"/>
              <a:t>لكويرة</a:t>
            </a:r>
            <a:r>
              <a:rPr lang="ar-MA" b="1" dirty="0" smtClean="0"/>
              <a:t>.</a:t>
            </a:r>
            <a:endParaRPr lang="fr-FR" b="1"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19</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735555" y="8066705"/>
            <a:ext cx="358766" cy="372308"/>
          </a:xfrm>
          <a:prstGeom prst="rect">
            <a:avLst/>
          </a:prstGeom>
          <a:noFill/>
          <a:ln w="9525">
            <a:noFill/>
            <a:miter lim="800000"/>
            <a:headEnd/>
            <a:tailEnd/>
          </a:ln>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ولتنفيذ هذه </a:t>
            </a:r>
            <a:r>
              <a:rPr lang="ar-MA" b="1" dirty="0" err="1" smtClean="0"/>
              <a:t>الاستراتيجية</a:t>
            </a:r>
            <a:r>
              <a:rPr lang="ar-MA" b="1" dirty="0" smtClean="0"/>
              <a:t> الطموحة، لا بد من تعبئة موارد مالية مهمة خلال العشرين سنة المقبلة إذ تقدر تكلفة البنيات التحتية المينائية المرتقب إنجازها </a:t>
            </a:r>
            <a:r>
              <a:rPr lang="ar-MA" b="1" dirty="0" err="1" smtClean="0"/>
              <a:t>بــ</a:t>
            </a:r>
            <a:r>
              <a:rPr lang="ar-MA" b="1" dirty="0" smtClean="0"/>
              <a:t> 60 مليار درهم، أي ما يعادل حوالي 3 </a:t>
            </a:r>
            <a:r>
              <a:rPr lang="ar-MA" b="1" dirty="0" err="1" smtClean="0"/>
              <a:t>ملايير</a:t>
            </a:r>
            <a:r>
              <a:rPr lang="ar-MA" b="1" dirty="0" smtClean="0"/>
              <a:t> درهم سنويا.</a:t>
            </a:r>
            <a:endParaRPr lang="fr-FR" b="1" dirty="0" smtClean="0"/>
          </a:p>
          <a:p>
            <a:pPr algn="just" rtl="1"/>
            <a:r>
              <a:rPr lang="fr-FR" b="1" dirty="0" smtClean="0"/>
              <a:t> </a:t>
            </a:r>
          </a:p>
          <a:p>
            <a:pPr algn="just" rtl="1"/>
            <a:r>
              <a:rPr lang="ar-MA" b="1" dirty="0" smtClean="0"/>
              <a:t>وسيتم تمويل الاستثمارات المتوقعة من طرف الدولة أو الوكالات المينائية أو عن طريق الفاعلين في القطاع من خلال إبرام عقود الامتياز أو في إطار شراكات بين القطاعين العام والخاص.</a:t>
            </a:r>
            <a:endParaRPr lang="fr-FR" b="1" dirty="0" smtClean="0"/>
          </a:p>
          <a:p>
            <a:pPr algn="just" rtl="1"/>
            <a:r>
              <a:rPr lang="fr-FR" b="1" dirty="0" smtClean="0"/>
              <a:t> </a:t>
            </a:r>
          </a:p>
          <a:p>
            <a:pPr algn="just" rtl="1"/>
            <a:r>
              <a:rPr lang="ar-MA" b="1" dirty="0" smtClean="0"/>
              <a:t>وتجدر الإشارة إلى أن التكلفة المالية للمشاريع المينائية التي توجد حاليا قيد الدرس أو قيد الإنجاز تقارب</a:t>
            </a:r>
            <a:r>
              <a:rPr lang="fr-FR" b="1" dirty="0" smtClean="0"/>
              <a:t> 20 </a:t>
            </a:r>
            <a:r>
              <a:rPr lang="ar-MA" b="1" dirty="0" smtClean="0"/>
              <a:t>مليار درهم وتخص كل من ميناء </a:t>
            </a:r>
            <a:r>
              <a:rPr lang="ar-MA" b="1" dirty="0" err="1" smtClean="0"/>
              <a:t>طنجة</a:t>
            </a:r>
            <a:r>
              <a:rPr lang="ar-MA" b="1" dirty="0" smtClean="0"/>
              <a:t> المتوسط 2 وميناء </a:t>
            </a:r>
            <a:r>
              <a:rPr lang="ar-MA" b="1" dirty="0" err="1" smtClean="0"/>
              <a:t>طنجة</a:t>
            </a:r>
            <a:r>
              <a:rPr lang="ar-MA" b="1" dirty="0" smtClean="0"/>
              <a:t> المدينة والميناء الجديد لأسفي، وتوسيع موانئ الجرف </a:t>
            </a:r>
            <a:r>
              <a:rPr lang="ar-MA" b="1" dirty="0" err="1" smtClean="0"/>
              <a:t>وأكادير</a:t>
            </a:r>
            <a:r>
              <a:rPr lang="ar-MA" b="1" dirty="0" smtClean="0"/>
              <a:t> وسيدي </a:t>
            </a:r>
            <a:r>
              <a:rPr lang="ar-MA" b="1" dirty="0" err="1" smtClean="0"/>
              <a:t>إفني</a:t>
            </a:r>
            <a:r>
              <a:rPr lang="ar-MA" b="1" dirty="0" smtClean="0"/>
              <a:t> </a:t>
            </a:r>
            <a:r>
              <a:rPr lang="ar-MA" b="1" dirty="0" err="1" smtClean="0"/>
              <a:t>وطرفاية</a:t>
            </a:r>
            <a:r>
              <a:rPr lang="ar-MA" b="1" dirty="0" smtClean="0"/>
              <a:t> والداخلة.</a:t>
            </a:r>
            <a:endParaRPr lang="fr-FR" b="1" dirty="0" smtClean="0"/>
          </a:p>
          <a:p>
            <a:pPr algn="just" rtl="1">
              <a:spcBef>
                <a:spcPct val="0"/>
              </a:spcBef>
            </a:pPr>
            <a:endParaRPr lang="ar-MA" b="1"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20</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664747" y="6825670"/>
            <a:ext cx="358766" cy="372308"/>
          </a:xfrm>
          <a:prstGeom prst="rect">
            <a:avLst/>
          </a:prstGeom>
          <a:noFill/>
          <a:ln w="9525">
            <a:noFill/>
            <a:miter lim="800000"/>
            <a:headEnd/>
            <a:tailEnd/>
          </a:ln>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ومن أجل إنجاح هذه </a:t>
            </a:r>
            <a:r>
              <a:rPr lang="ar-MA" b="1" dirty="0" err="1" smtClean="0"/>
              <a:t>الاستراتيجية</a:t>
            </a:r>
            <a:r>
              <a:rPr lang="ar-MA" b="1" dirty="0" smtClean="0"/>
              <a:t> وبلوغ أهدافها، سيتم اتخاذ مجموعة من التدابير المواكبة، من أهمها:</a:t>
            </a:r>
            <a:endParaRPr lang="fr-FR" b="1" dirty="0" smtClean="0"/>
          </a:p>
          <a:p>
            <a:pPr lvl="0" algn="just" rtl="1"/>
            <a:r>
              <a:rPr lang="ar-MA" b="1" dirty="0" err="1" smtClean="0"/>
              <a:t>تحيين</a:t>
            </a:r>
            <a:r>
              <a:rPr lang="ar-MA" b="1" dirty="0" smtClean="0"/>
              <a:t> المدونة البحرية ؛</a:t>
            </a:r>
          </a:p>
          <a:p>
            <a:pPr lvl="0" algn="just" rtl="1"/>
            <a:endParaRPr lang="fr-FR" b="1" dirty="0" smtClean="0"/>
          </a:p>
          <a:p>
            <a:pPr marL="182563" lvl="0" indent="-95250" algn="just" rtl="1">
              <a:buFont typeface="Arial" pitchFamily="34" charset="0"/>
              <a:buChar char="•"/>
            </a:pPr>
            <a:r>
              <a:rPr lang="ar-MA" b="1" dirty="0" smtClean="0"/>
              <a:t>تطوير قطب للتكوين في المجالين: </a:t>
            </a:r>
            <a:r>
              <a:rPr lang="ar-MA" b="1" dirty="0" err="1" smtClean="0"/>
              <a:t>المينائي</a:t>
            </a:r>
            <a:r>
              <a:rPr lang="ar-MA" b="1" dirty="0" smtClean="0"/>
              <a:t> والبحري ؛ </a:t>
            </a:r>
          </a:p>
          <a:p>
            <a:pPr marL="182563" lvl="0" indent="-95250" algn="just" rtl="1"/>
            <a:endParaRPr lang="fr-FR" b="1" dirty="0" smtClean="0"/>
          </a:p>
          <a:p>
            <a:pPr marL="182563" lvl="0" indent="-95250" algn="just" rtl="1">
              <a:buFont typeface="Arial" pitchFamily="34" charset="0"/>
              <a:buChar char="•"/>
            </a:pPr>
            <a:r>
              <a:rPr lang="ar-MA" b="1" dirty="0" smtClean="0"/>
              <a:t>توفير احتياطات عقارية لتوسيع الموانئ وإحداث المناطق </a:t>
            </a:r>
            <a:r>
              <a:rPr lang="ar-MA" b="1" dirty="0" err="1" smtClean="0"/>
              <a:t>اللوجستيكية</a:t>
            </a:r>
            <a:r>
              <a:rPr lang="ar-MA" b="1" dirty="0" smtClean="0"/>
              <a:t> التابعة لها؛ </a:t>
            </a:r>
          </a:p>
          <a:p>
            <a:pPr marL="182563" lvl="0" indent="-95250" algn="just" rtl="1"/>
            <a:endParaRPr lang="fr-FR" b="1" dirty="0" smtClean="0"/>
          </a:p>
          <a:p>
            <a:pPr marL="182563" lvl="0" indent="-95250" algn="just" rtl="1">
              <a:buFont typeface="Arial" pitchFamily="34" charset="0"/>
              <a:buChar char="•"/>
            </a:pPr>
            <a:r>
              <a:rPr lang="ar-MA" b="1" dirty="0" smtClean="0"/>
              <a:t>ربط الموانئ بالمحطات </a:t>
            </a:r>
            <a:r>
              <a:rPr lang="ar-MA" b="1" dirty="0" err="1" smtClean="0"/>
              <a:t>اللوجيستيكية</a:t>
            </a:r>
            <a:r>
              <a:rPr lang="ar-MA" b="1" dirty="0" smtClean="0"/>
              <a:t> وشبكات النقل عبر الطرق والطرق السيارة والسكك الحديدية ؛</a:t>
            </a:r>
          </a:p>
          <a:p>
            <a:pPr marL="182563" lvl="0" indent="-95250" algn="just" rtl="1"/>
            <a:endParaRPr lang="fr-FR" b="1" dirty="0" smtClean="0"/>
          </a:p>
          <a:p>
            <a:pPr marL="182563" lvl="0" indent="-95250" algn="just" rtl="1">
              <a:buFont typeface="Arial" pitchFamily="34" charset="0"/>
              <a:buChar char="•"/>
            </a:pPr>
            <a:r>
              <a:rPr lang="ar-MA" b="1" dirty="0" smtClean="0"/>
              <a:t>وضع </a:t>
            </a:r>
            <a:r>
              <a:rPr lang="ar-MA" b="1" dirty="0" err="1" smtClean="0"/>
              <a:t>استراتيجية</a:t>
            </a:r>
            <a:r>
              <a:rPr lang="ar-MA" b="1" dirty="0" smtClean="0"/>
              <a:t> متكاملة لتطوير قطاع النقل البحري الوطني ؛ </a:t>
            </a:r>
          </a:p>
          <a:p>
            <a:pPr marL="182563" lvl="0" indent="-95250" algn="just" rtl="1"/>
            <a:endParaRPr lang="fr-FR" b="1" dirty="0" smtClean="0"/>
          </a:p>
          <a:p>
            <a:pPr marL="182563" lvl="0" indent="-95250" algn="just" rtl="1">
              <a:buFont typeface="Arial" pitchFamily="34" charset="0"/>
              <a:buChar char="•"/>
            </a:pPr>
            <a:r>
              <a:rPr lang="ar-MA" b="1" dirty="0" smtClean="0"/>
              <a:t>تشجيع صناعات بناء السفن وإصلاحها ؛ </a:t>
            </a:r>
          </a:p>
          <a:p>
            <a:pPr marL="182563" lvl="0" indent="-95250" algn="just" rtl="1"/>
            <a:endParaRPr lang="fr-FR" b="1" dirty="0" smtClean="0"/>
          </a:p>
          <a:p>
            <a:pPr marL="182563" indent="-95250" algn="just" rtl="1">
              <a:buFont typeface="Arial" pitchFamily="34" charset="0"/>
              <a:buChar char="•"/>
            </a:pPr>
            <a:r>
              <a:rPr lang="ar-MA" b="1" dirty="0" smtClean="0"/>
              <a:t>نهج سياسة قوية لتشجيع الاستثمارات والشراكات بين القطاعين: العام والخاص. </a:t>
            </a:r>
            <a:endParaRPr lang="fr-FR" b="1"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21</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593936" y="7678881"/>
            <a:ext cx="358766" cy="372308"/>
          </a:xfrm>
          <a:prstGeom prst="rect">
            <a:avLst/>
          </a:prstGeom>
          <a:noFill/>
          <a:ln w="9525">
            <a:noFill/>
            <a:miter lim="800000"/>
            <a:headEnd/>
            <a:tailEnd/>
          </a:ln>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MA" b="1" dirty="0" smtClean="0"/>
              <a:t>يشرفني يا مولاي أن أتقدم أمام جلالتكم بعرض عام حول </a:t>
            </a:r>
            <a:r>
              <a:rPr lang="ar-MA" b="1" dirty="0" err="1" smtClean="0"/>
              <a:t>الاستراتيجية</a:t>
            </a:r>
            <a:r>
              <a:rPr lang="ar-MA" b="1" dirty="0" smtClean="0"/>
              <a:t> الوطنية المينائية في أفق سنة 2030 واستعراض رؤيتها وأهدافها ومحاورها والأقطاب المينائية المنبثقة عنها وتكلفتها المالية. وعلى إثر ذلك، سأقدم نبذة مركزة عن المشروع المتعلق بإنشاء ميناء </a:t>
            </a:r>
            <a:r>
              <a:rPr lang="ar-MA" b="1" dirty="0" err="1" smtClean="0"/>
              <a:t>الناظور</a:t>
            </a:r>
            <a:r>
              <a:rPr lang="ar-MA" b="1" dirty="0" smtClean="0"/>
              <a:t> غرب المتوسط. </a:t>
            </a:r>
            <a:endParaRPr lang="fr-FR" b="1" dirty="0" smtClean="0"/>
          </a:p>
          <a:p>
            <a:pPr algn="just" rtl="1">
              <a:spcBef>
                <a:spcPct val="0"/>
              </a:spcBef>
            </a:pPr>
            <a:endParaRPr lang="fr-FR" b="1"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2</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593936" y="5817328"/>
            <a:ext cx="358766" cy="372308"/>
          </a:xfrm>
          <a:prstGeom prst="rect">
            <a:avLst/>
          </a:prstGeom>
          <a:noFill/>
          <a:ln w="9525">
            <a:noFill/>
            <a:miter lim="800000"/>
            <a:headEnd/>
            <a:tailEnd/>
          </a:ln>
        </p:spPr>
      </p:pic>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endParaRPr lang="fr-FR" b="1" dirty="0"/>
          </a:p>
        </p:txBody>
      </p:sp>
      <p:pic>
        <p:nvPicPr>
          <p:cNvPr id="5" name="Picture 5" descr="souris"/>
          <p:cNvPicPr>
            <a:picLocks noChangeAspect="1" noChangeArrowheads="1"/>
          </p:cNvPicPr>
          <p:nvPr/>
        </p:nvPicPr>
        <p:blipFill>
          <a:blip r:embed="rId3"/>
          <a:srcRect/>
          <a:stretch>
            <a:fillRect/>
          </a:stretch>
        </p:blipFill>
        <p:spPr bwMode="auto">
          <a:xfrm>
            <a:off x="5664745" y="5507066"/>
            <a:ext cx="358766" cy="372308"/>
          </a:xfrm>
          <a:prstGeom prst="rect">
            <a:avLst/>
          </a:prstGeom>
          <a:noFill/>
          <a:ln w="9525">
            <a:noFill/>
            <a:miter lim="800000"/>
            <a:headEnd/>
            <a:tailEnd/>
          </a:ln>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2A6A365-946B-40BA-9084-F2C8C156CE81}" type="slidenum">
              <a:rPr lang="fr-FR" smtClean="0">
                <a:solidFill>
                  <a:prstClr val="black"/>
                </a:solidFill>
              </a:rPr>
              <a:pPr/>
              <a:t>3</a:t>
            </a:fld>
            <a:endParaRPr lang="fr-FR" smtClean="0">
              <a:solidFill>
                <a:prstClr val="black"/>
              </a:solidFill>
            </a:endParaRPr>
          </a:p>
        </p:txBody>
      </p:sp>
      <p:sp>
        <p:nvSpPr>
          <p:cNvPr id="125955" name="Rectangle 7"/>
          <p:cNvSpPr txBox="1">
            <a:spLocks noGrp="1" noChangeArrowheads="1"/>
          </p:cNvSpPr>
          <p:nvPr/>
        </p:nvSpPr>
        <p:spPr bwMode="auto">
          <a:xfrm>
            <a:off x="3851276" y="9429750"/>
            <a:ext cx="2944813" cy="496888"/>
          </a:xfrm>
          <a:prstGeom prst="rect">
            <a:avLst/>
          </a:prstGeom>
          <a:noFill/>
          <a:ln w="9525">
            <a:noFill/>
            <a:miter lim="800000"/>
            <a:headEnd/>
            <a:tailEnd/>
          </a:ln>
        </p:spPr>
        <p:txBody>
          <a:bodyPr lIns="91439" tIns="45719" rIns="91439" bIns="45719" anchor="b"/>
          <a:lstStyle/>
          <a:p>
            <a:pPr algn="r" fontAlgn="base">
              <a:spcBef>
                <a:spcPct val="0"/>
              </a:spcBef>
              <a:spcAft>
                <a:spcPct val="0"/>
              </a:spcAft>
            </a:pPr>
            <a:fld id="{EC187100-11D0-450B-81B4-8890B15D0FE1}" type="slidenum">
              <a:rPr lang="fr-FR" sz="1200">
                <a:solidFill>
                  <a:prstClr val="black"/>
                </a:solidFill>
                <a:latin typeface="Arial" charset="0"/>
                <a:cs typeface="Arial" charset="0"/>
              </a:rPr>
              <a:pPr algn="r" fontAlgn="base">
                <a:spcBef>
                  <a:spcPct val="0"/>
                </a:spcBef>
                <a:spcAft>
                  <a:spcPct val="0"/>
                </a:spcAft>
              </a:pPr>
              <a:t>3</a:t>
            </a:fld>
            <a:endParaRPr lang="fr-FR" sz="1200">
              <a:solidFill>
                <a:prstClr val="black"/>
              </a:solidFill>
              <a:latin typeface="Arial" charset="0"/>
              <a:cs typeface="Arial" charset="0"/>
            </a:endParaRPr>
          </a:p>
        </p:txBody>
      </p:sp>
      <p:sp>
        <p:nvSpPr>
          <p:cNvPr id="125956" name="Rectangle 2"/>
          <p:cNvSpPr>
            <a:spLocks noGrp="1" noRot="1" noChangeAspect="1" noChangeArrowheads="1" noTextEdit="1"/>
          </p:cNvSpPr>
          <p:nvPr>
            <p:ph type="sldImg"/>
          </p:nvPr>
        </p:nvSpPr>
        <p:spPr>
          <a:xfrm>
            <a:off x="920750" y="746125"/>
            <a:ext cx="4957763" cy="3719513"/>
          </a:xfrm>
          <a:ln/>
        </p:spPr>
      </p:sp>
      <p:sp>
        <p:nvSpPr>
          <p:cNvPr id="125957" name="Rectangle 3"/>
          <p:cNvSpPr>
            <a:spLocks noGrp="1" noChangeArrowheads="1"/>
          </p:cNvSpPr>
          <p:nvPr>
            <p:ph type="body" idx="1"/>
          </p:nvPr>
        </p:nvSpPr>
        <p:spPr>
          <a:xfrm>
            <a:off x="679452" y="4716465"/>
            <a:ext cx="5438774" cy="4465636"/>
          </a:xfrm>
          <a:noFill/>
          <a:ln/>
        </p:spPr>
        <p:txBody>
          <a:bodyPr lIns="95469" tIns="47735" rIns="95469" bIns="47735"/>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sz="1100" b="1" dirty="0"/>
              <a:t>مولاي،</a:t>
            </a:r>
          </a:p>
          <a:p>
            <a:pPr algn="just" rtl="1"/>
            <a:endParaRPr lang="fr-FR" sz="1100" b="1" dirty="0"/>
          </a:p>
          <a:p>
            <a:pPr algn="just" rtl="1"/>
            <a:r>
              <a:rPr lang="ar-MA" sz="1100" b="1" dirty="0"/>
              <a:t>بعد المنجزات الكبرى التي حققتها المملكة المغربية تحت القيادة الحكيمة لجلالتكم، وخاصة النتائج الهامة التي أفرزها مسلسل إصلاح القطاع </a:t>
            </a:r>
            <a:r>
              <a:rPr lang="ar-MA" sz="1100" b="1" dirty="0" err="1"/>
              <a:t>المينائي</a:t>
            </a:r>
            <a:r>
              <a:rPr lang="ar-MA" sz="1100" b="1" dirty="0"/>
              <a:t> والنقلة النوعية التي عرفها تطوير البنيات التحتية، وبعد نجاح عملية إنشاء ميناء </a:t>
            </a:r>
            <a:r>
              <a:rPr lang="ar-MA" sz="1100" b="1" dirty="0" err="1"/>
              <a:t>طنجة</a:t>
            </a:r>
            <a:r>
              <a:rPr lang="ar-MA" sz="1100" b="1" dirty="0"/>
              <a:t> المتوسط إن على الصعيدين الدولي أو </a:t>
            </a:r>
            <a:r>
              <a:rPr lang="ar-MA" sz="1100" b="1" dirty="0" err="1"/>
              <a:t>الجهوي</a:t>
            </a:r>
            <a:r>
              <a:rPr lang="ar-MA" sz="1100" b="1" dirty="0"/>
              <a:t>، استطاعت بلادنا أن تبلور تصورا جديدا يقوم على تحصين المكتسبات وتقوية </a:t>
            </a:r>
            <a:r>
              <a:rPr lang="ar-MA" sz="1100" b="1" dirty="0" err="1"/>
              <a:t>الاستراتيجية</a:t>
            </a:r>
            <a:r>
              <a:rPr lang="ar-MA" sz="1100" b="1" dirty="0"/>
              <a:t> المينائية من خلال اعتماد مقاربة </a:t>
            </a:r>
            <a:r>
              <a:rPr lang="ar-MA" sz="1100" b="1" dirty="0" err="1"/>
              <a:t>تشاركية</a:t>
            </a:r>
            <a:r>
              <a:rPr lang="ar-MA" sz="1100" b="1" dirty="0"/>
              <a:t> بناءة تضمن الانخراط الشامل لمختلف الفاعلين في القطاعين: العام والخاص.</a:t>
            </a:r>
            <a:endParaRPr lang="fr-FR" sz="1100" b="1" dirty="0"/>
          </a:p>
          <a:p>
            <a:pPr algn="just" rtl="1"/>
            <a:r>
              <a:rPr lang="ar-MA" sz="1100" b="1" dirty="0"/>
              <a:t> </a:t>
            </a:r>
            <a:endParaRPr lang="fr-FR" sz="1100" b="1" dirty="0"/>
          </a:p>
          <a:p>
            <a:pPr algn="just" rtl="1"/>
            <a:r>
              <a:rPr lang="ar-MA" sz="1100" b="1" dirty="0"/>
              <a:t>وتهدف هذه </a:t>
            </a:r>
            <a:r>
              <a:rPr lang="ar-MA" sz="1100" b="1" dirty="0" err="1"/>
              <a:t>الاستراتيجية</a:t>
            </a:r>
            <a:r>
              <a:rPr lang="ar-MA" sz="1100" b="1" dirty="0"/>
              <a:t> الوطنية، التي تعتمد رؤية واضحة وشمولية للقطاع </a:t>
            </a:r>
            <a:r>
              <a:rPr lang="ar-MA" sz="1100" b="1" dirty="0" err="1"/>
              <a:t>المينائي</a:t>
            </a:r>
            <a:r>
              <a:rPr lang="ar-MA" sz="1100" b="1" dirty="0"/>
              <a:t>، إلى تمكين المغرب من موانئ عصرية ومتطورة تشكل رافعة أساسية لتعزيز موقع المغرب كمحطة </a:t>
            </a:r>
            <a:r>
              <a:rPr lang="ar-MA" sz="1100" b="1" dirty="0" err="1"/>
              <a:t>لوجيستيكية</a:t>
            </a:r>
            <a:r>
              <a:rPr lang="ar-MA" sz="1100" b="1" dirty="0"/>
              <a:t> هامة في حوض البحر الأبيض المتوسط، وتشكل - في الآن نفسه - آلية فاعلة لتدعيم التنافسية الاقتصادية الوطنية والمساهمة في إعداد التراب الوطني والتنمية </a:t>
            </a:r>
            <a:r>
              <a:rPr lang="ar-MA" sz="1100" b="1" dirty="0" err="1"/>
              <a:t>الجهوية</a:t>
            </a:r>
            <a:r>
              <a:rPr lang="ar-MA" sz="1100" b="1" dirty="0"/>
              <a:t>. </a:t>
            </a:r>
          </a:p>
          <a:p>
            <a:pPr algn="just" rtl="1"/>
            <a:endParaRPr lang="fr-FR" sz="1100" b="1" dirty="0"/>
          </a:p>
          <a:p>
            <a:pPr algn="r" rtl="1"/>
            <a:endParaRPr lang="fr-FR" sz="1100"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4</a:t>
            </a:fld>
            <a:endParaRPr lang="fr-FR" dirty="0"/>
          </a:p>
        </p:txBody>
      </p:sp>
      <p:pic>
        <p:nvPicPr>
          <p:cNvPr id="5" name="Picture 5" descr="souris"/>
          <p:cNvPicPr>
            <a:picLocks noChangeAspect="1" noChangeArrowheads="1"/>
          </p:cNvPicPr>
          <p:nvPr/>
        </p:nvPicPr>
        <p:blipFill>
          <a:blip r:embed="rId3"/>
          <a:srcRect/>
          <a:stretch>
            <a:fillRect/>
          </a:stretch>
        </p:blipFill>
        <p:spPr bwMode="auto">
          <a:xfrm>
            <a:off x="5664747" y="7135929"/>
            <a:ext cx="358766" cy="372308"/>
          </a:xfrm>
          <a:prstGeom prst="rect">
            <a:avLst/>
          </a:prstGeom>
          <a:noFill/>
          <a:ln w="9525">
            <a:noFill/>
            <a:miter lim="800000"/>
            <a:headEnd/>
            <a:tailEnd/>
          </a:ln>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وتجدر الإشارة إلى أن هذه </a:t>
            </a:r>
            <a:r>
              <a:rPr lang="ar-MA" b="1" dirty="0" err="1" smtClean="0"/>
              <a:t>الاستراتيجية</a:t>
            </a:r>
            <a:r>
              <a:rPr lang="ar-MA" b="1" dirty="0" smtClean="0"/>
              <a:t> الجديدة اعتمدت تشخيصا مفصلا لمختلف </a:t>
            </a:r>
            <a:r>
              <a:rPr lang="ar-MA" b="1" dirty="0" err="1" smtClean="0"/>
              <a:t>الأروجة</a:t>
            </a:r>
            <a:r>
              <a:rPr lang="ar-MA" b="1" dirty="0" smtClean="0"/>
              <a:t> المينائية الدولية بناء على معطيات الواقع الحالي ومتطلبات الآفاق المستقبلية وفق مقاربة متعددة الأبعاد لأمرين أساسيين: الحالة الراهنة للموانئ المغربية والفرص الدولية المتاحة أمامها، والحجم الحالي والمتوقع لمختلف </a:t>
            </a:r>
            <a:r>
              <a:rPr lang="ar-MA" b="1" dirty="0" err="1" smtClean="0"/>
              <a:t>أروجة</a:t>
            </a:r>
            <a:r>
              <a:rPr lang="ar-MA" b="1" dirty="0" smtClean="0"/>
              <a:t> البضائع. </a:t>
            </a:r>
            <a:endParaRPr lang="fr-FR" b="1" dirty="0" smtClean="0"/>
          </a:p>
          <a:p>
            <a:pPr algn="just" rtl="1"/>
            <a:r>
              <a:rPr lang="fr-FR" b="1" dirty="0" smtClean="0"/>
              <a:t> </a:t>
            </a:r>
          </a:p>
          <a:p>
            <a:pPr algn="just" rtl="1"/>
            <a:r>
              <a:rPr lang="ar-MA" b="1" dirty="0" smtClean="0"/>
              <a:t>وينبغي التأكيد على أن </a:t>
            </a:r>
            <a:r>
              <a:rPr lang="ar-MA" b="1" dirty="0" err="1" smtClean="0"/>
              <a:t>الاستراتيجية</a:t>
            </a:r>
            <a:r>
              <a:rPr lang="ar-MA" b="1" dirty="0" smtClean="0"/>
              <a:t> المينائية، التي تكتسي طابعا </a:t>
            </a:r>
            <a:r>
              <a:rPr lang="ar-MA" b="1" dirty="0" err="1" smtClean="0"/>
              <a:t>استباقيا</a:t>
            </a:r>
            <a:r>
              <a:rPr lang="ar-MA" b="1" dirty="0" smtClean="0"/>
              <a:t> </a:t>
            </a:r>
            <a:r>
              <a:rPr lang="ar-MA" b="1" dirty="0" err="1" smtClean="0"/>
              <a:t>وتشاركيا</a:t>
            </a:r>
            <a:r>
              <a:rPr lang="ar-MA" b="1" dirty="0" smtClean="0"/>
              <a:t>، تتأسس على ثلاثة مكونات رئيسية:</a:t>
            </a:r>
          </a:p>
          <a:p>
            <a:pPr algn="just" rtl="1"/>
            <a:endParaRPr lang="fr-FR" sz="500" b="1" dirty="0"/>
          </a:p>
          <a:p>
            <a:pPr marL="182487" indent="-182487" algn="just" rtl="1">
              <a:buFont typeface="Calibri" pitchFamily="34" charset="0"/>
              <a:buChar char="–"/>
              <a:tabLst>
                <a:tab pos="182487" algn="l"/>
              </a:tabLst>
            </a:pPr>
            <a:r>
              <a:rPr lang="ar-MA" b="1" dirty="0" smtClean="0"/>
              <a:t>أولا، نتائج الاستراتيجيات القطاعية وتوقعاتها في مجالات الصناعة والفلاحة والصيد البحري والطاقة </a:t>
            </a:r>
            <a:r>
              <a:rPr lang="ar-MA" b="1" dirty="0" err="1" smtClean="0"/>
              <a:t>والفوسفاط</a:t>
            </a:r>
            <a:r>
              <a:rPr lang="ar-MA" b="1" dirty="0" smtClean="0"/>
              <a:t> </a:t>
            </a:r>
            <a:r>
              <a:rPr lang="ar-MA" b="1" dirty="0" err="1" smtClean="0"/>
              <a:t>واللوجيستيك</a:t>
            </a:r>
            <a:r>
              <a:rPr lang="ar-MA" b="1" dirty="0" smtClean="0"/>
              <a:t> والسياحة ؛ </a:t>
            </a:r>
            <a:endParaRPr lang="fr-FR" b="1" dirty="0" smtClean="0"/>
          </a:p>
          <a:p>
            <a:pPr marL="182487" indent="-182487" algn="just" rtl="1">
              <a:buFont typeface="Calibri" pitchFamily="34" charset="0"/>
              <a:buChar char="–"/>
              <a:tabLst>
                <a:tab pos="182487" algn="l"/>
              </a:tabLst>
            </a:pPr>
            <a:r>
              <a:rPr lang="ar-MA" b="1" dirty="0" smtClean="0"/>
              <a:t>ثانيا، التوقعات الاقتصادية الوطنية في أبعادها المتنوعة والمختلفة ؛ </a:t>
            </a:r>
            <a:endParaRPr lang="fr-FR" b="1" dirty="0" smtClean="0"/>
          </a:p>
          <a:p>
            <a:pPr marL="182487" indent="-182487" algn="just" rtl="1">
              <a:buFont typeface="Calibri" pitchFamily="34" charset="0"/>
              <a:buChar char="–"/>
              <a:tabLst>
                <a:tab pos="182487" algn="l"/>
              </a:tabLst>
            </a:pPr>
            <a:r>
              <a:rPr lang="ar-MA" b="1" dirty="0" smtClean="0"/>
              <a:t>ثالثا، تطور الطلب </a:t>
            </a:r>
            <a:r>
              <a:rPr lang="ar-MA" b="1" dirty="0" err="1" smtClean="0"/>
              <a:t>المينائي</a:t>
            </a:r>
            <a:r>
              <a:rPr lang="ar-MA" b="1" dirty="0" smtClean="0"/>
              <a:t> الدولي والاستفادة من الموقع الجغرافي المتميز للمغرب بوصفه الملتقى الطبيعي للطرق البحرية العالمية. </a:t>
            </a:r>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5</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735555" y="7446188"/>
            <a:ext cx="358766" cy="372308"/>
          </a:xfrm>
          <a:prstGeom prst="rect">
            <a:avLst/>
          </a:prstGeom>
          <a:noFill/>
          <a:ln w="9525">
            <a:noFill/>
            <a:miter lim="800000"/>
            <a:headEnd/>
            <a:tailEnd/>
          </a:ln>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وتجدر الإشارة إلى أن هذه </a:t>
            </a:r>
            <a:r>
              <a:rPr lang="ar-MA" b="1" dirty="0" err="1" smtClean="0"/>
              <a:t>الاستراتيجية</a:t>
            </a:r>
            <a:r>
              <a:rPr lang="ar-MA" b="1" dirty="0" smtClean="0"/>
              <a:t> الجديدة اعتمدت تشخيصا مفصلا لمختلف </a:t>
            </a:r>
            <a:r>
              <a:rPr lang="ar-MA" b="1" dirty="0" err="1" smtClean="0"/>
              <a:t>الأروجة</a:t>
            </a:r>
            <a:r>
              <a:rPr lang="ar-MA" b="1" dirty="0" smtClean="0"/>
              <a:t> المينائية الدولية بناء على معطيات الواقع الحالي ومتطلبات الآفاق المستقبلية وفق مقاربة متعددة الأبعاد لأمرين أساسيين: الحالة الراهنة للموانئ المغربية والفرص الدولية المتاحة أمامها، والحجم الحالي والمتوقع لمختلف </a:t>
            </a:r>
            <a:r>
              <a:rPr lang="ar-MA" b="1" dirty="0" err="1" smtClean="0"/>
              <a:t>أروجة</a:t>
            </a:r>
            <a:r>
              <a:rPr lang="ar-MA" b="1" dirty="0" smtClean="0"/>
              <a:t> البضائع. </a:t>
            </a:r>
            <a:endParaRPr lang="fr-FR" b="1" dirty="0" smtClean="0"/>
          </a:p>
          <a:p>
            <a:pPr algn="just" rtl="1"/>
            <a:r>
              <a:rPr lang="fr-FR" b="1" dirty="0" smtClean="0"/>
              <a:t> </a:t>
            </a:r>
          </a:p>
          <a:p>
            <a:pPr algn="just" rtl="1"/>
            <a:r>
              <a:rPr lang="ar-MA" b="1" dirty="0" smtClean="0"/>
              <a:t>وينبغي التأكيد على أن </a:t>
            </a:r>
            <a:r>
              <a:rPr lang="ar-MA" b="1" dirty="0" err="1" smtClean="0"/>
              <a:t>الاستراتيجية</a:t>
            </a:r>
            <a:r>
              <a:rPr lang="ar-MA" b="1" dirty="0" smtClean="0"/>
              <a:t> المينائية، التي تكتسي طابعا </a:t>
            </a:r>
            <a:r>
              <a:rPr lang="ar-MA" b="1" dirty="0" err="1" smtClean="0"/>
              <a:t>استباقيا</a:t>
            </a:r>
            <a:r>
              <a:rPr lang="ar-MA" b="1" dirty="0" smtClean="0"/>
              <a:t> </a:t>
            </a:r>
            <a:r>
              <a:rPr lang="ar-MA" b="1" dirty="0" err="1" smtClean="0"/>
              <a:t>وتشاركيا</a:t>
            </a:r>
            <a:r>
              <a:rPr lang="ar-MA" b="1" dirty="0" smtClean="0"/>
              <a:t>، تتأسس على ثلاثة مكونات رئيسية:</a:t>
            </a:r>
          </a:p>
          <a:p>
            <a:pPr algn="just" rtl="1"/>
            <a:endParaRPr lang="fr-FR" sz="500" b="1" dirty="0"/>
          </a:p>
          <a:p>
            <a:pPr marL="182487" indent="-182487" algn="just" rtl="1">
              <a:buFont typeface="Calibri" pitchFamily="34" charset="0"/>
              <a:buChar char="–"/>
              <a:tabLst>
                <a:tab pos="182487" algn="l"/>
              </a:tabLst>
            </a:pPr>
            <a:r>
              <a:rPr lang="ar-MA" b="1" dirty="0" smtClean="0"/>
              <a:t>أولا، نتائج الاستراتيجيات القطاعية وتوقعاتها في مجالات الصناعة والفلاحة والصيد البحري والطاقة </a:t>
            </a:r>
            <a:r>
              <a:rPr lang="ar-MA" b="1" dirty="0" err="1" smtClean="0"/>
              <a:t>والفوسفاط</a:t>
            </a:r>
            <a:r>
              <a:rPr lang="ar-MA" b="1" dirty="0" smtClean="0"/>
              <a:t> </a:t>
            </a:r>
            <a:r>
              <a:rPr lang="ar-MA" b="1" dirty="0" err="1" smtClean="0"/>
              <a:t>واللوجيستيك</a:t>
            </a:r>
            <a:r>
              <a:rPr lang="ar-MA" b="1" dirty="0" smtClean="0"/>
              <a:t> والسياحة ؛ </a:t>
            </a:r>
            <a:endParaRPr lang="fr-FR" b="1" dirty="0" smtClean="0"/>
          </a:p>
          <a:p>
            <a:pPr marL="182487" indent="-182487" algn="just" rtl="1">
              <a:buFont typeface="Calibri" pitchFamily="34" charset="0"/>
              <a:buChar char="–"/>
              <a:tabLst>
                <a:tab pos="182487" algn="l"/>
              </a:tabLst>
            </a:pPr>
            <a:r>
              <a:rPr lang="ar-MA" b="1" dirty="0" smtClean="0"/>
              <a:t>ثانيا، التوقعات الاقتصادية الوطنية في أبعادها المتنوعة والمختلفة ؛ </a:t>
            </a:r>
            <a:endParaRPr lang="fr-FR" b="1" dirty="0" smtClean="0"/>
          </a:p>
          <a:p>
            <a:pPr marL="182487" indent="-182487" algn="just" rtl="1">
              <a:buFont typeface="Calibri" pitchFamily="34" charset="0"/>
              <a:buChar char="–"/>
              <a:tabLst>
                <a:tab pos="182487" algn="l"/>
              </a:tabLst>
            </a:pPr>
            <a:r>
              <a:rPr lang="ar-MA" b="1" dirty="0" smtClean="0"/>
              <a:t>ثالثا، تطور الطلب </a:t>
            </a:r>
            <a:r>
              <a:rPr lang="ar-MA" b="1" dirty="0" err="1" smtClean="0"/>
              <a:t>المينائي</a:t>
            </a:r>
            <a:r>
              <a:rPr lang="ar-MA" b="1" dirty="0" smtClean="0"/>
              <a:t> الدولي والاستفادة من الموقع الجغرافي المتميز للمغرب بوصفه الملتقى الطبيعي للطرق البحرية العالمية. </a:t>
            </a:r>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6</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735555" y="7446188"/>
            <a:ext cx="358766" cy="372308"/>
          </a:xfrm>
          <a:prstGeom prst="rect">
            <a:avLst/>
          </a:prstGeom>
          <a:noFill/>
          <a:ln w="9525">
            <a:noFill/>
            <a:miter lim="800000"/>
            <a:headEnd/>
            <a:tailEnd/>
          </a:ln>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وتجدر الإشارة إلى أن هذه </a:t>
            </a:r>
            <a:r>
              <a:rPr lang="ar-MA" b="1" dirty="0" err="1" smtClean="0"/>
              <a:t>الاستراتيجية</a:t>
            </a:r>
            <a:r>
              <a:rPr lang="ar-MA" b="1" dirty="0" smtClean="0"/>
              <a:t> الجديدة اعتمدت تشخيصا مفصلا لمختلف </a:t>
            </a:r>
            <a:r>
              <a:rPr lang="ar-MA" b="1" dirty="0" err="1" smtClean="0"/>
              <a:t>الأروجة</a:t>
            </a:r>
            <a:r>
              <a:rPr lang="ar-MA" b="1" dirty="0" smtClean="0"/>
              <a:t> المينائية الدولية بناء على معطيات الواقع الحالي ومتطلبات الآفاق المستقبلية وفق مقاربة متعددة الأبعاد لأمرين أساسيين: الحالة الراهنة للموانئ المغربية والفرص الدولية المتاحة أمامها، والحجم الحالي والمتوقع لمختلف </a:t>
            </a:r>
            <a:r>
              <a:rPr lang="ar-MA" b="1" dirty="0" err="1" smtClean="0"/>
              <a:t>أروجة</a:t>
            </a:r>
            <a:r>
              <a:rPr lang="ar-MA" b="1" dirty="0" smtClean="0"/>
              <a:t> البضائع. </a:t>
            </a:r>
            <a:endParaRPr lang="fr-FR" b="1" dirty="0" smtClean="0"/>
          </a:p>
          <a:p>
            <a:pPr algn="just" rtl="1"/>
            <a:r>
              <a:rPr lang="fr-FR" b="1" dirty="0" smtClean="0"/>
              <a:t> </a:t>
            </a:r>
          </a:p>
          <a:p>
            <a:pPr algn="just" rtl="1"/>
            <a:r>
              <a:rPr lang="ar-MA" b="1" dirty="0" smtClean="0"/>
              <a:t>وينبغي التأكيد على أن </a:t>
            </a:r>
            <a:r>
              <a:rPr lang="ar-MA" b="1" dirty="0" err="1" smtClean="0"/>
              <a:t>الاستراتيجية</a:t>
            </a:r>
            <a:r>
              <a:rPr lang="ar-MA" b="1" dirty="0" smtClean="0"/>
              <a:t> المينائية، التي تكتسي طابعا </a:t>
            </a:r>
            <a:r>
              <a:rPr lang="ar-MA" b="1" dirty="0" err="1" smtClean="0"/>
              <a:t>استباقيا</a:t>
            </a:r>
            <a:r>
              <a:rPr lang="ar-MA" b="1" dirty="0" smtClean="0"/>
              <a:t> </a:t>
            </a:r>
            <a:r>
              <a:rPr lang="ar-MA" b="1" dirty="0" err="1" smtClean="0"/>
              <a:t>وتشاركيا</a:t>
            </a:r>
            <a:r>
              <a:rPr lang="ar-MA" b="1" dirty="0" smtClean="0"/>
              <a:t>، تتأسس على ثلاثة مكونات رئيسية:</a:t>
            </a:r>
          </a:p>
          <a:p>
            <a:pPr algn="just" rtl="1"/>
            <a:endParaRPr lang="fr-FR" sz="500" b="1" dirty="0"/>
          </a:p>
          <a:p>
            <a:pPr marL="182487" indent="-182487" algn="just" rtl="1">
              <a:buFont typeface="Calibri" pitchFamily="34" charset="0"/>
              <a:buChar char="–"/>
              <a:tabLst>
                <a:tab pos="182487" algn="l"/>
              </a:tabLst>
            </a:pPr>
            <a:r>
              <a:rPr lang="ar-MA" b="1" dirty="0" smtClean="0"/>
              <a:t>أولا، نتائج الاستراتيجيات القطاعية وتوقعاتها في مجالات الصناعة والفلاحة والصيد البحري والطاقة </a:t>
            </a:r>
            <a:r>
              <a:rPr lang="ar-MA" b="1" dirty="0" err="1" smtClean="0"/>
              <a:t>والفوسفاط</a:t>
            </a:r>
            <a:r>
              <a:rPr lang="ar-MA" b="1" dirty="0" smtClean="0"/>
              <a:t> </a:t>
            </a:r>
            <a:r>
              <a:rPr lang="ar-MA" b="1" dirty="0" err="1" smtClean="0"/>
              <a:t>واللوجيستيك</a:t>
            </a:r>
            <a:r>
              <a:rPr lang="ar-MA" b="1" dirty="0" smtClean="0"/>
              <a:t> والسياحة ؛ </a:t>
            </a:r>
            <a:endParaRPr lang="fr-FR" b="1" dirty="0" smtClean="0"/>
          </a:p>
          <a:p>
            <a:pPr marL="182487" indent="-182487" algn="just" rtl="1">
              <a:buFont typeface="Calibri" pitchFamily="34" charset="0"/>
              <a:buChar char="–"/>
              <a:tabLst>
                <a:tab pos="182487" algn="l"/>
              </a:tabLst>
            </a:pPr>
            <a:r>
              <a:rPr lang="ar-MA" b="1" dirty="0" smtClean="0"/>
              <a:t>ثانيا، التوقعات الاقتصادية الوطنية في أبعادها المتنوعة والمختلفة ؛ </a:t>
            </a:r>
            <a:endParaRPr lang="fr-FR" b="1" dirty="0" smtClean="0"/>
          </a:p>
          <a:p>
            <a:pPr marL="182487" indent="-182487" algn="just" rtl="1">
              <a:buFont typeface="Calibri" pitchFamily="34" charset="0"/>
              <a:buChar char="–"/>
              <a:tabLst>
                <a:tab pos="182487" algn="l"/>
              </a:tabLst>
            </a:pPr>
            <a:r>
              <a:rPr lang="ar-MA" b="1" dirty="0" smtClean="0"/>
              <a:t>ثالثا، تطور الطلب </a:t>
            </a:r>
            <a:r>
              <a:rPr lang="ar-MA" b="1" dirty="0" err="1" smtClean="0"/>
              <a:t>المينائي</a:t>
            </a:r>
            <a:r>
              <a:rPr lang="ar-MA" b="1" dirty="0" smtClean="0"/>
              <a:t> الدولي والاستفادة من الموقع الجغرافي المتميز للمغرب بوصفه الملتقى الطبيعي للطرق البحرية العالمية. </a:t>
            </a:r>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7</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735555" y="7446188"/>
            <a:ext cx="358766" cy="372308"/>
          </a:xfrm>
          <a:prstGeom prst="rect">
            <a:avLst/>
          </a:prstGeom>
          <a:noFill/>
          <a:ln w="9525">
            <a:noFill/>
            <a:miter lim="800000"/>
            <a:headEnd/>
            <a:tailEnd/>
          </a:ln>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القطب </a:t>
            </a:r>
            <a:r>
              <a:rPr lang="ar-MA" b="1" dirty="0" err="1" smtClean="0"/>
              <a:t>المينائي</a:t>
            </a:r>
            <a:r>
              <a:rPr lang="ar-MA" b="1" dirty="0" smtClean="0"/>
              <a:t> للمنطقة الشرقية، المتمركز حول ميناء </a:t>
            </a:r>
            <a:r>
              <a:rPr lang="ar-MA" b="1" dirty="0" err="1" smtClean="0"/>
              <a:t>الناظور</a:t>
            </a:r>
            <a:r>
              <a:rPr lang="ar-MA" b="1" dirty="0" smtClean="0"/>
              <a:t> المدينة وغرب المتوسط، والذي ستتركز أنشطته على نقل العربات والمسافرين ورواج المحروقات والفحم والحاويات والرحلات السياحية والترفيه، علاوة على ما سيتيحه مشروع الميناء الجديد </a:t>
            </a:r>
            <a:r>
              <a:rPr lang="ar-MA" b="1" dirty="0" err="1" smtClean="0"/>
              <a:t>الناظور</a:t>
            </a:r>
            <a:r>
              <a:rPr lang="ar-MA" b="1" dirty="0" smtClean="0"/>
              <a:t> غرب المتوسط من فرص مستقبلية إضافية. </a:t>
            </a:r>
            <a:endParaRPr lang="fr-FR" b="1" dirty="0" smtClean="0"/>
          </a:p>
          <a:p>
            <a:pPr algn="just" rtl="1"/>
            <a:endParaRPr lang="fr-FR" b="1"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9</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593936" y="5662196"/>
            <a:ext cx="358766" cy="372308"/>
          </a:xfrm>
          <a:prstGeom prst="rect">
            <a:avLst/>
          </a:prstGeom>
          <a:noFill/>
          <a:ln w="9525">
            <a:noFill/>
            <a:miter lim="800000"/>
            <a:headEnd/>
            <a:tailEnd/>
          </a:ln>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MA" b="1" dirty="0" smtClean="0"/>
              <a:t>قطب </a:t>
            </a:r>
            <a:r>
              <a:rPr lang="ar-MA" b="1" dirty="0" err="1" smtClean="0"/>
              <a:t>المينائي</a:t>
            </a:r>
            <a:r>
              <a:rPr lang="ar-MA" b="1" dirty="0" smtClean="0"/>
              <a:t> الشمال الغربي، يتكون هذا القطب، المعني </a:t>
            </a:r>
            <a:r>
              <a:rPr lang="ar-MA" b="1" dirty="0" err="1" smtClean="0"/>
              <a:t>بالمسافنة</a:t>
            </a:r>
            <a:r>
              <a:rPr lang="ar-MA" b="1" dirty="0" smtClean="0"/>
              <a:t> ونقل العربات والمسافرين والرحلات السياحية والترفيه، من ميناء </a:t>
            </a:r>
            <a:r>
              <a:rPr lang="ar-MA" b="1" dirty="0" err="1" smtClean="0"/>
              <a:t>طنجة</a:t>
            </a:r>
            <a:r>
              <a:rPr lang="ar-MA" b="1" dirty="0" smtClean="0"/>
              <a:t> المدينة الذي سيتم تخصيصه للرحلات البحرية والترفيهية، وميناء </a:t>
            </a:r>
            <a:r>
              <a:rPr lang="ar-MA" b="1" dirty="0" err="1" smtClean="0"/>
              <a:t>طنجة</a:t>
            </a:r>
            <a:r>
              <a:rPr lang="ar-MA" b="1" dirty="0" smtClean="0"/>
              <a:t> المتوسط الذي سيكون بالفعل مركبا </a:t>
            </a:r>
            <a:r>
              <a:rPr lang="ar-MA" b="1" dirty="0" err="1" smtClean="0"/>
              <a:t>مينائيا</a:t>
            </a:r>
            <a:r>
              <a:rPr lang="ar-MA" b="1" dirty="0" smtClean="0"/>
              <a:t> حقيقيا يتميز </a:t>
            </a:r>
            <a:r>
              <a:rPr lang="ar-MA" b="1" dirty="0" err="1" smtClean="0"/>
              <a:t>بالمسافنة</a:t>
            </a:r>
            <a:r>
              <a:rPr lang="ar-MA" b="1" dirty="0" smtClean="0"/>
              <a:t> وببعده الدولي لكونه يربط بين أوربا وآسيا وإفريقيا وأمريكا ؛ ويوازي هذا البعد الدولي بعد وطني لا يقل أهمية يتمثل في تعزيز البنيات التحتية ومحطات الربط والمناطق الحرة </a:t>
            </a:r>
            <a:r>
              <a:rPr lang="ar-MA" b="1" dirty="0" err="1" smtClean="0"/>
              <a:t>واللوجيستيكية</a:t>
            </a:r>
            <a:r>
              <a:rPr lang="ar-MA" b="1" dirty="0" smtClean="0"/>
              <a:t> المتواجدة بمناطقه الخلفية. </a:t>
            </a:r>
            <a:endParaRPr lang="fr-FR" b="1"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C8B52D58-CE1B-4E42-A16E-9646D0BC55C7}" type="slidenum">
              <a:rPr lang="fr-FR" smtClean="0"/>
              <a:pPr/>
              <a:t>10</a:t>
            </a:fld>
            <a:endParaRPr lang="fr-FR"/>
          </a:p>
        </p:txBody>
      </p:sp>
      <p:pic>
        <p:nvPicPr>
          <p:cNvPr id="5" name="Picture 5" descr="souris"/>
          <p:cNvPicPr>
            <a:picLocks noChangeAspect="1" noChangeArrowheads="1"/>
          </p:cNvPicPr>
          <p:nvPr/>
        </p:nvPicPr>
        <p:blipFill>
          <a:blip r:embed="rId3"/>
          <a:srcRect/>
          <a:stretch>
            <a:fillRect/>
          </a:stretch>
        </p:blipFill>
        <p:spPr bwMode="auto">
          <a:xfrm>
            <a:off x="5593936" y="5972455"/>
            <a:ext cx="358766" cy="372308"/>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extLst>
      <p:ext uri="{BB962C8B-B14F-4D97-AF65-F5344CB8AC3E}">
        <p14:creationId xmlns:p14="http://schemas.microsoft.com/office/powerpoint/2010/main" xmlns="" val="27106193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857E3CC-AECE-4841-9E8C-B797041E5A26}" type="datetime1">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73574E-A23C-43CB-9F2B-56DED1DB20F4}" type="datetime1">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7AE4825-E1D9-4672-94C7-84AA1DD6BE31}" type="datetime1">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D8772B4-E3BE-4D3D-8BB9-5ACFDEAFCEFC}" type="datetime1">
              <a:rPr lang="fr-FR" smtClean="0"/>
              <a:pPr/>
              <a:t>28/01/2015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9693D30-9C07-475E-BA4B-9054927A63FD}" type="datetime1">
              <a:rPr lang="fr-FR" smtClean="0"/>
              <a:pPr/>
              <a:t>28/01/2015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5031BA1-6098-4CBF-B41C-5A4224C4C97D}" type="datetime1">
              <a:rPr lang="fr-FR" smtClean="0"/>
              <a:pPr/>
              <a:t>28/01/2015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B41D91-004F-4993-AF18-9468157FCF81}" type="datetime1">
              <a:rPr lang="fr-FR" smtClean="0"/>
              <a:pPr/>
              <a:t>28/01/2015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C8968E9-4B4B-4AFF-84BC-2E7BA9A0DE20}" type="datetime1">
              <a:rPr lang="fr-FR" smtClean="0"/>
              <a:pPr/>
              <a:t>28/01/2015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030371-0E85-4FE7-855B-75E2C187ABF8}" type="datetime1">
              <a:rPr lang="fr-FR" smtClean="0"/>
              <a:pPr/>
              <a:t>28/01/2015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BF91ECA-6DD5-450C-9F16-9A369D344A49}" type="datetime1">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FBF7E7-5FB6-4047-ACD9-C9C92AA94918}" type="datetime1">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extLst>
      <p:ext uri="{BB962C8B-B14F-4D97-AF65-F5344CB8AC3E}">
        <p14:creationId xmlns:p14="http://schemas.microsoft.com/office/powerpoint/2010/main" xmlns="" val="27106193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extLst>
      <p:ext uri="{BB962C8B-B14F-4D97-AF65-F5344CB8AC3E}">
        <p14:creationId xmlns:p14="http://schemas.microsoft.com/office/powerpoint/2010/main" xmlns="" val="9279361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extLst>
      <p:ext uri="{BB962C8B-B14F-4D97-AF65-F5344CB8AC3E}">
        <p14:creationId xmlns:p14="http://schemas.microsoft.com/office/powerpoint/2010/main" xmlns="" val="21659646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extLst>
      <p:ext uri="{BB962C8B-B14F-4D97-AF65-F5344CB8AC3E}">
        <p14:creationId xmlns:p14="http://schemas.microsoft.com/office/powerpoint/2010/main" xmlns="" val="7934730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extLst>
      <p:ext uri="{BB962C8B-B14F-4D97-AF65-F5344CB8AC3E}">
        <p14:creationId xmlns:p14="http://schemas.microsoft.com/office/powerpoint/2010/main" xmlns="" val="35339374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5E4D04A-4CDC-4979-8762-62BE886352AF}" type="datetimeFigureOut">
              <a:rPr lang="fr-FR" smtClean="0">
                <a:solidFill>
                  <a:prstClr val="black">
                    <a:tint val="75000"/>
                  </a:prstClr>
                </a:solidFill>
              </a:rPr>
              <a:pPr/>
              <a:t>28/01/2015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586774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E4D04A-4CDC-4979-8762-62BE886352AF}" type="datetimeFigureOut">
              <a:rPr lang="fr-FR" smtClean="0"/>
              <a:pPr/>
              <a:t>28/01/2015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117CF9-BB44-493B-82E1-3B2E299F6C82}"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image" Target="../media/image8.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26" Type="http://schemas.openxmlformats.org/officeDocument/2006/relationships/image" Target="../media/image8.jpeg"/><Relationship Id="rId3" Type="http://schemas.openxmlformats.org/officeDocument/2006/relationships/slideLayout" Target="../slideLayouts/slideLayout15.xml"/><Relationship Id="rId21" Type="http://schemas.openxmlformats.org/officeDocument/2006/relationships/image" Target="../media/image3.jpe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6.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5.jpeg"/><Relationship Id="rId10" Type="http://schemas.openxmlformats.org/officeDocument/2006/relationships/slideLayout" Target="../slideLayouts/slideLayout22.xml"/><Relationship Id="rId19"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4D04A-4CDC-4979-8762-62BE886352AF}" type="datetimeFigureOut">
              <a:rPr lang="fr-FR" smtClean="0"/>
              <a:pPr/>
              <a:t>28/01/2015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17CF9-BB44-493B-82E1-3B2E299F6C82}" type="slidenum">
              <a:rPr lang="fr-FR" smtClean="0"/>
              <a:pPr/>
              <a:t>‹#›</a:t>
            </a:fld>
            <a:endParaRPr lang="fr-FR"/>
          </a:p>
        </p:txBody>
      </p:sp>
      <p:pic>
        <p:nvPicPr>
          <p:cNvPr id="8" name="Picture 2" descr="https://encrypted-tbn3.gstatic.com/images?q=tbn:ANd9GcRNrTmW8HG1DfN5Sby8niEGHlklvd7eJyGhaBMn3DEIBAz-mbuA"/>
          <p:cNvPicPr>
            <a:picLocks noChangeAspect="1" noChangeArrowheads="1"/>
          </p:cNvPicPr>
          <p:nvPr/>
        </p:nvPicPr>
        <p:blipFill>
          <a:blip r:embed="rId15" cstate="print"/>
          <a:srcRect t="11634" b="15337"/>
          <a:stretch>
            <a:fillRect/>
          </a:stretch>
        </p:blipFill>
        <p:spPr bwMode="auto">
          <a:xfrm>
            <a:off x="-1" y="5643554"/>
            <a:ext cx="1304301" cy="1143032"/>
          </a:xfrm>
          <a:prstGeom prst="rect">
            <a:avLst/>
          </a:prstGeom>
          <a:noFill/>
        </p:spPr>
      </p:pic>
      <p:sp>
        <p:nvSpPr>
          <p:cNvPr id="7" name="Rectangle 6"/>
          <p:cNvSpPr/>
          <p:nvPr/>
        </p:nvSpPr>
        <p:spPr>
          <a:xfrm>
            <a:off x="0" y="0"/>
            <a:ext cx="9144000" cy="642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0" y="-24"/>
            <a:ext cx="9144000" cy="107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8" descr="PLANCHE 5.jpg"/>
          <p:cNvPicPr>
            <a:picLocks noChangeAspect="1"/>
          </p:cNvPicPr>
          <p:nvPr/>
        </p:nvPicPr>
        <p:blipFill>
          <a:blip r:embed="rId16" cstate="email"/>
          <a:srcRect/>
          <a:stretch>
            <a:fillRect/>
          </a:stretch>
        </p:blipFill>
        <p:spPr bwMode="auto">
          <a:xfrm>
            <a:off x="1" y="-24"/>
            <a:ext cx="1302450" cy="1056894"/>
          </a:xfrm>
          <a:prstGeom prst="rect">
            <a:avLst/>
          </a:prstGeom>
          <a:noFill/>
          <a:ln w="9525">
            <a:noFill/>
            <a:miter lim="800000"/>
            <a:headEnd/>
            <a:tailEnd/>
          </a:ln>
        </p:spPr>
      </p:pic>
      <p:pic>
        <p:nvPicPr>
          <p:cNvPr id="12" name="Picture 5"/>
          <p:cNvPicPr>
            <a:picLocks noChangeAspect="1" noChangeArrowheads="1"/>
          </p:cNvPicPr>
          <p:nvPr/>
        </p:nvPicPr>
        <p:blipFill>
          <a:blip r:embed="rId17" cstate="email">
            <a:lum bright="-12000" contrast="30000"/>
          </a:blip>
          <a:srcRect/>
          <a:stretch>
            <a:fillRect/>
          </a:stretch>
        </p:blipFill>
        <p:spPr bwMode="auto">
          <a:xfrm>
            <a:off x="1" y="2000240"/>
            <a:ext cx="1302450" cy="990838"/>
          </a:xfrm>
          <a:prstGeom prst="rect">
            <a:avLst/>
          </a:prstGeom>
          <a:noFill/>
          <a:ln w="9525">
            <a:noFill/>
            <a:miter lim="800000"/>
            <a:headEnd/>
            <a:tailEnd/>
          </a:ln>
        </p:spPr>
      </p:pic>
      <p:pic>
        <p:nvPicPr>
          <p:cNvPr id="13" name="Picture 47" descr="photo DPDPM118"/>
          <p:cNvPicPr>
            <a:picLocks noChangeAspect="1" noChangeArrowheads="1"/>
          </p:cNvPicPr>
          <p:nvPr/>
        </p:nvPicPr>
        <p:blipFill>
          <a:blip r:embed="rId18" cstate="email"/>
          <a:srcRect/>
          <a:stretch>
            <a:fillRect/>
          </a:stretch>
        </p:blipFill>
        <p:spPr bwMode="auto">
          <a:xfrm>
            <a:off x="0" y="3000372"/>
            <a:ext cx="1302449" cy="975042"/>
          </a:xfrm>
          <a:prstGeom prst="rect">
            <a:avLst/>
          </a:prstGeom>
          <a:noFill/>
          <a:ln w="9525">
            <a:noFill/>
            <a:miter lim="800000"/>
            <a:headEnd/>
            <a:tailEnd/>
          </a:ln>
        </p:spPr>
      </p:pic>
      <p:pic>
        <p:nvPicPr>
          <p:cNvPr id="14" name="Picture 48"/>
          <p:cNvPicPr>
            <a:picLocks noChangeAspect="1" noChangeArrowheads="1"/>
          </p:cNvPicPr>
          <p:nvPr/>
        </p:nvPicPr>
        <p:blipFill>
          <a:blip r:embed="rId19" cstate="email"/>
          <a:srcRect b="-1873"/>
          <a:stretch>
            <a:fillRect/>
          </a:stretch>
        </p:blipFill>
        <p:spPr bwMode="auto">
          <a:xfrm>
            <a:off x="1" y="1071546"/>
            <a:ext cx="1302450" cy="917602"/>
          </a:xfrm>
          <a:prstGeom prst="rect">
            <a:avLst/>
          </a:prstGeom>
          <a:noFill/>
          <a:ln w="9525">
            <a:noFill/>
            <a:miter lim="800000"/>
            <a:headEnd/>
            <a:tailEnd/>
          </a:ln>
        </p:spPr>
      </p:pic>
      <p:pic>
        <p:nvPicPr>
          <p:cNvPr id="15" name="Picture 50"/>
          <p:cNvPicPr>
            <a:picLocks noChangeAspect="1" noChangeArrowheads="1"/>
          </p:cNvPicPr>
          <p:nvPr/>
        </p:nvPicPr>
        <p:blipFill>
          <a:blip r:embed="rId20" cstate="email"/>
          <a:srcRect/>
          <a:stretch>
            <a:fillRect/>
          </a:stretch>
        </p:blipFill>
        <p:spPr bwMode="auto">
          <a:xfrm>
            <a:off x="1" y="3956316"/>
            <a:ext cx="1302450" cy="830006"/>
          </a:xfrm>
          <a:prstGeom prst="rect">
            <a:avLst/>
          </a:prstGeom>
          <a:noFill/>
          <a:ln w="9525">
            <a:noFill/>
            <a:miter lim="800000"/>
            <a:headEnd/>
            <a:tailEnd/>
          </a:ln>
        </p:spPr>
      </p:pic>
      <p:pic>
        <p:nvPicPr>
          <p:cNvPr id="16" name="Picture 52" descr="IMG_2380"/>
          <p:cNvPicPr>
            <a:picLocks noChangeAspect="1" noChangeArrowheads="1"/>
          </p:cNvPicPr>
          <p:nvPr/>
        </p:nvPicPr>
        <p:blipFill>
          <a:blip r:embed="rId21" cstate="email">
            <a:lum bright="12000"/>
          </a:blip>
          <a:srcRect/>
          <a:stretch>
            <a:fillRect/>
          </a:stretch>
        </p:blipFill>
        <p:spPr bwMode="auto">
          <a:xfrm>
            <a:off x="1" y="4786322"/>
            <a:ext cx="1302450" cy="8673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ECFE6-FF04-4C64-9924-950AAF592B11}" type="datetime1">
              <a:rPr lang="fr-FR" smtClean="0"/>
              <a:pPr/>
              <a:t>28/01/2015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17CF9-BB44-493B-82E1-3B2E299F6C82}" type="slidenum">
              <a:rPr lang="fr-FR" smtClean="0"/>
              <a:pPr/>
              <a:t>‹#›</a:t>
            </a:fld>
            <a:endParaRPr lang="fr-FR"/>
          </a:p>
        </p:txBody>
      </p:sp>
      <p:pic>
        <p:nvPicPr>
          <p:cNvPr id="8" name="Picture 2" descr="https://encrypted-tbn3.gstatic.com/images?q=tbn:ANd9GcRNrTmW8HG1DfN5Sby8niEGHlklvd7eJyGhaBMn3DEIBAz-mbuA"/>
          <p:cNvPicPr>
            <a:picLocks noChangeAspect="1" noChangeArrowheads="1"/>
          </p:cNvPicPr>
          <p:nvPr userDrawn="1"/>
        </p:nvPicPr>
        <p:blipFill>
          <a:blip r:embed="rId20" cstate="print"/>
          <a:srcRect t="11634" b="15337"/>
          <a:stretch>
            <a:fillRect/>
          </a:stretch>
        </p:blipFill>
        <p:spPr bwMode="auto">
          <a:xfrm>
            <a:off x="-1" y="5585764"/>
            <a:ext cx="1304301" cy="1143032"/>
          </a:xfrm>
          <a:prstGeom prst="rect">
            <a:avLst/>
          </a:prstGeom>
          <a:noFill/>
        </p:spPr>
      </p:pic>
      <p:sp>
        <p:nvSpPr>
          <p:cNvPr id="7" name="Rectangle 6"/>
          <p:cNvSpPr/>
          <p:nvPr userDrawn="1"/>
        </p:nvSpPr>
        <p:spPr>
          <a:xfrm>
            <a:off x="0" y="0"/>
            <a:ext cx="9144000" cy="642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0" y="642918"/>
            <a:ext cx="9144000" cy="428628"/>
          </a:xfrm>
          <a:prstGeom prst="rect">
            <a:avLst/>
          </a:prstGeom>
          <a:solidFill>
            <a:srgbClr val="EEE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8" descr="PLANCHE 5.jpg"/>
          <p:cNvPicPr>
            <a:picLocks noChangeAspect="1"/>
          </p:cNvPicPr>
          <p:nvPr userDrawn="1"/>
        </p:nvPicPr>
        <p:blipFill>
          <a:blip r:embed="rId21" cstate="email"/>
          <a:srcRect/>
          <a:stretch>
            <a:fillRect/>
          </a:stretch>
        </p:blipFill>
        <p:spPr bwMode="auto">
          <a:xfrm>
            <a:off x="1" y="-57814"/>
            <a:ext cx="1302450" cy="1056894"/>
          </a:xfrm>
          <a:prstGeom prst="rect">
            <a:avLst/>
          </a:prstGeom>
          <a:noFill/>
          <a:ln w="9525">
            <a:noFill/>
            <a:miter lim="800000"/>
            <a:headEnd/>
            <a:tailEnd/>
          </a:ln>
        </p:spPr>
      </p:pic>
      <p:pic>
        <p:nvPicPr>
          <p:cNvPr id="12" name="Picture 5"/>
          <p:cNvPicPr>
            <a:picLocks noChangeAspect="1" noChangeArrowheads="1"/>
          </p:cNvPicPr>
          <p:nvPr userDrawn="1"/>
        </p:nvPicPr>
        <p:blipFill>
          <a:blip r:embed="rId22" cstate="email">
            <a:lum bright="-12000" contrast="30000"/>
          </a:blip>
          <a:srcRect/>
          <a:stretch>
            <a:fillRect/>
          </a:stretch>
        </p:blipFill>
        <p:spPr bwMode="auto">
          <a:xfrm>
            <a:off x="1" y="1942450"/>
            <a:ext cx="1302450" cy="990838"/>
          </a:xfrm>
          <a:prstGeom prst="rect">
            <a:avLst/>
          </a:prstGeom>
          <a:noFill/>
          <a:ln w="9525">
            <a:noFill/>
            <a:miter lim="800000"/>
            <a:headEnd/>
            <a:tailEnd/>
          </a:ln>
        </p:spPr>
      </p:pic>
      <p:pic>
        <p:nvPicPr>
          <p:cNvPr id="13" name="Picture 47" descr="photo DPDPM118"/>
          <p:cNvPicPr>
            <a:picLocks noChangeAspect="1" noChangeArrowheads="1"/>
          </p:cNvPicPr>
          <p:nvPr userDrawn="1"/>
        </p:nvPicPr>
        <p:blipFill>
          <a:blip r:embed="rId23" cstate="email"/>
          <a:srcRect/>
          <a:stretch>
            <a:fillRect/>
          </a:stretch>
        </p:blipFill>
        <p:spPr bwMode="auto">
          <a:xfrm>
            <a:off x="0" y="2942582"/>
            <a:ext cx="1302449" cy="975042"/>
          </a:xfrm>
          <a:prstGeom prst="rect">
            <a:avLst/>
          </a:prstGeom>
          <a:noFill/>
          <a:ln w="9525">
            <a:noFill/>
            <a:miter lim="800000"/>
            <a:headEnd/>
            <a:tailEnd/>
          </a:ln>
        </p:spPr>
      </p:pic>
      <p:pic>
        <p:nvPicPr>
          <p:cNvPr id="14" name="Picture 48"/>
          <p:cNvPicPr>
            <a:picLocks noChangeAspect="1" noChangeArrowheads="1"/>
          </p:cNvPicPr>
          <p:nvPr userDrawn="1"/>
        </p:nvPicPr>
        <p:blipFill>
          <a:blip r:embed="rId24" cstate="email"/>
          <a:srcRect b="-1873"/>
          <a:stretch>
            <a:fillRect/>
          </a:stretch>
        </p:blipFill>
        <p:spPr bwMode="auto">
          <a:xfrm>
            <a:off x="1" y="1013756"/>
            <a:ext cx="1302450" cy="917602"/>
          </a:xfrm>
          <a:prstGeom prst="rect">
            <a:avLst/>
          </a:prstGeom>
          <a:noFill/>
          <a:ln w="9525">
            <a:noFill/>
            <a:miter lim="800000"/>
            <a:headEnd/>
            <a:tailEnd/>
          </a:ln>
        </p:spPr>
      </p:pic>
      <p:pic>
        <p:nvPicPr>
          <p:cNvPr id="15" name="Picture 50"/>
          <p:cNvPicPr>
            <a:picLocks noChangeAspect="1" noChangeArrowheads="1"/>
          </p:cNvPicPr>
          <p:nvPr userDrawn="1"/>
        </p:nvPicPr>
        <p:blipFill>
          <a:blip r:embed="rId25" cstate="email"/>
          <a:srcRect/>
          <a:stretch>
            <a:fillRect/>
          </a:stretch>
        </p:blipFill>
        <p:spPr bwMode="auto">
          <a:xfrm>
            <a:off x="1" y="3898526"/>
            <a:ext cx="1302450" cy="830006"/>
          </a:xfrm>
          <a:prstGeom prst="rect">
            <a:avLst/>
          </a:prstGeom>
          <a:noFill/>
          <a:ln w="9525">
            <a:noFill/>
            <a:miter lim="800000"/>
            <a:headEnd/>
            <a:tailEnd/>
          </a:ln>
        </p:spPr>
      </p:pic>
      <p:pic>
        <p:nvPicPr>
          <p:cNvPr id="16" name="Picture 52" descr="IMG_2380"/>
          <p:cNvPicPr>
            <a:picLocks noChangeAspect="1" noChangeArrowheads="1"/>
          </p:cNvPicPr>
          <p:nvPr userDrawn="1"/>
        </p:nvPicPr>
        <p:blipFill>
          <a:blip r:embed="rId26" cstate="email">
            <a:lum bright="12000"/>
          </a:blip>
          <a:srcRect/>
          <a:stretch>
            <a:fillRect/>
          </a:stretch>
        </p:blipFill>
        <p:spPr bwMode="auto">
          <a:xfrm>
            <a:off x="1" y="4728532"/>
            <a:ext cx="1302450" cy="8673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27.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3.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55.png"/><Relationship Id="rId5" Type="http://schemas.openxmlformats.org/officeDocument/2006/relationships/image" Target="../media/image62.png"/><Relationship Id="rId4" Type="http://schemas.openxmlformats.org/officeDocument/2006/relationships/image" Target="../media/image52.png"/><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4.png"/><Relationship Id="rId12"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hyperlink" Target="http://images.google.co.ma/imgres?imgurl=http://www.oujdacity.net/img/700/data/ocv3/Image/logos/maroc_vert_oujda.png&amp;imgrefurl=http://www.oujdacity.net/regional-article-22590-fr.html&amp;usg=__PXUYi-ADGHi8pXV7-9hk90-nNco=&amp;h=792&amp;w=800&amp;sz=33&amp;hl=fr&amp;start=1&amp;tbnid=dOrMRdalidvm0M:&amp;tbnh=142&amp;tbnw=143&amp;prev=/images?q=maroc+vert+logo&amp;gbv=2&amp;hl=f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3.jpeg"/><Relationship Id="rId3" Type="http://schemas.openxmlformats.org/officeDocument/2006/relationships/notesSlide" Target="../notesSlides/notesSlide5.xml"/><Relationship Id="rId7" Type="http://schemas.openxmlformats.org/officeDocument/2006/relationships/image" Target="../media/image14.png"/><Relationship Id="rId12" Type="http://schemas.openxmlformats.org/officeDocument/2006/relationships/image" Target="../media/image22.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3.jpeg"/><Relationship Id="rId11" Type="http://schemas.openxmlformats.org/officeDocument/2006/relationships/image" Target="../media/image21.jpeg"/><Relationship Id="rId5" Type="http://schemas.openxmlformats.org/officeDocument/2006/relationships/image" Target="../media/image19.jpeg"/><Relationship Id="rId10" Type="http://schemas.openxmlformats.org/officeDocument/2006/relationships/image" Target="../media/image16.jpeg"/><Relationship Id="rId4" Type="http://schemas.openxmlformats.org/officeDocument/2006/relationships/chart" Target="../charts/chart1.xml"/><Relationship Id="rId9" Type="http://schemas.openxmlformats.org/officeDocument/2006/relationships/hyperlink" Target="http://images.google.co.ma/imgres?imgurl=http://www.oujdacity.net/img/700/data/ocv3/Image/logos/maroc_vert_oujda.png&amp;imgrefurl=http://www.oujdacity.net/regional-article-22590-fr.html&amp;usg=__PXUYi-ADGHi8pXV7-9hk90-nNco=&amp;h=792&amp;w=800&amp;sz=33&amp;hl=fr&amp;start=1&amp;tbnid=dOrMRdalidvm0M:&amp;tbnh=142&amp;tbnw=143&amp;prev=/images?q=maroc+vert+logo&amp;gbv=2&amp;hl=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00166" y="2207766"/>
            <a:ext cx="7416254" cy="1077218"/>
          </a:xfrm>
          <a:prstGeom prst="rect">
            <a:avLst/>
          </a:prstGeom>
          <a:solidFill>
            <a:schemeClr val="accent1"/>
          </a:solidFill>
        </p:spPr>
        <p:txBody>
          <a:bodyPr wrap="square" rtlCol="0">
            <a:spAutoFit/>
          </a:bodyPr>
          <a:lstStyle/>
          <a:p>
            <a:pPr algn="ctr" rtl="1"/>
            <a:r>
              <a:rPr lang="ar-MA" sz="3200" b="1" dirty="0" smtClean="0">
                <a:solidFill>
                  <a:schemeClr val="bg1"/>
                </a:solidFill>
                <a:effectLst>
                  <a:outerShdw blurRad="38100" dist="38100" dir="2700000" algn="tl">
                    <a:srgbClr val="000000">
                      <a:alpha val="43137"/>
                    </a:srgbClr>
                  </a:outerShdw>
                </a:effectLst>
              </a:rPr>
              <a:t> الاستراتيجية الوطنية المينائية في أفق </a:t>
            </a:r>
          </a:p>
          <a:p>
            <a:pPr algn="ctr" rtl="1"/>
            <a:r>
              <a:rPr lang="ar-MA" sz="3200" b="1" dirty="0" smtClean="0">
                <a:solidFill>
                  <a:schemeClr val="bg1"/>
                </a:solidFill>
                <a:effectLst>
                  <a:outerShdw blurRad="38100" dist="38100" dir="2700000" algn="tl">
                    <a:srgbClr val="000000">
                      <a:alpha val="43137"/>
                    </a:srgbClr>
                  </a:outerShdw>
                </a:effectLst>
              </a:rPr>
              <a:t>2030</a:t>
            </a:r>
          </a:p>
        </p:txBody>
      </p:sp>
      <p:sp>
        <p:nvSpPr>
          <p:cNvPr id="7" name="Rectangle 6"/>
          <p:cNvSpPr/>
          <p:nvPr/>
        </p:nvSpPr>
        <p:spPr>
          <a:xfrm>
            <a:off x="1285853" y="4451628"/>
            <a:ext cx="7858147" cy="1569660"/>
          </a:xfrm>
          <a:prstGeom prst="rect">
            <a:avLst/>
          </a:prstGeom>
        </p:spPr>
        <p:txBody>
          <a:bodyPr wrap="square">
            <a:spAutoFit/>
          </a:bodyPr>
          <a:lstStyle/>
          <a:p>
            <a:pPr algn="ctr" rtl="1"/>
            <a:r>
              <a:rPr lang="ar-MA" sz="2400" b="1" dirty="0">
                <a:solidFill>
                  <a:schemeClr val="tx2"/>
                </a:solidFill>
              </a:rPr>
              <a:t>الأمم المتحدة – اللجنة الاقتصادية  والاجتماعية لغربي آسيا</a:t>
            </a:r>
          </a:p>
          <a:p>
            <a:pPr algn="ctr" rtl="1">
              <a:lnSpc>
                <a:spcPct val="100000"/>
              </a:lnSpc>
              <a:buClrTx/>
              <a:buSzTx/>
              <a:buFontTx/>
              <a:buNone/>
            </a:pPr>
            <a:r>
              <a:rPr lang="ar-MA" sz="2400" b="1" dirty="0" smtClean="0">
                <a:solidFill>
                  <a:schemeClr val="tx2"/>
                </a:solidFill>
              </a:rPr>
              <a:t>الاجتماع الخامس عشر للجنة النقل</a:t>
            </a:r>
          </a:p>
          <a:p>
            <a:pPr algn="ctr" rtl="1">
              <a:lnSpc>
                <a:spcPct val="100000"/>
              </a:lnSpc>
              <a:buClrTx/>
              <a:buSzTx/>
              <a:buFontTx/>
              <a:buNone/>
            </a:pPr>
            <a:endParaRPr lang="ar-MA" sz="2400" b="1" dirty="0" smtClean="0">
              <a:solidFill>
                <a:schemeClr val="tx2"/>
              </a:solidFill>
            </a:endParaRPr>
          </a:p>
          <a:p>
            <a:pPr algn="ctr" rtl="1">
              <a:lnSpc>
                <a:spcPct val="100000"/>
              </a:lnSpc>
              <a:buClrTx/>
              <a:buSzTx/>
              <a:buFontTx/>
              <a:buNone/>
            </a:pPr>
            <a:r>
              <a:rPr lang="ar-MA" sz="2400" b="1" dirty="0" smtClean="0">
                <a:solidFill>
                  <a:schemeClr val="tx2"/>
                </a:solidFill>
              </a:rPr>
              <a:t>الرباط، 27 و 28</a:t>
            </a:r>
            <a:r>
              <a:rPr lang="ar-MA" sz="2400" b="1" dirty="0">
                <a:solidFill>
                  <a:schemeClr val="tx2"/>
                </a:solidFill>
              </a:rPr>
              <a:t> يناير 2015</a:t>
            </a:r>
            <a:endParaRPr lang="en-US" sz="2400" b="1" dirty="0">
              <a:solidFill>
                <a:schemeClr val="tx2"/>
              </a:solidFill>
            </a:endParaRPr>
          </a:p>
        </p:txBody>
      </p:sp>
      <p:sp>
        <p:nvSpPr>
          <p:cNvPr id="8" name="Rectangle 2"/>
          <p:cNvSpPr>
            <a:spLocks noChangeArrowheads="1"/>
          </p:cNvSpPr>
          <p:nvPr/>
        </p:nvSpPr>
        <p:spPr bwMode="auto">
          <a:xfrm>
            <a:off x="2428860" y="92333"/>
            <a:ext cx="4978400" cy="1015663"/>
          </a:xfrm>
          <a:prstGeom prst="rect">
            <a:avLst/>
          </a:prstGeom>
          <a:noFill/>
          <a:ln w="9525">
            <a:noFill/>
            <a:miter lim="800000"/>
            <a:headEnd/>
            <a:tailEnd/>
          </a:ln>
        </p:spPr>
        <p:txBody>
          <a:bodyPr anchor="ctr">
            <a:spAutoFit/>
          </a:bodyPr>
          <a:lstStyle/>
          <a:p>
            <a:pPr algn="ctr" rtl="1">
              <a:lnSpc>
                <a:spcPct val="100000"/>
              </a:lnSpc>
              <a:buClrTx/>
              <a:buSzTx/>
              <a:buFontTx/>
              <a:buNone/>
            </a:pPr>
            <a:r>
              <a:rPr lang="ar-SA" sz="2000" b="1" dirty="0">
                <a:cs typeface="Simplified Arabic" pitchFamily="2" charset="-78"/>
              </a:rPr>
              <a:t>المملكة المغربية</a:t>
            </a:r>
            <a:endParaRPr lang="en-US" sz="2000" b="1" dirty="0">
              <a:cs typeface="Simplified Arabic" pitchFamily="2" charset="-78"/>
            </a:endParaRPr>
          </a:p>
          <a:p>
            <a:pPr algn="ctr" rtl="1">
              <a:lnSpc>
                <a:spcPct val="100000"/>
              </a:lnSpc>
              <a:buClrTx/>
              <a:buSzTx/>
              <a:buFontTx/>
              <a:buNone/>
            </a:pPr>
            <a:r>
              <a:rPr lang="ar-SA" sz="2000" b="1" dirty="0">
                <a:cs typeface="Simplified Arabic" pitchFamily="2" charset="-78"/>
              </a:rPr>
              <a:t>وزارة التجهيز </a:t>
            </a:r>
            <a:r>
              <a:rPr lang="ar-SA" sz="2000" b="1" dirty="0" smtClean="0">
                <a:cs typeface="Simplified Arabic" pitchFamily="2" charset="-78"/>
              </a:rPr>
              <a:t>والنقل</a:t>
            </a:r>
            <a:r>
              <a:rPr lang="ar-MA" sz="2000" b="1" dirty="0" smtClean="0">
                <a:cs typeface="Simplified Arabic" pitchFamily="2" charset="-78"/>
              </a:rPr>
              <a:t> </a:t>
            </a:r>
            <a:r>
              <a:rPr lang="ar-MA" sz="2000" b="1" dirty="0" err="1" smtClean="0">
                <a:cs typeface="Simplified Arabic" pitchFamily="2" charset="-78"/>
              </a:rPr>
              <a:t>واللوجستيك</a:t>
            </a:r>
            <a:endParaRPr lang="fr-FR" sz="2000" b="1" dirty="0" smtClean="0">
              <a:cs typeface="Simplified Arabic" pitchFamily="2" charset="-78"/>
            </a:endParaRPr>
          </a:p>
          <a:p>
            <a:pPr algn="ctr" rtl="1">
              <a:lnSpc>
                <a:spcPct val="100000"/>
              </a:lnSpc>
              <a:buClrTx/>
              <a:buSzTx/>
              <a:buFontTx/>
              <a:buNone/>
            </a:pPr>
            <a:r>
              <a:rPr lang="ar-SA" sz="2000" b="1" dirty="0" smtClean="0">
                <a:cs typeface="Simplified Arabic" pitchFamily="2" charset="-78"/>
              </a:rPr>
              <a:t>مديرية </a:t>
            </a:r>
            <a:r>
              <a:rPr lang="ar-SA" sz="2000" b="1" dirty="0" err="1" smtClean="0">
                <a:cs typeface="Simplified Arabic" pitchFamily="2" charset="-78"/>
              </a:rPr>
              <a:t>ا</a:t>
            </a:r>
            <a:r>
              <a:rPr lang="ar-MA" sz="2000" b="1" dirty="0" smtClean="0">
                <a:cs typeface="Simplified Arabic" pitchFamily="2" charset="-78"/>
              </a:rPr>
              <a:t>لموانئ والملك العمومي البحري</a:t>
            </a:r>
            <a:endParaRPr lang="fr-FR" sz="2000" b="1" dirty="0">
              <a:cs typeface="Simplified Arabic"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59632" y="44624"/>
            <a:ext cx="7884368" cy="584775"/>
          </a:xfrm>
          <a:prstGeom prst="rect">
            <a:avLst/>
          </a:prstGeom>
        </p:spPr>
        <p:txBody>
          <a:bodyPr wrap="square">
            <a:spAutoFit/>
          </a:bodyPr>
          <a:lstStyle/>
          <a:p>
            <a:pPr lvl="0" algn="ctr" rtl="1">
              <a:defRPr/>
            </a:pPr>
            <a:r>
              <a:rPr lang="ar-MA" sz="3200" b="1" dirty="0" smtClean="0">
                <a:solidFill>
                  <a:schemeClr val="bg1"/>
                </a:solidFill>
              </a:rPr>
              <a:t>3-2- القطب المينائي للشمال الغربي </a:t>
            </a:r>
            <a:endParaRPr lang="fr-FR" sz="2400" b="1" dirty="0" smtClean="0">
              <a:solidFill>
                <a:schemeClr val="bg1"/>
              </a:solidFill>
            </a:endParaRPr>
          </a:p>
        </p:txBody>
      </p:sp>
      <p:pic>
        <p:nvPicPr>
          <p:cNvPr id="5125" name="Picture 5" descr="C:\Users\awb edition\Desktop\SALMA\met\photos tanger med\Nouveau dossier\Nouveau dossier\tanger med6ok.jpg"/>
          <p:cNvPicPr>
            <a:picLocks noChangeAspect="1" noChangeArrowheads="1"/>
          </p:cNvPicPr>
          <p:nvPr/>
        </p:nvPicPr>
        <p:blipFill>
          <a:blip r:embed="rId3" cstate="print"/>
          <a:srcRect/>
          <a:stretch>
            <a:fillRect/>
          </a:stretch>
        </p:blipFill>
        <p:spPr bwMode="auto">
          <a:xfrm>
            <a:off x="1357763" y="3337716"/>
            <a:ext cx="2448272" cy="1928014"/>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5126" name="Picture 6" descr="C:\Users\awb edition\Desktop\SALMA\met\photos tanger med\Nouveau dossier\Nouveau dossier\tanger med voitures.jpg"/>
          <p:cNvPicPr>
            <a:picLocks noChangeAspect="1" noChangeArrowheads="1"/>
          </p:cNvPicPr>
          <p:nvPr/>
        </p:nvPicPr>
        <p:blipFill>
          <a:blip r:embed="rId4" cstate="print"/>
          <a:srcRect/>
          <a:stretch>
            <a:fillRect/>
          </a:stretch>
        </p:blipFill>
        <p:spPr bwMode="auto">
          <a:xfrm>
            <a:off x="3879332" y="1315982"/>
            <a:ext cx="2442993" cy="1928826"/>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41989" name="Picture 5" descr="http://www.lematin.ma/inc/imager.php?img=../files/2012/11/APM-Terminals.jpg&amp;width=540&amp;height=0"/>
          <p:cNvPicPr>
            <a:picLocks noChangeAspect="1" noChangeArrowheads="1"/>
          </p:cNvPicPr>
          <p:nvPr/>
        </p:nvPicPr>
        <p:blipFill>
          <a:blip r:embed="rId5" cstate="print"/>
          <a:srcRect/>
          <a:stretch>
            <a:fillRect/>
          </a:stretch>
        </p:blipFill>
        <p:spPr bwMode="auto">
          <a:xfrm>
            <a:off x="1357290" y="1315982"/>
            <a:ext cx="2428860" cy="1928826"/>
          </a:xfrm>
          <a:prstGeom prst="rect">
            <a:avLst/>
          </a:prstGeom>
          <a:noFill/>
          <a:ln w="19050">
            <a:solidFill>
              <a:srgbClr val="0070C0"/>
            </a:solidFill>
          </a:ln>
          <a:effectLst>
            <a:outerShdw blurRad="50800" dist="38100" dir="8100000" algn="tr" rotWithShape="0">
              <a:prstClr val="black">
                <a:alpha val="40000"/>
              </a:prstClr>
            </a:outerShdw>
          </a:effectLst>
        </p:spPr>
      </p:pic>
      <p:grpSp>
        <p:nvGrpSpPr>
          <p:cNvPr id="13" name="Groupe 12"/>
          <p:cNvGrpSpPr/>
          <p:nvPr/>
        </p:nvGrpSpPr>
        <p:grpSpPr>
          <a:xfrm>
            <a:off x="6184580" y="1064908"/>
            <a:ext cx="2708484" cy="2265358"/>
            <a:chOff x="2771800" y="1368152"/>
            <a:chExt cx="5748493" cy="4941168"/>
          </a:xfrm>
        </p:grpSpPr>
        <p:pic>
          <p:nvPicPr>
            <p:cNvPr id="16" name="Picture 2" descr="C:\Users\faysal\Desktop\malik d n7al\akhir makayn\carte1.png"/>
            <p:cNvPicPr>
              <a:picLocks noChangeAspect="1" noChangeArrowheads="1"/>
            </p:cNvPicPr>
            <p:nvPr/>
          </p:nvPicPr>
          <p:blipFill>
            <a:blip r:embed="rId6" cstate="print"/>
            <a:srcRect/>
            <a:stretch>
              <a:fillRect/>
            </a:stretch>
          </p:blipFill>
          <p:spPr bwMode="auto">
            <a:xfrm>
              <a:off x="2771800" y="1368152"/>
              <a:ext cx="5748493" cy="4941168"/>
            </a:xfrm>
            <a:prstGeom prst="rect">
              <a:avLst/>
            </a:prstGeom>
            <a:ln/>
          </p:spPr>
        </p:pic>
        <p:sp>
          <p:nvSpPr>
            <p:cNvPr id="18" name="Ellipse 17"/>
            <p:cNvSpPr/>
            <p:nvPr/>
          </p:nvSpPr>
          <p:spPr>
            <a:xfrm>
              <a:off x="7092280" y="1628800"/>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422942" y="1463518"/>
              <a:ext cx="642942" cy="571504"/>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fr-FR" dirty="0"/>
            </a:p>
          </p:txBody>
        </p:sp>
      </p:grpSp>
      <p:sp>
        <p:nvSpPr>
          <p:cNvPr id="20" name="Rectangle 19"/>
          <p:cNvSpPr/>
          <p:nvPr/>
        </p:nvSpPr>
        <p:spPr>
          <a:xfrm>
            <a:off x="5857884" y="3429000"/>
            <a:ext cx="2928958" cy="116051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lnSpc>
                <a:spcPct val="150000"/>
              </a:lnSpc>
            </a:pPr>
            <a:r>
              <a:rPr lang="ar-MA" sz="1600" b="1" u="sng" dirty="0" smtClean="0">
                <a:solidFill>
                  <a:schemeClr val="bg1"/>
                </a:solidFill>
              </a:rPr>
              <a:t>المنظومة </a:t>
            </a:r>
            <a:r>
              <a:rPr lang="ar-MA" sz="1600" b="1" u="sng" dirty="0" err="1" smtClean="0">
                <a:solidFill>
                  <a:schemeClr val="bg1"/>
                </a:solidFill>
              </a:rPr>
              <a:t>المينائية</a:t>
            </a:r>
            <a:r>
              <a:rPr lang="ar-MA" sz="1600" b="1" u="sng" dirty="0" smtClean="0">
                <a:solidFill>
                  <a:schemeClr val="bg1"/>
                </a:solidFill>
              </a:rPr>
              <a:t>: </a:t>
            </a:r>
            <a:endParaRPr lang="fr-FR" sz="1600" b="1" u="sng" dirty="0" smtClean="0">
              <a:solidFill>
                <a:schemeClr val="bg1"/>
              </a:solidFill>
            </a:endParaRPr>
          </a:p>
          <a:p>
            <a:pPr lvl="1" algn="r" rtl="1">
              <a:lnSpc>
                <a:spcPct val="150000"/>
              </a:lnSpc>
              <a:buFont typeface="Arial" pitchFamily="34" charset="0"/>
              <a:buChar char="•"/>
            </a:pPr>
            <a:r>
              <a:rPr lang="ar-MA" sz="1600" b="1" dirty="0" smtClean="0">
                <a:solidFill>
                  <a:schemeClr val="bg1"/>
                </a:solidFill>
              </a:rPr>
              <a:t> </a:t>
            </a:r>
            <a:r>
              <a:rPr lang="ar-MA" sz="1600" b="1" dirty="0" smtClean="0"/>
              <a:t>ميناء </a:t>
            </a:r>
            <a:r>
              <a:rPr lang="ar-MA" sz="1600" b="1" dirty="0" err="1" smtClean="0"/>
              <a:t>طنجة</a:t>
            </a:r>
            <a:r>
              <a:rPr lang="ar-MA" sz="1600" b="1" dirty="0" smtClean="0"/>
              <a:t> المدينة</a:t>
            </a:r>
            <a:endParaRPr lang="fr-FR" sz="1600" b="1" dirty="0" smtClean="0">
              <a:solidFill>
                <a:schemeClr val="bg1"/>
              </a:solidFill>
            </a:endParaRPr>
          </a:p>
          <a:p>
            <a:pPr lvl="1" algn="r" rtl="1">
              <a:lnSpc>
                <a:spcPct val="150000"/>
              </a:lnSpc>
              <a:buFont typeface="Arial" pitchFamily="34" charset="0"/>
              <a:buChar char="•"/>
            </a:pPr>
            <a:r>
              <a:rPr lang="ar-MA" sz="1600" b="1" dirty="0" smtClean="0"/>
              <a:t>وميناء </a:t>
            </a:r>
            <a:r>
              <a:rPr lang="ar-MA" sz="1600" b="1" dirty="0" err="1" smtClean="0"/>
              <a:t>طنجة</a:t>
            </a:r>
            <a:r>
              <a:rPr lang="ar-MA" sz="1600" b="1" dirty="0" smtClean="0"/>
              <a:t> المتوسط</a:t>
            </a:r>
            <a:endParaRPr lang="fr-FR" sz="1600" b="1" dirty="0" smtClean="0">
              <a:solidFill>
                <a:schemeClr val="bg1"/>
              </a:solidFill>
            </a:endParaRPr>
          </a:p>
        </p:txBody>
      </p:sp>
      <p:sp>
        <p:nvSpPr>
          <p:cNvPr id="21" name="Rectangle 20"/>
          <p:cNvSpPr/>
          <p:nvPr/>
        </p:nvSpPr>
        <p:spPr>
          <a:xfrm>
            <a:off x="4000496" y="5214950"/>
            <a:ext cx="3214710" cy="135934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MA" b="1" u="sng" dirty="0" smtClean="0">
                <a:solidFill>
                  <a:schemeClr val="bg1"/>
                </a:solidFill>
              </a:rPr>
              <a:t>الأنشطة الرئيسية :</a:t>
            </a:r>
          </a:p>
          <a:p>
            <a:pPr algn="r" rtl="1"/>
            <a:endParaRPr lang="ar-MA" sz="800" b="1" dirty="0" smtClean="0">
              <a:solidFill>
                <a:schemeClr val="bg1"/>
              </a:solidFill>
            </a:endParaRPr>
          </a:p>
          <a:p>
            <a:pPr lvl="1" algn="r" rtl="1">
              <a:spcBef>
                <a:spcPts val="200"/>
              </a:spcBef>
              <a:spcAft>
                <a:spcPts val="200"/>
              </a:spcAft>
              <a:buFont typeface="Arial" pitchFamily="34" charset="0"/>
              <a:buChar char="•"/>
            </a:pPr>
            <a:r>
              <a:rPr lang="ar-MA" sz="1600" b="1" dirty="0" smtClean="0">
                <a:solidFill>
                  <a:schemeClr val="bg1"/>
                </a:solidFill>
              </a:rPr>
              <a:t> </a:t>
            </a:r>
            <a:r>
              <a:rPr lang="ar-MA" sz="1600" b="1" dirty="0" err="1" smtClean="0">
                <a:solidFill>
                  <a:schemeClr val="bg1"/>
                </a:solidFill>
              </a:rPr>
              <a:t>مسافنة</a:t>
            </a:r>
            <a:r>
              <a:rPr lang="ar-MA" sz="1600" b="1" dirty="0" smtClean="0">
                <a:solidFill>
                  <a:schemeClr val="bg1"/>
                </a:solidFill>
              </a:rPr>
              <a:t> الحاويات</a:t>
            </a:r>
          </a:p>
          <a:p>
            <a:pPr lvl="1" algn="r" rtl="1">
              <a:spcBef>
                <a:spcPts val="200"/>
              </a:spcBef>
              <a:spcAft>
                <a:spcPts val="200"/>
              </a:spcAft>
              <a:buFont typeface="Arial" pitchFamily="34" charset="0"/>
              <a:buChar char="•"/>
            </a:pPr>
            <a:r>
              <a:rPr lang="fr-FR" sz="1600" b="1" dirty="0" smtClean="0">
                <a:solidFill>
                  <a:schemeClr val="bg1"/>
                </a:solidFill>
              </a:rPr>
              <a:t> </a:t>
            </a:r>
            <a:r>
              <a:rPr lang="ar-MA" sz="1600" b="1" dirty="0" smtClean="0">
                <a:solidFill>
                  <a:schemeClr val="bg1"/>
                </a:solidFill>
              </a:rPr>
              <a:t>نقل العربات والمسافرين</a:t>
            </a:r>
          </a:p>
          <a:p>
            <a:pPr lvl="1" algn="r" rtl="1">
              <a:spcBef>
                <a:spcPts val="200"/>
              </a:spcBef>
              <a:spcAft>
                <a:spcPts val="200"/>
              </a:spcAft>
              <a:buFont typeface="Arial" pitchFamily="34" charset="0"/>
              <a:buChar char="•"/>
            </a:pPr>
            <a:r>
              <a:rPr lang="fr-FR" sz="1600" b="1" dirty="0" smtClean="0">
                <a:solidFill>
                  <a:schemeClr val="bg1"/>
                </a:solidFill>
              </a:rPr>
              <a:t> </a:t>
            </a:r>
            <a:r>
              <a:rPr lang="ar-MA" sz="1600" b="1" dirty="0" smtClean="0">
                <a:solidFill>
                  <a:schemeClr val="bg1"/>
                </a:solidFill>
              </a:rPr>
              <a:t>الرحلات السياحية والترفيه</a:t>
            </a:r>
          </a:p>
        </p:txBody>
      </p:sp>
    </p:spTree>
    <p:extLst>
      <p:ext uri="{BB962C8B-B14F-4D97-AF65-F5344CB8AC3E}">
        <p14:creationId xmlns:p14="http://schemas.microsoft.com/office/powerpoint/2010/main" xmlns="" val="1458184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857884" y="3429000"/>
            <a:ext cx="2928958" cy="135421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MA" b="1" u="sng" dirty="0" smtClean="0">
                <a:solidFill>
                  <a:schemeClr val="bg1"/>
                </a:solidFill>
              </a:rPr>
              <a:t>المنظومة </a:t>
            </a:r>
            <a:r>
              <a:rPr lang="ar-MA" b="1" u="sng" dirty="0" err="1" smtClean="0">
                <a:solidFill>
                  <a:schemeClr val="bg1"/>
                </a:solidFill>
              </a:rPr>
              <a:t>المينائية</a:t>
            </a:r>
            <a:r>
              <a:rPr lang="ar-MA" b="1" u="sng" dirty="0" smtClean="0">
                <a:solidFill>
                  <a:schemeClr val="bg1"/>
                </a:solidFill>
              </a:rPr>
              <a:t>: </a:t>
            </a:r>
          </a:p>
          <a:p>
            <a:pPr lvl="1" algn="r" rtl="1">
              <a:buFont typeface="Arial" pitchFamily="34" charset="0"/>
              <a:buChar char="•"/>
            </a:pPr>
            <a:r>
              <a:rPr lang="ar-MA" sz="1600" b="1" dirty="0" smtClean="0">
                <a:solidFill>
                  <a:schemeClr val="bg1"/>
                </a:solidFill>
              </a:rPr>
              <a:t>ميناء الدار البيضاء</a:t>
            </a:r>
          </a:p>
          <a:p>
            <a:pPr lvl="1" algn="r" rtl="1">
              <a:buFont typeface="Arial" pitchFamily="34" charset="0"/>
              <a:buChar char="•"/>
            </a:pPr>
            <a:r>
              <a:rPr lang="ar-MA" sz="1600" b="1" dirty="0" smtClean="0">
                <a:solidFill>
                  <a:schemeClr val="bg1"/>
                </a:solidFill>
              </a:rPr>
              <a:t>ميناء المحمدية</a:t>
            </a:r>
          </a:p>
          <a:p>
            <a:pPr lvl="1" algn="r" rtl="1">
              <a:buFont typeface="Arial" pitchFamily="34" charset="0"/>
              <a:buChar char="•"/>
            </a:pPr>
            <a:r>
              <a:rPr lang="ar-MA" sz="1600" b="1" dirty="0" smtClean="0">
                <a:solidFill>
                  <a:schemeClr val="bg1"/>
                </a:solidFill>
              </a:rPr>
              <a:t>ميناء القنيطرة</a:t>
            </a:r>
          </a:p>
          <a:p>
            <a:pPr lvl="1" algn="r" rtl="1">
              <a:buFont typeface="Arial" pitchFamily="34" charset="0"/>
              <a:buChar char="•"/>
            </a:pPr>
            <a:r>
              <a:rPr lang="ar-MA" sz="1600" b="1" dirty="0" smtClean="0">
                <a:solidFill>
                  <a:schemeClr val="bg1"/>
                </a:solidFill>
              </a:rPr>
              <a:t>مشروع ميناء القنيطرة </a:t>
            </a:r>
            <a:r>
              <a:rPr lang="ar-MA" sz="1600" b="1" dirty="0" err="1" smtClean="0">
                <a:solidFill>
                  <a:schemeClr val="bg1"/>
                </a:solidFill>
              </a:rPr>
              <a:t>الأطلنسي</a:t>
            </a:r>
            <a:r>
              <a:rPr lang="ar-MA" sz="1600" b="1" dirty="0" smtClean="0">
                <a:solidFill>
                  <a:schemeClr val="bg1"/>
                </a:solidFill>
              </a:rPr>
              <a:t> </a:t>
            </a:r>
          </a:p>
        </p:txBody>
      </p:sp>
      <p:sp>
        <p:nvSpPr>
          <p:cNvPr id="17" name="Rectangle 16"/>
          <p:cNvSpPr/>
          <p:nvPr/>
        </p:nvSpPr>
        <p:spPr>
          <a:xfrm>
            <a:off x="1285852" y="44624"/>
            <a:ext cx="7858148" cy="584775"/>
          </a:xfrm>
          <a:prstGeom prst="rect">
            <a:avLst/>
          </a:prstGeom>
        </p:spPr>
        <p:txBody>
          <a:bodyPr wrap="square">
            <a:spAutoFit/>
          </a:bodyPr>
          <a:lstStyle/>
          <a:p>
            <a:pPr algn="ctr" rtl="1">
              <a:defRPr/>
            </a:pPr>
            <a:r>
              <a:rPr lang="ar-MA" sz="3200" b="1" dirty="0" smtClean="0">
                <a:solidFill>
                  <a:schemeClr val="bg1"/>
                </a:solidFill>
              </a:rPr>
              <a:t>3-3- القطب المينائي لجهة القنيطرة – الدار البيضاء</a:t>
            </a:r>
            <a:endParaRPr lang="fr-FR" sz="3200" b="1" dirty="0" smtClean="0">
              <a:solidFill>
                <a:schemeClr val="bg1"/>
              </a:solidFill>
            </a:endParaRPr>
          </a:p>
        </p:txBody>
      </p:sp>
      <p:pic>
        <p:nvPicPr>
          <p:cNvPr id="4098" name="Picture 2" descr="C:\Users\awb edition\Desktop\SALMA\met\photos agadir et casa\casa\traiter\casa12.jpg"/>
          <p:cNvPicPr>
            <a:picLocks noChangeAspect="1" noChangeArrowheads="1"/>
          </p:cNvPicPr>
          <p:nvPr/>
        </p:nvPicPr>
        <p:blipFill>
          <a:blip r:embed="rId3" cstate="print"/>
          <a:srcRect b="8023"/>
          <a:stretch>
            <a:fillRect/>
          </a:stretch>
        </p:blipFill>
        <p:spPr bwMode="auto">
          <a:xfrm>
            <a:off x="1400007" y="3283844"/>
            <a:ext cx="2433506" cy="1788230"/>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4100" name="Picture 4" descr="C:\Users\awb edition\Desktop\SALMA\met\photos agadir et casa\casa\traiter\mohammadia conduite à gaz1.jpg"/>
          <p:cNvPicPr>
            <a:picLocks noChangeAspect="1" noChangeArrowheads="1"/>
          </p:cNvPicPr>
          <p:nvPr/>
        </p:nvPicPr>
        <p:blipFill>
          <a:blip r:embed="rId4" cstate="print"/>
          <a:srcRect/>
          <a:stretch>
            <a:fillRect/>
          </a:stretch>
        </p:blipFill>
        <p:spPr bwMode="auto">
          <a:xfrm>
            <a:off x="3920572" y="1267620"/>
            <a:ext cx="2464499" cy="1944216"/>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11" name="Picture 2" descr="C:\Users\s.daoudi\Desktop\dosier comm PDPN\doc 2 PDPN\photos fiches\photos Marsa Maroc\Casablanca\Terminal conteneurs Est\quai vue mer.TIF"/>
          <p:cNvPicPr>
            <a:picLocks noChangeAspect="1" noChangeArrowheads="1"/>
          </p:cNvPicPr>
          <p:nvPr/>
        </p:nvPicPr>
        <p:blipFill>
          <a:blip r:embed="rId5" cstate="screen"/>
          <a:srcRect/>
          <a:stretch>
            <a:fillRect/>
          </a:stretch>
        </p:blipFill>
        <p:spPr bwMode="auto">
          <a:xfrm>
            <a:off x="1399851" y="1285860"/>
            <a:ext cx="2428860" cy="1928826"/>
          </a:xfrm>
          <a:prstGeom prst="rect">
            <a:avLst/>
          </a:prstGeom>
          <a:noFill/>
          <a:ln w="19050">
            <a:solidFill>
              <a:srgbClr val="0070C0"/>
            </a:solidFill>
          </a:ln>
          <a:effectLst>
            <a:outerShdw blurRad="50800" dist="38100" dir="8100000" algn="tr" rotWithShape="0">
              <a:prstClr val="black">
                <a:alpha val="40000"/>
              </a:prstClr>
            </a:outerShdw>
          </a:effectLst>
        </p:spPr>
      </p:pic>
      <p:grpSp>
        <p:nvGrpSpPr>
          <p:cNvPr id="14" name="Groupe 13"/>
          <p:cNvGrpSpPr/>
          <p:nvPr/>
        </p:nvGrpSpPr>
        <p:grpSpPr>
          <a:xfrm>
            <a:off x="6215074" y="1214422"/>
            <a:ext cx="2643206" cy="2156788"/>
            <a:chOff x="2771800" y="1368152"/>
            <a:chExt cx="5748493" cy="4941168"/>
          </a:xfrm>
        </p:grpSpPr>
        <p:pic>
          <p:nvPicPr>
            <p:cNvPr id="15" name="Picture 2" descr="C:\Users\faysal\Desktop\malik d n7al\akhir makayn\carte1.png"/>
            <p:cNvPicPr>
              <a:picLocks noChangeAspect="1" noChangeArrowheads="1"/>
            </p:cNvPicPr>
            <p:nvPr/>
          </p:nvPicPr>
          <p:blipFill>
            <a:blip r:embed="rId6" cstate="print"/>
            <a:srcRect/>
            <a:stretch>
              <a:fillRect/>
            </a:stretch>
          </p:blipFill>
          <p:spPr bwMode="auto">
            <a:xfrm>
              <a:off x="2771800" y="1368152"/>
              <a:ext cx="5748493" cy="4941168"/>
            </a:xfrm>
            <a:prstGeom prst="rect">
              <a:avLst/>
            </a:prstGeom>
            <a:ln/>
          </p:spPr>
        </p:pic>
        <p:sp>
          <p:nvSpPr>
            <p:cNvPr id="16" name="Ellipse 15"/>
            <p:cNvSpPr/>
            <p:nvPr/>
          </p:nvSpPr>
          <p:spPr>
            <a:xfrm>
              <a:off x="7177628" y="1565002"/>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465474" y="1431619"/>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243947" y="2012243"/>
              <a:ext cx="642942" cy="571504"/>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fr-FR" dirty="0"/>
            </a:p>
          </p:txBody>
        </p:sp>
      </p:grpSp>
      <p:sp>
        <p:nvSpPr>
          <p:cNvPr id="12" name="Rectangle 11"/>
          <p:cNvSpPr/>
          <p:nvPr/>
        </p:nvSpPr>
        <p:spPr>
          <a:xfrm>
            <a:off x="4000496" y="5214950"/>
            <a:ext cx="3214710" cy="147732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MA" b="1" u="sng" dirty="0" smtClean="0">
                <a:solidFill>
                  <a:schemeClr val="bg1"/>
                </a:solidFill>
              </a:rPr>
              <a:t>الأنشطة الرئيسية :</a:t>
            </a:r>
          </a:p>
          <a:p>
            <a:pPr algn="r" rtl="1"/>
            <a:endParaRPr lang="ar-MA" sz="800" b="1" dirty="0" smtClean="0">
              <a:solidFill>
                <a:schemeClr val="bg1"/>
              </a:solidFill>
            </a:endParaRPr>
          </a:p>
          <a:p>
            <a:pPr lvl="1" algn="r" rtl="1">
              <a:buFont typeface="Arial" pitchFamily="34" charset="0"/>
              <a:buChar char="•"/>
            </a:pPr>
            <a:r>
              <a:rPr lang="ar-MA" sz="1600" b="1" dirty="0" smtClean="0">
                <a:solidFill>
                  <a:schemeClr val="bg1"/>
                </a:solidFill>
              </a:rPr>
              <a:t> المواد الطاقية </a:t>
            </a:r>
          </a:p>
          <a:p>
            <a:pPr lvl="1" algn="r" rtl="1">
              <a:buFont typeface="Arial" pitchFamily="34" charset="0"/>
              <a:buChar char="•"/>
            </a:pPr>
            <a:r>
              <a:rPr lang="ar-MA" sz="1600" b="1" dirty="0" smtClean="0">
                <a:solidFill>
                  <a:schemeClr val="bg1"/>
                </a:solidFill>
              </a:rPr>
              <a:t> الحاويات</a:t>
            </a:r>
          </a:p>
          <a:p>
            <a:pPr lvl="1" algn="r" rtl="1">
              <a:buFont typeface="Arial" pitchFamily="34" charset="0"/>
              <a:buChar char="•"/>
            </a:pPr>
            <a:r>
              <a:rPr lang="ar-MA" sz="1600" b="1" dirty="0" smtClean="0">
                <a:solidFill>
                  <a:schemeClr val="bg1"/>
                </a:solidFill>
              </a:rPr>
              <a:t> الرحلات السياحية والترفيه</a:t>
            </a:r>
          </a:p>
          <a:p>
            <a:pPr lvl="1" algn="r" rtl="1">
              <a:buFont typeface="Arial" pitchFamily="34" charset="0"/>
              <a:buChar char="•"/>
            </a:pPr>
            <a:r>
              <a:rPr lang="ar-MA" sz="1600" b="1" dirty="0" smtClean="0">
                <a:solidFill>
                  <a:schemeClr val="bg1"/>
                </a:solidFill>
              </a:rPr>
              <a:t> البضائع التقليدية وفرص مستقبلية</a:t>
            </a:r>
          </a:p>
        </p:txBody>
      </p:sp>
    </p:spTree>
    <p:extLst>
      <p:ext uri="{BB962C8B-B14F-4D97-AF65-F5344CB8AC3E}">
        <p14:creationId xmlns:p14="http://schemas.microsoft.com/office/powerpoint/2010/main" xmlns="" val="3044090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31640" y="44624"/>
            <a:ext cx="7812360" cy="584775"/>
          </a:xfrm>
          <a:prstGeom prst="rect">
            <a:avLst/>
          </a:prstGeom>
        </p:spPr>
        <p:txBody>
          <a:bodyPr wrap="square">
            <a:spAutoFit/>
          </a:bodyPr>
          <a:lstStyle/>
          <a:p>
            <a:pPr lvl="0" algn="ctr" rtl="1">
              <a:defRPr/>
            </a:pPr>
            <a:r>
              <a:rPr lang="ar-MA" sz="3200" b="1" dirty="0" smtClean="0">
                <a:solidFill>
                  <a:schemeClr val="bg1"/>
                </a:solidFill>
              </a:rPr>
              <a:t>3-4- القطب المينائي لجهة دكالة عبدة</a:t>
            </a:r>
            <a:endParaRPr lang="fr-FR" sz="2400" b="1" dirty="0" smtClean="0">
              <a:solidFill>
                <a:schemeClr val="bg1"/>
              </a:solidFill>
            </a:endParaRPr>
          </a:p>
        </p:txBody>
      </p:sp>
      <p:pic>
        <p:nvPicPr>
          <p:cNvPr id="3079" name="Picture 7" descr="C:\Users\awb edition\Desktop\SALMA\met\photos dakhla et jorf\jorf\jorf7ok.jpg"/>
          <p:cNvPicPr>
            <a:picLocks noChangeAspect="1" noChangeArrowheads="1"/>
          </p:cNvPicPr>
          <p:nvPr/>
        </p:nvPicPr>
        <p:blipFill>
          <a:blip r:embed="rId3" cstate="print"/>
          <a:srcRect/>
          <a:stretch>
            <a:fillRect/>
          </a:stretch>
        </p:blipFill>
        <p:spPr bwMode="auto">
          <a:xfrm>
            <a:off x="1466474" y="1325948"/>
            <a:ext cx="2448272" cy="1931414"/>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3081" name="Picture 9" descr="C:\Users\awb edition\Desktop\SALMA\met\photos nador et safi\safi\traiter\safi7.jpg"/>
          <p:cNvPicPr>
            <a:picLocks noChangeAspect="1" noChangeArrowheads="1"/>
          </p:cNvPicPr>
          <p:nvPr/>
        </p:nvPicPr>
        <p:blipFill>
          <a:blip r:embed="rId4" cstate="print"/>
          <a:srcRect/>
          <a:stretch>
            <a:fillRect/>
          </a:stretch>
        </p:blipFill>
        <p:spPr bwMode="auto">
          <a:xfrm>
            <a:off x="1466474" y="3342172"/>
            <a:ext cx="2442994" cy="1944216"/>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3082" name="Picture 10" descr="C:\Users\awb edition\Desktop\SALMA\met\photos nador et safi\safi\traiter\safi6.jpg"/>
          <p:cNvPicPr>
            <a:picLocks noChangeAspect="1" noChangeArrowheads="1"/>
          </p:cNvPicPr>
          <p:nvPr/>
        </p:nvPicPr>
        <p:blipFill>
          <a:blip r:embed="rId5" cstate="print"/>
          <a:srcRect/>
          <a:stretch>
            <a:fillRect/>
          </a:stretch>
        </p:blipFill>
        <p:spPr bwMode="auto">
          <a:xfrm>
            <a:off x="3986754" y="1325948"/>
            <a:ext cx="2448272" cy="1927889"/>
          </a:xfrm>
          <a:prstGeom prst="rect">
            <a:avLst/>
          </a:prstGeom>
          <a:noFill/>
          <a:ln w="19050">
            <a:solidFill>
              <a:srgbClr val="0070C0"/>
            </a:solidFill>
          </a:ln>
          <a:effectLst>
            <a:outerShdw blurRad="50800" dist="38100" dir="8100000" algn="tr" rotWithShape="0">
              <a:prstClr val="black">
                <a:alpha val="40000"/>
              </a:prstClr>
            </a:outerShdw>
          </a:effectLst>
        </p:spPr>
      </p:pic>
      <p:grpSp>
        <p:nvGrpSpPr>
          <p:cNvPr id="13" name="Groupe 12"/>
          <p:cNvGrpSpPr/>
          <p:nvPr/>
        </p:nvGrpSpPr>
        <p:grpSpPr>
          <a:xfrm>
            <a:off x="6000760" y="1136588"/>
            <a:ext cx="3143272" cy="2275162"/>
            <a:chOff x="2771800" y="1368152"/>
            <a:chExt cx="5748493" cy="4941168"/>
          </a:xfrm>
        </p:grpSpPr>
        <p:pic>
          <p:nvPicPr>
            <p:cNvPr id="14" name="Picture 2" descr="C:\Users\faysal\Desktop\malik d n7al\akhir makayn\carte1.png"/>
            <p:cNvPicPr>
              <a:picLocks noChangeAspect="1" noChangeArrowheads="1"/>
            </p:cNvPicPr>
            <p:nvPr/>
          </p:nvPicPr>
          <p:blipFill>
            <a:blip r:embed="rId6" cstate="print"/>
            <a:srcRect/>
            <a:stretch>
              <a:fillRect/>
            </a:stretch>
          </p:blipFill>
          <p:spPr bwMode="auto">
            <a:xfrm>
              <a:off x="2771800" y="1368152"/>
              <a:ext cx="5748493" cy="4941168"/>
            </a:xfrm>
            <a:prstGeom prst="rect">
              <a:avLst/>
            </a:prstGeom>
            <a:ln/>
          </p:spPr>
        </p:pic>
        <p:sp>
          <p:nvSpPr>
            <p:cNvPr id="15" name="Ellipse 14"/>
            <p:cNvSpPr/>
            <p:nvPr/>
          </p:nvSpPr>
          <p:spPr>
            <a:xfrm>
              <a:off x="7177628" y="1565002"/>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6465474" y="1431619"/>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5774870" y="2492896"/>
              <a:ext cx="642942" cy="571504"/>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fr-FR" dirty="0"/>
            </a:p>
          </p:txBody>
        </p:sp>
        <p:sp>
          <p:nvSpPr>
            <p:cNvPr id="18" name="Ellipse 17"/>
            <p:cNvSpPr/>
            <p:nvPr/>
          </p:nvSpPr>
          <p:spPr>
            <a:xfrm>
              <a:off x="6188075" y="1988840"/>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20"/>
          <p:cNvSpPr/>
          <p:nvPr/>
        </p:nvSpPr>
        <p:spPr>
          <a:xfrm>
            <a:off x="5857884" y="3429000"/>
            <a:ext cx="2928958" cy="160043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MA" b="1" u="sng" dirty="0" smtClean="0">
                <a:solidFill>
                  <a:schemeClr val="bg1"/>
                </a:solidFill>
              </a:rPr>
              <a:t>المنظومة </a:t>
            </a:r>
            <a:r>
              <a:rPr lang="ar-MA" b="1" u="sng" dirty="0" err="1" smtClean="0">
                <a:solidFill>
                  <a:schemeClr val="bg1"/>
                </a:solidFill>
              </a:rPr>
              <a:t>المينائية</a:t>
            </a:r>
            <a:r>
              <a:rPr lang="ar-MA" b="1" u="sng" dirty="0" smtClean="0">
                <a:solidFill>
                  <a:schemeClr val="bg1"/>
                </a:solidFill>
              </a:rPr>
              <a:t>: </a:t>
            </a:r>
          </a:p>
          <a:p>
            <a:pPr lvl="1" algn="r" rtl="1">
              <a:buFont typeface="Arial" pitchFamily="34" charset="0"/>
              <a:buChar char="•"/>
            </a:pPr>
            <a:r>
              <a:rPr lang="ar-MA" sz="1600" b="1" dirty="0" smtClean="0"/>
              <a:t>ميناء الجرف الأصفر</a:t>
            </a:r>
          </a:p>
          <a:p>
            <a:pPr lvl="1" algn="r" rtl="1">
              <a:buFont typeface="Arial" pitchFamily="34" charset="0"/>
              <a:buChar char="•"/>
            </a:pPr>
            <a:r>
              <a:rPr lang="ar-MA" sz="1600" b="1" dirty="0" smtClean="0"/>
              <a:t>ميناء أسفي المدينة </a:t>
            </a:r>
          </a:p>
          <a:p>
            <a:pPr lvl="1" algn="r" rtl="1">
              <a:buFont typeface="Arial" pitchFamily="34" charset="0"/>
              <a:buChar char="•"/>
            </a:pPr>
            <a:r>
              <a:rPr lang="ar-MA" sz="1600" b="1" dirty="0" smtClean="0">
                <a:solidFill>
                  <a:schemeClr val="bg1"/>
                </a:solidFill>
              </a:rPr>
              <a:t>الميناء الجديد لأسفي </a:t>
            </a:r>
          </a:p>
          <a:p>
            <a:pPr lvl="1" algn="r" rtl="1">
              <a:buFont typeface="Arial" pitchFamily="34" charset="0"/>
              <a:buChar char="•"/>
            </a:pPr>
            <a:r>
              <a:rPr lang="ar-MA" sz="1600" b="1" dirty="0"/>
              <a:t>مشروع الميناء الغازي للجرف الأصفر</a:t>
            </a:r>
            <a:endParaRPr lang="ar-MA" sz="1600" b="1" dirty="0" smtClean="0">
              <a:solidFill>
                <a:schemeClr val="bg1"/>
              </a:solidFill>
            </a:endParaRPr>
          </a:p>
        </p:txBody>
      </p:sp>
      <p:sp>
        <p:nvSpPr>
          <p:cNvPr id="22" name="Rectangle 21"/>
          <p:cNvSpPr/>
          <p:nvPr/>
        </p:nvSpPr>
        <p:spPr>
          <a:xfrm>
            <a:off x="4000496" y="5214950"/>
            <a:ext cx="3214710" cy="147732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MA" b="1" u="sng" dirty="0" smtClean="0">
                <a:solidFill>
                  <a:schemeClr val="bg1"/>
                </a:solidFill>
              </a:rPr>
              <a:t>الأنشطة الرئيسية :</a:t>
            </a:r>
          </a:p>
          <a:p>
            <a:pPr algn="r" rtl="1"/>
            <a:endParaRPr lang="ar-MA" sz="800" b="1" dirty="0" smtClean="0">
              <a:solidFill>
                <a:schemeClr val="bg1"/>
              </a:solidFill>
            </a:endParaRPr>
          </a:p>
          <a:p>
            <a:pPr lvl="1" algn="r" rtl="1">
              <a:spcBef>
                <a:spcPts val="400"/>
              </a:spcBef>
              <a:spcAft>
                <a:spcPts val="400"/>
              </a:spcAft>
              <a:buFont typeface="Arial" pitchFamily="34" charset="0"/>
              <a:buChar char="•"/>
            </a:pPr>
            <a:r>
              <a:rPr lang="ar-MA" sz="1600" b="1" dirty="0" smtClean="0">
                <a:solidFill>
                  <a:schemeClr val="bg1"/>
                </a:solidFill>
              </a:rPr>
              <a:t> الطاقة </a:t>
            </a:r>
          </a:p>
          <a:p>
            <a:pPr lvl="1" algn="r" rtl="1">
              <a:spcBef>
                <a:spcPts val="400"/>
              </a:spcBef>
              <a:spcAft>
                <a:spcPts val="400"/>
              </a:spcAft>
              <a:buFont typeface="Arial" pitchFamily="34" charset="0"/>
              <a:buChar char="•"/>
            </a:pPr>
            <a:r>
              <a:rPr lang="ar-MA" sz="1600" b="1" dirty="0" smtClean="0">
                <a:solidFill>
                  <a:schemeClr val="bg1"/>
                </a:solidFill>
              </a:rPr>
              <a:t> </a:t>
            </a:r>
            <a:r>
              <a:rPr lang="ar-MA" sz="1600" b="1" dirty="0" err="1" smtClean="0">
                <a:solidFill>
                  <a:schemeClr val="bg1"/>
                </a:solidFill>
              </a:rPr>
              <a:t>الفوسفاط</a:t>
            </a:r>
            <a:r>
              <a:rPr lang="ar-MA" sz="1600" b="1" dirty="0" smtClean="0">
                <a:solidFill>
                  <a:schemeClr val="bg1"/>
                </a:solidFill>
              </a:rPr>
              <a:t> ومشتقاته</a:t>
            </a:r>
          </a:p>
          <a:p>
            <a:pPr lvl="1" algn="r" rtl="1">
              <a:spcBef>
                <a:spcPts val="400"/>
              </a:spcBef>
              <a:spcAft>
                <a:spcPts val="400"/>
              </a:spcAft>
              <a:buFont typeface="Arial" pitchFamily="34" charset="0"/>
              <a:buChar char="•"/>
            </a:pPr>
            <a:r>
              <a:rPr lang="ar-MA" sz="1600" b="1" dirty="0" smtClean="0">
                <a:solidFill>
                  <a:schemeClr val="bg1"/>
                </a:solidFill>
              </a:rPr>
              <a:t> المحروقات </a:t>
            </a:r>
          </a:p>
        </p:txBody>
      </p:sp>
    </p:spTree>
    <p:extLst>
      <p:ext uri="{BB962C8B-B14F-4D97-AF65-F5344CB8AC3E}">
        <p14:creationId xmlns:p14="http://schemas.microsoft.com/office/powerpoint/2010/main" xmlns="" val="3927480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187624" y="44624"/>
            <a:ext cx="7956376" cy="584775"/>
          </a:xfrm>
          <a:prstGeom prst="rect">
            <a:avLst/>
          </a:prstGeom>
        </p:spPr>
        <p:txBody>
          <a:bodyPr wrap="square">
            <a:spAutoFit/>
          </a:bodyPr>
          <a:lstStyle/>
          <a:p>
            <a:pPr lvl="0" algn="ctr" rtl="1">
              <a:defRPr/>
            </a:pPr>
            <a:r>
              <a:rPr lang="ar-MA" sz="3200" b="1" dirty="0" smtClean="0">
                <a:solidFill>
                  <a:schemeClr val="bg1"/>
                </a:solidFill>
              </a:rPr>
              <a:t>3-5- القطب المينائي لجهة سوس تانسيفت</a:t>
            </a:r>
            <a:endParaRPr lang="fr-FR" sz="2400" b="1" dirty="0" smtClean="0">
              <a:solidFill>
                <a:schemeClr val="bg1"/>
              </a:solidFill>
            </a:endParaRPr>
          </a:p>
        </p:txBody>
      </p:sp>
      <p:pic>
        <p:nvPicPr>
          <p:cNvPr id="1026" name="Picture 2" descr="C:\Users\awb edition\Desktop\SALMA\met\photos agadir et casa\agadir\traiter\agadir4.jpg"/>
          <p:cNvPicPr>
            <a:picLocks noChangeAspect="1" noChangeArrowheads="1"/>
          </p:cNvPicPr>
          <p:nvPr/>
        </p:nvPicPr>
        <p:blipFill>
          <a:blip r:embed="rId3" cstate="print"/>
          <a:srcRect/>
          <a:stretch>
            <a:fillRect/>
          </a:stretch>
        </p:blipFill>
        <p:spPr bwMode="auto">
          <a:xfrm>
            <a:off x="1467315" y="1326518"/>
            <a:ext cx="2408312" cy="1889856"/>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1028" name="Picture 4" descr="C:\Users\awb edition\Desktop\SALMA\met\photos agadir et casa\agadir\traiter\AGADIR14.jpg"/>
          <p:cNvPicPr>
            <a:picLocks noChangeAspect="1" noChangeArrowheads="1"/>
          </p:cNvPicPr>
          <p:nvPr/>
        </p:nvPicPr>
        <p:blipFill>
          <a:blip r:embed="rId4" cstate="print"/>
          <a:srcRect/>
          <a:stretch>
            <a:fillRect/>
          </a:stretch>
        </p:blipFill>
        <p:spPr bwMode="auto">
          <a:xfrm>
            <a:off x="1467315" y="3321749"/>
            <a:ext cx="2408312" cy="1893201"/>
          </a:xfrm>
          <a:prstGeom prst="rect">
            <a:avLst/>
          </a:prstGeom>
          <a:noFill/>
          <a:ln w="19050">
            <a:solidFill>
              <a:srgbClr val="0070C0"/>
            </a:solidFill>
          </a:ln>
          <a:effectLst>
            <a:outerShdw blurRad="50800" dist="38100" dir="8100000" algn="tr" rotWithShape="0">
              <a:prstClr val="black">
                <a:alpha val="40000"/>
              </a:prstClr>
            </a:outerShdw>
          </a:effectLst>
        </p:spPr>
      </p:pic>
      <p:grpSp>
        <p:nvGrpSpPr>
          <p:cNvPr id="14" name="Groupe 13"/>
          <p:cNvGrpSpPr/>
          <p:nvPr/>
        </p:nvGrpSpPr>
        <p:grpSpPr>
          <a:xfrm>
            <a:off x="5910119" y="1115688"/>
            <a:ext cx="3162475" cy="2203724"/>
            <a:chOff x="2771800" y="1368152"/>
            <a:chExt cx="5748493" cy="4941168"/>
          </a:xfrm>
        </p:grpSpPr>
        <p:pic>
          <p:nvPicPr>
            <p:cNvPr id="15" name="Picture 2" descr="C:\Users\faysal\Desktop\malik d n7al\akhir makayn\carte1.png"/>
            <p:cNvPicPr>
              <a:picLocks noChangeAspect="1" noChangeArrowheads="1"/>
            </p:cNvPicPr>
            <p:nvPr/>
          </p:nvPicPr>
          <p:blipFill>
            <a:blip r:embed="rId5" cstate="print"/>
            <a:srcRect/>
            <a:stretch>
              <a:fillRect/>
            </a:stretch>
          </p:blipFill>
          <p:spPr bwMode="auto">
            <a:xfrm>
              <a:off x="2771800" y="1368152"/>
              <a:ext cx="5748493" cy="4941168"/>
            </a:xfrm>
            <a:prstGeom prst="rect">
              <a:avLst/>
            </a:prstGeom>
            <a:ln/>
          </p:spPr>
        </p:pic>
        <p:sp>
          <p:nvSpPr>
            <p:cNvPr id="16" name="Ellipse 15"/>
            <p:cNvSpPr/>
            <p:nvPr/>
          </p:nvSpPr>
          <p:spPr>
            <a:xfrm>
              <a:off x="7177628" y="1565002"/>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465474" y="1431619"/>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508104" y="3140968"/>
              <a:ext cx="642942" cy="571504"/>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fr-FR" dirty="0"/>
            </a:p>
          </p:txBody>
        </p:sp>
        <p:sp>
          <p:nvSpPr>
            <p:cNvPr id="19" name="Ellipse 18"/>
            <p:cNvSpPr/>
            <p:nvPr/>
          </p:nvSpPr>
          <p:spPr>
            <a:xfrm>
              <a:off x="6188075" y="1988840"/>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5747817" y="2463420"/>
              <a:ext cx="642942" cy="571504"/>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Picture 2" descr="C:\Documents and Settings\k_cherkaoui\Bureau\_ORA6227.jpg"/>
          <p:cNvPicPr>
            <a:picLocks noChangeAspect="1" noChangeArrowheads="1"/>
          </p:cNvPicPr>
          <p:nvPr/>
        </p:nvPicPr>
        <p:blipFill>
          <a:blip r:embed="rId6" cstate="print"/>
          <a:srcRect/>
          <a:stretch>
            <a:fillRect/>
          </a:stretch>
        </p:blipFill>
        <p:spPr bwMode="auto">
          <a:xfrm>
            <a:off x="3943895" y="1325409"/>
            <a:ext cx="2452642" cy="1889277"/>
          </a:xfrm>
          <a:prstGeom prst="rect">
            <a:avLst/>
          </a:prstGeom>
          <a:noFill/>
          <a:ln w="19050">
            <a:solidFill>
              <a:srgbClr val="0070C0"/>
            </a:solidFill>
          </a:ln>
          <a:effectLst>
            <a:outerShdw blurRad="50800" dist="38100" dir="8100000" algn="tr" rotWithShape="0">
              <a:prstClr val="black">
                <a:alpha val="40000"/>
              </a:prstClr>
            </a:outerShdw>
          </a:effectLst>
        </p:spPr>
      </p:pic>
      <p:sp>
        <p:nvSpPr>
          <p:cNvPr id="21" name="Rectangle 20"/>
          <p:cNvSpPr/>
          <p:nvPr/>
        </p:nvSpPr>
        <p:spPr>
          <a:xfrm>
            <a:off x="5857884" y="3429000"/>
            <a:ext cx="2928958" cy="156966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lnSpc>
                <a:spcPct val="150000"/>
              </a:lnSpc>
            </a:pPr>
            <a:r>
              <a:rPr lang="ar-MA" sz="1600" b="1" u="sng" dirty="0" smtClean="0">
                <a:solidFill>
                  <a:schemeClr val="bg1"/>
                </a:solidFill>
              </a:rPr>
              <a:t>المنظومة </a:t>
            </a:r>
            <a:r>
              <a:rPr lang="ar-MA" sz="1600" b="1" u="sng" dirty="0" err="1" smtClean="0">
                <a:solidFill>
                  <a:schemeClr val="bg1"/>
                </a:solidFill>
              </a:rPr>
              <a:t>المينائية</a:t>
            </a:r>
            <a:r>
              <a:rPr lang="ar-MA" sz="1600" b="1" u="sng" dirty="0" smtClean="0">
                <a:solidFill>
                  <a:schemeClr val="bg1"/>
                </a:solidFill>
              </a:rPr>
              <a:t>: </a:t>
            </a:r>
            <a:endParaRPr lang="fr-FR" sz="1600" b="1" u="sng" dirty="0" smtClean="0">
              <a:solidFill>
                <a:schemeClr val="bg1"/>
              </a:solidFill>
            </a:endParaRPr>
          </a:p>
          <a:p>
            <a:pPr lvl="1" algn="r" rtl="1">
              <a:lnSpc>
                <a:spcPct val="150000"/>
              </a:lnSpc>
              <a:buFont typeface="Arial" pitchFamily="34" charset="0"/>
              <a:buChar char="•"/>
            </a:pPr>
            <a:r>
              <a:rPr lang="ar-MA" sz="1600" b="1" dirty="0" smtClean="0"/>
              <a:t>ميناء الصويرة</a:t>
            </a:r>
          </a:p>
          <a:p>
            <a:pPr lvl="1" algn="r" rtl="1">
              <a:lnSpc>
                <a:spcPct val="150000"/>
              </a:lnSpc>
              <a:buFont typeface="Arial" pitchFamily="34" charset="0"/>
              <a:buChar char="•"/>
            </a:pPr>
            <a:r>
              <a:rPr lang="ar-MA" sz="1600" b="1" dirty="0" smtClean="0"/>
              <a:t>ميناء أكادير </a:t>
            </a:r>
          </a:p>
          <a:p>
            <a:pPr lvl="1" algn="r" rtl="1">
              <a:lnSpc>
                <a:spcPct val="150000"/>
              </a:lnSpc>
              <a:buFont typeface="Arial" pitchFamily="34" charset="0"/>
              <a:buChar char="•"/>
            </a:pPr>
            <a:r>
              <a:rPr lang="ar-MA" sz="1600" b="1" dirty="0" smtClean="0"/>
              <a:t>ميناء سيدي </a:t>
            </a:r>
            <a:r>
              <a:rPr lang="ar-MA" sz="1600" b="1" dirty="0" err="1" smtClean="0"/>
              <a:t>إفني</a:t>
            </a:r>
            <a:endParaRPr lang="fr-FR" sz="1600" b="1" dirty="0" smtClean="0">
              <a:solidFill>
                <a:schemeClr val="bg1"/>
              </a:solidFill>
            </a:endParaRPr>
          </a:p>
        </p:txBody>
      </p:sp>
      <p:sp>
        <p:nvSpPr>
          <p:cNvPr id="22" name="Rectangle 21"/>
          <p:cNvSpPr/>
          <p:nvPr/>
        </p:nvSpPr>
        <p:spPr>
          <a:xfrm>
            <a:off x="4000496" y="5214950"/>
            <a:ext cx="3214710" cy="135934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MA" b="1" u="sng" dirty="0" smtClean="0">
                <a:solidFill>
                  <a:schemeClr val="bg1"/>
                </a:solidFill>
              </a:rPr>
              <a:t>الأنشطة الرئيسية :</a:t>
            </a:r>
          </a:p>
          <a:p>
            <a:pPr algn="r" rtl="1"/>
            <a:endParaRPr lang="ar-MA" sz="800" b="1" dirty="0" smtClean="0">
              <a:solidFill>
                <a:schemeClr val="bg1"/>
              </a:solidFill>
            </a:endParaRPr>
          </a:p>
          <a:p>
            <a:pPr lvl="1" algn="r" rtl="1">
              <a:spcBef>
                <a:spcPts val="200"/>
              </a:spcBef>
              <a:spcAft>
                <a:spcPts val="200"/>
              </a:spcAft>
              <a:buFont typeface="Arial" pitchFamily="34" charset="0"/>
              <a:buChar char="•"/>
            </a:pPr>
            <a:r>
              <a:rPr lang="ar-MA" sz="1600" b="1" dirty="0" smtClean="0">
                <a:solidFill>
                  <a:schemeClr val="bg1"/>
                </a:solidFill>
              </a:rPr>
              <a:t>الحاويات</a:t>
            </a:r>
          </a:p>
          <a:p>
            <a:pPr lvl="1" algn="r" rtl="1">
              <a:spcBef>
                <a:spcPts val="200"/>
              </a:spcBef>
              <a:spcAft>
                <a:spcPts val="200"/>
              </a:spcAft>
              <a:buFont typeface="Arial" pitchFamily="34" charset="0"/>
              <a:buChar char="•"/>
            </a:pPr>
            <a:r>
              <a:rPr lang="ar-MA" sz="1600" b="1" dirty="0" smtClean="0">
                <a:solidFill>
                  <a:schemeClr val="bg1"/>
                </a:solidFill>
              </a:rPr>
              <a:t> الرحلات السياحية والترفيه</a:t>
            </a:r>
          </a:p>
          <a:p>
            <a:pPr lvl="1" algn="r" rtl="1">
              <a:spcBef>
                <a:spcPts val="200"/>
              </a:spcBef>
              <a:spcAft>
                <a:spcPts val="200"/>
              </a:spcAft>
              <a:buFont typeface="Arial" pitchFamily="34" charset="0"/>
              <a:buChar char="•"/>
            </a:pPr>
            <a:r>
              <a:rPr lang="ar-MA" sz="1600" b="1" dirty="0" smtClean="0">
                <a:solidFill>
                  <a:schemeClr val="bg1"/>
                </a:solidFill>
              </a:rPr>
              <a:t> الصيد </a:t>
            </a:r>
          </a:p>
        </p:txBody>
      </p:sp>
    </p:spTree>
    <p:extLst>
      <p:ext uri="{BB962C8B-B14F-4D97-AF65-F5344CB8AC3E}">
        <p14:creationId xmlns:p14="http://schemas.microsoft.com/office/powerpoint/2010/main" xmlns="" val="1669611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1330500" y="44624"/>
            <a:ext cx="7742094" cy="584775"/>
          </a:xfrm>
          <a:prstGeom prst="rect">
            <a:avLst/>
          </a:prstGeom>
        </p:spPr>
        <p:txBody>
          <a:bodyPr wrap="square">
            <a:spAutoFit/>
          </a:bodyPr>
          <a:lstStyle/>
          <a:p>
            <a:pPr lvl="0" algn="ctr" rtl="1">
              <a:defRPr/>
            </a:pPr>
            <a:r>
              <a:rPr lang="ar-MA" sz="3200" b="1" dirty="0" smtClean="0">
                <a:solidFill>
                  <a:schemeClr val="bg1"/>
                </a:solidFill>
              </a:rPr>
              <a:t>3-6- القطب المينائي للجهة الجنوبية </a:t>
            </a:r>
            <a:endParaRPr lang="fr-FR" sz="2400" b="1" dirty="0" smtClean="0">
              <a:solidFill>
                <a:schemeClr val="bg1"/>
              </a:solidFill>
            </a:endParaRPr>
          </a:p>
        </p:txBody>
      </p:sp>
      <p:pic>
        <p:nvPicPr>
          <p:cNvPr id="2054" name="Picture 6" descr="C:\Users\awb edition\Desktop\SALMA\met\photos dakhla et jorf\dakhla\dakhla8ok.jpg"/>
          <p:cNvPicPr>
            <a:picLocks noChangeAspect="1" noChangeArrowheads="1"/>
          </p:cNvPicPr>
          <p:nvPr/>
        </p:nvPicPr>
        <p:blipFill>
          <a:blip r:embed="rId3" cstate="print"/>
          <a:srcRect/>
          <a:stretch>
            <a:fillRect/>
          </a:stretch>
        </p:blipFill>
        <p:spPr bwMode="auto">
          <a:xfrm>
            <a:off x="1370938" y="3342171"/>
            <a:ext cx="2448273" cy="1924615"/>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2055" name="Picture 7" descr="C:\Users\awb edition\Desktop\SALMA\met\photos dakhla et jorf\dakhla\dakhlaok.jpg"/>
          <p:cNvPicPr>
            <a:picLocks noChangeAspect="1" noChangeArrowheads="1"/>
          </p:cNvPicPr>
          <p:nvPr/>
        </p:nvPicPr>
        <p:blipFill>
          <a:blip r:embed="rId4" cstate="print"/>
          <a:srcRect/>
          <a:stretch>
            <a:fillRect/>
          </a:stretch>
        </p:blipFill>
        <p:spPr bwMode="auto">
          <a:xfrm>
            <a:off x="1370939" y="1325947"/>
            <a:ext cx="2430270" cy="1944216"/>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2056" name="Picture 8" descr="C:\Users\awb edition\Desktop\SALMA\met\photos dakhla et jorf\dakhla\Usine-sardines (1).jpg"/>
          <p:cNvPicPr>
            <a:picLocks noChangeAspect="1" noChangeArrowheads="1"/>
          </p:cNvPicPr>
          <p:nvPr/>
        </p:nvPicPr>
        <p:blipFill>
          <a:blip r:embed="rId5" cstate="print"/>
          <a:srcRect/>
          <a:stretch>
            <a:fillRect/>
          </a:stretch>
        </p:blipFill>
        <p:spPr bwMode="auto">
          <a:xfrm>
            <a:off x="3884916" y="1313157"/>
            <a:ext cx="2428891" cy="1952226"/>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2057" name="Picture 9" descr="C:\Users\awb edition\Desktop\SALMA\met\photos dakhla et jorf\dakhla\Navire de pêche RSW.jpg"/>
          <p:cNvPicPr>
            <a:picLocks noChangeAspect="1" noChangeArrowheads="1"/>
          </p:cNvPicPr>
          <p:nvPr/>
        </p:nvPicPr>
        <p:blipFill>
          <a:blip r:embed="rId6" cstate="print"/>
          <a:srcRect/>
          <a:stretch>
            <a:fillRect/>
          </a:stretch>
        </p:blipFill>
        <p:spPr bwMode="auto">
          <a:xfrm>
            <a:off x="1370940" y="3342172"/>
            <a:ext cx="2448271" cy="1944216"/>
          </a:xfrm>
          <a:prstGeom prst="rect">
            <a:avLst/>
          </a:prstGeom>
          <a:noFill/>
          <a:ln w="19050">
            <a:solidFill>
              <a:srgbClr val="0070C0"/>
            </a:solidFill>
          </a:ln>
          <a:effectLst>
            <a:outerShdw blurRad="50800" dist="38100" dir="8100000" algn="tr" rotWithShape="0">
              <a:prstClr val="black">
                <a:alpha val="40000"/>
              </a:prstClr>
            </a:outerShdw>
          </a:effectLst>
        </p:spPr>
      </p:pic>
      <p:grpSp>
        <p:nvGrpSpPr>
          <p:cNvPr id="27" name="Groupe 26"/>
          <p:cNvGrpSpPr/>
          <p:nvPr/>
        </p:nvGrpSpPr>
        <p:grpSpPr>
          <a:xfrm>
            <a:off x="6231920" y="1044250"/>
            <a:ext cx="3197864" cy="2347004"/>
            <a:chOff x="5231789" y="1071546"/>
            <a:chExt cx="3197864" cy="2347004"/>
          </a:xfrm>
        </p:grpSpPr>
        <p:pic>
          <p:nvPicPr>
            <p:cNvPr id="20" name="Picture 2" descr="C:\Users\faysal\Desktop\malik d n7al\akhir makayn\carte1.png"/>
            <p:cNvPicPr>
              <a:picLocks noChangeAspect="1" noChangeArrowheads="1"/>
            </p:cNvPicPr>
            <p:nvPr/>
          </p:nvPicPr>
          <p:blipFill>
            <a:blip r:embed="rId7" cstate="print"/>
            <a:srcRect/>
            <a:stretch>
              <a:fillRect/>
            </a:stretch>
          </p:blipFill>
          <p:spPr bwMode="auto">
            <a:xfrm>
              <a:off x="5231789" y="1071546"/>
              <a:ext cx="3197864" cy="2347004"/>
            </a:xfrm>
            <a:prstGeom prst="rect">
              <a:avLst/>
            </a:prstGeom>
            <a:ln/>
          </p:spPr>
        </p:pic>
        <p:sp>
          <p:nvSpPr>
            <p:cNvPr id="21" name="Ellipse 20"/>
            <p:cNvSpPr/>
            <p:nvPr/>
          </p:nvSpPr>
          <p:spPr>
            <a:xfrm>
              <a:off x="7682734" y="1143852"/>
              <a:ext cx="357666" cy="271459"/>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7286565" y="1080496"/>
              <a:ext cx="357666" cy="271459"/>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rot="2641978">
              <a:off x="6191614" y="1997840"/>
              <a:ext cx="371841" cy="1279001"/>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fr-FR" dirty="0"/>
            </a:p>
          </p:txBody>
        </p:sp>
        <p:sp>
          <p:nvSpPr>
            <p:cNvPr id="24" name="Ellipse 23"/>
            <p:cNvSpPr/>
            <p:nvPr/>
          </p:nvSpPr>
          <p:spPr>
            <a:xfrm>
              <a:off x="7132249" y="1345170"/>
              <a:ext cx="357666" cy="271459"/>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6887336" y="1570591"/>
              <a:ext cx="357666" cy="271459"/>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6794042" y="1850281"/>
              <a:ext cx="357666" cy="271459"/>
            </a:xfrm>
            <a:prstGeom prst="ellipse">
              <a:avLst/>
            </a:prstGeom>
            <a:solidFill>
              <a:schemeClr val="tx2">
                <a:lumMod val="40000"/>
                <a:lumOff val="6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Rectangle 15"/>
          <p:cNvSpPr/>
          <p:nvPr/>
        </p:nvSpPr>
        <p:spPr>
          <a:xfrm>
            <a:off x="5857884" y="3429000"/>
            <a:ext cx="2928958" cy="160043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MA" b="1" u="sng" dirty="0" smtClean="0">
                <a:solidFill>
                  <a:schemeClr val="bg1"/>
                </a:solidFill>
              </a:rPr>
              <a:t>المنظومة </a:t>
            </a:r>
            <a:r>
              <a:rPr lang="ar-MA" b="1" u="sng" dirty="0" err="1" smtClean="0">
                <a:solidFill>
                  <a:schemeClr val="bg1"/>
                </a:solidFill>
              </a:rPr>
              <a:t>المينائية</a:t>
            </a:r>
            <a:r>
              <a:rPr lang="ar-MA" b="1" u="sng" dirty="0" smtClean="0">
                <a:solidFill>
                  <a:schemeClr val="bg1"/>
                </a:solidFill>
              </a:rPr>
              <a:t>: </a:t>
            </a:r>
          </a:p>
          <a:p>
            <a:pPr lvl="1" algn="r" rtl="1">
              <a:buFont typeface="Arial" pitchFamily="34" charset="0"/>
              <a:buChar char="•"/>
            </a:pPr>
            <a:r>
              <a:rPr lang="ar-MA" sz="1600" b="1" dirty="0" smtClean="0">
                <a:solidFill>
                  <a:schemeClr val="bg1"/>
                </a:solidFill>
              </a:rPr>
              <a:t>ميناء </a:t>
            </a:r>
            <a:r>
              <a:rPr lang="ar-MA" sz="1600" b="1" dirty="0" err="1" smtClean="0">
                <a:solidFill>
                  <a:schemeClr val="bg1"/>
                </a:solidFill>
              </a:rPr>
              <a:t>طان</a:t>
            </a:r>
            <a:r>
              <a:rPr lang="ar-MA" sz="1600" b="1" dirty="0" smtClean="0">
                <a:solidFill>
                  <a:schemeClr val="bg1"/>
                </a:solidFill>
              </a:rPr>
              <a:t> </a:t>
            </a:r>
            <a:r>
              <a:rPr lang="ar-MA" sz="1600" b="1" dirty="0" err="1" smtClean="0">
                <a:solidFill>
                  <a:schemeClr val="bg1"/>
                </a:solidFill>
              </a:rPr>
              <a:t>طان</a:t>
            </a:r>
            <a:r>
              <a:rPr lang="ar-MA" sz="1600" b="1" dirty="0" smtClean="0">
                <a:solidFill>
                  <a:schemeClr val="bg1"/>
                </a:solidFill>
              </a:rPr>
              <a:t> </a:t>
            </a:r>
          </a:p>
          <a:p>
            <a:pPr lvl="1" algn="r" rtl="1">
              <a:buFont typeface="Arial" pitchFamily="34" charset="0"/>
              <a:buChar char="•"/>
            </a:pPr>
            <a:r>
              <a:rPr lang="ar-MA" sz="1600" b="1" dirty="0" smtClean="0">
                <a:solidFill>
                  <a:schemeClr val="bg1"/>
                </a:solidFill>
              </a:rPr>
              <a:t>ميناء </a:t>
            </a:r>
            <a:r>
              <a:rPr lang="ar-MA" sz="1600" b="1" dirty="0" err="1" smtClean="0">
                <a:solidFill>
                  <a:schemeClr val="bg1"/>
                </a:solidFill>
              </a:rPr>
              <a:t>طرفاية</a:t>
            </a:r>
            <a:endParaRPr lang="ar-MA" sz="1600" b="1" dirty="0" smtClean="0">
              <a:solidFill>
                <a:schemeClr val="bg1"/>
              </a:solidFill>
            </a:endParaRPr>
          </a:p>
          <a:p>
            <a:pPr lvl="1" algn="r" rtl="1">
              <a:buFont typeface="Arial" pitchFamily="34" charset="0"/>
              <a:buChar char="•"/>
            </a:pPr>
            <a:r>
              <a:rPr lang="ar-MA" sz="1600" b="1" dirty="0" smtClean="0">
                <a:solidFill>
                  <a:schemeClr val="bg1"/>
                </a:solidFill>
              </a:rPr>
              <a:t>ميناء العيون </a:t>
            </a:r>
          </a:p>
          <a:p>
            <a:pPr lvl="1" algn="r" rtl="1">
              <a:buFont typeface="Arial" pitchFamily="34" charset="0"/>
              <a:buChar char="•"/>
            </a:pPr>
            <a:r>
              <a:rPr lang="ar-MA" sz="1600" b="1" dirty="0" smtClean="0">
                <a:solidFill>
                  <a:schemeClr val="bg1"/>
                </a:solidFill>
              </a:rPr>
              <a:t>ميناء الداخلة </a:t>
            </a:r>
          </a:p>
          <a:p>
            <a:pPr lvl="1" algn="r" rtl="1">
              <a:buFont typeface="Arial" pitchFamily="34" charset="0"/>
              <a:buChar char="•"/>
            </a:pPr>
            <a:r>
              <a:rPr lang="ar-MA" sz="1600" b="1" dirty="0" smtClean="0">
                <a:solidFill>
                  <a:schemeClr val="bg1"/>
                </a:solidFill>
              </a:rPr>
              <a:t>مشروع ميناء الداخلة الاطلسي</a:t>
            </a:r>
          </a:p>
        </p:txBody>
      </p:sp>
      <p:sp>
        <p:nvSpPr>
          <p:cNvPr id="17" name="Rectangle 16"/>
          <p:cNvSpPr/>
          <p:nvPr/>
        </p:nvSpPr>
        <p:spPr>
          <a:xfrm>
            <a:off x="4000496" y="5214950"/>
            <a:ext cx="3214710" cy="147732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MA" b="1" u="sng" dirty="0" smtClean="0">
                <a:solidFill>
                  <a:schemeClr val="bg1"/>
                </a:solidFill>
              </a:rPr>
              <a:t>الأنشطة الرئيسية :</a:t>
            </a:r>
          </a:p>
          <a:p>
            <a:pPr algn="r" rtl="1"/>
            <a:endParaRPr lang="ar-MA" sz="800" b="1" dirty="0" smtClean="0">
              <a:solidFill>
                <a:schemeClr val="bg1"/>
              </a:solidFill>
            </a:endParaRPr>
          </a:p>
          <a:p>
            <a:pPr lvl="1" algn="r" rtl="1">
              <a:buFont typeface="Arial" pitchFamily="34" charset="0"/>
              <a:buChar char="•"/>
            </a:pPr>
            <a:r>
              <a:rPr lang="ar-MA" sz="1600" b="1" dirty="0" smtClean="0">
                <a:solidFill>
                  <a:schemeClr val="bg1"/>
                </a:solidFill>
              </a:rPr>
              <a:t> الصيد البحري و منتجاته</a:t>
            </a:r>
          </a:p>
          <a:p>
            <a:pPr lvl="1" algn="r" rtl="1">
              <a:buFont typeface="Arial" pitchFamily="34" charset="0"/>
              <a:buChar char="•"/>
            </a:pPr>
            <a:r>
              <a:rPr lang="ar-MA" sz="1600" b="1" dirty="0" smtClean="0">
                <a:solidFill>
                  <a:schemeClr val="bg1"/>
                </a:solidFill>
              </a:rPr>
              <a:t>المحروقات</a:t>
            </a:r>
          </a:p>
          <a:p>
            <a:pPr lvl="1" algn="r" rtl="1">
              <a:buFont typeface="Arial" pitchFamily="34" charset="0"/>
              <a:buChar char="•"/>
            </a:pPr>
            <a:r>
              <a:rPr lang="ar-MA" sz="1600" b="1" dirty="0" smtClean="0">
                <a:solidFill>
                  <a:schemeClr val="bg1"/>
                </a:solidFill>
              </a:rPr>
              <a:t> </a:t>
            </a:r>
            <a:r>
              <a:rPr lang="ar-MA" sz="1600" b="1" dirty="0" err="1" smtClean="0">
                <a:solidFill>
                  <a:schemeClr val="bg1"/>
                </a:solidFill>
              </a:rPr>
              <a:t>لوجيستيكية</a:t>
            </a:r>
            <a:r>
              <a:rPr lang="ar-MA" sz="1600" b="1" dirty="0" smtClean="0">
                <a:solidFill>
                  <a:schemeClr val="bg1"/>
                </a:solidFill>
              </a:rPr>
              <a:t> التصدير </a:t>
            </a:r>
          </a:p>
          <a:p>
            <a:pPr lvl="1" algn="r" rtl="1">
              <a:buFont typeface="Arial" pitchFamily="34" charset="0"/>
              <a:buChar char="•"/>
            </a:pPr>
            <a:r>
              <a:rPr lang="ar-MA" sz="1600" b="1" dirty="0" smtClean="0">
                <a:solidFill>
                  <a:schemeClr val="bg1"/>
                </a:solidFill>
              </a:rPr>
              <a:t>فرص مستقبلية  </a:t>
            </a:r>
          </a:p>
        </p:txBody>
      </p:sp>
    </p:spTree>
    <p:extLst>
      <p:ext uri="{BB962C8B-B14F-4D97-AF65-F5344CB8AC3E}">
        <p14:creationId xmlns:p14="http://schemas.microsoft.com/office/powerpoint/2010/main" xmlns="" val="1910367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p:cNvSpPr>
            <a:spLocks noChangeArrowheads="1"/>
          </p:cNvSpPr>
          <p:nvPr/>
        </p:nvSpPr>
        <p:spPr bwMode="auto">
          <a:xfrm flipH="1">
            <a:off x="1428728" y="1412776"/>
            <a:ext cx="3501032" cy="1178719"/>
          </a:xfrm>
          <a:prstGeom prst="downArrowCallou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marL="347663" indent="-347663" algn="ctr" defTabSz="915988" rtl="1" fontAlgn="base">
              <a:lnSpc>
                <a:spcPct val="110000"/>
              </a:lnSpc>
              <a:spcBef>
                <a:spcPct val="0"/>
              </a:spcBef>
              <a:spcAft>
                <a:spcPct val="0"/>
              </a:spcAft>
              <a:buClr>
                <a:srgbClr val="FF9933"/>
              </a:buClr>
              <a:defRPr/>
            </a:pPr>
            <a:r>
              <a:rPr lang="ar-MA" sz="2000" b="1" dirty="0" smtClean="0">
                <a:solidFill>
                  <a:srgbClr val="FFFFFF"/>
                </a:solidFill>
                <a:latin typeface="Calibri" pitchFamily="34" charset="0"/>
              </a:rPr>
              <a:t>توقعات تطور الرواج </a:t>
            </a:r>
            <a:r>
              <a:rPr lang="ar-MA" sz="2000" b="1" dirty="0" err="1" smtClean="0">
                <a:solidFill>
                  <a:srgbClr val="FFFFFF"/>
                </a:solidFill>
                <a:latin typeface="Calibri" pitchFamily="34" charset="0"/>
              </a:rPr>
              <a:t>المينائي</a:t>
            </a:r>
            <a:r>
              <a:rPr lang="ar-MA" sz="2000" b="1" dirty="0" smtClean="0">
                <a:solidFill>
                  <a:srgbClr val="FFFFFF"/>
                </a:solidFill>
                <a:latin typeface="Calibri" pitchFamily="34" charset="0"/>
              </a:rPr>
              <a:t> </a:t>
            </a:r>
          </a:p>
          <a:p>
            <a:pPr marL="347663" indent="-347663" algn="ctr" defTabSz="915988" rtl="1" fontAlgn="base">
              <a:lnSpc>
                <a:spcPct val="110000"/>
              </a:lnSpc>
              <a:spcBef>
                <a:spcPct val="0"/>
              </a:spcBef>
              <a:spcAft>
                <a:spcPct val="0"/>
              </a:spcAft>
              <a:buClr>
                <a:srgbClr val="FF9933"/>
              </a:buClr>
              <a:defRPr/>
            </a:pPr>
            <a:r>
              <a:rPr lang="ar-MA" sz="2000" b="1" dirty="0" smtClean="0">
                <a:solidFill>
                  <a:srgbClr val="FFFFFF"/>
                </a:solidFill>
                <a:latin typeface="Calibri" pitchFamily="34" charset="0"/>
              </a:rPr>
              <a:t>في أفق سنة 2030</a:t>
            </a:r>
            <a:endParaRPr lang="fr-FR" sz="2000" b="1" dirty="0">
              <a:solidFill>
                <a:srgbClr val="FFFFFF"/>
              </a:solidFill>
              <a:latin typeface="Calibri" pitchFamily="34" charset="0"/>
            </a:endParaRPr>
          </a:p>
        </p:txBody>
      </p:sp>
      <p:sp>
        <p:nvSpPr>
          <p:cNvPr id="21" name="AutoShape 13"/>
          <p:cNvSpPr>
            <a:spLocks noChangeArrowheads="1"/>
          </p:cNvSpPr>
          <p:nvPr/>
        </p:nvSpPr>
        <p:spPr bwMode="auto">
          <a:xfrm>
            <a:off x="2054248" y="2707036"/>
            <a:ext cx="2232000" cy="41197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marL="347663" indent="-347663" algn="ctr" defTabSz="915988" rtl="1" fontAlgn="base">
              <a:lnSpc>
                <a:spcPct val="110000"/>
              </a:lnSpc>
              <a:spcBef>
                <a:spcPct val="0"/>
              </a:spcBef>
              <a:spcAft>
                <a:spcPct val="0"/>
              </a:spcAft>
              <a:buClr>
                <a:srgbClr val="FF9933"/>
              </a:buClr>
              <a:defRPr/>
            </a:pPr>
            <a:r>
              <a:rPr lang="ar-MA" sz="2000" b="1" dirty="0" smtClean="0">
                <a:solidFill>
                  <a:srgbClr val="FFFFFF"/>
                </a:solidFill>
                <a:latin typeface="Calibri" pitchFamily="34" charset="0"/>
              </a:rPr>
              <a:t>290 - 370 مليون طن</a:t>
            </a:r>
            <a:endParaRPr lang="fr-FR" sz="2000" b="1" dirty="0">
              <a:solidFill>
                <a:srgbClr val="FFFFFF"/>
              </a:solidFill>
              <a:latin typeface="Calibri" pitchFamily="34" charset="0"/>
            </a:endParaRPr>
          </a:p>
        </p:txBody>
      </p:sp>
      <p:sp>
        <p:nvSpPr>
          <p:cNvPr id="22" name="AutoShape 13"/>
          <p:cNvSpPr>
            <a:spLocks noChangeArrowheads="1"/>
          </p:cNvSpPr>
          <p:nvPr/>
        </p:nvSpPr>
        <p:spPr bwMode="auto">
          <a:xfrm>
            <a:off x="5406898" y="4553252"/>
            <a:ext cx="3522819" cy="110799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marL="347663" indent="-347663" algn="ctr" defTabSz="915988" rtl="1" fontAlgn="base">
              <a:lnSpc>
                <a:spcPct val="110000"/>
              </a:lnSpc>
              <a:spcBef>
                <a:spcPct val="0"/>
              </a:spcBef>
              <a:spcAft>
                <a:spcPct val="0"/>
              </a:spcAft>
              <a:buClr>
                <a:srgbClr val="FF9933"/>
              </a:buClr>
              <a:defRPr/>
            </a:pPr>
            <a:r>
              <a:rPr lang="ar-MA" sz="2000" b="1" dirty="0" smtClean="0">
                <a:solidFill>
                  <a:schemeClr val="bg1"/>
                </a:solidFill>
              </a:rPr>
              <a:t>تقوية ومواءمة العرض </a:t>
            </a:r>
            <a:r>
              <a:rPr lang="ar-MA" sz="2000" b="1" dirty="0" err="1" smtClean="0">
                <a:solidFill>
                  <a:schemeClr val="bg1"/>
                </a:solidFill>
              </a:rPr>
              <a:t>المينائي</a:t>
            </a:r>
            <a:r>
              <a:rPr lang="fr-FR" sz="2000" b="1" dirty="0" smtClean="0">
                <a:solidFill>
                  <a:schemeClr val="bg1"/>
                </a:solidFill>
              </a:rPr>
              <a:t> </a:t>
            </a:r>
            <a:r>
              <a:rPr lang="ar-MA" sz="2000" b="1" dirty="0" smtClean="0">
                <a:solidFill>
                  <a:schemeClr val="bg1"/>
                </a:solidFill>
              </a:rPr>
              <a:t>لمسايرة </a:t>
            </a:r>
          </a:p>
          <a:p>
            <a:pPr marL="347663" indent="-347663" algn="ctr" defTabSz="915988" rtl="1" fontAlgn="base">
              <a:lnSpc>
                <a:spcPct val="110000"/>
              </a:lnSpc>
              <a:spcBef>
                <a:spcPct val="0"/>
              </a:spcBef>
              <a:spcAft>
                <a:spcPct val="0"/>
              </a:spcAft>
              <a:buClr>
                <a:srgbClr val="FF9933"/>
              </a:buClr>
              <a:defRPr/>
            </a:pPr>
            <a:r>
              <a:rPr lang="ar-MA" sz="2000" b="1" dirty="0" smtClean="0">
                <a:solidFill>
                  <a:schemeClr val="bg1"/>
                </a:solidFill>
              </a:rPr>
              <a:t>المستجدات التي يعرفها </a:t>
            </a:r>
            <a:r>
              <a:rPr lang="fr-FR" sz="2000" b="1" dirty="0" smtClean="0">
                <a:solidFill>
                  <a:schemeClr val="bg1"/>
                </a:solidFill>
              </a:rPr>
              <a:t> </a:t>
            </a:r>
            <a:endParaRPr lang="ar-MA" sz="2000" b="1" dirty="0" smtClean="0">
              <a:solidFill>
                <a:schemeClr val="bg1"/>
              </a:solidFill>
            </a:endParaRPr>
          </a:p>
          <a:p>
            <a:pPr marL="347663" indent="-347663" algn="ctr" defTabSz="915988" rtl="1" fontAlgn="base">
              <a:lnSpc>
                <a:spcPct val="110000"/>
              </a:lnSpc>
              <a:spcBef>
                <a:spcPct val="0"/>
              </a:spcBef>
              <a:spcAft>
                <a:spcPct val="0"/>
              </a:spcAft>
              <a:buClr>
                <a:srgbClr val="FF9933"/>
              </a:buClr>
              <a:defRPr/>
            </a:pPr>
            <a:r>
              <a:rPr lang="ar-MA" sz="2000" b="1" dirty="0" smtClean="0">
                <a:solidFill>
                  <a:schemeClr val="bg1"/>
                </a:solidFill>
              </a:rPr>
              <a:t>قطاع النقل البحري </a:t>
            </a:r>
          </a:p>
        </p:txBody>
      </p:sp>
      <p:sp>
        <p:nvSpPr>
          <p:cNvPr id="23" name="AutoShape 13"/>
          <p:cNvSpPr>
            <a:spLocks noChangeArrowheads="1"/>
          </p:cNvSpPr>
          <p:nvPr/>
        </p:nvSpPr>
        <p:spPr bwMode="auto">
          <a:xfrm>
            <a:off x="1428728" y="4546842"/>
            <a:ext cx="3524602" cy="110799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marL="347663" indent="-347663" algn="ctr" defTabSz="915988" rtl="1" fontAlgn="base">
              <a:lnSpc>
                <a:spcPct val="110000"/>
              </a:lnSpc>
              <a:spcBef>
                <a:spcPct val="0"/>
              </a:spcBef>
              <a:spcAft>
                <a:spcPct val="0"/>
              </a:spcAft>
              <a:buClr>
                <a:srgbClr val="FF9933"/>
              </a:buClr>
              <a:defRPr/>
            </a:pPr>
            <a:r>
              <a:rPr lang="ar-MA" sz="2000" b="1" dirty="0" smtClean="0">
                <a:solidFill>
                  <a:schemeClr val="bg1"/>
                </a:solidFill>
              </a:rPr>
              <a:t>توزيع متوازن للبنيات التحتية المينائية على طول الساحل المغربي لاستيعاب الرواج المرتقب </a:t>
            </a:r>
            <a:endParaRPr lang="fr-FR" sz="2000" b="1" dirty="0">
              <a:solidFill>
                <a:schemeClr val="bg1"/>
              </a:solidFill>
              <a:latin typeface="Calibri" pitchFamily="34" charset="0"/>
            </a:endParaRPr>
          </a:p>
        </p:txBody>
      </p:sp>
      <p:sp>
        <p:nvSpPr>
          <p:cNvPr id="24" name="Triangle isocèle 23"/>
          <p:cNvSpPr/>
          <p:nvPr/>
        </p:nvSpPr>
        <p:spPr>
          <a:xfrm rot="10800000">
            <a:off x="3857620" y="3356992"/>
            <a:ext cx="2571768" cy="285752"/>
          </a:xfrm>
          <a:prstGeom prst="triangl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AutoShape 10"/>
          <p:cNvSpPr>
            <a:spLocks noChangeArrowheads="1"/>
          </p:cNvSpPr>
          <p:nvPr/>
        </p:nvSpPr>
        <p:spPr bwMode="auto">
          <a:xfrm flipH="1">
            <a:off x="5357764" y="1412776"/>
            <a:ext cx="3500515" cy="1178719"/>
          </a:xfrm>
          <a:prstGeom prst="downArrowCallou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marL="347663" indent="-347663" algn="ctr" defTabSz="915988" rtl="1" fontAlgn="base">
              <a:lnSpc>
                <a:spcPct val="110000"/>
              </a:lnSpc>
              <a:spcBef>
                <a:spcPct val="0"/>
              </a:spcBef>
              <a:spcAft>
                <a:spcPct val="0"/>
              </a:spcAft>
              <a:buClr>
                <a:srgbClr val="FF9933"/>
              </a:buClr>
              <a:defRPr/>
            </a:pPr>
            <a:r>
              <a:rPr lang="ar-MA" sz="2000" b="1" dirty="0" smtClean="0"/>
              <a:t>الطاقة الاستيعابية</a:t>
            </a:r>
            <a:r>
              <a:rPr lang="fr-FR" sz="2000" b="1" dirty="0" smtClean="0"/>
              <a:t> </a:t>
            </a:r>
            <a:endParaRPr lang="ar-MA" sz="2000" b="1" dirty="0" smtClean="0"/>
          </a:p>
          <a:p>
            <a:pPr marL="347663" indent="-347663" algn="ctr" defTabSz="915988" rtl="1" fontAlgn="base">
              <a:lnSpc>
                <a:spcPct val="110000"/>
              </a:lnSpc>
              <a:spcBef>
                <a:spcPct val="0"/>
              </a:spcBef>
              <a:spcAft>
                <a:spcPct val="0"/>
              </a:spcAft>
              <a:buClr>
                <a:srgbClr val="FF9933"/>
              </a:buClr>
              <a:defRPr/>
            </a:pPr>
            <a:r>
              <a:rPr lang="ar-MA" sz="2000" b="1" dirty="0" smtClean="0"/>
              <a:t>الحالية للموانئ</a:t>
            </a:r>
            <a:endParaRPr lang="fr-FR" sz="2000" b="1" dirty="0">
              <a:solidFill>
                <a:srgbClr val="FFFFFF"/>
              </a:solidFill>
              <a:latin typeface="Calibri" pitchFamily="34" charset="0"/>
            </a:endParaRPr>
          </a:p>
        </p:txBody>
      </p:sp>
      <p:sp>
        <p:nvSpPr>
          <p:cNvPr id="26" name="AutoShape 13"/>
          <p:cNvSpPr>
            <a:spLocks noChangeArrowheads="1"/>
          </p:cNvSpPr>
          <p:nvPr/>
        </p:nvSpPr>
        <p:spPr bwMode="auto">
          <a:xfrm>
            <a:off x="5983338" y="2707036"/>
            <a:ext cx="2232000" cy="41197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marL="347663" indent="-347663" algn="ctr" defTabSz="915988" rtl="1" fontAlgn="base">
              <a:lnSpc>
                <a:spcPct val="110000"/>
              </a:lnSpc>
              <a:spcBef>
                <a:spcPct val="0"/>
              </a:spcBef>
              <a:spcAft>
                <a:spcPct val="0"/>
              </a:spcAft>
              <a:buClr>
                <a:srgbClr val="FF9933"/>
              </a:buClr>
              <a:defRPr/>
            </a:pPr>
            <a:r>
              <a:rPr lang="ar-MA" sz="2000" b="1" dirty="0" err="1" smtClean="0">
                <a:solidFill>
                  <a:srgbClr val="FFFFFF"/>
                </a:solidFill>
                <a:latin typeface="Calibri" pitchFamily="34" charset="0"/>
              </a:rPr>
              <a:t>140مليون</a:t>
            </a:r>
            <a:r>
              <a:rPr lang="ar-MA" sz="2000" b="1" dirty="0" smtClean="0">
                <a:solidFill>
                  <a:srgbClr val="FFFFFF"/>
                </a:solidFill>
                <a:latin typeface="Calibri" pitchFamily="34" charset="0"/>
              </a:rPr>
              <a:t> طن</a:t>
            </a:r>
            <a:endParaRPr lang="fr-FR" sz="2000" b="1" dirty="0">
              <a:solidFill>
                <a:srgbClr val="FFFFFF"/>
              </a:solidFill>
              <a:latin typeface="Calibri" pitchFamily="34" charset="0"/>
            </a:endParaRPr>
          </a:p>
        </p:txBody>
      </p:sp>
      <p:sp>
        <p:nvSpPr>
          <p:cNvPr id="14" name="Rectangle 13"/>
          <p:cNvSpPr/>
          <p:nvPr/>
        </p:nvSpPr>
        <p:spPr>
          <a:xfrm>
            <a:off x="1331640" y="44624"/>
            <a:ext cx="7812359" cy="584775"/>
          </a:xfrm>
          <a:prstGeom prst="rect">
            <a:avLst/>
          </a:prstGeom>
        </p:spPr>
        <p:txBody>
          <a:bodyPr wrap="square">
            <a:spAutoFit/>
          </a:bodyPr>
          <a:lstStyle/>
          <a:p>
            <a:pPr algn="ctr" rtl="1">
              <a:defRPr/>
            </a:pPr>
            <a:r>
              <a:rPr lang="ar-MA" sz="3200" b="1" dirty="0" smtClean="0">
                <a:solidFill>
                  <a:schemeClr val="bg1"/>
                </a:solidFill>
              </a:rPr>
              <a:t>4- أهم </a:t>
            </a:r>
            <a:r>
              <a:rPr lang="ar-MA" sz="3200" b="1" dirty="0">
                <a:solidFill>
                  <a:schemeClr val="bg1"/>
                </a:solidFill>
              </a:rPr>
              <a:t>النتائج والمشاريع المقترحة على الصعيد </a:t>
            </a:r>
            <a:r>
              <a:rPr lang="ar-MA" sz="3200" b="1" dirty="0" smtClean="0">
                <a:solidFill>
                  <a:schemeClr val="bg1"/>
                </a:solidFill>
              </a:rPr>
              <a:t>الوطني</a:t>
            </a:r>
            <a:endParaRPr lang="ar-MA" sz="3200" b="1" dirty="0">
              <a:solidFill>
                <a:schemeClr val="bg1"/>
              </a:solidFill>
            </a:endParaRPr>
          </a:p>
        </p:txBody>
      </p:sp>
      <p:sp>
        <p:nvSpPr>
          <p:cNvPr id="15" name="ZoneTexte 2"/>
          <p:cNvSpPr txBox="1">
            <a:spLocks noChangeArrowheads="1"/>
          </p:cNvSpPr>
          <p:nvPr/>
        </p:nvSpPr>
        <p:spPr bwMode="auto">
          <a:xfrm>
            <a:off x="3059832" y="3861048"/>
            <a:ext cx="4176464" cy="432048"/>
          </a:xfrm>
          <a:prstGeom prst="rect">
            <a:avLst/>
          </a:prstGeom>
          <a:solidFill>
            <a:schemeClr val="bg2"/>
          </a:solidFill>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rtl="1" fontAlgn="base">
              <a:spcBef>
                <a:spcPct val="0"/>
              </a:spcBef>
              <a:spcAft>
                <a:spcPct val="0"/>
              </a:spcAft>
              <a:defRPr/>
            </a:pPr>
            <a:r>
              <a:rPr lang="ar-MA" sz="2800" b="1" dirty="0" smtClean="0">
                <a:solidFill>
                  <a:srgbClr val="084ACE"/>
                </a:solidFill>
              </a:rPr>
              <a:t>ضرورة ملاءمة العرض والطلب</a:t>
            </a:r>
            <a:endParaRPr lang="ar-MA" sz="2800" b="1" dirty="0">
              <a:solidFill>
                <a:srgbClr val="084ACE"/>
              </a:solidFill>
            </a:endParaRPr>
          </a:p>
        </p:txBody>
      </p:sp>
    </p:spTree>
    <p:extLst>
      <p:ext uri="{BB962C8B-B14F-4D97-AF65-F5344CB8AC3E}">
        <p14:creationId xmlns:p14="http://schemas.microsoft.com/office/powerpoint/2010/main" xmlns="" val="779437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605804" y="4535434"/>
            <a:ext cx="3611954" cy="165618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indent="273050" algn="just" rtl="1">
              <a:spcBef>
                <a:spcPts val="600"/>
              </a:spcBef>
              <a:buFont typeface="Wingdings" pitchFamily="2" charset="2"/>
              <a:buChar char="§"/>
            </a:pPr>
            <a:r>
              <a:rPr lang="ar-MA" b="1" dirty="0" smtClean="0"/>
              <a:t>ميناء </a:t>
            </a:r>
            <a:r>
              <a:rPr lang="ar-MA" b="1" dirty="0" err="1" smtClean="0"/>
              <a:t>الناظور</a:t>
            </a:r>
            <a:r>
              <a:rPr lang="ar-MA" b="1" dirty="0" smtClean="0"/>
              <a:t> غرب المتوسط</a:t>
            </a:r>
          </a:p>
          <a:p>
            <a:pPr indent="273050" algn="just" rtl="1">
              <a:buFont typeface="Wingdings" pitchFamily="2" charset="2"/>
              <a:buChar char="§"/>
            </a:pPr>
            <a:r>
              <a:rPr lang="ar-MA" b="1" dirty="0" smtClean="0"/>
              <a:t>ميناء القنيطرة الأطلسي</a:t>
            </a:r>
          </a:p>
          <a:p>
            <a:pPr indent="273050" algn="just" rtl="1">
              <a:buFont typeface="Wingdings" pitchFamily="2" charset="2"/>
              <a:buChar char="§"/>
            </a:pPr>
            <a:r>
              <a:rPr lang="ar-MA" b="1" dirty="0" smtClean="0"/>
              <a:t>ميناء جديد </a:t>
            </a:r>
            <a:r>
              <a:rPr lang="ar-MA" b="1" dirty="0" err="1" smtClean="0"/>
              <a:t>للسوائب</a:t>
            </a:r>
            <a:r>
              <a:rPr lang="ar-MA" b="1" dirty="0" smtClean="0"/>
              <a:t> </a:t>
            </a:r>
            <a:r>
              <a:rPr lang="ar-MA" b="1" dirty="0" err="1" smtClean="0"/>
              <a:t>بآسفي</a:t>
            </a:r>
            <a:endParaRPr lang="ar-MA" b="1" dirty="0" smtClean="0"/>
          </a:p>
          <a:p>
            <a:pPr indent="273050" algn="just" rtl="1">
              <a:buFont typeface="Wingdings" pitchFamily="2" charset="2"/>
              <a:buChar char="§"/>
            </a:pPr>
            <a:r>
              <a:rPr lang="ar-MA" b="1" dirty="0" smtClean="0"/>
              <a:t>ميناء جديد للغاز بالجرف الأصفر</a:t>
            </a:r>
          </a:p>
          <a:p>
            <a:pPr indent="273050" algn="just" rtl="1">
              <a:spcBef>
                <a:spcPts val="600"/>
              </a:spcBef>
              <a:buFont typeface="Wingdings" pitchFamily="2" charset="2"/>
              <a:buChar char="§"/>
            </a:pPr>
            <a:r>
              <a:rPr lang="ar-MA" b="1" dirty="0" smtClean="0"/>
              <a:t> ميناء الداخلة الأطلسي</a:t>
            </a:r>
          </a:p>
        </p:txBody>
      </p:sp>
      <p:sp>
        <p:nvSpPr>
          <p:cNvPr id="17" name="ZoneTexte 16"/>
          <p:cNvSpPr txBox="1"/>
          <p:nvPr/>
        </p:nvSpPr>
        <p:spPr>
          <a:xfrm>
            <a:off x="1605804" y="3239290"/>
            <a:ext cx="3611954" cy="120032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indent="273050" algn="just" rtl="1">
              <a:buFont typeface="Wingdings" pitchFamily="2" charset="2"/>
              <a:buChar char="§"/>
            </a:pPr>
            <a:r>
              <a:rPr lang="ar-MA" b="1" dirty="0" err="1" smtClean="0"/>
              <a:t>طنجة</a:t>
            </a:r>
            <a:r>
              <a:rPr lang="ar-MA" b="1" dirty="0" smtClean="0"/>
              <a:t> المدينة</a:t>
            </a:r>
          </a:p>
          <a:p>
            <a:pPr indent="273050" algn="just" rtl="1">
              <a:buFont typeface="Wingdings" pitchFamily="2" charset="2"/>
              <a:buChar char="§"/>
            </a:pPr>
            <a:r>
              <a:rPr lang="ar-MA" b="1" dirty="0" smtClean="0"/>
              <a:t>الدار البيضاء</a:t>
            </a:r>
          </a:p>
          <a:p>
            <a:pPr indent="273050" algn="just" rtl="1">
              <a:buFont typeface="Wingdings" pitchFamily="2" charset="2"/>
              <a:buChar char="§"/>
            </a:pPr>
            <a:r>
              <a:rPr lang="ar-MA" b="1" dirty="0" err="1" smtClean="0"/>
              <a:t>آسفي</a:t>
            </a:r>
            <a:r>
              <a:rPr lang="ar-MA" b="1" dirty="0" smtClean="0"/>
              <a:t> المدينة</a:t>
            </a:r>
          </a:p>
          <a:p>
            <a:pPr indent="273050" algn="just" rtl="1">
              <a:buFont typeface="Wingdings" pitchFamily="2" charset="2"/>
              <a:buChar char="§"/>
            </a:pPr>
            <a:r>
              <a:rPr lang="ar-MA" b="1" dirty="0" smtClean="0"/>
              <a:t>القنيطرة المدينة</a:t>
            </a:r>
          </a:p>
        </p:txBody>
      </p:sp>
      <p:pic>
        <p:nvPicPr>
          <p:cNvPr id="2051" name="Picture 3" descr="C:\Users\faysal\Desktop\malik d n7al\akhir makayn\puce.png"/>
          <p:cNvPicPr>
            <a:picLocks noChangeAspect="1" noChangeArrowheads="1"/>
          </p:cNvPicPr>
          <p:nvPr/>
        </p:nvPicPr>
        <p:blipFill>
          <a:blip r:embed="rId2" cstate="print"/>
          <a:srcRect/>
          <a:stretch>
            <a:fillRect/>
          </a:stretch>
        </p:blipFill>
        <p:spPr bwMode="auto">
          <a:xfrm>
            <a:off x="5772558" y="1727122"/>
            <a:ext cx="3119922" cy="1224136"/>
          </a:xfrm>
          <a:prstGeom prst="rect">
            <a:avLst/>
          </a:prstGeom>
          <a:noFill/>
        </p:spPr>
      </p:pic>
      <p:pic>
        <p:nvPicPr>
          <p:cNvPr id="24" name="Picture 3" descr="C:\Users\faysal\Desktop\malik d n7al\akhir makayn\puce.png"/>
          <p:cNvPicPr>
            <a:picLocks noChangeAspect="1" noChangeArrowheads="1"/>
          </p:cNvPicPr>
          <p:nvPr/>
        </p:nvPicPr>
        <p:blipFill>
          <a:blip r:embed="rId2" cstate="print"/>
          <a:srcRect/>
          <a:stretch>
            <a:fillRect/>
          </a:stretch>
        </p:blipFill>
        <p:spPr bwMode="auto">
          <a:xfrm>
            <a:off x="5772558" y="3167282"/>
            <a:ext cx="3119922" cy="1224136"/>
          </a:xfrm>
          <a:prstGeom prst="rect">
            <a:avLst/>
          </a:prstGeom>
          <a:noFill/>
        </p:spPr>
      </p:pic>
      <p:pic>
        <p:nvPicPr>
          <p:cNvPr id="25" name="Picture 3" descr="C:\Users\faysal\Desktop\malik d n7al\akhir makayn\puce.png"/>
          <p:cNvPicPr>
            <a:picLocks noChangeAspect="1" noChangeArrowheads="1"/>
          </p:cNvPicPr>
          <p:nvPr/>
        </p:nvPicPr>
        <p:blipFill>
          <a:blip r:embed="rId2" cstate="print"/>
          <a:srcRect/>
          <a:stretch>
            <a:fillRect/>
          </a:stretch>
        </p:blipFill>
        <p:spPr bwMode="auto">
          <a:xfrm>
            <a:off x="5772558" y="4607442"/>
            <a:ext cx="3119922" cy="1224136"/>
          </a:xfrm>
          <a:prstGeom prst="rect">
            <a:avLst/>
          </a:prstGeom>
          <a:noFill/>
        </p:spPr>
      </p:pic>
      <p:sp>
        <p:nvSpPr>
          <p:cNvPr id="28" name="Rectangle 27"/>
          <p:cNvSpPr/>
          <p:nvPr/>
        </p:nvSpPr>
        <p:spPr>
          <a:xfrm>
            <a:off x="1605842" y="1340768"/>
            <a:ext cx="3612356" cy="182651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indent="273050" algn="just" rtl="1">
              <a:buFont typeface="Wingdings" pitchFamily="2" charset="2"/>
              <a:buChar char="§"/>
            </a:pPr>
            <a:r>
              <a:rPr lang="ar-MA" b="1" dirty="0" smtClean="0"/>
              <a:t>ميناء المحمدية</a:t>
            </a:r>
          </a:p>
          <a:p>
            <a:pPr indent="273050" algn="just" rtl="1">
              <a:buFont typeface="Wingdings" pitchFamily="2" charset="2"/>
              <a:buChar char="§"/>
            </a:pPr>
            <a:r>
              <a:rPr lang="ar-MA" b="1" dirty="0" smtClean="0"/>
              <a:t>ميناء الدار البيضاء</a:t>
            </a:r>
          </a:p>
          <a:p>
            <a:pPr indent="273050" algn="just" rtl="1">
              <a:buFont typeface="Wingdings" pitchFamily="2" charset="2"/>
              <a:buChar char="§"/>
            </a:pPr>
            <a:r>
              <a:rPr lang="ar-MA" b="1" dirty="0" smtClean="0"/>
              <a:t>ميناء الجرف الأصفر</a:t>
            </a:r>
          </a:p>
          <a:p>
            <a:pPr indent="273050" algn="just" rtl="1">
              <a:buFont typeface="Wingdings" pitchFamily="2" charset="2"/>
              <a:buChar char="§"/>
            </a:pPr>
            <a:r>
              <a:rPr lang="ar-MA" b="1" dirty="0" smtClean="0"/>
              <a:t>ميناء </a:t>
            </a:r>
            <a:r>
              <a:rPr lang="ar-MA" b="1" dirty="0" err="1" smtClean="0"/>
              <a:t>أكادير</a:t>
            </a:r>
            <a:endParaRPr lang="ar-MA" b="1" dirty="0" smtClean="0"/>
          </a:p>
          <a:p>
            <a:pPr indent="273050" algn="just" rtl="1">
              <a:buFont typeface="Wingdings" pitchFamily="2" charset="2"/>
              <a:buChar char="§"/>
            </a:pPr>
            <a:r>
              <a:rPr lang="ar-MA" b="1" dirty="0" smtClean="0"/>
              <a:t>ميناء طرفاية</a:t>
            </a:r>
          </a:p>
          <a:p>
            <a:pPr indent="273050" algn="just" rtl="1">
              <a:buFont typeface="Wingdings" pitchFamily="2" charset="2"/>
              <a:buChar char="§"/>
            </a:pPr>
            <a:r>
              <a:rPr lang="ar-MA" b="1" dirty="0" err="1" smtClean="0"/>
              <a:t>مبناء</a:t>
            </a:r>
            <a:r>
              <a:rPr lang="ar-MA" b="1" dirty="0" smtClean="0"/>
              <a:t> الداخلة</a:t>
            </a:r>
          </a:p>
        </p:txBody>
      </p:sp>
      <p:sp>
        <p:nvSpPr>
          <p:cNvPr id="29" name="Rectangle 28"/>
          <p:cNvSpPr/>
          <p:nvPr/>
        </p:nvSpPr>
        <p:spPr>
          <a:xfrm>
            <a:off x="5965822" y="2159170"/>
            <a:ext cx="2274982" cy="461665"/>
          </a:xfrm>
          <a:prstGeom prst="rect">
            <a:avLst/>
          </a:prstGeom>
        </p:spPr>
        <p:txBody>
          <a:bodyPr wrap="none">
            <a:spAutoFit/>
          </a:bodyPr>
          <a:lstStyle/>
          <a:p>
            <a:pPr algn="ctr" rtl="1"/>
            <a:r>
              <a:rPr lang="ar-MA" sz="2400" b="1" dirty="0" smtClean="0">
                <a:solidFill>
                  <a:schemeClr val="bg1"/>
                </a:solidFill>
              </a:rPr>
              <a:t>إنجاز توسيعات كبرى</a:t>
            </a:r>
          </a:p>
        </p:txBody>
      </p:sp>
      <p:sp>
        <p:nvSpPr>
          <p:cNvPr id="30" name="Rectangle 29"/>
          <p:cNvSpPr/>
          <p:nvPr/>
        </p:nvSpPr>
        <p:spPr>
          <a:xfrm>
            <a:off x="5888203" y="3457055"/>
            <a:ext cx="2329485" cy="830997"/>
          </a:xfrm>
          <a:prstGeom prst="rect">
            <a:avLst/>
          </a:prstGeom>
        </p:spPr>
        <p:txBody>
          <a:bodyPr wrap="none">
            <a:spAutoFit/>
          </a:bodyPr>
          <a:lstStyle/>
          <a:p>
            <a:pPr algn="ctr" rtl="1"/>
            <a:r>
              <a:rPr lang="ar-MA" sz="2400" b="1" dirty="0" smtClean="0">
                <a:solidFill>
                  <a:schemeClr val="bg1"/>
                </a:solidFill>
              </a:rPr>
              <a:t>إدماج الموانئ</a:t>
            </a:r>
            <a:endParaRPr lang="fr-FR" sz="2400" b="1" dirty="0" smtClean="0">
              <a:solidFill>
                <a:schemeClr val="bg1"/>
              </a:solidFill>
            </a:endParaRPr>
          </a:p>
          <a:p>
            <a:pPr algn="ctr" rtl="1"/>
            <a:r>
              <a:rPr lang="ar-MA" sz="2400" b="1" dirty="0" smtClean="0">
                <a:solidFill>
                  <a:schemeClr val="bg1"/>
                </a:solidFill>
              </a:rPr>
              <a:t> في محيطها الحضري</a:t>
            </a:r>
          </a:p>
        </p:txBody>
      </p:sp>
      <p:sp>
        <p:nvSpPr>
          <p:cNvPr id="31" name="Rectangle 30"/>
          <p:cNvSpPr/>
          <p:nvPr/>
        </p:nvSpPr>
        <p:spPr>
          <a:xfrm>
            <a:off x="6069215" y="5039490"/>
            <a:ext cx="2068195" cy="461665"/>
          </a:xfrm>
          <a:prstGeom prst="rect">
            <a:avLst/>
          </a:prstGeom>
        </p:spPr>
        <p:txBody>
          <a:bodyPr wrap="none">
            <a:spAutoFit/>
          </a:bodyPr>
          <a:lstStyle/>
          <a:p>
            <a:pPr algn="ctr" rtl="1"/>
            <a:r>
              <a:rPr lang="ar-MA" sz="2400" b="1" dirty="0" smtClean="0">
                <a:solidFill>
                  <a:schemeClr val="bg1"/>
                </a:solidFill>
              </a:rPr>
              <a:t>إنشاء موانئ جديدة</a:t>
            </a:r>
          </a:p>
        </p:txBody>
      </p:sp>
      <p:sp>
        <p:nvSpPr>
          <p:cNvPr id="12" name="ZoneTexte 2"/>
          <p:cNvSpPr txBox="1">
            <a:spLocks noChangeArrowheads="1"/>
          </p:cNvSpPr>
          <p:nvPr/>
        </p:nvSpPr>
        <p:spPr bwMode="auto">
          <a:xfrm>
            <a:off x="5867059" y="836712"/>
            <a:ext cx="3227270" cy="504056"/>
          </a:xfrm>
          <a:prstGeom prst="rect">
            <a:avLst/>
          </a:prstGeom>
          <a:solidFill>
            <a:schemeClr val="bg2"/>
          </a:solidFill>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rtl="1" fontAlgn="base">
              <a:spcBef>
                <a:spcPct val="0"/>
              </a:spcBef>
              <a:spcAft>
                <a:spcPct val="0"/>
              </a:spcAft>
              <a:defRPr/>
            </a:pPr>
            <a:r>
              <a:rPr lang="ar-MA" sz="2800" b="1" dirty="0">
                <a:solidFill>
                  <a:srgbClr val="084ACE"/>
                </a:solidFill>
              </a:rPr>
              <a:t>ثلاثة محاور </a:t>
            </a:r>
            <a:r>
              <a:rPr lang="ar-MA" sz="2800" b="1" dirty="0" smtClean="0">
                <a:solidFill>
                  <a:srgbClr val="084ACE"/>
                </a:solidFill>
              </a:rPr>
              <a:t>رئيسية : </a:t>
            </a:r>
            <a:endParaRPr lang="ar-MA" sz="2800" b="1" dirty="0">
              <a:solidFill>
                <a:srgbClr val="084ACE"/>
              </a:solidFill>
            </a:endParaRPr>
          </a:p>
        </p:txBody>
      </p:sp>
      <p:sp>
        <p:nvSpPr>
          <p:cNvPr id="14" name="Rectangle 13"/>
          <p:cNvSpPr/>
          <p:nvPr/>
        </p:nvSpPr>
        <p:spPr>
          <a:xfrm>
            <a:off x="1331640" y="44624"/>
            <a:ext cx="7812359" cy="584775"/>
          </a:xfrm>
          <a:prstGeom prst="rect">
            <a:avLst/>
          </a:prstGeom>
        </p:spPr>
        <p:txBody>
          <a:bodyPr wrap="square">
            <a:spAutoFit/>
          </a:bodyPr>
          <a:lstStyle/>
          <a:p>
            <a:pPr algn="ctr" rtl="1">
              <a:defRPr/>
            </a:pPr>
            <a:r>
              <a:rPr lang="ar-MA" sz="3200" b="1" dirty="0" smtClean="0">
                <a:solidFill>
                  <a:schemeClr val="bg1"/>
                </a:solidFill>
              </a:rPr>
              <a:t>4- أهم </a:t>
            </a:r>
            <a:r>
              <a:rPr lang="ar-MA" sz="3200" b="1" dirty="0">
                <a:solidFill>
                  <a:schemeClr val="bg1"/>
                </a:solidFill>
              </a:rPr>
              <a:t>النتائج والمشاريع المقترحة على الصعيد </a:t>
            </a:r>
            <a:r>
              <a:rPr lang="ar-MA" sz="3200" b="1" dirty="0" smtClean="0">
                <a:solidFill>
                  <a:schemeClr val="bg1"/>
                </a:solidFill>
              </a:rPr>
              <a:t>الوطني</a:t>
            </a:r>
            <a:endParaRPr lang="ar-MA" sz="3200" b="1" dirty="0">
              <a:solidFill>
                <a:schemeClr val="bg1"/>
              </a:solidFill>
            </a:endParaRPr>
          </a:p>
        </p:txBody>
      </p:sp>
    </p:spTree>
    <p:extLst>
      <p:ext uri="{BB962C8B-B14F-4D97-AF65-F5344CB8AC3E}">
        <p14:creationId xmlns:p14="http://schemas.microsoft.com/office/powerpoint/2010/main" xmlns="" val="1361012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57290" y="55883"/>
            <a:ext cx="7806628" cy="1015663"/>
          </a:xfrm>
          <a:prstGeom prst="rect">
            <a:avLst/>
          </a:prstGeom>
        </p:spPr>
        <p:txBody>
          <a:bodyPr wrap="square">
            <a:spAutoFit/>
          </a:bodyPr>
          <a:lstStyle/>
          <a:p>
            <a:pPr algn="ctr" rtl="1"/>
            <a:r>
              <a:rPr lang="ar-MA" sz="3200" b="1" dirty="0" smtClean="0">
                <a:solidFill>
                  <a:schemeClr val="bg1"/>
                </a:solidFill>
              </a:rPr>
              <a:t>المحاور الرئيسية للإستراتيجية </a:t>
            </a:r>
            <a:r>
              <a:rPr lang="ar-MA" sz="3200" b="1" dirty="0" err="1" smtClean="0">
                <a:solidFill>
                  <a:schemeClr val="bg1"/>
                </a:solidFill>
              </a:rPr>
              <a:t>المينائية</a:t>
            </a:r>
            <a:r>
              <a:rPr lang="ar-MA" sz="3200" b="1" dirty="0" smtClean="0">
                <a:solidFill>
                  <a:schemeClr val="bg1"/>
                </a:solidFill>
              </a:rPr>
              <a:t> الوطنية</a:t>
            </a:r>
          </a:p>
          <a:p>
            <a:pPr algn="ctr" rtl="1"/>
            <a:r>
              <a:rPr lang="ar-MA" sz="2800" b="1" dirty="0" smtClean="0">
                <a:solidFill>
                  <a:schemeClr val="tx2"/>
                </a:solidFill>
              </a:rPr>
              <a:t>إنجاز </a:t>
            </a:r>
            <a:r>
              <a:rPr lang="ar-MA" sz="2800" b="1" dirty="0" err="1" smtClean="0">
                <a:solidFill>
                  <a:schemeClr val="tx2"/>
                </a:solidFill>
              </a:rPr>
              <a:t>التوسيعات</a:t>
            </a:r>
            <a:r>
              <a:rPr lang="ar-MA" sz="2800" b="1" dirty="0" smtClean="0">
                <a:solidFill>
                  <a:schemeClr val="tx2"/>
                </a:solidFill>
              </a:rPr>
              <a:t> الكبرى</a:t>
            </a:r>
          </a:p>
        </p:txBody>
      </p:sp>
      <p:grpSp>
        <p:nvGrpSpPr>
          <p:cNvPr id="54" name="Groupe 53"/>
          <p:cNvGrpSpPr/>
          <p:nvPr/>
        </p:nvGrpSpPr>
        <p:grpSpPr>
          <a:xfrm>
            <a:off x="1285852" y="1643050"/>
            <a:ext cx="5058418" cy="4429156"/>
            <a:chOff x="53649" y="1712470"/>
            <a:chExt cx="4708836" cy="3830165"/>
          </a:xfrm>
        </p:grpSpPr>
        <p:pic>
          <p:nvPicPr>
            <p:cNvPr id="19" name="Picture 2" descr="C:\Users\faysal\Desktop\met foto\agadir.png"/>
            <p:cNvPicPr>
              <a:picLocks noChangeAspect="1" noChangeArrowheads="1"/>
            </p:cNvPicPr>
            <p:nvPr/>
          </p:nvPicPr>
          <p:blipFill>
            <a:blip r:embed="rId3" cstate="print"/>
            <a:srcRect/>
            <a:stretch>
              <a:fillRect/>
            </a:stretch>
          </p:blipFill>
          <p:spPr bwMode="auto">
            <a:xfrm>
              <a:off x="2385118" y="3613809"/>
              <a:ext cx="2376803" cy="1872326"/>
            </a:xfrm>
            <a:prstGeom prst="rect">
              <a:avLst/>
            </a:prstGeom>
            <a:noFill/>
          </p:spPr>
        </p:pic>
        <p:pic>
          <p:nvPicPr>
            <p:cNvPr id="20" name="Picture 3" descr="C:\Users\faysal\Desktop\met foto\jarf sfr.png"/>
            <p:cNvPicPr>
              <a:picLocks noChangeAspect="1" noChangeArrowheads="1"/>
            </p:cNvPicPr>
            <p:nvPr/>
          </p:nvPicPr>
          <p:blipFill>
            <a:blip r:embed="rId4" cstate="print"/>
            <a:srcRect/>
            <a:stretch>
              <a:fillRect/>
            </a:stretch>
          </p:blipFill>
          <p:spPr bwMode="auto">
            <a:xfrm>
              <a:off x="54592" y="3571876"/>
              <a:ext cx="2381942" cy="1970759"/>
            </a:xfrm>
            <a:prstGeom prst="rect">
              <a:avLst/>
            </a:prstGeom>
            <a:noFill/>
          </p:spPr>
        </p:pic>
        <p:pic>
          <p:nvPicPr>
            <p:cNvPr id="21" name="Picture 4" descr="C:\Users\faysal\Desktop\met foto\poort casablanca.png"/>
            <p:cNvPicPr>
              <a:picLocks noChangeAspect="1" noChangeArrowheads="1"/>
            </p:cNvPicPr>
            <p:nvPr/>
          </p:nvPicPr>
          <p:blipFill>
            <a:blip r:embed="rId5" cstate="print"/>
            <a:srcRect/>
            <a:stretch>
              <a:fillRect/>
            </a:stretch>
          </p:blipFill>
          <p:spPr bwMode="auto">
            <a:xfrm>
              <a:off x="2374569" y="1753414"/>
              <a:ext cx="2387916" cy="1961338"/>
            </a:xfrm>
            <a:prstGeom prst="rect">
              <a:avLst/>
            </a:prstGeom>
            <a:noFill/>
          </p:spPr>
        </p:pic>
        <p:pic>
          <p:nvPicPr>
            <p:cNvPr id="22" name="Picture 5" descr="C:\Users\faysal\Desktop\met foto\port mohamadia.png"/>
            <p:cNvPicPr>
              <a:picLocks noChangeAspect="1" noChangeArrowheads="1"/>
            </p:cNvPicPr>
            <p:nvPr/>
          </p:nvPicPr>
          <p:blipFill>
            <a:blip r:embed="rId6" cstate="print"/>
            <a:srcRect/>
            <a:stretch>
              <a:fillRect/>
            </a:stretch>
          </p:blipFill>
          <p:spPr bwMode="auto">
            <a:xfrm>
              <a:off x="53649" y="1712470"/>
              <a:ext cx="2387916" cy="2000264"/>
            </a:xfrm>
            <a:prstGeom prst="rect">
              <a:avLst/>
            </a:prstGeom>
            <a:noFill/>
          </p:spPr>
        </p:pic>
      </p:grpSp>
      <p:grpSp>
        <p:nvGrpSpPr>
          <p:cNvPr id="26" name="Groupe 25"/>
          <p:cNvGrpSpPr/>
          <p:nvPr/>
        </p:nvGrpSpPr>
        <p:grpSpPr>
          <a:xfrm>
            <a:off x="5786446" y="1714488"/>
            <a:ext cx="3786214" cy="4214842"/>
            <a:chOff x="4716016" y="1412776"/>
            <a:chExt cx="4598988" cy="4810125"/>
          </a:xfrm>
        </p:grpSpPr>
        <p:pic>
          <p:nvPicPr>
            <p:cNvPr id="27" name="Picture 4" descr="G:\presentation met fichier source\dernnier modification\img\khara2it\1.png"/>
            <p:cNvPicPr>
              <a:picLocks noChangeAspect="1" noChangeArrowheads="1"/>
            </p:cNvPicPr>
            <p:nvPr/>
          </p:nvPicPr>
          <p:blipFill>
            <a:blip r:embed="rId7" cstate="print"/>
            <a:srcRect/>
            <a:stretch>
              <a:fillRect/>
            </a:stretch>
          </p:blipFill>
          <p:spPr bwMode="auto">
            <a:xfrm>
              <a:off x="4716016" y="1412776"/>
              <a:ext cx="4598988" cy="4810125"/>
            </a:xfrm>
            <a:prstGeom prst="rect">
              <a:avLst/>
            </a:prstGeom>
            <a:noFill/>
          </p:spPr>
        </p:pic>
        <p:pic>
          <p:nvPicPr>
            <p:cNvPr id="32" name="Picture 4" descr="G:\presentation met fichier source\dernnier modification\img\puce\casa2.png"/>
            <p:cNvPicPr>
              <a:picLocks noChangeAspect="1" noChangeArrowheads="1"/>
            </p:cNvPicPr>
            <p:nvPr/>
          </p:nvPicPr>
          <p:blipFill>
            <a:blip r:embed="rId8" cstate="print"/>
            <a:srcRect/>
            <a:stretch>
              <a:fillRect/>
            </a:stretch>
          </p:blipFill>
          <p:spPr bwMode="auto">
            <a:xfrm>
              <a:off x="7412211" y="2575537"/>
              <a:ext cx="228600" cy="347662"/>
            </a:xfrm>
            <a:prstGeom prst="rect">
              <a:avLst/>
            </a:prstGeom>
            <a:noFill/>
          </p:spPr>
        </p:pic>
        <p:pic>
          <p:nvPicPr>
            <p:cNvPr id="33" name="Picture 3" descr="G:\presentation met fichier source\dernnier modification\img\puce\mohamedia.png"/>
            <p:cNvPicPr>
              <a:picLocks noChangeAspect="1" noChangeArrowheads="1"/>
            </p:cNvPicPr>
            <p:nvPr/>
          </p:nvPicPr>
          <p:blipFill>
            <a:blip r:embed="rId9" cstate="print"/>
            <a:srcRect/>
            <a:stretch>
              <a:fillRect/>
            </a:stretch>
          </p:blipFill>
          <p:spPr bwMode="auto">
            <a:xfrm>
              <a:off x="7585703" y="2420888"/>
              <a:ext cx="219075" cy="219075"/>
            </a:xfrm>
            <a:prstGeom prst="rect">
              <a:avLst/>
            </a:prstGeom>
            <a:noFill/>
          </p:spPr>
        </p:pic>
        <p:pic>
          <p:nvPicPr>
            <p:cNvPr id="34" name="Picture 4" descr="G:\presentation met fichier source\dernnier modification\img\puce\jarf fr.png"/>
            <p:cNvPicPr>
              <a:picLocks noChangeAspect="1" noChangeArrowheads="1"/>
            </p:cNvPicPr>
            <p:nvPr/>
          </p:nvPicPr>
          <p:blipFill>
            <a:blip r:embed="rId10" cstate="print"/>
            <a:srcRect/>
            <a:stretch>
              <a:fillRect/>
            </a:stretch>
          </p:blipFill>
          <p:spPr bwMode="auto">
            <a:xfrm>
              <a:off x="7236296" y="2708920"/>
              <a:ext cx="228600" cy="228600"/>
            </a:xfrm>
            <a:prstGeom prst="rect">
              <a:avLst/>
            </a:prstGeom>
            <a:noFill/>
          </p:spPr>
        </p:pic>
        <p:pic>
          <p:nvPicPr>
            <p:cNvPr id="35" name="Picture 5" descr="G:\presentation met fichier source\dernnier modification\img\puce\agadir.png"/>
            <p:cNvPicPr>
              <a:picLocks noChangeAspect="1" noChangeArrowheads="1"/>
            </p:cNvPicPr>
            <p:nvPr/>
          </p:nvPicPr>
          <p:blipFill>
            <a:blip r:embed="rId11" cstate="print"/>
            <a:srcRect/>
            <a:stretch>
              <a:fillRect/>
            </a:stretch>
          </p:blipFill>
          <p:spPr bwMode="auto">
            <a:xfrm>
              <a:off x="7022695" y="3280709"/>
              <a:ext cx="320675" cy="311150"/>
            </a:xfrm>
            <a:prstGeom prst="rect">
              <a:avLst/>
            </a:prstGeom>
            <a:noFill/>
          </p:spPr>
        </p:pic>
      </p:grpSp>
    </p:spTree>
    <p:extLst>
      <p:ext uri="{BB962C8B-B14F-4D97-AF65-F5344CB8AC3E}">
        <p14:creationId xmlns:p14="http://schemas.microsoft.com/office/powerpoint/2010/main" xmlns="" val="3876821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4"/>
          <p:cNvGrpSpPr/>
          <p:nvPr/>
        </p:nvGrpSpPr>
        <p:grpSpPr>
          <a:xfrm>
            <a:off x="1214446" y="1285860"/>
            <a:ext cx="5500694" cy="4572032"/>
            <a:chOff x="2999497" y="1916832"/>
            <a:chExt cx="2671576" cy="2406844"/>
          </a:xfrm>
        </p:grpSpPr>
        <p:pic>
          <p:nvPicPr>
            <p:cNvPr id="37" name="Picture 3" descr="C:\Users\faysal\Desktop\met foto\keitra.png"/>
            <p:cNvPicPr>
              <a:picLocks noChangeAspect="1" noChangeArrowheads="1"/>
            </p:cNvPicPr>
            <p:nvPr/>
          </p:nvPicPr>
          <p:blipFill>
            <a:blip r:embed="rId3" cstate="print"/>
            <a:srcRect/>
            <a:stretch>
              <a:fillRect/>
            </a:stretch>
          </p:blipFill>
          <p:spPr bwMode="auto">
            <a:xfrm>
              <a:off x="2999497" y="1916832"/>
              <a:ext cx="1344807" cy="813921"/>
            </a:xfrm>
            <a:prstGeom prst="rect">
              <a:avLst/>
            </a:prstGeom>
            <a:noFill/>
          </p:spPr>
        </p:pic>
        <p:pic>
          <p:nvPicPr>
            <p:cNvPr id="39" name="Picture 3" descr="C:\Users\awb edition\Desktop\SALMA\met\photos tanger med\Nouveau dossier\Nouveau dossier\New-port-tanger-apres.png"/>
            <p:cNvPicPr>
              <a:picLocks noChangeAspect="1" noChangeArrowheads="1"/>
            </p:cNvPicPr>
            <p:nvPr/>
          </p:nvPicPr>
          <p:blipFill>
            <a:blip r:embed="rId4" cstate="print"/>
            <a:srcRect/>
            <a:stretch>
              <a:fillRect/>
            </a:stretch>
          </p:blipFill>
          <p:spPr bwMode="auto">
            <a:xfrm>
              <a:off x="4361309" y="1982903"/>
              <a:ext cx="1296143" cy="726017"/>
            </a:xfrm>
            <a:prstGeom prst="rect">
              <a:avLst/>
            </a:prstGeom>
            <a:noFill/>
          </p:spPr>
        </p:pic>
        <p:pic>
          <p:nvPicPr>
            <p:cNvPr id="1026" name="Picture 2" descr="C:\Users\awb edition\Desktop\SALMA\met\kharita 2.png"/>
            <p:cNvPicPr>
              <a:picLocks noChangeAspect="1" noChangeArrowheads="1"/>
            </p:cNvPicPr>
            <p:nvPr/>
          </p:nvPicPr>
          <p:blipFill>
            <a:blip r:embed="rId5" cstate="print"/>
            <a:srcRect/>
            <a:stretch>
              <a:fillRect/>
            </a:stretch>
          </p:blipFill>
          <p:spPr bwMode="auto">
            <a:xfrm>
              <a:off x="3059832" y="2708920"/>
              <a:ext cx="1280896" cy="801013"/>
            </a:xfrm>
            <a:prstGeom prst="rect">
              <a:avLst/>
            </a:prstGeom>
            <a:noFill/>
          </p:spPr>
        </p:pic>
        <p:pic>
          <p:nvPicPr>
            <p:cNvPr id="1028" name="Picture 4" descr="C:\Users\awb edition\Desktop\SALMA\met\asafi.png"/>
            <p:cNvPicPr>
              <a:picLocks noChangeAspect="1" noChangeArrowheads="1"/>
            </p:cNvPicPr>
            <p:nvPr/>
          </p:nvPicPr>
          <p:blipFill>
            <a:blip r:embed="rId6" cstate="print"/>
            <a:srcRect/>
            <a:stretch>
              <a:fillRect/>
            </a:stretch>
          </p:blipFill>
          <p:spPr bwMode="auto">
            <a:xfrm>
              <a:off x="4361309" y="2708920"/>
              <a:ext cx="1309764" cy="819065"/>
            </a:xfrm>
            <a:prstGeom prst="rect">
              <a:avLst/>
            </a:prstGeom>
            <a:noFill/>
          </p:spPr>
        </p:pic>
        <p:pic>
          <p:nvPicPr>
            <p:cNvPr id="1029" name="Picture 5" descr="C:\Users\awb edition\Desktop\SALMA\met\alhosima.png"/>
            <p:cNvPicPr>
              <a:picLocks noChangeAspect="1" noChangeArrowheads="1"/>
            </p:cNvPicPr>
            <p:nvPr/>
          </p:nvPicPr>
          <p:blipFill>
            <a:blip r:embed="rId7" cstate="print"/>
            <a:srcRect/>
            <a:stretch>
              <a:fillRect/>
            </a:stretch>
          </p:blipFill>
          <p:spPr bwMode="auto">
            <a:xfrm>
              <a:off x="3779912" y="3558158"/>
              <a:ext cx="1224136" cy="765518"/>
            </a:xfrm>
            <a:prstGeom prst="rect">
              <a:avLst/>
            </a:prstGeom>
            <a:noFill/>
          </p:spPr>
        </p:pic>
      </p:grpSp>
      <p:grpSp>
        <p:nvGrpSpPr>
          <p:cNvPr id="61" name="Groupe 58"/>
          <p:cNvGrpSpPr/>
          <p:nvPr/>
        </p:nvGrpSpPr>
        <p:grpSpPr>
          <a:xfrm>
            <a:off x="5857884" y="1588459"/>
            <a:ext cx="3510056" cy="3626492"/>
            <a:chOff x="3093110" y="3982187"/>
            <a:chExt cx="2315252" cy="2628763"/>
          </a:xfrm>
        </p:grpSpPr>
        <p:grpSp>
          <p:nvGrpSpPr>
            <p:cNvPr id="62" name="Groupe 39"/>
            <p:cNvGrpSpPr/>
            <p:nvPr/>
          </p:nvGrpSpPr>
          <p:grpSpPr>
            <a:xfrm>
              <a:off x="3093110" y="3982187"/>
              <a:ext cx="2315252" cy="2628763"/>
              <a:chOff x="4926135" y="1802221"/>
              <a:chExt cx="4598988" cy="4895332"/>
            </a:xfrm>
          </p:grpSpPr>
          <p:pic>
            <p:nvPicPr>
              <p:cNvPr id="65" name="Picture 4" descr="G:\presentation met fichier source\dernnier modification\img\khara2it\1.png"/>
              <p:cNvPicPr>
                <a:picLocks noChangeAspect="1" noChangeArrowheads="1"/>
              </p:cNvPicPr>
              <p:nvPr/>
            </p:nvPicPr>
            <p:blipFill>
              <a:blip r:embed="rId8" cstate="print"/>
              <a:srcRect/>
              <a:stretch>
                <a:fillRect/>
              </a:stretch>
            </p:blipFill>
            <p:spPr bwMode="auto">
              <a:xfrm>
                <a:off x="4926135" y="1802221"/>
                <a:ext cx="4598988" cy="4895332"/>
              </a:xfrm>
              <a:prstGeom prst="rect">
                <a:avLst/>
              </a:prstGeom>
              <a:noFill/>
            </p:spPr>
          </p:pic>
          <p:pic>
            <p:nvPicPr>
              <p:cNvPr id="66" name="Picture 4" descr="G:\presentation met fichier source\dernnier modification\img\puce\casa2.png"/>
              <p:cNvPicPr>
                <a:picLocks noChangeAspect="1" noChangeArrowheads="1"/>
              </p:cNvPicPr>
              <p:nvPr/>
            </p:nvPicPr>
            <p:blipFill>
              <a:blip r:embed="rId9" cstate="print"/>
              <a:srcRect/>
              <a:stretch>
                <a:fillRect/>
              </a:stretch>
            </p:blipFill>
            <p:spPr bwMode="auto">
              <a:xfrm>
                <a:off x="7572397" y="3031905"/>
                <a:ext cx="228599" cy="347661"/>
              </a:xfrm>
              <a:prstGeom prst="rect">
                <a:avLst/>
              </a:prstGeom>
              <a:noFill/>
            </p:spPr>
          </p:pic>
          <p:pic>
            <p:nvPicPr>
              <p:cNvPr id="67" name="Picture 5" descr="G:\presentation met fichier source\dernnier modification\img\puce\kenitra.png"/>
              <p:cNvPicPr>
                <a:picLocks noChangeAspect="1" noChangeArrowheads="1"/>
              </p:cNvPicPr>
              <p:nvPr/>
            </p:nvPicPr>
            <p:blipFill>
              <a:blip r:embed="rId10" cstate="print"/>
              <a:srcRect/>
              <a:stretch>
                <a:fillRect/>
              </a:stretch>
            </p:blipFill>
            <p:spPr bwMode="auto">
              <a:xfrm>
                <a:off x="7786710" y="2643182"/>
                <a:ext cx="284162" cy="430213"/>
              </a:xfrm>
              <a:prstGeom prst="rect">
                <a:avLst/>
              </a:prstGeom>
              <a:noFill/>
            </p:spPr>
          </p:pic>
          <p:sp>
            <p:nvSpPr>
              <p:cNvPr id="68" name="Ellipse 67"/>
              <p:cNvSpPr/>
              <p:nvPr/>
            </p:nvSpPr>
            <p:spPr>
              <a:xfrm>
                <a:off x="7969492" y="2373196"/>
                <a:ext cx="214314" cy="214314"/>
              </a:xfrm>
              <a:prstGeom prst="ellipse">
                <a:avLst/>
              </a:prstGeom>
              <a:solidFill>
                <a:srgbClr val="A3C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3" name="Ellipse 62"/>
            <p:cNvSpPr/>
            <p:nvPr/>
          </p:nvSpPr>
          <p:spPr>
            <a:xfrm>
              <a:off x="4788024" y="4365104"/>
              <a:ext cx="108000" cy="108000"/>
            </a:xfrm>
            <a:prstGeom prst="ellipse">
              <a:avLst/>
            </a:prstGeom>
            <a:solidFill>
              <a:srgbClr val="694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4288234" y="4797152"/>
              <a:ext cx="108000" cy="108000"/>
            </a:xfrm>
            <a:prstGeom prst="ellipse">
              <a:avLst/>
            </a:prstGeom>
            <a:solidFill>
              <a:srgbClr val="18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17"/>
          <p:cNvSpPr/>
          <p:nvPr/>
        </p:nvSpPr>
        <p:spPr>
          <a:xfrm>
            <a:off x="1357290" y="55883"/>
            <a:ext cx="7806628" cy="1015663"/>
          </a:xfrm>
          <a:prstGeom prst="rect">
            <a:avLst/>
          </a:prstGeom>
        </p:spPr>
        <p:txBody>
          <a:bodyPr wrap="square">
            <a:spAutoFit/>
          </a:bodyPr>
          <a:lstStyle/>
          <a:p>
            <a:pPr algn="ctr" rtl="1"/>
            <a:r>
              <a:rPr lang="ar-MA" sz="3200" b="1" dirty="0" smtClean="0">
                <a:solidFill>
                  <a:schemeClr val="bg1"/>
                </a:solidFill>
              </a:rPr>
              <a:t>المحاور الرئيسية للإستراتيجية </a:t>
            </a:r>
            <a:r>
              <a:rPr lang="ar-MA" sz="3200" b="1" dirty="0" err="1" smtClean="0">
                <a:solidFill>
                  <a:schemeClr val="bg1"/>
                </a:solidFill>
              </a:rPr>
              <a:t>المينائية</a:t>
            </a:r>
            <a:r>
              <a:rPr lang="ar-MA" sz="3200" b="1" dirty="0" smtClean="0">
                <a:solidFill>
                  <a:schemeClr val="bg1"/>
                </a:solidFill>
              </a:rPr>
              <a:t> الوطنية</a:t>
            </a:r>
          </a:p>
          <a:p>
            <a:pPr algn="ctr" rtl="1"/>
            <a:r>
              <a:rPr lang="ar-MA" sz="2800" b="1" dirty="0" smtClean="0">
                <a:solidFill>
                  <a:schemeClr val="tx2"/>
                </a:solidFill>
              </a:rPr>
              <a:t>إدماج الموانئ  في محيطها الحضري</a:t>
            </a:r>
          </a:p>
        </p:txBody>
      </p:sp>
    </p:spTree>
    <p:extLst>
      <p:ext uri="{BB962C8B-B14F-4D97-AF65-F5344CB8AC3E}">
        <p14:creationId xmlns:p14="http://schemas.microsoft.com/office/powerpoint/2010/main" xmlns="" val="1575561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0" descr="G:\presentation met fichier source\dernnier modification\img\khara2it\32.png"/>
          <p:cNvPicPr>
            <a:picLocks noChangeAspect="1" noChangeArrowheads="1"/>
          </p:cNvPicPr>
          <p:nvPr/>
        </p:nvPicPr>
        <p:blipFill>
          <a:blip r:embed="rId3" cstate="print"/>
          <a:srcRect/>
          <a:stretch>
            <a:fillRect/>
          </a:stretch>
        </p:blipFill>
        <p:spPr bwMode="auto">
          <a:xfrm>
            <a:off x="1269136" y="1214422"/>
            <a:ext cx="5231690" cy="5072097"/>
          </a:xfrm>
          <a:prstGeom prst="rect">
            <a:avLst/>
          </a:prstGeom>
          <a:noFill/>
        </p:spPr>
      </p:pic>
      <p:grpSp>
        <p:nvGrpSpPr>
          <p:cNvPr id="40" name="Groupe 46"/>
          <p:cNvGrpSpPr/>
          <p:nvPr/>
        </p:nvGrpSpPr>
        <p:grpSpPr>
          <a:xfrm>
            <a:off x="5929322" y="1472878"/>
            <a:ext cx="3514110" cy="3742072"/>
            <a:chOff x="4932040" y="1556792"/>
            <a:chExt cx="4598988" cy="4810125"/>
          </a:xfrm>
        </p:grpSpPr>
        <p:pic>
          <p:nvPicPr>
            <p:cNvPr id="45" name="Picture 4" descr="G:\presentation met fichier source\dernnier modification\img\khara2it\1.png"/>
            <p:cNvPicPr>
              <a:picLocks noChangeAspect="1" noChangeArrowheads="1"/>
            </p:cNvPicPr>
            <p:nvPr/>
          </p:nvPicPr>
          <p:blipFill>
            <a:blip r:embed="rId4" cstate="print"/>
            <a:srcRect/>
            <a:stretch>
              <a:fillRect/>
            </a:stretch>
          </p:blipFill>
          <p:spPr bwMode="auto">
            <a:xfrm>
              <a:off x="4932040" y="1556792"/>
              <a:ext cx="4598988" cy="4810125"/>
            </a:xfrm>
            <a:prstGeom prst="rect">
              <a:avLst/>
            </a:prstGeom>
            <a:noFill/>
          </p:spPr>
        </p:pic>
        <p:pic>
          <p:nvPicPr>
            <p:cNvPr id="47" name="Picture 5" descr="G:\presentation met fichier source\dernnier modification\img\puce\kenitra.png"/>
            <p:cNvPicPr>
              <a:picLocks noChangeAspect="1" noChangeArrowheads="1"/>
            </p:cNvPicPr>
            <p:nvPr/>
          </p:nvPicPr>
          <p:blipFill>
            <a:blip r:embed="rId5" cstate="print"/>
            <a:srcRect/>
            <a:stretch>
              <a:fillRect/>
            </a:stretch>
          </p:blipFill>
          <p:spPr bwMode="auto">
            <a:xfrm>
              <a:off x="7812360" y="2276872"/>
              <a:ext cx="284162" cy="430213"/>
            </a:xfrm>
            <a:prstGeom prst="rect">
              <a:avLst/>
            </a:prstGeom>
            <a:noFill/>
          </p:spPr>
        </p:pic>
        <p:pic>
          <p:nvPicPr>
            <p:cNvPr id="54" name="Picture 4" descr="G:\presentation met fichier source\dernnier modification\img\puce\jarf fr.png"/>
            <p:cNvPicPr>
              <a:picLocks noChangeAspect="1" noChangeArrowheads="1"/>
            </p:cNvPicPr>
            <p:nvPr/>
          </p:nvPicPr>
          <p:blipFill>
            <a:blip r:embed="rId6" cstate="print"/>
            <a:srcRect/>
            <a:stretch>
              <a:fillRect/>
            </a:stretch>
          </p:blipFill>
          <p:spPr bwMode="auto">
            <a:xfrm>
              <a:off x="7452320" y="2780928"/>
              <a:ext cx="228600" cy="228600"/>
            </a:xfrm>
            <a:prstGeom prst="rect">
              <a:avLst/>
            </a:prstGeom>
            <a:noFill/>
          </p:spPr>
        </p:pic>
        <p:pic>
          <p:nvPicPr>
            <p:cNvPr id="55" name="Picture 6" descr="G:\presentation met fichier source\dernnier modification\img\puce\dakhla.png"/>
            <p:cNvPicPr>
              <a:picLocks noChangeAspect="1" noChangeArrowheads="1"/>
            </p:cNvPicPr>
            <p:nvPr/>
          </p:nvPicPr>
          <p:blipFill>
            <a:blip r:embed="rId7" cstate="print"/>
            <a:srcRect/>
            <a:stretch>
              <a:fillRect/>
            </a:stretch>
          </p:blipFill>
          <p:spPr bwMode="auto">
            <a:xfrm>
              <a:off x="5796136" y="5229200"/>
              <a:ext cx="357188" cy="201613"/>
            </a:xfrm>
            <a:prstGeom prst="rect">
              <a:avLst/>
            </a:prstGeom>
            <a:noFill/>
          </p:spPr>
        </p:pic>
        <p:pic>
          <p:nvPicPr>
            <p:cNvPr id="56" name="Picture 7" descr="G:\presentation met fichier source\dernnier modification\img\puce\nador.png"/>
            <p:cNvPicPr>
              <a:picLocks noChangeAspect="1" noChangeArrowheads="1"/>
            </p:cNvPicPr>
            <p:nvPr/>
          </p:nvPicPr>
          <p:blipFill>
            <a:blip r:embed="rId8" cstate="print"/>
            <a:srcRect/>
            <a:stretch>
              <a:fillRect/>
            </a:stretch>
          </p:blipFill>
          <p:spPr bwMode="auto">
            <a:xfrm>
              <a:off x="8610922" y="2264296"/>
              <a:ext cx="209550" cy="228600"/>
            </a:xfrm>
            <a:prstGeom prst="rect">
              <a:avLst/>
            </a:prstGeom>
            <a:noFill/>
          </p:spPr>
        </p:pic>
        <p:pic>
          <p:nvPicPr>
            <p:cNvPr id="59" name="Picture 8" descr="G:\presentation met fichier source\dernnier modification\img\puce\asfi.png"/>
            <p:cNvPicPr>
              <a:picLocks noChangeAspect="1" noChangeArrowheads="1"/>
            </p:cNvPicPr>
            <p:nvPr/>
          </p:nvPicPr>
          <p:blipFill>
            <a:blip r:embed="rId9" cstate="print"/>
            <a:srcRect/>
            <a:stretch>
              <a:fillRect/>
            </a:stretch>
          </p:blipFill>
          <p:spPr bwMode="auto">
            <a:xfrm>
              <a:off x="7380312" y="2996952"/>
              <a:ext cx="201612" cy="201613"/>
            </a:xfrm>
            <a:prstGeom prst="rect">
              <a:avLst/>
            </a:prstGeom>
            <a:noFill/>
          </p:spPr>
        </p:pic>
      </p:grpSp>
      <p:sp>
        <p:nvSpPr>
          <p:cNvPr id="12" name="Rectangle 11"/>
          <p:cNvSpPr/>
          <p:nvPr/>
        </p:nvSpPr>
        <p:spPr>
          <a:xfrm>
            <a:off x="1357290" y="55883"/>
            <a:ext cx="7806628" cy="1015663"/>
          </a:xfrm>
          <a:prstGeom prst="rect">
            <a:avLst/>
          </a:prstGeom>
        </p:spPr>
        <p:txBody>
          <a:bodyPr wrap="square">
            <a:spAutoFit/>
          </a:bodyPr>
          <a:lstStyle/>
          <a:p>
            <a:pPr algn="ctr" rtl="1"/>
            <a:r>
              <a:rPr lang="ar-MA" sz="3200" b="1" dirty="0" smtClean="0">
                <a:solidFill>
                  <a:schemeClr val="bg1"/>
                </a:solidFill>
              </a:rPr>
              <a:t>المحاور الرئيسية للإستراتيجية </a:t>
            </a:r>
            <a:r>
              <a:rPr lang="ar-MA" sz="3200" b="1" dirty="0" err="1" smtClean="0">
                <a:solidFill>
                  <a:schemeClr val="bg1"/>
                </a:solidFill>
              </a:rPr>
              <a:t>المينائية</a:t>
            </a:r>
            <a:r>
              <a:rPr lang="ar-MA" sz="3200" b="1" dirty="0" smtClean="0">
                <a:solidFill>
                  <a:schemeClr val="bg1"/>
                </a:solidFill>
              </a:rPr>
              <a:t> الوطنية</a:t>
            </a:r>
          </a:p>
          <a:p>
            <a:pPr algn="ctr" rtl="1"/>
            <a:r>
              <a:rPr lang="ar-MA" sz="2800" b="1" dirty="0" smtClean="0">
                <a:solidFill>
                  <a:schemeClr val="tx2"/>
                </a:solidFill>
              </a:rPr>
              <a:t>إنشاء موانئ جديدة</a:t>
            </a:r>
          </a:p>
        </p:txBody>
      </p:sp>
    </p:spTree>
    <p:extLst>
      <p:ext uri="{BB962C8B-B14F-4D97-AF65-F5344CB8AC3E}">
        <p14:creationId xmlns:p14="http://schemas.microsoft.com/office/powerpoint/2010/main" xmlns="" val="3610751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67688" y="0"/>
            <a:ext cx="7884368" cy="584775"/>
          </a:xfrm>
          <a:prstGeom prst="rect">
            <a:avLst/>
          </a:prstGeom>
        </p:spPr>
        <p:txBody>
          <a:bodyPr wrap="square">
            <a:spAutoFit/>
          </a:bodyPr>
          <a:lstStyle/>
          <a:p>
            <a:pPr algn="ctr" rtl="1">
              <a:lnSpc>
                <a:spcPct val="100000"/>
              </a:lnSpc>
              <a:buClrTx/>
              <a:buSzTx/>
              <a:buFontTx/>
              <a:buNone/>
            </a:pPr>
            <a:r>
              <a:rPr lang="ar-MA" sz="3200" b="1" dirty="0" smtClean="0">
                <a:solidFill>
                  <a:schemeClr val="bg1"/>
                </a:solidFill>
                <a:latin typeface="Arial" charset="0"/>
              </a:rPr>
              <a:t>محاور العرض</a:t>
            </a:r>
            <a:endParaRPr lang="en-US" sz="3200" b="1" dirty="0">
              <a:solidFill>
                <a:schemeClr val="bg1"/>
              </a:solidFill>
              <a:latin typeface="Arial" charset="0"/>
            </a:endParaRPr>
          </a:p>
        </p:txBody>
      </p:sp>
      <p:sp>
        <p:nvSpPr>
          <p:cNvPr id="10" name="ZoneTexte 9"/>
          <p:cNvSpPr txBox="1"/>
          <p:nvPr/>
        </p:nvSpPr>
        <p:spPr>
          <a:xfrm>
            <a:off x="1556049" y="1324690"/>
            <a:ext cx="7192415" cy="3347840"/>
          </a:xfrm>
          <a:prstGeom prst="rect">
            <a:avLst/>
          </a:prstGeom>
          <a:noFill/>
          <a:ln>
            <a:noFill/>
          </a:ln>
        </p:spPr>
        <p:txBody>
          <a:bodyPr wrap="square" rtlCol="0">
            <a:spAutoFit/>
          </a:bodyPr>
          <a:lstStyle/>
          <a:p>
            <a:pPr marL="419100" lvl="1" indent="-342900" algn="just" rtl="1" fontAlgn="base">
              <a:lnSpc>
                <a:spcPct val="150000"/>
              </a:lnSpc>
              <a:spcBef>
                <a:spcPct val="0"/>
              </a:spcBef>
              <a:spcAft>
                <a:spcPct val="0"/>
              </a:spcAft>
              <a:buFont typeface="+mj-lt"/>
              <a:buAutoNum type="arabicPeriod"/>
              <a:tabLst>
                <a:tab pos="901700" algn="l"/>
                <a:tab pos="990600" algn="l"/>
                <a:tab pos="1168400" algn="l"/>
              </a:tabLst>
              <a:defRPr/>
            </a:pPr>
            <a:r>
              <a:rPr lang="ar-MA" sz="2400" b="1" dirty="0" smtClean="0">
                <a:solidFill>
                  <a:srgbClr val="084ACE"/>
                </a:solidFill>
              </a:rPr>
              <a:t>أهداف الاستراتيجية الوطنية المينائية </a:t>
            </a:r>
          </a:p>
          <a:p>
            <a:pPr marL="419100" lvl="1" indent="-342900" algn="just" rtl="1" fontAlgn="base">
              <a:lnSpc>
                <a:spcPct val="150000"/>
              </a:lnSpc>
              <a:spcBef>
                <a:spcPct val="0"/>
              </a:spcBef>
              <a:spcAft>
                <a:spcPct val="0"/>
              </a:spcAft>
              <a:buFont typeface="+mj-lt"/>
              <a:buAutoNum type="arabicPeriod"/>
              <a:tabLst>
                <a:tab pos="901700" algn="l"/>
                <a:tab pos="990600" algn="l"/>
                <a:tab pos="1168400" algn="l"/>
              </a:tabLst>
              <a:defRPr/>
            </a:pPr>
            <a:r>
              <a:rPr lang="ar-MA" sz="2400" b="1" dirty="0" smtClean="0">
                <a:solidFill>
                  <a:srgbClr val="084ACE"/>
                </a:solidFill>
              </a:rPr>
              <a:t>المنهجية المعتمدة لإعداد الاستراتيجية</a:t>
            </a:r>
          </a:p>
          <a:p>
            <a:pPr marL="419100" lvl="1" indent="-342900" algn="just" rtl="1" fontAlgn="base">
              <a:lnSpc>
                <a:spcPct val="150000"/>
              </a:lnSpc>
              <a:spcBef>
                <a:spcPct val="0"/>
              </a:spcBef>
              <a:spcAft>
                <a:spcPct val="0"/>
              </a:spcAft>
              <a:buFont typeface="+mj-lt"/>
              <a:buAutoNum type="arabicPeriod"/>
              <a:tabLst>
                <a:tab pos="901700" algn="l"/>
                <a:tab pos="990600" algn="l"/>
                <a:tab pos="1168400" algn="l"/>
              </a:tabLst>
              <a:defRPr/>
            </a:pPr>
            <a:r>
              <a:rPr lang="ar-MA" sz="2400" b="1" dirty="0" smtClean="0">
                <a:solidFill>
                  <a:srgbClr val="084ACE"/>
                </a:solidFill>
              </a:rPr>
              <a:t>الأقطاب المينائية المعتمدة</a:t>
            </a:r>
          </a:p>
          <a:p>
            <a:pPr marL="419100" lvl="1" indent="-342900" algn="just" rtl="1" fontAlgn="base">
              <a:lnSpc>
                <a:spcPct val="150000"/>
              </a:lnSpc>
              <a:spcBef>
                <a:spcPct val="0"/>
              </a:spcBef>
              <a:spcAft>
                <a:spcPct val="0"/>
              </a:spcAft>
              <a:buFont typeface="+mj-lt"/>
              <a:buAutoNum type="arabicPeriod"/>
              <a:tabLst>
                <a:tab pos="901700" algn="l"/>
                <a:tab pos="990600" algn="l"/>
                <a:tab pos="1168400" algn="l"/>
              </a:tabLst>
              <a:defRPr/>
            </a:pPr>
            <a:r>
              <a:rPr lang="ar-MA" sz="2400" b="1" dirty="0" smtClean="0">
                <a:solidFill>
                  <a:srgbClr val="084ACE"/>
                </a:solidFill>
              </a:rPr>
              <a:t>أهم النتائج والمشاريع المقترحة على الصعيد الوطني</a:t>
            </a:r>
          </a:p>
          <a:p>
            <a:pPr marL="419100" lvl="1" indent="-342900" algn="just" rtl="1" fontAlgn="base">
              <a:lnSpc>
                <a:spcPct val="150000"/>
              </a:lnSpc>
              <a:spcBef>
                <a:spcPct val="0"/>
              </a:spcBef>
              <a:spcAft>
                <a:spcPct val="0"/>
              </a:spcAft>
              <a:buFont typeface="+mj-lt"/>
              <a:buAutoNum type="arabicPeriod"/>
              <a:tabLst>
                <a:tab pos="901700" algn="l"/>
                <a:tab pos="990600" algn="l"/>
                <a:tab pos="1168400" algn="l"/>
              </a:tabLst>
              <a:defRPr/>
            </a:pPr>
            <a:r>
              <a:rPr lang="ar-MA" sz="2400" b="1" dirty="0" smtClean="0">
                <a:solidFill>
                  <a:srgbClr val="084ACE"/>
                </a:solidFill>
              </a:rPr>
              <a:t>الكلفة المالية لتنفيذ الاستراتيجية</a:t>
            </a:r>
          </a:p>
          <a:p>
            <a:pPr marL="419100" lvl="1" indent="-342900" algn="just" rtl="1" fontAlgn="base">
              <a:lnSpc>
                <a:spcPct val="150000"/>
              </a:lnSpc>
              <a:spcBef>
                <a:spcPct val="0"/>
              </a:spcBef>
              <a:spcAft>
                <a:spcPct val="0"/>
              </a:spcAft>
              <a:buFont typeface="+mj-lt"/>
              <a:buAutoNum type="arabicPeriod"/>
              <a:tabLst>
                <a:tab pos="901700" algn="l"/>
                <a:tab pos="990600" algn="l"/>
                <a:tab pos="1168400" algn="l"/>
              </a:tabLst>
              <a:defRPr/>
            </a:pPr>
            <a:r>
              <a:rPr lang="ar-MA" sz="2400" b="1" dirty="0" smtClean="0">
                <a:solidFill>
                  <a:srgbClr val="084ACE"/>
                </a:solidFill>
              </a:rPr>
              <a:t>التدابير المواكبة</a:t>
            </a:r>
          </a:p>
        </p:txBody>
      </p:sp>
    </p:spTree>
    <p:extLst>
      <p:ext uri="{BB962C8B-B14F-4D97-AF65-F5344CB8AC3E}">
        <p14:creationId xmlns:p14="http://schemas.microsoft.com/office/powerpoint/2010/main" xmlns="" val="3638026601"/>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7664" y="1484784"/>
            <a:ext cx="7252476" cy="110728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MA" sz="2000" b="1" dirty="0" smtClean="0"/>
              <a:t>تقدر تكلفة البنيات التحتية المينائية المرتقب إنجازها في إطار الإستراتيجية المينائية الوطنية في السنوات العشرين المقبلة ب 60 مليار درهم، أي ما يعادل حوالي 8 </a:t>
            </a:r>
            <a:r>
              <a:rPr lang="ar-MA" sz="2000" b="1" smtClean="0"/>
              <a:t>مليار </a:t>
            </a:r>
            <a:r>
              <a:rPr lang="ar-MA" sz="2000" b="1" smtClean="0"/>
              <a:t>دولار</a:t>
            </a:r>
            <a:endParaRPr lang="ar-MA" sz="2000" b="1" dirty="0" smtClean="0"/>
          </a:p>
        </p:txBody>
      </p:sp>
      <p:sp>
        <p:nvSpPr>
          <p:cNvPr id="8" name="Rectangle 7"/>
          <p:cNvSpPr/>
          <p:nvPr/>
        </p:nvSpPr>
        <p:spPr>
          <a:xfrm>
            <a:off x="6588224" y="3987394"/>
            <a:ext cx="2016224" cy="116162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MA" b="1" dirty="0"/>
              <a:t>من </a:t>
            </a:r>
            <a:r>
              <a:rPr lang="ar-MA" b="1" dirty="0" smtClean="0"/>
              <a:t>طرف الدولة والوكالات المينائية</a:t>
            </a:r>
          </a:p>
        </p:txBody>
      </p:sp>
      <p:sp>
        <p:nvSpPr>
          <p:cNvPr id="9" name="Rectangle 8"/>
          <p:cNvSpPr/>
          <p:nvPr/>
        </p:nvSpPr>
        <p:spPr>
          <a:xfrm>
            <a:off x="4211960" y="3987394"/>
            <a:ext cx="2016224" cy="116162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MA" b="1" dirty="0" smtClean="0"/>
              <a:t>من خلال إبرام عقود الامتياز مع الفاعلين </a:t>
            </a:r>
            <a:r>
              <a:rPr lang="ar-MA" b="1" dirty="0"/>
              <a:t>في القطاع </a:t>
            </a:r>
            <a:r>
              <a:rPr lang="ar-MA" b="1" dirty="0" err="1"/>
              <a:t>المينائي</a:t>
            </a:r>
            <a:endParaRPr lang="ar-MA" b="1" dirty="0" smtClean="0"/>
          </a:p>
        </p:txBody>
      </p:sp>
      <p:sp>
        <p:nvSpPr>
          <p:cNvPr id="10" name="Rectangle 9"/>
          <p:cNvSpPr/>
          <p:nvPr/>
        </p:nvSpPr>
        <p:spPr>
          <a:xfrm>
            <a:off x="1835696" y="3987393"/>
            <a:ext cx="2016224" cy="116162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MA" b="1" dirty="0" smtClean="0"/>
              <a:t>في إطار شراكات بين القطاعين العام والخاص</a:t>
            </a:r>
          </a:p>
        </p:txBody>
      </p:sp>
      <p:sp>
        <p:nvSpPr>
          <p:cNvPr id="11" name="Organigramme : Fusion 10"/>
          <p:cNvSpPr/>
          <p:nvPr/>
        </p:nvSpPr>
        <p:spPr>
          <a:xfrm>
            <a:off x="3275856" y="2880105"/>
            <a:ext cx="3888432" cy="963273"/>
          </a:xfrm>
          <a:prstGeom prst="flowChartMerg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MA" sz="2000" b="1" dirty="0" smtClean="0"/>
              <a:t>كيفية التمويل</a:t>
            </a:r>
          </a:p>
        </p:txBody>
      </p:sp>
      <p:sp>
        <p:nvSpPr>
          <p:cNvPr id="12" name="Rectangle 11"/>
          <p:cNvSpPr/>
          <p:nvPr/>
        </p:nvSpPr>
        <p:spPr>
          <a:xfrm>
            <a:off x="1331640" y="109081"/>
            <a:ext cx="7812359" cy="584775"/>
          </a:xfrm>
          <a:prstGeom prst="rect">
            <a:avLst/>
          </a:prstGeom>
        </p:spPr>
        <p:txBody>
          <a:bodyPr wrap="square">
            <a:spAutoFit/>
          </a:bodyPr>
          <a:lstStyle/>
          <a:p>
            <a:pPr algn="ctr" rtl="1">
              <a:defRPr/>
            </a:pPr>
            <a:r>
              <a:rPr lang="ar-MA" sz="3200" b="1" dirty="0" smtClean="0">
                <a:solidFill>
                  <a:schemeClr val="bg1"/>
                </a:solidFill>
              </a:rPr>
              <a:t>5- </a:t>
            </a:r>
            <a:r>
              <a:rPr lang="ar-MA" sz="3200" b="1" dirty="0">
                <a:solidFill>
                  <a:schemeClr val="bg1"/>
                </a:solidFill>
              </a:rPr>
              <a:t>الكلفة المالية </a:t>
            </a:r>
            <a:r>
              <a:rPr lang="ar-MA" sz="3200" b="1" dirty="0" smtClean="0">
                <a:solidFill>
                  <a:schemeClr val="bg1"/>
                </a:solidFill>
              </a:rPr>
              <a:t>لتنفيذ الاستراتيجية</a:t>
            </a:r>
            <a:endParaRPr lang="ar-MA" sz="3200" b="1" dirty="0">
              <a:solidFill>
                <a:schemeClr val="bg1"/>
              </a:solidFill>
            </a:endParaRPr>
          </a:p>
        </p:txBody>
      </p:sp>
    </p:spTree>
    <p:extLst>
      <p:ext uri="{BB962C8B-B14F-4D97-AF65-F5344CB8AC3E}">
        <p14:creationId xmlns:p14="http://schemas.microsoft.com/office/powerpoint/2010/main" xmlns="" val="4208220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42795" y="1754006"/>
            <a:ext cx="7319736" cy="43204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a:r>
              <a:rPr lang="ar-MA" sz="2000" b="1" dirty="0" smtClean="0"/>
              <a:t>تطوير قطب للتكوين في المجال المينائي والبحري  </a:t>
            </a:r>
            <a:endParaRPr lang="fr-FR" sz="2000" b="1" dirty="0" smtClean="0"/>
          </a:p>
        </p:txBody>
      </p:sp>
      <p:sp>
        <p:nvSpPr>
          <p:cNvPr id="10" name="Rectangle 9"/>
          <p:cNvSpPr/>
          <p:nvPr/>
        </p:nvSpPr>
        <p:spPr>
          <a:xfrm>
            <a:off x="1442796" y="2320744"/>
            <a:ext cx="7319736" cy="7200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a:r>
              <a:rPr lang="ar-MA" sz="2000" b="1" dirty="0" smtClean="0"/>
              <a:t>توفير </a:t>
            </a:r>
            <a:r>
              <a:rPr lang="ar-MA" sz="2000" b="1" dirty="0" err="1" smtClean="0"/>
              <a:t>احتياطات</a:t>
            </a:r>
            <a:r>
              <a:rPr lang="ar-MA" sz="2000" b="1" dirty="0" smtClean="0"/>
              <a:t> عقارية لإنجاز </a:t>
            </a:r>
            <a:r>
              <a:rPr lang="ar-MA" sz="2000" b="1" dirty="0" err="1" smtClean="0"/>
              <a:t>التوسيعات</a:t>
            </a:r>
            <a:r>
              <a:rPr lang="ar-MA" sz="2000" b="1" dirty="0" smtClean="0"/>
              <a:t> </a:t>
            </a:r>
            <a:r>
              <a:rPr lang="ar-MA" sz="2000" b="1" dirty="0" err="1" smtClean="0"/>
              <a:t>المينائية</a:t>
            </a:r>
            <a:r>
              <a:rPr lang="ar-MA" sz="2000" b="1" dirty="0" smtClean="0"/>
              <a:t> المستقبلية والمناطق </a:t>
            </a:r>
            <a:r>
              <a:rPr lang="ar-MA" sz="2000" b="1" dirty="0" err="1" smtClean="0"/>
              <a:t>اللوجسيتيكية</a:t>
            </a:r>
            <a:r>
              <a:rPr lang="ar-MA" sz="2000" b="1" dirty="0" smtClean="0"/>
              <a:t> التابعة للموانئ</a:t>
            </a:r>
          </a:p>
        </p:txBody>
      </p:sp>
      <p:sp>
        <p:nvSpPr>
          <p:cNvPr id="11" name="Rectangle 10"/>
          <p:cNvSpPr/>
          <p:nvPr/>
        </p:nvSpPr>
        <p:spPr>
          <a:xfrm>
            <a:off x="1442796" y="3183172"/>
            <a:ext cx="7319736" cy="57606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a:r>
              <a:rPr lang="ar-MA" sz="2000" b="1" dirty="0" smtClean="0"/>
              <a:t>ربط الموانئ بالمحطات </a:t>
            </a:r>
            <a:r>
              <a:rPr lang="ar-MA" sz="2000" b="1" dirty="0" err="1" smtClean="0"/>
              <a:t>اللوجيستيكية</a:t>
            </a:r>
            <a:r>
              <a:rPr lang="ar-MA" sz="2000" b="1" dirty="0" smtClean="0"/>
              <a:t> وشبكات </a:t>
            </a:r>
            <a:r>
              <a:rPr lang="ar-MA" sz="2000" b="1" dirty="0" err="1" smtClean="0"/>
              <a:t>النقل </a:t>
            </a:r>
            <a:r>
              <a:rPr lang="ar-MA" sz="2000" b="1" dirty="0" smtClean="0"/>
              <a:t>(الطرق، الطرق السيارة، السكك الحديدية</a:t>
            </a:r>
            <a:r>
              <a:rPr lang="ar-MA" sz="2000" b="1" dirty="0" err="1" smtClean="0"/>
              <a:t>)</a:t>
            </a:r>
            <a:endParaRPr lang="ar-MA" sz="2000" b="1" dirty="0" smtClean="0"/>
          </a:p>
        </p:txBody>
      </p:sp>
      <p:sp>
        <p:nvSpPr>
          <p:cNvPr id="12" name="Rectangle 11"/>
          <p:cNvSpPr/>
          <p:nvPr/>
        </p:nvSpPr>
        <p:spPr>
          <a:xfrm>
            <a:off x="1428728" y="3861048"/>
            <a:ext cx="7319736" cy="43204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a:r>
              <a:rPr lang="ar-MA" sz="2000" b="1" dirty="0" smtClean="0"/>
              <a:t>وضع إستراتيجية متكاملة لتطوير قطاع النقل البحري الوطني</a:t>
            </a:r>
          </a:p>
        </p:txBody>
      </p:sp>
      <p:sp>
        <p:nvSpPr>
          <p:cNvPr id="13" name="Rectangle 12"/>
          <p:cNvSpPr/>
          <p:nvPr/>
        </p:nvSpPr>
        <p:spPr>
          <a:xfrm>
            <a:off x="1442795" y="4437112"/>
            <a:ext cx="7319736" cy="43204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a:r>
              <a:rPr lang="ar-MA" sz="2000" b="1" dirty="0" smtClean="0"/>
              <a:t>تشجيع صناعات إصلاح وبناء السفن</a:t>
            </a:r>
          </a:p>
        </p:txBody>
      </p:sp>
      <p:sp>
        <p:nvSpPr>
          <p:cNvPr id="14" name="Rectangle 13"/>
          <p:cNvSpPr/>
          <p:nvPr/>
        </p:nvSpPr>
        <p:spPr>
          <a:xfrm>
            <a:off x="1428728" y="5013176"/>
            <a:ext cx="7319736" cy="43204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a:r>
              <a:rPr lang="ar-MA" sz="2000" b="1" dirty="0" smtClean="0"/>
              <a:t>نهج سياسة قوية لتشجيع الاستثمارات والشراكات بين القطاعين العام والخاص</a:t>
            </a:r>
          </a:p>
        </p:txBody>
      </p:sp>
      <p:sp>
        <p:nvSpPr>
          <p:cNvPr id="15" name="Rectangle 14"/>
          <p:cNvSpPr/>
          <p:nvPr/>
        </p:nvSpPr>
        <p:spPr>
          <a:xfrm>
            <a:off x="1331640" y="44624"/>
            <a:ext cx="7812360" cy="584775"/>
          </a:xfrm>
          <a:prstGeom prst="rect">
            <a:avLst/>
          </a:prstGeom>
        </p:spPr>
        <p:txBody>
          <a:bodyPr wrap="square">
            <a:spAutoFit/>
          </a:bodyPr>
          <a:lstStyle/>
          <a:p>
            <a:pPr algn="ctr" rtl="1">
              <a:defRPr/>
            </a:pPr>
            <a:r>
              <a:rPr lang="ar-MA" sz="3200" b="1" dirty="0" smtClean="0">
                <a:solidFill>
                  <a:schemeClr val="bg1"/>
                </a:solidFill>
              </a:rPr>
              <a:t>6- التدابير </a:t>
            </a:r>
            <a:r>
              <a:rPr lang="ar-MA" sz="3200" b="1" dirty="0">
                <a:solidFill>
                  <a:schemeClr val="bg1"/>
                </a:solidFill>
              </a:rPr>
              <a:t>المواكبة</a:t>
            </a:r>
            <a:endParaRPr lang="en-US" sz="3200" b="1" dirty="0">
              <a:solidFill>
                <a:schemeClr val="bg1"/>
              </a:solidFill>
            </a:endParaRPr>
          </a:p>
        </p:txBody>
      </p:sp>
      <p:sp>
        <p:nvSpPr>
          <p:cNvPr id="16" name="Rectangle 15"/>
          <p:cNvSpPr/>
          <p:nvPr/>
        </p:nvSpPr>
        <p:spPr>
          <a:xfrm>
            <a:off x="1443742" y="1196752"/>
            <a:ext cx="7319736" cy="43204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rtl="1"/>
            <a:r>
              <a:rPr lang="ar-MA" sz="2000" b="1" dirty="0" err="1" smtClean="0"/>
              <a:t>تحيين</a:t>
            </a:r>
            <a:r>
              <a:rPr lang="ar-MA" sz="2000" b="1" dirty="0" smtClean="0"/>
              <a:t> مدونة التجارة البحرية </a:t>
            </a:r>
            <a:endParaRPr lang="fr-FR" sz="2000" b="1" dirty="0" smtClean="0"/>
          </a:p>
        </p:txBody>
      </p:sp>
    </p:spTree>
    <p:extLst>
      <p:ext uri="{BB962C8B-B14F-4D97-AF65-F5344CB8AC3E}">
        <p14:creationId xmlns:p14="http://schemas.microsoft.com/office/powerpoint/2010/main" xmlns="" val="106914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00166" y="2786058"/>
            <a:ext cx="7416254" cy="830997"/>
          </a:xfrm>
          <a:prstGeom prst="rect">
            <a:avLst/>
          </a:prstGeom>
          <a:solidFill>
            <a:schemeClr val="accent1"/>
          </a:solidFill>
        </p:spPr>
        <p:txBody>
          <a:bodyPr wrap="square" rtlCol="0">
            <a:spAutoFit/>
          </a:bodyPr>
          <a:lstStyle/>
          <a:p>
            <a:pPr algn="ctr" rtl="1"/>
            <a:r>
              <a:rPr lang="ar-MA" sz="4800" b="1" dirty="0" smtClean="0">
                <a:solidFill>
                  <a:schemeClr val="bg1"/>
                </a:solidFill>
                <a:effectLst>
                  <a:outerShdw blurRad="38100" dist="38100" dir="2700000" algn="tl">
                    <a:srgbClr val="000000">
                      <a:alpha val="43137"/>
                    </a:srgbClr>
                  </a:outerShdw>
                </a:effectLst>
              </a:rPr>
              <a:t> شكرا على حسن استماعكم </a:t>
            </a:r>
          </a:p>
        </p:txBody>
      </p:sp>
      <p:sp>
        <p:nvSpPr>
          <p:cNvPr id="8" name="Rectangle 2"/>
          <p:cNvSpPr>
            <a:spLocks noChangeArrowheads="1"/>
          </p:cNvSpPr>
          <p:nvPr/>
        </p:nvSpPr>
        <p:spPr bwMode="auto">
          <a:xfrm>
            <a:off x="2428860" y="92333"/>
            <a:ext cx="4978400" cy="1015663"/>
          </a:xfrm>
          <a:prstGeom prst="rect">
            <a:avLst/>
          </a:prstGeom>
          <a:noFill/>
          <a:ln w="9525">
            <a:noFill/>
            <a:miter lim="800000"/>
            <a:headEnd/>
            <a:tailEnd/>
          </a:ln>
        </p:spPr>
        <p:txBody>
          <a:bodyPr anchor="ctr">
            <a:spAutoFit/>
          </a:bodyPr>
          <a:lstStyle/>
          <a:p>
            <a:pPr algn="ctr" rtl="1">
              <a:lnSpc>
                <a:spcPct val="100000"/>
              </a:lnSpc>
              <a:buClrTx/>
              <a:buSzTx/>
              <a:buFontTx/>
              <a:buNone/>
            </a:pPr>
            <a:r>
              <a:rPr lang="ar-SA" sz="2000" b="1" dirty="0">
                <a:cs typeface="Simplified Arabic" pitchFamily="2" charset="-78"/>
              </a:rPr>
              <a:t>المملكة المغربية</a:t>
            </a:r>
            <a:endParaRPr lang="en-US" sz="2000" b="1" dirty="0">
              <a:cs typeface="Simplified Arabic" pitchFamily="2" charset="-78"/>
            </a:endParaRPr>
          </a:p>
          <a:p>
            <a:pPr algn="ctr" rtl="1">
              <a:lnSpc>
                <a:spcPct val="100000"/>
              </a:lnSpc>
              <a:buClrTx/>
              <a:buSzTx/>
              <a:buFontTx/>
              <a:buNone/>
            </a:pPr>
            <a:r>
              <a:rPr lang="ar-SA" sz="2000" b="1" dirty="0">
                <a:cs typeface="Simplified Arabic" pitchFamily="2" charset="-78"/>
              </a:rPr>
              <a:t>وزارة التجهيز </a:t>
            </a:r>
            <a:r>
              <a:rPr lang="ar-SA" sz="2000" b="1" dirty="0" smtClean="0">
                <a:cs typeface="Simplified Arabic" pitchFamily="2" charset="-78"/>
              </a:rPr>
              <a:t>والنقل</a:t>
            </a:r>
            <a:endParaRPr lang="fr-FR" sz="2000" b="1" dirty="0" smtClean="0">
              <a:cs typeface="Simplified Arabic" pitchFamily="2" charset="-78"/>
            </a:endParaRPr>
          </a:p>
          <a:p>
            <a:pPr algn="ctr" rtl="1">
              <a:lnSpc>
                <a:spcPct val="100000"/>
              </a:lnSpc>
              <a:buClrTx/>
              <a:buSzTx/>
              <a:buFontTx/>
              <a:buNone/>
            </a:pPr>
            <a:r>
              <a:rPr lang="ar-SA" sz="2000" b="1" dirty="0" smtClean="0">
                <a:cs typeface="Simplified Arabic" pitchFamily="2" charset="-78"/>
              </a:rPr>
              <a:t>مديرية </a:t>
            </a:r>
            <a:r>
              <a:rPr lang="ar-SA" sz="2000" b="1" dirty="0" err="1" smtClean="0">
                <a:cs typeface="Simplified Arabic" pitchFamily="2" charset="-78"/>
              </a:rPr>
              <a:t>ا</a:t>
            </a:r>
            <a:r>
              <a:rPr lang="ar-MA" sz="2000" b="1" dirty="0" smtClean="0">
                <a:cs typeface="Simplified Arabic" pitchFamily="2" charset="-78"/>
              </a:rPr>
              <a:t>لموانئ والملك العمومي البحري</a:t>
            </a:r>
            <a:endParaRPr lang="fr-FR" sz="2000" b="1" dirty="0">
              <a:cs typeface="Simplified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p:txBody>
          <a:bodyPr/>
          <a:lstStyle/>
          <a:p>
            <a:pPr fontAlgn="base">
              <a:spcBef>
                <a:spcPct val="0"/>
              </a:spcBef>
              <a:spcAft>
                <a:spcPct val="0"/>
              </a:spcAft>
              <a:defRPr/>
            </a:pPr>
            <a:fld id="{D5D1C64F-352C-4BC9-A8E1-C4790D7C1083}" type="slidenum">
              <a:rPr lang="fr-FR" smtClean="0">
                <a:solidFill>
                  <a:srgbClr val="000000">
                    <a:tint val="75000"/>
                  </a:srgbClr>
                </a:solidFill>
              </a:rPr>
              <a:pPr fontAlgn="base">
                <a:spcBef>
                  <a:spcPct val="0"/>
                </a:spcBef>
                <a:spcAft>
                  <a:spcPct val="0"/>
                </a:spcAft>
                <a:defRPr/>
              </a:pPr>
              <a:t>3</a:t>
            </a:fld>
            <a:endParaRPr lang="fr-FR" dirty="0">
              <a:solidFill>
                <a:srgbClr val="000000">
                  <a:tint val="75000"/>
                </a:srgbClr>
              </a:solidFill>
            </a:endParaRPr>
          </a:p>
        </p:txBody>
      </p:sp>
      <p:sp>
        <p:nvSpPr>
          <p:cNvPr id="9" name="TextBox 5"/>
          <p:cNvSpPr txBox="1"/>
          <p:nvPr/>
        </p:nvSpPr>
        <p:spPr>
          <a:xfrm>
            <a:off x="1403649" y="929332"/>
            <a:ext cx="2304256" cy="4008790"/>
          </a:xfrm>
          <a:prstGeom prst="rect">
            <a:avLst/>
          </a:prstGeom>
          <a:noFill/>
        </p:spPr>
        <p:txBody>
          <a:bodyPr wrap="square" rtlCol="0">
            <a:spAutoFit/>
          </a:bodyPr>
          <a:lstStyle/>
          <a:p>
            <a:pPr marL="285750" indent="-285750" algn="r" rtl="1">
              <a:lnSpc>
                <a:spcPct val="150000"/>
              </a:lnSpc>
              <a:spcBef>
                <a:spcPts val="600"/>
              </a:spcBef>
              <a:buFont typeface="Arial" panose="020B0604020202020204" pitchFamily="34" charset="0"/>
              <a:buChar char="•"/>
            </a:pPr>
            <a:r>
              <a:rPr lang="ar-MA" sz="1700" b="1" dirty="0" smtClean="0">
                <a:solidFill>
                  <a:schemeClr val="tx2"/>
                </a:solidFill>
                <a:latin typeface="Times" panose="02020603060405020304" pitchFamily="18" charset="0"/>
              </a:rPr>
              <a:t>3500 كلم من السواحل</a:t>
            </a:r>
          </a:p>
          <a:p>
            <a:pPr marL="285750" indent="-285750" algn="r" rtl="1">
              <a:lnSpc>
                <a:spcPct val="150000"/>
              </a:lnSpc>
              <a:spcBef>
                <a:spcPts val="600"/>
              </a:spcBef>
              <a:buFont typeface="Arial" panose="020B0604020202020204" pitchFamily="34" charset="0"/>
              <a:buChar char="•"/>
            </a:pPr>
            <a:r>
              <a:rPr lang="ar-MA" sz="1700" b="1" dirty="0" smtClean="0">
                <a:solidFill>
                  <a:schemeClr val="tx2"/>
                </a:solidFill>
                <a:latin typeface="Times" panose="02020603060405020304" pitchFamily="18" charset="0"/>
              </a:rPr>
              <a:t>38 ميناء، منها 13 مفتوحة للتجارة الدولية</a:t>
            </a:r>
          </a:p>
          <a:p>
            <a:pPr marL="285750" indent="-285750" algn="r" rtl="1">
              <a:lnSpc>
                <a:spcPct val="150000"/>
              </a:lnSpc>
              <a:spcBef>
                <a:spcPts val="600"/>
              </a:spcBef>
              <a:buFont typeface="Arial" panose="020B0604020202020204" pitchFamily="34" charset="0"/>
              <a:buChar char="•"/>
            </a:pPr>
            <a:r>
              <a:rPr lang="ar-MA" sz="1700" b="1" dirty="0" smtClean="0">
                <a:solidFill>
                  <a:schemeClr val="tx2"/>
                </a:solidFill>
                <a:latin typeface="Times" panose="02020603060405020304" pitchFamily="18" charset="0"/>
              </a:rPr>
              <a:t>102 مليون طن من السلع</a:t>
            </a:r>
          </a:p>
          <a:p>
            <a:pPr marL="285750" indent="-285750" algn="r" rtl="1">
              <a:lnSpc>
                <a:spcPct val="150000"/>
              </a:lnSpc>
              <a:spcBef>
                <a:spcPts val="600"/>
              </a:spcBef>
              <a:buFont typeface="Arial" panose="020B0604020202020204" pitchFamily="34" charset="0"/>
              <a:buChar char="•"/>
            </a:pPr>
            <a:r>
              <a:rPr lang="ar-MA" sz="1700" b="1" dirty="0" smtClean="0">
                <a:solidFill>
                  <a:schemeClr val="tx2"/>
                </a:solidFill>
                <a:latin typeface="Times" panose="02020603060405020304" pitchFamily="18" charset="0"/>
              </a:rPr>
              <a:t>1.2 مليون طن من منتوج الصيد البحري</a:t>
            </a:r>
          </a:p>
          <a:p>
            <a:pPr marL="285750" indent="-285750" algn="r" rtl="1">
              <a:lnSpc>
                <a:spcPct val="150000"/>
              </a:lnSpc>
              <a:spcBef>
                <a:spcPts val="600"/>
              </a:spcBef>
              <a:buFont typeface="Arial" panose="020B0604020202020204" pitchFamily="34" charset="0"/>
              <a:buChar char="•"/>
            </a:pPr>
            <a:r>
              <a:rPr lang="ar-MA" sz="1700" b="1" dirty="0" smtClean="0">
                <a:solidFill>
                  <a:schemeClr val="tx2"/>
                </a:solidFill>
                <a:latin typeface="Times" panose="02020603060405020304" pitchFamily="18" charset="0"/>
              </a:rPr>
              <a:t>4 ملايين من المسافرين</a:t>
            </a:r>
          </a:p>
          <a:p>
            <a:pPr marL="285750" indent="-285750" algn="r" rtl="1">
              <a:lnSpc>
                <a:spcPct val="150000"/>
              </a:lnSpc>
              <a:spcBef>
                <a:spcPts val="600"/>
              </a:spcBef>
              <a:buFont typeface="Arial" panose="020B0604020202020204" pitchFamily="34" charset="0"/>
              <a:buChar char="•"/>
            </a:pPr>
            <a:r>
              <a:rPr lang="ar-MA" sz="1700" b="1" dirty="0" smtClean="0">
                <a:solidFill>
                  <a:schemeClr val="tx2"/>
                </a:solidFill>
                <a:latin typeface="Times" panose="02020603060405020304" pitchFamily="18" charset="0"/>
              </a:rPr>
              <a:t>95</a:t>
            </a:r>
            <a:r>
              <a:rPr lang="fr-FR" sz="1700" b="1" dirty="0" smtClean="0">
                <a:solidFill>
                  <a:schemeClr val="tx2"/>
                </a:solidFill>
                <a:latin typeface="Times" panose="02020603060405020304" pitchFamily="18" charset="0"/>
              </a:rPr>
              <a:t>%</a:t>
            </a:r>
            <a:r>
              <a:rPr lang="ar-MA" sz="1700" b="1" dirty="0" smtClean="0">
                <a:solidFill>
                  <a:schemeClr val="tx2"/>
                </a:solidFill>
                <a:latin typeface="Times" panose="02020603060405020304" pitchFamily="18" charset="0"/>
              </a:rPr>
              <a:t> من المبادلات التجارية</a:t>
            </a:r>
            <a:endParaRPr lang="en-US" sz="1700" b="1" dirty="0">
              <a:solidFill>
                <a:schemeClr val="tx2"/>
              </a:solidFill>
              <a:latin typeface="Times" panose="02020603060405020304" pitchFamily="18" charset="0"/>
            </a:endParaRPr>
          </a:p>
        </p:txBody>
      </p:sp>
      <p:sp>
        <p:nvSpPr>
          <p:cNvPr id="19" name="Rectangle 18"/>
          <p:cNvSpPr/>
          <p:nvPr/>
        </p:nvSpPr>
        <p:spPr>
          <a:xfrm>
            <a:off x="1267688" y="0"/>
            <a:ext cx="7884368" cy="584775"/>
          </a:xfrm>
          <a:prstGeom prst="rect">
            <a:avLst/>
          </a:prstGeom>
        </p:spPr>
        <p:txBody>
          <a:bodyPr wrap="square">
            <a:spAutoFit/>
          </a:bodyPr>
          <a:lstStyle/>
          <a:p>
            <a:pPr algn="ctr" rtl="1">
              <a:lnSpc>
                <a:spcPct val="100000"/>
              </a:lnSpc>
              <a:buClrTx/>
              <a:buSzTx/>
              <a:buFontTx/>
              <a:buNone/>
            </a:pPr>
            <a:r>
              <a:rPr lang="ar-MA" sz="3200" b="1" dirty="0" smtClean="0">
                <a:solidFill>
                  <a:schemeClr val="bg1"/>
                </a:solidFill>
                <a:latin typeface="Arial" charset="0"/>
              </a:rPr>
              <a:t>مقدمة</a:t>
            </a:r>
            <a:endParaRPr lang="en-US" sz="3200" b="1" dirty="0">
              <a:solidFill>
                <a:schemeClr val="bg1"/>
              </a:solidFill>
              <a:latin typeface="Arial"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852"/>
          <a:stretch/>
        </p:blipFill>
        <p:spPr bwMode="auto">
          <a:xfrm>
            <a:off x="3851920" y="803308"/>
            <a:ext cx="5203058" cy="59380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2710219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15174" y="44624"/>
            <a:ext cx="7836327" cy="584775"/>
          </a:xfrm>
          <a:prstGeom prst="rect">
            <a:avLst/>
          </a:prstGeom>
          <a:noFill/>
        </p:spPr>
        <p:txBody>
          <a:bodyPr wrap="square" rtlCol="0">
            <a:spAutoFit/>
          </a:bodyPr>
          <a:lstStyle/>
          <a:p>
            <a:pPr algn="ctr" rtl="1"/>
            <a:r>
              <a:rPr lang="ar-MA" sz="3200" b="1" dirty="0" smtClean="0">
                <a:solidFill>
                  <a:schemeClr val="bg1"/>
                </a:solidFill>
              </a:rPr>
              <a:t>1- أهداف الاستراتيجية</a:t>
            </a:r>
            <a:endParaRPr lang="ar-MA" sz="3200" b="1" dirty="0">
              <a:solidFill>
                <a:schemeClr val="bg1"/>
              </a:solidFill>
            </a:endParaRPr>
          </a:p>
        </p:txBody>
      </p:sp>
      <p:sp>
        <p:nvSpPr>
          <p:cNvPr id="9" name="ZoneTexte 2"/>
          <p:cNvSpPr txBox="1">
            <a:spLocks noChangeArrowheads="1"/>
          </p:cNvSpPr>
          <p:nvPr/>
        </p:nvSpPr>
        <p:spPr bwMode="auto">
          <a:xfrm>
            <a:off x="4355976" y="1412777"/>
            <a:ext cx="4389622" cy="1511864"/>
          </a:xfrm>
          <a:prstGeom prst="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algn="just" rtl="1">
              <a:lnSpc>
                <a:spcPct val="90000"/>
              </a:lnSpc>
              <a:spcBef>
                <a:spcPts val="600"/>
              </a:spcBef>
              <a:defRPr/>
            </a:pPr>
            <a:r>
              <a:rPr lang="ar-MA" b="1" dirty="0" smtClean="0">
                <a:solidFill>
                  <a:srgbClr val="084ACE"/>
                </a:solidFill>
              </a:rPr>
              <a:t>1- </a:t>
            </a:r>
            <a:r>
              <a:rPr lang="ar-AE" b="1" dirty="0" smtClean="0">
                <a:solidFill>
                  <a:srgbClr val="084ACE"/>
                </a:solidFill>
              </a:rPr>
              <a:t>دعم تنافسية الأنشطة الاقتصادية</a:t>
            </a:r>
            <a:r>
              <a:rPr lang="ar-MA" b="1" dirty="0" smtClean="0">
                <a:solidFill>
                  <a:srgbClr val="084ACE"/>
                </a:solidFill>
              </a:rPr>
              <a:t> :</a:t>
            </a:r>
          </a:p>
          <a:p>
            <a:pPr lvl="1" algn="just" rtl="1">
              <a:lnSpc>
                <a:spcPct val="90000"/>
              </a:lnSpc>
              <a:spcBef>
                <a:spcPts val="600"/>
              </a:spcBef>
              <a:buFont typeface="Arial" pitchFamily="34" charset="0"/>
              <a:buChar char="•"/>
              <a:defRPr/>
            </a:pPr>
            <a:r>
              <a:rPr lang="ar-MA" b="1" dirty="0" smtClean="0">
                <a:solidFill>
                  <a:srgbClr val="084ACE"/>
                </a:solidFill>
              </a:rPr>
              <a:t>مواكبة تطور الرواج</a:t>
            </a:r>
          </a:p>
          <a:p>
            <a:pPr lvl="1" algn="just" rtl="1">
              <a:lnSpc>
                <a:spcPct val="90000"/>
              </a:lnSpc>
              <a:spcBef>
                <a:spcPts val="600"/>
              </a:spcBef>
              <a:buFont typeface="Arial" pitchFamily="34" charset="0"/>
              <a:buChar char="•"/>
              <a:defRPr/>
            </a:pPr>
            <a:r>
              <a:rPr lang="ar-MA" b="1" dirty="0" smtClean="0">
                <a:solidFill>
                  <a:srgbClr val="084ACE"/>
                </a:solidFill>
              </a:rPr>
              <a:t>دعم الاستراتيجيات القطاعية</a:t>
            </a:r>
          </a:p>
        </p:txBody>
      </p:sp>
      <p:sp>
        <p:nvSpPr>
          <p:cNvPr id="14" name="ZoneTexte 2"/>
          <p:cNvSpPr txBox="1">
            <a:spLocks noChangeArrowheads="1"/>
          </p:cNvSpPr>
          <p:nvPr/>
        </p:nvSpPr>
        <p:spPr bwMode="auto">
          <a:xfrm>
            <a:off x="4355976" y="2996952"/>
            <a:ext cx="4389622" cy="1645530"/>
          </a:xfrm>
          <a:prstGeom prst="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algn="just" rtl="1" fontAlgn="base">
              <a:lnSpc>
                <a:spcPct val="90000"/>
              </a:lnSpc>
              <a:spcBef>
                <a:spcPts val="600"/>
              </a:spcBef>
              <a:spcAft>
                <a:spcPct val="0"/>
              </a:spcAft>
              <a:defRPr/>
            </a:pPr>
            <a:r>
              <a:rPr lang="ar-MA" b="1" dirty="0" smtClean="0">
                <a:solidFill>
                  <a:srgbClr val="084ACE"/>
                </a:solidFill>
              </a:rPr>
              <a:t>2- الاستفادة من الموقع الاستراتيجي للمغرب:</a:t>
            </a:r>
          </a:p>
          <a:p>
            <a:pPr lvl="1" algn="just" rtl="1" fontAlgn="base">
              <a:lnSpc>
                <a:spcPct val="90000"/>
              </a:lnSpc>
              <a:spcBef>
                <a:spcPts val="600"/>
              </a:spcBef>
              <a:spcAft>
                <a:spcPct val="0"/>
              </a:spcAft>
              <a:buFont typeface="Arial" pitchFamily="34" charset="0"/>
              <a:buChar char="•"/>
              <a:defRPr/>
            </a:pPr>
            <a:r>
              <a:rPr lang="ar-MA" b="1" dirty="0" smtClean="0">
                <a:solidFill>
                  <a:srgbClr val="084ACE"/>
                </a:solidFill>
              </a:rPr>
              <a:t>استقطاب حصة من سوق التجارة والسياحة البحرية الدولية</a:t>
            </a:r>
          </a:p>
          <a:p>
            <a:pPr lvl="1" algn="just" rtl="1" fontAlgn="base">
              <a:lnSpc>
                <a:spcPct val="90000"/>
              </a:lnSpc>
              <a:spcBef>
                <a:spcPts val="600"/>
              </a:spcBef>
              <a:spcAft>
                <a:spcPct val="0"/>
              </a:spcAft>
              <a:buFont typeface="Arial" pitchFamily="34" charset="0"/>
              <a:buChar char="•"/>
              <a:defRPr/>
            </a:pPr>
            <a:r>
              <a:rPr lang="ar-MA" b="1" dirty="0" smtClean="0">
                <a:solidFill>
                  <a:srgbClr val="084ACE"/>
                </a:solidFill>
              </a:rPr>
              <a:t>إدماج المنظومة المينائية في شبكة النقل الاقليمية</a:t>
            </a:r>
          </a:p>
        </p:txBody>
      </p:sp>
      <p:sp>
        <p:nvSpPr>
          <p:cNvPr id="15" name="ZoneTexte 2"/>
          <p:cNvSpPr txBox="1">
            <a:spLocks noChangeArrowheads="1"/>
          </p:cNvSpPr>
          <p:nvPr/>
        </p:nvSpPr>
        <p:spPr bwMode="auto">
          <a:xfrm>
            <a:off x="4355976" y="4725144"/>
            <a:ext cx="4392488" cy="1350002"/>
          </a:xfrm>
          <a:prstGeom prst="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lvl="0" algn="just" rtl="1" fontAlgn="base">
              <a:lnSpc>
                <a:spcPct val="90000"/>
              </a:lnSpc>
              <a:spcBef>
                <a:spcPts val="600"/>
              </a:spcBef>
              <a:spcAft>
                <a:spcPct val="0"/>
              </a:spcAft>
              <a:defRPr/>
            </a:pPr>
            <a:r>
              <a:rPr lang="ar-MA" b="1" dirty="0" smtClean="0">
                <a:solidFill>
                  <a:srgbClr val="084ACE"/>
                </a:solidFill>
              </a:rPr>
              <a:t>3- </a:t>
            </a:r>
            <a:r>
              <a:rPr lang="x-none" b="1" smtClean="0">
                <a:solidFill>
                  <a:srgbClr val="084ACE"/>
                </a:solidFill>
              </a:rPr>
              <a:t>المساهمة في التوازنات ال</a:t>
            </a:r>
            <a:r>
              <a:rPr lang="ar-MA" b="1" dirty="0" err="1" smtClean="0">
                <a:solidFill>
                  <a:srgbClr val="084ACE"/>
                </a:solidFill>
              </a:rPr>
              <a:t>جهوي</a:t>
            </a:r>
            <a:r>
              <a:rPr lang="x-none" b="1" smtClean="0">
                <a:solidFill>
                  <a:srgbClr val="084ACE"/>
                </a:solidFill>
              </a:rPr>
              <a:t>ة للمملكة وتعزيز التنمية الاجتماعية والبشرية</a:t>
            </a:r>
            <a:endParaRPr lang="ar-MA" b="1" dirty="0" smtClean="0">
              <a:solidFill>
                <a:srgbClr val="084ACE"/>
              </a:solidFill>
            </a:endParaRPr>
          </a:p>
        </p:txBody>
      </p:sp>
      <p:pic>
        <p:nvPicPr>
          <p:cNvPr id="10" name="Picture 3" descr="Image4"/>
          <p:cNvPicPr>
            <a:picLocks noChangeAspect="1" noChangeArrowheads="1"/>
          </p:cNvPicPr>
          <p:nvPr/>
        </p:nvPicPr>
        <p:blipFill rotWithShape="1">
          <a:blip r:embed="rId4" cstate="print"/>
          <a:srcRect t="8347"/>
          <a:stretch/>
        </p:blipFill>
        <p:spPr bwMode="auto">
          <a:xfrm>
            <a:off x="1689718" y="4581128"/>
            <a:ext cx="2304256" cy="1566026"/>
          </a:xfrm>
          <a:prstGeom prst="rect">
            <a:avLst/>
          </a:prstGeom>
          <a:noFill/>
          <a:ln w="9525">
            <a:noFill/>
            <a:miter lim="800000"/>
            <a:headEnd/>
            <a:tailEnd/>
          </a:ln>
        </p:spPr>
      </p:pic>
      <p:pic>
        <p:nvPicPr>
          <p:cNvPr id="13" name="Picture 4" descr="http://www.desktopwallpaperhd.com/wallpapers/10/5325.jpg"/>
          <p:cNvPicPr>
            <a:picLocks noChangeAspect="1" noChangeArrowheads="1"/>
          </p:cNvPicPr>
          <p:nvPr/>
        </p:nvPicPr>
        <p:blipFill rotWithShape="1">
          <a:blip r:embed="rId5" cstate="screen"/>
          <a:srcRect l="792" t="6126" r="1310" b="18855"/>
          <a:stretch/>
        </p:blipFill>
        <p:spPr bwMode="auto">
          <a:xfrm>
            <a:off x="1681312" y="2987832"/>
            <a:ext cx="2311758" cy="1471509"/>
          </a:xfrm>
          <a:prstGeom prst="rect">
            <a:avLst/>
          </a:prstGeom>
          <a:noFill/>
        </p:spPr>
      </p:pic>
      <p:grpSp>
        <p:nvGrpSpPr>
          <p:cNvPr id="3" name="Groupe 2"/>
          <p:cNvGrpSpPr/>
          <p:nvPr/>
        </p:nvGrpSpPr>
        <p:grpSpPr>
          <a:xfrm>
            <a:off x="1681312" y="1412776"/>
            <a:ext cx="2304256" cy="1511865"/>
            <a:chOff x="6300192" y="1493904"/>
            <a:chExt cx="2304256" cy="1511865"/>
          </a:xfrm>
        </p:grpSpPr>
        <p:pic>
          <p:nvPicPr>
            <p:cNvPr id="17" name="Picture 3"/>
            <p:cNvPicPr>
              <a:picLocks noChangeAspect="1" noChangeArrowheads="1"/>
            </p:cNvPicPr>
            <p:nvPr/>
          </p:nvPicPr>
          <p:blipFill>
            <a:blip r:embed="rId6" cstate="print"/>
            <a:srcRect/>
            <a:stretch>
              <a:fillRect/>
            </a:stretch>
          </p:blipFill>
          <p:spPr bwMode="auto">
            <a:xfrm rot="16048124">
              <a:off x="7152285" y="1627880"/>
              <a:ext cx="531499" cy="542039"/>
            </a:xfrm>
            <a:prstGeom prst="rect">
              <a:avLst/>
            </a:prstGeom>
            <a:noFill/>
            <a:ln w="9525">
              <a:noFill/>
              <a:miter lim="800000"/>
              <a:headEnd/>
              <a:tailEnd/>
            </a:ln>
          </p:spPr>
        </p:pic>
        <p:pic>
          <p:nvPicPr>
            <p:cNvPr id="18" name="Picture 6"/>
            <p:cNvPicPr>
              <a:picLocks noChangeAspect="1" noChangeArrowheads="1"/>
            </p:cNvPicPr>
            <p:nvPr>
              <p:custDataLst>
                <p:tags r:id="rId1"/>
              </p:custDataLst>
            </p:nvPr>
          </p:nvPicPr>
          <p:blipFill>
            <a:blip r:embed="rId7" cstate="print"/>
            <a:srcRect/>
            <a:stretch>
              <a:fillRect/>
            </a:stretch>
          </p:blipFill>
          <p:spPr bwMode="gray">
            <a:xfrm>
              <a:off x="7868011" y="2420888"/>
              <a:ext cx="549570" cy="474286"/>
            </a:xfrm>
            <a:prstGeom prst="rect">
              <a:avLst/>
            </a:prstGeom>
            <a:noFill/>
            <a:ln w="9525">
              <a:noFill/>
              <a:miter lim="800000"/>
              <a:headEnd/>
              <a:tailEnd/>
            </a:ln>
          </p:spPr>
        </p:pic>
        <p:pic>
          <p:nvPicPr>
            <p:cNvPr id="19" name="Picture 19" descr="http://www.lavieeco.com/economie/14720-halieutis-la-peche-se-dote-dune-strategie-ambitieuse-et-chiffree.html/affiche_image?article=14720"/>
            <p:cNvPicPr>
              <a:picLocks noChangeAspect="1" noChangeArrowheads="1"/>
            </p:cNvPicPr>
            <p:nvPr/>
          </p:nvPicPr>
          <p:blipFill>
            <a:blip r:embed="rId8" cstate="print"/>
            <a:srcRect/>
            <a:stretch>
              <a:fillRect/>
            </a:stretch>
          </p:blipFill>
          <p:spPr bwMode="auto">
            <a:xfrm>
              <a:off x="6507253" y="1628230"/>
              <a:ext cx="486332" cy="542041"/>
            </a:xfrm>
            <a:prstGeom prst="rect">
              <a:avLst/>
            </a:prstGeom>
            <a:noFill/>
            <a:ln w="9525">
              <a:noFill/>
              <a:miter lim="800000"/>
              <a:headEnd/>
              <a:tailEnd/>
            </a:ln>
          </p:spPr>
        </p:pic>
        <p:pic>
          <p:nvPicPr>
            <p:cNvPr id="20" name="Picture 2" descr="http://t0.gstatic.com/images?q=tbn:dOrMRdalidvm0M:http://www.oujdacity.net/img/700/data/ocv3/Image/logos/maroc_vert_oujda.png">
              <a:hlinkClick r:id="rId9"/>
            </p:cNvPr>
            <p:cNvPicPr>
              <a:picLocks noChangeAspect="1" noChangeArrowheads="1"/>
            </p:cNvPicPr>
            <p:nvPr/>
          </p:nvPicPr>
          <p:blipFill>
            <a:blip r:embed="rId10" cstate="print"/>
            <a:srcRect/>
            <a:stretch>
              <a:fillRect/>
            </a:stretch>
          </p:blipFill>
          <p:spPr bwMode="auto">
            <a:xfrm>
              <a:off x="7867684" y="1608618"/>
              <a:ext cx="543548" cy="596246"/>
            </a:xfrm>
            <a:prstGeom prst="rect">
              <a:avLst/>
            </a:prstGeom>
            <a:noFill/>
            <a:ln w="9525">
              <a:noFill/>
              <a:miter lim="800000"/>
              <a:headEnd/>
              <a:tailEnd/>
            </a:ln>
          </p:spPr>
        </p:pic>
        <p:pic>
          <p:nvPicPr>
            <p:cNvPr id="21" name="Picture 20"/>
            <p:cNvPicPr>
              <a:picLocks noChangeAspect="1" noChangeArrowheads="1"/>
            </p:cNvPicPr>
            <p:nvPr/>
          </p:nvPicPr>
          <p:blipFill>
            <a:blip r:embed="rId11" cstate="print"/>
            <a:srcRect l="8482" t="18707" r="9303" b="28508"/>
            <a:stretch>
              <a:fillRect/>
            </a:stretch>
          </p:blipFill>
          <p:spPr bwMode="auto">
            <a:xfrm>
              <a:off x="7156798" y="2414048"/>
              <a:ext cx="607857" cy="541898"/>
            </a:xfrm>
            <a:prstGeom prst="rect">
              <a:avLst/>
            </a:prstGeom>
            <a:noFill/>
            <a:ln w="9525">
              <a:noFill/>
              <a:miter lim="800000"/>
              <a:headEnd/>
              <a:tailEnd/>
            </a:ln>
          </p:spPr>
        </p:pic>
        <p:pic>
          <p:nvPicPr>
            <p:cNvPr id="22" name="Picture 2" descr="http://cosmopolite-travel.com/blog/wp-content/uploads/2009/07/Maroc_logo_2.jpg"/>
            <p:cNvPicPr>
              <a:picLocks noChangeAspect="1" noChangeArrowheads="1"/>
            </p:cNvPicPr>
            <p:nvPr/>
          </p:nvPicPr>
          <p:blipFill>
            <a:blip r:embed="rId12" cstate="print"/>
            <a:srcRect/>
            <a:stretch>
              <a:fillRect/>
            </a:stretch>
          </p:blipFill>
          <p:spPr bwMode="auto">
            <a:xfrm>
              <a:off x="6444208" y="2414049"/>
              <a:ext cx="640775" cy="591720"/>
            </a:xfrm>
            <a:prstGeom prst="rect">
              <a:avLst/>
            </a:prstGeom>
            <a:noFill/>
          </p:spPr>
        </p:pic>
        <p:sp>
          <p:nvSpPr>
            <p:cNvPr id="2" name="Rectangle 1"/>
            <p:cNvSpPr/>
            <p:nvPr/>
          </p:nvSpPr>
          <p:spPr>
            <a:xfrm>
              <a:off x="6300192" y="1493904"/>
              <a:ext cx="2304256" cy="1511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2342946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03540" y="1052736"/>
            <a:ext cx="7388940" cy="920080"/>
          </a:xfrm>
          <a:prstGeom prst="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just" rtl="1">
              <a:lnSpc>
                <a:spcPct val="90000"/>
              </a:lnSpc>
              <a:spcBef>
                <a:spcPts val="600"/>
              </a:spcBef>
              <a:buFont typeface="+mj-lt"/>
              <a:buAutoNum type="arabicPeriod"/>
            </a:pPr>
            <a:r>
              <a:rPr lang="ar-MA" b="1" dirty="0" smtClean="0">
                <a:solidFill>
                  <a:srgbClr val="084ACE"/>
                </a:solidFill>
              </a:rPr>
              <a:t>توزيع </a:t>
            </a:r>
            <a:r>
              <a:rPr lang="ar-MA" b="1" dirty="0">
                <a:solidFill>
                  <a:srgbClr val="084ACE"/>
                </a:solidFill>
              </a:rPr>
              <a:t>المنظومة المينائية الوطنية إلى أقطاب </a:t>
            </a:r>
            <a:r>
              <a:rPr lang="ar-MA" b="1" dirty="0" err="1">
                <a:solidFill>
                  <a:srgbClr val="084ACE"/>
                </a:solidFill>
              </a:rPr>
              <a:t>مينائية</a:t>
            </a:r>
            <a:r>
              <a:rPr lang="ar-MA" b="1" dirty="0">
                <a:solidFill>
                  <a:srgbClr val="084ACE"/>
                </a:solidFill>
              </a:rPr>
              <a:t> متجانسة يضم كل واحد منها الموانئ المتكاملة في مجال جغرافي واقتصادي </a:t>
            </a:r>
            <a:r>
              <a:rPr lang="ar-MA" b="1" dirty="0" smtClean="0">
                <a:solidFill>
                  <a:srgbClr val="084ACE"/>
                </a:solidFill>
              </a:rPr>
              <a:t>محدد</a:t>
            </a:r>
            <a:endParaRPr lang="ar-MA" b="1" dirty="0">
              <a:solidFill>
                <a:srgbClr val="084ACE"/>
              </a:solidFill>
            </a:endParaRPr>
          </a:p>
        </p:txBody>
      </p:sp>
      <p:sp>
        <p:nvSpPr>
          <p:cNvPr id="4" name="Rectangle 3"/>
          <p:cNvSpPr/>
          <p:nvPr/>
        </p:nvSpPr>
        <p:spPr>
          <a:xfrm>
            <a:off x="4154981" y="3683591"/>
            <a:ext cx="2138862" cy="59601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rtl="1" fontAlgn="base">
              <a:spcBef>
                <a:spcPct val="0"/>
              </a:spcBef>
              <a:spcAft>
                <a:spcPct val="0"/>
              </a:spcAft>
              <a:defRPr/>
            </a:pPr>
            <a:r>
              <a:rPr lang="ar-MA" sz="1600" b="1" dirty="0" err="1" smtClean="0"/>
              <a:t>الأروجة</a:t>
            </a:r>
            <a:r>
              <a:rPr lang="ar-MA" sz="1600" b="1" dirty="0" smtClean="0"/>
              <a:t> </a:t>
            </a:r>
            <a:r>
              <a:rPr lang="ar-MA" sz="1600" b="1" dirty="0"/>
              <a:t>الناجمة عن تفعيل الاستراتيجيات القطاعية</a:t>
            </a:r>
            <a:endParaRPr lang="fr-FR" sz="1600" b="1" dirty="0" smtClean="0"/>
          </a:p>
        </p:txBody>
      </p:sp>
      <p:sp>
        <p:nvSpPr>
          <p:cNvPr id="5" name="Rectangle 4"/>
          <p:cNvSpPr/>
          <p:nvPr/>
        </p:nvSpPr>
        <p:spPr>
          <a:xfrm>
            <a:off x="6444208" y="3683591"/>
            <a:ext cx="2448272" cy="59601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rtl="1" fontAlgn="base">
              <a:spcBef>
                <a:spcPct val="0"/>
              </a:spcBef>
              <a:spcAft>
                <a:spcPct val="0"/>
              </a:spcAft>
              <a:defRPr/>
            </a:pPr>
            <a:r>
              <a:rPr lang="ar-MA" sz="1600" b="1" dirty="0" err="1"/>
              <a:t>الأروجة</a:t>
            </a:r>
            <a:r>
              <a:rPr lang="ar-MA" sz="1600" b="1" dirty="0"/>
              <a:t> الموازية للتطور الاقتصادي والديموغرافي</a:t>
            </a:r>
            <a:endParaRPr lang="fr-FR" sz="1600" b="1" dirty="0" smtClean="0"/>
          </a:p>
        </p:txBody>
      </p:sp>
      <p:sp>
        <p:nvSpPr>
          <p:cNvPr id="6" name="Rectangle 5"/>
          <p:cNvSpPr/>
          <p:nvPr/>
        </p:nvSpPr>
        <p:spPr>
          <a:xfrm>
            <a:off x="1503540" y="3683591"/>
            <a:ext cx="2492396" cy="59601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rtl="1" fontAlgn="base">
              <a:spcBef>
                <a:spcPct val="0"/>
              </a:spcBef>
              <a:spcAft>
                <a:spcPct val="0"/>
              </a:spcAft>
              <a:defRPr/>
            </a:pPr>
            <a:r>
              <a:rPr lang="ar-MA" sz="1600" b="1" dirty="0" err="1"/>
              <a:t>الأروجة</a:t>
            </a:r>
            <a:r>
              <a:rPr lang="ar-MA" sz="1600" b="1" dirty="0"/>
              <a:t> المستقطبة من الفرص المتاحة دوليا</a:t>
            </a:r>
            <a:endParaRPr lang="fr-FR" sz="1600" b="1" dirty="0" smtClean="0"/>
          </a:p>
        </p:txBody>
      </p:sp>
      <p:graphicFrame>
        <p:nvGraphicFramePr>
          <p:cNvPr id="7" name="Graphique 6"/>
          <p:cNvGraphicFramePr/>
          <p:nvPr>
            <p:extLst>
              <p:ext uri="{D42A27DB-BD31-4B8C-83A1-F6EECF244321}">
                <p14:modId xmlns:p14="http://schemas.microsoft.com/office/powerpoint/2010/main" xmlns="" val="762898827"/>
              </p:ext>
            </p:extLst>
          </p:nvPr>
        </p:nvGraphicFramePr>
        <p:xfrm>
          <a:off x="6444208" y="4455352"/>
          <a:ext cx="2467420" cy="2286016"/>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2" descr="C:\Users\faysal\Desktop\met foto\Sans titre-1.jpg"/>
          <p:cNvPicPr>
            <a:picLocks noChangeAspect="1" noChangeArrowheads="1"/>
          </p:cNvPicPr>
          <p:nvPr/>
        </p:nvPicPr>
        <p:blipFill>
          <a:blip r:embed="rId5" cstate="print"/>
          <a:srcRect b="8289"/>
          <a:stretch>
            <a:fillRect/>
          </a:stretch>
        </p:blipFill>
        <p:spPr bwMode="auto">
          <a:xfrm>
            <a:off x="1503540" y="4493919"/>
            <a:ext cx="2492396" cy="2143140"/>
          </a:xfrm>
          <a:prstGeom prst="rect">
            <a:avLst/>
          </a:prstGeom>
          <a:noFill/>
        </p:spPr>
      </p:pic>
      <p:pic>
        <p:nvPicPr>
          <p:cNvPr id="9" name="Picture 3"/>
          <p:cNvPicPr>
            <a:picLocks noChangeAspect="1" noChangeArrowheads="1"/>
          </p:cNvPicPr>
          <p:nvPr/>
        </p:nvPicPr>
        <p:blipFill>
          <a:blip r:embed="rId6" cstate="print"/>
          <a:srcRect/>
          <a:stretch>
            <a:fillRect/>
          </a:stretch>
        </p:blipFill>
        <p:spPr bwMode="auto">
          <a:xfrm rot="16048124">
            <a:off x="4951927" y="4497042"/>
            <a:ext cx="560387" cy="498476"/>
          </a:xfrm>
          <a:prstGeom prst="rect">
            <a:avLst/>
          </a:prstGeom>
          <a:noFill/>
          <a:ln w="9525">
            <a:noFill/>
            <a:miter lim="800000"/>
            <a:headEnd/>
            <a:tailEnd/>
          </a:ln>
        </p:spPr>
      </p:pic>
      <p:pic>
        <p:nvPicPr>
          <p:cNvPr id="10" name="Picture 6"/>
          <p:cNvPicPr>
            <a:picLocks noChangeAspect="1" noChangeArrowheads="1"/>
          </p:cNvPicPr>
          <p:nvPr>
            <p:custDataLst>
              <p:tags r:id="rId1"/>
            </p:custDataLst>
          </p:nvPr>
        </p:nvPicPr>
        <p:blipFill>
          <a:blip r:embed="rId7" cstate="print"/>
          <a:srcRect/>
          <a:stretch>
            <a:fillRect/>
          </a:stretch>
        </p:blipFill>
        <p:spPr bwMode="gray">
          <a:xfrm>
            <a:off x="5794793" y="5297591"/>
            <a:ext cx="505399" cy="500062"/>
          </a:xfrm>
          <a:prstGeom prst="rect">
            <a:avLst/>
          </a:prstGeom>
          <a:noFill/>
          <a:ln w="9525">
            <a:noFill/>
            <a:miter lim="800000"/>
            <a:headEnd/>
            <a:tailEnd/>
          </a:ln>
        </p:spPr>
      </p:pic>
      <p:pic>
        <p:nvPicPr>
          <p:cNvPr id="11" name="Picture 19" descr="http://www.lavieeco.com/economie/14720-halieutis-la-peche-se-dote-dune-strategie-ambitieuse-et-chiffree.html/affiche_image?article=14720"/>
          <p:cNvPicPr>
            <a:picLocks noChangeAspect="1" noChangeArrowheads="1"/>
          </p:cNvPicPr>
          <p:nvPr/>
        </p:nvPicPr>
        <p:blipFill>
          <a:blip r:embed="rId8" cstate="print"/>
          <a:srcRect/>
          <a:stretch>
            <a:fillRect/>
          </a:stretch>
        </p:blipFill>
        <p:spPr bwMode="auto">
          <a:xfrm>
            <a:off x="4154981" y="4482856"/>
            <a:ext cx="447244" cy="571500"/>
          </a:xfrm>
          <a:prstGeom prst="rect">
            <a:avLst/>
          </a:prstGeom>
          <a:noFill/>
          <a:ln w="9525">
            <a:noFill/>
            <a:miter lim="800000"/>
            <a:headEnd/>
            <a:tailEnd/>
          </a:ln>
        </p:spPr>
      </p:pic>
      <p:pic>
        <p:nvPicPr>
          <p:cNvPr id="12" name="Picture 2" descr="http://t0.gstatic.com/images?q=tbn:dOrMRdalidvm0M:http://www.oujdacity.net/img/700/data/ocv3/Image/logos/maroc_vert_oujda.png">
            <a:hlinkClick r:id="rId9"/>
          </p:cNvPr>
          <p:cNvPicPr>
            <a:picLocks noChangeAspect="1" noChangeArrowheads="1"/>
          </p:cNvPicPr>
          <p:nvPr/>
        </p:nvPicPr>
        <p:blipFill>
          <a:blip r:embed="rId10" cstate="print"/>
          <a:srcRect/>
          <a:stretch>
            <a:fillRect/>
          </a:stretch>
        </p:blipFill>
        <p:spPr bwMode="auto">
          <a:xfrm>
            <a:off x="5793983" y="4440335"/>
            <a:ext cx="499860" cy="628650"/>
          </a:xfrm>
          <a:prstGeom prst="rect">
            <a:avLst/>
          </a:prstGeom>
          <a:noFill/>
          <a:ln w="9525">
            <a:noFill/>
            <a:miter lim="800000"/>
            <a:headEnd/>
            <a:tailEnd/>
          </a:ln>
        </p:spPr>
      </p:pic>
      <p:pic>
        <p:nvPicPr>
          <p:cNvPr id="13" name="Picture 20"/>
          <p:cNvPicPr>
            <a:picLocks noChangeAspect="1" noChangeArrowheads="1"/>
          </p:cNvPicPr>
          <p:nvPr/>
        </p:nvPicPr>
        <p:blipFill>
          <a:blip r:embed="rId11" cstate="print"/>
          <a:srcRect l="8482" t="18707" r="9303" b="28508"/>
          <a:stretch>
            <a:fillRect/>
          </a:stretch>
        </p:blipFill>
        <p:spPr bwMode="auto">
          <a:xfrm>
            <a:off x="4997343" y="5247960"/>
            <a:ext cx="559001" cy="571348"/>
          </a:xfrm>
          <a:prstGeom prst="rect">
            <a:avLst/>
          </a:prstGeom>
          <a:noFill/>
          <a:ln w="9525">
            <a:noFill/>
            <a:miter lim="800000"/>
            <a:headEnd/>
            <a:tailEnd/>
          </a:ln>
        </p:spPr>
      </p:pic>
      <p:pic>
        <p:nvPicPr>
          <p:cNvPr id="14" name="Picture 2" descr="http://cosmopolite-travel.com/blog/wp-content/uploads/2009/07/Maroc_logo_2.jpg"/>
          <p:cNvPicPr>
            <a:picLocks noChangeAspect="1" noChangeArrowheads="1"/>
          </p:cNvPicPr>
          <p:nvPr/>
        </p:nvPicPr>
        <p:blipFill>
          <a:blip r:embed="rId12" cstate="print"/>
          <a:srcRect/>
          <a:stretch>
            <a:fillRect/>
          </a:stretch>
        </p:blipFill>
        <p:spPr bwMode="auto">
          <a:xfrm>
            <a:off x="4154981" y="5268674"/>
            <a:ext cx="589274" cy="623879"/>
          </a:xfrm>
          <a:prstGeom prst="rect">
            <a:avLst/>
          </a:prstGeom>
          <a:noFill/>
        </p:spPr>
      </p:pic>
      <p:pic>
        <p:nvPicPr>
          <p:cNvPr id="15" name="Picture 4" descr="http://www.amge-jobs.com/wp-content/uploads/2010/06/Logo-OCP.jpg"/>
          <p:cNvPicPr>
            <a:picLocks noChangeAspect="1" noChangeArrowheads="1"/>
          </p:cNvPicPr>
          <p:nvPr/>
        </p:nvPicPr>
        <p:blipFill>
          <a:blip r:embed="rId13" cstate="print"/>
          <a:srcRect/>
          <a:stretch>
            <a:fillRect/>
          </a:stretch>
        </p:blipFill>
        <p:spPr bwMode="auto">
          <a:xfrm>
            <a:off x="4990231" y="5919111"/>
            <a:ext cx="573224" cy="626630"/>
          </a:xfrm>
          <a:prstGeom prst="rect">
            <a:avLst/>
          </a:prstGeom>
          <a:noFill/>
        </p:spPr>
      </p:pic>
      <p:sp>
        <p:nvSpPr>
          <p:cNvPr id="16" name="Rectangle 15"/>
          <p:cNvSpPr/>
          <p:nvPr/>
        </p:nvSpPr>
        <p:spPr>
          <a:xfrm>
            <a:off x="1331640" y="109081"/>
            <a:ext cx="7812359" cy="584775"/>
          </a:xfrm>
          <a:prstGeom prst="rect">
            <a:avLst/>
          </a:prstGeom>
        </p:spPr>
        <p:txBody>
          <a:bodyPr wrap="square">
            <a:spAutoFit/>
          </a:bodyPr>
          <a:lstStyle/>
          <a:p>
            <a:pPr algn="ctr" rtl="1">
              <a:defRPr/>
            </a:pPr>
            <a:r>
              <a:rPr lang="ar-MA" sz="3200" b="1" dirty="0" smtClean="0">
                <a:solidFill>
                  <a:schemeClr val="bg1"/>
                </a:solidFill>
              </a:rPr>
              <a:t>2- منهجية </a:t>
            </a:r>
            <a:r>
              <a:rPr lang="ar-MA" sz="3200" b="1" dirty="0">
                <a:solidFill>
                  <a:schemeClr val="bg1"/>
                </a:solidFill>
              </a:rPr>
              <a:t>إعداد الاستراتيجية </a:t>
            </a:r>
            <a:r>
              <a:rPr lang="fr-FR" sz="3200" b="1" dirty="0">
                <a:solidFill>
                  <a:schemeClr val="bg1"/>
                </a:solidFill>
              </a:rPr>
              <a:t> </a:t>
            </a:r>
            <a:r>
              <a:rPr lang="fr-FR" sz="2800" b="1" dirty="0" smtClean="0">
                <a:solidFill>
                  <a:srgbClr val="084ACE"/>
                </a:solidFill>
                <a:ea typeface="Calibri" pitchFamily="34" charset="0"/>
                <a:cs typeface="Arial" pitchFamily="34" charset="0"/>
              </a:rPr>
              <a:t>-</a:t>
            </a:r>
            <a:endParaRPr lang="fr-FR" sz="2800" dirty="0" smtClean="0">
              <a:solidFill>
                <a:srgbClr val="084ACE"/>
              </a:solidFill>
              <a:cs typeface="Arial" pitchFamily="34" charset="0"/>
            </a:endParaRPr>
          </a:p>
        </p:txBody>
      </p:sp>
      <p:sp>
        <p:nvSpPr>
          <p:cNvPr id="17" name="Rectangle 16"/>
          <p:cNvSpPr/>
          <p:nvPr/>
        </p:nvSpPr>
        <p:spPr>
          <a:xfrm>
            <a:off x="1503540" y="2105560"/>
            <a:ext cx="7388940" cy="1481104"/>
          </a:xfrm>
          <a:prstGeom prst="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just" rtl="1">
              <a:lnSpc>
                <a:spcPct val="90000"/>
              </a:lnSpc>
              <a:spcBef>
                <a:spcPts val="600"/>
              </a:spcBef>
              <a:buFont typeface="+mj-lt"/>
              <a:buAutoNum type="arabicPeriod" startAt="2"/>
            </a:pPr>
            <a:r>
              <a:rPr lang="ar-MA" b="1" dirty="0" smtClean="0">
                <a:solidFill>
                  <a:srgbClr val="084ACE"/>
                </a:solidFill>
              </a:rPr>
              <a:t>تحديد </a:t>
            </a:r>
            <a:r>
              <a:rPr lang="ar-MA" b="1" dirty="0">
                <a:solidFill>
                  <a:srgbClr val="084ACE"/>
                </a:solidFill>
              </a:rPr>
              <a:t>الطلب </a:t>
            </a:r>
            <a:r>
              <a:rPr lang="ar-MA" b="1" dirty="0" err="1">
                <a:solidFill>
                  <a:srgbClr val="084ACE"/>
                </a:solidFill>
              </a:rPr>
              <a:t>المينائي</a:t>
            </a:r>
            <a:r>
              <a:rPr lang="ar-MA" b="1" dirty="0">
                <a:solidFill>
                  <a:srgbClr val="084ACE"/>
                </a:solidFill>
              </a:rPr>
              <a:t> في أفق 2030 عبر:</a:t>
            </a:r>
          </a:p>
          <a:p>
            <a:pPr marL="800100" lvl="1" indent="-342900" algn="just" rtl="1">
              <a:lnSpc>
                <a:spcPct val="90000"/>
              </a:lnSpc>
              <a:spcBef>
                <a:spcPts val="600"/>
              </a:spcBef>
              <a:buAutoNum type="arabic1Minus"/>
            </a:pPr>
            <a:r>
              <a:rPr lang="ar-MA" b="1" dirty="0" smtClean="0">
                <a:solidFill>
                  <a:srgbClr val="084ACE"/>
                </a:solidFill>
              </a:rPr>
              <a:t>اسقاط </a:t>
            </a:r>
            <a:r>
              <a:rPr lang="ar-MA" b="1" dirty="0" err="1">
                <a:solidFill>
                  <a:srgbClr val="084ACE"/>
                </a:solidFill>
              </a:rPr>
              <a:t>الأروجة</a:t>
            </a:r>
            <a:r>
              <a:rPr lang="ar-MA" b="1" dirty="0">
                <a:solidFill>
                  <a:srgbClr val="084ACE"/>
                </a:solidFill>
              </a:rPr>
              <a:t> المينائية، حسب ثلاث فرضيات، </a:t>
            </a:r>
            <a:r>
              <a:rPr lang="ar-MA" b="1" dirty="0" smtClean="0">
                <a:solidFill>
                  <a:srgbClr val="084ACE"/>
                </a:solidFill>
              </a:rPr>
              <a:t>في </a:t>
            </a:r>
            <a:r>
              <a:rPr lang="ar-MA" b="1" dirty="0">
                <a:solidFill>
                  <a:srgbClr val="084ACE"/>
                </a:solidFill>
              </a:rPr>
              <a:t>أفق </a:t>
            </a:r>
            <a:r>
              <a:rPr lang="ar-MA" b="1" dirty="0" smtClean="0">
                <a:solidFill>
                  <a:srgbClr val="084ACE"/>
                </a:solidFill>
              </a:rPr>
              <a:t>2030</a:t>
            </a:r>
          </a:p>
          <a:p>
            <a:pPr marL="800100" lvl="1" indent="-342900" algn="just" rtl="1">
              <a:lnSpc>
                <a:spcPct val="90000"/>
              </a:lnSpc>
              <a:spcBef>
                <a:spcPts val="600"/>
              </a:spcBef>
              <a:buFontTx/>
              <a:buAutoNum type="arabic1Minus"/>
            </a:pPr>
            <a:r>
              <a:rPr lang="ar-MA" b="1" dirty="0" smtClean="0">
                <a:solidFill>
                  <a:srgbClr val="084ACE"/>
                </a:solidFill>
              </a:rPr>
              <a:t>توزيع الطلب </a:t>
            </a:r>
            <a:r>
              <a:rPr lang="ar-MA" b="1" dirty="0">
                <a:solidFill>
                  <a:srgbClr val="084ACE"/>
                </a:solidFill>
              </a:rPr>
              <a:t>الجديد وفق الفرضية </a:t>
            </a:r>
            <a:r>
              <a:rPr lang="ar-MA" b="1" dirty="0" smtClean="0">
                <a:solidFill>
                  <a:srgbClr val="084ACE"/>
                </a:solidFill>
              </a:rPr>
              <a:t>القصوى على الأقطاب المينائية </a:t>
            </a:r>
          </a:p>
          <a:p>
            <a:pPr lvl="1" algn="just" rtl="1">
              <a:lnSpc>
                <a:spcPct val="90000"/>
              </a:lnSpc>
              <a:spcBef>
                <a:spcPts val="600"/>
              </a:spcBef>
            </a:pPr>
            <a:r>
              <a:rPr lang="ar-MA" b="1" dirty="0" smtClean="0">
                <a:solidFill>
                  <a:srgbClr val="084ACE"/>
                </a:solidFill>
              </a:rPr>
              <a:t>ج- تحديد </a:t>
            </a:r>
            <a:r>
              <a:rPr lang="ar-MA" b="1" dirty="0">
                <a:solidFill>
                  <a:srgbClr val="084ACE"/>
                </a:solidFill>
              </a:rPr>
              <a:t>الطاقة المينائية اللازمة </a:t>
            </a:r>
            <a:r>
              <a:rPr lang="ar-MA" b="1" dirty="0" smtClean="0">
                <a:solidFill>
                  <a:srgbClr val="084ACE"/>
                </a:solidFill>
              </a:rPr>
              <a:t>لكل قطب مينائي لمواكبة </a:t>
            </a:r>
            <a:r>
              <a:rPr lang="ar-MA" b="1" dirty="0">
                <a:solidFill>
                  <a:srgbClr val="084ACE"/>
                </a:solidFill>
              </a:rPr>
              <a:t>تطور هذه </a:t>
            </a:r>
            <a:r>
              <a:rPr lang="ar-MA" b="1" dirty="0" err="1" smtClean="0">
                <a:solidFill>
                  <a:srgbClr val="084ACE"/>
                </a:solidFill>
              </a:rPr>
              <a:t>الأروجة</a:t>
            </a:r>
            <a:endParaRPr lang="ar-MA" b="1" dirty="0">
              <a:solidFill>
                <a:srgbClr val="084ACE"/>
              </a:solidFill>
            </a:endParaRPr>
          </a:p>
        </p:txBody>
      </p:sp>
    </p:spTree>
    <p:extLst>
      <p:ext uri="{BB962C8B-B14F-4D97-AF65-F5344CB8AC3E}">
        <p14:creationId xmlns:p14="http://schemas.microsoft.com/office/powerpoint/2010/main" xmlns="" val="3869576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5940152" y="1934212"/>
            <a:ext cx="3024336" cy="3366996"/>
          </a:xfrm>
          <a:prstGeom prst="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just" rtl="1">
              <a:lnSpc>
                <a:spcPct val="90000"/>
              </a:lnSpc>
              <a:spcBef>
                <a:spcPts val="600"/>
              </a:spcBef>
              <a:buFont typeface="+mj-lt"/>
              <a:buAutoNum type="arabicPeriod" startAt="3"/>
            </a:pPr>
            <a:r>
              <a:rPr lang="ar-MA" b="1" dirty="0" smtClean="0">
                <a:solidFill>
                  <a:srgbClr val="084ACE"/>
                </a:solidFill>
              </a:rPr>
              <a:t>تحديد </a:t>
            </a:r>
            <a:r>
              <a:rPr lang="ar-MA" b="1" dirty="0">
                <a:solidFill>
                  <a:srgbClr val="084ACE"/>
                </a:solidFill>
              </a:rPr>
              <a:t>العرض </a:t>
            </a:r>
            <a:r>
              <a:rPr lang="ar-MA" b="1" dirty="0" err="1">
                <a:solidFill>
                  <a:srgbClr val="084ACE"/>
                </a:solidFill>
              </a:rPr>
              <a:t>المينائي</a:t>
            </a:r>
            <a:r>
              <a:rPr lang="ar-MA" b="1" dirty="0">
                <a:solidFill>
                  <a:srgbClr val="084ACE"/>
                </a:solidFill>
              </a:rPr>
              <a:t> الجديد في أفق 2030 عبر</a:t>
            </a:r>
            <a:r>
              <a:rPr lang="ar-MA" b="1" dirty="0" smtClean="0">
                <a:solidFill>
                  <a:srgbClr val="084ACE"/>
                </a:solidFill>
              </a:rPr>
              <a:t>:</a:t>
            </a:r>
            <a:endParaRPr lang="fr-FR" b="1" dirty="0" smtClean="0">
              <a:solidFill>
                <a:srgbClr val="084ACE"/>
              </a:solidFill>
            </a:endParaRPr>
          </a:p>
          <a:p>
            <a:pPr algn="just" rtl="1">
              <a:lnSpc>
                <a:spcPct val="90000"/>
              </a:lnSpc>
              <a:spcBef>
                <a:spcPts val="600"/>
              </a:spcBef>
            </a:pPr>
            <a:endParaRPr lang="ar-MA" b="1" dirty="0">
              <a:solidFill>
                <a:srgbClr val="084ACE"/>
              </a:solidFill>
            </a:endParaRPr>
          </a:p>
          <a:p>
            <a:pPr marL="800100" lvl="1" indent="-342900" algn="just" rtl="1">
              <a:lnSpc>
                <a:spcPct val="90000"/>
              </a:lnSpc>
              <a:spcBef>
                <a:spcPts val="600"/>
              </a:spcBef>
              <a:buAutoNum type="arabic1Minus"/>
            </a:pPr>
            <a:r>
              <a:rPr lang="ar-MA" b="1" dirty="0" smtClean="0">
                <a:solidFill>
                  <a:srgbClr val="084ACE"/>
                </a:solidFill>
              </a:rPr>
              <a:t>تقييم </a:t>
            </a:r>
            <a:r>
              <a:rPr lang="ar-MA" b="1" dirty="0">
                <a:solidFill>
                  <a:srgbClr val="084ACE"/>
                </a:solidFill>
              </a:rPr>
              <a:t>الطاقة الاستيعابية الحالية لكل قطب </a:t>
            </a:r>
            <a:r>
              <a:rPr lang="ar-MA" b="1" dirty="0" smtClean="0">
                <a:solidFill>
                  <a:srgbClr val="084ACE"/>
                </a:solidFill>
              </a:rPr>
              <a:t>مينائي</a:t>
            </a:r>
            <a:endParaRPr lang="fr-FR" b="1" dirty="0" smtClean="0">
              <a:solidFill>
                <a:srgbClr val="084ACE"/>
              </a:solidFill>
            </a:endParaRPr>
          </a:p>
          <a:p>
            <a:pPr lvl="1" algn="just" rtl="1">
              <a:lnSpc>
                <a:spcPct val="90000"/>
              </a:lnSpc>
              <a:spcBef>
                <a:spcPts val="600"/>
              </a:spcBef>
            </a:pPr>
            <a:endParaRPr lang="ar-MA" b="1" dirty="0" smtClean="0">
              <a:solidFill>
                <a:srgbClr val="084ACE"/>
              </a:solidFill>
            </a:endParaRPr>
          </a:p>
          <a:p>
            <a:pPr lvl="1" algn="just" rtl="1">
              <a:lnSpc>
                <a:spcPct val="90000"/>
              </a:lnSpc>
              <a:spcBef>
                <a:spcPts val="600"/>
              </a:spcBef>
            </a:pPr>
            <a:r>
              <a:rPr lang="ar-MA" b="1" dirty="0" smtClean="0">
                <a:solidFill>
                  <a:srgbClr val="084ACE"/>
                </a:solidFill>
              </a:rPr>
              <a:t>ب- </a:t>
            </a:r>
            <a:r>
              <a:rPr lang="ar-MA" b="1" dirty="0">
                <a:solidFill>
                  <a:srgbClr val="084ACE"/>
                </a:solidFill>
              </a:rPr>
              <a:t>تحديد الحاجيات الإضافية لمواكبة الرواج </a:t>
            </a:r>
            <a:r>
              <a:rPr lang="ar-MA" b="1" dirty="0" smtClean="0">
                <a:solidFill>
                  <a:srgbClr val="084ACE"/>
                </a:solidFill>
              </a:rPr>
              <a:t>المرتقب</a:t>
            </a:r>
            <a:endParaRPr lang="fr-FR" b="1" dirty="0" smtClean="0">
              <a:solidFill>
                <a:srgbClr val="084ACE"/>
              </a:solidFill>
            </a:endParaRPr>
          </a:p>
          <a:p>
            <a:pPr lvl="1" algn="just" rtl="1">
              <a:lnSpc>
                <a:spcPct val="90000"/>
              </a:lnSpc>
              <a:spcBef>
                <a:spcPts val="600"/>
              </a:spcBef>
            </a:pPr>
            <a:endParaRPr lang="ar-MA" b="1" dirty="0">
              <a:solidFill>
                <a:srgbClr val="084ACE"/>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3898296"/>
            <a:ext cx="4392488" cy="2771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1124744"/>
            <a:ext cx="4392488" cy="26437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1331640" y="109081"/>
            <a:ext cx="7812359" cy="584775"/>
          </a:xfrm>
          <a:prstGeom prst="rect">
            <a:avLst/>
          </a:prstGeom>
        </p:spPr>
        <p:txBody>
          <a:bodyPr wrap="square">
            <a:spAutoFit/>
          </a:bodyPr>
          <a:lstStyle/>
          <a:p>
            <a:pPr algn="ctr" rtl="1">
              <a:defRPr/>
            </a:pPr>
            <a:r>
              <a:rPr lang="ar-MA" sz="3200" b="1" dirty="0" smtClean="0">
                <a:solidFill>
                  <a:schemeClr val="bg1"/>
                </a:solidFill>
              </a:rPr>
              <a:t>2- منهجية </a:t>
            </a:r>
            <a:r>
              <a:rPr lang="ar-MA" sz="3200" b="1" dirty="0">
                <a:solidFill>
                  <a:schemeClr val="bg1"/>
                </a:solidFill>
              </a:rPr>
              <a:t>إعداد الاستراتيجية </a:t>
            </a:r>
            <a:r>
              <a:rPr lang="fr-FR" sz="3200" b="1" dirty="0">
                <a:solidFill>
                  <a:schemeClr val="bg1"/>
                </a:solidFill>
              </a:rPr>
              <a:t> </a:t>
            </a:r>
            <a:r>
              <a:rPr lang="fr-FR" sz="2800" b="1" dirty="0" smtClean="0">
                <a:solidFill>
                  <a:srgbClr val="084ACE"/>
                </a:solidFill>
                <a:ea typeface="Calibri" pitchFamily="34" charset="0"/>
                <a:cs typeface="Arial" pitchFamily="34" charset="0"/>
              </a:rPr>
              <a:t>-</a:t>
            </a:r>
            <a:endParaRPr lang="fr-FR" sz="2800" dirty="0" smtClean="0">
              <a:solidFill>
                <a:srgbClr val="084ACE"/>
              </a:solidFill>
              <a:cs typeface="Arial" pitchFamily="34" charset="0"/>
            </a:endParaRPr>
          </a:p>
        </p:txBody>
      </p:sp>
    </p:spTree>
    <p:extLst>
      <p:ext uri="{BB962C8B-B14F-4D97-AF65-F5344CB8AC3E}">
        <p14:creationId xmlns:p14="http://schemas.microsoft.com/office/powerpoint/2010/main" xmlns="" val="272801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8144" y="1484784"/>
            <a:ext cx="3168352" cy="3816424"/>
          </a:xfrm>
          <a:prstGeom prst="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algn="just" rtl="1">
              <a:lnSpc>
                <a:spcPct val="90000"/>
              </a:lnSpc>
              <a:spcBef>
                <a:spcPts val="600"/>
              </a:spcBef>
            </a:pPr>
            <a:endParaRPr lang="ar-MA" b="1" dirty="0">
              <a:solidFill>
                <a:srgbClr val="084ACE"/>
              </a:solidFill>
            </a:endParaRPr>
          </a:p>
          <a:p>
            <a:pPr marL="342900" indent="-342900" algn="just" rtl="1">
              <a:lnSpc>
                <a:spcPct val="90000"/>
              </a:lnSpc>
              <a:spcBef>
                <a:spcPts val="600"/>
              </a:spcBef>
              <a:buFont typeface="+mj-lt"/>
              <a:buAutoNum type="arabicPeriod" startAt="4"/>
            </a:pPr>
            <a:r>
              <a:rPr lang="ar-MA" b="1" dirty="0" smtClean="0">
                <a:solidFill>
                  <a:srgbClr val="084ACE"/>
                </a:solidFill>
              </a:rPr>
              <a:t>تحديد </a:t>
            </a:r>
            <a:r>
              <a:rPr lang="ar-MA" b="1" dirty="0">
                <a:solidFill>
                  <a:srgbClr val="084ACE"/>
                </a:solidFill>
              </a:rPr>
              <a:t>البنيات التحتية المينائية الكفيلة بتوفير العرض </a:t>
            </a:r>
            <a:r>
              <a:rPr lang="ar-MA" b="1" dirty="0" err="1">
                <a:solidFill>
                  <a:srgbClr val="084ACE"/>
                </a:solidFill>
              </a:rPr>
              <a:t>المينائي</a:t>
            </a:r>
            <a:r>
              <a:rPr lang="ar-MA" b="1" dirty="0">
                <a:solidFill>
                  <a:srgbClr val="084ACE"/>
                </a:solidFill>
              </a:rPr>
              <a:t> الجديد</a:t>
            </a:r>
          </a:p>
          <a:p>
            <a:pPr marL="800100" lvl="1" indent="-342900" algn="just" rtl="1">
              <a:lnSpc>
                <a:spcPct val="90000"/>
              </a:lnSpc>
              <a:spcBef>
                <a:spcPts val="600"/>
              </a:spcBef>
              <a:spcAft>
                <a:spcPts val="600"/>
              </a:spcAft>
              <a:buAutoNum type="arabic1Minus"/>
            </a:pPr>
            <a:r>
              <a:rPr lang="ar-MA" b="1" dirty="0" smtClean="0">
                <a:solidFill>
                  <a:srgbClr val="084ACE"/>
                </a:solidFill>
              </a:rPr>
              <a:t>جرد </a:t>
            </a:r>
            <a:r>
              <a:rPr lang="ar-MA" b="1" dirty="0">
                <a:solidFill>
                  <a:srgbClr val="084ACE"/>
                </a:solidFill>
              </a:rPr>
              <a:t>المسارات الممكنة لتطوير الموانئ </a:t>
            </a:r>
            <a:endParaRPr lang="ar-MA" b="1" dirty="0" smtClean="0">
              <a:solidFill>
                <a:srgbClr val="084ACE"/>
              </a:solidFill>
            </a:endParaRPr>
          </a:p>
          <a:p>
            <a:pPr marL="800100" lvl="1" indent="-342900" algn="just" rtl="1">
              <a:lnSpc>
                <a:spcPct val="90000"/>
              </a:lnSpc>
              <a:spcBef>
                <a:spcPts val="600"/>
              </a:spcBef>
              <a:spcAft>
                <a:spcPts val="600"/>
              </a:spcAft>
              <a:buAutoNum type="arabic1Minus"/>
            </a:pPr>
            <a:r>
              <a:rPr lang="ar-MA" b="1" dirty="0" smtClean="0">
                <a:solidFill>
                  <a:srgbClr val="084ACE"/>
                </a:solidFill>
              </a:rPr>
              <a:t> </a:t>
            </a:r>
            <a:r>
              <a:rPr lang="ar-MA" b="1" dirty="0">
                <a:solidFill>
                  <a:srgbClr val="084ACE"/>
                </a:solidFill>
              </a:rPr>
              <a:t>اختيار المسار </a:t>
            </a:r>
            <a:r>
              <a:rPr lang="ar-MA" b="1" dirty="0" err="1">
                <a:solidFill>
                  <a:srgbClr val="084ACE"/>
                </a:solidFill>
              </a:rPr>
              <a:t>المينائي</a:t>
            </a:r>
            <a:r>
              <a:rPr lang="ar-MA" b="1" dirty="0">
                <a:solidFill>
                  <a:srgbClr val="084ACE"/>
                </a:solidFill>
              </a:rPr>
              <a:t> الأنسب </a:t>
            </a:r>
            <a:r>
              <a:rPr lang="ar-MA" b="1" dirty="0" smtClean="0">
                <a:solidFill>
                  <a:srgbClr val="084ACE"/>
                </a:solidFill>
              </a:rPr>
              <a:t>وفق الطلب </a:t>
            </a:r>
            <a:r>
              <a:rPr lang="ar-MA" b="1" dirty="0" err="1" smtClean="0">
                <a:solidFill>
                  <a:srgbClr val="084ACE"/>
                </a:solidFill>
              </a:rPr>
              <a:t>المينائي</a:t>
            </a:r>
            <a:r>
              <a:rPr lang="ar-MA" b="1" dirty="0" smtClean="0">
                <a:solidFill>
                  <a:srgbClr val="084ACE"/>
                </a:solidFill>
              </a:rPr>
              <a:t> الحالي</a:t>
            </a:r>
            <a:endParaRPr lang="ar-MA" b="1" dirty="0">
              <a:solidFill>
                <a:srgbClr val="084ACE"/>
              </a:solidFill>
            </a:endParaRPr>
          </a:p>
          <a:p>
            <a:pPr lvl="1" algn="just" rtl="1">
              <a:lnSpc>
                <a:spcPct val="90000"/>
              </a:lnSpc>
              <a:spcBef>
                <a:spcPts val="600"/>
              </a:spcBef>
              <a:spcAft>
                <a:spcPts val="600"/>
              </a:spcAft>
            </a:pPr>
            <a:r>
              <a:rPr lang="ar-MA" b="1" dirty="0" smtClean="0">
                <a:solidFill>
                  <a:srgbClr val="084ACE"/>
                </a:solidFill>
              </a:rPr>
              <a:t>ج- </a:t>
            </a:r>
            <a:r>
              <a:rPr lang="ar-MA" b="1" dirty="0">
                <a:solidFill>
                  <a:srgbClr val="084ACE"/>
                </a:solidFill>
              </a:rPr>
              <a:t>اعتماد مؤشرات لتتبع التطور الفعلي للعرض والطلب </a:t>
            </a:r>
            <a:r>
              <a:rPr lang="ar-MA" b="1" dirty="0" err="1" smtClean="0">
                <a:solidFill>
                  <a:srgbClr val="084ACE"/>
                </a:solidFill>
              </a:rPr>
              <a:t>المينائيين</a:t>
            </a:r>
            <a:endParaRPr lang="ar-MA" b="1" dirty="0" smtClean="0">
              <a:solidFill>
                <a:srgbClr val="084ACE"/>
              </a:solidFill>
            </a:endParaRPr>
          </a:p>
          <a:p>
            <a:pPr lvl="1" algn="just" rtl="1">
              <a:lnSpc>
                <a:spcPct val="90000"/>
              </a:lnSpc>
              <a:spcBef>
                <a:spcPts val="600"/>
              </a:spcBef>
              <a:spcAft>
                <a:spcPts val="600"/>
              </a:spcAft>
            </a:pPr>
            <a:r>
              <a:rPr lang="ar-MA" b="1" dirty="0" smtClean="0">
                <a:solidFill>
                  <a:srgbClr val="084ACE"/>
                </a:solidFill>
              </a:rPr>
              <a:t>د- تصويب </a:t>
            </a:r>
            <a:r>
              <a:rPr lang="ar-MA" b="1" dirty="0">
                <a:solidFill>
                  <a:srgbClr val="084ACE"/>
                </a:solidFill>
              </a:rPr>
              <a:t>المسارات عند </a:t>
            </a:r>
            <a:r>
              <a:rPr lang="ar-MA" b="1" dirty="0" smtClean="0">
                <a:solidFill>
                  <a:srgbClr val="084ACE"/>
                </a:solidFill>
              </a:rPr>
              <a:t>الاقتضاء</a:t>
            </a:r>
            <a:endParaRPr lang="ar-MA" b="1" dirty="0">
              <a:solidFill>
                <a:srgbClr val="084ACE"/>
              </a:solidFill>
            </a:endParaRPr>
          </a:p>
          <a:p>
            <a:pPr marL="342900" indent="-342900" algn="just" rtl="1">
              <a:lnSpc>
                <a:spcPct val="90000"/>
              </a:lnSpc>
              <a:spcBef>
                <a:spcPts val="600"/>
              </a:spcBef>
              <a:buFont typeface="+mj-lt"/>
              <a:buAutoNum type="arabicPeriod"/>
            </a:pPr>
            <a:endParaRPr lang="ar-MA" b="1" dirty="0">
              <a:solidFill>
                <a:srgbClr val="084ACE"/>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048" y="1484784"/>
            <a:ext cx="4268819"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474049" y="5589240"/>
            <a:ext cx="7562447" cy="576064"/>
          </a:xfrm>
          <a:prstGeom prst="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just" rtl="1">
              <a:lnSpc>
                <a:spcPct val="90000"/>
              </a:lnSpc>
              <a:spcBef>
                <a:spcPts val="600"/>
              </a:spcBef>
              <a:buFont typeface="+mj-lt"/>
              <a:buAutoNum type="arabicPeriod" startAt="5"/>
            </a:pPr>
            <a:r>
              <a:rPr lang="ar-MA" b="1" dirty="0" smtClean="0">
                <a:solidFill>
                  <a:srgbClr val="084ACE"/>
                </a:solidFill>
              </a:rPr>
              <a:t>برمجة </a:t>
            </a:r>
            <a:r>
              <a:rPr lang="ar-MA" b="1" dirty="0">
                <a:solidFill>
                  <a:srgbClr val="084ACE"/>
                </a:solidFill>
              </a:rPr>
              <a:t>المشاريع المينائية حسب تطور المؤشرات  </a:t>
            </a:r>
          </a:p>
        </p:txBody>
      </p:sp>
      <p:sp>
        <p:nvSpPr>
          <p:cNvPr id="9" name="Rectangle 8"/>
          <p:cNvSpPr/>
          <p:nvPr/>
        </p:nvSpPr>
        <p:spPr>
          <a:xfrm>
            <a:off x="1331640" y="109081"/>
            <a:ext cx="7812359" cy="584775"/>
          </a:xfrm>
          <a:prstGeom prst="rect">
            <a:avLst/>
          </a:prstGeom>
        </p:spPr>
        <p:txBody>
          <a:bodyPr wrap="square">
            <a:spAutoFit/>
          </a:bodyPr>
          <a:lstStyle/>
          <a:p>
            <a:pPr algn="ctr" rtl="1">
              <a:defRPr/>
            </a:pPr>
            <a:r>
              <a:rPr lang="ar-MA" sz="3200" b="1" dirty="0" smtClean="0">
                <a:solidFill>
                  <a:schemeClr val="bg1"/>
                </a:solidFill>
              </a:rPr>
              <a:t>2- منهجية </a:t>
            </a:r>
            <a:r>
              <a:rPr lang="ar-MA" sz="3200" b="1" dirty="0">
                <a:solidFill>
                  <a:schemeClr val="bg1"/>
                </a:solidFill>
              </a:rPr>
              <a:t>إعداد الاستراتيجية </a:t>
            </a:r>
            <a:r>
              <a:rPr lang="fr-FR" sz="3200" b="1" dirty="0">
                <a:solidFill>
                  <a:schemeClr val="bg1"/>
                </a:solidFill>
              </a:rPr>
              <a:t> </a:t>
            </a:r>
            <a:r>
              <a:rPr lang="fr-FR" sz="2800" b="1" dirty="0" smtClean="0">
                <a:solidFill>
                  <a:srgbClr val="084ACE"/>
                </a:solidFill>
                <a:ea typeface="Calibri" pitchFamily="34" charset="0"/>
                <a:cs typeface="Arial" pitchFamily="34" charset="0"/>
              </a:rPr>
              <a:t>-</a:t>
            </a:r>
            <a:endParaRPr lang="fr-FR" sz="2800" dirty="0" smtClean="0">
              <a:solidFill>
                <a:srgbClr val="084ACE"/>
              </a:solidFill>
              <a:cs typeface="Arial" pitchFamily="34" charset="0"/>
            </a:endParaRPr>
          </a:p>
        </p:txBody>
      </p:sp>
    </p:spTree>
    <p:extLst>
      <p:ext uri="{BB962C8B-B14F-4D97-AF65-F5344CB8AC3E}">
        <p14:creationId xmlns:p14="http://schemas.microsoft.com/office/powerpoint/2010/main" xmlns="" val="2777160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faysal\Desktop\malik d n7al\akhir makayn\carte1.png"/>
          <p:cNvPicPr>
            <a:picLocks noChangeAspect="1" noChangeArrowheads="1"/>
          </p:cNvPicPr>
          <p:nvPr/>
        </p:nvPicPr>
        <p:blipFill>
          <a:blip r:embed="rId2" cstate="print"/>
          <a:srcRect/>
          <a:stretch>
            <a:fillRect/>
          </a:stretch>
        </p:blipFill>
        <p:spPr bwMode="auto">
          <a:xfrm>
            <a:off x="1487803" y="1199102"/>
            <a:ext cx="5748493" cy="4941168"/>
          </a:xfrm>
          <a:prstGeom prst="rect">
            <a:avLst/>
          </a:prstGeom>
          <a:noFill/>
        </p:spPr>
      </p:pic>
      <p:sp>
        <p:nvSpPr>
          <p:cNvPr id="16" name="Ellipse 15"/>
          <p:cNvSpPr/>
          <p:nvPr/>
        </p:nvSpPr>
        <p:spPr>
          <a:xfrm>
            <a:off x="5796136" y="1464310"/>
            <a:ext cx="642942" cy="571504"/>
          </a:xfrm>
          <a:prstGeom prst="ellipse">
            <a:avLst/>
          </a:prstGeom>
          <a:no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5074346" y="1819790"/>
            <a:ext cx="642942" cy="571504"/>
          </a:xfrm>
          <a:prstGeom prst="ellipse">
            <a:avLst/>
          </a:prstGeom>
          <a:no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4642298" y="2256398"/>
            <a:ext cx="642942" cy="571504"/>
          </a:xfrm>
          <a:prstGeom prst="ellipse">
            <a:avLst/>
          </a:prstGeom>
          <a:no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4498282" y="2899910"/>
            <a:ext cx="642942" cy="571504"/>
          </a:xfrm>
          <a:prstGeom prst="ellipse">
            <a:avLst/>
          </a:prstGeom>
          <a:no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4"/>
          <p:cNvGrpSpPr/>
          <p:nvPr/>
        </p:nvGrpSpPr>
        <p:grpSpPr>
          <a:xfrm>
            <a:off x="3428990" y="5334702"/>
            <a:ext cx="2045675" cy="1291106"/>
            <a:chOff x="6875531" y="1412779"/>
            <a:chExt cx="1152856" cy="736342"/>
          </a:xfrm>
        </p:grpSpPr>
        <p:sp>
          <p:nvSpPr>
            <p:cNvPr id="37" name="Rectangle 36"/>
            <p:cNvSpPr/>
            <p:nvPr/>
          </p:nvSpPr>
          <p:spPr>
            <a:xfrm>
              <a:off x="6875531" y="1640082"/>
              <a:ext cx="1152855" cy="5090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MA" sz="1300" b="1" dirty="0" err="1" smtClean="0">
                  <a:solidFill>
                    <a:schemeClr val="bg1"/>
                  </a:solidFill>
                </a:rPr>
                <a:t>االصيد</a:t>
              </a:r>
              <a:endParaRPr lang="ar-MA" sz="1300" b="1" dirty="0" smtClean="0">
                <a:solidFill>
                  <a:schemeClr val="bg1"/>
                </a:solidFill>
              </a:endParaRPr>
            </a:p>
            <a:p>
              <a:pPr algn="r" rtl="1"/>
              <a:r>
                <a:rPr lang="ar-MA" sz="1300" b="1" dirty="0" err="1" smtClean="0">
                  <a:solidFill>
                    <a:schemeClr val="bg1"/>
                  </a:solidFill>
                </a:rPr>
                <a:t>لوجيستيكية</a:t>
              </a:r>
              <a:r>
                <a:rPr lang="ar-MA" sz="1300" b="1" dirty="0" smtClean="0">
                  <a:solidFill>
                    <a:schemeClr val="bg1"/>
                  </a:solidFill>
                </a:rPr>
                <a:t> التصدير </a:t>
              </a:r>
            </a:p>
            <a:p>
              <a:pPr algn="r" rtl="1"/>
              <a:r>
                <a:rPr lang="ar-MA" sz="1300" b="1" dirty="0" smtClean="0">
                  <a:solidFill>
                    <a:schemeClr val="bg1"/>
                  </a:solidFill>
                </a:rPr>
                <a:t>إعداد التراب الوطني</a:t>
              </a:r>
            </a:p>
            <a:p>
              <a:pPr algn="r" rtl="1"/>
              <a:r>
                <a:rPr lang="ar-MA" sz="1300" b="1" dirty="0" smtClean="0">
                  <a:solidFill>
                    <a:schemeClr val="bg1"/>
                  </a:solidFill>
                </a:rPr>
                <a:t>فرص مستقبلية  </a:t>
              </a:r>
            </a:p>
          </p:txBody>
        </p:sp>
        <p:sp>
          <p:nvSpPr>
            <p:cNvPr id="38" name="Rectangle 37"/>
            <p:cNvSpPr/>
            <p:nvPr/>
          </p:nvSpPr>
          <p:spPr>
            <a:xfrm>
              <a:off x="6876259" y="1412779"/>
              <a:ext cx="1152128" cy="1930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MA" sz="1600" b="1" dirty="0" smtClean="0"/>
                <a:t>قطب موانئ الجنوب </a:t>
              </a:r>
            </a:p>
          </p:txBody>
        </p:sp>
      </p:grpSp>
      <p:sp>
        <p:nvSpPr>
          <p:cNvPr id="40" name="Ellipse 39"/>
          <p:cNvSpPr/>
          <p:nvPr/>
        </p:nvSpPr>
        <p:spPr>
          <a:xfrm rot="3004745">
            <a:off x="3972891" y="3470202"/>
            <a:ext cx="366790" cy="842931"/>
          </a:xfrm>
          <a:prstGeom prst="ellipse">
            <a:avLst/>
          </a:prstGeom>
          <a:noFill/>
          <a:ln w="3175">
            <a:solidFill>
              <a:srgbClr val="E2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rot="1834422">
            <a:off x="3179440" y="4299675"/>
            <a:ext cx="461282" cy="1232920"/>
          </a:xfrm>
          <a:prstGeom prst="ellipse">
            <a:avLst/>
          </a:prstGeom>
          <a:noFill/>
          <a:ln w="3175">
            <a:solidFill>
              <a:srgbClr val="E2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rot="2382244">
            <a:off x="3379723" y="3240188"/>
            <a:ext cx="845433" cy="2512973"/>
          </a:xfrm>
          <a:prstGeom prst="ellipse">
            <a:avLst/>
          </a:prstGeom>
          <a:no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4"/>
          <p:cNvGrpSpPr/>
          <p:nvPr/>
        </p:nvGrpSpPr>
        <p:grpSpPr>
          <a:xfrm>
            <a:off x="7020272" y="1288260"/>
            <a:ext cx="1944216" cy="1495107"/>
            <a:chOff x="6875531" y="1412777"/>
            <a:chExt cx="1152856" cy="852687"/>
          </a:xfrm>
        </p:grpSpPr>
        <p:sp>
          <p:nvSpPr>
            <p:cNvPr id="44" name="Rectangle 43"/>
            <p:cNvSpPr/>
            <p:nvPr/>
          </p:nvSpPr>
          <p:spPr>
            <a:xfrm>
              <a:off x="6875531" y="1642331"/>
              <a:ext cx="1152855" cy="62313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MA" sz="1300" b="1" dirty="0" smtClean="0">
                  <a:solidFill>
                    <a:schemeClr val="bg1"/>
                  </a:solidFill>
                </a:rPr>
                <a:t>نقل العربات والمسافرين</a:t>
              </a:r>
            </a:p>
            <a:p>
              <a:pPr algn="r" rtl="1"/>
              <a:r>
                <a:rPr lang="ar-MA" sz="1300" b="1" dirty="0" smtClean="0">
                  <a:solidFill>
                    <a:schemeClr val="bg1"/>
                  </a:solidFill>
                </a:rPr>
                <a:t>الفحم</a:t>
              </a:r>
            </a:p>
            <a:p>
              <a:pPr algn="r" rtl="1"/>
              <a:r>
                <a:rPr lang="ar-MA" sz="1300" b="1" dirty="0" smtClean="0">
                  <a:solidFill>
                    <a:schemeClr val="bg1"/>
                  </a:solidFill>
                </a:rPr>
                <a:t>الحاويات</a:t>
              </a:r>
            </a:p>
            <a:p>
              <a:pPr algn="r" rtl="1"/>
              <a:r>
                <a:rPr lang="ar-MA" sz="1300" b="1" dirty="0" smtClean="0">
                  <a:solidFill>
                    <a:schemeClr val="bg1"/>
                  </a:solidFill>
                </a:rPr>
                <a:t>الرحلات السياحية والترفيه</a:t>
              </a:r>
            </a:p>
            <a:p>
              <a:pPr algn="r" rtl="1"/>
              <a:r>
                <a:rPr lang="ar-MA" sz="1300" b="1" dirty="0" smtClean="0">
                  <a:solidFill>
                    <a:schemeClr val="bg1"/>
                  </a:solidFill>
                </a:rPr>
                <a:t>المحروقات وفرص مستقبلية </a:t>
              </a:r>
              <a:endParaRPr lang="fr-FR" sz="1300" b="1" dirty="0">
                <a:solidFill>
                  <a:schemeClr val="bg1"/>
                </a:solidFill>
              </a:endParaRPr>
            </a:p>
          </p:txBody>
        </p:sp>
        <p:sp>
          <p:nvSpPr>
            <p:cNvPr id="45" name="Rectangle 44"/>
            <p:cNvSpPr/>
            <p:nvPr/>
          </p:nvSpPr>
          <p:spPr>
            <a:xfrm>
              <a:off x="6876259" y="1412777"/>
              <a:ext cx="1152128" cy="193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MA" sz="1600" b="1" dirty="0" smtClean="0">
                  <a:solidFill>
                    <a:schemeClr val="bg1"/>
                  </a:solidFill>
                </a:rPr>
                <a:t>قطب الجهة الشرقية</a:t>
              </a:r>
              <a:endParaRPr lang="fr-FR" sz="1600" b="1" dirty="0">
                <a:solidFill>
                  <a:schemeClr val="bg1"/>
                </a:solidFill>
              </a:endParaRPr>
            </a:p>
          </p:txBody>
        </p:sp>
      </p:grpSp>
      <p:grpSp>
        <p:nvGrpSpPr>
          <p:cNvPr id="4" name="Groupe 4"/>
          <p:cNvGrpSpPr/>
          <p:nvPr/>
        </p:nvGrpSpPr>
        <p:grpSpPr>
          <a:xfrm>
            <a:off x="1428729" y="1296299"/>
            <a:ext cx="2000263" cy="1094995"/>
            <a:chOff x="6875531" y="1412777"/>
            <a:chExt cx="1152856" cy="624496"/>
          </a:xfrm>
        </p:grpSpPr>
        <p:sp>
          <p:nvSpPr>
            <p:cNvPr id="47" name="Rectangle 46"/>
            <p:cNvSpPr/>
            <p:nvPr/>
          </p:nvSpPr>
          <p:spPr>
            <a:xfrm>
              <a:off x="6875531" y="1642330"/>
              <a:ext cx="1152855" cy="3949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MA" sz="1300" b="1" dirty="0" err="1" smtClean="0">
                  <a:solidFill>
                    <a:schemeClr val="bg1"/>
                  </a:solidFill>
                </a:rPr>
                <a:t>المسافنة</a:t>
              </a:r>
              <a:endParaRPr lang="ar-MA" sz="1300" b="1" dirty="0" smtClean="0">
                <a:solidFill>
                  <a:schemeClr val="bg1"/>
                </a:solidFill>
              </a:endParaRPr>
            </a:p>
            <a:p>
              <a:pPr algn="r" rtl="1"/>
              <a:r>
                <a:rPr lang="ar-MA" sz="1300" b="1" dirty="0" smtClean="0">
                  <a:solidFill>
                    <a:schemeClr val="bg1"/>
                  </a:solidFill>
                </a:rPr>
                <a:t>نقل العربات والمسافرين</a:t>
              </a:r>
            </a:p>
            <a:p>
              <a:pPr algn="r" rtl="1"/>
              <a:r>
                <a:rPr lang="ar-MA" sz="1300" b="1" dirty="0" smtClean="0">
                  <a:solidFill>
                    <a:schemeClr val="bg1"/>
                  </a:solidFill>
                </a:rPr>
                <a:t>الرحلات السياحية والترفيه</a:t>
              </a:r>
            </a:p>
          </p:txBody>
        </p:sp>
        <p:sp>
          <p:nvSpPr>
            <p:cNvPr id="48" name="Rectangle 47"/>
            <p:cNvSpPr/>
            <p:nvPr/>
          </p:nvSpPr>
          <p:spPr>
            <a:xfrm>
              <a:off x="6876259" y="1412777"/>
              <a:ext cx="1152128" cy="193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MA" sz="1600" b="1" dirty="0" smtClean="0">
                  <a:solidFill>
                    <a:schemeClr val="bg1"/>
                  </a:solidFill>
                </a:rPr>
                <a:t>قطب الشمال الغربي</a:t>
              </a:r>
            </a:p>
          </p:txBody>
        </p:sp>
      </p:grpSp>
      <p:grpSp>
        <p:nvGrpSpPr>
          <p:cNvPr id="5" name="Groupe 4"/>
          <p:cNvGrpSpPr/>
          <p:nvPr/>
        </p:nvGrpSpPr>
        <p:grpSpPr>
          <a:xfrm>
            <a:off x="1428729" y="2664452"/>
            <a:ext cx="2000263" cy="1308700"/>
            <a:chOff x="6875531" y="1412778"/>
            <a:chExt cx="1152855" cy="746376"/>
          </a:xfrm>
        </p:grpSpPr>
        <p:sp>
          <p:nvSpPr>
            <p:cNvPr id="50" name="Rectangle 49"/>
            <p:cNvSpPr/>
            <p:nvPr/>
          </p:nvSpPr>
          <p:spPr>
            <a:xfrm>
              <a:off x="6875531" y="1650115"/>
              <a:ext cx="1152855" cy="5090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MA" sz="1300" b="1" dirty="0" smtClean="0">
                  <a:solidFill>
                    <a:schemeClr val="bg1"/>
                  </a:solidFill>
                </a:rPr>
                <a:t>الطاقة </a:t>
              </a:r>
            </a:p>
            <a:p>
              <a:pPr algn="r" rtl="1"/>
              <a:r>
                <a:rPr lang="ar-MA" sz="1300" b="1" dirty="0" smtClean="0">
                  <a:solidFill>
                    <a:schemeClr val="bg1"/>
                  </a:solidFill>
                </a:rPr>
                <a:t>الحاويات</a:t>
              </a:r>
            </a:p>
            <a:p>
              <a:pPr algn="r" rtl="1"/>
              <a:r>
                <a:rPr lang="ar-MA" sz="1300" b="1" dirty="0" smtClean="0">
                  <a:solidFill>
                    <a:schemeClr val="bg1"/>
                  </a:solidFill>
                </a:rPr>
                <a:t>الرحلات السياحية والترفيه</a:t>
              </a:r>
            </a:p>
            <a:p>
              <a:pPr algn="r" rtl="1"/>
              <a:r>
                <a:rPr lang="ar-MA" sz="1300" b="1" dirty="0" smtClean="0">
                  <a:solidFill>
                    <a:schemeClr val="bg1"/>
                  </a:solidFill>
                </a:rPr>
                <a:t>البضائع التقليدية وفرص مستقبلية</a:t>
              </a:r>
            </a:p>
          </p:txBody>
        </p:sp>
        <p:sp>
          <p:nvSpPr>
            <p:cNvPr id="51" name="Rectangle 50"/>
            <p:cNvSpPr/>
            <p:nvPr/>
          </p:nvSpPr>
          <p:spPr>
            <a:xfrm>
              <a:off x="6876258" y="1412778"/>
              <a:ext cx="1152128" cy="193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MA" sz="1600" b="1" dirty="0" smtClean="0"/>
                <a:t>قطب القنيطرة-الدار البيضاء </a:t>
              </a:r>
              <a:endParaRPr lang="fr-FR" sz="1600" b="1" dirty="0"/>
            </a:p>
          </p:txBody>
        </p:sp>
      </p:grpSp>
      <p:grpSp>
        <p:nvGrpSpPr>
          <p:cNvPr id="6" name="Groupe 4"/>
          <p:cNvGrpSpPr/>
          <p:nvPr/>
        </p:nvGrpSpPr>
        <p:grpSpPr>
          <a:xfrm>
            <a:off x="7020272" y="2994953"/>
            <a:ext cx="1944216" cy="1087689"/>
            <a:chOff x="6875531" y="1412778"/>
            <a:chExt cx="1152856" cy="620329"/>
          </a:xfrm>
        </p:grpSpPr>
        <p:sp>
          <p:nvSpPr>
            <p:cNvPr id="53" name="Rectangle 52"/>
            <p:cNvSpPr/>
            <p:nvPr/>
          </p:nvSpPr>
          <p:spPr>
            <a:xfrm>
              <a:off x="6875531" y="1638163"/>
              <a:ext cx="1152855" cy="3949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MA" sz="1300" b="1" dirty="0" smtClean="0">
                  <a:solidFill>
                    <a:schemeClr val="bg1"/>
                  </a:solidFill>
                </a:rPr>
                <a:t>الطاقة </a:t>
              </a:r>
            </a:p>
            <a:p>
              <a:pPr algn="r" rtl="1"/>
              <a:r>
                <a:rPr lang="ar-MA" sz="1300" b="1" dirty="0" err="1" smtClean="0">
                  <a:solidFill>
                    <a:schemeClr val="bg1"/>
                  </a:solidFill>
                </a:rPr>
                <a:t>الفوسفاط</a:t>
              </a:r>
              <a:r>
                <a:rPr lang="ar-MA" sz="1300" b="1" dirty="0" smtClean="0">
                  <a:solidFill>
                    <a:schemeClr val="bg1"/>
                  </a:solidFill>
                </a:rPr>
                <a:t> ومشتقاته</a:t>
              </a:r>
            </a:p>
            <a:p>
              <a:pPr algn="r" rtl="1"/>
              <a:r>
                <a:rPr lang="ar-MA" sz="1300" b="1" dirty="0" smtClean="0">
                  <a:solidFill>
                    <a:schemeClr val="bg1"/>
                  </a:solidFill>
                </a:rPr>
                <a:t>المحروقات </a:t>
              </a:r>
            </a:p>
          </p:txBody>
        </p:sp>
        <p:sp>
          <p:nvSpPr>
            <p:cNvPr id="54" name="Rectangle 53"/>
            <p:cNvSpPr/>
            <p:nvPr/>
          </p:nvSpPr>
          <p:spPr>
            <a:xfrm>
              <a:off x="6876259" y="1412778"/>
              <a:ext cx="1152128" cy="1930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MA" sz="1600" b="1" dirty="0" smtClean="0"/>
                <a:t>قطب </a:t>
              </a:r>
              <a:r>
                <a:rPr lang="ar-MA" sz="1600" b="1" dirty="0" err="1" smtClean="0"/>
                <a:t>دكالة</a:t>
              </a:r>
              <a:r>
                <a:rPr lang="ar-MA" sz="1600" b="1" dirty="0" smtClean="0"/>
                <a:t> </a:t>
              </a:r>
              <a:r>
                <a:rPr lang="ar-MA" sz="1600" b="1" dirty="0" err="1" smtClean="0"/>
                <a:t>عبدة</a:t>
              </a:r>
              <a:endParaRPr lang="ar-MA" sz="1600" b="1" dirty="0" smtClean="0"/>
            </a:p>
          </p:txBody>
        </p:sp>
      </p:grpSp>
      <p:grpSp>
        <p:nvGrpSpPr>
          <p:cNvPr id="7" name="Groupe 4"/>
          <p:cNvGrpSpPr/>
          <p:nvPr/>
        </p:nvGrpSpPr>
        <p:grpSpPr>
          <a:xfrm>
            <a:off x="4930330" y="4190355"/>
            <a:ext cx="2091025" cy="1083271"/>
            <a:chOff x="6875531" y="1412779"/>
            <a:chExt cx="1152856" cy="617810"/>
          </a:xfrm>
        </p:grpSpPr>
        <p:sp>
          <p:nvSpPr>
            <p:cNvPr id="56" name="Rectangle 55"/>
            <p:cNvSpPr/>
            <p:nvPr/>
          </p:nvSpPr>
          <p:spPr>
            <a:xfrm>
              <a:off x="6875531" y="1635645"/>
              <a:ext cx="1152855" cy="3949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MA" sz="1300" b="1" dirty="0" smtClean="0">
                  <a:solidFill>
                    <a:schemeClr val="bg1"/>
                  </a:solidFill>
                </a:rPr>
                <a:t>الحاويات</a:t>
              </a:r>
            </a:p>
            <a:p>
              <a:pPr algn="r" rtl="1"/>
              <a:r>
                <a:rPr lang="ar-MA" sz="1300" b="1" dirty="0" smtClean="0">
                  <a:solidFill>
                    <a:schemeClr val="bg1"/>
                  </a:solidFill>
                </a:rPr>
                <a:t>الرحلات السياحية والترفيه</a:t>
              </a:r>
            </a:p>
            <a:p>
              <a:pPr algn="r" rtl="1"/>
              <a:r>
                <a:rPr lang="ar-MA" sz="1300" b="1" dirty="0" smtClean="0">
                  <a:solidFill>
                    <a:schemeClr val="bg1"/>
                  </a:solidFill>
                </a:rPr>
                <a:t>الصيد </a:t>
              </a:r>
            </a:p>
          </p:txBody>
        </p:sp>
        <p:sp>
          <p:nvSpPr>
            <p:cNvPr id="57" name="Rectangle 56"/>
            <p:cNvSpPr/>
            <p:nvPr/>
          </p:nvSpPr>
          <p:spPr>
            <a:xfrm>
              <a:off x="6876259" y="1412779"/>
              <a:ext cx="1152128" cy="1930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MA" sz="1600" b="1" dirty="0" smtClean="0"/>
                <a:t>قطب سوس </a:t>
              </a:r>
              <a:r>
                <a:rPr lang="ar-MA" sz="1600" b="1" dirty="0" err="1" smtClean="0"/>
                <a:t>تانسيفت</a:t>
              </a:r>
              <a:endParaRPr lang="ar-MA" sz="1600" b="1" dirty="0" smtClean="0"/>
            </a:p>
          </p:txBody>
        </p:sp>
      </p:grpSp>
      <p:sp>
        <p:nvSpPr>
          <p:cNvPr id="58" name="Ellipse 57"/>
          <p:cNvSpPr/>
          <p:nvPr/>
        </p:nvSpPr>
        <p:spPr>
          <a:xfrm>
            <a:off x="5153194" y="1243726"/>
            <a:ext cx="642942" cy="571504"/>
          </a:xfrm>
          <a:prstGeom prst="ellipse">
            <a:avLst/>
          </a:prstGeom>
          <a:no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331640" y="109081"/>
            <a:ext cx="7812359" cy="584775"/>
          </a:xfrm>
          <a:prstGeom prst="rect">
            <a:avLst/>
          </a:prstGeom>
        </p:spPr>
        <p:txBody>
          <a:bodyPr wrap="square">
            <a:spAutoFit/>
          </a:bodyPr>
          <a:lstStyle/>
          <a:p>
            <a:pPr algn="ctr" rtl="1">
              <a:defRPr/>
            </a:pPr>
            <a:r>
              <a:rPr lang="ar-MA" sz="3200" b="1" dirty="0" smtClean="0">
                <a:solidFill>
                  <a:schemeClr val="bg1"/>
                </a:solidFill>
              </a:rPr>
              <a:t>3- الأقطاب </a:t>
            </a:r>
            <a:r>
              <a:rPr lang="ar-MA" sz="3200" b="1" dirty="0">
                <a:solidFill>
                  <a:schemeClr val="bg1"/>
                </a:solidFill>
              </a:rPr>
              <a:t>المينائية </a:t>
            </a:r>
            <a:r>
              <a:rPr lang="ar-MA" sz="3200" b="1" dirty="0" smtClean="0">
                <a:solidFill>
                  <a:schemeClr val="bg1"/>
                </a:solidFill>
              </a:rPr>
              <a:t>المعتمدة</a:t>
            </a:r>
            <a:endParaRPr lang="ar-MA" sz="3200" b="1" dirty="0">
              <a:solidFill>
                <a:schemeClr val="bg1"/>
              </a:solidFill>
            </a:endParaRPr>
          </a:p>
        </p:txBody>
      </p:sp>
    </p:spTree>
    <p:extLst>
      <p:ext uri="{BB962C8B-B14F-4D97-AF65-F5344CB8AC3E}">
        <p14:creationId xmlns:p14="http://schemas.microsoft.com/office/powerpoint/2010/main" xmlns="" val="3278346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9"/>
          <p:cNvGrpSpPr/>
          <p:nvPr/>
        </p:nvGrpSpPr>
        <p:grpSpPr>
          <a:xfrm>
            <a:off x="6152438" y="1071546"/>
            <a:ext cx="2750742" cy="2286016"/>
            <a:chOff x="2786050" y="1357298"/>
            <a:chExt cx="5748493" cy="4941168"/>
          </a:xfrm>
        </p:grpSpPr>
        <p:pic>
          <p:nvPicPr>
            <p:cNvPr id="7" name="Picture 2" descr="C:\Users\faysal\Desktop\malik d n7al\akhir makayn\carte1.png"/>
            <p:cNvPicPr>
              <a:picLocks noChangeAspect="1" noChangeArrowheads="1"/>
            </p:cNvPicPr>
            <p:nvPr/>
          </p:nvPicPr>
          <p:blipFill>
            <a:blip r:embed="rId3" cstate="print"/>
            <a:srcRect/>
            <a:stretch>
              <a:fillRect/>
            </a:stretch>
          </p:blipFill>
          <p:spPr bwMode="auto">
            <a:xfrm>
              <a:off x="2786050" y="1357298"/>
              <a:ext cx="5748493" cy="4941168"/>
            </a:xfrm>
            <a:prstGeom prst="rect">
              <a:avLst/>
            </a:prstGeom>
            <a:noFill/>
          </p:spPr>
        </p:pic>
        <p:sp>
          <p:nvSpPr>
            <p:cNvPr id="9" name="Ellipse 8"/>
            <p:cNvSpPr/>
            <p:nvPr/>
          </p:nvSpPr>
          <p:spPr>
            <a:xfrm>
              <a:off x="7138460" y="1556792"/>
              <a:ext cx="642942" cy="571504"/>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fr-FR" dirty="0"/>
            </a:p>
          </p:txBody>
        </p:sp>
      </p:grpSp>
      <p:sp>
        <p:nvSpPr>
          <p:cNvPr id="19" name="Rectangle 18"/>
          <p:cNvSpPr/>
          <p:nvPr/>
        </p:nvSpPr>
        <p:spPr>
          <a:xfrm>
            <a:off x="2022080" y="44624"/>
            <a:ext cx="6264696" cy="584775"/>
          </a:xfrm>
          <a:prstGeom prst="rect">
            <a:avLst/>
          </a:prstGeom>
        </p:spPr>
        <p:txBody>
          <a:bodyPr wrap="square">
            <a:spAutoFit/>
          </a:bodyPr>
          <a:lstStyle/>
          <a:p>
            <a:pPr lvl="0" algn="ctr" rtl="1">
              <a:defRPr/>
            </a:pPr>
            <a:r>
              <a:rPr lang="ar-MA" sz="3200" b="1" dirty="0" smtClean="0">
                <a:solidFill>
                  <a:schemeClr val="bg1"/>
                </a:solidFill>
              </a:rPr>
              <a:t>3-1- القطب المينائي للجهة الشرقية</a:t>
            </a:r>
            <a:endParaRPr lang="fr-FR" sz="2400" b="1" dirty="0" smtClean="0">
              <a:solidFill>
                <a:schemeClr val="bg1"/>
              </a:solidFill>
            </a:endParaRPr>
          </a:p>
        </p:txBody>
      </p:sp>
      <p:pic>
        <p:nvPicPr>
          <p:cNvPr id="6146" name="Picture 2" descr="C:\Users\awb edition\Desktop\SALMA\met\photos nador et safi\nador\traiter\nador17.jpg"/>
          <p:cNvPicPr>
            <a:picLocks noChangeAspect="1" noChangeArrowheads="1"/>
          </p:cNvPicPr>
          <p:nvPr/>
        </p:nvPicPr>
        <p:blipFill>
          <a:blip r:embed="rId4" cstate="print"/>
          <a:srcRect/>
          <a:stretch>
            <a:fillRect/>
          </a:stretch>
        </p:blipFill>
        <p:spPr bwMode="auto">
          <a:xfrm>
            <a:off x="1366093" y="1309127"/>
            <a:ext cx="2448272" cy="1944216"/>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6147" name="Picture 3" descr="C:\Users\awb edition\Desktop\SALMA\met\photos nador et safi\nador\traiter\nador4.jpg"/>
          <p:cNvPicPr>
            <a:picLocks noChangeAspect="1" noChangeArrowheads="1"/>
          </p:cNvPicPr>
          <p:nvPr/>
        </p:nvPicPr>
        <p:blipFill>
          <a:blip r:embed="rId5" cstate="print"/>
          <a:srcRect/>
          <a:stretch>
            <a:fillRect/>
          </a:stretch>
        </p:blipFill>
        <p:spPr bwMode="auto">
          <a:xfrm>
            <a:off x="1366092" y="3325351"/>
            <a:ext cx="2448272" cy="1802200"/>
          </a:xfrm>
          <a:prstGeom prst="rect">
            <a:avLst/>
          </a:prstGeom>
          <a:noFill/>
          <a:ln w="19050">
            <a:solidFill>
              <a:srgbClr val="0070C0"/>
            </a:solidFill>
          </a:ln>
          <a:effectLst>
            <a:outerShdw blurRad="50800" dist="38100" dir="8100000" algn="tr" rotWithShape="0">
              <a:prstClr val="black">
                <a:alpha val="40000"/>
              </a:prstClr>
            </a:outerShdw>
          </a:effectLst>
        </p:spPr>
      </p:pic>
      <p:pic>
        <p:nvPicPr>
          <p:cNvPr id="6148" name="Picture 4" descr="C:\Users\awb edition\Desktop\SALMA\met\photos nador et safi\nador\traiter\nador10.jpg"/>
          <p:cNvPicPr>
            <a:picLocks noChangeAspect="1" noChangeArrowheads="1"/>
          </p:cNvPicPr>
          <p:nvPr/>
        </p:nvPicPr>
        <p:blipFill>
          <a:blip r:embed="rId6" cstate="print"/>
          <a:srcRect/>
          <a:stretch>
            <a:fillRect/>
          </a:stretch>
        </p:blipFill>
        <p:spPr bwMode="auto">
          <a:xfrm>
            <a:off x="3886372" y="1309126"/>
            <a:ext cx="2460167" cy="1944216"/>
          </a:xfrm>
          <a:prstGeom prst="rect">
            <a:avLst/>
          </a:prstGeom>
          <a:noFill/>
          <a:ln w="19050">
            <a:solidFill>
              <a:srgbClr val="0070C0"/>
            </a:solidFill>
          </a:ln>
          <a:effectLst>
            <a:outerShdw blurRad="50800" dist="38100" dir="8100000" algn="tr" rotWithShape="0">
              <a:prstClr val="black">
                <a:alpha val="40000"/>
              </a:prstClr>
            </a:outerShdw>
          </a:effectLst>
        </p:spPr>
      </p:pic>
      <p:sp>
        <p:nvSpPr>
          <p:cNvPr id="11" name="Rectangle 10"/>
          <p:cNvSpPr/>
          <p:nvPr/>
        </p:nvSpPr>
        <p:spPr>
          <a:xfrm>
            <a:off x="5643570" y="3429000"/>
            <a:ext cx="3143272" cy="120032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lnSpc>
                <a:spcPct val="150000"/>
              </a:lnSpc>
            </a:pPr>
            <a:r>
              <a:rPr lang="ar-MA" sz="1600" b="1" u="sng" dirty="0" smtClean="0">
                <a:solidFill>
                  <a:schemeClr val="bg1"/>
                </a:solidFill>
              </a:rPr>
              <a:t>المنظومة </a:t>
            </a:r>
            <a:r>
              <a:rPr lang="ar-MA" sz="1600" b="1" u="sng" dirty="0" err="1" smtClean="0">
                <a:solidFill>
                  <a:schemeClr val="bg1"/>
                </a:solidFill>
              </a:rPr>
              <a:t>المينائية</a:t>
            </a:r>
            <a:r>
              <a:rPr lang="ar-MA" sz="1600" b="1" u="sng" dirty="0" smtClean="0">
                <a:solidFill>
                  <a:schemeClr val="bg1"/>
                </a:solidFill>
              </a:rPr>
              <a:t>: </a:t>
            </a:r>
            <a:endParaRPr lang="fr-FR" sz="1600" b="1" u="sng" dirty="0" smtClean="0">
              <a:solidFill>
                <a:schemeClr val="bg1"/>
              </a:solidFill>
            </a:endParaRPr>
          </a:p>
          <a:p>
            <a:pPr lvl="1" algn="r" rtl="1">
              <a:lnSpc>
                <a:spcPct val="150000"/>
              </a:lnSpc>
              <a:buFont typeface="Arial" pitchFamily="34" charset="0"/>
              <a:buChar char="•"/>
            </a:pPr>
            <a:r>
              <a:rPr lang="ar-MA" sz="1600" b="1" dirty="0" smtClean="0">
                <a:solidFill>
                  <a:schemeClr val="bg1"/>
                </a:solidFill>
              </a:rPr>
              <a:t> ميناء </a:t>
            </a:r>
            <a:r>
              <a:rPr lang="ar-MA" sz="1600" b="1" dirty="0" err="1" smtClean="0">
                <a:solidFill>
                  <a:schemeClr val="bg1"/>
                </a:solidFill>
              </a:rPr>
              <a:t>الناظور</a:t>
            </a:r>
            <a:r>
              <a:rPr lang="ar-MA" sz="1600" b="1" dirty="0" smtClean="0">
                <a:solidFill>
                  <a:schemeClr val="bg1"/>
                </a:solidFill>
              </a:rPr>
              <a:t> المدينة </a:t>
            </a:r>
            <a:endParaRPr lang="fr-FR" sz="1600" b="1" dirty="0" smtClean="0">
              <a:solidFill>
                <a:schemeClr val="bg1"/>
              </a:solidFill>
            </a:endParaRPr>
          </a:p>
          <a:p>
            <a:pPr lvl="1" algn="r" rtl="1">
              <a:lnSpc>
                <a:spcPct val="150000"/>
              </a:lnSpc>
              <a:buFont typeface="Arial" pitchFamily="34" charset="0"/>
              <a:buChar char="•"/>
            </a:pPr>
            <a:r>
              <a:rPr lang="ar-MA" sz="1600" b="1" dirty="0" smtClean="0">
                <a:solidFill>
                  <a:schemeClr val="bg1"/>
                </a:solidFill>
              </a:rPr>
              <a:t>مشروع ميناء </a:t>
            </a:r>
            <a:r>
              <a:rPr lang="ar-MA" sz="1600" b="1" dirty="0" err="1" smtClean="0">
                <a:solidFill>
                  <a:schemeClr val="bg1"/>
                </a:solidFill>
              </a:rPr>
              <a:t>الناظور</a:t>
            </a:r>
            <a:r>
              <a:rPr lang="ar-MA" sz="1600" b="1" dirty="0" smtClean="0">
                <a:solidFill>
                  <a:schemeClr val="bg1"/>
                </a:solidFill>
              </a:rPr>
              <a:t> غرب المتوسط</a:t>
            </a:r>
            <a:endParaRPr lang="fr-FR" sz="1600" b="1" dirty="0" smtClean="0">
              <a:solidFill>
                <a:schemeClr val="bg1"/>
              </a:solidFill>
            </a:endParaRPr>
          </a:p>
        </p:txBody>
      </p:sp>
      <p:sp>
        <p:nvSpPr>
          <p:cNvPr id="13" name="Rectangle 12"/>
          <p:cNvSpPr/>
          <p:nvPr/>
        </p:nvSpPr>
        <p:spPr>
          <a:xfrm>
            <a:off x="4000496" y="4929198"/>
            <a:ext cx="3214710" cy="156966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MA" sz="1600" b="1" u="sng" dirty="0" smtClean="0">
                <a:solidFill>
                  <a:schemeClr val="bg1"/>
                </a:solidFill>
              </a:rPr>
              <a:t>الأنشطة الرئيسية :</a:t>
            </a:r>
            <a:endParaRPr lang="fr-FR" sz="1600" b="1" dirty="0" smtClean="0">
              <a:solidFill>
                <a:schemeClr val="bg1"/>
              </a:solidFill>
            </a:endParaRPr>
          </a:p>
          <a:p>
            <a:pPr lvl="1" algn="r" rtl="1">
              <a:buFont typeface="Arial" pitchFamily="34" charset="0"/>
              <a:buChar char="•"/>
            </a:pPr>
            <a:r>
              <a:rPr lang="ar-MA" sz="1600" b="1" dirty="0" smtClean="0">
                <a:solidFill>
                  <a:schemeClr val="bg1"/>
                </a:solidFill>
              </a:rPr>
              <a:t> نقل العربات والمسافرين</a:t>
            </a:r>
          </a:p>
          <a:p>
            <a:pPr lvl="1" algn="r" rtl="1">
              <a:buFont typeface="Arial" pitchFamily="34" charset="0"/>
              <a:buChar char="•"/>
            </a:pPr>
            <a:r>
              <a:rPr lang="ar-MA" sz="1600" b="1" dirty="0" smtClean="0">
                <a:solidFill>
                  <a:schemeClr val="bg1"/>
                </a:solidFill>
              </a:rPr>
              <a:t> الفحم و المحروقات</a:t>
            </a:r>
          </a:p>
          <a:p>
            <a:pPr lvl="1" algn="r" rtl="1">
              <a:buFont typeface="Arial" pitchFamily="34" charset="0"/>
              <a:buChar char="•"/>
            </a:pPr>
            <a:r>
              <a:rPr lang="ar-MA" sz="1600" b="1" dirty="0" smtClean="0">
                <a:solidFill>
                  <a:schemeClr val="bg1"/>
                </a:solidFill>
              </a:rPr>
              <a:t> الحاويات</a:t>
            </a:r>
          </a:p>
          <a:p>
            <a:pPr lvl="1" algn="r" rtl="1">
              <a:buFont typeface="Arial" pitchFamily="34" charset="0"/>
              <a:buChar char="•"/>
            </a:pPr>
            <a:r>
              <a:rPr lang="ar-MA" sz="1600" b="1" dirty="0" smtClean="0">
                <a:solidFill>
                  <a:schemeClr val="bg1"/>
                </a:solidFill>
              </a:rPr>
              <a:t> الرحلات السياحية والترفيه</a:t>
            </a:r>
          </a:p>
          <a:p>
            <a:pPr lvl="1" algn="r" rtl="1">
              <a:buFont typeface="Arial" pitchFamily="34" charset="0"/>
              <a:buChar char="•"/>
            </a:pPr>
            <a:r>
              <a:rPr lang="ar-MA" sz="1600" b="1" dirty="0" smtClean="0">
                <a:solidFill>
                  <a:schemeClr val="bg1"/>
                </a:solidFill>
              </a:rPr>
              <a:t> فرص مستقبلية </a:t>
            </a:r>
            <a:endParaRPr lang="fr-FR" sz="1600" b="1" dirty="0">
              <a:solidFill>
                <a:schemeClr val="bg1"/>
              </a:solidFill>
            </a:endParaRPr>
          </a:p>
        </p:txBody>
      </p:sp>
    </p:spTree>
    <p:extLst>
      <p:ext uri="{BB962C8B-B14F-4D97-AF65-F5344CB8AC3E}">
        <p14:creationId xmlns:p14="http://schemas.microsoft.com/office/powerpoint/2010/main" xmlns="" val="7249976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p5zaa.Ib0OgIi9ustZMs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p5zaa.Ib0OgIi9ustZMsg"/>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11415</TotalTime>
  <Words>2011</Words>
  <Application>Microsoft Office PowerPoint</Application>
  <PresentationFormat>On-screen Show (4:3)</PresentationFormat>
  <Paragraphs>318</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Thème Office</vt:lpstr>
      <vt:lpstr>1_Thème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faysal</dc:creator>
  <cp:lastModifiedBy>111819</cp:lastModifiedBy>
  <cp:revision>857</cp:revision>
  <dcterms:created xsi:type="dcterms:W3CDTF">2012-08-15T01:45:50Z</dcterms:created>
  <dcterms:modified xsi:type="dcterms:W3CDTF">2015-01-28T13:41:46Z</dcterms:modified>
</cp:coreProperties>
</file>