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56" r:id="rId3"/>
    <p:sldId id="262" r:id="rId4"/>
    <p:sldId id="264" r:id="rId5"/>
    <p:sldId id="260" r:id="rId6"/>
    <p:sldId id="263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D9"/>
    <a:srgbClr val="A7D9FF"/>
    <a:srgbClr val="B4C5FA"/>
    <a:srgbClr val="AC8300"/>
    <a:srgbClr val="FFFFCC"/>
    <a:srgbClr val="B1B1E5"/>
    <a:srgbClr val="000099"/>
    <a:srgbClr val="E5E5F7"/>
    <a:srgbClr val="FFFFD9"/>
    <a:srgbClr val="FFC81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7520" autoAdjust="0"/>
  </p:normalViewPr>
  <p:slideViewPr>
    <p:cSldViewPr>
      <p:cViewPr varScale="1">
        <p:scale>
          <a:sx n="51" d="100"/>
          <a:sy n="51" d="100"/>
        </p:scale>
        <p:origin x="-4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ECB78-26EE-42D3-86D9-91E0E091B5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34B80-7BA2-4A44-9FF3-DB94448908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53185-D3C2-4165-815E-DBF661F165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EF5BA-6363-45D0-A22B-AF2E0BC838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42E30-635D-43D0-B087-DEEECBAEBE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30A32-5CE4-449D-ABD8-B05ED0F064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71D10E-EB5D-495E-AA37-BBB36BF069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CE958-6753-45E3-885E-5381C55C62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82E60-9597-47AD-B9E8-55D490A784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evron 9"/>
          <p:cNvSpPr/>
          <p:nvPr userDrawn="1"/>
        </p:nvSpPr>
        <p:spPr>
          <a:xfrm>
            <a:off x="1923288" y="914400"/>
            <a:ext cx="1810512" cy="533400"/>
          </a:xfrm>
          <a:prstGeom prst="chevron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chemeClr val="bg2">
                    <a:lumMod val="50000"/>
                  </a:schemeClr>
                </a:solidFill>
              </a:rPr>
              <a:t>Objective</a:t>
            </a:r>
            <a:endParaRPr lang="en-US" b="1" kern="1200" spc="-100" baseline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Chevron 10"/>
          <p:cNvSpPr/>
          <p:nvPr userDrawn="1"/>
        </p:nvSpPr>
        <p:spPr>
          <a:xfrm>
            <a:off x="3599688" y="914400"/>
            <a:ext cx="3791712" cy="533400"/>
          </a:xfrm>
          <a:prstGeom prst="chevron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chemeClr val="bg2">
                    <a:lumMod val="50000"/>
                  </a:schemeClr>
                </a:solidFill>
              </a:rPr>
              <a:t>Expected accomplishments</a:t>
            </a:r>
            <a:endParaRPr lang="en-US" b="1" kern="1200" spc="-100" baseline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Chevron 11"/>
          <p:cNvSpPr/>
          <p:nvPr userDrawn="1"/>
        </p:nvSpPr>
        <p:spPr>
          <a:xfrm>
            <a:off x="7278624" y="914400"/>
            <a:ext cx="1905000" cy="533400"/>
          </a:xfrm>
          <a:prstGeom prst="chevron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chemeClr val="bg2">
                    <a:lumMod val="50000"/>
                  </a:schemeClr>
                </a:solidFill>
              </a:rPr>
              <a:t>Challenges</a:t>
            </a:r>
            <a:endParaRPr lang="en-US" b="1" kern="1200" spc="-100" baseline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Chevron 12"/>
          <p:cNvSpPr/>
          <p:nvPr userDrawn="1"/>
        </p:nvSpPr>
        <p:spPr>
          <a:xfrm>
            <a:off x="39624" y="914400"/>
            <a:ext cx="1981200" cy="533400"/>
          </a:xfrm>
          <a:prstGeom prst="chevr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rgbClr val="FFFFCC"/>
                </a:solidFill>
              </a:rPr>
              <a:t>Background</a:t>
            </a:r>
            <a:endParaRPr lang="en-US" b="1" kern="1200" spc="-100" baseline="0" dirty="0">
              <a:solidFill>
                <a:srgbClr val="FFFFCC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hevron 10"/>
          <p:cNvSpPr/>
          <p:nvPr userDrawn="1"/>
        </p:nvSpPr>
        <p:spPr>
          <a:xfrm>
            <a:off x="1923288" y="914400"/>
            <a:ext cx="1810512" cy="533400"/>
          </a:xfrm>
          <a:prstGeom prst="chevr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rgbClr val="FFFFCC"/>
                </a:solidFill>
              </a:rPr>
              <a:t>Objective</a:t>
            </a:r>
            <a:endParaRPr lang="en-US" b="1" kern="1200" spc="-100" baseline="0" dirty="0">
              <a:solidFill>
                <a:srgbClr val="FFFFCC"/>
              </a:solidFill>
            </a:endParaRPr>
          </a:p>
        </p:txBody>
      </p:sp>
      <p:sp>
        <p:nvSpPr>
          <p:cNvPr id="12" name="Chevron 11"/>
          <p:cNvSpPr/>
          <p:nvPr userDrawn="1"/>
        </p:nvSpPr>
        <p:spPr>
          <a:xfrm>
            <a:off x="3599688" y="914400"/>
            <a:ext cx="3791712" cy="533400"/>
          </a:xfrm>
          <a:prstGeom prst="chevron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chemeClr val="bg2">
                    <a:lumMod val="50000"/>
                  </a:schemeClr>
                </a:solidFill>
              </a:rPr>
              <a:t>Expected accomplishments</a:t>
            </a:r>
            <a:endParaRPr lang="en-US" b="1" kern="1200" spc="-100" baseline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Chevron 12"/>
          <p:cNvSpPr/>
          <p:nvPr userDrawn="1"/>
        </p:nvSpPr>
        <p:spPr>
          <a:xfrm>
            <a:off x="7278624" y="914400"/>
            <a:ext cx="1905000" cy="533400"/>
          </a:xfrm>
          <a:prstGeom prst="chevron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chemeClr val="bg2">
                    <a:lumMod val="50000"/>
                  </a:schemeClr>
                </a:solidFill>
              </a:rPr>
              <a:t>Challenges</a:t>
            </a:r>
            <a:endParaRPr lang="en-US" b="1" kern="1200" spc="-100" baseline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Chevron 13"/>
          <p:cNvSpPr/>
          <p:nvPr userDrawn="1"/>
        </p:nvSpPr>
        <p:spPr>
          <a:xfrm>
            <a:off x="39624" y="914400"/>
            <a:ext cx="1981200" cy="533400"/>
          </a:xfrm>
          <a:prstGeom prst="chevron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chemeClr val="bg2">
                    <a:lumMod val="50000"/>
                  </a:schemeClr>
                </a:solidFill>
              </a:rPr>
              <a:t>Background</a:t>
            </a:r>
            <a:endParaRPr lang="en-US" b="1" kern="1200" spc="-100" baseline="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5412A-F06F-418C-B03B-921F297B5F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evron 9"/>
          <p:cNvSpPr/>
          <p:nvPr userDrawn="1"/>
        </p:nvSpPr>
        <p:spPr>
          <a:xfrm>
            <a:off x="1923288" y="914400"/>
            <a:ext cx="1810512" cy="533400"/>
          </a:xfrm>
          <a:prstGeom prst="chevron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chemeClr val="bg2">
                    <a:lumMod val="50000"/>
                  </a:schemeClr>
                </a:solidFill>
              </a:rPr>
              <a:t>Objective</a:t>
            </a:r>
            <a:endParaRPr lang="en-US" b="1" kern="1200" spc="-100" baseline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Chevron 10"/>
          <p:cNvSpPr/>
          <p:nvPr userDrawn="1"/>
        </p:nvSpPr>
        <p:spPr>
          <a:xfrm>
            <a:off x="3599688" y="914400"/>
            <a:ext cx="3791712" cy="533400"/>
          </a:xfrm>
          <a:prstGeom prst="chevr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rgbClr val="FFFFCC"/>
                </a:solidFill>
              </a:rPr>
              <a:t>Expected accomplishments</a:t>
            </a:r>
            <a:endParaRPr lang="en-US" b="1" kern="1200" spc="-100" baseline="0" dirty="0">
              <a:solidFill>
                <a:srgbClr val="FFFFCC"/>
              </a:solidFill>
            </a:endParaRPr>
          </a:p>
        </p:txBody>
      </p:sp>
      <p:sp>
        <p:nvSpPr>
          <p:cNvPr id="12" name="Chevron 11"/>
          <p:cNvSpPr/>
          <p:nvPr userDrawn="1"/>
        </p:nvSpPr>
        <p:spPr>
          <a:xfrm>
            <a:off x="7278624" y="914400"/>
            <a:ext cx="1905000" cy="533400"/>
          </a:xfrm>
          <a:prstGeom prst="chevron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chemeClr val="bg2">
                    <a:lumMod val="50000"/>
                  </a:schemeClr>
                </a:solidFill>
              </a:rPr>
              <a:t>Challenges</a:t>
            </a:r>
            <a:endParaRPr lang="en-US" b="1" kern="1200" spc="-100" baseline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Chevron 12"/>
          <p:cNvSpPr/>
          <p:nvPr userDrawn="1"/>
        </p:nvSpPr>
        <p:spPr>
          <a:xfrm>
            <a:off x="39624" y="914400"/>
            <a:ext cx="1981200" cy="533400"/>
          </a:xfrm>
          <a:prstGeom prst="chevron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chemeClr val="bg2">
                    <a:lumMod val="50000"/>
                  </a:schemeClr>
                </a:solidFill>
              </a:rPr>
              <a:t>Background</a:t>
            </a:r>
            <a:endParaRPr lang="en-US" b="1" kern="1200" spc="-100" baseline="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evron 9"/>
          <p:cNvSpPr/>
          <p:nvPr userDrawn="1"/>
        </p:nvSpPr>
        <p:spPr>
          <a:xfrm>
            <a:off x="1923288" y="914400"/>
            <a:ext cx="1810512" cy="533400"/>
          </a:xfrm>
          <a:prstGeom prst="chevron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chemeClr val="bg2">
                    <a:lumMod val="50000"/>
                  </a:schemeClr>
                </a:solidFill>
              </a:rPr>
              <a:t>Objective</a:t>
            </a:r>
            <a:endParaRPr lang="en-US" b="1" kern="1200" spc="-100" baseline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Chevron 10"/>
          <p:cNvSpPr/>
          <p:nvPr userDrawn="1"/>
        </p:nvSpPr>
        <p:spPr>
          <a:xfrm>
            <a:off x="3599688" y="914400"/>
            <a:ext cx="3791712" cy="533400"/>
          </a:xfrm>
          <a:prstGeom prst="chevron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chemeClr val="bg2">
                    <a:lumMod val="50000"/>
                  </a:schemeClr>
                </a:solidFill>
              </a:rPr>
              <a:t>Expected accomplishments</a:t>
            </a:r>
            <a:endParaRPr lang="en-US" b="1" kern="1200" spc="-100" baseline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Chevron 11"/>
          <p:cNvSpPr/>
          <p:nvPr userDrawn="1"/>
        </p:nvSpPr>
        <p:spPr>
          <a:xfrm>
            <a:off x="7278624" y="914400"/>
            <a:ext cx="1905000" cy="533400"/>
          </a:xfrm>
          <a:prstGeom prst="chevro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rgbClr val="FFFFCC"/>
                </a:solidFill>
              </a:rPr>
              <a:t>Challenges</a:t>
            </a:r>
            <a:endParaRPr lang="en-US" b="1" kern="1200" spc="-100" baseline="0" dirty="0">
              <a:solidFill>
                <a:srgbClr val="FFFFCC"/>
              </a:solidFill>
            </a:endParaRPr>
          </a:p>
        </p:txBody>
      </p:sp>
      <p:sp>
        <p:nvSpPr>
          <p:cNvPr id="13" name="Chevron 12"/>
          <p:cNvSpPr/>
          <p:nvPr userDrawn="1"/>
        </p:nvSpPr>
        <p:spPr>
          <a:xfrm>
            <a:off x="39624" y="914400"/>
            <a:ext cx="1981200" cy="533400"/>
          </a:xfrm>
          <a:prstGeom prst="chevron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chemeClr val="bg2">
                    <a:lumMod val="50000"/>
                  </a:schemeClr>
                </a:solidFill>
              </a:rPr>
              <a:t>Background</a:t>
            </a:r>
            <a:endParaRPr lang="en-US" b="1" kern="1200" spc="-100" baseline="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evron 9"/>
          <p:cNvSpPr/>
          <p:nvPr userDrawn="1"/>
        </p:nvSpPr>
        <p:spPr>
          <a:xfrm>
            <a:off x="1923288" y="914400"/>
            <a:ext cx="1810512" cy="533400"/>
          </a:xfrm>
          <a:prstGeom prst="chevron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chemeClr val="bg2">
                    <a:lumMod val="50000"/>
                  </a:schemeClr>
                </a:solidFill>
              </a:rPr>
              <a:t>Objective</a:t>
            </a:r>
            <a:endParaRPr lang="en-US" b="1" kern="1200" spc="-100" baseline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Chevron 10"/>
          <p:cNvSpPr/>
          <p:nvPr userDrawn="1"/>
        </p:nvSpPr>
        <p:spPr>
          <a:xfrm>
            <a:off x="3599688" y="914400"/>
            <a:ext cx="3791712" cy="533400"/>
          </a:xfrm>
          <a:prstGeom prst="chevron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chemeClr val="bg2">
                    <a:lumMod val="50000"/>
                  </a:schemeClr>
                </a:solidFill>
              </a:rPr>
              <a:t>Expected accomplishments</a:t>
            </a:r>
            <a:endParaRPr lang="en-US" b="1" kern="1200" spc="-100" baseline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Chevron 11"/>
          <p:cNvSpPr/>
          <p:nvPr userDrawn="1"/>
        </p:nvSpPr>
        <p:spPr>
          <a:xfrm>
            <a:off x="7278624" y="914400"/>
            <a:ext cx="1905000" cy="533400"/>
          </a:xfrm>
          <a:prstGeom prst="chevron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chemeClr val="bg2">
                    <a:lumMod val="50000"/>
                  </a:schemeClr>
                </a:solidFill>
              </a:rPr>
              <a:t>Challenges</a:t>
            </a:r>
            <a:endParaRPr lang="en-US" b="1" kern="1200" spc="-100" baseline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Chevron 12"/>
          <p:cNvSpPr/>
          <p:nvPr userDrawn="1"/>
        </p:nvSpPr>
        <p:spPr>
          <a:xfrm>
            <a:off x="39624" y="914400"/>
            <a:ext cx="1981200" cy="533400"/>
          </a:xfrm>
          <a:prstGeom prst="chevron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bg2">
                <a:lumMod val="40000"/>
                <a:lumOff val="60000"/>
              </a:schemeClr>
            </a:extrusionClr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b="1" kern="1200" spc="-100" baseline="0" dirty="0" smtClean="0">
                <a:solidFill>
                  <a:schemeClr val="bg2">
                    <a:lumMod val="50000"/>
                  </a:schemeClr>
                </a:solidFill>
              </a:rPr>
              <a:t>Background</a:t>
            </a:r>
            <a:endParaRPr lang="en-US" b="1" kern="1200" spc="-100" baseline="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7B024-17AC-4283-84B9-8A39B4F2C7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B26F4-5F5F-44CF-A2E2-3F2A6628EA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303BA-E690-44BA-AF43-BEB5001DB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96953-AD4F-4663-9852-5881BC3D16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8D017-F767-446C-B967-19CAC1354E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1596C-8C69-4D01-91E4-EF846FDBD9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4F8FE-1571-4051-8BA4-1EE22289D8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7661F-A184-4A37-9223-8997A72B5F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A4F61-D875-4C11-A3F7-BE66268613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097917-4814-4138-9A6F-C46E5813E2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12835-977D-4DFC-9EA4-C66A3897FF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169AF9-A3F6-4CAF-B0BD-58E0027106D8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3" name="Picture 9" descr="Cover Page Corporate English August 2008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77338" cy="68849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818EE7B-875E-4F71-A955-2873CC45A908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178" name="Picture 10" descr="Header English Power Point August 2008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0" y="0"/>
            <a:ext cx="9177338" cy="68849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86" r:id="rId7"/>
    <p:sldLayoutId id="2147483668" r:id="rId8"/>
    <p:sldLayoutId id="2147483685" r:id="rId9"/>
    <p:sldLayoutId id="2147483684" r:id="rId10"/>
    <p:sldLayoutId id="2147483687" r:id="rId11"/>
    <p:sldLayoutId id="2147483669" r:id="rId12"/>
    <p:sldLayoutId id="2147483670" r:id="rId13"/>
    <p:sldLayoutId id="2147483671" r:id="rId14"/>
    <p:sldLayoutId id="2147483672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49827" y="2400338"/>
            <a:ext cx="85344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>
              <a:rot lat="0" lon="0" rev="2400000"/>
            </a:lightRig>
          </a:scene3d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Statistics for Evidence-based Policy Making</a:t>
            </a: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Strategic Framework 2012-2013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rapezoid 20"/>
          <p:cNvSpPr/>
          <p:nvPr/>
        </p:nvSpPr>
        <p:spPr>
          <a:xfrm>
            <a:off x="304800" y="1676400"/>
            <a:ext cx="8458200" cy="5029200"/>
          </a:xfrm>
          <a:prstGeom prst="trapezoid">
            <a:avLst>
              <a:gd name="adj" fmla="val 28061"/>
            </a:avLst>
          </a:prstGeom>
          <a:solidFill>
            <a:srgbClr val="AC83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rapezoid 18"/>
          <p:cNvSpPr/>
          <p:nvPr/>
        </p:nvSpPr>
        <p:spPr>
          <a:xfrm>
            <a:off x="1524000" y="1676400"/>
            <a:ext cx="7086600" cy="4343400"/>
          </a:xfrm>
          <a:prstGeom prst="trapezoid">
            <a:avLst>
              <a:gd name="adj" fmla="val 28061"/>
            </a:avLst>
          </a:prstGeom>
          <a:solidFill>
            <a:srgbClr val="FFFF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rapezoid 17"/>
          <p:cNvSpPr/>
          <p:nvPr/>
        </p:nvSpPr>
        <p:spPr>
          <a:xfrm>
            <a:off x="2667000" y="1676400"/>
            <a:ext cx="5715000" cy="3657600"/>
          </a:xfrm>
          <a:prstGeom prst="trapezoid">
            <a:avLst>
              <a:gd name="adj" fmla="val 28061"/>
            </a:avLst>
          </a:prstGeom>
          <a:solidFill>
            <a:srgbClr val="EDEDF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3657600" y="1752600"/>
            <a:ext cx="4572000" cy="3581399"/>
            <a:chOff x="3657600" y="1752600"/>
            <a:chExt cx="4572000" cy="3581399"/>
          </a:xfrm>
          <a:effectLst/>
        </p:grpSpPr>
        <p:sp>
          <p:nvSpPr>
            <p:cNvPr id="2" name="Trapezoid 1"/>
            <p:cNvSpPr/>
            <p:nvPr/>
          </p:nvSpPr>
          <p:spPr>
            <a:xfrm>
              <a:off x="3657600" y="1752600"/>
              <a:ext cx="4572000" cy="3581399"/>
            </a:xfrm>
            <a:prstGeom prst="trapezoid">
              <a:avLst>
                <a:gd name="adj" fmla="val 28450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 extrusionH="76200" contourW="12700">
              <a:bevelT prst="angle"/>
              <a:extrusionClr>
                <a:schemeClr val="accent6">
                  <a:lumMod val="40000"/>
                  <a:lumOff val="60000"/>
                </a:schemeClr>
              </a:extrusionClr>
              <a:contourClr>
                <a:schemeClr val="accent6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endParaRPr lang="en-GB" sz="3200" b="1" dirty="0" smtClean="0">
                <a:solidFill>
                  <a:srgbClr val="7030A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48200" y="1905001"/>
              <a:ext cx="2590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b="1" dirty="0" smtClean="0">
                  <a:solidFill>
                    <a:srgbClr val="7030A0"/>
                  </a:solidFill>
                </a:rPr>
                <a:t>Objective</a:t>
              </a:r>
              <a:endParaRPr lang="en-US" sz="3200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4" name="Trapezoid 3"/>
          <p:cNvSpPr/>
          <p:nvPr/>
        </p:nvSpPr>
        <p:spPr>
          <a:xfrm>
            <a:off x="3657600" y="2676525"/>
            <a:ext cx="4572000" cy="2657476"/>
          </a:xfrm>
          <a:prstGeom prst="trapezoid">
            <a:avLst>
              <a:gd name="adj" fmla="val 2845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/>
          <a:scene3d>
            <a:camera prst="orthographicFront"/>
            <a:lightRig rig="threePt" dir="t"/>
          </a:scene3d>
          <a:sp3d extrusionH="76200" contourW="12700">
            <a:bevelT prst="angle"/>
            <a:extrusionClr>
              <a:schemeClr val="accent6">
                <a:lumMod val="40000"/>
                <a:lumOff val="6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sz="3200" b="1" dirty="0" smtClean="0">
                <a:solidFill>
                  <a:srgbClr val="7030A0"/>
                </a:solidFill>
              </a:rPr>
              <a:t>Expected accomplishments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5" name="Trapezoid 4"/>
          <p:cNvSpPr/>
          <p:nvPr/>
        </p:nvSpPr>
        <p:spPr>
          <a:xfrm>
            <a:off x="3657600" y="4048125"/>
            <a:ext cx="4572000" cy="1285876"/>
          </a:xfrm>
          <a:prstGeom prst="trapezoid">
            <a:avLst>
              <a:gd name="adj" fmla="val 2845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/>
          <a:scene3d>
            <a:camera prst="orthographicFront"/>
            <a:lightRig rig="threePt" dir="t"/>
          </a:scene3d>
          <a:sp3d extrusionH="76200" contourW="12700">
            <a:bevelT prst="angle"/>
            <a:extrusionClr>
              <a:schemeClr val="accent6">
                <a:lumMod val="40000"/>
                <a:lumOff val="6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sz="3200" b="1" dirty="0" smtClean="0">
                <a:solidFill>
                  <a:srgbClr val="7030A0"/>
                </a:solidFill>
              </a:rPr>
              <a:t>Indicators of achievement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11" name="Trapezoid 10"/>
          <p:cNvSpPr/>
          <p:nvPr/>
        </p:nvSpPr>
        <p:spPr>
          <a:xfrm>
            <a:off x="3429000" y="5410199"/>
            <a:ext cx="5029200" cy="609601"/>
          </a:xfrm>
          <a:prstGeom prst="trapezoid">
            <a:avLst>
              <a:gd name="adj" fmla="val 28450"/>
            </a:avLst>
          </a:prstGeom>
          <a:solidFill>
            <a:srgbClr val="FFFFCC"/>
          </a:solidFill>
          <a:ln>
            <a:solidFill>
              <a:srgbClr val="FFFFCC"/>
            </a:solidFill>
          </a:ln>
          <a:effectLst/>
          <a:scene3d>
            <a:camera prst="orthographicFront"/>
            <a:lightRig rig="threePt" dir="t"/>
          </a:scene3d>
          <a:sp3d extrusionH="76200" contourW="12700">
            <a:bevelT prst="angle"/>
            <a:extrusionClr>
              <a:schemeClr val="accent6">
                <a:lumMod val="40000"/>
                <a:lumOff val="6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sz="3200" b="1" dirty="0" smtClean="0">
                <a:solidFill>
                  <a:srgbClr val="AC8300"/>
                </a:solidFill>
              </a:rPr>
              <a:t>Outputs</a:t>
            </a:r>
            <a:endParaRPr lang="en-US" sz="3200" b="1" dirty="0">
              <a:solidFill>
                <a:srgbClr val="AC8300"/>
              </a:solidFill>
            </a:endParaRPr>
          </a:p>
        </p:txBody>
      </p:sp>
      <p:sp>
        <p:nvSpPr>
          <p:cNvPr id="12" name="Trapezoid 11"/>
          <p:cNvSpPr/>
          <p:nvPr/>
        </p:nvSpPr>
        <p:spPr>
          <a:xfrm>
            <a:off x="3257939" y="6095999"/>
            <a:ext cx="5410200" cy="609601"/>
          </a:xfrm>
          <a:prstGeom prst="trapezoid">
            <a:avLst>
              <a:gd name="adj" fmla="val 28450"/>
            </a:avLst>
          </a:prstGeom>
          <a:solidFill>
            <a:srgbClr val="AC8300"/>
          </a:solidFill>
          <a:ln>
            <a:solidFill>
              <a:srgbClr val="AC8300"/>
            </a:solidFill>
          </a:ln>
          <a:effectLst/>
          <a:scene3d>
            <a:camera prst="orthographicFront"/>
            <a:lightRig rig="threePt" dir="t"/>
          </a:scene3d>
          <a:sp3d extrusionH="76200" contourW="12700">
            <a:bevelT prst="angle"/>
            <a:extrusionClr>
              <a:schemeClr val="accent6">
                <a:lumMod val="40000"/>
                <a:lumOff val="6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sz="3200" b="1" dirty="0" smtClean="0">
                <a:solidFill>
                  <a:srgbClr val="FFFFCC"/>
                </a:solidFill>
              </a:rPr>
              <a:t> Resources</a:t>
            </a:r>
            <a:endParaRPr lang="en-US" sz="3200" b="1" dirty="0">
              <a:solidFill>
                <a:srgbClr val="FFFF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7150047">
            <a:off x="1924797" y="3144368"/>
            <a:ext cx="3764015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7030A0"/>
                </a:solidFill>
              </a:rPr>
              <a:t>Strategic Framework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7150047">
            <a:off x="504935" y="3241291"/>
            <a:ext cx="4123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AC8300"/>
                </a:solidFill>
              </a:rPr>
              <a:t>Programme narrative</a:t>
            </a:r>
            <a:endParaRPr lang="en-US" sz="2800" b="1" dirty="0">
              <a:solidFill>
                <a:srgbClr val="AC83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17150047">
            <a:off x="-327175" y="3443830"/>
            <a:ext cx="4069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 budget</a:t>
            </a:r>
            <a:endParaRPr lang="en-US" sz="2800" b="1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76400" y="54102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AC8300"/>
                </a:solidFill>
              </a:rPr>
              <a:t>Oct. 2010</a:t>
            </a:r>
            <a:endParaRPr lang="en-US" sz="2800" b="1" dirty="0">
              <a:solidFill>
                <a:srgbClr val="AC83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8200" y="610618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2011</a:t>
            </a:r>
            <a:endParaRPr lang="en-US" sz="2800" b="1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19" grpId="0" animBg="1"/>
      <p:bldP spid="19" grpId="1" animBg="1"/>
      <p:bldP spid="18" grpId="0" animBg="1"/>
      <p:bldP spid="4" grpId="0" animBg="1"/>
      <p:bldP spid="5" grpId="0" animBg="1"/>
      <p:bldP spid="11" grpId="0" animBg="1"/>
      <p:bldP spid="11" grpId="1" animBg="1"/>
      <p:bldP spid="12" grpId="0" animBg="1"/>
      <p:bldP spid="12" grpId="1" animBg="1"/>
      <p:bldP spid="13" grpId="0"/>
      <p:bldP spid="14" grpId="0"/>
      <p:bldP spid="14" grpId="1"/>
      <p:bldP spid="15" grpId="0"/>
      <p:bldP spid="15" grpId="1"/>
      <p:bldP spid="22" grpId="0"/>
      <p:bldP spid="22" grpId="1"/>
      <p:bldP spid="23" grpId="0"/>
      <p:bldP spid="2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ti.org/images/e3_7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399" y="2438400"/>
            <a:ext cx="4933245" cy="35052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863600" dist="3048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3" name="Chevron 2"/>
          <p:cNvSpPr/>
          <p:nvPr/>
        </p:nvSpPr>
        <p:spPr>
          <a:xfrm rot="5400000">
            <a:off x="1524000" y="609600"/>
            <a:ext cx="952500" cy="3238500"/>
          </a:xfrm>
          <a:prstGeom prst="chevron">
            <a:avLst>
              <a:gd name="adj" fmla="val 20975"/>
            </a:avLst>
          </a:prstGeom>
          <a:solidFill>
            <a:srgbClr val="B1B1E5"/>
          </a:solidFill>
          <a:effectLst>
            <a:outerShdw blurRad="685800" dir="10860000" sy="23000" kx="1200000" algn="br" rotWithShape="0">
              <a:prstClr val="black">
                <a:alpha val="85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ESCWA Secretariat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hevron 3"/>
          <p:cNvSpPr/>
          <p:nvPr/>
        </p:nvSpPr>
        <p:spPr>
          <a:xfrm rot="5400000">
            <a:off x="1524000" y="1485900"/>
            <a:ext cx="952500" cy="3238500"/>
          </a:xfrm>
          <a:prstGeom prst="chevron">
            <a:avLst>
              <a:gd name="adj" fmla="val 20975"/>
            </a:avLst>
          </a:prstGeom>
          <a:solidFill>
            <a:srgbClr val="B1B1E5"/>
          </a:solidFill>
          <a:effectLst>
            <a:outerShdw blurRad="685800" dir="10860000" sy="23000" kx="1200000" algn="br" rotWithShape="0">
              <a:prstClr val="black">
                <a:alpha val="85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ESCWA Ministerial session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 rot="5400000">
            <a:off x="1524000" y="2362200"/>
            <a:ext cx="952500" cy="3238500"/>
          </a:xfrm>
          <a:prstGeom prst="chevron">
            <a:avLst>
              <a:gd name="adj" fmla="val 20975"/>
            </a:avLst>
          </a:prstGeom>
          <a:solidFill>
            <a:srgbClr val="B1B1E5"/>
          </a:solidFill>
          <a:effectLst>
            <a:outerShdw blurRad="685800" dir="10860000" sy="23000" kx="1200000" algn="br" rotWithShape="0">
              <a:prstClr val="black">
                <a:alpha val="85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ACABQ</a:t>
            </a:r>
          </a:p>
        </p:txBody>
      </p:sp>
      <p:sp>
        <p:nvSpPr>
          <p:cNvPr id="6" name="Chevron 5"/>
          <p:cNvSpPr/>
          <p:nvPr/>
        </p:nvSpPr>
        <p:spPr>
          <a:xfrm rot="5400000">
            <a:off x="1524000" y="3238500"/>
            <a:ext cx="952500" cy="3238500"/>
          </a:xfrm>
          <a:prstGeom prst="chevron">
            <a:avLst>
              <a:gd name="adj" fmla="val 20975"/>
            </a:avLst>
          </a:prstGeom>
          <a:solidFill>
            <a:srgbClr val="B1B1E5"/>
          </a:solidFill>
          <a:effectLst>
            <a:outerShdw blurRad="685800" dir="10860000" sy="23000" kx="1200000" algn="br" rotWithShape="0">
              <a:prstClr val="black">
                <a:alpha val="85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5</a:t>
            </a:r>
            <a:r>
              <a:rPr lang="en-GB" baseline="30000" dirty="0" smtClean="0">
                <a:solidFill>
                  <a:schemeClr val="tx1"/>
                </a:solidFill>
              </a:rPr>
              <a:t>th</a:t>
            </a:r>
            <a:r>
              <a:rPr lang="en-GB" dirty="0" smtClean="0">
                <a:solidFill>
                  <a:schemeClr val="tx1"/>
                </a:solidFill>
              </a:rPr>
              <a:t> Committee of the GA</a:t>
            </a:r>
          </a:p>
        </p:txBody>
      </p:sp>
      <p:sp>
        <p:nvSpPr>
          <p:cNvPr id="7" name="Chevron 6"/>
          <p:cNvSpPr/>
          <p:nvPr/>
        </p:nvSpPr>
        <p:spPr>
          <a:xfrm rot="5400000">
            <a:off x="1524000" y="4114800"/>
            <a:ext cx="952500" cy="3238500"/>
          </a:xfrm>
          <a:prstGeom prst="chevron">
            <a:avLst>
              <a:gd name="adj" fmla="val 20975"/>
            </a:avLst>
          </a:prstGeom>
          <a:solidFill>
            <a:srgbClr val="B1B1E5"/>
          </a:solidFill>
          <a:effectLst>
            <a:outerShdw blurRad="685800" dir="10860000" sy="23000" kx="1200000" algn="br" rotWithShape="0">
              <a:prstClr val="black">
                <a:alpha val="85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General Assembly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homepage_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514600"/>
            <a:ext cx="6516592" cy="3733800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6858000" y="1828800"/>
            <a:ext cx="2057400" cy="533400"/>
          </a:xfrm>
          <a:prstGeom prst="ellipse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09600" dist="254000" dir="10860000" sy="23000" kx="1200000" algn="br" rotWithShape="0">
              <a:prstClr val="black">
                <a:alpha val="83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Economic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58000" y="2819400"/>
            <a:ext cx="2057400" cy="533400"/>
          </a:xfrm>
          <a:prstGeom prst="ellipse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09600" dist="254000" dir="10860000" sy="23000" kx="1200000" algn="br" rotWithShape="0">
              <a:prstClr val="black">
                <a:alpha val="83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Social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5562600"/>
            <a:ext cx="2039815" cy="533400"/>
          </a:xfrm>
          <a:prstGeom prst="ellipse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09600" dist="254000" dir="10860000" sy="23000" kx="1200000" algn="br" rotWithShape="0">
              <a:prstClr val="black">
                <a:alpha val="83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Societal development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934200" y="3733800"/>
            <a:ext cx="2057400" cy="533400"/>
          </a:xfrm>
          <a:prstGeom prst="ellipse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09600" dist="254000" dir="10860000" sy="23000" kx="1200000" algn="br" rotWithShape="0">
              <a:prstClr val="black">
                <a:alpha val="83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Gender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951785" y="4648200"/>
            <a:ext cx="2039815" cy="533400"/>
          </a:xfrm>
          <a:prstGeom prst="ellipse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09600" dist="254000" dir="10860000" sy="23000" kx="1200000" algn="br" rotWithShape="0">
              <a:prstClr val="black">
                <a:alpha val="83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Sustainable development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28600" y="1600200"/>
            <a:ext cx="3124200" cy="609600"/>
          </a:xfrm>
          <a:prstGeom prst="ellipse">
            <a:avLst/>
          </a:prstGeom>
          <a:solidFill>
            <a:srgbClr val="FFFF8F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09600" dist="254000" dir="10860000" sy="23000" kx="1200000" algn="br" rotWithShape="0">
              <a:prstClr val="black">
                <a:alpha val="7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4C3A00"/>
                </a:solidFill>
              </a:rPr>
              <a:t>Production</a:t>
            </a:r>
            <a:endParaRPr lang="en-US" sz="2400" dirty="0">
              <a:solidFill>
                <a:srgbClr val="4C3A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304800" y="2286000"/>
            <a:ext cx="3124200" cy="609600"/>
          </a:xfrm>
          <a:prstGeom prst="ellipse">
            <a:avLst/>
          </a:prstGeom>
          <a:solidFill>
            <a:srgbClr val="FFFF8F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09600" dist="254000" dir="10860000" sy="23000" kx="1200000" algn="br" rotWithShape="0">
              <a:prstClr val="black">
                <a:alpha val="7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4C3A00"/>
                </a:solidFill>
              </a:rPr>
              <a:t>Dissemination</a:t>
            </a:r>
            <a:endParaRPr lang="en-US" sz="2400" dirty="0" smtClean="0">
              <a:solidFill>
                <a:srgbClr val="4C3A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304800" y="3048000"/>
            <a:ext cx="3124200" cy="609600"/>
          </a:xfrm>
          <a:prstGeom prst="ellipse">
            <a:avLst/>
          </a:prstGeom>
          <a:solidFill>
            <a:srgbClr val="FFFF8F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09600" dist="254000" dir="10860000" sy="23000" kx="1200000" algn="br" rotWithShape="0">
              <a:prstClr val="black">
                <a:alpha val="7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4C3A00"/>
                </a:solidFill>
              </a:rPr>
              <a:t>Harmonization</a:t>
            </a:r>
            <a:endParaRPr lang="en-US" sz="2400" dirty="0" smtClean="0">
              <a:solidFill>
                <a:srgbClr val="4C3A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10388" y="4953000"/>
            <a:ext cx="3549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0099"/>
                </a:solidFill>
              </a:rPr>
              <a:t>Statistics</a:t>
            </a:r>
            <a:endParaRPr lang="en-US" sz="40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191000" y="1752600"/>
            <a:ext cx="4724400" cy="724929"/>
          </a:xfrm>
          <a:prstGeom prst="roundRect">
            <a:avLst/>
          </a:prstGeom>
          <a:solidFill>
            <a:srgbClr val="FFFFD9"/>
          </a:solidFill>
          <a:ln>
            <a:solidFill>
              <a:srgbClr val="FFFFD9"/>
            </a:solidFill>
          </a:ln>
          <a:effectLst>
            <a:outerShdw blurRad="635000" dist="127000" dir="600000" algn="ctr" rotWithShape="0">
              <a:schemeClr val="tx1">
                <a:lumMod val="50000"/>
                <a:lumOff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AC8300"/>
                </a:solidFill>
              </a:rPr>
              <a:t>Number of countries expressing commitment to the Fundamental Principles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191000" y="2551671"/>
            <a:ext cx="4724400" cy="724929"/>
          </a:xfrm>
          <a:prstGeom prst="roundRect">
            <a:avLst/>
          </a:prstGeom>
          <a:solidFill>
            <a:srgbClr val="FFFFD9"/>
          </a:solidFill>
          <a:ln>
            <a:solidFill>
              <a:srgbClr val="FFFFD9"/>
            </a:solidFill>
          </a:ln>
          <a:effectLst>
            <a:outerShdw blurRad="635000" dist="127000" dir="600000" algn="ctr" rotWithShape="0">
              <a:schemeClr val="tx1">
                <a:lumMod val="50000"/>
                <a:lumOff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AC8300"/>
                </a:solidFill>
              </a:rPr>
              <a:t>Number of countries having improved their national institutional frameworks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191000" y="3389871"/>
            <a:ext cx="4724400" cy="724929"/>
          </a:xfrm>
          <a:prstGeom prst="roundRect">
            <a:avLst/>
          </a:prstGeom>
          <a:solidFill>
            <a:srgbClr val="FFD9D9"/>
          </a:solidFill>
          <a:ln>
            <a:solidFill>
              <a:srgbClr val="FFD9D9"/>
            </a:solidFill>
          </a:ln>
          <a:effectLst>
            <a:outerShdw blurRad="635000" dist="127000" dir="600000" algn="ctr" rotWithShape="0">
              <a:schemeClr val="tx1">
                <a:lumMod val="50000"/>
                <a:lumOff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C00000"/>
                </a:solidFill>
              </a:rPr>
              <a:t>Number of countries that adopted new or revised standards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191000" y="4228071"/>
            <a:ext cx="4724400" cy="724929"/>
          </a:xfrm>
          <a:prstGeom prst="roundRect">
            <a:avLst/>
          </a:prstGeom>
          <a:solidFill>
            <a:srgbClr val="FFD9D9"/>
          </a:solidFill>
          <a:ln>
            <a:solidFill>
              <a:srgbClr val="FFD9D9"/>
            </a:solidFill>
          </a:ln>
          <a:effectLst>
            <a:outerShdw blurRad="635000" dist="127000" dir="600000" algn="ctr" rotWithShape="0">
              <a:schemeClr val="tx1">
                <a:lumMod val="50000"/>
                <a:lumOff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C00000"/>
                </a:solidFill>
              </a:rPr>
              <a:t>Number of conflict-stricken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countries that adopted new or revised standards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191000" y="5066271"/>
            <a:ext cx="4724400" cy="724929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>
            <a:solidFill>
              <a:srgbClr val="E5E5F7"/>
            </a:solidFill>
          </a:ln>
          <a:effectLst>
            <a:outerShdw blurRad="635000" dist="127000" dir="600000" algn="ctr" rotWithShape="0">
              <a:schemeClr val="tx1">
                <a:lumMod val="50000"/>
                <a:lumOff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70C0"/>
                </a:solidFill>
              </a:rPr>
              <a:t>Number of countries covering 60% of core indicators in ESCWA’s databases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191000" y="5904471"/>
            <a:ext cx="4724400" cy="724929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>
            <a:solidFill>
              <a:srgbClr val="E5E5F7"/>
            </a:solidFill>
          </a:ln>
          <a:effectLst>
            <a:outerShdw blurRad="635000" dist="127000" dir="600000" algn="ctr" rotWithShape="0">
              <a:schemeClr val="tx1">
                <a:lumMod val="50000"/>
                <a:lumOff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70C0"/>
                </a:solidFill>
              </a:rPr>
              <a:t>Number of data queries to ESCWA’s statistical databases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914400" y="1752600"/>
            <a:ext cx="3124200" cy="724929"/>
          </a:xfrm>
          <a:prstGeom prst="roundRect">
            <a:avLst/>
          </a:prstGeom>
          <a:solidFill>
            <a:srgbClr val="FFFFD9"/>
          </a:solidFill>
          <a:ln>
            <a:solidFill>
              <a:srgbClr val="FFFFD9"/>
            </a:solidFill>
          </a:ln>
          <a:effectLst>
            <a:outerShdw blurRad="635000" dist="127000" dir="600000" algn="ctr" rotWithShape="0">
              <a:schemeClr val="tx1">
                <a:lumMod val="50000"/>
                <a:lumOff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AC8300"/>
                </a:solidFill>
              </a:rPr>
              <a:t>Institutional building of statistical </a:t>
            </a:r>
            <a:r>
              <a:rPr lang="en-US" dirty="0" smtClean="0">
                <a:solidFill>
                  <a:srgbClr val="AC8300"/>
                </a:solidFill>
              </a:rPr>
              <a:t>systems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14400" y="3389871"/>
            <a:ext cx="3124200" cy="724929"/>
          </a:xfrm>
          <a:prstGeom prst="roundRect">
            <a:avLst/>
          </a:prstGeom>
          <a:solidFill>
            <a:srgbClr val="FFD9D9"/>
          </a:solidFill>
          <a:ln>
            <a:solidFill>
              <a:schemeClr val="accent3">
                <a:lumMod val="95000"/>
              </a:schemeClr>
            </a:solidFill>
          </a:ln>
          <a:effectLst>
            <a:outerShdw blurRad="635000" dist="127000" dir="600000" algn="ctr" rotWithShape="0">
              <a:schemeClr val="tx1">
                <a:lumMod val="50000"/>
                <a:lumOff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Capacity building, coordination, harmonization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5066271"/>
            <a:ext cx="3124200" cy="724929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3">
                <a:lumMod val="95000"/>
              </a:schemeClr>
            </a:solidFill>
          </a:ln>
          <a:effectLst>
            <a:outerShdw blurRad="635000" dist="127000" dir="600000" algn="ctr" rotWithShape="0">
              <a:schemeClr val="tx1">
                <a:lumMod val="50000"/>
                <a:lumOff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Data work, 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</a:rPr>
              <a:t>database, dissemination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6200" y="1752600"/>
            <a:ext cx="762000" cy="724929"/>
          </a:xfrm>
          <a:prstGeom prst="roundRect">
            <a:avLst/>
          </a:prstGeom>
          <a:solidFill>
            <a:srgbClr val="FFFFD9"/>
          </a:solidFill>
          <a:ln>
            <a:solidFill>
              <a:srgbClr val="FFFFD9"/>
            </a:solidFill>
          </a:ln>
          <a:effectLst>
            <a:outerShdw blurRad="635000" dist="127000" dir="600000" algn="ctr" rotWithShape="0">
              <a:schemeClr val="tx1">
                <a:lumMod val="50000"/>
                <a:lumOff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AC8300"/>
                </a:solidFill>
              </a:rPr>
              <a:t>a)</a:t>
            </a:r>
            <a:endParaRPr lang="en-US" sz="2400" dirty="0" smtClean="0">
              <a:solidFill>
                <a:srgbClr val="AC83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" y="3389871"/>
            <a:ext cx="762000" cy="724929"/>
          </a:xfrm>
          <a:prstGeom prst="roundRect">
            <a:avLst/>
          </a:prstGeom>
          <a:solidFill>
            <a:srgbClr val="FFD9D9"/>
          </a:solidFill>
          <a:ln>
            <a:solidFill>
              <a:schemeClr val="accent3">
                <a:lumMod val="95000"/>
              </a:schemeClr>
            </a:solidFill>
          </a:ln>
          <a:effectLst>
            <a:outerShdw blurRad="635000" dist="127000" dir="600000" algn="ctr" rotWithShape="0">
              <a:schemeClr val="tx1">
                <a:lumMod val="50000"/>
                <a:lumOff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b)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6200" y="5105400"/>
            <a:ext cx="762000" cy="724929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accent3">
                <a:lumMod val="95000"/>
              </a:schemeClr>
            </a:solidFill>
          </a:ln>
          <a:effectLst>
            <a:outerShdw blurRad="635000" dist="127000" dir="600000" algn="ctr" rotWithShape="0">
              <a:schemeClr val="tx1">
                <a:lumMod val="50000"/>
                <a:lumOff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c</a:t>
            </a:r>
            <a:r>
              <a:rPr lang="en-US" sz="2400" dirty="0" smtClean="0">
                <a:solidFill>
                  <a:srgbClr val="0070C0"/>
                </a:solidFill>
              </a:rPr>
              <a:t>)</a:t>
            </a:r>
            <a:endParaRPr lang="en-US" sz="2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que 10"/>
          <p:cNvSpPr/>
          <p:nvPr/>
        </p:nvSpPr>
        <p:spPr>
          <a:xfrm>
            <a:off x="4666860" y="1600200"/>
            <a:ext cx="4191001" cy="312569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35000" dist="63500" dir="7680000" kx="1200000" algn="br" rotWithShape="0">
              <a:schemeClr val="bg2">
                <a:lumMod val="75000"/>
                <a:alpha val="52000"/>
              </a:schemeClr>
            </a:outerShdw>
          </a:effectLst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accent6">
                <a:lumMod val="20000"/>
                <a:lumOff val="8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rgbClr val="7030A0"/>
                </a:solidFill>
              </a:rPr>
              <a:t>Building networks of experts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12" name="Plaque 11"/>
          <p:cNvSpPr/>
          <p:nvPr/>
        </p:nvSpPr>
        <p:spPr>
          <a:xfrm>
            <a:off x="4666860" y="2034071"/>
            <a:ext cx="4191001" cy="312569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35000" dist="63500" dir="7680000" kx="1200000" algn="br" rotWithShape="0">
              <a:schemeClr val="bg2">
                <a:lumMod val="75000"/>
                <a:alpha val="52000"/>
              </a:schemeClr>
            </a:outerShdw>
          </a:effectLst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accent6">
                <a:lumMod val="20000"/>
                <a:lumOff val="8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rgbClr val="7030A0"/>
                </a:solidFill>
              </a:rPr>
              <a:t>Projects, Fundraising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13" name="Plaque 12"/>
          <p:cNvSpPr/>
          <p:nvPr/>
        </p:nvSpPr>
        <p:spPr>
          <a:xfrm>
            <a:off x="4724399" y="2678470"/>
            <a:ext cx="4191001" cy="312569"/>
          </a:xfrm>
          <a:prstGeom prst="plaque">
            <a:avLst/>
          </a:prstGeom>
          <a:solidFill>
            <a:srgbClr val="FFFFCC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35000" dist="63500" dir="7680000" kx="1200000" algn="br" rotWithShape="0">
              <a:schemeClr val="bg2">
                <a:lumMod val="75000"/>
                <a:alpha val="52000"/>
              </a:schemeClr>
            </a:outerShdw>
          </a:effectLst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accent6">
                <a:lumMod val="20000"/>
                <a:lumOff val="8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rgbClr val="AC8300"/>
                </a:solidFill>
              </a:rPr>
              <a:t>Databases</a:t>
            </a:r>
            <a:endParaRPr lang="en-US" sz="2000" b="1" dirty="0">
              <a:solidFill>
                <a:srgbClr val="AC8300"/>
              </a:solidFill>
            </a:endParaRPr>
          </a:p>
        </p:txBody>
      </p:sp>
      <p:sp>
        <p:nvSpPr>
          <p:cNvPr id="9" name="Plaque 8"/>
          <p:cNvSpPr/>
          <p:nvPr/>
        </p:nvSpPr>
        <p:spPr>
          <a:xfrm>
            <a:off x="4724399" y="3117009"/>
            <a:ext cx="4191001" cy="312569"/>
          </a:xfrm>
          <a:prstGeom prst="plaque">
            <a:avLst/>
          </a:prstGeom>
          <a:solidFill>
            <a:srgbClr val="FFFFCC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35000" dist="63500" dir="7680000" kx="1200000" algn="br" rotWithShape="0">
              <a:schemeClr val="bg2">
                <a:lumMod val="75000"/>
                <a:alpha val="52000"/>
              </a:schemeClr>
            </a:outerShdw>
          </a:effectLst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accent6">
                <a:lumMod val="20000"/>
                <a:lumOff val="8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rgbClr val="AC8300"/>
                </a:solidFill>
              </a:rPr>
              <a:t>Value added print publications</a:t>
            </a:r>
            <a:endParaRPr lang="en-US" sz="2000" b="1" dirty="0">
              <a:solidFill>
                <a:srgbClr val="AC8300"/>
              </a:solidFill>
            </a:endParaRPr>
          </a:p>
        </p:txBody>
      </p:sp>
      <p:sp>
        <p:nvSpPr>
          <p:cNvPr id="14" name="Plaque 13"/>
          <p:cNvSpPr/>
          <p:nvPr/>
        </p:nvSpPr>
        <p:spPr>
          <a:xfrm>
            <a:off x="4781938" y="3524439"/>
            <a:ext cx="4191001" cy="312569"/>
          </a:xfrm>
          <a:prstGeom prst="plaque">
            <a:avLst/>
          </a:prstGeom>
          <a:solidFill>
            <a:srgbClr val="FFFFCC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35000" dist="63500" dir="7680000" kx="1200000" algn="br" rotWithShape="0">
              <a:schemeClr val="bg2">
                <a:lumMod val="75000"/>
                <a:alpha val="52000"/>
              </a:schemeClr>
            </a:outerShdw>
          </a:effectLst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accent6">
                <a:lumMod val="20000"/>
                <a:lumOff val="8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rgbClr val="AC8300"/>
                </a:solidFill>
              </a:rPr>
              <a:t>Quality, timeliness, users’ needs</a:t>
            </a:r>
            <a:endParaRPr lang="en-US" sz="2000" b="1" dirty="0">
              <a:solidFill>
                <a:srgbClr val="AC8300"/>
              </a:solidFill>
            </a:endParaRPr>
          </a:p>
        </p:txBody>
      </p:sp>
      <p:sp>
        <p:nvSpPr>
          <p:cNvPr id="16" name="Plaque 15"/>
          <p:cNvSpPr/>
          <p:nvPr/>
        </p:nvSpPr>
        <p:spPr>
          <a:xfrm>
            <a:off x="4800599" y="4113822"/>
            <a:ext cx="4191001" cy="312569"/>
          </a:xfrm>
          <a:prstGeom prst="plaque">
            <a:avLst/>
          </a:prstGeom>
          <a:solidFill>
            <a:srgbClr val="A7D9FF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35000" dist="63500" dir="7680000" kx="1200000" algn="br" rotWithShape="0">
              <a:schemeClr val="bg2">
                <a:lumMod val="75000"/>
                <a:alpha val="52000"/>
              </a:schemeClr>
            </a:outerShdw>
          </a:effectLst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accent6">
                <a:lumMod val="20000"/>
                <a:lumOff val="8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rgbClr val="0070C0"/>
                </a:solidFill>
              </a:rPr>
              <a:t>National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7" name="Plaque 16"/>
          <p:cNvSpPr/>
          <p:nvPr/>
        </p:nvSpPr>
        <p:spPr>
          <a:xfrm>
            <a:off x="4800599" y="4499490"/>
            <a:ext cx="4191001" cy="312569"/>
          </a:xfrm>
          <a:prstGeom prst="plaque">
            <a:avLst/>
          </a:prstGeom>
          <a:solidFill>
            <a:srgbClr val="A7D9FF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35000" dist="63500" dir="7680000" kx="1200000" algn="br" rotWithShape="0">
              <a:schemeClr val="bg2">
                <a:lumMod val="75000"/>
                <a:alpha val="52000"/>
              </a:schemeClr>
            </a:outerShdw>
          </a:effectLst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accent6">
                <a:lumMod val="20000"/>
                <a:lumOff val="8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rgbClr val="0070C0"/>
                </a:solidFill>
              </a:rPr>
              <a:t>International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9" name="Plaque 18"/>
          <p:cNvSpPr/>
          <p:nvPr/>
        </p:nvSpPr>
        <p:spPr>
          <a:xfrm>
            <a:off x="4819261" y="5124639"/>
            <a:ext cx="4172339" cy="314136"/>
          </a:xfrm>
          <a:prstGeom prst="plaque">
            <a:avLst/>
          </a:prstGeom>
          <a:solidFill>
            <a:srgbClr val="FFD9D9"/>
          </a:solidFill>
          <a:ln>
            <a:solidFill>
              <a:srgbClr val="FFD9D9"/>
            </a:solidFill>
          </a:ln>
          <a:effectLst>
            <a:outerShdw blurRad="635000" dist="63500" dir="7680000" kx="1200000" algn="br" rotWithShape="0">
              <a:schemeClr val="bg2">
                <a:lumMod val="75000"/>
                <a:alpha val="52000"/>
              </a:schemeClr>
            </a:outerShdw>
          </a:effectLst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accent6">
                <a:lumMod val="20000"/>
                <a:lumOff val="8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rgbClr val="C00000"/>
                </a:solidFill>
              </a:rPr>
              <a:t>Work programme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0" name="Plaque 19"/>
          <p:cNvSpPr/>
          <p:nvPr/>
        </p:nvSpPr>
        <p:spPr>
          <a:xfrm>
            <a:off x="4819261" y="5524689"/>
            <a:ext cx="4172339" cy="314136"/>
          </a:xfrm>
          <a:prstGeom prst="plaque">
            <a:avLst/>
          </a:prstGeom>
          <a:solidFill>
            <a:srgbClr val="FFD9D9"/>
          </a:solidFill>
          <a:ln>
            <a:solidFill>
              <a:srgbClr val="FFD9D9"/>
            </a:solidFill>
          </a:ln>
          <a:effectLst>
            <a:outerShdw blurRad="635000" dist="63500" dir="7680000" kx="1200000" algn="br" rotWithShape="0">
              <a:schemeClr val="bg2">
                <a:lumMod val="75000"/>
                <a:alpha val="52000"/>
              </a:schemeClr>
            </a:outerShdw>
          </a:effectLst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accent6">
                <a:lumMod val="20000"/>
                <a:lumOff val="8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rgbClr val="C00000"/>
                </a:solidFill>
              </a:rPr>
              <a:t>Feedback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1" name="Plaque 20"/>
          <p:cNvSpPr/>
          <p:nvPr/>
        </p:nvSpPr>
        <p:spPr>
          <a:xfrm>
            <a:off x="4819261" y="5934264"/>
            <a:ext cx="4172339" cy="314136"/>
          </a:xfrm>
          <a:prstGeom prst="plaque">
            <a:avLst/>
          </a:prstGeom>
          <a:solidFill>
            <a:srgbClr val="FFD9D9"/>
          </a:solidFill>
          <a:ln>
            <a:solidFill>
              <a:srgbClr val="FFD9D9"/>
            </a:solidFill>
          </a:ln>
          <a:effectLst>
            <a:outerShdw blurRad="635000" dist="63500" dir="7680000" kx="1200000" algn="br" rotWithShape="0">
              <a:schemeClr val="bg2">
                <a:lumMod val="75000"/>
                <a:alpha val="52000"/>
              </a:schemeClr>
            </a:outerShdw>
          </a:effectLst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accent6">
                <a:lumMod val="20000"/>
                <a:lumOff val="8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rgbClr val="C00000"/>
                </a:solidFill>
              </a:rPr>
              <a:t>Statistical Committee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7" name="Plaque 6"/>
          <p:cNvSpPr/>
          <p:nvPr/>
        </p:nvSpPr>
        <p:spPr>
          <a:xfrm>
            <a:off x="76200" y="1592420"/>
            <a:ext cx="4495800" cy="769780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35000" dist="63500" dir="7680000" kx="1200000" algn="br" rotWithShape="0">
              <a:schemeClr val="bg2">
                <a:lumMod val="75000"/>
                <a:alpha val="52000"/>
              </a:schemeClr>
            </a:outerShdw>
          </a:effectLst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accent6">
                <a:lumMod val="20000"/>
                <a:lumOff val="8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7030A0"/>
                </a:solidFill>
              </a:rPr>
              <a:t>Statistical capacity building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8" name="Plaque 7"/>
          <p:cNvSpPr/>
          <p:nvPr/>
        </p:nvSpPr>
        <p:spPr>
          <a:xfrm>
            <a:off x="76200" y="2686239"/>
            <a:ext cx="4495800" cy="769780"/>
          </a:xfrm>
          <a:prstGeom prst="plaque">
            <a:avLst/>
          </a:prstGeom>
          <a:solidFill>
            <a:srgbClr val="FFFFCC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35000" dist="63500" dir="7680000" kx="1200000" algn="br" rotWithShape="0">
              <a:schemeClr val="bg2">
                <a:lumMod val="75000"/>
                <a:alpha val="52000"/>
              </a:schemeClr>
            </a:outerShdw>
          </a:effectLst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accent6">
                <a:lumMod val="20000"/>
                <a:lumOff val="8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AC8300"/>
                </a:solidFill>
              </a:rPr>
              <a:t>Towards electronic dissemination</a:t>
            </a:r>
            <a:endParaRPr lang="en-US" sz="2400" b="1" dirty="0">
              <a:solidFill>
                <a:srgbClr val="AC8300"/>
              </a:solidFill>
            </a:endParaRPr>
          </a:p>
        </p:txBody>
      </p:sp>
      <p:sp>
        <p:nvSpPr>
          <p:cNvPr id="15" name="Plaque 14"/>
          <p:cNvSpPr/>
          <p:nvPr/>
        </p:nvSpPr>
        <p:spPr>
          <a:xfrm>
            <a:off x="152400" y="4057839"/>
            <a:ext cx="4495800" cy="769780"/>
          </a:xfrm>
          <a:prstGeom prst="plaque">
            <a:avLst/>
          </a:prstGeom>
          <a:solidFill>
            <a:srgbClr val="A7D9FF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635000" dist="63500" dir="7680000" kx="1200000" algn="br" rotWithShape="0">
              <a:schemeClr val="bg2">
                <a:lumMod val="75000"/>
                <a:alpha val="52000"/>
              </a:schemeClr>
            </a:outerShdw>
          </a:effectLst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accent6">
                <a:lumMod val="20000"/>
                <a:lumOff val="8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0070C0"/>
                </a:solidFill>
              </a:rPr>
              <a:t>Support for coordination in statistics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8" name="Plaque 17"/>
          <p:cNvSpPr/>
          <p:nvPr/>
        </p:nvSpPr>
        <p:spPr>
          <a:xfrm>
            <a:off x="228436" y="5165073"/>
            <a:ext cx="4495964" cy="639153"/>
          </a:xfrm>
          <a:prstGeom prst="plaque">
            <a:avLst/>
          </a:prstGeom>
          <a:solidFill>
            <a:srgbClr val="FFD9D9"/>
          </a:solidFill>
          <a:ln>
            <a:solidFill>
              <a:srgbClr val="FFD9D9"/>
            </a:solidFill>
          </a:ln>
          <a:effectLst>
            <a:outerShdw blurRad="635000" dist="63500" dir="7680000" kx="1200000" algn="br" rotWithShape="0">
              <a:schemeClr val="bg2">
                <a:lumMod val="75000"/>
                <a:alpha val="52000"/>
              </a:schemeClr>
            </a:outerShdw>
          </a:effectLst>
          <a:scene3d>
            <a:camera prst="orthographicFront"/>
            <a:lightRig rig="threePt" dir="t"/>
          </a:scene3d>
          <a:sp3d extrusionH="76200" contourW="12700">
            <a:bevelT prst="slope"/>
            <a:extrusionClr>
              <a:schemeClr val="accent6">
                <a:lumMod val="20000"/>
                <a:lumOff val="80000"/>
              </a:schemeClr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C00000"/>
                </a:solidFill>
              </a:rPr>
              <a:t>Interaction with the NSOs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9" grpId="0" animBg="1"/>
      <p:bldP spid="14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7" grpId="0" animBg="1"/>
      <p:bldP spid="8" grpId="0" animBg="1"/>
      <p:bldP spid="15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omepage_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981200"/>
            <a:ext cx="6516592" cy="373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173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1_Default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United Nations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</dc:title>
  <dc:creator>User</dc:creator>
  <cp:lastModifiedBy>Valued Acer Customer</cp:lastModifiedBy>
  <cp:revision>42</cp:revision>
  <dcterms:created xsi:type="dcterms:W3CDTF">2008-04-16T08:27:11Z</dcterms:created>
  <dcterms:modified xsi:type="dcterms:W3CDTF">2010-01-29T21:16:37Z</dcterms:modified>
</cp:coreProperties>
</file>