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44" r:id="rId1"/>
    <p:sldMasterId id="2147484572" r:id="rId2"/>
    <p:sldMasterId id="2147484864" r:id="rId3"/>
    <p:sldMasterId id="2147484868" r:id="rId4"/>
    <p:sldMasterId id="2147484982" r:id="rId5"/>
  </p:sldMasterIdLst>
  <p:notesMasterIdLst>
    <p:notesMasterId r:id="rId27"/>
  </p:notesMasterIdLst>
  <p:handoutMasterIdLst>
    <p:handoutMasterId r:id="rId28"/>
  </p:handoutMasterIdLst>
  <p:sldIdLst>
    <p:sldId id="957" r:id="rId6"/>
    <p:sldId id="955" r:id="rId7"/>
    <p:sldId id="953" r:id="rId8"/>
    <p:sldId id="942" r:id="rId9"/>
    <p:sldId id="941" r:id="rId10"/>
    <p:sldId id="954" r:id="rId11"/>
    <p:sldId id="943" r:id="rId12"/>
    <p:sldId id="944" r:id="rId13"/>
    <p:sldId id="936" r:id="rId14"/>
    <p:sldId id="937" r:id="rId15"/>
    <p:sldId id="938" r:id="rId16"/>
    <p:sldId id="939" r:id="rId17"/>
    <p:sldId id="948" r:id="rId18"/>
    <p:sldId id="947" r:id="rId19"/>
    <p:sldId id="927" r:id="rId20"/>
    <p:sldId id="931" r:id="rId21"/>
    <p:sldId id="932" r:id="rId22"/>
    <p:sldId id="933" r:id="rId23"/>
    <p:sldId id="956" r:id="rId24"/>
    <p:sldId id="945" r:id="rId25"/>
    <p:sldId id="952" r:id="rId26"/>
  </p:sldIdLst>
  <p:sldSz cx="9906000" cy="6858000" type="A4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333399"/>
    <a:srgbClr val="006600"/>
    <a:srgbClr val="CCCCD4"/>
    <a:srgbClr val="23236A"/>
    <a:srgbClr val="000099"/>
    <a:srgbClr val="161616"/>
    <a:srgbClr val="E7F3F4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3" autoAdjust="0"/>
    <p:restoredTop sz="99267" autoAdjust="0"/>
  </p:normalViewPr>
  <p:slideViewPr>
    <p:cSldViewPr>
      <p:cViewPr>
        <p:scale>
          <a:sx n="100" d="100"/>
          <a:sy n="100" d="100"/>
        </p:scale>
        <p:origin x="1110" y="762"/>
      </p:cViewPr>
      <p:guideLst>
        <p:guide orient="horz" pos="1525"/>
        <p:guide orient="horz" pos="572"/>
        <p:guide orient="horz" pos="2160"/>
        <p:guide orient="horz" pos="1570"/>
        <p:guide orient="horz" pos="3385"/>
        <p:guide orient="horz" pos="2387"/>
        <p:guide orient="horz" pos="2750"/>
        <p:guide orient="horz" pos="2840"/>
        <p:guide pos="217"/>
        <p:guide pos="6159"/>
        <p:guide pos="580"/>
        <p:guide pos="761"/>
        <p:guide pos="6023"/>
      </p:guideLst>
    </p:cSldViewPr>
  </p:slideViewPr>
  <p:outlineViewPr>
    <p:cViewPr>
      <p:scale>
        <a:sx n="85" d="100"/>
        <a:sy n="85" d="100"/>
      </p:scale>
      <p:origin x="282" y="328098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6" y="243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Dossiers\03%20octobre%202013\divers\Copie%20de%20DONNES%20ACC%20AUTOCAR%202013.xls" TargetMode="External"/><Relationship Id="rId1" Type="http://schemas.openxmlformats.org/officeDocument/2006/relationships/themeOverride" Target="../theme/themeOverride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kotler\AppData\Local\Temp\Rar$DIa0.535\stat%20prov%202004-2013.xlsx" TargetMode="External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ahidi\Desktop\96-2014%20modifiu00E9.xls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Feuil1!$C$2</c:f>
              <c:strCache>
                <c:ptCount val="1"/>
                <c:pt idx="0">
                  <c:v>عدد القتلى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1562701365696336E-2"/>
                  <c:y val="-3.7275950542271008E-2"/>
                </c:manualLayout>
              </c:layout>
              <c:showVal val="1"/>
            </c:dLbl>
            <c:dLbl>
              <c:idx val="1"/>
              <c:layout>
                <c:manualLayout>
                  <c:x val="-2.6016078072816674E-2"/>
                  <c:y val="-4.0143088209130588E-2"/>
                </c:manualLayout>
              </c:layout>
              <c:showVal val="1"/>
            </c:dLbl>
            <c:dLbl>
              <c:idx val="2"/>
              <c:layout>
                <c:manualLayout>
                  <c:x val="-1.734405204854433E-2"/>
                  <c:y val="-4.8745178539658367E-2"/>
                </c:manualLayout>
              </c:layout>
              <c:showVal val="1"/>
            </c:dLbl>
            <c:dLbl>
              <c:idx val="3"/>
              <c:layout>
                <c:manualLayout>
                  <c:x val="8.6720260242721548E-3"/>
                  <c:y val="-1.4336817217546587E-2"/>
                </c:manualLayout>
              </c:layout>
              <c:showVal val="1"/>
            </c:dLbl>
            <c:dLbl>
              <c:idx val="4"/>
              <c:layout>
                <c:manualLayout>
                  <c:x val="1.0117363694984186E-2"/>
                  <c:y val="-1.433681721754664E-2"/>
                </c:manualLayout>
              </c:layout>
              <c:showVal val="1"/>
            </c:dLbl>
            <c:dLbl>
              <c:idx val="5"/>
              <c:layout>
                <c:manualLayout>
                  <c:x val="-1.1562701365696336E-2"/>
                  <c:y val="-5.4480131203327224E-2"/>
                </c:manualLayout>
              </c:layout>
              <c:showVal val="1"/>
            </c:dLbl>
            <c:dLbl>
              <c:idx val="6"/>
              <c:layout>
                <c:manualLayout>
                  <c:x val="-8.6720260242721548E-3"/>
                  <c:y val="-3.4408361322112002E-2"/>
                </c:manualLayout>
              </c:layout>
              <c:showVal val="1"/>
            </c:dLbl>
            <c:dLbl>
              <c:idx val="7"/>
              <c:layout>
                <c:manualLayout>
                  <c:x val="-4.0469454779936534E-2"/>
                  <c:y val="4.970095799206419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Sakkal Majalla" pitchFamily="2" charset="-78"/>
                    <a:cs typeface="Sakkal Majalla" pitchFamily="2" charset="-78"/>
                  </a:defRPr>
                </a:pPr>
                <a:endParaRPr lang="en-US"/>
              </a:p>
            </c:txPr>
            <c:showVal val="1"/>
          </c:dLbls>
          <c:trendline>
            <c:spPr>
              <a:ln w="12700">
                <a:solidFill>
                  <a:srgbClr val="23236A"/>
                </a:solidFill>
                <a:prstDash val="sysDash"/>
              </a:ln>
            </c:spPr>
            <c:trendlineType val="linear"/>
          </c:trendline>
          <c:cat>
            <c:numRef>
              <c:f>Feuil1!$B$3:$B$10</c:f>
              <c:numCache>
                <c:formatCode>General</c:formatCode>
                <c:ptCount val="8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</c:numCache>
            </c:numRef>
          </c:cat>
          <c:val>
            <c:numRef>
              <c:f>Feuil1!$C$3:$C$10</c:f>
              <c:numCache>
                <c:formatCode>General</c:formatCode>
                <c:ptCount val="8"/>
                <c:pt idx="0">
                  <c:v>2807</c:v>
                </c:pt>
                <c:pt idx="1">
                  <c:v>3081</c:v>
                </c:pt>
                <c:pt idx="2">
                  <c:v>3242</c:v>
                </c:pt>
                <c:pt idx="3">
                  <c:v>3394</c:v>
                </c:pt>
                <c:pt idx="4">
                  <c:v>3627</c:v>
                </c:pt>
                <c:pt idx="5">
                  <c:v>3644</c:v>
                </c:pt>
                <c:pt idx="6">
                  <c:v>3761</c:v>
                </c:pt>
                <c:pt idx="7">
                  <c:v>3878</c:v>
                </c:pt>
              </c:numCache>
            </c:numRef>
          </c:val>
        </c:ser>
        <c:marker val="1"/>
        <c:axId val="335431936"/>
        <c:axId val="335617024"/>
      </c:lineChart>
      <c:catAx>
        <c:axId val="335431936"/>
        <c:scaling>
          <c:orientation val="maxMin"/>
        </c:scaling>
        <c:axPos val="b"/>
        <c:numFmt formatCode="General" sourceLinked="1"/>
        <c:majorTickMark val="none"/>
        <c:minorTickMark val="out"/>
        <c:tickLblPos val="nextTo"/>
        <c:crossAx val="335617024"/>
        <c:crosses val="autoZero"/>
        <c:auto val="1"/>
        <c:lblAlgn val="ctr"/>
        <c:lblOffset val="100"/>
      </c:catAx>
      <c:valAx>
        <c:axId val="335617024"/>
        <c:scaling>
          <c:orientation val="minMax"/>
          <c:min val="2700"/>
        </c:scaling>
        <c:axPos val="r"/>
        <c:majorGridlines/>
        <c:numFmt formatCode="General" sourceLinked="1"/>
        <c:tickLblPos val="nextTo"/>
        <c:crossAx val="335431936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2.3354568660174976E-2"/>
          <c:y val="2.4114641919760031E-2"/>
          <c:w val="0.90009376934546526"/>
          <c:h val="0.89239829396325454"/>
        </c:manualLayout>
      </c:layout>
      <c:lineChart>
        <c:grouping val="standard"/>
        <c:ser>
          <c:idx val="0"/>
          <c:order val="0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2867484035439638E-2"/>
                  <c:y val="-4.7269220541638533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"/>
              <c:layout>
                <c:manualLayout>
                  <c:x val="-2.1058347640230891E-2"/>
                  <c:y val="-4.100944117668079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2.6485756825857402E-2"/>
                  <c:y val="-4.100944117668079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3"/>
              <c:layout>
                <c:manualLayout>
                  <c:x val="-1.7440074849813386E-2"/>
                  <c:y val="-4.100944117668079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4"/>
              <c:spPr/>
              <c:txPr>
                <a:bodyPr/>
                <a:lstStyle/>
                <a:p>
                  <a:pPr algn="ctr" rtl="0">
                    <a:defRPr lang="fr-FR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5"/>
              <c:layout>
                <c:manualLayout>
                  <c:x val="-6.1340551181102362E-2"/>
                  <c:y val="2.9340757009904881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6"/>
              <c:layout>
                <c:manualLayout>
                  <c:x val="-2.2867484035439638E-2"/>
                  <c:y val="-5.9788779271553912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7"/>
              <c:layout>
                <c:manualLayout>
                  <c:x val="-2.2621278795109993E-2"/>
                  <c:y val="-3.2235747518568822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8"/>
              <c:layout>
                <c:manualLayout>
                  <c:x val="-5.3294199195258442E-2"/>
                  <c:y val="-2.363236740633172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9"/>
              <c:layout>
                <c:manualLayout>
                  <c:x val="-3.6999125109361515E-3"/>
                  <c:y val="3.6426851063187764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0"/>
              <c:layout>
                <c:manualLayout>
                  <c:x val="-2.8294893221066209E-2"/>
                  <c:y val="-4.1009441176680796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1"/>
              <c:layout>
                <c:manualLayout>
                  <c:x val="-4.2767984382737531E-2"/>
                  <c:y val="3.7237800885290932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2"/>
              <c:spPr/>
              <c:txPr>
                <a:bodyPr/>
                <a:lstStyle/>
                <a:p>
                  <a:pPr algn="ctr" rtl="0">
                    <a:defRPr lang="fr-FR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3"/>
              <c:layout>
                <c:manualLayout>
                  <c:x val="-5.4827845215265895E-2"/>
                  <c:y val="-4.5140817686923664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4"/>
              <c:layout>
                <c:manualLayout>
                  <c:x val="-6.2888998250219014E-2"/>
                  <c:y val="1.8279842125803678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Val val="1"/>
            </c:dLbl>
            <c:dLbl>
              <c:idx val="15"/>
              <c:spPr/>
              <c:txPr>
                <a:bodyPr/>
                <a:lstStyle/>
                <a:p>
                  <a:pPr algn="ctr" rtl="0">
                    <a:defRPr lang="fr-FR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6"/>
              <c:spPr/>
              <c:txPr>
                <a:bodyPr/>
                <a:lstStyle/>
                <a:p>
                  <a:pPr algn="ctr" rtl="0">
                    <a:defRPr lang="fr-FR"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7"/>
              <c:layout>
                <c:manualLayout>
                  <c:x val="-3.2962346052897232E-2"/>
                  <c:y val="3.1098752560256841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14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ar-MA" sz="1400" b="0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rPr>
                      <a:t>3832</a:t>
                    </a:r>
                    <a:endParaRPr lang="en-US" sz="1400" b="0" i="0" u="none" strike="noStrike" kern="1200" baseline="0" dirty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dLblPos val="r"/>
              <c:showVal val="1"/>
            </c:dLbl>
            <c:dLblPos val="t"/>
            <c:showVal val="1"/>
          </c:dLbls>
          <c:cat>
            <c:strRef>
              <c:f>Feuil2!$B$3:$B$20</c:f>
              <c:strCache>
                <c:ptCount val="18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2013*</c:v>
                </c:pt>
              </c:strCache>
            </c:strRef>
          </c:cat>
          <c:val>
            <c:numRef>
              <c:f>Feuil2!$C$3:$C$20</c:f>
              <c:numCache>
                <c:formatCode>General</c:formatCode>
                <c:ptCount val="18"/>
                <c:pt idx="0">
                  <c:v>2807</c:v>
                </c:pt>
                <c:pt idx="1">
                  <c:v>3081</c:v>
                </c:pt>
                <c:pt idx="2">
                  <c:v>3242</c:v>
                </c:pt>
                <c:pt idx="3">
                  <c:v>3394</c:v>
                </c:pt>
                <c:pt idx="4">
                  <c:v>3627</c:v>
                </c:pt>
                <c:pt idx="5">
                  <c:v>3644</c:v>
                </c:pt>
                <c:pt idx="6">
                  <c:v>3671</c:v>
                </c:pt>
                <c:pt idx="7">
                  <c:v>3878</c:v>
                </c:pt>
                <c:pt idx="8">
                  <c:v>3894</c:v>
                </c:pt>
                <c:pt idx="9">
                  <c:v>3617</c:v>
                </c:pt>
                <c:pt idx="10">
                  <c:v>3754</c:v>
                </c:pt>
                <c:pt idx="11">
                  <c:v>3838</c:v>
                </c:pt>
                <c:pt idx="12">
                  <c:v>4162</c:v>
                </c:pt>
                <c:pt idx="13">
                  <c:v>4042</c:v>
                </c:pt>
                <c:pt idx="14">
                  <c:v>3778</c:v>
                </c:pt>
                <c:pt idx="15">
                  <c:v>4222</c:v>
                </c:pt>
                <c:pt idx="16">
                  <c:v>4167</c:v>
                </c:pt>
                <c:pt idx="17">
                  <c:v>3705</c:v>
                </c:pt>
              </c:numCache>
            </c:numRef>
          </c:val>
        </c:ser>
        <c:dLbls>
          <c:showVal val="1"/>
        </c:dLbls>
        <c:marker val="1"/>
        <c:axId val="372835072"/>
        <c:axId val="372858880"/>
      </c:lineChart>
      <c:catAx>
        <c:axId val="372835072"/>
        <c:scaling>
          <c:orientation val="maxMin"/>
        </c:scaling>
        <c:axPos val="b"/>
        <c:numFmt formatCode="General" sourceLinked="1"/>
        <c:majorTickMark val="none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72858880"/>
        <c:crosses val="autoZero"/>
        <c:auto val="1"/>
        <c:lblAlgn val="ctr"/>
        <c:lblOffset val="100"/>
      </c:catAx>
      <c:valAx>
        <c:axId val="372858880"/>
        <c:scaling>
          <c:orientation val="minMax"/>
          <c:max val="4500"/>
          <c:min val="2500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sz="1000" b="0"/>
            </a:pPr>
            <a:endParaRPr lang="en-US"/>
          </a:p>
        </c:txPr>
        <c:crossAx val="372835072"/>
        <c:crosses val="autoZero"/>
        <c:crossBetween val="between"/>
        <c:majorUnit val="200"/>
      </c:valAx>
    </c:plotArea>
    <c:plotVisOnly val="1"/>
    <c:dispBlanksAs val="gap"/>
  </c:chart>
  <c:txPr>
    <a:bodyPr/>
    <a:lstStyle/>
    <a:p>
      <a:pPr>
        <a:defRPr sz="1800" b="0">
          <a:ln w="3175">
            <a:solidFill>
              <a:schemeClr val="tx1"/>
            </a:solidFill>
          </a:ln>
        </a:defRPr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ar-MA" sz="1800" b="1" i="0" u="none" strike="noStrike" baseline="0"/>
              <a:t>تطور عدد القتلى خلال الفترة 1996-2014</a:t>
            </a:r>
            <a:endParaRPr lang="fr-FR"/>
          </a:p>
        </c:rich>
      </c:tx>
      <c:layout>
        <c:manualLayout>
          <c:xMode val="edge"/>
          <c:yMode val="edge"/>
          <c:x val="0.34473460735776934"/>
          <c:y val="1.19581436723883E-2"/>
        </c:manualLayout>
      </c:layout>
    </c:title>
    <c:plotArea>
      <c:layout>
        <c:manualLayout>
          <c:layoutTarget val="inner"/>
          <c:xMode val="edge"/>
          <c:yMode val="edge"/>
          <c:x val="5.4647392956477484E-2"/>
          <c:y val="9.2907479042058538E-2"/>
          <c:w val="0.86641266110392856"/>
          <c:h val="0.75035256515128557"/>
        </c:manualLayout>
      </c:layout>
      <c:lineChart>
        <c:grouping val="standard"/>
        <c:ser>
          <c:idx val="1"/>
          <c:order val="1"/>
          <c:tx>
            <c:strRef>
              <c:f>Feuil1!$B$1</c:f>
              <c:strCache>
                <c:ptCount val="1"/>
                <c:pt idx="0">
                  <c:v>القتلى 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Feuil1!$A$2:$A$20</c:f>
              <c:strCach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       (  11أشهر الأولى)  </c:v>
                </c:pt>
              </c:strCache>
            </c:strRef>
          </c:cat>
          <c:val>
            <c:numRef>
              <c:f>Feuil1!$B$2:$B$20</c:f>
              <c:numCache>
                <c:formatCode>General</c:formatCode>
                <c:ptCount val="19"/>
                <c:pt idx="0">
                  <c:v>2807</c:v>
                </c:pt>
                <c:pt idx="1">
                  <c:v>3081</c:v>
                </c:pt>
                <c:pt idx="2">
                  <c:v>3242</c:v>
                </c:pt>
                <c:pt idx="3">
                  <c:v>3394</c:v>
                </c:pt>
                <c:pt idx="4">
                  <c:v>3627</c:v>
                </c:pt>
                <c:pt idx="5">
                  <c:v>3644</c:v>
                </c:pt>
                <c:pt idx="6">
                  <c:v>3761</c:v>
                </c:pt>
                <c:pt idx="7">
                  <c:v>3878</c:v>
                </c:pt>
                <c:pt idx="8">
                  <c:v>3894</c:v>
                </c:pt>
                <c:pt idx="9">
                  <c:v>3617</c:v>
                </c:pt>
                <c:pt idx="10">
                  <c:v>3754</c:v>
                </c:pt>
                <c:pt idx="11">
                  <c:v>3838</c:v>
                </c:pt>
                <c:pt idx="12">
                  <c:v>4162</c:v>
                </c:pt>
                <c:pt idx="13">
                  <c:v>4042</c:v>
                </c:pt>
                <c:pt idx="14">
                  <c:v>3778</c:v>
                </c:pt>
                <c:pt idx="15">
                  <c:v>4222</c:v>
                </c:pt>
                <c:pt idx="16">
                  <c:v>4167</c:v>
                </c:pt>
                <c:pt idx="17">
                  <c:v>3832</c:v>
                </c:pt>
                <c:pt idx="18">
                  <c:v>3111</c:v>
                </c:pt>
              </c:numCache>
            </c:numRef>
          </c:val>
        </c:ser>
        <c:ser>
          <c:idx val="0"/>
          <c:order val="0"/>
          <c:tx>
            <c:strRef>
              <c:f>Feuil1!$C$1</c:f>
              <c:strCache>
                <c:ptCount val="1"/>
                <c:pt idx="0">
                  <c:v>القتلى (في غياب الاستراتيجية)</c:v>
                </c:pt>
              </c:strCache>
            </c:strRef>
          </c:tx>
          <c:marker>
            <c:symbol val="none"/>
          </c:marker>
          <c:dLbls>
            <c:dLbl>
              <c:idx val="18"/>
              <c:layout>
                <c:manualLayout>
                  <c:x val="-7.9601990049751326E-3"/>
                  <c:y val="1.19581436723883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Feuil1!$A$2:$A$20</c:f>
              <c:strCache>
                <c:ptCount val="19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       (  11أشهر الأولى)  </c:v>
                </c:pt>
              </c:strCache>
            </c:strRef>
          </c:cat>
          <c:val>
            <c:numRef>
              <c:f>Feuil1!$C$2:$C$20</c:f>
              <c:numCache>
                <c:formatCode>General</c:formatCode>
                <c:ptCount val="19"/>
                <c:pt idx="0">
                  <c:v>2807</c:v>
                </c:pt>
                <c:pt idx="1">
                  <c:v>3081</c:v>
                </c:pt>
                <c:pt idx="2">
                  <c:v>3242</c:v>
                </c:pt>
                <c:pt idx="3">
                  <c:v>3394</c:v>
                </c:pt>
                <c:pt idx="4">
                  <c:v>3627</c:v>
                </c:pt>
                <c:pt idx="5">
                  <c:v>3644</c:v>
                </c:pt>
                <c:pt idx="6">
                  <c:v>3761</c:v>
                </c:pt>
                <c:pt idx="7" formatCode="0">
                  <c:v>3921.5241451594438</c:v>
                </c:pt>
                <c:pt idx="8" formatCode="0">
                  <c:v>4088.8996599490852</c:v>
                </c:pt>
                <c:pt idx="9" formatCode="0">
                  <c:v>4263.4189693232056</c:v>
                </c:pt>
                <c:pt idx="10" formatCode="0">
                  <c:v>4445.3869792958667</c:v>
                </c:pt>
                <c:pt idx="11" formatCode="0">
                  <c:v>4635.1216096480048</c:v>
                </c:pt>
                <c:pt idx="12" formatCode="0">
                  <c:v>4832.9543493711626</c:v>
                </c:pt>
                <c:pt idx="13" formatCode="0">
                  <c:v>5039.2308358182272</c:v>
                </c:pt>
                <c:pt idx="14" formatCode="0">
                  <c:v>5254.3114585730427</c:v>
                </c:pt>
                <c:pt idx="15" formatCode="0">
                  <c:v>5478.5719890938908</c:v>
                </c:pt>
                <c:pt idx="16" formatCode="0">
                  <c:v>5712.4042372310205</c:v>
                </c:pt>
                <c:pt idx="17" formatCode="0">
                  <c:v>5956.2167357651124</c:v>
                </c:pt>
                <c:pt idx="18" formatCode="0">
                  <c:v>6210</c:v>
                </c:pt>
              </c:numCache>
            </c:numRef>
          </c:val>
        </c:ser>
        <c:marker val="1"/>
        <c:axId val="398557184"/>
        <c:axId val="398560640"/>
      </c:lineChart>
      <c:catAx>
        <c:axId val="398557184"/>
        <c:scaling>
          <c:orientation val="maxMin"/>
        </c:scaling>
        <c:axPos val="b"/>
        <c:numFmt formatCode="General" sourceLinked="1"/>
        <c:majorTickMark val="none"/>
        <c:minorTickMark val="out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98560640"/>
        <c:crosses val="autoZero"/>
        <c:auto val="1"/>
        <c:lblAlgn val="ctr"/>
        <c:lblOffset val="100"/>
        <c:tickLblSkip val="2"/>
      </c:catAx>
      <c:valAx>
        <c:axId val="398560640"/>
        <c:scaling>
          <c:orientation val="minMax"/>
          <c:min val="2000"/>
        </c:scaling>
        <c:axPos val="r"/>
        <c:majorGridlines/>
        <c:numFmt formatCode="General" sourceLinked="1"/>
        <c:tickLblPos val="nextTo"/>
        <c:crossAx val="398557184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244C4C-676A-4FE0-A43D-817FBF0E6D21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0B06CFF-95DD-4FDC-984C-9F0190E45EB3}">
      <dgm:prSet phldrT="[Texte]" custT="1"/>
      <dgm:spPr/>
      <dgm:t>
        <a:bodyPr/>
        <a:lstStyle/>
        <a:p>
          <a:r>
            <a:rPr lang="ar-MA" sz="1600" dirty="0" smtClean="0"/>
            <a:t>تشخيص</a:t>
          </a:r>
          <a:endParaRPr lang="fr-FR" sz="1600" dirty="0"/>
        </a:p>
      </dgm:t>
    </dgm:pt>
    <dgm:pt modelId="{013841DF-4A12-4917-841B-4C985F9F645F}" type="parTrans" cxnId="{A3EFEF81-0FEE-4214-85D5-FEBA7FC3D769}">
      <dgm:prSet/>
      <dgm:spPr/>
      <dgm:t>
        <a:bodyPr/>
        <a:lstStyle/>
        <a:p>
          <a:endParaRPr lang="fr-FR"/>
        </a:p>
      </dgm:t>
    </dgm:pt>
    <dgm:pt modelId="{52E386DC-0CA7-4EEF-9D5D-5BF4EA806F3B}" type="sibTrans" cxnId="{A3EFEF81-0FEE-4214-85D5-FEBA7FC3D769}">
      <dgm:prSet/>
      <dgm:spPr/>
      <dgm:t>
        <a:bodyPr/>
        <a:lstStyle/>
        <a:p>
          <a:endParaRPr lang="fr-FR"/>
        </a:p>
      </dgm:t>
    </dgm:pt>
    <dgm:pt modelId="{04FB510E-8334-4B60-9A32-894021AFEC5E}">
      <dgm:prSet phldrT="[Texte]"/>
      <dgm:spPr/>
      <dgm:t>
        <a:bodyPr/>
        <a:lstStyle/>
        <a:p>
          <a:pPr rtl="1"/>
          <a:r>
            <a:rPr lang="ar-MA" dirty="0" smtClean="0"/>
            <a:t>تحليل الوضع والإشكالية؛</a:t>
          </a:r>
          <a:endParaRPr lang="fr-FR" dirty="0"/>
        </a:p>
      </dgm:t>
    </dgm:pt>
    <dgm:pt modelId="{788B21F7-7055-4968-A8C7-F337C6AEF550}" type="parTrans" cxnId="{4A0FC25A-EEDF-49B0-AB1E-C96968A2BED8}">
      <dgm:prSet/>
      <dgm:spPr/>
      <dgm:t>
        <a:bodyPr/>
        <a:lstStyle/>
        <a:p>
          <a:endParaRPr lang="fr-FR"/>
        </a:p>
      </dgm:t>
    </dgm:pt>
    <dgm:pt modelId="{63C7BBED-65F6-47D7-867E-5D9975B97FF9}" type="sibTrans" cxnId="{4A0FC25A-EEDF-49B0-AB1E-C96968A2BED8}">
      <dgm:prSet/>
      <dgm:spPr/>
      <dgm:t>
        <a:bodyPr/>
        <a:lstStyle/>
        <a:p>
          <a:endParaRPr lang="fr-FR"/>
        </a:p>
      </dgm:t>
    </dgm:pt>
    <dgm:pt modelId="{22784E30-8A6A-4FCA-BD56-4ADA2115A02C}">
      <dgm:prSet phldrT="[Texte]"/>
      <dgm:spPr/>
      <dgm:t>
        <a:bodyPr/>
        <a:lstStyle/>
        <a:p>
          <a:r>
            <a:rPr lang="ar-MA" dirty="0" smtClean="0"/>
            <a:t>الرؤية</a:t>
          </a:r>
          <a:endParaRPr lang="fr-FR" dirty="0"/>
        </a:p>
      </dgm:t>
    </dgm:pt>
    <dgm:pt modelId="{52D51A26-C6AD-402E-BD9B-B94E8685490E}" type="parTrans" cxnId="{00BEAB20-2D26-457F-9FA6-B30A253687B5}">
      <dgm:prSet/>
      <dgm:spPr/>
      <dgm:t>
        <a:bodyPr/>
        <a:lstStyle/>
        <a:p>
          <a:endParaRPr lang="fr-FR"/>
        </a:p>
      </dgm:t>
    </dgm:pt>
    <dgm:pt modelId="{5441852D-A326-4632-8ECE-50F9CCCAA0E7}" type="sibTrans" cxnId="{00BEAB20-2D26-457F-9FA6-B30A253687B5}">
      <dgm:prSet/>
      <dgm:spPr/>
      <dgm:t>
        <a:bodyPr/>
        <a:lstStyle/>
        <a:p>
          <a:endParaRPr lang="fr-FR"/>
        </a:p>
      </dgm:t>
    </dgm:pt>
    <dgm:pt modelId="{2D3258D5-0052-4D92-B339-DFB463B53FA9}">
      <dgm:prSet phldrT="[Texte]"/>
      <dgm:spPr/>
      <dgm:t>
        <a:bodyPr/>
        <a:lstStyle/>
        <a:p>
          <a:pPr rtl="1"/>
          <a:r>
            <a:rPr lang="ar-MA" dirty="0" smtClean="0"/>
            <a:t>صياغة الرؤية المستقبلية للسلامة الطرقية بالمغرب</a:t>
          </a:r>
          <a:endParaRPr lang="fr-FR" dirty="0" smtClean="0"/>
        </a:p>
      </dgm:t>
    </dgm:pt>
    <dgm:pt modelId="{99B102F4-4FB5-4318-8A12-2EA8193061D8}" type="parTrans" cxnId="{04476BBC-239F-4F7A-B048-D24650D23862}">
      <dgm:prSet/>
      <dgm:spPr/>
      <dgm:t>
        <a:bodyPr/>
        <a:lstStyle/>
        <a:p>
          <a:endParaRPr lang="fr-FR"/>
        </a:p>
      </dgm:t>
    </dgm:pt>
    <dgm:pt modelId="{CE1B1D30-5221-49F5-9202-911474832D85}" type="sibTrans" cxnId="{04476BBC-239F-4F7A-B048-D24650D23862}">
      <dgm:prSet/>
      <dgm:spPr/>
      <dgm:t>
        <a:bodyPr/>
        <a:lstStyle/>
        <a:p>
          <a:endParaRPr lang="fr-FR"/>
        </a:p>
      </dgm:t>
    </dgm:pt>
    <dgm:pt modelId="{8BBAA8FA-7C63-4499-952B-7BDECADDEA25}">
      <dgm:prSet phldrT="[Texte]"/>
      <dgm:spPr/>
      <dgm:t>
        <a:bodyPr/>
        <a:lstStyle/>
        <a:p>
          <a:r>
            <a:rPr lang="ar-MA" dirty="0" smtClean="0"/>
            <a:t>الأهداف</a:t>
          </a:r>
          <a:endParaRPr lang="fr-FR" dirty="0"/>
        </a:p>
      </dgm:t>
    </dgm:pt>
    <dgm:pt modelId="{02A932F5-E416-4FF2-857F-0AD2E95A11AC}" type="parTrans" cxnId="{A0316B53-C758-4FFD-8718-3A73318A8E78}">
      <dgm:prSet/>
      <dgm:spPr/>
      <dgm:t>
        <a:bodyPr/>
        <a:lstStyle/>
        <a:p>
          <a:endParaRPr lang="fr-FR"/>
        </a:p>
      </dgm:t>
    </dgm:pt>
    <dgm:pt modelId="{A0C940EA-22ED-4608-9BA8-7F32A33800B8}" type="sibTrans" cxnId="{A0316B53-C758-4FFD-8718-3A73318A8E78}">
      <dgm:prSet/>
      <dgm:spPr/>
      <dgm:t>
        <a:bodyPr/>
        <a:lstStyle/>
        <a:p>
          <a:endParaRPr lang="fr-FR"/>
        </a:p>
      </dgm:t>
    </dgm:pt>
    <dgm:pt modelId="{802FBE3A-9BB4-45A9-A0E5-5E4E266F1A1A}">
      <dgm:prSet phldrT="[Texte]"/>
      <dgm:spPr/>
      <dgm:t>
        <a:bodyPr/>
        <a:lstStyle/>
        <a:p>
          <a:pPr rtl="1"/>
          <a:r>
            <a:rPr lang="ar-MA" b="1" smtClean="0">
              <a:latin typeface="Sakkal Majalla" pitchFamily="2" charset="-78"/>
              <a:cs typeface="Sakkal Majalla" pitchFamily="2" charset="-78"/>
            </a:rPr>
            <a:t>الاستراتيجية</a:t>
          </a:r>
          <a:endParaRPr lang="fr-FR" dirty="0"/>
        </a:p>
      </dgm:t>
    </dgm:pt>
    <dgm:pt modelId="{E573BFFD-F75B-45DC-95AA-0539FEEE5A7D}" type="parTrans" cxnId="{0AE9AD7D-6D37-4DF1-A966-BE609A026A0A}">
      <dgm:prSet/>
      <dgm:spPr/>
      <dgm:t>
        <a:bodyPr/>
        <a:lstStyle/>
        <a:p>
          <a:endParaRPr lang="fr-FR"/>
        </a:p>
      </dgm:t>
    </dgm:pt>
    <dgm:pt modelId="{FF1B3F03-6C0E-4A45-9B4A-3F9095A383F0}" type="sibTrans" cxnId="{0AE9AD7D-6D37-4DF1-A966-BE609A026A0A}">
      <dgm:prSet/>
      <dgm:spPr/>
      <dgm:t>
        <a:bodyPr/>
        <a:lstStyle/>
        <a:p>
          <a:endParaRPr lang="fr-FR"/>
        </a:p>
      </dgm:t>
    </dgm:pt>
    <dgm:pt modelId="{626B93B0-D7A3-4334-855F-D737AC77CDF5}">
      <dgm:prSet/>
      <dgm:spPr/>
      <dgm:t>
        <a:bodyPr/>
        <a:lstStyle/>
        <a:p>
          <a:pPr rtl="1"/>
          <a:r>
            <a:rPr lang="ar-MA" dirty="0" smtClean="0"/>
            <a:t>تحديد الأهداف</a:t>
          </a:r>
          <a:endParaRPr lang="fr-FR" dirty="0" smtClean="0"/>
        </a:p>
      </dgm:t>
    </dgm:pt>
    <dgm:pt modelId="{484DF0C2-D45C-4FD2-995B-BEDA5AC30A7D}" type="parTrans" cxnId="{A4901732-2871-49F9-B103-DDCB5846111F}">
      <dgm:prSet/>
      <dgm:spPr/>
      <dgm:t>
        <a:bodyPr/>
        <a:lstStyle/>
        <a:p>
          <a:endParaRPr lang="fr-FR"/>
        </a:p>
      </dgm:t>
    </dgm:pt>
    <dgm:pt modelId="{411A442A-C25E-4F3A-B5E6-1DE017E75C4D}" type="sibTrans" cxnId="{A4901732-2871-49F9-B103-DDCB5846111F}">
      <dgm:prSet/>
      <dgm:spPr/>
      <dgm:t>
        <a:bodyPr/>
        <a:lstStyle/>
        <a:p>
          <a:endParaRPr lang="fr-FR"/>
        </a:p>
      </dgm:t>
    </dgm:pt>
    <dgm:pt modelId="{9FBEF3DF-5B4A-417C-9ACE-A3714EAD5D42}">
      <dgm:prSet/>
      <dgm:spPr/>
      <dgm:t>
        <a:bodyPr/>
        <a:lstStyle/>
        <a:p>
          <a:pPr rtl="1"/>
          <a:r>
            <a:rPr lang="ar-MA" b="1" dirty="0" smtClean="0"/>
            <a:t>خطة</a:t>
          </a:r>
          <a:endParaRPr lang="fr-FR" dirty="0"/>
        </a:p>
      </dgm:t>
    </dgm:pt>
    <dgm:pt modelId="{0879FD5A-F724-4158-ACB6-9AB8E3AB72CE}" type="parTrans" cxnId="{A1D74FCB-FF9E-404A-885D-EF4D10F20EE0}">
      <dgm:prSet/>
      <dgm:spPr/>
      <dgm:t>
        <a:bodyPr/>
        <a:lstStyle/>
        <a:p>
          <a:endParaRPr lang="fr-FR"/>
        </a:p>
      </dgm:t>
    </dgm:pt>
    <dgm:pt modelId="{53B88F93-CFA3-425E-ADA6-CF702B5812BE}" type="sibTrans" cxnId="{A1D74FCB-FF9E-404A-885D-EF4D10F20EE0}">
      <dgm:prSet/>
      <dgm:spPr/>
      <dgm:t>
        <a:bodyPr/>
        <a:lstStyle/>
        <a:p>
          <a:endParaRPr lang="fr-FR"/>
        </a:p>
      </dgm:t>
    </dgm:pt>
    <dgm:pt modelId="{766F3049-5964-493D-A1D9-43A5488652D3}">
      <dgm:prSet/>
      <dgm:spPr/>
      <dgm:t>
        <a:bodyPr/>
        <a:lstStyle/>
        <a:p>
          <a:pPr rtl="1"/>
          <a:r>
            <a:rPr lang="ar-MA" dirty="0" smtClean="0"/>
            <a:t>إعداد خطة العمل</a:t>
          </a:r>
          <a:endParaRPr lang="fr-FR" dirty="0"/>
        </a:p>
      </dgm:t>
    </dgm:pt>
    <dgm:pt modelId="{638678AE-8CA8-47DA-8713-D41A7A1CD6F9}" type="parTrans" cxnId="{15827610-C480-41FA-8568-323E008482B8}">
      <dgm:prSet/>
      <dgm:spPr/>
      <dgm:t>
        <a:bodyPr/>
        <a:lstStyle/>
        <a:p>
          <a:endParaRPr lang="fr-FR"/>
        </a:p>
      </dgm:t>
    </dgm:pt>
    <dgm:pt modelId="{7E2342D5-09BB-40CC-86D1-2DFDEFD39DE3}" type="sibTrans" cxnId="{15827610-C480-41FA-8568-323E008482B8}">
      <dgm:prSet/>
      <dgm:spPr/>
      <dgm:t>
        <a:bodyPr/>
        <a:lstStyle/>
        <a:p>
          <a:endParaRPr lang="fr-FR"/>
        </a:p>
      </dgm:t>
    </dgm:pt>
    <dgm:pt modelId="{6DC88E23-A236-4028-BE6F-4EFC46BCEA76}">
      <dgm:prSet/>
      <dgm:spPr/>
      <dgm:t>
        <a:bodyPr/>
        <a:lstStyle/>
        <a:p>
          <a:pPr rtl="1"/>
          <a:r>
            <a:rPr lang="ar-MA" dirty="0" smtClean="0"/>
            <a:t>إعداد الاستراتيجية</a:t>
          </a:r>
          <a:endParaRPr lang="fr-FR" dirty="0" smtClean="0"/>
        </a:p>
      </dgm:t>
    </dgm:pt>
    <dgm:pt modelId="{5D0339DB-3E27-4910-9D46-5C0A1C0A1DA6}" type="parTrans" cxnId="{6D694285-DB36-4841-8699-934F35CEF83F}">
      <dgm:prSet/>
      <dgm:spPr/>
      <dgm:t>
        <a:bodyPr/>
        <a:lstStyle/>
        <a:p>
          <a:endParaRPr lang="fr-FR"/>
        </a:p>
      </dgm:t>
    </dgm:pt>
    <dgm:pt modelId="{99426D3B-1FB2-49E4-B98A-C180FFFFDBEA}" type="sibTrans" cxnId="{6D694285-DB36-4841-8699-934F35CEF83F}">
      <dgm:prSet/>
      <dgm:spPr/>
      <dgm:t>
        <a:bodyPr/>
        <a:lstStyle/>
        <a:p>
          <a:endParaRPr lang="fr-FR"/>
        </a:p>
      </dgm:t>
    </dgm:pt>
    <dgm:pt modelId="{FCCA8FAA-80B8-4FEA-AA32-35ACDBF85488}" type="pres">
      <dgm:prSet presAssocID="{6A244C4C-676A-4FE0-A43D-817FBF0E6D2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F294B77-55F4-4E7C-B00F-AFDEA6131F9B}" type="pres">
      <dgm:prSet presAssocID="{80B06CFF-95DD-4FDC-984C-9F0190E45EB3}" presName="composite" presStyleCnt="0"/>
      <dgm:spPr/>
    </dgm:pt>
    <dgm:pt modelId="{AAB30A7C-E832-458F-A591-9A0B473FC8BF}" type="pres">
      <dgm:prSet presAssocID="{80B06CFF-95DD-4FDC-984C-9F0190E45EB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77FAE-5377-415D-AF44-A15FA63DE21B}" type="pres">
      <dgm:prSet presAssocID="{80B06CFF-95DD-4FDC-984C-9F0190E45EB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775D8C-E480-450E-AF8A-528D288008CF}" type="pres">
      <dgm:prSet presAssocID="{52E386DC-0CA7-4EEF-9D5D-5BF4EA806F3B}" presName="sp" presStyleCnt="0"/>
      <dgm:spPr/>
    </dgm:pt>
    <dgm:pt modelId="{68EA73E6-8626-43AD-B2D6-004A2D1763E1}" type="pres">
      <dgm:prSet presAssocID="{22784E30-8A6A-4FCA-BD56-4ADA2115A02C}" presName="composite" presStyleCnt="0"/>
      <dgm:spPr/>
    </dgm:pt>
    <dgm:pt modelId="{77B407C3-49A4-4FDD-A685-196FDA538073}" type="pres">
      <dgm:prSet presAssocID="{22784E30-8A6A-4FCA-BD56-4ADA2115A02C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D057AD-B46D-42EE-B204-8606A59A5854}" type="pres">
      <dgm:prSet presAssocID="{22784E30-8A6A-4FCA-BD56-4ADA2115A02C}" presName="descendantText" presStyleLbl="alignAcc1" presStyleIdx="1" presStyleCnt="5" custLinFactNeighborX="459" custLinFactNeighborY="5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A207F-0DBD-4E85-9048-2F3E6824E0AB}" type="pres">
      <dgm:prSet presAssocID="{5441852D-A326-4632-8ECE-50F9CCCAA0E7}" presName="sp" presStyleCnt="0"/>
      <dgm:spPr/>
    </dgm:pt>
    <dgm:pt modelId="{09249A7C-8D03-4917-8F3F-04233BB7E4DA}" type="pres">
      <dgm:prSet presAssocID="{8BBAA8FA-7C63-4499-952B-7BDECADDEA25}" presName="composite" presStyleCnt="0"/>
      <dgm:spPr/>
    </dgm:pt>
    <dgm:pt modelId="{0A2B5AB3-C0B0-43E5-93BE-56B912859D93}" type="pres">
      <dgm:prSet presAssocID="{8BBAA8FA-7C63-4499-952B-7BDECADDEA2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C040FA-6570-4246-87B7-6E1BE34E6AA9}" type="pres">
      <dgm:prSet presAssocID="{8BBAA8FA-7C63-4499-952B-7BDECADDEA2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01F49B-6A63-475C-92D5-BA82C60DFD78}" type="pres">
      <dgm:prSet presAssocID="{A0C940EA-22ED-4608-9BA8-7F32A33800B8}" presName="sp" presStyleCnt="0"/>
      <dgm:spPr/>
    </dgm:pt>
    <dgm:pt modelId="{3C1B2531-B510-4B82-A076-95FD525D4D24}" type="pres">
      <dgm:prSet presAssocID="{802FBE3A-9BB4-45A9-A0E5-5E4E266F1A1A}" presName="composite" presStyleCnt="0"/>
      <dgm:spPr/>
    </dgm:pt>
    <dgm:pt modelId="{3CC550F6-CAA0-4520-8AAB-06B9C432B38E}" type="pres">
      <dgm:prSet presAssocID="{802FBE3A-9BB4-45A9-A0E5-5E4E266F1A1A}" presName="parentText" presStyleLbl="alignNode1" presStyleIdx="3" presStyleCnt="5" custLinFactNeighborX="-1224" custLinFactNeighborY="-44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6F194B-F7D5-4017-9678-5B8EF2A7D239}" type="pres">
      <dgm:prSet presAssocID="{802FBE3A-9BB4-45A9-A0E5-5E4E266F1A1A}" presName="descendantText" presStyleLbl="alignAcc1" presStyleIdx="3" presStyleCnt="5" custLinFactNeighborX="461" custLinFactNeighborY="-127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64BE21-209F-4BDA-A5B4-F60002B37583}" type="pres">
      <dgm:prSet presAssocID="{FF1B3F03-6C0E-4A45-9B4A-3F9095A383F0}" presName="sp" presStyleCnt="0"/>
      <dgm:spPr/>
    </dgm:pt>
    <dgm:pt modelId="{05EEBAC3-C0E0-4E1D-84BA-267BC82681F4}" type="pres">
      <dgm:prSet presAssocID="{9FBEF3DF-5B4A-417C-9ACE-A3714EAD5D42}" presName="composite" presStyleCnt="0"/>
      <dgm:spPr/>
    </dgm:pt>
    <dgm:pt modelId="{5E1B8F60-7FFD-4865-9037-23C8B47CFBE6}" type="pres">
      <dgm:prSet presAssocID="{9FBEF3DF-5B4A-417C-9ACE-A3714EAD5D42}" presName="parentText" presStyleLbl="alignNode1" presStyleIdx="4" presStyleCnt="5" custLinFactNeighborX="-1816" custLinFactNeighborY="-23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211B1F-DB5B-4C68-90A4-1FC1DE2D332D}" type="pres">
      <dgm:prSet presAssocID="{9FBEF3DF-5B4A-417C-9ACE-A3714EAD5D4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827610-C480-41FA-8568-323E008482B8}" srcId="{9FBEF3DF-5B4A-417C-9ACE-A3714EAD5D42}" destId="{766F3049-5964-493D-A1D9-43A5488652D3}" srcOrd="0" destOrd="0" parTransId="{638678AE-8CA8-47DA-8713-D41A7A1CD6F9}" sibTransId="{7E2342D5-09BB-40CC-86D1-2DFDEFD39DE3}"/>
    <dgm:cxn modelId="{E2671771-E15C-4D6C-A661-FFF25C96E213}" type="presOf" srcId="{626B93B0-D7A3-4334-855F-D737AC77CDF5}" destId="{3FC040FA-6570-4246-87B7-6E1BE34E6AA9}" srcOrd="0" destOrd="0" presId="urn:microsoft.com/office/officeart/2005/8/layout/chevron2"/>
    <dgm:cxn modelId="{6D694285-DB36-4841-8699-934F35CEF83F}" srcId="{802FBE3A-9BB4-45A9-A0E5-5E4E266F1A1A}" destId="{6DC88E23-A236-4028-BE6F-4EFC46BCEA76}" srcOrd="0" destOrd="0" parTransId="{5D0339DB-3E27-4910-9D46-5C0A1C0A1DA6}" sibTransId="{99426D3B-1FB2-49E4-B98A-C180FFFFDBEA}"/>
    <dgm:cxn modelId="{04476BBC-239F-4F7A-B048-D24650D23862}" srcId="{22784E30-8A6A-4FCA-BD56-4ADA2115A02C}" destId="{2D3258D5-0052-4D92-B339-DFB463B53FA9}" srcOrd="0" destOrd="0" parTransId="{99B102F4-4FB5-4318-8A12-2EA8193061D8}" sibTransId="{CE1B1D30-5221-49F5-9202-911474832D85}"/>
    <dgm:cxn modelId="{A4901732-2871-49F9-B103-DDCB5846111F}" srcId="{8BBAA8FA-7C63-4499-952B-7BDECADDEA25}" destId="{626B93B0-D7A3-4334-855F-D737AC77CDF5}" srcOrd="0" destOrd="0" parTransId="{484DF0C2-D45C-4FD2-995B-BEDA5AC30A7D}" sibTransId="{411A442A-C25E-4F3A-B5E6-1DE017E75C4D}"/>
    <dgm:cxn modelId="{A3EFEF81-0FEE-4214-85D5-FEBA7FC3D769}" srcId="{6A244C4C-676A-4FE0-A43D-817FBF0E6D21}" destId="{80B06CFF-95DD-4FDC-984C-9F0190E45EB3}" srcOrd="0" destOrd="0" parTransId="{013841DF-4A12-4917-841B-4C985F9F645F}" sibTransId="{52E386DC-0CA7-4EEF-9D5D-5BF4EA806F3B}"/>
    <dgm:cxn modelId="{71D7232B-F5F6-4BC5-BFE7-579BC66D7AE2}" type="presOf" srcId="{802FBE3A-9BB4-45A9-A0E5-5E4E266F1A1A}" destId="{3CC550F6-CAA0-4520-8AAB-06B9C432B38E}" srcOrd="0" destOrd="0" presId="urn:microsoft.com/office/officeart/2005/8/layout/chevron2"/>
    <dgm:cxn modelId="{5CF84062-996F-4A34-A67A-7675307AFC65}" type="presOf" srcId="{6A244C4C-676A-4FE0-A43D-817FBF0E6D21}" destId="{FCCA8FAA-80B8-4FEA-AA32-35ACDBF85488}" srcOrd="0" destOrd="0" presId="urn:microsoft.com/office/officeart/2005/8/layout/chevron2"/>
    <dgm:cxn modelId="{A1F392E3-5534-42A7-A3A1-DD2D42E562CC}" type="presOf" srcId="{22784E30-8A6A-4FCA-BD56-4ADA2115A02C}" destId="{77B407C3-49A4-4FDD-A685-196FDA538073}" srcOrd="0" destOrd="0" presId="urn:microsoft.com/office/officeart/2005/8/layout/chevron2"/>
    <dgm:cxn modelId="{35DCB576-6637-45E7-B535-A27BC004F762}" type="presOf" srcId="{04FB510E-8334-4B60-9A32-894021AFEC5E}" destId="{A3977FAE-5377-415D-AF44-A15FA63DE21B}" srcOrd="0" destOrd="0" presId="urn:microsoft.com/office/officeart/2005/8/layout/chevron2"/>
    <dgm:cxn modelId="{A1D74FCB-FF9E-404A-885D-EF4D10F20EE0}" srcId="{6A244C4C-676A-4FE0-A43D-817FBF0E6D21}" destId="{9FBEF3DF-5B4A-417C-9ACE-A3714EAD5D42}" srcOrd="4" destOrd="0" parTransId="{0879FD5A-F724-4158-ACB6-9AB8E3AB72CE}" sibTransId="{53B88F93-CFA3-425E-ADA6-CF702B5812BE}"/>
    <dgm:cxn modelId="{0AE9AD7D-6D37-4DF1-A966-BE609A026A0A}" srcId="{6A244C4C-676A-4FE0-A43D-817FBF0E6D21}" destId="{802FBE3A-9BB4-45A9-A0E5-5E4E266F1A1A}" srcOrd="3" destOrd="0" parTransId="{E573BFFD-F75B-45DC-95AA-0539FEEE5A7D}" sibTransId="{FF1B3F03-6C0E-4A45-9B4A-3F9095A383F0}"/>
    <dgm:cxn modelId="{250E8380-42CB-49D3-B258-6ECEE9A8942A}" type="presOf" srcId="{8BBAA8FA-7C63-4499-952B-7BDECADDEA25}" destId="{0A2B5AB3-C0B0-43E5-93BE-56B912859D93}" srcOrd="0" destOrd="0" presId="urn:microsoft.com/office/officeart/2005/8/layout/chevron2"/>
    <dgm:cxn modelId="{21E7A35B-D54B-4849-8039-518F235B940D}" type="presOf" srcId="{80B06CFF-95DD-4FDC-984C-9F0190E45EB3}" destId="{AAB30A7C-E832-458F-A591-9A0B473FC8BF}" srcOrd="0" destOrd="0" presId="urn:microsoft.com/office/officeart/2005/8/layout/chevron2"/>
    <dgm:cxn modelId="{47B1C9FC-4CE2-4065-97DC-7850B06A56FA}" type="presOf" srcId="{766F3049-5964-493D-A1D9-43A5488652D3}" destId="{21211B1F-DB5B-4C68-90A4-1FC1DE2D332D}" srcOrd="0" destOrd="0" presId="urn:microsoft.com/office/officeart/2005/8/layout/chevron2"/>
    <dgm:cxn modelId="{4820694C-9E2C-4C5B-85E4-B7BF902DB450}" type="presOf" srcId="{6DC88E23-A236-4028-BE6F-4EFC46BCEA76}" destId="{AD6F194B-F7D5-4017-9678-5B8EF2A7D239}" srcOrd="0" destOrd="0" presId="urn:microsoft.com/office/officeart/2005/8/layout/chevron2"/>
    <dgm:cxn modelId="{44026E51-98AF-45D3-9B91-7AFA3B36C2B8}" type="presOf" srcId="{2D3258D5-0052-4D92-B339-DFB463B53FA9}" destId="{E9D057AD-B46D-42EE-B204-8606A59A5854}" srcOrd="0" destOrd="0" presId="urn:microsoft.com/office/officeart/2005/8/layout/chevron2"/>
    <dgm:cxn modelId="{00BEAB20-2D26-457F-9FA6-B30A253687B5}" srcId="{6A244C4C-676A-4FE0-A43D-817FBF0E6D21}" destId="{22784E30-8A6A-4FCA-BD56-4ADA2115A02C}" srcOrd="1" destOrd="0" parTransId="{52D51A26-C6AD-402E-BD9B-B94E8685490E}" sibTransId="{5441852D-A326-4632-8ECE-50F9CCCAA0E7}"/>
    <dgm:cxn modelId="{A0316B53-C758-4FFD-8718-3A73318A8E78}" srcId="{6A244C4C-676A-4FE0-A43D-817FBF0E6D21}" destId="{8BBAA8FA-7C63-4499-952B-7BDECADDEA25}" srcOrd="2" destOrd="0" parTransId="{02A932F5-E416-4FF2-857F-0AD2E95A11AC}" sibTransId="{A0C940EA-22ED-4608-9BA8-7F32A33800B8}"/>
    <dgm:cxn modelId="{88508A77-4C0E-4C48-8E41-E7B810D501D5}" type="presOf" srcId="{9FBEF3DF-5B4A-417C-9ACE-A3714EAD5D42}" destId="{5E1B8F60-7FFD-4865-9037-23C8B47CFBE6}" srcOrd="0" destOrd="0" presId="urn:microsoft.com/office/officeart/2005/8/layout/chevron2"/>
    <dgm:cxn modelId="{4A0FC25A-EEDF-49B0-AB1E-C96968A2BED8}" srcId="{80B06CFF-95DD-4FDC-984C-9F0190E45EB3}" destId="{04FB510E-8334-4B60-9A32-894021AFEC5E}" srcOrd="0" destOrd="0" parTransId="{788B21F7-7055-4968-A8C7-F337C6AEF550}" sibTransId="{63C7BBED-65F6-47D7-867E-5D9975B97FF9}"/>
    <dgm:cxn modelId="{6D5BD609-A86C-4739-853D-D5344144D979}" type="presParOf" srcId="{FCCA8FAA-80B8-4FEA-AA32-35ACDBF85488}" destId="{DF294B77-55F4-4E7C-B00F-AFDEA6131F9B}" srcOrd="0" destOrd="0" presId="urn:microsoft.com/office/officeart/2005/8/layout/chevron2"/>
    <dgm:cxn modelId="{EA0F56F1-5B74-42EE-A21B-BD2560CCEAF1}" type="presParOf" srcId="{DF294B77-55F4-4E7C-B00F-AFDEA6131F9B}" destId="{AAB30A7C-E832-458F-A591-9A0B473FC8BF}" srcOrd="0" destOrd="0" presId="urn:microsoft.com/office/officeart/2005/8/layout/chevron2"/>
    <dgm:cxn modelId="{E3DA11C9-B5D1-44EB-812C-99DAAC37452F}" type="presParOf" srcId="{DF294B77-55F4-4E7C-B00F-AFDEA6131F9B}" destId="{A3977FAE-5377-415D-AF44-A15FA63DE21B}" srcOrd="1" destOrd="0" presId="urn:microsoft.com/office/officeart/2005/8/layout/chevron2"/>
    <dgm:cxn modelId="{03A5ED2B-BB18-4F0F-87CA-2BAC2E07648E}" type="presParOf" srcId="{FCCA8FAA-80B8-4FEA-AA32-35ACDBF85488}" destId="{9C775D8C-E480-450E-AF8A-528D288008CF}" srcOrd="1" destOrd="0" presId="urn:microsoft.com/office/officeart/2005/8/layout/chevron2"/>
    <dgm:cxn modelId="{9608C6CA-D768-4C24-9C93-AE8B740A4EFC}" type="presParOf" srcId="{FCCA8FAA-80B8-4FEA-AA32-35ACDBF85488}" destId="{68EA73E6-8626-43AD-B2D6-004A2D1763E1}" srcOrd="2" destOrd="0" presId="urn:microsoft.com/office/officeart/2005/8/layout/chevron2"/>
    <dgm:cxn modelId="{832FC989-AC0B-4097-B3D7-6E202F3B12C1}" type="presParOf" srcId="{68EA73E6-8626-43AD-B2D6-004A2D1763E1}" destId="{77B407C3-49A4-4FDD-A685-196FDA538073}" srcOrd="0" destOrd="0" presId="urn:microsoft.com/office/officeart/2005/8/layout/chevron2"/>
    <dgm:cxn modelId="{6BB8FBF5-C6B3-4C6A-96CE-428A66B81D4E}" type="presParOf" srcId="{68EA73E6-8626-43AD-B2D6-004A2D1763E1}" destId="{E9D057AD-B46D-42EE-B204-8606A59A5854}" srcOrd="1" destOrd="0" presId="urn:microsoft.com/office/officeart/2005/8/layout/chevron2"/>
    <dgm:cxn modelId="{F3B77085-CD04-4D28-A9E0-6429025C1699}" type="presParOf" srcId="{FCCA8FAA-80B8-4FEA-AA32-35ACDBF85488}" destId="{818A207F-0DBD-4E85-9048-2F3E6824E0AB}" srcOrd="3" destOrd="0" presId="urn:microsoft.com/office/officeart/2005/8/layout/chevron2"/>
    <dgm:cxn modelId="{DDFD23D3-55C5-41BA-A96F-B5EDED8243FC}" type="presParOf" srcId="{FCCA8FAA-80B8-4FEA-AA32-35ACDBF85488}" destId="{09249A7C-8D03-4917-8F3F-04233BB7E4DA}" srcOrd="4" destOrd="0" presId="urn:microsoft.com/office/officeart/2005/8/layout/chevron2"/>
    <dgm:cxn modelId="{737A9925-0235-4C62-9483-C38AC042A8BA}" type="presParOf" srcId="{09249A7C-8D03-4917-8F3F-04233BB7E4DA}" destId="{0A2B5AB3-C0B0-43E5-93BE-56B912859D93}" srcOrd="0" destOrd="0" presId="urn:microsoft.com/office/officeart/2005/8/layout/chevron2"/>
    <dgm:cxn modelId="{80B8A399-1AA8-4738-903C-60220F108161}" type="presParOf" srcId="{09249A7C-8D03-4917-8F3F-04233BB7E4DA}" destId="{3FC040FA-6570-4246-87B7-6E1BE34E6AA9}" srcOrd="1" destOrd="0" presId="urn:microsoft.com/office/officeart/2005/8/layout/chevron2"/>
    <dgm:cxn modelId="{A3C6D225-5D18-4F7B-9695-BD1E306FB0A8}" type="presParOf" srcId="{FCCA8FAA-80B8-4FEA-AA32-35ACDBF85488}" destId="{2601F49B-6A63-475C-92D5-BA82C60DFD78}" srcOrd="5" destOrd="0" presId="urn:microsoft.com/office/officeart/2005/8/layout/chevron2"/>
    <dgm:cxn modelId="{38DF30A9-506F-4C88-B307-9CDA6CD96586}" type="presParOf" srcId="{FCCA8FAA-80B8-4FEA-AA32-35ACDBF85488}" destId="{3C1B2531-B510-4B82-A076-95FD525D4D24}" srcOrd="6" destOrd="0" presId="urn:microsoft.com/office/officeart/2005/8/layout/chevron2"/>
    <dgm:cxn modelId="{F3762638-E4B8-43B4-9740-098E8FF28306}" type="presParOf" srcId="{3C1B2531-B510-4B82-A076-95FD525D4D24}" destId="{3CC550F6-CAA0-4520-8AAB-06B9C432B38E}" srcOrd="0" destOrd="0" presId="urn:microsoft.com/office/officeart/2005/8/layout/chevron2"/>
    <dgm:cxn modelId="{B6667308-FD8F-4102-8A89-CE8CF106A864}" type="presParOf" srcId="{3C1B2531-B510-4B82-A076-95FD525D4D24}" destId="{AD6F194B-F7D5-4017-9678-5B8EF2A7D239}" srcOrd="1" destOrd="0" presId="urn:microsoft.com/office/officeart/2005/8/layout/chevron2"/>
    <dgm:cxn modelId="{3DB11587-F47D-4148-A345-1AD8E33B9992}" type="presParOf" srcId="{FCCA8FAA-80B8-4FEA-AA32-35ACDBF85488}" destId="{A564BE21-209F-4BDA-A5B4-F60002B37583}" srcOrd="7" destOrd="0" presId="urn:microsoft.com/office/officeart/2005/8/layout/chevron2"/>
    <dgm:cxn modelId="{95ECD0EB-A5AD-4A97-9961-83E2E2A0F10E}" type="presParOf" srcId="{FCCA8FAA-80B8-4FEA-AA32-35ACDBF85488}" destId="{05EEBAC3-C0E0-4E1D-84BA-267BC82681F4}" srcOrd="8" destOrd="0" presId="urn:microsoft.com/office/officeart/2005/8/layout/chevron2"/>
    <dgm:cxn modelId="{EDAE1438-5B51-4B18-BB06-FFE5C525068E}" type="presParOf" srcId="{05EEBAC3-C0E0-4E1D-84BA-267BC82681F4}" destId="{5E1B8F60-7FFD-4865-9037-23C8B47CFBE6}" srcOrd="0" destOrd="0" presId="urn:microsoft.com/office/officeart/2005/8/layout/chevron2"/>
    <dgm:cxn modelId="{112429F4-1F41-415C-A207-EE14FA7522A3}" type="presParOf" srcId="{05EEBAC3-C0E0-4E1D-84BA-267BC82681F4}" destId="{21211B1F-DB5B-4C68-90A4-1FC1DE2D33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44C4C-676A-4FE0-A43D-817FBF0E6D21}" type="doc">
      <dgm:prSet loTypeId="urn:microsoft.com/office/officeart/2005/8/layout/gear1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0B06CFF-95DD-4FDC-984C-9F0190E45EB3}">
      <dgm:prSet phldrT="[Texte]" custT="1"/>
      <dgm:spPr/>
      <dgm:t>
        <a:bodyPr/>
        <a:lstStyle/>
        <a:p>
          <a:r>
            <a:rPr lang="ar-MA" sz="1600" dirty="0" smtClean="0"/>
            <a:t>الاستراتيجية </a:t>
          </a:r>
          <a:endParaRPr lang="fr-FR" sz="1600" dirty="0"/>
        </a:p>
      </dgm:t>
    </dgm:pt>
    <dgm:pt modelId="{013841DF-4A12-4917-841B-4C985F9F645F}" type="parTrans" cxnId="{A3EFEF81-0FEE-4214-85D5-FEBA7FC3D769}">
      <dgm:prSet/>
      <dgm:spPr/>
      <dgm:t>
        <a:bodyPr/>
        <a:lstStyle/>
        <a:p>
          <a:endParaRPr lang="fr-FR"/>
        </a:p>
      </dgm:t>
    </dgm:pt>
    <dgm:pt modelId="{52E386DC-0CA7-4EEF-9D5D-5BF4EA806F3B}" type="sibTrans" cxnId="{A3EFEF81-0FEE-4214-85D5-FEBA7FC3D769}">
      <dgm:prSet/>
      <dgm:spPr/>
      <dgm:t>
        <a:bodyPr/>
        <a:lstStyle/>
        <a:p>
          <a:endParaRPr lang="fr-FR"/>
        </a:p>
      </dgm:t>
    </dgm:pt>
    <dgm:pt modelId="{04FB510E-8334-4B60-9A32-894021AFEC5E}">
      <dgm:prSet phldrT="[Texte]" custT="1"/>
      <dgm:spPr/>
      <dgm:t>
        <a:bodyPr anchor="ctr"/>
        <a:lstStyle/>
        <a:p>
          <a:pPr algn="ctr" rtl="1"/>
          <a:r>
            <a:rPr lang="ar-MA" sz="1600" dirty="0" smtClean="0"/>
            <a:t>تحدد المبادئ الأساسية على مدى 10 سنوات</a:t>
          </a:r>
          <a:endParaRPr lang="fr-FR" sz="1600" dirty="0"/>
        </a:p>
      </dgm:t>
    </dgm:pt>
    <dgm:pt modelId="{788B21F7-7055-4968-A8C7-F337C6AEF550}" type="parTrans" cxnId="{4A0FC25A-EEDF-49B0-AB1E-C96968A2BED8}">
      <dgm:prSet/>
      <dgm:spPr/>
      <dgm:t>
        <a:bodyPr/>
        <a:lstStyle/>
        <a:p>
          <a:endParaRPr lang="fr-FR"/>
        </a:p>
      </dgm:t>
    </dgm:pt>
    <dgm:pt modelId="{63C7BBED-65F6-47D7-867E-5D9975B97FF9}" type="sibTrans" cxnId="{4A0FC25A-EEDF-49B0-AB1E-C96968A2BED8}">
      <dgm:prSet/>
      <dgm:spPr/>
      <dgm:t>
        <a:bodyPr/>
        <a:lstStyle/>
        <a:p>
          <a:endParaRPr lang="fr-FR"/>
        </a:p>
      </dgm:t>
    </dgm:pt>
    <dgm:pt modelId="{22784E30-8A6A-4FCA-BD56-4ADA2115A02C}">
      <dgm:prSet phldrT="[Texte]"/>
      <dgm:spPr/>
      <dgm:t>
        <a:bodyPr/>
        <a:lstStyle/>
        <a:p>
          <a:r>
            <a:rPr lang="ar-MA" dirty="0" smtClean="0"/>
            <a:t>الرؤية</a:t>
          </a:r>
          <a:endParaRPr lang="fr-FR" dirty="0"/>
        </a:p>
      </dgm:t>
    </dgm:pt>
    <dgm:pt modelId="{52D51A26-C6AD-402E-BD9B-B94E8685490E}" type="parTrans" cxnId="{00BEAB20-2D26-457F-9FA6-B30A253687B5}">
      <dgm:prSet/>
      <dgm:spPr/>
      <dgm:t>
        <a:bodyPr/>
        <a:lstStyle/>
        <a:p>
          <a:endParaRPr lang="fr-FR"/>
        </a:p>
      </dgm:t>
    </dgm:pt>
    <dgm:pt modelId="{5441852D-A326-4632-8ECE-50F9CCCAA0E7}" type="sibTrans" cxnId="{00BEAB20-2D26-457F-9FA6-B30A253687B5}">
      <dgm:prSet/>
      <dgm:spPr/>
      <dgm:t>
        <a:bodyPr/>
        <a:lstStyle/>
        <a:p>
          <a:endParaRPr lang="fr-FR"/>
        </a:p>
      </dgm:t>
    </dgm:pt>
    <dgm:pt modelId="{2D3258D5-0052-4D92-B339-DFB463B53FA9}">
      <dgm:prSet phldrT="[Texte]" custT="1"/>
      <dgm:spPr/>
      <dgm:t>
        <a:bodyPr/>
        <a:lstStyle/>
        <a:p>
          <a:pPr algn="ctr" rtl="1"/>
          <a:r>
            <a:rPr lang="ar-MA" sz="1600" dirty="0" smtClean="0"/>
            <a:t>السلامة </a:t>
          </a:r>
          <a:r>
            <a:rPr lang="ar-MA" sz="1600" dirty="0" err="1" smtClean="0"/>
            <a:t>الطرقية </a:t>
          </a:r>
          <a:r>
            <a:rPr lang="ar-MA" sz="1600" dirty="0" smtClean="0"/>
            <a:t>: أولوية وطنية للتخفيض الملموس والمستمر من ضحايا حوادث السير</a:t>
          </a:r>
          <a:endParaRPr lang="fr-FR" sz="1600" dirty="0" smtClean="0"/>
        </a:p>
      </dgm:t>
    </dgm:pt>
    <dgm:pt modelId="{99B102F4-4FB5-4318-8A12-2EA8193061D8}" type="parTrans" cxnId="{04476BBC-239F-4F7A-B048-D24650D23862}">
      <dgm:prSet/>
      <dgm:spPr/>
      <dgm:t>
        <a:bodyPr/>
        <a:lstStyle/>
        <a:p>
          <a:endParaRPr lang="fr-FR"/>
        </a:p>
      </dgm:t>
    </dgm:pt>
    <dgm:pt modelId="{CE1B1D30-5221-49F5-9202-911474832D85}" type="sibTrans" cxnId="{04476BBC-239F-4F7A-B048-D24650D23862}">
      <dgm:prSet/>
      <dgm:spPr/>
      <dgm:t>
        <a:bodyPr/>
        <a:lstStyle/>
        <a:p>
          <a:endParaRPr lang="fr-FR"/>
        </a:p>
      </dgm:t>
    </dgm:pt>
    <dgm:pt modelId="{8BBAA8FA-7C63-4499-952B-7BDECADDEA25}">
      <dgm:prSet phldrT="[Texte]"/>
      <dgm:spPr/>
      <dgm:t>
        <a:bodyPr/>
        <a:lstStyle/>
        <a:p>
          <a:r>
            <a:rPr lang="ar-MA" dirty="0" smtClean="0"/>
            <a:t>الأهداف</a:t>
          </a:r>
          <a:endParaRPr lang="fr-FR" dirty="0"/>
        </a:p>
      </dgm:t>
    </dgm:pt>
    <dgm:pt modelId="{02A932F5-E416-4FF2-857F-0AD2E95A11AC}" type="parTrans" cxnId="{A0316B53-C758-4FFD-8718-3A73318A8E78}">
      <dgm:prSet/>
      <dgm:spPr/>
      <dgm:t>
        <a:bodyPr/>
        <a:lstStyle/>
        <a:p>
          <a:endParaRPr lang="fr-FR"/>
        </a:p>
      </dgm:t>
    </dgm:pt>
    <dgm:pt modelId="{A0C940EA-22ED-4608-9BA8-7F32A33800B8}" type="sibTrans" cxnId="{A0316B53-C758-4FFD-8718-3A73318A8E78}">
      <dgm:prSet/>
      <dgm:spPr/>
      <dgm:t>
        <a:bodyPr/>
        <a:lstStyle/>
        <a:p>
          <a:endParaRPr lang="fr-FR"/>
        </a:p>
      </dgm:t>
    </dgm:pt>
    <dgm:pt modelId="{626B93B0-D7A3-4334-855F-D737AC77CDF5}">
      <dgm:prSet custT="1"/>
      <dgm:spPr/>
      <dgm:t>
        <a:bodyPr/>
        <a:lstStyle/>
        <a:p>
          <a:pPr rtl="1"/>
          <a:r>
            <a:rPr lang="ar-MA" sz="1400" b="1" dirty="0" smtClean="0">
              <a:solidFill>
                <a:srgbClr val="006600"/>
              </a:solidFill>
            </a:rPr>
            <a:t>الهدف </a:t>
          </a:r>
          <a:r>
            <a:rPr lang="ar-MA" sz="1400" b="1" dirty="0" err="1" smtClean="0">
              <a:solidFill>
                <a:srgbClr val="006600"/>
              </a:solidFill>
            </a:rPr>
            <a:t>1 :</a:t>
          </a:r>
          <a:r>
            <a:rPr lang="ar-MA" sz="1400" b="1" dirty="0" smtClean="0">
              <a:solidFill>
                <a:srgbClr val="006600"/>
              </a:solidFill>
            </a:rPr>
            <a:t> </a:t>
          </a:r>
          <a:r>
            <a:rPr lang="ar-SA" altLang="fr-FR" sz="1600" dirty="0" smtClean="0"/>
            <a:t>عكس الاتجاه </a:t>
          </a:r>
          <a:r>
            <a:rPr lang="ar-MA" altLang="fr-FR" sz="1600" dirty="0" smtClean="0"/>
            <a:t>التصاعدي</a:t>
          </a:r>
          <a:r>
            <a:rPr lang="ar-SA" altLang="fr-FR" sz="1600" dirty="0" smtClean="0"/>
            <a:t> </a:t>
          </a:r>
          <a:r>
            <a:rPr lang="ar-MA" altLang="fr-FR" sz="1600" dirty="0" err="1" smtClean="0"/>
            <a:t>؛</a:t>
          </a:r>
          <a:endParaRPr lang="fr-FR" sz="1600" dirty="0" smtClean="0"/>
        </a:p>
      </dgm:t>
    </dgm:pt>
    <dgm:pt modelId="{484DF0C2-D45C-4FD2-995B-BEDA5AC30A7D}" type="parTrans" cxnId="{A4901732-2871-49F9-B103-DDCB5846111F}">
      <dgm:prSet/>
      <dgm:spPr/>
      <dgm:t>
        <a:bodyPr/>
        <a:lstStyle/>
        <a:p>
          <a:endParaRPr lang="fr-FR"/>
        </a:p>
      </dgm:t>
    </dgm:pt>
    <dgm:pt modelId="{411A442A-C25E-4F3A-B5E6-1DE017E75C4D}" type="sibTrans" cxnId="{A4901732-2871-49F9-B103-DDCB5846111F}">
      <dgm:prSet/>
      <dgm:spPr/>
      <dgm:t>
        <a:bodyPr/>
        <a:lstStyle/>
        <a:p>
          <a:endParaRPr lang="fr-FR"/>
        </a:p>
      </dgm:t>
    </dgm:pt>
    <dgm:pt modelId="{7671A9A2-21DB-4087-86F6-EB879C8A40A4}">
      <dgm:prSet custT="1"/>
      <dgm:spPr/>
      <dgm:t>
        <a:bodyPr/>
        <a:lstStyle/>
        <a:p>
          <a:pPr rtl="1"/>
          <a:r>
            <a:rPr lang="ar-MA" sz="1400" b="1" dirty="0" smtClean="0">
              <a:solidFill>
                <a:srgbClr val="006600"/>
              </a:solidFill>
            </a:rPr>
            <a:t>الهدف </a:t>
          </a:r>
          <a:r>
            <a:rPr lang="ar-MA" sz="1400" b="1" dirty="0" err="1" smtClean="0">
              <a:solidFill>
                <a:srgbClr val="006600"/>
              </a:solidFill>
            </a:rPr>
            <a:t>2 </a:t>
          </a:r>
          <a:r>
            <a:rPr lang="ar-MA" sz="1400" b="1" dirty="0" smtClean="0">
              <a:solidFill>
                <a:srgbClr val="006600"/>
              </a:solidFill>
            </a:rPr>
            <a:t>: </a:t>
          </a:r>
          <a:r>
            <a:rPr lang="ar-MA" altLang="fr-FR" sz="1600" dirty="0" smtClean="0"/>
            <a:t>بعد عكس </a:t>
          </a:r>
          <a:r>
            <a:rPr lang="ar-MA" altLang="fr-FR" sz="1600" dirty="0" err="1" smtClean="0"/>
            <a:t>الاتجاه /</a:t>
          </a:r>
          <a:r>
            <a:rPr lang="ar-MA" altLang="fr-FR" sz="1600" dirty="0" smtClean="0"/>
            <a:t> </a:t>
          </a:r>
          <a:r>
            <a:rPr lang="ar-SA" altLang="fr-FR" sz="1600" dirty="0" smtClean="0"/>
            <a:t>تقليص مستمر</a:t>
          </a:r>
          <a:r>
            <a:rPr lang="ar-MA" altLang="fr-FR" sz="1600" dirty="0" smtClean="0"/>
            <a:t> ل</a:t>
          </a:r>
          <a:r>
            <a:rPr lang="ar-SA" altLang="fr-FR" sz="1600" dirty="0" smtClean="0"/>
            <a:t>عدد القتلى</a:t>
          </a:r>
          <a:r>
            <a:rPr lang="fr-FR" altLang="fr-FR" sz="1600" dirty="0" smtClean="0"/>
            <a:t> </a:t>
          </a:r>
          <a:r>
            <a:rPr lang="ar-MA" altLang="fr-FR" sz="1600" dirty="0" smtClean="0"/>
            <a:t>والمصابين بجروح خطيرة.</a:t>
          </a:r>
          <a:endParaRPr lang="fr-FR" altLang="fr-FR" sz="1600" dirty="0" smtClean="0"/>
        </a:p>
      </dgm:t>
    </dgm:pt>
    <dgm:pt modelId="{79A01647-1BF4-4F21-8A18-303467C71414}" type="parTrans" cxnId="{EFF34BF1-4ED8-423B-8AEE-99A8556441C4}">
      <dgm:prSet/>
      <dgm:spPr/>
      <dgm:t>
        <a:bodyPr/>
        <a:lstStyle/>
        <a:p>
          <a:endParaRPr lang="fr-FR"/>
        </a:p>
      </dgm:t>
    </dgm:pt>
    <dgm:pt modelId="{93586372-37FC-4115-928D-15815DF2908F}" type="sibTrans" cxnId="{EFF34BF1-4ED8-423B-8AEE-99A8556441C4}">
      <dgm:prSet/>
      <dgm:spPr/>
      <dgm:t>
        <a:bodyPr/>
        <a:lstStyle/>
        <a:p>
          <a:endParaRPr lang="fr-FR"/>
        </a:p>
      </dgm:t>
    </dgm:pt>
    <dgm:pt modelId="{766F3049-5964-493D-A1D9-43A5488652D3}">
      <dgm:prSet/>
      <dgm:spPr/>
      <dgm:t>
        <a:bodyPr/>
        <a:lstStyle/>
        <a:p>
          <a:endParaRPr lang="fr-FR"/>
        </a:p>
      </dgm:t>
    </dgm:pt>
    <dgm:pt modelId="{7E2342D5-09BB-40CC-86D1-2DFDEFD39DE3}" type="sibTrans" cxnId="{15827610-C480-41FA-8568-323E008482B8}">
      <dgm:prSet/>
      <dgm:spPr/>
      <dgm:t>
        <a:bodyPr/>
        <a:lstStyle/>
        <a:p>
          <a:endParaRPr lang="fr-FR"/>
        </a:p>
      </dgm:t>
    </dgm:pt>
    <dgm:pt modelId="{638678AE-8CA8-47DA-8713-D41A7A1CD6F9}" type="parTrans" cxnId="{15827610-C480-41FA-8568-323E008482B8}">
      <dgm:prSet/>
      <dgm:spPr/>
      <dgm:t>
        <a:bodyPr/>
        <a:lstStyle/>
        <a:p>
          <a:endParaRPr lang="fr-FR"/>
        </a:p>
      </dgm:t>
    </dgm:pt>
    <dgm:pt modelId="{E76AC04D-D9D8-445F-8F91-4C0518687CC4}">
      <dgm:prSet/>
      <dgm:spPr/>
      <dgm:t>
        <a:bodyPr/>
        <a:lstStyle/>
        <a:p>
          <a:pPr rtl="1"/>
          <a:endParaRPr lang="fr-FR" dirty="0"/>
        </a:p>
      </dgm:t>
    </dgm:pt>
    <dgm:pt modelId="{4DAC601F-380F-4727-A60B-511B7254815F}" type="parTrans" cxnId="{DBBFF277-57E5-4B1A-A788-C9C2B550A0D9}">
      <dgm:prSet/>
      <dgm:spPr/>
      <dgm:t>
        <a:bodyPr/>
        <a:lstStyle/>
        <a:p>
          <a:endParaRPr lang="fr-FR"/>
        </a:p>
      </dgm:t>
    </dgm:pt>
    <dgm:pt modelId="{ECEEA101-AD72-421C-AB43-D4A6C5C737D0}" type="sibTrans" cxnId="{DBBFF277-57E5-4B1A-A788-C9C2B550A0D9}">
      <dgm:prSet/>
      <dgm:spPr/>
      <dgm:t>
        <a:bodyPr/>
        <a:lstStyle/>
        <a:p>
          <a:endParaRPr lang="fr-FR"/>
        </a:p>
      </dgm:t>
    </dgm:pt>
    <dgm:pt modelId="{09B27AD1-07B6-4AB7-AA97-8938A8A6BD8C}">
      <dgm:prSet phldrT="[Texte]"/>
      <dgm:spPr/>
      <dgm:t>
        <a:bodyPr/>
        <a:lstStyle/>
        <a:p>
          <a:endParaRPr lang="fr-FR"/>
        </a:p>
      </dgm:t>
    </dgm:pt>
    <dgm:pt modelId="{D7AFAE05-A76D-4657-90FD-3C945C1FE454}" type="parTrans" cxnId="{AEB1E7FF-F586-47E0-9989-FD6CF7C0B298}">
      <dgm:prSet/>
      <dgm:spPr/>
      <dgm:t>
        <a:bodyPr/>
        <a:lstStyle/>
        <a:p>
          <a:endParaRPr lang="fr-FR"/>
        </a:p>
      </dgm:t>
    </dgm:pt>
    <dgm:pt modelId="{CA39AE0A-3BDF-443D-B0AC-C4CF61EFBAD7}" type="sibTrans" cxnId="{AEB1E7FF-F586-47E0-9989-FD6CF7C0B298}">
      <dgm:prSet/>
      <dgm:spPr/>
      <dgm:t>
        <a:bodyPr/>
        <a:lstStyle/>
        <a:p>
          <a:endParaRPr lang="fr-FR"/>
        </a:p>
      </dgm:t>
    </dgm:pt>
    <dgm:pt modelId="{F99CC399-6A41-4688-9D64-BE466EA83E8F}">
      <dgm:prSet phldrT="[Texte]"/>
      <dgm:spPr/>
      <dgm:t>
        <a:bodyPr/>
        <a:lstStyle/>
        <a:p>
          <a:endParaRPr lang="fr-FR"/>
        </a:p>
      </dgm:t>
    </dgm:pt>
    <dgm:pt modelId="{59488F06-8222-4058-9781-4F397AF001AF}" type="parTrans" cxnId="{2AD452EF-5514-415A-AE7C-A5AAA8A41B69}">
      <dgm:prSet/>
      <dgm:spPr/>
      <dgm:t>
        <a:bodyPr/>
        <a:lstStyle/>
        <a:p>
          <a:endParaRPr lang="fr-FR"/>
        </a:p>
      </dgm:t>
    </dgm:pt>
    <dgm:pt modelId="{B58D32EB-7FE3-4DE0-98C2-AD3215F1E03F}" type="sibTrans" cxnId="{2AD452EF-5514-415A-AE7C-A5AAA8A41B69}">
      <dgm:prSet/>
      <dgm:spPr/>
      <dgm:t>
        <a:bodyPr/>
        <a:lstStyle/>
        <a:p>
          <a:endParaRPr lang="fr-FR"/>
        </a:p>
      </dgm:t>
    </dgm:pt>
    <dgm:pt modelId="{E316F058-D942-4E12-B57F-A535A26DEFE8}" type="pres">
      <dgm:prSet presAssocID="{6A244C4C-676A-4FE0-A43D-817FBF0E6D21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BDAFAB-F9B3-4985-94ED-A388B856AE92}" type="pres">
      <dgm:prSet presAssocID="{80B06CFF-95DD-4FDC-984C-9F0190E45EB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F867B0-FEF6-48E5-9F1D-56121F4F2090}" type="pres">
      <dgm:prSet presAssocID="{80B06CFF-95DD-4FDC-984C-9F0190E45EB3}" presName="gear1srcNode" presStyleLbl="node1" presStyleIdx="0" presStyleCnt="3"/>
      <dgm:spPr/>
      <dgm:t>
        <a:bodyPr/>
        <a:lstStyle/>
        <a:p>
          <a:endParaRPr lang="fr-FR"/>
        </a:p>
      </dgm:t>
    </dgm:pt>
    <dgm:pt modelId="{D6B0D14F-123B-46A7-A311-008D2FE836A9}" type="pres">
      <dgm:prSet presAssocID="{80B06CFF-95DD-4FDC-984C-9F0190E45EB3}" presName="gear1dstNode" presStyleLbl="node1" presStyleIdx="0" presStyleCnt="3"/>
      <dgm:spPr/>
      <dgm:t>
        <a:bodyPr/>
        <a:lstStyle/>
        <a:p>
          <a:endParaRPr lang="fr-FR"/>
        </a:p>
      </dgm:t>
    </dgm:pt>
    <dgm:pt modelId="{8E46A7F4-9AB3-4492-B925-1472415F5D3E}" type="pres">
      <dgm:prSet presAssocID="{80B06CFF-95DD-4FDC-984C-9F0190E45EB3}" presName="gear1ch" presStyleLbl="fgAcc1" presStyleIdx="0" presStyleCnt="3" custScaleX="1422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8F4553-0887-4FFB-9DCC-4DAADFDCD98B}" type="pres">
      <dgm:prSet presAssocID="{22784E30-8A6A-4FCA-BD56-4ADA2115A02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08D94D-68B7-4479-9FB0-462D1DB2F96B}" type="pres">
      <dgm:prSet presAssocID="{22784E30-8A6A-4FCA-BD56-4ADA2115A02C}" presName="gear2srcNode" presStyleLbl="node1" presStyleIdx="1" presStyleCnt="3"/>
      <dgm:spPr/>
      <dgm:t>
        <a:bodyPr/>
        <a:lstStyle/>
        <a:p>
          <a:endParaRPr lang="fr-FR"/>
        </a:p>
      </dgm:t>
    </dgm:pt>
    <dgm:pt modelId="{6A3346B9-49C9-4BDC-B4C8-FA29FC6E2666}" type="pres">
      <dgm:prSet presAssocID="{22784E30-8A6A-4FCA-BD56-4ADA2115A02C}" presName="gear2dstNode" presStyleLbl="node1" presStyleIdx="1" presStyleCnt="3"/>
      <dgm:spPr/>
      <dgm:t>
        <a:bodyPr/>
        <a:lstStyle/>
        <a:p>
          <a:endParaRPr lang="fr-FR"/>
        </a:p>
      </dgm:t>
    </dgm:pt>
    <dgm:pt modelId="{8A8E764C-06BB-4B3D-AA8A-9316236D29C7}" type="pres">
      <dgm:prSet presAssocID="{22784E30-8A6A-4FCA-BD56-4ADA2115A02C}" presName="gear2ch" presStyleLbl="fgAcc1" presStyleIdx="1" presStyleCnt="3" custScaleX="160413" custLinFactNeighborX="-43976" custLinFactNeighborY="-359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13C04-33E1-42B7-91AD-35F5A2D584D7}" type="pres">
      <dgm:prSet presAssocID="{8BBAA8FA-7C63-4499-952B-7BDECADDEA25}" presName="gear3" presStyleLbl="node1" presStyleIdx="2" presStyleCnt="3"/>
      <dgm:spPr/>
      <dgm:t>
        <a:bodyPr/>
        <a:lstStyle/>
        <a:p>
          <a:endParaRPr lang="fr-FR"/>
        </a:p>
      </dgm:t>
    </dgm:pt>
    <dgm:pt modelId="{7B267CE2-B4BB-40DC-97F3-70EDB7000882}" type="pres">
      <dgm:prSet presAssocID="{8BBAA8FA-7C63-4499-952B-7BDECADDEA2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D36719-FB81-43CB-9B7C-14DA959563F3}" type="pres">
      <dgm:prSet presAssocID="{8BBAA8FA-7C63-4499-952B-7BDECADDEA25}" presName="gear3srcNode" presStyleLbl="node1" presStyleIdx="2" presStyleCnt="3"/>
      <dgm:spPr/>
      <dgm:t>
        <a:bodyPr/>
        <a:lstStyle/>
        <a:p>
          <a:endParaRPr lang="fr-FR"/>
        </a:p>
      </dgm:t>
    </dgm:pt>
    <dgm:pt modelId="{8A35D61D-C9E0-415E-8C84-E40A3DB0227A}" type="pres">
      <dgm:prSet presAssocID="{8BBAA8FA-7C63-4499-952B-7BDECADDEA25}" presName="gear3dstNode" presStyleLbl="node1" presStyleIdx="2" presStyleCnt="3"/>
      <dgm:spPr/>
      <dgm:t>
        <a:bodyPr/>
        <a:lstStyle/>
        <a:p>
          <a:endParaRPr lang="fr-FR"/>
        </a:p>
      </dgm:t>
    </dgm:pt>
    <dgm:pt modelId="{BA480051-90BC-4283-839F-91DB2FB26629}" type="pres">
      <dgm:prSet presAssocID="{8BBAA8FA-7C63-4499-952B-7BDECADDEA25}" presName="gear3ch" presStyleLbl="fgAcc1" presStyleIdx="2" presStyleCnt="3" custScaleX="200939" custScaleY="118075" custLinFactNeighborX="64475" custLinFactNeighborY="165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326641-C240-4982-AC35-FCD24D4C1F24}" type="pres">
      <dgm:prSet presAssocID="{52E386DC-0CA7-4EEF-9D5D-5BF4EA806F3B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458153E4-6B1B-4758-B153-617431F5B0F7}" type="pres">
      <dgm:prSet presAssocID="{5441852D-A326-4632-8ECE-50F9CCCAA0E7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FF423DA5-41B3-42E5-951E-E4F32B2398E0}" type="pres">
      <dgm:prSet presAssocID="{A0C940EA-22ED-4608-9BA8-7F32A33800B8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8385CAD6-0F10-4C81-92D3-33A3D0AA7714}" type="presOf" srcId="{22784E30-8A6A-4FCA-BD56-4ADA2115A02C}" destId="{6A3346B9-49C9-4BDC-B4C8-FA29FC6E2666}" srcOrd="2" destOrd="0" presId="urn:microsoft.com/office/officeart/2005/8/layout/gear1"/>
    <dgm:cxn modelId="{A4901732-2871-49F9-B103-DDCB5846111F}" srcId="{8BBAA8FA-7C63-4499-952B-7BDECADDEA25}" destId="{626B93B0-D7A3-4334-855F-D737AC77CDF5}" srcOrd="0" destOrd="0" parTransId="{484DF0C2-D45C-4FD2-995B-BEDA5AC30A7D}" sibTransId="{411A442A-C25E-4F3A-B5E6-1DE017E75C4D}"/>
    <dgm:cxn modelId="{A210DEE8-7A3B-4D64-A35D-04BB1C663E8C}" type="presOf" srcId="{22784E30-8A6A-4FCA-BD56-4ADA2115A02C}" destId="{488F4553-0887-4FFB-9DCC-4DAADFDCD98B}" srcOrd="0" destOrd="0" presId="urn:microsoft.com/office/officeart/2005/8/layout/gear1"/>
    <dgm:cxn modelId="{A0316B53-C758-4FFD-8718-3A73318A8E78}" srcId="{6A244C4C-676A-4FE0-A43D-817FBF0E6D21}" destId="{8BBAA8FA-7C63-4499-952B-7BDECADDEA25}" srcOrd="2" destOrd="0" parTransId="{02A932F5-E416-4FF2-857F-0AD2E95A11AC}" sibTransId="{A0C940EA-22ED-4608-9BA8-7F32A33800B8}"/>
    <dgm:cxn modelId="{71EC7CD3-3A1F-4931-8744-B9C749877560}" type="presOf" srcId="{80B06CFF-95DD-4FDC-984C-9F0190E45EB3}" destId="{3BBDAFAB-F9B3-4985-94ED-A388B856AE92}" srcOrd="0" destOrd="0" presId="urn:microsoft.com/office/officeart/2005/8/layout/gear1"/>
    <dgm:cxn modelId="{EFF34BF1-4ED8-423B-8AEE-99A8556441C4}" srcId="{8BBAA8FA-7C63-4499-952B-7BDECADDEA25}" destId="{7671A9A2-21DB-4087-86F6-EB879C8A40A4}" srcOrd="1" destOrd="0" parTransId="{79A01647-1BF4-4F21-8A18-303467C71414}" sibTransId="{93586372-37FC-4115-928D-15815DF2908F}"/>
    <dgm:cxn modelId="{8F138CF1-0D84-48AD-9133-3A2B43BB19EE}" type="presOf" srcId="{A0C940EA-22ED-4608-9BA8-7F32A33800B8}" destId="{FF423DA5-41B3-42E5-951E-E4F32B2398E0}" srcOrd="0" destOrd="0" presId="urn:microsoft.com/office/officeart/2005/8/layout/gear1"/>
    <dgm:cxn modelId="{AEB1E7FF-F586-47E0-9989-FD6CF7C0B298}" srcId="{6A244C4C-676A-4FE0-A43D-817FBF0E6D21}" destId="{09B27AD1-07B6-4AB7-AA97-8938A8A6BD8C}" srcOrd="5" destOrd="0" parTransId="{D7AFAE05-A76D-4657-90FD-3C945C1FE454}" sibTransId="{CA39AE0A-3BDF-443D-B0AC-C4CF61EFBAD7}"/>
    <dgm:cxn modelId="{953CAB29-3D35-4352-9590-519B41C12D69}" type="presOf" srcId="{8BBAA8FA-7C63-4499-952B-7BDECADDEA25}" destId="{AC213C04-33E1-42B7-91AD-35F5A2D584D7}" srcOrd="0" destOrd="0" presId="urn:microsoft.com/office/officeart/2005/8/layout/gear1"/>
    <dgm:cxn modelId="{DBBFF277-57E5-4B1A-A788-C9C2B550A0D9}" srcId="{6A244C4C-676A-4FE0-A43D-817FBF0E6D21}" destId="{E76AC04D-D9D8-445F-8F91-4C0518687CC4}" srcOrd="3" destOrd="0" parTransId="{4DAC601F-380F-4727-A60B-511B7254815F}" sibTransId="{ECEEA101-AD72-421C-AB43-D4A6C5C737D0}"/>
    <dgm:cxn modelId="{2AD452EF-5514-415A-AE7C-A5AAA8A41B69}" srcId="{6A244C4C-676A-4FE0-A43D-817FBF0E6D21}" destId="{F99CC399-6A41-4688-9D64-BE466EA83E8F}" srcOrd="6" destOrd="0" parTransId="{59488F06-8222-4058-9781-4F397AF001AF}" sibTransId="{B58D32EB-7FE3-4DE0-98C2-AD3215F1E03F}"/>
    <dgm:cxn modelId="{04476BBC-239F-4F7A-B048-D24650D23862}" srcId="{22784E30-8A6A-4FCA-BD56-4ADA2115A02C}" destId="{2D3258D5-0052-4D92-B339-DFB463B53FA9}" srcOrd="0" destOrd="0" parTransId="{99B102F4-4FB5-4318-8A12-2EA8193061D8}" sibTransId="{CE1B1D30-5221-49F5-9202-911474832D85}"/>
    <dgm:cxn modelId="{15827610-C480-41FA-8568-323E008482B8}" srcId="{6A244C4C-676A-4FE0-A43D-817FBF0E6D21}" destId="{766F3049-5964-493D-A1D9-43A5488652D3}" srcOrd="4" destOrd="0" parTransId="{638678AE-8CA8-47DA-8713-D41A7A1CD6F9}" sibTransId="{7E2342D5-09BB-40CC-86D1-2DFDEFD39DE3}"/>
    <dgm:cxn modelId="{6D3F7CCD-1501-445A-98D1-984ED954F791}" type="presOf" srcId="{8BBAA8FA-7C63-4499-952B-7BDECADDEA25}" destId="{6FD36719-FB81-43CB-9B7C-14DA959563F3}" srcOrd="2" destOrd="0" presId="urn:microsoft.com/office/officeart/2005/8/layout/gear1"/>
    <dgm:cxn modelId="{6F5F845B-E577-42F4-869E-0E03C0C707A6}" type="presOf" srcId="{04FB510E-8334-4B60-9A32-894021AFEC5E}" destId="{8E46A7F4-9AB3-4492-B925-1472415F5D3E}" srcOrd="0" destOrd="0" presId="urn:microsoft.com/office/officeart/2005/8/layout/gear1"/>
    <dgm:cxn modelId="{C9E0E695-B202-4323-BC4E-EE1C7B2401E1}" type="presOf" srcId="{7671A9A2-21DB-4087-86F6-EB879C8A40A4}" destId="{BA480051-90BC-4283-839F-91DB2FB26629}" srcOrd="0" destOrd="1" presId="urn:microsoft.com/office/officeart/2005/8/layout/gear1"/>
    <dgm:cxn modelId="{20D99230-1ECA-4137-A4CA-66D6CF04A30B}" type="presOf" srcId="{8BBAA8FA-7C63-4499-952B-7BDECADDEA25}" destId="{7B267CE2-B4BB-40DC-97F3-70EDB7000882}" srcOrd="1" destOrd="0" presId="urn:microsoft.com/office/officeart/2005/8/layout/gear1"/>
    <dgm:cxn modelId="{12F71434-D1F5-4D44-A5C2-39BBF8BC531C}" type="presOf" srcId="{80B06CFF-95DD-4FDC-984C-9F0190E45EB3}" destId="{A3F867B0-FEF6-48E5-9F1D-56121F4F2090}" srcOrd="1" destOrd="0" presId="urn:microsoft.com/office/officeart/2005/8/layout/gear1"/>
    <dgm:cxn modelId="{B50E631D-037C-410C-86D2-E5F0AB81A53D}" type="presOf" srcId="{22784E30-8A6A-4FCA-BD56-4ADA2115A02C}" destId="{5408D94D-68B7-4479-9FB0-462D1DB2F96B}" srcOrd="1" destOrd="0" presId="urn:microsoft.com/office/officeart/2005/8/layout/gear1"/>
    <dgm:cxn modelId="{7A5AEEB9-156B-4EE5-BA15-FB27C686606B}" type="presOf" srcId="{5441852D-A326-4632-8ECE-50F9CCCAA0E7}" destId="{458153E4-6B1B-4758-B153-617431F5B0F7}" srcOrd="0" destOrd="0" presId="urn:microsoft.com/office/officeart/2005/8/layout/gear1"/>
    <dgm:cxn modelId="{E5E45238-D8C8-4B89-AA2C-160B3739A46E}" type="presOf" srcId="{6A244C4C-676A-4FE0-A43D-817FBF0E6D21}" destId="{E316F058-D942-4E12-B57F-A535A26DEFE8}" srcOrd="0" destOrd="0" presId="urn:microsoft.com/office/officeart/2005/8/layout/gear1"/>
    <dgm:cxn modelId="{FF690954-CB6E-4B2B-BF40-1BA28EAFBDB0}" type="presOf" srcId="{80B06CFF-95DD-4FDC-984C-9F0190E45EB3}" destId="{D6B0D14F-123B-46A7-A311-008D2FE836A9}" srcOrd="2" destOrd="0" presId="urn:microsoft.com/office/officeart/2005/8/layout/gear1"/>
    <dgm:cxn modelId="{00BEAB20-2D26-457F-9FA6-B30A253687B5}" srcId="{6A244C4C-676A-4FE0-A43D-817FBF0E6D21}" destId="{22784E30-8A6A-4FCA-BD56-4ADA2115A02C}" srcOrd="1" destOrd="0" parTransId="{52D51A26-C6AD-402E-BD9B-B94E8685490E}" sibTransId="{5441852D-A326-4632-8ECE-50F9CCCAA0E7}"/>
    <dgm:cxn modelId="{BCCE161E-07C1-441D-98B5-5B57C06099C0}" type="presOf" srcId="{2D3258D5-0052-4D92-B339-DFB463B53FA9}" destId="{8A8E764C-06BB-4B3D-AA8A-9316236D29C7}" srcOrd="0" destOrd="0" presId="urn:microsoft.com/office/officeart/2005/8/layout/gear1"/>
    <dgm:cxn modelId="{A9C53C76-B248-4576-BB52-4A41FFC2E21F}" type="presOf" srcId="{626B93B0-D7A3-4334-855F-D737AC77CDF5}" destId="{BA480051-90BC-4283-839F-91DB2FB26629}" srcOrd="0" destOrd="0" presId="urn:microsoft.com/office/officeart/2005/8/layout/gear1"/>
    <dgm:cxn modelId="{3C785906-CA6D-494C-AAB6-11D7654C7B03}" type="presOf" srcId="{52E386DC-0CA7-4EEF-9D5D-5BF4EA806F3B}" destId="{CD326641-C240-4982-AC35-FCD24D4C1F24}" srcOrd="0" destOrd="0" presId="urn:microsoft.com/office/officeart/2005/8/layout/gear1"/>
    <dgm:cxn modelId="{A3EFEF81-0FEE-4214-85D5-FEBA7FC3D769}" srcId="{6A244C4C-676A-4FE0-A43D-817FBF0E6D21}" destId="{80B06CFF-95DD-4FDC-984C-9F0190E45EB3}" srcOrd="0" destOrd="0" parTransId="{013841DF-4A12-4917-841B-4C985F9F645F}" sibTransId="{52E386DC-0CA7-4EEF-9D5D-5BF4EA806F3B}"/>
    <dgm:cxn modelId="{4A0FC25A-EEDF-49B0-AB1E-C96968A2BED8}" srcId="{80B06CFF-95DD-4FDC-984C-9F0190E45EB3}" destId="{04FB510E-8334-4B60-9A32-894021AFEC5E}" srcOrd="0" destOrd="0" parTransId="{788B21F7-7055-4968-A8C7-F337C6AEF550}" sibTransId="{63C7BBED-65F6-47D7-867E-5D9975B97FF9}"/>
    <dgm:cxn modelId="{7C5985A7-3408-45D4-AA59-BFE84F723E13}" type="presOf" srcId="{8BBAA8FA-7C63-4499-952B-7BDECADDEA25}" destId="{8A35D61D-C9E0-415E-8C84-E40A3DB0227A}" srcOrd="3" destOrd="0" presId="urn:microsoft.com/office/officeart/2005/8/layout/gear1"/>
    <dgm:cxn modelId="{64055D36-476C-4E33-8602-E01EAA2200ED}" type="presParOf" srcId="{E316F058-D942-4E12-B57F-A535A26DEFE8}" destId="{3BBDAFAB-F9B3-4985-94ED-A388B856AE92}" srcOrd="0" destOrd="0" presId="urn:microsoft.com/office/officeart/2005/8/layout/gear1"/>
    <dgm:cxn modelId="{2AFA7E14-A73F-4F25-9CAA-08896A531DFA}" type="presParOf" srcId="{E316F058-D942-4E12-B57F-A535A26DEFE8}" destId="{A3F867B0-FEF6-48E5-9F1D-56121F4F2090}" srcOrd="1" destOrd="0" presId="urn:microsoft.com/office/officeart/2005/8/layout/gear1"/>
    <dgm:cxn modelId="{B6A46B24-D31F-4BC4-BC4D-EBABAADDD6EB}" type="presParOf" srcId="{E316F058-D942-4E12-B57F-A535A26DEFE8}" destId="{D6B0D14F-123B-46A7-A311-008D2FE836A9}" srcOrd="2" destOrd="0" presId="urn:microsoft.com/office/officeart/2005/8/layout/gear1"/>
    <dgm:cxn modelId="{4B25B7B4-C619-467B-A42B-AFAF48B2127B}" type="presParOf" srcId="{E316F058-D942-4E12-B57F-A535A26DEFE8}" destId="{8E46A7F4-9AB3-4492-B925-1472415F5D3E}" srcOrd="3" destOrd="0" presId="urn:microsoft.com/office/officeart/2005/8/layout/gear1"/>
    <dgm:cxn modelId="{823D0CF2-53A3-4F56-9BD8-B3B36827879F}" type="presParOf" srcId="{E316F058-D942-4E12-B57F-A535A26DEFE8}" destId="{488F4553-0887-4FFB-9DCC-4DAADFDCD98B}" srcOrd="4" destOrd="0" presId="urn:microsoft.com/office/officeart/2005/8/layout/gear1"/>
    <dgm:cxn modelId="{A80E0D50-2C36-4B55-B72F-EC899C06E902}" type="presParOf" srcId="{E316F058-D942-4E12-B57F-A535A26DEFE8}" destId="{5408D94D-68B7-4479-9FB0-462D1DB2F96B}" srcOrd="5" destOrd="0" presId="urn:microsoft.com/office/officeart/2005/8/layout/gear1"/>
    <dgm:cxn modelId="{CF4AFADA-BCBE-463A-9BA4-367F7627A978}" type="presParOf" srcId="{E316F058-D942-4E12-B57F-A535A26DEFE8}" destId="{6A3346B9-49C9-4BDC-B4C8-FA29FC6E2666}" srcOrd="6" destOrd="0" presId="urn:microsoft.com/office/officeart/2005/8/layout/gear1"/>
    <dgm:cxn modelId="{10507ABC-21AF-4E8A-857C-4844401655E6}" type="presParOf" srcId="{E316F058-D942-4E12-B57F-A535A26DEFE8}" destId="{8A8E764C-06BB-4B3D-AA8A-9316236D29C7}" srcOrd="7" destOrd="0" presId="urn:microsoft.com/office/officeart/2005/8/layout/gear1"/>
    <dgm:cxn modelId="{EA529310-DEE9-4BD0-94ED-2FB9A01B5220}" type="presParOf" srcId="{E316F058-D942-4E12-B57F-A535A26DEFE8}" destId="{AC213C04-33E1-42B7-91AD-35F5A2D584D7}" srcOrd="8" destOrd="0" presId="urn:microsoft.com/office/officeart/2005/8/layout/gear1"/>
    <dgm:cxn modelId="{115AD93A-CAB3-405A-8226-E090D7F73390}" type="presParOf" srcId="{E316F058-D942-4E12-B57F-A535A26DEFE8}" destId="{7B267CE2-B4BB-40DC-97F3-70EDB7000882}" srcOrd="9" destOrd="0" presId="urn:microsoft.com/office/officeart/2005/8/layout/gear1"/>
    <dgm:cxn modelId="{9BB6ACB9-8E1D-4829-B16F-CA9563780EAC}" type="presParOf" srcId="{E316F058-D942-4E12-B57F-A535A26DEFE8}" destId="{6FD36719-FB81-43CB-9B7C-14DA959563F3}" srcOrd="10" destOrd="0" presId="urn:microsoft.com/office/officeart/2005/8/layout/gear1"/>
    <dgm:cxn modelId="{DF5F32E0-DDB0-4950-8AD7-125AFC46C601}" type="presParOf" srcId="{E316F058-D942-4E12-B57F-A535A26DEFE8}" destId="{8A35D61D-C9E0-415E-8C84-E40A3DB0227A}" srcOrd="11" destOrd="0" presId="urn:microsoft.com/office/officeart/2005/8/layout/gear1"/>
    <dgm:cxn modelId="{6BDEB0F1-0499-400D-BB4D-AE3B2671837F}" type="presParOf" srcId="{E316F058-D942-4E12-B57F-A535A26DEFE8}" destId="{BA480051-90BC-4283-839F-91DB2FB26629}" srcOrd="12" destOrd="0" presId="urn:microsoft.com/office/officeart/2005/8/layout/gear1"/>
    <dgm:cxn modelId="{23A51D86-9DAC-4A4A-AB7F-833D15A215BB}" type="presParOf" srcId="{E316F058-D942-4E12-B57F-A535A26DEFE8}" destId="{CD326641-C240-4982-AC35-FCD24D4C1F24}" srcOrd="13" destOrd="0" presId="urn:microsoft.com/office/officeart/2005/8/layout/gear1"/>
    <dgm:cxn modelId="{8D0167D3-73E5-47FA-8BF6-D0AB3D9A382A}" type="presParOf" srcId="{E316F058-D942-4E12-B57F-A535A26DEFE8}" destId="{458153E4-6B1B-4758-B153-617431F5B0F7}" srcOrd="14" destOrd="0" presId="urn:microsoft.com/office/officeart/2005/8/layout/gear1"/>
    <dgm:cxn modelId="{D6F726B1-C139-42DA-8A10-F25E3C27660B}" type="presParOf" srcId="{E316F058-D942-4E12-B57F-A535A26DEFE8}" destId="{FF423DA5-41B3-42E5-951E-E4F32B2398E0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5226A6-1CB5-4DF3-AFD3-E8F34CB5F6F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EC3CB6A6-EDA1-4B53-9449-29CD648FCC67}">
      <dgm:prSet phldrT="[Texte]" custT="1"/>
      <dgm:spPr/>
      <dgm:t>
        <a:bodyPr/>
        <a:lstStyle/>
        <a:p>
          <a:r>
            <a:rPr lang="ar-MA" altLang="fr-FR" sz="1600" b="1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dirty="0"/>
        </a:p>
      </dgm:t>
    </dgm:pt>
    <dgm:pt modelId="{FD0E7808-318B-4BB3-A0D0-6BB0ACE0B488}" type="parTrans" cxnId="{BDFA81DF-349C-4B50-9FAB-B9D99CB6FDF0}">
      <dgm:prSet/>
      <dgm:spPr/>
      <dgm:t>
        <a:bodyPr/>
        <a:lstStyle/>
        <a:p>
          <a:endParaRPr lang="fr-FR" sz="1600"/>
        </a:p>
      </dgm:t>
    </dgm:pt>
    <dgm:pt modelId="{B09B9C24-49C6-4334-A5A4-147BEAA11E94}" type="sibTrans" cxnId="{BDFA81DF-349C-4B50-9FAB-B9D99CB6FDF0}">
      <dgm:prSet/>
      <dgm:spPr/>
      <dgm:t>
        <a:bodyPr/>
        <a:lstStyle/>
        <a:p>
          <a:endParaRPr lang="fr-FR" sz="1600"/>
        </a:p>
      </dgm:t>
    </dgm:pt>
    <dgm:pt modelId="{EB53896B-AD4C-4647-8A40-B3172F6F3D92}">
      <dgm:prSet phldrT="[Texte]" custT="1"/>
      <dgm:spPr/>
      <dgm:t>
        <a:bodyPr/>
        <a:lstStyle/>
        <a:p>
          <a:r>
            <a:rPr lang="ar-MA" altLang="fr-FR" sz="1600" b="1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dirty="0"/>
        </a:p>
      </dgm:t>
    </dgm:pt>
    <dgm:pt modelId="{A46419CD-39EA-4E42-964E-CC494B0A161B}" type="parTrans" cxnId="{6BAA6B01-D7F7-4553-8A27-12FBD9B3741F}">
      <dgm:prSet/>
      <dgm:spPr/>
      <dgm:t>
        <a:bodyPr/>
        <a:lstStyle/>
        <a:p>
          <a:endParaRPr lang="fr-FR" sz="1600"/>
        </a:p>
      </dgm:t>
    </dgm:pt>
    <dgm:pt modelId="{C624C5FC-6667-47AC-9C6C-BF4EFD7F8DEF}" type="sibTrans" cxnId="{6BAA6B01-D7F7-4553-8A27-12FBD9B3741F}">
      <dgm:prSet/>
      <dgm:spPr/>
      <dgm:t>
        <a:bodyPr/>
        <a:lstStyle/>
        <a:p>
          <a:endParaRPr lang="fr-FR" sz="1600"/>
        </a:p>
      </dgm:t>
    </dgm:pt>
    <dgm:pt modelId="{713EA311-18FA-45B6-A1B8-3598FBA5557B}">
      <dgm:prSet phldrT="[Texte]" custT="1"/>
      <dgm:spPr/>
      <dgm:t>
        <a:bodyPr/>
        <a:lstStyle/>
        <a:p>
          <a:r>
            <a:rPr lang="ar-MA" altLang="fr-FR" sz="1600" b="1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dirty="0">
            <a:solidFill>
              <a:schemeClr val="bg2"/>
            </a:solidFill>
          </a:endParaRPr>
        </a:p>
      </dgm:t>
    </dgm:pt>
    <dgm:pt modelId="{04E35B8E-F026-4EDA-AFD6-D4C3D5945C6A}" type="parTrans" cxnId="{76D7A3F2-A59C-4B93-971D-50F765FAD77D}">
      <dgm:prSet/>
      <dgm:spPr/>
      <dgm:t>
        <a:bodyPr/>
        <a:lstStyle/>
        <a:p>
          <a:endParaRPr lang="fr-FR" sz="1600"/>
        </a:p>
      </dgm:t>
    </dgm:pt>
    <dgm:pt modelId="{7F2BF06A-2160-4B71-AA84-F8446CE9ED93}" type="sibTrans" cxnId="{76D7A3F2-A59C-4B93-971D-50F765FAD77D}">
      <dgm:prSet/>
      <dgm:spPr/>
      <dgm:t>
        <a:bodyPr/>
        <a:lstStyle/>
        <a:p>
          <a:endParaRPr lang="fr-FR" sz="1600"/>
        </a:p>
      </dgm:t>
    </dgm:pt>
    <dgm:pt modelId="{06F694B9-3CFD-46F8-939B-168399B39678}" type="pres">
      <dgm:prSet presAssocID="{A75226A6-1CB5-4DF3-AFD3-E8F34CB5F6FC}" presName="Name0" presStyleCnt="0">
        <dgm:presLayoutVars>
          <dgm:dir/>
          <dgm:resizeHandles val="exact"/>
        </dgm:presLayoutVars>
      </dgm:prSet>
      <dgm:spPr/>
    </dgm:pt>
    <dgm:pt modelId="{12414612-927B-4CAC-BAD0-5C66A710F5AF}" type="pres">
      <dgm:prSet presAssocID="{EC3CB6A6-EDA1-4B53-9449-29CD648FCC67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E9E376-152A-4369-9D4B-38563D6D2371}" type="pres">
      <dgm:prSet presAssocID="{B09B9C24-49C6-4334-A5A4-147BEAA11E94}" presName="parSpace" presStyleCnt="0"/>
      <dgm:spPr/>
    </dgm:pt>
    <dgm:pt modelId="{E2980AA2-81AE-46B4-BFB8-598225B98D64}" type="pres">
      <dgm:prSet presAssocID="{EB53896B-AD4C-4647-8A40-B3172F6F3D92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5E961B-3032-41DA-AAF8-3E83743E080A}" type="pres">
      <dgm:prSet presAssocID="{C624C5FC-6667-47AC-9C6C-BF4EFD7F8DEF}" presName="parSpace" presStyleCnt="0"/>
      <dgm:spPr/>
    </dgm:pt>
    <dgm:pt modelId="{60303708-1307-43B7-90FA-3EDBDBE12F6B}" type="pres">
      <dgm:prSet presAssocID="{713EA311-18FA-45B6-A1B8-3598FBA5557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6CA6A0-F408-4B46-AA04-C67FD8A2A3C8}" type="presOf" srcId="{713EA311-18FA-45B6-A1B8-3598FBA5557B}" destId="{60303708-1307-43B7-90FA-3EDBDBE12F6B}" srcOrd="0" destOrd="0" presId="urn:microsoft.com/office/officeart/2005/8/layout/hChevron3"/>
    <dgm:cxn modelId="{6BAA6B01-D7F7-4553-8A27-12FBD9B3741F}" srcId="{A75226A6-1CB5-4DF3-AFD3-E8F34CB5F6FC}" destId="{EB53896B-AD4C-4647-8A40-B3172F6F3D92}" srcOrd="1" destOrd="0" parTransId="{A46419CD-39EA-4E42-964E-CC494B0A161B}" sibTransId="{C624C5FC-6667-47AC-9C6C-BF4EFD7F8DEF}"/>
    <dgm:cxn modelId="{BDFA81DF-349C-4B50-9FAB-B9D99CB6FDF0}" srcId="{A75226A6-1CB5-4DF3-AFD3-E8F34CB5F6FC}" destId="{EC3CB6A6-EDA1-4B53-9449-29CD648FCC67}" srcOrd="0" destOrd="0" parTransId="{FD0E7808-318B-4BB3-A0D0-6BB0ACE0B488}" sibTransId="{B09B9C24-49C6-4334-A5A4-147BEAA11E94}"/>
    <dgm:cxn modelId="{52E44066-6B6B-488F-8AA7-459820E9A406}" type="presOf" srcId="{A75226A6-1CB5-4DF3-AFD3-E8F34CB5F6FC}" destId="{06F694B9-3CFD-46F8-939B-168399B39678}" srcOrd="0" destOrd="0" presId="urn:microsoft.com/office/officeart/2005/8/layout/hChevron3"/>
    <dgm:cxn modelId="{EA599F01-BFFE-44AC-89DD-18B147D6D5AB}" type="presOf" srcId="{EB53896B-AD4C-4647-8A40-B3172F6F3D92}" destId="{E2980AA2-81AE-46B4-BFB8-598225B98D64}" srcOrd="0" destOrd="0" presId="urn:microsoft.com/office/officeart/2005/8/layout/hChevron3"/>
    <dgm:cxn modelId="{76D7A3F2-A59C-4B93-971D-50F765FAD77D}" srcId="{A75226A6-1CB5-4DF3-AFD3-E8F34CB5F6FC}" destId="{713EA311-18FA-45B6-A1B8-3598FBA5557B}" srcOrd="2" destOrd="0" parTransId="{04E35B8E-F026-4EDA-AFD6-D4C3D5945C6A}" sibTransId="{7F2BF06A-2160-4B71-AA84-F8446CE9ED93}"/>
    <dgm:cxn modelId="{0B095CBE-5C07-4BE3-92BC-3AC9545C0445}" type="presOf" srcId="{EC3CB6A6-EDA1-4B53-9449-29CD648FCC67}" destId="{12414612-927B-4CAC-BAD0-5C66A710F5AF}" srcOrd="0" destOrd="0" presId="urn:microsoft.com/office/officeart/2005/8/layout/hChevron3"/>
    <dgm:cxn modelId="{E9755E34-8177-42CC-82B9-60AA74BBEA3A}" type="presParOf" srcId="{06F694B9-3CFD-46F8-939B-168399B39678}" destId="{12414612-927B-4CAC-BAD0-5C66A710F5AF}" srcOrd="0" destOrd="0" presId="urn:microsoft.com/office/officeart/2005/8/layout/hChevron3"/>
    <dgm:cxn modelId="{420BBD0C-1675-4CAB-849F-D5D2B124B00D}" type="presParOf" srcId="{06F694B9-3CFD-46F8-939B-168399B39678}" destId="{B6E9E376-152A-4369-9D4B-38563D6D2371}" srcOrd="1" destOrd="0" presId="urn:microsoft.com/office/officeart/2005/8/layout/hChevron3"/>
    <dgm:cxn modelId="{949EE021-E64F-4FD6-84E8-1E270AFF0D20}" type="presParOf" srcId="{06F694B9-3CFD-46F8-939B-168399B39678}" destId="{E2980AA2-81AE-46B4-BFB8-598225B98D64}" srcOrd="2" destOrd="0" presId="urn:microsoft.com/office/officeart/2005/8/layout/hChevron3"/>
    <dgm:cxn modelId="{FA2193AB-E84C-49F2-92BB-FC1D16FA394A}" type="presParOf" srcId="{06F694B9-3CFD-46F8-939B-168399B39678}" destId="{D65E961B-3032-41DA-AAF8-3E83743E080A}" srcOrd="3" destOrd="0" presId="urn:microsoft.com/office/officeart/2005/8/layout/hChevron3"/>
    <dgm:cxn modelId="{F67994F6-4D08-4E7B-9E3D-063251A38C87}" type="presParOf" srcId="{06F694B9-3CFD-46F8-939B-168399B39678}" destId="{60303708-1307-43B7-90FA-3EDBDBE12F6B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B30A7C-E832-458F-A591-9A0B473FC8BF}">
      <dsp:nvSpPr>
        <dsp:cNvPr id="0" name=""/>
        <dsp:cNvSpPr/>
      </dsp:nvSpPr>
      <dsp:spPr>
        <a:xfrm rot="5400000">
          <a:off x="-146093" y="149544"/>
          <a:ext cx="973954" cy="68176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kern="1200" dirty="0" smtClean="0"/>
            <a:t>تشخيص</a:t>
          </a:r>
          <a:endParaRPr lang="fr-FR" sz="1600" kern="1200" dirty="0"/>
        </a:p>
      </dsp:txBody>
      <dsp:txXfrm rot="5400000">
        <a:off x="-146093" y="149544"/>
        <a:ext cx="973954" cy="681768"/>
      </dsp:txXfrm>
    </dsp:sp>
    <dsp:sp modelId="{A3977FAE-5377-415D-AF44-A15FA63DE21B}">
      <dsp:nvSpPr>
        <dsp:cNvPr id="0" name=""/>
        <dsp:cNvSpPr/>
      </dsp:nvSpPr>
      <dsp:spPr>
        <a:xfrm rot="5400000">
          <a:off x="3660586" y="-2975366"/>
          <a:ext cx="633403" cy="65910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900" kern="1200" dirty="0" smtClean="0"/>
            <a:t>تحليل الوضع والإشكالية؛</a:t>
          </a:r>
          <a:endParaRPr lang="fr-FR" sz="2900" kern="1200" dirty="0"/>
        </a:p>
      </dsp:txBody>
      <dsp:txXfrm rot="5400000">
        <a:off x="3660586" y="-2975366"/>
        <a:ext cx="633403" cy="6591039"/>
      </dsp:txXfrm>
    </dsp:sp>
    <dsp:sp modelId="{77B407C3-49A4-4FDD-A685-196FDA538073}">
      <dsp:nvSpPr>
        <dsp:cNvPr id="0" name=""/>
        <dsp:cNvSpPr/>
      </dsp:nvSpPr>
      <dsp:spPr>
        <a:xfrm rot="5400000">
          <a:off x="-146093" y="1004997"/>
          <a:ext cx="973954" cy="681768"/>
        </a:xfrm>
        <a:prstGeom prst="chevron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55000" cap="flat" cmpd="thickThin" algn="ctr">
          <a:solidFill>
            <a:schemeClr val="accent2">
              <a:hueOff val="-5040797"/>
              <a:satOff val="2192"/>
              <a:lumOff val="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400" kern="1200" dirty="0" smtClean="0"/>
            <a:t>الرؤية</a:t>
          </a:r>
          <a:endParaRPr lang="fr-FR" sz="1400" kern="1200" dirty="0"/>
        </a:p>
      </dsp:txBody>
      <dsp:txXfrm rot="5400000">
        <a:off x="-146093" y="1004997"/>
        <a:ext cx="973954" cy="681768"/>
      </dsp:txXfrm>
    </dsp:sp>
    <dsp:sp modelId="{E9D057AD-B46D-42EE-B204-8606A59A5854}">
      <dsp:nvSpPr>
        <dsp:cNvPr id="0" name=""/>
        <dsp:cNvSpPr/>
      </dsp:nvSpPr>
      <dsp:spPr>
        <a:xfrm rot="5400000">
          <a:off x="3660752" y="-2116744"/>
          <a:ext cx="633070" cy="65910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5040797"/>
              <a:satOff val="2192"/>
              <a:lumOff val="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900" kern="1200" dirty="0" smtClean="0"/>
            <a:t>صياغة الرؤية المستقبلية للسلامة الطرقية بالمغرب</a:t>
          </a:r>
          <a:endParaRPr lang="fr-FR" sz="2900" kern="1200" dirty="0" smtClean="0"/>
        </a:p>
      </dsp:txBody>
      <dsp:txXfrm rot="5400000">
        <a:off x="3660752" y="-2116744"/>
        <a:ext cx="633070" cy="6591039"/>
      </dsp:txXfrm>
    </dsp:sp>
    <dsp:sp modelId="{0A2B5AB3-C0B0-43E5-93BE-56B912859D93}">
      <dsp:nvSpPr>
        <dsp:cNvPr id="0" name=""/>
        <dsp:cNvSpPr/>
      </dsp:nvSpPr>
      <dsp:spPr>
        <a:xfrm rot="5400000">
          <a:off x="-146093" y="1860449"/>
          <a:ext cx="973954" cy="681768"/>
        </a:xfrm>
        <a:prstGeom prst="chevron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400" kern="1200" dirty="0" smtClean="0"/>
            <a:t>الأهداف</a:t>
          </a:r>
          <a:endParaRPr lang="fr-FR" sz="1400" kern="1200" dirty="0"/>
        </a:p>
      </dsp:txBody>
      <dsp:txXfrm rot="5400000">
        <a:off x="-146093" y="1860449"/>
        <a:ext cx="973954" cy="681768"/>
      </dsp:txXfrm>
    </dsp:sp>
    <dsp:sp modelId="{3FC040FA-6570-4246-87B7-6E1BE34E6AA9}">
      <dsp:nvSpPr>
        <dsp:cNvPr id="0" name=""/>
        <dsp:cNvSpPr/>
      </dsp:nvSpPr>
      <dsp:spPr>
        <a:xfrm rot="5400000">
          <a:off x="3660752" y="-1264628"/>
          <a:ext cx="633070" cy="65910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900" kern="1200" dirty="0" smtClean="0"/>
            <a:t>تحديد الأهداف</a:t>
          </a:r>
          <a:endParaRPr lang="fr-FR" sz="2900" kern="1200" dirty="0" smtClean="0"/>
        </a:p>
      </dsp:txBody>
      <dsp:txXfrm rot="5400000">
        <a:off x="3660752" y="-1264628"/>
        <a:ext cx="633070" cy="6591039"/>
      </dsp:txXfrm>
    </dsp:sp>
    <dsp:sp modelId="{3CC550F6-CAA0-4520-8AAB-06B9C432B38E}">
      <dsp:nvSpPr>
        <dsp:cNvPr id="0" name=""/>
        <dsp:cNvSpPr/>
      </dsp:nvSpPr>
      <dsp:spPr>
        <a:xfrm rot="5400000">
          <a:off x="-146093" y="2672998"/>
          <a:ext cx="973954" cy="681768"/>
        </a:xfrm>
        <a:prstGeom prst="chevron">
          <a:avLst/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 w="55000" cap="flat" cmpd="thickThin" algn="ctr">
          <a:solidFill>
            <a:schemeClr val="accent2">
              <a:hueOff val="-15122391"/>
              <a:satOff val="657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400" b="1" kern="1200" smtClean="0">
              <a:latin typeface="Sakkal Majalla" pitchFamily="2" charset="-78"/>
              <a:cs typeface="Sakkal Majalla" pitchFamily="2" charset="-78"/>
            </a:rPr>
            <a:t>الاستراتيجية</a:t>
          </a:r>
          <a:endParaRPr lang="fr-FR" sz="1400" kern="1200" dirty="0"/>
        </a:p>
      </dsp:txBody>
      <dsp:txXfrm rot="5400000">
        <a:off x="-146093" y="2672998"/>
        <a:ext cx="973954" cy="681768"/>
      </dsp:txXfrm>
    </dsp:sp>
    <dsp:sp modelId="{AD6F194B-F7D5-4017-9678-5B8EF2A7D239}">
      <dsp:nvSpPr>
        <dsp:cNvPr id="0" name=""/>
        <dsp:cNvSpPr/>
      </dsp:nvSpPr>
      <dsp:spPr>
        <a:xfrm rot="5400000">
          <a:off x="3660752" y="-489899"/>
          <a:ext cx="633070" cy="65910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5122391"/>
              <a:satOff val="657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900" kern="1200" dirty="0" smtClean="0"/>
            <a:t>إعداد الاستراتيجية</a:t>
          </a:r>
          <a:endParaRPr lang="fr-FR" sz="2900" kern="1200" dirty="0" smtClean="0"/>
        </a:p>
      </dsp:txBody>
      <dsp:txXfrm rot="5400000">
        <a:off x="3660752" y="-489899"/>
        <a:ext cx="633070" cy="6591039"/>
      </dsp:txXfrm>
    </dsp:sp>
    <dsp:sp modelId="{5E1B8F60-7FFD-4865-9037-23C8B47CFBE6}">
      <dsp:nvSpPr>
        <dsp:cNvPr id="0" name=""/>
        <dsp:cNvSpPr/>
      </dsp:nvSpPr>
      <dsp:spPr>
        <a:xfrm rot="5400000">
          <a:off x="-146093" y="3548835"/>
          <a:ext cx="973954" cy="681768"/>
        </a:xfrm>
        <a:prstGeom prst="chevron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400" b="1" kern="1200" dirty="0" smtClean="0"/>
            <a:t>خطة</a:t>
          </a:r>
          <a:endParaRPr lang="fr-FR" sz="1400" kern="1200" dirty="0"/>
        </a:p>
      </dsp:txBody>
      <dsp:txXfrm rot="5400000">
        <a:off x="-146093" y="3548835"/>
        <a:ext cx="973954" cy="681768"/>
      </dsp:txXfrm>
    </dsp:sp>
    <dsp:sp modelId="{21211B1F-DB5B-4C68-90A4-1FC1DE2D332D}">
      <dsp:nvSpPr>
        <dsp:cNvPr id="0" name=""/>
        <dsp:cNvSpPr/>
      </dsp:nvSpPr>
      <dsp:spPr>
        <a:xfrm rot="5400000">
          <a:off x="3660752" y="446275"/>
          <a:ext cx="633070" cy="65910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2900" kern="1200" dirty="0" smtClean="0"/>
            <a:t>إعداد خطة العمل</a:t>
          </a:r>
          <a:endParaRPr lang="fr-FR" sz="2900" kern="1200" dirty="0"/>
        </a:p>
      </dsp:txBody>
      <dsp:txXfrm rot="5400000">
        <a:off x="3660752" y="446275"/>
        <a:ext cx="633070" cy="65910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BDAFAB-F9B3-4985-94ED-A388B856AE92}">
      <dsp:nvSpPr>
        <dsp:cNvPr id="0" name=""/>
        <dsp:cNvSpPr/>
      </dsp:nvSpPr>
      <dsp:spPr>
        <a:xfrm>
          <a:off x="3512178" y="1981200"/>
          <a:ext cx="2421466" cy="2421466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kern="1200" dirty="0" smtClean="0"/>
            <a:t>الاستراتيجية </a:t>
          </a:r>
          <a:endParaRPr lang="fr-FR" sz="1600" kern="1200" dirty="0"/>
        </a:p>
      </dsp:txBody>
      <dsp:txXfrm>
        <a:off x="3512178" y="1981200"/>
        <a:ext cx="2421466" cy="2421466"/>
      </dsp:txXfrm>
    </dsp:sp>
    <dsp:sp modelId="{8E46A7F4-9AB3-4492-B925-1472415F5D3E}">
      <dsp:nvSpPr>
        <dsp:cNvPr id="0" name=""/>
        <dsp:cNvSpPr/>
      </dsp:nvSpPr>
      <dsp:spPr>
        <a:xfrm>
          <a:off x="2878585" y="3478106"/>
          <a:ext cx="2191746" cy="92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ct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1600" kern="1200" dirty="0" smtClean="0"/>
            <a:t>تحدد المبادئ الأساسية على مدى 10 سنوات</a:t>
          </a:r>
          <a:endParaRPr lang="fr-FR" sz="1600" kern="1200" dirty="0"/>
        </a:p>
      </dsp:txBody>
      <dsp:txXfrm>
        <a:off x="2878585" y="3478106"/>
        <a:ext cx="2191746" cy="924560"/>
      </dsp:txXfrm>
    </dsp:sp>
    <dsp:sp modelId="{488F4553-0887-4FFB-9DCC-4DAADFDCD98B}">
      <dsp:nvSpPr>
        <dsp:cNvPr id="0" name=""/>
        <dsp:cNvSpPr/>
      </dsp:nvSpPr>
      <dsp:spPr>
        <a:xfrm>
          <a:off x="2103325" y="1408853"/>
          <a:ext cx="1761066" cy="1761066"/>
        </a:xfrm>
        <a:prstGeom prst="gear6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kern="1200" dirty="0" smtClean="0"/>
            <a:t>الرؤية</a:t>
          </a:r>
          <a:endParaRPr lang="fr-FR" sz="2700" kern="1200" dirty="0"/>
        </a:p>
      </dsp:txBody>
      <dsp:txXfrm>
        <a:off x="2103325" y="1408853"/>
        <a:ext cx="1761066" cy="1761066"/>
      </dsp:txXfrm>
    </dsp:sp>
    <dsp:sp modelId="{8A8E764C-06BB-4B3D-AA8A-9316236D29C7}">
      <dsp:nvSpPr>
        <dsp:cNvPr id="0" name=""/>
        <dsp:cNvSpPr/>
      </dsp:nvSpPr>
      <dsp:spPr>
        <a:xfrm>
          <a:off x="387875" y="2520281"/>
          <a:ext cx="2471857" cy="924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ct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1600" kern="1200" dirty="0" smtClean="0"/>
            <a:t>السلامة </a:t>
          </a:r>
          <a:r>
            <a:rPr lang="ar-MA" sz="1600" kern="1200" dirty="0" err="1" smtClean="0"/>
            <a:t>الطرقية </a:t>
          </a:r>
          <a:r>
            <a:rPr lang="ar-MA" sz="1600" kern="1200" dirty="0" smtClean="0"/>
            <a:t>: أولوية وطنية للتخفيض الملموس والمستمر من ضحايا حوادث السير</a:t>
          </a:r>
          <a:endParaRPr lang="fr-FR" sz="1600" kern="1200" dirty="0" smtClean="0"/>
        </a:p>
      </dsp:txBody>
      <dsp:txXfrm>
        <a:off x="387875" y="2520281"/>
        <a:ext cx="2471857" cy="924560"/>
      </dsp:txXfrm>
    </dsp:sp>
    <dsp:sp modelId="{AC213C04-33E1-42B7-91AD-35F5A2D584D7}">
      <dsp:nvSpPr>
        <dsp:cNvPr id="0" name=""/>
        <dsp:cNvSpPr/>
      </dsp:nvSpPr>
      <dsp:spPr>
        <a:xfrm rot="20700000">
          <a:off x="3089702" y="193897"/>
          <a:ext cx="1725486" cy="1725486"/>
        </a:xfrm>
        <a:prstGeom prst="gear6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kern="1200" dirty="0" smtClean="0"/>
            <a:t>الأهداف</a:t>
          </a:r>
          <a:endParaRPr lang="fr-FR" sz="2700" kern="1200" dirty="0"/>
        </a:p>
      </dsp:txBody>
      <dsp:txXfrm>
        <a:off x="3468152" y="572346"/>
        <a:ext cx="968586" cy="968586"/>
      </dsp:txXfrm>
    </dsp:sp>
    <dsp:sp modelId="{BA480051-90BC-4283-839F-91DB2FB26629}">
      <dsp:nvSpPr>
        <dsp:cNvPr id="0" name=""/>
        <dsp:cNvSpPr/>
      </dsp:nvSpPr>
      <dsp:spPr>
        <a:xfrm>
          <a:off x="4608527" y="504054"/>
          <a:ext cx="3096336" cy="1091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1400" b="1" kern="1200" dirty="0" smtClean="0">
              <a:solidFill>
                <a:srgbClr val="006600"/>
              </a:solidFill>
            </a:rPr>
            <a:t>الهدف </a:t>
          </a:r>
          <a:r>
            <a:rPr lang="ar-MA" sz="1400" b="1" kern="1200" dirty="0" err="1" smtClean="0">
              <a:solidFill>
                <a:srgbClr val="006600"/>
              </a:solidFill>
            </a:rPr>
            <a:t>1 :</a:t>
          </a:r>
          <a:r>
            <a:rPr lang="ar-MA" sz="1400" b="1" kern="1200" dirty="0" smtClean="0">
              <a:solidFill>
                <a:srgbClr val="006600"/>
              </a:solidFill>
            </a:rPr>
            <a:t> </a:t>
          </a:r>
          <a:r>
            <a:rPr lang="ar-SA" altLang="fr-FR" sz="1600" kern="1200" dirty="0" smtClean="0"/>
            <a:t>عكس الاتجاه </a:t>
          </a:r>
          <a:r>
            <a:rPr lang="ar-MA" altLang="fr-FR" sz="1600" kern="1200" dirty="0" smtClean="0"/>
            <a:t>التصاعدي</a:t>
          </a:r>
          <a:r>
            <a:rPr lang="ar-SA" altLang="fr-FR" sz="1600" kern="1200" dirty="0" smtClean="0"/>
            <a:t> </a:t>
          </a:r>
          <a:r>
            <a:rPr lang="ar-MA" altLang="fr-FR" sz="1600" kern="1200" dirty="0" err="1" smtClean="0"/>
            <a:t>؛</a:t>
          </a:r>
          <a:endParaRPr lang="fr-FR" sz="1600" kern="1200" dirty="0" smtClean="0"/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MA" sz="1400" b="1" kern="1200" dirty="0" smtClean="0">
              <a:solidFill>
                <a:srgbClr val="006600"/>
              </a:solidFill>
            </a:rPr>
            <a:t>الهدف </a:t>
          </a:r>
          <a:r>
            <a:rPr lang="ar-MA" sz="1400" b="1" kern="1200" dirty="0" err="1" smtClean="0">
              <a:solidFill>
                <a:srgbClr val="006600"/>
              </a:solidFill>
            </a:rPr>
            <a:t>2 </a:t>
          </a:r>
          <a:r>
            <a:rPr lang="ar-MA" sz="1400" b="1" kern="1200" dirty="0" smtClean="0">
              <a:solidFill>
                <a:srgbClr val="006600"/>
              </a:solidFill>
            </a:rPr>
            <a:t>: </a:t>
          </a:r>
          <a:r>
            <a:rPr lang="ar-MA" altLang="fr-FR" sz="1600" kern="1200" dirty="0" smtClean="0"/>
            <a:t>بعد عكس </a:t>
          </a:r>
          <a:r>
            <a:rPr lang="ar-MA" altLang="fr-FR" sz="1600" kern="1200" dirty="0" err="1" smtClean="0"/>
            <a:t>الاتجاه /</a:t>
          </a:r>
          <a:r>
            <a:rPr lang="ar-MA" altLang="fr-FR" sz="1600" kern="1200" dirty="0" smtClean="0"/>
            <a:t> </a:t>
          </a:r>
          <a:r>
            <a:rPr lang="ar-SA" altLang="fr-FR" sz="1600" kern="1200" dirty="0" smtClean="0"/>
            <a:t>تقليص مستمر</a:t>
          </a:r>
          <a:r>
            <a:rPr lang="ar-MA" altLang="fr-FR" sz="1600" kern="1200" dirty="0" smtClean="0"/>
            <a:t> ل</a:t>
          </a:r>
          <a:r>
            <a:rPr lang="ar-SA" altLang="fr-FR" sz="1600" kern="1200" dirty="0" smtClean="0"/>
            <a:t>عدد القتلى</a:t>
          </a:r>
          <a:r>
            <a:rPr lang="fr-FR" altLang="fr-FR" sz="1600" kern="1200" dirty="0" smtClean="0"/>
            <a:t> </a:t>
          </a:r>
          <a:r>
            <a:rPr lang="ar-MA" altLang="fr-FR" sz="1600" kern="1200" dirty="0" smtClean="0"/>
            <a:t>والمصابين بجروح خطيرة.</a:t>
          </a:r>
          <a:endParaRPr lang="fr-FR" altLang="fr-FR" sz="1600" kern="1200" dirty="0" smtClean="0"/>
        </a:p>
      </dsp:txBody>
      <dsp:txXfrm>
        <a:off x="4608527" y="504054"/>
        <a:ext cx="3096336" cy="1091674"/>
      </dsp:txXfrm>
    </dsp:sp>
    <dsp:sp modelId="{CD326641-C240-4982-AC35-FCD24D4C1F24}">
      <dsp:nvSpPr>
        <dsp:cNvPr id="0" name=""/>
        <dsp:cNvSpPr/>
      </dsp:nvSpPr>
      <dsp:spPr>
        <a:xfrm>
          <a:off x="3328274" y="1614501"/>
          <a:ext cx="3099477" cy="3099477"/>
        </a:xfrm>
        <a:prstGeom prst="circularArrow">
          <a:avLst>
            <a:gd name="adj1" fmla="val 4688"/>
            <a:gd name="adj2" fmla="val 299029"/>
            <a:gd name="adj3" fmla="val 2520962"/>
            <a:gd name="adj4" fmla="val 15850984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58153E4-6B1B-4758-B153-617431F5B0F7}">
      <dsp:nvSpPr>
        <dsp:cNvPr id="0" name=""/>
        <dsp:cNvSpPr/>
      </dsp:nvSpPr>
      <dsp:spPr>
        <a:xfrm>
          <a:off x="1791443" y="1018301"/>
          <a:ext cx="2251964" cy="225196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423DA5-41B3-42E5-951E-E4F32B2398E0}">
      <dsp:nvSpPr>
        <dsp:cNvPr id="0" name=""/>
        <dsp:cNvSpPr/>
      </dsp:nvSpPr>
      <dsp:spPr>
        <a:xfrm>
          <a:off x="2690579" y="-184943"/>
          <a:ext cx="2428070" cy="242807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414612-927B-4CAC-BAD0-5C66A710F5AF}">
      <dsp:nvSpPr>
        <dsp:cNvPr id="0" name=""/>
        <dsp:cNvSpPr/>
      </dsp:nvSpPr>
      <dsp:spPr>
        <a:xfrm>
          <a:off x="3322" y="161299"/>
          <a:ext cx="2905459" cy="11621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altLang="fr-FR" sz="1600" b="1" kern="1200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kern="1200" dirty="0"/>
        </a:p>
      </dsp:txBody>
      <dsp:txXfrm>
        <a:off x="3322" y="161299"/>
        <a:ext cx="2905459" cy="1162183"/>
      </dsp:txXfrm>
    </dsp:sp>
    <dsp:sp modelId="{E2980AA2-81AE-46B4-BFB8-598225B98D64}">
      <dsp:nvSpPr>
        <dsp:cNvPr id="0" name=""/>
        <dsp:cNvSpPr/>
      </dsp:nvSpPr>
      <dsp:spPr>
        <a:xfrm>
          <a:off x="2327690" y="161299"/>
          <a:ext cx="2905459" cy="11621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altLang="fr-FR" sz="1600" b="1" kern="1200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kern="1200" dirty="0"/>
        </a:p>
      </dsp:txBody>
      <dsp:txXfrm>
        <a:off x="2327690" y="161299"/>
        <a:ext cx="2905459" cy="1162183"/>
      </dsp:txXfrm>
    </dsp:sp>
    <dsp:sp modelId="{60303708-1307-43B7-90FA-3EDBDBE12F6B}">
      <dsp:nvSpPr>
        <dsp:cNvPr id="0" name=""/>
        <dsp:cNvSpPr/>
      </dsp:nvSpPr>
      <dsp:spPr>
        <a:xfrm>
          <a:off x="4652057" y="161299"/>
          <a:ext cx="2905459" cy="11621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altLang="fr-FR" sz="1600" b="1" kern="1200" dirty="0" smtClean="0">
              <a:solidFill>
                <a:schemeClr val="bg2"/>
              </a:solidFill>
              <a:latin typeface="Sakkal Majalla" pitchFamily="2" charset="-78"/>
              <a:cs typeface="Sakkal Majalla" pitchFamily="2" charset="-78"/>
            </a:rPr>
            <a:t>مخطط استراتيجي مندمج استعجالي للسلامة الطرقية على مدى ثلاث سنوات</a:t>
          </a:r>
          <a:endParaRPr lang="fr-FR" sz="1600" kern="1200" dirty="0">
            <a:solidFill>
              <a:schemeClr val="bg2"/>
            </a:solidFill>
          </a:endParaRPr>
        </a:p>
      </dsp:txBody>
      <dsp:txXfrm>
        <a:off x="4652057" y="161299"/>
        <a:ext cx="2905459" cy="1162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0.46462</cdr:x>
      <cdr:y>0.21795</cdr:y>
    </cdr:from>
    <cdr:to>
      <cdr:x>0.46886</cdr:x>
      <cdr:y>0.37179</cdr:y>
    </cdr:to>
    <cdr:cxnSp macro="">
      <cdr:nvCxnSpPr>
        <cdr:cNvPr id="2" name="Connecteur droit avec flèche 1"/>
        <cdr:cNvCxnSpPr/>
      </cdr:nvCxnSpPr>
      <cdr:spPr bwMode="auto">
        <a:xfrm xmlns:a="http://schemas.openxmlformats.org/drawingml/2006/main">
          <a:off x="4602526" y="1224143"/>
          <a:ext cx="41990" cy="86408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" cap="flat" cmpd="sng" algn="ctr">
          <a:solidFill>
            <a:srgbClr val="FF0000"/>
          </a:solidFill>
          <a:prstDash val="sysDash"/>
          <a:headEnd type="none" w="med" len="med"/>
          <a:tailEnd type="triangle" w="med" len="me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0.49213</cdr:x>
      <cdr:y>0.48718</cdr:y>
    </cdr:from>
    <cdr:to>
      <cdr:x>0.73625</cdr:x>
      <cdr:y>0.71408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4499992" y="2736304"/>
          <a:ext cx="2232248" cy="127442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 rtl="1"/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عودة لارتفاع </a:t>
          </a:r>
          <a:r>
            <a:rPr lang="ar-AE" sz="1600" dirty="0" smtClean="0">
              <a:latin typeface="Sakkal Majalla" pitchFamily="2" charset="-78"/>
              <a:cs typeface="Sakkal Majalla" pitchFamily="2" charset="-78"/>
            </a:rPr>
            <a:t>غير عادي</a:t>
          </a:r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 في عدد القتلى </a:t>
          </a:r>
          <a:r>
            <a:rPr lang="ar-AE" sz="1600" dirty="0" smtClean="0">
              <a:latin typeface="Sakkal Majalla" pitchFamily="2" charset="-78"/>
              <a:cs typeface="Sakkal Majalla" pitchFamily="2" charset="-78"/>
            </a:rPr>
            <a:t>ابتداء من سنة 2006</a:t>
          </a:r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 :</a:t>
          </a:r>
          <a:endParaRPr lang="fr-FR" sz="1600" dirty="0" smtClean="0">
            <a:latin typeface="Sakkal Majalla" pitchFamily="2" charset="-78"/>
            <a:cs typeface="Sakkal Majalla" pitchFamily="2" charset="-78"/>
          </a:endParaRPr>
        </a:p>
        <a:p xmlns:a="http://schemas.openxmlformats.org/drawingml/2006/main">
          <a:pPr marL="177800" lvl="1" indent="-177800" algn="r" rtl="1">
            <a:buFont typeface="Arial" pitchFamily="34" charset="0"/>
            <a:buChar char="•"/>
          </a:pPr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إلغاء دورية وزير العدل مما أدى إلى هشاشة عمليات المراقبة الطرقية</a:t>
          </a:r>
          <a:endParaRPr lang="fr-FR" sz="1600" dirty="0">
            <a:latin typeface="Sakkal Majalla" pitchFamily="2" charset="-78"/>
            <a:cs typeface="Sakkal Majalla" pitchFamily="2" charset="-78"/>
          </a:endParaRPr>
        </a:p>
      </cdr:txBody>
    </cdr:sp>
  </cdr:relSizeAnchor>
  <cdr:relSizeAnchor xmlns:cdr="http://schemas.openxmlformats.org/drawingml/2006/chartDrawing">
    <cdr:from>
      <cdr:x>0.39617</cdr:x>
      <cdr:y>0.35897</cdr:y>
    </cdr:from>
    <cdr:to>
      <cdr:x>0.49538</cdr:x>
      <cdr:y>0.48764</cdr:y>
    </cdr:to>
    <cdr:cxnSp macro="">
      <cdr:nvCxnSpPr>
        <cdr:cNvPr id="10" name="Connecteur droit avec flèche 9"/>
        <cdr:cNvCxnSpPr/>
      </cdr:nvCxnSpPr>
      <cdr:spPr bwMode="auto">
        <a:xfrm xmlns:a="http://schemas.openxmlformats.org/drawingml/2006/main" flipH="1" flipV="1">
          <a:off x="3924436" y="2016224"/>
          <a:ext cx="982798" cy="72266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" cap="flat" cmpd="sng" algn="ctr">
          <a:solidFill>
            <a:srgbClr val="FF0000"/>
          </a:solidFill>
          <a:prstDash val="sysDash"/>
          <a:headEnd type="none" w="med" len="med"/>
          <a:tailEnd type="triangle" w="med" len="me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0.29925</cdr:x>
      <cdr:y>0.48718</cdr:y>
    </cdr:from>
    <cdr:to>
      <cdr:x>0.46098</cdr:x>
      <cdr:y>0.71408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2736304" y="2736304"/>
          <a:ext cx="1478934" cy="127442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r" rtl="1"/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اعتماد المخطط الوطني الثاني للمراقبة الطرقية يحدد سقف </a:t>
          </a:r>
          <a:r>
            <a:rPr lang="ar-MA" sz="1600" dirty="0" err="1" smtClean="0">
              <a:latin typeface="Sakkal Majalla" pitchFamily="2" charset="-78"/>
              <a:cs typeface="Sakkal Majalla" pitchFamily="2" charset="-78"/>
            </a:rPr>
            <a:t>الخرجات</a:t>
          </a:r>
          <a:r>
            <a:rPr lang="ar-MA" sz="1600" dirty="0" smtClean="0">
              <a:latin typeface="Sakkal Majalla" pitchFamily="2" charset="-78"/>
              <a:cs typeface="Sakkal Majalla" pitchFamily="2" charset="-78"/>
            </a:rPr>
            <a:t> الخاص بكل هيئة للمراقبة. </a:t>
          </a:r>
          <a:endParaRPr lang="fr-FR" sz="1600" dirty="0">
            <a:latin typeface="Sakkal Majalla" pitchFamily="2" charset="-78"/>
            <a:cs typeface="Sakkal Majalla" pitchFamily="2" charset="-78"/>
          </a:endParaRPr>
        </a:p>
      </cdr:txBody>
    </cdr:sp>
  </cdr:relSizeAnchor>
  <cdr:relSizeAnchor xmlns:cdr="http://schemas.openxmlformats.org/drawingml/2006/chartDrawing">
    <cdr:from>
      <cdr:x>0.2944</cdr:x>
      <cdr:y>0.19231</cdr:y>
    </cdr:from>
    <cdr:to>
      <cdr:x>0.35825</cdr:x>
      <cdr:y>0.47955</cdr:y>
    </cdr:to>
    <cdr:cxnSp macro="">
      <cdr:nvCxnSpPr>
        <cdr:cNvPr id="15" name="Connecteur droit avec flèche 14"/>
        <cdr:cNvCxnSpPr/>
      </cdr:nvCxnSpPr>
      <cdr:spPr bwMode="auto">
        <a:xfrm xmlns:a="http://schemas.openxmlformats.org/drawingml/2006/main" flipH="1" flipV="1">
          <a:off x="2916324" y="1080120"/>
          <a:ext cx="632502" cy="16133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" cap="flat" cmpd="sng" algn="ctr">
          <a:solidFill>
            <a:srgbClr val="FF0000"/>
          </a:solidFill>
          <a:prstDash val="sysDash"/>
          <a:headEnd type="none" w="med" len="med"/>
          <a:tailEnd type="triangle" w="med" len="me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0.1999</cdr:x>
      <cdr:y>0.34615</cdr:y>
    </cdr:from>
    <cdr:to>
      <cdr:x>0.2165</cdr:x>
      <cdr:y>0.41665</cdr:y>
    </cdr:to>
    <cdr:cxnSp macro="">
      <cdr:nvCxnSpPr>
        <cdr:cNvPr id="24" name="Connecteur droit avec flèche 23"/>
        <cdr:cNvCxnSpPr/>
      </cdr:nvCxnSpPr>
      <cdr:spPr bwMode="auto">
        <a:xfrm xmlns:a="http://schemas.openxmlformats.org/drawingml/2006/main" flipH="1" flipV="1">
          <a:off x="1980220" y="1944216"/>
          <a:ext cx="164430" cy="39595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" cap="flat" cmpd="sng" algn="ctr">
          <a:solidFill>
            <a:srgbClr val="FF0000"/>
          </a:solidFill>
          <a:prstDash val="sysDash"/>
          <a:headEnd type="none" w="med" len="med"/>
          <a:tailEnd type="triangle" w="med" len="me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0.14902</cdr:x>
      <cdr:y>0.0641</cdr:y>
    </cdr:from>
    <cdr:to>
      <cdr:x>0.23625</cdr:x>
      <cdr:y>0.16667</cdr:y>
    </cdr:to>
    <cdr:cxnSp macro="">
      <cdr:nvCxnSpPr>
        <cdr:cNvPr id="26" name="Connecteur droit avec flèche 25"/>
        <cdr:cNvCxnSpPr/>
      </cdr:nvCxnSpPr>
      <cdr:spPr bwMode="auto">
        <a:xfrm xmlns:a="http://schemas.openxmlformats.org/drawingml/2006/main" flipH="1">
          <a:off x="1476164" y="360026"/>
          <a:ext cx="864130" cy="57607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" cap="flat" cmpd="sng" algn="ctr">
          <a:solidFill>
            <a:srgbClr val="FF0000"/>
          </a:solidFill>
          <a:prstDash val="sysDash"/>
          <a:headEnd type="none" w="med" len="med"/>
          <a:tailEnd type="triangle" w="med" len="me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fld id="{C097D106-DC0A-4A5D-9CF2-4CB7C3EF34A5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t" anchorCtr="0" compatLnSpc="1">
            <a:prstTxWarp prst="textNoShape">
              <a:avLst/>
            </a:prstTxWarp>
          </a:bodyPr>
          <a:lstStyle>
            <a:lvl1pPr algn="l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algn="l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7" tIns="45668" rIns="91337" bIns="45668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effectLst/>
              </a:defRPr>
            </a:lvl1pPr>
          </a:lstStyle>
          <a:p>
            <a:pPr>
              <a:defRPr/>
            </a:pPr>
            <a:fld id="{C4F14806-D651-497F-BC2E-36437A96686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1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1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1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1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1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A11AF-8B5C-4A93-B8CC-642F375D01FB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59165-D1DB-4DAE-8740-9D60BA17E9EA}" type="slidenum">
              <a:rPr lang="fr-FR" altLang="fr-FR" smtClean="0"/>
              <a:pPr/>
              <a:t>18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048B84-9EEB-4D08-BF24-B31F4ADE194E}" type="slidenum">
              <a:rPr lang="fr-FR" altLang="fr-FR" smtClean="0"/>
              <a:pPr/>
              <a:t>19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8E2CF-1CB4-42E8-A988-51D90AF7DBE2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FBD733-2FCE-4B8F-81C2-6EE87D952E54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E8ACF-2033-49EC-88AF-35D4174DDC75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6ED89-3BBB-4132-AB60-BD3FF0A40BEB}" type="slidenum">
              <a:rPr lang="fr-FR" altLang="fr-FR" smtClean="0"/>
              <a:pPr/>
              <a:t>10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D184D-737F-4CC5-AA78-E5F288DBC524}" type="slidenum">
              <a:rPr lang="fr-FR" altLang="fr-FR" smtClean="0"/>
              <a:pPr/>
              <a:t>12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438CA-ED0F-4415-85D7-2BDE3F370BC2}" type="slidenum">
              <a:rPr lang="fr-FR" altLang="fr-FR" smtClean="0"/>
              <a:pPr/>
              <a:t>13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5ABF9-D1D9-4945-B0C8-5D35FCFDDEFC}" type="slidenum">
              <a:rPr lang="fr-FR" altLang="fr-FR" smtClean="0"/>
              <a:pPr/>
              <a:t>15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fr-FR" smtClean="0">
              <a:latin typeface="Lucida Sans" pitchFamily="34" charset="0"/>
              <a:ea typeface="ヒラギノ角ゴ Pro W3"/>
            </a:endParaRPr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62BDF-A92C-47AA-86AD-5A28EB93FDDB}" type="slidenum">
              <a:rPr lang="fr-FR" altLang="fr-FR" smtClean="0"/>
              <a:pPr/>
              <a:t>17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2130425"/>
            <a:ext cx="8420100" cy="1470025"/>
          </a:xfrm>
        </p:spPr>
        <p:txBody>
          <a:bodyPr anchor="ctr"/>
          <a:lstStyle>
            <a:lvl1pPr algn="ctr">
              <a:defRPr sz="32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sz="24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 descr="Rout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0" y="150813"/>
            <a:ext cx="13589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:\sta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6025" y="142875"/>
            <a:ext cx="13620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3" descr="G:\visuel TGV.jpg"/>
          <p:cNvSpPr>
            <a:spLocks noChangeAspect="1" noChangeArrowheads="1"/>
          </p:cNvSpPr>
          <p:nvPr/>
        </p:nvSpPr>
        <p:spPr bwMode="auto">
          <a:xfrm>
            <a:off x="3416300" y="150813"/>
            <a:ext cx="139382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pic>
        <p:nvPicPr>
          <p:cNvPr id="7" name="Picture 5" descr="C:\Documents and Settings\Administrateur.DEV.000\Bureau\photo\HPIM28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2300" y="131763"/>
            <a:ext cx="1427163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Documents and Settings\Administrateur.DEV.000\Bureau\photo\HPIM281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1775" y="142875"/>
            <a:ext cx="14430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2"/>
          <p:cNvGrpSpPr>
            <a:grpSpLocks/>
          </p:cNvGrpSpPr>
          <p:nvPr userDrawn="1"/>
        </p:nvGrpSpPr>
        <p:grpSpPr bwMode="auto">
          <a:xfrm>
            <a:off x="0" y="6362700"/>
            <a:ext cx="2844800" cy="517525"/>
            <a:chOff x="0" y="4008"/>
            <a:chExt cx="1792" cy="326"/>
          </a:xfrm>
        </p:grpSpPr>
        <p:pic>
          <p:nvPicPr>
            <p:cNvPr id="10" name="Picture 10" descr="Image1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4018"/>
              <a:ext cx="31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11"/>
            <p:cNvSpPr txBox="1">
              <a:spLocks noChangeArrowheads="1"/>
            </p:cNvSpPr>
            <p:nvPr userDrawn="1"/>
          </p:nvSpPr>
          <p:spPr bwMode="auto">
            <a:xfrm>
              <a:off x="296" y="4008"/>
              <a:ext cx="149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4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Ministère de l’Equipement et des Transports</a:t>
              </a:r>
            </a:p>
          </p:txBody>
        </p:sp>
      </p:grpSp>
      <p:sp>
        <p:nvSpPr>
          <p:cNvPr id="12" name="ZoneTexte 16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285875" y="2130425"/>
            <a:ext cx="8420100" cy="1470025"/>
          </a:xfrm>
        </p:spPr>
        <p:txBody>
          <a:bodyPr anchor="ctr"/>
          <a:lstStyle>
            <a:lvl1pPr algn="ctr">
              <a:defRPr sz="32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28825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sz="24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</p:spTree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0" y="6500813"/>
            <a:ext cx="23114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4CA8C442-1BBF-4A43-B091-9585E05C416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2625" y="6572250"/>
            <a:ext cx="1603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cteur droit 9"/>
          <p:cNvCxnSpPr/>
          <p:nvPr userDrawn="1"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ZoneTexte 10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358900" y="-24"/>
            <a:ext cx="8274050" cy="584180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1039813" y="1190624"/>
            <a:ext cx="8866187" cy="516733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10"/>
          <p:cNvSpPr/>
          <p:nvPr/>
        </p:nvSpPr>
        <p:spPr>
          <a:xfrm>
            <a:off x="0" y="4664075"/>
            <a:ext cx="9913938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e 15"/>
          <p:cNvGrpSpPr>
            <a:grpSpLocks/>
          </p:cNvGrpSpPr>
          <p:nvPr/>
        </p:nvGrpSpPr>
        <p:grpSpPr bwMode="auto">
          <a:xfrm>
            <a:off x="-4763" y="4953000"/>
            <a:ext cx="9910763" cy="1911350"/>
            <a:chOff x="-3765" y="4832896"/>
            <a:chExt cx="9147765" cy="2032192"/>
          </a:xfrm>
        </p:grpSpPr>
        <p:sp>
          <p:nvSpPr>
            <p:cNvPr id="6" name="Forme libre 15"/>
            <p:cNvSpPr>
              <a:spLocks/>
            </p:cNvSpPr>
            <p:nvPr/>
          </p:nvSpPr>
          <p:spPr bwMode="auto">
            <a:xfrm>
              <a:off x="1687173" y="4832896"/>
              <a:ext cx="7456827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e libre 18"/>
            <p:cNvSpPr>
              <a:spLocks/>
            </p:cNvSpPr>
            <p:nvPr/>
          </p:nvSpPr>
          <p:spPr bwMode="auto">
            <a:xfrm>
              <a:off x="35798" y="5135025"/>
              <a:ext cx="9108202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" name="Forme libre 18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necteur droit 1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42950" y="1752602"/>
            <a:ext cx="84201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148E4B-2C81-449A-A869-FA12A3359428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162CDD-C33F-4BF7-9255-0A0FB970F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7623F-8F55-4B5D-BBCD-944DFFFF9B4A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8413-41AE-447A-9971-55E5B4F77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940175" y="3005138"/>
            <a:ext cx="198438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738563" y="3005138"/>
            <a:ext cx="1968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74" y="1059712"/>
            <a:ext cx="84201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49606" y="2931712"/>
            <a:ext cx="4953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15B9CF-982E-4621-AA29-AA3FFD054417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2E0FCC-62A1-4161-80DE-17EF2E853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375455-4D60-48D2-B0EC-B74ADC0F5F42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24C1A0-AFE9-41FB-B73C-692AFF0E4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032112" y="5410200"/>
            <a:ext cx="437859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95300" y="1444295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1444295"/>
            <a:ext cx="437859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D9E289-FF5D-4E10-AF37-65D0CA13DF55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2E6DC3-E52E-49F5-82B1-686202512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521B9D-DEDE-4C74-9284-0A8D710CA339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B8365E-C579-4397-BABC-8779F93BC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F2A0E-6DA8-4429-8FE9-7B5F99F4D3F2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5B5B-0011-4DC0-BCD5-2BF4F2F99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90600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F53E9D-C704-40C4-B57D-8DE1ECBECCD3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A01536-CCF8-45AB-9EF9-40507FD77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10"/>
          <p:cNvSpPr>
            <a:spLocks/>
          </p:cNvSpPr>
          <p:nvPr/>
        </p:nvSpPr>
        <p:spPr bwMode="auto">
          <a:xfrm>
            <a:off x="541338" y="5945188"/>
            <a:ext cx="5351462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e libre 15"/>
          <p:cNvSpPr>
            <a:spLocks/>
          </p:cNvSpPr>
          <p:nvPr/>
        </p:nvSpPr>
        <p:spPr bwMode="auto">
          <a:xfrm>
            <a:off x="525463" y="5938838"/>
            <a:ext cx="3998912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Triangle rectangle 15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necteur droit 16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9386888" y="4987925"/>
            <a:ext cx="1968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9183688" y="4987925"/>
            <a:ext cx="19843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7650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2253A1-33FD-4920-8DAB-606DBEB51663}" type="datetimeFigureOut">
              <a:rPr lang="en-US"/>
              <a:pPr>
                <a:defRPr/>
              </a:pPr>
              <a:t>1/28/2015</a:t>
            </a:fld>
            <a:endParaRPr lang="en-US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D058995-728A-49D5-8700-4441DDCB6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481330"/>
            <a:ext cx="89154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1EB11-8748-4CA4-B8C7-9C06A59A6545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0179-1EA8-4FA6-9C2A-F55D8B500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14347" y="274641"/>
            <a:ext cx="1925593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93753-0EB8-4AE9-B0EB-E7A097E5DC40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DB67-CEF0-40E2-BB0A-A9FD9495F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10"/>
          <p:cNvCxnSpPr/>
          <p:nvPr userDrawn="1"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necteur droit 8"/>
          <p:cNvCxnSpPr>
            <a:cxnSpLocks noChangeShapeType="1"/>
          </p:cNvCxnSpPr>
          <p:nvPr userDrawn="1"/>
        </p:nvCxnSpPr>
        <p:spPr bwMode="auto">
          <a:xfrm>
            <a:off x="588963" y="714375"/>
            <a:ext cx="9317037" cy="0"/>
          </a:xfrm>
          <a:prstGeom prst="line">
            <a:avLst/>
          </a:prstGeom>
          <a:noFill/>
          <a:ln w="28575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3775" y="-24"/>
            <a:ext cx="9019175" cy="584180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638828" y="928670"/>
            <a:ext cx="9093896" cy="542928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6"/>
          <p:cNvCxnSpPr/>
          <p:nvPr userDrawn="1"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necteur droit 8"/>
          <p:cNvCxnSpPr>
            <a:cxnSpLocks noChangeShapeType="1"/>
          </p:cNvCxnSpPr>
          <p:nvPr userDrawn="1"/>
        </p:nvCxnSpPr>
        <p:spPr bwMode="auto">
          <a:xfrm>
            <a:off x="588963" y="714375"/>
            <a:ext cx="9317037" cy="0"/>
          </a:xfrm>
          <a:prstGeom prst="line">
            <a:avLst/>
          </a:prstGeom>
          <a:noFill/>
          <a:ln w="28575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3775" y="-24"/>
            <a:ext cx="9019175" cy="584180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638828" y="928670"/>
            <a:ext cx="9093896" cy="542928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2130425"/>
            <a:ext cx="8420100" cy="1470025"/>
          </a:xfrm>
        </p:spPr>
        <p:txBody>
          <a:bodyPr anchor="ctr"/>
          <a:lstStyle>
            <a:lvl1pPr algn="ctr">
              <a:defRPr sz="32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sz="24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6"/>
          <p:cNvCxnSpPr/>
          <p:nvPr userDrawn="1"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necteur droit 8"/>
          <p:cNvCxnSpPr>
            <a:cxnSpLocks noChangeShapeType="1"/>
          </p:cNvCxnSpPr>
          <p:nvPr userDrawn="1"/>
        </p:nvCxnSpPr>
        <p:spPr bwMode="auto">
          <a:xfrm>
            <a:off x="588963" y="714375"/>
            <a:ext cx="9317037" cy="0"/>
          </a:xfrm>
          <a:prstGeom prst="line">
            <a:avLst/>
          </a:prstGeom>
          <a:noFill/>
          <a:ln w="28575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3775" y="-24"/>
            <a:ext cx="9019175" cy="584180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638828" y="1190624"/>
            <a:ext cx="9093896" cy="516733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 descr="Rout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0" y="150813"/>
            <a:ext cx="13589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:\sta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6025" y="142875"/>
            <a:ext cx="13620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3" descr="G:\visuel TGV.jpg"/>
          <p:cNvSpPr>
            <a:spLocks noChangeAspect="1" noChangeArrowheads="1"/>
          </p:cNvSpPr>
          <p:nvPr/>
        </p:nvSpPr>
        <p:spPr bwMode="auto">
          <a:xfrm>
            <a:off x="3416300" y="150813"/>
            <a:ext cx="1393825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pic>
        <p:nvPicPr>
          <p:cNvPr id="7" name="Picture 5" descr="C:\Documents and Settings\Administrateur.DEV.000\Bureau\photo\HPIM28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2300" y="131763"/>
            <a:ext cx="1427163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Documents and Settings\Administrateur.DEV.000\Bureau\photo\HPIM281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1775" y="142875"/>
            <a:ext cx="14430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2"/>
          <p:cNvGrpSpPr>
            <a:grpSpLocks/>
          </p:cNvGrpSpPr>
          <p:nvPr userDrawn="1"/>
        </p:nvGrpSpPr>
        <p:grpSpPr bwMode="auto">
          <a:xfrm>
            <a:off x="0" y="6362700"/>
            <a:ext cx="2844800" cy="517525"/>
            <a:chOff x="0" y="4008"/>
            <a:chExt cx="1792" cy="326"/>
          </a:xfrm>
        </p:grpSpPr>
        <p:pic>
          <p:nvPicPr>
            <p:cNvPr id="10" name="Picture 10" descr="Image1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4018"/>
              <a:ext cx="318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11"/>
            <p:cNvSpPr txBox="1">
              <a:spLocks noChangeArrowheads="1"/>
            </p:cNvSpPr>
            <p:nvPr userDrawn="1"/>
          </p:nvSpPr>
          <p:spPr bwMode="auto">
            <a:xfrm>
              <a:off x="296" y="4008"/>
              <a:ext cx="149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400" dirty="0">
                  <a:solidFill>
                    <a:srgbClr val="3333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Ministère de l’Equipement et des Transports</a:t>
              </a:r>
            </a:p>
          </p:txBody>
        </p:sp>
      </p:grpSp>
      <p:sp>
        <p:nvSpPr>
          <p:cNvPr id="12" name="ZoneTexte 16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285875" y="2130425"/>
            <a:ext cx="8420100" cy="1470025"/>
          </a:xfrm>
        </p:spPr>
        <p:txBody>
          <a:bodyPr anchor="ctr"/>
          <a:lstStyle>
            <a:lvl1pPr algn="ctr">
              <a:defRPr sz="32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28825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sz="2400" smtClean="0">
                <a:ea typeface="ヒラギノ角ゴ Pro W3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</p:spTree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0" y="6500813"/>
            <a:ext cx="23114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B7990F8A-F9D5-47B2-A6F0-2FC05D32F6BB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2625" y="6572250"/>
            <a:ext cx="1603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cteur droit 9"/>
          <p:cNvCxnSpPr/>
          <p:nvPr userDrawn="1"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ZoneTexte 10"/>
          <p:cNvSpPr txBox="1">
            <a:spLocks noChangeArrowheads="1"/>
          </p:cNvSpPr>
          <p:nvPr userDrawn="1"/>
        </p:nvSpPr>
        <p:spPr bwMode="auto">
          <a:xfrm>
            <a:off x="2595563" y="6675438"/>
            <a:ext cx="4714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defRPr/>
            </a:pPr>
            <a:r>
              <a:rPr lang="fr-FR" altLang="fr-FR" sz="1000" smtClean="0">
                <a:solidFill>
                  <a:srgbClr val="FF0000"/>
                </a:solidFill>
              </a:rPr>
              <a:t>Document confidentiel – diffusion restreinte aux membres du Comité</a:t>
            </a: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358900" y="-24"/>
            <a:ext cx="8274050" cy="584180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1039813" y="1190624"/>
            <a:ext cx="8866187" cy="516733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8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8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8900" y="0"/>
            <a:ext cx="8274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58900" y="1268413"/>
            <a:ext cx="8274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>
          <a:xfrm>
            <a:off x="7381875" y="6572250"/>
            <a:ext cx="811213" cy="28575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213982AE-BAC8-41A3-8567-2D41EFD5BA6A}" type="slidenum">
              <a:rPr lang="fr-FR" sz="10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necteur droit 7"/>
          <p:cNvCxnSpPr/>
          <p:nvPr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5" r:id="rId1"/>
    <p:sldLayoutId id="2147485061" r:id="rId2"/>
    <p:sldLayoutId id="2147485062" r:id="rId3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+mj-lt"/>
          <a:ea typeface="ヒラギノ角ゴ Pro W3"/>
          <a:cs typeface="+mj-cs"/>
        </a:defRPr>
      </a:lvl1pPr>
      <a:lvl2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2pPr>
      <a:lvl3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3pPr>
      <a:lvl4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4pPr>
      <a:lvl5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ヒラギノ角ゴ Pro W3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  <a:ea typeface="ヒラギノ角ゴ Pro W3"/>
          <a:cs typeface="+mn-cs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  <a:ea typeface="ヒラギノ角ゴ Pro W3"/>
          <a:cs typeface="+mn-cs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  <a:ea typeface="ヒラギノ角ゴ Pro W3"/>
          <a:cs typeface="+mn-cs"/>
        </a:defRPr>
      </a:lvl4pPr>
      <a:lvl5pPr marL="2151063" indent="-234950" algn="l" defTabSz="95726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  <a:ea typeface="ヒラギノ角ゴ Pro W3"/>
          <a:cs typeface="+mn-cs"/>
        </a:defRPr>
      </a:lvl5pPr>
      <a:lvl6pPr marL="26082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54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26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798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8900" y="0"/>
            <a:ext cx="8274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58900" y="1268413"/>
            <a:ext cx="8274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>
          <a:xfrm>
            <a:off x="7381875" y="6572250"/>
            <a:ext cx="811213" cy="28575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27D769D2-45B4-4F05-8599-05F059B968DE}" type="slidenum">
              <a:rPr lang="fr-FR" sz="10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necteur droit 7"/>
          <p:cNvCxnSpPr/>
          <p:nvPr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6" r:id="rId1"/>
    <p:sldLayoutId id="2147485063" r:id="rId2"/>
    <p:sldLayoutId id="2147485064" r:id="rId3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+mj-lt"/>
          <a:ea typeface="ヒラギノ角ゴ Pro W3"/>
          <a:cs typeface="+mj-cs"/>
        </a:defRPr>
      </a:lvl1pPr>
      <a:lvl2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2pPr>
      <a:lvl3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3pPr>
      <a:lvl4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4pPr>
      <a:lvl5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ヒラギノ角ゴ Pro W3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  <a:ea typeface="ヒラギノ角ゴ Pro W3"/>
          <a:cs typeface="+mn-cs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  <a:ea typeface="ヒラギノ角ゴ Pro W3"/>
          <a:cs typeface="+mn-cs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  <a:ea typeface="ヒラギノ角ゴ Pro W3"/>
          <a:cs typeface="+mn-cs"/>
        </a:defRPr>
      </a:lvl4pPr>
      <a:lvl5pPr marL="2151063" indent="-234950" algn="l" defTabSz="95726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  <a:ea typeface="ヒラギノ角ゴ Pro W3"/>
          <a:cs typeface="+mn-cs"/>
        </a:defRPr>
      </a:lvl5pPr>
      <a:lvl6pPr marL="26082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54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26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798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8900" y="0"/>
            <a:ext cx="8274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58900" y="1268413"/>
            <a:ext cx="8274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>
          <a:xfrm>
            <a:off x="7381875" y="6572250"/>
            <a:ext cx="811213" cy="28575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9F70B387-91D1-41D7-8429-1C92954FECF5}" type="slidenum">
              <a:rPr lang="fr-FR" sz="100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000" dirty="0">
              <a:solidFill>
                <a:srgbClr val="FFFFFF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7" name="Picture 8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2625" y="6572250"/>
            <a:ext cx="1603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7"/>
          <p:cNvCxnSpPr/>
          <p:nvPr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79" name="Connecteur droit 8"/>
          <p:cNvCxnSpPr>
            <a:cxnSpLocks noChangeShapeType="1"/>
          </p:cNvCxnSpPr>
          <p:nvPr/>
        </p:nvCxnSpPr>
        <p:spPr bwMode="auto">
          <a:xfrm>
            <a:off x="952500" y="712788"/>
            <a:ext cx="8953500" cy="1587"/>
          </a:xfrm>
          <a:prstGeom prst="line">
            <a:avLst/>
          </a:prstGeom>
          <a:noFill/>
          <a:ln w="28575" algn="ctr">
            <a:solidFill>
              <a:srgbClr val="000099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5" r:id="rId1"/>
    <p:sldLayoutId id="2147485066" r:id="rId2"/>
    <p:sldLayoutId id="2147485067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+mj-lt"/>
          <a:ea typeface="ヒラギノ角ゴ Pro W3"/>
          <a:cs typeface="+mj-cs"/>
        </a:defRPr>
      </a:lvl1pPr>
      <a:lvl2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2pPr>
      <a:lvl3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3pPr>
      <a:lvl4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4pPr>
      <a:lvl5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ヒラギノ角ゴ Pro W3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  <a:ea typeface="ヒラギノ角ゴ Pro W3"/>
          <a:cs typeface="+mn-cs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  <a:ea typeface="ヒラギノ角ゴ Pro W3"/>
          <a:cs typeface="+mn-cs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  <a:ea typeface="ヒラギノ角ゴ Pro W3"/>
          <a:cs typeface="+mn-cs"/>
        </a:defRPr>
      </a:lvl4pPr>
      <a:lvl5pPr marL="2151063" indent="-234950" algn="l" defTabSz="95726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  <a:ea typeface="ヒラギノ角ゴ Pro W3"/>
          <a:cs typeface="+mn-cs"/>
        </a:defRPr>
      </a:lvl5pPr>
      <a:lvl6pPr marL="26082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54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26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798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58900" y="0"/>
            <a:ext cx="8274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58900" y="1268413"/>
            <a:ext cx="82740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6" name="Espace réservé du numéro de diapositive 4"/>
          <p:cNvSpPr txBox="1">
            <a:spLocks/>
          </p:cNvSpPr>
          <p:nvPr/>
        </p:nvSpPr>
        <p:spPr>
          <a:xfrm>
            <a:off x="7381875" y="6572250"/>
            <a:ext cx="811213" cy="28575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99"/>
                </a:solidFill>
              </a:defRPr>
            </a:lvl1pPr>
          </a:lstStyle>
          <a:p>
            <a:pPr>
              <a:defRPr/>
            </a:pPr>
            <a:fld id="{30DA90B5-B2CC-44E7-BD55-FB9F13A5C05E}" type="slidenum">
              <a:rPr lang="fr-FR" sz="1000" smtClean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000" dirty="0">
              <a:solidFill>
                <a:srgbClr val="FFFFFF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1" name="Picture 8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02625" y="6572250"/>
            <a:ext cx="1603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7"/>
          <p:cNvCxnSpPr/>
          <p:nvPr/>
        </p:nvCxnSpPr>
        <p:spPr bwMode="auto">
          <a:xfrm rot="5400000">
            <a:off x="8061325" y="6678613"/>
            <a:ext cx="35718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03" name="Connecteur droit 8"/>
          <p:cNvCxnSpPr>
            <a:cxnSpLocks noChangeShapeType="1"/>
          </p:cNvCxnSpPr>
          <p:nvPr/>
        </p:nvCxnSpPr>
        <p:spPr bwMode="auto">
          <a:xfrm>
            <a:off x="952500" y="712788"/>
            <a:ext cx="8953500" cy="1587"/>
          </a:xfrm>
          <a:prstGeom prst="line">
            <a:avLst/>
          </a:prstGeom>
          <a:noFill/>
          <a:ln w="28575" algn="ctr">
            <a:solidFill>
              <a:srgbClr val="000099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8" r:id="rId1"/>
    <p:sldLayoutId id="2147485069" r:id="rId2"/>
    <p:sldLayoutId id="2147485070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+mj-lt"/>
          <a:ea typeface="ヒラギノ角ゴ Pro W3"/>
          <a:cs typeface="+mj-cs"/>
        </a:defRPr>
      </a:lvl1pPr>
      <a:lvl2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2pPr>
      <a:lvl3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3pPr>
      <a:lvl4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4pPr>
      <a:lvl5pPr algn="r" defTabSz="957263" rtl="0" eaLnBrk="0" fontAlgn="base" hangingPunct="0">
        <a:spcBef>
          <a:spcPct val="0"/>
        </a:spcBef>
        <a:spcAft>
          <a:spcPct val="0"/>
        </a:spcAft>
        <a:defRPr sz="2600">
          <a:solidFill>
            <a:srgbClr val="000099"/>
          </a:solidFill>
          <a:latin typeface="Arial" pitchFamily="34" charset="0"/>
          <a:ea typeface="ヒラギノ角ゴ Pro W3" pitchFamily="1" charset="-128"/>
          <a:cs typeface="ヒラギノ角ゴ Pro W3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Lucida Sans" pitchFamily="1" charset="0"/>
          <a:ea typeface="ヒラギノ角ゴ Pro W3" pitchFamily="1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99"/>
          </a:solidFill>
          <a:latin typeface="+mn-lt"/>
          <a:ea typeface="ヒラギノ角ゴ Pro W3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  <a:ea typeface="ヒラギノ角ゴ Pro W3"/>
          <a:cs typeface="+mn-cs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  <a:ea typeface="ヒラギノ角ゴ Pro W3"/>
          <a:cs typeface="+mn-cs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99"/>
          </a:solidFill>
          <a:latin typeface="+mn-lt"/>
          <a:ea typeface="ヒラギノ角ゴ Pro W3"/>
          <a:cs typeface="+mn-cs"/>
        </a:defRPr>
      </a:lvl4pPr>
      <a:lvl5pPr marL="2151063" indent="-234950" algn="l" defTabSz="957263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0099"/>
          </a:solidFill>
          <a:latin typeface="+mn-lt"/>
          <a:ea typeface="ヒラギノ角ゴ Pro W3"/>
          <a:cs typeface="+mn-cs"/>
        </a:defRPr>
      </a:lvl5pPr>
      <a:lvl6pPr marL="26082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6pPr>
      <a:lvl7pPr marL="30654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7pPr>
      <a:lvl8pPr marL="35226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8pPr>
      <a:lvl9pPr marL="3979863" indent="-234950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41338" y="5945188"/>
            <a:ext cx="5351462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123" name="Forme libre 11"/>
          <p:cNvSpPr>
            <a:spLocks/>
          </p:cNvSpPr>
          <p:nvPr/>
        </p:nvSpPr>
        <p:spPr bwMode="auto">
          <a:xfrm>
            <a:off x="525463" y="5938838"/>
            <a:ext cx="3998912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1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95300" y="1481138"/>
            <a:ext cx="89154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7288213" y="6408738"/>
            <a:ext cx="2079625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7174ECD-F989-4EE3-8D24-AD910C9DE2B0}" type="datetimeFigureOut">
              <a:rPr lang="en-US"/>
              <a:pPr>
                <a:defRPr/>
              </a:pPr>
              <a:t>1/28/2015</a:t>
            </a:fld>
            <a:endParaRPr lang="en-US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745038" y="6408738"/>
            <a:ext cx="254635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367838" y="6408738"/>
            <a:ext cx="39687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C2808C-AFEA-433F-92BA-9990DDB9E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1" r:id="rId1"/>
    <p:sldLayoutId id="2147485057" r:id="rId2"/>
    <p:sldLayoutId id="2147485072" r:id="rId3"/>
    <p:sldLayoutId id="2147485073" r:id="rId4"/>
    <p:sldLayoutId id="2147485074" r:id="rId5"/>
    <p:sldLayoutId id="2147485075" r:id="rId6"/>
    <p:sldLayoutId id="2147485058" r:id="rId7"/>
    <p:sldLayoutId id="2147485076" r:id="rId8"/>
    <p:sldLayoutId id="2147485077" r:id="rId9"/>
    <p:sldLayoutId id="2147485059" r:id="rId10"/>
    <p:sldLayoutId id="2147485060" r:id="rId11"/>
    <p:sldLayoutId id="2147485078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1981200" y="44450"/>
            <a:ext cx="5426075" cy="1812925"/>
          </a:xfrm>
        </p:spPr>
        <p:txBody>
          <a:bodyPr>
            <a:normAutofit fontScale="90000"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MA" altLang="fr-FR" sz="24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المملكة </a:t>
            </a:r>
            <a:r>
              <a:rPr lang="ar-MA" altLang="fr-FR" sz="2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المغربية</a:t>
            </a:r>
            <a:br>
              <a:rPr lang="ar-MA" altLang="fr-FR" sz="24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MA" altLang="fr-FR" sz="24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MA" altLang="fr-FR" sz="24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MA" altLang="fr-FR" sz="20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MA" altLang="fr-FR" sz="20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MA" sz="2400" dirty="0">
                <a:latin typeface="Sakkal Majalla" pitchFamily="2" charset="-78"/>
                <a:cs typeface="Sakkal Majalla" pitchFamily="2" charset="-78"/>
              </a:rPr>
              <a:t>وزارة التجهيز والنقل </a:t>
            </a:r>
            <a:r>
              <a:rPr lang="ar-MA" sz="2400" dirty="0" smtClean="0">
                <a:latin typeface="Sakkal Majalla" pitchFamily="2" charset="-78"/>
                <a:cs typeface="Sakkal Majalla" pitchFamily="2" charset="-78"/>
              </a:rPr>
              <a:t>واللوجستيك</a:t>
            </a:r>
            <a:br>
              <a:rPr lang="ar-MA" sz="2400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MA" sz="2400" dirty="0">
                <a:latin typeface="Sakkal Majalla" pitchFamily="2" charset="-78"/>
                <a:cs typeface="Sakkal Majalla" pitchFamily="2" charset="-78"/>
              </a:rPr>
              <a:t>الوزارة المنتدبة المكلفة </a:t>
            </a:r>
            <a:r>
              <a:rPr lang="ar-MA" sz="2400" dirty="0" smtClean="0">
                <a:latin typeface="Sakkal Majalla" pitchFamily="2" charset="-78"/>
                <a:cs typeface="Sakkal Majalla" pitchFamily="2" charset="-78"/>
              </a:rPr>
              <a:t>بالنقل</a:t>
            </a:r>
            <a:endParaRPr lang="fr-FR" altLang="fr-FR" sz="24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579" name="Sous-titre 2"/>
          <p:cNvSpPr>
            <a:spLocks noGrp="1"/>
          </p:cNvSpPr>
          <p:nvPr>
            <p:ph type="subTitle" idx="1"/>
          </p:nvPr>
        </p:nvSpPr>
        <p:spPr>
          <a:xfrm>
            <a:off x="849313" y="2309813"/>
            <a:ext cx="8062912" cy="2198687"/>
          </a:xfrm>
        </p:spPr>
        <p:txBody>
          <a:bodyPr/>
          <a:lstStyle/>
          <a:p>
            <a:pPr marR="0" algn="ctr" rtl="1" eaLnBrk="1" hangingPunct="1"/>
            <a:r>
              <a:rPr lang="ar-MA" altLang="fr-FR" sz="60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والمخططات الاستعجالية</a:t>
            </a:r>
            <a:endParaRPr lang="ar-MA" altLang="fr-FR" sz="6000" b="1" smtClean="0">
              <a:solidFill>
                <a:srgbClr val="232323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580" name="Sous-titre 2"/>
          <p:cNvSpPr txBox="1">
            <a:spLocks/>
          </p:cNvSpPr>
          <p:nvPr/>
        </p:nvSpPr>
        <p:spPr bwMode="auto">
          <a:xfrm>
            <a:off x="661988" y="1989138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 eaLnBrk="0" hangingPunct="0">
              <a:spcBef>
                <a:spcPct val="20000"/>
              </a:spcBef>
            </a:pPr>
            <a:endParaRPr lang="ar-MA" altLang="fr-FR" sz="3200">
              <a:solidFill>
                <a:srgbClr val="898989"/>
              </a:solidFill>
              <a:latin typeface="Sakkal Majalla" pitchFamily="2" charset="-78"/>
              <a:cs typeface="Arial" pitchFamily="34" charset="0"/>
            </a:endParaRPr>
          </a:p>
          <a:p>
            <a:pPr algn="ctr" rtl="1" eaLnBrk="0" hangingPunct="0">
              <a:spcBef>
                <a:spcPct val="20000"/>
              </a:spcBef>
            </a:pPr>
            <a:endParaRPr lang="ar-MA" altLang="fr-FR" sz="2000">
              <a:solidFill>
                <a:srgbClr val="898989"/>
              </a:solidFill>
              <a:latin typeface="Sakkal Majalla" pitchFamily="2" charset="-78"/>
              <a:cs typeface="Arial" pitchFamily="34" charset="0"/>
            </a:endParaRPr>
          </a:p>
          <a:p>
            <a:pPr algn="ctr" rtl="1" eaLnBrk="0" hangingPunct="0">
              <a:spcBef>
                <a:spcPct val="20000"/>
              </a:spcBef>
            </a:pPr>
            <a:endParaRPr lang="fr-FR" altLang="fr-FR" sz="2000">
              <a:solidFill>
                <a:srgbClr val="898989"/>
              </a:solidFill>
              <a:latin typeface="Sakkal Majalla" pitchFamily="2" charset="-78"/>
              <a:cs typeface="Arial" pitchFamily="34" charset="0"/>
            </a:endParaRPr>
          </a:p>
        </p:txBody>
      </p:sp>
      <p:pic>
        <p:nvPicPr>
          <p:cNvPr id="24581" name="Image 7" descr="téléchar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25" y="404813"/>
            <a:ext cx="657225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4582" name="ZoneTexte 1"/>
          <p:cNvSpPr txBox="1">
            <a:spLocks noChangeArrowheads="1"/>
          </p:cNvSpPr>
          <p:nvPr/>
        </p:nvSpPr>
        <p:spPr bwMode="auto">
          <a:xfrm>
            <a:off x="3367088" y="5892800"/>
            <a:ext cx="3673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MA" altLang="fr-FR" sz="3600" b="1">
                <a:latin typeface="Sakkal Majalla" pitchFamily="2" charset="-78"/>
                <a:cs typeface="Sakkal Majalla" pitchFamily="2" charset="-78"/>
              </a:rPr>
              <a:t>الاربعاء28 يناير 2015</a:t>
            </a:r>
            <a:endParaRPr lang="fr-FR" altLang="fr-FR" sz="3600" b="1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/>
          <p:nvPr/>
        </p:nvGraphicFramePr>
        <p:xfrm>
          <a:off x="0" y="980728"/>
          <a:ext cx="9906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614363" y="107950"/>
            <a:ext cx="9018587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rtl="1">
              <a:defRPr/>
            </a:pPr>
            <a:r>
              <a:rPr lang="ar-AE" sz="2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وقع</a:t>
            </a:r>
            <a:r>
              <a:rPr lang="ar-AE" sz="2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</a:t>
            </a:r>
            <a:r>
              <a:rPr lang="ar-AE" sz="2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لمراقبة </a:t>
            </a:r>
            <a:r>
              <a:rPr lang="ar-MA" sz="2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الطرقية </a:t>
            </a:r>
            <a:r>
              <a:rPr lang="ar-AE" sz="2400" b="1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على مؤشرات السلامة </a:t>
            </a:r>
            <a:r>
              <a:rPr lang="ar-AE" sz="2400" b="1" dirty="0" err="1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الطرقية</a:t>
            </a:r>
            <a:r>
              <a:rPr lang="ar-MA" sz="2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MA" sz="2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MA" sz="2400" dirty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400" b="1" dirty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تطور عدد القتلى خلال الفترة </a:t>
            </a:r>
            <a:r>
              <a:rPr lang="ar-MA" sz="2400" b="1" dirty="0" err="1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1996 </a:t>
            </a:r>
            <a:r>
              <a:rPr lang="ar-MA" sz="2400" b="1" dirty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- 2013</a:t>
            </a:r>
            <a:endParaRPr lang="fr-FR" sz="2400" b="1" dirty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796" name="Rectangle 7"/>
          <p:cNvSpPr>
            <a:spLocks noChangeArrowheads="1"/>
          </p:cNvSpPr>
          <p:nvPr/>
        </p:nvSpPr>
        <p:spPr bwMode="auto">
          <a:xfrm>
            <a:off x="508000" y="3213100"/>
            <a:ext cx="1976438" cy="20621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sz="1600">
                <a:latin typeface="Sakkal Majalla" pitchFamily="2" charset="-78"/>
                <a:cs typeface="Sakkal Majalla" pitchFamily="2" charset="-78"/>
              </a:rPr>
              <a:t>انخفاض مهم في عدد القتلى خلال الربع الأخير من سنة 2010 الناتج عن : </a:t>
            </a:r>
            <a:endParaRPr lang="fr-FR" altLang="fr-FR" sz="1600">
              <a:latin typeface="Sakkal Majalla" pitchFamily="2" charset="-78"/>
              <a:cs typeface="Sakkal Majalla" pitchFamily="2" charset="-78"/>
            </a:endParaRPr>
          </a:p>
          <a:p>
            <a:pPr marL="177800" lvl="1" indent="-177800" algn="r" rtl="1">
              <a:buFont typeface="Arial" pitchFamily="34" charset="0"/>
              <a:buChar char="•"/>
            </a:pPr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دخول مدونة السير حيز التنفيذ </a:t>
            </a:r>
            <a:endParaRPr lang="fr-FR" altLang="fr-FR" sz="1600">
              <a:latin typeface="Sakkal Majalla" pitchFamily="2" charset="-78"/>
              <a:cs typeface="Sakkal Majalla" pitchFamily="2" charset="-78"/>
            </a:endParaRPr>
          </a:p>
          <a:p>
            <a:pPr marL="177800" lvl="1" indent="-177800" algn="r" rtl="1">
              <a:buFont typeface="Arial" pitchFamily="34" charset="0"/>
              <a:buChar char="•"/>
            </a:pPr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الا</a:t>
            </a:r>
            <a:r>
              <a:rPr lang="ar-MA" altLang="fr-FR" sz="1600">
                <a:latin typeface="Sakkal Majalla" pitchFamily="2" charset="-78"/>
                <a:cs typeface="Sakkal Majalla" pitchFamily="2" charset="-78"/>
              </a:rPr>
              <a:t>ث</a:t>
            </a:r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ر السيكولوجي وخوف </a:t>
            </a:r>
            <a:r>
              <a:rPr lang="ar-MA" altLang="fr-FR" sz="1600">
                <a:latin typeface="Sakkal Majalla" pitchFamily="2" charset="-78"/>
                <a:cs typeface="Sakkal Majalla" pitchFamily="2" charset="-78"/>
              </a:rPr>
              <a:t>السائقين </a:t>
            </a:r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من العقوبات الصارمة</a:t>
            </a:r>
            <a:endParaRPr lang="fr-FR" altLang="fr-FR" sz="160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819150" y="333375"/>
            <a:ext cx="2184400" cy="8302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العودة لارتفاع في عدد القتلى ابتداء من يناير 2011 </a:t>
            </a:r>
            <a:r>
              <a:rPr lang="ar-MA" altLang="fr-FR" sz="1600">
                <a:latin typeface="Sakkal Majalla" pitchFamily="2" charset="-78"/>
                <a:cs typeface="Sakkal Majalla" pitchFamily="2" charset="-78"/>
              </a:rPr>
              <a:t>نظرا  ل</a:t>
            </a:r>
            <a:r>
              <a:rPr lang="ar-AE" altLang="fr-FR" sz="1600">
                <a:latin typeface="Sakkal Majalla" pitchFamily="2" charset="-78"/>
                <a:cs typeface="Sakkal Majalla" pitchFamily="2" charset="-78"/>
              </a:rPr>
              <a:t>تراجع عمليات المراقبة الطرقية</a:t>
            </a:r>
            <a:endParaRPr lang="fr-FR" altLang="fr-FR" sz="1600"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3003550" y="836613"/>
            <a:ext cx="6902450" cy="1746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83013" y="765175"/>
            <a:ext cx="3521075" cy="1317625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FF0000"/>
            </a:solidFill>
          </a:ln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AE" sz="1700" dirty="0" smtClean="0">
                <a:latin typeface="Sakkal Majalla" pitchFamily="2" charset="-78"/>
                <a:cs typeface="Sakkal Majalla" pitchFamily="2" charset="-78"/>
              </a:rPr>
              <a:t>انخفاض</a:t>
            </a:r>
            <a:r>
              <a:rPr lang="ar-MA" sz="1700" dirty="0" smtClean="0">
                <a:latin typeface="Sakkal Majalla" pitchFamily="2" charset="-78"/>
                <a:cs typeface="Sakkal Majalla" pitchFamily="2" charset="-78"/>
              </a:rPr>
              <a:t> مهم</a:t>
            </a:r>
            <a:r>
              <a:rPr lang="ar-AE" sz="17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1700" dirty="0" smtClean="0">
                <a:latin typeface="Sakkal Majalla" pitchFamily="2" charset="-78"/>
                <a:cs typeface="Sakkal Majalla" pitchFamily="2" charset="-78"/>
              </a:rPr>
              <a:t>ل</a:t>
            </a:r>
            <a:r>
              <a:rPr lang="ar-AE" sz="1700" dirty="0" smtClean="0">
                <a:latin typeface="Sakkal Majalla" pitchFamily="2" charset="-78"/>
                <a:cs typeface="Sakkal Majalla" pitchFamily="2" charset="-78"/>
              </a:rPr>
              <a:t>عدد القتلى خلال سنة 2005 </a:t>
            </a:r>
            <a:endParaRPr lang="fr-FR" sz="1700" dirty="0" smtClean="0">
              <a:latin typeface="Sakkal Majalla" pitchFamily="2" charset="-78"/>
              <a:cs typeface="Sakkal Majalla" pitchFamily="2" charset="-78"/>
            </a:endParaRPr>
          </a:p>
          <a:p>
            <a:pPr marL="182563" indent="-85725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1700" dirty="0" smtClean="0">
                <a:latin typeface="Sakkal Majalla" pitchFamily="2" charset="-78"/>
                <a:cs typeface="Sakkal Majalla" pitchFamily="2" charset="-78"/>
              </a:rPr>
              <a:t>توقيع دورية وزير العدل التي تقضي بسحب رخصة السياقة في حالة بعض المخالفات الخطيرة </a:t>
            </a:r>
            <a:endParaRPr lang="fr-FR" sz="1700" dirty="0" smtClean="0">
              <a:latin typeface="Sakkal Majalla" pitchFamily="2" charset="-78"/>
              <a:cs typeface="Sakkal Majalla" pitchFamily="2" charset="-78"/>
            </a:endParaRPr>
          </a:p>
          <a:p>
            <a:pPr marL="182563" indent="-85725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AE" sz="1700" i="1" dirty="0" smtClean="0">
                <a:latin typeface="Sakkal Majalla" pitchFamily="2" charset="-78"/>
                <a:cs typeface="Sakkal Majalla" pitchFamily="2" charset="-78"/>
              </a:rPr>
              <a:t>تقوية المراقبة </a:t>
            </a:r>
            <a:r>
              <a:rPr lang="ar-MA" sz="1700" i="1" dirty="0" smtClean="0">
                <a:latin typeface="Sakkal Majalla" pitchFamily="2" charset="-78"/>
                <a:cs typeface="Sakkal Majalla" pitchFamily="2" charset="-78"/>
              </a:rPr>
              <a:t> الطرقية لتفعيل هذه الدورية</a:t>
            </a:r>
            <a:endParaRPr lang="fr-FR" sz="1700" i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52438" y="6286500"/>
            <a:ext cx="71437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avec flèche 24"/>
          <p:cNvCxnSpPr/>
          <p:nvPr/>
        </p:nvCxnSpPr>
        <p:spPr bwMode="auto">
          <a:xfrm flipH="1">
            <a:off x="8231188" y="836613"/>
            <a:ext cx="4762" cy="57610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triangle" w="lg" len="lg"/>
          </a:ln>
          <a:effectLst/>
        </p:spPr>
      </p:cxnSp>
      <p:cxnSp>
        <p:nvCxnSpPr>
          <p:cNvPr id="34819" name="Connecteur droit 19"/>
          <p:cNvCxnSpPr>
            <a:cxnSpLocks noChangeShapeType="1"/>
          </p:cNvCxnSpPr>
          <p:nvPr/>
        </p:nvCxnSpPr>
        <p:spPr bwMode="auto">
          <a:xfrm>
            <a:off x="8056563" y="2514600"/>
            <a:ext cx="358775" cy="1588"/>
          </a:xfrm>
          <a:prstGeom prst="line">
            <a:avLst/>
          </a:prstGeom>
          <a:noFill/>
          <a:ln w="38100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34820" name="ZoneTexte 33"/>
          <p:cNvSpPr txBox="1">
            <a:spLocks noChangeArrowheads="1"/>
          </p:cNvSpPr>
          <p:nvPr/>
        </p:nvSpPr>
        <p:spPr bwMode="auto">
          <a:xfrm>
            <a:off x="8431213" y="2368550"/>
            <a:ext cx="1108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MA" altLang="fr-FR" b="1" i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مارس 2010</a:t>
            </a:r>
            <a:endParaRPr lang="fr-FR" altLang="fr-FR" b="1" i="1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4821" name="Groupe 36"/>
          <p:cNvGrpSpPr>
            <a:grpSpLocks/>
          </p:cNvGrpSpPr>
          <p:nvPr/>
        </p:nvGrpSpPr>
        <p:grpSpPr bwMode="auto">
          <a:xfrm>
            <a:off x="8047038" y="1125538"/>
            <a:ext cx="357187" cy="2832100"/>
            <a:chOff x="2149853" y="2093703"/>
            <a:chExt cx="357190" cy="1428760"/>
          </a:xfrm>
        </p:grpSpPr>
        <p:cxnSp>
          <p:nvCxnSpPr>
            <p:cNvPr id="34844" name="Connecteur droit 13"/>
            <p:cNvCxnSpPr>
              <a:cxnSpLocks noChangeShapeType="1"/>
            </p:cNvCxnSpPr>
            <p:nvPr/>
          </p:nvCxnSpPr>
          <p:spPr bwMode="auto">
            <a:xfrm>
              <a:off x="2149853" y="2093703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4845" name="Connecteur droit 15"/>
            <p:cNvCxnSpPr>
              <a:cxnSpLocks noChangeShapeType="1"/>
            </p:cNvCxnSpPr>
            <p:nvPr/>
          </p:nvCxnSpPr>
          <p:spPr bwMode="auto">
            <a:xfrm>
              <a:off x="2149853" y="3520875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4846" name="Connecteur droit 28"/>
            <p:cNvCxnSpPr>
              <a:cxnSpLocks noChangeShapeType="1"/>
            </p:cNvCxnSpPr>
            <p:nvPr/>
          </p:nvCxnSpPr>
          <p:spPr bwMode="auto">
            <a:xfrm rot="16200000" flipH="1">
              <a:off x="1613671" y="2808876"/>
              <a:ext cx="1427172" cy="1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</p:grpSp>
      <p:sp>
        <p:nvSpPr>
          <p:cNvPr id="34822" name="Rectangle 28"/>
          <p:cNvSpPr>
            <a:spLocks noChangeArrowheads="1"/>
          </p:cNvSpPr>
          <p:nvPr/>
        </p:nvSpPr>
        <p:spPr bwMode="auto">
          <a:xfrm>
            <a:off x="8569325" y="928688"/>
            <a:ext cx="928688" cy="314325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2008</a:t>
            </a:r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8542338" y="3833813"/>
            <a:ext cx="928687" cy="238125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2010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6538" y="1214438"/>
            <a:ext cx="7597775" cy="657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0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المخطط الاستراتيجي المندمج الإستعجالي الثاني للسلامة الطرقية 2008 - 2010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 marL="268288" lvl="1" indent="-182563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Arial" pitchFamily="34" charset="0"/>
              <a:buChar char="•"/>
              <a:defRPr/>
            </a:pPr>
            <a:r>
              <a:rPr lang="ar-MA" sz="20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الهدف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: تثبيت </a:t>
            </a:r>
            <a:r>
              <a:rPr lang="ar-S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الاتجاه </a:t>
            </a:r>
            <a:r>
              <a:rPr lang="ar-MA" sz="20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الإنخفاضي</a:t>
            </a:r>
            <a:r>
              <a:rPr lang="ar-S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لعدد </a:t>
            </a:r>
            <a:r>
              <a:rPr lang="ar-S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القتلى والمصابين بجروح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خطيرة</a:t>
            </a:r>
            <a:r>
              <a:rPr lang="fr-FR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سنويا.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36538" y="2206625"/>
            <a:ext cx="7597775" cy="965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0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قرار الجمع العام للأمم المتحدة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الذي يعلن تخصيص العشرية 2011-2020 كعشرية للعمل من أجل السلامة الطرقية.</a:t>
            </a:r>
          </a:p>
          <a:p>
            <a:pPr marL="268288" lvl="1" indent="-182563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Arial" pitchFamily="34" charset="0"/>
              <a:buChar char="•"/>
              <a:defRPr/>
            </a:pPr>
            <a:r>
              <a:rPr lang="ar-MA" sz="20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الهدف :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تثبيت تم تخفيض عدد الوفيات المترتبة</a:t>
            </a:r>
            <a:r>
              <a:rPr lang="fr-FR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0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عن حوادث السير عبر العالم.</a:t>
            </a:r>
          </a:p>
        </p:txBody>
      </p:sp>
      <p:cxnSp>
        <p:nvCxnSpPr>
          <p:cNvPr id="34826" name="Connecteur droit 19"/>
          <p:cNvCxnSpPr>
            <a:cxnSpLocks noChangeShapeType="1"/>
          </p:cNvCxnSpPr>
          <p:nvPr/>
        </p:nvCxnSpPr>
        <p:spPr bwMode="auto">
          <a:xfrm>
            <a:off x="8053388" y="3525838"/>
            <a:ext cx="358775" cy="1587"/>
          </a:xfrm>
          <a:prstGeom prst="line">
            <a:avLst/>
          </a:prstGeom>
          <a:noFill/>
          <a:ln w="38100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34827" name="ZoneTexte 37"/>
          <p:cNvSpPr txBox="1">
            <a:spLocks noChangeArrowheads="1"/>
          </p:cNvSpPr>
          <p:nvPr/>
        </p:nvSpPr>
        <p:spPr bwMode="auto">
          <a:xfrm>
            <a:off x="8188325" y="3348038"/>
            <a:ext cx="153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ar-MA" altLang="fr-FR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فاتح أكتوبر 2010</a:t>
            </a:r>
            <a:endParaRPr lang="fr-FR" altLang="fr-FR" b="1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4828" name="Rectangle 38"/>
          <p:cNvSpPr>
            <a:spLocks noChangeArrowheads="1"/>
          </p:cNvSpPr>
          <p:nvPr/>
        </p:nvSpPr>
        <p:spPr bwMode="auto">
          <a:xfrm>
            <a:off x="236538" y="3379788"/>
            <a:ext cx="7597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rtl="1"/>
            <a:r>
              <a:rPr lang="ar-MA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دخول القانون رقم 52.05 المتعلق بمدونة السير عبر الطرق حيز التنفيذ.</a:t>
            </a:r>
            <a:endParaRPr lang="fr-FR" altLang="fr-FR" sz="2000">
              <a:solidFill>
                <a:srgbClr val="000099"/>
              </a:solidFill>
              <a:latin typeface="Sakkal Majalla" pitchFamily="2" charset="-78"/>
              <a:cs typeface="Sakkal Majalla" pitchFamily="2" charset="-78"/>
              <a:sym typeface="Wingdings" pitchFamily="2" charset="2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8396288" y="1816100"/>
            <a:ext cx="1431925" cy="469900"/>
          </a:xfrm>
          <a:prstGeom prst="ellipse">
            <a:avLst/>
          </a:prstGeom>
          <a:solidFill>
            <a:schemeClr val="accent5">
              <a:lumMod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fr-FR" b="1" dirty="0">
                <a:solidFill>
                  <a:schemeClr val="bg1"/>
                </a:solidFill>
                <a:latin typeface="Sakkal Majalla" pitchFamily="2" charset="-78"/>
                <a:ea typeface="ヒラギノ角ゴ Pro W3" pitchFamily="1" charset="-128"/>
                <a:cs typeface="Sakkal Majalla" pitchFamily="2" charset="-78"/>
              </a:rPr>
              <a:t>PNC II</a:t>
            </a:r>
          </a:p>
        </p:txBody>
      </p:sp>
      <p:sp>
        <p:nvSpPr>
          <p:cNvPr id="34830" name="Ellipse 31"/>
          <p:cNvSpPr>
            <a:spLocks noChangeArrowheads="1"/>
          </p:cNvSpPr>
          <p:nvPr/>
        </p:nvSpPr>
        <p:spPr bwMode="auto">
          <a:xfrm>
            <a:off x="8370888" y="1425575"/>
            <a:ext cx="1431925" cy="4699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PSIU II</a:t>
            </a:r>
          </a:p>
        </p:txBody>
      </p:sp>
      <p:grpSp>
        <p:nvGrpSpPr>
          <p:cNvPr id="34831" name="Groupe 36"/>
          <p:cNvGrpSpPr>
            <a:grpSpLocks/>
          </p:cNvGrpSpPr>
          <p:nvPr/>
        </p:nvGrpSpPr>
        <p:grpSpPr bwMode="auto">
          <a:xfrm>
            <a:off x="8053388" y="4484688"/>
            <a:ext cx="358775" cy="1752600"/>
            <a:chOff x="2149853" y="2093703"/>
            <a:chExt cx="357190" cy="1428760"/>
          </a:xfrm>
        </p:grpSpPr>
        <p:cxnSp>
          <p:nvCxnSpPr>
            <p:cNvPr id="34841" name="Connecteur droit 13"/>
            <p:cNvCxnSpPr>
              <a:cxnSpLocks noChangeShapeType="1"/>
            </p:cNvCxnSpPr>
            <p:nvPr/>
          </p:nvCxnSpPr>
          <p:spPr bwMode="auto">
            <a:xfrm>
              <a:off x="2149853" y="2093703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4842" name="Connecteur droit 15"/>
            <p:cNvCxnSpPr>
              <a:cxnSpLocks noChangeShapeType="1"/>
            </p:cNvCxnSpPr>
            <p:nvPr/>
          </p:nvCxnSpPr>
          <p:spPr bwMode="auto">
            <a:xfrm>
              <a:off x="2149853" y="3520875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4843" name="Connecteur droit 28"/>
            <p:cNvCxnSpPr>
              <a:cxnSpLocks noChangeShapeType="1"/>
            </p:cNvCxnSpPr>
            <p:nvPr/>
          </p:nvCxnSpPr>
          <p:spPr bwMode="auto">
            <a:xfrm rot="16200000" flipH="1">
              <a:off x="1613671" y="2808876"/>
              <a:ext cx="1427172" cy="1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</p:grpSp>
      <p:sp>
        <p:nvSpPr>
          <p:cNvPr id="34832" name="Rectangle 41"/>
          <p:cNvSpPr>
            <a:spLocks noChangeArrowheads="1"/>
          </p:cNvSpPr>
          <p:nvPr/>
        </p:nvSpPr>
        <p:spPr bwMode="auto">
          <a:xfrm>
            <a:off x="8545513" y="4357688"/>
            <a:ext cx="928687" cy="242887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2011</a:t>
            </a:r>
          </a:p>
        </p:txBody>
      </p:sp>
      <p:sp>
        <p:nvSpPr>
          <p:cNvPr id="34833" name="Rectangle 42"/>
          <p:cNvSpPr>
            <a:spLocks noChangeArrowheads="1"/>
          </p:cNvSpPr>
          <p:nvPr/>
        </p:nvSpPr>
        <p:spPr bwMode="auto">
          <a:xfrm>
            <a:off x="8582025" y="6072188"/>
            <a:ext cx="928688" cy="282575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201</a:t>
            </a:r>
            <a:r>
              <a:rPr lang="ar-MA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4</a:t>
            </a:r>
            <a:endParaRPr lang="fr-FR" altLang="fr-FR" b="1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4834" name="Rectangle 43"/>
          <p:cNvSpPr>
            <a:spLocks noChangeArrowheads="1"/>
          </p:cNvSpPr>
          <p:nvPr/>
        </p:nvSpPr>
        <p:spPr bwMode="auto">
          <a:xfrm>
            <a:off x="236538" y="3786188"/>
            <a:ext cx="759777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lvl="1" indent="-182563" algn="just" rtl="1">
              <a:lnSpc>
                <a:spcPts val="2000"/>
              </a:lnSpc>
              <a:buClr>
                <a:srgbClr val="23236A"/>
              </a:buClr>
              <a:buSzPct val="75000"/>
              <a:buFont typeface="Arial" pitchFamily="34" charset="0"/>
              <a:buChar char="•"/>
            </a:pPr>
            <a:r>
              <a:rPr lang="ar-MA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الإستراتيجية المعتمدة منذ 2003 في مجال السلامة الطرقية تجعل من المغرب رائدا في هذا المجال بالنضر إلى</a:t>
            </a:r>
            <a:r>
              <a:rPr lang="fr-FR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 </a:t>
            </a:r>
            <a:r>
              <a:rPr lang="ar-MA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قرار الأمم المتحدة.</a:t>
            </a:r>
          </a:p>
          <a:p>
            <a:pPr marL="268288" lvl="1" indent="-182563" algn="just" rtl="1">
              <a:lnSpc>
                <a:spcPts val="2000"/>
              </a:lnSpc>
              <a:buClr>
                <a:srgbClr val="23236A"/>
              </a:buClr>
              <a:buSzPct val="75000"/>
              <a:buFont typeface="Arial" pitchFamily="34" charset="0"/>
              <a:buChar char="•"/>
            </a:pPr>
            <a:r>
              <a:rPr lang="ar-MA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تفعيل ”عشرية العمل من أجل السلامة الطرقية“ يمر عبر تمديد العمليات التي تم القيام بها من أجل السلامة الطرقية والحد من مخاطر الطريق.</a:t>
            </a:r>
          </a:p>
        </p:txBody>
      </p:sp>
      <p:sp>
        <p:nvSpPr>
          <p:cNvPr id="34835" name="Ellipse 44"/>
          <p:cNvSpPr>
            <a:spLocks noChangeArrowheads="1"/>
          </p:cNvSpPr>
          <p:nvPr/>
        </p:nvSpPr>
        <p:spPr bwMode="auto">
          <a:xfrm>
            <a:off x="8351838" y="5211763"/>
            <a:ext cx="1433512" cy="469900"/>
          </a:xfrm>
          <a:prstGeom prst="ellipse">
            <a:avLst/>
          </a:prstGeom>
          <a:solidFill>
            <a:srgbClr val="161616">
              <a:alpha val="69803"/>
            </a:srgb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PNC III</a:t>
            </a:r>
          </a:p>
        </p:txBody>
      </p:sp>
      <p:sp>
        <p:nvSpPr>
          <p:cNvPr id="34836" name="Ellipse 45"/>
          <p:cNvSpPr>
            <a:spLocks noChangeArrowheads="1"/>
          </p:cNvSpPr>
          <p:nvPr/>
        </p:nvSpPr>
        <p:spPr bwMode="auto">
          <a:xfrm>
            <a:off x="8323263" y="4821238"/>
            <a:ext cx="1433512" cy="468312"/>
          </a:xfrm>
          <a:prstGeom prst="ellipse">
            <a:avLst/>
          </a:prstGeom>
          <a:solidFill>
            <a:srgbClr val="23236A">
              <a:alpha val="69803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PSIU III</a:t>
            </a:r>
          </a:p>
        </p:txBody>
      </p:sp>
      <p:sp>
        <p:nvSpPr>
          <p:cNvPr id="34837" name="Flèche gauche 39"/>
          <p:cNvSpPr>
            <a:spLocks noChangeArrowheads="1"/>
          </p:cNvSpPr>
          <p:nvPr/>
        </p:nvSpPr>
        <p:spPr bwMode="auto">
          <a:xfrm>
            <a:off x="7804150" y="5072063"/>
            <a:ext cx="285750" cy="142875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fr-FR" altLang="fr-FR" sz="2000"/>
          </a:p>
        </p:txBody>
      </p:sp>
      <p:sp>
        <p:nvSpPr>
          <p:cNvPr id="34838" name="Rectangle 46"/>
          <p:cNvSpPr>
            <a:spLocks noChangeArrowheads="1"/>
          </p:cNvSpPr>
          <p:nvPr/>
        </p:nvSpPr>
        <p:spPr bwMode="auto">
          <a:xfrm>
            <a:off x="236538" y="4857750"/>
            <a:ext cx="7597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rtl="1"/>
            <a:r>
              <a:rPr lang="ar-MA" altLang="fr-FR" sz="20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إعداد ووضع المخطط </a:t>
            </a:r>
            <a:r>
              <a:rPr lang="ar-MA" altLang="fr-FR" sz="2000" b="1" u="sng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الاستراتيجي المندمج الإستعجالي الثالث للسلامة الطرقية 2011-2013 والمخطط الوطني للمراقبة الطرقية 2011-2013</a:t>
            </a:r>
            <a:r>
              <a:rPr lang="ar-MA" altLang="fr-FR" sz="2000" b="1" u="sng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 .</a:t>
            </a:r>
            <a:endParaRPr lang="ar-MA" altLang="fr-FR" sz="2000" b="1" u="sng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0" name="Titre 1"/>
          <p:cNvSpPr txBox="1">
            <a:spLocks/>
          </p:cNvSpPr>
          <p:nvPr/>
        </p:nvSpPr>
        <p:spPr bwMode="auto">
          <a:xfrm>
            <a:off x="595313" y="0"/>
            <a:ext cx="90185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defTabSz="957263" rtl="1" eaLnBrk="0" hangingPunct="0">
              <a:defRPr/>
            </a:pPr>
            <a:r>
              <a:rPr lang="fr-F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 </a:t>
            </a:r>
            <a:r>
              <a:rPr lang="ar-MA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أهم المحطات</a:t>
            </a:r>
            <a:endParaRPr lang="fr-FR" sz="32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34840" name="Rectangle 47"/>
          <p:cNvSpPr>
            <a:spLocks noChangeArrowheads="1"/>
          </p:cNvSpPr>
          <p:nvPr/>
        </p:nvSpPr>
        <p:spPr bwMode="auto">
          <a:xfrm>
            <a:off x="323850" y="5565775"/>
            <a:ext cx="75596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-342900" algn="just" rtl="1" eaLnBrk="0" hangingPunct="0">
              <a:lnSpc>
                <a:spcPts val="2500"/>
              </a:lnSpc>
            </a:pPr>
            <a:r>
              <a:rPr lang="ar-MA" altLang="fr-FR" sz="2000" b="1" u="sng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تقييم تنفيذ الاستراتيجية الوطنية للسلامة الطرقية 2003-2013 وإعداد استراتيجية جديدة تحدد الأوليات للعقد القادم  وذلك في إطار التعاون الدولي مع البنك الدولي</a:t>
            </a:r>
          </a:p>
          <a:p>
            <a:pPr marL="0" lvl="1" indent="-342900" algn="just" rtl="1" eaLnBrk="0" hangingPunct="0">
              <a:lnSpc>
                <a:spcPts val="2500"/>
              </a:lnSpc>
            </a:pPr>
            <a:endParaRPr lang="ar-MA" altLang="fr-FR" sz="2000" b="1" u="sng">
              <a:solidFill>
                <a:srgbClr val="FF0000"/>
              </a:solidFill>
              <a:latin typeface="Sakkal Majalla" pitchFamily="2" charset="-78"/>
              <a:cs typeface="Sakkal Majalla" pitchFamily="2" charset="-78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14363" y="0"/>
            <a:ext cx="9018587" cy="785813"/>
          </a:xfrm>
        </p:spPr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sz="2800" dirty="0">
                <a:latin typeface="Sakkal Majalla" pitchFamily="2" charset="-78"/>
                <a:cs typeface="Sakkal Majalla" pitchFamily="2" charset="-78"/>
              </a:rPr>
              <a:t>المخطط الاستراتيجي المندمج للسلامة الطرقية 2011- 2013</a:t>
            </a:r>
            <a:r>
              <a:rPr lang="ar-MA" sz="2000" i="1" dirty="0" smtClean="0">
                <a:latin typeface="Sakkal Majalla" pitchFamily="2" charset="-78"/>
                <a:ea typeface="+mn-ea"/>
                <a:cs typeface="Sakkal Majalla" pitchFamily="2" charset="-78"/>
              </a:rPr>
              <a:t/>
            </a:r>
            <a:br>
              <a:rPr lang="ar-MA" sz="2000" i="1" dirty="0" smtClean="0">
                <a:latin typeface="Sakkal Majalla" pitchFamily="2" charset="-78"/>
                <a:ea typeface="+mn-ea"/>
                <a:cs typeface="Sakkal Majalla" pitchFamily="2" charset="-78"/>
              </a:rPr>
            </a:br>
            <a:r>
              <a:rPr lang="ar-MA" sz="2400" i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المحاور</a:t>
            </a:r>
            <a:endParaRPr lang="fr-FR" sz="2400" i="1" dirty="0">
              <a:solidFill>
                <a:schemeClr val="accent1">
                  <a:lumMod val="75000"/>
                </a:schemeClr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3584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595313" y="2000250"/>
            <a:ext cx="8858250" cy="3876675"/>
          </a:xfrm>
        </p:spPr>
        <p:txBody>
          <a:bodyPr/>
          <a:lstStyle/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الأول 		: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تنسيق وتدبير السلامة الطرقية على أعلى مستوى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الثاني		: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التــشريع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الثالث 		: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المراقبة 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والعقوبات.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الرابـع 		: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تكوين السائقين 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وإصلاح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امتحان رخصة السياقة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الخامـس 	: تحسين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البنيات التحتية الطرقية داخل وخارج الم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دار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الحضري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السادس 	: تحسين الإ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سعاف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ات المقدمة ل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ضحايا حوادث السير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ar-SA" altLang="fr-FR" sz="2200" smtClean="0">
              <a:latin typeface="Sakkal Majalla" pitchFamily="2" charset="-78"/>
              <a:cs typeface="Sakkal Majalla" pitchFamily="2" charset="-78"/>
            </a:endParaRP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المحور السابع  		: </a:t>
            </a:r>
            <a:r>
              <a:rPr lang="ar-SA" altLang="fr-FR" sz="2200" smtClean="0">
                <a:latin typeface="Sakkal Majalla" pitchFamily="2" charset="-78"/>
                <a:cs typeface="Sakkal Majalla" pitchFamily="2" charset="-78"/>
              </a:rPr>
              <a:t>التواصل و</a:t>
            </a:r>
            <a:r>
              <a:rPr lang="ar-MA" altLang="fr-FR" sz="2200" smtClean="0">
                <a:latin typeface="Sakkal Majalla" pitchFamily="2" charset="-78"/>
                <a:cs typeface="Sakkal Majalla" pitchFamily="2" charset="-78"/>
              </a:rPr>
              <a:t>التحسيس.</a:t>
            </a: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b="1" smtClean="0">
                <a:latin typeface="Sakkal Majalla" pitchFamily="2" charset="-78"/>
                <a:cs typeface="Sakkal Majalla" pitchFamily="2" charset="-78"/>
              </a:rPr>
              <a:t>المحور الثامـن 		: </a:t>
            </a:r>
            <a:r>
              <a:rPr lang="ar-SA" altLang="fr-FR" sz="2200" b="1" smtClean="0">
                <a:latin typeface="Sakkal Majalla" pitchFamily="2" charset="-78"/>
                <a:cs typeface="Sakkal Majalla" pitchFamily="2" charset="-78"/>
              </a:rPr>
              <a:t>التربية</a:t>
            </a:r>
            <a:r>
              <a:rPr lang="ar-MA" altLang="fr-FR" sz="2200" b="1" smtClean="0">
                <a:latin typeface="Sakkal Majalla" pitchFamily="2" charset="-78"/>
                <a:cs typeface="Sakkal Majalla" pitchFamily="2" charset="-78"/>
              </a:rPr>
              <a:t> الطرقية.</a:t>
            </a:r>
          </a:p>
          <a:p>
            <a:pPr marL="609600" algn="just" rtl="1" eaLnBrk="1" hangingPunct="1">
              <a:lnSpc>
                <a:spcPts val="3200"/>
              </a:lnSpc>
              <a:spcBef>
                <a:spcPct val="0"/>
              </a:spcBef>
              <a:buClr>
                <a:srgbClr val="23236A"/>
              </a:buClr>
              <a:buSzPct val="90000"/>
              <a:buFont typeface="Wingdings" pitchFamily="2" charset="2"/>
              <a:buChar char="q"/>
            </a:pPr>
            <a:r>
              <a:rPr lang="ar-MA" altLang="fr-FR" sz="2200" b="1" smtClean="0">
                <a:latin typeface="Sakkal Majalla" pitchFamily="2" charset="-78"/>
                <a:cs typeface="Sakkal Majalla" pitchFamily="2" charset="-78"/>
              </a:rPr>
              <a:t>المحور التاسع 	 	: البحث العلمي واليقظة التكنولوجية</a:t>
            </a:r>
            <a:endParaRPr lang="ar-SA" altLang="fr-FR" sz="22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5844" name="Rectangle à coins arrondis 7"/>
          <p:cNvSpPr>
            <a:spLocks noChangeArrowheads="1"/>
          </p:cNvSpPr>
          <p:nvPr/>
        </p:nvSpPr>
        <p:spPr bwMode="auto">
          <a:xfrm>
            <a:off x="666750" y="1143000"/>
            <a:ext cx="9034463" cy="642938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marL="355600" lvl="1" indent="-260350" algn="ctr" defTabSz="450850" rtl="1" eaLnBrk="0" hangingPunct="0">
              <a:lnSpc>
                <a:spcPts val="2300"/>
              </a:lnSpc>
              <a:spcBef>
                <a:spcPts val="600"/>
              </a:spcBef>
            </a:pPr>
            <a:r>
              <a:rPr lang="ar-MA" altLang="fr-FR" sz="24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المحافظة بصفة مستدامة على تحسين مؤشرات السلامة الطرقية</a:t>
            </a:r>
            <a:endParaRPr lang="fr-FR" altLang="fr-FR" sz="2400" b="1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 smtClean="0">
                <a:latin typeface="Sakkal Majalla" pitchFamily="2" charset="-78"/>
                <a:cs typeface="Sakkal Majalla" pitchFamily="2" charset="-78"/>
              </a:rPr>
              <a:t>تصميــم العرض</a:t>
            </a:r>
            <a:endParaRPr lang="fr-FR" altLang="fr-FR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867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000125"/>
            <a:ext cx="8815388" cy="5000625"/>
          </a:xfrm>
        </p:spPr>
        <p:txBody>
          <a:bodyPr/>
          <a:lstStyle/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تقديم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 و المخططات الاستعجالية: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النتائج ومؤشرات حوادث السير  على الطرق</a:t>
            </a: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 توجهات الوزارة خلال الفترة 2014- 2016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3357563"/>
            <a:ext cx="9906000" cy="469900"/>
          </a:xfrm>
          <a:prstGeom prst="rect">
            <a:avLst/>
          </a:prstGeom>
          <a:solidFill>
            <a:srgbClr val="6666FF">
              <a:alpha val="39999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fr-FR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>
                <a:latin typeface="Sakkal Majalla" pitchFamily="2" charset="-78"/>
                <a:cs typeface="Sakkal Majalla" pitchFamily="2" charset="-78"/>
              </a:rPr>
              <a:t>النتائج</a:t>
            </a:r>
            <a:endParaRPr lang="fr-FR" alt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38175" y="808038"/>
            <a:ext cx="9094788" cy="5429250"/>
          </a:xfrm>
        </p:spPr>
        <p:txBody>
          <a:bodyPr>
            <a:normAutofit/>
          </a:bodyPr>
          <a:lstStyle/>
          <a:p>
            <a:pPr marL="365760" indent="-256032" algn="r" rtl="1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abic Transparent" pitchFamily="2" charset="0"/>
              </a:rPr>
              <a:t>نتائج مشجعة بالنظر إلى الأهداف الاستراتيجية المحددة </a:t>
            </a:r>
            <a:endParaRPr lang="fr-FR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abic Transparent" pitchFamily="2" charset="0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488504" y="1304924"/>
          <a:ext cx="8496943" cy="4248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 rot="16200000" flipH="1">
            <a:off x="50800" y="2971800"/>
            <a:ext cx="2181225" cy="95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ZoneTexte 2"/>
          <p:cNvSpPr txBox="1"/>
          <p:nvPr/>
        </p:nvSpPr>
        <p:spPr>
          <a:xfrm>
            <a:off x="1136650" y="2643188"/>
            <a:ext cx="781050" cy="390525"/>
          </a:xfrm>
          <a:prstGeom prst="rect">
            <a:avLst/>
          </a:prstGeom>
          <a:noFill/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b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ar-MA" sz="1200" b="1" dirty="0">
                <a:cs typeface="+mj-cs"/>
              </a:rPr>
              <a:t> </a:t>
            </a:r>
            <a:r>
              <a:rPr lang="fr-FR" sz="1200" b="1" dirty="0">
                <a:cs typeface="+mj-cs"/>
              </a:rPr>
              <a:t>3099</a:t>
            </a:r>
            <a:r>
              <a:rPr lang="ar-MA" sz="1200" b="1" dirty="0">
                <a:cs typeface="+mj-cs"/>
              </a:rPr>
              <a:t> قتيل</a:t>
            </a:r>
            <a:endParaRPr lang="fr-FR" sz="1200" b="1" dirty="0">
              <a:cs typeface="+mj-cs"/>
            </a:endParaRPr>
          </a:p>
        </p:txBody>
      </p:sp>
      <p:sp>
        <p:nvSpPr>
          <p:cNvPr id="37895" name="Rectangle à coins arrondis 14"/>
          <p:cNvSpPr>
            <a:spLocks noChangeArrowheads="1"/>
          </p:cNvSpPr>
          <p:nvPr/>
        </p:nvSpPr>
        <p:spPr bwMode="auto">
          <a:xfrm>
            <a:off x="166688" y="5572125"/>
            <a:ext cx="9621837" cy="1143000"/>
          </a:xfrm>
          <a:prstGeom prst="roundRect">
            <a:avLst>
              <a:gd name="adj" fmla="val 22394"/>
            </a:avLst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marL="355600" lvl="1" indent="-260350" algn="just" defTabSz="450850" rtl="1" eaLnBrk="0" hangingPunct="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ar-MA" altLang="fr-FR" sz="2000" b="1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6210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قتيل : لو بقي نفس المنحى التصاعدي في عدد القتلى  أي قبل تفعيل الإستراتيجية المندمجة للسلامة الطرقية؛</a:t>
            </a:r>
          </a:p>
          <a:p>
            <a:pPr marL="355600" lvl="1" indent="-260350" algn="just" defTabSz="450850" rtl="1" eaLnBrk="0" hangingPunct="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تم إنقاذ ما يقارب </a:t>
            </a:r>
            <a:r>
              <a:rPr lang="ar-MA" altLang="fr-FR" sz="2000" b="1">
                <a:solidFill>
                  <a:srgbClr val="92D050"/>
                </a:solidFill>
                <a:latin typeface="Sakkal Majalla" pitchFamily="2" charset="-78"/>
                <a:cs typeface="Sakkal Majalla" pitchFamily="2" charset="-78"/>
              </a:rPr>
              <a:t>13000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 حياة   بشرية خلال العشر سنوات الأخيرة 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52438" y="928688"/>
            <a:ext cx="9172575" cy="5429250"/>
          </a:xfrm>
        </p:spPr>
        <p:txBody>
          <a:bodyPr/>
          <a:lstStyle/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  <a:p>
            <a:pPr eaLnBrk="1" hangingPunct="1"/>
            <a:endParaRPr lang="fr-FR" altLang="fr-FR" smtClean="0"/>
          </a:p>
        </p:txBody>
      </p:sp>
      <p:sp>
        <p:nvSpPr>
          <p:cNvPr id="29699" name="Titre 5"/>
          <p:cNvSpPr txBox="1">
            <a:spLocks/>
          </p:cNvSpPr>
          <p:nvPr/>
        </p:nvSpPr>
        <p:spPr bwMode="auto">
          <a:xfrm>
            <a:off x="614363" y="93663"/>
            <a:ext cx="9018587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58775" indent="-358775" defTabSz="957263" eaLnBrk="0" hangingPunct="0">
              <a:spcBef>
                <a:spcPct val="20000"/>
              </a:spcBef>
              <a:buChar char="•"/>
              <a:defRPr sz="22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sz="16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 rtl="1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ar-MA" altLang="fr-F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الإحصائيات المؤقتة خلال 11 أشهر الأولى من سنة </a:t>
            </a:r>
            <a:r>
              <a:rPr lang="ar-MA" altLang="fr-FR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2014</a:t>
            </a:r>
            <a:endParaRPr lang="fr-FR" altLang="fr-FR" sz="32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095375" y="1071563"/>
          <a:ext cx="7519988" cy="4013200"/>
        </p:xfrm>
        <a:graphic>
          <a:graphicData uri="http://schemas.openxmlformats.org/drawingml/2006/table">
            <a:tbl>
              <a:tblPr/>
              <a:tblGrid>
                <a:gridCol w="994773"/>
                <a:gridCol w="1038346"/>
                <a:gridCol w="965176"/>
                <a:gridCol w="1030124"/>
                <a:gridCol w="978330"/>
                <a:gridCol w="1521621"/>
                <a:gridCol w="991618"/>
              </a:tblGrid>
              <a:tr h="64809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المصابون بجروح خفيفة</a:t>
                      </a:r>
                      <a:endParaRPr lang="fr-FR" sz="1600" dirty="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المصابون بجروح خطيرة</a:t>
                      </a:r>
                      <a:endParaRPr lang="fr-FR" sz="160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القتلى</a:t>
                      </a:r>
                      <a:endParaRPr lang="fr-FR" sz="160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حوادث السير المميتة</a:t>
                      </a:r>
                      <a:endParaRPr lang="fr-FR" sz="160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مجموع حوادث السير</a:t>
                      </a:r>
                      <a:endParaRPr lang="fr-FR" sz="160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>
                          <a:solidFill>
                            <a:schemeClr val="bg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الفترة</a:t>
                      </a:r>
                      <a:endParaRPr lang="fr-FR" sz="1600" dirty="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5608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83615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8664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3111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2716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62887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solidFill>
                            <a:srgbClr val="000099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خلال 11 أشهر الأولى من سنة 2014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المجموع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</a:tr>
              <a:tr h="56085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1.11%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-14.77%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-9.56%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B05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-6.51%</a:t>
                      </a:r>
                      <a:endParaRPr lang="fr-FR" sz="1600" b="1" dirty="0">
                        <a:solidFill>
                          <a:srgbClr val="00B05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0.55%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التطور بالنسبة</a:t>
                      </a:r>
                      <a:r>
                        <a:rPr lang="ar-MA" sz="1600" b="1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لنفس الفترة من 2013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8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27523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5400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2245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1883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18268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solidFill>
                            <a:srgbClr val="000099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خلال 11 أشهر الأولى من سنة 2014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baseline="0" dirty="0" smtClean="0"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خارج المجال الحضري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</a:tr>
              <a:tr h="5608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0.62</a:t>
                      </a:r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00B050"/>
                        </a:solidFill>
                        <a:latin typeface="Sakkal Majall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16.99</a:t>
                      </a:r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00B050"/>
                        </a:solidFill>
                        <a:latin typeface="Sakkal Majall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12.51</a:t>
                      </a: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%</a:t>
                      </a:r>
                      <a:endParaRPr kumimoji="0" lang="fr-F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lang="ar-MA" sz="1600" b="1" kern="1200" dirty="0" smtClean="0">
                          <a:solidFill>
                            <a:srgbClr val="00B05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9.47</a:t>
                      </a:r>
                      <a:r>
                        <a:rPr lang="fr-FR" sz="1600" b="1" kern="1200" dirty="0" smtClean="0">
                          <a:solidFill>
                            <a:srgbClr val="00B05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%</a:t>
                      </a:r>
                      <a:endParaRPr lang="fr-FR" sz="1600" b="1" kern="1200" dirty="0">
                        <a:solidFill>
                          <a:srgbClr val="00B050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lang="ar-MA" sz="1600" b="1" kern="1200" dirty="0" smtClean="0">
                          <a:solidFill>
                            <a:srgbClr val="00B05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0.29</a:t>
                      </a:r>
                      <a:r>
                        <a:rPr lang="fr-FR" sz="1600" b="1" kern="1200" dirty="0" smtClean="0">
                          <a:solidFill>
                            <a:srgbClr val="00B05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%</a:t>
                      </a:r>
                      <a:endParaRPr lang="fr-FR" sz="1600" b="1" kern="1200" dirty="0">
                        <a:solidFill>
                          <a:srgbClr val="00B050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التطور بالنسبة</a:t>
                      </a:r>
                      <a:r>
                        <a:rPr lang="ar-MA" sz="1600" b="1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لنفس الفترة من 2013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8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56092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3264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866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833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44619</a:t>
                      </a:r>
                      <a:endParaRPr kumimoji="0" 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akkal Majalla" pitchFamily="2" charset="-78"/>
                        <a:ea typeface="ヒラギノ角ゴ Pro W3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solidFill>
                            <a:srgbClr val="000099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خلال 11 أشهر الأولى من سنة 2014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داخل</a:t>
                      </a:r>
                      <a:r>
                        <a:rPr lang="ar-MA" sz="1600" b="1" baseline="0" dirty="0" smtClean="0"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المجال الحضري</a:t>
                      </a:r>
                      <a:endParaRPr lang="fr-FR" sz="1600" dirty="0"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D4"/>
                    </a:solidFill>
                  </a:tcPr>
                </a:tc>
              </a:tr>
              <a:tr h="5608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FF0000"/>
                          </a:solidFill>
                          <a:latin typeface="Sakkal Majalla"/>
                        </a:rPr>
                        <a:t>1,</a:t>
                      </a:r>
                      <a:r>
                        <a:rPr lang="ar-MA" sz="16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98</a:t>
                      </a:r>
                      <a:r>
                        <a:rPr lang="fr-FR" sz="1600" b="1" i="0" u="none" strike="noStrike" dirty="0" smtClean="0">
                          <a:solidFill>
                            <a:srgbClr val="FF0000"/>
                          </a:solidFill>
                          <a:latin typeface="Sakkal Majalla"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FF0000"/>
                        </a:solidFill>
                        <a:latin typeface="Sakkal Majall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10</a:t>
                      </a: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,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84</a:t>
                      </a:r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00B050"/>
                        </a:solidFill>
                        <a:latin typeface="Sakkal Majall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-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0</a:t>
                      </a:r>
                      <a:r>
                        <a:rPr kumimoji="0" 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,</a:t>
                      </a:r>
                      <a:r>
                        <a:rPr kumimoji="0" lang="ar-MA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Sakkal Majalla" pitchFamily="2" charset="-78"/>
                          <a:ea typeface="ヒラギノ角ゴ Pro W3"/>
                          <a:cs typeface="Sakkal Majalla" pitchFamily="2" charset="-78"/>
                        </a:rPr>
                        <a:t>92</a:t>
                      </a:r>
                      <a:r>
                        <a:rPr lang="fr-FR" sz="1600" b="1" i="0" u="none" strike="noStrike" dirty="0" smtClean="0">
                          <a:solidFill>
                            <a:srgbClr val="00B050"/>
                          </a:solidFill>
                          <a:latin typeface="Sakkal Majalla"/>
                        </a:rPr>
                        <a:t>%</a:t>
                      </a:r>
                      <a:endParaRPr lang="fr-FR" sz="1600" b="1" i="0" u="none" strike="noStrike" dirty="0">
                        <a:solidFill>
                          <a:srgbClr val="00B050"/>
                        </a:solidFill>
                        <a:latin typeface="Sakkal Majall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MA" sz="16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0.97</a:t>
                      </a:r>
                      <a:r>
                        <a:rPr lang="fr-FR" sz="16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%</a:t>
                      </a:r>
                      <a:endParaRPr lang="fr-FR" sz="1600" b="1" kern="1200" dirty="0">
                        <a:solidFill>
                          <a:srgbClr val="FF0000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MA" sz="16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0.90</a:t>
                      </a:r>
                      <a:r>
                        <a:rPr lang="fr-FR" sz="16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%</a:t>
                      </a:r>
                      <a:endParaRPr lang="fr-FR" sz="1600" b="1" kern="1200" dirty="0">
                        <a:solidFill>
                          <a:srgbClr val="FF0000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6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التطور بالنسبة</a:t>
                      </a:r>
                      <a:r>
                        <a:rPr lang="ar-MA" sz="1600" b="1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 لنفس الفترة من 2013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979" name="ZoneTexte 4"/>
          <p:cNvSpPr txBox="1">
            <a:spLocks noChangeArrowheads="1"/>
          </p:cNvSpPr>
          <p:nvPr/>
        </p:nvSpPr>
        <p:spPr bwMode="auto">
          <a:xfrm>
            <a:off x="809625" y="5429250"/>
            <a:ext cx="81375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sz="28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تراجع هام في خطورة حوادث السير خلال 11 أشهر الأولى من سنة 2014</a:t>
            </a:r>
            <a:endParaRPr lang="fr-FR" altLang="fr-FR" sz="2800" b="1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094163" y="1268413"/>
          <a:ext cx="5461000" cy="4929187"/>
        </p:xfrm>
        <a:graphic>
          <a:graphicData uri="http://schemas.openxmlformats.org/drawingml/2006/table">
            <a:tbl>
              <a:tblPr/>
              <a:tblGrid>
                <a:gridCol w="1786917"/>
                <a:gridCol w="3674083"/>
              </a:tblGrid>
              <a:tr h="64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Book Antiqua"/>
                          <a:ea typeface="Calibri"/>
                          <a:cs typeface="TimesNewRoman"/>
                        </a:rPr>
                        <a:t>%</a:t>
                      </a:r>
                      <a:endParaRPr lang="fr-FR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2800" b="1" dirty="0" smtClean="0">
                          <a:latin typeface="Book Antiqua"/>
                          <a:ea typeface="Times New Roman"/>
                          <a:cs typeface="Arial"/>
                        </a:rPr>
                        <a:t>أسباب حوادث السير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65 %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b="1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العامل البشري (بشكل انفرادي)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24 %</a:t>
                      </a:r>
                      <a:endParaRPr lang="fr-FR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العامل البشري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+ </a:t>
                      </a: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الطريق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4,5 %</a:t>
                      </a:r>
                      <a:endParaRPr lang="fr-FR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العامل البشري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+ </a:t>
                      </a: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العربة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1,25 %</a:t>
                      </a:r>
                      <a:endParaRPr lang="fr-FR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العامل البشري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+ </a:t>
                      </a: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الطريق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+ </a:t>
                      </a: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العربة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2,5 %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b="1" dirty="0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العوامل المرتبطة بالطريق (بشكل انفرادي)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0,25 %</a:t>
                      </a:r>
                      <a:endParaRPr lang="fr-FR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الطريق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+ </a:t>
                      </a:r>
                      <a:r>
                        <a:rPr lang="ar-MA" sz="1800" dirty="0" smtClean="0">
                          <a:solidFill>
                            <a:schemeClr val="tx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العربة</a:t>
                      </a:r>
                      <a:endParaRPr lang="fr-FR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2,5 %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solidFill>
                            <a:schemeClr val="bg1"/>
                          </a:solidFill>
                          <a:latin typeface="Book Antiqua"/>
                          <a:ea typeface="Calibri"/>
                          <a:cs typeface="TimesNewRoman"/>
                        </a:rPr>
                        <a:t>العوامل المرتبطة بالعربة (بشكل انفرادي)</a:t>
                      </a:r>
                      <a:endParaRPr lang="fr-FR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Book Antiqua"/>
                          <a:ea typeface="Calibri"/>
                          <a:cs typeface="TimesNewRoman"/>
                        </a:rPr>
                        <a:t>100 %</a:t>
                      </a:r>
                      <a:endParaRPr lang="fr-FR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MA" sz="1800" dirty="0" smtClean="0">
                          <a:latin typeface="Book Antiqua"/>
                          <a:ea typeface="Calibri"/>
                          <a:cs typeface="TimesNewRoman"/>
                        </a:rPr>
                        <a:t>المجموع</a:t>
                      </a:r>
                      <a:endParaRPr lang="fr-FR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74300" marR="743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Accolade ouvrante 10"/>
          <p:cNvSpPr/>
          <p:nvPr/>
        </p:nvSpPr>
        <p:spPr>
          <a:xfrm>
            <a:off x="3873500" y="1989138"/>
            <a:ext cx="155575" cy="20161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2505075" y="2997200"/>
            <a:ext cx="12239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Étoile à 12 branches 13"/>
          <p:cNvSpPr/>
          <p:nvPr/>
        </p:nvSpPr>
        <p:spPr>
          <a:xfrm>
            <a:off x="273050" y="2492375"/>
            <a:ext cx="2130425" cy="1008063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MA" sz="1800" dirty="0"/>
              <a:t>94,75</a:t>
            </a:r>
            <a:r>
              <a:rPr lang="fr-FR" sz="1800" dirty="0"/>
              <a:t>%</a:t>
            </a:r>
          </a:p>
        </p:txBody>
      </p:sp>
      <p:sp>
        <p:nvSpPr>
          <p:cNvPr id="39973" name="ZoneTexte 15"/>
          <p:cNvSpPr txBox="1">
            <a:spLocks noChangeArrowheads="1"/>
          </p:cNvSpPr>
          <p:nvPr/>
        </p:nvSpPr>
        <p:spPr bwMode="auto">
          <a:xfrm>
            <a:off x="200025" y="1700213"/>
            <a:ext cx="33131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altLang="fr-FR" sz="1600" b="1"/>
              <a:t>العامل البشري السلوكي حاضر بأكثر من 90 </a:t>
            </a:r>
            <a:r>
              <a:rPr lang="fr-FR" altLang="fr-FR" sz="1600" b="1"/>
              <a:t>%</a:t>
            </a:r>
          </a:p>
        </p:txBody>
      </p:sp>
      <p:cxnSp>
        <p:nvCxnSpPr>
          <p:cNvPr id="18" name="Connecteur droit 17"/>
          <p:cNvCxnSpPr/>
          <p:nvPr/>
        </p:nvCxnSpPr>
        <p:spPr bwMode="auto">
          <a:xfrm flipH="1">
            <a:off x="631825" y="692150"/>
            <a:ext cx="90011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59" name="Titre 5"/>
          <p:cNvSpPr txBox="1">
            <a:spLocks/>
          </p:cNvSpPr>
          <p:nvPr/>
        </p:nvSpPr>
        <p:spPr bwMode="auto">
          <a:xfrm>
            <a:off x="649288" y="0"/>
            <a:ext cx="9018587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58775" indent="-358775" defTabSz="957263" eaLnBrk="0" hangingPunct="0">
              <a:spcBef>
                <a:spcPct val="20000"/>
              </a:spcBef>
              <a:buChar char="•"/>
              <a:defRPr sz="22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sz="16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ar-MA" altLang="fr-F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مؤشرات حوادث السير </a:t>
            </a:r>
          </a:p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ar-MA" altLang="fr-F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عوامل وأسباب حوادث السير: أهمية العنصر البشري</a:t>
            </a:r>
            <a:endParaRPr lang="fr-FR" altLang="fr-FR" sz="2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200025" y="765175"/>
            <a:ext cx="9424988" cy="5759450"/>
          </a:xfrm>
        </p:spPr>
        <p:txBody>
          <a:bodyPr>
            <a:normAutofit/>
          </a:bodyPr>
          <a:lstStyle/>
          <a:p>
            <a:pPr marL="621792" lvl="1" algn="r" rtl="1" eaLnBrk="1" fontAlgn="auto" hangingPunct="1">
              <a:lnSpc>
                <a:spcPct val="20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MA" sz="2400" dirty="0" smtClean="0"/>
              <a:t> 28</a:t>
            </a:r>
            <a:r>
              <a:rPr lang="fr-FR" sz="2400" dirty="0"/>
              <a:t>% </a:t>
            </a:r>
            <a:r>
              <a:rPr lang="ar-MA" sz="2400" dirty="0"/>
              <a:t> من سائقي العربات الخفيفة داخل المجال الحضري لا يستعملون حزام السلامة؛</a:t>
            </a:r>
            <a:endParaRPr lang="fr-FR" sz="2400" dirty="0"/>
          </a:p>
          <a:p>
            <a:pPr marL="621792" lvl="1" algn="r" rtl="1" eaLnBrk="1" fontAlgn="auto" hangingPunct="1">
              <a:lnSpc>
                <a:spcPct val="20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MA" sz="2400" dirty="0" smtClean="0"/>
              <a:t> 9 </a:t>
            </a:r>
            <a:r>
              <a:rPr lang="fr-FR" sz="2400" dirty="0"/>
              <a:t>%</a:t>
            </a:r>
            <a:r>
              <a:rPr lang="ar-MA" sz="2400" dirty="0"/>
              <a:t> من السائقين داخل المجال الحضري لا يتوقفون عند الضوء الأحمر وتصل هذه النسبة إلى 29</a:t>
            </a:r>
            <a:r>
              <a:rPr lang="fr-FR" sz="2400" dirty="0"/>
              <a:t>%</a:t>
            </a:r>
            <a:r>
              <a:rPr lang="ar-MA" sz="2400" dirty="0"/>
              <a:t> بالنسبة لسائقي الدراجات النارية؛</a:t>
            </a:r>
            <a:endParaRPr lang="fr-FR" sz="2400" dirty="0"/>
          </a:p>
          <a:p>
            <a:pPr marL="621792" lvl="1" algn="r" rtl="1" eaLnBrk="1" fontAlgn="auto" hangingPunct="1">
              <a:lnSpc>
                <a:spcPct val="20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MA" sz="2400" dirty="0" smtClean="0"/>
              <a:t> 21 </a:t>
            </a:r>
            <a:r>
              <a:rPr lang="fr-FR" sz="2400" dirty="0"/>
              <a:t>%</a:t>
            </a:r>
            <a:r>
              <a:rPr lang="ar-MA" sz="2400" dirty="0"/>
              <a:t> من سائقي الدراجات لا يضعون الخوذة الواقية وتصل هذه النسبة إلى 76</a:t>
            </a:r>
            <a:r>
              <a:rPr lang="fr-FR" sz="2400" dirty="0"/>
              <a:t>%</a:t>
            </a:r>
            <a:r>
              <a:rPr lang="ar-MA" sz="2400" dirty="0"/>
              <a:t> بالنسبة للراكبين؛</a:t>
            </a:r>
            <a:endParaRPr lang="fr-FR" sz="2400" dirty="0"/>
          </a:p>
          <a:p>
            <a:pPr marL="621792" lvl="1" algn="r" rtl="1" eaLnBrk="1" fontAlgn="auto" hangingPunct="1">
              <a:lnSpc>
                <a:spcPct val="20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MA" sz="2400" dirty="0" smtClean="0"/>
              <a:t> حوالي </a:t>
            </a:r>
            <a:r>
              <a:rPr lang="ar-MA" sz="2400" dirty="0"/>
              <a:t>94</a:t>
            </a:r>
            <a:r>
              <a:rPr lang="fr-FR" sz="2400" dirty="0"/>
              <a:t>%</a:t>
            </a:r>
            <a:r>
              <a:rPr lang="ar-MA" sz="2400" dirty="0"/>
              <a:t> من مستعملي الطريق لا يحترمون علامة ”قف“. </a:t>
            </a:r>
            <a:endParaRPr lang="fr-FR" sz="2400" dirty="0"/>
          </a:p>
          <a:p>
            <a:pPr marL="0" indent="0" algn="r" rtl="1" eaLnBrk="1" fontAlgn="auto" hangingPunct="1">
              <a:lnSpc>
                <a:spcPct val="200000"/>
              </a:lnSpc>
              <a:spcAft>
                <a:spcPts val="0"/>
              </a:spcAft>
              <a:buFontTx/>
              <a:buNone/>
              <a:defRPr/>
            </a:pPr>
            <a:r>
              <a:rPr lang="ar-MA" sz="2400" dirty="0"/>
              <a:t> </a:t>
            </a:r>
            <a:endParaRPr lang="fr-FR" sz="2400" dirty="0" smtClean="0"/>
          </a:p>
          <a:p>
            <a:pPr marL="365760" indent="-256032" algn="r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fr-FR" sz="2400" dirty="0" smtClean="0"/>
          </a:p>
          <a:p>
            <a:pPr marL="365760" indent="-256032" algn="r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fr-FR" sz="2400" dirty="0" smtClean="0"/>
          </a:p>
          <a:p>
            <a:pPr marL="365760" indent="-256032" algn="r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fr-FR" sz="2400" dirty="0" smtClean="0"/>
          </a:p>
          <a:p>
            <a:pPr marL="365760" indent="-256032" algn="r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fr-FR" sz="2400" dirty="0" smtClean="0"/>
          </a:p>
        </p:txBody>
      </p:sp>
      <p:sp>
        <p:nvSpPr>
          <p:cNvPr id="31747" name="Titre 5"/>
          <p:cNvSpPr txBox="1">
            <a:spLocks/>
          </p:cNvSpPr>
          <p:nvPr/>
        </p:nvSpPr>
        <p:spPr bwMode="auto">
          <a:xfrm>
            <a:off x="649288" y="188913"/>
            <a:ext cx="9018587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58775" indent="-358775" defTabSz="957263" eaLnBrk="0" hangingPunct="0">
              <a:spcBef>
                <a:spcPct val="20000"/>
              </a:spcBef>
              <a:buChar char="•"/>
              <a:defRPr sz="22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sz="16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 rtl="1"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ar-SA" altLang="fr-F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المؤشرات السلوكية لمستعملي الطريق</a:t>
            </a:r>
            <a:endParaRPr lang="fr-FR" altLang="fr-FR" sz="2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5"/>
          <p:cNvSpPr txBox="1">
            <a:spLocks/>
          </p:cNvSpPr>
          <p:nvPr/>
        </p:nvSpPr>
        <p:spPr bwMode="auto">
          <a:xfrm>
            <a:off x="660400" y="0"/>
            <a:ext cx="901858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58775" indent="-358775" defTabSz="957263" eaLnBrk="0" hangingPunct="0">
              <a:spcBef>
                <a:spcPct val="20000"/>
              </a:spcBef>
              <a:buChar char="•"/>
              <a:defRPr sz="22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defTabSz="957263" eaLnBrk="0" hangingPunct="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defTabSz="957263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defTabSz="957263" eaLnBrk="0" hangingPunct="0">
              <a:spcBef>
                <a:spcPct val="20000"/>
              </a:spcBef>
              <a:buChar char="–"/>
              <a:defRPr sz="16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defTabSz="957263" eaLnBrk="0" hangingPunct="0">
              <a:spcBef>
                <a:spcPct val="20000"/>
              </a:spcBef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ar-MA" altLang="fr-F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مؤشرات حوادث السير </a:t>
            </a:r>
          </a:p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ar-MA" altLang="fr-F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إحصائيات لحوادث السير الجسمانية</a:t>
            </a:r>
            <a:endParaRPr lang="fr-FR" altLang="fr-FR" sz="2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38188" y="981075"/>
          <a:ext cx="8413750" cy="485616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71566"/>
                <a:gridCol w="785815"/>
                <a:gridCol w="642940"/>
                <a:gridCol w="857253"/>
                <a:gridCol w="714378"/>
                <a:gridCol w="714378"/>
                <a:gridCol w="642940"/>
                <a:gridCol w="747626"/>
                <a:gridCol w="601794"/>
                <a:gridCol w="1635060"/>
              </a:tblGrid>
              <a:tr h="955993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العدد الإجمالي للقتلى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/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عدد القتلى في 30 يوم الموالية لتاريخ وقوع الحادث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عدد القتلى خلال 7 أيام الموالية لتاريخ الحادث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عدد القتلى خلال نقلهم إلى المستعجلات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عدد القتلى مباشرة في مكان الحادثة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السنة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3644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1,37%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50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16,00%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583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18,44%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672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64,19%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2339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2001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3761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1,12%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16,91%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636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19,70%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741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62,27%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2342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2002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3878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0,98%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16,06%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623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19,00%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737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63,95%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2480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2003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3894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1,34%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16,97%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661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18,44%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718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63,25%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2463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2004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3617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1,52%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18,05%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653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19,30%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698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61,13%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2211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2005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3754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1,41%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53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16,09%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604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18,11%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680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64,38%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2417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2006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3838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1,69%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65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15,55%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597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18,81%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722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63,94%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2454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2007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4162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1,37%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16,19%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674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18,07%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752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64,37%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2679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2008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4042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1,63%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66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15,66%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633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21,38%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864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61,33%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2479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2009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3778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1,27%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48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14,45%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546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21,73%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821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62,55%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2363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2010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4222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1,59%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17,91%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756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21,60%</a:t>
                      </a:r>
                    </a:p>
                  </a:txBody>
                  <a:tcPr marL="9525" marR="9525" marT="9526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912</a:t>
                      </a:r>
                    </a:p>
                  </a:txBody>
                  <a:tcPr marL="9525" marR="9525" marT="9526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58,91%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2487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2011</a:t>
                      </a:r>
                    </a:p>
                  </a:txBody>
                  <a:tcPr marL="9525" marR="9525" marT="9526" marB="0" anchor="ctr"/>
                </a:tc>
              </a:tr>
              <a:tr h="32501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4167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1,75%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73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17,11%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713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22,58%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941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58,56%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2440</a:t>
                      </a:r>
                    </a:p>
                  </a:txBody>
                  <a:tcPr marL="9525" marR="9525" marT="9526" marB="0" anchor="ctr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2012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26" marB="0" anchor="ctr"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76288" y="5876925"/>
          <a:ext cx="8413750" cy="32543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71566"/>
                <a:gridCol w="785815"/>
                <a:gridCol w="642940"/>
                <a:gridCol w="857253"/>
                <a:gridCol w="714378"/>
                <a:gridCol w="714378"/>
                <a:gridCol w="642940"/>
                <a:gridCol w="747626"/>
                <a:gridCol w="601794"/>
                <a:gridCol w="1635060"/>
              </a:tblGrid>
              <a:tr h="32543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46757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1,42%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666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16,42%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7679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19,80%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9258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62,35%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29154</a:t>
                      </a:r>
                    </a:p>
                  </a:txBody>
                  <a:tcPr marL="9525" marR="9525" marT="9538" marB="0" anchor="b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800" b="1" kern="120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Calibri"/>
                          <a:cs typeface="Sakkal Majalla" pitchFamily="2" charset="-78"/>
                        </a:rPr>
                        <a:t>المجموع</a:t>
                      </a:r>
                      <a:endParaRPr lang="fr-FR" sz="1800" b="1" kern="1200" dirty="0" smtClean="0">
                        <a:solidFill>
                          <a:srgbClr val="FF0000"/>
                        </a:solidFill>
                        <a:latin typeface="Sakkal Majalla" pitchFamily="2" charset="-78"/>
                        <a:ea typeface="Calibri"/>
                        <a:cs typeface="Sakkal Majalla" pitchFamily="2" charset="-78"/>
                      </a:endParaRPr>
                    </a:p>
                  </a:txBody>
                  <a:tcPr marL="9525" marR="9525" marT="9538" marB="0" anchor="ctr"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 rot="16200000">
            <a:off x="4418807" y="5844381"/>
            <a:ext cx="285750" cy="121443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097338" y="6594475"/>
            <a:ext cx="1000125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MA" sz="1800" b="1" dirty="0">
                <a:solidFill>
                  <a:srgbClr val="FF0000"/>
                </a:solidFill>
              </a:rPr>
              <a:t>36</a:t>
            </a:r>
            <a:r>
              <a:rPr lang="fr-FR" sz="1800" b="1" dirty="0">
                <a:solidFill>
                  <a:srgbClr val="FF0000"/>
                </a:solidFill>
              </a:rPr>
              <a:t>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 smtClean="0">
                <a:latin typeface="Sakkal Majalla" pitchFamily="2" charset="-78"/>
                <a:cs typeface="Sakkal Majalla" pitchFamily="2" charset="-78"/>
              </a:rPr>
              <a:t>تصميــم العرض</a:t>
            </a:r>
            <a:endParaRPr lang="fr-FR" altLang="fr-FR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3011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000125"/>
            <a:ext cx="8815388" cy="5000625"/>
          </a:xfrm>
        </p:spPr>
        <p:txBody>
          <a:bodyPr/>
          <a:lstStyle/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تقديم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 و المخططات الاستعجالية: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النتائج ومؤشرات حوادث السير  على الطرق</a:t>
            </a: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 توجهات الوزارة خلال الفترة 2014- 2016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4437063"/>
            <a:ext cx="9906000" cy="469900"/>
          </a:xfrm>
          <a:prstGeom prst="rect">
            <a:avLst/>
          </a:prstGeom>
          <a:solidFill>
            <a:srgbClr val="6666FF">
              <a:alpha val="39999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fr-FR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 smtClean="0">
                <a:latin typeface="Sakkal Majalla" pitchFamily="2" charset="-78"/>
                <a:cs typeface="Sakkal Majalla" pitchFamily="2" charset="-78"/>
              </a:rPr>
              <a:t>تصميــم العرض</a:t>
            </a:r>
            <a:endParaRPr lang="fr-FR" altLang="fr-FR" sz="32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603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000125"/>
            <a:ext cx="8815388" cy="5000625"/>
          </a:xfrm>
        </p:spPr>
        <p:txBody>
          <a:bodyPr/>
          <a:lstStyle/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تقديم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 و المخططات الاستعجالية: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النتائج ومؤشرات حوادث السير  على الطرق</a:t>
            </a: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 توجهات الوزارة خلال الفترة 2014- 2016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5"/>
          <p:cNvSpPr txBox="1">
            <a:spLocks/>
          </p:cNvSpPr>
          <p:nvPr/>
        </p:nvSpPr>
        <p:spPr bwMode="auto">
          <a:xfrm>
            <a:off x="649288" y="71438"/>
            <a:ext cx="9020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2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0099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marL="358775" indent="-358775" algn="r" defTabSz="957263" rtl="1">
              <a:spcBef>
                <a:spcPct val="0"/>
              </a:spcBef>
              <a:buFontTx/>
              <a:buNone/>
              <a:defRPr/>
            </a:pPr>
            <a:r>
              <a:rPr lang="ar-MA" altLang="fr-FR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التوجهات: ضرورة ضمان استمرارية العمليات والإجراءات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271463" y="692150"/>
            <a:ext cx="9394825" cy="6165850"/>
          </a:xfrm>
          <a:prstGeom prst="roundRect">
            <a:avLst>
              <a:gd name="adj" fmla="val 53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438150" indent="-342900" algn="just" rtl="1" eaLnBrk="0" fontAlgn="auto" hangingPunct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ar-MA" sz="20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71463" y="785813"/>
            <a:ext cx="9396412" cy="5738812"/>
          </a:xfrm>
          <a:prstGeom prst="roundRect">
            <a:avLst>
              <a:gd name="adj" fmla="val 33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تكثيف المراقبة على الإفراط في السرعة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بتفعيل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المراقبة بالرادار الثابت وتعميمها على جميع المحاور التي تعرف حركية مهمة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وتفعيل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المراقبة بالرادار المركب على العربات </a:t>
            </a:r>
            <a:r>
              <a:rPr lang="fr-FR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– patrouilles</a:t>
            </a:r>
            <a:r>
              <a:rPr lang="en-US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؛</a:t>
            </a:r>
            <a:endParaRPr lang="ar-MA" sz="20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مراقبة السياقة تحت التأثير؛ 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تكثيف المراقبة على احترام قواعد السير داخل المجال الحضري وذلك بإعطاء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دينامية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جديدة لفرق المراقبة المتحركة   التابعة للأمن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الوطني (</a:t>
            </a:r>
            <a:r>
              <a:rPr lang="fr-FR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BMCR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)؛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اتخاذ إجراءات خاصة بالتفاعل مع الفترة الصيفية.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الإسراع بتفعيل الإجراءات الخاصة بتطوير الإسعافات الأولية وتأهيل المستعجلات؛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التأثير وبصفة ملموسة على سلوك السائق المهني  عبر التسريع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:</a:t>
            </a:r>
          </a:p>
          <a:p>
            <a:pPr marL="714375" lvl="1" indent="-161925" algn="just" rtl="1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تجهيز الحافلات بنظام</a:t>
            </a:r>
            <a:r>
              <a:rPr lang="fr-FR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GPS 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لتصحيح سلوك السائق أثناء القيادة ومحاربة الإفراط في السرعة واحترام مدة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السياقة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القانونية؛</a:t>
            </a:r>
            <a:endParaRPr lang="ar-MA" sz="20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marL="714375" lvl="1" indent="-161925" algn="just" rtl="1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عمليات التكوين الأولي و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المستمر؛</a:t>
            </a:r>
            <a:endParaRPr lang="ar-MA" sz="20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marL="714375" lvl="1" indent="-161925" algn="just" rtl="1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تفعيل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مقتضيات مدونة الشغل.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تأهيل تعليم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السياقة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و امتحانات الحصول على رخصة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السياقة؛</a:t>
            </a:r>
            <a:endParaRPr lang="ar-MA" sz="20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إدماج التربية على السلامة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الطرقية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بالمقررات الدراسية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تأهيل المراقبة التقنية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للمركبات؛</a:t>
            </a:r>
            <a:endParaRPr lang="ar-MA" sz="20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مواصلة تحسين البنيات التحتية الطرقية داخل وخارج المدار الحضري.؛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تقييم تنفيذ الإستراتيجية الوطنية للسلامة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الطرقية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2003-2013 وإعداد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استراتيجية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جديدة تحدد الأوليات للعقد القادم وذلك في إطار التعاون الدولي مع البنك الدولي؛</a:t>
            </a:r>
          </a:p>
          <a:p>
            <a:pPr marL="438150" indent="-342900" algn="just" rtl="1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مواكبة جميع الإجراءات ببرامج التواصل </a:t>
            </a:r>
            <a:r>
              <a:rPr lang="ar-MA" sz="2000" dirty="0" err="1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والتحسيس</a:t>
            </a:r>
            <a:r>
              <a:rPr lang="ar-MA" sz="200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الهادفة.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638175" y="2944813"/>
            <a:ext cx="9094788" cy="555625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ar-MA" altLang="fr-FR" sz="3200" b="1" smtClean="0"/>
              <a:t>شكــرا علــى انتباهكم</a:t>
            </a:r>
            <a:endParaRPr lang="fr-FR" altLang="fr-FR" sz="32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>
                <a:latin typeface="Sakkal Majalla" pitchFamily="2" charset="-78"/>
                <a:cs typeface="Sakkal Majalla" pitchFamily="2" charset="-78"/>
              </a:rPr>
              <a:t>تصميــم العرض</a:t>
            </a:r>
            <a:endParaRPr lang="fr-FR" alt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6627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000125"/>
            <a:ext cx="8815388" cy="5000625"/>
          </a:xfrm>
        </p:spPr>
        <p:txBody>
          <a:bodyPr/>
          <a:lstStyle/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تقديم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 و المخططات الاستعجالية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النتائج ومؤشرات حوادث السير  على الطرق</a:t>
            </a: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 توجهات الوزارة خلال الفترة 2014- 2016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113" y="981075"/>
            <a:ext cx="9906000" cy="469900"/>
          </a:xfrm>
          <a:prstGeom prst="rect">
            <a:avLst/>
          </a:prstGeom>
          <a:solidFill>
            <a:srgbClr val="6666FF">
              <a:alpha val="39999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fr-FR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>
                <a:latin typeface="Sakkal Majalla" pitchFamily="2" charset="-78"/>
                <a:cs typeface="Sakkal Majalla" pitchFamily="2" charset="-78"/>
              </a:rPr>
              <a:t>تقديم</a:t>
            </a:r>
            <a:endParaRPr lang="fr-FR" alt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651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196975"/>
            <a:ext cx="8815388" cy="4803775"/>
          </a:xfrm>
        </p:spPr>
        <p:txBody>
          <a:bodyPr/>
          <a:lstStyle/>
          <a:p>
            <a:pPr algn="just" rtl="1" eaLnBrk="1" hangingPunct="1">
              <a:buFontTx/>
              <a:buNone/>
            </a:pPr>
            <a:r>
              <a:rPr lang="ar-MA" altLang="fr-FR" sz="2000" smtClean="0"/>
              <a:t>على الصعيد العالمي :</a:t>
            </a:r>
            <a:endParaRPr lang="fr-FR" altLang="fr-FR" sz="2000" smtClean="0"/>
          </a:p>
          <a:p>
            <a:pPr algn="just" rtl="1" eaLnBrk="1" hangingPunct="1"/>
            <a:r>
              <a:rPr lang="ar-MA" altLang="fr-FR" sz="2000" b="1" smtClean="0"/>
              <a:t>1.24</a:t>
            </a:r>
            <a:r>
              <a:rPr lang="ar-MA" altLang="fr-FR" sz="2000" smtClean="0"/>
              <a:t> مليون حالة وفاة سنويا </a:t>
            </a:r>
            <a:r>
              <a:rPr lang="fr-FR" altLang="fr-FR" sz="2000" smtClean="0"/>
              <a:t>)</a:t>
            </a:r>
            <a:r>
              <a:rPr lang="ar-MA" altLang="fr-FR" sz="2000" smtClean="0"/>
              <a:t>ما يعادل 3500 قتيل يوميا</a:t>
            </a:r>
            <a:r>
              <a:rPr lang="fr-FR" altLang="fr-FR" sz="2000" smtClean="0"/>
              <a:t> </a:t>
            </a:r>
            <a:r>
              <a:rPr lang="ar-MA" altLang="fr-FR" sz="2000" smtClean="0"/>
              <a:t>)؛</a:t>
            </a:r>
          </a:p>
          <a:p>
            <a:pPr algn="just" rtl="1" eaLnBrk="1" hangingPunct="1"/>
            <a:r>
              <a:rPr lang="ar-MA" altLang="fr-FR" sz="2000" b="1" smtClean="0"/>
              <a:t>50</a:t>
            </a:r>
            <a:r>
              <a:rPr lang="ar-MA" altLang="fr-FR" sz="2000" smtClean="0"/>
              <a:t> مليون من الجرحى؛</a:t>
            </a:r>
            <a:endParaRPr lang="fr-FR" altLang="fr-FR" sz="2000" smtClean="0"/>
          </a:p>
          <a:p>
            <a:pPr algn="just" rtl="1" eaLnBrk="1" hangingPunct="1"/>
            <a:r>
              <a:rPr lang="ar-MA" altLang="fr-FR" sz="2000" smtClean="0"/>
              <a:t>السبب الرئيسي للوفاة بين الشباب الذين تتراوح أعمارهم بين 15-29 عاما؛</a:t>
            </a:r>
            <a:endParaRPr lang="fr-FR" altLang="fr-FR" sz="2000" smtClean="0"/>
          </a:p>
          <a:p>
            <a:pPr algn="just" rtl="1" eaLnBrk="1" hangingPunct="1"/>
            <a:r>
              <a:rPr lang="ar-MA" altLang="fr-FR" sz="2000" smtClean="0"/>
              <a:t>أكثر من </a:t>
            </a:r>
            <a:r>
              <a:rPr lang="ar-MA" altLang="fr-FR" sz="2000" b="1" smtClean="0"/>
              <a:t>91</a:t>
            </a:r>
            <a:r>
              <a:rPr lang="fr-FR" altLang="fr-FR" sz="2000" b="1" smtClean="0"/>
              <a:t>%</a:t>
            </a:r>
            <a:r>
              <a:rPr lang="fr-FR" altLang="fr-FR" sz="2000" smtClean="0"/>
              <a:t> </a:t>
            </a:r>
            <a:r>
              <a:rPr lang="ar-MA" altLang="fr-FR" sz="2000" smtClean="0"/>
              <a:t>من وفيات حوادث السير على الطرق تحدث في البلدان  ذات الدخل </a:t>
            </a:r>
            <a:r>
              <a:rPr lang="ar-MA" altLang="fr-FR" sz="2000" b="1" smtClean="0"/>
              <a:t>المنخفض</a:t>
            </a:r>
            <a:r>
              <a:rPr lang="ar-MA" altLang="fr-FR" sz="2000" smtClean="0"/>
              <a:t> </a:t>
            </a:r>
            <a:r>
              <a:rPr lang="ar-MA" altLang="fr-FR" sz="2000" b="1" smtClean="0"/>
              <a:t>والمتوسط</a:t>
            </a:r>
            <a:r>
              <a:rPr lang="ar-MA" altLang="fr-FR" sz="2000" smtClean="0"/>
              <a:t>؛ </a:t>
            </a:r>
            <a:endParaRPr lang="fr-FR" altLang="fr-FR" sz="2000" smtClean="0"/>
          </a:p>
          <a:p>
            <a:pPr algn="just" rtl="1" eaLnBrk="1" hangingPunct="1"/>
            <a:r>
              <a:rPr lang="ar-MA" altLang="fr-FR" sz="2000" smtClean="0"/>
              <a:t>نصف عدد الوفيات على الطرق"من عديمي الحماية" (الراجلين ومستعملي الدراجات العادية والدراجات النارية).</a:t>
            </a:r>
            <a:endParaRPr lang="fr-FR" altLang="fr-FR" sz="2000" smtClean="0"/>
          </a:p>
          <a:p>
            <a:pPr algn="just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0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481763" y="735013"/>
            <a:ext cx="3181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 rtl="1"/>
            <a:r>
              <a:rPr lang="ar-MA" altLang="fr-FR" sz="2400" b="1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إشكالية حوادث السير على الطرق</a:t>
            </a:r>
            <a:endParaRPr lang="fr-FR" altLang="fr-FR" sz="2400" b="1"/>
          </a:p>
        </p:txBody>
      </p:sp>
      <p:sp>
        <p:nvSpPr>
          <p:cNvPr id="27653" name="Rectangle à coins arrondis 14"/>
          <p:cNvSpPr>
            <a:spLocks noChangeArrowheads="1"/>
          </p:cNvSpPr>
          <p:nvPr/>
        </p:nvSpPr>
        <p:spPr bwMode="auto">
          <a:xfrm>
            <a:off x="185738" y="4292600"/>
            <a:ext cx="9621837" cy="1989138"/>
          </a:xfrm>
          <a:prstGeom prst="roundRect">
            <a:avLst>
              <a:gd name="adj" fmla="val 22394"/>
            </a:avLst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b" anchorCtr="1"/>
          <a:lstStyle/>
          <a:p>
            <a:pPr marL="0" lvl="1" algn="ctr" rtl="1"/>
            <a:endParaRPr lang="ar-MA" altLang="fr-FR" sz="2400" b="1">
              <a:solidFill>
                <a:schemeClr val="bg2"/>
              </a:solidFill>
              <a:latin typeface="Sakkal Majalla" pitchFamily="2" charset="-78"/>
              <a:cs typeface="Sakkal Majalla" pitchFamily="2" charset="-78"/>
              <a:sym typeface="Wingdings" pitchFamily="2" charset="2"/>
            </a:endParaRPr>
          </a:p>
          <a:p>
            <a:pPr marL="0" lvl="1" algn="ctr" rtl="1"/>
            <a:endParaRPr lang="ar-MA" altLang="fr-FR" sz="2400" b="1">
              <a:solidFill>
                <a:schemeClr val="bg2"/>
              </a:solidFill>
              <a:latin typeface="Sakkal Majalla" pitchFamily="2" charset="-78"/>
              <a:cs typeface="Sakkal Majalla" pitchFamily="2" charset="-78"/>
              <a:sym typeface="Wingdings" pitchFamily="2" charset="2"/>
            </a:endParaRPr>
          </a:p>
          <a:p>
            <a:pPr marL="0" lvl="1" algn="ctr" rtl="1"/>
            <a:r>
              <a:rPr lang="ar-MA" altLang="fr-FR" sz="2400" b="1">
                <a:solidFill>
                  <a:schemeClr val="bg2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 حوادث السير على الطرق مشكلة خطيرة تهدد الصحة العمومية و إذا لم يتم اتخاذ الإجراءات اللازمة، فإنها ستؤدي إلى  </a:t>
            </a:r>
            <a:r>
              <a:rPr lang="ar-MA" altLang="fr-FR" sz="2800" b="1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1.9</a:t>
            </a:r>
            <a:r>
              <a:rPr lang="ar-MA" altLang="fr-FR" sz="2400" b="1">
                <a:solidFill>
                  <a:schemeClr val="bg2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 مليون حالة وفاة سنويا بحلول عام 2020. </a:t>
            </a:r>
          </a:p>
          <a:p>
            <a:pPr marL="0" lvl="1" algn="ctr" rtl="1"/>
            <a:r>
              <a:rPr lang="ar-MA" altLang="fr-FR" sz="2400" b="1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 قرار الجمع العام للأمم المتحدة الذي أعلن تخصيص العشرية 2011-2020 كعشرية </a:t>
            </a:r>
          </a:p>
          <a:p>
            <a:pPr marL="0" lvl="1" algn="ctr" rtl="1"/>
            <a:r>
              <a:rPr lang="ar-MA" altLang="fr-FR" sz="2400" b="1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  <a:sym typeface="Wingdings" pitchFamily="2" charset="2"/>
              </a:rPr>
              <a:t>للعمل من أجل السلامة الطرقية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just" rtl="1" eaLnBrk="1" fontAlgn="auto" hangingPunct="1">
              <a:spcAft>
                <a:spcPts val="0"/>
              </a:spcAft>
              <a:defRPr/>
            </a:pPr>
            <a:r>
              <a:rPr lang="ar-AE" sz="2800" b="0" i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MA" sz="3200" dirty="0">
                <a:latin typeface="Sakkal Majalla" pitchFamily="2" charset="-78"/>
                <a:cs typeface="Sakkal Majalla" pitchFamily="2" charset="-78"/>
              </a:rPr>
              <a:t>إشكالية حوادث السير على الطرق بالمغرب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675" name="Espace réservé du numéro de diapositiv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594600" y="6356350"/>
            <a:ext cx="2311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A427BB-8ACD-49FF-8473-F94636B7094B}" type="slidenum">
              <a:rPr lang="fr-FR" altLang="fr-FR" sz="1200" smtClean="0"/>
              <a:pPr/>
              <a:t>5</a:t>
            </a:fld>
            <a:endParaRPr lang="fr-FR" altLang="fr-FR" sz="1200" smtClean="0"/>
          </a:p>
        </p:txBody>
      </p:sp>
      <p:graphicFrame>
        <p:nvGraphicFramePr>
          <p:cNvPr id="14" name="Graphique 13"/>
          <p:cNvGraphicFramePr/>
          <p:nvPr/>
        </p:nvGraphicFramePr>
        <p:xfrm>
          <a:off x="584169" y="981076"/>
          <a:ext cx="878687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7" name="Rectangle à coins arrondis 14"/>
          <p:cNvSpPr>
            <a:spLocks noChangeArrowheads="1"/>
          </p:cNvSpPr>
          <p:nvPr/>
        </p:nvSpPr>
        <p:spPr bwMode="auto">
          <a:xfrm>
            <a:off x="166688" y="5157788"/>
            <a:ext cx="9621837" cy="1571625"/>
          </a:xfrm>
          <a:prstGeom prst="roundRect">
            <a:avLst>
              <a:gd name="adj" fmla="val 22394"/>
            </a:avLst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marL="355600" lvl="1" indent="-260350" algn="just" defTabSz="450850" rtl="1" eaLnBrk="0" hangingPunct="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سجل عدد القتلى خلال الفترة  1996 – 2003، ارتفاعا سنويا بنسبة مئوية متوسطة تناهز 4.8</a:t>
            </a:r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%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.</a:t>
            </a:r>
          </a:p>
          <a:p>
            <a:pPr marL="355600" lvl="1" indent="-260350" algn="just" defTabSz="450850" rtl="1" eaLnBrk="0" hangingPunct="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أمام الارتفاع المهول لضحايا حوادث السير، قررت الحكومة وضع إستراتيجية وطنيــة مندمجة للسلامة الطرقيــة تمتــد على مدى عشــر سنوات.</a:t>
            </a:r>
          </a:p>
          <a:p>
            <a:pPr marL="355600" lvl="1" indent="-260350" algn="just" defTabSz="450850" rtl="1" eaLnBrk="0" hangingPunct="0">
              <a:lnSpc>
                <a:spcPts val="23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الهدف : </a:t>
            </a:r>
            <a:r>
              <a:rPr lang="ar-S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عكس الاتجاه 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التصاعدي</a:t>
            </a:r>
            <a:r>
              <a:rPr lang="ar-S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وبعد ذلك، </a:t>
            </a:r>
            <a:r>
              <a:rPr lang="ar-S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تقليص مستمر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ل</a:t>
            </a:r>
            <a:r>
              <a:rPr lang="ar-S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عدد القتلى</a:t>
            </a:r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والمصابين بجروح خطيرة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3095625" y="781050"/>
            <a:ext cx="3571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AE" altLang="fr-FR" sz="200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تطور عدد القتلى </a:t>
            </a:r>
            <a:r>
              <a:rPr lang="ar-MA" altLang="fr-FR" sz="200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خلال الفترة 1996 - 2003</a:t>
            </a:r>
            <a:endParaRPr lang="fr-FR" altLang="fr-FR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MA" altLang="fr-FR" sz="3200" dirty="0">
                <a:latin typeface="Sakkal Majalla" pitchFamily="2" charset="-78"/>
                <a:cs typeface="Sakkal Majalla" pitchFamily="2" charset="-78"/>
              </a:rPr>
              <a:t>تصميــم العرض</a:t>
            </a:r>
            <a:endParaRPr lang="fr-FR" alt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9699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666750" y="1000125"/>
            <a:ext cx="8815388" cy="5000625"/>
          </a:xfrm>
        </p:spPr>
        <p:txBody>
          <a:bodyPr/>
          <a:lstStyle/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تقديم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 و المخططات الاستعجالية: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النتائج ومؤشرات حوادث السير  على الطرق</a:t>
            </a: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endParaRPr lang="ar-MA" altLang="fr-FR" sz="2800" b="1" smtClean="0">
              <a:latin typeface="Sakkal Majalla" pitchFamily="2" charset="-78"/>
              <a:cs typeface="Sakkal Majalla" pitchFamily="2" charset="-78"/>
            </a:endParaRP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ar-MA" altLang="fr-FR" sz="2800" b="1" smtClean="0">
                <a:latin typeface="Sakkal Majalla" pitchFamily="2" charset="-78"/>
                <a:cs typeface="Sakkal Majalla" pitchFamily="2" charset="-78"/>
              </a:rPr>
              <a:t> توجهات الوزارة خلال الفترة 2014- 2016</a:t>
            </a:r>
          </a:p>
          <a:p>
            <a:pPr algn="r" rtl="1"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fr-FR" altLang="fr-FR" sz="2800" b="1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11113" y="2205038"/>
            <a:ext cx="9906001" cy="469900"/>
          </a:xfrm>
          <a:prstGeom prst="rect">
            <a:avLst/>
          </a:prstGeom>
          <a:solidFill>
            <a:srgbClr val="6666FF">
              <a:alpha val="39999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fr-FR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just" rtl="1" eaLnBrk="1" fontAlgn="auto" hangingPunct="1">
              <a:spcAft>
                <a:spcPts val="0"/>
              </a:spcAft>
              <a:defRPr/>
            </a:pPr>
            <a:r>
              <a:rPr lang="ar-MA" sz="3200" dirty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1280592" y="1484784"/>
          <a:ext cx="7272808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4" name="Rectangle 8"/>
          <p:cNvSpPr>
            <a:spLocks noChangeArrowheads="1"/>
          </p:cNvSpPr>
          <p:nvPr/>
        </p:nvSpPr>
        <p:spPr bwMode="auto">
          <a:xfrm>
            <a:off x="3800475" y="836613"/>
            <a:ext cx="5626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MA" altLang="fr-FR" sz="1800" b="1"/>
              <a:t>تم إعداد الاستراتيجية المندمجة للسلامة الطرقية  من خلال المراحل التالية</a:t>
            </a:r>
            <a:endParaRPr lang="fr-FR" altLang="fr-FR" sz="1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just" rtl="1" eaLnBrk="1" fontAlgn="auto" hangingPunct="1">
              <a:spcAft>
                <a:spcPts val="0"/>
              </a:spcAft>
              <a:defRPr/>
            </a:pPr>
            <a:r>
              <a:rPr lang="ar-MA" sz="3200" dirty="0">
                <a:latin typeface="Sakkal Majalla" pitchFamily="2" charset="-78"/>
                <a:cs typeface="Sakkal Majalla" pitchFamily="2" charset="-78"/>
              </a:rPr>
              <a:t>الاستراتيجية المندمجة للسلامة الطرقية 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747" name="Espace réservé du numéro de diapositiv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594600" y="6356350"/>
            <a:ext cx="2311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EF8F41-0B87-4623-AA19-C443441930BB}" type="slidenum">
              <a:rPr lang="fr-FR" altLang="fr-FR" sz="1200" smtClean="0"/>
              <a:pPr/>
              <a:t>8</a:t>
            </a:fld>
            <a:endParaRPr lang="fr-FR" altLang="fr-FR" sz="1200" smtClean="0"/>
          </a:p>
        </p:txBody>
      </p:sp>
      <p:graphicFrame>
        <p:nvGraphicFramePr>
          <p:cNvPr id="8" name="Diagramme 7"/>
          <p:cNvGraphicFramePr/>
          <p:nvPr/>
        </p:nvGraphicFramePr>
        <p:xfrm>
          <a:off x="1496616" y="764704"/>
          <a:ext cx="777686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/>
        </p:nvGraphicFramePr>
        <p:xfrm>
          <a:off x="1424608" y="5229200"/>
          <a:ext cx="7560840" cy="1484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avec flèche 24"/>
          <p:cNvCxnSpPr/>
          <p:nvPr/>
        </p:nvCxnSpPr>
        <p:spPr bwMode="auto">
          <a:xfrm>
            <a:off x="8240713" y="836613"/>
            <a:ext cx="0" cy="5664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triangle" w="lg" len="lg"/>
          </a:ln>
          <a:effectLst/>
        </p:spPr>
      </p:cxnSp>
      <p:cxnSp>
        <p:nvCxnSpPr>
          <p:cNvPr id="32771" name="Connecteur droit 11"/>
          <p:cNvCxnSpPr>
            <a:cxnSpLocks noChangeShapeType="1"/>
          </p:cNvCxnSpPr>
          <p:nvPr/>
        </p:nvCxnSpPr>
        <p:spPr bwMode="auto">
          <a:xfrm>
            <a:off x="8064500" y="1052513"/>
            <a:ext cx="357188" cy="1587"/>
          </a:xfrm>
          <a:prstGeom prst="line">
            <a:avLst/>
          </a:prstGeom>
          <a:noFill/>
          <a:ln w="38100" algn="ctr">
            <a:solidFill>
              <a:srgbClr val="000099"/>
            </a:solidFill>
            <a:round/>
            <a:headEnd/>
            <a:tailEnd/>
          </a:ln>
        </p:spPr>
      </p:cxnSp>
      <p:sp>
        <p:nvSpPr>
          <p:cNvPr id="32772" name="Rectangle 34"/>
          <p:cNvSpPr>
            <a:spLocks noChangeArrowheads="1"/>
          </p:cNvSpPr>
          <p:nvPr/>
        </p:nvSpPr>
        <p:spPr bwMode="auto">
          <a:xfrm>
            <a:off x="382588" y="1058863"/>
            <a:ext cx="74993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 rtl="1">
              <a:lnSpc>
                <a:spcPts val="2000"/>
              </a:lnSpc>
            </a:pP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وضع إستراتيجية وطنيــة للسلامة الطرقيــة تمتــد على عشــر سنوات لمحاربة ارتفــاع حوادث السيــر</a:t>
            </a:r>
          </a:p>
          <a:p>
            <a:pPr marL="268288" indent="-182563" algn="just" rtl="1">
              <a:lnSpc>
                <a:spcPts val="2000"/>
              </a:lnSpc>
              <a:buClr>
                <a:srgbClr val="23236A"/>
              </a:buClr>
              <a:buSzPct val="75000"/>
              <a:buFontTx/>
              <a:buChar char="•"/>
            </a:pPr>
            <a:r>
              <a:rPr lang="ar-MA" altLang="fr-FR" sz="2000" b="1" u="sng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الهدف</a:t>
            </a:r>
            <a:r>
              <a:rPr lang="ar-MA" altLang="fr-FR" sz="2400" b="1" u="sng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:</a:t>
            </a:r>
            <a:r>
              <a:rPr lang="ar-MA" altLang="fr-FR" sz="2400" b="1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عكس الاتجاه 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التصاعدي</a:t>
            </a:r>
            <a:r>
              <a:rPr lang="ar-S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وبعد ذلك، </a:t>
            </a:r>
            <a:r>
              <a:rPr lang="ar-S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تقليص مستمر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ل</a:t>
            </a:r>
            <a:r>
              <a:rPr lang="ar-S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عدد القتلى</a:t>
            </a:r>
            <a:r>
              <a:rPr lang="fr-FR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والمصابين بجروح خطيرة</a:t>
            </a:r>
          </a:p>
          <a:p>
            <a:pPr marL="268288" indent="-182563" algn="just" rtl="1">
              <a:lnSpc>
                <a:spcPts val="2000"/>
              </a:lnSpc>
              <a:buClr>
                <a:srgbClr val="23236A"/>
              </a:buClr>
              <a:buSzPct val="75000"/>
              <a:buFontTx/>
              <a:buChar char="•"/>
            </a:pPr>
            <a:r>
              <a:rPr lang="ar-MA" altLang="fr-FR" sz="2000" b="1" u="sng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الآلية المعتمدة لتفعيل الاستراتيجية </a:t>
            </a:r>
            <a:r>
              <a:rPr lang="ar-MA" altLang="fr-FR" sz="1900" b="1" u="sng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MA" altLang="fr-FR" sz="190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مخطط استراتيجي مندمج استعجالي للسلامة الطرقية يمتد على مدى ثلاث سنوات </a:t>
            </a:r>
            <a:r>
              <a:rPr lang="fr-FR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(PSIU)</a:t>
            </a:r>
            <a:r>
              <a:rPr lang="ar-MA" altLang="fr-FR" sz="1900" b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</a:p>
        </p:txBody>
      </p:sp>
      <p:sp>
        <p:nvSpPr>
          <p:cNvPr id="32773" name="Rectangle 48"/>
          <p:cNvSpPr>
            <a:spLocks noChangeArrowheads="1"/>
          </p:cNvSpPr>
          <p:nvPr/>
        </p:nvSpPr>
        <p:spPr bwMode="auto">
          <a:xfrm>
            <a:off x="8524875" y="908050"/>
            <a:ext cx="928688" cy="334963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2003</a:t>
            </a:r>
          </a:p>
        </p:txBody>
      </p:sp>
      <p:grpSp>
        <p:nvGrpSpPr>
          <p:cNvPr id="32774" name="Groupe 36"/>
          <p:cNvGrpSpPr>
            <a:grpSpLocks/>
          </p:cNvGrpSpPr>
          <p:nvPr/>
        </p:nvGrpSpPr>
        <p:grpSpPr bwMode="auto">
          <a:xfrm>
            <a:off x="8064500" y="2214563"/>
            <a:ext cx="357188" cy="3806825"/>
            <a:chOff x="2149853" y="2093703"/>
            <a:chExt cx="357190" cy="1428760"/>
          </a:xfrm>
        </p:grpSpPr>
        <p:cxnSp>
          <p:nvCxnSpPr>
            <p:cNvPr id="32782" name="Connecteur droit 13"/>
            <p:cNvCxnSpPr>
              <a:cxnSpLocks noChangeShapeType="1"/>
            </p:cNvCxnSpPr>
            <p:nvPr/>
          </p:nvCxnSpPr>
          <p:spPr bwMode="auto">
            <a:xfrm>
              <a:off x="2149853" y="2093703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2783" name="Connecteur droit 15"/>
            <p:cNvCxnSpPr>
              <a:cxnSpLocks noChangeShapeType="1"/>
            </p:cNvCxnSpPr>
            <p:nvPr/>
          </p:nvCxnSpPr>
          <p:spPr bwMode="auto">
            <a:xfrm>
              <a:off x="2149853" y="3520875"/>
              <a:ext cx="357190" cy="1588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  <p:cxnSp>
          <p:nvCxnSpPr>
            <p:cNvPr id="32784" name="Connecteur droit 28"/>
            <p:cNvCxnSpPr>
              <a:cxnSpLocks noChangeShapeType="1"/>
            </p:cNvCxnSpPr>
            <p:nvPr/>
          </p:nvCxnSpPr>
          <p:spPr bwMode="auto">
            <a:xfrm rot="16200000" flipH="1">
              <a:off x="1613671" y="2808876"/>
              <a:ext cx="1427172" cy="1"/>
            </a:xfrm>
            <a:prstGeom prst="line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/>
            </a:ln>
          </p:spPr>
        </p:cxnSp>
      </p:grpSp>
      <p:sp>
        <p:nvSpPr>
          <p:cNvPr id="32775" name="Rectangle 55"/>
          <p:cNvSpPr>
            <a:spLocks noChangeArrowheads="1"/>
          </p:cNvSpPr>
          <p:nvPr/>
        </p:nvSpPr>
        <p:spPr bwMode="auto">
          <a:xfrm>
            <a:off x="8524875" y="2420938"/>
            <a:ext cx="928688" cy="334962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2004</a:t>
            </a:r>
          </a:p>
        </p:txBody>
      </p:sp>
      <p:sp>
        <p:nvSpPr>
          <p:cNvPr id="32776" name="Rectangle 56"/>
          <p:cNvSpPr>
            <a:spLocks noChangeArrowheads="1"/>
          </p:cNvSpPr>
          <p:nvPr/>
        </p:nvSpPr>
        <p:spPr bwMode="auto">
          <a:xfrm>
            <a:off x="8524875" y="5686425"/>
            <a:ext cx="928688" cy="334963"/>
          </a:xfrm>
          <a:prstGeom prst="rect">
            <a:avLst/>
          </a:prstGeom>
          <a:solidFill>
            <a:srgbClr val="000099"/>
          </a:solidFill>
          <a:ln w="9525" algn="ctr">
            <a:solidFill>
              <a:srgbClr val="000099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2006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82588" y="2330450"/>
            <a:ext cx="7499350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r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9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المخطط الاستراتيجي المندمج الإستعجالي  الأول للسلامة الطرقية 2004-2006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: </a:t>
            </a:r>
          </a:p>
          <a:p>
            <a:pPr marL="268288" lvl="1" indent="-182563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Arial" pitchFamily="34" charset="0"/>
              <a:buChar char="•"/>
              <a:defRPr/>
            </a:pPr>
            <a:r>
              <a:rPr lang="ar-MA" sz="1900" b="1" u="sng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الهدف :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عكس وثيرة 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الاتجاه 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التصاعدي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لعدد القتلى </a:t>
            </a:r>
            <a:r>
              <a:rPr lang="ar-S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المصابين بجروح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خطيرة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MA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268288" indent="-182563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Arial" pitchFamily="34" charset="0"/>
              <a:buChar char="•"/>
              <a:defRPr/>
            </a:pP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شكل هذا المخطط بداية تفعيل الإستراتيجية الوطنيــة للسلامة </a:t>
            </a:r>
            <a:r>
              <a:rPr lang="ar-M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الطرقيــة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عبر تركيز ال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عمل على المشاكل الأساسية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و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إعطاء الأولوية </a:t>
            </a:r>
            <a:r>
              <a:rPr lang="ar-S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لل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إجراءات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ذات النتائج السريعة والتأثير الدائم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و ذلك بتفعيل سبع (7) محاور بطريقة مندمجة :</a:t>
            </a: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تنسيق وتدبير السلامة الطرقية على أعلى مستوى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التــشريع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المراقبة</a:t>
            </a:r>
            <a:r>
              <a:rPr lang="fr-FR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والعقوبات.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تكوين السائقين وإصلاح نظام امتحان رخصة </a:t>
            </a:r>
            <a:r>
              <a:rPr lang="ar-S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السياقة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تحسين 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البنيات التحتية الطرقية داخل وخارج الم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دار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الحضري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تحسين </a:t>
            </a:r>
            <a:r>
              <a:rPr lang="ar-M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الا</a:t>
            </a:r>
            <a:r>
              <a:rPr lang="ar-S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سعاف</a:t>
            </a:r>
            <a:r>
              <a:rPr lang="ar-M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ات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المقدمة </a:t>
            </a:r>
            <a:r>
              <a:rPr lang="ar-M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ل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ضحايا حوادث السير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fr-FR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  <a:p>
            <a:pPr marL="885825" lvl="2" indent="-342900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>
                <a:srgbClr val="23236A"/>
              </a:buClr>
              <a:buSzPct val="75000"/>
              <a:buFont typeface="+mj-lt"/>
              <a:buAutoNum type="arabicPeriod"/>
              <a:defRPr/>
            </a:pP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التواصل </a:t>
            </a:r>
            <a:r>
              <a:rPr lang="ar-S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MA" sz="1900" dirty="0" err="1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التحسيس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و</a:t>
            </a:r>
            <a:r>
              <a:rPr lang="ar-S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التربية</a:t>
            </a:r>
            <a:r>
              <a:rPr lang="ar-MA" sz="1900" dirty="0">
                <a:solidFill>
                  <a:srgbClr val="000099"/>
                </a:solidFill>
                <a:latin typeface="Sakkal Majalla" pitchFamily="2" charset="-78"/>
                <a:cs typeface="Sakkal Majalla" pitchFamily="2" charset="-78"/>
              </a:rPr>
              <a:t> الطرقية.</a:t>
            </a:r>
            <a:endParaRPr lang="ar-SA" sz="1900" dirty="0">
              <a:solidFill>
                <a:srgbClr val="000099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778" name="Ellipse 65"/>
          <p:cNvSpPr>
            <a:spLocks noChangeArrowheads="1"/>
          </p:cNvSpPr>
          <p:nvPr/>
        </p:nvSpPr>
        <p:spPr bwMode="auto">
          <a:xfrm>
            <a:off x="8405813" y="3770313"/>
            <a:ext cx="1047750" cy="4699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fr-FR" altLang="fr-FR" sz="2000" b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PSIU I</a:t>
            </a:r>
          </a:p>
        </p:txBody>
      </p:sp>
      <p:sp>
        <p:nvSpPr>
          <p:cNvPr id="15" name="Ellipse 14"/>
          <p:cNvSpPr/>
          <p:nvPr/>
        </p:nvSpPr>
        <p:spPr bwMode="auto">
          <a:xfrm>
            <a:off x="8448675" y="4832350"/>
            <a:ext cx="1004888" cy="468313"/>
          </a:xfrm>
          <a:prstGeom prst="ellipse">
            <a:avLst/>
          </a:prstGeom>
          <a:solidFill>
            <a:schemeClr val="accent5">
              <a:lumMod val="1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fr-FR" sz="2000" b="1" dirty="0">
                <a:solidFill>
                  <a:schemeClr val="bg1"/>
                </a:solidFill>
                <a:latin typeface="Sakkal Majalla" pitchFamily="2" charset="-78"/>
                <a:ea typeface="ヒラギノ角ゴ Pro W3" pitchFamily="1" charset="-128"/>
                <a:cs typeface="Sakkal Majalla" pitchFamily="2" charset="-78"/>
              </a:rPr>
              <a:t>PNC 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2588" y="5572125"/>
            <a:ext cx="7499350" cy="1117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just" rtl="1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900" dirty="0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يعتبر محور"المراقبة والعقوبات” محورا أساسيا في الإستراتيجية الوطنية للسلامة الطرقية، ويعد دعامة لا </a:t>
            </a:r>
            <a:r>
              <a:rPr lang="ar-MA" sz="1900" dirty="0" err="1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محيد</a:t>
            </a:r>
            <a:r>
              <a:rPr lang="ar-MA" sz="1900" dirty="0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عنها من أجل بلوغ أهداف السلامة </a:t>
            </a:r>
            <a:r>
              <a:rPr lang="ar-MA" sz="1900" dirty="0" err="1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الطرقية.</a:t>
            </a:r>
            <a:r>
              <a:rPr lang="ar-MA" sz="1900" dirty="0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 ويتم تفعيل هذا المحور عبر مخطط وطني للمراقبة الطرقية يشكل</a:t>
            </a:r>
            <a:r>
              <a:rPr lang="fr-FR" sz="1900" dirty="0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1900" dirty="0">
                <a:solidFill>
                  <a:schemeClr val="accent5">
                    <a:lumMod val="10000"/>
                  </a:schemeClr>
                </a:solidFill>
                <a:latin typeface="Sakkal Majalla" pitchFamily="2" charset="-78"/>
                <a:cs typeface="Sakkal Majalla" pitchFamily="2" charset="-78"/>
              </a:rPr>
              <a:t>إطارا للتنسيق والتشاور والتكامل والتعاون بين مختلف أجهزة المراقبة بهدف محاربة آفة حوادث السير بشكل فعال.</a:t>
            </a:r>
            <a:endParaRPr lang="fr-FR" sz="1900" dirty="0">
              <a:solidFill>
                <a:schemeClr val="accent5">
                  <a:lumMod val="10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 bwMode="auto">
          <a:xfrm>
            <a:off x="595313" y="0"/>
            <a:ext cx="90185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 rtl="1">
              <a:defRPr/>
            </a:pPr>
            <a:r>
              <a:rPr lang="fr-F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 </a:t>
            </a:r>
            <a:r>
              <a:rPr lang="ar-MA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أهم المحطات </a:t>
            </a:r>
            <a:endParaRPr lang="fr-FR" sz="32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2_Nouvelle présentation">
  <a:themeElements>
    <a:clrScheme name="Personnalisé 2">
      <a:dk1>
        <a:srgbClr val="002060"/>
      </a:dk1>
      <a:lt1>
        <a:srgbClr val="FFFFFF"/>
      </a:lt1>
      <a:dk2>
        <a:srgbClr val="0B0B21"/>
      </a:dk2>
      <a:lt2>
        <a:srgbClr val="FFFFFF"/>
      </a:lt2>
      <a:accent1>
        <a:srgbClr val="23236A"/>
      </a:accent1>
      <a:accent2>
        <a:srgbClr val="900000"/>
      </a:accent2>
      <a:accent3>
        <a:srgbClr val="6565CC"/>
      </a:accent3>
      <a:accent4>
        <a:srgbClr val="71BEC4"/>
      </a:accent4>
      <a:accent5>
        <a:srgbClr val="D8D8D8"/>
      </a:accent5>
      <a:accent6>
        <a:srgbClr val="F4A4A2"/>
      </a:accent6>
      <a:hlink>
        <a:srgbClr val="009999"/>
      </a:hlink>
      <a:folHlink>
        <a:srgbClr val="99CC00"/>
      </a:folHlink>
    </a:clrScheme>
    <a:fontScheme name="2_Nouvelle présentation">
      <a:majorFont>
        <a:latin typeface="Arial"/>
        <a:ea typeface=""/>
        <a:cs typeface="ヒラギノ角ゴ Pro W3"/>
      </a:majorFont>
      <a:minorFont>
        <a:latin typeface="Arial"/>
        <a:ea typeface="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Nouvelle présentation">
      <a:majorFont>
        <a:latin typeface="Arial"/>
        <a:ea typeface=""/>
        <a:cs typeface="ヒラギノ角ゴ Pro W3"/>
      </a:majorFont>
      <a:minorFont>
        <a:latin typeface="Arial"/>
        <a:ea typeface="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Nouvelle présentation">
      <a:majorFont>
        <a:latin typeface="Arial"/>
        <a:ea typeface=""/>
        <a:cs typeface="ヒラギノ角ゴ Pro W3"/>
      </a:majorFont>
      <a:minorFont>
        <a:latin typeface="Arial"/>
        <a:ea typeface="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Nouvelle présentation">
      <a:majorFont>
        <a:latin typeface="Arial"/>
        <a:ea typeface=""/>
        <a:cs typeface="ヒラギノ角ゴ Pro W3"/>
      </a:majorFont>
      <a:minorFont>
        <a:latin typeface="Arial"/>
        <a:ea typeface="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" charset="0"/>
            <a:ea typeface="ヒラギノ角ゴ Pro W3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ersonnalisé 2">
    <a:dk1>
      <a:srgbClr val="002060"/>
    </a:dk1>
    <a:lt1>
      <a:srgbClr val="FFFFFF"/>
    </a:lt1>
    <a:dk2>
      <a:srgbClr val="0B0B21"/>
    </a:dk2>
    <a:lt2>
      <a:srgbClr val="FFFFFF"/>
    </a:lt2>
    <a:accent1>
      <a:srgbClr val="23236A"/>
    </a:accent1>
    <a:accent2>
      <a:srgbClr val="900000"/>
    </a:accent2>
    <a:accent3>
      <a:srgbClr val="6565CC"/>
    </a:accent3>
    <a:accent4>
      <a:srgbClr val="71BEC4"/>
    </a:accent4>
    <a:accent5>
      <a:srgbClr val="D8D8D8"/>
    </a:accent5>
    <a:accent6>
      <a:srgbClr val="F4A4A2"/>
    </a:accent6>
    <a:hlink>
      <a:srgbClr val="009999"/>
    </a:hlink>
    <a:folHlink>
      <a:srgbClr val="99CC00"/>
    </a:folHlink>
  </a:clrScheme>
  <a:fontScheme name="2_Nouvelle présentation">
    <a:majorFont>
      <a:latin typeface="Arial"/>
      <a:ea typeface=""/>
      <a:cs typeface="ヒラギノ角ゴ Pro W3"/>
    </a:majorFont>
    <a:minorFont>
      <a:latin typeface="Arial"/>
      <a:ea typeface=""/>
      <a:cs typeface="ヒラギノ角ゴ Pro W3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52659</TotalTime>
  <Words>1737</Words>
  <Application>Microsoft Office PowerPoint</Application>
  <PresentationFormat>A4 Paper (210x297 mm)</PresentationFormat>
  <Paragraphs>417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41" baseType="lpstr">
      <vt:lpstr>Lucida Sans</vt:lpstr>
      <vt:lpstr>ヒラギノ角ゴ Pro W3</vt:lpstr>
      <vt:lpstr>Arial</vt:lpstr>
      <vt:lpstr>Lucida Sans Unicode</vt:lpstr>
      <vt:lpstr>Wingdings 3</vt:lpstr>
      <vt:lpstr>Verdana</vt:lpstr>
      <vt:lpstr>Wingdings 2</vt:lpstr>
      <vt:lpstr>Sakkal Majalla</vt:lpstr>
      <vt:lpstr>Wingdings</vt:lpstr>
      <vt:lpstr>Garamond</vt:lpstr>
      <vt:lpstr>Arabic Transparent</vt:lpstr>
      <vt:lpstr>Calibri</vt:lpstr>
      <vt:lpstr>Book Antiqua</vt:lpstr>
      <vt:lpstr>TimesNewRoman</vt:lpstr>
      <vt:lpstr>Times New Roman</vt:lpstr>
      <vt:lpstr>2_Nouvelle présentation</vt:lpstr>
      <vt:lpstr>3_Nouvelle présentation</vt:lpstr>
      <vt:lpstr>4_Nouvelle présentation</vt:lpstr>
      <vt:lpstr>5_Nouvelle présentation</vt:lpstr>
      <vt:lpstr>Rotonde</vt:lpstr>
      <vt:lpstr>المملكة المغربية   وزارة التجهيز والنقل واللوجستيك الوزارة المنتدبة المكلفة بالنقل</vt:lpstr>
      <vt:lpstr>تصميــم العرض</vt:lpstr>
      <vt:lpstr>تصميــم العرض</vt:lpstr>
      <vt:lpstr>تقديم</vt:lpstr>
      <vt:lpstr> إشكالية حوادث السير على الطرق بالمغرب </vt:lpstr>
      <vt:lpstr>تصميــم العرض</vt:lpstr>
      <vt:lpstr>الاستراتيجية المندمجة للسلامة الطرقية </vt:lpstr>
      <vt:lpstr>الاستراتيجية المندمجة للسلامة الطرقية </vt:lpstr>
      <vt:lpstr>Slide 9</vt:lpstr>
      <vt:lpstr>Slide 10</vt:lpstr>
      <vt:lpstr>Slide 11</vt:lpstr>
      <vt:lpstr>المخطط الاستراتيجي المندمج للسلامة الطرقية 2011- 2013 المحاور</vt:lpstr>
      <vt:lpstr>تصميــم العرض</vt:lpstr>
      <vt:lpstr>النتائج</vt:lpstr>
      <vt:lpstr>Slide 15</vt:lpstr>
      <vt:lpstr>Slide 16</vt:lpstr>
      <vt:lpstr>Slide 17</vt:lpstr>
      <vt:lpstr>Slide 18</vt:lpstr>
      <vt:lpstr>تصميــم العرض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BONI Philippe</dc:creator>
  <cp:lastModifiedBy>795715</cp:lastModifiedBy>
  <cp:revision>5436</cp:revision>
  <cp:lastPrinted>2015-01-26T16:26:04Z</cp:lastPrinted>
  <dcterms:created xsi:type="dcterms:W3CDTF">2005-11-14T10:53:22Z</dcterms:created>
  <dcterms:modified xsi:type="dcterms:W3CDTF">2015-01-28T11:25:12Z</dcterms:modified>
</cp:coreProperties>
</file>