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1" r:id="rId2"/>
    <p:sldId id="385" r:id="rId3"/>
    <p:sldId id="410" r:id="rId4"/>
    <p:sldId id="397" r:id="rId5"/>
    <p:sldId id="405" r:id="rId6"/>
    <p:sldId id="379" r:id="rId7"/>
    <p:sldId id="354" r:id="rId8"/>
    <p:sldId id="355" r:id="rId9"/>
    <p:sldId id="360" r:id="rId10"/>
    <p:sldId id="375" r:id="rId11"/>
    <p:sldId id="377" r:id="rId12"/>
    <p:sldId id="406" r:id="rId13"/>
    <p:sldId id="371" r:id="rId14"/>
    <p:sldId id="378" r:id="rId15"/>
    <p:sldId id="407" r:id="rId16"/>
    <p:sldId id="398" r:id="rId17"/>
    <p:sldId id="400" r:id="rId18"/>
    <p:sldId id="399" r:id="rId19"/>
    <p:sldId id="401" r:id="rId20"/>
    <p:sldId id="402" r:id="rId21"/>
    <p:sldId id="403" r:id="rId22"/>
    <p:sldId id="404" r:id="rId23"/>
    <p:sldId id="408" r:id="rId24"/>
    <p:sldId id="409" r:id="rId25"/>
    <p:sldId id="395" r:id="rId26"/>
  </p:sldIdLst>
  <p:sldSz cx="9144000" cy="6858000" type="screen4x3"/>
  <p:notesSz cx="6883400" cy="9906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99FF"/>
    <a:srgbClr val="99CCFF"/>
    <a:srgbClr val="3366FF"/>
    <a:srgbClr val="990000"/>
    <a:srgbClr val="000099"/>
    <a:srgbClr val="006600"/>
    <a:srgbClr val="0033CC"/>
    <a:srgbClr val="DDDDDD"/>
    <a:srgbClr val="FF0000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726" autoAdjust="0"/>
  </p:normalViewPr>
  <p:slideViewPr>
    <p:cSldViewPr>
      <p:cViewPr>
        <p:scale>
          <a:sx n="60" d="100"/>
          <a:sy n="60" d="100"/>
        </p:scale>
        <p:origin x="-6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>
        <p:scale>
          <a:sx n="100" d="100"/>
          <a:sy n="100" d="100"/>
        </p:scale>
        <p:origin x="-774" y="72"/>
      </p:cViewPr>
      <p:guideLst>
        <p:guide orient="horz" pos="3120"/>
        <p:guide pos="216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tazi\Bureau\Assises%202009\graphes-pres-assises-2009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tazi\Bureau\Assises%202009\graphes-pres-assises-2009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5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solidFill>
                  <a:srgbClr val="016E80"/>
                </a:solidFill>
              </a:defRPr>
            </a:pPr>
            <a:r>
              <a:rPr lang="ar-MA" sz="1800" dirty="0" smtClean="0">
                <a:solidFill>
                  <a:srgbClr val="016E80"/>
                </a:solidFill>
              </a:rPr>
              <a:t>تطور عدد الرحلات الدولية الأسبوعية</a:t>
            </a:r>
            <a:endParaRPr lang="fr-FR" sz="1800" dirty="0">
              <a:solidFill>
                <a:srgbClr val="016E80"/>
              </a:solidFill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12154547323891335"/>
          <c:y val="0.21093490659233421"/>
          <c:w val="0.7732087227414326"/>
          <c:h val="0.68779839195562353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16E80">
                <a:alpha val="50000"/>
              </a:srgbClr>
            </a:solidFill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fr-FR" dirty="0" smtClean="0"/>
                      <a:t>1277</a:t>
                    </a:r>
                    <a:endParaRPr lang="en-US" dirty="0" smtClean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016E80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Feuil2!$B$4:$C$4</c:f>
              <c:numCache>
                <c:formatCode>General</c:formatCode>
                <c:ptCount val="2"/>
                <c:pt idx="0">
                  <c:v>2003</c:v>
                </c:pt>
                <c:pt idx="1">
                  <c:v>2008</c:v>
                </c:pt>
              </c:numCache>
            </c:numRef>
          </c:cat>
          <c:val>
            <c:numRef>
              <c:f>Feuil2!$B$5:$C$5</c:f>
              <c:numCache>
                <c:formatCode>General</c:formatCode>
                <c:ptCount val="2"/>
                <c:pt idx="0">
                  <c:v>560</c:v>
                </c:pt>
                <c:pt idx="1">
                  <c:v>1130</c:v>
                </c:pt>
              </c:numCache>
            </c:numRef>
          </c:val>
        </c:ser>
        <c:dLbls>
          <c:showVal val="1"/>
        </c:dLbls>
        <c:axId val="284326144"/>
        <c:axId val="284504064"/>
      </c:barChart>
      <c:catAx>
        <c:axId val="2843261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16E80"/>
                </a:solidFill>
              </a:defRPr>
            </a:pPr>
            <a:endParaRPr lang="en-US"/>
          </a:p>
        </c:txPr>
        <c:crossAx val="284504064"/>
        <c:crosses val="autoZero"/>
        <c:auto val="1"/>
        <c:lblAlgn val="ctr"/>
        <c:lblOffset val="100"/>
      </c:catAx>
      <c:valAx>
        <c:axId val="284504064"/>
        <c:scaling>
          <c:orientation val="minMax"/>
        </c:scaling>
        <c:delete val="1"/>
        <c:axPos val="l"/>
        <c:numFmt formatCode="General" sourceLinked="1"/>
        <c:tickLblPos val="none"/>
        <c:crossAx val="28432614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</c:chart>
  <c:spPr>
    <a:noFill/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solidFill>
                  <a:srgbClr val="016E80"/>
                </a:solidFill>
              </a:defRPr>
            </a:pPr>
            <a:r>
              <a:rPr lang="ar-MA" sz="1800" dirty="0" smtClean="0">
                <a:solidFill>
                  <a:srgbClr val="016E80"/>
                </a:solidFill>
              </a:rPr>
              <a:t>تطور رواج</a:t>
            </a:r>
            <a:r>
              <a:rPr lang="ar-MA" sz="1800" baseline="0" dirty="0" smtClean="0">
                <a:solidFill>
                  <a:srgbClr val="016E80"/>
                </a:solidFill>
              </a:rPr>
              <a:t> النقل الجوي الدولي</a:t>
            </a:r>
            <a:endParaRPr lang="fr-FR" sz="1800" dirty="0" smtClean="0">
              <a:solidFill>
                <a:srgbClr val="016E80"/>
              </a:solidFill>
            </a:endParaRPr>
          </a:p>
          <a:p>
            <a:pPr>
              <a:defRPr sz="1800">
                <a:solidFill>
                  <a:srgbClr val="016E80"/>
                </a:solidFill>
              </a:defRPr>
            </a:pPr>
            <a:r>
              <a:rPr lang="ar-MA" sz="1800" dirty="0" smtClean="0">
                <a:solidFill>
                  <a:srgbClr val="016E80"/>
                </a:solidFill>
              </a:rPr>
              <a:t>( بملايين المسافرين)</a:t>
            </a:r>
            <a:endParaRPr lang="fr-FR" sz="1800" dirty="0">
              <a:solidFill>
                <a:srgbClr val="016E80"/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4BACC6">
                <a:lumMod val="75000"/>
                <a:alpha val="30000"/>
              </a:srgbClr>
            </a:solidFill>
            <a:ln>
              <a:solidFill>
                <a:schemeClr val="accent3"/>
              </a:solidFill>
            </a:ln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ar-MA" dirty="0" smtClean="0"/>
                      <a:t>17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016E80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Feuil2!$B$4:$C$4</c:f>
              <c:numCache>
                <c:formatCode>General</c:formatCode>
                <c:ptCount val="2"/>
                <c:pt idx="0">
                  <c:v>2003</c:v>
                </c:pt>
                <c:pt idx="1">
                  <c:v>2008</c:v>
                </c:pt>
              </c:numCache>
            </c:numRef>
          </c:cat>
          <c:val>
            <c:numRef>
              <c:f>Feuil2!$B$6:$C$6</c:f>
              <c:numCache>
                <c:formatCode>General</c:formatCode>
                <c:ptCount val="2"/>
                <c:pt idx="0">
                  <c:v>5.2</c:v>
                </c:pt>
                <c:pt idx="1">
                  <c:v>11</c:v>
                </c:pt>
              </c:numCache>
            </c:numRef>
          </c:val>
        </c:ser>
        <c:dLbls>
          <c:showVal val="1"/>
        </c:dLbls>
        <c:axId val="284803840"/>
        <c:axId val="284805760"/>
      </c:barChart>
      <c:catAx>
        <c:axId val="2848038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16E80"/>
                </a:solidFill>
              </a:defRPr>
            </a:pPr>
            <a:endParaRPr lang="en-US"/>
          </a:p>
        </c:txPr>
        <c:crossAx val="284805760"/>
        <c:crosses val="autoZero"/>
        <c:auto val="1"/>
        <c:lblAlgn val="ctr"/>
        <c:lblOffset val="100"/>
      </c:catAx>
      <c:valAx>
        <c:axId val="284805760"/>
        <c:scaling>
          <c:orientation val="minMax"/>
        </c:scaling>
        <c:delete val="1"/>
        <c:axPos val="l"/>
        <c:numFmt formatCode="General" sourceLinked="1"/>
        <c:tickLblPos val="none"/>
        <c:crossAx val="284803840"/>
        <c:crosses val="autoZero"/>
        <c:crossBetween val="between"/>
      </c:valAx>
      <c:spPr>
        <a:noFill/>
      </c:spPr>
    </c:plotArea>
    <c:plotVisOnly val="1"/>
    <c:dispBlanksAs val="gap"/>
  </c:chart>
  <c:spPr>
    <a:noFill/>
  </c:sp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E5F2B9-7792-4417-9994-82F0E99366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022303-B724-4C87-800C-EFB000CD6ED9}">
      <dgm:prSet phldrT="[Texte]" custT="1"/>
      <dgm:spPr>
        <a:solidFill>
          <a:srgbClr val="6699FF"/>
        </a:solidFill>
      </dgm:spPr>
      <dgm:t>
        <a:bodyPr/>
        <a:lstStyle/>
        <a:p>
          <a:pPr marL="0" marR="0" lvl="1" indent="0" algn="just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2800" b="1" dirty="0" smtClean="0">
              <a:solidFill>
                <a:schemeClr val="bg1"/>
              </a:solidFill>
              <a:latin typeface="Cambria" pitchFamily="18" charset="0"/>
              <a:cs typeface="+mn-cs"/>
            </a:rPr>
            <a:t>الإصلاح المؤسساتي والتشريعي</a:t>
          </a:r>
          <a:endParaRPr lang="fr-FR" sz="2800" b="1" dirty="0" smtClean="0">
            <a:solidFill>
              <a:schemeClr val="bg1"/>
            </a:solidFill>
            <a:latin typeface="Cambria" pitchFamily="18" charset="0"/>
            <a:cs typeface="+mn-cs"/>
          </a:endParaRPr>
        </a:p>
      </dgm:t>
    </dgm:pt>
    <dgm:pt modelId="{BB285B74-DAD5-497B-B5D6-DEEC7731844C}" type="parTrans" cxnId="{22CA5B3E-B78D-4258-BD6E-EC734BF971EF}">
      <dgm:prSet/>
      <dgm:spPr/>
      <dgm:t>
        <a:bodyPr/>
        <a:lstStyle/>
        <a:p>
          <a:endParaRPr lang="fr-FR" sz="2000"/>
        </a:p>
      </dgm:t>
    </dgm:pt>
    <dgm:pt modelId="{3E2EC255-5244-41F5-A00E-7B681DE6425F}" type="sibTrans" cxnId="{22CA5B3E-B78D-4258-BD6E-EC734BF971EF}">
      <dgm:prSet/>
      <dgm:spPr/>
      <dgm:t>
        <a:bodyPr/>
        <a:lstStyle/>
        <a:p>
          <a:endParaRPr lang="fr-FR" sz="2000"/>
        </a:p>
      </dgm:t>
    </dgm:pt>
    <dgm:pt modelId="{E1915C5A-82B7-4A00-BCED-2E69C880374C}">
      <dgm:prSet phldrT="[Texte]" custT="1"/>
      <dgm:spPr>
        <a:solidFill>
          <a:srgbClr val="6699FF"/>
        </a:solidFill>
      </dgm:spPr>
      <dgm:t>
        <a:bodyPr/>
        <a:lstStyle/>
        <a:p>
          <a:pPr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2800" b="1" dirty="0" smtClean="0">
              <a:solidFill>
                <a:schemeClr val="bg1"/>
              </a:solidFill>
              <a:latin typeface="Cambria" pitchFamily="18" charset="0"/>
              <a:cs typeface="+mn-cs"/>
            </a:rPr>
            <a:t>تنمية النقل الجوي</a:t>
          </a:r>
          <a:endParaRPr lang="fr-FR" sz="2800" dirty="0">
            <a:solidFill>
              <a:schemeClr val="bg1"/>
            </a:solidFill>
          </a:endParaRPr>
        </a:p>
      </dgm:t>
    </dgm:pt>
    <dgm:pt modelId="{4855812E-28B8-456E-986E-3EAD465504F2}" type="parTrans" cxnId="{FB607059-666F-46E7-A317-82279186390D}">
      <dgm:prSet/>
      <dgm:spPr/>
      <dgm:t>
        <a:bodyPr/>
        <a:lstStyle/>
        <a:p>
          <a:endParaRPr lang="fr-FR" sz="2000"/>
        </a:p>
      </dgm:t>
    </dgm:pt>
    <dgm:pt modelId="{518D5B76-5942-4338-BA4E-2ED306F68CE3}" type="sibTrans" cxnId="{FB607059-666F-46E7-A317-82279186390D}">
      <dgm:prSet/>
      <dgm:spPr/>
      <dgm:t>
        <a:bodyPr/>
        <a:lstStyle/>
        <a:p>
          <a:endParaRPr lang="fr-FR" sz="2000"/>
        </a:p>
      </dgm:t>
    </dgm:pt>
    <dgm:pt modelId="{888F8392-8A9D-414A-80E3-D5DFF35A4861}">
      <dgm:prSet phldrT="[Texte]" custT="1"/>
      <dgm:spPr>
        <a:solidFill>
          <a:srgbClr val="6699FF"/>
        </a:solidFill>
      </dgm:spPr>
      <dgm:t>
        <a:bodyPr/>
        <a:lstStyle/>
        <a:p>
          <a:pPr marL="0" marR="0" lvl="1" indent="0" algn="just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2800" b="1" dirty="0" smtClean="0">
              <a:solidFill>
                <a:schemeClr val="bg1"/>
              </a:solidFill>
              <a:latin typeface="Cambria" pitchFamily="18" charset="0"/>
              <a:cs typeface="+mn-cs"/>
            </a:rPr>
            <a:t>السلامة والأمن والجودة</a:t>
          </a:r>
          <a:endParaRPr lang="fr-FR" sz="2800" b="1" dirty="0" smtClean="0">
            <a:solidFill>
              <a:schemeClr val="bg1"/>
            </a:solidFill>
            <a:latin typeface="Cambria" pitchFamily="18" charset="0"/>
            <a:cs typeface="+mn-cs"/>
          </a:endParaRPr>
        </a:p>
      </dgm:t>
    </dgm:pt>
    <dgm:pt modelId="{575BB30C-081D-4450-BF2B-97FE9D615191}" type="parTrans" cxnId="{20C8B0E3-10BD-4E27-9342-E6D1637774D3}">
      <dgm:prSet/>
      <dgm:spPr/>
      <dgm:t>
        <a:bodyPr/>
        <a:lstStyle/>
        <a:p>
          <a:endParaRPr lang="fr-FR" sz="2000"/>
        </a:p>
      </dgm:t>
    </dgm:pt>
    <dgm:pt modelId="{B976E2E8-1995-4214-869A-46A88D13A444}" type="sibTrans" cxnId="{20C8B0E3-10BD-4E27-9342-E6D1637774D3}">
      <dgm:prSet/>
      <dgm:spPr/>
      <dgm:t>
        <a:bodyPr/>
        <a:lstStyle/>
        <a:p>
          <a:endParaRPr lang="fr-FR" sz="2000"/>
        </a:p>
      </dgm:t>
    </dgm:pt>
    <dgm:pt modelId="{A269C662-86E8-4F10-86F5-E99B7D6D4CC2}">
      <dgm:prSet phldrT="[Texte]" custT="1"/>
      <dgm:spPr>
        <a:solidFill>
          <a:srgbClr val="6699FF"/>
        </a:solidFill>
      </dgm:spPr>
      <dgm:t>
        <a:bodyPr/>
        <a:lstStyle/>
        <a:p>
          <a:pPr marL="0" marR="0" lvl="1" indent="0" algn="just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2800" b="1" dirty="0" smtClean="0">
              <a:solidFill>
                <a:schemeClr val="bg1"/>
              </a:solidFill>
              <a:latin typeface="Cambria" pitchFamily="18" charset="0"/>
              <a:cs typeface="+mn-cs"/>
            </a:rPr>
            <a:t>تطوير الموارد البشرية والكفاءات</a:t>
          </a:r>
          <a:endParaRPr lang="fr-FR" sz="2800" b="1" dirty="0" smtClean="0">
            <a:solidFill>
              <a:schemeClr val="bg1"/>
            </a:solidFill>
            <a:latin typeface="Cambria" pitchFamily="18" charset="0"/>
            <a:cs typeface="+mn-cs"/>
          </a:endParaRPr>
        </a:p>
      </dgm:t>
    </dgm:pt>
    <dgm:pt modelId="{F11D1255-BBBC-4556-8BD4-7D025ADEB3F9}" type="parTrans" cxnId="{96E4C932-6569-4E35-851B-E4EF83B02B89}">
      <dgm:prSet/>
      <dgm:spPr/>
      <dgm:t>
        <a:bodyPr/>
        <a:lstStyle/>
        <a:p>
          <a:endParaRPr lang="fr-FR" sz="2000"/>
        </a:p>
      </dgm:t>
    </dgm:pt>
    <dgm:pt modelId="{ACB9DE3D-90F1-4184-AF61-6F1608F91518}" type="sibTrans" cxnId="{96E4C932-6569-4E35-851B-E4EF83B02B89}">
      <dgm:prSet/>
      <dgm:spPr/>
      <dgm:t>
        <a:bodyPr/>
        <a:lstStyle/>
        <a:p>
          <a:endParaRPr lang="fr-FR" sz="2000"/>
        </a:p>
      </dgm:t>
    </dgm:pt>
    <dgm:pt modelId="{DE8FB15D-58E8-440F-8530-F5668AF20D81}">
      <dgm:prSet phldrT="[Texte]" custT="1"/>
      <dgm:spPr>
        <a:solidFill>
          <a:srgbClr val="6699FF"/>
        </a:solidFill>
      </dgm:spPr>
      <dgm:t>
        <a:bodyPr/>
        <a:lstStyle/>
        <a:p>
          <a:pPr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2800" b="1" dirty="0" smtClean="0">
              <a:solidFill>
                <a:schemeClr val="bg1"/>
              </a:solidFill>
              <a:latin typeface="Cambria" pitchFamily="18" charset="0"/>
              <a:cs typeface="+mn-cs"/>
            </a:rPr>
            <a:t>تطوير المطارات والمجال الجوي</a:t>
          </a:r>
          <a:endParaRPr lang="fr-FR" sz="2800" b="1" dirty="0">
            <a:solidFill>
              <a:schemeClr val="bg1"/>
            </a:solidFill>
            <a:latin typeface="Cambria" pitchFamily="18" charset="0"/>
            <a:cs typeface="+mn-cs"/>
          </a:endParaRPr>
        </a:p>
      </dgm:t>
    </dgm:pt>
    <dgm:pt modelId="{B71EED07-D2A9-4FBD-AC43-59C2CE4CF10F}" type="parTrans" cxnId="{D16F405C-6EF0-4AA9-B8AC-72997F8D62C5}">
      <dgm:prSet/>
      <dgm:spPr/>
      <dgm:t>
        <a:bodyPr/>
        <a:lstStyle/>
        <a:p>
          <a:endParaRPr lang="fr-FR" sz="2400"/>
        </a:p>
      </dgm:t>
    </dgm:pt>
    <dgm:pt modelId="{AAA915C7-32B9-4B5E-B692-7DF9724F9369}" type="sibTrans" cxnId="{D16F405C-6EF0-4AA9-B8AC-72997F8D62C5}">
      <dgm:prSet/>
      <dgm:spPr/>
      <dgm:t>
        <a:bodyPr/>
        <a:lstStyle/>
        <a:p>
          <a:endParaRPr lang="fr-FR" sz="2400"/>
        </a:p>
      </dgm:t>
    </dgm:pt>
    <dgm:pt modelId="{53F817A4-34FD-48DF-87F3-61431C678609}" type="pres">
      <dgm:prSet presAssocID="{EEE5F2B9-7792-4417-9994-82F0E99366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866385F-6673-49A7-87A4-394C78A170D6}" type="pres">
      <dgm:prSet presAssocID="{00022303-B724-4C87-800C-EFB000CD6ED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5AACED-0856-41A4-8FB1-6EF5782BE922}" type="pres">
      <dgm:prSet presAssocID="{3E2EC255-5244-41F5-A00E-7B681DE6425F}" presName="spacer" presStyleCnt="0"/>
      <dgm:spPr/>
    </dgm:pt>
    <dgm:pt modelId="{73F4900C-0DE4-4B8B-8159-CB434F7EA94E}" type="pres">
      <dgm:prSet presAssocID="{E1915C5A-82B7-4A00-BCED-2E69C880374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69C91C-B65C-47F6-AFC7-B604953D4C93}" type="pres">
      <dgm:prSet presAssocID="{518D5B76-5942-4338-BA4E-2ED306F68CE3}" presName="spacer" presStyleCnt="0"/>
      <dgm:spPr/>
    </dgm:pt>
    <dgm:pt modelId="{80335C57-5244-462D-8C0B-FF3A854C27B1}" type="pres">
      <dgm:prSet presAssocID="{DE8FB15D-58E8-440F-8530-F5668AF20D8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327CDD-A77E-49BD-833D-A81619139651}" type="pres">
      <dgm:prSet presAssocID="{AAA915C7-32B9-4B5E-B692-7DF9724F9369}" presName="spacer" presStyleCnt="0"/>
      <dgm:spPr/>
    </dgm:pt>
    <dgm:pt modelId="{30FB6A39-44DA-484F-A482-9FF7E7973D62}" type="pres">
      <dgm:prSet presAssocID="{888F8392-8A9D-414A-80E3-D5DFF35A486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23A425-0EF2-4F16-92BA-EF6066B4E39A}" type="pres">
      <dgm:prSet presAssocID="{B976E2E8-1995-4214-869A-46A88D13A444}" presName="spacer" presStyleCnt="0"/>
      <dgm:spPr/>
    </dgm:pt>
    <dgm:pt modelId="{3C145921-5206-4FA6-BC9F-92089221780E}" type="pres">
      <dgm:prSet presAssocID="{A269C662-86E8-4F10-86F5-E99B7D6D4CC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4B8FB9C-D1C2-443A-B7A0-6BF21AD4DB82}" type="presOf" srcId="{A269C662-86E8-4F10-86F5-E99B7D6D4CC2}" destId="{3C145921-5206-4FA6-BC9F-92089221780E}" srcOrd="0" destOrd="0" presId="urn:microsoft.com/office/officeart/2005/8/layout/vList2"/>
    <dgm:cxn modelId="{D16F405C-6EF0-4AA9-B8AC-72997F8D62C5}" srcId="{EEE5F2B9-7792-4417-9994-82F0E99366A4}" destId="{DE8FB15D-58E8-440F-8530-F5668AF20D81}" srcOrd="2" destOrd="0" parTransId="{B71EED07-D2A9-4FBD-AC43-59C2CE4CF10F}" sibTransId="{AAA915C7-32B9-4B5E-B692-7DF9724F9369}"/>
    <dgm:cxn modelId="{22CA5B3E-B78D-4258-BD6E-EC734BF971EF}" srcId="{EEE5F2B9-7792-4417-9994-82F0E99366A4}" destId="{00022303-B724-4C87-800C-EFB000CD6ED9}" srcOrd="0" destOrd="0" parTransId="{BB285B74-DAD5-497B-B5D6-DEEC7731844C}" sibTransId="{3E2EC255-5244-41F5-A00E-7B681DE6425F}"/>
    <dgm:cxn modelId="{0057EA01-3F87-42EA-8D85-F3E6EBB167C3}" type="presOf" srcId="{DE8FB15D-58E8-440F-8530-F5668AF20D81}" destId="{80335C57-5244-462D-8C0B-FF3A854C27B1}" srcOrd="0" destOrd="0" presId="urn:microsoft.com/office/officeart/2005/8/layout/vList2"/>
    <dgm:cxn modelId="{0B86BE50-AC30-4F05-9CB2-CACF964EDD4C}" type="presOf" srcId="{00022303-B724-4C87-800C-EFB000CD6ED9}" destId="{7866385F-6673-49A7-87A4-394C78A170D6}" srcOrd="0" destOrd="0" presId="urn:microsoft.com/office/officeart/2005/8/layout/vList2"/>
    <dgm:cxn modelId="{20C8B0E3-10BD-4E27-9342-E6D1637774D3}" srcId="{EEE5F2B9-7792-4417-9994-82F0E99366A4}" destId="{888F8392-8A9D-414A-80E3-D5DFF35A4861}" srcOrd="3" destOrd="0" parTransId="{575BB30C-081D-4450-BF2B-97FE9D615191}" sibTransId="{B976E2E8-1995-4214-869A-46A88D13A444}"/>
    <dgm:cxn modelId="{FB607059-666F-46E7-A317-82279186390D}" srcId="{EEE5F2B9-7792-4417-9994-82F0E99366A4}" destId="{E1915C5A-82B7-4A00-BCED-2E69C880374C}" srcOrd="1" destOrd="0" parTransId="{4855812E-28B8-456E-986E-3EAD465504F2}" sibTransId="{518D5B76-5942-4338-BA4E-2ED306F68CE3}"/>
    <dgm:cxn modelId="{96E4C932-6569-4E35-851B-E4EF83B02B89}" srcId="{EEE5F2B9-7792-4417-9994-82F0E99366A4}" destId="{A269C662-86E8-4F10-86F5-E99B7D6D4CC2}" srcOrd="4" destOrd="0" parTransId="{F11D1255-BBBC-4556-8BD4-7D025ADEB3F9}" sibTransId="{ACB9DE3D-90F1-4184-AF61-6F1608F91518}"/>
    <dgm:cxn modelId="{5B02731A-452A-44F7-9155-FBE3028E7881}" type="presOf" srcId="{E1915C5A-82B7-4A00-BCED-2E69C880374C}" destId="{73F4900C-0DE4-4B8B-8159-CB434F7EA94E}" srcOrd="0" destOrd="0" presId="urn:microsoft.com/office/officeart/2005/8/layout/vList2"/>
    <dgm:cxn modelId="{58B2E86A-EF87-4B1C-8E99-6A8B4604A30E}" type="presOf" srcId="{888F8392-8A9D-414A-80E3-D5DFF35A4861}" destId="{30FB6A39-44DA-484F-A482-9FF7E7973D62}" srcOrd="0" destOrd="0" presId="urn:microsoft.com/office/officeart/2005/8/layout/vList2"/>
    <dgm:cxn modelId="{3D36B944-CCA7-4D54-8A42-E2F7878BC717}" type="presOf" srcId="{EEE5F2B9-7792-4417-9994-82F0E99366A4}" destId="{53F817A4-34FD-48DF-87F3-61431C678609}" srcOrd="0" destOrd="0" presId="urn:microsoft.com/office/officeart/2005/8/layout/vList2"/>
    <dgm:cxn modelId="{18A98274-93F8-4FD0-8181-1D05AA476091}" type="presParOf" srcId="{53F817A4-34FD-48DF-87F3-61431C678609}" destId="{7866385F-6673-49A7-87A4-394C78A170D6}" srcOrd="0" destOrd="0" presId="urn:microsoft.com/office/officeart/2005/8/layout/vList2"/>
    <dgm:cxn modelId="{9C02C3CF-6775-4442-A7CB-F45D40C39E13}" type="presParOf" srcId="{53F817A4-34FD-48DF-87F3-61431C678609}" destId="{585AACED-0856-41A4-8FB1-6EF5782BE922}" srcOrd="1" destOrd="0" presId="urn:microsoft.com/office/officeart/2005/8/layout/vList2"/>
    <dgm:cxn modelId="{33AA3FC1-E829-4DA1-AACF-01CDC5FE8270}" type="presParOf" srcId="{53F817A4-34FD-48DF-87F3-61431C678609}" destId="{73F4900C-0DE4-4B8B-8159-CB434F7EA94E}" srcOrd="2" destOrd="0" presId="urn:microsoft.com/office/officeart/2005/8/layout/vList2"/>
    <dgm:cxn modelId="{D2251C88-B04A-4D5D-A878-812182426BCE}" type="presParOf" srcId="{53F817A4-34FD-48DF-87F3-61431C678609}" destId="{6469C91C-B65C-47F6-AFC7-B604953D4C93}" srcOrd="3" destOrd="0" presId="urn:microsoft.com/office/officeart/2005/8/layout/vList2"/>
    <dgm:cxn modelId="{3B618EF3-4879-44B7-8796-E93D932DE18D}" type="presParOf" srcId="{53F817A4-34FD-48DF-87F3-61431C678609}" destId="{80335C57-5244-462D-8C0B-FF3A854C27B1}" srcOrd="4" destOrd="0" presId="urn:microsoft.com/office/officeart/2005/8/layout/vList2"/>
    <dgm:cxn modelId="{CF079426-8C43-4D76-B150-61BEA10858F7}" type="presParOf" srcId="{53F817A4-34FD-48DF-87F3-61431C678609}" destId="{F2327CDD-A77E-49BD-833D-A81619139651}" srcOrd="5" destOrd="0" presId="urn:microsoft.com/office/officeart/2005/8/layout/vList2"/>
    <dgm:cxn modelId="{F2BFD3A1-794C-49D8-B6C6-26059D7CFE93}" type="presParOf" srcId="{53F817A4-34FD-48DF-87F3-61431C678609}" destId="{30FB6A39-44DA-484F-A482-9FF7E7973D62}" srcOrd="6" destOrd="0" presId="urn:microsoft.com/office/officeart/2005/8/layout/vList2"/>
    <dgm:cxn modelId="{89BABFD7-236F-418E-BCBB-AF06111566A9}" type="presParOf" srcId="{53F817A4-34FD-48DF-87F3-61431C678609}" destId="{1623A425-0EF2-4F16-92BA-EF6066B4E39A}" srcOrd="7" destOrd="0" presId="urn:microsoft.com/office/officeart/2005/8/layout/vList2"/>
    <dgm:cxn modelId="{26C66122-B16C-4DAB-AB16-2832729715F4}" type="presParOf" srcId="{53F817A4-34FD-48DF-87F3-61431C678609}" destId="{3C145921-5206-4FA6-BC9F-92089221780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E5F2B9-7792-4417-9994-82F0E99366A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6952366-C0C7-46C6-A041-748018333665}">
      <dgm:prSet custT="1"/>
      <dgm:spPr>
        <a:solidFill>
          <a:srgbClr val="6699FF"/>
        </a:solidFill>
      </dgm:spPr>
      <dgm:t>
        <a:bodyPr/>
        <a:lstStyle/>
        <a:p>
          <a:pPr rtl="1"/>
          <a:r>
            <a:rPr lang="ar-MA" sz="2300" b="1" dirty="0" err="1" smtClean="0">
              <a:solidFill>
                <a:schemeClr val="bg1"/>
              </a:solidFill>
              <a:latin typeface="Book Antiqua" pitchFamily="18" charset="0"/>
            </a:rPr>
            <a:t>تموقع</a:t>
          </a:r>
          <a:r>
            <a:rPr lang="ar-MA" sz="2300" b="1" dirty="0" smtClean="0">
              <a:solidFill>
                <a:schemeClr val="bg1"/>
              </a:solidFill>
              <a:latin typeface="Book Antiqua" pitchFamily="18" charset="0"/>
            </a:rPr>
            <a:t> </a:t>
          </a:r>
          <a:r>
            <a:rPr lang="ar-MA" sz="2300" b="1" dirty="0" err="1" smtClean="0">
              <a:solidFill>
                <a:schemeClr val="bg1"/>
              </a:solidFill>
              <a:latin typeface="Book Antiqua" pitchFamily="18" charset="0"/>
            </a:rPr>
            <a:t>الدارالبيضاء</a:t>
          </a:r>
          <a:r>
            <a:rPr lang="ar-MA" sz="2300" b="1" dirty="0" smtClean="0">
              <a:solidFill>
                <a:schemeClr val="bg1"/>
              </a:solidFill>
              <a:latin typeface="Book Antiqua" pitchFamily="18" charset="0"/>
            </a:rPr>
            <a:t> باعتبارها قطب مطاري مرجعي في شمال إفريقيا</a:t>
          </a:r>
        </a:p>
      </dgm:t>
    </dgm:pt>
    <dgm:pt modelId="{18D40DA0-DF98-4FDC-874C-B623F3255EF4}" type="parTrans" cxnId="{37E6C8DD-5706-443A-87A8-1C9405803D19}">
      <dgm:prSet/>
      <dgm:spPr/>
      <dgm:t>
        <a:bodyPr/>
        <a:lstStyle/>
        <a:p>
          <a:endParaRPr lang="fr-FR" sz="2300" b="1">
            <a:solidFill>
              <a:srgbClr val="002060"/>
            </a:solidFill>
          </a:endParaRPr>
        </a:p>
      </dgm:t>
    </dgm:pt>
    <dgm:pt modelId="{C0FB8463-70B4-4E2A-90D1-300469E50822}" type="sibTrans" cxnId="{37E6C8DD-5706-443A-87A8-1C9405803D19}">
      <dgm:prSet/>
      <dgm:spPr/>
      <dgm:t>
        <a:bodyPr/>
        <a:lstStyle/>
        <a:p>
          <a:endParaRPr lang="fr-FR" sz="2300" b="1">
            <a:solidFill>
              <a:srgbClr val="002060"/>
            </a:solidFill>
          </a:endParaRPr>
        </a:p>
      </dgm:t>
    </dgm:pt>
    <dgm:pt modelId="{D712008F-D9DD-46BA-8546-A01ACC2F832F}">
      <dgm:prSet custT="1"/>
      <dgm:spPr>
        <a:solidFill>
          <a:srgbClr val="6699FF"/>
        </a:solidFill>
      </dgm:spPr>
      <dgm:t>
        <a:bodyPr/>
        <a:lstStyle/>
        <a:p>
          <a:pPr rtl="1"/>
          <a:r>
            <a:rPr lang="ar-MA" sz="2300" b="1" dirty="0" smtClean="0">
              <a:solidFill>
                <a:schemeClr val="bg1"/>
              </a:solidFill>
              <a:latin typeface="Book Antiqua" pitchFamily="18" charset="0"/>
            </a:rPr>
            <a:t>تعزيز الربط الجوي للمغرب (لأسواق الأوروبية، الإفريقية، الأسيوية،..)</a:t>
          </a:r>
        </a:p>
      </dgm:t>
    </dgm:pt>
    <dgm:pt modelId="{15AF50D7-4EE0-44C7-8AA0-12CF5239B0DB}" type="parTrans" cxnId="{B1755244-38AD-4F4D-8246-9A09EFFA96AB}">
      <dgm:prSet/>
      <dgm:spPr/>
      <dgm:t>
        <a:bodyPr/>
        <a:lstStyle/>
        <a:p>
          <a:endParaRPr lang="fr-FR" sz="2300" b="1">
            <a:solidFill>
              <a:srgbClr val="002060"/>
            </a:solidFill>
          </a:endParaRPr>
        </a:p>
      </dgm:t>
    </dgm:pt>
    <dgm:pt modelId="{422DDB22-9BFC-4912-AFAE-66566B4C6532}" type="sibTrans" cxnId="{B1755244-38AD-4F4D-8246-9A09EFFA96AB}">
      <dgm:prSet/>
      <dgm:spPr/>
      <dgm:t>
        <a:bodyPr/>
        <a:lstStyle/>
        <a:p>
          <a:endParaRPr lang="fr-FR" sz="2300" b="1">
            <a:solidFill>
              <a:srgbClr val="002060"/>
            </a:solidFill>
          </a:endParaRPr>
        </a:p>
      </dgm:t>
    </dgm:pt>
    <dgm:pt modelId="{F3680D09-B647-4E6F-9E93-84F6229345BA}">
      <dgm:prSet custT="1"/>
      <dgm:spPr>
        <a:solidFill>
          <a:srgbClr val="6699FF"/>
        </a:solidFill>
      </dgm:spPr>
      <dgm:t>
        <a:bodyPr/>
        <a:lstStyle/>
        <a:p>
          <a:pPr rtl="1"/>
          <a:r>
            <a:rPr lang="ar-MA" sz="2300" b="1" dirty="0" smtClean="0">
              <a:solidFill>
                <a:schemeClr val="bg1"/>
              </a:solidFill>
              <a:latin typeface="Book Antiqua" pitchFamily="18" charset="0"/>
            </a:rPr>
            <a:t>إنعاش النقل الجوي الداخلي</a:t>
          </a:r>
          <a:r>
            <a:rPr lang="fr-FR" sz="2300" b="1" dirty="0" smtClean="0">
              <a:solidFill>
                <a:schemeClr val="bg1"/>
              </a:solidFill>
              <a:latin typeface="Book Antiqua" pitchFamily="18" charset="0"/>
            </a:rPr>
            <a:t>	</a:t>
          </a:r>
          <a:endParaRPr lang="ar-MA" sz="2300" b="1" dirty="0" smtClean="0">
            <a:solidFill>
              <a:schemeClr val="bg1"/>
            </a:solidFill>
            <a:latin typeface="Book Antiqua" pitchFamily="18" charset="0"/>
          </a:endParaRPr>
        </a:p>
      </dgm:t>
    </dgm:pt>
    <dgm:pt modelId="{1E478627-1617-4BC0-B9C5-465E5D635157}" type="parTrans" cxnId="{8E12BA19-1605-49AA-ABBA-CF7BA928104D}">
      <dgm:prSet/>
      <dgm:spPr/>
      <dgm:t>
        <a:bodyPr/>
        <a:lstStyle/>
        <a:p>
          <a:endParaRPr lang="fr-FR" sz="2300" b="1">
            <a:solidFill>
              <a:srgbClr val="002060"/>
            </a:solidFill>
          </a:endParaRPr>
        </a:p>
      </dgm:t>
    </dgm:pt>
    <dgm:pt modelId="{013EBCD5-BE88-4945-BE92-DC54B5729D35}" type="sibTrans" cxnId="{8E12BA19-1605-49AA-ABBA-CF7BA928104D}">
      <dgm:prSet/>
      <dgm:spPr/>
      <dgm:t>
        <a:bodyPr/>
        <a:lstStyle/>
        <a:p>
          <a:endParaRPr lang="fr-FR" sz="2300" b="1">
            <a:solidFill>
              <a:srgbClr val="002060"/>
            </a:solidFill>
          </a:endParaRPr>
        </a:p>
      </dgm:t>
    </dgm:pt>
    <dgm:pt modelId="{4D1ED27F-AFEF-4297-A90D-D8FA6F2330C8}">
      <dgm:prSet custT="1"/>
      <dgm:spPr>
        <a:solidFill>
          <a:srgbClr val="6699FF"/>
        </a:solidFill>
      </dgm:spPr>
      <dgm:t>
        <a:bodyPr/>
        <a:lstStyle/>
        <a:p>
          <a:pPr rtl="1"/>
          <a:r>
            <a:rPr lang="ar-MA" sz="2300" b="1" dirty="0" smtClean="0">
              <a:solidFill>
                <a:schemeClr val="bg1"/>
              </a:solidFill>
              <a:latin typeface="Book Antiqua" pitchFamily="18" charset="0"/>
            </a:rPr>
            <a:t>تنمية نشاط الشحن الجوي بالمغرب</a:t>
          </a:r>
        </a:p>
      </dgm:t>
    </dgm:pt>
    <dgm:pt modelId="{783DE10C-7359-4412-BFC8-DF3EDFAAE31A}" type="parTrans" cxnId="{77D0A285-9FD4-417D-A834-2A578CB2DCEF}">
      <dgm:prSet/>
      <dgm:spPr/>
      <dgm:t>
        <a:bodyPr/>
        <a:lstStyle/>
        <a:p>
          <a:endParaRPr lang="fr-FR" sz="2300" b="1">
            <a:solidFill>
              <a:srgbClr val="002060"/>
            </a:solidFill>
          </a:endParaRPr>
        </a:p>
      </dgm:t>
    </dgm:pt>
    <dgm:pt modelId="{A550E444-2294-4614-8B5A-E03BF03647BA}" type="sibTrans" cxnId="{77D0A285-9FD4-417D-A834-2A578CB2DCEF}">
      <dgm:prSet/>
      <dgm:spPr/>
      <dgm:t>
        <a:bodyPr/>
        <a:lstStyle/>
        <a:p>
          <a:endParaRPr lang="fr-FR" sz="2300" b="1">
            <a:solidFill>
              <a:srgbClr val="002060"/>
            </a:solidFill>
          </a:endParaRPr>
        </a:p>
      </dgm:t>
    </dgm:pt>
    <dgm:pt modelId="{BF09AA20-3CEC-4B33-BCF6-DE0C1F371D43}">
      <dgm:prSet custT="1"/>
      <dgm:spPr>
        <a:solidFill>
          <a:srgbClr val="6699FF"/>
        </a:solidFill>
      </dgm:spPr>
      <dgm:t>
        <a:bodyPr/>
        <a:lstStyle/>
        <a:p>
          <a:pPr rtl="1"/>
          <a:r>
            <a:rPr lang="ar-MA" sz="2300" b="1" dirty="0" smtClean="0">
              <a:solidFill>
                <a:schemeClr val="bg1"/>
              </a:solidFill>
              <a:latin typeface="Book Antiqua" pitchFamily="18" charset="0"/>
            </a:rPr>
            <a:t>الرفع من تنافسية الشركات الوطنية العاملة بالنقل الجوي   </a:t>
          </a:r>
          <a:endParaRPr lang="fr-FR" sz="2300" b="1" dirty="0">
            <a:solidFill>
              <a:schemeClr val="bg1"/>
            </a:solidFill>
          </a:endParaRPr>
        </a:p>
      </dgm:t>
    </dgm:pt>
    <dgm:pt modelId="{884544CB-F59E-4E50-86E7-FD05128B34A1}" type="parTrans" cxnId="{337AA484-C425-4ECB-A794-754D9055987D}">
      <dgm:prSet/>
      <dgm:spPr/>
      <dgm:t>
        <a:bodyPr/>
        <a:lstStyle/>
        <a:p>
          <a:endParaRPr lang="fr-FR" sz="2300" b="1">
            <a:solidFill>
              <a:srgbClr val="002060"/>
            </a:solidFill>
          </a:endParaRPr>
        </a:p>
      </dgm:t>
    </dgm:pt>
    <dgm:pt modelId="{B316BEDB-2F2D-4696-8ABF-40F9915F4857}" type="sibTrans" cxnId="{337AA484-C425-4ECB-A794-754D9055987D}">
      <dgm:prSet/>
      <dgm:spPr/>
      <dgm:t>
        <a:bodyPr/>
        <a:lstStyle/>
        <a:p>
          <a:endParaRPr lang="fr-FR" sz="2300" b="1">
            <a:solidFill>
              <a:srgbClr val="002060"/>
            </a:solidFill>
          </a:endParaRPr>
        </a:p>
      </dgm:t>
    </dgm:pt>
    <dgm:pt modelId="{A645547E-927A-45CE-A295-114FEE61B3DB}" type="pres">
      <dgm:prSet presAssocID="{EEE5F2B9-7792-4417-9994-82F0E99366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9D9A0A7-A5D8-40A3-88A6-AF2EAEED212D}" type="pres">
      <dgm:prSet presAssocID="{A6952366-C0C7-46C6-A041-74801833366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9EDD44-7601-4811-A3EC-62C72D507103}" type="pres">
      <dgm:prSet presAssocID="{C0FB8463-70B4-4E2A-90D1-300469E50822}" presName="spacer" presStyleCnt="0"/>
      <dgm:spPr/>
      <dgm:t>
        <a:bodyPr/>
        <a:lstStyle/>
        <a:p>
          <a:endParaRPr lang="fr-FR"/>
        </a:p>
      </dgm:t>
    </dgm:pt>
    <dgm:pt modelId="{59B83FD2-3D10-45B4-AE8B-ECFAFDD77850}" type="pres">
      <dgm:prSet presAssocID="{D712008F-D9DD-46BA-8546-A01ACC2F832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0A6E00-30F4-40CA-A774-3069F8C88D29}" type="pres">
      <dgm:prSet presAssocID="{422DDB22-9BFC-4912-AFAE-66566B4C6532}" presName="spacer" presStyleCnt="0"/>
      <dgm:spPr/>
      <dgm:t>
        <a:bodyPr/>
        <a:lstStyle/>
        <a:p>
          <a:endParaRPr lang="fr-FR"/>
        </a:p>
      </dgm:t>
    </dgm:pt>
    <dgm:pt modelId="{54CE54FA-37DD-4D1A-8F28-A9677C813A15}" type="pres">
      <dgm:prSet presAssocID="{F3680D09-B647-4E6F-9E93-84F6229345B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86938C-A49D-4FC4-A1E2-55E0DCB39FA4}" type="pres">
      <dgm:prSet presAssocID="{013EBCD5-BE88-4945-BE92-DC54B5729D35}" presName="spacer" presStyleCnt="0"/>
      <dgm:spPr/>
      <dgm:t>
        <a:bodyPr/>
        <a:lstStyle/>
        <a:p>
          <a:endParaRPr lang="fr-FR"/>
        </a:p>
      </dgm:t>
    </dgm:pt>
    <dgm:pt modelId="{49FF8B77-AAE3-4081-BB7B-E3AD3791A4DC}" type="pres">
      <dgm:prSet presAssocID="{4D1ED27F-AFEF-4297-A90D-D8FA6F2330C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0ADC1C-9A3A-4EDD-BA98-7DAAE00685D2}" type="pres">
      <dgm:prSet presAssocID="{A550E444-2294-4614-8B5A-E03BF03647BA}" presName="spacer" presStyleCnt="0"/>
      <dgm:spPr/>
      <dgm:t>
        <a:bodyPr/>
        <a:lstStyle/>
        <a:p>
          <a:endParaRPr lang="fr-FR"/>
        </a:p>
      </dgm:t>
    </dgm:pt>
    <dgm:pt modelId="{80A59597-F12E-4A53-8337-41E7AE62D7C8}" type="pres">
      <dgm:prSet presAssocID="{BF09AA20-3CEC-4B33-BCF6-DE0C1F371D4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7D0A285-9FD4-417D-A834-2A578CB2DCEF}" srcId="{EEE5F2B9-7792-4417-9994-82F0E99366A4}" destId="{4D1ED27F-AFEF-4297-A90D-D8FA6F2330C8}" srcOrd="3" destOrd="0" parTransId="{783DE10C-7359-4412-BFC8-DF3EDFAAE31A}" sibTransId="{A550E444-2294-4614-8B5A-E03BF03647BA}"/>
    <dgm:cxn modelId="{8E12BA19-1605-49AA-ABBA-CF7BA928104D}" srcId="{EEE5F2B9-7792-4417-9994-82F0E99366A4}" destId="{F3680D09-B647-4E6F-9E93-84F6229345BA}" srcOrd="2" destOrd="0" parTransId="{1E478627-1617-4BC0-B9C5-465E5D635157}" sibTransId="{013EBCD5-BE88-4945-BE92-DC54B5729D35}"/>
    <dgm:cxn modelId="{B1755244-38AD-4F4D-8246-9A09EFFA96AB}" srcId="{EEE5F2B9-7792-4417-9994-82F0E99366A4}" destId="{D712008F-D9DD-46BA-8546-A01ACC2F832F}" srcOrd="1" destOrd="0" parTransId="{15AF50D7-4EE0-44C7-8AA0-12CF5239B0DB}" sibTransId="{422DDB22-9BFC-4912-AFAE-66566B4C6532}"/>
    <dgm:cxn modelId="{37E6C8DD-5706-443A-87A8-1C9405803D19}" srcId="{EEE5F2B9-7792-4417-9994-82F0E99366A4}" destId="{A6952366-C0C7-46C6-A041-748018333665}" srcOrd="0" destOrd="0" parTransId="{18D40DA0-DF98-4FDC-874C-B623F3255EF4}" sibTransId="{C0FB8463-70B4-4E2A-90D1-300469E50822}"/>
    <dgm:cxn modelId="{8D4D11AB-70E0-4126-8533-A0373861147E}" type="presOf" srcId="{4D1ED27F-AFEF-4297-A90D-D8FA6F2330C8}" destId="{49FF8B77-AAE3-4081-BB7B-E3AD3791A4DC}" srcOrd="0" destOrd="0" presId="urn:microsoft.com/office/officeart/2005/8/layout/vList2"/>
    <dgm:cxn modelId="{1313CF80-41B2-4B30-B0B6-78B0E77123D8}" type="presOf" srcId="{D712008F-D9DD-46BA-8546-A01ACC2F832F}" destId="{59B83FD2-3D10-45B4-AE8B-ECFAFDD77850}" srcOrd="0" destOrd="0" presId="urn:microsoft.com/office/officeart/2005/8/layout/vList2"/>
    <dgm:cxn modelId="{E103C635-D755-490B-8B75-EBFF2F25B47A}" type="presOf" srcId="{BF09AA20-3CEC-4B33-BCF6-DE0C1F371D43}" destId="{80A59597-F12E-4A53-8337-41E7AE62D7C8}" srcOrd="0" destOrd="0" presId="urn:microsoft.com/office/officeart/2005/8/layout/vList2"/>
    <dgm:cxn modelId="{F530C2E2-235F-47AB-BACA-5D78CE9E7B08}" type="presOf" srcId="{F3680D09-B647-4E6F-9E93-84F6229345BA}" destId="{54CE54FA-37DD-4D1A-8F28-A9677C813A15}" srcOrd="0" destOrd="0" presId="urn:microsoft.com/office/officeart/2005/8/layout/vList2"/>
    <dgm:cxn modelId="{337AA484-C425-4ECB-A794-754D9055987D}" srcId="{EEE5F2B9-7792-4417-9994-82F0E99366A4}" destId="{BF09AA20-3CEC-4B33-BCF6-DE0C1F371D43}" srcOrd="4" destOrd="0" parTransId="{884544CB-F59E-4E50-86E7-FD05128B34A1}" sibTransId="{B316BEDB-2F2D-4696-8ABF-40F9915F4857}"/>
    <dgm:cxn modelId="{8847C931-4497-4D17-B2FF-2F649D458180}" type="presOf" srcId="{A6952366-C0C7-46C6-A041-748018333665}" destId="{19D9A0A7-A5D8-40A3-88A6-AF2EAEED212D}" srcOrd="0" destOrd="0" presId="urn:microsoft.com/office/officeart/2005/8/layout/vList2"/>
    <dgm:cxn modelId="{EC0C7A03-E5E4-4D8E-BE6A-9FCBD182BED4}" type="presOf" srcId="{EEE5F2B9-7792-4417-9994-82F0E99366A4}" destId="{A645547E-927A-45CE-A295-114FEE61B3DB}" srcOrd="0" destOrd="0" presId="urn:microsoft.com/office/officeart/2005/8/layout/vList2"/>
    <dgm:cxn modelId="{FC675EB9-D89C-46C4-8E4C-C03642DBEFE0}" type="presParOf" srcId="{A645547E-927A-45CE-A295-114FEE61B3DB}" destId="{19D9A0A7-A5D8-40A3-88A6-AF2EAEED212D}" srcOrd="0" destOrd="0" presId="urn:microsoft.com/office/officeart/2005/8/layout/vList2"/>
    <dgm:cxn modelId="{41FDBD4D-7D43-45D3-9C51-BBD5FC1C0DC1}" type="presParOf" srcId="{A645547E-927A-45CE-A295-114FEE61B3DB}" destId="{B69EDD44-7601-4811-A3EC-62C72D507103}" srcOrd="1" destOrd="0" presId="urn:microsoft.com/office/officeart/2005/8/layout/vList2"/>
    <dgm:cxn modelId="{2CF38AF3-67AD-4FED-8E47-60644559AAF9}" type="presParOf" srcId="{A645547E-927A-45CE-A295-114FEE61B3DB}" destId="{59B83FD2-3D10-45B4-AE8B-ECFAFDD77850}" srcOrd="2" destOrd="0" presId="urn:microsoft.com/office/officeart/2005/8/layout/vList2"/>
    <dgm:cxn modelId="{E90301C4-F437-40E6-B8B4-EE1D048070FC}" type="presParOf" srcId="{A645547E-927A-45CE-A295-114FEE61B3DB}" destId="{3F0A6E00-30F4-40CA-A774-3069F8C88D29}" srcOrd="3" destOrd="0" presId="urn:microsoft.com/office/officeart/2005/8/layout/vList2"/>
    <dgm:cxn modelId="{C0CD8DEB-9F60-40AA-B680-AC436FF0842A}" type="presParOf" srcId="{A645547E-927A-45CE-A295-114FEE61B3DB}" destId="{54CE54FA-37DD-4D1A-8F28-A9677C813A15}" srcOrd="4" destOrd="0" presId="urn:microsoft.com/office/officeart/2005/8/layout/vList2"/>
    <dgm:cxn modelId="{A3012512-E71E-4076-884A-3445810F12AC}" type="presParOf" srcId="{A645547E-927A-45CE-A295-114FEE61B3DB}" destId="{ED86938C-A49D-4FC4-A1E2-55E0DCB39FA4}" srcOrd="5" destOrd="0" presId="urn:microsoft.com/office/officeart/2005/8/layout/vList2"/>
    <dgm:cxn modelId="{AE41A4E6-D079-42C0-965E-5711A982E0B4}" type="presParOf" srcId="{A645547E-927A-45CE-A295-114FEE61B3DB}" destId="{49FF8B77-AAE3-4081-BB7B-E3AD3791A4DC}" srcOrd="6" destOrd="0" presId="urn:microsoft.com/office/officeart/2005/8/layout/vList2"/>
    <dgm:cxn modelId="{95ABFC80-4249-4C28-BF65-30B90C680B10}" type="presParOf" srcId="{A645547E-927A-45CE-A295-114FEE61B3DB}" destId="{E00ADC1C-9A3A-4EDD-BA98-7DAAE00685D2}" srcOrd="7" destOrd="0" presId="urn:microsoft.com/office/officeart/2005/8/layout/vList2"/>
    <dgm:cxn modelId="{2B485DCA-0CE3-47D6-A866-370F4286066D}" type="presParOf" srcId="{A645547E-927A-45CE-A295-114FEE61B3DB}" destId="{80A59597-F12E-4A53-8337-41E7AE62D7C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92B492-A4BA-45D4-BD9E-4369A282A197}" type="doc">
      <dgm:prSet loTypeId="urn:microsoft.com/office/officeart/2005/8/layout/process4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AFA5555E-3C32-4BCA-9128-1A4853C43008}">
      <dgm:prSet phldrT="[Texte]" custT="1"/>
      <dgm:spPr>
        <a:solidFill>
          <a:srgbClr val="3366FF">
            <a:alpha val="50000"/>
          </a:srgbClr>
        </a:solidFill>
      </dgm:spPr>
      <dgm:t>
        <a:bodyPr/>
        <a:lstStyle/>
        <a:p>
          <a:r>
            <a:rPr lang="ar-AE" sz="2800" b="1" dirty="0" smtClean="0"/>
            <a:t>الأهداف الاستراتيجية</a:t>
          </a:r>
          <a:endParaRPr lang="fr-FR" sz="2800" b="1" dirty="0"/>
        </a:p>
      </dgm:t>
    </dgm:pt>
    <dgm:pt modelId="{1606BA47-7CF5-4934-8A21-03A0AC8036B4}" type="parTrans" cxnId="{A0F51DFA-5E41-46FD-9F49-17C6FE2A6101}">
      <dgm:prSet/>
      <dgm:spPr/>
      <dgm:t>
        <a:bodyPr/>
        <a:lstStyle/>
        <a:p>
          <a:endParaRPr lang="fr-FR" b="1"/>
        </a:p>
      </dgm:t>
    </dgm:pt>
    <dgm:pt modelId="{2D7F568A-C0B8-4B12-A14F-D2C0E887190E}" type="sibTrans" cxnId="{A0F51DFA-5E41-46FD-9F49-17C6FE2A6101}">
      <dgm:prSet/>
      <dgm:spPr/>
      <dgm:t>
        <a:bodyPr/>
        <a:lstStyle/>
        <a:p>
          <a:endParaRPr lang="fr-FR" b="1"/>
        </a:p>
      </dgm:t>
    </dgm:pt>
    <dgm:pt modelId="{F9247B65-259B-44D6-8658-6507AC82B3B2}">
      <dgm:prSet phldrT="[Texte]" custT="1"/>
      <dgm:spPr>
        <a:solidFill>
          <a:srgbClr val="3366FF">
            <a:alpha val="25000"/>
          </a:srgbClr>
        </a:solidFill>
      </dgm:spPr>
      <dgm:t>
        <a:bodyPr/>
        <a:lstStyle/>
        <a:p>
          <a:r>
            <a:rPr lang="ar-MA" altLang="zh-CN" sz="1600" b="1" dirty="0" smtClean="0">
              <a:latin typeface="Sakkal Majalla" pitchFamily="2" charset="-78"/>
              <a:cs typeface="+mj-cs"/>
            </a:rPr>
            <a:t>تعزيز مكانة مطار الدار البيضاء – محمد الخامس كقطب جوي دولي رائد</a:t>
          </a:r>
          <a:endParaRPr lang="fr-FR" sz="1600" b="1" dirty="0"/>
        </a:p>
      </dgm:t>
    </dgm:pt>
    <dgm:pt modelId="{F8E75EB6-B5EF-4BDA-9636-DFDBA4AE86B0}" type="parTrans" cxnId="{E0FB8ADD-0E19-44FB-8BE7-BF0B70B3B75F}">
      <dgm:prSet/>
      <dgm:spPr/>
      <dgm:t>
        <a:bodyPr/>
        <a:lstStyle/>
        <a:p>
          <a:endParaRPr lang="fr-FR" b="1"/>
        </a:p>
      </dgm:t>
    </dgm:pt>
    <dgm:pt modelId="{2EE14A37-82BB-4CDD-BF3D-2396FFD6092D}" type="sibTrans" cxnId="{E0FB8ADD-0E19-44FB-8BE7-BF0B70B3B75F}">
      <dgm:prSet/>
      <dgm:spPr/>
      <dgm:t>
        <a:bodyPr/>
        <a:lstStyle/>
        <a:p>
          <a:endParaRPr lang="fr-FR" b="1"/>
        </a:p>
      </dgm:t>
    </dgm:pt>
    <dgm:pt modelId="{E7EE71A7-F9C3-45C2-993F-246FE1053FE0}">
      <dgm:prSet phldrT="[Texte]" custT="1"/>
      <dgm:spPr>
        <a:solidFill>
          <a:srgbClr val="3366FF"/>
        </a:solidFill>
      </dgm:spPr>
      <dgm:t>
        <a:bodyPr/>
        <a:lstStyle/>
        <a:p>
          <a:pPr rtl="1"/>
          <a:r>
            <a:rPr lang="ar-MA" altLang="zh-CN" sz="1800" b="1" dirty="0" smtClean="0">
              <a:latin typeface="Sakkal Majalla" pitchFamily="2" charset="-78"/>
              <a:cs typeface="+mj-cs"/>
            </a:rPr>
            <a:t>تحديد آفاق تطور كل مطار على حدة والحاجيات من البنيات </a:t>
          </a:r>
          <a:r>
            <a:rPr lang="ar-MA" altLang="zh-CN" sz="1800" b="1" dirty="0" err="1" smtClean="0">
              <a:latin typeface="Sakkal Majalla" pitchFamily="2" charset="-78"/>
              <a:cs typeface="+mj-cs"/>
            </a:rPr>
            <a:t>المطارية</a:t>
          </a:r>
          <a:r>
            <a:rPr lang="ar-MA" altLang="zh-CN" sz="1800" b="1" dirty="0" smtClean="0">
              <a:latin typeface="Sakkal Majalla" pitchFamily="2" charset="-78"/>
              <a:cs typeface="+mj-cs"/>
            </a:rPr>
            <a:t> الجديدة وذلك على</a:t>
          </a:r>
        </a:p>
        <a:p>
          <a:pPr rtl="1"/>
          <a:r>
            <a:rPr lang="ar-MA" altLang="zh-CN" sz="1800" b="1" dirty="0" smtClean="0">
              <a:latin typeface="Sakkal Majalla" pitchFamily="2" charset="-78"/>
              <a:cs typeface="+mj-cs"/>
            </a:rPr>
            <a:t> المدى</a:t>
          </a:r>
          <a:r>
            <a:rPr lang="fr-FR" altLang="zh-CN" sz="1800" b="1" dirty="0" smtClean="0">
              <a:latin typeface="Sakkal Majalla" pitchFamily="2" charset="-78"/>
              <a:cs typeface="+mj-cs"/>
            </a:rPr>
            <a:t> </a:t>
          </a:r>
          <a:r>
            <a:rPr lang="ar-MA" altLang="zh-CN" sz="1800" b="1" dirty="0" smtClean="0">
              <a:latin typeface="Sakkal Majalla" pitchFamily="2" charset="-78"/>
              <a:cs typeface="+mj-cs"/>
            </a:rPr>
            <a:t>القصير المتوسط والطويل (2016, 2020، 2030، 2035)</a:t>
          </a:r>
          <a:endParaRPr lang="fr-FR" sz="1800" b="1" dirty="0"/>
        </a:p>
      </dgm:t>
    </dgm:pt>
    <dgm:pt modelId="{9701DD4E-8D42-41E6-8332-8EA86C8D81AE}" type="parTrans" cxnId="{7B95A8D4-721B-4DD2-9C92-0164ECE10327}">
      <dgm:prSet/>
      <dgm:spPr/>
      <dgm:t>
        <a:bodyPr/>
        <a:lstStyle/>
        <a:p>
          <a:endParaRPr lang="fr-FR" b="1"/>
        </a:p>
      </dgm:t>
    </dgm:pt>
    <dgm:pt modelId="{57EE911C-2F65-4C5D-A201-7F718CB83910}" type="sibTrans" cxnId="{7B95A8D4-721B-4DD2-9C92-0164ECE10327}">
      <dgm:prSet/>
      <dgm:spPr/>
      <dgm:t>
        <a:bodyPr/>
        <a:lstStyle/>
        <a:p>
          <a:endParaRPr lang="fr-FR" b="1"/>
        </a:p>
      </dgm:t>
    </dgm:pt>
    <dgm:pt modelId="{26E52179-E7AA-4585-90DF-8BED76877022}">
      <dgm:prSet phldrT="[Texte]" custT="1"/>
      <dgm:spPr>
        <a:solidFill>
          <a:srgbClr val="3366FF">
            <a:alpha val="25000"/>
          </a:srgbClr>
        </a:solidFill>
      </dgm:spPr>
      <dgm:t>
        <a:bodyPr/>
        <a:lstStyle/>
        <a:p>
          <a:r>
            <a:rPr lang="ar-MA" altLang="zh-CN" sz="1600" b="1" dirty="0" smtClean="0">
              <a:latin typeface="Sakkal Majalla" pitchFamily="2" charset="-78"/>
              <a:cs typeface="+mj-cs"/>
            </a:rPr>
            <a:t>مواكبة السياسة الطموحة للسياحة ”رؤية 2020“</a:t>
          </a:r>
          <a:endParaRPr lang="fr-FR" sz="1600" b="1" dirty="0"/>
        </a:p>
      </dgm:t>
    </dgm:pt>
    <dgm:pt modelId="{7DA775D3-A73E-4B6A-870D-5030EF5BFD6F}" type="sibTrans" cxnId="{DB4368DE-69B1-40FA-A64E-819559687F20}">
      <dgm:prSet/>
      <dgm:spPr/>
      <dgm:t>
        <a:bodyPr/>
        <a:lstStyle/>
        <a:p>
          <a:endParaRPr lang="fr-FR" b="1"/>
        </a:p>
      </dgm:t>
    </dgm:pt>
    <dgm:pt modelId="{EF994034-086B-4E0E-A501-D48986F2CF55}" type="parTrans" cxnId="{DB4368DE-69B1-40FA-A64E-819559687F20}">
      <dgm:prSet/>
      <dgm:spPr/>
      <dgm:t>
        <a:bodyPr/>
        <a:lstStyle/>
        <a:p>
          <a:endParaRPr lang="fr-FR" b="1"/>
        </a:p>
      </dgm:t>
    </dgm:pt>
    <dgm:pt modelId="{E5CFBC53-7615-46B6-8783-F734CA588268}">
      <dgm:prSet phldrT="[Texte]" custT="1"/>
      <dgm:spPr>
        <a:solidFill>
          <a:srgbClr val="3366FF"/>
        </a:solidFill>
      </dgm:spPr>
      <dgm:t>
        <a:bodyPr/>
        <a:lstStyle/>
        <a:p>
          <a:r>
            <a:rPr lang="ar-MA" altLang="zh-CN" sz="2000" b="1" dirty="0" smtClean="0">
              <a:latin typeface="Sakkal Majalla" pitchFamily="2" charset="-78"/>
              <a:cs typeface="+mj-cs"/>
            </a:rPr>
            <a:t>مواصلة مجهود تطوير البنيات التحتية </a:t>
          </a:r>
          <a:r>
            <a:rPr lang="ar-MA" altLang="zh-CN" sz="2000" b="1" dirty="0" err="1" smtClean="0">
              <a:latin typeface="Sakkal Majalla" pitchFamily="2" charset="-78"/>
              <a:cs typeface="+mj-cs"/>
            </a:rPr>
            <a:t>المطارية</a:t>
          </a:r>
          <a:r>
            <a:rPr lang="ar-MA" altLang="zh-CN" sz="2000" b="1" dirty="0" smtClean="0">
              <a:latin typeface="Sakkal Majalla" pitchFamily="2" charset="-78"/>
              <a:cs typeface="+mj-cs"/>
            </a:rPr>
            <a:t> وذلك وفقا للمخطط الوطني الجديد</a:t>
          </a:r>
        </a:p>
        <a:p>
          <a:r>
            <a:rPr lang="ar-MA" altLang="zh-CN" sz="2000" b="1" dirty="0" smtClean="0">
              <a:latin typeface="Sakkal Majalla" pitchFamily="2" charset="-78"/>
              <a:cs typeface="+mj-cs"/>
            </a:rPr>
            <a:t> للمطارات </a:t>
          </a:r>
          <a:endParaRPr lang="fr-FR" sz="2000" b="1" dirty="0"/>
        </a:p>
      </dgm:t>
    </dgm:pt>
    <dgm:pt modelId="{77D82B7C-E8E6-41B0-93AA-B6001D1E60EA}" type="sibTrans" cxnId="{BFE8489C-1020-414E-BBB7-9E386AA65A6A}">
      <dgm:prSet/>
      <dgm:spPr/>
      <dgm:t>
        <a:bodyPr/>
        <a:lstStyle/>
        <a:p>
          <a:endParaRPr lang="fr-FR" b="1"/>
        </a:p>
      </dgm:t>
    </dgm:pt>
    <dgm:pt modelId="{FB7177DE-9E5E-4D85-8030-89F1604BA356}" type="parTrans" cxnId="{BFE8489C-1020-414E-BBB7-9E386AA65A6A}">
      <dgm:prSet/>
      <dgm:spPr/>
      <dgm:t>
        <a:bodyPr/>
        <a:lstStyle/>
        <a:p>
          <a:endParaRPr lang="fr-FR" b="1"/>
        </a:p>
      </dgm:t>
    </dgm:pt>
    <dgm:pt modelId="{F4F6EE0F-8A18-4AB7-9868-D8208FDEB028}" type="pres">
      <dgm:prSet presAssocID="{E792B492-A4BA-45D4-BD9E-4369A282A1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A7E467E-6C72-492B-9E5C-733F07A44881}" type="pres">
      <dgm:prSet presAssocID="{E7EE71A7-F9C3-45C2-993F-246FE1053FE0}" presName="boxAndChildren" presStyleCnt="0"/>
      <dgm:spPr/>
      <dgm:t>
        <a:bodyPr/>
        <a:lstStyle/>
        <a:p>
          <a:endParaRPr lang="fr-FR"/>
        </a:p>
      </dgm:t>
    </dgm:pt>
    <dgm:pt modelId="{44FDE3B0-7CEF-4CCE-999C-A78CBC78340D}" type="pres">
      <dgm:prSet presAssocID="{E7EE71A7-F9C3-45C2-993F-246FE1053FE0}" presName="parentTextBox" presStyleLbl="node1" presStyleIdx="0" presStyleCnt="3"/>
      <dgm:spPr/>
      <dgm:t>
        <a:bodyPr/>
        <a:lstStyle/>
        <a:p>
          <a:endParaRPr lang="fr-FR"/>
        </a:p>
      </dgm:t>
    </dgm:pt>
    <dgm:pt modelId="{EDE12843-C3EE-4E42-B164-98A9265EF50A}" type="pres">
      <dgm:prSet presAssocID="{77D82B7C-E8E6-41B0-93AA-B6001D1E60EA}" presName="sp" presStyleCnt="0"/>
      <dgm:spPr/>
      <dgm:t>
        <a:bodyPr/>
        <a:lstStyle/>
        <a:p>
          <a:endParaRPr lang="fr-FR"/>
        </a:p>
      </dgm:t>
    </dgm:pt>
    <dgm:pt modelId="{FFE0323B-C9AC-4667-8D23-1BF3C9B4F5C1}" type="pres">
      <dgm:prSet presAssocID="{E5CFBC53-7615-46B6-8783-F734CA588268}" presName="arrowAndChildren" presStyleCnt="0"/>
      <dgm:spPr/>
      <dgm:t>
        <a:bodyPr/>
        <a:lstStyle/>
        <a:p>
          <a:endParaRPr lang="fr-FR"/>
        </a:p>
      </dgm:t>
    </dgm:pt>
    <dgm:pt modelId="{FD45CDCD-0E41-4A0F-99D1-507A20886991}" type="pres">
      <dgm:prSet presAssocID="{E5CFBC53-7615-46B6-8783-F734CA588268}" presName="parentTextArrow" presStyleLbl="node1" presStyleIdx="1" presStyleCnt="3"/>
      <dgm:spPr/>
      <dgm:t>
        <a:bodyPr/>
        <a:lstStyle/>
        <a:p>
          <a:endParaRPr lang="fr-FR"/>
        </a:p>
      </dgm:t>
    </dgm:pt>
    <dgm:pt modelId="{A618885F-6D11-4C11-9E4B-28316E70A886}" type="pres">
      <dgm:prSet presAssocID="{2D7F568A-C0B8-4B12-A14F-D2C0E887190E}" presName="sp" presStyleCnt="0"/>
      <dgm:spPr/>
      <dgm:t>
        <a:bodyPr/>
        <a:lstStyle/>
        <a:p>
          <a:endParaRPr lang="fr-FR"/>
        </a:p>
      </dgm:t>
    </dgm:pt>
    <dgm:pt modelId="{FCD47D77-4237-45BB-B3CF-A81926FEFAE1}" type="pres">
      <dgm:prSet presAssocID="{AFA5555E-3C32-4BCA-9128-1A4853C43008}" presName="arrowAndChildren" presStyleCnt="0"/>
      <dgm:spPr/>
      <dgm:t>
        <a:bodyPr/>
        <a:lstStyle/>
        <a:p>
          <a:endParaRPr lang="fr-FR"/>
        </a:p>
      </dgm:t>
    </dgm:pt>
    <dgm:pt modelId="{398BA3E3-2511-4117-935C-CAD534041C2D}" type="pres">
      <dgm:prSet presAssocID="{AFA5555E-3C32-4BCA-9128-1A4853C43008}" presName="parentTextArrow" presStyleLbl="node1" presStyleIdx="1" presStyleCnt="3"/>
      <dgm:spPr/>
      <dgm:t>
        <a:bodyPr/>
        <a:lstStyle/>
        <a:p>
          <a:endParaRPr lang="fr-FR"/>
        </a:p>
      </dgm:t>
    </dgm:pt>
    <dgm:pt modelId="{A15169D4-7BDA-4A7F-B83D-1E3C14EB7F69}" type="pres">
      <dgm:prSet presAssocID="{AFA5555E-3C32-4BCA-9128-1A4853C43008}" presName="arrow" presStyleLbl="node1" presStyleIdx="2" presStyleCnt="3"/>
      <dgm:spPr/>
      <dgm:t>
        <a:bodyPr/>
        <a:lstStyle/>
        <a:p>
          <a:endParaRPr lang="fr-FR"/>
        </a:p>
      </dgm:t>
    </dgm:pt>
    <dgm:pt modelId="{FBE362CD-3C04-424C-9332-777FD4F9B8A7}" type="pres">
      <dgm:prSet presAssocID="{AFA5555E-3C32-4BCA-9128-1A4853C43008}" presName="descendantArrow" presStyleCnt="0"/>
      <dgm:spPr/>
      <dgm:t>
        <a:bodyPr/>
        <a:lstStyle/>
        <a:p>
          <a:endParaRPr lang="fr-FR"/>
        </a:p>
      </dgm:t>
    </dgm:pt>
    <dgm:pt modelId="{7165BD2C-0135-482F-A35E-25BA497A867F}" type="pres">
      <dgm:prSet presAssocID="{26E52179-E7AA-4585-90DF-8BED76877022}" presName="childTextArrow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5CB85-CB01-4310-BAB2-BE84191C664C}" type="pres">
      <dgm:prSet presAssocID="{F9247B65-259B-44D6-8658-6507AC82B3B2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8A447D1-AB33-469A-AEC3-6E42B631B17E}" type="presOf" srcId="{E7EE71A7-F9C3-45C2-993F-246FE1053FE0}" destId="{44FDE3B0-7CEF-4CCE-999C-A78CBC78340D}" srcOrd="0" destOrd="0" presId="urn:microsoft.com/office/officeart/2005/8/layout/process4"/>
    <dgm:cxn modelId="{254F4669-CB67-4FBE-A8A1-ACB37DA6B1B6}" type="presOf" srcId="{26E52179-E7AA-4585-90DF-8BED76877022}" destId="{7165BD2C-0135-482F-A35E-25BA497A867F}" srcOrd="0" destOrd="0" presId="urn:microsoft.com/office/officeart/2005/8/layout/process4"/>
    <dgm:cxn modelId="{BFE8489C-1020-414E-BBB7-9E386AA65A6A}" srcId="{E792B492-A4BA-45D4-BD9E-4369A282A197}" destId="{E5CFBC53-7615-46B6-8783-F734CA588268}" srcOrd="1" destOrd="0" parTransId="{FB7177DE-9E5E-4D85-8030-89F1604BA356}" sibTransId="{77D82B7C-E8E6-41B0-93AA-B6001D1E60EA}"/>
    <dgm:cxn modelId="{D47EF9C7-C53E-436B-B066-B13126EAA4E8}" type="presOf" srcId="{F9247B65-259B-44D6-8658-6507AC82B3B2}" destId="{4445CB85-CB01-4310-BAB2-BE84191C664C}" srcOrd="0" destOrd="0" presId="urn:microsoft.com/office/officeart/2005/8/layout/process4"/>
    <dgm:cxn modelId="{A0F51DFA-5E41-46FD-9F49-17C6FE2A6101}" srcId="{E792B492-A4BA-45D4-BD9E-4369A282A197}" destId="{AFA5555E-3C32-4BCA-9128-1A4853C43008}" srcOrd="0" destOrd="0" parTransId="{1606BA47-7CF5-4934-8A21-03A0AC8036B4}" sibTransId="{2D7F568A-C0B8-4B12-A14F-D2C0E887190E}"/>
    <dgm:cxn modelId="{9F02BDA7-951A-4425-944B-34699B10FF82}" type="presOf" srcId="{AFA5555E-3C32-4BCA-9128-1A4853C43008}" destId="{398BA3E3-2511-4117-935C-CAD534041C2D}" srcOrd="0" destOrd="0" presId="urn:microsoft.com/office/officeart/2005/8/layout/process4"/>
    <dgm:cxn modelId="{DB4368DE-69B1-40FA-A64E-819559687F20}" srcId="{AFA5555E-3C32-4BCA-9128-1A4853C43008}" destId="{26E52179-E7AA-4585-90DF-8BED76877022}" srcOrd="0" destOrd="0" parTransId="{EF994034-086B-4E0E-A501-D48986F2CF55}" sibTransId="{7DA775D3-A73E-4B6A-870D-5030EF5BFD6F}"/>
    <dgm:cxn modelId="{92815DDD-23D0-493B-9F84-4941828299F2}" type="presOf" srcId="{E5CFBC53-7615-46B6-8783-F734CA588268}" destId="{FD45CDCD-0E41-4A0F-99D1-507A20886991}" srcOrd="0" destOrd="0" presId="urn:microsoft.com/office/officeart/2005/8/layout/process4"/>
    <dgm:cxn modelId="{E0FB8ADD-0E19-44FB-8BE7-BF0B70B3B75F}" srcId="{AFA5555E-3C32-4BCA-9128-1A4853C43008}" destId="{F9247B65-259B-44D6-8658-6507AC82B3B2}" srcOrd="1" destOrd="0" parTransId="{F8E75EB6-B5EF-4BDA-9636-DFDBA4AE86B0}" sibTransId="{2EE14A37-82BB-4CDD-BF3D-2396FFD6092D}"/>
    <dgm:cxn modelId="{7B95A8D4-721B-4DD2-9C92-0164ECE10327}" srcId="{E792B492-A4BA-45D4-BD9E-4369A282A197}" destId="{E7EE71A7-F9C3-45C2-993F-246FE1053FE0}" srcOrd="2" destOrd="0" parTransId="{9701DD4E-8D42-41E6-8332-8EA86C8D81AE}" sibTransId="{57EE911C-2F65-4C5D-A201-7F718CB83910}"/>
    <dgm:cxn modelId="{FC5ECD52-09E8-41F5-BD36-2AE7F73FB4B1}" type="presOf" srcId="{E792B492-A4BA-45D4-BD9E-4369A282A197}" destId="{F4F6EE0F-8A18-4AB7-9868-D8208FDEB028}" srcOrd="0" destOrd="0" presId="urn:microsoft.com/office/officeart/2005/8/layout/process4"/>
    <dgm:cxn modelId="{CA5E15BF-3F53-46A7-8F51-F681B530C4A4}" type="presOf" srcId="{AFA5555E-3C32-4BCA-9128-1A4853C43008}" destId="{A15169D4-7BDA-4A7F-B83D-1E3C14EB7F69}" srcOrd="1" destOrd="0" presId="urn:microsoft.com/office/officeart/2005/8/layout/process4"/>
    <dgm:cxn modelId="{391C99A6-A5A7-4B12-B219-4C35645A61D5}" type="presParOf" srcId="{F4F6EE0F-8A18-4AB7-9868-D8208FDEB028}" destId="{0A7E467E-6C72-492B-9E5C-733F07A44881}" srcOrd="0" destOrd="0" presId="urn:microsoft.com/office/officeart/2005/8/layout/process4"/>
    <dgm:cxn modelId="{A89ACBA1-608B-46C5-802D-CB85EE66A13C}" type="presParOf" srcId="{0A7E467E-6C72-492B-9E5C-733F07A44881}" destId="{44FDE3B0-7CEF-4CCE-999C-A78CBC78340D}" srcOrd="0" destOrd="0" presId="urn:microsoft.com/office/officeart/2005/8/layout/process4"/>
    <dgm:cxn modelId="{323FB200-2330-4ED1-A47E-B4D3E9D25104}" type="presParOf" srcId="{F4F6EE0F-8A18-4AB7-9868-D8208FDEB028}" destId="{EDE12843-C3EE-4E42-B164-98A9265EF50A}" srcOrd="1" destOrd="0" presId="urn:microsoft.com/office/officeart/2005/8/layout/process4"/>
    <dgm:cxn modelId="{CE4937D5-8217-4C76-B59D-D09A7175FAF4}" type="presParOf" srcId="{F4F6EE0F-8A18-4AB7-9868-D8208FDEB028}" destId="{FFE0323B-C9AC-4667-8D23-1BF3C9B4F5C1}" srcOrd="2" destOrd="0" presId="urn:microsoft.com/office/officeart/2005/8/layout/process4"/>
    <dgm:cxn modelId="{705B3552-D46E-47E1-91AD-EFDEC8D5954F}" type="presParOf" srcId="{FFE0323B-C9AC-4667-8D23-1BF3C9B4F5C1}" destId="{FD45CDCD-0E41-4A0F-99D1-507A20886991}" srcOrd="0" destOrd="0" presId="urn:microsoft.com/office/officeart/2005/8/layout/process4"/>
    <dgm:cxn modelId="{2B79BE32-6F93-4327-AD8B-DA7ECF5F5D09}" type="presParOf" srcId="{F4F6EE0F-8A18-4AB7-9868-D8208FDEB028}" destId="{A618885F-6D11-4C11-9E4B-28316E70A886}" srcOrd="3" destOrd="0" presId="urn:microsoft.com/office/officeart/2005/8/layout/process4"/>
    <dgm:cxn modelId="{4CFEDA89-3AA6-45CF-A601-23C9EDA68A54}" type="presParOf" srcId="{F4F6EE0F-8A18-4AB7-9868-D8208FDEB028}" destId="{FCD47D77-4237-45BB-B3CF-A81926FEFAE1}" srcOrd="4" destOrd="0" presId="urn:microsoft.com/office/officeart/2005/8/layout/process4"/>
    <dgm:cxn modelId="{9C88467C-FC38-415B-AC18-902E493EBB62}" type="presParOf" srcId="{FCD47D77-4237-45BB-B3CF-A81926FEFAE1}" destId="{398BA3E3-2511-4117-935C-CAD534041C2D}" srcOrd="0" destOrd="0" presId="urn:microsoft.com/office/officeart/2005/8/layout/process4"/>
    <dgm:cxn modelId="{D313D60F-F68D-422C-9E4D-D5953262EDD9}" type="presParOf" srcId="{FCD47D77-4237-45BB-B3CF-A81926FEFAE1}" destId="{A15169D4-7BDA-4A7F-B83D-1E3C14EB7F69}" srcOrd="1" destOrd="0" presId="urn:microsoft.com/office/officeart/2005/8/layout/process4"/>
    <dgm:cxn modelId="{87B6708F-F125-47C8-A2BE-099BE6A85EDA}" type="presParOf" srcId="{FCD47D77-4237-45BB-B3CF-A81926FEFAE1}" destId="{FBE362CD-3C04-424C-9332-777FD4F9B8A7}" srcOrd="2" destOrd="0" presId="urn:microsoft.com/office/officeart/2005/8/layout/process4"/>
    <dgm:cxn modelId="{DBCC9FFC-7D5C-4D5A-A721-7D30CF1B0321}" type="presParOf" srcId="{FBE362CD-3C04-424C-9332-777FD4F9B8A7}" destId="{7165BD2C-0135-482F-A35E-25BA497A867F}" srcOrd="0" destOrd="0" presId="urn:microsoft.com/office/officeart/2005/8/layout/process4"/>
    <dgm:cxn modelId="{FCD4AC04-3F6E-446A-8F51-190120397CD0}" type="presParOf" srcId="{FBE362CD-3C04-424C-9332-777FD4F9B8A7}" destId="{4445CB85-CB01-4310-BAB2-BE84191C664C}" srcOrd="1" destOrd="0" presId="urn:microsoft.com/office/officeart/2005/8/layout/process4"/>
  </dgm:cxnLst>
  <dgm:bg>
    <a:solidFill>
      <a:schemeClr val="accent1">
        <a:alpha val="5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29B2F7-FB00-4748-817E-421300797AA4}" type="doc">
      <dgm:prSet loTypeId="urn:microsoft.com/office/officeart/2005/8/layout/default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4C93BFBB-D019-43EA-A8A4-CA3CC9076079}">
      <dgm:prSet phldrT="[Texte]" custT="1"/>
      <dgm:spPr>
        <a:solidFill>
          <a:srgbClr val="3366FF"/>
        </a:solidFill>
      </dgm:spPr>
      <dgm:t>
        <a:bodyPr/>
        <a:lstStyle/>
        <a:p>
          <a:pPr rtl="1"/>
          <a:r>
            <a:rPr lang="ar-MA" sz="2000" b="1" dirty="0" smtClean="0">
              <a:latin typeface="Book Antiqua" pitchFamily="18" charset="0"/>
            </a:rPr>
            <a:t>تحبين النصوص التنظيمية الوطنية في مجال سلامة الطيران طبقا للضوابط والمعايير المعمول </a:t>
          </a:r>
          <a:r>
            <a:rPr lang="ar-MA" sz="2000" b="1" dirty="0" err="1" smtClean="0">
              <a:latin typeface="Book Antiqua" pitchFamily="18" charset="0"/>
            </a:rPr>
            <a:t>بها</a:t>
          </a:r>
          <a:r>
            <a:rPr lang="ar-MA" sz="2000" b="1" dirty="0" smtClean="0">
              <a:latin typeface="Book Antiqua" pitchFamily="18" charset="0"/>
            </a:rPr>
            <a:t> دوليا</a:t>
          </a:r>
          <a:endParaRPr lang="fr-FR" sz="2000" dirty="0"/>
        </a:p>
      </dgm:t>
    </dgm:pt>
    <dgm:pt modelId="{0471BB74-4183-4EF5-81E4-D29D5C4B7312}" type="parTrans" cxnId="{976222A5-2E0B-4C57-B217-7B8611EAD043}">
      <dgm:prSet/>
      <dgm:spPr/>
      <dgm:t>
        <a:bodyPr/>
        <a:lstStyle/>
        <a:p>
          <a:endParaRPr lang="fr-FR" sz="2000"/>
        </a:p>
      </dgm:t>
    </dgm:pt>
    <dgm:pt modelId="{499A166D-E136-4FB0-91C7-D7F5D49C692E}" type="sibTrans" cxnId="{976222A5-2E0B-4C57-B217-7B8611EAD043}">
      <dgm:prSet/>
      <dgm:spPr/>
      <dgm:t>
        <a:bodyPr/>
        <a:lstStyle/>
        <a:p>
          <a:endParaRPr lang="fr-FR" sz="2000"/>
        </a:p>
      </dgm:t>
    </dgm:pt>
    <dgm:pt modelId="{770C8506-4CF4-4388-B286-5503645FD96F}">
      <dgm:prSet custT="1"/>
      <dgm:spPr>
        <a:solidFill>
          <a:srgbClr val="3366FF"/>
        </a:solidFill>
      </dgm:spPr>
      <dgm:t>
        <a:bodyPr/>
        <a:lstStyle/>
        <a:p>
          <a:pPr rtl="1"/>
          <a:r>
            <a:rPr lang="ar-MA" sz="2000" b="1" dirty="0" smtClean="0">
              <a:latin typeface="Book Antiqua" pitchFamily="18" charset="0"/>
            </a:rPr>
            <a:t>تقوية مجالات تدخل السلامة الجوية  وتتبع صناعة الطيران</a:t>
          </a:r>
        </a:p>
      </dgm:t>
    </dgm:pt>
    <dgm:pt modelId="{B9B8EE71-8125-438D-A8C2-0AE666A73DA4}" type="parTrans" cxnId="{7B2CC525-1B03-46D1-AF51-CB755D68AB23}">
      <dgm:prSet/>
      <dgm:spPr/>
      <dgm:t>
        <a:bodyPr/>
        <a:lstStyle/>
        <a:p>
          <a:endParaRPr lang="fr-FR" sz="2000"/>
        </a:p>
      </dgm:t>
    </dgm:pt>
    <dgm:pt modelId="{A89BFE10-A5E3-4623-95F4-145F5DCD9F8F}" type="sibTrans" cxnId="{7B2CC525-1B03-46D1-AF51-CB755D68AB23}">
      <dgm:prSet/>
      <dgm:spPr/>
      <dgm:t>
        <a:bodyPr/>
        <a:lstStyle/>
        <a:p>
          <a:endParaRPr lang="fr-FR" sz="2000"/>
        </a:p>
      </dgm:t>
    </dgm:pt>
    <dgm:pt modelId="{B97B23C5-A260-4CB5-8635-F63B0E6AB9AB}">
      <dgm:prSet custT="1"/>
      <dgm:spPr>
        <a:solidFill>
          <a:srgbClr val="3366FF"/>
        </a:solidFill>
      </dgm:spPr>
      <dgm:t>
        <a:bodyPr/>
        <a:lstStyle/>
        <a:p>
          <a:pPr rtl="1"/>
          <a:r>
            <a:rPr lang="ar-MA" sz="2000" b="1" dirty="0" smtClean="0">
              <a:latin typeface="Book Antiqua" pitchFamily="18" charset="0"/>
            </a:rPr>
            <a:t>الرفع من مستوى أمن الملاحة الجوية المدنية بالمغرب</a:t>
          </a:r>
        </a:p>
      </dgm:t>
    </dgm:pt>
    <dgm:pt modelId="{3C10E03F-9DB4-4157-A78C-E0E7BB958678}" type="parTrans" cxnId="{68E66D5B-D736-4A54-A50F-6E27E1BE5431}">
      <dgm:prSet/>
      <dgm:spPr/>
      <dgm:t>
        <a:bodyPr/>
        <a:lstStyle/>
        <a:p>
          <a:endParaRPr lang="fr-FR" sz="2000"/>
        </a:p>
      </dgm:t>
    </dgm:pt>
    <dgm:pt modelId="{C4902449-22F0-42C8-AB67-FF62D45ABFAC}" type="sibTrans" cxnId="{68E66D5B-D736-4A54-A50F-6E27E1BE5431}">
      <dgm:prSet/>
      <dgm:spPr/>
      <dgm:t>
        <a:bodyPr/>
        <a:lstStyle/>
        <a:p>
          <a:endParaRPr lang="fr-FR" sz="2000"/>
        </a:p>
      </dgm:t>
    </dgm:pt>
    <dgm:pt modelId="{09817225-589E-4506-BCA2-4DA5B2D40E92}">
      <dgm:prSet custT="1"/>
      <dgm:spPr>
        <a:solidFill>
          <a:srgbClr val="3366FF"/>
        </a:solidFill>
      </dgm:spPr>
      <dgm:t>
        <a:bodyPr/>
        <a:lstStyle/>
        <a:p>
          <a:pPr rtl="1"/>
          <a:r>
            <a:rPr lang="ar-MA" sz="2000" b="1" dirty="0" smtClean="0">
              <a:latin typeface="Book Antiqua" pitchFamily="18" charset="0"/>
            </a:rPr>
            <a:t>الرفع من مستوى الخدمات المقدمة للركاب بالمطارات عند الذهاب والوصول</a:t>
          </a:r>
          <a:endParaRPr lang="fr-FR" sz="2000" b="1" dirty="0">
            <a:latin typeface="Book Antiqua" pitchFamily="18" charset="0"/>
          </a:endParaRPr>
        </a:p>
      </dgm:t>
    </dgm:pt>
    <dgm:pt modelId="{60D01F8B-3911-4A78-AAE9-1291D301CAF7}" type="parTrans" cxnId="{1309BA95-2B5A-4904-B54B-166744EF45E2}">
      <dgm:prSet/>
      <dgm:spPr/>
      <dgm:t>
        <a:bodyPr/>
        <a:lstStyle/>
        <a:p>
          <a:endParaRPr lang="fr-FR" sz="2000"/>
        </a:p>
      </dgm:t>
    </dgm:pt>
    <dgm:pt modelId="{B1F12688-A50C-4129-88F2-67FE7D794D7C}" type="sibTrans" cxnId="{1309BA95-2B5A-4904-B54B-166744EF45E2}">
      <dgm:prSet/>
      <dgm:spPr/>
      <dgm:t>
        <a:bodyPr/>
        <a:lstStyle/>
        <a:p>
          <a:endParaRPr lang="fr-FR" sz="2000"/>
        </a:p>
      </dgm:t>
    </dgm:pt>
    <dgm:pt modelId="{17AD54EA-B036-415E-9B54-E67221445EE8}" type="pres">
      <dgm:prSet presAssocID="{4B29B2F7-FB00-4748-817E-421300797A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803C30C-C84C-4995-84C5-CDDAEFAFEA41}" type="pres">
      <dgm:prSet presAssocID="{4C93BFBB-D019-43EA-A8A4-CA3CC9076079}" presName="node" presStyleLbl="node1" presStyleIdx="0" presStyleCnt="4" custScaleX="10956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F46D69-0FC3-4BEB-B068-C41999B10AD0}" type="pres">
      <dgm:prSet presAssocID="{499A166D-E136-4FB0-91C7-D7F5D49C692E}" presName="sibTrans" presStyleCnt="0"/>
      <dgm:spPr/>
    </dgm:pt>
    <dgm:pt modelId="{BC68B84E-AB44-43FF-8E38-53D9C4E5207A}" type="pres">
      <dgm:prSet presAssocID="{770C8506-4CF4-4388-B286-5503645FD96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0CF15E-8115-4381-B4AC-12D8BFA4DED0}" type="pres">
      <dgm:prSet presAssocID="{A89BFE10-A5E3-4623-95F4-145F5DCD9F8F}" presName="sibTrans" presStyleCnt="0"/>
      <dgm:spPr/>
    </dgm:pt>
    <dgm:pt modelId="{B00AB023-F1B3-45D2-A0D0-E79E1B2BBF90}" type="pres">
      <dgm:prSet presAssocID="{B97B23C5-A260-4CB5-8635-F63B0E6AB9AB}" presName="node" presStyleLbl="node1" presStyleIdx="2" presStyleCnt="4" custScaleX="10956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168F3F-36DA-4199-901C-B66996FCFF45}" type="pres">
      <dgm:prSet presAssocID="{C4902449-22F0-42C8-AB67-FF62D45ABFAC}" presName="sibTrans" presStyleCnt="0"/>
      <dgm:spPr/>
    </dgm:pt>
    <dgm:pt modelId="{904A3FE4-3FA9-4A44-838B-04041286D2AB}" type="pres">
      <dgm:prSet presAssocID="{09817225-589E-4506-BCA2-4DA5B2D40E9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400DBDF-4475-485D-BC51-6DB710FFC391}" type="presOf" srcId="{B97B23C5-A260-4CB5-8635-F63B0E6AB9AB}" destId="{B00AB023-F1B3-45D2-A0D0-E79E1B2BBF90}" srcOrd="0" destOrd="0" presId="urn:microsoft.com/office/officeart/2005/8/layout/default"/>
    <dgm:cxn modelId="{976222A5-2E0B-4C57-B217-7B8611EAD043}" srcId="{4B29B2F7-FB00-4748-817E-421300797AA4}" destId="{4C93BFBB-D019-43EA-A8A4-CA3CC9076079}" srcOrd="0" destOrd="0" parTransId="{0471BB74-4183-4EF5-81E4-D29D5C4B7312}" sibTransId="{499A166D-E136-4FB0-91C7-D7F5D49C692E}"/>
    <dgm:cxn modelId="{68E66D5B-D736-4A54-A50F-6E27E1BE5431}" srcId="{4B29B2F7-FB00-4748-817E-421300797AA4}" destId="{B97B23C5-A260-4CB5-8635-F63B0E6AB9AB}" srcOrd="2" destOrd="0" parTransId="{3C10E03F-9DB4-4157-A78C-E0E7BB958678}" sibTransId="{C4902449-22F0-42C8-AB67-FF62D45ABFAC}"/>
    <dgm:cxn modelId="{4A4A33E5-8330-4A50-B96E-81669DC64DFB}" type="presOf" srcId="{770C8506-4CF4-4388-B286-5503645FD96F}" destId="{BC68B84E-AB44-43FF-8E38-53D9C4E5207A}" srcOrd="0" destOrd="0" presId="urn:microsoft.com/office/officeart/2005/8/layout/default"/>
    <dgm:cxn modelId="{B58C27BB-7CC6-4D99-A9C7-471CD32F1947}" type="presOf" srcId="{4C93BFBB-D019-43EA-A8A4-CA3CC9076079}" destId="{B803C30C-C84C-4995-84C5-CDDAEFAFEA41}" srcOrd="0" destOrd="0" presId="urn:microsoft.com/office/officeart/2005/8/layout/default"/>
    <dgm:cxn modelId="{1309BA95-2B5A-4904-B54B-166744EF45E2}" srcId="{4B29B2F7-FB00-4748-817E-421300797AA4}" destId="{09817225-589E-4506-BCA2-4DA5B2D40E92}" srcOrd="3" destOrd="0" parTransId="{60D01F8B-3911-4A78-AAE9-1291D301CAF7}" sibTransId="{B1F12688-A50C-4129-88F2-67FE7D794D7C}"/>
    <dgm:cxn modelId="{0CB9FC90-907C-4C87-B87F-5B931AC96EAF}" type="presOf" srcId="{4B29B2F7-FB00-4748-817E-421300797AA4}" destId="{17AD54EA-B036-415E-9B54-E67221445EE8}" srcOrd="0" destOrd="0" presId="urn:microsoft.com/office/officeart/2005/8/layout/default"/>
    <dgm:cxn modelId="{D534AB8D-3465-41AE-819E-5C2B7F8F0530}" type="presOf" srcId="{09817225-589E-4506-BCA2-4DA5B2D40E92}" destId="{904A3FE4-3FA9-4A44-838B-04041286D2AB}" srcOrd="0" destOrd="0" presId="urn:microsoft.com/office/officeart/2005/8/layout/default"/>
    <dgm:cxn modelId="{7B2CC525-1B03-46D1-AF51-CB755D68AB23}" srcId="{4B29B2F7-FB00-4748-817E-421300797AA4}" destId="{770C8506-4CF4-4388-B286-5503645FD96F}" srcOrd="1" destOrd="0" parTransId="{B9B8EE71-8125-438D-A8C2-0AE666A73DA4}" sibTransId="{A89BFE10-A5E3-4623-95F4-145F5DCD9F8F}"/>
    <dgm:cxn modelId="{AEB2E707-0691-40BE-B045-D01E92FC902D}" type="presParOf" srcId="{17AD54EA-B036-415E-9B54-E67221445EE8}" destId="{B803C30C-C84C-4995-84C5-CDDAEFAFEA41}" srcOrd="0" destOrd="0" presId="urn:microsoft.com/office/officeart/2005/8/layout/default"/>
    <dgm:cxn modelId="{8485745F-11FD-4C1D-9EF7-C95CE6E3ADF8}" type="presParOf" srcId="{17AD54EA-B036-415E-9B54-E67221445EE8}" destId="{36F46D69-0FC3-4BEB-B068-C41999B10AD0}" srcOrd="1" destOrd="0" presId="urn:microsoft.com/office/officeart/2005/8/layout/default"/>
    <dgm:cxn modelId="{653F5384-90CC-4746-A855-FDB4D3C8310C}" type="presParOf" srcId="{17AD54EA-B036-415E-9B54-E67221445EE8}" destId="{BC68B84E-AB44-43FF-8E38-53D9C4E5207A}" srcOrd="2" destOrd="0" presId="urn:microsoft.com/office/officeart/2005/8/layout/default"/>
    <dgm:cxn modelId="{CA4B3E4D-8A4A-489B-A747-28B6006A4D63}" type="presParOf" srcId="{17AD54EA-B036-415E-9B54-E67221445EE8}" destId="{5C0CF15E-8115-4381-B4AC-12D8BFA4DED0}" srcOrd="3" destOrd="0" presId="urn:microsoft.com/office/officeart/2005/8/layout/default"/>
    <dgm:cxn modelId="{4E09F94B-E61C-45F8-8B74-C028DE5D7AD5}" type="presParOf" srcId="{17AD54EA-B036-415E-9B54-E67221445EE8}" destId="{B00AB023-F1B3-45D2-A0D0-E79E1B2BBF90}" srcOrd="4" destOrd="0" presId="urn:microsoft.com/office/officeart/2005/8/layout/default"/>
    <dgm:cxn modelId="{F4CC21D7-5A9F-4B92-940C-0C21DEBAE2FA}" type="presParOf" srcId="{17AD54EA-B036-415E-9B54-E67221445EE8}" destId="{59168F3F-36DA-4199-901C-B66996FCFF45}" srcOrd="5" destOrd="0" presId="urn:microsoft.com/office/officeart/2005/8/layout/default"/>
    <dgm:cxn modelId="{A901C7E5-3376-44F7-B44B-3AF12BCDF39E}" type="presParOf" srcId="{17AD54EA-B036-415E-9B54-E67221445EE8}" destId="{904A3FE4-3FA9-4A44-838B-04041286D2A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66385F-6673-49A7-87A4-394C78A170D6}">
      <dsp:nvSpPr>
        <dsp:cNvPr id="0" name=""/>
        <dsp:cNvSpPr/>
      </dsp:nvSpPr>
      <dsp:spPr>
        <a:xfrm>
          <a:off x="0" y="2713"/>
          <a:ext cx="6643734" cy="704339"/>
        </a:xfrm>
        <a:prstGeom prst="roundRect">
          <a:avLst/>
        </a:prstGeom>
        <a:solidFill>
          <a:srgbClr val="66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1" indent="0" algn="just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2800" b="1" kern="1200" dirty="0" smtClean="0">
              <a:solidFill>
                <a:schemeClr val="bg1"/>
              </a:solidFill>
              <a:latin typeface="Cambria" pitchFamily="18" charset="0"/>
              <a:cs typeface="+mn-cs"/>
            </a:rPr>
            <a:t>الإصلاح المؤسساتي والتشريعي</a:t>
          </a:r>
          <a:endParaRPr lang="fr-FR" sz="2800" b="1" kern="1200" dirty="0" smtClean="0">
            <a:solidFill>
              <a:schemeClr val="bg1"/>
            </a:solidFill>
            <a:latin typeface="Cambria" pitchFamily="18" charset="0"/>
            <a:cs typeface="+mn-cs"/>
          </a:endParaRPr>
        </a:p>
      </dsp:txBody>
      <dsp:txXfrm>
        <a:off x="0" y="2713"/>
        <a:ext cx="6643734" cy="704339"/>
      </dsp:txXfrm>
    </dsp:sp>
    <dsp:sp modelId="{73F4900C-0DE4-4B8B-8159-CB434F7EA94E}">
      <dsp:nvSpPr>
        <dsp:cNvPr id="0" name=""/>
        <dsp:cNvSpPr/>
      </dsp:nvSpPr>
      <dsp:spPr>
        <a:xfrm>
          <a:off x="0" y="787693"/>
          <a:ext cx="6643734" cy="704339"/>
        </a:xfrm>
        <a:prstGeom prst="roundRect">
          <a:avLst/>
        </a:prstGeom>
        <a:solidFill>
          <a:srgbClr val="66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2800" b="1" kern="1200" dirty="0" smtClean="0">
              <a:solidFill>
                <a:schemeClr val="bg1"/>
              </a:solidFill>
              <a:latin typeface="Cambria" pitchFamily="18" charset="0"/>
              <a:cs typeface="+mn-cs"/>
            </a:rPr>
            <a:t>تنمية النقل الجوي</a:t>
          </a:r>
          <a:endParaRPr lang="fr-FR" sz="2800" kern="1200" dirty="0">
            <a:solidFill>
              <a:schemeClr val="bg1"/>
            </a:solidFill>
          </a:endParaRPr>
        </a:p>
      </dsp:txBody>
      <dsp:txXfrm>
        <a:off x="0" y="787693"/>
        <a:ext cx="6643734" cy="704339"/>
      </dsp:txXfrm>
    </dsp:sp>
    <dsp:sp modelId="{80335C57-5244-462D-8C0B-FF3A854C27B1}">
      <dsp:nvSpPr>
        <dsp:cNvPr id="0" name=""/>
        <dsp:cNvSpPr/>
      </dsp:nvSpPr>
      <dsp:spPr>
        <a:xfrm>
          <a:off x="0" y="1572673"/>
          <a:ext cx="6643734" cy="704339"/>
        </a:xfrm>
        <a:prstGeom prst="roundRect">
          <a:avLst/>
        </a:prstGeom>
        <a:solidFill>
          <a:srgbClr val="66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2800" b="1" kern="1200" dirty="0" smtClean="0">
              <a:solidFill>
                <a:schemeClr val="bg1"/>
              </a:solidFill>
              <a:latin typeface="Cambria" pitchFamily="18" charset="0"/>
              <a:cs typeface="+mn-cs"/>
            </a:rPr>
            <a:t>تطوير المطارات والمجال الجوي</a:t>
          </a:r>
          <a:endParaRPr lang="fr-FR" sz="2800" b="1" kern="1200" dirty="0">
            <a:solidFill>
              <a:schemeClr val="bg1"/>
            </a:solidFill>
            <a:latin typeface="Cambria" pitchFamily="18" charset="0"/>
            <a:cs typeface="+mn-cs"/>
          </a:endParaRPr>
        </a:p>
      </dsp:txBody>
      <dsp:txXfrm>
        <a:off x="0" y="1572673"/>
        <a:ext cx="6643734" cy="704339"/>
      </dsp:txXfrm>
    </dsp:sp>
    <dsp:sp modelId="{30FB6A39-44DA-484F-A482-9FF7E7973D62}">
      <dsp:nvSpPr>
        <dsp:cNvPr id="0" name=""/>
        <dsp:cNvSpPr/>
      </dsp:nvSpPr>
      <dsp:spPr>
        <a:xfrm>
          <a:off x="0" y="2357653"/>
          <a:ext cx="6643734" cy="704339"/>
        </a:xfrm>
        <a:prstGeom prst="roundRect">
          <a:avLst/>
        </a:prstGeom>
        <a:solidFill>
          <a:srgbClr val="66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1" indent="0" algn="just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2800" b="1" kern="1200" dirty="0" smtClean="0">
              <a:solidFill>
                <a:schemeClr val="bg1"/>
              </a:solidFill>
              <a:latin typeface="Cambria" pitchFamily="18" charset="0"/>
              <a:cs typeface="+mn-cs"/>
            </a:rPr>
            <a:t>السلامة والأمن والجودة</a:t>
          </a:r>
          <a:endParaRPr lang="fr-FR" sz="2800" b="1" kern="1200" dirty="0" smtClean="0">
            <a:solidFill>
              <a:schemeClr val="bg1"/>
            </a:solidFill>
            <a:latin typeface="Cambria" pitchFamily="18" charset="0"/>
            <a:cs typeface="+mn-cs"/>
          </a:endParaRPr>
        </a:p>
      </dsp:txBody>
      <dsp:txXfrm>
        <a:off x="0" y="2357653"/>
        <a:ext cx="6643734" cy="704339"/>
      </dsp:txXfrm>
    </dsp:sp>
    <dsp:sp modelId="{3C145921-5206-4FA6-BC9F-92089221780E}">
      <dsp:nvSpPr>
        <dsp:cNvPr id="0" name=""/>
        <dsp:cNvSpPr/>
      </dsp:nvSpPr>
      <dsp:spPr>
        <a:xfrm>
          <a:off x="0" y="3142632"/>
          <a:ext cx="6643734" cy="704339"/>
        </a:xfrm>
        <a:prstGeom prst="roundRect">
          <a:avLst/>
        </a:prstGeom>
        <a:solidFill>
          <a:srgbClr val="66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1" indent="0" algn="just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2800" b="1" kern="1200" dirty="0" smtClean="0">
              <a:solidFill>
                <a:schemeClr val="bg1"/>
              </a:solidFill>
              <a:latin typeface="Cambria" pitchFamily="18" charset="0"/>
              <a:cs typeface="+mn-cs"/>
            </a:rPr>
            <a:t>تطوير الموارد البشرية والكفاءات</a:t>
          </a:r>
          <a:endParaRPr lang="fr-FR" sz="2800" b="1" kern="1200" dirty="0" smtClean="0">
            <a:solidFill>
              <a:schemeClr val="bg1"/>
            </a:solidFill>
            <a:latin typeface="Cambria" pitchFamily="18" charset="0"/>
            <a:cs typeface="+mn-cs"/>
          </a:endParaRPr>
        </a:p>
      </dsp:txBody>
      <dsp:txXfrm>
        <a:off x="0" y="3142632"/>
        <a:ext cx="6643734" cy="7043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D9A0A7-A5D8-40A3-88A6-AF2EAEED212D}">
      <dsp:nvSpPr>
        <dsp:cNvPr id="0" name=""/>
        <dsp:cNvSpPr/>
      </dsp:nvSpPr>
      <dsp:spPr>
        <a:xfrm>
          <a:off x="0" y="42608"/>
          <a:ext cx="7000924" cy="636479"/>
        </a:xfrm>
        <a:prstGeom prst="roundRect">
          <a:avLst/>
        </a:prstGeom>
        <a:solidFill>
          <a:srgbClr val="66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2300" b="1" kern="1200" dirty="0" err="1" smtClean="0">
              <a:solidFill>
                <a:schemeClr val="bg1"/>
              </a:solidFill>
              <a:latin typeface="Book Antiqua" pitchFamily="18" charset="0"/>
            </a:rPr>
            <a:t>تموقع</a:t>
          </a:r>
          <a:r>
            <a:rPr lang="ar-MA" sz="2300" b="1" kern="1200" dirty="0" smtClean="0">
              <a:solidFill>
                <a:schemeClr val="bg1"/>
              </a:solidFill>
              <a:latin typeface="Book Antiqua" pitchFamily="18" charset="0"/>
            </a:rPr>
            <a:t> </a:t>
          </a:r>
          <a:r>
            <a:rPr lang="ar-MA" sz="2300" b="1" kern="1200" dirty="0" err="1" smtClean="0">
              <a:solidFill>
                <a:schemeClr val="bg1"/>
              </a:solidFill>
              <a:latin typeface="Book Antiqua" pitchFamily="18" charset="0"/>
            </a:rPr>
            <a:t>الدارالبيضاء</a:t>
          </a:r>
          <a:r>
            <a:rPr lang="ar-MA" sz="2300" b="1" kern="1200" dirty="0" smtClean="0">
              <a:solidFill>
                <a:schemeClr val="bg1"/>
              </a:solidFill>
              <a:latin typeface="Book Antiqua" pitchFamily="18" charset="0"/>
            </a:rPr>
            <a:t> باعتبارها قطب مطاري مرجعي في شمال إفريقيا</a:t>
          </a:r>
        </a:p>
      </dsp:txBody>
      <dsp:txXfrm>
        <a:off x="0" y="42608"/>
        <a:ext cx="7000924" cy="636479"/>
      </dsp:txXfrm>
    </dsp:sp>
    <dsp:sp modelId="{59B83FD2-3D10-45B4-AE8B-ECFAFDD77850}">
      <dsp:nvSpPr>
        <dsp:cNvPr id="0" name=""/>
        <dsp:cNvSpPr/>
      </dsp:nvSpPr>
      <dsp:spPr>
        <a:xfrm>
          <a:off x="0" y="777008"/>
          <a:ext cx="7000924" cy="636479"/>
        </a:xfrm>
        <a:prstGeom prst="roundRect">
          <a:avLst/>
        </a:prstGeom>
        <a:solidFill>
          <a:srgbClr val="66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2300" b="1" kern="1200" dirty="0" smtClean="0">
              <a:solidFill>
                <a:schemeClr val="bg1"/>
              </a:solidFill>
              <a:latin typeface="Book Antiqua" pitchFamily="18" charset="0"/>
            </a:rPr>
            <a:t>تعزيز الربط الجوي للمغرب (لأسواق الأوروبية، الإفريقية، الأسيوية،..)</a:t>
          </a:r>
        </a:p>
      </dsp:txBody>
      <dsp:txXfrm>
        <a:off x="0" y="777008"/>
        <a:ext cx="7000924" cy="636479"/>
      </dsp:txXfrm>
    </dsp:sp>
    <dsp:sp modelId="{54CE54FA-37DD-4D1A-8F28-A9677C813A15}">
      <dsp:nvSpPr>
        <dsp:cNvPr id="0" name=""/>
        <dsp:cNvSpPr/>
      </dsp:nvSpPr>
      <dsp:spPr>
        <a:xfrm>
          <a:off x="0" y="1511408"/>
          <a:ext cx="7000924" cy="636479"/>
        </a:xfrm>
        <a:prstGeom prst="roundRect">
          <a:avLst/>
        </a:prstGeom>
        <a:solidFill>
          <a:srgbClr val="66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2300" b="1" kern="1200" dirty="0" smtClean="0">
              <a:solidFill>
                <a:schemeClr val="bg1"/>
              </a:solidFill>
              <a:latin typeface="Book Antiqua" pitchFamily="18" charset="0"/>
            </a:rPr>
            <a:t>إنعاش النقل الجوي الداخلي</a:t>
          </a:r>
          <a:r>
            <a:rPr lang="fr-FR" sz="2300" b="1" kern="1200" dirty="0" smtClean="0">
              <a:solidFill>
                <a:schemeClr val="bg1"/>
              </a:solidFill>
              <a:latin typeface="Book Antiqua" pitchFamily="18" charset="0"/>
            </a:rPr>
            <a:t>	</a:t>
          </a:r>
          <a:endParaRPr lang="ar-MA" sz="2300" b="1" kern="1200" dirty="0" smtClean="0">
            <a:solidFill>
              <a:schemeClr val="bg1"/>
            </a:solidFill>
            <a:latin typeface="Book Antiqua" pitchFamily="18" charset="0"/>
          </a:endParaRPr>
        </a:p>
      </dsp:txBody>
      <dsp:txXfrm>
        <a:off x="0" y="1511408"/>
        <a:ext cx="7000924" cy="636479"/>
      </dsp:txXfrm>
    </dsp:sp>
    <dsp:sp modelId="{49FF8B77-AAE3-4081-BB7B-E3AD3791A4DC}">
      <dsp:nvSpPr>
        <dsp:cNvPr id="0" name=""/>
        <dsp:cNvSpPr/>
      </dsp:nvSpPr>
      <dsp:spPr>
        <a:xfrm>
          <a:off x="0" y="2245808"/>
          <a:ext cx="7000924" cy="636479"/>
        </a:xfrm>
        <a:prstGeom prst="roundRect">
          <a:avLst/>
        </a:prstGeom>
        <a:solidFill>
          <a:srgbClr val="66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2300" b="1" kern="1200" dirty="0" smtClean="0">
              <a:solidFill>
                <a:schemeClr val="bg1"/>
              </a:solidFill>
              <a:latin typeface="Book Antiqua" pitchFamily="18" charset="0"/>
            </a:rPr>
            <a:t>تنمية نشاط الشحن الجوي بالمغرب</a:t>
          </a:r>
        </a:p>
      </dsp:txBody>
      <dsp:txXfrm>
        <a:off x="0" y="2245808"/>
        <a:ext cx="7000924" cy="636479"/>
      </dsp:txXfrm>
    </dsp:sp>
    <dsp:sp modelId="{80A59597-F12E-4A53-8337-41E7AE62D7C8}">
      <dsp:nvSpPr>
        <dsp:cNvPr id="0" name=""/>
        <dsp:cNvSpPr/>
      </dsp:nvSpPr>
      <dsp:spPr>
        <a:xfrm>
          <a:off x="0" y="2980208"/>
          <a:ext cx="7000924" cy="636479"/>
        </a:xfrm>
        <a:prstGeom prst="roundRect">
          <a:avLst/>
        </a:prstGeom>
        <a:solidFill>
          <a:srgbClr val="66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2300" b="1" kern="1200" dirty="0" smtClean="0">
              <a:solidFill>
                <a:schemeClr val="bg1"/>
              </a:solidFill>
              <a:latin typeface="Book Antiqua" pitchFamily="18" charset="0"/>
            </a:rPr>
            <a:t>الرفع من تنافسية الشركات الوطنية العاملة بالنقل الجوي   </a:t>
          </a:r>
          <a:endParaRPr lang="fr-FR" sz="2300" b="1" kern="1200" dirty="0">
            <a:solidFill>
              <a:schemeClr val="bg1"/>
            </a:solidFill>
          </a:endParaRPr>
        </a:p>
      </dsp:txBody>
      <dsp:txXfrm>
        <a:off x="0" y="2980208"/>
        <a:ext cx="7000924" cy="6364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FDE3B0-7CEF-4CCE-999C-A78CBC78340D}">
      <dsp:nvSpPr>
        <dsp:cNvPr id="0" name=""/>
        <dsp:cNvSpPr/>
      </dsp:nvSpPr>
      <dsp:spPr>
        <a:xfrm>
          <a:off x="0" y="3360662"/>
          <a:ext cx="7072361" cy="1103044"/>
        </a:xfrm>
        <a:prstGeom prst="rect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altLang="zh-CN" sz="1800" b="1" kern="1200" dirty="0" smtClean="0">
              <a:latin typeface="Sakkal Majalla" pitchFamily="2" charset="-78"/>
              <a:cs typeface="+mj-cs"/>
            </a:rPr>
            <a:t>تحديد آفاق تطور كل مطار على حدة والحاجيات من البنيات </a:t>
          </a:r>
          <a:r>
            <a:rPr lang="ar-MA" altLang="zh-CN" sz="1800" b="1" kern="1200" dirty="0" err="1" smtClean="0">
              <a:latin typeface="Sakkal Majalla" pitchFamily="2" charset="-78"/>
              <a:cs typeface="+mj-cs"/>
            </a:rPr>
            <a:t>المطارية</a:t>
          </a:r>
          <a:r>
            <a:rPr lang="ar-MA" altLang="zh-CN" sz="1800" b="1" kern="1200" dirty="0" smtClean="0">
              <a:latin typeface="Sakkal Majalla" pitchFamily="2" charset="-78"/>
              <a:cs typeface="+mj-cs"/>
            </a:rPr>
            <a:t> الجديدة وذلك على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altLang="zh-CN" sz="1800" b="1" kern="1200" dirty="0" smtClean="0">
              <a:latin typeface="Sakkal Majalla" pitchFamily="2" charset="-78"/>
              <a:cs typeface="+mj-cs"/>
            </a:rPr>
            <a:t> المدى</a:t>
          </a:r>
          <a:r>
            <a:rPr lang="fr-FR" altLang="zh-CN" sz="1800" b="1" kern="1200" dirty="0" smtClean="0">
              <a:latin typeface="Sakkal Majalla" pitchFamily="2" charset="-78"/>
              <a:cs typeface="+mj-cs"/>
            </a:rPr>
            <a:t> </a:t>
          </a:r>
          <a:r>
            <a:rPr lang="ar-MA" altLang="zh-CN" sz="1800" b="1" kern="1200" dirty="0" smtClean="0">
              <a:latin typeface="Sakkal Majalla" pitchFamily="2" charset="-78"/>
              <a:cs typeface="+mj-cs"/>
            </a:rPr>
            <a:t>القصير المتوسط والطويل (2016, 2020، 2030، 2035)</a:t>
          </a:r>
          <a:endParaRPr lang="fr-FR" sz="1800" b="1" kern="1200" dirty="0"/>
        </a:p>
      </dsp:txBody>
      <dsp:txXfrm>
        <a:off x="0" y="3360662"/>
        <a:ext cx="7072361" cy="1103044"/>
      </dsp:txXfrm>
    </dsp:sp>
    <dsp:sp modelId="{FD45CDCD-0E41-4A0F-99D1-507A20886991}">
      <dsp:nvSpPr>
        <dsp:cNvPr id="0" name=""/>
        <dsp:cNvSpPr/>
      </dsp:nvSpPr>
      <dsp:spPr>
        <a:xfrm rot="10800000">
          <a:off x="0" y="1680725"/>
          <a:ext cx="7072361" cy="1696482"/>
        </a:xfrm>
        <a:prstGeom prst="upArrowCallout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altLang="zh-CN" sz="2000" b="1" kern="1200" dirty="0" smtClean="0">
              <a:latin typeface="Sakkal Majalla" pitchFamily="2" charset="-78"/>
              <a:cs typeface="+mj-cs"/>
            </a:rPr>
            <a:t>مواصلة مجهود تطوير البنيات التحتية </a:t>
          </a:r>
          <a:r>
            <a:rPr lang="ar-MA" altLang="zh-CN" sz="2000" b="1" kern="1200" dirty="0" err="1" smtClean="0">
              <a:latin typeface="Sakkal Majalla" pitchFamily="2" charset="-78"/>
              <a:cs typeface="+mj-cs"/>
            </a:rPr>
            <a:t>المطارية</a:t>
          </a:r>
          <a:r>
            <a:rPr lang="ar-MA" altLang="zh-CN" sz="2000" b="1" kern="1200" dirty="0" smtClean="0">
              <a:latin typeface="Sakkal Majalla" pitchFamily="2" charset="-78"/>
              <a:cs typeface="+mj-cs"/>
            </a:rPr>
            <a:t> وذلك وفقا للمخطط الوطني الجديد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altLang="zh-CN" sz="2000" b="1" kern="1200" dirty="0" smtClean="0">
              <a:latin typeface="Sakkal Majalla" pitchFamily="2" charset="-78"/>
              <a:cs typeface="+mj-cs"/>
            </a:rPr>
            <a:t> للمطارات </a:t>
          </a:r>
          <a:endParaRPr lang="fr-FR" sz="2000" b="1" kern="1200" dirty="0"/>
        </a:p>
      </dsp:txBody>
      <dsp:txXfrm rot="10800000">
        <a:off x="0" y="1680725"/>
        <a:ext cx="7072361" cy="1696482"/>
      </dsp:txXfrm>
    </dsp:sp>
    <dsp:sp modelId="{A15169D4-7BDA-4A7F-B83D-1E3C14EB7F69}">
      <dsp:nvSpPr>
        <dsp:cNvPr id="0" name=""/>
        <dsp:cNvSpPr/>
      </dsp:nvSpPr>
      <dsp:spPr>
        <a:xfrm rot="10800000">
          <a:off x="0" y="789"/>
          <a:ext cx="7072361" cy="1696482"/>
        </a:xfrm>
        <a:prstGeom prst="upArrowCallout">
          <a:avLst/>
        </a:prstGeom>
        <a:solidFill>
          <a:srgbClr val="3366FF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800" b="1" kern="1200" dirty="0" smtClean="0"/>
            <a:t>الأهداف الاستراتيجية</a:t>
          </a:r>
          <a:endParaRPr lang="fr-FR" sz="2800" b="1" kern="1200" dirty="0"/>
        </a:p>
      </dsp:txBody>
      <dsp:txXfrm>
        <a:off x="0" y="789"/>
        <a:ext cx="7072361" cy="595465"/>
      </dsp:txXfrm>
    </dsp:sp>
    <dsp:sp modelId="{7165BD2C-0135-482F-A35E-25BA497A867F}">
      <dsp:nvSpPr>
        <dsp:cNvPr id="0" name=""/>
        <dsp:cNvSpPr/>
      </dsp:nvSpPr>
      <dsp:spPr>
        <a:xfrm>
          <a:off x="0" y="596254"/>
          <a:ext cx="3536180" cy="507248"/>
        </a:xfrm>
        <a:prstGeom prst="rect">
          <a:avLst/>
        </a:prstGeom>
        <a:solidFill>
          <a:srgbClr val="3366FF">
            <a:alpha val="25000"/>
          </a:srgb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altLang="zh-CN" sz="1600" b="1" kern="1200" dirty="0" smtClean="0">
              <a:latin typeface="Sakkal Majalla" pitchFamily="2" charset="-78"/>
              <a:cs typeface="+mj-cs"/>
            </a:rPr>
            <a:t>مواكبة السياسة الطموحة للسياحة ”رؤية 2020“</a:t>
          </a:r>
          <a:endParaRPr lang="fr-FR" sz="1600" b="1" kern="1200" dirty="0"/>
        </a:p>
      </dsp:txBody>
      <dsp:txXfrm>
        <a:off x="0" y="596254"/>
        <a:ext cx="3536180" cy="507248"/>
      </dsp:txXfrm>
    </dsp:sp>
    <dsp:sp modelId="{4445CB85-CB01-4310-BAB2-BE84191C664C}">
      <dsp:nvSpPr>
        <dsp:cNvPr id="0" name=""/>
        <dsp:cNvSpPr/>
      </dsp:nvSpPr>
      <dsp:spPr>
        <a:xfrm>
          <a:off x="3536180" y="596254"/>
          <a:ext cx="3536180" cy="507248"/>
        </a:xfrm>
        <a:prstGeom prst="rect">
          <a:avLst/>
        </a:prstGeom>
        <a:solidFill>
          <a:srgbClr val="3366FF">
            <a:alpha val="25000"/>
          </a:srgb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altLang="zh-CN" sz="1600" b="1" kern="1200" dirty="0" smtClean="0">
              <a:latin typeface="Sakkal Majalla" pitchFamily="2" charset="-78"/>
              <a:cs typeface="+mj-cs"/>
            </a:rPr>
            <a:t>تعزيز مكانة مطار الدار البيضاء – محمد الخامس كقطب جوي دولي رائد</a:t>
          </a:r>
          <a:endParaRPr lang="fr-FR" sz="1600" b="1" kern="1200" dirty="0"/>
        </a:p>
      </dsp:txBody>
      <dsp:txXfrm>
        <a:off x="3536180" y="596254"/>
        <a:ext cx="3536180" cy="50724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03C30C-C84C-4995-84C5-CDDAEFAFEA41}">
      <dsp:nvSpPr>
        <dsp:cNvPr id="0" name=""/>
        <dsp:cNvSpPr/>
      </dsp:nvSpPr>
      <dsp:spPr>
        <a:xfrm>
          <a:off x="285716" y="1760"/>
          <a:ext cx="3422296" cy="1874067"/>
        </a:xfrm>
        <a:prstGeom prst="rect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2000" b="1" kern="1200" dirty="0" smtClean="0">
              <a:latin typeface="Book Antiqua" pitchFamily="18" charset="0"/>
            </a:rPr>
            <a:t>تحبين النصوص التنظيمية الوطنية في مجال سلامة الطيران طبقا للضوابط والمعايير المعمول </a:t>
          </a:r>
          <a:r>
            <a:rPr lang="ar-MA" sz="2000" b="1" kern="1200" dirty="0" err="1" smtClean="0">
              <a:latin typeface="Book Antiqua" pitchFamily="18" charset="0"/>
            </a:rPr>
            <a:t>بها</a:t>
          </a:r>
          <a:r>
            <a:rPr lang="ar-MA" sz="2000" b="1" kern="1200" dirty="0" smtClean="0">
              <a:latin typeface="Book Antiqua" pitchFamily="18" charset="0"/>
            </a:rPr>
            <a:t> دوليا</a:t>
          </a:r>
          <a:endParaRPr lang="fr-FR" sz="2000" kern="1200" dirty="0"/>
        </a:p>
      </dsp:txBody>
      <dsp:txXfrm>
        <a:off x="285716" y="1760"/>
        <a:ext cx="3422296" cy="1874067"/>
      </dsp:txXfrm>
    </dsp:sp>
    <dsp:sp modelId="{BC68B84E-AB44-43FF-8E38-53D9C4E5207A}">
      <dsp:nvSpPr>
        <dsp:cNvPr id="0" name=""/>
        <dsp:cNvSpPr/>
      </dsp:nvSpPr>
      <dsp:spPr>
        <a:xfrm>
          <a:off x="4020357" y="1760"/>
          <a:ext cx="3123445" cy="1874067"/>
        </a:xfrm>
        <a:prstGeom prst="rect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2000" b="1" kern="1200" dirty="0" smtClean="0">
              <a:latin typeface="Book Antiqua" pitchFamily="18" charset="0"/>
            </a:rPr>
            <a:t>تقوية مجالات تدخل السلامة الجوية  وتتبع صناعة الطيران</a:t>
          </a:r>
        </a:p>
      </dsp:txBody>
      <dsp:txXfrm>
        <a:off x="4020357" y="1760"/>
        <a:ext cx="3123445" cy="1874067"/>
      </dsp:txXfrm>
    </dsp:sp>
    <dsp:sp modelId="{B00AB023-F1B3-45D2-A0D0-E79E1B2BBF90}">
      <dsp:nvSpPr>
        <dsp:cNvPr id="0" name=""/>
        <dsp:cNvSpPr/>
      </dsp:nvSpPr>
      <dsp:spPr>
        <a:xfrm>
          <a:off x="285716" y="2188172"/>
          <a:ext cx="3422296" cy="1874067"/>
        </a:xfrm>
        <a:prstGeom prst="rect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2000" b="1" kern="1200" dirty="0" smtClean="0">
              <a:latin typeface="Book Antiqua" pitchFamily="18" charset="0"/>
            </a:rPr>
            <a:t>الرفع من مستوى أمن الملاحة الجوية المدنية بالمغرب</a:t>
          </a:r>
        </a:p>
      </dsp:txBody>
      <dsp:txXfrm>
        <a:off x="285716" y="2188172"/>
        <a:ext cx="3422296" cy="1874067"/>
      </dsp:txXfrm>
    </dsp:sp>
    <dsp:sp modelId="{904A3FE4-3FA9-4A44-838B-04041286D2AB}">
      <dsp:nvSpPr>
        <dsp:cNvPr id="0" name=""/>
        <dsp:cNvSpPr/>
      </dsp:nvSpPr>
      <dsp:spPr>
        <a:xfrm>
          <a:off x="4020357" y="2188172"/>
          <a:ext cx="3123445" cy="1874067"/>
        </a:xfrm>
        <a:prstGeom prst="rect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2000" b="1" kern="1200" dirty="0" smtClean="0">
              <a:latin typeface="Book Antiqua" pitchFamily="18" charset="0"/>
            </a:rPr>
            <a:t>الرفع من مستوى الخدمات المقدمة للركاب بالمطارات عند الذهاب والوصول</a:t>
          </a:r>
          <a:endParaRPr lang="fr-FR" sz="2000" b="1" kern="1200" dirty="0">
            <a:latin typeface="Book Antiqua" pitchFamily="18" charset="0"/>
          </a:endParaRPr>
        </a:p>
      </dsp:txBody>
      <dsp:txXfrm>
        <a:off x="4020357" y="2188172"/>
        <a:ext cx="3123445" cy="1874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98900" y="0"/>
            <a:ext cx="29829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763720-7E20-4B27-B5C0-872AC8FB39B0}" type="datetimeFigureOut">
              <a:rPr lang="fr-FR"/>
              <a:pPr>
                <a:defRPr/>
              </a:pPr>
              <a:t>28/01/2015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829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98900" y="9409113"/>
            <a:ext cx="29829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DA5EBD-DE64-44FE-9582-ECB2527F0E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8" tIns="47969" rIns="95938" bIns="47969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8" tIns="47969" rIns="95938" bIns="4796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05350"/>
            <a:ext cx="55054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8" tIns="47969" rIns="95938" bIns="47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8" tIns="47969" rIns="95938" bIns="47969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8" tIns="47969" rIns="95938" bIns="47969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DE21C3-6A57-4D35-9F50-DE8E197593D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90FA65-F04C-4C90-9D60-B2488BB53E2C}" type="slidenum">
              <a:rPr lang="ar-SA" altLang="fr-FR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s-ES_tradnl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 eaLnBrk="1" hangingPunct="1"/>
            <a:r>
              <a:rPr lang="ar-MA" altLang="fr-FR" smtClean="0">
                <a:latin typeface="Arial" pitchFamily="34" charset="0"/>
                <a:cs typeface="Arial" pitchFamily="34" charset="0"/>
              </a:rPr>
              <a:t>    </a:t>
            </a:r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900488" y="9410700"/>
            <a:ext cx="29829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38" tIns="47969" rIns="95938" bIns="47969" anchor="b"/>
          <a:lstStyle/>
          <a:p>
            <a:pPr algn="r" eaLnBrk="0" hangingPunct="0"/>
            <a:fld id="{A320234C-6E7D-495A-B7E8-8E9E8D23F6DA}" type="slidenum">
              <a:rPr lang="en-US" altLang="fr-FR" sz="1300"/>
              <a:pPr algn="r" eaLnBrk="0" hangingPunct="0"/>
              <a:t>6</a:t>
            </a:fld>
            <a:endParaRPr lang="en-US" altLang="fr-FR" sz="13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4D52F7-24DB-4AD3-8674-63E0AEE4A372}" type="slidenum">
              <a:rPr lang="en-US" altLang="fr-FR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7</a:t>
            </a:fld>
            <a:endParaRPr lang="en-US" altLang="fr-FR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CB35E6-22A4-4557-93AB-F388D3AA71CA}" type="slidenum">
              <a:rPr lang="fr-FR" altLang="fr-FR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2DA809-C5A7-4062-AF90-181D0AFA740D}" type="slidenum">
              <a:rPr lang="fr-FR" altLang="fr-FR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TGV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24750" y="1844675"/>
            <a:ext cx="16192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9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24750" y="0"/>
            <a:ext cx="16192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0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24750" y="3789363"/>
            <a:ext cx="16192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3" descr="Photo 021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24750" y="4724400"/>
            <a:ext cx="16192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4" descr="DSC04509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524750" y="2781300"/>
            <a:ext cx="16192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2" descr="3 portiques et  Bateau rouge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524750" y="908050"/>
            <a:ext cx="161925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30" descr="logo-MET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072438" y="5643563"/>
            <a:ext cx="6842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5" name="Text Box 131"/>
          <p:cNvSpPr txBox="1">
            <a:spLocks noChangeArrowheads="1"/>
          </p:cNvSpPr>
          <p:nvPr userDrawn="1"/>
        </p:nvSpPr>
        <p:spPr bwMode="auto">
          <a:xfrm>
            <a:off x="7486650" y="6215063"/>
            <a:ext cx="180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MA" sz="18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raditional Arabic" pitchFamily="2" charset="-78"/>
              </a:rPr>
              <a:t>وزارة التجهيز والنقل </a:t>
            </a:r>
            <a:r>
              <a:rPr lang="ar-MA" sz="1800" b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raditional Arabic" pitchFamily="2" charset="-78"/>
              </a:rPr>
              <a:t>واللوجيستيك</a:t>
            </a:r>
            <a:endParaRPr lang="fr-FR" sz="1800" b="1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Traditional Arabic" pitchFamily="2" charset="-78"/>
            </a:endParaRPr>
          </a:p>
        </p:txBody>
      </p:sp>
      <p:grpSp>
        <p:nvGrpSpPr>
          <p:cNvPr id="1034" name="Group 266"/>
          <p:cNvGrpSpPr>
            <a:grpSpLocks/>
          </p:cNvGrpSpPr>
          <p:nvPr userDrawn="1"/>
        </p:nvGrpSpPr>
        <p:grpSpPr bwMode="auto">
          <a:xfrm rot="-5400000">
            <a:off x="6333331" y="1118394"/>
            <a:ext cx="2309813" cy="73025"/>
            <a:chOff x="-1" y="572"/>
            <a:chExt cx="1455" cy="46"/>
          </a:xfrm>
        </p:grpSpPr>
        <p:grpSp>
          <p:nvGrpSpPr>
            <p:cNvPr id="1097" name="Group 267"/>
            <p:cNvGrpSpPr>
              <a:grpSpLocks/>
            </p:cNvGrpSpPr>
            <p:nvPr userDrawn="1"/>
          </p:nvGrpSpPr>
          <p:grpSpPr bwMode="auto">
            <a:xfrm>
              <a:off x="-1" y="572"/>
              <a:ext cx="730" cy="46"/>
              <a:chOff x="-1" y="572"/>
              <a:chExt cx="730" cy="46"/>
            </a:xfrm>
          </p:grpSpPr>
          <p:grpSp>
            <p:nvGrpSpPr>
              <p:cNvPr id="1113" name="Group 268"/>
              <p:cNvGrpSpPr>
                <a:grpSpLocks/>
              </p:cNvGrpSpPr>
              <p:nvPr userDrawn="1"/>
            </p:nvGrpSpPr>
            <p:grpSpPr bwMode="auto">
              <a:xfrm>
                <a:off x="-1" y="572"/>
                <a:ext cx="365" cy="46"/>
                <a:chOff x="-1" y="572"/>
                <a:chExt cx="365" cy="46"/>
              </a:xfrm>
            </p:grpSpPr>
            <p:grpSp>
              <p:nvGrpSpPr>
                <p:cNvPr id="1121" name="Group 269"/>
                <p:cNvGrpSpPr>
                  <a:grpSpLocks/>
                </p:cNvGrpSpPr>
                <p:nvPr userDrawn="1"/>
              </p:nvGrpSpPr>
              <p:grpSpPr bwMode="auto">
                <a:xfrm>
                  <a:off x="-1" y="572"/>
                  <a:ext cx="182" cy="46"/>
                  <a:chOff x="1973" y="2069"/>
                  <a:chExt cx="182" cy="46"/>
                </a:xfrm>
              </p:grpSpPr>
              <p:sp>
                <p:nvSpPr>
                  <p:cNvPr id="1125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2069"/>
                    <a:ext cx="91" cy="46"/>
                  </a:xfrm>
                  <a:prstGeom prst="rect">
                    <a:avLst/>
                  </a:prstGeom>
                  <a:solidFill>
                    <a:srgbClr val="3366FF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126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069"/>
                    <a:ext cx="91" cy="46"/>
                  </a:xfrm>
                  <a:prstGeom prst="rect">
                    <a:avLst/>
                  </a:prstGeom>
                  <a:solidFill>
                    <a:srgbClr val="C0C0C0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1122" name="Group 272"/>
                <p:cNvGrpSpPr>
                  <a:grpSpLocks/>
                </p:cNvGrpSpPr>
                <p:nvPr userDrawn="1"/>
              </p:nvGrpSpPr>
              <p:grpSpPr bwMode="auto">
                <a:xfrm>
                  <a:off x="182" y="572"/>
                  <a:ext cx="182" cy="46"/>
                  <a:chOff x="1973" y="2069"/>
                  <a:chExt cx="182" cy="46"/>
                </a:xfrm>
              </p:grpSpPr>
              <p:sp>
                <p:nvSpPr>
                  <p:cNvPr id="1123" name="Rectangle 273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2069"/>
                    <a:ext cx="91" cy="46"/>
                  </a:xfrm>
                  <a:prstGeom prst="rect">
                    <a:avLst/>
                  </a:prstGeom>
                  <a:solidFill>
                    <a:srgbClr val="3366FF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124" name="Rectangle 274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069"/>
                    <a:ext cx="91" cy="46"/>
                  </a:xfrm>
                  <a:prstGeom prst="rect">
                    <a:avLst/>
                  </a:prstGeom>
                  <a:solidFill>
                    <a:srgbClr val="C0C0C0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</p:grpSp>
          <p:grpSp>
            <p:nvGrpSpPr>
              <p:cNvPr id="1114" name="Group 275"/>
              <p:cNvGrpSpPr>
                <a:grpSpLocks/>
              </p:cNvGrpSpPr>
              <p:nvPr userDrawn="1"/>
            </p:nvGrpSpPr>
            <p:grpSpPr bwMode="auto">
              <a:xfrm>
                <a:off x="364" y="572"/>
                <a:ext cx="365" cy="46"/>
                <a:chOff x="-1" y="572"/>
                <a:chExt cx="365" cy="46"/>
              </a:xfrm>
            </p:grpSpPr>
            <p:grpSp>
              <p:nvGrpSpPr>
                <p:cNvPr id="1115" name="Group 276"/>
                <p:cNvGrpSpPr>
                  <a:grpSpLocks/>
                </p:cNvGrpSpPr>
                <p:nvPr userDrawn="1"/>
              </p:nvGrpSpPr>
              <p:grpSpPr bwMode="auto">
                <a:xfrm>
                  <a:off x="-1" y="572"/>
                  <a:ext cx="182" cy="46"/>
                  <a:chOff x="1973" y="2069"/>
                  <a:chExt cx="182" cy="46"/>
                </a:xfrm>
              </p:grpSpPr>
              <p:sp>
                <p:nvSpPr>
                  <p:cNvPr id="1119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2069"/>
                    <a:ext cx="91" cy="46"/>
                  </a:xfrm>
                  <a:prstGeom prst="rect">
                    <a:avLst/>
                  </a:prstGeom>
                  <a:solidFill>
                    <a:srgbClr val="3366FF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120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069"/>
                    <a:ext cx="91" cy="46"/>
                  </a:xfrm>
                  <a:prstGeom prst="rect">
                    <a:avLst/>
                  </a:prstGeom>
                  <a:solidFill>
                    <a:srgbClr val="C0C0C0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1116" name="Group 279"/>
                <p:cNvGrpSpPr>
                  <a:grpSpLocks/>
                </p:cNvGrpSpPr>
                <p:nvPr userDrawn="1"/>
              </p:nvGrpSpPr>
              <p:grpSpPr bwMode="auto">
                <a:xfrm>
                  <a:off x="182" y="572"/>
                  <a:ext cx="182" cy="46"/>
                  <a:chOff x="1973" y="2069"/>
                  <a:chExt cx="182" cy="46"/>
                </a:xfrm>
              </p:grpSpPr>
              <p:sp>
                <p:nvSpPr>
                  <p:cNvPr id="1117" name="Rectangle 280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2069"/>
                    <a:ext cx="91" cy="46"/>
                  </a:xfrm>
                  <a:prstGeom prst="rect">
                    <a:avLst/>
                  </a:prstGeom>
                  <a:solidFill>
                    <a:srgbClr val="3366FF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118" name="Rectangle 281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069"/>
                    <a:ext cx="91" cy="46"/>
                  </a:xfrm>
                  <a:prstGeom prst="rect">
                    <a:avLst/>
                  </a:prstGeom>
                  <a:solidFill>
                    <a:srgbClr val="C0C0C0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</p:grpSp>
        </p:grpSp>
        <p:grpSp>
          <p:nvGrpSpPr>
            <p:cNvPr id="1098" name="Group 282"/>
            <p:cNvGrpSpPr>
              <a:grpSpLocks/>
            </p:cNvGrpSpPr>
            <p:nvPr userDrawn="1"/>
          </p:nvGrpSpPr>
          <p:grpSpPr bwMode="auto">
            <a:xfrm>
              <a:off x="724" y="572"/>
              <a:ext cx="730" cy="46"/>
              <a:chOff x="-1" y="572"/>
              <a:chExt cx="730" cy="46"/>
            </a:xfrm>
          </p:grpSpPr>
          <p:grpSp>
            <p:nvGrpSpPr>
              <p:cNvPr id="1099" name="Group 283"/>
              <p:cNvGrpSpPr>
                <a:grpSpLocks/>
              </p:cNvGrpSpPr>
              <p:nvPr userDrawn="1"/>
            </p:nvGrpSpPr>
            <p:grpSpPr bwMode="auto">
              <a:xfrm>
                <a:off x="-1" y="572"/>
                <a:ext cx="365" cy="46"/>
                <a:chOff x="-1" y="572"/>
                <a:chExt cx="365" cy="46"/>
              </a:xfrm>
            </p:grpSpPr>
            <p:grpSp>
              <p:nvGrpSpPr>
                <p:cNvPr id="1107" name="Group 284"/>
                <p:cNvGrpSpPr>
                  <a:grpSpLocks/>
                </p:cNvGrpSpPr>
                <p:nvPr userDrawn="1"/>
              </p:nvGrpSpPr>
              <p:grpSpPr bwMode="auto">
                <a:xfrm>
                  <a:off x="-1" y="572"/>
                  <a:ext cx="182" cy="46"/>
                  <a:chOff x="1973" y="2069"/>
                  <a:chExt cx="182" cy="46"/>
                </a:xfrm>
              </p:grpSpPr>
              <p:sp>
                <p:nvSpPr>
                  <p:cNvPr id="1111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2069"/>
                    <a:ext cx="91" cy="46"/>
                  </a:xfrm>
                  <a:prstGeom prst="rect">
                    <a:avLst/>
                  </a:prstGeom>
                  <a:solidFill>
                    <a:srgbClr val="3366FF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112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069"/>
                    <a:ext cx="91" cy="46"/>
                  </a:xfrm>
                  <a:prstGeom prst="rect">
                    <a:avLst/>
                  </a:prstGeom>
                  <a:solidFill>
                    <a:srgbClr val="C0C0C0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1108" name="Group 287"/>
                <p:cNvGrpSpPr>
                  <a:grpSpLocks/>
                </p:cNvGrpSpPr>
                <p:nvPr userDrawn="1"/>
              </p:nvGrpSpPr>
              <p:grpSpPr bwMode="auto">
                <a:xfrm>
                  <a:off x="182" y="572"/>
                  <a:ext cx="182" cy="46"/>
                  <a:chOff x="1973" y="2069"/>
                  <a:chExt cx="182" cy="46"/>
                </a:xfrm>
              </p:grpSpPr>
              <p:sp>
                <p:nvSpPr>
                  <p:cNvPr id="1109" name="Rectangle 288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2069"/>
                    <a:ext cx="91" cy="46"/>
                  </a:xfrm>
                  <a:prstGeom prst="rect">
                    <a:avLst/>
                  </a:prstGeom>
                  <a:solidFill>
                    <a:srgbClr val="3366FF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110" name="Rectangle 289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069"/>
                    <a:ext cx="91" cy="46"/>
                  </a:xfrm>
                  <a:prstGeom prst="rect">
                    <a:avLst/>
                  </a:prstGeom>
                  <a:solidFill>
                    <a:srgbClr val="C0C0C0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</p:grpSp>
          <p:grpSp>
            <p:nvGrpSpPr>
              <p:cNvPr id="1100" name="Group 290"/>
              <p:cNvGrpSpPr>
                <a:grpSpLocks/>
              </p:cNvGrpSpPr>
              <p:nvPr userDrawn="1"/>
            </p:nvGrpSpPr>
            <p:grpSpPr bwMode="auto">
              <a:xfrm>
                <a:off x="364" y="572"/>
                <a:ext cx="365" cy="46"/>
                <a:chOff x="-1" y="572"/>
                <a:chExt cx="365" cy="46"/>
              </a:xfrm>
            </p:grpSpPr>
            <p:grpSp>
              <p:nvGrpSpPr>
                <p:cNvPr id="1101" name="Group 291"/>
                <p:cNvGrpSpPr>
                  <a:grpSpLocks/>
                </p:cNvGrpSpPr>
                <p:nvPr userDrawn="1"/>
              </p:nvGrpSpPr>
              <p:grpSpPr bwMode="auto">
                <a:xfrm>
                  <a:off x="-1" y="572"/>
                  <a:ext cx="182" cy="46"/>
                  <a:chOff x="1973" y="2069"/>
                  <a:chExt cx="182" cy="46"/>
                </a:xfrm>
              </p:grpSpPr>
              <p:sp>
                <p:nvSpPr>
                  <p:cNvPr id="1105" name="Rectangle 292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2069"/>
                    <a:ext cx="91" cy="46"/>
                  </a:xfrm>
                  <a:prstGeom prst="rect">
                    <a:avLst/>
                  </a:prstGeom>
                  <a:solidFill>
                    <a:srgbClr val="3366FF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106" name="Rectangle 293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069"/>
                    <a:ext cx="91" cy="46"/>
                  </a:xfrm>
                  <a:prstGeom prst="rect">
                    <a:avLst/>
                  </a:prstGeom>
                  <a:solidFill>
                    <a:srgbClr val="C0C0C0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1102" name="Group 294"/>
                <p:cNvGrpSpPr>
                  <a:grpSpLocks/>
                </p:cNvGrpSpPr>
                <p:nvPr userDrawn="1"/>
              </p:nvGrpSpPr>
              <p:grpSpPr bwMode="auto">
                <a:xfrm>
                  <a:off x="182" y="572"/>
                  <a:ext cx="182" cy="46"/>
                  <a:chOff x="1973" y="2069"/>
                  <a:chExt cx="182" cy="46"/>
                </a:xfrm>
              </p:grpSpPr>
              <p:sp>
                <p:nvSpPr>
                  <p:cNvPr id="1103" name="Rectangle 295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2069"/>
                    <a:ext cx="91" cy="46"/>
                  </a:xfrm>
                  <a:prstGeom prst="rect">
                    <a:avLst/>
                  </a:prstGeom>
                  <a:solidFill>
                    <a:srgbClr val="3366FF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104" name="Rectangle 296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069"/>
                    <a:ext cx="91" cy="46"/>
                  </a:xfrm>
                  <a:prstGeom prst="rect">
                    <a:avLst/>
                  </a:prstGeom>
                  <a:solidFill>
                    <a:srgbClr val="C0C0C0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</p:grpSp>
        </p:grpSp>
      </p:grpSp>
      <p:grpSp>
        <p:nvGrpSpPr>
          <p:cNvPr id="1035" name="Group 297"/>
          <p:cNvGrpSpPr>
            <a:grpSpLocks/>
          </p:cNvGrpSpPr>
          <p:nvPr userDrawn="1"/>
        </p:nvGrpSpPr>
        <p:grpSpPr bwMode="auto">
          <a:xfrm rot="-5400000">
            <a:off x="6333332" y="3431381"/>
            <a:ext cx="2309812" cy="73025"/>
            <a:chOff x="-1" y="572"/>
            <a:chExt cx="1455" cy="46"/>
          </a:xfrm>
        </p:grpSpPr>
        <p:grpSp>
          <p:nvGrpSpPr>
            <p:cNvPr id="1067" name="Group 298"/>
            <p:cNvGrpSpPr>
              <a:grpSpLocks/>
            </p:cNvGrpSpPr>
            <p:nvPr userDrawn="1"/>
          </p:nvGrpSpPr>
          <p:grpSpPr bwMode="auto">
            <a:xfrm>
              <a:off x="-1" y="572"/>
              <a:ext cx="730" cy="46"/>
              <a:chOff x="-1" y="572"/>
              <a:chExt cx="730" cy="46"/>
            </a:xfrm>
          </p:grpSpPr>
          <p:grpSp>
            <p:nvGrpSpPr>
              <p:cNvPr id="1083" name="Group 299"/>
              <p:cNvGrpSpPr>
                <a:grpSpLocks/>
              </p:cNvGrpSpPr>
              <p:nvPr userDrawn="1"/>
            </p:nvGrpSpPr>
            <p:grpSpPr bwMode="auto">
              <a:xfrm>
                <a:off x="-1" y="572"/>
                <a:ext cx="365" cy="46"/>
                <a:chOff x="-1" y="572"/>
                <a:chExt cx="365" cy="46"/>
              </a:xfrm>
            </p:grpSpPr>
            <p:grpSp>
              <p:nvGrpSpPr>
                <p:cNvPr id="1091" name="Group 300"/>
                <p:cNvGrpSpPr>
                  <a:grpSpLocks/>
                </p:cNvGrpSpPr>
                <p:nvPr userDrawn="1"/>
              </p:nvGrpSpPr>
              <p:grpSpPr bwMode="auto">
                <a:xfrm>
                  <a:off x="-1" y="572"/>
                  <a:ext cx="182" cy="46"/>
                  <a:chOff x="1973" y="2069"/>
                  <a:chExt cx="182" cy="46"/>
                </a:xfrm>
              </p:grpSpPr>
              <p:sp>
                <p:nvSpPr>
                  <p:cNvPr id="1095" name="Rectangle 301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2069"/>
                    <a:ext cx="91" cy="46"/>
                  </a:xfrm>
                  <a:prstGeom prst="rect">
                    <a:avLst/>
                  </a:prstGeom>
                  <a:solidFill>
                    <a:srgbClr val="3366FF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96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069"/>
                    <a:ext cx="91" cy="46"/>
                  </a:xfrm>
                  <a:prstGeom prst="rect">
                    <a:avLst/>
                  </a:prstGeom>
                  <a:solidFill>
                    <a:srgbClr val="C0C0C0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1092" name="Group 303"/>
                <p:cNvGrpSpPr>
                  <a:grpSpLocks/>
                </p:cNvGrpSpPr>
                <p:nvPr userDrawn="1"/>
              </p:nvGrpSpPr>
              <p:grpSpPr bwMode="auto">
                <a:xfrm>
                  <a:off x="182" y="572"/>
                  <a:ext cx="182" cy="46"/>
                  <a:chOff x="1973" y="2069"/>
                  <a:chExt cx="182" cy="46"/>
                </a:xfrm>
              </p:grpSpPr>
              <p:sp>
                <p:nvSpPr>
                  <p:cNvPr id="1093" name="Rectangle 304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2069"/>
                    <a:ext cx="91" cy="46"/>
                  </a:xfrm>
                  <a:prstGeom prst="rect">
                    <a:avLst/>
                  </a:prstGeom>
                  <a:solidFill>
                    <a:srgbClr val="3366FF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94" name="Rectangle 305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069"/>
                    <a:ext cx="91" cy="46"/>
                  </a:xfrm>
                  <a:prstGeom prst="rect">
                    <a:avLst/>
                  </a:prstGeom>
                  <a:solidFill>
                    <a:srgbClr val="C0C0C0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</p:grpSp>
          <p:grpSp>
            <p:nvGrpSpPr>
              <p:cNvPr id="1084" name="Group 306"/>
              <p:cNvGrpSpPr>
                <a:grpSpLocks/>
              </p:cNvGrpSpPr>
              <p:nvPr userDrawn="1"/>
            </p:nvGrpSpPr>
            <p:grpSpPr bwMode="auto">
              <a:xfrm>
                <a:off x="364" y="572"/>
                <a:ext cx="365" cy="46"/>
                <a:chOff x="-1" y="572"/>
                <a:chExt cx="365" cy="46"/>
              </a:xfrm>
            </p:grpSpPr>
            <p:grpSp>
              <p:nvGrpSpPr>
                <p:cNvPr id="1085" name="Group 307"/>
                <p:cNvGrpSpPr>
                  <a:grpSpLocks/>
                </p:cNvGrpSpPr>
                <p:nvPr userDrawn="1"/>
              </p:nvGrpSpPr>
              <p:grpSpPr bwMode="auto">
                <a:xfrm>
                  <a:off x="-1" y="572"/>
                  <a:ext cx="182" cy="46"/>
                  <a:chOff x="1973" y="2069"/>
                  <a:chExt cx="182" cy="46"/>
                </a:xfrm>
              </p:grpSpPr>
              <p:sp>
                <p:nvSpPr>
                  <p:cNvPr id="1089" name="Rectangle 308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2069"/>
                    <a:ext cx="91" cy="46"/>
                  </a:xfrm>
                  <a:prstGeom prst="rect">
                    <a:avLst/>
                  </a:prstGeom>
                  <a:solidFill>
                    <a:srgbClr val="3366FF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90" name="Rectangle 309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069"/>
                    <a:ext cx="91" cy="46"/>
                  </a:xfrm>
                  <a:prstGeom prst="rect">
                    <a:avLst/>
                  </a:prstGeom>
                  <a:solidFill>
                    <a:srgbClr val="C0C0C0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1086" name="Group 310"/>
                <p:cNvGrpSpPr>
                  <a:grpSpLocks/>
                </p:cNvGrpSpPr>
                <p:nvPr userDrawn="1"/>
              </p:nvGrpSpPr>
              <p:grpSpPr bwMode="auto">
                <a:xfrm>
                  <a:off x="182" y="572"/>
                  <a:ext cx="182" cy="46"/>
                  <a:chOff x="1973" y="2069"/>
                  <a:chExt cx="182" cy="46"/>
                </a:xfrm>
              </p:grpSpPr>
              <p:sp>
                <p:nvSpPr>
                  <p:cNvPr id="1087" name="Rectangle 311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2069"/>
                    <a:ext cx="91" cy="46"/>
                  </a:xfrm>
                  <a:prstGeom prst="rect">
                    <a:avLst/>
                  </a:prstGeom>
                  <a:solidFill>
                    <a:srgbClr val="3366FF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88" name="Rectangle 312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069"/>
                    <a:ext cx="91" cy="46"/>
                  </a:xfrm>
                  <a:prstGeom prst="rect">
                    <a:avLst/>
                  </a:prstGeom>
                  <a:solidFill>
                    <a:srgbClr val="C0C0C0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</p:grpSp>
        </p:grpSp>
        <p:grpSp>
          <p:nvGrpSpPr>
            <p:cNvPr id="1068" name="Group 313"/>
            <p:cNvGrpSpPr>
              <a:grpSpLocks/>
            </p:cNvGrpSpPr>
            <p:nvPr userDrawn="1"/>
          </p:nvGrpSpPr>
          <p:grpSpPr bwMode="auto">
            <a:xfrm>
              <a:off x="724" y="572"/>
              <a:ext cx="730" cy="46"/>
              <a:chOff x="-1" y="572"/>
              <a:chExt cx="730" cy="46"/>
            </a:xfrm>
          </p:grpSpPr>
          <p:grpSp>
            <p:nvGrpSpPr>
              <p:cNvPr id="1069" name="Group 314"/>
              <p:cNvGrpSpPr>
                <a:grpSpLocks/>
              </p:cNvGrpSpPr>
              <p:nvPr userDrawn="1"/>
            </p:nvGrpSpPr>
            <p:grpSpPr bwMode="auto">
              <a:xfrm>
                <a:off x="-1" y="572"/>
                <a:ext cx="365" cy="46"/>
                <a:chOff x="-1" y="572"/>
                <a:chExt cx="365" cy="46"/>
              </a:xfrm>
            </p:grpSpPr>
            <p:grpSp>
              <p:nvGrpSpPr>
                <p:cNvPr id="1077" name="Group 315"/>
                <p:cNvGrpSpPr>
                  <a:grpSpLocks/>
                </p:cNvGrpSpPr>
                <p:nvPr userDrawn="1"/>
              </p:nvGrpSpPr>
              <p:grpSpPr bwMode="auto">
                <a:xfrm>
                  <a:off x="-1" y="572"/>
                  <a:ext cx="182" cy="46"/>
                  <a:chOff x="1973" y="2069"/>
                  <a:chExt cx="182" cy="46"/>
                </a:xfrm>
              </p:grpSpPr>
              <p:sp>
                <p:nvSpPr>
                  <p:cNvPr id="1081" name="Rectangle 316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2069"/>
                    <a:ext cx="91" cy="46"/>
                  </a:xfrm>
                  <a:prstGeom prst="rect">
                    <a:avLst/>
                  </a:prstGeom>
                  <a:solidFill>
                    <a:srgbClr val="3366FF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82" name="Rectangle 317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069"/>
                    <a:ext cx="91" cy="46"/>
                  </a:xfrm>
                  <a:prstGeom prst="rect">
                    <a:avLst/>
                  </a:prstGeom>
                  <a:solidFill>
                    <a:srgbClr val="C0C0C0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1078" name="Group 318"/>
                <p:cNvGrpSpPr>
                  <a:grpSpLocks/>
                </p:cNvGrpSpPr>
                <p:nvPr userDrawn="1"/>
              </p:nvGrpSpPr>
              <p:grpSpPr bwMode="auto">
                <a:xfrm>
                  <a:off x="182" y="572"/>
                  <a:ext cx="182" cy="46"/>
                  <a:chOff x="1973" y="2069"/>
                  <a:chExt cx="182" cy="46"/>
                </a:xfrm>
              </p:grpSpPr>
              <p:sp>
                <p:nvSpPr>
                  <p:cNvPr id="1079" name="Rectangle 319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2069"/>
                    <a:ext cx="91" cy="46"/>
                  </a:xfrm>
                  <a:prstGeom prst="rect">
                    <a:avLst/>
                  </a:prstGeom>
                  <a:solidFill>
                    <a:srgbClr val="3366FF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80" name="Rectangle 320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069"/>
                    <a:ext cx="91" cy="46"/>
                  </a:xfrm>
                  <a:prstGeom prst="rect">
                    <a:avLst/>
                  </a:prstGeom>
                  <a:solidFill>
                    <a:srgbClr val="C0C0C0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</p:grpSp>
          <p:grpSp>
            <p:nvGrpSpPr>
              <p:cNvPr id="1070" name="Group 321"/>
              <p:cNvGrpSpPr>
                <a:grpSpLocks/>
              </p:cNvGrpSpPr>
              <p:nvPr userDrawn="1"/>
            </p:nvGrpSpPr>
            <p:grpSpPr bwMode="auto">
              <a:xfrm>
                <a:off x="364" y="572"/>
                <a:ext cx="365" cy="46"/>
                <a:chOff x="-1" y="572"/>
                <a:chExt cx="365" cy="46"/>
              </a:xfrm>
            </p:grpSpPr>
            <p:grpSp>
              <p:nvGrpSpPr>
                <p:cNvPr id="1071" name="Group 322"/>
                <p:cNvGrpSpPr>
                  <a:grpSpLocks/>
                </p:cNvGrpSpPr>
                <p:nvPr userDrawn="1"/>
              </p:nvGrpSpPr>
              <p:grpSpPr bwMode="auto">
                <a:xfrm>
                  <a:off x="-1" y="572"/>
                  <a:ext cx="182" cy="46"/>
                  <a:chOff x="1973" y="2069"/>
                  <a:chExt cx="182" cy="46"/>
                </a:xfrm>
              </p:grpSpPr>
              <p:sp>
                <p:nvSpPr>
                  <p:cNvPr id="1075" name="Rectangle 323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2069"/>
                    <a:ext cx="91" cy="46"/>
                  </a:xfrm>
                  <a:prstGeom prst="rect">
                    <a:avLst/>
                  </a:prstGeom>
                  <a:solidFill>
                    <a:srgbClr val="3366FF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76" name="Rectangle 324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069"/>
                    <a:ext cx="91" cy="46"/>
                  </a:xfrm>
                  <a:prstGeom prst="rect">
                    <a:avLst/>
                  </a:prstGeom>
                  <a:solidFill>
                    <a:srgbClr val="C0C0C0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1072" name="Group 325"/>
                <p:cNvGrpSpPr>
                  <a:grpSpLocks/>
                </p:cNvGrpSpPr>
                <p:nvPr userDrawn="1"/>
              </p:nvGrpSpPr>
              <p:grpSpPr bwMode="auto">
                <a:xfrm>
                  <a:off x="182" y="572"/>
                  <a:ext cx="182" cy="46"/>
                  <a:chOff x="1973" y="2069"/>
                  <a:chExt cx="182" cy="46"/>
                </a:xfrm>
              </p:grpSpPr>
              <p:sp>
                <p:nvSpPr>
                  <p:cNvPr id="1073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2069"/>
                    <a:ext cx="91" cy="46"/>
                  </a:xfrm>
                  <a:prstGeom prst="rect">
                    <a:avLst/>
                  </a:prstGeom>
                  <a:solidFill>
                    <a:srgbClr val="3366FF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74" name="Rectangle 327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069"/>
                    <a:ext cx="91" cy="46"/>
                  </a:xfrm>
                  <a:prstGeom prst="rect">
                    <a:avLst/>
                  </a:prstGeom>
                  <a:solidFill>
                    <a:srgbClr val="C0C0C0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</p:grpSp>
        </p:grpSp>
      </p:grpSp>
      <p:grpSp>
        <p:nvGrpSpPr>
          <p:cNvPr id="1036" name="Group 328"/>
          <p:cNvGrpSpPr>
            <a:grpSpLocks/>
          </p:cNvGrpSpPr>
          <p:nvPr userDrawn="1"/>
        </p:nvGrpSpPr>
        <p:grpSpPr bwMode="auto">
          <a:xfrm rot="-5400000">
            <a:off x="6333332" y="5752306"/>
            <a:ext cx="2309812" cy="73025"/>
            <a:chOff x="-1" y="572"/>
            <a:chExt cx="1455" cy="46"/>
          </a:xfrm>
        </p:grpSpPr>
        <p:grpSp>
          <p:nvGrpSpPr>
            <p:cNvPr id="1037" name="Group 329"/>
            <p:cNvGrpSpPr>
              <a:grpSpLocks/>
            </p:cNvGrpSpPr>
            <p:nvPr userDrawn="1"/>
          </p:nvGrpSpPr>
          <p:grpSpPr bwMode="auto">
            <a:xfrm>
              <a:off x="-1" y="572"/>
              <a:ext cx="730" cy="46"/>
              <a:chOff x="-1" y="572"/>
              <a:chExt cx="730" cy="46"/>
            </a:xfrm>
          </p:grpSpPr>
          <p:grpSp>
            <p:nvGrpSpPr>
              <p:cNvPr id="1053" name="Group 330"/>
              <p:cNvGrpSpPr>
                <a:grpSpLocks/>
              </p:cNvGrpSpPr>
              <p:nvPr userDrawn="1"/>
            </p:nvGrpSpPr>
            <p:grpSpPr bwMode="auto">
              <a:xfrm>
                <a:off x="-1" y="572"/>
                <a:ext cx="365" cy="46"/>
                <a:chOff x="-1" y="572"/>
                <a:chExt cx="365" cy="46"/>
              </a:xfrm>
            </p:grpSpPr>
            <p:grpSp>
              <p:nvGrpSpPr>
                <p:cNvPr id="1061" name="Group 331"/>
                <p:cNvGrpSpPr>
                  <a:grpSpLocks/>
                </p:cNvGrpSpPr>
                <p:nvPr userDrawn="1"/>
              </p:nvGrpSpPr>
              <p:grpSpPr bwMode="auto">
                <a:xfrm>
                  <a:off x="-1" y="572"/>
                  <a:ext cx="182" cy="46"/>
                  <a:chOff x="1973" y="2069"/>
                  <a:chExt cx="182" cy="46"/>
                </a:xfrm>
              </p:grpSpPr>
              <p:sp>
                <p:nvSpPr>
                  <p:cNvPr id="1065" name="Rectangle 332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2069"/>
                    <a:ext cx="91" cy="46"/>
                  </a:xfrm>
                  <a:prstGeom prst="rect">
                    <a:avLst/>
                  </a:prstGeom>
                  <a:solidFill>
                    <a:srgbClr val="3366FF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66" name="Rectangle 333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069"/>
                    <a:ext cx="91" cy="46"/>
                  </a:xfrm>
                  <a:prstGeom prst="rect">
                    <a:avLst/>
                  </a:prstGeom>
                  <a:solidFill>
                    <a:srgbClr val="C0C0C0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1062" name="Group 334"/>
                <p:cNvGrpSpPr>
                  <a:grpSpLocks/>
                </p:cNvGrpSpPr>
                <p:nvPr userDrawn="1"/>
              </p:nvGrpSpPr>
              <p:grpSpPr bwMode="auto">
                <a:xfrm>
                  <a:off x="182" y="572"/>
                  <a:ext cx="182" cy="46"/>
                  <a:chOff x="1973" y="2069"/>
                  <a:chExt cx="182" cy="46"/>
                </a:xfrm>
              </p:grpSpPr>
              <p:sp>
                <p:nvSpPr>
                  <p:cNvPr id="1063" name="Rectangle 335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2069"/>
                    <a:ext cx="91" cy="46"/>
                  </a:xfrm>
                  <a:prstGeom prst="rect">
                    <a:avLst/>
                  </a:prstGeom>
                  <a:solidFill>
                    <a:srgbClr val="3366FF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64" name="Rectangle 336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069"/>
                    <a:ext cx="91" cy="46"/>
                  </a:xfrm>
                  <a:prstGeom prst="rect">
                    <a:avLst/>
                  </a:prstGeom>
                  <a:solidFill>
                    <a:srgbClr val="C0C0C0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</p:grpSp>
          <p:grpSp>
            <p:nvGrpSpPr>
              <p:cNvPr id="1054" name="Group 337"/>
              <p:cNvGrpSpPr>
                <a:grpSpLocks/>
              </p:cNvGrpSpPr>
              <p:nvPr userDrawn="1"/>
            </p:nvGrpSpPr>
            <p:grpSpPr bwMode="auto">
              <a:xfrm>
                <a:off x="364" y="572"/>
                <a:ext cx="365" cy="46"/>
                <a:chOff x="-1" y="572"/>
                <a:chExt cx="365" cy="46"/>
              </a:xfrm>
            </p:grpSpPr>
            <p:grpSp>
              <p:nvGrpSpPr>
                <p:cNvPr id="1055" name="Group 338"/>
                <p:cNvGrpSpPr>
                  <a:grpSpLocks/>
                </p:cNvGrpSpPr>
                <p:nvPr userDrawn="1"/>
              </p:nvGrpSpPr>
              <p:grpSpPr bwMode="auto">
                <a:xfrm>
                  <a:off x="-1" y="572"/>
                  <a:ext cx="182" cy="46"/>
                  <a:chOff x="1973" y="2069"/>
                  <a:chExt cx="182" cy="46"/>
                </a:xfrm>
              </p:grpSpPr>
              <p:sp>
                <p:nvSpPr>
                  <p:cNvPr id="1059" name="Rectangle 339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2069"/>
                    <a:ext cx="91" cy="46"/>
                  </a:xfrm>
                  <a:prstGeom prst="rect">
                    <a:avLst/>
                  </a:prstGeom>
                  <a:solidFill>
                    <a:srgbClr val="3366FF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60" name="Rectangle 340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069"/>
                    <a:ext cx="91" cy="46"/>
                  </a:xfrm>
                  <a:prstGeom prst="rect">
                    <a:avLst/>
                  </a:prstGeom>
                  <a:solidFill>
                    <a:srgbClr val="C0C0C0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1056" name="Group 341"/>
                <p:cNvGrpSpPr>
                  <a:grpSpLocks/>
                </p:cNvGrpSpPr>
                <p:nvPr userDrawn="1"/>
              </p:nvGrpSpPr>
              <p:grpSpPr bwMode="auto">
                <a:xfrm>
                  <a:off x="182" y="572"/>
                  <a:ext cx="182" cy="46"/>
                  <a:chOff x="1973" y="2069"/>
                  <a:chExt cx="182" cy="46"/>
                </a:xfrm>
              </p:grpSpPr>
              <p:sp>
                <p:nvSpPr>
                  <p:cNvPr id="1057" name="Rectangle 342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2069"/>
                    <a:ext cx="91" cy="46"/>
                  </a:xfrm>
                  <a:prstGeom prst="rect">
                    <a:avLst/>
                  </a:prstGeom>
                  <a:solidFill>
                    <a:srgbClr val="3366FF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58" name="Rectangle 343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069"/>
                    <a:ext cx="91" cy="46"/>
                  </a:xfrm>
                  <a:prstGeom prst="rect">
                    <a:avLst/>
                  </a:prstGeom>
                  <a:solidFill>
                    <a:srgbClr val="C0C0C0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</p:grpSp>
        </p:grpSp>
        <p:grpSp>
          <p:nvGrpSpPr>
            <p:cNvPr id="1038" name="Group 344"/>
            <p:cNvGrpSpPr>
              <a:grpSpLocks/>
            </p:cNvGrpSpPr>
            <p:nvPr userDrawn="1"/>
          </p:nvGrpSpPr>
          <p:grpSpPr bwMode="auto">
            <a:xfrm>
              <a:off x="724" y="572"/>
              <a:ext cx="730" cy="46"/>
              <a:chOff x="-1" y="572"/>
              <a:chExt cx="730" cy="46"/>
            </a:xfrm>
          </p:grpSpPr>
          <p:grpSp>
            <p:nvGrpSpPr>
              <p:cNvPr id="1039" name="Group 345"/>
              <p:cNvGrpSpPr>
                <a:grpSpLocks/>
              </p:cNvGrpSpPr>
              <p:nvPr userDrawn="1"/>
            </p:nvGrpSpPr>
            <p:grpSpPr bwMode="auto">
              <a:xfrm>
                <a:off x="-1" y="572"/>
                <a:ext cx="365" cy="46"/>
                <a:chOff x="-1" y="572"/>
                <a:chExt cx="365" cy="46"/>
              </a:xfrm>
            </p:grpSpPr>
            <p:grpSp>
              <p:nvGrpSpPr>
                <p:cNvPr id="1047" name="Group 346"/>
                <p:cNvGrpSpPr>
                  <a:grpSpLocks/>
                </p:cNvGrpSpPr>
                <p:nvPr userDrawn="1"/>
              </p:nvGrpSpPr>
              <p:grpSpPr bwMode="auto">
                <a:xfrm>
                  <a:off x="-1" y="572"/>
                  <a:ext cx="182" cy="46"/>
                  <a:chOff x="1973" y="2069"/>
                  <a:chExt cx="182" cy="46"/>
                </a:xfrm>
              </p:grpSpPr>
              <p:sp>
                <p:nvSpPr>
                  <p:cNvPr id="1051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2069"/>
                    <a:ext cx="91" cy="46"/>
                  </a:xfrm>
                  <a:prstGeom prst="rect">
                    <a:avLst/>
                  </a:prstGeom>
                  <a:solidFill>
                    <a:srgbClr val="3366FF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52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069"/>
                    <a:ext cx="91" cy="46"/>
                  </a:xfrm>
                  <a:prstGeom prst="rect">
                    <a:avLst/>
                  </a:prstGeom>
                  <a:solidFill>
                    <a:srgbClr val="C0C0C0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1048" name="Group 349"/>
                <p:cNvGrpSpPr>
                  <a:grpSpLocks/>
                </p:cNvGrpSpPr>
                <p:nvPr userDrawn="1"/>
              </p:nvGrpSpPr>
              <p:grpSpPr bwMode="auto">
                <a:xfrm>
                  <a:off x="182" y="572"/>
                  <a:ext cx="182" cy="46"/>
                  <a:chOff x="1973" y="2069"/>
                  <a:chExt cx="182" cy="46"/>
                </a:xfrm>
              </p:grpSpPr>
              <p:sp>
                <p:nvSpPr>
                  <p:cNvPr id="1049" name="Rectangle 350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2069"/>
                    <a:ext cx="91" cy="46"/>
                  </a:xfrm>
                  <a:prstGeom prst="rect">
                    <a:avLst/>
                  </a:prstGeom>
                  <a:solidFill>
                    <a:srgbClr val="3366FF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50" name="Rectangle 351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069"/>
                    <a:ext cx="91" cy="46"/>
                  </a:xfrm>
                  <a:prstGeom prst="rect">
                    <a:avLst/>
                  </a:prstGeom>
                  <a:solidFill>
                    <a:srgbClr val="C0C0C0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</p:grpSp>
          <p:grpSp>
            <p:nvGrpSpPr>
              <p:cNvPr id="1040" name="Group 352"/>
              <p:cNvGrpSpPr>
                <a:grpSpLocks/>
              </p:cNvGrpSpPr>
              <p:nvPr userDrawn="1"/>
            </p:nvGrpSpPr>
            <p:grpSpPr bwMode="auto">
              <a:xfrm>
                <a:off x="364" y="572"/>
                <a:ext cx="365" cy="46"/>
                <a:chOff x="-1" y="572"/>
                <a:chExt cx="365" cy="46"/>
              </a:xfrm>
            </p:grpSpPr>
            <p:grpSp>
              <p:nvGrpSpPr>
                <p:cNvPr id="1041" name="Group 353"/>
                <p:cNvGrpSpPr>
                  <a:grpSpLocks/>
                </p:cNvGrpSpPr>
                <p:nvPr userDrawn="1"/>
              </p:nvGrpSpPr>
              <p:grpSpPr bwMode="auto">
                <a:xfrm>
                  <a:off x="-1" y="572"/>
                  <a:ext cx="182" cy="46"/>
                  <a:chOff x="1973" y="2069"/>
                  <a:chExt cx="182" cy="46"/>
                </a:xfrm>
              </p:grpSpPr>
              <p:sp>
                <p:nvSpPr>
                  <p:cNvPr id="1045" name="Rectangle 354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2069"/>
                    <a:ext cx="91" cy="46"/>
                  </a:xfrm>
                  <a:prstGeom prst="rect">
                    <a:avLst/>
                  </a:prstGeom>
                  <a:solidFill>
                    <a:srgbClr val="3366FF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46" name="Rectangle 355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069"/>
                    <a:ext cx="91" cy="46"/>
                  </a:xfrm>
                  <a:prstGeom prst="rect">
                    <a:avLst/>
                  </a:prstGeom>
                  <a:solidFill>
                    <a:srgbClr val="C0C0C0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1042" name="Group 356"/>
                <p:cNvGrpSpPr>
                  <a:grpSpLocks/>
                </p:cNvGrpSpPr>
                <p:nvPr userDrawn="1"/>
              </p:nvGrpSpPr>
              <p:grpSpPr bwMode="auto">
                <a:xfrm>
                  <a:off x="182" y="572"/>
                  <a:ext cx="182" cy="46"/>
                  <a:chOff x="1973" y="2069"/>
                  <a:chExt cx="182" cy="46"/>
                </a:xfrm>
              </p:grpSpPr>
              <p:sp>
                <p:nvSpPr>
                  <p:cNvPr id="1043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2069"/>
                    <a:ext cx="91" cy="46"/>
                  </a:xfrm>
                  <a:prstGeom prst="rect">
                    <a:avLst/>
                  </a:prstGeom>
                  <a:solidFill>
                    <a:srgbClr val="3366FF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44" name="Rectangle 358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069"/>
                    <a:ext cx="91" cy="46"/>
                  </a:xfrm>
                  <a:prstGeom prst="rect">
                    <a:avLst/>
                  </a:prstGeom>
                  <a:solidFill>
                    <a:srgbClr val="C0C0C0">
                      <a:alpha val="5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es/imgres?imgurl=http://es.dreamstime.com/trabajador-de-construcci-oacuten--thumb3136802.jpg&amp;imgrefurl=http://es.dreamstime.com/fotograf-iacutea-de-archivo-trabajador-de-construcci-oacuten--image3136802&amp;usg=__rlWcdrRYPumtst-aNQdJPaCR4A0=&amp;h=300&amp;w=300&amp;sz=31&amp;hl=es&amp;start=4&amp;um=1&amp;itbs=1&amp;tbnid=sgomTXsFx-0prM:&amp;tbnh=116&amp;tbnw=116&amp;prev=/images?q=trabajador&amp;um=1&amp;hl=es&amp;sa=N&amp;ndsp=21&amp;tbs=isch: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.ma/url?url=http://www.lematin.ma/supplement/emploi/2013/lutte-contre-le-chomage_reactivation-du-role-du-conseil-superieur-de-la-promotion--de-l-emploi/e-learning_l-academie-internationale-mohammed-vi--de-l-aviation-civile-adhere-a-la-plateforme-mooc/193991.html&amp;rct=j&amp;frm=1&amp;q=&amp;esrc=s&amp;sa=U&amp;ei=P_nHVO7DPNDuaIexgtAL&amp;ved=0CBwQ9QEwAw&amp;sig2=leRUWXfFp11McXfdBKJA5g&amp;usg=AFQjCNFZlYyvoFtipfSBSmosqWIBcCWrUA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50825" y="5354437"/>
            <a:ext cx="72564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MA" altLang="fr-FR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28 يناير 2015 </a:t>
            </a:r>
            <a:endParaRPr lang="es-ES_tradnl" altLang="fr-FR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649288" y="2643182"/>
            <a:ext cx="6048375" cy="127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>
              <a:lnSpc>
                <a:spcPct val="70000"/>
              </a:lnSpc>
              <a:spcBef>
                <a:spcPct val="50000"/>
              </a:spcBef>
            </a:pPr>
            <a:r>
              <a:rPr lang="ar-MA" altLang="fr-FR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استراتيجية</a:t>
            </a:r>
            <a:r>
              <a:rPr lang="ar-MA" altLang="fr-FR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تطوير </a:t>
            </a:r>
          </a:p>
          <a:p>
            <a:pPr algn="ctr" rtl="1">
              <a:lnSpc>
                <a:spcPct val="70000"/>
              </a:lnSpc>
              <a:spcBef>
                <a:spcPct val="50000"/>
              </a:spcBef>
            </a:pPr>
            <a:r>
              <a:rPr lang="ar-MA" altLang="fr-FR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قطاع الطيران المدني بالمغرب</a:t>
            </a:r>
            <a:endParaRPr lang="ar-MA" altLang="fr-FR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387350"/>
            <a:ext cx="7858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2428875" y="1000125"/>
            <a:ext cx="2619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ar-MA" altLang="fr-FR" sz="1800" b="1">
                <a:solidFill>
                  <a:srgbClr val="000066"/>
                </a:solidFill>
              </a:rPr>
              <a:t>المملكة المغربية </a:t>
            </a:r>
            <a:endParaRPr lang="fr-FR" altLang="fr-FR" sz="1800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000250"/>
            <a:ext cx="691832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3375" y="1214438"/>
            <a:ext cx="6524625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rtl="1">
              <a:defRPr/>
            </a:pPr>
            <a:r>
              <a:rPr lang="ar-MA" altLang="zh-CN" sz="2000" b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تطور الثمن المتوسط للتذاكر بين المغرب وأوروبا </a:t>
            </a:r>
          </a:p>
          <a:p>
            <a:pPr algn="ctr" rtl="1">
              <a:defRPr/>
            </a:pPr>
            <a:r>
              <a:rPr lang="ar-MA" altLang="zh-CN" b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(بالدرهم، ثمن ذهاب/إياب لرحلة متوسطة مدتها ثلاث ساعات في كل اتجاه)</a:t>
            </a:r>
            <a:endParaRPr lang="en-US" altLang="zh-CN" b="1" dirty="0">
              <a:solidFill>
                <a:srgbClr val="00009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1365250" y="2601913"/>
            <a:ext cx="5000625" cy="1587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5400000">
            <a:off x="5890419" y="3063082"/>
            <a:ext cx="936625" cy="1587"/>
          </a:xfrm>
          <a:prstGeom prst="straightConnector1">
            <a:avLst/>
          </a:prstGeom>
          <a:ln w="3810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3357563" y="2286000"/>
            <a:ext cx="1285875" cy="571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611563" y="2357438"/>
            <a:ext cx="730250" cy="400050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-37%</a:t>
            </a:r>
          </a:p>
        </p:txBody>
      </p:sp>
      <p:sp>
        <p:nvSpPr>
          <p:cNvPr id="174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214313"/>
            <a:ext cx="6524625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1" eaLnBrk="1" hangingPunct="1"/>
            <a:r>
              <a:rPr lang="ar-MA" altLang="fr-FR" sz="28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انخفاض هام لثمن تذاكر النقل الجوي </a:t>
            </a:r>
            <a:r>
              <a:rPr lang="fr-FR" altLang="fr-FR" sz="28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altLang="fr-FR" sz="28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fr-FR" sz="2800" b="1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417" name="Group 7"/>
          <p:cNvGrpSpPr>
            <a:grpSpLocks/>
          </p:cNvGrpSpPr>
          <p:nvPr/>
        </p:nvGrpSpPr>
        <p:grpSpPr bwMode="auto">
          <a:xfrm>
            <a:off x="0" y="1071563"/>
            <a:ext cx="7486650" cy="73025"/>
            <a:chOff x="-1" y="572"/>
            <a:chExt cx="4716" cy="46"/>
          </a:xfrm>
        </p:grpSpPr>
        <p:grpSp>
          <p:nvGrpSpPr>
            <p:cNvPr id="17419" name="Group 8"/>
            <p:cNvGrpSpPr>
              <a:grpSpLocks/>
            </p:cNvGrpSpPr>
            <p:nvPr/>
          </p:nvGrpSpPr>
          <p:grpSpPr bwMode="auto">
            <a:xfrm>
              <a:off x="4350" y="572"/>
              <a:ext cx="365" cy="46"/>
              <a:chOff x="-1" y="572"/>
              <a:chExt cx="365" cy="46"/>
            </a:xfrm>
          </p:grpSpPr>
          <p:grpSp>
            <p:nvGrpSpPr>
              <p:cNvPr id="17513" name="Group 9"/>
              <p:cNvGrpSpPr>
                <a:grpSpLocks/>
              </p:cNvGrpSpPr>
              <p:nvPr/>
            </p:nvGrpSpPr>
            <p:grpSpPr bwMode="auto">
              <a:xfrm>
                <a:off x="-1" y="572"/>
                <a:ext cx="182" cy="46"/>
                <a:chOff x="1973" y="2069"/>
                <a:chExt cx="182" cy="46"/>
              </a:xfrm>
            </p:grpSpPr>
            <p:sp>
              <p:nvSpPr>
                <p:cNvPr id="17517" name="Rectangle 10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17518" name="Rectangle 11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  <p:grpSp>
            <p:nvGrpSpPr>
              <p:cNvPr id="17514" name="Group 12"/>
              <p:cNvGrpSpPr>
                <a:grpSpLocks/>
              </p:cNvGrpSpPr>
              <p:nvPr/>
            </p:nvGrpSpPr>
            <p:grpSpPr bwMode="auto">
              <a:xfrm>
                <a:off x="182" y="572"/>
                <a:ext cx="182" cy="46"/>
                <a:chOff x="1973" y="2069"/>
                <a:chExt cx="182" cy="46"/>
              </a:xfrm>
            </p:grpSpPr>
            <p:sp>
              <p:nvSpPr>
                <p:cNvPr id="17515" name="Rectangle 13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17516" name="Rectangle 14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</p:grpSp>
        <p:grpSp>
          <p:nvGrpSpPr>
            <p:cNvPr id="17420" name="Group 15"/>
            <p:cNvGrpSpPr>
              <a:grpSpLocks/>
            </p:cNvGrpSpPr>
            <p:nvPr/>
          </p:nvGrpSpPr>
          <p:grpSpPr bwMode="auto">
            <a:xfrm>
              <a:off x="-1" y="572"/>
              <a:ext cx="1455" cy="46"/>
              <a:chOff x="-1" y="572"/>
              <a:chExt cx="1455" cy="46"/>
            </a:xfrm>
          </p:grpSpPr>
          <p:grpSp>
            <p:nvGrpSpPr>
              <p:cNvPr id="17483" name="Group 16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17499" name="Group 17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750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7511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7512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750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7509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7510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7500" name="Group 24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7501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7505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7506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7502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7503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7504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17484" name="Group 31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17485" name="Group 32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7493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7497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7498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7494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7495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7496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7486" name="Group 39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7487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7491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7492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7488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7489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7490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17421" name="Group 46"/>
            <p:cNvGrpSpPr>
              <a:grpSpLocks/>
            </p:cNvGrpSpPr>
            <p:nvPr/>
          </p:nvGrpSpPr>
          <p:grpSpPr bwMode="auto">
            <a:xfrm>
              <a:off x="1452" y="572"/>
              <a:ext cx="1455" cy="46"/>
              <a:chOff x="-1" y="572"/>
              <a:chExt cx="1455" cy="46"/>
            </a:xfrm>
          </p:grpSpPr>
          <p:grpSp>
            <p:nvGrpSpPr>
              <p:cNvPr id="17453" name="Group 47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17469" name="Group 48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7477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7481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7482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7478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7479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7480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7470" name="Group 55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7471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7475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7476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7472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7473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7474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17454" name="Group 62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17455" name="Group 63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7463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7467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7468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7464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7465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7466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7456" name="Group 70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7457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7461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7462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7458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7459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7460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17422" name="Group 77"/>
            <p:cNvGrpSpPr>
              <a:grpSpLocks/>
            </p:cNvGrpSpPr>
            <p:nvPr/>
          </p:nvGrpSpPr>
          <p:grpSpPr bwMode="auto">
            <a:xfrm>
              <a:off x="2904" y="572"/>
              <a:ext cx="1455" cy="46"/>
              <a:chOff x="-1" y="572"/>
              <a:chExt cx="1455" cy="46"/>
            </a:xfrm>
          </p:grpSpPr>
          <p:grpSp>
            <p:nvGrpSpPr>
              <p:cNvPr id="17423" name="Group 78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17439" name="Group 79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7447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7451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7452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7448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7449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7450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7440" name="Group 86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7441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7445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7446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7442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7443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7444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17424" name="Group 93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17425" name="Group 94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7433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7437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7438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7434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7435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7436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7426" name="Group 101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7427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7431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7432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7428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7429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7430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</p:grpSp>
      <p:sp>
        <p:nvSpPr>
          <p:cNvPr id="110" name="ZoneTexte 109"/>
          <p:cNvSpPr txBox="1"/>
          <p:nvPr/>
        </p:nvSpPr>
        <p:spPr>
          <a:xfrm>
            <a:off x="6046788" y="5976938"/>
            <a:ext cx="1025525" cy="2540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050" b="1" dirty="0">
                <a:latin typeface="Arial" charset="0"/>
                <a:cs typeface="Arial" charset="0"/>
              </a:rPr>
              <a:t>2010- 2014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571500" y="214313"/>
            <a:ext cx="6524625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rtl="1">
              <a:defRPr/>
            </a:pPr>
            <a:r>
              <a:rPr lang="ar-MA" sz="2400" kern="0" dirty="0">
                <a:solidFill>
                  <a:srgbClr val="224B50"/>
                </a:solidFill>
                <a:latin typeface="Calibri" pitchFamily="34" charset="0"/>
                <a:ea typeface="+mj-ea"/>
                <a:cs typeface="Andalus" pitchFamily="18" charset="-78"/>
              </a:rPr>
              <a:t> </a:t>
            </a:r>
            <a:r>
              <a:rPr lang="ar-MA" altLang="zh-CN" sz="2400" b="1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وقع جد إيجابي لتحرير الأجواء مع أوروبا</a:t>
            </a:r>
          </a:p>
          <a:p>
            <a:pPr algn="ctr" rtl="1">
              <a:defRPr/>
            </a:pPr>
            <a:r>
              <a:rPr lang="ar-MA" altLang="zh-CN" sz="2400" b="1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على الاقتصاد الوطني  </a:t>
            </a:r>
            <a:br>
              <a:rPr lang="ar-MA" altLang="zh-CN" sz="2400" b="1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fr-FR" sz="2400" kern="0" dirty="0">
                <a:solidFill>
                  <a:srgbClr val="224B50"/>
                </a:solidFill>
                <a:latin typeface="Calibri" pitchFamily="34" charset="0"/>
                <a:ea typeface="+mj-ea"/>
                <a:cs typeface="Andalus" pitchFamily="18" charset="-78"/>
              </a:rPr>
              <a:t/>
            </a:r>
            <a:br>
              <a:rPr lang="fr-FR" sz="2400" kern="0" dirty="0">
                <a:solidFill>
                  <a:srgbClr val="224B50"/>
                </a:solidFill>
                <a:latin typeface="Calibri" pitchFamily="34" charset="0"/>
                <a:ea typeface="+mj-ea"/>
                <a:cs typeface="Andalus" pitchFamily="18" charset="-78"/>
              </a:rPr>
            </a:br>
            <a:endParaRPr lang="en-US" sz="2400" kern="0" dirty="0">
              <a:solidFill>
                <a:srgbClr val="224B50"/>
              </a:solidFill>
              <a:latin typeface="Calibri" pitchFamily="34" charset="0"/>
              <a:ea typeface="+mj-ea"/>
              <a:cs typeface="Andalus" pitchFamily="18" charset="-78"/>
            </a:endParaRPr>
          </a:p>
        </p:txBody>
      </p:sp>
      <p:grpSp>
        <p:nvGrpSpPr>
          <p:cNvPr id="18435" name="Group 7"/>
          <p:cNvGrpSpPr>
            <a:grpSpLocks/>
          </p:cNvGrpSpPr>
          <p:nvPr/>
        </p:nvGrpSpPr>
        <p:grpSpPr bwMode="auto">
          <a:xfrm>
            <a:off x="0" y="1193800"/>
            <a:ext cx="7486650" cy="73025"/>
            <a:chOff x="-1" y="572"/>
            <a:chExt cx="4716" cy="46"/>
          </a:xfrm>
        </p:grpSpPr>
        <p:grpSp>
          <p:nvGrpSpPr>
            <p:cNvPr id="18450" name="Group 8"/>
            <p:cNvGrpSpPr>
              <a:grpSpLocks/>
            </p:cNvGrpSpPr>
            <p:nvPr/>
          </p:nvGrpSpPr>
          <p:grpSpPr bwMode="auto">
            <a:xfrm>
              <a:off x="4350" y="572"/>
              <a:ext cx="365" cy="46"/>
              <a:chOff x="-1" y="572"/>
              <a:chExt cx="365" cy="46"/>
            </a:xfrm>
          </p:grpSpPr>
          <p:grpSp>
            <p:nvGrpSpPr>
              <p:cNvPr id="18544" name="Group 9"/>
              <p:cNvGrpSpPr>
                <a:grpSpLocks/>
              </p:cNvGrpSpPr>
              <p:nvPr/>
            </p:nvGrpSpPr>
            <p:grpSpPr bwMode="auto">
              <a:xfrm>
                <a:off x="-1" y="572"/>
                <a:ext cx="182" cy="46"/>
                <a:chOff x="1973" y="2069"/>
                <a:chExt cx="182" cy="46"/>
              </a:xfrm>
            </p:grpSpPr>
            <p:sp>
              <p:nvSpPr>
                <p:cNvPr id="18548" name="Rectangle 10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18549" name="Rectangle 11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  <p:grpSp>
            <p:nvGrpSpPr>
              <p:cNvPr id="18545" name="Group 12"/>
              <p:cNvGrpSpPr>
                <a:grpSpLocks/>
              </p:cNvGrpSpPr>
              <p:nvPr/>
            </p:nvGrpSpPr>
            <p:grpSpPr bwMode="auto">
              <a:xfrm>
                <a:off x="182" y="572"/>
                <a:ext cx="182" cy="46"/>
                <a:chOff x="1973" y="2069"/>
                <a:chExt cx="182" cy="46"/>
              </a:xfrm>
            </p:grpSpPr>
            <p:sp>
              <p:nvSpPr>
                <p:cNvPr id="18546" name="Rectangle 13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18547" name="Rectangle 14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</p:grpSp>
        <p:grpSp>
          <p:nvGrpSpPr>
            <p:cNvPr id="18451" name="Group 15"/>
            <p:cNvGrpSpPr>
              <a:grpSpLocks/>
            </p:cNvGrpSpPr>
            <p:nvPr/>
          </p:nvGrpSpPr>
          <p:grpSpPr bwMode="auto">
            <a:xfrm>
              <a:off x="-1" y="572"/>
              <a:ext cx="1455" cy="46"/>
              <a:chOff x="-1" y="572"/>
              <a:chExt cx="1455" cy="46"/>
            </a:xfrm>
          </p:grpSpPr>
          <p:grpSp>
            <p:nvGrpSpPr>
              <p:cNvPr id="18514" name="Group 16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18530" name="Group 17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8538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8542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8543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8539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8540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8541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8531" name="Group 24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8532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8536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8537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8533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8534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8535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18515" name="Group 31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18516" name="Group 32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8524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8528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8529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8525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8526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8527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8517" name="Group 39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8518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8522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8523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8519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8520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8521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18452" name="Group 46"/>
            <p:cNvGrpSpPr>
              <a:grpSpLocks/>
            </p:cNvGrpSpPr>
            <p:nvPr/>
          </p:nvGrpSpPr>
          <p:grpSpPr bwMode="auto">
            <a:xfrm>
              <a:off x="1452" y="572"/>
              <a:ext cx="1455" cy="46"/>
              <a:chOff x="-1" y="572"/>
              <a:chExt cx="1455" cy="46"/>
            </a:xfrm>
          </p:grpSpPr>
          <p:grpSp>
            <p:nvGrpSpPr>
              <p:cNvPr id="18484" name="Group 47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18500" name="Group 48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8508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8512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8513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8509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8510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8511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8501" name="Group 55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8502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8506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8507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8503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8504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8505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18485" name="Group 62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18486" name="Group 63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8494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8498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8499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8495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8496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8497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8487" name="Group 70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8488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8492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8493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8489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8490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8491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18453" name="Group 77"/>
            <p:cNvGrpSpPr>
              <a:grpSpLocks/>
            </p:cNvGrpSpPr>
            <p:nvPr/>
          </p:nvGrpSpPr>
          <p:grpSpPr bwMode="auto">
            <a:xfrm>
              <a:off x="2904" y="572"/>
              <a:ext cx="1455" cy="46"/>
              <a:chOff x="-1" y="572"/>
              <a:chExt cx="1455" cy="46"/>
            </a:xfrm>
          </p:grpSpPr>
          <p:grpSp>
            <p:nvGrpSpPr>
              <p:cNvPr id="18454" name="Group 78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18470" name="Group 79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8478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8482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8483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8479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8480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8481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8471" name="Group 86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8472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8476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8477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8473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8474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8475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18455" name="Group 93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18456" name="Group 94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84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8468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8469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84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8466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8467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8457" name="Group 101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8458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8462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8463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8459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8460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8461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</p:grpSp>
      <p:sp>
        <p:nvSpPr>
          <p:cNvPr id="111" name="Rectangle 2"/>
          <p:cNvSpPr txBox="1">
            <a:spLocks noChangeArrowheads="1"/>
          </p:cNvSpPr>
          <p:nvPr/>
        </p:nvSpPr>
        <p:spPr bwMode="auto">
          <a:xfrm>
            <a:off x="3214678" y="2214554"/>
            <a:ext cx="3857652" cy="1285884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rtl="1">
              <a:defRPr/>
            </a:pPr>
            <a:endParaRPr lang="ar-MA" altLang="zh-CN" sz="1800" b="1" dirty="0">
              <a:solidFill>
                <a:srgbClr val="00009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rtl="1">
              <a:defRPr/>
            </a:pPr>
            <a:r>
              <a:rPr lang="ar-MA" altLang="zh-CN" sz="1800" b="1" dirty="0">
                <a:solidFill>
                  <a:srgbClr val="FFC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النمو الإضافي للناتج الداخلي </a:t>
            </a:r>
          </a:p>
          <a:p>
            <a:pPr algn="r" rtl="1">
              <a:defRPr/>
            </a:pPr>
            <a:r>
              <a:rPr lang="ar-MA" altLang="zh-CN" sz="1800" b="1" dirty="0">
                <a:solidFill>
                  <a:srgbClr val="FFC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الخام منذ </a:t>
            </a:r>
            <a:r>
              <a:rPr lang="fr-FR" altLang="zh-CN" sz="1800" b="1" dirty="0">
                <a:solidFill>
                  <a:srgbClr val="FFC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2004</a:t>
            </a:r>
            <a:endParaRPr lang="ar-MA" altLang="zh-CN" sz="1800" b="1" dirty="0">
              <a:solidFill>
                <a:srgbClr val="FFC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rtl="1">
              <a:defRPr/>
            </a:pPr>
            <a:endParaRPr lang="en-US" altLang="zh-CN" sz="1800" b="1" dirty="0">
              <a:solidFill>
                <a:srgbClr val="00009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428596" y="2039995"/>
            <a:ext cx="2428892" cy="1571636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rtl="1">
              <a:defRPr/>
            </a:pPr>
            <a:r>
              <a:rPr lang="ar-MA" altLang="zh-CN" sz="1200" b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ar-MA" altLang="zh-CN" sz="1800" b="1" dirty="0">
              <a:solidFill>
                <a:srgbClr val="00009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rtl="1">
              <a:defRPr/>
            </a:pPr>
            <a:r>
              <a:rPr lang="ar-MA" altLang="zh-CN" sz="1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نمو القيمة المضافة </a:t>
            </a:r>
          </a:p>
          <a:p>
            <a:pPr algn="ctr" rtl="1">
              <a:defRPr/>
            </a:pPr>
            <a:r>
              <a:rPr lang="ar-MA" altLang="zh-CN" sz="1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ب</a:t>
            </a:r>
            <a:r>
              <a:rPr lang="fr-FR" altLang="zh-CN" sz="1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12</a:t>
            </a:r>
            <a:r>
              <a:rPr lang="ar-MA" altLang="zh-CN" sz="1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مليار درهم </a:t>
            </a:r>
          </a:p>
          <a:p>
            <a:pPr algn="ctr" rtl="1">
              <a:defRPr/>
            </a:pPr>
            <a:r>
              <a:rPr lang="ar-MA" altLang="zh-CN" sz="1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أي ما يعادل نموا إضافيا </a:t>
            </a:r>
          </a:p>
          <a:p>
            <a:pPr algn="ctr" rtl="1">
              <a:defRPr/>
            </a:pPr>
            <a:r>
              <a:rPr lang="ar-MA" altLang="zh-CN" sz="1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ب </a:t>
            </a:r>
            <a:r>
              <a:rPr lang="fr-FR" altLang="zh-CN" sz="1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0,45</a:t>
            </a:r>
            <a:r>
              <a:rPr lang="ar-MA" altLang="zh-CN" sz="1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% سنويا</a:t>
            </a:r>
          </a:p>
          <a:p>
            <a:pPr algn="ctr" rtl="1">
              <a:defRPr/>
            </a:pPr>
            <a:endParaRPr lang="fr-FR" altLang="zh-CN" sz="1800" b="1" dirty="0">
              <a:solidFill>
                <a:srgbClr val="00009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7" name="Rectangle 2"/>
          <p:cNvSpPr txBox="1">
            <a:spLocks noChangeArrowheads="1"/>
          </p:cNvSpPr>
          <p:nvPr/>
        </p:nvSpPr>
        <p:spPr bwMode="auto">
          <a:xfrm>
            <a:off x="3214678" y="4071942"/>
            <a:ext cx="3857652" cy="1114490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rtl="1">
              <a:defRPr/>
            </a:pPr>
            <a:r>
              <a:rPr lang="ar-MA" altLang="zh-CN" sz="1400" b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ar-MA" altLang="zh-CN" sz="1800" b="1" dirty="0">
              <a:solidFill>
                <a:srgbClr val="00009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rtl="1">
              <a:defRPr/>
            </a:pPr>
            <a:r>
              <a:rPr lang="ar-MA" altLang="zh-CN" sz="1800" b="1" dirty="0">
                <a:solidFill>
                  <a:srgbClr val="FFC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إحداث الشغل</a:t>
            </a:r>
          </a:p>
          <a:p>
            <a:pPr algn="ctr" rtl="1">
              <a:defRPr/>
            </a:pPr>
            <a:r>
              <a:rPr lang="ar-MA" altLang="zh-CN" sz="1800" b="1" dirty="0">
                <a:solidFill>
                  <a:srgbClr val="FFC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(مباشر وغير مباشر)</a:t>
            </a:r>
          </a:p>
          <a:p>
            <a:pPr algn="ctr" rtl="1">
              <a:defRPr/>
            </a:pPr>
            <a:endParaRPr lang="en-US" altLang="zh-CN" sz="1800" b="1" dirty="0">
              <a:solidFill>
                <a:srgbClr val="00009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428596" y="4127357"/>
            <a:ext cx="2428892" cy="971614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rtl="1">
              <a:defRPr/>
            </a:pPr>
            <a:endParaRPr lang="ar-MA" altLang="zh-CN" sz="1800" b="1" dirty="0">
              <a:solidFill>
                <a:srgbClr val="00009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rtl="1">
              <a:defRPr/>
            </a:pPr>
            <a:r>
              <a:rPr lang="fr-FR" altLang="zh-CN" sz="1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24.000</a:t>
            </a:r>
            <a:r>
              <a:rPr lang="ar-MA" altLang="zh-CN" sz="1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منصب شغل</a:t>
            </a:r>
          </a:p>
          <a:p>
            <a:pPr algn="ctr" rtl="1">
              <a:defRPr/>
            </a:pPr>
            <a:endParaRPr lang="fr-FR" altLang="zh-CN" sz="1800" b="1" dirty="0">
              <a:solidFill>
                <a:srgbClr val="00009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8448" name="Picture 2" descr="http://t2.gstatic.com/images?q=tbn:sgomTXsFx-0prM:http://es.dreamstime.com/trabajador-de-construcci-oacuten--thumb31368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2148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8" y="2428875"/>
            <a:ext cx="1087437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313" y="285750"/>
            <a:ext cx="6786562" cy="584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rtl="1">
              <a:spcBef>
                <a:spcPct val="50000"/>
              </a:spcBef>
              <a:defRPr/>
            </a:pPr>
            <a:r>
              <a:rPr lang="ar-MA" altLang="zh-CN" sz="3200" b="1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محاور العرض</a:t>
            </a:r>
            <a:endParaRPr lang="fr-FR" altLang="zh-CN" sz="3200" b="1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998538"/>
            <a:ext cx="7486650" cy="73025"/>
            <a:chOff x="-1" y="572"/>
            <a:chExt cx="4716" cy="46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4350" y="572"/>
              <a:ext cx="365" cy="46"/>
              <a:chOff x="-1" y="572"/>
              <a:chExt cx="365" cy="46"/>
            </a:xfrm>
          </p:grpSpPr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-1" y="572"/>
                <a:ext cx="182" cy="46"/>
                <a:chOff x="1973" y="2069"/>
                <a:chExt cx="182" cy="46"/>
              </a:xfrm>
            </p:grpSpPr>
            <p:sp>
              <p:nvSpPr>
                <p:cNvPr id="3175" name="Rectangle 10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3176" name="Rectangle 11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82" y="572"/>
                <a:ext cx="182" cy="46"/>
                <a:chOff x="1973" y="2069"/>
                <a:chExt cx="182" cy="46"/>
              </a:xfrm>
            </p:grpSpPr>
            <p:sp>
              <p:nvSpPr>
                <p:cNvPr id="3173" name="Rectangle 13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3174" name="Rectangle 14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-1" y="572"/>
              <a:ext cx="1455" cy="46"/>
              <a:chOff x="-1" y="572"/>
              <a:chExt cx="1455" cy="46"/>
            </a:xfrm>
          </p:grpSpPr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69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70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67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68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2" name="Group 24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3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63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64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4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61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62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15" name="Group 31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16" name="Group 32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7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5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5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8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53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54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9" name="Group 39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0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49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50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1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47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48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22" name="Group 46"/>
            <p:cNvGrpSpPr>
              <a:grpSpLocks/>
            </p:cNvGrpSpPr>
            <p:nvPr/>
          </p:nvGrpSpPr>
          <p:grpSpPr bwMode="auto">
            <a:xfrm>
              <a:off x="1452" y="572"/>
              <a:ext cx="1455" cy="46"/>
              <a:chOff x="-1" y="572"/>
              <a:chExt cx="1455" cy="46"/>
            </a:xfrm>
          </p:grpSpPr>
          <p:grpSp>
            <p:nvGrpSpPr>
              <p:cNvPr id="23" name="Group 47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24" name="Group 48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5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39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40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6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37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38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27" name="Group 55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8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33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34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9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31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32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30" name="Group 62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31" name="Group 63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96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25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26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97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23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24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98" name="Group 70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99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19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20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00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17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18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101" name="Group 77"/>
            <p:cNvGrpSpPr>
              <a:grpSpLocks/>
            </p:cNvGrpSpPr>
            <p:nvPr/>
          </p:nvGrpSpPr>
          <p:grpSpPr bwMode="auto">
            <a:xfrm>
              <a:off x="2904" y="572"/>
              <a:ext cx="1455" cy="46"/>
              <a:chOff x="-1" y="572"/>
              <a:chExt cx="1455" cy="46"/>
            </a:xfrm>
          </p:grpSpPr>
          <p:grpSp>
            <p:nvGrpSpPr>
              <p:cNvPr id="102" name="Group 78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103" name="Group 79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05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09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10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06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07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08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07" name="Group 86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08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03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04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09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01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02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110" name="Group 93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111" name="Group 94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12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095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096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13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093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094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14" name="Group 101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15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089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090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20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087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088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</p:grpSp>
      <p:sp>
        <p:nvSpPr>
          <p:cNvPr id="104" name="ZoneTexte 103"/>
          <p:cNvSpPr txBox="1"/>
          <p:nvPr/>
        </p:nvSpPr>
        <p:spPr>
          <a:xfrm>
            <a:off x="142875" y="1785938"/>
            <a:ext cx="6643688" cy="3214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ar-MA" altLang="zh-CN" sz="28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مقدمة</a:t>
            </a: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ar-MA" altLang="zh-CN" sz="28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تطور النقل الجوي الدولي منذ التحرير</a:t>
            </a: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ar-MA" altLang="zh-C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ar-MA" altLang="zh-C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تنمية </a:t>
            </a:r>
            <a:r>
              <a:rPr lang="ar-MA" altLang="zh-C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النقل الجوي الداخلي</a:t>
            </a: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ar-MA" altLang="zh-CN" sz="2800" b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استراتيجية</a:t>
            </a:r>
            <a:r>
              <a:rPr lang="ar-MA" altLang="zh-CN" sz="28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تطوير قطاع الطيران المدني </a:t>
            </a:r>
            <a:endParaRPr lang="ar-MA" altLang="zh-CN" sz="28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ar-MA" altLang="zh-CN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ar-MA" altLang="zh-CN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fr-FR" altLang="zh-CN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 bwMode="auto">
          <a:xfrm>
            <a:off x="0" y="214313"/>
            <a:ext cx="721518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1" eaLnBrk="1" hangingPunct="1">
              <a:spcBef>
                <a:spcPct val="50000"/>
              </a:spcBef>
            </a:pPr>
            <a:r>
              <a:rPr lang="ar-MA" altLang="zh-CN" sz="32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تطوير وتشجيع النقل الجوي الداخلي</a:t>
            </a:r>
            <a:endParaRPr lang="fr-FR" altLang="zh-CN" sz="3200" b="1" smtClean="0">
              <a:solidFill>
                <a:srgbClr val="0033CC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grpSp>
        <p:nvGrpSpPr>
          <p:cNvPr id="25603" name="Group 7"/>
          <p:cNvGrpSpPr>
            <a:grpSpLocks/>
          </p:cNvGrpSpPr>
          <p:nvPr/>
        </p:nvGrpSpPr>
        <p:grpSpPr bwMode="auto">
          <a:xfrm>
            <a:off x="0" y="998538"/>
            <a:ext cx="7486650" cy="73025"/>
            <a:chOff x="-1" y="572"/>
            <a:chExt cx="4716" cy="46"/>
          </a:xfrm>
        </p:grpSpPr>
        <p:grpSp>
          <p:nvGrpSpPr>
            <p:cNvPr id="25615" name="Group 8"/>
            <p:cNvGrpSpPr>
              <a:grpSpLocks/>
            </p:cNvGrpSpPr>
            <p:nvPr/>
          </p:nvGrpSpPr>
          <p:grpSpPr bwMode="auto">
            <a:xfrm>
              <a:off x="4350" y="572"/>
              <a:ext cx="365" cy="46"/>
              <a:chOff x="-1" y="572"/>
              <a:chExt cx="365" cy="46"/>
            </a:xfrm>
          </p:grpSpPr>
          <p:grpSp>
            <p:nvGrpSpPr>
              <p:cNvPr id="25709" name="Group 9"/>
              <p:cNvGrpSpPr>
                <a:grpSpLocks/>
              </p:cNvGrpSpPr>
              <p:nvPr/>
            </p:nvGrpSpPr>
            <p:grpSpPr bwMode="auto">
              <a:xfrm>
                <a:off x="-1" y="572"/>
                <a:ext cx="182" cy="46"/>
                <a:chOff x="1973" y="2069"/>
                <a:chExt cx="182" cy="46"/>
              </a:xfrm>
            </p:grpSpPr>
            <p:sp>
              <p:nvSpPr>
                <p:cNvPr id="25713" name="Rectangle 10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25714" name="Rectangle 11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  <p:grpSp>
            <p:nvGrpSpPr>
              <p:cNvPr id="25710" name="Group 12"/>
              <p:cNvGrpSpPr>
                <a:grpSpLocks/>
              </p:cNvGrpSpPr>
              <p:nvPr/>
            </p:nvGrpSpPr>
            <p:grpSpPr bwMode="auto">
              <a:xfrm>
                <a:off x="182" y="572"/>
                <a:ext cx="182" cy="46"/>
                <a:chOff x="1973" y="2069"/>
                <a:chExt cx="182" cy="46"/>
              </a:xfrm>
            </p:grpSpPr>
            <p:sp>
              <p:nvSpPr>
                <p:cNvPr id="25711" name="Rectangle 13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25712" name="Rectangle 14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</p:grpSp>
        <p:grpSp>
          <p:nvGrpSpPr>
            <p:cNvPr id="25616" name="Group 15"/>
            <p:cNvGrpSpPr>
              <a:grpSpLocks/>
            </p:cNvGrpSpPr>
            <p:nvPr/>
          </p:nvGrpSpPr>
          <p:grpSpPr bwMode="auto">
            <a:xfrm>
              <a:off x="-1" y="572"/>
              <a:ext cx="1455" cy="46"/>
              <a:chOff x="-1" y="572"/>
              <a:chExt cx="1455" cy="46"/>
            </a:xfrm>
          </p:grpSpPr>
          <p:grpSp>
            <p:nvGrpSpPr>
              <p:cNvPr id="25679" name="Group 16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25695" name="Group 17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5703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570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5708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5704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5705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5706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25696" name="Group 24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5697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5701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5702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5698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5699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5700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25680" name="Group 31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25681" name="Group 32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5689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5693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5694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5690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5691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5692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25682" name="Group 39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5683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5687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5688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5684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5685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5686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25617" name="Group 46"/>
            <p:cNvGrpSpPr>
              <a:grpSpLocks/>
            </p:cNvGrpSpPr>
            <p:nvPr/>
          </p:nvGrpSpPr>
          <p:grpSpPr bwMode="auto">
            <a:xfrm>
              <a:off x="1452" y="572"/>
              <a:ext cx="1455" cy="46"/>
              <a:chOff x="-1" y="572"/>
              <a:chExt cx="1455" cy="46"/>
            </a:xfrm>
          </p:grpSpPr>
          <p:grpSp>
            <p:nvGrpSpPr>
              <p:cNvPr id="25649" name="Group 47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25665" name="Group 48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5673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5677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5678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5674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5675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5676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25666" name="Group 55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5667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5671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5672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5668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5669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5670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25650" name="Group 62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25651" name="Group 63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5659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5663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5664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5660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5661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5662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25652" name="Group 70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5653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5657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5658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5654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5655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5656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25618" name="Group 77"/>
            <p:cNvGrpSpPr>
              <a:grpSpLocks/>
            </p:cNvGrpSpPr>
            <p:nvPr/>
          </p:nvGrpSpPr>
          <p:grpSpPr bwMode="auto">
            <a:xfrm>
              <a:off x="2904" y="572"/>
              <a:ext cx="1455" cy="46"/>
              <a:chOff x="-1" y="572"/>
              <a:chExt cx="1455" cy="46"/>
            </a:xfrm>
          </p:grpSpPr>
          <p:grpSp>
            <p:nvGrpSpPr>
              <p:cNvPr id="25619" name="Group 78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25635" name="Group 79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5643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5647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5648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5644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5645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5646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25636" name="Group 86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5637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5641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5642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5638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5639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5640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25620" name="Group 93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25621" name="Group 94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5629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5633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5634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5630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5631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5632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25622" name="Group 101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5623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5627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5628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5624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5625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5626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</p:grpSp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214282" y="3500438"/>
            <a:ext cx="7143800" cy="1357322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r" rtl="1">
              <a:defRPr/>
            </a:pPr>
            <a:r>
              <a:rPr lang="ar-MA" altLang="zh-CN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إحداث </a:t>
            </a:r>
            <a:r>
              <a:rPr lang="fr-FR" altLang="zh-CN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,RAM Express</a:t>
            </a:r>
            <a:r>
              <a:rPr lang="ar-MA" altLang="zh-CN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 شركة ذات كلفة منخفضة</a:t>
            </a:r>
            <a:r>
              <a:rPr lang="fr-FR" altLang="zh-CN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,</a:t>
            </a:r>
            <a:r>
              <a:rPr lang="ar-MA" altLang="zh-CN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 نتيجة مبادرة مشتركة بين الحكومة والخطوط الملكية المغربية  في إطار عقد برنامج</a:t>
            </a:r>
            <a:r>
              <a:rPr lang="fr-FR" altLang="zh-CN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ar-MA" altLang="zh-CN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 :</a:t>
            </a:r>
          </a:p>
          <a:p>
            <a:pPr marL="363538" indent="-276225" algn="just" rtl="1">
              <a:buFont typeface="Wingdings" pitchFamily="2" charset="2"/>
              <a:buChar char="ü"/>
              <a:defRPr/>
            </a:pPr>
            <a:r>
              <a:rPr lang="ar-MA" altLang="zh-CN" b="1" dirty="0">
                <a:solidFill>
                  <a:srgbClr val="262673"/>
                </a:solidFill>
                <a:latin typeface="Arial" charset="0"/>
                <a:ea typeface="宋体" pitchFamily="2" charset="-122"/>
                <a:cs typeface="Arial" charset="0"/>
              </a:rPr>
              <a:t>المساهمة في الاستثمار : 300 مليون درهم (%</a:t>
            </a:r>
            <a:r>
              <a:rPr lang="fr-FR" altLang="zh-CN" b="1" dirty="0">
                <a:solidFill>
                  <a:srgbClr val="262673"/>
                </a:solidFill>
                <a:latin typeface="Arial" charset="0"/>
                <a:ea typeface="宋体" pitchFamily="2" charset="-122"/>
                <a:cs typeface="Arial" charset="0"/>
              </a:rPr>
              <a:t>25</a:t>
            </a:r>
            <a:r>
              <a:rPr lang="ar-MA" altLang="zh-CN" b="1" dirty="0">
                <a:solidFill>
                  <a:srgbClr val="262673"/>
                </a:solidFill>
                <a:latin typeface="Arial" charset="0"/>
                <a:ea typeface="宋体" pitchFamily="2" charset="-122"/>
                <a:cs typeface="Arial" charset="0"/>
              </a:rPr>
              <a:t> من الاستثمار الإجمالي) عبارة عن مخصصات لرأسمال الشركة</a:t>
            </a:r>
          </a:p>
          <a:p>
            <a:pPr marL="363538" indent="-276225" algn="just" rtl="1">
              <a:buFont typeface="Wingdings" pitchFamily="2" charset="2"/>
              <a:buChar char="ü"/>
              <a:defRPr/>
            </a:pPr>
            <a:r>
              <a:rPr lang="ar-MA" altLang="zh-CN" b="1" dirty="0">
                <a:solidFill>
                  <a:srgbClr val="262673"/>
                </a:solidFill>
                <a:latin typeface="Arial" charset="0"/>
                <a:ea typeface="宋体" pitchFamily="2" charset="-122"/>
                <a:cs typeface="Arial" charset="0"/>
              </a:rPr>
              <a:t>إعفاء تام للرحلات الداخلية من إتاوات المطارات لفائدة كل الشركات الجوية</a:t>
            </a:r>
            <a:endParaRPr lang="fr-FR" altLang="zh-CN" b="1" dirty="0">
              <a:solidFill>
                <a:srgbClr val="262673"/>
              </a:solidFill>
              <a:latin typeface="Arial" charset="0"/>
              <a:ea typeface="宋体" pitchFamily="2" charset="-122"/>
              <a:cs typeface="Arial" charset="0"/>
            </a:endParaRPr>
          </a:p>
          <a:p>
            <a:pPr algn="r" rtl="1">
              <a:defRPr/>
            </a:pPr>
            <a:endParaRPr lang="ar-MA" altLang="zh-CN" b="1" dirty="0">
              <a:solidFill>
                <a:srgbClr val="262673"/>
              </a:solidFill>
              <a:latin typeface="Arial" charset="0"/>
              <a:cs typeface="Times New Roman" pitchFamily="18" charset="0"/>
            </a:endParaRPr>
          </a:p>
          <a:p>
            <a:pPr algn="r" rtl="1">
              <a:defRPr/>
            </a:pPr>
            <a:endParaRPr lang="fr-FR" altLang="zh-CN" b="1" dirty="0">
              <a:solidFill>
                <a:srgbClr val="262673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07" name="Rectangle 2"/>
          <p:cNvSpPr txBox="1">
            <a:spLocks noChangeArrowheads="1"/>
          </p:cNvSpPr>
          <p:nvPr/>
        </p:nvSpPr>
        <p:spPr bwMode="auto">
          <a:xfrm>
            <a:off x="142876" y="1142984"/>
            <a:ext cx="7286644" cy="1571636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rtl="1">
              <a:defRPr/>
            </a:pPr>
            <a:r>
              <a:rPr lang="ar-MA" altLang="zh-CN" sz="1800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استراتيجية إرادوية لتطوير النقل الجوي الداخلي ليستجيب بفعالية للمتطلبات التنموية للمملكة :</a:t>
            </a:r>
            <a:endParaRPr lang="fr-FR" altLang="zh-CN" sz="1800" b="1" dirty="0">
              <a:solidFill>
                <a:srgbClr val="262673"/>
              </a:solidFill>
              <a:latin typeface="Arial" charset="0"/>
              <a:cs typeface="Times New Roman" pitchFamily="18" charset="0"/>
            </a:endParaRPr>
          </a:p>
          <a:p>
            <a:pPr marL="541338" algn="r" rt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ar-MA" altLang="zh-CN" sz="1800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تعزيز الاندماج</a:t>
            </a:r>
            <a:r>
              <a:rPr lang="fr-FR" altLang="zh-CN" sz="1800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ar-MA" altLang="zh-CN" sz="1800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 الجهوي وتحسين ربط عدة مدن</a:t>
            </a:r>
          </a:p>
          <a:p>
            <a:pPr marL="541338" algn="r" rt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ar-MA" altLang="zh-CN" sz="1800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 دعم المبادلات الاقتصادية </a:t>
            </a:r>
          </a:p>
          <a:p>
            <a:pPr marL="541338" algn="r" rt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ar-MA" altLang="zh-CN" sz="1800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 تحسين الحركية وتحفيز السياحة الداخلية</a:t>
            </a:r>
          </a:p>
          <a:p>
            <a:pPr algn="ctr" rtl="1">
              <a:defRPr/>
            </a:pPr>
            <a:endParaRPr lang="ar-MA" altLang="zh-CN" sz="1800" b="1" dirty="0">
              <a:solidFill>
                <a:srgbClr val="262673"/>
              </a:solidFill>
              <a:latin typeface="Arial" charset="0"/>
              <a:cs typeface="Times New Roman" pitchFamily="18" charset="0"/>
            </a:endParaRPr>
          </a:p>
          <a:p>
            <a:pPr algn="ctr" rtl="1">
              <a:defRPr/>
            </a:pPr>
            <a:endParaRPr lang="en-US" altLang="zh-CN" sz="1800" b="1" dirty="0">
              <a:solidFill>
                <a:srgbClr val="00009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214282" y="5214950"/>
            <a:ext cx="4500594" cy="1357322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r" rt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ar-MA" altLang="zh-CN" sz="1400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نوع الطائرات : ذات حجم ملائم (</a:t>
            </a:r>
            <a:r>
              <a:rPr lang="fr-FR" altLang="zh-CN" sz="1400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72</a:t>
            </a:r>
            <a:r>
              <a:rPr lang="ar-MA" altLang="zh-CN" sz="1400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 مقعد) للسوق المحلي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ar-MA" altLang="zh-CN" sz="1400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ar-SA" altLang="zh-CN" sz="1400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المواقيت</a:t>
            </a:r>
            <a:r>
              <a:rPr lang="ar-MA" altLang="zh-CN" sz="1400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 : رحلات في أوقات مناسبة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ar-MA" altLang="zh-CN" sz="1400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ar-SA" altLang="zh-CN" sz="1400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عدد الرحلات </a:t>
            </a:r>
            <a:r>
              <a:rPr lang="ar-MA" altLang="zh-CN" sz="1400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: زيادة </a:t>
            </a:r>
            <a:r>
              <a:rPr lang="fr-FR" altLang="zh-CN" sz="1400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50</a:t>
            </a:r>
            <a:r>
              <a:rPr lang="ar-MA" altLang="zh-CN" sz="1400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% لبلوغ </a:t>
            </a:r>
            <a:r>
              <a:rPr lang="fr-FR" altLang="zh-CN" sz="1400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180</a:t>
            </a:r>
            <a:r>
              <a:rPr lang="ar-MA" altLang="zh-CN" sz="1400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 رحلة أسبوعية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ar-MA" altLang="zh-CN" sz="1400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  الأسعار : لا يتجاوز </a:t>
            </a:r>
            <a:r>
              <a:rPr lang="fr-FR" altLang="zh-CN" sz="1400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2000</a:t>
            </a:r>
            <a:r>
              <a:rPr lang="ar-MA" altLang="zh-CN" sz="1400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 درهم (ذ/إ)</a:t>
            </a:r>
            <a:endParaRPr lang="fr-FR" altLang="zh-CN" sz="1400" b="1" dirty="0">
              <a:solidFill>
                <a:srgbClr val="262673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25613" name="Picture 6" descr="ATR ram express1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4951413"/>
            <a:ext cx="257175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" name="Flèche vers le bas 110"/>
          <p:cNvSpPr/>
          <p:nvPr/>
        </p:nvSpPr>
        <p:spPr>
          <a:xfrm>
            <a:off x="3357563" y="2786062"/>
            <a:ext cx="785812" cy="64293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 bwMode="auto">
          <a:xfrm>
            <a:off x="142875" y="214313"/>
            <a:ext cx="7215188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1" eaLnBrk="1" hangingPunct="1">
              <a:spcBef>
                <a:spcPct val="50000"/>
              </a:spcBef>
            </a:pPr>
            <a:r>
              <a:rPr lang="ar-MA" altLang="zh-CN" sz="28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تطوير النقل الجوي الداخلي</a:t>
            </a:r>
            <a:endParaRPr lang="fr-FR" altLang="zh-CN" sz="2800" b="1" smtClean="0">
              <a:solidFill>
                <a:srgbClr val="0033CC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grpSp>
        <p:nvGrpSpPr>
          <p:cNvPr id="26627" name="Group 7"/>
          <p:cNvGrpSpPr>
            <a:grpSpLocks/>
          </p:cNvGrpSpPr>
          <p:nvPr/>
        </p:nvGrpSpPr>
        <p:grpSpPr bwMode="auto">
          <a:xfrm>
            <a:off x="0" y="998538"/>
            <a:ext cx="7486650" cy="73025"/>
            <a:chOff x="-1" y="572"/>
            <a:chExt cx="4716" cy="46"/>
          </a:xfrm>
        </p:grpSpPr>
        <p:grpSp>
          <p:nvGrpSpPr>
            <p:cNvPr id="26635" name="Group 8"/>
            <p:cNvGrpSpPr>
              <a:grpSpLocks/>
            </p:cNvGrpSpPr>
            <p:nvPr/>
          </p:nvGrpSpPr>
          <p:grpSpPr bwMode="auto">
            <a:xfrm>
              <a:off x="4350" y="572"/>
              <a:ext cx="365" cy="46"/>
              <a:chOff x="-1" y="572"/>
              <a:chExt cx="365" cy="46"/>
            </a:xfrm>
          </p:grpSpPr>
          <p:grpSp>
            <p:nvGrpSpPr>
              <p:cNvPr id="26729" name="Group 9"/>
              <p:cNvGrpSpPr>
                <a:grpSpLocks/>
              </p:cNvGrpSpPr>
              <p:nvPr/>
            </p:nvGrpSpPr>
            <p:grpSpPr bwMode="auto">
              <a:xfrm>
                <a:off x="-1" y="572"/>
                <a:ext cx="182" cy="46"/>
                <a:chOff x="1973" y="2069"/>
                <a:chExt cx="182" cy="46"/>
              </a:xfrm>
            </p:grpSpPr>
            <p:sp>
              <p:nvSpPr>
                <p:cNvPr id="26733" name="Rectangle 10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26734" name="Rectangle 11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  <p:grpSp>
            <p:nvGrpSpPr>
              <p:cNvPr id="26730" name="Group 12"/>
              <p:cNvGrpSpPr>
                <a:grpSpLocks/>
              </p:cNvGrpSpPr>
              <p:nvPr/>
            </p:nvGrpSpPr>
            <p:grpSpPr bwMode="auto">
              <a:xfrm>
                <a:off x="182" y="572"/>
                <a:ext cx="182" cy="46"/>
                <a:chOff x="1973" y="2069"/>
                <a:chExt cx="182" cy="46"/>
              </a:xfrm>
            </p:grpSpPr>
            <p:sp>
              <p:nvSpPr>
                <p:cNvPr id="26731" name="Rectangle 13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26732" name="Rectangle 14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</p:grpSp>
        <p:grpSp>
          <p:nvGrpSpPr>
            <p:cNvPr id="26636" name="Group 15"/>
            <p:cNvGrpSpPr>
              <a:grpSpLocks/>
            </p:cNvGrpSpPr>
            <p:nvPr/>
          </p:nvGrpSpPr>
          <p:grpSpPr bwMode="auto">
            <a:xfrm>
              <a:off x="-1" y="572"/>
              <a:ext cx="1455" cy="46"/>
              <a:chOff x="-1" y="572"/>
              <a:chExt cx="1455" cy="46"/>
            </a:xfrm>
          </p:grpSpPr>
          <p:grpSp>
            <p:nvGrpSpPr>
              <p:cNvPr id="26699" name="Group 16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26715" name="Group 17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6723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672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6728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6724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6725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6726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26716" name="Group 24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6717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6721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6722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6718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6719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6720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26700" name="Group 31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26701" name="Group 32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6709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6713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6714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6710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6711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6712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26702" name="Group 39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6703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6707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6708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6704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6705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6706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26637" name="Group 46"/>
            <p:cNvGrpSpPr>
              <a:grpSpLocks/>
            </p:cNvGrpSpPr>
            <p:nvPr/>
          </p:nvGrpSpPr>
          <p:grpSpPr bwMode="auto">
            <a:xfrm>
              <a:off x="1452" y="572"/>
              <a:ext cx="1455" cy="46"/>
              <a:chOff x="-1" y="572"/>
              <a:chExt cx="1455" cy="46"/>
            </a:xfrm>
          </p:grpSpPr>
          <p:grpSp>
            <p:nvGrpSpPr>
              <p:cNvPr id="26669" name="Group 47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26685" name="Group 48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6693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6697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6698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6694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6695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6696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26686" name="Group 55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6687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6691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6692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6688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6689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6690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26670" name="Group 62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26671" name="Group 63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6679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6683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6684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6680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6681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6682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26672" name="Group 70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6673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6677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6678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6674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6675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6676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26638" name="Group 77"/>
            <p:cNvGrpSpPr>
              <a:grpSpLocks/>
            </p:cNvGrpSpPr>
            <p:nvPr/>
          </p:nvGrpSpPr>
          <p:grpSpPr bwMode="auto">
            <a:xfrm>
              <a:off x="2904" y="572"/>
              <a:ext cx="1455" cy="46"/>
              <a:chOff x="-1" y="572"/>
              <a:chExt cx="1455" cy="46"/>
            </a:xfrm>
          </p:grpSpPr>
          <p:grpSp>
            <p:nvGrpSpPr>
              <p:cNvPr id="26639" name="Group 78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26655" name="Group 79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6663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6667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6668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6664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6665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6666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26656" name="Group 86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6657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6661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6662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6658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6659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6660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26640" name="Group 93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26641" name="Group 94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6649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6653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6654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6650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6651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6652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26642" name="Group 101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6643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6647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6648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6644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6645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6646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</p:grpSp>
      <p:sp>
        <p:nvSpPr>
          <p:cNvPr id="106" name="Rectangle 2"/>
          <p:cNvSpPr txBox="1">
            <a:spLocks noChangeArrowheads="1"/>
          </p:cNvSpPr>
          <p:nvPr/>
        </p:nvSpPr>
        <p:spPr bwMode="auto">
          <a:xfrm>
            <a:off x="142876" y="1071546"/>
            <a:ext cx="7143768" cy="3714776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715963" indent="-358775" algn="r" rt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ar-SA" altLang="zh-CN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ثلاث اتفاقيات شراكة بهدف زيادة عدد الرحلات الجوية بين مدينة الدار البيضاء ومدينتي العيون والداخلة، وإعادة فتح الخط الجوي من الدار البيضاء نحو كلميم  </a:t>
            </a:r>
            <a:r>
              <a:rPr lang="ar-SA" altLang="zh-CN" b="1" dirty="0" err="1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وطان</a:t>
            </a:r>
            <a:r>
              <a:rPr lang="ar-SA" altLang="zh-CN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  </a:t>
            </a:r>
            <a:r>
              <a:rPr lang="ar-SA" altLang="zh-CN" b="1" dirty="0" err="1" smtClean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طان</a:t>
            </a:r>
            <a:r>
              <a:rPr lang="ar-MA" altLang="zh-CN" b="1" dirty="0" smtClean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ar-MA" altLang="zh-CN" b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(</a:t>
            </a:r>
            <a:r>
              <a:rPr lang="fr-FR" altLang="zh-CN" b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2013</a:t>
            </a:r>
            <a:r>
              <a:rPr lang="ar-MA" altLang="zh-CN" b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)</a:t>
            </a:r>
            <a:r>
              <a:rPr lang="ar-SA" altLang="zh-CN" b="1" dirty="0" smtClean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 </a:t>
            </a:r>
            <a:endParaRPr lang="fr-FR" altLang="zh-CN" b="1" dirty="0">
              <a:solidFill>
                <a:srgbClr val="262673"/>
              </a:solidFill>
              <a:latin typeface="Arial" charset="0"/>
              <a:cs typeface="Times New Roman" pitchFamily="18" charset="0"/>
            </a:endParaRPr>
          </a:p>
          <a:p>
            <a:pPr marL="715963" indent="-358775" algn="r" rt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ar-SA" altLang="zh-CN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إتفاقية شراكة بين الوزارة والخطوط الملكية المغربية وجهة</a:t>
            </a:r>
            <a:r>
              <a:rPr lang="fr-FR" altLang="zh-CN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ar-SA" altLang="zh-CN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سوس- ماسة- درعة من الدار البيضاء نحو </a:t>
            </a:r>
            <a:r>
              <a:rPr lang="ar-MA" altLang="zh-CN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ورزازات </a:t>
            </a:r>
            <a:r>
              <a:rPr lang="ar-SA" altLang="zh-CN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و</a:t>
            </a:r>
            <a:r>
              <a:rPr lang="ar-MA" altLang="zh-CN" b="1" dirty="0" err="1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زاكورة</a:t>
            </a:r>
            <a:r>
              <a:rPr lang="ar-MA" altLang="zh-CN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ar-MA" altLang="zh-CN" b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(</a:t>
            </a:r>
            <a:r>
              <a:rPr lang="fr-FR" altLang="zh-CN" b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2014</a:t>
            </a:r>
            <a:r>
              <a:rPr lang="ar-MA" altLang="zh-CN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)</a:t>
            </a:r>
          </a:p>
          <a:p>
            <a:pPr marL="715963" indent="-358775" algn="r" rt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ar-SA" altLang="zh-CN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إتفاقية شراكة بين الوزارة والخطوط الملكية المغربية وجهة</a:t>
            </a:r>
            <a:r>
              <a:rPr lang="fr-FR" altLang="zh-CN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ar-MA" altLang="zh-CN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 مكناس تافيلالت </a:t>
            </a:r>
            <a:r>
              <a:rPr lang="ar-SA" altLang="zh-CN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الخط الجوي الدارالبيضاء</a:t>
            </a:r>
            <a:r>
              <a:rPr lang="fr-FR" altLang="zh-CN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ar-SA" altLang="zh-CN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-الرشيدية</a:t>
            </a:r>
            <a:r>
              <a:rPr lang="ar-MA" altLang="zh-CN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ar-MA" altLang="zh-CN" b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(</a:t>
            </a:r>
            <a:r>
              <a:rPr lang="fr-FR" altLang="zh-CN" b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2014</a:t>
            </a:r>
            <a:r>
              <a:rPr lang="ar-MA" altLang="zh-CN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)</a:t>
            </a:r>
            <a:endParaRPr lang="fr-FR" altLang="zh-CN" b="1" dirty="0">
              <a:solidFill>
                <a:srgbClr val="262673"/>
              </a:solidFill>
              <a:latin typeface="Arial" charset="0"/>
              <a:cs typeface="Times New Roman" pitchFamily="18" charset="0"/>
            </a:endParaRPr>
          </a:p>
          <a:p>
            <a:pPr marL="715963" indent="-358775" algn="r" rt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ar-MA" altLang="zh-CN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تم تسويق التذاكر بثمن بين </a:t>
            </a:r>
            <a:r>
              <a:rPr lang="fr-FR" altLang="zh-CN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600</a:t>
            </a:r>
            <a:r>
              <a:rPr lang="ar-MA" altLang="zh-CN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 و </a:t>
            </a:r>
            <a:r>
              <a:rPr lang="fr-FR" altLang="zh-CN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2000</a:t>
            </a:r>
            <a:r>
              <a:rPr lang="ar-MA" altLang="zh-CN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 درهم (ذ/إ)</a:t>
            </a:r>
          </a:p>
          <a:p>
            <a:pPr marL="715963" indent="-358775" algn="r" rt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ar-SA" altLang="zh-CN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 عدة اتفاقيات أخرى على نفس شاكلة سابقتها مع الجهات الشرقية وتازة – الحسيمة-</a:t>
            </a:r>
            <a:r>
              <a:rPr lang="fr-FR" altLang="zh-CN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ar-SA" altLang="zh-CN" b="1" dirty="0">
                <a:solidFill>
                  <a:srgbClr val="262673"/>
                </a:solidFill>
                <a:latin typeface="Arial" charset="0"/>
                <a:cs typeface="Times New Roman" pitchFamily="18" charset="0"/>
              </a:rPr>
              <a:t>تاونات و طنجة – تطوان، وذلك بهدف تشجيع النقل الجوي الداخلي والمساهمة في رفع العزلة عن كل هذه الجهات من المملكة.</a:t>
            </a:r>
            <a:endParaRPr lang="ar-MA" altLang="zh-CN" b="1" dirty="0">
              <a:solidFill>
                <a:srgbClr val="262673"/>
              </a:solidFill>
              <a:latin typeface="Arial" charset="0"/>
              <a:cs typeface="Times New Roman" pitchFamily="18" charset="0"/>
            </a:endParaRPr>
          </a:p>
          <a:p>
            <a:pPr marL="715963" indent="-358775" algn="r" rtl="1">
              <a:lnSpc>
                <a:spcPct val="150000"/>
              </a:lnSpc>
              <a:buFont typeface="Wingdings" pitchFamily="2" charset="2"/>
              <a:buChar char="ü"/>
              <a:defRPr/>
            </a:pPr>
            <a:endParaRPr lang="ar-MA" altLang="zh-CN" b="1" dirty="0">
              <a:solidFill>
                <a:srgbClr val="262673"/>
              </a:solidFill>
              <a:latin typeface="Arial" charset="0"/>
              <a:cs typeface="Times New Roman" pitchFamily="18" charset="0"/>
            </a:endParaRPr>
          </a:p>
          <a:p>
            <a:pPr algn="ctr" rtl="1">
              <a:defRPr/>
            </a:pPr>
            <a:endParaRPr lang="ar-MA" altLang="zh-CN" b="1" dirty="0">
              <a:solidFill>
                <a:srgbClr val="262673"/>
              </a:solidFill>
              <a:latin typeface="Arial" charset="0"/>
              <a:cs typeface="Times New Roman" pitchFamily="18" charset="0"/>
            </a:endParaRPr>
          </a:p>
          <a:p>
            <a:pPr algn="ctr" rtl="1">
              <a:defRPr/>
            </a:pPr>
            <a:endParaRPr lang="en-US" altLang="zh-CN" b="1" dirty="0">
              <a:solidFill>
                <a:srgbClr val="00009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6631" name="Groupe 7"/>
          <p:cNvGrpSpPr>
            <a:grpSpLocks/>
          </p:cNvGrpSpPr>
          <p:nvPr/>
        </p:nvGrpSpPr>
        <p:grpSpPr bwMode="auto">
          <a:xfrm>
            <a:off x="142875" y="4786313"/>
            <a:ext cx="5000625" cy="2071687"/>
            <a:chOff x="1493189" y="1683952"/>
            <a:chExt cx="5491175" cy="3657944"/>
          </a:xfrm>
        </p:grpSpPr>
        <p:pic>
          <p:nvPicPr>
            <p:cNvPr id="26632" name="Graphique 1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93189" y="1683952"/>
              <a:ext cx="5491175" cy="3657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3" name="Flèche droite à entaille 17"/>
            <p:cNvSpPr>
              <a:spLocks noChangeArrowheads="1"/>
            </p:cNvSpPr>
            <p:nvPr/>
          </p:nvSpPr>
          <p:spPr bwMode="auto">
            <a:xfrm rot="-2394205">
              <a:off x="3581438" y="3374562"/>
              <a:ext cx="1009650" cy="203200"/>
            </a:xfrm>
            <a:prstGeom prst="notchedRightArrow">
              <a:avLst>
                <a:gd name="adj1" fmla="val 50000"/>
                <a:gd name="adj2" fmla="val 50010"/>
              </a:avLst>
            </a:prstGeom>
            <a:solidFill>
              <a:srgbClr val="9BBB59"/>
            </a:solidFill>
            <a:ln w="25400">
              <a:solidFill>
                <a:srgbClr val="71893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fr-FR" altLang="fr-FR"/>
            </a:p>
          </p:txBody>
        </p:sp>
        <p:sp>
          <p:nvSpPr>
            <p:cNvPr id="26634" name="ZoneTexte 18"/>
            <p:cNvSpPr txBox="1">
              <a:spLocks noChangeArrowheads="1"/>
            </p:cNvSpPr>
            <p:nvPr/>
          </p:nvSpPr>
          <p:spPr bwMode="auto">
            <a:xfrm>
              <a:off x="3611401" y="2648821"/>
              <a:ext cx="992346" cy="27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GB" altLang="fr-FR" sz="1400" b="1">
                  <a:solidFill>
                    <a:srgbClr val="000000"/>
                  </a:solidFill>
                  <a:latin typeface="Calibri" pitchFamily="34" charset="0"/>
                </a:rPr>
                <a:t>+11 %</a:t>
              </a:r>
              <a:endParaRPr lang="fr-FR" alt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313" y="285750"/>
            <a:ext cx="6786562" cy="584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rtl="1">
              <a:spcBef>
                <a:spcPct val="50000"/>
              </a:spcBef>
              <a:defRPr/>
            </a:pPr>
            <a:r>
              <a:rPr lang="ar-MA" altLang="zh-CN" sz="3200" b="1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محاور العرض</a:t>
            </a:r>
            <a:endParaRPr lang="fr-FR" altLang="zh-CN" sz="3200" b="1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998538"/>
            <a:ext cx="7486650" cy="73025"/>
            <a:chOff x="-1" y="572"/>
            <a:chExt cx="4716" cy="46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4350" y="572"/>
              <a:ext cx="365" cy="46"/>
              <a:chOff x="-1" y="572"/>
              <a:chExt cx="365" cy="46"/>
            </a:xfrm>
          </p:grpSpPr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-1" y="572"/>
                <a:ext cx="182" cy="46"/>
                <a:chOff x="1973" y="2069"/>
                <a:chExt cx="182" cy="46"/>
              </a:xfrm>
            </p:grpSpPr>
            <p:sp>
              <p:nvSpPr>
                <p:cNvPr id="3175" name="Rectangle 10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3176" name="Rectangle 11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82" y="572"/>
                <a:ext cx="182" cy="46"/>
                <a:chOff x="1973" y="2069"/>
                <a:chExt cx="182" cy="46"/>
              </a:xfrm>
            </p:grpSpPr>
            <p:sp>
              <p:nvSpPr>
                <p:cNvPr id="3173" name="Rectangle 13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3174" name="Rectangle 14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-1" y="572"/>
              <a:ext cx="1455" cy="46"/>
              <a:chOff x="-1" y="572"/>
              <a:chExt cx="1455" cy="46"/>
            </a:xfrm>
          </p:grpSpPr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69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70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67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68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2" name="Group 24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3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63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64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4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61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62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15" name="Group 31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16" name="Group 32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7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5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5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8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53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54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9" name="Group 39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0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49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50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1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47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48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22" name="Group 46"/>
            <p:cNvGrpSpPr>
              <a:grpSpLocks/>
            </p:cNvGrpSpPr>
            <p:nvPr/>
          </p:nvGrpSpPr>
          <p:grpSpPr bwMode="auto">
            <a:xfrm>
              <a:off x="1452" y="572"/>
              <a:ext cx="1455" cy="46"/>
              <a:chOff x="-1" y="572"/>
              <a:chExt cx="1455" cy="46"/>
            </a:xfrm>
          </p:grpSpPr>
          <p:grpSp>
            <p:nvGrpSpPr>
              <p:cNvPr id="23" name="Group 47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24" name="Group 48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5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39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40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6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37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38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27" name="Group 55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8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33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34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9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31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32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30" name="Group 62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31" name="Group 63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96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25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26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97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23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24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98" name="Group 70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99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19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20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00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17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18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101" name="Group 77"/>
            <p:cNvGrpSpPr>
              <a:grpSpLocks/>
            </p:cNvGrpSpPr>
            <p:nvPr/>
          </p:nvGrpSpPr>
          <p:grpSpPr bwMode="auto">
            <a:xfrm>
              <a:off x="2904" y="572"/>
              <a:ext cx="1455" cy="46"/>
              <a:chOff x="-1" y="572"/>
              <a:chExt cx="1455" cy="46"/>
            </a:xfrm>
          </p:grpSpPr>
          <p:grpSp>
            <p:nvGrpSpPr>
              <p:cNvPr id="102" name="Group 78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103" name="Group 79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05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09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10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06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07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08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07" name="Group 86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08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03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04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09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01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02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110" name="Group 93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111" name="Group 94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12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095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096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13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093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094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14" name="Group 101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15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089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090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20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087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088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</p:grpSp>
      <p:sp>
        <p:nvSpPr>
          <p:cNvPr id="104" name="ZoneTexte 103"/>
          <p:cNvSpPr txBox="1"/>
          <p:nvPr/>
        </p:nvSpPr>
        <p:spPr>
          <a:xfrm>
            <a:off x="142875" y="1785938"/>
            <a:ext cx="6643688" cy="3214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ar-MA" altLang="zh-CN" sz="28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مقدمة</a:t>
            </a: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ar-MA" altLang="zh-CN" sz="28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تطور النقل الجوي الدولي منذ التحرير</a:t>
            </a: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ar-MA" altLang="zh-CN" sz="28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ar-MA" altLang="zh-CN" sz="28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تنمية </a:t>
            </a:r>
            <a:r>
              <a:rPr lang="ar-MA" altLang="zh-CN" sz="28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النقل الجوي الداخلي</a:t>
            </a: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ar-MA" altLang="zh-CN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استراتيجية</a:t>
            </a:r>
            <a:r>
              <a:rPr lang="ar-MA" altLang="zh-C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تطوير قطاع الطيران المدني </a:t>
            </a:r>
            <a:endParaRPr lang="ar-MA" altLang="zh-CN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ar-MA" altLang="zh-CN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ar-MA" altLang="zh-CN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fr-FR" altLang="zh-CN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3"/>
          <p:cNvSpPr txBox="1">
            <a:spLocks noChangeArrowheads="1"/>
          </p:cNvSpPr>
          <p:nvPr/>
        </p:nvSpPr>
        <p:spPr bwMode="auto">
          <a:xfrm>
            <a:off x="642910" y="1285860"/>
            <a:ext cx="62865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/>
            <a:r>
              <a:rPr lang="ar-MA" altLang="fr-FR" sz="2400" b="1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تتمحور </a:t>
            </a:r>
            <a:r>
              <a:rPr lang="ar-MA" altLang="fr-FR" sz="2400" b="1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استراتيجية</a:t>
            </a:r>
            <a:r>
              <a:rPr lang="ar-MA" altLang="fr-FR" sz="2400" b="1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وزارة التجهيز والنقل </a:t>
            </a:r>
            <a:r>
              <a:rPr lang="ar-MA" altLang="fr-FR" sz="2400" b="1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واللوجستيك</a:t>
            </a:r>
            <a:r>
              <a:rPr lang="ar-MA" altLang="fr-FR" sz="2400" b="1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في مجال الطيران المدني حول </a:t>
            </a:r>
            <a:r>
              <a:rPr lang="ar-MA" altLang="fr-FR" sz="2400" b="1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خمس </a:t>
            </a:r>
            <a:r>
              <a:rPr lang="ar-MA" altLang="fr-FR" sz="2400" b="1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محاور أساسية: </a:t>
            </a:r>
          </a:p>
        </p:txBody>
      </p:sp>
      <p:graphicFrame>
        <p:nvGraphicFramePr>
          <p:cNvPr id="4" name="Diagramme 3"/>
          <p:cNvGraphicFramePr/>
          <p:nvPr/>
        </p:nvGraphicFramePr>
        <p:xfrm>
          <a:off x="428596" y="2428868"/>
          <a:ext cx="6643734" cy="384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85786" y="285728"/>
            <a:ext cx="634180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90000"/>
              </a:lnSpc>
              <a:defRPr/>
            </a:pPr>
            <a:r>
              <a:rPr lang="ar-MA" altLang="zh-CN" sz="3200" b="1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إستراتيجية وطنية</a:t>
            </a:r>
            <a:r>
              <a:rPr lang="fr-FR" altLang="zh-CN" sz="3200" b="1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ar-MA" altLang="zh-CN" sz="3200" b="1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لتطوير قطاع الطيران المدني</a:t>
            </a:r>
            <a:endParaRPr lang="fr-FR" altLang="zh-CN" sz="3200" b="1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0" y="998538"/>
            <a:ext cx="7486650" cy="73025"/>
            <a:chOff x="-1" y="572"/>
            <a:chExt cx="4716" cy="46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350" y="572"/>
              <a:ext cx="365" cy="46"/>
              <a:chOff x="-1" y="572"/>
              <a:chExt cx="365" cy="46"/>
            </a:xfrm>
          </p:grpSpPr>
          <p:grpSp>
            <p:nvGrpSpPr>
              <p:cNvPr id="101" name="Group 9"/>
              <p:cNvGrpSpPr>
                <a:grpSpLocks/>
              </p:cNvGrpSpPr>
              <p:nvPr/>
            </p:nvGrpSpPr>
            <p:grpSpPr bwMode="auto">
              <a:xfrm>
                <a:off x="-1" y="572"/>
                <a:ext cx="182" cy="46"/>
                <a:chOff x="1973" y="2069"/>
                <a:chExt cx="182" cy="46"/>
              </a:xfrm>
            </p:grpSpPr>
            <p:sp>
              <p:nvSpPr>
                <p:cNvPr id="105" name="Rectangle 10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106" name="Rectangle 11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  <p:grpSp>
            <p:nvGrpSpPr>
              <p:cNvPr id="102" name="Group 12"/>
              <p:cNvGrpSpPr>
                <a:grpSpLocks/>
              </p:cNvGrpSpPr>
              <p:nvPr/>
            </p:nvGrpSpPr>
            <p:grpSpPr bwMode="auto">
              <a:xfrm>
                <a:off x="182" y="572"/>
                <a:ext cx="182" cy="46"/>
                <a:chOff x="1973" y="2069"/>
                <a:chExt cx="182" cy="46"/>
              </a:xfrm>
            </p:grpSpPr>
            <p:sp>
              <p:nvSpPr>
                <p:cNvPr id="103" name="Rectangle 13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104" name="Rectangle 14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</p:grpSp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-1" y="572"/>
              <a:ext cx="1455" cy="46"/>
              <a:chOff x="-1" y="572"/>
              <a:chExt cx="1455" cy="46"/>
            </a:xfrm>
          </p:grpSpPr>
          <p:grpSp>
            <p:nvGrpSpPr>
              <p:cNvPr id="71" name="Group 16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87" name="Group 17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95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99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00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96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97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98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88" name="Group 24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89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93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94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90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91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92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72" name="Group 31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73" name="Group 32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81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8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8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82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83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84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74" name="Group 39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75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79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80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76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77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78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9" name="Group 46"/>
            <p:cNvGrpSpPr>
              <a:grpSpLocks/>
            </p:cNvGrpSpPr>
            <p:nvPr/>
          </p:nvGrpSpPr>
          <p:grpSpPr bwMode="auto">
            <a:xfrm>
              <a:off x="1452" y="572"/>
              <a:ext cx="1455" cy="46"/>
              <a:chOff x="-1" y="572"/>
              <a:chExt cx="1455" cy="46"/>
            </a:xfrm>
          </p:grpSpPr>
          <p:grpSp>
            <p:nvGrpSpPr>
              <p:cNvPr id="41" name="Group 47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57" name="Group 48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65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69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70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66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67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68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58" name="Group 55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59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63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64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60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61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62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42" name="Group 62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43" name="Group 63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51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55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56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52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53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54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44" name="Group 70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45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49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50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46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47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48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10" name="Group 77"/>
            <p:cNvGrpSpPr>
              <a:grpSpLocks/>
            </p:cNvGrpSpPr>
            <p:nvPr/>
          </p:nvGrpSpPr>
          <p:grpSpPr bwMode="auto">
            <a:xfrm>
              <a:off x="2904" y="572"/>
              <a:ext cx="1455" cy="46"/>
              <a:chOff x="-1" y="572"/>
              <a:chExt cx="1455" cy="46"/>
            </a:xfrm>
          </p:grpSpPr>
          <p:grpSp>
            <p:nvGrpSpPr>
              <p:cNvPr id="11" name="Group 78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27" name="Group 79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5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9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40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6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7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8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28" name="Group 86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9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3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4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0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2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12" name="Group 93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13" name="Group 94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1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5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6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2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3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4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4" name="Group 101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5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9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0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6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7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8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5720" y="1407274"/>
            <a:ext cx="70358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/>
            <a:endParaRPr lang="ar-MA" sz="2400" b="1" dirty="0">
              <a:solidFill>
                <a:srgbClr val="002060"/>
              </a:solidFill>
              <a:latin typeface="Cambria" pitchFamily="18" charset="0"/>
            </a:endParaRPr>
          </a:p>
          <a:p>
            <a:pPr marL="268288" indent="-268288" algn="just" rtl="1">
              <a:buFont typeface="Wingdings" pitchFamily="2" charset="2"/>
              <a:buChar char="§"/>
            </a:pPr>
            <a:r>
              <a:rPr lang="ar-MA" altLang="fr-FR" sz="2400" b="1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مشروع مدونة الطيران المدني </a:t>
            </a:r>
            <a:r>
              <a:rPr lang="ar-SA" altLang="fr-FR" sz="2400" b="1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ar-MA" altLang="fr-FR" sz="2400" b="1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لتطوير النقل الجوي لكي يستجيب لمتطلبات المرتفقين في مجال نقل الأشخاص والبضائع في أحسن ظروف الأمن والسلامة وكذا ظروف تتسم بالفعالية والاقتصاد وانتظام الرحلات</a:t>
            </a:r>
          </a:p>
          <a:p>
            <a:pPr marL="268288" indent="-268288" algn="just" rtl="1">
              <a:buFont typeface="Wingdings" pitchFamily="2" charset="2"/>
              <a:buChar char="§"/>
            </a:pPr>
            <a:endParaRPr lang="ar-MA" altLang="fr-FR" sz="2400" b="1" dirty="0" err="1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268288" indent="-268288" algn="just" rtl="1">
              <a:buFont typeface="Wingdings" pitchFamily="2" charset="2"/>
              <a:buChar char="§"/>
            </a:pPr>
            <a:r>
              <a:rPr lang="ar-MA" altLang="fr-FR" sz="2400" b="1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التقارب التشريعي مع الاتحاد الأوروبي في مجال الطيران المدني والنقل الجوي </a:t>
            </a:r>
          </a:p>
          <a:p>
            <a:pPr marL="268288" indent="-268288" algn="just" rtl="1">
              <a:buFont typeface="Wingdings" pitchFamily="2" charset="2"/>
              <a:buChar char="§"/>
            </a:pPr>
            <a:endParaRPr lang="ar-SA" altLang="fr-FR" sz="2400" b="1" dirty="0" err="1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268288" lvl="1" indent="-268288" algn="just" rtl="1" eaLnBrk="0" hangingPunct="0">
              <a:buFont typeface="Wingdings" pitchFamily="2" charset="2"/>
              <a:buChar char="§"/>
              <a:defRPr/>
            </a:pPr>
            <a:r>
              <a:rPr lang="ar-MA" altLang="fr-FR" sz="2400" b="1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العقود البرامج بين الدولة والمؤسسات العمومية العاملة بالقطاع  </a:t>
            </a:r>
          </a:p>
          <a:p>
            <a:pPr marL="268288" lvl="1" indent="-268288" algn="just" rtl="1" eaLnBrk="0" hangingPunct="0">
              <a:defRPr/>
            </a:pPr>
            <a:endParaRPr lang="ar-MA" altLang="fr-FR" sz="2400" b="1" dirty="0" err="1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268288" lvl="1" indent="-268288" algn="just" rtl="1" eaLnBrk="0" hangingPunct="0">
              <a:buFont typeface="Wingdings" pitchFamily="2" charset="2"/>
              <a:buChar char="§"/>
              <a:defRPr/>
            </a:pPr>
            <a:r>
              <a:rPr lang="ar-MA" altLang="fr-FR" sz="2400" b="1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إعادة تحديد اختصاصات ومجالات تدخل المؤسسات العاملة بالقطاع  </a:t>
            </a:r>
          </a:p>
          <a:p>
            <a:pPr algn="r" rtl="1">
              <a:buFont typeface="Wingdings" pitchFamily="2" charset="2"/>
              <a:buNone/>
            </a:pPr>
            <a:endParaRPr lang="fr-FR" sz="2000" dirty="0">
              <a:solidFill>
                <a:srgbClr val="002060"/>
              </a:solidFill>
              <a:latin typeface="Cambria" pitchFamily="18" charset="0"/>
            </a:endParaRPr>
          </a:p>
          <a:p>
            <a:pPr algn="r" rtl="1">
              <a:buFont typeface="Wingdings" pitchFamily="2" charset="2"/>
              <a:buNone/>
            </a:pPr>
            <a:endParaRPr lang="fr-FR" sz="24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5918" y="357166"/>
            <a:ext cx="445666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44550" rtl="1">
              <a:lnSpc>
                <a:spcPct val="90000"/>
              </a:lnSpc>
              <a:spcBef>
                <a:spcPct val="50000"/>
              </a:spcBef>
              <a:defRPr/>
            </a:pPr>
            <a:r>
              <a:rPr lang="ar-MA" altLang="zh-CN" sz="3200" b="1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الإصلاح المؤسساتي والتشريعي </a:t>
            </a:r>
            <a:endParaRPr lang="fr-FR" altLang="zh-CN" sz="3200" b="1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1069959"/>
            <a:ext cx="7486650" cy="73025"/>
            <a:chOff x="-1" y="572"/>
            <a:chExt cx="4716" cy="46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4350" y="572"/>
              <a:ext cx="365" cy="46"/>
              <a:chOff x="-1" y="572"/>
              <a:chExt cx="365" cy="46"/>
            </a:xfrm>
          </p:grpSpPr>
          <p:grpSp>
            <p:nvGrpSpPr>
              <p:cNvPr id="99" name="Group 9"/>
              <p:cNvGrpSpPr>
                <a:grpSpLocks/>
              </p:cNvGrpSpPr>
              <p:nvPr/>
            </p:nvGrpSpPr>
            <p:grpSpPr bwMode="auto">
              <a:xfrm>
                <a:off x="-1" y="572"/>
                <a:ext cx="182" cy="46"/>
                <a:chOff x="1973" y="2069"/>
                <a:chExt cx="182" cy="46"/>
              </a:xfrm>
            </p:grpSpPr>
            <p:sp>
              <p:nvSpPr>
                <p:cNvPr id="103" name="Rectangle 10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104" name="Rectangle 11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  <p:grpSp>
            <p:nvGrpSpPr>
              <p:cNvPr id="100" name="Group 12"/>
              <p:cNvGrpSpPr>
                <a:grpSpLocks/>
              </p:cNvGrpSpPr>
              <p:nvPr/>
            </p:nvGrpSpPr>
            <p:grpSpPr bwMode="auto">
              <a:xfrm>
                <a:off x="182" y="572"/>
                <a:ext cx="182" cy="46"/>
                <a:chOff x="1973" y="2069"/>
                <a:chExt cx="182" cy="46"/>
              </a:xfrm>
            </p:grpSpPr>
            <p:sp>
              <p:nvSpPr>
                <p:cNvPr id="101" name="Rectangle 13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102" name="Rectangle 14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-1" y="572"/>
              <a:ext cx="1455" cy="46"/>
              <a:chOff x="-1" y="572"/>
              <a:chExt cx="1455" cy="46"/>
            </a:xfrm>
          </p:grpSpPr>
          <p:grpSp>
            <p:nvGrpSpPr>
              <p:cNvPr id="69" name="Group 16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85" name="Group 17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93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9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98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94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95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96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86" name="Group 24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87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91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92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88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89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90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70" name="Group 31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71" name="Group 32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79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83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84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80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81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82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72" name="Group 39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73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77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78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74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75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76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7" name="Group 46"/>
            <p:cNvGrpSpPr>
              <a:grpSpLocks/>
            </p:cNvGrpSpPr>
            <p:nvPr/>
          </p:nvGrpSpPr>
          <p:grpSpPr bwMode="auto">
            <a:xfrm>
              <a:off x="1452" y="572"/>
              <a:ext cx="1455" cy="46"/>
              <a:chOff x="-1" y="572"/>
              <a:chExt cx="1455" cy="46"/>
            </a:xfrm>
          </p:grpSpPr>
          <p:grpSp>
            <p:nvGrpSpPr>
              <p:cNvPr id="39" name="Group 47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55" name="Group 48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63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67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68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64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65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66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56" name="Group 55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57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61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62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58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59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60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40" name="Group 62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41" name="Group 63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49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53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54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50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51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52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42" name="Group 70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43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47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48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44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45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46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8" name="Group 77"/>
            <p:cNvGrpSpPr>
              <a:grpSpLocks/>
            </p:cNvGrpSpPr>
            <p:nvPr/>
          </p:nvGrpSpPr>
          <p:grpSpPr bwMode="auto">
            <a:xfrm>
              <a:off x="2904" y="572"/>
              <a:ext cx="1455" cy="46"/>
              <a:chOff x="-1" y="572"/>
              <a:chExt cx="1455" cy="46"/>
            </a:xfrm>
          </p:grpSpPr>
          <p:grpSp>
            <p:nvGrpSpPr>
              <p:cNvPr id="9" name="Group 78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25" name="Group 79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3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7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8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4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5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6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26" name="Group 86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7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2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8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9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0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10" name="Group 93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11" name="Group 94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9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3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4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0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1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2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2" name="Group 101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3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7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8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4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5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6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>
            <a:spLocks/>
          </p:cNvSpPr>
          <p:nvPr/>
        </p:nvSpPr>
        <p:spPr>
          <a:xfrm>
            <a:off x="5195856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896DEA-CFE6-4AAB-922A-939716606241}" type="slidenum">
              <a:rPr kumimoji="0" lang="fr-FR" altLang="fr-FR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altLang="fr-FR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" name="Diagramme 3"/>
          <p:cNvGraphicFramePr/>
          <p:nvPr/>
        </p:nvGraphicFramePr>
        <p:xfrm>
          <a:off x="142844" y="1857364"/>
          <a:ext cx="7000924" cy="3659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285984" y="285728"/>
            <a:ext cx="338586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ar-MA" altLang="zh-CN" sz="3200" b="1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محور تنمية النقل الجوي</a:t>
            </a:r>
            <a:endParaRPr lang="fr-FR" altLang="zh-CN" sz="3200" b="1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0" y="998538"/>
            <a:ext cx="7486650" cy="73025"/>
            <a:chOff x="-1" y="572"/>
            <a:chExt cx="4716" cy="46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350" y="572"/>
              <a:ext cx="365" cy="46"/>
              <a:chOff x="-1" y="572"/>
              <a:chExt cx="365" cy="46"/>
            </a:xfrm>
          </p:grpSpPr>
          <p:grpSp>
            <p:nvGrpSpPr>
              <p:cNvPr id="101" name="Group 9"/>
              <p:cNvGrpSpPr>
                <a:grpSpLocks/>
              </p:cNvGrpSpPr>
              <p:nvPr/>
            </p:nvGrpSpPr>
            <p:grpSpPr bwMode="auto">
              <a:xfrm>
                <a:off x="-1" y="572"/>
                <a:ext cx="182" cy="46"/>
                <a:chOff x="1973" y="2069"/>
                <a:chExt cx="182" cy="46"/>
              </a:xfrm>
            </p:grpSpPr>
            <p:sp>
              <p:nvSpPr>
                <p:cNvPr id="105" name="Rectangle 10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106" name="Rectangle 11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  <p:grpSp>
            <p:nvGrpSpPr>
              <p:cNvPr id="102" name="Group 12"/>
              <p:cNvGrpSpPr>
                <a:grpSpLocks/>
              </p:cNvGrpSpPr>
              <p:nvPr/>
            </p:nvGrpSpPr>
            <p:grpSpPr bwMode="auto">
              <a:xfrm>
                <a:off x="182" y="572"/>
                <a:ext cx="182" cy="46"/>
                <a:chOff x="1973" y="2069"/>
                <a:chExt cx="182" cy="46"/>
              </a:xfrm>
            </p:grpSpPr>
            <p:sp>
              <p:nvSpPr>
                <p:cNvPr id="103" name="Rectangle 13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104" name="Rectangle 14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</p:grpSp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-1" y="572"/>
              <a:ext cx="1455" cy="46"/>
              <a:chOff x="-1" y="572"/>
              <a:chExt cx="1455" cy="46"/>
            </a:xfrm>
          </p:grpSpPr>
          <p:grpSp>
            <p:nvGrpSpPr>
              <p:cNvPr id="71" name="Group 16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87" name="Group 17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95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99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00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96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97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98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88" name="Group 24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89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93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94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90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91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92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72" name="Group 31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73" name="Group 32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81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8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8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82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83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84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74" name="Group 39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75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79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80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76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77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78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9" name="Group 46"/>
            <p:cNvGrpSpPr>
              <a:grpSpLocks/>
            </p:cNvGrpSpPr>
            <p:nvPr/>
          </p:nvGrpSpPr>
          <p:grpSpPr bwMode="auto">
            <a:xfrm>
              <a:off x="1452" y="572"/>
              <a:ext cx="1455" cy="46"/>
              <a:chOff x="-1" y="572"/>
              <a:chExt cx="1455" cy="46"/>
            </a:xfrm>
          </p:grpSpPr>
          <p:grpSp>
            <p:nvGrpSpPr>
              <p:cNvPr id="41" name="Group 47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57" name="Group 48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65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69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70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66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67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68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58" name="Group 55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59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63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64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60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61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62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42" name="Group 62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43" name="Group 63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51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55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56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52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53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54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44" name="Group 70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45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49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50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46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47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48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10" name="Group 77"/>
            <p:cNvGrpSpPr>
              <a:grpSpLocks/>
            </p:cNvGrpSpPr>
            <p:nvPr/>
          </p:nvGrpSpPr>
          <p:grpSpPr bwMode="auto">
            <a:xfrm>
              <a:off x="2904" y="572"/>
              <a:ext cx="1455" cy="46"/>
              <a:chOff x="-1" y="572"/>
              <a:chExt cx="1455" cy="46"/>
            </a:xfrm>
          </p:grpSpPr>
          <p:grpSp>
            <p:nvGrpSpPr>
              <p:cNvPr id="11" name="Group 78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27" name="Group 79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5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9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40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6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7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8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28" name="Group 86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9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3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4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0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2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12" name="Group 93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13" name="Group 94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1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5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6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2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3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4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4" name="Group 101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5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9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0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6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7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8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/>
        </p:nvGraphicFramePr>
        <p:xfrm>
          <a:off x="214282" y="1500174"/>
          <a:ext cx="707236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571604" y="285728"/>
            <a:ext cx="460254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ar-MA" altLang="zh-CN" sz="2800" b="1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محور تطوير المطارات والمجال الجوي</a:t>
            </a:r>
            <a:endParaRPr lang="fr-FR" altLang="zh-CN" sz="2800" b="1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0" y="998538"/>
            <a:ext cx="7486650" cy="73025"/>
            <a:chOff x="-1" y="572"/>
            <a:chExt cx="4716" cy="46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4350" y="572"/>
              <a:ext cx="365" cy="46"/>
              <a:chOff x="-1" y="572"/>
              <a:chExt cx="365" cy="46"/>
            </a:xfrm>
          </p:grpSpPr>
          <p:grpSp>
            <p:nvGrpSpPr>
              <p:cNvPr id="102" name="Group 9"/>
              <p:cNvGrpSpPr>
                <a:grpSpLocks/>
              </p:cNvGrpSpPr>
              <p:nvPr/>
            </p:nvGrpSpPr>
            <p:grpSpPr bwMode="auto">
              <a:xfrm>
                <a:off x="-1" y="572"/>
                <a:ext cx="182" cy="46"/>
                <a:chOff x="1973" y="2069"/>
                <a:chExt cx="182" cy="46"/>
              </a:xfrm>
            </p:grpSpPr>
            <p:sp>
              <p:nvSpPr>
                <p:cNvPr id="106" name="Rectangle 10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107" name="Rectangle 11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  <p:grpSp>
            <p:nvGrpSpPr>
              <p:cNvPr id="103" name="Group 12"/>
              <p:cNvGrpSpPr>
                <a:grpSpLocks/>
              </p:cNvGrpSpPr>
              <p:nvPr/>
            </p:nvGrpSpPr>
            <p:grpSpPr bwMode="auto">
              <a:xfrm>
                <a:off x="182" y="572"/>
                <a:ext cx="182" cy="46"/>
                <a:chOff x="1973" y="2069"/>
                <a:chExt cx="182" cy="46"/>
              </a:xfrm>
            </p:grpSpPr>
            <p:sp>
              <p:nvSpPr>
                <p:cNvPr id="104" name="Rectangle 13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105" name="Rectangle 14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</p:grpSp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-1" y="572"/>
              <a:ext cx="1455" cy="46"/>
              <a:chOff x="-1" y="572"/>
              <a:chExt cx="1455" cy="46"/>
            </a:xfrm>
          </p:grpSpPr>
          <p:grpSp>
            <p:nvGrpSpPr>
              <p:cNvPr id="72" name="Group 16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88" name="Group 17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9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00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01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97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98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99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89" name="Group 24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90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94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95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91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92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93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73" name="Group 31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74" name="Group 32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8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86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87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8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84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85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75" name="Group 39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76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80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81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77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78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79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1452" y="572"/>
              <a:ext cx="1455" cy="46"/>
              <a:chOff x="-1" y="572"/>
              <a:chExt cx="1455" cy="46"/>
            </a:xfrm>
          </p:grpSpPr>
          <p:grpSp>
            <p:nvGrpSpPr>
              <p:cNvPr id="42" name="Group 47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58" name="Group 48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66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70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71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67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68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69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59" name="Group 55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60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64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65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61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62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63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43" name="Group 62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44" name="Group 63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52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56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57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53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54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55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45" name="Group 70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46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50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51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47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48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49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11" name="Group 77"/>
            <p:cNvGrpSpPr>
              <a:grpSpLocks/>
            </p:cNvGrpSpPr>
            <p:nvPr/>
          </p:nvGrpSpPr>
          <p:grpSpPr bwMode="auto">
            <a:xfrm>
              <a:off x="2904" y="572"/>
              <a:ext cx="1455" cy="46"/>
              <a:chOff x="-1" y="572"/>
              <a:chExt cx="1455" cy="46"/>
            </a:xfrm>
          </p:grpSpPr>
          <p:grpSp>
            <p:nvGrpSpPr>
              <p:cNvPr id="12" name="Group 78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28" name="Group 79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6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40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41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7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8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9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29" name="Group 86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0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4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5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1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2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3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13" name="Group 93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14" name="Group 94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2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6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7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3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4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5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5" name="Group 101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6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0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1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7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8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9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313" y="285750"/>
            <a:ext cx="6786562" cy="584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rtl="1">
              <a:spcBef>
                <a:spcPct val="50000"/>
              </a:spcBef>
              <a:defRPr/>
            </a:pPr>
            <a:r>
              <a:rPr lang="ar-MA" altLang="zh-CN" sz="3200" b="1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محاور العرض</a:t>
            </a:r>
            <a:endParaRPr lang="fr-FR" altLang="zh-CN" sz="3200" b="1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075" name="Group 7"/>
          <p:cNvGrpSpPr>
            <a:grpSpLocks/>
          </p:cNvGrpSpPr>
          <p:nvPr/>
        </p:nvGrpSpPr>
        <p:grpSpPr bwMode="auto">
          <a:xfrm>
            <a:off x="0" y="998538"/>
            <a:ext cx="7486650" cy="73025"/>
            <a:chOff x="-1" y="572"/>
            <a:chExt cx="4716" cy="46"/>
          </a:xfrm>
        </p:grpSpPr>
        <p:grpSp>
          <p:nvGrpSpPr>
            <p:cNvPr id="3077" name="Group 8"/>
            <p:cNvGrpSpPr>
              <a:grpSpLocks/>
            </p:cNvGrpSpPr>
            <p:nvPr/>
          </p:nvGrpSpPr>
          <p:grpSpPr bwMode="auto">
            <a:xfrm>
              <a:off x="4350" y="572"/>
              <a:ext cx="365" cy="46"/>
              <a:chOff x="-1" y="572"/>
              <a:chExt cx="365" cy="46"/>
            </a:xfrm>
          </p:grpSpPr>
          <p:grpSp>
            <p:nvGrpSpPr>
              <p:cNvPr id="3171" name="Group 9"/>
              <p:cNvGrpSpPr>
                <a:grpSpLocks/>
              </p:cNvGrpSpPr>
              <p:nvPr/>
            </p:nvGrpSpPr>
            <p:grpSpPr bwMode="auto">
              <a:xfrm>
                <a:off x="-1" y="572"/>
                <a:ext cx="182" cy="46"/>
                <a:chOff x="1973" y="2069"/>
                <a:chExt cx="182" cy="46"/>
              </a:xfrm>
            </p:grpSpPr>
            <p:sp>
              <p:nvSpPr>
                <p:cNvPr id="3175" name="Rectangle 10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3176" name="Rectangle 11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  <p:grpSp>
            <p:nvGrpSpPr>
              <p:cNvPr id="3172" name="Group 12"/>
              <p:cNvGrpSpPr>
                <a:grpSpLocks/>
              </p:cNvGrpSpPr>
              <p:nvPr/>
            </p:nvGrpSpPr>
            <p:grpSpPr bwMode="auto">
              <a:xfrm>
                <a:off x="182" y="572"/>
                <a:ext cx="182" cy="46"/>
                <a:chOff x="1973" y="2069"/>
                <a:chExt cx="182" cy="46"/>
              </a:xfrm>
            </p:grpSpPr>
            <p:sp>
              <p:nvSpPr>
                <p:cNvPr id="3173" name="Rectangle 13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3174" name="Rectangle 14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</p:grpSp>
        <p:grpSp>
          <p:nvGrpSpPr>
            <p:cNvPr id="3078" name="Group 15"/>
            <p:cNvGrpSpPr>
              <a:grpSpLocks/>
            </p:cNvGrpSpPr>
            <p:nvPr/>
          </p:nvGrpSpPr>
          <p:grpSpPr bwMode="auto">
            <a:xfrm>
              <a:off x="-1" y="572"/>
              <a:ext cx="1455" cy="46"/>
              <a:chOff x="-1" y="572"/>
              <a:chExt cx="1455" cy="46"/>
            </a:xfrm>
          </p:grpSpPr>
          <p:grpSp>
            <p:nvGrpSpPr>
              <p:cNvPr id="3141" name="Group 16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3157" name="Group 17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165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69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70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166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67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68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3158" name="Group 24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159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63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64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160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61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62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3142" name="Group 31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3143" name="Group 32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151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5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5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152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53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54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3144" name="Group 39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145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49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50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146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47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48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3079" name="Group 46"/>
            <p:cNvGrpSpPr>
              <a:grpSpLocks/>
            </p:cNvGrpSpPr>
            <p:nvPr/>
          </p:nvGrpSpPr>
          <p:grpSpPr bwMode="auto">
            <a:xfrm>
              <a:off x="1452" y="572"/>
              <a:ext cx="1455" cy="46"/>
              <a:chOff x="-1" y="572"/>
              <a:chExt cx="1455" cy="46"/>
            </a:xfrm>
          </p:grpSpPr>
          <p:grpSp>
            <p:nvGrpSpPr>
              <p:cNvPr id="3111" name="Group 47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3127" name="Group 48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135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39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40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136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37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38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3128" name="Group 55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129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33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34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130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31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32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3112" name="Group 62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3113" name="Group 63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121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25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26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122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23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24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3114" name="Group 70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115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19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20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116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17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18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3080" name="Group 77"/>
            <p:cNvGrpSpPr>
              <a:grpSpLocks/>
            </p:cNvGrpSpPr>
            <p:nvPr/>
          </p:nvGrpSpPr>
          <p:grpSpPr bwMode="auto">
            <a:xfrm>
              <a:off x="2904" y="572"/>
              <a:ext cx="1455" cy="46"/>
              <a:chOff x="-1" y="572"/>
              <a:chExt cx="1455" cy="46"/>
            </a:xfrm>
          </p:grpSpPr>
          <p:grpSp>
            <p:nvGrpSpPr>
              <p:cNvPr id="3081" name="Group 78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3097" name="Group 79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105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09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10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106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07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08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3098" name="Group 86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099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03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04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100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01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02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3082" name="Group 93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3083" name="Group 94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091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095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096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092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093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094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3084" name="Group 101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085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089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090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086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087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088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</p:grpSp>
      <p:sp>
        <p:nvSpPr>
          <p:cNvPr id="104" name="ZoneTexte 103"/>
          <p:cNvSpPr txBox="1"/>
          <p:nvPr/>
        </p:nvSpPr>
        <p:spPr>
          <a:xfrm>
            <a:off x="142875" y="1785938"/>
            <a:ext cx="6643688" cy="3214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ar-MA" altLang="zh-C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مقدمة</a:t>
            </a: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ar-MA" altLang="zh-C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تطور النقل الجوي الدولي منذ التحرير</a:t>
            </a: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ar-MA" altLang="zh-C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ar-MA" altLang="zh-C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تنمية </a:t>
            </a:r>
            <a:r>
              <a:rPr lang="ar-MA" altLang="zh-C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النقل الجوي الداخلي</a:t>
            </a: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ar-MA" altLang="zh-CN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استراتيجية</a:t>
            </a:r>
            <a:r>
              <a:rPr lang="ar-MA" altLang="zh-C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تطوير قطاع الطيران المدني </a:t>
            </a:r>
            <a:endParaRPr lang="ar-MA" altLang="zh-CN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ar-MA" altLang="zh-CN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ar-MA" altLang="zh-CN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fr-FR" altLang="zh-CN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268"/>
          <p:cNvGraphicFramePr>
            <a:graphicFrameLocks noGrp="1"/>
          </p:cNvGraphicFramePr>
          <p:nvPr/>
        </p:nvGraphicFramePr>
        <p:xfrm>
          <a:off x="285720" y="1805088"/>
          <a:ext cx="6912769" cy="4767184"/>
        </p:xfrm>
        <a:graphic>
          <a:graphicData uri="http://schemas.openxmlformats.org/drawingml/2006/table">
            <a:tbl>
              <a:tblPr rtl="1">
                <a:tableStyleId>{1E171933-4619-4E11-9A3F-F7608DF75F80}</a:tableStyleId>
              </a:tblPr>
              <a:tblGrid>
                <a:gridCol w="1465527"/>
                <a:gridCol w="1699760"/>
                <a:gridCol w="3747482"/>
              </a:tblGrid>
              <a:tr h="35032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MA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الأدوار</a:t>
                      </a:r>
                      <a:endParaRPr kumimoji="0" lang="ar-M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MA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المطارات</a:t>
                      </a:r>
                      <a:endParaRPr kumimoji="0" lang="ar-M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MA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استراتيجية تطوير المطارات</a:t>
                      </a:r>
                      <a:endParaRPr kumimoji="0" lang="ar-M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2301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MA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قطب</a:t>
                      </a: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M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الدار البيضاء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ar-M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مستوى عال من الخدمة</a:t>
                      </a:r>
                      <a:r>
                        <a:rPr kumimoji="0" lang="fr-F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  <a:r>
                        <a:rPr kumimoji="0" lang="ar-M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ar-MA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للمرتفقين</a:t>
                      </a:r>
                      <a:endParaRPr kumimoji="0" lang="fr-FR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171450" marR="0" lvl="0" indent="-17145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ar-M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الربط: تحسين حركات العبور الجوي</a:t>
                      </a:r>
                      <a:endParaRPr kumimoji="0" lang="fr-FR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171450" marR="0" lvl="0" indent="-17145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ar-M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المساهمة في النمو الاقتصادي بخلق مشاريع كبرى تجارية </a:t>
                      </a:r>
                      <a:r>
                        <a:rPr kumimoji="0" lang="ar-MA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وصناعية </a:t>
                      </a:r>
                      <a:r>
                        <a:rPr kumimoji="0" lang="ar-M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”مدينة- </a:t>
                      </a:r>
                      <a:r>
                        <a:rPr kumimoji="0" lang="ar-MA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المطار“</a:t>
                      </a:r>
                      <a:r>
                        <a:rPr kumimoji="0" lang="ar-M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05902"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M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شبكة أساسية للمطارات</a:t>
                      </a:r>
                      <a:endParaRPr kumimoji="0" lang="fr-FR" sz="18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M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مراكش، </a:t>
                      </a:r>
                      <a:r>
                        <a:rPr kumimoji="0" lang="ar-MA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أكادير</a:t>
                      </a:r>
                      <a:r>
                        <a:rPr kumimoji="0" lang="ar-M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و </a:t>
                      </a:r>
                      <a:r>
                        <a:rPr kumimoji="0" lang="ar-MA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فاس</a:t>
                      </a:r>
                      <a:endParaRPr kumimoji="0" lang="ar-M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ar-MA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تحفيز النقل الجوي السياحي </a:t>
                      </a:r>
                      <a:endParaRPr kumimoji="0" lang="fr-FR" sz="1400" b="1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171450" marR="0" lvl="0" indent="-17145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ar-MA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تسهل عملية الطائرات ذات التكلفة المنخفضة والرحلات غير المنتظمة؛</a:t>
                      </a:r>
                      <a:endParaRPr kumimoji="0" lang="fr-FR" sz="1400" b="1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171450" marR="0" lvl="0" indent="-17145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ar-MA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تدبير فترات الذروة في بعض الفصول وفي آخر الأسبوع ؛</a:t>
                      </a:r>
                      <a:endParaRPr kumimoji="0" lang="fr-FR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66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MA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طنجة</a:t>
                      </a:r>
                      <a:r>
                        <a:rPr kumimoji="0" lang="ar-M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، وجدة </a:t>
                      </a:r>
                      <a:r>
                        <a:rPr kumimoji="0" lang="ar-MA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والناظور</a:t>
                      </a:r>
                      <a:endParaRPr kumimoji="0" lang="ar-M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ar-MA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تقديم خدمات بالنسبة لجميع مكونات الحركة الجوية </a:t>
                      </a:r>
                    </a:p>
                    <a:p>
                      <a:pPr marL="171450" marR="0" lvl="0" indent="-17145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MA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 ( السياحة، الأعمال ، المغاربة المقيمين بالخارج ).</a:t>
                      </a:r>
                      <a:endParaRPr kumimoji="0" lang="fr-FR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723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M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الرباط</a:t>
                      </a:r>
                      <a:endParaRPr kumimoji="0" lang="ar-M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ar-MA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تنمية الطيران المدني التجاري و طيران الاعمال</a:t>
                      </a:r>
                    </a:p>
                    <a:p>
                      <a:pPr marL="171450" marR="0" lvl="0" indent="-17145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ar-MA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الرحلات الرسمية  للعاصمة  والطيران العسكري</a:t>
                      </a:r>
                      <a:endParaRPr kumimoji="0" lang="fr-FR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0826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MA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شبكة ثانوية للمطارات</a:t>
                      </a:r>
                      <a:endParaRPr kumimoji="0" lang="fr-FR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M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العيون، </a:t>
                      </a:r>
                      <a:r>
                        <a:rPr kumimoji="0" lang="ar-MA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ورزازات</a:t>
                      </a:r>
                      <a:r>
                        <a:rPr kumimoji="0" lang="fr-F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ar-M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الداخلة،</a:t>
                      </a:r>
                      <a:r>
                        <a:rPr kumimoji="0" lang="fr-F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ar-M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الصويرة</a:t>
                      </a:r>
                      <a:r>
                        <a:rPr kumimoji="0" lang="fr-F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ar-M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الحسيمة</a:t>
                      </a:r>
                      <a:r>
                        <a:rPr kumimoji="0" lang="fr-F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M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بني</a:t>
                      </a:r>
                      <a:r>
                        <a:rPr kumimoji="0" lang="fr-F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ar-MA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ملال</a:t>
                      </a:r>
                      <a:r>
                        <a:rPr kumimoji="0" lang="ar-M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، </a:t>
                      </a:r>
                      <a:r>
                        <a:rPr kumimoji="0" lang="ar-MA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طانطان</a:t>
                      </a:r>
                      <a:r>
                        <a:rPr kumimoji="0" lang="fr-F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ar-M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الرشيدية،</a:t>
                      </a:r>
                      <a:r>
                        <a:rPr kumimoji="0" lang="fr-F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ar-M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تطوان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M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بنسليمان، </a:t>
                      </a:r>
                      <a:r>
                        <a:rPr kumimoji="0" lang="ar-MA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كلميم</a:t>
                      </a:r>
                      <a:endParaRPr kumimoji="0" lang="ar-MA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ar-MA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زاكورة</a:t>
                      </a:r>
                      <a:endParaRPr kumimoji="0" lang="fr-FR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ar-MA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المصلحة العامة والمشتركة بين الاقاليم </a:t>
                      </a:r>
                    </a:p>
                    <a:p>
                      <a:pPr marL="171450" marR="0" lvl="0" indent="-17145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ar-MA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فرص لشركات الطيران الاقتصادي</a:t>
                      </a:r>
                      <a:r>
                        <a:rPr kumimoji="0" lang="fr-FR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ar-MA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ذات التكلفة المنخفضة والنقل غير المنتظم.</a:t>
                      </a:r>
                      <a:endParaRPr kumimoji="0" lang="fr-FR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00034" y="1214422"/>
          <a:ext cx="6715120" cy="420687"/>
        </p:xfrm>
        <a:graphic>
          <a:graphicData uri="http://schemas.openxmlformats.org/drawingml/2006/table">
            <a:tbl>
              <a:tblPr/>
              <a:tblGrid>
                <a:gridCol w="6715120"/>
              </a:tblGrid>
              <a:tr h="420687">
                <a:tc>
                  <a:txBody>
                    <a:bodyPr/>
                    <a:lstStyle/>
                    <a:p>
                      <a:pPr marL="446088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MA" altLang="zh-CN" sz="2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أدوار المطارات واستراتيجية التنمية المستقبلية </a:t>
                      </a:r>
                      <a:endParaRPr lang="fr-FR" altLang="zh-CN" sz="2400" b="1" kern="1200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89535" marR="8953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571604" y="214290"/>
            <a:ext cx="460254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ar-MA" altLang="zh-CN" sz="2800" b="1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محور تطوير المطارات والمجال الجوي</a:t>
            </a:r>
            <a:endParaRPr lang="fr-FR" altLang="zh-CN" sz="2800" b="1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0" y="998538"/>
            <a:ext cx="7486650" cy="73025"/>
            <a:chOff x="-1" y="572"/>
            <a:chExt cx="4716" cy="46"/>
          </a:xfrm>
        </p:grpSpPr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4350" y="572"/>
              <a:ext cx="365" cy="46"/>
              <a:chOff x="-1" y="572"/>
              <a:chExt cx="365" cy="46"/>
            </a:xfrm>
          </p:grpSpPr>
          <p:grpSp>
            <p:nvGrpSpPr>
              <p:cNvPr id="104" name="Group 9"/>
              <p:cNvGrpSpPr>
                <a:grpSpLocks/>
              </p:cNvGrpSpPr>
              <p:nvPr/>
            </p:nvGrpSpPr>
            <p:grpSpPr bwMode="auto">
              <a:xfrm>
                <a:off x="-1" y="572"/>
                <a:ext cx="182" cy="46"/>
                <a:chOff x="1973" y="2069"/>
                <a:chExt cx="182" cy="46"/>
              </a:xfrm>
            </p:grpSpPr>
            <p:sp>
              <p:nvSpPr>
                <p:cNvPr id="108" name="Rectangle 10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109" name="Rectangle 11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  <p:grpSp>
            <p:nvGrpSpPr>
              <p:cNvPr id="105" name="Group 12"/>
              <p:cNvGrpSpPr>
                <a:grpSpLocks/>
              </p:cNvGrpSpPr>
              <p:nvPr/>
            </p:nvGrpSpPr>
            <p:grpSpPr bwMode="auto">
              <a:xfrm>
                <a:off x="182" y="572"/>
                <a:ext cx="182" cy="46"/>
                <a:chOff x="1973" y="2069"/>
                <a:chExt cx="182" cy="46"/>
              </a:xfrm>
            </p:grpSpPr>
            <p:sp>
              <p:nvSpPr>
                <p:cNvPr id="106" name="Rectangle 13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107" name="Rectangle 14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</p:grpSp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-1" y="572"/>
              <a:ext cx="1455" cy="46"/>
              <a:chOff x="-1" y="572"/>
              <a:chExt cx="1455" cy="46"/>
            </a:xfrm>
          </p:grpSpPr>
          <p:grpSp>
            <p:nvGrpSpPr>
              <p:cNvPr id="74" name="Group 16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90" name="Group 17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98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02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03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99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00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01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91" name="Group 24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92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96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97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93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94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95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75" name="Group 31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76" name="Group 32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84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88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89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85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86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87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77" name="Group 39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78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82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83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79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80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81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1452" y="572"/>
              <a:ext cx="1455" cy="46"/>
              <a:chOff x="-1" y="572"/>
              <a:chExt cx="1455" cy="46"/>
            </a:xfrm>
          </p:grpSpPr>
          <p:grpSp>
            <p:nvGrpSpPr>
              <p:cNvPr id="44" name="Group 47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60" name="Group 48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68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72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73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69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70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71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61" name="Group 55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62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66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67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63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64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65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45" name="Group 62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46" name="Group 63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54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58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59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55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56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57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47" name="Group 70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48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52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53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49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50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51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13" name="Group 77"/>
            <p:cNvGrpSpPr>
              <a:grpSpLocks/>
            </p:cNvGrpSpPr>
            <p:nvPr/>
          </p:nvGrpSpPr>
          <p:grpSpPr bwMode="auto">
            <a:xfrm>
              <a:off x="2904" y="572"/>
              <a:ext cx="1455" cy="46"/>
              <a:chOff x="-1" y="572"/>
              <a:chExt cx="1455" cy="46"/>
            </a:xfrm>
          </p:grpSpPr>
          <p:grpSp>
            <p:nvGrpSpPr>
              <p:cNvPr id="14" name="Group 78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30" name="Group 79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8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42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43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9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40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41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31" name="Group 86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2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6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7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3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4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5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15" name="Group 93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16" name="Group 94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8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9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6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7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7" name="Group 101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8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2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3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9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0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1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85720" y="71414"/>
            <a:ext cx="7429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MA" altLang="zh-CN" sz="2800" b="1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تثمين الملك العمومي للمطارات </a:t>
            </a:r>
            <a:endParaRPr lang="fr-FR" altLang="zh-CN" sz="2800" b="1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0" y="1357298"/>
            <a:ext cx="7358082" cy="39290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85725" lvl="2" indent="-85725" algn="r" defTabSz="1081088" rtl="1" eaLnBrk="0" hangingPunct="0">
              <a:lnSpc>
                <a:spcPct val="90000"/>
              </a:lnSpc>
              <a:buClr>
                <a:srgbClr val="3366CC"/>
              </a:buClr>
              <a:buSzPct val="90000"/>
              <a:buFont typeface="Arial" pitchFamily="34" charset="0"/>
              <a:buChar char="•"/>
              <a:defRPr/>
            </a:pPr>
            <a:r>
              <a:rPr lang="ar-MA" sz="1800" b="1" dirty="0">
                <a:solidFill>
                  <a:srgbClr val="0070C0"/>
                </a:solidFill>
                <a:latin typeface="Constantia" pitchFamily="18" charset="0"/>
              </a:rPr>
              <a:t>تطوير قطاع الشحن الجوي عبر إنجازات محطات </a:t>
            </a:r>
            <a:r>
              <a:rPr lang="ar-MA" sz="1800" b="1" dirty="0" err="1">
                <a:solidFill>
                  <a:srgbClr val="0070C0"/>
                </a:solidFill>
                <a:latin typeface="Constantia" pitchFamily="18" charset="0"/>
              </a:rPr>
              <a:t>لوجستيكية</a:t>
            </a:r>
            <a:r>
              <a:rPr lang="ar-MA" sz="1800" b="1" dirty="0">
                <a:solidFill>
                  <a:srgbClr val="0070C0"/>
                </a:solidFill>
                <a:latin typeface="Constantia" pitchFamily="18" charset="0"/>
              </a:rPr>
              <a:t> خاصة بالشحن الجوي  بجوار مجموعة من المطارات (</a:t>
            </a:r>
            <a:r>
              <a:rPr lang="ar-MA" sz="1800" b="1" dirty="0" err="1">
                <a:solidFill>
                  <a:srgbClr val="0070C0"/>
                </a:solidFill>
                <a:latin typeface="Constantia" pitchFamily="18" charset="0"/>
              </a:rPr>
              <a:t>الدارالبيضاء</a:t>
            </a:r>
            <a:r>
              <a:rPr lang="ar-MA" sz="1800" b="1" dirty="0">
                <a:solidFill>
                  <a:srgbClr val="0070C0"/>
                </a:solidFill>
                <a:latin typeface="Constantia" pitchFamily="18" charset="0"/>
              </a:rPr>
              <a:t>، الرباط، </a:t>
            </a:r>
            <a:r>
              <a:rPr lang="ar-MA" sz="1800" b="1" dirty="0" err="1">
                <a:solidFill>
                  <a:srgbClr val="0070C0"/>
                </a:solidFill>
                <a:latin typeface="Constantia" pitchFamily="18" charset="0"/>
              </a:rPr>
              <a:t>طنجة</a:t>
            </a:r>
            <a:r>
              <a:rPr lang="ar-MA" sz="1800" b="1" dirty="0">
                <a:solidFill>
                  <a:srgbClr val="0070C0"/>
                </a:solidFill>
                <a:latin typeface="Constantia" pitchFamily="18" charset="0"/>
              </a:rPr>
              <a:t>،...) والعمل على بروز فاعلين </a:t>
            </a:r>
            <a:r>
              <a:rPr lang="ar-MA" sz="1800" b="1" dirty="0" err="1">
                <a:solidFill>
                  <a:srgbClr val="0070C0"/>
                </a:solidFill>
                <a:latin typeface="Constantia" pitchFamily="18" charset="0"/>
              </a:rPr>
              <a:t>لوجستيكيين</a:t>
            </a:r>
            <a:r>
              <a:rPr lang="ar-MA" sz="1800" b="1" dirty="0">
                <a:solidFill>
                  <a:srgbClr val="0070C0"/>
                </a:solidFill>
                <a:latin typeface="Constantia" pitchFamily="18" charset="0"/>
              </a:rPr>
              <a:t> مندمجين في مجال الشحن </a:t>
            </a:r>
            <a:r>
              <a:rPr lang="ar-MA" sz="1800" b="1" dirty="0" smtClean="0">
                <a:solidFill>
                  <a:srgbClr val="0070C0"/>
                </a:solidFill>
                <a:latin typeface="Constantia" pitchFamily="18" charset="0"/>
              </a:rPr>
              <a:t>الجوي</a:t>
            </a:r>
          </a:p>
          <a:p>
            <a:pPr marL="85725" lvl="2" indent="-85725" algn="r" defTabSz="1081088" rtl="1" eaLnBrk="0" hangingPunct="0">
              <a:lnSpc>
                <a:spcPct val="90000"/>
              </a:lnSpc>
              <a:buClr>
                <a:srgbClr val="3366CC"/>
              </a:buClr>
              <a:buSzPct val="90000"/>
              <a:defRPr/>
            </a:pPr>
            <a:endParaRPr lang="ar-MA" sz="1800" b="1" dirty="0">
              <a:solidFill>
                <a:srgbClr val="0070C0"/>
              </a:solidFill>
              <a:latin typeface="Constantia" pitchFamily="18" charset="0"/>
            </a:endParaRPr>
          </a:p>
          <a:p>
            <a:pPr marL="85725" lvl="2" indent="-85725" algn="r" defTabSz="1081088" rtl="1" eaLnBrk="0" hangingPunct="0">
              <a:lnSpc>
                <a:spcPct val="90000"/>
              </a:lnSpc>
              <a:buClr>
                <a:srgbClr val="3366CC"/>
              </a:buClr>
              <a:buSzPct val="90000"/>
              <a:buFont typeface="Arial" pitchFamily="34" charset="0"/>
              <a:buChar char="•"/>
              <a:defRPr/>
            </a:pPr>
            <a:r>
              <a:rPr lang="ar-MA" sz="1800" b="1" dirty="0">
                <a:solidFill>
                  <a:srgbClr val="0070C0"/>
                </a:solidFill>
                <a:latin typeface="Constantia" pitchFamily="18" charset="0"/>
              </a:rPr>
              <a:t>تحديد إستراتيجية جديدة لتطوير الشحن الجوي ودراسة جدوى تطوير قطب دولي لنشاط الشحن الجوي </a:t>
            </a:r>
            <a:endParaRPr lang="ar-MA" sz="18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85725" lvl="2" indent="-85725" algn="r" defTabSz="1081088" rtl="1" eaLnBrk="0" hangingPunct="0">
              <a:lnSpc>
                <a:spcPct val="90000"/>
              </a:lnSpc>
              <a:buClr>
                <a:srgbClr val="3366CC"/>
              </a:buClr>
              <a:buSzPct val="90000"/>
              <a:defRPr/>
            </a:pPr>
            <a:endParaRPr lang="ar-MA" sz="1800" b="1" dirty="0">
              <a:solidFill>
                <a:srgbClr val="0070C0"/>
              </a:solidFill>
              <a:latin typeface="Constantia" pitchFamily="18" charset="0"/>
            </a:endParaRPr>
          </a:p>
          <a:p>
            <a:pPr marL="85725" lvl="2" indent="-85725" algn="r" defTabSz="1081088" rtl="1" eaLnBrk="0" hangingPunct="0">
              <a:lnSpc>
                <a:spcPct val="90000"/>
              </a:lnSpc>
              <a:buClr>
                <a:srgbClr val="3366CC"/>
              </a:buClr>
              <a:buSzPct val="90000"/>
              <a:buFont typeface="Arial" pitchFamily="34" charset="0"/>
              <a:buChar char="•"/>
              <a:defRPr/>
            </a:pPr>
            <a:r>
              <a:rPr lang="ar-SA" sz="1800" b="1" dirty="0">
                <a:solidFill>
                  <a:srgbClr val="0070C0"/>
                </a:solidFill>
                <a:latin typeface="Constantia" pitchFamily="18" charset="0"/>
              </a:rPr>
              <a:t>إحداث وحدات فندقية </a:t>
            </a:r>
            <a:r>
              <a:rPr lang="ar-MA" sz="1800" b="1" dirty="0">
                <a:solidFill>
                  <a:srgbClr val="0070C0"/>
                </a:solidFill>
                <a:latin typeface="Constantia" pitchFamily="18" charset="0"/>
              </a:rPr>
              <a:t>بجوار المطارات ولاسيما </a:t>
            </a:r>
            <a:r>
              <a:rPr lang="ar-SA" sz="1800" b="1" dirty="0">
                <a:solidFill>
                  <a:srgbClr val="0070C0"/>
                </a:solidFill>
                <a:latin typeface="Constantia" pitchFamily="18" charset="0"/>
              </a:rPr>
              <a:t>ب</a:t>
            </a:r>
            <a:r>
              <a:rPr lang="ar-MA" sz="1800" b="1" dirty="0">
                <a:solidFill>
                  <a:srgbClr val="0070C0"/>
                </a:solidFill>
                <a:latin typeface="Constantia" pitchFamily="18" charset="0"/>
              </a:rPr>
              <a:t>قطب </a:t>
            </a:r>
            <a:r>
              <a:rPr lang="ar-SA" sz="1800" b="1" dirty="0">
                <a:solidFill>
                  <a:srgbClr val="0070C0"/>
                </a:solidFill>
                <a:latin typeface="Constantia" pitchFamily="18" charset="0"/>
              </a:rPr>
              <a:t>مطار محمد </a:t>
            </a:r>
            <a:r>
              <a:rPr lang="ar-SA" sz="1800" b="1" dirty="0" smtClean="0">
                <a:solidFill>
                  <a:srgbClr val="0070C0"/>
                </a:solidFill>
                <a:latin typeface="Constantia" pitchFamily="18" charset="0"/>
              </a:rPr>
              <a:t>الخامس</a:t>
            </a:r>
            <a:endParaRPr lang="ar-MA" sz="18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85725" lvl="2" indent="-85725" algn="r" defTabSz="1081088" rtl="1" eaLnBrk="0" hangingPunct="0">
              <a:lnSpc>
                <a:spcPct val="90000"/>
              </a:lnSpc>
              <a:buClr>
                <a:srgbClr val="3366CC"/>
              </a:buClr>
              <a:buSzPct val="90000"/>
              <a:defRPr/>
            </a:pPr>
            <a:endParaRPr lang="ar-MA" sz="1800" b="1" dirty="0">
              <a:solidFill>
                <a:srgbClr val="0070C0"/>
              </a:solidFill>
              <a:latin typeface="Constantia" pitchFamily="18" charset="0"/>
            </a:endParaRPr>
          </a:p>
          <a:p>
            <a:pPr marL="85725" lvl="2" indent="-85725" algn="r" defTabSz="1081088" rtl="1" eaLnBrk="0" hangingPunct="0">
              <a:lnSpc>
                <a:spcPct val="90000"/>
              </a:lnSpc>
              <a:buClr>
                <a:srgbClr val="3366CC"/>
              </a:buClr>
              <a:buSzPct val="90000"/>
              <a:buFont typeface="Arial" pitchFamily="34" charset="0"/>
              <a:buChar char="•"/>
              <a:defRPr/>
            </a:pPr>
            <a:r>
              <a:rPr lang="ar-MA" sz="1800" b="1" dirty="0">
                <a:solidFill>
                  <a:srgbClr val="0070C0"/>
                </a:solidFill>
                <a:latin typeface="Constantia" pitchFamily="18" charset="0"/>
              </a:rPr>
              <a:t>بناء مراكز للندوات والاجتماعات </a:t>
            </a:r>
            <a:r>
              <a:rPr lang="ar-MA" sz="1800" b="1" dirty="0" smtClean="0">
                <a:solidFill>
                  <a:srgbClr val="0070C0"/>
                </a:solidFill>
                <a:latin typeface="Constantia" pitchFamily="18" charset="0"/>
              </a:rPr>
              <a:t>بالقرب </a:t>
            </a:r>
            <a:r>
              <a:rPr lang="ar-MA" sz="1800" b="1" dirty="0">
                <a:solidFill>
                  <a:srgbClr val="0070C0"/>
                </a:solidFill>
                <a:latin typeface="Constantia" pitchFamily="18" charset="0"/>
              </a:rPr>
              <a:t>من المطارات </a:t>
            </a:r>
            <a:endParaRPr lang="ar-MA" sz="18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85725" lvl="2" indent="-85725" algn="r" defTabSz="1081088" rtl="1" eaLnBrk="0" hangingPunct="0">
              <a:lnSpc>
                <a:spcPct val="90000"/>
              </a:lnSpc>
              <a:buClr>
                <a:srgbClr val="3366CC"/>
              </a:buClr>
              <a:buSzPct val="90000"/>
              <a:defRPr/>
            </a:pPr>
            <a:endParaRPr lang="ar-MA" sz="1800" b="1" dirty="0">
              <a:solidFill>
                <a:srgbClr val="0070C0"/>
              </a:solidFill>
              <a:latin typeface="Constantia" pitchFamily="18" charset="0"/>
            </a:endParaRPr>
          </a:p>
          <a:p>
            <a:pPr marL="85725" lvl="2" indent="-85725" algn="r" defTabSz="1081088" rtl="1" eaLnBrk="0" hangingPunct="0">
              <a:lnSpc>
                <a:spcPct val="90000"/>
              </a:lnSpc>
              <a:buClr>
                <a:srgbClr val="3366CC"/>
              </a:buClr>
              <a:buSzPct val="90000"/>
              <a:buFont typeface="Arial" pitchFamily="34" charset="0"/>
              <a:buChar char="•"/>
              <a:defRPr/>
            </a:pPr>
            <a:r>
              <a:rPr lang="ar-MA" sz="1800" b="1" dirty="0">
                <a:solidFill>
                  <a:srgbClr val="0070C0"/>
                </a:solidFill>
                <a:latin typeface="Constantia" pitchFamily="18" charset="0"/>
              </a:rPr>
              <a:t>دراسة إمكانية وضع جزء من رصيد الملك العمومي للمطارات رهن </a:t>
            </a:r>
            <a:r>
              <a:rPr lang="ar-MA" sz="1800" b="1" dirty="0" smtClean="0">
                <a:solidFill>
                  <a:srgbClr val="0070C0"/>
                </a:solidFill>
                <a:latin typeface="Constantia" pitchFamily="18" charset="0"/>
              </a:rPr>
              <a:t>إشارة المستثمرين </a:t>
            </a:r>
            <a:r>
              <a:rPr lang="ar-MA" sz="1800" b="1" dirty="0">
                <a:solidFill>
                  <a:srgbClr val="0070C0"/>
                </a:solidFill>
                <a:latin typeface="Constantia" pitchFamily="18" charset="0"/>
              </a:rPr>
              <a:t>من أجل إحداث شبكة من المركبات والمراكز التجارية الحديثة بالقرب من </a:t>
            </a:r>
            <a:r>
              <a:rPr lang="ar-MA" sz="1800" b="1" dirty="0" smtClean="0">
                <a:solidFill>
                  <a:srgbClr val="0070C0"/>
                </a:solidFill>
                <a:latin typeface="Constantia" pitchFamily="18" charset="0"/>
              </a:rPr>
              <a:t>المطارات</a:t>
            </a:r>
          </a:p>
          <a:p>
            <a:pPr marL="85725" lvl="2" indent="-85725" algn="r" defTabSz="1081088" rtl="1" eaLnBrk="0" hangingPunct="0">
              <a:lnSpc>
                <a:spcPct val="90000"/>
              </a:lnSpc>
              <a:buClr>
                <a:srgbClr val="3366CC"/>
              </a:buClr>
              <a:buSzPct val="90000"/>
              <a:defRPr/>
            </a:pPr>
            <a:r>
              <a:rPr lang="ar-MA" sz="1800" b="1" dirty="0" smtClean="0">
                <a:solidFill>
                  <a:srgbClr val="0070C0"/>
                </a:solidFill>
                <a:latin typeface="Constantia" pitchFamily="18" charset="0"/>
              </a:rPr>
              <a:t>  </a:t>
            </a:r>
            <a:endParaRPr lang="ar-MA" sz="1800" b="1" dirty="0">
              <a:solidFill>
                <a:srgbClr val="0070C0"/>
              </a:solidFill>
              <a:latin typeface="Constantia" pitchFamily="18" charset="0"/>
            </a:endParaRPr>
          </a:p>
          <a:p>
            <a:pPr marL="85725" lvl="2" indent="-85725" algn="r" defTabSz="1081088" rtl="1" eaLnBrk="0" hangingPunct="0">
              <a:lnSpc>
                <a:spcPct val="90000"/>
              </a:lnSpc>
              <a:buClr>
                <a:srgbClr val="3366CC"/>
              </a:buClr>
              <a:buSzPct val="90000"/>
              <a:buFont typeface="Arial" pitchFamily="34" charset="0"/>
              <a:buChar char="•"/>
              <a:defRPr/>
            </a:pPr>
            <a:r>
              <a:rPr lang="ar-MA" sz="1800" b="1" dirty="0">
                <a:solidFill>
                  <a:srgbClr val="0070C0"/>
                </a:solidFill>
                <a:latin typeface="Constantia" pitchFamily="18" charset="0"/>
              </a:rPr>
              <a:t>بناء </a:t>
            </a:r>
            <a:r>
              <a:rPr lang="ar-MA" sz="1800" b="1" dirty="0" err="1">
                <a:solidFill>
                  <a:srgbClr val="0070C0"/>
                </a:solidFill>
                <a:latin typeface="Constantia" pitchFamily="18" charset="0"/>
              </a:rPr>
              <a:t>مرآب</a:t>
            </a:r>
            <a:r>
              <a:rPr lang="ar-MA" sz="1800" b="1" dirty="0">
                <a:solidFill>
                  <a:srgbClr val="0070C0"/>
                </a:solidFill>
                <a:latin typeface="Constantia" pitchFamily="18" charset="0"/>
              </a:rPr>
              <a:t> جديد للسيارات </a:t>
            </a:r>
            <a:r>
              <a:rPr lang="ar-MA" sz="1800" b="1" dirty="0" smtClean="0">
                <a:solidFill>
                  <a:srgbClr val="0070C0"/>
                </a:solidFill>
                <a:latin typeface="Constantia" pitchFamily="18" charset="0"/>
              </a:rPr>
              <a:t>على عدة طوابق بمطار </a:t>
            </a:r>
            <a:r>
              <a:rPr lang="ar-MA" sz="1800" b="1" dirty="0">
                <a:solidFill>
                  <a:srgbClr val="0070C0"/>
                </a:solidFill>
                <a:latin typeface="Constantia" pitchFamily="18" charset="0"/>
              </a:rPr>
              <a:t>محمد الخامس </a:t>
            </a:r>
          </a:p>
        </p:txBody>
      </p:sp>
      <p:pic>
        <p:nvPicPr>
          <p:cNvPr id="8" name="Picture 2" descr="http://www.overseas-france.fr/uploads/images/fret-aeri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357826"/>
            <a:ext cx="2286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t2.gstatic.com/images?q=tbn:ANd9GcQiTDob1I46kKsRtCsMb4l_NfYJW_WMFSOlg0-BADsmvvk39P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5357826"/>
            <a:ext cx="2262187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http://www.truckblog.fr/wp-content/uploads/2010/01/dyn009_original_600_405_pjpeg_2567601_811f97113025fe9e2119097afb005b3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68" y="5357826"/>
            <a:ext cx="2286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4143372" y="857232"/>
            <a:ext cx="3240087" cy="369332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9349" tIns="9674" rIns="19349" bIns="9674" anchor="ctr"/>
          <a:lstStyle/>
          <a:p>
            <a:pPr algn="r">
              <a:defRPr/>
            </a:pPr>
            <a:r>
              <a:rPr lang="ar-MA" sz="2000" b="1" dirty="0">
                <a:solidFill>
                  <a:schemeClr val="bg1"/>
                </a:solidFill>
                <a:cs typeface="Times New Roman" pitchFamily="18" charset="0"/>
              </a:rPr>
              <a:t>مكونات البرنامج </a:t>
            </a:r>
            <a:endParaRPr lang="fr-FR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0" y="714356"/>
            <a:ext cx="7486650" cy="73025"/>
            <a:chOff x="-1" y="572"/>
            <a:chExt cx="4716" cy="46"/>
          </a:xfrm>
        </p:grpSpPr>
        <p:grpSp>
          <p:nvGrpSpPr>
            <p:cNvPr id="14" name="Group 8"/>
            <p:cNvGrpSpPr>
              <a:grpSpLocks/>
            </p:cNvGrpSpPr>
            <p:nvPr/>
          </p:nvGrpSpPr>
          <p:grpSpPr bwMode="auto">
            <a:xfrm>
              <a:off x="4350" y="572"/>
              <a:ext cx="365" cy="46"/>
              <a:chOff x="-1" y="572"/>
              <a:chExt cx="365" cy="46"/>
            </a:xfrm>
          </p:grpSpPr>
          <p:grpSp>
            <p:nvGrpSpPr>
              <p:cNvPr id="108" name="Group 9"/>
              <p:cNvGrpSpPr>
                <a:grpSpLocks/>
              </p:cNvGrpSpPr>
              <p:nvPr/>
            </p:nvGrpSpPr>
            <p:grpSpPr bwMode="auto">
              <a:xfrm>
                <a:off x="-1" y="572"/>
                <a:ext cx="182" cy="46"/>
                <a:chOff x="1973" y="2069"/>
                <a:chExt cx="182" cy="46"/>
              </a:xfrm>
            </p:grpSpPr>
            <p:sp>
              <p:nvSpPr>
                <p:cNvPr id="112" name="Rectangle 10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113" name="Rectangle 11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  <p:grpSp>
            <p:nvGrpSpPr>
              <p:cNvPr id="109" name="Group 12"/>
              <p:cNvGrpSpPr>
                <a:grpSpLocks/>
              </p:cNvGrpSpPr>
              <p:nvPr/>
            </p:nvGrpSpPr>
            <p:grpSpPr bwMode="auto">
              <a:xfrm>
                <a:off x="182" y="572"/>
                <a:ext cx="182" cy="46"/>
                <a:chOff x="1973" y="2069"/>
                <a:chExt cx="182" cy="46"/>
              </a:xfrm>
            </p:grpSpPr>
            <p:sp>
              <p:nvSpPr>
                <p:cNvPr id="110" name="Rectangle 13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111" name="Rectangle 14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</p:grpSp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-1" y="572"/>
              <a:ext cx="1455" cy="46"/>
              <a:chOff x="-1" y="572"/>
              <a:chExt cx="1455" cy="46"/>
            </a:xfrm>
          </p:grpSpPr>
          <p:grpSp>
            <p:nvGrpSpPr>
              <p:cNvPr id="78" name="Group 16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94" name="Group 17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0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06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07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03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04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05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95" name="Group 24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96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00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01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97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98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99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79" name="Group 31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80" name="Group 32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88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92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93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89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90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91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81" name="Group 39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82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86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87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83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84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85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16" name="Group 46"/>
            <p:cNvGrpSpPr>
              <a:grpSpLocks/>
            </p:cNvGrpSpPr>
            <p:nvPr/>
          </p:nvGrpSpPr>
          <p:grpSpPr bwMode="auto">
            <a:xfrm>
              <a:off x="1452" y="572"/>
              <a:ext cx="1455" cy="46"/>
              <a:chOff x="-1" y="572"/>
              <a:chExt cx="1455" cy="46"/>
            </a:xfrm>
          </p:grpSpPr>
          <p:grpSp>
            <p:nvGrpSpPr>
              <p:cNvPr id="48" name="Group 47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64" name="Group 48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72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76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77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73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74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75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65" name="Group 55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66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70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71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67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68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69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49" name="Group 62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50" name="Group 63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58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62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63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59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60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61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51" name="Group 70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52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56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57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53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54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55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17" name="Group 77"/>
            <p:cNvGrpSpPr>
              <a:grpSpLocks/>
            </p:cNvGrpSpPr>
            <p:nvPr/>
          </p:nvGrpSpPr>
          <p:grpSpPr bwMode="auto">
            <a:xfrm>
              <a:off x="2904" y="572"/>
              <a:ext cx="1455" cy="46"/>
              <a:chOff x="-1" y="572"/>
              <a:chExt cx="1455" cy="46"/>
            </a:xfrm>
          </p:grpSpPr>
          <p:grpSp>
            <p:nvGrpSpPr>
              <p:cNvPr id="18" name="Group 78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34" name="Group 79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42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46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47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43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44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45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35" name="Group 86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6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40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41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7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8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9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19" name="Group 93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20" name="Group 94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8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2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3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9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0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21" name="Group 101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2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6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7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3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4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5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00298" y="1166800"/>
            <a:ext cx="4143345" cy="404812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9349" tIns="9674" rIns="19349" bIns="9674" anchor="ctr"/>
          <a:lstStyle/>
          <a:p>
            <a:pPr algn="ctr">
              <a:defRPr/>
            </a:pPr>
            <a:r>
              <a:rPr lang="ar-MA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تطوير قطب </a:t>
            </a:r>
            <a:r>
              <a:rPr lang="ar-MA" sz="2000" b="1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جهوي</a:t>
            </a:r>
            <a:r>
              <a:rPr lang="ar-MA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في صيانة الطائرات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844" y="1714488"/>
            <a:ext cx="7215238" cy="35004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77800" indent="-177800" algn="r" rtl="1" eaLnBrk="0" hangingPunct="0">
              <a:buFont typeface="Arial" pitchFamily="34" charset="0"/>
              <a:buChar char="•"/>
              <a:defRPr/>
            </a:pPr>
            <a:r>
              <a:rPr lang="ar-MA" altLang="zh-CN" sz="1600" b="1" dirty="0">
                <a:solidFill>
                  <a:srgbClr val="0070C0"/>
                </a:solidFill>
                <a:latin typeface="Constantia" pitchFamily="18" charset="0"/>
              </a:rPr>
              <a:t>دخول شركات دولية مختصة في ميدان صيانة الطائرات </a:t>
            </a:r>
            <a:r>
              <a:rPr lang="ar-MA" altLang="zh-CN" sz="1600" b="1" dirty="0" smtClean="0">
                <a:solidFill>
                  <a:srgbClr val="0070C0"/>
                </a:solidFill>
                <a:latin typeface="Constantia" pitchFamily="18" charset="0"/>
              </a:rPr>
              <a:t>تتمركز </a:t>
            </a:r>
            <a:r>
              <a:rPr lang="ar-MA" altLang="zh-CN" sz="1600" b="1" dirty="0">
                <a:solidFill>
                  <a:srgbClr val="0070C0"/>
                </a:solidFill>
                <a:latin typeface="Constantia" pitchFamily="18" charset="0"/>
              </a:rPr>
              <a:t>بالخصوص بمطاري محمد الخامس </a:t>
            </a:r>
            <a:r>
              <a:rPr lang="ar-MA" altLang="zh-CN" sz="1600" b="1" dirty="0" err="1" smtClean="0">
                <a:solidFill>
                  <a:srgbClr val="0070C0"/>
                </a:solidFill>
                <a:latin typeface="Constantia" pitchFamily="18" charset="0"/>
              </a:rPr>
              <a:t>بالدارالبيضاء</a:t>
            </a:r>
            <a:r>
              <a:rPr lang="ar-MA" altLang="zh-CN" sz="1600" b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ar-MA" altLang="zh-CN" sz="1600" b="1" dirty="0" err="1" smtClean="0">
                <a:solidFill>
                  <a:srgbClr val="0070C0"/>
                </a:solidFill>
                <a:latin typeface="Constantia" pitchFamily="18" charset="0"/>
              </a:rPr>
              <a:t>وبنسليمان</a:t>
            </a:r>
            <a:r>
              <a:rPr lang="ar-MA" altLang="zh-CN" sz="1600" b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ar-MA" altLang="zh-CN" sz="1600" b="1" dirty="0">
                <a:solidFill>
                  <a:srgbClr val="0070C0"/>
                </a:solidFill>
                <a:latin typeface="Constantia" pitchFamily="18" charset="0"/>
              </a:rPr>
              <a:t>(</a:t>
            </a:r>
            <a:r>
              <a:rPr lang="fr-FR" altLang="zh-CN" sz="1600" b="1" dirty="0">
                <a:solidFill>
                  <a:srgbClr val="0070C0"/>
                </a:solidFill>
                <a:latin typeface="Constantia" pitchFamily="18" charset="0"/>
              </a:rPr>
              <a:t>SNECMA MOROCCO ENGINE SERVICES</a:t>
            </a:r>
            <a:r>
              <a:rPr lang="ar-MA" altLang="zh-CN" sz="1600" b="1" dirty="0">
                <a:solidFill>
                  <a:srgbClr val="0070C0"/>
                </a:solidFill>
                <a:latin typeface="Constantia" pitchFamily="18" charset="0"/>
              </a:rPr>
              <a:t> ، </a:t>
            </a:r>
            <a:r>
              <a:rPr lang="fr-FR" altLang="zh-CN" sz="1600" b="1" dirty="0">
                <a:solidFill>
                  <a:srgbClr val="0070C0"/>
                </a:solidFill>
                <a:latin typeface="Constantia" pitchFamily="18" charset="0"/>
              </a:rPr>
              <a:t>AERO TECHNIC INDUSTRIES</a:t>
            </a:r>
            <a:r>
              <a:rPr lang="ar-MA" altLang="zh-CN" sz="1600" b="1" dirty="0">
                <a:solidFill>
                  <a:srgbClr val="0070C0"/>
                </a:solidFill>
                <a:latin typeface="Constantia" pitchFamily="18" charset="0"/>
              </a:rPr>
              <a:t> ،</a:t>
            </a:r>
            <a:r>
              <a:rPr lang="fr-FR" altLang="zh-CN" sz="1600" b="1" dirty="0">
                <a:solidFill>
                  <a:srgbClr val="0070C0"/>
                </a:solidFill>
                <a:latin typeface="Constantia" pitchFamily="18" charset="0"/>
              </a:rPr>
              <a:t>ATLANTIC AIR INDUSTRIES MAROC</a:t>
            </a:r>
            <a:r>
              <a:rPr lang="ar-MA" altLang="zh-CN" sz="1600" b="1" dirty="0">
                <a:solidFill>
                  <a:srgbClr val="0070C0"/>
                </a:solidFill>
                <a:latin typeface="Constantia" pitchFamily="18" charset="0"/>
              </a:rPr>
              <a:t> ، </a:t>
            </a:r>
            <a:r>
              <a:rPr lang="fr-FR" altLang="zh-CN" sz="1600" b="1" dirty="0">
                <a:solidFill>
                  <a:srgbClr val="0070C0"/>
                </a:solidFill>
                <a:latin typeface="Constantia" pitchFamily="18" charset="0"/>
              </a:rPr>
              <a:t>AERO MAROC TRADING</a:t>
            </a:r>
            <a:r>
              <a:rPr lang="ar-MA" altLang="zh-CN" sz="1600" b="1" dirty="0">
                <a:solidFill>
                  <a:srgbClr val="0070C0"/>
                </a:solidFill>
                <a:latin typeface="Constantia" pitchFamily="18" charset="0"/>
              </a:rPr>
              <a:t> ،...)</a:t>
            </a:r>
            <a:endParaRPr lang="fr-FR" altLang="zh-CN" sz="1600" b="1" dirty="0">
              <a:solidFill>
                <a:srgbClr val="0070C0"/>
              </a:solidFill>
              <a:latin typeface="Constantia" pitchFamily="18" charset="0"/>
            </a:endParaRPr>
          </a:p>
          <a:p>
            <a:pPr marL="177800" lvl="2" indent="-177800" algn="r" rtl="1" eaLnBrk="0" hangingPunct="0">
              <a:buClr>
                <a:srgbClr val="3366CC"/>
              </a:buClr>
              <a:buSzPct val="90000"/>
              <a:buFont typeface="Arial" charset="0"/>
              <a:buChar char="•"/>
              <a:defRPr/>
            </a:pPr>
            <a:r>
              <a:rPr lang="ar-MA" altLang="zh-CN" sz="1600" b="1" dirty="0">
                <a:solidFill>
                  <a:srgbClr val="0070C0"/>
                </a:solidFill>
                <a:latin typeface="Constantia" pitchFamily="18" charset="0"/>
              </a:rPr>
              <a:t>توفر شركة الخطوط الملكية المغربية على مراكز لصيانة الطائرات (</a:t>
            </a:r>
            <a:r>
              <a:rPr lang="en-US" altLang="zh-CN" sz="1600" b="1" dirty="0">
                <a:solidFill>
                  <a:srgbClr val="0070C0"/>
                </a:solidFill>
                <a:latin typeface="Constantia" pitchFamily="18" charset="0"/>
              </a:rPr>
              <a:t>Boeing</a:t>
            </a:r>
            <a:r>
              <a:rPr lang="ar-MA" altLang="zh-CN" sz="1600" b="1" dirty="0">
                <a:solidFill>
                  <a:srgbClr val="0070C0"/>
                </a:solidFill>
                <a:latin typeface="Constantia" pitchFamily="18" charset="0"/>
              </a:rPr>
              <a:t> ، </a:t>
            </a:r>
            <a:r>
              <a:rPr lang="en-US" altLang="zh-CN" sz="1600" b="1" dirty="0">
                <a:solidFill>
                  <a:srgbClr val="0070C0"/>
                </a:solidFill>
                <a:latin typeface="Constantia" pitchFamily="18" charset="0"/>
              </a:rPr>
              <a:t>Airbus</a:t>
            </a:r>
            <a:r>
              <a:rPr lang="ar-MA" altLang="zh-CN" sz="1600" b="1" dirty="0">
                <a:solidFill>
                  <a:srgbClr val="0070C0"/>
                </a:solidFill>
                <a:latin typeface="Constantia" pitchFamily="18" charset="0"/>
              </a:rPr>
              <a:t> ، </a:t>
            </a:r>
            <a:r>
              <a:rPr lang="en-US" altLang="zh-CN" sz="1600" b="1" dirty="0">
                <a:solidFill>
                  <a:srgbClr val="0070C0"/>
                </a:solidFill>
                <a:latin typeface="Constantia" pitchFamily="18" charset="0"/>
              </a:rPr>
              <a:t>ATR</a:t>
            </a:r>
            <a:r>
              <a:rPr lang="ar-MA" altLang="zh-CN" sz="1600" b="1" dirty="0">
                <a:solidFill>
                  <a:srgbClr val="0070C0"/>
                </a:solidFill>
                <a:latin typeface="Constantia" pitchFamily="18" charset="0"/>
              </a:rPr>
              <a:t> )</a:t>
            </a:r>
          </a:p>
          <a:p>
            <a:pPr marL="177800" lvl="2" indent="-177800" algn="r" rtl="1" eaLnBrk="0" hangingPunct="0">
              <a:buClr>
                <a:srgbClr val="3366CC"/>
              </a:buClr>
              <a:buSzPct val="90000"/>
              <a:buFont typeface="Arial" charset="0"/>
              <a:buChar char="•"/>
              <a:defRPr/>
            </a:pPr>
            <a:r>
              <a:rPr lang="ar-MA" altLang="zh-CN" sz="1600" b="1" dirty="0">
                <a:solidFill>
                  <a:srgbClr val="0070C0"/>
                </a:solidFill>
                <a:latin typeface="Constantia" pitchFamily="18" charset="0"/>
              </a:rPr>
              <a:t>إطار تنظيمي وقانوني </a:t>
            </a:r>
            <a:r>
              <a:rPr lang="ar-MA" altLang="zh-CN" sz="1600" b="1" dirty="0" smtClean="0">
                <a:solidFill>
                  <a:srgbClr val="0070C0"/>
                </a:solidFill>
                <a:latin typeface="Constantia" pitchFamily="18" charset="0"/>
              </a:rPr>
              <a:t>يحفز </a:t>
            </a:r>
            <a:r>
              <a:rPr lang="ar-MA" altLang="zh-CN" sz="1600" b="1" dirty="0">
                <a:solidFill>
                  <a:srgbClr val="0070C0"/>
                </a:solidFill>
                <a:latin typeface="Constantia" pitchFamily="18" charset="0"/>
              </a:rPr>
              <a:t>دخول مستثمرين أجانب في هذا المجال</a:t>
            </a:r>
          </a:p>
          <a:p>
            <a:pPr marL="177800" lvl="2" indent="-177800" algn="r" rtl="1" eaLnBrk="0" hangingPunct="0">
              <a:buClr>
                <a:srgbClr val="3366CC"/>
              </a:buClr>
              <a:buSzPct val="90000"/>
              <a:buFont typeface="Arial" charset="0"/>
              <a:buChar char="•"/>
              <a:defRPr/>
            </a:pPr>
            <a:r>
              <a:rPr lang="ar-MA" altLang="zh-CN" sz="1600" b="1" dirty="0">
                <a:solidFill>
                  <a:srgbClr val="0070C0"/>
                </a:solidFill>
                <a:latin typeface="Constantia" pitchFamily="18" charset="0"/>
              </a:rPr>
              <a:t>استعداد شركات الطيران لتفويت صيانة معداتها لفائدة شركات مختصة</a:t>
            </a:r>
          </a:p>
          <a:p>
            <a:pPr marL="177800" lvl="2" indent="-177800" algn="r" rtl="1" eaLnBrk="0" hangingPunct="0">
              <a:buClr>
                <a:srgbClr val="3366CC"/>
              </a:buClr>
              <a:buSzPct val="90000"/>
              <a:buFont typeface="Arial" charset="0"/>
              <a:buChar char="•"/>
              <a:defRPr/>
            </a:pPr>
            <a:r>
              <a:rPr lang="ar-MA" altLang="zh-CN" sz="1600" b="1" dirty="0" smtClean="0">
                <a:solidFill>
                  <a:srgbClr val="0070C0"/>
                </a:solidFill>
                <a:latin typeface="Constantia" pitchFamily="18" charset="0"/>
              </a:rPr>
              <a:t>توفير </a:t>
            </a:r>
            <a:r>
              <a:rPr lang="ar-MA" altLang="zh-CN" sz="1600" b="1" dirty="0">
                <a:solidFill>
                  <a:srgbClr val="0070C0"/>
                </a:solidFill>
                <a:latin typeface="Constantia" pitchFamily="18" charset="0"/>
              </a:rPr>
              <a:t>احتياطي مهم من الوعاء العقاري بالمطارات</a:t>
            </a:r>
          </a:p>
          <a:p>
            <a:pPr marL="177800" lvl="2" indent="-177800" algn="r" rtl="1" eaLnBrk="0" hangingPunct="0">
              <a:buClr>
                <a:srgbClr val="3366CC"/>
              </a:buClr>
              <a:buSzPct val="90000"/>
              <a:buFont typeface="Arial" charset="0"/>
              <a:buChar char="•"/>
              <a:defRPr/>
            </a:pPr>
            <a:r>
              <a:rPr lang="ar-MA" altLang="zh-CN" sz="1600" b="1" dirty="0">
                <a:solidFill>
                  <a:srgbClr val="0070C0"/>
                </a:solidFill>
                <a:latin typeface="Constantia" pitchFamily="18" charset="0"/>
              </a:rPr>
              <a:t>إحداث مراكز للتكوين وتطوير كفاءات العاملين بالملاحة الجوية</a:t>
            </a:r>
          </a:p>
          <a:p>
            <a:pPr marL="85725" lvl="2" indent="-85725" algn="r" rtl="1" eaLnBrk="0" hangingPunct="0">
              <a:lnSpc>
                <a:spcPct val="150000"/>
              </a:lnSpc>
              <a:buClr>
                <a:srgbClr val="3366CC"/>
              </a:buClr>
              <a:buSzPct val="90000"/>
              <a:buFont typeface="Arial" charset="0"/>
              <a:buChar char="•"/>
              <a:defRPr/>
            </a:pPr>
            <a:endParaRPr lang="ar-MA" altLang="zh-CN" sz="1600" b="1" dirty="0">
              <a:solidFill>
                <a:srgbClr val="0070C0"/>
              </a:solidFill>
              <a:latin typeface="Constantia" pitchFamily="18" charset="0"/>
            </a:endParaRPr>
          </a:p>
          <a:p>
            <a:pPr marL="0" lvl="2" algn="ctr" rtl="1" eaLnBrk="0" hangingPunct="0">
              <a:buClr>
                <a:srgbClr val="3366CC"/>
              </a:buClr>
              <a:buSzPct val="90000"/>
              <a:defRPr/>
            </a:pPr>
            <a:endParaRPr lang="ar-MA" altLang="zh-CN" sz="16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0" lvl="2" algn="ctr" rtl="1" eaLnBrk="0" hangingPunct="0">
              <a:buClr>
                <a:srgbClr val="3366CC"/>
              </a:buClr>
              <a:buSzPct val="90000"/>
              <a:defRPr/>
            </a:pPr>
            <a:r>
              <a:rPr lang="ar-MA" altLang="zh-CN" sz="1600" b="1" dirty="0" smtClean="0">
                <a:solidFill>
                  <a:srgbClr val="0070C0"/>
                </a:solidFill>
                <a:latin typeface="Constantia" pitchFamily="18" charset="0"/>
              </a:rPr>
              <a:t>تطوير </a:t>
            </a:r>
            <a:r>
              <a:rPr lang="ar-MA" altLang="zh-CN" sz="1600" b="1" dirty="0">
                <a:solidFill>
                  <a:srgbClr val="0070C0"/>
                </a:solidFill>
                <a:latin typeface="Constantia" pitchFamily="18" charset="0"/>
              </a:rPr>
              <a:t>قطب لصيانة الطائرات ومعدات الملاحة الجوية </a:t>
            </a:r>
          </a:p>
          <a:p>
            <a:pPr marL="0" lvl="2" algn="ctr" rtl="1" eaLnBrk="0" hangingPunct="0">
              <a:buClr>
                <a:srgbClr val="3366CC"/>
              </a:buClr>
              <a:buSzPct val="90000"/>
              <a:defRPr/>
            </a:pPr>
            <a:r>
              <a:rPr lang="ar-MA" altLang="zh-CN" sz="1600" b="1" dirty="0">
                <a:solidFill>
                  <a:srgbClr val="0070C0"/>
                </a:solidFill>
                <a:latin typeface="Constantia" pitchFamily="18" charset="0"/>
              </a:rPr>
              <a:t>حول مطار محمد الخامس </a:t>
            </a:r>
            <a:r>
              <a:rPr lang="ar-MA" altLang="zh-CN" sz="1600" b="1" dirty="0" err="1">
                <a:solidFill>
                  <a:srgbClr val="0070C0"/>
                </a:solidFill>
                <a:latin typeface="Constantia" pitchFamily="18" charset="0"/>
              </a:rPr>
              <a:t>بالدارالبيضاء</a:t>
            </a:r>
            <a:endParaRPr lang="ar-MA" altLang="zh-CN" sz="16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6" name="Flèche vers le bas 5"/>
          <p:cNvSpPr/>
          <p:nvPr/>
        </p:nvSpPr>
        <p:spPr>
          <a:xfrm>
            <a:off x="3357554" y="4000504"/>
            <a:ext cx="785813" cy="531674"/>
          </a:xfrm>
          <a:prstGeom prst="downArrow">
            <a:avLst/>
          </a:prstGeo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9349" tIns="9674" rIns="19349" bIns="9674" anchor="ctr"/>
          <a:lstStyle/>
          <a:p>
            <a:pPr algn="ctr">
              <a:defRPr/>
            </a:pPr>
            <a:endParaRPr lang="fr-FR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8" name="Picture 8" descr="http://vinogradoff.blog.lemonde.fr/files/2012/03/IMG_1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7"/>
            <a:ext cx="1840245" cy="15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Inspection d'un PW100 à son arrivé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9194" y="5267625"/>
            <a:ext cx="1846743" cy="159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http://www.babnet.net/7/demontageavio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5261877"/>
            <a:ext cx="1812953" cy="159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C:\Documents and Settings\k_cherkaoui\Bureau\untitled 1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5260410"/>
            <a:ext cx="1871435" cy="159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1406" y="142875"/>
            <a:ext cx="74294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MA" altLang="zh-CN" sz="2800" b="1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مشاريع واعدة للتنمية الاقتصادية المرتبطة بالقطاع </a:t>
            </a:r>
            <a:endParaRPr lang="fr-FR" altLang="zh-CN" sz="2800" b="1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0" y="784207"/>
            <a:ext cx="7486650" cy="73025"/>
            <a:chOff x="-1" y="572"/>
            <a:chExt cx="4716" cy="46"/>
          </a:xfrm>
        </p:grpSpPr>
        <p:grpSp>
          <p:nvGrpSpPr>
            <p:cNvPr id="14" name="Group 8"/>
            <p:cNvGrpSpPr>
              <a:grpSpLocks/>
            </p:cNvGrpSpPr>
            <p:nvPr/>
          </p:nvGrpSpPr>
          <p:grpSpPr bwMode="auto">
            <a:xfrm>
              <a:off x="4350" y="572"/>
              <a:ext cx="365" cy="46"/>
              <a:chOff x="-1" y="572"/>
              <a:chExt cx="365" cy="46"/>
            </a:xfrm>
          </p:grpSpPr>
          <p:grpSp>
            <p:nvGrpSpPr>
              <p:cNvPr id="108" name="Group 9"/>
              <p:cNvGrpSpPr>
                <a:grpSpLocks/>
              </p:cNvGrpSpPr>
              <p:nvPr/>
            </p:nvGrpSpPr>
            <p:grpSpPr bwMode="auto">
              <a:xfrm>
                <a:off x="-1" y="572"/>
                <a:ext cx="182" cy="46"/>
                <a:chOff x="1973" y="2069"/>
                <a:chExt cx="182" cy="46"/>
              </a:xfrm>
            </p:grpSpPr>
            <p:sp>
              <p:nvSpPr>
                <p:cNvPr id="112" name="Rectangle 10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113" name="Rectangle 11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  <p:grpSp>
            <p:nvGrpSpPr>
              <p:cNvPr id="109" name="Group 12"/>
              <p:cNvGrpSpPr>
                <a:grpSpLocks/>
              </p:cNvGrpSpPr>
              <p:nvPr/>
            </p:nvGrpSpPr>
            <p:grpSpPr bwMode="auto">
              <a:xfrm>
                <a:off x="182" y="572"/>
                <a:ext cx="182" cy="46"/>
                <a:chOff x="1973" y="2069"/>
                <a:chExt cx="182" cy="46"/>
              </a:xfrm>
            </p:grpSpPr>
            <p:sp>
              <p:nvSpPr>
                <p:cNvPr id="110" name="Rectangle 13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111" name="Rectangle 14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</p:grpSp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-1" y="572"/>
              <a:ext cx="1455" cy="46"/>
              <a:chOff x="-1" y="572"/>
              <a:chExt cx="1455" cy="46"/>
            </a:xfrm>
          </p:grpSpPr>
          <p:grpSp>
            <p:nvGrpSpPr>
              <p:cNvPr id="78" name="Group 16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94" name="Group 17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0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06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07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03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04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05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95" name="Group 24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96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00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01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97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98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99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79" name="Group 31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80" name="Group 32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88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92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93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89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90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91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81" name="Group 39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82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86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87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83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84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85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16" name="Group 46"/>
            <p:cNvGrpSpPr>
              <a:grpSpLocks/>
            </p:cNvGrpSpPr>
            <p:nvPr/>
          </p:nvGrpSpPr>
          <p:grpSpPr bwMode="auto">
            <a:xfrm>
              <a:off x="1452" y="572"/>
              <a:ext cx="1455" cy="46"/>
              <a:chOff x="-1" y="572"/>
              <a:chExt cx="1455" cy="46"/>
            </a:xfrm>
          </p:grpSpPr>
          <p:grpSp>
            <p:nvGrpSpPr>
              <p:cNvPr id="48" name="Group 47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64" name="Group 48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72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76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77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73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74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75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65" name="Group 55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66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70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71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67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68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69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49" name="Group 62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50" name="Group 63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58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62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63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59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60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61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51" name="Group 70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52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56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57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53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54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55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17" name="Group 77"/>
            <p:cNvGrpSpPr>
              <a:grpSpLocks/>
            </p:cNvGrpSpPr>
            <p:nvPr/>
          </p:nvGrpSpPr>
          <p:grpSpPr bwMode="auto">
            <a:xfrm>
              <a:off x="2904" y="572"/>
              <a:ext cx="1455" cy="46"/>
              <a:chOff x="-1" y="572"/>
              <a:chExt cx="1455" cy="46"/>
            </a:xfrm>
          </p:grpSpPr>
          <p:grpSp>
            <p:nvGrpSpPr>
              <p:cNvPr id="18" name="Group 78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34" name="Group 79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42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46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47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43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44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45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35" name="Group 86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6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40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41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7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8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9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19" name="Group 93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20" name="Group 94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8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2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3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9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0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21" name="Group 101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2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6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7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3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4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5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/>
        </p:nvGraphicFramePr>
        <p:xfrm>
          <a:off x="0" y="1785926"/>
          <a:ext cx="74295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214546" y="357166"/>
            <a:ext cx="416332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4550">
              <a:lnSpc>
                <a:spcPct val="90000"/>
              </a:lnSpc>
              <a:defRPr/>
            </a:pPr>
            <a:r>
              <a:rPr lang="ar-MA" altLang="zh-CN" sz="3200" b="1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محور السلامة والأمن والجودة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0" y="1141397"/>
            <a:ext cx="7486650" cy="73025"/>
            <a:chOff x="-1" y="572"/>
            <a:chExt cx="4716" cy="46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4350" y="572"/>
              <a:ext cx="365" cy="46"/>
              <a:chOff x="-1" y="572"/>
              <a:chExt cx="365" cy="46"/>
            </a:xfrm>
          </p:grpSpPr>
          <p:grpSp>
            <p:nvGrpSpPr>
              <p:cNvPr id="102" name="Group 9"/>
              <p:cNvGrpSpPr>
                <a:grpSpLocks/>
              </p:cNvGrpSpPr>
              <p:nvPr/>
            </p:nvGrpSpPr>
            <p:grpSpPr bwMode="auto">
              <a:xfrm>
                <a:off x="-1" y="572"/>
                <a:ext cx="182" cy="46"/>
                <a:chOff x="1973" y="2069"/>
                <a:chExt cx="182" cy="46"/>
              </a:xfrm>
            </p:grpSpPr>
            <p:sp>
              <p:nvSpPr>
                <p:cNvPr id="106" name="Rectangle 10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107" name="Rectangle 11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  <p:grpSp>
            <p:nvGrpSpPr>
              <p:cNvPr id="103" name="Group 12"/>
              <p:cNvGrpSpPr>
                <a:grpSpLocks/>
              </p:cNvGrpSpPr>
              <p:nvPr/>
            </p:nvGrpSpPr>
            <p:grpSpPr bwMode="auto">
              <a:xfrm>
                <a:off x="182" y="572"/>
                <a:ext cx="182" cy="46"/>
                <a:chOff x="1973" y="2069"/>
                <a:chExt cx="182" cy="46"/>
              </a:xfrm>
            </p:grpSpPr>
            <p:sp>
              <p:nvSpPr>
                <p:cNvPr id="104" name="Rectangle 13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105" name="Rectangle 14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</p:grpSp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-1" y="572"/>
              <a:ext cx="1455" cy="46"/>
              <a:chOff x="-1" y="572"/>
              <a:chExt cx="1455" cy="46"/>
            </a:xfrm>
          </p:grpSpPr>
          <p:grpSp>
            <p:nvGrpSpPr>
              <p:cNvPr id="72" name="Group 16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88" name="Group 17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9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00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01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97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98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99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89" name="Group 24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90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94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95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91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92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93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73" name="Group 31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74" name="Group 32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8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86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87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8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84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85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75" name="Group 39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76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80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81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77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78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79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1452" y="572"/>
              <a:ext cx="1455" cy="46"/>
              <a:chOff x="-1" y="572"/>
              <a:chExt cx="1455" cy="46"/>
            </a:xfrm>
          </p:grpSpPr>
          <p:grpSp>
            <p:nvGrpSpPr>
              <p:cNvPr id="42" name="Group 47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58" name="Group 48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66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70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71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67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68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69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59" name="Group 55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60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64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65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61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62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63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43" name="Group 62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44" name="Group 63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52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56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57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53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54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55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45" name="Group 70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46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50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51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47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48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49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11" name="Group 77"/>
            <p:cNvGrpSpPr>
              <a:grpSpLocks/>
            </p:cNvGrpSpPr>
            <p:nvPr/>
          </p:nvGrpSpPr>
          <p:grpSpPr bwMode="auto">
            <a:xfrm>
              <a:off x="2904" y="572"/>
              <a:ext cx="1455" cy="46"/>
              <a:chOff x="-1" y="572"/>
              <a:chExt cx="1455" cy="46"/>
            </a:xfrm>
          </p:grpSpPr>
          <p:grpSp>
            <p:nvGrpSpPr>
              <p:cNvPr id="12" name="Group 78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28" name="Group 79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6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40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41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7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8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9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29" name="Group 86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0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4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5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1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2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3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13" name="Group 93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14" name="Group 94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2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6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7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3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4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5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5" name="Group 101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6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0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1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7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8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9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57356" y="305663"/>
            <a:ext cx="400462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4455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ar-MA" altLang="zh-CN" sz="2800" b="1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تطوير الموارد البشرية والكفاءات</a:t>
            </a:r>
            <a:endParaRPr lang="fr-FR" altLang="zh-CN" sz="2800" b="1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0" y="1071546"/>
            <a:ext cx="7486650" cy="73025"/>
            <a:chOff x="-1" y="572"/>
            <a:chExt cx="4716" cy="46"/>
          </a:xfrm>
        </p:grpSpPr>
        <p:grpSp>
          <p:nvGrpSpPr>
            <p:cNvPr id="12" name="Group 8"/>
            <p:cNvGrpSpPr>
              <a:grpSpLocks/>
            </p:cNvGrpSpPr>
            <p:nvPr/>
          </p:nvGrpSpPr>
          <p:grpSpPr bwMode="auto">
            <a:xfrm>
              <a:off x="4350" y="572"/>
              <a:ext cx="365" cy="46"/>
              <a:chOff x="-1" y="572"/>
              <a:chExt cx="365" cy="46"/>
            </a:xfrm>
          </p:grpSpPr>
          <p:grpSp>
            <p:nvGrpSpPr>
              <p:cNvPr id="106" name="Group 9"/>
              <p:cNvGrpSpPr>
                <a:grpSpLocks/>
              </p:cNvGrpSpPr>
              <p:nvPr/>
            </p:nvGrpSpPr>
            <p:grpSpPr bwMode="auto">
              <a:xfrm>
                <a:off x="-1" y="572"/>
                <a:ext cx="182" cy="46"/>
                <a:chOff x="1973" y="2069"/>
                <a:chExt cx="182" cy="46"/>
              </a:xfrm>
            </p:grpSpPr>
            <p:sp>
              <p:nvSpPr>
                <p:cNvPr id="110" name="Rectangle 10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111" name="Rectangle 11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  <p:grpSp>
            <p:nvGrpSpPr>
              <p:cNvPr id="107" name="Group 12"/>
              <p:cNvGrpSpPr>
                <a:grpSpLocks/>
              </p:cNvGrpSpPr>
              <p:nvPr/>
            </p:nvGrpSpPr>
            <p:grpSpPr bwMode="auto">
              <a:xfrm>
                <a:off x="182" y="572"/>
                <a:ext cx="182" cy="46"/>
                <a:chOff x="1973" y="2069"/>
                <a:chExt cx="182" cy="46"/>
              </a:xfrm>
            </p:grpSpPr>
            <p:sp>
              <p:nvSpPr>
                <p:cNvPr id="108" name="Rectangle 13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109" name="Rectangle 14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</p:grpSp>
        <p:grpSp>
          <p:nvGrpSpPr>
            <p:cNvPr id="13" name="Group 15"/>
            <p:cNvGrpSpPr>
              <a:grpSpLocks/>
            </p:cNvGrpSpPr>
            <p:nvPr/>
          </p:nvGrpSpPr>
          <p:grpSpPr bwMode="auto">
            <a:xfrm>
              <a:off x="-1" y="572"/>
              <a:ext cx="1455" cy="46"/>
              <a:chOff x="-1" y="572"/>
              <a:chExt cx="1455" cy="46"/>
            </a:xfrm>
          </p:grpSpPr>
          <p:grpSp>
            <p:nvGrpSpPr>
              <p:cNvPr id="76" name="Group 16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92" name="Group 17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0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04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05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0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02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03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93" name="Group 24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94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98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99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95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96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97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77" name="Group 31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78" name="Group 32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86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90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91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87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88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89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79" name="Group 39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80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84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85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81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82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83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14" name="Group 46"/>
            <p:cNvGrpSpPr>
              <a:grpSpLocks/>
            </p:cNvGrpSpPr>
            <p:nvPr/>
          </p:nvGrpSpPr>
          <p:grpSpPr bwMode="auto">
            <a:xfrm>
              <a:off x="1452" y="572"/>
              <a:ext cx="1455" cy="46"/>
              <a:chOff x="-1" y="572"/>
              <a:chExt cx="1455" cy="46"/>
            </a:xfrm>
          </p:grpSpPr>
          <p:grpSp>
            <p:nvGrpSpPr>
              <p:cNvPr id="46" name="Group 47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62" name="Group 48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70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74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75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71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72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73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63" name="Group 55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64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68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69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65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66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67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47" name="Group 62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48" name="Group 63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56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60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61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57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58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59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49" name="Group 70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50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54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55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51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52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53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15" name="Group 77"/>
            <p:cNvGrpSpPr>
              <a:grpSpLocks/>
            </p:cNvGrpSpPr>
            <p:nvPr/>
          </p:nvGrpSpPr>
          <p:grpSpPr bwMode="auto">
            <a:xfrm>
              <a:off x="2904" y="572"/>
              <a:ext cx="1455" cy="46"/>
              <a:chOff x="-1" y="572"/>
              <a:chExt cx="1455" cy="46"/>
            </a:xfrm>
          </p:grpSpPr>
          <p:grpSp>
            <p:nvGrpSpPr>
              <p:cNvPr id="16" name="Group 78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32" name="Group 79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40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44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45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41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42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43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33" name="Group 86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4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8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9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5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6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7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17" name="Group 93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18" name="Group 94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6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0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7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8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9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9" name="Group 101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0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4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5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1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2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23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</p:grpSp>
      <p:sp>
        <p:nvSpPr>
          <p:cNvPr id="59394" name="AutoShape 2" descr="https://encrypted-tbn1.gstatic.com/images?q=tbn:ANd9GcS8lVvYgX5nQBeQCf-ky1wjb_LDRiuQ-roKf_798zaBv6lMcfX4r_J3cwiy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49225" y="-365125"/>
            <a:ext cx="1285875" cy="771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" name="Text Box 24"/>
          <p:cNvSpPr txBox="1">
            <a:spLocks noChangeArrowheads="1"/>
          </p:cNvSpPr>
          <p:nvPr/>
        </p:nvSpPr>
        <p:spPr bwMode="auto">
          <a:xfrm>
            <a:off x="-32" y="1357298"/>
            <a:ext cx="7429552" cy="20867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5725" lvl="2" indent="-85725" algn="r" defTabSz="1081088" rtl="1" eaLnBrk="0" hangingPunct="0">
              <a:lnSpc>
                <a:spcPct val="90000"/>
              </a:lnSpc>
              <a:buClr>
                <a:srgbClr val="3366CC"/>
              </a:buClr>
              <a:buSzPct val="90000"/>
              <a:buFont typeface="Arial" pitchFamily="34" charset="0"/>
              <a:buChar char="•"/>
              <a:defRPr/>
            </a:pPr>
            <a:r>
              <a:rPr lang="ar-MA" b="1" dirty="0">
                <a:solidFill>
                  <a:srgbClr val="0070C0"/>
                </a:solidFill>
                <a:latin typeface="Constantia" pitchFamily="18" charset="0"/>
              </a:rPr>
              <a:t>توفر المغرب على عدة مؤسسات للتكوين في مجال النقل والملاحة الجوية أهمها :</a:t>
            </a:r>
          </a:p>
          <a:p>
            <a:pPr marL="542925" lvl="3" indent="-85725" algn="r" defTabSz="1081088" rtl="1" eaLnBrk="0" hangingPunct="0">
              <a:lnSpc>
                <a:spcPct val="90000"/>
              </a:lnSpc>
              <a:buClr>
                <a:srgbClr val="3366CC"/>
              </a:buClr>
              <a:buSzPct val="90000"/>
              <a:buFont typeface="Arial" pitchFamily="34" charset="0"/>
              <a:buChar char="•"/>
              <a:defRPr/>
            </a:pPr>
            <a:r>
              <a:rPr lang="ar-MA" b="1" dirty="0">
                <a:solidFill>
                  <a:srgbClr val="0070C0"/>
                </a:solidFill>
                <a:latin typeface="Constantia" pitchFamily="18" charset="0"/>
              </a:rPr>
              <a:t>أكاديمية محمد السادس الدولية للطيران المدني </a:t>
            </a:r>
          </a:p>
          <a:p>
            <a:pPr marL="542925" lvl="3" indent="-85725" algn="r" defTabSz="1081088" rtl="1" eaLnBrk="0" hangingPunct="0">
              <a:lnSpc>
                <a:spcPct val="90000"/>
              </a:lnSpc>
              <a:buClr>
                <a:srgbClr val="3366CC"/>
              </a:buClr>
              <a:buSzPct val="90000"/>
              <a:buFont typeface="Arial" pitchFamily="34" charset="0"/>
              <a:buChar char="•"/>
              <a:defRPr/>
            </a:pPr>
            <a:r>
              <a:rPr lang="ar-MA" b="1" dirty="0">
                <a:solidFill>
                  <a:srgbClr val="0070C0"/>
                </a:solidFill>
                <a:latin typeface="Constantia" pitchFamily="18" charset="0"/>
              </a:rPr>
              <a:t>المدرسة الوطنية للربابنة </a:t>
            </a:r>
          </a:p>
          <a:p>
            <a:pPr marL="542925" lvl="3" indent="-85725" algn="r" defTabSz="1081088" rtl="1" eaLnBrk="0" hangingPunct="0">
              <a:lnSpc>
                <a:spcPct val="90000"/>
              </a:lnSpc>
              <a:buClr>
                <a:srgbClr val="3366CC"/>
              </a:buClr>
              <a:buSzPct val="90000"/>
              <a:buFont typeface="Arial" pitchFamily="34" charset="0"/>
              <a:buChar char="•"/>
              <a:defRPr/>
            </a:pPr>
            <a:r>
              <a:rPr lang="ar-MA" b="1" dirty="0">
                <a:solidFill>
                  <a:srgbClr val="0070C0"/>
                </a:solidFill>
                <a:latin typeface="Constantia" pitchFamily="18" charset="0"/>
              </a:rPr>
              <a:t>مدارس خاصة لتكوين تقنيين في الملاحة الجوية ومضيفي الطائرات </a:t>
            </a:r>
          </a:p>
          <a:p>
            <a:pPr marL="85725" lvl="2" indent="-85725" algn="r" defTabSz="1081088" rtl="1" eaLnBrk="0" hangingPunct="0">
              <a:lnSpc>
                <a:spcPct val="90000"/>
              </a:lnSpc>
              <a:buClr>
                <a:srgbClr val="3366CC"/>
              </a:buClr>
              <a:buSzPct val="90000"/>
              <a:buFont typeface="Arial" pitchFamily="34" charset="0"/>
              <a:buChar char="•"/>
              <a:defRPr/>
            </a:pPr>
            <a:r>
              <a:rPr lang="ar-MA" b="1" dirty="0">
                <a:solidFill>
                  <a:srgbClr val="0070C0"/>
                </a:solidFill>
                <a:latin typeface="Constantia" pitchFamily="18" charset="0"/>
              </a:rPr>
              <a:t>تزايد حاجيات التكوين في ميدان النقل والملاحة الجوية على الصعيد المحلي </a:t>
            </a:r>
            <a:r>
              <a:rPr lang="ar-MA" b="1" dirty="0" err="1">
                <a:solidFill>
                  <a:srgbClr val="0070C0"/>
                </a:solidFill>
                <a:latin typeface="Constantia" pitchFamily="18" charset="0"/>
              </a:rPr>
              <a:t>والجهوي</a:t>
            </a:r>
            <a:r>
              <a:rPr lang="ar-MA" b="1" dirty="0">
                <a:solidFill>
                  <a:srgbClr val="0070C0"/>
                </a:solidFill>
                <a:latin typeface="Constantia" pitchFamily="18" charset="0"/>
              </a:rPr>
              <a:t> والدولي مقارنة بعروض التكوين الحالية : </a:t>
            </a:r>
          </a:p>
          <a:p>
            <a:pPr marL="542925" lvl="3" indent="-85725" algn="r" defTabSz="1081088" rtl="1" eaLnBrk="0" hangingPunct="0">
              <a:lnSpc>
                <a:spcPct val="90000"/>
              </a:lnSpc>
              <a:buClr>
                <a:srgbClr val="3366CC"/>
              </a:buClr>
              <a:buSzPct val="90000"/>
              <a:buFont typeface="Arial" pitchFamily="34" charset="0"/>
              <a:buChar char="•"/>
              <a:defRPr/>
            </a:pPr>
            <a:r>
              <a:rPr lang="ar-MA" b="1" dirty="0">
                <a:solidFill>
                  <a:srgbClr val="0070C0"/>
                </a:solidFill>
                <a:latin typeface="Constantia" pitchFamily="18" charset="0"/>
              </a:rPr>
              <a:t>الربابنة  </a:t>
            </a:r>
          </a:p>
          <a:p>
            <a:pPr marL="542925" lvl="3" indent="-85725" algn="r" defTabSz="1081088" rtl="1" eaLnBrk="0" hangingPunct="0">
              <a:lnSpc>
                <a:spcPct val="90000"/>
              </a:lnSpc>
              <a:buClr>
                <a:srgbClr val="3366CC"/>
              </a:buClr>
              <a:buSzPct val="90000"/>
              <a:buFont typeface="Arial" pitchFamily="34" charset="0"/>
              <a:buChar char="•"/>
              <a:defRPr/>
            </a:pPr>
            <a:r>
              <a:rPr lang="ar-MA" b="1" dirty="0">
                <a:solidFill>
                  <a:srgbClr val="0070C0"/>
                </a:solidFill>
                <a:latin typeface="Constantia" pitchFamily="18" charset="0"/>
              </a:rPr>
              <a:t>تقنيي الصيانة </a:t>
            </a:r>
          </a:p>
          <a:p>
            <a:pPr marL="542925" lvl="3" indent="-85725" algn="r" defTabSz="1081088" rtl="1" eaLnBrk="0" hangingPunct="0">
              <a:lnSpc>
                <a:spcPct val="90000"/>
              </a:lnSpc>
              <a:buClr>
                <a:srgbClr val="3366CC"/>
              </a:buClr>
              <a:buSzPct val="90000"/>
              <a:buFont typeface="Arial" pitchFamily="34" charset="0"/>
              <a:buChar char="•"/>
              <a:defRPr/>
            </a:pPr>
            <a:r>
              <a:rPr lang="ar-MA" b="1" dirty="0">
                <a:solidFill>
                  <a:srgbClr val="0070C0"/>
                </a:solidFill>
                <a:latin typeface="Constantia" pitchFamily="18" charset="0"/>
              </a:rPr>
              <a:t>المراقبين الجويين  </a:t>
            </a:r>
          </a:p>
        </p:txBody>
      </p:sp>
      <p:sp>
        <p:nvSpPr>
          <p:cNvPr id="115" name="Text Box 24"/>
          <p:cNvSpPr txBox="1">
            <a:spLocks noChangeArrowheads="1"/>
          </p:cNvSpPr>
          <p:nvPr/>
        </p:nvSpPr>
        <p:spPr bwMode="auto">
          <a:xfrm>
            <a:off x="60866" y="4143380"/>
            <a:ext cx="7368654" cy="97872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5725" lvl="2" indent="-85725" algn="r" defTabSz="1081088" rtl="1" eaLnBrk="0" hangingPunct="0">
              <a:lnSpc>
                <a:spcPct val="90000"/>
              </a:lnSpc>
              <a:buClr>
                <a:srgbClr val="3366CC"/>
              </a:buClr>
              <a:buSzPct val="90000"/>
              <a:buFont typeface="Arial" pitchFamily="34" charset="0"/>
              <a:buChar char="•"/>
              <a:defRPr/>
            </a:pPr>
            <a:r>
              <a:rPr lang="ar-MA" b="1" dirty="0">
                <a:solidFill>
                  <a:srgbClr val="0070C0"/>
                </a:solidFill>
                <a:latin typeface="Constantia" pitchFamily="18" charset="0"/>
              </a:rPr>
              <a:t>إعادة هيكلة منظومة التكوين في مهن النقل والملاحة الجوية </a:t>
            </a:r>
          </a:p>
          <a:p>
            <a:pPr marL="85725" lvl="2" indent="-85725" algn="r" defTabSz="1081088" rtl="1" eaLnBrk="0" hangingPunct="0">
              <a:lnSpc>
                <a:spcPct val="90000"/>
              </a:lnSpc>
              <a:buClr>
                <a:srgbClr val="3366CC"/>
              </a:buClr>
              <a:buSzPct val="90000"/>
              <a:buFont typeface="Arial" pitchFamily="34" charset="0"/>
              <a:buChar char="•"/>
              <a:defRPr/>
            </a:pPr>
            <a:r>
              <a:rPr lang="ar-MA" b="1" dirty="0">
                <a:solidFill>
                  <a:srgbClr val="0070C0"/>
                </a:solidFill>
                <a:latin typeface="Constantia" pitchFamily="18" charset="0"/>
              </a:rPr>
              <a:t>احترام المعايير الدولية في المجال</a:t>
            </a:r>
          </a:p>
          <a:p>
            <a:pPr marL="85725" lvl="2" indent="-85725" algn="r" defTabSz="1081088" rtl="1" eaLnBrk="0" hangingPunct="0">
              <a:lnSpc>
                <a:spcPct val="90000"/>
              </a:lnSpc>
              <a:buClr>
                <a:srgbClr val="3366CC"/>
              </a:buClr>
              <a:buSzPct val="90000"/>
              <a:buFont typeface="Arial" pitchFamily="34" charset="0"/>
              <a:buChar char="•"/>
              <a:defRPr/>
            </a:pPr>
            <a:r>
              <a:rPr lang="ar-MA" b="1" dirty="0">
                <a:solidFill>
                  <a:srgbClr val="0070C0"/>
                </a:solidFill>
                <a:latin typeface="Constantia" pitchFamily="18" charset="0"/>
              </a:rPr>
              <a:t>إحداث قطب </a:t>
            </a:r>
            <a:r>
              <a:rPr lang="ar-MA" b="1" dirty="0" err="1">
                <a:solidFill>
                  <a:srgbClr val="0070C0"/>
                </a:solidFill>
                <a:latin typeface="Constantia" pitchFamily="18" charset="0"/>
              </a:rPr>
              <a:t>جهوي</a:t>
            </a:r>
            <a:r>
              <a:rPr lang="ar-MA" b="1" dirty="0">
                <a:solidFill>
                  <a:srgbClr val="0070C0"/>
                </a:solidFill>
                <a:latin typeface="Constantia" pitchFamily="18" charset="0"/>
              </a:rPr>
              <a:t> للتكوين في مجالات النقل الجوي والملاحة واستغلال المطارات والميادين المرتبطة منفتح على دول إفريقيا. مهن التكوين تشمل الربابنة، مهندسي دولة، الإجازة المهنية، </a:t>
            </a:r>
            <a:r>
              <a:rPr lang="ar-MA" b="1" dirty="0" err="1">
                <a:solidFill>
                  <a:srgbClr val="0070C0"/>
                </a:solidFill>
                <a:latin typeface="Constantia" pitchFamily="18" charset="0"/>
              </a:rPr>
              <a:t>الماستر</a:t>
            </a:r>
            <a:r>
              <a:rPr lang="ar-MA" b="1" dirty="0">
                <a:solidFill>
                  <a:srgbClr val="0070C0"/>
                </a:solidFill>
                <a:latin typeface="Constantia" pitchFamily="18" charset="0"/>
              </a:rPr>
              <a:t>،....  </a:t>
            </a:r>
          </a:p>
        </p:txBody>
      </p:sp>
      <p:sp>
        <p:nvSpPr>
          <p:cNvPr id="116" name="Text Box 24"/>
          <p:cNvSpPr txBox="1">
            <a:spLocks noChangeArrowheads="1"/>
          </p:cNvSpPr>
          <p:nvPr/>
        </p:nvSpPr>
        <p:spPr bwMode="auto">
          <a:xfrm>
            <a:off x="996587" y="5929330"/>
            <a:ext cx="4932735" cy="53553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5725" lvl="2" indent="-85725" algn="r" defTabSz="1081088" rtl="1" eaLnBrk="0" hangingPunct="0">
              <a:lnSpc>
                <a:spcPct val="90000"/>
              </a:lnSpc>
              <a:buClr>
                <a:srgbClr val="3366CC"/>
              </a:buClr>
              <a:buSzPct val="90000"/>
              <a:buFont typeface="Arial" pitchFamily="34" charset="0"/>
              <a:buChar char="•"/>
              <a:defRPr/>
            </a:pPr>
            <a:r>
              <a:rPr lang="ar-MA" b="1" dirty="0">
                <a:solidFill>
                  <a:srgbClr val="0070C0"/>
                </a:solidFill>
                <a:latin typeface="Constantia" pitchFamily="18" charset="0"/>
              </a:rPr>
              <a:t>إتمام الدراسة المتعلقة بتحديد رؤية جديدة لتكوين الربابنة </a:t>
            </a:r>
          </a:p>
          <a:p>
            <a:pPr marL="85725" lvl="2" indent="-85725" algn="r" defTabSz="1081088" rtl="1" eaLnBrk="0" hangingPunct="0">
              <a:lnSpc>
                <a:spcPct val="90000"/>
              </a:lnSpc>
              <a:buClr>
                <a:srgbClr val="3366CC"/>
              </a:buClr>
              <a:buSzPct val="90000"/>
              <a:buFont typeface="Arial" pitchFamily="34" charset="0"/>
              <a:buChar char="•"/>
              <a:defRPr/>
            </a:pPr>
            <a:r>
              <a:rPr lang="ar-MA" b="1" dirty="0">
                <a:solidFill>
                  <a:srgbClr val="0070C0"/>
                </a:solidFill>
                <a:latin typeface="Constantia" pitchFamily="18" charset="0"/>
              </a:rPr>
              <a:t>إنجاز دراسة جدوى خلق قطب للتكوين في مهن النقل والملاحة الجوية</a:t>
            </a:r>
          </a:p>
        </p:txBody>
      </p:sp>
      <p:sp>
        <p:nvSpPr>
          <p:cNvPr id="118" name="Flèche vers le bas 117"/>
          <p:cNvSpPr/>
          <p:nvPr/>
        </p:nvSpPr>
        <p:spPr>
          <a:xfrm>
            <a:off x="3500430" y="3571876"/>
            <a:ext cx="569161" cy="600075"/>
          </a:xfrm>
          <a:prstGeom prst="downArrow">
            <a:avLst/>
          </a:prstGeom>
          <a:solidFill>
            <a:srgbClr val="0070C0"/>
          </a:solidFill>
        </p:spPr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2400" b="1" dirty="0"/>
          </a:p>
        </p:txBody>
      </p:sp>
      <p:sp>
        <p:nvSpPr>
          <p:cNvPr id="119" name="Flèche vers le bas 118"/>
          <p:cNvSpPr/>
          <p:nvPr/>
        </p:nvSpPr>
        <p:spPr>
          <a:xfrm>
            <a:off x="3444758" y="5244422"/>
            <a:ext cx="642942" cy="613470"/>
          </a:xfrm>
          <a:prstGeom prst="downArrow">
            <a:avLst/>
          </a:prstGeom>
          <a:solidFill>
            <a:srgbClr val="0070C0"/>
          </a:solidFill>
        </p:spPr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 bwMode="auto">
          <a:xfrm>
            <a:off x="357188" y="3000375"/>
            <a:ext cx="6715125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1" eaLnBrk="1" hangingPunct="1">
              <a:spcBef>
                <a:spcPct val="50000"/>
              </a:spcBef>
            </a:pPr>
            <a:r>
              <a:rPr lang="ar-MA" altLang="zh-CN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شكرا على حسن انتباهكم</a:t>
            </a:r>
            <a:endParaRPr lang="fr-FR" altLang="zh-CN" sz="6000" b="1" dirty="0" smtClean="0">
              <a:solidFill>
                <a:srgbClr val="000099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grpSp>
        <p:nvGrpSpPr>
          <p:cNvPr id="32771" name="Group 7"/>
          <p:cNvGrpSpPr>
            <a:grpSpLocks/>
          </p:cNvGrpSpPr>
          <p:nvPr/>
        </p:nvGrpSpPr>
        <p:grpSpPr bwMode="auto">
          <a:xfrm>
            <a:off x="0" y="998538"/>
            <a:ext cx="7486650" cy="73025"/>
            <a:chOff x="-1" y="572"/>
            <a:chExt cx="4716" cy="46"/>
          </a:xfrm>
        </p:grpSpPr>
        <p:grpSp>
          <p:nvGrpSpPr>
            <p:cNvPr id="32772" name="Group 8"/>
            <p:cNvGrpSpPr>
              <a:grpSpLocks/>
            </p:cNvGrpSpPr>
            <p:nvPr/>
          </p:nvGrpSpPr>
          <p:grpSpPr bwMode="auto">
            <a:xfrm>
              <a:off x="4350" y="572"/>
              <a:ext cx="365" cy="46"/>
              <a:chOff x="-1" y="572"/>
              <a:chExt cx="365" cy="46"/>
            </a:xfrm>
          </p:grpSpPr>
          <p:grpSp>
            <p:nvGrpSpPr>
              <p:cNvPr id="32866" name="Group 9"/>
              <p:cNvGrpSpPr>
                <a:grpSpLocks/>
              </p:cNvGrpSpPr>
              <p:nvPr/>
            </p:nvGrpSpPr>
            <p:grpSpPr bwMode="auto">
              <a:xfrm>
                <a:off x="-1" y="572"/>
                <a:ext cx="182" cy="46"/>
                <a:chOff x="1973" y="2069"/>
                <a:chExt cx="182" cy="46"/>
              </a:xfrm>
            </p:grpSpPr>
            <p:sp>
              <p:nvSpPr>
                <p:cNvPr id="32870" name="Rectangle 10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32871" name="Rectangle 11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  <p:grpSp>
            <p:nvGrpSpPr>
              <p:cNvPr id="32867" name="Group 12"/>
              <p:cNvGrpSpPr>
                <a:grpSpLocks/>
              </p:cNvGrpSpPr>
              <p:nvPr/>
            </p:nvGrpSpPr>
            <p:grpSpPr bwMode="auto">
              <a:xfrm>
                <a:off x="182" y="572"/>
                <a:ext cx="182" cy="46"/>
                <a:chOff x="1973" y="2069"/>
                <a:chExt cx="182" cy="46"/>
              </a:xfrm>
            </p:grpSpPr>
            <p:sp>
              <p:nvSpPr>
                <p:cNvPr id="32868" name="Rectangle 13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32869" name="Rectangle 14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</p:grpSp>
        <p:grpSp>
          <p:nvGrpSpPr>
            <p:cNvPr id="32773" name="Group 15"/>
            <p:cNvGrpSpPr>
              <a:grpSpLocks/>
            </p:cNvGrpSpPr>
            <p:nvPr/>
          </p:nvGrpSpPr>
          <p:grpSpPr bwMode="auto">
            <a:xfrm>
              <a:off x="-1" y="572"/>
              <a:ext cx="1455" cy="46"/>
              <a:chOff x="-1" y="572"/>
              <a:chExt cx="1455" cy="46"/>
            </a:xfrm>
          </p:grpSpPr>
          <p:grpSp>
            <p:nvGrpSpPr>
              <p:cNvPr id="32836" name="Group 16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32852" name="Group 17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286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2864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2865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286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2862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2863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32853" name="Group 24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2854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2858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2859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2855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2856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2857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32837" name="Group 31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32838" name="Group 32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2846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2850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2851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2847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2848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2849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32839" name="Group 39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2840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2844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2845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2841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2842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2843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32774" name="Group 46"/>
            <p:cNvGrpSpPr>
              <a:grpSpLocks/>
            </p:cNvGrpSpPr>
            <p:nvPr/>
          </p:nvGrpSpPr>
          <p:grpSpPr bwMode="auto">
            <a:xfrm>
              <a:off x="1452" y="572"/>
              <a:ext cx="1455" cy="46"/>
              <a:chOff x="-1" y="572"/>
              <a:chExt cx="1455" cy="46"/>
            </a:xfrm>
          </p:grpSpPr>
          <p:grpSp>
            <p:nvGrpSpPr>
              <p:cNvPr id="32806" name="Group 47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32822" name="Group 48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2830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2834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2835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2831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2832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2833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32823" name="Group 55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2824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2828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2829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2825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2826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2827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32807" name="Group 62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32808" name="Group 63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2816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2820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2821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2817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2818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2819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32809" name="Group 70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2810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2814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2815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2811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2812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2813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32775" name="Group 77"/>
            <p:cNvGrpSpPr>
              <a:grpSpLocks/>
            </p:cNvGrpSpPr>
            <p:nvPr/>
          </p:nvGrpSpPr>
          <p:grpSpPr bwMode="auto">
            <a:xfrm>
              <a:off x="2904" y="572"/>
              <a:ext cx="1455" cy="46"/>
              <a:chOff x="-1" y="572"/>
              <a:chExt cx="1455" cy="46"/>
            </a:xfrm>
          </p:grpSpPr>
          <p:grpSp>
            <p:nvGrpSpPr>
              <p:cNvPr id="32776" name="Group 78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32792" name="Group 79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2800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2804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2805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2801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2802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2803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32793" name="Group 86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2794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2798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2799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2795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2796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2797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32777" name="Group 93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32778" name="Group 94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2786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2790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2791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2787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2788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2789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32779" name="Group 101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2780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2784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2785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2781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2782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2783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313" y="285750"/>
            <a:ext cx="6786562" cy="584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rtl="1">
              <a:spcBef>
                <a:spcPct val="50000"/>
              </a:spcBef>
              <a:defRPr/>
            </a:pPr>
            <a:r>
              <a:rPr lang="ar-MA" altLang="zh-CN" sz="3200" b="1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محاور العرض</a:t>
            </a:r>
            <a:endParaRPr lang="fr-FR" altLang="zh-CN" sz="3200" b="1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998538"/>
            <a:ext cx="7486650" cy="73025"/>
            <a:chOff x="-1" y="572"/>
            <a:chExt cx="4716" cy="46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4350" y="572"/>
              <a:ext cx="365" cy="46"/>
              <a:chOff x="-1" y="572"/>
              <a:chExt cx="365" cy="46"/>
            </a:xfrm>
          </p:grpSpPr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-1" y="572"/>
                <a:ext cx="182" cy="46"/>
                <a:chOff x="1973" y="2069"/>
                <a:chExt cx="182" cy="46"/>
              </a:xfrm>
            </p:grpSpPr>
            <p:sp>
              <p:nvSpPr>
                <p:cNvPr id="3175" name="Rectangle 10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3176" name="Rectangle 11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82" y="572"/>
                <a:ext cx="182" cy="46"/>
                <a:chOff x="1973" y="2069"/>
                <a:chExt cx="182" cy="46"/>
              </a:xfrm>
            </p:grpSpPr>
            <p:sp>
              <p:nvSpPr>
                <p:cNvPr id="3173" name="Rectangle 13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3174" name="Rectangle 14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-1" y="572"/>
              <a:ext cx="1455" cy="46"/>
              <a:chOff x="-1" y="572"/>
              <a:chExt cx="1455" cy="46"/>
            </a:xfrm>
          </p:grpSpPr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69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70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67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68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2" name="Group 24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3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63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64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4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61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62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15" name="Group 31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16" name="Group 32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7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5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5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8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53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54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9" name="Group 39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0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49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50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1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47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48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22" name="Group 46"/>
            <p:cNvGrpSpPr>
              <a:grpSpLocks/>
            </p:cNvGrpSpPr>
            <p:nvPr/>
          </p:nvGrpSpPr>
          <p:grpSpPr bwMode="auto">
            <a:xfrm>
              <a:off x="1452" y="572"/>
              <a:ext cx="1455" cy="46"/>
              <a:chOff x="-1" y="572"/>
              <a:chExt cx="1455" cy="46"/>
            </a:xfrm>
          </p:grpSpPr>
          <p:grpSp>
            <p:nvGrpSpPr>
              <p:cNvPr id="23" name="Group 47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24" name="Group 48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5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39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40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6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37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38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27" name="Group 55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8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33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34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9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31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32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30" name="Group 62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31" name="Group 63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136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25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26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141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23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24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3142" name="Group 70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143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19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20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144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17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18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3145" name="Group 77"/>
            <p:cNvGrpSpPr>
              <a:grpSpLocks/>
            </p:cNvGrpSpPr>
            <p:nvPr/>
          </p:nvGrpSpPr>
          <p:grpSpPr bwMode="auto">
            <a:xfrm>
              <a:off x="2904" y="572"/>
              <a:ext cx="1455" cy="46"/>
              <a:chOff x="-1" y="572"/>
              <a:chExt cx="1455" cy="46"/>
            </a:xfrm>
          </p:grpSpPr>
          <p:grpSp>
            <p:nvGrpSpPr>
              <p:cNvPr id="3146" name="Group 78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3151" name="Group 79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152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09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10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157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07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08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3158" name="Group 86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159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03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04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160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01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02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3165" name="Group 93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3166" name="Group 94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171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095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096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172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093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094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3177" name="Group 101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178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089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090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3179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087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088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</p:grpSp>
      <p:sp>
        <p:nvSpPr>
          <p:cNvPr id="104" name="ZoneTexte 103"/>
          <p:cNvSpPr txBox="1"/>
          <p:nvPr/>
        </p:nvSpPr>
        <p:spPr>
          <a:xfrm>
            <a:off x="142875" y="1785938"/>
            <a:ext cx="6643688" cy="3214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ar-MA" altLang="zh-C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مقدمة</a:t>
            </a: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ar-MA" altLang="zh-C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ar-MA" altLang="zh-CN" sz="28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تطور النقل الجوي الدولي منذ التحرير</a:t>
            </a: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ar-MA" altLang="zh-CN" sz="28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ar-MA" altLang="zh-CN" sz="28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تنمية </a:t>
            </a:r>
            <a:r>
              <a:rPr lang="ar-MA" altLang="zh-CN" sz="28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النقل الجوي الداخلي</a:t>
            </a: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ar-MA" altLang="zh-CN" sz="2800" b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استراتيجية</a:t>
            </a:r>
            <a:r>
              <a:rPr lang="ar-MA" altLang="zh-CN" sz="28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تطوير قطاع الطيران المدني </a:t>
            </a:r>
            <a:endParaRPr lang="ar-MA" altLang="zh-CN" sz="28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ar-MA" altLang="zh-CN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ar-MA" altLang="zh-CN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fr-FR" altLang="zh-CN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 bwMode="auto">
          <a:xfrm>
            <a:off x="0" y="214313"/>
            <a:ext cx="7215188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مقدمة</a:t>
            </a:r>
            <a:endParaRPr kumimoji="0" lang="fr-FR" altLang="zh-CN" sz="32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7818" y="1428736"/>
            <a:ext cx="7037388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lnSpc>
                <a:spcPct val="150000"/>
              </a:lnSpc>
              <a:defRPr/>
            </a:pPr>
            <a:r>
              <a:rPr lang="ar-MA" altLang="zh-CN" sz="2400" b="1" dirty="0" smtClean="0">
                <a:solidFill>
                  <a:srgbClr val="262673"/>
                </a:solidFill>
                <a:cs typeface="Times New Roman" pitchFamily="18" charset="0"/>
              </a:rPr>
              <a:t>يعتبر النقل </a:t>
            </a:r>
            <a:r>
              <a:rPr lang="ar-MA" altLang="zh-CN" sz="2400" b="1" dirty="0">
                <a:solidFill>
                  <a:srgbClr val="262673"/>
                </a:solidFill>
                <a:cs typeface="Times New Roman" pitchFamily="18" charset="0"/>
              </a:rPr>
              <a:t>الجوي </a:t>
            </a:r>
            <a:r>
              <a:rPr lang="ar-SA" sz="2400" b="1" dirty="0">
                <a:solidFill>
                  <a:srgbClr val="262673"/>
                </a:solidFill>
                <a:cs typeface="Times New Roman" pitchFamily="18" charset="0"/>
              </a:rPr>
              <a:t>آلية أساسية وفعالة للاندماج </a:t>
            </a:r>
            <a:r>
              <a:rPr lang="ar-SA" sz="2400" b="1" dirty="0" err="1">
                <a:solidFill>
                  <a:srgbClr val="262673"/>
                </a:solidFill>
                <a:cs typeface="Times New Roman" pitchFamily="18" charset="0"/>
              </a:rPr>
              <a:t>الجهوي</a:t>
            </a:r>
            <a:r>
              <a:rPr lang="ar-SA" sz="2400" b="1" dirty="0">
                <a:solidFill>
                  <a:srgbClr val="262673"/>
                </a:solidFill>
                <a:cs typeface="Times New Roman" pitchFamily="18" charset="0"/>
              </a:rPr>
              <a:t> وللتنمية الاجتماعية والاقتصادية للبلاد</a:t>
            </a:r>
            <a:r>
              <a:rPr lang="ar-MA" sz="2400" b="1" dirty="0">
                <a:solidFill>
                  <a:srgbClr val="262673"/>
                </a:solidFill>
                <a:cs typeface="Times New Roman" pitchFamily="18" charset="0"/>
              </a:rPr>
              <a:t>، وتبرز هذه الأهمية في</a:t>
            </a:r>
            <a:r>
              <a:rPr lang="fr-FR" sz="2400" b="1" dirty="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ar-MA" altLang="zh-CN" sz="2400" b="1" dirty="0" smtClean="0">
                <a:solidFill>
                  <a:srgbClr val="262673"/>
                </a:solidFill>
                <a:cs typeface="Times New Roman" pitchFamily="18" charset="0"/>
              </a:rPr>
              <a:t>:</a:t>
            </a:r>
            <a:endParaRPr lang="ar-MA" altLang="zh-CN" sz="2400" b="1" dirty="0">
              <a:solidFill>
                <a:srgbClr val="262673"/>
              </a:solidFill>
              <a:cs typeface="Times New Roman" pitchFamily="18" charset="0"/>
            </a:endParaRPr>
          </a:p>
          <a:p>
            <a:pPr algn="r" rtl="1">
              <a:lnSpc>
                <a:spcPct val="150000"/>
              </a:lnSpc>
              <a:defRPr/>
            </a:pPr>
            <a:endParaRPr lang="ar-MA" altLang="zh-CN" b="1" dirty="0">
              <a:solidFill>
                <a:srgbClr val="262673"/>
              </a:solidFill>
              <a:cs typeface="Times New Roman" pitchFamily="18" charset="0"/>
            </a:endParaRPr>
          </a:p>
          <a:p>
            <a:pPr marL="363538" indent="-276225" algn="r" rtl="1">
              <a:buFont typeface="Wingdings" pitchFamily="2" charset="2"/>
              <a:buChar char="ü"/>
              <a:defRPr/>
            </a:pPr>
            <a:r>
              <a:rPr lang="ar-MA" altLang="zh-CN" sz="2400" b="1" dirty="0">
                <a:solidFill>
                  <a:srgbClr val="262673"/>
                </a:solidFill>
                <a:cs typeface="Times New Roman" pitchFamily="18" charset="0"/>
              </a:rPr>
              <a:t>تحقيق الأهداف الطموحة للتنمية السياحية كأول نمط لنقل للسياح</a:t>
            </a:r>
          </a:p>
          <a:p>
            <a:pPr marL="363538" indent="-276225" algn="r" rtl="1">
              <a:buFont typeface="Wingdings" pitchFamily="2" charset="2"/>
              <a:buChar char="ü"/>
              <a:defRPr/>
            </a:pPr>
            <a:endParaRPr lang="ar-MA" altLang="zh-CN" sz="4000" b="1" dirty="0">
              <a:solidFill>
                <a:srgbClr val="262673"/>
              </a:solidFill>
              <a:cs typeface="Times New Roman" pitchFamily="18" charset="0"/>
            </a:endParaRPr>
          </a:p>
          <a:p>
            <a:pPr marL="363538" indent="-276225" algn="r" rtl="1">
              <a:buFont typeface="Wingdings" pitchFamily="2" charset="2"/>
              <a:buChar char="ü"/>
              <a:defRPr/>
            </a:pPr>
            <a:r>
              <a:rPr lang="ar-MA" altLang="zh-CN" sz="2400" b="1" dirty="0">
                <a:solidFill>
                  <a:srgbClr val="262673"/>
                </a:solidFill>
                <a:cs typeface="Times New Roman" pitchFamily="18" charset="0"/>
              </a:rPr>
              <a:t> تعزيز الاندماج </a:t>
            </a:r>
            <a:r>
              <a:rPr lang="ar-MA" altLang="zh-CN" sz="2400" b="1" dirty="0" err="1">
                <a:solidFill>
                  <a:srgbClr val="262673"/>
                </a:solidFill>
                <a:cs typeface="Times New Roman" pitchFamily="18" charset="0"/>
              </a:rPr>
              <a:t>الجهوي</a:t>
            </a:r>
            <a:r>
              <a:rPr lang="ar-MA" altLang="zh-CN" sz="2400" b="1" dirty="0">
                <a:solidFill>
                  <a:srgbClr val="262673"/>
                </a:solidFill>
                <a:cs typeface="Times New Roman" pitchFamily="18" charset="0"/>
              </a:rPr>
              <a:t> بربط مناطق جديدة وتحسين الحركية </a:t>
            </a:r>
          </a:p>
          <a:p>
            <a:pPr marL="363538" indent="-276225" algn="r" rtl="1">
              <a:buFont typeface="Wingdings" pitchFamily="2" charset="2"/>
              <a:buChar char="ü"/>
              <a:defRPr/>
            </a:pPr>
            <a:endParaRPr lang="ar-MA" altLang="zh-CN" sz="4000" b="1" dirty="0">
              <a:solidFill>
                <a:srgbClr val="262673"/>
              </a:solidFill>
              <a:cs typeface="Times New Roman" pitchFamily="18" charset="0"/>
            </a:endParaRPr>
          </a:p>
          <a:p>
            <a:pPr marL="363538" indent="-276225" algn="r" rtl="1">
              <a:buFont typeface="Wingdings" pitchFamily="2" charset="2"/>
              <a:buChar char="ü"/>
              <a:defRPr/>
            </a:pPr>
            <a:r>
              <a:rPr lang="ar-MA" altLang="zh-CN" sz="2400" b="1" dirty="0">
                <a:solidFill>
                  <a:srgbClr val="262673"/>
                </a:solidFill>
                <a:cs typeface="Times New Roman" pitchFamily="18" charset="0"/>
              </a:rPr>
              <a:t>تسهيل المبادلات التجارية وتطوير الصناعات المرتبطة بالطيران </a:t>
            </a:r>
          </a:p>
          <a:p>
            <a:pPr algn="r" rtl="1">
              <a:lnSpc>
                <a:spcPct val="150000"/>
              </a:lnSpc>
              <a:defRPr/>
            </a:pPr>
            <a:endParaRPr lang="fr-FR" altLang="zh-CN" sz="2400" b="1" dirty="0">
              <a:solidFill>
                <a:srgbClr val="262673"/>
              </a:solidFill>
              <a:ea typeface="宋体" pitchFamily="2" charset="-122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998538"/>
            <a:ext cx="7486650" cy="73025"/>
            <a:chOff x="-1" y="572"/>
            <a:chExt cx="4716" cy="46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4350" y="572"/>
              <a:ext cx="365" cy="46"/>
              <a:chOff x="-1" y="572"/>
              <a:chExt cx="365" cy="46"/>
            </a:xfrm>
          </p:grpSpPr>
          <p:grpSp>
            <p:nvGrpSpPr>
              <p:cNvPr id="100" name="Group 9"/>
              <p:cNvGrpSpPr>
                <a:grpSpLocks/>
              </p:cNvGrpSpPr>
              <p:nvPr/>
            </p:nvGrpSpPr>
            <p:grpSpPr bwMode="auto">
              <a:xfrm>
                <a:off x="-1" y="572"/>
                <a:ext cx="182" cy="46"/>
                <a:chOff x="1973" y="2069"/>
                <a:chExt cx="182" cy="46"/>
              </a:xfrm>
            </p:grpSpPr>
            <p:sp>
              <p:nvSpPr>
                <p:cNvPr id="104" name="Rectangle 10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" name="Rectangle 11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1" name="Group 12"/>
              <p:cNvGrpSpPr>
                <a:grpSpLocks/>
              </p:cNvGrpSpPr>
              <p:nvPr/>
            </p:nvGrpSpPr>
            <p:grpSpPr bwMode="auto">
              <a:xfrm>
                <a:off x="182" y="572"/>
                <a:ext cx="182" cy="46"/>
                <a:chOff x="1973" y="2069"/>
                <a:chExt cx="182" cy="46"/>
              </a:xfrm>
            </p:grpSpPr>
            <p:sp>
              <p:nvSpPr>
                <p:cNvPr id="102" name="Rectangle 13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" name="Rectangle 14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-1" y="572"/>
              <a:ext cx="1455" cy="46"/>
              <a:chOff x="-1" y="572"/>
              <a:chExt cx="1455" cy="46"/>
            </a:xfrm>
          </p:grpSpPr>
          <p:grpSp>
            <p:nvGrpSpPr>
              <p:cNvPr id="70" name="Group 16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86" name="Group 17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9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98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5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96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87" name="Group 24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88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92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9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90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1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71" name="Group 31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72" name="Group 32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80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84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1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82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3" name="Group 39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74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78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5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76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8" name="Group 46"/>
            <p:cNvGrpSpPr>
              <a:grpSpLocks/>
            </p:cNvGrpSpPr>
            <p:nvPr/>
          </p:nvGrpSpPr>
          <p:grpSpPr bwMode="auto">
            <a:xfrm>
              <a:off x="1452" y="572"/>
              <a:ext cx="1455" cy="46"/>
              <a:chOff x="-1" y="572"/>
              <a:chExt cx="1455" cy="46"/>
            </a:xfrm>
          </p:grpSpPr>
          <p:grpSp>
            <p:nvGrpSpPr>
              <p:cNvPr id="40" name="Group 47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56" name="Group 48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64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68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5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66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7" name="Group 55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58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62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9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60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41" name="Group 62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42" name="Group 63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50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54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52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3" name="Group 70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44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48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5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46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9" name="Group 77"/>
            <p:cNvGrpSpPr>
              <a:grpSpLocks/>
            </p:cNvGrpSpPr>
            <p:nvPr/>
          </p:nvGrpSpPr>
          <p:grpSpPr bwMode="auto">
            <a:xfrm>
              <a:off x="2904" y="572"/>
              <a:ext cx="1455" cy="46"/>
              <a:chOff x="-1" y="572"/>
              <a:chExt cx="1455" cy="46"/>
            </a:xfrm>
          </p:grpSpPr>
          <p:grpSp>
            <p:nvGrpSpPr>
              <p:cNvPr id="10" name="Group 78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26" name="Group 79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34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8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5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6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7" name="Group 86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8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2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0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1" name="Group 93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12" name="Group 94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0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4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22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" name="Group 101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4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8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6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313" y="285750"/>
            <a:ext cx="6786562" cy="584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rtl="1">
              <a:spcBef>
                <a:spcPct val="50000"/>
              </a:spcBef>
              <a:defRPr/>
            </a:pPr>
            <a:r>
              <a:rPr lang="ar-MA" altLang="zh-CN" sz="3200" b="1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محاور العرض</a:t>
            </a:r>
            <a:endParaRPr lang="fr-FR" altLang="zh-CN" sz="3200" b="1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998538"/>
            <a:ext cx="7486650" cy="73025"/>
            <a:chOff x="-1" y="572"/>
            <a:chExt cx="4716" cy="46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4350" y="572"/>
              <a:ext cx="365" cy="46"/>
              <a:chOff x="-1" y="572"/>
              <a:chExt cx="365" cy="46"/>
            </a:xfrm>
          </p:grpSpPr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-1" y="572"/>
                <a:ext cx="182" cy="46"/>
                <a:chOff x="1973" y="2069"/>
                <a:chExt cx="182" cy="46"/>
              </a:xfrm>
            </p:grpSpPr>
            <p:sp>
              <p:nvSpPr>
                <p:cNvPr id="3175" name="Rectangle 10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3176" name="Rectangle 11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82" y="572"/>
                <a:ext cx="182" cy="46"/>
                <a:chOff x="1973" y="2069"/>
                <a:chExt cx="182" cy="46"/>
              </a:xfrm>
            </p:grpSpPr>
            <p:sp>
              <p:nvSpPr>
                <p:cNvPr id="3173" name="Rectangle 13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3174" name="Rectangle 14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-1" y="572"/>
              <a:ext cx="1455" cy="46"/>
              <a:chOff x="-1" y="572"/>
              <a:chExt cx="1455" cy="46"/>
            </a:xfrm>
          </p:grpSpPr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69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70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67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68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2" name="Group 24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3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63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64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4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61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62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15" name="Group 31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16" name="Group 32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7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5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5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8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53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54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9" name="Group 39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0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49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50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1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47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48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22" name="Group 46"/>
            <p:cNvGrpSpPr>
              <a:grpSpLocks/>
            </p:cNvGrpSpPr>
            <p:nvPr/>
          </p:nvGrpSpPr>
          <p:grpSpPr bwMode="auto">
            <a:xfrm>
              <a:off x="1452" y="572"/>
              <a:ext cx="1455" cy="46"/>
              <a:chOff x="-1" y="572"/>
              <a:chExt cx="1455" cy="46"/>
            </a:xfrm>
          </p:grpSpPr>
          <p:grpSp>
            <p:nvGrpSpPr>
              <p:cNvPr id="23" name="Group 47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24" name="Group 48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5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39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40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6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37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38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27" name="Group 55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28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33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34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29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31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32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30" name="Group 62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31" name="Group 63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96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25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26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97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23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24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98" name="Group 70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99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19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20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00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17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18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101" name="Group 77"/>
            <p:cNvGrpSpPr>
              <a:grpSpLocks/>
            </p:cNvGrpSpPr>
            <p:nvPr/>
          </p:nvGrpSpPr>
          <p:grpSpPr bwMode="auto">
            <a:xfrm>
              <a:off x="2904" y="572"/>
              <a:ext cx="1455" cy="46"/>
              <a:chOff x="-1" y="572"/>
              <a:chExt cx="1455" cy="46"/>
            </a:xfrm>
          </p:grpSpPr>
          <p:grpSp>
            <p:nvGrpSpPr>
              <p:cNvPr id="102" name="Group 78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103" name="Group 79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05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09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10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06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07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08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07" name="Group 86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08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03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04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09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101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102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110" name="Group 93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111" name="Group 94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12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095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096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13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093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094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14" name="Group 101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15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089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090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20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3087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3088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</p:grpSp>
      <p:sp>
        <p:nvSpPr>
          <p:cNvPr id="104" name="ZoneTexte 103"/>
          <p:cNvSpPr txBox="1"/>
          <p:nvPr/>
        </p:nvSpPr>
        <p:spPr>
          <a:xfrm>
            <a:off x="142875" y="1785938"/>
            <a:ext cx="6643688" cy="3214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ar-MA" altLang="zh-CN" sz="28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مقدمة</a:t>
            </a: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ar-MA" altLang="zh-C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تطور النقل الجوي الدولي منذ التحرير</a:t>
            </a: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ar-MA" altLang="zh-CN" sz="28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ar-MA" altLang="zh-CN" sz="28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تنمية </a:t>
            </a:r>
            <a:r>
              <a:rPr lang="ar-MA" altLang="zh-CN" sz="28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النقل الجوي الداخلي</a:t>
            </a: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ar-MA" altLang="zh-CN" sz="2800" b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استراتيجية</a:t>
            </a:r>
            <a:r>
              <a:rPr lang="ar-MA" altLang="zh-CN" sz="28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تطوير قطاع الطيران المدني </a:t>
            </a:r>
            <a:endParaRPr lang="ar-MA" altLang="zh-CN" sz="28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ar-MA" altLang="zh-CN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ar-MA" altLang="zh-CN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fr-FR" altLang="zh-CN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 4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071563"/>
            <a:ext cx="6858000" cy="5643562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14313"/>
            <a:ext cx="7786688" cy="642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rtl="1" eaLnBrk="1" hangingPunct="1"/>
            <a:r>
              <a:rPr lang="ar-MA" altLang="zh-CN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تحرير النقل الجوي نحو أسواق جديدة </a:t>
            </a:r>
            <a:endParaRPr lang="en-US" altLang="zh-CN" sz="3200" b="1" dirty="0" smtClean="0">
              <a:solidFill>
                <a:srgbClr val="0033CC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4340" name="Rectangle 299"/>
          <p:cNvSpPr>
            <a:spLocks noChangeArrowheads="1"/>
          </p:cNvSpPr>
          <p:nvPr/>
        </p:nvSpPr>
        <p:spPr bwMode="auto">
          <a:xfrm>
            <a:off x="-928688" y="285750"/>
            <a:ext cx="9144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14342" name="ZoneTexte 303"/>
          <p:cNvSpPr txBox="1">
            <a:spLocks noChangeArrowheads="1"/>
          </p:cNvSpPr>
          <p:nvPr/>
        </p:nvSpPr>
        <p:spPr bwMode="auto">
          <a:xfrm>
            <a:off x="2500298" y="6203950"/>
            <a:ext cx="30003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MA" altLang="fr-FR" sz="2400" b="1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اتفاقيات التحرير مع </a:t>
            </a:r>
            <a:r>
              <a:rPr lang="fr-FR" altLang="fr-FR" sz="2400" b="1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67</a:t>
            </a:r>
            <a:r>
              <a:rPr lang="ar-MA" altLang="fr-FR" sz="2400" b="1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بلد </a:t>
            </a:r>
            <a:endParaRPr lang="fr-FR" altLang="fr-FR" sz="2400" b="1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0" y="927100"/>
            <a:ext cx="7486650" cy="73025"/>
            <a:chOff x="-1" y="572"/>
            <a:chExt cx="4716" cy="46"/>
          </a:xfrm>
        </p:grpSpPr>
        <p:grpSp>
          <p:nvGrpSpPr>
            <p:cNvPr id="14344" name="Group 8"/>
            <p:cNvGrpSpPr>
              <a:grpSpLocks/>
            </p:cNvGrpSpPr>
            <p:nvPr/>
          </p:nvGrpSpPr>
          <p:grpSpPr bwMode="auto">
            <a:xfrm>
              <a:off x="4350" y="572"/>
              <a:ext cx="365" cy="46"/>
              <a:chOff x="-1" y="572"/>
              <a:chExt cx="365" cy="46"/>
            </a:xfrm>
          </p:grpSpPr>
          <p:grpSp>
            <p:nvGrpSpPr>
              <p:cNvPr id="14438" name="Group 9"/>
              <p:cNvGrpSpPr>
                <a:grpSpLocks/>
              </p:cNvGrpSpPr>
              <p:nvPr/>
            </p:nvGrpSpPr>
            <p:grpSpPr bwMode="auto">
              <a:xfrm>
                <a:off x="-1" y="572"/>
                <a:ext cx="182" cy="46"/>
                <a:chOff x="1973" y="2069"/>
                <a:chExt cx="182" cy="46"/>
              </a:xfrm>
            </p:grpSpPr>
            <p:sp>
              <p:nvSpPr>
                <p:cNvPr id="14442" name="Rectangle 10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14443" name="Rectangle 11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  <p:grpSp>
            <p:nvGrpSpPr>
              <p:cNvPr id="14439" name="Group 12"/>
              <p:cNvGrpSpPr>
                <a:grpSpLocks/>
              </p:cNvGrpSpPr>
              <p:nvPr/>
            </p:nvGrpSpPr>
            <p:grpSpPr bwMode="auto">
              <a:xfrm>
                <a:off x="182" y="572"/>
                <a:ext cx="182" cy="46"/>
                <a:chOff x="1973" y="2069"/>
                <a:chExt cx="182" cy="46"/>
              </a:xfrm>
            </p:grpSpPr>
            <p:sp>
              <p:nvSpPr>
                <p:cNvPr id="14440" name="Rectangle 13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14441" name="Rectangle 14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</p:grpSp>
        <p:grpSp>
          <p:nvGrpSpPr>
            <p:cNvPr id="14345" name="Group 15"/>
            <p:cNvGrpSpPr>
              <a:grpSpLocks/>
            </p:cNvGrpSpPr>
            <p:nvPr/>
          </p:nvGrpSpPr>
          <p:grpSpPr bwMode="auto">
            <a:xfrm>
              <a:off x="-1" y="572"/>
              <a:ext cx="1455" cy="46"/>
              <a:chOff x="-1" y="572"/>
              <a:chExt cx="1455" cy="46"/>
            </a:xfrm>
          </p:grpSpPr>
          <p:grpSp>
            <p:nvGrpSpPr>
              <p:cNvPr id="14408" name="Group 16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14424" name="Group 17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443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4436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4437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4433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4434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4435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4425" name="Group 24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4426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4430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4431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4427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4428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4429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14409" name="Group 31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14410" name="Group 32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4418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4422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4423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4419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4420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4421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4411" name="Group 39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4412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4416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4417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4413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4414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4415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14346" name="Group 46"/>
            <p:cNvGrpSpPr>
              <a:grpSpLocks/>
            </p:cNvGrpSpPr>
            <p:nvPr/>
          </p:nvGrpSpPr>
          <p:grpSpPr bwMode="auto">
            <a:xfrm>
              <a:off x="1452" y="572"/>
              <a:ext cx="1455" cy="46"/>
              <a:chOff x="-1" y="572"/>
              <a:chExt cx="1455" cy="46"/>
            </a:xfrm>
          </p:grpSpPr>
          <p:grpSp>
            <p:nvGrpSpPr>
              <p:cNvPr id="14378" name="Group 47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14394" name="Group 48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4402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4406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4407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4403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4404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4405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4395" name="Group 55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4396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4400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4401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4397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4398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4399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14379" name="Group 62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14380" name="Group 63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4388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4392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4393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4389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4390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4391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4381" name="Group 70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4382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4386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4387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4383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4384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4385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14347" name="Group 77"/>
            <p:cNvGrpSpPr>
              <a:grpSpLocks/>
            </p:cNvGrpSpPr>
            <p:nvPr/>
          </p:nvGrpSpPr>
          <p:grpSpPr bwMode="auto">
            <a:xfrm>
              <a:off x="2904" y="572"/>
              <a:ext cx="1455" cy="46"/>
              <a:chOff x="-1" y="572"/>
              <a:chExt cx="1455" cy="46"/>
            </a:xfrm>
          </p:grpSpPr>
          <p:grpSp>
            <p:nvGrpSpPr>
              <p:cNvPr id="14348" name="Group 78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14364" name="Group 79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4372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4376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4377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4373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4374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4375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4365" name="Group 86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4366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4370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4371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4367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4368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4369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14349" name="Group 93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14350" name="Group 94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4358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4362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4363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4359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4360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4361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4351" name="Group 101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4352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4356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4357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4353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4354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4355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4"/>
          <p:cNvGraphicFramePr/>
          <p:nvPr/>
        </p:nvGraphicFramePr>
        <p:xfrm>
          <a:off x="-500098" y="1785926"/>
          <a:ext cx="4643438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91" name="ZoneTexte 12"/>
          <p:cNvSpPr txBox="1">
            <a:spLocks noChangeArrowheads="1"/>
          </p:cNvSpPr>
          <p:nvPr/>
        </p:nvSpPr>
        <p:spPr bwMode="auto">
          <a:xfrm>
            <a:off x="1285875" y="2773363"/>
            <a:ext cx="642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altLang="fr-FR" sz="1400" b="1">
                <a:solidFill>
                  <a:srgbClr val="33CCCC"/>
                </a:solidFill>
                <a:latin typeface="Calibri" pitchFamily="34" charset="0"/>
              </a:rPr>
              <a:t>X</a:t>
            </a:r>
            <a:r>
              <a:rPr lang="fr-FR" altLang="fr-FR" b="1">
                <a:solidFill>
                  <a:srgbClr val="33CCCC"/>
                </a:solidFill>
                <a:latin typeface="Calibri" pitchFamily="34" charset="0"/>
              </a:rPr>
              <a:t>2,3</a:t>
            </a:r>
          </a:p>
        </p:txBody>
      </p:sp>
      <p:sp>
        <p:nvSpPr>
          <p:cNvPr id="12292" name="Flèche courbée vers le bas 6"/>
          <p:cNvSpPr>
            <a:spLocks noChangeArrowheads="1"/>
          </p:cNvSpPr>
          <p:nvPr/>
        </p:nvSpPr>
        <p:spPr bwMode="auto">
          <a:xfrm rot="-2076092">
            <a:off x="600075" y="2706688"/>
            <a:ext cx="2157413" cy="404812"/>
          </a:xfrm>
          <a:prstGeom prst="curvedDownArrow">
            <a:avLst>
              <a:gd name="adj1" fmla="val 25019"/>
              <a:gd name="adj2" fmla="val 50037"/>
              <a:gd name="adj3" fmla="val 25000"/>
            </a:avLst>
          </a:prstGeom>
          <a:solidFill>
            <a:srgbClr val="33CC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 altLang="fr-FR" sz="1100">
              <a:latin typeface="Verdana" pitchFamily="34" charset="0"/>
            </a:endParaRPr>
          </a:p>
        </p:txBody>
      </p:sp>
      <p:graphicFrame>
        <p:nvGraphicFramePr>
          <p:cNvPr id="8" name="Graphique 7"/>
          <p:cNvGraphicFramePr/>
          <p:nvPr/>
        </p:nvGraphicFramePr>
        <p:xfrm>
          <a:off x="3643306" y="1785926"/>
          <a:ext cx="4214842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294" name="Flèche courbée vers le bas 8"/>
          <p:cNvSpPr>
            <a:spLocks noChangeArrowheads="1"/>
          </p:cNvSpPr>
          <p:nvPr/>
        </p:nvSpPr>
        <p:spPr bwMode="auto">
          <a:xfrm rot="-2308115">
            <a:off x="4425950" y="2771775"/>
            <a:ext cx="2157413" cy="404813"/>
          </a:xfrm>
          <a:prstGeom prst="curvedDownArrow">
            <a:avLst>
              <a:gd name="adj1" fmla="val 25019"/>
              <a:gd name="adj2" fmla="val 50037"/>
              <a:gd name="adj3" fmla="val 25000"/>
            </a:avLst>
          </a:prstGeom>
          <a:solidFill>
            <a:srgbClr val="33CC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 altLang="fr-FR" sz="1100">
              <a:latin typeface="Verdana" pitchFamily="34" charset="0"/>
            </a:endParaRPr>
          </a:p>
        </p:txBody>
      </p:sp>
      <p:sp>
        <p:nvSpPr>
          <p:cNvPr id="12295" name="ZoneTexte 12"/>
          <p:cNvSpPr txBox="1">
            <a:spLocks noChangeArrowheads="1"/>
          </p:cNvSpPr>
          <p:nvPr/>
        </p:nvSpPr>
        <p:spPr bwMode="auto">
          <a:xfrm>
            <a:off x="5286384" y="2876549"/>
            <a:ext cx="642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altLang="fr-FR" sz="1400" b="1" dirty="0" smtClean="0">
                <a:solidFill>
                  <a:srgbClr val="33CCCC"/>
                </a:solidFill>
                <a:latin typeface="Calibri" pitchFamily="34" charset="0"/>
              </a:rPr>
              <a:t>X</a:t>
            </a:r>
            <a:r>
              <a:rPr lang="fr-FR" altLang="fr-FR" b="1" dirty="0" smtClean="0">
                <a:solidFill>
                  <a:srgbClr val="33CCCC"/>
                </a:solidFill>
                <a:latin typeface="Calibri" pitchFamily="34" charset="0"/>
              </a:rPr>
              <a:t>3,3</a:t>
            </a:r>
            <a:endParaRPr lang="fr-FR" altLang="fr-FR" b="1" dirty="0">
              <a:solidFill>
                <a:srgbClr val="33CCCC"/>
              </a:solidFill>
              <a:latin typeface="Calibri" pitchFamily="34" charset="0"/>
            </a:endParaRPr>
          </a:p>
        </p:txBody>
      </p:sp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14313"/>
            <a:ext cx="6786563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1" eaLnBrk="1" hangingPunct="1">
              <a:spcBef>
                <a:spcPct val="50000"/>
              </a:spcBef>
            </a:pPr>
            <a:r>
              <a:rPr lang="ar-MA" altLang="zh-CN" sz="28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نمو متميز للنقل الجوي منذ فتح الأجواء المغربية</a:t>
            </a:r>
            <a:endParaRPr lang="en-US" altLang="zh-CN" sz="2800" b="1" smtClean="0">
              <a:solidFill>
                <a:srgbClr val="0033CC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357938" y="5500688"/>
            <a:ext cx="785812" cy="2619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ar-MA" sz="1100" b="1" dirty="0" smtClean="0">
                <a:solidFill>
                  <a:srgbClr val="016E80"/>
                </a:solidFill>
                <a:latin typeface="+mn-lt"/>
                <a:cs typeface="+mn-cs"/>
              </a:rPr>
              <a:t>2014</a:t>
            </a:r>
            <a:endParaRPr lang="fr-FR" sz="1100" b="1" dirty="0">
              <a:solidFill>
                <a:srgbClr val="016E80"/>
              </a:solidFill>
              <a:latin typeface="+mn-lt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429125" y="5500688"/>
            <a:ext cx="785813" cy="2619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100" b="1" dirty="0">
                <a:solidFill>
                  <a:srgbClr val="016E80"/>
                </a:solidFill>
                <a:latin typeface="+mn-lt"/>
                <a:cs typeface="+mn-cs"/>
              </a:rPr>
              <a:t>2003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357438" y="5429250"/>
            <a:ext cx="785812" cy="2619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100" b="1" dirty="0">
                <a:solidFill>
                  <a:srgbClr val="016E80"/>
                </a:solidFill>
                <a:latin typeface="+mn-lt"/>
                <a:cs typeface="+mn-cs"/>
              </a:rPr>
              <a:t>2014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71500" y="5429250"/>
            <a:ext cx="785813" cy="2619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100" b="1" dirty="0">
                <a:solidFill>
                  <a:srgbClr val="016E80"/>
                </a:solidFill>
                <a:latin typeface="+mn-lt"/>
                <a:cs typeface="+mn-cs"/>
              </a:rPr>
              <a:t>2003</a:t>
            </a:r>
          </a:p>
        </p:txBody>
      </p:sp>
      <p:grpSp>
        <p:nvGrpSpPr>
          <p:cNvPr id="12302" name="Group 7"/>
          <p:cNvGrpSpPr>
            <a:grpSpLocks/>
          </p:cNvGrpSpPr>
          <p:nvPr/>
        </p:nvGrpSpPr>
        <p:grpSpPr bwMode="auto">
          <a:xfrm>
            <a:off x="0" y="998538"/>
            <a:ext cx="7486650" cy="73025"/>
            <a:chOff x="-1" y="572"/>
            <a:chExt cx="4716" cy="46"/>
          </a:xfrm>
        </p:grpSpPr>
        <p:grpSp>
          <p:nvGrpSpPr>
            <p:cNvPr id="12304" name="Group 8"/>
            <p:cNvGrpSpPr>
              <a:grpSpLocks/>
            </p:cNvGrpSpPr>
            <p:nvPr/>
          </p:nvGrpSpPr>
          <p:grpSpPr bwMode="auto">
            <a:xfrm>
              <a:off x="4350" y="572"/>
              <a:ext cx="365" cy="46"/>
              <a:chOff x="-1" y="572"/>
              <a:chExt cx="365" cy="46"/>
            </a:xfrm>
          </p:grpSpPr>
          <p:grpSp>
            <p:nvGrpSpPr>
              <p:cNvPr id="12398" name="Group 9"/>
              <p:cNvGrpSpPr>
                <a:grpSpLocks/>
              </p:cNvGrpSpPr>
              <p:nvPr/>
            </p:nvGrpSpPr>
            <p:grpSpPr bwMode="auto">
              <a:xfrm>
                <a:off x="-1" y="572"/>
                <a:ext cx="182" cy="46"/>
                <a:chOff x="1973" y="2069"/>
                <a:chExt cx="182" cy="46"/>
              </a:xfrm>
            </p:grpSpPr>
            <p:sp>
              <p:nvSpPr>
                <p:cNvPr id="12402" name="Rectangle 10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12403" name="Rectangle 11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  <p:grpSp>
            <p:nvGrpSpPr>
              <p:cNvPr id="12399" name="Group 12"/>
              <p:cNvGrpSpPr>
                <a:grpSpLocks/>
              </p:cNvGrpSpPr>
              <p:nvPr/>
            </p:nvGrpSpPr>
            <p:grpSpPr bwMode="auto">
              <a:xfrm>
                <a:off x="182" y="572"/>
                <a:ext cx="182" cy="46"/>
                <a:chOff x="1973" y="2069"/>
                <a:chExt cx="182" cy="46"/>
              </a:xfrm>
            </p:grpSpPr>
            <p:sp>
              <p:nvSpPr>
                <p:cNvPr id="12400" name="Rectangle 13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12401" name="Rectangle 14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</p:grpSp>
        <p:grpSp>
          <p:nvGrpSpPr>
            <p:cNvPr id="12305" name="Group 15"/>
            <p:cNvGrpSpPr>
              <a:grpSpLocks/>
            </p:cNvGrpSpPr>
            <p:nvPr/>
          </p:nvGrpSpPr>
          <p:grpSpPr bwMode="auto">
            <a:xfrm>
              <a:off x="-1" y="572"/>
              <a:ext cx="1455" cy="46"/>
              <a:chOff x="-1" y="572"/>
              <a:chExt cx="1455" cy="46"/>
            </a:xfrm>
          </p:grpSpPr>
          <p:grpSp>
            <p:nvGrpSpPr>
              <p:cNvPr id="12368" name="Group 16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12384" name="Group 17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239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2396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2397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2393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2394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2395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2385" name="Group 24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2386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2390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2391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2387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2388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2389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12369" name="Group 31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12370" name="Group 32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2378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2382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2383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2379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2380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2381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2371" name="Group 39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2372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2376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2377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2373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2374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2375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12306" name="Group 46"/>
            <p:cNvGrpSpPr>
              <a:grpSpLocks/>
            </p:cNvGrpSpPr>
            <p:nvPr/>
          </p:nvGrpSpPr>
          <p:grpSpPr bwMode="auto">
            <a:xfrm>
              <a:off x="1452" y="572"/>
              <a:ext cx="1455" cy="46"/>
              <a:chOff x="-1" y="572"/>
              <a:chExt cx="1455" cy="46"/>
            </a:xfrm>
          </p:grpSpPr>
          <p:grpSp>
            <p:nvGrpSpPr>
              <p:cNvPr id="12338" name="Group 47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12354" name="Group 48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2362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2366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2367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2363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2364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2365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2355" name="Group 55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2356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2360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2361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2357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2358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2359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12339" name="Group 62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12340" name="Group 63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2348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2352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2353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2349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2350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2351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2341" name="Group 70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2342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2346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2347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2343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2344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2345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12307" name="Group 77"/>
            <p:cNvGrpSpPr>
              <a:grpSpLocks/>
            </p:cNvGrpSpPr>
            <p:nvPr/>
          </p:nvGrpSpPr>
          <p:grpSpPr bwMode="auto">
            <a:xfrm>
              <a:off x="2904" y="572"/>
              <a:ext cx="1455" cy="46"/>
              <a:chOff x="-1" y="572"/>
              <a:chExt cx="1455" cy="46"/>
            </a:xfrm>
          </p:grpSpPr>
          <p:grpSp>
            <p:nvGrpSpPr>
              <p:cNvPr id="12308" name="Group 78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12324" name="Group 79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2332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2336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2337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2333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2334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2335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2325" name="Group 86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2326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2330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2331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2327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2328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2329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12309" name="Group 93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12310" name="Group 94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2318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2322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2323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2319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2320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2321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2311" name="Group 101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2312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2316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2317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2313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2314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2315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328613" y="142875"/>
            <a:ext cx="7829551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1" eaLnBrk="1" hangingPunct="1">
              <a:spcBef>
                <a:spcPct val="50000"/>
              </a:spcBef>
            </a:pPr>
            <a:r>
              <a:rPr lang="ar-MA" altLang="zh-CN" sz="32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الربط الجوي المنتظم قبل التحرير</a:t>
            </a:r>
            <a:endParaRPr lang="fr-FR" altLang="zh-CN" sz="3200" b="1" smtClean="0">
              <a:solidFill>
                <a:srgbClr val="0033CC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5363" name="Text Box 54"/>
          <p:cNvSpPr txBox="1">
            <a:spLocks noChangeArrowheads="1"/>
          </p:cNvSpPr>
          <p:nvPr/>
        </p:nvSpPr>
        <p:spPr bwMode="auto">
          <a:xfrm>
            <a:off x="2143125" y="5072063"/>
            <a:ext cx="5072063" cy="15001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rtl="1">
              <a:lnSpc>
                <a:spcPct val="60000"/>
              </a:lnSpc>
              <a:spcBef>
                <a:spcPct val="50000"/>
              </a:spcBef>
            </a:pPr>
            <a:endParaRPr lang="ar-MA" altLang="fr-FR" sz="2000" b="1">
              <a:solidFill>
                <a:srgbClr val="C00000"/>
              </a:solidFill>
              <a:latin typeface="Trebuchet MS" pitchFamily="34" charset="0"/>
            </a:endParaRPr>
          </a:p>
          <a:p>
            <a:pPr algn="r" rtl="1">
              <a:lnSpc>
                <a:spcPct val="60000"/>
              </a:lnSpc>
              <a:spcBef>
                <a:spcPct val="50000"/>
              </a:spcBef>
            </a:pPr>
            <a:r>
              <a:rPr lang="fr-FR" altLang="zh-CN" sz="2000" b="1">
                <a:solidFill>
                  <a:srgbClr val="C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ar-MA" altLang="zh-CN" sz="2000" b="1">
                <a:solidFill>
                  <a:srgbClr val="C00000"/>
                </a:solidFill>
                <a:cs typeface="Times New Roman" pitchFamily="18" charset="0"/>
              </a:rPr>
              <a:t>قبل ( </a:t>
            </a:r>
            <a:r>
              <a:rPr lang="fr-FR" altLang="zh-CN" sz="2000" b="1">
                <a:solidFill>
                  <a:srgbClr val="C00000"/>
                </a:solidFill>
                <a:ea typeface="宋体" pitchFamily="2" charset="-122"/>
              </a:rPr>
              <a:t>2003</a:t>
            </a:r>
            <a:r>
              <a:rPr lang="ar-MA" altLang="zh-CN" sz="2000" b="1">
                <a:solidFill>
                  <a:srgbClr val="C00000"/>
                </a:solidFill>
                <a:cs typeface="Times New Roman" pitchFamily="18" charset="0"/>
              </a:rPr>
              <a:t>) :</a:t>
            </a:r>
          </a:p>
          <a:p>
            <a:pPr algn="r" rtl="1">
              <a:lnSpc>
                <a:spcPct val="60000"/>
              </a:lnSpc>
              <a:spcBef>
                <a:spcPct val="50000"/>
              </a:spcBef>
            </a:pPr>
            <a:endParaRPr lang="ar-MA" altLang="zh-CN" sz="1000" b="1">
              <a:solidFill>
                <a:srgbClr val="C00000"/>
              </a:solidFill>
              <a:cs typeface="Times New Roman" pitchFamily="18" charset="0"/>
            </a:endParaRPr>
          </a:p>
          <a:p>
            <a:pPr algn="r" rtl="1">
              <a:lnSpc>
                <a:spcPct val="60000"/>
              </a:lnSpc>
              <a:spcBef>
                <a:spcPct val="50000"/>
              </a:spcBef>
            </a:pPr>
            <a:r>
              <a:rPr lang="fr-FR" altLang="zh-CN" sz="2000" b="1">
                <a:solidFill>
                  <a:srgbClr val="C00000"/>
                </a:solidFill>
                <a:ea typeface="宋体" pitchFamily="2" charset="-122"/>
              </a:rPr>
              <a:t>560</a:t>
            </a:r>
            <a:r>
              <a:rPr lang="ar-MA" altLang="zh-CN" sz="2000" b="1">
                <a:solidFill>
                  <a:srgbClr val="C00000"/>
                </a:solidFill>
                <a:cs typeface="Times New Roman" pitchFamily="18" charset="0"/>
              </a:rPr>
              <a:t> رحلة أسبوعية أي حوالي </a:t>
            </a:r>
            <a:r>
              <a:rPr lang="fr-FR" altLang="zh-CN" sz="2000" b="1">
                <a:solidFill>
                  <a:srgbClr val="C00000"/>
                </a:solidFill>
                <a:ea typeface="宋体" pitchFamily="2" charset="-122"/>
              </a:rPr>
              <a:t>22</a:t>
            </a:r>
            <a:r>
              <a:rPr lang="ar-MA" altLang="zh-CN" sz="2000" b="1">
                <a:solidFill>
                  <a:srgbClr val="C00000"/>
                </a:solidFill>
                <a:cs typeface="Times New Roman" pitchFamily="18" charset="0"/>
              </a:rPr>
              <a:t> طائرة مخصصة للمغرب</a:t>
            </a:r>
          </a:p>
          <a:p>
            <a:pPr algn="r" rtl="1">
              <a:lnSpc>
                <a:spcPct val="60000"/>
              </a:lnSpc>
              <a:spcBef>
                <a:spcPct val="50000"/>
              </a:spcBef>
            </a:pPr>
            <a:r>
              <a:rPr lang="fr-FR" altLang="zh-CN" sz="2000" b="1">
                <a:solidFill>
                  <a:srgbClr val="C00000"/>
                </a:solidFill>
                <a:ea typeface="宋体" pitchFamily="2" charset="-122"/>
              </a:rPr>
              <a:t>24</a:t>
            </a:r>
            <a:r>
              <a:rPr lang="ar-MA" altLang="zh-CN" sz="2000" b="1">
                <a:solidFill>
                  <a:srgbClr val="C00000"/>
                </a:solidFill>
                <a:cs typeface="Times New Roman" pitchFamily="18" charset="0"/>
              </a:rPr>
              <a:t> مطار  بأوروبا تربطه بالمغرب رحلات منتظمة</a:t>
            </a:r>
          </a:p>
        </p:txBody>
      </p:sp>
      <p:sp>
        <p:nvSpPr>
          <p:cNvPr id="32773" name="Freeform 8"/>
          <p:cNvSpPr>
            <a:spLocks/>
          </p:cNvSpPr>
          <p:nvPr/>
        </p:nvSpPr>
        <p:spPr bwMode="auto">
          <a:xfrm>
            <a:off x="631825" y="1574800"/>
            <a:ext cx="5148263" cy="5024438"/>
          </a:xfrm>
          <a:custGeom>
            <a:avLst/>
            <a:gdLst>
              <a:gd name="T0" fmla="*/ 998575606 w 20000"/>
              <a:gd name="T1" fmla="*/ 42352686 h 20000"/>
              <a:gd name="T2" fmla="*/ 1021194644 w 20000"/>
              <a:gd name="T3" fmla="*/ 71054013 h 20000"/>
              <a:gd name="T4" fmla="*/ 1036273695 w 20000"/>
              <a:gd name="T5" fmla="*/ 106605179 h 20000"/>
              <a:gd name="T6" fmla="*/ 1036273695 w 20000"/>
              <a:gd name="T7" fmla="*/ 135306506 h 20000"/>
              <a:gd name="T8" fmla="*/ 1045353155 w 20000"/>
              <a:gd name="T9" fmla="*/ 184460493 h 20000"/>
              <a:gd name="T10" fmla="*/ 1060432437 w 20000"/>
              <a:gd name="T11" fmla="*/ 206360519 h 20000"/>
              <a:gd name="T12" fmla="*/ 1060432437 w 20000"/>
              <a:gd name="T13" fmla="*/ 226861498 h 20000"/>
              <a:gd name="T14" fmla="*/ 1060432437 w 20000"/>
              <a:gd name="T15" fmla="*/ 240512638 h 20000"/>
              <a:gd name="T16" fmla="*/ 944258532 w 20000"/>
              <a:gd name="T17" fmla="*/ 255514506 h 20000"/>
              <a:gd name="T18" fmla="*/ 944258532 w 20000"/>
              <a:gd name="T19" fmla="*/ 276015485 h 20000"/>
              <a:gd name="T20" fmla="*/ 897480983 w 20000"/>
              <a:gd name="T21" fmla="*/ 282865325 h 20000"/>
              <a:gd name="T22" fmla="*/ 897480983 w 20000"/>
              <a:gd name="T23" fmla="*/ 296516465 h 20000"/>
              <a:gd name="T24" fmla="*/ 897480983 w 20000"/>
              <a:gd name="T25" fmla="*/ 318416491 h 20000"/>
              <a:gd name="T26" fmla="*/ 873375469 w 20000"/>
              <a:gd name="T27" fmla="*/ 340267978 h 20000"/>
              <a:gd name="T28" fmla="*/ 794952651 w 20000"/>
              <a:gd name="T29" fmla="*/ 404472372 h 20000"/>
              <a:gd name="T30" fmla="*/ 740635576 w 20000"/>
              <a:gd name="T31" fmla="*/ 411321991 h 20000"/>
              <a:gd name="T32" fmla="*/ 718016539 w 20000"/>
              <a:gd name="T33" fmla="*/ 404472372 h 20000"/>
              <a:gd name="T34" fmla="*/ 693858028 w 20000"/>
              <a:gd name="T35" fmla="*/ 411321991 h 20000"/>
              <a:gd name="T36" fmla="*/ 654673233 w 20000"/>
              <a:gd name="T37" fmla="*/ 411321991 h 20000"/>
              <a:gd name="T38" fmla="*/ 592816402 w 20000"/>
              <a:gd name="T39" fmla="*/ 446824839 h 20000"/>
              <a:gd name="T40" fmla="*/ 570197595 w 20000"/>
              <a:gd name="T41" fmla="*/ 460524297 h 20000"/>
              <a:gd name="T42" fmla="*/ 570197595 w 20000"/>
              <a:gd name="T43" fmla="*/ 552079290 h 20000"/>
              <a:gd name="T44" fmla="*/ 570197595 w 20000"/>
              <a:gd name="T45" fmla="*/ 644985010 h 20000"/>
              <a:gd name="T46" fmla="*/ 342415898 w 20000"/>
              <a:gd name="T47" fmla="*/ 650435802 h 20000"/>
              <a:gd name="T48" fmla="*/ 342415898 w 20000"/>
              <a:gd name="T49" fmla="*/ 800792495 h 20000"/>
              <a:gd name="T50" fmla="*/ 280559067 w 20000"/>
              <a:gd name="T51" fmla="*/ 821245155 h 20000"/>
              <a:gd name="T52" fmla="*/ 263993080 w 20000"/>
              <a:gd name="T53" fmla="*/ 834944614 h 20000"/>
              <a:gd name="T54" fmla="*/ 263993080 w 20000"/>
              <a:gd name="T55" fmla="*/ 856796321 h 20000"/>
              <a:gd name="T56" fmla="*/ 263993080 w 20000"/>
              <a:gd name="T57" fmla="*/ 941501475 h 20000"/>
              <a:gd name="T58" fmla="*/ 15079282 w 20000"/>
              <a:gd name="T59" fmla="*/ 941501475 h 20000"/>
              <a:gd name="T60" fmla="*/ 0 w 20000"/>
              <a:gd name="T61" fmla="*/ 963401281 h 20000"/>
              <a:gd name="T62" fmla="*/ 15079282 w 20000"/>
              <a:gd name="T63" fmla="*/ 907349356 h 20000"/>
              <a:gd name="T64" fmla="*/ 39238023 w 20000"/>
              <a:gd name="T65" fmla="*/ 877297301 h 20000"/>
              <a:gd name="T66" fmla="*/ 54317075 w 20000"/>
              <a:gd name="T67" fmla="*/ 856796321 h 20000"/>
              <a:gd name="T68" fmla="*/ 61856831 w 20000"/>
              <a:gd name="T69" fmla="*/ 834944614 h 20000"/>
              <a:gd name="T70" fmla="*/ 76936112 w 20000"/>
              <a:gd name="T71" fmla="*/ 814443635 h 20000"/>
              <a:gd name="T72" fmla="*/ 101041626 w 20000"/>
              <a:gd name="T73" fmla="*/ 778892469 h 20000"/>
              <a:gd name="T74" fmla="*/ 147819175 w 20000"/>
              <a:gd name="T75" fmla="*/ 729690163 h 20000"/>
              <a:gd name="T76" fmla="*/ 147819175 w 20000"/>
              <a:gd name="T77" fmla="*/ 687337477 h 20000"/>
              <a:gd name="T78" fmla="*/ 177977738 w 20000"/>
              <a:gd name="T79" fmla="*/ 644985010 h 20000"/>
              <a:gd name="T80" fmla="*/ 241321044 w 20000"/>
              <a:gd name="T81" fmla="*/ 580780616 h 20000"/>
              <a:gd name="T82" fmla="*/ 280559067 w 20000"/>
              <a:gd name="T83" fmla="*/ 524728691 h 20000"/>
              <a:gd name="T84" fmla="*/ 351442130 w 20000"/>
              <a:gd name="T85" fmla="*/ 502876984 h 20000"/>
              <a:gd name="T86" fmla="*/ 404272729 w 20000"/>
              <a:gd name="T87" fmla="*/ 481025276 h 20000"/>
              <a:gd name="T88" fmla="*/ 467616035 w 20000"/>
              <a:gd name="T89" fmla="*/ 424973351 h 20000"/>
              <a:gd name="T90" fmla="*/ 506800830 w 20000"/>
              <a:gd name="T91" fmla="*/ 368969305 h 20000"/>
              <a:gd name="T92" fmla="*/ 490235073 w 20000"/>
              <a:gd name="T93" fmla="*/ 340267978 h 20000"/>
              <a:gd name="T94" fmla="*/ 490235073 w 20000"/>
              <a:gd name="T95" fmla="*/ 282865325 h 20000"/>
              <a:gd name="T96" fmla="*/ 514393584 w 20000"/>
              <a:gd name="T97" fmla="*/ 255514506 h 20000"/>
              <a:gd name="T98" fmla="*/ 529472865 w 20000"/>
              <a:gd name="T99" fmla="*/ 220011659 h 20000"/>
              <a:gd name="T100" fmla="*/ 570197595 w 20000"/>
              <a:gd name="T101" fmla="*/ 170809353 h 20000"/>
              <a:gd name="T102" fmla="*/ 616921915 w 20000"/>
              <a:gd name="T103" fmla="*/ 148957646 h 20000"/>
              <a:gd name="T104" fmla="*/ 693858028 w 20000"/>
              <a:gd name="T105" fmla="*/ 114805527 h 20000"/>
              <a:gd name="T106" fmla="*/ 718016539 w 20000"/>
              <a:gd name="T107" fmla="*/ 57402654 h 20000"/>
              <a:gd name="T108" fmla="*/ 740635576 w 20000"/>
              <a:gd name="T109" fmla="*/ 0 h 20000"/>
              <a:gd name="T110" fmla="*/ 779873369 w 20000"/>
              <a:gd name="T111" fmla="*/ 0 h 20000"/>
              <a:gd name="T112" fmla="*/ 817571458 w 20000"/>
              <a:gd name="T113" fmla="*/ 36901675 h 20000"/>
              <a:gd name="T114" fmla="*/ 882401701 w 20000"/>
              <a:gd name="T115" fmla="*/ 36901675 h 20000"/>
              <a:gd name="T116" fmla="*/ 920153018 w 20000"/>
              <a:gd name="T117" fmla="*/ 36901675 h 20000"/>
              <a:gd name="T118" fmla="*/ 944258532 w 20000"/>
              <a:gd name="T119" fmla="*/ 21851707 h 20000"/>
              <a:gd name="T120" fmla="*/ 959337813 w 20000"/>
              <a:gd name="T121" fmla="*/ 42352686 h 20000"/>
              <a:gd name="T122" fmla="*/ 998575606 w 20000"/>
              <a:gd name="T123" fmla="*/ 42352686 h 200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000"/>
              <a:gd name="T187" fmla="*/ 0 h 20000"/>
              <a:gd name="T188" fmla="*/ 20000 w 20000"/>
              <a:gd name="T189" fmla="*/ 20000 h 200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000" h="20000">
                <a:moveTo>
                  <a:pt x="18807" y="878"/>
                </a:moveTo>
                <a:lnTo>
                  <a:pt x="19233" y="1473"/>
                </a:lnTo>
                <a:lnTo>
                  <a:pt x="19517" y="2210"/>
                </a:lnTo>
                <a:lnTo>
                  <a:pt x="19517" y="2805"/>
                </a:lnTo>
                <a:lnTo>
                  <a:pt x="19688" y="3824"/>
                </a:lnTo>
                <a:lnTo>
                  <a:pt x="19972" y="4278"/>
                </a:lnTo>
                <a:lnTo>
                  <a:pt x="19972" y="4703"/>
                </a:lnTo>
                <a:lnTo>
                  <a:pt x="19972" y="4986"/>
                </a:lnTo>
                <a:lnTo>
                  <a:pt x="17784" y="5297"/>
                </a:lnTo>
                <a:lnTo>
                  <a:pt x="17784" y="5722"/>
                </a:lnTo>
                <a:lnTo>
                  <a:pt x="16903" y="5864"/>
                </a:lnTo>
                <a:lnTo>
                  <a:pt x="16903" y="6147"/>
                </a:lnTo>
                <a:lnTo>
                  <a:pt x="16903" y="6601"/>
                </a:lnTo>
                <a:lnTo>
                  <a:pt x="16449" y="7054"/>
                </a:lnTo>
                <a:lnTo>
                  <a:pt x="14972" y="8385"/>
                </a:lnTo>
                <a:lnTo>
                  <a:pt x="13949" y="8527"/>
                </a:lnTo>
                <a:lnTo>
                  <a:pt x="13523" y="8385"/>
                </a:lnTo>
                <a:lnTo>
                  <a:pt x="13068" y="8527"/>
                </a:lnTo>
                <a:lnTo>
                  <a:pt x="12330" y="8527"/>
                </a:lnTo>
                <a:lnTo>
                  <a:pt x="11165" y="9263"/>
                </a:lnTo>
                <a:lnTo>
                  <a:pt x="10739" y="9547"/>
                </a:lnTo>
                <a:lnTo>
                  <a:pt x="10739" y="11445"/>
                </a:lnTo>
                <a:lnTo>
                  <a:pt x="10739" y="13371"/>
                </a:lnTo>
                <a:lnTo>
                  <a:pt x="6449" y="13484"/>
                </a:lnTo>
                <a:lnTo>
                  <a:pt x="6449" y="16601"/>
                </a:lnTo>
                <a:lnTo>
                  <a:pt x="5284" y="17025"/>
                </a:lnTo>
                <a:lnTo>
                  <a:pt x="4972" y="17309"/>
                </a:lnTo>
                <a:lnTo>
                  <a:pt x="4972" y="17762"/>
                </a:lnTo>
                <a:lnTo>
                  <a:pt x="4972" y="19518"/>
                </a:lnTo>
                <a:lnTo>
                  <a:pt x="284" y="19518"/>
                </a:lnTo>
                <a:lnTo>
                  <a:pt x="0" y="19972"/>
                </a:lnTo>
                <a:lnTo>
                  <a:pt x="284" y="18810"/>
                </a:lnTo>
                <a:lnTo>
                  <a:pt x="739" y="18187"/>
                </a:lnTo>
                <a:lnTo>
                  <a:pt x="1023" y="17762"/>
                </a:lnTo>
                <a:lnTo>
                  <a:pt x="1165" y="17309"/>
                </a:lnTo>
                <a:lnTo>
                  <a:pt x="1449" y="16884"/>
                </a:lnTo>
                <a:lnTo>
                  <a:pt x="1903" y="16147"/>
                </a:lnTo>
                <a:lnTo>
                  <a:pt x="2784" y="15127"/>
                </a:lnTo>
                <a:lnTo>
                  <a:pt x="2784" y="14249"/>
                </a:lnTo>
                <a:lnTo>
                  <a:pt x="3352" y="13371"/>
                </a:lnTo>
                <a:lnTo>
                  <a:pt x="4545" y="12040"/>
                </a:lnTo>
                <a:lnTo>
                  <a:pt x="5284" y="10878"/>
                </a:lnTo>
                <a:lnTo>
                  <a:pt x="6619" y="10425"/>
                </a:lnTo>
                <a:lnTo>
                  <a:pt x="7614" y="9972"/>
                </a:lnTo>
                <a:lnTo>
                  <a:pt x="8807" y="8810"/>
                </a:lnTo>
                <a:lnTo>
                  <a:pt x="9545" y="7649"/>
                </a:lnTo>
                <a:lnTo>
                  <a:pt x="9233" y="7054"/>
                </a:lnTo>
                <a:lnTo>
                  <a:pt x="9233" y="5864"/>
                </a:lnTo>
                <a:lnTo>
                  <a:pt x="9688" y="5297"/>
                </a:lnTo>
                <a:lnTo>
                  <a:pt x="9972" y="4561"/>
                </a:lnTo>
                <a:lnTo>
                  <a:pt x="10739" y="3541"/>
                </a:lnTo>
                <a:lnTo>
                  <a:pt x="11619" y="3088"/>
                </a:lnTo>
                <a:lnTo>
                  <a:pt x="13068" y="2380"/>
                </a:lnTo>
                <a:lnTo>
                  <a:pt x="13523" y="1190"/>
                </a:lnTo>
                <a:lnTo>
                  <a:pt x="13949" y="0"/>
                </a:lnTo>
                <a:lnTo>
                  <a:pt x="14688" y="0"/>
                </a:lnTo>
                <a:lnTo>
                  <a:pt x="15398" y="765"/>
                </a:lnTo>
                <a:lnTo>
                  <a:pt x="16619" y="765"/>
                </a:lnTo>
                <a:lnTo>
                  <a:pt x="17330" y="765"/>
                </a:lnTo>
                <a:lnTo>
                  <a:pt x="17784" y="453"/>
                </a:lnTo>
                <a:lnTo>
                  <a:pt x="18068" y="878"/>
                </a:lnTo>
                <a:lnTo>
                  <a:pt x="18807" y="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120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2774" name="Oval 9"/>
          <p:cNvSpPr>
            <a:spLocks noChangeArrowheads="1"/>
          </p:cNvSpPr>
          <p:nvPr/>
        </p:nvSpPr>
        <p:spPr bwMode="auto">
          <a:xfrm>
            <a:off x="4192588" y="1543050"/>
            <a:ext cx="82550" cy="82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10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3286125" y="1214438"/>
            <a:ext cx="9874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طنجة</a:t>
            </a:r>
            <a:endParaRPr lang="fr-FR" sz="1400" b="1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2776" name="Oval 11"/>
          <p:cNvSpPr>
            <a:spLocks noChangeArrowheads="1"/>
          </p:cNvSpPr>
          <p:nvPr/>
        </p:nvSpPr>
        <p:spPr bwMode="auto">
          <a:xfrm>
            <a:off x="3205163" y="2611438"/>
            <a:ext cx="82550" cy="84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10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2777" name="Text Box 12"/>
          <p:cNvSpPr txBox="1">
            <a:spLocks noChangeArrowheads="1"/>
          </p:cNvSpPr>
          <p:nvPr/>
        </p:nvSpPr>
        <p:spPr bwMode="auto">
          <a:xfrm>
            <a:off x="2052638" y="2509838"/>
            <a:ext cx="12350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الدارالبيضاء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2778" name="Oval 13"/>
          <p:cNvSpPr>
            <a:spLocks noChangeArrowheads="1"/>
          </p:cNvSpPr>
          <p:nvPr/>
        </p:nvSpPr>
        <p:spPr bwMode="auto">
          <a:xfrm>
            <a:off x="3527425" y="3211513"/>
            <a:ext cx="82550" cy="82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10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2779" name="Oval 15"/>
          <p:cNvSpPr>
            <a:spLocks noChangeArrowheads="1"/>
          </p:cNvSpPr>
          <p:nvPr/>
        </p:nvSpPr>
        <p:spPr bwMode="auto">
          <a:xfrm>
            <a:off x="3043238" y="3436938"/>
            <a:ext cx="82550" cy="82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10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2780" name="Text Box 16"/>
          <p:cNvSpPr txBox="1">
            <a:spLocks noChangeArrowheads="1"/>
          </p:cNvSpPr>
          <p:nvPr/>
        </p:nvSpPr>
        <p:spPr bwMode="auto">
          <a:xfrm>
            <a:off x="2235200" y="3386138"/>
            <a:ext cx="723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أكادير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2781" name="Oval 17"/>
          <p:cNvSpPr>
            <a:spLocks noChangeArrowheads="1"/>
          </p:cNvSpPr>
          <p:nvPr/>
        </p:nvSpPr>
        <p:spPr bwMode="auto">
          <a:xfrm>
            <a:off x="4514850" y="2332038"/>
            <a:ext cx="80963" cy="84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10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2782" name="Text Box 18"/>
          <p:cNvSpPr txBox="1">
            <a:spLocks noChangeArrowheads="1"/>
          </p:cNvSpPr>
          <p:nvPr/>
        </p:nvSpPr>
        <p:spPr bwMode="auto">
          <a:xfrm>
            <a:off x="4333875" y="2060575"/>
            <a:ext cx="723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فاس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2783" name="AutoShape 19"/>
          <p:cNvSpPr>
            <a:spLocks/>
          </p:cNvSpPr>
          <p:nvPr/>
        </p:nvSpPr>
        <p:spPr bwMode="auto">
          <a:xfrm>
            <a:off x="4929188" y="3357563"/>
            <a:ext cx="785812" cy="285750"/>
          </a:xfrm>
          <a:prstGeom prst="borderCallout2">
            <a:avLst>
              <a:gd name="adj1" fmla="val 26373"/>
              <a:gd name="adj2" fmla="val -2020"/>
              <a:gd name="adj3" fmla="val 12634"/>
              <a:gd name="adj4" fmla="val -17349"/>
              <a:gd name="adj5" fmla="val -334386"/>
              <a:gd name="adj6" fmla="val -47442"/>
            </a:avLst>
          </a:prstGeom>
          <a:solidFill>
            <a:schemeClr val="tx1">
              <a:alpha val="3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 rtl="1">
              <a:defRPr/>
            </a:pP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باريس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32784" name="AutoShape 51"/>
          <p:cNvSpPr>
            <a:spLocks/>
          </p:cNvSpPr>
          <p:nvPr/>
        </p:nvSpPr>
        <p:spPr bwMode="auto">
          <a:xfrm>
            <a:off x="4051300" y="3890963"/>
            <a:ext cx="1306513" cy="1095375"/>
          </a:xfrm>
          <a:prstGeom prst="borderCallout2">
            <a:avLst>
              <a:gd name="adj1" fmla="val 11593"/>
              <a:gd name="adj2" fmla="val -1245"/>
              <a:gd name="adj3" fmla="val 11593"/>
              <a:gd name="adj4" fmla="val -15773"/>
              <a:gd name="adj5" fmla="val -55312"/>
              <a:gd name="adj6" fmla="val -36467"/>
            </a:avLst>
          </a:prstGeom>
          <a:solidFill>
            <a:schemeClr val="tx1">
              <a:alpha val="3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 rtl="1">
              <a:defRPr/>
            </a:pP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جنيف</a:t>
            </a:r>
          </a:p>
          <a:p>
            <a:pPr algn="r" rtl="1">
              <a:defRPr/>
            </a:pP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لندن</a:t>
            </a:r>
          </a:p>
          <a:p>
            <a:pPr algn="r" rtl="1">
              <a:defRPr/>
            </a:pP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ليون - باريس</a:t>
            </a:r>
          </a:p>
          <a:p>
            <a:pPr algn="r" rtl="1">
              <a:defRPr/>
            </a:pP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مارسيليا</a:t>
            </a:r>
            <a:endParaRPr lang="ar-MA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5412" name="AutoShape 52"/>
          <p:cNvSpPr>
            <a:spLocks/>
          </p:cNvSpPr>
          <p:nvPr/>
        </p:nvSpPr>
        <p:spPr bwMode="auto">
          <a:xfrm>
            <a:off x="1714500" y="1143000"/>
            <a:ext cx="1306513" cy="906463"/>
          </a:xfrm>
          <a:prstGeom prst="borderCallout2">
            <a:avLst>
              <a:gd name="adj1" fmla="val 28842"/>
              <a:gd name="adj2" fmla="val 100427"/>
              <a:gd name="adj3" fmla="val 48056"/>
              <a:gd name="adj4" fmla="val 112996"/>
              <a:gd name="adj5" fmla="val 49055"/>
              <a:gd name="adj6" fmla="val 192392"/>
            </a:avLst>
          </a:prstGeom>
          <a:solidFill>
            <a:schemeClr val="tx1">
              <a:alpha val="3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 rtl="1">
              <a:defRPr/>
            </a:pP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أمستردام</a:t>
            </a:r>
          </a:p>
          <a:p>
            <a:pPr algn="r" rtl="1">
              <a:defRPr/>
            </a:pP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بروكسيل</a:t>
            </a:r>
          </a:p>
          <a:p>
            <a:pPr algn="r" rtl="1">
              <a:defRPr/>
            </a:pP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مدريد - باريس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5413" name="AutoShape 53"/>
          <p:cNvSpPr>
            <a:spLocks/>
          </p:cNvSpPr>
          <p:nvPr/>
        </p:nvSpPr>
        <p:spPr bwMode="auto">
          <a:xfrm>
            <a:off x="142875" y="3005138"/>
            <a:ext cx="1471613" cy="1566862"/>
          </a:xfrm>
          <a:prstGeom prst="borderCallout2">
            <a:avLst>
              <a:gd name="adj1" fmla="val 7565"/>
              <a:gd name="adj2" fmla="val 101299"/>
              <a:gd name="adj3" fmla="val 7565"/>
              <a:gd name="adj4" fmla="val 162685"/>
              <a:gd name="adj5" fmla="val 28596"/>
              <a:gd name="adj6" fmla="val 194391"/>
            </a:avLst>
          </a:prstGeom>
          <a:solidFill>
            <a:schemeClr val="tx1">
              <a:alpha val="3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 rtl="1">
              <a:defRPr/>
            </a:pP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جنيف -  زيوريخ</a:t>
            </a:r>
          </a:p>
          <a:p>
            <a:pPr algn="r" rtl="1">
              <a:defRPr/>
            </a:pP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لندن - باريس</a:t>
            </a:r>
          </a:p>
          <a:p>
            <a:pPr algn="r" rtl="1">
              <a:defRPr/>
            </a:pP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فرانكفورت</a:t>
            </a:r>
          </a:p>
          <a:p>
            <a:pPr algn="r" rtl="1">
              <a:defRPr/>
            </a:pP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دوسلدورف</a:t>
            </a:r>
            <a:endParaRPr lang="ar-MA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Arial" charset="0"/>
            </a:endParaRPr>
          </a:p>
          <a:p>
            <a:pPr algn="r" rtl="1">
              <a:defRPr/>
            </a:pP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هانوفر - 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فيينا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32787" name="Text Box 55"/>
          <p:cNvSpPr txBox="1">
            <a:spLocks noChangeArrowheads="1"/>
          </p:cNvSpPr>
          <p:nvPr/>
        </p:nvSpPr>
        <p:spPr bwMode="auto">
          <a:xfrm>
            <a:off x="4572000" y="1438275"/>
            <a:ext cx="1558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وجدة-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الناظور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2788" name="Oval 56"/>
          <p:cNvSpPr>
            <a:spLocks noChangeArrowheads="1"/>
          </p:cNvSpPr>
          <p:nvPr/>
        </p:nvSpPr>
        <p:spPr bwMode="auto">
          <a:xfrm>
            <a:off x="5378450" y="1811338"/>
            <a:ext cx="80963" cy="84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10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5417" name="AutoShape 57"/>
          <p:cNvSpPr>
            <a:spLocks/>
          </p:cNvSpPr>
          <p:nvPr/>
        </p:nvSpPr>
        <p:spPr bwMode="auto">
          <a:xfrm>
            <a:off x="6215063" y="1857375"/>
            <a:ext cx="1143000" cy="1668463"/>
          </a:xfrm>
          <a:prstGeom prst="borderCallout2">
            <a:avLst>
              <a:gd name="adj1" fmla="val 17315"/>
              <a:gd name="adj2" fmla="val -2681"/>
              <a:gd name="adj3" fmla="val 17315"/>
              <a:gd name="adj4" fmla="val -37114"/>
              <a:gd name="adj5" fmla="val -609"/>
              <a:gd name="adj6" fmla="val -70126"/>
            </a:avLst>
          </a:prstGeom>
          <a:solidFill>
            <a:schemeClr val="tx1">
              <a:alpha val="3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 rtl="1">
              <a:defRPr/>
            </a:pP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أمستردام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Arial" charset="0"/>
            </a:endParaRPr>
          </a:p>
          <a:p>
            <a:pPr algn="r" rtl="1">
              <a:defRPr/>
            </a:pP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بروكسيل باريس</a:t>
            </a:r>
          </a:p>
          <a:p>
            <a:pPr algn="r" rtl="1">
              <a:defRPr/>
            </a:pP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مارسيليا</a:t>
            </a:r>
            <a:endParaRPr lang="ar-MA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Arial" charset="0"/>
            </a:endParaRPr>
          </a:p>
          <a:p>
            <a:pPr algn="r" rtl="1">
              <a:defRPr/>
            </a:pP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فرانكفورت</a:t>
            </a:r>
          </a:p>
          <a:p>
            <a:pPr algn="r" rtl="1">
              <a:defRPr/>
            </a:pP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دوسلدورف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32791" name="Text Box 14"/>
          <p:cNvSpPr txBox="1">
            <a:spLocks noChangeArrowheads="1"/>
          </p:cNvSpPr>
          <p:nvPr/>
        </p:nvSpPr>
        <p:spPr bwMode="auto">
          <a:xfrm>
            <a:off x="3527425" y="2830513"/>
            <a:ext cx="10461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مراكش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grpSp>
        <p:nvGrpSpPr>
          <p:cNvPr id="15382" name="Group 7"/>
          <p:cNvGrpSpPr>
            <a:grpSpLocks/>
          </p:cNvGrpSpPr>
          <p:nvPr/>
        </p:nvGrpSpPr>
        <p:grpSpPr bwMode="auto">
          <a:xfrm>
            <a:off x="0" y="857250"/>
            <a:ext cx="7486650" cy="73025"/>
            <a:chOff x="-1" y="572"/>
            <a:chExt cx="4716" cy="46"/>
          </a:xfrm>
        </p:grpSpPr>
        <p:grpSp>
          <p:nvGrpSpPr>
            <p:cNvPr id="15383" name="Group 8"/>
            <p:cNvGrpSpPr>
              <a:grpSpLocks/>
            </p:cNvGrpSpPr>
            <p:nvPr/>
          </p:nvGrpSpPr>
          <p:grpSpPr bwMode="auto">
            <a:xfrm>
              <a:off x="4350" y="572"/>
              <a:ext cx="365" cy="46"/>
              <a:chOff x="-1" y="572"/>
              <a:chExt cx="365" cy="46"/>
            </a:xfrm>
          </p:grpSpPr>
          <p:grpSp>
            <p:nvGrpSpPr>
              <p:cNvPr id="15477" name="Group 9"/>
              <p:cNvGrpSpPr>
                <a:grpSpLocks/>
              </p:cNvGrpSpPr>
              <p:nvPr/>
            </p:nvGrpSpPr>
            <p:grpSpPr bwMode="auto">
              <a:xfrm>
                <a:off x="-1" y="572"/>
                <a:ext cx="182" cy="46"/>
                <a:chOff x="1973" y="2069"/>
                <a:chExt cx="182" cy="46"/>
              </a:xfrm>
            </p:grpSpPr>
            <p:sp>
              <p:nvSpPr>
                <p:cNvPr id="15481" name="Rectangle 10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 sz="1400"/>
                </a:p>
              </p:txBody>
            </p:sp>
            <p:sp>
              <p:nvSpPr>
                <p:cNvPr id="15482" name="Rectangle 11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 sz="1400"/>
                </a:p>
              </p:txBody>
            </p:sp>
          </p:grpSp>
          <p:grpSp>
            <p:nvGrpSpPr>
              <p:cNvPr id="15478" name="Group 12"/>
              <p:cNvGrpSpPr>
                <a:grpSpLocks/>
              </p:cNvGrpSpPr>
              <p:nvPr/>
            </p:nvGrpSpPr>
            <p:grpSpPr bwMode="auto">
              <a:xfrm>
                <a:off x="182" y="572"/>
                <a:ext cx="182" cy="46"/>
                <a:chOff x="1973" y="2069"/>
                <a:chExt cx="182" cy="46"/>
              </a:xfrm>
            </p:grpSpPr>
            <p:sp>
              <p:nvSpPr>
                <p:cNvPr id="15479" name="Rectangle 13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 sz="1400"/>
                </a:p>
              </p:txBody>
            </p:sp>
            <p:sp>
              <p:nvSpPr>
                <p:cNvPr id="15480" name="Rectangle 14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 sz="1400"/>
                </a:p>
              </p:txBody>
            </p:sp>
          </p:grpSp>
        </p:grpSp>
        <p:grpSp>
          <p:nvGrpSpPr>
            <p:cNvPr id="15384" name="Group 15"/>
            <p:cNvGrpSpPr>
              <a:grpSpLocks/>
            </p:cNvGrpSpPr>
            <p:nvPr/>
          </p:nvGrpSpPr>
          <p:grpSpPr bwMode="auto">
            <a:xfrm>
              <a:off x="-1" y="572"/>
              <a:ext cx="1455" cy="46"/>
              <a:chOff x="-1" y="572"/>
              <a:chExt cx="1455" cy="46"/>
            </a:xfrm>
          </p:grpSpPr>
          <p:grpSp>
            <p:nvGrpSpPr>
              <p:cNvPr id="15447" name="Group 16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15463" name="Group 17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5471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5475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  <p:sp>
                  <p:nvSpPr>
                    <p:cNvPr id="15476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</p:grpSp>
              <p:grpSp>
                <p:nvGrpSpPr>
                  <p:cNvPr id="15472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5473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  <p:sp>
                  <p:nvSpPr>
                    <p:cNvPr id="15474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</p:grpSp>
            </p:grpSp>
            <p:grpSp>
              <p:nvGrpSpPr>
                <p:cNvPr id="15464" name="Group 24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5465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5469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  <p:sp>
                  <p:nvSpPr>
                    <p:cNvPr id="15470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</p:grpSp>
              <p:grpSp>
                <p:nvGrpSpPr>
                  <p:cNvPr id="15466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5467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  <p:sp>
                  <p:nvSpPr>
                    <p:cNvPr id="15468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</p:grpSp>
            </p:grpSp>
          </p:grpSp>
          <p:grpSp>
            <p:nvGrpSpPr>
              <p:cNvPr id="15448" name="Group 31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15449" name="Group 32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5457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5461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  <p:sp>
                  <p:nvSpPr>
                    <p:cNvPr id="15462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</p:grpSp>
              <p:grpSp>
                <p:nvGrpSpPr>
                  <p:cNvPr id="15458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5459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  <p:sp>
                  <p:nvSpPr>
                    <p:cNvPr id="15460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</p:grpSp>
            </p:grpSp>
            <p:grpSp>
              <p:nvGrpSpPr>
                <p:cNvPr id="15450" name="Group 39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5451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5455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  <p:sp>
                  <p:nvSpPr>
                    <p:cNvPr id="15456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</p:grpSp>
              <p:grpSp>
                <p:nvGrpSpPr>
                  <p:cNvPr id="15452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5453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  <p:sp>
                  <p:nvSpPr>
                    <p:cNvPr id="15454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</p:grpSp>
            </p:grpSp>
          </p:grpSp>
        </p:grpSp>
        <p:grpSp>
          <p:nvGrpSpPr>
            <p:cNvPr id="15385" name="Group 46"/>
            <p:cNvGrpSpPr>
              <a:grpSpLocks/>
            </p:cNvGrpSpPr>
            <p:nvPr/>
          </p:nvGrpSpPr>
          <p:grpSpPr bwMode="auto">
            <a:xfrm>
              <a:off x="1452" y="572"/>
              <a:ext cx="1455" cy="46"/>
              <a:chOff x="-1" y="572"/>
              <a:chExt cx="1455" cy="46"/>
            </a:xfrm>
          </p:grpSpPr>
          <p:grpSp>
            <p:nvGrpSpPr>
              <p:cNvPr id="2" name="Group 47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15433" name="Group 48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5441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5445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  <p:sp>
                  <p:nvSpPr>
                    <p:cNvPr id="15446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</p:grpSp>
              <p:grpSp>
                <p:nvGrpSpPr>
                  <p:cNvPr id="15442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5443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  <p:sp>
                  <p:nvSpPr>
                    <p:cNvPr id="15444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</p:grpSp>
            </p:grpSp>
            <p:grpSp>
              <p:nvGrpSpPr>
                <p:cNvPr id="15434" name="Group 55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5435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5439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  <p:sp>
                  <p:nvSpPr>
                    <p:cNvPr id="15440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</p:grpSp>
              <p:grpSp>
                <p:nvGrpSpPr>
                  <p:cNvPr id="15436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5437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  <p:sp>
                  <p:nvSpPr>
                    <p:cNvPr id="15438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</p:grpSp>
            </p:grpSp>
          </p:grpSp>
          <p:grpSp>
            <p:nvGrpSpPr>
              <p:cNvPr id="15418" name="Group 62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15419" name="Group 63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5427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5431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  <p:sp>
                  <p:nvSpPr>
                    <p:cNvPr id="15432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</p:grpSp>
              <p:grpSp>
                <p:nvGrpSpPr>
                  <p:cNvPr id="15428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5429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  <p:sp>
                  <p:nvSpPr>
                    <p:cNvPr id="15430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</p:grpSp>
            </p:grpSp>
            <p:grpSp>
              <p:nvGrpSpPr>
                <p:cNvPr id="15420" name="Group 70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5421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5425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  <p:sp>
                  <p:nvSpPr>
                    <p:cNvPr id="15426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</p:grpSp>
              <p:grpSp>
                <p:nvGrpSpPr>
                  <p:cNvPr id="15422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5423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  <p:sp>
                  <p:nvSpPr>
                    <p:cNvPr id="15424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</p:grpSp>
            </p:grpSp>
          </p:grpSp>
        </p:grpSp>
        <p:grpSp>
          <p:nvGrpSpPr>
            <p:cNvPr id="15386" name="Group 77"/>
            <p:cNvGrpSpPr>
              <a:grpSpLocks/>
            </p:cNvGrpSpPr>
            <p:nvPr/>
          </p:nvGrpSpPr>
          <p:grpSpPr bwMode="auto">
            <a:xfrm>
              <a:off x="2904" y="572"/>
              <a:ext cx="1455" cy="46"/>
              <a:chOff x="-1" y="572"/>
              <a:chExt cx="1455" cy="46"/>
            </a:xfrm>
          </p:grpSpPr>
          <p:grpSp>
            <p:nvGrpSpPr>
              <p:cNvPr id="15387" name="Group 78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15403" name="Group 79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5411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5415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  <p:sp>
                  <p:nvSpPr>
                    <p:cNvPr id="15416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</p:grpSp>
              <p:grpSp>
                <p:nvGrpSpPr>
                  <p:cNvPr id="3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4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  <p:sp>
                  <p:nvSpPr>
                    <p:cNvPr id="15414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</p:grpSp>
            </p:grpSp>
            <p:grpSp>
              <p:nvGrpSpPr>
                <p:cNvPr id="15404" name="Group 86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5405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5409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  <p:sp>
                  <p:nvSpPr>
                    <p:cNvPr id="15410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</p:grpSp>
              <p:grpSp>
                <p:nvGrpSpPr>
                  <p:cNvPr id="15406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5407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  <p:sp>
                  <p:nvSpPr>
                    <p:cNvPr id="15408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</p:grpSp>
            </p:grpSp>
          </p:grpSp>
          <p:grpSp>
            <p:nvGrpSpPr>
              <p:cNvPr id="15388" name="Group 93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15389" name="Group 94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5397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5401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  <p:sp>
                  <p:nvSpPr>
                    <p:cNvPr id="15402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</p:grpSp>
              <p:grpSp>
                <p:nvGrpSpPr>
                  <p:cNvPr id="15398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5399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  <p:sp>
                  <p:nvSpPr>
                    <p:cNvPr id="15400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</p:grpSp>
            </p:grpSp>
            <p:grpSp>
              <p:nvGrpSpPr>
                <p:cNvPr id="15390" name="Group 101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5391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5395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  <p:sp>
                  <p:nvSpPr>
                    <p:cNvPr id="15396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</p:grpSp>
              <p:grpSp>
                <p:nvGrpSpPr>
                  <p:cNvPr id="15392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5393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  <p:sp>
                  <p:nvSpPr>
                    <p:cNvPr id="15394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 sz="1400"/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57175" y="38100"/>
            <a:ext cx="782955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1" eaLnBrk="1" hangingPunct="1">
              <a:spcBef>
                <a:spcPct val="50000"/>
              </a:spcBef>
            </a:pPr>
            <a:r>
              <a:rPr lang="ar-MA" altLang="zh-CN" sz="32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الربط الجوي المنتظم بعد التحرير</a:t>
            </a:r>
            <a:endParaRPr lang="fr-FR" altLang="zh-CN" sz="3200" b="1" smtClean="0">
              <a:solidFill>
                <a:srgbClr val="0033CC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6387" name="Text Box 54"/>
          <p:cNvSpPr txBox="1">
            <a:spLocks noChangeArrowheads="1"/>
          </p:cNvSpPr>
          <p:nvPr/>
        </p:nvSpPr>
        <p:spPr bwMode="auto">
          <a:xfrm>
            <a:off x="785813" y="5786438"/>
            <a:ext cx="6500812" cy="9286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rtl="1">
              <a:lnSpc>
                <a:spcPct val="60000"/>
              </a:lnSpc>
              <a:spcBef>
                <a:spcPct val="50000"/>
              </a:spcBef>
            </a:pPr>
            <a:endParaRPr lang="ar-MA" altLang="fr-FR" sz="2000" b="1">
              <a:solidFill>
                <a:srgbClr val="006600"/>
              </a:solidFill>
              <a:latin typeface="Trebuchet MS" pitchFamily="34" charset="0"/>
            </a:endParaRPr>
          </a:p>
          <a:p>
            <a:pPr algn="r" rtl="1">
              <a:lnSpc>
                <a:spcPct val="60000"/>
              </a:lnSpc>
              <a:spcBef>
                <a:spcPct val="50000"/>
              </a:spcBef>
            </a:pPr>
            <a:r>
              <a:rPr lang="ar-MA" altLang="zh-CN" sz="2000" b="1">
                <a:solidFill>
                  <a:srgbClr val="006600"/>
                </a:solidFill>
                <a:cs typeface="Times New Roman" pitchFamily="18" charset="0"/>
              </a:rPr>
              <a:t>سنة </a:t>
            </a:r>
            <a:r>
              <a:rPr lang="fr-FR" altLang="zh-CN" sz="2000" b="1">
                <a:solidFill>
                  <a:srgbClr val="006600"/>
                </a:solidFill>
                <a:ea typeface="宋体" pitchFamily="2" charset="-122"/>
                <a:cs typeface="Times New Roman" pitchFamily="18" charset="0"/>
              </a:rPr>
              <a:t>2014</a:t>
            </a:r>
            <a:r>
              <a:rPr lang="ar-MA" altLang="zh-CN" sz="2000" b="1">
                <a:solidFill>
                  <a:srgbClr val="006600"/>
                </a:solidFill>
                <a:cs typeface="Times New Roman" pitchFamily="18" charset="0"/>
              </a:rPr>
              <a:t> : </a:t>
            </a:r>
          </a:p>
          <a:p>
            <a:pPr algn="r" rtl="1">
              <a:lnSpc>
                <a:spcPct val="60000"/>
              </a:lnSpc>
              <a:spcBef>
                <a:spcPct val="50000"/>
              </a:spcBef>
            </a:pPr>
            <a:r>
              <a:rPr lang="fr-FR" altLang="zh-CN" sz="2000" b="1">
                <a:solidFill>
                  <a:srgbClr val="006600"/>
                </a:solidFill>
                <a:ea typeface="宋体" pitchFamily="2" charset="-122"/>
              </a:rPr>
              <a:t>1277</a:t>
            </a:r>
            <a:r>
              <a:rPr lang="ar-MA" altLang="zh-CN" sz="2000" b="1">
                <a:solidFill>
                  <a:srgbClr val="006600"/>
                </a:solidFill>
                <a:cs typeface="Times New Roman" pitchFamily="18" charset="0"/>
              </a:rPr>
              <a:t> رحلة أسبوعية أي حوالي </a:t>
            </a:r>
            <a:r>
              <a:rPr lang="fr-FR" altLang="zh-CN" sz="2000" b="1">
                <a:solidFill>
                  <a:srgbClr val="006600"/>
                </a:solidFill>
                <a:ea typeface="宋体" pitchFamily="2" charset="-122"/>
              </a:rPr>
              <a:t>88</a:t>
            </a:r>
            <a:r>
              <a:rPr lang="ar-MA" altLang="zh-CN" sz="2000" b="1">
                <a:solidFill>
                  <a:srgbClr val="006600"/>
                </a:solidFill>
                <a:cs typeface="Times New Roman" pitchFamily="18" charset="0"/>
              </a:rPr>
              <a:t> طائرة مخصصة للمغرب</a:t>
            </a:r>
          </a:p>
          <a:p>
            <a:pPr algn="r" rtl="1">
              <a:lnSpc>
                <a:spcPct val="60000"/>
              </a:lnSpc>
              <a:spcBef>
                <a:spcPct val="50000"/>
              </a:spcBef>
            </a:pPr>
            <a:r>
              <a:rPr lang="fr-FR" altLang="zh-CN" sz="2000" b="1">
                <a:solidFill>
                  <a:srgbClr val="006600"/>
                </a:solidFill>
                <a:ea typeface="宋体" pitchFamily="2" charset="-122"/>
              </a:rPr>
              <a:t>64</a:t>
            </a:r>
            <a:r>
              <a:rPr lang="ar-MA" altLang="zh-CN" sz="2000" b="1">
                <a:solidFill>
                  <a:srgbClr val="006600"/>
                </a:solidFill>
                <a:cs typeface="Times New Roman" pitchFamily="18" charset="0"/>
              </a:rPr>
              <a:t>  مطار  بأوروبا تربطه بالمغرب رحلات منتظمة</a:t>
            </a:r>
          </a:p>
        </p:txBody>
      </p:sp>
      <p:sp>
        <p:nvSpPr>
          <p:cNvPr id="32773" name="Freeform 8"/>
          <p:cNvSpPr>
            <a:spLocks/>
          </p:cNvSpPr>
          <p:nvPr/>
        </p:nvSpPr>
        <p:spPr bwMode="auto">
          <a:xfrm>
            <a:off x="631825" y="1431925"/>
            <a:ext cx="5148263" cy="5024438"/>
          </a:xfrm>
          <a:custGeom>
            <a:avLst/>
            <a:gdLst>
              <a:gd name="T0" fmla="*/ 998575606 w 20000"/>
              <a:gd name="T1" fmla="*/ 42352686 h 20000"/>
              <a:gd name="T2" fmla="*/ 1021194644 w 20000"/>
              <a:gd name="T3" fmla="*/ 71054013 h 20000"/>
              <a:gd name="T4" fmla="*/ 1036273695 w 20000"/>
              <a:gd name="T5" fmla="*/ 106605179 h 20000"/>
              <a:gd name="T6" fmla="*/ 1036273695 w 20000"/>
              <a:gd name="T7" fmla="*/ 135306506 h 20000"/>
              <a:gd name="T8" fmla="*/ 1045353155 w 20000"/>
              <a:gd name="T9" fmla="*/ 184460493 h 20000"/>
              <a:gd name="T10" fmla="*/ 1060432437 w 20000"/>
              <a:gd name="T11" fmla="*/ 206360519 h 20000"/>
              <a:gd name="T12" fmla="*/ 1060432437 w 20000"/>
              <a:gd name="T13" fmla="*/ 226861498 h 20000"/>
              <a:gd name="T14" fmla="*/ 1060432437 w 20000"/>
              <a:gd name="T15" fmla="*/ 240512638 h 20000"/>
              <a:gd name="T16" fmla="*/ 944258532 w 20000"/>
              <a:gd name="T17" fmla="*/ 255514506 h 20000"/>
              <a:gd name="T18" fmla="*/ 944258532 w 20000"/>
              <a:gd name="T19" fmla="*/ 276015485 h 20000"/>
              <a:gd name="T20" fmla="*/ 897480983 w 20000"/>
              <a:gd name="T21" fmla="*/ 282865325 h 20000"/>
              <a:gd name="T22" fmla="*/ 897480983 w 20000"/>
              <a:gd name="T23" fmla="*/ 296516465 h 20000"/>
              <a:gd name="T24" fmla="*/ 897480983 w 20000"/>
              <a:gd name="T25" fmla="*/ 318416491 h 20000"/>
              <a:gd name="T26" fmla="*/ 873375469 w 20000"/>
              <a:gd name="T27" fmla="*/ 340267978 h 20000"/>
              <a:gd name="T28" fmla="*/ 794952651 w 20000"/>
              <a:gd name="T29" fmla="*/ 404472372 h 20000"/>
              <a:gd name="T30" fmla="*/ 740635576 w 20000"/>
              <a:gd name="T31" fmla="*/ 411321991 h 20000"/>
              <a:gd name="T32" fmla="*/ 718016539 w 20000"/>
              <a:gd name="T33" fmla="*/ 404472372 h 20000"/>
              <a:gd name="T34" fmla="*/ 693858028 w 20000"/>
              <a:gd name="T35" fmla="*/ 411321991 h 20000"/>
              <a:gd name="T36" fmla="*/ 654673233 w 20000"/>
              <a:gd name="T37" fmla="*/ 411321991 h 20000"/>
              <a:gd name="T38" fmla="*/ 592816402 w 20000"/>
              <a:gd name="T39" fmla="*/ 446824839 h 20000"/>
              <a:gd name="T40" fmla="*/ 570197595 w 20000"/>
              <a:gd name="T41" fmla="*/ 460524297 h 20000"/>
              <a:gd name="T42" fmla="*/ 570197595 w 20000"/>
              <a:gd name="T43" fmla="*/ 552079290 h 20000"/>
              <a:gd name="T44" fmla="*/ 570197595 w 20000"/>
              <a:gd name="T45" fmla="*/ 644985010 h 20000"/>
              <a:gd name="T46" fmla="*/ 342415898 w 20000"/>
              <a:gd name="T47" fmla="*/ 650435802 h 20000"/>
              <a:gd name="T48" fmla="*/ 342415898 w 20000"/>
              <a:gd name="T49" fmla="*/ 800792495 h 20000"/>
              <a:gd name="T50" fmla="*/ 280559067 w 20000"/>
              <a:gd name="T51" fmla="*/ 821245155 h 20000"/>
              <a:gd name="T52" fmla="*/ 263993080 w 20000"/>
              <a:gd name="T53" fmla="*/ 834944614 h 20000"/>
              <a:gd name="T54" fmla="*/ 263993080 w 20000"/>
              <a:gd name="T55" fmla="*/ 856796321 h 20000"/>
              <a:gd name="T56" fmla="*/ 263993080 w 20000"/>
              <a:gd name="T57" fmla="*/ 941501475 h 20000"/>
              <a:gd name="T58" fmla="*/ 15079282 w 20000"/>
              <a:gd name="T59" fmla="*/ 941501475 h 20000"/>
              <a:gd name="T60" fmla="*/ 0 w 20000"/>
              <a:gd name="T61" fmla="*/ 963401281 h 20000"/>
              <a:gd name="T62" fmla="*/ 15079282 w 20000"/>
              <a:gd name="T63" fmla="*/ 907349356 h 20000"/>
              <a:gd name="T64" fmla="*/ 39238023 w 20000"/>
              <a:gd name="T65" fmla="*/ 877297301 h 20000"/>
              <a:gd name="T66" fmla="*/ 54317075 w 20000"/>
              <a:gd name="T67" fmla="*/ 856796321 h 20000"/>
              <a:gd name="T68" fmla="*/ 61856831 w 20000"/>
              <a:gd name="T69" fmla="*/ 834944614 h 20000"/>
              <a:gd name="T70" fmla="*/ 76936112 w 20000"/>
              <a:gd name="T71" fmla="*/ 814443635 h 20000"/>
              <a:gd name="T72" fmla="*/ 101041626 w 20000"/>
              <a:gd name="T73" fmla="*/ 778892469 h 20000"/>
              <a:gd name="T74" fmla="*/ 147819175 w 20000"/>
              <a:gd name="T75" fmla="*/ 729690163 h 20000"/>
              <a:gd name="T76" fmla="*/ 147819175 w 20000"/>
              <a:gd name="T77" fmla="*/ 687337477 h 20000"/>
              <a:gd name="T78" fmla="*/ 177977738 w 20000"/>
              <a:gd name="T79" fmla="*/ 644985010 h 20000"/>
              <a:gd name="T80" fmla="*/ 241321044 w 20000"/>
              <a:gd name="T81" fmla="*/ 580780616 h 20000"/>
              <a:gd name="T82" fmla="*/ 280559067 w 20000"/>
              <a:gd name="T83" fmla="*/ 524728691 h 20000"/>
              <a:gd name="T84" fmla="*/ 351442130 w 20000"/>
              <a:gd name="T85" fmla="*/ 502876984 h 20000"/>
              <a:gd name="T86" fmla="*/ 404272729 w 20000"/>
              <a:gd name="T87" fmla="*/ 481025276 h 20000"/>
              <a:gd name="T88" fmla="*/ 467616035 w 20000"/>
              <a:gd name="T89" fmla="*/ 424973351 h 20000"/>
              <a:gd name="T90" fmla="*/ 506800830 w 20000"/>
              <a:gd name="T91" fmla="*/ 368969305 h 20000"/>
              <a:gd name="T92" fmla="*/ 490235073 w 20000"/>
              <a:gd name="T93" fmla="*/ 340267978 h 20000"/>
              <a:gd name="T94" fmla="*/ 490235073 w 20000"/>
              <a:gd name="T95" fmla="*/ 282865325 h 20000"/>
              <a:gd name="T96" fmla="*/ 514393584 w 20000"/>
              <a:gd name="T97" fmla="*/ 255514506 h 20000"/>
              <a:gd name="T98" fmla="*/ 529472865 w 20000"/>
              <a:gd name="T99" fmla="*/ 220011659 h 20000"/>
              <a:gd name="T100" fmla="*/ 570197595 w 20000"/>
              <a:gd name="T101" fmla="*/ 170809353 h 20000"/>
              <a:gd name="T102" fmla="*/ 616921915 w 20000"/>
              <a:gd name="T103" fmla="*/ 148957646 h 20000"/>
              <a:gd name="T104" fmla="*/ 693858028 w 20000"/>
              <a:gd name="T105" fmla="*/ 114805527 h 20000"/>
              <a:gd name="T106" fmla="*/ 718016539 w 20000"/>
              <a:gd name="T107" fmla="*/ 57402654 h 20000"/>
              <a:gd name="T108" fmla="*/ 740635576 w 20000"/>
              <a:gd name="T109" fmla="*/ 0 h 20000"/>
              <a:gd name="T110" fmla="*/ 779873369 w 20000"/>
              <a:gd name="T111" fmla="*/ 0 h 20000"/>
              <a:gd name="T112" fmla="*/ 817571458 w 20000"/>
              <a:gd name="T113" fmla="*/ 36901675 h 20000"/>
              <a:gd name="T114" fmla="*/ 882401701 w 20000"/>
              <a:gd name="T115" fmla="*/ 36901675 h 20000"/>
              <a:gd name="T116" fmla="*/ 920153018 w 20000"/>
              <a:gd name="T117" fmla="*/ 36901675 h 20000"/>
              <a:gd name="T118" fmla="*/ 944258532 w 20000"/>
              <a:gd name="T119" fmla="*/ 21851707 h 20000"/>
              <a:gd name="T120" fmla="*/ 959337813 w 20000"/>
              <a:gd name="T121" fmla="*/ 42352686 h 20000"/>
              <a:gd name="T122" fmla="*/ 998575606 w 20000"/>
              <a:gd name="T123" fmla="*/ 42352686 h 200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000"/>
              <a:gd name="T187" fmla="*/ 0 h 20000"/>
              <a:gd name="T188" fmla="*/ 20000 w 20000"/>
              <a:gd name="T189" fmla="*/ 20000 h 200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000" h="20000">
                <a:moveTo>
                  <a:pt x="18807" y="878"/>
                </a:moveTo>
                <a:lnTo>
                  <a:pt x="19233" y="1473"/>
                </a:lnTo>
                <a:lnTo>
                  <a:pt x="19517" y="2210"/>
                </a:lnTo>
                <a:lnTo>
                  <a:pt x="19517" y="2805"/>
                </a:lnTo>
                <a:lnTo>
                  <a:pt x="19688" y="3824"/>
                </a:lnTo>
                <a:lnTo>
                  <a:pt x="19972" y="4278"/>
                </a:lnTo>
                <a:lnTo>
                  <a:pt x="19972" y="4703"/>
                </a:lnTo>
                <a:lnTo>
                  <a:pt x="19972" y="4986"/>
                </a:lnTo>
                <a:lnTo>
                  <a:pt x="17784" y="5297"/>
                </a:lnTo>
                <a:lnTo>
                  <a:pt x="17784" y="5722"/>
                </a:lnTo>
                <a:lnTo>
                  <a:pt x="16903" y="5864"/>
                </a:lnTo>
                <a:lnTo>
                  <a:pt x="16903" y="6147"/>
                </a:lnTo>
                <a:lnTo>
                  <a:pt x="16903" y="6601"/>
                </a:lnTo>
                <a:lnTo>
                  <a:pt x="16449" y="7054"/>
                </a:lnTo>
                <a:lnTo>
                  <a:pt x="14972" y="8385"/>
                </a:lnTo>
                <a:lnTo>
                  <a:pt x="13949" y="8527"/>
                </a:lnTo>
                <a:lnTo>
                  <a:pt x="13523" y="8385"/>
                </a:lnTo>
                <a:lnTo>
                  <a:pt x="13068" y="8527"/>
                </a:lnTo>
                <a:lnTo>
                  <a:pt x="12330" y="8527"/>
                </a:lnTo>
                <a:lnTo>
                  <a:pt x="11165" y="9263"/>
                </a:lnTo>
                <a:lnTo>
                  <a:pt x="10739" y="9547"/>
                </a:lnTo>
                <a:lnTo>
                  <a:pt x="10739" y="11445"/>
                </a:lnTo>
                <a:lnTo>
                  <a:pt x="10739" y="13371"/>
                </a:lnTo>
                <a:lnTo>
                  <a:pt x="6449" y="13484"/>
                </a:lnTo>
                <a:lnTo>
                  <a:pt x="6449" y="16601"/>
                </a:lnTo>
                <a:lnTo>
                  <a:pt x="5284" y="17025"/>
                </a:lnTo>
                <a:lnTo>
                  <a:pt x="4972" y="17309"/>
                </a:lnTo>
                <a:lnTo>
                  <a:pt x="4972" y="17762"/>
                </a:lnTo>
                <a:lnTo>
                  <a:pt x="4972" y="19518"/>
                </a:lnTo>
                <a:lnTo>
                  <a:pt x="284" y="19518"/>
                </a:lnTo>
                <a:lnTo>
                  <a:pt x="0" y="19972"/>
                </a:lnTo>
                <a:lnTo>
                  <a:pt x="284" y="18810"/>
                </a:lnTo>
                <a:lnTo>
                  <a:pt x="739" y="18187"/>
                </a:lnTo>
                <a:lnTo>
                  <a:pt x="1023" y="17762"/>
                </a:lnTo>
                <a:lnTo>
                  <a:pt x="1165" y="17309"/>
                </a:lnTo>
                <a:lnTo>
                  <a:pt x="1449" y="16884"/>
                </a:lnTo>
                <a:lnTo>
                  <a:pt x="1903" y="16147"/>
                </a:lnTo>
                <a:lnTo>
                  <a:pt x="2784" y="15127"/>
                </a:lnTo>
                <a:lnTo>
                  <a:pt x="2784" y="14249"/>
                </a:lnTo>
                <a:lnTo>
                  <a:pt x="3352" y="13371"/>
                </a:lnTo>
                <a:lnTo>
                  <a:pt x="4545" y="12040"/>
                </a:lnTo>
                <a:lnTo>
                  <a:pt x="5284" y="10878"/>
                </a:lnTo>
                <a:lnTo>
                  <a:pt x="6619" y="10425"/>
                </a:lnTo>
                <a:lnTo>
                  <a:pt x="7614" y="9972"/>
                </a:lnTo>
                <a:lnTo>
                  <a:pt x="8807" y="8810"/>
                </a:lnTo>
                <a:lnTo>
                  <a:pt x="9545" y="7649"/>
                </a:lnTo>
                <a:lnTo>
                  <a:pt x="9233" y="7054"/>
                </a:lnTo>
                <a:lnTo>
                  <a:pt x="9233" y="5864"/>
                </a:lnTo>
                <a:lnTo>
                  <a:pt x="9688" y="5297"/>
                </a:lnTo>
                <a:lnTo>
                  <a:pt x="9972" y="4561"/>
                </a:lnTo>
                <a:lnTo>
                  <a:pt x="10739" y="3541"/>
                </a:lnTo>
                <a:lnTo>
                  <a:pt x="11619" y="3088"/>
                </a:lnTo>
                <a:lnTo>
                  <a:pt x="13068" y="2380"/>
                </a:lnTo>
                <a:lnTo>
                  <a:pt x="13523" y="1190"/>
                </a:lnTo>
                <a:lnTo>
                  <a:pt x="13949" y="0"/>
                </a:lnTo>
                <a:lnTo>
                  <a:pt x="14688" y="0"/>
                </a:lnTo>
                <a:lnTo>
                  <a:pt x="15398" y="765"/>
                </a:lnTo>
                <a:lnTo>
                  <a:pt x="16619" y="765"/>
                </a:lnTo>
                <a:lnTo>
                  <a:pt x="17330" y="765"/>
                </a:lnTo>
                <a:lnTo>
                  <a:pt x="17784" y="453"/>
                </a:lnTo>
                <a:lnTo>
                  <a:pt x="18068" y="878"/>
                </a:lnTo>
                <a:lnTo>
                  <a:pt x="18807" y="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110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2774" name="Oval 9"/>
          <p:cNvSpPr>
            <a:spLocks noChangeArrowheads="1"/>
          </p:cNvSpPr>
          <p:nvPr/>
        </p:nvSpPr>
        <p:spPr bwMode="auto">
          <a:xfrm>
            <a:off x="4192588" y="1400175"/>
            <a:ext cx="82550" cy="82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10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3286125" y="1071563"/>
            <a:ext cx="9874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طنجة</a:t>
            </a:r>
            <a:endParaRPr lang="fr-FR" sz="1400" b="1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2776" name="Oval 11"/>
          <p:cNvSpPr>
            <a:spLocks noChangeArrowheads="1"/>
          </p:cNvSpPr>
          <p:nvPr/>
        </p:nvSpPr>
        <p:spPr bwMode="auto">
          <a:xfrm>
            <a:off x="3205163" y="2468563"/>
            <a:ext cx="82550" cy="84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10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2777" name="Text Box 12"/>
          <p:cNvSpPr txBox="1">
            <a:spLocks noChangeArrowheads="1"/>
          </p:cNvSpPr>
          <p:nvPr/>
        </p:nvSpPr>
        <p:spPr bwMode="auto">
          <a:xfrm>
            <a:off x="2714625" y="2143125"/>
            <a:ext cx="10207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الدارالبيضاء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2778" name="Oval 13"/>
          <p:cNvSpPr>
            <a:spLocks noChangeArrowheads="1"/>
          </p:cNvSpPr>
          <p:nvPr/>
        </p:nvSpPr>
        <p:spPr bwMode="auto">
          <a:xfrm>
            <a:off x="3527425" y="3068638"/>
            <a:ext cx="82550" cy="82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10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2779" name="Oval 15"/>
          <p:cNvSpPr>
            <a:spLocks noChangeArrowheads="1"/>
          </p:cNvSpPr>
          <p:nvPr/>
        </p:nvSpPr>
        <p:spPr bwMode="auto">
          <a:xfrm>
            <a:off x="3043238" y="3294063"/>
            <a:ext cx="82550" cy="82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10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2780" name="Text Box 16"/>
          <p:cNvSpPr txBox="1">
            <a:spLocks noChangeArrowheads="1"/>
          </p:cNvSpPr>
          <p:nvPr/>
        </p:nvSpPr>
        <p:spPr bwMode="auto">
          <a:xfrm>
            <a:off x="2276475" y="3143250"/>
            <a:ext cx="723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أكادير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2781" name="Oval 17"/>
          <p:cNvSpPr>
            <a:spLocks noChangeArrowheads="1"/>
          </p:cNvSpPr>
          <p:nvPr/>
        </p:nvSpPr>
        <p:spPr bwMode="auto">
          <a:xfrm>
            <a:off x="4514850" y="2189163"/>
            <a:ext cx="80963" cy="84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10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2782" name="Text Box 18"/>
          <p:cNvSpPr txBox="1">
            <a:spLocks noChangeArrowheads="1"/>
          </p:cNvSpPr>
          <p:nvPr/>
        </p:nvSpPr>
        <p:spPr bwMode="auto">
          <a:xfrm>
            <a:off x="4333875" y="1917700"/>
            <a:ext cx="723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فاس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2783" name="AutoShape 19"/>
          <p:cNvSpPr>
            <a:spLocks/>
          </p:cNvSpPr>
          <p:nvPr/>
        </p:nvSpPr>
        <p:spPr bwMode="auto">
          <a:xfrm>
            <a:off x="5929313" y="3500438"/>
            <a:ext cx="1357312" cy="2214562"/>
          </a:xfrm>
          <a:prstGeom prst="borderCallout2">
            <a:avLst>
              <a:gd name="adj1" fmla="val 451"/>
              <a:gd name="adj2" fmla="val 3327"/>
              <a:gd name="adj3" fmla="val 23"/>
              <a:gd name="adj4" fmla="val -54776"/>
              <a:gd name="adj5" fmla="val -57144"/>
              <a:gd name="adj6" fmla="val -97377"/>
            </a:avLst>
          </a:prstGeom>
          <a:solidFill>
            <a:schemeClr val="tx1">
              <a:alpha val="3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 rtl="1">
              <a:defRPr/>
            </a:pP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هاهن، 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شارلوروا</a:t>
            </a:r>
            <a:endParaRPr lang="ar-MA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Arial" charset="0"/>
            </a:endParaRPr>
          </a:p>
          <a:p>
            <a:pPr algn="r" rtl="1">
              <a:defRPr/>
            </a:pP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مدريد، 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إشبيلية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</a:t>
            </a:r>
          </a:p>
          <a:p>
            <a:pPr algn="r" rtl="1">
              <a:defRPr/>
            </a:pP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جيرونة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، مرسيليا  </a:t>
            </a:r>
          </a:p>
          <a:p>
            <a:pPr algn="r" rtl="1">
              <a:defRPr/>
            </a:pP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بيركام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، 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نورمبيرغ</a:t>
            </a:r>
            <a:endParaRPr lang="ar-MA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Arial" charset="0"/>
            </a:endParaRPr>
          </a:p>
          <a:p>
            <a:pPr algn="r" rtl="1">
              <a:defRPr/>
            </a:pP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لندن، 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مونبيليي</a:t>
            </a:r>
            <a:endParaRPr lang="ar-MA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Arial" charset="0"/>
            </a:endParaRPr>
          </a:p>
          <a:p>
            <a:pPr algn="r" rtl="1">
              <a:defRPr/>
            </a:pP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باريس، ليون</a:t>
            </a:r>
          </a:p>
          <a:p>
            <a:pPr algn="r" rtl="1">
              <a:defRPr/>
            </a:pP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بوفي، بولوني</a:t>
            </a:r>
          </a:p>
          <a:p>
            <a:pPr algn="r" rtl="1">
              <a:defRPr/>
            </a:pP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روما 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32784" name="AutoShape 51"/>
          <p:cNvSpPr>
            <a:spLocks/>
          </p:cNvSpPr>
          <p:nvPr/>
        </p:nvSpPr>
        <p:spPr bwMode="auto">
          <a:xfrm>
            <a:off x="2143125" y="3571875"/>
            <a:ext cx="3571875" cy="2286000"/>
          </a:xfrm>
          <a:prstGeom prst="borderCallout2">
            <a:avLst>
              <a:gd name="adj1" fmla="val -2558"/>
              <a:gd name="adj2" fmla="val 52273"/>
              <a:gd name="adj3" fmla="val -14404"/>
              <a:gd name="adj4" fmla="val 51196"/>
              <a:gd name="adj5" fmla="val -17910"/>
              <a:gd name="adj6" fmla="val 37545"/>
            </a:avLst>
          </a:prstGeom>
          <a:solidFill>
            <a:schemeClr val="tx1">
              <a:alpha val="3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 rtl="1">
              <a:defRPr/>
            </a:pP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لندن – 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منشيستر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-  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بريستول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– 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ديربي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– 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لوتون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– 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شارلروا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– مدريد –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إشبيلية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- 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لاس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بالماس – 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أليكنطي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– روس - 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جيرونة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– برشلونة – ليون – مرسيليا - باريس – أمستردام – ميلانو – 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بيزا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- لوكسمبورغ – أسلو – جنيف – 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زوريخ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–بوردو – نيس – 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بورتو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– بولوني – بوفي – روما – ليشبونة – باسل – 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كوبنهاغن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– 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ارلندا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– ميونخ – هاهن – 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نورمبيرغ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– بروكسيل – 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إدنبورغ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– 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بركامو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– 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فالنسيا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– 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نانت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- 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تولوز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 </a:t>
            </a:r>
          </a:p>
        </p:txBody>
      </p:sp>
      <p:sp>
        <p:nvSpPr>
          <p:cNvPr id="15412" name="AutoShape 52"/>
          <p:cNvSpPr>
            <a:spLocks/>
          </p:cNvSpPr>
          <p:nvPr/>
        </p:nvSpPr>
        <p:spPr bwMode="auto">
          <a:xfrm>
            <a:off x="1143000" y="879475"/>
            <a:ext cx="1878013" cy="1192213"/>
          </a:xfrm>
          <a:prstGeom prst="borderCallout2">
            <a:avLst>
              <a:gd name="adj1" fmla="val 28842"/>
              <a:gd name="adj2" fmla="val 100427"/>
              <a:gd name="adj3" fmla="val 48056"/>
              <a:gd name="adj4" fmla="val 112996"/>
              <a:gd name="adj5" fmla="val 49055"/>
              <a:gd name="adj6" fmla="val 154860"/>
            </a:avLst>
          </a:prstGeom>
          <a:solidFill>
            <a:schemeClr val="tx1">
              <a:alpha val="3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 rtl="1">
              <a:defRPr/>
            </a:pP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كولون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– 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شارلروا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بروكسيل  - مدريد</a:t>
            </a:r>
          </a:p>
          <a:p>
            <a:pPr algn="r" rtl="1">
              <a:defRPr/>
            </a:pP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باريس – لندن – برشلونة – 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امستيردام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- بوفي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5413" name="AutoShape 53"/>
          <p:cNvSpPr>
            <a:spLocks/>
          </p:cNvSpPr>
          <p:nvPr/>
        </p:nvSpPr>
        <p:spPr bwMode="auto">
          <a:xfrm>
            <a:off x="142875" y="2357438"/>
            <a:ext cx="1714500" cy="3000375"/>
          </a:xfrm>
          <a:prstGeom prst="borderCallout2">
            <a:avLst>
              <a:gd name="adj1" fmla="val 7565"/>
              <a:gd name="adj2" fmla="val 101299"/>
              <a:gd name="adj3" fmla="val 8360"/>
              <a:gd name="adj4" fmla="val 134430"/>
              <a:gd name="adj5" fmla="val 32882"/>
              <a:gd name="adj6" fmla="val 165709"/>
            </a:avLst>
          </a:prstGeom>
          <a:solidFill>
            <a:schemeClr val="tx1">
              <a:alpha val="3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 rtl="1">
              <a:defRPr/>
            </a:pP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نورمبيرغ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، فرانكفورت  </a:t>
            </a:r>
          </a:p>
          <a:p>
            <a:pPr algn="r" rtl="1">
              <a:defRPr/>
            </a:pP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لاس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بالماس، 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لنزاروتي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</a:t>
            </a:r>
          </a:p>
          <a:p>
            <a:pPr algn="r" rtl="1">
              <a:defRPr/>
            </a:pP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ميونخ، شتوتغارت، بروكسيل، 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دوسلدورف</a:t>
            </a:r>
            <a:endParaRPr lang="ar-MA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Arial" charset="0"/>
            </a:endParaRPr>
          </a:p>
          <a:p>
            <a:pPr algn="r" rtl="1">
              <a:defRPr/>
            </a:pP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لندن، 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منشيستر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</a:t>
            </a:r>
          </a:p>
          <a:p>
            <a:pPr algn="r" rtl="1">
              <a:defRPr/>
            </a:pP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شارلروا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، باريس، 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دوبلان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ميلانو، هامبورغ</a:t>
            </a:r>
          </a:p>
          <a:p>
            <a:pPr algn="r" rtl="1">
              <a:defRPr/>
            </a:pP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هانوفر، ليون</a:t>
            </a:r>
          </a:p>
          <a:p>
            <a:pPr algn="r" rtl="1">
              <a:defRPr/>
            </a:pP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كولون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، 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نانت</a:t>
            </a:r>
            <a:endParaRPr lang="ar-MA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Arial" charset="0"/>
            </a:endParaRPr>
          </a:p>
          <a:p>
            <a:pPr algn="r" rtl="1">
              <a:defRPr/>
            </a:pP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فارسوفيا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، 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اوسلو</a:t>
            </a:r>
            <a:endParaRPr lang="ar-MA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Arial" charset="0"/>
            </a:endParaRPr>
          </a:p>
          <a:p>
            <a:pPr algn="r" rtl="1">
              <a:defRPr/>
            </a:pP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كوبنهاغن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، 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أرلندا</a:t>
            </a:r>
            <a:endParaRPr lang="ar-MA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32787" name="Text Box 55"/>
          <p:cNvSpPr txBox="1">
            <a:spLocks noChangeArrowheads="1"/>
          </p:cNvSpPr>
          <p:nvPr/>
        </p:nvSpPr>
        <p:spPr bwMode="auto">
          <a:xfrm>
            <a:off x="4357688" y="1143000"/>
            <a:ext cx="1558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وجدة-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الناظور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2788" name="Oval 56"/>
          <p:cNvSpPr>
            <a:spLocks noChangeArrowheads="1"/>
          </p:cNvSpPr>
          <p:nvPr/>
        </p:nvSpPr>
        <p:spPr bwMode="auto">
          <a:xfrm>
            <a:off x="5378450" y="1668463"/>
            <a:ext cx="80963" cy="84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10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5417" name="AutoShape 57"/>
          <p:cNvSpPr>
            <a:spLocks/>
          </p:cNvSpPr>
          <p:nvPr/>
        </p:nvSpPr>
        <p:spPr bwMode="auto">
          <a:xfrm>
            <a:off x="5857875" y="1214438"/>
            <a:ext cx="1500188" cy="2143125"/>
          </a:xfrm>
          <a:prstGeom prst="borderCallout2">
            <a:avLst>
              <a:gd name="adj1" fmla="val 12966"/>
              <a:gd name="adj2" fmla="val -542"/>
              <a:gd name="adj3" fmla="val 12966"/>
              <a:gd name="adj4" fmla="val -17891"/>
              <a:gd name="adj5" fmla="val 21874"/>
              <a:gd name="adj6" fmla="val -27345"/>
            </a:avLst>
          </a:prstGeom>
          <a:solidFill>
            <a:schemeClr val="tx1">
              <a:alpha val="3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 rtl="1">
              <a:defRPr/>
            </a:pP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شارلروا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، 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كولون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</a:t>
            </a:r>
          </a:p>
          <a:p>
            <a:pPr algn="r" rtl="1">
              <a:defRPr/>
            </a:pP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برشلونة،  </a:t>
            </a: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مايوركا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 </a:t>
            </a:r>
          </a:p>
          <a:p>
            <a:pPr algn="r" rtl="1">
              <a:defRPr/>
            </a:pP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مدريد، روس ، باريس، مرسيليا</a:t>
            </a:r>
          </a:p>
          <a:p>
            <a:pPr algn="r" rtl="1">
              <a:defRPr/>
            </a:pP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أمستيردام</a:t>
            </a: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، بوفي</a:t>
            </a:r>
          </a:p>
          <a:p>
            <a:pPr algn="r" rtl="1">
              <a:defRPr/>
            </a:pP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ليون، بروكسيل</a:t>
            </a:r>
          </a:p>
          <a:p>
            <a:pPr algn="r" rtl="1">
              <a:defRPr/>
            </a:pP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فرانكفورت</a:t>
            </a:r>
          </a:p>
          <a:p>
            <a:pPr algn="r" rtl="1">
              <a:defRPr/>
            </a:pPr>
            <a:r>
              <a:rPr lang="ar-MA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دوسلدورف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32791" name="Text Box 14"/>
          <p:cNvSpPr txBox="1">
            <a:spLocks noChangeArrowheads="1"/>
          </p:cNvSpPr>
          <p:nvPr/>
        </p:nvSpPr>
        <p:spPr bwMode="auto">
          <a:xfrm>
            <a:off x="3527425" y="2687638"/>
            <a:ext cx="10461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MA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مراكش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grpSp>
        <p:nvGrpSpPr>
          <p:cNvPr id="16406" name="Group 7"/>
          <p:cNvGrpSpPr>
            <a:grpSpLocks/>
          </p:cNvGrpSpPr>
          <p:nvPr/>
        </p:nvGrpSpPr>
        <p:grpSpPr bwMode="auto">
          <a:xfrm>
            <a:off x="0" y="714375"/>
            <a:ext cx="7486650" cy="73025"/>
            <a:chOff x="-1" y="572"/>
            <a:chExt cx="4716" cy="46"/>
          </a:xfrm>
        </p:grpSpPr>
        <p:grpSp>
          <p:nvGrpSpPr>
            <p:cNvPr id="16407" name="Group 8"/>
            <p:cNvGrpSpPr>
              <a:grpSpLocks/>
            </p:cNvGrpSpPr>
            <p:nvPr/>
          </p:nvGrpSpPr>
          <p:grpSpPr bwMode="auto">
            <a:xfrm>
              <a:off x="4350" y="572"/>
              <a:ext cx="365" cy="46"/>
              <a:chOff x="-1" y="572"/>
              <a:chExt cx="365" cy="46"/>
            </a:xfrm>
          </p:grpSpPr>
          <p:grpSp>
            <p:nvGrpSpPr>
              <p:cNvPr id="16501" name="Group 9"/>
              <p:cNvGrpSpPr>
                <a:grpSpLocks/>
              </p:cNvGrpSpPr>
              <p:nvPr/>
            </p:nvGrpSpPr>
            <p:grpSpPr bwMode="auto">
              <a:xfrm>
                <a:off x="-1" y="572"/>
                <a:ext cx="182" cy="46"/>
                <a:chOff x="1973" y="2069"/>
                <a:chExt cx="182" cy="46"/>
              </a:xfrm>
            </p:grpSpPr>
            <p:sp>
              <p:nvSpPr>
                <p:cNvPr id="16505" name="Rectangle 10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16506" name="Rectangle 11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  <p:grpSp>
            <p:nvGrpSpPr>
              <p:cNvPr id="16502" name="Group 12"/>
              <p:cNvGrpSpPr>
                <a:grpSpLocks/>
              </p:cNvGrpSpPr>
              <p:nvPr/>
            </p:nvGrpSpPr>
            <p:grpSpPr bwMode="auto">
              <a:xfrm>
                <a:off x="182" y="572"/>
                <a:ext cx="182" cy="46"/>
                <a:chOff x="1973" y="2069"/>
                <a:chExt cx="182" cy="46"/>
              </a:xfrm>
            </p:grpSpPr>
            <p:sp>
              <p:nvSpPr>
                <p:cNvPr id="16503" name="Rectangle 13"/>
                <p:cNvSpPr>
                  <a:spLocks noChangeArrowheads="1"/>
                </p:cNvSpPr>
                <p:nvPr/>
              </p:nvSpPr>
              <p:spPr bwMode="auto">
                <a:xfrm>
                  <a:off x="1973" y="2069"/>
                  <a:ext cx="91" cy="46"/>
                </a:xfrm>
                <a:prstGeom prst="rect">
                  <a:avLst/>
                </a:prstGeom>
                <a:solidFill>
                  <a:srgbClr val="3366FF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  <p:sp>
              <p:nvSpPr>
                <p:cNvPr id="16504" name="Rectangle 14"/>
                <p:cNvSpPr>
                  <a:spLocks noChangeArrowheads="1"/>
                </p:cNvSpPr>
                <p:nvPr/>
              </p:nvSpPr>
              <p:spPr bwMode="auto">
                <a:xfrm>
                  <a:off x="2064" y="2069"/>
                  <a:ext cx="91" cy="46"/>
                </a:xfrm>
                <a:prstGeom prst="rect">
                  <a:avLst/>
                </a:prstGeom>
                <a:solidFill>
                  <a:srgbClr val="C0C0C0">
                    <a:alpha val="59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fr-FR"/>
                </a:p>
              </p:txBody>
            </p:sp>
          </p:grpSp>
        </p:grpSp>
        <p:grpSp>
          <p:nvGrpSpPr>
            <p:cNvPr id="16408" name="Group 15"/>
            <p:cNvGrpSpPr>
              <a:grpSpLocks/>
            </p:cNvGrpSpPr>
            <p:nvPr/>
          </p:nvGrpSpPr>
          <p:grpSpPr bwMode="auto">
            <a:xfrm>
              <a:off x="-1" y="572"/>
              <a:ext cx="1455" cy="46"/>
              <a:chOff x="-1" y="572"/>
              <a:chExt cx="1455" cy="46"/>
            </a:xfrm>
          </p:grpSpPr>
          <p:grpSp>
            <p:nvGrpSpPr>
              <p:cNvPr id="16471" name="Group 16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16487" name="Group 17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6495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6499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6500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6496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6497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6498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6488" name="Group 24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6489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6493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6494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6490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6491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6492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16472" name="Group 31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16473" name="Group 32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6481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648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648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6482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6483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6484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6474" name="Group 39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6475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6479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6480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6476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6477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6478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16409" name="Group 46"/>
            <p:cNvGrpSpPr>
              <a:grpSpLocks/>
            </p:cNvGrpSpPr>
            <p:nvPr/>
          </p:nvGrpSpPr>
          <p:grpSpPr bwMode="auto">
            <a:xfrm>
              <a:off x="1452" y="572"/>
              <a:ext cx="1455" cy="46"/>
              <a:chOff x="-1" y="572"/>
              <a:chExt cx="1455" cy="46"/>
            </a:xfrm>
          </p:grpSpPr>
          <p:grpSp>
            <p:nvGrpSpPr>
              <p:cNvPr id="16441" name="Group 47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16457" name="Group 48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6465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6469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6470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6466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6467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6468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6458" name="Group 55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6459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6463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6464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6460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6461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6462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16442" name="Group 62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16443" name="Group 63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6451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6455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6456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6452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6453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6454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6444" name="Group 70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6445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6449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6450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6446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6447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6448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  <p:grpSp>
          <p:nvGrpSpPr>
            <p:cNvPr id="16410" name="Group 77"/>
            <p:cNvGrpSpPr>
              <a:grpSpLocks/>
            </p:cNvGrpSpPr>
            <p:nvPr/>
          </p:nvGrpSpPr>
          <p:grpSpPr bwMode="auto">
            <a:xfrm>
              <a:off x="2904" y="572"/>
              <a:ext cx="1455" cy="46"/>
              <a:chOff x="-1" y="572"/>
              <a:chExt cx="1455" cy="46"/>
            </a:xfrm>
          </p:grpSpPr>
          <p:grpSp>
            <p:nvGrpSpPr>
              <p:cNvPr id="16411" name="Group 78"/>
              <p:cNvGrpSpPr>
                <a:grpSpLocks/>
              </p:cNvGrpSpPr>
              <p:nvPr/>
            </p:nvGrpSpPr>
            <p:grpSpPr bwMode="auto">
              <a:xfrm>
                <a:off x="-1" y="572"/>
                <a:ext cx="730" cy="46"/>
                <a:chOff x="-1" y="572"/>
                <a:chExt cx="730" cy="46"/>
              </a:xfrm>
            </p:grpSpPr>
            <p:grpSp>
              <p:nvGrpSpPr>
                <p:cNvPr id="16427" name="Group 79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6435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6439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6440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6436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6437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6438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6428" name="Group 86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6429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6433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6434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6430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6431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6432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  <p:grpSp>
            <p:nvGrpSpPr>
              <p:cNvPr id="16412" name="Group 93"/>
              <p:cNvGrpSpPr>
                <a:grpSpLocks/>
              </p:cNvGrpSpPr>
              <p:nvPr/>
            </p:nvGrpSpPr>
            <p:grpSpPr bwMode="auto">
              <a:xfrm>
                <a:off x="724" y="572"/>
                <a:ext cx="730" cy="46"/>
                <a:chOff x="-1" y="572"/>
                <a:chExt cx="730" cy="46"/>
              </a:xfrm>
            </p:grpSpPr>
            <p:grpSp>
              <p:nvGrpSpPr>
                <p:cNvPr id="16413" name="Group 94"/>
                <p:cNvGrpSpPr>
                  <a:grpSpLocks/>
                </p:cNvGrpSpPr>
                <p:nvPr/>
              </p:nvGrpSpPr>
              <p:grpSpPr bwMode="auto">
                <a:xfrm>
                  <a:off x="-1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6421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6425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6426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6422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6423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6424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  <p:grpSp>
              <p:nvGrpSpPr>
                <p:cNvPr id="16414" name="Group 101"/>
                <p:cNvGrpSpPr>
                  <a:grpSpLocks/>
                </p:cNvGrpSpPr>
                <p:nvPr/>
              </p:nvGrpSpPr>
              <p:grpSpPr bwMode="auto">
                <a:xfrm>
                  <a:off x="364" y="572"/>
                  <a:ext cx="365" cy="46"/>
                  <a:chOff x="-1" y="572"/>
                  <a:chExt cx="365" cy="46"/>
                </a:xfrm>
              </p:grpSpPr>
              <p:grpSp>
                <p:nvGrpSpPr>
                  <p:cNvPr id="16415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-1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6419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6420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  <p:grpSp>
                <p:nvGrpSpPr>
                  <p:cNvPr id="16416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182" y="572"/>
                    <a:ext cx="182" cy="46"/>
                    <a:chOff x="1973" y="2069"/>
                    <a:chExt cx="182" cy="46"/>
                  </a:xfrm>
                </p:grpSpPr>
                <p:sp>
                  <p:nvSpPr>
                    <p:cNvPr id="16417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3" y="2069"/>
                      <a:ext cx="91" cy="46"/>
                    </a:xfrm>
                    <a:prstGeom prst="rect">
                      <a:avLst/>
                    </a:prstGeom>
                    <a:solidFill>
                      <a:srgbClr val="3366FF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  <p:sp>
                  <p:nvSpPr>
                    <p:cNvPr id="16418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069"/>
                      <a:ext cx="91" cy="46"/>
                    </a:xfrm>
                    <a:prstGeom prst="rect">
                      <a:avLst/>
                    </a:prstGeom>
                    <a:solidFill>
                      <a:srgbClr val="C0C0C0">
                        <a:alpha val="59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fr-FR"/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Modèle par défaut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Modèle par défaut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3233</TotalTime>
  <Words>1543</Words>
  <Application>Microsoft Office PowerPoint</Application>
  <PresentationFormat>On-screen Show (4:3)</PresentationFormat>
  <Paragraphs>274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Modèle par défaut</vt:lpstr>
      <vt:lpstr>Slide 1</vt:lpstr>
      <vt:lpstr>Slide 2</vt:lpstr>
      <vt:lpstr>Slide 3</vt:lpstr>
      <vt:lpstr>Slide 4</vt:lpstr>
      <vt:lpstr>Slide 5</vt:lpstr>
      <vt:lpstr>تحرير النقل الجوي نحو أسواق جديدة </vt:lpstr>
      <vt:lpstr>نمو متميز للنقل الجوي منذ فتح الأجواء المغربية</vt:lpstr>
      <vt:lpstr>الربط الجوي المنتظم قبل التحرير</vt:lpstr>
      <vt:lpstr>الربط الجوي المنتظم بعد التحرير</vt:lpstr>
      <vt:lpstr>انخفاض هام لثمن تذاكر النقل الجوي  </vt:lpstr>
      <vt:lpstr>Slide 11</vt:lpstr>
      <vt:lpstr>Slide 12</vt:lpstr>
      <vt:lpstr>تطوير وتشجيع النقل الجوي الداخلي</vt:lpstr>
      <vt:lpstr>تطوير النقل الجوي الداخلي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شكرا على حسن انتباهكم</vt:lpstr>
    </vt:vector>
  </TitlesOfParts>
  <Company>MET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tazi</dc:creator>
  <cp:lastModifiedBy>795715</cp:lastModifiedBy>
  <cp:revision>398</cp:revision>
  <dcterms:created xsi:type="dcterms:W3CDTF">2008-11-11T14:24:28Z</dcterms:created>
  <dcterms:modified xsi:type="dcterms:W3CDTF">2015-01-28T11:21:08Z</dcterms:modified>
</cp:coreProperties>
</file>