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787" r:id="rId2"/>
    <p:sldId id="790" r:id="rId3"/>
    <p:sldId id="824" r:id="rId4"/>
    <p:sldId id="791" r:id="rId5"/>
    <p:sldId id="792" r:id="rId6"/>
    <p:sldId id="793" r:id="rId7"/>
    <p:sldId id="794" r:id="rId8"/>
    <p:sldId id="797" r:id="rId9"/>
    <p:sldId id="825" r:id="rId10"/>
    <p:sldId id="796" r:id="rId11"/>
    <p:sldId id="798" r:id="rId12"/>
    <p:sldId id="799" r:id="rId13"/>
    <p:sldId id="800" r:id="rId14"/>
    <p:sldId id="826" r:id="rId15"/>
    <p:sldId id="802" r:id="rId16"/>
    <p:sldId id="809" r:id="rId17"/>
    <p:sldId id="810" r:id="rId18"/>
    <p:sldId id="811" r:id="rId19"/>
    <p:sldId id="812" r:id="rId20"/>
    <p:sldId id="813" r:id="rId21"/>
    <p:sldId id="823" r:id="rId22"/>
    <p:sldId id="816" r:id="rId23"/>
    <p:sldId id="815" r:id="rId24"/>
    <p:sldId id="817" r:id="rId25"/>
    <p:sldId id="818" r:id="rId26"/>
    <p:sldId id="822" r:id="rId27"/>
    <p:sldId id="819" r:id="rId28"/>
    <p:sldId id="820" r:id="rId29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740"/>
    <a:srgbClr val="800000"/>
    <a:srgbClr val="FFFF66"/>
    <a:srgbClr val="FFFF99"/>
    <a:srgbClr val="DC9E02"/>
    <a:srgbClr val="FEF6F0"/>
    <a:srgbClr val="FF3300"/>
    <a:srgbClr val="FFCDCD"/>
    <a:srgbClr val="FF9999"/>
    <a:srgbClr val="B1FA0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8" autoAdjust="0"/>
    <p:restoredTop sz="79533" autoAdjust="0"/>
  </p:normalViewPr>
  <p:slideViewPr>
    <p:cSldViewPr>
      <p:cViewPr>
        <p:scale>
          <a:sx n="70" d="100"/>
          <a:sy n="70" d="100"/>
        </p:scale>
        <p:origin x="-4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2256" y="1002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DonutChar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autoTitleDeleted val="1"/>
    <c:plotArea>
      <c:layout/>
      <c:barChart>
        <c:barDir val="col"/>
        <c:grouping val="clustered"/>
        <c:ser>
          <c:idx val="0"/>
          <c:order val="0"/>
          <c:dLbls>
            <c:dLblPos val="inEnd"/>
            <c:showVal val="1"/>
          </c:dLbls>
          <c:val>
            <c:numRef>
              <c:f>Feuil1!$C$13:$F$13</c:f>
              <c:numCache>
                <c:formatCode>0.00</c:formatCode>
                <c:ptCount val="4"/>
                <c:pt idx="0">
                  <c:v>0.64356435643564369</c:v>
                </c:pt>
                <c:pt idx="1">
                  <c:v>0.96534653465346565</c:v>
                </c:pt>
                <c:pt idx="2">
                  <c:v>2.2277227722772381</c:v>
                </c:pt>
                <c:pt idx="3">
                  <c:v>4.0841584158415838</c:v>
                </c:pt>
              </c:numCache>
            </c:numRef>
          </c:val>
        </c:ser>
        <c:gapWidth val="75"/>
        <c:overlap val="40"/>
        <c:axId val="336934016"/>
        <c:axId val="336935936"/>
      </c:barChart>
      <c:catAx>
        <c:axId val="336934016"/>
        <c:scaling>
          <c:orientation val="minMax"/>
        </c:scaling>
        <c:delete val="1"/>
        <c:axPos val="b"/>
        <c:majorTickMark val="none"/>
        <c:tickLblPos val="none"/>
        <c:crossAx val="336935936"/>
        <c:crosses val="autoZero"/>
        <c:auto val="1"/>
        <c:lblAlgn val="ctr"/>
        <c:lblOffset val="100"/>
      </c:catAx>
      <c:valAx>
        <c:axId val="336935936"/>
        <c:scaling>
          <c:orientation val="minMax"/>
        </c:scaling>
        <c:delete val="1"/>
        <c:axPos val="l"/>
        <c:numFmt formatCode="0.00" sourceLinked="1"/>
        <c:majorTickMark val="none"/>
        <c:tickLblPos val="none"/>
        <c:crossAx val="3369340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view3D>
      <c:rAngAx val="1"/>
    </c:view3D>
    <c:sideWall>
      <c:spPr>
        <a:ln>
          <a:noFill/>
        </a:ln>
      </c:spPr>
    </c:sideWall>
    <c:backWall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3.1849377295657469E-2"/>
          <c:y val="8.9591456319704457E-2"/>
          <c:w val="0.91313806192093128"/>
          <c:h val="0.69610569717009263"/>
        </c:manualLayout>
      </c:layout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Val val="1"/>
          </c:dLbls>
          <c:cat>
            <c:numRef>
              <c:f>Feuil1!$C$7:$C$16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Feuil1!$D$7:$D$16</c:f>
              <c:numCache>
                <c:formatCode>General</c:formatCode>
                <c:ptCount val="10"/>
                <c:pt idx="0">
                  <c:v>815</c:v>
                </c:pt>
                <c:pt idx="1">
                  <c:v>967</c:v>
                </c:pt>
                <c:pt idx="2">
                  <c:v>1234</c:v>
                </c:pt>
                <c:pt idx="3">
                  <c:v>1455</c:v>
                </c:pt>
                <c:pt idx="4">
                  <c:v>1560</c:v>
                </c:pt>
                <c:pt idx="5">
                  <c:v>1741</c:v>
                </c:pt>
                <c:pt idx="6">
                  <c:v>1776</c:v>
                </c:pt>
                <c:pt idx="7">
                  <c:v>1847</c:v>
                </c:pt>
                <c:pt idx="8">
                  <c:v>2569</c:v>
                </c:pt>
                <c:pt idx="9">
                  <c:v>3455</c:v>
                </c:pt>
              </c:numCache>
            </c:numRef>
          </c:val>
        </c:ser>
        <c:shape val="cylinder"/>
        <c:axId val="342396288"/>
        <c:axId val="342403712"/>
        <c:axId val="0"/>
      </c:bar3DChart>
      <c:catAx>
        <c:axId val="3423962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342403712"/>
        <c:crosses val="autoZero"/>
        <c:auto val="1"/>
        <c:lblAlgn val="ctr"/>
        <c:lblOffset val="100"/>
      </c:catAx>
      <c:valAx>
        <c:axId val="342403712"/>
        <c:scaling>
          <c:orientation val="minMax"/>
        </c:scaling>
        <c:delete val="1"/>
        <c:axPos val="l"/>
        <c:numFmt formatCode="General" sourceLinked="1"/>
        <c:tickLblPos val="none"/>
        <c:crossAx val="34239628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chart>
    <c:autoTitleDeleted val="1"/>
    <c:plotArea>
      <c:layout>
        <c:manualLayout>
          <c:layoutTarget val="inner"/>
          <c:xMode val="edge"/>
          <c:yMode val="edge"/>
          <c:x val="0.49834986154239136"/>
          <c:y val="0.15993169913371574"/>
          <c:w val="0.4152499114482851"/>
          <c:h val="0.73822183123005503"/>
        </c:manualLayout>
      </c:layout>
      <c:doughnutChart>
        <c:varyColors val="1"/>
        <c:ser>
          <c:idx val="1"/>
          <c:order val="0"/>
          <c:tx>
            <c:strRef>
              <c:f>Heures!$B$3</c:f>
              <c:strCache>
                <c:ptCount val="1"/>
                <c:pt idx="0">
                  <c:v>Prévu </c:v>
                </c:pt>
              </c:strCache>
            </c:strRef>
          </c:tx>
          <c:spPr>
            <a:effectLst>
              <a:outerShdw blurRad="533400" dist="266700" dir="2580000" algn="ctr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127000" h="127000" prst="angle"/>
              <a:bevelB w="381000" h="381000" prst="coolSlant"/>
            </a:sp3d>
          </c:spPr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ar-MA" dirty="0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ar-MA" dirty="0" smtClean="0"/>
                      <a:t>60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ar-MA" dirty="0" smtClean="0"/>
                      <a:t>5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400" b="0" i="0">
                        <a:solidFill>
                          <a:schemeClr val="bg1"/>
                        </a:solidFill>
                      </a:defRPr>
                    </a:pPr>
                    <a:r>
                      <a:rPr lang="ar-MA" i="0" dirty="0" smtClean="0"/>
                      <a:t>6</a:t>
                    </a:r>
                    <a:r>
                      <a:rPr lang="en-US" i="0" dirty="0" smtClean="0"/>
                      <a:t>5</a:t>
                    </a:r>
                    <a:endParaRPr lang="en-US" i="0" dirty="0"/>
                  </a:p>
                </c:rich>
              </c:tx>
              <c:spPr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ar-MA" dirty="0" smtClean="0"/>
                      <a:t>70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ar-MA" dirty="0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ar-MA" dirty="0" smtClean="0"/>
                      <a:t>20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pPr>
                      <a:defRPr sz="1400" b="0">
                        <a:solidFill>
                          <a:schemeClr val="tx1"/>
                        </a:solidFill>
                      </a:defRPr>
                    </a:pPr>
                    <a:r>
                      <a:rPr lang="ar-MA" dirty="0" smtClean="0"/>
                      <a:t>4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Heures!$A$4:$A$12</c:f>
              <c:strCache>
                <c:ptCount val="9"/>
                <c:pt idx="0">
                  <c:v>Foncier</c:v>
                </c:pt>
                <c:pt idx="1">
                  <c:v>Génie Civil</c:v>
                </c:pt>
                <c:pt idx="2">
                  <c:v>EF</c:v>
                </c:pt>
                <c:pt idx="3">
                  <c:v>Matériel Roulant</c:v>
                </c:pt>
                <c:pt idx="4">
                  <c:v>AM</c:v>
                </c:pt>
                <c:pt idx="5">
                  <c:v>IT</c:v>
                </c:pt>
                <c:pt idx="6">
                  <c:v>Gares</c:v>
                </c:pt>
                <c:pt idx="7">
                  <c:v>Offre Com</c:v>
                </c:pt>
                <c:pt idx="8">
                  <c:v>Exploitation</c:v>
                </c:pt>
              </c:strCache>
            </c:strRef>
          </c:cat>
          <c:val>
            <c:numRef>
              <c:f>Heures!$B$4:$B$12</c:f>
              <c:numCache>
                <c:formatCode>General</c:formatCode>
                <c:ptCount val="9"/>
                <c:pt idx="0">
                  <c:v>62</c:v>
                </c:pt>
                <c:pt idx="1">
                  <c:v>57</c:v>
                </c:pt>
                <c:pt idx="2">
                  <c:v>50</c:v>
                </c:pt>
                <c:pt idx="3">
                  <c:v>32</c:v>
                </c:pt>
                <c:pt idx="4">
                  <c:v>43</c:v>
                </c:pt>
                <c:pt idx="5">
                  <c:v>35</c:v>
                </c:pt>
                <c:pt idx="6">
                  <c:v>9</c:v>
                </c:pt>
                <c:pt idx="7">
                  <c:v>12</c:v>
                </c:pt>
                <c:pt idx="8">
                  <c:v>50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</c:chart>
  <c:spPr>
    <a:noFill/>
    <a:ln w="25400" cap="rnd">
      <a:noFill/>
    </a:ln>
    <a:effectLst>
      <a:outerShdw blurRad="863600" dist="635000" dir="2580000" sx="92000" sy="92000" algn="ctr" rotWithShape="0">
        <a:srgbClr val="000000">
          <a:alpha val="27000"/>
        </a:srgbClr>
      </a:outerShdw>
    </a:effectLst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0.71296</cdr:x>
      <cdr:y>0.23061</cdr:y>
    </cdr:from>
    <cdr:to>
      <cdr:x>0.81173</cdr:x>
      <cdr:y>0.2935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00826" y="1047752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0.63296</cdr:x>
      <cdr:y>0.19019</cdr:y>
    </cdr:from>
    <cdr:to>
      <cdr:x>0.73172</cdr:x>
      <cdr:y>0.25308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12568" y="864096"/>
          <a:ext cx="797704" cy="285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0.65094</cdr:x>
      <cdr:y>0.174</cdr:y>
    </cdr:from>
    <cdr:to>
      <cdr:x>0.76415</cdr:x>
      <cdr:y>0.37526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257801" y="7905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0.77594</cdr:x>
      <cdr:y>0.20335</cdr:y>
    </cdr:from>
    <cdr:to>
      <cdr:x>0.88915</cdr:x>
      <cdr:y>0.40461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267451" y="92392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0.04482</cdr:x>
      <cdr:y>0.01888</cdr:y>
    </cdr:from>
    <cdr:to>
      <cdr:x>0.04482</cdr:x>
      <cdr:y>0.01888</cdr:y>
    </cdr:to>
    <cdr:grpSp>
      <cdr:nvGrpSpPr>
        <cdr:cNvPr id="11" name="Group 10"/>
        <cdr:cNvGrpSpPr/>
      </cdr:nvGrpSpPr>
      <cdr:grpSpPr>
        <a:xfrm xmlns:a="http://schemas.openxmlformats.org/drawingml/2006/main">
          <a:off x="415006" y="85780"/>
          <a:ext cx="0" cy="0"/>
          <a:chOff x="415006" y="85780"/>
          <a:chExt cx="0" cy="0"/>
        </a:xfrm>
      </cdr:grpSpPr>
    </cdr:grpSp>
  </cdr:relSizeAnchor>
  <cdr:relSizeAnchor xmlns:cdr="http://schemas.openxmlformats.org/drawingml/2006/chartDrawing">
    <cdr:from>
      <cdr:x>0.81912</cdr:x>
      <cdr:y>0.14552</cdr:y>
    </cdr:from>
    <cdr:to>
      <cdr:x>0.92655</cdr:x>
      <cdr:y>0.20891</cdr:y>
    </cdr:to>
    <cdr:sp macro="" textlink="">
      <cdr:nvSpPr>
        <cdr:cNvPr id="12" name="ZoneTexte 11"/>
        <cdr:cNvSpPr txBox="1"/>
      </cdr:nvSpPr>
      <cdr:spPr>
        <a:xfrm xmlns:a="http://schemas.openxmlformats.org/drawingml/2006/main">
          <a:off x="6616186" y="661182"/>
          <a:ext cx="867755" cy="288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ar-MA" sz="1600" b="1" dirty="0" smtClean="0">
              <a:solidFill>
                <a:srgbClr val="143740"/>
              </a:solidFill>
            </a:rPr>
            <a:t>العقار</a:t>
          </a:r>
          <a:endParaRPr lang="fr-FR" sz="1600" b="1" dirty="0">
            <a:solidFill>
              <a:srgbClr val="143740"/>
            </a:solidFill>
          </a:endParaRPr>
        </a:p>
      </cdr:txBody>
    </cdr:sp>
  </cdr:relSizeAnchor>
  <cdr:relSizeAnchor xmlns:cdr="http://schemas.openxmlformats.org/drawingml/2006/chartDrawing">
    <cdr:from>
      <cdr:x>0.89257</cdr:x>
      <cdr:y>0.49144</cdr:y>
    </cdr:from>
    <cdr:to>
      <cdr:x>1</cdr:x>
      <cdr:y>0.55484</cdr:y>
    </cdr:to>
    <cdr:sp macro="" textlink="">
      <cdr:nvSpPr>
        <cdr:cNvPr id="13" name="ZoneTexte 1"/>
        <cdr:cNvSpPr txBox="1"/>
      </cdr:nvSpPr>
      <cdr:spPr>
        <a:xfrm xmlns:a="http://schemas.openxmlformats.org/drawingml/2006/main">
          <a:off x="7902070" y="2232818"/>
          <a:ext cx="933363" cy="288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ar-MA" sz="1600" b="1" dirty="0" smtClean="0">
              <a:solidFill>
                <a:srgbClr val="143740"/>
              </a:solidFill>
            </a:rPr>
            <a:t>الهندسة المدنية</a:t>
          </a:r>
          <a:endParaRPr lang="fr-FR" sz="1600" b="1" dirty="0">
            <a:solidFill>
              <a:srgbClr val="143740"/>
            </a:solidFill>
          </a:endParaRPr>
        </a:p>
      </cdr:txBody>
    </cdr:sp>
  </cdr:relSizeAnchor>
  <cdr:relSizeAnchor xmlns:cdr="http://schemas.openxmlformats.org/drawingml/2006/chartDrawing">
    <cdr:from>
      <cdr:x>0.78727</cdr:x>
      <cdr:y>0.82414</cdr:y>
    </cdr:from>
    <cdr:to>
      <cdr:x>0.98065</cdr:x>
      <cdr:y>0.88753</cdr:y>
    </cdr:to>
    <cdr:sp macro="" textlink="">
      <cdr:nvSpPr>
        <cdr:cNvPr id="15" name="ZoneTexte 1"/>
        <cdr:cNvSpPr txBox="1"/>
      </cdr:nvSpPr>
      <cdr:spPr>
        <a:xfrm xmlns:a="http://schemas.openxmlformats.org/drawingml/2006/main">
          <a:off x="6358947" y="3744420"/>
          <a:ext cx="1561960" cy="288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ar-MA" sz="1600" b="1" dirty="0" smtClean="0">
              <a:solidFill>
                <a:srgbClr val="143740"/>
              </a:solidFill>
            </a:rPr>
            <a:t>التجهيزات </a:t>
          </a:r>
          <a:r>
            <a:rPr lang="ar-MA" sz="1600" b="1" dirty="0" err="1" smtClean="0">
              <a:solidFill>
                <a:srgbClr val="143740"/>
              </a:solidFill>
            </a:rPr>
            <a:t>السككية</a:t>
          </a:r>
          <a:endParaRPr lang="fr-FR" sz="1600" b="1" dirty="0">
            <a:solidFill>
              <a:srgbClr val="143740"/>
            </a:solidFill>
          </a:endParaRPr>
        </a:p>
      </cdr:txBody>
    </cdr:sp>
  </cdr:relSizeAnchor>
  <cdr:relSizeAnchor xmlns:cdr="http://schemas.openxmlformats.org/drawingml/2006/chartDrawing">
    <cdr:from>
      <cdr:x>0.5877</cdr:x>
      <cdr:y>0.90338</cdr:y>
    </cdr:from>
    <cdr:to>
      <cdr:x>0.74886</cdr:x>
      <cdr:y>0.96678</cdr:y>
    </cdr:to>
    <cdr:sp macro="" textlink="">
      <cdr:nvSpPr>
        <cdr:cNvPr id="16" name="ZoneTexte 1"/>
        <cdr:cNvSpPr txBox="1"/>
      </cdr:nvSpPr>
      <cdr:spPr>
        <a:xfrm xmlns:a="http://schemas.openxmlformats.org/drawingml/2006/main">
          <a:off x="4747011" y="4104441"/>
          <a:ext cx="1301682" cy="288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ar-MA" sz="1600" b="1" dirty="0" smtClean="0">
              <a:solidFill>
                <a:srgbClr val="143740"/>
              </a:solidFill>
            </a:rPr>
            <a:t>المعدات المتحركة</a:t>
          </a:r>
          <a:endParaRPr lang="fr-FR" sz="1600" b="1" dirty="0">
            <a:solidFill>
              <a:srgbClr val="143740"/>
            </a:solidFill>
          </a:endParaRPr>
        </a:p>
      </cdr:txBody>
    </cdr:sp>
  </cdr:relSizeAnchor>
  <cdr:relSizeAnchor xmlns:cdr="http://schemas.openxmlformats.org/drawingml/2006/chartDrawing">
    <cdr:from>
      <cdr:x>0.38084</cdr:x>
      <cdr:y>0.74489</cdr:y>
    </cdr:from>
    <cdr:to>
      <cdr:x>0.55273</cdr:x>
      <cdr:y>0.80829</cdr:y>
    </cdr:to>
    <cdr:sp macro="" textlink="">
      <cdr:nvSpPr>
        <cdr:cNvPr id="17" name="ZoneTexte 1"/>
        <cdr:cNvSpPr txBox="1"/>
      </cdr:nvSpPr>
      <cdr:spPr>
        <a:xfrm xmlns:a="http://schemas.openxmlformats.org/drawingml/2006/main">
          <a:off x="3076102" y="3384353"/>
          <a:ext cx="1388409" cy="288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ar-MA" sz="1600" b="1" dirty="0" smtClean="0">
              <a:solidFill>
                <a:srgbClr val="143740"/>
              </a:solidFill>
            </a:rPr>
            <a:t>ورش الصيانة</a:t>
          </a:r>
          <a:endParaRPr lang="fr-FR" sz="1600" b="1" dirty="0">
            <a:solidFill>
              <a:srgbClr val="143740"/>
            </a:solidFill>
          </a:endParaRPr>
        </a:p>
      </cdr:txBody>
    </cdr:sp>
  </cdr:relSizeAnchor>
  <cdr:relSizeAnchor xmlns:cdr="http://schemas.openxmlformats.org/drawingml/2006/chartDrawing">
    <cdr:from>
      <cdr:x>0.48308</cdr:x>
      <cdr:y>0.14552</cdr:y>
    </cdr:from>
    <cdr:to>
      <cdr:x>0.63349</cdr:x>
      <cdr:y>0.20891</cdr:y>
    </cdr:to>
    <cdr:sp macro="" textlink="">
      <cdr:nvSpPr>
        <cdr:cNvPr id="18" name="ZoneTexte 1"/>
        <cdr:cNvSpPr txBox="1"/>
      </cdr:nvSpPr>
      <cdr:spPr>
        <a:xfrm xmlns:a="http://schemas.openxmlformats.org/drawingml/2006/main">
          <a:off x="4473046" y="661182"/>
          <a:ext cx="1392668" cy="288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ar-MA" sz="1600" b="1" dirty="0" smtClean="0">
              <a:solidFill>
                <a:srgbClr val="143740"/>
              </a:solidFill>
            </a:rPr>
            <a:t>نظام الاستغلال</a:t>
          </a:r>
          <a:endParaRPr lang="fr-FR" sz="1600" b="1" dirty="0">
            <a:solidFill>
              <a:srgbClr val="143740"/>
            </a:solidFill>
          </a:endParaRPr>
        </a:p>
      </cdr:txBody>
    </cdr:sp>
  </cdr:relSizeAnchor>
  <cdr:relSizeAnchor xmlns:cdr="http://schemas.openxmlformats.org/drawingml/2006/chartDrawing">
    <cdr:from>
      <cdr:x>0.33808</cdr:x>
      <cdr:y>0.47546</cdr:y>
    </cdr:from>
    <cdr:to>
      <cdr:x>0.49924</cdr:x>
      <cdr:y>0.53886</cdr:y>
    </cdr:to>
    <cdr:sp macro="" textlink="">
      <cdr:nvSpPr>
        <cdr:cNvPr id="19" name="ZoneTexte 1"/>
        <cdr:cNvSpPr txBox="1"/>
      </cdr:nvSpPr>
      <cdr:spPr>
        <a:xfrm xmlns:a="http://schemas.openxmlformats.org/drawingml/2006/main">
          <a:off x="2730780" y="2160218"/>
          <a:ext cx="1301682" cy="288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ar-MA" sz="1600" b="1" dirty="0" smtClean="0">
              <a:solidFill>
                <a:srgbClr val="143740"/>
              </a:solidFill>
            </a:rPr>
            <a:t>المنشآت النهائية</a:t>
          </a:r>
          <a:endParaRPr lang="fr-FR" sz="1600" b="1" dirty="0">
            <a:solidFill>
              <a:srgbClr val="143740"/>
            </a:solidFill>
          </a:endParaRPr>
        </a:p>
      </cdr:txBody>
    </cdr:sp>
  </cdr:relSizeAnchor>
  <cdr:relSizeAnchor xmlns:cdr="http://schemas.openxmlformats.org/drawingml/2006/chartDrawing">
    <cdr:from>
      <cdr:x>0.40072</cdr:x>
      <cdr:y>0.36452</cdr:y>
    </cdr:from>
    <cdr:to>
      <cdr:x>0.50815</cdr:x>
      <cdr:y>0.42792</cdr:y>
    </cdr:to>
    <cdr:sp macro="" textlink="">
      <cdr:nvSpPr>
        <cdr:cNvPr id="20" name="ZoneTexte 1"/>
        <cdr:cNvSpPr txBox="1"/>
      </cdr:nvSpPr>
      <cdr:spPr>
        <a:xfrm xmlns:a="http://schemas.openxmlformats.org/drawingml/2006/main">
          <a:off x="3236675" y="1656170"/>
          <a:ext cx="867756" cy="288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ar-MA" sz="1600" b="1" dirty="0" smtClean="0">
              <a:solidFill>
                <a:srgbClr val="143740"/>
              </a:solidFill>
            </a:rPr>
            <a:t>المحطات</a:t>
          </a:r>
          <a:endParaRPr lang="fr-FR" sz="1600" b="1" dirty="0">
            <a:solidFill>
              <a:srgbClr val="143740"/>
            </a:solidFill>
          </a:endParaRPr>
        </a:p>
      </cdr:txBody>
    </cdr:sp>
  </cdr:relSizeAnchor>
  <cdr:relSizeAnchor xmlns:cdr="http://schemas.openxmlformats.org/drawingml/2006/chartDrawing">
    <cdr:from>
      <cdr:x>0.35192</cdr:x>
      <cdr:y>0.27131</cdr:y>
    </cdr:from>
    <cdr:to>
      <cdr:x>0.5453</cdr:x>
      <cdr:y>0.33471</cdr:y>
    </cdr:to>
    <cdr:sp macro="" textlink="">
      <cdr:nvSpPr>
        <cdr:cNvPr id="21" name="ZoneTexte 1"/>
        <cdr:cNvSpPr txBox="1"/>
      </cdr:nvSpPr>
      <cdr:spPr>
        <a:xfrm xmlns:a="http://schemas.openxmlformats.org/drawingml/2006/main">
          <a:off x="3258600" y="1232686"/>
          <a:ext cx="1790572" cy="288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ar-MA" sz="1600" b="1" dirty="0" smtClean="0">
              <a:solidFill>
                <a:srgbClr val="143740"/>
              </a:solidFill>
            </a:rPr>
            <a:t>العرض التجاري</a:t>
          </a:r>
          <a:endParaRPr lang="fr-FR" sz="1600" b="1" dirty="0">
            <a:solidFill>
              <a:srgbClr val="14374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93485-D7BA-4E0E-A8FC-19C5F1DBCDD7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41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41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F8B11-81FE-484F-A585-126CA0EDF1D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3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AE046-7D5F-41A5-891B-C6A2E350AA85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2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2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854C2-A4C5-4549-96D9-CEC3AC6EC8E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31F2E-0D06-4CC1-A18E-160FC87F5FE8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20849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31F2E-0D06-4CC1-A18E-160FC87F5FE8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20849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31F2E-0D06-4CC1-A18E-160FC87F5FE8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2084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31F2E-0D06-4CC1-A18E-160FC87F5FE8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2084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993B-99F5-40AC-A212-FAF2C0417326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382C-BC1E-4AE5-B742-143B7F696E1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993B-99F5-40AC-A212-FAF2C0417326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382C-BC1E-4AE5-B742-143B7F696E1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993B-99F5-40AC-A212-FAF2C0417326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382C-BC1E-4AE5-B742-143B7F696E1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993B-99F5-40AC-A212-FAF2C0417326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382C-BC1E-4AE5-B742-143B7F696E1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993B-99F5-40AC-A212-FAF2C0417326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382C-BC1E-4AE5-B742-143B7F696E1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993B-99F5-40AC-A212-FAF2C0417326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382C-BC1E-4AE5-B742-143B7F696E1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993B-99F5-40AC-A212-FAF2C0417326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382C-BC1E-4AE5-B742-143B7F696E1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993B-99F5-40AC-A212-FAF2C0417326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382C-BC1E-4AE5-B742-143B7F696E1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993B-99F5-40AC-A212-FAF2C0417326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382C-BC1E-4AE5-B742-143B7F696E1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993B-99F5-40AC-A212-FAF2C0417326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382C-BC1E-4AE5-B742-143B7F696E1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993B-99F5-40AC-A212-FAF2C0417326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382C-BC1E-4AE5-B742-143B7F696E1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9993B-99F5-40AC-A212-FAF2C0417326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0382C-BC1E-4AE5-B742-143B7F696E1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8.png"/><Relationship Id="rId7" Type="http://schemas.openxmlformats.org/officeDocument/2006/relationships/hyperlink" Target="http://upload.wikimedia.org/wikipedia/commons/d/d5/Coat_of_arms_of_Morocco.sv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10.jpeg"/><Relationship Id="rId10" Type="http://schemas.openxmlformats.org/officeDocument/2006/relationships/image" Target="../media/image46.png"/><Relationship Id="rId4" Type="http://schemas.openxmlformats.org/officeDocument/2006/relationships/image" Target="../media/image9.jpe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e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jpeg"/><Relationship Id="rId3" Type="http://schemas.openxmlformats.org/officeDocument/2006/relationships/image" Target="../media/image8.pn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11" Type="http://schemas.openxmlformats.org/officeDocument/2006/relationships/image" Target="../media/image57.png"/><Relationship Id="rId5" Type="http://schemas.openxmlformats.org/officeDocument/2006/relationships/image" Target="../media/image10.jpeg"/><Relationship Id="rId10" Type="http://schemas.openxmlformats.org/officeDocument/2006/relationships/image" Target="../media/image56.jpeg"/><Relationship Id="rId4" Type="http://schemas.openxmlformats.org/officeDocument/2006/relationships/image" Target="../media/image9.jpeg"/><Relationship Id="rId9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8.png"/><Relationship Id="rId7" Type="http://schemas.openxmlformats.org/officeDocument/2006/relationships/image" Target="../media/image6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8.png"/><Relationship Id="rId7" Type="http://schemas.openxmlformats.org/officeDocument/2006/relationships/image" Target="../media/image64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6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8.png"/><Relationship Id="rId7" Type="http://schemas.openxmlformats.org/officeDocument/2006/relationships/image" Target="../media/image63.jpe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7.jpe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emf"/><Relationship Id="rId11" Type="http://schemas.openxmlformats.org/officeDocument/2006/relationships/image" Target="../media/image73.png"/><Relationship Id="rId5" Type="http://schemas.openxmlformats.org/officeDocument/2006/relationships/image" Target="../media/image10.jpe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9.jpe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8.png"/><Relationship Id="rId7" Type="http://schemas.openxmlformats.org/officeDocument/2006/relationships/image" Target="../media/image63.jpeg"/><Relationship Id="rId12" Type="http://schemas.openxmlformats.org/officeDocument/2006/relationships/image" Target="../media/image8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emf"/><Relationship Id="rId11" Type="http://schemas.openxmlformats.org/officeDocument/2006/relationships/image" Target="../media/image84.png"/><Relationship Id="rId5" Type="http://schemas.openxmlformats.org/officeDocument/2006/relationships/image" Target="../media/image10.jpe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9.jpe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L00094\Desktop\Musique%20(1).wmv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9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11" Type="http://schemas.openxmlformats.org/officeDocument/2006/relationships/image" Target="../media/image93.wmf"/><Relationship Id="rId5" Type="http://schemas.openxmlformats.org/officeDocument/2006/relationships/image" Target="../media/image10.jpeg"/><Relationship Id="rId10" Type="http://schemas.openxmlformats.org/officeDocument/2006/relationships/image" Target="../media/image92.png"/><Relationship Id="rId4" Type="http://schemas.openxmlformats.org/officeDocument/2006/relationships/image" Target="../media/image9.jpeg"/><Relationship Id="rId9" Type="http://schemas.openxmlformats.org/officeDocument/2006/relationships/image" Target="../media/image9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8.png"/><Relationship Id="rId7" Type="http://schemas.openxmlformats.org/officeDocument/2006/relationships/image" Target="../media/image98.jpeg"/><Relationship Id="rId12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jpeg"/><Relationship Id="rId11" Type="http://schemas.openxmlformats.org/officeDocument/2006/relationships/image" Target="../media/image102.jpeg"/><Relationship Id="rId5" Type="http://schemas.openxmlformats.org/officeDocument/2006/relationships/image" Target="../media/image10.jpeg"/><Relationship Id="rId10" Type="http://schemas.openxmlformats.org/officeDocument/2006/relationships/image" Target="../media/image101.jpeg"/><Relationship Id="rId4" Type="http://schemas.openxmlformats.org/officeDocument/2006/relationships/image" Target="../media/image9.jpeg"/><Relationship Id="rId9" Type="http://schemas.openxmlformats.org/officeDocument/2006/relationships/image" Target="../media/image10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8.png"/><Relationship Id="rId7" Type="http://schemas.openxmlformats.org/officeDocument/2006/relationships/image" Target="../media/image10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emf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image" Target="../media/image7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tnr%20oncf&amp;source=images&amp;cd=&amp;cad=rja&amp;docid=WVDuDRKqBQuh_M&amp;tbnid=Q3p5Uh0L9CDSAM:&amp;ved=0CAUQjRw&amp;url=http://www.skyscrapercity.com/showthread.php?t=1165209&amp;ei=zKIQUsntL4_XsgbHpoC4BA&amp;bvm=bv.50768961,d.Yms&amp;psig=AFQjCNH39g1QOtrMhdAVvGH5yNNeh7qRbQ&amp;ust=1376908217796646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0.jpeg"/><Relationship Id="rId15" Type="http://schemas.openxmlformats.org/officeDocument/2006/relationships/image" Target="../media/image24.jpeg"/><Relationship Id="rId10" Type="http://schemas.openxmlformats.org/officeDocument/2006/relationships/hyperlink" Target="http://www.google.com/url?sa=i&amp;rct=j&amp;q=marche%20verte%20train&amp;source=images&amp;cd=&amp;cad=rja&amp;docid=z4mFHiwOih7thM&amp;tbnid=JV15Hbzl9-gWTM:&amp;ved=0CAUQjRw&amp;url=http://www.unevieafedala.com/ancienseleves/fedala.aspx?code=marche-verte-75&amp;ei=B1QPUqW1FYSOtQayvoHIAQ&amp;psig=AFQjCNE980BobO9s_QWgdlJ8hblOoO9qZg&amp;ust=1376822240543925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9.jpe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10.jpeg"/><Relationship Id="rId10" Type="http://schemas.openxmlformats.org/officeDocument/2006/relationships/image" Target="../media/image31.jpeg"/><Relationship Id="rId4" Type="http://schemas.openxmlformats.org/officeDocument/2006/relationships/image" Target="../media/image9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8.png"/><Relationship Id="rId7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8.png"/><Relationship Id="rId7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10.jpeg"/><Relationship Id="rId10" Type="http://schemas.openxmlformats.org/officeDocument/2006/relationships/chart" Target="../charts/chart1.xml"/><Relationship Id="rId4" Type="http://schemas.openxmlformats.org/officeDocument/2006/relationships/image" Target="../media/image9.jpeg"/><Relationship Id="rId9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Z L'ECONOMISTE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242481" cy="6858000"/>
          </a:xfrm>
          <a:prstGeom prst="rect">
            <a:avLst/>
          </a:prstGeom>
        </p:spPr>
      </p:pic>
      <p:pic>
        <p:nvPicPr>
          <p:cNvPr id="3" name="Picture 2" descr="SIGLENEW"/>
          <p:cNvPicPr>
            <a:picLocks noChangeAspect="1" noChangeArrowheads="1"/>
          </p:cNvPicPr>
          <p:nvPr/>
        </p:nvPicPr>
        <p:blipFill>
          <a:blip r:embed="rId3" cstate="print"/>
          <a:srcRect l="690" t="1630" r="690" b="1630"/>
          <a:stretch>
            <a:fillRect/>
          </a:stretch>
        </p:blipFill>
        <p:spPr bwMode="auto">
          <a:xfrm>
            <a:off x="7929586" y="4071942"/>
            <a:ext cx="1000132" cy="47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928794" y="1714496"/>
            <a:ext cx="52864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i="0" u="none" strike="noStrike" kern="1200" normalizeH="0" baseline="0" noProof="0" dirty="0" err="1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استراتيجية</a:t>
            </a:r>
            <a:r>
              <a:rPr kumimoji="0" lang="ar-MA" sz="4000" i="0" u="none" strike="noStrike" kern="1200" normalizeH="0" baseline="0" noProof="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  تطوير القطاع </a:t>
            </a:r>
            <a:r>
              <a:rPr kumimoji="0" lang="ar-MA" sz="4000" i="0" u="none" strike="noStrike" kern="1200" normalizeH="0" baseline="0" noProof="0" dirty="0" err="1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السككي</a:t>
            </a:r>
            <a:r>
              <a:rPr kumimoji="0" lang="fr-FR" sz="4000" i="0" u="none" strike="noStrike" kern="1200" normalizeH="0" baseline="0" noProof="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MA" sz="4000" i="0" u="none" strike="noStrike" kern="1200" normalizeH="0" baseline="0" noProof="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 بالمغرب</a:t>
            </a:r>
            <a:endParaRPr kumimoji="0" lang="fr-FR" sz="4000" i="0" u="none" strike="noStrike" kern="1200" normalizeH="0" baseline="0" noProof="0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C:\Users\secgeneral\Desktop\untitled.bmp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6248" y="0"/>
            <a:ext cx="714380" cy="642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763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2643"/>
          </a:xfrm>
          <a:prstGeom prst="rect">
            <a:avLst/>
          </a:prstGeom>
        </p:spPr>
      </p:pic>
      <p:pic>
        <p:nvPicPr>
          <p:cNvPr id="5" name="Image 4" descr="PREZ L'ECONOMISTE 2.jpg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4769" y="0"/>
            <a:ext cx="9144001" cy="468000"/>
          </a:xfrm>
          <a:prstGeom prst="rect">
            <a:avLst/>
          </a:prstGeom>
        </p:spPr>
      </p:pic>
      <p:pic>
        <p:nvPicPr>
          <p:cNvPr id="8" name="Image 7" descr="PREZ L'ECONOMISTE 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-33619"/>
            <a:ext cx="497633" cy="508221"/>
          </a:xfrm>
          <a:prstGeom prst="rect">
            <a:avLst/>
          </a:prstGeom>
        </p:spPr>
      </p:pic>
      <p:pic>
        <p:nvPicPr>
          <p:cNvPr id="9" name="Image 8" descr="PREZ L'ECONOMISTE 4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45776" y="-33619"/>
            <a:ext cx="498256" cy="50822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785786" y="25983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105049" y="25181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073828" y="10324"/>
            <a:ext cx="285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خارطة الطريق 2010 - 2015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57158" y="42860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/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الإطار المرجعي</a:t>
            </a:r>
          </a:p>
        </p:txBody>
      </p:sp>
      <p:grpSp>
        <p:nvGrpSpPr>
          <p:cNvPr id="40" name="Groupe 39"/>
          <p:cNvGrpSpPr/>
          <p:nvPr/>
        </p:nvGrpSpPr>
        <p:grpSpPr>
          <a:xfrm>
            <a:off x="314916" y="1357298"/>
            <a:ext cx="7757546" cy="4714908"/>
            <a:chOff x="387959" y="1142984"/>
            <a:chExt cx="8184569" cy="5000660"/>
          </a:xfrm>
        </p:grpSpPr>
        <p:grpSp>
          <p:nvGrpSpPr>
            <p:cNvPr id="41" name="Groupe 73"/>
            <p:cNvGrpSpPr/>
            <p:nvPr/>
          </p:nvGrpSpPr>
          <p:grpSpPr>
            <a:xfrm>
              <a:off x="6304528" y="1142984"/>
              <a:ext cx="2268000" cy="1116000"/>
              <a:chOff x="2946400" y="257047"/>
              <a:chExt cx="1143000" cy="1143000"/>
            </a:xfrm>
          </p:grpSpPr>
          <p:sp>
            <p:nvSpPr>
              <p:cNvPr id="67" name="Ellipse 66"/>
              <p:cNvSpPr/>
              <p:nvPr/>
            </p:nvSpPr>
            <p:spPr>
              <a:xfrm>
                <a:off x="2946400" y="257047"/>
                <a:ext cx="1143000" cy="1143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8" name="Ellipse 4"/>
              <p:cNvSpPr/>
              <p:nvPr/>
            </p:nvSpPr>
            <p:spPr>
              <a:xfrm>
                <a:off x="3113789" y="424435"/>
                <a:ext cx="808222" cy="808224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2100" kern="1200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6643702" y="1214422"/>
              <a:ext cx="157163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>
                <a:defRPr/>
              </a:pPr>
              <a:r>
                <a:rPr lang="ar-MA" sz="2000" dirty="0" smtClean="0">
                  <a:solidFill>
                    <a:srgbClr val="3E0000"/>
                  </a:solidFill>
                  <a:latin typeface="Arial" charset="0"/>
                  <a:cs typeface="Arial" charset="0"/>
                </a:rPr>
                <a:t>سياسة الحكومة المسطرة لقطاع النقل</a:t>
              </a:r>
              <a:endParaRPr lang="fr-FR" sz="2000" dirty="0">
                <a:solidFill>
                  <a:srgbClr val="3E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3" name="Groupe 82"/>
            <p:cNvGrpSpPr/>
            <p:nvPr/>
          </p:nvGrpSpPr>
          <p:grpSpPr>
            <a:xfrm>
              <a:off x="6304528" y="3081364"/>
              <a:ext cx="2268000" cy="1116000"/>
              <a:chOff x="2946400" y="257047"/>
              <a:chExt cx="1143000" cy="1143000"/>
            </a:xfrm>
          </p:grpSpPr>
          <p:sp>
            <p:nvSpPr>
              <p:cNvPr id="65" name="Ellipse 64"/>
              <p:cNvSpPr/>
              <p:nvPr/>
            </p:nvSpPr>
            <p:spPr>
              <a:xfrm>
                <a:off x="2946400" y="257047"/>
                <a:ext cx="1143000" cy="1143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Ellipse 4"/>
              <p:cNvSpPr/>
              <p:nvPr/>
            </p:nvSpPr>
            <p:spPr>
              <a:xfrm>
                <a:off x="3113789" y="424435"/>
                <a:ext cx="808222" cy="808224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2100" kern="1200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6447404" y="3286124"/>
              <a:ext cx="192882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>
                <a:defRPr/>
              </a:pPr>
              <a:r>
                <a:rPr lang="ar-MA" sz="2000" dirty="0" err="1" smtClean="0">
                  <a:solidFill>
                    <a:srgbClr val="3E0000"/>
                  </a:solidFill>
                  <a:latin typeface="Arial" charset="0"/>
                  <a:cs typeface="Arial" charset="0"/>
                </a:rPr>
                <a:t>خلاصات</a:t>
              </a:r>
              <a:r>
                <a:rPr lang="ar-MA" sz="2000" dirty="0" smtClean="0">
                  <a:solidFill>
                    <a:srgbClr val="3E0000"/>
                  </a:solidFill>
                  <a:latin typeface="Arial" charset="0"/>
                  <a:cs typeface="Arial" charset="0"/>
                </a:rPr>
                <a:t> الدراسات المهيكلة </a:t>
              </a:r>
              <a:r>
                <a:rPr lang="ar-MA" sz="2000" dirty="0" err="1" smtClean="0">
                  <a:solidFill>
                    <a:srgbClr val="3E0000"/>
                  </a:solidFill>
                  <a:latin typeface="Arial" charset="0"/>
                  <a:cs typeface="Arial" charset="0"/>
                </a:rPr>
                <a:t>الإستشرافية</a:t>
              </a:r>
              <a:endParaRPr lang="ar-MA" sz="2000" dirty="0" smtClean="0">
                <a:solidFill>
                  <a:srgbClr val="3E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5" name="Groupe 86"/>
            <p:cNvGrpSpPr/>
            <p:nvPr/>
          </p:nvGrpSpPr>
          <p:grpSpPr>
            <a:xfrm>
              <a:off x="6304528" y="5027644"/>
              <a:ext cx="2268000" cy="1116000"/>
              <a:chOff x="2946400" y="257047"/>
              <a:chExt cx="1143000" cy="1143000"/>
            </a:xfrm>
          </p:grpSpPr>
          <p:sp>
            <p:nvSpPr>
              <p:cNvPr id="63" name="Ellipse 62"/>
              <p:cNvSpPr/>
              <p:nvPr/>
            </p:nvSpPr>
            <p:spPr>
              <a:xfrm>
                <a:off x="2946400" y="257047"/>
                <a:ext cx="1143000" cy="1143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4" name="Ellipse 4"/>
              <p:cNvSpPr/>
              <p:nvPr/>
            </p:nvSpPr>
            <p:spPr>
              <a:xfrm>
                <a:off x="3113789" y="424435"/>
                <a:ext cx="808222" cy="808224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2100" kern="1200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6447404" y="5037198"/>
              <a:ext cx="192882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>
                <a:defRPr/>
              </a:pPr>
              <a:r>
                <a:rPr lang="ar-MA" sz="2000" dirty="0" smtClean="0">
                  <a:solidFill>
                    <a:srgbClr val="3E0000"/>
                  </a:solidFill>
                  <a:latin typeface="Arial" charset="0"/>
                  <a:cs typeface="Arial" charset="0"/>
                </a:rPr>
                <a:t>المحيط العام </a:t>
              </a:r>
              <a:endParaRPr lang="fr-FR" sz="2000" dirty="0" smtClean="0">
                <a:solidFill>
                  <a:srgbClr val="3E0000"/>
                </a:solidFill>
                <a:latin typeface="Arial" charset="0"/>
                <a:cs typeface="Arial" charset="0"/>
              </a:endParaRPr>
            </a:p>
            <a:p>
              <a:pPr algn="ctr" rtl="1">
                <a:defRPr/>
              </a:pPr>
              <a:r>
                <a:rPr lang="ar-MA" sz="2000" dirty="0" smtClean="0">
                  <a:solidFill>
                    <a:srgbClr val="3E0000"/>
                  </a:solidFill>
                  <a:latin typeface="Arial" charset="0"/>
                  <a:cs typeface="Arial" charset="0"/>
                </a:rPr>
                <a:t>الذي يشتغل فيه المكتب</a:t>
              </a:r>
            </a:p>
          </p:txBody>
        </p:sp>
        <p:grpSp>
          <p:nvGrpSpPr>
            <p:cNvPr id="47" name="Groupe 93"/>
            <p:cNvGrpSpPr/>
            <p:nvPr/>
          </p:nvGrpSpPr>
          <p:grpSpPr>
            <a:xfrm>
              <a:off x="3375570" y="3183864"/>
              <a:ext cx="1908000" cy="936000"/>
              <a:chOff x="2946400" y="257047"/>
              <a:chExt cx="1143000" cy="1143000"/>
            </a:xfrm>
          </p:grpSpPr>
          <p:sp>
            <p:nvSpPr>
              <p:cNvPr id="61" name="Ellipse 94"/>
              <p:cNvSpPr/>
              <p:nvPr/>
            </p:nvSpPr>
            <p:spPr>
              <a:xfrm>
                <a:off x="2946400" y="257047"/>
                <a:ext cx="1143000" cy="11430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2" name="Ellipse 4"/>
              <p:cNvSpPr/>
              <p:nvPr/>
            </p:nvSpPr>
            <p:spPr>
              <a:xfrm>
                <a:off x="3113789" y="424435"/>
                <a:ext cx="808222" cy="808224"/>
              </a:xfrm>
              <a:prstGeom prst="round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2100" kern="1200"/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3221231" y="3112941"/>
              <a:ext cx="2094958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rIns="36000">
              <a:spAutoFit/>
            </a:bodyPr>
            <a:lstStyle/>
            <a:p>
              <a:pPr algn="ctr" rtl="1">
                <a:defRPr/>
              </a:pPr>
              <a:r>
                <a:rPr lang="ar-MA" sz="20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خارطة الطريق 2015: المشروع المقاولاتي ”رهان 50“</a:t>
              </a:r>
            </a:p>
          </p:txBody>
        </p:sp>
        <p:grpSp>
          <p:nvGrpSpPr>
            <p:cNvPr id="49" name="Groupe 101"/>
            <p:cNvGrpSpPr/>
            <p:nvPr/>
          </p:nvGrpSpPr>
          <p:grpSpPr>
            <a:xfrm>
              <a:off x="428596" y="3199395"/>
              <a:ext cx="1872000" cy="936000"/>
              <a:chOff x="2946400" y="257047"/>
              <a:chExt cx="1143000" cy="1143000"/>
            </a:xfrm>
          </p:grpSpPr>
          <p:sp>
            <p:nvSpPr>
              <p:cNvPr id="58" name="Ellipse 94"/>
              <p:cNvSpPr/>
              <p:nvPr/>
            </p:nvSpPr>
            <p:spPr>
              <a:xfrm>
                <a:off x="2946400" y="257047"/>
                <a:ext cx="1143000" cy="11430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Ellipse 4"/>
              <p:cNvSpPr/>
              <p:nvPr/>
            </p:nvSpPr>
            <p:spPr>
              <a:xfrm>
                <a:off x="3113789" y="424435"/>
                <a:ext cx="808222" cy="808224"/>
              </a:xfrm>
              <a:prstGeom prst="round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2100" kern="1200"/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387959" y="3112941"/>
              <a:ext cx="1928827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>
                <a:defRPr/>
              </a:pPr>
              <a:r>
                <a:rPr lang="ar-MA" sz="20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البرنامج التعاقدي مع الدولة لفترة   2010-2015</a:t>
              </a:r>
            </a:p>
            <a:p>
              <a:pPr algn="ctr" rtl="1">
                <a:defRPr/>
              </a:pPr>
              <a:endParaRPr lang="ar-MA" sz="2000" dirty="0" smtClean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Flèche gauche 50"/>
            <p:cNvSpPr/>
            <p:nvPr/>
          </p:nvSpPr>
          <p:spPr>
            <a:xfrm rot="18887800">
              <a:off x="5260339" y="2510177"/>
              <a:ext cx="1156308" cy="357190"/>
            </a:xfrm>
            <a:prstGeom prst="leftArrow">
              <a:avLst/>
            </a:prstGeom>
            <a:solidFill>
              <a:srgbClr val="8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Flèche gauche 51"/>
            <p:cNvSpPr/>
            <p:nvPr/>
          </p:nvSpPr>
          <p:spPr>
            <a:xfrm>
              <a:off x="5447272" y="3497628"/>
              <a:ext cx="684000" cy="360000"/>
            </a:xfrm>
            <a:prstGeom prst="leftArrow">
              <a:avLst/>
            </a:prstGeom>
            <a:solidFill>
              <a:srgbClr val="8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lèche gauche 52"/>
            <p:cNvSpPr/>
            <p:nvPr/>
          </p:nvSpPr>
          <p:spPr>
            <a:xfrm rot="2489146">
              <a:off x="5246397" y="4491117"/>
              <a:ext cx="1156308" cy="357190"/>
            </a:xfrm>
            <a:prstGeom prst="leftArrow">
              <a:avLst/>
            </a:prstGeom>
            <a:solidFill>
              <a:srgbClr val="8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Flèche gauche 53"/>
            <p:cNvSpPr/>
            <p:nvPr/>
          </p:nvSpPr>
          <p:spPr>
            <a:xfrm>
              <a:off x="2500298" y="3497628"/>
              <a:ext cx="684000" cy="360000"/>
            </a:xfrm>
            <a:prstGeom prst="leftArrow">
              <a:avLst/>
            </a:prstGeom>
            <a:solidFill>
              <a:srgbClr val="8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5" name="Image 54" descr="Logo rihane final.jpg"/>
            <p:cNvPicPr preferRelativeResize="0">
              <a:picLocks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sharpenSoften amount="51000"/>
                      </a14:imgEffect>
                      <a14:imgEffect>
                        <a14:saturation sat="185000"/>
                      </a14:imgEffect>
                      <a14:imgEffect>
                        <a14:brightnessContrast bright="-1000" contras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71934" y="2643182"/>
              <a:ext cx="500066" cy="50006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56" name="Picture 8" descr="Fichier:Coat of arms of Morocco.sv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00100" y="2643182"/>
              <a:ext cx="590939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011" y="4214818"/>
            <a:ext cx="715269" cy="92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83385" y="2285992"/>
            <a:ext cx="717771" cy="92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2482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2643"/>
          </a:xfrm>
          <a:prstGeom prst="rect">
            <a:avLst/>
          </a:prstGeom>
        </p:spPr>
      </p:pic>
      <p:pic>
        <p:nvPicPr>
          <p:cNvPr id="5" name="Image 4" descr="PREZ L'ECONOMISTE 2.jpg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4769" y="0"/>
            <a:ext cx="9144001" cy="468000"/>
          </a:xfrm>
          <a:prstGeom prst="rect">
            <a:avLst/>
          </a:prstGeom>
        </p:spPr>
      </p:pic>
      <p:pic>
        <p:nvPicPr>
          <p:cNvPr id="8" name="Image 7" descr="PREZ L'ECONOMISTE 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-33619"/>
            <a:ext cx="497633" cy="508221"/>
          </a:xfrm>
          <a:prstGeom prst="rect">
            <a:avLst/>
          </a:prstGeom>
        </p:spPr>
      </p:pic>
      <p:pic>
        <p:nvPicPr>
          <p:cNvPr id="9" name="Image 8" descr="PREZ L'ECONOMISTE 4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45776" y="-33619"/>
            <a:ext cx="498256" cy="50822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785786" y="25983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105049" y="25181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073828" y="10324"/>
            <a:ext cx="285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خارطة الطريق 2010 - 2015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57158" y="42860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/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المشروع </a:t>
            </a:r>
            <a:r>
              <a:rPr lang="ar-MA" sz="20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المقاولاتي</a:t>
            </a:r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: رؤية مستقبلية واقعية</a:t>
            </a:r>
          </a:p>
        </p:txBody>
      </p:sp>
      <p:grpSp>
        <p:nvGrpSpPr>
          <p:cNvPr id="40" name="Groupe 70"/>
          <p:cNvGrpSpPr/>
          <p:nvPr/>
        </p:nvGrpSpPr>
        <p:grpSpPr>
          <a:xfrm>
            <a:off x="9572660" y="1071546"/>
            <a:ext cx="6286544" cy="5143536"/>
            <a:chOff x="1500166" y="1142984"/>
            <a:chExt cx="6286544" cy="5143536"/>
          </a:xfrm>
        </p:grpSpPr>
        <p:pic>
          <p:nvPicPr>
            <p:cNvPr id="41" name="Picture 3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38495" r="82262" b="11505"/>
            <a:stretch>
              <a:fillRect/>
            </a:stretch>
          </p:blipFill>
          <p:spPr bwMode="auto">
            <a:xfrm>
              <a:off x="4068794" y="3301415"/>
              <a:ext cx="1074710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3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t="38495" r="82262" b="11505"/>
            <a:stretch>
              <a:fillRect/>
            </a:stretch>
          </p:blipFill>
          <p:spPr bwMode="auto">
            <a:xfrm>
              <a:off x="5283240" y="3301415"/>
              <a:ext cx="1074710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3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t="38495" r="82262" b="11505"/>
            <a:stretch>
              <a:fillRect/>
            </a:stretch>
          </p:blipFill>
          <p:spPr bwMode="auto">
            <a:xfrm>
              <a:off x="6426248" y="3301415"/>
              <a:ext cx="1074710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3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38495" r="82262" b="11505"/>
            <a:stretch>
              <a:fillRect/>
            </a:stretch>
          </p:blipFill>
          <p:spPr bwMode="auto">
            <a:xfrm>
              <a:off x="1568464" y="3329555"/>
              <a:ext cx="1074710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3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t="38495" r="82262" b="11505"/>
            <a:stretch>
              <a:fillRect/>
            </a:stretch>
          </p:blipFill>
          <p:spPr bwMode="auto">
            <a:xfrm>
              <a:off x="2786050" y="3301415"/>
              <a:ext cx="1074710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1773357" y="1857364"/>
              <a:ext cx="5600425" cy="10080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1">
                <a:spcBef>
                  <a:spcPct val="20000"/>
                </a:spcBef>
                <a:buClr>
                  <a:srgbClr val="FF9021"/>
                </a:buClr>
                <a:buSzPct val="110000"/>
                <a:buFont typeface="Wingdings" pitchFamily="2" charset="2"/>
                <a:buNone/>
              </a:pPr>
              <a:r>
                <a:rPr lang="ar-MA" sz="2000" dirty="0" err="1">
                  <a:latin typeface="Arial Narrow" pitchFamily="34" charset="0"/>
                </a:rPr>
                <a:t>تموقع</a:t>
              </a:r>
              <a:r>
                <a:rPr lang="ar-MA" sz="2000" dirty="0">
                  <a:latin typeface="Arial Narrow" pitchFamily="34" charset="0"/>
                </a:rPr>
                <a:t> المكتب </a:t>
              </a:r>
              <a:r>
                <a:rPr lang="ar-MA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كناقل </a:t>
              </a:r>
              <a:r>
                <a:rPr lang="ar-M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أساسي</a:t>
              </a:r>
              <a:r>
                <a:rPr lang="ar-MA" sz="2000" dirty="0" smtClean="0">
                  <a:latin typeface="Arial Narrow" pitchFamily="34" charset="0"/>
                </a:rPr>
                <a:t> </a:t>
              </a:r>
              <a:r>
                <a:rPr lang="ar-MA" sz="2000" dirty="0">
                  <a:latin typeface="Arial Narrow" pitchFamily="34" charset="0"/>
                </a:rPr>
                <a:t>على المستوى </a:t>
              </a:r>
              <a:r>
                <a:rPr lang="ar-MA" sz="2000" dirty="0" smtClean="0">
                  <a:latin typeface="Arial Narrow" pitchFamily="34" charset="0"/>
                </a:rPr>
                <a:t>الوطني </a:t>
              </a:r>
              <a:r>
                <a:rPr lang="ar-MA" sz="2000" dirty="0" err="1" smtClean="0">
                  <a:latin typeface="Arial Narrow" pitchFamily="34" charset="0"/>
                </a:rPr>
                <a:t>والجهوي</a:t>
              </a:r>
              <a:r>
                <a:rPr lang="ar-MA" sz="2000" dirty="0" smtClean="0">
                  <a:latin typeface="Arial Narrow" pitchFamily="34" charset="0"/>
                </a:rPr>
                <a:t>، </a:t>
              </a:r>
              <a:r>
                <a:rPr lang="ar-MA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كمؤسسة ناجعة</a:t>
              </a:r>
              <a:r>
                <a:rPr lang="ar-MA" sz="2000" dirty="0">
                  <a:latin typeface="Arial Narrow" pitchFamily="34" charset="0"/>
                </a:rPr>
                <a:t>، تتسم بروح </a:t>
              </a:r>
              <a:r>
                <a:rPr lang="ar-MA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المواطنة</a:t>
              </a:r>
              <a:r>
                <a:rPr lang="ar-MA" sz="2000" dirty="0">
                  <a:latin typeface="Arial Narrow" pitchFamily="34" charset="0"/>
                </a:rPr>
                <a:t> وتسعى </a:t>
              </a:r>
              <a:r>
                <a:rPr lang="ar-MA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لإرضاء</a:t>
              </a:r>
              <a:r>
                <a:rPr lang="ar-MA" sz="2000" dirty="0">
                  <a:latin typeface="Arial Narrow" pitchFamily="34" charset="0"/>
                </a:rPr>
                <a:t> </a:t>
              </a:r>
              <a:r>
                <a:rPr lang="ar-MA" sz="2000" dirty="0" err="1" smtClean="0">
                  <a:latin typeface="Arial Narrow" pitchFamily="34" charset="0"/>
                </a:rPr>
                <a:t>زبنائها</a:t>
              </a:r>
              <a:r>
                <a:rPr lang="ar-MA" sz="2000" dirty="0" smtClean="0">
                  <a:latin typeface="Arial Narrow" pitchFamily="34" charset="0"/>
                </a:rPr>
                <a:t> وشركائها </a:t>
              </a:r>
              <a:r>
                <a:rPr lang="ar-MA" sz="2000" dirty="0" err="1" smtClean="0">
                  <a:latin typeface="Arial Narrow" pitchFamily="34" charset="0"/>
                </a:rPr>
                <a:t>وموظفبها</a:t>
              </a:r>
              <a:endPara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1" name="Ellipse 94"/>
            <p:cNvSpPr/>
            <p:nvPr/>
          </p:nvSpPr>
          <p:spPr>
            <a:xfrm>
              <a:off x="1568464" y="1142984"/>
              <a:ext cx="6146808" cy="586795"/>
            </a:xfrm>
            <a:prstGeom prst="triangle">
              <a:avLst/>
            </a:prstGeom>
            <a:gradFill flip="none" rotWithShape="1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3175">
              <a:solidFill>
                <a:srgbClr val="800000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72" name="Ellipse 94"/>
            <p:cNvSpPr/>
            <p:nvPr/>
          </p:nvSpPr>
          <p:spPr>
            <a:xfrm>
              <a:off x="1589480" y="3000372"/>
              <a:ext cx="6057495" cy="14287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3175">
              <a:solidFill>
                <a:srgbClr val="800000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73" name="Ellipse 94"/>
            <p:cNvSpPr/>
            <p:nvPr/>
          </p:nvSpPr>
          <p:spPr>
            <a:xfrm>
              <a:off x="1500166" y="5671718"/>
              <a:ext cx="6057495" cy="42862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3175">
              <a:solidFill>
                <a:srgbClr val="800000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74" name="Rectangle 16"/>
            <p:cNvSpPr>
              <a:spLocks noChangeArrowheads="1"/>
            </p:cNvSpPr>
            <p:nvPr/>
          </p:nvSpPr>
          <p:spPr bwMode="auto">
            <a:xfrm>
              <a:off x="1571604" y="5572140"/>
              <a:ext cx="5782512" cy="7143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1">
                <a:lnSpc>
                  <a:spcPct val="150000"/>
                </a:lnSpc>
                <a:spcBef>
                  <a:spcPct val="20000"/>
                </a:spcBef>
                <a:buClr>
                  <a:srgbClr val="FF9021"/>
                </a:buClr>
                <a:buSzPct val="110000"/>
                <a:buFont typeface="Wingdings" pitchFamily="2" charset="2"/>
                <a:buNone/>
              </a:pPr>
              <a:r>
                <a:rPr lang="ar-MA" sz="2000" b="1" dirty="0" smtClean="0">
                  <a:latin typeface="Arial Narrow" pitchFamily="34" charset="0"/>
                </a:rPr>
                <a:t>خمس محاور </a:t>
              </a:r>
              <a:r>
                <a:rPr lang="ar-MA" sz="2000" b="1" dirty="0" err="1" smtClean="0">
                  <a:latin typeface="Arial Narrow" pitchFamily="34" charset="0"/>
                </a:rPr>
                <a:t>استراتيجية</a:t>
              </a:r>
              <a:r>
                <a:rPr lang="ar-MA" sz="2000" b="1" dirty="0" smtClean="0">
                  <a:latin typeface="Arial Narrow" pitchFamily="34" charset="0"/>
                </a:rPr>
                <a:t> من أجل إرضاء </a:t>
              </a:r>
              <a:r>
                <a:rPr lang="ar-MA" sz="2000" b="1" dirty="0" err="1" smtClean="0">
                  <a:latin typeface="Arial Narrow" pitchFamily="34" charset="0"/>
                </a:rPr>
                <a:t>الفرقاء</a:t>
              </a:r>
              <a:endParaRPr lang="fr-FR" sz="2000" b="1" dirty="0">
                <a:latin typeface="Arial Narrow" pitchFamily="34" charset="0"/>
              </a:endParaRPr>
            </a:p>
          </p:txBody>
        </p:sp>
        <p:sp>
          <p:nvSpPr>
            <p:cNvPr id="75" name="Text Box 34"/>
            <p:cNvSpPr txBox="1">
              <a:spLocks noChangeArrowheads="1"/>
            </p:cNvSpPr>
            <p:nvPr/>
          </p:nvSpPr>
          <p:spPr bwMode="auto">
            <a:xfrm rot="16200000" flipH="1">
              <a:off x="3742424" y="4058916"/>
              <a:ext cx="1727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MA" spc="50" dirty="0">
                  <a:ln w="11430"/>
                  <a:solidFill>
                    <a:schemeClr val="tx2">
                      <a:lumMod val="75000"/>
                    </a:schemeClr>
                  </a:solidFill>
                </a:rPr>
                <a:t>نموذج في تدبير ا</a:t>
              </a:r>
              <a:r>
                <a:rPr lang="ar-MA" b="1" spc="50" dirty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لموارد </a:t>
              </a:r>
              <a:r>
                <a:rPr lang="ar-MA" b="1" spc="50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البشرية</a:t>
              </a:r>
              <a:r>
                <a:rPr lang="fr-FR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endParaRPr lang="fr-FR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76" name="Text Box 35"/>
            <p:cNvSpPr txBox="1">
              <a:spLocks noChangeArrowheads="1"/>
            </p:cNvSpPr>
            <p:nvPr/>
          </p:nvSpPr>
          <p:spPr bwMode="auto">
            <a:xfrm rot="16200000" flipH="1">
              <a:off x="6369112" y="3766742"/>
              <a:ext cx="17272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ar-MA" spc="50" dirty="0">
                  <a:ln w="11430"/>
                  <a:solidFill>
                    <a:srgbClr val="663300"/>
                  </a:solidFill>
                </a:rPr>
                <a:t>الناقل </a:t>
              </a:r>
              <a:r>
                <a:rPr lang="ar-MA" spc="50" dirty="0" err="1">
                  <a:ln w="11430"/>
                  <a:solidFill>
                    <a:srgbClr val="663300"/>
                  </a:solidFill>
                </a:rPr>
                <a:t>االأساسي</a:t>
              </a:r>
              <a:r>
                <a:rPr lang="ar-MA" spc="50" dirty="0">
                  <a:ln w="11430"/>
                  <a:solidFill>
                    <a:srgbClr val="663300"/>
                  </a:solidFill>
                </a:rPr>
                <a:t> في خدمة </a:t>
              </a:r>
              <a:r>
                <a:rPr lang="ar-MA" b="1" spc="50" dirty="0" err="1">
                  <a:ln w="11430"/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زبنائه</a:t>
              </a:r>
              <a:r>
                <a:rPr lang="ar-MA" b="1" spc="50" dirty="0">
                  <a:ln w="11430"/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fr-FR" b="1" spc="50" dirty="0">
                <a:ln w="11430"/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2000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endParaRPr lang="fr-FR" sz="2000" dirty="0">
                <a:solidFill>
                  <a:srgbClr val="00206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7" name="Text Box 36"/>
            <p:cNvSpPr txBox="1">
              <a:spLocks noChangeArrowheads="1"/>
            </p:cNvSpPr>
            <p:nvPr/>
          </p:nvSpPr>
          <p:spPr bwMode="auto">
            <a:xfrm rot="16200000" flipH="1">
              <a:off x="4997531" y="3972037"/>
              <a:ext cx="1727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ar-MA" spc="50" dirty="0">
                  <a:ln w="11430"/>
                  <a:solidFill>
                    <a:srgbClr val="C00000"/>
                  </a:solidFill>
                </a:rPr>
                <a:t>مؤسسة </a:t>
              </a:r>
              <a:r>
                <a:rPr lang="ar-MA" b="1" spc="50" dirty="0">
                  <a:ln w="11430"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ناجعة </a:t>
              </a:r>
              <a:r>
                <a:rPr lang="ar-MA" spc="50" dirty="0">
                  <a:ln w="11430"/>
                  <a:solidFill>
                    <a:srgbClr val="C00000"/>
                  </a:solidFill>
                </a:rPr>
                <a:t>في </a:t>
              </a:r>
              <a:r>
                <a:rPr lang="ar-MA" spc="50" dirty="0" smtClean="0">
                  <a:ln w="11430"/>
                  <a:solidFill>
                    <a:srgbClr val="C00000"/>
                  </a:solidFill>
                </a:rPr>
                <a:t>تطور مستمر</a:t>
              </a:r>
              <a:endParaRPr lang="fr-FR" sz="2000" dirty="0">
                <a:solidFill>
                  <a:srgbClr val="00206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8" name="Text Box 37"/>
            <p:cNvSpPr txBox="1">
              <a:spLocks noChangeArrowheads="1"/>
            </p:cNvSpPr>
            <p:nvPr/>
          </p:nvSpPr>
          <p:spPr bwMode="auto">
            <a:xfrm rot="16200000" flipH="1">
              <a:off x="2649615" y="3942663"/>
              <a:ext cx="135731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 rtl="1"/>
              <a:r>
                <a:rPr lang="ar-MA" spc="50" dirty="0">
                  <a:ln w="11430"/>
                  <a:solidFill>
                    <a:srgbClr val="008000"/>
                  </a:solidFill>
                </a:rPr>
                <a:t>مؤسسة في خدمة </a:t>
              </a:r>
              <a:r>
                <a:rPr lang="ar-MA" b="1" spc="50" dirty="0">
                  <a:ln w="11430"/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الجماعة</a:t>
              </a:r>
              <a:endParaRPr lang="fr-FR" b="1" spc="50" dirty="0">
                <a:ln w="11430"/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Text Box 38"/>
            <p:cNvSpPr txBox="1">
              <a:spLocks noChangeArrowheads="1"/>
            </p:cNvSpPr>
            <p:nvPr/>
          </p:nvSpPr>
          <p:spPr bwMode="auto">
            <a:xfrm rot="16200000" flipH="1">
              <a:off x="1313532" y="4043475"/>
              <a:ext cx="1727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rtl="1"/>
              <a:r>
                <a:rPr lang="ar-MA" spc="50" dirty="0" smtClean="0">
                  <a:ln w="11430"/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شريك </a:t>
              </a:r>
              <a:r>
                <a:rPr lang="ar-MA" spc="50" dirty="0">
                  <a:ln w="11430"/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مرجعي </a:t>
              </a:r>
              <a:r>
                <a:rPr lang="ar-MA" b="1" spc="50" dirty="0">
                  <a:ln w="1143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لممونيه</a:t>
              </a:r>
              <a:endParaRPr lang="fr-FR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845" y="1490667"/>
            <a:ext cx="7367617" cy="465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2482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2643"/>
          </a:xfrm>
          <a:prstGeom prst="rect">
            <a:avLst/>
          </a:prstGeom>
        </p:spPr>
      </p:pic>
      <p:pic>
        <p:nvPicPr>
          <p:cNvPr id="5" name="Image 4" descr="PREZ L'ECONOMISTE 2.jpg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4769" y="0"/>
            <a:ext cx="9144001" cy="468000"/>
          </a:xfrm>
          <a:prstGeom prst="rect">
            <a:avLst/>
          </a:prstGeom>
        </p:spPr>
      </p:pic>
      <p:pic>
        <p:nvPicPr>
          <p:cNvPr id="8" name="Image 7" descr="PREZ L'ECONOMISTE 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-33619"/>
            <a:ext cx="497633" cy="508221"/>
          </a:xfrm>
          <a:prstGeom prst="rect">
            <a:avLst/>
          </a:prstGeom>
        </p:spPr>
      </p:pic>
      <p:pic>
        <p:nvPicPr>
          <p:cNvPr id="9" name="Image 8" descr="PREZ L'ECONOMISTE 4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45776" y="-33619"/>
            <a:ext cx="498256" cy="50822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785786" y="25983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105049" y="25181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073828" y="10324"/>
            <a:ext cx="285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خارطة الطريق 2010 - 2015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57158" y="42860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/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الغلاف المالي للبرنامج الاستثماري</a:t>
            </a:r>
          </a:p>
        </p:txBody>
      </p:sp>
      <p:grpSp>
        <p:nvGrpSpPr>
          <p:cNvPr id="27" name="Groupe 26"/>
          <p:cNvGrpSpPr/>
          <p:nvPr/>
        </p:nvGrpSpPr>
        <p:grpSpPr>
          <a:xfrm flipH="1">
            <a:off x="-9787038" y="1497195"/>
            <a:ext cx="9010712" cy="4860763"/>
            <a:chOff x="-447708" y="1357298"/>
            <a:chExt cx="9010712" cy="4860763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3500430" y="3857628"/>
              <a:ext cx="1785950" cy="158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-438184" y="2643182"/>
              <a:ext cx="3857652" cy="250033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-447708" y="2643182"/>
              <a:ext cx="3867176" cy="245907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200000"/>
                </a:lnSpc>
                <a:defRPr/>
              </a:pPr>
              <a:r>
                <a:rPr lang="ar-MA" sz="2000" dirty="0" smtClean="0">
                  <a:solidFill>
                    <a:schemeClr val="bg1"/>
                  </a:solidFill>
                </a:rPr>
                <a:t>تحقيق قفزة نوعية في مجال المنظومة </a:t>
              </a:r>
              <a:r>
                <a:rPr lang="ar-MA" sz="2000" dirty="0" err="1" smtClean="0">
                  <a:solidFill>
                    <a:schemeClr val="bg1"/>
                  </a:solidFill>
                </a:rPr>
                <a:t>السككية</a:t>
              </a:r>
              <a:endParaRPr lang="ar-MA" sz="2000" dirty="0" smtClean="0">
                <a:solidFill>
                  <a:schemeClr val="bg1"/>
                </a:solidFill>
              </a:endParaRPr>
            </a:p>
            <a:p>
              <a:pPr algn="ctr" eaLnBrk="0" hangingPunct="0">
                <a:lnSpc>
                  <a:spcPct val="200000"/>
                </a:lnSpc>
                <a:defRPr/>
              </a:pPr>
              <a:r>
                <a:rPr lang="ar-MA" sz="2000" dirty="0" smtClean="0">
                  <a:solidFill>
                    <a:schemeClr val="bg1"/>
                  </a:solidFill>
                </a:rPr>
                <a:t>لمواكبة التطور </a:t>
              </a:r>
              <a:r>
                <a:rPr lang="ar-MA" sz="2000" dirty="0" err="1" smtClean="0">
                  <a:solidFill>
                    <a:schemeClr val="bg1"/>
                  </a:solidFill>
                </a:rPr>
                <a:t>المجالي</a:t>
              </a:r>
              <a:r>
                <a:rPr lang="ar-MA" sz="2000" dirty="0" smtClean="0">
                  <a:solidFill>
                    <a:schemeClr val="bg1"/>
                  </a:solidFill>
                </a:rPr>
                <a:t> والاقتصادي والاجتماعي للمملكة والاستجابة لتطلعات </a:t>
              </a:r>
              <a:r>
                <a:rPr lang="ar-MA" sz="2000" dirty="0" err="1" smtClean="0">
                  <a:solidFill>
                    <a:schemeClr val="bg1"/>
                  </a:solidFill>
                </a:rPr>
                <a:t>الزبناء</a:t>
              </a:r>
              <a:r>
                <a:rPr lang="ar-MA" sz="2000" dirty="0" smtClean="0">
                  <a:solidFill>
                    <a:schemeClr val="bg1"/>
                  </a:solidFill>
                </a:rPr>
                <a:t> والفاعلين الاقتصاديين عبر :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67342" y="1357298"/>
              <a:ext cx="3062310" cy="8572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5367342" y="3429000"/>
              <a:ext cx="3062310" cy="8572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5367342" y="5357826"/>
              <a:ext cx="3062310" cy="8572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cxnSp>
          <p:nvCxnSpPr>
            <p:cNvPr id="34" name="Connecteur droit 33"/>
            <p:cNvCxnSpPr/>
            <p:nvPr/>
          </p:nvCxnSpPr>
          <p:spPr>
            <a:xfrm rot="5400000">
              <a:off x="2360480" y="3783132"/>
              <a:ext cx="3996000" cy="158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4357686" y="1785926"/>
              <a:ext cx="1009656" cy="158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>
              <a:off x="4357686" y="5784866"/>
              <a:ext cx="1009656" cy="158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5214942" y="1357298"/>
              <a:ext cx="3348062" cy="86023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130000"/>
                </a:lnSpc>
                <a:defRPr/>
              </a:pPr>
              <a:r>
                <a:rPr lang="ar-MA" sz="2000" b="1" dirty="0" smtClean="0"/>
                <a:t>التوفر على شبكة </a:t>
              </a:r>
              <a:r>
                <a:rPr lang="ar-MA" sz="2000" b="1" dirty="0" err="1" smtClean="0"/>
                <a:t>سككية</a:t>
              </a:r>
              <a:r>
                <a:rPr lang="ar-MA" sz="2000" b="1" dirty="0" smtClean="0"/>
                <a:t>                     فعالة وعصرية 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214942" y="3429000"/>
              <a:ext cx="3348062" cy="86023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130000"/>
                </a:lnSpc>
                <a:defRPr/>
              </a:pPr>
              <a:r>
                <a:rPr lang="ar-MA" sz="2000" b="1" dirty="0" smtClean="0"/>
                <a:t>تحسين </a:t>
              </a:r>
              <a:r>
                <a:rPr lang="ar-MA" sz="2000" b="1" dirty="0" err="1" smtClean="0"/>
                <a:t>المنتوج</a:t>
              </a:r>
              <a:r>
                <a:rPr lang="ar-MA" sz="2000" b="1" dirty="0" smtClean="0"/>
                <a:t> </a:t>
              </a:r>
              <a:r>
                <a:rPr lang="ar-MA" sz="2000" b="1" dirty="0" err="1" smtClean="0"/>
                <a:t>السككي</a:t>
              </a:r>
              <a:r>
                <a:rPr lang="ar-MA" sz="2000" b="1" dirty="0" smtClean="0"/>
                <a:t> وتوفير خدمات أكثر جاذبية وجودة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14942" y="5357826"/>
              <a:ext cx="3348062" cy="86023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130000"/>
                </a:lnSpc>
                <a:defRPr/>
              </a:pPr>
              <a:r>
                <a:rPr lang="ar-MA" sz="2000" b="1" dirty="0" smtClean="0"/>
                <a:t>تحسين </a:t>
              </a:r>
              <a:r>
                <a:rPr lang="ar-MA" sz="2000" b="1" dirty="0" err="1" smtClean="0"/>
                <a:t>المردودية</a:t>
              </a:r>
              <a:r>
                <a:rPr lang="ar-MA" sz="2000" b="1" dirty="0" smtClean="0"/>
                <a:t> والتنافسية وفعالية آليات الإنتاج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540" y="1357298"/>
            <a:ext cx="8748740" cy="445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2482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2643"/>
          </a:xfrm>
          <a:prstGeom prst="rect">
            <a:avLst/>
          </a:prstGeom>
        </p:spPr>
      </p:pic>
      <p:pic>
        <p:nvPicPr>
          <p:cNvPr id="5" name="Image 4" descr="PREZ L'ECONOMISTE 2.jpg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4769" y="0"/>
            <a:ext cx="9144001" cy="468000"/>
          </a:xfrm>
          <a:prstGeom prst="rect">
            <a:avLst/>
          </a:prstGeom>
        </p:spPr>
      </p:pic>
      <p:pic>
        <p:nvPicPr>
          <p:cNvPr id="8" name="Image 7" descr="PREZ L'ECONOMISTE 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-33619"/>
            <a:ext cx="497633" cy="508221"/>
          </a:xfrm>
          <a:prstGeom prst="rect">
            <a:avLst/>
          </a:prstGeom>
        </p:spPr>
      </p:pic>
      <p:pic>
        <p:nvPicPr>
          <p:cNvPr id="9" name="Image 8" descr="PREZ L'ECONOMISTE 4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45776" y="-33619"/>
            <a:ext cx="498256" cy="50822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785786" y="25983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105049" y="25181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073828" y="10324"/>
            <a:ext cx="285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خارطة الطريق 2010 - 2015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57158" y="42860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/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الغلاف المالي للبرنامج الاستثماري</a:t>
            </a:r>
          </a:p>
        </p:txBody>
      </p:sp>
      <p:pic>
        <p:nvPicPr>
          <p:cNvPr id="26" name="Picture 8" descr="http://2.bp.blogspot.com/-svU_6k1bkEE/TsKCSnM2HWI/AAAAAAAAAAU/l2upQN2zEQE/s1600/enveloppe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034" y="1590248"/>
            <a:ext cx="3571899" cy="1690150"/>
          </a:xfrm>
          <a:prstGeom prst="rect">
            <a:avLst/>
          </a:prstGeom>
          <a:noFill/>
        </p:spPr>
      </p:pic>
      <p:pic>
        <p:nvPicPr>
          <p:cNvPr id="27" name="Picture 8" descr="http://2.bp.blogspot.com/-svU_6k1bkEE/TsKCSnM2HWI/AAAAAAAAAAU/l2upQN2zEQE/s1600/enveloppe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034" y="4186378"/>
            <a:ext cx="3571899" cy="1690150"/>
          </a:xfrm>
          <a:prstGeom prst="rect">
            <a:avLst/>
          </a:prstGeom>
          <a:noFill/>
        </p:spPr>
      </p:pic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71438" y="2935428"/>
            <a:ext cx="4357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buClr>
                <a:srgbClr val="FF9900"/>
              </a:buClr>
              <a:buSzPct val="120000"/>
              <a:defRPr/>
            </a:pPr>
            <a:r>
              <a:rPr lang="ar-MA" b="1" dirty="0" smtClean="0">
                <a:solidFill>
                  <a:srgbClr val="800000"/>
                </a:solidFill>
              </a:rPr>
              <a:t>البرنامج العام : الشبكة </a:t>
            </a:r>
            <a:r>
              <a:rPr lang="ar-MA" b="1" dirty="0">
                <a:solidFill>
                  <a:srgbClr val="800000"/>
                </a:solidFill>
              </a:rPr>
              <a:t>الحالية</a:t>
            </a:r>
            <a:r>
              <a:rPr lang="fr-FR" b="1" dirty="0">
                <a:solidFill>
                  <a:srgbClr val="800000"/>
                </a:solidFill>
              </a:rPr>
              <a:t> </a:t>
            </a:r>
            <a:r>
              <a:rPr lang="ar-MA" b="1" dirty="0" smtClean="0">
                <a:solidFill>
                  <a:srgbClr val="800000"/>
                </a:solidFill>
              </a:rPr>
              <a:t> </a:t>
            </a:r>
            <a:endParaRPr lang="ar-MA" b="1" dirty="0">
              <a:solidFill>
                <a:srgbClr val="800000"/>
              </a:solidFill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928662" y="1525304"/>
            <a:ext cx="2666777" cy="922200"/>
            <a:chOff x="5214942" y="1398370"/>
            <a:chExt cx="2666777" cy="922200"/>
          </a:xfrm>
        </p:grpSpPr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>
              <a:off x="5214942" y="1398370"/>
              <a:ext cx="266677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buClr>
                  <a:srgbClr val="FF9900"/>
                </a:buClr>
                <a:buSzPct val="120000"/>
                <a:buFont typeface="Wingdings 2" pitchFamily="18" charset="2"/>
                <a:buNone/>
                <a:defRPr/>
              </a:pPr>
              <a:r>
                <a:rPr lang="fr-FR" sz="4400" b="1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1,6</a:t>
              </a:r>
              <a:endParaRPr lang="fr-FR" sz="4000" dirty="0">
                <a:solidFill>
                  <a:srgbClr val="800000"/>
                </a:solidFill>
              </a:endParaRPr>
            </a:p>
          </p:txBody>
        </p:sp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5500694" y="1982016"/>
              <a:ext cx="15135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r" rtl="1">
                <a:buClr>
                  <a:srgbClr val="FF9900"/>
                </a:buClr>
                <a:buSzPct val="120000"/>
                <a:buFont typeface="Wingdings 2" pitchFamily="18" charset="2"/>
                <a:buNone/>
                <a:defRPr/>
              </a:pPr>
              <a:r>
                <a:rPr lang="ar-MA" sz="1600" dirty="0">
                  <a:solidFill>
                    <a:srgbClr val="800000"/>
                  </a:solidFill>
                </a:rPr>
                <a:t>مليار </a:t>
              </a:r>
              <a:r>
                <a:rPr lang="ar-MA" sz="1600" dirty="0" smtClean="0">
                  <a:solidFill>
                    <a:srgbClr val="800000"/>
                  </a:solidFill>
                </a:rPr>
                <a:t>دولار</a:t>
              </a:r>
              <a:endParaRPr lang="fr-FR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44" name="Groupe 41"/>
          <p:cNvGrpSpPr/>
          <p:nvPr/>
        </p:nvGrpSpPr>
        <p:grpSpPr>
          <a:xfrm>
            <a:off x="928662" y="4090578"/>
            <a:ext cx="2666777" cy="928694"/>
            <a:chOff x="5214942" y="3643314"/>
            <a:chExt cx="2666777" cy="928694"/>
          </a:xfrm>
        </p:grpSpPr>
        <p:sp>
          <p:nvSpPr>
            <p:cNvPr id="45" name="Rectangle 5"/>
            <p:cNvSpPr>
              <a:spLocks noChangeArrowheads="1"/>
            </p:cNvSpPr>
            <p:nvPr/>
          </p:nvSpPr>
          <p:spPr bwMode="auto">
            <a:xfrm>
              <a:off x="5214942" y="3643314"/>
              <a:ext cx="266677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buClr>
                  <a:srgbClr val="FF9900"/>
                </a:buClr>
                <a:buSzPct val="120000"/>
                <a:buFont typeface="Wingdings 2" pitchFamily="18" charset="2"/>
                <a:buNone/>
                <a:defRPr/>
              </a:pPr>
              <a:r>
                <a:rPr lang="fr-FR" sz="4400" b="1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2,5 </a:t>
              </a:r>
              <a:endParaRPr lang="fr-FR" sz="4000" dirty="0">
                <a:solidFill>
                  <a:srgbClr val="800000"/>
                </a:solidFill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5487305" y="4233454"/>
              <a:ext cx="15135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r" rtl="1">
                <a:buClr>
                  <a:srgbClr val="FF9900"/>
                </a:buClr>
                <a:buSzPct val="120000"/>
                <a:buFont typeface="Wingdings 2" pitchFamily="18" charset="2"/>
                <a:buNone/>
                <a:defRPr/>
              </a:pPr>
              <a:r>
                <a:rPr lang="ar-MA" sz="1600" dirty="0">
                  <a:solidFill>
                    <a:srgbClr val="800000"/>
                  </a:solidFill>
                </a:rPr>
                <a:t>مليار </a:t>
              </a:r>
              <a:r>
                <a:rPr lang="ar-MA" sz="1600" dirty="0" smtClean="0">
                  <a:solidFill>
                    <a:srgbClr val="800000"/>
                  </a:solidFill>
                </a:rPr>
                <a:t>دولار</a:t>
              </a:r>
              <a:endParaRPr lang="fr-FR" dirty="0">
                <a:solidFill>
                  <a:srgbClr val="800000"/>
                </a:solidFill>
              </a:endParaRPr>
            </a:p>
          </p:txBody>
        </p:sp>
      </p:grp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428596" y="5590776"/>
            <a:ext cx="36758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buClr>
                <a:srgbClr val="FF9900"/>
              </a:buClr>
              <a:buSzPct val="120000"/>
              <a:defRPr/>
            </a:pPr>
            <a:r>
              <a:rPr lang="ar-MA" sz="1600" b="1" dirty="0">
                <a:solidFill>
                  <a:srgbClr val="800000"/>
                </a:solidFill>
              </a:rPr>
              <a:t>الخط فائق السرعة </a:t>
            </a:r>
            <a:r>
              <a:rPr lang="ar-MA" sz="1600" b="1" dirty="0" smtClean="0">
                <a:solidFill>
                  <a:srgbClr val="800000"/>
                </a:solidFill>
              </a:rPr>
              <a:t>الدار </a:t>
            </a:r>
            <a:r>
              <a:rPr lang="ar-MA" sz="1600" b="1" dirty="0">
                <a:solidFill>
                  <a:srgbClr val="800000"/>
                </a:solidFill>
              </a:rPr>
              <a:t>البيضاء - </a:t>
            </a:r>
            <a:r>
              <a:rPr lang="ar-MA" sz="1600" b="1" dirty="0" err="1">
                <a:solidFill>
                  <a:srgbClr val="800000"/>
                </a:solidFill>
              </a:rPr>
              <a:t>طنجة</a:t>
            </a:r>
            <a:endParaRPr lang="ar-MA" sz="1600" b="1" dirty="0">
              <a:solidFill>
                <a:srgbClr val="800000"/>
              </a:solidFill>
            </a:endParaRPr>
          </a:p>
        </p:txBody>
      </p:sp>
      <p:pic>
        <p:nvPicPr>
          <p:cNvPr id="48" name="Picture 2" descr="http://heritageechecsfra.free.fr/images/enveloppe.gif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9331822">
            <a:off x="5171950" y="1948136"/>
            <a:ext cx="3771900" cy="3343275"/>
          </a:xfrm>
          <a:prstGeom prst="rect">
            <a:avLst/>
          </a:prstGeom>
          <a:noFill/>
        </p:spPr>
      </p:pic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248572" y="3876264"/>
            <a:ext cx="1513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square">
            <a:spAutoFit/>
          </a:bodyPr>
          <a:lstStyle/>
          <a:p>
            <a:pPr algn="r" rtl="1">
              <a:buClr>
                <a:srgbClr val="FF9900"/>
              </a:buClr>
              <a:buSzPct val="120000"/>
              <a:buFont typeface="Wingdings 2" pitchFamily="18" charset="2"/>
              <a:buNone/>
              <a:defRPr/>
            </a:pPr>
            <a:r>
              <a:rPr lang="ar-MA" sz="2000" dirty="0">
                <a:solidFill>
                  <a:srgbClr val="800000"/>
                </a:solidFill>
              </a:rPr>
              <a:t>مليار </a:t>
            </a:r>
            <a:r>
              <a:rPr lang="ar-MA" sz="2000" dirty="0" smtClean="0">
                <a:solidFill>
                  <a:srgbClr val="800000"/>
                </a:solidFill>
              </a:rPr>
              <a:t>دولار</a:t>
            </a:r>
            <a:endParaRPr lang="fr-FR" sz="2400" dirty="0">
              <a:solidFill>
                <a:srgbClr val="800000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567001" y="3015489"/>
            <a:ext cx="263921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buClr>
                <a:srgbClr val="FF9900"/>
              </a:buClr>
              <a:buSzPct val="120000"/>
              <a:buFont typeface="Wingdings 2" pitchFamily="18" charset="2"/>
              <a:buNone/>
              <a:defRPr/>
            </a:pPr>
            <a:r>
              <a:rPr lang="fr-FR" sz="6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4,1</a:t>
            </a:r>
            <a:endParaRPr lang="fr-FR" sz="6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82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35468" y="68025"/>
            <a:ext cx="265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ar-M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محاور العرض</a:t>
            </a:r>
            <a:endParaRPr lang="fr-F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Image 20" descr="PREZ L'ECONOMISTE 2.jp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60061" y="2214554"/>
            <a:ext cx="2483905" cy="237322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" name="Image 7" descr="PREZ L'ECONOMISTE 4.jpg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01872" y="2351946"/>
            <a:ext cx="288000" cy="288000"/>
          </a:xfrm>
          <a:prstGeom prst="ellipse">
            <a:avLst/>
          </a:prstGeom>
        </p:spPr>
      </p:pic>
      <p:pic>
        <p:nvPicPr>
          <p:cNvPr id="9" name="Image 8" descr="PREZ L'ECONOMISTE 4.jpg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51116" y="3273738"/>
            <a:ext cx="288000" cy="288000"/>
          </a:xfrm>
          <a:prstGeom prst="ellipse">
            <a:avLst/>
          </a:prstGeom>
        </p:spPr>
      </p:pic>
      <p:pic>
        <p:nvPicPr>
          <p:cNvPr id="10" name="Image 9" descr="PREZ L'ECONOMISTE 4.jpg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57838" y="4212103"/>
            <a:ext cx="288000" cy="288000"/>
          </a:xfrm>
          <a:prstGeom prst="ellipse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130444" y="2204864"/>
            <a:ext cx="38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ln w="0"/>
                <a:solidFill>
                  <a:srgbClr val="0022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FR" sz="2000" dirty="0">
              <a:ln w="0"/>
              <a:solidFill>
                <a:srgbClr val="0022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63646" y="3142699"/>
            <a:ext cx="38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ln w="0"/>
                <a:solidFill>
                  <a:srgbClr val="0022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fr-FR" sz="2000" dirty="0">
              <a:ln w="0"/>
              <a:solidFill>
                <a:srgbClr val="0022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02452" y="4081062"/>
            <a:ext cx="38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ln w="0"/>
                <a:solidFill>
                  <a:srgbClr val="0022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fr-FR" sz="2000" dirty="0">
              <a:ln w="0"/>
              <a:solidFill>
                <a:srgbClr val="0022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691680" y="3214137"/>
            <a:ext cx="4000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خارطة الطريق لفترة 2010 - 2015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801308" y="2274043"/>
            <a:ext cx="4143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لمحة عن المكتب الوطني للسكك الحديدية</a:t>
            </a:r>
            <a:endParaRPr lang="fr-FR" sz="22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8916" y="4150241"/>
            <a:ext cx="5072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المشاريع المهيكلة المستقبلية</a:t>
            </a:r>
            <a:endParaRPr lang="fr-FR" sz="2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74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2643"/>
          </a:xfrm>
          <a:prstGeom prst="rect">
            <a:avLst/>
          </a:prstGeom>
        </p:spPr>
      </p:pic>
      <p:pic>
        <p:nvPicPr>
          <p:cNvPr id="5" name="Image 4" descr="PREZ L'ECONOMISTE 2.jpg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4769" y="0"/>
            <a:ext cx="9144001" cy="468000"/>
          </a:xfrm>
          <a:prstGeom prst="rect">
            <a:avLst/>
          </a:prstGeom>
        </p:spPr>
      </p:pic>
      <p:pic>
        <p:nvPicPr>
          <p:cNvPr id="8" name="Image 7" descr="PREZ L'ECONOMISTE 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-33619"/>
            <a:ext cx="497633" cy="508221"/>
          </a:xfrm>
          <a:prstGeom prst="rect">
            <a:avLst/>
          </a:prstGeom>
        </p:spPr>
      </p:pic>
      <p:pic>
        <p:nvPicPr>
          <p:cNvPr id="9" name="Image 8" descr="PREZ L'ECONOMISTE 4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45776" y="-33619"/>
            <a:ext cx="498256" cy="50822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785786" y="25983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105049" y="25181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073828" y="10324"/>
            <a:ext cx="285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المشاريع المهيكلة المستقبلية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57158" y="42860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/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التحديات والمحاور </a:t>
            </a:r>
            <a:r>
              <a:rPr lang="ar-MA" sz="20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الاستراتيجية</a:t>
            </a:r>
            <a:endParaRPr lang="ar-MA" sz="20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e 33"/>
          <p:cNvGrpSpPr/>
          <p:nvPr/>
        </p:nvGrpSpPr>
        <p:grpSpPr>
          <a:xfrm>
            <a:off x="714348" y="4823576"/>
            <a:ext cx="1285884" cy="1312694"/>
            <a:chOff x="168134" y="1627881"/>
            <a:chExt cx="1609044" cy="1781485"/>
          </a:xfrm>
        </p:grpSpPr>
        <p:sp>
          <p:nvSpPr>
            <p:cNvPr id="29" name="Arrondir un rectangle avec un coin du même côté 28"/>
            <p:cNvSpPr/>
            <p:nvPr/>
          </p:nvSpPr>
          <p:spPr>
            <a:xfrm rot="10800000">
              <a:off x="333903" y="1757356"/>
              <a:ext cx="1264492" cy="1652010"/>
            </a:xfrm>
            <a:prstGeom prst="round2SameRect">
              <a:avLst>
                <a:gd name="adj1" fmla="val 10500"/>
                <a:gd name="adj2" fmla="val 0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Arrondir un rectangle avec un coin du même côté 4"/>
            <p:cNvSpPr/>
            <p:nvPr/>
          </p:nvSpPr>
          <p:spPr>
            <a:xfrm>
              <a:off x="168134" y="1627881"/>
              <a:ext cx="1609044" cy="13573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 fontAlgn="base">
                <a:spcAft>
                  <a:spcPct val="0"/>
                </a:spcAft>
                <a:buClr>
                  <a:srgbClr val="0070C0"/>
                </a:buClr>
                <a:buSzPct val="130000"/>
                <a:defRPr/>
              </a:pPr>
              <a:endParaRPr lang="fr-FR" dirty="0" smtClean="0"/>
            </a:p>
            <a:p>
              <a:pPr marL="0" lvl="1" algn="ctr" fontAlgn="base">
                <a:spcAft>
                  <a:spcPct val="0"/>
                </a:spcAft>
                <a:buClr>
                  <a:srgbClr val="0070C0"/>
                </a:buClr>
                <a:buSzPct val="130000"/>
                <a:defRPr/>
              </a:pPr>
              <a:r>
                <a:rPr lang="ar-MA" dirty="0" smtClean="0"/>
                <a:t>شبكة مندمجة للمناطق </a:t>
              </a:r>
              <a:r>
                <a:rPr lang="ar-MA" dirty="0" err="1" smtClean="0"/>
                <a:t>اللوجستيكية</a:t>
              </a:r>
              <a:r>
                <a:rPr lang="ar-MA" dirty="0" smtClean="0"/>
                <a:t> </a:t>
              </a:r>
            </a:p>
          </p:txBody>
        </p:sp>
      </p:grpSp>
      <p:grpSp>
        <p:nvGrpSpPr>
          <p:cNvPr id="31" name="Groupe 33"/>
          <p:cNvGrpSpPr/>
          <p:nvPr/>
        </p:nvGrpSpPr>
        <p:grpSpPr>
          <a:xfrm>
            <a:off x="2214546" y="4778947"/>
            <a:ext cx="1285884" cy="1355020"/>
            <a:chOff x="168134" y="1627881"/>
            <a:chExt cx="1609044" cy="1781486"/>
          </a:xfrm>
        </p:grpSpPr>
        <p:sp>
          <p:nvSpPr>
            <p:cNvPr id="32" name="Arrondir un rectangle avec un coin du même côté 31"/>
            <p:cNvSpPr/>
            <p:nvPr/>
          </p:nvSpPr>
          <p:spPr>
            <a:xfrm rot="10800000">
              <a:off x="333903" y="1757357"/>
              <a:ext cx="1264492" cy="1652010"/>
            </a:xfrm>
            <a:prstGeom prst="round2SameRect">
              <a:avLst>
                <a:gd name="adj1" fmla="val 10500"/>
                <a:gd name="adj2" fmla="val 0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Arrondir un rectangle avec un coin du même côté 4"/>
            <p:cNvSpPr/>
            <p:nvPr/>
          </p:nvSpPr>
          <p:spPr>
            <a:xfrm>
              <a:off x="168134" y="1627881"/>
              <a:ext cx="1609044" cy="13573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 fontAlgn="base">
                <a:spcAft>
                  <a:spcPct val="0"/>
                </a:spcAft>
                <a:buClr>
                  <a:srgbClr val="0070C0"/>
                </a:buClr>
                <a:buSzPct val="130000"/>
                <a:defRPr/>
              </a:pPr>
              <a:endParaRPr lang="fr-FR" dirty="0" smtClean="0"/>
            </a:p>
            <a:p>
              <a:pPr marL="0" lvl="1" algn="ctr" fontAlgn="base">
                <a:spcAft>
                  <a:spcPct val="0"/>
                </a:spcAft>
                <a:buClr>
                  <a:srgbClr val="0070C0"/>
                </a:buClr>
                <a:buSzPct val="130000"/>
                <a:defRPr/>
              </a:pPr>
              <a:r>
                <a:rPr lang="ar-MA" dirty="0" smtClean="0"/>
                <a:t>تثمين الممتلكات </a:t>
              </a:r>
              <a:r>
                <a:rPr lang="ar-MA" dirty="0" err="1" smtClean="0"/>
                <a:t>السككية</a:t>
              </a:r>
              <a:endParaRPr lang="ar-MA" dirty="0" smtClean="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3929058" y="4818121"/>
            <a:ext cx="1285884" cy="1312159"/>
            <a:chOff x="168134" y="1684232"/>
            <a:chExt cx="1609044" cy="1725135"/>
          </a:xfrm>
        </p:grpSpPr>
        <p:sp>
          <p:nvSpPr>
            <p:cNvPr id="35" name="Arrondir un rectangle avec un coin du même côté 34"/>
            <p:cNvSpPr/>
            <p:nvPr/>
          </p:nvSpPr>
          <p:spPr>
            <a:xfrm rot="10800000">
              <a:off x="333903" y="1757357"/>
              <a:ext cx="1264492" cy="165201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6">
                <a:lumMod val="50000"/>
              </a:schemeClr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Arrondir un rectangle avec un coin du même côté 4"/>
            <p:cNvSpPr/>
            <p:nvPr/>
          </p:nvSpPr>
          <p:spPr>
            <a:xfrm>
              <a:off x="168134" y="1684232"/>
              <a:ext cx="1609044" cy="1357321"/>
            </a:xfrm>
            <a:prstGeom prst="rect">
              <a:avLst/>
            </a:prstGeom>
            <a:no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 fontAlgn="base">
                <a:spcAft>
                  <a:spcPct val="0"/>
                </a:spcAft>
                <a:buClr>
                  <a:srgbClr val="0070C0"/>
                </a:buClr>
                <a:buSzPct val="130000"/>
                <a:defRPr/>
              </a:pPr>
              <a:endParaRPr lang="fr-FR" dirty="0" smtClean="0"/>
            </a:p>
            <a:p>
              <a:pPr marL="0" lvl="1" algn="ctr" fontAlgn="base">
                <a:spcAft>
                  <a:spcPct val="0"/>
                </a:spcAft>
                <a:buClr>
                  <a:srgbClr val="0070C0"/>
                </a:buClr>
                <a:buSzPct val="130000"/>
                <a:defRPr/>
              </a:pPr>
              <a:r>
                <a:rPr lang="ar-MA" dirty="0" smtClean="0"/>
                <a:t>مخطط النقل </a:t>
              </a:r>
              <a:r>
                <a:rPr lang="ar-MA" dirty="0" err="1" smtClean="0"/>
                <a:t>السككي</a:t>
              </a:r>
              <a:r>
                <a:rPr lang="ar-MA" dirty="0" smtClean="0"/>
                <a:t> </a:t>
              </a:r>
              <a:r>
                <a:rPr lang="ar-MA" dirty="0" err="1" smtClean="0"/>
                <a:t>الجهوي</a:t>
              </a:r>
              <a:endParaRPr lang="ar-MA" dirty="0" smtClean="0"/>
            </a:p>
          </p:txBody>
        </p:sp>
      </p:grpSp>
      <p:grpSp>
        <p:nvGrpSpPr>
          <p:cNvPr id="37" name="Groupe 33"/>
          <p:cNvGrpSpPr/>
          <p:nvPr/>
        </p:nvGrpSpPr>
        <p:grpSpPr>
          <a:xfrm>
            <a:off x="5512740" y="2064303"/>
            <a:ext cx="1273838" cy="1366640"/>
            <a:chOff x="473769" y="1443035"/>
            <a:chExt cx="1380848" cy="1500198"/>
          </a:xfrm>
        </p:grpSpPr>
        <p:sp>
          <p:nvSpPr>
            <p:cNvPr id="38" name="Arrondir un rectangle avec un coin du même côté 37"/>
            <p:cNvSpPr/>
            <p:nvPr/>
          </p:nvSpPr>
          <p:spPr>
            <a:xfrm rot="10800000">
              <a:off x="615590" y="1757361"/>
              <a:ext cx="1084149" cy="1185872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Arrondir un rectangle avec un coin du même côté 4"/>
            <p:cNvSpPr/>
            <p:nvPr/>
          </p:nvSpPr>
          <p:spPr>
            <a:xfrm>
              <a:off x="473769" y="1443035"/>
              <a:ext cx="1380848" cy="1214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152" tIns="274320" rIns="73152" bIns="156464" numCol="1" spcCol="1270" anchor="t" anchorCtr="0">
              <a:noAutofit/>
            </a:bodyPr>
            <a:lstStyle/>
            <a:p>
              <a:pPr marL="0" lvl="1" algn="ctr" rtl="1" fontAlgn="base">
                <a:spcAft>
                  <a:spcPct val="0"/>
                </a:spcAft>
                <a:buClr>
                  <a:srgbClr val="0070C0"/>
                </a:buClr>
                <a:buSzPct val="130000"/>
                <a:defRPr/>
              </a:pPr>
              <a:r>
                <a:rPr lang="ar-MA" dirty="0" smtClean="0">
                  <a:solidFill>
                    <a:schemeClr val="bg1"/>
                  </a:solidFill>
                  <a:cs typeface="Arial" pitchFamily="34" charset="0"/>
                </a:rPr>
                <a:t>التنمية المستدامة </a:t>
              </a:r>
              <a:r>
                <a:rPr lang="ar-MA" dirty="0" err="1" smtClean="0">
                  <a:solidFill>
                    <a:schemeClr val="bg1"/>
                  </a:solidFill>
                  <a:cs typeface="Arial" pitchFamily="34" charset="0"/>
                </a:rPr>
                <a:t>والجهوية</a:t>
              </a:r>
              <a:r>
                <a:rPr lang="ar-MA" dirty="0" smtClean="0">
                  <a:solidFill>
                    <a:schemeClr val="bg1"/>
                  </a:solidFill>
                  <a:cs typeface="Arial" pitchFamily="34" charset="0"/>
                </a:rPr>
                <a:t> الموسعة</a:t>
              </a:r>
            </a:p>
          </p:txBody>
        </p:sp>
      </p:grpSp>
      <p:grpSp>
        <p:nvGrpSpPr>
          <p:cNvPr id="41" name="Groupe 33"/>
          <p:cNvGrpSpPr/>
          <p:nvPr/>
        </p:nvGrpSpPr>
        <p:grpSpPr>
          <a:xfrm>
            <a:off x="3714744" y="1778551"/>
            <a:ext cx="1198598" cy="1642334"/>
            <a:chOff x="340192" y="1073387"/>
            <a:chExt cx="1299287" cy="2140866"/>
          </a:xfrm>
        </p:grpSpPr>
        <p:sp>
          <p:nvSpPr>
            <p:cNvPr id="44" name="Arrondir un rectangle avec un coin du même côté 43"/>
            <p:cNvSpPr/>
            <p:nvPr/>
          </p:nvSpPr>
          <p:spPr>
            <a:xfrm rot="10800000">
              <a:off x="477889" y="1757357"/>
              <a:ext cx="1084150" cy="1456896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Arrondir un rectangle avec un coin du même côté 4"/>
            <p:cNvSpPr/>
            <p:nvPr/>
          </p:nvSpPr>
          <p:spPr>
            <a:xfrm>
              <a:off x="340192" y="1073387"/>
              <a:ext cx="1299287" cy="1357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152" tIns="274320" rIns="73152" bIns="156464" numCol="1" spcCol="1270" anchor="t" anchorCtr="0">
              <a:noAutofit/>
            </a:bodyPr>
            <a:lstStyle/>
            <a:p>
              <a:pPr marL="0" lvl="1" algn="ctr" rtl="1" fontAlgn="base">
                <a:spcAft>
                  <a:spcPct val="0"/>
                </a:spcAft>
                <a:buClr>
                  <a:srgbClr val="0070C0"/>
                </a:buClr>
                <a:buSzPct val="130000"/>
                <a:defRPr/>
              </a:pPr>
              <a:endParaRPr lang="fr-FR" dirty="0" smtClean="0">
                <a:solidFill>
                  <a:schemeClr val="bg2">
                    <a:lumMod val="10000"/>
                  </a:schemeClr>
                </a:solidFill>
                <a:cs typeface="Arial" pitchFamily="34" charset="0"/>
              </a:endParaRPr>
            </a:p>
            <a:p>
              <a:pPr marL="0" lvl="1" algn="ctr" rtl="1" fontAlgn="base">
                <a:spcAft>
                  <a:spcPct val="0"/>
                </a:spcAft>
                <a:buClr>
                  <a:srgbClr val="0070C0"/>
                </a:buClr>
                <a:buSzPct val="130000"/>
                <a:defRPr/>
              </a:pPr>
              <a:r>
                <a:rPr lang="ar-MA" dirty="0" smtClean="0">
                  <a:solidFill>
                    <a:schemeClr val="bg2">
                      <a:lumMod val="10000"/>
                    </a:schemeClr>
                  </a:solidFill>
                  <a:cs typeface="Arial" pitchFamily="34" charset="0"/>
                </a:rPr>
                <a:t>تطور حركية تنقل المسافرين والبضائع</a:t>
              </a:r>
            </a:p>
          </p:txBody>
        </p:sp>
      </p:grpSp>
      <p:sp>
        <p:nvSpPr>
          <p:cNvPr id="50" name="Rectangle à coins arrondis 49"/>
          <p:cNvSpPr/>
          <p:nvPr/>
        </p:nvSpPr>
        <p:spPr>
          <a:xfrm>
            <a:off x="1714480" y="1349923"/>
            <a:ext cx="5357850" cy="1000132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lnSpc>
                <a:spcPct val="70000"/>
              </a:lnSpc>
            </a:pPr>
            <a:r>
              <a:rPr lang="ar-MA" b="1" dirty="0" smtClean="0">
                <a:solidFill>
                  <a:srgbClr val="1437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lang="ar-MA" sz="2000" b="1" spc="50" dirty="0" smtClean="0">
                <a:ln w="11430"/>
                <a:solidFill>
                  <a:srgbClr val="143740"/>
                </a:solidFill>
                <a:latin typeface="+mj-lt"/>
                <a:ea typeface="+mj-ea"/>
                <a:cs typeface="+mj-cs"/>
              </a:rPr>
              <a:t>لتحديات الكبرى المنتظرة</a:t>
            </a:r>
            <a:endParaRPr lang="fr-FR" sz="2400" b="1" spc="50" dirty="0" smtClean="0">
              <a:ln w="11430"/>
              <a:solidFill>
                <a:srgbClr val="14374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" name="Image 50" descr="IMG_7338-2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1717253"/>
            <a:ext cx="1052006" cy="632802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2" name="Groupe 33"/>
          <p:cNvGrpSpPr/>
          <p:nvPr/>
        </p:nvGrpSpPr>
        <p:grpSpPr>
          <a:xfrm>
            <a:off x="1928794" y="1849989"/>
            <a:ext cx="1071570" cy="1571636"/>
            <a:chOff x="323012" y="1165546"/>
            <a:chExt cx="1161589" cy="2048708"/>
          </a:xfrm>
        </p:grpSpPr>
        <p:sp>
          <p:nvSpPr>
            <p:cNvPr id="53" name="Arrondir un rectangle avec un coin du même côté 52"/>
            <p:cNvSpPr/>
            <p:nvPr/>
          </p:nvSpPr>
          <p:spPr>
            <a:xfrm rot="10800000">
              <a:off x="400451" y="1757358"/>
              <a:ext cx="1084150" cy="1456896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Arrondir un rectangle avec un coin du même côté 4"/>
            <p:cNvSpPr/>
            <p:nvPr/>
          </p:nvSpPr>
          <p:spPr>
            <a:xfrm>
              <a:off x="323012" y="1165546"/>
              <a:ext cx="1161589" cy="1357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152" tIns="274320" rIns="73152" bIns="156464" numCol="1" spcCol="1270" anchor="t" anchorCtr="0">
              <a:noAutofit/>
            </a:bodyPr>
            <a:lstStyle/>
            <a:p>
              <a:pPr marL="0" lvl="1" algn="ctr" rtl="1" fontAlgn="base">
                <a:spcAft>
                  <a:spcPct val="0"/>
                </a:spcAft>
                <a:buClr>
                  <a:srgbClr val="0070C0"/>
                </a:buClr>
                <a:buSzPct val="130000"/>
                <a:defRPr/>
              </a:pPr>
              <a:endParaRPr lang="fr-FR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0" lvl="1" algn="ctr" rtl="1" fontAlgn="base">
                <a:spcAft>
                  <a:spcPct val="0"/>
                </a:spcAft>
                <a:buClr>
                  <a:srgbClr val="0070C0"/>
                </a:buClr>
                <a:buSzPct val="130000"/>
                <a:defRPr/>
              </a:pPr>
              <a:r>
                <a:rPr lang="ar-MA" sz="1700" dirty="0" smtClean="0">
                  <a:solidFill>
                    <a:schemeClr val="bg1"/>
                  </a:solidFill>
                  <a:cs typeface="Arial" pitchFamily="34" charset="0"/>
                </a:rPr>
                <a:t>شبكة </a:t>
              </a:r>
              <a:r>
                <a:rPr lang="ar-MA" sz="1700" dirty="0" err="1" smtClean="0">
                  <a:solidFill>
                    <a:schemeClr val="bg1"/>
                  </a:solidFill>
                  <a:cs typeface="Arial" pitchFamily="34" charset="0"/>
                </a:rPr>
                <a:t>سككية</a:t>
              </a:r>
              <a:r>
                <a:rPr lang="ar-MA" sz="1700" dirty="0" smtClean="0">
                  <a:solidFill>
                    <a:schemeClr val="bg1"/>
                  </a:solidFill>
                  <a:cs typeface="Arial" pitchFamily="34" charset="0"/>
                </a:rPr>
                <a:t> فعالة وعصرية ومندمجة</a:t>
              </a:r>
            </a:p>
          </p:txBody>
        </p:sp>
      </p:grpSp>
      <p:grpSp>
        <p:nvGrpSpPr>
          <p:cNvPr id="55" name="Groupe 33"/>
          <p:cNvGrpSpPr/>
          <p:nvPr/>
        </p:nvGrpSpPr>
        <p:grpSpPr>
          <a:xfrm>
            <a:off x="7242488" y="4966451"/>
            <a:ext cx="1115726" cy="1177193"/>
            <a:chOff x="359242" y="1757362"/>
            <a:chExt cx="1316466" cy="1428760"/>
          </a:xfrm>
        </p:grpSpPr>
        <p:sp>
          <p:nvSpPr>
            <p:cNvPr id="56" name="Arrondir un rectangle avec un coin du même côté 55"/>
            <p:cNvSpPr/>
            <p:nvPr/>
          </p:nvSpPr>
          <p:spPr>
            <a:xfrm rot="10800000">
              <a:off x="411342" y="1757362"/>
              <a:ext cx="1264366" cy="1428760"/>
            </a:xfrm>
            <a:prstGeom prst="round2SameRect">
              <a:avLst>
                <a:gd name="adj1" fmla="val 10500"/>
                <a:gd name="adj2" fmla="val 0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Arrondir un rectangle avec un coin du même côté 4"/>
            <p:cNvSpPr/>
            <p:nvPr/>
          </p:nvSpPr>
          <p:spPr>
            <a:xfrm>
              <a:off x="359242" y="1785512"/>
              <a:ext cx="1316466" cy="1214446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 fontAlgn="base">
                <a:spcAft>
                  <a:spcPct val="0"/>
                </a:spcAft>
                <a:buClr>
                  <a:srgbClr val="0070C0"/>
                </a:buClr>
                <a:buSzPct val="130000"/>
                <a:defRPr/>
              </a:pPr>
              <a:r>
                <a:rPr lang="ar-MA" dirty="0" smtClean="0"/>
                <a:t>المخطط </a:t>
              </a:r>
              <a:r>
                <a:rPr lang="ar-MA" dirty="0" err="1" smtClean="0"/>
                <a:t>المديري</a:t>
              </a:r>
              <a:r>
                <a:rPr lang="ar-MA" dirty="0" smtClean="0"/>
                <a:t> للسرعة الفائقة</a:t>
              </a:r>
            </a:p>
          </p:txBody>
        </p:sp>
      </p:grpSp>
      <p:grpSp>
        <p:nvGrpSpPr>
          <p:cNvPr id="59" name="Groupe 33"/>
          <p:cNvGrpSpPr/>
          <p:nvPr/>
        </p:nvGrpSpPr>
        <p:grpSpPr>
          <a:xfrm>
            <a:off x="5572132" y="4823576"/>
            <a:ext cx="1270036" cy="1312694"/>
            <a:chOff x="168134" y="1627881"/>
            <a:chExt cx="1609044" cy="1694051"/>
          </a:xfrm>
        </p:grpSpPr>
        <p:sp>
          <p:nvSpPr>
            <p:cNvPr id="60" name="Arrondir un rectangle avec un coin du même côté 59"/>
            <p:cNvSpPr/>
            <p:nvPr/>
          </p:nvSpPr>
          <p:spPr>
            <a:xfrm rot="10800000">
              <a:off x="333903" y="1757356"/>
              <a:ext cx="1316467" cy="1564576"/>
            </a:xfrm>
            <a:prstGeom prst="round2SameRect">
              <a:avLst>
                <a:gd name="adj1" fmla="val 10500"/>
                <a:gd name="adj2" fmla="val 0"/>
              </a:avLst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Arrondir un rectangle avec un coin du même côté 4"/>
            <p:cNvSpPr/>
            <p:nvPr/>
          </p:nvSpPr>
          <p:spPr>
            <a:xfrm>
              <a:off x="168134" y="1627881"/>
              <a:ext cx="1609044" cy="1357321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 fontAlgn="base">
                <a:spcAft>
                  <a:spcPct val="0"/>
                </a:spcAft>
                <a:buClr>
                  <a:srgbClr val="0070C0"/>
                </a:buClr>
                <a:buSzPct val="130000"/>
                <a:defRPr/>
              </a:pPr>
              <a:endParaRPr lang="fr-FR" dirty="0" smtClean="0"/>
            </a:p>
            <a:p>
              <a:pPr marL="0" lvl="1" algn="ctr" fontAlgn="base">
                <a:spcAft>
                  <a:spcPct val="0"/>
                </a:spcAft>
                <a:buClr>
                  <a:srgbClr val="0070C0"/>
                </a:buClr>
                <a:buSzPct val="130000"/>
                <a:defRPr/>
              </a:pPr>
              <a:r>
                <a:rPr lang="ar-MA" dirty="0" smtClean="0">
                  <a:solidFill>
                    <a:schemeClr val="bg2">
                      <a:lumMod val="10000"/>
                    </a:schemeClr>
                  </a:solidFill>
                </a:rPr>
                <a:t>المخطط </a:t>
              </a:r>
              <a:r>
                <a:rPr lang="ar-MA" dirty="0" err="1" smtClean="0">
                  <a:solidFill>
                    <a:schemeClr val="bg2">
                      <a:lumMod val="10000"/>
                    </a:schemeClr>
                  </a:solidFill>
                </a:rPr>
                <a:t>المديري</a:t>
              </a:r>
              <a:r>
                <a:rPr lang="ar-MA" dirty="0" smtClean="0">
                  <a:solidFill>
                    <a:schemeClr val="bg2">
                      <a:lumMod val="10000"/>
                    </a:schemeClr>
                  </a:solidFill>
                </a:rPr>
                <a:t> للخطوط  الكلاسيكية</a:t>
              </a:r>
            </a:p>
          </p:txBody>
        </p:sp>
      </p:grpSp>
      <p:sp>
        <p:nvSpPr>
          <p:cNvPr id="62" name="Rectangle à coins arrondis 61"/>
          <p:cNvSpPr/>
          <p:nvPr/>
        </p:nvSpPr>
        <p:spPr>
          <a:xfrm>
            <a:off x="500034" y="3850253"/>
            <a:ext cx="8143932" cy="1071570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70000"/>
              </a:lnSpc>
            </a:pPr>
            <a:r>
              <a:rPr lang="ar-MA" sz="2000" b="1" spc="50" dirty="0" smtClean="0">
                <a:ln w="11430"/>
                <a:solidFill>
                  <a:srgbClr val="143740"/>
                </a:solidFill>
                <a:latin typeface="+mj-lt"/>
                <a:ea typeface="+mj-ea"/>
                <a:cs typeface="+mj-cs"/>
              </a:rPr>
              <a:t>المحاور الرئيسية لتطوير القطاع على المدى المتوسط والبعيد</a:t>
            </a:r>
            <a:endParaRPr lang="fr-FR" sz="2000" b="1" spc="50" dirty="0" smtClean="0">
              <a:ln w="11430"/>
              <a:solidFill>
                <a:srgbClr val="14374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3" name="Image 62" descr="IMG_7338-2.jpg"/>
          <p:cNvPicPr preferRelativeResize="0"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4207443"/>
            <a:ext cx="1073362" cy="6912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8" cstate="print"/>
          <a:srcRect l="4762" r="14285" b="33594"/>
          <a:stretch>
            <a:fillRect/>
          </a:stretch>
        </p:blipFill>
        <p:spPr bwMode="auto">
          <a:xfrm>
            <a:off x="7290990" y="4207443"/>
            <a:ext cx="1138662" cy="710759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" name="Image 64" descr="Image2.jpg"/>
          <p:cNvPicPr preferRelativeResize="0">
            <a:picLocks/>
          </p:cNvPicPr>
          <p:nvPr/>
        </p:nvPicPr>
        <p:blipFill>
          <a:blip r:embed="rId9" cstate="print"/>
          <a:srcRect t="13792"/>
          <a:stretch>
            <a:fillRect/>
          </a:stretch>
        </p:blipFill>
        <p:spPr>
          <a:xfrm>
            <a:off x="2340000" y="4203501"/>
            <a:ext cx="1073362" cy="6912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" name="Picture 2" descr="DSC_0899"/>
          <p:cNvPicPr preferRelativeResize="0">
            <a:picLocks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855432" y="4207443"/>
            <a:ext cx="1073362" cy="6912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" name="Picture 2" descr="E:\ONCF 1\Capture d’écran 2012-03-13 à 17.00.35.png"/>
          <p:cNvPicPr preferRelativeResize="0">
            <a:picLocks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5715008" y="4207443"/>
            <a:ext cx="1073362" cy="6912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" name="Image 67" descr="Image1nnn.jpg"/>
          <p:cNvPicPr preferRelativeResize="0"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41772" y="1690443"/>
            <a:ext cx="1052006" cy="632802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" name="Image 68" descr="Imageoo.jpg"/>
          <p:cNvPicPr preferRelativeResize="0"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000232" y="1700583"/>
            <a:ext cx="1052006" cy="632802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2482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2643"/>
          </a:xfrm>
          <a:prstGeom prst="rect">
            <a:avLst/>
          </a:prstGeom>
        </p:spPr>
      </p:pic>
      <p:pic>
        <p:nvPicPr>
          <p:cNvPr id="5" name="Image 4" descr="PREZ L'ECONOMISTE 2.jpg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4769" y="0"/>
            <a:ext cx="9144001" cy="468000"/>
          </a:xfrm>
          <a:prstGeom prst="rect">
            <a:avLst/>
          </a:prstGeom>
        </p:spPr>
      </p:pic>
      <p:pic>
        <p:nvPicPr>
          <p:cNvPr id="8" name="Image 7" descr="PREZ L'ECONOMISTE 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-33619"/>
            <a:ext cx="497633" cy="508221"/>
          </a:xfrm>
          <a:prstGeom prst="rect">
            <a:avLst/>
          </a:prstGeom>
        </p:spPr>
      </p:pic>
      <p:pic>
        <p:nvPicPr>
          <p:cNvPr id="9" name="Image 8" descr="PREZ L'ECONOMISTE 4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45776" y="-33619"/>
            <a:ext cx="498256" cy="50822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785786" y="25983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105049" y="25181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073828" y="10324"/>
            <a:ext cx="285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المشاريع المهيكلة المستقبلية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57158" y="42860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/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المخطط </a:t>
            </a:r>
            <a:r>
              <a:rPr lang="ar-MA" sz="20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المديري</a:t>
            </a:r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للسرعة الفائقة</a:t>
            </a:r>
          </a:p>
        </p:txBody>
      </p:sp>
      <p:grpSp>
        <p:nvGrpSpPr>
          <p:cNvPr id="45" name="Groupe 594"/>
          <p:cNvGrpSpPr/>
          <p:nvPr/>
        </p:nvGrpSpPr>
        <p:grpSpPr>
          <a:xfrm>
            <a:off x="-71470" y="1357298"/>
            <a:ext cx="3786214" cy="2071702"/>
            <a:chOff x="5387584" y="4250398"/>
            <a:chExt cx="3470696" cy="2416488"/>
          </a:xfrm>
        </p:grpSpPr>
        <p:sp>
          <p:nvSpPr>
            <p:cNvPr id="46" name="Rectangle 45"/>
            <p:cNvSpPr/>
            <p:nvPr/>
          </p:nvSpPr>
          <p:spPr>
            <a:xfrm>
              <a:off x="5780493" y="4250398"/>
              <a:ext cx="3077787" cy="2416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3175" cap="flat">
              <a:solidFill>
                <a:schemeClr val="accent6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fr-FR" sz="500">
                <a:solidFill>
                  <a:schemeClr val="tx1"/>
                </a:solidFill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5387584" y="4286256"/>
              <a:ext cx="3470696" cy="2369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5250" indent="-95250" algn="r" rtl="1">
                <a:lnSpc>
                  <a:spcPct val="150000"/>
                </a:lnSpc>
                <a:buClr>
                  <a:srgbClr val="800000"/>
                </a:buClr>
                <a:buFont typeface="Arial" pitchFamily="34" charset="0"/>
                <a:buChar char="•"/>
              </a:pP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طول الشبكة 	</a:t>
              </a:r>
              <a:r>
                <a:rPr lang="fr-FR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    </a:t>
              </a: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: </a:t>
              </a:r>
              <a:r>
                <a:rPr lang="ar-MA" sz="1400" b="1" dirty="0" smtClean="0">
                  <a:solidFill>
                    <a:srgbClr val="800000"/>
                  </a:solidFill>
                  <a:latin typeface="Arial Narrow" pitchFamily="34" charset="0"/>
                </a:rPr>
                <a:t>1500</a:t>
              </a:r>
              <a:r>
                <a:rPr lang="ar-MA" sz="1400" b="1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 </a:t>
              </a: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كلم</a:t>
              </a:r>
            </a:p>
            <a:p>
              <a:pPr marL="95250" indent="-95250" algn="r" rtl="1">
                <a:lnSpc>
                  <a:spcPct val="150000"/>
                </a:lnSpc>
                <a:buClr>
                  <a:srgbClr val="800000"/>
                </a:buClr>
                <a:buFont typeface="Arial" pitchFamily="34" charset="0"/>
                <a:buChar char="•"/>
              </a:pP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تاريخ الاستغلال</a:t>
              </a:r>
              <a:r>
                <a:rPr lang="fr-FR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   </a:t>
              </a:r>
              <a:r>
                <a:rPr lang="ar-MA" sz="1400" b="1" dirty="0" smtClean="0">
                  <a:solidFill>
                    <a:srgbClr val="800000"/>
                  </a:solidFill>
                  <a:latin typeface="Arial Narrow" pitchFamily="34" charset="0"/>
                </a:rPr>
                <a:t>: 2015 -2035</a:t>
              </a:r>
              <a:r>
                <a:rPr lang="ar-MA" sz="1400" b="1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 </a:t>
              </a:r>
              <a:endPara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endParaRPr>
            </a:p>
            <a:p>
              <a:pPr marL="95250" indent="-95250" algn="r" rtl="1">
                <a:lnSpc>
                  <a:spcPct val="150000"/>
                </a:lnSpc>
                <a:buClr>
                  <a:srgbClr val="800000"/>
                </a:buClr>
                <a:buFont typeface="Arial" pitchFamily="34" charset="0"/>
                <a:buChar char="•"/>
              </a:pP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الاستثمارات 	</a:t>
              </a:r>
              <a:r>
                <a:rPr lang="fr-FR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    </a:t>
              </a: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: </a:t>
              </a:r>
              <a:r>
                <a:rPr lang="ar-MA" sz="1400" b="1" dirty="0" smtClean="0">
                  <a:solidFill>
                    <a:srgbClr val="800000"/>
                  </a:solidFill>
                  <a:latin typeface="Arial Narrow" pitchFamily="34" charset="0"/>
                </a:rPr>
                <a:t>12.4</a:t>
              </a: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 مليار دولار</a:t>
              </a:r>
            </a:p>
            <a:p>
              <a:pPr marL="95250" indent="-95250" algn="r" rtl="1">
                <a:lnSpc>
                  <a:spcPct val="150000"/>
                </a:lnSpc>
                <a:buClr>
                  <a:srgbClr val="800000"/>
                </a:buClr>
                <a:buFont typeface="Arial" pitchFamily="34" charset="0"/>
                <a:buChar char="•"/>
              </a:pP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الحاجيات 	</a:t>
              </a:r>
              <a:r>
                <a:rPr lang="fr-FR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    </a:t>
              </a: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: </a:t>
              </a:r>
              <a:r>
                <a:rPr lang="ar-MA" sz="1400" b="1" dirty="0" smtClean="0">
                  <a:solidFill>
                    <a:srgbClr val="800000"/>
                  </a:solidFill>
                  <a:latin typeface="Arial Narrow" pitchFamily="34" charset="0"/>
                </a:rPr>
                <a:t>0,6</a:t>
              </a:r>
              <a:r>
                <a:rPr lang="fr-FR" sz="1400" b="1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%</a:t>
              </a: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/ سنة من الناتج الداخلي الخام</a:t>
              </a:r>
            </a:p>
            <a:p>
              <a:pPr marL="95250" indent="-95250" algn="r" rtl="1">
                <a:lnSpc>
                  <a:spcPct val="150000"/>
                </a:lnSpc>
                <a:buClr>
                  <a:srgbClr val="800000"/>
                </a:buClr>
                <a:buFont typeface="Arial" pitchFamily="34" charset="0"/>
                <a:buChar char="•"/>
              </a:pP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المسافرين 	</a:t>
              </a:r>
              <a:r>
                <a:rPr lang="fr-FR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    </a:t>
              </a: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: </a:t>
              </a:r>
              <a:r>
                <a:rPr lang="ar-MA" sz="1400" b="1" dirty="0" smtClean="0">
                  <a:solidFill>
                    <a:srgbClr val="800000"/>
                  </a:solidFill>
                  <a:latin typeface="Arial Narrow" pitchFamily="34" charset="0"/>
                </a:rPr>
                <a:t>133</a:t>
              </a: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 مليون (53 دون المشروع)</a:t>
              </a:r>
            </a:p>
            <a:p>
              <a:pPr marL="95250" indent="-95250" algn="r" rtl="1">
                <a:lnSpc>
                  <a:spcPct val="150000"/>
                </a:lnSpc>
                <a:buClr>
                  <a:srgbClr val="800000"/>
                </a:buClr>
                <a:buFont typeface="Arial" pitchFamily="34" charset="0"/>
                <a:buChar char="•"/>
              </a:pP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البضائع	</a:t>
              </a:r>
              <a:r>
                <a:rPr lang="fr-FR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    </a:t>
              </a: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: </a:t>
              </a:r>
              <a:r>
                <a:rPr lang="ar-MA" sz="1400" b="1" dirty="0" smtClean="0">
                  <a:solidFill>
                    <a:srgbClr val="800000"/>
                  </a:solidFill>
                  <a:latin typeface="Arial Narrow" pitchFamily="34" charset="0"/>
                </a:rPr>
                <a:t>2</a:t>
              </a: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 مليون طن (420 مليون طن-كلم)</a:t>
              </a:r>
            </a:p>
          </p:txBody>
        </p:sp>
      </p:grpSp>
      <p:grpSp>
        <p:nvGrpSpPr>
          <p:cNvPr id="48" name="Groupe 594"/>
          <p:cNvGrpSpPr/>
          <p:nvPr/>
        </p:nvGrpSpPr>
        <p:grpSpPr>
          <a:xfrm>
            <a:off x="-71470" y="3937571"/>
            <a:ext cx="3786214" cy="2277511"/>
            <a:chOff x="5387584" y="4250397"/>
            <a:chExt cx="3470696" cy="2656550"/>
          </a:xfrm>
        </p:grpSpPr>
        <p:sp>
          <p:nvSpPr>
            <p:cNvPr id="52" name="Rectangle 51"/>
            <p:cNvSpPr/>
            <p:nvPr/>
          </p:nvSpPr>
          <p:spPr>
            <a:xfrm>
              <a:off x="5780493" y="4250397"/>
              <a:ext cx="3077787" cy="26155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3175" cap="flat">
              <a:solidFill>
                <a:schemeClr val="accent6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fr-FR" sz="500">
                <a:solidFill>
                  <a:schemeClr val="tx1"/>
                </a:solidFill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5387584" y="4286256"/>
              <a:ext cx="3470696" cy="2620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5250" indent="-95250" algn="r" rtl="1">
                <a:lnSpc>
                  <a:spcPct val="200000"/>
                </a:lnSpc>
                <a:buClr>
                  <a:srgbClr val="800000"/>
                </a:buClr>
                <a:buFont typeface="Arial" pitchFamily="34" charset="0"/>
                <a:buChar char="•"/>
              </a:pP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الربح في الوقت</a:t>
              </a:r>
              <a:r>
                <a:rPr lang="fr-FR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   </a:t>
              </a: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: </a:t>
              </a:r>
              <a:r>
                <a:rPr lang="ar-MA" sz="1400" b="1" dirty="0" smtClean="0">
                  <a:solidFill>
                    <a:srgbClr val="800000"/>
                  </a:solidFill>
                  <a:latin typeface="Arial Narrow" pitchFamily="34" charset="0"/>
                </a:rPr>
                <a:t>3-</a:t>
              </a:r>
              <a:r>
                <a:rPr lang="ar-MA" sz="1400" b="1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 إلى </a:t>
              </a:r>
              <a:r>
                <a:rPr lang="ar-MA" sz="1400" b="1" dirty="0" smtClean="0">
                  <a:solidFill>
                    <a:srgbClr val="800000"/>
                  </a:solidFill>
                  <a:latin typeface="Arial Narrow" pitchFamily="34" charset="0"/>
                </a:rPr>
                <a:t>4</a:t>
              </a:r>
              <a:r>
                <a:rPr lang="ar-MA" sz="1400" b="1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 مرات</a:t>
              </a:r>
            </a:p>
            <a:p>
              <a:pPr marL="95250" indent="-95250" algn="r" rtl="1">
                <a:lnSpc>
                  <a:spcPct val="200000"/>
                </a:lnSpc>
                <a:buClr>
                  <a:srgbClr val="800000"/>
                </a:buClr>
                <a:buFont typeface="Arial" pitchFamily="34" charset="0"/>
                <a:buChar char="•"/>
                <a:defRPr/>
              </a:pP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السلامة </a:t>
              </a:r>
              <a:r>
                <a:rPr lang="ar-MA" sz="1400" dirty="0" err="1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الطرقية</a:t>
              </a: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 : </a:t>
              </a:r>
              <a:r>
                <a:rPr lang="ar-MA" sz="1400" b="1" dirty="0" smtClean="0">
                  <a:solidFill>
                    <a:srgbClr val="800000"/>
                  </a:solidFill>
                  <a:latin typeface="Arial Narrow" pitchFamily="34" charset="0"/>
                </a:rPr>
                <a:t>550-</a:t>
              </a:r>
              <a:r>
                <a:rPr lang="ar-MA" sz="1400" b="1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 </a:t>
              </a: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قتيل	و</a:t>
              </a:r>
              <a:r>
                <a:rPr lang="ar-MA" sz="1400" b="1" dirty="0" smtClean="0">
                  <a:solidFill>
                    <a:srgbClr val="800000"/>
                  </a:solidFill>
                  <a:latin typeface="Arial Narrow" pitchFamily="34" charset="0"/>
                </a:rPr>
                <a:t>6000-</a:t>
              </a: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 جريح / سنة</a:t>
              </a:r>
            </a:p>
            <a:p>
              <a:pPr marL="95250" indent="-95250" algn="r" rtl="1">
                <a:lnSpc>
                  <a:spcPct val="200000"/>
                </a:lnSpc>
                <a:buClr>
                  <a:srgbClr val="800000"/>
                </a:buClr>
                <a:buFont typeface="Arial" pitchFamily="34" charset="0"/>
                <a:buChar char="•"/>
                <a:defRPr/>
              </a:pP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تلوث الهواء      : </a:t>
              </a:r>
              <a:r>
                <a:rPr lang="ar-MA" sz="1400" b="1" dirty="0" smtClean="0">
                  <a:solidFill>
                    <a:srgbClr val="800000"/>
                  </a:solidFill>
                  <a:latin typeface="Arial Narrow" pitchFamily="34" charset="0"/>
                </a:rPr>
                <a:t>210- </a:t>
              </a: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ألف طن/سنة من </a:t>
              </a: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Times New (W1)"/>
                </a:rPr>
                <a:t>انبعاث </a:t>
              </a:r>
              <a:r>
                <a:rPr lang="fr-FR" sz="1400" dirty="0" smtClean="0">
                  <a:solidFill>
                    <a:schemeClr val="bg2">
                      <a:lumMod val="10000"/>
                    </a:schemeClr>
                  </a:solidFill>
                  <a:latin typeface="Times New (W1)"/>
                </a:rPr>
                <a:t>CO</a:t>
              </a:r>
              <a:r>
                <a:rPr lang="fr-FR" sz="1400" baseline="-25000" dirty="0" smtClean="0">
                  <a:solidFill>
                    <a:schemeClr val="bg2">
                      <a:lumMod val="10000"/>
                    </a:schemeClr>
                  </a:solidFill>
                  <a:latin typeface="Times New (W1)"/>
                </a:rPr>
                <a:t>2</a:t>
              </a:r>
              <a:endParaRPr lang="ar-MA" sz="1400" baseline="-25000" dirty="0" smtClean="0">
                <a:solidFill>
                  <a:schemeClr val="bg2">
                    <a:lumMod val="10000"/>
                  </a:schemeClr>
                </a:solidFill>
                <a:latin typeface="Times New (W1)"/>
              </a:endParaRPr>
            </a:p>
            <a:p>
              <a:pPr marL="95250" indent="-95250" algn="r" rtl="1">
                <a:lnSpc>
                  <a:spcPct val="200000"/>
                </a:lnSpc>
                <a:buClr>
                  <a:srgbClr val="800000"/>
                </a:buClr>
                <a:buFont typeface="Arial" pitchFamily="34" charset="0"/>
                <a:buChar char="•"/>
                <a:defRPr/>
              </a:pP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احتباس حراري  : </a:t>
              </a:r>
              <a:r>
                <a:rPr lang="ar-MA" sz="1400" b="1" dirty="0" smtClean="0">
                  <a:solidFill>
                    <a:srgbClr val="800000"/>
                  </a:solidFill>
                  <a:latin typeface="Arial Narrow" pitchFamily="34" charset="0"/>
                </a:rPr>
                <a:t>800-</a:t>
              </a:r>
              <a:r>
                <a:rPr lang="ar-MA" sz="1400" b="1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 </a:t>
              </a: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ألف طن/سنة من </a:t>
              </a: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Times New (W1)"/>
                </a:rPr>
                <a:t>انبعاث </a:t>
              </a:r>
              <a:r>
                <a:rPr lang="fr-FR" sz="1400" dirty="0" smtClean="0">
                  <a:solidFill>
                    <a:schemeClr val="bg2">
                      <a:lumMod val="10000"/>
                    </a:schemeClr>
                  </a:solidFill>
                  <a:latin typeface="Times New (W1)"/>
                </a:rPr>
                <a:t>CO</a:t>
              </a:r>
              <a:r>
                <a:rPr lang="fr-FR" sz="1400" baseline="-25000" dirty="0" smtClean="0">
                  <a:solidFill>
                    <a:schemeClr val="bg2">
                      <a:lumMod val="10000"/>
                    </a:schemeClr>
                  </a:solidFill>
                  <a:latin typeface="Times New (W1)"/>
                </a:rPr>
                <a:t>2</a:t>
              </a:r>
              <a:endParaRPr lang="ar-MA" sz="1400" baseline="-25000" dirty="0" smtClean="0">
                <a:solidFill>
                  <a:schemeClr val="bg2">
                    <a:lumMod val="10000"/>
                  </a:schemeClr>
                </a:solidFill>
                <a:latin typeface="Times New (W1)"/>
              </a:endParaRPr>
            </a:p>
            <a:p>
              <a:pPr marL="95250" indent="-95250" algn="r" rtl="1">
                <a:lnSpc>
                  <a:spcPct val="200000"/>
                </a:lnSpc>
                <a:buClr>
                  <a:srgbClr val="800000"/>
                </a:buClr>
                <a:buFont typeface="Arial" pitchFamily="34" charset="0"/>
                <a:buChar char="•"/>
                <a:defRPr/>
              </a:pPr>
              <a:r>
                <a:rPr lang="ar-MA" sz="1400" dirty="0" err="1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المردودية</a:t>
              </a:r>
              <a:r>
                <a:rPr lang="ar-MA" sz="1400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         : </a:t>
              </a:r>
              <a:r>
                <a:rPr lang="ar-MA" sz="1400" b="1" dirty="0" smtClean="0">
                  <a:solidFill>
                    <a:srgbClr val="800000"/>
                  </a:solidFill>
                  <a:latin typeface="Arial Narrow" pitchFamily="34" charset="0"/>
                </a:rPr>
                <a:t>8.5</a:t>
              </a:r>
              <a:r>
                <a:rPr lang="ar-MA" sz="1400" b="1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 </a:t>
              </a:r>
              <a:r>
                <a:rPr lang="fr-FR" sz="1400" b="1" dirty="0" smtClean="0">
                  <a:solidFill>
                    <a:schemeClr val="bg2">
                      <a:lumMod val="10000"/>
                    </a:schemeClr>
                  </a:solidFill>
                  <a:latin typeface="Arial Narrow" pitchFamily="34" charset="0"/>
                </a:rPr>
                <a:t>%</a:t>
              </a:r>
              <a:endPara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endParaRPr>
            </a:p>
          </p:txBody>
        </p:sp>
      </p:grp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1837" y="1714488"/>
            <a:ext cx="4846443" cy="3634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2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1785926"/>
            <a:ext cx="192372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3071810"/>
            <a:ext cx="14478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9" cstate="print"/>
          <a:srcRect l="4762" r="14285" b="33594"/>
          <a:stretch>
            <a:fillRect/>
          </a:stretch>
        </p:blipFill>
        <p:spPr bwMode="auto">
          <a:xfrm>
            <a:off x="5715008" y="4071942"/>
            <a:ext cx="1357322" cy="847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2482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2643"/>
          </a:xfrm>
          <a:prstGeom prst="rect">
            <a:avLst/>
          </a:prstGeom>
        </p:spPr>
      </p:pic>
      <p:pic>
        <p:nvPicPr>
          <p:cNvPr id="5" name="Image 4" descr="PREZ L'ECONOMISTE 2.jpg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4769" y="0"/>
            <a:ext cx="9144001" cy="468000"/>
          </a:xfrm>
          <a:prstGeom prst="rect">
            <a:avLst/>
          </a:prstGeom>
        </p:spPr>
      </p:pic>
      <p:pic>
        <p:nvPicPr>
          <p:cNvPr id="8" name="Image 7" descr="PREZ L'ECONOMISTE 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-33619"/>
            <a:ext cx="497633" cy="508221"/>
          </a:xfrm>
          <a:prstGeom prst="rect">
            <a:avLst/>
          </a:prstGeom>
        </p:spPr>
      </p:pic>
      <p:pic>
        <p:nvPicPr>
          <p:cNvPr id="9" name="Image 8" descr="PREZ L'ECONOMISTE 4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45776" y="-33619"/>
            <a:ext cx="498256" cy="50822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785786" y="25983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105049" y="25181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073828" y="10324"/>
            <a:ext cx="285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المشاريع المهيكلة المستقبلية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57158" y="42860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/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المخطط </a:t>
            </a:r>
            <a:r>
              <a:rPr lang="ar-MA" sz="20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المديري</a:t>
            </a:r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للخطوط الكلاسيكية</a:t>
            </a:r>
          </a:p>
        </p:txBody>
      </p:sp>
      <p:sp>
        <p:nvSpPr>
          <p:cNvPr id="20" name="Freeform 8"/>
          <p:cNvSpPr>
            <a:spLocks/>
          </p:cNvSpPr>
          <p:nvPr/>
        </p:nvSpPr>
        <p:spPr bwMode="auto">
          <a:xfrm>
            <a:off x="285720" y="1014575"/>
            <a:ext cx="8715436" cy="5700573"/>
          </a:xfrm>
          <a:custGeom>
            <a:avLst/>
            <a:gdLst/>
            <a:ahLst/>
            <a:cxnLst>
              <a:cxn ang="0">
                <a:pos x="18807" y="878"/>
              </a:cxn>
              <a:cxn ang="0">
                <a:pos x="19233" y="1473"/>
              </a:cxn>
              <a:cxn ang="0">
                <a:pos x="19517" y="2210"/>
              </a:cxn>
              <a:cxn ang="0">
                <a:pos x="19517" y="2805"/>
              </a:cxn>
              <a:cxn ang="0">
                <a:pos x="19688" y="3824"/>
              </a:cxn>
              <a:cxn ang="0">
                <a:pos x="19972" y="4278"/>
              </a:cxn>
              <a:cxn ang="0">
                <a:pos x="19972" y="4703"/>
              </a:cxn>
              <a:cxn ang="0">
                <a:pos x="19972" y="4986"/>
              </a:cxn>
              <a:cxn ang="0">
                <a:pos x="17784" y="5297"/>
              </a:cxn>
              <a:cxn ang="0">
                <a:pos x="17784" y="5722"/>
              </a:cxn>
              <a:cxn ang="0">
                <a:pos x="16903" y="5864"/>
              </a:cxn>
              <a:cxn ang="0">
                <a:pos x="16903" y="6147"/>
              </a:cxn>
              <a:cxn ang="0">
                <a:pos x="16903" y="6601"/>
              </a:cxn>
              <a:cxn ang="0">
                <a:pos x="16449" y="7054"/>
              </a:cxn>
              <a:cxn ang="0">
                <a:pos x="14972" y="8385"/>
              </a:cxn>
              <a:cxn ang="0">
                <a:pos x="13949" y="8527"/>
              </a:cxn>
              <a:cxn ang="0">
                <a:pos x="13523" y="8385"/>
              </a:cxn>
              <a:cxn ang="0">
                <a:pos x="13068" y="8527"/>
              </a:cxn>
              <a:cxn ang="0">
                <a:pos x="12330" y="8527"/>
              </a:cxn>
              <a:cxn ang="0">
                <a:pos x="11165" y="9263"/>
              </a:cxn>
              <a:cxn ang="0">
                <a:pos x="10739" y="9547"/>
              </a:cxn>
              <a:cxn ang="0">
                <a:pos x="10739" y="11445"/>
              </a:cxn>
              <a:cxn ang="0">
                <a:pos x="10739" y="13371"/>
              </a:cxn>
              <a:cxn ang="0">
                <a:pos x="6449" y="13484"/>
              </a:cxn>
              <a:cxn ang="0">
                <a:pos x="6449" y="16601"/>
              </a:cxn>
              <a:cxn ang="0">
                <a:pos x="5284" y="17025"/>
              </a:cxn>
              <a:cxn ang="0">
                <a:pos x="4972" y="17309"/>
              </a:cxn>
              <a:cxn ang="0">
                <a:pos x="4972" y="17762"/>
              </a:cxn>
              <a:cxn ang="0">
                <a:pos x="4972" y="19518"/>
              </a:cxn>
              <a:cxn ang="0">
                <a:pos x="284" y="19518"/>
              </a:cxn>
              <a:cxn ang="0">
                <a:pos x="0" y="19972"/>
              </a:cxn>
              <a:cxn ang="0">
                <a:pos x="284" y="18810"/>
              </a:cxn>
              <a:cxn ang="0">
                <a:pos x="739" y="18187"/>
              </a:cxn>
              <a:cxn ang="0">
                <a:pos x="1023" y="17762"/>
              </a:cxn>
              <a:cxn ang="0">
                <a:pos x="1165" y="17309"/>
              </a:cxn>
              <a:cxn ang="0">
                <a:pos x="1449" y="16884"/>
              </a:cxn>
              <a:cxn ang="0">
                <a:pos x="1903" y="16147"/>
              </a:cxn>
              <a:cxn ang="0">
                <a:pos x="2784" y="15127"/>
              </a:cxn>
              <a:cxn ang="0">
                <a:pos x="2784" y="14249"/>
              </a:cxn>
              <a:cxn ang="0">
                <a:pos x="3352" y="13371"/>
              </a:cxn>
              <a:cxn ang="0">
                <a:pos x="4545" y="12040"/>
              </a:cxn>
              <a:cxn ang="0">
                <a:pos x="5284" y="10878"/>
              </a:cxn>
              <a:cxn ang="0">
                <a:pos x="6619" y="10425"/>
              </a:cxn>
              <a:cxn ang="0">
                <a:pos x="7614" y="9972"/>
              </a:cxn>
              <a:cxn ang="0">
                <a:pos x="8807" y="8810"/>
              </a:cxn>
              <a:cxn ang="0">
                <a:pos x="9545" y="7649"/>
              </a:cxn>
              <a:cxn ang="0">
                <a:pos x="9233" y="7054"/>
              </a:cxn>
              <a:cxn ang="0">
                <a:pos x="9233" y="5864"/>
              </a:cxn>
              <a:cxn ang="0">
                <a:pos x="9688" y="5297"/>
              </a:cxn>
              <a:cxn ang="0">
                <a:pos x="9972" y="4561"/>
              </a:cxn>
              <a:cxn ang="0">
                <a:pos x="10739" y="3541"/>
              </a:cxn>
              <a:cxn ang="0">
                <a:pos x="11619" y="3088"/>
              </a:cxn>
              <a:cxn ang="0">
                <a:pos x="13068" y="2380"/>
              </a:cxn>
              <a:cxn ang="0">
                <a:pos x="13523" y="1190"/>
              </a:cxn>
              <a:cxn ang="0">
                <a:pos x="13949" y="0"/>
              </a:cxn>
              <a:cxn ang="0">
                <a:pos x="14688" y="0"/>
              </a:cxn>
              <a:cxn ang="0">
                <a:pos x="15398" y="765"/>
              </a:cxn>
              <a:cxn ang="0">
                <a:pos x="16619" y="765"/>
              </a:cxn>
              <a:cxn ang="0">
                <a:pos x="17330" y="765"/>
              </a:cxn>
              <a:cxn ang="0">
                <a:pos x="17784" y="453"/>
              </a:cxn>
              <a:cxn ang="0">
                <a:pos x="18068" y="878"/>
              </a:cxn>
              <a:cxn ang="0">
                <a:pos x="18807" y="878"/>
              </a:cxn>
            </a:cxnLst>
            <a:rect l="0" t="0" r="r" b="b"/>
            <a:pathLst>
              <a:path w="20000" h="20000">
                <a:moveTo>
                  <a:pt x="18807" y="878"/>
                </a:moveTo>
                <a:lnTo>
                  <a:pt x="19233" y="1473"/>
                </a:lnTo>
                <a:lnTo>
                  <a:pt x="19517" y="2210"/>
                </a:lnTo>
                <a:lnTo>
                  <a:pt x="19517" y="2805"/>
                </a:lnTo>
                <a:lnTo>
                  <a:pt x="19688" y="3824"/>
                </a:lnTo>
                <a:lnTo>
                  <a:pt x="19972" y="4278"/>
                </a:lnTo>
                <a:lnTo>
                  <a:pt x="19972" y="4703"/>
                </a:lnTo>
                <a:lnTo>
                  <a:pt x="19972" y="4986"/>
                </a:lnTo>
                <a:lnTo>
                  <a:pt x="17784" y="5297"/>
                </a:lnTo>
                <a:lnTo>
                  <a:pt x="17784" y="5722"/>
                </a:lnTo>
                <a:lnTo>
                  <a:pt x="16903" y="5864"/>
                </a:lnTo>
                <a:lnTo>
                  <a:pt x="16903" y="6147"/>
                </a:lnTo>
                <a:lnTo>
                  <a:pt x="16903" y="6601"/>
                </a:lnTo>
                <a:lnTo>
                  <a:pt x="16449" y="7054"/>
                </a:lnTo>
                <a:lnTo>
                  <a:pt x="14972" y="8385"/>
                </a:lnTo>
                <a:lnTo>
                  <a:pt x="13949" y="8527"/>
                </a:lnTo>
                <a:lnTo>
                  <a:pt x="13523" y="8385"/>
                </a:lnTo>
                <a:lnTo>
                  <a:pt x="13068" y="8527"/>
                </a:lnTo>
                <a:lnTo>
                  <a:pt x="12330" y="8527"/>
                </a:lnTo>
                <a:lnTo>
                  <a:pt x="11165" y="9263"/>
                </a:lnTo>
                <a:lnTo>
                  <a:pt x="10739" y="9547"/>
                </a:lnTo>
                <a:lnTo>
                  <a:pt x="10739" y="11445"/>
                </a:lnTo>
                <a:lnTo>
                  <a:pt x="10739" y="13371"/>
                </a:lnTo>
                <a:lnTo>
                  <a:pt x="6449" y="13484"/>
                </a:lnTo>
                <a:lnTo>
                  <a:pt x="6449" y="16601"/>
                </a:lnTo>
                <a:lnTo>
                  <a:pt x="5284" y="17025"/>
                </a:lnTo>
                <a:lnTo>
                  <a:pt x="4972" y="17309"/>
                </a:lnTo>
                <a:lnTo>
                  <a:pt x="4972" y="17762"/>
                </a:lnTo>
                <a:lnTo>
                  <a:pt x="4972" y="19518"/>
                </a:lnTo>
                <a:lnTo>
                  <a:pt x="284" y="19518"/>
                </a:lnTo>
                <a:lnTo>
                  <a:pt x="0" y="19972"/>
                </a:lnTo>
                <a:lnTo>
                  <a:pt x="284" y="18810"/>
                </a:lnTo>
                <a:lnTo>
                  <a:pt x="739" y="18187"/>
                </a:lnTo>
                <a:lnTo>
                  <a:pt x="1023" y="17762"/>
                </a:lnTo>
                <a:lnTo>
                  <a:pt x="1165" y="17309"/>
                </a:lnTo>
                <a:lnTo>
                  <a:pt x="1449" y="16884"/>
                </a:lnTo>
                <a:lnTo>
                  <a:pt x="1903" y="16147"/>
                </a:lnTo>
                <a:lnTo>
                  <a:pt x="2784" y="15127"/>
                </a:lnTo>
                <a:lnTo>
                  <a:pt x="2784" y="14249"/>
                </a:lnTo>
                <a:lnTo>
                  <a:pt x="3352" y="13371"/>
                </a:lnTo>
                <a:lnTo>
                  <a:pt x="4545" y="12040"/>
                </a:lnTo>
                <a:lnTo>
                  <a:pt x="5284" y="10878"/>
                </a:lnTo>
                <a:lnTo>
                  <a:pt x="6619" y="10425"/>
                </a:lnTo>
                <a:lnTo>
                  <a:pt x="7614" y="9972"/>
                </a:lnTo>
                <a:lnTo>
                  <a:pt x="8807" y="8810"/>
                </a:lnTo>
                <a:lnTo>
                  <a:pt x="9545" y="7649"/>
                </a:lnTo>
                <a:lnTo>
                  <a:pt x="9233" y="7054"/>
                </a:lnTo>
                <a:lnTo>
                  <a:pt x="9233" y="5864"/>
                </a:lnTo>
                <a:lnTo>
                  <a:pt x="9688" y="5297"/>
                </a:lnTo>
                <a:lnTo>
                  <a:pt x="9972" y="4561"/>
                </a:lnTo>
                <a:lnTo>
                  <a:pt x="10739" y="3541"/>
                </a:lnTo>
                <a:lnTo>
                  <a:pt x="11619" y="3088"/>
                </a:lnTo>
                <a:lnTo>
                  <a:pt x="13068" y="2380"/>
                </a:lnTo>
                <a:lnTo>
                  <a:pt x="13523" y="1190"/>
                </a:lnTo>
                <a:lnTo>
                  <a:pt x="13949" y="0"/>
                </a:lnTo>
                <a:lnTo>
                  <a:pt x="14688" y="0"/>
                </a:lnTo>
                <a:lnTo>
                  <a:pt x="15398" y="765"/>
                </a:lnTo>
                <a:lnTo>
                  <a:pt x="16619" y="765"/>
                </a:lnTo>
                <a:lnTo>
                  <a:pt x="17330" y="765"/>
                </a:lnTo>
                <a:lnTo>
                  <a:pt x="17784" y="453"/>
                </a:lnTo>
                <a:lnTo>
                  <a:pt x="18068" y="878"/>
                </a:lnTo>
                <a:lnTo>
                  <a:pt x="18807" y="878"/>
                </a:lnTo>
                <a:close/>
              </a:path>
            </a:pathLst>
          </a:custGeom>
          <a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19050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sz="500"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6353033" y="1159209"/>
            <a:ext cx="368489" cy="61415"/>
          </a:xfrm>
          <a:custGeom>
            <a:avLst/>
            <a:gdLst>
              <a:gd name="connsiteX0" fmla="*/ 0 w 368489"/>
              <a:gd name="connsiteY0" fmla="*/ 0 h 61415"/>
              <a:gd name="connsiteX1" fmla="*/ 88710 w 368489"/>
              <a:gd name="connsiteY1" fmla="*/ 20471 h 61415"/>
              <a:gd name="connsiteX2" fmla="*/ 109182 w 368489"/>
              <a:gd name="connsiteY2" fmla="*/ 27295 h 61415"/>
              <a:gd name="connsiteX3" fmla="*/ 129654 w 368489"/>
              <a:gd name="connsiteY3" fmla="*/ 34119 h 61415"/>
              <a:gd name="connsiteX4" fmla="*/ 218364 w 368489"/>
              <a:gd name="connsiteY4" fmla="*/ 40943 h 61415"/>
              <a:gd name="connsiteX5" fmla="*/ 348018 w 368489"/>
              <a:gd name="connsiteY5" fmla="*/ 54591 h 61415"/>
              <a:gd name="connsiteX6" fmla="*/ 368489 w 368489"/>
              <a:gd name="connsiteY6" fmla="*/ 61415 h 6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489" h="61415">
                <a:moveTo>
                  <a:pt x="0" y="0"/>
                </a:moveTo>
                <a:cubicBezTo>
                  <a:pt x="62006" y="8858"/>
                  <a:pt x="32510" y="1738"/>
                  <a:pt x="88710" y="20471"/>
                </a:cubicBezTo>
                <a:lnTo>
                  <a:pt x="109182" y="27295"/>
                </a:lnTo>
                <a:cubicBezTo>
                  <a:pt x="116006" y="29570"/>
                  <a:pt x="122482" y="33567"/>
                  <a:pt x="129654" y="34119"/>
                </a:cubicBezTo>
                <a:lnTo>
                  <a:pt x="218364" y="40943"/>
                </a:lnTo>
                <a:cubicBezTo>
                  <a:pt x="305625" y="58396"/>
                  <a:pt x="180806" y="34919"/>
                  <a:pt x="348018" y="54591"/>
                </a:cubicBezTo>
                <a:cubicBezTo>
                  <a:pt x="355162" y="55431"/>
                  <a:pt x="368489" y="61415"/>
                  <a:pt x="368489" y="61415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6776113" y="1261567"/>
            <a:ext cx="28015" cy="199875"/>
          </a:xfrm>
          <a:custGeom>
            <a:avLst/>
            <a:gdLst>
              <a:gd name="connsiteX0" fmla="*/ 0 w 28015"/>
              <a:gd name="connsiteY0" fmla="*/ 0 h 199875"/>
              <a:gd name="connsiteX1" fmla="*/ 20472 w 28015"/>
              <a:gd name="connsiteY1" fmla="*/ 40943 h 199875"/>
              <a:gd name="connsiteX2" fmla="*/ 13648 w 28015"/>
              <a:gd name="connsiteY2" fmla="*/ 61415 h 199875"/>
              <a:gd name="connsiteX3" fmla="*/ 20472 w 28015"/>
              <a:gd name="connsiteY3" fmla="*/ 143301 h 199875"/>
              <a:gd name="connsiteX4" fmla="*/ 27296 w 28015"/>
              <a:gd name="connsiteY4" fmla="*/ 170597 h 19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5" h="199875">
                <a:moveTo>
                  <a:pt x="0" y="0"/>
                </a:moveTo>
                <a:cubicBezTo>
                  <a:pt x="6900" y="10349"/>
                  <a:pt x="20472" y="26818"/>
                  <a:pt x="20472" y="40943"/>
                </a:cubicBezTo>
                <a:cubicBezTo>
                  <a:pt x="20472" y="48136"/>
                  <a:pt x="15923" y="54591"/>
                  <a:pt x="13648" y="61415"/>
                </a:cubicBezTo>
                <a:cubicBezTo>
                  <a:pt x="15923" y="88710"/>
                  <a:pt x="16852" y="116151"/>
                  <a:pt x="20472" y="143301"/>
                </a:cubicBezTo>
                <a:cubicBezTo>
                  <a:pt x="28015" y="199875"/>
                  <a:pt x="27296" y="145846"/>
                  <a:pt x="27296" y="170597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6837528" y="1329806"/>
            <a:ext cx="518615" cy="109182"/>
          </a:xfrm>
          <a:custGeom>
            <a:avLst/>
            <a:gdLst>
              <a:gd name="connsiteX0" fmla="*/ 0 w 518615"/>
              <a:gd name="connsiteY0" fmla="*/ 109182 h 109182"/>
              <a:gd name="connsiteX1" fmla="*/ 116006 w 518615"/>
              <a:gd name="connsiteY1" fmla="*/ 102358 h 109182"/>
              <a:gd name="connsiteX2" fmla="*/ 177421 w 518615"/>
              <a:gd name="connsiteY2" fmla="*/ 81886 h 109182"/>
              <a:gd name="connsiteX3" fmla="*/ 232012 w 518615"/>
              <a:gd name="connsiteY3" fmla="*/ 68239 h 109182"/>
              <a:gd name="connsiteX4" fmla="*/ 259308 w 518615"/>
              <a:gd name="connsiteY4" fmla="*/ 61415 h 109182"/>
              <a:gd name="connsiteX5" fmla="*/ 300251 w 518615"/>
              <a:gd name="connsiteY5" fmla="*/ 47767 h 109182"/>
              <a:gd name="connsiteX6" fmla="*/ 375314 w 518615"/>
              <a:gd name="connsiteY6" fmla="*/ 34119 h 109182"/>
              <a:gd name="connsiteX7" fmla="*/ 484496 w 518615"/>
              <a:gd name="connsiteY7" fmla="*/ 20471 h 109182"/>
              <a:gd name="connsiteX8" fmla="*/ 504968 w 518615"/>
              <a:gd name="connsiteY8" fmla="*/ 6824 h 109182"/>
              <a:gd name="connsiteX9" fmla="*/ 518615 w 518615"/>
              <a:gd name="connsiteY9" fmla="*/ 0 h 10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8615" h="109182">
                <a:moveTo>
                  <a:pt x="0" y="109182"/>
                </a:moveTo>
                <a:cubicBezTo>
                  <a:pt x="38669" y="106907"/>
                  <a:pt x="77596" y="107368"/>
                  <a:pt x="116006" y="102358"/>
                </a:cubicBezTo>
                <a:cubicBezTo>
                  <a:pt x="155263" y="97237"/>
                  <a:pt x="147557" y="87859"/>
                  <a:pt x="177421" y="81886"/>
                </a:cubicBezTo>
                <a:cubicBezTo>
                  <a:pt x="246785" y="68013"/>
                  <a:pt x="183055" y="82226"/>
                  <a:pt x="232012" y="68239"/>
                </a:cubicBezTo>
                <a:cubicBezTo>
                  <a:pt x="241030" y="65663"/>
                  <a:pt x="250325" y="64110"/>
                  <a:pt x="259308" y="61415"/>
                </a:cubicBezTo>
                <a:cubicBezTo>
                  <a:pt x="273087" y="57281"/>
                  <a:pt x="286144" y="50588"/>
                  <a:pt x="300251" y="47767"/>
                </a:cubicBezTo>
                <a:cubicBezTo>
                  <a:pt x="347938" y="38230"/>
                  <a:pt x="322930" y="42850"/>
                  <a:pt x="375314" y="34119"/>
                </a:cubicBezTo>
                <a:cubicBezTo>
                  <a:pt x="441549" y="12040"/>
                  <a:pt x="315928" y="52076"/>
                  <a:pt x="484496" y="20471"/>
                </a:cubicBezTo>
                <a:cubicBezTo>
                  <a:pt x="492557" y="18960"/>
                  <a:pt x="497935" y="11043"/>
                  <a:pt x="504968" y="6824"/>
                </a:cubicBezTo>
                <a:cubicBezTo>
                  <a:pt x="509329" y="4207"/>
                  <a:pt x="514066" y="2275"/>
                  <a:pt x="518615" y="0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6455391" y="1473107"/>
            <a:ext cx="334370" cy="40944"/>
          </a:xfrm>
          <a:custGeom>
            <a:avLst/>
            <a:gdLst>
              <a:gd name="connsiteX0" fmla="*/ 334370 w 334370"/>
              <a:gd name="connsiteY0" fmla="*/ 0 h 40944"/>
              <a:gd name="connsiteX1" fmla="*/ 245660 w 334370"/>
              <a:gd name="connsiteY1" fmla="*/ 13648 h 40944"/>
              <a:gd name="connsiteX2" fmla="*/ 225188 w 334370"/>
              <a:gd name="connsiteY2" fmla="*/ 27296 h 40944"/>
              <a:gd name="connsiteX3" fmla="*/ 184245 w 334370"/>
              <a:gd name="connsiteY3" fmla="*/ 40944 h 40944"/>
              <a:gd name="connsiteX4" fmla="*/ 0 w 334370"/>
              <a:gd name="connsiteY4" fmla="*/ 34120 h 4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70" h="40944">
                <a:moveTo>
                  <a:pt x="334370" y="0"/>
                </a:moveTo>
                <a:cubicBezTo>
                  <a:pt x="322040" y="1370"/>
                  <a:pt x="266345" y="4783"/>
                  <a:pt x="245660" y="13648"/>
                </a:cubicBezTo>
                <a:cubicBezTo>
                  <a:pt x="238122" y="16879"/>
                  <a:pt x="232683" y="23965"/>
                  <a:pt x="225188" y="27296"/>
                </a:cubicBezTo>
                <a:cubicBezTo>
                  <a:pt x="212042" y="33139"/>
                  <a:pt x="184245" y="40944"/>
                  <a:pt x="184245" y="40944"/>
                </a:cubicBezTo>
                <a:cubicBezTo>
                  <a:pt x="68357" y="31287"/>
                  <a:pt x="129748" y="34120"/>
                  <a:pt x="0" y="34120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7417558" y="1316158"/>
            <a:ext cx="573206" cy="47767"/>
          </a:xfrm>
          <a:custGeom>
            <a:avLst/>
            <a:gdLst>
              <a:gd name="connsiteX0" fmla="*/ 0 w 573206"/>
              <a:gd name="connsiteY0" fmla="*/ 20472 h 47767"/>
              <a:gd name="connsiteX1" fmla="*/ 204717 w 573206"/>
              <a:gd name="connsiteY1" fmla="*/ 20472 h 47767"/>
              <a:gd name="connsiteX2" fmla="*/ 245660 w 573206"/>
              <a:gd name="connsiteY2" fmla="*/ 47767 h 47767"/>
              <a:gd name="connsiteX3" fmla="*/ 416257 w 573206"/>
              <a:gd name="connsiteY3" fmla="*/ 40943 h 47767"/>
              <a:gd name="connsiteX4" fmla="*/ 545911 w 573206"/>
              <a:gd name="connsiteY4" fmla="*/ 27295 h 47767"/>
              <a:gd name="connsiteX5" fmla="*/ 566382 w 573206"/>
              <a:gd name="connsiteY5" fmla="*/ 13648 h 47767"/>
              <a:gd name="connsiteX6" fmla="*/ 573206 w 573206"/>
              <a:gd name="connsiteY6" fmla="*/ 0 h 4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206" h="47767">
                <a:moveTo>
                  <a:pt x="0" y="20472"/>
                </a:moveTo>
                <a:cubicBezTo>
                  <a:pt x="76173" y="12008"/>
                  <a:pt x="116925" y="4214"/>
                  <a:pt x="204717" y="20472"/>
                </a:cubicBezTo>
                <a:cubicBezTo>
                  <a:pt x="220845" y="23459"/>
                  <a:pt x="245660" y="47767"/>
                  <a:pt x="245660" y="47767"/>
                </a:cubicBezTo>
                <a:lnTo>
                  <a:pt x="416257" y="40943"/>
                </a:lnTo>
                <a:cubicBezTo>
                  <a:pt x="425974" y="40469"/>
                  <a:pt x="511882" y="44309"/>
                  <a:pt x="545911" y="27295"/>
                </a:cubicBezTo>
                <a:cubicBezTo>
                  <a:pt x="553246" y="23627"/>
                  <a:pt x="560583" y="19447"/>
                  <a:pt x="566382" y="13648"/>
                </a:cubicBezTo>
                <a:cubicBezTo>
                  <a:pt x="569979" y="10051"/>
                  <a:pt x="570931" y="4549"/>
                  <a:pt x="573206" y="0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8059003" y="1322982"/>
            <a:ext cx="443552" cy="341194"/>
          </a:xfrm>
          <a:custGeom>
            <a:avLst/>
            <a:gdLst>
              <a:gd name="connsiteX0" fmla="*/ 0 w 443552"/>
              <a:gd name="connsiteY0" fmla="*/ 0 h 341194"/>
              <a:gd name="connsiteX1" fmla="*/ 61415 w 443552"/>
              <a:gd name="connsiteY1" fmla="*/ 34119 h 341194"/>
              <a:gd name="connsiteX2" fmla="*/ 81887 w 443552"/>
              <a:gd name="connsiteY2" fmla="*/ 47767 h 341194"/>
              <a:gd name="connsiteX3" fmla="*/ 122830 w 443552"/>
              <a:gd name="connsiteY3" fmla="*/ 61415 h 341194"/>
              <a:gd name="connsiteX4" fmla="*/ 143301 w 443552"/>
              <a:gd name="connsiteY4" fmla="*/ 68239 h 341194"/>
              <a:gd name="connsiteX5" fmla="*/ 163773 w 443552"/>
              <a:gd name="connsiteY5" fmla="*/ 81886 h 341194"/>
              <a:gd name="connsiteX6" fmla="*/ 177421 w 443552"/>
              <a:gd name="connsiteY6" fmla="*/ 102358 h 341194"/>
              <a:gd name="connsiteX7" fmla="*/ 218364 w 443552"/>
              <a:gd name="connsiteY7" fmla="*/ 129654 h 341194"/>
              <a:gd name="connsiteX8" fmla="*/ 232012 w 443552"/>
              <a:gd name="connsiteY8" fmla="*/ 150125 h 341194"/>
              <a:gd name="connsiteX9" fmla="*/ 252484 w 443552"/>
              <a:gd name="connsiteY9" fmla="*/ 156949 h 341194"/>
              <a:gd name="connsiteX10" fmla="*/ 300251 w 443552"/>
              <a:gd name="connsiteY10" fmla="*/ 211540 h 341194"/>
              <a:gd name="connsiteX11" fmla="*/ 320722 w 443552"/>
              <a:gd name="connsiteY11" fmla="*/ 252483 h 341194"/>
              <a:gd name="connsiteX12" fmla="*/ 361666 w 443552"/>
              <a:gd name="connsiteY12" fmla="*/ 266131 h 341194"/>
              <a:gd name="connsiteX13" fmla="*/ 409433 w 443552"/>
              <a:gd name="connsiteY13" fmla="*/ 320722 h 341194"/>
              <a:gd name="connsiteX14" fmla="*/ 423081 w 443552"/>
              <a:gd name="connsiteY14" fmla="*/ 341194 h 341194"/>
              <a:gd name="connsiteX15" fmla="*/ 443552 w 443552"/>
              <a:gd name="connsiteY15" fmla="*/ 341194 h 34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3552" h="341194">
                <a:moveTo>
                  <a:pt x="0" y="0"/>
                </a:moveTo>
                <a:cubicBezTo>
                  <a:pt x="36033" y="12011"/>
                  <a:pt x="14487" y="2834"/>
                  <a:pt x="61415" y="34119"/>
                </a:cubicBezTo>
                <a:cubicBezTo>
                  <a:pt x="68239" y="38668"/>
                  <a:pt x="74106" y="45173"/>
                  <a:pt x="81887" y="47767"/>
                </a:cubicBezTo>
                <a:lnTo>
                  <a:pt x="122830" y="61415"/>
                </a:lnTo>
                <a:cubicBezTo>
                  <a:pt x="129654" y="63690"/>
                  <a:pt x="137316" y="64249"/>
                  <a:pt x="143301" y="68239"/>
                </a:cubicBezTo>
                <a:lnTo>
                  <a:pt x="163773" y="81886"/>
                </a:lnTo>
                <a:cubicBezTo>
                  <a:pt x="168322" y="88710"/>
                  <a:pt x="171249" y="96957"/>
                  <a:pt x="177421" y="102358"/>
                </a:cubicBezTo>
                <a:cubicBezTo>
                  <a:pt x="189765" y="113159"/>
                  <a:pt x="218364" y="129654"/>
                  <a:pt x="218364" y="129654"/>
                </a:cubicBezTo>
                <a:cubicBezTo>
                  <a:pt x="222913" y="136478"/>
                  <a:pt x="225608" y="145002"/>
                  <a:pt x="232012" y="150125"/>
                </a:cubicBezTo>
                <a:cubicBezTo>
                  <a:pt x="237629" y="154618"/>
                  <a:pt x="247398" y="151863"/>
                  <a:pt x="252484" y="156949"/>
                </a:cubicBezTo>
                <a:cubicBezTo>
                  <a:pt x="332096" y="236561"/>
                  <a:pt x="242247" y="172870"/>
                  <a:pt x="300251" y="211540"/>
                </a:cubicBezTo>
                <a:cubicBezTo>
                  <a:pt x="303969" y="222693"/>
                  <a:pt x="309583" y="245521"/>
                  <a:pt x="320722" y="252483"/>
                </a:cubicBezTo>
                <a:cubicBezTo>
                  <a:pt x="332922" y="260108"/>
                  <a:pt x="361666" y="266131"/>
                  <a:pt x="361666" y="266131"/>
                </a:cubicBezTo>
                <a:cubicBezTo>
                  <a:pt x="395784" y="288878"/>
                  <a:pt x="377588" y="272956"/>
                  <a:pt x="409433" y="320722"/>
                </a:cubicBezTo>
                <a:cubicBezTo>
                  <a:pt x="413982" y="327546"/>
                  <a:pt x="414880" y="341194"/>
                  <a:pt x="423081" y="341194"/>
                </a:cubicBezTo>
                <a:lnTo>
                  <a:pt x="443552" y="341194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6271146" y="2053137"/>
            <a:ext cx="388961" cy="382137"/>
          </a:xfrm>
          <a:custGeom>
            <a:avLst/>
            <a:gdLst>
              <a:gd name="connsiteX0" fmla="*/ 388961 w 388961"/>
              <a:gd name="connsiteY0" fmla="*/ 6824 h 382137"/>
              <a:gd name="connsiteX1" fmla="*/ 368490 w 388961"/>
              <a:gd name="connsiteY1" fmla="*/ 0 h 382137"/>
              <a:gd name="connsiteX2" fmla="*/ 341194 w 388961"/>
              <a:gd name="connsiteY2" fmla="*/ 6824 h 382137"/>
              <a:gd name="connsiteX3" fmla="*/ 279779 w 388961"/>
              <a:gd name="connsiteY3" fmla="*/ 34119 h 382137"/>
              <a:gd name="connsiteX4" fmla="*/ 252484 w 388961"/>
              <a:gd name="connsiteY4" fmla="*/ 75063 h 382137"/>
              <a:gd name="connsiteX5" fmla="*/ 245660 w 388961"/>
              <a:gd name="connsiteY5" fmla="*/ 95534 h 382137"/>
              <a:gd name="connsiteX6" fmla="*/ 225188 w 388961"/>
              <a:gd name="connsiteY6" fmla="*/ 116006 h 382137"/>
              <a:gd name="connsiteX7" fmla="*/ 211541 w 388961"/>
              <a:gd name="connsiteY7" fmla="*/ 163773 h 382137"/>
              <a:gd name="connsiteX8" fmla="*/ 191069 w 388961"/>
              <a:gd name="connsiteY8" fmla="*/ 204716 h 382137"/>
              <a:gd name="connsiteX9" fmla="*/ 150126 w 388961"/>
              <a:gd name="connsiteY9" fmla="*/ 232012 h 382137"/>
              <a:gd name="connsiteX10" fmla="*/ 129654 w 388961"/>
              <a:gd name="connsiteY10" fmla="*/ 245660 h 382137"/>
              <a:gd name="connsiteX11" fmla="*/ 109182 w 388961"/>
              <a:gd name="connsiteY11" fmla="*/ 266131 h 382137"/>
              <a:gd name="connsiteX12" fmla="*/ 61415 w 388961"/>
              <a:gd name="connsiteY12" fmla="*/ 320722 h 382137"/>
              <a:gd name="connsiteX13" fmla="*/ 54591 w 388961"/>
              <a:gd name="connsiteY13" fmla="*/ 341194 h 382137"/>
              <a:gd name="connsiteX14" fmla="*/ 13648 w 388961"/>
              <a:gd name="connsiteY14" fmla="*/ 368490 h 382137"/>
              <a:gd name="connsiteX15" fmla="*/ 0 w 388961"/>
              <a:gd name="connsiteY15" fmla="*/ 382137 h 38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8961" h="382137">
                <a:moveTo>
                  <a:pt x="388961" y="6824"/>
                </a:moveTo>
                <a:cubicBezTo>
                  <a:pt x="382137" y="4549"/>
                  <a:pt x="375683" y="0"/>
                  <a:pt x="368490" y="0"/>
                </a:cubicBezTo>
                <a:cubicBezTo>
                  <a:pt x="359111" y="0"/>
                  <a:pt x="350177" y="4129"/>
                  <a:pt x="341194" y="6824"/>
                </a:cubicBezTo>
                <a:cubicBezTo>
                  <a:pt x="296901" y="20112"/>
                  <a:pt x="309695" y="14176"/>
                  <a:pt x="279779" y="34119"/>
                </a:cubicBezTo>
                <a:cubicBezTo>
                  <a:pt x="270681" y="47767"/>
                  <a:pt x="257671" y="59502"/>
                  <a:pt x="252484" y="75063"/>
                </a:cubicBezTo>
                <a:cubicBezTo>
                  <a:pt x="250209" y="81887"/>
                  <a:pt x="249650" y="89549"/>
                  <a:pt x="245660" y="95534"/>
                </a:cubicBezTo>
                <a:cubicBezTo>
                  <a:pt x="240307" y="103564"/>
                  <a:pt x="232012" y="109182"/>
                  <a:pt x="225188" y="116006"/>
                </a:cubicBezTo>
                <a:cubicBezTo>
                  <a:pt x="208826" y="165091"/>
                  <a:pt x="228677" y="103794"/>
                  <a:pt x="211541" y="163773"/>
                </a:cubicBezTo>
                <a:cubicBezTo>
                  <a:pt x="207601" y="177565"/>
                  <a:pt x="202463" y="194747"/>
                  <a:pt x="191069" y="204716"/>
                </a:cubicBezTo>
                <a:cubicBezTo>
                  <a:pt x="178725" y="215517"/>
                  <a:pt x="163774" y="222913"/>
                  <a:pt x="150126" y="232012"/>
                </a:cubicBezTo>
                <a:cubicBezTo>
                  <a:pt x="143302" y="236561"/>
                  <a:pt x="135453" y="239861"/>
                  <a:pt x="129654" y="245660"/>
                </a:cubicBezTo>
                <a:cubicBezTo>
                  <a:pt x="122830" y="252484"/>
                  <a:pt x="115107" y="258513"/>
                  <a:pt x="109182" y="266131"/>
                </a:cubicBezTo>
                <a:cubicBezTo>
                  <a:pt x="66313" y="321248"/>
                  <a:pt x="101047" y="294302"/>
                  <a:pt x="61415" y="320722"/>
                </a:cubicBezTo>
                <a:cubicBezTo>
                  <a:pt x="59140" y="327546"/>
                  <a:pt x="59677" y="336108"/>
                  <a:pt x="54591" y="341194"/>
                </a:cubicBezTo>
                <a:cubicBezTo>
                  <a:pt x="42993" y="352792"/>
                  <a:pt x="25247" y="356892"/>
                  <a:pt x="13648" y="368490"/>
                </a:cubicBezTo>
                <a:lnTo>
                  <a:pt x="0" y="382137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5711588" y="2455746"/>
            <a:ext cx="348018" cy="83757"/>
          </a:xfrm>
          <a:custGeom>
            <a:avLst/>
            <a:gdLst>
              <a:gd name="connsiteX0" fmla="*/ 0 w 348018"/>
              <a:gd name="connsiteY0" fmla="*/ 0 h 83757"/>
              <a:gd name="connsiteX1" fmla="*/ 54591 w 348018"/>
              <a:gd name="connsiteY1" fmla="*/ 6824 h 83757"/>
              <a:gd name="connsiteX2" fmla="*/ 95534 w 348018"/>
              <a:gd name="connsiteY2" fmla="*/ 20472 h 83757"/>
              <a:gd name="connsiteX3" fmla="*/ 150125 w 348018"/>
              <a:gd name="connsiteY3" fmla="*/ 27296 h 83757"/>
              <a:gd name="connsiteX4" fmla="*/ 191069 w 348018"/>
              <a:gd name="connsiteY4" fmla="*/ 47767 h 83757"/>
              <a:gd name="connsiteX5" fmla="*/ 252484 w 348018"/>
              <a:gd name="connsiteY5" fmla="*/ 61415 h 83757"/>
              <a:gd name="connsiteX6" fmla="*/ 272955 w 348018"/>
              <a:gd name="connsiteY6" fmla="*/ 75063 h 83757"/>
              <a:gd name="connsiteX7" fmla="*/ 348018 w 348018"/>
              <a:gd name="connsiteY7" fmla="*/ 81887 h 8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018" h="83757">
                <a:moveTo>
                  <a:pt x="0" y="0"/>
                </a:moveTo>
                <a:cubicBezTo>
                  <a:pt x="18197" y="2275"/>
                  <a:pt x="36659" y="2981"/>
                  <a:pt x="54591" y="6824"/>
                </a:cubicBezTo>
                <a:cubicBezTo>
                  <a:pt x="68658" y="9838"/>
                  <a:pt x="81259" y="18688"/>
                  <a:pt x="95534" y="20472"/>
                </a:cubicBezTo>
                <a:lnTo>
                  <a:pt x="150125" y="27296"/>
                </a:lnTo>
                <a:cubicBezTo>
                  <a:pt x="201571" y="44442"/>
                  <a:pt x="138167" y="21315"/>
                  <a:pt x="191069" y="47767"/>
                </a:cubicBezTo>
                <a:cubicBezTo>
                  <a:pt x="207869" y="56167"/>
                  <a:pt x="236757" y="58794"/>
                  <a:pt x="252484" y="61415"/>
                </a:cubicBezTo>
                <a:cubicBezTo>
                  <a:pt x="259308" y="65964"/>
                  <a:pt x="265175" y="72470"/>
                  <a:pt x="272955" y="75063"/>
                </a:cubicBezTo>
                <a:cubicBezTo>
                  <a:pt x="299036" y="83757"/>
                  <a:pt x="321501" y="81887"/>
                  <a:pt x="348018" y="81887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5349922" y="2558104"/>
            <a:ext cx="702860" cy="97425"/>
          </a:xfrm>
          <a:custGeom>
            <a:avLst/>
            <a:gdLst>
              <a:gd name="connsiteX0" fmla="*/ 702860 w 702860"/>
              <a:gd name="connsiteY0" fmla="*/ 0 h 97425"/>
              <a:gd name="connsiteX1" fmla="*/ 607326 w 702860"/>
              <a:gd name="connsiteY1" fmla="*/ 6824 h 97425"/>
              <a:gd name="connsiteX2" fmla="*/ 566382 w 702860"/>
              <a:gd name="connsiteY2" fmla="*/ 27296 h 97425"/>
              <a:gd name="connsiteX3" fmla="*/ 498144 w 702860"/>
              <a:gd name="connsiteY3" fmla="*/ 47767 h 97425"/>
              <a:gd name="connsiteX4" fmla="*/ 388962 w 702860"/>
              <a:gd name="connsiteY4" fmla="*/ 54591 h 97425"/>
              <a:gd name="connsiteX5" fmla="*/ 245660 w 702860"/>
              <a:gd name="connsiteY5" fmla="*/ 75063 h 97425"/>
              <a:gd name="connsiteX6" fmla="*/ 88711 w 702860"/>
              <a:gd name="connsiteY6" fmla="*/ 75063 h 97425"/>
              <a:gd name="connsiteX7" fmla="*/ 0 w 702860"/>
              <a:gd name="connsiteY7" fmla="*/ 88711 h 9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860" h="97425">
                <a:moveTo>
                  <a:pt x="702860" y="0"/>
                </a:moveTo>
                <a:cubicBezTo>
                  <a:pt x="671015" y="2275"/>
                  <a:pt x="639033" y="3094"/>
                  <a:pt x="607326" y="6824"/>
                </a:cubicBezTo>
                <a:cubicBezTo>
                  <a:pt x="581941" y="9810"/>
                  <a:pt x="589569" y="16990"/>
                  <a:pt x="566382" y="27296"/>
                </a:cubicBezTo>
                <a:cubicBezTo>
                  <a:pt x="560170" y="30057"/>
                  <a:pt x="510954" y="46486"/>
                  <a:pt x="498144" y="47767"/>
                </a:cubicBezTo>
                <a:cubicBezTo>
                  <a:pt x="461860" y="51395"/>
                  <a:pt x="425356" y="52316"/>
                  <a:pt x="388962" y="54591"/>
                </a:cubicBezTo>
                <a:cubicBezTo>
                  <a:pt x="315578" y="79052"/>
                  <a:pt x="362372" y="67282"/>
                  <a:pt x="245660" y="75063"/>
                </a:cubicBezTo>
                <a:cubicBezTo>
                  <a:pt x="178573" y="97425"/>
                  <a:pt x="253922" y="75063"/>
                  <a:pt x="88711" y="75063"/>
                </a:cubicBezTo>
                <a:cubicBezTo>
                  <a:pt x="10709" y="75063"/>
                  <a:pt x="25359" y="63352"/>
                  <a:pt x="0" y="88711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5131558" y="2619519"/>
            <a:ext cx="225188" cy="27296"/>
          </a:xfrm>
          <a:custGeom>
            <a:avLst/>
            <a:gdLst>
              <a:gd name="connsiteX0" fmla="*/ 225188 w 225188"/>
              <a:gd name="connsiteY0" fmla="*/ 27296 h 27296"/>
              <a:gd name="connsiteX1" fmla="*/ 191069 w 225188"/>
              <a:gd name="connsiteY1" fmla="*/ 20472 h 27296"/>
              <a:gd name="connsiteX2" fmla="*/ 13648 w 225188"/>
              <a:gd name="connsiteY2" fmla="*/ 6824 h 27296"/>
              <a:gd name="connsiteX3" fmla="*/ 0 w 225188"/>
              <a:gd name="connsiteY3" fmla="*/ 0 h 2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88" h="27296">
                <a:moveTo>
                  <a:pt x="225188" y="27296"/>
                </a:moveTo>
                <a:cubicBezTo>
                  <a:pt x="213815" y="25021"/>
                  <a:pt x="202638" y="21298"/>
                  <a:pt x="191069" y="20472"/>
                </a:cubicBezTo>
                <a:lnTo>
                  <a:pt x="13648" y="6824"/>
                </a:lnTo>
                <a:cubicBezTo>
                  <a:pt x="8925" y="4935"/>
                  <a:pt x="4549" y="2275"/>
                  <a:pt x="0" y="0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5104263" y="2687758"/>
            <a:ext cx="252483" cy="111075"/>
          </a:xfrm>
          <a:custGeom>
            <a:avLst/>
            <a:gdLst>
              <a:gd name="connsiteX0" fmla="*/ 252483 w 252483"/>
              <a:gd name="connsiteY0" fmla="*/ 0 h 111075"/>
              <a:gd name="connsiteX1" fmla="*/ 170597 w 252483"/>
              <a:gd name="connsiteY1" fmla="*/ 6824 h 111075"/>
              <a:gd name="connsiteX2" fmla="*/ 136477 w 252483"/>
              <a:gd name="connsiteY2" fmla="*/ 13648 h 111075"/>
              <a:gd name="connsiteX3" fmla="*/ 122830 w 252483"/>
              <a:gd name="connsiteY3" fmla="*/ 34119 h 111075"/>
              <a:gd name="connsiteX4" fmla="*/ 102358 w 252483"/>
              <a:gd name="connsiteY4" fmla="*/ 47767 h 111075"/>
              <a:gd name="connsiteX5" fmla="*/ 61415 w 252483"/>
              <a:gd name="connsiteY5" fmla="*/ 75063 h 111075"/>
              <a:gd name="connsiteX6" fmla="*/ 20471 w 252483"/>
              <a:gd name="connsiteY6" fmla="*/ 88710 h 111075"/>
              <a:gd name="connsiteX7" fmla="*/ 0 w 252483"/>
              <a:gd name="connsiteY7" fmla="*/ 109182 h 1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483" h="111075">
                <a:moveTo>
                  <a:pt x="252483" y="0"/>
                </a:moveTo>
                <a:cubicBezTo>
                  <a:pt x="225188" y="2275"/>
                  <a:pt x="197799" y="3624"/>
                  <a:pt x="170597" y="6824"/>
                </a:cubicBezTo>
                <a:cubicBezTo>
                  <a:pt x="159078" y="8179"/>
                  <a:pt x="146547" y="7894"/>
                  <a:pt x="136477" y="13648"/>
                </a:cubicBezTo>
                <a:cubicBezTo>
                  <a:pt x="129357" y="17717"/>
                  <a:pt x="128629" y="28320"/>
                  <a:pt x="122830" y="34119"/>
                </a:cubicBezTo>
                <a:cubicBezTo>
                  <a:pt x="117031" y="39918"/>
                  <a:pt x="109182" y="43218"/>
                  <a:pt x="102358" y="47767"/>
                </a:cubicBezTo>
                <a:cubicBezTo>
                  <a:pt x="82224" y="77968"/>
                  <a:pt x="98135" y="64047"/>
                  <a:pt x="61415" y="75063"/>
                </a:cubicBezTo>
                <a:cubicBezTo>
                  <a:pt x="47636" y="79197"/>
                  <a:pt x="20471" y="88710"/>
                  <a:pt x="20471" y="88710"/>
                </a:cubicBezTo>
                <a:cubicBezTo>
                  <a:pt x="5562" y="111075"/>
                  <a:pt x="15025" y="109182"/>
                  <a:pt x="0" y="109182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5124734" y="2810588"/>
            <a:ext cx="511791" cy="279779"/>
          </a:xfrm>
          <a:custGeom>
            <a:avLst/>
            <a:gdLst>
              <a:gd name="connsiteX0" fmla="*/ 0 w 511791"/>
              <a:gd name="connsiteY0" fmla="*/ 0 h 279779"/>
              <a:gd name="connsiteX1" fmla="*/ 20472 w 511791"/>
              <a:gd name="connsiteY1" fmla="*/ 6824 h 279779"/>
              <a:gd name="connsiteX2" fmla="*/ 61415 w 511791"/>
              <a:gd name="connsiteY2" fmla="*/ 34119 h 279779"/>
              <a:gd name="connsiteX3" fmla="*/ 68239 w 511791"/>
              <a:gd name="connsiteY3" fmla="*/ 54591 h 279779"/>
              <a:gd name="connsiteX4" fmla="*/ 81887 w 511791"/>
              <a:gd name="connsiteY4" fmla="*/ 75063 h 279779"/>
              <a:gd name="connsiteX5" fmla="*/ 170597 w 511791"/>
              <a:gd name="connsiteY5" fmla="*/ 95534 h 279779"/>
              <a:gd name="connsiteX6" fmla="*/ 211541 w 511791"/>
              <a:gd name="connsiteY6" fmla="*/ 116006 h 279779"/>
              <a:gd name="connsiteX7" fmla="*/ 252484 w 511791"/>
              <a:gd name="connsiteY7" fmla="*/ 136477 h 279779"/>
              <a:gd name="connsiteX8" fmla="*/ 300251 w 511791"/>
              <a:gd name="connsiteY8" fmla="*/ 191068 h 279779"/>
              <a:gd name="connsiteX9" fmla="*/ 334370 w 511791"/>
              <a:gd name="connsiteY9" fmla="*/ 218364 h 279779"/>
              <a:gd name="connsiteX10" fmla="*/ 375314 w 511791"/>
              <a:gd name="connsiteY10" fmla="*/ 252483 h 279779"/>
              <a:gd name="connsiteX11" fmla="*/ 423081 w 511791"/>
              <a:gd name="connsiteY11" fmla="*/ 259307 h 279779"/>
              <a:gd name="connsiteX12" fmla="*/ 464024 w 511791"/>
              <a:gd name="connsiteY12" fmla="*/ 279779 h 279779"/>
              <a:gd name="connsiteX13" fmla="*/ 511791 w 511791"/>
              <a:gd name="connsiteY13" fmla="*/ 272955 h 27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1791" h="279779">
                <a:moveTo>
                  <a:pt x="0" y="0"/>
                </a:moveTo>
                <a:cubicBezTo>
                  <a:pt x="6824" y="2275"/>
                  <a:pt x="14184" y="3331"/>
                  <a:pt x="20472" y="6824"/>
                </a:cubicBezTo>
                <a:cubicBezTo>
                  <a:pt x="34810" y="14790"/>
                  <a:pt x="61415" y="34119"/>
                  <a:pt x="61415" y="34119"/>
                </a:cubicBezTo>
                <a:cubicBezTo>
                  <a:pt x="63690" y="40943"/>
                  <a:pt x="65022" y="48157"/>
                  <a:pt x="68239" y="54591"/>
                </a:cubicBezTo>
                <a:cubicBezTo>
                  <a:pt x="71907" y="61927"/>
                  <a:pt x="76088" y="69264"/>
                  <a:pt x="81887" y="75063"/>
                </a:cubicBezTo>
                <a:cubicBezTo>
                  <a:pt x="106751" y="99927"/>
                  <a:pt x="134972" y="91971"/>
                  <a:pt x="170597" y="95534"/>
                </a:cubicBezTo>
                <a:cubicBezTo>
                  <a:pt x="222051" y="112685"/>
                  <a:pt x="158631" y="89550"/>
                  <a:pt x="211541" y="116006"/>
                </a:cubicBezTo>
                <a:cubicBezTo>
                  <a:pt x="268053" y="144263"/>
                  <a:pt x="193804" y="97360"/>
                  <a:pt x="252484" y="136477"/>
                </a:cubicBezTo>
                <a:cubicBezTo>
                  <a:pt x="284328" y="184245"/>
                  <a:pt x="266131" y="168323"/>
                  <a:pt x="300251" y="191068"/>
                </a:cubicBezTo>
                <a:cubicBezTo>
                  <a:pt x="330774" y="236853"/>
                  <a:pt x="294818" y="191995"/>
                  <a:pt x="334370" y="218364"/>
                </a:cubicBezTo>
                <a:cubicBezTo>
                  <a:pt x="350988" y="229443"/>
                  <a:pt x="355015" y="246394"/>
                  <a:pt x="375314" y="252483"/>
                </a:cubicBezTo>
                <a:cubicBezTo>
                  <a:pt x="390720" y="257105"/>
                  <a:pt x="407159" y="257032"/>
                  <a:pt x="423081" y="259307"/>
                </a:cubicBezTo>
                <a:cubicBezTo>
                  <a:pt x="433430" y="266207"/>
                  <a:pt x="449899" y="279779"/>
                  <a:pt x="464024" y="279779"/>
                </a:cubicBezTo>
                <a:cubicBezTo>
                  <a:pt x="480108" y="279779"/>
                  <a:pt x="511791" y="272955"/>
                  <a:pt x="511791" y="272955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5704764" y="2708230"/>
            <a:ext cx="1317009" cy="392848"/>
          </a:xfrm>
          <a:custGeom>
            <a:avLst/>
            <a:gdLst>
              <a:gd name="connsiteX0" fmla="*/ 0 w 1317009"/>
              <a:gd name="connsiteY0" fmla="*/ 368489 h 392848"/>
              <a:gd name="connsiteX1" fmla="*/ 191069 w 1317009"/>
              <a:gd name="connsiteY1" fmla="*/ 368489 h 392848"/>
              <a:gd name="connsiteX2" fmla="*/ 232012 w 1317009"/>
              <a:gd name="connsiteY2" fmla="*/ 361665 h 392848"/>
              <a:gd name="connsiteX3" fmla="*/ 252484 w 1317009"/>
              <a:gd name="connsiteY3" fmla="*/ 354841 h 392848"/>
              <a:gd name="connsiteX4" fmla="*/ 286603 w 1317009"/>
              <a:gd name="connsiteY4" fmla="*/ 348018 h 392848"/>
              <a:gd name="connsiteX5" fmla="*/ 307075 w 1317009"/>
              <a:gd name="connsiteY5" fmla="*/ 334370 h 392848"/>
              <a:gd name="connsiteX6" fmla="*/ 388961 w 1317009"/>
              <a:gd name="connsiteY6" fmla="*/ 320722 h 392848"/>
              <a:gd name="connsiteX7" fmla="*/ 429905 w 1317009"/>
              <a:gd name="connsiteY7" fmla="*/ 313898 h 392848"/>
              <a:gd name="connsiteX8" fmla="*/ 470848 w 1317009"/>
              <a:gd name="connsiteY8" fmla="*/ 300250 h 392848"/>
              <a:gd name="connsiteX9" fmla="*/ 504967 w 1317009"/>
              <a:gd name="connsiteY9" fmla="*/ 293426 h 392848"/>
              <a:gd name="connsiteX10" fmla="*/ 552735 w 1317009"/>
              <a:gd name="connsiteY10" fmla="*/ 286603 h 392848"/>
              <a:gd name="connsiteX11" fmla="*/ 593678 w 1317009"/>
              <a:gd name="connsiteY11" fmla="*/ 279779 h 392848"/>
              <a:gd name="connsiteX12" fmla="*/ 614149 w 1317009"/>
              <a:gd name="connsiteY12" fmla="*/ 238835 h 392848"/>
              <a:gd name="connsiteX13" fmla="*/ 634621 w 1317009"/>
              <a:gd name="connsiteY13" fmla="*/ 232012 h 392848"/>
              <a:gd name="connsiteX14" fmla="*/ 675564 w 1317009"/>
              <a:gd name="connsiteY14" fmla="*/ 204716 h 392848"/>
              <a:gd name="connsiteX15" fmla="*/ 696036 w 1317009"/>
              <a:gd name="connsiteY15" fmla="*/ 191068 h 392848"/>
              <a:gd name="connsiteX16" fmla="*/ 736979 w 1317009"/>
              <a:gd name="connsiteY16" fmla="*/ 177421 h 392848"/>
              <a:gd name="connsiteX17" fmla="*/ 866633 w 1317009"/>
              <a:gd name="connsiteY17" fmla="*/ 163773 h 392848"/>
              <a:gd name="connsiteX18" fmla="*/ 907576 w 1317009"/>
              <a:gd name="connsiteY18" fmla="*/ 150125 h 392848"/>
              <a:gd name="connsiteX19" fmla="*/ 921224 w 1317009"/>
              <a:gd name="connsiteY19" fmla="*/ 129653 h 392848"/>
              <a:gd name="connsiteX20" fmla="*/ 941696 w 1317009"/>
              <a:gd name="connsiteY20" fmla="*/ 122829 h 392848"/>
              <a:gd name="connsiteX21" fmla="*/ 962167 w 1317009"/>
              <a:gd name="connsiteY21" fmla="*/ 109182 h 392848"/>
              <a:gd name="connsiteX22" fmla="*/ 1030406 w 1317009"/>
              <a:gd name="connsiteY22" fmla="*/ 95534 h 392848"/>
              <a:gd name="connsiteX23" fmla="*/ 1146412 w 1317009"/>
              <a:gd name="connsiteY23" fmla="*/ 61415 h 392848"/>
              <a:gd name="connsiteX24" fmla="*/ 1228299 w 1317009"/>
              <a:gd name="connsiteY24" fmla="*/ 47767 h 392848"/>
              <a:gd name="connsiteX25" fmla="*/ 1235123 w 1317009"/>
              <a:gd name="connsiteY25" fmla="*/ 27295 h 392848"/>
              <a:gd name="connsiteX26" fmla="*/ 1276066 w 1317009"/>
              <a:gd name="connsiteY26" fmla="*/ 6823 h 392848"/>
              <a:gd name="connsiteX27" fmla="*/ 1317009 w 1317009"/>
              <a:gd name="connsiteY27" fmla="*/ 0 h 39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17009" h="392848">
                <a:moveTo>
                  <a:pt x="0" y="368489"/>
                </a:moveTo>
                <a:cubicBezTo>
                  <a:pt x="73078" y="392848"/>
                  <a:pt x="24240" y="379252"/>
                  <a:pt x="191069" y="368489"/>
                </a:cubicBezTo>
                <a:cubicBezTo>
                  <a:pt x="204876" y="367598"/>
                  <a:pt x="218506" y="364666"/>
                  <a:pt x="232012" y="361665"/>
                </a:cubicBezTo>
                <a:cubicBezTo>
                  <a:pt x="239034" y="360105"/>
                  <a:pt x="245506" y="356585"/>
                  <a:pt x="252484" y="354841"/>
                </a:cubicBezTo>
                <a:cubicBezTo>
                  <a:pt x="263736" y="352028"/>
                  <a:pt x="275230" y="350292"/>
                  <a:pt x="286603" y="348018"/>
                </a:cubicBezTo>
                <a:cubicBezTo>
                  <a:pt x="293427" y="343469"/>
                  <a:pt x="299537" y="337601"/>
                  <a:pt x="307075" y="334370"/>
                </a:cubicBezTo>
                <a:cubicBezTo>
                  <a:pt x="326025" y="326248"/>
                  <a:pt x="376171" y="322549"/>
                  <a:pt x="388961" y="320722"/>
                </a:cubicBezTo>
                <a:cubicBezTo>
                  <a:pt x="402658" y="318765"/>
                  <a:pt x="416257" y="316173"/>
                  <a:pt x="429905" y="313898"/>
                </a:cubicBezTo>
                <a:cubicBezTo>
                  <a:pt x="443553" y="309349"/>
                  <a:pt x="456741" y="303071"/>
                  <a:pt x="470848" y="300250"/>
                </a:cubicBezTo>
                <a:cubicBezTo>
                  <a:pt x="482221" y="297975"/>
                  <a:pt x="493527" y="295333"/>
                  <a:pt x="504967" y="293426"/>
                </a:cubicBezTo>
                <a:cubicBezTo>
                  <a:pt x="520832" y="290782"/>
                  <a:pt x="536838" y="289049"/>
                  <a:pt x="552735" y="286603"/>
                </a:cubicBezTo>
                <a:cubicBezTo>
                  <a:pt x="566410" y="284499"/>
                  <a:pt x="580030" y="282054"/>
                  <a:pt x="593678" y="279779"/>
                </a:cubicBezTo>
                <a:cubicBezTo>
                  <a:pt x="598173" y="266295"/>
                  <a:pt x="602125" y="248454"/>
                  <a:pt x="614149" y="238835"/>
                </a:cubicBezTo>
                <a:cubicBezTo>
                  <a:pt x="619766" y="234342"/>
                  <a:pt x="627797" y="234286"/>
                  <a:pt x="634621" y="232012"/>
                </a:cubicBezTo>
                <a:lnTo>
                  <a:pt x="675564" y="204716"/>
                </a:lnTo>
                <a:cubicBezTo>
                  <a:pt x="682388" y="200167"/>
                  <a:pt x="688255" y="193661"/>
                  <a:pt x="696036" y="191068"/>
                </a:cubicBezTo>
                <a:cubicBezTo>
                  <a:pt x="709684" y="186519"/>
                  <a:pt x="722681" y="179010"/>
                  <a:pt x="736979" y="177421"/>
                </a:cubicBezTo>
                <a:cubicBezTo>
                  <a:pt x="821114" y="168073"/>
                  <a:pt x="777899" y="172647"/>
                  <a:pt x="866633" y="163773"/>
                </a:cubicBezTo>
                <a:cubicBezTo>
                  <a:pt x="880281" y="159224"/>
                  <a:pt x="899596" y="162095"/>
                  <a:pt x="907576" y="150125"/>
                </a:cubicBezTo>
                <a:cubicBezTo>
                  <a:pt x="912125" y="143301"/>
                  <a:pt x="914820" y="134776"/>
                  <a:pt x="921224" y="129653"/>
                </a:cubicBezTo>
                <a:cubicBezTo>
                  <a:pt x="926841" y="125159"/>
                  <a:pt x="935262" y="126046"/>
                  <a:pt x="941696" y="122829"/>
                </a:cubicBezTo>
                <a:cubicBezTo>
                  <a:pt x="949031" y="119161"/>
                  <a:pt x="954832" y="112850"/>
                  <a:pt x="962167" y="109182"/>
                </a:cubicBezTo>
                <a:cubicBezTo>
                  <a:pt x="981224" y="99654"/>
                  <a:pt x="1012801" y="98049"/>
                  <a:pt x="1030406" y="95534"/>
                </a:cubicBezTo>
                <a:cubicBezTo>
                  <a:pt x="1049164" y="39260"/>
                  <a:pt x="1028381" y="81087"/>
                  <a:pt x="1146412" y="61415"/>
                </a:cubicBezTo>
                <a:lnTo>
                  <a:pt x="1228299" y="47767"/>
                </a:lnTo>
                <a:cubicBezTo>
                  <a:pt x="1230574" y="40943"/>
                  <a:pt x="1230630" y="32912"/>
                  <a:pt x="1235123" y="27295"/>
                </a:cubicBezTo>
                <a:cubicBezTo>
                  <a:pt x="1243081" y="17347"/>
                  <a:pt x="1264038" y="9496"/>
                  <a:pt x="1276066" y="6823"/>
                </a:cubicBezTo>
                <a:cubicBezTo>
                  <a:pt x="1289572" y="3822"/>
                  <a:pt x="1317009" y="0"/>
                  <a:pt x="1317009" y="0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/>
          <p:cNvSpPr/>
          <p:nvPr/>
        </p:nvSpPr>
        <p:spPr>
          <a:xfrm>
            <a:off x="4331271" y="2401155"/>
            <a:ext cx="288496" cy="349395"/>
          </a:xfrm>
          <a:custGeom>
            <a:avLst/>
            <a:gdLst>
              <a:gd name="connsiteX0" fmla="*/ 288496 w 288496"/>
              <a:gd name="connsiteY0" fmla="*/ 0 h 349395"/>
              <a:gd name="connsiteX1" fmla="*/ 274848 w 288496"/>
              <a:gd name="connsiteY1" fmla="*/ 40943 h 349395"/>
              <a:gd name="connsiteX2" fmla="*/ 233905 w 288496"/>
              <a:gd name="connsiteY2" fmla="*/ 54591 h 349395"/>
              <a:gd name="connsiteX3" fmla="*/ 220257 w 288496"/>
              <a:gd name="connsiteY3" fmla="*/ 95534 h 349395"/>
              <a:gd name="connsiteX4" fmla="*/ 158842 w 288496"/>
              <a:gd name="connsiteY4" fmla="*/ 129654 h 349395"/>
              <a:gd name="connsiteX5" fmla="*/ 145195 w 288496"/>
              <a:gd name="connsiteY5" fmla="*/ 150125 h 349395"/>
              <a:gd name="connsiteX6" fmla="*/ 111075 w 288496"/>
              <a:gd name="connsiteY6" fmla="*/ 184245 h 349395"/>
              <a:gd name="connsiteX7" fmla="*/ 104251 w 288496"/>
              <a:gd name="connsiteY7" fmla="*/ 204716 h 349395"/>
              <a:gd name="connsiteX8" fmla="*/ 97428 w 288496"/>
              <a:gd name="connsiteY8" fmla="*/ 232012 h 349395"/>
              <a:gd name="connsiteX9" fmla="*/ 49660 w 288496"/>
              <a:gd name="connsiteY9" fmla="*/ 286603 h 349395"/>
              <a:gd name="connsiteX10" fmla="*/ 22365 w 288496"/>
              <a:gd name="connsiteY10" fmla="*/ 327546 h 349395"/>
              <a:gd name="connsiteX11" fmla="*/ 1893 w 288496"/>
              <a:gd name="connsiteY11" fmla="*/ 334370 h 34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496" h="349395">
                <a:moveTo>
                  <a:pt x="288496" y="0"/>
                </a:moveTo>
                <a:cubicBezTo>
                  <a:pt x="283947" y="13648"/>
                  <a:pt x="288496" y="36394"/>
                  <a:pt x="274848" y="40943"/>
                </a:cubicBezTo>
                <a:lnTo>
                  <a:pt x="233905" y="54591"/>
                </a:lnTo>
                <a:cubicBezTo>
                  <a:pt x="229356" y="68239"/>
                  <a:pt x="232227" y="87554"/>
                  <a:pt x="220257" y="95534"/>
                </a:cubicBezTo>
                <a:cubicBezTo>
                  <a:pt x="173329" y="126820"/>
                  <a:pt x="194875" y="117643"/>
                  <a:pt x="158842" y="129654"/>
                </a:cubicBezTo>
                <a:cubicBezTo>
                  <a:pt x="154293" y="136478"/>
                  <a:pt x="150994" y="144326"/>
                  <a:pt x="145195" y="150125"/>
                </a:cubicBezTo>
                <a:cubicBezTo>
                  <a:pt x="117898" y="177422"/>
                  <a:pt x="129273" y="147849"/>
                  <a:pt x="111075" y="184245"/>
                </a:cubicBezTo>
                <a:cubicBezTo>
                  <a:pt x="107858" y="190678"/>
                  <a:pt x="106227" y="197800"/>
                  <a:pt x="104251" y="204716"/>
                </a:cubicBezTo>
                <a:cubicBezTo>
                  <a:pt x="101675" y="213734"/>
                  <a:pt x="101622" y="223623"/>
                  <a:pt x="97428" y="232012"/>
                </a:cubicBezTo>
                <a:cubicBezTo>
                  <a:pt x="77526" y="271817"/>
                  <a:pt x="77808" y="267838"/>
                  <a:pt x="49660" y="286603"/>
                </a:cubicBezTo>
                <a:cubicBezTo>
                  <a:pt x="40562" y="300251"/>
                  <a:pt x="36013" y="318448"/>
                  <a:pt x="22365" y="327546"/>
                </a:cubicBezTo>
                <a:cubicBezTo>
                  <a:pt x="0" y="342456"/>
                  <a:pt x="1893" y="349395"/>
                  <a:pt x="1893" y="334370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4515867" y="3179077"/>
            <a:ext cx="267673" cy="128354"/>
          </a:xfrm>
          <a:custGeom>
            <a:avLst/>
            <a:gdLst>
              <a:gd name="connsiteX0" fmla="*/ 267673 w 267673"/>
              <a:gd name="connsiteY0" fmla="*/ 0 h 128354"/>
              <a:gd name="connsiteX1" fmla="*/ 226730 w 267673"/>
              <a:gd name="connsiteY1" fmla="*/ 6824 h 128354"/>
              <a:gd name="connsiteX2" fmla="*/ 178963 w 267673"/>
              <a:gd name="connsiteY2" fmla="*/ 13648 h 128354"/>
              <a:gd name="connsiteX3" fmla="*/ 138020 w 267673"/>
              <a:gd name="connsiteY3" fmla="*/ 40944 h 128354"/>
              <a:gd name="connsiteX4" fmla="*/ 103900 w 267673"/>
              <a:gd name="connsiteY4" fmla="*/ 75063 h 128354"/>
              <a:gd name="connsiteX5" fmla="*/ 90252 w 267673"/>
              <a:gd name="connsiteY5" fmla="*/ 95535 h 128354"/>
              <a:gd name="connsiteX6" fmla="*/ 22014 w 267673"/>
              <a:gd name="connsiteY6" fmla="*/ 109182 h 1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673" h="128354">
                <a:moveTo>
                  <a:pt x="267673" y="0"/>
                </a:moveTo>
                <a:lnTo>
                  <a:pt x="226730" y="6824"/>
                </a:lnTo>
                <a:cubicBezTo>
                  <a:pt x="210833" y="9270"/>
                  <a:pt x="193975" y="7874"/>
                  <a:pt x="178963" y="13648"/>
                </a:cubicBezTo>
                <a:cubicBezTo>
                  <a:pt x="163654" y="19536"/>
                  <a:pt x="138020" y="40944"/>
                  <a:pt x="138020" y="40944"/>
                </a:cubicBezTo>
                <a:cubicBezTo>
                  <a:pt x="101623" y="95536"/>
                  <a:pt x="149396" y="29567"/>
                  <a:pt x="103900" y="75063"/>
                </a:cubicBezTo>
                <a:cubicBezTo>
                  <a:pt x="98101" y="80862"/>
                  <a:pt x="97960" y="92732"/>
                  <a:pt x="90252" y="95535"/>
                </a:cubicBezTo>
                <a:cubicBezTo>
                  <a:pt x="0" y="128354"/>
                  <a:pt x="47406" y="83790"/>
                  <a:pt x="22014" y="109182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4408227" y="3260964"/>
            <a:ext cx="102358" cy="41691"/>
          </a:xfrm>
          <a:custGeom>
            <a:avLst/>
            <a:gdLst>
              <a:gd name="connsiteX0" fmla="*/ 0 w 102358"/>
              <a:gd name="connsiteY0" fmla="*/ 0 h 41691"/>
              <a:gd name="connsiteX1" fmla="*/ 40943 w 102358"/>
              <a:gd name="connsiteY1" fmla="*/ 27295 h 41691"/>
              <a:gd name="connsiteX2" fmla="*/ 88710 w 102358"/>
              <a:gd name="connsiteY2" fmla="*/ 40943 h 41691"/>
              <a:gd name="connsiteX3" fmla="*/ 102358 w 102358"/>
              <a:gd name="connsiteY3" fmla="*/ 40943 h 4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58" h="41691">
                <a:moveTo>
                  <a:pt x="0" y="0"/>
                </a:moveTo>
                <a:cubicBezTo>
                  <a:pt x="13648" y="9098"/>
                  <a:pt x="25382" y="22108"/>
                  <a:pt x="40943" y="27295"/>
                </a:cubicBezTo>
                <a:cubicBezTo>
                  <a:pt x="57167" y="32703"/>
                  <a:pt x="71575" y="38087"/>
                  <a:pt x="88710" y="40943"/>
                </a:cubicBezTo>
                <a:cubicBezTo>
                  <a:pt x="93197" y="41691"/>
                  <a:pt x="97809" y="40943"/>
                  <a:pt x="102358" y="40943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 36"/>
          <p:cNvSpPr/>
          <p:nvPr/>
        </p:nvSpPr>
        <p:spPr>
          <a:xfrm>
            <a:off x="2537265" y="3540743"/>
            <a:ext cx="1782251" cy="731374"/>
          </a:xfrm>
          <a:custGeom>
            <a:avLst/>
            <a:gdLst>
              <a:gd name="connsiteX0" fmla="*/ 1782251 w 1782251"/>
              <a:gd name="connsiteY0" fmla="*/ 0 h 731374"/>
              <a:gd name="connsiteX1" fmla="*/ 1775428 w 1782251"/>
              <a:gd name="connsiteY1" fmla="*/ 20472 h 731374"/>
              <a:gd name="connsiteX2" fmla="*/ 1714013 w 1782251"/>
              <a:gd name="connsiteY2" fmla="*/ 54591 h 731374"/>
              <a:gd name="connsiteX3" fmla="*/ 1693541 w 1782251"/>
              <a:gd name="connsiteY3" fmla="*/ 95534 h 731374"/>
              <a:gd name="connsiteX4" fmla="*/ 1666245 w 1782251"/>
              <a:gd name="connsiteY4" fmla="*/ 102358 h 731374"/>
              <a:gd name="connsiteX5" fmla="*/ 1625302 w 1782251"/>
              <a:gd name="connsiteY5" fmla="*/ 122830 h 731374"/>
              <a:gd name="connsiteX6" fmla="*/ 1611654 w 1782251"/>
              <a:gd name="connsiteY6" fmla="*/ 143302 h 731374"/>
              <a:gd name="connsiteX7" fmla="*/ 1604831 w 1782251"/>
              <a:gd name="connsiteY7" fmla="*/ 163773 h 731374"/>
              <a:gd name="connsiteX8" fmla="*/ 1557063 w 1782251"/>
              <a:gd name="connsiteY8" fmla="*/ 170597 h 731374"/>
              <a:gd name="connsiteX9" fmla="*/ 1502472 w 1782251"/>
              <a:gd name="connsiteY9" fmla="*/ 184245 h 731374"/>
              <a:gd name="connsiteX10" fmla="*/ 1441057 w 1782251"/>
              <a:gd name="connsiteY10" fmla="*/ 211540 h 731374"/>
              <a:gd name="connsiteX11" fmla="*/ 1420586 w 1782251"/>
              <a:gd name="connsiteY11" fmla="*/ 218364 h 731374"/>
              <a:gd name="connsiteX12" fmla="*/ 1400114 w 1782251"/>
              <a:gd name="connsiteY12" fmla="*/ 232012 h 731374"/>
              <a:gd name="connsiteX13" fmla="*/ 1359171 w 1782251"/>
              <a:gd name="connsiteY13" fmla="*/ 245660 h 731374"/>
              <a:gd name="connsiteX14" fmla="*/ 1318228 w 1782251"/>
              <a:gd name="connsiteY14" fmla="*/ 266131 h 731374"/>
              <a:gd name="connsiteX15" fmla="*/ 1297756 w 1782251"/>
              <a:gd name="connsiteY15" fmla="*/ 279779 h 731374"/>
              <a:gd name="connsiteX16" fmla="*/ 1284108 w 1782251"/>
              <a:gd name="connsiteY16" fmla="*/ 300251 h 731374"/>
              <a:gd name="connsiteX17" fmla="*/ 1222693 w 1782251"/>
              <a:gd name="connsiteY17" fmla="*/ 334370 h 731374"/>
              <a:gd name="connsiteX18" fmla="*/ 1209045 w 1782251"/>
              <a:gd name="connsiteY18" fmla="*/ 354842 h 731374"/>
              <a:gd name="connsiteX19" fmla="*/ 1140807 w 1782251"/>
              <a:gd name="connsiteY19" fmla="*/ 354842 h 731374"/>
              <a:gd name="connsiteX20" fmla="*/ 1079392 w 1782251"/>
              <a:gd name="connsiteY20" fmla="*/ 375313 h 731374"/>
              <a:gd name="connsiteX21" fmla="*/ 1065744 w 1782251"/>
              <a:gd name="connsiteY21" fmla="*/ 395785 h 731374"/>
              <a:gd name="connsiteX22" fmla="*/ 1004329 w 1782251"/>
              <a:gd name="connsiteY22" fmla="*/ 416257 h 731374"/>
              <a:gd name="connsiteX23" fmla="*/ 983857 w 1782251"/>
              <a:gd name="connsiteY23" fmla="*/ 423081 h 731374"/>
              <a:gd name="connsiteX24" fmla="*/ 901971 w 1782251"/>
              <a:gd name="connsiteY24" fmla="*/ 464024 h 731374"/>
              <a:gd name="connsiteX25" fmla="*/ 881499 w 1782251"/>
              <a:gd name="connsiteY25" fmla="*/ 470848 h 731374"/>
              <a:gd name="connsiteX26" fmla="*/ 861028 w 1782251"/>
              <a:gd name="connsiteY26" fmla="*/ 477672 h 731374"/>
              <a:gd name="connsiteX27" fmla="*/ 663135 w 1782251"/>
              <a:gd name="connsiteY27" fmla="*/ 491319 h 731374"/>
              <a:gd name="connsiteX28" fmla="*/ 601720 w 1782251"/>
              <a:gd name="connsiteY28" fmla="*/ 504967 h 731374"/>
              <a:gd name="connsiteX29" fmla="*/ 581248 w 1782251"/>
              <a:gd name="connsiteY29" fmla="*/ 518615 h 731374"/>
              <a:gd name="connsiteX30" fmla="*/ 553953 w 1782251"/>
              <a:gd name="connsiteY30" fmla="*/ 552734 h 731374"/>
              <a:gd name="connsiteX31" fmla="*/ 540305 w 1782251"/>
              <a:gd name="connsiteY31" fmla="*/ 573206 h 731374"/>
              <a:gd name="connsiteX32" fmla="*/ 356060 w 1782251"/>
              <a:gd name="connsiteY32" fmla="*/ 580030 h 731374"/>
              <a:gd name="connsiteX33" fmla="*/ 315117 w 1782251"/>
              <a:gd name="connsiteY33" fmla="*/ 593678 h 731374"/>
              <a:gd name="connsiteX34" fmla="*/ 246878 w 1782251"/>
              <a:gd name="connsiteY34" fmla="*/ 614149 h 731374"/>
              <a:gd name="connsiteX35" fmla="*/ 226407 w 1782251"/>
              <a:gd name="connsiteY35" fmla="*/ 620973 h 731374"/>
              <a:gd name="connsiteX36" fmla="*/ 205935 w 1782251"/>
              <a:gd name="connsiteY36" fmla="*/ 627797 h 731374"/>
              <a:gd name="connsiteX37" fmla="*/ 110401 w 1782251"/>
              <a:gd name="connsiteY37" fmla="*/ 661916 h 731374"/>
              <a:gd name="connsiteX38" fmla="*/ 48986 w 1782251"/>
              <a:gd name="connsiteY38" fmla="*/ 668740 h 731374"/>
              <a:gd name="connsiteX39" fmla="*/ 42162 w 1782251"/>
              <a:gd name="connsiteY39" fmla="*/ 689212 h 731374"/>
              <a:gd name="connsiteX40" fmla="*/ 14866 w 1782251"/>
              <a:gd name="connsiteY40" fmla="*/ 709684 h 73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82251" h="731374">
                <a:moveTo>
                  <a:pt x="1782251" y="0"/>
                </a:moveTo>
                <a:cubicBezTo>
                  <a:pt x="1779977" y="6824"/>
                  <a:pt x="1780514" y="15386"/>
                  <a:pt x="1775428" y="20472"/>
                </a:cubicBezTo>
                <a:cubicBezTo>
                  <a:pt x="1751966" y="43934"/>
                  <a:pt x="1739754" y="46010"/>
                  <a:pt x="1714013" y="54591"/>
                </a:cubicBezTo>
                <a:cubicBezTo>
                  <a:pt x="1710120" y="66269"/>
                  <a:pt x="1704880" y="87975"/>
                  <a:pt x="1693541" y="95534"/>
                </a:cubicBezTo>
                <a:cubicBezTo>
                  <a:pt x="1685737" y="100736"/>
                  <a:pt x="1675263" y="99781"/>
                  <a:pt x="1666245" y="102358"/>
                </a:cubicBezTo>
                <a:cubicBezTo>
                  <a:pt x="1641526" y="109421"/>
                  <a:pt x="1647731" y="107877"/>
                  <a:pt x="1625302" y="122830"/>
                </a:cubicBezTo>
                <a:cubicBezTo>
                  <a:pt x="1620753" y="129654"/>
                  <a:pt x="1615322" y="135966"/>
                  <a:pt x="1611654" y="143302"/>
                </a:cubicBezTo>
                <a:cubicBezTo>
                  <a:pt x="1608437" y="149735"/>
                  <a:pt x="1611264" y="160556"/>
                  <a:pt x="1604831" y="163773"/>
                </a:cubicBezTo>
                <a:cubicBezTo>
                  <a:pt x="1590445" y="170966"/>
                  <a:pt x="1572835" y="167443"/>
                  <a:pt x="1557063" y="170597"/>
                </a:cubicBezTo>
                <a:cubicBezTo>
                  <a:pt x="1538670" y="174276"/>
                  <a:pt x="1502472" y="184245"/>
                  <a:pt x="1502472" y="184245"/>
                </a:cubicBezTo>
                <a:cubicBezTo>
                  <a:pt x="1470030" y="205874"/>
                  <a:pt x="1489783" y="195298"/>
                  <a:pt x="1441057" y="211540"/>
                </a:cubicBezTo>
                <a:cubicBezTo>
                  <a:pt x="1434233" y="213815"/>
                  <a:pt x="1426571" y="214374"/>
                  <a:pt x="1420586" y="218364"/>
                </a:cubicBezTo>
                <a:cubicBezTo>
                  <a:pt x="1413762" y="222913"/>
                  <a:pt x="1407609" y="228681"/>
                  <a:pt x="1400114" y="232012"/>
                </a:cubicBezTo>
                <a:cubicBezTo>
                  <a:pt x="1386968" y="237855"/>
                  <a:pt x="1371141" y="237680"/>
                  <a:pt x="1359171" y="245660"/>
                </a:cubicBezTo>
                <a:cubicBezTo>
                  <a:pt x="1332714" y="263298"/>
                  <a:pt x="1346480" y="256715"/>
                  <a:pt x="1318228" y="266131"/>
                </a:cubicBezTo>
                <a:cubicBezTo>
                  <a:pt x="1311404" y="270680"/>
                  <a:pt x="1303555" y="273980"/>
                  <a:pt x="1297756" y="279779"/>
                </a:cubicBezTo>
                <a:cubicBezTo>
                  <a:pt x="1291957" y="285578"/>
                  <a:pt x="1290280" y="294850"/>
                  <a:pt x="1284108" y="300251"/>
                </a:cubicBezTo>
                <a:cubicBezTo>
                  <a:pt x="1255230" y="325519"/>
                  <a:pt x="1250810" y="324998"/>
                  <a:pt x="1222693" y="334370"/>
                </a:cubicBezTo>
                <a:cubicBezTo>
                  <a:pt x="1218144" y="341194"/>
                  <a:pt x="1215449" y="349719"/>
                  <a:pt x="1209045" y="354842"/>
                </a:cubicBezTo>
                <a:cubicBezTo>
                  <a:pt x="1191000" y="369279"/>
                  <a:pt x="1156151" y="357034"/>
                  <a:pt x="1140807" y="354842"/>
                </a:cubicBezTo>
                <a:cubicBezTo>
                  <a:pt x="1113359" y="359417"/>
                  <a:pt x="1098582" y="356123"/>
                  <a:pt x="1079392" y="375313"/>
                </a:cubicBezTo>
                <a:cubicBezTo>
                  <a:pt x="1073593" y="381112"/>
                  <a:pt x="1072699" y="391438"/>
                  <a:pt x="1065744" y="395785"/>
                </a:cubicBezTo>
                <a:cubicBezTo>
                  <a:pt x="1065743" y="395786"/>
                  <a:pt x="1014565" y="412845"/>
                  <a:pt x="1004329" y="416257"/>
                </a:cubicBezTo>
                <a:cubicBezTo>
                  <a:pt x="997505" y="418532"/>
                  <a:pt x="989842" y="419091"/>
                  <a:pt x="983857" y="423081"/>
                </a:cubicBezTo>
                <a:cubicBezTo>
                  <a:pt x="930945" y="458355"/>
                  <a:pt x="958474" y="445189"/>
                  <a:pt x="901971" y="464024"/>
                </a:cubicBezTo>
                <a:lnTo>
                  <a:pt x="881499" y="470848"/>
                </a:lnTo>
                <a:cubicBezTo>
                  <a:pt x="874675" y="473123"/>
                  <a:pt x="868204" y="477177"/>
                  <a:pt x="861028" y="477672"/>
                </a:cubicBezTo>
                <a:lnTo>
                  <a:pt x="663135" y="491319"/>
                </a:lnTo>
                <a:cubicBezTo>
                  <a:pt x="647410" y="493940"/>
                  <a:pt x="618519" y="496568"/>
                  <a:pt x="601720" y="504967"/>
                </a:cubicBezTo>
                <a:cubicBezTo>
                  <a:pt x="594384" y="508635"/>
                  <a:pt x="588072" y="514066"/>
                  <a:pt x="581248" y="518615"/>
                </a:cubicBezTo>
                <a:cubicBezTo>
                  <a:pt x="567965" y="558469"/>
                  <a:pt x="584819" y="521869"/>
                  <a:pt x="553953" y="552734"/>
                </a:cubicBezTo>
                <a:cubicBezTo>
                  <a:pt x="548154" y="558533"/>
                  <a:pt x="548430" y="572085"/>
                  <a:pt x="540305" y="573206"/>
                </a:cubicBezTo>
                <a:cubicBezTo>
                  <a:pt x="479424" y="581603"/>
                  <a:pt x="417475" y="577755"/>
                  <a:pt x="356060" y="580030"/>
                </a:cubicBezTo>
                <a:cubicBezTo>
                  <a:pt x="342412" y="584579"/>
                  <a:pt x="329073" y="590189"/>
                  <a:pt x="315117" y="593678"/>
                </a:cubicBezTo>
                <a:cubicBezTo>
                  <a:pt x="273871" y="603990"/>
                  <a:pt x="296711" y="597539"/>
                  <a:pt x="246878" y="614149"/>
                </a:cubicBezTo>
                <a:lnTo>
                  <a:pt x="226407" y="620973"/>
                </a:lnTo>
                <a:cubicBezTo>
                  <a:pt x="219583" y="623248"/>
                  <a:pt x="211920" y="623807"/>
                  <a:pt x="205935" y="627797"/>
                </a:cubicBezTo>
                <a:cubicBezTo>
                  <a:pt x="149733" y="665266"/>
                  <a:pt x="181268" y="653059"/>
                  <a:pt x="110401" y="661916"/>
                </a:cubicBezTo>
                <a:cubicBezTo>
                  <a:pt x="62633" y="677839"/>
                  <a:pt x="83105" y="680114"/>
                  <a:pt x="48986" y="668740"/>
                </a:cubicBezTo>
                <a:cubicBezTo>
                  <a:pt x="46711" y="675564"/>
                  <a:pt x="47248" y="684126"/>
                  <a:pt x="42162" y="689212"/>
                </a:cubicBezTo>
                <a:cubicBezTo>
                  <a:pt x="0" y="731374"/>
                  <a:pt x="36832" y="665752"/>
                  <a:pt x="14866" y="709684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37"/>
          <p:cNvSpPr/>
          <p:nvPr/>
        </p:nvSpPr>
        <p:spPr>
          <a:xfrm>
            <a:off x="6475863" y="1896188"/>
            <a:ext cx="191068" cy="109901"/>
          </a:xfrm>
          <a:custGeom>
            <a:avLst/>
            <a:gdLst>
              <a:gd name="connsiteX0" fmla="*/ 0 w 191068"/>
              <a:gd name="connsiteY0" fmla="*/ 0 h 109901"/>
              <a:gd name="connsiteX1" fmla="*/ 75062 w 191068"/>
              <a:gd name="connsiteY1" fmla="*/ 40943 h 109901"/>
              <a:gd name="connsiteX2" fmla="*/ 88710 w 191068"/>
              <a:gd name="connsiteY2" fmla="*/ 61415 h 109901"/>
              <a:gd name="connsiteX3" fmla="*/ 95534 w 191068"/>
              <a:gd name="connsiteY3" fmla="*/ 81886 h 109901"/>
              <a:gd name="connsiteX4" fmla="*/ 163773 w 191068"/>
              <a:gd name="connsiteY4" fmla="*/ 102358 h 109901"/>
              <a:gd name="connsiteX5" fmla="*/ 191068 w 191068"/>
              <a:gd name="connsiteY5" fmla="*/ 109182 h 10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068" h="109901">
                <a:moveTo>
                  <a:pt x="0" y="0"/>
                </a:moveTo>
                <a:cubicBezTo>
                  <a:pt x="61926" y="30963"/>
                  <a:pt x="37663" y="16009"/>
                  <a:pt x="75062" y="40943"/>
                </a:cubicBezTo>
                <a:cubicBezTo>
                  <a:pt x="79611" y="47767"/>
                  <a:pt x="85042" y="54079"/>
                  <a:pt x="88710" y="61415"/>
                </a:cubicBezTo>
                <a:cubicBezTo>
                  <a:pt x="91927" y="67848"/>
                  <a:pt x="89681" y="77705"/>
                  <a:pt x="95534" y="81886"/>
                </a:cubicBezTo>
                <a:cubicBezTo>
                  <a:pt x="106346" y="89609"/>
                  <a:pt x="147964" y="97841"/>
                  <a:pt x="163773" y="102358"/>
                </a:cubicBezTo>
                <a:cubicBezTo>
                  <a:pt x="190174" y="109901"/>
                  <a:pt x="175858" y="109182"/>
                  <a:pt x="191068" y="109182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Groupe 476"/>
          <p:cNvGrpSpPr/>
          <p:nvPr/>
        </p:nvGrpSpPr>
        <p:grpSpPr>
          <a:xfrm>
            <a:off x="4495800" y="1092202"/>
            <a:ext cx="4025900" cy="1670050"/>
            <a:chOff x="4495800" y="806450"/>
            <a:chExt cx="4025900" cy="1670050"/>
          </a:xfrm>
        </p:grpSpPr>
        <p:sp>
          <p:nvSpPr>
            <p:cNvPr id="40" name="Forme libre 39"/>
            <p:cNvSpPr/>
            <p:nvPr/>
          </p:nvSpPr>
          <p:spPr>
            <a:xfrm>
              <a:off x="6350000" y="806450"/>
              <a:ext cx="88900" cy="46798"/>
            </a:xfrm>
            <a:custGeom>
              <a:avLst/>
              <a:gdLst>
                <a:gd name="connsiteX0" fmla="*/ 88900 w 88900"/>
                <a:gd name="connsiteY0" fmla="*/ 0 h 46798"/>
                <a:gd name="connsiteX1" fmla="*/ 69850 w 88900"/>
                <a:gd name="connsiteY1" fmla="*/ 12700 h 46798"/>
                <a:gd name="connsiteX2" fmla="*/ 50800 w 88900"/>
                <a:gd name="connsiteY2" fmla="*/ 19050 h 46798"/>
                <a:gd name="connsiteX3" fmla="*/ 0 w 88900"/>
                <a:gd name="connsiteY3" fmla="*/ 44450 h 46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00" h="46798">
                  <a:moveTo>
                    <a:pt x="88900" y="0"/>
                  </a:moveTo>
                  <a:cubicBezTo>
                    <a:pt x="82550" y="4233"/>
                    <a:pt x="76676" y="9287"/>
                    <a:pt x="69850" y="12700"/>
                  </a:cubicBezTo>
                  <a:cubicBezTo>
                    <a:pt x="63863" y="15693"/>
                    <a:pt x="56651" y="15799"/>
                    <a:pt x="50800" y="19050"/>
                  </a:cubicBezTo>
                  <a:cubicBezTo>
                    <a:pt x="853" y="46798"/>
                    <a:pt x="30272" y="44450"/>
                    <a:pt x="0" y="44450"/>
                  </a:cubicBezTo>
                </a:path>
              </a:pathLst>
            </a:custGeom>
            <a:noFill/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orme libre 40"/>
            <p:cNvSpPr/>
            <p:nvPr/>
          </p:nvSpPr>
          <p:spPr>
            <a:xfrm>
              <a:off x="6324600" y="901700"/>
              <a:ext cx="153139" cy="635000"/>
            </a:xfrm>
            <a:custGeom>
              <a:avLst/>
              <a:gdLst>
                <a:gd name="connsiteX0" fmla="*/ 0 w 153139"/>
                <a:gd name="connsiteY0" fmla="*/ 0 h 635000"/>
                <a:gd name="connsiteX1" fmla="*/ 12700 w 153139"/>
                <a:gd name="connsiteY1" fmla="*/ 38100 h 635000"/>
                <a:gd name="connsiteX2" fmla="*/ 25400 w 153139"/>
                <a:gd name="connsiteY2" fmla="*/ 82550 h 635000"/>
                <a:gd name="connsiteX3" fmla="*/ 38100 w 153139"/>
                <a:gd name="connsiteY3" fmla="*/ 158750 h 635000"/>
                <a:gd name="connsiteX4" fmla="*/ 44450 w 153139"/>
                <a:gd name="connsiteY4" fmla="*/ 184150 h 635000"/>
                <a:gd name="connsiteX5" fmla="*/ 63500 w 153139"/>
                <a:gd name="connsiteY5" fmla="*/ 196850 h 635000"/>
                <a:gd name="connsiteX6" fmla="*/ 69850 w 153139"/>
                <a:gd name="connsiteY6" fmla="*/ 254000 h 635000"/>
                <a:gd name="connsiteX7" fmla="*/ 82550 w 153139"/>
                <a:gd name="connsiteY7" fmla="*/ 273050 h 635000"/>
                <a:gd name="connsiteX8" fmla="*/ 95250 w 153139"/>
                <a:gd name="connsiteY8" fmla="*/ 400050 h 635000"/>
                <a:gd name="connsiteX9" fmla="*/ 107950 w 153139"/>
                <a:gd name="connsiteY9" fmla="*/ 438150 h 635000"/>
                <a:gd name="connsiteX10" fmla="*/ 114300 w 153139"/>
                <a:gd name="connsiteY10" fmla="*/ 457200 h 635000"/>
                <a:gd name="connsiteX11" fmla="*/ 139700 w 153139"/>
                <a:gd name="connsiteY11" fmla="*/ 495300 h 635000"/>
                <a:gd name="connsiteX12" fmla="*/ 146050 w 153139"/>
                <a:gd name="connsiteY12" fmla="*/ 571500 h 635000"/>
                <a:gd name="connsiteX13" fmla="*/ 152400 w 153139"/>
                <a:gd name="connsiteY13" fmla="*/ 590550 h 635000"/>
                <a:gd name="connsiteX14" fmla="*/ 133350 w 153139"/>
                <a:gd name="connsiteY14" fmla="*/ 63500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3139" h="635000">
                  <a:moveTo>
                    <a:pt x="0" y="0"/>
                  </a:moveTo>
                  <a:cubicBezTo>
                    <a:pt x="4233" y="12700"/>
                    <a:pt x="9453" y="25113"/>
                    <a:pt x="12700" y="38100"/>
                  </a:cubicBezTo>
                  <a:cubicBezTo>
                    <a:pt x="20673" y="69994"/>
                    <a:pt x="16290" y="55221"/>
                    <a:pt x="25400" y="82550"/>
                  </a:cubicBezTo>
                  <a:cubicBezTo>
                    <a:pt x="35720" y="175431"/>
                    <a:pt x="24560" y="111362"/>
                    <a:pt x="38100" y="158750"/>
                  </a:cubicBezTo>
                  <a:cubicBezTo>
                    <a:pt x="40498" y="167141"/>
                    <a:pt x="39609" y="176888"/>
                    <a:pt x="44450" y="184150"/>
                  </a:cubicBezTo>
                  <a:cubicBezTo>
                    <a:pt x="48683" y="190500"/>
                    <a:pt x="57150" y="192617"/>
                    <a:pt x="63500" y="196850"/>
                  </a:cubicBezTo>
                  <a:cubicBezTo>
                    <a:pt x="78317" y="241300"/>
                    <a:pt x="80433" y="222250"/>
                    <a:pt x="69850" y="254000"/>
                  </a:cubicBezTo>
                  <a:cubicBezTo>
                    <a:pt x="74083" y="260350"/>
                    <a:pt x="81360" y="265512"/>
                    <a:pt x="82550" y="273050"/>
                  </a:cubicBezTo>
                  <a:cubicBezTo>
                    <a:pt x="99062" y="377627"/>
                    <a:pt x="78196" y="343205"/>
                    <a:pt x="95250" y="400050"/>
                  </a:cubicBezTo>
                  <a:cubicBezTo>
                    <a:pt x="99097" y="412872"/>
                    <a:pt x="103717" y="425450"/>
                    <a:pt x="107950" y="438150"/>
                  </a:cubicBezTo>
                  <a:cubicBezTo>
                    <a:pt x="110067" y="444500"/>
                    <a:pt x="110587" y="451631"/>
                    <a:pt x="114300" y="457200"/>
                  </a:cubicBezTo>
                  <a:lnTo>
                    <a:pt x="139700" y="495300"/>
                  </a:lnTo>
                  <a:cubicBezTo>
                    <a:pt x="141817" y="520700"/>
                    <a:pt x="142681" y="546236"/>
                    <a:pt x="146050" y="571500"/>
                  </a:cubicBezTo>
                  <a:cubicBezTo>
                    <a:pt x="146935" y="578135"/>
                    <a:pt x="153139" y="583897"/>
                    <a:pt x="152400" y="590550"/>
                  </a:cubicBezTo>
                  <a:cubicBezTo>
                    <a:pt x="148988" y="621255"/>
                    <a:pt x="146877" y="621473"/>
                    <a:pt x="133350" y="635000"/>
                  </a:cubicBezTo>
                </a:path>
              </a:pathLst>
            </a:custGeom>
            <a:noFill/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Forme libre 41"/>
            <p:cNvSpPr/>
            <p:nvPr/>
          </p:nvSpPr>
          <p:spPr>
            <a:xfrm>
              <a:off x="6496050" y="1554541"/>
              <a:ext cx="222250" cy="13909"/>
            </a:xfrm>
            <a:custGeom>
              <a:avLst/>
              <a:gdLst>
                <a:gd name="connsiteX0" fmla="*/ 0 w 222250"/>
                <a:gd name="connsiteY0" fmla="*/ 13909 h 13909"/>
                <a:gd name="connsiteX1" fmla="*/ 120650 w 222250"/>
                <a:gd name="connsiteY1" fmla="*/ 1209 h 13909"/>
                <a:gd name="connsiteX2" fmla="*/ 222250 w 222250"/>
                <a:gd name="connsiteY2" fmla="*/ 1209 h 1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250" h="13909">
                  <a:moveTo>
                    <a:pt x="0" y="13909"/>
                  </a:moveTo>
                  <a:cubicBezTo>
                    <a:pt x="45902" y="7352"/>
                    <a:pt x="70030" y="3017"/>
                    <a:pt x="120650" y="1209"/>
                  </a:cubicBezTo>
                  <a:cubicBezTo>
                    <a:pt x="154495" y="0"/>
                    <a:pt x="188383" y="1209"/>
                    <a:pt x="222250" y="1209"/>
                  </a:cubicBezTo>
                </a:path>
              </a:pathLst>
            </a:custGeom>
            <a:noFill/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5994400" y="1331967"/>
              <a:ext cx="431800" cy="90433"/>
            </a:xfrm>
            <a:custGeom>
              <a:avLst/>
              <a:gdLst>
                <a:gd name="connsiteX0" fmla="*/ 0 w 431800"/>
                <a:gd name="connsiteY0" fmla="*/ 90433 h 90433"/>
                <a:gd name="connsiteX1" fmla="*/ 31750 w 431800"/>
                <a:gd name="connsiteY1" fmla="*/ 84083 h 90433"/>
                <a:gd name="connsiteX2" fmla="*/ 57150 w 431800"/>
                <a:gd name="connsiteY2" fmla="*/ 77733 h 90433"/>
                <a:gd name="connsiteX3" fmla="*/ 203200 w 431800"/>
                <a:gd name="connsiteY3" fmla="*/ 65033 h 90433"/>
                <a:gd name="connsiteX4" fmla="*/ 222250 w 431800"/>
                <a:gd name="connsiteY4" fmla="*/ 52333 h 90433"/>
                <a:gd name="connsiteX5" fmla="*/ 285750 w 431800"/>
                <a:gd name="connsiteY5" fmla="*/ 39633 h 90433"/>
                <a:gd name="connsiteX6" fmla="*/ 323850 w 431800"/>
                <a:gd name="connsiteY6" fmla="*/ 26933 h 90433"/>
                <a:gd name="connsiteX7" fmla="*/ 342900 w 431800"/>
                <a:gd name="connsiteY7" fmla="*/ 20583 h 90433"/>
                <a:gd name="connsiteX8" fmla="*/ 381000 w 431800"/>
                <a:gd name="connsiteY8" fmla="*/ 1533 h 90433"/>
                <a:gd name="connsiteX9" fmla="*/ 431800 w 431800"/>
                <a:gd name="connsiteY9" fmla="*/ 1533 h 9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800" h="90433">
                  <a:moveTo>
                    <a:pt x="0" y="90433"/>
                  </a:moveTo>
                  <a:cubicBezTo>
                    <a:pt x="10583" y="88316"/>
                    <a:pt x="21214" y="86424"/>
                    <a:pt x="31750" y="84083"/>
                  </a:cubicBezTo>
                  <a:cubicBezTo>
                    <a:pt x="40269" y="82190"/>
                    <a:pt x="48476" y="78697"/>
                    <a:pt x="57150" y="77733"/>
                  </a:cubicBezTo>
                  <a:cubicBezTo>
                    <a:pt x="105718" y="72337"/>
                    <a:pt x="203200" y="65033"/>
                    <a:pt x="203200" y="65033"/>
                  </a:cubicBezTo>
                  <a:cubicBezTo>
                    <a:pt x="209550" y="60800"/>
                    <a:pt x="215424" y="55746"/>
                    <a:pt x="222250" y="52333"/>
                  </a:cubicBezTo>
                  <a:cubicBezTo>
                    <a:pt x="239983" y="43467"/>
                    <a:pt x="269369" y="41973"/>
                    <a:pt x="285750" y="39633"/>
                  </a:cubicBezTo>
                  <a:lnTo>
                    <a:pt x="323850" y="26933"/>
                  </a:lnTo>
                  <a:cubicBezTo>
                    <a:pt x="330200" y="24816"/>
                    <a:pt x="337331" y="24296"/>
                    <a:pt x="342900" y="20583"/>
                  </a:cubicBezTo>
                  <a:cubicBezTo>
                    <a:pt x="354898" y="12584"/>
                    <a:pt x="365779" y="2917"/>
                    <a:pt x="381000" y="1533"/>
                  </a:cubicBezTo>
                  <a:cubicBezTo>
                    <a:pt x="397864" y="0"/>
                    <a:pt x="414867" y="1533"/>
                    <a:pt x="431800" y="1533"/>
                  </a:cubicBezTo>
                </a:path>
              </a:pathLst>
            </a:custGeom>
            <a:noFill/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6165850" y="1403350"/>
              <a:ext cx="292100" cy="133350"/>
            </a:xfrm>
            <a:custGeom>
              <a:avLst/>
              <a:gdLst>
                <a:gd name="connsiteX0" fmla="*/ 0 w 292100"/>
                <a:gd name="connsiteY0" fmla="*/ 0 h 133350"/>
                <a:gd name="connsiteX1" fmla="*/ 76200 w 292100"/>
                <a:gd name="connsiteY1" fmla="*/ 6350 h 133350"/>
                <a:gd name="connsiteX2" fmla="*/ 101600 w 292100"/>
                <a:gd name="connsiteY2" fmla="*/ 12700 h 133350"/>
                <a:gd name="connsiteX3" fmla="*/ 158750 w 292100"/>
                <a:gd name="connsiteY3" fmla="*/ 44450 h 133350"/>
                <a:gd name="connsiteX4" fmla="*/ 165100 w 292100"/>
                <a:gd name="connsiteY4" fmla="*/ 63500 h 133350"/>
                <a:gd name="connsiteX5" fmla="*/ 203200 w 292100"/>
                <a:gd name="connsiteY5" fmla="*/ 88900 h 133350"/>
                <a:gd name="connsiteX6" fmla="*/ 241300 w 292100"/>
                <a:gd name="connsiteY6" fmla="*/ 114300 h 133350"/>
                <a:gd name="connsiteX7" fmla="*/ 260350 w 292100"/>
                <a:gd name="connsiteY7" fmla="*/ 127000 h 133350"/>
                <a:gd name="connsiteX8" fmla="*/ 292100 w 292100"/>
                <a:gd name="connsiteY8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100" h="133350">
                  <a:moveTo>
                    <a:pt x="0" y="0"/>
                  </a:moveTo>
                  <a:cubicBezTo>
                    <a:pt x="25400" y="2117"/>
                    <a:pt x="50909" y="3189"/>
                    <a:pt x="76200" y="6350"/>
                  </a:cubicBezTo>
                  <a:cubicBezTo>
                    <a:pt x="84860" y="7432"/>
                    <a:pt x="93794" y="8797"/>
                    <a:pt x="101600" y="12700"/>
                  </a:cubicBezTo>
                  <a:cubicBezTo>
                    <a:pt x="188939" y="56369"/>
                    <a:pt x="106070" y="26890"/>
                    <a:pt x="158750" y="44450"/>
                  </a:cubicBezTo>
                  <a:cubicBezTo>
                    <a:pt x="160867" y="50800"/>
                    <a:pt x="160367" y="58767"/>
                    <a:pt x="165100" y="63500"/>
                  </a:cubicBezTo>
                  <a:cubicBezTo>
                    <a:pt x="175893" y="74293"/>
                    <a:pt x="190500" y="80433"/>
                    <a:pt x="203200" y="88900"/>
                  </a:cubicBezTo>
                  <a:lnTo>
                    <a:pt x="241300" y="114300"/>
                  </a:lnTo>
                  <a:cubicBezTo>
                    <a:pt x="247650" y="118533"/>
                    <a:pt x="252866" y="125503"/>
                    <a:pt x="260350" y="127000"/>
                  </a:cubicBezTo>
                  <a:lnTo>
                    <a:pt x="292100" y="133350"/>
                  </a:lnTo>
                </a:path>
              </a:pathLst>
            </a:custGeom>
            <a:noFill/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Forme libre 44"/>
            <p:cNvSpPr/>
            <p:nvPr/>
          </p:nvSpPr>
          <p:spPr>
            <a:xfrm>
              <a:off x="6772930" y="1495565"/>
              <a:ext cx="1221720" cy="31480"/>
            </a:xfrm>
            <a:custGeom>
              <a:avLst/>
              <a:gdLst>
                <a:gd name="connsiteX0" fmla="*/ 8870 w 1221720"/>
                <a:gd name="connsiteY0" fmla="*/ 28435 h 31480"/>
                <a:gd name="connsiteX1" fmla="*/ 85070 w 1221720"/>
                <a:gd name="connsiteY1" fmla="*/ 28435 h 31480"/>
                <a:gd name="connsiteX2" fmla="*/ 173970 w 1221720"/>
                <a:gd name="connsiteY2" fmla="*/ 22085 h 31480"/>
                <a:gd name="connsiteX3" fmla="*/ 205720 w 1221720"/>
                <a:gd name="connsiteY3" fmla="*/ 15735 h 31480"/>
                <a:gd name="connsiteX4" fmla="*/ 510520 w 1221720"/>
                <a:gd name="connsiteY4" fmla="*/ 15735 h 31480"/>
                <a:gd name="connsiteX5" fmla="*/ 599420 w 1221720"/>
                <a:gd name="connsiteY5" fmla="*/ 15735 h 31480"/>
                <a:gd name="connsiteX6" fmla="*/ 637520 w 1221720"/>
                <a:gd name="connsiteY6" fmla="*/ 9385 h 31480"/>
                <a:gd name="connsiteX7" fmla="*/ 764520 w 1221720"/>
                <a:gd name="connsiteY7" fmla="*/ 28435 h 31480"/>
                <a:gd name="connsiteX8" fmla="*/ 1139170 w 1221720"/>
                <a:gd name="connsiteY8" fmla="*/ 22085 h 31480"/>
                <a:gd name="connsiteX9" fmla="*/ 1170920 w 1221720"/>
                <a:gd name="connsiteY9" fmla="*/ 15735 h 31480"/>
                <a:gd name="connsiteX10" fmla="*/ 1221720 w 1221720"/>
                <a:gd name="connsiteY10" fmla="*/ 15735 h 3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1720" h="31480">
                  <a:moveTo>
                    <a:pt x="8870" y="28435"/>
                  </a:moveTo>
                  <a:cubicBezTo>
                    <a:pt x="53531" y="13548"/>
                    <a:pt x="0" y="28435"/>
                    <a:pt x="85070" y="28435"/>
                  </a:cubicBezTo>
                  <a:cubicBezTo>
                    <a:pt x="114779" y="28435"/>
                    <a:pt x="144337" y="24202"/>
                    <a:pt x="173970" y="22085"/>
                  </a:cubicBezTo>
                  <a:cubicBezTo>
                    <a:pt x="184553" y="19968"/>
                    <a:pt x="194976" y="16758"/>
                    <a:pt x="205720" y="15735"/>
                  </a:cubicBezTo>
                  <a:cubicBezTo>
                    <a:pt x="331153" y="3789"/>
                    <a:pt x="360880" y="11059"/>
                    <a:pt x="510520" y="15735"/>
                  </a:cubicBezTo>
                  <a:cubicBezTo>
                    <a:pt x="557724" y="0"/>
                    <a:pt x="502036" y="15735"/>
                    <a:pt x="599420" y="15735"/>
                  </a:cubicBezTo>
                  <a:cubicBezTo>
                    <a:pt x="612295" y="15735"/>
                    <a:pt x="624820" y="11502"/>
                    <a:pt x="637520" y="9385"/>
                  </a:cubicBezTo>
                  <a:cubicBezTo>
                    <a:pt x="703804" y="31480"/>
                    <a:pt x="662267" y="21131"/>
                    <a:pt x="764520" y="28435"/>
                  </a:cubicBezTo>
                  <a:lnTo>
                    <a:pt x="1139170" y="22085"/>
                  </a:lnTo>
                  <a:cubicBezTo>
                    <a:pt x="1149958" y="21748"/>
                    <a:pt x="1160159" y="16563"/>
                    <a:pt x="1170920" y="15735"/>
                  </a:cubicBezTo>
                  <a:cubicBezTo>
                    <a:pt x="1187803" y="14436"/>
                    <a:pt x="1204787" y="15735"/>
                    <a:pt x="1221720" y="15735"/>
                  </a:cubicBezTo>
                </a:path>
              </a:pathLst>
            </a:custGeom>
            <a:noFill/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Forme libre 47"/>
            <p:cNvSpPr/>
            <p:nvPr/>
          </p:nvSpPr>
          <p:spPr>
            <a:xfrm>
              <a:off x="8058150" y="1408387"/>
              <a:ext cx="444500" cy="90213"/>
            </a:xfrm>
            <a:custGeom>
              <a:avLst/>
              <a:gdLst>
                <a:gd name="connsiteX0" fmla="*/ 0 w 444500"/>
                <a:gd name="connsiteY0" fmla="*/ 90213 h 90213"/>
                <a:gd name="connsiteX1" fmla="*/ 69850 w 444500"/>
                <a:gd name="connsiteY1" fmla="*/ 83863 h 90213"/>
                <a:gd name="connsiteX2" fmla="*/ 88900 w 444500"/>
                <a:gd name="connsiteY2" fmla="*/ 77513 h 90213"/>
                <a:gd name="connsiteX3" fmla="*/ 127000 w 444500"/>
                <a:gd name="connsiteY3" fmla="*/ 71163 h 90213"/>
                <a:gd name="connsiteX4" fmla="*/ 158750 w 444500"/>
                <a:gd name="connsiteY4" fmla="*/ 64813 h 90213"/>
                <a:gd name="connsiteX5" fmla="*/ 311150 w 444500"/>
                <a:gd name="connsiteY5" fmla="*/ 45763 h 90213"/>
                <a:gd name="connsiteX6" fmla="*/ 355600 w 444500"/>
                <a:gd name="connsiteY6" fmla="*/ 33063 h 90213"/>
                <a:gd name="connsiteX7" fmla="*/ 412750 w 444500"/>
                <a:gd name="connsiteY7" fmla="*/ 1313 h 90213"/>
                <a:gd name="connsiteX8" fmla="*/ 444500 w 444500"/>
                <a:gd name="connsiteY8" fmla="*/ 1313 h 9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500" h="90213">
                  <a:moveTo>
                    <a:pt x="0" y="90213"/>
                  </a:moveTo>
                  <a:cubicBezTo>
                    <a:pt x="23283" y="88096"/>
                    <a:pt x="46706" y="87169"/>
                    <a:pt x="69850" y="83863"/>
                  </a:cubicBezTo>
                  <a:cubicBezTo>
                    <a:pt x="76476" y="82916"/>
                    <a:pt x="82366" y="78965"/>
                    <a:pt x="88900" y="77513"/>
                  </a:cubicBezTo>
                  <a:cubicBezTo>
                    <a:pt x="101469" y="74720"/>
                    <a:pt x="114332" y="73466"/>
                    <a:pt x="127000" y="71163"/>
                  </a:cubicBezTo>
                  <a:cubicBezTo>
                    <a:pt x="137619" y="69232"/>
                    <a:pt x="148089" y="66496"/>
                    <a:pt x="158750" y="64813"/>
                  </a:cubicBezTo>
                  <a:cubicBezTo>
                    <a:pt x="240148" y="51961"/>
                    <a:pt x="238161" y="53062"/>
                    <a:pt x="311150" y="45763"/>
                  </a:cubicBezTo>
                  <a:cubicBezTo>
                    <a:pt x="317129" y="44268"/>
                    <a:pt x="348147" y="37204"/>
                    <a:pt x="355600" y="33063"/>
                  </a:cubicBezTo>
                  <a:cubicBezTo>
                    <a:pt x="373542" y="23095"/>
                    <a:pt x="390502" y="4094"/>
                    <a:pt x="412750" y="1313"/>
                  </a:cubicBezTo>
                  <a:cubicBezTo>
                    <a:pt x="423252" y="0"/>
                    <a:pt x="433917" y="1313"/>
                    <a:pt x="444500" y="1313"/>
                  </a:cubicBezTo>
                </a:path>
              </a:pathLst>
            </a:custGeom>
            <a:noFill/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Forme libre 48"/>
            <p:cNvSpPr/>
            <p:nvPr/>
          </p:nvSpPr>
          <p:spPr>
            <a:xfrm>
              <a:off x="8021667" y="1060450"/>
              <a:ext cx="24235" cy="406400"/>
            </a:xfrm>
            <a:custGeom>
              <a:avLst/>
              <a:gdLst>
                <a:gd name="connsiteX0" fmla="*/ 17433 w 24235"/>
                <a:gd name="connsiteY0" fmla="*/ 406400 h 406400"/>
                <a:gd name="connsiteX1" fmla="*/ 4733 w 24235"/>
                <a:gd name="connsiteY1" fmla="*/ 368300 h 406400"/>
                <a:gd name="connsiteX2" fmla="*/ 17433 w 24235"/>
                <a:gd name="connsiteY2" fmla="*/ 292100 h 406400"/>
                <a:gd name="connsiteX3" fmla="*/ 11083 w 24235"/>
                <a:gd name="connsiteY3" fmla="*/ 209550 h 406400"/>
                <a:gd name="connsiteX4" fmla="*/ 17433 w 24235"/>
                <a:gd name="connsiteY4" fmla="*/ 107950 h 406400"/>
                <a:gd name="connsiteX5" fmla="*/ 23783 w 24235"/>
                <a:gd name="connsiteY5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35" h="406400">
                  <a:moveTo>
                    <a:pt x="17433" y="406400"/>
                  </a:moveTo>
                  <a:cubicBezTo>
                    <a:pt x="13200" y="393700"/>
                    <a:pt x="3255" y="381605"/>
                    <a:pt x="4733" y="368300"/>
                  </a:cubicBezTo>
                  <a:cubicBezTo>
                    <a:pt x="11822" y="304497"/>
                    <a:pt x="5022" y="329334"/>
                    <a:pt x="17433" y="292100"/>
                  </a:cubicBezTo>
                  <a:cubicBezTo>
                    <a:pt x="0" y="239801"/>
                    <a:pt x="2840" y="267252"/>
                    <a:pt x="11083" y="209550"/>
                  </a:cubicBezTo>
                  <a:cubicBezTo>
                    <a:pt x="13200" y="175683"/>
                    <a:pt x="15176" y="141808"/>
                    <a:pt x="17433" y="107950"/>
                  </a:cubicBezTo>
                  <a:cubicBezTo>
                    <a:pt x="24235" y="5914"/>
                    <a:pt x="23783" y="50213"/>
                    <a:pt x="23783" y="0"/>
                  </a:cubicBezTo>
                </a:path>
              </a:pathLst>
            </a:custGeom>
            <a:noFill/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Forme libre 49"/>
            <p:cNvSpPr/>
            <p:nvPr/>
          </p:nvSpPr>
          <p:spPr>
            <a:xfrm>
              <a:off x="5784850" y="1466850"/>
              <a:ext cx="158750" cy="69835"/>
            </a:xfrm>
            <a:custGeom>
              <a:avLst/>
              <a:gdLst>
                <a:gd name="connsiteX0" fmla="*/ 158750 w 158750"/>
                <a:gd name="connsiteY0" fmla="*/ 0 h 69835"/>
                <a:gd name="connsiteX1" fmla="*/ 139700 w 158750"/>
                <a:gd name="connsiteY1" fmla="*/ 6350 h 69835"/>
                <a:gd name="connsiteX2" fmla="*/ 120650 w 158750"/>
                <a:gd name="connsiteY2" fmla="*/ 19050 h 69835"/>
                <a:gd name="connsiteX3" fmla="*/ 82550 w 158750"/>
                <a:gd name="connsiteY3" fmla="*/ 25400 h 69835"/>
                <a:gd name="connsiteX4" fmla="*/ 44450 w 158750"/>
                <a:gd name="connsiteY4" fmla="*/ 44450 h 69835"/>
                <a:gd name="connsiteX5" fmla="*/ 25400 w 158750"/>
                <a:gd name="connsiteY5" fmla="*/ 50800 h 69835"/>
                <a:gd name="connsiteX6" fmla="*/ 0 w 158750"/>
                <a:gd name="connsiteY6" fmla="*/ 57150 h 6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69835">
                  <a:moveTo>
                    <a:pt x="158750" y="0"/>
                  </a:moveTo>
                  <a:cubicBezTo>
                    <a:pt x="152400" y="2117"/>
                    <a:pt x="145687" y="3357"/>
                    <a:pt x="139700" y="6350"/>
                  </a:cubicBezTo>
                  <a:cubicBezTo>
                    <a:pt x="132874" y="9763"/>
                    <a:pt x="127890" y="16637"/>
                    <a:pt x="120650" y="19050"/>
                  </a:cubicBezTo>
                  <a:cubicBezTo>
                    <a:pt x="108436" y="23121"/>
                    <a:pt x="95119" y="22607"/>
                    <a:pt x="82550" y="25400"/>
                  </a:cubicBezTo>
                  <a:cubicBezTo>
                    <a:pt x="53820" y="31784"/>
                    <a:pt x="71851" y="30750"/>
                    <a:pt x="44450" y="44450"/>
                  </a:cubicBezTo>
                  <a:cubicBezTo>
                    <a:pt x="38463" y="47443"/>
                    <a:pt x="31387" y="47807"/>
                    <a:pt x="25400" y="50800"/>
                  </a:cubicBezTo>
                  <a:cubicBezTo>
                    <a:pt x="1466" y="62767"/>
                    <a:pt x="12685" y="69835"/>
                    <a:pt x="0" y="57150"/>
                  </a:cubicBezTo>
                </a:path>
              </a:pathLst>
            </a:custGeom>
            <a:noFill/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Forme libre 50"/>
            <p:cNvSpPr/>
            <p:nvPr/>
          </p:nvSpPr>
          <p:spPr>
            <a:xfrm>
              <a:off x="5359400" y="1549400"/>
              <a:ext cx="355600" cy="100819"/>
            </a:xfrm>
            <a:custGeom>
              <a:avLst/>
              <a:gdLst>
                <a:gd name="connsiteX0" fmla="*/ 355600 w 355600"/>
                <a:gd name="connsiteY0" fmla="*/ 0 h 100819"/>
                <a:gd name="connsiteX1" fmla="*/ 292100 w 355600"/>
                <a:gd name="connsiteY1" fmla="*/ 19050 h 100819"/>
                <a:gd name="connsiteX2" fmla="*/ 222250 w 355600"/>
                <a:gd name="connsiteY2" fmla="*/ 38100 h 100819"/>
                <a:gd name="connsiteX3" fmla="*/ 184150 w 355600"/>
                <a:gd name="connsiteY3" fmla="*/ 63500 h 100819"/>
                <a:gd name="connsiteX4" fmla="*/ 133350 w 355600"/>
                <a:gd name="connsiteY4" fmla="*/ 76200 h 100819"/>
                <a:gd name="connsiteX5" fmla="*/ 95250 w 355600"/>
                <a:gd name="connsiteY5" fmla="*/ 95250 h 100819"/>
                <a:gd name="connsiteX6" fmla="*/ 50800 w 355600"/>
                <a:gd name="connsiteY6" fmla="*/ 88900 h 100819"/>
                <a:gd name="connsiteX7" fmla="*/ 31750 w 355600"/>
                <a:gd name="connsiteY7" fmla="*/ 95250 h 100819"/>
                <a:gd name="connsiteX8" fmla="*/ 0 w 355600"/>
                <a:gd name="connsiteY8" fmla="*/ 95250 h 1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00" h="100819">
                  <a:moveTo>
                    <a:pt x="355600" y="0"/>
                  </a:moveTo>
                  <a:cubicBezTo>
                    <a:pt x="309221" y="15460"/>
                    <a:pt x="330487" y="9453"/>
                    <a:pt x="292100" y="19050"/>
                  </a:cubicBezTo>
                  <a:cubicBezTo>
                    <a:pt x="239272" y="54269"/>
                    <a:pt x="324402" y="1617"/>
                    <a:pt x="222250" y="38100"/>
                  </a:cubicBezTo>
                  <a:cubicBezTo>
                    <a:pt x="207876" y="43234"/>
                    <a:pt x="199117" y="60507"/>
                    <a:pt x="184150" y="63500"/>
                  </a:cubicBezTo>
                  <a:cubicBezTo>
                    <a:pt x="172074" y="65915"/>
                    <a:pt x="146367" y="69691"/>
                    <a:pt x="133350" y="76200"/>
                  </a:cubicBezTo>
                  <a:cubicBezTo>
                    <a:pt x="84111" y="100819"/>
                    <a:pt x="143133" y="79289"/>
                    <a:pt x="95250" y="95250"/>
                  </a:cubicBezTo>
                  <a:cubicBezTo>
                    <a:pt x="80433" y="93133"/>
                    <a:pt x="65767" y="88900"/>
                    <a:pt x="50800" y="88900"/>
                  </a:cubicBezTo>
                  <a:cubicBezTo>
                    <a:pt x="44107" y="88900"/>
                    <a:pt x="38392" y="94420"/>
                    <a:pt x="31750" y="95250"/>
                  </a:cubicBezTo>
                  <a:cubicBezTo>
                    <a:pt x="21248" y="96563"/>
                    <a:pt x="10583" y="95250"/>
                    <a:pt x="0" y="95250"/>
                  </a:cubicBezTo>
                </a:path>
              </a:pathLst>
            </a:custGeom>
            <a:noFill/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orme libre 52"/>
            <p:cNvSpPr/>
            <p:nvPr/>
          </p:nvSpPr>
          <p:spPr>
            <a:xfrm>
              <a:off x="5137150" y="1662624"/>
              <a:ext cx="161682" cy="83300"/>
            </a:xfrm>
            <a:custGeom>
              <a:avLst/>
              <a:gdLst>
                <a:gd name="connsiteX0" fmla="*/ 152400 w 161682"/>
                <a:gd name="connsiteY0" fmla="*/ 7426 h 83300"/>
                <a:gd name="connsiteX1" fmla="*/ 120650 w 161682"/>
                <a:gd name="connsiteY1" fmla="*/ 32826 h 83300"/>
                <a:gd name="connsiteX2" fmla="*/ 63500 w 161682"/>
                <a:gd name="connsiteY2" fmla="*/ 45526 h 83300"/>
                <a:gd name="connsiteX3" fmla="*/ 25400 w 161682"/>
                <a:gd name="connsiteY3" fmla="*/ 58226 h 83300"/>
                <a:gd name="connsiteX4" fmla="*/ 0 w 161682"/>
                <a:gd name="connsiteY4" fmla="*/ 77276 h 8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682" h="83300">
                  <a:moveTo>
                    <a:pt x="152400" y="7426"/>
                  </a:moveTo>
                  <a:cubicBezTo>
                    <a:pt x="104517" y="23387"/>
                    <a:pt x="161682" y="0"/>
                    <a:pt x="120650" y="32826"/>
                  </a:cubicBezTo>
                  <a:cubicBezTo>
                    <a:pt x="112392" y="39433"/>
                    <a:pt x="63949" y="45414"/>
                    <a:pt x="63500" y="45526"/>
                  </a:cubicBezTo>
                  <a:cubicBezTo>
                    <a:pt x="50513" y="48773"/>
                    <a:pt x="25400" y="58226"/>
                    <a:pt x="25400" y="58226"/>
                  </a:cubicBezTo>
                  <a:cubicBezTo>
                    <a:pt x="17042" y="83300"/>
                    <a:pt x="25743" y="77276"/>
                    <a:pt x="0" y="77276"/>
                  </a:cubicBezTo>
                </a:path>
              </a:pathLst>
            </a:custGeom>
            <a:noFill/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Forme libre 53"/>
            <p:cNvSpPr/>
            <p:nvPr/>
          </p:nvSpPr>
          <p:spPr>
            <a:xfrm>
              <a:off x="4692650" y="1746250"/>
              <a:ext cx="381000" cy="266700"/>
            </a:xfrm>
            <a:custGeom>
              <a:avLst/>
              <a:gdLst>
                <a:gd name="connsiteX0" fmla="*/ 381000 w 381000"/>
                <a:gd name="connsiteY0" fmla="*/ 0 h 266700"/>
                <a:gd name="connsiteX1" fmla="*/ 361950 w 381000"/>
                <a:gd name="connsiteY1" fmla="*/ 12700 h 266700"/>
                <a:gd name="connsiteX2" fmla="*/ 323850 w 381000"/>
                <a:gd name="connsiteY2" fmla="*/ 25400 h 266700"/>
                <a:gd name="connsiteX3" fmla="*/ 266700 w 381000"/>
                <a:gd name="connsiteY3" fmla="*/ 57150 h 266700"/>
                <a:gd name="connsiteX4" fmla="*/ 234950 w 381000"/>
                <a:gd name="connsiteY4" fmla="*/ 88900 h 266700"/>
                <a:gd name="connsiteX5" fmla="*/ 203200 w 381000"/>
                <a:gd name="connsiteY5" fmla="*/ 114300 h 266700"/>
                <a:gd name="connsiteX6" fmla="*/ 171450 w 381000"/>
                <a:gd name="connsiteY6" fmla="*/ 146050 h 266700"/>
                <a:gd name="connsiteX7" fmla="*/ 158750 w 381000"/>
                <a:gd name="connsiteY7" fmla="*/ 165100 h 266700"/>
                <a:gd name="connsiteX8" fmla="*/ 114300 w 381000"/>
                <a:gd name="connsiteY8" fmla="*/ 177800 h 266700"/>
                <a:gd name="connsiteX9" fmla="*/ 76200 w 381000"/>
                <a:gd name="connsiteY9" fmla="*/ 196850 h 266700"/>
                <a:gd name="connsiteX10" fmla="*/ 19050 w 381000"/>
                <a:gd name="connsiteY10" fmla="*/ 222250 h 266700"/>
                <a:gd name="connsiteX11" fmla="*/ 0 w 381000"/>
                <a:gd name="connsiteY11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0" h="266700">
                  <a:moveTo>
                    <a:pt x="381000" y="0"/>
                  </a:moveTo>
                  <a:cubicBezTo>
                    <a:pt x="374650" y="4233"/>
                    <a:pt x="368924" y="9600"/>
                    <a:pt x="361950" y="12700"/>
                  </a:cubicBezTo>
                  <a:cubicBezTo>
                    <a:pt x="349717" y="18137"/>
                    <a:pt x="334989" y="17974"/>
                    <a:pt x="323850" y="25400"/>
                  </a:cubicBezTo>
                  <a:cubicBezTo>
                    <a:pt x="280181" y="54513"/>
                    <a:pt x="300230" y="45973"/>
                    <a:pt x="266700" y="57150"/>
                  </a:cubicBezTo>
                  <a:cubicBezTo>
                    <a:pt x="232833" y="107950"/>
                    <a:pt x="277283" y="46567"/>
                    <a:pt x="234950" y="88900"/>
                  </a:cubicBezTo>
                  <a:cubicBezTo>
                    <a:pt x="206227" y="117623"/>
                    <a:pt x="240286" y="101938"/>
                    <a:pt x="203200" y="114300"/>
                  </a:cubicBezTo>
                  <a:cubicBezTo>
                    <a:pt x="169333" y="165100"/>
                    <a:pt x="213783" y="103717"/>
                    <a:pt x="171450" y="146050"/>
                  </a:cubicBezTo>
                  <a:cubicBezTo>
                    <a:pt x="166054" y="151446"/>
                    <a:pt x="164709" y="160332"/>
                    <a:pt x="158750" y="165100"/>
                  </a:cubicBezTo>
                  <a:cubicBezTo>
                    <a:pt x="154521" y="168483"/>
                    <a:pt x="116075" y="177293"/>
                    <a:pt x="114300" y="177800"/>
                  </a:cubicBezTo>
                  <a:cubicBezTo>
                    <a:pt x="65667" y="191695"/>
                    <a:pt x="126294" y="174586"/>
                    <a:pt x="76200" y="196850"/>
                  </a:cubicBezTo>
                  <a:cubicBezTo>
                    <a:pt x="8190" y="227077"/>
                    <a:pt x="62163" y="193508"/>
                    <a:pt x="19050" y="222250"/>
                  </a:cubicBezTo>
                  <a:cubicBezTo>
                    <a:pt x="5403" y="263190"/>
                    <a:pt x="15816" y="250884"/>
                    <a:pt x="0" y="266700"/>
                  </a:cubicBezTo>
                </a:path>
              </a:pathLst>
            </a:custGeom>
            <a:noFill/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Forme libre 55"/>
            <p:cNvSpPr/>
            <p:nvPr/>
          </p:nvSpPr>
          <p:spPr>
            <a:xfrm>
              <a:off x="5086350" y="1784350"/>
              <a:ext cx="12700" cy="215900"/>
            </a:xfrm>
            <a:custGeom>
              <a:avLst/>
              <a:gdLst>
                <a:gd name="connsiteX0" fmla="*/ 12700 w 12700"/>
                <a:gd name="connsiteY0" fmla="*/ 0 h 215900"/>
                <a:gd name="connsiteX1" fmla="*/ 6350 w 12700"/>
                <a:gd name="connsiteY1" fmla="*/ 190500 h 215900"/>
                <a:gd name="connsiteX2" fmla="*/ 0 w 12700"/>
                <a:gd name="connsiteY2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0" h="215900">
                  <a:moveTo>
                    <a:pt x="12700" y="0"/>
                  </a:moveTo>
                  <a:cubicBezTo>
                    <a:pt x="10583" y="63500"/>
                    <a:pt x="10081" y="127074"/>
                    <a:pt x="6350" y="190500"/>
                  </a:cubicBezTo>
                  <a:cubicBezTo>
                    <a:pt x="5838" y="199212"/>
                    <a:pt x="0" y="215900"/>
                    <a:pt x="0" y="215900"/>
                  </a:cubicBezTo>
                </a:path>
              </a:pathLst>
            </a:custGeom>
            <a:noFill/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Forme libre 57"/>
            <p:cNvSpPr/>
            <p:nvPr/>
          </p:nvSpPr>
          <p:spPr>
            <a:xfrm>
              <a:off x="5092700" y="2070100"/>
              <a:ext cx="12700" cy="215900"/>
            </a:xfrm>
            <a:custGeom>
              <a:avLst/>
              <a:gdLst>
                <a:gd name="connsiteX0" fmla="*/ 12700 w 12700"/>
                <a:gd name="connsiteY0" fmla="*/ 0 h 215900"/>
                <a:gd name="connsiteX1" fmla="*/ 6350 w 12700"/>
                <a:gd name="connsiteY1" fmla="*/ 196850 h 215900"/>
                <a:gd name="connsiteX2" fmla="*/ 0 w 12700"/>
                <a:gd name="connsiteY2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0" h="215900">
                  <a:moveTo>
                    <a:pt x="12700" y="0"/>
                  </a:moveTo>
                  <a:cubicBezTo>
                    <a:pt x="10583" y="65617"/>
                    <a:pt x="10205" y="131312"/>
                    <a:pt x="6350" y="196850"/>
                  </a:cubicBezTo>
                  <a:cubicBezTo>
                    <a:pt x="5957" y="203532"/>
                    <a:pt x="0" y="215900"/>
                    <a:pt x="0" y="215900"/>
                  </a:cubicBezTo>
                </a:path>
              </a:pathLst>
            </a:custGeom>
            <a:noFill/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Forme libre 59"/>
            <p:cNvSpPr/>
            <p:nvPr/>
          </p:nvSpPr>
          <p:spPr>
            <a:xfrm>
              <a:off x="5080000" y="2355850"/>
              <a:ext cx="19050" cy="120650"/>
            </a:xfrm>
            <a:custGeom>
              <a:avLst/>
              <a:gdLst>
                <a:gd name="connsiteX0" fmla="*/ 19050 w 19050"/>
                <a:gd name="connsiteY0" fmla="*/ 0 h 120650"/>
                <a:gd name="connsiteX1" fmla="*/ 6350 w 19050"/>
                <a:gd name="connsiteY1" fmla="*/ 38100 h 120650"/>
                <a:gd name="connsiteX2" fmla="*/ 0 w 19050"/>
                <a:gd name="connsiteY2" fmla="*/ 57150 h 120650"/>
                <a:gd name="connsiteX3" fmla="*/ 6350 w 19050"/>
                <a:gd name="connsiteY3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20650">
                  <a:moveTo>
                    <a:pt x="19050" y="0"/>
                  </a:moveTo>
                  <a:lnTo>
                    <a:pt x="6350" y="38100"/>
                  </a:lnTo>
                  <a:lnTo>
                    <a:pt x="0" y="57150"/>
                  </a:lnTo>
                  <a:cubicBezTo>
                    <a:pt x="6875" y="112151"/>
                    <a:pt x="6350" y="90885"/>
                    <a:pt x="6350" y="120650"/>
                  </a:cubicBezTo>
                </a:path>
              </a:pathLst>
            </a:custGeom>
            <a:noFill/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Forme libre 60"/>
            <p:cNvSpPr/>
            <p:nvPr/>
          </p:nvSpPr>
          <p:spPr>
            <a:xfrm>
              <a:off x="4495800" y="2241550"/>
              <a:ext cx="565150" cy="76200"/>
            </a:xfrm>
            <a:custGeom>
              <a:avLst/>
              <a:gdLst>
                <a:gd name="connsiteX0" fmla="*/ 0 w 565150"/>
                <a:gd name="connsiteY0" fmla="*/ 0 h 76200"/>
                <a:gd name="connsiteX1" fmla="*/ 69850 w 565150"/>
                <a:gd name="connsiteY1" fmla="*/ 6350 h 76200"/>
                <a:gd name="connsiteX2" fmla="*/ 107950 w 565150"/>
                <a:gd name="connsiteY2" fmla="*/ 19050 h 76200"/>
                <a:gd name="connsiteX3" fmla="*/ 127000 w 565150"/>
                <a:gd name="connsiteY3" fmla="*/ 25400 h 76200"/>
                <a:gd name="connsiteX4" fmla="*/ 184150 w 565150"/>
                <a:gd name="connsiteY4" fmla="*/ 31750 h 76200"/>
                <a:gd name="connsiteX5" fmla="*/ 203200 w 565150"/>
                <a:gd name="connsiteY5" fmla="*/ 38100 h 76200"/>
                <a:gd name="connsiteX6" fmla="*/ 260350 w 565150"/>
                <a:gd name="connsiteY6" fmla="*/ 50800 h 76200"/>
                <a:gd name="connsiteX7" fmla="*/ 279400 w 565150"/>
                <a:gd name="connsiteY7" fmla="*/ 57150 h 76200"/>
                <a:gd name="connsiteX8" fmla="*/ 381000 w 565150"/>
                <a:gd name="connsiteY8" fmla="*/ 63500 h 76200"/>
                <a:gd name="connsiteX9" fmla="*/ 450850 w 565150"/>
                <a:gd name="connsiteY9" fmla="*/ 69850 h 76200"/>
                <a:gd name="connsiteX10" fmla="*/ 469900 w 565150"/>
                <a:gd name="connsiteY10" fmla="*/ 76200 h 76200"/>
                <a:gd name="connsiteX11" fmla="*/ 488950 w 565150"/>
                <a:gd name="connsiteY11" fmla="*/ 69850 h 76200"/>
                <a:gd name="connsiteX12" fmla="*/ 520700 w 565150"/>
                <a:gd name="connsiteY12" fmla="*/ 63500 h 76200"/>
                <a:gd name="connsiteX13" fmla="*/ 565150 w 565150"/>
                <a:gd name="connsiteY13" fmla="*/ 6985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5150" h="76200">
                  <a:moveTo>
                    <a:pt x="0" y="0"/>
                  </a:moveTo>
                  <a:cubicBezTo>
                    <a:pt x="23283" y="2117"/>
                    <a:pt x="46826" y="2287"/>
                    <a:pt x="69850" y="6350"/>
                  </a:cubicBezTo>
                  <a:cubicBezTo>
                    <a:pt x="83033" y="8676"/>
                    <a:pt x="95250" y="14817"/>
                    <a:pt x="107950" y="19050"/>
                  </a:cubicBezTo>
                  <a:cubicBezTo>
                    <a:pt x="114300" y="21167"/>
                    <a:pt x="120347" y="24661"/>
                    <a:pt x="127000" y="25400"/>
                  </a:cubicBezTo>
                  <a:lnTo>
                    <a:pt x="184150" y="31750"/>
                  </a:lnTo>
                  <a:cubicBezTo>
                    <a:pt x="190500" y="33867"/>
                    <a:pt x="196706" y="36477"/>
                    <a:pt x="203200" y="38100"/>
                  </a:cubicBezTo>
                  <a:cubicBezTo>
                    <a:pt x="255578" y="51194"/>
                    <a:pt x="214720" y="37763"/>
                    <a:pt x="260350" y="50800"/>
                  </a:cubicBezTo>
                  <a:cubicBezTo>
                    <a:pt x="266786" y="52639"/>
                    <a:pt x="272743" y="56449"/>
                    <a:pt x="279400" y="57150"/>
                  </a:cubicBezTo>
                  <a:cubicBezTo>
                    <a:pt x="313146" y="60702"/>
                    <a:pt x="347160" y="60993"/>
                    <a:pt x="381000" y="63500"/>
                  </a:cubicBezTo>
                  <a:cubicBezTo>
                    <a:pt x="404315" y="65227"/>
                    <a:pt x="427567" y="67733"/>
                    <a:pt x="450850" y="69850"/>
                  </a:cubicBezTo>
                  <a:cubicBezTo>
                    <a:pt x="457200" y="71967"/>
                    <a:pt x="463207" y="76200"/>
                    <a:pt x="469900" y="76200"/>
                  </a:cubicBezTo>
                  <a:cubicBezTo>
                    <a:pt x="476593" y="76200"/>
                    <a:pt x="482456" y="71473"/>
                    <a:pt x="488950" y="69850"/>
                  </a:cubicBezTo>
                  <a:cubicBezTo>
                    <a:pt x="499421" y="67232"/>
                    <a:pt x="510117" y="65617"/>
                    <a:pt x="520700" y="63500"/>
                  </a:cubicBezTo>
                  <a:cubicBezTo>
                    <a:pt x="547782" y="72527"/>
                    <a:pt x="533057" y="69850"/>
                    <a:pt x="565150" y="69850"/>
                  </a:cubicBezTo>
                </a:path>
              </a:pathLst>
            </a:custGeom>
            <a:noFill/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Forme libre 61"/>
            <p:cNvSpPr/>
            <p:nvPr/>
          </p:nvSpPr>
          <p:spPr>
            <a:xfrm>
              <a:off x="5124450" y="1771650"/>
              <a:ext cx="323850" cy="330200"/>
            </a:xfrm>
            <a:custGeom>
              <a:avLst/>
              <a:gdLst>
                <a:gd name="connsiteX0" fmla="*/ 0 w 323850"/>
                <a:gd name="connsiteY0" fmla="*/ 0 h 330200"/>
                <a:gd name="connsiteX1" fmla="*/ 19050 w 323850"/>
                <a:gd name="connsiteY1" fmla="*/ 6350 h 330200"/>
                <a:gd name="connsiteX2" fmla="*/ 25400 w 323850"/>
                <a:gd name="connsiteY2" fmla="*/ 25400 h 330200"/>
                <a:gd name="connsiteX3" fmla="*/ 38100 w 323850"/>
                <a:gd name="connsiteY3" fmla="*/ 44450 h 330200"/>
                <a:gd name="connsiteX4" fmla="*/ 44450 w 323850"/>
                <a:gd name="connsiteY4" fmla="*/ 63500 h 330200"/>
                <a:gd name="connsiteX5" fmla="*/ 82550 w 323850"/>
                <a:gd name="connsiteY5" fmla="*/ 107950 h 330200"/>
                <a:gd name="connsiteX6" fmla="*/ 95250 w 323850"/>
                <a:gd name="connsiteY6" fmla="*/ 146050 h 330200"/>
                <a:gd name="connsiteX7" fmla="*/ 114300 w 323850"/>
                <a:gd name="connsiteY7" fmla="*/ 184150 h 330200"/>
                <a:gd name="connsiteX8" fmla="*/ 133350 w 323850"/>
                <a:gd name="connsiteY8" fmla="*/ 196850 h 330200"/>
                <a:gd name="connsiteX9" fmla="*/ 146050 w 323850"/>
                <a:gd name="connsiteY9" fmla="*/ 215900 h 330200"/>
                <a:gd name="connsiteX10" fmla="*/ 165100 w 323850"/>
                <a:gd name="connsiteY10" fmla="*/ 234950 h 330200"/>
                <a:gd name="connsiteX11" fmla="*/ 190500 w 323850"/>
                <a:gd name="connsiteY11" fmla="*/ 273050 h 330200"/>
                <a:gd name="connsiteX12" fmla="*/ 228600 w 323850"/>
                <a:gd name="connsiteY12" fmla="*/ 285750 h 330200"/>
                <a:gd name="connsiteX13" fmla="*/ 247650 w 323850"/>
                <a:gd name="connsiteY13" fmla="*/ 292100 h 330200"/>
                <a:gd name="connsiteX14" fmla="*/ 285750 w 323850"/>
                <a:gd name="connsiteY14" fmla="*/ 311150 h 330200"/>
                <a:gd name="connsiteX15" fmla="*/ 304800 w 323850"/>
                <a:gd name="connsiteY15" fmla="*/ 323850 h 330200"/>
                <a:gd name="connsiteX16" fmla="*/ 323850 w 323850"/>
                <a:gd name="connsiteY16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3850" h="330200">
                  <a:moveTo>
                    <a:pt x="0" y="0"/>
                  </a:moveTo>
                  <a:cubicBezTo>
                    <a:pt x="6350" y="2117"/>
                    <a:pt x="14317" y="1617"/>
                    <a:pt x="19050" y="6350"/>
                  </a:cubicBezTo>
                  <a:cubicBezTo>
                    <a:pt x="23783" y="11083"/>
                    <a:pt x="22407" y="19413"/>
                    <a:pt x="25400" y="25400"/>
                  </a:cubicBezTo>
                  <a:cubicBezTo>
                    <a:pt x="28813" y="32226"/>
                    <a:pt x="34687" y="37624"/>
                    <a:pt x="38100" y="44450"/>
                  </a:cubicBezTo>
                  <a:cubicBezTo>
                    <a:pt x="41093" y="50437"/>
                    <a:pt x="41129" y="57688"/>
                    <a:pt x="44450" y="63500"/>
                  </a:cubicBezTo>
                  <a:cubicBezTo>
                    <a:pt x="55311" y="82507"/>
                    <a:pt x="67537" y="92937"/>
                    <a:pt x="82550" y="107950"/>
                  </a:cubicBezTo>
                  <a:lnTo>
                    <a:pt x="95250" y="146050"/>
                  </a:lnTo>
                  <a:cubicBezTo>
                    <a:pt x="100415" y="161544"/>
                    <a:pt x="101990" y="171840"/>
                    <a:pt x="114300" y="184150"/>
                  </a:cubicBezTo>
                  <a:cubicBezTo>
                    <a:pt x="119696" y="189546"/>
                    <a:pt x="127000" y="192617"/>
                    <a:pt x="133350" y="196850"/>
                  </a:cubicBezTo>
                  <a:cubicBezTo>
                    <a:pt x="137583" y="203200"/>
                    <a:pt x="141164" y="210037"/>
                    <a:pt x="146050" y="215900"/>
                  </a:cubicBezTo>
                  <a:cubicBezTo>
                    <a:pt x="151799" y="222799"/>
                    <a:pt x="160119" y="227478"/>
                    <a:pt x="165100" y="234950"/>
                  </a:cubicBezTo>
                  <a:cubicBezTo>
                    <a:pt x="180543" y="258115"/>
                    <a:pt x="158327" y="255176"/>
                    <a:pt x="190500" y="273050"/>
                  </a:cubicBezTo>
                  <a:cubicBezTo>
                    <a:pt x="202202" y="279551"/>
                    <a:pt x="215900" y="281517"/>
                    <a:pt x="228600" y="285750"/>
                  </a:cubicBezTo>
                  <a:cubicBezTo>
                    <a:pt x="234950" y="287867"/>
                    <a:pt x="242081" y="288387"/>
                    <a:pt x="247650" y="292100"/>
                  </a:cubicBezTo>
                  <a:cubicBezTo>
                    <a:pt x="302245" y="328496"/>
                    <a:pt x="233170" y="284860"/>
                    <a:pt x="285750" y="311150"/>
                  </a:cubicBezTo>
                  <a:cubicBezTo>
                    <a:pt x="292576" y="314563"/>
                    <a:pt x="297974" y="320437"/>
                    <a:pt x="304800" y="323850"/>
                  </a:cubicBezTo>
                  <a:cubicBezTo>
                    <a:pt x="310787" y="326843"/>
                    <a:pt x="323850" y="330200"/>
                    <a:pt x="323850" y="330200"/>
                  </a:cubicBezTo>
                </a:path>
              </a:pathLst>
            </a:custGeom>
            <a:noFill/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Forme libre 62"/>
            <p:cNvSpPr/>
            <p:nvPr/>
          </p:nvSpPr>
          <p:spPr>
            <a:xfrm>
              <a:off x="5496388" y="2141567"/>
              <a:ext cx="148762" cy="36483"/>
            </a:xfrm>
            <a:custGeom>
              <a:avLst/>
              <a:gdLst>
                <a:gd name="connsiteX0" fmla="*/ 2712 w 148762"/>
                <a:gd name="connsiteY0" fmla="*/ 4733 h 36483"/>
                <a:gd name="connsiteX1" fmla="*/ 53512 w 148762"/>
                <a:gd name="connsiteY1" fmla="*/ 23783 h 36483"/>
                <a:gd name="connsiteX2" fmla="*/ 91612 w 148762"/>
                <a:gd name="connsiteY2" fmla="*/ 36483 h 36483"/>
                <a:gd name="connsiteX3" fmla="*/ 148762 w 148762"/>
                <a:gd name="connsiteY3" fmla="*/ 30133 h 3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62" h="36483">
                  <a:moveTo>
                    <a:pt x="2712" y="4733"/>
                  </a:moveTo>
                  <a:cubicBezTo>
                    <a:pt x="77983" y="19787"/>
                    <a:pt x="0" y="0"/>
                    <a:pt x="53512" y="23783"/>
                  </a:cubicBezTo>
                  <a:cubicBezTo>
                    <a:pt x="65745" y="29220"/>
                    <a:pt x="91612" y="36483"/>
                    <a:pt x="91612" y="36483"/>
                  </a:cubicBezTo>
                  <a:lnTo>
                    <a:pt x="148762" y="30133"/>
                  </a:lnTo>
                </a:path>
              </a:pathLst>
            </a:custGeom>
            <a:noFill/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Forme libre 63"/>
            <p:cNvSpPr/>
            <p:nvPr/>
          </p:nvSpPr>
          <p:spPr>
            <a:xfrm>
              <a:off x="8453066" y="1416050"/>
              <a:ext cx="68634" cy="482600"/>
            </a:xfrm>
            <a:custGeom>
              <a:avLst/>
              <a:gdLst>
                <a:gd name="connsiteX0" fmla="*/ 68634 w 68634"/>
                <a:gd name="connsiteY0" fmla="*/ 0 h 482600"/>
                <a:gd name="connsiteX1" fmla="*/ 62284 w 68634"/>
                <a:gd name="connsiteY1" fmla="*/ 38100 h 482600"/>
                <a:gd name="connsiteX2" fmla="*/ 55934 w 68634"/>
                <a:gd name="connsiteY2" fmla="*/ 57150 h 482600"/>
                <a:gd name="connsiteX3" fmla="*/ 49584 w 68634"/>
                <a:gd name="connsiteY3" fmla="*/ 177800 h 482600"/>
                <a:gd name="connsiteX4" fmla="*/ 36884 w 68634"/>
                <a:gd name="connsiteY4" fmla="*/ 222250 h 482600"/>
                <a:gd name="connsiteX5" fmla="*/ 30534 w 68634"/>
                <a:gd name="connsiteY5" fmla="*/ 247650 h 482600"/>
                <a:gd name="connsiteX6" fmla="*/ 24184 w 68634"/>
                <a:gd name="connsiteY6" fmla="*/ 406400 h 482600"/>
                <a:gd name="connsiteX7" fmla="*/ 5134 w 68634"/>
                <a:gd name="connsiteY7" fmla="*/ 419100 h 482600"/>
                <a:gd name="connsiteX8" fmla="*/ 5134 w 68634"/>
                <a:gd name="connsiteY8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34" h="482600">
                  <a:moveTo>
                    <a:pt x="68634" y="0"/>
                  </a:moveTo>
                  <a:cubicBezTo>
                    <a:pt x="66517" y="12700"/>
                    <a:pt x="65077" y="25531"/>
                    <a:pt x="62284" y="38100"/>
                  </a:cubicBezTo>
                  <a:cubicBezTo>
                    <a:pt x="60832" y="44634"/>
                    <a:pt x="56540" y="50484"/>
                    <a:pt x="55934" y="57150"/>
                  </a:cubicBezTo>
                  <a:cubicBezTo>
                    <a:pt x="52288" y="97257"/>
                    <a:pt x="53073" y="137679"/>
                    <a:pt x="49584" y="177800"/>
                  </a:cubicBezTo>
                  <a:cubicBezTo>
                    <a:pt x="48343" y="192068"/>
                    <a:pt x="40830" y="208439"/>
                    <a:pt x="36884" y="222250"/>
                  </a:cubicBezTo>
                  <a:cubicBezTo>
                    <a:pt x="34486" y="230641"/>
                    <a:pt x="32651" y="239183"/>
                    <a:pt x="30534" y="247650"/>
                  </a:cubicBezTo>
                  <a:cubicBezTo>
                    <a:pt x="28417" y="300567"/>
                    <a:pt x="31945" y="354013"/>
                    <a:pt x="24184" y="406400"/>
                  </a:cubicBezTo>
                  <a:cubicBezTo>
                    <a:pt x="23066" y="413949"/>
                    <a:pt x="6985" y="411696"/>
                    <a:pt x="5134" y="419100"/>
                  </a:cubicBezTo>
                  <a:cubicBezTo>
                    <a:pt x="0" y="439635"/>
                    <a:pt x="5134" y="461433"/>
                    <a:pt x="5134" y="482600"/>
                  </a:cubicBezTo>
                </a:path>
              </a:pathLst>
            </a:custGeom>
            <a:noFill/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5" name="Groupe 497"/>
          <p:cNvGrpSpPr/>
          <p:nvPr/>
        </p:nvGrpSpPr>
        <p:grpSpPr>
          <a:xfrm>
            <a:off x="4319588" y="1181102"/>
            <a:ext cx="4187838" cy="2028825"/>
            <a:chOff x="4319588" y="895350"/>
            <a:chExt cx="4187838" cy="2028825"/>
          </a:xfrm>
        </p:grpSpPr>
        <p:sp>
          <p:nvSpPr>
            <p:cNvPr id="66" name="Forme libre 65"/>
            <p:cNvSpPr/>
            <p:nvPr/>
          </p:nvSpPr>
          <p:spPr>
            <a:xfrm>
              <a:off x="6203950" y="895350"/>
              <a:ext cx="101600" cy="184150"/>
            </a:xfrm>
            <a:custGeom>
              <a:avLst/>
              <a:gdLst>
                <a:gd name="connsiteX0" fmla="*/ 101600 w 101600"/>
                <a:gd name="connsiteY0" fmla="*/ 0 h 184150"/>
                <a:gd name="connsiteX1" fmla="*/ 82550 w 101600"/>
                <a:gd name="connsiteY1" fmla="*/ 44450 h 184150"/>
                <a:gd name="connsiteX2" fmla="*/ 63500 w 101600"/>
                <a:gd name="connsiteY2" fmla="*/ 50800 h 184150"/>
                <a:gd name="connsiteX3" fmla="*/ 50800 w 101600"/>
                <a:gd name="connsiteY3" fmla="*/ 107950 h 184150"/>
                <a:gd name="connsiteX4" fmla="*/ 38100 w 101600"/>
                <a:gd name="connsiteY4" fmla="*/ 127000 h 184150"/>
                <a:gd name="connsiteX5" fmla="*/ 19050 w 101600"/>
                <a:gd name="connsiteY5" fmla="*/ 133350 h 184150"/>
                <a:gd name="connsiteX6" fmla="*/ 6350 w 101600"/>
                <a:gd name="connsiteY6" fmla="*/ 152400 h 184150"/>
                <a:gd name="connsiteX7" fmla="*/ 0 w 101600"/>
                <a:gd name="connsiteY7" fmla="*/ 18415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00" h="184150">
                  <a:moveTo>
                    <a:pt x="101600" y="0"/>
                  </a:moveTo>
                  <a:cubicBezTo>
                    <a:pt x="97787" y="15252"/>
                    <a:pt x="96254" y="33487"/>
                    <a:pt x="82550" y="44450"/>
                  </a:cubicBezTo>
                  <a:cubicBezTo>
                    <a:pt x="77323" y="48631"/>
                    <a:pt x="69850" y="48683"/>
                    <a:pt x="63500" y="50800"/>
                  </a:cubicBezTo>
                  <a:cubicBezTo>
                    <a:pt x="61061" y="65433"/>
                    <a:pt x="58616" y="92318"/>
                    <a:pt x="50800" y="107950"/>
                  </a:cubicBezTo>
                  <a:cubicBezTo>
                    <a:pt x="47387" y="114776"/>
                    <a:pt x="44059" y="122232"/>
                    <a:pt x="38100" y="127000"/>
                  </a:cubicBezTo>
                  <a:cubicBezTo>
                    <a:pt x="32873" y="131181"/>
                    <a:pt x="25400" y="131233"/>
                    <a:pt x="19050" y="133350"/>
                  </a:cubicBezTo>
                  <a:cubicBezTo>
                    <a:pt x="14817" y="139700"/>
                    <a:pt x="9030" y="145254"/>
                    <a:pt x="6350" y="152400"/>
                  </a:cubicBezTo>
                  <a:cubicBezTo>
                    <a:pt x="2560" y="162506"/>
                    <a:pt x="0" y="184150"/>
                    <a:pt x="0" y="184150"/>
                  </a:cubicBezTo>
                </a:path>
              </a:pathLst>
            </a:cu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Forme libre 66"/>
            <p:cNvSpPr/>
            <p:nvPr/>
          </p:nvSpPr>
          <p:spPr>
            <a:xfrm>
              <a:off x="5988050" y="1136650"/>
              <a:ext cx="171450" cy="281161"/>
            </a:xfrm>
            <a:custGeom>
              <a:avLst/>
              <a:gdLst>
                <a:gd name="connsiteX0" fmla="*/ 171450 w 171450"/>
                <a:gd name="connsiteY0" fmla="*/ 0 h 281161"/>
                <a:gd name="connsiteX1" fmla="*/ 152400 w 171450"/>
                <a:gd name="connsiteY1" fmla="*/ 12700 h 281161"/>
                <a:gd name="connsiteX2" fmla="*/ 146050 w 171450"/>
                <a:gd name="connsiteY2" fmla="*/ 50800 h 281161"/>
                <a:gd name="connsiteX3" fmla="*/ 133350 w 171450"/>
                <a:gd name="connsiteY3" fmla="*/ 88900 h 281161"/>
                <a:gd name="connsiteX4" fmla="*/ 127000 w 171450"/>
                <a:gd name="connsiteY4" fmla="*/ 114300 h 281161"/>
                <a:gd name="connsiteX5" fmla="*/ 107950 w 171450"/>
                <a:gd name="connsiteY5" fmla="*/ 133350 h 281161"/>
                <a:gd name="connsiteX6" fmla="*/ 82550 w 171450"/>
                <a:gd name="connsiteY6" fmla="*/ 171450 h 281161"/>
                <a:gd name="connsiteX7" fmla="*/ 57150 w 171450"/>
                <a:gd name="connsiteY7" fmla="*/ 209550 h 281161"/>
                <a:gd name="connsiteX8" fmla="*/ 44450 w 171450"/>
                <a:gd name="connsiteY8" fmla="*/ 228600 h 281161"/>
                <a:gd name="connsiteX9" fmla="*/ 38100 w 171450"/>
                <a:gd name="connsiteY9" fmla="*/ 247650 h 281161"/>
                <a:gd name="connsiteX10" fmla="*/ 19050 w 171450"/>
                <a:gd name="connsiteY10" fmla="*/ 260350 h 281161"/>
                <a:gd name="connsiteX11" fmla="*/ 0 w 171450"/>
                <a:gd name="connsiteY11" fmla="*/ 279400 h 28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281161">
                  <a:moveTo>
                    <a:pt x="171450" y="0"/>
                  </a:moveTo>
                  <a:cubicBezTo>
                    <a:pt x="165100" y="4233"/>
                    <a:pt x="155813" y="5874"/>
                    <a:pt x="152400" y="12700"/>
                  </a:cubicBezTo>
                  <a:cubicBezTo>
                    <a:pt x="146642" y="24216"/>
                    <a:pt x="149173" y="38309"/>
                    <a:pt x="146050" y="50800"/>
                  </a:cubicBezTo>
                  <a:cubicBezTo>
                    <a:pt x="142803" y="63787"/>
                    <a:pt x="136597" y="75913"/>
                    <a:pt x="133350" y="88900"/>
                  </a:cubicBezTo>
                  <a:cubicBezTo>
                    <a:pt x="131233" y="97367"/>
                    <a:pt x="131330" y="106723"/>
                    <a:pt x="127000" y="114300"/>
                  </a:cubicBezTo>
                  <a:cubicBezTo>
                    <a:pt x="122545" y="122097"/>
                    <a:pt x="113463" y="126261"/>
                    <a:pt x="107950" y="133350"/>
                  </a:cubicBezTo>
                  <a:cubicBezTo>
                    <a:pt x="98579" y="145398"/>
                    <a:pt x="91017" y="158750"/>
                    <a:pt x="82550" y="171450"/>
                  </a:cubicBezTo>
                  <a:lnTo>
                    <a:pt x="57150" y="209550"/>
                  </a:lnTo>
                  <a:cubicBezTo>
                    <a:pt x="52917" y="215900"/>
                    <a:pt x="46863" y="221360"/>
                    <a:pt x="44450" y="228600"/>
                  </a:cubicBezTo>
                  <a:cubicBezTo>
                    <a:pt x="42333" y="234950"/>
                    <a:pt x="42281" y="242423"/>
                    <a:pt x="38100" y="247650"/>
                  </a:cubicBezTo>
                  <a:cubicBezTo>
                    <a:pt x="33332" y="253609"/>
                    <a:pt x="25400" y="256117"/>
                    <a:pt x="19050" y="260350"/>
                  </a:cubicBezTo>
                  <a:cubicBezTo>
                    <a:pt x="5176" y="281161"/>
                    <a:pt x="13982" y="279400"/>
                    <a:pt x="0" y="279400"/>
                  </a:cubicBezTo>
                </a:path>
              </a:pathLst>
            </a:cu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Forme libre 67"/>
            <p:cNvSpPr/>
            <p:nvPr/>
          </p:nvSpPr>
          <p:spPr>
            <a:xfrm>
              <a:off x="5786446" y="1476000"/>
              <a:ext cx="158750" cy="69835"/>
            </a:xfrm>
            <a:custGeom>
              <a:avLst/>
              <a:gdLst>
                <a:gd name="connsiteX0" fmla="*/ 158750 w 158750"/>
                <a:gd name="connsiteY0" fmla="*/ 0 h 69835"/>
                <a:gd name="connsiteX1" fmla="*/ 139700 w 158750"/>
                <a:gd name="connsiteY1" fmla="*/ 6350 h 69835"/>
                <a:gd name="connsiteX2" fmla="*/ 120650 w 158750"/>
                <a:gd name="connsiteY2" fmla="*/ 19050 h 69835"/>
                <a:gd name="connsiteX3" fmla="*/ 82550 w 158750"/>
                <a:gd name="connsiteY3" fmla="*/ 25400 h 69835"/>
                <a:gd name="connsiteX4" fmla="*/ 44450 w 158750"/>
                <a:gd name="connsiteY4" fmla="*/ 44450 h 69835"/>
                <a:gd name="connsiteX5" fmla="*/ 25400 w 158750"/>
                <a:gd name="connsiteY5" fmla="*/ 50800 h 69835"/>
                <a:gd name="connsiteX6" fmla="*/ 0 w 158750"/>
                <a:gd name="connsiteY6" fmla="*/ 57150 h 6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69835">
                  <a:moveTo>
                    <a:pt x="158750" y="0"/>
                  </a:moveTo>
                  <a:cubicBezTo>
                    <a:pt x="152400" y="2117"/>
                    <a:pt x="145687" y="3357"/>
                    <a:pt x="139700" y="6350"/>
                  </a:cubicBezTo>
                  <a:cubicBezTo>
                    <a:pt x="132874" y="9763"/>
                    <a:pt x="127890" y="16637"/>
                    <a:pt x="120650" y="19050"/>
                  </a:cubicBezTo>
                  <a:cubicBezTo>
                    <a:pt x="108436" y="23121"/>
                    <a:pt x="95119" y="22607"/>
                    <a:pt x="82550" y="25400"/>
                  </a:cubicBezTo>
                  <a:cubicBezTo>
                    <a:pt x="53820" y="31784"/>
                    <a:pt x="71851" y="30750"/>
                    <a:pt x="44450" y="44450"/>
                  </a:cubicBezTo>
                  <a:cubicBezTo>
                    <a:pt x="38463" y="47443"/>
                    <a:pt x="31387" y="47807"/>
                    <a:pt x="25400" y="50800"/>
                  </a:cubicBezTo>
                  <a:cubicBezTo>
                    <a:pt x="1466" y="62767"/>
                    <a:pt x="12685" y="69835"/>
                    <a:pt x="0" y="57150"/>
                  </a:cubicBezTo>
                </a:path>
              </a:pathLst>
            </a:cu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Forme libre 68"/>
            <p:cNvSpPr/>
            <p:nvPr/>
          </p:nvSpPr>
          <p:spPr>
            <a:xfrm>
              <a:off x="5351466" y="1571612"/>
              <a:ext cx="355600" cy="100819"/>
            </a:xfrm>
            <a:custGeom>
              <a:avLst/>
              <a:gdLst>
                <a:gd name="connsiteX0" fmla="*/ 355600 w 355600"/>
                <a:gd name="connsiteY0" fmla="*/ 0 h 100819"/>
                <a:gd name="connsiteX1" fmla="*/ 292100 w 355600"/>
                <a:gd name="connsiteY1" fmla="*/ 19050 h 100819"/>
                <a:gd name="connsiteX2" fmla="*/ 222250 w 355600"/>
                <a:gd name="connsiteY2" fmla="*/ 38100 h 100819"/>
                <a:gd name="connsiteX3" fmla="*/ 184150 w 355600"/>
                <a:gd name="connsiteY3" fmla="*/ 63500 h 100819"/>
                <a:gd name="connsiteX4" fmla="*/ 133350 w 355600"/>
                <a:gd name="connsiteY4" fmla="*/ 76200 h 100819"/>
                <a:gd name="connsiteX5" fmla="*/ 95250 w 355600"/>
                <a:gd name="connsiteY5" fmla="*/ 95250 h 100819"/>
                <a:gd name="connsiteX6" fmla="*/ 50800 w 355600"/>
                <a:gd name="connsiteY6" fmla="*/ 88900 h 100819"/>
                <a:gd name="connsiteX7" fmla="*/ 31750 w 355600"/>
                <a:gd name="connsiteY7" fmla="*/ 95250 h 100819"/>
                <a:gd name="connsiteX8" fmla="*/ 0 w 355600"/>
                <a:gd name="connsiteY8" fmla="*/ 95250 h 1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00" h="100819">
                  <a:moveTo>
                    <a:pt x="355600" y="0"/>
                  </a:moveTo>
                  <a:cubicBezTo>
                    <a:pt x="309221" y="15460"/>
                    <a:pt x="330487" y="9453"/>
                    <a:pt x="292100" y="19050"/>
                  </a:cubicBezTo>
                  <a:cubicBezTo>
                    <a:pt x="239272" y="54269"/>
                    <a:pt x="324402" y="1617"/>
                    <a:pt x="222250" y="38100"/>
                  </a:cubicBezTo>
                  <a:cubicBezTo>
                    <a:pt x="207876" y="43234"/>
                    <a:pt x="199117" y="60507"/>
                    <a:pt x="184150" y="63500"/>
                  </a:cubicBezTo>
                  <a:cubicBezTo>
                    <a:pt x="172074" y="65915"/>
                    <a:pt x="146367" y="69691"/>
                    <a:pt x="133350" y="76200"/>
                  </a:cubicBezTo>
                  <a:cubicBezTo>
                    <a:pt x="84111" y="100819"/>
                    <a:pt x="143133" y="79289"/>
                    <a:pt x="95250" y="95250"/>
                  </a:cubicBezTo>
                  <a:cubicBezTo>
                    <a:pt x="80433" y="93133"/>
                    <a:pt x="65767" y="88900"/>
                    <a:pt x="50800" y="88900"/>
                  </a:cubicBezTo>
                  <a:cubicBezTo>
                    <a:pt x="44107" y="88900"/>
                    <a:pt x="38392" y="94420"/>
                    <a:pt x="31750" y="95250"/>
                  </a:cubicBezTo>
                  <a:cubicBezTo>
                    <a:pt x="21248" y="96563"/>
                    <a:pt x="10583" y="95250"/>
                    <a:pt x="0" y="95250"/>
                  </a:cubicBezTo>
                </a:path>
              </a:pathLst>
            </a:cu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Forme libre 72"/>
            <p:cNvSpPr/>
            <p:nvPr/>
          </p:nvSpPr>
          <p:spPr>
            <a:xfrm>
              <a:off x="5143504" y="1674000"/>
              <a:ext cx="161682" cy="83300"/>
            </a:xfrm>
            <a:custGeom>
              <a:avLst/>
              <a:gdLst>
                <a:gd name="connsiteX0" fmla="*/ 152400 w 161682"/>
                <a:gd name="connsiteY0" fmla="*/ 7426 h 83300"/>
                <a:gd name="connsiteX1" fmla="*/ 120650 w 161682"/>
                <a:gd name="connsiteY1" fmla="*/ 32826 h 83300"/>
                <a:gd name="connsiteX2" fmla="*/ 63500 w 161682"/>
                <a:gd name="connsiteY2" fmla="*/ 45526 h 83300"/>
                <a:gd name="connsiteX3" fmla="*/ 25400 w 161682"/>
                <a:gd name="connsiteY3" fmla="*/ 58226 h 83300"/>
                <a:gd name="connsiteX4" fmla="*/ 0 w 161682"/>
                <a:gd name="connsiteY4" fmla="*/ 77276 h 8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682" h="83300">
                  <a:moveTo>
                    <a:pt x="152400" y="7426"/>
                  </a:moveTo>
                  <a:cubicBezTo>
                    <a:pt x="104517" y="23387"/>
                    <a:pt x="161682" y="0"/>
                    <a:pt x="120650" y="32826"/>
                  </a:cubicBezTo>
                  <a:cubicBezTo>
                    <a:pt x="112392" y="39433"/>
                    <a:pt x="63949" y="45414"/>
                    <a:pt x="63500" y="45526"/>
                  </a:cubicBezTo>
                  <a:cubicBezTo>
                    <a:pt x="50513" y="48773"/>
                    <a:pt x="25400" y="58226"/>
                    <a:pt x="25400" y="58226"/>
                  </a:cubicBezTo>
                  <a:cubicBezTo>
                    <a:pt x="17042" y="83300"/>
                    <a:pt x="25743" y="77276"/>
                    <a:pt x="0" y="77276"/>
                  </a:cubicBezTo>
                </a:path>
              </a:pathLst>
            </a:cu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Forme libre 73"/>
            <p:cNvSpPr/>
            <p:nvPr/>
          </p:nvSpPr>
          <p:spPr>
            <a:xfrm>
              <a:off x="5112000" y="1785926"/>
              <a:ext cx="12700" cy="215900"/>
            </a:xfrm>
            <a:custGeom>
              <a:avLst/>
              <a:gdLst>
                <a:gd name="connsiteX0" fmla="*/ 12700 w 12700"/>
                <a:gd name="connsiteY0" fmla="*/ 0 h 215900"/>
                <a:gd name="connsiteX1" fmla="*/ 6350 w 12700"/>
                <a:gd name="connsiteY1" fmla="*/ 190500 h 215900"/>
                <a:gd name="connsiteX2" fmla="*/ 0 w 12700"/>
                <a:gd name="connsiteY2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0" h="215900">
                  <a:moveTo>
                    <a:pt x="12700" y="0"/>
                  </a:moveTo>
                  <a:cubicBezTo>
                    <a:pt x="10583" y="63500"/>
                    <a:pt x="10081" y="127074"/>
                    <a:pt x="6350" y="190500"/>
                  </a:cubicBezTo>
                  <a:cubicBezTo>
                    <a:pt x="5838" y="199212"/>
                    <a:pt x="0" y="215900"/>
                    <a:pt x="0" y="215900"/>
                  </a:cubicBezTo>
                </a:path>
              </a:pathLst>
            </a:cu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Forme libre 74"/>
            <p:cNvSpPr/>
            <p:nvPr/>
          </p:nvSpPr>
          <p:spPr>
            <a:xfrm>
              <a:off x="5112000" y="2052000"/>
              <a:ext cx="12700" cy="215900"/>
            </a:xfrm>
            <a:custGeom>
              <a:avLst/>
              <a:gdLst>
                <a:gd name="connsiteX0" fmla="*/ 12700 w 12700"/>
                <a:gd name="connsiteY0" fmla="*/ 0 h 215900"/>
                <a:gd name="connsiteX1" fmla="*/ 6350 w 12700"/>
                <a:gd name="connsiteY1" fmla="*/ 196850 h 215900"/>
                <a:gd name="connsiteX2" fmla="*/ 0 w 12700"/>
                <a:gd name="connsiteY2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0" h="215900">
                  <a:moveTo>
                    <a:pt x="12700" y="0"/>
                  </a:moveTo>
                  <a:cubicBezTo>
                    <a:pt x="10583" y="65617"/>
                    <a:pt x="10205" y="131312"/>
                    <a:pt x="6350" y="196850"/>
                  </a:cubicBezTo>
                  <a:cubicBezTo>
                    <a:pt x="5957" y="203532"/>
                    <a:pt x="0" y="215900"/>
                    <a:pt x="0" y="215900"/>
                  </a:cubicBezTo>
                </a:path>
              </a:pathLst>
            </a:cu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Forme libre 75"/>
            <p:cNvSpPr/>
            <p:nvPr/>
          </p:nvSpPr>
          <p:spPr>
            <a:xfrm>
              <a:off x="5094000" y="2376000"/>
              <a:ext cx="19050" cy="120650"/>
            </a:xfrm>
            <a:custGeom>
              <a:avLst/>
              <a:gdLst>
                <a:gd name="connsiteX0" fmla="*/ 19050 w 19050"/>
                <a:gd name="connsiteY0" fmla="*/ 0 h 120650"/>
                <a:gd name="connsiteX1" fmla="*/ 6350 w 19050"/>
                <a:gd name="connsiteY1" fmla="*/ 38100 h 120650"/>
                <a:gd name="connsiteX2" fmla="*/ 0 w 19050"/>
                <a:gd name="connsiteY2" fmla="*/ 57150 h 120650"/>
                <a:gd name="connsiteX3" fmla="*/ 6350 w 19050"/>
                <a:gd name="connsiteY3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20650">
                  <a:moveTo>
                    <a:pt x="19050" y="0"/>
                  </a:moveTo>
                  <a:lnTo>
                    <a:pt x="6350" y="38100"/>
                  </a:lnTo>
                  <a:lnTo>
                    <a:pt x="0" y="57150"/>
                  </a:lnTo>
                  <a:cubicBezTo>
                    <a:pt x="6875" y="112151"/>
                    <a:pt x="6350" y="90885"/>
                    <a:pt x="6350" y="120650"/>
                  </a:cubicBezTo>
                </a:path>
              </a:pathLst>
            </a:cu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Forme libre 76"/>
            <p:cNvSpPr/>
            <p:nvPr/>
          </p:nvSpPr>
          <p:spPr>
            <a:xfrm>
              <a:off x="4352925" y="2466501"/>
              <a:ext cx="709613" cy="46908"/>
            </a:xfrm>
            <a:custGeom>
              <a:avLst/>
              <a:gdLst>
                <a:gd name="connsiteX0" fmla="*/ 709613 w 709613"/>
                <a:gd name="connsiteY0" fmla="*/ 29049 h 46908"/>
                <a:gd name="connsiteX1" fmla="*/ 461963 w 709613"/>
                <a:gd name="connsiteY1" fmla="*/ 19524 h 46908"/>
                <a:gd name="connsiteX2" fmla="*/ 347663 w 709613"/>
                <a:gd name="connsiteY2" fmla="*/ 24287 h 46908"/>
                <a:gd name="connsiteX3" fmla="*/ 42863 w 709613"/>
                <a:gd name="connsiteY3" fmla="*/ 14762 h 46908"/>
                <a:gd name="connsiteX4" fmla="*/ 9525 w 709613"/>
                <a:gd name="connsiteY4" fmla="*/ 5237 h 46908"/>
                <a:gd name="connsiteX5" fmla="*/ 0 w 709613"/>
                <a:gd name="connsiteY5" fmla="*/ 5237 h 4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9613" h="46908">
                  <a:moveTo>
                    <a:pt x="709613" y="29049"/>
                  </a:moveTo>
                  <a:cubicBezTo>
                    <a:pt x="622455" y="0"/>
                    <a:pt x="685746" y="19524"/>
                    <a:pt x="461963" y="19524"/>
                  </a:cubicBezTo>
                  <a:cubicBezTo>
                    <a:pt x="423830" y="19524"/>
                    <a:pt x="385763" y="22699"/>
                    <a:pt x="347663" y="24287"/>
                  </a:cubicBezTo>
                  <a:cubicBezTo>
                    <a:pt x="246063" y="21112"/>
                    <a:pt x="139296" y="46908"/>
                    <a:pt x="42863" y="14762"/>
                  </a:cubicBezTo>
                  <a:cubicBezTo>
                    <a:pt x="31536" y="10986"/>
                    <a:pt x="21489" y="7231"/>
                    <a:pt x="9525" y="5237"/>
                  </a:cubicBezTo>
                  <a:cubicBezTo>
                    <a:pt x="6393" y="4715"/>
                    <a:pt x="3175" y="5237"/>
                    <a:pt x="0" y="5237"/>
                  </a:cubicBezTo>
                </a:path>
              </a:pathLst>
            </a:cu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Forme libre 77"/>
            <p:cNvSpPr/>
            <p:nvPr/>
          </p:nvSpPr>
          <p:spPr>
            <a:xfrm>
              <a:off x="4319588" y="2495550"/>
              <a:ext cx="66900" cy="428625"/>
            </a:xfrm>
            <a:custGeom>
              <a:avLst/>
              <a:gdLst>
                <a:gd name="connsiteX0" fmla="*/ 0 w 66900"/>
                <a:gd name="connsiteY0" fmla="*/ 0 h 428625"/>
                <a:gd name="connsiteX1" fmla="*/ 4762 w 66900"/>
                <a:gd name="connsiteY1" fmla="*/ 128588 h 428625"/>
                <a:gd name="connsiteX2" fmla="*/ 9525 w 66900"/>
                <a:gd name="connsiteY2" fmla="*/ 233363 h 428625"/>
                <a:gd name="connsiteX3" fmla="*/ 14287 w 66900"/>
                <a:gd name="connsiteY3" fmla="*/ 247650 h 428625"/>
                <a:gd name="connsiteX4" fmla="*/ 23812 w 66900"/>
                <a:gd name="connsiteY4" fmla="*/ 261938 h 428625"/>
                <a:gd name="connsiteX5" fmla="*/ 38100 w 66900"/>
                <a:gd name="connsiteY5" fmla="*/ 276225 h 428625"/>
                <a:gd name="connsiteX6" fmla="*/ 47625 w 66900"/>
                <a:gd name="connsiteY6" fmla="*/ 304800 h 428625"/>
                <a:gd name="connsiteX7" fmla="*/ 57150 w 66900"/>
                <a:gd name="connsiteY7" fmla="*/ 376238 h 428625"/>
                <a:gd name="connsiteX8" fmla="*/ 61912 w 66900"/>
                <a:gd name="connsiteY8" fmla="*/ 390525 h 428625"/>
                <a:gd name="connsiteX9" fmla="*/ 66675 w 66900"/>
                <a:gd name="connsiteY9" fmla="*/ 42862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900" h="428625">
                  <a:moveTo>
                    <a:pt x="0" y="0"/>
                  </a:moveTo>
                  <a:cubicBezTo>
                    <a:pt x="1587" y="42863"/>
                    <a:pt x="3013" y="85732"/>
                    <a:pt x="4762" y="128588"/>
                  </a:cubicBezTo>
                  <a:cubicBezTo>
                    <a:pt x="6188" y="163520"/>
                    <a:pt x="6737" y="198513"/>
                    <a:pt x="9525" y="233363"/>
                  </a:cubicBezTo>
                  <a:cubicBezTo>
                    <a:pt x="9925" y="238367"/>
                    <a:pt x="12042" y="243160"/>
                    <a:pt x="14287" y="247650"/>
                  </a:cubicBezTo>
                  <a:cubicBezTo>
                    <a:pt x="16847" y="252770"/>
                    <a:pt x="20148" y="257541"/>
                    <a:pt x="23812" y="261938"/>
                  </a:cubicBezTo>
                  <a:cubicBezTo>
                    <a:pt x="28124" y="267112"/>
                    <a:pt x="33337" y="271463"/>
                    <a:pt x="38100" y="276225"/>
                  </a:cubicBezTo>
                  <a:cubicBezTo>
                    <a:pt x="41275" y="285750"/>
                    <a:pt x="46516" y="294821"/>
                    <a:pt x="47625" y="304800"/>
                  </a:cubicBezTo>
                  <a:cubicBezTo>
                    <a:pt x="49919" y="325449"/>
                    <a:pt x="52397" y="354852"/>
                    <a:pt x="57150" y="376238"/>
                  </a:cubicBezTo>
                  <a:cubicBezTo>
                    <a:pt x="58239" y="381138"/>
                    <a:pt x="60325" y="385763"/>
                    <a:pt x="61912" y="390525"/>
                  </a:cubicBezTo>
                  <a:cubicBezTo>
                    <a:pt x="66900" y="425434"/>
                    <a:pt x="66675" y="412637"/>
                    <a:pt x="66675" y="428625"/>
                  </a:cubicBezTo>
                </a:path>
              </a:pathLst>
            </a:cu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Forme libre 78"/>
            <p:cNvSpPr/>
            <p:nvPr/>
          </p:nvSpPr>
          <p:spPr>
            <a:xfrm>
              <a:off x="5767388" y="1562100"/>
              <a:ext cx="661987" cy="34029"/>
            </a:xfrm>
            <a:custGeom>
              <a:avLst/>
              <a:gdLst>
                <a:gd name="connsiteX0" fmla="*/ 0 w 661987"/>
                <a:gd name="connsiteY0" fmla="*/ 0 h 34029"/>
                <a:gd name="connsiteX1" fmla="*/ 14287 w 661987"/>
                <a:gd name="connsiteY1" fmla="*/ 4763 h 34029"/>
                <a:gd name="connsiteX2" fmla="*/ 28575 w 661987"/>
                <a:gd name="connsiteY2" fmla="*/ 14288 h 34029"/>
                <a:gd name="connsiteX3" fmla="*/ 76200 w 661987"/>
                <a:gd name="connsiteY3" fmla="*/ 19050 h 34029"/>
                <a:gd name="connsiteX4" fmla="*/ 476250 w 661987"/>
                <a:gd name="connsiteY4" fmla="*/ 33338 h 34029"/>
                <a:gd name="connsiteX5" fmla="*/ 585787 w 661987"/>
                <a:gd name="connsiteY5" fmla="*/ 28575 h 34029"/>
                <a:gd name="connsiteX6" fmla="*/ 609600 w 661987"/>
                <a:gd name="connsiteY6" fmla="*/ 23813 h 34029"/>
                <a:gd name="connsiteX7" fmla="*/ 638175 w 661987"/>
                <a:gd name="connsiteY7" fmla="*/ 14288 h 34029"/>
                <a:gd name="connsiteX8" fmla="*/ 661987 w 661987"/>
                <a:gd name="connsiteY8" fmla="*/ 14288 h 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1987" h="34029">
                  <a:moveTo>
                    <a:pt x="0" y="0"/>
                  </a:moveTo>
                  <a:cubicBezTo>
                    <a:pt x="4762" y="1588"/>
                    <a:pt x="9797" y="2518"/>
                    <a:pt x="14287" y="4763"/>
                  </a:cubicBezTo>
                  <a:cubicBezTo>
                    <a:pt x="19407" y="7323"/>
                    <a:pt x="22998" y="13001"/>
                    <a:pt x="28575" y="14288"/>
                  </a:cubicBezTo>
                  <a:cubicBezTo>
                    <a:pt x="44121" y="17875"/>
                    <a:pt x="60293" y="17826"/>
                    <a:pt x="76200" y="19050"/>
                  </a:cubicBezTo>
                  <a:cubicBezTo>
                    <a:pt x="270929" y="34029"/>
                    <a:pt x="225897" y="28786"/>
                    <a:pt x="476250" y="33338"/>
                  </a:cubicBezTo>
                  <a:cubicBezTo>
                    <a:pt x="512762" y="31750"/>
                    <a:pt x="549333" y="31179"/>
                    <a:pt x="585787" y="28575"/>
                  </a:cubicBezTo>
                  <a:cubicBezTo>
                    <a:pt x="593861" y="27998"/>
                    <a:pt x="601790" y="25943"/>
                    <a:pt x="609600" y="23813"/>
                  </a:cubicBezTo>
                  <a:cubicBezTo>
                    <a:pt x="619286" y="21171"/>
                    <a:pt x="628135" y="14288"/>
                    <a:pt x="638175" y="14288"/>
                  </a:cubicBezTo>
                  <a:lnTo>
                    <a:pt x="661987" y="14288"/>
                  </a:lnTo>
                </a:path>
              </a:pathLst>
            </a:cu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Forme libre 79"/>
            <p:cNvSpPr/>
            <p:nvPr/>
          </p:nvSpPr>
          <p:spPr>
            <a:xfrm>
              <a:off x="6500826" y="1571612"/>
              <a:ext cx="222250" cy="13909"/>
            </a:xfrm>
            <a:custGeom>
              <a:avLst/>
              <a:gdLst>
                <a:gd name="connsiteX0" fmla="*/ 0 w 222250"/>
                <a:gd name="connsiteY0" fmla="*/ 13909 h 13909"/>
                <a:gd name="connsiteX1" fmla="*/ 120650 w 222250"/>
                <a:gd name="connsiteY1" fmla="*/ 1209 h 13909"/>
                <a:gd name="connsiteX2" fmla="*/ 222250 w 222250"/>
                <a:gd name="connsiteY2" fmla="*/ 1209 h 1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250" h="13909">
                  <a:moveTo>
                    <a:pt x="0" y="13909"/>
                  </a:moveTo>
                  <a:cubicBezTo>
                    <a:pt x="45902" y="7352"/>
                    <a:pt x="70030" y="3017"/>
                    <a:pt x="120650" y="1209"/>
                  </a:cubicBezTo>
                  <a:cubicBezTo>
                    <a:pt x="154495" y="0"/>
                    <a:pt x="188383" y="1209"/>
                    <a:pt x="222250" y="1209"/>
                  </a:cubicBezTo>
                </a:path>
              </a:pathLst>
            </a:cu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Forme libre 80"/>
            <p:cNvSpPr/>
            <p:nvPr/>
          </p:nvSpPr>
          <p:spPr>
            <a:xfrm>
              <a:off x="6777706" y="1515914"/>
              <a:ext cx="1221720" cy="31480"/>
            </a:xfrm>
            <a:custGeom>
              <a:avLst/>
              <a:gdLst>
                <a:gd name="connsiteX0" fmla="*/ 8870 w 1221720"/>
                <a:gd name="connsiteY0" fmla="*/ 28435 h 31480"/>
                <a:gd name="connsiteX1" fmla="*/ 85070 w 1221720"/>
                <a:gd name="connsiteY1" fmla="*/ 28435 h 31480"/>
                <a:gd name="connsiteX2" fmla="*/ 173970 w 1221720"/>
                <a:gd name="connsiteY2" fmla="*/ 22085 h 31480"/>
                <a:gd name="connsiteX3" fmla="*/ 205720 w 1221720"/>
                <a:gd name="connsiteY3" fmla="*/ 15735 h 31480"/>
                <a:gd name="connsiteX4" fmla="*/ 510520 w 1221720"/>
                <a:gd name="connsiteY4" fmla="*/ 15735 h 31480"/>
                <a:gd name="connsiteX5" fmla="*/ 599420 w 1221720"/>
                <a:gd name="connsiteY5" fmla="*/ 15735 h 31480"/>
                <a:gd name="connsiteX6" fmla="*/ 637520 w 1221720"/>
                <a:gd name="connsiteY6" fmla="*/ 9385 h 31480"/>
                <a:gd name="connsiteX7" fmla="*/ 764520 w 1221720"/>
                <a:gd name="connsiteY7" fmla="*/ 28435 h 31480"/>
                <a:gd name="connsiteX8" fmla="*/ 1139170 w 1221720"/>
                <a:gd name="connsiteY8" fmla="*/ 22085 h 31480"/>
                <a:gd name="connsiteX9" fmla="*/ 1170920 w 1221720"/>
                <a:gd name="connsiteY9" fmla="*/ 15735 h 31480"/>
                <a:gd name="connsiteX10" fmla="*/ 1221720 w 1221720"/>
                <a:gd name="connsiteY10" fmla="*/ 15735 h 3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1720" h="31480">
                  <a:moveTo>
                    <a:pt x="8870" y="28435"/>
                  </a:moveTo>
                  <a:cubicBezTo>
                    <a:pt x="53531" y="13548"/>
                    <a:pt x="0" y="28435"/>
                    <a:pt x="85070" y="28435"/>
                  </a:cubicBezTo>
                  <a:cubicBezTo>
                    <a:pt x="114779" y="28435"/>
                    <a:pt x="144337" y="24202"/>
                    <a:pt x="173970" y="22085"/>
                  </a:cubicBezTo>
                  <a:cubicBezTo>
                    <a:pt x="184553" y="19968"/>
                    <a:pt x="194976" y="16758"/>
                    <a:pt x="205720" y="15735"/>
                  </a:cubicBezTo>
                  <a:cubicBezTo>
                    <a:pt x="331153" y="3789"/>
                    <a:pt x="360880" y="11059"/>
                    <a:pt x="510520" y="15735"/>
                  </a:cubicBezTo>
                  <a:cubicBezTo>
                    <a:pt x="557724" y="0"/>
                    <a:pt x="502036" y="15735"/>
                    <a:pt x="599420" y="15735"/>
                  </a:cubicBezTo>
                  <a:cubicBezTo>
                    <a:pt x="612295" y="15735"/>
                    <a:pt x="624820" y="11502"/>
                    <a:pt x="637520" y="9385"/>
                  </a:cubicBezTo>
                  <a:cubicBezTo>
                    <a:pt x="703804" y="31480"/>
                    <a:pt x="662267" y="21131"/>
                    <a:pt x="764520" y="28435"/>
                  </a:cubicBezTo>
                  <a:lnTo>
                    <a:pt x="1139170" y="22085"/>
                  </a:lnTo>
                  <a:cubicBezTo>
                    <a:pt x="1149958" y="21748"/>
                    <a:pt x="1160159" y="16563"/>
                    <a:pt x="1170920" y="15735"/>
                  </a:cubicBezTo>
                  <a:cubicBezTo>
                    <a:pt x="1187803" y="14436"/>
                    <a:pt x="1204787" y="15735"/>
                    <a:pt x="1221720" y="15735"/>
                  </a:cubicBezTo>
                </a:path>
              </a:pathLst>
            </a:cu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Forme libre 81"/>
            <p:cNvSpPr/>
            <p:nvPr/>
          </p:nvSpPr>
          <p:spPr>
            <a:xfrm>
              <a:off x="8062926" y="1428736"/>
              <a:ext cx="444500" cy="90213"/>
            </a:xfrm>
            <a:custGeom>
              <a:avLst/>
              <a:gdLst>
                <a:gd name="connsiteX0" fmla="*/ 0 w 444500"/>
                <a:gd name="connsiteY0" fmla="*/ 90213 h 90213"/>
                <a:gd name="connsiteX1" fmla="*/ 69850 w 444500"/>
                <a:gd name="connsiteY1" fmla="*/ 83863 h 90213"/>
                <a:gd name="connsiteX2" fmla="*/ 88900 w 444500"/>
                <a:gd name="connsiteY2" fmla="*/ 77513 h 90213"/>
                <a:gd name="connsiteX3" fmla="*/ 127000 w 444500"/>
                <a:gd name="connsiteY3" fmla="*/ 71163 h 90213"/>
                <a:gd name="connsiteX4" fmla="*/ 158750 w 444500"/>
                <a:gd name="connsiteY4" fmla="*/ 64813 h 90213"/>
                <a:gd name="connsiteX5" fmla="*/ 311150 w 444500"/>
                <a:gd name="connsiteY5" fmla="*/ 45763 h 90213"/>
                <a:gd name="connsiteX6" fmla="*/ 355600 w 444500"/>
                <a:gd name="connsiteY6" fmla="*/ 33063 h 90213"/>
                <a:gd name="connsiteX7" fmla="*/ 412750 w 444500"/>
                <a:gd name="connsiteY7" fmla="*/ 1313 h 90213"/>
                <a:gd name="connsiteX8" fmla="*/ 444500 w 444500"/>
                <a:gd name="connsiteY8" fmla="*/ 1313 h 9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500" h="90213">
                  <a:moveTo>
                    <a:pt x="0" y="90213"/>
                  </a:moveTo>
                  <a:cubicBezTo>
                    <a:pt x="23283" y="88096"/>
                    <a:pt x="46706" y="87169"/>
                    <a:pt x="69850" y="83863"/>
                  </a:cubicBezTo>
                  <a:cubicBezTo>
                    <a:pt x="76476" y="82916"/>
                    <a:pt x="82366" y="78965"/>
                    <a:pt x="88900" y="77513"/>
                  </a:cubicBezTo>
                  <a:cubicBezTo>
                    <a:pt x="101469" y="74720"/>
                    <a:pt x="114332" y="73466"/>
                    <a:pt x="127000" y="71163"/>
                  </a:cubicBezTo>
                  <a:cubicBezTo>
                    <a:pt x="137619" y="69232"/>
                    <a:pt x="148089" y="66496"/>
                    <a:pt x="158750" y="64813"/>
                  </a:cubicBezTo>
                  <a:cubicBezTo>
                    <a:pt x="240148" y="51961"/>
                    <a:pt x="238161" y="53062"/>
                    <a:pt x="311150" y="45763"/>
                  </a:cubicBezTo>
                  <a:cubicBezTo>
                    <a:pt x="317129" y="44268"/>
                    <a:pt x="348147" y="37204"/>
                    <a:pt x="355600" y="33063"/>
                  </a:cubicBezTo>
                  <a:cubicBezTo>
                    <a:pt x="373542" y="23095"/>
                    <a:pt x="390502" y="4094"/>
                    <a:pt x="412750" y="1313"/>
                  </a:cubicBezTo>
                  <a:cubicBezTo>
                    <a:pt x="423252" y="0"/>
                    <a:pt x="433917" y="1313"/>
                    <a:pt x="444500" y="1313"/>
                  </a:cubicBezTo>
                </a:path>
              </a:pathLst>
            </a:cu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3" name="Groupe 512"/>
          <p:cNvGrpSpPr/>
          <p:nvPr/>
        </p:nvGrpSpPr>
        <p:grpSpPr>
          <a:xfrm>
            <a:off x="1428728" y="1247200"/>
            <a:ext cx="5984543" cy="4941209"/>
            <a:chOff x="1446663" y="961448"/>
            <a:chExt cx="5984543" cy="4941209"/>
          </a:xfrm>
        </p:grpSpPr>
        <p:sp>
          <p:nvSpPr>
            <p:cNvPr id="84" name="Forme libre 83"/>
            <p:cNvSpPr/>
            <p:nvPr/>
          </p:nvSpPr>
          <p:spPr>
            <a:xfrm>
              <a:off x="6668669" y="1569493"/>
              <a:ext cx="73325" cy="150125"/>
            </a:xfrm>
            <a:custGeom>
              <a:avLst/>
              <a:gdLst>
                <a:gd name="connsiteX0" fmla="*/ 73325 w 73325"/>
                <a:gd name="connsiteY0" fmla="*/ 0 h 150125"/>
                <a:gd name="connsiteX1" fmla="*/ 66501 w 73325"/>
                <a:gd name="connsiteY1" fmla="*/ 20471 h 150125"/>
                <a:gd name="connsiteX2" fmla="*/ 59677 w 73325"/>
                <a:gd name="connsiteY2" fmla="*/ 47767 h 150125"/>
                <a:gd name="connsiteX3" fmla="*/ 32382 w 73325"/>
                <a:gd name="connsiteY3" fmla="*/ 88710 h 150125"/>
                <a:gd name="connsiteX4" fmla="*/ 25558 w 73325"/>
                <a:gd name="connsiteY4" fmla="*/ 109182 h 150125"/>
                <a:gd name="connsiteX5" fmla="*/ 5086 w 73325"/>
                <a:gd name="connsiteY5" fmla="*/ 116006 h 150125"/>
                <a:gd name="connsiteX6" fmla="*/ 5086 w 73325"/>
                <a:gd name="connsiteY6" fmla="*/ 150125 h 1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25" h="150125">
                  <a:moveTo>
                    <a:pt x="73325" y="0"/>
                  </a:moveTo>
                  <a:cubicBezTo>
                    <a:pt x="71050" y="6824"/>
                    <a:pt x="68477" y="13555"/>
                    <a:pt x="66501" y="20471"/>
                  </a:cubicBezTo>
                  <a:cubicBezTo>
                    <a:pt x="63924" y="29489"/>
                    <a:pt x="63871" y="39378"/>
                    <a:pt x="59677" y="47767"/>
                  </a:cubicBezTo>
                  <a:cubicBezTo>
                    <a:pt x="52342" y="62438"/>
                    <a:pt x="37569" y="73149"/>
                    <a:pt x="32382" y="88710"/>
                  </a:cubicBezTo>
                  <a:cubicBezTo>
                    <a:pt x="30107" y="95534"/>
                    <a:pt x="30644" y="104096"/>
                    <a:pt x="25558" y="109182"/>
                  </a:cubicBezTo>
                  <a:cubicBezTo>
                    <a:pt x="20472" y="114268"/>
                    <a:pt x="8303" y="109572"/>
                    <a:pt x="5086" y="116006"/>
                  </a:cubicBezTo>
                  <a:cubicBezTo>
                    <a:pt x="0" y="126178"/>
                    <a:pt x="5086" y="138752"/>
                    <a:pt x="5086" y="150125"/>
                  </a:cubicBezTo>
                </a:path>
              </a:pathLst>
            </a:custGeom>
            <a:noFill/>
            <a:ln w="19050" algn="ctr">
              <a:solidFill>
                <a:srgbClr val="B79217"/>
              </a:solidFill>
              <a:prstDash val="sysDot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Forme libre 84"/>
            <p:cNvSpPr/>
            <p:nvPr/>
          </p:nvSpPr>
          <p:spPr>
            <a:xfrm>
              <a:off x="4339988" y="2470245"/>
              <a:ext cx="730155" cy="54591"/>
            </a:xfrm>
            <a:custGeom>
              <a:avLst/>
              <a:gdLst>
                <a:gd name="connsiteX0" fmla="*/ 730155 w 730155"/>
                <a:gd name="connsiteY0" fmla="*/ 54591 h 54591"/>
                <a:gd name="connsiteX1" fmla="*/ 675564 w 730155"/>
                <a:gd name="connsiteY1" fmla="*/ 47767 h 54591"/>
                <a:gd name="connsiteX2" fmla="*/ 648269 w 730155"/>
                <a:gd name="connsiteY2" fmla="*/ 40943 h 54591"/>
                <a:gd name="connsiteX3" fmla="*/ 402609 w 730155"/>
                <a:gd name="connsiteY3" fmla="*/ 47767 h 54591"/>
                <a:gd name="connsiteX4" fmla="*/ 197893 w 730155"/>
                <a:gd name="connsiteY4" fmla="*/ 40943 h 54591"/>
                <a:gd name="connsiteX5" fmla="*/ 150125 w 730155"/>
                <a:gd name="connsiteY5" fmla="*/ 34119 h 54591"/>
                <a:gd name="connsiteX6" fmla="*/ 40943 w 730155"/>
                <a:gd name="connsiteY6" fmla="*/ 27295 h 54591"/>
                <a:gd name="connsiteX7" fmla="*/ 0 w 730155"/>
                <a:gd name="connsiteY7" fmla="*/ 0 h 5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155" h="54591">
                  <a:moveTo>
                    <a:pt x="730155" y="54591"/>
                  </a:moveTo>
                  <a:cubicBezTo>
                    <a:pt x="711958" y="52316"/>
                    <a:pt x="693653" y="50782"/>
                    <a:pt x="675564" y="47767"/>
                  </a:cubicBezTo>
                  <a:cubicBezTo>
                    <a:pt x="666313" y="46225"/>
                    <a:pt x="657647" y="40943"/>
                    <a:pt x="648269" y="40943"/>
                  </a:cubicBezTo>
                  <a:cubicBezTo>
                    <a:pt x="566351" y="40943"/>
                    <a:pt x="484496" y="45492"/>
                    <a:pt x="402609" y="47767"/>
                  </a:cubicBezTo>
                  <a:cubicBezTo>
                    <a:pt x="334370" y="45492"/>
                    <a:pt x="266070" y="44628"/>
                    <a:pt x="197893" y="40943"/>
                  </a:cubicBezTo>
                  <a:cubicBezTo>
                    <a:pt x="181832" y="40075"/>
                    <a:pt x="166149" y="35512"/>
                    <a:pt x="150125" y="34119"/>
                  </a:cubicBezTo>
                  <a:cubicBezTo>
                    <a:pt x="113797" y="30960"/>
                    <a:pt x="77337" y="29570"/>
                    <a:pt x="40943" y="27295"/>
                  </a:cubicBezTo>
                  <a:lnTo>
                    <a:pt x="0" y="0"/>
                  </a:lnTo>
                </a:path>
              </a:pathLst>
            </a:custGeom>
            <a:noFill/>
            <a:ln w="19050" algn="ctr">
              <a:solidFill>
                <a:srgbClr val="B79217"/>
              </a:solidFill>
              <a:prstDash val="sysDot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6" name="Groupe 474"/>
            <p:cNvGrpSpPr/>
            <p:nvPr/>
          </p:nvGrpSpPr>
          <p:grpSpPr>
            <a:xfrm>
              <a:off x="1446663" y="961448"/>
              <a:ext cx="5984543" cy="4941209"/>
              <a:chOff x="1446663" y="961448"/>
              <a:chExt cx="5984543" cy="4941209"/>
            </a:xfrm>
          </p:grpSpPr>
          <p:sp>
            <p:nvSpPr>
              <p:cNvPr id="87" name="Forme libre 86"/>
              <p:cNvSpPr/>
              <p:nvPr/>
            </p:nvSpPr>
            <p:spPr>
              <a:xfrm>
                <a:off x="6209731" y="961448"/>
                <a:ext cx="501021" cy="130373"/>
              </a:xfrm>
              <a:custGeom>
                <a:avLst/>
                <a:gdLst>
                  <a:gd name="connsiteX0" fmla="*/ 0 w 501021"/>
                  <a:gd name="connsiteY0" fmla="*/ 130373 h 130373"/>
                  <a:gd name="connsiteX1" fmla="*/ 68239 w 501021"/>
                  <a:gd name="connsiteY1" fmla="*/ 123549 h 130373"/>
                  <a:gd name="connsiteX2" fmla="*/ 109182 w 501021"/>
                  <a:gd name="connsiteY2" fmla="*/ 109901 h 130373"/>
                  <a:gd name="connsiteX3" fmla="*/ 156950 w 501021"/>
                  <a:gd name="connsiteY3" fmla="*/ 103077 h 130373"/>
                  <a:gd name="connsiteX4" fmla="*/ 238836 w 501021"/>
                  <a:gd name="connsiteY4" fmla="*/ 89430 h 130373"/>
                  <a:gd name="connsiteX5" fmla="*/ 279779 w 501021"/>
                  <a:gd name="connsiteY5" fmla="*/ 75782 h 130373"/>
                  <a:gd name="connsiteX6" fmla="*/ 300251 w 501021"/>
                  <a:gd name="connsiteY6" fmla="*/ 68958 h 130373"/>
                  <a:gd name="connsiteX7" fmla="*/ 320723 w 501021"/>
                  <a:gd name="connsiteY7" fmla="*/ 62134 h 130373"/>
                  <a:gd name="connsiteX8" fmla="*/ 402609 w 501021"/>
                  <a:gd name="connsiteY8" fmla="*/ 48486 h 130373"/>
                  <a:gd name="connsiteX9" fmla="*/ 416257 w 501021"/>
                  <a:gd name="connsiteY9" fmla="*/ 28015 h 130373"/>
                  <a:gd name="connsiteX10" fmla="*/ 470848 w 501021"/>
                  <a:gd name="connsiteY10" fmla="*/ 7543 h 130373"/>
                  <a:gd name="connsiteX11" fmla="*/ 498144 w 501021"/>
                  <a:gd name="connsiteY11" fmla="*/ 719 h 13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1021" h="130373">
                    <a:moveTo>
                      <a:pt x="0" y="130373"/>
                    </a:moveTo>
                    <a:cubicBezTo>
                      <a:pt x="22746" y="128098"/>
                      <a:pt x="45771" y="127762"/>
                      <a:pt x="68239" y="123549"/>
                    </a:cubicBezTo>
                    <a:cubicBezTo>
                      <a:pt x="82379" y="120898"/>
                      <a:pt x="94941" y="111935"/>
                      <a:pt x="109182" y="109901"/>
                    </a:cubicBezTo>
                    <a:lnTo>
                      <a:pt x="156950" y="103077"/>
                    </a:lnTo>
                    <a:cubicBezTo>
                      <a:pt x="212922" y="84419"/>
                      <a:pt x="124566" y="112283"/>
                      <a:pt x="238836" y="89430"/>
                    </a:cubicBezTo>
                    <a:cubicBezTo>
                      <a:pt x="252943" y="86609"/>
                      <a:pt x="266131" y="80331"/>
                      <a:pt x="279779" y="75782"/>
                    </a:cubicBezTo>
                    <a:lnTo>
                      <a:pt x="300251" y="68958"/>
                    </a:lnTo>
                    <a:cubicBezTo>
                      <a:pt x="307075" y="66683"/>
                      <a:pt x="313670" y="63545"/>
                      <a:pt x="320723" y="62134"/>
                    </a:cubicBezTo>
                    <a:cubicBezTo>
                      <a:pt x="370614" y="52156"/>
                      <a:pt x="343360" y="56950"/>
                      <a:pt x="402609" y="48486"/>
                    </a:cubicBezTo>
                    <a:cubicBezTo>
                      <a:pt x="407158" y="41662"/>
                      <a:pt x="410458" y="33814"/>
                      <a:pt x="416257" y="28015"/>
                    </a:cubicBezTo>
                    <a:cubicBezTo>
                      <a:pt x="434980" y="9293"/>
                      <a:pt x="444808" y="14053"/>
                      <a:pt x="470848" y="7543"/>
                    </a:cubicBezTo>
                    <a:cubicBezTo>
                      <a:pt x="501021" y="0"/>
                      <a:pt x="481742" y="719"/>
                      <a:pt x="498144" y="719"/>
                    </a:cubicBez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Forme libre 87"/>
              <p:cNvSpPr/>
              <p:nvPr/>
            </p:nvSpPr>
            <p:spPr>
              <a:xfrm>
                <a:off x="6740891" y="989463"/>
                <a:ext cx="51010" cy="518615"/>
              </a:xfrm>
              <a:custGeom>
                <a:avLst/>
                <a:gdLst>
                  <a:gd name="connsiteX0" fmla="*/ 21575 w 51010"/>
                  <a:gd name="connsiteY0" fmla="*/ 0 h 518615"/>
                  <a:gd name="connsiteX1" fmla="*/ 28399 w 51010"/>
                  <a:gd name="connsiteY1" fmla="*/ 40943 h 518615"/>
                  <a:gd name="connsiteX2" fmla="*/ 42046 w 51010"/>
                  <a:gd name="connsiteY2" fmla="*/ 81886 h 518615"/>
                  <a:gd name="connsiteX3" fmla="*/ 35222 w 51010"/>
                  <a:gd name="connsiteY3" fmla="*/ 218364 h 518615"/>
                  <a:gd name="connsiteX4" fmla="*/ 28399 w 51010"/>
                  <a:gd name="connsiteY4" fmla="*/ 300250 h 518615"/>
                  <a:gd name="connsiteX5" fmla="*/ 7927 w 51010"/>
                  <a:gd name="connsiteY5" fmla="*/ 477671 h 518615"/>
                  <a:gd name="connsiteX6" fmla="*/ 1103 w 51010"/>
                  <a:gd name="connsiteY6" fmla="*/ 518615 h 518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010" h="518615">
                    <a:moveTo>
                      <a:pt x="21575" y="0"/>
                    </a:moveTo>
                    <a:cubicBezTo>
                      <a:pt x="23850" y="13648"/>
                      <a:pt x="25043" y="27520"/>
                      <a:pt x="28399" y="40943"/>
                    </a:cubicBezTo>
                    <a:cubicBezTo>
                      <a:pt x="31888" y="54899"/>
                      <a:pt x="42046" y="81886"/>
                      <a:pt x="42046" y="81886"/>
                    </a:cubicBezTo>
                    <a:cubicBezTo>
                      <a:pt x="39771" y="127379"/>
                      <a:pt x="38063" y="172903"/>
                      <a:pt x="35222" y="218364"/>
                    </a:cubicBezTo>
                    <a:cubicBezTo>
                      <a:pt x="33514" y="245701"/>
                      <a:pt x="29962" y="272905"/>
                      <a:pt x="28399" y="300250"/>
                    </a:cubicBezTo>
                    <a:cubicBezTo>
                      <a:pt x="18751" y="469094"/>
                      <a:pt x="51010" y="413050"/>
                      <a:pt x="7927" y="477671"/>
                    </a:cubicBezTo>
                    <a:cubicBezTo>
                      <a:pt x="0" y="509381"/>
                      <a:pt x="1103" y="495588"/>
                      <a:pt x="1103" y="518615"/>
                    </a:cubicBez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" name="Forme libre 88"/>
              <p:cNvSpPr/>
              <p:nvPr/>
            </p:nvSpPr>
            <p:spPr>
              <a:xfrm>
                <a:off x="6694227" y="1774209"/>
                <a:ext cx="164787" cy="171407"/>
              </a:xfrm>
              <a:custGeom>
                <a:avLst/>
                <a:gdLst>
                  <a:gd name="connsiteX0" fmla="*/ 0 w 164787"/>
                  <a:gd name="connsiteY0" fmla="*/ 0 h 171407"/>
                  <a:gd name="connsiteX1" fmla="*/ 20472 w 164787"/>
                  <a:gd name="connsiteY1" fmla="*/ 40943 h 171407"/>
                  <a:gd name="connsiteX2" fmla="*/ 40943 w 164787"/>
                  <a:gd name="connsiteY2" fmla="*/ 47767 h 171407"/>
                  <a:gd name="connsiteX3" fmla="*/ 54591 w 164787"/>
                  <a:gd name="connsiteY3" fmla="*/ 68239 h 171407"/>
                  <a:gd name="connsiteX4" fmla="*/ 95534 w 164787"/>
                  <a:gd name="connsiteY4" fmla="*/ 81887 h 171407"/>
                  <a:gd name="connsiteX5" fmla="*/ 109182 w 164787"/>
                  <a:gd name="connsiteY5" fmla="*/ 102358 h 171407"/>
                  <a:gd name="connsiteX6" fmla="*/ 129654 w 164787"/>
                  <a:gd name="connsiteY6" fmla="*/ 143301 h 171407"/>
                  <a:gd name="connsiteX7" fmla="*/ 156949 w 164787"/>
                  <a:gd name="connsiteY7" fmla="*/ 163773 h 17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787" h="171407">
                    <a:moveTo>
                      <a:pt x="0" y="0"/>
                    </a:moveTo>
                    <a:cubicBezTo>
                      <a:pt x="4496" y="13487"/>
                      <a:pt x="8445" y="31322"/>
                      <a:pt x="20472" y="40943"/>
                    </a:cubicBezTo>
                    <a:cubicBezTo>
                      <a:pt x="26089" y="45436"/>
                      <a:pt x="34119" y="45492"/>
                      <a:pt x="40943" y="47767"/>
                    </a:cubicBezTo>
                    <a:cubicBezTo>
                      <a:pt x="45492" y="54591"/>
                      <a:pt x="47636" y="63892"/>
                      <a:pt x="54591" y="68239"/>
                    </a:cubicBezTo>
                    <a:cubicBezTo>
                      <a:pt x="66790" y="75864"/>
                      <a:pt x="95534" y="81887"/>
                      <a:pt x="95534" y="81887"/>
                    </a:cubicBezTo>
                    <a:cubicBezTo>
                      <a:pt x="100083" y="88711"/>
                      <a:pt x="105514" y="95023"/>
                      <a:pt x="109182" y="102358"/>
                    </a:cubicBezTo>
                    <a:cubicBezTo>
                      <a:pt x="117424" y="118842"/>
                      <a:pt x="113356" y="130262"/>
                      <a:pt x="129654" y="143301"/>
                    </a:cubicBezTo>
                    <a:cubicBezTo>
                      <a:pt x="164787" y="171407"/>
                      <a:pt x="139952" y="129779"/>
                      <a:pt x="156949" y="163773"/>
                    </a:cubicBez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0" name="Forme libre 89"/>
              <p:cNvSpPr/>
              <p:nvPr/>
            </p:nvSpPr>
            <p:spPr>
              <a:xfrm>
                <a:off x="6905043" y="1978925"/>
                <a:ext cx="123554" cy="375314"/>
              </a:xfrm>
              <a:custGeom>
                <a:avLst/>
                <a:gdLst>
                  <a:gd name="connsiteX0" fmla="*/ 724 w 123554"/>
                  <a:gd name="connsiteY0" fmla="*/ 0 h 375314"/>
                  <a:gd name="connsiteX1" fmla="*/ 7548 w 123554"/>
                  <a:gd name="connsiteY1" fmla="*/ 88711 h 375314"/>
                  <a:gd name="connsiteX2" fmla="*/ 34844 w 123554"/>
                  <a:gd name="connsiteY2" fmla="*/ 129654 h 375314"/>
                  <a:gd name="connsiteX3" fmla="*/ 41667 w 123554"/>
                  <a:gd name="connsiteY3" fmla="*/ 150126 h 375314"/>
                  <a:gd name="connsiteX4" fmla="*/ 62139 w 123554"/>
                  <a:gd name="connsiteY4" fmla="*/ 191069 h 375314"/>
                  <a:gd name="connsiteX5" fmla="*/ 68963 w 123554"/>
                  <a:gd name="connsiteY5" fmla="*/ 225188 h 375314"/>
                  <a:gd name="connsiteX6" fmla="*/ 75787 w 123554"/>
                  <a:gd name="connsiteY6" fmla="*/ 252484 h 375314"/>
                  <a:gd name="connsiteX7" fmla="*/ 89435 w 123554"/>
                  <a:gd name="connsiteY7" fmla="*/ 307075 h 375314"/>
                  <a:gd name="connsiteX8" fmla="*/ 109906 w 123554"/>
                  <a:gd name="connsiteY8" fmla="*/ 368490 h 375314"/>
                  <a:gd name="connsiteX9" fmla="*/ 123554 w 123554"/>
                  <a:gd name="connsiteY9" fmla="*/ 375314 h 37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554" h="375314">
                    <a:moveTo>
                      <a:pt x="724" y="0"/>
                    </a:moveTo>
                    <a:cubicBezTo>
                      <a:pt x="2999" y="29570"/>
                      <a:pt x="0" y="60030"/>
                      <a:pt x="7548" y="88711"/>
                    </a:cubicBezTo>
                    <a:cubicBezTo>
                      <a:pt x="11722" y="104573"/>
                      <a:pt x="34844" y="129654"/>
                      <a:pt x="34844" y="129654"/>
                    </a:cubicBezTo>
                    <a:cubicBezTo>
                      <a:pt x="37118" y="136478"/>
                      <a:pt x="38450" y="143692"/>
                      <a:pt x="41667" y="150126"/>
                    </a:cubicBezTo>
                    <a:cubicBezTo>
                      <a:pt x="58348" y="183488"/>
                      <a:pt x="53561" y="156760"/>
                      <a:pt x="62139" y="191069"/>
                    </a:cubicBezTo>
                    <a:cubicBezTo>
                      <a:pt x="64952" y="202321"/>
                      <a:pt x="66447" y="213866"/>
                      <a:pt x="68963" y="225188"/>
                    </a:cubicBezTo>
                    <a:cubicBezTo>
                      <a:pt x="70998" y="234343"/>
                      <a:pt x="73752" y="243329"/>
                      <a:pt x="75787" y="252484"/>
                    </a:cubicBezTo>
                    <a:cubicBezTo>
                      <a:pt x="86766" y="301890"/>
                      <a:pt x="77241" y="270493"/>
                      <a:pt x="89435" y="307075"/>
                    </a:cubicBezTo>
                    <a:cubicBezTo>
                      <a:pt x="94010" y="334525"/>
                      <a:pt x="90715" y="349299"/>
                      <a:pt x="109906" y="368490"/>
                    </a:cubicBezTo>
                    <a:cubicBezTo>
                      <a:pt x="113503" y="372087"/>
                      <a:pt x="119005" y="373039"/>
                      <a:pt x="123554" y="375314"/>
                    </a:cubicBez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Forme libre 90"/>
              <p:cNvSpPr/>
              <p:nvPr/>
            </p:nvSpPr>
            <p:spPr>
              <a:xfrm>
                <a:off x="7055893" y="2408830"/>
                <a:ext cx="375313" cy="238836"/>
              </a:xfrm>
              <a:custGeom>
                <a:avLst/>
                <a:gdLst>
                  <a:gd name="connsiteX0" fmla="*/ 0 w 375313"/>
                  <a:gd name="connsiteY0" fmla="*/ 0 h 238836"/>
                  <a:gd name="connsiteX1" fmla="*/ 20471 w 375313"/>
                  <a:gd name="connsiteY1" fmla="*/ 47767 h 238836"/>
                  <a:gd name="connsiteX2" fmla="*/ 88710 w 375313"/>
                  <a:gd name="connsiteY2" fmla="*/ 68239 h 238836"/>
                  <a:gd name="connsiteX3" fmla="*/ 109182 w 375313"/>
                  <a:gd name="connsiteY3" fmla="*/ 81886 h 238836"/>
                  <a:gd name="connsiteX4" fmla="*/ 122829 w 375313"/>
                  <a:gd name="connsiteY4" fmla="*/ 102358 h 238836"/>
                  <a:gd name="connsiteX5" fmla="*/ 191068 w 375313"/>
                  <a:gd name="connsiteY5" fmla="*/ 136477 h 238836"/>
                  <a:gd name="connsiteX6" fmla="*/ 232011 w 375313"/>
                  <a:gd name="connsiteY6" fmla="*/ 156949 h 238836"/>
                  <a:gd name="connsiteX7" fmla="*/ 252483 w 375313"/>
                  <a:gd name="connsiteY7" fmla="*/ 170597 h 238836"/>
                  <a:gd name="connsiteX8" fmla="*/ 293426 w 375313"/>
                  <a:gd name="connsiteY8" fmla="*/ 177421 h 238836"/>
                  <a:gd name="connsiteX9" fmla="*/ 313898 w 375313"/>
                  <a:gd name="connsiteY9" fmla="*/ 184245 h 238836"/>
                  <a:gd name="connsiteX10" fmla="*/ 320722 w 375313"/>
                  <a:gd name="connsiteY10" fmla="*/ 204716 h 238836"/>
                  <a:gd name="connsiteX11" fmla="*/ 361665 w 375313"/>
                  <a:gd name="connsiteY11" fmla="*/ 225188 h 238836"/>
                  <a:gd name="connsiteX12" fmla="*/ 375313 w 375313"/>
                  <a:gd name="connsiteY12" fmla="*/ 238836 h 238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5313" h="238836">
                    <a:moveTo>
                      <a:pt x="0" y="0"/>
                    </a:moveTo>
                    <a:cubicBezTo>
                      <a:pt x="3224" y="12899"/>
                      <a:pt x="6507" y="39039"/>
                      <a:pt x="20471" y="47767"/>
                    </a:cubicBezTo>
                    <a:cubicBezTo>
                      <a:pt x="31547" y="54690"/>
                      <a:pt x="72729" y="64244"/>
                      <a:pt x="88710" y="68239"/>
                    </a:cubicBezTo>
                    <a:cubicBezTo>
                      <a:pt x="95534" y="72788"/>
                      <a:pt x="103383" y="76087"/>
                      <a:pt x="109182" y="81886"/>
                    </a:cubicBezTo>
                    <a:cubicBezTo>
                      <a:pt x="114981" y="87685"/>
                      <a:pt x="116657" y="96957"/>
                      <a:pt x="122829" y="102358"/>
                    </a:cubicBezTo>
                    <a:cubicBezTo>
                      <a:pt x="155327" y="130794"/>
                      <a:pt x="157150" y="127998"/>
                      <a:pt x="191068" y="136477"/>
                    </a:cubicBezTo>
                    <a:cubicBezTo>
                      <a:pt x="249739" y="175591"/>
                      <a:pt x="175507" y="128696"/>
                      <a:pt x="232011" y="156949"/>
                    </a:cubicBezTo>
                    <a:cubicBezTo>
                      <a:pt x="239347" y="160617"/>
                      <a:pt x="244702" y="168003"/>
                      <a:pt x="252483" y="170597"/>
                    </a:cubicBezTo>
                    <a:cubicBezTo>
                      <a:pt x="265609" y="174972"/>
                      <a:pt x="279920" y="174420"/>
                      <a:pt x="293426" y="177421"/>
                    </a:cubicBezTo>
                    <a:cubicBezTo>
                      <a:pt x="300448" y="178981"/>
                      <a:pt x="307074" y="181970"/>
                      <a:pt x="313898" y="184245"/>
                    </a:cubicBezTo>
                    <a:cubicBezTo>
                      <a:pt x="316173" y="191069"/>
                      <a:pt x="316229" y="199099"/>
                      <a:pt x="320722" y="204716"/>
                    </a:cubicBezTo>
                    <a:cubicBezTo>
                      <a:pt x="336652" y="224628"/>
                      <a:pt x="342646" y="213776"/>
                      <a:pt x="361665" y="225188"/>
                    </a:cubicBezTo>
                    <a:cubicBezTo>
                      <a:pt x="367182" y="228498"/>
                      <a:pt x="370764" y="234287"/>
                      <a:pt x="375313" y="238836"/>
                    </a:cubicBez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Forme libre 91"/>
              <p:cNvSpPr/>
              <p:nvPr/>
            </p:nvSpPr>
            <p:spPr>
              <a:xfrm>
                <a:off x="6284794" y="2402889"/>
                <a:ext cx="750955" cy="265248"/>
              </a:xfrm>
              <a:custGeom>
                <a:avLst/>
                <a:gdLst>
                  <a:gd name="connsiteX0" fmla="*/ 730155 w 750955"/>
                  <a:gd name="connsiteY0" fmla="*/ 5941 h 265248"/>
                  <a:gd name="connsiteX1" fmla="*/ 682388 w 750955"/>
                  <a:gd name="connsiteY1" fmla="*/ 19589 h 265248"/>
                  <a:gd name="connsiteX2" fmla="*/ 655093 w 750955"/>
                  <a:gd name="connsiteY2" fmla="*/ 26412 h 265248"/>
                  <a:gd name="connsiteX3" fmla="*/ 634621 w 750955"/>
                  <a:gd name="connsiteY3" fmla="*/ 33236 h 265248"/>
                  <a:gd name="connsiteX4" fmla="*/ 566382 w 750955"/>
                  <a:gd name="connsiteY4" fmla="*/ 53708 h 265248"/>
                  <a:gd name="connsiteX5" fmla="*/ 525439 w 750955"/>
                  <a:gd name="connsiteY5" fmla="*/ 67356 h 265248"/>
                  <a:gd name="connsiteX6" fmla="*/ 484496 w 750955"/>
                  <a:gd name="connsiteY6" fmla="*/ 87827 h 265248"/>
                  <a:gd name="connsiteX7" fmla="*/ 423081 w 750955"/>
                  <a:gd name="connsiteY7" fmla="*/ 121947 h 265248"/>
                  <a:gd name="connsiteX8" fmla="*/ 368490 w 750955"/>
                  <a:gd name="connsiteY8" fmla="*/ 135595 h 265248"/>
                  <a:gd name="connsiteX9" fmla="*/ 327546 w 750955"/>
                  <a:gd name="connsiteY9" fmla="*/ 149242 h 265248"/>
                  <a:gd name="connsiteX10" fmla="*/ 307075 w 750955"/>
                  <a:gd name="connsiteY10" fmla="*/ 162890 h 265248"/>
                  <a:gd name="connsiteX11" fmla="*/ 218364 w 750955"/>
                  <a:gd name="connsiteY11" fmla="*/ 176538 h 265248"/>
                  <a:gd name="connsiteX12" fmla="*/ 109182 w 750955"/>
                  <a:gd name="connsiteY12" fmla="*/ 183362 h 265248"/>
                  <a:gd name="connsiteX13" fmla="*/ 68239 w 750955"/>
                  <a:gd name="connsiteY13" fmla="*/ 210657 h 265248"/>
                  <a:gd name="connsiteX14" fmla="*/ 27296 w 750955"/>
                  <a:gd name="connsiteY14" fmla="*/ 237953 h 265248"/>
                  <a:gd name="connsiteX15" fmla="*/ 20472 w 750955"/>
                  <a:gd name="connsiteY15" fmla="*/ 258424 h 265248"/>
                  <a:gd name="connsiteX16" fmla="*/ 0 w 750955"/>
                  <a:gd name="connsiteY16" fmla="*/ 265248 h 26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50955" h="265248">
                    <a:moveTo>
                      <a:pt x="730155" y="5941"/>
                    </a:moveTo>
                    <a:cubicBezTo>
                      <a:pt x="644776" y="27287"/>
                      <a:pt x="750955" y="0"/>
                      <a:pt x="682388" y="19589"/>
                    </a:cubicBezTo>
                    <a:cubicBezTo>
                      <a:pt x="673371" y="22165"/>
                      <a:pt x="664110" y="23836"/>
                      <a:pt x="655093" y="26412"/>
                    </a:cubicBezTo>
                    <a:cubicBezTo>
                      <a:pt x="648177" y="28388"/>
                      <a:pt x="641537" y="31260"/>
                      <a:pt x="634621" y="33236"/>
                    </a:cubicBezTo>
                    <a:cubicBezTo>
                      <a:pt x="562431" y="53862"/>
                      <a:pt x="663678" y="21276"/>
                      <a:pt x="566382" y="53708"/>
                    </a:cubicBezTo>
                    <a:cubicBezTo>
                      <a:pt x="566381" y="53708"/>
                      <a:pt x="525440" y="67355"/>
                      <a:pt x="525439" y="67356"/>
                    </a:cubicBezTo>
                    <a:cubicBezTo>
                      <a:pt x="498982" y="84994"/>
                      <a:pt x="512748" y="78411"/>
                      <a:pt x="484496" y="87827"/>
                    </a:cubicBezTo>
                    <a:cubicBezTo>
                      <a:pt x="450211" y="110684"/>
                      <a:pt x="453569" y="113632"/>
                      <a:pt x="423081" y="121947"/>
                    </a:cubicBezTo>
                    <a:cubicBezTo>
                      <a:pt x="404985" y="126882"/>
                      <a:pt x="386285" y="129664"/>
                      <a:pt x="368490" y="135595"/>
                    </a:cubicBezTo>
                    <a:lnTo>
                      <a:pt x="327546" y="149242"/>
                    </a:lnTo>
                    <a:cubicBezTo>
                      <a:pt x="320722" y="153791"/>
                      <a:pt x="314410" y="159222"/>
                      <a:pt x="307075" y="162890"/>
                    </a:cubicBezTo>
                    <a:cubicBezTo>
                      <a:pt x="282819" y="175018"/>
                      <a:pt x="236865" y="175115"/>
                      <a:pt x="218364" y="176538"/>
                    </a:cubicBezTo>
                    <a:cubicBezTo>
                      <a:pt x="182006" y="179335"/>
                      <a:pt x="145576" y="181087"/>
                      <a:pt x="109182" y="183362"/>
                    </a:cubicBezTo>
                    <a:cubicBezTo>
                      <a:pt x="70031" y="196412"/>
                      <a:pt x="106574" y="180840"/>
                      <a:pt x="68239" y="210657"/>
                    </a:cubicBezTo>
                    <a:cubicBezTo>
                      <a:pt x="55292" y="220727"/>
                      <a:pt x="27296" y="237953"/>
                      <a:pt x="27296" y="237953"/>
                    </a:cubicBezTo>
                    <a:cubicBezTo>
                      <a:pt x="25021" y="244777"/>
                      <a:pt x="25558" y="253338"/>
                      <a:pt x="20472" y="258424"/>
                    </a:cubicBezTo>
                    <a:cubicBezTo>
                      <a:pt x="15386" y="263510"/>
                      <a:pt x="0" y="265248"/>
                      <a:pt x="0" y="265248"/>
                    </a:cubicBez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3" name="Forme libre 92"/>
              <p:cNvSpPr/>
              <p:nvPr/>
            </p:nvSpPr>
            <p:spPr>
              <a:xfrm>
                <a:off x="5702871" y="2688609"/>
                <a:ext cx="506860" cy="116006"/>
              </a:xfrm>
              <a:custGeom>
                <a:avLst/>
                <a:gdLst>
                  <a:gd name="connsiteX0" fmla="*/ 506860 w 506860"/>
                  <a:gd name="connsiteY0" fmla="*/ 0 h 116006"/>
                  <a:gd name="connsiteX1" fmla="*/ 281672 w 506860"/>
                  <a:gd name="connsiteY1" fmla="*/ 20472 h 116006"/>
                  <a:gd name="connsiteX2" fmla="*/ 220257 w 506860"/>
                  <a:gd name="connsiteY2" fmla="*/ 54591 h 116006"/>
                  <a:gd name="connsiteX3" fmla="*/ 138371 w 506860"/>
                  <a:gd name="connsiteY3" fmla="*/ 61415 h 116006"/>
                  <a:gd name="connsiteX4" fmla="*/ 117899 w 506860"/>
                  <a:gd name="connsiteY4" fmla="*/ 68239 h 116006"/>
                  <a:gd name="connsiteX5" fmla="*/ 97428 w 506860"/>
                  <a:gd name="connsiteY5" fmla="*/ 81887 h 116006"/>
                  <a:gd name="connsiteX6" fmla="*/ 49660 w 506860"/>
                  <a:gd name="connsiteY6" fmla="*/ 88710 h 116006"/>
                  <a:gd name="connsiteX7" fmla="*/ 22365 w 506860"/>
                  <a:gd name="connsiteY7" fmla="*/ 95534 h 116006"/>
                  <a:gd name="connsiteX8" fmla="*/ 1893 w 506860"/>
                  <a:gd name="connsiteY8" fmla="*/ 116006 h 116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6860" h="116006">
                    <a:moveTo>
                      <a:pt x="506860" y="0"/>
                    </a:moveTo>
                    <a:cubicBezTo>
                      <a:pt x="407614" y="33083"/>
                      <a:pt x="480293" y="13116"/>
                      <a:pt x="281672" y="20472"/>
                    </a:cubicBezTo>
                    <a:cubicBezTo>
                      <a:pt x="265556" y="31216"/>
                      <a:pt x="242777" y="51588"/>
                      <a:pt x="220257" y="54591"/>
                    </a:cubicBezTo>
                    <a:cubicBezTo>
                      <a:pt x="193107" y="58211"/>
                      <a:pt x="165666" y="59140"/>
                      <a:pt x="138371" y="61415"/>
                    </a:cubicBezTo>
                    <a:cubicBezTo>
                      <a:pt x="131547" y="63690"/>
                      <a:pt x="124333" y="65022"/>
                      <a:pt x="117899" y="68239"/>
                    </a:cubicBezTo>
                    <a:cubicBezTo>
                      <a:pt x="110564" y="71907"/>
                      <a:pt x="105283" y="79530"/>
                      <a:pt x="97428" y="81887"/>
                    </a:cubicBezTo>
                    <a:cubicBezTo>
                      <a:pt x="82022" y="86509"/>
                      <a:pt x="65485" y="85833"/>
                      <a:pt x="49660" y="88710"/>
                    </a:cubicBezTo>
                    <a:cubicBezTo>
                      <a:pt x="40433" y="90388"/>
                      <a:pt x="31463" y="93259"/>
                      <a:pt x="22365" y="95534"/>
                    </a:cubicBezTo>
                    <a:cubicBezTo>
                      <a:pt x="0" y="110444"/>
                      <a:pt x="1893" y="100981"/>
                      <a:pt x="1893" y="116006"/>
                    </a:cubicBez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4" name="Forme libre 93"/>
              <p:cNvSpPr/>
              <p:nvPr/>
            </p:nvSpPr>
            <p:spPr>
              <a:xfrm>
                <a:off x="5704764" y="2838734"/>
                <a:ext cx="300251" cy="176275"/>
              </a:xfrm>
              <a:custGeom>
                <a:avLst/>
                <a:gdLst>
                  <a:gd name="connsiteX0" fmla="*/ 0 w 300251"/>
                  <a:gd name="connsiteY0" fmla="*/ 6824 h 176275"/>
                  <a:gd name="connsiteX1" fmla="*/ 20472 w 300251"/>
                  <a:gd name="connsiteY1" fmla="*/ 0 h 176275"/>
                  <a:gd name="connsiteX2" fmla="*/ 81887 w 300251"/>
                  <a:gd name="connsiteY2" fmla="*/ 34120 h 176275"/>
                  <a:gd name="connsiteX3" fmla="*/ 102358 w 300251"/>
                  <a:gd name="connsiteY3" fmla="*/ 47767 h 176275"/>
                  <a:gd name="connsiteX4" fmla="*/ 122830 w 300251"/>
                  <a:gd name="connsiteY4" fmla="*/ 61415 h 176275"/>
                  <a:gd name="connsiteX5" fmla="*/ 136478 w 300251"/>
                  <a:gd name="connsiteY5" fmla="*/ 81887 h 176275"/>
                  <a:gd name="connsiteX6" fmla="*/ 184245 w 300251"/>
                  <a:gd name="connsiteY6" fmla="*/ 102359 h 176275"/>
                  <a:gd name="connsiteX7" fmla="*/ 225188 w 300251"/>
                  <a:gd name="connsiteY7" fmla="*/ 129654 h 176275"/>
                  <a:gd name="connsiteX8" fmla="*/ 245660 w 300251"/>
                  <a:gd name="connsiteY8" fmla="*/ 143302 h 176275"/>
                  <a:gd name="connsiteX9" fmla="*/ 266132 w 300251"/>
                  <a:gd name="connsiteY9" fmla="*/ 150126 h 176275"/>
                  <a:gd name="connsiteX10" fmla="*/ 300251 w 300251"/>
                  <a:gd name="connsiteY10" fmla="*/ 170597 h 1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251" h="176275">
                    <a:moveTo>
                      <a:pt x="0" y="6824"/>
                    </a:moveTo>
                    <a:cubicBezTo>
                      <a:pt x="6824" y="4549"/>
                      <a:pt x="13279" y="0"/>
                      <a:pt x="20472" y="0"/>
                    </a:cubicBezTo>
                    <a:cubicBezTo>
                      <a:pt x="38487" y="0"/>
                      <a:pt x="76045" y="30225"/>
                      <a:pt x="81887" y="34120"/>
                    </a:cubicBezTo>
                    <a:lnTo>
                      <a:pt x="102358" y="47767"/>
                    </a:lnTo>
                    <a:lnTo>
                      <a:pt x="122830" y="61415"/>
                    </a:lnTo>
                    <a:cubicBezTo>
                      <a:pt x="127379" y="68239"/>
                      <a:pt x="130679" y="76088"/>
                      <a:pt x="136478" y="81887"/>
                    </a:cubicBezTo>
                    <a:cubicBezTo>
                      <a:pt x="152187" y="97596"/>
                      <a:pt x="163363" y="97138"/>
                      <a:pt x="184245" y="102359"/>
                    </a:cubicBezTo>
                    <a:lnTo>
                      <a:pt x="225188" y="129654"/>
                    </a:lnTo>
                    <a:cubicBezTo>
                      <a:pt x="232012" y="134203"/>
                      <a:pt x="237879" y="140708"/>
                      <a:pt x="245660" y="143302"/>
                    </a:cubicBezTo>
                    <a:lnTo>
                      <a:pt x="266132" y="150126"/>
                    </a:lnTo>
                    <a:cubicBezTo>
                      <a:pt x="283564" y="176275"/>
                      <a:pt x="271578" y="170597"/>
                      <a:pt x="300251" y="170597"/>
                    </a:cubicBez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5" name="Forme libre 94"/>
              <p:cNvSpPr/>
              <p:nvPr/>
            </p:nvSpPr>
            <p:spPr>
              <a:xfrm>
                <a:off x="6107373" y="1610436"/>
                <a:ext cx="348018" cy="650426"/>
              </a:xfrm>
              <a:custGeom>
                <a:avLst/>
                <a:gdLst>
                  <a:gd name="connsiteX0" fmla="*/ 348018 w 348018"/>
                  <a:gd name="connsiteY0" fmla="*/ 0 h 650426"/>
                  <a:gd name="connsiteX1" fmla="*/ 307075 w 348018"/>
                  <a:gd name="connsiteY1" fmla="*/ 27295 h 650426"/>
                  <a:gd name="connsiteX2" fmla="*/ 300251 w 348018"/>
                  <a:gd name="connsiteY2" fmla="*/ 47767 h 650426"/>
                  <a:gd name="connsiteX3" fmla="*/ 286603 w 348018"/>
                  <a:gd name="connsiteY3" fmla="*/ 68239 h 650426"/>
                  <a:gd name="connsiteX4" fmla="*/ 272955 w 348018"/>
                  <a:gd name="connsiteY4" fmla="*/ 109182 h 650426"/>
                  <a:gd name="connsiteX5" fmla="*/ 266131 w 348018"/>
                  <a:gd name="connsiteY5" fmla="*/ 129654 h 650426"/>
                  <a:gd name="connsiteX6" fmla="*/ 259308 w 348018"/>
                  <a:gd name="connsiteY6" fmla="*/ 150125 h 650426"/>
                  <a:gd name="connsiteX7" fmla="*/ 245660 w 348018"/>
                  <a:gd name="connsiteY7" fmla="*/ 238836 h 650426"/>
                  <a:gd name="connsiteX8" fmla="*/ 232012 w 348018"/>
                  <a:gd name="connsiteY8" fmla="*/ 259307 h 650426"/>
                  <a:gd name="connsiteX9" fmla="*/ 211540 w 348018"/>
                  <a:gd name="connsiteY9" fmla="*/ 327546 h 650426"/>
                  <a:gd name="connsiteX10" fmla="*/ 191069 w 348018"/>
                  <a:gd name="connsiteY10" fmla="*/ 409433 h 650426"/>
                  <a:gd name="connsiteX11" fmla="*/ 170597 w 348018"/>
                  <a:gd name="connsiteY11" fmla="*/ 423080 h 650426"/>
                  <a:gd name="connsiteX12" fmla="*/ 136478 w 348018"/>
                  <a:gd name="connsiteY12" fmla="*/ 484495 h 650426"/>
                  <a:gd name="connsiteX13" fmla="*/ 129654 w 348018"/>
                  <a:gd name="connsiteY13" fmla="*/ 552734 h 650426"/>
                  <a:gd name="connsiteX14" fmla="*/ 109182 w 348018"/>
                  <a:gd name="connsiteY14" fmla="*/ 559558 h 650426"/>
                  <a:gd name="connsiteX15" fmla="*/ 47767 w 348018"/>
                  <a:gd name="connsiteY15" fmla="*/ 593677 h 650426"/>
                  <a:gd name="connsiteX16" fmla="*/ 13648 w 348018"/>
                  <a:gd name="connsiteY16" fmla="*/ 627797 h 650426"/>
                  <a:gd name="connsiteX17" fmla="*/ 0 w 348018"/>
                  <a:gd name="connsiteY17" fmla="*/ 648268 h 65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18" h="650426">
                    <a:moveTo>
                      <a:pt x="348018" y="0"/>
                    </a:moveTo>
                    <a:cubicBezTo>
                      <a:pt x="326556" y="7154"/>
                      <a:pt x="321679" y="5389"/>
                      <a:pt x="307075" y="27295"/>
                    </a:cubicBezTo>
                    <a:cubicBezTo>
                      <a:pt x="303085" y="33280"/>
                      <a:pt x="303468" y="41333"/>
                      <a:pt x="300251" y="47767"/>
                    </a:cubicBezTo>
                    <a:cubicBezTo>
                      <a:pt x="296583" y="55103"/>
                      <a:pt x="289934" y="60744"/>
                      <a:pt x="286603" y="68239"/>
                    </a:cubicBezTo>
                    <a:cubicBezTo>
                      <a:pt x="280760" y="81385"/>
                      <a:pt x="277504" y="95534"/>
                      <a:pt x="272955" y="109182"/>
                    </a:cubicBezTo>
                    <a:lnTo>
                      <a:pt x="266131" y="129654"/>
                    </a:lnTo>
                    <a:lnTo>
                      <a:pt x="259308" y="150125"/>
                    </a:lnTo>
                    <a:cubicBezTo>
                      <a:pt x="257351" y="169694"/>
                      <a:pt x="257956" y="214244"/>
                      <a:pt x="245660" y="238836"/>
                    </a:cubicBezTo>
                    <a:cubicBezTo>
                      <a:pt x="241992" y="246171"/>
                      <a:pt x="236561" y="252483"/>
                      <a:pt x="232012" y="259307"/>
                    </a:cubicBezTo>
                    <a:cubicBezTo>
                      <a:pt x="223311" y="285411"/>
                      <a:pt x="216695" y="301768"/>
                      <a:pt x="211540" y="327546"/>
                    </a:cubicBezTo>
                    <a:cubicBezTo>
                      <a:pt x="209564" y="337426"/>
                      <a:pt x="201593" y="402417"/>
                      <a:pt x="191069" y="409433"/>
                    </a:cubicBezTo>
                    <a:lnTo>
                      <a:pt x="170597" y="423080"/>
                    </a:lnTo>
                    <a:cubicBezTo>
                      <a:pt x="139312" y="470009"/>
                      <a:pt x="148489" y="448463"/>
                      <a:pt x="136478" y="484495"/>
                    </a:cubicBezTo>
                    <a:cubicBezTo>
                      <a:pt x="134203" y="507241"/>
                      <a:pt x="137466" y="531251"/>
                      <a:pt x="129654" y="552734"/>
                    </a:cubicBezTo>
                    <a:cubicBezTo>
                      <a:pt x="127196" y="559494"/>
                      <a:pt x="115470" y="556065"/>
                      <a:pt x="109182" y="559558"/>
                    </a:cubicBezTo>
                    <a:cubicBezTo>
                      <a:pt x="38795" y="598663"/>
                      <a:pt x="94088" y="578239"/>
                      <a:pt x="47767" y="593677"/>
                    </a:cubicBezTo>
                    <a:cubicBezTo>
                      <a:pt x="27296" y="607325"/>
                      <a:pt x="25021" y="605051"/>
                      <a:pt x="13648" y="627797"/>
                    </a:cubicBezTo>
                    <a:cubicBezTo>
                      <a:pt x="2333" y="650426"/>
                      <a:pt x="15209" y="648268"/>
                      <a:pt x="0" y="648268"/>
                    </a:cubicBez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6" name="Forme libre 95"/>
              <p:cNvSpPr/>
              <p:nvPr/>
            </p:nvSpPr>
            <p:spPr>
              <a:xfrm>
                <a:off x="5124734" y="2279176"/>
                <a:ext cx="934872" cy="236447"/>
              </a:xfrm>
              <a:custGeom>
                <a:avLst/>
                <a:gdLst>
                  <a:gd name="connsiteX0" fmla="*/ 934872 w 934872"/>
                  <a:gd name="connsiteY0" fmla="*/ 0 h 236447"/>
                  <a:gd name="connsiteX1" fmla="*/ 887105 w 934872"/>
                  <a:gd name="connsiteY1" fmla="*/ 6824 h 236447"/>
                  <a:gd name="connsiteX2" fmla="*/ 866633 w 934872"/>
                  <a:gd name="connsiteY2" fmla="*/ 13648 h 236447"/>
                  <a:gd name="connsiteX3" fmla="*/ 818866 w 934872"/>
                  <a:gd name="connsiteY3" fmla="*/ 20472 h 236447"/>
                  <a:gd name="connsiteX4" fmla="*/ 784747 w 934872"/>
                  <a:gd name="connsiteY4" fmla="*/ 27296 h 236447"/>
                  <a:gd name="connsiteX5" fmla="*/ 702860 w 934872"/>
                  <a:gd name="connsiteY5" fmla="*/ 34120 h 236447"/>
                  <a:gd name="connsiteX6" fmla="*/ 607326 w 934872"/>
                  <a:gd name="connsiteY6" fmla="*/ 54591 h 236447"/>
                  <a:gd name="connsiteX7" fmla="*/ 539087 w 934872"/>
                  <a:gd name="connsiteY7" fmla="*/ 68239 h 236447"/>
                  <a:gd name="connsiteX8" fmla="*/ 320723 w 934872"/>
                  <a:gd name="connsiteY8" fmla="*/ 75063 h 236447"/>
                  <a:gd name="connsiteX9" fmla="*/ 232012 w 934872"/>
                  <a:gd name="connsiteY9" fmla="*/ 81887 h 236447"/>
                  <a:gd name="connsiteX10" fmla="*/ 225188 w 934872"/>
                  <a:gd name="connsiteY10" fmla="*/ 102358 h 236447"/>
                  <a:gd name="connsiteX11" fmla="*/ 211541 w 934872"/>
                  <a:gd name="connsiteY11" fmla="*/ 122830 h 236447"/>
                  <a:gd name="connsiteX12" fmla="*/ 170597 w 934872"/>
                  <a:gd name="connsiteY12" fmla="*/ 136478 h 236447"/>
                  <a:gd name="connsiteX13" fmla="*/ 129654 w 934872"/>
                  <a:gd name="connsiteY13" fmla="*/ 170597 h 236447"/>
                  <a:gd name="connsiteX14" fmla="*/ 122830 w 934872"/>
                  <a:gd name="connsiteY14" fmla="*/ 191069 h 236447"/>
                  <a:gd name="connsiteX15" fmla="*/ 88711 w 934872"/>
                  <a:gd name="connsiteY15" fmla="*/ 197893 h 236447"/>
                  <a:gd name="connsiteX16" fmla="*/ 68239 w 934872"/>
                  <a:gd name="connsiteY16" fmla="*/ 204717 h 236447"/>
                  <a:gd name="connsiteX17" fmla="*/ 0 w 934872"/>
                  <a:gd name="connsiteY17" fmla="*/ 225188 h 236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34872" h="236447">
                    <a:moveTo>
                      <a:pt x="934872" y="0"/>
                    </a:moveTo>
                    <a:cubicBezTo>
                      <a:pt x="918950" y="2275"/>
                      <a:pt x="902877" y="3670"/>
                      <a:pt x="887105" y="6824"/>
                    </a:cubicBezTo>
                    <a:cubicBezTo>
                      <a:pt x="880052" y="8235"/>
                      <a:pt x="873686" y="12237"/>
                      <a:pt x="866633" y="13648"/>
                    </a:cubicBezTo>
                    <a:cubicBezTo>
                      <a:pt x="850861" y="16802"/>
                      <a:pt x="834731" y="17828"/>
                      <a:pt x="818866" y="20472"/>
                    </a:cubicBezTo>
                    <a:cubicBezTo>
                      <a:pt x="807426" y="22379"/>
                      <a:pt x="796266" y="25941"/>
                      <a:pt x="784747" y="27296"/>
                    </a:cubicBezTo>
                    <a:cubicBezTo>
                      <a:pt x="757544" y="30496"/>
                      <a:pt x="730156" y="31845"/>
                      <a:pt x="702860" y="34120"/>
                    </a:cubicBezTo>
                    <a:cubicBezTo>
                      <a:pt x="631012" y="58068"/>
                      <a:pt x="693410" y="40243"/>
                      <a:pt x="607326" y="54591"/>
                    </a:cubicBezTo>
                    <a:cubicBezTo>
                      <a:pt x="570877" y="60666"/>
                      <a:pt x="582982" y="65929"/>
                      <a:pt x="539087" y="68239"/>
                    </a:cubicBezTo>
                    <a:cubicBezTo>
                      <a:pt x="466364" y="72067"/>
                      <a:pt x="393511" y="72788"/>
                      <a:pt x="320723" y="75063"/>
                    </a:cubicBezTo>
                    <a:cubicBezTo>
                      <a:pt x="291153" y="77338"/>
                      <a:pt x="260529" y="73740"/>
                      <a:pt x="232012" y="81887"/>
                    </a:cubicBezTo>
                    <a:cubicBezTo>
                      <a:pt x="225096" y="83863"/>
                      <a:pt x="228405" y="95925"/>
                      <a:pt x="225188" y="102358"/>
                    </a:cubicBezTo>
                    <a:cubicBezTo>
                      <a:pt x="221520" y="109693"/>
                      <a:pt x="218496" y="118483"/>
                      <a:pt x="211541" y="122830"/>
                    </a:cubicBezTo>
                    <a:cubicBezTo>
                      <a:pt x="199342" y="130455"/>
                      <a:pt x="182567" y="128498"/>
                      <a:pt x="170597" y="136478"/>
                    </a:cubicBezTo>
                    <a:cubicBezTo>
                      <a:pt x="142096" y="155478"/>
                      <a:pt x="155925" y="144326"/>
                      <a:pt x="129654" y="170597"/>
                    </a:cubicBezTo>
                    <a:cubicBezTo>
                      <a:pt x="127379" y="177421"/>
                      <a:pt x="128815" y="187079"/>
                      <a:pt x="122830" y="191069"/>
                    </a:cubicBezTo>
                    <a:cubicBezTo>
                      <a:pt x="113180" y="197503"/>
                      <a:pt x="99963" y="195080"/>
                      <a:pt x="88711" y="197893"/>
                    </a:cubicBezTo>
                    <a:cubicBezTo>
                      <a:pt x="81733" y="199638"/>
                      <a:pt x="75063" y="202442"/>
                      <a:pt x="68239" y="204717"/>
                    </a:cubicBezTo>
                    <a:cubicBezTo>
                      <a:pt x="36508" y="236447"/>
                      <a:pt x="57417" y="225188"/>
                      <a:pt x="0" y="225188"/>
                    </a:cubicBez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7" name="Forme libre 96"/>
              <p:cNvSpPr/>
              <p:nvPr/>
            </p:nvSpPr>
            <p:spPr>
              <a:xfrm>
                <a:off x="4490113" y="2053988"/>
                <a:ext cx="170597" cy="177421"/>
              </a:xfrm>
              <a:custGeom>
                <a:avLst/>
                <a:gdLst>
                  <a:gd name="connsiteX0" fmla="*/ 170597 w 170597"/>
                  <a:gd name="connsiteY0" fmla="*/ 0 h 177421"/>
                  <a:gd name="connsiteX1" fmla="*/ 150126 w 170597"/>
                  <a:gd name="connsiteY1" fmla="*/ 13648 h 177421"/>
                  <a:gd name="connsiteX2" fmla="*/ 143302 w 170597"/>
                  <a:gd name="connsiteY2" fmla="*/ 34119 h 177421"/>
                  <a:gd name="connsiteX3" fmla="*/ 136478 w 170597"/>
                  <a:gd name="connsiteY3" fmla="*/ 61415 h 177421"/>
                  <a:gd name="connsiteX4" fmla="*/ 95535 w 170597"/>
                  <a:gd name="connsiteY4" fmla="*/ 88711 h 177421"/>
                  <a:gd name="connsiteX5" fmla="*/ 75063 w 170597"/>
                  <a:gd name="connsiteY5" fmla="*/ 102358 h 177421"/>
                  <a:gd name="connsiteX6" fmla="*/ 40944 w 170597"/>
                  <a:gd name="connsiteY6" fmla="*/ 136478 h 177421"/>
                  <a:gd name="connsiteX7" fmla="*/ 27296 w 170597"/>
                  <a:gd name="connsiteY7" fmla="*/ 156949 h 177421"/>
                  <a:gd name="connsiteX8" fmla="*/ 6824 w 170597"/>
                  <a:gd name="connsiteY8" fmla="*/ 170597 h 177421"/>
                  <a:gd name="connsiteX9" fmla="*/ 0 w 170597"/>
                  <a:gd name="connsiteY9" fmla="*/ 177421 h 17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597" h="177421">
                    <a:moveTo>
                      <a:pt x="170597" y="0"/>
                    </a:moveTo>
                    <a:cubicBezTo>
                      <a:pt x="163773" y="4549"/>
                      <a:pt x="155249" y="7244"/>
                      <a:pt x="150126" y="13648"/>
                    </a:cubicBezTo>
                    <a:cubicBezTo>
                      <a:pt x="145633" y="19265"/>
                      <a:pt x="145278" y="27203"/>
                      <a:pt x="143302" y="34119"/>
                    </a:cubicBezTo>
                    <a:cubicBezTo>
                      <a:pt x="140725" y="43137"/>
                      <a:pt x="142654" y="54357"/>
                      <a:pt x="136478" y="61415"/>
                    </a:cubicBezTo>
                    <a:cubicBezTo>
                      <a:pt x="125677" y="73759"/>
                      <a:pt x="109183" y="79613"/>
                      <a:pt x="95535" y="88711"/>
                    </a:cubicBezTo>
                    <a:lnTo>
                      <a:pt x="75063" y="102358"/>
                    </a:lnTo>
                    <a:cubicBezTo>
                      <a:pt x="38670" y="156947"/>
                      <a:pt x="86434" y="90988"/>
                      <a:pt x="40944" y="136478"/>
                    </a:cubicBezTo>
                    <a:cubicBezTo>
                      <a:pt x="35145" y="142277"/>
                      <a:pt x="33095" y="151150"/>
                      <a:pt x="27296" y="156949"/>
                    </a:cubicBezTo>
                    <a:cubicBezTo>
                      <a:pt x="21497" y="162748"/>
                      <a:pt x="13385" y="165676"/>
                      <a:pt x="6824" y="170597"/>
                    </a:cubicBezTo>
                    <a:cubicBezTo>
                      <a:pt x="4251" y="172527"/>
                      <a:pt x="2275" y="175146"/>
                      <a:pt x="0" y="177421"/>
                    </a:cubicBez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8" name="Forme libre 97"/>
              <p:cNvSpPr/>
              <p:nvPr/>
            </p:nvSpPr>
            <p:spPr>
              <a:xfrm>
                <a:off x="4339988" y="2286000"/>
                <a:ext cx="129654" cy="156949"/>
              </a:xfrm>
              <a:custGeom>
                <a:avLst/>
                <a:gdLst>
                  <a:gd name="connsiteX0" fmla="*/ 129654 w 129654"/>
                  <a:gd name="connsiteY0" fmla="*/ 0 h 156949"/>
                  <a:gd name="connsiteX1" fmla="*/ 122830 w 129654"/>
                  <a:gd name="connsiteY1" fmla="*/ 40943 h 156949"/>
                  <a:gd name="connsiteX2" fmla="*/ 68239 w 129654"/>
                  <a:gd name="connsiteY2" fmla="*/ 88710 h 156949"/>
                  <a:gd name="connsiteX3" fmla="*/ 47767 w 129654"/>
                  <a:gd name="connsiteY3" fmla="*/ 102358 h 156949"/>
                  <a:gd name="connsiteX4" fmla="*/ 27296 w 129654"/>
                  <a:gd name="connsiteY4" fmla="*/ 116006 h 156949"/>
                  <a:gd name="connsiteX5" fmla="*/ 0 w 129654"/>
                  <a:gd name="connsiteY5" fmla="*/ 156949 h 156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654" h="156949">
                    <a:moveTo>
                      <a:pt x="129654" y="0"/>
                    </a:moveTo>
                    <a:cubicBezTo>
                      <a:pt x="127379" y="13648"/>
                      <a:pt x="127205" y="27817"/>
                      <a:pt x="122830" y="40943"/>
                    </a:cubicBezTo>
                    <a:cubicBezTo>
                      <a:pt x="114706" y="65314"/>
                      <a:pt x="86762" y="76361"/>
                      <a:pt x="68239" y="88710"/>
                    </a:cubicBezTo>
                    <a:lnTo>
                      <a:pt x="47767" y="102358"/>
                    </a:lnTo>
                    <a:lnTo>
                      <a:pt x="27296" y="116006"/>
                    </a:lnTo>
                    <a:lnTo>
                      <a:pt x="0" y="156949"/>
                    </a:ln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9" name="Forme libre 98"/>
              <p:cNvSpPr/>
              <p:nvPr/>
            </p:nvSpPr>
            <p:spPr>
              <a:xfrm>
                <a:off x="4330711" y="2497540"/>
                <a:ext cx="72966" cy="443553"/>
              </a:xfrm>
              <a:custGeom>
                <a:avLst/>
                <a:gdLst>
                  <a:gd name="connsiteX0" fmla="*/ 16101 w 72966"/>
                  <a:gd name="connsiteY0" fmla="*/ 0 h 443553"/>
                  <a:gd name="connsiteX1" fmla="*/ 2453 w 72966"/>
                  <a:gd name="connsiteY1" fmla="*/ 122830 h 443553"/>
                  <a:gd name="connsiteX2" fmla="*/ 16101 w 72966"/>
                  <a:gd name="connsiteY2" fmla="*/ 238836 h 443553"/>
                  <a:gd name="connsiteX3" fmla="*/ 29749 w 72966"/>
                  <a:gd name="connsiteY3" fmla="*/ 259308 h 443553"/>
                  <a:gd name="connsiteX4" fmla="*/ 50220 w 72966"/>
                  <a:gd name="connsiteY4" fmla="*/ 272956 h 443553"/>
                  <a:gd name="connsiteX5" fmla="*/ 50220 w 72966"/>
                  <a:gd name="connsiteY5" fmla="*/ 313899 h 443553"/>
                  <a:gd name="connsiteX6" fmla="*/ 63868 w 72966"/>
                  <a:gd name="connsiteY6" fmla="*/ 395785 h 443553"/>
                  <a:gd name="connsiteX7" fmla="*/ 57044 w 72966"/>
                  <a:gd name="connsiteY7" fmla="*/ 443553 h 443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966" h="443553">
                    <a:moveTo>
                      <a:pt x="16101" y="0"/>
                    </a:moveTo>
                    <a:cubicBezTo>
                      <a:pt x="0" y="48304"/>
                      <a:pt x="2453" y="35202"/>
                      <a:pt x="2453" y="122830"/>
                    </a:cubicBezTo>
                    <a:cubicBezTo>
                      <a:pt x="2453" y="135769"/>
                      <a:pt x="834" y="208302"/>
                      <a:pt x="16101" y="238836"/>
                    </a:cubicBezTo>
                    <a:cubicBezTo>
                      <a:pt x="19769" y="246172"/>
                      <a:pt x="23950" y="253509"/>
                      <a:pt x="29749" y="259308"/>
                    </a:cubicBezTo>
                    <a:cubicBezTo>
                      <a:pt x="35548" y="265107"/>
                      <a:pt x="43396" y="268407"/>
                      <a:pt x="50220" y="272956"/>
                    </a:cubicBezTo>
                    <a:cubicBezTo>
                      <a:pt x="72966" y="341191"/>
                      <a:pt x="45671" y="245662"/>
                      <a:pt x="50220" y="313899"/>
                    </a:cubicBezTo>
                    <a:cubicBezTo>
                      <a:pt x="52061" y="341510"/>
                      <a:pt x="63868" y="395785"/>
                      <a:pt x="63868" y="395785"/>
                    </a:cubicBezTo>
                    <a:cubicBezTo>
                      <a:pt x="54167" y="424889"/>
                      <a:pt x="57044" y="409064"/>
                      <a:pt x="57044" y="443553"/>
                    </a:cubicBez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0" name="Forme libre 99"/>
              <p:cNvSpPr/>
              <p:nvPr/>
            </p:nvSpPr>
            <p:spPr>
              <a:xfrm>
                <a:off x="4181777" y="2995684"/>
                <a:ext cx="205978" cy="368489"/>
              </a:xfrm>
              <a:custGeom>
                <a:avLst/>
                <a:gdLst>
                  <a:gd name="connsiteX0" fmla="*/ 205978 w 205978"/>
                  <a:gd name="connsiteY0" fmla="*/ 0 h 368489"/>
                  <a:gd name="connsiteX1" fmla="*/ 199154 w 205978"/>
                  <a:gd name="connsiteY1" fmla="*/ 47767 h 368489"/>
                  <a:gd name="connsiteX2" fmla="*/ 192330 w 205978"/>
                  <a:gd name="connsiteY2" fmla="*/ 136477 h 368489"/>
                  <a:gd name="connsiteX3" fmla="*/ 158211 w 205978"/>
                  <a:gd name="connsiteY3" fmla="*/ 170597 h 368489"/>
                  <a:gd name="connsiteX4" fmla="*/ 137739 w 205978"/>
                  <a:gd name="connsiteY4" fmla="*/ 191068 h 368489"/>
                  <a:gd name="connsiteX5" fmla="*/ 117268 w 205978"/>
                  <a:gd name="connsiteY5" fmla="*/ 232012 h 368489"/>
                  <a:gd name="connsiteX6" fmla="*/ 110444 w 205978"/>
                  <a:gd name="connsiteY6" fmla="*/ 252483 h 368489"/>
                  <a:gd name="connsiteX7" fmla="*/ 96796 w 205978"/>
                  <a:gd name="connsiteY7" fmla="*/ 272955 h 368489"/>
                  <a:gd name="connsiteX8" fmla="*/ 89972 w 205978"/>
                  <a:gd name="connsiteY8" fmla="*/ 293426 h 368489"/>
                  <a:gd name="connsiteX9" fmla="*/ 69501 w 205978"/>
                  <a:gd name="connsiteY9" fmla="*/ 307074 h 368489"/>
                  <a:gd name="connsiteX10" fmla="*/ 28557 w 205978"/>
                  <a:gd name="connsiteY10" fmla="*/ 320722 h 368489"/>
                  <a:gd name="connsiteX11" fmla="*/ 1262 w 205978"/>
                  <a:gd name="connsiteY11" fmla="*/ 368489 h 36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5978" h="368489">
                    <a:moveTo>
                      <a:pt x="205978" y="0"/>
                    </a:moveTo>
                    <a:cubicBezTo>
                      <a:pt x="203703" y="15922"/>
                      <a:pt x="200754" y="31763"/>
                      <a:pt x="199154" y="47767"/>
                    </a:cubicBezTo>
                    <a:cubicBezTo>
                      <a:pt x="196203" y="77277"/>
                      <a:pt x="197795" y="107328"/>
                      <a:pt x="192330" y="136477"/>
                    </a:cubicBezTo>
                    <a:cubicBezTo>
                      <a:pt x="188623" y="156248"/>
                      <a:pt x="171017" y="159925"/>
                      <a:pt x="158211" y="170597"/>
                    </a:cubicBezTo>
                    <a:cubicBezTo>
                      <a:pt x="150797" y="176775"/>
                      <a:pt x="144563" y="184244"/>
                      <a:pt x="137739" y="191068"/>
                    </a:cubicBezTo>
                    <a:cubicBezTo>
                      <a:pt x="120593" y="242514"/>
                      <a:pt x="143720" y="179110"/>
                      <a:pt x="117268" y="232012"/>
                    </a:cubicBezTo>
                    <a:cubicBezTo>
                      <a:pt x="114051" y="238445"/>
                      <a:pt x="113661" y="246050"/>
                      <a:pt x="110444" y="252483"/>
                    </a:cubicBezTo>
                    <a:cubicBezTo>
                      <a:pt x="106776" y="259819"/>
                      <a:pt x="100464" y="265619"/>
                      <a:pt x="96796" y="272955"/>
                    </a:cubicBezTo>
                    <a:cubicBezTo>
                      <a:pt x="93579" y="279388"/>
                      <a:pt x="94465" y="287809"/>
                      <a:pt x="89972" y="293426"/>
                    </a:cubicBezTo>
                    <a:cubicBezTo>
                      <a:pt x="84849" y="299830"/>
                      <a:pt x="76995" y="303743"/>
                      <a:pt x="69501" y="307074"/>
                    </a:cubicBezTo>
                    <a:cubicBezTo>
                      <a:pt x="56355" y="312917"/>
                      <a:pt x="28557" y="320722"/>
                      <a:pt x="28557" y="320722"/>
                    </a:cubicBezTo>
                    <a:cubicBezTo>
                      <a:pt x="0" y="363558"/>
                      <a:pt x="1262" y="345263"/>
                      <a:pt x="1262" y="368489"/>
                    </a:cubicBez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1" name="Forme libre 100"/>
              <p:cNvSpPr/>
              <p:nvPr/>
            </p:nvSpPr>
            <p:spPr>
              <a:xfrm>
                <a:off x="3712191" y="3418764"/>
                <a:ext cx="436728" cy="197893"/>
              </a:xfrm>
              <a:custGeom>
                <a:avLst/>
                <a:gdLst>
                  <a:gd name="connsiteX0" fmla="*/ 436728 w 436728"/>
                  <a:gd name="connsiteY0" fmla="*/ 0 h 197893"/>
                  <a:gd name="connsiteX1" fmla="*/ 293427 w 436728"/>
                  <a:gd name="connsiteY1" fmla="*/ 13648 h 197893"/>
                  <a:gd name="connsiteX2" fmla="*/ 272955 w 436728"/>
                  <a:gd name="connsiteY2" fmla="*/ 20472 h 197893"/>
                  <a:gd name="connsiteX3" fmla="*/ 252484 w 436728"/>
                  <a:gd name="connsiteY3" fmla="*/ 34120 h 197893"/>
                  <a:gd name="connsiteX4" fmla="*/ 225188 w 436728"/>
                  <a:gd name="connsiteY4" fmla="*/ 68239 h 197893"/>
                  <a:gd name="connsiteX5" fmla="*/ 184245 w 436728"/>
                  <a:gd name="connsiteY5" fmla="*/ 75063 h 197893"/>
                  <a:gd name="connsiteX6" fmla="*/ 150125 w 436728"/>
                  <a:gd name="connsiteY6" fmla="*/ 109182 h 197893"/>
                  <a:gd name="connsiteX7" fmla="*/ 143302 w 436728"/>
                  <a:gd name="connsiteY7" fmla="*/ 129654 h 197893"/>
                  <a:gd name="connsiteX8" fmla="*/ 122830 w 436728"/>
                  <a:gd name="connsiteY8" fmla="*/ 136478 h 197893"/>
                  <a:gd name="connsiteX9" fmla="*/ 81887 w 436728"/>
                  <a:gd name="connsiteY9" fmla="*/ 163773 h 197893"/>
                  <a:gd name="connsiteX10" fmla="*/ 20472 w 436728"/>
                  <a:gd name="connsiteY10" fmla="*/ 191069 h 197893"/>
                  <a:gd name="connsiteX11" fmla="*/ 0 w 436728"/>
                  <a:gd name="connsiteY11" fmla="*/ 197893 h 19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6728" h="197893">
                    <a:moveTo>
                      <a:pt x="436728" y="0"/>
                    </a:moveTo>
                    <a:cubicBezTo>
                      <a:pt x="374552" y="3886"/>
                      <a:pt x="344670" y="837"/>
                      <a:pt x="293427" y="13648"/>
                    </a:cubicBezTo>
                    <a:cubicBezTo>
                      <a:pt x="286449" y="15393"/>
                      <a:pt x="279779" y="18197"/>
                      <a:pt x="272955" y="20472"/>
                    </a:cubicBezTo>
                    <a:cubicBezTo>
                      <a:pt x="266131" y="25021"/>
                      <a:pt x="257607" y="27716"/>
                      <a:pt x="252484" y="34120"/>
                    </a:cubicBezTo>
                    <a:cubicBezTo>
                      <a:pt x="233526" y="57817"/>
                      <a:pt x="262523" y="55794"/>
                      <a:pt x="225188" y="68239"/>
                    </a:cubicBezTo>
                    <a:cubicBezTo>
                      <a:pt x="212062" y="72614"/>
                      <a:pt x="197893" y="72788"/>
                      <a:pt x="184245" y="75063"/>
                    </a:cubicBezTo>
                    <a:cubicBezTo>
                      <a:pt x="163775" y="88710"/>
                      <a:pt x="161497" y="86437"/>
                      <a:pt x="150125" y="109182"/>
                    </a:cubicBezTo>
                    <a:cubicBezTo>
                      <a:pt x="146908" y="115616"/>
                      <a:pt x="148388" y="124568"/>
                      <a:pt x="143302" y="129654"/>
                    </a:cubicBezTo>
                    <a:cubicBezTo>
                      <a:pt x="138216" y="134740"/>
                      <a:pt x="129118" y="132985"/>
                      <a:pt x="122830" y="136478"/>
                    </a:cubicBezTo>
                    <a:cubicBezTo>
                      <a:pt x="108492" y="144444"/>
                      <a:pt x="95535" y="154675"/>
                      <a:pt x="81887" y="163773"/>
                    </a:cubicBezTo>
                    <a:cubicBezTo>
                      <a:pt x="49445" y="185401"/>
                      <a:pt x="69196" y="174827"/>
                      <a:pt x="20472" y="191069"/>
                    </a:cubicBezTo>
                    <a:lnTo>
                      <a:pt x="0" y="197893"/>
                    </a:ln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Forme libre 101"/>
              <p:cNvSpPr/>
              <p:nvPr/>
            </p:nvSpPr>
            <p:spPr>
              <a:xfrm>
                <a:off x="3118513" y="3623481"/>
                <a:ext cx="532263" cy="156949"/>
              </a:xfrm>
              <a:custGeom>
                <a:avLst/>
                <a:gdLst>
                  <a:gd name="connsiteX0" fmla="*/ 532263 w 532263"/>
                  <a:gd name="connsiteY0" fmla="*/ 0 h 156949"/>
                  <a:gd name="connsiteX1" fmla="*/ 504968 w 532263"/>
                  <a:gd name="connsiteY1" fmla="*/ 6823 h 156949"/>
                  <a:gd name="connsiteX2" fmla="*/ 409433 w 532263"/>
                  <a:gd name="connsiteY2" fmla="*/ 68238 h 156949"/>
                  <a:gd name="connsiteX3" fmla="*/ 388962 w 532263"/>
                  <a:gd name="connsiteY3" fmla="*/ 75062 h 156949"/>
                  <a:gd name="connsiteX4" fmla="*/ 307075 w 532263"/>
                  <a:gd name="connsiteY4" fmla="*/ 88710 h 156949"/>
                  <a:gd name="connsiteX5" fmla="*/ 150126 w 532263"/>
                  <a:gd name="connsiteY5" fmla="*/ 102358 h 156949"/>
                  <a:gd name="connsiteX6" fmla="*/ 102359 w 532263"/>
                  <a:gd name="connsiteY6" fmla="*/ 116006 h 156949"/>
                  <a:gd name="connsiteX7" fmla="*/ 75063 w 532263"/>
                  <a:gd name="connsiteY7" fmla="*/ 122829 h 156949"/>
                  <a:gd name="connsiteX8" fmla="*/ 34120 w 532263"/>
                  <a:gd name="connsiteY8" fmla="*/ 136477 h 156949"/>
                  <a:gd name="connsiteX9" fmla="*/ 13648 w 532263"/>
                  <a:gd name="connsiteY9" fmla="*/ 143301 h 156949"/>
                  <a:gd name="connsiteX10" fmla="*/ 0 w 532263"/>
                  <a:gd name="connsiteY10" fmla="*/ 156949 h 156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2263" h="156949">
                    <a:moveTo>
                      <a:pt x="532263" y="0"/>
                    </a:moveTo>
                    <a:cubicBezTo>
                      <a:pt x="523165" y="2274"/>
                      <a:pt x="513225" y="2377"/>
                      <a:pt x="504968" y="6823"/>
                    </a:cubicBezTo>
                    <a:cubicBezTo>
                      <a:pt x="457259" y="32512"/>
                      <a:pt x="451314" y="47298"/>
                      <a:pt x="409433" y="68238"/>
                    </a:cubicBezTo>
                    <a:cubicBezTo>
                      <a:pt x="403000" y="71455"/>
                      <a:pt x="396015" y="73651"/>
                      <a:pt x="388962" y="75062"/>
                    </a:cubicBezTo>
                    <a:cubicBezTo>
                      <a:pt x="361827" y="80489"/>
                      <a:pt x="334210" y="83283"/>
                      <a:pt x="307075" y="88710"/>
                    </a:cubicBezTo>
                    <a:cubicBezTo>
                      <a:pt x="232746" y="103576"/>
                      <a:pt x="284536" y="94891"/>
                      <a:pt x="150126" y="102358"/>
                    </a:cubicBezTo>
                    <a:cubicBezTo>
                      <a:pt x="64739" y="123705"/>
                      <a:pt x="170927" y="96416"/>
                      <a:pt x="102359" y="116006"/>
                    </a:cubicBezTo>
                    <a:cubicBezTo>
                      <a:pt x="93341" y="118582"/>
                      <a:pt x="84046" y="120134"/>
                      <a:pt x="75063" y="122829"/>
                    </a:cubicBezTo>
                    <a:cubicBezTo>
                      <a:pt x="61284" y="126963"/>
                      <a:pt x="47768" y="131928"/>
                      <a:pt x="34120" y="136477"/>
                    </a:cubicBezTo>
                    <a:cubicBezTo>
                      <a:pt x="27296" y="138752"/>
                      <a:pt x="18734" y="138215"/>
                      <a:pt x="13648" y="143301"/>
                    </a:cubicBezTo>
                    <a:lnTo>
                      <a:pt x="0" y="156949"/>
                    </a:ln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3" name="Forme libre 102"/>
              <p:cNvSpPr/>
              <p:nvPr/>
            </p:nvSpPr>
            <p:spPr>
              <a:xfrm>
                <a:off x="2552131" y="3808958"/>
                <a:ext cx="525439" cy="142069"/>
              </a:xfrm>
              <a:custGeom>
                <a:avLst/>
                <a:gdLst>
                  <a:gd name="connsiteX0" fmla="*/ 525439 w 525439"/>
                  <a:gd name="connsiteY0" fmla="*/ 12415 h 142069"/>
                  <a:gd name="connsiteX1" fmla="*/ 361666 w 525439"/>
                  <a:gd name="connsiteY1" fmla="*/ 12415 h 142069"/>
                  <a:gd name="connsiteX2" fmla="*/ 320723 w 525439"/>
                  <a:gd name="connsiteY2" fmla="*/ 26063 h 142069"/>
                  <a:gd name="connsiteX3" fmla="*/ 259308 w 525439"/>
                  <a:gd name="connsiteY3" fmla="*/ 46535 h 142069"/>
                  <a:gd name="connsiteX4" fmla="*/ 218365 w 525439"/>
                  <a:gd name="connsiteY4" fmla="*/ 60182 h 142069"/>
                  <a:gd name="connsiteX5" fmla="*/ 197893 w 525439"/>
                  <a:gd name="connsiteY5" fmla="*/ 67006 h 142069"/>
                  <a:gd name="connsiteX6" fmla="*/ 177421 w 525439"/>
                  <a:gd name="connsiteY6" fmla="*/ 80654 h 142069"/>
                  <a:gd name="connsiteX7" fmla="*/ 122830 w 525439"/>
                  <a:gd name="connsiteY7" fmla="*/ 87478 h 142069"/>
                  <a:gd name="connsiteX8" fmla="*/ 102359 w 525439"/>
                  <a:gd name="connsiteY8" fmla="*/ 94302 h 142069"/>
                  <a:gd name="connsiteX9" fmla="*/ 81887 w 525439"/>
                  <a:gd name="connsiteY9" fmla="*/ 107949 h 142069"/>
                  <a:gd name="connsiteX10" fmla="*/ 40944 w 525439"/>
                  <a:gd name="connsiteY10" fmla="*/ 121597 h 142069"/>
                  <a:gd name="connsiteX11" fmla="*/ 20472 w 525439"/>
                  <a:gd name="connsiteY11" fmla="*/ 135245 h 142069"/>
                  <a:gd name="connsiteX12" fmla="*/ 0 w 525439"/>
                  <a:gd name="connsiteY12" fmla="*/ 142069 h 14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5439" h="142069">
                    <a:moveTo>
                      <a:pt x="525439" y="12415"/>
                    </a:moveTo>
                    <a:cubicBezTo>
                      <a:pt x="454302" y="7334"/>
                      <a:pt x="427877" y="0"/>
                      <a:pt x="361666" y="12415"/>
                    </a:cubicBezTo>
                    <a:cubicBezTo>
                      <a:pt x="347526" y="15066"/>
                      <a:pt x="334371" y="21514"/>
                      <a:pt x="320723" y="26063"/>
                    </a:cubicBezTo>
                    <a:lnTo>
                      <a:pt x="259308" y="46535"/>
                    </a:lnTo>
                    <a:lnTo>
                      <a:pt x="218365" y="60182"/>
                    </a:lnTo>
                    <a:cubicBezTo>
                      <a:pt x="211541" y="62457"/>
                      <a:pt x="203878" y="63016"/>
                      <a:pt x="197893" y="67006"/>
                    </a:cubicBezTo>
                    <a:cubicBezTo>
                      <a:pt x="191069" y="71555"/>
                      <a:pt x="185333" y="78496"/>
                      <a:pt x="177421" y="80654"/>
                    </a:cubicBezTo>
                    <a:cubicBezTo>
                      <a:pt x="159729" y="85479"/>
                      <a:pt x="141027" y="85203"/>
                      <a:pt x="122830" y="87478"/>
                    </a:cubicBezTo>
                    <a:cubicBezTo>
                      <a:pt x="116006" y="89753"/>
                      <a:pt x="108792" y="91085"/>
                      <a:pt x="102359" y="94302"/>
                    </a:cubicBezTo>
                    <a:cubicBezTo>
                      <a:pt x="95024" y="97970"/>
                      <a:pt x="89381" y="104618"/>
                      <a:pt x="81887" y="107949"/>
                    </a:cubicBezTo>
                    <a:cubicBezTo>
                      <a:pt x="68741" y="113792"/>
                      <a:pt x="52914" y="113617"/>
                      <a:pt x="40944" y="121597"/>
                    </a:cubicBezTo>
                    <a:cubicBezTo>
                      <a:pt x="34120" y="126146"/>
                      <a:pt x="27808" y="131577"/>
                      <a:pt x="20472" y="135245"/>
                    </a:cubicBezTo>
                    <a:cubicBezTo>
                      <a:pt x="14038" y="138462"/>
                      <a:pt x="0" y="142069"/>
                      <a:pt x="0" y="142069"/>
                    </a:cubicBez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" name="Forme libre 103"/>
              <p:cNvSpPr/>
              <p:nvPr/>
            </p:nvSpPr>
            <p:spPr>
              <a:xfrm>
                <a:off x="3316406" y="3637128"/>
                <a:ext cx="348018" cy="580030"/>
              </a:xfrm>
              <a:custGeom>
                <a:avLst/>
                <a:gdLst>
                  <a:gd name="connsiteX0" fmla="*/ 348018 w 348018"/>
                  <a:gd name="connsiteY0" fmla="*/ 0 h 580030"/>
                  <a:gd name="connsiteX1" fmla="*/ 307075 w 348018"/>
                  <a:gd name="connsiteY1" fmla="*/ 27296 h 580030"/>
                  <a:gd name="connsiteX2" fmla="*/ 293427 w 348018"/>
                  <a:gd name="connsiteY2" fmla="*/ 47768 h 580030"/>
                  <a:gd name="connsiteX3" fmla="*/ 259307 w 348018"/>
                  <a:gd name="connsiteY3" fmla="*/ 88711 h 580030"/>
                  <a:gd name="connsiteX4" fmla="*/ 238836 w 348018"/>
                  <a:gd name="connsiteY4" fmla="*/ 143302 h 580030"/>
                  <a:gd name="connsiteX5" fmla="*/ 218364 w 348018"/>
                  <a:gd name="connsiteY5" fmla="*/ 156950 h 580030"/>
                  <a:gd name="connsiteX6" fmla="*/ 170597 w 348018"/>
                  <a:gd name="connsiteY6" fmla="*/ 218365 h 580030"/>
                  <a:gd name="connsiteX7" fmla="*/ 136478 w 348018"/>
                  <a:gd name="connsiteY7" fmla="*/ 252484 h 580030"/>
                  <a:gd name="connsiteX8" fmla="*/ 116006 w 348018"/>
                  <a:gd name="connsiteY8" fmla="*/ 293427 h 580030"/>
                  <a:gd name="connsiteX9" fmla="*/ 95534 w 348018"/>
                  <a:gd name="connsiteY9" fmla="*/ 307075 h 580030"/>
                  <a:gd name="connsiteX10" fmla="*/ 75063 w 348018"/>
                  <a:gd name="connsiteY10" fmla="*/ 382138 h 580030"/>
                  <a:gd name="connsiteX11" fmla="*/ 61415 w 348018"/>
                  <a:gd name="connsiteY11" fmla="*/ 457200 h 580030"/>
                  <a:gd name="connsiteX12" fmla="*/ 40943 w 348018"/>
                  <a:gd name="connsiteY12" fmla="*/ 498144 h 580030"/>
                  <a:gd name="connsiteX13" fmla="*/ 20472 w 348018"/>
                  <a:gd name="connsiteY13" fmla="*/ 511791 h 580030"/>
                  <a:gd name="connsiteX14" fmla="*/ 6824 w 348018"/>
                  <a:gd name="connsiteY14" fmla="*/ 532263 h 580030"/>
                  <a:gd name="connsiteX15" fmla="*/ 0 w 348018"/>
                  <a:gd name="connsiteY15" fmla="*/ 580030 h 580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8018" h="580030">
                    <a:moveTo>
                      <a:pt x="348018" y="0"/>
                    </a:moveTo>
                    <a:cubicBezTo>
                      <a:pt x="334370" y="9099"/>
                      <a:pt x="316174" y="13648"/>
                      <a:pt x="307075" y="27296"/>
                    </a:cubicBezTo>
                    <a:cubicBezTo>
                      <a:pt x="302526" y="34120"/>
                      <a:pt x="298678" y="41468"/>
                      <a:pt x="293427" y="47768"/>
                    </a:cubicBezTo>
                    <a:cubicBezTo>
                      <a:pt x="249641" y="100310"/>
                      <a:pt x="293193" y="37882"/>
                      <a:pt x="259307" y="88711"/>
                    </a:cubicBezTo>
                    <a:cubicBezTo>
                      <a:pt x="254716" y="107077"/>
                      <a:pt x="251581" y="128008"/>
                      <a:pt x="238836" y="143302"/>
                    </a:cubicBezTo>
                    <a:cubicBezTo>
                      <a:pt x="233586" y="149603"/>
                      <a:pt x="225188" y="152401"/>
                      <a:pt x="218364" y="156950"/>
                    </a:cubicBezTo>
                    <a:cubicBezTo>
                      <a:pt x="149389" y="260414"/>
                      <a:pt x="224041" y="154234"/>
                      <a:pt x="170597" y="218365"/>
                    </a:cubicBezTo>
                    <a:cubicBezTo>
                      <a:pt x="142164" y="252484"/>
                      <a:pt x="174008" y="227463"/>
                      <a:pt x="136478" y="252484"/>
                    </a:cubicBezTo>
                    <a:cubicBezTo>
                      <a:pt x="130928" y="269135"/>
                      <a:pt x="129235" y="280198"/>
                      <a:pt x="116006" y="293427"/>
                    </a:cubicBezTo>
                    <a:cubicBezTo>
                      <a:pt x="110207" y="299226"/>
                      <a:pt x="102358" y="302526"/>
                      <a:pt x="95534" y="307075"/>
                    </a:cubicBezTo>
                    <a:cubicBezTo>
                      <a:pt x="82207" y="347058"/>
                      <a:pt x="81493" y="343557"/>
                      <a:pt x="75063" y="382138"/>
                    </a:cubicBezTo>
                    <a:cubicBezTo>
                      <a:pt x="67331" y="428530"/>
                      <a:pt x="71896" y="420517"/>
                      <a:pt x="61415" y="457200"/>
                    </a:cubicBezTo>
                    <a:cubicBezTo>
                      <a:pt x="56975" y="472740"/>
                      <a:pt x="52906" y="486181"/>
                      <a:pt x="40943" y="498144"/>
                    </a:cubicBezTo>
                    <a:cubicBezTo>
                      <a:pt x="35144" y="503943"/>
                      <a:pt x="27296" y="507242"/>
                      <a:pt x="20472" y="511791"/>
                    </a:cubicBezTo>
                    <a:cubicBezTo>
                      <a:pt x="15923" y="518615"/>
                      <a:pt x="9181" y="524407"/>
                      <a:pt x="6824" y="532263"/>
                    </a:cubicBezTo>
                    <a:cubicBezTo>
                      <a:pt x="2202" y="547669"/>
                      <a:pt x="0" y="580030"/>
                      <a:pt x="0" y="580030"/>
                    </a:cubicBez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5" name="Forme libre 104"/>
              <p:cNvSpPr/>
              <p:nvPr/>
            </p:nvSpPr>
            <p:spPr>
              <a:xfrm>
                <a:off x="2558955" y="3951027"/>
                <a:ext cx="730155" cy="279779"/>
              </a:xfrm>
              <a:custGeom>
                <a:avLst/>
                <a:gdLst>
                  <a:gd name="connsiteX0" fmla="*/ 730155 w 730155"/>
                  <a:gd name="connsiteY0" fmla="*/ 279779 h 279779"/>
                  <a:gd name="connsiteX1" fmla="*/ 689212 w 730155"/>
                  <a:gd name="connsiteY1" fmla="*/ 266131 h 279779"/>
                  <a:gd name="connsiteX2" fmla="*/ 668741 w 730155"/>
                  <a:gd name="connsiteY2" fmla="*/ 259307 h 279779"/>
                  <a:gd name="connsiteX3" fmla="*/ 627797 w 730155"/>
                  <a:gd name="connsiteY3" fmla="*/ 252483 h 279779"/>
                  <a:gd name="connsiteX4" fmla="*/ 498144 w 730155"/>
                  <a:gd name="connsiteY4" fmla="*/ 245660 h 279779"/>
                  <a:gd name="connsiteX5" fmla="*/ 477672 w 730155"/>
                  <a:gd name="connsiteY5" fmla="*/ 238836 h 279779"/>
                  <a:gd name="connsiteX6" fmla="*/ 464024 w 730155"/>
                  <a:gd name="connsiteY6" fmla="*/ 218364 h 279779"/>
                  <a:gd name="connsiteX7" fmla="*/ 443552 w 730155"/>
                  <a:gd name="connsiteY7" fmla="*/ 204716 h 279779"/>
                  <a:gd name="connsiteX8" fmla="*/ 423081 w 730155"/>
                  <a:gd name="connsiteY8" fmla="*/ 184245 h 279779"/>
                  <a:gd name="connsiteX9" fmla="*/ 382138 w 730155"/>
                  <a:gd name="connsiteY9" fmla="*/ 170597 h 279779"/>
                  <a:gd name="connsiteX10" fmla="*/ 307075 w 730155"/>
                  <a:gd name="connsiteY10" fmla="*/ 156949 h 279779"/>
                  <a:gd name="connsiteX11" fmla="*/ 191069 w 730155"/>
                  <a:gd name="connsiteY11" fmla="*/ 150125 h 279779"/>
                  <a:gd name="connsiteX12" fmla="*/ 143302 w 730155"/>
                  <a:gd name="connsiteY12" fmla="*/ 122830 h 279779"/>
                  <a:gd name="connsiteX13" fmla="*/ 129654 w 730155"/>
                  <a:gd name="connsiteY13" fmla="*/ 102358 h 279779"/>
                  <a:gd name="connsiteX14" fmla="*/ 68239 w 730155"/>
                  <a:gd name="connsiteY14" fmla="*/ 68239 h 279779"/>
                  <a:gd name="connsiteX15" fmla="*/ 54591 w 730155"/>
                  <a:gd name="connsiteY15" fmla="*/ 47767 h 279779"/>
                  <a:gd name="connsiteX16" fmla="*/ 13648 w 730155"/>
                  <a:gd name="connsiteY16" fmla="*/ 20472 h 279779"/>
                  <a:gd name="connsiteX17" fmla="*/ 0 w 730155"/>
                  <a:gd name="connsiteY17" fmla="*/ 0 h 2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0155" h="279779">
                    <a:moveTo>
                      <a:pt x="730155" y="279779"/>
                    </a:moveTo>
                    <a:lnTo>
                      <a:pt x="689212" y="266131"/>
                    </a:lnTo>
                    <a:cubicBezTo>
                      <a:pt x="682388" y="263856"/>
                      <a:pt x="675836" y="260489"/>
                      <a:pt x="668741" y="259307"/>
                    </a:cubicBezTo>
                    <a:cubicBezTo>
                      <a:pt x="655093" y="257032"/>
                      <a:pt x="641589" y="253586"/>
                      <a:pt x="627797" y="252483"/>
                    </a:cubicBezTo>
                    <a:cubicBezTo>
                      <a:pt x="584657" y="249032"/>
                      <a:pt x="541362" y="247934"/>
                      <a:pt x="498144" y="245660"/>
                    </a:cubicBezTo>
                    <a:cubicBezTo>
                      <a:pt x="491320" y="243385"/>
                      <a:pt x="483289" y="243330"/>
                      <a:pt x="477672" y="238836"/>
                    </a:cubicBezTo>
                    <a:cubicBezTo>
                      <a:pt x="471268" y="233713"/>
                      <a:pt x="469823" y="224163"/>
                      <a:pt x="464024" y="218364"/>
                    </a:cubicBezTo>
                    <a:cubicBezTo>
                      <a:pt x="458225" y="212565"/>
                      <a:pt x="449853" y="209966"/>
                      <a:pt x="443552" y="204716"/>
                    </a:cubicBezTo>
                    <a:cubicBezTo>
                      <a:pt x="436139" y="198538"/>
                      <a:pt x="431517" y="188932"/>
                      <a:pt x="423081" y="184245"/>
                    </a:cubicBezTo>
                    <a:cubicBezTo>
                      <a:pt x="410505" y="177259"/>
                      <a:pt x="395786" y="175146"/>
                      <a:pt x="382138" y="170597"/>
                    </a:cubicBezTo>
                    <a:cubicBezTo>
                      <a:pt x="348570" y="159408"/>
                      <a:pt x="357837" y="161010"/>
                      <a:pt x="307075" y="156949"/>
                    </a:cubicBezTo>
                    <a:cubicBezTo>
                      <a:pt x="268463" y="153860"/>
                      <a:pt x="229738" y="152400"/>
                      <a:pt x="191069" y="150125"/>
                    </a:cubicBezTo>
                    <a:cubicBezTo>
                      <a:pt x="180367" y="144774"/>
                      <a:pt x="152946" y="132474"/>
                      <a:pt x="143302" y="122830"/>
                    </a:cubicBezTo>
                    <a:cubicBezTo>
                      <a:pt x="137503" y="117031"/>
                      <a:pt x="135826" y="107759"/>
                      <a:pt x="129654" y="102358"/>
                    </a:cubicBezTo>
                    <a:cubicBezTo>
                      <a:pt x="100776" y="77090"/>
                      <a:pt x="96356" y="77611"/>
                      <a:pt x="68239" y="68239"/>
                    </a:cubicBezTo>
                    <a:cubicBezTo>
                      <a:pt x="63690" y="61415"/>
                      <a:pt x="60763" y="53168"/>
                      <a:pt x="54591" y="47767"/>
                    </a:cubicBezTo>
                    <a:cubicBezTo>
                      <a:pt x="42247" y="36966"/>
                      <a:pt x="13648" y="20472"/>
                      <a:pt x="13648" y="20472"/>
                    </a:cubicBezTo>
                    <a:lnTo>
                      <a:pt x="0" y="0"/>
                    </a:ln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" name="Forme libre 105"/>
              <p:cNvSpPr/>
              <p:nvPr/>
            </p:nvSpPr>
            <p:spPr>
              <a:xfrm>
                <a:off x="4196687" y="3418764"/>
                <a:ext cx="232012" cy="188561"/>
              </a:xfrm>
              <a:custGeom>
                <a:avLst/>
                <a:gdLst>
                  <a:gd name="connsiteX0" fmla="*/ 0 w 232012"/>
                  <a:gd name="connsiteY0" fmla="*/ 0 h 188561"/>
                  <a:gd name="connsiteX1" fmla="*/ 20471 w 232012"/>
                  <a:gd name="connsiteY1" fmla="*/ 6824 h 188561"/>
                  <a:gd name="connsiteX2" fmla="*/ 61414 w 232012"/>
                  <a:gd name="connsiteY2" fmla="*/ 47767 h 188561"/>
                  <a:gd name="connsiteX3" fmla="*/ 81886 w 232012"/>
                  <a:gd name="connsiteY3" fmla="*/ 54591 h 188561"/>
                  <a:gd name="connsiteX4" fmla="*/ 95534 w 232012"/>
                  <a:gd name="connsiteY4" fmla="*/ 75063 h 188561"/>
                  <a:gd name="connsiteX5" fmla="*/ 116006 w 232012"/>
                  <a:gd name="connsiteY5" fmla="*/ 81887 h 188561"/>
                  <a:gd name="connsiteX6" fmla="*/ 136477 w 232012"/>
                  <a:gd name="connsiteY6" fmla="*/ 95535 h 188561"/>
                  <a:gd name="connsiteX7" fmla="*/ 156949 w 232012"/>
                  <a:gd name="connsiteY7" fmla="*/ 116006 h 188561"/>
                  <a:gd name="connsiteX8" fmla="*/ 170597 w 232012"/>
                  <a:gd name="connsiteY8" fmla="*/ 136478 h 188561"/>
                  <a:gd name="connsiteX9" fmla="*/ 211540 w 232012"/>
                  <a:gd name="connsiteY9" fmla="*/ 163773 h 188561"/>
                  <a:gd name="connsiteX10" fmla="*/ 232012 w 232012"/>
                  <a:gd name="connsiteY10" fmla="*/ 184245 h 18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2012" h="188561">
                    <a:moveTo>
                      <a:pt x="0" y="0"/>
                    </a:moveTo>
                    <a:cubicBezTo>
                      <a:pt x="6824" y="2275"/>
                      <a:pt x="14793" y="2408"/>
                      <a:pt x="20471" y="6824"/>
                    </a:cubicBezTo>
                    <a:cubicBezTo>
                      <a:pt x="35706" y="18674"/>
                      <a:pt x="43104" y="41664"/>
                      <a:pt x="61414" y="47767"/>
                    </a:cubicBezTo>
                    <a:lnTo>
                      <a:pt x="81886" y="54591"/>
                    </a:lnTo>
                    <a:cubicBezTo>
                      <a:pt x="86435" y="61415"/>
                      <a:pt x="89130" y="69940"/>
                      <a:pt x="95534" y="75063"/>
                    </a:cubicBezTo>
                    <a:cubicBezTo>
                      <a:pt x="101151" y="79557"/>
                      <a:pt x="109572" y="78670"/>
                      <a:pt x="116006" y="81887"/>
                    </a:cubicBezTo>
                    <a:cubicBezTo>
                      <a:pt x="123341" y="85555"/>
                      <a:pt x="130177" y="90285"/>
                      <a:pt x="136477" y="95535"/>
                    </a:cubicBezTo>
                    <a:cubicBezTo>
                      <a:pt x="143891" y="101713"/>
                      <a:pt x="150771" y="108592"/>
                      <a:pt x="156949" y="116006"/>
                    </a:cubicBezTo>
                    <a:cubicBezTo>
                      <a:pt x="162200" y="122306"/>
                      <a:pt x="164425" y="131077"/>
                      <a:pt x="170597" y="136478"/>
                    </a:cubicBezTo>
                    <a:cubicBezTo>
                      <a:pt x="182941" y="147279"/>
                      <a:pt x="211540" y="163773"/>
                      <a:pt x="211540" y="163773"/>
                    </a:cubicBezTo>
                    <a:cubicBezTo>
                      <a:pt x="219803" y="188561"/>
                      <a:pt x="211171" y="184245"/>
                      <a:pt x="232012" y="184245"/>
                    </a:cubicBez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" name="Forme libre 106"/>
              <p:cNvSpPr/>
              <p:nvPr/>
            </p:nvSpPr>
            <p:spPr>
              <a:xfrm>
                <a:off x="4476466" y="3637128"/>
                <a:ext cx="88710" cy="307075"/>
              </a:xfrm>
              <a:custGeom>
                <a:avLst/>
                <a:gdLst>
                  <a:gd name="connsiteX0" fmla="*/ 0 w 88710"/>
                  <a:gd name="connsiteY0" fmla="*/ 0 h 307075"/>
                  <a:gd name="connsiteX1" fmla="*/ 27295 w 88710"/>
                  <a:gd name="connsiteY1" fmla="*/ 88711 h 307075"/>
                  <a:gd name="connsiteX2" fmla="*/ 47767 w 88710"/>
                  <a:gd name="connsiteY2" fmla="*/ 102359 h 307075"/>
                  <a:gd name="connsiteX3" fmla="*/ 54591 w 88710"/>
                  <a:gd name="connsiteY3" fmla="*/ 122830 h 307075"/>
                  <a:gd name="connsiteX4" fmla="*/ 81886 w 88710"/>
                  <a:gd name="connsiteY4" fmla="*/ 163773 h 307075"/>
                  <a:gd name="connsiteX5" fmla="*/ 88710 w 88710"/>
                  <a:gd name="connsiteY5" fmla="*/ 184245 h 307075"/>
                  <a:gd name="connsiteX6" fmla="*/ 75062 w 88710"/>
                  <a:gd name="connsiteY6" fmla="*/ 259308 h 307075"/>
                  <a:gd name="connsiteX7" fmla="*/ 81886 w 88710"/>
                  <a:gd name="connsiteY7" fmla="*/ 286603 h 307075"/>
                  <a:gd name="connsiteX8" fmla="*/ 88710 w 88710"/>
                  <a:gd name="connsiteY8" fmla="*/ 307075 h 307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710" h="307075">
                    <a:moveTo>
                      <a:pt x="0" y="0"/>
                    </a:moveTo>
                    <a:cubicBezTo>
                      <a:pt x="4134" y="28936"/>
                      <a:pt x="4487" y="65903"/>
                      <a:pt x="27295" y="88711"/>
                    </a:cubicBezTo>
                    <a:cubicBezTo>
                      <a:pt x="33094" y="94510"/>
                      <a:pt x="40943" y="97810"/>
                      <a:pt x="47767" y="102359"/>
                    </a:cubicBezTo>
                    <a:cubicBezTo>
                      <a:pt x="50042" y="109183"/>
                      <a:pt x="51098" y="116542"/>
                      <a:pt x="54591" y="122830"/>
                    </a:cubicBezTo>
                    <a:cubicBezTo>
                      <a:pt x="62557" y="137168"/>
                      <a:pt x="81886" y="163773"/>
                      <a:pt x="81886" y="163773"/>
                    </a:cubicBezTo>
                    <a:cubicBezTo>
                      <a:pt x="84161" y="170597"/>
                      <a:pt x="88710" y="177052"/>
                      <a:pt x="88710" y="184245"/>
                    </a:cubicBezTo>
                    <a:cubicBezTo>
                      <a:pt x="88710" y="222825"/>
                      <a:pt x="84659" y="230518"/>
                      <a:pt x="75062" y="259308"/>
                    </a:cubicBezTo>
                    <a:cubicBezTo>
                      <a:pt x="77337" y="268406"/>
                      <a:pt x="79310" y="277585"/>
                      <a:pt x="81886" y="286603"/>
                    </a:cubicBezTo>
                    <a:cubicBezTo>
                      <a:pt x="83862" y="293519"/>
                      <a:pt x="88710" y="307075"/>
                      <a:pt x="88710" y="307075"/>
                    </a:cubicBez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8" name="Forme libre 107"/>
              <p:cNvSpPr/>
              <p:nvPr/>
            </p:nvSpPr>
            <p:spPr>
              <a:xfrm>
                <a:off x="2043096" y="3975302"/>
                <a:ext cx="484761" cy="414487"/>
              </a:xfrm>
              <a:custGeom>
                <a:avLst/>
                <a:gdLst>
                  <a:gd name="connsiteX0" fmla="*/ 474916 w 484761"/>
                  <a:gd name="connsiteY0" fmla="*/ 9844 h 414487"/>
                  <a:gd name="connsiteX1" fmla="*/ 433973 w 484761"/>
                  <a:gd name="connsiteY1" fmla="*/ 50788 h 414487"/>
                  <a:gd name="connsiteX2" fmla="*/ 413501 w 484761"/>
                  <a:gd name="connsiteY2" fmla="*/ 64435 h 414487"/>
                  <a:gd name="connsiteX3" fmla="*/ 365734 w 484761"/>
                  <a:gd name="connsiteY3" fmla="*/ 112202 h 414487"/>
                  <a:gd name="connsiteX4" fmla="*/ 352086 w 484761"/>
                  <a:gd name="connsiteY4" fmla="*/ 132674 h 414487"/>
                  <a:gd name="connsiteX5" fmla="*/ 331614 w 484761"/>
                  <a:gd name="connsiteY5" fmla="*/ 139498 h 414487"/>
                  <a:gd name="connsiteX6" fmla="*/ 283847 w 484761"/>
                  <a:gd name="connsiteY6" fmla="*/ 194089 h 414487"/>
                  <a:gd name="connsiteX7" fmla="*/ 249728 w 484761"/>
                  <a:gd name="connsiteY7" fmla="*/ 221385 h 414487"/>
                  <a:gd name="connsiteX8" fmla="*/ 236080 w 484761"/>
                  <a:gd name="connsiteY8" fmla="*/ 241856 h 414487"/>
                  <a:gd name="connsiteX9" fmla="*/ 215608 w 484761"/>
                  <a:gd name="connsiteY9" fmla="*/ 255504 h 414487"/>
                  <a:gd name="connsiteX10" fmla="*/ 161017 w 484761"/>
                  <a:gd name="connsiteY10" fmla="*/ 289623 h 414487"/>
                  <a:gd name="connsiteX11" fmla="*/ 140546 w 484761"/>
                  <a:gd name="connsiteY11" fmla="*/ 296447 h 414487"/>
                  <a:gd name="connsiteX12" fmla="*/ 106426 w 484761"/>
                  <a:gd name="connsiteY12" fmla="*/ 330567 h 414487"/>
                  <a:gd name="connsiteX13" fmla="*/ 92779 w 484761"/>
                  <a:gd name="connsiteY13" fmla="*/ 351038 h 414487"/>
                  <a:gd name="connsiteX14" fmla="*/ 72307 w 484761"/>
                  <a:gd name="connsiteY14" fmla="*/ 364686 h 414487"/>
                  <a:gd name="connsiteX15" fmla="*/ 51835 w 484761"/>
                  <a:gd name="connsiteY15" fmla="*/ 385158 h 414487"/>
                  <a:gd name="connsiteX16" fmla="*/ 31364 w 484761"/>
                  <a:gd name="connsiteY16" fmla="*/ 398805 h 414487"/>
                  <a:gd name="connsiteX17" fmla="*/ 4068 w 484761"/>
                  <a:gd name="connsiteY17" fmla="*/ 412453 h 414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761" h="414487">
                    <a:moveTo>
                      <a:pt x="474916" y="9844"/>
                    </a:moveTo>
                    <a:cubicBezTo>
                      <a:pt x="426667" y="42010"/>
                      <a:pt x="484761" y="0"/>
                      <a:pt x="433973" y="50788"/>
                    </a:cubicBezTo>
                    <a:cubicBezTo>
                      <a:pt x="428174" y="56587"/>
                      <a:pt x="420325" y="59886"/>
                      <a:pt x="413501" y="64435"/>
                    </a:cubicBezTo>
                    <a:cubicBezTo>
                      <a:pt x="382215" y="111364"/>
                      <a:pt x="401766" y="100192"/>
                      <a:pt x="365734" y="112202"/>
                    </a:cubicBezTo>
                    <a:cubicBezTo>
                      <a:pt x="361185" y="119026"/>
                      <a:pt x="358490" y="127551"/>
                      <a:pt x="352086" y="132674"/>
                    </a:cubicBezTo>
                    <a:cubicBezTo>
                      <a:pt x="346469" y="137168"/>
                      <a:pt x="336700" y="134412"/>
                      <a:pt x="331614" y="139498"/>
                    </a:cubicBezTo>
                    <a:cubicBezTo>
                      <a:pt x="252002" y="219110"/>
                      <a:pt x="341851" y="155419"/>
                      <a:pt x="283847" y="194089"/>
                    </a:cubicBezTo>
                    <a:cubicBezTo>
                      <a:pt x="244741" y="252752"/>
                      <a:pt x="296810" y="183720"/>
                      <a:pt x="249728" y="221385"/>
                    </a:cubicBezTo>
                    <a:cubicBezTo>
                      <a:pt x="243324" y="226508"/>
                      <a:pt x="241879" y="236057"/>
                      <a:pt x="236080" y="241856"/>
                    </a:cubicBezTo>
                    <a:cubicBezTo>
                      <a:pt x="230281" y="247655"/>
                      <a:pt x="222432" y="250955"/>
                      <a:pt x="215608" y="255504"/>
                    </a:cubicBezTo>
                    <a:cubicBezTo>
                      <a:pt x="193981" y="287947"/>
                      <a:pt x="209742" y="273382"/>
                      <a:pt x="161017" y="289623"/>
                    </a:cubicBezTo>
                    <a:lnTo>
                      <a:pt x="140546" y="296447"/>
                    </a:lnTo>
                    <a:cubicBezTo>
                      <a:pt x="104151" y="351039"/>
                      <a:pt x="151919" y="285074"/>
                      <a:pt x="106426" y="330567"/>
                    </a:cubicBezTo>
                    <a:cubicBezTo>
                      <a:pt x="100627" y="336366"/>
                      <a:pt x="98578" y="345239"/>
                      <a:pt x="92779" y="351038"/>
                    </a:cubicBezTo>
                    <a:cubicBezTo>
                      <a:pt x="86980" y="356837"/>
                      <a:pt x="78608" y="359436"/>
                      <a:pt x="72307" y="364686"/>
                    </a:cubicBezTo>
                    <a:cubicBezTo>
                      <a:pt x="64893" y="370864"/>
                      <a:pt x="59249" y="378980"/>
                      <a:pt x="51835" y="385158"/>
                    </a:cubicBezTo>
                    <a:cubicBezTo>
                      <a:pt x="45535" y="390408"/>
                      <a:pt x="38699" y="395137"/>
                      <a:pt x="31364" y="398805"/>
                    </a:cubicBezTo>
                    <a:cubicBezTo>
                      <a:pt x="0" y="414487"/>
                      <a:pt x="19485" y="397036"/>
                      <a:pt x="4068" y="412453"/>
                    </a:cubicBez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9" name="Forme libre 108"/>
              <p:cNvSpPr/>
              <p:nvPr/>
            </p:nvSpPr>
            <p:spPr>
              <a:xfrm>
                <a:off x="1487606" y="4415051"/>
                <a:ext cx="518615" cy="443552"/>
              </a:xfrm>
              <a:custGeom>
                <a:avLst/>
                <a:gdLst>
                  <a:gd name="connsiteX0" fmla="*/ 518615 w 518615"/>
                  <a:gd name="connsiteY0" fmla="*/ 0 h 443552"/>
                  <a:gd name="connsiteX1" fmla="*/ 498143 w 518615"/>
                  <a:gd name="connsiteY1" fmla="*/ 6824 h 443552"/>
                  <a:gd name="connsiteX2" fmla="*/ 457200 w 518615"/>
                  <a:gd name="connsiteY2" fmla="*/ 34119 h 443552"/>
                  <a:gd name="connsiteX3" fmla="*/ 443552 w 518615"/>
                  <a:gd name="connsiteY3" fmla="*/ 54591 h 443552"/>
                  <a:gd name="connsiteX4" fmla="*/ 429904 w 518615"/>
                  <a:gd name="connsiteY4" fmla="*/ 95534 h 443552"/>
                  <a:gd name="connsiteX5" fmla="*/ 361666 w 518615"/>
                  <a:gd name="connsiteY5" fmla="*/ 143301 h 443552"/>
                  <a:gd name="connsiteX6" fmla="*/ 348018 w 518615"/>
                  <a:gd name="connsiteY6" fmla="*/ 163773 h 443552"/>
                  <a:gd name="connsiteX7" fmla="*/ 307075 w 518615"/>
                  <a:gd name="connsiteY7" fmla="*/ 191068 h 443552"/>
                  <a:gd name="connsiteX8" fmla="*/ 272955 w 518615"/>
                  <a:gd name="connsiteY8" fmla="*/ 225188 h 443552"/>
                  <a:gd name="connsiteX9" fmla="*/ 238836 w 518615"/>
                  <a:gd name="connsiteY9" fmla="*/ 252483 h 443552"/>
                  <a:gd name="connsiteX10" fmla="*/ 225188 w 518615"/>
                  <a:gd name="connsiteY10" fmla="*/ 272955 h 443552"/>
                  <a:gd name="connsiteX11" fmla="*/ 204716 w 518615"/>
                  <a:gd name="connsiteY11" fmla="*/ 286603 h 443552"/>
                  <a:gd name="connsiteX12" fmla="*/ 197893 w 518615"/>
                  <a:gd name="connsiteY12" fmla="*/ 307074 h 443552"/>
                  <a:gd name="connsiteX13" fmla="*/ 177421 w 518615"/>
                  <a:gd name="connsiteY13" fmla="*/ 313898 h 443552"/>
                  <a:gd name="connsiteX14" fmla="*/ 156949 w 518615"/>
                  <a:gd name="connsiteY14" fmla="*/ 327546 h 443552"/>
                  <a:gd name="connsiteX15" fmla="*/ 122830 w 518615"/>
                  <a:gd name="connsiteY15" fmla="*/ 361665 h 443552"/>
                  <a:gd name="connsiteX16" fmla="*/ 88710 w 518615"/>
                  <a:gd name="connsiteY16" fmla="*/ 388961 h 443552"/>
                  <a:gd name="connsiteX17" fmla="*/ 68239 w 518615"/>
                  <a:gd name="connsiteY17" fmla="*/ 402609 h 443552"/>
                  <a:gd name="connsiteX18" fmla="*/ 27295 w 518615"/>
                  <a:gd name="connsiteY18" fmla="*/ 416256 h 443552"/>
                  <a:gd name="connsiteX19" fmla="*/ 0 w 518615"/>
                  <a:gd name="connsiteY19" fmla="*/ 443552 h 44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8615" h="443552">
                    <a:moveTo>
                      <a:pt x="518615" y="0"/>
                    </a:moveTo>
                    <a:cubicBezTo>
                      <a:pt x="511791" y="2275"/>
                      <a:pt x="504431" y="3331"/>
                      <a:pt x="498143" y="6824"/>
                    </a:cubicBezTo>
                    <a:cubicBezTo>
                      <a:pt x="483805" y="14790"/>
                      <a:pt x="457200" y="34119"/>
                      <a:pt x="457200" y="34119"/>
                    </a:cubicBezTo>
                    <a:cubicBezTo>
                      <a:pt x="452651" y="40943"/>
                      <a:pt x="446883" y="47096"/>
                      <a:pt x="443552" y="54591"/>
                    </a:cubicBezTo>
                    <a:cubicBezTo>
                      <a:pt x="437709" y="67737"/>
                      <a:pt x="441874" y="87554"/>
                      <a:pt x="429904" y="95534"/>
                    </a:cubicBezTo>
                    <a:cubicBezTo>
                      <a:pt x="379498" y="129139"/>
                      <a:pt x="402083" y="112989"/>
                      <a:pt x="361666" y="143301"/>
                    </a:cubicBezTo>
                    <a:cubicBezTo>
                      <a:pt x="357117" y="150125"/>
                      <a:pt x="354190" y="158372"/>
                      <a:pt x="348018" y="163773"/>
                    </a:cubicBezTo>
                    <a:cubicBezTo>
                      <a:pt x="335674" y="174574"/>
                      <a:pt x="307075" y="191068"/>
                      <a:pt x="307075" y="191068"/>
                    </a:cubicBezTo>
                    <a:cubicBezTo>
                      <a:pt x="270683" y="245656"/>
                      <a:pt x="318446" y="179699"/>
                      <a:pt x="272955" y="225188"/>
                    </a:cubicBezTo>
                    <a:cubicBezTo>
                      <a:pt x="242089" y="256053"/>
                      <a:pt x="278689" y="239198"/>
                      <a:pt x="238836" y="252483"/>
                    </a:cubicBezTo>
                    <a:cubicBezTo>
                      <a:pt x="234287" y="259307"/>
                      <a:pt x="230987" y="267156"/>
                      <a:pt x="225188" y="272955"/>
                    </a:cubicBezTo>
                    <a:cubicBezTo>
                      <a:pt x="219389" y="278754"/>
                      <a:pt x="209839" y="280199"/>
                      <a:pt x="204716" y="286603"/>
                    </a:cubicBezTo>
                    <a:cubicBezTo>
                      <a:pt x="200223" y="292220"/>
                      <a:pt x="202979" y="301988"/>
                      <a:pt x="197893" y="307074"/>
                    </a:cubicBezTo>
                    <a:cubicBezTo>
                      <a:pt x="192807" y="312160"/>
                      <a:pt x="183855" y="310681"/>
                      <a:pt x="177421" y="313898"/>
                    </a:cubicBezTo>
                    <a:cubicBezTo>
                      <a:pt x="170085" y="317566"/>
                      <a:pt x="163773" y="322997"/>
                      <a:pt x="156949" y="327546"/>
                    </a:cubicBezTo>
                    <a:cubicBezTo>
                      <a:pt x="120553" y="382140"/>
                      <a:pt x="168323" y="316172"/>
                      <a:pt x="122830" y="361665"/>
                    </a:cubicBezTo>
                    <a:cubicBezTo>
                      <a:pt x="91963" y="392532"/>
                      <a:pt x="128565" y="375676"/>
                      <a:pt x="88710" y="388961"/>
                    </a:cubicBezTo>
                    <a:cubicBezTo>
                      <a:pt x="81886" y="393510"/>
                      <a:pt x="75733" y="399278"/>
                      <a:pt x="68239" y="402609"/>
                    </a:cubicBezTo>
                    <a:cubicBezTo>
                      <a:pt x="55093" y="408452"/>
                      <a:pt x="27295" y="416256"/>
                      <a:pt x="27295" y="416256"/>
                    </a:cubicBezTo>
                    <a:cubicBezTo>
                      <a:pt x="10827" y="440960"/>
                      <a:pt x="20983" y="433060"/>
                      <a:pt x="0" y="443552"/>
                    </a:cubicBez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0" name="Forme libre 109"/>
              <p:cNvSpPr/>
              <p:nvPr/>
            </p:nvSpPr>
            <p:spPr>
              <a:xfrm>
                <a:off x="1446663" y="4763069"/>
                <a:ext cx="184244" cy="1139588"/>
              </a:xfrm>
              <a:custGeom>
                <a:avLst/>
                <a:gdLst>
                  <a:gd name="connsiteX0" fmla="*/ 184244 w 184244"/>
                  <a:gd name="connsiteY0" fmla="*/ 0 h 1139588"/>
                  <a:gd name="connsiteX1" fmla="*/ 170597 w 184244"/>
                  <a:gd name="connsiteY1" fmla="*/ 40943 h 1139588"/>
                  <a:gd name="connsiteX2" fmla="*/ 163773 w 184244"/>
                  <a:gd name="connsiteY2" fmla="*/ 61415 h 1139588"/>
                  <a:gd name="connsiteX3" fmla="*/ 143301 w 184244"/>
                  <a:gd name="connsiteY3" fmla="*/ 81886 h 1139588"/>
                  <a:gd name="connsiteX4" fmla="*/ 129653 w 184244"/>
                  <a:gd name="connsiteY4" fmla="*/ 218364 h 1139588"/>
                  <a:gd name="connsiteX5" fmla="*/ 116006 w 184244"/>
                  <a:gd name="connsiteY5" fmla="*/ 286603 h 1139588"/>
                  <a:gd name="connsiteX6" fmla="*/ 109182 w 184244"/>
                  <a:gd name="connsiteY6" fmla="*/ 361665 h 1139588"/>
                  <a:gd name="connsiteX7" fmla="*/ 95534 w 184244"/>
                  <a:gd name="connsiteY7" fmla="*/ 402609 h 1139588"/>
                  <a:gd name="connsiteX8" fmla="*/ 81886 w 184244"/>
                  <a:gd name="connsiteY8" fmla="*/ 586853 h 1139588"/>
                  <a:gd name="connsiteX9" fmla="*/ 68238 w 184244"/>
                  <a:gd name="connsiteY9" fmla="*/ 675564 h 1139588"/>
                  <a:gd name="connsiteX10" fmla="*/ 61415 w 184244"/>
                  <a:gd name="connsiteY10" fmla="*/ 784746 h 1139588"/>
                  <a:gd name="connsiteX11" fmla="*/ 47767 w 184244"/>
                  <a:gd name="connsiteY11" fmla="*/ 825689 h 1139588"/>
                  <a:gd name="connsiteX12" fmla="*/ 20471 w 184244"/>
                  <a:gd name="connsiteY12" fmla="*/ 866632 h 1139588"/>
                  <a:gd name="connsiteX13" fmla="*/ 13647 w 184244"/>
                  <a:gd name="connsiteY13" fmla="*/ 887104 h 1139588"/>
                  <a:gd name="connsiteX14" fmla="*/ 27295 w 184244"/>
                  <a:gd name="connsiteY14" fmla="*/ 1003110 h 1139588"/>
                  <a:gd name="connsiteX15" fmla="*/ 20471 w 184244"/>
                  <a:gd name="connsiteY15" fmla="*/ 1105468 h 1139588"/>
                  <a:gd name="connsiteX16" fmla="*/ 13647 w 184244"/>
                  <a:gd name="connsiteY16" fmla="*/ 1125940 h 1139588"/>
                  <a:gd name="connsiteX17" fmla="*/ 0 w 184244"/>
                  <a:gd name="connsiteY17" fmla="*/ 1139588 h 113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4244" h="1139588">
                    <a:moveTo>
                      <a:pt x="184244" y="0"/>
                    </a:moveTo>
                    <a:lnTo>
                      <a:pt x="170597" y="40943"/>
                    </a:lnTo>
                    <a:cubicBezTo>
                      <a:pt x="168322" y="47767"/>
                      <a:pt x="168859" y="56329"/>
                      <a:pt x="163773" y="61415"/>
                    </a:cubicBezTo>
                    <a:lnTo>
                      <a:pt x="143301" y="81886"/>
                    </a:lnTo>
                    <a:cubicBezTo>
                      <a:pt x="141302" y="103875"/>
                      <a:pt x="133767" y="192308"/>
                      <a:pt x="129653" y="218364"/>
                    </a:cubicBezTo>
                    <a:cubicBezTo>
                      <a:pt x="126035" y="241277"/>
                      <a:pt x="116006" y="286603"/>
                      <a:pt x="116006" y="286603"/>
                    </a:cubicBezTo>
                    <a:cubicBezTo>
                      <a:pt x="113731" y="311624"/>
                      <a:pt x="113548" y="336923"/>
                      <a:pt x="109182" y="361665"/>
                    </a:cubicBezTo>
                    <a:cubicBezTo>
                      <a:pt x="106682" y="375832"/>
                      <a:pt x="95534" y="402609"/>
                      <a:pt x="95534" y="402609"/>
                    </a:cubicBezTo>
                    <a:cubicBezTo>
                      <a:pt x="86376" y="576607"/>
                      <a:pt x="94659" y="478288"/>
                      <a:pt x="81886" y="586853"/>
                    </a:cubicBezTo>
                    <a:cubicBezTo>
                      <a:pt x="73153" y="661083"/>
                      <a:pt x="80455" y="626695"/>
                      <a:pt x="68238" y="675564"/>
                    </a:cubicBezTo>
                    <a:cubicBezTo>
                      <a:pt x="65964" y="711958"/>
                      <a:pt x="66342" y="748615"/>
                      <a:pt x="61415" y="784746"/>
                    </a:cubicBezTo>
                    <a:cubicBezTo>
                      <a:pt x="59471" y="799000"/>
                      <a:pt x="55747" y="813719"/>
                      <a:pt x="47767" y="825689"/>
                    </a:cubicBezTo>
                    <a:lnTo>
                      <a:pt x="20471" y="866632"/>
                    </a:lnTo>
                    <a:cubicBezTo>
                      <a:pt x="18196" y="873456"/>
                      <a:pt x="13647" y="879911"/>
                      <a:pt x="13647" y="887104"/>
                    </a:cubicBezTo>
                    <a:cubicBezTo>
                      <a:pt x="13647" y="941614"/>
                      <a:pt x="18397" y="958619"/>
                      <a:pt x="27295" y="1003110"/>
                    </a:cubicBezTo>
                    <a:cubicBezTo>
                      <a:pt x="25020" y="1037229"/>
                      <a:pt x="24247" y="1071482"/>
                      <a:pt x="20471" y="1105468"/>
                    </a:cubicBezTo>
                    <a:cubicBezTo>
                      <a:pt x="19677" y="1112617"/>
                      <a:pt x="17348" y="1119772"/>
                      <a:pt x="13647" y="1125940"/>
                    </a:cubicBezTo>
                    <a:cubicBezTo>
                      <a:pt x="10337" y="1131457"/>
                      <a:pt x="4549" y="1135039"/>
                      <a:pt x="0" y="1139588"/>
                    </a:cubicBez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Forme libre 110"/>
              <p:cNvSpPr/>
              <p:nvPr/>
            </p:nvSpPr>
            <p:spPr>
              <a:xfrm>
                <a:off x="4401403" y="2524836"/>
                <a:ext cx="675564" cy="416257"/>
              </a:xfrm>
              <a:custGeom>
                <a:avLst/>
                <a:gdLst>
                  <a:gd name="connsiteX0" fmla="*/ 675564 w 675564"/>
                  <a:gd name="connsiteY0" fmla="*/ 0 h 416257"/>
                  <a:gd name="connsiteX1" fmla="*/ 614149 w 675564"/>
                  <a:gd name="connsiteY1" fmla="*/ 13648 h 416257"/>
                  <a:gd name="connsiteX2" fmla="*/ 566382 w 675564"/>
                  <a:gd name="connsiteY2" fmla="*/ 27295 h 416257"/>
                  <a:gd name="connsiteX3" fmla="*/ 518615 w 675564"/>
                  <a:gd name="connsiteY3" fmla="*/ 47767 h 416257"/>
                  <a:gd name="connsiteX4" fmla="*/ 457200 w 675564"/>
                  <a:gd name="connsiteY4" fmla="*/ 95534 h 416257"/>
                  <a:gd name="connsiteX5" fmla="*/ 436728 w 675564"/>
                  <a:gd name="connsiteY5" fmla="*/ 109182 h 416257"/>
                  <a:gd name="connsiteX6" fmla="*/ 395785 w 675564"/>
                  <a:gd name="connsiteY6" fmla="*/ 122830 h 416257"/>
                  <a:gd name="connsiteX7" fmla="*/ 354842 w 675564"/>
                  <a:gd name="connsiteY7" fmla="*/ 163773 h 416257"/>
                  <a:gd name="connsiteX8" fmla="*/ 313898 w 675564"/>
                  <a:gd name="connsiteY8" fmla="*/ 191068 h 416257"/>
                  <a:gd name="connsiteX9" fmla="*/ 300251 w 675564"/>
                  <a:gd name="connsiteY9" fmla="*/ 211540 h 416257"/>
                  <a:gd name="connsiteX10" fmla="*/ 259307 w 675564"/>
                  <a:gd name="connsiteY10" fmla="*/ 225188 h 416257"/>
                  <a:gd name="connsiteX11" fmla="*/ 238836 w 675564"/>
                  <a:gd name="connsiteY11" fmla="*/ 238836 h 416257"/>
                  <a:gd name="connsiteX12" fmla="*/ 218364 w 675564"/>
                  <a:gd name="connsiteY12" fmla="*/ 245660 h 416257"/>
                  <a:gd name="connsiteX13" fmla="*/ 204716 w 675564"/>
                  <a:gd name="connsiteY13" fmla="*/ 266131 h 416257"/>
                  <a:gd name="connsiteX14" fmla="*/ 184245 w 675564"/>
                  <a:gd name="connsiteY14" fmla="*/ 272955 h 416257"/>
                  <a:gd name="connsiteX15" fmla="*/ 122830 w 675564"/>
                  <a:gd name="connsiteY15" fmla="*/ 307074 h 416257"/>
                  <a:gd name="connsiteX16" fmla="*/ 102358 w 675564"/>
                  <a:gd name="connsiteY16" fmla="*/ 320722 h 416257"/>
                  <a:gd name="connsiteX17" fmla="*/ 88710 w 675564"/>
                  <a:gd name="connsiteY17" fmla="*/ 361665 h 416257"/>
                  <a:gd name="connsiteX18" fmla="*/ 47767 w 675564"/>
                  <a:gd name="connsiteY18" fmla="*/ 382137 h 416257"/>
                  <a:gd name="connsiteX19" fmla="*/ 34119 w 675564"/>
                  <a:gd name="connsiteY19" fmla="*/ 402609 h 416257"/>
                  <a:gd name="connsiteX20" fmla="*/ 13648 w 675564"/>
                  <a:gd name="connsiteY20" fmla="*/ 409433 h 416257"/>
                  <a:gd name="connsiteX21" fmla="*/ 0 w 675564"/>
                  <a:gd name="connsiteY21" fmla="*/ 416257 h 416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5564" h="416257">
                    <a:moveTo>
                      <a:pt x="675564" y="0"/>
                    </a:moveTo>
                    <a:cubicBezTo>
                      <a:pt x="601663" y="12317"/>
                      <a:pt x="661192" y="208"/>
                      <a:pt x="614149" y="13648"/>
                    </a:cubicBezTo>
                    <a:cubicBezTo>
                      <a:pt x="596831" y="18596"/>
                      <a:pt x="582746" y="20282"/>
                      <a:pt x="566382" y="27295"/>
                    </a:cubicBezTo>
                    <a:cubicBezTo>
                      <a:pt x="507356" y="52592"/>
                      <a:pt x="566626" y="31763"/>
                      <a:pt x="518615" y="47767"/>
                    </a:cubicBezTo>
                    <a:cubicBezTo>
                      <a:pt x="486545" y="79837"/>
                      <a:pt x="506173" y="62885"/>
                      <a:pt x="457200" y="95534"/>
                    </a:cubicBezTo>
                    <a:cubicBezTo>
                      <a:pt x="450376" y="100083"/>
                      <a:pt x="444509" y="106588"/>
                      <a:pt x="436728" y="109182"/>
                    </a:cubicBezTo>
                    <a:lnTo>
                      <a:pt x="395785" y="122830"/>
                    </a:lnTo>
                    <a:cubicBezTo>
                      <a:pt x="377355" y="150474"/>
                      <a:pt x="386580" y="141556"/>
                      <a:pt x="354842" y="163773"/>
                    </a:cubicBezTo>
                    <a:cubicBezTo>
                      <a:pt x="341404" y="173179"/>
                      <a:pt x="313898" y="191068"/>
                      <a:pt x="313898" y="191068"/>
                    </a:cubicBezTo>
                    <a:cubicBezTo>
                      <a:pt x="309349" y="197892"/>
                      <a:pt x="307206" y="207193"/>
                      <a:pt x="300251" y="211540"/>
                    </a:cubicBezTo>
                    <a:cubicBezTo>
                      <a:pt x="288052" y="219165"/>
                      <a:pt x="259307" y="225188"/>
                      <a:pt x="259307" y="225188"/>
                    </a:cubicBezTo>
                    <a:cubicBezTo>
                      <a:pt x="252483" y="229737"/>
                      <a:pt x="246171" y="235168"/>
                      <a:pt x="238836" y="238836"/>
                    </a:cubicBezTo>
                    <a:cubicBezTo>
                      <a:pt x="232402" y="242053"/>
                      <a:pt x="223981" y="241167"/>
                      <a:pt x="218364" y="245660"/>
                    </a:cubicBezTo>
                    <a:cubicBezTo>
                      <a:pt x="211960" y="250783"/>
                      <a:pt x="211120" y="261008"/>
                      <a:pt x="204716" y="266131"/>
                    </a:cubicBezTo>
                    <a:cubicBezTo>
                      <a:pt x="199099" y="270624"/>
                      <a:pt x="190533" y="269462"/>
                      <a:pt x="184245" y="272955"/>
                    </a:cubicBezTo>
                    <a:cubicBezTo>
                      <a:pt x="113858" y="312059"/>
                      <a:pt x="169149" y="291636"/>
                      <a:pt x="122830" y="307074"/>
                    </a:cubicBezTo>
                    <a:cubicBezTo>
                      <a:pt x="116006" y="311623"/>
                      <a:pt x="106705" y="313767"/>
                      <a:pt x="102358" y="320722"/>
                    </a:cubicBezTo>
                    <a:cubicBezTo>
                      <a:pt x="94733" y="332921"/>
                      <a:pt x="102358" y="357116"/>
                      <a:pt x="88710" y="361665"/>
                    </a:cubicBezTo>
                    <a:cubicBezTo>
                      <a:pt x="60458" y="371083"/>
                      <a:pt x="74224" y="364499"/>
                      <a:pt x="47767" y="382137"/>
                    </a:cubicBezTo>
                    <a:cubicBezTo>
                      <a:pt x="43218" y="388961"/>
                      <a:pt x="40523" y="397486"/>
                      <a:pt x="34119" y="402609"/>
                    </a:cubicBezTo>
                    <a:cubicBezTo>
                      <a:pt x="28502" y="407102"/>
                      <a:pt x="20326" y="406762"/>
                      <a:pt x="13648" y="409433"/>
                    </a:cubicBezTo>
                    <a:cubicBezTo>
                      <a:pt x="8925" y="411322"/>
                      <a:pt x="4549" y="413982"/>
                      <a:pt x="0" y="416257"/>
                    </a:cubicBez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2" name="Forme libre 111"/>
              <p:cNvSpPr/>
              <p:nvPr/>
            </p:nvSpPr>
            <p:spPr>
              <a:xfrm>
                <a:off x="5117910" y="2538484"/>
                <a:ext cx="522250" cy="274217"/>
              </a:xfrm>
              <a:custGeom>
                <a:avLst/>
                <a:gdLst>
                  <a:gd name="connsiteX0" fmla="*/ 0 w 522250"/>
                  <a:gd name="connsiteY0" fmla="*/ 0 h 274217"/>
                  <a:gd name="connsiteX1" fmla="*/ 20472 w 522250"/>
                  <a:gd name="connsiteY1" fmla="*/ 6823 h 274217"/>
                  <a:gd name="connsiteX2" fmla="*/ 61415 w 522250"/>
                  <a:gd name="connsiteY2" fmla="*/ 27295 h 274217"/>
                  <a:gd name="connsiteX3" fmla="*/ 75063 w 522250"/>
                  <a:gd name="connsiteY3" fmla="*/ 47767 h 274217"/>
                  <a:gd name="connsiteX4" fmla="*/ 81887 w 522250"/>
                  <a:gd name="connsiteY4" fmla="*/ 68238 h 274217"/>
                  <a:gd name="connsiteX5" fmla="*/ 129654 w 522250"/>
                  <a:gd name="connsiteY5" fmla="*/ 81886 h 274217"/>
                  <a:gd name="connsiteX6" fmla="*/ 170597 w 522250"/>
                  <a:gd name="connsiteY6" fmla="*/ 95534 h 274217"/>
                  <a:gd name="connsiteX7" fmla="*/ 191069 w 522250"/>
                  <a:gd name="connsiteY7" fmla="*/ 102358 h 274217"/>
                  <a:gd name="connsiteX8" fmla="*/ 232012 w 522250"/>
                  <a:gd name="connsiteY8" fmla="*/ 136477 h 274217"/>
                  <a:gd name="connsiteX9" fmla="*/ 252484 w 522250"/>
                  <a:gd name="connsiteY9" fmla="*/ 143301 h 274217"/>
                  <a:gd name="connsiteX10" fmla="*/ 272956 w 522250"/>
                  <a:gd name="connsiteY10" fmla="*/ 156949 h 274217"/>
                  <a:gd name="connsiteX11" fmla="*/ 293427 w 522250"/>
                  <a:gd name="connsiteY11" fmla="*/ 163773 h 274217"/>
                  <a:gd name="connsiteX12" fmla="*/ 334371 w 522250"/>
                  <a:gd name="connsiteY12" fmla="*/ 191068 h 274217"/>
                  <a:gd name="connsiteX13" fmla="*/ 354842 w 522250"/>
                  <a:gd name="connsiteY13" fmla="*/ 204716 h 274217"/>
                  <a:gd name="connsiteX14" fmla="*/ 395786 w 522250"/>
                  <a:gd name="connsiteY14" fmla="*/ 225188 h 274217"/>
                  <a:gd name="connsiteX15" fmla="*/ 450377 w 522250"/>
                  <a:gd name="connsiteY15" fmla="*/ 238835 h 274217"/>
                  <a:gd name="connsiteX16" fmla="*/ 470848 w 522250"/>
                  <a:gd name="connsiteY16" fmla="*/ 245659 h 274217"/>
                  <a:gd name="connsiteX17" fmla="*/ 518615 w 522250"/>
                  <a:gd name="connsiteY17" fmla="*/ 272955 h 274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22250" h="274217">
                    <a:moveTo>
                      <a:pt x="0" y="0"/>
                    </a:moveTo>
                    <a:cubicBezTo>
                      <a:pt x="6824" y="2274"/>
                      <a:pt x="14038" y="3606"/>
                      <a:pt x="20472" y="6823"/>
                    </a:cubicBezTo>
                    <a:cubicBezTo>
                      <a:pt x="73396" y="33284"/>
                      <a:pt x="9951" y="10140"/>
                      <a:pt x="61415" y="27295"/>
                    </a:cubicBezTo>
                    <a:cubicBezTo>
                      <a:pt x="65964" y="34119"/>
                      <a:pt x="71395" y="40431"/>
                      <a:pt x="75063" y="47767"/>
                    </a:cubicBezTo>
                    <a:cubicBezTo>
                      <a:pt x="78280" y="54200"/>
                      <a:pt x="76801" y="63152"/>
                      <a:pt x="81887" y="68238"/>
                    </a:cubicBezTo>
                    <a:cubicBezTo>
                      <a:pt x="85163" y="71514"/>
                      <a:pt x="129401" y="81810"/>
                      <a:pt x="129654" y="81886"/>
                    </a:cubicBezTo>
                    <a:cubicBezTo>
                      <a:pt x="143433" y="86020"/>
                      <a:pt x="156949" y="90985"/>
                      <a:pt x="170597" y="95534"/>
                    </a:cubicBezTo>
                    <a:lnTo>
                      <a:pt x="191069" y="102358"/>
                    </a:lnTo>
                    <a:cubicBezTo>
                      <a:pt x="206159" y="117447"/>
                      <a:pt x="213014" y="126978"/>
                      <a:pt x="232012" y="136477"/>
                    </a:cubicBezTo>
                    <a:cubicBezTo>
                      <a:pt x="238446" y="139694"/>
                      <a:pt x="246050" y="140084"/>
                      <a:pt x="252484" y="143301"/>
                    </a:cubicBezTo>
                    <a:cubicBezTo>
                      <a:pt x="259820" y="146969"/>
                      <a:pt x="265620" y="153281"/>
                      <a:pt x="272956" y="156949"/>
                    </a:cubicBezTo>
                    <a:cubicBezTo>
                      <a:pt x="279389" y="160166"/>
                      <a:pt x="287139" y="160280"/>
                      <a:pt x="293427" y="163773"/>
                    </a:cubicBezTo>
                    <a:cubicBezTo>
                      <a:pt x="307766" y="171739"/>
                      <a:pt x="320723" y="181969"/>
                      <a:pt x="334371" y="191068"/>
                    </a:cubicBezTo>
                    <a:cubicBezTo>
                      <a:pt x="341195" y="195617"/>
                      <a:pt x="347062" y="202123"/>
                      <a:pt x="354842" y="204716"/>
                    </a:cubicBezTo>
                    <a:cubicBezTo>
                      <a:pt x="406296" y="221867"/>
                      <a:pt x="342876" y="198732"/>
                      <a:pt x="395786" y="225188"/>
                    </a:cubicBezTo>
                    <a:cubicBezTo>
                      <a:pt x="411388" y="232989"/>
                      <a:pt x="434798" y="234941"/>
                      <a:pt x="450377" y="238835"/>
                    </a:cubicBezTo>
                    <a:cubicBezTo>
                      <a:pt x="457355" y="240579"/>
                      <a:pt x="464560" y="242166"/>
                      <a:pt x="470848" y="245659"/>
                    </a:cubicBezTo>
                    <a:cubicBezTo>
                      <a:pt x="522250" y="274217"/>
                      <a:pt x="494200" y="272955"/>
                      <a:pt x="518615" y="272955"/>
                    </a:cubicBezTo>
                  </a:path>
                </a:pathLst>
              </a:custGeom>
              <a:noFill/>
              <a:ln w="19050" algn="ctr">
                <a:solidFill>
                  <a:srgbClr val="B79217"/>
                </a:solidFill>
                <a:prstDash val="sysDot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13" name="Groupe 149"/>
          <p:cNvGrpSpPr/>
          <p:nvPr/>
        </p:nvGrpSpPr>
        <p:grpSpPr>
          <a:xfrm>
            <a:off x="5786446" y="1000108"/>
            <a:ext cx="572066" cy="261610"/>
            <a:chOff x="5786446" y="738498"/>
            <a:chExt cx="572066" cy="261610"/>
          </a:xfrm>
        </p:grpSpPr>
        <p:sp>
          <p:nvSpPr>
            <p:cNvPr id="114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15" name="Text Box 14"/>
            <p:cNvSpPr txBox="1">
              <a:spLocks noChangeArrowheads="1"/>
            </p:cNvSpPr>
            <p:nvPr/>
          </p:nvSpPr>
          <p:spPr bwMode="auto">
            <a:xfrm>
              <a:off x="5786446" y="738498"/>
              <a:ext cx="49072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100" dirty="0" err="1" smtClean="0">
                  <a:latin typeface="Arial" charset="0"/>
                  <a:ea typeface="ＭＳ Ｐゴシック" pitchFamily="-112" charset="-128"/>
                </a:rPr>
                <a:t>طنجة</a:t>
              </a:r>
              <a:endParaRPr lang="fr-FR" sz="11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16" name="Groupe 150"/>
          <p:cNvGrpSpPr/>
          <p:nvPr/>
        </p:nvGrpSpPr>
        <p:grpSpPr>
          <a:xfrm>
            <a:off x="7867493" y="1071546"/>
            <a:ext cx="562159" cy="286314"/>
            <a:chOff x="6152981" y="642918"/>
            <a:chExt cx="562159" cy="286314"/>
          </a:xfrm>
        </p:grpSpPr>
        <p:sp>
          <p:nvSpPr>
            <p:cNvPr id="117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18" name="Text Box 14"/>
            <p:cNvSpPr txBox="1">
              <a:spLocks noChangeArrowheads="1"/>
            </p:cNvSpPr>
            <p:nvPr/>
          </p:nvSpPr>
          <p:spPr bwMode="auto">
            <a:xfrm>
              <a:off x="6152981" y="642918"/>
              <a:ext cx="56215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100" dirty="0" err="1" smtClean="0">
                  <a:latin typeface="Arial" charset="0"/>
                  <a:ea typeface="ＭＳ Ｐゴシック" pitchFamily="-112" charset="-128"/>
                </a:rPr>
                <a:t>الناظور</a:t>
              </a:r>
              <a:endParaRPr lang="fr-FR" sz="11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19" name="Groupe 153"/>
          <p:cNvGrpSpPr/>
          <p:nvPr/>
        </p:nvGrpSpPr>
        <p:grpSpPr>
          <a:xfrm>
            <a:off x="8358214" y="1452878"/>
            <a:ext cx="490721" cy="262172"/>
            <a:chOff x="6144198" y="667060"/>
            <a:chExt cx="490721" cy="262172"/>
          </a:xfrm>
        </p:grpSpPr>
        <p:sp>
          <p:nvSpPr>
            <p:cNvPr id="120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21" name="Text Box 14"/>
            <p:cNvSpPr txBox="1">
              <a:spLocks noChangeArrowheads="1"/>
            </p:cNvSpPr>
            <p:nvPr/>
          </p:nvSpPr>
          <p:spPr bwMode="auto">
            <a:xfrm>
              <a:off x="6144198" y="667060"/>
              <a:ext cx="49072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100" dirty="0" smtClean="0">
                  <a:latin typeface="Arial" charset="0"/>
                  <a:ea typeface="ＭＳ Ｐゴシック" pitchFamily="-112" charset="-128"/>
                </a:rPr>
                <a:t>وجدة</a:t>
              </a:r>
              <a:endParaRPr lang="fr-FR" sz="11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22" name="Groupe 156"/>
          <p:cNvGrpSpPr/>
          <p:nvPr/>
        </p:nvGrpSpPr>
        <p:grpSpPr>
          <a:xfrm>
            <a:off x="6653047" y="1000108"/>
            <a:ext cx="490721" cy="286314"/>
            <a:chOff x="6224981" y="642918"/>
            <a:chExt cx="490721" cy="286314"/>
          </a:xfrm>
        </p:grpSpPr>
        <p:sp>
          <p:nvSpPr>
            <p:cNvPr id="123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24" name="Text Box 14"/>
            <p:cNvSpPr txBox="1">
              <a:spLocks noChangeArrowheads="1"/>
            </p:cNvSpPr>
            <p:nvPr/>
          </p:nvSpPr>
          <p:spPr bwMode="auto">
            <a:xfrm>
              <a:off x="6224981" y="642918"/>
              <a:ext cx="49072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100" dirty="0" err="1" smtClean="0">
                  <a:latin typeface="Arial" charset="0"/>
                  <a:ea typeface="ＭＳ Ｐゴシック" pitchFamily="-112" charset="-128"/>
                </a:rPr>
                <a:t>تطوان</a:t>
              </a:r>
              <a:endParaRPr lang="fr-FR" sz="11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25" name="Groupe 159"/>
          <p:cNvGrpSpPr/>
          <p:nvPr/>
        </p:nvGrpSpPr>
        <p:grpSpPr>
          <a:xfrm>
            <a:off x="7215207" y="1069287"/>
            <a:ext cx="571504" cy="298097"/>
            <a:chOff x="6144199" y="631135"/>
            <a:chExt cx="571504" cy="298097"/>
          </a:xfrm>
        </p:grpSpPr>
        <p:sp>
          <p:nvSpPr>
            <p:cNvPr id="126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27" name="Text Box 14"/>
            <p:cNvSpPr txBox="1">
              <a:spLocks noChangeArrowheads="1"/>
            </p:cNvSpPr>
            <p:nvPr/>
          </p:nvSpPr>
          <p:spPr bwMode="auto">
            <a:xfrm>
              <a:off x="6144199" y="631135"/>
              <a:ext cx="57150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100" dirty="0" err="1" smtClean="0">
                  <a:latin typeface="Arial" charset="0"/>
                  <a:ea typeface="ＭＳ Ｐゴシック" pitchFamily="-112" charset="-128"/>
                </a:rPr>
                <a:t>الحسيمة</a:t>
              </a:r>
              <a:endParaRPr lang="fr-FR" sz="11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28" name="Groupe 168"/>
          <p:cNvGrpSpPr/>
          <p:nvPr/>
        </p:nvGrpSpPr>
        <p:grpSpPr>
          <a:xfrm>
            <a:off x="5214942" y="1667192"/>
            <a:ext cx="572066" cy="261610"/>
            <a:chOff x="5786446" y="738498"/>
            <a:chExt cx="572066" cy="261610"/>
          </a:xfrm>
        </p:grpSpPr>
        <p:sp>
          <p:nvSpPr>
            <p:cNvPr id="129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30" name="Text Box 14"/>
            <p:cNvSpPr txBox="1">
              <a:spLocks noChangeArrowheads="1"/>
            </p:cNvSpPr>
            <p:nvPr/>
          </p:nvSpPr>
          <p:spPr bwMode="auto">
            <a:xfrm>
              <a:off x="5786446" y="738498"/>
              <a:ext cx="49072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100" dirty="0" smtClean="0">
                  <a:latin typeface="Arial" charset="0"/>
                  <a:ea typeface="ＭＳ Ｐゴシック" pitchFamily="-112" charset="-128"/>
                </a:rPr>
                <a:t>الرباط</a:t>
              </a:r>
              <a:endParaRPr lang="fr-FR" sz="11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31" name="Groupe 183"/>
          <p:cNvGrpSpPr/>
          <p:nvPr/>
        </p:nvGrpSpPr>
        <p:grpSpPr>
          <a:xfrm>
            <a:off x="6152981" y="1833222"/>
            <a:ext cx="490721" cy="309894"/>
            <a:chOff x="6010105" y="857232"/>
            <a:chExt cx="490721" cy="309894"/>
          </a:xfrm>
        </p:grpSpPr>
        <p:sp>
          <p:nvSpPr>
            <p:cNvPr id="132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33" name="Text Box 14"/>
            <p:cNvSpPr txBox="1">
              <a:spLocks noChangeArrowheads="1"/>
            </p:cNvSpPr>
            <p:nvPr/>
          </p:nvSpPr>
          <p:spPr bwMode="auto">
            <a:xfrm>
              <a:off x="6010105" y="905516"/>
              <a:ext cx="49072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100" dirty="0" smtClean="0">
                  <a:latin typeface="Arial" charset="0"/>
                  <a:ea typeface="ＭＳ Ｐゴシック" pitchFamily="-112" charset="-128"/>
                </a:rPr>
                <a:t>مكناس</a:t>
              </a:r>
              <a:endParaRPr lang="fr-FR" sz="11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34" name="Groupe 194"/>
          <p:cNvGrpSpPr/>
          <p:nvPr/>
        </p:nvGrpSpPr>
        <p:grpSpPr>
          <a:xfrm>
            <a:off x="6572264" y="1571612"/>
            <a:ext cx="490721" cy="286314"/>
            <a:chOff x="6143636" y="642918"/>
            <a:chExt cx="490721" cy="286314"/>
          </a:xfrm>
        </p:grpSpPr>
        <p:sp>
          <p:nvSpPr>
            <p:cNvPr id="135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36" name="Text Box 14"/>
            <p:cNvSpPr txBox="1">
              <a:spLocks noChangeArrowheads="1"/>
            </p:cNvSpPr>
            <p:nvPr/>
          </p:nvSpPr>
          <p:spPr bwMode="auto">
            <a:xfrm>
              <a:off x="6143636" y="642918"/>
              <a:ext cx="49072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100" dirty="0" err="1" smtClean="0">
                  <a:latin typeface="Arial" charset="0"/>
                  <a:ea typeface="ＭＳ Ｐゴシック" pitchFamily="-112" charset="-128"/>
                </a:rPr>
                <a:t>فاس</a:t>
              </a:r>
              <a:endParaRPr lang="fr-FR" sz="11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37" name="Groupe 211"/>
          <p:cNvGrpSpPr/>
          <p:nvPr/>
        </p:nvGrpSpPr>
        <p:grpSpPr>
          <a:xfrm>
            <a:off x="7438865" y="1761784"/>
            <a:ext cx="634159" cy="238456"/>
            <a:chOff x="5724353" y="857232"/>
            <a:chExt cx="634159" cy="238456"/>
          </a:xfrm>
        </p:grpSpPr>
        <p:sp>
          <p:nvSpPr>
            <p:cNvPr id="138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39" name="Text Box 14"/>
            <p:cNvSpPr txBox="1">
              <a:spLocks noChangeArrowheads="1"/>
            </p:cNvSpPr>
            <p:nvPr/>
          </p:nvSpPr>
          <p:spPr bwMode="auto">
            <a:xfrm>
              <a:off x="5724353" y="864856"/>
              <a:ext cx="63359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900" dirty="0" err="1" smtClean="0">
                  <a:latin typeface="Arial" charset="0"/>
                  <a:ea typeface="ＭＳ Ｐゴシック" pitchFamily="-112" charset="-128"/>
                </a:rPr>
                <a:t>تاوريرت</a:t>
              </a:r>
              <a:endParaRPr lang="fr-FR" sz="9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40" name="Groupe 219"/>
          <p:cNvGrpSpPr/>
          <p:nvPr/>
        </p:nvGrpSpPr>
        <p:grpSpPr>
          <a:xfrm>
            <a:off x="4286248" y="1881506"/>
            <a:ext cx="857818" cy="261610"/>
            <a:chOff x="5500694" y="738498"/>
            <a:chExt cx="857818" cy="261610"/>
          </a:xfrm>
        </p:grpSpPr>
        <p:sp>
          <p:nvSpPr>
            <p:cNvPr id="141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42" name="Text Box 14"/>
            <p:cNvSpPr txBox="1">
              <a:spLocks noChangeArrowheads="1"/>
            </p:cNvSpPr>
            <p:nvPr/>
          </p:nvSpPr>
          <p:spPr bwMode="auto">
            <a:xfrm>
              <a:off x="5500694" y="738498"/>
              <a:ext cx="77647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100" dirty="0" smtClean="0">
                  <a:latin typeface="Arial" charset="0"/>
                  <a:ea typeface="ＭＳ Ｐゴシック" pitchFamily="-112" charset="-128"/>
                </a:rPr>
                <a:t>الدار البيضاء </a:t>
              </a:r>
              <a:endParaRPr lang="fr-FR" sz="11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43" name="Groupe 222"/>
          <p:cNvGrpSpPr/>
          <p:nvPr/>
        </p:nvGrpSpPr>
        <p:grpSpPr>
          <a:xfrm>
            <a:off x="4581345" y="1738630"/>
            <a:ext cx="776473" cy="238030"/>
            <a:chOff x="5582039" y="691202"/>
            <a:chExt cx="776473" cy="238030"/>
          </a:xfrm>
        </p:grpSpPr>
        <p:sp>
          <p:nvSpPr>
            <p:cNvPr id="144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45" name="Text Box 14"/>
            <p:cNvSpPr txBox="1">
              <a:spLocks noChangeArrowheads="1"/>
            </p:cNvSpPr>
            <p:nvPr/>
          </p:nvSpPr>
          <p:spPr bwMode="auto">
            <a:xfrm>
              <a:off x="5582039" y="691202"/>
              <a:ext cx="77647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900" dirty="0" smtClean="0">
                  <a:latin typeface="Arial" charset="0"/>
                  <a:ea typeface="ＭＳ Ｐゴシック" pitchFamily="-112" charset="-128"/>
                </a:rPr>
                <a:t>المحمدية</a:t>
              </a:r>
              <a:endParaRPr lang="fr-FR" sz="9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46" name="Groupe 225"/>
          <p:cNvGrpSpPr/>
          <p:nvPr/>
        </p:nvGrpSpPr>
        <p:grpSpPr>
          <a:xfrm>
            <a:off x="3929058" y="2167258"/>
            <a:ext cx="786380" cy="246221"/>
            <a:chOff x="5572132" y="738498"/>
            <a:chExt cx="786380" cy="246221"/>
          </a:xfrm>
        </p:grpSpPr>
        <p:sp>
          <p:nvSpPr>
            <p:cNvPr id="147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48" name="Text Box 14"/>
            <p:cNvSpPr txBox="1">
              <a:spLocks noChangeArrowheads="1"/>
            </p:cNvSpPr>
            <p:nvPr/>
          </p:nvSpPr>
          <p:spPr bwMode="auto">
            <a:xfrm>
              <a:off x="5572132" y="738498"/>
              <a:ext cx="7764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smtClean="0">
                  <a:latin typeface="Arial" charset="0"/>
                  <a:ea typeface="ＭＳ Ｐゴシック" pitchFamily="-112" charset="-128"/>
                </a:rPr>
                <a:t>الجديدة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49" name="Groupe 228"/>
          <p:cNvGrpSpPr/>
          <p:nvPr/>
        </p:nvGrpSpPr>
        <p:grpSpPr>
          <a:xfrm>
            <a:off x="3500430" y="2595886"/>
            <a:ext cx="857818" cy="261610"/>
            <a:chOff x="5500694" y="738498"/>
            <a:chExt cx="857818" cy="261610"/>
          </a:xfrm>
        </p:grpSpPr>
        <p:sp>
          <p:nvSpPr>
            <p:cNvPr id="150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51" name="Text Box 14"/>
            <p:cNvSpPr txBox="1">
              <a:spLocks noChangeArrowheads="1"/>
            </p:cNvSpPr>
            <p:nvPr/>
          </p:nvSpPr>
          <p:spPr bwMode="auto">
            <a:xfrm>
              <a:off x="5500694" y="738498"/>
              <a:ext cx="77647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100" dirty="0" err="1" smtClean="0">
                  <a:latin typeface="Arial" charset="0"/>
                  <a:ea typeface="ＭＳ Ｐゴシック" pitchFamily="-112" charset="-128"/>
                </a:rPr>
                <a:t>الصويرة</a:t>
              </a:r>
              <a:endParaRPr lang="fr-FR" sz="11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52" name="Groupe 231"/>
          <p:cNvGrpSpPr/>
          <p:nvPr/>
        </p:nvGrpSpPr>
        <p:grpSpPr>
          <a:xfrm>
            <a:off x="3571306" y="3095952"/>
            <a:ext cx="857818" cy="261610"/>
            <a:chOff x="5500694" y="738498"/>
            <a:chExt cx="857818" cy="261610"/>
          </a:xfrm>
        </p:grpSpPr>
        <p:sp>
          <p:nvSpPr>
            <p:cNvPr id="153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54" name="Text Box 14"/>
            <p:cNvSpPr txBox="1">
              <a:spLocks noChangeArrowheads="1"/>
            </p:cNvSpPr>
            <p:nvPr/>
          </p:nvSpPr>
          <p:spPr bwMode="auto">
            <a:xfrm>
              <a:off x="5500694" y="738498"/>
              <a:ext cx="77647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100" dirty="0" err="1" smtClean="0">
                  <a:latin typeface="Arial" charset="0"/>
                  <a:ea typeface="ＭＳ Ｐゴシック" pitchFamily="-112" charset="-128"/>
                </a:rPr>
                <a:t>أكادير</a:t>
              </a:r>
              <a:endParaRPr lang="fr-FR" sz="11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55" name="Groupe 234"/>
          <p:cNvGrpSpPr/>
          <p:nvPr/>
        </p:nvGrpSpPr>
        <p:grpSpPr>
          <a:xfrm>
            <a:off x="4500562" y="2761916"/>
            <a:ext cx="776473" cy="285752"/>
            <a:chOff x="5724353" y="857232"/>
            <a:chExt cx="776473" cy="285752"/>
          </a:xfrm>
        </p:grpSpPr>
        <p:sp>
          <p:nvSpPr>
            <p:cNvPr id="156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57" name="Text Box 14"/>
            <p:cNvSpPr txBox="1">
              <a:spLocks noChangeArrowheads="1"/>
            </p:cNvSpPr>
            <p:nvPr/>
          </p:nvSpPr>
          <p:spPr bwMode="auto">
            <a:xfrm>
              <a:off x="5724353" y="881374"/>
              <a:ext cx="77647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100" dirty="0" smtClean="0">
                  <a:latin typeface="Arial" charset="0"/>
                  <a:ea typeface="ＭＳ Ｐゴシック" pitchFamily="-112" charset="-128"/>
                </a:rPr>
                <a:t>مراكش</a:t>
              </a:r>
              <a:endParaRPr lang="fr-FR" sz="11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58" name="Groupe 240"/>
          <p:cNvGrpSpPr/>
          <p:nvPr/>
        </p:nvGrpSpPr>
        <p:grpSpPr>
          <a:xfrm>
            <a:off x="5296287" y="1500174"/>
            <a:ext cx="704473" cy="262172"/>
            <a:chOff x="5654039" y="667060"/>
            <a:chExt cx="704473" cy="262172"/>
          </a:xfrm>
        </p:grpSpPr>
        <p:sp>
          <p:nvSpPr>
            <p:cNvPr id="159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60" name="Text Box 14"/>
            <p:cNvSpPr txBox="1">
              <a:spLocks noChangeArrowheads="1"/>
            </p:cNvSpPr>
            <p:nvPr/>
          </p:nvSpPr>
          <p:spPr bwMode="auto">
            <a:xfrm>
              <a:off x="5654039" y="667060"/>
              <a:ext cx="70447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100" dirty="0" smtClean="0">
                  <a:latin typeface="Arial" charset="0"/>
                  <a:ea typeface="ＭＳ Ｐゴシック" pitchFamily="-112" charset="-128"/>
                </a:rPr>
                <a:t>القنيطرة</a:t>
              </a:r>
              <a:endParaRPr lang="fr-FR" sz="11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61" name="Groupe 243"/>
          <p:cNvGrpSpPr/>
          <p:nvPr/>
        </p:nvGrpSpPr>
        <p:grpSpPr>
          <a:xfrm>
            <a:off x="2938271" y="3643314"/>
            <a:ext cx="776473" cy="286314"/>
            <a:chOff x="5582039" y="642918"/>
            <a:chExt cx="776473" cy="286314"/>
          </a:xfrm>
        </p:grpSpPr>
        <p:sp>
          <p:nvSpPr>
            <p:cNvPr id="162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63" name="Text Box 14"/>
            <p:cNvSpPr txBox="1">
              <a:spLocks noChangeArrowheads="1"/>
            </p:cNvSpPr>
            <p:nvPr/>
          </p:nvSpPr>
          <p:spPr bwMode="auto">
            <a:xfrm>
              <a:off x="5582039" y="642918"/>
              <a:ext cx="77647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100" dirty="0" err="1" smtClean="0">
                  <a:latin typeface="Arial" charset="0"/>
                  <a:ea typeface="ＭＳ Ｐゴシック" pitchFamily="-112" charset="-128"/>
                </a:rPr>
                <a:t>طانطان</a:t>
              </a:r>
              <a:endParaRPr lang="fr-FR" sz="11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64" name="Groupe 246"/>
          <p:cNvGrpSpPr/>
          <p:nvPr/>
        </p:nvGrpSpPr>
        <p:grpSpPr>
          <a:xfrm>
            <a:off x="3428992" y="3453142"/>
            <a:ext cx="786380" cy="262172"/>
            <a:chOff x="5572132" y="667060"/>
            <a:chExt cx="786380" cy="262172"/>
          </a:xfrm>
        </p:grpSpPr>
        <p:sp>
          <p:nvSpPr>
            <p:cNvPr id="165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66" name="Text Box 14"/>
            <p:cNvSpPr txBox="1">
              <a:spLocks noChangeArrowheads="1"/>
            </p:cNvSpPr>
            <p:nvPr/>
          </p:nvSpPr>
          <p:spPr bwMode="auto">
            <a:xfrm>
              <a:off x="5572132" y="667060"/>
              <a:ext cx="77647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100" dirty="0" err="1" smtClean="0">
                  <a:latin typeface="Arial" charset="0"/>
                  <a:ea typeface="ＭＳ Ｐゴシック" pitchFamily="-112" charset="-128"/>
                </a:rPr>
                <a:t>كلميم</a:t>
              </a:r>
              <a:endParaRPr lang="fr-FR" sz="11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67" name="Groupe 249"/>
          <p:cNvGrpSpPr/>
          <p:nvPr/>
        </p:nvGrpSpPr>
        <p:grpSpPr>
          <a:xfrm>
            <a:off x="1785918" y="4071942"/>
            <a:ext cx="786380" cy="261610"/>
            <a:chOff x="5572132" y="714356"/>
            <a:chExt cx="786380" cy="261610"/>
          </a:xfrm>
        </p:grpSpPr>
        <p:sp>
          <p:nvSpPr>
            <p:cNvPr id="168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 b="1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69" name="Text Box 14"/>
            <p:cNvSpPr txBox="1">
              <a:spLocks noChangeArrowheads="1"/>
            </p:cNvSpPr>
            <p:nvPr/>
          </p:nvSpPr>
          <p:spPr bwMode="auto">
            <a:xfrm>
              <a:off x="5572132" y="714356"/>
              <a:ext cx="77647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100" b="1" dirty="0" smtClean="0">
                  <a:latin typeface="Arial" charset="0"/>
                  <a:ea typeface="ＭＳ Ｐゴシック" pitchFamily="-112" charset="-128"/>
                </a:rPr>
                <a:t>العيون</a:t>
              </a:r>
              <a:endParaRPr lang="fr-FR" sz="1100" b="1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70" name="Groupe 252"/>
          <p:cNvGrpSpPr/>
          <p:nvPr/>
        </p:nvGrpSpPr>
        <p:grpSpPr>
          <a:xfrm>
            <a:off x="723693" y="5000636"/>
            <a:ext cx="776473" cy="261610"/>
            <a:chOff x="5582039" y="738498"/>
            <a:chExt cx="776473" cy="261610"/>
          </a:xfrm>
        </p:grpSpPr>
        <p:sp>
          <p:nvSpPr>
            <p:cNvPr id="171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 b="1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72" name="Text Box 14"/>
            <p:cNvSpPr txBox="1">
              <a:spLocks noChangeArrowheads="1"/>
            </p:cNvSpPr>
            <p:nvPr/>
          </p:nvSpPr>
          <p:spPr bwMode="auto">
            <a:xfrm>
              <a:off x="5582039" y="738498"/>
              <a:ext cx="77647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100" b="1" dirty="0" smtClean="0">
                  <a:latin typeface="Arial" charset="0"/>
                  <a:ea typeface="ＭＳ Ｐゴシック" pitchFamily="-112" charset="-128"/>
                </a:rPr>
                <a:t>الداخلة</a:t>
              </a:r>
              <a:endParaRPr lang="fr-FR" sz="1100" b="1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73" name="Groupe 255"/>
          <p:cNvGrpSpPr/>
          <p:nvPr/>
        </p:nvGrpSpPr>
        <p:grpSpPr>
          <a:xfrm>
            <a:off x="1000100" y="4500570"/>
            <a:ext cx="1071570" cy="261610"/>
            <a:chOff x="5286942" y="714356"/>
            <a:chExt cx="1071570" cy="261610"/>
          </a:xfrm>
        </p:grpSpPr>
        <p:sp>
          <p:nvSpPr>
            <p:cNvPr id="174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75" name="Text Box 14"/>
            <p:cNvSpPr txBox="1">
              <a:spLocks noChangeArrowheads="1"/>
            </p:cNvSpPr>
            <p:nvPr/>
          </p:nvSpPr>
          <p:spPr bwMode="auto">
            <a:xfrm>
              <a:off x="5286942" y="714356"/>
              <a:ext cx="99078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100" dirty="0" err="1" smtClean="0">
                  <a:latin typeface="Arial" charset="0"/>
                  <a:ea typeface="ＭＳ Ｐゴシック" pitchFamily="-112" charset="-128"/>
                </a:rPr>
                <a:t>بوجدور</a:t>
              </a:r>
              <a:endParaRPr lang="fr-FR" sz="11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76" name="Groupe 258"/>
          <p:cNvGrpSpPr/>
          <p:nvPr/>
        </p:nvGrpSpPr>
        <p:grpSpPr>
          <a:xfrm>
            <a:off x="642910" y="6072206"/>
            <a:ext cx="857818" cy="230832"/>
            <a:chOff x="5500694" y="738498"/>
            <a:chExt cx="857818" cy="230832"/>
          </a:xfrm>
        </p:grpSpPr>
        <p:sp>
          <p:nvSpPr>
            <p:cNvPr id="177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78" name="Text Box 14"/>
            <p:cNvSpPr txBox="1">
              <a:spLocks noChangeArrowheads="1"/>
            </p:cNvSpPr>
            <p:nvPr/>
          </p:nvSpPr>
          <p:spPr bwMode="auto">
            <a:xfrm>
              <a:off x="5500694" y="738498"/>
              <a:ext cx="77647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900" dirty="0" smtClean="0">
                  <a:latin typeface="Arial" charset="0"/>
                  <a:ea typeface="ＭＳ Ｐゴシック" pitchFamily="-112" charset="-128"/>
                </a:rPr>
                <a:t>بئر </a:t>
              </a:r>
              <a:r>
                <a:rPr lang="ar-MA" sz="900" dirty="0" err="1" smtClean="0">
                  <a:latin typeface="Arial" charset="0"/>
                  <a:ea typeface="ＭＳ Ｐゴシック" pitchFamily="-112" charset="-128"/>
                </a:rPr>
                <a:t>كندوز</a:t>
              </a:r>
              <a:endParaRPr lang="fr-FR" sz="9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79" name="Groupe 261"/>
          <p:cNvGrpSpPr/>
          <p:nvPr/>
        </p:nvGrpSpPr>
        <p:grpSpPr>
          <a:xfrm>
            <a:off x="5152849" y="3071810"/>
            <a:ext cx="776473" cy="254974"/>
            <a:chOff x="5795791" y="857232"/>
            <a:chExt cx="776473" cy="254974"/>
          </a:xfrm>
        </p:grpSpPr>
        <p:sp>
          <p:nvSpPr>
            <p:cNvPr id="180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 b="1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81" name="Text Box 14"/>
            <p:cNvSpPr txBox="1">
              <a:spLocks noChangeArrowheads="1"/>
            </p:cNvSpPr>
            <p:nvPr/>
          </p:nvSpPr>
          <p:spPr bwMode="auto">
            <a:xfrm>
              <a:off x="5795791" y="881374"/>
              <a:ext cx="77647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900" b="1" dirty="0" err="1" smtClean="0">
                  <a:latin typeface="Arial" charset="0"/>
                  <a:ea typeface="ＭＳ Ｐゴシック" pitchFamily="-112" charset="-128"/>
                </a:rPr>
                <a:t>ورزازات</a:t>
              </a:r>
              <a:endParaRPr lang="fr-FR" sz="900" b="1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82" name="Groupe 264"/>
          <p:cNvGrpSpPr/>
          <p:nvPr/>
        </p:nvGrpSpPr>
        <p:grpSpPr>
          <a:xfrm>
            <a:off x="3724089" y="2381572"/>
            <a:ext cx="786559" cy="246221"/>
            <a:chOff x="5571953" y="738498"/>
            <a:chExt cx="786559" cy="246221"/>
          </a:xfrm>
        </p:grpSpPr>
        <p:sp>
          <p:nvSpPr>
            <p:cNvPr id="183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84" name="Text Box 14"/>
            <p:cNvSpPr txBox="1">
              <a:spLocks noChangeArrowheads="1"/>
            </p:cNvSpPr>
            <p:nvPr/>
          </p:nvSpPr>
          <p:spPr bwMode="auto">
            <a:xfrm>
              <a:off x="5571953" y="738498"/>
              <a:ext cx="7764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err="1" smtClean="0">
                  <a:latin typeface="Arial" charset="0"/>
                  <a:ea typeface="ＭＳ Ｐゴシック" pitchFamily="-112" charset="-128"/>
                </a:rPr>
                <a:t>آسفي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85" name="Groupe 267"/>
          <p:cNvGrpSpPr/>
          <p:nvPr/>
        </p:nvGrpSpPr>
        <p:grpSpPr>
          <a:xfrm>
            <a:off x="5786446" y="2500306"/>
            <a:ext cx="776473" cy="230832"/>
            <a:chOff x="6010667" y="834078"/>
            <a:chExt cx="776473" cy="230832"/>
          </a:xfrm>
        </p:grpSpPr>
        <p:sp>
          <p:nvSpPr>
            <p:cNvPr id="186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87" name="Text Box 14"/>
            <p:cNvSpPr txBox="1">
              <a:spLocks noChangeArrowheads="1"/>
            </p:cNvSpPr>
            <p:nvPr/>
          </p:nvSpPr>
          <p:spPr bwMode="auto">
            <a:xfrm>
              <a:off x="6010667" y="834078"/>
              <a:ext cx="77647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900" dirty="0" smtClean="0">
                  <a:latin typeface="Arial" charset="0"/>
                  <a:ea typeface="ＭＳ Ｐゴシック" pitchFamily="-112" charset="-128"/>
                </a:rPr>
                <a:t>بني </a:t>
              </a:r>
              <a:r>
                <a:rPr lang="ar-MA" sz="900" dirty="0" err="1" smtClean="0">
                  <a:latin typeface="Arial" charset="0"/>
                  <a:ea typeface="ＭＳ Ｐゴシック" pitchFamily="-112" charset="-128"/>
                </a:rPr>
                <a:t>ملال</a:t>
              </a:r>
              <a:endParaRPr lang="fr-FR" sz="9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88" name="Groupe 270"/>
          <p:cNvGrpSpPr/>
          <p:nvPr/>
        </p:nvGrpSpPr>
        <p:grpSpPr>
          <a:xfrm>
            <a:off x="6724485" y="2555226"/>
            <a:ext cx="776473" cy="230832"/>
            <a:chOff x="6010667" y="769276"/>
            <a:chExt cx="776473" cy="230832"/>
          </a:xfrm>
        </p:grpSpPr>
        <p:sp>
          <p:nvSpPr>
            <p:cNvPr id="189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 b="1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90" name="Text Box 14"/>
            <p:cNvSpPr txBox="1">
              <a:spLocks noChangeArrowheads="1"/>
            </p:cNvSpPr>
            <p:nvPr/>
          </p:nvSpPr>
          <p:spPr bwMode="auto">
            <a:xfrm>
              <a:off x="6010667" y="769276"/>
              <a:ext cx="77647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900" b="1" dirty="0" err="1" smtClean="0">
                  <a:latin typeface="Arial" charset="0"/>
                  <a:ea typeface="ＭＳ Ｐゴシック" pitchFamily="-112" charset="-128"/>
                </a:rPr>
                <a:t>الراشيدية</a:t>
              </a:r>
              <a:endParaRPr lang="fr-FR" sz="900" b="1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91" name="Groupe 273"/>
          <p:cNvGrpSpPr/>
          <p:nvPr/>
        </p:nvGrpSpPr>
        <p:grpSpPr>
          <a:xfrm>
            <a:off x="7715272" y="2071678"/>
            <a:ext cx="786380" cy="230832"/>
            <a:chOff x="5572132" y="738498"/>
            <a:chExt cx="786380" cy="230832"/>
          </a:xfrm>
        </p:grpSpPr>
        <p:sp>
          <p:nvSpPr>
            <p:cNvPr id="192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93" name="Text Box 14"/>
            <p:cNvSpPr txBox="1">
              <a:spLocks noChangeArrowheads="1"/>
            </p:cNvSpPr>
            <p:nvPr/>
          </p:nvSpPr>
          <p:spPr bwMode="auto">
            <a:xfrm>
              <a:off x="5572132" y="738498"/>
              <a:ext cx="77647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900" dirty="0" err="1" smtClean="0">
                  <a:latin typeface="Arial" charset="0"/>
                  <a:ea typeface="ＭＳ Ｐゴシック" pitchFamily="-112" charset="-128"/>
                </a:rPr>
                <a:t>بوعرفة</a:t>
              </a:r>
              <a:endParaRPr lang="fr-FR" sz="9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94" name="Groupe 276"/>
          <p:cNvGrpSpPr/>
          <p:nvPr/>
        </p:nvGrpSpPr>
        <p:grpSpPr>
          <a:xfrm>
            <a:off x="6143636" y="2141986"/>
            <a:ext cx="786380" cy="215444"/>
            <a:chOff x="5572132" y="784664"/>
            <a:chExt cx="786380" cy="215444"/>
          </a:xfrm>
        </p:grpSpPr>
        <p:sp>
          <p:nvSpPr>
            <p:cNvPr id="195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96" name="Text Box 14"/>
            <p:cNvSpPr txBox="1">
              <a:spLocks noChangeArrowheads="1"/>
            </p:cNvSpPr>
            <p:nvPr/>
          </p:nvSpPr>
          <p:spPr bwMode="auto">
            <a:xfrm>
              <a:off x="5572132" y="784664"/>
              <a:ext cx="77647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800" dirty="0" err="1" smtClean="0">
                  <a:latin typeface="Arial" charset="0"/>
                  <a:ea typeface="ＭＳ Ｐゴシック" pitchFamily="-112" charset="-128"/>
                </a:rPr>
                <a:t>ميدلت</a:t>
              </a:r>
              <a:endParaRPr lang="fr-FR" sz="8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97" name="Groupe 279"/>
          <p:cNvGrpSpPr/>
          <p:nvPr/>
        </p:nvGrpSpPr>
        <p:grpSpPr>
          <a:xfrm>
            <a:off x="2571736" y="4453274"/>
            <a:ext cx="785818" cy="261610"/>
            <a:chOff x="5572694" y="809936"/>
            <a:chExt cx="785818" cy="261610"/>
          </a:xfrm>
        </p:grpSpPr>
        <p:sp>
          <p:nvSpPr>
            <p:cNvPr id="198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99" name="Text Box 14"/>
            <p:cNvSpPr txBox="1">
              <a:spLocks noChangeArrowheads="1"/>
            </p:cNvSpPr>
            <p:nvPr/>
          </p:nvSpPr>
          <p:spPr bwMode="auto">
            <a:xfrm>
              <a:off x="5572694" y="809936"/>
              <a:ext cx="77647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100" dirty="0" err="1" smtClean="0">
                  <a:latin typeface="Arial" charset="0"/>
                  <a:ea typeface="ＭＳ Ｐゴシック" pitchFamily="-112" charset="-128"/>
                </a:rPr>
                <a:t>السمارة</a:t>
              </a:r>
              <a:endParaRPr lang="fr-FR" sz="11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200" name="Groupe 282"/>
          <p:cNvGrpSpPr/>
          <p:nvPr/>
        </p:nvGrpSpPr>
        <p:grpSpPr>
          <a:xfrm>
            <a:off x="3857620" y="4096084"/>
            <a:ext cx="786380" cy="215444"/>
            <a:chOff x="5572132" y="738498"/>
            <a:chExt cx="786380" cy="215444"/>
          </a:xfrm>
        </p:grpSpPr>
        <p:sp>
          <p:nvSpPr>
            <p:cNvPr id="201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02" name="Text Box 14"/>
            <p:cNvSpPr txBox="1">
              <a:spLocks noChangeArrowheads="1"/>
            </p:cNvSpPr>
            <p:nvPr/>
          </p:nvSpPr>
          <p:spPr bwMode="auto">
            <a:xfrm>
              <a:off x="5572132" y="738498"/>
              <a:ext cx="77647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800" dirty="0" err="1" smtClean="0">
                  <a:latin typeface="Arial" charset="0"/>
                  <a:ea typeface="ＭＳ Ｐゴシック" pitchFamily="-112" charset="-128"/>
                </a:rPr>
                <a:t>الزاك</a:t>
              </a:r>
              <a:endParaRPr lang="fr-FR" sz="8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203" name="Groupe 285"/>
          <p:cNvGrpSpPr/>
          <p:nvPr/>
        </p:nvGrpSpPr>
        <p:grpSpPr>
          <a:xfrm>
            <a:off x="3929058" y="3785060"/>
            <a:ext cx="776473" cy="215444"/>
            <a:chOff x="5786446" y="784664"/>
            <a:chExt cx="776473" cy="215444"/>
          </a:xfrm>
        </p:grpSpPr>
        <p:sp>
          <p:nvSpPr>
            <p:cNvPr id="204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05" name="Text Box 14"/>
            <p:cNvSpPr txBox="1">
              <a:spLocks noChangeArrowheads="1"/>
            </p:cNvSpPr>
            <p:nvPr/>
          </p:nvSpPr>
          <p:spPr bwMode="auto">
            <a:xfrm>
              <a:off x="5786446" y="784664"/>
              <a:ext cx="77647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800" dirty="0" err="1" smtClean="0">
                  <a:latin typeface="Arial" charset="0"/>
                  <a:ea typeface="ＭＳ Ｐゴシック" pitchFamily="-112" charset="-128"/>
                </a:rPr>
                <a:t>آسا</a:t>
              </a:r>
              <a:endParaRPr lang="fr-FR" sz="8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206" name="Groupe 288"/>
          <p:cNvGrpSpPr/>
          <p:nvPr/>
        </p:nvGrpSpPr>
        <p:grpSpPr>
          <a:xfrm>
            <a:off x="2357422" y="3857628"/>
            <a:ext cx="785818" cy="262172"/>
            <a:chOff x="5572694" y="667060"/>
            <a:chExt cx="785818" cy="262172"/>
          </a:xfrm>
        </p:grpSpPr>
        <p:sp>
          <p:nvSpPr>
            <p:cNvPr id="207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08" name="Text Box 14"/>
            <p:cNvSpPr txBox="1">
              <a:spLocks noChangeArrowheads="1"/>
            </p:cNvSpPr>
            <p:nvPr/>
          </p:nvSpPr>
          <p:spPr bwMode="auto">
            <a:xfrm>
              <a:off x="5572694" y="667060"/>
              <a:ext cx="77647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900" dirty="0" err="1" smtClean="0">
                  <a:latin typeface="Arial" charset="0"/>
                  <a:ea typeface="ＭＳ Ｐゴシック" pitchFamily="-112" charset="-128"/>
                </a:rPr>
                <a:t>طرفاية</a:t>
              </a:r>
              <a:endParaRPr lang="fr-FR" sz="9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209" name="Groupe 291"/>
          <p:cNvGrpSpPr/>
          <p:nvPr/>
        </p:nvGrpSpPr>
        <p:grpSpPr>
          <a:xfrm>
            <a:off x="4367031" y="2284862"/>
            <a:ext cx="776473" cy="215444"/>
            <a:chOff x="5582039" y="856102"/>
            <a:chExt cx="776473" cy="215444"/>
          </a:xfrm>
        </p:grpSpPr>
        <p:sp>
          <p:nvSpPr>
            <p:cNvPr id="210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11" name="Text Box 14"/>
            <p:cNvSpPr txBox="1">
              <a:spLocks noChangeArrowheads="1"/>
            </p:cNvSpPr>
            <p:nvPr/>
          </p:nvSpPr>
          <p:spPr bwMode="auto">
            <a:xfrm>
              <a:off x="5582039" y="856102"/>
              <a:ext cx="77647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800" dirty="0" err="1" smtClean="0">
                  <a:latin typeface="Arial" charset="0"/>
                  <a:ea typeface="ＭＳ Ｐゴシック" pitchFamily="-112" charset="-128"/>
                </a:rPr>
                <a:t>سطات</a:t>
              </a:r>
              <a:endParaRPr lang="fr-FR" sz="8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212" name="Groupe 294"/>
          <p:cNvGrpSpPr/>
          <p:nvPr/>
        </p:nvGrpSpPr>
        <p:grpSpPr>
          <a:xfrm>
            <a:off x="5000628" y="2214554"/>
            <a:ext cx="776473" cy="238030"/>
            <a:chOff x="5849101" y="691202"/>
            <a:chExt cx="776473" cy="238030"/>
          </a:xfrm>
        </p:grpSpPr>
        <p:sp>
          <p:nvSpPr>
            <p:cNvPr id="213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14" name="Text Box 14"/>
            <p:cNvSpPr txBox="1">
              <a:spLocks noChangeArrowheads="1"/>
            </p:cNvSpPr>
            <p:nvPr/>
          </p:nvSpPr>
          <p:spPr bwMode="auto">
            <a:xfrm>
              <a:off x="5849101" y="691202"/>
              <a:ext cx="77647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800" dirty="0" err="1" smtClean="0">
                  <a:latin typeface="Arial" charset="0"/>
                  <a:ea typeface="ＭＳ Ｐゴシック" pitchFamily="-112" charset="-128"/>
                </a:rPr>
                <a:t>خريبكة</a:t>
              </a:r>
              <a:endParaRPr lang="fr-FR" sz="8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215" name="Groupe 299"/>
          <p:cNvGrpSpPr/>
          <p:nvPr/>
        </p:nvGrpSpPr>
        <p:grpSpPr>
          <a:xfrm>
            <a:off x="5224287" y="2428868"/>
            <a:ext cx="776473" cy="215444"/>
            <a:chOff x="5858446" y="857232"/>
            <a:chExt cx="776473" cy="215444"/>
          </a:xfrm>
        </p:grpSpPr>
        <p:sp>
          <p:nvSpPr>
            <p:cNvPr id="216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17" name="Text Box 14"/>
            <p:cNvSpPr txBox="1">
              <a:spLocks noChangeArrowheads="1"/>
            </p:cNvSpPr>
            <p:nvPr/>
          </p:nvSpPr>
          <p:spPr bwMode="auto">
            <a:xfrm>
              <a:off x="5858446" y="857232"/>
              <a:ext cx="77647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800" dirty="0" smtClean="0">
                  <a:latin typeface="Arial" charset="0"/>
                  <a:ea typeface="ＭＳ Ｐゴシック" pitchFamily="-112" charset="-128"/>
                </a:rPr>
                <a:t>واد زم</a:t>
              </a:r>
              <a:endParaRPr lang="fr-FR" sz="8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218" name="Groupe 302"/>
          <p:cNvGrpSpPr/>
          <p:nvPr/>
        </p:nvGrpSpPr>
        <p:grpSpPr>
          <a:xfrm>
            <a:off x="5643570" y="3238828"/>
            <a:ext cx="776473" cy="230832"/>
            <a:chOff x="5929322" y="809936"/>
            <a:chExt cx="776473" cy="230832"/>
          </a:xfrm>
        </p:grpSpPr>
        <p:sp>
          <p:nvSpPr>
            <p:cNvPr id="219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20" name="Text Box 14"/>
            <p:cNvSpPr txBox="1">
              <a:spLocks noChangeArrowheads="1"/>
            </p:cNvSpPr>
            <p:nvPr/>
          </p:nvSpPr>
          <p:spPr bwMode="auto">
            <a:xfrm>
              <a:off x="5929322" y="809936"/>
              <a:ext cx="77647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900" dirty="0" err="1" smtClean="0">
                  <a:latin typeface="Arial" charset="0"/>
                  <a:ea typeface="ＭＳ Ｐゴシック" pitchFamily="-112" charset="-128"/>
                </a:rPr>
                <a:t>زاكورة</a:t>
              </a:r>
              <a:endParaRPr lang="fr-FR" sz="9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221" name="Groupe 305"/>
          <p:cNvGrpSpPr/>
          <p:nvPr/>
        </p:nvGrpSpPr>
        <p:grpSpPr>
          <a:xfrm>
            <a:off x="5795791" y="2857496"/>
            <a:ext cx="776473" cy="230832"/>
            <a:chOff x="5867229" y="785794"/>
            <a:chExt cx="776473" cy="230832"/>
          </a:xfrm>
        </p:grpSpPr>
        <p:sp>
          <p:nvSpPr>
            <p:cNvPr id="222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23" name="Text Box 14"/>
            <p:cNvSpPr txBox="1">
              <a:spLocks noChangeArrowheads="1"/>
            </p:cNvSpPr>
            <p:nvPr/>
          </p:nvSpPr>
          <p:spPr bwMode="auto">
            <a:xfrm>
              <a:off x="5867229" y="785794"/>
              <a:ext cx="77647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900" dirty="0" err="1" smtClean="0">
                  <a:latin typeface="Arial" charset="0"/>
                  <a:ea typeface="ＭＳ Ｐゴシック" pitchFamily="-112" charset="-128"/>
                </a:rPr>
                <a:t>تنغير</a:t>
              </a:r>
              <a:endParaRPr lang="fr-FR" sz="9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224" name="Groupe 308"/>
          <p:cNvGrpSpPr/>
          <p:nvPr/>
        </p:nvGrpSpPr>
        <p:grpSpPr>
          <a:xfrm>
            <a:off x="4357124" y="2553752"/>
            <a:ext cx="786380" cy="215444"/>
            <a:chOff x="5572132" y="839240"/>
            <a:chExt cx="786380" cy="215444"/>
          </a:xfrm>
        </p:grpSpPr>
        <p:sp>
          <p:nvSpPr>
            <p:cNvPr id="225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26" name="Text Box 14"/>
            <p:cNvSpPr txBox="1">
              <a:spLocks noChangeArrowheads="1"/>
            </p:cNvSpPr>
            <p:nvPr/>
          </p:nvSpPr>
          <p:spPr bwMode="auto">
            <a:xfrm>
              <a:off x="5572132" y="839240"/>
              <a:ext cx="77647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800" dirty="0" err="1" smtClean="0">
                  <a:latin typeface="Arial" charset="0"/>
                  <a:ea typeface="ＭＳ Ｐゴシック" pitchFamily="-112" charset="-128"/>
                </a:rPr>
                <a:t>بنكرير</a:t>
              </a:r>
              <a:endParaRPr lang="fr-FR" sz="8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227" name="Groupe 317"/>
          <p:cNvGrpSpPr/>
          <p:nvPr/>
        </p:nvGrpSpPr>
        <p:grpSpPr>
          <a:xfrm>
            <a:off x="3929058" y="3412482"/>
            <a:ext cx="776473" cy="230832"/>
            <a:chOff x="5919798" y="793418"/>
            <a:chExt cx="776473" cy="230832"/>
          </a:xfrm>
        </p:grpSpPr>
        <p:sp>
          <p:nvSpPr>
            <p:cNvPr id="228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29" name="Text Box 14"/>
            <p:cNvSpPr txBox="1">
              <a:spLocks noChangeArrowheads="1"/>
            </p:cNvSpPr>
            <p:nvPr/>
          </p:nvSpPr>
          <p:spPr bwMode="auto">
            <a:xfrm>
              <a:off x="5919798" y="793418"/>
              <a:ext cx="77647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900" dirty="0" err="1" smtClean="0">
                  <a:latin typeface="Arial" charset="0"/>
                  <a:ea typeface="ＭＳ Ｐゴシック" pitchFamily="-112" charset="-128"/>
                </a:rPr>
                <a:t>تزنيت</a:t>
              </a:r>
              <a:endParaRPr lang="fr-FR" sz="9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230" name="Groupe 322"/>
          <p:cNvGrpSpPr/>
          <p:nvPr/>
        </p:nvGrpSpPr>
        <p:grpSpPr>
          <a:xfrm>
            <a:off x="4214810" y="3238828"/>
            <a:ext cx="776473" cy="215444"/>
            <a:chOff x="6001322" y="810498"/>
            <a:chExt cx="776473" cy="215444"/>
          </a:xfrm>
        </p:grpSpPr>
        <p:sp>
          <p:nvSpPr>
            <p:cNvPr id="231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32" name="Text Box 14"/>
            <p:cNvSpPr txBox="1">
              <a:spLocks noChangeArrowheads="1"/>
            </p:cNvSpPr>
            <p:nvPr/>
          </p:nvSpPr>
          <p:spPr bwMode="auto">
            <a:xfrm>
              <a:off x="6001322" y="810498"/>
              <a:ext cx="77647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800" dirty="0" err="1" smtClean="0">
                  <a:latin typeface="Arial" charset="0"/>
                  <a:ea typeface="ＭＳ Ｐゴシック" pitchFamily="-112" charset="-128"/>
                </a:rPr>
                <a:t>آيت</a:t>
              </a:r>
              <a:r>
                <a:rPr lang="ar-MA" sz="800" dirty="0" smtClean="0">
                  <a:latin typeface="Arial" charset="0"/>
                  <a:ea typeface="ＭＳ Ｐゴシック" pitchFamily="-112" charset="-128"/>
                </a:rPr>
                <a:t> ملول</a:t>
              </a:r>
              <a:endParaRPr lang="fr-FR" sz="8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233" name="Groupe 325"/>
          <p:cNvGrpSpPr/>
          <p:nvPr/>
        </p:nvGrpSpPr>
        <p:grpSpPr>
          <a:xfrm>
            <a:off x="4500562" y="3095952"/>
            <a:ext cx="776473" cy="215444"/>
            <a:chOff x="6001322" y="810498"/>
            <a:chExt cx="776473" cy="215444"/>
          </a:xfrm>
        </p:grpSpPr>
        <p:sp>
          <p:nvSpPr>
            <p:cNvPr id="234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35" name="Text Box 14"/>
            <p:cNvSpPr txBox="1">
              <a:spLocks noChangeArrowheads="1"/>
            </p:cNvSpPr>
            <p:nvPr/>
          </p:nvSpPr>
          <p:spPr bwMode="auto">
            <a:xfrm>
              <a:off x="6001322" y="810498"/>
              <a:ext cx="77647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800" dirty="0" err="1" smtClean="0">
                  <a:latin typeface="Arial" charset="0"/>
                  <a:ea typeface="ＭＳ Ｐゴシック" pitchFamily="-112" charset="-128"/>
                </a:rPr>
                <a:t>تارودانت</a:t>
              </a:r>
              <a:endParaRPr lang="fr-FR" sz="8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236" name="Groupe 328"/>
          <p:cNvGrpSpPr/>
          <p:nvPr/>
        </p:nvGrpSpPr>
        <p:grpSpPr>
          <a:xfrm>
            <a:off x="5500694" y="1214422"/>
            <a:ext cx="714380" cy="246221"/>
            <a:chOff x="5644132" y="714918"/>
            <a:chExt cx="714380" cy="246221"/>
          </a:xfrm>
        </p:grpSpPr>
        <p:sp>
          <p:nvSpPr>
            <p:cNvPr id="237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38" name="Text Box 14"/>
            <p:cNvSpPr txBox="1">
              <a:spLocks noChangeArrowheads="1"/>
            </p:cNvSpPr>
            <p:nvPr/>
          </p:nvSpPr>
          <p:spPr bwMode="auto">
            <a:xfrm>
              <a:off x="5644132" y="714918"/>
              <a:ext cx="7044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err="1" smtClean="0">
                  <a:latin typeface="Arial" charset="0"/>
                  <a:ea typeface="ＭＳ Ｐゴシック" pitchFamily="-112" charset="-128"/>
                </a:rPr>
                <a:t>آصيلا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239" name="Groupe 334"/>
          <p:cNvGrpSpPr/>
          <p:nvPr/>
        </p:nvGrpSpPr>
        <p:grpSpPr>
          <a:xfrm>
            <a:off x="4929190" y="2643182"/>
            <a:ext cx="776473" cy="215444"/>
            <a:chOff x="5858446" y="857232"/>
            <a:chExt cx="776473" cy="215444"/>
          </a:xfrm>
        </p:grpSpPr>
        <p:sp>
          <p:nvSpPr>
            <p:cNvPr id="240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41" name="Text Box 14"/>
            <p:cNvSpPr txBox="1">
              <a:spLocks noChangeArrowheads="1"/>
            </p:cNvSpPr>
            <p:nvPr/>
          </p:nvSpPr>
          <p:spPr bwMode="auto">
            <a:xfrm>
              <a:off x="5858446" y="857232"/>
              <a:ext cx="77647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800" dirty="0" smtClean="0">
                  <a:latin typeface="Arial" charset="0"/>
                  <a:ea typeface="ＭＳ Ｐゴシック" pitchFamily="-112" charset="-128"/>
                </a:rPr>
                <a:t>قلعة </a:t>
              </a:r>
              <a:r>
                <a:rPr lang="ar-MA" sz="800" dirty="0" err="1" smtClean="0">
                  <a:latin typeface="Arial" charset="0"/>
                  <a:ea typeface="ＭＳ Ｐゴシック" pitchFamily="-112" charset="-128"/>
                </a:rPr>
                <a:t>السراغنة</a:t>
              </a:r>
              <a:endParaRPr lang="fr-FR" sz="8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242" name="Groupe 337"/>
          <p:cNvGrpSpPr/>
          <p:nvPr/>
        </p:nvGrpSpPr>
        <p:grpSpPr>
          <a:xfrm>
            <a:off x="6000760" y="2357430"/>
            <a:ext cx="776473" cy="215444"/>
            <a:chOff x="6063415" y="786924"/>
            <a:chExt cx="776473" cy="215444"/>
          </a:xfrm>
        </p:grpSpPr>
        <p:sp>
          <p:nvSpPr>
            <p:cNvPr id="243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44" name="Text Box 14"/>
            <p:cNvSpPr txBox="1">
              <a:spLocks noChangeArrowheads="1"/>
            </p:cNvSpPr>
            <p:nvPr/>
          </p:nvSpPr>
          <p:spPr bwMode="auto">
            <a:xfrm>
              <a:off x="6063415" y="786924"/>
              <a:ext cx="77647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800" dirty="0" smtClean="0">
                  <a:latin typeface="Arial" charset="0"/>
                  <a:ea typeface="ＭＳ Ｐゴシック" pitchFamily="-112" charset="-128"/>
                </a:rPr>
                <a:t>قصبة </a:t>
              </a:r>
              <a:r>
                <a:rPr lang="ar-MA" sz="800" dirty="0" err="1" smtClean="0">
                  <a:latin typeface="Arial" charset="0"/>
                  <a:ea typeface="ＭＳ Ｐゴシック" pitchFamily="-112" charset="-128"/>
                </a:rPr>
                <a:t>تادلة</a:t>
              </a:r>
              <a:endParaRPr lang="fr-FR" sz="8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245" name="Groupe 340"/>
          <p:cNvGrpSpPr/>
          <p:nvPr/>
        </p:nvGrpSpPr>
        <p:grpSpPr>
          <a:xfrm>
            <a:off x="6224419" y="1928802"/>
            <a:ext cx="776473" cy="215444"/>
            <a:chOff x="5867791" y="784664"/>
            <a:chExt cx="776473" cy="215444"/>
          </a:xfrm>
        </p:grpSpPr>
        <p:sp>
          <p:nvSpPr>
            <p:cNvPr id="246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47" name="Text Box 14"/>
            <p:cNvSpPr txBox="1">
              <a:spLocks noChangeArrowheads="1"/>
            </p:cNvSpPr>
            <p:nvPr/>
          </p:nvSpPr>
          <p:spPr bwMode="auto">
            <a:xfrm>
              <a:off x="5867791" y="784664"/>
              <a:ext cx="77647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800" dirty="0" err="1" smtClean="0">
                  <a:latin typeface="Arial" charset="0"/>
                  <a:ea typeface="ＭＳ Ｐゴシック" pitchFamily="-112" charset="-128"/>
                </a:rPr>
                <a:t>أزرو</a:t>
              </a:r>
              <a:endParaRPr lang="fr-FR" sz="8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248" name="Groupe 343"/>
          <p:cNvGrpSpPr/>
          <p:nvPr/>
        </p:nvGrpSpPr>
        <p:grpSpPr>
          <a:xfrm>
            <a:off x="6438733" y="1357298"/>
            <a:ext cx="776473" cy="215444"/>
            <a:chOff x="5939229" y="784664"/>
            <a:chExt cx="776473" cy="215444"/>
          </a:xfrm>
        </p:grpSpPr>
        <p:sp>
          <p:nvSpPr>
            <p:cNvPr id="249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50" name="Text Box 14"/>
            <p:cNvSpPr txBox="1">
              <a:spLocks noChangeArrowheads="1"/>
            </p:cNvSpPr>
            <p:nvPr/>
          </p:nvSpPr>
          <p:spPr bwMode="auto">
            <a:xfrm>
              <a:off x="5939229" y="784664"/>
              <a:ext cx="77647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800" dirty="0" err="1" smtClean="0">
                  <a:latin typeface="Arial" charset="0"/>
                  <a:ea typeface="ＭＳ Ｐゴシック" pitchFamily="-112" charset="-128"/>
                </a:rPr>
                <a:t>شفشاون</a:t>
              </a:r>
              <a:endParaRPr lang="fr-FR" sz="8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251" name="Groupe 446"/>
          <p:cNvGrpSpPr/>
          <p:nvPr/>
        </p:nvGrpSpPr>
        <p:grpSpPr>
          <a:xfrm>
            <a:off x="6724485" y="2840978"/>
            <a:ext cx="777035" cy="215444"/>
            <a:chOff x="5581477" y="785794"/>
            <a:chExt cx="777035" cy="215444"/>
          </a:xfrm>
        </p:grpSpPr>
        <p:sp>
          <p:nvSpPr>
            <p:cNvPr id="252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53" name="Text Box 14"/>
            <p:cNvSpPr txBox="1">
              <a:spLocks noChangeArrowheads="1"/>
            </p:cNvSpPr>
            <p:nvPr/>
          </p:nvSpPr>
          <p:spPr bwMode="auto">
            <a:xfrm>
              <a:off x="5581477" y="785794"/>
              <a:ext cx="77647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800" dirty="0" err="1" smtClean="0">
                  <a:latin typeface="Arial" charset="0"/>
                  <a:ea typeface="ＭＳ Ｐゴシック" pitchFamily="-112" charset="-128"/>
                </a:rPr>
                <a:t>مرزوكة</a:t>
              </a:r>
              <a:endParaRPr lang="fr-FR" sz="8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sp>
        <p:nvSpPr>
          <p:cNvPr id="254" name="ZoneTexte 253"/>
          <p:cNvSpPr txBox="1"/>
          <p:nvPr/>
        </p:nvSpPr>
        <p:spPr>
          <a:xfrm>
            <a:off x="142844" y="1428736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1200" b="1" dirty="0" smtClean="0">
                <a:solidFill>
                  <a:srgbClr val="008000"/>
                </a:solidFill>
                <a:latin typeface="Arial Narrow" pitchFamily="34" charset="0"/>
              </a:rPr>
              <a:t>شبكة السكك الحديدية الحالية</a:t>
            </a:r>
            <a:endParaRPr lang="fr-FR" sz="1200" b="1" dirty="0">
              <a:solidFill>
                <a:srgbClr val="008000"/>
              </a:solidFill>
              <a:latin typeface="Arial Narrow" pitchFamily="34" charset="0"/>
            </a:endParaRPr>
          </a:p>
        </p:txBody>
      </p:sp>
      <p:sp>
        <p:nvSpPr>
          <p:cNvPr id="255" name="ZoneTexte 254"/>
          <p:cNvSpPr txBox="1"/>
          <p:nvPr/>
        </p:nvSpPr>
        <p:spPr>
          <a:xfrm>
            <a:off x="142844" y="1794679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1200" b="1" dirty="0" smtClean="0">
                <a:solidFill>
                  <a:srgbClr val="0070C0"/>
                </a:solidFill>
                <a:latin typeface="Arial Narrow" pitchFamily="34" charset="0"/>
              </a:rPr>
              <a:t>مشاريع </a:t>
            </a:r>
            <a:r>
              <a:rPr lang="ar-MA" sz="1200" b="1" dirty="0" err="1" smtClean="0">
                <a:solidFill>
                  <a:srgbClr val="0070C0"/>
                </a:solidFill>
                <a:latin typeface="Arial Narrow" pitchFamily="34" charset="0"/>
              </a:rPr>
              <a:t>الخظوظ</a:t>
            </a:r>
            <a:r>
              <a:rPr lang="ar-MA" sz="1200" b="1" dirty="0" smtClean="0">
                <a:solidFill>
                  <a:srgbClr val="0070C0"/>
                </a:solidFill>
                <a:latin typeface="Arial Narrow" pitchFamily="34" charset="0"/>
              </a:rPr>
              <a:t> الكلاسيكية</a:t>
            </a:r>
            <a:endParaRPr lang="fr-FR" sz="1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56" name="ZoneTexte 255"/>
          <p:cNvSpPr txBox="1"/>
          <p:nvPr/>
        </p:nvSpPr>
        <p:spPr>
          <a:xfrm>
            <a:off x="5357818" y="4214818"/>
            <a:ext cx="3643338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8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95250" indent="-95250" algn="r" rtl="1">
              <a:buClr>
                <a:srgbClr val="800000"/>
              </a:buClr>
              <a:buFont typeface="Arial" pitchFamily="34" charset="0"/>
              <a:buChar char="•"/>
            </a:pP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عدد المشاريع 	</a:t>
            </a:r>
            <a:r>
              <a:rPr lang="fr-FR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   </a:t>
            </a: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: </a:t>
            </a:r>
            <a:r>
              <a:rPr lang="ar-MA" sz="1400" b="1" dirty="0" smtClean="0">
                <a:solidFill>
                  <a:srgbClr val="800000"/>
                </a:solidFill>
                <a:latin typeface="Arial Narrow" pitchFamily="34" charset="0"/>
              </a:rPr>
              <a:t>20</a:t>
            </a:r>
          </a:p>
          <a:p>
            <a:pPr marL="95250" indent="-95250" algn="r" rtl="1">
              <a:buClr>
                <a:srgbClr val="800000"/>
              </a:buClr>
              <a:buFont typeface="Arial" pitchFamily="34" charset="0"/>
              <a:buChar char="•"/>
            </a:pP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الطول	</a:t>
            </a:r>
            <a:r>
              <a:rPr lang="fr-FR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   </a:t>
            </a: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: </a:t>
            </a:r>
            <a:r>
              <a:rPr lang="ar-MA" sz="1400" b="1" dirty="0" smtClean="0">
                <a:solidFill>
                  <a:srgbClr val="800000"/>
                </a:solidFill>
                <a:latin typeface="Arial Narrow" pitchFamily="34" charset="0"/>
              </a:rPr>
              <a:t>2743</a:t>
            </a: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كلم</a:t>
            </a:r>
          </a:p>
          <a:p>
            <a:pPr marL="95250" indent="-95250" algn="r" rtl="1">
              <a:buClr>
                <a:srgbClr val="800000"/>
              </a:buClr>
              <a:buFont typeface="Arial" pitchFamily="34" charset="0"/>
              <a:buChar char="•"/>
            </a:pP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الاستثماري 	</a:t>
            </a:r>
            <a:r>
              <a:rPr lang="fr-FR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   </a:t>
            </a: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: </a:t>
            </a:r>
            <a:r>
              <a:rPr lang="ar-MA" sz="1400" b="1" dirty="0" smtClean="0">
                <a:solidFill>
                  <a:srgbClr val="800000"/>
                </a:solidFill>
                <a:latin typeface="Arial Narrow" pitchFamily="34" charset="0"/>
              </a:rPr>
              <a:t>11.6</a:t>
            </a: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مليار دولار (مرجع 2007)</a:t>
            </a:r>
          </a:p>
          <a:p>
            <a:pPr marL="95250" indent="-95250" algn="r" rtl="1">
              <a:buClr>
                <a:srgbClr val="800000"/>
              </a:buClr>
              <a:buFont typeface="Arial" pitchFamily="34" charset="0"/>
              <a:buChar char="•"/>
            </a:pP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الحاجيات 	</a:t>
            </a:r>
            <a:r>
              <a:rPr lang="fr-FR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   </a:t>
            </a: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: </a:t>
            </a:r>
            <a:r>
              <a:rPr lang="fr-FR" sz="1400" b="1" dirty="0" smtClean="0">
                <a:solidFill>
                  <a:srgbClr val="800000"/>
                </a:solidFill>
                <a:latin typeface="Arial Narrow" pitchFamily="34" charset="0"/>
              </a:rPr>
              <a:t>0,3%</a:t>
            </a: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/ سنة من الناتج الداخلي (2010)</a:t>
            </a:r>
          </a:p>
          <a:p>
            <a:pPr marL="95250" indent="-95250" algn="r" rtl="1">
              <a:buClr>
                <a:srgbClr val="800000"/>
              </a:buClr>
              <a:buFont typeface="Arial" pitchFamily="34" charset="0"/>
              <a:buChar char="•"/>
            </a:pP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المسافرين 	</a:t>
            </a:r>
            <a:r>
              <a:rPr lang="fr-FR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   </a:t>
            </a: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: </a:t>
            </a:r>
            <a:r>
              <a:rPr lang="ar-MA" sz="1400" b="1" dirty="0" smtClean="0">
                <a:solidFill>
                  <a:srgbClr val="800000"/>
                </a:solidFill>
                <a:latin typeface="Arial Narrow" pitchFamily="34" charset="0"/>
              </a:rPr>
              <a:t>22</a:t>
            </a: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مليون  </a:t>
            </a:r>
            <a:r>
              <a:rPr lang="fr-FR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2.9 10</a:t>
            </a:r>
            <a:r>
              <a:rPr lang="fr-FR" sz="1400" baseline="300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9</a:t>
            </a:r>
            <a:r>
              <a:rPr lang="fr-FR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)</a:t>
            </a: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مسافر-كلم)</a:t>
            </a:r>
          </a:p>
          <a:p>
            <a:pPr marL="95250" indent="-95250" algn="r" rtl="1">
              <a:buClr>
                <a:srgbClr val="800000"/>
              </a:buClr>
              <a:buFont typeface="Arial" pitchFamily="34" charset="0"/>
              <a:buChar char="•"/>
            </a:pP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البضائع	</a:t>
            </a:r>
            <a:r>
              <a:rPr lang="fr-FR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   </a:t>
            </a: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: </a:t>
            </a:r>
            <a:r>
              <a:rPr lang="ar-MA" sz="1400" b="1" dirty="0" smtClean="0">
                <a:solidFill>
                  <a:srgbClr val="800000"/>
                </a:solidFill>
                <a:latin typeface="Arial Narrow" pitchFamily="34" charset="0"/>
              </a:rPr>
              <a:t>2</a:t>
            </a: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مليون طن (420 مليون طن-كلم)</a:t>
            </a:r>
          </a:p>
          <a:p>
            <a:pPr marL="95250" indent="-95250" algn="r" rtl="1">
              <a:buClr>
                <a:srgbClr val="800000"/>
              </a:buClr>
              <a:buFont typeface="Arial" pitchFamily="34" charset="0"/>
              <a:buChar char="•"/>
            </a:pPr>
            <a:r>
              <a:rPr lang="ar-MA" sz="1400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المردودية</a:t>
            </a: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	</a:t>
            </a:r>
            <a:r>
              <a:rPr lang="fr-FR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   </a:t>
            </a: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: </a:t>
            </a:r>
            <a:r>
              <a:rPr lang="fr-FR" sz="1400" b="1" dirty="0" smtClean="0">
                <a:solidFill>
                  <a:srgbClr val="800000"/>
                </a:solidFill>
                <a:latin typeface="Arial Narrow" pitchFamily="34" charset="0"/>
              </a:rPr>
              <a:t>3, 7%</a:t>
            </a:r>
            <a:endParaRPr lang="ar-MA" sz="1400" b="1" dirty="0" smtClean="0">
              <a:solidFill>
                <a:srgbClr val="800000"/>
              </a:solidFill>
              <a:latin typeface="Arial Narrow" pitchFamily="34" charset="0"/>
            </a:endParaRPr>
          </a:p>
          <a:p>
            <a:pPr marL="95250" indent="-95250" algn="r" rtl="1">
              <a:buClr>
                <a:srgbClr val="800000"/>
              </a:buClr>
              <a:buFont typeface="Arial" pitchFamily="34" charset="0"/>
              <a:buChar char="•"/>
            </a:pP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الإنتاجية 	</a:t>
            </a:r>
            <a:r>
              <a:rPr lang="fr-FR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   </a:t>
            </a: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: </a:t>
            </a:r>
            <a:r>
              <a:rPr lang="ar-MA" sz="1400" b="1" dirty="0" smtClean="0">
                <a:solidFill>
                  <a:srgbClr val="800000"/>
                </a:solidFill>
                <a:latin typeface="Arial Narrow" pitchFamily="34" charset="0"/>
              </a:rPr>
              <a:t>8000</a:t>
            </a: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مسافر/كلم/السنة</a:t>
            </a:r>
          </a:p>
          <a:p>
            <a:pPr marL="95250" indent="-95250" algn="r" rtl="1">
              <a:buClr>
                <a:srgbClr val="800000"/>
              </a:buClr>
              <a:buFont typeface="Arial" pitchFamily="34" charset="0"/>
              <a:buChar char="•"/>
            </a:pP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الساكنة المستفيدة </a:t>
            </a:r>
            <a:r>
              <a:rPr lang="fr-FR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ar-MA" sz="14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: </a:t>
            </a:r>
            <a:r>
              <a:rPr lang="fr-FR" sz="1400" b="1" dirty="0" smtClean="0">
                <a:solidFill>
                  <a:srgbClr val="800000"/>
                </a:solidFill>
                <a:latin typeface="Arial Narrow" pitchFamily="34" charset="0"/>
              </a:rPr>
              <a:t>80%</a:t>
            </a:r>
            <a:endParaRPr lang="ar-MA" sz="1400" b="1" dirty="0" smtClean="0">
              <a:solidFill>
                <a:srgbClr val="800000"/>
              </a:solidFill>
              <a:latin typeface="Arial Narrow" pitchFamily="34" charset="0"/>
            </a:endParaRPr>
          </a:p>
        </p:txBody>
      </p:sp>
      <p:grpSp>
        <p:nvGrpSpPr>
          <p:cNvPr id="257" name="Groupe 595"/>
          <p:cNvGrpSpPr/>
          <p:nvPr/>
        </p:nvGrpSpPr>
        <p:grpSpPr>
          <a:xfrm>
            <a:off x="-32" y="2928934"/>
            <a:ext cx="2857520" cy="500066"/>
            <a:chOff x="285720" y="2071678"/>
            <a:chExt cx="2857520" cy="500066"/>
          </a:xfrm>
        </p:grpSpPr>
        <p:sp>
          <p:nvSpPr>
            <p:cNvPr id="258" name="ZoneTexte 257"/>
            <p:cNvSpPr txBox="1"/>
            <p:nvPr/>
          </p:nvSpPr>
          <p:spPr>
            <a:xfrm>
              <a:off x="285720" y="2151869"/>
              <a:ext cx="18573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MA" sz="1200" b="1" dirty="0" smtClean="0">
                  <a:solidFill>
                    <a:srgbClr val="C00000"/>
                  </a:solidFill>
                  <a:latin typeface="Arial Narrow" pitchFamily="34" charset="0"/>
                </a:rPr>
                <a:t>مشاريع الخطوط فائقة السرعة</a:t>
              </a:r>
              <a:endParaRPr lang="fr-FR" sz="1200" b="1" dirty="0" smtClean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grpSp>
          <p:nvGrpSpPr>
            <p:cNvPr id="259" name="Groupe 568"/>
            <p:cNvGrpSpPr/>
            <p:nvPr/>
          </p:nvGrpSpPr>
          <p:grpSpPr>
            <a:xfrm>
              <a:off x="2143108" y="2071678"/>
              <a:ext cx="1000132" cy="500066"/>
              <a:chOff x="2143108" y="2071678"/>
              <a:chExt cx="1000132" cy="500066"/>
            </a:xfrm>
          </p:grpSpPr>
          <p:pic>
            <p:nvPicPr>
              <p:cNvPr id="260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214546" y="2071678"/>
                <a:ext cx="928694" cy="50006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cxnSp>
            <p:nvCxnSpPr>
              <p:cNvPr id="261" name="Connecteur droit 260"/>
              <p:cNvCxnSpPr/>
              <p:nvPr/>
            </p:nvCxnSpPr>
            <p:spPr>
              <a:xfrm rot="5400000">
                <a:off x="1893869" y="2320917"/>
                <a:ext cx="500066" cy="1588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2" name="Groupe 596"/>
          <p:cNvGrpSpPr/>
          <p:nvPr/>
        </p:nvGrpSpPr>
        <p:grpSpPr>
          <a:xfrm>
            <a:off x="-32" y="2285992"/>
            <a:ext cx="2840710" cy="500066"/>
            <a:chOff x="285720" y="1500174"/>
            <a:chExt cx="2840710" cy="500066"/>
          </a:xfrm>
        </p:grpSpPr>
        <p:sp>
          <p:nvSpPr>
            <p:cNvPr id="263" name="ZoneTexte 262"/>
            <p:cNvSpPr txBox="1"/>
            <p:nvPr/>
          </p:nvSpPr>
          <p:spPr>
            <a:xfrm>
              <a:off x="285720" y="1580365"/>
              <a:ext cx="18573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MA" sz="1200" b="1" dirty="0" smtClean="0">
                  <a:solidFill>
                    <a:srgbClr val="CC9900"/>
                  </a:solidFill>
                  <a:latin typeface="Arial Narrow" pitchFamily="34" charset="0"/>
                </a:rPr>
                <a:t>شبكة </a:t>
              </a:r>
              <a:r>
                <a:rPr lang="ar-MA" sz="1200" b="1" dirty="0" err="1" smtClean="0">
                  <a:solidFill>
                    <a:srgbClr val="CC9900"/>
                  </a:solidFill>
                  <a:latin typeface="Arial Narrow" pitchFamily="34" charset="0"/>
                </a:rPr>
                <a:t>سوبراتور</a:t>
              </a:r>
              <a:r>
                <a:rPr lang="ar-MA" sz="1200" b="1" dirty="0" smtClean="0">
                  <a:solidFill>
                    <a:srgbClr val="CC9900"/>
                  </a:solidFill>
                  <a:latin typeface="Arial Narrow" pitchFamily="34" charset="0"/>
                </a:rPr>
                <a:t> </a:t>
              </a:r>
              <a:r>
                <a:rPr lang="ar-MA" sz="1200" b="1" dirty="0" err="1" smtClean="0">
                  <a:solidFill>
                    <a:srgbClr val="CC9900"/>
                  </a:solidFill>
                  <a:latin typeface="Arial Narrow" pitchFamily="34" charset="0"/>
                </a:rPr>
                <a:t>الطرقية</a:t>
              </a:r>
              <a:endParaRPr lang="fr-FR" sz="1200" b="1" dirty="0">
                <a:solidFill>
                  <a:srgbClr val="CC9900"/>
                </a:solidFill>
                <a:latin typeface="Arial Narrow" pitchFamily="34" charset="0"/>
              </a:endParaRPr>
            </a:p>
          </p:txBody>
        </p:sp>
        <p:grpSp>
          <p:nvGrpSpPr>
            <p:cNvPr id="264" name="Groupe 567"/>
            <p:cNvGrpSpPr/>
            <p:nvPr/>
          </p:nvGrpSpPr>
          <p:grpSpPr>
            <a:xfrm>
              <a:off x="2143108" y="1500174"/>
              <a:ext cx="983322" cy="500066"/>
              <a:chOff x="2143108" y="1500174"/>
              <a:chExt cx="983322" cy="500066"/>
            </a:xfrm>
          </p:grpSpPr>
          <p:pic>
            <p:nvPicPr>
              <p:cNvPr id="265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214546" y="1500174"/>
                <a:ext cx="911884" cy="50006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cxnSp>
            <p:nvCxnSpPr>
              <p:cNvPr id="266" name="Connecteur droit 265"/>
              <p:cNvCxnSpPr/>
              <p:nvPr/>
            </p:nvCxnSpPr>
            <p:spPr>
              <a:xfrm rot="5400000">
                <a:off x="1893869" y="1749413"/>
                <a:ext cx="500066" cy="1588"/>
              </a:xfrm>
              <a:prstGeom prst="line">
                <a:avLst/>
              </a:prstGeom>
              <a:ln w="19050">
                <a:solidFill>
                  <a:srgbClr val="CC99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928794" y="1500174"/>
            <a:ext cx="928694" cy="571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68" name="Connecteur droit 267"/>
          <p:cNvCxnSpPr/>
          <p:nvPr/>
        </p:nvCxnSpPr>
        <p:spPr>
          <a:xfrm rot="5400000">
            <a:off x="1741150" y="1544942"/>
            <a:ext cx="234000" cy="1588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cteur droit 268"/>
          <p:cNvCxnSpPr/>
          <p:nvPr/>
        </p:nvCxnSpPr>
        <p:spPr>
          <a:xfrm rot="5400000">
            <a:off x="1739561" y="1953884"/>
            <a:ext cx="234000" cy="15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0" name="Groupe 573"/>
          <p:cNvGrpSpPr/>
          <p:nvPr/>
        </p:nvGrpSpPr>
        <p:grpSpPr>
          <a:xfrm>
            <a:off x="5938667" y="1473752"/>
            <a:ext cx="776473" cy="215444"/>
            <a:chOff x="5831582" y="856102"/>
            <a:chExt cx="776473" cy="215444"/>
          </a:xfrm>
        </p:grpSpPr>
        <p:sp>
          <p:nvSpPr>
            <p:cNvPr id="271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solidFill>
              <a:srgbClr val="80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72" name="Text Box 14"/>
            <p:cNvSpPr txBox="1">
              <a:spLocks noChangeArrowheads="1"/>
            </p:cNvSpPr>
            <p:nvPr/>
          </p:nvSpPr>
          <p:spPr bwMode="auto">
            <a:xfrm>
              <a:off x="5831582" y="856102"/>
              <a:ext cx="77647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800" dirty="0" smtClean="0">
                  <a:latin typeface="Arial" charset="0"/>
                  <a:ea typeface="ＭＳ Ｐゴシック" pitchFamily="-112" charset="-128"/>
                  <a:cs typeface="+mn-cs"/>
                </a:rPr>
                <a:t>القصر الكبير</a:t>
              </a:r>
              <a:endParaRPr lang="fr-FR" sz="8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sp>
        <p:nvSpPr>
          <p:cNvPr id="273" name="Forme libre 272"/>
          <p:cNvSpPr/>
          <p:nvPr/>
        </p:nvSpPr>
        <p:spPr>
          <a:xfrm>
            <a:off x="4339988" y="3274612"/>
            <a:ext cx="43902" cy="218364"/>
          </a:xfrm>
          <a:custGeom>
            <a:avLst/>
            <a:gdLst>
              <a:gd name="connsiteX0" fmla="*/ 40943 w 43902"/>
              <a:gd name="connsiteY0" fmla="*/ 0 h 218364"/>
              <a:gd name="connsiteX1" fmla="*/ 27296 w 43902"/>
              <a:gd name="connsiteY1" fmla="*/ 156949 h 218364"/>
              <a:gd name="connsiteX2" fmla="*/ 20472 w 43902"/>
              <a:gd name="connsiteY2" fmla="*/ 177421 h 218364"/>
              <a:gd name="connsiteX3" fmla="*/ 13648 w 43902"/>
              <a:gd name="connsiteY3" fmla="*/ 211540 h 218364"/>
              <a:gd name="connsiteX4" fmla="*/ 0 w 43902"/>
              <a:gd name="connsiteY4" fmla="*/ 218364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02" h="218364">
                <a:moveTo>
                  <a:pt x="40943" y="0"/>
                </a:moveTo>
                <a:cubicBezTo>
                  <a:pt x="36394" y="52316"/>
                  <a:pt x="43902" y="107130"/>
                  <a:pt x="27296" y="156949"/>
                </a:cubicBezTo>
                <a:cubicBezTo>
                  <a:pt x="25021" y="163773"/>
                  <a:pt x="22217" y="170443"/>
                  <a:pt x="20472" y="177421"/>
                </a:cubicBezTo>
                <a:cubicBezTo>
                  <a:pt x="17659" y="188673"/>
                  <a:pt x="18835" y="201166"/>
                  <a:pt x="13648" y="211540"/>
                </a:cubicBezTo>
                <a:cubicBezTo>
                  <a:pt x="11373" y="216089"/>
                  <a:pt x="4549" y="216089"/>
                  <a:pt x="0" y="218364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2482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54" grpId="0"/>
      <p:bldP spid="255" grpId="0"/>
      <p:bldP spid="273" grpId="0" animBg="1"/>
      <p:bldP spid="27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2643"/>
          </a:xfrm>
          <a:prstGeom prst="rect">
            <a:avLst/>
          </a:prstGeom>
        </p:spPr>
      </p:pic>
      <p:pic>
        <p:nvPicPr>
          <p:cNvPr id="5" name="Image 4" descr="PREZ L'ECONOMISTE 2.jpg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4769" y="0"/>
            <a:ext cx="9144001" cy="468000"/>
          </a:xfrm>
          <a:prstGeom prst="rect">
            <a:avLst/>
          </a:prstGeom>
        </p:spPr>
      </p:pic>
      <p:pic>
        <p:nvPicPr>
          <p:cNvPr id="8" name="Image 7" descr="PREZ L'ECONOMISTE 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-33619"/>
            <a:ext cx="497633" cy="508221"/>
          </a:xfrm>
          <a:prstGeom prst="rect">
            <a:avLst/>
          </a:prstGeom>
        </p:spPr>
      </p:pic>
      <p:pic>
        <p:nvPicPr>
          <p:cNvPr id="9" name="Image 8" descr="PREZ L'ECONOMISTE 4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45776" y="-33619"/>
            <a:ext cx="498256" cy="50822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785786" y="25983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105049" y="25181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073828" y="10324"/>
            <a:ext cx="285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المشاريع المهيكلة المستقبلية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57158" y="42860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/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مخطط النقل </a:t>
            </a:r>
            <a:r>
              <a:rPr lang="ar-MA" sz="20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السككي</a:t>
            </a:r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MA" sz="20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الجهوي</a:t>
            </a:r>
            <a:endParaRPr lang="ar-MA" sz="20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1071546"/>
            <a:ext cx="4095225" cy="266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9" name="ZoneTexte 288"/>
          <p:cNvSpPr txBox="1"/>
          <p:nvPr/>
        </p:nvSpPr>
        <p:spPr>
          <a:xfrm>
            <a:off x="142844" y="1438335"/>
            <a:ext cx="44291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 algn="just" rtl="1">
              <a:buClr>
                <a:srgbClr val="FF0000"/>
              </a:buClr>
              <a:buFont typeface="Arial" pitchFamily="34" charset="0"/>
              <a:buChar char="•"/>
            </a:pPr>
            <a:r>
              <a:rPr lang="ar-MA" sz="1600" b="1" dirty="0" smtClean="0">
                <a:latin typeface="Arial Narrow" pitchFamily="34" charset="0"/>
              </a:rPr>
              <a:t>الأهداف         :</a:t>
            </a:r>
            <a:r>
              <a:rPr lang="ar-M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ar-MA" sz="1600" dirty="0" smtClean="0">
                <a:latin typeface="Arial Narrow" pitchFamily="34" charset="0"/>
              </a:rPr>
              <a:t>مواكبة مسلسل التطور </a:t>
            </a:r>
            <a:r>
              <a:rPr lang="ar-MA" sz="1600" dirty="0" err="1" smtClean="0">
                <a:latin typeface="Arial Narrow" pitchFamily="34" charset="0"/>
              </a:rPr>
              <a:t>الجهوي</a:t>
            </a:r>
            <a:r>
              <a:rPr lang="ar-MA" sz="1600" dirty="0" smtClean="0">
                <a:latin typeface="Arial Narrow" pitchFamily="34" charset="0"/>
              </a:rPr>
              <a:t> وتلبية واسعة </a:t>
            </a:r>
          </a:p>
          <a:p>
            <a:pPr marL="95250" indent="-95250" algn="just" rtl="1">
              <a:buClr>
                <a:srgbClr val="800000"/>
              </a:buClr>
            </a:pPr>
            <a:r>
              <a:rPr lang="ar-MA" sz="1600" dirty="0" smtClean="0">
                <a:latin typeface="Arial Narrow" pitchFamily="34" charset="0"/>
              </a:rPr>
              <a:t>                      لحاجيات تنقل المواطنين ودعم النقل الحضري </a:t>
            </a:r>
            <a:r>
              <a:rPr lang="ar-MA" sz="800" dirty="0" smtClean="0">
                <a:latin typeface="Arial Narrow" pitchFamily="34" charset="0"/>
              </a:rPr>
              <a:t>	</a:t>
            </a:r>
            <a:endParaRPr lang="ar-MA" sz="800" b="1" dirty="0" smtClean="0">
              <a:latin typeface="Arial Narrow" pitchFamily="34" charset="0"/>
            </a:endParaRPr>
          </a:p>
          <a:p>
            <a:pPr marL="95250" indent="-95250" algn="just" rtl="1">
              <a:buClr>
                <a:srgbClr val="FF0000"/>
              </a:buClr>
              <a:buFont typeface="Arial" pitchFamily="34" charset="0"/>
              <a:buChar char="•"/>
            </a:pPr>
            <a:r>
              <a:rPr lang="ar-MA" sz="1600" b="1" dirty="0" smtClean="0">
                <a:latin typeface="Arial Narrow" pitchFamily="34" charset="0"/>
              </a:rPr>
              <a:t>المنهجية        : </a:t>
            </a:r>
            <a:r>
              <a:rPr lang="ar-MA" sz="1600" dirty="0" smtClean="0">
                <a:latin typeface="Arial Narrow" pitchFamily="34" charset="0"/>
              </a:rPr>
              <a:t>الاستفادة من الشبكة </a:t>
            </a:r>
            <a:r>
              <a:rPr lang="ar-MA" sz="1600" dirty="0" err="1" smtClean="0">
                <a:latin typeface="Arial Narrow" pitchFamily="34" charset="0"/>
              </a:rPr>
              <a:t>السككية</a:t>
            </a:r>
            <a:r>
              <a:rPr lang="ar-MA" sz="1600" dirty="0" smtClean="0">
                <a:latin typeface="Arial Narrow" pitchFamily="34" charset="0"/>
              </a:rPr>
              <a:t> الحالية </a:t>
            </a:r>
          </a:p>
          <a:p>
            <a:pPr marL="95250" indent="-95250" algn="just" rtl="1">
              <a:buClr>
                <a:srgbClr val="800000"/>
              </a:buClr>
              <a:buFont typeface="Arial" pitchFamily="34" charset="0"/>
              <a:buChar char="•"/>
            </a:pPr>
            <a:endParaRPr lang="ar-MA" sz="800" b="1" dirty="0" smtClean="0">
              <a:latin typeface="Arial Narrow" pitchFamily="34" charset="0"/>
            </a:endParaRPr>
          </a:p>
          <a:p>
            <a:pPr marL="95250" indent="-95250" algn="just" rtl="1">
              <a:buClr>
                <a:srgbClr val="FF0000"/>
              </a:buClr>
              <a:buFont typeface="Arial" pitchFamily="34" charset="0"/>
              <a:buChar char="•"/>
            </a:pPr>
            <a:r>
              <a:rPr lang="ar-MA" sz="1600" b="1" dirty="0" smtClean="0">
                <a:latin typeface="Arial Narrow" pitchFamily="34" charset="0"/>
              </a:rPr>
              <a:t>عدد الجهات    :</a:t>
            </a:r>
            <a:r>
              <a:rPr lang="ar-M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ar-MA" sz="1600" dirty="0" smtClean="0">
                <a:latin typeface="Arial Narrow" pitchFamily="34" charset="0"/>
              </a:rPr>
              <a:t>8 المغطاة حاليا بالخدمات </a:t>
            </a:r>
            <a:r>
              <a:rPr lang="ar-MA" sz="1600" dirty="0" err="1" smtClean="0">
                <a:latin typeface="Arial Narrow" pitchFamily="34" charset="0"/>
              </a:rPr>
              <a:t>السككية</a:t>
            </a:r>
            <a:endParaRPr lang="ar-MA" sz="1600" dirty="0" smtClean="0">
              <a:latin typeface="Arial Narrow" pitchFamily="34" charset="0"/>
            </a:endParaRPr>
          </a:p>
          <a:p>
            <a:pPr marL="95250" indent="-95250" algn="just" rtl="1">
              <a:buClr>
                <a:srgbClr val="800000"/>
              </a:buClr>
              <a:buFont typeface="Arial" pitchFamily="34" charset="0"/>
              <a:buChar char="•"/>
            </a:pPr>
            <a:endParaRPr lang="ar-MA" sz="800" b="1" dirty="0" smtClean="0">
              <a:latin typeface="Arial Narrow" pitchFamily="34" charset="0"/>
            </a:endParaRPr>
          </a:p>
          <a:p>
            <a:pPr marL="95250" indent="-95250" algn="just" rtl="1">
              <a:buClr>
                <a:srgbClr val="FF0000"/>
              </a:buClr>
              <a:buFont typeface="Arial" pitchFamily="34" charset="0"/>
              <a:buChar char="•"/>
            </a:pPr>
            <a:r>
              <a:rPr lang="ar-MA" sz="1600" b="1" dirty="0" smtClean="0">
                <a:latin typeface="Arial Narrow" pitchFamily="34" charset="0"/>
              </a:rPr>
              <a:t>أفق الإنجاز     :</a:t>
            </a:r>
            <a:r>
              <a:rPr lang="ar-M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ar-MA" sz="1600" dirty="0" smtClean="0">
                <a:latin typeface="Arial Narrow" pitchFamily="34" charset="0"/>
              </a:rPr>
              <a:t>2020</a:t>
            </a:r>
          </a:p>
          <a:p>
            <a:pPr marL="95250" indent="-95250" algn="just" rtl="1">
              <a:buClr>
                <a:srgbClr val="800000"/>
              </a:buClr>
              <a:buFont typeface="Arial" pitchFamily="34" charset="0"/>
              <a:buChar char="•"/>
            </a:pPr>
            <a:endParaRPr lang="ar-MA" sz="800" b="1" dirty="0" smtClean="0">
              <a:latin typeface="Arial Narrow" pitchFamily="34" charset="0"/>
            </a:endParaRPr>
          </a:p>
          <a:p>
            <a:pPr marL="95250" indent="-95250" algn="just" rtl="1">
              <a:buClr>
                <a:srgbClr val="FF0000"/>
              </a:buClr>
              <a:buFont typeface="Arial" pitchFamily="34" charset="0"/>
              <a:buChar char="•"/>
            </a:pPr>
            <a:r>
              <a:rPr lang="ar-MA" sz="1600" b="1" dirty="0" smtClean="0">
                <a:latin typeface="Arial Narrow" pitchFamily="34" charset="0"/>
              </a:rPr>
              <a:t>إنهاء الدراسة  :  </a:t>
            </a:r>
            <a:r>
              <a:rPr lang="ar-MA" sz="1600" dirty="0" smtClean="0">
                <a:latin typeface="Arial Narrow" pitchFamily="34" charset="0"/>
              </a:rPr>
              <a:t>2014</a:t>
            </a:r>
          </a:p>
        </p:txBody>
      </p:sp>
      <p:pic>
        <p:nvPicPr>
          <p:cNvPr id="290" name="Picture 2"/>
          <p:cNvPicPr>
            <a:picLocks noChangeAspect="1" noChangeArrowheads="1"/>
          </p:cNvPicPr>
          <p:nvPr/>
        </p:nvPicPr>
        <p:blipFill>
          <a:blip r:embed="rId7" cstate="print"/>
          <a:srcRect r="13636"/>
          <a:stretch>
            <a:fillRect/>
          </a:stretch>
        </p:blipFill>
        <p:spPr bwMode="auto">
          <a:xfrm>
            <a:off x="285720" y="3929066"/>
            <a:ext cx="4071965" cy="257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1" name="ZoneTexte 290"/>
          <p:cNvSpPr txBox="1"/>
          <p:nvPr/>
        </p:nvSpPr>
        <p:spPr>
          <a:xfrm>
            <a:off x="4429124" y="3929066"/>
            <a:ext cx="435768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 algn="just" rtl="1">
              <a:buClr>
                <a:srgbClr val="FF0000"/>
              </a:buClr>
              <a:buFont typeface="Arial" pitchFamily="34" charset="0"/>
              <a:buChar char="•"/>
            </a:pPr>
            <a:r>
              <a:rPr lang="ar-MA" sz="1600" b="1" dirty="0" smtClean="0">
                <a:latin typeface="Arial Narrow" pitchFamily="34" charset="0"/>
              </a:rPr>
              <a:t>المشروع الأول   :</a:t>
            </a:r>
            <a:r>
              <a:rPr lang="ar-M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ar-MA" sz="1600" dirty="0" smtClean="0">
                <a:latin typeface="Arial Narrow" pitchFamily="34" charset="0"/>
              </a:rPr>
              <a:t>الخط </a:t>
            </a:r>
            <a:r>
              <a:rPr lang="ar-MA" sz="1600" dirty="0" err="1" smtClean="0">
                <a:latin typeface="Arial Narrow" pitchFamily="34" charset="0"/>
              </a:rPr>
              <a:t>السككي</a:t>
            </a:r>
            <a:r>
              <a:rPr lang="ar-MA" sz="1600" dirty="0" smtClean="0">
                <a:latin typeface="Arial Narrow" pitchFamily="34" charset="0"/>
              </a:rPr>
              <a:t> </a:t>
            </a:r>
            <a:r>
              <a:rPr lang="ar-MA" sz="1600" dirty="0" err="1" smtClean="0">
                <a:latin typeface="Arial Narrow" pitchFamily="34" charset="0"/>
              </a:rPr>
              <a:t>الجهوي</a:t>
            </a:r>
            <a:r>
              <a:rPr lang="ar-MA" sz="1600" dirty="0" smtClean="0">
                <a:latin typeface="Arial Narrow" pitchFamily="34" charset="0"/>
              </a:rPr>
              <a:t> للدار البيضاء الكبرى</a:t>
            </a:r>
          </a:p>
          <a:p>
            <a:pPr marL="95250" indent="-95250" algn="just" rtl="1">
              <a:buClr>
                <a:srgbClr val="800000"/>
              </a:buClr>
              <a:buFont typeface="Arial" pitchFamily="34" charset="0"/>
              <a:buChar char="•"/>
            </a:pPr>
            <a:endParaRPr lang="ar-MA" sz="400" b="1" dirty="0" smtClean="0">
              <a:latin typeface="Arial Narrow" pitchFamily="34" charset="0"/>
            </a:endParaRPr>
          </a:p>
          <a:p>
            <a:pPr marL="95250" indent="-95250" algn="just" rtl="1">
              <a:buClr>
                <a:srgbClr val="800000"/>
              </a:buClr>
              <a:buFont typeface="Arial" pitchFamily="34" charset="0"/>
              <a:buChar char="•"/>
            </a:pPr>
            <a:endParaRPr lang="ar-MA" sz="400" b="1" dirty="0" smtClean="0">
              <a:latin typeface="Arial Narrow" pitchFamily="34" charset="0"/>
            </a:endParaRPr>
          </a:p>
          <a:p>
            <a:pPr marL="95250" indent="-95250" algn="just" rtl="1">
              <a:buClr>
                <a:srgbClr val="FF0000"/>
              </a:buClr>
              <a:buFont typeface="Arial" pitchFamily="34" charset="0"/>
              <a:buChar char="•"/>
            </a:pPr>
            <a:r>
              <a:rPr lang="ar-MA" sz="1600" b="1" dirty="0" smtClean="0">
                <a:latin typeface="Arial Narrow" pitchFamily="34" charset="0"/>
              </a:rPr>
              <a:t>الطول             :</a:t>
            </a:r>
            <a:r>
              <a:rPr lang="ar-M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ar-MA" sz="1600" dirty="0" smtClean="0">
                <a:latin typeface="Arial Narrow" pitchFamily="34" charset="0"/>
              </a:rPr>
              <a:t>63 كلم منها 9 كلم كنفق</a:t>
            </a:r>
          </a:p>
          <a:p>
            <a:pPr marL="95250" indent="-95250" algn="just" rtl="1">
              <a:buClr>
                <a:srgbClr val="800000"/>
              </a:buClr>
              <a:buFont typeface="Arial" pitchFamily="34" charset="0"/>
              <a:buChar char="•"/>
            </a:pPr>
            <a:endParaRPr lang="ar-MA" sz="400" b="1" dirty="0" smtClean="0">
              <a:latin typeface="Arial Narrow" pitchFamily="34" charset="0"/>
            </a:endParaRPr>
          </a:p>
          <a:p>
            <a:pPr marL="95250" indent="-95250" algn="just" rtl="1">
              <a:buClr>
                <a:srgbClr val="800000"/>
              </a:buClr>
              <a:buFont typeface="Arial" pitchFamily="34" charset="0"/>
              <a:buChar char="•"/>
            </a:pPr>
            <a:endParaRPr lang="ar-MA" sz="400" b="1" dirty="0" smtClean="0">
              <a:latin typeface="Arial Narrow" pitchFamily="34" charset="0"/>
            </a:endParaRPr>
          </a:p>
          <a:p>
            <a:pPr marL="95250" indent="-95250" algn="just" rtl="1">
              <a:buClr>
                <a:srgbClr val="FF0000"/>
              </a:buClr>
              <a:buFont typeface="Arial" pitchFamily="34" charset="0"/>
              <a:buChar char="•"/>
            </a:pPr>
            <a:r>
              <a:rPr lang="ar-MA" sz="1600" b="1" dirty="0" smtClean="0">
                <a:latin typeface="Arial Narrow" pitchFamily="34" charset="0"/>
              </a:rPr>
              <a:t>عدد المحطات    :</a:t>
            </a:r>
            <a:r>
              <a:rPr lang="ar-M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ar-MA" sz="1600" dirty="0" smtClean="0">
                <a:latin typeface="Arial Narrow" pitchFamily="34" charset="0"/>
              </a:rPr>
              <a:t>17 منها 9 تحت أرضية</a:t>
            </a:r>
          </a:p>
          <a:p>
            <a:pPr marL="95250" indent="-95250" algn="just" rtl="1">
              <a:buClr>
                <a:srgbClr val="800000"/>
              </a:buClr>
              <a:buFont typeface="Arial" pitchFamily="34" charset="0"/>
              <a:buChar char="•"/>
            </a:pPr>
            <a:endParaRPr lang="ar-MA" sz="400" b="1" dirty="0" smtClean="0">
              <a:latin typeface="Arial Narrow" pitchFamily="34" charset="0"/>
            </a:endParaRPr>
          </a:p>
          <a:p>
            <a:pPr marL="95250" indent="-95250" algn="just" rtl="1">
              <a:buClr>
                <a:srgbClr val="800000"/>
              </a:buClr>
              <a:buFont typeface="Arial" pitchFamily="34" charset="0"/>
              <a:buChar char="•"/>
            </a:pPr>
            <a:endParaRPr lang="ar-MA" sz="400" b="1" dirty="0" smtClean="0">
              <a:latin typeface="Arial Narrow" pitchFamily="34" charset="0"/>
            </a:endParaRPr>
          </a:p>
          <a:p>
            <a:pPr marL="95250" indent="-95250" algn="just" rtl="1">
              <a:buClr>
                <a:srgbClr val="FF0000"/>
              </a:buClr>
              <a:buFont typeface="Arial" pitchFamily="34" charset="0"/>
              <a:buChar char="•"/>
            </a:pPr>
            <a:r>
              <a:rPr lang="ar-MA" sz="1600" b="1" dirty="0" smtClean="0">
                <a:latin typeface="Arial Narrow" pitchFamily="34" charset="0"/>
              </a:rPr>
              <a:t>كلفة الاستثمار   :</a:t>
            </a:r>
            <a:r>
              <a:rPr lang="ar-M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ar-MA" sz="1600" dirty="0" smtClean="0">
                <a:latin typeface="Arial Narrow" pitchFamily="34" charset="0"/>
              </a:rPr>
              <a:t>1.12 إلى 1.31 مليار دولار </a:t>
            </a:r>
          </a:p>
          <a:p>
            <a:pPr marL="95250" indent="-95250" algn="just" rtl="1">
              <a:buClr>
                <a:srgbClr val="800000"/>
              </a:buClr>
              <a:buFont typeface="Arial" pitchFamily="34" charset="0"/>
              <a:buChar char="•"/>
            </a:pPr>
            <a:endParaRPr lang="ar-MA" sz="400" b="1" dirty="0" smtClean="0">
              <a:latin typeface="Arial Narrow" pitchFamily="34" charset="0"/>
            </a:endParaRPr>
          </a:p>
          <a:p>
            <a:pPr marL="95250" indent="-95250" algn="just" rtl="1">
              <a:buClr>
                <a:srgbClr val="800000"/>
              </a:buClr>
              <a:buFont typeface="Arial" pitchFamily="34" charset="0"/>
              <a:buChar char="•"/>
            </a:pPr>
            <a:endParaRPr lang="ar-MA" sz="400" b="1" dirty="0" smtClean="0">
              <a:latin typeface="Arial Narrow" pitchFamily="34" charset="0"/>
            </a:endParaRPr>
          </a:p>
          <a:p>
            <a:pPr marL="95250" indent="-95250" algn="just" rtl="1">
              <a:buClr>
                <a:srgbClr val="FF0000"/>
              </a:buClr>
              <a:buFont typeface="Arial" pitchFamily="34" charset="0"/>
              <a:buChar char="•"/>
            </a:pPr>
            <a:r>
              <a:rPr lang="ar-MA" sz="1600" b="1" dirty="0" smtClean="0">
                <a:latin typeface="Arial Narrow" pitchFamily="34" charset="0"/>
              </a:rPr>
              <a:t>الشطر الأول     :</a:t>
            </a:r>
            <a:r>
              <a:rPr lang="ar-M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ar-MA" sz="1600" dirty="0" smtClean="0">
                <a:latin typeface="Arial Narrow" pitchFamily="34" charset="0"/>
              </a:rPr>
              <a:t>المحمدية – الدار البيضاء الميناء</a:t>
            </a:r>
          </a:p>
          <a:p>
            <a:pPr marL="95250" indent="-95250" algn="just" rtl="1">
              <a:buClr>
                <a:srgbClr val="800000"/>
              </a:buClr>
              <a:buFont typeface="Arial" pitchFamily="34" charset="0"/>
              <a:buChar char="•"/>
            </a:pPr>
            <a:endParaRPr lang="ar-MA" sz="400" dirty="0" smtClean="0">
              <a:latin typeface="Arial Narrow" pitchFamily="34" charset="0"/>
            </a:endParaRPr>
          </a:p>
          <a:p>
            <a:pPr marL="95250" indent="-95250" algn="just" rtl="1">
              <a:buClr>
                <a:srgbClr val="800000"/>
              </a:buClr>
              <a:buFont typeface="Arial" pitchFamily="34" charset="0"/>
              <a:buChar char="•"/>
            </a:pPr>
            <a:endParaRPr lang="ar-MA" sz="400" dirty="0" smtClean="0">
              <a:latin typeface="Arial Narrow" pitchFamily="34" charset="0"/>
            </a:endParaRPr>
          </a:p>
          <a:p>
            <a:pPr marL="95250" indent="-95250" algn="just" rtl="1">
              <a:buClr>
                <a:srgbClr val="FF0000"/>
              </a:buClr>
              <a:buFont typeface="Arial" pitchFamily="34" charset="0"/>
              <a:buChar char="•"/>
            </a:pPr>
            <a:r>
              <a:rPr lang="ar-MA" sz="1600" b="1" dirty="0" smtClean="0">
                <a:latin typeface="Arial Narrow" pitchFamily="34" charset="0"/>
              </a:rPr>
              <a:t>مستوى التقدم    :</a:t>
            </a:r>
            <a:r>
              <a:rPr lang="ar-M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ar-MA" sz="1600" dirty="0" smtClean="0">
                <a:latin typeface="Arial Narrow" pitchFamily="34" charset="0"/>
              </a:rPr>
              <a:t>الدراسات التفصيلة في طور الإنجاز وكذا </a:t>
            </a:r>
          </a:p>
          <a:p>
            <a:pPr marL="95250" indent="-95250" algn="just" rtl="1">
              <a:buClr>
                <a:srgbClr val="800000"/>
              </a:buClr>
            </a:pPr>
            <a:r>
              <a:rPr lang="ar-MA" sz="1600" dirty="0" smtClean="0">
                <a:latin typeface="Arial Narrow" pitchFamily="34" charset="0"/>
              </a:rPr>
              <a:t>                        </a:t>
            </a:r>
            <a:r>
              <a:rPr lang="ar-MA" sz="1600" dirty="0" err="1" smtClean="0">
                <a:latin typeface="Arial Narrow" pitchFamily="34" charset="0"/>
              </a:rPr>
              <a:t>التركبة</a:t>
            </a:r>
            <a:r>
              <a:rPr lang="ar-MA" sz="1600" dirty="0" smtClean="0">
                <a:latin typeface="Arial Narrow" pitchFamily="34" charset="0"/>
              </a:rPr>
              <a:t> المالية والمؤسساتية</a:t>
            </a:r>
          </a:p>
        </p:txBody>
      </p:sp>
    </p:spTree>
    <p:extLst>
      <p:ext uri="{BB962C8B-B14F-4D97-AF65-F5344CB8AC3E}">
        <p14:creationId xmlns:p14="http://schemas.microsoft.com/office/powerpoint/2010/main" xmlns="" val="132482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2643"/>
          </a:xfrm>
          <a:prstGeom prst="rect">
            <a:avLst/>
          </a:prstGeom>
        </p:spPr>
      </p:pic>
      <p:pic>
        <p:nvPicPr>
          <p:cNvPr id="5" name="Image 4" descr="PREZ L'ECONOMISTE 2.jpg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4769" y="0"/>
            <a:ext cx="9144001" cy="468000"/>
          </a:xfrm>
          <a:prstGeom prst="rect">
            <a:avLst/>
          </a:prstGeom>
        </p:spPr>
      </p:pic>
      <p:pic>
        <p:nvPicPr>
          <p:cNvPr id="8" name="Image 7" descr="PREZ L'ECONOMISTE 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-33619"/>
            <a:ext cx="497633" cy="508221"/>
          </a:xfrm>
          <a:prstGeom prst="rect">
            <a:avLst/>
          </a:prstGeom>
        </p:spPr>
      </p:pic>
      <p:pic>
        <p:nvPicPr>
          <p:cNvPr id="9" name="Image 8" descr="PREZ L'ECONOMISTE 4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45776" y="-33619"/>
            <a:ext cx="498256" cy="50822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785786" y="25983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105049" y="25181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073828" y="10324"/>
            <a:ext cx="285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المشاريع المهيكلة المستقبلية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57158" y="42860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/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تثمين الممتلكات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7391" b="33390"/>
          <a:stretch>
            <a:fillRect/>
          </a:stretch>
        </p:blipFill>
        <p:spPr bwMode="auto">
          <a:xfrm>
            <a:off x="214282" y="1428736"/>
            <a:ext cx="7362925" cy="5000660"/>
          </a:xfrm>
          <a:prstGeom prst="rect">
            <a:avLst/>
          </a:prstGeom>
          <a:noFill/>
          <a:ln w="3175">
            <a:noFill/>
            <a:prstDash val="sysDot"/>
            <a:miter lim="800000"/>
            <a:headEnd/>
            <a:tailEnd/>
          </a:ln>
          <a:effectLst/>
        </p:spPr>
      </p:pic>
      <p:grpSp>
        <p:nvGrpSpPr>
          <p:cNvPr id="15" name="Groupe 109"/>
          <p:cNvGrpSpPr/>
          <p:nvPr/>
        </p:nvGrpSpPr>
        <p:grpSpPr>
          <a:xfrm>
            <a:off x="2955299" y="1466975"/>
            <a:ext cx="4291413" cy="2410691"/>
            <a:chOff x="3736306" y="1324099"/>
            <a:chExt cx="4291413" cy="2410691"/>
          </a:xfrm>
        </p:grpSpPr>
        <p:sp>
          <p:nvSpPr>
            <p:cNvPr id="16" name="Forme libre 15"/>
            <p:cNvSpPr/>
            <p:nvPr/>
          </p:nvSpPr>
          <p:spPr>
            <a:xfrm>
              <a:off x="5611091" y="1324099"/>
              <a:ext cx="124691" cy="29688"/>
            </a:xfrm>
            <a:custGeom>
              <a:avLst/>
              <a:gdLst>
                <a:gd name="connsiteX0" fmla="*/ 0 w 124691"/>
                <a:gd name="connsiteY0" fmla="*/ 29688 h 29688"/>
                <a:gd name="connsiteX1" fmla="*/ 35626 w 124691"/>
                <a:gd name="connsiteY1" fmla="*/ 23750 h 29688"/>
                <a:gd name="connsiteX2" fmla="*/ 71252 w 124691"/>
                <a:gd name="connsiteY2" fmla="*/ 11875 h 29688"/>
                <a:gd name="connsiteX3" fmla="*/ 89065 w 124691"/>
                <a:gd name="connsiteY3" fmla="*/ 5937 h 29688"/>
                <a:gd name="connsiteX4" fmla="*/ 124691 w 124691"/>
                <a:gd name="connsiteY4" fmla="*/ 0 h 2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91" h="29688">
                  <a:moveTo>
                    <a:pt x="0" y="29688"/>
                  </a:moveTo>
                  <a:cubicBezTo>
                    <a:pt x="11875" y="27709"/>
                    <a:pt x="23946" y="26670"/>
                    <a:pt x="35626" y="23750"/>
                  </a:cubicBezTo>
                  <a:cubicBezTo>
                    <a:pt x="47770" y="20714"/>
                    <a:pt x="59377" y="15833"/>
                    <a:pt x="71252" y="11875"/>
                  </a:cubicBezTo>
                  <a:cubicBezTo>
                    <a:pt x="77190" y="9896"/>
                    <a:pt x="82891" y="6966"/>
                    <a:pt x="89065" y="5937"/>
                  </a:cubicBezTo>
                  <a:lnTo>
                    <a:pt x="124691" y="0"/>
                  </a:ln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5605153" y="1389413"/>
              <a:ext cx="70643" cy="534390"/>
            </a:xfrm>
            <a:custGeom>
              <a:avLst/>
              <a:gdLst>
                <a:gd name="connsiteX0" fmla="*/ 0 w 70643"/>
                <a:gd name="connsiteY0" fmla="*/ 0 h 534390"/>
                <a:gd name="connsiteX1" fmla="*/ 5938 w 70643"/>
                <a:gd name="connsiteY1" fmla="*/ 83127 h 534390"/>
                <a:gd name="connsiteX2" fmla="*/ 11876 w 70643"/>
                <a:gd name="connsiteY2" fmla="*/ 100940 h 534390"/>
                <a:gd name="connsiteX3" fmla="*/ 17813 w 70643"/>
                <a:gd name="connsiteY3" fmla="*/ 290945 h 534390"/>
                <a:gd name="connsiteX4" fmla="*/ 35626 w 70643"/>
                <a:gd name="connsiteY4" fmla="*/ 380010 h 534390"/>
                <a:gd name="connsiteX5" fmla="*/ 53439 w 70643"/>
                <a:gd name="connsiteY5" fmla="*/ 409699 h 534390"/>
                <a:gd name="connsiteX6" fmla="*/ 59377 w 70643"/>
                <a:gd name="connsiteY6" fmla="*/ 534390 h 53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643" h="534390">
                  <a:moveTo>
                    <a:pt x="0" y="0"/>
                  </a:moveTo>
                  <a:cubicBezTo>
                    <a:pt x="1979" y="27709"/>
                    <a:pt x="2692" y="55538"/>
                    <a:pt x="5938" y="83127"/>
                  </a:cubicBezTo>
                  <a:cubicBezTo>
                    <a:pt x="6669" y="89343"/>
                    <a:pt x="11519" y="94691"/>
                    <a:pt x="11876" y="100940"/>
                  </a:cubicBezTo>
                  <a:cubicBezTo>
                    <a:pt x="15491" y="164203"/>
                    <a:pt x="14936" y="227644"/>
                    <a:pt x="17813" y="290945"/>
                  </a:cubicBezTo>
                  <a:cubicBezTo>
                    <a:pt x="23173" y="408869"/>
                    <a:pt x="10882" y="330521"/>
                    <a:pt x="35626" y="380010"/>
                  </a:cubicBezTo>
                  <a:cubicBezTo>
                    <a:pt x="51042" y="410842"/>
                    <a:pt x="30244" y="386502"/>
                    <a:pt x="53439" y="409699"/>
                  </a:cubicBezTo>
                  <a:cubicBezTo>
                    <a:pt x="70643" y="461310"/>
                    <a:pt x="59377" y="421253"/>
                    <a:pt x="59377" y="534390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orme libre 17"/>
            <p:cNvSpPr/>
            <p:nvPr/>
          </p:nvSpPr>
          <p:spPr>
            <a:xfrm>
              <a:off x="5663731" y="1989117"/>
              <a:ext cx="66113" cy="237506"/>
            </a:xfrm>
            <a:custGeom>
              <a:avLst/>
              <a:gdLst>
                <a:gd name="connsiteX0" fmla="*/ 799 w 66113"/>
                <a:gd name="connsiteY0" fmla="*/ 0 h 237506"/>
                <a:gd name="connsiteX1" fmla="*/ 6737 w 66113"/>
                <a:gd name="connsiteY1" fmla="*/ 83127 h 237506"/>
                <a:gd name="connsiteX2" fmla="*/ 30487 w 66113"/>
                <a:gd name="connsiteY2" fmla="*/ 118753 h 237506"/>
                <a:gd name="connsiteX3" fmla="*/ 36425 w 66113"/>
                <a:gd name="connsiteY3" fmla="*/ 148441 h 237506"/>
                <a:gd name="connsiteX4" fmla="*/ 48300 w 66113"/>
                <a:gd name="connsiteY4" fmla="*/ 184067 h 237506"/>
                <a:gd name="connsiteX5" fmla="*/ 54238 w 66113"/>
                <a:gd name="connsiteY5" fmla="*/ 201880 h 237506"/>
                <a:gd name="connsiteX6" fmla="*/ 66113 w 66113"/>
                <a:gd name="connsiteY6" fmla="*/ 237506 h 23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113" h="237506">
                  <a:moveTo>
                    <a:pt x="799" y="0"/>
                  </a:moveTo>
                  <a:cubicBezTo>
                    <a:pt x="2778" y="27709"/>
                    <a:pt x="0" y="56177"/>
                    <a:pt x="6737" y="83127"/>
                  </a:cubicBezTo>
                  <a:cubicBezTo>
                    <a:pt x="10199" y="96973"/>
                    <a:pt x="30487" y="118753"/>
                    <a:pt x="30487" y="118753"/>
                  </a:cubicBezTo>
                  <a:cubicBezTo>
                    <a:pt x="32466" y="128649"/>
                    <a:pt x="33770" y="138705"/>
                    <a:pt x="36425" y="148441"/>
                  </a:cubicBezTo>
                  <a:cubicBezTo>
                    <a:pt x="39719" y="160518"/>
                    <a:pt x="44342" y="172192"/>
                    <a:pt x="48300" y="184067"/>
                  </a:cubicBezTo>
                  <a:cubicBezTo>
                    <a:pt x="50279" y="190005"/>
                    <a:pt x="53011" y="195743"/>
                    <a:pt x="54238" y="201880"/>
                  </a:cubicBezTo>
                  <a:cubicBezTo>
                    <a:pt x="60724" y="234314"/>
                    <a:pt x="53038" y="224433"/>
                    <a:pt x="66113" y="237506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5349834" y="2179122"/>
              <a:ext cx="362197" cy="65314"/>
            </a:xfrm>
            <a:custGeom>
              <a:avLst/>
              <a:gdLst>
                <a:gd name="connsiteX0" fmla="*/ 0 w 362197"/>
                <a:gd name="connsiteY0" fmla="*/ 0 h 65314"/>
                <a:gd name="connsiteX1" fmla="*/ 41563 w 362197"/>
                <a:gd name="connsiteY1" fmla="*/ 5938 h 65314"/>
                <a:gd name="connsiteX2" fmla="*/ 160317 w 362197"/>
                <a:gd name="connsiteY2" fmla="*/ 17813 h 65314"/>
                <a:gd name="connsiteX3" fmla="*/ 195943 w 362197"/>
                <a:gd name="connsiteY3" fmla="*/ 29688 h 65314"/>
                <a:gd name="connsiteX4" fmla="*/ 213756 w 362197"/>
                <a:gd name="connsiteY4" fmla="*/ 35626 h 65314"/>
                <a:gd name="connsiteX5" fmla="*/ 285008 w 362197"/>
                <a:gd name="connsiteY5" fmla="*/ 47501 h 65314"/>
                <a:gd name="connsiteX6" fmla="*/ 320634 w 362197"/>
                <a:gd name="connsiteY6" fmla="*/ 59377 h 65314"/>
                <a:gd name="connsiteX7" fmla="*/ 338447 w 362197"/>
                <a:gd name="connsiteY7" fmla="*/ 65314 h 65314"/>
                <a:gd name="connsiteX8" fmla="*/ 362197 w 362197"/>
                <a:gd name="connsiteY8" fmla="*/ 65314 h 6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197" h="65314">
                  <a:moveTo>
                    <a:pt x="0" y="0"/>
                  </a:moveTo>
                  <a:cubicBezTo>
                    <a:pt x="13854" y="1979"/>
                    <a:pt x="27645" y="4473"/>
                    <a:pt x="41563" y="5938"/>
                  </a:cubicBezTo>
                  <a:cubicBezTo>
                    <a:pt x="225549" y="25304"/>
                    <a:pt x="24333" y="814"/>
                    <a:pt x="160317" y="17813"/>
                  </a:cubicBezTo>
                  <a:lnTo>
                    <a:pt x="195943" y="29688"/>
                  </a:lnTo>
                  <a:cubicBezTo>
                    <a:pt x="201881" y="31667"/>
                    <a:pt x="207560" y="34741"/>
                    <a:pt x="213756" y="35626"/>
                  </a:cubicBezTo>
                  <a:cubicBezTo>
                    <a:pt x="231583" y="38173"/>
                    <a:pt x="265917" y="42294"/>
                    <a:pt x="285008" y="47501"/>
                  </a:cubicBezTo>
                  <a:cubicBezTo>
                    <a:pt x="297085" y="50795"/>
                    <a:pt x="308759" y="55419"/>
                    <a:pt x="320634" y="59377"/>
                  </a:cubicBezTo>
                  <a:cubicBezTo>
                    <a:pt x="326572" y="61356"/>
                    <a:pt x="332188" y="65314"/>
                    <a:pt x="338447" y="65314"/>
                  </a:cubicBezTo>
                  <a:lnTo>
                    <a:pt x="362197" y="65314"/>
                  </a:ln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5343896" y="1971304"/>
              <a:ext cx="290946" cy="184067"/>
            </a:xfrm>
            <a:custGeom>
              <a:avLst/>
              <a:gdLst>
                <a:gd name="connsiteX0" fmla="*/ 0 w 290946"/>
                <a:gd name="connsiteY0" fmla="*/ 184067 h 184067"/>
                <a:gd name="connsiteX1" fmla="*/ 59377 w 290946"/>
                <a:gd name="connsiteY1" fmla="*/ 166254 h 184067"/>
                <a:gd name="connsiteX2" fmla="*/ 95003 w 290946"/>
                <a:gd name="connsiteY2" fmla="*/ 160317 h 184067"/>
                <a:gd name="connsiteX3" fmla="*/ 112816 w 290946"/>
                <a:gd name="connsiteY3" fmla="*/ 154379 h 184067"/>
                <a:gd name="connsiteX4" fmla="*/ 124691 w 290946"/>
                <a:gd name="connsiteY4" fmla="*/ 118753 h 184067"/>
                <a:gd name="connsiteX5" fmla="*/ 142504 w 290946"/>
                <a:gd name="connsiteY5" fmla="*/ 112815 h 184067"/>
                <a:gd name="connsiteX6" fmla="*/ 184068 w 290946"/>
                <a:gd name="connsiteY6" fmla="*/ 100940 h 184067"/>
                <a:gd name="connsiteX7" fmla="*/ 201881 w 290946"/>
                <a:gd name="connsiteY7" fmla="*/ 89065 h 184067"/>
                <a:gd name="connsiteX8" fmla="*/ 219694 w 290946"/>
                <a:gd name="connsiteY8" fmla="*/ 59377 h 184067"/>
                <a:gd name="connsiteX9" fmla="*/ 255320 w 290946"/>
                <a:gd name="connsiteY9" fmla="*/ 47501 h 184067"/>
                <a:gd name="connsiteX10" fmla="*/ 273133 w 290946"/>
                <a:gd name="connsiteY10" fmla="*/ 11875 h 184067"/>
                <a:gd name="connsiteX11" fmla="*/ 290946 w 290946"/>
                <a:gd name="connsiteY11" fmla="*/ 0 h 1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0946" h="184067">
                  <a:moveTo>
                    <a:pt x="0" y="184067"/>
                  </a:moveTo>
                  <a:cubicBezTo>
                    <a:pt x="22713" y="176496"/>
                    <a:pt x="36948" y="170740"/>
                    <a:pt x="59377" y="166254"/>
                  </a:cubicBezTo>
                  <a:cubicBezTo>
                    <a:pt x="71182" y="163893"/>
                    <a:pt x="83128" y="162296"/>
                    <a:pt x="95003" y="160317"/>
                  </a:cubicBezTo>
                  <a:cubicBezTo>
                    <a:pt x="100941" y="158338"/>
                    <a:pt x="109178" y="159472"/>
                    <a:pt x="112816" y="154379"/>
                  </a:cubicBezTo>
                  <a:cubicBezTo>
                    <a:pt x="120092" y="144193"/>
                    <a:pt x="112816" y="122712"/>
                    <a:pt x="124691" y="118753"/>
                  </a:cubicBezTo>
                  <a:cubicBezTo>
                    <a:pt x="130629" y="116774"/>
                    <a:pt x="136486" y="114534"/>
                    <a:pt x="142504" y="112815"/>
                  </a:cubicBezTo>
                  <a:cubicBezTo>
                    <a:pt x="151389" y="110276"/>
                    <a:pt x="174572" y="105688"/>
                    <a:pt x="184068" y="100940"/>
                  </a:cubicBezTo>
                  <a:cubicBezTo>
                    <a:pt x="190451" y="97749"/>
                    <a:pt x="195943" y="93023"/>
                    <a:pt x="201881" y="89065"/>
                  </a:cubicBezTo>
                  <a:cubicBezTo>
                    <a:pt x="205944" y="76874"/>
                    <a:pt x="206652" y="65898"/>
                    <a:pt x="219694" y="59377"/>
                  </a:cubicBezTo>
                  <a:cubicBezTo>
                    <a:pt x="230890" y="53779"/>
                    <a:pt x="255320" y="47501"/>
                    <a:pt x="255320" y="47501"/>
                  </a:cubicBezTo>
                  <a:cubicBezTo>
                    <a:pt x="261007" y="24750"/>
                    <a:pt x="256590" y="25110"/>
                    <a:pt x="273133" y="11875"/>
                  </a:cubicBezTo>
                  <a:cubicBezTo>
                    <a:pt x="278705" y="7417"/>
                    <a:pt x="290946" y="0"/>
                    <a:pt x="290946" y="0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orme libre 20"/>
            <p:cNvSpPr/>
            <p:nvPr/>
          </p:nvSpPr>
          <p:spPr>
            <a:xfrm>
              <a:off x="5771408" y="2268152"/>
              <a:ext cx="154379" cy="96203"/>
            </a:xfrm>
            <a:custGeom>
              <a:avLst/>
              <a:gdLst>
                <a:gd name="connsiteX0" fmla="*/ 0 w 154379"/>
                <a:gd name="connsiteY0" fmla="*/ 35 h 96203"/>
                <a:gd name="connsiteX1" fmla="*/ 35626 w 154379"/>
                <a:gd name="connsiteY1" fmla="*/ 5973 h 96203"/>
                <a:gd name="connsiteX2" fmla="*/ 41563 w 154379"/>
                <a:gd name="connsiteY2" fmla="*/ 23786 h 96203"/>
                <a:gd name="connsiteX3" fmla="*/ 59376 w 154379"/>
                <a:gd name="connsiteY3" fmla="*/ 29723 h 96203"/>
                <a:gd name="connsiteX4" fmla="*/ 71252 w 154379"/>
                <a:gd name="connsiteY4" fmla="*/ 41599 h 96203"/>
                <a:gd name="connsiteX5" fmla="*/ 89065 w 154379"/>
                <a:gd name="connsiteY5" fmla="*/ 53474 h 96203"/>
                <a:gd name="connsiteX6" fmla="*/ 100940 w 154379"/>
                <a:gd name="connsiteY6" fmla="*/ 71287 h 96203"/>
                <a:gd name="connsiteX7" fmla="*/ 106878 w 154379"/>
                <a:gd name="connsiteY7" fmla="*/ 89100 h 96203"/>
                <a:gd name="connsiteX8" fmla="*/ 154379 w 154379"/>
                <a:gd name="connsiteY8" fmla="*/ 95038 h 9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379" h="96203">
                  <a:moveTo>
                    <a:pt x="0" y="35"/>
                  </a:moveTo>
                  <a:cubicBezTo>
                    <a:pt x="11875" y="2014"/>
                    <a:pt x="25173" y="0"/>
                    <a:pt x="35626" y="5973"/>
                  </a:cubicBezTo>
                  <a:cubicBezTo>
                    <a:pt x="41060" y="9078"/>
                    <a:pt x="37137" y="19360"/>
                    <a:pt x="41563" y="23786"/>
                  </a:cubicBezTo>
                  <a:cubicBezTo>
                    <a:pt x="45989" y="28212"/>
                    <a:pt x="53438" y="27744"/>
                    <a:pt x="59376" y="29723"/>
                  </a:cubicBezTo>
                  <a:cubicBezTo>
                    <a:pt x="63335" y="33682"/>
                    <a:pt x="66880" y="38102"/>
                    <a:pt x="71252" y="41599"/>
                  </a:cubicBezTo>
                  <a:cubicBezTo>
                    <a:pt x="76824" y="46057"/>
                    <a:pt x="84019" y="48428"/>
                    <a:pt x="89065" y="53474"/>
                  </a:cubicBezTo>
                  <a:cubicBezTo>
                    <a:pt x="94111" y="58520"/>
                    <a:pt x="97749" y="64904"/>
                    <a:pt x="100940" y="71287"/>
                  </a:cubicBezTo>
                  <a:cubicBezTo>
                    <a:pt x="103739" y="76885"/>
                    <a:pt x="101670" y="85628"/>
                    <a:pt x="106878" y="89100"/>
                  </a:cubicBezTo>
                  <a:cubicBezTo>
                    <a:pt x="117532" y="96203"/>
                    <a:pt x="141099" y="95038"/>
                    <a:pt x="154379" y="95038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6276109" y="2308499"/>
              <a:ext cx="1075348" cy="106267"/>
            </a:xfrm>
            <a:custGeom>
              <a:avLst/>
              <a:gdLst>
                <a:gd name="connsiteX0" fmla="*/ 0 w 1075348"/>
                <a:gd name="connsiteY0" fmla="*/ 96254 h 106267"/>
                <a:gd name="connsiteX1" fmla="*/ 195943 w 1075348"/>
                <a:gd name="connsiteY1" fmla="*/ 96254 h 106267"/>
                <a:gd name="connsiteX2" fmla="*/ 213756 w 1075348"/>
                <a:gd name="connsiteY2" fmla="*/ 90317 h 106267"/>
                <a:gd name="connsiteX3" fmla="*/ 231569 w 1075348"/>
                <a:gd name="connsiteY3" fmla="*/ 78441 h 106267"/>
                <a:gd name="connsiteX4" fmla="*/ 249382 w 1075348"/>
                <a:gd name="connsiteY4" fmla="*/ 72504 h 106267"/>
                <a:gd name="connsiteX5" fmla="*/ 451262 w 1075348"/>
                <a:gd name="connsiteY5" fmla="*/ 66566 h 106267"/>
                <a:gd name="connsiteX6" fmla="*/ 564078 w 1075348"/>
                <a:gd name="connsiteY6" fmla="*/ 60628 h 106267"/>
                <a:gd name="connsiteX7" fmla="*/ 599704 w 1075348"/>
                <a:gd name="connsiteY7" fmla="*/ 48753 h 106267"/>
                <a:gd name="connsiteX8" fmla="*/ 617517 w 1075348"/>
                <a:gd name="connsiteY8" fmla="*/ 36878 h 106267"/>
                <a:gd name="connsiteX9" fmla="*/ 629392 w 1075348"/>
                <a:gd name="connsiteY9" fmla="*/ 25002 h 106267"/>
                <a:gd name="connsiteX10" fmla="*/ 997527 w 1075348"/>
                <a:gd name="connsiteY10" fmla="*/ 19065 h 106267"/>
                <a:gd name="connsiteX11" fmla="*/ 1027216 w 1075348"/>
                <a:gd name="connsiteY11" fmla="*/ 13127 h 106267"/>
                <a:gd name="connsiteX12" fmla="*/ 1074717 w 1075348"/>
                <a:gd name="connsiteY12" fmla="*/ 1252 h 10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5348" h="106267">
                  <a:moveTo>
                    <a:pt x="0" y="96254"/>
                  </a:moveTo>
                  <a:cubicBezTo>
                    <a:pt x="90110" y="106267"/>
                    <a:pt x="63599" y="106057"/>
                    <a:pt x="195943" y="96254"/>
                  </a:cubicBezTo>
                  <a:cubicBezTo>
                    <a:pt x="202185" y="95792"/>
                    <a:pt x="207818" y="92296"/>
                    <a:pt x="213756" y="90317"/>
                  </a:cubicBezTo>
                  <a:cubicBezTo>
                    <a:pt x="219694" y="86358"/>
                    <a:pt x="225186" y="81632"/>
                    <a:pt x="231569" y="78441"/>
                  </a:cubicBezTo>
                  <a:cubicBezTo>
                    <a:pt x="237167" y="75642"/>
                    <a:pt x="243132" y="72842"/>
                    <a:pt x="249382" y="72504"/>
                  </a:cubicBezTo>
                  <a:cubicBezTo>
                    <a:pt x="316606" y="68870"/>
                    <a:pt x="383987" y="69105"/>
                    <a:pt x="451262" y="66566"/>
                  </a:cubicBezTo>
                  <a:cubicBezTo>
                    <a:pt x="488893" y="65146"/>
                    <a:pt x="526473" y="62607"/>
                    <a:pt x="564078" y="60628"/>
                  </a:cubicBezTo>
                  <a:cubicBezTo>
                    <a:pt x="575953" y="56670"/>
                    <a:pt x="589289" y="55696"/>
                    <a:pt x="599704" y="48753"/>
                  </a:cubicBezTo>
                  <a:cubicBezTo>
                    <a:pt x="605642" y="44795"/>
                    <a:pt x="611945" y="41336"/>
                    <a:pt x="617517" y="36878"/>
                  </a:cubicBezTo>
                  <a:cubicBezTo>
                    <a:pt x="621888" y="33381"/>
                    <a:pt x="623800" y="25264"/>
                    <a:pt x="629392" y="25002"/>
                  </a:cubicBezTo>
                  <a:cubicBezTo>
                    <a:pt x="751985" y="19255"/>
                    <a:pt x="874815" y="21044"/>
                    <a:pt x="997527" y="19065"/>
                  </a:cubicBezTo>
                  <a:cubicBezTo>
                    <a:pt x="1007423" y="17086"/>
                    <a:pt x="1017479" y="15782"/>
                    <a:pt x="1027216" y="13127"/>
                  </a:cubicBezTo>
                  <a:cubicBezTo>
                    <a:pt x="1075348" y="0"/>
                    <a:pt x="1047557" y="1252"/>
                    <a:pt x="1074717" y="1252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orme libre 22"/>
            <p:cNvSpPr/>
            <p:nvPr/>
          </p:nvSpPr>
          <p:spPr>
            <a:xfrm>
              <a:off x="7391454" y="1704109"/>
              <a:ext cx="72188" cy="581891"/>
            </a:xfrm>
            <a:custGeom>
              <a:avLst/>
              <a:gdLst>
                <a:gd name="connsiteX0" fmla="*/ 12811 w 72188"/>
                <a:gd name="connsiteY0" fmla="*/ 581891 h 581891"/>
                <a:gd name="connsiteX1" fmla="*/ 936 w 72188"/>
                <a:gd name="connsiteY1" fmla="*/ 564078 h 581891"/>
                <a:gd name="connsiteX2" fmla="*/ 12811 w 72188"/>
                <a:gd name="connsiteY2" fmla="*/ 439387 h 581891"/>
                <a:gd name="connsiteX3" fmla="*/ 18749 w 72188"/>
                <a:gd name="connsiteY3" fmla="*/ 415636 h 581891"/>
                <a:gd name="connsiteX4" fmla="*/ 30624 w 72188"/>
                <a:gd name="connsiteY4" fmla="*/ 380010 h 581891"/>
                <a:gd name="connsiteX5" fmla="*/ 36562 w 72188"/>
                <a:gd name="connsiteY5" fmla="*/ 296883 h 581891"/>
                <a:gd name="connsiteX6" fmla="*/ 42499 w 72188"/>
                <a:gd name="connsiteY6" fmla="*/ 279070 h 581891"/>
                <a:gd name="connsiteX7" fmla="*/ 48437 w 72188"/>
                <a:gd name="connsiteY7" fmla="*/ 225631 h 581891"/>
                <a:gd name="connsiteX8" fmla="*/ 54375 w 72188"/>
                <a:gd name="connsiteY8" fmla="*/ 59377 h 581891"/>
                <a:gd name="connsiteX9" fmla="*/ 60312 w 72188"/>
                <a:gd name="connsiteY9" fmla="*/ 41564 h 581891"/>
                <a:gd name="connsiteX10" fmla="*/ 66250 w 72188"/>
                <a:gd name="connsiteY10" fmla="*/ 17813 h 581891"/>
                <a:gd name="connsiteX11" fmla="*/ 72188 w 72188"/>
                <a:gd name="connsiteY11" fmla="*/ 0 h 58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188" h="581891">
                  <a:moveTo>
                    <a:pt x="12811" y="581891"/>
                  </a:moveTo>
                  <a:cubicBezTo>
                    <a:pt x="8853" y="575953"/>
                    <a:pt x="1381" y="571200"/>
                    <a:pt x="936" y="564078"/>
                  </a:cubicBezTo>
                  <a:cubicBezTo>
                    <a:pt x="0" y="549110"/>
                    <a:pt x="8678" y="464182"/>
                    <a:pt x="12811" y="439387"/>
                  </a:cubicBezTo>
                  <a:cubicBezTo>
                    <a:pt x="14153" y="431337"/>
                    <a:pt x="16404" y="423453"/>
                    <a:pt x="18749" y="415636"/>
                  </a:cubicBezTo>
                  <a:cubicBezTo>
                    <a:pt x="22346" y="403646"/>
                    <a:pt x="30624" y="380010"/>
                    <a:pt x="30624" y="380010"/>
                  </a:cubicBezTo>
                  <a:cubicBezTo>
                    <a:pt x="32603" y="352301"/>
                    <a:pt x="33316" y="324472"/>
                    <a:pt x="36562" y="296883"/>
                  </a:cubicBezTo>
                  <a:cubicBezTo>
                    <a:pt x="37293" y="290667"/>
                    <a:pt x="41470" y="285244"/>
                    <a:pt x="42499" y="279070"/>
                  </a:cubicBezTo>
                  <a:cubicBezTo>
                    <a:pt x="45445" y="261391"/>
                    <a:pt x="46458" y="243444"/>
                    <a:pt x="48437" y="225631"/>
                  </a:cubicBezTo>
                  <a:cubicBezTo>
                    <a:pt x="50416" y="170213"/>
                    <a:pt x="50805" y="114715"/>
                    <a:pt x="54375" y="59377"/>
                  </a:cubicBezTo>
                  <a:cubicBezTo>
                    <a:pt x="54778" y="53131"/>
                    <a:pt x="58593" y="47582"/>
                    <a:pt x="60312" y="41564"/>
                  </a:cubicBezTo>
                  <a:cubicBezTo>
                    <a:pt x="62554" y="33717"/>
                    <a:pt x="64008" y="25660"/>
                    <a:pt x="66250" y="17813"/>
                  </a:cubicBezTo>
                  <a:cubicBezTo>
                    <a:pt x="67970" y="11795"/>
                    <a:pt x="72188" y="0"/>
                    <a:pt x="72188" y="0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7416140" y="2319943"/>
              <a:ext cx="579121" cy="43247"/>
            </a:xfrm>
            <a:custGeom>
              <a:avLst/>
              <a:gdLst>
                <a:gd name="connsiteX0" fmla="*/ 0 w 579121"/>
                <a:gd name="connsiteY0" fmla="*/ 7621 h 43247"/>
                <a:gd name="connsiteX1" fmla="*/ 106878 w 579121"/>
                <a:gd name="connsiteY1" fmla="*/ 13558 h 43247"/>
                <a:gd name="connsiteX2" fmla="*/ 124691 w 579121"/>
                <a:gd name="connsiteY2" fmla="*/ 19496 h 43247"/>
                <a:gd name="connsiteX3" fmla="*/ 166255 w 579121"/>
                <a:gd name="connsiteY3" fmla="*/ 31371 h 43247"/>
                <a:gd name="connsiteX4" fmla="*/ 255320 w 579121"/>
                <a:gd name="connsiteY4" fmla="*/ 25434 h 43247"/>
                <a:gd name="connsiteX5" fmla="*/ 273133 w 579121"/>
                <a:gd name="connsiteY5" fmla="*/ 19496 h 43247"/>
                <a:gd name="connsiteX6" fmla="*/ 302821 w 579121"/>
                <a:gd name="connsiteY6" fmla="*/ 13558 h 43247"/>
                <a:gd name="connsiteX7" fmla="*/ 320634 w 579121"/>
                <a:gd name="connsiteY7" fmla="*/ 1683 h 43247"/>
                <a:gd name="connsiteX8" fmla="*/ 421574 w 579121"/>
                <a:gd name="connsiteY8" fmla="*/ 7621 h 43247"/>
                <a:gd name="connsiteX9" fmla="*/ 445325 w 579121"/>
                <a:gd name="connsiteY9" fmla="*/ 13558 h 43247"/>
                <a:gd name="connsiteX10" fmla="*/ 534390 w 579121"/>
                <a:gd name="connsiteY10" fmla="*/ 19496 h 43247"/>
                <a:gd name="connsiteX11" fmla="*/ 552203 w 579121"/>
                <a:gd name="connsiteY11" fmla="*/ 25434 h 43247"/>
                <a:gd name="connsiteX12" fmla="*/ 575954 w 579121"/>
                <a:gd name="connsiteY12" fmla="*/ 31371 h 43247"/>
                <a:gd name="connsiteX13" fmla="*/ 575954 w 579121"/>
                <a:gd name="connsiteY13" fmla="*/ 43247 h 4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9121" h="43247">
                  <a:moveTo>
                    <a:pt x="0" y="7621"/>
                  </a:moveTo>
                  <a:cubicBezTo>
                    <a:pt x="35626" y="9600"/>
                    <a:pt x="71358" y="10175"/>
                    <a:pt x="106878" y="13558"/>
                  </a:cubicBezTo>
                  <a:cubicBezTo>
                    <a:pt x="113109" y="14151"/>
                    <a:pt x="118673" y="17776"/>
                    <a:pt x="124691" y="19496"/>
                  </a:cubicBezTo>
                  <a:cubicBezTo>
                    <a:pt x="176907" y="34416"/>
                    <a:pt x="123526" y="17129"/>
                    <a:pt x="166255" y="31371"/>
                  </a:cubicBezTo>
                  <a:cubicBezTo>
                    <a:pt x="195943" y="29392"/>
                    <a:pt x="225748" y="28720"/>
                    <a:pt x="255320" y="25434"/>
                  </a:cubicBezTo>
                  <a:cubicBezTo>
                    <a:pt x="261541" y="24743"/>
                    <a:pt x="267061" y="21014"/>
                    <a:pt x="273133" y="19496"/>
                  </a:cubicBezTo>
                  <a:cubicBezTo>
                    <a:pt x="282924" y="17048"/>
                    <a:pt x="292925" y="15537"/>
                    <a:pt x="302821" y="13558"/>
                  </a:cubicBezTo>
                  <a:cubicBezTo>
                    <a:pt x="308759" y="9600"/>
                    <a:pt x="313507" y="2039"/>
                    <a:pt x="320634" y="1683"/>
                  </a:cubicBezTo>
                  <a:cubicBezTo>
                    <a:pt x="354297" y="0"/>
                    <a:pt x="388021" y="4426"/>
                    <a:pt x="421574" y="7621"/>
                  </a:cubicBezTo>
                  <a:cubicBezTo>
                    <a:pt x="429698" y="8395"/>
                    <a:pt x="437209" y="12704"/>
                    <a:pt x="445325" y="13558"/>
                  </a:cubicBezTo>
                  <a:cubicBezTo>
                    <a:pt x="474916" y="16673"/>
                    <a:pt x="504702" y="17517"/>
                    <a:pt x="534390" y="19496"/>
                  </a:cubicBezTo>
                  <a:cubicBezTo>
                    <a:pt x="540328" y="21475"/>
                    <a:pt x="546185" y="23715"/>
                    <a:pt x="552203" y="25434"/>
                  </a:cubicBezTo>
                  <a:cubicBezTo>
                    <a:pt x="560050" y="27676"/>
                    <a:pt x="569425" y="26475"/>
                    <a:pt x="575954" y="31371"/>
                  </a:cubicBezTo>
                  <a:cubicBezTo>
                    <a:pt x="579121" y="33746"/>
                    <a:pt x="575954" y="39288"/>
                    <a:pt x="575954" y="43247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Forme libre 24"/>
            <p:cNvSpPr/>
            <p:nvPr/>
          </p:nvSpPr>
          <p:spPr>
            <a:xfrm>
              <a:off x="7974049" y="2404753"/>
              <a:ext cx="53670" cy="635330"/>
            </a:xfrm>
            <a:custGeom>
              <a:avLst/>
              <a:gdLst>
                <a:gd name="connsiteX0" fmla="*/ 53670 w 53670"/>
                <a:gd name="connsiteY0" fmla="*/ 0 h 635330"/>
                <a:gd name="connsiteX1" fmla="*/ 47733 w 53670"/>
                <a:gd name="connsiteY1" fmla="*/ 136566 h 635330"/>
                <a:gd name="connsiteX2" fmla="*/ 35857 w 53670"/>
                <a:gd name="connsiteY2" fmla="*/ 237507 h 635330"/>
                <a:gd name="connsiteX3" fmla="*/ 23982 w 53670"/>
                <a:gd name="connsiteY3" fmla="*/ 255320 h 635330"/>
                <a:gd name="connsiteX4" fmla="*/ 23982 w 53670"/>
                <a:gd name="connsiteY4" fmla="*/ 427512 h 635330"/>
                <a:gd name="connsiteX5" fmla="*/ 12107 w 53670"/>
                <a:gd name="connsiteY5" fmla="*/ 469076 h 635330"/>
                <a:gd name="connsiteX6" fmla="*/ 6169 w 53670"/>
                <a:gd name="connsiteY6" fmla="*/ 522515 h 635330"/>
                <a:gd name="connsiteX7" fmla="*/ 232 w 53670"/>
                <a:gd name="connsiteY7" fmla="*/ 635330 h 63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70" h="635330">
                  <a:moveTo>
                    <a:pt x="53670" y="0"/>
                  </a:moveTo>
                  <a:cubicBezTo>
                    <a:pt x="51691" y="45522"/>
                    <a:pt x="50260" y="91071"/>
                    <a:pt x="47733" y="136566"/>
                  </a:cubicBezTo>
                  <a:cubicBezTo>
                    <a:pt x="47367" y="143154"/>
                    <a:pt x="46094" y="213620"/>
                    <a:pt x="35857" y="237507"/>
                  </a:cubicBezTo>
                  <a:cubicBezTo>
                    <a:pt x="33046" y="244066"/>
                    <a:pt x="27940" y="249382"/>
                    <a:pt x="23982" y="255320"/>
                  </a:cubicBezTo>
                  <a:cubicBezTo>
                    <a:pt x="29970" y="345139"/>
                    <a:pt x="33718" y="339881"/>
                    <a:pt x="23982" y="427512"/>
                  </a:cubicBezTo>
                  <a:cubicBezTo>
                    <a:pt x="22739" y="438701"/>
                    <a:pt x="15862" y="457813"/>
                    <a:pt x="12107" y="469076"/>
                  </a:cubicBezTo>
                  <a:cubicBezTo>
                    <a:pt x="10128" y="486889"/>
                    <a:pt x="7544" y="504645"/>
                    <a:pt x="6169" y="522515"/>
                  </a:cubicBezTo>
                  <a:cubicBezTo>
                    <a:pt x="0" y="602719"/>
                    <a:pt x="232" y="592649"/>
                    <a:pt x="232" y="635330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5979226" y="2398816"/>
              <a:ext cx="231569" cy="11875"/>
            </a:xfrm>
            <a:custGeom>
              <a:avLst/>
              <a:gdLst>
                <a:gd name="connsiteX0" fmla="*/ 0 w 231569"/>
                <a:gd name="connsiteY0" fmla="*/ 5937 h 11875"/>
                <a:gd name="connsiteX1" fmla="*/ 112816 w 231569"/>
                <a:gd name="connsiteY1" fmla="*/ 11875 h 11875"/>
                <a:gd name="connsiteX2" fmla="*/ 148442 w 231569"/>
                <a:gd name="connsiteY2" fmla="*/ 5937 h 11875"/>
                <a:gd name="connsiteX3" fmla="*/ 225631 w 231569"/>
                <a:gd name="connsiteY3" fmla="*/ 0 h 11875"/>
                <a:gd name="connsiteX4" fmla="*/ 231569 w 231569"/>
                <a:gd name="connsiteY4" fmla="*/ 5937 h 1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569" h="11875">
                  <a:moveTo>
                    <a:pt x="0" y="5937"/>
                  </a:moveTo>
                  <a:cubicBezTo>
                    <a:pt x="37605" y="7916"/>
                    <a:pt x="75159" y="11875"/>
                    <a:pt x="112816" y="11875"/>
                  </a:cubicBezTo>
                  <a:cubicBezTo>
                    <a:pt x="124855" y="11875"/>
                    <a:pt x="136469" y="7197"/>
                    <a:pt x="148442" y="5937"/>
                  </a:cubicBezTo>
                  <a:cubicBezTo>
                    <a:pt x="174106" y="3236"/>
                    <a:pt x="199825" y="0"/>
                    <a:pt x="225631" y="0"/>
                  </a:cubicBezTo>
                  <a:cubicBezTo>
                    <a:pt x="228430" y="0"/>
                    <a:pt x="229590" y="3958"/>
                    <a:pt x="231569" y="5937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4987636" y="2178057"/>
              <a:ext cx="303884" cy="131694"/>
            </a:xfrm>
            <a:custGeom>
              <a:avLst/>
              <a:gdLst>
                <a:gd name="connsiteX0" fmla="*/ 0 w 303884"/>
                <a:gd name="connsiteY0" fmla="*/ 131694 h 131694"/>
                <a:gd name="connsiteX1" fmla="*/ 71252 w 303884"/>
                <a:gd name="connsiteY1" fmla="*/ 119818 h 131694"/>
                <a:gd name="connsiteX2" fmla="*/ 83128 w 303884"/>
                <a:gd name="connsiteY2" fmla="*/ 107943 h 131694"/>
                <a:gd name="connsiteX3" fmla="*/ 118754 w 303884"/>
                <a:gd name="connsiteY3" fmla="*/ 96068 h 131694"/>
                <a:gd name="connsiteX4" fmla="*/ 136567 w 303884"/>
                <a:gd name="connsiteY4" fmla="*/ 90130 h 131694"/>
                <a:gd name="connsiteX5" fmla="*/ 195943 w 303884"/>
                <a:gd name="connsiteY5" fmla="*/ 84192 h 131694"/>
                <a:gd name="connsiteX6" fmla="*/ 243445 w 303884"/>
                <a:gd name="connsiteY6" fmla="*/ 60442 h 131694"/>
                <a:gd name="connsiteX7" fmla="*/ 261258 w 303884"/>
                <a:gd name="connsiteY7" fmla="*/ 54504 h 131694"/>
                <a:gd name="connsiteX8" fmla="*/ 267195 w 303884"/>
                <a:gd name="connsiteY8" fmla="*/ 36691 h 131694"/>
                <a:gd name="connsiteX9" fmla="*/ 290946 w 303884"/>
                <a:gd name="connsiteY9" fmla="*/ 18878 h 1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3884" h="131694">
                  <a:moveTo>
                    <a:pt x="0" y="131694"/>
                  </a:moveTo>
                  <a:cubicBezTo>
                    <a:pt x="5284" y="131107"/>
                    <a:pt x="55425" y="129314"/>
                    <a:pt x="71252" y="119818"/>
                  </a:cubicBezTo>
                  <a:cubicBezTo>
                    <a:pt x="76052" y="116938"/>
                    <a:pt x="78121" y="110446"/>
                    <a:pt x="83128" y="107943"/>
                  </a:cubicBezTo>
                  <a:cubicBezTo>
                    <a:pt x="94324" y="102345"/>
                    <a:pt x="106879" y="100026"/>
                    <a:pt x="118754" y="96068"/>
                  </a:cubicBezTo>
                  <a:cubicBezTo>
                    <a:pt x="124692" y="94089"/>
                    <a:pt x="130339" y="90753"/>
                    <a:pt x="136567" y="90130"/>
                  </a:cubicBezTo>
                  <a:lnTo>
                    <a:pt x="195943" y="84192"/>
                  </a:lnTo>
                  <a:cubicBezTo>
                    <a:pt x="216671" y="63466"/>
                    <a:pt x="202508" y="74088"/>
                    <a:pt x="243445" y="60442"/>
                  </a:cubicBezTo>
                  <a:lnTo>
                    <a:pt x="261258" y="54504"/>
                  </a:lnTo>
                  <a:cubicBezTo>
                    <a:pt x="263237" y="48566"/>
                    <a:pt x="262769" y="41117"/>
                    <a:pt x="267195" y="36691"/>
                  </a:cubicBezTo>
                  <a:cubicBezTo>
                    <a:pt x="303884" y="0"/>
                    <a:pt x="271830" y="57107"/>
                    <a:pt x="290946" y="18878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Forme libre 27"/>
            <p:cNvSpPr/>
            <p:nvPr/>
          </p:nvSpPr>
          <p:spPr>
            <a:xfrm>
              <a:off x="4488873" y="2357430"/>
              <a:ext cx="440317" cy="172014"/>
            </a:xfrm>
            <a:custGeom>
              <a:avLst/>
              <a:gdLst>
                <a:gd name="connsiteX0" fmla="*/ 0 w 427511"/>
                <a:gd name="connsiteY0" fmla="*/ 190005 h 190005"/>
                <a:gd name="connsiteX1" fmla="*/ 35626 w 427511"/>
                <a:gd name="connsiteY1" fmla="*/ 178130 h 190005"/>
                <a:gd name="connsiteX2" fmla="*/ 100940 w 427511"/>
                <a:gd name="connsiteY2" fmla="*/ 166255 h 190005"/>
                <a:gd name="connsiteX3" fmla="*/ 118753 w 427511"/>
                <a:gd name="connsiteY3" fmla="*/ 160317 h 190005"/>
                <a:gd name="connsiteX4" fmla="*/ 142504 w 427511"/>
                <a:gd name="connsiteY4" fmla="*/ 130629 h 190005"/>
                <a:gd name="connsiteX5" fmla="*/ 178130 w 427511"/>
                <a:gd name="connsiteY5" fmla="*/ 106878 h 190005"/>
                <a:gd name="connsiteX6" fmla="*/ 255319 w 427511"/>
                <a:gd name="connsiteY6" fmla="*/ 95003 h 190005"/>
                <a:gd name="connsiteX7" fmla="*/ 308758 w 427511"/>
                <a:gd name="connsiteY7" fmla="*/ 89065 h 190005"/>
                <a:gd name="connsiteX8" fmla="*/ 344384 w 427511"/>
                <a:gd name="connsiteY8" fmla="*/ 77190 h 190005"/>
                <a:gd name="connsiteX9" fmla="*/ 374072 w 427511"/>
                <a:gd name="connsiteY9" fmla="*/ 59377 h 190005"/>
                <a:gd name="connsiteX10" fmla="*/ 403761 w 427511"/>
                <a:gd name="connsiteY10" fmla="*/ 41564 h 190005"/>
                <a:gd name="connsiteX11" fmla="*/ 415636 w 427511"/>
                <a:gd name="connsiteY11" fmla="*/ 29688 h 190005"/>
                <a:gd name="connsiteX12" fmla="*/ 427511 w 427511"/>
                <a:gd name="connsiteY12" fmla="*/ 0 h 19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511" h="190005">
                  <a:moveTo>
                    <a:pt x="0" y="190005"/>
                  </a:moveTo>
                  <a:cubicBezTo>
                    <a:pt x="11875" y="186047"/>
                    <a:pt x="23279" y="180188"/>
                    <a:pt x="35626" y="178130"/>
                  </a:cubicBezTo>
                  <a:cubicBezTo>
                    <a:pt x="51493" y="175485"/>
                    <a:pt x="84354" y="170401"/>
                    <a:pt x="100940" y="166255"/>
                  </a:cubicBezTo>
                  <a:cubicBezTo>
                    <a:pt x="107012" y="164737"/>
                    <a:pt x="112815" y="162296"/>
                    <a:pt x="118753" y="160317"/>
                  </a:cubicBezTo>
                  <a:cubicBezTo>
                    <a:pt x="126545" y="148628"/>
                    <a:pt x="131220" y="139092"/>
                    <a:pt x="142504" y="130629"/>
                  </a:cubicBezTo>
                  <a:cubicBezTo>
                    <a:pt x="153922" y="122066"/>
                    <a:pt x="164590" y="111392"/>
                    <a:pt x="178130" y="106878"/>
                  </a:cubicBezTo>
                  <a:cubicBezTo>
                    <a:pt x="215290" y="94491"/>
                    <a:pt x="188199" y="102068"/>
                    <a:pt x="255319" y="95003"/>
                  </a:cubicBezTo>
                  <a:lnTo>
                    <a:pt x="308758" y="89065"/>
                  </a:lnTo>
                  <a:cubicBezTo>
                    <a:pt x="320633" y="85107"/>
                    <a:pt x="335533" y="86042"/>
                    <a:pt x="344384" y="77190"/>
                  </a:cubicBezTo>
                  <a:cubicBezTo>
                    <a:pt x="360684" y="60888"/>
                    <a:pt x="350948" y="67084"/>
                    <a:pt x="374072" y="59377"/>
                  </a:cubicBezTo>
                  <a:cubicBezTo>
                    <a:pt x="404166" y="29283"/>
                    <a:pt x="365218" y="64690"/>
                    <a:pt x="403761" y="41564"/>
                  </a:cubicBezTo>
                  <a:cubicBezTo>
                    <a:pt x="408561" y="38684"/>
                    <a:pt x="411678" y="33647"/>
                    <a:pt x="415636" y="29688"/>
                  </a:cubicBezTo>
                  <a:cubicBezTo>
                    <a:pt x="422974" y="7677"/>
                    <a:pt x="418775" y="17473"/>
                    <a:pt x="427511" y="0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4055423" y="2565070"/>
              <a:ext cx="380011" cy="207818"/>
            </a:xfrm>
            <a:custGeom>
              <a:avLst/>
              <a:gdLst>
                <a:gd name="connsiteX0" fmla="*/ 0 w 380011"/>
                <a:gd name="connsiteY0" fmla="*/ 207818 h 207818"/>
                <a:gd name="connsiteX1" fmla="*/ 35626 w 380011"/>
                <a:gd name="connsiteY1" fmla="*/ 195943 h 207818"/>
                <a:gd name="connsiteX2" fmla="*/ 47502 w 380011"/>
                <a:gd name="connsiteY2" fmla="*/ 178130 h 207818"/>
                <a:gd name="connsiteX3" fmla="*/ 65315 w 380011"/>
                <a:gd name="connsiteY3" fmla="*/ 166255 h 207818"/>
                <a:gd name="connsiteX4" fmla="*/ 112816 w 380011"/>
                <a:gd name="connsiteY4" fmla="*/ 130629 h 207818"/>
                <a:gd name="connsiteX5" fmla="*/ 148442 w 380011"/>
                <a:gd name="connsiteY5" fmla="*/ 118753 h 207818"/>
                <a:gd name="connsiteX6" fmla="*/ 166255 w 380011"/>
                <a:gd name="connsiteY6" fmla="*/ 112816 h 207818"/>
                <a:gd name="connsiteX7" fmla="*/ 178130 w 380011"/>
                <a:gd name="connsiteY7" fmla="*/ 100940 h 207818"/>
                <a:gd name="connsiteX8" fmla="*/ 213756 w 380011"/>
                <a:gd name="connsiteY8" fmla="*/ 89065 h 207818"/>
                <a:gd name="connsiteX9" fmla="*/ 255320 w 380011"/>
                <a:gd name="connsiteY9" fmla="*/ 53439 h 207818"/>
                <a:gd name="connsiteX10" fmla="*/ 279071 w 380011"/>
                <a:gd name="connsiteY10" fmla="*/ 47501 h 207818"/>
                <a:gd name="connsiteX11" fmla="*/ 296883 w 380011"/>
                <a:gd name="connsiteY11" fmla="*/ 35626 h 207818"/>
                <a:gd name="connsiteX12" fmla="*/ 344385 w 380011"/>
                <a:gd name="connsiteY12" fmla="*/ 29688 h 207818"/>
                <a:gd name="connsiteX13" fmla="*/ 362198 w 380011"/>
                <a:gd name="connsiteY13" fmla="*/ 23751 h 207818"/>
                <a:gd name="connsiteX14" fmla="*/ 380011 w 380011"/>
                <a:gd name="connsiteY14" fmla="*/ 0 h 20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011" h="207818">
                  <a:moveTo>
                    <a:pt x="0" y="207818"/>
                  </a:moveTo>
                  <a:cubicBezTo>
                    <a:pt x="11875" y="203860"/>
                    <a:pt x="28682" y="206358"/>
                    <a:pt x="35626" y="195943"/>
                  </a:cubicBezTo>
                  <a:cubicBezTo>
                    <a:pt x="39585" y="190005"/>
                    <a:pt x="42456" y="183176"/>
                    <a:pt x="47502" y="178130"/>
                  </a:cubicBezTo>
                  <a:cubicBezTo>
                    <a:pt x="52548" y="173084"/>
                    <a:pt x="59743" y="170713"/>
                    <a:pt x="65315" y="166255"/>
                  </a:cubicBezTo>
                  <a:cubicBezTo>
                    <a:pt x="85414" y="150176"/>
                    <a:pt x="77294" y="142470"/>
                    <a:pt x="112816" y="130629"/>
                  </a:cubicBezTo>
                  <a:lnTo>
                    <a:pt x="148442" y="118753"/>
                  </a:lnTo>
                  <a:lnTo>
                    <a:pt x="166255" y="112816"/>
                  </a:lnTo>
                  <a:cubicBezTo>
                    <a:pt x="170213" y="108857"/>
                    <a:pt x="173123" y="103444"/>
                    <a:pt x="178130" y="100940"/>
                  </a:cubicBezTo>
                  <a:cubicBezTo>
                    <a:pt x="189326" y="95342"/>
                    <a:pt x="213756" y="89065"/>
                    <a:pt x="213756" y="89065"/>
                  </a:cubicBezTo>
                  <a:cubicBezTo>
                    <a:pt x="224819" y="78002"/>
                    <a:pt x="239494" y="60222"/>
                    <a:pt x="255320" y="53439"/>
                  </a:cubicBezTo>
                  <a:cubicBezTo>
                    <a:pt x="262821" y="50224"/>
                    <a:pt x="271154" y="49480"/>
                    <a:pt x="279071" y="47501"/>
                  </a:cubicBezTo>
                  <a:cubicBezTo>
                    <a:pt x="285008" y="43543"/>
                    <a:pt x="289999" y="37504"/>
                    <a:pt x="296883" y="35626"/>
                  </a:cubicBezTo>
                  <a:cubicBezTo>
                    <a:pt x="312278" y="31427"/>
                    <a:pt x="328685" y="32542"/>
                    <a:pt x="344385" y="29688"/>
                  </a:cubicBezTo>
                  <a:cubicBezTo>
                    <a:pt x="350543" y="28568"/>
                    <a:pt x="356260" y="25730"/>
                    <a:pt x="362198" y="23751"/>
                  </a:cubicBezTo>
                  <a:cubicBezTo>
                    <a:pt x="377202" y="8745"/>
                    <a:pt x="371569" y="16882"/>
                    <a:pt x="380011" y="0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orme libre 29"/>
            <p:cNvSpPr/>
            <p:nvPr/>
          </p:nvSpPr>
          <p:spPr>
            <a:xfrm>
              <a:off x="4476997" y="2553195"/>
              <a:ext cx="173248" cy="125744"/>
            </a:xfrm>
            <a:custGeom>
              <a:avLst/>
              <a:gdLst>
                <a:gd name="connsiteX0" fmla="*/ 0 w 173248"/>
                <a:gd name="connsiteY0" fmla="*/ 0 h 125744"/>
                <a:gd name="connsiteX1" fmla="*/ 5938 w 173248"/>
                <a:gd name="connsiteY1" fmla="*/ 17813 h 125744"/>
                <a:gd name="connsiteX2" fmla="*/ 23751 w 173248"/>
                <a:gd name="connsiteY2" fmla="*/ 29688 h 125744"/>
                <a:gd name="connsiteX3" fmla="*/ 65315 w 173248"/>
                <a:gd name="connsiteY3" fmla="*/ 41563 h 125744"/>
                <a:gd name="connsiteX4" fmla="*/ 83128 w 173248"/>
                <a:gd name="connsiteY4" fmla="*/ 47501 h 125744"/>
                <a:gd name="connsiteX5" fmla="*/ 130629 w 173248"/>
                <a:gd name="connsiteY5" fmla="*/ 71252 h 125744"/>
                <a:gd name="connsiteX6" fmla="*/ 136567 w 173248"/>
                <a:gd name="connsiteY6" fmla="*/ 89065 h 125744"/>
                <a:gd name="connsiteX7" fmla="*/ 160317 w 173248"/>
                <a:gd name="connsiteY7" fmla="*/ 106878 h 12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248" h="125744">
                  <a:moveTo>
                    <a:pt x="0" y="0"/>
                  </a:moveTo>
                  <a:cubicBezTo>
                    <a:pt x="1979" y="5938"/>
                    <a:pt x="2028" y="12926"/>
                    <a:pt x="5938" y="17813"/>
                  </a:cubicBezTo>
                  <a:cubicBezTo>
                    <a:pt x="10396" y="23385"/>
                    <a:pt x="17368" y="26497"/>
                    <a:pt x="23751" y="29688"/>
                  </a:cubicBezTo>
                  <a:cubicBezTo>
                    <a:pt x="33247" y="34436"/>
                    <a:pt x="56430" y="39024"/>
                    <a:pt x="65315" y="41563"/>
                  </a:cubicBezTo>
                  <a:cubicBezTo>
                    <a:pt x="71333" y="43282"/>
                    <a:pt x="77190" y="45522"/>
                    <a:pt x="83128" y="47501"/>
                  </a:cubicBezTo>
                  <a:cubicBezTo>
                    <a:pt x="96541" y="87745"/>
                    <a:pt x="76047" y="43961"/>
                    <a:pt x="130629" y="71252"/>
                  </a:cubicBezTo>
                  <a:cubicBezTo>
                    <a:pt x="136227" y="74051"/>
                    <a:pt x="132141" y="84639"/>
                    <a:pt x="136567" y="89065"/>
                  </a:cubicBezTo>
                  <a:cubicBezTo>
                    <a:pt x="173248" y="125744"/>
                    <a:pt x="141209" y="68655"/>
                    <a:pt x="160317" y="106878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orme libre 30"/>
            <p:cNvSpPr/>
            <p:nvPr/>
          </p:nvSpPr>
          <p:spPr>
            <a:xfrm>
              <a:off x="4465122" y="2998519"/>
              <a:ext cx="59377" cy="374073"/>
            </a:xfrm>
            <a:custGeom>
              <a:avLst/>
              <a:gdLst>
                <a:gd name="connsiteX0" fmla="*/ 59377 w 59377"/>
                <a:gd name="connsiteY0" fmla="*/ 0 h 374073"/>
                <a:gd name="connsiteX1" fmla="*/ 53439 w 59377"/>
                <a:gd name="connsiteY1" fmla="*/ 59377 h 374073"/>
                <a:gd name="connsiteX2" fmla="*/ 41564 w 59377"/>
                <a:gd name="connsiteY2" fmla="*/ 95003 h 374073"/>
                <a:gd name="connsiteX3" fmla="*/ 41564 w 59377"/>
                <a:gd name="connsiteY3" fmla="*/ 160317 h 374073"/>
                <a:gd name="connsiteX4" fmla="*/ 35626 w 59377"/>
                <a:gd name="connsiteY4" fmla="*/ 219694 h 374073"/>
                <a:gd name="connsiteX5" fmla="*/ 23751 w 59377"/>
                <a:gd name="connsiteY5" fmla="*/ 255320 h 374073"/>
                <a:gd name="connsiteX6" fmla="*/ 17813 w 59377"/>
                <a:gd name="connsiteY6" fmla="*/ 273133 h 374073"/>
                <a:gd name="connsiteX7" fmla="*/ 11875 w 59377"/>
                <a:gd name="connsiteY7" fmla="*/ 338447 h 374073"/>
                <a:gd name="connsiteX8" fmla="*/ 0 w 59377"/>
                <a:gd name="connsiteY8" fmla="*/ 374073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77" h="374073">
                  <a:moveTo>
                    <a:pt x="59377" y="0"/>
                  </a:moveTo>
                  <a:cubicBezTo>
                    <a:pt x="57398" y="19792"/>
                    <a:pt x="57105" y="39827"/>
                    <a:pt x="53439" y="59377"/>
                  </a:cubicBezTo>
                  <a:cubicBezTo>
                    <a:pt x="51132" y="71680"/>
                    <a:pt x="41564" y="95003"/>
                    <a:pt x="41564" y="95003"/>
                  </a:cubicBezTo>
                  <a:cubicBezTo>
                    <a:pt x="52766" y="128612"/>
                    <a:pt x="47718" y="104928"/>
                    <a:pt x="41564" y="160317"/>
                  </a:cubicBezTo>
                  <a:cubicBezTo>
                    <a:pt x="39367" y="180086"/>
                    <a:pt x="39292" y="200144"/>
                    <a:pt x="35626" y="219694"/>
                  </a:cubicBezTo>
                  <a:cubicBezTo>
                    <a:pt x="33319" y="231997"/>
                    <a:pt x="27709" y="243445"/>
                    <a:pt x="23751" y="255320"/>
                  </a:cubicBezTo>
                  <a:lnTo>
                    <a:pt x="17813" y="273133"/>
                  </a:lnTo>
                  <a:cubicBezTo>
                    <a:pt x="15834" y="294904"/>
                    <a:pt x="15674" y="316919"/>
                    <a:pt x="11875" y="338447"/>
                  </a:cubicBezTo>
                  <a:cubicBezTo>
                    <a:pt x="9700" y="350774"/>
                    <a:pt x="0" y="374073"/>
                    <a:pt x="0" y="374073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Forme libre 31"/>
            <p:cNvSpPr/>
            <p:nvPr/>
          </p:nvSpPr>
          <p:spPr>
            <a:xfrm>
              <a:off x="4459184" y="2561536"/>
              <a:ext cx="53439" cy="365732"/>
            </a:xfrm>
            <a:custGeom>
              <a:avLst/>
              <a:gdLst>
                <a:gd name="connsiteX0" fmla="*/ 0 w 53439"/>
                <a:gd name="connsiteY0" fmla="*/ 3534 h 365732"/>
                <a:gd name="connsiteX1" fmla="*/ 17813 w 53439"/>
                <a:gd name="connsiteY1" fmla="*/ 116350 h 365732"/>
                <a:gd name="connsiteX2" fmla="*/ 29689 w 53439"/>
                <a:gd name="connsiteY2" fmla="*/ 151976 h 365732"/>
                <a:gd name="connsiteX3" fmla="*/ 35626 w 53439"/>
                <a:gd name="connsiteY3" fmla="*/ 187602 h 365732"/>
                <a:gd name="connsiteX4" fmla="*/ 41564 w 53439"/>
                <a:gd name="connsiteY4" fmla="*/ 205415 h 365732"/>
                <a:gd name="connsiteX5" fmla="*/ 47502 w 53439"/>
                <a:gd name="connsiteY5" fmla="*/ 241041 h 365732"/>
                <a:gd name="connsiteX6" fmla="*/ 47502 w 53439"/>
                <a:gd name="connsiteY6" fmla="*/ 336043 h 365732"/>
                <a:gd name="connsiteX7" fmla="*/ 53439 w 53439"/>
                <a:gd name="connsiteY7" fmla="*/ 365732 h 36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39" h="365732">
                  <a:moveTo>
                    <a:pt x="0" y="3534"/>
                  </a:moveTo>
                  <a:cubicBezTo>
                    <a:pt x="31610" y="50946"/>
                    <a:pt x="1947" y="0"/>
                    <a:pt x="17813" y="116350"/>
                  </a:cubicBezTo>
                  <a:cubicBezTo>
                    <a:pt x="19504" y="128753"/>
                    <a:pt x="29689" y="151976"/>
                    <a:pt x="29689" y="151976"/>
                  </a:cubicBezTo>
                  <a:cubicBezTo>
                    <a:pt x="31668" y="163851"/>
                    <a:pt x="33014" y="175850"/>
                    <a:pt x="35626" y="187602"/>
                  </a:cubicBezTo>
                  <a:cubicBezTo>
                    <a:pt x="36984" y="193712"/>
                    <a:pt x="40206" y="199305"/>
                    <a:pt x="41564" y="205415"/>
                  </a:cubicBezTo>
                  <a:cubicBezTo>
                    <a:pt x="44176" y="217167"/>
                    <a:pt x="45523" y="229166"/>
                    <a:pt x="47502" y="241041"/>
                  </a:cubicBezTo>
                  <a:cubicBezTo>
                    <a:pt x="33922" y="281779"/>
                    <a:pt x="38945" y="259029"/>
                    <a:pt x="47502" y="336043"/>
                  </a:cubicBezTo>
                  <a:cubicBezTo>
                    <a:pt x="48616" y="346074"/>
                    <a:pt x="53439" y="365732"/>
                    <a:pt x="53439" y="365732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>
              <a:off x="4447812" y="3437906"/>
              <a:ext cx="58874" cy="296884"/>
            </a:xfrm>
            <a:custGeom>
              <a:avLst/>
              <a:gdLst>
                <a:gd name="connsiteX0" fmla="*/ 11372 w 58874"/>
                <a:gd name="connsiteY0" fmla="*/ 0 h 296884"/>
                <a:gd name="connsiteX1" fmla="*/ 11372 w 58874"/>
                <a:gd name="connsiteY1" fmla="*/ 71252 h 296884"/>
                <a:gd name="connsiteX2" fmla="*/ 23248 w 58874"/>
                <a:gd name="connsiteY2" fmla="*/ 83128 h 296884"/>
                <a:gd name="connsiteX3" fmla="*/ 29185 w 58874"/>
                <a:gd name="connsiteY3" fmla="*/ 100941 h 296884"/>
                <a:gd name="connsiteX4" fmla="*/ 41061 w 58874"/>
                <a:gd name="connsiteY4" fmla="*/ 112816 h 296884"/>
                <a:gd name="connsiteX5" fmla="*/ 52936 w 58874"/>
                <a:gd name="connsiteY5" fmla="*/ 160317 h 296884"/>
                <a:gd name="connsiteX6" fmla="*/ 58874 w 58874"/>
                <a:gd name="connsiteY6" fmla="*/ 249382 h 296884"/>
                <a:gd name="connsiteX7" fmla="*/ 52936 w 58874"/>
                <a:gd name="connsiteY7" fmla="*/ 296884 h 29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74" h="296884">
                  <a:moveTo>
                    <a:pt x="11372" y="0"/>
                  </a:moveTo>
                  <a:cubicBezTo>
                    <a:pt x="3827" y="30183"/>
                    <a:pt x="0" y="33346"/>
                    <a:pt x="11372" y="71252"/>
                  </a:cubicBezTo>
                  <a:cubicBezTo>
                    <a:pt x="12981" y="76614"/>
                    <a:pt x="19289" y="79169"/>
                    <a:pt x="23248" y="83128"/>
                  </a:cubicBezTo>
                  <a:cubicBezTo>
                    <a:pt x="25227" y="89066"/>
                    <a:pt x="25965" y="95574"/>
                    <a:pt x="29185" y="100941"/>
                  </a:cubicBezTo>
                  <a:cubicBezTo>
                    <a:pt x="32065" y="105741"/>
                    <a:pt x="38982" y="107618"/>
                    <a:pt x="41061" y="112816"/>
                  </a:cubicBezTo>
                  <a:cubicBezTo>
                    <a:pt x="47123" y="127970"/>
                    <a:pt x="52936" y="160317"/>
                    <a:pt x="52936" y="160317"/>
                  </a:cubicBezTo>
                  <a:cubicBezTo>
                    <a:pt x="54915" y="190005"/>
                    <a:pt x="58874" y="219628"/>
                    <a:pt x="58874" y="249382"/>
                  </a:cubicBezTo>
                  <a:cubicBezTo>
                    <a:pt x="58874" y="265339"/>
                    <a:pt x="52936" y="296884"/>
                    <a:pt x="52936" y="296884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orme libre 33"/>
            <p:cNvSpPr/>
            <p:nvPr/>
          </p:nvSpPr>
          <p:spPr>
            <a:xfrm>
              <a:off x="3736306" y="3293331"/>
              <a:ext cx="687252" cy="118026"/>
            </a:xfrm>
            <a:custGeom>
              <a:avLst/>
              <a:gdLst>
                <a:gd name="connsiteX0" fmla="*/ 28172 w 687252"/>
                <a:gd name="connsiteY0" fmla="*/ 8009 h 118026"/>
                <a:gd name="connsiteX1" fmla="*/ 99424 w 687252"/>
                <a:gd name="connsiteY1" fmla="*/ 19885 h 118026"/>
                <a:gd name="connsiteX2" fmla="*/ 135050 w 687252"/>
                <a:gd name="connsiteY2" fmla="*/ 31760 h 118026"/>
                <a:gd name="connsiteX3" fmla="*/ 176613 w 687252"/>
                <a:gd name="connsiteY3" fmla="*/ 43635 h 118026"/>
                <a:gd name="connsiteX4" fmla="*/ 194426 w 687252"/>
                <a:gd name="connsiteY4" fmla="*/ 49573 h 118026"/>
                <a:gd name="connsiteX5" fmla="*/ 313180 w 687252"/>
                <a:gd name="connsiteY5" fmla="*/ 55511 h 118026"/>
                <a:gd name="connsiteX6" fmla="*/ 354743 w 687252"/>
                <a:gd name="connsiteY6" fmla="*/ 61448 h 118026"/>
                <a:gd name="connsiteX7" fmla="*/ 390369 w 687252"/>
                <a:gd name="connsiteY7" fmla="*/ 73324 h 118026"/>
                <a:gd name="connsiteX8" fmla="*/ 408182 w 687252"/>
                <a:gd name="connsiteY8" fmla="*/ 79261 h 118026"/>
                <a:gd name="connsiteX9" fmla="*/ 562562 w 687252"/>
                <a:gd name="connsiteY9" fmla="*/ 85199 h 118026"/>
                <a:gd name="connsiteX10" fmla="*/ 586312 w 687252"/>
                <a:gd name="connsiteY10" fmla="*/ 91137 h 118026"/>
                <a:gd name="connsiteX11" fmla="*/ 616000 w 687252"/>
                <a:gd name="connsiteY11" fmla="*/ 114887 h 118026"/>
                <a:gd name="connsiteX12" fmla="*/ 687252 w 687252"/>
                <a:gd name="connsiteY12" fmla="*/ 114887 h 1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7252" h="118026">
                  <a:moveTo>
                    <a:pt x="28172" y="8009"/>
                  </a:moveTo>
                  <a:cubicBezTo>
                    <a:pt x="76874" y="24244"/>
                    <a:pt x="0" y="0"/>
                    <a:pt x="99424" y="19885"/>
                  </a:cubicBezTo>
                  <a:cubicBezTo>
                    <a:pt x="111699" y="22340"/>
                    <a:pt x="123175" y="27802"/>
                    <a:pt x="135050" y="31760"/>
                  </a:cubicBezTo>
                  <a:cubicBezTo>
                    <a:pt x="177777" y="46002"/>
                    <a:pt x="124402" y="28718"/>
                    <a:pt x="176613" y="43635"/>
                  </a:cubicBezTo>
                  <a:cubicBezTo>
                    <a:pt x="182631" y="45354"/>
                    <a:pt x="188191" y="49031"/>
                    <a:pt x="194426" y="49573"/>
                  </a:cubicBezTo>
                  <a:cubicBezTo>
                    <a:pt x="233911" y="53007"/>
                    <a:pt x="273595" y="53532"/>
                    <a:pt x="313180" y="55511"/>
                  </a:cubicBezTo>
                  <a:cubicBezTo>
                    <a:pt x="327034" y="57490"/>
                    <a:pt x="341106" y="58301"/>
                    <a:pt x="354743" y="61448"/>
                  </a:cubicBezTo>
                  <a:cubicBezTo>
                    <a:pt x="366940" y="64263"/>
                    <a:pt x="378494" y="69366"/>
                    <a:pt x="390369" y="73324"/>
                  </a:cubicBezTo>
                  <a:cubicBezTo>
                    <a:pt x="396307" y="75303"/>
                    <a:pt x="401928" y="79020"/>
                    <a:pt x="408182" y="79261"/>
                  </a:cubicBezTo>
                  <a:lnTo>
                    <a:pt x="562562" y="85199"/>
                  </a:lnTo>
                  <a:cubicBezTo>
                    <a:pt x="570479" y="87178"/>
                    <a:pt x="579013" y="87488"/>
                    <a:pt x="586312" y="91137"/>
                  </a:cubicBezTo>
                  <a:cubicBezTo>
                    <a:pt x="600664" y="98313"/>
                    <a:pt x="596806" y="112328"/>
                    <a:pt x="616000" y="114887"/>
                  </a:cubicBezTo>
                  <a:cubicBezTo>
                    <a:pt x="639542" y="118026"/>
                    <a:pt x="663501" y="114887"/>
                    <a:pt x="687252" y="114887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4471060" y="2576945"/>
              <a:ext cx="397823" cy="296884"/>
            </a:xfrm>
            <a:custGeom>
              <a:avLst/>
              <a:gdLst>
                <a:gd name="connsiteX0" fmla="*/ 0 w 397823"/>
                <a:gd name="connsiteY0" fmla="*/ 0 h 296884"/>
                <a:gd name="connsiteX1" fmla="*/ 29688 w 397823"/>
                <a:gd name="connsiteY1" fmla="*/ 5938 h 296884"/>
                <a:gd name="connsiteX2" fmla="*/ 47501 w 397823"/>
                <a:gd name="connsiteY2" fmla="*/ 11876 h 296884"/>
                <a:gd name="connsiteX3" fmla="*/ 77189 w 397823"/>
                <a:gd name="connsiteY3" fmla="*/ 17813 h 296884"/>
                <a:gd name="connsiteX4" fmla="*/ 106878 w 397823"/>
                <a:gd name="connsiteY4" fmla="*/ 59377 h 296884"/>
                <a:gd name="connsiteX5" fmla="*/ 118753 w 397823"/>
                <a:gd name="connsiteY5" fmla="*/ 77190 h 296884"/>
                <a:gd name="connsiteX6" fmla="*/ 136566 w 397823"/>
                <a:gd name="connsiteY6" fmla="*/ 89065 h 296884"/>
                <a:gd name="connsiteX7" fmla="*/ 148441 w 397823"/>
                <a:gd name="connsiteY7" fmla="*/ 100941 h 296884"/>
                <a:gd name="connsiteX8" fmla="*/ 160317 w 397823"/>
                <a:gd name="connsiteY8" fmla="*/ 136567 h 296884"/>
                <a:gd name="connsiteX9" fmla="*/ 172192 w 397823"/>
                <a:gd name="connsiteY9" fmla="*/ 154380 h 296884"/>
                <a:gd name="connsiteX10" fmla="*/ 178130 w 397823"/>
                <a:gd name="connsiteY10" fmla="*/ 172193 h 296884"/>
                <a:gd name="connsiteX11" fmla="*/ 195943 w 397823"/>
                <a:gd name="connsiteY11" fmla="*/ 190006 h 296884"/>
                <a:gd name="connsiteX12" fmla="*/ 201880 w 397823"/>
                <a:gd name="connsiteY12" fmla="*/ 213756 h 296884"/>
                <a:gd name="connsiteX13" fmla="*/ 237506 w 397823"/>
                <a:gd name="connsiteY13" fmla="*/ 255320 h 296884"/>
                <a:gd name="connsiteX14" fmla="*/ 255319 w 397823"/>
                <a:gd name="connsiteY14" fmla="*/ 261258 h 296884"/>
                <a:gd name="connsiteX15" fmla="*/ 326571 w 397823"/>
                <a:gd name="connsiteY15" fmla="*/ 285008 h 296884"/>
                <a:gd name="connsiteX16" fmla="*/ 356259 w 397823"/>
                <a:gd name="connsiteY16" fmla="*/ 290946 h 296884"/>
                <a:gd name="connsiteX17" fmla="*/ 397823 w 397823"/>
                <a:gd name="connsiteY17" fmla="*/ 296884 h 29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7823" h="296884">
                  <a:moveTo>
                    <a:pt x="0" y="0"/>
                  </a:moveTo>
                  <a:cubicBezTo>
                    <a:pt x="9896" y="1979"/>
                    <a:pt x="19897" y="3490"/>
                    <a:pt x="29688" y="5938"/>
                  </a:cubicBezTo>
                  <a:cubicBezTo>
                    <a:pt x="35760" y="7456"/>
                    <a:pt x="41429" y="10358"/>
                    <a:pt x="47501" y="11876"/>
                  </a:cubicBezTo>
                  <a:cubicBezTo>
                    <a:pt x="57292" y="14324"/>
                    <a:pt x="67293" y="15834"/>
                    <a:pt x="77189" y="17813"/>
                  </a:cubicBezTo>
                  <a:cubicBezTo>
                    <a:pt x="91044" y="59377"/>
                    <a:pt x="77190" y="49480"/>
                    <a:pt x="106878" y="59377"/>
                  </a:cubicBezTo>
                  <a:cubicBezTo>
                    <a:pt x="110836" y="65315"/>
                    <a:pt x="113707" y="72144"/>
                    <a:pt x="118753" y="77190"/>
                  </a:cubicBezTo>
                  <a:cubicBezTo>
                    <a:pt x="123799" y="82236"/>
                    <a:pt x="130994" y="84607"/>
                    <a:pt x="136566" y="89065"/>
                  </a:cubicBezTo>
                  <a:cubicBezTo>
                    <a:pt x="140937" y="92562"/>
                    <a:pt x="144483" y="96982"/>
                    <a:pt x="148441" y="100941"/>
                  </a:cubicBezTo>
                  <a:cubicBezTo>
                    <a:pt x="152400" y="112816"/>
                    <a:pt x="153374" y="126151"/>
                    <a:pt x="160317" y="136567"/>
                  </a:cubicBezTo>
                  <a:cubicBezTo>
                    <a:pt x="164275" y="142505"/>
                    <a:pt x="169001" y="147997"/>
                    <a:pt x="172192" y="154380"/>
                  </a:cubicBezTo>
                  <a:cubicBezTo>
                    <a:pt x="174991" y="159978"/>
                    <a:pt x="174658" y="166985"/>
                    <a:pt x="178130" y="172193"/>
                  </a:cubicBezTo>
                  <a:cubicBezTo>
                    <a:pt x="182788" y="179180"/>
                    <a:pt x="190005" y="184068"/>
                    <a:pt x="195943" y="190006"/>
                  </a:cubicBezTo>
                  <a:cubicBezTo>
                    <a:pt x="197922" y="197923"/>
                    <a:pt x="198231" y="206457"/>
                    <a:pt x="201880" y="213756"/>
                  </a:cubicBezTo>
                  <a:cubicBezTo>
                    <a:pt x="205996" y="221988"/>
                    <a:pt x="228593" y="249378"/>
                    <a:pt x="237506" y="255320"/>
                  </a:cubicBezTo>
                  <a:cubicBezTo>
                    <a:pt x="242714" y="258792"/>
                    <a:pt x="249381" y="259279"/>
                    <a:pt x="255319" y="261258"/>
                  </a:cubicBezTo>
                  <a:cubicBezTo>
                    <a:pt x="281468" y="287405"/>
                    <a:pt x="261705" y="272035"/>
                    <a:pt x="326571" y="285008"/>
                  </a:cubicBezTo>
                  <a:cubicBezTo>
                    <a:pt x="336467" y="286987"/>
                    <a:pt x="346268" y="289519"/>
                    <a:pt x="356259" y="290946"/>
                  </a:cubicBezTo>
                  <a:lnTo>
                    <a:pt x="397823" y="296884"/>
                  </a:ln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orme libre 35"/>
            <p:cNvSpPr/>
            <p:nvPr/>
          </p:nvSpPr>
          <p:spPr>
            <a:xfrm>
              <a:off x="4928260" y="2903517"/>
              <a:ext cx="213756" cy="63803"/>
            </a:xfrm>
            <a:custGeom>
              <a:avLst/>
              <a:gdLst>
                <a:gd name="connsiteX0" fmla="*/ 0 w 213756"/>
                <a:gd name="connsiteY0" fmla="*/ 0 h 63803"/>
                <a:gd name="connsiteX1" fmla="*/ 53439 w 213756"/>
                <a:gd name="connsiteY1" fmla="*/ 11875 h 63803"/>
                <a:gd name="connsiteX2" fmla="*/ 89065 w 213756"/>
                <a:gd name="connsiteY2" fmla="*/ 29688 h 63803"/>
                <a:gd name="connsiteX3" fmla="*/ 118753 w 213756"/>
                <a:gd name="connsiteY3" fmla="*/ 59377 h 63803"/>
                <a:gd name="connsiteX4" fmla="*/ 136566 w 213756"/>
                <a:gd name="connsiteY4" fmla="*/ 53439 h 63803"/>
                <a:gd name="connsiteX5" fmla="*/ 213756 w 213756"/>
                <a:gd name="connsiteY5" fmla="*/ 47501 h 6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756" h="63803">
                  <a:moveTo>
                    <a:pt x="0" y="0"/>
                  </a:moveTo>
                  <a:cubicBezTo>
                    <a:pt x="13675" y="2279"/>
                    <a:pt x="38825" y="4568"/>
                    <a:pt x="53439" y="11875"/>
                  </a:cubicBezTo>
                  <a:cubicBezTo>
                    <a:pt x="99480" y="34896"/>
                    <a:pt x="44292" y="14765"/>
                    <a:pt x="89065" y="29688"/>
                  </a:cubicBezTo>
                  <a:cubicBezTo>
                    <a:pt x="98961" y="39584"/>
                    <a:pt x="105476" y="63803"/>
                    <a:pt x="118753" y="59377"/>
                  </a:cubicBezTo>
                  <a:cubicBezTo>
                    <a:pt x="124691" y="57398"/>
                    <a:pt x="130355" y="54215"/>
                    <a:pt x="136566" y="53439"/>
                  </a:cubicBezTo>
                  <a:cubicBezTo>
                    <a:pt x="162173" y="50238"/>
                    <a:pt x="213756" y="47501"/>
                    <a:pt x="213756" y="47501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7" name="Groupe 264"/>
          <p:cNvGrpSpPr/>
          <p:nvPr/>
        </p:nvGrpSpPr>
        <p:grpSpPr>
          <a:xfrm>
            <a:off x="2218616" y="3286124"/>
            <a:ext cx="786559" cy="246221"/>
            <a:chOff x="5571953" y="738498"/>
            <a:chExt cx="786559" cy="246221"/>
          </a:xfrm>
        </p:grpSpPr>
        <p:sp>
          <p:nvSpPr>
            <p:cNvPr id="38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5571953" y="738498"/>
              <a:ext cx="7764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err="1" smtClean="0">
                  <a:latin typeface="Arial" charset="0"/>
                  <a:ea typeface="ＭＳ Ｐゴシック" pitchFamily="-112" charset="-128"/>
                </a:rPr>
                <a:t>آسفي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40" name="Groupe 234"/>
          <p:cNvGrpSpPr/>
          <p:nvPr/>
        </p:nvGrpSpPr>
        <p:grpSpPr>
          <a:xfrm>
            <a:off x="3219456" y="3571876"/>
            <a:ext cx="776473" cy="357752"/>
            <a:chOff x="5795758" y="571480"/>
            <a:chExt cx="776473" cy="357752"/>
          </a:xfrm>
        </p:grpSpPr>
        <p:sp>
          <p:nvSpPr>
            <p:cNvPr id="41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5795758" y="571480"/>
              <a:ext cx="7764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smtClean="0">
                  <a:latin typeface="Arial" charset="0"/>
                  <a:ea typeface="ＭＳ Ｐゴシック" pitchFamily="-112" charset="-128"/>
                </a:rPr>
                <a:t>مراكش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43" name="Groupe 308"/>
          <p:cNvGrpSpPr/>
          <p:nvPr/>
        </p:nvGrpSpPr>
        <p:grpSpPr>
          <a:xfrm>
            <a:off x="3300272" y="3429000"/>
            <a:ext cx="776473" cy="246221"/>
            <a:chOff x="5938667" y="768932"/>
            <a:chExt cx="776473" cy="246221"/>
          </a:xfrm>
        </p:grpSpPr>
        <p:sp>
          <p:nvSpPr>
            <p:cNvPr id="44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5938667" y="768932"/>
              <a:ext cx="7764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err="1" smtClean="0">
                  <a:latin typeface="Arial" charset="0"/>
                  <a:ea typeface="ＭＳ Ｐゴシック" pitchFamily="-112" charset="-128"/>
                </a:rPr>
                <a:t>بنكرير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46" name="Groupe 291"/>
          <p:cNvGrpSpPr/>
          <p:nvPr/>
        </p:nvGrpSpPr>
        <p:grpSpPr>
          <a:xfrm>
            <a:off x="3014520" y="3070680"/>
            <a:ext cx="776473" cy="246221"/>
            <a:chOff x="5582039" y="856102"/>
            <a:chExt cx="776473" cy="246221"/>
          </a:xfrm>
        </p:grpSpPr>
        <p:sp>
          <p:nvSpPr>
            <p:cNvPr id="47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5582039" y="856102"/>
              <a:ext cx="7764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err="1" smtClean="0">
                  <a:latin typeface="Arial" charset="0"/>
                  <a:ea typeface="ＭＳ Ｐゴシック" pitchFamily="-112" charset="-128"/>
                </a:rPr>
                <a:t>سطات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49" name="Groupe 225"/>
          <p:cNvGrpSpPr/>
          <p:nvPr/>
        </p:nvGrpSpPr>
        <p:grpSpPr>
          <a:xfrm>
            <a:off x="2505109" y="2786058"/>
            <a:ext cx="786380" cy="253916"/>
            <a:chOff x="5572132" y="738498"/>
            <a:chExt cx="786380" cy="253916"/>
          </a:xfrm>
        </p:grpSpPr>
        <p:sp>
          <p:nvSpPr>
            <p:cNvPr id="50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5572132" y="738498"/>
              <a:ext cx="776473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smtClean="0">
                  <a:latin typeface="Arial" charset="0"/>
                  <a:ea typeface="ＭＳ Ｐゴシック" pitchFamily="-112" charset="-128"/>
                </a:rPr>
                <a:t>الجديدة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52" name="Groupe 219"/>
          <p:cNvGrpSpPr/>
          <p:nvPr/>
        </p:nvGrpSpPr>
        <p:grpSpPr>
          <a:xfrm>
            <a:off x="2862299" y="2524448"/>
            <a:ext cx="857818" cy="246221"/>
            <a:chOff x="5500694" y="738498"/>
            <a:chExt cx="857818" cy="246221"/>
          </a:xfrm>
        </p:grpSpPr>
        <p:sp>
          <p:nvSpPr>
            <p:cNvPr id="53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5500694" y="738498"/>
              <a:ext cx="7764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smtClean="0">
                  <a:latin typeface="Arial" charset="0"/>
                  <a:ea typeface="ＭＳ Ｐゴシック" pitchFamily="-112" charset="-128"/>
                </a:rPr>
                <a:t>الدار البيضاء 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55" name="Groupe 299"/>
          <p:cNvGrpSpPr/>
          <p:nvPr/>
        </p:nvGrpSpPr>
        <p:grpSpPr>
          <a:xfrm>
            <a:off x="3648117" y="2643182"/>
            <a:ext cx="990787" cy="215444"/>
            <a:chOff x="6082105" y="714356"/>
            <a:chExt cx="990787" cy="215444"/>
          </a:xfrm>
        </p:grpSpPr>
        <p:sp>
          <p:nvSpPr>
            <p:cNvPr id="56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6082105" y="714356"/>
              <a:ext cx="99078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800" dirty="0" smtClean="0">
                  <a:latin typeface="Arial" charset="0"/>
                  <a:ea typeface="ＭＳ Ｐゴシック" pitchFamily="-112" charset="-128"/>
                </a:rPr>
                <a:t>مطار محمد الخامس</a:t>
              </a:r>
              <a:endParaRPr lang="fr-FR" sz="8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59" name="Groupe 294"/>
          <p:cNvGrpSpPr/>
          <p:nvPr/>
        </p:nvGrpSpPr>
        <p:grpSpPr>
          <a:xfrm>
            <a:off x="3800338" y="2825589"/>
            <a:ext cx="776473" cy="246221"/>
            <a:chOff x="5991977" y="683011"/>
            <a:chExt cx="776473" cy="246221"/>
          </a:xfrm>
        </p:grpSpPr>
        <p:sp>
          <p:nvSpPr>
            <p:cNvPr id="60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61" name="Text Box 14"/>
            <p:cNvSpPr txBox="1">
              <a:spLocks noChangeArrowheads="1"/>
            </p:cNvSpPr>
            <p:nvPr/>
          </p:nvSpPr>
          <p:spPr bwMode="auto">
            <a:xfrm>
              <a:off x="5991977" y="683011"/>
              <a:ext cx="7764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err="1" smtClean="0">
                  <a:latin typeface="Arial" charset="0"/>
                  <a:ea typeface="ＭＳ Ｐゴシック" pitchFamily="-112" charset="-128"/>
                </a:rPr>
                <a:t>خريبكة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62" name="Groupe 299"/>
          <p:cNvGrpSpPr/>
          <p:nvPr/>
        </p:nvGrpSpPr>
        <p:grpSpPr>
          <a:xfrm>
            <a:off x="4086090" y="3000372"/>
            <a:ext cx="776473" cy="246221"/>
            <a:chOff x="6010667" y="785794"/>
            <a:chExt cx="776473" cy="246221"/>
          </a:xfrm>
        </p:grpSpPr>
        <p:sp>
          <p:nvSpPr>
            <p:cNvPr id="63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64" name="Text Box 14"/>
            <p:cNvSpPr txBox="1">
              <a:spLocks noChangeArrowheads="1"/>
            </p:cNvSpPr>
            <p:nvPr/>
          </p:nvSpPr>
          <p:spPr bwMode="auto">
            <a:xfrm>
              <a:off x="6010667" y="785794"/>
              <a:ext cx="7764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smtClean="0">
                  <a:latin typeface="Arial" charset="0"/>
                  <a:ea typeface="ＭＳ Ｐゴシック" pitchFamily="-112" charset="-128"/>
                </a:rPr>
                <a:t>واد زم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65" name="Groupe 168"/>
          <p:cNvGrpSpPr/>
          <p:nvPr/>
        </p:nvGrpSpPr>
        <p:grpSpPr>
          <a:xfrm>
            <a:off x="3647555" y="2310135"/>
            <a:ext cx="572066" cy="246221"/>
            <a:chOff x="5786446" y="738499"/>
            <a:chExt cx="572066" cy="246221"/>
          </a:xfrm>
        </p:grpSpPr>
        <p:sp>
          <p:nvSpPr>
            <p:cNvPr id="66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67" name="Text Box 14"/>
            <p:cNvSpPr txBox="1">
              <a:spLocks noChangeArrowheads="1"/>
            </p:cNvSpPr>
            <p:nvPr/>
          </p:nvSpPr>
          <p:spPr bwMode="auto">
            <a:xfrm>
              <a:off x="5786446" y="738499"/>
              <a:ext cx="49072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smtClean="0">
                  <a:latin typeface="Arial" charset="0"/>
                  <a:ea typeface="ＭＳ Ｐゴシック" pitchFamily="-112" charset="-128"/>
                </a:rPr>
                <a:t>الرباط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68" name="Groupe 240"/>
          <p:cNvGrpSpPr/>
          <p:nvPr/>
        </p:nvGrpSpPr>
        <p:grpSpPr>
          <a:xfrm>
            <a:off x="3861869" y="2095258"/>
            <a:ext cx="714942" cy="262172"/>
            <a:chOff x="5654039" y="667060"/>
            <a:chExt cx="714942" cy="262172"/>
          </a:xfrm>
        </p:grpSpPr>
        <p:sp>
          <p:nvSpPr>
            <p:cNvPr id="69" name="Oval 17"/>
            <p:cNvSpPr>
              <a:spLocks noChangeArrowheads="1"/>
            </p:cNvSpPr>
            <p:nvPr/>
          </p:nvSpPr>
          <p:spPr bwMode="auto">
            <a:xfrm>
              <a:off x="6296981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70" name="Text Box 14"/>
            <p:cNvSpPr txBox="1">
              <a:spLocks noChangeArrowheads="1"/>
            </p:cNvSpPr>
            <p:nvPr/>
          </p:nvSpPr>
          <p:spPr bwMode="auto">
            <a:xfrm>
              <a:off x="5654039" y="667060"/>
              <a:ext cx="7044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smtClean="0">
                  <a:latin typeface="Arial" charset="0"/>
                  <a:ea typeface="ＭＳ Ｐゴシック" pitchFamily="-112" charset="-128"/>
                </a:rPr>
                <a:t>القنيطرة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71" name="Groupe 183"/>
          <p:cNvGrpSpPr/>
          <p:nvPr/>
        </p:nvGrpSpPr>
        <p:grpSpPr>
          <a:xfrm>
            <a:off x="4648249" y="1928802"/>
            <a:ext cx="705035" cy="215444"/>
            <a:chOff x="6081543" y="714356"/>
            <a:chExt cx="705035" cy="215444"/>
          </a:xfrm>
        </p:grpSpPr>
        <p:sp>
          <p:nvSpPr>
            <p:cNvPr id="72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73" name="Text Box 14"/>
            <p:cNvSpPr txBox="1">
              <a:spLocks noChangeArrowheads="1"/>
            </p:cNvSpPr>
            <p:nvPr/>
          </p:nvSpPr>
          <p:spPr bwMode="auto">
            <a:xfrm>
              <a:off x="6081543" y="714356"/>
              <a:ext cx="70503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800" dirty="0" err="1" smtClean="0">
                  <a:latin typeface="Arial" charset="0"/>
                  <a:ea typeface="ＭＳ Ｐゴシック" pitchFamily="-112" charset="-128"/>
                </a:rPr>
                <a:t>بلقصيري</a:t>
              </a:r>
              <a:endParaRPr lang="fr-FR" sz="8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74" name="Groupe 149"/>
          <p:cNvGrpSpPr/>
          <p:nvPr/>
        </p:nvGrpSpPr>
        <p:grpSpPr>
          <a:xfrm>
            <a:off x="4290497" y="1357298"/>
            <a:ext cx="572066" cy="246221"/>
            <a:chOff x="5786446" y="738498"/>
            <a:chExt cx="572066" cy="246221"/>
          </a:xfrm>
        </p:grpSpPr>
        <p:sp>
          <p:nvSpPr>
            <p:cNvPr id="75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76" name="Text Box 14"/>
            <p:cNvSpPr txBox="1">
              <a:spLocks noChangeArrowheads="1"/>
            </p:cNvSpPr>
            <p:nvPr/>
          </p:nvSpPr>
          <p:spPr bwMode="auto">
            <a:xfrm>
              <a:off x="5786446" y="738498"/>
              <a:ext cx="49072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err="1" smtClean="0">
                  <a:latin typeface="Arial" charset="0"/>
                  <a:ea typeface="ＭＳ Ｐゴシック" pitchFamily="-112" charset="-128"/>
                </a:rPr>
                <a:t>طنجة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77" name="Groupe 346"/>
          <p:cNvGrpSpPr/>
          <p:nvPr/>
        </p:nvGrpSpPr>
        <p:grpSpPr>
          <a:xfrm>
            <a:off x="4219588" y="1214422"/>
            <a:ext cx="1143009" cy="263302"/>
            <a:chOff x="5572695" y="665930"/>
            <a:chExt cx="1143009" cy="263302"/>
          </a:xfrm>
        </p:grpSpPr>
        <p:sp>
          <p:nvSpPr>
            <p:cNvPr id="78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79" name="Text Box 14"/>
            <p:cNvSpPr txBox="1">
              <a:spLocks noChangeArrowheads="1"/>
            </p:cNvSpPr>
            <p:nvPr/>
          </p:nvSpPr>
          <p:spPr bwMode="auto">
            <a:xfrm>
              <a:off x="5572695" y="665930"/>
              <a:ext cx="11430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800" dirty="0" err="1" smtClean="0">
                  <a:latin typeface="Arial" charset="0"/>
                  <a:ea typeface="ＭＳ Ｐゴシック" pitchFamily="-112" charset="-128"/>
                </a:rPr>
                <a:t>طنجة</a:t>
              </a:r>
              <a:r>
                <a:rPr lang="ar-MA" sz="800" dirty="0" smtClean="0">
                  <a:latin typeface="Arial" charset="0"/>
                  <a:ea typeface="ＭＳ Ｐゴシック" pitchFamily="-112" charset="-128"/>
                </a:rPr>
                <a:t> المتوسطي</a:t>
              </a:r>
              <a:endParaRPr lang="fr-FR" sz="8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80" name="Groupe 150"/>
          <p:cNvGrpSpPr/>
          <p:nvPr/>
        </p:nvGrpSpPr>
        <p:grpSpPr>
          <a:xfrm>
            <a:off x="6514982" y="1571050"/>
            <a:ext cx="562159" cy="286314"/>
            <a:chOff x="6152981" y="642918"/>
            <a:chExt cx="562159" cy="286314"/>
          </a:xfrm>
        </p:grpSpPr>
        <p:sp>
          <p:nvSpPr>
            <p:cNvPr id="81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82" name="Text Box 14"/>
            <p:cNvSpPr txBox="1">
              <a:spLocks noChangeArrowheads="1"/>
            </p:cNvSpPr>
            <p:nvPr/>
          </p:nvSpPr>
          <p:spPr bwMode="auto">
            <a:xfrm>
              <a:off x="6152981" y="642918"/>
              <a:ext cx="5621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err="1" smtClean="0">
                  <a:latin typeface="Arial" charset="0"/>
                  <a:ea typeface="ＭＳ Ｐゴシック" pitchFamily="-112" charset="-128"/>
                </a:rPr>
                <a:t>الناظور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83" name="Groupe 183"/>
          <p:cNvGrpSpPr/>
          <p:nvPr/>
        </p:nvGrpSpPr>
        <p:grpSpPr>
          <a:xfrm>
            <a:off x="4362497" y="2357430"/>
            <a:ext cx="705035" cy="215444"/>
            <a:chOff x="5715008" y="857232"/>
            <a:chExt cx="705035" cy="215444"/>
          </a:xfrm>
        </p:grpSpPr>
        <p:sp>
          <p:nvSpPr>
            <p:cNvPr id="84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85" name="Text Box 14"/>
            <p:cNvSpPr txBox="1">
              <a:spLocks noChangeArrowheads="1"/>
            </p:cNvSpPr>
            <p:nvPr/>
          </p:nvSpPr>
          <p:spPr bwMode="auto">
            <a:xfrm>
              <a:off x="5715008" y="857232"/>
              <a:ext cx="70503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800" dirty="0" smtClean="0">
                  <a:latin typeface="Arial" charset="0"/>
                  <a:ea typeface="ＭＳ Ｐゴシック" pitchFamily="-112" charset="-128"/>
                </a:rPr>
                <a:t>سيدي قاسم</a:t>
              </a:r>
              <a:endParaRPr lang="fr-FR" sz="8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86" name="Groupe 183"/>
          <p:cNvGrpSpPr/>
          <p:nvPr/>
        </p:nvGrpSpPr>
        <p:grpSpPr>
          <a:xfrm>
            <a:off x="4862563" y="2500306"/>
            <a:ext cx="490721" cy="357190"/>
            <a:chOff x="6010105" y="857232"/>
            <a:chExt cx="490721" cy="357190"/>
          </a:xfrm>
        </p:grpSpPr>
        <p:sp>
          <p:nvSpPr>
            <p:cNvPr id="87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88" name="Text Box 14"/>
            <p:cNvSpPr txBox="1">
              <a:spLocks noChangeArrowheads="1"/>
            </p:cNvSpPr>
            <p:nvPr/>
          </p:nvSpPr>
          <p:spPr bwMode="auto">
            <a:xfrm>
              <a:off x="6010105" y="968201"/>
              <a:ext cx="49072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smtClean="0">
                  <a:latin typeface="Arial" charset="0"/>
                  <a:ea typeface="ＭＳ Ｐゴシック" pitchFamily="-112" charset="-128"/>
                </a:rPr>
                <a:t>مكناس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89" name="Groupe 194"/>
          <p:cNvGrpSpPr/>
          <p:nvPr/>
        </p:nvGrpSpPr>
        <p:grpSpPr>
          <a:xfrm>
            <a:off x="5219721" y="2182647"/>
            <a:ext cx="490721" cy="389097"/>
            <a:chOff x="6072166" y="540135"/>
            <a:chExt cx="490721" cy="389097"/>
          </a:xfrm>
        </p:grpSpPr>
        <p:sp>
          <p:nvSpPr>
            <p:cNvPr id="90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91" name="Text Box 14"/>
            <p:cNvSpPr txBox="1">
              <a:spLocks noChangeArrowheads="1"/>
            </p:cNvSpPr>
            <p:nvPr/>
          </p:nvSpPr>
          <p:spPr bwMode="auto">
            <a:xfrm>
              <a:off x="6072166" y="540135"/>
              <a:ext cx="49072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err="1" smtClean="0">
                  <a:latin typeface="Arial" charset="0"/>
                  <a:ea typeface="ＭＳ Ｐゴシック" pitchFamily="-112" charset="-128"/>
                </a:rPr>
                <a:t>فاس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92" name="Groupe 211"/>
          <p:cNvGrpSpPr/>
          <p:nvPr/>
        </p:nvGrpSpPr>
        <p:grpSpPr>
          <a:xfrm>
            <a:off x="6014354" y="2428868"/>
            <a:ext cx="634159" cy="246221"/>
            <a:chOff x="5724353" y="857232"/>
            <a:chExt cx="634159" cy="246221"/>
          </a:xfrm>
        </p:grpSpPr>
        <p:sp>
          <p:nvSpPr>
            <p:cNvPr id="93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94" name="Text Box 14"/>
            <p:cNvSpPr txBox="1">
              <a:spLocks noChangeArrowheads="1"/>
            </p:cNvSpPr>
            <p:nvPr/>
          </p:nvSpPr>
          <p:spPr bwMode="auto">
            <a:xfrm>
              <a:off x="5724353" y="857232"/>
              <a:ext cx="63359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err="1" smtClean="0">
                  <a:latin typeface="Arial" charset="0"/>
                  <a:ea typeface="ＭＳ Ｐゴシック" pitchFamily="-112" charset="-128"/>
                </a:rPr>
                <a:t>تاوريرت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95" name="Groupe 153"/>
          <p:cNvGrpSpPr/>
          <p:nvPr/>
        </p:nvGrpSpPr>
        <p:grpSpPr>
          <a:xfrm>
            <a:off x="6934265" y="2143116"/>
            <a:ext cx="490721" cy="405048"/>
            <a:chOff x="5991977" y="524184"/>
            <a:chExt cx="490721" cy="405048"/>
          </a:xfrm>
        </p:grpSpPr>
        <p:sp>
          <p:nvSpPr>
            <p:cNvPr id="96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97" name="Text Box 14"/>
            <p:cNvSpPr txBox="1">
              <a:spLocks noChangeArrowheads="1"/>
            </p:cNvSpPr>
            <p:nvPr/>
          </p:nvSpPr>
          <p:spPr bwMode="auto">
            <a:xfrm>
              <a:off x="5991977" y="524184"/>
              <a:ext cx="49072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smtClean="0">
                  <a:latin typeface="Arial" charset="0"/>
                  <a:ea typeface="ＭＳ Ｐゴシック" pitchFamily="-112" charset="-128"/>
                </a:rPr>
                <a:t>وجدة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98" name="Groupe 273"/>
          <p:cNvGrpSpPr/>
          <p:nvPr/>
        </p:nvGrpSpPr>
        <p:grpSpPr>
          <a:xfrm>
            <a:off x="6433637" y="3055292"/>
            <a:ext cx="786380" cy="246221"/>
            <a:chOff x="5572132" y="738498"/>
            <a:chExt cx="786380" cy="246221"/>
          </a:xfrm>
        </p:grpSpPr>
        <p:sp>
          <p:nvSpPr>
            <p:cNvPr id="99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00" name="Text Box 14"/>
            <p:cNvSpPr txBox="1">
              <a:spLocks noChangeArrowheads="1"/>
            </p:cNvSpPr>
            <p:nvPr/>
          </p:nvSpPr>
          <p:spPr bwMode="auto">
            <a:xfrm>
              <a:off x="5572132" y="738498"/>
              <a:ext cx="7764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err="1" smtClean="0">
                  <a:latin typeface="Arial" charset="0"/>
                  <a:ea typeface="ＭＳ Ｐゴシック" pitchFamily="-112" charset="-128"/>
                </a:rPr>
                <a:t>بوعرفة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101" name="Groupe 243"/>
          <p:cNvGrpSpPr/>
          <p:nvPr/>
        </p:nvGrpSpPr>
        <p:grpSpPr>
          <a:xfrm>
            <a:off x="219061" y="5429264"/>
            <a:ext cx="1071569" cy="1000132"/>
            <a:chOff x="6929454" y="4929198"/>
            <a:chExt cx="1224003" cy="1207652"/>
          </a:xfrm>
        </p:grpSpPr>
        <p:sp>
          <p:nvSpPr>
            <p:cNvPr id="102" name="Rectangle 101"/>
            <p:cNvSpPr/>
            <p:nvPr/>
          </p:nvSpPr>
          <p:spPr>
            <a:xfrm>
              <a:off x="6929454" y="4929198"/>
              <a:ext cx="1224003" cy="12076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800000"/>
              </a:solidFill>
              <a:prstDash val="sysDot"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Freeform 8"/>
            <p:cNvSpPr>
              <a:spLocks/>
            </p:cNvSpPr>
            <p:nvPr/>
          </p:nvSpPr>
          <p:spPr bwMode="auto">
            <a:xfrm>
              <a:off x="7010449" y="5010160"/>
              <a:ext cx="1071570" cy="986797"/>
            </a:xfrm>
            <a:custGeom>
              <a:avLst/>
              <a:gdLst/>
              <a:ahLst/>
              <a:cxnLst>
                <a:cxn ang="0">
                  <a:pos x="18807" y="878"/>
                </a:cxn>
                <a:cxn ang="0">
                  <a:pos x="19233" y="1473"/>
                </a:cxn>
                <a:cxn ang="0">
                  <a:pos x="19517" y="2210"/>
                </a:cxn>
                <a:cxn ang="0">
                  <a:pos x="19517" y="2805"/>
                </a:cxn>
                <a:cxn ang="0">
                  <a:pos x="19688" y="3824"/>
                </a:cxn>
                <a:cxn ang="0">
                  <a:pos x="19972" y="4278"/>
                </a:cxn>
                <a:cxn ang="0">
                  <a:pos x="19972" y="4703"/>
                </a:cxn>
                <a:cxn ang="0">
                  <a:pos x="19972" y="4986"/>
                </a:cxn>
                <a:cxn ang="0">
                  <a:pos x="17784" y="5297"/>
                </a:cxn>
                <a:cxn ang="0">
                  <a:pos x="17784" y="5722"/>
                </a:cxn>
                <a:cxn ang="0">
                  <a:pos x="16903" y="5864"/>
                </a:cxn>
                <a:cxn ang="0">
                  <a:pos x="16903" y="6147"/>
                </a:cxn>
                <a:cxn ang="0">
                  <a:pos x="16903" y="6601"/>
                </a:cxn>
                <a:cxn ang="0">
                  <a:pos x="16449" y="7054"/>
                </a:cxn>
                <a:cxn ang="0">
                  <a:pos x="14972" y="8385"/>
                </a:cxn>
                <a:cxn ang="0">
                  <a:pos x="13949" y="8527"/>
                </a:cxn>
                <a:cxn ang="0">
                  <a:pos x="13523" y="8385"/>
                </a:cxn>
                <a:cxn ang="0">
                  <a:pos x="13068" y="8527"/>
                </a:cxn>
                <a:cxn ang="0">
                  <a:pos x="12330" y="8527"/>
                </a:cxn>
                <a:cxn ang="0">
                  <a:pos x="11165" y="9263"/>
                </a:cxn>
                <a:cxn ang="0">
                  <a:pos x="10739" y="9547"/>
                </a:cxn>
                <a:cxn ang="0">
                  <a:pos x="10739" y="11445"/>
                </a:cxn>
                <a:cxn ang="0">
                  <a:pos x="10739" y="13371"/>
                </a:cxn>
                <a:cxn ang="0">
                  <a:pos x="6449" y="13484"/>
                </a:cxn>
                <a:cxn ang="0">
                  <a:pos x="6449" y="16601"/>
                </a:cxn>
                <a:cxn ang="0">
                  <a:pos x="5284" y="17025"/>
                </a:cxn>
                <a:cxn ang="0">
                  <a:pos x="4972" y="17309"/>
                </a:cxn>
                <a:cxn ang="0">
                  <a:pos x="4972" y="17762"/>
                </a:cxn>
                <a:cxn ang="0">
                  <a:pos x="4972" y="19518"/>
                </a:cxn>
                <a:cxn ang="0">
                  <a:pos x="284" y="19518"/>
                </a:cxn>
                <a:cxn ang="0">
                  <a:pos x="0" y="19972"/>
                </a:cxn>
                <a:cxn ang="0">
                  <a:pos x="284" y="18810"/>
                </a:cxn>
                <a:cxn ang="0">
                  <a:pos x="739" y="18187"/>
                </a:cxn>
                <a:cxn ang="0">
                  <a:pos x="1023" y="17762"/>
                </a:cxn>
                <a:cxn ang="0">
                  <a:pos x="1165" y="17309"/>
                </a:cxn>
                <a:cxn ang="0">
                  <a:pos x="1449" y="16884"/>
                </a:cxn>
                <a:cxn ang="0">
                  <a:pos x="1903" y="16147"/>
                </a:cxn>
                <a:cxn ang="0">
                  <a:pos x="2784" y="15127"/>
                </a:cxn>
                <a:cxn ang="0">
                  <a:pos x="2784" y="14249"/>
                </a:cxn>
                <a:cxn ang="0">
                  <a:pos x="3352" y="13371"/>
                </a:cxn>
                <a:cxn ang="0">
                  <a:pos x="4545" y="12040"/>
                </a:cxn>
                <a:cxn ang="0">
                  <a:pos x="5284" y="10878"/>
                </a:cxn>
                <a:cxn ang="0">
                  <a:pos x="6619" y="10425"/>
                </a:cxn>
                <a:cxn ang="0">
                  <a:pos x="7614" y="9972"/>
                </a:cxn>
                <a:cxn ang="0">
                  <a:pos x="8807" y="8810"/>
                </a:cxn>
                <a:cxn ang="0">
                  <a:pos x="9545" y="7649"/>
                </a:cxn>
                <a:cxn ang="0">
                  <a:pos x="9233" y="7054"/>
                </a:cxn>
                <a:cxn ang="0">
                  <a:pos x="9233" y="5864"/>
                </a:cxn>
                <a:cxn ang="0">
                  <a:pos x="9688" y="5297"/>
                </a:cxn>
                <a:cxn ang="0">
                  <a:pos x="9972" y="4561"/>
                </a:cxn>
                <a:cxn ang="0">
                  <a:pos x="10739" y="3541"/>
                </a:cxn>
                <a:cxn ang="0">
                  <a:pos x="11619" y="3088"/>
                </a:cxn>
                <a:cxn ang="0">
                  <a:pos x="13068" y="2380"/>
                </a:cxn>
                <a:cxn ang="0">
                  <a:pos x="13523" y="1190"/>
                </a:cxn>
                <a:cxn ang="0">
                  <a:pos x="13949" y="0"/>
                </a:cxn>
                <a:cxn ang="0">
                  <a:pos x="14688" y="0"/>
                </a:cxn>
                <a:cxn ang="0">
                  <a:pos x="15398" y="765"/>
                </a:cxn>
                <a:cxn ang="0">
                  <a:pos x="16619" y="765"/>
                </a:cxn>
                <a:cxn ang="0">
                  <a:pos x="17330" y="765"/>
                </a:cxn>
                <a:cxn ang="0">
                  <a:pos x="17784" y="453"/>
                </a:cxn>
                <a:cxn ang="0">
                  <a:pos x="18068" y="878"/>
                </a:cxn>
                <a:cxn ang="0">
                  <a:pos x="18807" y="878"/>
                </a:cxn>
              </a:cxnLst>
              <a:rect l="0" t="0" r="r" b="b"/>
              <a:pathLst>
                <a:path w="20000" h="20000">
                  <a:moveTo>
                    <a:pt x="18807" y="878"/>
                  </a:moveTo>
                  <a:lnTo>
                    <a:pt x="19233" y="1473"/>
                  </a:lnTo>
                  <a:lnTo>
                    <a:pt x="19517" y="2210"/>
                  </a:lnTo>
                  <a:lnTo>
                    <a:pt x="19517" y="2805"/>
                  </a:lnTo>
                  <a:lnTo>
                    <a:pt x="19688" y="3824"/>
                  </a:lnTo>
                  <a:lnTo>
                    <a:pt x="19972" y="4278"/>
                  </a:lnTo>
                  <a:lnTo>
                    <a:pt x="19972" y="4703"/>
                  </a:lnTo>
                  <a:lnTo>
                    <a:pt x="19972" y="4986"/>
                  </a:lnTo>
                  <a:lnTo>
                    <a:pt x="17784" y="5297"/>
                  </a:lnTo>
                  <a:lnTo>
                    <a:pt x="17784" y="5722"/>
                  </a:lnTo>
                  <a:lnTo>
                    <a:pt x="16903" y="5864"/>
                  </a:lnTo>
                  <a:lnTo>
                    <a:pt x="16903" y="6147"/>
                  </a:lnTo>
                  <a:lnTo>
                    <a:pt x="16903" y="6601"/>
                  </a:lnTo>
                  <a:lnTo>
                    <a:pt x="16449" y="7054"/>
                  </a:lnTo>
                  <a:lnTo>
                    <a:pt x="14972" y="8385"/>
                  </a:lnTo>
                  <a:lnTo>
                    <a:pt x="13949" y="8527"/>
                  </a:lnTo>
                  <a:lnTo>
                    <a:pt x="13523" y="8385"/>
                  </a:lnTo>
                  <a:lnTo>
                    <a:pt x="13068" y="8527"/>
                  </a:lnTo>
                  <a:lnTo>
                    <a:pt x="12330" y="8527"/>
                  </a:lnTo>
                  <a:lnTo>
                    <a:pt x="11165" y="9263"/>
                  </a:lnTo>
                  <a:lnTo>
                    <a:pt x="10739" y="9547"/>
                  </a:lnTo>
                  <a:lnTo>
                    <a:pt x="10739" y="11445"/>
                  </a:lnTo>
                  <a:lnTo>
                    <a:pt x="10739" y="13371"/>
                  </a:lnTo>
                  <a:lnTo>
                    <a:pt x="6449" y="13484"/>
                  </a:lnTo>
                  <a:lnTo>
                    <a:pt x="6449" y="16601"/>
                  </a:lnTo>
                  <a:lnTo>
                    <a:pt x="5284" y="17025"/>
                  </a:lnTo>
                  <a:lnTo>
                    <a:pt x="4972" y="17309"/>
                  </a:lnTo>
                  <a:lnTo>
                    <a:pt x="4972" y="17762"/>
                  </a:lnTo>
                  <a:lnTo>
                    <a:pt x="4972" y="19518"/>
                  </a:lnTo>
                  <a:lnTo>
                    <a:pt x="284" y="19518"/>
                  </a:lnTo>
                  <a:lnTo>
                    <a:pt x="0" y="19972"/>
                  </a:lnTo>
                  <a:lnTo>
                    <a:pt x="284" y="18810"/>
                  </a:lnTo>
                  <a:lnTo>
                    <a:pt x="739" y="18187"/>
                  </a:lnTo>
                  <a:lnTo>
                    <a:pt x="1023" y="17762"/>
                  </a:lnTo>
                  <a:lnTo>
                    <a:pt x="1165" y="17309"/>
                  </a:lnTo>
                  <a:lnTo>
                    <a:pt x="1449" y="16884"/>
                  </a:lnTo>
                  <a:lnTo>
                    <a:pt x="1903" y="16147"/>
                  </a:lnTo>
                  <a:lnTo>
                    <a:pt x="2784" y="15127"/>
                  </a:lnTo>
                  <a:lnTo>
                    <a:pt x="2784" y="14249"/>
                  </a:lnTo>
                  <a:lnTo>
                    <a:pt x="3352" y="13371"/>
                  </a:lnTo>
                  <a:lnTo>
                    <a:pt x="4545" y="12040"/>
                  </a:lnTo>
                  <a:lnTo>
                    <a:pt x="5284" y="10878"/>
                  </a:lnTo>
                  <a:lnTo>
                    <a:pt x="6619" y="10425"/>
                  </a:lnTo>
                  <a:lnTo>
                    <a:pt x="7614" y="9972"/>
                  </a:lnTo>
                  <a:lnTo>
                    <a:pt x="8807" y="8810"/>
                  </a:lnTo>
                  <a:lnTo>
                    <a:pt x="9545" y="7649"/>
                  </a:lnTo>
                  <a:lnTo>
                    <a:pt x="9233" y="7054"/>
                  </a:lnTo>
                  <a:lnTo>
                    <a:pt x="9233" y="5864"/>
                  </a:lnTo>
                  <a:lnTo>
                    <a:pt x="9688" y="5297"/>
                  </a:lnTo>
                  <a:lnTo>
                    <a:pt x="9972" y="4561"/>
                  </a:lnTo>
                  <a:lnTo>
                    <a:pt x="10739" y="3541"/>
                  </a:lnTo>
                  <a:lnTo>
                    <a:pt x="11619" y="3088"/>
                  </a:lnTo>
                  <a:lnTo>
                    <a:pt x="13068" y="2380"/>
                  </a:lnTo>
                  <a:lnTo>
                    <a:pt x="13523" y="1190"/>
                  </a:lnTo>
                  <a:lnTo>
                    <a:pt x="13949" y="0"/>
                  </a:lnTo>
                  <a:lnTo>
                    <a:pt x="14688" y="0"/>
                  </a:lnTo>
                  <a:lnTo>
                    <a:pt x="15398" y="765"/>
                  </a:lnTo>
                  <a:lnTo>
                    <a:pt x="16619" y="765"/>
                  </a:lnTo>
                  <a:lnTo>
                    <a:pt x="17330" y="765"/>
                  </a:lnTo>
                  <a:lnTo>
                    <a:pt x="17784" y="453"/>
                  </a:lnTo>
                  <a:lnTo>
                    <a:pt x="18068" y="878"/>
                  </a:lnTo>
                  <a:lnTo>
                    <a:pt x="18807" y="878"/>
                  </a:lnTo>
                  <a:close/>
                </a:path>
              </a:pathLst>
            </a:custGeom>
            <a:blipFill>
              <a:blip r:embed="rId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 w="12700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fr-FR" sz="5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224763" y="4938722"/>
              <a:ext cx="928694" cy="704856"/>
            </a:xfrm>
            <a:prstGeom prst="rect">
              <a:avLst/>
            </a:prstGeom>
            <a:noFill/>
            <a:ln w="63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5" name="Organigramme : Connecteur 104"/>
          <p:cNvSpPr/>
          <p:nvPr/>
        </p:nvSpPr>
        <p:spPr>
          <a:xfrm>
            <a:off x="5434035" y="2412000"/>
            <a:ext cx="285752" cy="285752"/>
          </a:xfrm>
          <a:prstGeom prst="flowChartConnector">
            <a:avLst/>
          </a:prstGeom>
          <a:solidFill>
            <a:srgbClr val="FFFF00">
              <a:alpha val="48000"/>
            </a:srgbClr>
          </a:solidFill>
          <a:ln w="28575" cmpd="dbl">
            <a:solidFill>
              <a:srgbClr val="EBE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6" name="Connecteur droit 105"/>
          <p:cNvCxnSpPr>
            <a:stCxn id="105" idx="0"/>
          </p:cNvCxnSpPr>
          <p:nvPr/>
        </p:nvCxnSpPr>
        <p:spPr>
          <a:xfrm rot="16200000" flipH="1">
            <a:off x="5818510" y="2170401"/>
            <a:ext cx="1445628" cy="1928826"/>
          </a:xfrm>
          <a:prstGeom prst="line">
            <a:avLst/>
          </a:prstGeom>
          <a:ln w="3175">
            <a:solidFill>
              <a:srgbClr val="EBE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rganigramme : Connecteur 106"/>
          <p:cNvSpPr/>
          <p:nvPr/>
        </p:nvSpPr>
        <p:spPr>
          <a:xfrm>
            <a:off x="7077108" y="2357430"/>
            <a:ext cx="285752" cy="285752"/>
          </a:xfrm>
          <a:prstGeom prst="flowChartConnector">
            <a:avLst/>
          </a:prstGeom>
          <a:solidFill>
            <a:srgbClr val="00B0F0">
              <a:alpha val="43000"/>
            </a:srgbClr>
          </a:solidFill>
          <a:ln w="28575" cmpd="dbl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Organigramme : Connecteur 107"/>
          <p:cNvSpPr/>
          <p:nvPr/>
        </p:nvSpPr>
        <p:spPr>
          <a:xfrm>
            <a:off x="3505208" y="2571744"/>
            <a:ext cx="285752" cy="285752"/>
          </a:xfrm>
          <a:prstGeom prst="flowChartConnector">
            <a:avLst/>
          </a:prstGeom>
          <a:solidFill>
            <a:schemeClr val="accent5">
              <a:lumMod val="60000"/>
              <a:lumOff val="40000"/>
              <a:alpha val="46000"/>
            </a:schemeClr>
          </a:solidFill>
          <a:ln w="28575" cmpd="dbl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Organigramme : Connecteur 108"/>
          <p:cNvSpPr/>
          <p:nvPr/>
        </p:nvSpPr>
        <p:spPr>
          <a:xfrm>
            <a:off x="3576646" y="3714752"/>
            <a:ext cx="285752" cy="285752"/>
          </a:xfrm>
          <a:prstGeom prst="flowChartConnector">
            <a:avLst/>
          </a:prstGeom>
          <a:solidFill>
            <a:schemeClr val="accent6">
              <a:lumMod val="75000"/>
              <a:alpha val="48000"/>
            </a:schemeClr>
          </a:solidFill>
          <a:ln w="28575" cmpd="dbl">
            <a:solidFill>
              <a:srgbClr val="8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Organigramme : Connecteur 109"/>
          <p:cNvSpPr/>
          <p:nvPr/>
        </p:nvSpPr>
        <p:spPr>
          <a:xfrm>
            <a:off x="5291159" y="2428868"/>
            <a:ext cx="285752" cy="285752"/>
          </a:xfrm>
          <a:prstGeom prst="flowChartConnector">
            <a:avLst/>
          </a:prstGeom>
          <a:solidFill>
            <a:srgbClr val="FF3300">
              <a:alpha val="46000"/>
            </a:srgbClr>
          </a:solidFill>
          <a:ln w="28575" cmpd="dbl"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1" name="Groupe 211"/>
          <p:cNvGrpSpPr/>
          <p:nvPr/>
        </p:nvGrpSpPr>
        <p:grpSpPr>
          <a:xfrm>
            <a:off x="5505472" y="2285992"/>
            <a:ext cx="633597" cy="286314"/>
            <a:chOff x="5938667" y="642918"/>
            <a:chExt cx="633597" cy="286314"/>
          </a:xfrm>
        </p:grpSpPr>
        <p:sp>
          <p:nvSpPr>
            <p:cNvPr id="112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13" name="Text Box 14"/>
            <p:cNvSpPr txBox="1">
              <a:spLocks noChangeArrowheads="1"/>
            </p:cNvSpPr>
            <p:nvPr/>
          </p:nvSpPr>
          <p:spPr bwMode="auto">
            <a:xfrm>
              <a:off x="5938667" y="642918"/>
              <a:ext cx="63359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err="1" smtClean="0">
                  <a:latin typeface="Arial" charset="0"/>
                  <a:ea typeface="ＭＳ Ｐゴシック" pitchFamily="-112" charset="-128"/>
                </a:rPr>
                <a:t>تاازة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sp>
        <p:nvSpPr>
          <p:cNvPr id="114" name="Organigramme : Connecteur 113"/>
          <p:cNvSpPr/>
          <p:nvPr/>
        </p:nvSpPr>
        <p:spPr>
          <a:xfrm>
            <a:off x="5791224" y="2357430"/>
            <a:ext cx="285752" cy="285752"/>
          </a:xfrm>
          <a:prstGeom prst="flowChartConnector">
            <a:avLst/>
          </a:prstGeom>
          <a:solidFill>
            <a:schemeClr val="accent4">
              <a:alpha val="45000"/>
            </a:schemeClr>
          </a:solidFill>
          <a:ln w="28575" cmpd="dbl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Organigramme : Connecteur 114"/>
          <p:cNvSpPr/>
          <p:nvPr/>
        </p:nvSpPr>
        <p:spPr>
          <a:xfrm>
            <a:off x="3576646" y="2500306"/>
            <a:ext cx="285752" cy="285752"/>
          </a:xfrm>
          <a:prstGeom prst="flowChartConnector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28575" cmpd="dbl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Organigramme : Connecteur 115"/>
          <p:cNvSpPr/>
          <p:nvPr/>
        </p:nvSpPr>
        <p:spPr>
          <a:xfrm>
            <a:off x="4005274" y="2357430"/>
            <a:ext cx="285752" cy="285752"/>
          </a:xfrm>
          <a:prstGeom prst="flowChartConnector">
            <a:avLst/>
          </a:prstGeom>
          <a:solidFill>
            <a:srgbClr val="FFFF99">
              <a:alpha val="42000"/>
            </a:srgbClr>
          </a:solidFill>
          <a:ln w="28575" cmpd="dbl"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Organigramme : Connecteur 116"/>
          <p:cNvSpPr/>
          <p:nvPr/>
        </p:nvSpPr>
        <p:spPr>
          <a:xfrm>
            <a:off x="5005406" y="2357430"/>
            <a:ext cx="285752" cy="285752"/>
          </a:xfrm>
          <a:prstGeom prst="flowChartConnector">
            <a:avLst/>
          </a:prstGeom>
          <a:solidFill>
            <a:srgbClr val="92D050">
              <a:alpha val="42000"/>
            </a:srgbClr>
          </a:solidFill>
          <a:ln w="28575" cmpd="dbl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8" name="Picture 2"/>
          <p:cNvPicPr preferRelativeResize="0">
            <a:picLocks noChangeArrowheads="1"/>
          </p:cNvPicPr>
          <p:nvPr/>
        </p:nvPicPr>
        <p:blipFill>
          <a:blip r:embed="rId8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05736" y="2993066"/>
            <a:ext cx="1188000" cy="864000"/>
          </a:xfrm>
          <a:prstGeom prst="rect">
            <a:avLst/>
          </a:prstGeom>
          <a:noFill/>
          <a:ln w="3175">
            <a:solidFill>
              <a:srgbClr val="EBE600"/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119" name="Picture 3"/>
          <p:cNvPicPr preferRelativeResize="0">
            <a:picLocks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05725" y="1214420"/>
            <a:ext cx="1188000" cy="864000"/>
          </a:xfrm>
          <a:prstGeom prst="rect">
            <a:avLst/>
          </a:prstGeom>
          <a:noFill/>
          <a:ln w="3175">
            <a:solidFill>
              <a:srgbClr val="00B0F0"/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120" name="Picture 4"/>
          <p:cNvPicPr preferRelativeResize="0">
            <a:picLocks noChangeArrowheads="1"/>
          </p:cNvPicPr>
          <p:nvPr/>
        </p:nvPicPr>
        <p:blipFill>
          <a:blip r:embed="rId10" cstate="print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4812" y="3500438"/>
            <a:ext cx="1188000" cy="864000"/>
          </a:xfrm>
          <a:prstGeom prst="rect">
            <a:avLst/>
          </a:prstGeom>
          <a:noFill/>
          <a:ln w="3175">
            <a:solidFill>
              <a:schemeClr val="accent5">
                <a:lumMod val="75000"/>
              </a:schemeClr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121" name="Picture 5"/>
          <p:cNvPicPr preferRelativeResize="0">
            <a:picLocks noChangeArrowheads="1"/>
          </p:cNvPicPr>
          <p:nvPr/>
        </p:nvPicPr>
        <p:blipFill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0751" y="4000504"/>
            <a:ext cx="1188000" cy="864000"/>
          </a:xfrm>
          <a:prstGeom prst="rect">
            <a:avLst/>
          </a:prstGeom>
          <a:noFill/>
          <a:ln w="3175">
            <a:solidFill>
              <a:srgbClr val="800000"/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122" name="Picture 6"/>
          <p:cNvPicPr preferRelativeResize="0">
            <a:picLocks noChangeArrowheads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05472" y="2993066"/>
            <a:ext cx="1188000" cy="864000"/>
          </a:xfrm>
          <a:prstGeom prst="rect">
            <a:avLst/>
          </a:prstGeom>
          <a:noFill/>
          <a:ln w="3175">
            <a:solidFill>
              <a:srgbClr val="FF3300"/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123" name="Picture 7"/>
          <p:cNvPicPr preferRelativeResize="0">
            <a:picLocks noChangeArrowheads="1"/>
          </p:cNvPicPr>
          <p:nvPr/>
        </p:nvPicPr>
        <p:blipFill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62596" y="1207116"/>
            <a:ext cx="1188000" cy="864000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124" name="Picture 8"/>
          <p:cNvPicPr preferRelativeResize="0">
            <a:picLocks noChangeArrowheads="1"/>
          </p:cNvPicPr>
          <p:nvPr/>
        </p:nvPicPr>
        <p:blipFill>
          <a:blip r:embed="rId14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6316" y="2350124"/>
            <a:ext cx="1188000" cy="864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125" name="Picture 9"/>
          <p:cNvPicPr preferRelativeResize="0">
            <a:picLocks noChangeArrowheads="1"/>
          </p:cNvPicPr>
          <p:nvPr/>
        </p:nvPicPr>
        <p:blipFill>
          <a:blip r:embed="rId15" cstate="print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459390" y="1207116"/>
            <a:ext cx="1188000" cy="864000"/>
          </a:xfrm>
          <a:prstGeom prst="rect">
            <a:avLst/>
          </a:prstGeom>
          <a:noFill/>
          <a:ln w="3175">
            <a:solidFill>
              <a:srgbClr val="FFCC00"/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126" name="Picture 10"/>
          <p:cNvPicPr preferRelativeResize="0">
            <a:picLocks noChangeArrowheads="1"/>
          </p:cNvPicPr>
          <p:nvPr/>
        </p:nvPicPr>
        <p:blipFill>
          <a:blip r:embed="rId1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33836" y="3643314"/>
            <a:ext cx="1188000" cy="864000"/>
          </a:xfrm>
          <a:prstGeom prst="rect">
            <a:avLst/>
          </a:prstGeom>
          <a:noFill/>
          <a:ln w="3175">
            <a:solidFill>
              <a:srgbClr val="00B050"/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127" name="Picture 11"/>
          <p:cNvPicPr preferRelativeResize="0">
            <a:picLocks noChangeArrowheads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05131" y="1207116"/>
            <a:ext cx="1188000" cy="864000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  <a:prstDash val="sysDash"/>
            <a:miter lim="800000"/>
            <a:headEnd/>
            <a:tailEnd/>
          </a:ln>
          <a:effectLst/>
        </p:spPr>
      </p:pic>
      <p:sp>
        <p:nvSpPr>
          <p:cNvPr id="128" name="Organigramme : Connecteur 127"/>
          <p:cNvSpPr/>
          <p:nvPr/>
        </p:nvSpPr>
        <p:spPr>
          <a:xfrm>
            <a:off x="4362464" y="2214554"/>
            <a:ext cx="285752" cy="285752"/>
          </a:xfrm>
          <a:prstGeom prst="flowChartConnector">
            <a:avLst/>
          </a:prstGeom>
          <a:solidFill>
            <a:schemeClr val="tx2">
              <a:lumMod val="60000"/>
              <a:lumOff val="40000"/>
              <a:alpha val="48000"/>
            </a:schemeClr>
          </a:solidFill>
          <a:ln w="28575" cmpd="dbl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9" name="Connecteur droit 128"/>
          <p:cNvCxnSpPr/>
          <p:nvPr/>
        </p:nvCxnSpPr>
        <p:spPr>
          <a:xfrm rot="5400000" flipH="1" flipV="1">
            <a:off x="7255703" y="2178835"/>
            <a:ext cx="357190" cy="142877"/>
          </a:xfrm>
          <a:prstGeom prst="line">
            <a:avLst/>
          </a:prstGeom>
          <a:ln w="31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>
            <a:endCxn id="108" idx="3"/>
          </p:cNvCxnSpPr>
          <p:nvPr/>
        </p:nvCxnSpPr>
        <p:spPr>
          <a:xfrm flipV="1">
            <a:off x="1719259" y="2815649"/>
            <a:ext cx="1827796" cy="1542045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/>
          <p:cNvCxnSpPr>
            <a:stCxn id="121" idx="0"/>
            <a:endCxn id="109" idx="2"/>
          </p:cNvCxnSpPr>
          <p:nvPr/>
        </p:nvCxnSpPr>
        <p:spPr>
          <a:xfrm rot="5400000" flipH="1" flipV="1">
            <a:off x="3159260" y="3583119"/>
            <a:ext cx="142876" cy="691895"/>
          </a:xfrm>
          <a:prstGeom prst="line">
            <a:avLst/>
          </a:prstGeom>
          <a:ln w="3175">
            <a:solidFill>
              <a:srgbClr val="8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>
            <a:endCxn id="110" idx="4"/>
          </p:cNvCxnSpPr>
          <p:nvPr/>
        </p:nvCxnSpPr>
        <p:spPr>
          <a:xfrm rot="16200000" flipV="1">
            <a:off x="5314787" y="2833868"/>
            <a:ext cx="285752" cy="47256"/>
          </a:xfrm>
          <a:prstGeom prst="line">
            <a:avLst/>
          </a:prstGeom>
          <a:ln w="3175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 rot="5400000">
            <a:off x="6041259" y="2107398"/>
            <a:ext cx="500066" cy="428627"/>
          </a:xfrm>
          <a:prstGeom prst="line">
            <a:avLst/>
          </a:prstGeom>
          <a:ln w="3175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>
            <a:endCxn id="115" idx="0"/>
          </p:cNvCxnSpPr>
          <p:nvPr/>
        </p:nvCxnSpPr>
        <p:spPr>
          <a:xfrm flipV="1">
            <a:off x="2290763" y="2500306"/>
            <a:ext cx="1428759" cy="71438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>
            <a:endCxn id="116" idx="2"/>
          </p:cNvCxnSpPr>
          <p:nvPr/>
        </p:nvCxnSpPr>
        <p:spPr>
          <a:xfrm>
            <a:off x="2576515" y="2071678"/>
            <a:ext cx="1428759" cy="428628"/>
          </a:xfrm>
          <a:prstGeom prst="line">
            <a:avLst/>
          </a:prstGeom>
          <a:ln w="3175">
            <a:solidFill>
              <a:srgbClr val="FF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>
            <a:endCxn id="117" idx="3"/>
          </p:cNvCxnSpPr>
          <p:nvPr/>
        </p:nvCxnSpPr>
        <p:spPr>
          <a:xfrm flipV="1">
            <a:off x="3933836" y="2601335"/>
            <a:ext cx="1113417" cy="1041979"/>
          </a:xfrm>
          <a:prstGeom prst="line">
            <a:avLst/>
          </a:prstGeom>
          <a:ln w="31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/>
          <p:cNvCxnSpPr>
            <a:stCxn id="127" idx="3"/>
            <a:endCxn id="128" idx="7"/>
          </p:cNvCxnSpPr>
          <p:nvPr/>
        </p:nvCxnSpPr>
        <p:spPr>
          <a:xfrm>
            <a:off x="4193131" y="1639116"/>
            <a:ext cx="413238" cy="617285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ZoneTexte 137"/>
          <p:cNvSpPr txBox="1"/>
          <p:nvPr/>
        </p:nvSpPr>
        <p:spPr>
          <a:xfrm>
            <a:off x="9501222" y="4429132"/>
            <a:ext cx="4643470" cy="217598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95250" lvl="0" indent="-95250" algn="just" rtl="1">
              <a:buClr>
                <a:srgbClr val="FF3300"/>
              </a:buClr>
              <a:buFont typeface="Wingdings 3" pitchFamily="18" charset="2"/>
              <a:buChar char="á"/>
            </a:pPr>
            <a:r>
              <a:rPr lang="ar-MA" b="1" dirty="0" smtClean="0">
                <a:solidFill>
                  <a:srgbClr val="3E0000"/>
                </a:solidFill>
                <a:latin typeface="Arial Narrow" pitchFamily="34" charset="0"/>
              </a:rPr>
              <a:t> </a:t>
            </a:r>
            <a:r>
              <a:rPr lang="ar-MA" sz="1600" b="1" dirty="0" smtClean="0">
                <a:solidFill>
                  <a:srgbClr val="3E0000"/>
                </a:solidFill>
                <a:latin typeface="Arial Narrow" pitchFamily="34" charset="0"/>
              </a:rPr>
              <a:t>المحاور الإستراتيجية</a:t>
            </a:r>
            <a:endParaRPr lang="ar-MA" b="1" dirty="0" smtClean="0">
              <a:solidFill>
                <a:srgbClr val="3E0000"/>
              </a:solidFill>
              <a:latin typeface="Arial Narrow" pitchFamily="34" charset="0"/>
            </a:endParaRPr>
          </a:p>
          <a:p>
            <a:pPr marL="552450" lvl="1" indent="-95250" algn="just" rtl="1">
              <a:lnSpc>
                <a:spcPct val="90000"/>
              </a:lnSpc>
              <a:buClr>
                <a:srgbClr val="800000"/>
              </a:buClr>
              <a:buFont typeface="Arial" pitchFamily="34" charset="0"/>
              <a:buChar char="•"/>
            </a:pPr>
            <a:r>
              <a:rPr lang="ar-MA" dirty="0" smtClean="0">
                <a:latin typeface="Arial Narrow" pitchFamily="34" charset="0"/>
              </a:rPr>
              <a:t> </a:t>
            </a:r>
            <a:r>
              <a:rPr lang="ar-MA" sz="1600" dirty="0" smtClean="0">
                <a:latin typeface="Arial Narrow" pitchFamily="34" charset="0"/>
              </a:rPr>
              <a:t>ترحيل الأنشطة ذات الصبغة الصناعية خارج المدن </a:t>
            </a:r>
          </a:p>
          <a:p>
            <a:pPr marL="552450" lvl="1" indent="-95250" algn="just" rtl="1">
              <a:lnSpc>
                <a:spcPct val="90000"/>
              </a:lnSpc>
              <a:buClr>
                <a:srgbClr val="800000"/>
              </a:buClr>
              <a:buFont typeface="Arial" pitchFamily="34" charset="0"/>
              <a:buChar char="•"/>
            </a:pPr>
            <a:r>
              <a:rPr lang="ar-MA" sz="1600" dirty="0" smtClean="0">
                <a:latin typeface="Arial Narrow" pitchFamily="34" charset="0"/>
              </a:rPr>
              <a:t> خلق جيل جديد من المحطات  </a:t>
            </a:r>
          </a:p>
          <a:p>
            <a:pPr marL="552450" lvl="1" indent="-95250" algn="just" rtl="1">
              <a:lnSpc>
                <a:spcPct val="90000"/>
              </a:lnSpc>
              <a:buClr>
                <a:srgbClr val="800000"/>
              </a:buClr>
              <a:buFont typeface="Arial" pitchFamily="34" charset="0"/>
              <a:buChar char="•"/>
            </a:pPr>
            <a:r>
              <a:rPr lang="ar-MA" sz="1600" dirty="0" smtClean="0">
                <a:latin typeface="Arial Narrow" pitchFamily="34" charset="0"/>
              </a:rPr>
              <a:t> تثمين الوعاء العقاري المتوفر بمشاريع حضرية مهيكلة</a:t>
            </a:r>
          </a:p>
          <a:p>
            <a:pPr marL="552450" lvl="1" indent="-95250" algn="just" rtl="1">
              <a:lnSpc>
                <a:spcPct val="90000"/>
              </a:lnSpc>
              <a:buClr>
                <a:srgbClr val="800000"/>
              </a:buClr>
              <a:buFont typeface="Arial" pitchFamily="34" charset="0"/>
              <a:buChar char="•"/>
            </a:pPr>
            <a:r>
              <a:rPr lang="ar-MA" sz="1600" dirty="0" smtClean="0">
                <a:latin typeface="Arial Narrow" pitchFamily="34" charset="0"/>
              </a:rPr>
              <a:t> اعتماد صيغ مختلفة للشراكة</a:t>
            </a:r>
          </a:p>
          <a:p>
            <a:pPr marL="95250" indent="-95250" algn="just" rtl="1">
              <a:buClr>
                <a:srgbClr val="800000"/>
              </a:buClr>
              <a:buFont typeface="Arial" pitchFamily="34" charset="0"/>
              <a:buChar char="•"/>
            </a:pPr>
            <a:endParaRPr lang="ar-MA" sz="800" b="1" dirty="0" smtClean="0">
              <a:solidFill>
                <a:srgbClr val="3E0000"/>
              </a:solidFill>
              <a:latin typeface="Arial Narrow" pitchFamily="34" charset="0"/>
            </a:endParaRPr>
          </a:p>
          <a:p>
            <a:pPr algn="just" rtl="1">
              <a:buClr>
                <a:srgbClr val="FF3300"/>
              </a:buClr>
              <a:buFont typeface="Wingdings 3" pitchFamily="18" charset="2"/>
              <a:buChar char="á"/>
            </a:pPr>
            <a:r>
              <a:rPr lang="ar-MA" b="1" dirty="0" smtClean="0">
                <a:solidFill>
                  <a:srgbClr val="3E0000"/>
                </a:solidFill>
                <a:latin typeface="Arial Narrow" pitchFamily="34" charset="0"/>
              </a:rPr>
              <a:t> </a:t>
            </a:r>
            <a:r>
              <a:rPr lang="ar-MA" sz="1600" b="1" dirty="0" smtClean="0">
                <a:solidFill>
                  <a:srgbClr val="3E0000"/>
                </a:solidFill>
                <a:latin typeface="Arial Narrow" pitchFamily="34" charset="0"/>
              </a:rPr>
              <a:t>مجالات التثمين</a:t>
            </a:r>
            <a:endParaRPr lang="ar-MA" b="1" dirty="0" smtClean="0">
              <a:solidFill>
                <a:srgbClr val="3E0000"/>
              </a:solidFill>
              <a:latin typeface="Arial Narrow" pitchFamily="34" charset="0"/>
            </a:endParaRPr>
          </a:p>
          <a:p>
            <a:pPr marL="552450" lvl="1" indent="-95250" algn="just" rtl="1">
              <a:lnSpc>
                <a:spcPct val="90000"/>
              </a:lnSpc>
              <a:buClr>
                <a:srgbClr val="800000"/>
              </a:buClr>
              <a:buFont typeface="Arial" pitchFamily="34" charset="0"/>
              <a:buChar char="•"/>
            </a:pPr>
            <a:r>
              <a:rPr lang="ar-MA" sz="1600" dirty="0" smtClean="0">
                <a:latin typeface="Arial Narrow" pitchFamily="34" charset="0"/>
              </a:rPr>
              <a:t>المحطات (مساحات تجارية </a:t>
            </a:r>
            <a:r>
              <a:rPr lang="ar-MA" sz="1600" dirty="0" err="1" smtClean="0">
                <a:latin typeface="Arial Narrow" pitchFamily="34" charset="0"/>
              </a:rPr>
              <a:t>وخدماتية</a:t>
            </a:r>
            <a:r>
              <a:rPr lang="ar-MA" sz="1600" dirty="0" smtClean="0">
                <a:latin typeface="Arial Narrow" pitchFamily="34" charset="0"/>
              </a:rPr>
              <a:t>)</a:t>
            </a:r>
          </a:p>
          <a:p>
            <a:pPr marL="552450" lvl="1" indent="-95250" algn="just" rtl="1">
              <a:lnSpc>
                <a:spcPct val="90000"/>
              </a:lnSpc>
              <a:buClr>
                <a:srgbClr val="800000"/>
              </a:buClr>
              <a:buFont typeface="Arial" pitchFamily="34" charset="0"/>
              <a:buChar char="•"/>
            </a:pPr>
            <a:r>
              <a:rPr lang="ar-MA" sz="1600" dirty="0" smtClean="0">
                <a:latin typeface="Arial Narrow" pitchFamily="34" charset="0"/>
              </a:rPr>
              <a:t>حول المحطات : 10 مواقع (200 هكتار – 3.5 مليون م</a:t>
            </a:r>
            <a:r>
              <a:rPr lang="ar-MA" sz="1600" baseline="30000" dirty="0" smtClean="0">
                <a:latin typeface="Arial Narrow" pitchFamily="34" charset="0"/>
              </a:rPr>
              <a:t>2</a:t>
            </a:r>
            <a:r>
              <a:rPr lang="ar-MA" sz="1600" dirty="0" smtClean="0">
                <a:latin typeface="Arial Narrow" pitchFamily="34" charset="0"/>
              </a:rPr>
              <a:t>)</a:t>
            </a:r>
          </a:p>
        </p:txBody>
      </p:sp>
      <p:pic>
        <p:nvPicPr>
          <p:cNvPr id="139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05341" y="4275932"/>
            <a:ext cx="4567253" cy="215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2482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500"/>
                            </p:stCondLst>
                            <p:childTnLst>
                              <p:par>
                                <p:cTn id="94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2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6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28" grpId="0" animBg="1"/>
      <p:bldP spid="1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35468" y="68025"/>
            <a:ext cx="265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ar-M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محاور العرض</a:t>
            </a:r>
            <a:endParaRPr lang="fr-F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Image 20" descr="PREZ L'ECONOMISTE 2.jp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60061" y="2214554"/>
            <a:ext cx="2483905" cy="237322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" name="Image 7" descr="PREZ L'ECONOMISTE 4.jpg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01872" y="2351946"/>
            <a:ext cx="288000" cy="288000"/>
          </a:xfrm>
          <a:prstGeom prst="ellipse">
            <a:avLst/>
          </a:prstGeom>
        </p:spPr>
      </p:pic>
      <p:pic>
        <p:nvPicPr>
          <p:cNvPr id="9" name="Image 8" descr="PREZ L'ECONOMISTE 4.jpg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51116" y="3273738"/>
            <a:ext cx="288000" cy="288000"/>
          </a:xfrm>
          <a:prstGeom prst="ellipse">
            <a:avLst/>
          </a:prstGeom>
        </p:spPr>
      </p:pic>
      <p:pic>
        <p:nvPicPr>
          <p:cNvPr id="10" name="Image 9" descr="PREZ L'ECONOMISTE 4.jpg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57838" y="4212103"/>
            <a:ext cx="288000" cy="288000"/>
          </a:xfrm>
          <a:prstGeom prst="ellipse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130444" y="2204864"/>
            <a:ext cx="38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ln w="0"/>
                <a:solidFill>
                  <a:srgbClr val="0022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FR" sz="2000" dirty="0">
              <a:ln w="0"/>
              <a:solidFill>
                <a:srgbClr val="0022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63646" y="3142699"/>
            <a:ext cx="38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ln w="0"/>
                <a:solidFill>
                  <a:srgbClr val="0022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fr-FR" sz="2000" dirty="0">
              <a:ln w="0"/>
              <a:solidFill>
                <a:srgbClr val="0022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02452" y="4081062"/>
            <a:ext cx="38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ln w="0"/>
                <a:solidFill>
                  <a:srgbClr val="0022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fr-FR" sz="2000" dirty="0">
              <a:ln w="0"/>
              <a:solidFill>
                <a:srgbClr val="0022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691680" y="3214137"/>
            <a:ext cx="4000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خارطة الطريق لفترة 2010 - 2015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801308" y="2274043"/>
            <a:ext cx="4143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لمحة عن المكتب الوطني للسكك الحديدية</a:t>
            </a:r>
            <a:endParaRPr lang="fr-FR" sz="2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8916" y="4150241"/>
            <a:ext cx="5072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المشاريع المهيكلة المستقبلية</a:t>
            </a:r>
            <a:endParaRPr lang="fr-FR" sz="2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74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2643"/>
          </a:xfrm>
          <a:prstGeom prst="rect">
            <a:avLst/>
          </a:prstGeom>
        </p:spPr>
      </p:pic>
      <p:pic>
        <p:nvPicPr>
          <p:cNvPr id="5" name="Image 4" descr="PREZ L'ECONOMISTE 2.jpg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4769" y="0"/>
            <a:ext cx="9144001" cy="468000"/>
          </a:xfrm>
          <a:prstGeom prst="rect">
            <a:avLst/>
          </a:prstGeom>
        </p:spPr>
      </p:pic>
      <p:pic>
        <p:nvPicPr>
          <p:cNvPr id="8" name="Image 7" descr="PREZ L'ECONOMISTE 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-33619"/>
            <a:ext cx="497633" cy="508221"/>
          </a:xfrm>
          <a:prstGeom prst="rect">
            <a:avLst/>
          </a:prstGeom>
        </p:spPr>
      </p:pic>
      <p:pic>
        <p:nvPicPr>
          <p:cNvPr id="9" name="Image 8" descr="PREZ L'ECONOMISTE 4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45776" y="-33619"/>
            <a:ext cx="498256" cy="50822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785786" y="25983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105049" y="25181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073828" y="10324"/>
            <a:ext cx="285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المشاريع المهيكلة المستقبلية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57158" y="42860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/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شبكة مندمجة للمناطق </a:t>
            </a:r>
            <a:r>
              <a:rPr lang="ar-MA" sz="20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اللوجستيكية</a:t>
            </a:r>
            <a:endParaRPr lang="ar-MA" sz="20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7391" b="33390"/>
          <a:stretch>
            <a:fillRect/>
          </a:stretch>
        </p:blipFill>
        <p:spPr bwMode="auto">
          <a:xfrm>
            <a:off x="285720" y="1357298"/>
            <a:ext cx="7358147" cy="5000660"/>
          </a:xfrm>
          <a:prstGeom prst="rect">
            <a:avLst/>
          </a:prstGeom>
          <a:noFill/>
          <a:ln w="3175">
            <a:noFill/>
            <a:prstDash val="sysDot"/>
            <a:miter lim="800000"/>
            <a:headEnd/>
            <a:tailEnd/>
          </a:ln>
          <a:effectLst/>
        </p:spPr>
      </p:pic>
      <p:grpSp>
        <p:nvGrpSpPr>
          <p:cNvPr id="257" name="Groupe 109"/>
          <p:cNvGrpSpPr/>
          <p:nvPr/>
        </p:nvGrpSpPr>
        <p:grpSpPr>
          <a:xfrm>
            <a:off x="3021959" y="1395537"/>
            <a:ext cx="4291413" cy="2410691"/>
            <a:chOff x="3736306" y="1324099"/>
            <a:chExt cx="4291413" cy="2410691"/>
          </a:xfrm>
        </p:grpSpPr>
        <p:sp>
          <p:nvSpPr>
            <p:cNvPr id="258" name="Forme libre 257"/>
            <p:cNvSpPr/>
            <p:nvPr/>
          </p:nvSpPr>
          <p:spPr>
            <a:xfrm>
              <a:off x="5611091" y="1324099"/>
              <a:ext cx="124691" cy="29688"/>
            </a:xfrm>
            <a:custGeom>
              <a:avLst/>
              <a:gdLst>
                <a:gd name="connsiteX0" fmla="*/ 0 w 124691"/>
                <a:gd name="connsiteY0" fmla="*/ 29688 h 29688"/>
                <a:gd name="connsiteX1" fmla="*/ 35626 w 124691"/>
                <a:gd name="connsiteY1" fmla="*/ 23750 h 29688"/>
                <a:gd name="connsiteX2" fmla="*/ 71252 w 124691"/>
                <a:gd name="connsiteY2" fmla="*/ 11875 h 29688"/>
                <a:gd name="connsiteX3" fmla="*/ 89065 w 124691"/>
                <a:gd name="connsiteY3" fmla="*/ 5937 h 29688"/>
                <a:gd name="connsiteX4" fmla="*/ 124691 w 124691"/>
                <a:gd name="connsiteY4" fmla="*/ 0 h 2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91" h="29688">
                  <a:moveTo>
                    <a:pt x="0" y="29688"/>
                  </a:moveTo>
                  <a:cubicBezTo>
                    <a:pt x="11875" y="27709"/>
                    <a:pt x="23946" y="26670"/>
                    <a:pt x="35626" y="23750"/>
                  </a:cubicBezTo>
                  <a:cubicBezTo>
                    <a:pt x="47770" y="20714"/>
                    <a:pt x="59377" y="15833"/>
                    <a:pt x="71252" y="11875"/>
                  </a:cubicBezTo>
                  <a:cubicBezTo>
                    <a:pt x="77190" y="9896"/>
                    <a:pt x="82891" y="6966"/>
                    <a:pt x="89065" y="5937"/>
                  </a:cubicBezTo>
                  <a:lnTo>
                    <a:pt x="124691" y="0"/>
                  </a:ln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9" name="Forme libre 258"/>
            <p:cNvSpPr/>
            <p:nvPr/>
          </p:nvSpPr>
          <p:spPr>
            <a:xfrm>
              <a:off x="5605153" y="1389413"/>
              <a:ext cx="70643" cy="534390"/>
            </a:xfrm>
            <a:custGeom>
              <a:avLst/>
              <a:gdLst>
                <a:gd name="connsiteX0" fmla="*/ 0 w 70643"/>
                <a:gd name="connsiteY0" fmla="*/ 0 h 534390"/>
                <a:gd name="connsiteX1" fmla="*/ 5938 w 70643"/>
                <a:gd name="connsiteY1" fmla="*/ 83127 h 534390"/>
                <a:gd name="connsiteX2" fmla="*/ 11876 w 70643"/>
                <a:gd name="connsiteY2" fmla="*/ 100940 h 534390"/>
                <a:gd name="connsiteX3" fmla="*/ 17813 w 70643"/>
                <a:gd name="connsiteY3" fmla="*/ 290945 h 534390"/>
                <a:gd name="connsiteX4" fmla="*/ 35626 w 70643"/>
                <a:gd name="connsiteY4" fmla="*/ 380010 h 534390"/>
                <a:gd name="connsiteX5" fmla="*/ 53439 w 70643"/>
                <a:gd name="connsiteY5" fmla="*/ 409699 h 534390"/>
                <a:gd name="connsiteX6" fmla="*/ 59377 w 70643"/>
                <a:gd name="connsiteY6" fmla="*/ 534390 h 53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643" h="534390">
                  <a:moveTo>
                    <a:pt x="0" y="0"/>
                  </a:moveTo>
                  <a:cubicBezTo>
                    <a:pt x="1979" y="27709"/>
                    <a:pt x="2692" y="55538"/>
                    <a:pt x="5938" y="83127"/>
                  </a:cubicBezTo>
                  <a:cubicBezTo>
                    <a:pt x="6669" y="89343"/>
                    <a:pt x="11519" y="94691"/>
                    <a:pt x="11876" y="100940"/>
                  </a:cubicBezTo>
                  <a:cubicBezTo>
                    <a:pt x="15491" y="164203"/>
                    <a:pt x="14936" y="227644"/>
                    <a:pt x="17813" y="290945"/>
                  </a:cubicBezTo>
                  <a:cubicBezTo>
                    <a:pt x="23173" y="408869"/>
                    <a:pt x="10882" y="330521"/>
                    <a:pt x="35626" y="380010"/>
                  </a:cubicBezTo>
                  <a:cubicBezTo>
                    <a:pt x="51042" y="410842"/>
                    <a:pt x="30244" y="386502"/>
                    <a:pt x="53439" y="409699"/>
                  </a:cubicBezTo>
                  <a:cubicBezTo>
                    <a:pt x="70643" y="461310"/>
                    <a:pt x="59377" y="421253"/>
                    <a:pt x="59377" y="534390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0" name="Forme libre 259"/>
            <p:cNvSpPr/>
            <p:nvPr/>
          </p:nvSpPr>
          <p:spPr>
            <a:xfrm>
              <a:off x="5663731" y="1989117"/>
              <a:ext cx="66113" cy="237506"/>
            </a:xfrm>
            <a:custGeom>
              <a:avLst/>
              <a:gdLst>
                <a:gd name="connsiteX0" fmla="*/ 799 w 66113"/>
                <a:gd name="connsiteY0" fmla="*/ 0 h 237506"/>
                <a:gd name="connsiteX1" fmla="*/ 6737 w 66113"/>
                <a:gd name="connsiteY1" fmla="*/ 83127 h 237506"/>
                <a:gd name="connsiteX2" fmla="*/ 30487 w 66113"/>
                <a:gd name="connsiteY2" fmla="*/ 118753 h 237506"/>
                <a:gd name="connsiteX3" fmla="*/ 36425 w 66113"/>
                <a:gd name="connsiteY3" fmla="*/ 148441 h 237506"/>
                <a:gd name="connsiteX4" fmla="*/ 48300 w 66113"/>
                <a:gd name="connsiteY4" fmla="*/ 184067 h 237506"/>
                <a:gd name="connsiteX5" fmla="*/ 54238 w 66113"/>
                <a:gd name="connsiteY5" fmla="*/ 201880 h 237506"/>
                <a:gd name="connsiteX6" fmla="*/ 66113 w 66113"/>
                <a:gd name="connsiteY6" fmla="*/ 237506 h 23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113" h="237506">
                  <a:moveTo>
                    <a:pt x="799" y="0"/>
                  </a:moveTo>
                  <a:cubicBezTo>
                    <a:pt x="2778" y="27709"/>
                    <a:pt x="0" y="56177"/>
                    <a:pt x="6737" y="83127"/>
                  </a:cubicBezTo>
                  <a:cubicBezTo>
                    <a:pt x="10199" y="96973"/>
                    <a:pt x="30487" y="118753"/>
                    <a:pt x="30487" y="118753"/>
                  </a:cubicBezTo>
                  <a:cubicBezTo>
                    <a:pt x="32466" y="128649"/>
                    <a:pt x="33770" y="138705"/>
                    <a:pt x="36425" y="148441"/>
                  </a:cubicBezTo>
                  <a:cubicBezTo>
                    <a:pt x="39719" y="160518"/>
                    <a:pt x="44342" y="172192"/>
                    <a:pt x="48300" y="184067"/>
                  </a:cubicBezTo>
                  <a:cubicBezTo>
                    <a:pt x="50279" y="190005"/>
                    <a:pt x="53011" y="195743"/>
                    <a:pt x="54238" y="201880"/>
                  </a:cubicBezTo>
                  <a:cubicBezTo>
                    <a:pt x="60724" y="234314"/>
                    <a:pt x="53038" y="224433"/>
                    <a:pt x="66113" y="237506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1" name="Forme libre 260"/>
            <p:cNvSpPr/>
            <p:nvPr/>
          </p:nvSpPr>
          <p:spPr>
            <a:xfrm>
              <a:off x="5349834" y="2179122"/>
              <a:ext cx="362197" cy="65314"/>
            </a:xfrm>
            <a:custGeom>
              <a:avLst/>
              <a:gdLst>
                <a:gd name="connsiteX0" fmla="*/ 0 w 362197"/>
                <a:gd name="connsiteY0" fmla="*/ 0 h 65314"/>
                <a:gd name="connsiteX1" fmla="*/ 41563 w 362197"/>
                <a:gd name="connsiteY1" fmla="*/ 5938 h 65314"/>
                <a:gd name="connsiteX2" fmla="*/ 160317 w 362197"/>
                <a:gd name="connsiteY2" fmla="*/ 17813 h 65314"/>
                <a:gd name="connsiteX3" fmla="*/ 195943 w 362197"/>
                <a:gd name="connsiteY3" fmla="*/ 29688 h 65314"/>
                <a:gd name="connsiteX4" fmla="*/ 213756 w 362197"/>
                <a:gd name="connsiteY4" fmla="*/ 35626 h 65314"/>
                <a:gd name="connsiteX5" fmla="*/ 285008 w 362197"/>
                <a:gd name="connsiteY5" fmla="*/ 47501 h 65314"/>
                <a:gd name="connsiteX6" fmla="*/ 320634 w 362197"/>
                <a:gd name="connsiteY6" fmla="*/ 59377 h 65314"/>
                <a:gd name="connsiteX7" fmla="*/ 338447 w 362197"/>
                <a:gd name="connsiteY7" fmla="*/ 65314 h 65314"/>
                <a:gd name="connsiteX8" fmla="*/ 362197 w 362197"/>
                <a:gd name="connsiteY8" fmla="*/ 65314 h 6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197" h="65314">
                  <a:moveTo>
                    <a:pt x="0" y="0"/>
                  </a:moveTo>
                  <a:cubicBezTo>
                    <a:pt x="13854" y="1979"/>
                    <a:pt x="27645" y="4473"/>
                    <a:pt x="41563" y="5938"/>
                  </a:cubicBezTo>
                  <a:cubicBezTo>
                    <a:pt x="225549" y="25304"/>
                    <a:pt x="24333" y="814"/>
                    <a:pt x="160317" y="17813"/>
                  </a:cubicBezTo>
                  <a:lnTo>
                    <a:pt x="195943" y="29688"/>
                  </a:lnTo>
                  <a:cubicBezTo>
                    <a:pt x="201881" y="31667"/>
                    <a:pt x="207560" y="34741"/>
                    <a:pt x="213756" y="35626"/>
                  </a:cubicBezTo>
                  <a:cubicBezTo>
                    <a:pt x="231583" y="38173"/>
                    <a:pt x="265917" y="42294"/>
                    <a:pt x="285008" y="47501"/>
                  </a:cubicBezTo>
                  <a:cubicBezTo>
                    <a:pt x="297085" y="50795"/>
                    <a:pt x="308759" y="55419"/>
                    <a:pt x="320634" y="59377"/>
                  </a:cubicBezTo>
                  <a:cubicBezTo>
                    <a:pt x="326572" y="61356"/>
                    <a:pt x="332188" y="65314"/>
                    <a:pt x="338447" y="65314"/>
                  </a:cubicBezTo>
                  <a:lnTo>
                    <a:pt x="362197" y="65314"/>
                  </a:ln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2" name="Forme libre 261"/>
            <p:cNvSpPr/>
            <p:nvPr/>
          </p:nvSpPr>
          <p:spPr>
            <a:xfrm>
              <a:off x="5343896" y="1971304"/>
              <a:ext cx="290946" cy="184067"/>
            </a:xfrm>
            <a:custGeom>
              <a:avLst/>
              <a:gdLst>
                <a:gd name="connsiteX0" fmla="*/ 0 w 290946"/>
                <a:gd name="connsiteY0" fmla="*/ 184067 h 184067"/>
                <a:gd name="connsiteX1" fmla="*/ 59377 w 290946"/>
                <a:gd name="connsiteY1" fmla="*/ 166254 h 184067"/>
                <a:gd name="connsiteX2" fmla="*/ 95003 w 290946"/>
                <a:gd name="connsiteY2" fmla="*/ 160317 h 184067"/>
                <a:gd name="connsiteX3" fmla="*/ 112816 w 290946"/>
                <a:gd name="connsiteY3" fmla="*/ 154379 h 184067"/>
                <a:gd name="connsiteX4" fmla="*/ 124691 w 290946"/>
                <a:gd name="connsiteY4" fmla="*/ 118753 h 184067"/>
                <a:gd name="connsiteX5" fmla="*/ 142504 w 290946"/>
                <a:gd name="connsiteY5" fmla="*/ 112815 h 184067"/>
                <a:gd name="connsiteX6" fmla="*/ 184068 w 290946"/>
                <a:gd name="connsiteY6" fmla="*/ 100940 h 184067"/>
                <a:gd name="connsiteX7" fmla="*/ 201881 w 290946"/>
                <a:gd name="connsiteY7" fmla="*/ 89065 h 184067"/>
                <a:gd name="connsiteX8" fmla="*/ 219694 w 290946"/>
                <a:gd name="connsiteY8" fmla="*/ 59377 h 184067"/>
                <a:gd name="connsiteX9" fmla="*/ 255320 w 290946"/>
                <a:gd name="connsiteY9" fmla="*/ 47501 h 184067"/>
                <a:gd name="connsiteX10" fmla="*/ 273133 w 290946"/>
                <a:gd name="connsiteY10" fmla="*/ 11875 h 184067"/>
                <a:gd name="connsiteX11" fmla="*/ 290946 w 290946"/>
                <a:gd name="connsiteY11" fmla="*/ 0 h 1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0946" h="184067">
                  <a:moveTo>
                    <a:pt x="0" y="184067"/>
                  </a:moveTo>
                  <a:cubicBezTo>
                    <a:pt x="22713" y="176496"/>
                    <a:pt x="36948" y="170740"/>
                    <a:pt x="59377" y="166254"/>
                  </a:cubicBezTo>
                  <a:cubicBezTo>
                    <a:pt x="71182" y="163893"/>
                    <a:pt x="83128" y="162296"/>
                    <a:pt x="95003" y="160317"/>
                  </a:cubicBezTo>
                  <a:cubicBezTo>
                    <a:pt x="100941" y="158338"/>
                    <a:pt x="109178" y="159472"/>
                    <a:pt x="112816" y="154379"/>
                  </a:cubicBezTo>
                  <a:cubicBezTo>
                    <a:pt x="120092" y="144193"/>
                    <a:pt x="112816" y="122712"/>
                    <a:pt x="124691" y="118753"/>
                  </a:cubicBezTo>
                  <a:cubicBezTo>
                    <a:pt x="130629" y="116774"/>
                    <a:pt x="136486" y="114534"/>
                    <a:pt x="142504" y="112815"/>
                  </a:cubicBezTo>
                  <a:cubicBezTo>
                    <a:pt x="151389" y="110276"/>
                    <a:pt x="174572" y="105688"/>
                    <a:pt x="184068" y="100940"/>
                  </a:cubicBezTo>
                  <a:cubicBezTo>
                    <a:pt x="190451" y="97749"/>
                    <a:pt x="195943" y="93023"/>
                    <a:pt x="201881" y="89065"/>
                  </a:cubicBezTo>
                  <a:cubicBezTo>
                    <a:pt x="205944" y="76874"/>
                    <a:pt x="206652" y="65898"/>
                    <a:pt x="219694" y="59377"/>
                  </a:cubicBezTo>
                  <a:cubicBezTo>
                    <a:pt x="230890" y="53779"/>
                    <a:pt x="255320" y="47501"/>
                    <a:pt x="255320" y="47501"/>
                  </a:cubicBezTo>
                  <a:cubicBezTo>
                    <a:pt x="261007" y="24750"/>
                    <a:pt x="256590" y="25110"/>
                    <a:pt x="273133" y="11875"/>
                  </a:cubicBezTo>
                  <a:cubicBezTo>
                    <a:pt x="278705" y="7417"/>
                    <a:pt x="290946" y="0"/>
                    <a:pt x="290946" y="0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3" name="Forme libre 262"/>
            <p:cNvSpPr/>
            <p:nvPr/>
          </p:nvSpPr>
          <p:spPr>
            <a:xfrm>
              <a:off x="5771408" y="2268152"/>
              <a:ext cx="154379" cy="96203"/>
            </a:xfrm>
            <a:custGeom>
              <a:avLst/>
              <a:gdLst>
                <a:gd name="connsiteX0" fmla="*/ 0 w 154379"/>
                <a:gd name="connsiteY0" fmla="*/ 35 h 96203"/>
                <a:gd name="connsiteX1" fmla="*/ 35626 w 154379"/>
                <a:gd name="connsiteY1" fmla="*/ 5973 h 96203"/>
                <a:gd name="connsiteX2" fmla="*/ 41563 w 154379"/>
                <a:gd name="connsiteY2" fmla="*/ 23786 h 96203"/>
                <a:gd name="connsiteX3" fmla="*/ 59376 w 154379"/>
                <a:gd name="connsiteY3" fmla="*/ 29723 h 96203"/>
                <a:gd name="connsiteX4" fmla="*/ 71252 w 154379"/>
                <a:gd name="connsiteY4" fmla="*/ 41599 h 96203"/>
                <a:gd name="connsiteX5" fmla="*/ 89065 w 154379"/>
                <a:gd name="connsiteY5" fmla="*/ 53474 h 96203"/>
                <a:gd name="connsiteX6" fmla="*/ 100940 w 154379"/>
                <a:gd name="connsiteY6" fmla="*/ 71287 h 96203"/>
                <a:gd name="connsiteX7" fmla="*/ 106878 w 154379"/>
                <a:gd name="connsiteY7" fmla="*/ 89100 h 96203"/>
                <a:gd name="connsiteX8" fmla="*/ 154379 w 154379"/>
                <a:gd name="connsiteY8" fmla="*/ 95038 h 9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379" h="96203">
                  <a:moveTo>
                    <a:pt x="0" y="35"/>
                  </a:moveTo>
                  <a:cubicBezTo>
                    <a:pt x="11875" y="2014"/>
                    <a:pt x="25173" y="0"/>
                    <a:pt x="35626" y="5973"/>
                  </a:cubicBezTo>
                  <a:cubicBezTo>
                    <a:pt x="41060" y="9078"/>
                    <a:pt x="37137" y="19360"/>
                    <a:pt x="41563" y="23786"/>
                  </a:cubicBezTo>
                  <a:cubicBezTo>
                    <a:pt x="45989" y="28212"/>
                    <a:pt x="53438" y="27744"/>
                    <a:pt x="59376" y="29723"/>
                  </a:cubicBezTo>
                  <a:cubicBezTo>
                    <a:pt x="63335" y="33682"/>
                    <a:pt x="66880" y="38102"/>
                    <a:pt x="71252" y="41599"/>
                  </a:cubicBezTo>
                  <a:cubicBezTo>
                    <a:pt x="76824" y="46057"/>
                    <a:pt x="84019" y="48428"/>
                    <a:pt x="89065" y="53474"/>
                  </a:cubicBezTo>
                  <a:cubicBezTo>
                    <a:pt x="94111" y="58520"/>
                    <a:pt x="97749" y="64904"/>
                    <a:pt x="100940" y="71287"/>
                  </a:cubicBezTo>
                  <a:cubicBezTo>
                    <a:pt x="103739" y="76885"/>
                    <a:pt x="101670" y="85628"/>
                    <a:pt x="106878" y="89100"/>
                  </a:cubicBezTo>
                  <a:cubicBezTo>
                    <a:pt x="117532" y="96203"/>
                    <a:pt x="141099" y="95038"/>
                    <a:pt x="154379" y="95038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4" name="Forme libre 263"/>
            <p:cNvSpPr/>
            <p:nvPr/>
          </p:nvSpPr>
          <p:spPr>
            <a:xfrm>
              <a:off x="6276109" y="2308499"/>
              <a:ext cx="1075348" cy="106267"/>
            </a:xfrm>
            <a:custGeom>
              <a:avLst/>
              <a:gdLst>
                <a:gd name="connsiteX0" fmla="*/ 0 w 1075348"/>
                <a:gd name="connsiteY0" fmla="*/ 96254 h 106267"/>
                <a:gd name="connsiteX1" fmla="*/ 195943 w 1075348"/>
                <a:gd name="connsiteY1" fmla="*/ 96254 h 106267"/>
                <a:gd name="connsiteX2" fmla="*/ 213756 w 1075348"/>
                <a:gd name="connsiteY2" fmla="*/ 90317 h 106267"/>
                <a:gd name="connsiteX3" fmla="*/ 231569 w 1075348"/>
                <a:gd name="connsiteY3" fmla="*/ 78441 h 106267"/>
                <a:gd name="connsiteX4" fmla="*/ 249382 w 1075348"/>
                <a:gd name="connsiteY4" fmla="*/ 72504 h 106267"/>
                <a:gd name="connsiteX5" fmla="*/ 451262 w 1075348"/>
                <a:gd name="connsiteY5" fmla="*/ 66566 h 106267"/>
                <a:gd name="connsiteX6" fmla="*/ 564078 w 1075348"/>
                <a:gd name="connsiteY6" fmla="*/ 60628 h 106267"/>
                <a:gd name="connsiteX7" fmla="*/ 599704 w 1075348"/>
                <a:gd name="connsiteY7" fmla="*/ 48753 h 106267"/>
                <a:gd name="connsiteX8" fmla="*/ 617517 w 1075348"/>
                <a:gd name="connsiteY8" fmla="*/ 36878 h 106267"/>
                <a:gd name="connsiteX9" fmla="*/ 629392 w 1075348"/>
                <a:gd name="connsiteY9" fmla="*/ 25002 h 106267"/>
                <a:gd name="connsiteX10" fmla="*/ 997527 w 1075348"/>
                <a:gd name="connsiteY10" fmla="*/ 19065 h 106267"/>
                <a:gd name="connsiteX11" fmla="*/ 1027216 w 1075348"/>
                <a:gd name="connsiteY11" fmla="*/ 13127 h 106267"/>
                <a:gd name="connsiteX12" fmla="*/ 1074717 w 1075348"/>
                <a:gd name="connsiteY12" fmla="*/ 1252 h 10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5348" h="106267">
                  <a:moveTo>
                    <a:pt x="0" y="96254"/>
                  </a:moveTo>
                  <a:cubicBezTo>
                    <a:pt x="90110" y="106267"/>
                    <a:pt x="63599" y="106057"/>
                    <a:pt x="195943" y="96254"/>
                  </a:cubicBezTo>
                  <a:cubicBezTo>
                    <a:pt x="202185" y="95792"/>
                    <a:pt x="207818" y="92296"/>
                    <a:pt x="213756" y="90317"/>
                  </a:cubicBezTo>
                  <a:cubicBezTo>
                    <a:pt x="219694" y="86358"/>
                    <a:pt x="225186" y="81632"/>
                    <a:pt x="231569" y="78441"/>
                  </a:cubicBezTo>
                  <a:cubicBezTo>
                    <a:pt x="237167" y="75642"/>
                    <a:pt x="243132" y="72842"/>
                    <a:pt x="249382" y="72504"/>
                  </a:cubicBezTo>
                  <a:cubicBezTo>
                    <a:pt x="316606" y="68870"/>
                    <a:pt x="383987" y="69105"/>
                    <a:pt x="451262" y="66566"/>
                  </a:cubicBezTo>
                  <a:cubicBezTo>
                    <a:pt x="488893" y="65146"/>
                    <a:pt x="526473" y="62607"/>
                    <a:pt x="564078" y="60628"/>
                  </a:cubicBezTo>
                  <a:cubicBezTo>
                    <a:pt x="575953" y="56670"/>
                    <a:pt x="589289" y="55696"/>
                    <a:pt x="599704" y="48753"/>
                  </a:cubicBezTo>
                  <a:cubicBezTo>
                    <a:pt x="605642" y="44795"/>
                    <a:pt x="611945" y="41336"/>
                    <a:pt x="617517" y="36878"/>
                  </a:cubicBezTo>
                  <a:cubicBezTo>
                    <a:pt x="621888" y="33381"/>
                    <a:pt x="623800" y="25264"/>
                    <a:pt x="629392" y="25002"/>
                  </a:cubicBezTo>
                  <a:cubicBezTo>
                    <a:pt x="751985" y="19255"/>
                    <a:pt x="874815" y="21044"/>
                    <a:pt x="997527" y="19065"/>
                  </a:cubicBezTo>
                  <a:cubicBezTo>
                    <a:pt x="1007423" y="17086"/>
                    <a:pt x="1017479" y="15782"/>
                    <a:pt x="1027216" y="13127"/>
                  </a:cubicBezTo>
                  <a:cubicBezTo>
                    <a:pt x="1075348" y="0"/>
                    <a:pt x="1047557" y="1252"/>
                    <a:pt x="1074717" y="1252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5" name="Forme libre 264"/>
            <p:cNvSpPr/>
            <p:nvPr/>
          </p:nvSpPr>
          <p:spPr>
            <a:xfrm>
              <a:off x="7391454" y="1704109"/>
              <a:ext cx="72188" cy="581891"/>
            </a:xfrm>
            <a:custGeom>
              <a:avLst/>
              <a:gdLst>
                <a:gd name="connsiteX0" fmla="*/ 12811 w 72188"/>
                <a:gd name="connsiteY0" fmla="*/ 581891 h 581891"/>
                <a:gd name="connsiteX1" fmla="*/ 936 w 72188"/>
                <a:gd name="connsiteY1" fmla="*/ 564078 h 581891"/>
                <a:gd name="connsiteX2" fmla="*/ 12811 w 72188"/>
                <a:gd name="connsiteY2" fmla="*/ 439387 h 581891"/>
                <a:gd name="connsiteX3" fmla="*/ 18749 w 72188"/>
                <a:gd name="connsiteY3" fmla="*/ 415636 h 581891"/>
                <a:gd name="connsiteX4" fmla="*/ 30624 w 72188"/>
                <a:gd name="connsiteY4" fmla="*/ 380010 h 581891"/>
                <a:gd name="connsiteX5" fmla="*/ 36562 w 72188"/>
                <a:gd name="connsiteY5" fmla="*/ 296883 h 581891"/>
                <a:gd name="connsiteX6" fmla="*/ 42499 w 72188"/>
                <a:gd name="connsiteY6" fmla="*/ 279070 h 581891"/>
                <a:gd name="connsiteX7" fmla="*/ 48437 w 72188"/>
                <a:gd name="connsiteY7" fmla="*/ 225631 h 581891"/>
                <a:gd name="connsiteX8" fmla="*/ 54375 w 72188"/>
                <a:gd name="connsiteY8" fmla="*/ 59377 h 581891"/>
                <a:gd name="connsiteX9" fmla="*/ 60312 w 72188"/>
                <a:gd name="connsiteY9" fmla="*/ 41564 h 581891"/>
                <a:gd name="connsiteX10" fmla="*/ 66250 w 72188"/>
                <a:gd name="connsiteY10" fmla="*/ 17813 h 581891"/>
                <a:gd name="connsiteX11" fmla="*/ 72188 w 72188"/>
                <a:gd name="connsiteY11" fmla="*/ 0 h 58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188" h="581891">
                  <a:moveTo>
                    <a:pt x="12811" y="581891"/>
                  </a:moveTo>
                  <a:cubicBezTo>
                    <a:pt x="8853" y="575953"/>
                    <a:pt x="1381" y="571200"/>
                    <a:pt x="936" y="564078"/>
                  </a:cubicBezTo>
                  <a:cubicBezTo>
                    <a:pt x="0" y="549110"/>
                    <a:pt x="8678" y="464182"/>
                    <a:pt x="12811" y="439387"/>
                  </a:cubicBezTo>
                  <a:cubicBezTo>
                    <a:pt x="14153" y="431337"/>
                    <a:pt x="16404" y="423453"/>
                    <a:pt x="18749" y="415636"/>
                  </a:cubicBezTo>
                  <a:cubicBezTo>
                    <a:pt x="22346" y="403646"/>
                    <a:pt x="30624" y="380010"/>
                    <a:pt x="30624" y="380010"/>
                  </a:cubicBezTo>
                  <a:cubicBezTo>
                    <a:pt x="32603" y="352301"/>
                    <a:pt x="33316" y="324472"/>
                    <a:pt x="36562" y="296883"/>
                  </a:cubicBezTo>
                  <a:cubicBezTo>
                    <a:pt x="37293" y="290667"/>
                    <a:pt x="41470" y="285244"/>
                    <a:pt x="42499" y="279070"/>
                  </a:cubicBezTo>
                  <a:cubicBezTo>
                    <a:pt x="45445" y="261391"/>
                    <a:pt x="46458" y="243444"/>
                    <a:pt x="48437" y="225631"/>
                  </a:cubicBezTo>
                  <a:cubicBezTo>
                    <a:pt x="50416" y="170213"/>
                    <a:pt x="50805" y="114715"/>
                    <a:pt x="54375" y="59377"/>
                  </a:cubicBezTo>
                  <a:cubicBezTo>
                    <a:pt x="54778" y="53131"/>
                    <a:pt x="58593" y="47582"/>
                    <a:pt x="60312" y="41564"/>
                  </a:cubicBezTo>
                  <a:cubicBezTo>
                    <a:pt x="62554" y="33717"/>
                    <a:pt x="64008" y="25660"/>
                    <a:pt x="66250" y="17813"/>
                  </a:cubicBezTo>
                  <a:cubicBezTo>
                    <a:pt x="67970" y="11795"/>
                    <a:pt x="72188" y="0"/>
                    <a:pt x="72188" y="0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6" name="Forme libre 265"/>
            <p:cNvSpPr/>
            <p:nvPr/>
          </p:nvSpPr>
          <p:spPr>
            <a:xfrm>
              <a:off x="7416140" y="2319943"/>
              <a:ext cx="579121" cy="43247"/>
            </a:xfrm>
            <a:custGeom>
              <a:avLst/>
              <a:gdLst>
                <a:gd name="connsiteX0" fmla="*/ 0 w 579121"/>
                <a:gd name="connsiteY0" fmla="*/ 7621 h 43247"/>
                <a:gd name="connsiteX1" fmla="*/ 106878 w 579121"/>
                <a:gd name="connsiteY1" fmla="*/ 13558 h 43247"/>
                <a:gd name="connsiteX2" fmla="*/ 124691 w 579121"/>
                <a:gd name="connsiteY2" fmla="*/ 19496 h 43247"/>
                <a:gd name="connsiteX3" fmla="*/ 166255 w 579121"/>
                <a:gd name="connsiteY3" fmla="*/ 31371 h 43247"/>
                <a:gd name="connsiteX4" fmla="*/ 255320 w 579121"/>
                <a:gd name="connsiteY4" fmla="*/ 25434 h 43247"/>
                <a:gd name="connsiteX5" fmla="*/ 273133 w 579121"/>
                <a:gd name="connsiteY5" fmla="*/ 19496 h 43247"/>
                <a:gd name="connsiteX6" fmla="*/ 302821 w 579121"/>
                <a:gd name="connsiteY6" fmla="*/ 13558 h 43247"/>
                <a:gd name="connsiteX7" fmla="*/ 320634 w 579121"/>
                <a:gd name="connsiteY7" fmla="*/ 1683 h 43247"/>
                <a:gd name="connsiteX8" fmla="*/ 421574 w 579121"/>
                <a:gd name="connsiteY8" fmla="*/ 7621 h 43247"/>
                <a:gd name="connsiteX9" fmla="*/ 445325 w 579121"/>
                <a:gd name="connsiteY9" fmla="*/ 13558 h 43247"/>
                <a:gd name="connsiteX10" fmla="*/ 534390 w 579121"/>
                <a:gd name="connsiteY10" fmla="*/ 19496 h 43247"/>
                <a:gd name="connsiteX11" fmla="*/ 552203 w 579121"/>
                <a:gd name="connsiteY11" fmla="*/ 25434 h 43247"/>
                <a:gd name="connsiteX12" fmla="*/ 575954 w 579121"/>
                <a:gd name="connsiteY12" fmla="*/ 31371 h 43247"/>
                <a:gd name="connsiteX13" fmla="*/ 575954 w 579121"/>
                <a:gd name="connsiteY13" fmla="*/ 43247 h 4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9121" h="43247">
                  <a:moveTo>
                    <a:pt x="0" y="7621"/>
                  </a:moveTo>
                  <a:cubicBezTo>
                    <a:pt x="35626" y="9600"/>
                    <a:pt x="71358" y="10175"/>
                    <a:pt x="106878" y="13558"/>
                  </a:cubicBezTo>
                  <a:cubicBezTo>
                    <a:pt x="113109" y="14151"/>
                    <a:pt x="118673" y="17776"/>
                    <a:pt x="124691" y="19496"/>
                  </a:cubicBezTo>
                  <a:cubicBezTo>
                    <a:pt x="176907" y="34416"/>
                    <a:pt x="123526" y="17129"/>
                    <a:pt x="166255" y="31371"/>
                  </a:cubicBezTo>
                  <a:cubicBezTo>
                    <a:pt x="195943" y="29392"/>
                    <a:pt x="225748" y="28720"/>
                    <a:pt x="255320" y="25434"/>
                  </a:cubicBezTo>
                  <a:cubicBezTo>
                    <a:pt x="261541" y="24743"/>
                    <a:pt x="267061" y="21014"/>
                    <a:pt x="273133" y="19496"/>
                  </a:cubicBezTo>
                  <a:cubicBezTo>
                    <a:pt x="282924" y="17048"/>
                    <a:pt x="292925" y="15537"/>
                    <a:pt x="302821" y="13558"/>
                  </a:cubicBezTo>
                  <a:cubicBezTo>
                    <a:pt x="308759" y="9600"/>
                    <a:pt x="313507" y="2039"/>
                    <a:pt x="320634" y="1683"/>
                  </a:cubicBezTo>
                  <a:cubicBezTo>
                    <a:pt x="354297" y="0"/>
                    <a:pt x="388021" y="4426"/>
                    <a:pt x="421574" y="7621"/>
                  </a:cubicBezTo>
                  <a:cubicBezTo>
                    <a:pt x="429698" y="8395"/>
                    <a:pt x="437209" y="12704"/>
                    <a:pt x="445325" y="13558"/>
                  </a:cubicBezTo>
                  <a:cubicBezTo>
                    <a:pt x="474916" y="16673"/>
                    <a:pt x="504702" y="17517"/>
                    <a:pt x="534390" y="19496"/>
                  </a:cubicBezTo>
                  <a:cubicBezTo>
                    <a:pt x="540328" y="21475"/>
                    <a:pt x="546185" y="23715"/>
                    <a:pt x="552203" y="25434"/>
                  </a:cubicBezTo>
                  <a:cubicBezTo>
                    <a:pt x="560050" y="27676"/>
                    <a:pt x="569425" y="26475"/>
                    <a:pt x="575954" y="31371"/>
                  </a:cubicBezTo>
                  <a:cubicBezTo>
                    <a:pt x="579121" y="33746"/>
                    <a:pt x="575954" y="39288"/>
                    <a:pt x="575954" y="43247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7" name="Forme libre 266"/>
            <p:cNvSpPr/>
            <p:nvPr/>
          </p:nvSpPr>
          <p:spPr>
            <a:xfrm>
              <a:off x="7974049" y="2404753"/>
              <a:ext cx="53670" cy="635330"/>
            </a:xfrm>
            <a:custGeom>
              <a:avLst/>
              <a:gdLst>
                <a:gd name="connsiteX0" fmla="*/ 53670 w 53670"/>
                <a:gd name="connsiteY0" fmla="*/ 0 h 635330"/>
                <a:gd name="connsiteX1" fmla="*/ 47733 w 53670"/>
                <a:gd name="connsiteY1" fmla="*/ 136566 h 635330"/>
                <a:gd name="connsiteX2" fmla="*/ 35857 w 53670"/>
                <a:gd name="connsiteY2" fmla="*/ 237507 h 635330"/>
                <a:gd name="connsiteX3" fmla="*/ 23982 w 53670"/>
                <a:gd name="connsiteY3" fmla="*/ 255320 h 635330"/>
                <a:gd name="connsiteX4" fmla="*/ 23982 w 53670"/>
                <a:gd name="connsiteY4" fmla="*/ 427512 h 635330"/>
                <a:gd name="connsiteX5" fmla="*/ 12107 w 53670"/>
                <a:gd name="connsiteY5" fmla="*/ 469076 h 635330"/>
                <a:gd name="connsiteX6" fmla="*/ 6169 w 53670"/>
                <a:gd name="connsiteY6" fmla="*/ 522515 h 635330"/>
                <a:gd name="connsiteX7" fmla="*/ 232 w 53670"/>
                <a:gd name="connsiteY7" fmla="*/ 635330 h 63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70" h="635330">
                  <a:moveTo>
                    <a:pt x="53670" y="0"/>
                  </a:moveTo>
                  <a:cubicBezTo>
                    <a:pt x="51691" y="45522"/>
                    <a:pt x="50260" y="91071"/>
                    <a:pt x="47733" y="136566"/>
                  </a:cubicBezTo>
                  <a:cubicBezTo>
                    <a:pt x="47367" y="143154"/>
                    <a:pt x="46094" y="213620"/>
                    <a:pt x="35857" y="237507"/>
                  </a:cubicBezTo>
                  <a:cubicBezTo>
                    <a:pt x="33046" y="244066"/>
                    <a:pt x="27940" y="249382"/>
                    <a:pt x="23982" y="255320"/>
                  </a:cubicBezTo>
                  <a:cubicBezTo>
                    <a:pt x="29970" y="345139"/>
                    <a:pt x="33718" y="339881"/>
                    <a:pt x="23982" y="427512"/>
                  </a:cubicBezTo>
                  <a:cubicBezTo>
                    <a:pt x="22739" y="438701"/>
                    <a:pt x="15862" y="457813"/>
                    <a:pt x="12107" y="469076"/>
                  </a:cubicBezTo>
                  <a:cubicBezTo>
                    <a:pt x="10128" y="486889"/>
                    <a:pt x="7544" y="504645"/>
                    <a:pt x="6169" y="522515"/>
                  </a:cubicBezTo>
                  <a:cubicBezTo>
                    <a:pt x="0" y="602719"/>
                    <a:pt x="232" y="592649"/>
                    <a:pt x="232" y="635330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8" name="Forme libre 267"/>
            <p:cNvSpPr/>
            <p:nvPr/>
          </p:nvSpPr>
          <p:spPr>
            <a:xfrm>
              <a:off x="5979226" y="2398816"/>
              <a:ext cx="231569" cy="11875"/>
            </a:xfrm>
            <a:custGeom>
              <a:avLst/>
              <a:gdLst>
                <a:gd name="connsiteX0" fmla="*/ 0 w 231569"/>
                <a:gd name="connsiteY0" fmla="*/ 5937 h 11875"/>
                <a:gd name="connsiteX1" fmla="*/ 112816 w 231569"/>
                <a:gd name="connsiteY1" fmla="*/ 11875 h 11875"/>
                <a:gd name="connsiteX2" fmla="*/ 148442 w 231569"/>
                <a:gd name="connsiteY2" fmla="*/ 5937 h 11875"/>
                <a:gd name="connsiteX3" fmla="*/ 225631 w 231569"/>
                <a:gd name="connsiteY3" fmla="*/ 0 h 11875"/>
                <a:gd name="connsiteX4" fmla="*/ 231569 w 231569"/>
                <a:gd name="connsiteY4" fmla="*/ 5937 h 1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569" h="11875">
                  <a:moveTo>
                    <a:pt x="0" y="5937"/>
                  </a:moveTo>
                  <a:cubicBezTo>
                    <a:pt x="37605" y="7916"/>
                    <a:pt x="75159" y="11875"/>
                    <a:pt x="112816" y="11875"/>
                  </a:cubicBezTo>
                  <a:cubicBezTo>
                    <a:pt x="124855" y="11875"/>
                    <a:pt x="136469" y="7197"/>
                    <a:pt x="148442" y="5937"/>
                  </a:cubicBezTo>
                  <a:cubicBezTo>
                    <a:pt x="174106" y="3236"/>
                    <a:pt x="199825" y="0"/>
                    <a:pt x="225631" y="0"/>
                  </a:cubicBezTo>
                  <a:cubicBezTo>
                    <a:pt x="228430" y="0"/>
                    <a:pt x="229590" y="3958"/>
                    <a:pt x="231569" y="5937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9" name="Forme libre 268"/>
            <p:cNvSpPr/>
            <p:nvPr/>
          </p:nvSpPr>
          <p:spPr>
            <a:xfrm>
              <a:off x="4987636" y="2178057"/>
              <a:ext cx="303884" cy="131694"/>
            </a:xfrm>
            <a:custGeom>
              <a:avLst/>
              <a:gdLst>
                <a:gd name="connsiteX0" fmla="*/ 0 w 303884"/>
                <a:gd name="connsiteY0" fmla="*/ 131694 h 131694"/>
                <a:gd name="connsiteX1" fmla="*/ 71252 w 303884"/>
                <a:gd name="connsiteY1" fmla="*/ 119818 h 131694"/>
                <a:gd name="connsiteX2" fmla="*/ 83128 w 303884"/>
                <a:gd name="connsiteY2" fmla="*/ 107943 h 131694"/>
                <a:gd name="connsiteX3" fmla="*/ 118754 w 303884"/>
                <a:gd name="connsiteY3" fmla="*/ 96068 h 131694"/>
                <a:gd name="connsiteX4" fmla="*/ 136567 w 303884"/>
                <a:gd name="connsiteY4" fmla="*/ 90130 h 131694"/>
                <a:gd name="connsiteX5" fmla="*/ 195943 w 303884"/>
                <a:gd name="connsiteY5" fmla="*/ 84192 h 131694"/>
                <a:gd name="connsiteX6" fmla="*/ 243445 w 303884"/>
                <a:gd name="connsiteY6" fmla="*/ 60442 h 131694"/>
                <a:gd name="connsiteX7" fmla="*/ 261258 w 303884"/>
                <a:gd name="connsiteY7" fmla="*/ 54504 h 131694"/>
                <a:gd name="connsiteX8" fmla="*/ 267195 w 303884"/>
                <a:gd name="connsiteY8" fmla="*/ 36691 h 131694"/>
                <a:gd name="connsiteX9" fmla="*/ 290946 w 303884"/>
                <a:gd name="connsiteY9" fmla="*/ 18878 h 1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3884" h="131694">
                  <a:moveTo>
                    <a:pt x="0" y="131694"/>
                  </a:moveTo>
                  <a:cubicBezTo>
                    <a:pt x="5284" y="131107"/>
                    <a:pt x="55425" y="129314"/>
                    <a:pt x="71252" y="119818"/>
                  </a:cubicBezTo>
                  <a:cubicBezTo>
                    <a:pt x="76052" y="116938"/>
                    <a:pt x="78121" y="110446"/>
                    <a:pt x="83128" y="107943"/>
                  </a:cubicBezTo>
                  <a:cubicBezTo>
                    <a:pt x="94324" y="102345"/>
                    <a:pt x="106879" y="100026"/>
                    <a:pt x="118754" y="96068"/>
                  </a:cubicBezTo>
                  <a:cubicBezTo>
                    <a:pt x="124692" y="94089"/>
                    <a:pt x="130339" y="90753"/>
                    <a:pt x="136567" y="90130"/>
                  </a:cubicBezTo>
                  <a:lnTo>
                    <a:pt x="195943" y="84192"/>
                  </a:lnTo>
                  <a:cubicBezTo>
                    <a:pt x="216671" y="63466"/>
                    <a:pt x="202508" y="74088"/>
                    <a:pt x="243445" y="60442"/>
                  </a:cubicBezTo>
                  <a:lnTo>
                    <a:pt x="261258" y="54504"/>
                  </a:lnTo>
                  <a:cubicBezTo>
                    <a:pt x="263237" y="48566"/>
                    <a:pt x="262769" y="41117"/>
                    <a:pt x="267195" y="36691"/>
                  </a:cubicBezTo>
                  <a:cubicBezTo>
                    <a:pt x="303884" y="0"/>
                    <a:pt x="271830" y="57107"/>
                    <a:pt x="290946" y="18878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0" name="Forme libre 269"/>
            <p:cNvSpPr/>
            <p:nvPr/>
          </p:nvSpPr>
          <p:spPr>
            <a:xfrm>
              <a:off x="4488873" y="2357430"/>
              <a:ext cx="440317" cy="172014"/>
            </a:xfrm>
            <a:custGeom>
              <a:avLst/>
              <a:gdLst>
                <a:gd name="connsiteX0" fmla="*/ 0 w 427511"/>
                <a:gd name="connsiteY0" fmla="*/ 190005 h 190005"/>
                <a:gd name="connsiteX1" fmla="*/ 35626 w 427511"/>
                <a:gd name="connsiteY1" fmla="*/ 178130 h 190005"/>
                <a:gd name="connsiteX2" fmla="*/ 100940 w 427511"/>
                <a:gd name="connsiteY2" fmla="*/ 166255 h 190005"/>
                <a:gd name="connsiteX3" fmla="*/ 118753 w 427511"/>
                <a:gd name="connsiteY3" fmla="*/ 160317 h 190005"/>
                <a:gd name="connsiteX4" fmla="*/ 142504 w 427511"/>
                <a:gd name="connsiteY4" fmla="*/ 130629 h 190005"/>
                <a:gd name="connsiteX5" fmla="*/ 178130 w 427511"/>
                <a:gd name="connsiteY5" fmla="*/ 106878 h 190005"/>
                <a:gd name="connsiteX6" fmla="*/ 255319 w 427511"/>
                <a:gd name="connsiteY6" fmla="*/ 95003 h 190005"/>
                <a:gd name="connsiteX7" fmla="*/ 308758 w 427511"/>
                <a:gd name="connsiteY7" fmla="*/ 89065 h 190005"/>
                <a:gd name="connsiteX8" fmla="*/ 344384 w 427511"/>
                <a:gd name="connsiteY8" fmla="*/ 77190 h 190005"/>
                <a:gd name="connsiteX9" fmla="*/ 374072 w 427511"/>
                <a:gd name="connsiteY9" fmla="*/ 59377 h 190005"/>
                <a:gd name="connsiteX10" fmla="*/ 403761 w 427511"/>
                <a:gd name="connsiteY10" fmla="*/ 41564 h 190005"/>
                <a:gd name="connsiteX11" fmla="*/ 415636 w 427511"/>
                <a:gd name="connsiteY11" fmla="*/ 29688 h 190005"/>
                <a:gd name="connsiteX12" fmla="*/ 427511 w 427511"/>
                <a:gd name="connsiteY12" fmla="*/ 0 h 19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511" h="190005">
                  <a:moveTo>
                    <a:pt x="0" y="190005"/>
                  </a:moveTo>
                  <a:cubicBezTo>
                    <a:pt x="11875" y="186047"/>
                    <a:pt x="23279" y="180188"/>
                    <a:pt x="35626" y="178130"/>
                  </a:cubicBezTo>
                  <a:cubicBezTo>
                    <a:pt x="51493" y="175485"/>
                    <a:pt x="84354" y="170401"/>
                    <a:pt x="100940" y="166255"/>
                  </a:cubicBezTo>
                  <a:cubicBezTo>
                    <a:pt x="107012" y="164737"/>
                    <a:pt x="112815" y="162296"/>
                    <a:pt x="118753" y="160317"/>
                  </a:cubicBezTo>
                  <a:cubicBezTo>
                    <a:pt x="126545" y="148628"/>
                    <a:pt x="131220" y="139092"/>
                    <a:pt x="142504" y="130629"/>
                  </a:cubicBezTo>
                  <a:cubicBezTo>
                    <a:pt x="153922" y="122066"/>
                    <a:pt x="164590" y="111392"/>
                    <a:pt x="178130" y="106878"/>
                  </a:cubicBezTo>
                  <a:cubicBezTo>
                    <a:pt x="215290" y="94491"/>
                    <a:pt x="188199" y="102068"/>
                    <a:pt x="255319" y="95003"/>
                  </a:cubicBezTo>
                  <a:lnTo>
                    <a:pt x="308758" y="89065"/>
                  </a:lnTo>
                  <a:cubicBezTo>
                    <a:pt x="320633" y="85107"/>
                    <a:pt x="335533" y="86042"/>
                    <a:pt x="344384" y="77190"/>
                  </a:cubicBezTo>
                  <a:cubicBezTo>
                    <a:pt x="360684" y="60888"/>
                    <a:pt x="350948" y="67084"/>
                    <a:pt x="374072" y="59377"/>
                  </a:cubicBezTo>
                  <a:cubicBezTo>
                    <a:pt x="404166" y="29283"/>
                    <a:pt x="365218" y="64690"/>
                    <a:pt x="403761" y="41564"/>
                  </a:cubicBezTo>
                  <a:cubicBezTo>
                    <a:pt x="408561" y="38684"/>
                    <a:pt x="411678" y="33647"/>
                    <a:pt x="415636" y="29688"/>
                  </a:cubicBezTo>
                  <a:cubicBezTo>
                    <a:pt x="422974" y="7677"/>
                    <a:pt x="418775" y="17473"/>
                    <a:pt x="427511" y="0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1" name="Forme libre 270"/>
            <p:cNvSpPr/>
            <p:nvPr/>
          </p:nvSpPr>
          <p:spPr>
            <a:xfrm>
              <a:off x="4055423" y="2565070"/>
              <a:ext cx="380011" cy="207818"/>
            </a:xfrm>
            <a:custGeom>
              <a:avLst/>
              <a:gdLst>
                <a:gd name="connsiteX0" fmla="*/ 0 w 380011"/>
                <a:gd name="connsiteY0" fmla="*/ 207818 h 207818"/>
                <a:gd name="connsiteX1" fmla="*/ 35626 w 380011"/>
                <a:gd name="connsiteY1" fmla="*/ 195943 h 207818"/>
                <a:gd name="connsiteX2" fmla="*/ 47502 w 380011"/>
                <a:gd name="connsiteY2" fmla="*/ 178130 h 207818"/>
                <a:gd name="connsiteX3" fmla="*/ 65315 w 380011"/>
                <a:gd name="connsiteY3" fmla="*/ 166255 h 207818"/>
                <a:gd name="connsiteX4" fmla="*/ 112816 w 380011"/>
                <a:gd name="connsiteY4" fmla="*/ 130629 h 207818"/>
                <a:gd name="connsiteX5" fmla="*/ 148442 w 380011"/>
                <a:gd name="connsiteY5" fmla="*/ 118753 h 207818"/>
                <a:gd name="connsiteX6" fmla="*/ 166255 w 380011"/>
                <a:gd name="connsiteY6" fmla="*/ 112816 h 207818"/>
                <a:gd name="connsiteX7" fmla="*/ 178130 w 380011"/>
                <a:gd name="connsiteY7" fmla="*/ 100940 h 207818"/>
                <a:gd name="connsiteX8" fmla="*/ 213756 w 380011"/>
                <a:gd name="connsiteY8" fmla="*/ 89065 h 207818"/>
                <a:gd name="connsiteX9" fmla="*/ 255320 w 380011"/>
                <a:gd name="connsiteY9" fmla="*/ 53439 h 207818"/>
                <a:gd name="connsiteX10" fmla="*/ 279071 w 380011"/>
                <a:gd name="connsiteY10" fmla="*/ 47501 h 207818"/>
                <a:gd name="connsiteX11" fmla="*/ 296883 w 380011"/>
                <a:gd name="connsiteY11" fmla="*/ 35626 h 207818"/>
                <a:gd name="connsiteX12" fmla="*/ 344385 w 380011"/>
                <a:gd name="connsiteY12" fmla="*/ 29688 h 207818"/>
                <a:gd name="connsiteX13" fmla="*/ 362198 w 380011"/>
                <a:gd name="connsiteY13" fmla="*/ 23751 h 207818"/>
                <a:gd name="connsiteX14" fmla="*/ 380011 w 380011"/>
                <a:gd name="connsiteY14" fmla="*/ 0 h 20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011" h="207818">
                  <a:moveTo>
                    <a:pt x="0" y="207818"/>
                  </a:moveTo>
                  <a:cubicBezTo>
                    <a:pt x="11875" y="203860"/>
                    <a:pt x="28682" y="206358"/>
                    <a:pt x="35626" y="195943"/>
                  </a:cubicBezTo>
                  <a:cubicBezTo>
                    <a:pt x="39585" y="190005"/>
                    <a:pt x="42456" y="183176"/>
                    <a:pt x="47502" y="178130"/>
                  </a:cubicBezTo>
                  <a:cubicBezTo>
                    <a:pt x="52548" y="173084"/>
                    <a:pt x="59743" y="170713"/>
                    <a:pt x="65315" y="166255"/>
                  </a:cubicBezTo>
                  <a:cubicBezTo>
                    <a:pt x="85414" y="150176"/>
                    <a:pt x="77294" y="142470"/>
                    <a:pt x="112816" y="130629"/>
                  </a:cubicBezTo>
                  <a:lnTo>
                    <a:pt x="148442" y="118753"/>
                  </a:lnTo>
                  <a:lnTo>
                    <a:pt x="166255" y="112816"/>
                  </a:lnTo>
                  <a:cubicBezTo>
                    <a:pt x="170213" y="108857"/>
                    <a:pt x="173123" y="103444"/>
                    <a:pt x="178130" y="100940"/>
                  </a:cubicBezTo>
                  <a:cubicBezTo>
                    <a:pt x="189326" y="95342"/>
                    <a:pt x="213756" y="89065"/>
                    <a:pt x="213756" y="89065"/>
                  </a:cubicBezTo>
                  <a:cubicBezTo>
                    <a:pt x="224819" y="78002"/>
                    <a:pt x="239494" y="60222"/>
                    <a:pt x="255320" y="53439"/>
                  </a:cubicBezTo>
                  <a:cubicBezTo>
                    <a:pt x="262821" y="50224"/>
                    <a:pt x="271154" y="49480"/>
                    <a:pt x="279071" y="47501"/>
                  </a:cubicBezTo>
                  <a:cubicBezTo>
                    <a:pt x="285008" y="43543"/>
                    <a:pt x="289999" y="37504"/>
                    <a:pt x="296883" y="35626"/>
                  </a:cubicBezTo>
                  <a:cubicBezTo>
                    <a:pt x="312278" y="31427"/>
                    <a:pt x="328685" y="32542"/>
                    <a:pt x="344385" y="29688"/>
                  </a:cubicBezTo>
                  <a:cubicBezTo>
                    <a:pt x="350543" y="28568"/>
                    <a:pt x="356260" y="25730"/>
                    <a:pt x="362198" y="23751"/>
                  </a:cubicBezTo>
                  <a:cubicBezTo>
                    <a:pt x="377202" y="8745"/>
                    <a:pt x="371569" y="16882"/>
                    <a:pt x="380011" y="0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2" name="Forme libre 271"/>
            <p:cNvSpPr/>
            <p:nvPr/>
          </p:nvSpPr>
          <p:spPr>
            <a:xfrm>
              <a:off x="4476997" y="2553195"/>
              <a:ext cx="173248" cy="125744"/>
            </a:xfrm>
            <a:custGeom>
              <a:avLst/>
              <a:gdLst>
                <a:gd name="connsiteX0" fmla="*/ 0 w 173248"/>
                <a:gd name="connsiteY0" fmla="*/ 0 h 125744"/>
                <a:gd name="connsiteX1" fmla="*/ 5938 w 173248"/>
                <a:gd name="connsiteY1" fmla="*/ 17813 h 125744"/>
                <a:gd name="connsiteX2" fmla="*/ 23751 w 173248"/>
                <a:gd name="connsiteY2" fmla="*/ 29688 h 125744"/>
                <a:gd name="connsiteX3" fmla="*/ 65315 w 173248"/>
                <a:gd name="connsiteY3" fmla="*/ 41563 h 125744"/>
                <a:gd name="connsiteX4" fmla="*/ 83128 w 173248"/>
                <a:gd name="connsiteY4" fmla="*/ 47501 h 125744"/>
                <a:gd name="connsiteX5" fmla="*/ 130629 w 173248"/>
                <a:gd name="connsiteY5" fmla="*/ 71252 h 125744"/>
                <a:gd name="connsiteX6" fmla="*/ 136567 w 173248"/>
                <a:gd name="connsiteY6" fmla="*/ 89065 h 125744"/>
                <a:gd name="connsiteX7" fmla="*/ 160317 w 173248"/>
                <a:gd name="connsiteY7" fmla="*/ 106878 h 12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248" h="125744">
                  <a:moveTo>
                    <a:pt x="0" y="0"/>
                  </a:moveTo>
                  <a:cubicBezTo>
                    <a:pt x="1979" y="5938"/>
                    <a:pt x="2028" y="12926"/>
                    <a:pt x="5938" y="17813"/>
                  </a:cubicBezTo>
                  <a:cubicBezTo>
                    <a:pt x="10396" y="23385"/>
                    <a:pt x="17368" y="26497"/>
                    <a:pt x="23751" y="29688"/>
                  </a:cubicBezTo>
                  <a:cubicBezTo>
                    <a:pt x="33247" y="34436"/>
                    <a:pt x="56430" y="39024"/>
                    <a:pt x="65315" y="41563"/>
                  </a:cubicBezTo>
                  <a:cubicBezTo>
                    <a:pt x="71333" y="43282"/>
                    <a:pt x="77190" y="45522"/>
                    <a:pt x="83128" y="47501"/>
                  </a:cubicBezTo>
                  <a:cubicBezTo>
                    <a:pt x="96541" y="87745"/>
                    <a:pt x="76047" y="43961"/>
                    <a:pt x="130629" y="71252"/>
                  </a:cubicBezTo>
                  <a:cubicBezTo>
                    <a:pt x="136227" y="74051"/>
                    <a:pt x="132141" y="84639"/>
                    <a:pt x="136567" y="89065"/>
                  </a:cubicBezTo>
                  <a:cubicBezTo>
                    <a:pt x="173248" y="125744"/>
                    <a:pt x="141209" y="68655"/>
                    <a:pt x="160317" y="106878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3" name="Forme libre 272"/>
            <p:cNvSpPr/>
            <p:nvPr/>
          </p:nvSpPr>
          <p:spPr>
            <a:xfrm>
              <a:off x="4465122" y="2998519"/>
              <a:ext cx="59377" cy="374073"/>
            </a:xfrm>
            <a:custGeom>
              <a:avLst/>
              <a:gdLst>
                <a:gd name="connsiteX0" fmla="*/ 59377 w 59377"/>
                <a:gd name="connsiteY0" fmla="*/ 0 h 374073"/>
                <a:gd name="connsiteX1" fmla="*/ 53439 w 59377"/>
                <a:gd name="connsiteY1" fmla="*/ 59377 h 374073"/>
                <a:gd name="connsiteX2" fmla="*/ 41564 w 59377"/>
                <a:gd name="connsiteY2" fmla="*/ 95003 h 374073"/>
                <a:gd name="connsiteX3" fmla="*/ 41564 w 59377"/>
                <a:gd name="connsiteY3" fmla="*/ 160317 h 374073"/>
                <a:gd name="connsiteX4" fmla="*/ 35626 w 59377"/>
                <a:gd name="connsiteY4" fmla="*/ 219694 h 374073"/>
                <a:gd name="connsiteX5" fmla="*/ 23751 w 59377"/>
                <a:gd name="connsiteY5" fmla="*/ 255320 h 374073"/>
                <a:gd name="connsiteX6" fmla="*/ 17813 w 59377"/>
                <a:gd name="connsiteY6" fmla="*/ 273133 h 374073"/>
                <a:gd name="connsiteX7" fmla="*/ 11875 w 59377"/>
                <a:gd name="connsiteY7" fmla="*/ 338447 h 374073"/>
                <a:gd name="connsiteX8" fmla="*/ 0 w 59377"/>
                <a:gd name="connsiteY8" fmla="*/ 374073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77" h="374073">
                  <a:moveTo>
                    <a:pt x="59377" y="0"/>
                  </a:moveTo>
                  <a:cubicBezTo>
                    <a:pt x="57398" y="19792"/>
                    <a:pt x="57105" y="39827"/>
                    <a:pt x="53439" y="59377"/>
                  </a:cubicBezTo>
                  <a:cubicBezTo>
                    <a:pt x="51132" y="71680"/>
                    <a:pt x="41564" y="95003"/>
                    <a:pt x="41564" y="95003"/>
                  </a:cubicBezTo>
                  <a:cubicBezTo>
                    <a:pt x="52766" y="128612"/>
                    <a:pt x="47718" y="104928"/>
                    <a:pt x="41564" y="160317"/>
                  </a:cubicBezTo>
                  <a:cubicBezTo>
                    <a:pt x="39367" y="180086"/>
                    <a:pt x="39292" y="200144"/>
                    <a:pt x="35626" y="219694"/>
                  </a:cubicBezTo>
                  <a:cubicBezTo>
                    <a:pt x="33319" y="231997"/>
                    <a:pt x="27709" y="243445"/>
                    <a:pt x="23751" y="255320"/>
                  </a:cubicBezTo>
                  <a:lnTo>
                    <a:pt x="17813" y="273133"/>
                  </a:lnTo>
                  <a:cubicBezTo>
                    <a:pt x="15834" y="294904"/>
                    <a:pt x="15674" y="316919"/>
                    <a:pt x="11875" y="338447"/>
                  </a:cubicBezTo>
                  <a:cubicBezTo>
                    <a:pt x="9700" y="350774"/>
                    <a:pt x="0" y="374073"/>
                    <a:pt x="0" y="374073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4" name="Forme libre 273"/>
            <p:cNvSpPr/>
            <p:nvPr/>
          </p:nvSpPr>
          <p:spPr>
            <a:xfrm>
              <a:off x="4459184" y="2561536"/>
              <a:ext cx="53439" cy="365732"/>
            </a:xfrm>
            <a:custGeom>
              <a:avLst/>
              <a:gdLst>
                <a:gd name="connsiteX0" fmla="*/ 0 w 53439"/>
                <a:gd name="connsiteY0" fmla="*/ 3534 h 365732"/>
                <a:gd name="connsiteX1" fmla="*/ 17813 w 53439"/>
                <a:gd name="connsiteY1" fmla="*/ 116350 h 365732"/>
                <a:gd name="connsiteX2" fmla="*/ 29689 w 53439"/>
                <a:gd name="connsiteY2" fmla="*/ 151976 h 365732"/>
                <a:gd name="connsiteX3" fmla="*/ 35626 w 53439"/>
                <a:gd name="connsiteY3" fmla="*/ 187602 h 365732"/>
                <a:gd name="connsiteX4" fmla="*/ 41564 w 53439"/>
                <a:gd name="connsiteY4" fmla="*/ 205415 h 365732"/>
                <a:gd name="connsiteX5" fmla="*/ 47502 w 53439"/>
                <a:gd name="connsiteY5" fmla="*/ 241041 h 365732"/>
                <a:gd name="connsiteX6" fmla="*/ 47502 w 53439"/>
                <a:gd name="connsiteY6" fmla="*/ 336043 h 365732"/>
                <a:gd name="connsiteX7" fmla="*/ 53439 w 53439"/>
                <a:gd name="connsiteY7" fmla="*/ 365732 h 36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39" h="365732">
                  <a:moveTo>
                    <a:pt x="0" y="3534"/>
                  </a:moveTo>
                  <a:cubicBezTo>
                    <a:pt x="31610" y="50946"/>
                    <a:pt x="1947" y="0"/>
                    <a:pt x="17813" y="116350"/>
                  </a:cubicBezTo>
                  <a:cubicBezTo>
                    <a:pt x="19504" y="128753"/>
                    <a:pt x="29689" y="151976"/>
                    <a:pt x="29689" y="151976"/>
                  </a:cubicBezTo>
                  <a:cubicBezTo>
                    <a:pt x="31668" y="163851"/>
                    <a:pt x="33014" y="175850"/>
                    <a:pt x="35626" y="187602"/>
                  </a:cubicBezTo>
                  <a:cubicBezTo>
                    <a:pt x="36984" y="193712"/>
                    <a:pt x="40206" y="199305"/>
                    <a:pt x="41564" y="205415"/>
                  </a:cubicBezTo>
                  <a:cubicBezTo>
                    <a:pt x="44176" y="217167"/>
                    <a:pt x="45523" y="229166"/>
                    <a:pt x="47502" y="241041"/>
                  </a:cubicBezTo>
                  <a:cubicBezTo>
                    <a:pt x="33922" y="281779"/>
                    <a:pt x="38945" y="259029"/>
                    <a:pt x="47502" y="336043"/>
                  </a:cubicBezTo>
                  <a:cubicBezTo>
                    <a:pt x="48616" y="346074"/>
                    <a:pt x="53439" y="365732"/>
                    <a:pt x="53439" y="365732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5" name="Forme libre 274"/>
            <p:cNvSpPr/>
            <p:nvPr/>
          </p:nvSpPr>
          <p:spPr>
            <a:xfrm>
              <a:off x="4447812" y="3437906"/>
              <a:ext cx="58874" cy="296884"/>
            </a:xfrm>
            <a:custGeom>
              <a:avLst/>
              <a:gdLst>
                <a:gd name="connsiteX0" fmla="*/ 11372 w 58874"/>
                <a:gd name="connsiteY0" fmla="*/ 0 h 296884"/>
                <a:gd name="connsiteX1" fmla="*/ 11372 w 58874"/>
                <a:gd name="connsiteY1" fmla="*/ 71252 h 296884"/>
                <a:gd name="connsiteX2" fmla="*/ 23248 w 58874"/>
                <a:gd name="connsiteY2" fmla="*/ 83128 h 296884"/>
                <a:gd name="connsiteX3" fmla="*/ 29185 w 58874"/>
                <a:gd name="connsiteY3" fmla="*/ 100941 h 296884"/>
                <a:gd name="connsiteX4" fmla="*/ 41061 w 58874"/>
                <a:gd name="connsiteY4" fmla="*/ 112816 h 296884"/>
                <a:gd name="connsiteX5" fmla="*/ 52936 w 58874"/>
                <a:gd name="connsiteY5" fmla="*/ 160317 h 296884"/>
                <a:gd name="connsiteX6" fmla="*/ 58874 w 58874"/>
                <a:gd name="connsiteY6" fmla="*/ 249382 h 296884"/>
                <a:gd name="connsiteX7" fmla="*/ 52936 w 58874"/>
                <a:gd name="connsiteY7" fmla="*/ 296884 h 29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74" h="296884">
                  <a:moveTo>
                    <a:pt x="11372" y="0"/>
                  </a:moveTo>
                  <a:cubicBezTo>
                    <a:pt x="3827" y="30183"/>
                    <a:pt x="0" y="33346"/>
                    <a:pt x="11372" y="71252"/>
                  </a:cubicBezTo>
                  <a:cubicBezTo>
                    <a:pt x="12981" y="76614"/>
                    <a:pt x="19289" y="79169"/>
                    <a:pt x="23248" y="83128"/>
                  </a:cubicBezTo>
                  <a:cubicBezTo>
                    <a:pt x="25227" y="89066"/>
                    <a:pt x="25965" y="95574"/>
                    <a:pt x="29185" y="100941"/>
                  </a:cubicBezTo>
                  <a:cubicBezTo>
                    <a:pt x="32065" y="105741"/>
                    <a:pt x="38982" y="107618"/>
                    <a:pt x="41061" y="112816"/>
                  </a:cubicBezTo>
                  <a:cubicBezTo>
                    <a:pt x="47123" y="127970"/>
                    <a:pt x="52936" y="160317"/>
                    <a:pt x="52936" y="160317"/>
                  </a:cubicBezTo>
                  <a:cubicBezTo>
                    <a:pt x="54915" y="190005"/>
                    <a:pt x="58874" y="219628"/>
                    <a:pt x="58874" y="249382"/>
                  </a:cubicBezTo>
                  <a:cubicBezTo>
                    <a:pt x="58874" y="265339"/>
                    <a:pt x="52936" y="296884"/>
                    <a:pt x="52936" y="296884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6" name="Forme libre 275"/>
            <p:cNvSpPr/>
            <p:nvPr/>
          </p:nvSpPr>
          <p:spPr>
            <a:xfrm>
              <a:off x="3736306" y="3293331"/>
              <a:ext cx="687252" cy="118026"/>
            </a:xfrm>
            <a:custGeom>
              <a:avLst/>
              <a:gdLst>
                <a:gd name="connsiteX0" fmla="*/ 28172 w 687252"/>
                <a:gd name="connsiteY0" fmla="*/ 8009 h 118026"/>
                <a:gd name="connsiteX1" fmla="*/ 99424 w 687252"/>
                <a:gd name="connsiteY1" fmla="*/ 19885 h 118026"/>
                <a:gd name="connsiteX2" fmla="*/ 135050 w 687252"/>
                <a:gd name="connsiteY2" fmla="*/ 31760 h 118026"/>
                <a:gd name="connsiteX3" fmla="*/ 176613 w 687252"/>
                <a:gd name="connsiteY3" fmla="*/ 43635 h 118026"/>
                <a:gd name="connsiteX4" fmla="*/ 194426 w 687252"/>
                <a:gd name="connsiteY4" fmla="*/ 49573 h 118026"/>
                <a:gd name="connsiteX5" fmla="*/ 313180 w 687252"/>
                <a:gd name="connsiteY5" fmla="*/ 55511 h 118026"/>
                <a:gd name="connsiteX6" fmla="*/ 354743 w 687252"/>
                <a:gd name="connsiteY6" fmla="*/ 61448 h 118026"/>
                <a:gd name="connsiteX7" fmla="*/ 390369 w 687252"/>
                <a:gd name="connsiteY7" fmla="*/ 73324 h 118026"/>
                <a:gd name="connsiteX8" fmla="*/ 408182 w 687252"/>
                <a:gd name="connsiteY8" fmla="*/ 79261 h 118026"/>
                <a:gd name="connsiteX9" fmla="*/ 562562 w 687252"/>
                <a:gd name="connsiteY9" fmla="*/ 85199 h 118026"/>
                <a:gd name="connsiteX10" fmla="*/ 586312 w 687252"/>
                <a:gd name="connsiteY10" fmla="*/ 91137 h 118026"/>
                <a:gd name="connsiteX11" fmla="*/ 616000 w 687252"/>
                <a:gd name="connsiteY11" fmla="*/ 114887 h 118026"/>
                <a:gd name="connsiteX12" fmla="*/ 687252 w 687252"/>
                <a:gd name="connsiteY12" fmla="*/ 114887 h 1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7252" h="118026">
                  <a:moveTo>
                    <a:pt x="28172" y="8009"/>
                  </a:moveTo>
                  <a:cubicBezTo>
                    <a:pt x="76874" y="24244"/>
                    <a:pt x="0" y="0"/>
                    <a:pt x="99424" y="19885"/>
                  </a:cubicBezTo>
                  <a:cubicBezTo>
                    <a:pt x="111699" y="22340"/>
                    <a:pt x="123175" y="27802"/>
                    <a:pt x="135050" y="31760"/>
                  </a:cubicBezTo>
                  <a:cubicBezTo>
                    <a:pt x="177777" y="46002"/>
                    <a:pt x="124402" y="28718"/>
                    <a:pt x="176613" y="43635"/>
                  </a:cubicBezTo>
                  <a:cubicBezTo>
                    <a:pt x="182631" y="45354"/>
                    <a:pt x="188191" y="49031"/>
                    <a:pt x="194426" y="49573"/>
                  </a:cubicBezTo>
                  <a:cubicBezTo>
                    <a:pt x="233911" y="53007"/>
                    <a:pt x="273595" y="53532"/>
                    <a:pt x="313180" y="55511"/>
                  </a:cubicBezTo>
                  <a:cubicBezTo>
                    <a:pt x="327034" y="57490"/>
                    <a:pt x="341106" y="58301"/>
                    <a:pt x="354743" y="61448"/>
                  </a:cubicBezTo>
                  <a:cubicBezTo>
                    <a:pt x="366940" y="64263"/>
                    <a:pt x="378494" y="69366"/>
                    <a:pt x="390369" y="73324"/>
                  </a:cubicBezTo>
                  <a:cubicBezTo>
                    <a:pt x="396307" y="75303"/>
                    <a:pt x="401928" y="79020"/>
                    <a:pt x="408182" y="79261"/>
                  </a:cubicBezTo>
                  <a:lnTo>
                    <a:pt x="562562" y="85199"/>
                  </a:lnTo>
                  <a:cubicBezTo>
                    <a:pt x="570479" y="87178"/>
                    <a:pt x="579013" y="87488"/>
                    <a:pt x="586312" y="91137"/>
                  </a:cubicBezTo>
                  <a:cubicBezTo>
                    <a:pt x="600664" y="98313"/>
                    <a:pt x="596806" y="112328"/>
                    <a:pt x="616000" y="114887"/>
                  </a:cubicBezTo>
                  <a:cubicBezTo>
                    <a:pt x="639542" y="118026"/>
                    <a:pt x="663501" y="114887"/>
                    <a:pt x="687252" y="114887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7" name="Forme libre 276"/>
            <p:cNvSpPr/>
            <p:nvPr/>
          </p:nvSpPr>
          <p:spPr>
            <a:xfrm>
              <a:off x="4471060" y="2576945"/>
              <a:ext cx="397823" cy="296884"/>
            </a:xfrm>
            <a:custGeom>
              <a:avLst/>
              <a:gdLst>
                <a:gd name="connsiteX0" fmla="*/ 0 w 397823"/>
                <a:gd name="connsiteY0" fmla="*/ 0 h 296884"/>
                <a:gd name="connsiteX1" fmla="*/ 29688 w 397823"/>
                <a:gd name="connsiteY1" fmla="*/ 5938 h 296884"/>
                <a:gd name="connsiteX2" fmla="*/ 47501 w 397823"/>
                <a:gd name="connsiteY2" fmla="*/ 11876 h 296884"/>
                <a:gd name="connsiteX3" fmla="*/ 77189 w 397823"/>
                <a:gd name="connsiteY3" fmla="*/ 17813 h 296884"/>
                <a:gd name="connsiteX4" fmla="*/ 106878 w 397823"/>
                <a:gd name="connsiteY4" fmla="*/ 59377 h 296884"/>
                <a:gd name="connsiteX5" fmla="*/ 118753 w 397823"/>
                <a:gd name="connsiteY5" fmla="*/ 77190 h 296884"/>
                <a:gd name="connsiteX6" fmla="*/ 136566 w 397823"/>
                <a:gd name="connsiteY6" fmla="*/ 89065 h 296884"/>
                <a:gd name="connsiteX7" fmla="*/ 148441 w 397823"/>
                <a:gd name="connsiteY7" fmla="*/ 100941 h 296884"/>
                <a:gd name="connsiteX8" fmla="*/ 160317 w 397823"/>
                <a:gd name="connsiteY8" fmla="*/ 136567 h 296884"/>
                <a:gd name="connsiteX9" fmla="*/ 172192 w 397823"/>
                <a:gd name="connsiteY9" fmla="*/ 154380 h 296884"/>
                <a:gd name="connsiteX10" fmla="*/ 178130 w 397823"/>
                <a:gd name="connsiteY10" fmla="*/ 172193 h 296884"/>
                <a:gd name="connsiteX11" fmla="*/ 195943 w 397823"/>
                <a:gd name="connsiteY11" fmla="*/ 190006 h 296884"/>
                <a:gd name="connsiteX12" fmla="*/ 201880 w 397823"/>
                <a:gd name="connsiteY12" fmla="*/ 213756 h 296884"/>
                <a:gd name="connsiteX13" fmla="*/ 237506 w 397823"/>
                <a:gd name="connsiteY13" fmla="*/ 255320 h 296884"/>
                <a:gd name="connsiteX14" fmla="*/ 255319 w 397823"/>
                <a:gd name="connsiteY14" fmla="*/ 261258 h 296884"/>
                <a:gd name="connsiteX15" fmla="*/ 326571 w 397823"/>
                <a:gd name="connsiteY15" fmla="*/ 285008 h 296884"/>
                <a:gd name="connsiteX16" fmla="*/ 356259 w 397823"/>
                <a:gd name="connsiteY16" fmla="*/ 290946 h 296884"/>
                <a:gd name="connsiteX17" fmla="*/ 397823 w 397823"/>
                <a:gd name="connsiteY17" fmla="*/ 296884 h 29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7823" h="296884">
                  <a:moveTo>
                    <a:pt x="0" y="0"/>
                  </a:moveTo>
                  <a:cubicBezTo>
                    <a:pt x="9896" y="1979"/>
                    <a:pt x="19897" y="3490"/>
                    <a:pt x="29688" y="5938"/>
                  </a:cubicBezTo>
                  <a:cubicBezTo>
                    <a:pt x="35760" y="7456"/>
                    <a:pt x="41429" y="10358"/>
                    <a:pt x="47501" y="11876"/>
                  </a:cubicBezTo>
                  <a:cubicBezTo>
                    <a:pt x="57292" y="14324"/>
                    <a:pt x="67293" y="15834"/>
                    <a:pt x="77189" y="17813"/>
                  </a:cubicBezTo>
                  <a:cubicBezTo>
                    <a:pt x="91044" y="59377"/>
                    <a:pt x="77190" y="49480"/>
                    <a:pt x="106878" y="59377"/>
                  </a:cubicBezTo>
                  <a:cubicBezTo>
                    <a:pt x="110836" y="65315"/>
                    <a:pt x="113707" y="72144"/>
                    <a:pt x="118753" y="77190"/>
                  </a:cubicBezTo>
                  <a:cubicBezTo>
                    <a:pt x="123799" y="82236"/>
                    <a:pt x="130994" y="84607"/>
                    <a:pt x="136566" y="89065"/>
                  </a:cubicBezTo>
                  <a:cubicBezTo>
                    <a:pt x="140937" y="92562"/>
                    <a:pt x="144483" y="96982"/>
                    <a:pt x="148441" y="100941"/>
                  </a:cubicBezTo>
                  <a:cubicBezTo>
                    <a:pt x="152400" y="112816"/>
                    <a:pt x="153374" y="126151"/>
                    <a:pt x="160317" y="136567"/>
                  </a:cubicBezTo>
                  <a:cubicBezTo>
                    <a:pt x="164275" y="142505"/>
                    <a:pt x="169001" y="147997"/>
                    <a:pt x="172192" y="154380"/>
                  </a:cubicBezTo>
                  <a:cubicBezTo>
                    <a:pt x="174991" y="159978"/>
                    <a:pt x="174658" y="166985"/>
                    <a:pt x="178130" y="172193"/>
                  </a:cubicBezTo>
                  <a:cubicBezTo>
                    <a:pt x="182788" y="179180"/>
                    <a:pt x="190005" y="184068"/>
                    <a:pt x="195943" y="190006"/>
                  </a:cubicBezTo>
                  <a:cubicBezTo>
                    <a:pt x="197922" y="197923"/>
                    <a:pt x="198231" y="206457"/>
                    <a:pt x="201880" y="213756"/>
                  </a:cubicBezTo>
                  <a:cubicBezTo>
                    <a:pt x="205996" y="221988"/>
                    <a:pt x="228593" y="249378"/>
                    <a:pt x="237506" y="255320"/>
                  </a:cubicBezTo>
                  <a:cubicBezTo>
                    <a:pt x="242714" y="258792"/>
                    <a:pt x="249381" y="259279"/>
                    <a:pt x="255319" y="261258"/>
                  </a:cubicBezTo>
                  <a:cubicBezTo>
                    <a:pt x="281468" y="287405"/>
                    <a:pt x="261705" y="272035"/>
                    <a:pt x="326571" y="285008"/>
                  </a:cubicBezTo>
                  <a:cubicBezTo>
                    <a:pt x="336467" y="286987"/>
                    <a:pt x="346268" y="289519"/>
                    <a:pt x="356259" y="290946"/>
                  </a:cubicBezTo>
                  <a:lnTo>
                    <a:pt x="397823" y="296884"/>
                  </a:ln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8" name="Forme libre 277"/>
            <p:cNvSpPr/>
            <p:nvPr/>
          </p:nvSpPr>
          <p:spPr>
            <a:xfrm>
              <a:off x="4928260" y="2903517"/>
              <a:ext cx="213756" cy="63803"/>
            </a:xfrm>
            <a:custGeom>
              <a:avLst/>
              <a:gdLst>
                <a:gd name="connsiteX0" fmla="*/ 0 w 213756"/>
                <a:gd name="connsiteY0" fmla="*/ 0 h 63803"/>
                <a:gd name="connsiteX1" fmla="*/ 53439 w 213756"/>
                <a:gd name="connsiteY1" fmla="*/ 11875 h 63803"/>
                <a:gd name="connsiteX2" fmla="*/ 89065 w 213756"/>
                <a:gd name="connsiteY2" fmla="*/ 29688 h 63803"/>
                <a:gd name="connsiteX3" fmla="*/ 118753 w 213756"/>
                <a:gd name="connsiteY3" fmla="*/ 59377 h 63803"/>
                <a:gd name="connsiteX4" fmla="*/ 136566 w 213756"/>
                <a:gd name="connsiteY4" fmla="*/ 53439 h 63803"/>
                <a:gd name="connsiteX5" fmla="*/ 213756 w 213756"/>
                <a:gd name="connsiteY5" fmla="*/ 47501 h 6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756" h="63803">
                  <a:moveTo>
                    <a:pt x="0" y="0"/>
                  </a:moveTo>
                  <a:cubicBezTo>
                    <a:pt x="13675" y="2279"/>
                    <a:pt x="38825" y="4568"/>
                    <a:pt x="53439" y="11875"/>
                  </a:cubicBezTo>
                  <a:cubicBezTo>
                    <a:pt x="99480" y="34896"/>
                    <a:pt x="44292" y="14765"/>
                    <a:pt x="89065" y="29688"/>
                  </a:cubicBezTo>
                  <a:cubicBezTo>
                    <a:pt x="98961" y="39584"/>
                    <a:pt x="105476" y="63803"/>
                    <a:pt x="118753" y="59377"/>
                  </a:cubicBezTo>
                  <a:cubicBezTo>
                    <a:pt x="124691" y="57398"/>
                    <a:pt x="130355" y="54215"/>
                    <a:pt x="136566" y="53439"/>
                  </a:cubicBezTo>
                  <a:cubicBezTo>
                    <a:pt x="162173" y="50238"/>
                    <a:pt x="213756" y="47501"/>
                    <a:pt x="213756" y="47501"/>
                  </a:cubicBezTo>
                </a:path>
              </a:pathLst>
            </a:custGeom>
            <a:ln w="19050">
              <a:solidFill>
                <a:srgbClr val="3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9" name="Groupe 264"/>
          <p:cNvGrpSpPr/>
          <p:nvPr/>
        </p:nvGrpSpPr>
        <p:grpSpPr>
          <a:xfrm>
            <a:off x="2285276" y="3214686"/>
            <a:ext cx="786559" cy="246221"/>
            <a:chOff x="5571953" y="738498"/>
            <a:chExt cx="786559" cy="246221"/>
          </a:xfrm>
        </p:grpSpPr>
        <p:sp>
          <p:nvSpPr>
            <p:cNvPr id="280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81" name="Text Box 14"/>
            <p:cNvSpPr txBox="1">
              <a:spLocks noChangeArrowheads="1"/>
            </p:cNvSpPr>
            <p:nvPr/>
          </p:nvSpPr>
          <p:spPr bwMode="auto">
            <a:xfrm>
              <a:off x="5571953" y="738498"/>
              <a:ext cx="7764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err="1" smtClean="0">
                  <a:latin typeface="Arial" charset="0"/>
                  <a:ea typeface="ＭＳ Ｐゴシック" pitchFamily="-112" charset="-128"/>
                </a:rPr>
                <a:t>آسفي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282" name="Groupe 234"/>
          <p:cNvGrpSpPr/>
          <p:nvPr/>
        </p:nvGrpSpPr>
        <p:grpSpPr>
          <a:xfrm>
            <a:off x="3509808" y="3738894"/>
            <a:ext cx="776473" cy="246221"/>
            <a:chOff x="6019450" y="809936"/>
            <a:chExt cx="776473" cy="246221"/>
          </a:xfrm>
        </p:grpSpPr>
        <p:sp>
          <p:nvSpPr>
            <p:cNvPr id="283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84" name="Text Box 14"/>
            <p:cNvSpPr txBox="1">
              <a:spLocks noChangeArrowheads="1"/>
            </p:cNvSpPr>
            <p:nvPr/>
          </p:nvSpPr>
          <p:spPr bwMode="auto">
            <a:xfrm>
              <a:off x="6019450" y="809936"/>
              <a:ext cx="7764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smtClean="0">
                  <a:latin typeface="Arial" charset="0"/>
                  <a:ea typeface="ＭＳ Ｐゴシック" pitchFamily="-112" charset="-128"/>
                </a:rPr>
                <a:t>مراكش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285" name="Groupe 308"/>
          <p:cNvGrpSpPr/>
          <p:nvPr/>
        </p:nvGrpSpPr>
        <p:grpSpPr>
          <a:xfrm>
            <a:off x="3366932" y="3357562"/>
            <a:ext cx="776473" cy="246221"/>
            <a:chOff x="5938667" y="768932"/>
            <a:chExt cx="776473" cy="246221"/>
          </a:xfrm>
        </p:grpSpPr>
        <p:sp>
          <p:nvSpPr>
            <p:cNvPr id="286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87" name="Text Box 14"/>
            <p:cNvSpPr txBox="1">
              <a:spLocks noChangeArrowheads="1"/>
            </p:cNvSpPr>
            <p:nvPr/>
          </p:nvSpPr>
          <p:spPr bwMode="auto">
            <a:xfrm>
              <a:off x="5938667" y="768932"/>
              <a:ext cx="7764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err="1" smtClean="0">
                  <a:latin typeface="Arial" charset="0"/>
                  <a:ea typeface="ＭＳ Ｐゴシック" pitchFamily="-112" charset="-128"/>
                </a:rPr>
                <a:t>بنكرير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288" name="Groupe 291"/>
          <p:cNvGrpSpPr/>
          <p:nvPr/>
        </p:nvGrpSpPr>
        <p:grpSpPr>
          <a:xfrm>
            <a:off x="3081180" y="2999242"/>
            <a:ext cx="776473" cy="246221"/>
            <a:chOff x="5582039" y="856102"/>
            <a:chExt cx="776473" cy="246221"/>
          </a:xfrm>
        </p:grpSpPr>
        <p:sp>
          <p:nvSpPr>
            <p:cNvPr id="289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90" name="Text Box 14"/>
            <p:cNvSpPr txBox="1">
              <a:spLocks noChangeArrowheads="1"/>
            </p:cNvSpPr>
            <p:nvPr/>
          </p:nvSpPr>
          <p:spPr bwMode="auto">
            <a:xfrm>
              <a:off x="5582039" y="856102"/>
              <a:ext cx="7764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err="1" smtClean="0">
                  <a:latin typeface="Arial" charset="0"/>
                  <a:ea typeface="ＭＳ Ｐゴシック" pitchFamily="-112" charset="-128"/>
                </a:rPr>
                <a:t>سطات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291" name="Groupe 225"/>
          <p:cNvGrpSpPr/>
          <p:nvPr/>
        </p:nvGrpSpPr>
        <p:grpSpPr>
          <a:xfrm>
            <a:off x="2571769" y="2714620"/>
            <a:ext cx="786380" cy="253916"/>
            <a:chOff x="5572132" y="738498"/>
            <a:chExt cx="786380" cy="253916"/>
          </a:xfrm>
        </p:grpSpPr>
        <p:sp>
          <p:nvSpPr>
            <p:cNvPr id="292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93" name="Text Box 14"/>
            <p:cNvSpPr txBox="1">
              <a:spLocks noChangeArrowheads="1"/>
            </p:cNvSpPr>
            <p:nvPr/>
          </p:nvSpPr>
          <p:spPr bwMode="auto">
            <a:xfrm>
              <a:off x="5572132" y="738498"/>
              <a:ext cx="776473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smtClean="0">
                  <a:latin typeface="Arial" charset="0"/>
                  <a:ea typeface="ＭＳ Ｐゴシック" pitchFamily="-112" charset="-128"/>
                </a:rPr>
                <a:t>الجديدة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294" name="Groupe 219"/>
          <p:cNvGrpSpPr/>
          <p:nvPr/>
        </p:nvGrpSpPr>
        <p:grpSpPr>
          <a:xfrm>
            <a:off x="2928959" y="2453010"/>
            <a:ext cx="857818" cy="246221"/>
            <a:chOff x="5500694" y="738498"/>
            <a:chExt cx="857818" cy="246221"/>
          </a:xfrm>
        </p:grpSpPr>
        <p:sp>
          <p:nvSpPr>
            <p:cNvPr id="295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96" name="Text Box 14"/>
            <p:cNvSpPr txBox="1">
              <a:spLocks noChangeArrowheads="1"/>
            </p:cNvSpPr>
            <p:nvPr/>
          </p:nvSpPr>
          <p:spPr bwMode="auto">
            <a:xfrm>
              <a:off x="5500694" y="738498"/>
              <a:ext cx="7764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smtClean="0">
                  <a:latin typeface="Arial" charset="0"/>
                  <a:ea typeface="ＭＳ Ｐゴシック" pitchFamily="-112" charset="-128"/>
                </a:rPr>
                <a:t>الدار البيضاء 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297" name="Groupe 299"/>
          <p:cNvGrpSpPr/>
          <p:nvPr/>
        </p:nvGrpSpPr>
        <p:grpSpPr>
          <a:xfrm>
            <a:off x="3714777" y="2571744"/>
            <a:ext cx="990787" cy="215444"/>
            <a:chOff x="6082105" y="714356"/>
            <a:chExt cx="990787" cy="215444"/>
          </a:xfrm>
        </p:grpSpPr>
        <p:sp>
          <p:nvSpPr>
            <p:cNvPr id="298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99" name="Text Box 14"/>
            <p:cNvSpPr txBox="1">
              <a:spLocks noChangeArrowheads="1"/>
            </p:cNvSpPr>
            <p:nvPr/>
          </p:nvSpPr>
          <p:spPr bwMode="auto">
            <a:xfrm>
              <a:off x="6082105" y="714356"/>
              <a:ext cx="99078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800" dirty="0" smtClean="0">
                  <a:latin typeface="Arial" charset="0"/>
                  <a:ea typeface="ＭＳ Ｐゴシック" pitchFamily="-112" charset="-128"/>
                </a:rPr>
                <a:t>مطار محمد الخامس</a:t>
              </a:r>
              <a:endParaRPr lang="fr-FR" sz="8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300" name="Groupe 294"/>
          <p:cNvGrpSpPr/>
          <p:nvPr/>
        </p:nvGrpSpPr>
        <p:grpSpPr>
          <a:xfrm>
            <a:off x="3866998" y="2754151"/>
            <a:ext cx="776473" cy="246221"/>
            <a:chOff x="5991977" y="683011"/>
            <a:chExt cx="776473" cy="246221"/>
          </a:xfrm>
        </p:grpSpPr>
        <p:sp>
          <p:nvSpPr>
            <p:cNvPr id="301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02" name="Text Box 14"/>
            <p:cNvSpPr txBox="1">
              <a:spLocks noChangeArrowheads="1"/>
            </p:cNvSpPr>
            <p:nvPr/>
          </p:nvSpPr>
          <p:spPr bwMode="auto">
            <a:xfrm>
              <a:off x="5991977" y="683011"/>
              <a:ext cx="7764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err="1" smtClean="0">
                  <a:latin typeface="Arial" charset="0"/>
                  <a:ea typeface="ＭＳ Ｐゴシック" pitchFamily="-112" charset="-128"/>
                </a:rPr>
                <a:t>خريبكة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303" name="Groupe 299"/>
          <p:cNvGrpSpPr/>
          <p:nvPr/>
        </p:nvGrpSpPr>
        <p:grpSpPr>
          <a:xfrm>
            <a:off x="4152750" y="2928934"/>
            <a:ext cx="776473" cy="246221"/>
            <a:chOff x="6010667" y="785794"/>
            <a:chExt cx="776473" cy="246221"/>
          </a:xfrm>
        </p:grpSpPr>
        <p:sp>
          <p:nvSpPr>
            <p:cNvPr id="304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05" name="Text Box 14"/>
            <p:cNvSpPr txBox="1">
              <a:spLocks noChangeArrowheads="1"/>
            </p:cNvSpPr>
            <p:nvPr/>
          </p:nvSpPr>
          <p:spPr bwMode="auto">
            <a:xfrm>
              <a:off x="6010667" y="785794"/>
              <a:ext cx="7764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smtClean="0">
                  <a:latin typeface="Arial" charset="0"/>
                  <a:ea typeface="ＭＳ Ｐゴシック" pitchFamily="-112" charset="-128"/>
                </a:rPr>
                <a:t>واد زم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306" name="Groupe 168"/>
          <p:cNvGrpSpPr/>
          <p:nvPr/>
        </p:nvGrpSpPr>
        <p:grpSpPr>
          <a:xfrm>
            <a:off x="3714215" y="2238697"/>
            <a:ext cx="572066" cy="246221"/>
            <a:chOff x="5786446" y="738499"/>
            <a:chExt cx="572066" cy="246221"/>
          </a:xfrm>
        </p:grpSpPr>
        <p:sp>
          <p:nvSpPr>
            <p:cNvPr id="307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08" name="Text Box 14"/>
            <p:cNvSpPr txBox="1">
              <a:spLocks noChangeArrowheads="1"/>
            </p:cNvSpPr>
            <p:nvPr/>
          </p:nvSpPr>
          <p:spPr bwMode="auto">
            <a:xfrm>
              <a:off x="5786446" y="738499"/>
              <a:ext cx="49072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smtClean="0">
                  <a:latin typeface="Arial" charset="0"/>
                  <a:ea typeface="ＭＳ Ｐゴシック" pitchFamily="-112" charset="-128"/>
                </a:rPr>
                <a:t>الرباط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309" name="Groupe 240"/>
          <p:cNvGrpSpPr/>
          <p:nvPr/>
        </p:nvGrpSpPr>
        <p:grpSpPr>
          <a:xfrm>
            <a:off x="3928529" y="2023820"/>
            <a:ext cx="714942" cy="262172"/>
            <a:chOff x="5654039" y="667060"/>
            <a:chExt cx="714942" cy="262172"/>
          </a:xfrm>
        </p:grpSpPr>
        <p:sp>
          <p:nvSpPr>
            <p:cNvPr id="310" name="Oval 17"/>
            <p:cNvSpPr>
              <a:spLocks noChangeArrowheads="1"/>
            </p:cNvSpPr>
            <p:nvPr/>
          </p:nvSpPr>
          <p:spPr bwMode="auto">
            <a:xfrm>
              <a:off x="6296981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11" name="Text Box 14"/>
            <p:cNvSpPr txBox="1">
              <a:spLocks noChangeArrowheads="1"/>
            </p:cNvSpPr>
            <p:nvPr/>
          </p:nvSpPr>
          <p:spPr bwMode="auto">
            <a:xfrm>
              <a:off x="5654039" y="667060"/>
              <a:ext cx="7044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smtClean="0">
                  <a:latin typeface="Arial" charset="0"/>
                  <a:ea typeface="ＭＳ Ｐゴシック" pitchFamily="-112" charset="-128"/>
                </a:rPr>
                <a:t>القنيطرة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312" name="Groupe 183"/>
          <p:cNvGrpSpPr/>
          <p:nvPr/>
        </p:nvGrpSpPr>
        <p:grpSpPr>
          <a:xfrm>
            <a:off x="4714909" y="1857364"/>
            <a:ext cx="705035" cy="215444"/>
            <a:chOff x="6081543" y="714356"/>
            <a:chExt cx="705035" cy="215444"/>
          </a:xfrm>
        </p:grpSpPr>
        <p:sp>
          <p:nvSpPr>
            <p:cNvPr id="313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14" name="Text Box 14"/>
            <p:cNvSpPr txBox="1">
              <a:spLocks noChangeArrowheads="1"/>
            </p:cNvSpPr>
            <p:nvPr/>
          </p:nvSpPr>
          <p:spPr bwMode="auto">
            <a:xfrm>
              <a:off x="6081543" y="714356"/>
              <a:ext cx="70503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800" dirty="0" err="1" smtClean="0">
                  <a:latin typeface="Arial" charset="0"/>
                  <a:ea typeface="ＭＳ Ｐゴシック" pitchFamily="-112" charset="-128"/>
                </a:rPr>
                <a:t>بلقصيري</a:t>
              </a:r>
              <a:endParaRPr lang="fr-FR" sz="8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315" name="Groupe 149"/>
          <p:cNvGrpSpPr/>
          <p:nvPr/>
        </p:nvGrpSpPr>
        <p:grpSpPr>
          <a:xfrm>
            <a:off x="4357686" y="1325391"/>
            <a:ext cx="572066" cy="246221"/>
            <a:chOff x="5786446" y="738498"/>
            <a:chExt cx="572066" cy="246221"/>
          </a:xfrm>
        </p:grpSpPr>
        <p:sp>
          <p:nvSpPr>
            <p:cNvPr id="316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17" name="Text Box 14"/>
            <p:cNvSpPr txBox="1">
              <a:spLocks noChangeArrowheads="1"/>
            </p:cNvSpPr>
            <p:nvPr/>
          </p:nvSpPr>
          <p:spPr bwMode="auto">
            <a:xfrm>
              <a:off x="5786446" y="738498"/>
              <a:ext cx="49072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err="1" smtClean="0">
                  <a:latin typeface="Arial" charset="0"/>
                  <a:ea typeface="ＭＳ Ｐゴシック" pitchFamily="-112" charset="-128"/>
                </a:rPr>
                <a:t>طنجة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318" name="Groupe 346"/>
          <p:cNvGrpSpPr/>
          <p:nvPr/>
        </p:nvGrpSpPr>
        <p:grpSpPr>
          <a:xfrm>
            <a:off x="4572032" y="1284730"/>
            <a:ext cx="1143009" cy="215444"/>
            <a:chOff x="5858446" y="808806"/>
            <a:chExt cx="1143009" cy="215444"/>
          </a:xfrm>
        </p:grpSpPr>
        <p:sp>
          <p:nvSpPr>
            <p:cNvPr id="319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20" name="Text Box 14"/>
            <p:cNvSpPr txBox="1">
              <a:spLocks noChangeArrowheads="1"/>
            </p:cNvSpPr>
            <p:nvPr/>
          </p:nvSpPr>
          <p:spPr bwMode="auto">
            <a:xfrm>
              <a:off x="5858446" y="808806"/>
              <a:ext cx="11430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800" dirty="0" err="1" smtClean="0">
                  <a:latin typeface="Arial" charset="0"/>
                  <a:ea typeface="ＭＳ Ｐゴシック" pitchFamily="-112" charset="-128"/>
                </a:rPr>
                <a:t>طنجة</a:t>
              </a:r>
              <a:r>
                <a:rPr lang="ar-MA" sz="800" dirty="0" smtClean="0">
                  <a:latin typeface="Arial" charset="0"/>
                  <a:ea typeface="ＭＳ Ｐゴシック" pitchFamily="-112" charset="-128"/>
                </a:rPr>
                <a:t> المتوسطي</a:t>
              </a:r>
              <a:endParaRPr lang="fr-FR" sz="8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321" name="Groupe 150"/>
          <p:cNvGrpSpPr/>
          <p:nvPr/>
        </p:nvGrpSpPr>
        <p:grpSpPr>
          <a:xfrm>
            <a:off x="6581642" y="1499612"/>
            <a:ext cx="562159" cy="286314"/>
            <a:chOff x="6152981" y="642918"/>
            <a:chExt cx="562159" cy="286314"/>
          </a:xfrm>
        </p:grpSpPr>
        <p:sp>
          <p:nvSpPr>
            <p:cNvPr id="322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23" name="Text Box 14"/>
            <p:cNvSpPr txBox="1">
              <a:spLocks noChangeArrowheads="1"/>
            </p:cNvSpPr>
            <p:nvPr/>
          </p:nvSpPr>
          <p:spPr bwMode="auto">
            <a:xfrm>
              <a:off x="6152981" y="642918"/>
              <a:ext cx="5621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err="1" smtClean="0">
                  <a:latin typeface="Arial" charset="0"/>
                  <a:ea typeface="ＭＳ Ｐゴシック" pitchFamily="-112" charset="-128"/>
                </a:rPr>
                <a:t>الناظور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324" name="Groupe 183"/>
          <p:cNvGrpSpPr/>
          <p:nvPr/>
        </p:nvGrpSpPr>
        <p:grpSpPr>
          <a:xfrm>
            <a:off x="4429157" y="2285992"/>
            <a:ext cx="705035" cy="215444"/>
            <a:chOff x="5715008" y="857232"/>
            <a:chExt cx="705035" cy="215444"/>
          </a:xfrm>
        </p:grpSpPr>
        <p:sp>
          <p:nvSpPr>
            <p:cNvPr id="325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26" name="Text Box 14"/>
            <p:cNvSpPr txBox="1">
              <a:spLocks noChangeArrowheads="1"/>
            </p:cNvSpPr>
            <p:nvPr/>
          </p:nvSpPr>
          <p:spPr bwMode="auto">
            <a:xfrm>
              <a:off x="5715008" y="857232"/>
              <a:ext cx="70503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800" dirty="0" smtClean="0">
                  <a:latin typeface="Arial" charset="0"/>
                  <a:ea typeface="ＭＳ Ｐゴシック" pitchFamily="-112" charset="-128"/>
                </a:rPr>
                <a:t>سيدي قاسم</a:t>
              </a:r>
              <a:endParaRPr lang="fr-FR" sz="8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327" name="Groupe 183"/>
          <p:cNvGrpSpPr/>
          <p:nvPr/>
        </p:nvGrpSpPr>
        <p:grpSpPr>
          <a:xfrm>
            <a:off x="4929223" y="2428868"/>
            <a:ext cx="490721" cy="294505"/>
            <a:chOff x="6010105" y="857232"/>
            <a:chExt cx="490721" cy="294505"/>
          </a:xfrm>
        </p:grpSpPr>
        <p:sp>
          <p:nvSpPr>
            <p:cNvPr id="328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29" name="Text Box 14"/>
            <p:cNvSpPr txBox="1">
              <a:spLocks noChangeArrowheads="1"/>
            </p:cNvSpPr>
            <p:nvPr/>
          </p:nvSpPr>
          <p:spPr bwMode="auto">
            <a:xfrm>
              <a:off x="6010105" y="905516"/>
              <a:ext cx="49072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smtClean="0">
                  <a:latin typeface="Arial" charset="0"/>
                  <a:ea typeface="ＭＳ Ｐゴシック" pitchFamily="-112" charset="-128"/>
                </a:rPr>
                <a:t>مكناس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330" name="Groupe 194"/>
          <p:cNvGrpSpPr/>
          <p:nvPr/>
        </p:nvGrpSpPr>
        <p:grpSpPr>
          <a:xfrm>
            <a:off x="5438601" y="2143116"/>
            <a:ext cx="490721" cy="357190"/>
            <a:chOff x="6224386" y="572042"/>
            <a:chExt cx="490721" cy="357190"/>
          </a:xfrm>
        </p:grpSpPr>
        <p:sp>
          <p:nvSpPr>
            <p:cNvPr id="331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32" name="Text Box 14"/>
            <p:cNvSpPr txBox="1">
              <a:spLocks noChangeArrowheads="1"/>
            </p:cNvSpPr>
            <p:nvPr/>
          </p:nvSpPr>
          <p:spPr bwMode="auto">
            <a:xfrm>
              <a:off x="6224386" y="572042"/>
              <a:ext cx="49072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err="1" smtClean="0">
                  <a:latin typeface="Arial" charset="0"/>
                  <a:ea typeface="ＭＳ Ｐゴシック" pitchFamily="-112" charset="-128"/>
                </a:rPr>
                <a:t>فاس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333" name="Groupe 211"/>
          <p:cNvGrpSpPr/>
          <p:nvPr/>
        </p:nvGrpSpPr>
        <p:grpSpPr>
          <a:xfrm>
            <a:off x="6081014" y="2357430"/>
            <a:ext cx="634159" cy="246221"/>
            <a:chOff x="5724353" y="857232"/>
            <a:chExt cx="634159" cy="246221"/>
          </a:xfrm>
        </p:grpSpPr>
        <p:sp>
          <p:nvSpPr>
            <p:cNvPr id="334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35" name="Text Box 14"/>
            <p:cNvSpPr txBox="1">
              <a:spLocks noChangeArrowheads="1"/>
            </p:cNvSpPr>
            <p:nvPr/>
          </p:nvSpPr>
          <p:spPr bwMode="auto">
            <a:xfrm>
              <a:off x="5724353" y="857232"/>
              <a:ext cx="63359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err="1" smtClean="0">
                  <a:latin typeface="Arial" charset="0"/>
                  <a:ea typeface="ＭＳ Ｐゴシック" pitchFamily="-112" charset="-128"/>
                </a:rPr>
                <a:t>تاوريرت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336" name="Groupe 153"/>
          <p:cNvGrpSpPr/>
          <p:nvPr/>
        </p:nvGrpSpPr>
        <p:grpSpPr>
          <a:xfrm>
            <a:off x="7000925" y="2143116"/>
            <a:ext cx="490721" cy="333610"/>
            <a:chOff x="5991977" y="595622"/>
            <a:chExt cx="490721" cy="333610"/>
          </a:xfrm>
        </p:grpSpPr>
        <p:sp>
          <p:nvSpPr>
            <p:cNvPr id="337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38" name="Text Box 14"/>
            <p:cNvSpPr txBox="1">
              <a:spLocks noChangeArrowheads="1"/>
            </p:cNvSpPr>
            <p:nvPr/>
          </p:nvSpPr>
          <p:spPr bwMode="auto">
            <a:xfrm>
              <a:off x="5991977" y="595622"/>
              <a:ext cx="49072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smtClean="0">
                  <a:latin typeface="Arial" charset="0"/>
                  <a:ea typeface="ＭＳ Ｐゴシック" pitchFamily="-112" charset="-128"/>
                </a:rPr>
                <a:t>وجدة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339" name="Groupe 273"/>
          <p:cNvGrpSpPr/>
          <p:nvPr/>
        </p:nvGrpSpPr>
        <p:grpSpPr>
          <a:xfrm>
            <a:off x="6500297" y="2983854"/>
            <a:ext cx="786380" cy="246221"/>
            <a:chOff x="5572132" y="738498"/>
            <a:chExt cx="786380" cy="246221"/>
          </a:xfrm>
        </p:grpSpPr>
        <p:sp>
          <p:nvSpPr>
            <p:cNvPr id="340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41" name="Text Box 14"/>
            <p:cNvSpPr txBox="1">
              <a:spLocks noChangeArrowheads="1"/>
            </p:cNvSpPr>
            <p:nvPr/>
          </p:nvSpPr>
          <p:spPr bwMode="auto">
            <a:xfrm>
              <a:off x="5572132" y="738498"/>
              <a:ext cx="7764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err="1" smtClean="0">
                  <a:latin typeface="Arial" charset="0"/>
                  <a:ea typeface="ＭＳ Ｐゴシック" pitchFamily="-112" charset="-128"/>
                </a:rPr>
                <a:t>بوعرفة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342" name="Groupe 243"/>
          <p:cNvGrpSpPr/>
          <p:nvPr/>
        </p:nvGrpSpPr>
        <p:grpSpPr>
          <a:xfrm>
            <a:off x="214282" y="5357826"/>
            <a:ext cx="1000131" cy="1000132"/>
            <a:chOff x="6929454" y="4929198"/>
            <a:chExt cx="1224003" cy="1207652"/>
          </a:xfrm>
        </p:grpSpPr>
        <p:sp>
          <p:nvSpPr>
            <p:cNvPr id="343" name="Rectangle 342"/>
            <p:cNvSpPr/>
            <p:nvPr/>
          </p:nvSpPr>
          <p:spPr>
            <a:xfrm>
              <a:off x="6929454" y="4929198"/>
              <a:ext cx="1224003" cy="12076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800000"/>
              </a:solidFill>
              <a:prstDash val="sysDot"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4" name="Freeform 8"/>
            <p:cNvSpPr>
              <a:spLocks/>
            </p:cNvSpPr>
            <p:nvPr/>
          </p:nvSpPr>
          <p:spPr bwMode="auto">
            <a:xfrm>
              <a:off x="7010449" y="5010160"/>
              <a:ext cx="1071570" cy="986797"/>
            </a:xfrm>
            <a:custGeom>
              <a:avLst/>
              <a:gdLst/>
              <a:ahLst/>
              <a:cxnLst>
                <a:cxn ang="0">
                  <a:pos x="18807" y="878"/>
                </a:cxn>
                <a:cxn ang="0">
                  <a:pos x="19233" y="1473"/>
                </a:cxn>
                <a:cxn ang="0">
                  <a:pos x="19517" y="2210"/>
                </a:cxn>
                <a:cxn ang="0">
                  <a:pos x="19517" y="2805"/>
                </a:cxn>
                <a:cxn ang="0">
                  <a:pos x="19688" y="3824"/>
                </a:cxn>
                <a:cxn ang="0">
                  <a:pos x="19972" y="4278"/>
                </a:cxn>
                <a:cxn ang="0">
                  <a:pos x="19972" y="4703"/>
                </a:cxn>
                <a:cxn ang="0">
                  <a:pos x="19972" y="4986"/>
                </a:cxn>
                <a:cxn ang="0">
                  <a:pos x="17784" y="5297"/>
                </a:cxn>
                <a:cxn ang="0">
                  <a:pos x="17784" y="5722"/>
                </a:cxn>
                <a:cxn ang="0">
                  <a:pos x="16903" y="5864"/>
                </a:cxn>
                <a:cxn ang="0">
                  <a:pos x="16903" y="6147"/>
                </a:cxn>
                <a:cxn ang="0">
                  <a:pos x="16903" y="6601"/>
                </a:cxn>
                <a:cxn ang="0">
                  <a:pos x="16449" y="7054"/>
                </a:cxn>
                <a:cxn ang="0">
                  <a:pos x="14972" y="8385"/>
                </a:cxn>
                <a:cxn ang="0">
                  <a:pos x="13949" y="8527"/>
                </a:cxn>
                <a:cxn ang="0">
                  <a:pos x="13523" y="8385"/>
                </a:cxn>
                <a:cxn ang="0">
                  <a:pos x="13068" y="8527"/>
                </a:cxn>
                <a:cxn ang="0">
                  <a:pos x="12330" y="8527"/>
                </a:cxn>
                <a:cxn ang="0">
                  <a:pos x="11165" y="9263"/>
                </a:cxn>
                <a:cxn ang="0">
                  <a:pos x="10739" y="9547"/>
                </a:cxn>
                <a:cxn ang="0">
                  <a:pos x="10739" y="11445"/>
                </a:cxn>
                <a:cxn ang="0">
                  <a:pos x="10739" y="13371"/>
                </a:cxn>
                <a:cxn ang="0">
                  <a:pos x="6449" y="13484"/>
                </a:cxn>
                <a:cxn ang="0">
                  <a:pos x="6449" y="16601"/>
                </a:cxn>
                <a:cxn ang="0">
                  <a:pos x="5284" y="17025"/>
                </a:cxn>
                <a:cxn ang="0">
                  <a:pos x="4972" y="17309"/>
                </a:cxn>
                <a:cxn ang="0">
                  <a:pos x="4972" y="17762"/>
                </a:cxn>
                <a:cxn ang="0">
                  <a:pos x="4972" y="19518"/>
                </a:cxn>
                <a:cxn ang="0">
                  <a:pos x="284" y="19518"/>
                </a:cxn>
                <a:cxn ang="0">
                  <a:pos x="0" y="19972"/>
                </a:cxn>
                <a:cxn ang="0">
                  <a:pos x="284" y="18810"/>
                </a:cxn>
                <a:cxn ang="0">
                  <a:pos x="739" y="18187"/>
                </a:cxn>
                <a:cxn ang="0">
                  <a:pos x="1023" y="17762"/>
                </a:cxn>
                <a:cxn ang="0">
                  <a:pos x="1165" y="17309"/>
                </a:cxn>
                <a:cxn ang="0">
                  <a:pos x="1449" y="16884"/>
                </a:cxn>
                <a:cxn ang="0">
                  <a:pos x="1903" y="16147"/>
                </a:cxn>
                <a:cxn ang="0">
                  <a:pos x="2784" y="15127"/>
                </a:cxn>
                <a:cxn ang="0">
                  <a:pos x="2784" y="14249"/>
                </a:cxn>
                <a:cxn ang="0">
                  <a:pos x="3352" y="13371"/>
                </a:cxn>
                <a:cxn ang="0">
                  <a:pos x="4545" y="12040"/>
                </a:cxn>
                <a:cxn ang="0">
                  <a:pos x="5284" y="10878"/>
                </a:cxn>
                <a:cxn ang="0">
                  <a:pos x="6619" y="10425"/>
                </a:cxn>
                <a:cxn ang="0">
                  <a:pos x="7614" y="9972"/>
                </a:cxn>
                <a:cxn ang="0">
                  <a:pos x="8807" y="8810"/>
                </a:cxn>
                <a:cxn ang="0">
                  <a:pos x="9545" y="7649"/>
                </a:cxn>
                <a:cxn ang="0">
                  <a:pos x="9233" y="7054"/>
                </a:cxn>
                <a:cxn ang="0">
                  <a:pos x="9233" y="5864"/>
                </a:cxn>
                <a:cxn ang="0">
                  <a:pos x="9688" y="5297"/>
                </a:cxn>
                <a:cxn ang="0">
                  <a:pos x="9972" y="4561"/>
                </a:cxn>
                <a:cxn ang="0">
                  <a:pos x="10739" y="3541"/>
                </a:cxn>
                <a:cxn ang="0">
                  <a:pos x="11619" y="3088"/>
                </a:cxn>
                <a:cxn ang="0">
                  <a:pos x="13068" y="2380"/>
                </a:cxn>
                <a:cxn ang="0">
                  <a:pos x="13523" y="1190"/>
                </a:cxn>
                <a:cxn ang="0">
                  <a:pos x="13949" y="0"/>
                </a:cxn>
                <a:cxn ang="0">
                  <a:pos x="14688" y="0"/>
                </a:cxn>
                <a:cxn ang="0">
                  <a:pos x="15398" y="765"/>
                </a:cxn>
                <a:cxn ang="0">
                  <a:pos x="16619" y="765"/>
                </a:cxn>
                <a:cxn ang="0">
                  <a:pos x="17330" y="765"/>
                </a:cxn>
                <a:cxn ang="0">
                  <a:pos x="17784" y="453"/>
                </a:cxn>
                <a:cxn ang="0">
                  <a:pos x="18068" y="878"/>
                </a:cxn>
                <a:cxn ang="0">
                  <a:pos x="18807" y="878"/>
                </a:cxn>
              </a:cxnLst>
              <a:rect l="0" t="0" r="r" b="b"/>
              <a:pathLst>
                <a:path w="20000" h="20000">
                  <a:moveTo>
                    <a:pt x="18807" y="878"/>
                  </a:moveTo>
                  <a:lnTo>
                    <a:pt x="19233" y="1473"/>
                  </a:lnTo>
                  <a:lnTo>
                    <a:pt x="19517" y="2210"/>
                  </a:lnTo>
                  <a:lnTo>
                    <a:pt x="19517" y="2805"/>
                  </a:lnTo>
                  <a:lnTo>
                    <a:pt x="19688" y="3824"/>
                  </a:lnTo>
                  <a:lnTo>
                    <a:pt x="19972" y="4278"/>
                  </a:lnTo>
                  <a:lnTo>
                    <a:pt x="19972" y="4703"/>
                  </a:lnTo>
                  <a:lnTo>
                    <a:pt x="19972" y="4986"/>
                  </a:lnTo>
                  <a:lnTo>
                    <a:pt x="17784" y="5297"/>
                  </a:lnTo>
                  <a:lnTo>
                    <a:pt x="17784" y="5722"/>
                  </a:lnTo>
                  <a:lnTo>
                    <a:pt x="16903" y="5864"/>
                  </a:lnTo>
                  <a:lnTo>
                    <a:pt x="16903" y="6147"/>
                  </a:lnTo>
                  <a:lnTo>
                    <a:pt x="16903" y="6601"/>
                  </a:lnTo>
                  <a:lnTo>
                    <a:pt x="16449" y="7054"/>
                  </a:lnTo>
                  <a:lnTo>
                    <a:pt x="14972" y="8385"/>
                  </a:lnTo>
                  <a:lnTo>
                    <a:pt x="13949" y="8527"/>
                  </a:lnTo>
                  <a:lnTo>
                    <a:pt x="13523" y="8385"/>
                  </a:lnTo>
                  <a:lnTo>
                    <a:pt x="13068" y="8527"/>
                  </a:lnTo>
                  <a:lnTo>
                    <a:pt x="12330" y="8527"/>
                  </a:lnTo>
                  <a:lnTo>
                    <a:pt x="11165" y="9263"/>
                  </a:lnTo>
                  <a:lnTo>
                    <a:pt x="10739" y="9547"/>
                  </a:lnTo>
                  <a:lnTo>
                    <a:pt x="10739" y="11445"/>
                  </a:lnTo>
                  <a:lnTo>
                    <a:pt x="10739" y="13371"/>
                  </a:lnTo>
                  <a:lnTo>
                    <a:pt x="6449" y="13484"/>
                  </a:lnTo>
                  <a:lnTo>
                    <a:pt x="6449" y="16601"/>
                  </a:lnTo>
                  <a:lnTo>
                    <a:pt x="5284" y="17025"/>
                  </a:lnTo>
                  <a:lnTo>
                    <a:pt x="4972" y="17309"/>
                  </a:lnTo>
                  <a:lnTo>
                    <a:pt x="4972" y="17762"/>
                  </a:lnTo>
                  <a:lnTo>
                    <a:pt x="4972" y="19518"/>
                  </a:lnTo>
                  <a:lnTo>
                    <a:pt x="284" y="19518"/>
                  </a:lnTo>
                  <a:lnTo>
                    <a:pt x="0" y="19972"/>
                  </a:lnTo>
                  <a:lnTo>
                    <a:pt x="284" y="18810"/>
                  </a:lnTo>
                  <a:lnTo>
                    <a:pt x="739" y="18187"/>
                  </a:lnTo>
                  <a:lnTo>
                    <a:pt x="1023" y="17762"/>
                  </a:lnTo>
                  <a:lnTo>
                    <a:pt x="1165" y="17309"/>
                  </a:lnTo>
                  <a:lnTo>
                    <a:pt x="1449" y="16884"/>
                  </a:lnTo>
                  <a:lnTo>
                    <a:pt x="1903" y="16147"/>
                  </a:lnTo>
                  <a:lnTo>
                    <a:pt x="2784" y="15127"/>
                  </a:lnTo>
                  <a:lnTo>
                    <a:pt x="2784" y="14249"/>
                  </a:lnTo>
                  <a:lnTo>
                    <a:pt x="3352" y="13371"/>
                  </a:lnTo>
                  <a:lnTo>
                    <a:pt x="4545" y="12040"/>
                  </a:lnTo>
                  <a:lnTo>
                    <a:pt x="5284" y="10878"/>
                  </a:lnTo>
                  <a:lnTo>
                    <a:pt x="6619" y="10425"/>
                  </a:lnTo>
                  <a:lnTo>
                    <a:pt x="7614" y="9972"/>
                  </a:lnTo>
                  <a:lnTo>
                    <a:pt x="8807" y="8810"/>
                  </a:lnTo>
                  <a:lnTo>
                    <a:pt x="9545" y="7649"/>
                  </a:lnTo>
                  <a:lnTo>
                    <a:pt x="9233" y="7054"/>
                  </a:lnTo>
                  <a:lnTo>
                    <a:pt x="9233" y="5864"/>
                  </a:lnTo>
                  <a:lnTo>
                    <a:pt x="9688" y="5297"/>
                  </a:lnTo>
                  <a:lnTo>
                    <a:pt x="9972" y="4561"/>
                  </a:lnTo>
                  <a:lnTo>
                    <a:pt x="10739" y="3541"/>
                  </a:lnTo>
                  <a:lnTo>
                    <a:pt x="11619" y="3088"/>
                  </a:lnTo>
                  <a:lnTo>
                    <a:pt x="13068" y="2380"/>
                  </a:lnTo>
                  <a:lnTo>
                    <a:pt x="13523" y="1190"/>
                  </a:lnTo>
                  <a:lnTo>
                    <a:pt x="13949" y="0"/>
                  </a:lnTo>
                  <a:lnTo>
                    <a:pt x="14688" y="0"/>
                  </a:lnTo>
                  <a:lnTo>
                    <a:pt x="15398" y="765"/>
                  </a:lnTo>
                  <a:lnTo>
                    <a:pt x="16619" y="765"/>
                  </a:lnTo>
                  <a:lnTo>
                    <a:pt x="17330" y="765"/>
                  </a:lnTo>
                  <a:lnTo>
                    <a:pt x="17784" y="453"/>
                  </a:lnTo>
                  <a:lnTo>
                    <a:pt x="18068" y="878"/>
                  </a:lnTo>
                  <a:lnTo>
                    <a:pt x="18807" y="878"/>
                  </a:lnTo>
                  <a:close/>
                </a:path>
              </a:pathLst>
            </a:custGeom>
            <a:blipFill>
              <a:blip r:embed="rId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lum bright="-48000"/>
              </a:blip>
              <a:tile tx="0" ty="0" sx="100000" sy="100000" flip="none" algn="tl"/>
            </a:blipFill>
            <a:ln w="12700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fr-FR" sz="5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7224763" y="4938722"/>
              <a:ext cx="928694" cy="704856"/>
            </a:xfrm>
            <a:prstGeom prst="rect">
              <a:avLst/>
            </a:prstGeom>
            <a:noFill/>
            <a:ln w="63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46" name="Organigramme : Connecteur 345"/>
          <p:cNvSpPr/>
          <p:nvPr/>
        </p:nvSpPr>
        <p:spPr>
          <a:xfrm>
            <a:off x="3571868" y="2500306"/>
            <a:ext cx="285752" cy="285752"/>
          </a:xfrm>
          <a:prstGeom prst="flowChartConnector">
            <a:avLst/>
          </a:prstGeom>
          <a:solidFill>
            <a:srgbClr val="FFFF00">
              <a:alpha val="49000"/>
            </a:srgbClr>
          </a:solidFill>
          <a:ln w="28575" cmpd="dbl">
            <a:solidFill>
              <a:srgbClr val="EE71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7" name="Groupe 168"/>
          <p:cNvGrpSpPr/>
          <p:nvPr/>
        </p:nvGrpSpPr>
        <p:grpSpPr>
          <a:xfrm>
            <a:off x="3214678" y="2357430"/>
            <a:ext cx="714942" cy="246221"/>
            <a:chOff x="5643570" y="704832"/>
            <a:chExt cx="714942" cy="246221"/>
          </a:xfrm>
        </p:grpSpPr>
        <p:sp>
          <p:nvSpPr>
            <p:cNvPr id="348" name="Oval 17"/>
            <p:cNvSpPr>
              <a:spLocks noChangeArrowheads="1"/>
            </p:cNvSpPr>
            <p:nvPr/>
          </p:nvSpPr>
          <p:spPr bwMode="auto">
            <a:xfrm>
              <a:off x="6286512" y="857232"/>
              <a:ext cx="72000" cy="7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fr-FR" sz="50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49" name="Text Box 14"/>
            <p:cNvSpPr txBox="1">
              <a:spLocks noChangeArrowheads="1"/>
            </p:cNvSpPr>
            <p:nvPr/>
          </p:nvSpPr>
          <p:spPr bwMode="auto">
            <a:xfrm>
              <a:off x="5643570" y="704832"/>
              <a:ext cx="63359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ar-MA" sz="1000" dirty="0" smtClean="0">
                  <a:latin typeface="Arial" charset="0"/>
                  <a:ea typeface="ＭＳ Ｐゴシック" pitchFamily="-112" charset="-128"/>
                </a:rPr>
                <a:t>المحمدية</a:t>
              </a:r>
              <a:endParaRPr lang="fr-FR" sz="1000" dirty="0"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sp>
        <p:nvSpPr>
          <p:cNvPr id="350" name="Organigramme : Connecteur 349"/>
          <p:cNvSpPr/>
          <p:nvPr/>
        </p:nvSpPr>
        <p:spPr>
          <a:xfrm>
            <a:off x="3751868" y="2411438"/>
            <a:ext cx="285752" cy="285752"/>
          </a:xfrm>
          <a:prstGeom prst="flowChartConnector">
            <a:avLst/>
          </a:prstGeom>
          <a:solidFill>
            <a:schemeClr val="accent2">
              <a:lumMod val="75000"/>
              <a:alpha val="43000"/>
            </a:schemeClr>
          </a:solidFill>
          <a:ln w="28575" cmpd="dbl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1" name="Organigramme : Connecteur 350"/>
          <p:cNvSpPr/>
          <p:nvPr/>
        </p:nvSpPr>
        <p:spPr>
          <a:xfrm>
            <a:off x="4714876" y="1250141"/>
            <a:ext cx="285752" cy="285752"/>
          </a:xfrm>
          <a:prstGeom prst="flowChartConnector">
            <a:avLst/>
          </a:prstGeom>
          <a:solidFill>
            <a:schemeClr val="accent6">
              <a:lumMod val="75000"/>
              <a:alpha val="48000"/>
            </a:schemeClr>
          </a:solidFill>
          <a:ln w="28575" cmpd="dbl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2" name="Organigramme : Connecteur 351"/>
          <p:cNvSpPr/>
          <p:nvPr/>
        </p:nvSpPr>
        <p:spPr>
          <a:xfrm>
            <a:off x="7143768" y="2285992"/>
            <a:ext cx="285752" cy="285752"/>
          </a:xfrm>
          <a:prstGeom prst="flowChartConnector">
            <a:avLst/>
          </a:prstGeom>
          <a:solidFill>
            <a:srgbClr val="FF3300">
              <a:alpha val="49000"/>
            </a:srgbClr>
          </a:solidFill>
          <a:ln w="28575" cmpd="dbl"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3" name="Organigramme : Connecteur 352"/>
          <p:cNvSpPr/>
          <p:nvPr/>
        </p:nvSpPr>
        <p:spPr>
          <a:xfrm>
            <a:off x="3642896" y="3677170"/>
            <a:ext cx="285752" cy="285752"/>
          </a:xfrm>
          <a:prstGeom prst="flowChartConnector">
            <a:avLst/>
          </a:prstGeom>
          <a:solidFill>
            <a:srgbClr val="00B050">
              <a:alpha val="49000"/>
            </a:srgbClr>
          </a:solidFill>
          <a:ln w="28575" cmpd="dbl">
            <a:solidFill>
              <a:srgbClr val="0074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4" name="Picture 6"/>
          <p:cNvPicPr preferRelativeResize="0">
            <a:picLocks noChangeArrowheads="1"/>
          </p:cNvPicPr>
          <p:nvPr/>
        </p:nvPicPr>
        <p:blipFill>
          <a:blip r:embed="rId8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7158" y="3283391"/>
            <a:ext cx="1440000" cy="1188000"/>
          </a:xfrm>
          <a:prstGeom prst="rect">
            <a:avLst/>
          </a:prstGeom>
          <a:noFill/>
          <a:ln w="3175">
            <a:solidFill>
              <a:srgbClr val="EE7100"/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355" name="Picture 7"/>
          <p:cNvPicPr preferRelativeResize="0">
            <a:picLocks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5786" y="1993862"/>
            <a:ext cx="1440000" cy="1188000"/>
          </a:xfrm>
          <a:prstGeom prst="rect">
            <a:avLst/>
          </a:prstGeom>
          <a:noFill/>
          <a:ln w="3175">
            <a:solidFill>
              <a:schemeClr val="accent2">
                <a:lumMod val="50000"/>
              </a:schemeClr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356" name="Picture 8"/>
          <p:cNvPicPr preferRelativeResize="0">
            <a:picLocks noChangeArrowheads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71736" y="1071546"/>
            <a:ext cx="1440000" cy="1188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357" name="Picture 9"/>
          <p:cNvPicPr preferRelativeResize="0">
            <a:picLocks noChangeArrowheads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14876" y="2857496"/>
            <a:ext cx="1440000" cy="1188000"/>
          </a:xfrm>
          <a:prstGeom prst="rect">
            <a:avLst/>
          </a:prstGeom>
          <a:noFill/>
          <a:ln w="3175">
            <a:solidFill>
              <a:schemeClr val="accent5">
                <a:lumMod val="50000"/>
              </a:schemeClr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358" name="Picture 10"/>
          <p:cNvPicPr preferRelativeResize="0">
            <a:picLocks noChangeArrowheads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23196" y="2571744"/>
            <a:ext cx="1440000" cy="1188000"/>
          </a:xfrm>
          <a:prstGeom prst="rect">
            <a:avLst/>
          </a:prstGeom>
          <a:noFill/>
          <a:ln w="3175">
            <a:solidFill>
              <a:srgbClr val="FF3300"/>
            </a:solidFill>
            <a:prstDash val="sysDash"/>
            <a:miter lim="800000"/>
            <a:headEnd/>
            <a:tailEnd/>
          </a:ln>
          <a:effectLst/>
        </p:spPr>
      </p:pic>
      <p:cxnSp>
        <p:nvCxnSpPr>
          <p:cNvPr id="359" name="Connecteur droit 358"/>
          <p:cNvCxnSpPr>
            <a:stCxn id="355" idx="3"/>
            <a:endCxn id="350" idx="0"/>
          </p:cNvCxnSpPr>
          <p:nvPr/>
        </p:nvCxnSpPr>
        <p:spPr>
          <a:xfrm flipV="1">
            <a:off x="2225786" y="2411438"/>
            <a:ext cx="1668958" cy="176424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Connecteur droit 359"/>
          <p:cNvCxnSpPr>
            <a:stCxn id="354" idx="3"/>
            <a:endCxn id="346" idx="3"/>
          </p:cNvCxnSpPr>
          <p:nvPr/>
        </p:nvCxnSpPr>
        <p:spPr>
          <a:xfrm flipV="1">
            <a:off x="1797158" y="2744211"/>
            <a:ext cx="1816557" cy="1133180"/>
          </a:xfrm>
          <a:prstGeom prst="line">
            <a:avLst/>
          </a:prstGeom>
          <a:ln w="3175">
            <a:solidFill>
              <a:srgbClr val="EE71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Connecteur droit 360"/>
          <p:cNvCxnSpPr>
            <a:stCxn id="356" idx="3"/>
            <a:endCxn id="351" idx="2"/>
          </p:cNvCxnSpPr>
          <p:nvPr/>
        </p:nvCxnSpPr>
        <p:spPr>
          <a:xfrm flipV="1">
            <a:off x="4011736" y="1393017"/>
            <a:ext cx="703140" cy="272529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Connecteur droit 361"/>
          <p:cNvCxnSpPr>
            <a:stCxn id="353" idx="3"/>
            <a:endCxn id="366" idx="0"/>
          </p:cNvCxnSpPr>
          <p:nvPr/>
        </p:nvCxnSpPr>
        <p:spPr>
          <a:xfrm flipH="1">
            <a:off x="3500463" y="3921075"/>
            <a:ext cx="184280" cy="372591"/>
          </a:xfrm>
          <a:prstGeom prst="line">
            <a:avLst/>
          </a:prstGeom>
          <a:ln w="3175">
            <a:solidFill>
              <a:srgbClr val="00743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Connecteur droit 362"/>
          <p:cNvCxnSpPr>
            <a:stCxn id="357" idx="0"/>
            <a:endCxn id="365" idx="3"/>
          </p:cNvCxnSpPr>
          <p:nvPr/>
        </p:nvCxnSpPr>
        <p:spPr>
          <a:xfrm rot="5400000" flipH="1" flipV="1">
            <a:off x="5396347" y="2639865"/>
            <a:ext cx="256161" cy="179103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Connecteur droit 363"/>
          <p:cNvCxnSpPr>
            <a:stCxn id="358" idx="0"/>
          </p:cNvCxnSpPr>
          <p:nvPr/>
        </p:nvCxnSpPr>
        <p:spPr>
          <a:xfrm rot="16200000" flipV="1">
            <a:off x="7714920" y="2143468"/>
            <a:ext cx="142876" cy="713676"/>
          </a:xfrm>
          <a:prstGeom prst="line">
            <a:avLst/>
          </a:prstGeom>
          <a:ln w="3175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Organigramme : Connecteur 364"/>
          <p:cNvSpPr/>
          <p:nvPr/>
        </p:nvSpPr>
        <p:spPr>
          <a:xfrm>
            <a:off x="5572132" y="2357430"/>
            <a:ext cx="285752" cy="285752"/>
          </a:xfrm>
          <a:prstGeom prst="flowChartConnector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ln w="28575" cmpd="dbl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800" y="4293666"/>
            <a:ext cx="14573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7" name="Rectangle 366"/>
          <p:cNvSpPr/>
          <p:nvPr/>
        </p:nvSpPr>
        <p:spPr>
          <a:xfrm>
            <a:off x="5715008" y="4214818"/>
            <a:ext cx="3286181" cy="2071702"/>
          </a:xfrm>
          <a:prstGeom prst="rect">
            <a:avLst/>
          </a:prstGeom>
          <a:noFill/>
          <a:ln w="3175">
            <a:solidFill>
              <a:srgbClr val="800000"/>
            </a:solidFill>
            <a:prstDash val="sysDot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8" name="ZoneTexte 367"/>
          <p:cNvSpPr txBox="1"/>
          <p:nvPr/>
        </p:nvSpPr>
        <p:spPr>
          <a:xfrm>
            <a:off x="10215602" y="2000240"/>
            <a:ext cx="3643338" cy="256993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95250" lvl="0" indent="-95250" algn="just" rtl="1">
              <a:buClr>
                <a:srgbClr val="FF3300"/>
              </a:buClr>
              <a:buFont typeface="Wingdings 3" pitchFamily="18" charset="2"/>
              <a:buChar char="á"/>
            </a:pPr>
            <a:r>
              <a:rPr lang="ar-MA" b="1" dirty="0" smtClean="0">
                <a:solidFill>
                  <a:srgbClr val="3E0000"/>
                </a:solidFill>
                <a:latin typeface="Arial Narrow" pitchFamily="34" charset="0"/>
              </a:rPr>
              <a:t> </a:t>
            </a:r>
            <a:r>
              <a:rPr lang="ar-MA" sz="1600" b="1" dirty="0" smtClean="0">
                <a:solidFill>
                  <a:srgbClr val="3E0000"/>
                </a:solidFill>
                <a:latin typeface="Arial Narrow" pitchFamily="34" charset="0"/>
              </a:rPr>
              <a:t>المحاور الإستراتيجية </a:t>
            </a:r>
            <a:endParaRPr lang="ar-MA" b="1" dirty="0" smtClean="0">
              <a:solidFill>
                <a:srgbClr val="3E0000"/>
              </a:solidFill>
              <a:latin typeface="Arial Narrow" pitchFamily="34" charset="0"/>
            </a:endParaRPr>
          </a:p>
          <a:p>
            <a:pPr marL="552450" lvl="1" indent="-95250" algn="just" rtl="1">
              <a:lnSpc>
                <a:spcPct val="90000"/>
              </a:lnSpc>
              <a:buClr>
                <a:srgbClr val="800000"/>
              </a:buClr>
              <a:buFont typeface="Arial" pitchFamily="34" charset="0"/>
              <a:buChar char="•"/>
            </a:pPr>
            <a:r>
              <a:rPr lang="ar-MA" dirty="0" smtClean="0">
                <a:latin typeface="Arial Narrow" pitchFamily="34" charset="0"/>
              </a:rPr>
              <a:t> </a:t>
            </a:r>
            <a:r>
              <a:rPr lang="ar-MA" sz="1600" dirty="0" err="1" smtClean="0">
                <a:latin typeface="Arial Narrow" pitchFamily="34" charset="0"/>
              </a:rPr>
              <a:t>التموقع</a:t>
            </a:r>
            <a:r>
              <a:rPr lang="ar-MA" sz="1600" dirty="0" smtClean="0">
                <a:latin typeface="Arial Narrow" pitchFamily="34" charset="0"/>
              </a:rPr>
              <a:t> كفاعل مهيكل للخدمات </a:t>
            </a:r>
            <a:r>
              <a:rPr lang="ar-MA" sz="1600" dirty="0" err="1" smtClean="0">
                <a:latin typeface="Arial Narrow" pitchFamily="34" charset="0"/>
              </a:rPr>
              <a:t>اللوجستيكية</a:t>
            </a:r>
            <a:endParaRPr lang="ar-MA" sz="1600" dirty="0" smtClean="0">
              <a:latin typeface="Arial Narrow" pitchFamily="34" charset="0"/>
            </a:endParaRPr>
          </a:p>
          <a:p>
            <a:pPr marL="552450" lvl="1" indent="-95250" algn="just" rtl="1">
              <a:lnSpc>
                <a:spcPct val="90000"/>
              </a:lnSpc>
              <a:buClr>
                <a:srgbClr val="800000"/>
              </a:buClr>
              <a:buFont typeface="Arial" pitchFamily="34" charset="0"/>
              <a:buChar char="•"/>
            </a:pPr>
            <a:r>
              <a:rPr lang="ar-MA" sz="1600" dirty="0" smtClean="0">
                <a:latin typeface="Arial Narrow" pitchFamily="34" charset="0"/>
              </a:rPr>
              <a:t> تقديم خدمات متكاملة ومندمجة</a:t>
            </a:r>
          </a:p>
          <a:p>
            <a:pPr marL="552450" lvl="1" indent="-95250" algn="just" rtl="1">
              <a:lnSpc>
                <a:spcPct val="90000"/>
              </a:lnSpc>
              <a:buClr>
                <a:srgbClr val="800000"/>
              </a:buClr>
              <a:buFont typeface="Arial" pitchFamily="34" charset="0"/>
              <a:buChar char="•"/>
            </a:pPr>
            <a:r>
              <a:rPr lang="ar-MA" sz="1600" dirty="0" smtClean="0">
                <a:latin typeface="Arial Narrow" pitchFamily="34" charset="0"/>
              </a:rPr>
              <a:t>خلق مناطق </a:t>
            </a:r>
            <a:r>
              <a:rPr lang="ar-MA" sz="1600" dirty="0" err="1" smtClean="0">
                <a:latin typeface="Arial Narrow" pitchFamily="34" charset="0"/>
              </a:rPr>
              <a:t>لوجستيكية</a:t>
            </a:r>
            <a:r>
              <a:rPr lang="ar-MA" sz="1600" dirty="0" smtClean="0">
                <a:latin typeface="Arial Narrow" pitchFamily="34" charset="0"/>
              </a:rPr>
              <a:t> وموانئ جافة بمراكز التوزيع والاستهلاك</a:t>
            </a:r>
          </a:p>
          <a:p>
            <a:pPr marL="95250" indent="-95250" algn="just" rtl="1">
              <a:buClr>
                <a:srgbClr val="800000"/>
              </a:buClr>
              <a:buFont typeface="Arial" pitchFamily="34" charset="0"/>
              <a:buChar char="•"/>
            </a:pPr>
            <a:endParaRPr lang="ar-MA" sz="800" b="1" dirty="0" smtClean="0">
              <a:solidFill>
                <a:srgbClr val="3E0000"/>
              </a:solidFill>
              <a:latin typeface="Arial Narrow" pitchFamily="34" charset="0"/>
            </a:endParaRPr>
          </a:p>
          <a:p>
            <a:pPr algn="just" rtl="1">
              <a:buClr>
                <a:srgbClr val="FF3300"/>
              </a:buClr>
              <a:buFont typeface="Wingdings 3" pitchFamily="18" charset="2"/>
              <a:buChar char="á"/>
            </a:pPr>
            <a:r>
              <a:rPr lang="ar-MA" b="1" dirty="0" smtClean="0">
                <a:solidFill>
                  <a:srgbClr val="3E0000"/>
                </a:solidFill>
                <a:latin typeface="Arial Narrow" pitchFamily="34" charset="0"/>
              </a:rPr>
              <a:t> </a:t>
            </a:r>
            <a:r>
              <a:rPr lang="ar-MA" sz="1600" b="1" dirty="0" smtClean="0">
                <a:solidFill>
                  <a:srgbClr val="3E0000"/>
                </a:solidFill>
                <a:latin typeface="Arial Narrow" pitchFamily="34" charset="0"/>
              </a:rPr>
              <a:t>المكونات</a:t>
            </a:r>
            <a:endParaRPr lang="ar-MA" b="1" dirty="0" smtClean="0">
              <a:solidFill>
                <a:srgbClr val="3E0000"/>
              </a:solidFill>
              <a:latin typeface="Arial Narrow" pitchFamily="34" charset="0"/>
            </a:endParaRPr>
          </a:p>
          <a:p>
            <a:pPr marL="552450" lvl="1" indent="-95250" algn="just" rtl="1">
              <a:lnSpc>
                <a:spcPct val="90000"/>
              </a:lnSpc>
              <a:buClr>
                <a:srgbClr val="800000"/>
              </a:buClr>
              <a:buFont typeface="Arial" pitchFamily="34" charset="0"/>
              <a:buChar char="•"/>
            </a:pPr>
            <a:r>
              <a:rPr lang="ar-MA" sz="1600" dirty="0" smtClean="0">
                <a:latin typeface="Arial Narrow" pitchFamily="34" charset="0"/>
              </a:rPr>
              <a:t>عدد المواقع     : 6 في المرحلة </a:t>
            </a:r>
            <a:r>
              <a:rPr lang="ar-MA" sz="1600" dirty="0" err="1" smtClean="0">
                <a:latin typeface="Arial Narrow" pitchFamily="34" charset="0"/>
              </a:rPr>
              <a:t>الاولى</a:t>
            </a:r>
            <a:endParaRPr lang="ar-MA" sz="1600" dirty="0" smtClean="0">
              <a:latin typeface="Arial Narrow" pitchFamily="34" charset="0"/>
            </a:endParaRPr>
          </a:p>
          <a:p>
            <a:pPr marL="552450" lvl="1" indent="-95250" algn="just" rtl="1">
              <a:lnSpc>
                <a:spcPct val="90000"/>
              </a:lnSpc>
              <a:buClr>
                <a:srgbClr val="800000"/>
              </a:buClr>
              <a:buFont typeface="Arial" pitchFamily="34" charset="0"/>
              <a:buChar char="•"/>
            </a:pPr>
            <a:r>
              <a:rPr lang="ar-MA" sz="1600" dirty="0" smtClean="0">
                <a:latin typeface="Arial Narrow" pitchFamily="34" charset="0"/>
              </a:rPr>
              <a:t>الوعاء العقاري : 300 هكتار</a:t>
            </a:r>
          </a:p>
          <a:p>
            <a:pPr marL="552450" lvl="1" indent="-95250" algn="just" rtl="1">
              <a:lnSpc>
                <a:spcPct val="90000"/>
              </a:lnSpc>
              <a:buClr>
                <a:srgbClr val="800000"/>
              </a:buClr>
              <a:buFont typeface="Arial" pitchFamily="34" charset="0"/>
              <a:buChar char="•"/>
            </a:pPr>
            <a:r>
              <a:rPr lang="ar-MA" sz="1600" dirty="0" smtClean="0">
                <a:latin typeface="Arial Narrow" pitchFamily="34" charset="0"/>
              </a:rPr>
              <a:t> تكلفة الاستثمار :  619 مليون دولار</a:t>
            </a:r>
          </a:p>
          <a:p>
            <a:pPr marL="552450" lvl="1" indent="-95250" algn="just" rtl="1">
              <a:lnSpc>
                <a:spcPct val="90000"/>
              </a:lnSpc>
              <a:buClr>
                <a:srgbClr val="800000"/>
              </a:buClr>
              <a:buFont typeface="Arial" pitchFamily="34" charset="0"/>
              <a:buChar char="•"/>
            </a:pPr>
            <a:r>
              <a:rPr lang="ar-MA" sz="1600" dirty="0" smtClean="0">
                <a:latin typeface="Arial Narrow" pitchFamily="34" charset="0"/>
              </a:rPr>
              <a:t>الأفق             : 2020</a:t>
            </a:r>
          </a:p>
        </p:txBody>
      </p:sp>
      <p:grpSp>
        <p:nvGrpSpPr>
          <p:cNvPr id="369" name="Groupe 170"/>
          <p:cNvGrpSpPr/>
          <p:nvPr/>
        </p:nvGrpSpPr>
        <p:grpSpPr>
          <a:xfrm>
            <a:off x="9468544" y="5084614"/>
            <a:ext cx="1440000" cy="1188000"/>
            <a:chOff x="4500152" y="3177104"/>
            <a:chExt cx="1440000" cy="1188000"/>
          </a:xfrm>
        </p:grpSpPr>
        <p:pic>
          <p:nvPicPr>
            <p:cNvPr id="370" name="Picture 11"/>
            <p:cNvPicPr preferRelativeResize="0">
              <a:picLocks noChangeArrowheads="1"/>
            </p:cNvPicPr>
            <p:nvPr/>
          </p:nvPicPr>
          <p:blipFill>
            <a:blip r:embed="rId1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500152" y="3177104"/>
              <a:ext cx="1440000" cy="1188000"/>
            </a:xfrm>
            <a:prstGeom prst="rect">
              <a:avLst/>
            </a:prstGeom>
            <a:noFill/>
            <a:ln w="3175">
              <a:solidFill>
                <a:schemeClr val="accent2">
                  <a:lumMod val="75000"/>
                </a:schemeClr>
              </a:solidFill>
              <a:prstDash val="sysDash"/>
              <a:miter lim="800000"/>
              <a:headEnd/>
              <a:tailEnd/>
            </a:ln>
            <a:effectLst/>
          </p:spPr>
        </p:pic>
        <p:sp>
          <p:nvSpPr>
            <p:cNvPr id="371" name="Rectangle 370"/>
            <p:cNvSpPr/>
            <p:nvPr/>
          </p:nvSpPr>
          <p:spPr>
            <a:xfrm>
              <a:off x="4522952" y="3230872"/>
              <a:ext cx="1368000" cy="18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900" dirty="0" smtClean="0">
                  <a:solidFill>
                    <a:schemeClr val="bg1">
                      <a:lumMod val="85000"/>
                    </a:schemeClr>
                  </a:solidFill>
                </a:rPr>
                <a:t>مراكش</a:t>
              </a:r>
              <a:endParaRPr lang="fr-FR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pic>
        <p:nvPicPr>
          <p:cNvPr id="372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5008" y="4214818"/>
            <a:ext cx="330043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2482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46" grpId="1" animBg="1"/>
      <p:bldP spid="350" grpId="0" animBg="1"/>
      <p:bldP spid="350" grpId="1" animBg="1"/>
      <p:bldP spid="351" grpId="0" animBg="1"/>
      <p:bldP spid="351" grpId="1" animBg="1"/>
      <p:bldP spid="352" grpId="0" animBg="1"/>
      <p:bldP spid="352" grpId="1" animBg="1"/>
      <p:bldP spid="353" grpId="0" animBg="1"/>
      <p:bldP spid="353" grpId="1" animBg="1"/>
      <p:bldP spid="365" grpId="0" animBg="1"/>
      <p:bldP spid="36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Z L'ECONOMISTE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242481" cy="6858000"/>
          </a:xfrm>
          <a:prstGeom prst="rect">
            <a:avLst/>
          </a:prstGeom>
        </p:spPr>
      </p:pic>
      <p:pic>
        <p:nvPicPr>
          <p:cNvPr id="3" name="Picture 2" descr="SIGLENEW"/>
          <p:cNvPicPr>
            <a:picLocks noChangeAspect="1" noChangeArrowheads="1"/>
          </p:cNvPicPr>
          <p:nvPr/>
        </p:nvPicPr>
        <p:blipFill>
          <a:blip r:embed="rId3" cstate="print"/>
          <a:srcRect l="690" t="1630" r="690" b="1630"/>
          <a:stretch>
            <a:fillRect/>
          </a:stretch>
        </p:blipFill>
        <p:spPr bwMode="auto">
          <a:xfrm>
            <a:off x="7929586" y="4071942"/>
            <a:ext cx="1000132" cy="47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928794" y="1714496"/>
            <a:ext cx="52864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i="0" u="none" strike="noStrike" kern="1200" normalizeH="0" baseline="0" noProof="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شكرا </a:t>
            </a:r>
            <a:endParaRPr kumimoji="0" lang="fr-FR" sz="5400" i="0" u="none" strike="noStrike" kern="1200" normalizeH="0" baseline="0" noProof="0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C:\Users\secgeneral\Desktop\untitled.bmp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6248" y="0"/>
            <a:ext cx="714380" cy="642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763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857356" y="4000528"/>
            <a:ext cx="4786346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PREZ L'ECONOMISTE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2643"/>
          </a:xfrm>
          <a:prstGeom prst="rect">
            <a:avLst/>
          </a:prstGeom>
        </p:spPr>
      </p:pic>
      <p:pic>
        <p:nvPicPr>
          <p:cNvPr id="5" name="Image 4" descr="PREZ L'ECONOMISTE 2.jpg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4769" y="0"/>
            <a:ext cx="9144001" cy="468000"/>
          </a:xfrm>
          <a:prstGeom prst="rect">
            <a:avLst/>
          </a:prstGeom>
        </p:spPr>
      </p:pic>
      <p:pic>
        <p:nvPicPr>
          <p:cNvPr id="8" name="Image 7" descr="PREZ L'ECONOMISTE 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-33619"/>
            <a:ext cx="497633" cy="508221"/>
          </a:xfrm>
          <a:prstGeom prst="rect">
            <a:avLst/>
          </a:prstGeom>
        </p:spPr>
      </p:pic>
      <p:pic>
        <p:nvPicPr>
          <p:cNvPr id="9" name="Image 8" descr="PREZ L'ECONOMISTE 4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45776" y="-33619"/>
            <a:ext cx="498256" cy="50822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785786" y="259832"/>
            <a:ext cx="1800000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701090" y="251812"/>
            <a:ext cx="1800000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571736" y="10324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مشروع القطار فائق السرعة </a:t>
            </a:r>
            <a:r>
              <a:rPr lang="ar-MA" sz="2000" dirty="0" err="1" smtClean="0">
                <a:solidFill>
                  <a:schemeClr val="bg2">
                    <a:lumMod val="25000"/>
                  </a:schemeClr>
                </a:solidFill>
              </a:rPr>
              <a:t>طنجة</a:t>
            </a:r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 - البيضاء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57158" y="42860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/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لماذا هذا الخط كبداية ؟</a:t>
            </a:r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4857752" y="2090742"/>
            <a:ext cx="3857652" cy="1714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517479" y="2090742"/>
            <a:ext cx="3857652" cy="1714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>
              <a:solidFill>
                <a:schemeClr val="dk1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929190" y="2162180"/>
            <a:ext cx="4071966" cy="161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lvl="1" indent="-87313" algn="just" rtl="1">
              <a:spcBef>
                <a:spcPct val="50000"/>
              </a:spcBef>
              <a:buFont typeface="Arial" pitchFamily="34" charset="0"/>
              <a:buChar char="•"/>
            </a:pPr>
            <a:r>
              <a:rPr lang="ar-MA" dirty="0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ارتفاع نقل المسافرين : </a:t>
            </a:r>
            <a:r>
              <a:rPr lang="ar-MA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+80 </a:t>
            </a:r>
            <a:r>
              <a:rPr lang="fr-FR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%</a:t>
            </a:r>
            <a:r>
              <a:rPr lang="ar-MA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ما بين  2002  و2010</a:t>
            </a:r>
            <a:r>
              <a:rPr lang="ar-MA" dirty="0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وفي تزايد بفضل حركية الجهة الشمالية</a:t>
            </a:r>
          </a:p>
          <a:p>
            <a:pPr marL="358775" lvl="1" indent="-87313" algn="just" rtl="1">
              <a:spcBef>
                <a:spcPct val="50000"/>
              </a:spcBef>
              <a:buFont typeface="Arial" pitchFamily="34" charset="0"/>
              <a:buChar char="•"/>
            </a:pPr>
            <a:r>
              <a:rPr lang="ar-MA" dirty="0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ارتفاع النقل </a:t>
            </a:r>
            <a:r>
              <a:rPr lang="ar-MA" dirty="0" err="1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السككي</a:t>
            </a:r>
            <a:r>
              <a:rPr lang="ar-MA" dirty="0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للبضائع بفضل المشاريع المهيكلة وتطور النسيج الصناعي بالمنطقة  والوقع الإيجابي لمركب ميناء </a:t>
            </a:r>
            <a:r>
              <a:rPr lang="ar-MA" dirty="0" err="1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طنجة</a:t>
            </a:r>
            <a:r>
              <a:rPr lang="ar-MA" dirty="0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المتوسطي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214282" y="2158649"/>
            <a:ext cx="4303725" cy="16466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lvl="1" indent="-87313" algn="just" rtl="1">
              <a:spcBef>
                <a:spcPct val="50000"/>
              </a:spcBef>
              <a:buFont typeface="Arial" pitchFamily="34" charset="0"/>
              <a:buChar char="•"/>
            </a:pPr>
            <a:r>
              <a:rPr lang="ar-MA" sz="2000" b="1" dirty="0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ar-MA" dirty="0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أحادي السكة </a:t>
            </a:r>
          </a:p>
          <a:p>
            <a:pPr marL="358775" lvl="1" indent="-87313" algn="just" rtl="1">
              <a:spcBef>
                <a:spcPct val="50000"/>
              </a:spcBef>
              <a:buFont typeface="Arial" pitchFamily="34" charset="0"/>
              <a:buChar char="•"/>
            </a:pPr>
            <a:r>
              <a:rPr lang="ar-MA" dirty="0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نسبة إشباع مرتفعة</a:t>
            </a:r>
          </a:p>
          <a:p>
            <a:pPr marL="358775" lvl="1" indent="-87313" algn="just" rtl="1">
              <a:spcBef>
                <a:spcPct val="50000"/>
              </a:spcBef>
              <a:buFont typeface="Arial" pitchFamily="34" charset="0"/>
              <a:buChar char="•"/>
            </a:pPr>
            <a:r>
              <a:rPr lang="ar-MA" dirty="0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ar-MA" dirty="0" err="1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مجهودات</a:t>
            </a:r>
            <a:r>
              <a:rPr lang="ar-MA" dirty="0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استثمارية من أجل الرفع من </a:t>
            </a:r>
            <a:r>
              <a:rPr lang="ar-MA" dirty="0" err="1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تنافسيته</a:t>
            </a:r>
            <a:endParaRPr lang="ar-MA" dirty="0" smtClean="0">
              <a:solidFill>
                <a:srgbClr val="1C1C1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358775" lvl="1" indent="-87313" algn="just" rtl="1">
              <a:spcBef>
                <a:spcPct val="50000"/>
              </a:spcBef>
              <a:buFont typeface="Arial" pitchFamily="34" charset="0"/>
              <a:buChar char="•"/>
            </a:pPr>
            <a:r>
              <a:rPr lang="ar-MA" dirty="0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ضرورة الرفع من قدرته </a:t>
            </a:r>
            <a:r>
              <a:rPr lang="ar-MA" dirty="0" err="1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الاستعابية</a:t>
            </a:r>
            <a:r>
              <a:rPr lang="ar-MA" dirty="0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fr-FR" dirty="0" smtClean="0">
              <a:solidFill>
                <a:srgbClr val="1C1C1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5214942" y="1090610"/>
            <a:ext cx="314327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buClr>
                <a:srgbClr val="006600"/>
              </a:buClr>
              <a:buSzPct val="110000"/>
            </a:pPr>
            <a:r>
              <a:rPr lang="ar-MA" sz="2000" b="1" dirty="0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على مستوى الطلب </a:t>
            </a:r>
            <a:endParaRPr lang="ar-MA" dirty="0" smtClean="0">
              <a:solidFill>
                <a:srgbClr val="1C1C1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928662" y="1119128"/>
            <a:ext cx="314327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buClr>
                <a:srgbClr val="006600"/>
              </a:buClr>
              <a:buSzPct val="110000"/>
            </a:pPr>
            <a:r>
              <a:rPr lang="ar-MA" sz="2000" b="1" dirty="0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على مستوى خاصيات الخط  </a:t>
            </a:r>
            <a:endParaRPr lang="ar-MA" dirty="0" smtClean="0">
              <a:solidFill>
                <a:srgbClr val="1C1C1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" name="Flèche vers le bas 21"/>
          <p:cNvSpPr/>
          <p:nvPr/>
        </p:nvSpPr>
        <p:spPr>
          <a:xfrm>
            <a:off x="2214546" y="1590676"/>
            <a:ext cx="428628" cy="50006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e bas 22"/>
          <p:cNvSpPr/>
          <p:nvPr/>
        </p:nvSpPr>
        <p:spPr>
          <a:xfrm>
            <a:off x="6643702" y="1590676"/>
            <a:ext cx="428628" cy="50006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2643174" y="4417014"/>
            <a:ext cx="242889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buClr>
                <a:srgbClr val="006600"/>
              </a:buClr>
              <a:buSzPct val="110000"/>
            </a:pPr>
            <a:r>
              <a:rPr lang="ar-MA" dirty="0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تطور عدد المسافرين على محور </a:t>
            </a:r>
            <a:r>
              <a:rPr lang="ar-MA" dirty="0" err="1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طنجة</a:t>
            </a:r>
            <a:r>
              <a:rPr lang="ar-MA" dirty="0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ar-MA" dirty="0" err="1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بألاف</a:t>
            </a:r>
            <a:endParaRPr lang="ar-MA" sz="1600" dirty="0" smtClean="0">
              <a:solidFill>
                <a:srgbClr val="1C1C1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00232" y="4214818"/>
            <a:ext cx="4429156" cy="2357454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Graphique 14"/>
          <p:cNvGraphicFramePr/>
          <p:nvPr/>
        </p:nvGraphicFramePr>
        <p:xfrm>
          <a:off x="2071670" y="4357694"/>
          <a:ext cx="4386271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2482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2643"/>
          </a:xfrm>
          <a:prstGeom prst="rect">
            <a:avLst/>
          </a:prstGeom>
        </p:spPr>
      </p:pic>
      <p:pic>
        <p:nvPicPr>
          <p:cNvPr id="5" name="Image 4" descr="PREZ L'ECONOMISTE 2.jpg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4769" y="0"/>
            <a:ext cx="9144001" cy="468000"/>
          </a:xfrm>
          <a:prstGeom prst="rect">
            <a:avLst/>
          </a:prstGeom>
        </p:spPr>
      </p:pic>
      <p:pic>
        <p:nvPicPr>
          <p:cNvPr id="8" name="Image 7" descr="PREZ L'ECONOMISTE 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-33619"/>
            <a:ext cx="497633" cy="508221"/>
          </a:xfrm>
          <a:prstGeom prst="rect">
            <a:avLst/>
          </a:prstGeom>
        </p:spPr>
      </p:pic>
      <p:pic>
        <p:nvPicPr>
          <p:cNvPr id="9" name="Image 8" descr="PREZ L'ECONOMISTE 4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45776" y="-33619"/>
            <a:ext cx="498256" cy="50822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785786" y="259832"/>
            <a:ext cx="1800000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701090" y="251812"/>
            <a:ext cx="1800000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571736" y="10324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مشروع القطار فائق السرعة </a:t>
            </a:r>
            <a:r>
              <a:rPr lang="ar-MA" sz="2000" dirty="0" err="1" smtClean="0">
                <a:solidFill>
                  <a:schemeClr val="bg2">
                    <a:lumMod val="25000"/>
                  </a:schemeClr>
                </a:solidFill>
              </a:rPr>
              <a:t>طنجة</a:t>
            </a:r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 - البيضاء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57158" y="42860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/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المكونات والأهداف</a:t>
            </a:r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3" y="1401327"/>
            <a:ext cx="4000529" cy="159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3071810"/>
            <a:ext cx="4000498" cy="165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" name="Picture 1" descr="C:\Users\L00094\Desktop\Archives\RGV_Livrée Ext.jp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190" y="4500570"/>
            <a:ext cx="292895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0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1071546"/>
            <a:ext cx="3643338" cy="344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34" y="4786322"/>
            <a:ext cx="400052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2482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2643"/>
          </a:xfrm>
          <a:prstGeom prst="rect">
            <a:avLst/>
          </a:prstGeom>
        </p:spPr>
      </p:pic>
      <p:pic>
        <p:nvPicPr>
          <p:cNvPr id="5" name="Image 4" descr="PREZ L'ECONOMISTE 2.jpg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4769" y="0"/>
            <a:ext cx="9144001" cy="468000"/>
          </a:xfrm>
          <a:prstGeom prst="rect">
            <a:avLst/>
          </a:prstGeom>
        </p:spPr>
      </p:pic>
      <p:pic>
        <p:nvPicPr>
          <p:cNvPr id="8" name="Image 7" descr="PREZ L'ECONOMISTE 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-33619"/>
            <a:ext cx="497633" cy="508221"/>
          </a:xfrm>
          <a:prstGeom prst="rect">
            <a:avLst/>
          </a:prstGeom>
        </p:spPr>
      </p:pic>
      <p:pic>
        <p:nvPicPr>
          <p:cNvPr id="9" name="Image 8" descr="PREZ L'ECONOMISTE 4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45776" y="-33619"/>
            <a:ext cx="498256" cy="50822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785786" y="259832"/>
            <a:ext cx="1800000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701090" y="251812"/>
            <a:ext cx="1800000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571736" y="10324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مشروع القطار فائق السرعة </a:t>
            </a:r>
            <a:r>
              <a:rPr lang="ar-MA" sz="2000" dirty="0" err="1" smtClean="0">
                <a:solidFill>
                  <a:schemeClr val="bg2">
                    <a:lumMod val="25000"/>
                  </a:schemeClr>
                </a:solidFill>
              </a:rPr>
              <a:t>طنجة</a:t>
            </a:r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 - البيضاء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57158" y="42860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/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الوقع المرتقب</a:t>
            </a:r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500034" y="1500174"/>
            <a:ext cx="6072230" cy="185738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>
              <a:solidFill>
                <a:schemeClr val="dk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910" y="1681959"/>
            <a:ext cx="5786478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95350" rtl="1" eaLnBrk="0" hangingPunct="0">
              <a:lnSpc>
                <a:spcPct val="130000"/>
              </a:lnSpc>
              <a:buClr>
                <a:srgbClr val="009900"/>
              </a:buClr>
              <a:buSzPct val="110000"/>
              <a:buFont typeface="Arial" pitchFamily="34" charset="0"/>
              <a:buChar char="•"/>
              <a:defRPr/>
            </a:pPr>
            <a:r>
              <a:rPr lang="ar-M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الرفع في عدد المسافرين  :  </a:t>
            </a:r>
            <a:r>
              <a:rPr lang="ar-M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يفوق 6 ملايين مسافر عوض 2 في 2010 </a:t>
            </a:r>
          </a:p>
          <a:p>
            <a:pPr algn="r" defTabSz="895350" rtl="1" eaLnBrk="0" hangingPunct="0">
              <a:lnSpc>
                <a:spcPct val="130000"/>
              </a:lnSpc>
              <a:buClr>
                <a:srgbClr val="009900"/>
              </a:buClr>
              <a:buSzPct val="110000"/>
              <a:buFont typeface="Arial" pitchFamily="34" charset="0"/>
              <a:buChar char="•"/>
              <a:defRPr/>
            </a:pPr>
            <a:r>
              <a:rPr lang="ar-M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تقليص مدة السفر           :  </a:t>
            </a:r>
            <a:r>
              <a:rPr lang="ar-M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2س 10 عوض 4س45 بين </a:t>
            </a:r>
            <a:r>
              <a:rPr lang="ar-MA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طنجة</a:t>
            </a:r>
            <a:r>
              <a:rPr lang="ar-M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والبيضاء </a:t>
            </a:r>
          </a:p>
          <a:p>
            <a:pPr algn="r" defTabSz="895350" rtl="1" eaLnBrk="0" hangingPunct="0">
              <a:lnSpc>
                <a:spcPct val="130000"/>
              </a:lnSpc>
              <a:defRPr/>
            </a:pPr>
            <a:r>
              <a:rPr lang="ar-M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1س 20 عوض  3س45 بين </a:t>
            </a:r>
            <a:r>
              <a:rPr lang="ar-MA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طنجة</a:t>
            </a:r>
            <a:r>
              <a:rPr lang="ar-M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والرباط</a:t>
            </a:r>
          </a:p>
          <a:p>
            <a:pPr algn="r" defTabSz="895350" rtl="1" eaLnBrk="0" hangingPunct="0">
              <a:lnSpc>
                <a:spcPct val="130000"/>
              </a:lnSpc>
              <a:buClr>
                <a:srgbClr val="009900"/>
              </a:buClr>
              <a:buSzPct val="110000"/>
              <a:buFont typeface="Arial" pitchFamily="34" charset="0"/>
              <a:buChar char="•"/>
              <a:defRPr/>
            </a:pPr>
            <a:r>
              <a:rPr lang="ar-M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نسبة </a:t>
            </a:r>
            <a:r>
              <a:rPr lang="ar-MA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المردودية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r-M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9.4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fr-FR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" name="Rogner et arrondir un rectangle à un seul coin 16"/>
          <p:cNvSpPr/>
          <p:nvPr/>
        </p:nvSpPr>
        <p:spPr>
          <a:xfrm>
            <a:off x="7000892" y="2214554"/>
            <a:ext cx="1714512" cy="492919"/>
          </a:xfrm>
          <a:prstGeom prst="snipRoundRect">
            <a:avLst>
              <a:gd name="adj1" fmla="val 24539"/>
              <a:gd name="adj2" fmla="val 1666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MA" sz="2400" b="1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الوقع المباشر</a:t>
            </a:r>
            <a:endParaRPr lang="fr-FR" sz="2400" b="1" dirty="0" smtClean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500034" y="3857628"/>
            <a:ext cx="6072230" cy="200026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>
              <a:solidFill>
                <a:schemeClr val="dk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8596" y="3857628"/>
            <a:ext cx="608651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95350" rtl="1" eaLnBrk="0" hangingPunct="0">
              <a:lnSpc>
                <a:spcPct val="130000"/>
              </a:lnSpc>
              <a:buClr>
                <a:srgbClr val="009900"/>
              </a:buClr>
              <a:buSzPct val="110000"/>
              <a:buFont typeface="Arial" pitchFamily="34" charset="0"/>
              <a:buChar char="•"/>
              <a:defRPr/>
            </a:pPr>
            <a:r>
              <a:rPr lang="ar-M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السلامة الطرقية             : </a:t>
            </a:r>
            <a:r>
              <a:rPr lang="ar-M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تقليص عدد القتلى في حوادث السير </a:t>
            </a:r>
            <a:r>
              <a:rPr lang="ar-MA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ب</a:t>
            </a:r>
            <a:r>
              <a:rPr lang="ar-M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150 </a:t>
            </a:r>
          </a:p>
          <a:p>
            <a:pPr algn="r" defTabSz="895350" rtl="1" eaLnBrk="0" hangingPunct="0">
              <a:lnSpc>
                <a:spcPct val="130000"/>
              </a:lnSpc>
              <a:buClr>
                <a:srgbClr val="009900"/>
              </a:buClr>
              <a:buSzPct val="110000"/>
              <a:buFont typeface="Arial" pitchFamily="34" charset="0"/>
              <a:buChar char="•"/>
              <a:defRPr/>
            </a:pPr>
            <a:r>
              <a:rPr lang="ar-M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حماية البيئة                  : </a:t>
            </a:r>
            <a:r>
              <a:rPr lang="ar-M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تفادي </a:t>
            </a:r>
            <a:r>
              <a:rPr lang="ar-MA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إنبعاث</a:t>
            </a:r>
            <a:r>
              <a:rPr lang="ar-M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 ألف طن من ثاني أكسيد الكربون</a:t>
            </a:r>
          </a:p>
          <a:p>
            <a:pPr algn="r" defTabSz="895350" rtl="1" eaLnBrk="0" hangingPunct="0">
              <a:lnSpc>
                <a:spcPct val="130000"/>
              </a:lnSpc>
              <a:buClr>
                <a:srgbClr val="009900"/>
              </a:buClr>
              <a:buSzPct val="110000"/>
              <a:buFont typeface="Arial" pitchFamily="34" charset="0"/>
              <a:buChar char="•"/>
              <a:defRPr/>
            </a:pPr>
            <a:r>
              <a:rPr lang="ar-M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الاندماج </a:t>
            </a:r>
            <a:r>
              <a:rPr lang="ar-MA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الجهوي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r-M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:  </a:t>
            </a:r>
            <a:r>
              <a:rPr lang="ar-M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تقريب القطب التاريخي والقطب الناشئ</a:t>
            </a:r>
          </a:p>
          <a:p>
            <a:pPr algn="r" defTabSz="895350" rtl="1" eaLnBrk="0" hangingPunct="0">
              <a:lnSpc>
                <a:spcPct val="130000"/>
              </a:lnSpc>
              <a:buClr>
                <a:srgbClr val="009900"/>
              </a:buClr>
              <a:buSzPct val="110000"/>
              <a:buFont typeface="Arial" pitchFamily="34" charset="0"/>
              <a:buChar char="•"/>
              <a:defRPr/>
            </a:pPr>
            <a:r>
              <a:rPr lang="ar-M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ar-M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نقل البضائع                   : </a:t>
            </a:r>
            <a:r>
              <a:rPr lang="ar-M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توفير قدرة إضافية لنقل البضائع على الخط الحالي</a:t>
            </a:r>
          </a:p>
          <a:p>
            <a:pPr algn="r" defTabSz="895350" rtl="1" eaLnBrk="0" hangingPunct="0">
              <a:lnSpc>
                <a:spcPct val="130000"/>
              </a:lnSpc>
              <a:buClr>
                <a:srgbClr val="009900"/>
              </a:buClr>
              <a:buSzPct val="110000"/>
              <a:buFont typeface="Arial" pitchFamily="34" charset="0"/>
              <a:buChar char="•"/>
              <a:defRPr/>
            </a:pPr>
            <a:r>
              <a:rPr lang="ar-M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ar-MA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التعرفة</a:t>
            </a:r>
            <a:r>
              <a:rPr lang="ar-M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:</a:t>
            </a:r>
            <a:r>
              <a:rPr lang="ar-M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ملائمة للقدرة الشرائية لمستعملي القطار</a:t>
            </a:r>
            <a:endParaRPr lang="fr-FR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" name="Rogner et arrondir un rectangle à un seul coin 19"/>
          <p:cNvSpPr/>
          <p:nvPr/>
        </p:nvSpPr>
        <p:spPr>
          <a:xfrm>
            <a:off x="7000892" y="4572008"/>
            <a:ext cx="1714512" cy="492919"/>
          </a:xfrm>
          <a:prstGeom prst="snipRoundRect">
            <a:avLst>
              <a:gd name="adj1" fmla="val 24539"/>
              <a:gd name="adj2" fmla="val 1666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MA" sz="2400" b="1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مزايا إضافية</a:t>
            </a:r>
            <a:endParaRPr lang="fr-FR" sz="2400" b="1" dirty="0" smtClean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82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2643"/>
          </a:xfrm>
          <a:prstGeom prst="rect">
            <a:avLst/>
          </a:prstGeom>
        </p:spPr>
      </p:pic>
      <p:pic>
        <p:nvPicPr>
          <p:cNvPr id="5" name="Image 4" descr="PREZ L'ECONOMISTE 2.jpg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4769" y="0"/>
            <a:ext cx="9144001" cy="468000"/>
          </a:xfrm>
          <a:prstGeom prst="rect">
            <a:avLst/>
          </a:prstGeom>
        </p:spPr>
      </p:pic>
      <p:pic>
        <p:nvPicPr>
          <p:cNvPr id="8" name="Image 7" descr="PREZ L'ECONOMISTE 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-33619"/>
            <a:ext cx="497633" cy="508221"/>
          </a:xfrm>
          <a:prstGeom prst="rect">
            <a:avLst/>
          </a:prstGeom>
        </p:spPr>
      </p:pic>
      <p:pic>
        <p:nvPicPr>
          <p:cNvPr id="9" name="Image 8" descr="PREZ L'ECONOMISTE 4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45776" y="-33619"/>
            <a:ext cx="498256" cy="50822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785786" y="259832"/>
            <a:ext cx="1800000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701090" y="251812"/>
            <a:ext cx="1800000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571736" y="10324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مشروع القطار فائق السرعة </a:t>
            </a:r>
            <a:r>
              <a:rPr lang="ar-MA" sz="2000" dirty="0" err="1" smtClean="0">
                <a:solidFill>
                  <a:schemeClr val="bg2">
                    <a:lumMod val="25000"/>
                  </a:schemeClr>
                </a:solidFill>
              </a:rPr>
              <a:t>طنجة</a:t>
            </a:r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 - البيضاء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57158" y="42860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/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التركيبة التمويلية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785786" y="1285860"/>
            <a:ext cx="7730904" cy="4843268"/>
            <a:chOff x="571472" y="1228938"/>
            <a:chExt cx="8016656" cy="491470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472" y="1228938"/>
              <a:ext cx="8016656" cy="4914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000364" y="3478413"/>
              <a:ext cx="10715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MA" sz="1400" b="1" dirty="0" smtClean="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4.8</a:t>
              </a:r>
              <a:r>
                <a:rPr lang="ar-MA" sz="1400" dirty="0" smtClean="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ar-MA" sz="1200" dirty="0" smtClean="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مليار درهم</a:t>
              </a:r>
              <a:endParaRPr lang="fr-FR" sz="1200" dirty="0">
                <a:solidFill>
                  <a:srgbClr val="FF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786182" y="2714620"/>
              <a:ext cx="10715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MA" sz="1400" b="1" dirty="0" smtClean="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1</a:t>
              </a:r>
              <a:r>
                <a:rPr lang="ar-MA" sz="1400" dirty="0" smtClean="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ar-MA" sz="1200" dirty="0" smtClean="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مليار درهم</a:t>
              </a:r>
              <a:endParaRPr lang="fr-FR" sz="1200" dirty="0">
                <a:solidFill>
                  <a:srgbClr val="FF0000"/>
                </a:solidFill>
                <a:latin typeface="Calibri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2482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2643"/>
          </a:xfrm>
          <a:prstGeom prst="rect">
            <a:avLst/>
          </a:prstGeom>
        </p:spPr>
      </p:pic>
      <p:pic>
        <p:nvPicPr>
          <p:cNvPr id="5" name="Image 4" descr="PREZ L'ECONOMISTE 2.jpg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4769" y="0"/>
            <a:ext cx="9144001" cy="468000"/>
          </a:xfrm>
          <a:prstGeom prst="rect">
            <a:avLst/>
          </a:prstGeom>
        </p:spPr>
      </p:pic>
      <p:pic>
        <p:nvPicPr>
          <p:cNvPr id="8" name="Image 7" descr="PREZ L'ECONOMISTE 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-33619"/>
            <a:ext cx="497633" cy="508221"/>
          </a:xfrm>
          <a:prstGeom prst="rect">
            <a:avLst/>
          </a:prstGeom>
        </p:spPr>
      </p:pic>
      <p:pic>
        <p:nvPicPr>
          <p:cNvPr id="9" name="Image 8" descr="PREZ L'ECONOMISTE 4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45776" y="-33619"/>
            <a:ext cx="498256" cy="50822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785786" y="259832"/>
            <a:ext cx="1800000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701090" y="251812"/>
            <a:ext cx="1800000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571736" y="10324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مشروع القطار فائق السرعة </a:t>
            </a:r>
            <a:r>
              <a:rPr lang="ar-MA" sz="2000" dirty="0" err="1" smtClean="0">
                <a:solidFill>
                  <a:schemeClr val="bg2">
                    <a:lumMod val="25000"/>
                  </a:schemeClr>
                </a:solidFill>
              </a:rPr>
              <a:t>طنجة</a:t>
            </a:r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 - البيضاء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57158" y="42860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/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الموارد البشرية</a:t>
            </a: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4071935" y="1643050"/>
          <a:ext cx="4000527" cy="2539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4445"/>
                <a:gridCol w="2786082"/>
              </a:tblGrid>
              <a:tr h="504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2000" kern="1200" dirty="0" smtClean="0"/>
                        <a:t>العدد</a:t>
                      </a:r>
                      <a:endParaRPr lang="fr-FR" sz="20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2000" dirty="0" smtClean="0"/>
                        <a:t>التسمية</a:t>
                      </a:r>
                      <a:endParaRPr lang="fr-FR" sz="20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2495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fr-FR" sz="2000" kern="1200" dirty="0" smtClean="0"/>
                        <a:t>69</a:t>
                      </a:r>
                      <a:endParaRPr lang="fr-FR" sz="20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2000" dirty="0" smtClean="0"/>
                        <a:t>صاحب المشروع</a:t>
                      </a:r>
                      <a:endParaRPr lang="fr-FR" sz="2000" dirty="0"/>
                    </a:p>
                  </a:txBody>
                  <a:tcPr anchor="ctr"/>
                </a:tc>
              </a:tr>
              <a:tr h="384883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MA" sz="2000" kern="1200" dirty="0" smtClean="0"/>
                        <a:t>54</a:t>
                      </a:r>
                      <a:endParaRPr lang="fr-FR" sz="20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2000" dirty="0" smtClean="0"/>
                        <a:t>مساعدة صاحب المشروع</a:t>
                      </a:r>
                      <a:endParaRPr lang="ar-MA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7271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fr-FR" sz="2000" kern="1200" dirty="0" smtClean="0"/>
                        <a:t>150</a:t>
                      </a:r>
                      <a:endParaRPr lang="fr-FR" sz="20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2000" dirty="0" smtClean="0"/>
                        <a:t>هندسة المشروع 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8628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MA" sz="2000" kern="1200" dirty="0" smtClean="0"/>
                        <a:t>54</a:t>
                      </a:r>
                      <a:endParaRPr lang="fr-FR" sz="2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2000" dirty="0" smtClean="0"/>
                        <a:t>التدقيق والمراقبة الخارجية،..... </a:t>
                      </a:r>
                      <a:endParaRPr lang="fr-FR" sz="2000" dirty="0"/>
                    </a:p>
                  </a:txBody>
                  <a:tcPr anchor="ctr"/>
                </a:tc>
              </a:tr>
              <a:tr h="35719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fr-FR" sz="2000" kern="1200" dirty="0" smtClean="0"/>
                        <a:t>3</a:t>
                      </a:r>
                      <a:r>
                        <a:rPr lang="ar-MA" sz="2000" kern="1200" dirty="0" smtClean="0"/>
                        <a:t>2</a:t>
                      </a:r>
                      <a:r>
                        <a:rPr lang="fr-FR" sz="2000" kern="1200" dirty="0" smtClean="0"/>
                        <a:t>7</a:t>
                      </a:r>
                      <a:endParaRPr lang="fr-FR" sz="2000" b="1" kern="1200" baseline="300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ar-MA" sz="2000" dirty="0" smtClean="0"/>
                        <a:t>المجموع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5" name="Groupe 11"/>
          <p:cNvGrpSpPr/>
          <p:nvPr/>
        </p:nvGrpSpPr>
        <p:grpSpPr>
          <a:xfrm>
            <a:off x="5057789" y="4572008"/>
            <a:ext cx="1728788" cy="1643906"/>
            <a:chOff x="6843739" y="2642344"/>
            <a:chExt cx="1728788" cy="1643906"/>
          </a:xfrm>
        </p:grpSpPr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6843739" y="2642344"/>
              <a:ext cx="1728788" cy="1643906"/>
              <a:chOff x="3378" y="1847"/>
              <a:chExt cx="1089" cy="652"/>
            </a:xfrm>
          </p:grpSpPr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3378" y="1847"/>
                <a:ext cx="1089" cy="65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ar-MA" sz="4400" b="1" smtClean="0">
                    <a:solidFill>
                      <a:srgbClr val="002E00"/>
                    </a:solidFill>
                    <a:latin typeface="Arial" charset="0"/>
                    <a:cs typeface="Arial" charset="0"/>
                  </a:rPr>
                  <a:t>77٪</a:t>
                </a:r>
                <a:endParaRPr lang="fr-FR" sz="4400" b="1" dirty="0">
                  <a:solidFill>
                    <a:srgbClr val="002E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10"/>
              <p:cNvSpPr>
                <a:spLocks noChangeShapeType="1"/>
              </p:cNvSpPr>
              <p:nvPr/>
            </p:nvSpPr>
            <p:spPr bwMode="auto">
              <a:xfrm>
                <a:off x="3783" y="1847"/>
                <a:ext cx="675" cy="0"/>
              </a:xfrm>
              <a:prstGeom prst="line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6843740" y="4286246"/>
              <a:ext cx="1071570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" name="Rectangle 1"/>
            <p:cNvSpPr>
              <a:spLocks noChangeArrowheads="1"/>
            </p:cNvSpPr>
            <p:nvPr/>
          </p:nvSpPr>
          <p:spPr bwMode="auto">
            <a:xfrm>
              <a:off x="7086606" y="3742432"/>
              <a:ext cx="12716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rtl="1"/>
              <a:r>
                <a:rPr lang="ar-MA" sz="2000" dirty="0" smtClean="0">
                  <a:latin typeface="Arial" pitchFamily="34" charset="0"/>
                  <a:cs typeface="Arial" pitchFamily="34" charset="0"/>
                </a:rPr>
                <a:t>أطر مغربية</a:t>
              </a:r>
              <a:endParaRPr lang="fr-FR" sz="2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Picture 7"/>
          <p:cNvPicPr preferRelativeResize="0">
            <a:picLocks noChangeArrowheads="1"/>
          </p:cNvPicPr>
          <p:nvPr/>
        </p:nvPicPr>
        <p:blipFill>
          <a:blip r:embed="rId6" cstate="print"/>
          <a:srcRect l="3461" t="5537" r="1935" b="7703"/>
          <a:stretch>
            <a:fillRect/>
          </a:stretch>
        </p:blipFill>
        <p:spPr bwMode="auto">
          <a:xfrm>
            <a:off x="71406" y="1643050"/>
            <a:ext cx="3071834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 descr="DSC_0027.JPG"/>
          <p:cNvPicPr>
            <a:picLocks noChangeAspect="1"/>
          </p:cNvPicPr>
          <p:nvPr/>
        </p:nvPicPr>
        <p:blipFill>
          <a:blip r:embed="rId7" cstate="print"/>
          <a:srcRect b="24962"/>
          <a:stretch>
            <a:fillRect/>
          </a:stretch>
        </p:blipFill>
        <p:spPr>
          <a:xfrm>
            <a:off x="71406" y="4071942"/>
            <a:ext cx="3173398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2482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2643"/>
          </a:xfrm>
          <a:prstGeom prst="rect">
            <a:avLst/>
          </a:prstGeom>
        </p:spPr>
      </p:pic>
      <p:pic>
        <p:nvPicPr>
          <p:cNvPr id="5" name="Image 4" descr="PREZ L'ECONOMISTE 2.jpg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4769" y="0"/>
            <a:ext cx="9144001" cy="468000"/>
          </a:xfrm>
          <a:prstGeom prst="rect">
            <a:avLst/>
          </a:prstGeom>
        </p:spPr>
      </p:pic>
      <p:pic>
        <p:nvPicPr>
          <p:cNvPr id="8" name="Image 7" descr="PREZ L'ECONOMISTE 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-33619"/>
            <a:ext cx="497633" cy="508221"/>
          </a:xfrm>
          <a:prstGeom prst="rect">
            <a:avLst/>
          </a:prstGeom>
        </p:spPr>
      </p:pic>
      <p:pic>
        <p:nvPicPr>
          <p:cNvPr id="9" name="Image 8" descr="PREZ L'ECONOMISTE 4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45776" y="-33619"/>
            <a:ext cx="498256" cy="50822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785786" y="259832"/>
            <a:ext cx="1800000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701090" y="251812"/>
            <a:ext cx="1800000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571736" y="10324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مشروع القطار فائق السرعة </a:t>
            </a:r>
            <a:r>
              <a:rPr lang="ar-MA" sz="2000" dirty="0" err="1" smtClean="0">
                <a:solidFill>
                  <a:schemeClr val="bg2">
                    <a:lumMod val="25000"/>
                  </a:schemeClr>
                </a:solidFill>
              </a:rPr>
              <a:t>طنجة</a:t>
            </a:r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 - البيضاء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57158" y="42860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/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تقدم الأشغال</a:t>
            </a:r>
          </a:p>
        </p:txBody>
      </p:sp>
      <p:pic>
        <p:nvPicPr>
          <p:cNvPr id="14" name="Image 13" descr="06-2012 Installation de chantier Loukous_page6_image2.jpg"/>
          <p:cNvPicPr>
            <a:picLocks noChangeAspect="1"/>
          </p:cNvPicPr>
          <p:nvPr/>
        </p:nvPicPr>
        <p:blipFill>
          <a:blip r:embed="rId6" cstate="print"/>
          <a:srcRect b="19048"/>
          <a:stretch>
            <a:fillRect/>
          </a:stretch>
        </p:blipFill>
        <p:spPr>
          <a:xfrm>
            <a:off x="7572364" y="1435672"/>
            <a:ext cx="1571636" cy="950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 descr="06-2012 Installation de chantier Loukous_page17_image2.jpg"/>
          <p:cNvPicPr>
            <a:picLocks noChangeAspect="1"/>
          </p:cNvPicPr>
          <p:nvPr/>
        </p:nvPicPr>
        <p:blipFill>
          <a:blip r:embed="rId7" cstate="print"/>
          <a:srcRect t="9332" r="2778" b="14316"/>
          <a:stretch>
            <a:fillRect/>
          </a:stretch>
        </p:blipFill>
        <p:spPr>
          <a:xfrm>
            <a:off x="7572396" y="4507506"/>
            <a:ext cx="1571636" cy="1005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Users\L00094\Desktop\TGV Chantier\06-2012 Installation de chantier Loukous_page1_image1.jpg"/>
          <p:cNvPicPr>
            <a:picLocks noChangeAspect="1" noChangeArrowheads="1"/>
          </p:cNvPicPr>
          <p:nvPr/>
        </p:nvPicPr>
        <p:blipFill>
          <a:blip r:embed="rId8" cstate="print"/>
          <a:srcRect t="9456" r="2153" b="14184"/>
          <a:stretch>
            <a:fillRect/>
          </a:stretch>
        </p:blipFill>
        <p:spPr bwMode="auto">
          <a:xfrm>
            <a:off x="7572396" y="3007308"/>
            <a:ext cx="1571636" cy="945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C:\Users\L00094\Desktop\TGV Chantier\10-2012 Avancement Travaux Loukous_page5_image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6019" y="4578944"/>
            <a:ext cx="1336178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 descr="C:\Users\L00094\Desktop\TGV Chantier\tba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06" y="1540870"/>
            <a:ext cx="1386469" cy="78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5" descr="C:\Users\L00094\Desktop\Archives\Communication\Com Interne\JI LGV\Lgv_Maroc-(2011-09-26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833" y="3150184"/>
            <a:ext cx="1320145" cy="754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ZoneTexte 19"/>
          <p:cNvSpPr txBox="1"/>
          <p:nvPr/>
        </p:nvSpPr>
        <p:spPr>
          <a:xfrm>
            <a:off x="6357950" y="6448032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MA" sz="1600" dirty="0" smtClean="0">
                <a:latin typeface="Arial" pitchFamily="34" charset="0"/>
                <a:cs typeface="Arial" pitchFamily="34" charset="0"/>
              </a:rPr>
              <a:t>(*) حتى نهاية  أبريل 2013</a:t>
            </a:r>
          </a:p>
        </p:txBody>
      </p:sp>
      <p:grpSp>
        <p:nvGrpSpPr>
          <p:cNvPr id="21" name="Groupe 21"/>
          <p:cNvGrpSpPr/>
          <p:nvPr/>
        </p:nvGrpSpPr>
        <p:grpSpPr>
          <a:xfrm>
            <a:off x="-1686996" y="1100151"/>
            <a:ext cx="9259392" cy="4543427"/>
            <a:chOff x="11386158" y="357166"/>
            <a:chExt cx="9259392" cy="4543427"/>
          </a:xfrm>
        </p:grpSpPr>
        <p:graphicFrame>
          <p:nvGraphicFramePr>
            <p:cNvPr id="25" name="Worker Hours"/>
            <p:cNvGraphicFramePr/>
            <p:nvPr/>
          </p:nvGraphicFramePr>
          <p:xfrm>
            <a:off x="11386158" y="357166"/>
            <a:ext cx="9259392" cy="45434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26" name="ZoneTexte 25"/>
            <p:cNvSpPr txBox="1"/>
            <p:nvPr/>
          </p:nvSpPr>
          <p:spPr>
            <a:xfrm>
              <a:off x="17216526" y="2285992"/>
              <a:ext cx="14401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MA" b="1" dirty="0" smtClean="0">
                  <a:solidFill>
                    <a:srgbClr val="143740"/>
                  </a:solidFill>
                </a:rPr>
                <a:t>مستوى الإنجاز</a:t>
              </a:r>
              <a:endParaRPr lang="fr-FR" b="1" dirty="0" smtClean="0">
                <a:solidFill>
                  <a:srgbClr val="143740"/>
                </a:solidFill>
              </a:endParaRPr>
            </a:p>
            <a:p>
              <a:pPr algn="ctr"/>
              <a:r>
                <a:rPr lang="fr-FR" sz="3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63%</a:t>
              </a:r>
              <a:endParaRPr lang="fr-F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2482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2643"/>
          </a:xfrm>
          <a:prstGeom prst="rect">
            <a:avLst/>
          </a:prstGeom>
        </p:spPr>
      </p:pic>
      <p:pic>
        <p:nvPicPr>
          <p:cNvPr id="5" name="Image 4" descr="PREZ L'ECONOMISTE 2.jpg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4769" y="0"/>
            <a:ext cx="9144001" cy="468000"/>
          </a:xfrm>
          <a:prstGeom prst="rect">
            <a:avLst/>
          </a:prstGeom>
        </p:spPr>
      </p:pic>
      <p:pic>
        <p:nvPicPr>
          <p:cNvPr id="8" name="Image 7" descr="PREZ L'ECONOMISTE 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-33619"/>
            <a:ext cx="497633" cy="508221"/>
          </a:xfrm>
          <a:prstGeom prst="rect">
            <a:avLst/>
          </a:prstGeom>
        </p:spPr>
      </p:pic>
      <p:pic>
        <p:nvPicPr>
          <p:cNvPr id="9" name="Image 8" descr="PREZ L'ECONOMISTE 4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45776" y="-33619"/>
            <a:ext cx="498256" cy="50822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785786" y="259832"/>
            <a:ext cx="1800000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701090" y="251812"/>
            <a:ext cx="1800000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571736" y="10324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مشروع القطار فائق السرعة </a:t>
            </a:r>
            <a:r>
              <a:rPr lang="ar-MA" sz="2000" dirty="0" err="1" smtClean="0">
                <a:solidFill>
                  <a:schemeClr val="bg2">
                    <a:lumMod val="25000"/>
                  </a:schemeClr>
                </a:solidFill>
              </a:rPr>
              <a:t>طنجة</a:t>
            </a:r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 - البيضاء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57158" y="42860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/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المحطات</a:t>
            </a: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1857356" y="642918"/>
            <a:ext cx="557216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50" normalizeH="0" baseline="0" noProof="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محطة </a:t>
            </a:r>
            <a:r>
              <a:rPr kumimoji="0" lang="ar-MA" sz="1800" b="1" i="0" u="none" strike="noStrike" kern="1200" cap="none" spc="50" normalizeH="0" baseline="0" noProof="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طنجة</a:t>
            </a:r>
            <a:endParaRPr kumimoji="0" lang="ar-MA" sz="1800" b="1" i="0" u="none" strike="noStrike" kern="1200" cap="none" spc="50" normalizeH="0" baseline="0" noProof="0" dirty="0" smtClean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2" descr="F:\TANGER LGV\vue esplana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1142984"/>
            <a:ext cx="4286280" cy="2385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itre 1"/>
          <p:cNvSpPr txBox="1">
            <a:spLocks/>
          </p:cNvSpPr>
          <p:nvPr/>
        </p:nvSpPr>
        <p:spPr>
          <a:xfrm>
            <a:off x="7286644" y="3714752"/>
            <a:ext cx="1643074" cy="391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rtl="1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50" normalizeH="0" baseline="0" noProof="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محطة القنيطرة</a:t>
            </a:r>
          </a:p>
        </p:txBody>
      </p:sp>
      <p:pic>
        <p:nvPicPr>
          <p:cNvPr id="24" name="Picture 2" descr="F:\KENITRA\KEN AERIENNE V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4071942"/>
            <a:ext cx="4000528" cy="2235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itre 1"/>
          <p:cNvSpPr txBox="1">
            <a:spLocks/>
          </p:cNvSpPr>
          <p:nvPr/>
        </p:nvSpPr>
        <p:spPr>
          <a:xfrm>
            <a:off x="428596" y="3748687"/>
            <a:ext cx="269070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1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50" normalizeH="0" baseline="0" noProof="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محطة الدار البيضاء المسافرين</a:t>
            </a:r>
          </a:p>
        </p:txBody>
      </p:sp>
      <p:pic>
        <p:nvPicPr>
          <p:cNvPr id="28" name="Picture 1" descr="F:\CASALGV\3_300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00034" y="4105877"/>
            <a:ext cx="381948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2482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35468" y="68025"/>
            <a:ext cx="265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ar-M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محاور العرض</a:t>
            </a:r>
            <a:endParaRPr lang="fr-F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Image 20" descr="PREZ L'ECONOMISTE 2.jp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60061" y="2214554"/>
            <a:ext cx="2483905" cy="237322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" name="Image 7" descr="PREZ L'ECONOMISTE 4.jpg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01872" y="2351946"/>
            <a:ext cx="288000" cy="288000"/>
          </a:xfrm>
          <a:prstGeom prst="ellipse">
            <a:avLst/>
          </a:prstGeom>
        </p:spPr>
      </p:pic>
      <p:pic>
        <p:nvPicPr>
          <p:cNvPr id="9" name="Image 8" descr="PREZ L'ECONOMISTE 4.jpg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51116" y="3273738"/>
            <a:ext cx="288000" cy="288000"/>
          </a:xfrm>
          <a:prstGeom prst="ellipse">
            <a:avLst/>
          </a:prstGeom>
        </p:spPr>
      </p:pic>
      <p:pic>
        <p:nvPicPr>
          <p:cNvPr id="10" name="Image 9" descr="PREZ L'ECONOMISTE 4.jpg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57838" y="4212103"/>
            <a:ext cx="288000" cy="288000"/>
          </a:xfrm>
          <a:prstGeom prst="ellipse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130444" y="2204864"/>
            <a:ext cx="38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ln w="0"/>
                <a:solidFill>
                  <a:srgbClr val="0022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FR" sz="2000" dirty="0">
              <a:ln w="0"/>
              <a:solidFill>
                <a:srgbClr val="0022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63646" y="3142699"/>
            <a:ext cx="38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ln w="0"/>
                <a:solidFill>
                  <a:srgbClr val="0022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fr-FR" sz="2000" dirty="0">
              <a:ln w="0"/>
              <a:solidFill>
                <a:srgbClr val="0022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02452" y="4081062"/>
            <a:ext cx="38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ln w="0"/>
                <a:solidFill>
                  <a:srgbClr val="0022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fr-FR" sz="2000" dirty="0">
              <a:ln w="0"/>
              <a:solidFill>
                <a:srgbClr val="0022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691680" y="3214137"/>
            <a:ext cx="4000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خارطة الطريق لفترة 2010 - 2015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801308" y="2274043"/>
            <a:ext cx="4143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لمحة عن المكتب الوطني للسكك الحديدية</a:t>
            </a:r>
            <a:endParaRPr lang="fr-FR" sz="2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8916" y="4150241"/>
            <a:ext cx="5072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المشاريع المهيكلة المستقبلية</a:t>
            </a:r>
            <a:endParaRPr lang="fr-FR" sz="22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74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2643"/>
          </a:xfrm>
          <a:prstGeom prst="rect">
            <a:avLst/>
          </a:prstGeom>
        </p:spPr>
      </p:pic>
      <p:pic>
        <p:nvPicPr>
          <p:cNvPr id="5" name="Image 4" descr="PREZ L'ECONOMISTE 2.jpg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4769" y="0"/>
            <a:ext cx="9144001" cy="468000"/>
          </a:xfrm>
          <a:prstGeom prst="rect">
            <a:avLst/>
          </a:prstGeom>
        </p:spPr>
      </p:pic>
      <p:pic>
        <p:nvPicPr>
          <p:cNvPr id="8" name="Image 7" descr="PREZ L'ECONOMISTE 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-33619"/>
            <a:ext cx="497633" cy="508221"/>
          </a:xfrm>
          <a:prstGeom prst="rect">
            <a:avLst/>
          </a:prstGeom>
        </p:spPr>
      </p:pic>
      <p:pic>
        <p:nvPicPr>
          <p:cNvPr id="9" name="Image 8" descr="PREZ L'ECONOMISTE 4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48109" y="-33619"/>
            <a:ext cx="498256" cy="50822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042735" y="25983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670882" y="25181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788076" y="10324"/>
            <a:ext cx="285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لمحة عن المكتب 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9644098" y="1285860"/>
            <a:ext cx="7858180" cy="4435752"/>
            <a:chOff x="9644098" y="1285860"/>
            <a:chExt cx="7858180" cy="4435752"/>
          </a:xfrm>
        </p:grpSpPr>
        <p:sp>
          <p:nvSpPr>
            <p:cNvPr id="25" name="Freeform 3"/>
            <p:cNvSpPr>
              <a:spLocks/>
            </p:cNvSpPr>
            <p:nvPr/>
          </p:nvSpPr>
          <p:spPr bwMode="blackWhite">
            <a:xfrm>
              <a:off x="10001710" y="1285860"/>
              <a:ext cx="3571478" cy="2078298"/>
            </a:xfrm>
            <a:custGeom>
              <a:avLst/>
              <a:gdLst/>
              <a:ahLst/>
              <a:cxnLst>
                <a:cxn ang="0">
                  <a:pos x="1704" y="0"/>
                </a:cxn>
                <a:cxn ang="0">
                  <a:pos x="1704" y="1285"/>
                </a:cxn>
                <a:cxn ang="0">
                  <a:pos x="1693" y="1285"/>
                </a:cxn>
                <a:cxn ang="0">
                  <a:pos x="1156" y="1285"/>
                </a:cxn>
                <a:cxn ang="0">
                  <a:pos x="1157" y="1253"/>
                </a:cxn>
                <a:cxn ang="0">
                  <a:pos x="1160" y="1226"/>
                </a:cxn>
                <a:cxn ang="0">
                  <a:pos x="1163" y="1206"/>
                </a:cxn>
                <a:cxn ang="0">
                  <a:pos x="1169" y="1185"/>
                </a:cxn>
                <a:cxn ang="0">
                  <a:pos x="1176" y="1159"/>
                </a:cxn>
                <a:cxn ang="0">
                  <a:pos x="1186" y="1127"/>
                </a:cxn>
                <a:cxn ang="0">
                  <a:pos x="1199" y="1093"/>
                </a:cxn>
                <a:cxn ang="0">
                  <a:pos x="1212" y="1061"/>
                </a:cxn>
                <a:cxn ang="0">
                  <a:pos x="1230" y="1023"/>
                </a:cxn>
                <a:cxn ang="0">
                  <a:pos x="1254" y="976"/>
                </a:cxn>
                <a:cxn ang="0">
                  <a:pos x="1283" y="925"/>
                </a:cxn>
                <a:cxn ang="0">
                  <a:pos x="1304" y="893"/>
                </a:cxn>
                <a:cxn ang="0">
                  <a:pos x="1322" y="865"/>
                </a:cxn>
                <a:cxn ang="0">
                  <a:pos x="1346" y="832"/>
                </a:cxn>
                <a:cxn ang="0">
                  <a:pos x="1382" y="791"/>
                </a:cxn>
                <a:cxn ang="0">
                  <a:pos x="1414" y="764"/>
                </a:cxn>
                <a:cxn ang="0">
                  <a:pos x="1443" y="740"/>
                </a:cxn>
                <a:cxn ang="0">
                  <a:pos x="1474" y="720"/>
                </a:cxn>
                <a:cxn ang="0">
                  <a:pos x="1506" y="708"/>
                </a:cxn>
                <a:cxn ang="0">
                  <a:pos x="1545" y="702"/>
                </a:cxn>
                <a:cxn ang="0">
                  <a:pos x="1571" y="808"/>
                </a:cxn>
                <a:cxn ang="0">
                  <a:pos x="1672" y="517"/>
                </a:cxn>
                <a:cxn ang="0">
                  <a:pos x="1469" y="359"/>
                </a:cxn>
                <a:cxn ang="0">
                  <a:pos x="1487" y="455"/>
                </a:cxn>
                <a:cxn ang="0">
                  <a:pos x="1453" y="464"/>
                </a:cxn>
                <a:cxn ang="0">
                  <a:pos x="1406" y="484"/>
                </a:cxn>
                <a:cxn ang="0">
                  <a:pos x="1372" y="499"/>
                </a:cxn>
                <a:cxn ang="0">
                  <a:pos x="1327" y="523"/>
                </a:cxn>
                <a:cxn ang="0">
                  <a:pos x="1276" y="555"/>
                </a:cxn>
                <a:cxn ang="0">
                  <a:pos x="1241" y="581"/>
                </a:cxn>
                <a:cxn ang="0">
                  <a:pos x="1182" y="631"/>
                </a:cxn>
                <a:cxn ang="0">
                  <a:pos x="1119" y="697"/>
                </a:cxn>
                <a:cxn ang="0">
                  <a:pos x="1059" y="775"/>
                </a:cxn>
                <a:cxn ang="0">
                  <a:pos x="1030" y="818"/>
                </a:cxn>
                <a:cxn ang="0">
                  <a:pos x="1007" y="855"/>
                </a:cxn>
                <a:cxn ang="0">
                  <a:pos x="969" y="921"/>
                </a:cxn>
                <a:cxn ang="0">
                  <a:pos x="946" y="976"/>
                </a:cxn>
                <a:cxn ang="0">
                  <a:pos x="927" y="1023"/>
                </a:cxn>
                <a:cxn ang="0">
                  <a:pos x="912" y="1076"/>
                </a:cxn>
                <a:cxn ang="0">
                  <a:pos x="886" y="1171"/>
                </a:cxn>
                <a:cxn ang="0">
                  <a:pos x="873" y="1221"/>
                </a:cxn>
                <a:cxn ang="0">
                  <a:pos x="862" y="1283"/>
                </a:cxn>
                <a:cxn ang="0">
                  <a:pos x="0" y="1283"/>
                </a:cxn>
                <a:cxn ang="0">
                  <a:pos x="0" y="0"/>
                </a:cxn>
                <a:cxn ang="0">
                  <a:pos x="1704" y="0"/>
                </a:cxn>
              </a:cxnLst>
              <a:rect l="0" t="0" r="r" b="b"/>
              <a:pathLst>
                <a:path w="1705" h="1286">
                  <a:moveTo>
                    <a:pt x="1704" y="0"/>
                  </a:moveTo>
                  <a:lnTo>
                    <a:pt x="1704" y="1285"/>
                  </a:lnTo>
                  <a:lnTo>
                    <a:pt x="1693" y="1285"/>
                  </a:lnTo>
                  <a:lnTo>
                    <a:pt x="1156" y="1285"/>
                  </a:lnTo>
                  <a:lnTo>
                    <a:pt x="1157" y="1253"/>
                  </a:lnTo>
                  <a:lnTo>
                    <a:pt x="1160" y="1226"/>
                  </a:lnTo>
                  <a:lnTo>
                    <a:pt x="1163" y="1206"/>
                  </a:lnTo>
                  <a:lnTo>
                    <a:pt x="1169" y="1185"/>
                  </a:lnTo>
                  <a:lnTo>
                    <a:pt x="1176" y="1159"/>
                  </a:lnTo>
                  <a:lnTo>
                    <a:pt x="1186" y="1127"/>
                  </a:lnTo>
                  <a:lnTo>
                    <a:pt x="1199" y="1093"/>
                  </a:lnTo>
                  <a:lnTo>
                    <a:pt x="1212" y="1061"/>
                  </a:lnTo>
                  <a:lnTo>
                    <a:pt x="1230" y="1023"/>
                  </a:lnTo>
                  <a:lnTo>
                    <a:pt x="1254" y="976"/>
                  </a:lnTo>
                  <a:lnTo>
                    <a:pt x="1283" y="925"/>
                  </a:lnTo>
                  <a:lnTo>
                    <a:pt x="1304" y="893"/>
                  </a:lnTo>
                  <a:lnTo>
                    <a:pt x="1322" y="865"/>
                  </a:lnTo>
                  <a:lnTo>
                    <a:pt x="1346" y="832"/>
                  </a:lnTo>
                  <a:lnTo>
                    <a:pt x="1382" y="791"/>
                  </a:lnTo>
                  <a:lnTo>
                    <a:pt x="1414" y="764"/>
                  </a:lnTo>
                  <a:lnTo>
                    <a:pt x="1443" y="740"/>
                  </a:lnTo>
                  <a:lnTo>
                    <a:pt x="1474" y="720"/>
                  </a:lnTo>
                  <a:lnTo>
                    <a:pt x="1506" y="708"/>
                  </a:lnTo>
                  <a:lnTo>
                    <a:pt x="1545" y="702"/>
                  </a:lnTo>
                  <a:lnTo>
                    <a:pt x="1571" y="808"/>
                  </a:lnTo>
                  <a:lnTo>
                    <a:pt x="1672" y="517"/>
                  </a:lnTo>
                  <a:lnTo>
                    <a:pt x="1469" y="359"/>
                  </a:lnTo>
                  <a:lnTo>
                    <a:pt x="1487" y="455"/>
                  </a:lnTo>
                  <a:lnTo>
                    <a:pt x="1453" y="464"/>
                  </a:lnTo>
                  <a:lnTo>
                    <a:pt x="1406" y="484"/>
                  </a:lnTo>
                  <a:lnTo>
                    <a:pt x="1372" y="499"/>
                  </a:lnTo>
                  <a:lnTo>
                    <a:pt x="1327" y="523"/>
                  </a:lnTo>
                  <a:lnTo>
                    <a:pt x="1276" y="555"/>
                  </a:lnTo>
                  <a:lnTo>
                    <a:pt x="1241" y="581"/>
                  </a:lnTo>
                  <a:lnTo>
                    <a:pt x="1182" y="631"/>
                  </a:lnTo>
                  <a:lnTo>
                    <a:pt x="1119" y="697"/>
                  </a:lnTo>
                  <a:lnTo>
                    <a:pt x="1059" y="775"/>
                  </a:lnTo>
                  <a:lnTo>
                    <a:pt x="1030" y="818"/>
                  </a:lnTo>
                  <a:lnTo>
                    <a:pt x="1007" y="855"/>
                  </a:lnTo>
                  <a:lnTo>
                    <a:pt x="969" y="921"/>
                  </a:lnTo>
                  <a:lnTo>
                    <a:pt x="946" y="976"/>
                  </a:lnTo>
                  <a:lnTo>
                    <a:pt x="927" y="1023"/>
                  </a:lnTo>
                  <a:lnTo>
                    <a:pt x="912" y="1076"/>
                  </a:lnTo>
                  <a:lnTo>
                    <a:pt x="886" y="1171"/>
                  </a:lnTo>
                  <a:lnTo>
                    <a:pt x="873" y="1221"/>
                  </a:lnTo>
                  <a:lnTo>
                    <a:pt x="862" y="1283"/>
                  </a:lnTo>
                  <a:lnTo>
                    <a:pt x="0" y="1283"/>
                  </a:lnTo>
                  <a:lnTo>
                    <a:pt x="0" y="0"/>
                  </a:lnTo>
                  <a:lnTo>
                    <a:pt x="1704" y="0"/>
                  </a:lnTo>
                </a:path>
              </a:pathLst>
            </a:cu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2">
                  <a:lumMod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26" name="Freeform 4"/>
            <p:cNvSpPr>
              <a:spLocks/>
            </p:cNvSpPr>
            <p:nvPr/>
          </p:nvSpPr>
          <p:spPr bwMode="blackWhite">
            <a:xfrm>
              <a:off x="13787502" y="1292456"/>
              <a:ext cx="3643021" cy="20928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11" y="44"/>
                </a:cxn>
                <a:cxn ang="0">
                  <a:pos x="2" y="1294"/>
                </a:cxn>
                <a:cxn ang="0">
                  <a:pos x="28" y="670"/>
                </a:cxn>
                <a:cxn ang="0">
                  <a:pos x="91" y="684"/>
                </a:cxn>
                <a:cxn ang="0">
                  <a:pos x="154" y="705"/>
                </a:cxn>
                <a:cxn ang="0">
                  <a:pos x="200" y="733"/>
                </a:cxn>
                <a:cxn ang="0">
                  <a:pos x="250" y="770"/>
                </a:cxn>
                <a:cxn ang="0">
                  <a:pos x="298" y="816"/>
                </a:cxn>
                <a:cxn ang="0">
                  <a:pos x="355" y="879"/>
                </a:cxn>
                <a:cxn ang="0">
                  <a:pos x="403" y="944"/>
                </a:cxn>
                <a:cxn ang="0">
                  <a:pos x="447" y="1022"/>
                </a:cxn>
                <a:cxn ang="0">
                  <a:pos x="483" y="1104"/>
                </a:cxn>
                <a:cxn ang="0">
                  <a:pos x="643" y="1243"/>
                </a:cxn>
                <a:cxn ang="0">
                  <a:pos x="714" y="1034"/>
                </a:cxn>
                <a:cxn ang="0">
                  <a:pos x="692" y="964"/>
                </a:cxn>
                <a:cxn ang="0">
                  <a:pos x="655" y="869"/>
                </a:cxn>
                <a:cxn ang="0">
                  <a:pos x="622" y="804"/>
                </a:cxn>
                <a:cxn ang="0">
                  <a:pos x="588" y="746"/>
                </a:cxn>
                <a:cxn ang="0">
                  <a:pos x="559" y="701"/>
                </a:cxn>
                <a:cxn ang="0">
                  <a:pos x="525" y="657"/>
                </a:cxn>
                <a:cxn ang="0">
                  <a:pos x="491" y="616"/>
                </a:cxn>
                <a:cxn ang="0">
                  <a:pos x="451" y="573"/>
                </a:cxn>
                <a:cxn ang="0">
                  <a:pos x="399" y="529"/>
                </a:cxn>
                <a:cxn ang="0">
                  <a:pos x="360" y="498"/>
                </a:cxn>
                <a:cxn ang="0">
                  <a:pos x="316" y="467"/>
                </a:cxn>
                <a:cxn ang="0">
                  <a:pos x="269" y="440"/>
                </a:cxn>
                <a:cxn ang="0">
                  <a:pos x="220" y="411"/>
                </a:cxn>
                <a:cxn ang="0">
                  <a:pos x="165" y="387"/>
                </a:cxn>
                <a:cxn ang="0">
                  <a:pos x="112" y="366"/>
                </a:cxn>
                <a:cxn ang="0">
                  <a:pos x="49" y="348"/>
                </a:cxn>
                <a:cxn ang="0">
                  <a:pos x="0" y="337"/>
                </a:cxn>
              </a:cxnLst>
              <a:rect l="0" t="0" r="r" b="b"/>
              <a:pathLst>
                <a:path w="1712" h="1295">
                  <a:moveTo>
                    <a:pt x="0" y="337"/>
                  </a:moveTo>
                  <a:lnTo>
                    <a:pt x="0" y="0"/>
                  </a:lnTo>
                  <a:lnTo>
                    <a:pt x="1711" y="0"/>
                  </a:lnTo>
                  <a:lnTo>
                    <a:pt x="1711" y="44"/>
                  </a:lnTo>
                  <a:lnTo>
                    <a:pt x="1711" y="1294"/>
                  </a:lnTo>
                  <a:lnTo>
                    <a:pt x="2" y="1294"/>
                  </a:lnTo>
                  <a:lnTo>
                    <a:pt x="2" y="666"/>
                  </a:lnTo>
                  <a:lnTo>
                    <a:pt x="28" y="670"/>
                  </a:lnTo>
                  <a:lnTo>
                    <a:pt x="60" y="676"/>
                  </a:lnTo>
                  <a:lnTo>
                    <a:pt x="91" y="684"/>
                  </a:lnTo>
                  <a:lnTo>
                    <a:pt x="126" y="694"/>
                  </a:lnTo>
                  <a:lnTo>
                    <a:pt x="154" y="705"/>
                  </a:lnTo>
                  <a:lnTo>
                    <a:pt x="181" y="719"/>
                  </a:lnTo>
                  <a:lnTo>
                    <a:pt x="200" y="733"/>
                  </a:lnTo>
                  <a:lnTo>
                    <a:pt x="227" y="751"/>
                  </a:lnTo>
                  <a:lnTo>
                    <a:pt x="250" y="770"/>
                  </a:lnTo>
                  <a:lnTo>
                    <a:pt x="272" y="791"/>
                  </a:lnTo>
                  <a:lnTo>
                    <a:pt x="298" y="816"/>
                  </a:lnTo>
                  <a:lnTo>
                    <a:pt x="327" y="846"/>
                  </a:lnTo>
                  <a:lnTo>
                    <a:pt x="355" y="879"/>
                  </a:lnTo>
                  <a:lnTo>
                    <a:pt x="379" y="910"/>
                  </a:lnTo>
                  <a:lnTo>
                    <a:pt x="403" y="944"/>
                  </a:lnTo>
                  <a:lnTo>
                    <a:pt x="423" y="978"/>
                  </a:lnTo>
                  <a:lnTo>
                    <a:pt x="447" y="1022"/>
                  </a:lnTo>
                  <a:lnTo>
                    <a:pt x="464" y="1058"/>
                  </a:lnTo>
                  <a:lnTo>
                    <a:pt x="483" y="1104"/>
                  </a:lnTo>
                  <a:lnTo>
                    <a:pt x="399" y="1129"/>
                  </a:lnTo>
                  <a:lnTo>
                    <a:pt x="643" y="1243"/>
                  </a:lnTo>
                  <a:lnTo>
                    <a:pt x="794" y="1019"/>
                  </a:lnTo>
                  <a:lnTo>
                    <a:pt x="714" y="1034"/>
                  </a:lnTo>
                  <a:lnTo>
                    <a:pt x="703" y="999"/>
                  </a:lnTo>
                  <a:lnTo>
                    <a:pt x="692" y="964"/>
                  </a:lnTo>
                  <a:lnTo>
                    <a:pt x="673" y="911"/>
                  </a:lnTo>
                  <a:lnTo>
                    <a:pt x="655" y="869"/>
                  </a:lnTo>
                  <a:lnTo>
                    <a:pt x="639" y="837"/>
                  </a:lnTo>
                  <a:lnTo>
                    <a:pt x="622" y="804"/>
                  </a:lnTo>
                  <a:lnTo>
                    <a:pt x="604" y="773"/>
                  </a:lnTo>
                  <a:lnTo>
                    <a:pt x="588" y="746"/>
                  </a:lnTo>
                  <a:lnTo>
                    <a:pt x="575" y="726"/>
                  </a:lnTo>
                  <a:lnTo>
                    <a:pt x="559" y="701"/>
                  </a:lnTo>
                  <a:lnTo>
                    <a:pt x="538" y="675"/>
                  </a:lnTo>
                  <a:lnTo>
                    <a:pt x="525" y="657"/>
                  </a:lnTo>
                  <a:lnTo>
                    <a:pt x="507" y="635"/>
                  </a:lnTo>
                  <a:lnTo>
                    <a:pt x="491" y="616"/>
                  </a:lnTo>
                  <a:lnTo>
                    <a:pt x="470" y="591"/>
                  </a:lnTo>
                  <a:lnTo>
                    <a:pt x="451" y="573"/>
                  </a:lnTo>
                  <a:lnTo>
                    <a:pt x="429" y="554"/>
                  </a:lnTo>
                  <a:lnTo>
                    <a:pt x="399" y="529"/>
                  </a:lnTo>
                  <a:lnTo>
                    <a:pt x="377" y="511"/>
                  </a:lnTo>
                  <a:lnTo>
                    <a:pt x="360" y="498"/>
                  </a:lnTo>
                  <a:lnTo>
                    <a:pt x="339" y="482"/>
                  </a:lnTo>
                  <a:lnTo>
                    <a:pt x="316" y="467"/>
                  </a:lnTo>
                  <a:lnTo>
                    <a:pt x="290" y="451"/>
                  </a:lnTo>
                  <a:lnTo>
                    <a:pt x="269" y="440"/>
                  </a:lnTo>
                  <a:lnTo>
                    <a:pt x="242" y="423"/>
                  </a:lnTo>
                  <a:lnTo>
                    <a:pt x="220" y="411"/>
                  </a:lnTo>
                  <a:lnTo>
                    <a:pt x="195" y="398"/>
                  </a:lnTo>
                  <a:lnTo>
                    <a:pt x="165" y="387"/>
                  </a:lnTo>
                  <a:lnTo>
                    <a:pt x="138" y="375"/>
                  </a:lnTo>
                  <a:lnTo>
                    <a:pt x="112" y="366"/>
                  </a:lnTo>
                  <a:lnTo>
                    <a:pt x="84" y="357"/>
                  </a:lnTo>
                  <a:lnTo>
                    <a:pt x="49" y="348"/>
                  </a:lnTo>
                  <a:lnTo>
                    <a:pt x="13" y="340"/>
                  </a:lnTo>
                  <a:lnTo>
                    <a:pt x="0" y="337"/>
                  </a:lnTo>
                </a:path>
              </a:pathLst>
            </a:cu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2">
                  <a:lumMod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blackWhite">
            <a:xfrm>
              <a:off x="13787502" y="3573695"/>
              <a:ext cx="3644904" cy="2076479"/>
            </a:xfrm>
            <a:custGeom>
              <a:avLst/>
              <a:gdLst/>
              <a:ahLst/>
              <a:cxnLst>
                <a:cxn ang="0">
                  <a:pos x="0" y="1284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547" y="0"/>
                </a:cxn>
                <a:cxn ang="0">
                  <a:pos x="546" y="31"/>
                </a:cxn>
                <a:cxn ang="0">
                  <a:pos x="543" y="58"/>
                </a:cxn>
                <a:cxn ang="0">
                  <a:pos x="540" y="78"/>
                </a:cxn>
                <a:cxn ang="0">
                  <a:pos x="534" y="98"/>
                </a:cxn>
                <a:cxn ang="0">
                  <a:pos x="527" y="125"/>
                </a:cxn>
                <a:cxn ang="0">
                  <a:pos x="517" y="157"/>
                </a:cxn>
                <a:cxn ang="0">
                  <a:pos x="504" y="191"/>
                </a:cxn>
                <a:cxn ang="0">
                  <a:pos x="491" y="223"/>
                </a:cxn>
                <a:cxn ang="0">
                  <a:pos x="473" y="261"/>
                </a:cxn>
                <a:cxn ang="0">
                  <a:pos x="449" y="308"/>
                </a:cxn>
                <a:cxn ang="0">
                  <a:pos x="420" y="358"/>
                </a:cxn>
                <a:cxn ang="0">
                  <a:pos x="399" y="391"/>
                </a:cxn>
                <a:cxn ang="0">
                  <a:pos x="381" y="419"/>
                </a:cxn>
                <a:cxn ang="0">
                  <a:pos x="357" y="451"/>
                </a:cxn>
                <a:cxn ang="0">
                  <a:pos x="321" y="493"/>
                </a:cxn>
                <a:cxn ang="0">
                  <a:pos x="289" y="520"/>
                </a:cxn>
                <a:cxn ang="0">
                  <a:pos x="260" y="543"/>
                </a:cxn>
                <a:cxn ang="0">
                  <a:pos x="229" y="563"/>
                </a:cxn>
                <a:cxn ang="0">
                  <a:pos x="197" y="576"/>
                </a:cxn>
                <a:cxn ang="0">
                  <a:pos x="158" y="582"/>
                </a:cxn>
                <a:cxn ang="0">
                  <a:pos x="132" y="476"/>
                </a:cxn>
                <a:cxn ang="0">
                  <a:pos x="31" y="766"/>
                </a:cxn>
                <a:cxn ang="0">
                  <a:pos x="234" y="925"/>
                </a:cxn>
                <a:cxn ang="0">
                  <a:pos x="216" y="829"/>
                </a:cxn>
                <a:cxn ang="0">
                  <a:pos x="250" y="819"/>
                </a:cxn>
                <a:cxn ang="0">
                  <a:pos x="297" y="799"/>
                </a:cxn>
                <a:cxn ang="0">
                  <a:pos x="331" y="785"/>
                </a:cxn>
                <a:cxn ang="0">
                  <a:pos x="376" y="760"/>
                </a:cxn>
                <a:cxn ang="0">
                  <a:pos x="427" y="729"/>
                </a:cxn>
                <a:cxn ang="0">
                  <a:pos x="462" y="702"/>
                </a:cxn>
                <a:cxn ang="0">
                  <a:pos x="521" y="652"/>
                </a:cxn>
                <a:cxn ang="0">
                  <a:pos x="584" y="587"/>
                </a:cxn>
                <a:cxn ang="0">
                  <a:pos x="644" y="508"/>
                </a:cxn>
                <a:cxn ang="0">
                  <a:pos x="673" y="466"/>
                </a:cxn>
                <a:cxn ang="0">
                  <a:pos x="696" y="429"/>
                </a:cxn>
                <a:cxn ang="0">
                  <a:pos x="734" y="363"/>
                </a:cxn>
                <a:cxn ang="0">
                  <a:pos x="757" y="308"/>
                </a:cxn>
                <a:cxn ang="0">
                  <a:pos x="776" y="261"/>
                </a:cxn>
                <a:cxn ang="0">
                  <a:pos x="791" y="208"/>
                </a:cxn>
                <a:cxn ang="0">
                  <a:pos x="817" y="113"/>
                </a:cxn>
                <a:cxn ang="0">
                  <a:pos x="830" y="63"/>
                </a:cxn>
                <a:cxn ang="0">
                  <a:pos x="841" y="1"/>
                </a:cxn>
                <a:cxn ang="0">
                  <a:pos x="1704" y="1"/>
                </a:cxn>
                <a:cxn ang="0">
                  <a:pos x="1704" y="1284"/>
                </a:cxn>
                <a:cxn ang="0">
                  <a:pos x="0" y="1284"/>
                </a:cxn>
              </a:cxnLst>
              <a:rect l="0" t="0" r="r" b="b"/>
              <a:pathLst>
                <a:path w="1705" h="1285">
                  <a:moveTo>
                    <a:pt x="0" y="128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547" y="0"/>
                  </a:lnTo>
                  <a:lnTo>
                    <a:pt x="546" y="31"/>
                  </a:lnTo>
                  <a:lnTo>
                    <a:pt x="543" y="58"/>
                  </a:lnTo>
                  <a:lnTo>
                    <a:pt x="540" y="78"/>
                  </a:lnTo>
                  <a:lnTo>
                    <a:pt x="534" y="98"/>
                  </a:lnTo>
                  <a:lnTo>
                    <a:pt x="527" y="125"/>
                  </a:lnTo>
                  <a:lnTo>
                    <a:pt x="517" y="157"/>
                  </a:lnTo>
                  <a:lnTo>
                    <a:pt x="504" y="191"/>
                  </a:lnTo>
                  <a:lnTo>
                    <a:pt x="491" y="223"/>
                  </a:lnTo>
                  <a:lnTo>
                    <a:pt x="473" y="261"/>
                  </a:lnTo>
                  <a:lnTo>
                    <a:pt x="449" y="308"/>
                  </a:lnTo>
                  <a:lnTo>
                    <a:pt x="420" y="358"/>
                  </a:lnTo>
                  <a:lnTo>
                    <a:pt x="399" y="391"/>
                  </a:lnTo>
                  <a:lnTo>
                    <a:pt x="381" y="419"/>
                  </a:lnTo>
                  <a:lnTo>
                    <a:pt x="357" y="451"/>
                  </a:lnTo>
                  <a:lnTo>
                    <a:pt x="321" y="493"/>
                  </a:lnTo>
                  <a:lnTo>
                    <a:pt x="289" y="520"/>
                  </a:lnTo>
                  <a:lnTo>
                    <a:pt x="260" y="543"/>
                  </a:lnTo>
                  <a:lnTo>
                    <a:pt x="229" y="563"/>
                  </a:lnTo>
                  <a:lnTo>
                    <a:pt x="197" y="576"/>
                  </a:lnTo>
                  <a:lnTo>
                    <a:pt x="158" y="582"/>
                  </a:lnTo>
                  <a:lnTo>
                    <a:pt x="132" y="476"/>
                  </a:lnTo>
                  <a:lnTo>
                    <a:pt x="31" y="766"/>
                  </a:lnTo>
                  <a:lnTo>
                    <a:pt x="234" y="925"/>
                  </a:lnTo>
                  <a:lnTo>
                    <a:pt x="216" y="829"/>
                  </a:lnTo>
                  <a:lnTo>
                    <a:pt x="250" y="819"/>
                  </a:lnTo>
                  <a:lnTo>
                    <a:pt x="297" y="799"/>
                  </a:lnTo>
                  <a:lnTo>
                    <a:pt x="331" y="785"/>
                  </a:lnTo>
                  <a:lnTo>
                    <a:pt x="376" y="760"/>
                  </a:lnTo>
                  <a:lnTo>
                    <a:pt x="427" y="729"/>
                  </a:lnTo>
                  <a:lnTo>
                    <a:pt x="462" y="702"/>
                  </a:lnTo>
                  <a:lnTo>
                    <a:pt x="521" y="652"/>
                  </a:lnTo>
                  <a:lnTo>
                    <a:pt x="584" y="587"/>
                  </a:lnTo>
                  <a:lnTo>
                    <a:pt x="644" y="508"/>
                  </a:lnTo>
                  <a:lnTo>
                    <a:pt x="673" y="466"/>
                  </a:lnTo>
                  <a:lnTo>
                    <a:pt x="696" y="429"/>
                  </a:lnTo>
                  <a:lnTo>
                    <a:pt x="734" y="363"/>
                  </a:lnTo>
                  <a:lnTo>
                    <a:pt x="757" y="308"/>
                  </a:lnTo>
                  <a:lnTo>
                    <a:pt x="776" y="261"/>
                  </a:lnTo>
                  <a:lnTo>
                    <a:pt x="791" y="208"/>
                  </a:lnTo>
                  <a:lnTo>
                    <a:pt x="817" y="113"/>
                  </a:lnTo>
                  <a:lnTo>
                    <a:pt x="830" y="63"/>
                  </a:lnTo>
                  <a:lnTo>
                    <a:pt x="841" y="1"/>
                  </a:lnTo>
                  <a:lnTo>
                    <a:pt x="1704" y="1"/>
                  </a:lnTo>
                  <a:lnTo>
                    <a:pt x="1704" y="1284"/>
                  </a:lnTo>
                  <a:lnTo>
                    <a:pt x="0" y="1284"/>
                  </a:lnTo>
                </a:path>
              </a:pathLst>
            </a:cu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2">
                  <a:lumMod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blackWhite">
            <a:xfrm>
              <a:off x="10001288" y="3560966"/>
              <a:ext cx="3507468" cy="2089208"/>
            </a:xfrm>
            <a:custGeom>
              <a:avLst/>
              <a:gdLst/>
              <a:ahLst/>
              <a:cxnLst>
                <a:cxn ang="0">
                  <a:pos x="1712" y="1293"/>
                </a:cxn>
                <a:cxn ang="0">
                  <a:pos x="0" y="1248"/>
                </a:cxn>
                <a:cxn ang="0">
                  <a:pos x="1709" y="0"/>
                </a:cxn>
                <a:cxn ang="0">
                  <a:pos x="1683" y="622"/>
                </a:cxn>
                <a:cxn ang="0">
                  <a:pos x="1620" y="609"/>
                </a:cxn>
                <a:cxn ang="0">
                  <a:pos x="1556" y="587"/>
                </a:cxn>
                <a:cxn ang="0">
                  <a:pos x="1511" y="560"/>
                </a:cxn>
                <a:cxn ang="0">
                  <a:pos x="1461" y="523"/>
                </a:cxn>
                <a:cxn ang="0">
                  <a:pos x="1413" y="477"/>
                </a:cxn>
                <a:cxn ang="0">
                  <a:pos x="1356" y="414"/>
                </a:cxn>
                <a:cxn ang="0">
                  <a:pos x="1308" y="349"/>
                </a:cxn>
                <a:cxn ang="0">
                  <a:pos x="1264" y="271"/>
                </a:cxn>
                <a:cxn ang="0">
                  <a:pos x="1228" y="189"/>
                </a:cxn>
                <a:cxn ang="0">
                  <a:pos x="1068" y="50"/>
                </a:cxn>
                <a:cxn ang="0">
                  <a:pos x="997" y="259"/>
                </a:cxn>
                <a:cxn ang="0">
                  <a:pos x="1019" y="329"/>
                </a:cxn>
                <a:cxn ang="0">
                  <a:pos x="1055" y="424"/>
                </a:cxn>
                <a:cxn ang="0">
                  <a:pos x="1089" y="488"/>
                </a:cxn>
                <a:cxn ang="0">
                  <a:pos x="1123" y="546"/>
                </a:cxn>
                <a:cxn ang="0">
                  <a:pos x="1152" y="591"/>
                </a:cxn>
                <a:cxn ang="0">
                  <a:pos x="1186" y="635"/>
                </a:cxn>
                <a:cxn ang="0">
                  <a:pos x="1220" y="676"/>
                </a:cxn>
                <a:cxn ang="0">
                  <a:pos x="1259" y="719"/>
                </a:cxn>
                <a:cxn ang="0">
                  <a:pos x="1312" y="764"/>
                </a:cxn>
                <a:cxn ang="0">
                  <a:pos x="1351" y="794"/>
                </a:cxn>
                <a:cxn ang="0">
                  <a:pos x="1394" y="825"/>
                </a:cxn>
                <a:cxn ang="0">
                  <a:pos x="1441" y="853"/>
                </a:cxn>
                <a:cxn ang="0">
                  <a:pos x="1491" y="881"/>
                </a:cxn>
                <a:cxn ang="0">
                  <a:pos x="1546" y="906"/>
                </a:cxn>
                <a:cxn ang="0">
                  <a:pos x="1599" y="926"/>
                </a:cxn>
                <a:cxn ang="0">
                  <a:pos x="1662" y="944"/>
                </a:cxn>
                <a:cxn ang="0">
                  <a:pos x="1712" y="956"/>
                </a:cxn>
              </a:cxnLst>
              <a:rect l="0" t="0" r="r" b="b"/>
              <a:pathLst>
                <a:path w="1713" h="1294">
                  <a:moveTo>
                    <a:pt x="1712" y="956"/>
                  </a:moveTo>
                  <a:lnTo>
                    <a:pt x="1712" y="1293"/>
                  </a:lnTo>
                  <a:lnTo>
                    <a:pt x="0" y="1293"/>
                  </a:lnTo>
                  <a:lnTo>
                    <a:pt x="0" y="1248"/>
                  </a:lnTo>
                  <a:lnTo>
                    <a:pt x="0" y="0"/>
                  </a:lnTo>
                  <a:lnTo>
                    <a:pt x="1709" y="0"/>
                  </a:lnTo>
                  <a:lnTo>
                    <a:pt x="1709" y="626"/>
                  </a:lnTo>
                  <a:lnTo>
                    <a:pt x="1683" y="622"/>
                  </a:lnTo>
                  <a:lnTo>
                    <a:pt x="1651" y="617"/>
                  </a:lnTo>
                  <a:lnTo>
                    <a:pt x="1620" y="609"/>
                  </a:lnTo>
                  <a:lnTo>
                    <a:pt x="1585" y="599"/>
                  </a:lnTo>
                  <a:lnTo>
                    <a:pt x="1556" y="587"/>
                  </a:lnTo>
                  <a:lnTo>
                    <a:pt x="1529" y="574"/>
                  </a:lnTo>
                  <a:lnTo>
                    <a:pt x="1511" y="560"/>
                  </a:lnTo>
                  <a:lnTo>
                    <a:pt x="1484" y="541"/>
                  </a:lnTo>
                  <a:lnTo>
                    <a:pt x="1461" y="523"/>
                  </a:lnTo>
                  <a:lnTo>
                    <a:pt x="1439" y="502"/>
                  </a:lnTo>
                  <a:lnTo>
                    <a:pt x="1413" y="477"/>
                  </a:lnTo>
                  <a:lnTo>
                    <a:pt x="1384" y="446"/>
                  </a:lnTo>
                  <a:lnTo>
                    <a:pt x="1356" y="414"/>
                  </a:lnTo>
                  <a:lnTo>
                    <a:pt x="1332" y="383"/>
                  </a:lnTo>
                  <a:lnTo>
                    <a:pt x="1308" y="349"/>
                  </a:lnTo>
                  <a:lnTo>
                    <a:pt x="1288" y="315"/>
                  </a:lnTo>
                  <a:lnTo>
                    <a:pt x="1264" y="271"/>
                  </a:lnTo>
                  <a:lnTo>
                    <a:pt x="1246" y="235"/>
                  </a:lnTo>
                  <a:lnTo>
                    <a:pt x="1228" y="189"/>
                  </a:lnTo>
                  <a:lnTo>
                    <a:pt x="1312" y="164"/>
                  </a:lnTo>
                  <a:lnTo>
                    <a:pt x="1068" y="50"/>
                  </a:lnTo>
                  <a:lnTo>
                    <a:pt x="916" y="274"/>
                  </a:lnTo>
                  <a:lnTo>
                    <a:pt x="997" y="259"/>
                  </a:lnTo>
                  <a:lnTo>
                    <a:pt x="1008" y="293"/>
                  </a:lnTo>
                  <a:lnTo>
                    <a:pt x="1019" y="329"/>
                  </a:lnTo>
                  <a:lnTo>
                    <a:pt x="1037" y="382"/>
                  </a:lnTo>
                  <a:lnTo>
                    <a:pt x="1055" y="424"/>
                  </a:lnTo>
                  <a:lnTo>
                    <a:pt x="1071" y="456"/>
                  </a:lnTo>
                  <a:lnTo>
                    <a:pt x="1089" y="488"/>
                  </a:lnTo>
                  <a:lnTo>
                    <a:pt x="1107" y="520"/>
                  </a:lnTo>
                  <a:lnTo>
                    <a:pt x="1123" y="546"/>
                  </a:lnTo>
                  <a:lnTo>
                    <a:pt x="1136" y="567"/>
                  </a:lnTo>
                  <a:lnTo>
                    <a:pt x="1152" y="591"/>
                  </a:lnTo>
                  <a:lnTo>
                    <a:pt x="1172" y="618"/>
                  </a:lnTo>
                  <a:lnTo>
                    <a:pt x="1186" y="635"/>
                  </a:lnTo>
                  <a:lnTo>
                    <a:pt x="1204" y="658"/>
                  </a:lnTo>
                  <a:lnTo>
                    <a:pt x="1220" y="676"/>
                  </a:lnTo>
                  <a:lnTo>
                    <a:pt x="1241" y="702"/>
                  </a:lnTo>
                  <a:lnTo>
                    <a:pt x="1259" y="719"/>
                  </a:lnTo>
                  <a:lnTo>
                    <a:pt x="1282" y="738"/>
                  </a:lnTo>
                  <a:lnTo>
                    <a:pt x="1312" y="764"/>
                  </a:lnTo>
                  <a:lnTo>
                    <a:pt x="1334" y="781"/>
                  </a:lnTo>
                  <a:lnTo>
                    <a:pt x="1351" y="794"/>
                  </a:lnTo>
                  <a:lnTo>
                    <a:pt x="1372" y="811"/>
                  </a:lnTo>
                  <a:lnTo>
                    <a:pt x="1394" y="825"/>
                  </a:lnTo>
                  <a:lnTo>
                    <a:pt x="1421" y="841"/>
                  </a:lnTo>
                  <a:lnTo>
                    <a:pt x="1441" y="853"/>
                  </a:lnTo>
                  <a:lnTo>
                    <a:pt x="1468" y="869"/>
                  </a:lnTo>
                  <a:lnTo>
                    <a:pt x="1491" y="881"/>
                  </a:lnTo>
                  <a:lnTo>
                    <a:pt x="1515" y="894"/>
                  </a:lnTo>
                  <a:lnTo>
                    <a:pt x="1546" y="906"/>
                  </a:lnTo>
                  <a:lnTo>
                    <a:pt x="1573" y="917"/>
                  </a:lnTo>
                  <a:lnTo>
                    <a:pt x="1599" y="926"/>
                  </a:lnTo>
                  <a:lnTo>
                    <a:pt x="1627" y="935"/>
                  </a:lnTo>
                  <a:lnTo>
                    <a:pt x="1662" y="944"/>
                  </a:lnTo>
                  <a:lnTo>
                    <a:pt x="1698" y="953"/>
                  </a:lnTo>
                  <a:lnTo>
                    <a:pt x="1712" y="956"/>
                  </a:lnTo>
                </a:path>
              </a:pathLst>
            </a:cu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2">
                  <a:lumMod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 rot="18557780">
              <a:off x="12178716" y="2372416"/>
              <a:ext cx="949325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787400" rtl="1">
                <a:buSzPct val="120000"/>
              </a:pPr>
              <a:r>
                <a:rPr lang="ar-SA" altLang="zh-CN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华文楷体"/>
                  <a:cs typeface="华文楷体"/>
                </a:rPr>
                <a:t>القيم</a:t>
              </a:r>
              <a:endParaRPr lang="en-US" altLang="zh-CN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楷体"/>
                <a:cs typeface="华文楷体"/>
              </a:endParaRPr>
            </a:p>
            <a:p>
              <a:pPr algn="ctr" defTabSz="787400" rtl="1">
                <a:buSzPct val="120000"/>
              </a:pPr>
              <a:endParaRPr lang="en-US" altLang="zh-C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楷体"/>
                <a:cs typeface="华文楷体"/>
              </a:endParaRPr>
            </a:p>
          </p:txBody>
        </p:sp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 rot="2584516">
              <a:off x="13904625" y="2311542"/>
              <a:ext cx="13843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defTabSz="787400" rtl="1">
                <a:buSzPct val="120000"/>
              </a:pPr>
              <a:r>
                <a:rPr lang="ar-SA" altLang="zh-CN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华文楷体"/>
                  <a:cs typeface="华文楷体"/>
                </a:rPr>
                <a:t>الإطار القانوني</a:t>
              </a:r>
              <a:endParaRPr lang="en-US" altLang="zh-C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楷体"/>
                <a:cs typeface="华文楷体"/>
              </a:endParaRPr>
            </a:p>
          </p:txBody>
        </p:sp>
        <p:sp>
          <p:nvSpPr>
            <p:cNvPr id="45" name="Rectangle 3"/>
            <p:cNvSpPr>
              <a:spLocks noChangeArrowheads="1"/>
            </p:cNvSpPr>
            <p:nvPr/>
          </p:nvSpPr>
          <p:spPr bwMode="auto">
            <a:xfrm>
              <a:off x="15430589" y="2002586"/>
              <a:ext cx="1928813" cy="1311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>
                <a:lnSpc>
                  <a:spcPct val="120000"/>
                </a:lnSpc>
                <a:spcBef>
                  <a:spcPct val="50000"/>
                </a:spcBef>
                <a:buClr>
                  <a:srgbClr val="FF6600"/>
                </a:buClr>
                <a:buSzPct val="120000"/>
                <a:buFont typeface="Wingdings" pitchFamily="2" charset="2"/>
                <a:buNone/>
              </a:pPr>
              <a:r>
                <a:rPr lang="ar-SA" sz="2200" dirty="0">
                  <a:solidFill>
                    <a:srgbClr val="140000"/>
                  </a:solidFill>
                  <a:latin typeface="Tw Cen MT" pitchFamily="34" charset="0"/>
                </a:rPr>
                <a:t>مؤسسة عمومية ذات طابع تجاري وصناعي </a:t>
              </a:r>
              <a:endParaRPr lang="fr-FR" sz="2200" dirty="0">
                <a:solidFill>
                  <a:srgbClr val="140000"/>
                </a:solidFill>
                <a:latin typeface="Tw Cen MT" pitchFamily="34" charset="0"/>
              </a:endParaRPr>
            </a:p>
          </p:txBody>
        </p: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 rot="18699919">
              <a:off x="14441308" y="4091296"/>
              <a:ext cx="95091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787400" rtl="1">
                <a:buSzPct val="120000"/>
              </a:pPr>
              <a:r>
                <a:rPr lang="ar-MA" altLang="zh-CN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华文楷体"/>
                  <a:cs typeface="华文楷体"/>
                </a:rPr>
                <a:t>الوصاية</a:t>
              </a:r>
              <a:endParaRPr lang="en-US" altLang="zh-C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楷体"/>
                <a:cs typeface="华文楷体"/>
              </a:endParaRPr>
            </a:p>
          </p:txBody>
        </p:sp>
        <p:sp>
          <p:nvSpPr>
            <p:cNvPr id="47" name="Rectangle 3"/>
            <p:cNvSpPr>
              <a:spLocks noChangeArrowheads="1"/>
            </p:cNvSpPr>
            <p:nvPr/>
          </p:nvSpPr>
          <p:spPr bwMode="auto">
            <a:xfrm>
              <a:off x="9644098" y="1577049"/>
              <a:ext cx="2132012" cy="1644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lnSpc>
                  <a:spcPct val="50000"/>
                </a:lnSpc>
                <a:spcBef>
                  <a:spcPct val="50000"/>
                </a:spcBef>
                <a:buClr>
                  <a:srgbClr val="C00000"/>
                </a:buClr>
                <a:buSzPct val="120000"/>
                <a:buFont typeface="Arial" pitchFamily="34" charset="0"/>
                <a:buChar char="•"/>
              </a:pPr>
              <a:r>
                <a:rPr lang="ar-MA" sz="2200" dirty="0" smtClean="0">
                  <a:solidFill>
                    <a:srgbClr val="140000"/>
                  </a:solidFill>
                  <a:latin typeface="Tw Cen MT" pitchFamily="34" charset="0"/>
                </a:rPr>
                <a:t> </a:t>
              </a:r>
              <a:r>
                <a:rPr lang="ar-SA" sz="2200" dirty="0" smtClean="0">
                  <a:solidFill>
                    <a:srgbClr val="140000"/>
                  </a:solidFill>
                  <a:latin typeface="Tw Cen MT" pitchFamily="34" charset="0"/>
                </a:rPr>
                <a:t>الأمن</a:t>
              </a:r>
              <a:endParaRPr lang="ar-SA" sz="2200" dirty="0">
                <a:solidFill>
                  <a:srgbClr val="140000"/>
                </a:solidFill>
                <a:latin typeface="Tw Cen MT" pitchFamily="34" charset="0"/>
              </a:endParaRPr>
            </a:p>
            <a:p>
              <a:pPr algn="r" rtl="1">
                <a:lnSpc>
                  <a:spcPct val="50000"/>
                </a:lnSpc>
                <a:spcBef>
                  <a:spcPct val="50000"/>
                </a:spcBef>
                <a:buClr>
                  <a:srgbClr val="C00000"/>
                </a:buClr>
                <a:buSzPct val="120000"/>
                <a:buFont typeface="Arial" pitchFamily="34" charset="0"/>
                <a:buChar char="•"/>
              </a:pPr>
              <a:r>
                <a:rPr lang="ar-MA" sz="2200" dirty="0" smtClean="0">
                  <a:solidFill>
                    <a:srgbClr val="140000"/>
                  </a:solidFill>
                  <a:latin typeface="Tw Cen MT" pitchFamily="34" charset="0"/>
                </a:rPr>
                <a:t> </a:t>
              </a:r>
              <a:r>
                <a:rPr lang="ar-SA" sz="2200" dirty="0" smtClean="0">
                  <a:solidFill>
                    <a:srgbClr val="140000"/>
                  </a:solidFill>
                  <a:latin typeface="Tw Cen MT" pitchFamily="34" charset="0"/>
                </a:rPr>
                <a:t>التميز</a:t>
              </a:r>
              <a:endParaRPr lang="ar-SA" sz="2200" dirty="0">
                <a:solidFill>
                  <a:srgbClr val="140000"/>
                </a:solidFill>
                <a:latin typeface="Tw Cen MT" pitchFamily="34" charset="0"/>
              </a:endParaRPr>
            </a:p>
            <a:p>
              <a:pPr algn="r" rtl="1">
                <a:lnSpc>
                  <a:spcPct val="50000"/>
                </a:lnSpc>
                <a:spcBef>
                  <a:spcPct val="50000"/>
                </a:spcBef>
                <a:buClr>
                  <a:srgbClr val="C00000"/>
                </a:buClr>
                <a:buSzPct val="120000"/>
                <a:buFont typeface="Arial" pitchFamily="34" charset="0"/>
                <a:buChar char="•"/>
              </a:pPr>
              <a:r>
                <a:rPr lang="ar-MA" sz="2200" dirty="0" smtClean="0">
                  <a:solidFill>
                    <a:srgbClr val="140000"/>
                  </a:solidFill>
                  <a:latin typeface="Tw Cen MT" pitchFamily="34" charset="0"/>
                </a:rPr>
                <a:t> </a:t>
              </a:r>
              <a:r>
                <a:rPr lang="ar-SA" sz="2200" dirty="0" smtClean="0">
                  <a:solidFill>
                    <a:srgbClr val="140000"/>
                  </a:solidFill>
                  <a:latin typeface="Tw Cen MT" pitchFamily="34" charset="0"/>
                </a:rPr>
                <a:t>الشفافية</a:t>
              </a:r>
              <a:endParaRPr lang="ar-SA" sz="2200" dirty="0">
                <a:solidFill>
                  <a:srgbClr val="140000"/>
                </a:solidFill>
                <a:latin typeface="Tw Cen MT" pitchFamily="34" charset="0"/>
              </a:endParaRPr>
            </a:p>
            <a:p>
              <a:pPr algn="r" rtl="1">
                <a:lnSpc>
                  <a:spcPct val="50000"/>
                </a:lnSpc>
                <a:spcBef>
                  <a:spcPct val="50000"/>
                </a:spcBef>
                <a:buClr>
                  <a:srgbClr val="C00000"/>
                </a:buClr>
                <a:buSzPct val="120000"/>
                <a:buFont typeface="Arial" pitchFamily="34" charset="0"/>
                <a:buChar char="•"/>
              </a:pPr>
              <a:r>
                <a:rPr lang="ar-MA" sz="2200" dirty="0" smtClean="0">
                  <a:solidFill>
                    <a:srgbClr val="140000"/>
                  </a:solidFill>
                  <a:latin typeface="Tw Cen MT" pitchFamily="34" charset="0"/>
                </a:rPr>
                <a:t> </a:t>
              </a:r>
              <a:r>
                <a:rPr lang="ar-SA" sz="2200" dirty="0" smtClean="0">
                  <a:solidFill>
                    <a:srgbClr val="140000"/>
                  </a:solidFill>
                  <a:latin typeface="Tw Cen MT" pitchFamily="34" charset="0"/>
                </a:rPr>
                <a:t>الانضباط</a:t>
              </a:r>
              <a:endParaRPr lang="ar-SA" sz="2200" dirty="0">
                <a:solidFill>
                  <a:srgbClr val="140000"/>
                </a:solidFill>
                <a:latin typeface="Tw Cen MT" pitchFamily="34" charset="0"/>
              </a:endParaRPr>
            </a:p>
            <a:p>
              <a:pPr algn="r" rtl="1">
                <a:lnSpc>
                  <a:spcPct val="50000"/>
                </a:lnSpc>
                <a:spcBef>
                  <a:spcPct val="50000"/>
                </a:spcBef>
                <a:buClr>
                  <a:srgbClr val="C00000"/>
                </a:buClr>
                <a:buSzPct val="120000"/>
                <a:buFont typeface="Arial" pitchFamily="34" charset="0"/>
                <a:buChar char="•"/>
              </a:pPr>
              <a:r>
                <a:rPr lang="ar-MA" sz="2200" dirty="0" smtClean="0">
                  <a:solidFill>
                    <a:srgbClr val="140000"/>
                  </a:solidFill>
                  <a:latin typeface="Tw Cen MT" pitchFamily="34" charset="0"/>
                </a:rPr>
                <a:t> </a:t>
              </a:r>
              <a:r>
                <a:rPr lang="ar-SA" sz="2200" dirty="0" smtClean="0">
                  <a:solidFill>
                    <a:srgbClr val="140000"/>
                  </a:solidFill>
                  <a:latin typeface="Tw Cen MT" pitchFamily="34" charset="0"/>
                </a:rPr>
                <a:t>الالتزام</a:t>
              </a:r>
              <a:endParaRPr lang="fr-FR" sz="2200" dirty="0">
                <a:solidFill>
                  <a:srgbClr val="140000"/>
                </a:solidFill>
                <a:latin typeface="Tw Cen MT" pitchFamily="34" charset="0"/>
              </a:endParaRPr>
            </a:p>
          </p:txBody>
        </p:sp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 rot="2285974">
              <a:off x="11866474" y="4272582"/>
              <a:ext cx="163353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787400">
                <a:buSzPct val="120000"/>
              </a:pPr>
              <a:r>
                <a:rPr lang="ar-MA" altLang="zh-CN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华文楷体"/>
                  <a:cs typeface="华文楷体"/>
                </a:rPr>
                <a:t>المهام</a:t>
              </a:r>
              <a:endParaRPr lang="en-US" altLang="zh-C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楷体"/>
                <a:cs typeface="华文楷体"/>
              </a:endParaRPr>
            </a:p>
          </p:txBody>
        </p:sp>
        <p:sp>
          <p:nvSpPr>
            <p:cNvPr id="49" name="Rectangle 3"/>
            <p:cNvSpPr>
              <a:spLocks noChangeArrowheads="1"/>
            </p:cNvSpPr>
            <p:nvPr/>
          </p:nvSpPr>
          <p:spPr bwMode="auto">
            <a:xfrm>
              <a:off x="15144824" y="3935662"/>
              <a:ext cx="1928826" cy="81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lnSpc>
                  <a:spcPct val="110000"/>
                </a:lnSpc>
                <a:spcBef>
                  <a:spcPct val="50000"/>
                </a:spcBef>
                <a:buClr>
                  <a:srgbClr val="FF6600"/>
                </a:buClr>
                <a:buSzPct val="120000"/>
              </a:pPr>
              <a:r>
                <a:rPr lang="ar-MA" sz="2200" dirty="0" smtClean="0">
                  <a:solidFill>
                    <a:srgbClr val="140000"/>
                  </a:solidFill>
                  <a:latin typeface="Tw Cen MT" pitchFamily="34" charset="0"/>
                </a:rPr>
                <a:t>وزارة التجهيز والنقل </a:t>
              </a:r>
              <a:r>
                <a:rPr lang="ar-MA" sz="2200" dirty="0" err="1" smtClean="0">
                  <a:solidFill>
                    <a:srgbClr val="140000"/>
                  </a:solidFill>
                  <a:latin typeface="Tw Cen MT" pitchFamily="34" charset="0"/>
                </a:rPr>
                <a:t>واللوجستيك</a:t>
              </a:r>
              <a:endParaRPr lang="fr-FR" sz="2200" dirty="0">
                <a:solidFill>
                  <a:srgbClr val="140000"/>
                </a:solidFill>
                <a:latin typeface="Tw Cen MT" pitchFamily="34" charset="0"/>
              </a:endParaRPr>
            </a:p>
          </p:txBody>
        </p:sp>
        <p:sp>
          <p:nvSpPr>
            <p:cNvPr id="50" name="Rectangle 3"/>
            <p:cNvSpPr>
              <a:spLocks noChangeArrowheads="1"/>
            </p:cNvSpPr>
            <p:nvPr/>
          </p:nvSpPr>
          <p:spPr bwMode="auto">
            <a:xfrm>
              <a:off x="10072742" y="3797670"/>
              <a:ext cx="1785934" cy="12095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1">
                <a:lnSpc>
                  <a:spcPct val="110000"/>
                </a:lnSpc>
                <a:spcBef>
                  <a:spcPct val="50000"/>
                </a:spcBef>
                <a:buClr>
                  <a:srgbClr val="FF6600"/>
                </a:buClr>
                <a:buSzPct val="120000"/>
              </a:pPr>
              <a:r>
                <a:rPr lang="ar-MA" sz="2200" dirty="0" smtClean="0">
                  <a:solidFill>
                    <a:srgbClr val="140000"/>
                  </a:solidFill>
                </a:rPr>
                <a:t>استغلال وتدبير الشبكة </a:t>
              </a:r>
              <a:r>
                <a:rPr lang="ar-MA" sz="2200" dirty="0" err="1" smtClean="0">
                  <a:solidFill>
                    <a:srgbClr val="140000"/>
                  </a:solidFill>
                </a:rPr>
                <a:t>السككية</a:t>
              </a:r>
              <a:r>
                <a:rPr lang="ar-MA" sz="2200" dirty="0" smtClean="0">
                  <a:solidFill>
                    <a:srgbClr val="140000"/>
                  </a:solidFill>
                </a:rPr>
                <a:t> الوطنية</a:t>
              </a:r>
              <a:endParaRPr lang="fr-FR" sz="2200" dirty="0">
                <a:solidFill>
                  <a:srgbClr val="140000"/>
                </a:solidFill>
              </a:endParaRPr>
            </a:p>
          </p:txBody>
        </p:sp>
        <p:sp>
          <p:nvSpPr>
            <p:cNvPr id="51" name="Étoile à 5 branches 50"/>
            <p:cNvSpPr/>
            <p:nvPr/>
          </p:nvSpPr>
          <p:spPr>
            <a:xfrm>
              <a:off x="13073122" y="2864092"/>
              <a:ext cx="1285884" cy="1071570"/>
            </a:xfrm>
            <a:prstGeom prst="star5">
              <a:avLst/>
            </a:prstGeom>
            <a:blipFill>
              <a:blip r:embed="rId6" cstate="print"/>
              <a:stretch>
                <a:fillRect/>
              </a:stretch>
            </a:blipFill>
            <a:ln w="127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2" name="Picture 3" descr="F:\Ancien d dell\Photothèque SAGA\RAME 2\_DSC6096.JPG"/>
            <p:cNvPicPr>
              <a:picLocks noChangeAspect="1" noChangeArrowheads="1"/>
            </p:cNvPicPr>
            <p:nvPr/>
          </p:nvPicPr>
          <p:blipFill>
            <a:blip r:embed="rId7" cstate="print"/>
            <a:srcRect l="14563"/>
            <a:stretch>
              <a:fillRect/>
            </a:stretch>
          </p:blipFill>
          <p:spPr bwMode="auto">
            <a:xfrm>
              <a:off x="16421618" y="1313597"/>
              <a:ext cx="1040572" cy="7858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3" name="Picture 3" descr="C:\Users\L00094\Desktop\Nouveau dossier (4)\ONCFjpgBD\_MG_6714.jpg"/>
            <p:cNvPicPr>
              <a:picLocks noChangeAspect="1" noChangeArrowheads="1"/>
            </p:cNvPicPr>
            <p:nvPr/>
          </p:nvPicPr>
          <p:blipFill>
            <a:blip r:embed="rId8" cstate="print"/>
            <a:srcRect l="21650" t="11013" r="6688"/>
            <a:stretch>
              <a:fillRect/>
            </a:stretch>
          </p:blipFill>
          <p:spPr bwMode="auto">
            <a:xfrm>
              <a:off x="16425417" y="4935794"/>
              <a:ext cx="1076861" cy="7858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4" name="Picture 2" descr="C:\Users\L00094\Desktop\Nouveau dossier\IMG_2196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001288" y="4929198"/>
              <a:ext cx="1064687" cy="7098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9929850" y="1294625"/>
              <a:ext cx="1000131" cy="7122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8175" y="1490665"/>
            <a:ext cx="7471764" cy="422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ZoneTexte 55"/>
          <p:cNvSpPr txBox="1"/>
          <p:nvPr/>
        </p:nvSpPr>
        <p:spPr>
          <a:xfrm>
            <a:off x="285720" y="428604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الإطار القانوني والمهام</a:t>
            </a:r>
          </a:p>
        </p:txBody>
      </p:sp>
    </p:spTree>
    <p:extLst>
      <p:ext uri="{BB962C8B-B14F-4D97-AF65-F5344CB8AC3E}">
        <p14:creationId xmlns:p14="http://schemas.microsoft.com/office/powerpoint/2010/main" xmlns="" val="132482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2643"/>
          </a:xfrm>
          <a:prstGeom prst="rect">
            <a:avLst/>
          </a:prstGeom>
        </p:spPr>
      </p:pic>
      <p:pic>
        <p:nvPicPr>
          <p:cNvPr id="5" name="Image 4" descr="PREZ L'ECONOMISTE 2.jpg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4769" y="0"/>
            <a:ext cx="9144001" cy="468000"/>
          </a:xfrm>
          <a:prstGeom prst="rect">
            <a:avLst/>
          </a:prstGeom>
        </p:spPr>
      </p:pic>
      <p:pic>
        <p:nvPicPr>
          <p:cNvPr id="8" name="Image 7" descr="PREZ L'ECONOMISTE 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-33619"/>
            <a:ext cx="497633" cy="508221"/>
          </a:xfrm>
          <a:prstGeom prst="rect">
            <a:avLst/>
          </a:prstGeom>
        </p:spPr>
      </p:pic>
      <p:pic>
        <p:nvPicPr>
          <p:cNvPr id="9" name="Image 8" descr="PREZ L'ECONOMISTE 4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48109" y="-33619"/>
            <a:ext cx="498256" cy="50822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042735" y="25983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670882" y="25181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788076" y="10324"/>
            <a:ext cx="285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لمحة عن المكتب 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57158" y="428604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مراحل نشأة السكك الحديدية المغربية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3857620" y="2043042"/>
            <a:ext cx="4707764" cy="3457660"/>
            <a:chOff x="350394" y="1544862"/>
            <a:chExt cx="5571784" cy="3610050"/>
          </a:xfrm>
        </p:grpSpPr>
        <p:pic>
          <p:nvPicPr>
            <p:cNvPr id="31" name="Picture 2" descr="http://t1.gstatic.com/images?q=tbn:ANd9GcSFB0YmWbJAvDYTQcrNV1dKgEt7DMfECGu1B_11oeLlUaHCgX2qOw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 t="8570" b="5722"/>
            <a:stretch>
              <a:fillRect/>
            </a:stretch>
          </p:blipFill>
          <p:spPr bwMode="auto">
            <a:xfrm>
              <a:off x="4354304" y="4143380"/>
              <a:ext cx="1567874" cy="1011532"/>
            </a:xfrm>
            <a:prstGeom prst="rect">
              <a:avLst/>
            </a:prstGeom>
            <a:noFill/>
          </p:spPr>
        </p:pic>
        <p:pic>
          <p:nvPicPr>
            <p:cNvPr id="32" name="Picture 3" descr="C:\Users\L00094\Desktop\Cinquantenaire ONCF\Photos historiques\Ber_Rechid_train_Decauville.jpg"/>
            <p:cNvPicPr>
              <a:picLocks noChangeAspect="1" noChangeArrowheads="1"/>
            </p:cNvPicPr>
            <p:nvPr/>
          </p:nvPicPr>
          <p:blipFill>
            <a:blip r:embed="rId8" cstate="print">
              <a:lum bright="-10000" contrast="30000"/>
            </a:blip>
            <a:srcRect b="9698"/>
            <a:stretch>
              <a:fillRect/>
            </a:stretch>
          </p:blipFill>
          <p:spPr bwMode="auto">
            <a:xfrm>
              <a:off x="2382530" y="4143380"/>
              <a:ext cx="1567874" cy="1011532"/>
            </a:xfrm>
            <a:prstGeom prst="rect">
              <a:avLst/>
            </a:prstGeom>
            <a:noFill/>
          </p:spPr>
        </p:pic>
        <p:pic>
          <p:nvPicPr>
            <p:cNvPr id="33" name="Picture 2" descr="C:\Users\L00094\Desktop\Cinquantenaire ONCF\Voiture 1ère classe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8884" y="4143380"/>
              <a:ext cx="1567874" cy="1011532"/>
            </a:xfrm>
            <a:prstGeom prst="rect">
              <a:avLst/>
            </a:prstGeom>
            <a:noFill/>
          </p:spPr>
        </p:pic>
        <p:pic>
          <p:nvPicPr>
            <p:cNvPr id="34" name="Picture 4" descr="http://t1.gstatic.com/images?q=tbn:ANd9GcTUaMbMBB0IMLoGD9ESqbDzpMcRmRbo1ubxLwf5ssySDFgJnedE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lum contrast="10000"/>
            </a:blip>
            <a:srcRect t="13043" r="11014"/>
            <a:stretch>
              <a:fillRect/>
            </a:stretch>
          </p:blipFill>
          <p:spPr bwMode="auto">
            <a:xfrm>
              <a:off x="4354304" y="2821985"/>
              <a:ext cx="1567874" cy="1011532"/>
            </a:xfrm>
            <a:prstGeom prst="rect">
              <a:avLst/>
            </a:prstGeom>
            <a:noFill/>
          </p:spPr>
        </p:pic>
        <p:pic>
          <p:nvPicPr>
            <p:cNvPr id="35" name="Picture 5" descr="C:\Users\L00094\Desktop\Cinquantenaire ONCF\pa89_jpg.jpg"/>
            <p:cNvPicPr>
              <a:picLocks noChangeAspect="1" noChangeArrowheads="1"/>
            </p:cNvPicPr>
            <p:nvPr/>
          </p:nvPicPr>
          <p:blipFill>
            <a:blip r:embed="rId12" cstate="print">
              <a:lum bright="-10000" contrast="10000"/>
            </a:blip>
            <a:srcRect t="4182" b="12173"/>
            <a:stretch>
              <a:fillRect/>
            </a:stretch>
          </p:blipFill>
          <p:spPr bwMode="auto">
            <a:xfrm>
              <a:off x="2382530" y="2821985"/>
              <a:ext cx="1567874" cy="10115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6" name="Picture 2" descr="http://www.unevieafedala.com/Contenu/Ville/marcheverte/marche_verte_10_75_1.jpg"/>
            <p:cNvPicPr>
              <a:picLocks noChangeAspect="1" noChangeArrowheads="1"/>
            </p:cNvPicPr>
            <p:nvPr/>
          </p:nvPicPr>
          <p:blipFill>
            <a:blip r:embed="rId13" cstate="print"/>
            <a:srcRect r="23622"/>
            <a:stretch>
              <a:fillRect/>
            </a:stretch>
          </p:blipFill>
          <p:spPr bwMode="auto">
            <a:xfrm>
              <a:off x="378884" y="2821986"/>
              <a:ext cx="1567875" cy="1035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14" cstate="print"/>
            <a:srcRect l="4736" t="25000"/>
            <a:stretch>
              <a:fillRect/>
            </a:stretch>
          </p:blipFill>
          <p:spPr>
            <a:xfrm>
              <a:off x="4354304" y="1560782"/>
              <a:ext cx="1541382" cy="1011532"/>
            </a:xfrm>
            <a:prstGeom prst="rect">
              <a:avLst/>
            </a:prstGeom>
          </p:spPr>
        </p:pic>
        <p:pic>
          <p:nvPicPr>
            <p:cNvPr id="38" name="Image 37" descr="H II (3).jpg"/>
            <p:cNvPicPr>
              <a:picLocks noChangeAspect="1"/>
            </p:cNvPicPr>
            <p:nvPr/>
          </p:nvPicPr>
          <p:blipFill>
            <a:blip r:embed="rId15" cstate="print"/>
            <a:srcRect l="16082" t="12903" b="9677"/>
            <a:stretch>
              <a:fillRect/>
            </a:stretch>
          </p:blipFill>
          <p:spPr>
            <a:xfrm>
              <a:off x="2354040" y="1544862"/>
              <a:ext cx="1567874" cy="1074110"/>
            </a:xfrm>
            <a:prstGeom prst="rect">
              <a:avLst/>
            </a:prstGeom>
          </p:spPr>
        </p:pic>
        <p:pic>
          <p:nvPicPr>
            <p:cNvPr id="39" name="Picture 2" descr="C:\Users\L00094\AppData\Local\Microsoft\Windows\Temporary Internet Files\Content.Outlook\0LZORW7O\SM Feu Mohammed V.jpg"/>
            <p:cNvPicPr>
              <a:picLocks noChangeAspect="1" noChangeArrowheads="1"/>
            </p:cNvPicPr>
            <p:nvPr/>
          </p:nvPicPr>
          <p:blipFill>
            <a:blip r:embed="rId16" cstate="print"/>
            <a:srcRect t="4585"/>
            <a:stretch>
              <a:fillRect/>
            </a:stretch>
          </p:blipFill>
          <p:spPr bwMode="auto">
            <a:xfrm>
              <a:off x="350394" y="1556863"/>
              <a:ext cx="1618450" cy="1062108"/>
            </a:xfrm>
            <a:prstGeom prst="rect">
              <a:avLst/>
            </a:prstGeom>
            <a:noFill/>
          </p:spPr>
        </p:pic>
        <p:pic>
          <p:nvPicPr>
            <p:cNvPr id="40" name="Picture 2" descr="http://ibergag.com/wp-content/uploads/2012/04/said-aouita-hicham-Gerrouj.png"/>
            <p:cNvPicPr>
              <a:picLocks noChangeAspect="1" noChangeArrowheads="1"/>
            </p:cNvPicPr>
            <p:nvPr/>
          </p:nvPicPr>
          <p:blipFill>
            <a:blip r:embed="rId17" cstate="print">
              <a:grayscl/>
            </a:blip>
            <a:srcRect l="11674" t="11538" r="61565" b="11539"/>
            <a:stretch>
              <a:fillRect/>
            </a:stretch>
          </p:blipFill>
          <p:spPr bwMode="auto">
            <a:xfrm>
              <a:off x="4354305" y="4143380"/>
              <a:ext cx="638862" cy="7586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142844" y="1847364"/>
            <a:ext cx="3929090" cy="147117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lvl="1" algn="ctr">
              <a:lnSpc>
                <a:spcPct val="120000"/>
              </a:lnSpc>
              <a:buClr>
                <a:srgbClr val="0070C0"/>
              </a:buClr>
              <a:buSzPct val="110000"/>
              <a:defRPr/>
            </a:pPr>
            <a:r>
              <a:rPr lang="ar-MA" sz="1600" dirty="0" smtClean="0">
                <a:cs typeface="Arial" pitchFamily="34" charset="0"/>
              </a:rPr>
              <a:t>سنة</a:t>
            </a:r>
            <a:r>
              <a:rPr lang="fr-FR" sz="8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50</a:t>
            </a:r>
            <a:endParaRPr lang="fr-FR" sz="1600" dirty="0" smtClean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42844" y="3061810"/>
            <a:ext cx="3929090" cy="4007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lvl="1" algn="ctr" rtl="1">
              <a:lnSpc>
                <a:spcPct val="120000"/>
              </a:lnSpc>
              <a:buClr>
                <a:srgbClr val="0070C0"/>
              </a:buClr>
              <a:buSzPct val="110000"/>
              <a:defRPr/>
            </a:pPr>
            <a:r>
              <a:rPr lang="ar-MA" dirty="0" smtClean="0">
                <a:cs typeface="Arial" pitchFamily="34" charset="0"/>
              </a:rPr>
              <a:t>إنشاء المكتب الوطني للسكك الحديدية</a:t>
            </a:r>
            <a:endParaRPr lang="fr-FR" dirty="0" smtClean="0"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28662" y="5062074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dirty="0" smtClean="0">
                <a:cs typeface="Arial" pitchFamily="34" charset="0"/>
              </a:rPr>
              <a:t>وضع أول سكة حديدية بالمغرب</a:t>
            </a:r>
            <a:endParaRPr lang="fr-FR" dirty="0">
              <a:cs typeface="Arial" pitchFamily="34" charset="0"/>
            </a:endParaRPr>
          </a:p>
        </p:txBody>
      </p:sp>
      <p:sp>
        <p:nvSpPr>
          <p:cNvPr id="60" name="Rectangle 57"/>
          <p:cNvSpPr>
            <a:spLocks noChangeArrowheads="1"/>
          </p:cNvSpPr>
          <p:nvPr/>
        </p:nvSpPr>
        <p:spPr bwMode="auto">
          <a:xfrm>
            <a:off x="142844" y="3805216"/>
            <a:ext cx="3929090" cy="147117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lvl="1" algn="ctr" rtl="1">
              <a:lnSpc>
                <a:spcPct val="120000"/>
              </a:lnSpc>
              <a:buClr>
                <a:srgbClr val="0070C0"/>
              </a:buClr>
              <a:buSzPct val="110000"/>
              <a:defRPr/>
            </a:pPr>
            <a:r>
              <a:rPr lang="ar-MA" sz="8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100</a:t>
            </a:r>
            <a:r>
              <a:rPr lang="ar-MA" sz="1600" dirty="0" smtClean="0">
                <a:cs typeface="Arial" pitchFamily="34" charset="0"/>
              </a:rPr>
              <a:t>سنة</a:t>
            </a:r>
            <a:endParaRPr lang="fr-FR" sz="16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82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2643"/>
          </a:xfrm>
          <a:prstGeom prst="rect">
            <a:avLst/>
          </a:prstGeom>
        </p:spPr>
      </p:pic>
      <p:pic>
        <p:nvPicPr>
          <p:cNvPr id="5" name="Image 4" descr="PREZ L'ECONOMISTE 2.jpg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4769" y="0"/>
            <a:ext cx="9144001" cy="468000"/>
          </a:xfrm>
          <a:prstGeom prst="rect">
            <a:avLst/>
          </a:prstGeom>
        </p:spPr>
      </p:pic>
      <p:pic>
        <p:nvPicPr>
          <p:cNvPr id="8" name="Image 7" descr="PREZ L'ECONOMISTE 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-33619"/>
            <a:ext cx="497633" cy="508221"/>
          </a:xfrm>
          <a:prstGeom prst="rect">
            <a:avLst/>
          </a:prstGeom>
        </p:spPr>
      </p:pic>
      <p:pic>
        <p:nvPicPr>
          <p:cNvPr id="9" name="Image 8" descr="PREZ L'ECONOMISTE 4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45776" y="-33619"/>
            <a:ext cx="498256" cy="50822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042735" y="25983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670882" y="25181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788076" y="10324"/>
            <a:ext cx="285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لمحة عن المكتب 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57158" y="428604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بعض </a:t>
            </a:r>
            <a:r>
              <a:rPr lang="ar-MA" sz="20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المؤشؤات</a:t>
            </a:r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MA" sz="20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التفنية</a:t>
            </a:r>
            <a:endParaRPr lang="ar-MA" sz="20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2154" y="1554752"/>
            <a:ext cx="144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3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7005" y="1554751"/>
            <a:ext cx="144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4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4210" y="1554752"/>
            <a:ext cx="144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5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60600" y="3341862"/>
            <a:ext cx="144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5143504" y="3091928"/>
            <a:ext cx="856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14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طول الشبكة</a:t>
            </a:r>
            <a:endParaRPr lang="fr-F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1" name="Image 40" descr="PIC_0024"/>
          <p:cNvPicPr preferRelativeResize="0"/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1102656" y="3341862"/>
            <a:ext cx="144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2"/>
          <p:cNvPicPr preferRelativeResize="0">
            <a:picLocks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187931" y="3350292"/>
            <a:ext cx="144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Rectangle 42"/>
          <p:cNvSpPr/>
          <p:nvPr/>
        </p:nvSpPr>
        <p:spPr>
          <a:xfrm>
            <a:off x="5150774" y="1271447"/>
            <a:ext cx="622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14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الأعوان</a:t>
            </a:r>
            <a:endParaRPr lang="fr-F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58267" y="1287489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14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عدد النساء</a:t>
            </a:r>
            <a:endParaRPr lang="fr-F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00100" y="1287489"/>
            <a:ext cx="886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14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متوسط السن</a:t>
            </a:r>
            <a:endParaRPr lang="fr-F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Arrondir un rectangle avec un coin du même côté 45"/>
          <p:cNvSpPr/>
          <p:nvPr/>
        </p:nvSpPr>
        <p:spPr>
          <a:xfrm>
            <a:off x="5216444" y="4220402"/>
            <a:ext cx="1476000" cy="216000"/>
          </a:xfrm>
          <a:prstGeom prst="round2Same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ctr">
            <a:spAutoFit/>
          </a:bodyPr>
          <a:lstStyle/>
          <a:p>
            <a:r>
              <a:rPr lang="ar-MA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كلم</a:t>
            </a:r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2 110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73838" y="3064540"/>
            <a:ext cx="6303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14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العربات</a:t>
            </a:r>
            <a:endParaRPr lang="fr-F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31887" y="3064540"/>
            <a:ext cx="1103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14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شاحنات البضائع</a:t>
            </a:r>
            <a:endParaRPr lang="fr-F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Arrondir un rectangle avec un coin du même côté 48"/>
          <p:cNvSpPr/>
          <p:nvPr/>
        </p:nvSpPr>
        <p:spPr>
          <a:xfrm>
            <a:off x="3187931" y="4209648"/>
            <a:ext cx="1440000" cy="216000"/>
          </a:xfrm>
          <a:prstGeom prst="round2Same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ctr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516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50" name="Arrondir un rectangle avec un coin du même côté 49"/>
          <p:cNvSpPr/>
          <p:nvPr/>
        </p:nvSpPr>
        <p:spPr>
          <a:xfrm>
            <a:off x="1074542" y="4209648"/>
            <a:ext cx="1476000" cy="216000"/>
          </a:xfrm>
          <a:prstGeom prst="round2Same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ctr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5 372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51" name="Arrondir un rectangle avec un coin du même côté 50"/>
          <p:cNvSpPr/>
          <p:nvPr/>
        </p:nvSpPr>
        <p:spPr>
          <a:xfrm>
            <a:off x="5216444" y="2415757"/>
            <a:ext cx="1476000" cy="216000"/>
          </a:xfrm>
          <a:prstGeom prst="round2Same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ctr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7 820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52" name="Arrondir un rectangle avec un coin du même côté 51"/>
          <p:cNvSpPr/>
          <p:nvPr/>
        </p:nvSpPr>
        <p:spPr>
          <a:xfrm>
            <a:off x="3132535" y="2415757"/>
            <a:ext cx="1440000" cy="216000"/>
          </a:xfrm>
          <a:prstGeom prst="round2Same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ctr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400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53" name="Arrondir un rectangle avec un coin du même côté 52"/>
          <p:cNvSpPr/>
          <p:nvPr/>
        </p:nvSpPr>
        <p:spPr>
          <a:xfrm>
            <a:off x="1058500" y="2415757"/>
            <a:ext cx="1476000" cy="216000"/>
          </a:xfrm>
          <a:prstGeom prst="round2Same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ctr">
            <a:spAutoFit/>
          </a:bodyPr>
          <a:lstStyle/>
          <a:p>
            <a:r>
              <a:rPr lang="ar-MA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سنة</a:t>
            </a:r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47</a:t>
            </a:r>
            <a:endParaRPr lang="fr-FR" sz="1600" dirty="0">
              <a:solidFill>
                <a:srgbClr val="C00000"/>
              </a:solidFill>
            </a:endParaRPr>
          </a:p>
        </p:txBody>
      </p:sp>
      <p:pic>
        <p:nvPicPr>
          <p:cNvPr id="54" name="Picture 2"/>
          <p:cNvPicPr preferRelativeResize="0"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71840" y="5183208"/>
            <a:ext cx="144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Picture 6"/>
          <p:cNvPicPr preferRelativeResize="0"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87931" y="5174778"/>
            <a:ext cx="144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 descr="http://www.qcclick.com/wp-content/uploads/2011/04/augmenter-chiffre-affaires.bmp"/>
          <p:cNvPicPr preferRelativeResize="0"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13896" y="5174778"/>
            <a:ext cx="144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" name="Rectangle 60"/>
          <p:cNvSpPr/>
          <p:nvPr/>
        </p:nvSpPr>
        <p:spPr>
          <a:xfrm>
            <a:off x="5159546" y="4891473"/>
            <a:ext cx="9701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14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نقل المسافرين</a:t>
            </a:r>
            <a:endParaRPr lang="fr-F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2" name="Arrondir un rectangle avec un coin du même côté 61"/>
          <p:cNvSpPr/>
          <p:nvPr/>
        </p:nvSpPr>
        <p:spPr>
          <a:xfrm>
            <a:off x="5216444" y="6035989"/>
            <a:ext cx="1476000" cy="216000"/>
          </a:xfrm>
          <a:prstGeom prst="round2Same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ctr">
            <a:spAutoFit/>
          </a:bodyPr>
          <a:lstStyle/>
          <a:p>
            <a:r>
              <a:rPr lang="ar-MA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مليون</a:t>
            </a:r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38.1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068727" y="4864085"/>
            <a:ext cx="849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14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نقل البضائع</a:t>
            </a:r>
            <a:endParaRPr lang="fr-F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02619" y="4864085"/>
            <a:ext cx="9941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14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رقم المعاملات</a:t>
            </a:r>
            <a:endParaRPr lang="fr-F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5" name="Arrondir un rectangle avec un coin du même côté 64"/>
          <p:cNvSpPr/>
          <p:nvPr/>
        </p:nvSpPr>
        <p:spPr>
          <a:xfrm>
            <a:off x="3187931" y="6041972"/>
            <a:ext cx="1476000" cy="216000"/>
          </a:xfrm>
          <a:prstGeom prst="round2Same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ctr">
            <a:spAutoFit/>
          </a:bodyPr>
          <a:lstStyle/>
          <a:p>
            <a:r>
              <a:rPr lang="ar-MA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مليون</a:t>
            </a:r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36.2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66" name="Arrondir un rectangle avec un coin du même côté 65"/>
          <p:cNvSpPr/>
          <p:nvPr/>
        </p:nvSpPr>
        <p:spPr>
          <a:xfrm>
            <a:off x="1074542" y="6070520"/>
            <a:ext cx="1476000" cy="216000"/>
          </a:xfrm>
          <a:prstGeom prst="round2Same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ctr">
            <a:spAutoFit/>
          </a:bodyPr>
          <a:lstStyle/>
          <a:p>
            <a:r>
              <a:rPr lang="ar-MA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مليار درهم</a:t>
            </a:r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3.8</a:t>
            </a:r>
            <a:r>
              <a:rPr lang="ar-MA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67" name="Rogner un rectangle avec un coin diagonal 66"/>
          <p:cNvSpPr/>
          <p:nvPr/>
        </p:nvSpPr>
        <p:spPr>
          <a:xfrm>
            <a:off x="7358082" y="1563182"/>
            <a:ext cx="1440000" cy="1080000"/>
          </a:xfrm>
          <a:prstGeom prst="snip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7500958" y="1853975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b="1" i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الموارد البشرية</a:t>
            </a:r>
            <a:endParaRPr lang="fr-FR" sz="2000" b="1" i="1" dirty="0" smtClean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Rogner un rectangle avec un coin diagonal 68"/>
          <p:cNvSpPr/>
          <p:nvPr/>
        </p:nvSpPr>
        <p:spPr>
          <a:xfrm>
            <a:off x="7418280" y="3350292"/>
            <a:ext cx="1440000" cy="1080000"/>
          </a:xfrm>
          <a:prstGeom prst="snip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7572396" y="3578370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b="1" i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آليات   الإنتاج</a:t>
            </a:r>
            <a:endParaRPr lang="fr-FR" sz="2000" b="1" i="1" dirty="0" smtClean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Rogner un rectangle avec un coin diagonal 70"/>
          <p:cNvSpPr/>
          <p:nvPr/>
        </p:nvSpPr>
        <p:spPr>
          <a:xfrm>
            <a:off x="7429520" y="5120200"/>
            <a:ext cx="1440000" cy="1080000"/>
          </a:xfrm>
          <a:prstGeom prst="snip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7572396" y="5334514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b="1" i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النشاط التجاري</a:t>
            </a:r>
            <a:endParaRPr lang="fr-FR" sz="2000" b="1" i="1" dirty="0" smtClean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82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2643"/>
          </a:xfrm>
          <a:prstGeom prst="rect">
            <a:avLst/>
          </a:prstGeom>
        </p:spPr>
      </p:pic>
      <p:pic>
        <p:nvPicPr>
          <p:cNvPr id="5" name="Image 4" descr="PREZ L'ECONOMISTE 2.jpg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4769" y="0"/>
            <a:ext cx="9144001" cy="468000"/>
          </a:xfrm>
          <a:prstGeom prst="rect">
            <a:avLst/>
          </a:prstGeom>
        </p:spPr>
      </p:pic>
      <p:pic>
        <p:nvPicPr>
          <p:cNvPr id="8" name="Image 7" descr="PREZ L'ECONOMISTE 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-33619"/>
            <a:ext cx="497633" cy="508221"/>
          </a:xfrm>
          <a:prstGeom prst="rect">
            <a:avLst/>
          </a:prstGeom>
        </p:spPr>
      </p:pic>
      <p:pic>
        <p:nvPicPr>
          <p:cNvPr id="9" name="Image 8" descr="PREZ L'ECONOMISTE 4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45776" y="-33619"/>
            <a:ext cx="498256" cy="50822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042735" y="25983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670882" y="25181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788076" y="10324"/>
            <a:ext cx="285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لمحة عن المكتب 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57158" y="42860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/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أهم المحطات التاريخية</a:t>
            </a:r>
          </a:p>
        </p:txBody>
      </p:sp>
      <p:sp>
        <p:nvSpPr>
          <p:cNvPr id="84" name="Rectangle 56"/>
          <p:cNvSpPr>
            <a:spLocks noChangeArrowheads="1"/>
          </p:cNvSpPr>
          <p:nvPr/>
        </p:nvSpPr>
        <p:spPr bwMode="auto">
          <a:xfrm>
            <a:off x="13787525" y="4683146"/>
            <a:ext cx="3286125" cy="87312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  <a:buClr>
                <a:srgbClr val="FF6600"/>
              </a:buClr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2005-2009</a:t>
            </a:r>
            <a:endParaRPr lang="fr-FR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pic>
        <p:nvPicPr>
          <p:cNvPr id="92" name="Image 91" descr="Imageo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026" y="1428736"/>
            <a:ext cx="1857958" cy="2014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3" name="Image 92" descr="Image1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73397">
            <a:off x="6378719" y="4138028"/>
            <a:ext cx="1834297" cy="2124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96" name="Groupe 95"/>
          <p:cNvGrpSpPr/>
          <p:nvPr/>
        </p:nvGrpSpPr>
        <p:grpSpPr>
          <a:xfrm>
            <a:off x="8858280" y="3571876"/>
            <a:ext cx="8215347" cy="5572164"/>
            <a:chOff x="8858280" y="3571876"/>
            <a:chExt cx="8215347" cy="5572164"/>
          </a:xfrm>
        </p:grpSpPr>
        <p:grpSp>
          <p:nvGrpSpPr>
            <p:cNvPr id="94" name="Groupe 93"/>
            <p:cNvGrpSpPr/>
            <p:nvPr/>
          </p:nvGrpSpPr>
          <p:grpSpPr>
            <a:xfrm>
              <a:off x="8858280" y="3571876"/>
              <a:ext cx="8143932" cy="5572164"/>
              <a:chOff x="8858280" y="3571876"/>
              <a:chExt cx="8143932" cy="5572164"/>
            </a:xfrm>
          </p:grpSpPr>
          <p:sp>
            <p:nvSpPr>
              <p:cNvPr id="73" name=" 3"/>
              <p:cNvSpPr/>
              <p:nvPr/>
            </p:nvSpPr>
            <p:spPr>
              <a:xfrm>
                <a:off x="8929718" y="3913197"/>
                <a:ext cx="7500990" cy="4762520"/>
              </a:xfrm>
              <a:prstGeom prst="swooshArrow">
                <a:avLst>
                  <a:gd name="adj1" fmla="val 25000"/>
                  <a:gd name="adj2" fmla="val 25000"/>
                </a:avLst>
              </a:prstGeom>
              <a:solidFill>
                <a:schemeClr val="accent3">
                  <a:lumMod val="20000"/>
                  <a:lumOff val="80000"/>
                  <a:alpha val="9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74" name="Ellipse 73"/>
              <p:cNvSpPr/>
              <p:nvPr/>
            </p:nvSpPr>
            <p:spPr>
              <a:xfrm>
                <a:off x="8858280" y="8485229"/>
                <a:ext cx="214314" cy="214314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onvex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15144824" y="4341825"/>
                <a:ext cx="214314" cy="214314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onvex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11144296" y="5913461"/>
                <a:ext cx="214314" cy="214314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onvex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9858412" y="6969162"/>
                <a:ext cx="214314" cy="214314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onvex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12430180" y="5254650"/>
                <a:ext cx="214314" cy="214314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onvex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79" name="Rectangle 56"/>
              <p:cNvSpPr>
                <a:spLocks noChangeArrowheads="1"/>
              </p:cNvSpPr>
              <p:nvPr/>
            </p:nvSpPr>
            <p:spPr bwMode="auto">
              <a:xfrm>
                <a:off x="8929718" y="8143908"/>
                <a:ext cx="3286125" cy="873125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20000"/>
                  </a:lnSpc>
                  <a:buClr>
                    <a:srgbClr val="FF6600"/>
                  </a:buClr>
                </a:pPr>
                <a:r>
                  <a:rPr lang="fr-FR" sz="2000" b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 </a:t>
                </a:r>
                <a:r>
                  <a:rPr lang="fr-FR" sz="2000" b="1" dirty="0" smtClean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1963-1987</a:t>
                </a:r>
                <a:endParaRPr lang="fr-FR" sz="20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itchFamily="34" charset="0"/>
                </a:endParaRPr>
              </a:p>
            </p:txBody>
          </p:sp>
          <p:sp>
            <p:nvSpPr>
              <p:cNvPr id="80" name="Rectangle 56"/>
              <p:cNvSpPr>
                <a:spLocks noChangeArrowheads="1"/>
              </p:cNvSpPr>
              <p:nvPr/>
            </p:nvSpPr>
            <p:spPr bwMode="auto">
              <a:xfrm>
                <a:off x="9786997" y="6969162"/>
                <a:ext cx="3286125" cy="873125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20000"/>
                  </a:lnSpc>
                  <a:buClr>
                    <a:srgbClr val="FF6600"/>
                  </a:buClr>
                </a:pPr>
                <a:r>
                  <a:rPr lang="fr-FR" sz="2000" b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 </a:t>
                </a:r>
                <a:r>
                  <a:rPr lang="fr-FR" sz="2000" b="1" dirty="0" smtClean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1988-1994</a:t>
                </a:r>
                <a:endParaRPr lang="fr-FR" sz="20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itchFamily="34" charset="0"/>
                </a:endParaRPr>
              </a:p>
            </p:txBody>
          </p:sp>
          <p:sp>
            <p:nvSpPr>
              <p:cNvPr id="81" name="Rectangle 56"/>
              <p:cNvSpPr>
                <a:spLocks noChangeArrowheads="1"/>
              </p:cNvSpPr>
              <p:nvPr/>
            </p:nvSpPr>
            <p:spPr bwMode="auto">
              <a:xfrm>
                <a:off x="11144319" y="5842023"/>
                <a:ext cx="3286125" cy="873125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20000"/>
                  </a:lnSpc>
                  <a:buClr>
                    <a:srgbClr val="FF6600"/>
                  </a:buClr>
                </a:pPr>
                <a:r>
                  <a:rPr lang="fr-FR" sz="2000" b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 </a:t>
                </a:r>
                <a:r>
                  <a:rPr lang="fr-FR" sz="2000" b="1" dirty="0" smtClean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1995-2001</a:t>
                </a:r>
                <a:endParaRPr lang="fr-FR" sz="20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itchFamily="34" charset="0"/>
                </a:endParaRPr>
              </a:p>
            </p:txBody>
          </p:sp>
          <p:sp>
            <p:nvSpPr>
              <p:cNvPr id="82" name="Rectangle 56"/>
              <p:cNvSpPr>
                <a:spLocks noChangeArrowheads="1"/>
              </p:cNvSpPr>
              <p:nvPr/>
            </p:nvSpPr>
            <p:spPr bwMode="auto">
              <a:xfrm>
                <a:off x="12430203" y="5183212"/>
                <a:ext cx="3286125" cy="873125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20000"/>
                  </a:lnSpc>
                  <a:buClr>
                    <a:srgbClr val="FF6600"/>
                  </a:buClr>
                </a:pPr>
                <a:r>
                  <a:rPr lang="fr-FR" sz="2000" b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 </a:t>
                </a:r>
                <a:r>
                  <a:rPr lang="fr-FR" sz="2000" b="1" dirty="0" smtClean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2002-2005</a:t>
                </a:r>
                <a:endParaRPr lang="fr-FR" sz="20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itchFamily="34" charset="0"/>
                </a:endParaRPr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13858940" y="4699015"/>
                <a:ext cx="214314" cy="214314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onvex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85" name="Rectangle 56"/>
              <p:cNvSpPr>
                <a:spLocks noChangeArrowheads="1"/>
              </p:cNvSpPr>
              <p:nvPr/>
            </p:nvSpPr>
            <p:spPr bwMode="auto">
              <a:xfrm>
                <a:off x="15144879" y="4270387"/>
                <a:ext cx="1857333" cy="873125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20000"/>
                  </a:lnSpc>
                  <a:buClr>
                    <a:srgbClr val="FF6600"/>
                  </a:buClr>
                </a:pPr>
                <a:r>
                  <a:rPr lang="fr-FR" sz="2000" b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 </a:t>
                </a:r>
                <a:r>
                  <a:rPr lang="fr-FR" sz="2000" b="1" dirty="0" smtClean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2010-2015</a:t>
                </a:r>
                <a:endParaRPr lang="fr-FR" sz="20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itchFamily="34" charset="0"/>
                </a:endParaRPr>
              </a:p>
            </p:txBody>
          </p:sp>
          <p:sp>
            <p:nvSpPr>
              <p:cNvPr id="86" name="Rectangle 56"/>
              <p:cNvSpPr>
                <a:spLocks noChangeArrowheads="1"/>
              </p:cNvSpPr>
              <p:nvPr/>
            </p:nvSpPr>
            <p:spPr bwMode="auto">
              <a:xfrm>
                <a:off x="10072726" y="6215082"/>
                <a:ext cx="3487726" cy="785818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>
                  <a:lnSpc>
                    <a:spcPct val="130000"/>
                  </a:lnSpc>
                </a:pPr>
                <a:r>
                  <a:rPr lang="ar-SA" sz="1600" dirty="0" smtClean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التقويم </a:t>
                </a:r>
                <a:r>
                  <a:rPr lang="ar-SA" sz="1600" dirty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وإعادة </a:t>
                </a:r>
                <a:r>
                  <a:rPr lang="ar-SA" sz="1600" dirty="0" smtClean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الهيكلة</a:t>
                </a:r>
                <a:endParaRPr lang="fr-FR" sz="1600" dirty="0">
                  <a:solidFill>
                    <a:schemeClr val="bg2">
                      <a:lumMod val="2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87" name="Rectangle 56"/>
              <p:cNvSpPr>
                <a:spLocks noChangeArrowheads="1"/>
              </p:cNvSpPr>
              <p:nvPr/>
            </p:nvSpPr>
            <p:spPr bwMode="auto">
              <a:xfrm>
                <a:off x="11228470" y="4286256"/>
                <a:ext cx="2487594" cy="1000132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>
                  <a:lnSpc>
                    <a:spcPct val="130000"/>
                  </a:lnSpc>
                </a:pPr>
                <a:r>
                  <a:rPr lang="ar-MA" sz="1600" dirty="0" smtClean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توسيع </a:t>
                </a:r>
                <a:r>
                  <a:rPr lang="ar-SA" sz="1600" dirty="0" smtClean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الشبكة </a:t>
                </a:r>
                <a:r>
                  <a:rPr lang="ar-SA" sz="1600" dirty="0" err="1" smtClean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و</a:t>
                </a:r>
                <a:r>
                  <a:rPr lang="ar-MA" sz="1600" dirty="0" smtClean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تطوير القطاع</a:t>
                </a:r>
                <a:endParaRPr lang="fr-FR" sz="1600" dirty="0">
                  <a:solidFill>
                    <a:schemeClr val="bg2">
                      <a:lumMod val="2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88" name="Rectangle 56"/>
              <p:cNvSpPr>
                <a:spLocks noChangeArrowheads="1"/>
              </p:cNvSpPr>
              <p:nvPr/>
            </p:nvSpPr>
            <p:spPr bwMode="auto">
              <a:xfrm>
                <a:off x="9715536" y="7572404"/>
                <a:ext cx="2857520" cy="847732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r>
                  <a:rPr lang="ar-MA" sz="1600" dirty="0" smtClean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ا</a:t>
                </a:r>
                <a:r>
                  <a:rPr lang="ar-SA" sz="1600" dirty="0" err="1" smtClean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نسحاب</a:t>
                </a:r>
                <a:r>
                  <a:rPr lang="ar-SA" sz="1600" dirty="0" smtClean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 </a:t>
                </a:r>
                <a:r>
                  <a:rPr lang="ar-SA" sz="1600" dirty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تدريجي للدولة </a:t>
                </a:r>
                <a:r>
                  <a:rPr lang="ar-SA" sz="1600" dirty="0" smtClean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تجاه</a:t>
                </a:r>
                <a:r>
                  <a:rPr lang="ar-MA" sz="1600" dirty="0" smtClean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  </a:t>
                </a:r>
              </a:p>
              <a:p>
                <a:pPr algn="r" rtl="1"/>
                <a:r>
                  <a:rPr lang="ar-SA" sz="1600" dirty="0" smtClean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 </a:t>
                </a:r>
                <a:r>
                  <a:rPr lang="ar-SA" sz="1600" dirty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المؤسسات العمومية </a:t>
                </a:r>
              </a:p>
              <a:p>
                <a:pPr algn="r" rtl="1"/>
                <a:endParaRPr lang="fr-FR" sz="1600" dirty="0">
                  <a:solidFill>
                    <a:schemeClr val="bg2">
                      <a:lumMod val="2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89" name="Rectangle 56"/>
              <p:cNvSpPr>
                <a:spLocks noChangeArrowheads="1"/>
              </p:cNvSpPr>
              <p:nvPr/>
            </p:nvSpPr>
            <p:spPr bwMode="auto">
              <a:xfrm>
                <a:off x="9786974" y="5081598"/>
                <a:ext cx="2487594" cy="561980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>
                  <a:lnSpc>
                    <a:spcPct val="130000"/>
                  </a:lnSpc>
                </a:pPr>
                <a:r>
                  <a:rPr lang="ar-SA" sz="1600" dirty="0" smtClean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تعزيز </a:t>
                </a:r>
                <a:r>
                  <a:rPr lang="ar-SA" sz="1600" dirty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النتائج </a:t>
                </a:r>
                <a:r>
                  <a:rPr lang="ar-SA" sz="1600" dirty="0" smtClean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المحصلة</a:t>
                </a:r>
                <a:endParaRPr lang="fr-FR" sz="1600" dirty="0">
                  <a:solidFill>
                    <a:schemeClr val="bg2">
                      <a:lumMod val="2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90" name="Rectangle 89"/>
              <p:cNvSpPr>
                <a:spLocks noChangeArrowheads="1"/>
              </p:cNvSpPr>
              <p:nvPr/>
            </p:nvSpPr>
            <p:spPr bwMode="auto">
              <a:xfrm>
                <a:off x="12858808" y="3571876"/>
                <a:ext cx="2286016" cy="1000132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>
                  <a:lnSpc>
                    <a:spcPct val="85000"/>
                  </a:lnSpc>
                </a:pPr>
                <a:r>
                  <a:rPr lang="ar-MA" sz="1600" dirty="0" smtClean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الاستمرار في تطوير الشبكة</a:t>
                </a:r>
              </a:p>
              <a:p>
                <a:pPr algn="r" rtl="1">
                  <a:lnSpc>
                    <a:spcPct val="85000"/>
                  </a:lnSpc>
                </a:pPr>
                <a:r>
                  <a:rPr lang="ar-MA" sz="1600" dirty="0" smtClean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ولوج عهد السرعة الفائقة</a:t>
                </a:r>
              </a:p>
              <a:p>
                <a:pPr algn="r" rtl="1">
                  <a:lnSpc>
                    <a:spcPct val="85000"/>
                  </a:lnSpc>
                </a:pPr>
                <a:r>
                  <a:rPr lang="ar-MA" sz="1600" dirty="0" err="1" smtClean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تموقع</a:t>
                </a:r>
                <a:r>
                  <a:rPr lang="ar-MA" sz="1600" dirty="0" smtClean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 استراتيجي </a:t>
                </a:r>
                <a:r>
                  <a:rPr lang="ar-MA" sz="1600" dirty="0" err="1" smtClean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لوجستيكي</a:t>
                </a:r>
                <a:endParaRPr lang="fr-FR" sz="1600" dirty="0">
                  <a:solidFill>
                    <a:schemeClr val="bg2">
                      <a:lumMod val="2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9001156" y="8501098"/>
                <a:ext cx="2568556" cy="642942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>
                  <a:lnSpc>
                    <a:spcPct val="130000"/>
                  </a:lnSpc>
                </a:pPr>
                <a:r>
                  <a:rPr lang="ar-SA" sz="1600" dirty="0" smtClean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قلة </a:t>
                </a:r>
                <a:r>
                  <a:rPr lang="ar-SA" sz="1600" dirty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الاستثمارات </a:t>
                </a:r>
                <a:r>
                  <a:rPr lang="ar-SA" sz="1600" dirty="0" err="1" smtClean="0">
                    <a:solidFill>
                      <a:schemeClr val="bg2">
                        <a:lumMod val="25000"/>
                      </a:schemeClr>
                    </a:solidFill>
                    <a:latin typeface="Tw Cen MT" pitchFamily="34" charset="0"/>
                  </a:rPr>
                  <a:t>السككية</a:t>
                </a:r>
                <a:endParaRPr lang="fr-FR" sz="1600" dirty="0">
                  <a:solidFill>
                    <a:schemeClr val="bg2">
                      <a:lumMod val="25000"/>
                    </a:schemeClr>
                  </a:solidFill>
                  <a:latin typeface="Tw Cen MT" pitchFamily="34" charset="0"/>
                </a:endParaRPr>
              </a:p>
            </p:txBody>
          </p:sp>
        </p:grpSp>
        <p:sp>
          <p:nvSpPr>
            <p:cNvPr id="95" name="Rectangle 56"/>
            <p:cNvSpPr>
              <a:spLocks noChangeArrowheads="1"/>
            </p:cNvSpPr>
            <p:nvPr/>
          </p:nvSpPr>
          <p:spPr bwMode="auto">
            <a:xfrm>
              <a:off x="13787502" y="4643446"/>
              <a:ext cx="3286125" cy="873125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20000"/>
                </a:lnSpc>
                <a:buClr>
                  <a:srgbClr val="FF6600"/>
                </a:buClr>
              </a:pPr>
              <a:r>
                <a:rPr lang="fr-FR" sz="20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itchFamily="34" charset="0"/>
                </a:rPr>
                <a:t> </a:t>
              </a:r>
              <a:r>
                <a:rPr lang="fr-FR" sz="2000" b="1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itchFamily="34" charset="0"/>
                </a:rPr>
                <a:t>2005-2009</a:t>
              </a:r>
              <a:endParaRPr lang="fr-FR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44" y="1071546"/>
            <a:ext cx="82867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2482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72643"/>
          </a:xfrm>
          <a:prstGeom prst="rect">
            <a:avLst/>
          </a:prstGeom>
        </p:spPr>
      </p:pic>
      <p:pic>
        <p:nvPicPr>
          <p:cNvPr id="5" name="Image 4" descr="PREZ L'ECONOMISTE 2.jpg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4769" y="0"/>
            <a:ext cx="9144001" cy="468000"/>
          </a:xfrm>
          <a:prstGeom prst="rect">
            <a:avLst/>
          </a:prstGeom>
        </p:spPr>
      </p:pic>
      <p:pic>
        <p:nvPicPr>
          <p:cNvPr id="8" name="Image 7" descr="PREZ L'ECONOMISTE 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-33619"/>
            <a:ext cx="497633" cy="508221"/>
          </a:xfrm>
          <a:prstGeom prst="rect">
            <a:avLst/>
          </a:prstGeom>
        </p:spPr>
      </p:pic>
      <p:pic>
        <p:nvPicPr>
          <p:cNvPr id="9" name="Image 8" descr="PREZ L'ECONOMISTE 4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959387"/>
              </a:clrFrom>
              <a:clrTo>
                <a:srgbClr val="9593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45776" y="-33619"/>
            <a:ext cx="498256" cy="50822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042735" y="25983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670882" y="251812"/>
            <a:ext cx="218172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788076" y="10324"/>
            <a:ext cx="285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dirty="0" smtClean="0">
                <a:solidFill>
                  <a:schemeClr val="bg2">
                    <a:lumMod val="25000"/>
                  </a:schemeClr>
                </a:solidFill>
              </a:rPr>
              <a:t>لمحة عن المكتب 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57158" y="42860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/>
            <a:r>
              <a:rPr lang="ar-MA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مستوى تطور الاستثمارات</a:t>
            </a:r>
          </a:p>
        </p:txBody>
      </p:sp>
      <p:sp>
        <p:nvSpPr>
          <p:cNvPr id="84" name="Rectangle 56"/>
          <p:cNvSpPr>
            <a:spLocks noChangeArrowheads="1"/>
          </p:cNvSpPr>
          <p:nvPr/>
        </p:nvSpPr>
        <p:spPr bwMode="auto">
          <a:xfrm>
            <a:off x="13787525" y="4683146"/>
            <a:ext cx="3286125" cy="87312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  <a:buClr>
                <a:srgbClr val="FF6600"/>
              </a:buClr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2005-2009</a:t>
            </a:r>
            <a:endParaRPr lang="fr-FR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pic>
        <p:nvPicPr>
          <p:cNvPr id="13" name="Image 12" descr="Image1.jpg"/>
          <p:cNvPicPr>
            <a:picLocks noChangeAspect="1"/>
          </p:cNvPicPr>
          <p:nvPr/>
        </p:nvPicPr>
        <p:blipFill>
          <a:blip r:embed="rId6" cstate="print"/>
          <a:srcRect t="13302"/>
          <a:stretch>
            <a:fillRect/>
          </a:stretch>
        </p:blipFill>
        <p:spPr>
          <a:xfrm>
            <a:off x="214282" y="5420741"/>
            <a:ext cx="2196000" cy="1080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2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Image 13" descr="Image2.jpg"/>
          <p:cNvPicPr>
            <a:picLocks noChangeAspect="1"/>
          </p:cNvPicPr>
          <p:nvPr/>
        </p:nvPicPr>
        <p:blipFill>
          <a:blip r:embed="rId7" cstate="print"/>
          <a:srcRect t="13792"/>
          <a:stretch>
            <a:fillRect/>
          </a:stretch>
        </p:blipFill>
        <p:spPr>
          <a:xfrm>
            <a:off x="6233652" y="5436964"/>
            <a:ext cx="2196000" cy="1063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2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Image 14" descr="Image3.jpg"/>
          <p:cNvPicPr>
            <a:picLocks noChangeAspect="1"/>
          </p:cNvPicPr>
          <p:nvPr/>
        </p:nvPicPr>
        <p:blipFill>
          <a:blip r:embed="rId8" cstate="print"/>
          <a:srcRect t="18621" r="5520"/>
          <a:stretch>
            <a:fillRect/>
          </a:stretch>
        </p:blipFill>
        <p:spPr>
          <a:xfrm>
            <a:off x="3161818" y="5427016"/>
            <a:ext cx="2196000" cy="1073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2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ZoneTexte 15"/>
          <p:cNvSpPr txBox="1"/>
          <p:nvPr/>
        </p:nvSpPr>
        <p:spPr>
          <a:xfrm>
            <a:off x="5000628" y="1699803"/>
            <a:ext cx="39290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ar-MA" sz="2200" dirty="0" smtClean="0">
                <a:latin typeface="Arial" pitchFamily="34" charset="0"/>
                <a:cs typeface="Arial" pitchFamily="34" charset="0"/>
              </a:rPr>
              <a:t> التوفر على شبكة </a:t>
            </a:r>
            <a:r>
              <a:rPr lang="ar-MA" sz="2200" dirty="0" err="1" smtClean="0">
                <a:latin typeface="Arial" pitchFamily="34" charset="0"/>
                <a:cs typeface="Arial" pitchFamily="34" charset="0"/>
              </a:rPr>
              <a:t>سككية</a:t>
            </a:r>
            <a:r>
              <a:rPr lang="ar-MA" sz="2200" dirty="0" smtClean="0">
                <a:latin typeface="Arial" pitchFamily="34" charset="0"/>
                <a:cs typeface="Arial" pitchFamily="34" charset="0"/>
              </a:rPr>
              <a:t> فعالة وعصرية</a:t>
            </a:r>
          </a:p>
          <a:p>
            <a:pPr algn="r" rtl="1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ar-MA" sz="2200" dirty="0" smtClean="0">
                <a:latin typeface="Arial" pitchFamily="34" charset="0"/>
                <a:cs typeface="Arial" pitchFamily="34" charset="0"/>
              </a:rPr>
              <a:t> تحسين </a:t>
            </a:r>
            <a:r>
              <a:rPr lang="ar-MA" sz="2200" dirty="0" err="1" smtClean="0">
                <a:latin typeface="Arial" pitchFamily="34" charset="0"/>
                <a:cs typeface="Arial" pitchFamily="34" charset="0"/>
              </a:rPr>
              <a:t>المنتوج</a:t>
            </a:r>
            <a:r>
              <a:rPr lang="ar-MA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MA" sz="2200" dirty="0" err="1" smtClean="0">
                <a:latin typeface="Arial" pitchFamily="34" charset="0"/>
                <a:cs typeface="Arial" pitchFamily="34" charset="0"/>
              </a:rPr>
              <a:t>السككي</a:t>
            </a:r>
            <a:r>
              <a:rPr lang="ar-MA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 rtl="1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ar-MA" sz="2200" dirty="0" smtClean="0">
                <a:latin typeface="Arial" pitchFamily="34" charset="0"/>
                <a:cs typeface="Arial" pitchFamily="34" charset="0"/>
              </a:rPr>
              <a:t> توفير خدمات أكثر جاذبية وجودة</a:t>
            </a:r>
          </a:p>
          <a:p>
            <a:pPr algn="r" rtl="1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ar-MA" sz="2200" dirty="0" smtClean="0">
                <a:latin typeface="Arial" pitchFamily="34" charset="0"/>
                <a:cs typeface="Arial" pitchFamily="34" charset="0"/>
              </a:rPr>
              <a:t> تحسين </a:t>
            </a:r>
            <a:r>
              <a:rPr lang="ar-MA" sz="2200" dirty="0" err="1" smtClean="0">
                <a:latin typeface="Arial" pitchFamily="34" charset="0"/>
                <a:cs typeface="Arial" pitchFamily="34" charset="0"/>
              </a:rPr>
              <a:t>المردودية</a:t>
            </a:r>
            <a:r>
              <a:rPr lang="ar-MA" sz="2200" dirty="0" smtClean="0">
                <a:latin typeface="Arial" pitchFamily="34" charset="0"/>
                <a:cs typeface="Arial" pitchFamily="34" charset="0"/>
              </a:rPr>
              <a:t> والتنافسية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9" cstate="print"/>
          <a:srcRect l="3940" t="4936" r="3695"/>
          <a:stretch>
            <a:fillRect/>
          </a:stretch>
        </p:blipFill>
        <p:spPr bwMode="auto">
          <a:xfrm>
            <a:off x="357158" y="1285860"/>
            <a:ext cx="4544249" cy="35004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</p:pic>
      <p:graphicFrame>
        <p:nvGraphicFramePr>
          <p:cNvPr id="18" name="Graphique 17"/>
          <p:cNvGraphicFramePr/>
          <p:nvPr/>
        </p:nvGraphicFramePr>
        <p:xfrm>
          <a:off x="-4786378" y="10715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-4500626" y="3714752"/>
          <a:ext cx="642942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MA" sz="1000" b="1" dirty="0" smtClean="0">
                          <a:solidFill>
                            <a:schemeClr val="tx1"/>
                          </a:solidFill>
                        </a:rPr>
                        <a:t>1996</a:t>
                      </a:r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MA" sz="1000" b="1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-3429056" y="3714752"/>
          <a:ext cx="642942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MA" sz="1000" b="1" dirty="0" smtClean="0">
                          <a:solidFill>
                            <a:schemeClr val="tx1"/>
                          </a:solidFill>
                        </a:rPr>
                        <a:t>2002</a:t>
                      </a:r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MA" sz="10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-2357486" y="3714752"/>
          <a:ext cx="642942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MA" sz="10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MA" sz="10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-1285916" y="3714752"/>
          <a:ext cx="642942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MA" sz="10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MA" sz="1000" b="1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-3000428" y="4143380"/>
            <a:ext cx="976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1600" b="1" spc="50" dirty="0" smtClean="0">
                <a:ln w="11430"/>
                <a:solidFill>
                  <a:srgbClr val="800000"/>
                </a:solidFill>
                <a:latin typeface="+mj-lt"/>
                <a:ea typeface="+mj-ea"/>
                <a:cs typeface="+mj-cs"/>
              </a:rPr>
              <a:t>مليار دولار</a:t>
            </a:r>
            <a:endParaRPr lang="fr-FR" sz="1600" b="1" spc="50" dirty="0" smtClean="0">
              <a:ln w="11430"/>
              <a:solidFill>
                <a:srgbClr val="8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82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Z L'ECONOMISTE 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35468" y="68025"/>
            <a:ext cx="265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ar-M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محاور العرض</a:t>
            </a:r>
            <a:endParaRPr lang="fr-F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Image 20" descr="PREZ L'ECONOMISTE 2.jp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60061" y="2214554"/>
            <a:ext cx="2483905" cy="237322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" name="Image 7" descr="PREZ L'ECONOMISTE 4.jpg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01872" y="2351946"/>
            <a:ext cx="288000" cy="288000"/>
          </a:xfrm>
          <a:prstGeom prst="ellipse">
            <a:avLst/>
          </a:prstGeom>
        </p:spPr>
      </p:pic>
      <p:pic>
        <p:nvPicPr>
          <p:cNvPr id="9" name="Image 8" descr="PREZ L'ECONOMISTE 4.jpg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51116" y="3273738"/>
            <a:ext cx="288000" cy="288000"/>
          </a:xfrm>
          <a:prstGeom prst="ellipse">
            <a:avLst/>
          </a:prstGeom>
        </p:spPr>
      </p:pic>
      <p:pic>
        <p:nvPicPr>
          <p:cNvPr id="10" name="Image 9" descr="PREZ L'ECONOMISTE 4.jpg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57838" y="4212103"/>
            <a:ext cx="288000" cy="288000"/>
          </a:xfrm>
          <a:prstGeom prst="ellipse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130444" y="2204864"/>
            <a:ext cx="38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ln w="0"/>
                <a:solidFill>
                  <a:srgbClr val="0022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FR" sz="2000" dirty="0">
              <a:ln w="0"/>
              <a:solidFill>
                <a:srgbClr val="0022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63646" y="3142699"/>
            <a:ext cx="38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ln w="0"/>
                <a:solidFill>
                  <a:srgbClr val="0022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fr-FR" sz="2000" dirty="0">
              <a:ln w="0"/>
              <a:solidFill>
                <a:srgbClr val="0022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02452" y="4081062"/>
            <a:ext cx="38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ln w="0"/>
                <a:solidFill>
                  <a:srgbClr val="0022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fr-FR" sz="2000" dirty="0">
              <a:ln w="0"/>
              <a:solidFill>
                <a:srgbClr val="0022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691680" y="3214137"/>
            <a:ext cx="4000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خارطة الطريق لفترة 2010 - 2015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801308" y="2274043"/>
            <a:ext cx="4143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لمحة عن المكتب الوطني للسكك الحديدية</a:t>
            </a:r>
            <a:endParaRPr lang="fr-FR" sz="22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8916" y="4150241"/>
            <a:ext cx="5072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المشاريع المهيكلة المستقبلية</a:t>
            </a:r>
            <a:endParaRPr lang="fr-FR" sz="22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74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22210</TotalTime>
  <Words>1143</Words>
  <Application>Microsoft Office PowerPoint</Application>
  <PresentationFormat>On-screen Show (4:3)</PresentationFormat>
  <Paragraphs>410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Thème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ONCF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T39643</dc:creator>
  <cp:lastModifiedBy>795715</cp:lastModifiedBy>
  <cp:revision>1159</cp:revision>
  <dcterms:created xsi:type="dcterms:W3CDTF">2013-04-24T14:35:38Z</dcterms:created>
  <dcterms:modified xsi:type="dcterms:W3CDTF">2015-01-28T11:19:15Z</dcterms:modified>
</cp:coreProperties>
</file>