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</p:sldMasterIdLst>
  <p:handoutMasterIdLst>
    <p:handoutMasterId r:id="rId8"/>
  </p:handoutMasterIdLst>
  <p:sldIdLst>
    <p:sldId id="256" r:id="rId3"/>
    <p:sldId id="267" r:id="rId4"/>
    <p:sldId id="268" r:id="rId5"/>
    <p:sldId id="269" r:id="rId6"/>
    <p:sldId id="270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FF93"/>
    <a:srgbClr val="AC8300"/>
    <a:srgbClr val="FFD9D9"/>
    <a:srgbClr val="FFC819"/>
    <a:srgbClr val="A7D9FF"/>
    <a:srgbClr val="B4C5FA"/>
    <a:srgbClr val="B1B1E5"/>
    <a:srgbClr val="000099"/>
    <a:srgbClr val="E5E5F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7520" autoAdjust="0"/>
  </p:normalViewPr>
  <p:slideViewPr>
    <p:cSldViewPr>
      <p:cViewPr varScale="1">
        <p:scale>
          <a:sx n="77" d="100"/>
          <a:sy n="77" d="100"/>
        </p:scale>
        <p:origin x="-96" y="-5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2D695A-C97A-43A9-A45D-6008D7AC698F}" type="datetimeFigureOut">
              <a:rPr lang="en-US" smtClean="0"/>
              <a:t>29/01/2010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C74F65-064E-4694-A2D8-6668A300DE1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ECB78-26EE-42D3-86D9-91E0E091B58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734B80-7BA2-4A44-9FF3-DB944489087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53185-D3C2-4165-815E-DBF661F165D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9EF5BA-6363-45D0-A22B-AF2E0BC838A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642E30-635D-43D0-B087-DEEECBAEBE9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D30A32-5CE4-449D-ABD8-B05ED0F0641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71D10E-EB5D-495E-AA37-BBB36BF0691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9CE958-6753-45E3-885E-5381C55C622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382E60-9597-47AD-B9E8-55D490A7845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D5412A-F06F-418C-B03B-921F297B5F5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87B024-17AC-4283-84B9-8A39B4F2C78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FB26F4-5F5F-44CF-A2E2-3F2A6628EAA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A303BA-E690-44BA-AF43-BEB5001DB77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E96953-AD4F-4663-9852-5881BC3D16A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08D017-F767-446C-B967-19CAC1354E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F1596C-8C69-4D01-91E4-EF846FDBD9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B4F8FE-1571-4051-8BA4-1EE22289D87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C7661F-A184-4A37-9223-8997A72B5F5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7A4F61-D875-4C11-A3F7-BE662686134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097917-4814-4138-9A6F-C46E5813E2E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F12835-977D-4DFC-9EA4-C66A3897FF2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9169AF9-A3F6-4CAF-B0BD-58E0027106D8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033" name="Picture 9" descr="Cover Page Corporate English August 2008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77338" cy="688498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818EE7B-875E-4F71-A955-2873CC45A908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7178" name="Picture 10" descr="Header English Power Point August 2008"/>
          <p:cNvPicPr>
            <a:picLocks noChangeAspect="1" noChangeArrowheads="1"/>
          </p:cNvPicPr>
          <p:nvPr userDrawn="1"/>
        </p:nvPicPr>
        <p:blipFill>
          <a:blip r:embed="rId17"/>
          <a:srcRect/>
          <a:stretch>
            <a:fillRect/>
          </a:stretch>
        </p:blipFill>
        <p:spPr bwMode="auto">
          <a:xfrm>
            <a:off x="0" y="0"/>
            <a:ext cx="9177338" cy="688498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86" r:id="rId7"/>
    <p:sldLayoutId id="2147483668" r:id="rId8"/>
    <p:sldLayoutId id="2147483685" r:id="rId9"/>
    <p:sldLayoutId id="2147483684" r:id="rId10"/>
    <p:sldLayoutId id="2147483687" r:id="rId11"/>
    <p:sldLayoutId id="2147483669" r:id="rId12"/>
    <p:sldLayoutId id="2147483670" r:id="rId13"/>
    <p:sldLayoutId id="2147483671" r:id="rId14"/>
    <p:sldLayoutId id="2147483672" r:id="rId15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349827" y="2400338"/>
            <a:ext cx="853440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>
              <a:rot lat="0" lon="0" rev="2400000"/>
            </a:lightRig>
          </a:scene3d>
        </p:spPr>
        <p:txBody>
          <a:bodyPr wrap="square">
            <a:spAutoFit/>
          </a:bodyPr>
          <a:lstStyle/>
          <a:p>
            <a:pPr algn="ctr"/>
            <a:endParaRPr lang="en-US" sz="3200" b="1" dirty="0" smtClean="0">
              <a:solidFill>
                <a:schemeClr val="bg1"/>
              </a:solidFill>
            </a:endParaRPr>
          </a:p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Dissemination of statistics</a:t>
            </a:r>
          </a:p>
          <a:p>
            <a:pPr algn="ctr"/>
            <a:endParaRPr lang="en-US" sz="3200" b="1" dirty="0" smtClean="0">
              <a:solidFill>
                <a:schemeClr val="bg1"/>
              </a:solidFill>
            </a:endParaRPr>
          </a:p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Introduction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9"/>
          <p:cNvSpPr/>
          <p:nvPr/>
        </p:nvSpPr>
        <p:spPr>
          <a:xfrm>
            <a:off x="228600" y="1600200"/>
            <a:ext cx="8229600" cy="5171661"/>
          </a:xfrm>
          <a:prstGeom prst="ellipse">
            <a:avLst/>
          </a:prstGeom>
          <a:solidFill>
            <a:srgbClr val="FFFFCC"/>
          </a:solidFill>
          <a:ln>
            <a:noFill/>
          </a:ln>
          <a:effectLst>
            <a:outerShdw blurRad="4445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 anchorCtr="0"/>
          <a:lstStyle/>
          <a:p>
            <a:pPr algn="ctr"/>
            <a:endParaRPr lang="en-US" sz="2400" dirty="0">
              <a:solidFill>
                <a:srgbClr val="AC8300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381000" y="2303623"/>
            <a:ext cx="5943600" cy="4087238"/>
          </a:xfrm>
          <a:prstGeom prst="ellipse">
            <a:avLst/>
          </a:prstGeom>
          <a:solidFill>
            <a:srgbClr val="FFFFCC"/>
          </a:solidFill>
          <a:ln>
            <a:noFill/>
          </a:ln>
          <a:effectLst>
            <a:outerShdw blurRad="4445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 anchorCtr="0"/>
          <a:lstStyle/>
          <a:p>
            <a:pPr algn="ctr"/>
            <a:endParaRPr lang="en-US" sz="2400" dirty="0">
              <a:solidFill>
                <a:srgbClr val="AC8300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609600" y="3190461"/>
            <a:ext cx="3505200" cy="2819400"/>
          </a:xfrm>
          <a:prstGeom prst="ellipse">
            <a:avLst/>
          </a:prstGeom>
          <a:solidFill>
            <a:srgbClr val="FFFFCC"/>
          </a:solidFill>
          <a:ln>
            <a:noFill/>
          </a:ln>
          <a:effectLst>
            <a:outerShdw blurRad="4445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 anchorCtr="0"/>
          <a:lstStyle/>
          <a:p>
            <a:pPr algn="ctr"/>
            <a:endParaRPr lang="en-US" sz="2400" dirty="0">
              <a:solidFill>
                <a:srgbClr val="AC8300"/>
              </a:solidFill>
            </a:endParaRPr>
          </a:p>
        </p:txBody>
      </p:sp>
      <p:sp>
        <p:nvSpPr>
          <p:cNvPr id="2" name="Oval 1"/>
          <p:cNvSpPr/>
          <p:nvPr/>
        </p:nvSpPr>
        <p:spPr>
          <a:xfrm>
            <a:off x="762000" y="4181061"/>
            <a:ext cx="1905000" cy="1447800"/>
          </a:xfrm>
          <a:prstGeom prst="ellipse">
            <a:avLst/>
          </a:prstGeom>
          <a:solidFill>
            <a:srgbClr val="FFFFCC"/>
          </a:solidFill>
          <a:ln>
            <a:solidFill>
              <a:srgbClr val="FFFFCC"/>
            </a:solidFill>
          </a:ln>
          <a:effectLst>
            <a:outerShdw blurRad="304800" dist="38100" dir="8100000" algn="tr" rotWithShape="0">
              <a:schemeClr val="bg1">
                <a:lumMod val="50000"/>
                <a:alpha val="40000"/>
              </a:schemeClr>
            </a:outerShdw>
          </a:effectLst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AC8300"/>
                </a:solidFill>
              </a:rPr>
              <a:t>National Statistical Office</a:t>
            </a:r>
            <a:endParaRPr lang="en-US" b="1" dirty="0">
              <a:solidFill>
                <a:srgbClr val="AC8300"/>
              </a:solidFill>
            </a:endParaRPr>
          </a:p>
        </p:txBody>
      </p:sp>
      <p:sp>
        <p:nvSpPr>
          <p:cNvPr id="4" name="Striped Right Arrow 3"/>
          <p:cNvSpPr/>
          <p:nvPr/>
        </p:nvSpPr>
        <p:spPr>
          <a:xfrm>
            <a:off x="2819400" y="4028661"/>
            <a:ext cx="990600" cy="762000"/>
          </a:xfrm>
          <a:prstGeom prst="stripedRightArrow">
            <a:avLst>
              <a:gd name="adj1" fmla="val 50000"/>
              <a:gd name="adj2" fmla="val 50000"/>
            </a:avLst>
          </a:prstGeom>
          <a:solidFill>
            <a:srgbClr val="FFFFCC"/>
          </a:solidFill>
          <a:ln>
            <a:solidFill>
              <a:srgbClr val="FFFFCC"/>
            </a:solidFill>
          </a:ln>
          <a:effectLst>
            <a:outerShdw blurRad="304800" dist="38100" dir="8100000" algn="tr" rotWithShape="0">
              <a:schemeClr val="bg1">
                <a:lumMod val="50000"/>
                <a:alpha val="40000"/>
              </a:schemeClr>
            </a:outerShdw>
          </a:effectLst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62000" y="3583129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AC8300"/>
                </a:solidFill>
              </a:rPr>
              <a:t>Policy/decision makers</a:t>
            </a:r>
            <a:endParaRPr lang="en-US" dirty="0">
              <a:solidFill>
                <a:srgbClr val="AC83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828800" y="2668729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AC8300"/>
                </a:solidFill>
              </a:rPr>
              <a:t>Researchers/analysts</a:t>
            </a:r>
            <a:endParaRPr lang="en-US" dirty="0">
              <a:solidFill>
                <a:srgbClr val="AC83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86000" y="1830529"/>
            <a:ext cx="396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AC8300"/>
                </a:solidFill>
              </a:rPr>
              <a:t>Media, civil society, public</a:t>
            </a:r>
            <a:endParaRPr lang="en-US" dirty="0">
              <a:solidFill>
                <a:srgbClr val="AC8300"/>
              </a:solidFill>
            </a:endParaRPr>
          </a:p>
        </p:txBody>
      </p:sp>
      <p:sp>
        <p:nvSpPr>
          <p:cNvPr id="12" name="Striped Right Arrow 11"/>
          <p:cNvSpPr/>
          <p:nvPr/>
        </p:nvSpPr>
        <p:spPr>
          <a:xfrm>
            <a:off x="2819400" y="4562061"/>
            <a:ext cx="3124200" cy="762000"/>
          </a:xfrm>
          <a:prstGeom prst="stripedRightArrow">
            <a:avLst>
              <a:gd name="adj1" fmla="val 50000"/>
              <a:gd name="adj2" fmla="val 50000"/>
            </a:avLst>
          </a:prstGeom>
          <a:solidFill>
            <a:srgbClr val="FFFFCC"/>
          </a:solidFill>
          <a:ln>
            <a:solidFill>
              <a:srgbClr val="FFFFCC"/>
            </a:solidFill>
          </a:ln>
          <a:effectLst>
            <a:outerShdw blurRad="304800" dist="38100" dir="8100000" algn="tr" rotWithShape="0">
              <a:schemeClr val="bg1">
                <a:lumMod val="50000"/>
                <a:alpha val="40000"/>
              </a:schemeClr>
            </a:outerShdw>
          </a:effectLst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Striped Right Arrow 12"/>
          <p:cNvSpPr/>
          <p:nvPr/>
        </p:nvSpPr>
        <p:spPr>
          <a:xfrm>
            <a:off x="2819400" y="5095461"/>
            <a:ext cx="4800600" cy="762000"/>
          </a:xfrm>
          <a:prstGeom prst="stripedRightArrow">
            <a:avLst>
              <a:gd name="adj1" fmla="val 50000"/>
              <a:gd name="adj2" fmla="val 50000"/>
            </a:avLst>
          </a:prstGeom>
          <a:solidFill>
            <a:srgbClr val="FFFFCC"/>
          </a:solidFill>
          <a:ln>
            <a:solidFill>
              <a:srgbClr val="FFFFCC"/>
            </a:solidFill>
          </a:ln>
          <a:effectLst>
            <a:outerShdw blurRad="304800" dist="38100" dir="8100000" algn="tr" rotWithShape="0">
              <a:schemeClr val="bg1">
                <a:lumMod val="50000"/>
                <a:alpha val="40000"/>
              </a:schemeClr>
            </a:outerShdw>
          </a:effectLst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34000" y="990600"/>
            <a:ext cx="3733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AC8300"/>
                </a:solidFill>
              </a:rPr>
              <a:t>Dissemination</a:t>
            </a:r>
            <a:endParaRPr lang="en-US" sz="2800" b="1" dirty="0">
              <a:solidFill>
                <a:srgbClr val="AC8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7" grpId="0" animBg="1"/>
      <p:bldP spid="6" grpId="0" animBg="1"/>
      <p:bldP spid="2" grpId="0" animBg="1"/>
      <p:bldP spid="4" grpId="0" animBg="1"/>
      <p:bldP spid="8" grpId="0"/>
      <p:bldP spid="9" grpId="0"/>
      <p:bldP spid="11" grpId="0"/>
      <p:bldP spid="12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9"/>
          <p:cNvSpPr/>
          <p:nvPr/>
        </p:nvSpPr>
        <p:spPr>
          <a:xfrm>
            <a:off x="228600" y="1600200"/>
            <a:ext cx="8229600" cy="5171661"/>
          </a:xfrm>
          <a:prstGeom prst="ellipse">
            <a:avLst/>
          </a:prstGeom>
          <a:solidFill>
            <a:srgbClr val="FFFFCC"/>
          </a:solidFill>
          <a:ln>
            <a:noFill/>
          </a:ln>
          <a:effectLst>
            <a:outerShdw blurRad="4445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 anchorCtr="0"/>
          <a:lstStyle/>
          <a:p>
            <a:pPr algn="ctr"/>
            <a:endParaRPr lang="en-US" sz="2400" dirty="0">
              <a:solidFill>
                <a:srgbClr val="AC8300"/>
              </a:solidFill>
            </a:endParaRPr>
          </a:p>
        </p:txBody>
      </p:sp>
      <p:sp>
        <p:nvSpPr>
          <p:cNvPr id="2" name="Oval 1"/>
          <p:cNvSpPr/>
          <p:nvPr/>
        </p:nvSpPr>
        <p:spPr>
          <a:xfrm>
            <a:off x="1676400" y="4648200"/>
            <a:ext cx="1905000" cy="1447800"/>
          </a:xfrm>
          <a:prstGeom prst="ellipse">
            <a:avLst/>
          </a:prstGeom>
          <a:solidFill>
            <a:srgbClr val="FFFFCC"/>
          </a:solidFill>
          <a:ln>
            <a:solidFill>
              <a:srgbClr val="FFFFCC"/>
            </a:solidFill>
          </a:ln>
          <a:effectLst>
            <a:outerShdw blurRad="304800" dist="38100" dir="8100000" algn="tr" rotWithShape="0">
              <a:schemeClr val="bg1">
                <a:lumMod val="50000"/>
                <a:alpha val="40000"/>
              </a:schemeClr>
            </a:outerShdw>
          </a:effectLst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AC8300"/>
                </a:solidFill>
              </a:rPr>
              <a:t>National Statistical Office</a:t>
            </a:r>
            <a:endParaRPr lang="en-US" b="1" dirty="0">
              <a:solidFill>
                <a:srgbClr val="AC83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19400" y="1828800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AC8300"/>
                </a:solidFill>
              </a:rPr>
              <a:t>National data dissemination</a:t>
            </a:r>
            <a:endParaRPr lang="en-US" dirty="0">
              <a:solidFill>
                <a:srgbClr val="AC8300"/>
              </a:solidFill>
            </a:endParaRPr>
          </a:p>
        </p:txBody>
      </p:sp>
      <p:sp>
        <p:nvSpPr>
          <p:cNvPr id="12" name="Striped Right Arrow 11"/>
          <p:cNvSpPr/>
          <p:nvPr/>
        </p:nvSpPr>
        <p:spPr>
          <a:xfrm>
            <a:off x="2971800" y="2667000"/>
            <a:ext cx="3124200" cy="762000"/>
          </a:xfrm>
          <a:prstGeom prst="stripedRightArrow">
            <a:avLst>
              <a:gd name="adj1" fmla="val 50000"/>
              <a:gd name="adj2" fmla="val 50000"/>
            </a:avLst>
          </a:prstGeom>
          <a:solidFill>
            <a:srgbClr val="FFFFCC"/>
          </a:solidFill>
          <a:ln>
            <a:solidFill>
              <a:srgbClr val="FFFFCC"/>
            </a:solidFill>
          </a:ln>
          <a:effectLst>
            <a:outerShdw blurRad="304800" dist="38100" dir="8100000" algn="tr" rotWithShape="0">
              <a:schemeClr val="bg1">
                <a:lumMod val="50000"/>
                <a:alpha val="40000"/>
              </a:schemeClr>
            </a:outerShdw>
          </a:effectLst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Striped Right Arrow 12"/>
          <p:cNvSpPr/>
          <p:nvPr/>
        </p:nvSpPr>
        <p:spPr>
          <a:xfrm>
            <a:off x="3657600" y="4953000"/>
            <a:ext cx="3505200" cy="762000"/>
          </a:xfrm>
          <a:prstGeom prst="stripedRightArrow">
            <a:avLst>
              <a:gd name="adj1" fmla="val 50000"/>
              <a:gd name="adj2" fmla="val 50000"/>
            </a:avLst>
          </a:prstGeom>
          <a:solidFill>
            <a:srgbClr val="FFFFCC"/>
          </a:solidFill>
          <a:ln>
            <a:solidFill>
              <a:srgbClr val="FFFFCC"/>
            </a:solidFill>
          </a:ln>
          <a:effectLst>
            <a:outerShdw blurRad="304800" dist="38100" dir="8100000" algn="tr" rotWithShape="0">
              <a:schemeClr val="bg1">
                <a:lumMod val="50000"/>
                <a:alpha val="40000"/>
              </a:schemeClr>
            </a:outerShdw>
          </a:effectLst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819400" y="990600"/>
            <a:ext cx="624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AC8300"/>
                </a:solidFill>
              </a:rPr>
              <a:t>Dissemination – multiple producers</a:t>
            </a:r>
            <a:endParaRPr lang="en-US" sz="2800" b="1" dirty="0">
              <a:solidFill>
                <a:srgbClr val="AC8300"/>
              </a:solidFill>
            </a:endParaRPr>
          </a:p>
        </p:txBody>
      </p:sp>
      <p:sp>
        <p:nvSpPr>
          <p:cNvPr id="15" name="Striped Right Arrow 14"/>
          <p:cNvSpPr/>
          <p:nvPr/>
        </p:nvSpPr>
        <p:spPr>
          <a:xfrm>
            <a:off x="3124200" y="2819400"/>
            <a:ext cx="3124200" cy="762000"/>
          </a:xfrm>
          <a:prstGeom prst="stripedRightArrow">
            <a:avLst>
              <a:gd name="adj1" fmla="val 50000"/>
              <a:gd name="adj2" fmla="val 50000"/>
            </a:avLst>
          </a:prstGeom>
          <a:solidFill>
            <a:srgbClr val="FFFFCC"/>
          </a:solidFill>
          <a:ln>
            <a:solidFill>
              <a:srgbClr val="FFFFCC"/>
            </a:solidFill>
          </a:ln>
          <a:effectLst>
            <a:outerShdw blurRad="304800" dist="38100" dir="8100000" algn="tr" rotWithShape="0">
              <a:schemeClr val="bg1">
                <a:lumMod val="50000"/>
                <a:alpha val="40000"/>
              </a:schemeClr>
            </a:outerShdw>
          </a:effectLst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Striped Right Arrow 15"/>
          <p:cNvSpPr/>
          <p:nvPr/>
        </p:nvSpPr>
        <p:spPr>
          <a:xfrm>
            <a:off x="3276600" y="2971800"/>
            <a:ext cx="3124200" cy="762000"/>
          </a:xfrm>
          <a:prstGeom prst="stripedRightArrow">
            <a:avLst>
              <a:gd name="adj1" fmla="val 50000"/>
              <a:gd name="adj2" fmla="val 50000"/>
            </a:avLst>
          </a:prstGeom>
          <a:solidFill>
            <a:srgbClr val="FFFFCC"/>
          </a:solidFill>
          <a:ln>
            <a:solidFill>
              <a:srgbClr val="FFFFCC"/>
            </a:solidFill>
          </a:ln>
          <a:effectLst>
            <a:outerShdw blurRad="304800" dist="38100" dir="8100000" algn="tr" rotWithShape="0">
              <a:schemeClr val="bg1">
                <a:lumMod val="50000"/>
                <a:alpha val="40000"/>
              </a:schemeClr>
            </a:outerShdw>
          </a:effectLst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Striped Right Arrow 16"/>
          <p:cNvSpPr/>
          <p:nvPr/>
        </p:nvSpPr>
        <p:spPr>
          <a:xfrm>
            <a:off x="3429000" y="3124200"/>
            <a:ext cx="3124200" cy="762000"/>
          </a:xfrm>
          <a:prstGeom prst="stripedRightArrow">
            <a:avLst>
              <a:gd name="adj1" fmla="val 50000"/>
              <a:gd name="adj2" fmla="val 50000"/>
            </a:avLst>
          </a:prstGeom>
          <a:solidFill>
            <a:srgbClr val="FFFFCC"/>
          </a:solidFill>
          <a:ln>
            <a:solidFill>
              <a:srgbClr val="FFFFCC"/>
            </a:solidFill>
          </a:ln>
          <a:effectLst>
            <a:outerShdw blurRad="304800" dist="38100" dir="8100000" algn="tr" rotWithShape="0">
              <a:schemeClr val="bg1">
                <a:lumMod val="50000"/>
                <a:alpha val="40000"/>
              </a:schemeClr>
            </a:outerShdw>
          </a:effectLst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762000" y="2667000"/>
            <a:ext cx="2057400" cy="1143000"/>
          </a:xfrm>
          <a:prstGeom prst="ellipse">
            <a:avLst/>
          </a:prstGeom>
          <a:solidFill>
            <a:srgbClr val="FFFFCC"/>
          </a:solidFill>
          <a:ln>
            <a:solidFill>
              <a:srgbClr val="FFFFCC"/>
            </a:solidFill>
          </a:ln>
          <a:effectLst>
            <a:outerShdw blurRad="304800" dist="38100" dir="8100000" algn="tr" rotWithShape="0">
              <a:schemeClr val="bg1">
                <a:lumMod val="50000"/>
                <a:alpha val="40000"/>
              </a:schemeClr>
            </a:outerShdw>
          </a:effectLst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AC8300"/>
                </a:solidFill>
              </a:rPr>
              <a:t>Data producers</a:t>
            </a:r>
            <a:endParaRPr lang="en-US" b="1" dirty="0">
              <a:solidFill>
                <a:srgbClr val="AC8300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914400" y="2819400"/>
            <a:ext cx="2057400" cy="1143000"/>
          </a:xfrm>
          <a:prstGeom prst="ellipse">
            <a:avLst/>
          </a:prstGeom>
          <a:solidFill>
            <a:srgbClr val="FFFFCC"/>
          </a:solidFill>
          <a:ln>
            <a:solidFill>
              <a:srgbClr val="FFFFCC"/>
            </a:solidFill>
          </a:ln>
          <a:effectLst>
            <a:outerShdw blurRad="304800" dist="38100" dir="8100000" algn="tr" rotWithShape="0">
              <a:schemeClr val="bg1">
                <a:lumMod val="50000"/>
                <a:alpha val="40000"/>
              </a:schemeClr>
            </a:outerShdw>
          </a:effectLst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AC8300"/>
                </a:solidFill>
              </a:rPr>
              <a:t>Data producers</a:t>
            </a:r>
            <a:endParaRPr lang="en-US" b="1" dirty="0">
              <a:solidFill>
                <a:srgbClr val="AC8300"/>
              </a:solidFill>
            </a:endParaRPr>
          </a:p>
        </p:txBody>
      </p:sp>
      <p:sp>
        <p:nvSpPr>
          <p:cNvPr id="20" name="Oval 19"/>
          <p:cNvSpPr/>
          <p:nvPr/>
        </p:nvSpPr>
        <p:spPr>
          <a:xfrm>
            <a:off x="1066800" y="2971800"/>
            <a:ext cx="2057400" cy="1143000"/>
          </a:xfrm>
          <a:prstGeom prst="ellipse">
            <a:avLst/>
          </a:prstGeom>
          <a:solidFill>
            <a:srgbClr val="FFFFCC"/>
          </a:solidFill>
          <a:ln>
            <a:solidFill>
              <a:srgbClr val="FFFFCC"/>
            </a:solidFill>
          </a:ln>
          <a:effectLst>
            <a:outerShdw blurRad="304800" dist="38100" dir="8100000" algn="tr" rotWithShape="0">
              <a:schemeClr val="bg1">
                <a:lumMod val="50000"/>
                <a:alpha val="40000"/>
              </a:schemeClr>
            </a:outerShdw>
          </a:effectLst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AC8300"/>
                </a:solidFill>
              </a:rPr>
              <a:t>Data producers</a:t>
            </a:r>
            <a:endParaRPr lang="en-US" b="1" dirty="0">
              <a:solidFill>
                <a:srgbClr val="AC8300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6553200" y="2895600"/>
            <a:ext cx="1219200" cy="1600200"/>
          </a:xfrm>
          <a:prstGeom prst="ellipse">
            <a:avLst/>
          </a:prstGeom>
          <a:solidFill>
            <a:srgbClr val="FFFFCC"/>
          </a:solidFill>
          <a:ln>
            <a:solidFill>
              <a:srgbClr val="FFFFCC"/>
            </a:solidFill>
          </a:ln>
          <a:effectLst>
            <a:outerShdw blurRad="304800" dist="38100" dir="8100000" algn="tr" rotWithShape="0">
              <a:schemeClr val="bg1">
                <a:lumMod val="50000"/>
                <a:alpha val="40000"/>
              </a:schemeClr>
            </a:outerShdw>
          </a:effectLst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AC8300"/>
                </a:solidFill>
              </a:rPr>
              <a:t>Data Users</a:t>
            </a:r>
            <a:endParaRPr lang="en-US" b="1" dirty="0">
              <a:solidFill>
                <a:srgbClr val="AC8300"/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>
            <a:off x="6705600" y="3048000"/>
            <a:ext cx="1219200" cy="1600200"/>
          </a:xfrm>
          <a:prstGeom prst="ellipse">
            <a:avLst/>
          </a:prstGeom>
          <a:solidFill>
            <a:srgbClr val="FFFFCC"/>
          </a:solidFill>
          <a:ln>
            <a:solidFill>
              <a:srgbClr val="FFFFCC"/>
            </a:solidFill>
          </a:ln>
          <a:effectLst>
            <a:outerShdw blurRad="304800" dist="38100" dir="8100000" algn="tr" rotWithShape="0">
              <a:schemeClr val="bg1">
                <a:lumMod val="50000"/>
                <a:alpha val="40000"/>
              </a:schemeClr>
            </a:outerShdw>
          </a:effectLst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AC8300"/>
                </a:solidFill>
              </a:rPr>
              <a:t>Data Users</a:t>
            </a:r>
            <a:endParaRPr lang="en-US" b="1" dirty="0">
              <a:solidFill>
                <a:srgbClr val="AC8300"/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>
            <a:off x="6858000" y="3200400"/>
            <a:ext cx="1219200" cy="1600200"/>
          </a:xfrm>
          <a:prstGeom prst="ellipse">
            <a:avLst/>
          </a:prstGeom>
          <a:solidFill>
            <a:srgbClr val="FFFFCC"/>
          </a:solidFill>
          <a:ln>
            <a:solidFill>
              <a:srgbClr val="FFFFCC"/>
            </a:solidFill>
          </a:ln>
          <a:effectLst>
            <a:outerShdw blurRad="304800" dist="38100" dir="8100000" algn="tr" rotWithShape="0">
              <a:schemeClr val="bg1">
                <a:lumMod val="50000"/>
                <a:alpha val="40000"/>
              </a:schemeClr>
            </a:outerShdw>
          </a:effectLst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AC8300"/>
                </a:solidFill>
              </a:rPr>
              <a:t>Data Users</a:t>
            </a:r>
            <a:endParaRPr lang="en-US" b="1" dirty="0">
              <a:solidFill>
                <a:srgbClr val="AC8300"/>
              </a:solidFill>
            </a:endParaRPr>
          </a:p>
        </p:txBody>
      </p:sp>
      <p:sp>
        <p:nvSpPr>
          <p:cNvPr id="26" name="Oval 25"/>
          <p:cNvSpPr/>
          <p:nvPr/>
        </p:nvSpPr>
        <p:spPr>
          <a:xfrm>
            <a:off x="7010400" y="3352800"/>
            <a:ext cx="1219200" cy="1600200"/>
          </a:xfrm>
          <a:prstGeom prst="ellipse">
            <a:avLst/>
          </a:prstGeom>
          <a:solidFill>
            <a:srgbClr val="FFFFCC"/>
          </a:solidFill>
          <a:ln>
            <a:solidFill>
              <a:srgbClr val="FFFFCC"/>
            </a:solidFill>
          </a:ln>
          <a:effectLst>
            <a:outerShdw blurRad="304800" dist="38100" dir="8100000" algn="tr" rotWithShape="0">
              <a:schemeClr val="bg1">
                <a:lumMod val="50000"/>
                <a:alpha val="40000"/>
              </a:schemeClr>
            </a:outerShdw>
          </a:effectLst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AC8300"/>
                </a:solidFill>
              </a:rPr>
              <a:t>Data Users</a:t>
            </a:r>
            <a:endParaRPr lang="en-US" b="1" dirty="0">
              <a:solidFill>
                <a:srgbClr val="AC8300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7162800" y="3505200"/>
            <a:ext cx="1219200" cy="1600200"/>
          </a:xfrm>
          <a:prstGeom prst="ellipse">
            <a:avLst/>
          </a:prstGeom>
          <a:solidFill>
            <a:srgbClr val="FFFFCC"/>
          </a:solidFill>
          <a:ln>
            <a:solidFill>
              <a:srgbClr val="FFFFCC"/>
            </a:solidFill>
          </a:ln>
          <a:effectLst>
            <a:outerShdw blurRad="304800" dist="38100" dir="8100000" algn="tr" rotWithShape="0">
              <a:schemeClr val="bg1">
                <a:lumMod val="50000"/>
                <a:alpha val="40000"/>
              </a:schemeClr>
            </a:outerShdw>
          </a:effectLst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AC8300"/>
                </a:solidFill>
              </a:rPr>
              <a:t>Data Users</a:t>
            </a:r>
            <a:endParaRPr lang="en-US" b="1" dirty="0">
              <a:solidFill>
                <a:srgbClr val="AC8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" grpId="0" animBg="1"/>
      <p:bldP spid="9" grpId="0"/>
      <p:bldP spid="12" grpId="0" animBg="1"/>
      <p:bldP spid="13" grpId="0" animBg="1"/>
      <p:bldP spid="23" grpId="0" animBg="1"/>
      <p:bldP spid="24" grpId="0" animBg="1"/>
      <p:bldP spid="25" grpId="0" animBg="1"/>
      <p:bldP spid="26" grpId="0" animBg="1"/>
      <p:bldP spid="2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9"/>
          <p:cNvSpPr/>
          <p:nvPr/>
        </p:nvSpPr>
        <p:spPr>
          <a:xfrm>
            <a:off x="228600" y="1600200"/>
            <a:ext cx="8229600" cy="5171661"/>
          </a:xfrm>
          <a:prstGeom prst="ellipse">
            <a:avLst/>
          </a:prstGeom>
          <a:solidFill>
            <a:srgbClr val="FFFFCC"/>
          </a:solidFill>
          <a:ln>
            <a:noFill/>
          </a:ln>
          <a:effectLst>
            <a:outerShdw blurRad="4445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 anchorCtr="0"/>
          <a:lstStyle/>
          <a:p>
            <a:pPr algn="ctr"/>
            <a:endParaRPr lang="en-US" sz="2400" dirty="0">
              <a:solidFill>
                <a:srgbClr val="AC8300"/>
              </a:solidFill>
            </a:endParaRPr>
          </a:p>
        </p:txBody>
      </p:sp>
      <p:sp>
        <p:nvSpPr>
          <p:cNvPr id="2" name="Oval 1"/>
          <p:cNvSpPr/>
          <p:nvPr/>
        </p:nvSpPr>
        <p:spPr>
          <a:xfrm>
            <a:off x="1676400" y="4648200"/>
            <a:ext cx="1905000" cy="1447800"/>
          </a:xfrm>
          <a:prstGeom prst="ellipse">
            <a:avLst/>
          </a:prstGeom>
          <a:solidFill>
            <a:srgbClr val="FFFFCC"/>
          </a:solidFill>
          <a:ln>
            <a:solidFill>
              <a:srgbClr val="FFFFCC"/>
            </a:solidFill>
          </a:ln>
          <a:effectLst>
            <a:outerShdw blurRad="304800" dist="38100" dir="8100000" algn="tr" rotWithShape="0">
              <a:schemeClr val="bg1">
                <a:lumMod val="50000"/>
                <a:alpha val="40000"/>
              </a:schemeClr>
            </a:outerShdw>
          </a:effectLst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AC8300"/>
                </a:solidFill>
              </a:rPr>
              <a:t>National Statistical Office</a:t>
            </a:r>
            <a:endParaRPr lang="en-US" b="1" dirty="0">
              <a:solidFill>
                <a:srgbClr val="AC83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19400" y="1742661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AC8300"/>
                </a:solidFill>
              </a:rPr>
              <a:t>National data coordination</a:t>
            </a:r>
            <a:endParaRPr lang="en-US" dirty="0">
              <a:solidFill>
                <a:srgbClr val="AC8300"/>
              </a:solidFill>
            </a:endParaRPr>
          </a:p>
        </p:txBody>
      </p:sp>
      <p:sp>
        <p:nvSpPr>
          <p:cNvPr id="13" name="Striped Right Arrow 12"/>
          <p:cNvSpPr/>
          <p:nvPr/>
        </p:nvSpPr>
        <p:spPr>
          <a:xfrm>
            <a:off x="3657600" y="4953000"/>
            <a:ext cx="3505200" cy="762000"/>
          </a:xfrm>
          <a:prstGeom prst="stripedRightArrow">
            <a:avLst>
              <a:gd name="adj1" fmla="val 50000"/>
              <a:gd name="adj2" fmla="val 50000"/>
            </a:avLst>
          </a:prstGeom>
          <a:solidFill>
            <a:srgbClr val="FFFF93"/>
          </a:solidFill>
          <a:ln>
            <a:solidFill>
              <a:srgbClr val="FFFF93"/>
            </a:solidFill>
          </a:ln>
          <a:effectLst>
            <a:outerShdw blurRad="304800" dist="38100" dir="8100000" algn="tr" rotWithShape="0">
              <a:schemeClr val="bg1">
                <a:lumMod val="50000"/>
                <a:alpha val="40000"/>
              </a:schemeClr>
            </a:outerShdw>
          </a:effectLst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Striped Right Arrow 16"/>
          <p:cNvSpPr/>
          <p:nvPr/>
        </p:nvSpPr>
        <p:spPr>
          <a:xfrm rot="5248227">
            <a:off x="1600377" y="4042433"/>
            <a:ext cx="584203" cy="762000"/>
          </a:xfrm>
          <a:prstGeom prst="stripedRightArrow">
            <a:avLst>
              <a:gd name="adj1" fmla="val 50000"/>
              <a:gd name="adj2" fmla="val 50000"/>
            </a:avLst>
          </a:prstGeom>
          <a:solidFill>
            <a:srgbClr val="FFFF93"/>
          </a:solidFill>
          <a:ln>
            <a:solidFill>
              <a:srgbClr val="FFFF93"/>
            </a:solidFill>
          </a:ln>
          <a:effectLst>
            <a:outerShdw blurRad="304800" dist="38100" dir="8100000" algn="tr" rotWithShape="0">
              <a:schemeClr val="bg1">
                <a:lumMod val="50000"/>
                <a:alpha val="40000"/>
              </a:schemeClr>
            </a:outerShdw>
          </a:effectLst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762000" y="2667000"/>
            <a:ext cx="2057400" cy="1143000"/>
          </a:xfrm>
          <a:prstGeom prst="ellipse">
            <a:avLst/>
          </a:prstGeom>
          <a:solidFill>
            <a:srgbClr val="FFFFCC"/>
          </a:solidFill>
          <a:ln>
            <a:solidFill>
              <a:srgbClr val="FFFFCC"/>
            </a:solidFill>
          </a:ln>
          <a:effectLst>
            <a:outerShdw blurRad="304800" dist="38100" dir="8100000" algn="tr" rotWithShape="0">
              <a:schemeClr val="bg1">
                <a:lumMod val="50000"/>
                <a:alpha val="40000"/>
              </a:schemeClr>
            </a:outerShdw>
          </a:effectLst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AC8300"/>
                </a:solidFill>
              </a:rPr>
              <a:t>Data producers</a:t>
            </a:r>
            <a:endParaRPr lang="en-US" b="1" dirty="0">
              <a:solidFill>
                <a:srgbClr val="AC8300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914400" y="2819400"/>
            <a:ext cx="2057400" cy="1143000"/>
          </a:xfrm>
          <a:prstGeom prst="ellipse">
            <a:avLst/>
          </a:prstGeom>
          <a:solidFill>
            <a:srgbClr val="FFFFCC"/>
          </a:solidFill>
          <a:ln>
            <a:solidFill>
              <a:srgbClr val="FFFFCC"/>
            </a:solidFill>
          </a:ln>
          <a:effectLst>
            <a:outerShdw blurRad="304800" dist="38100" dir="8100000" algn="tr" rotWithShape="0">
              <a:schemeClr val="bg1">
                <a:lumMod val="50000"/>
                <a:alpha val="40000"/>
              </a:schemeClr>
            </a:outerShdw>
          </a:effectLst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AC8300"/>
                </a:solidFill>
              </a:rPr>
              <a:t>Data producers</a:t>
            </a:r>
            <a:endParaRPr lang="en-US" b="1" dirty="0">
              <a:solidFill>
                <a:srgbClr val="AC8300"/>
              </a:solidFill>
            </a:endParaRPr>
          </a:p>
        </p:txBody>
      </p:sp>
      <p:sp>
        <p:nvSpPr>
          <p:cNvPr id="20" name="Oval 19"/>
          <p:cNvSpPr/>
          <p:nvPr/>
        </p:nvSpPr>
        <p:spPr>
          <a:xfrm>
            <a:off x="1066800" y="2971800"/>
            <a:ext cx="2057400" cy="1143000"/>
          </a:xfrm>
          <a:prstGeom prst="ellipse">
            <a:avLst/>
          </a:prstGeom>
          <a:solidFill>
            <a:srgbClr val="FFFFCC"/>
          </a:solidFill>
          <a:ln>
            <a:solidFill>
              <a:srgbClr val="FFFFCC"/>
            </a:solidFill>
          </a:ln>
          <a:effectLst>
            <a:outerShdw blurRad="304800" dist="38100" dir="8100000" algn="tr" rotWithShape="0">
              <a:schemeClr val="bg1">
                <a:lumMod val="50000"/>
                <a:alpha val="40000"/>
              </a:schemeClr>
            </a:outerShdw>
          </a:effectLst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AC8300"/>
                </a:solidFill>
              </a:rPr>
              <a:t>Data producers</a:t>
            </a:r>
            <a:endParaRPr lang="en-US" b="1" dirty="0">
              <a:solidFill>
                <a:srgbClr val="AC8300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6553200" y="2895600"/>
            <a:ext cx="1219200" cy="1600200"/>
          </a:xfrm>
          <a:prstGeom prst="ellipse">
            <a:avLst/>
          </a:prstGeom>
          <a:solidFill>
            <a:srgbClr val="FFFFCC"/>
          </a:solidFill>
          <a:ln>
            <a:solidFill>
              <a:srgbClr val="FFFFCC"/>
            </a:solidFill>
          </a:ln>
          <a:effectLst>
            <a:outerShdw blurRad="304800" dist="38100" dir="8100000" algn="tr" rotWithShape="0">
              <a:schemeClr val="bg1">
                <a:lumMod val="50000"/>
                <a:alpha val="40000"/>
              </a:schemeClr>
            </a:outerShdw>
          </a:effectLst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AC8300"/>
                </a:solidFill>
              </a:rPr>
              <a:t>Data Users</a:t>
            </a:r>
            <a:endParaRPr lang="en-US" b="1" dirty="0">
              <a:solidFill>
                <a:srgbClr val="AC8300"/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>
            <a:off x="6705600" y="3048000"/>
            <a:ext cx="1219200" cy="1600200"/>
          </a:xfrm>
          <a:prstGeom prst="ellipse">
            <a:avLst/>
          </a:prstGeom>
          <a:solidFill>
            <a:srgbClr val="FFFFCC"/>
          </a:solidFill>
          <a:ln>
            <a:solidFill>
              <a:srgbClr val="FFFFCC"/>
            </a:solidFill>
          </a:ln>
          <a:effectLst>
            <a:outerShdw blurRad="304800" dist="38100" dir="8100000" algn="tr" rotWithShape="0">
              <a:schemeClr val="bg1">
                <a:lumMod val="50000"/>
                <a:alpha val="40000"/>
              </a:schemeClr>
            </a:outerShdw>
          </a:effectLst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AC8300"/>
                </a:solidFill>
              </a:rPr>
              <a:t>Data Users</a:t>
            </a:r>
            <a:endParaRPr lang="en-US" b="1" dirty="0">
              <a:solidFill>
                <a:srgbClr val="AC8300"/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>
            <a:off x="6858000" y="3200400"/>
            <a:ext cx="1219200" cy="1600200"/>
          </a:xfrm>
          <a:prstGeom prst="ellipse">
            <a:avLst/>
          </a:prstGeom>
          <a:solidFill>
            <a:srgbClr val="FFFFCC"/>
          </a:solidFill>
          <a:ln>
            <a:solidFill>
              <a:srgbClr val="FFFFCC"/>
            </a:solidFill>
          </a:ln>
          <a:effectLst>
            <a:outerShdw blurRad="304800" dist="38100" dir="8100000" algn="tr" rotWithShape="0">
              <a:schemeClr val="bg1">
                <a:lumMod val="50000"/>
                <a:alpha val="40000"/>
              </a:schemeClr>
            </a:outerShdw>
          </a:effectLst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AC8300"/>
                </a:solidFill>
              </a:rPr>
              <a:t>Data Users</a:t>
            </a:r>
            <a:endParaRPr lang="en-US" b="1" dirty="0">
              <a:solidFill>
                <a:srgbClr val="AC8300"/>
              </a:solidFill>
            </a:endParaRPr>
          </a:p>
        </p:txBody>
      </p:sp>
      <p:sp>
        <p:nvSpPr>
          <p:cNvPr id="26" name="Oval 25"/>
          <p:cNvSpPr/>
          <p:nvPr/>
        </p:nvSpPr>
        <p:spPr>
          <a:xfrm>
            <a:off x="7010400" y="3352800"/>
            <a:ext cx="1219200" cy="1600200"/>
          </a:xfrm>
          <a:prstGeom prst="ellipse">
            <a:avLst/>
          </a:prstGeom>
          <a:solidFill>
            <a:srgbClr val="FFFFCC"/>
          </a:solidFill>
          <a:ln>
            <a:solidFill>
              <a:srgbClr val="FFFFCC"/>
            </a:solidFill>
          </a:ln>
          <a:effectLst>
            <a:outerShdw blurRad="304800" dist="38100" dir="8100000" algn="tr" rotWithShape="0">
              <a:schemeClr val="bg1">
                <a:lumMod val="50000"/>
                <a:alpha val="40000"/>
              </a:schemeClr>
            </a:outerShdw>
          </a:effectLst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AC8300"/>
                </a:solidFill>
              </a:rPr>
              <a:t>Data Users</a:t>
            </a:r>
            <a:endParaRPr lang="en-US" b="1" dirty="0">
              <a:solidFill>
                <a:srgbClr val="AC8300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7162800" y="3505200"/>
            <a:ext cx="1219200" cy="1600200"/>
          </a:xfrm>
          <a:prstGeom prst="ellipse">
            <a:avLst/>
          </a:prstGeom>
          <a:solidFill>
            <a:srgbClr val="FFFFCC"/>
          </a:solidFill>
          <a:ln>
            <a:solidFill>
              <a:srgbClr val="FFFFCC"/>
            </a:solidFill>
          </a:ln>
          <a:effectLst>
            <a:outerShdw blurRad="304800" dist="38100" dir="8100000" algn="tr" rotWithShape="0">
              <a:schemeClr val="bg1">
                <a:lumMod val="50000"/>
                <a:alpha val="40000"/>
              </a:schemeClr>
            </a:outerShdw>
          </a:effectLst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AC8300"/>
                </a:solidFill>
              </a:rPr>
              <a:t>Data Users</a:t>
            </a:r>
            <a:endParaRPr lang="en-US" b="1" dirty="0">
              <a:solidFill>
                <a:srgbClr val="AC8300"/>
              </a:solidFill>
            </a:endParaRPr>
          </a:p>
        </p:txBody>
      </p:sp>
      <p:sp>
        <p:nvSpPr>
          <p:cNvPr id="22" name="Striped Right Arrow 21"/>
          <p:cNvSpPr/>
          <p:nvPr/>
        </p:nvSpPr>
        <p:spPr>
          <a:xfrm rot="5248227">
            <a:off x="1854019" y="4042432"/>
            <a:ext cx="584203" cy="762000"/>
          </a:xfrm>
          <a:prstGeom prst="stripedRightArrow">
            <a:avLst>
              <a:gd name="adj1" fmla="val 50000"/>
              <a:gd name="adj2" fmla="val 50000"/>
            </a:avLst>
          </a:prstGeom>
          <a:solidFill>
            <a:srgbClr val="FFFF93"/>
          </a:solidFill>
          <a:ln>
            <a:solidFill>
              <a:srgbClr val="FFFF93"/>
            </a:solidFill>
          </a:ln>
          <a:effectLst>
            <a:outerShdw blurRad="304800" dist="38100" dir="8100000" algn="tr" rotWithShape="0">
              <a:schemeClr val="bg1">
                <a:lumMod val="50000"/>
                <a:alpha val="40000"/>
              </a:schemeClr>
            </a:outerShdw>
          </a:effectLst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Striped Right Arrow 27"/>
          <p:cNvSpPr/>
          <p:nvPr/>
        </p:nvSpPr>
        <p:spPr>
          <a:xfrm rot="5248227">
            <a:off x="2158820" y="4042432"/>
            <a:ext cx="584203" cy="762000"/>
          </a:xfrm>
          <a:prstGeom prst="stripedRightArrow">
            <a:avLst>
              <a:gd name="adj1" fmla="val 50000"/>
              <a:gd name="adj2" fmla="val 50000"/>
            </a:avLst>
          </a:prstGeom>
          <a:solidFill>
            <a:srgbClr val="FFFF93"/>
          </a:solidFill>
          <a:ln>
            <a:solidFill>
              <a:srgbClr val="FFFF93"/>
            </a:solidFill>
          </a:ln>
          <a:effectLst>
            <a:outerShdw blurRad="304800" dist="38100" dir="8100000" algn="tr" rotWithShape="0">
              <a:schemeClr val="bg1">
                <a:lumMod val="50000"/>
                <a:alpha val="40000"/>
              </a:schemeClr>
            </a:outerShdw>
          </a:effectLst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2819400" y="990600"/>
            <a:ext cx="624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AC8300"/>
                </a:solidFill>
              </a:rPr>
              <a:t>Dissemination – multiple producers</a:t>
            </a:r>
            <a:endParaRPr lang="en-US" sz="2800" b="1" dirty="0">
              <a:solidFill>
                <a:srgbClr val="AC8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7" grpId="0" animBg="1"/>
      <p:bldP spid="22" grpId="0" animBg="1"/>
      <p:bldP spid="2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val 20"/>
          <p:cNvSpPr/>
          <p:nvPr/>
        </p:nvSpPr>
        <p:spPr>
          <a:xfrm>
            <a:off x="152400" y="1066800"/>
            <a:ext cx="3962400" cy="5791200"/>
          </a:xfrm>
          <a:prstGeom prst="ellipse">
            <a:avLst/>
          </a:prstGeom>
          <a:solidFill>
            <a:srgbClr val="FFFFCC"/>
          </a:solidFill>
          <a:ln>
            <a:noFill/>
          </a:ln>
          <a:effectLst>
            <a:outerShdw blurRad="4445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 anchorCtr="0"/>
          <a:lstStyle/>
          <a:p>
            <a:pPr algn="ctr"/>
            <a:endParaRPr lang="en-US" sz="2400" dirty="0">
              <a:solidFill>
                <a:srgbClr val="AC8300"/>
              </a:solidFill>
            </a:endParaRPr>
          </a:p>
        </p:txBody>
      </p:sp>
      <p:sp>
        <p:nvSpPr>
          <p:cNvPr id="42" name="Oval 41"/>
          <p:cNvSpPr/>
          <p:nvPr/>
        </p:nvSpPr>
        <p:spPr>
          <a:xfrm>
            <a:off x="1828800" y="4114800"/>
            <a:ext cx="1524000" cy="838200"/>
          </a:xfrm>
          <a:prstGeom prst="ellipse">
            <a:avLst/>
          </a:prstGeom>
          <a:solidFill>
            <a:srgbClr val="FFFFCC"/>
          </a:solidFill>
          <a:ln>
            <a:solidFill>
              <a:srgbClr val="FFFFCC"/>
            </a:solidFill>
          </a:ln>
          <a:effectLst>
            <a:outerShdw blurRad="304800" dist="38100" dir="8100000" algn="tr" rotWithShape="0">
              <a:schemeClr val="bg1">
                <a:lumMod val="50000"/>
                <a:alpha val="40000"/>
              </a:schemeClr>
            </a:outerShdw>
          </a:effectLst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AC8300"/>
              </a:solidFill>
            </a:endParaRPr>
          </a:p>
        </p:txBody>
      </p:sp>
      <p:sp>
        <p:nvSpPr>
          <p:cNvPr id="41" name="Oval 40"/>
          <p:cNvSpPr/>
          <p:nvPr/>
        </p:nvSpPr>
        <p:spPr>
          <a:xfrm>
            <a:off x="1981200" y="3200400"/>
            <a:ext cx="1524000" cy="838200"/>
          </a:xfrm>
          <a:prstGeom prst="ellipse">
            <a:avLst/>
          </a:prstGeom>
          <a:solidFill>
            <a:srgbClr val="FFFFCC"/>
          </a:solidFill>
          <a:ln>
            <a:solidFill>
              <a:srgbClr val="FFFFCC"/>
            </a:solidFill>
          </a:ln>
          <a:effectLst>
            <a:outerShdw blurRad="304800" dist="38100" dir="8100000" algn="tr" rotWithShape="0">
              <a:schemeClr val="bg1">
                <a:lumMod val="50000"/>
                <a:alpha val="40000"/>
              </a:schemeClr>
            </a:outerShdw>
          </a:effectLst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AC8300"/>
              </a:solidFill>
            </a:endParaRPr>
          </a:p>
        </p:txBody>
      </p:sp>
      <p:sp>
        <p:nvSpPr>
          <p:cNvPr id="40" name="Oval 39"/>
          <p:cNvSpPr/>
          <p:nvPr/>
        </p:nvSpPr>
        <p:spPr>
          <a:xfrm>
            <a:off x="1676400" y="5410200"/>
            <a:ext cx="1524000" cy="838200"/>
          </a:xfrm>
          <a:prstGeom prst="ellipse">
            <a:avLst/>
          </a:prstGeom>
          <a:solidFill>
            <a:srgbClr val="FFFFCC"/>
          </a:solidFill>
          <a:ln>
            <a:solidFill>
              <a:srgbClr val="FFFFCC"/>
            </a:solidFill>
          </a:ln>
          <a:effectLst>
            <a:outerShdw blurRad="304800" dist="38100" dir="8100000" algn="tr" rotWithShape="0">
              <a:schemeClr val="bg1">
                <a:lumMod val="50000"/>
                <a:alpha val="40000"/>
              </a:schemeClr>
            </a:outerShdw>
          </a:effectLst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AC8300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029200" y="1600200"/>
            <a:ext cx="3429000" cy="5171661"/>
          </a:xfrm>
          <a:prstGeom prst="ellipse">
            <a:avLst/>
          </a:prstGeom>
          <a:solidFill>
            <a:srgbClr val="FFFFCC"/>
          </a:solidFill>
          <a:ln>
            <a:noFill/>
          </a:ln>
          <a:effectLst>
            <a:outerShdw blurRad="4445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 anchorCtr="0"/>
          <a:lstStyle/>
          <a:p>
            <a:pPr algn="ctr"/>
            <a:endParaRPr lang="en-US" sz="2400" dirty="0">
              <a:solidFill>
                <a:srgbClr val="AC8300"/>
              </a:solidFill>
            </a:endParaRPr>
          </a:p>
        </p:txBody>
      </p:sp>
      <p:sp>
        <p:nvSpPr>
          <p:cNvPr id="2" name="Oval 1"/>
          <p:cNvSpPr/>
          <p:nvPr/>
        </p:nvSpPr>
        <p:spPr>
          <a:xfrm>
            <a:off x="5181600" y="4114800"/>
            <a:ext cx="990600" cy="1066800"/>
          </a:xfrm>
          <a:prstGeom prst="ellipse">
            <a:avLst/>
          </a:prstGeom>
          <a:solidFill>
            <a:srgbClr val="FFFFCC"/>
          </a:solidFill>
          <a:ln>
            <a:solidFill>
              <a:srgbClr val="FFFFCC"/>
            </a:solidFill>
          </a:ln>
          <a:effectLst>
            <a:outerShdw blurRad="304800" dist="38100" dir="8100000" algn="tr" rotWithShape="0">
              <a:schemeClr val="bg1">
                <a:lumMod val="50000"/>
                <a:alpha val="40000"/>
              </a:schemeClr>
            </a:outerShdw>
          </a:effectLst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AC8300"/>
                </a:solidFill>
              </a:rPr>
              <a:t>NSO</a:t>
            </a:r>
            <a:endParaRPr lang="en-US" b="1" dirty="0">
              <a:solidFill>
                <a:srgbClr val="AC83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77000" y="4038600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AC8300"/>
                </a:solidFill>
              </a:rPr>
              <a:t>National data coordination</a:t>
            </a:r>
            <a:endParaRPr lang="en-US" dirty="0">
              <a:solidFill>
                <a:srgbClr val="AC8300"/>
              </a:solidFill>
            </a:endParaRPr>
          </a:p>
        </p:txBody>
      </p:sp>
      <p:sp>
        <p:nvSpPr>
          <p:cNvPr id="13" name="Striped Right Arrow 12"/>
          <p:cNvSpPr/>
          <p:nvPr/>
        </p:nvSpPr>
        <p:spPr>
          <a:xfrm rot="1996820">
            <a:off x="6090183" y="4794783"/>
            <a:ext cx="762000" cy="762000"/>
          </a:xfrm>
          <a:prstGeom prst="stripedRightArrow">
            <a:avLst>
              <a:gd name="adj1" fmla="val 50000"/>
              <a:gd name="adj2" fmla="val 50000"/>
            </a:avLst>
          </a:prstGeom>
          <a:solidFill>
            <a:srgbClr val="FFFF93"/>
          </a:solidFill>
          <a:ln>
            <a:solidFill>
              <a:srgbClr val="FFFF93"/>
            </a:solidFill>
          </a:ln>
          <a:effectLst>
            <a:outerShdw blurRad="304800" dist="38100" dir="8100000" algn="tr" rotWithShape="0">
              <a:schemeClr val="bg1">
                <a:lumMod val="50000"/>
                <a:alpha val="40000"/>
              </a:schemeClr>
            </a:outerShdw>
          </a:effectLst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505200" y="914400"/>
            <a:ext cx="556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AC8300"/>
                </a:solidFill>
              </a:rPr>
              <a:t>Data provision to UN agencies</a:t>
            </a:r>
            <a:endParaRPr lang="en-US" sz="2800" b="1" dirty="0">
              <a:solidFill>
                <a:srgbClr val="AC8300"/>
              </a:solidFill>
            </a:endParaRPr>
          </a:p>
        </p:txBody>
      </p:sp>
      <p:sp>
        <p:nvSpPr>
          <p:cNvPr id="17" name="Striped Right Arrow 16"/>
          <p:cNvSpPr/>
          <p:nvPr/>
        </p:nvSpPr>
        <p:spPr>
          <a:xfrm rot="7976948">
            <a:off x="5570955" y="3292801"/>
            <a:ext cx="584203" cy="762000"/>
          </a:xfrm>
          <a:prstGeom prst="stripedRightArrow">
            <a:avLst>
              <a:gd name="adj1" fmla="val 50000"/>
              <a:gd name="adj2" fmla="val 50000"/>
            </a:avLst>
          </a:prstGeom>
          <a:solidFill>
            <a:srgbClr val="FFFF93"/>
          </a:solidFill>
          <a:ln>
            <a:solidFill>
              <a:srgbClr val="FFFF93"/>
            </a:solidFill>
          </a:ln>
          <a:effectLst>
            <a:outerShdw blurRad="304800" dist="38100" dir="8100000" algn="tr" rotWithShape="0">
              <a:schemeClr val="bg1">
                <a:lumMod val="50000"/>
                <a:alpha val="40000"/>
              </a:schemeClr>
            </a:outerShdw>
          </a:effectLst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715000" y="1905000"/>
            <a:ext cx="1676400" cy="1143000"/>
          </a:xfrm>
          <a:prstGeom prst="ellipse">
            <a:avLst/>
          </a:prstGeom>
          <a:solidFill>
            <a:srgbClr val="FFFFCC"/>
          </a:solidFill>
          <a:ln>
            <a:solidFill>
              <a:srgbClr val="FFFFCC"/>
            </a:solidFill>
          </a:ln>
          <a:effectLst>
            <a:outerShdw blurRad="304800" dist="38100" dir="8100000" algn="tr" rotWithShape="0">
              <a:schemeClr val="bg1">
                <a:lumMod val="50000"/>
                <a:alpha val="40000"/>
              </a:schemeClr>
            </a:outerShdw>
          </a:effectLst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b="1" dirty="0" smtClean="0">
                <a:solidFill>
                  <a:srgbClr val="AC8300"/>
                </a:solidFill>
              </a:rPr>
              <a:t>Data producers</a:t>
            </a:r>
            <a:endParaRPr lang="en-US" b="1" dirty="0">
              <a:solidFill>
                <a:srgbClr val="AC8300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5867400" y="2057400"/>
            <a:ext cx="1676400" cy="1143000"/>
          </a:xfrm>
          <a:prstGeom prst="ellipse">
            <a:avLst/>
          </a:prstGeom>
          <a:solidFill>
            <a:srgbClr val="FFFFCC"/>
          </a:solidFill>
          <a:ln>
            <a:solidFill>
              <a:srgbClr val="FFFFCC"/>
            </a:solidFill>
          </a:ln>
          <a:effectLst>
            <a:outerShdw blurRad="304800" dist="38100" dir="8100000" algn="tr" rotWithShape="0">
              <a:schemeClr val="bg1">
                <a:lumMod val="50000"/>
                <a:alpha val="40000"/>
              </a:schemeClr>
            </a:outerShdw>
          </a:effectLst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b="1" dirty="0" smtClean="0">
                <a:solidFill>
                  <a:srgbClr val="AC8300"/>
                </a:solidFill>
              </a:rPr>
              <a:t>Data producers</a:t>
            </a:r>
            <a:endParaRPr lang="en-US" b="1" dirty="0">
              <a:solidFill>
                <a:srgbClr val="AC8300"/>
              </a:solidFill>
            </a:endParaRPr>
          </a:p>
        </p:txBody>
      </p:sp>
      <p:sp>
        <p:nvSpPr>
          <p:cNvPr id="20" name="Oval 19"/>
          <p:cNvSpPr/>
          <p:nvPr/>
        </p:nvSpPr>
        <p:spPr>
          <a:xfrm>
            <a:off x="6019800" y="2209800"/>
            <a:ext cx="1676400" cy="1143000"/>
          </a:xfrm>
          <a:prstGeom prst="ellipse">
            <a:avLst/>
          </a:prstGeom>
          <a:solidFill>
            <a:srgbClr val="FFFFCC"/>
          </a:solidFill>
          <a:ln>
            <a:solidFill>
              <a:srgbClr val="FFFFCC"/>
            </a:solidFill>
          </a:ln>
          <a:effectLst>
            <a:outerShdw blurRad="304800" dist="38100" dir="8100000" algn="tr" rotWithShape="0">
              <a:schemeClr val="bg1">
                <a:lumMod val="50000"/>
                <a:alpha val="40000"/>
              </a:schemeClr>
            </a:outerShdw>
          </a:effectLst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b="1" dirty="0" smtClean="0">
                <a:solidFill>
                  <a:srgbClr val="AC8300"/>
                </a:solidFill>
              </a:rPr>
              <a:t>Producers</a:t>
            </a:r>
            <a:endParaRPr lang="en-US" b="1" dirty="0">
              <a:solidFill>
                <a:srgbClr val="AC8300"/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>
            <a:off x="6705600" y="5181600"/>
            <a:ext cx="838200" cy="990600"/>
          </a:xfrm>
          <a:prstGeom prst="ellipse">
            <a:avLst/>
          </a:prstGeom>
          <a:solidFill>
            <a:srgbClr val="FFFFCC"/>
          </a:solidFill>
          <a:ln>
            <a:solidFill>
              <a:srgbClr val="FFFFCC"/>
            </a:solidFill>
          </a:ln>
          <a:effectLst>
            <a:outerShdw blurRad="304800" dist="38100" dir="8100000" algn="tr" rotWithShape="0">
              <a:schemeClr val="bg1">
                <a:lumMod val="50000"/>
                <a:alpha val="40000"/>
              </a:schemeClr>
            </a:outerShdw>
          </a:effectLst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b="1" spc="-100" dirty="0" smtClean="0">
                <a:solidFill>
                  <a:srgbClr val="AC8300"/>
                </a:solidFill>
              </a:rPr>
              <a:t>Data Users</a:t>
            </a:r>
            <a:endParaRPr lang="en-US" b="1" spc="-100" dirty="0">
              <a:solidFill>
                <a:srgbClr val="AC8300"/>
              </a:solidFill>
            </a:endParaRPr>
          </a:p>
        </p:txBody>
      </p:sp>
      <p:sp>
        <p:nvSpPr>
          <p:cNvPr id="26" name="Oval 25"/>
          <p:cNvSpPr/>
          <p:nvPr/>
        </p:nvSpPr>
        <p:spPr>
          <a:xfrm>
            <a:off x="6858000" y="5334000"/>
            <a:ext cx="838200" cy="990600"/>
          </a:xfrm>
          <a:prstGeom prst="ellipse">
            <a:avLst/>
          </a:prstGeom>
          <a:solidFill>
            <a:srgbClr val="FFFFCC"/>
          </a:solidFill>
          <a:ln>
            <a:solidFill>
              <a:srgbClr val="FFFFCC"/>
            </a:solidFill>
          </a:ln>
          <a:effectLst>
            <a:outerShdw blurRad="304800" dist="38100" dir="8100000" algn="tr" rotWithShape="0">
              <a:schemeClr val="bg1">
                <a:lumMod val="50000"/>
                <a:alpha val="40000"/>
              </a:schemeClr>
            </a:outerShdw>
          </a:effectLst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b="1" spc="-100" dirty="0" smtClean="0">
                <a:solidFill>
                  <a:srgbClr val="AC8300"/>
                </a:solidFill>
              </a:rPr>
              <a:t>Data Users</a:t>
            </a:r>
            <a:endParaRPr lang="en-US" b="1" spc="-100" dirty="0">
              <a:solidFill>
                <a:srgbClr val="AC8300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7010400" y="5486400"/>
            <a:ext cx="838200" cy="990600"/>
          </a:xfrm>
          <a:prstGeom prst="ellipse">
            <a:avLst/>
          </a:prstGeom>
          <a:solidFill>
            <a:srgbClr val="FFFFCC"/>
          </a:solidFill>
          <a:ln>
            <a:solidFill>
              <a:srgbClr val="FFFFCC"/>
            </a:solidFill>
          </a:ln>
          <a:effectLst>
            <a:outerShdw blurRad="304800" dist="38100" dir="8100000" algn="tr" rotWithShape="0">
              <a:schemeClr val="bg1">
                <a:lumMod val="50000"/>
                <a:alpha val="40000"/>
              </a:schemeClr>
            </a:outerShdw>
          </a:effectLst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b="1" spc="-100" dirty="0" smtClean="0">
                <a:solidFill>
                  <a:srgbClr val="AC8300"/>
                </a:solidFill>
              </a:rPr>
              <a:t>Users</a:t>
            </a:r>
            <a:endParaRPr lang="en-US" b="1" spc="-100" dirty="0">
              <a:solidFill>
                <a:srgbClr val="AC8300"/>
              </a:solidFill>
            </a:endParaRPr>
          </a:p>
        </p:txBody>
      </p:sp>
      <p:sp>
        <p:nvSpPr>
          <p:cNvPr id="22" name="Striped Right Arrow 21"/>
          <p:cNvSpPr/>
          <p:nvPr/>
        </p:nvSpPr>
        <p:spPr>
          <a:xfrm rot="7976948">
            <a:off x="5824597" y="3292800"/>
            <a:ext cx="584203" cy="762000"/>
          </a:xfrm>
          <a:prstGeom prst="stripedRightArrow">
            <a:avLst>
              <a:gd name="adj1" fmla="val 50000"/>
              <a:gd name="adj2" fmla="val 50000"/>
            </a:avLst>
          </a:prstGeom>
          <a:solidFill>
            <a:srgbClr val="FFFF93"/>
          </a:solidFill>
          <a:ln>
            <a:solidFill>
              <a:srgbClr val="FFFF93"/>
            </a:solidFill>
          </a:ln>
          <a:effectLst>
            <a:outerShdw blurRad="304800" dist="38100" dir="8100000" algn="tr" rotWithShape="0">
              <a:schemeClr val="bg1">
                <a:lumMod val="50000"/>
                <a:alpha val="40000"/>
              </a:schemeClr>
            </a:outerShdw>
          </a:effectLst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Striped Right Arrow 27"/>
          <p:cNvSpPr/>
          <p:nvPr/>
        </p:nvSpPr>
        <p:spPr>
          <a:xfrm rot="7976948">
            <a:off x="6129398" y="3292800"/>
            <a:ext cx="584203" cy="762000"/>
          </a:xfrm>
          <a:prstGeom prst="stripedRightArrow">
            <a:avLst>
              <a:gd name="adj1" fmla="val 50000"/>
              <a:gd name="adj2" fmla="val 50000"/>
            </a:avLst>
          </a:prstGeom>
          <a:solidFill>
            <a:srgbClr val="FFFF93"/>
          </a:solidFill>
          <a:ln>
            <a:solidFill>
              <a:srgbClr val="FFFF93"/>
            </a:solidFill>
          </a:ln>
          <a:effectLst>
            <a:outerShdw blurRad="304800" dist="38100" dir="8100000" algn="tr" rotWithShape="0">
              <a:schemeClr val="bg1">
                <a:lumMod val="50000"/>
                <a:alpha val="40000"/>
              </a:schemeClr>
            </a:outerShdw>
          </a:effectLst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1066800" y="1600200"/>
            <a:ext cx="1752600" cy="1066800"/>
          </a:xfrm>
          <a:prstGeom prst="ellipse">
            <a:avLst/>
          </a:prstGeom>
          <a:solidFill>
            <a:srgbClr val="FFFFCC"/>
          </a:solidFill>
          <a:ln>
            <a:solidFill>
              <a:srgbClr val="FFFFCC"/>
            </a:solidFill>
          </a:ln>
          <a:effectLst>
            <a:outerShdw blurRad="304800" dist="38100" dir="8100000" algn="tr" rotWithShape="0">
              <a:schemeClr val="bg1">
                <a:lumMod val="50000"/>
                <a:alpha val="40000"/>
              </a:schemeClr>
            </a:outerShdw>
          </a:effectLst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AC8300"/>
                </a:solidFill>
              </a:rPr>
              <a:t>ESCWA</a:t>
            </a:r>
            <a:endParaRPr lang="en-US" b="1" dirty="0">
              <a:solidFill>
                <a:srgbClr val="AC8300"/>
              </a:solidFill>
            </a:endParaRPr>
          </a:p>
        </p:txBody>
      </p:sp>
      <p:sp>
        <p:nvSpPr>
          <p:cNvPr id="30" name="Oval 29"/>
          <p:cNvSpPr/>
          <p:nvPr/>
        </p:nvSpPr>
        <p:spPr>
          <a:xfrm>
            <a:off x="990600" y="2895600"/>
            <a:ext cx="1524000" cy="914400"/>
          </a:xfrm>
          <a:prstGeom prst="ellipse">
            <a:avLst/>
          </a:prstGeom>
          <a:solidFill>
            <a:srgbClr val="FFFFCC"/>
          </a:solidFill>
          <a:ln>
            <a:solidFill>
              <a:srgbClr val="FFFFCC"/>
            </a:solidFill>
          </a:ln>
          <a:effectLst>
            <a:outerShdw blurRad="304800" dist="38100" dir="8100000" algn="tr" rotWithShape="0">
              <a:schemeClr val="bg1">
                <a:lumMod val="50000"/>
                <a:alpha val="40000"/>
              </a:schemeClr>
            </a:outerShdw>
          </a:effectLst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b="1" dirty="0" smtClean="0">
                <a:solidFill>
                  <a:srgbClr val="AC8300"/>
                </a:solidFill>
              </a:rPr>
              <a:t>UNESCO</a:t>
            </a:r>
            <a:endParaRPr lang="en-US" b="1" dirty="0">
              <a:solidFill>
                <a:srgbClr val="AC8300"/>
              </a:solidFill>
            </a:endParaRPr>
          </a:p>
        </p:txBody>
      </p:sp>
      <p:sp>
        <p:nvSpPr>
          <p:cNvPr id="32" name="Oval 31"/>
          <p:cNvSpPr/>
          <p:nvPr/>
        </p:nvSpPr>
        <p:spPr>
          <a:xfrm>
            <a:off x="1524000" y="3657600"/>
            <a:ext cx="1524000" cy="838200"/>
          </a:xfrm>
          <a:prstGeom prst="ellipse">
            <a:avLst/>
          </a:prstGeom>
          <a:solidFill>
            <a:srgbClr val="FFFFCC"/>
          </a:solidFill>
          <a:ln>
            <a:solidFill>
              <a:srgbClr val="FFFFCC"/>
            </a:solidFill>
          </a:ln>
          <a:effectLst>
            <a:outerShdw blurRad="304800" dist="38100" dir="8100000" algn="tr" rotWithShape="0">
              <a:schemeClr val="bg1">
                <a:lumMod val="50000"/>
                <a:alpha val="40000"/>
              </a:schemeClr>
            </a:outerShdw>
          </a:effectLst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AC8300"/>
                </a:solidFill>
              </a:rPr>
              <a:t>ILO</a:t>
            </a:r>
            <a:endParaRPr lang="en-US" b="1" dirty="0">
              <a:solidFill>
                <a:srgbClr val="AC8300"/>
              </a:solidFill>
            </a:endParaRPr>
          </a:p>
        </p:txBody>
      </p:sp>
      <p:sp>
        <p:nvSpPr>
          <p:cNvPr id="33" name="Oval 32"/>
          <p:cNvSpPr/>
          <p:nvPr/>
        </p:nvSpPr>
        <p:spPr>
          <a:xfrm>
            <a:off x="685800" y="4267200"/>
            <a:ext cx="1524000" cy="838200"/>
          </a:xfrm>
          <a:prstGeom prst="ellipse">
            <a:avLst/>
          </a:prstGeom>
          <a:solidFill>
            <a:srgbClr val="FFFFCC"/>
          </a:solidFill>
          <a:ln>
            <a:solidFill>
              <a:srgbClr val="FFFFCC"/>
            </a:solidFill>
          </a:ln>
          <a:effectLst>
            <a:outerShdw blurRad="304800" dist="38100" dir="8100000" algn="tr" rotWithShape="0">
              <a:schemeClr val="bg1">
                <a:lumMod val="50000"/>
                <a:alpha val="40000"/>
              </a:schemeClr>
            </a:outerShdw>
          </a:effectLst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AC8300"/>
                </a:solidFill>
              </a:rPr>
              <a:t>FAO</a:t>
            </a:r>
            <a:endParaRPr lang="en-US" b="1" dirty="0">
              <a:solidFill>
                <a:srgbClr val="AC8300"/>
              </a:solidFill>
            </a:endParaRPr>
          </a:p>
        </p:txBody>
      </p:sp>
      <p:sp>
        <p:nvSpPr>
          <p:cNvPr id="34" name="Oval 33"/>
          <p:cNvSpPr/>
          <p:nvPr/>
        </p:nvSpPr>
        <p:spPr>
          <a:xfrm>
            <a:off x="1752600" y="4724400"/>
            <a:ext cx="1524000" cy="838200"/>
          </a:xfrm>
          <a:prstGeom prst="ellipse">
            <a:avLst/>
          </a:prstGeom>
          <a:solidFill>
            <a:srgbClr val="FFFFCC"/>
          </a:solidFill>
          <a:ln>
            <a:solidFill>
              <a:srgbClr val="FFFFCC"/>
            </a:solidFill>
          </a:ln>
          <a:effectLst>
            <a:outerShdw blurRad="304800" dist="38100" dir="8100000" algn="tr" rotWithShape="0">
              <a:schemeClr val="bg1">
                <a:lumMod val="50000"/>
                <a:alpha val="40000"/>
              </a:schemeClr>
            </a:outerShdw>
          </a:effectLst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AC8300"/>
                </a:solidFill>
              </a:rPr>
              <a:t>UNICEF</a:t>
            </a:r>
            <a:endParaRPr lang="en-US" b="1" dirty="0">
              <a:solidFill>
                <a:srgbClr val="AC8300"/>
              </a:solidFill>
            </a:endParaRPr>
          </a:p>
        </p:txBody>
      </p:sp>
      <p:sp>
        <p:nvSpPr>
          <p:cNvPr id="35" name="Oval 34"/>
          <p:cNvSpPr/>
          <p:nvPr/>
        </p:nvSpPr>
        <p:spPr>
          <a:xfrm>
            <a:off x="838200" y="5181600"/>
            <a:ext cx="1524000" cy="838200"/>
          </a:xfrm>
          <a:prstGeom prst="ellipse">
            <a:avLst/>
          </a:prstGeom>
          <a:solidFill>
            <a:srgbClr val="FFFFCC"/>
          </a:solidFill>
          <a:ln>
            <a:solidFill>
              <a:srgbClr val="FFFFCC"/>
            </a:solidFill>
          </a:ln>
          <a:effectLst>
            <a:outerShdw blurRad="304800" dist="38100" dir="8100000" algn="tr" rotWithShape="0">
              <a:schemeClr val="bg1">
                <a:lumMod val="50000"/>
                <a:alpha val="40000"/>
              </a:schemeClr>
            </a:outerShdw>
          </a:effectLst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AC8300"/>
                </a:solidFill>
              </a:rPr>
              <a:t>UNWTO</a:t>
            </a:r>
            <a:endParaRPr lang="en-US" b="1" dirty="0">
              <a:solidFill>
                <a:srgbClr val="AC8300"/>
              </a:solidFill>
            </a:endParaRPr>
          </a:p>
        </p:txBody>
      </p:sp>
      <p:sp>
        <p:nvSpPr>
          <p:cNvPr id="31" name="Oval 30"/>
          <p:cNvSpPr/>
          <p:nvPr/>
        </p:nvSpPr>
        <p:spPr>
          <a:xfrm>
            <a:off x="381000" y="3581400"/>
            <a:ext cx="1524000" cy="838200"/>
          </a:xfrm>
          <a:prstGeom prst="ellipse">
            <a:avLst/>
          </a:prstGeom>
          <a:solidFill>
            <a:srgbClr val="FFFFCC"/>
          </a:solidFill>
          <a:ln>
            <a:solidFill>
              <a:srgbClr val="FFFFCC"/>
            </a:solidFill>
          </a:ln>
          <a:effectLst>
            <a:outerShdw blurRad="304800" dist="38100" dir="8100000" algn="tr" rotWithShape="0">
              <a:schemeClr val="bg1">
                <a:lumMod val="50000"/>
                <a:alpha val="40000"/>
              </a:schemeClr>
            </a:outerShdw>
          </a:effectLst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AC8300"/>
                </a:solidFill>
              </a:rPr>
              <a:t>UNSD</a:t>
            </a:r>
            <a:endParaRPr lang="en-US" b="1" dirty="0">
              <a:solidFill>
                <a:srgbClr val="AC8300"/>
              </a:solidFill>
            </a:endParaRPr>
          </a:p>
        </p:txBody>
      </p:sp>
      <p:sp>
        <p:nvSpPr>
          <p:cNvPr id="36" name="Striped Right Arrow 35"/>
          <p:cNvSpPr/>
          <p:nvPr/>
        </p:nvSpPr>
        <p:spPr>
          <a:xfrm rot="12947058">
            <a:off x="3706888" y="3259464"/>
            <a:ext cx="1649191" cy="762000"/>
          </a:xfrm>
          <a:prstGeom prst="stripedRightArrow">
            <a:avLst>
              <a:gd name="adj1" fmla="val 50000"/>
              <a:gd name="adj2" fmla="val 50000"/>
            </a:avLst>
          </a:prstGeom>
          <a:solidFill>
            <a:srgbClr val="FFFFCC"/>
          </a:solidFill>
          <a:ln>
            <a:solidFill>
              <a:srgbClr val="FFFFCC"/>
            </a:solidFill>
          </a:ln>
          <a:effectLst>
            <a:outerShdw blurRad="304800" dist="38100" dir="8100000" algn="tr" rotWithShape="0">
              <a:schemeClr val="bg1">
                <a:lumMod val="50000"/>
                <a:alpha val="40000"/>
              </a:schemeClr>
            </a:outerShdw>
          </a:effectLst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Striped Right Arrow 36"/>
          <p:cNvSpPr/>
          <p:nvPr/>
        </p:nvSpPr>
        <p:spPr>
          <a:xfrm rot="12100862">
            <a:off x="3511420" y="3630484"/>
            <a:ext cx="1649191" cy="762000"/>
          </a:xfrm>
          <a:prstGeom prst="stripedRightArrow">
            <a:avLst>
              <a:gd name="adj1" fmla="val 50000"/>
              <a:gd name="adj2" fmla="val 50000"/>
            </a:avLst>
          </a:prstGeom>
          <a:solidFill>
            <a:srgbClr val="FFFFCC"/>
          </a:solidFill>
          <a:ln>
            <a:solidFill>
              <a:srgbClr val="FFFFCC"/>
            </a:solidFill>
          </a:ln>
          <a:effectLst>
            <a:outerShdw blurRad="304800" dist="38100" dir="8100000" algn="tr" rotWithShape="0">
              <a:schemeClr val="bg1">
                <a:lumMod val="50000"/>
                <a:alpha val="40000"/>
              </a:schemeClr>
            </a:outerShdw>
          </a:effectLst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Striped Right Arrow 37"/>
          <p:cNvSpPr/>
          <p:nvPr/>
        </p:nvSpPr>
        <p:spPr>
          <a:xfrm rot="11624544">
            <a:off x="3419703" y="4071182"/>
            <a:ext cx="1649191" cy="762000"/>
          </a:xfrm>
          <a:prstGeom prst="stripedRightArrow">
            <a:avLst>
              <a:gd name="adj1" fmla="val 50000"/>
              <a:gd name="adj2" fmla="val 50000"/>
            </a:avLst>
          </a:prstGeom>
          <a:solidFill>
            <a:srgbClr val="FFFFCC"/>
          </a:solidFill>
          <a:ln>
            <a:solidFill>
              <a:srgbClr val="FFFFCC"/>
            </a:solidFill>
          </a:ln>
          <a:effectLst>
            <a:outerShdw blurRad="304800" dist="38100" dir="8100000" algn="tr" rotWithShape="0">
              <a:schemeClr val="bg1">
                <a:lumMod val="50000"/>
                <a:alpha val="40000"/>
              </a:schemeClr>
            </a:outerShdw>
          </a:effectLst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Striped Right Arrow 38"/>
          <p:cNvSpPr/>
          <p:nvPr/>
        </p:nvSpPr>
        <p:spPr>
          <a:xfrm rot="10538056">
            <a:off x="3429598" y="4586535"/>
            <a:ext cx="1649191" cy="762000"/>
          </a:xfrm>
          <a:prstGeom prst="stripedRightArrow">
            <a:avLst>
              <a:gd name="adj1" fmla="val 50000"/>
              <a:gd name="adj2" fmla="val 50000"/>
            </a:avLst>
          </a:prstGeom>
          <a:solidFill>
            <a:srgbClr val="FFFFCC"/>
          </a:solidFill>
          <a:ln>
            <a:solidFill>
              <a:srgbClr val="FFFFCC"/>
            </a:solidFill>
          </a:ln>
          <a:effectLst>
            <a:outerShdw blurRad="304800" dist="38100" dir="8100000" algn="tr" rotWithShape="0">
              <a:schemeClr val="bg1">
                <a:lumMod val="50000"/>
                <a:alpha val="40000"/>
              </a:schemeClr>
            </a:outerShdw>
          </a:effectLst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42" grpId="0" animBg="1"/>
      <p:bldP spid="41" grpId="0" animBg="1"/>
      <p:bldP spid="40" grpId="0" animBg="1"/>
      <p:bldP spid="10" grpId="0" animBg="1"/>
      <p:bldP spid="2" grpId="0" animBg="1"/>
      <p:bldP spid="9" grpId="0"/>
      <p:bldP spid="13" grpId="0" animBg="1"/>
      <p:bldP spid="17" grpId="0" animBg="1"/>
      <p:bldP spid="18" grpId="0" animBg="1"/>
      <p:bldP spid="19" grpId="0" animBg="1"/>
      <p:bldP spid="20" grpId="0" animBg="1"/>
      <p:bldP spid="25" grpId="0" animBg="1"/>
      <p:bldP spid="26" grpId="0" animBg="1"/>
      <p:bldP spid="27" grpId="0" animBg="1"/>
      <p:bldP spid="22" grpId="0" animBg="1"/>
      <p:bldP spid="28" grpId="0" animBg="1"/>
      <p:bldP spid="29" grpId="0" animBg="1"/>
      <p:bldP spid="30" grpId="0" animBg="1"/>
      <p:bldP spid="32" grpId="0" animBg="1"/>
      <p:bldP spid="33" grpId="0" animBg="1"/>
      <p:bldP spid="34" grpId="0" animBg="1"/>
      <p:bldP spid="35" grpId="0" animBg="1"/>
      <p:bldP spid="31" grpId="0" animBg="1"/>
      <p:bldP spid="36" grpId="0" animBg="1"/>
      <p:bldP spid="37" grpId="0" animBg="1"/>
      <p:bldP spid="38" grpId="0" animBg="1"/>
      <p:bldP spid="39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703</TotalTime>
  <Words>95</Words>
  <Application>Microsoft Office PowerPoint</Application>
  <PresentationFormat>On-screen Show (4:3)</PresentationFormat>
  <Paragraphs>47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Default Design</vt:lpstr>
      <vt:lpstr>1_Default Design</vt:lpstr>
      <vt:lpstr>Slide 1</vt:lpstr>
      <vt:lpstr>Slide 2</vt:lpstr>
      <vt:lpstr>Slide 3</vt:lpstr>
      <vt:lpstr>Slide 4</vt:lpstr>
      <vt:lpstr>Slide 5</vt:lpstr>
    </vt:vector>
  </TitlesOfParts>
  <Company>United Nations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Main Title</dc:title>
  <dc:creator>User</dc:creator>
  <cp:lastModifiedBy>Juraj Riecan</cp:lastModifiedBy>
  <cp:revision>50</cp:revision>
  <dcterms:created xsi:type="dcterms:W3CDTF">2008-04-16T08:27:11Z</dcterms:created>
  <dcterms:modified xsi:type="dcterms:W3CDTF">2010-01-29T16:20:34Z</dcterms:modified>
</cp:coreProperties>
</file>