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9" r:id="rId2"/>
    <p:sldId id="257" r:id="rId3"/>
    <p:sldId id="276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68" r:id="rId16"/>
    <p:sldId id="274" r:id="rId17"/>
    <p:sldId id="269" r:id="rId18"/>
    <p:sldId id="277" r:id="rId19"/>
    <p:sldId id="271" r:id="rId20"/>
    <p:sldId id="278" r:id="rId21"/>
    <p:sldId id="272" r:id="rId22"/>
    <p:sldId id="273" r:id="rId23"/>
    <p:sldId id="275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0"/>
  </p:normalViewPr>
  <p:slideViewPr>
    <p:cSldViewPr>
      <p:cViewPr varScale="1">
        <p:scale>
          <a:sx n="68" d="100"/>
          <a:sy n="68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400093\Documents\Conflicts%20Effects\Syrian%20Transport%20from%20Amir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400093\Documents\Conflicts%20Effects\turkey%20arab%20from%20Philip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400093\AppData\Roaming\Microsoft\Excel\turkey%20arab%20from%20Philipe%20(version%201).xlsb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400093\Documents\Conflicts%20Effects\Turkey%20Export%20to%20GCC%20and%20LA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400093\Documents\Conflicts%20Effects\Turkey%20Export%20to%20GCC%20and%20L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400093\Documents\Conflicts%20Effects\Syrian%20Transport%20from%20Amir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400093\Documents\Conflicts%20Effects\Syrian%20Transport%20from%20Amir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400093\AppData\Roaming\Microsoft\Excel\turkey%20arab%20from%20Philipe%20(version%201).xlsb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400093\Documents\Conflicts%20Effects\turkey%20arab%20from%20Philip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400093\AppData\Roaming\Microsoft\Excel\turkey%20arab%20from%20Philipe%20(version%201).xlsb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400093\Documents\Conflicts%20Effects\UND-%20Turkey_kasim-14-20141226122223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400093\AppData\Roaming\Microsoft\Excel\turkey%20arab%20from%20Philipe%20(version%201).xlsb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400093\AppData\Roaming\Microsoft\Excel\turkey%20arab%20from%20Philipe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6097232164161293"/>
          <c:y val="5.1400554097404488E-2"/>
          <c:w val="0.53478525411596278"/>
          <c:h val="0.8326195683872849"/>
        </c:manualLayout>
      </c:layout>
      <c:lineChart>
        <c:grouping val="standard"/>
        <c:ser>
          <c:idx val="0"/>
          <c:order val="0"/>
          <c:tx>
            <c:strRef>
              <c:f>Sheet1!$B$20</c:f>
              <c:strCache>
                <c:ptCount val="1"/>
                <c:pt idx="0">
                  <c:v>Real GDP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howVal val="1"/>
          </c:dLbls>
          <c:cat>
            <c:numRef>
              <c:f>Sheet1!$A$21:$A$24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Sheet1!$B$21:$B$24</c:f>
              <c:numCache>
                <c:formatCode>General</c:formatCode>
                <c:ptCount val="4"/>
                <c:pt idx="0">
                  <c:v>60.190000000000012</c:v>
                </c:pt>
                <c:pt idx="1">
                  <c:v>55.92</c:v>
                </c:pt>
                <c:pt idx="2">
                  <c:v>40.15</c:v>
                </c:pt>
                <c:pt idx="3">
                  <c:v>33.450000000000003</c:v>
                </c:pt>
              </c:numCache>
            </c:numRef>
          </c:val>
        </c:ser>
        <c:ser>
          <c:idx val="1"/>
          <c:order val="1"/>
          <c:tx>
            <c:strRef>
              <c:f>Sheet1!$C$20</c:f>
              <c:strCache>
                <c:ptCount val="1"/>
                <c:pt idx="0">
                  <c:v>Expected GDP 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showVal val="1"/>
          </c:dLbls>
          <c:cat>
            <c:numRef>
              <c:f>Sheet1!$A$21:$A$24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Sheet1!$C$21:$C$24</c:f>
              <c:numCache>
                <c:formatCode>General</c:formatCode>
                <c:ptCount val="4"/>
                <c:pt idx="0">
                  <c:v>60.190000000000012</c:v>
                </c:pt>
                <c:pt idx="1">
                  <c:v>63.38</c:v>
                </c:pt>
                <c:pt idx="2">
                  <c:v>66.669999999999987</c:v>
                </c:pt>
                <c:pt idx="3">
                  <c:v>70.14</c:v>
                </c:pt>
              </c:numCache>
            </c:numRef>
          </c:val>
        </c:ser>
        <c:marker val="1"/>
        <c:axId val="66924544"/>
        <c:axId val="66926080"/>
      </c:lineChart>
      <c:catAx>
        <c:axId val="66924544"/>
        <c:scaling>
          <c:orientation val="minMax"/>
        </c:scaling>
        <c:axPos val="b"/>
        <c:numFmt formatCode="General" sourceLinked="1"/>
        <c:majorTickMark val="none"/>
        <c:tickLblPos val="nextTo"/>
        <c:crossAx val="66926080"/>
        <c:crosses val="autoZero"/>
        <c:auto val="1"/>
        <c:lblAlgn val="ctr"/>
        <c:lblOffset val="100"/>
      </c:catAx>
      <c:valAx>
        <c:axId val="66926080"/>
        <c:scaling>
          <c:orientation val="minMax"/>
          <c:min val="1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1000 USD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6924544"/>
        <c:crosses val="autoZero"/>
        <c:crossBetween val="between"/>
      </c:valAx>
    </c:plotArea>
    <c:legend>
      <c:legendPos val="r"/>
      <c:layout/>
    </c:legend>
    <c:plotVisOnly val="1"/>
  </c:chart>
  <c:spPr>
    <a:ln>
      <a:solidFill>
        <a:schemeClr val="tx1"/>
      </a:solidFill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>
        <c:manualLayout>
          <c:xMode val="edge"/>
          <c:yMode val="edge"/>
          <c:x val="0.29854080739907568"/>
          <c:y val="1.6498429499591245E-2"/>
        </c:manualLayout>
      </c:layout>
      <c:txPr>
        <a:bodyPr/>
        <a:lstStyle/>
        <a:p>
          <a:pPr>
            <a:defRPr sz="1400" b="0"/>
          </a:pPr>
          <a:endParaRPr lang="en-US"/>
        </a:p>
      </c:txPr>
    </c:title>
    <c:plotArea>
      <c:layout/>
      <c:lineChart>
        <c:grouping val="standard"/>
        <c:ser>
          <c:idx val="0"/>
          <c:order val="0"/>
          <c:tx>
            <c:strRef>
              <c:f>Sheet1!$L$2</c:f>
              <c:strCache>
                <c:ptCount val="1"/>
                <c:pt idx="0">
                  <c:v>All Arab Neighbouring Countries</c:v>
                </c:pt>
              </c:strCache>
            </c:strRef>
          </c:tx>
          <c:cat>
            <c:numRef>
              <c:f>Sheet1!$A$3:$A$16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Sheet1!$L$3:$L$16</c:f>
              <c:numCache>
                <c:formatCode>#,##0</c:formatCode>
                <c:ptCount val="14"/>
                <c:pt idx="0">
                  <c:v>1226238.0160000001</c:v>
                </c:pt>
                <c:pt idx="1">
                  <c:v>1619721.767</c:v>
                </c:pt>
                <c:pt idx="2">
                  <c:v>1764210.4140000001</c:v>
                </c:pt>
                <c:pt idx="3">
                  <c:v>3214908.477</c:v>
                </c:pt>
                <c:pt idx="4">
                  <c:v>4971763.5520000001</c:v>
                </c:pt>
                <c:pt idx="5">
                  <c:v>6797878.5160000008</c:v>
                </c:pt>
                <c:pt idx="6">
                  <c:v>7397419.2390000001</c:v>
                </c:pt>
                <c:pt idx="7">
                  <c:v>9992650.3760000002</c:v>
                </c:pt>
                <c:pt idx="8">
                  <c:v>18424991.084999997</c:v>
                </c:pt>
                <c:pt idx="9">
                  <c:v>13082304.499000002</c:v>
                </c:pt>
                <c:pt idx="10">
                  <c:v>15498277.276000001</c:v>
                </c:pt>
                <c:pt idx="11">
                  <c:v>18477726.054000001</c:v>
                </c:pt>
                <c:pt idx="12">
                  <c:v>25824734.022</c:v>
                </c:pt>
                <c:pt idx="13">
                  <c:v>23849134.066</c:v>
                </c:pt>
              </c:numCache>
            </c:numRef>
          </c:val>
        </c:ser>
        <c:marker val="1"/>
        <c:axId val="71576192"/>
        <c:axId val="71577984"/>
      </c:lineChart>
      <c:catAx>
        <c:axId val="71576192"/>
        <c:scaling>
          <c:orientation val="minMax"/>
        </c:scaling>
        <c:axPos val="b"/>
        <c:numFmt formatCode="General" sourceLinked="1"/>
        <c:tickLblPos val="nextTo"/>
        <c:crossAx val="71577984"/>
        <c:crosses val="autoZero"/>
        <c:auto val="1"/>
        <c:lblAlgn val="ctr"/>
        <c:lblOffset val="100"/>
      </c:catAx>
      <c:valAx>
        <c:axId val="71577984"/>
        <c:scaling>
          <c:orientation val="minMax"/>
        </c:scaling>
        <c:axPos val="l"/>
        <c:majorGridlines/>
        <c:numFmt formatCode="#,##0" sourceLinked="1"/>
        <c:tickLblPos val="nextTo"/>
        <c:crossAx val="71576192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txPr>
        <a:bodyPr/>
        <a:lstStyle/>
        <a:p>
          <a:pPr>
            <a:defRPr sz="1400" b="0"/>
          </a:pPr>
          <a:endParaRPr lang="en-US"/>
        </a:p>
      </c:txPr>
    </c:title>
    <c:plotArea>
      <c:layout/>
      <c:lineChart>
        <c:grouping val="standard"/>
        <c:ser>
          <c:idx val="0"/>
          <c:order val="0"/>
          <c:tx>
            <c:strRef>
              <c:f>Sheet1!$B$2</c:f>
              <c:strCache>
                <c:ptCount val="1"/>
                <c:pt idx="0">
                  <c:v>All Countries</c:v>
                </c:pt>
              </c:strCache>
            </c:strRef>
          </c:tx>
          <c:cat>
            <c:numRef>
              <c:f>Sheet1!$A$3:$A$16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Sheet1!$B$3:$B$16</c:f>
              <c:numCache>
                <c:formatCode>#,##0</c:formatCode>
                <c:ptCount val="14"/>
                <c:pt idx="0">
                  <c:v>27485221.974999998</c:v>
                </c:pt>
                <c:pt idx="1">
                  <c:v>31333870.404999997</c:v>
                </c:pt>
                <c:pt idx="2">
                  <c:v>35761981.306999996</c:v>
                </c:pt>
                <c:pt idx="3">
                  <c:v>47252836.302000001</c:v>
                </c:pt>
                <c:pt idx="4">
                  <c:v>63120948.800000004</c:v>
                </c:pt>
                <c:pt idx="5">
                  <c:v>73476408.143000007</c:v>
                </c:pt>
                <c:pt idx="6">
                  <c:v>85534675.518000007</c:v>
                </c:pt>
                <c:pt idx="7">
                  <c:v>107271749.904</c:v>
                </c:pt>
                <c:pt idx="8">
                  <c:v>132002384.611</c:v>
                </c:pt>
                <c:pt idx="9">
                  <c:v>102138525.691</c:v>
                </c:pt>
                <c:pt idx="10">
                  <c:v>113979451.82600001</c:v>
                </c:pt>
                <c:pt idx="11">
                  <c:v>134889535.53600001</c:v>
                </c:pt>
                <c:pt idx="12">
                  <c:v>152531492.63600001</c:v>
                </c:pt>
                <c:pt idx="13">
                  <c:v>151757474.92399999</c:v>
                </c:pt>
              </c:numCache>
            </c:numRef>
          </c:val>
        </c:ser>
        <c:marker val="1"/>
        <c:axId val="71614464"/>
        <c:axId val="71616000"/>
      </c:lineChart>
      <c:catAx>
        <c:axId val="71614464"/>
        <c:scaling>
          <c:orientation val="minMax"/>
        </c:scaling>
        <c:axPos val="b"/>
        <c:numFmt formatCode="General" sourceLinked="1"/>
        <c:tickLblPos val="nextTo"/>
        <c:crossAx val="71616000"/>
        <c:crosses val="autoZero"/>
        <c:auto val="1"/>
        <c:lblAlgn val="ctr"/>
        <c:lblOffset val="100"/>
      </c:catAx>
      <c:valAx>
        <c:axId val="716160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1000 USD</a:t>
                </a:r>
              </a:p>
            </c:rich>
          </c:tx>
          <c:layout/>
        </c:title>
        <c:numFmt formatCode="#,##0" sourceLinked="1"/>
        <c:tickLblPos val="nextTo"/>
        <c:crossAx val="71614464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From Lebanon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'us_tradematrix_e_groups_119 (2)'!$A$18</c:f>
              <c:strCache>
                <c:ptCount val="1"/>
                <c:pt idx="0">
                  <c:v>GCC</c:v>
                </c:pt>
              </c:strCache>
            </c:strRef>
          </c:tx>
          <c:cat>
            <c:numRef>
              <c:f>'us_tradematrix_e_groups_119 (2)'!$B$11:$T$11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'us_tradematrix_e_groups_119 (2)'!$B$18:$T$18</c:f>
              <c:numCache>
                <c:formatCode>General</c:formatCode>
                <c:ptCount val="19"/>
                <c:pt idx="0">
                  <c:v>211487</c:v>
                </c:pt>
                <c:pt idx="1">
                  <c:v>237284</c:v>
                </c:pt>
                <c:pt idx="2">
                  <c:v>175682.36199999976</c:v>
                </c:pt>
                <c:pt idx="3">
                  <c:v>174081.75899999999</c:v>
                </c:pt>
                <c:pt idx="4">
                  <c:v>165078.98799999998</c:v>
                </c:pt>
                <c:pt idx="5">
                  <c:v>179004.49399999998</c:v>
                </c:pt>
                <c:pt idx="6">
                  <c:v>286344.81800000003</c:v>
                </c:pt>
                <c:pt idx="7">
                  <c:v>309082.64599999989</c:v>
                </c:pt>
                <c:pt idx="8">
                  <c:v>385062.25099999999</c:v>
                </c:pt>
                <c:pt idx="9">
                  <c:v>428386.72499999998</c:v>
                </c:pt>
                <c:pt idx="10">
                  <c:v>532740.04</c:v>
                </c:pt>
                <c:pt idx="11">
                  <c:v>704698.62899999996</c:v>
                </c:pt>
                <c:pt idx="12">
                  <c:v>869312.33700000041</c:v>
                </c:pt>
                <c:pt idx="13">
                  <c:v>1071945.3030000001</c:v>
                </c:pt>
                <c:pt idx="14">
                  <c:v>1039551.057</c:v>
                </c:pt>
                <c:pt idx="15">
                  <c:v>1144227.42</c:v>
                </c:pt>
                <c:pt idx="16">
                  <c:v>1204432.1510000001</c:v>
                </c:pt>
                <c:pt idx="17">
                  <c:v>1286975.8470000001</c:v>
                </c:pt>
                <c:pt idx="18">
                  <c:v>1256284.754</c:v>
                </c:pt>
              </c:numCache>
            </c:numRef>
          </c:val>
        </c:ser>
        <c:marker val="1"/>
        <c:axId val="71750016"/>
        <c:axId val="71751552"/>
      </c:lineChart>
      <c:catAx>
        <c:axId val="71750016"/>
        <c:scaling>
          <c:orientation val="minMax"/>
        </c:scaling>
        <c:axPos val="b"/>
        <c:numFmt formatCode="General" sourceLinked="1"/>
        <c:tickLblPos val="nextTo"/>
        <c:crossAx val="71751552"/>
        <c:crosses val="autoZero"/>
        <c:auto val="1"/>
        <c:lblAlgn val="ctr"/>
        <c:lblOffset val="100"/>
      </c:catAx>
      <c:valAx>
        <c:axId val="71751552"/>
        <c:scaling>
          <c:orientation val="minMax"/>
        </c:scaling>
        <c:axPos val="l"/>
        <c:majorGridlines/>
        <c:numFmt formatCode="General" sourceLinked="1"/>
        <c:tickLblPos val="nextTo"/>
        <c:crossAx val="71750016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From Jordan</a:t>
            </a:r>
          </a:p>
        </c:rich>
      </c:tx>
      <c:layout>
        <c:manualLayout>
          <c:xMode val="edge"/>
          <c:yMode val="edge"/>
          <c:x val="0.39996310020071063"/>
          <c:y val="1.6546335554209573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'us_tradematrix_e_groups_119 (2)'!$A$30</c:f>
              <c:strCache>
                <c:ptCount val="1"/>
                <c:pt idx="0">
                  <c:v>GCC</c:v>
                </c:pt>
              </c:strCache>
            </c:strRef>
          </c:tx>
          <c:cat>
            <c:numRef>
              <c:f>'us_tradematrix_e_groups_119 (2)'!$B$23:$T$23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'us_tradematrix_e_groups_119 (2)'!$B$30:$T$30</c:f>
              <c:numCache>
                <c:formatCode>General</c:formatCode>
                <c:ptCount val="19"/>
                <c:pt idx="0">
                  <c:v>241283.52499999976</c:v>
                </c:pt>
                <c:pt idx="1">
                  <c:v>311296.45600000001</c:v>
                </c:pt>
                <c:pt idx="2">
                  <c:v>422388.20199999999</c:v>
                </c:pt>
                <c:pt idx="3">
                  <c:v>372232.01799999987</c:v>
                </c:pt>
                <c:pt idx="4">
                  <c:v>372926.527</c:v>
                </c:pt>
                <c:pt idx="5">
                  <c:v>317295.38400000002</c:v>
                </c:pt>
                <c:pt idx="6">
                  <c:v>346591.61099999986</c:v>
                </c:pt>
                <c:pt idx="7">
                  <c:v>384324.27100000001</c:v>
                </c:pt>
                <c:pt idx="8">
                  <c:v>401415.62099999993</c:v>
                </c:pt>
                <c:pt idx="9">
                  <c:v>412107.71</c:v>
                </c:pt>
                <c:pt idx="10">
                  <c:v>538586.7789999987</c:v>
                </c:pt>
                <c:pt idx="11">
                  <c:v>839808.17699999898</c:v>
                </c:pt>
                <c:pt idx="12">
                  <c:v>972241.59199999936</c:v>
                </c:pt>
                <c:pt idx="13">
                  <c:v>1052675.3890000011</c:v>
                </c:pt>
                <c:pt idx="14">
                  <c:v>1039323.384</c:v>
                </c:pt>
                <c:pt idx="15">
                  <c:v>1207385.2180000001</c:v>
                </c:pt>
                <c:pt idx="16">
                  <c:v>1205145.318</c:v>
                </c:pt>
                <c:pt idx="17">
                  <c:v>1293559.561</c:v>
                </c:pt>
                <c:pt idx="18">
                  <c:v>1575967.1720000019</c:v>
                </c:pt>
              </c:numCache>
            </c:numRef>
          </c:val>
        </c:ser>
        <c:marker val="1"/>
        <c:axId val="71771648"/>
        <c:axId val="71773184"/>
      </c:lineChart>
      <c:catAx>
        <c:axId val="71771648"/>
        <c:scaling>
          <c:orientation val="minMax"/>
        </c:scaling>
        <c:axPos val="b"/>
        <c:numFmt formatCode="General" sourceLinked="1"/>
        <c:tickLblPos val="nextTo"/>
        <c:crossAx val="71773184"/>
        <c:crosses val="autoZero"/>
        <c:auto val="1"/>
        <c:lblAlgn val="ctr"/>
        <c:lblOffset val="100"/>
      </c:catAx>
      <c:valAx>
        <c:axId val="71773184"/>
        <c:scaling>
          <c:orientation val="minMax"/>
        </c:scaling>
        <c:axPos val="l"/>
        <c:majorGridlines/>
        <c:numFmt formatCode="General" sourceLinked="1"/>
        <c:tickLblPos val="nextTo"/>
        <c:crossAx val="7177164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ar-SY" sz="1400"/>
              <a:t>تطور عدد الشاحنات المحملة في مكاتب نقل البضائع</a:t>
            </a:r>
            <a:endParaRPr lang="en-US" sz="1400"/>
          </a:p>
        </c:rich>
      </c:tx>
      <c:layout/>
    </c:title>
    <c:plotArea>
      <c:layout>
        <c:manualLayout>
          <c:layoutTarget val="inner"/>
          <c:xMode val="edge"/>
          <c:yMode val="edge"/>
          <c:x val="0.14541293639664946"/>
          <c:y val="0.17992170170647895"/>
          <c:w val="0.826470535361162"/>
          <c:h val="0.72108097598911269"/>
        </c:manualLayout>
      </c:layout>
      <c:lineChart>
        <c:grouping val="standard"/>
        <c:ser>
          <c:idx val="0"/>
          <c:order val="0"/>
          <c:tx>
            <c:strRef>
              <c:f>Sheet1!$B$2</c:f>
              <c:strCache>
                <c:ptCount val="1"/>
                <c:pt idx="0">
                  <c:v>Trucks Loaded</c:v>
                </c:pt>
              </c:strCache>
            </c:strRef>
          </c:tx>
          <c:cat>
            <c:numRef>
              <c:f>Sheet1!$A$3:$A$7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Sheet1!$B$3:$B$7</c:f>
              <c:numCache>
                <c:formatCode>#,##0</c:formatCode>
                <c:ptCount val="5"/>
                <c:pt idx="0">
                  <c:v>627706</c:v>
                </c:pt>
                <c:pt idx="1">
                  <c:v>642896</c:v>
                </c:pt>
                <c:pt idx="2">
                  <c:v>469530</c:v>
                </c:pt>
                <c:pt idx="3">
                  <c:v>215270</c:v>
                </c:pt>
                <c:pt idx="4">
                  <c:v>425895</c:v>
                </c:pt>
              </c:numCache>
            </c:numRef>
          </c:val>
        </c:ser>
        <c:marker val="1"/>
        <c:axId val="66955520"/>
        <c:axId val="66965504"/>
      </c:lineChart>
      <c:catAx>
        <c:axId val="66955520"/>
        <c:scaling>
          <c:orientation val="minMax"/>
        </c:scaling>
        <c:axPos val="b"/>
        <c:numFmt formatCode="General" sourceLinked="1"/>
        <c:tickLblPos val="nextTo"/>
        <c:crossAx val="66965504"/>
        <c:crosses val="autoZero"/>
        <c:auto val="1"/>
        <c:lblAlgn val="ctr"/>
        <c:lblOffset val="100"/>
      </c:catAx>
      <c:valAx>
        <c:axId val="66965504"/>
        <c:scaling>
          <c:orientation val="minMax"/>
        </c:scaling>
        <c:axPos val="l"/>
        <c:majorGridlines/>
        <c:numFmt formatCode="#,##0" sourceLinked="1"/>
        <c:tickLblPos val="nextTo"/>
        <c:crossAx val="6695552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ar-SY" sz="1400" dirty="0"/>
              <a:t>تطور </a:t>
            </a:r>
            <a:r>
              <a:rPr lang="ar-SY" sz="1400" dirty="0" smtClean="0"/>
              <a:t>كمية</a:t>
            </a:r>
            <a:r>
              <a:rPr lang="ar-SY" sz="1400" baseline="0" dirty="0" smtClean="0"/>
              <a:t> </a:t>
            </a:r>
            <a:r>
              <a:rPr lang="ar-SY" sz="1400" baseline="0" dirty="0"/>
              <a:t>البضائع المحملة في مكاتب نقل البضائع (طن)</a:t>
            </a:r>
            <a:endParaRPr lang="en-US" sz="1400" dirty="0"/>
          </a:p>
        </c:rich>
      </c:tx>
      <c:layout>
        <c:manualLayout>
          <c:xMode val="edge"/>
          <c:yMode val="edge"/>
          <c:x val="0.21807633420822431"/>
          <c:y val="1.8518518518518552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Sheet1!$C$2</c:f>
              <c:strCache>
                <c:ptCount val="1"/>
                <c:pt idx="0">
                  <c:v>Cargo Transported in Tons</c:v>
                </c:pt>
              </c:strCache>
            </c:strRef>
          </c:tx>
          <c:cat>
            <c:numRef>
              <c:f>Sheet1!$A$3:$A$7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Sheet1!$C$3:$C$7</c:f>
              <c:numCache>
                <c:formatCode>#,##0</c:formatCode>
                <c:ptCount val="5"/>
                <c:pt idx="0">
                  <c:v>17084868</c:v>
                </c:pt>
                <c:pt idx="1">
                  <c:v>17323555</c:v>
                </c:pt>
                <c:pt idx="2">
                  <c:v>13138516</c:v>
                </c:pt>
                <c:pt idx="3">
                  <c:v>6790938</c:v>
                </c:pt>
                <c:pt idx="4">
                  <c:v>15265785</c:v>
                </c:pt>
              </c:numCache>
            </c:numRef>
          </c:val>
        </c:ser>
        <c:marker val="1"/>
        <c:axId val="66968960"/>
        <c:axId val="69808896"/>
      </c:lineChart>
      <c:catAx>
        <c:axId val="66968960"/>
        <c:scaling>
          <c:orientation val="minMax"/>
        </c:scaling>
        <c:axPos val="b"/>
        <c:numFmt formatCode="General" sourceLinked="1"/>
        <c:tickLblPos val="nextTo"/>
        <c:crossAx val="69808896"/>
        <c:crosses val="autoZero"/>
        <c:auto val="1"/>
        <c:lblAlgn val="ctr"/>
        <c:lblOffset val="100"/>
      </c:catAx>
      <c:valAx>
        <c:axId val="69808896"/>
        <c:scaling>
          <c:orientation val="minMax"/>
        </c:scaling>
        <c:axPos val="l"/>
        <c:majorGridlines/>
        <c:numFmt formatCode="#,##0" sourceLinked="1"/>
        <c:tickLblPos val="nextTo"/>
        <c:crossAx val="6696896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txPr>
        <a:bodyPr/>
        <a:lstStyle/>
        <a:p>
          <a:pPr>
            <a:defRPr sz="1400" b="0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1636937209771847"/>
          <c:y val="0.11636304995773841"/>
          <c:w val="0.8109810552527088"/>
          <c:h val="0.82416900217981315"/>
        </c:manualLayout>
      </c:layout>
      <c:lineChart>
        <c:grouping val="standard"/>
        <c:ser>
          <c:idx val="0"/>
          <c:order val="0"/>
          <c:tx>
            <c:strRef>
              <c:f>Sheet1!$I$2</c:f>
              <c:strCache>
                <c:ptCount val="1"/>
                <c:pt idx="0">
                  <c:v>Syria</c:v>
                </c:pt>
              </c:strCache>
            </c:strRef>
          </c:tx>
          <c:cat>
            <c:numRef>
              <c:f>Sheet1!$A$3:$A$16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Sheet1!$I$3:$I$16</c:f>
              <c:numCache>
                <c:formatCode>#,##0</c:formatCode>
                <c:ptCount val="14"/>
                <c:pt idx="0">
                  <c:v>182574.47500000001</c:v>
                </c:pt>
                <c:pt idx="1">
                  <c:v>281141.19099999999</c:v>
                </c:pt>
                <c:pt idx="2">
                  <c:v>262867.73200000002</c:v>
                </c:pt>
                <c:pt idx="3">
                  <c:v>410754.94099999999</c:v>
                </c:pt>
                <c:pt idx="4">
                  <c:v>394782.93400000036</c:v>
                </c:pt>
                <c:pt idx="5">
                  <c:v>551627.26599999936</c:v>
                </c:pt>
                <c:pt idx="6">
                  <c:v>609417</c:v>
                </c:pt>
                <c:pt idx="7">
                  <c:v>797765.94400000002</c:v>
                </c:pt>
                <c:pt idx="8">
                  <c:v>1114840.08</c:v>
                </c:pt>
                <c:pt idx="9">
                  <c:v>1424701.3220000011</c:v>
                </c:pt>
                <c:pt idx="10">
                  <c:v>1848783.923</c:v>
                </c:pt>
                <c:pt idx="11">
                  <c:v>1610057.0349999999</c:v>
                </c:pt>
                <c:pt idx="12">
                  <c:v>500976.44099999999</c:v>
                </c:pt>
                <c:pt idx="13">
                  <c:v>1024932.5989999993</c:v>
                </c:pt>
              </c:numCache>
            </c:numRef>
          </c:val>
        </c:ser>
        <c:marker val="1"/>
        <c:axId val="68048384"/>
        <c:axId val="68049920"/>
      </c:lineChart>
      <c:catAx>
        <c:axId val="68048384"/>
        <c:scaling>
          <c:orientation val="minMax"/>
        </c:scaling>
        <c:axPos val="b"/>
        <c:numFmt formatCode="General" sourceLinked="1"/>
        <c:tickLblPos val="nextTo"/>
        <c:crossAx val="68049920"/>
        <c:crosses val="autoZero"/>
        <c:auto val="1"/>
        <c:lblAlgn val="ctr"/>
        <c:lblOffset val="100"/>
      </c:catAx>
      <c:valAx>
        <c:axId val="680499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1000 USD</a:t>
                </a:r>
              </a:p>
            </c:rich>
          </c:tx>
          <c:layout/>
        </c:title>
        <c:numFmt formatCode="#,##0" sourceLinked="1"/>
        <c:tickLblPos val="nextTo"/>
        <c:crossAx val="68048384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Sheet1!$D$2</c:f>
              <c:strCache>
                <c:ptCount val="1"/>
                <c:pt idx="0">
                  <c:v>GCC</c:v>
                </c:pt>
              </c:strCache>
            </c:strRef>
          </c:tx>
          <c:cat>
            <c:numRef>
              <c:f>Sheet1!$A$3:$A$16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Sheet1!$D$3:$D$16</c:f>
              <c:numCache>
                <c:formatCode>#,##0</c:formatCode>
                <c:ptCount val="14"/>
                <c:pt idx="0">
                  <c:v>816861.28699999896</c:v>
                </c:pt>
                <c:pt idx="1">
                  <c:v>1035799.376</c:v>
                </c:pt>
                <c:pt idx="2">
                  <c:v>1200215.709</c:v>
                </c:pt>
                <c:pt idx="3">
                  <c:v>1677351.3790000011</c:v>
                </c:pt>
                <c:pt idx="4">
                  <c:v>2292313.537</c:v>
                </c:pt>
                <c:pt idx="5">
                  <c:v>3011612.4819999998</c:v>
                </c:pt>
                <c:pt idx="6">
                  <c:v>3636390.182</c:v>
                </c:pt>
                <c:pt idx="7">
                  <c:v>5567595.591</c:v>
                </c:pt>
                <c:pt idx="8">
                  <c:v>12268198.155999999</c:v>
                </c:pt>
                <c:pt idx="9">
                  <c:v>5389674.9320000075</c:v>
                </c:pt>
                <c:pt idx="10">
                  <c:v>6415936.5270000007</c:v>
                </c:pt>
                <c:pt idx="11">
                  <c:v>7330691.5990000013</c:v>
                </c:pt>
                <c:pt idx="12">
                  <c:v>12878764.439999985</c:v>
                </c:pt>
                <c:pt idx="13">
                  <c:v>9309562.3249999993</c:v>
                </c:pt>
              </c:numCache>
            </c:numRef>
          </c:val>
        </c:ser>
        <c:marker val="1"/>
        <c:axId val="69871104"/>
        <c:axId val="69872640"/>
      </c:lineChart>
      <c:catAx>
        <c:axId val="69871104"/>
        <c:scaling>
          <c:orientation val="minMax"/>
        </c:scaling>
        <c:axPos val="b"/>
        <c:numFmt formatCode="General" sourceLinked="1"/>
        <c:majorTickMark val="none"/>
        <c:tickLblPos val="nextTo"/>
        <c:crossAx val="69872640"/>
        <c:crosses val="autoZero"/>
        <c:auto val="1"/>
        <c:lblAlgn val="ctr"/>
        <c:lblOffset val="100"/>
      </c:catAx>
      <c:valAx>
        <c:axId val="698726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1000</a:t>
                </a:r>
                <a:r>
                  <a:rPr lang="en-US" baseline="0" dirty="0"/>
                  <a:t> US $</a:t>
                </a:r>
                <a:endParaRPr lang="en-US" dirty="0"/>
              </a:p>
            </c:rich>
          </c:tx>
          <c:layout/>
        </c:title>
        <c:numFmt formatCode="#,##0" sourceLinked="1"/>
        <c:majorTickMark val="none"/>
        <c:tickLblPos val="nextTo"/>
        <c:crossAx val="69871104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overlay val="1"/>
      <c:txPr>
        <a:bodyPr/>
        <a:lstStyle/>
        <a:p>
          <a:pPr>
            <a:defRPr sz="1400" b="0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8461067366579179"/>
          <c:y val="7.4548702245552642E-2"/>
          <c:w val="0.79909492563429574"/>
          <c:h val="0.8326195683872849"/>
        </c:manualLayout>
      </c:layout>
      <c:lineChart>
        <c:grouping val="standard"/>
        <c:ser>
          <c:idx val="0"/>
          <c:order val="0"/>
          <c:tx>
            <c:strRef>
              <c:f>Sheet1!$F$2</c:f>
              <c:strCache>
                <c:ptCount val="1"/>
                <c:pt idx="0">
                  <c:v>Iraq</c:v>
                </c:pt>
              </c:strCache>
            </c:strRef>
          </c:tx>
          <c:cat>
            <c:numRef>
              <c:f>Sheet1!$A$3:$A$16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Sheet1!$F$3:$F$16</c:f>
              <c:numCache>
                <c:formatCode>#,##0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829057.53500000003</c:v>
                </c:pt>
                <c:pt idx="4">
                  <c:v>1820801.885</c:v>
                </c:pt>
                <c:pt idx="5">
                  <c:v>2750080.4099999997</c:v>
                </c:pt>
                <c:pt idx="6">
                  <c:v>2589352.495999997</c:v>
                </c:pt>
                <c:pt idx="7">
                  <c:v>2844767.091</c:v>
                </c:pt>
                <c:pt idx="8">
                  <c:v>3916190.5070000002</c:v>
                </c:pt>
                <c:pt idx="9">
                  <c:v>5126116.2680000002</c:v>
                </c:pt>
                <c:pt idx="10">
                  <c:v>6041860.6189999999</c:v>
                </c:pt>
                <c:pt idx="11">
                  <c:v>8311819.0890000015</c:v>
                </c:pt>
                <c:pt idx="12">
                  <c:v>10827667.986</c:v>
                </c:pt>
                <c:pt idx="13">
                  <c:v>11951797.390000002</c:v>
                </c:pt>
              </c:numCache>
            </c:numRef>
          </c:val>
        </c:ser>
        <c:marker val="1"/>
        <c:axId val="69915008"/>
        <c:axId val="69916544"/>
      </c:lineChart>
      <c:catAx>
        <c:axId val="69915008"/>
        <c:scaling>
          <c:orientation val="minMax"/>
        </c:scaling>
        <c:axPos val="b"/>
        <c:numFmt formatCode="General" sourceLinked="1"/>
        <c:tickLblPos val="nextTo"/>
        <c:crossAx val="69916544"/>
        <c:crosses val="autoZero"/>
        <c:auto val="1"/>
        <c:lblAlgn val="ctr"/>
        <c:lblOffset val="100"/>
      </c:catAx>
      <c:valAx>
        <c:axId val="699165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1000 USD</a:t>
                </a:r>
              </a:p>
            </c:rich>
          </c:tx>
          <c:layout/>
        </c:title>
        <c:numFmt formatCode="#,##0" sourceLinked="1"/>
        <c:tickLblPos val="nextTo"/>
        <c:crossAx val="69915008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533082844907527"/>
          <c:y val="7.7272771470004095E-2"/>
          <c:w val="0.65441426071741038"/>
          <c:h val="0.83295102346867633"/>
        </c:manualLayout>
      </c:layout>
      <c:lineChart>
        <c:grouping val="standard"/>
        <c:ser>
          <c:idx val="0"/>
          <c:order val="0"/>
          <c:tx>
            <c:strRef>
              <c:f>'TÜRK ARAÇLAR İHRAÇ - OK'!$A$4</c:f>
              <c:strCache>
                <c:ptCount val="1"/>
                <c:pt idx="0">
                  <c:v>IRAK</c:v>
                </c:pt>
              </c:strCache>
            </c:strRef>
          </c:tx>
          <c:cat>
            <c:strRef>
              <c:f>'TÜRK ARAÇLAR İHRAÇ - OK'!$B$2:$K$3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'TÜRK ARAÇLAR İHRAÇ - OK'!$B$4:$K$4</c:f>
              <c:numCache>
                <c:formatCode>#,##0</c:formatCode>
                <c:ptCount val="10"/>
                <c:pt idx="0">
                  <c:v>253764</c:v>
                </c:pt>
                <c:pt idx="1">
                  <c:v>261984</c:v>
                </c:pt>
                <c:pt idx="2">
                  <c:v>200947</c:v>
                </c:pt>
                <c:pt idx="3">
                  <c:v>256126</c:v>
                </c:pt>
                <c:pt idx="4">
                  <c:v>260951</c:v>
                </c:pt>
                <c:pt idx="5">
                  <c:v>361724.86982740689</c:v>
                </c:pt>
                <c:pt idx="6">
                  <c:v>481652</c:v>
                </c:pt>
                <c:pt idx="7">
                  <c:v>530053</c:v>
                </c:pt>
                <c:pt idx="8">
                  <c:v>576485</c:v>
                </c:pt>
                <c:pt idx="9">
                  <c:v>598327</c:v>
                </c:pt>
              </c:numCache>
            </c:numRef>
          </c:val>
        </c:ser>
        <c:ser>
          <c:idx val="1"/>
          <c:order val="1"/>
          <c:tx>
            <c:strRef>
              <c:f>'TÜRK ARAÇLAR İHRAÇ - OK'!$A$5</c:f>
              <c:strCache>
                <c:ptCount val="1"/>
                <c:pt idx="0">
                  <c:v>SURİYE</c:v>
                </c:pt>
              </c:strCache>
            </c:strRef>
          </c:tx>
          <c:cat>
            <c:strRef>
              <c:f>'TÜRK ARAÇLAR İHRAÇ - OK'!$B$2:$K$3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'TÜRK ARAÇLAR İHRAÇ - OK'!$B$5:$K$5</c:f>
              <c:numCache>
                <c:formatCode>#,##0</c:formatCode>
                <c:ptCount val="10"/>
                <c:pt idx="0">
                  <c:v>4573</c:v>
                </c:pt>
                <c:pt idx="1">
                  <c:v>7915</c:v>
                </c:pt>
                <c:pt idx="2">
                  <c:v>11692</c:v>
                </c:pt>
                <c:pt idx="3">
                  <c:v>16146</c:v>
                </c:pt>
                <c:pt idx="4">
                  <c:v>31461</c:v>
                </c:pt>
                <c:pt idx="5">
                  <c:v>69826.673944687194</c:v>
                </c:pt>
                <c:pt idx="6">
                  <c:v>106750</c:v>
                </c:pt>
                <c:pt idx="7">
                  <c:v>83519</c:v>
                </c:pt>
                <c:pt idx="8">
                  <c:v>14266</c:v>
                </c:pt>
                <c:pt idx="9">
                  <c:v>55729</c:v>
                </c:pt>
              </c:numCache>
            </c:numRef>
          </c:val>
        </c:ser>
        <c:marker val="1"/>
        <c:axId val="69752320"/>
        <c:axId val="69753856"/>
      </c:lineChart>
      <c:catAx>
        <c:axId val="69752320"/>
        <c:scaling>
          <c:orientation val="minMax"/>
        </c:scaling>
        <c:axPos val="b"/>
        <c:tickLblPos val="nextTo"/>
        <c:crossAx val="69753856"/>
        <c:crosses val="autoZero"/>
        <c:auto val="1"/>
        <c:lblAlgn val="ctr"/>
        <c:lblOffset val="100"/>
      </c:catAx>
      <c:valAx>
        <c:axId val="69753856"/>
        <c:scaling>
          <c:orientation val="minMax"/>
        </c:scaling>
        <c:axPos val="l"/>
        <c:majorGridlines/>
        <c:numFmt formatCode="#,##0" sourceLinked="1"/>
        <c:tickLblPos val="nextTo"/>
        <c:crossAx val="6975232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txPr>
        <a:bodyPr/>
        <a:lstStyle/>
        <a:p>
          <a:pPr>
            <a:defRPr sz="1400" b="0"/>
          </a:pPr>
          <a:endParaRPr lang="en-US"/>
        </a:p>
      </c:txPr>
    </c:title>
    <c:plotArea>
      <c:layout/>
      <c:lineChart>
        <c:grouping val="standard"/>
        <c:ser>
          <c:idx val="0"/>
          <c:order val="0"/>
          <c:tx>
            <c:strRef>
              <c:f>Sheet1!$H$2</c:f>
              <c:strCache>
                <c:ptCount val="1"/>
                <c:pt idx="0">
                  <c:v>Lebanon</c:v>
                </c:pt>
              </c:strCache>
            </c:strRef>
          </c:tx>
          <c:cat>
            <c:numRef>
              <c:f>Sheet1!$A$3:$A$16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Sheet1!$H$3:$H$16</c:f>
              <c:numCache>
                <c:formatCode>#,##0</c:formatCode>
                <c:ptCount val="14"/>
                <c:pt idx="0">
                  <c:v>127400.42</c:v>
                </c:pt>
                <c:pt idx="1">
                  <c:v>183880.31899999999</c:v>
                </c:pt>
                <c:pt idx="2">
                  <c:v>185946.40599999999</c:v>
                </c:pt>
                <c:pt idx="3">
                  <c:v>148126.37899999999</c:v>
                </c:pt>
                <c:pt idx="4">
                  <c:v>234400.76</c:v>
                </c:pt>
                <c:pt idx="5">
                  <c:v>195910.08599999998</c:v>
                </c:pt>
                <c:pt idx="6">
                  <c:v>240598.967</c:v>
                </c:pt>
                <c:pt idx="7">
                  <c:v>393216.67099999986</c:v>
                </c:pt>
                <c:pt idx="8">
                  <c:v>665041.14300000004</c:v>
                </c:pt>
                <c:pt idx="9">
                  <c:v>686514.08199999935</c:v>
                </c:pt>
                <c:pt idx="10">
                  <c:v>619481.05700000003</c:v>
                </c:pt>
                <c:pt idx="11">
                  <c:v>718263.549</c:v>
                </c:pt>
                <c:pt idx="12">
                  <c:v>846229.69699999935</c:v>
                </c:pt>
                <c:pt idx="13">
                  <c:v>818642.59699999937</c:v>
                </c:pt>
              </c:numCache>
            </c:numRef>
          </c:val>
        </c:ser>
        <c:marker val="1"/>
        <c:axId val="71438336"/>
        <c:axId val="71439872"/>
      </c:lineChart>
      <c:catAx>
        <c:axId val="71438336"/>
        <c:scaling>
          <c:orientation val="minMax"/>
        </c:scaling>
        <c:axPos val="b"/>
        <c:numFmt formatCode="General" sourceLinked="1"/>
        <c:tickLblPos val="nextTo"/>
        <c:crossAx val="71439872"/>
        <c:crosses val="autoZero"/>
        <c:auto val="1"/>
        <c:lblAlgn val="ctr"/>
        <c:lblOffset val="100"/>
      </c:catAx>
      <c:valAx>
        <c:axId val="714398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1000 USD</a:t>
                </a:r>
              </a:p>
            </c:rich>
          </c:tx>
          <c:layout>
            <c:manualLayout>
              <c:xMode val="edge"/>
              <c:yMode val="edge"/>
              <c:x val="8.0321285140562242E-3"/>
              <c:y val="0.44742805175668832"/>
            </c:manualLayout>
          </c:layout>
        </c:title>
        <c:numFmt formatCode="#,##0" sourceLinked="1"/>
        <c:tickLblPos val="nextTo"/>
        <c:crossAx val="71438336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txPr>
        <a:bodyPr/>
        <a:lstStyle/>
        <a:p>
          <a:pPr>
            <a:defRPr sz="1400" b="0"/>
          </a:pPr>
          <a:endParaRPr lang="en-US"/>
        </a:p>
      </c:txPr>
    </c:title>
    <c:plotArea>
      <c:layout/>
      <c:lineChart>
        <c:grouping val="standard"/>
        <c:ser>
          <c:idx val="0"/>
          <c:order val="0"/>
          <c:tx>
            <c:strRef>
              <c:f>Sheet1!$G$2</c:f>
              <c:strCache>
                <c:ptCount val="1"/>
                <c:pt idx="0">
                  <c:v>Jordan</c:v>
                </c:pt>
              </c:strCache>
            </c:strRef>
          </c:tx>
          <c:cat>
            <c:numRef>
              <c:f>Sheet1!$A$3:$A$16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Sheet1!$G$3:$G$16</c:f>
              <c:numCache>
                <c:formatCode>#,##0</c:formatCode>
                <c:ptCount val="14"/>
                <c:pt idx="0">
                  <c:v>99401.834000000003</c:v>
                </c:pt>
                <c:pt idx="1">
                  <c:v>118900.88099999999</c:v>
                </c:pt>
                <c:pt idx="2">
                  <c:v>115180.567</c:v>
                </c:pt>
                <c:pt idx="3">
                  <c:v>149618.24300000007</c:v>
                </c:pt>
                <c:pt idx="4">
                  <c:v>229464.43599999999</c:v>
                </c:pt>
                <c:pt idx="5">
                  <c:v>288648.272</c:v>
                </c:pt>
                <c:pt idx="6">
                  <c:v>321660.59399999998</c:v>
                </c:pt>
                <c:pt idx="7">
                  <c:v>389305.0790000002</c:v>
                </c:pt>
                <c:pt idx="8">
                  <c:v>460721.19900000002</c:v>
                </c:pt>
                <c:pt idx="9">
                  <c:v>455297.89500000002</c:v>
                </c:pt>
                <c:pt idx="10">
                  <c:v>572215.15</c:v>
                </c:pt>
                <c:pt idx="11">
                  <c:v>506894.78200000001</c:v>
                </c:pt>
                <c:pt idx="12">
                  <c:v>771095.45799999998</c:v>
                </c:pt>
                <c:pt idx="13">
                  <c:v>744199.15500000003</c:v>
                </c:pt>
              </c:numCache>
            </c:numRef>
          </c:val>
        </c:ser>
        <c:marker val="1"/>
        <c:axId val="71468544"/>
        <c:axId val="71470080"/>
      </c:lineChart>
      <c:catAx>
        <c:axId val="71468544"/>
        <c:scaling>
          <c:orientation val="minMax"/>
        </c:scaling>
        <c:axPos val="b"/>
        <c:numFmt formatCode="General" sourceLinked="1"/>
        <c:tickLblPos val="nextTo"/>
        <c:crossAx val="71470080"/>
        <c:crosses val="autoZero"/>
        <c:auto val="1"/>
        <c:lblAlgn val="ctr"/>
        <c:lblOffset val="100"/>
      </c:catAx>
      <c:valAx>
        <c:axId val="714700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1000 USD</a:t>
                </a:r>
              </a:p>
            </c:rich>
          </c:tx>
          <c:layout/>
        </c:title>
        <c:numFmt formatCode="#,##0" sourceLinked="1"/>
        <c:tickLblPos val="nextTo"/>
        <c:crossAx val="71468544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B9B0E-1C2F-403D-B6D9-95DA74A07B92}" type="datetimeFigureOut">
              <a:rPr lang="en-US" smtClean="0"/>
              <a:pPr/>
              <a:t>28/01/2015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20C55-0326-4086-84A5-7BC0BDA22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53219-227F-44FC-A7F9-9B6D345E2E7A}" type="datetimeFigureOut">
              <a:rPr lang="en-US" smtClean="0"/>
              <a:pPr/>
              <a:t>28/01/2015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CA557-76C8-46AC-8124-A56D69F73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8C620-13C1-4E2C-91EB-0658A8BBBD6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CA557-76C8-46AC-8124-A56D69F739E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CA557-76C8-46AC-8124-A56D69F739E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CA557-76C8-46AC-8124-A56D69F739E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CA557-76C8-46AC-8124-A56D69F739E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6C44-747F-4E2F-8A96-6A344D42B39F}" type="datetimeFigureOut">
              <a:rPr lang="en-US" smtClean="0"/>
              <a:pPr/>
              <a:t>28/01/2015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4900-5D71-4C3A-87CB-4C2503B4B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6C44-747F-4E2F-8A96-6A344D42B39F}" type="datetimeFigureOut">
              <a:rPr lang="en-US" smtClean="0"/>
              <a:pPr/>
              <a:t>28/01/2015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4900-5D71-4C3A-87CB-4C2503B4B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6C44-747F-4E2F-8A96-6A344D42B39F}" type="datetimeFigureOut">
              <a:rPr lang="en-US" smtClean="0"/>
              <a:pPr/>
              <a:t>28/01/2015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4900-5D71-4C3A-87CB-4C2503B4B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84188" y="3194050"/>
            <a:ext cx="330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smtClean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003300" y="2582863"/>
            <a:ext cx="6489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Economic And Social Commission For Western Asia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085849" y="1376418"/>
            <a:ext cx="7145337" cy="2698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6818" y="803017"/>
            <a:ext cx="7134369" cy="328159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ts val="2700"/>
              </a:lnSpc>
              <a:spcBef>
                <a:spcPts val="0"/>
              </a:spcBef>
              <a:buNone/>
              <a:defRPr sz="2700" b="1" cap="all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85275" y="1149318"/>
            <a:ext cx="7145912" cy="2564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1800"/>
              </a:lnSpc>
              <a:spcBef>
                <a:spcPts val="0"/>
              </a:spcBef>
              <a:buNone/>
              <a:defRPr sz="180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6C44-747F-4E2F-8A96-6A344D42B39F}" type="datetimeFigureOut">
              <a:rPr lang="en-US" smtClean="0"/>
              <a:pPr/>
              <a:t>28/01/2015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4900-5D71-4C3A-87CB-4C2503B4B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6C44-747F-4E2F-8A96-6A344D42B39F}" type="datetimeFigureOut">
              <a:rPr lang="en-US" smtClean="0"/>
              <a:pPr/>
              <a:t>28/01/2015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4900-5D71-4C3A-87CB-4C2503B4B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6C44-747F-4E2F-8A96-6A344D42B39F}" type="datetimeFigureOut">
              <a:rPr lang="en-US" smtClean="0"/>
              <a:pPr/>
              <a:t>28/01/2015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4900-5D71-4C3A-87CB-4C2503B4B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6C44-747F-4E2F-8A96-6A344D42B39F}" type="datetimeFigureOut">
              <a:rPr lang="en-US" smtClean="0"/>
              <a:pPr/>
              <a:t>28/01/2015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4900-5D71-4C3A-87CB-4C2503B4B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6C44-747F-4E2F-8A96-6A344D42B39F}" type="datetimeFigureOut">
              <a:rPr lang="en-US" smtClean="0"/>
              <a:pPr/>
              <a:t>28/01/2015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4900-5D71-4C3A-87CB-4C2503B4B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6C44-747F-4E2F-8A96-6A344D42B39F}" type="datetimeFigureOut">
              <a:rPr lang="en-US" smtClean="0"/>
              <a:pPr/>
              <a:t>28/01/2015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4900-5D71-4C3A-87CB-4C2503B4B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6C44-747F-4E2F-8A96-6A344D42B39F}" type="datetimeFigureOut">
              <a:rPr lang="en-US" smtClean="0"/>
              <a:pPr/>
              <a:t>28/01/2015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4900-5D71-4C3A-87CB-4C2503B4B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6C44-747F-4E2F-8A96-6A344D42B39F}" type="datetimeFigureOut">
              <a:rPr lang="en-US" smtClean="0"/>
              <a:pPr/>
              <a:t>28/01/2015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4900-5D71-4C3A-87CB-4C2503B4B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6C44-747F-4E2F-8A96-6A344D42B39F}" type="datetimeFigureOut">
              <a:rPr lang="en-US" smtClean="0"/>
              <a:pPr/>
              <a:t>28/01/2015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74900-5D71-4C3A-87CB-4C2503B4B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SCWA PPT P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0" y="457200"/>
            <a:ext cx="8077200" cy="14700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أثر النزاعات على تكاليف النقل والتجارة </a:t>
            </a:r>
            <a:br>
              <a:rPr kumimoji="0" lang="ar-SY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r-SY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في المنطقة العربية: دراسة أولية للحالة السورية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3581400"/>
            <a:ext cx="60960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Y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الدكتور المهندس يعرب بدر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Y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المستشار الإقليمي للنقل واللوجستيات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Y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شعبة التكامل والتنمية الاقتصادية، إسكوا- بيروت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5715000"/>
            <a:ext cx="60960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Y" dirty="0" smtClean="0">
                <a:solidFill>
                  <a:schemeClr val="bg1">
                    <a:lumMod val="85000"/>
                  </a:schemeClr>
                </a:solidFill>
              </a:rPr>
              <a:t>ورقة عمل مقدمة ضمن أعمال الدورة الخامسة عشرة للجنة النقل لدى الإسكوا.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Y" dirty="0" smtClean="0">
                <a:solidFill>
                  <a:schemeClr val="bg1">
                    <a:lumMod val="85000"/>
                  </a:schemeClr>
                </a:solidFill>
              </a:rPr>
              <a:t>الرباط 27-28 كانون الثاني/ يناير 2015.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Y" b="1" dirty="0" smtClean="0">
                <a:solidFill>
                  <a:srgbClr val="00B0F0"/>
                </a:solidFill>
              </a:rPr>
              <a:t>انكماش نشاطات النقل في سورية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447800"/>
          <a:ext cx="7620001" cy="4846102"/>
        </p:xfrm>
        <a:graphic>
          <a:graphicData uri="http://schemas.openxmlformats.org/drawingml/2006/table">
            <a:tbl>
              <a:tblPr rtl="1"/>
              <a:tblGrid>
                <a:gridCol w="1298433"/>
                <a:gridCol w="1267630"/>
                <a:gridCol w="1137314"/>
                <a:gridCol w="1137314"/>
                <a:gridCol w="1264471"/>
                <a:gridCol w="1514839"/>
              </a:tblGrid>
              <a:tr h="6003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9140" algn="l"/>
                        </a:tabLst>
                      </a:pP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المؤشر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واحدة القياس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2010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2013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نسبة المؤشر لعام  2013 بالمقارنة مع عام  2010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نسبة الانكماش في النشاطات عام 2013 بالمقارنة مع عام 2010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347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200" b="1" dirty="0">
                          <a:latin typeface="Calibri"/>
                          <a:ea typeface="Calibri"/>
                          <a:cs typeface="Arial"/>
                        </a:rPr>
                        <a:t>حجم البضائع المتناولة في مرفأي اللاذقية وطرطوس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dirty="0">
                          <a:latin typeface="Calibri"/>
                          <a:ea typeface="Calibri"/>
                          <a:cs typeface="Arial"/>
                        </a:rPr>
                        <a:t>1000 طن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dirty="0">
                          <a:latin typeface="Calibri"/>
                          <a:ea typeface="Calibri"/>
                          <a:cs typeface="Arial"/>
                        </a:rPr>
                        <a:t>22116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>
                          <a:latin typeface="Calibri"/>
                          <a:ea typeface="Calibri"/>
                          <a:cs typeface="Arial"/>
                        </a:rPr>
                        <a:t>9845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>
                          <a:latin typeface="Calibri"/>
                          <a:ea typeface="Calibri"/>
                          <a:cs typeface="Arial"/>
                        </a:rPr>
                        <a:t>44.5%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55.5%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347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200" b="1" dirty="0">
                          <a:latin typeface="Calibri"/>
                          <a:ea typeface="Calibri"/>
                          <a:cs typeface="Arial"/>
                        </a:rPr>
                        <a:t>عدد الشاحنات المحملة في مكاتب نقل البضائع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dirty="0">
                          <a:latin typeface="Calibri"/>
                          <a:ea typeface="Calibri"/>
                          <a:cs typeface="Arial"/>
                        </a:rPr>
                        <a:t>شاحنة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dirty="0">
                          <a:latin typeface="Calibri"/>
                          <a:ea typeface="Calibri"/>
                          <a:cs typeface="Arial"/>
                        </a:rPr>
                        <a:t>627706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>
                          <a:latin typeface="Calibri"/>
                          <a:ea typeface="Calibri"/>
                          <a:cs typeface="Arial"/>
                        </a:rPr>
                        <a:t>215270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>
                          <a:latin typeface="Calibri"/>
                          <a:ea typeface="Calibri"/>
                          <a:cs typeface="Arial"/>
                        </a:rPr>
                        <a:t>34%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66%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347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200" b="1" dirty="0">
                          <a:latin typeface="Calibri"/>
                          <a:ea typeface="Calibri"/>
                          <a:cs typeface="Arial"/>
                        </a:rPr>
                        <a:t>كمية البضائع المحملة في مكاتب نقل البضائع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dirty="0">
                          <a:latin typeface="Calibri"/>
                          <a:ea typeface="Calibri"/>
                          <a:cs typeface="Arial"/>
                        </a:rPr>
                        <a:t>طن 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>
                          <a:latin typeface="Calibri"/>
                          <a:ea typeface="Calibri"/>
                          <a:cs typeface="Arial"/>
                        </a:rPr>
                        <a:t>17084868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dirty="0">
                          <a:latin typeface="Calibri"/>
                          <a:ea typeface="Calibri"/>
                          <a:cs typeface="Arial"/>
                        </a:rPr>
                        <a:t>6790938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>
                          <a:latin typeface="Calibri"/>
                          <a:ea typeface="Calibri"/>
                          <a:cs typeface="Arial"/>
                        </a:rPr>
                        <a:t>40%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60%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347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200" b="1" dirty="0">
                          <a:latin typeface="Calibri"/>
                          <a:ea typeface="Calibri"/>
                          <a:cs typeface="Arial"/>
                        </a:rPr>
                        <a:t>عدد الركاب القادمين والمغادرين والعابرين في المطارات السورية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dirty="0">
                          <a:latin typeface="Calibri"/>
                          <a:ea typeface="Calibri"/>
                          <a:cs typeface="Arial"/>
                        </a:rPr>
                        <a:t>راكب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>
                          <a:latin typeface="Calibri"/>
                          <a:ea typeface="Calibri"/>
                          <a:cs typeface="Arial"/>
                        </a:rPr>
                        <a:t>4976521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dirty="0">
                          <a:latin typeface="Calibri"/>
                          <a:ea typeface="Calibri"/>
                          <a:cs typeface="Arial"/>
                        </a:rPr>
                        <a:t>797823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dirty="0">
                          <a:latin typeface="Calibri"/>
                          <a:ea typeface="Calibri"/>
                          <a:cs typeface="Arial"/>
                        </a:rPr>
                        <a:t>16%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84%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347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200" b="1" dirty="0">
                          <a:latin typeface="Calibri"/>
                          <a:ea typeface="Calibri"/>
                          <a:cs typeface="Arial"/>
                        </a:rPr>
                        <a:t>عدد الركاب المنقولين بالسكك الحديدية السورية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>
                          <a:latin typeface="Calibri"/>
                          <a:ea typeface="Calibri"/>
                          <a:cs typeface="Arial"/>
                        </a:rPr>
                        <a:t>راكب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>
                          <a:latin typeface="Calibri"/>
                          <a:ea typeface="Calibri"/>
                          <a:cs typeface="Arial"/>
                        </a:rPr>
                        <a:t>3572000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>
                          <a:latin typeface="Calibri"/>
                          <a:ea typeface="Calibri"/>
                          <a:cs typeface="Arial"/>
                        </a:rPr>
                        <a:t>154000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dirty="0">
                          <a:latin typeface="Calibri"/>
                          <a:ea typeface="Calibri"/>
                          <a:cs typeface="Arial"/>
                        </a:rPr>
                        <a:t>4.3%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95.7%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347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200" b="1" dirty="0">
                          <a:latin typeface="Calibri"/>
                          <a:ea typeface="Calibri"/>
                          <a:cs typeface="Arial"/>
                        </a:rPr>
                        <a:t>حجم البضائع المنقولة بالخطوط الحديدية السورية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>
                          <a:latin typeface="Calibri"/>
                          <a:ea typeface="Calibri"/>
                          <a:cs typeface="Arial"/>
                        </a:rPr>
                        <a:t>1000 طن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>
                          <a:latin typeface="Calibri"/>
                          <a:ea typeface="Calibri"/>
                          <a:cs typeface="Arial"/>
                        </a:rPr>
                        <a:t>8505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>
                          <a:latin typeface="Calibri"/>
                          <a:ea typeface="Calibri"/>
                          <a:cs typeface="Arial"/>
                        </a:rPr>
                        <a:t>239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dirty="0">
                          <a:latin typeface="Calibri"/>
                          <a:ea typeface="Calibri"/>
                          <a:cs typeface="Arial"/>
                        </a:rPr>
                        <a:t>2.8%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97.2%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b="1" dirty="0" smtClean="0">
                <a:solidFill>
                  <a:srgbClr val="00B0F0"/>
                </a:solidFill>
              </a:rPr>
              <a:t>أثر النزاع على ارتفاع كلف نقل البضائع</a:t>
            </a:r>
            <a:r>
              <a:rPr lang="en-US" b="1" dirty="0" smtClean="0">
                <a:solidFill>
                  <a:srgbClr val="00B0F0"/>
                </a:solidFill>
              </a:rPr>
              <a:t/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ar-SY" sz="2700" b="1" dirty="0" smtClean="0">
                <a:solidFill>
                  <a:srgbClr val="00B0F0"/>
                </a:solidFill>
              </a:rPr>
              <a:t>(2010-2014)</a:t>
            </a:r>
            <a:endParaRPr lang="en-US" sz="27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61786" t="26042" r="10688" b="6250"/>
          <a:stretch>
            <a:fillRect/>
          </a:stretch>
        </p:blipFill>
        <p:spPr bwMode="auto">
          <a:xfrm>
            <a:off x="1143000" y="1371600"/>
            <a:ext cx="716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triped Right Arrow 4"/>
          <p:cNvSpPr/>
          <p:nvPr/>
        </p:nvSpPr>
        <p:spPr>
          <a:xfrm rot="2375321">
            <a:off x="4799569" y="4788339"/>
            <a:ext cx="2362200" cy="368656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482832">
            <a:off x="1251580" y="4167416"/>
            <a:ext cx="6036301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04771" y="4729339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Y" sz="2400" b="1" dirty="0" smtClean="0">
                <a:solidFill>
                  <a:srgbClr val="FF0000"/>
                </a:solidFill>
              </a:rPr>
              <a:t>250-180%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Circular Arrow 5"/>
          <p:cNvSpPr/>
          <p:nvPr/>
        </p:nvSpPr>
        <p:spPr>
          <a:xfrm>
            <a:off x="4343400" y="2743200"/>
            <a:ext cx="1295400" cy="1295400"/>
          </a:xfrm>
          <a:prstGeom prst="circular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3429000"/>
            <a:ext cx="2714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1000-1500% (SYR P)</a:t>
            </a:r>
            <a:r>
              <a:rPr lang="ar-SY" sz="2400" b="1" dirty="0" smtClean="0">
                <a:solidFill>
                  <a:srgbClr val="FF0000"/>
                </a:solidFill>
              </a:rPr>
              <a:t/>
            </a:r>
            <a:br>
              <a:rPr lang="ar-SY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 250-375% (USD)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5210632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Y" sz="2400" b="1" dirty="0" smtClean="0">
                <a:solidFill>
                  <a:srgbClr val="FF0000"/>
                </a:solidFill>
              </a:rPr>
              <a:t>228%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/>
      <p:bldP spid="6" grpId="0" animBg="1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25562"/>
          </a:xfrm>
        </p:spPr>
        <p:txBody>
          <a:bodyPr>
            <a:normAutofit fontScale="90000"/>
          </a:bodyPr>
          <a:lstStyle/>
          <a:p>
            <a:pPr rtl="1"/>
            <a:r>
              <a:rPr lang="ar-SY" b="1" dirty="0" smtClean="0">
                <a:solidFill>
                  <a:srgbClr val="00B0F0"/>
                </a:solidFill>
              </a:rPr>
              <a:t>محاور النقل البديلة بين تركيا </a:t>
            </a:r>
            <a:br>
              <a:rPr lang="ar-SY" b="1" dirty="0" smtClean="0">
                <a:solidFill>
                  <a:srgbClr val="00B0F0"/>
                </a:solidFill>
              </a:rPr>
            </a:br>
            <a:r>
              <a:rPr lang="ar-SY" b="1" dirty="0" smtClean="0">
                <a:solidFill>
                  <a:srgbClr val="00B0F0"/>
                </a:solidFill>
              </a:rPr>
              <a:t>وبلدان مجلس التعاون الخليجي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3400" y="1752600"/>
            <a:ext cx="402317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000" b="1" dirty="0" smtClean="0"/>
              <a:t>كلفة نقل الشاحنة من تركيا إلى السعودية:</a:t>
            </a:r>
          </a:p>
          <a:p>
            <a:pPr algn="r" rtl="1">
              <a:buFontTx/>
              <a:buChar char="-"/>
            </a:pPr>
            <a:r>
              <a:rPr lang="ar-SY" dirty="0" smtClean="0"/>
              <a:t>عبر سورية (قبل الأزمة) 	3500 دولار</a:t>
            </a:r>
          </a:p>
          <a:p>
            <a:pPr algn="r" rtl="1">
              <a:buFontTx/>
              <a:buChar char="-"/>
            </a:pPr>
            <a:r>
              <a:rPr lang="ar-SY" dirty="0" smtClean="0"/>
              <a:t>باستخدام الرورو (مسار </a:t>
            </a:r>
            <a:r>
              <a:rPr lang="en-US" dirty="0" smtClean="0"/>
              <a:t>A</a:t>
            </a:r>
            <a:r>
              <a:rPr lang="ar-SY" dirty="0" smtClean="0"/>
              <a:t>)	8000 دولار</a:t>
            </a:r>
          </a:p>
          <a:p>
            <a:pPr algn="r" rtl="1">
              <a:buFontTx/>
              <a:buChar char="-"/>
            </a:pPr>
            <a:r>
              <a:rPr lang="ar-SY" dirty="0"/>
              <a:t> </a:t>
            </a:r>
            <a:r>
              <a:rPr lang="ar-SY" dirty="0" smtClean="0"/>
              <a:t>نسبة المضاعفة 		228%</a:t>
            </a:r>
          </a:p>
          <a:p>
            <a:pPr algn="r" rtl="1">
              <a:buFontTx/>
              <a:buChar char="-"/>
            </a:pPr>
            <a:endParaRPr lang="ar-SY" dirty="0"/>
          </a:p>
          <a:p>
            <a:pPr algn="r" rtl="1"/>
            <a:r>
              <a:rPr lang="ar-SY" sz="2000" b="1" dirty="0" smtClean="0"/>
              <a:t>كمية البضائع المنقولة من تركيا إلى البلدان العربية عبر ميناء حيفا (المسار </a:t>
            </a:r>
            <a:r>
              <a:rPr lang="en-US" sz="2000" b="1" dirty="0" smtClean="0"/>
              <a:t>B</a:t>
            </a:r>
            <a:r>
              <a:rPr lang="ar-SY" sz="2000" b="1" dirty="0" smtClean="0"/>
              <a:t>):</a:t>
            </a:r>
          </a:p>
          <a:p>
            <a:pPr algn="r" rtl="1">
              <a:buFontTx/>
              <a:buChar char="-"/>
            </a:pPr>
            <a:r>
              <a:rPr lang="ar-SY" dirty="0" smtClean="0"/>
              <a:t>عام 2010		17882	طن</a:t>
            </a:r>
          </a:p>
          <a:p>
            <a:pPr algn="r" rtl="1">
              <a:buFontTx/>
              <a:buChar char="-"/>
            </a:pPr>
            <a:r>
              <a:rPr lang="ar-SY" dirty="0" smtClean="0"/>
              <a:t>عام 2013		77337 	طن</a:t>
            </a:r>
          </a:p>
          <a:p>
            <a:pPr algn="r" rtl="1">
              <a:buFontTx/>
              <a:buChar char="-"/>
            </a:pPr>
            <a:r>
              <a:rPr lang="ar-SY" dirty="0" smtClean="0"/>
              <a:t> نسبة المضاعفة	330%</a:t>
            </a:r>
          </a:p>
          <a:p>
            <a:pPr algn="r" rtl="1"/>
            <a:endParaRPr lang="en-US" dirty="0"/>
          </a:p>
        </p:txBody>
      </p:sp>
      <p:pic>
        <p:nvPicPr>
          <p:cNvPr id="50" name="Picture 49"/>
          <p:cNvPicPr/>
          <p:nvPr/>
        </p:nvPicPr>
        <p:blipFill>
          <a:blip r:embed="rId2" cstate="print"/>
          <a:srcRect l="67536" t="23913" r="17504" b="4348"/>
          <a:stretch>
            <a:fillRect/>
          </a:stretch>
        </p:blipFill>
        <p:spPr bwMode="auto">
          <a:xfrm>
            <a:off x="4845875" y="1600200"/>
            <a:ext cx="3508655" cy="471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Freeform 50"/>
          <p:cNvSpPr/>
          <p:nvPr/>
        </p:nvSpPr>
        <p:spPr>
          <a:xfrm>
            <a:off x="6284299" y="1804899"/>
            <a:ext cx="1063142" cy="2432412"/>
          </a:xfrm>
          <a:custGeom>
            <a:avLst/>
            <a:gdLst>
              <a:gd name="connsiteX0" fmla="*/ 1266092 w 1519310"/>
              <a:gd name="connsiteY0" fmla="*/ 0 h 3319976"/>
              <a:gd name="connsiteX1" fmla="*/ 1308295 w 1519310"/>
              <a:gd name="connsiteY1" fmla="*/ 1322363 h 3319976"/>
              <a:gd name="connsiteX2" fmla="*/ 0 w 1519310"/>
              <a:gd name="connsiteY2" fmla="*/ 3319976 h 3319976"/>
              <a:gd name="connsiteX3" fmla="*/ 0 w 1519310"/>
              <a:gd name="connsiteY3" fmla="*/ 3319976 h 33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9310" h="3319976">
                <a:moveTo>
                  <a:pt x="1266092" y="0"/>
                </a:moveTo>
                <a:cubicBezTo>
                  <a:pt x="1392701" y="384517"/>
                  <a:pt x="1519310" y="769034"/>
                  <a:pt x="1308295" y="1322363"/>
                </a:cubicBezTo>
                <a:cubicBezTo>
                  <a:pt x="1097280" y="1875692"/>
                  <a:pt x="0" y="3319976"/>
                  <a:pt x="0" y="3319976"/>
                </a:cubicBezTo>
                <a:lnTo>
                  <a:pt x="0" y="3319976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6164430" y="4237310"/>
            <a:ext cx="119869" cy="17980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883642" y="3398230"/>
            <a:ext cx="299672" cy="29967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164430" y="4477048"/>
            <a:ext cx="839081" cy="89901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6926979" y="5434153"/>
            <a:ext cx="331943" cy="674953"/>
          </a:xfrm>
          <a:custGeom>
            <a:avLst/>
            <a:gdLst>
              <a:gd name="connsiteX0" fmla="*/ 168812 w 422030"/>
              <a:gd name="connsiteY0" fmla="*/ 0 h 858130"/>
              <a:gd name="connsiteX1" fmla="*/ 42203 w 422030"/>
              <a:gd name="connsiteY1" fmla="*/ 548640 h 858130"/>
              <a:gd name="connsiteX2" fmla="*/ 422030 w 422030"/>
              <a:gd name="connsiteY2" fmla="*/ 858130 h 85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030" h="858130">
                <a:moveTo>
                  <a:pt x="168812" y="0"/>
                </a:moveTo>
                <a:cubicBezTo>
                  <a:pt x="84406" y="202809"/>
                  <a:pt x="0" y="405618"/>
                  <a:pt x="42203" y="548640"/>
                </a:cubicBezTo>
                <a:cubicBezTo>
                  <a:pt x="84406" y="691662"/>
                  <a:pt x="253218" y="774896"/>
                  <a:pt x="422030" y="858130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7542919" y="6215143"/>
            <a:ext cx="719212" cy="5993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243248" y="3757836"/>
            <a:ext cx="539409" cy="53940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3" idx="0"/>
          </p:cNvCxnSpPr>
          <p:nvPr/>
        </p:nvCxnSpPr>
        <p:spPr>
          <a:xfrm>
            <a:off x="7859603" y="4357179"/>
            <a:ext cx="522397" cy="41954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864758" y="3637967"/>
            <a:ext cx="413803" cy="605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</a:t>
            </a:r>
            <a:endParaRPr lang="en-US" sz="4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6583970" y="4716785"/>
            <a:ext cx="413803" cy="605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</a:t>
            </a:r>
            <a:endParaRPr lang="en-US" sz="4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7423051" y="5795603"/>
            <a:ext cx="413803" cy="605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</a:t>
            </a:r>
            <a:endParaRPr lang="en-US" sz="4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703839" y="3458164"/>
            <a:ext cx="479475" cy="60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B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62788" y="4357179"/>
            <a:ext cx="393630" cy="605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B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7482985" y="2079675"/>
            <a:ext cx="779146" cy="2397373"/>
          </a:xfrm>
          <a:custGeom>
            <a:avLst/>
            <a:gdLst>
              <a:gd name="connsiteX0" fmla="*/ 581464 w 1116037"/>
              <a:gd name="connsiteY0" fmla="*/ 0 h 3376246"/>
              <a:gd name="connsiteX1" fmla="*/ 567397 w 1116037"/>
              <a:gd name="connsiteY1" fmla="*/ 900332 h 3376246"/>
              <a:gd name="connsiteX2" fmla="*/ 243840 w 1116037"/>
              <a:gd name="connsiteY2" fmla="*/ 2152357 h 3376246"/>
              <a:gd name="connsiteX3" fmla="*/ 145366 w 1116037"/>
              <a:gd name="connsiteY3" fmla="*/ 2560320 h 3376246"/>
              <a:gd name="connsiteX4" fmla="*/ 1116037 w 1116037"/>
              <a:gd name="connsiteY4" fmla="*/ 3376246 h 337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037" h="3376246">
                <a:moveTo>
                  <a:pt x="581464" y="0"/>
                </a:moveTo>
                <a:cubicBezTo>
                  <a:pt x="602566" y="270803"/>
                  <a:pt x="623668" y="541606"/>
                  <a:pt x="567397" y="900332"/>
                </a:cubicBezTo>
                <a:cubicBezTo>
                  <a:pt x="511126" y="1259058"/>
                  <a:pt x="314179" y="1875692"/>
                  <a:pt x="243840" y="2152357"/>
                </a:cubicBezTo>
                <a:cubicBezTo>
                  <a:pt x="173502" y="2429022"/>
                  <a:pt x="0" y="2356339"/>
                  <a:pt x="145366" y="2560320"/>
                </a:cubicBezTo>
                <a:cubicBezTo>
                  <a:pt x="290732" y="2764301"/>
                  <a:pt x="703384" y="3070273"/>
                  <a:pt x="1116037" y="3376246"/>
                </a:cubicBezTo>
              </a:path>
            </a:pathLst>
          </a:cu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8281988" y="4498181"/>
            <a:ext cx="76200" cy="7620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239000" y="6096000"/>
            <a:ext cx="252413" cy="12382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ar-SY" b="1" dirty="0" smtClean="0">
                <a:solidFill>
                  <a:srgbClr val="00B0F0"/>
                </a:solidFill>
              </a:rPr>
              <a:t>تطور قيمة الصادرات التركية إلى سورية</a:t>
            </a:r>
            <a:br>
              <a:rPr lang="ar-SY" b="1" dirty="0" smtClean="0">
                <a:solidFill>
                  <a:srgbClr val="00B0F0"/>
                </a:solidFill>
              </a:rPr>
            </a:br>
            <a:r>
              <a:rPr lang="ar-SY" b="1" dirty="0" smtClean="0">
                <a:solidFill>
                  <a:srgbClr val="00B0F0"/>
                </a:solidFill>
              </a:rPr>
              <a:t>(2000-2013)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667000"/>
            <a:ext cx="22701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b="1" dirty="0" smtClean="0"/>
              <a:t>النمو 2007-2010</a:t>
            </a:r>
          </a:p>
          <a:p>
            <a:pPr algn="r" rtl="1"/>
            <a:r>
              <a:rPr lang="ar-SY" dirty="0" smtClean="0"/>
              <a:t>الإجمالي:	 132%</a:t>
            </a:r>
          </a:p>
          <a:p>
            <a:pPr algn="r" rtl="1"/>
            <a:r>
              <a:rPr lang="ar-SY" dirty="0" smtClean="0"/>
              <a:t>السنوي:	 44%</a:t>
            </a:r>
            <a:endParaRPr lang="ar-SY" dirty="0"/>
          </a:p>
          <a:p>
            <a:pPr algn="r" rtl="1"/>
            <a:endParaRPr lang="ar-SY" dirty="0" smtClean="0"/>
          </a:p>
          <a:p>
            <a:pPr algn="r" rtl="1"/>
            <a:r>
              <a:rPr lang="ar-SY" b="1" dirty="0" smtClean="0"/>
              <a:t>النمو 2010-2013</a:t>
            </a:r>
          </a:p>
          <a:p>
            <a:pPr algn="r" rtl="1"/>
            <a:r>
              <a:rPr lang="ar-SY" dirty="0" smtClean="0"/>
              <a:t>الإجمالي: 	</a:t>
            </a:r>
            <a:r>
              <a:rPr lang="ar-SY" dirty="0" smtClean="0">
                <a:solidFill>
                  <a:srgbClr val="FF0000"/>
                </a:solidFill>
              </a:rPr>
              <a:t>45-%</a:t>
            </a:r>
          </a:p>
          <a:p>
            <a:pPr algn="r" rtl="1"/>
            <a:r>
              <a:rPr lang="ar-SY" dirty="0" smtClean="0"/>
              <a:t>السنوي:	</a:t>
            </a:r>
            <a:r>
              <a:rPr lang="ar-SY" dirty="0" smtClean="0">
                <a:solidFill>
                  <a:srgbClr val="FF0000"/>
                </a:solidFill>
              </a:rPr>
              <a:t>15-%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2743200" y="1752600"/>
          <a:ext cx="5943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6019800" y="2557463"/>
            <a:ext cx="1028700" cy="1938337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086600" y="2590800"/>
            <a:ext cx="1033462" cy="1490663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143875" y="3429000"/>
            <a:ext cx="238125" cy="56673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077200" y="2895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2014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ar-SY" b="1" dirty="0" smtClean="0">
                <a:solidFill>
                  <a:srgbClr val="00B0F0"/>
                </a:solidFill>
              </a:rPr>
              <a:t>تطور قيمة الصادرات التركية إلى بلدان مجلس التعاون الخليجي (2000-2013)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2667000" y="1981200"/>
          <a:ext cx="5943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2667000"/>
            <a:ext cx="22701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b="1" dirty="0" smtClean="0"/>
              <a:t>النمو 2007-2010</a:t>
            </a:r>
          </a:p>
          <a:p>
            <a:pPr algn="r" rtl="1"/>
            <a:r>
              <a:rPr lang="ar-SY" dirty="0" smtClean="0"/>
              <a:t>الإجمالي: 15%</a:t>
            </a:r>
          </a:p>
          <a:p>
            <a:pPr algn="r" rtl="1"/>
            <a:r>
              <a:rPr lang="ar-SY" dirty="0" smtClean="0"/>
              <a:t>السنوي: 5%</a:t>
            </a:r>
            <a:endParaRPr lang="ar-SY" dirty="0"/>
          </a:p>
          <a:p>
            <a:pPr algn="r" rtl="1"/>
            <a:endParaRPr lang="ar-SY" dirty="0" smtClean="0"/>
          </a:p>
          <a:p>
            <a:pPr algn="r" rtl="1"/>
            <a:r>
              <a:rPr lang="ar-SY" b="1" dirty="0" smtClean="0"/>
              <a:t>النمو 2010-2013</a:t>
            </a:r>
          </a:p>
          <a:p>
            <a:pPr algn="r" rtl="1"/>
            <a:r>
              <a:rPr lang="ar-SY" dirty="0" smtClean="0"/>
              <a:t>الإجمالي: </a:t>
            </a:r>
            <a:r>
              <a:rPr lang="ar-SY" b="1" dirty="0" smtClean="0">
                <a:solidFill>
                  <a:srgbClr val="00B050"/>
                </a:solidFill>
              </a:rPr>
              <a:t>45%</a:t>
            </a:r>
          </a:p>
          <a:p>
            <a:pPr algn="r" rtl="1"/>
            <a:r>
              <a:rPr lang="ar-SY" dirty="0" smtClean="0"/>
              <a:t>السنوي:</a:t>
            </a:r>
            <a:r>
              <a:rPr lang="en-US" dirty="0" smtClean="0"/>
              <a:t> </a:t>
            </a:r>
            <a:r>
              <a:rPr lang="ar-SY" b="1" dirty="0" smtClean="0">
                <a:solidFill>
                  <a:srgbClr val="00B050"/>
                </a:solidFill>
              </a:rPr>
              <a:t>15%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281738" y="4143375"/>
            <a:ext cx="995362" cy="228601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310438" y="3381375"/>
            <a:ext cx="995362" cy="752477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ar-SY" b="1" dirty="0" smtClean="0">
                <a:solidFill>
                  <a:srgbClr val="00B0F0"/>
                </a:solidFill>
              </a:rPr>
              <a:t>تطور قيمة الصادرات التركية إلى العراق </a:t>
            </a:r>
            <a:br>
              <a:rPr lang="ar-SY" b="1" dirty="0" smtClean="0">
                <a:solidFill>
                  <a:srgbClr val="00B0F0"/>
                </a:solidFill>
              </a:rPr>
            </a:br>
            <a:r>
              <a:rPr lang="ar-SY" b="1" dirty="0" smtClean="0">
                <a:solidFill>
                  <a:srgbClr val="00B0F0"/>
                </a:solidFill>
              </a:rPr>
              <a:t>(2000-2013)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52400" y="2667000"/>
            <a:ext cx="22701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b="1" dirty="0" smtClean="0"/>
              <a:t>النمو 2007-2010</a:t>
            </a:r>
          </a:p>
          <a:p>
            <a:pPr algn="r" rtl="1"/>
            <a:r>
              <a:rPr lang="ar-SY" dirty="0" smtClean="0"/>
              <a:t>الإجمالي:	 112%</a:t>
            </a:r>
          </a:p>
          <a:p>
            <a:pPr algn="r" rtl="1"/>
            <a:r>
              <a:rPr lang="ar-SY" dirty="0" smtClean="0"/>
              <a:t>السنوي:	 37%</a:t>
            </a:r>
            <a:endParaRPr lang="ar-SY" dirty="0"/>
          </a:p>
          <a:p>
            <a:pPr algn="r" rtl="1"/>
            <a:endParaRPr lang="ar-SY" dirty="0" smtClean="0"/>
          </a:p>
          <a:p>
            <a:pPr algn="r" rtl="1"/>
            <a:r>
              <a:rPr lang="ar-SY" b="1" dirty="0" smtClean="0"/>
              <a:t>النمو 2010-2013</a:t>
            </a:r>
          </a:p>
          <a:p>
            <a:pPr algn="r" rtl="1"/>
            <a:r>
              <a:rPr lang="ar-SY" dirty="0" smtClean="0"/>
              <a:t>الإجمالي: 	98%</a:t>
            </a:r>
          </a:p>
          <a:p>
            <a:pPr algn="r" rtl="1"/>
            <a:r>
              <a:rPr lang="ar-SY" dirty="0" smtClean="0"/>
              <a:t>السنوي:	32%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2286000" y="1752600"/>
          <a:ext cx="6324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4953000"/>
            <a:ext cx="2242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Y" b="1" dirty="0" smtClean="0">
                <a:solidFill>
                  <a:srgbClr val="FF0000"/>
                </a:solidFill>
              </a:rPr>
              <a:t>2013</a:t>
            </a:r>
          </a:p>
          <a:p>
            <a:pPr algn="ctr" rtl="1"/>
            <a:r>
              <a:rPr lang="ar-SY" b="1" dirty="0" smtClean="0">
                <a:solidFill>
                  <a:srgbClr val="FF0000"/>
                </a:solidFill>
              </a:rPr>
              <a:t>أعلى من قيمة الصادرات التركية إلى مجمل بلدان مجلس التعاون الخليجي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8392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ar-SY" b="1" dirty="0" smtClean="0">
                <a:solidFill>
                  <a:srgbClr val="00B0F0"/>
                </a:solidFill>
              </a:rPr>
              <a:t>تطور أعداد الشاحنات التركية باتجاه العراق وسورية</a:t>
            </a:r>
            <a:br>
              <a:rPr lang="ar-SY" b="1" dirty="0" smtClean="0">
                <a:solidFill>
                  <a:srgbClr val="00B0F0"/>
                </a:solidFill>
              </a:rPr>
            </a:br>
            <a:r>
              <a:rPr lang="ar-SY" b="1" dirty="0" smtClean="0">
                <a:solidFill>
                  <a:srgbClr val="00B0F0"/>
                </a:solidFill>
              </a:rPr>
              <a:t>(2004-2013)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352800" y="1600200"/>
          <a:ext cx="5638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743200"/>
            <a:ext cx="3352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b="1" dirty="0" smtClean="0"/>
              <a:t>أول 11 شهر من عام 2014</a:t>
            </a:r>
            <a:r>
              <a:rPr lang="ar-SY" dirty="0" smtClean="0"/>
              <a:t>:</a:t>
            </a:r>
          </a:p>
          <a:p>
            <a:pPr algn="r" rtl="1"/>
            <a:r>
              <a:rPr lang="ar-SY" dirty="0" smtClean="0"/>
              <a:t>العراق:	500000 شاحنة</a:t>
            </a:r>
          </a:p>
          <a:p>
            <a:pPr algn="r" rtl="1"/>
            <a:r>
              <a:rPr lang="ar-SY" dirty="0" smtClean="0"/>
              <a:t>سورية: 	</a:t>
            </a:r>
            <a:r>
              <a:rPr lang="ar-SY" b="1" dirty="0" smtClean="0"/>
              <a:t>108000</a:t>
            </a:r>
            <a:r>
              <a:rPr lang="ar-SY" dirty="0" smtClean="0"/>
              <a:t> شاحنة</a:t>
            </a:r>
          </a:p>
          <a:p>
            <a:pPr algn="r" rtl="1">
              <a:buFontTx/>
              <a:buChar char="-"/>
            </a:pPr>
            <a:r>
              <a:rPr lang="ar-SY" sz="1400" dirty="0" smtClean="0"/>
              <a:t>استرجعت سورية المرتبة الثانية في مقصد الشاحنات التركية، بعد العراق.</a:t>
            </a:r>
          </a:p>
          <a:p>
            <a:pPr algn="r" rtl="1">
              <a:buFontTx/>
              <a:buChar char="-"/>
            </a:pPr>
            <a:r>
              <a:rPr lang="ar-SY" sz="1400" dirty="0" smtClean="0"/>
              <a:t> عدد الشاحنات التركية عام 2014 </a:t>
            </a:r>
            <a:r>
              <a:rPr lang="ar-SY" sz="1400" dirty="0" smtClean="0">
                <a:solidFill>
                  <a:srgbClr val="FF0000"/>
                </a:solidFill>
              </a:rPr>
              <a:t>(إلى شمال سورية) </a:t>
            </a:r>
            <a:r>
              <a:rPr lang="ar-SY" sz="1400" dirty="0" smtClean="0"/>
              <a:t>أعلى من عدد الشاحنات التركية التي دخلت سورية عام 2010.</a:t>
            </a:r>
            <a:endParaRPr lang="en-US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ar-SY" b="1" dirty="0" smtClean="0">
                <a:solidFill>
                  <a:srgbClr val="00B0F0"/>
                </a:solidFill>
              </a:rPr>
              <a:t>تطور قيمة الصادرات التركية إلى لبنان</a:t>
            </a:r>
            <a:br>
              <a:rPr lang="ar-SY" b="1" dirty="0" smtClean="0">
                <a:solidFill>
                  <a:srgbClr val="00B0F0"/>
                </a:solidFill>
              </a:rPr>
            </a:br>
            <a:r>
              <a:rPr lang="ar-SY" b="1" dirty="0" smtClean="0">
                <a:solidFill>
                  <a:srgbClr val="00B0F0"/>
                </a:solidFill>
              </a:rPr>
              <a:t>(2000-2013)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28600" y="2667000"/>
            <a:ext cx="22701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b="1" dirty="0" smtClean="0"/>
              <a:t>النمو 2007-2010</a:t>
            </a:r>
          </a:p>
          <a:p>
            <a:pPr algn="r" rtl="1"/>
            <a:r>
              <a:rPr lang="ar-SY" dirty="0" smtClean="0"/>
              <a:t>الإجمالي:	 58%</a:t>
            </a:r>
          </a:p>
          <a:p>
            <a:pPr algn="r" rtl="1"/>
            <a:r>
              <a:rPr lang="ar-SY" dirty="0" smtClean="0"/>
              <a:t>السنوي:	 19%</a:t>
            </a:r>
            <a:endParaRPr lang="ar-SY" dirty="0"/>
          </a:p>
          <a:p>
            <a:pPr algn="r" rtl="1"/>
            <a:endParaRPr lang="ar-SY" dirty="0" smtClean="0"/>
          </a:p>
          <a:p>
            <a:pPr algn="r" rtl="1"/>
            <a:r>
              <a:rPr lang="ar-SY" b="1" dirty="0" smtClean="0"/>
              <a:t>النمو 2010-2013</a:t>
            </a:r>
          </a:p>
          <a:p>
            <a:pPr algn="r" rtl="1"/>
            <a:r>
              <a:rPr lang="ar-SY" dirty="0" smtClean="0"/>
              <a:t>الإجمالي: 	32%</a:t>
            </a:r>
          </a:p>
          <a:p>
            <a:pPr algn="r" rtl="1"/>
            <a:r>
              <a:rPr lang="ar-SY" dirty="0" smtClean="0"/>
              <a:t>السنوي:	11%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2362200" y="1676400"/>
          <a:ext cx="6324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ar-SY" b="1" dirty="0" smtClean="0">
                <a:solidFill>
                  <a:srgbClr val="00B0F0"/>
                </a:solidFill>
              </a:rPr>
              <a:t>تطور قيمة الصادرات التركية إلى الأردن</a:t>
            </a:r>
            <a:br>
              <a:rPr lang="ar-SY" b="1" dirty="0" smtClean="0">
                <a:solidFill>
                  <a:srgbClr val="00B0F0"/>
                </a:solidFill>
              </a:rPr>
            </a:br>
            <a:r>
              <a:rPr lang="ar-SY" b="1" dirty="0" smtClean="0">
                <a:solidFill>
                  <a:srgbClr val="00B0F0"/>
                </a:solidFill>
              </a:rPr>
              <a:t>(2000-2013)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81000" y="2667000"/>
            <a:ext cx="22701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b="1" dirty="0" smtClean="0"/>
              <a:t>النمو 2007-2010</a:t>
            </a:r>
          </a:p>
          <a:p>
            <a:pPr algn="r" rtl="1"/>
            <a:r>
              <a:rPr lang="ar-SY" dirty="0" smtClean="0"/>
              <a:t>الإجمالي:	 47%</a:t>
            </a:r>
          </a:p>
          <a:p>
            <a:pPr algn="r" rtl="1"/>
            <a:r>
              <a:rPr lang="ar-SY" dirty="0" smtClean="0"/>
              <a:t>السنوي:	 16%</a:t>
            </a:r>
            <a:endParaRPr lang="ar-SY" dirty="0"/>
          </a:p>
          <a:p>
            <a:pPr algn="r" rtl="1"/>
            <a:endParaRPr lang="ar-SY" dirty="0" smtClean="0"/>
          </a:p>
          <a:p>
            <a:pPr algn="r" rtl="1"/>
            <a:r>
              <a:rPr lang="ar-SY" b="1" dirty="0" smtClean="0"/>
              <a:t>النمو 2010-2013</a:t>
            </a:r>
          </a:p>
          <a:p>
            <a:pPr algn="r" rtl="1"/>
            <a:r>
              <a:rPr lang="ar-SY" dirty="0" smtClean="0"/>
              <a:t>الإجمالي: 	30%</a:t>
            </a:r>
          </a:p>
          <a:p>
            <a:pPr algn="r" rtl="1"/>
            <a:r>
              <a:rPr lang="ar-SY" dirty="0" smtClean="0"/>
              <a:t>السنوي:	10%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057400" y="1600200"/>
          <a:ext cx="6538913" cy="4781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ar-SY" b="1" dirty="0" smtClean="0">
                <a:solidFill>
                  <a:srgbClr val="00B0F0"/>
                </a:solidFill>
              </a:rPr>
              <a:t>تطور قيمة الصادرات التركية إلى البلدان العربية المجاورة لها (2000-2013)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22701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b="1" dirty="0" smtClean="0"/>
              <a:t>النمو 2007-2010</a:t>
            </a:r>
          </a:p>
          <a:p>
            <a:pPr algn="r" rtl="1"/>
            <a:r>
              <a:rPr lang="ar-SY" dirty="0" smtClean="0"/>
              <a:t>الإجمالي:	 55%</a:t>
            </a:r>
          </a:p>
          <a:p>
            <a:pPr algn="r" rtl="1"/>
            <a:r>
              <a:rPr lang="ar-SY" dirty="0" smtClean="0"/>
              <a:t>السنوي:	</a:t>
            </a:r>
            <a:r>
              <a:rPr lang="ar-SY" b="1" dirty="0" smtClean="0">
                <a:solidFill>
                  <a:srgbClr val="00B0F0"/>
                </a:solidFill>
              </a:rPr>
              <a:t> 18%</a:t>
            </a:r>
            <a:endParaRPr lang="ar-SY" b="1" dirty="0">
              <a:solidFill>
                <a:srgbClr val="00B0F0"/>
              </a:solidFill>
            </a:endParaRPr>
          </a:p>
          <a:p>
            <a:pPr algn="r" rtl="1"/>
            <a:endParaRPr lang="ar-SY" dirty="0" smtClean="0"/>
          </a:p>
          <a:p>
            <a:pPr algn="r" rtl="1"/>
            <a:r>
              <a:rPr lang="ar-SY" b="1" dirty="0" smtClean="0"/>
              <a:t>النمو 2010-2013</a:t>
            </a:r>
          </a:p>
          <a:p>
            <a:pPr algn="r" rtl="1"/>
            <a:r>
              <a:rPr lang="ar-SY" dirty="0" smtClean="0"/>
              <a:t>الإجمالي: 	54%</a:t>
            </a:r>
          </a:p>
          <a:p>
            <a:pPr algn="r" rtl="1"/>
            <a:r>
              <a:rPr lang="ar-SY" dirty="0" smtClean="0"/>
              <a:t>السنوي:	</a:t>
            </a:r>
            <a:r>
              <a:rPr lang="ar-SY" b="1" dirty="0" smtClean="0">
                <a:solidFill>
                  <a:srgbClr val="00B0F0"/>
                </a:solidFill>
              </a:rPr>
              <a:t>18%</a:t>
            </a:r>
            <a:endParaRPr lang="en-US" b="1" dirty="0">
              <a:solidFill>
                <a:srgbClr val="00B0F0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2362200" y="1676400"/>
          <a:ext cx="6400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6096000" y="3010486"/>
            <a:ext cx="2372751" cy="171391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Y" b="1" dirty="0" smtClean="0">
                <a:solidFill>
                  <a:srgbClr val="00B0F0"/>
                </a:solidFill>
              </a:rPr>
              <a:t>مقدمة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>
            <a:normAutofit fontScale="92500" lnSpcReduction="20000"/>
          </a:bodyPr>
          <a:lstStyle/>
          <a:p>
            <a:pPr algn="just" rtl="1"/>
            <a:r>
              <a:rPr lang="ar-SY" dirty="0" smtClean="0"/>
              <a:t>أهمية قطاع النقل للاقتصاد والمجتمع</a:t>
            </a:r>
          </a:p>
          <a:p>
            <a:pPr algn="just" rtl="1"/>
            <a:r>
              <a:rPr lang="ar-SY" dirty="0" smtClean="0"/>
              <a:t>التأثيرات المتبادلة بين نظم النقل والبيئة المحيطة بها</a:t>
            </a:r>
            <a:r>
              <a:rPr lang="en-US" dirty="0" smtClean="0"/>
              <a:t>:</a:t>
            </a:r>
            <a:endParaRPr lang="ar-SY" dirty="0" smtClean="0"/>
          </a:p>
          <a:p>
            <a:pPr lvl="1" algn="just" rtl="1"/>
            <a:r>
              <a:rPr lang="ar-SY" dirty="0" smtClean="0"/>
              <a:t>جغرافية</a:t>
            </a:r>
          </a:p>
          <a:p>
            <a:pPr lvl="1" algn="just" rtl="1"/>
            <a:r>
              <a:rPr lang="ar-SY" dirty="0" smtClean="0"/>
              <a:t>اقتصادية واجتماعية</a:t>
            </a:r>
          </a:p>
          <a:p>
            <a:pPr lvl="1" algn="just" rtl="1"/>
            <a:r>
              <a:rPr lang="ar-SY" dirty="0" smtClean="0"/>
              <a:t>تشريعية وإدارية</a:t>
            </a:r>
          </a:p>
          <a:p>
            <a:pPr lvl="1" algn="just" rtl="1"/>
            <a:r>
              <a:rPr lang="ar-SY" dirty="0" smtClean="0"/>
              <a:t>تكنولوجية</a:t>
            </a:r>
          </a:p>
          <a:p>
            <a:pPr lvl="1" algn="just" rtl="1"/>
            <a:r>
              <a:rPr lang="ar-SY" dirty="0" smtClean="0"/>
              <a:t>سياسية</a:t>
            </a:r>
          </a:p>
          <a:p>
            <a:pPr algn="just" rtl="1"/>
            <a:r>
              <a:rPr lang="ar-SY" dirty="0" smtClean="0"/>
              <a:t>أهمية دراسة التأثيرات المتبادلة بين قطاع النقل والنزاعات القائمة في المنطقة العربية.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ar-SY" b="1" dirty="0" smtClean="0">
                <a:solidFill>
                  <a:srgbClr val="00B0F0"/>
                </a:solidFill>
              </a:rPr>
              <a:t>تطور قيمة الصادرات التركية إلى جميع بلدان العالم (2000-2013)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20415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b="1" dirty="0" smtClean="0"/>
              <a:t>النمو 2007-2010</a:t>
            </a:r>
          </a:p>
          <a:p>
            <a:pPr algn="r" rtl="1"/>
            <a:r>
              <a:rPr lang="ar-SY" dirty="0" smtClean="0"/>
              <a:t>الإجمالي:	 6%</a:t>
            </a:r>
          </a:p>
          <a:p>
            <a:pPr algn="r" rtl="1"/>
            <a:r>
              <a:rPr lang="ar-SY" dirty="0" smtClean="0"/>
              <a:t>السنوي:	</a:t>
            </a:r>
            <a:r>
              <a:rPr lang="ar-SY" b="1" dirty="0" smtClean="0">
                <a:solidFill>
                  <a:srgbClr val="00B0F0"/>
                </a:solidFill>
              </a:rPr>
              <a:t> </a:t>
            </a:r>
            <a:r>
              <a:rPr lang="ar-SY" b="1" dirty="0" smtClean="0"/>
              <a:t>2%</a:t>
            </a:r>
            <a:endParaRPr lang="ar-SY" b="1" dirty="0"/>
          </a:p>
          <a:p>
            <a:pPr algn="r" rtl="1"/>
            <a:endParaRPr lang="ar-SY" dirty="0" smtClean="0"/>
          </a:p>
          <a:p>
            <a:pPr algn="r" rtl="1"/>
            <a:r>
              <a:rPr lang="ar-SY" b="1" dirty="0" smtClean="0"/>
              <a:t>النمو 2010-2013</a:t>
            </a:r>
          </a:p>
          <a:p>
            <a:pPr algn="r" rtl="1"/>
            <a:r>
              <a:rPr lang="ar-SY" dirty="0" smtClean="0"/>
              <a:t>الإجمالي: 	33%</a:t>
            </a:r>
          </a:p>
          <a:p>
            <a:pPr algn="r" rtl="1"/>
            <a:r>
              <a:rPr lang="ar-SY" dirty="0" smtClean="0"/>
              <a:t>السنوي:	</a:t>
            </a:r>
            <a:r>
              <a:rPr lang="ar-SY" b="1" dirty="0" smtClean="0">
                <a:solidFill>
                  <a:srgbClr val="00B050"/>
                </a:solidFill>
              </a:rPr>
              <a:t>11%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2209800" y="1676400"/>
          <a:ext cx="6400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6096000" y="3509963"/>
            <a:ext cx="1085850" cy="147637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210425" y="2781300"/>
            <a:ext cx="1100138" cy="714375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620000" y="2209800"/>
            <a:ext cx="10668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772400" y="3276600"/>
            <a:ext cx="1191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2400" dirty="0" smtClean="0">
                <a:solidFill>
                  <a:srgbClr val="FF0000"/>
                </a:solidFill>
              </a:rPr>
              <a:t>2014</a:t>
            </a:r>
            <a:r>
              <a:rPr lang="en-US" sz="5400" dirty="0" smtClean="0">
                <a:solidFill>
                  <a:srgbClr val="FF0000"/>
                </a:solidFill>
              </a:rPr>
              <a:t>?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ar-SY" b="1" dirty="0" smtClean="0">
                <a:solidFill>
                  <a:srgbClr val="00B0F0"/>
                </a:solidFill>
              </a:rPr>
              <a:t>تطور قيمة الصادرات من لبنان إلى بلدان مجلس التعاون الخليجي (2000-2013)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81000" y="2971800"/>
            <a:ext cx="22701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b="1" dirty="0" smtClean="0"/>
              <a:t>النمو 2007-2010</a:t>
            </a:r>
          </a:p>
          <a:p>
            <a:pPr algn="r" rtl="1"/>
            <a:r>
              <a:rPr lang="ar-SY" dirty="0" smtClean="0"/>
              <a:t>الإجمالي:	 32%</a:t>
            </a:r>
          </a:p>
          <a:p>
            <a:pPr algn="r" rtl="1"/>
            <a:r>
              <a:rPr lang="ar-SY" dirty="0" smtClean="0"/>
              <a:t>السنوي:	 11%</a:t>
            </a:r>
            <a:endParaRPr lang="ar-SY" dirty="0"/>
          </a:p>
          <a:p>
            <a:pPr algn="r" rtl="1"/>
            <a:endParaRPr lang="ar-SY" dirty="0" smtClean="0"/>
          </a:p>
          <a:p>
            <a:pPr algn="r" rtl="1"/>
            <a:r>
              <a:rPr lang="ar-SY" b="1" dirty="0" smtClean="0"/>
              <a:t>النمو 2010-2013</a:t>
            </a:r>
          </a:p>
          <a:p>
            <a:pPr algn="r" rtl="1"/>
            <a:r>
              <a:rPr lang="ar-SY" dirty="0" smtClean="0"/>
              <a:t>الإجمالي: 	10%</a:t>
            </a:r>
          </a:p>
          <a:p>
            <a:pPr algn="r" rtl="1"/>
            <a:r>
              <a:rPr lang="ar-SY" dirty="0" smtClean="0"/>
              <a:t>السنوي:	4%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2362200" y="1447800"/>
          <a:ext cx="6400800" cy="465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ar-SY" b="1" dirty="0" smtClean="0">
                <a:solidFill>
                  <a:srgbClr val="00B0F0"/>
                </a:solidFill>
              </a:rPr>
              <a:t>تطور قيمة الصادرات من الأردن إلى بلدان مجلس التعاون الخليجي (2000-2013)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28600" y="2971800"/>
            <a:ext cx="22701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b="1" dirty="0" smtClean="0"/>
              <a:t>النمو 2007-2010</a:t>
            </a:r>
          </a:p>
          <a:p>
            <a:pPr algn="r" rtl="1"/>
            <a:r>
              <a:rPr lang="ar-SY" dirty="0" smtClean="0"/>
              <a:t>الإجمالي:	 24%</a:t>
            </a:r>
          </a:p>
          <a:p>
            <a:pPr algn="r" rtl="1"/>
            <a:r>
              <a:rPr lang="ar-SY" dirty="0" smtClean="0"/>
              <a:t>السنوي:	 8%</a:t>
            </a:r>
            <a:endParaRPr lang="ar-SY" dirty="0"/>
          </a:p>
          <a:p>
            <a:pPr algn="r" rtl="1"/>
            <a:endParaRPr lang="ar-SY" dirty="0" smtClean="0"/>
          </a:p>
          <a:p>
            <a:pPr algn="r" rtl="1"/>
            <a:r>
              <a:rPr lang="ar-SY" b="1" dirty="0" smtClean="0"/>
              <a:t>النمو 2010-2013</a:t>
            </a:r>
          </a:p>
          <a:p>
            <a:pPr algn="r" rtl="1"/>
            <a:r>
              <a:rPr lang="ar-SY" dirty="0" smtClean="0"/>
              <a:t>الإجمالي: 	31%</a:t>
            </a:r>
          </a:p>
          <a:p>
            <a:pPr algn="r" rtl="1"/>
            <a:r>
              <a:rPr lang="ar-SY" dirty="0" smtClean="0"/>
              <a:t>السنوي:	</a:t>
            </a:r>
            <a:r>
              <a:rPr lang="ar-SY" b="1" dirty="0" smtClean="0">
                <a:solidFill>
                  <a:srgbClr val="00B050"/>
                </a:solidFill>
              </a:rPr>
              <a:t>10%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2209800" y="1524000"/>
          <a:ext cx="6477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Y" b="1" dirty="0" smtClean="0">
                <a:solidFill>
                  <a:srgbClr val="00B0F0"/>
                </a:solidFill>
              </a:rPr>
              <a:t>خلاصة مؤقتة للنتائج: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ar-SY" sz="2400" dirty="0" smtClean="0">
                <a:cs typeface="+mj-cs"/>
              </a:rPr>
              <a:t>تأثير واضح للنزاع السوري على انكماش القيمة الحقيقية للناتج المحلي الإجمالي في سورية بنسبة 44.5%.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Y" sz="2400" dirty="0" smtClean="0">
                <a:cs typeface="+mj-cs"/>
              </a:rPr>
              <a:t>تأثير واضح للنزاع على انكماش نشاطات النقل في سورية بنسب  تتراوح بين 55.5-97.2%.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Y" sz="2400" dirty="0" smtClean="0">
                <a:cs typeface="+mj-cs"/>
              </a:rPr>
              <a:t>تأثير واضح للنزاع على ارتفاع كلف النقل، ومضاعفتها:</a:t>
            </a:r>
          </a:p>
          <a:p>
            <a:pPr marL="1371600" lvl="2" indent="-457200" algn="r" rtl="1">
              <a:buFont typeface="Arial" pitchFamily="34" charset="0"/>
              <a:buChar char="•"/>
            </a:pPr>
            <a:r>
              <a:rPr lang="ar-SY" sz="2400" dirty="0" smtClean="0">
                <a:cs typeface="+mj-cs"/>
              </a:rPr>
              <a:t>داخل سورية 250-375%</a:t>
            </a:r>
          </a:p>
          <a:p>
            <a:pPr marL="1371600" lvl="2" indent="-457200" algn="r" rtl="1">
              <a:buFont typeface="Arial" pitchFamily="34" charset="0"/>
              <a:buChar char="•"/>
            </a:pPr>
            <a:r>
              <a:rPr lang="ar-SY" sz="2400" dirty="0" smtClean="0">
                <a:cs typeface="+mj-cs"/>
              </a:rPr>
              <a:t>بين سورية وبلدان الجوار 180-250%</a:t>
            </a:r>
          </a:p>
          <a:p>
            <a:pPr marL="1371600" lvl="2" indent="-457200" algn="r" rtl="1">
              <a:buFont typeface="Arial" pitchFamily="34" charset="0"/>
              <a:buChar char="•"/>
            </a:pPr>
            <a:r>
              <a:rPr lang="ar-SY" sz="2400" dirty="0" smtClean="0">
                <a:cs typeface="+mj-cs"/>
              </a:rPr>
              <a:t>الترانزيت العابر لسورية 228%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Y" sz="2400" dirty="0" smtClean="0">
                <a:cs typeface="+mj-cs"/>
              </a:rPr>
              <a:t>بداية ظهور خطوط نقل بديلة مع منعكسات اقتصادية وجيوبولوتيكية (حيفا).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Y" sz="2400" dirty="0" smtClean="0">
                <a:cs typeface="+mj-cs"/>
              </a:rPr>
              <a:t>بداية ظهور تبادل تجاري واضح بين أجزاء محددة من البلدان الخاضعة للنزاع والبلدان المتاخمة (تركيا مع كل من شمال العراق وشمال سورية).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Y" sz="2400" dirty="0" smtClean="0">
                <a:cs typeface="+mj-cs"/>
              </a:rPr>
              <a:t>تأثيرات متباينة على حركة التبادل التجاري بين بلدان الجوار، زيادة أو نقصاناً.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Y" b="1" dirty="0" smtClean="0">
                <a:solidFill>
                  <a:srgbClr val="00B0F0"/>
                </a:solidFill>
              </a:rPr>
              <a:t>المقترح: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/>
            <a:r>
              <a:rPr lang="ar-SY" sz="2400" b="1" dirty="0" smtClean="0">
                <a:cs typeface="+mj-cs"/>
              </a:rPr>
              <a:t>متابعة الدراسة وتوسيعها، من خلال: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005548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ar-SY" sz="2400" dirty="0" smtClean="0">
                <a:cs typeface="+mj-cs"/>
              </a:rPr>
              <a:t>تدقيق الدلالة الإحصائية للنتائج (تأثيرات النزاع مع تحييد بقية العوامل).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Y" sz="2400" dirty="0" smtClean="0">
                <a:cs typeface="+mj-cs"/>
              </a:rPr>
              <a:t>ضرورة إدراج بيانات عام 2014 حال جهوزها (الربع الأول من عام 2015).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Y" sz="2400" dirty="0" smtClean="0">
                <a:cs typeface="+mj-cs"/>
              </a:rPr>
              <a:t>التوسع في مقارنة بيانات قيم التجارة الدولية مع بيانات أخرى:</a:t>
            </a:r>
          </a:p>
          <a:p>
            <a:pPr marL="1371600" lvl="2" indent="-457200" algn="r" rtl="1">
              <a:buFont typeface="Arial" pitchFamily="34" charset="0"/>
              <a:buChar char="•"/>
            </a:pPr>
            <a:r>
              <a:rPr lang="ar-SY" sz="2400" dirty="0" smtClean="0">
                <a:cs typeface="+mj-cs"/>
              </a:rPr>
              <a:t>بيانات كميات البضائع المتبادلة حسب نوع البضاعة ونمط النقل (تحري مفصل لأنواع البضائع التي خضعت للزيادات أو النقصان).</a:t>
            </a:r>
          </a:p>
          <a:p>
            <a:pPr marL="1371600" lvl="2" indent="-457200" algn="r" rtl="1">
              <a:buFont typeface="Arial" pitchFamily="34" charset="0"/>
              <a:buChar char="•"/>
            </a:pPr>
            <a:r>
              <a:rPr lang="ar-SY" sz="2400" dirty="0" smtClean="0">
                <a:cs typeface="+mj-cs"/>
              </a:rPr>
              <a:t>القيم الإجمالية للبضائع المتبادلة مع بلدان العالم (تصديراً واستيراداً).</a:t>
            </a:r>
          </a:p>
          <a:p>
            <a:pPr marL="1371600" lvl="2" indent="-457200" algn="r" rtl="1">
              <a:buFont typeface="Arial" pitchFamily="34" charset="0"/>
              <a:buChar char="•"/>
            </a:pPr>
            <a:r>
              <a:rPr lang="ar-SY" sz="2400" dirty="0" smtClean="0">
                <a:cs typeface="+mj-cs"/>
              </a:rPr>
              <a:t>بيانات النمو الاقتصادي للبلدان المجاورة.</a:t>
            </a:r>
          </a:p>
          <a:p>
            <a:pPr marL="1371600" lvl="2" indent="-457200" algn="r" rtl="1">
              <a:buFont typeface="Arial" pitchFamily="34" charset="0"/>
              <a:buChar char="•"/>
            </a:pPr>
            <a:r>
              <a:rPr lang="ar-SY" sz="2400" dirty="0" smtClean="0">
                <a:cs typeface="+mj-cs"/>
              </a:rPr>
              <a:t>بيانات المعابر الحدودية من البلدان المجاورة.</a:t>
            </a:r>
          </a:p>
          <a:p>
            <a:pPr marL="1371600" lvl="2" indent="-457200" algn="r" rtl="1">
              <a:buFont typeface="Arial" pitchFamily="34" charset="0"/>
              <a:buChar char="•"/>
            </a:pPr>
            <a:r>
              <a:rPr lang="ar-SY" sz="2400" dirty="0" smtClean="0">
                <a:cs typeface="+mj-cs"/>
              </a:rPr>
              <a:t>بيانات النشاطات المرفئية في البلدان المجاورة.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Y" sz="2400" dirty="0" smtClean="0">
                <a:cs typeface="+mj-cs"/>
              </a:rPr>
              <a:t>شمول بلدان أخرى معرضة لحالات نزاع (العراق، ليبيا، اليمن)؟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200400"/>
            <a:ext cx="6478055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شكراً لإصغائكم.....</a:t>
            </a:r>
            <a:endParaRPr lang="ar-SY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953000"/>
            <a:ext cx="291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badr3@un.org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33400"/>
            <a:ext cx="6629400" cy="183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4000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"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If war is the worst enemy of development, healthy and balanced development is the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best form of conflict prevention.”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4000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3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Kofi Annan, UNSG, 1999.</a:t>
            </a:r>
            <a:r>
              <a:rPr kumimoji="0" lang="en-US" sz="33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Y" b="1" dirty="0" smtClean="0">
                <a:solidFill>
                  <a:srgbClr val="00B0F0"/>
                </a:solidFill>
              </a:rPr>
              <a:t>الغاية من الدراسة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>
            <a:normAutofit fontScale="92500" lnSpcReduction="10000"/>
          </a:bodyPr>
          <a:lstStyle/>
          <a:p>
            <a:pPr algn="just" rtl="1"/>
            <a:r>
              <a:rPr lang="ar-SY" dirty="0" smtClean="0"/>
              <a:t>التحري الأولي لأثر النزاعات على تكاليف النقل والتجارة في المنطقة</a:t>
            </a:r>
            <a:r>
              <a:rPr lang="en-US" dirty="0" smtClean="0"/>
              <a:t> </a:t>
            </a:r>
            <a:r>
              <a:rPr lang="ar-SY" dirty="0" smtClean="0"/>
              <a:t>العربية، وبالتالي على حجم التبادل التجاري بين البلدان المحيطة بمناطق النزاع، وذلك من خلال دراسة حالة النزاع السوري القائم منذ آذار 2011، وتأثيراته على سورية والبلدان المجاورة لها.</a:t>
            </a:r>
          </a:p>
          <a:p>
            <a:pPr algn="just" rtl="1"/>
            <a:r>
              <a:rPr lang="ar-SY" dirty="0" smtClean="0"/>
              <a:t>طرح الملامح العامة وعناصرالشروط المرجعية لدراسة تفصيلية معمقة حول أثر النزاعات على النقل والتجارة في المنطقة العربية.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Y" b="1" dirty="0" smtClean="0">
                <a:solidFill>
                  <a:srgbClr val="00B0F0"/>
                </a:solidFill>
              </a:rPr>
              <a:t>المفاصل الزمنية الرئيسية للنزاع في سورية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086600" cy="4267199"/>
          </a:xfrm>
        </p:spPr>
        <p:txBody>
          <a:bodyPr>
            <a:normAutofit fontScale="77500" lnSpcReduction="20000"/>
          </a:bodyPr>
          <a:lstStyle/>
          <a:p>
            <a:pPr algn="just" rtl="1"/>
            <a:r>
              <a:rPr lang="ar-SY" b="1" dirty="0" smtClean="0">
                <a:solidFill>
                  <a:srgbClr val="00B0F0"/>
                </a:solidFill>
              </a:rPr>
              <a:t>2011 </a:t>
            </a:r>
          </a:p>
          <a:p>
            <a:pPr lvl="1" algn="just" rtl="1"/>
            <a:r>
              <a:rPr lang="ar-SY" dirty="0" smtClean="0"/>
              <a:t>حراك سلمي غير منظم،</a:t>
            </a:r>
          </a:p>
          <a:p>
            <a:pPr lvl="1" algn="just" rtl="1"/>
            <a:r>
              <a:rPr lang="ar-SY" dirty="0" smtClean="0"/>
              <a:t> عموماً بدون مظاهر مسلحة واضحة.</a:t>
            </a:r>
          </a:p>
          <a:p>
            <a:pPr algn="just" rtl="1"/>
            <a:r>
              <a:rPr lang="ar-SY" b="1" dirty="0" smtClean="0">
                <a:solidFill>
                  <a:srgbClr val="00B0F0"/>
                </a:solidFill>
              </a:rPr>
              <a:t>2012</a:t>
            </a:r>
            <a:r>
              <a:rPr lang="ar-SY" b="1" dirty="0" smtClean="0"/>
              <a:t> </a:t>
            </a:r>
          </a:p>
          <a:p>
            <a:pPr lvl="1" algn="just" rtl="1"/>
            <a:r>
              <a:rPr lang="ar-SY" dirty="0" smtClean="0"/>
              <a:t>بدء المظاهر المسلحة وانعدام الأمان،</a:t>
            </a:r>
          </a:p>
          <a:p>
            <a:pPr lvl="1" algn="just" rtl="1"/>
            <a:r>
              <a:rPr lang="ar-SY" dirty="0" smtClean="0"/>
              <a:t>تكرار حالات التعديات على الخطوط الحديدية، </a:t>
            </a:r>
          </a:p>
          <a:p>
            <a:pPr lvl="1" algn="just" rtl="1"/>
            <a:r>
              <a:rPr lang="ar-SY" dirty="0" smtClean="0"/>
              <a:t>انتشار ظاهرة خطف الأفراد والتعديات على شحنات البضائع.</a:t>
            </a:r>
            <a:endParaRPr lang="en-US" dirty="0" smtClean="0"/>
          </a:p>
          <a:p>
            <a:pPr lvl="1" algn="just" rtl="1"/>
            <a:r>
              <a:rPr lang="ar-SY" dirty="0" smtClean="0"/>
              <a:t>انقطاعات الحركة على بعض محاور الربط الطرقي.</a:t>
            </a:r>
          </a:p>
          <a:p>
            <a:pPr algn="just" rtl="1"/>
            <a:r>
              <a:rPr lang="ar-SY" b="1" dirty="0" smtClean="0">
                <a:solidFill>
                  <a:srgbClr val="00B0F0"/>
                </a:solidFill>
              </a:rPr>
              <a:t>2013 </a:t>
            </a:r>
          </a:p>
          <a:p>
            <a:pPr lvl="1" algn="just" rtl="1"/>
            <a:r>
              <a:rPr lang="ar-SY" dirty="0" smtClean="0"/>
              <a:t>امتداد النزاع المسلح جغرافياً، </a:t>
            </a:r>
          </a:p>
          <a:p>
            <a:pPr lvl="1" algn="just" rtl="1"/>
            <a:r>
              <a:rPr lang="ar-SY" dirty="0" smtClean="0"/>
              <a:t>تقطيع أوصال واضح لمحاور الربط البري بين مختلف المناطق السورية.</a:t>
            </a:r>
            <a:endParaRPr lang="en-US" dirty="0" smtClean="0"/>
          </a:p>
          <a:p>
            <a:pPr lvl="1" algn="just" rtl="1"/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Y" b="1" dirty="0" smtClean="0">
                <a:solidFill>
                  <a:srgbClr val="00B0F0"/>
                </a:solidFill>
              </a:rPr>
              <a:t>الامتداد الجغرافي للنزاع في سورية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17637"/>
            <a:ext cx="65350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828800"/>
            <a:ext cx="2982336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SY" b="1" dirty="0" smtClean="0">
                <a:solidFill>
                  <a:srgbClr val="00B0F0"/>
                </a:solidFill>
              </a:rPr>
              <a:t>امتداد رقعة سيطرة ”تنظيم الدولة الإسلامية“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5" name="Content Placeholder 4" descr="ISIS Actual Sanctuary June 2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0823" y="1600200"/>
            <a:ext cx="7522354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Y" b="1" dirty="0" smtClean="0">
                <a:solidFill>
                  <a:srgbClr val="00B0F0"/>
                </a:solidFill>
              </a:rPr>
              <a:t>أثر النزاع على انكماش الاقتصاد السوري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0" y="1600200"/>
            <a:ext cx="4876800" cy="4525963"/>
          </a:xfrm>
        </p:spPr>
        <p:txBody>
          <a:bodyPr>
            <a:normAutofit/>
          </a:bodyPr>
          <a:lstStyle/>
          <a:p>
            <a:pPr algn="r" rtl="1"/>
            <a:r>
              <a:rPr lang="ar-SY" b="1" dirty="0" smtClean="0"/>
              <a:t>انكماش الناتج المحلي الإجمالي</a:t>
            </a:r>
          </a:p>
          <a:p>
            <a:pPr algn="r" rtl="1">
              <a:buNone/>
            </a:pPr>
            <a:r>
              <a:rPr lang="en-US" b="1" dirty="0" smtClean="0"/>
              <a:t> </a:t>
            </a:r>
            <a:r>
              <a:rPr lang="ar-SY" b="1" dirty="0" smtClean="0"/>
              <a:t>بسبب النزاع في سورية</a:t>
            </a:r>
            <a:r>
              <a:rPr lang="ar-SY" dirty="0" smtClean="0"/>
              <a:t>:</a:t>
            </a:r>
          </a:p>
          <a:p>
            <a:pPr lvl="1" algn="r" rtl="1"/>
            <a:r>
              <a:rPr lang="ar-SY" dirty="0" smtClean="0"/>
              <a:t>2010	60.19 مليار دولار</a:t>
            </a:r>
          </a:p>
          <a:p>
            <a:pPr lvl="1" algn="r" rtl="1"/>
            <a:r>
              <a:rPr lang="ar-SY" dirty="0" smtClean="0"/>
              <a:t>2013	33.45 مليار دولار</a:t>
            </a:r>
          </a:p>
          <a:p>
            <a:pPr algn="r" rtl="1"/>
            <a:endParaRPr lang="ar-SY" b="1" dirty="0" smtClean="0"/>
          </a:p>
          <a:p>
            <a:pPr algn="r" rtl="1"/>
            <a:endParaRPr lang="ar-SY" b="1" dirty="0" smtClean="0"/>
          </a:p>
          <a:p>
            <a:pPr algn="r" rtl="1"/>
            <a:endParaRPr lang="ar-SY" b="1" dirty="0" smtClean="0"/>
          </a:p>
          <a:p>
            <a:pPr algn="r" rtl="1"/>
            <a:r>
              <a:rPr lang="ar-SY" b="1" dirty="0" smtClean="0"/>
              <a:t>نسبة الانكماش:  44.4%</a:t>
            </a:r>
            <a:endParaRPr lang="en-US" b="1" dirty="0" smtClean="0"/>
          </a:p>
          <a:p>
            <a:pPr algn="r" rtl="1"/>
            <a:r>
              <a:rPr lang="ar-SY" b="1" dirty="0" smtClean="0"/>
              <a:t>نسبة الانكماش من المتوقع 52.4%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304800" y="2133600"/>
          <a:ext cx="43434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ar-SY" b="1" dirty="0" smtClean="0">
                <a:solidFill>
                  <a:srgbClr val="00B0F0"/>
                </a:solidFill>
              </a:rPr>
              <a:t>منحنيات تطور نشاطات النقل في سورية</a:t>
            </a:r>
            <a:br>
              <a:rPr lang="ar-SY" b="1" dirty="0" smtClean="0">
                <a:solidFill>
                  <a:srgbClr val="00B0F0"/>
                </a:solidFill>
              </a:rPr>
            </a:br>
            <a:r>
              <a:rPr lang="ar-SY" sz="3100" b="1" dirty="0" smtClean="0">
                <a:solidFill>
                  <a:srgbClr val="00B0F0"/>
                </a:solidFill>
              </a:rPr>
              <a:t>(2005-2013)</a:t>
            </a:r>
            <a:endParaRPr lang="en-US" sz="31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443960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233974" y="5257800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Y" sz="3600" b="1" dirty="0" smtClean="0"/>
              <a:t>النقل السككي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1828800"/>
            <a:ext cx="207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Y" sz="3600" b="1" dirty="0" smtClean="0"/>
              <a:t>النقل البحري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65420" y="3543300"/>
            <a:ext cx="1960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Y" sz="3600" b="1" dirty="0" smtClean="0"/>
              <a:t>النقل الجوي</a:t>
            </a:r>
            <a:endParaRPr lang="en-US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Autofit/>
          </a:bodyPr>
          <a:lstStyle/>
          <a:p>
            <a:pPr rtl="1"/>
            <a:r>
              <a:rPr lang="ar-SY" sz="3600" b="1" dirty="0" smtClean="0">
                <a:solidFill>
                  <a:srgbClr val="00B0F0"/>
                </a:solidFill>
              </a:rPr>
              <a:t>تطور نشاطات النقل الطرقي بالشاحنات  في سورية</a:t>
            </a:r>
            <a:br>
              <a:rPr lang="ar-SY" sz="3600" b="1" dirty="0" smtClean="0">
                <a:solidFill>
                  <a:srgbClr val="00B0F0"/>
                </a:solidFill>
              </a:rPr>
            </a:br>
            <a:r>
              <a:rPr lang="ar-SY" sz="2800" b="1" dirty="0" smtClean="0">
                <a:solidFill>
                  <a:srgbClr val="00B0F0"/>
                </a:solidFill>
              </a:rPr>
              <a:t>(2010-2014)</a:t>
            </a:r>
            <a:endParaRPr lang="en-US" sz="28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4800600" y="1905000"/>
          <a:ext cx="4152900" cy="225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152400" y="1676400"/>
          <a:ext cx="4114800" cy="251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93745" y="5096470"/>
            <a:ext cx="249305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r" rtl="1"/>
            <a:r>
              <a:rPr lang="ar-SY" b="1" dirty="0" smtClean="0">
                <a:solidFill>
                  <a:srgbClr val="00B0F0"/>
                </a:solidFill>
              </a:rPr>
              <a:t>نسبة الانكماش 2013/2010:</a:t>
            </a:r>
          </a:p>
          <a:p>
            <a:pPr algn="r" rtl="1">
              <a:buFontTx/>
              <a:buChar char="-"/>
            </a:pPr>
            <a:r>
              <a:rPr lang="ar-SY" dirty="0" smtClean="0"/>
              <a:t>عدد الشاحنات:	66%</a:t>
            </a:r>
          </a:p>
          <a:p>
            <a:pPr algn="r" rtl="1">
              <a:buFontTx/>
              <a:buChar char="-"/>
            </a:pPr>
            <a:r>
              <a:rPr lang="ar-SY" dirty="0" smtClean="0"/>
              <a:t>كمية الحمولات:	60%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0345" y="5096470"/>
            <a:ext cx="295465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r" rtl="1"/>
            <a:r>
              <a:rPr lang="ar-SY" b="1" dirty="0" smtClean="0">
                <a:solidFill>
                  <a:srgbClr val="00B0F0"/>
                </a:solidFill>
              </a:rPr>
              <a:t>الحمولة الإفرادية للشاحنة الواحدة:</a:t>
            </a:r>
          </a:p>
          <a:p>
            <a:pPr algn="r" rtl="1">
              <a:buFontTx/>
              <a:buChar char="-"/>
            </a:pPr>
            <a:r>
              <a:rPr lang="ar-SY" dirty="0" smtClean="0"/>
              <a:t>2010		27 طن	</a:t>
            </a:r>
          </a:p>
          <a:p>
            <a:pPr algn="r" rtl="1">
              <a:buFontTx/>
              <a:buChar char="-"/>
            </a:pPr>
            <a:r>
              <a:rPr lang="ar-SY" dirty="0" smtClean="0"/>
              <a:t>2013		32 طن	</a:t>
            </a:r>
          </a:p>
          <a:p>
            <a:pPr algn="r" rtl="1">
              <a:buFontTx/>
              <a:buChar char="-"/>
            </a:pPr>
            <a:r>
              <a:rPr lang="ar-SY" dirty="0" smtClean="0"/>
              <a:t>2014		36 طن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5" y="5105400"/>
            <a:ext cx="257365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Y" b="1" dirty="0" smtClean="0"/>
              <a:t>زيادة في الحمولات المحورية بحدود  33%، واحتمال تأثر البنية التحتية الطرقية.</a:t>
            </a:r>
            <a:endParaRPr lang="ar-SY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077200" y="3124200"/>
            <a:ext cx="685800" cy="5334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352800" y="2895600"/>
            <a:ext cx="685800" cy="6858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686800" y="2514600"/>
            <a:ext cx="228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114800" y="2209800"/>
            <a:ext cx="381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?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4114</TotalTime>
  <Words>913</Words>
  <Application>Microsoft Office PowerPoint</Application>
  <PresentationFormat>On-screen Show (4:3)</PresentationFormat>
  <Paragraphs>248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مقدمة</vt:lpstr>
      <vt:lpstr>الغاية من الدراسة</vt:lpstr>
      <vt:lpstr>المفاصل الزمنية الرئيسية للنزاع في سورية</vt:lpstr>
      <vt:lpstr>الامتداد الجغرافي للنزاع في سورية</vt:lpstr>
      <vt:lpstr>امتداد رقعة سيطرة ”تنظيم الدولة الإسلامية“</vt:lpstr>
      <vt:lpstr>أثر النزاع على انكماش الاقتصاد السوري</vt:lpstr>
      <vt:lpstr>منحنيات تطور نشاطات النقل في سورية (2005-2013)</vt:lpstr>
      <vt:lpstr>تطور نشاطات النقل الطرقي بالشاحنات  في سورية (2010-2014)</vt:lpstr>
      <vt:lpstr>انكماش نشاطات النقل في سورية</vt:lpstr>
      <vt:lpstr>أثر النزاع على ارتفاع كلف نقل البضائع (2010-2014)</vt:lpstr>
      <vt:lpstr>محاور النقل البديلة بين تركيا  وبلدان مجلس التعاون الخليجي</vt:lpstr>
      <vt:lpstr>تطور قيمة الصادرات التركية إلى سورية (2000-2013)</vt:lpstr>
      <vt:lpstr>تطور قيمة الصادرات التركية إلى بلدان مجلس التعاون الخليجي (2000-2013)</vt:lpstr>
      <vt:lpstr>تطور قيمة الصادرات التركية إلى العراق  (2000-2013)</vt:lpstr>
      <vt:lpstr>تطور أعداد الشاحنات التركية باتجاه العراق وسورية (2004-2013)</vt:lpstr>
      <vt:lpstr>تطور قيمة الصادرات التركية إلى لبنان (2000-2013)</vt:lpstr>
      <vt:lpstr>تطور قيمة الصادرات التركية إلى الأردن (2000-2013)</vt:lpstr>
      <vt:lpstr>تطور قيمة الصادرات التركية إلى البلدان العربية المجاورة لها (2000-2013)</vt:lpstr>
      <vt:lpstr>تطور قيمة الصادرات التركية إلى جميع بلدان العالم (2000-2013)</vt:lpstr>
      <vt:lpstr>تطور قيمة الصادرات من لبنان إلى بلدان مجلس التعاون الخليجي (2000-2013)</vt:lpstr>
      <vt:lpstr>تطور قيمة الصادرات من الأردن إلى بلدان مجلس التعاون الخليجي (2000-2013)</vt:lpstr>
      <vt:lpstr>خلاصة مؤقتة للنتائج:</vt:lpstr>
      <vt:lpstr>المقترح: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أثر النزاعات في المنطقة على تكاليف النقل والتجارة: دراسة أولية للحالة السورية</dc:title>
  <dc:creator>Regional Advisor</dc:creator>
  <cp:lastModifiedBy>Regional Advisor</cp:lastModifiedBy>
  <cp:revision>113</cp:revision>
  <dcterms:created xsi:type="dcterms:W3CDTF">2015-01-22T07:00:39Z</dcterms:created>
  <dcterms:modified xsi:type="dcterms:W3CDTF">2015-01-28T10:49:07Z</dcterms:modified>
</cp:coreProperties>
</file>