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9" r:id="rId5"/>
    <p:sldId id="258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0" r:id="rId23"/>
    <p:sldId id="294" r:id="rId24"/>
    <p:sldId id="292" r:id="rId25"/>
    <p:sldId id="295" r:id="rId2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84603\Desktop\FinalIGMDocumentation\Presentations\Road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LB" dirty="0"/>
              <a:t>نسب تنفيذ اتفاق الطرق </a:t>
            </a:r>
            <a:r>
              <a:rPr lang="ar-LB" dirty="0" smtClean="0"/>
              <a:t>الدولية (%) </a:t>
            </a:r>
            <a:endParaRPr lang="ar-L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نسب تنفيذ اتفاق الطرق الدولية</c:v>
          </c:tx>
          <c:invertIfNegative val="0"/>
          <c:cat>
            <c:strRef>
              <c:f>Sheet4!$J$4:$J$14</c:f>
              <c:strCache>
                <c:ptCount val="11"/>
                <c:pt idx="0">
                  <c:v>الاردن</c:v>
                </c:pt>
                <c:pt idx="1">
                  <c:v>البحرين</c:v>
                </c:pt>
                <c:pt idx="2">
                  <c:v>الجمهورية العربية السورية</c:v>
                </c:pt>
                <c:pt idx="3">
                  <c:v>العراق</c:v>
                </c:pt>
                <c:pt idx="4">
                  <c:v>فلسطين</c:v>
                </c:pt>
                <c:pt idx="5">
                  <c:v>قطر</c:v>
                </c:pt>
                <c:pt idx="6">
                  <c:v>الكويت</c:v>
                </c:pt>
                <c:pt idx="7">
                  <c:v>لبنلن</c:v>
                </c:pt>
                <c:pt idx="8">
                  <c:v>مصر</c:v>
                </c:pt>
                <c:pt idx="9">
                  <c:v>المملكة العربية السعودية</c:v>
                </c:pt>
                <c:pt idx="10">
                  <c:v>اليمن</c:v>
                </c:pt>
              </c:strCache>
            </c:strRef>
          </c:cat>
          <c:val>
            <c:numRef>
              <c:f>Sheet4!$H$4:$H$14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31.3</c:v>
                </c:pt>
                <c:pt idx="5">
                  <c:v>100</c:v>
                </c:pt>
                <c:pt idx="6">
                  <c:v>75.7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30272"/>
        <c:axId val="91031808"/>
      </c:barChart>
      <c:catAx>
        <c:axId val="910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1031808"/>
        <c:crosses val="autoZero"/>
        <c:auto val="1"/>
        <c:lblAlgn val="ctr"/>
        <c:lblOffset val="100"/>
        <c:noMultiLvlLbl val="0"/>
      </c:catAx>
      <c:valAx>
        <c:axId val="910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3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F488C3-B54D-4E23-867A-D78BACCA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E79CA-76CB-4B2C-A9F6-D03A4855AFF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68AF-31F2-42C9-BD8B-309EDCB5A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B0B8-88E8-4DDB-8DD8-2B151E37DF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3600"/>
            <a:ext cx="89916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SA" sz="3400" b="1" dirty="0" smtClean="0">
                <a:solidFill>
                  <a:schemeClr val="bg1"/>
                </a:solidFill>
                <a:cs typeface="Arabic Transparent" pitchFamily="2" charset="0"/>
              </a:rPr>
              <a:t>متابعة تنفيذ </a:t>
            </a:r>
            <a:r>
              <a:rPr lang="ar-LB" sz="3400" b="1" dirty="0" smtClean="0">
                <a:solidFill>
                  <a:schemeClr val="bg1"/>
                </a:solidFill>
                <a:cs typeface="Arabic Transparent" pitchFamily="2" charset="0"/>
              </a:rPr>
              <a:t>مكونات نظام النقل المتكامل في المشرق العربي</a:t>
            </a:r>
            <a:r>
              <a:rPr lang="en-US" sz="3400" u="sng" dirty="0" smtClean="0">
                <a:solidFill>
                  <a:schemeClr val="bg1"/>
                </a:solidFill>
                <a:cs typeface="Arabic Transparent" pitchFamily="2" charset="0"/>
              </a:rPr>
              <a:t/>
            </a:r>
            <a:br>
              <a:rPr lang="en-US" sz="3400" u="sng" dirty="0" smtClean="0">
                <a:solidFill>
                  <a:schemeClr val="bg1"/>
                </a:solidFill>
                <a:cs typeface="Arabic Transparent" pitchFamily="2" charset="0"/>
              </a:rPr>
            </a:br>
            <a:r>
              <a:rPr lang="ar-SA" sz="3400" b="1" dirty="0" smtClean="0">
                <a:solidFill>
                  <a:schemeClr val="bg1"/>
                </a:solidFill>
                <a:cs typeface="Arabic Transparent" pitchFamily="2" charset="0"/>
              </a:rPr>
              <a:t>اتفاق </a:t>
            </a:r>
            <a:r>
              <a:rPr lang="ar-LB" sz="3400" b="1" dirty="0" smtClean="0">
                <a:solidFill>
                  <a:schemeClr val="bg1"/>
                </a:solidFill>
                <a:cs typeface="Arabic Transparent" pitchFamily="2" charset="0"/>
              </a:rPr>
              <a:t>الطرق </a:t>
            </a:r>
            <a:r>
              <a:rPr lang="ar-SA" sz="3400" b="1" dirty="0" smtClean="0">
                <a:solidFill>
                  <a:schemeClr val="bg1"/>
                </a:solidFill>
                <a:cs typeface="Arabic Transparent" pitchFamily="2" charset="0"/>
              </a:rPr>
              <a:t>الدولية في المشرق العربي</a:t>
            </a:r>
            <a:r>
              <a:rPr lang="en-US" dirty="0" smtClean="0"/>
              <a:t> </a:t>
            </a:r>
            <a:r>
              <a:rPr lang="ar-LB" sz="3200" b="1" dirty="0" smtClean="0">
                <a:solidFill>
                  <a:schemeClr val="bg1"/>
                </a:solidFill>
                <a:cs typeface="Arabic Transparent" pitchFamily="2" charset="0"/>
              </a:rPr>
              <a:t/>
            </a:r>
            <a:br>
              <a:rPr lang="ar-LB" sz="3200" b="1" dirty="0" smtClean="0">
                <a:solidFill>
                  <a:schemeClr val="bg1"/>
                </a:solidFill>
                <a:cs typeface="Arabic Transparent" pitchFamily="2" charset="0"/>
              </a:rPr>
            </a:br>
            <a:r>
              <a:rPr lang="ar-LB" sz="1000" b="1" dirty="0" smtClean="0">
                <a:solidFill>
                  <a:schemeClr val="bg1"/>
                </a:solidFill>
                <a:cs typeface="Arabic Transparent" pitchFamily="2" charset="0"/>
              </a:rPr>
              <a:t/>
            </a:r>
            <a:br>
              <a:rPr lang="ar-LB" sz="1000" b="1" dirty="0" smtClean="0">
                <a:solidFill>
                  <a:schemeClr val="bg1"/>
                </a:solidFill>
                <a:cs typeface="Arabic Transparent" pitchFamily="2" charset="0"/>
              </a:rPr>
            </a:br>
            <a:r>
              <a:rPr lang="ar-LB" sz="3200" b="1" dirty="0" smtClean="0">
                <a:solidFill>
                  <a:schemeClr val="bg1"/>
                </a:solidFill>
                <a:cs typeface="Arabic Transparent" pitchFamily="2" charset="0"/>
              </a:rPr>
              <a:t>البند 5(ب) من جدول الأعمال</a:t>
            </a:r>
            <a:br>
              <a:rPr lang="ar-LB" sz="3200" b="1" dirty="0" smtClean="0">
                <a:solidFill>
                  <a:schemeClr val="bg1"/>
                </a:solidFill>
                <a:cs typeface="Arabic Transparent" pitchFamily="2" charset="0"/>
              </a:rPr>
            </a:br>
            <a:endParaRPr lang="en-US" sz="3200" b="1" dirty="0" smtClean="0">
              <a:solidFill>
                <a:schemeClr val="bg1"/>
              </a:solidFill>
              <a:cs typeface="Arabic Transparent" pitchFamily="2" charset="0"/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" y="4343400"/>
            <a:ext cx="8305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ct val="80000"/>
              </a:lnSpc>
            </a:pP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الدورة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الخامسة عشرة</a:t>
            </a:r>
            <a:r>
              <a:rPr lang="en-US" sz="2000" b="1" dirty="0" smtClean="0">
                <a:solidFill>
                  <a:schemeClr val="bg1"/>
                </a:solidFill>
                <a:cs typeface="Arabic Transparent" pitchFamily="2" charset="0"/>
              </a:rPr>
              <a:t>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لجنة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النقل </a:t>
            </a:r>
            <a:endParaRPr lang="ar-SA" sz="2000" b="1" dirty="0" smtClean="0">
              <a:solidFill>
                <a:schemeClr val="bg1"/>
              </a:solidFill>
              <a:cs typeface="Arabic Transparent" pitchFamily="2" charset="0"/>
            </a:endParaRPr>
          </a:p>
          <a:p>
            <a:pPr rtl="1" eaLnBrk="1" hangingPunct="1">
              <a:lnSpc>
                <a:spcPct val="80000"/>
              </a:lnSpc>
            </a:pP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الرباط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،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27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- 28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 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كانون الثاني/يناير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Arabic Transparent" pitchFamily="2" charset="0"/>
              </a:rPr>
              <a:t>5</a:t>
            </a:r>
            <a:r>
              <a:rPr lang="ar-SA" sz="2000" b="1" dirty="0" smtClean="0">
                <a:solidFill>
                  <a:schemeClr val="bg1"/>
                </a:solidFill>
                <a:cs typeface="Arabic Transparent" pitchFamily="2" charset="0"/>
              </a:rPr>
              <a:t>20</a:t>
            </a:r>
            <a:r>
              <a:rPr lang="ar-LB" sz="2000" b="1" dirty="0" smtClean="0">
                <a:solidFill>
                  <a:schemeClr val="bg1"/>
                </a:solidFill>
                <a:cs typeface="Arabic Transparent" pitchFamily="2" charset="0"/>
              </a:rPr>
              <a:t>1</a:t>
            </a:r>
            <a:endParaRPr lang="en-US" sz="2000" b="1" dirty="0" smtClean="0">
              <a:solidFill>
                <a:schemeClr val="bg1"/>
              </a:solidFill>
              <a:cs typeface="Arabic Transpar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البحرين</a:t>
            </a:r>
            <a:br>
              <a:rPr lang="ar-LB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057400"/>
          <a:ext cx="6019800" cy="424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741"/>
                <a:gridCol w="2136059"/>
              </a:tblGrid>
              <a:tr h="6096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316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6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1624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2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16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9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16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2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1624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العراق</a:t>
            </a:r>
            <a:br>
              <a:rPr lang="ar-LB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267575" cy="499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038225"/>
                <a:gridCol w="1038225"/>
                <a:gridCol w="1038225"/>
                <a:gridCol w="1038225"/>
                <a:gridCol w="773579"/>
                <a:gridCol w="1302871"/>
              </a:tblGrid>
              <a:tr h="66786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8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646515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تعد حالياً دراسة شاملة لتحديد عدد اللافتات المطلوب تثبيتها على طرف الطريق لكل محور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38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24221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FF0000"/>
                          </a:solidFill>
                          <a:latin typeface="Arabic Transparent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67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24221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تتراوح بين 55% و 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38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24221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2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24221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لم تتطلق الحملة بعد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Arabic Transparen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مصر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10600" cy="470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/>
                <a:gridCol w="1076325"/>
                <a:gridCol w="1076325"/>
                <a:gridCol w="1076325"/>
                <a:gridCol w="800100"/>
                <a:gridCol w="990600"/>
                <a:gridCol w="838200"/>
                <a:gridCol w="1676400"/>
              </a:tblGrid>
              <a:tr h="6096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8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48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66785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48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291819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382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الكويت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905001"/>
          <a:ext cx="8763000" cy="411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7407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ar-SA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37407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740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75.60%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7407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740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4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74073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قطر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396"/>
          <a:ext cx="8382000" cy="487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6"/>
                <a:gridCol w="3088104"/>
              </a:tblGrid>
              <a:tr h="45001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  <a:endParaRPr lang="ar-LB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64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6182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فلسطين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447800"/>
          <a:ext cx="5537200" cy="51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</a:tblGrid>
              <a:tr h="471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لاشيء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47105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لم توفر المعلومات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السعودية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534400" cy="464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579120"/>
                <a:gridCol w="533400"/>
                <a:gridCol w="1447800"/>
              </a:tblGrid>
              <a:tr h="38214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954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285707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4954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82148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26476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06193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4954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295388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8214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82148"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انجزت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اليمن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295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م55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LB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L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جاري العمل عليها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L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8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L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لم تبدا بعد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نسب تنفيذ اتفاق </a:t>
            </a:r>
            <a:r>
              <a:rPr lang="ar-LB" sz="2800" b="1" dirty="0" smtClean="0">
                <a:solidFill>
                  <a:srgbClr val="FF0000"/>
                </a:solidFill>
              </a:rPr>
              <a:t>الطرق </a:t>
            </a:r>
            <a:r>
              <a:rPr lang="ar-SA" sz="2800" b="1" dirty="0" smtClean="0">
                <a:solidFill>
                  <a:srgbClr val="FF0000"/>
                </a:solidFill>
              </a:rPr>
              <a:t>الدولية في المشرق العربي في بعض البلدان الأطراف وفق خطة العمل </a:t>
            </a:r>
            <a:r>
              <a:rPr lang="ar-SA" sz="3200" b="1" dirty="0" smtClean="0">
                <a:solidFill>
                  <a:srgbClr val="FF0000"/>
                </a:solidFill>
              </a:rPr>
              <a:t>المعتمدة</a:t>
            </a:r>
            <a:r>
              <a:rPr lang="ar-LB" sz="3200" b="1" dirty="0" smtClean="0">
                <a:solidFill>
                  <a:srgbClr val="FF0000"/>
                </a:solidFill>
              </a:rPr>
              <a:t>*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dirty="0" smtClean="0"/>
              <a:t>*وفقاً للبيانات الواردة من الدول الاعضاء.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الخلاصة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pPr algn="just" rtl="1"/>
            <a:r>
              <a:rPr lang="ar-LB" dirty="0" smtClean="0">
                <a:cs typeface="Arabic Transparent" pitchFamily="2" charset="-78"/>
              </a:rPr>
              <a:t>تفاوت كبير من بلد الى اخر بالنسبة لتنفيذ </a:t>
            </a:r>
            <a:r>
              <a:rPr lang="ar-LB" dirty="0" smtClean="0">
                <a:cs typeface="Arabic Transparent" pitchFamily="2" charset="-78"/>
              </a:rPr>
              <a:t>محاور اتفاق </a:t>
            </a:r>
            <a:r>
              <a:rPr lang="ar-LB" dirty="0" smtClean="0">
                <a:cs typeface="Arabic Transparent" pitchFamily="2" charset="-78"/>
              </a:rPr>
              <a:t>الطرق الدولية الخمسة، </a:t>
            </a:r>
          </a:p>
          <a:p>
            <a:pPr algn="just" rtl="1"/>
            <a:r>
              <a:rPr lang="ar-LB" dirty="0" smtClean="0">
                <a:cs typeface="Arabic Transparent" pitchFamily="2" charset="-78"/>
              </a:rPr>
              <a:t>تم احتساب النسب التقريبية في تنفيذ اتفاق الطرق استناداً الى نسب تنفيذ نشاطات المحور الثاني اي تحديد المحاور ونشاطاتها</a:t>
            </a:r>
          </a:p>
          <a:p>
            <a:pPr algn="just" rtl="1"/>
            <a:r>
              <a:rPr lang="ar-LB" dirty="0" smtClean="0">
                <a:cs typeface="Arabic Transparent" pitchFamily="2" charset="-78"/>
              </a:rPr>
              <a:t>يقدر متوسط نسبة تنفيذ إتفاق الطرق الدولية في المشرق العربي في البلدان التي أرسلت بي</a:t>
            </a:r>
            <a:r>
              <a:rPr lang="ar-SA" dirty="0" smtClean="0">
                <a:cs typeface="Arabic Transparent" pitchFamily="2" charset="-78"/>
              </a:rPr>
              <a:t>ا</a:t>
            </a:r>
            <a:r>
              <a:rPr lang="ar-LB" dirty="0" smtClean="0">
                <a:cs typeface="Arabic Transparent" pitchFamily="2" charset="-78"/>
              </a:rPr>
              <a:t>ناتها باكثر من 95%.</a:t>
            </a:r>
          </a:p>
          <a:p>
            <a:pPr algn="just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اتفاق الطرق الدولية في المشرق العربي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LB" dirty="0" smtClean="0"/>
              <a:t>اعتُمد في 10 أيار/مايو 2001</a:t>
            </a:r>
          </a:p>
          <a:p>
            <a:pPr algn="r" rtl="1"/>
            <a:r>
              <a:rPr lang="ar-LB" dirty="0" smtClean="0"/>
              <a:t>دخل حيّز التنفيذ في 19 تشرين الأول/أكتوبر </a:t>
            </a:r>
            <a:r>
              <a:rPr lang="ar-LB" sz="2000" dirty="0" smtClean="0"/>
              <a:t>2003</a:t>
            </a:r>
          </a:p>
          <a:p>
            <a:pPr algn="r" rtl="1"/>
            <a:r>
              <a:rPr lang="ar-SA" dirty="0" smtClean="0"/>
              <a:t>أعدّت الإسكوا مشروع خطة عمل لتنفيذه </a:t>
            </a:r>
            <a:r>
              <a:rPr lang="ar-LB" sz="2000" dirty="0" smtClean="0"/>
              <a:t>(2004)</a:t>
            </a:r>
          </a:p>
          <a:p>
            <a:pPr lvl="1" algn="r" rtl="1"/>
            <a:r>
              <a:rPr lang="ar-LB" dirty="0" smtClean="0"/>
              <a:t>تحديد خمسة عشر نشاطاً لازماً لتنفيذ الاتفاق</a:t>
            </a:r>
          </a:p>
          <a:p>
            <a:pPr lvl="1" algn="r" rtl="1"/>
            <a:r>
              <a:rPr lang="ar-LB" dirty="0" smtClean="0"/>
              <a:t>وضع برنامج زمني لتنفيذ هذه النشاطات بحلول العام </a:t>
            </a:r>
            <a:r>
              <a:rPr lang="ar-LB" sz="1800" dirty="0" smtClean="0"/>
              <a:t>2020</a:t>
            </a:r>
          </a:p>
          <a:p>
            <a:pPr algn="r" rtl="1"/>
            <a:r>
              <a:rPr lang="ar-LB" dirty="0" smtClean="0"/>
              <a:t>أعدت الإسكوا </a:t>
            </a:r>
            <a:r>
              <a:rPr lang="ar-SA" dirty="0" smtClean="0"/>
              <a:t>خطة عمل لمتابعة تنفيذ الاتفاق </a:t>
            </a:r>
            <a:r>
              <a:rPr lang="ar-LB" sz="1800" dirty="0" smtClean="0"/>
              <a:t>(2012)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dirty="0" smtClean="0"/>
              <a:t>خطوات عملية لاستكمال التنفيذ بحسب الجداول الزمنية المتفق عليها</a:t>
            </a:r>
            <a:endParaRPr lang="ar-LB" dirty="0" smtClean="0"/>
          </a:p>
          <a:p>
            <a:pPr algn="r" rtl="1"/>
            <a:endParaRPr lang="ar-LB" dirty="0" smtClean="0"/>
          </a:p>
          <a:p>
            <a:pPr algn="r" rtl="1"/>
            <a:endParaRPr lang="ar-LB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096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المطلوب</a:t>
            </a:r>
            <a:r>
              <a:rPr lang="ar-LB" dirty="0" smtClean="0">
                <a:solidFill>
                  <a:srgbClr val="FF0000"/>
                </a:solidFill>
              </a:rPr>
              <a:t> </a:t>
            </a:r>
            <a:r>
              <a:rPr lang="ar-LB" dirty="0" smtClean="0"/>
              <a:t/>
            </a:r>
            <a:br>
              <a:rPr lang="ar-L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181600"/>
          </a:xfrm>
        </p:spPr>
        <p:txBody>
          <a:bodyPr/>
          <a:lstStyle/>
          <a:p>
            <a:pPr algn="r" rtl="1">
              <a:buClr>
                <a:schemeClr val="accent2"/>
              </a:buClr>
              <a:buFont typeface="Wingdings" pitchFamily="2" charset="2"/>
              <a:buChar char="Ø"/>
            </a:pPr>
            <a:r>
              <a:rPr lang="ar-LB" b="1" dirty="0" smtClean="0">
                <a:solidFill>
                  <a:srgbClr val="FF0000"/>
                </a:solidFill>
              </a:rPr>
              <a:t>استكمال تنفيذ بنود الاتفاق</a:t>
            </a:r>
          </a:p>
          <a:p>
            <a:pPr lvl="1" algn="r" rtl="1">
              <a:buClr>
                <a:schemeClr val="accent2"/>
              </a:buClr>
              <a:buFont typeface="Wingdings" pitchFamily="2" charset="2"/>
              <a:buChar char="Ø"/>
            </a:pPr>
            <a:r>
              <a:rPr lang="ar-LB" dirty="0" smtClean="0">
                <a:cs typeface="Arabic Transparent" pitchFamily="2" charset="0"/>
              </a:rPr>
              <a:t>إستكمال تثبيت اللافتات التعريفية بالطرق الدولية </a:t>
            </a:r>
            <a:r>
              <a:rPr lang="ar-SA" dirty="0" smtClean="0">
                <a:cs typeface="Arabic Transparent" pitchFamily="2" charset="0"/>
              </a:rPr>
              <a:t>ضمن </a:t>
            </a:r>
            <a:r>
              <a:rPr lang="ar-LB" dirty="0" smtClean="0">
                <a:cs typeface="Arabic Transparent" pitchFamily="2" charset="0"/>
              </a:rPr>
              <a:t>اللافتات الإرشادية على كافة أطوال المحاور </a:t>
            </a:r>
            <a:r>
              <a:rPr lang="ar-SA" dirty="0" smtClean="0">
                <a:cs typeface="Arabic Transparent" pitchFamily="2" charset="0"/>
              </a:rPr>
              <a:t>في </a:t>
            </a:r>
            <a:r>
              <a:rPr lang="ar-LB" dirty="0" smtClean="0">
                <a:cs typeface="Arabic Transparent" pitchFamily="2" charset="0"/>
              </a:rPr>
              <a:t>الإتفاق.</a:t>
            </a:r>
          </a:p>
          <a:p>
            <a:pPr lvl="1" algn="r" rtl="1">
              <a:buClr>
                <a:schemeClr val="accent2"/>
              </a:buClr>
              <a:buFont typeface="Wingdings" pitchFamily="2" charset="2"/>
              <a:buChar char="Ø"/>
            </a:pPr>
            <a:r>
              <a:rPr lang="ar-LB" dirty="0" smtClean="0">
                <a:cs typeface="Arabic Transparent" pitchFamily="2" charset="0"/>
              </a:rPr>
              <a:t>إستكمال تثبيت اللافتات الإرشادية وعلامات الطرق على كافة أطوال الشبكة</a:t>
            </a:r>
            <a:r>
              <a:rPr lang="ar-SA" dirty="0" smtClean="0">
                <a:cs typeface="Arabic Transparent" pitchFamily="2" charset="0"/>
              </a:rPr>
              <a:t> ضمن الاتفاق</a:t>
            </a:r>
            <a:r>
              <a:rPr lang="ar-LB" dirty="0" smtClean="0">
                <a:cs typeface="Arabic Transparent" pitchFamily="2" charset="0"/>
              </a:rPr>
              <a:t>.</a:t>
            </a:r>
            <a:endParaRPr lang="en-US" dirty="0" smtClean="0">
              <a:cs typeface="Arabic Transparent" pitchFamily="2" charset="0"/>
            </a:endParaRPr>
          </a:p>
          <a:p>
            <a:pPr lvl="1" algn="r" rtl="1">
              <a:buClr>
                <a:schemeClr val="accent2"/>
              </a:buClr>
              <a:buFont typeface="Wingdings" pitchFamily="2" charset="2"/>
              <a:buChar char="Ø"/>
            </a:pPr>
            <a:r>
              <a:rPr lang="ar-LB" dirty="0" smtClean="0"/>
              <a:t>البدء </a:t>
            </a:r>
            <a:r>
              <a:rPr lang="ar-LB" dirty="0" smtClean="0">
                <a:cs typeface="Arabic Transparent" pitchFamily="2" charset="0"/>
              </a:rPr>
              <a:t>بتنفيذ المراحل الاخيرة للاتفاق المتعلقة </a:t>
            </a:r>
            <a:r>
              <a:rPr lang="ar-LB" dirty="0" smtClean="0"/>
              <a:t>المواصفات الفنية </a:t>
            </a:r>
            <a:r>
              <a:rPr lang="ar-LB" dirty="0" smtClean="0"/>
              <a:t>للمحاور</a:t>
            </a:r>
            <a:endParaRPr lang="ar-LB" dirty="0" smtClean="0">
              <a:solidFill>
                <a:srgbClr val="FF0000"/>
              </a:solidFill>
            </a:endParaRPr>
          </a:p>
          <a:p>
            <a:pPr algn="r" rtl="1">
              <a:buClr>
                <a:schemeClr val="accent2"/>
              </a:buClr>
              <a:buFont typeface="Wingdings" pitchFamily="2" charset="2"/>
              <a:buChar char="Ø"/>
            </a:pPr>
            <a:endParaRPr lang="ar-LB" dirty="0" smtClean="0">
              <a:solidFill>
                <a:srgbClr val="FF0000"/>
              </a:solidFill>
            </a:endParaRPr>
          </a:p>
          <a:p>
            <a:pPr algn="r" rtl="1">
              <a:buClr>
                <a:schemeClr val="accent2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accent2"/>
              </a:solidFill>
              <a:cs typeface="Arabic Transparent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المطلوب (تابع)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LB" b="1" dirty="0">
                <a:solidFill>
                  <a:srgbClr val="FF0000"/>
                </a:solidFill>
              </a:rPr>
              <a:t>الاستمرار في متابعة </a:t>
            </a:r>
            <a:r>
              <a:rPr lang="ar-LB" b="1" dirty="0" smtClean="0">
                <a:solidFill>
                  <a:srgbClr val="FF0000"/>
                </a:solidFill>
              </a:rPr>
              <a:t>خطة تنفيذ </a:t>
            </a:r>
            <a:r>
              <a:rPr lang="ar-LB" b="1" dirty="0">
                <a:solidFill>
                  <a:srgbClr val="FF0000"/>
                </a:solidFill>
              </a:rPr>
              <a:t>اتفاق </a:t>
            </a:r>
            <a:endParaRPr lang="ar-LB" b="1" dirty="0" smtClean="0">
              <a:solidFill>
                <a:srgbClr val="FF0000"/>
              </a:solidFill>
            </a:endParaRPr>
          </a:p>
          <a:p>
            <a:pPr lvl="1" algn="just" rtl="1">
              <a:buFont typeface="Wingdings" pitchFamily="2" charset="2"/>
              <a:buChar char="Ø"/>
            </a:pPr>
            <a:r>
              <a:rPr lang="ar-LB" dirty="0" smtClean="0"/>
              <a:t>وفق المنهجية الجديدة ،</a:t>
            </a:r>
          </a:p>
          <a:p>
            <a:pPr lvl="1" algn="just" rtl="1">
              <a:buFont typeface="Wingdings" pitchFamily="2" charset="2"/>
              <a:buChar char="Ø"/>
            </a:pPr>
            <a:r>
              <a:rPr lang="ar-LB" dirty="0"/>
              <a:t>تم الموافقة عليها </a:t>
            </a:r>
            <a:r>
              <a:rPr lang="ar-LB" dirty="0" smtClean="0"/>
              <a:t>في اجتماع  </a:t>
            </a:r>
            <a:r>
              <a:rPr lang="ar-LB" dirty="0"/>
              <a:t>لجنة النقل في دورتها </a:t>
            </a:r>
            <a:r>
              <a:rPr lang="ar-LB" dirty="0" smtClean="0"/>
              <a:t>الرابعة </a:t>
            </a:r>
            <a:r>
              <a:rPr lang="ar-LB" dirty="0"/>
              <a:t>عشرة التي انعقدت </a:t>
            </a:r>
            <a:r>
              <a:rPr lang="ar-LB" dirty="0" smtClean="0"/>
              <a:t>في عمان</a:t>
            </a:r>
            <a:r>
              <a:rPr lang="ar-LB" dirty="0"/>
              <a:t>، تشرين الاول/اكتوبر </a:t>
            </a:r>
            <a:r>
              <a:rPr lang="ar-LB" sz="2400" dirty="0" smtClean="0"/>
              <a:t>2013،</a:t>
            </a:r>
          </a:p>
          <a:p>
            <a:pPr lvl="1" algn="just" rtl="1">
              <a:buFont typeface="Wingdings" pitchFamily="2" charset="2"/>
              <a:buChar char="Ø"/>
            </a:pPr>
            <a:r>
              <a:rPr lang="ar-LB" dirty="0" smtClean="0"/>
              <a:t>دعت الامانة التنفيذية الاعضاء </a:t>
            </a:r>
            <a:r>
              <a:rPr lang="ar-LB" dirty="0"/>
              <a:t>لتسمية المنسقين الوطنيين المكلفين تنفيذ خطة </a:t>
            </a:r>
            <a:r>
              <a:rPr lang="ar-LB" dirty="0" smtClean="0"/>
              <a:t>المتابعة،</a:t>
            </a:r>
            <a:endParaRPr lang="ar-LB" dirty="0"/>
          </a:p>
          <a:p>
            <a:pPr lvl="1" algn="just" rtl="1">
              <a:buFont typeface="Wingdings" pitchFamily="2" charset="2"/>
              <a:buChar char="Ø"/>
            </a:pPr>
            <a:r>
              <a:rPr lang="ar-LB" dirty="0" smtClean="0"/>
              <a:t>تلقت الاسكوا ترشيحات خمس دول </a:t>
            </a:r>
          </a:p>
          <a:p>
            <a:pPr lvl="1" algn="just" rtl="1">
              <a:buFont typeface="Wingdings" pitchFamily="2" charset="2"/>
              <a:buChar char="Ø"/>
            </a:pPr>
            <a:r>
              <a:rPr lang="ar-LB" dirty="0" smtClean="0"/>
              <a:t>دعوى للبلدان التي لم </a:t>
            </a:r>
            <a:r>
              <a:rPr lang="ar-LB" dirty="0"/>
              <a:t>ترشح اعض</a:t>
            </a:r>
            <a:r>
              <a:rPr lang="ar-LB" dirty="0" smtClean="0"/>
              <a:t>اءها بعض من اجل استكمال فريق المنسقين الوطنيين.</a:t>
            </a:r>
          </a:p>
        </p:txBody>
      </p:sp>
    </p:spTree>
    <p:extLst>
      <p:ext uri="{BB962C8B-B14F-4D97-AF65-F5344CB8AC3E}">
        <p14:creationId xmlns:p14="http://schemas.microsoft.com/office/powerpoint/2010/main" val="420023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endParaRPr lang="ar-LB" sz="4800" b="1" dirty="0" smtClean="0">
              <a:solidFill>
                <a:srgbClr val="F6C700"/>
              </a:solidFill>
            </a:endParaRPr>
          </a:p>
          <a:p>
            <a:pPr algn="ctr" eaLnBrk="1" hangingPunct="1">
              <a:buNone/>
            </a:pPr>
            <a:r>
              <a:rPr lang="ar-SA" sz="4800" b="1" dirty="0" smtClean="0">
                <a:solidFill>
                  <a:srgbClr val="FF0000"/>
                </a:solidFill>
              </a:rPr>
              <a:t>أشكركم على حسن استماعكم</a:t>
            </a:r>
            <a:endParaRPr lang="ar-LB" sz="48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4800" b="1" dirty="0" smtClean="0">
              <a:solidFill>
                <a:srgbClr val="F6C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rtl="1">
              <a:buFont typeface="Wingdings" pitchFamily="2" charset="2"/>
              <a:buChar char="Ø"/>
            </a:pPr>
            <a:r>
              <a:rPr lang="ar-LB" sz="2400" dirty="0"/>
              <a:t>الاستمرار في متابعة تنفيذ اتفاق الطرق الدولية في المشرق العربي من خلال المنهجية الجديدة التي تم الموافقة عليها في اجتماع لجنة النقل في دورتها الرابعة عشرة (عمان، تشرين الاول/اكتوبر 2013) ومناشدة البلدان لتسمية المنسقين الوطنيين المكلفين تنفيذ خطة المتابعة.</a:t>
            </a:r>
          </a:p>
          <a:p>
            <a:pPr algn="just" rtl="1"/>
            <a:r>
              <a:rPr lang="ar-LB" sz="2400" dirty="0"/>
              <a:t>خطة عمل لمتابعة تنفيذ اتفاق الطرق الدولية والتي اعتمدتها لجنة النقل في دورتها الر ابعة عشرة التي انعقدت </a:t>
            </a:r>
          </a:p>
          <a:p>
            <a:pPr algn="just" rtl="1"/>
            <a:r>
              <a:rPr lang="ar-LB" sz="2400" dirty="0"/>
              <a:t>دعوة البلدان الاعضاء إلى ترشيح ممثليها في فريق المنسقين الوطنيين المختصين في مجال الطرق، </a:t>
            </a:r>
          </a:p>
          <a:p>
            <a:pPr algn="just" rtl="1"/>
            <a:r>
              <a:rPr lang="ar-LB" sz="2400" dirty="0"/>
              <a:t>وتزويد اإلسكوا بأسمائهم ووسائل التواصل معهم قبل انعقاد الدورة الخامسة عشرة للجنة النقل في عام 2014</a:t>
            </a:r>
          </a:p>
          <a:p>
            <a:pPr algn="just" rtl="1"/>
            <a:r>
              <a:rPr lang="ar-LB" sz="2400" dirty="0"/>
              <a:t>- الطلب إلى األمانة التنفيذية لإلسكوا توفير الدعم الفني للبلدان األعضاء في تنفيذ خطة المتابعة المعتمدة وتنسيق األنشطة المطلوب تنفيذها ضمن الخطة بحسب األولويات والموارد المالية المتاحة.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2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754563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SA" dirty="0" smtClean="0"/>
              <a:t>تحديد أجزاء الوصلات الطرقية التي تخدم النقل الدولي في بلدان المشرق العربي،</a:t>
            </a:r>
            <a:endParaRPr lang="ar-LB" dirty="0" smtClean="0"/>
          </a:p>
          <a:p>
            <a:pPr algn="just" rtl="1"/>
            <a:r>
              <a:rPr lang="ar-SA" dirty="0" smtClean="0"/>
              <a:t>تخصيصها بلافتات تعريف مميزة موحدة للدلالة عليها، </a:t>
            </a:r>
            <a:endParaRPr lang="ar-LB" dirty="0" smtClean="0"/>
          </a:p>
          <a:p>
            <a:pPr algn="just" rtl="1"/>
            <a:r>
              <a:rPr lang="ar-SA" dirty="0" smtClean="0"/>
              <a:t>تحديد المواصفات الهندسية التي يجب تحقيقها لهذه الوصلات، </a:t>
            </a:r>
            <a:endParaRPr lang="ar-LB" dirty="0" smtClean="0"/>
          </a:p>
          <a:p>
            <a:pPr algn="just" rtl="1"/>
            <a:r>
              <a:rPr lang="ar-SA" dirty="0" smtClean="0"/>
              <a:t>إعطاء الأولوية لهذه الغاية عند وضع الخطط الوطنية التي تتعلق بإنشاء وصيانة وتطوير شبكات الطرق الوطنية لدى الأطراف الداخلة في الاتفاق. </a:t>
            </a:r>
            <a:endParaRPr lang="ar-LB" dirty="0" smtClean="0"/>
          </a:p>
          <a:p>
            <a:pPr algn="just" rtl="1"/>
            <a:r>
              <a:rPr lang="ar-SA" dirty="0" smtClean="0"/>
              <a:t>كذلك تطرق الاتفاق لتحديد الأحمال المحورية القصوى الممكن قبولها على أجزاء هذه الوصلات، بحيث لا تزيد حمولة المحور المنفرد الخلفي لأي شاحنة عن 13 طن.</a:t>
            </a:r>
            <a:endParaRPr lang="ar-LB" dirty="0" smtClean="0"/>
          </a:p>
          <a:p>
            <a:pPr algn="just" rtl="1"/>
            <a:r>
              <a:rPr lang="ar-SA" dirty="0" smtClean="0"/>
              <a:t>لا يختلف الاتفاق في جوهره عن الاتفاقات الأخرى التي أنشئت لأغراض مشابهة من قبل بقية اللجان الإقليمية للأمم المتحدة في العالم</a:t>
            </a:r>
            <a:r>
              <a:rPr lang="ar-LB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جوهر الاتفاق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r" rtl="1"/>
            <a:r>
              <a:rPr lang="ar-LB" dirty="0" smtClean="0"/>
              <a:t> النواحي </a:t>
            </a:r>
            <a:r>
              <a:rPr lang="ar-LB" dirty="0" smtClean="0"/>
              <a:t>الإعلامية؛</a:t>
            </a:r>
            <a:endParaRPr lang="en-US" dirty="0" smtClean="0"/>
          </a:p>
          <a:p>
            <a:pPr algn="r" rtl="1"/>
            <a:r>
              <a:rPr lang="ar-LB" dirty="0" smtClean="0"/>
              <a:t>الافتات </a:t>
            </a:r>
            <a:r>
              <a:rPr lang="ar-LB" dirty="0" smtClean="0"/>
              <a:t>التعريف بالطرق الدولية؛</a:t>
            </a:r>
            <a:endParaRPr lang="en-US" dirty="0" smtClean="0"/>
          </a:p>
          <a:p>
            <a:pPr algn="r" rtl="1"/>
            <a:r>
              <a:rPr lang="ar-LB" dirty="0" smtClean="0"/>
              <a:t>تحديد </a:t>
            </a:r>
            <a:r>
              <a:rPr lang="ar-LB" dirty="0" smtClean="0"/>
              <a:t>المحاور ومواصفاتها؛</a:t>
            </a:r>
            <a:endParaRPr lang="en-US" dirty="0" smtClean="0"/>
          </a:p>
          <a:p>
            <a:pPr algn="r" rtl="1"/>
            <a:r>
              <a:rPr lang="ar-LB" dirty="0" smtClean="0"/>
              <a:t>اللافتات </a:t>
            </a:r>
            <a:r>
              <a:rPr lang="ar-LB" dirty="0" smtClean="0"/>
              <a:t>والإشارات على المحاور؛</a:t>
            </a:r>
            <a:endParaRPr lang="en-US" dirty="0" smtClean="0"/>
          </a:p>
          <a:p>
            <a:pPr algn="r" rtl="1"/>
            <a:r>
              <a:rPr lang="ar-LB" dirty="0" smtClean="0"/>
              <a:t>المواصفات </a:t>
            </a:r>
            <a:r>
              <a:rPr lang="ar-LB" dirty="0" smtClean="0"/>
              <a:t>الفنية للمحاور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المحاورالخمس لتنفيذ الاتفاق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9144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ملخص مشروع خطة العمل لتنفيذ الاتفاق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6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الجدول الزمني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506629" cy="49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1219200" y="5867400"/>
            <a:ext cx="685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143000" y="3581400"/>
            <a:ext cx="685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447800" y="4648200"/>
            <a:ext cx="685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0" y="2895600"/>
            <a:ext cx="685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382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مصادر التقييم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اعتمدت تقديرات الاسكوا في تقييم نسب تنفيذ اتفاق الطرق الدولية على البيانات التي قدمتها الدول:</a:t>
            </a:r>
          </a:p>
          <a:p>
            <a:pPr lvl="1" algn="r" rtl="1"/>
            <a:r>
              <a:rPr lang="ar-LB" dirty="0" smtClean="0"/>
              <a:t>تحضيراً للدورة الحادية عشرة للجنة النقل (اذار /مارس 2010)</a:t>
            </a:r>
          </a:p>
          <a:p>
            <a:pPr lvl="1" algn="r" rtl="1"/>
            <a:r>
              <a:rPr lang="ar-LB" dirty="0" smtClean="0"/>
              <a:t>تحضيراً للدورة الثالثة عشرة للجنة النقل (نيسان /ابريل 2012)</a:t>
            </a:r>
          </a:p>
          <a:p>
            <a:pPr lvl="1" algn="r" rtl="1"/>
            <a:r>
              <a:rPr lang="ar-LB" dirty="0" smtClean="0"/>
              <a:t>تحضيراً للدورة الخامسة عشرة للجنة النقل (كانون الثاني/ يناير 2015).</a:t>
            </a:r>
          </a:p>
          <a:p>
            <a:pPr algn="r" rtl="1"/>
            <a:r>
              <a:rPr lang="ar-LB" dirty="0" smtClean="0"/>
              <a:t>وتعتبر هذه النتائج خلاصة للجهود التي قامت بها هذه الدول على فترة الخمس سنوات الماضية.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ar-LB" b="1" dirty="0" smtClean="0">
                <a:solidFill>
                  <a:srgbClr val="FF0000"/>
                </a:solidFill>
              </a:rPr>
              <a:t>الاردن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32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56918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25039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اكثر من 97%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اكثر من 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32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250399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59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250399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تم تصنيع اكثر من 90 % من اللافتات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6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39160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لا شيء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 تنفيذ الاعمال المطلوبة بنسبة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 تنفيذ الاعمال المطلوبة بنسبة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32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250399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لم تبدا بعد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ar-LB" b="1" dirty="0" smtClean="0">
                <a:solidFill>
                  <a:srgbClr val="FF0000"/>
                </a:solidFill>
              </a:rPr>
              <a:t>سوريا</a:t>
            </a:r>
            <a:r>
              <a:rPr lang="ar-LB" b="1" dirty="0" smtClean="0">
                <a:solidFill>
                  <a:srgbClr val="000000"/>
                </a:solidFill>
              </a:rPr>
              <a:t/>
            </a:r>
            <a:br>
              <a:rPr lang="ar-LB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382000" cy="462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704850"/>
                <a:gridCol w="838200"/>
                <a:gridCol w="1600200"/>
              </a:tblGrid>
              <a:tr h="4117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التاريخ المتوقع للانتهاء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  <a:r>
                        <a:rPr lang="ar-S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8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لافتة التعريف بالطرق الدولية</a:t>
                      </a:r>
                    </a:p>
                  </a:txBody>
                  <a:tcPr marL="9525" marR="9525" marT="9525" marB="0" anchor="b"/>
                </a:tc>
              </a:tr>
              <a:tr h="471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تحديد المحاور ومواصفاتها</a:t>
                      </a:r>
                    </a:p>
                  </a:txBody>
                  <a:tcPr marL="9525" marR="9525" marT="9525" marB="0" anchor="b"/>
                </a:tc>
              </a:tr>
              <a:tr h="253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انجز بشكل تام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32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اللافتات والإشارات على المحاور</a:t>
                      </a:r>
                    </a:p>
                  </a:txBody>
                  <a:tcPr marL="9525" marR="9525" marT="9525" marB="0" anchor="b"/>
                </a:tc>
              </a:tr>
              <a:tr h="2535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 نهاية  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نسبة التنفيذ 67 %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9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المواصفات الفنية للمحاور</a:t>
                      </a:r>
                    </a:p>
                  </a:txBody>
                  <a:tcPr marL="9525" marR="9525" marT="9525" marB="0" anchor="b"/>
                </a:tc>
              </a:tr>
              <a:tr h="4117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L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بين 2009 و2012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نسبة التنفيذ 85 %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LB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الاعلامية</a:t>
                      </a:r>
                    </a:p>
                  </a:txBody>
                  <a:tcPr marL="9525" marR="9525" marT="9525" marB="0" anchor="b"/>
                </a:tc>
              </a:tr>
              <a:tr h="356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ar-LB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وأُطلقت </a:t>
                      </a:r>
                      <a:r>
                        <a:rPr lang="ar-L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الحملة الإعلامية خلال مؤتمر الطرق الدولية السوري الأول في دمشق الذي عُقد من 12 إلى 14 تشرين الثاني/نوفمبر 2006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ar-LB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1008</Words>
  <Application>Microsoft Office PowerPoint</Application>
  <PresentationFormat>On-screen Show (4:3)</PresentationFormat>
  <Paragraphs>407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1_Default Design</vt:lpstr>
      <vt:lpstr>3_Default Design</vt:lpstr>
      <vt:lpstr>2_Default Design</vt:lpstr>
      <vt:lpstr>متابعة تنفيذ مكونات نظام النقل المتكامل في المشرق العربي اتفاق الطرق الدولية في المشرق العربي   البند 5(ب) من جدول الأعمال </vt:lpstr>
      <vt:lpstr>اتفاق الطرق الدولية في المشرق العربي </vt:lpstr>
      <vt:lpstr>جوهر الاتفاق </vt:lpstr>
      <vt:lpstr>المحاورالخمس لتنفيذ الاتفاق </vt:lpstr>
      <vt:lpstr>ملخص مشروع خطة العمل لتنفيذ الاتفاق</vt:lpstr>
      <vt:lpstr>الجدول الزمني</vt:lpstr>
      <vt:lpstr>مصادر التقييم</vt:lpstr>
      <vt:lpstr>الاردن</vt:lpstr>
      <vt:lpstr>سوريا </vt:lpstr>
      <vt:lpstr>البحرين </vt:lpstr>
      <vt:lpstr>العراق </vt:lpstr>
      <vt:lpstr>مصر </vt:lpstr>
      <vt:lpstr>الكويت</vt:lpstr>
      <vt:lpstr>قطر </vt:lpstr>
      <vt:lpstr>فلسطين </vt:lpstr>
      <vt:lpstr>السعودية  </vt:lpstr>
      <vt:lpstr>اليمن </vt:lpstr>
      <vt:lpstr>نسب تنفيذ اتفاق الطرق الدولية في المشرق العربي في بعض البلدان الأطراف وفق خطة العمل المعتمدة*</vt:lpstr>
      <vt:lpstr>الخلاصة</vt:lpstr>
      <vt:lpstr>المطلوب  </vt:lpstr>
      <vt:lpstr>المطلوب (تابع)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WassimHP</cp:lastModifiedBy>
  <cp:revision>46</cp:revision>
  <dcterms:created xsi:type="dcterms:W3CDTF">2008-04-16T08:04:29Z</dcterms:created>
  <dcterms:modified xsi:type="dcterms:W3CDTF">2015-01-27T03:16:56Z</dcterms:modified>
</cp:coreProperties>
</file>