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0" r:id="rId3"/>
  </p:sldMasterIdLst>
  <p:notesMasterIdLst>
    <p:notesMasterId r:id="rId19"/>
  </p:notesMasterIdLst>
  <p:handoutMasterIdLst>
    <p:handoutMasterId r:id="rId20"/>
  </p:handoutMasterIdLst>
  <p:sldIdLst>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Lst>
  <p:sldSz cx="9144000" cy="6858000" type="screen4x3"/>
  <p:notesSz cx="6797675" cy="9926638"/>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939"/>
    <a:srgbClr val="111FA3"/>
    <a:srgbClr val="00396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768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768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5E1A5C2-3674-4AAE-9861-019D9903842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9001EC0E-A0FA-470A-85F3-52D276FE8FAC}" type="datetimeFigureOut">
              <a:rPr lang="en-US"/>
              <a:pPr>
                <a:defRPr/>
              </a:pPr>
              <a:t>1/22/2015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1D11188-5ED2-4E1F-B591-3AFEA338E7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81251"/>
          </a:xfrm>
        </p:spPr>
        <p:txBody>
          <a:bodyPr/>
          <a:lstStyle/>
          <a:p>
            <a:r>
              <a:rPr lang="ar-LB" dirty="0" smtClean="0"/>
              <a:t/>
            </a:r>
            <a:br>
              <a:rPr lang="ar-LB" dirty="0" smtClean="0"/>
            </a:br>
            <a:r>
              <a:rPr lang="ar-LB" dirty="0" smtClean="0"/>
              <a:t>لوجستيات التجارة نتائج على مستوى جزئي </a:t>
            </a:r>
            <a:endParaRPr lang="en-US" dirty="0"/>
          </a:p>
        </p:txBody>
      </p:sp>
      <p:sp>
        <p:nvSpPr>
          <p:cNvPr id="3" name="Subtitle 2"/>
          <p:cNvSpPr>
            <a:spLocks noGrp="1"/>
          </p:cNvSpPr>
          <p:nvPr>
            <p:ph type="subTitle" idx="1"/>
          </p:nvPr>
        </p:nvSpPr>
        <p:spPr>
          <a:xfrm>
            <a:off x="1371600" y="3124200"/>
            <a:ext cx="6400800" cy="2514600"/>
          </a:xfrm>
        </p:spPr>
        <p:txBody>
          <a:bodyPr/>
          <a:lstStyle/>
          <a:p>
            <a:pPr eaLnBrk="1" hangingPunct="1"/>
            <a:r>
              <a:rPr lang="ar-LB" sz="2000" dirty="0" smtClean="0">
                <a:solidFill>
                  <a:schemeClr val="bg1"/>
                </a:solidFill>
                <a:ea typeface="ＭＳ Ｐゴシック" pitchFamily="34" charset="-128"/>
              </a:rPr>
              <a:t> </a:t>
            </a:r>
          </a:p>
          <a:p>
            <a:endParaRPr lang="ar-LB" dirty="0" smtClean="0"/>
          </a:p>
          <a:p>
            <a:pPr rtl="1" eaLnBrk="1" hangingPunct="1">
              <a:lnSpc>
                <a:spcPct val="80000"/>
              </a:lnSpc>
            </a:pPr>
            <a:r>
              <a:rPr lang="ar-SA" b="1" dirty="0" smtClean="0">
                <a:solidFill>
                  <a:schemeClr val="bg1"/>
                </a:solidFill>
                <a:cs typeface="Arabic Transparent" pitchFamily="2" charset="0"/>
              </a:rPr>
              <a:t>الدورة </a:t>
            </a:r>
            <a:r>
              <a:rPr lang="ar-LB" b="1" dirty="0" smtClean="0">
                <a:solidFill>
                  <a:schemeClr val="bg1"/>
                </a:solidFill>
                <a:cs typeface="Arabic Transparent" pitchFamily="2" charset="0"/>
              </a:rPr>
              <a:t>الخامسة عشرة</a:t>
            </a:r>
            <a:r>
              <a:rPr lang="en-US" b="1" dirty="0" smtClean="0">
                <a:solidFill>
                  <a:schemeClr val="bg1"/>
                </a:solidFill>
                <a:cs typeface="Arabic Transparent" pitchFamily="2" charset="0"/>
              </a:rPr>
              <a:t> </a:t>
            </a:r>
            <a:r>
              <a:rPr lang="ar-LB" b="1" dirty="0" smtClean="0">
                <a:solidFill>
                  <a:schemeClr val="bg1"/>
                </a:solidFill>
                <a:cs typeface="Arabic Transparent" pitchFamily="2" charset="0"/>
              </a:rPr>
              <a:t>ل</a:t>
            </a:r>
            <a:r>
              <a:rPr lang="ar-SA" b="1" dirty="0" smtClean="0">
                <a:solidFill>
                  <a:schemeClr val="bg1"/>
                </a:solidFill>
                <a:cs typeface="Arabic Transparent" pitchFamily="2" charset="0"/>
              </a:rPr>
              <a:t>لجنة </a:t>
            </a:r>
            <a:r>
              <a:rPr lang="ar-LB" b="1" dirty="0" smtClean="0">
                <a:solidFill>
                  <a:schemeClr val="bg1"/>
                </a:solidFill>
                <a:cs typeface="Arabic Transparent" pitchFamily="2" charset="0"/>
              </a:rPr>
              <a:t>النقل </a:t>
            </a:r>
            <a:endParaRPr lang="ar-SA" b="1" dirty="0" smtClean="0">
              <a:solidFill>
                <a:schemeClr val="bg1"/>
              </a:solidFill>
              <a:cs typeface="Arabic Transparent" pitchFamily="2" charset="0"/>
            </a:endParaRPr>
          </a:p>
          <a:p>
            <a:pPr rtl="1" eaLnBrk="1" hangingPunct="1">
              <a:lnSpc>
                <a:spcPct val="80000"/>
              </a:lnSpc>
            </a:pPr>
            <a:r>
              <a:rPr lang="ar-LB" b="1" dirty="0" smtClean="0">
                <a:solidFill>
                  <a:schemeClr val="bg1"/>
                </a:solidFill>
                <a:cs typeface="Arabic Transparent" pitchFamily="2" charset="0"/>
              </a:rPr>
              <a:t>الرباط</a:t>
            </a:r>
            <a:r>
              <a:rPr lang="ar-SA" b="1" dirty="0" smtClean="0">
                <a:solidFill>
                  <a:schemeClr val="bg1"/>
                </a:solidFill>
                <a:cs typeface="Arabic Transparent" pitchFamily="2" charset="0"/>
              </a:rPr>
              <a:t>، </a:t>
            </a:r>
            <a:r>
              <a:rPr lang="ar-LB" b="1" dirty="0" smtClean="0">
                <a:solidFill>
                  <a:schemeClr val="bg1"/>
                </a:solidFill>
                <a:cs typeface="Arabic Transparent" pitchFamily="2" charset="0"/>
              </a:rPr>
              <a:t>27</a:t>
            </a:r>
            <a:r>
              <a:rPr lang="ar-SA" b="1" dirty="0" smtClean="0">
                <a:solidFill>
                  <a:schemeClr val="bg1"/>
                </a:solidFill>
                <a:cs typeface="Arabic Transparent" pitchFamily="2" charset="0"/>
              </a:rPr>
              <a:t> </a:t>
            </a:r>
            <a:r>
              <a:rPr lang="ar-LB" b="1" dirty="0" smtClean="0">
                <a:solidFill>
                  <a:schemeClr val="bg1"/>
                </a:solidFill>
                <a:cs typeface="Arabic Transparent" pitchFamily="2" charset="0"/>
              </a:rPr>
              <a:t>- 28</a:t>
            </a:r>
            <a:r>
              <a:rPr lang="ar-SA" b="1" dirty="0" smtClean="0">
                <a:solidFill>
                  <a:schemeClr val="bg1"/>
                </a:solidFill>
                <a:cs typeface="Arabic Transparent" pitchFamily="2" charset="0"/>
              </a:rPr>
              <a:t> </a:t>
            </a:r>
            <a:r>
              <a:rPr lang="ar-LB" b="1" dirty="0" smtClean="0">
                <a:solidFill>
                  <a:schemeClr val="bg1"/>
                </a:solidFill>
                <a:cs typeface="Arabic Transparent" pitchFamily="2" charset="0"/>
              </a:rPr>
              <a:t>كانون الثاني/يناير 2015 </a:t>
            </a:r>
            <a:endParaRPr lang="en-US" b="1" dirty="0" smtClean="0">
              <a:solidFill>
                <a:schemeClr val="bg1"/>
              </a:solidFill>
              <a:cs typeface="Arabic Transparent" pitchFamily="2" charset="0"/>
            </a:endParaRPr>
          </a:p>
          <a:p>
            <a:r>
              <a:rPr lang="ar-LB"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a:bodyPr>
          <a:lstStyle/>
          <a:p>
            <a:r>
              <a:rPr lang="ar-SA" sz="4000" b="1" dirty="0" smtClean="0"/>
              <a:t>دال-  أداء أنشطة النقل والتوزيع</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rtl="1"/>
            <a:r>
              <a:rPr lang="ar-SA" sz="2800" dirty="0" smtClean="0"/>
              <a:t>تظهر الدراسة أن حوالى 65 في المائة من الشركات المجيبة تشتري المواد من خارج البلد </a:t>
            </a:r>
            <a:r>
              <a:rPr lang="ar-LB" sz="2800" dirty="0" smtClean="0"/>
              <a:t>و</a:t>
            </a:r>
            <a:r>
              <a:rPr lang="ar-SA" sz="2800" dirty="0" smtClean="0"/>
              <a:t>تقوم بترتيب الشحنات بنفسها.  </a:t>
            </a:r>
            <a:endParaRPr lang="ar-LB" sz="2800" dirty="0" smtClean="0"/>
          </a:p>
          <a:p>
            <a:pPr algn="just" rtl="1"/>
            <a:r>
              <a:rPr lang="ar-SA" sz="2800" dirty="0" smtClean="0"/>
              <a:t>لا بد من الاستثمار بكفاءة في حلول تكنولوجيا المعلومات الهادفة إلى تعقب الشحنات من أجل تلبية احتياجات الشركات. </a:t>
            </a:r>
            <a:endParaRPr lang="ar-LB" sz="2800" dirty="0" smtClean="0"/>
          </a:p>
          <a:p>
            <a:pPr algn="just" rtl="1"/>
            <a:r>
              <a:rPr lang="ar-SA" sz="2800" dirty="0" smtClean="0"/>
              <a:t> </a:t>
            </a:r>
            <a:r>
              <a:rPr lang="ar-LB" sz="2800" dirty="0" smtClean="0"/>
              <a:t>ومع </a:t>
            </a:r>
            <a:r>
              <a:rPr lang="ar-SA" sz="2800" dirty="0" smtClean="0"/>
              <a:t>أن أداء وكلاء الشحن جيد إلى حد ما، ومستوى كفاءتهم مقبول بحسب 57 في المائة من الشركات المجيبة، فهم </a:t>
            </a:r>
            <a:br>
              <a:rPr lang="ar-SA" sz="2800" dirty="0" smtClean="0"/>
            </a:br>
            <a:r>
              <a:rPr lang="ar-SA" sz="2800" dirty="0" smtClean="0"/>
              <a:t>لا يزالون بعيدين عن تلبية طلب الشركات التي تتطلع إلى عمليات شحن زهيدة الكلفة ولكن موثوقة.</a:t>
            </a:r>
            <a:endParaRPr lang="en-US" sz="28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ar-SA" sz="3600" b="1" dirty="0" smtClean="0"/>
              <a:t>هاء-  أداء أنشطة التخزين والتوضيب في المستودعات</a:t>
            </a:r>
            <a:endParaRPr lang="en-US" sz="3600" dirty="0"/>
          </a:p>
        </p:txBody>
      </p:sp>
      <p:sp>
        <p:nvSpPr>
          <p:cNvPr id="3" name="Content Placeholder 2"/>
          <p:cNvSpPr>
            <a:spLocks noGrp="1"/>
          </p:cNvSpPr>
          <p:nvPr>
            <p:ph idx="1"/>
          </p:nvPr>
        </p:nvSpPr>
        <p:spPr/>
        <p:txBody>
          <a:bodyPr/>
          <a:lstStyle/>
          <a:p>
            <a:pPr algn="r" rtl="1"/>
            <a:r>
              <a:rPr lang="ar-LB" dirty="0" smtClean="0"/>
              <a:t>تشير الردود الى </a:t>
            </a:r>
            <a:r>
              <a:rPr lang="ar-SA" dirty="0" smtClean="0"/>
              <a:t>أن الشركات تحصل على خدمات التخزين التي تحتاج إليها</a:t>
            </a:r>
            <a:r>
              <a:rPr lang="ar-LB" dirty="0" smtClean="0"/>
              <a:t> عن طريق التوفير الذاتي في كثير من الاحيان</a:t>
            </a:r>
            <a:r>
              <a:rPr lang="ar-SA" dirty="0" smtClean="0"/>
              <a:t>.  </a:t>
            </a:r>
            <a:endParaRPr lang="ar-LB" dirty="0" smtClean="0"/>
          </a:p>
          <a:p>
            <a:pPr algn="r" rtl="1"/>
            <a:r>
              <a:rPr lang="ar-SA" dirty="0" smtClean="0"/>
              <a:t>غير أنها ما زالت لا تستخدم حلول تكنولوجيا المعلومات القادرة على تعزيز كفاءة إدارة المخزونات.  فقد أعرب أكثر من نصف المجيبين عن انزعاجهم من أن طرق البحث العشوائية التي يتبعونها تستغرق وقتاً طويلاً جداً</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smtClean="0"/>
              <a:t>واو-  أداء الدعم التكنولوجي والخدمات المالية</a:t>
            </a:r>
            <a:endParaRPr lang="en-US" sz="3600" dirty="0"/>
          </a:p>
        </p:txBody>
      </p:sp>
      <p:sp>
        <p:nvSpPr>
          <p:cNvPr id="3" name="Content Placeholder 2"/>
          <p:cNvSpPr>
            <a:spLocks noGrp="1"/>
          </p:cNvSpPr>
          <p:nvPr>
            <p:ph idx="1"/>
          </p:nvPr>
        </p:nvSpPr>
        <p:spPr/>
        <p:txBody>
          <a:bodyPr>
            <a:normAutofit fontScale="85000" lnSpcReduction="10000"/>
          </a:bodyPr>
          <a:lstStyle/>
          <a:p>
            <a:pPr algn="r" rtl="1"/>
            <a:r>
              <a:rPr lang="ar-SA" dirty="0" smtClean="0"/>
              <a:t>تستثمر الشركات في البرمجيات الهادفة إلى دعم إدارة اللوجستيات بطرق قد تستحق أحياناً التوقف عندها.  فباستثناء إجراءات التخليص الجمركي، تُنفذ الشركات جميع المهام اللوجستية باستخدام برمجيات بدائية. </a:t>
            </a:r>
            <a:endParaRPr lang="ar-LB" dirty="0" smtClean="0"/>
          </a:p>
          <a:p>
            <a:pPr algn="r" rtl="1"/>
            <a:r>
              <a:rPr lang="ar-SA" dirty="0" smtClean="0"/>
              <a:t> وتفضل الشركات استخدام تطبيقات مخصصة </a:t>
            </a:r>
            <a:r>
              <a:rPr lang="ar-LB" dirty="0" smtClean="0"/>
              <a:t>من أجل وضع الخطط وال</a:t>
            </a:r>
            <a:r>
              <a:rPr lang="ar-SA" dirty="0" smtClean="0"/>
              <a:t>جداول الزمنية للإنتاج؛ والتخزين وتجهيز المواد؛ والنقل وإدارة الأساطيل. </a:t>
            </a:r>
            <a:endParaRPr lang="ar-LB" dirty="0" smtClean="0"/>
          </a:p>
          <a:p>
            <a:pPr algn="r" rtl="1"/>
            <a:r>
              <a:rPr lang="ar-SA" dirty="0" smtClean="0"/>
              <a:t>ويؤدي استخدام تلك البرمجيات البدائية في رصد الأنشطة اللوجستية إلى إضعاف إنتاجية الشركات التي لا تستفيد من السمات الهامة التي عادة ما توفرها حلول تكنولوجيا المعلومات المخصصة.</a:t>
            </a:r>
            <a:endParaRPr lang="en-US" dirty="0" smtClean="0"/>
          </a:p>
          <a:p>
            <a:pPr algn="r" rtl="1"/>
            <a:r>
              <a:rPr lang="ar-SA"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الخلاصة </a:t>
            </a:r>
            <a:endParaRPr lang="en-US" dirty="0"/>
          </a:p>
        </p:txBody>
      </p:sp>
      <p:sp>
        <p:nvSpPr>
          <p:cNvPr id="3" name="Content Placeholder 2"/>
          <p:cNvSpPr>
            <a:spLocks noGrp="1"/>
          </p:cNvSpPr>
          <p:nvPr>
            <p:ph idx="1"/>
          </p:nvPr>
        </p:nvSpPr>
        <p:spPr/>
        <p:txBody>
          <a:bodyPr>
            <a:normAutofit lnSpcReduction="10000"/>
          </a:bodyPr>
          <a:lstStyle/>
          <a:p>
            <a:pPr algn="r" rtl="1"/>
            <a:r>
              <a:rPr lang="ar-SA" dirty="0" smtClean="0"/>
              <a:t>تشير الدراسة إلى أن 75 في المائة من تكاليف الخدمات اللوجستية في البلدان العربية موزعة، بالتساوي، بين عمليات النقل والتخزين والجرد.  أما في أوروبا، فتشغل تكاليف النقل وحدها 60 في المائة من مجموع التكاليف اللوجستية.  ومرد هذا الاختلاف إلى دعم الطاقة في البلدان العربية، وانخفاض كل من الأجور والنفقات الاجتماعية.</a:t>
            </a:r>
            <a:r>
              <a:rPr lang="ar-LB" dirty="0" smtClean="0"/>
              <a:t> </a:t>
            </a:r>
          </a:p>
          <a:p>
            <a:pPr algn="r" rtl="1"/>
            <a:r>
              <a:rPr lang="ar-LB" dirty="0" smtClean="0"/>
              <a:t>ستزداد كفاءة النقل ( في العالم)  اذا ما استمرت اسعار النفط في الانخفاض وهو ما سيمكن من تزايد التنافسية والضغط على الصناعات العربية.  </a:t>
            </a:r>
          </a:p>
          <a:p>
            <a:pPr algn="r" rtl="1"/>
            <a:endParaRPr lang="en-US" dirty="0" smtClean="0"/>
          </a:p>
          <a:p>
            <a:pPr algn="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تابع الخلاصة </a:t>
            </a:r>
            <a:endParaRPr lang="en-US" dirty="0"/>
          </a:p>
        </p:txBody>
      </p:sp>
      <p:sp>
        <p:nvSpPr>
          <p:cNvPr id="3" name="Content Placeholder 2"/>
          <p:cNvSpPr>
            <a:spLocks noGrp="1"/>
          </p:cNvSpPr>
          <p:nvPr>
            <p:ph idx="1"/>
          </p:nvPr>
        </p:nvSpPr>
        <p:spPr/>
        <p:txBody>
          <a:bodyPr/>
          <a:lstStyle/>
          <a:p>
            <a:pPr algn="r" rtl="1"/>
            <a:r>
              <a:rPr lang="ar-LB" dirty="0" smtClean="0"/>
              <a:t>تتحمل الشركات العربية تكاليف اضافية تتمثل في الاستثمار في تجهيزات الخدمات اللوجستية مما يشتت الموارد ويضعف التنافسية خصوصا في القطاعات التصديرية وهذا ناتج عن ضعف الخدمات اللوجستية المتخصصة من الاطراف الثالثة. </a:t>
            </a:r>
          </a:p>
          <a:p>
            <a:pPr algn="r" rtl="1"/>
            <a:r>
              <a:rPr lang="ar-LB" dirty="0" smtClean="0"/>
              <a:t>ومن شأن الاستعانة أكثر فأكثر بمصادر خارجية لأداء مزيد من المهام اللوجستية السماح للشركات العربية بتنظيم إنتاجها وترشيد نفقاتها ورفع تنافسيتها.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ar-LB" dirty="0" smtClean="0"/>
              <a:t>شكرا لإصغائكم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ar-LB" sz="800" dirty="0" smtClean="0"/>
              <a:t>.</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lstStyle/>
          <a:p>
            <a:r>
              <a:rPr lang="ar-LB" dirty="0" smtClean="0"/>
              <a:t>مقدمة</a:t>
            </a:r>
            <a:endParaRPr lang="en-US" dirty="0"/>
          </a:p>
        </p:txBody>
      </p:sp>
      <p:sp>
        <p:nvSpPr>
          <p:cNvPr id="3" name="Content Placeholder 2"/>
          <p:cNvSpPr>
            <a:spLocks noGrp="1"/>
          </p:cNvSpPr>
          <p:nvPr>
            <p:ph idx="1"/>
          </p:nvPr>
        </p:nvSpPr>
        <p:spPr/>
        <p:txBody>
          <a:bodyPr>
            <a:noAutofit/>
          </a:bodyPr>
          <a:lstStyle/>
          <a:p>
            <a:pPr algn="r" rtl="1"/>
            <a:r>
              <a:rPr lang="ar-SA" sz="2400" dirty="0" smtClean="0"/>
              <a:t>لوجستيات التجارة هي مفهوم واسع النطاق يشمل مجالات متنوعة، مثل البنى التحتية والحكم السليم والتنمية المستدامة والموارد البشرية والشؤون المالية والتنظيمية. </a:t>
            </a:r>
            <a:r>
              <a:rPr lang="ar-LB" sz="2400" dirty="0" smtClean="0"/>
              <a:t>كما </a:t>
            </a:r>
            <a:r>
              <a:rPr lang="ar-SA" sz="2400" dirty="0" smtClean="0"/>
              <a:t>يشمل هذا المفهوم جميع العمليات المتصلة بالنقل المادي للسلع من البائع إلى المشتري. </a:t>
            </a:r>
            <a:endParaRPr lang="ar-LB" sz="2400" dirty="0" smtClean="0"/>
          </a:p>
          <a:p>
            <a:pPr algn="r" rtl="1"/>
            <a:r>
              <a:rPr lang="ar-SA" sz="2400" dirty="0" smtClean="0"/>
              <a:t>تتضمن الخدمات اللوجستية للتجارة النقل الداخلي للبضاعة من المصنع إلى المطار أو الميناء البحري؛ والاتصال بالشركة أو الوكيل المعني بالشحن لإنجاز الإجراءات الجمركية في ميناء المغادرة؛ وتأمين البضاعة؛ والشحن؛ والتخليص الجمركي؛ والإجراءات الإدارية في ميناء الوصول وأخيراً نقل البضاعة إلى المستفيدين النهائيين</a:t>
            </a:r>
            <a:r>
              <a:rPr lang="ar-LB" sz="2400" dirty="0" smtClean="0"/>
              <a:t> وتسديد الرسوم والتوزيع والتكنولوجيا وغيرها. </a:t>
            </a:r>
            <a:r>
              <a:rPr lang="ar-SA" sz="2400" dirty="0" smtClean="0"/>
              <a:t>  </a:t>
            </a:r>
            <a:endParaRPr lang="ar-LB" sz="2400" dirty="0" smtClean="0"/>
          </a:p>
          <a:p>
            <a:pPr algn="r">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كفاءة اللوجستيات </a:t>
            </a:r>
            <a:endParaRPr lang="en-US" dirty="0"/>
          </a:p>
        </p:txBody>
      </p:sp>
      <p:sp>
        <p:nvSpPr>
          <p:cNvPr id="3" name="Content Placeholder 2"/>
          <p:cNvSpPr>
            <a:spLocks noGrp="1"/>
          </p:cNvSpPr>
          <p:nvPr>
            <p:ph idx="1"/>
          </p:nvPr>
        </p:nvSpPr>
        <p:spPr/>
        <p:txBody>
          <a:bodyPr>
            <a:normAutofit lnSpcReduction="10000"/>
          </a:bodyPr>
          <a:lstStyle/>
          <a:p>
            <a:pPr algn="r" rtl="1"/>
            <a:r>
              <a:rPr lang="ar-SA" dirty="0" smtClean="0"/>
              <a:t>إذا ما اتسمت الخدمات اللوجستية للتجارة بالكفاءة، فسيكون لها آثار إيجابية كثيرة، منها تحسين الأداء الاقتصادي؛ وتعزيز كفاءة الحكومات؛ وتعزيز القدرة التنافسية للمشاريع التجارية؛ وتوفير خدمات البنى التحتية اللازمة والعالية الجودة. </a:t>
            </a:r>
            <a:endParaRPr lang="ar-LB" dirty="0" smtClean="0"/>
          </a:p>
          <a:p>
            <a:pPr algn="r" rtl="1"/>
            <a:r>
              <a:rPr lang="ar-SA" dirty="0" smtClean="0"/>
              <a:t> أما قصور الخدمات اللوجستية للتجارة فيضعف القدرة التنافسية للشركات إذ يؤثر سلباً وبشكل مباشر على تكاليف العمليات التجارية وأطرها الزمنية، لا سيما في شركات التصدير.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دراسة الاسكوا حول لوجستيات التجارة </a:t>
            </a:r>
            <a:endParaRPr lang="en-US" dirty="0"/>
          </a:p>
        </p:txBody>
      </p:sp>
      <p:sp>
        <p:nvSpPr>
          <p:cNvPr id="3" name="Content Placeholder 2"/>
          <p:cNvSpPr>
            <a:spLocks noGrp="1"/>
          </p:cNvSpPr>
          <p:nvPr>
            <p:ph idx="1"/>
          </p:nvPr>
        </p:nvSpPr>
        <p:spPr/>
        <p:txBody>
          <a:bodyPr>
            <a:normAutofit/>
          </a:bodyPr>
          <a:lstStyle/>
          <a:p>
            <a:pPr algn="just" rtl="1"/>
            <a:r>
              <a:rPr lang="ar-LB" sz="3800" dirty="0" smtClean="0"/>
              <a:t>قامت الاسكوا بإعداد دراسة </a:t>
            </a:r>
            <a:r>
              <a:rPr lang="ar-SA" sz="3800" dirty="0" smtClean="0"/>
              <a:t>حول الخدمات اللوجستية للتجارة في المنطقة العربية </a:t>
            </a:r>
            <a:r>
              <a:rPr lang="ar-LB" sz="3800" dirty="0" smtClean="0"/>
              <a:t>تتناول </a:t>
            </a:r>
            <a:r>
              <a:rPr lang="ar-SA" sz="3800" dirty="0" smtClean="0"/>
              <a:t>العلاقة بين كفاءة هذه الخدمات والأداء الاقتصادي، وذلك باعتماد نموذج ديناميكي هو نموذج التوازن العام القابل للحوسبة، وبدراسة التجربة التونسية</a:t>
            </a:r>
            <a:r>
              <a:rPr lang="ar-LB" sz="3800" dirty="0" smtClean="0"/>
              <a:t> كمثال</a:t>
            </a:r>
            <a:r>
              <a:rPr lang="ar-SA" sz="3800" dirty="0" smtClean="0"/>
              <a:t>. </a:t>
            </a:r>
            <a:endParaRPr lang="ar-LB" sz="3800" dirty="0" smtClean="0"/>
          </a:p>
          <a:p>
            <a:pPr rtl="1">
              <a:buNone/>
            </a:pPr>
            <a:r>
              <a:rPr lang="ar-SA" dirty="0" smtClean="0"/>
              <a:t>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تابع دراسة الاسكوا </a:t>
            </a:r>
            <a:endParaRPr lang="en-US" dirty="0"/>
          </a:p>
        </p:txBody>
      </p:sp>
      <p:sp>
        <p:nvSpPr>
          <p:cNvPr id="3" name="Content Placeholder 2"/>
          <p:cNvSpPr>
            <a:spLocks noGrp="1"/>
          </p:cNvSpPr>
          <p:nvPr>
            <p:ph idx="1"/>
          </p:nvPr>
        </p:nvSpPr>
        <p:spPr/>
        <p:txBody>
          <a:bodyPr>
            <a:normAutofit/>
          </a:bodyPr>
          <a:lstStyle/>
          <a:p>
            <a:pPr algn="r" rtl="1"/>
            <a:r>
              <a:rPr lang="ar-SA" dirty="0" smtClean="0"/>
              <a:t>تتضمن هذه ا</a:t>
            </a:r>
            <a:r>
              <a:rPr lang="ar-LB" dirty="0" smtClean="0"/>
              <a:t>لمداخلة نظرة سريعة على بعض </a:t>
            </a:r>
            <a:r>
              <a:rPr lang="ar-SA" dirty="0" smtClean="0"/>
              <a:t>استنتاجات الدراسة </a:t>
            </a:r>
            <a:r>
              <a:rPr lang="ar-LB" dirty="0" smtClean="0"/>
              <a:t>التي </a:t>
            </a:r>
            <a:r>
              <a:rPr lang="ar-SA" dirty="0" smtClean="0"/>
              <a:t>ترتكز على الردود على استبيان وزّع على مجموعة من الشركات العربية العاملة في ثلاثة قطاعات مختلفة </a:t>
            </a:r>
            <a:r>
              <a:rPr lang="ar-LB" dirty="0" smtClean="0"/>
              <a:t>هي المواد الغذائية والمنسوجات والالكترونيات </a:t>
            </a:r>
            <a:r>
              <a:rPr lang="ar-SA" dirty="0" smtClean="0"/>
              <a:t>في ستة بلدان عربية</a:t>
            </a:r>
            <a:r>
              <a:rPr lang="ar-LB" dirty="0" smtClean="0"/>
              <a:t> هي مصر والاردن ولبنان والسعودية وتونس والمغرب</a:t>
            </a:r>
            <a:r>
              <a:rPr lang="ar-SA" dirty="0" smtClean="0"/>
              <a:t>. </a:t>
            </a:r>
            <a:endParaRPr lang="ar-LB" dirty="0" smtClean="0"/>
          </a:p>
          <a:p>
            <a:pPr algn="r" rtl="1"/>
            <a:r>
              <a:rPr lang="ar-SA" dirty="0" smtClean="0"/>
              <a:t> ويجري حالياً وضع اللمسات الأخيرة على التقرير النهائي عن الدراسة.</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ar-LB" dirty="0" smtClean="0"/>
              <a:t>اهم نتائج المسح على مستوى الشركات </a:t>
            </a:r>
            <a:endParaRPr lang="en-US" dirty="0"/>
          </a:p>
        </p:txBody>
      </p:sp>
      <p:sp>
        <p:nvSpPr>
          <p:cNvPr id="3" name="Content Placeholder 2"/>
          <p:cNvSpPr>
            <a:spLocks noGrp="1"/>
          </p:cNvSpPr>
          <p:nvPr>
            <p:ph idx="1"/>
          </p:nvPr>
        </p:nvSpPr>
        <p:spPr>
          <a:xfrm>
            <a:off x="457200" y="1124744"/>
            <a:ext cx="8229600" cy="5472608"/>
          </a:xfrm>
        </p:spPr>
        <p:txBody>
          <a:bodyPr>
            <a:normAutofit/>
          </a:bodyPr>
          <a:lstStyle/>
          <a:p>
            <a:pPr>
              <a:buNone/>
            </a:pPr>
            <a:r>
              <a:rPr lang="ar-LB" sz="800" dirty="0" smtClean="0"/>
              <a:t>.</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r>
              <a:rPr lang="ar-SA" sz="3600" b="1" dirty="0" smtClean="0"/>
              <a:t>ألف-  السمات الرئيسية لإدارة اللوجستيات في الشركات</a:t>
            </a:r>
            <a:r>
              <a:rPr lang="en-US" b="1" dirty="0" smtClean="0"/>
              <a:t/>
            </a:r>
            <a:br>
              <a:rPr lang="en-US" b="1" dirty="0" smtClean="0"/>
            </a:br>
            <a:endParaRPr lang="en-US" dirty="0"/>
          </a:p>
        </p:txBody>
      </p:sp>
      <p:sp>
        <p:nvSpPr>
          <p:cNvPr id="3" name="Content Placeholder 2"/>
          <p:cNvSpPr>
            <a:spLocks noGrp="1"/>
          </p:cNvSpPr>
          <p:nvPr>
            <p:ph idx="1"/>
          </p:nvPr>
        </p:nvSpPr>
        <p:spPr>
          <a:xfrm>
            <a:off x="457200" y="1556792"/>
            <a:ext cx="8229600" cy="4569371"/>
          </a:xfrm>
        </p:spPr>
        <p:txBody>
          <a:bodyPr>
            <a:normAutofit fontScale="92500" lnSpcReduction="20000"/>
          </a:bodyPr>
          <a:lstStyle/>
          <a:p>
            <a:pPr algn="r" rtl="1"/>
            <a:r>
              <a:rPr lang="ar-LB" dirty="0" smtClean="0"/>
              <a:t>دولياً </a:t>
            </a:r>
            <a:r>
              <a:rPr lang="ar-SA" dirty="0" smtClean="0"/>
              <a:t>تستعين الشركات بشكل متزايد بجهات خارجية لتقديم الخدمات اللوجستية التي تُعتبر أنشطة دعم ثانوية، وليس رئيسية.  غير أن هذه الخدمات لا تزال تُنفذ داخلياً في الشركات العربية، والدليل على ذلك هو وجود قسم يُعنى باللوجستيات في نصف الشركات المجيبة تقريباً.  </a:t>
            </a:r>
            <a:endParaRPr lang="ar-LB" dirty="0" smtClean="0"/>
          </a:p>
          <a:p>
            <a:pPr algn="r" rtl="1"/>
            <a:r>
              <a:rPr lang="ar-SA" dirty="0" smtClean="0"/>
              <a:t>يعود ذلك، جزئياً، إلى ضعف الخدمات اللوجستية التي تقدمها الأطراف الثالثة.  </a:t>
            </a:r>
            <a:r>
              <a:rPr lang="ar-LB" dirty="0" smtClean="0"/>
              <a:t>وبالرغم من ذلك تشير </a:t>
            </a:r>
            <a:r>
              <a:rPr lang="en-GB" dirty="0" smtClean="0"/>
              <a:t>51.6</a:t>
            </a:r>
            <a:r>
              <a:rPr lang="ar-SA" dirty="0" smtClean="0"/>
              <a:t> في المائة من الشركات المجيبة إلى أنها غير راضية عن الخدمات اللوجستية التي تقوم هي بتنفيذها. </a:t>
            </a:r>
            <a:endParaRPr lang="ar-LB" dirty="0" smtClean="0"/>
          </a:p>
          <a:p>
            <a:pPr algn="r" rtl="1"/>
            <a:r>
              <a:rPr lang="ar-SA" dirty="0" smtClean="0"/>
              <a:t>هناك مجالات كثيرة يمكن فيها تحسين نوعية الأنشطة اللوجستية في البلدان العربية.  </a:t>
            </a:r>
            <a:endParaRPr lang="en-US" dirty="0" smtClean="0"/>
          </a:p>
          <a:p>
            <a:pPr algn="r" rt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ar-SA" sz="4000" b="1" dirty="0" smtClean="0"/>
              <a:t>باء-  أداء نظام المشتريات</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r" rtl="1"/>
            <a:r>
              <a:rPr lang="ar-SA" dirty="0" smtClean="0"/>
              <a:t>أفادت الشركات المجيبة بأنها توجه ثلثا</a:t>
            </a:r>
            <a:r>
              <a:rPr lang="ar-LB" dirty="0" smtClean="0"/>
              <a:t> طلبات شراؤها</a:t>
            </a:r>
            <a:r>
              <a:rPr lang="ar-SA" dirty="0" smtClean="0"/>
              <a:t> للموردين الوطنيين</a:t>
            </a:r>
            <a:r>
              <a:rPr lang="ar-LB" dirty="0" smtClean="0"/>
              <a:t> </a:t>
            </a:r>
            <a:r>
              <a:rPr lang="ar-SA" dirty="0" smtClean="0"/>
              <a:t>والثلث الباقي لشركات دولية. </a:t>
            </a:r>
            <a:endParaRPr lang="ar-LB" dirty="0" smtClean="0"/>
          </a:p>
          <a:p>
            <a:pPr algn="r" rtl="1"/>
            <a:r>
              <a:rPr lang="ar-SA" dirty="0" smtClean="0"/>
              <a:t>وبشكل عام، تفتقر عملية المشتريات إلى الديناميكية. فأكثر من نصف المجيبين أشاروا إلى أنهم نادراً ما يبحثون عن منتجات جديدة أو مورّدين جدد</a:t>
            </a:r>
            <a:r>
              <a:rPr lang="ar-LB" dirty="0" smtClean="0"/>
              <a:t>. </a:t>
            </a:r>
          </a:p>
          <a:p>
            <a:pPr algn="r" rtl="1"/>
            <a:r>
              <a:rPr lang="ar-LB" dirty="0" smtClean="0"/>
              <a:t>هذة العوامل وغيرها من نتائج انخفاض كفاءة اللوجستيات مما يؤدي الى تدني كفاءة التجارة بشكل عام. </a:t>
            </a:r>
          </a:p>
          <a:p>
            <a:pPr algn="r" rt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ar-LB" sz="3600" b="1" dirty="0" smtClean="0"/>
              <a:t>جيم-  </a:t>
            </a:r>
            <a:r>
              <a:rPr lang="ar-SA" sz="3600" b="1" dirty="0" smtClean="0"/>
              <a:t>أداء الجمارك وإجراءات المراقبة التقنية</a:t>
            </a:r>
            <a:endParaRPr lang="en-US" sz="3600" b="1" dirty="0"/>
          </a:p>
        </p:txBody>
      </p:sp>
      <p:sp>
        <p:nvSpPr>
          <p:cNvPr id="3" name="Content Placeholder 2"/>
          <p:cNvSpPr>
            <a:spLocks noGrp="1"/>
          </p:cNvSpPr>
          <p:nvPr>
            <p:ph idx="1"/>
          </p:nvPr>
        </p:nvSpPr>
        <p:spPr/>
        <p:txBody>
          <a:bodyPr>
            <a:normAutofit/>
          </a:bodyPr>
          <a:lstStyle/>
          <a:p>
            <a:pPr algn="just" rtl="1">
              <a:buNone/>
            </a:pPr>
            <a:r>
              <a:rPr lang="ar-LB" dirty="0" smtClean="0"/>
              <a:t>اشارت الردود من الشركات الى </a:t>
            </a:r>
            <a:r>
              <a:rPr lang="ar-SA" dirty="0" smtClean="0"/>
              <a:t>أن إجراءات التخليص الجمركي في البلدان العربية تسير بشكل </a:t>
            </a:r>
            <a:r>
              <a:rPr lang="ar-LB" dirty="0" smtClean="0"/>
              <a:t>جيد</a:t>
            </a:r>
            <a:r>
              <a:rPr lang="ar-SA" dirty="0" smtClean="0"/>
              <a:t>، باستثناء مدة مكوث البضاعة قبل نقلها، التي تتراوح بين 5 و10 أيام (حسب 80 في المائة من المجيبين)، وهي مدة أطول بكثير مما تسمح به المعايير الدولية.  وأحد الأسباب الرئيسية لهذا التأخير كثافة المعاينات المادية حيث يخضع نصف الشحنات تقريباً للمعاينة.</a:t>
            </a:r>
            <a:r>
              <a:rPr lang="ar-LB" dirty="0" smtClean="0"/>
              <a:t> وهذا يتطابق مع دراسات اخرى اعدت على هذا الموضوع.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875</Words>
  <Application>Microsoft Office PowerPoint</Application>
  <PresentationFormat>On-screen Show (4:3)</PresentationFormat>
  <Paragraphs>50</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1_Default Design</vt:lpstr>
      <vt:lpstr>3_Default Design</vt:lpstr>
      <vt:lpstr>2_Default Design</vt:lpstr>
      <vt:lpstr> لوجستيات التجارة نتائج على مستوى جزئي </vt:lpstr>
      <vt:lpstr>مقدمة</vt:lpstr>
      <vt:lpstr>كفاءة اللوجستيات </vt:lpstr>
      <vt:lpstr>دراسة الاسكوا حول لوجستيات التجارة </vt:lpstr>
      <vt:lpstr>تابع دراسة الاسكوا </vt:lpstr>
      <vt:lpstr>    اهم نتائج المسح على مستوى الشركات </vt:lpstr>
      <vt:lpstr>ألف-  السمات الرئيسية لإدارة اللوجستيات في الشركات </vt:lpstr>
      <vt:lpstr>باء-  أداء نظام المشتريات </vt:lpstr>
      <vt:lpstr>جيم-  أداء الجمارك وإجراءات المراقبة التقنية</vt:lpstr>
      <vt:lpstr>دال-  أداء أنشطة النقل والتوزيع </vt:lpstr>
      <vt:lpstr>هاء-  أداء أنشطة التخزين والتوضيب في المستودعات</vt:lpstr>
      <vt:lpstr>واو-  أداء الدعم التكنولوجي والخدمات المالية</vt:lpstr>
      <vt:lpstr>الخلاصة </vt:lpstr>
      <vt:lpstr>تابع الخلاصة </vt:lpstr>
      <vt:lpstr>   شكرا لإصغائكم   </vt:lpstr>
    </vt:vector>
  </TitlesOfParts>
  <Company>United Nations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795715</cp:lastModifiedBy>
  <cp:revision>130</cp:revision>
  <dcterms:created xsi:type="dcterms:W3CDTF">2008-04-16T08:04:29Z</dcterms:created>
  <dcterms:modified xsi:type="dcterms:W3CDTF">2015-01-22T12:15:07Z</dcterms:modified>
</cp:coreProperties>
</file>