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333" r:id="rId2"/>
    <p:sldId id="369" r:id="rId3"/>
    <p:sldId id="370" r:id="rId4"/>
    <p:sldId id="375" r:id="rId5"/>
    <p:sldId id="376" r:id="rId6"/>
    <p:sldId id="377" r:id="rId7"/>
    <p:sldId id="401" r:id="rId8"/>
    <p:sldId id="382" r:id="rId9"/>
    <p:sldId id="381" r:id="rId10"/>
    <p:sldId id="385" r:id="rId11"/>
    <p:sldId id="402" r:id="rId12"/>
    <p:sldId id="396" r:id="rId13"/>
    <p:sldId id="393" r:id="rId14"/>
    <p:sldId id="394" r:id="rId15"/>
    <p:sldId id="395" r:id="rId16"/>
    <p:sldId id="387" r:id="rId17"/>
    <p:sldId id="397" r:id="rId18"/>
    <p:sldId id="398" r:id="rId19"/>
    <p:sldId id="399" r:id="rId20"/>
    <p:sldId id="392" r:id="rId21"/>
  </p:sldIdLst>
  <p:sldSz cx="9144000" cy="6858000" type="screen4x3"/>
  <p:notesSz cx="6797675" cy="9928225"/>
  <p:defaultTextStyle>
    <a:defPPr>
      <a:defRPr lang="ja-JP"/>
    </a:defPPr>
    <a:lvl1pPr algn="l" rtl="0" fontAlgn="base">
      <a:spcBef>
        <a:spcPct val="0"/>
      </a:spcBef>
      <a:spcAft>
        <a:spcPct val="0"/>
      </a:spcAft>
      <a:defRPr kumimoji="1" kern="1200">
        <a:solidFill>
          <a:schemeClr val="tx1"/>
        </a:solidFill>
        <a:latin typeface="Arial" charset="0"/>
        <a:ea typeface="+mn-ea"/>
        <a:cs typeface="Arial" charset="0"/>
      </a:defRPr>
    </a:lvl1pPr>
    <a:lvl2pPr marL="457200" algn="l" rtl="0" fontAlgn="base">
      <a:spcBef>
        <a:spcPct val="0"/>
      </a:spcBef>
      <a:spcAft>
        <a:spcPct val="0"/>
      </a:spcAft>
      <a:defRPr kumimoji="1" kern="1200">
        <a:solidFill>
          <a:schemeClr val="tx1"/>
        </a:solidFill>
        <a:latin typeface="Arial" charset="0"/>
        <a:ea typeface="+mn-ea"/>
        <a:cs typeface="Arial" charset="0"/>
      </a:defRPr>
    </a:lvl2pPr>
    <a:lvl3pPr marL="914400" algn="l" rtl="0" fontAlgn="base">
      <a:spcBef>
        <a:spcPct val="0"/>
      </a:spcBef>
      <a:spcAft>
        <a:spcPct val="0"/>
      </a:spcAft>
      <a:defRPr kumimoji="1" kern="1200">
        <a:solidFill>
          <a:schemeClr val="tx1"/>
        </a:solidFill>
        <a:latin typeface="Arial" charset="0"/>
        <a:ea typeface="+mn-ea"/>
        <a:cs typeface="Arial" charset="0"/>
      </a:defRPr>
    </a:lvl3pPr>
    <a:lvl4pPr marL="1371600" algn="l" rtl="0" fontAlgn="base">
      <a:spcBef>
        <a:spcPct val="0"/>
      </a:spcBef>
      <a:spcAft>
        <a:spcPct val="0"/>
      </a:spcAft>
      <a:defRPr kumimoji="1" kern="1200">
        <a:solidFill>
          <a:schemeClr val="tx1"/>
        </a:solidFill>
        <a:latin typeface="Arial" charset="0"/>
        <a:ea typeface="+mn-ea"/>
        <a:cs typeface="Arial" charset="0"/>
      </a:defRPr>
    </a:lvl4pPr>
    <a:lvl5pPr marL="1828800" algn="l" rtl="0" fontAlgn="base">
      <a:spcBef>
        <a:spcPct val="0"/>
      </a:spcBef>
      <a:spcAft>
        <a:spcPct val="0"/>
      </a:spcAft>
      <a:defRPr kumimoji="1" kern="1200">
        <a:solidFill>
          <a:schemeClr val="tx1"/>
        </a:solidFill>
        <a:latin typeface="Arial" charset="0"/>
        <a:ea typeface="+mn-ea"/>
        <a:cs typeface="Arial" charset="0"/>
      </a:defRPr>
    </a:lvl5pPr>
    <a:lvl6pPr marL="2286000" algn="l" defTabSz="914400" rtl="0" eaLnBrk="1" latinLnBrk="0" hangingPunct="1">
      <a:defRPr kumimoji="1" kern="1200">
        <a:solidFill>
          <a:schemeClr val="tx1"/>
        </a:solidFill>
        <a:latin typeface="Arial" charset="0"/>
        <a:ea typeface="+mn-ea"/>
        <a:cs typeface="Arial" charset="0"/>
      </a:defRPr>
    </a:lvl6pPr>
    <a:lvl7pPr marL="2743200" algn="l" defTabSz="914400" rtl="0" eaLnBrk="1" latinLnBrk="0" hangingPunct="1">
      <a:defRPr kumimoji="1" kern="1200">
        <a:solidFill>
          <a:schemeClr val="tx1"/>
        </a:solidFill>
        <a:latin typeface="Arial" charset="0"/>
        <a:ea typeface="+mn-ea"/>
        <a:cs typeface="Arial" charset="0"/>
      </a:defRPr>
    </a:lvl7pPr>
    <a:lvl8pPr marL="3200400" algn="l" defTabSz="914400" rtl="0" eaLnBrk="1" latinLnBrk="0" hangingPunct="1">
      <a:defRPr kumimoji="1" kern="1200">
        <a:solidFill>
          <a:schemeClr val="tx1"/>
        </a:solidFill>
        <a:latin typeface="Arial" charset="0"/>
        <a:ea typeface="+mn-ea"/>
        <a:cs typeface="Arial" charset="0"/>
      </a:defRPr>
    </a:lvl8pPr>
    <a:lvl9pPr marL="3657600" algn="l" defTabSz="914400" rtl="0" eaLnBrk="1" latinLnBrk="0" hangingPunct="1">
      <a:defRPr kumimoj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5" autoAdjust="0"/>
    <p:restoredTop sz="94561" autoAdjust="0"/>
  </p:normalViewPr>
  <p:slideViewPr>
    <p:cSldViewPr>
      <p:cViewPr varScale="1">
        <p:scale>
          <a:sx n="98" d="100"/>
          <a:sy n="98" d="100"/>
        </p:scale>
        <p:origin x="-145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795715\Desktop\Trade%20facilitation\LPI%20for%20rab%20countries%20with%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Sheet1!$C$2</c:f>
              <c:strCache>
                <c:ptCount val="1"/>
                <c:pt idx="0">
                  <c:v>البلد</c:v>
                </c:pt>
              </c:strCache>
            </c:strRef>
          </c:tx>
          <c:cat>
            <c:strRef>
              <c:f>Sheet1!$C$3:$C$17</c:f>
              <c:strCache>
                <c:ptCount val="15"/>
                <c:pt idx="0">
                  <c:v>تونس </c:v>
                </c:pt>
                <c:pt idx="1">
                  <c:v>اليمن</c:v>
                </c:pt>
                <c:pt idx="2">
                  <c:v>الامارات</c:v>
                </c:pt>
                <c:pt idx="3">
                  <c:v>سوريا</c:v>
                </c:pt>
                <c:pt idx="4">
                  <c:v>السعودية</c:v>
                </c:pt>
                <c:pt idx="5">
                  <c:v>قطر </c:v>
                </c:pt>
                <c:pt idx="6">
                  <c:v>عمان</c:v>
                </c:pt>
                <c:pt idx="7">
                  <c:v>المغرب</c:v>
                </c:pt>
                <c:pt idx="8">
                  <c:v>موريتانيا</c:v>
                </c:pt>
                <c:pt idx="9">
                  <c:v>لبنان</c:v>
                </c:pt>
                <c:pt idx="10">
                  <c:v>الكويت</c:v>
                </c:pt>
                <c:pt idx="11">
                  <c:v>الاردن</c:v>
                </c:pt>
                <c:pt idx="12">
                  <c:v>مصر</c:v>
                </c:pt>
                <c:pt idx="13">
                  <c:v>البحرين</c:v>
                </c:pt>
                <c:pt idx="14">
                  <c:v>الجزائر</c:v>
                </c:pt>
              </c:strCache>
            </c:strRef>
          </c:cat>
          <c:val>
            <c:numRef>
              <c:f>Sheet1!$C$3:$C$18</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ser>
          <c:idx val="1"/>
          <c:order val="1"/>
          <c:tx>
            <c:strRef>
              <c:f>Sheet1!$D$2</c:f>
              <c:strCache>
                <c:ptCount val="1"/>
                <c:pt idx="0">
                  <c:v>جودة البنية التحتية للنقل</c:v>
                </c:pt>
              </c:strCache>
            </c:strRef>
          </c:tx>
          <c:cat>
            <c:strRef>
              <c:f>Sheet1!$C$3:$C$17</c:f>
              <c:strCache>
                <c:ptCount val="15"/>
                <c:pt idx="0">
                  <c:v>تونس </c:v>
                </c:pt>
                <c:pt idx="1">
                  <c:v>اليمن</c:v>
                </c:pt>
                <c:pt idx="2">
                  <c:v>الامارات</c:v>
                </c:pt>
                <c:pt idx="3">
                  <c:v>سوريا</c:v>
                </c:pt>
                <c:pt idx="4">
                  <c:v>السعودية</c:v>
                </c:pt>
                <c:pt idx="5">
                  <c:v>قطر </c:v>
                </c:pt>
                <c:pt idx="6">
                  <c:v>عمان</c:v>
                </c:pt>
                <c:pt idx="7">
                  <c:v>المغرب</c:v>
                </c:pt>
                <c:pt idx="8">
                  <c:v>موريتانيا</c:v>
                </c:pt>
                <c:pt idx="9">
                  <c:v>لبنان</c:v>
                </c:pt>
                <c:pt idx="10">
                  <c:v>الكويت</c:v>
                </c:pt>
                <c:pt idx="11">
                  <c:v>الاردن</c:v>
                </c:pt>
                <c:pt idx="12">
                  <c:v>مصر</c:v>
                </c:pt>
                <c:pt idx="13">
                  <c:v>البحرين</c:v>
                </c:pt>
                <c:pt idx="14">
                  <c:v>الجزائر</c:v>
                </c:pt>
              </c:strCache>
            </c:strRef>
          </c:cat>
          <c:val>
            <c:numRef>
              <c:f>Sheet1!$D$3:$D$18</c:f>
              <c:numCache>
                <c:formatCode>General</c:formatCode>
                <c:ptCount val="16"/>
                <c:pt idx="0">
                  <c:v>4.8</c:v>
                </c:pt>
                <c:pt idx="1">
                  <c:v>3</c:v>
                </c:pt>
                <c:pt idx="2">
                  <c:v>5.8</c:v>
                </c:pt>
                <c:pt idx="3">
                  <c:v>4.0999999999999996</c:v>
                </c:pt>
                <c:pt idx="4">
                  <c:v>4.8</c:v>
                </c:pt>
                <c:pt idx="5">
                  <c:v>5</c:v>
                </c:pt>
                <c:pt idx="6">
                  <c:v>4.8</c:v>
                </c:pt>
                <c:pt idx="7">
                  <c:v>4.5999999999999996</c:v>
                </c:pt>
                <c:pt idx="8">
                  <c:v>3</c:v>
                </c:pt>
                <c:pt idx="9">
                  <c:v>4.0999999999999996</c:v>
                </c:pt>
                <c:pt idx="10">
                  <c:v>4.3</c:v>
                </c:pt>
                <c:pt idx="11">
                  <c:v>4.7</c:v>
                </c:pt>
                <c:pt idx="12">
                  <c:v>4.5</c:v>
                </c:pt>
                <c:pt idx="13">
                  <c:v>5</c:v>
                </c:pt>
                <c:pt idx="14">
                  <c:v>4.2</c:v>
                </c:pt>
              </c:numCache>
            </c:numRef>
          </c:val>
        </c:ser>
        <c:ser>
          <c:idx val="2"/>
          <c:order val="2"/>
          <c:tx>
            <c:strRef>
              <c:f>Sheet1!$E$2</c:f>
              <c:strCache>
                <c:ptCount val="1"/>
                <c:pt idx="0">
                  <c:v>جودة خدمات النقل</c:v>
                </c:pt>
              </c:strCache>
            </c:strRef>
          </c:tx>
          <c:cat>
            <c:strRef>
              <c:f>Sheet1!$C$3:$C$17</c:f>
              <c:strCache>
                <c:ptCount val="15"/>
                <c:pt idx="0">
                  <c:v>تونس </c:v>
                </c:pt>
                <c:pt idx="1">
                  <c:v>اليمن</c:v>
                </c:pt>
                <c:pt idx="2">
                  <c:v>الامارات</c:v>
                </c:pt>
                <c:pt idx="3">
                  <c:v>سوريا</c:v>
                </c:pt>
                <c:pt idx="4">
                  <c:v>السعودية</c:v>
                </c:pt>
                <c:pt idx="5">
                  <c:v>قطر </c:v>
                </c:pt>
                <c:pt idx="6">
                  <c:v>عمان</c:v>
                </c:pt>
                <c:pt idx="7">
                  <c:v>المغرب</c:v>
                </c:pt>
                <c:pt idx="8">
                  <c:v>موريتانيا</c:v>
                </c:pt>
                <c:pt idx="9">
                  <c:v>لبنان</c:v>
                </c:pt>
                <c:pt idx="10">
                  <c:v>الكويت</c:v>
                </c:pt>
                <c:pt idx="11">
                  <c:v>الاردن</c:v>
                </c:pt>
                <c:pt idx="12">
                  <c:v>مصر</c:v>
                </c:pt>
                <c:pt idx="13">
                  <c:v>البحرين</c:v>
                </c:pt>
                <c:pt idx="14">
                  <c:v>الجزائر</c:v>
                </c:pt>
              </c:strCache>
            </c:strRef>
          </c:cat>
          <c:val>
            <c:numRef>
              <c:f>Sheet1!$E$3:$E$18</c:f>
              <c:numCache>
                <c:formatCode>General</c:formatCode>
                <c:ptCount val="16"/>
                <c:pt idx="0">
                  <c:v>3.7</c:v>
                </c:pt>
                <c:pt idx="1">
                  <c:v>3.77</c:v>
                </c:pt>
                <c:pt idx="2">
                  <c:v>4.7</c:v>
                </c:pt>
                <c:pt idx="3">
                  <c:v>3.5</c:v>
                </c:pt>
                <c:pt idx="4">
                  <c:v>4.2</c:v>
                </c:pt>
                <c:pt idx="5">
                  <c:v>3.8</c:v>
                </c:pt>
                <c:pt idx="6">
                  <c:v>4.3</c:v>
                </c:pt>
                <c:pt idx="7">
                  <c:v>3.9</c:v>
                </c:pt>
                <c:pt idx="8">
                  <c:v>2.7</c:v>
                </c:pt>
                <c:pt idx="9">
                  <c:v>3.7</c:v>
                </c:pt>
                <c:pt idx="10">
                  <c:v>3</c:v>
                </c:pt>
                <c:pt idx="11">
                  <c:v>3.6</c:v>
                </c:pt>
                <c:pt idx="12">
                  <c:v>3.9</c:v>
                </c:pt>
                <c:pt idx="13">
                  <c:v>3.7</c:v>
                </c:pt>
                <c:pt idx="14">
                  <c:v>3.3</c:v>
                </c:pt>
              </c:numCache>
            </c:numRef>
          </c:val>
        </c:ser>
        <c:axId val="106463232"/>
        <c:axId val="108593920"/>
      </c:barChart>
      <c:catAx>
        <c:axId val="106463232"/>
        <c:scaling>
          <c:orientation val="minMax"/>
        </c:scaling>
        <c:axPos val="l"/>
        <c:tickLblPos val="nextTo"/>
        <c:txPr>
          <a:bodyPr/>
          <a:lstStyle/>
          <a:p>
            <a:pPr>
              <a:defRPr sz="1400"/>
            </a:pPr>
            <a:endParaRPr lang="en-US"/>
          </a:p>
        </c:txPr>
        <c:crossAx val="108593920"/>
        <c:crosses val="autoZero"/>
        <c:auto val="1"/>
        <c:lblAlgn val="ctr"/>
        <c:lblOffset val="100"/>
      </c:catAx>
      <c:valAx>
        <c:axId val="108593920"/>
        <c:scaling>
          <c:orientation val="minMax"/>
        </c:scaling>
        <c:axPos val="b"/>
        <c:majorGridlines/>
        <c:numFmt formatCode="General" sourceLinked="1"/>
        <c:tickLblPos val="nextTo"/>
        <c:crossAx val="106463232"/>
        <c:crosses val="autoZero"/>
        <c:crossBetween val="between"/>
      </c:valAx>
    </c:plotArea>
    <c:legend>
      <c:legendPos val="r"/>
      <c:legendEntry>
        <c:idx val="2"/>
        <c:delete val="1"/>
      </c:legendEntry>
      <c:layout/>
      <c:txPr>
        <a:bodyPr/>
        <a:lstStyle/>
        <a:p>
          <a:pPr>
            <a:defRPr sz="12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72591620491887"/>
          <c:y val="0.10112425658885874"/>
          <c:w val="0.48217373869932922"/>
          <c:h val="0.85560714252124725"/>
        </c:manualLayout>
      </c:layout>
      <c:radarChart>
        <c:radarStyle val="marker"/>
        <c:ser>
          <c:idx val="0"/>
          <c:order val="0"/>
          <c:tx>
            <c:v>اداء الدول العربية في مؤشر الاتصال الملاحي </c:v>
          </c:tx>
          <c:cat>
            <c:strRef>
              <c:f>Sheet1!$I$47:$I$63</c:f>
              <c:strCache>
                <c:ptCount val="17"/>
                <c:pt idx="0">
                  <c:v>الجزائر </c:v>
                </c:pt>
                <c:pt idx="1">
                  <c:v>البحرين</c:v>
                </c:pt>
                <c:pt idx="2">
                  <c:v>مصر</c:v>
                </c:pt>
                <c:pt idx="3">
                  <c:v>العراق</c:v>
                </c:pt>
                <c:pt idx="4">
                  <c:v>الاردن</c:v>
                </c:pt>
                <c:pt idx="5">
                  <c:v>الكويت</c:v>
                </c:pt>
                <c:pt idx="6">
                  <c:v>لبنان</c:v>
                </c:pt>
                <c:pt idx="7">
                  <c:v>ليبيا</c:v>
                </c:pt>
                <c:pt idx="8">
                  <c:v>المغرب</c:v>
                </c:pt>
                <c:pt idx="9">
                  <c:v>عمان</c:v>
                </c:pt>
                <c:pt idx="10">
                  <c:v>قطر </c:v>
                </c:pt>
                <c:pt idx="11">
                  <c:v>السعودية</c:v>
                </c:pt>
                <c:pt idx="12">
                  <c:v>السودان</c:v>
                </c:pt>
                <c:pt idx="13">
                  <c:v>سوريا</c:v>
                </c:pt>
                <c:pt idx="14">
                  <c:v>تونس </c:v>
                </c:pt>
                <c:pt idx="15">
                  <c:v>الامارات </c:v>
                </c:pt>
                <c:pt idx="16">
                  <c:v>اليمن </c:v>
                </c:pt>
              </c:strCache>
            </c:strRef>
          </c:cat>
          <c:val>
            <c:numRef>
              <c:f>Sheet1!$J$47:$J$63</c:f>
              <c:numCache>
                <c:formatCode>General</c:formatCode>
                <c:ptCount val="17"/>
                <c:pt idx="0">
                  <c:v>7.8</c:v>
                </c:pt>
                <c:pt idx="1">
                  <c:v>17.86</c:v>
                </c:pt>
                <c:pt idx="2">
                  <c:v>57.39</c:v>
                </c:pt>
                <c:pt idx="3">
                  <c:v>7.1</c:v>
                </c:pt>
                <c:pt idx="4">
                  <c:v>22.75</c:v>
                </c:pt>
                <c:pt idx="5">
                  <c:v>6.6</c:v>
                </c:pt>
                <c:pt idx="6">
                  <c:v>43.21</c:v>
                </c:pt>
                <c:pt idx="7">
                  <c:v>7.51</c:v>
                </c:pt>
                <c:pt idx="8">
                  <c:v>55.09</c:v>
                </c:pt>
                <c:pt idx="9">
                  <c:v>47.25</c:v>
                </c:pt>
                <c:pt idx="10">
                  <c:v>6.53</c:v>
                </c:pt>
                <c:pt idx="11">
                  <c:v>60.4</c:v>
                </c:pt>
                <c:pt idx="13">
                  <c:v>15.64</c:v>
                </c:pt>
                <c:pt idx="14">
                  <c:v>6.35</c:v>
                </c:pt>
                <c:pt idx="15">
                  <c:v>61.09</c:v>
                </c:pt>
                <c:pt idx="16">
                  <c:v>13.19</c:v>
                </c:pt>
              </c:numCache>
            </c:numRef>
          </c:val>
        </c:ser>
        <c:axId val="73168384"/>
        <c:axId val="73169920"/>
      </c:radarChart>
      <c:catAx>
        <c:axId val="73168384"/>
        <c:scaling>
          <c:orientation val="minMax"/>
        </c:scaling>
        <c:axPos val="b"/>
        <c:majorGridlines/>
        <c:tickLblPos val="nextTo"/>
        <c:txPr>
          <a:bodyPr/>
          <a:lstStyle/>
          <a:p>
            <a:pPr>
              <a:defRPr sz="2000"/>
            </a:pPr>
            <a:endParaRPr lang="en-US"/>
          </a:p>
        </c:txPr>
        <c:crossAx val="73169920"/>
        <c:crosses val="autoZero"/>
        <c:auto val="1"/>
        <c:lblAlgn val="ctr"/>
        <c:lblOffset val="100"/>
      </c:catAx>
      <c:valAx>
        <c:axId val="73169920"/>
        <c:scaling>
          <c:orientation val="minMax"/>
        </c:scaling>
        <c:axPos val="l"/>
        <c:majorGridlines/>
        <c:numFmt formatCode="General" sourceLinked="1"/>
        <c:tickLblPos val="nextTo"/>
        <c:crossAx val="73168384"/>
        <c:crosses val="autoZero"/>
        <c:crossBetween val="between"/>
      </c:valAx>
      <c:spPr>
        <a:solidFill>
          <a:schemeClr val="lt1"/>
        </a:solidFill>
        <a:ln w="25400" cap="flat" cmpd="sng" algn="ctr">
          <a:solidFill>
            <a:schemeClr val="accent6"/>
          </a:solidFill>
          <a:prstDash val="solid"/>
        </a:ln>
        <a:effectLst/>
      </c:spPr>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900"/>
          </a:pPr>
          <a:endParaRPr lang="en-US"/>
        </a:p>
      </c:txPr>
    </c:title>
    <c:plotArea>
      <c:layout>
        <c:manualLayout>
          <c:layoutTarget val="inner"/>
          <c:xMode val="edge"/>
          <c:yMode val="edge"/>
          <c:x val="3.6174054632059881E-2"/>
          <c:y val="9.761773008866774E-2"/>
          <c:w val="0.93913458734324873"/>
          <c:h val="0.73222592331602632"/>
        </c:manualLayout>
      </c:layout>
      <c:lineChart>
        <c:grouping val="standard"/>
        <c:ser>
          <c:idx val="0"/>
          <c:order val="0"/>
          <c:tx>
            <c:v> المكونات الفرعية للاداء اللوجستي</c:v>
          </c:tx>
          <c:cat>
            <c:strRef>
              <c:f>Sheet1!$O$29:$T$29</c:f>
              <c:strCache>
                <c:ptCount val="6"/>
                <c:pt idx="0">
                  <c:v>الجمارك</c:v>
                </c:pt>
                <c:pt idx="1">
                  <c:v>البنية التحتية</c:v>
                </c:pt>
                <c:pt idx="2">
                  <c:v>الشحن الدولي</c:v>
                </c:pt>
                <c:pt idx="3">
                  <c:v>جودة اللوجستيات</c:v>
                </c:pt>
                <c:pt idx="4">
                  <c:v>القدرة على تتبع الشحنة</c:v>
                </c:pt>
                <c:pt idx="5">
                  <c:v>الوقت اللازم لوصول الشحنة</c:v>
                </c:pt>
              </c:strCache>
            </c:strRef>
          </c:cat>
          <c:val>
            <c:numRef>
              <c:f>Sheet1!$O$30:$T$30</c:f>
              <c:numCache>
                <c:formatCode>General</c:formatCode>
                <c:ptCount val="6"/>
                <c:pt idx="0">
                  <c:v>2.52</c:v>
                </c:pt>
                <c:pt idx="1">
                  <c:v>2.63</c:v>
                </c:pt>
                <c:pt idx="2">
                  <c:v>2.7800000000000002</c:v>
                </c:pt>
                <c:pt idx="3">
                  <c:v>2.64</c:v>
                </c:pt>
                <c:pt idx="4">
                  <c:v>2.74</c:v>
                </c:pt>
                <c:pt idx="5">
                  <c:v>3.2</c:v>
                </c:pt>
              </c:numCache>
            </c:numRef>
          </c:val>
        </c:ser>
        <c:marker val="1"/>
        <c:axId val="73185152"/>
        <c:axId val="73186688"/>
      </c:lineChart>
      <c:catAx>
        <c:axId val="73185152"/>
        <c:scaling>
          <c:orientation val="minMax"/>
        </c:scaling>
        <c:axPos val="b"/>
        <c:majorGridlines/>
        <c:tickLblPos val="nextTo"/>
        <c:txPr>
          <a:bodyPr/>
          <a:lstStyle/>
          <a:p>
            <a:pPr>
              <a:defRPr sz="1400"/>
            </a:pPr>
            <a:endParaRPr lang="en-US"/>
          </a:p>
        </c:txPr>
        <c:crossAx val="73186688"/>
        <c:crosses val="autoZero"/>
        <c:auto val="1"/>
        <c:lblAlgn val="ctr"/>
        <c:lblOffset val="100"/>
      </c:catAx>
      <c:valAx>
        <c:axId val="73186688"/>
        <c:scaling>
          <c:orientation val="minMax"/>
        </c:scaling>
        <c:axPos val="l"/>
        <c:majorGridlines/>
        <c:numFmt formatCode="General" sourceLinked="1"/>
        <c:majorTickMark val="cross"/>
        <c:tickLblPos val="nextTo"/>
        <c:crossAx val="7318515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Sheet2!$I$14</c:f>
              <c:strCache>
                <c:ptCount val="1"/>
                <c:pt idx="0">
                  <c:v>فعالية الجمارك </c:v>
                </c:pt>
              </c:strCache>
            </c:strRef>
          </c:tx>
          <c:cat>
            <c:strRef>
              <c:f>Sheet2!$H$15:$H$28</c:f>
              <c:strCache>
                <c:ptCount val="14"/>
                <c:pt idx="0">
                  <c:v>الإمارات العربية المتحدة </c:v>
                </c:pt>
                <c:pt idx="1">
                  <c:v>سلطنة عمان </c:v>
                </c:pt>
                <c:pt idx="2">
                  <c:v>المملكة العربية السعودية </c:v>
                </c:pt>
                <c:pt idx="3">
                  <c:v>البحرين </c:v>
                </c:pt>
                <c:pt idx="4">
                  <c:v>قطر</c:v>
                </c:pt>
                <c:pt idx="5">
                  <c:v>الكويت</c:v>
                </c:pt>
                <c:pt idx="6">
                  <c:v>الأردن</c:v>
                </c:pt>
                <c:pt idx="7">
                  <c:v>المغرب</c:v>
                </c:pt>
                <c:pt idx="8">
                  <c:v>الجزائر</c:v>
                </c:pt>
                <c:pt idx="9">
                  <c:v>ليبيا</c:v>
                </c:pt>
                <c:pt idx="10">
                  <c:v>مصر</c:v>
                </c:pt>
                <c:pt idx="11">
                  <c:v>لبنان</c:v>
                </c:pt>
                <c:pt idx="12">
                  <c:v>اليمن</c:v>
                </c:pt>
                <c:pt idx="13">
                  <c:v>موريتانيا</c:v>
                </c:pt>
              </c:strCache>
            </c:strRef>
          </c:cat>
          <c:val>
            <c:numRef>
              <c:f>Sheet2!$I$15:$I$28</c:f>
              <c:numCache>
                <c:formatCode>General</c:formatCode>
                <c:ptCount val="14"/>
                <c:pt idx="0">
                  <c:v>5.8</c:v>
                </c:pt>
                <c:pt idx="1">
                  <c:v>4.9000000000000004</c:v>
                </c:pt>
                <c:pt idx="2">
                  <c:v>4.8</c:v>
                </c:pt>
                <c:pt idx="3">
                  <c:v>5.3</c:v>
                </c:pt>
                <c:pt idx="4">
                  <c:v>5.0999999999999996</c:v>
                </c:pt>
                <c:pt idx="5">
                  <c:v>3.7</c:v>
                </c:pt>
                <c:pt idx="6">
                  <c:v>4.5</c:v>
                </c:pt>
                <c:pt idx="7">
                  <c:v>4.5</c:v>
                </c:pt>
                <c:pt idx="8">
                  <c:v>2.5</c:v>
                </c:pt>
                <c:pt idx="9">
                  <c:v>3.3</c:v>
                </c:pt>
                <c:pt idx="10">
                  <c:v>3.7</c:v>
                </c:pt>
                <c:pt idx="11">
                  <c:v>3.4</c:v>
                </c:pt>
                <c:pt idx="12">
                  <c:v>3.1</c:v>
                </c:pt>
                <c:pt idx="13">
                  <c:v>4</c:v>
                </c:pt>
              </c:numCache>
            </c:numRef>
          </c:val>
        </c:ser>
        <c:ser>
          <c:idx val="1"/>
          <c:order val="1"/>
          <c:tx>
            <c:strRef>
              <c:f>Sheet2!$J$14</c:f>
              <c:strCache>
                <c:ptCount val="1"/>
                <c:pt idx="0">
                  <c:v>معوقات التجارة</c:v>
                </c:pt>
              </c:strCache>
            </c:strRef>
          </c:tx>
          <c:cat>
            <c:strRef>
              <c:f>Sheet2!$H$15:$H$28</c:f>
              <c:strCache>
                <c:ptCount val="14"/>
                <c:pt idx="0">
                  <c:v>الإمارات العربية المتحدة </c:v>
                </c:pt>
                <c:pt idx="1">
                  <c:v>سلطنة عمان </c:v>
                </c:pt>
                <c:pt idx="2">
                  <c:v>المملكة العربية السعودية </c:v>
                </c:pt>
                <c:pt idx="3">
                  <c:v>البحرين </c:v>
                </c:pt>
                <c:pt idx="4">
                  <c:v>قطر</c:v>
                </c:pt>
                <c:pt idx="5">
                  <c:v>الكويت</c:v>
                </c:pt>
                <c:pt idx="6">
                  <c:v>الأردن</c:v>
                </c:pt>
                <c:pt idx="7">
                  <c:v>المغرب</c:v>
                </c:pt>
                <c:pt idx="8">
                  <c:v>الجزائر</c:v>
                </c:pt>
                <c:pt idx="9">
                  <c:v>ليبيا</c:v>
                </c:pt>
                <c:pt idx="10">
                  <c:v>مصر</c:v>
                </c:pt>
                <c:pt idx="11">
                  <c:v>لبنان</c:v>
                </c:pt>
                <c:pt idx="12">
                  <c:v>اليمن</c:v>
                </c:pt>
                <c:pt idx="13">
                  <c:v>موريتانيا</c:v>
                </c:pt>
              </c:strCache>
            </c:strRef>
          </c:cat>
          <c:val>
            <c:numRef>
              <c:f>Sheet2!$J$15:$J$28</c:f>
              <c:numCache>
                <c:formatCode>General</c:formatCode>
                <c:ptCount val="14"/>
                <c:pt idx="0">
                  <c:v>5.5</c:v>
                </c:pt>
                <c:pt idx="1">
                  <c:v>5</c:v>
                </c:pt>
                <c:pt idx="2">
                  <c:v>5.2</c:v>
                </c:pt>
                <c:pt idx="3">
                  <c:v>5.4</c:v>
                </c:pt>
                <c:pt idx="4">
                  <c:v>5.9</c:v>
                </c:pt>
                <c:pt idx="5">
                  <c:v>4.5999999999999996</c:v>
                </c:pt>
                <c:pt idx="6">
                  <c:v>4.5</c:v>
                </c:pt>
                <c:pt idx="7">
                  <c:v>4.5</c:v>
                </c:pt>
                <c:pt idx="8">
                  <c:v>3</c:v>
                </c:pt>
                <c:pt idx="9">
                  <c:v>3.8</c:v>
                </c:pt>
                <c:pt idx="10">
                  <c:v>3.7</c:v>
                </c:pt>
                <c:pt idx="11">
                  <c:v>4</c:v>
                </c:pt>
                <c:pt idx="12">
                  <c:v>4</c:v>
                </c:pt>
                <c:pt idx="13">
                  <c:v>4.5999999999999996</c:v>
                </c:pt>
              </c:numCache>
            </c:numRef>
          </c:val>
        </c:ser>
        <c:axId val="100785536"/>
        <c:axId val="101441536"/>
      </c:barChart>
      <c:catAx>
        <c:axId val="100785536"/>
        <c:scaling>
          <c:orientation val="minMax"/>
        </c:scaling>
        <c:axPos val="b"/>
        <c:tickLblPos val="nextTo"/>
        <c:crossAx val="101441536"/>
        <c:crosses val="autoZero"/>
        <c:auto val="1"/>
        <c:lblAlgn val="ctr"/>
        <c:lblOffset val="100"/>
      </c:catAx>
      <c:valAx>
        <c:axId val="101441536"/>
        <c:scaling>
          <c:orientation val="minMax"/>
        </c:scaling>
        <c:axPos val="l"/>
        <c:majorGridlines/>
        <c:numFmt formatCode="General" sourceLinked="1"/>
        <c:tickLblPos val="nextTo"/>
        <c:crossAx val="100785536"/>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7250D-9BED-43E3-A52E-61261EF3CB5C}" type="doc">
      <dgm:prSet loTypeId="urn:microsoft.com/office/officeart/2005/8/layout/process2" loCatId="process" qsTypeId="urn:microsoft.com/office/officeart/2005/8/quickstyle/simple1" qsCatId="simple" csTypeId="urn:microsoft.com/office/officeart/2005/8/colors/accent1_2" csCatId="accent1" phldr="1"/>
      <dgm:spPr/>
    </dgm:pt>
    <dgm:pt modelId="{7FCF88B4-2068-43EA-A120-AE7628DF8A36}">
      <dgm:prSet phldrT="[Text]"/>
      <dgm:spPr/>
      <dgm:t>
        <a:bodyPr/>
        <a:lstStyle/>
        <a:p>
          <a:r>
            <a:rPr lang="ar-LB" dirty="0" smtClean="0"/>
            <a:t>كفاءة النقل</a:t>
          </a:r>
          <a:endParaRPr lang="en-US" dirty="0"/>
        </a:p>
      </dgm:t>
    </dgm:pt>
    <dgm:pt modelId="{B4D75E09-EE64-4CF6-B67F-A545675A1115}" type="parTrans" cxnId="{7117C44C-E80D-47CC-9EB6-4842A4774788}">
      <dgm:prSet/>
      <dgm:spPr/>
      <dgm:t>
        <a:bodyPr/>
        <a:lstStyle/>
        <a:p>
          <a:endParaRPr lang="en-US"/>
        </a:p>
      </dgm:t>
    </dgm:pt>
    <dgm:pt modelId="{FCF097B8-FD3B-41DC-9F66-712F060340CD}" type="sibTrans" cxnId="{7117C44C-E80D-47CC-9EB6-4842A4774788}">
      <dgm:prSet/>
      <dgm:spPr/>
      <dgm:t>
        <a:bodyPr/>
        <a:lstStyle/>
        <a:p>
          <a:endParaRPr lang="en-US"/>
        </a:p>
      </dgm:t>
    </dgm:pt>
    <dgm:pt modelId="{178B7B39-5365-4306-A261-70F5E0A46315}">
      <dgm:prSet phldrT="[Text]"/>
      <dgm:spPr/>
      <dgm:t>
        <a:bodyPr/>
        <a:lstStyle/>
        <a:p>
          <a:r>
            <a:rPr lang="ar-LB" dirty="0" smtClean="0"/>
            <a:t>جودة خدمات النقل</a:t>
          </a:r>
          <a:endParaRPr lang="en-US" dirty="0"/>
        </a:p>
      </dgm:t>
    </dgm:pt>
    <dgm:pt modelId="{CF909706-EE01-4D3F-B5C8-8A0907E9BB92}" type="parTrans" cxnId="{29F02CEA-D78B-4B61-9345-435658850C45}">
      <dgm:prSet/>
      <dgm:spPr/>
      <dgm:t>
        <a:bodyPr/>
        <a:lstStyle/>
        <a:p>
          <a:endParaRPr lang="en-US"/>
        </a:p>
      </dgm:t>
    </dgm:pt>
    <dgm:pt modelId="{FA1D34A2-AC13-4D24-A8AF-5ADD22AB4584}" type="sibTrans" cxnId="{29F02CEA-D78B-4B61-9345-435658850C45}">
      <dgm:prSet/>
      <dgm:spPr/>
      <dgm:t>
        <a:bodyPr/>
        <a:lstStyle/>
        <a:p>
          <a:endParaRPr lang="en-US"/>
        </a:p>
      </dgm:t>
    </dgm:pt>
    <dgm:pt modelId="{B65D6A90-B04C-46C3-9308-2D8C1E26A8DE}">
      <dgm:prSet phldrT="[Text]"/>
      <dgm:spPr/>
      <dgm:t>
        <a:bodyPr/>
        <a:lstStyle/>
        <a:p>
          <a:r>
            <a:rPr lang="ar-LB" dirty="0" smtClean="0"/>
            <a:t>البنية التحتية </a:t>
          </a:r>
          <a:endParaRPr lang="en-US" dirty="0"/>
        </a:p>
      </dgm:t>
    </dgm:pt>
    <dgm:pt modelId="{B1898B23-1958-4317-97C7-C381F9A200DD}" type="parTrans" cxnId="{601B150B-70C8-48BC-8388-621FDAF5E647}">
      <dgm:prSet/>
      <dgm:spPr/>
      <dgm:t>
        <a:bodyPr/>
        <a:lstStyle/>
        <a:p>
          <a:endParaRPr lang="en-US"/>
        </a:p>
      </dgm:t>
    </dgm:pt>
    <dgm:pt modelId="{112A74F5-4BF9-4938-84F4-682B0B275BAB}" type="sibTrans" cxnId="{601B150B-70C8-48BC-8388-621FDAF5E647}">
      <dgm:prSet/>
      <dgm:spPr/>
      <dgm:t>
        <a:bodyPr/>
        <a:lstStyle/>
        <a:p>
          <a:endParaRPr lang="en-US"/>
        </a:p>
      </dgm:t>
    </dgm:pt>
    <dgm:pt modelId="{15D1EEC2-44A3-42E4-8466-F8129BB9E81A}" type="pres">
      <dgm:prSet presAssocID="{1EF7250D-9BED-43E3-A52E-61261EF3CB5C}" presName="linearFlow" presStyleCnt="0">
        <dgm:presLayoutVars>
          <dgm:resizeHandles val="exact"/>
        </dgm:presLayoutVars>
      </dgm:prSet>
      <dgm:spPr/>
    </dgm:pt>
    <dgm:pt modelId="{FE6EEAF2-AE44-44D7-8A60-92834B923A61}" type="pres">
      <dgm:prSet presAssocID="{7FCF88B4-2068-43EA-A120-AE7628DF8A36}" presName="node" presStyleLbl="node1" presStyleIdx="0" presStyleCnt="3" custLinFactNeighborX="-10104" custLinFactNeighborY="5055">
        <dgm:presLayoutVars>
          <dgm:bulletEnabled val="1"/>
        </dgm:presLayoutVars>
      </dgm:prSet>
      <dgm:spPr/>
      <dgm:t>
        <a:bodyPr/>
        <a:lstStyle/>
        <a:p>
          <a:endParaRPr lang="en-US"/>
        </a:p>
      </dgm:t>
    </dgm:pt>
    <dgm:pt modelId="{ABCE65D2-461C-442C-9EF7-4803CBEFA1C6}" type="pres">
      <dgm:prSet presAssocID="{FCF097B8-FD3B-41DC-9F66-712F060340CD}" presName="sibTrans" presStyleLbl="sibTrans2D1" presStyleIdx="0" presStyleCnt="2"/>
      <dgm:spPr/>
      <dgm:t>
        <a:bodyPr/>
        <a:lstStyle/>
        <a:p>
          <a:endParaRPr lang="en-US"/>
        </a:p>
      </dgm:t>
    </dgm:pt>
    <dgm:pt modelId="{B25BC492-7A08-487D-BC70-A4CB7C4E2C74}" type="pres">
      <dgm:prSet presAssocID="{FCF097B8-FD3B-41DC-9F66-712F060340CD}" presName="connectorText" presStyleLbl="sibTrans2D1" presStyleIdx="0" presStyleCnt="2"/>
      <dgm:spPr/>
      <dgm:t>
        <a:bodyPr/>
        <a:lstStyle/>
        <a:p>
          <a:endParaRPr lang="en-US"/>
        </a:p>
      </dgm:t>
    </dgm:pt>
    <dgm:pt modelId="{0B527347-3C8C-411A-9875-06818F8BB841}" type="pres">
      <dgm:prSet presAssocID="{178B7B39-5365-4306-A261-70F5E0A46315}" presName="node" presStyleLbl="node1" presStyleIdx="1" presStyleCnt="3" custLinFactX="-33849" custLinFactY="12539" custLinFactNeighborX="-100000" custLinFactNeighborY="100000">
        <dgm:presLayoutVars>
          <dgm:bulletEnabled val="1"/>
        </dgm:presLayoutVars>
      </dgm:prSet>
      <dgm:spPr/>
      <dgm:t>
        <a:bodyPr/>
        <a:lstStyle/>
        <a:p>
          <a:endParaRPr lang="en-US"/>
        </a:p>
      </dgm:t>
    </dgm:pt>
    <dgm:pt modelId="{97710B91-D3AA-4FFD-A866-02E30119B76A}" type="pres">
      <dgm:prSet presAssocID="{FA1D34A2-AC13-4D24-A8AF-5ADD22AB4584}" presName="sibTrans" presStyleLbl="sibTrans2D1" presStyleIdx="1" presStyleCnt="2"/>
      <dgm:spPr/>
      <dgm:t>
        <a:bodyPr/>
        <a:lstStyle/>
        <a:p>
          <a:endParaRPr lang="en-US"/>
        </a:p>
      </dgm:t>
    </dgm:pt>
    <dgm:pt modelId="{373E62DA-4970-4988-BFC7-9219B88B8F95}" type="pres">
      <dgm:prSet presAssocID="{FA1D34A2-AC13-4D24-A8AF-5ADD22AB4584}" presName="connectorText" presStyleLbl="sibTrans2D1" presStyleIdx="1" presStyleCnt="2"/>
      <dgm:spPr/>
      <dgm:t>
        <a:bodyPr/>
        <a:lstStyle/>
        <a:p>
          <a:endParaRPr lang="en-US"/>
        </a:p>
      </dgm:t>
    </dgm:pt>
    <dgm:pt modelId="{ADD98904-5E4E-472F-AE19-ECA9C465D3DF}" type="pres">
      <dgm:prSet presAssocID="{B65D6A90-B04C-46C3-9308-2D8C1E26A8DE}" presName="node" presStyleLbl="node1" presStyleIdx="2" presStyleCnt="3" custLinFactX="27782" custLinFactY="-31097" custLinFactNeighborX="100000" custLinFactNeighborY="-100000">
        <dgm:presLayoutVars>
          <dgm:bulletEnabled val="1"/>
        </dgm:presLayoutVars>
      </dgm:prSet>
      <dgm:spPr/>
      <dgm:t>
        <a:bodyPr/>
        <a:lstStyle/>
        <a:p>
          <a:endParaRPr lang="en-US"/>
        </a:p>
      </dgm:t>
    </dgm:pt>
  </dgm:ptLst>
  <dgm:cxnLst>
    <dgm:cxn modelId="{D2BC96D7-EBA2-4D9B-BA64-3549DC7F4F34}" type="presOf" srcId="{178B7B39-5365-4306-A261-70F5E0A46315}" destId="{0B527347-3C8C-411A-9875-06818F8BB841}" srcOrd="0" destOrd="0" presId="urn:microsoft.com/office/officeart/2005/8/layout/process2"/>
    <dgm:cxn modelId="{71246AC3-BF07-47AF-AC97-238F2EBD56D2}" type="presOf" srcId="{FA1D34A2-AC13-4D24-A8AF-5ADD22AB4584}" destId="{97710B91-D3AA-4FFD-A866-02E30119B76A}" srcOrd="0" destOrd="0" presId="urn:microsoft.com/office/officeart/2005/8/layout/process2"/>
    <dgm:cxn modelId="{8FEFD295-572F-4DB2-B30E-2063F277E35D}" type="presOf" srcId="{B65D6A90-B04C-46C3-9308-2D8C1E26A8DE}" destId="{ADD98904-5E4E-472F-AE19-ECA9C465D3DF}" srcOrd="0" destOrd="0" presId="urn:microsoft.com/office/officeart/2005/8/layout/process2"/>
    <dgm:cxn modelId="{03E5BC3D-C587-4E34-9D8C-83F4F72074C9}" type="presOf" srcId="{7FCF88B4-2068-43EA-A120-AE7628DF8A36}" destId="{FE6EEAF2-AE44-44D7-8A60-92834B923A61}" srcOrd="0" destOrd="0" presId="urn:microsoft.com/office/officeart/2005/8/layout/process2"/>
    <dgm:cxn modelId="{44D51287-A8C7-49DA-BF90-0EF8C867380C}" type="presOf" srcId="{FCF097B8-FD3B-41DC-9F66-712F060340CD}" destId="{B25BC492-7A08-487D-BC70-A4CB7C4E2C74}" srcOrd="1" destOrd="0" presId="urn:microsoft.com/office/officeart/2005/8/layout/process2"/>
    <dgm:cxn modelId="{2FC07AA5-64B0-45B8-9EBD-2EE3B6D5520A}" type="presOf" srcId="{1EF7250D-9BED-43E3-A52E-61261EF3CB5C}" destId="{15D1EEC2-44A3-42E4-8466-F8129BB9E81A}" srcOrd="0" destOrd="0" presId="urn:microsoft.com/office/officeart/2005/8/layout/process2"/>
    <dgm:cxn modelId="{121616B4-D9C4-4019-922F-C44B22EAAF24}" type="presOf" srcId="{FA1D34A2-AC13-4D24-A8AF-5ADD22AB4584}" destId="{373E62DA-4970-4988-BFC7-9219B88B8F95}" srcOrd="1" destOrd="0" presId="urn:microsoft.com/office/officeart/2005/8/layout/process2"/>
    <dgm:cxn modelId="{601B150B-70C8-48BC-8388-621FDAF5E647}" srcId="{1EF7250D-9BED-43E3-A52E-61261EF3CB5C}" destId="{B65D6A90-B04C-46C3-9308-2D8C1E26A8DE}" srcOrd="2" destOrd="0" parTransId="{B1898B23-1958-4317-97C7-C381F9A200DD}" sibTransId="{112A74F5-4BF9-4938-84F4-682B0B275BAB}"/>
    <dgm:cxn modelId="{7117C44C-E80D-47CC-9EB6-4842A4774788}" srcId="{1EF7250D-9BED-43E3-A52E-61261EF3CB5C}" destId="{7FCF88B4-2068-43EA-A120-AE7628DF8A36}" srcOrd="0" destOrd="0" parTransId="{B4D75E09-EE64-4CF6-B67F-A545675A1115}" sibTransId="{FCF097B8-FD3B-41DC-9F66-712F060340CD}"/>
    <dgm:cxn modelId="{1108EB29-F1D9-4156-B71C-FC21D620B8F5}" type="presOf" srcId="{FCF097B8-FD3B-41DC-9F66-712F060340CD}" destId="{ABCE65D2-461C-442C-9EF7-4803CBEFA1C6}" srcOrd="0" destOrd="0" presId="urn:microsoft.com/office/officeart/2005/8/layout/process2"/>
    <dgm:cxn modelId="{29F02CEA-D78B-4B61-9345-435658850C45}" srcId="{1EF7250D-9BED-43E3-A52E-61261EF3CB5C}" destId="{178B7B39-5365-4306-A261-70F5E0A46315}" srcOrd="1" destOrd="0" parTransId="{CF909706-EE01-4D3F-B5C8-8A0907E9BB92}" sibTransId="{FA1D34A2-AC13-4D24-A8AF-5ADD22AB4584}"/>
    <dgm:cxn modelId="{FC4C7A16-533E-432E-A327-BE22A43E1DBF}" type="presParOf" srcId="{15D1EEC2-44A3-42E4-8466-F8129BB9E81A}" destId="{FE6EEAF2-AE44-44D7-8A60-92834B923A61}" srcOrd="0" destOrd="0" presId="urn:microsoft.com/office/officeart/2005/8/layout/process2"/>
    <dgm:cxn modelId="{C7D838B0-D0EF-4361-99AC-509876E52823}" type="presParOf" srcId="{15D1EEC2-44A3-42E4-8466-F8129BB9E81A}" destId="{ABCE65D2-461C-442C-9EF7-4803CBEFA1C6}" srcOrd="1" destOrd="0" presId="urn:microsoft.com/office/officeart/2005/8/layout/process2"/>
    <dgm:cxn modelId="{C063F417-217C-460D-95B3-C7121EC29A06}" type="presParOf" srcId="{ABCE65D2-461C-442C-9EF7-4803CBEFA1C6}" destId="{B25BC492-7A08-487D-BC70-A4CB7C4E2C74}" srcOrd="0" destOrd="0" presId="urn:microsoft.com/office/officeart/2005/8/layout/process2"/>
    <dgm:cxn modelId="{9BA053C7-8722-4220-863B-8F7F97E3DBF1}" type="presParOf" srcId="{15D1EEC2-44A3-42E4-8466-F8129BB9E81A}" destId="{0B527347-3C8C-411A-9875-06818F8BB841}" srcOrd="2" destOrd="0" presId="urn:microsoft.com/office/officeart/2005/8/layout/process2"/>
    <dgm:cxn modelId="{2D3D9A3D-939C-4AFF-8CB3-6EE49D251DF8}" type="presParOf" srcId="{15D1EEC2-44A3-42E4-8466-F8129BB9E81A}" destId="{97710B91-D3AA-4FFD-A866-02E30119B76A}" srcOrd="3" destOrd="0" presId="urn:microsoft.com/office/officeart/2005/8/layout/process2"/>
    <dgm:cxn modelId="{7A57DFD9-3709-411F-91EC-11EF121CD4FA}" type="presParOf" srcId="{97710B91-D3AA-4FFD-A866-02E30119B76A}" destId="{373E62DA-4970-4988-BFC7-9219B88B8F95}" srcOrd="0" destOrd="0" presId="urn:microsoft.com/office/officeart/2005/8/layout/process2"/>
    <dgm:cxn modelId="{50260428-149C-47E6-A595-DA244097E690}" type="presParOf" srcId="{15D1EEC2-44A3-42E4-8466-F8129BB9E81A}" destId="{ADD98904-5E4E-472F-AE19-ECA9C465D3DF}"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6EEAF2-AE44-44D7-8A60-92834B923A61}">
      <dsp:nvSpPr>
        <dsp:cNvPr id="0" name=""/>
        <dsp:cNvSpPr/>
      </dsp:nvSpPr>
      <dsp:spPr>
        <a:xfrm>
          <a:off x="2890671" y="28598"/>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LB" sz="3000" kern="1200" dirty="0" smtClean="0"/>
            <a:t>كفاءة النقل</a:t>
          </a:r>
          <a:endParaRPr lang="en-US" sz="3000" kern="1200" dirty="0"/>
        </a:p>
      </dsp:txBody>
      <dsp:txXfrm>
        <a:off x="2890671" y="28598"/>
        <a:ext cx="2036683" cy="1131490"/>
      </dsp:txXfrm>
    </dsp:sp>
    <dsp:sp modelId="{ABCE65D2-461C-442C-9EF7-4803CBEFA1C6}">
      <dsp:nvSpPr>
        <dsp:cNvPr id="0" name=""/>
        <dsp:cNvSpPr/>
      </dsp:nvSpPr>
      <dsp:spPr>
        <a:xfrm rot="8201093">
          <a:off x="1968426" y="1527888"/>
          <a:ext cx="136087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8201093">
        <a:off x="1968426" y="1527888"/>
        <a:ext cx="1360879" cy="509170"/>
      </dsp:txXfrm>
    </dsp:sp>
    <dsp:sp modelId="{0B527347-3C8C-411A-9875-06818F8BB841}">
      <dsp:nvSpPr>
        <dsp:cNvPr id="0" name=""/>
        <dsp:cNvSpPr/>
      </dsp:nvSpPr>
      <dsp:spPr>
        <a:xfrm>
          <a:off x="370378" y="2404859"/>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LB" sz="3000" kern="1200" dirty="0" smtClean="0"/>
            <a:t>جودة خدمات النقل</a:t>
          </a:r>
          <a:endParaRPr lang="en-US" sz="3000" kern="1200" dirty="0"/>
        </a:p>
      </dsp:txBody>
      <dsp:txXfrm>
        <a:off x="370378" y="2404859"/>
        <a:ext cx="2036683" cy="1131490"/>
      </dsp:txXfrm>
    </dsp:sp>
    <dsp:sp modelId="{97710B91-D3AA-4FFD-A866-02E30119B76A}">
      <dsp:nvSpPr>
        <dsp:cNvPr id="0" name=""/>
        <dsp:cNvSpPr/>
      </dsp:nvSpPr>
      <dsp:spPr>
        <a:xfrm rot="46453">
          <a:off x="2818437" y="2752023"/>
          <a:ext cx="246915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46453">
        <a:off x="2818437" y="2752023"/>
        <a:ext cx="2469159" cy="509170"/>
      </dsp:txXfrm>
    </dsp:sp>
    <dsp:sp modelId="{ADD98904-5E4E-472F-AE19-ECA9C465D3DF}">
      <dsp:nvSpPr>
        <dsp:cNvPr id="0" name=""/>
        <dsp:cNvSpPr/>
      </dsp:nvSpPr>
      <dsp:spPr>
        <a:xfrm>
          <a:off x="5698973" y="2476867"/>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LB" sz="3000" kern="1200" dirty="0" smtClean="0"/>
            <a:t>البنية التحتية </a:t>
          </a:r>
          <a:endParaRPr lang="en-US" sz="3000" kern="1200" dirty="0"/>
        </a:p>
      </dsp:txBody>
      <dsp:txXfrm>
        <a:off x="5698973" y="2476867"/>
        <a:ext cx="2036683"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382256B-94A4-4282-9965-75244AC6F38D}" type="datetimeFigureOut">
              <a:rPr lang="en-US"/>
              <a:pPr>
                <a:defRPr/>
              </a:pPr>
              <a:t>1/23/2015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17E92AD-05D0-4F1E-8CE6-B04B362200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135F0F4-4DFB-4FB7-B88F-622343C8B4C2}" type="datetimeFigureOut">
              <a:rPr lang="en-US"/>
              <a:pPr>
                <a:defRPr/>
              </a:pPr>
              <a:t>1/23/2015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AA31098-5E58-4FF3-88E5-E43CC510C0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A31098-5E58-4FF3-88E5-E43CC510C04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A31098-5E58-4FF3-88E5-E43CC510C04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A31098-5E58-4FF3-88E5-E43CC510C04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LB" dirty="0" smtClean="0"/>
              <a:t>المصدر: المنتدى الاقتصادي العالمي ( تقرير التنافسية العالمية). </a:t>
            </a:r>
            <a:endParaRPr lang="en-US" dirty="0"/>
          </a:p>
        </p:txBody>
      </p:sp>
      <p:sp>
        <p:nvSpPr>
          <p:cNvPr id="4" name="Slide Number Placeholder 3"/>
          <p:cNvSpPr>
            <a:spLocks noGrp="1"/>
          </p:cNvSpPr>
          <p:nvPr>
            <p:ph type="sldNum" sz="quarter" idx="10"/>
          </p:nvPr>
        </p:nvSpPr>
        <p:spPr/>
        <p:txBody>
          <a:bodyPr/>
          <a:lstStyle/>
          <a:p>
            <a:pPr>
              <a:defRPr/>
            </a:pPr>
            <a:fld id="{BAA31098-5E58-4FF3-88E5-E43CC510C041}"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FAB0D5-742C-42FC-A441-C14016DF4FEA}" type="datetime1">
              <a:rPr lang="en-GB" altLang="ja-JP"/>
              <a:pPr>
                <a:defRPr/>
              </a:pPr>
              <a:t>23/01/2015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9AFD34B-194D-444D-A645-9CF3FF47C4B0}"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F12F1F-4FC0-49C2-A2B5-4DB8E596D696}" type="datetime1">
              <a:rPr lang="en-GB" altLang="ja-JP"/>
              <a:pPr>
                <a:defRPr/>
              </a:pPr>
              <a:t>23/01/2015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25BB14-456A-496C-AB2A-D196FD4D4F26}"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B9EB40-8E80-4954-AE31-1C66A48C8C6D}" type="datetime1">
              <a:rPr lang="en-GB" altLang="ja-JP"/>
              <a:pPr>
                <a:defRPr/>
              </a:pPr>
              <a:t>23/01/2015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736FBC86-E6FC-4CBC-B9AE-9F7D9DCD776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8243B5-D2B1-495D-B744-F2C061EEDBF6}" type="datetime1">
              <a:rPr lang="en-GB" altLang="ja-JP"/>
              <a:pPr>
                <a:defRPr/>
              </a:pPr>
              <a:t>23/01/2015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34B924A-F470-4A79-8273-BF587C0E8778}"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ECFBDF-45E2-493C-90DE-94439CC72EDC}" type="datetime1">
              <a:rPr lang="en-GB" altLang="ja-JP"/>
              <a:pPr>
                <a:defRPr/>
              </a:pPr>
              <a:t>23/01/2015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37BA41-9C26-40DA-B99D-D33EA279B0F7}"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91E0101-C862-4488-956A-5828A5D959A0}" type="datetime1">
              <a:rPr lang="en-GB" altLang="ja-JP"/>
              <a:pPr>
                <a:defRPr/>
              </a:pPr>
              <a:t>23/01/2015</a:t>
            </a:fld>
            <a:endParaRPr lang="ja-JP" altLang="en-US"/>
          </a:p>
        </p:txBody>
      </p:sp>
      <p:sp>
        <p:nvSpPr>
          <p:cNvPr id="6" name="Footer Placeholder 5"/>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E58CD654-4EF2-4625-BA5B-1AD122630F0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8821E41-F3EF-4D98-891D-877C4866D40A}" type="datetime1">
              <a:rPr lang="en-GB" altLang="ja-JP"/>
              <a:pPr>
                <a:defRPr/>
              </a:pPr>
              <a:t>23/01/2015</a:t>
            </a:fld>
            <a:endParaRPr lang="ja-JP" altLang="en-US"/>
          </a:p>
        </p:txBody>
      </p:sp>
      <p:sp>
        <p:nvSpPr>
          <p:cNvPr id="8" name="Footer Placeholder 7"/>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9" name="Slide Number Placeholder 8"/>
          <p:cNvSpPr>
            <a:spLocks noGrp="1"/>
          </p:cNvSpPr>
          <p:nvPr>
            <p:ph type="sldNum" sz="quarter" idx="12"/>
          </p:nvPr>
        </p:nvSpPr>
        <p:spPr/>
        <p:txBody>
          <a:bodyPr/>
          <a:lstStyle>
            <a:lvl1pPr>
              <a:defRPr/>
            </a:lvl1pPr>
          </a:lstStyle>
          <a:p>
            <a:pPr>
              <a:defRPr/>
            </a:pPr>
            <a:fld id="{AB904042-B55C-40DA-9351-7345034300BA}"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59D14F4-1B2B-4D1C-B6AA-4AEDA7D0D3BE}" type="datetime1">
              <a:rPr lang="en-GB" altLang="ja-JP"/>
              <a:pPr>
                <a:defRPr/>
              </a:pPr>
              <a:t>23/01/2015</a:t>
            </a:fld>
            <a:endParaRPr lang="ja-JP" altLang="en-US"/>
          </a:p>
        </p:txBody>
      </p:sp>
      <p:sp>
        <p:nvSpPr>
          <p:cNvPr id="4" name="Footer Placeholder 3"/>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5" name="Slide Number Placeholder 4"/>
          <p:cNvSpPr>
            <a:spLocks noGrp="1"/>
          </p:cNvSpPr>
          <p:nvPr>
            <p:ph type="sldNum" sz="quarter" idx="12"/>
          </p:nvPr>
        </p:nvSpPr>
        <p:spPr/>
        <p:txBody>
          <a:bodyPr/>
          <a:lstStyle>
            <a:lvl1pPr>
              <a:defRPr/>
            </a:lvl1pPr>
          </a:lstStyle>
          <a:p>
            <a:pPr>
              <a:defRPr/>
            </a:pPr>
            <a:fld id="{3E515EFA-DE00-4A98-95E9-1AC5E70F55FC}"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7BE10FB-BFB7-4467-B8F0-C3985CF2BB5D}" type="datetime1">
              <a:rPr lang="en-GB" altLang="ja-JP"/>
              <a:pPr>
                <a:defRPr/>
              </a:pPr>
              <a:t>23/01/2015</a:t>
            </a:fld>
            <a:endParaRPr lang="ja-JP" altLang="en-US"/>
          </a:p>
        </p:txBody>
      </p:sp>
      <p:sp>
        <p:nvSpPr>
          <p:cNvPr id="3" name="Footer Placeholder 2"/>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4" name="Slide Number Placeholder 3"/>
          <p:cNvSpPr>
            <a:spLocks noGrp="1"/>
          </p:cNvSpPr>
          <p:nvPr>
            <p:ph type="sldNum" sz="quarter" idx="12"/>
          </p:nvPr>
        </p:nvSpPr>
        <p:spPr/>
        <p:txBody>
          <a:bodyPr/>
          <a:lstStyle>
            <a:lvl1pPr>
              <a:defRPr/>
            </a:lvl1pPr>
          </a:lstStyle>
          <a:p>
            <a:pPr>
              <a:defRPr/>
            </a:pPr>
            <a:fld id="{3CC69C02-6905-4925-88B0-70B1553FD24E}"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276C52-1C55-4797-9DC5-D5DE41C6498F}" type="datetime1">
              <a:rPr lang="en-GB" altLang="ja-JP"/>
              <a:pPr>
                <a:defRPr/>
              </a:pPr>
              <a:t>23/01/2015</a:t>
            </a:fld>
            <a:endParaRPr lang="ja-JP" altLang="en-US"/>
          </a:p>
        </p:txBody>
      </p:sp>
      <p:sp>
        <p:nvSpPr>
          <p:cNvPr id="6"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FF2FD8E7-2F04-49F1-86AB-0809A9DDB01C}"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5CE9BC-9DBE-4A92-8651-8AEE1894597A}" type="datetime1">
              <a:rPr lang="en-GB" altLang="ja-JP"/>
              <a:pPr>
                <a:defRPr/>
              </a:pPr>
              <a:t>23/01/2015</a:t>
            </a:fld>
            <a:endParaRPr lang="ja-JP" altLang="en-US"/>
          </a:p>
        </p:txBody>
      </p:sp>
      <p:sp>
        <p:nvSpPr>
          <p:cNvPr id="6"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A3580B36-F378-4A7F-8CE7-8577D92C2C8E}"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96FF4B3-182D-4F11-9035-F36450FEC54F}" type="datetime1">
              <a:rPr lang="en-GB" altLang="ja-JP"/>
              <a:pPr>
                <a:defRPr/>
              </a:pPr>
              <a:t>23/01/2015</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ltLang="ja-JP"/>
              <a:t>EDGD-EAS</a:t>
            </a:r>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AD9027FA-0FA2-479C-BDDE-7DB8E342107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81" r:id="rId8"/>
    <p:sldLayoutId id="2147483782" r:id="rId9"/>
    <p:sldLayoutId id="2147483783" r:id="rId10"/>
    <p:sldLayoutId id="214748378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187450" y="1773238"/>
            <a:ext cx="6840538" cy="3600450"/>
          </a:xfrm>
        </p:spPr>
        <p:txBody>
          <a:bodyPr/>
          <a:lstStyle/>
          <a:p>
            <a:pPr algn="ctr" eaLnBrk="1" hangingPunct="1">
              <a:buFont typeface="Arial" charset="0"/>
              <a:buNone/>
            </a:pPr>
            <a:r>
              <a:rPr lang="ar-LB" sz="3600" b="1" dirty="0" smtClean="0">
                <a:solidFill>
                  <a:schemeClr val="bg1"/>
                </a:solidFill>
                <a:ea typeface="ＭＳ Ｐゴシック" pitchFamily="34" charset="-128"/>
              </a:rPr>
              <a:t>كفاءة اللوجستيات في المنطقة العربية </a:t>
            </a:r>
            <a:endParaRPr lang="ar-LB" sz="1800" b="1" dirty="0" smtClean="0">
              <a:solidFill>
                <a:schemeClr val="bg1"/>
              </a:solidFill>
              <a:ea typeface="ＭＳ Ｐゴシック" pitchFamily="34" charset="-128"/>
            </a:endParaRPr>
          </a:p>
          <a:p>
            <a:pPr algn="ctr" eaLnBrk="1" hangingPunct="1">
              <a:lnSpc>
                <a:spcPts val="1800"/>
              </a:lnSpc>
              <a:buFont typeface="Arial" charset="0"/>
              <a:buNone/>
            </a:pPr>
            <a:endParaRPr lang="ar-LB" sz="3600" b="1" dirty="0" smtClean="0">
              <a:solidFill>
                <a:schemeClr val="bg1"/>
              </a:solidFill>
              <a:ea typeface="ＭＳ Ｐゴシック" pitchFamily="34" charset="-128"/>
            </a:endParaRPr>
          </a:p>
          <a:p>
            <a:pPr algn="ctr" eaLnBrk="1" hangingPunct="1">
              <a:buFont typeface="Arial" charset="0"/>
              <a:buNone/>
            </a:pPr>
            <a:endParaRPr lang="ar-LB" sz="2800" dirty="0" smtClean="0">
              <a:solidFill>
                <a:schemeClr val="bg1"/>
              </a:solidFill>
              <a:ea typeface="ＭＳ Ｐゴシック" pitchFamily="34" charset="-128"/>
            </a:endParaRPr>
          </a:p>
          <a:p>
            <a:pPr algn="ctr" eaLnBrk="1" hangingPunct="1">
              <a:buFont typeface="Arial" charset="0"/>
              <a:buNone/>
            </a:pPr>
            <a:endParaRPr lang="ar-LB" sz="2800" dirty="0" smtClean="0">
              <a:solidFill>
                <a:schemeClr val="bg1"/>
              </a:solidFill>
              <a:ea typeface="ＭＳ Ｐゴシック" pitchFamily="34" charset="-128"/>
            </a:endParaRPr>
          </a:p>
          <a:p>
            <a:pPr algn="ctr" rtl="1" eaLnBrk="1" hangingPunct="1">
              <a:lnSpc>
                <a:spcPct val="80000"/>
              </a:lnSpc>
              <a:buNone/>
            </a:pPr>
            <a:r>
              <a:rPr lang="ar-SA" sz="2800" b="1" dirty="0" smtClean="0">
                <a:solidFill>
                  <a:schemeClr val="bg1"/>
                </a:solidFill>
                <a:cs typeface="Arabic Transparent" pitchFamily="2" charset="0"/>
              </a:rPr>
              <a:t>الدورة </a:t>
            </a:r>
            <a:r>
              <a:rPr lang="ar-LB" sz="2800" b="1" dirty="0" smtClean="0">
                <a:solidFill>
                  <a:schemeClr val="bg1"/>
                </a:solidFill>
                <a:cs typeface="Arabic Transparent" pitchFamily="2" charset="0"/>
              </a:rPr>
              <a:t>الخامسة عشرة</a:t>
            </a:r>
            <a:r>
              <a:rPr lang="en-US" sz="2800" b="1" dirty="0" smtClean="0">
                <a:solidFill>
                  <a:schemeClr val="bg1"/>
                </a:solidFill>
                <a:cs typeface="Arabic Transparent" pitchFamily="2" charset="0"/>
              </a:rPr>
              <a:t> </a:t>
            </a:r>
            <a:r>
              <a:rPr lang="ar-LB" sz="2800" b="1" dirty="0" smtClean="0">
                <a:solidFill>
                  <a:schemeClr val="bg1"/>
                </a:solidFill>
                <a:cs typeface="Arabic Transparent" pitchFamily="2" charset="0"/>
              </a:rPr>
              <a:t>ل</a:t>
            </a:r>
            <a:r>
              <a:rPr lang="ar-SA" sz="2800" b="1" dirty="0" smtClean="0">
                <a:solidFill>
                  <a:schemeClr val="bg1"/>
                </a:solidFill>
                <a:cs typeface="Arabic Transparent" pitchFamily="2" charset="0"/>
              </a:rPr>
              <a:t>لجنة </a:t>
            </a:r>
            <a:r>
              <a:rPr lang="ar-LB" sz="2800" b="1" dirty="0" smtClean="0">
                <a:solidFill>
                  <a:schemeClr val="bg1"/>
                </a:solidFill>
                <a:cs typeface="Arabic Transparent" pitchFamily="2" charset="0"/>
              </a:rPr>
              <a:t>النقل </a:t>
            </a:r>
            <a:endParaRPr lang="ar-SA" sz="2800" b="1" dirty="0" smtClean="0">
              <a:solidFill>
                <a:schemeClr val="bg1"/>
              </a:solidFill>
              <a:cs typeface="Arabic Transparent" pitchFamily="2" charset="0"/>
            </a:endParaRPr>
          </a:p>
          <a:p>
            <a:pPr algn="ctr" rtl="1" eaLnBrk="1" hangingPunct="1">
              <a:lnSpc>
                <a:spcPct val="80000"/>
              </a:lnSpc>
              <a:buNone/>
            </a:pPr>
            <a:r>
              <a:rPr lang="ar-LB" sz="2800" b="1" dirty="0" smtClean="0">
                <a:solidFill>
                  <a:schemeClr val="bg1"/>
                </a:solidFill>
                <a:cs typeface="Arabic Transparent" pitchFamily="2" charset="0"/>
              </a:rPr>
              <a:t>الرباط</a:t>
            </a:r>
            <a:r>
              <a:rPr lang="ar-SA" sz="2800" b="1" dirty="0" smtClean="0">
                <a:solidFill>
                  <a:schemeClr val="bg1"/>
                </a:solidFill>
                <a:cs typeface="Arabic Transparent" pitchFamily="2" charset="0"/>
              </a:rPr>
              <a:t>، </a:t>
            </a:r>
            <a:r>
              <a:rPr lang="ar-LB" sz="2800" b="1" dirty="0" smtClean="0">
                <a:solidFill>
                  <a:schemeClr val="bg1"/>
                </a:solidFill>
                <a:cs typeface="Arabic Transparent" pitchFamily="2" charset="0"/>
              </a:rPr>
              <a:t>27</a:t>
            </a:r>
            <a:r>
              <a:rPr lang="ar-SA" sz="2800" b="1" dirty="0" smtClean="0">
                <a:solidFill>
                  <a:schemeClr val="bg1"/>
                </a:solidFill>
                <a:cs typeface="Arabic Transparent" pitchFamily="2" charset="0"/>
              </a:rPr>
              <a:t> </a:t>
            </a:r>
            <a:r>
              <a:rPr lang="ar-LB" sz="2800" b="1" dirty="0" smtClean="0">
                <a:solidFill>
                  <a:schemeClr val="bg1"/>
                </a:solidFill>
                <a:cs typeface="Arabic Transparent" pitchFamily="2" charset="0"/>
              </a:rPr>
              <a:t>- 28</a:t>
            </a:r>
            <a:r>
              <a:rPr lang="ar-SA" sz="2800" b="1" dirty="0" smtClean="0">
                <a:solidFill>
                  <a:schemeClr val="bg1"/>
                </a:solidFill>
                <a:cs typeface="Arabic Transparent" pitchFamily="2" charset="0"/>
              </a:rPr>
              <a:t> </a:t>
            </a:r>
            <a:r>
              <a:rPr lang="ar-LB" sz="2800" b="1" dirty="0" smtClean="0">
                <a:solidFill>
                  <a:schemeClr val="bg1"/>
                </a:solidFill>
                <a:cs typeface="Arabic Transparent" pitchFamily="2" charset="0"/>
              </a:rPr>
              <a:t>كانون الثاني/يناير 2015 </a:t>
            </a:r>
            <a:endParaRPr lang="en-US" sz="2800" b="1" dirty="0" smtClean="0">
              <a:solidFill>
                <a:schemeClr val="bg1"/>
              </a:solidFill>
              <a:cs typeface="Arabic Transparent" pitchFamily="2" charset="0"/>
            </a:endParaRPr>
          </a:p>
          <a:p>
            <a:pPr algn="ctr" eaLnBrk="1" hangingPunct="1">
              <a:buFont typeface="Arial" charset="0"/>
              <a:buNone/>
            </a:pPr>
            <a:endParaRPr lang="en-US" sz="2800" dirty="0" smtClean="0">
              <a:solidFill>
                <a:schemeClr val="bg1"/>
              </a:solidFill>
              <a:ea typeface="ＭＳ Ｐゴシック" pitchFamily="34" charset="-128"/>
            </a:endParaRPr>
          </a:p>
        </p:txBody>
      </p:sp>
      <p:sp>
        <p:nvSpPr>
          <p:cNvPr id="5" name="Date Placeholder 4"/>
          <p:cNvSpPr>
            <a:spLocks noGrp="1"/>
          </p:cNvSpPr>
          <p:nvPr>
            <p:ph type="dt" sz="quarter" idx="10"/>
          </p:nvPr>
        </p:nvSpPr>
        <p:spPr/>
        <p:txBody>
          <a:bodyPr/>
          <a:lstStyle/>
          <a:p>
            <a:pPr>
              <a:defRPr/>
            </a:pPr>
            <a:fld id="{88761658-C2F5-4BFB-A6D0-2A95E88A7C5E}" type="datetime1">
              <a:rPr lang="en-GB" altLang="ja-JP" smtClean="0"/>
              <a:pPr>
                <a:defRPr/>
              </a:pPr>
              <a:t>23/01/2015</a:t>
            </a:fld>
            <a:endParaRPr lang="ja-JP" altLang="en-US"/>
          </a:p>
        </p:txBody>
      </p:sp>
      <p:sp>
        <p:nvSpPr>
          <p:cNvPr id="6" name="Footer Placeholder 5"/>
          <p:cNvSpPr>
            <a:spLocks noGrp="1"/>
          </p:cNvSpPr>
          <p:nvPr>
            <p:ph type="ftr" sz="quarter" idx="11"/>
          </p:nvPr>
        </p:nvSpPr>
        <p:spPr/>
        <p:txBody>
          <a:bodyPr/>
          <a:lstStyle/>
          <a:p>
            <a:pPr>
              <a:defRPr/>
            </a:pPr>
            <a:r>
              <a:rPr lang="en-US" altLang="ja-JP" dirty="0" smtClean="0"/>
              <a:t>EDGD-RIS</a:t>
            </a:r>
            <a:endParaRPr lang="ja-JP" altLang="en-US"/>
          </a:p>
        </p:txBody>
      </p:sp>
      <p:sp>
        <p:nvSpPr>
          <p:cNvPr id="7" name="Slide Number Placeholder 6"/>
          <p:cNvSpPr>
            <a:spLocks noGrp="1"/>
          </p:cNvSpPr>
          <p:nvPr>
            <p:ph type="sldNum" sz="quarter" idx="12"/>
          </p:nvPr>
        </p:nvSpPr>
        <p:spPr/>
        <p:txBody>
          <a:bodyPr/>
          <a:lstStyle/>
          <a:p>
            <a:pPr>
              <a:defRPr/>
            </a:pPr>
            <a:fld id="{3B9C1519-A586-4EE1-916C-A26D30BA6B38}" type="slidenum">
              <a:rPr lang="ja-JP" altLang="en-US" smtClean="0"/>
              <a:pPr>
                <a:defRPr/>
              </a:pPr>
              <a:t>1</a:t>
            </a:fld>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r>
              <a:rPr lang="ar-LB" sz="3200" dirty="0" smtClean="0"/>
              <a:t>آداء المكونات الفرعية للوجستيات على مستوى المنطقة العربية</a:t>
            </a:r>
            <a:endParaRPr lang="en-US" sz="3200"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10</a:t>
            </a:fld>
            <a:endParaRPr lang="ja-JP" altLang="en-US"/>
          </a:p>
        </p:txBody>
      </p:sp>
      <p:graphicFrame>
        <p:nvGraphicFramePr>
          <p:cNvPr id="7" name="Content Placeholder 6"/>
          <p:cNvGraphicFramePr>
            <a:graphicFrameLocks noGrp="1"/>
          </p:cNvGraphicFramePr>
          <p:nvPr>
            <p:ph idx="1"/>
          </p:nvPr>
        </p:nvGraphicFramePr>
        <p:xfrm>
          <a:off x="467544" y="1988840"/>
          <a:ext cx="8229600" cy="370100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580112" y="6093296"/>
            <a:ext cx="20882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1100" dirty="0" smtClean="0"/>
              <a:t>المصدر: تقرير اللوجستيات للبنك الدولي</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sz="3200" dirty="0" smtClean="0"/>
              <a:t/>
            </a:r>
            <a:br>
              <a:rPr lang="ar-LB" sz="3200" dirty="0" smtClean="0"/>
            </a:br>
            <a:r>
              <a:rPr lang="ar-LB" sz="3200" dirty="0" smtClean="0"/>
              <a:t>مقارنة معوقات التجارة مع فعالية الجمارك </a:t>
            </a:r>
            <a:endParaRPr lang="en-US" sz="3200"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11</a:t>
            </a:fld>
            <a:endParaRPr lang="ja-JP" altLang="en-US"/>
          </a:p>
        </p:txBody>
      </p:sp>
      <p:graphicFrame>
        <p:nvGraphicFramePr>
          <p:cNvPr id="7" name="Content Placeholder 6"/>
          <p:cNvGraphicFramePr>
            <a:graphicFrameLocks noGrp="1"/>
          </p:cNvGraphicFramePr>
          <p:nvPr>
            <p:ph idx="1"/>
          </p:nvPr>
        </p:nvGraphicFramePr>
        <p:xfrm>
          <a:off x="457200" y="1484784"/>
          <a:ext cx="8229600" cy="46413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23/01/2015</a:t>
            </a:fld>
            <a:endParaRPr lang="ja-JP" altLang="en-US"/>
          </a:p>
        </p:txBody>
      </p:sp>
      <p:sp>
        <p:nvSpPr>
          <p:cNvPr id="6" name="Slide Number Placeholder 5"/>
          <p:cNvSpPr>
            <a:spLocks noGrp="1"/>
          </p:cNvSpPr>
          <p:nvPr>
            <p:ph type="sldNum" sz="quarter" idx="12"/>
          </p:nvPr>
        </p:nvSpPr>
        <p:spPr/>
        <p:txBody>
          <a:bodyPr/>
          <a:lstStyle/>
          <a:p>
            <a:pPr>
              <a:defRPr/>
            </a:pPr>
            <a:fld id="{2958773B-8575-45FE-A901-DD5604D6CA1A}" type="slidenum">
              <a:rPr lang="ja-JP" altLang="en-US" smtClean="0"/>
              <a:pPr>
                <a:defRPr/>
              </a:pPr>
              <a:t>12</a:t>
            </a:fld>
            <a:endParaRPr lang="ja-JP" altLang="en-US"/>
          </a:p>
        </p:txBody>
      </p:sp>
      <p:sp>
        <p:nvSpPr>
          <p:cNvPr id="27652" name="Title 1"/>
          <p:cNvSpPr>
            <a:spLocks noGrp="1"/>
          </p:cNvSpPr>
          <p:nvPr>
            <p:ph type="title"/>
          </p:nvPr>
        </p:nvSpPr>
        <p:spPr>
          <a:xfrm>
            <a:off x="457200" y="1047750"/>
            <a:ext cx="8229600" cy="652463"/>
          </a:xfrm>
        </p:spPr>
        <p:txBody>
          <a:bodyPr/>
          <a:lstStyle/>
          <a:p>
            <a:pPr eaLnBrk="1" hangingPunct="1"/>
            <a:r>
              <a:rPr lang="ar-LB" sz="2800" b="1" dirty="0" smtClean="0">
                <a:ea typeface="ＭＳ Ｐゴシック" pitchFamily="34" charset="-128"/>
              </a:rPr>
              <a:t>تكاليف التجارة في المنطقة العربية</a:t>
            </a:r>
            <a:r>
              <a:rPr lang="ar-LB" b="1" dirty="0" smtClean="0">
                <a:ea typeface="ＭＳ Ｐゴシック" pitchFamily="34" charset="-128"/>
              </a:rPr>
              <a:t> </a:t>
            </a:r>
            <a:endParaRPr lang="en-US" b="1" dirty="0" smtClean="0">
              <a:ea typeface="ＭＳ Ｐゴシック" pitchFamily="34" charset="-128"/>
            </a:endParaRPr>
          </a:p>
        </p:txBody>
      </p:sp>
      <p:graphicFrame>
        <p:nvGraphicFramePr>
          <p:cNvPr id="8" name="Content Placeholder 3"/>
          <p:cNvGraphicFramePr>
            <a:graphicFrameLocks noGrp="1"/>
          </p:cNvGraphicFramePr>
          <p:nvPr>
            <p:ph idx="1"/>
          </p:nvPr>
        </p:nvGraphicFramePr>
        <p:xfrm>
          <a:off x="457200" y="1844675"/>
          <a:ext cx="8229600" cy="3888433"/>
        </p:xfrm>
        <a:graphic>
          <a:graphicData uri="http://schemas.openxmlformats.org/drawingml/2006/table">
            <a:tbl>
              <a:tblPr firstRow="1" bandRow="1">
                <a:tableStyleId>{5C22544A-7EE6-4342-B048-85BDC9FD1C3A}</a:tableStyleId>
              </a:tblPr>
              <a:tblGrid>
                <a:gridCol w="802432"/>
                <a:gridCol w="864096"/>
                <a:gridCol w="864096"/>
                <a:gridCol w="792088"/>
                <a:gridCol w="792088"/>
                <a:gridCol w="822960"/>
                <a:gridCol w="905232"/>
                <a:gridCol w="792088"/>
                <a:gridCol w="771560"/>
                <a:gridCol w="822960"/>
              </a:tblGrid>
              <a:tr h="925817">
                <a:tc>
                  <a:txBody>
                    <a:bodyPr/>
                    <a:lstStyle/>
                    <a:p>
                      <a:pPr algn="ctr"/>
                      <a:r>
                        <a:rPr lang="ar-LB" dirty="0" smtClean="0"/>
                        <a:t>نافتا </a:t>
                      </a:r>
                      <a:endParaRPr lang="en-US" dirty="0"/>
                    </a:p>
                  </a:txBody>
                  <a:tcPr/>
                </a:tc>
                <a:tc>
                  <a:txBody>
                    <a:bodyPr/>
                    <a:lstStyle/>
                    <a:p>
                      <a:pPr algn="ctr"/>
                      <a:r>
                        <a:rPr lang="ar-LB" dirty="0" smtClean="0"/>
                        <a:t>الاتحاد الاوروبي</a:t>
                      </a:r>
                      <a:endParaRPr lang="en-US" dirty="0"/>
                    </a:p>
                  </a:txBody>
                  <a:tcPr/>
                </a:tc>
                <a:tc>
                  <a:txBody>
                    <a:bodyPr/>
                    <a:lstStyle/>
                    <a:p>
                      <a:pPr algn="ctr"/>
                      <a:r>
                        <a:rPr lang="ar-LB" dirty="0" smtClean="0"/>
                        <a:t>ميركسور</a:t>
                      </a:r>
                      <a:endParaRPr lang="en-US" dirty="0"/>
                    </a:p>
                  </a:txBody>
                  <a:tcPr/>
                </a:tc>
                <a:tc>
                  <a:txBody>
                    <a:bodyPr/>
                    <a:lstStyle/>
                    <a:p>
                      <a:pPr algn="ctr"/>
                      <a:r>
                        <a:rPr lang="ar-LB" dirty="0" smtClean="0"/>
                        <a:t>شرق اسيا</a:t>
                      </a:r>
                      <a:endParaRPr lang="en-US" dirty="0"/>
                    </a:p>
                  </a:txBody>
                  <a:tcPr/>
                </a:tc>
                <a:tc>
                  <a:txBody>
                    <a:bodyPr/>
                    <a:lstStyle/>
                    <a:p>
                      <a:pPr algn="ctr"/>
                      <a:r>
                        <a:rPr lang="ar-LB" dirty="0" smtClean="0"/>
                        <a:t>جنوب اسيا</a:t>
                      </a:r>
                      <a:endParaRPr lang="en-US" dirty="0"/>
                    </a:p>
                  </a:txBody>
                  <a:tcPr/>
                </a:tc>
                <a:tc>
                  <a:txBody>
                    <a:bodyPr/>
                    <a:lstStyle/>
                    <a:p>
                      <a:pPr algn="ctr"/>
                      <a:r>
                        <a:rPr lang="ar-LB" dirty="0" smtClean="0"/>
                        <a:t>اسيان</a:t>
                      </a:r>
                      <a:endParaRPr lang="en-US" dirty="0"/>
                    </a:p>
                  </a:txBody>
                  <a:tcPr/>
                </a:tc>
                <a:tc>
                  <a:txBody>
                    <a:bodyPr/>
                    <a:lstStyle/>
                    <a:p>
                      <a:pPr algn="ctr"/>
                      <a:r>
                        <a:rPr lang="ar-LB" dirty="0" smtClean="0"/>
                        <a:t>دول المغرب العربي</a:t>
                      </a:r>
                      <a:endParaRPr lang="en-US" dirty="0"/>
                    </a:p>
                  </a:txBody>
                  <a:tcPr/>
                </a:tc>
                <a:tc>
                  <a:txBody>
                    <a:bodyPr/>
                    <a:lstStyle/>
                    <a:p>
                      <a:pPr algn="ctr"/>
                      <a:r>
                        <a:rPr lang="ar-LB" dirty="0" smtClean="0"/>
                        <a:t>دول مجلس التعاون </a:t>
                      </a:r>
                      <a:endParaRPr lang="en-US" dirty="0"/>
                    </a:p>
                  </a:txBody>
                  <a:tcPr/>
                </a:tc>
                <a:tc>
                  <a:txBody>
                    <a:bodyPr/>
                    <a:lstStyle/>
                    <a:p>
                      <a:pPr algn="ctr"/>
                      <a:r>
                        <a:rPr lang="ar-LB" dirty="0" smtClean="0"/>
                        <a:t>العام</a:t>
                      </a:r>
                      <a:endParaRPr lang="en-US" dirty="0"/>
                    </a:p>
                  </a:txBody>
                  <a:tcPr/>
                </a:tc>
                <a:tc>
                  <a:txBody>
                    <a:bodyPr/>
                    <a:lstStyle/>
                    <a:p>
                      <a:pPr algn="ctr"/>
                      <a:r>
                        <a:rPr lang="ar-LB" dirty="0" smtClean="0"/>
                        <a:t>المنطقة</a:t>
                      </a:r>
                      <a:endParaRPr lang="en-US" dirty="0"/>
                    </a:p>
                  </a:txBody>
                  <a:tcPr/>
                </a:tc>
              </a:tr>
              <a:tr h="370327">
                <a:tc>
                  <a:txBody>
                    <a:bodyPr/>
                    <a:lstStyle/>
                    <a:p>
                      <a:r>
                        <a:rPr lang="ar-LB" dirty="0" smtClean="0"/>
                        <a:t>176%</a:t>
                      </a:r>
                      <a:endParaRPr lang="en-US" dirty="0"/>
                    </a:p>
                  </a:txBody>
                  <a:tcPr/>
                </a:tc>
                <a:tc>
                  <a:txBody>
                    <a:bodyPr/>
                    <a:lstStyle/>
                    <a:p>
                      <a:r>
                        <a:rPr lang="ar-LB" dirty="0" smtClean="0"/>
                        <a:t>134%</a:t>
                      </a:r>
                      <a:endParaRPr lang="en-US" dirty="0"/>
                    </a:p>
                  </a:txBody>
                  <a:tcPr/>
                </a:tc>
                <a:tc>
                  <a:txBody>
                    <a:bodyPr/>
                    <a:lstStyle/>
                    <a:p>
                      <a:r>
                        <a:rPr lang="ar-LB" dirty="0" smtClean="0"/>
                        <a:t>311%</a:t>
                      </a:r>
                      <a:endParaRPr lang="en-US" dirty="0"/>
                    </a:p>
                  </a:txBody>
                  <a:tcPr/>
                </a:tc>
                <a:tc>
                  <a:txBody>
                    <a:bodyPr/>
                    <a:lstStyle/>
                    <a:p>
                      <a:r>
                        <a:rPr lang="ar-LB" dirty="0" smtClean="0"/>
                        <a:t>119%</a:t>
                      </a:r>
                      <a:endParaRPr lang="en-US" dirty="0"/>
                    </a:p>
                  </a:txBody>
                  <a:tcPr/>
                </a:tc>
                <a:tc>
                  <a:txBody>
                    <a:bodyPr/>
                    <a:lstStyle/>
                    <a:p>
                      <a:r>
                        <a:rPr lang="ar-LB" dirty="0" smtClean="0"/>
                        <a:t>103%</a:t>
                      </a:r>
                      <a:endParaRPr lang="en-US" dirty="0"/>
                    </a:p>
                  </a:txBody>
                  <a:tcPr/>
                </a:tc>
                <a:tc>
                  <a:txBody>
                    <a:bodyPr/>
                    <a:lstStyle/>
                    <a:p>
                      <a:r>
                        <a:rPr lang="ar-LB" dirty="0" smtClean="0"/>
                        <a:t>117%</a:t>
                      </a:r>
                      <a:endParaRPr lang="en-US" dirty="0"/>
                    </a:p>
                  </a:txBody>
                  <a:tcPr/>
                </a:tc>
                <a:tc>
                  <a:txBody>
                    <a:bodyPr/>
                    <a:lstStyle/>
                    <a:p>
                      <a:r>
                        <a:rPr lang="ar-LB" dirty="0" smtClean="0">
                          <a:solidFill>
                            <a:srgbClr val="FFFF00"/>
                          </a:solidFill>
                        </a:rPr>
                        <a:t>191%</a:t>
                      </a:r>
                      <a:endParaRPr lang="en-US" dirty="0">
                        <a:solidFill>
                          <a:srgbClr val="FFFF00"/>
                        </a:solidFill>
                      </a:endParaRPr>
                    </a:p>
                  </a:txBody>
                  <a:tcPr>
                    <a:solidFill>
                      <a:srgbClr val="00B050"/>
                    </a:solidFill>
                  </a:tcPr>
                </a:tc>
                <a:tc>
                  <a:txBody>
                    <a:bodyPr/>
                    <a:lstStyle/>
                    <a:p>
                      <a:r>
                        <a:rPr lang="ar-LB" dirty="0" smtClean="0"/>
                        <a:t>--</a:t>
                      </a:r>
                      <a:endParaRPr lang="en-US" dirty="0"/>
                    </a:p>
                  </a:txBody>
                  <a:tcPr/>
                </a:tc>
                <a:tc>
                  <a:txBody>
                    <a:bodyPr/>
                    <a:lstStyle/>
                    <a:p>
                      <a:pPr algn="r"/>
                      <a:r>
                        <a:rPr lang="ar-LB" dirty="0" smtClean="0"/>
                        <a:t>2000</a:t>
                      </a:r>
                      <a:endParaRPr lang="en-US" dirty="0"/>
                    </a:p>
                  </a:txBody>
                  <a:tcPr/>
                </a:tc>
                <a:tc rowSpan="4">
                  <a:txBody>
                    <a:bodyPr/>
                    <a:lstStyle/>
                    <a:p>
                      <a:pPr algn="r"/>
                      <a:endParaRPr lang="ar-LB" b="1" dirty="0" smtClean="0"/>
                    </a:p>
                    <a:p>
                      <a:pPr algn="r"/>
                      <a:r>
                        <a:rPr lang="ar-LB" b="1" dirty="0" smtClean="0"/>
                        <a:t>مجلس</a:t>
                      </a:r>
                      <a:r>
                        <a:rPr lang="ar-LB" b="1" baseline="0" dirty="0" smtClean="0"/>
                        <a:t> التعاون </a:t>
                      </a:r>
                      <a:endParaRPr lang="en-US" b="1" dirty="0"/>
                    </a:p>
                  </a:txBody>
                  <a:tcPr/>
                </a:tc>
              </a:tr>
              <a:tr h="370327">
                <a:tc>
                  <a:txBody>
                    <a:bodyPr/>
                    <a:lstStyle/>
                    <a:p>
                      <a:r>
                        <a:rPr lang="ar-LB" dirty="0" smtClean="0"/>
                        <a:t>189%</a:t>
                      </a:r>
                      <a:endParaRPr lang="en-US" dirty="0"/>
                    </a:p>
                  </a:txBody>
                  <a:tcPr/>
                </a:tc>
                <a:tc>
                  <a:txBody>
                    <a:bodyPr/>
                    <a:lstStyle/>
                    <a:p>
                      <a:r>
                        <a:rPr lang="ar-LB" dirty="0" smtClean="0"/>
                        <a:t>142%</a:t>
                      </a:r>
                      <a:endParaRPr lang="en-US" dirty="0"/>
                    </a:p>
                  </a:txBody>
                  <a:tcPr/>
                </a:tc>
                <a:tc>
                  <a:txBody>
                    <a:bodyPr/>
                    <a:lstStyle/>
                    <a:p>
                      <a:r>
                        <a:rPr lang="ar-LB" dirty="0" smtClean="0"/>
                        <a:t>249%</a:t>
                      </a:r>
                      <a:endParaRPr lang="en-US" dirty="0"/>
                    </a:p>
                  </a:txBody>
                  <a:tcPr/>
                </a:tc>
                <a:tc>
                  <a:txBody>
                    <a:bodyPr/>
                    <a:lstStyle/>
                    <a:p>
                      <a:r>
                        <a:rPr lang="ar-LB" dirty="0" smtClean="0"/>
                        <a:t>140%</a:t>
                      </a:r>
                      <a:endParaRPr lang="en-US" dirty="0"/>
                    </a:p>
                  </a:txBody>
                  <a:tcPr/>
                </a:tc>
                <a:tc>
                  <a:txBody>
                    <a:bodyPr/>
                    <a:lstStyle/>
                    <a:p>
                      <a:r>
                        <a:rPr lang="ar-LB" dirty="0" smtClean="0"/>
                        <a:t>120%</a:t>
                      </a:r>
                      <a:endParaRPr lang="en-US" dirty="0"/>
                    </a:p>
                  </a:txBody>
                  <a:tcPr/>
                </a:tc>
                <a:tc>
                  <a:txBody>
                    <a:bodyPr/>
                    <a:lstStyle/>
                    <a:p>
                      <a:r>
                        <a:rPr lang="ar-LB" dirty="0" smtClean="0"/>
                        <a:t>124%</a:t>
                      </a:r>
                      <a:endParaRPr lang="en-US" dirty="0"/>
                    </a:p>
                  </a:txBody>
                  <a:tcPr/>
                </a:tc>
                <a:tc>
                  <a:txBody>
                    <a:bodyPr/>
                    <a:lstStyle/>
                    <a:p>
                      <a:r>
                        <a:rPr lang="ar-LB" dirty="0" smtClean="0">
                          <a:solidFill>
                            <a:srgbClr val="FFFF00"/>
                          </a:solidFill>
                        </a:rPr>
                        <a:t>212%</a:t>
                      </a:r>
                      <a:endParaRPr lang="en-US" dirty="0">
                        <a:solidFill>
                          <a:srgbClr val="FFFF00"/>
                        </a:solidFill>
                      </a:endParaRPr>
                    </a:p>
                  </a:txBody>
                  <a:tcPr>
                    <a:solidFill>
                      <a:srgbClr val="00B050"/>
                    </a:solidFill>
                  </a:tcPr>
                </a:tc>
                <a:tc>
                  <a:txBody>
                    <a:bodyPr/>
                    <a:lstStyle/>
                    <a:p>
                      <a:r>
                        <a:rPr lang="ar-LB" dirty="0" smtClean="0"/>
                        <a:t>90%</a:t>
                      </a:r>
                      <a:endParaRPr lang="en-US" dirty="0"/>
                    </a:p>
                  </a:txBody>
                  <a:tcPr/>
                </a:tc>
                <a:tc>
                  <a:txBody>
                    <a:bodyPr/>
                    <a:lstStyle/>
                    <a:p>
                      <a:pPr algn="r"/>
                      <a:r>
                        <a:rPr lang="ar-LB" dirty="0" smtClean="0"/>
                        <a:t>2005</a:t>
                      </a:r>
                      <a:endParaRPr lang="en-US" dirty="0"/>
                    </a:p>
                  </a:txBody>
                  <a:tcPr/>
                </a:tc>
                <a:tc vMerge="1">
                  <a:txBody>
                    <a:bodyPr/>
                    <a:lstStyle/>
                    <a:p>
                      <a:pPr algn="r"/>
                      <a:endParaRPr lang="en-US" dirty="0"/>
                    </a:p>
                  </a:txBody>
                  <a:tcPr/>
                </a:tc>
              </a:tr>
              <a:tr h="370327">
                <a:tc>
                  <a:txBody>
                    <a:bodyPr/>
                    <a:lstStyle/>
                    <a:p>
                      <a:r>
                        <a:rPr lang="ar-LB" dirty="0" smtClean="0"/>
                        <a:t>201%</a:t>
                      </a:r>
                      <a:endParaRPr lang="en-US" dirty="0"/>
                    </a:p>
                  </a:txBody>
                  <a:tcPr/>
                </a:tc>
                <a:tc>
                  <a:txBody>
                    <a:bodyPr/>
                    <a:lstStyle/>
                    <a:p>
                      <a:r>
                        <a:rPr lang="ar-LB" dirty="0" smtClean="0"/>
                        <a:t>132%</a:t>
                      </a:r>
                      <a:endParaRPr lang="en-US" dirty="0"/>
                    </a:p>
                  </a:txBody>
                  <a:tcPr/>
                </a:tc>
                <a:tc>
                  <a:txBody>
                    <a:bodyPr/>
                    <a:lstStyle/>
                    <a:p>
                      <a:r>
                        <a:rPr lang="ar-LB" dirty="0" smtClean="0"/>
                        <a:t>194%</a:t>
                      </a:r>
                      <a:endParaRPr lang="en-US" dirty="0"/>
                    </a:p>
                  </a:txBody>
                  <a:tcPr/>
                </a:tc>
                <a:tc>
                  <a:txBody>
                    <a:bodyPr/>
                    <a:lstStyle/>
                    <a:p>
                      <a:r>
                        <a:rPr lang="ar-LB" dirty="0" smtClean="0"/>
                        <a:t>104%</a:t>
                      </a:r>
                      <a:endParaRPr lang="en-US" dirty="0"/>
                    </a:p>
                  </a:txBody>
                  <a:tcPr/>
                </a:tc>
                <a:tc>
                  <a:txBody>
                    <a:bodyPr/>
                    <a:lstStyle/>
                    <a:p>
                      <a:r>
                        <a:rPr lang="ar-LB" dirty="0" smtClean="0"/>
                        <a:t>131%</a:t>
                      </a:r>
                      <a:endParaRPr lang="en-US" dirty="0"/>
                    </a:p>
                  </a:txBody>
                  <a:tcPr/>
                </a:tc>
                <a:tc>
                  <a:txBody>
                    <a:bodyPr/>
                    <a:lstStyle/>
                    <a:p>
                      <a:r>
                        <a:rPr lang="ar-LB" dirty="0" smtClean="0"/>
                        <a:t>122%</a:t>
                      </a:r>
                      <a:endParaRPr lang="en-US" dirty="0"/>
                    </a:p>
                  </a:txBody>
                  <a:tcPr/>
                </a:tc>
                <a:tc>
                  <a:txBody>
                    <a:bodyPr/>
                    <a:lstStyle/>
                    <a:p>
                      <a:r>
                        <a:rPr lang="ar-LB" dirty="0" smtClean="0">
                          <a:solidFill>
                            <a:srgbClr val="FFFF00"/>
                          </a:solidFill>
                        </a:rPr>
                        <a:t>208%</a:t>
                      </a:r>
                      <a:endParaRPr lang="en-US" dirty="0">
                        <a:solidFill>
                          <a:srgbClr val="FFFF00"/>
                        </a:solidFill>
                      </a:endParaRPr>
                    </a:p>
                  </a:txBody>
                  <a:tcPr>
                    <a:solidFill>
                      <a:srgbClr val="00B050"/>
                    </a:solidFill>
                  </a:tcPr>
                </a:tc>
                <a:tc>
                  <a:txBody>
                    <a:bodyPr/>
                    <a:lstStyle/>
                    <a:p>
                      <a:r>
                        <a:rPr lang="ar-LB" dirty="0" smtClean="0"/>
                        <a:t>--</a:t>
                      </a:r>
                      <a:endParaRPr lang="en-US" dirty="0"/>
                    </a:p>
                  </a:txBody>
                  <a:tcPr/>
                </a:tc>
                <a:tc>
                  <a:txBody>
                    <a:bodyPr/>
                    <a:lstStyle/>
                    <a:p>
                      <a:pPr algn="r"/>
                      <a:r>
                        <a:rPr lang="ar-LB" dirty="0" smtClean="0"/>
                        <a:t>2010 </a:t>
                      </a:r>
                      <a:endParaRPr lang="en-US" dirty="0"/>
                    </a:p>
                  </a:txBody>
                  <a:tcPr/>
                </a:tc>
                <a:tc vMerge="1">
                  <a:txBody>
                    <a:bodyPr/>
                    <a:lstStyle/>
                    <a:p>
                      <a:pPr algn="r"/>
                      <a:endParaRPr lang="en-US" dirty="0"/>
                    </a:p>
                  </a:txBody>
                  <a:tcPr/>
                </a:tc>
              </a:tr>
              <a:tr h="370327">
                <a:tc>
                  <a:txBody>
                    <a:bodyPr/>
                    <a:lstStyle/>
                    <a:p>
                      <a:r>
                        <a:rPr lang="ar-LB" dirty="0" smtClean="0"/>
                        <a:t>14%</a:t>
                      </a:r>
                      <a:endParaRPr lang="en-US" dirty="0"/>
                    </a:p>
                  </a:txBody>
                  <a:tcPr/>
                </a:tc>
                <a:tc>
                  <a:txBody>
                    <a:bodyPr/>
                    <a:lstStyle/>
                    <a:p>
                      <a:r>
                        <a:rPr lang="ar-LB" dirty="0" smtClean="0"/>
                        <a:t>-1.3%</a:t>
                      </a:r>
                      <a:endParaRPr lang="en-US" dirty="0"/>
                    </a:p>
                  </a:txBody>
                  <a:tcPr/>
                </a:tc>
                <a:tc>
                  <a:txBody>
                    <a:bodyPr/>
                    <a:lstStyle/>
                    <a:p>
                      <a:r>
                        <a:rPr lang="ar-LB" dirty="0" smtClean="0"/>
                        <a:t>-37%</a:t>
                      </a:r>
                      <a:endParaRPr lang="en-US" dirty="0"/>
                    </a:p>
                  </a:txBody>
                  <a:tcPr>
                    <a:noFill/>
                  </a:tcPr>
                </a:tc>
                <a:tc>
                  <a:txBody>
                    <a:bodyPr/>
                    <a:lstStyle/>
                    <a:p>
                      <a:r>
                        <a:rPr lang="ar-LB" dirty="0" smtClean="0"/>
                        <a:t>-13%</a:t>
                      </a:r>
                      <a:endParaRPr lang="en-US" dirty="0"/>
                    </a:p>
                  </a:txBody>
                  <a:tcPr/>
                </a:tc>
                <a:tc>
                  <a:txBody>
                    <a:bodyPr/>
                    <a:lstStyle/>
                    <a:p>
                      <a:r>
                        <a:rPr lang="ar-LB" dirty="0" smtClean="0"/>
                        <a:t>28%</a:t>
                      </a:r>
                      <a:endParaRPr lang="en-US" dirty="0"/>
                    </a:p>
                  </a:txBody>
                  <a:tcPr/>
                </a:tc>
                <a:tc>
                  <a:txBody>
                    <a:bodyPr/>
                    <a:lstStyle/>
                    <a:p>
                      <a:r>
                        <a:rPr lang="ar-LB" dirty="0" smtClean="0"/>
                        <a:t>4%</a:t>
                      </a:r>
                      <a:endParaRPr lang="en-US" dirty="0"/>
                    </a:p>
                  </a:txBody>
                  <a:tcPr/>
                </a:tc>
                <a:tc>
                  <a:txBody>
                    <a:bodyPr/>
                    <a:lstStyle/>
                    <a:p>
                      <a:r>
                        <a:rPr lang="ar-LB" dirty="0" smtClean="0"/>
                        <a:t>9%</a:t>
                      </a:r>
                      <a:endParaRPr lang="en-US" dirty="0"/>
                    </a:p>
                  </a:txBody>
                  <a:tcPr>
                    <a:solidFill>
                      <a:srgbClr val="00B050"/>
                    </a:solidFill>
                  </a:tcPr>
                </a:tc>
                <a:tc>
                  <a:txBody>
                    <a:bodyPr/>
                    <a:lstStyle/>
                    <a:p>
                      <a:r>
                        <a:rPr lang="ar-LB" dirty="0" smtClean="0"/>
                        <a:t>--</a:t>
                      </a:r>
                      <a:endParaRPr lang="en-US" dirty="0"/>
                    </a:p>
                  </a:txBody>
                  <a:tcPr/>
                </a:tc>
                <a:tc>
                  <a:txBody>
                    <a:bodyPr/>
                    <a:lstStyle/>
                    <a:p>
                      <a:pPr algn="r"/>
                      <a:r>
                        <a:rPr lang="ar-LB" dirty="0" smtClean="0"/>
                        <a:t>التغير</a:t>
                      </a:r>
                      <a:endParaRPr lang="en-US" dirty="0"/>
                    </a:p>
                  </a:txBody>
                  <a:tcPr/>
                </a:tc>
                <a:tc vMerge="1">
                  <a:txBody>
                    <a:bodyPr/>
                    <a:lstStyle/>
                    <a:p>
                      <a:pPr algn="r"/>
                      <a:endParaRPr lang="en-US" dirty="0"/>
                    </a:p>
                  </a:txBody>
                  <a:tcPr/>
                </a:tc>
              </a:tr>
              <a:tr h="370327">
                <a:tc>
                  <a:txBody>
                    <a:bodyPr/>
                    <a:lstStyle/>
                    <a:p>
                      <a:r>
                        <a:rPr lang="ar-LB" dirty="0" smtClean="0"/>
                        <a:t>175%</a:t>
                      </a:r>
                      <a:endParaRPr lang="en-US" dirty="0"/>
                    </a:p>
                  </a:txBody>
                  <a:tcPr/>
                </a:tc>
                <a:tc>
                  <a:txBody>
                    <a:bodyPr/>
                    <a:lstStyle/>
                    <a:p>
                      <a:r>
                        <a:rPr lang="ar-LB" dirty="0" smtClean="0"/>
                        <a:t>85%</a:t>
                      </a:r>
                      <a:endParaRPr lang="en-US" dirty="0"/>
                    </a:p>
                  </a:txBody>
                  <a:tcPr>
                    <a:solidFill>
                      <a:srgbClr val="FFFF00"/>
                    </a:solidFill>
                  </a:tcPr>
                </a:tc>
                <a:tc>
                  <a:txBody>
                    <a:bodyPr/>
                    <a:lstStyle/>
                    <a:p>
                      <a:r>
                        <a:rPr lang="ar-LB" dirty="0" smtClean="0"/>
                        <a:t>181%</a:t>
                      </a:r>
                      <a:endParaRPr lang="en-US" dirty="0"/>
                    </a:p>
                  </a:txBody>
                  <a:tcPr/>
                </a:tc>
                <a:tc>
                  <a:txBody>
                    <a:bodyPr/>
                    <a:lstStyle/>
                    <a:p>
                      <a:r>
                        <a:rPr lang="ar-LB" dirty="0" smtClean="0"/>
                        <a:t>174%</a:t>
                      </a:r>
                      <a:endParaRPr lang="en-US" dirty="0"/>
                    </a:p>
                  </a:txBody>
                  <a:tcPr/>
                </a:tc>
                <a:tc>
                  <a:txBody>
                    <a:bodyPr/>
                    <a:lstStyle/>
                    <a:p>
                      <a:r>
                        <a:rPr lang="ar-LB" dirty="0" smtClean="0"/>
                        <a:t>130%</a:t>
                      </a:r>
                      <a:endParaRPr lang="en-US" dirty="0"/>
                    </a:p>
                  </a:txBody>
                  <a:tcPr/>
                </a:tc>
                <a:tc>
                  <a:txBody>
                    <a:bodyPr/>
                    <a:lstStyle/>
                    <a:p>
                      <a:r>
                        <a:rPr lang="ar-LB" dirty="0" smtClean="0"/>
                        <a:t>263%</a:t>
                      </a:r>
                      <a:endParaRPr lang="en-US" dirty="0"/>
                    </a:p>
                  </a:txBody>
                  <a:tcPr/>
                </a:tc>
                <a:tc>
                  <a:txBody>
                    <a:bodyPr/>
                    <a:lstStyle/>
                    <a:p>
                      <a:r>
                        <a:rPr lang="ar-LB" dirty="0" smtClean="0"/>
                        <a:t>76%</a:t>
                      </a:r>
                      <a:endParaRPr lang="en-US" dirty="0"/>
                    </a:p>
                  </a:txBody>
                  <a:tcPr>
                    <a:solidFill>
                      <a:srgbClr val="00B050"/>
                    </a:solidFill>
                  </a:tcPr>
                </a:tc>
                <a:tc>
                  <a:txBody>
                    <a:bodyPr/>
                    <a:lstStyle/>
                    <a:p>
                      <a:r>
                        <a:rPr lang="ar-LB" dirty="0" smtClean="0"/>
                        <a:t>192%</a:t>
                      </a:r>
                      <a:endParaRPr lang="en-US" dirty="0"/>
                    </a:p>
                  </a:txBody>
                  <a:tcPr/>
                </a:tc>
                <a:tc>
                  <a:txBody>
                    <a:bodyPr/>
                    <a:lstStyle/>
                    <a:p>
                      <a:pPr algn="r"/>
                      <a:r>
                        <a:rPr lang="ar-LB" dirty="0" smtClean="0"/>
                        <a:t>2000</a:t>
                      </a:r>
                      <a:endParaRPr lang="en-US" dirty="0"/>
                    </a:p>
                  </a:txBody>
                  <a:tcPr/>
                </a:tc>
                <a:tc rowSpan="4">
                  <a:txBody>
                    <a:bodyPr/>
                    <a:lstStyle/>
                    <a:p>
                      <a:pPr algn="r"/>
                      <a:endParaRPr lang="ar-LB" b="1" dirty="0" smtClean="0"/>
                    </a:p>
                    <a:p>
                      <a:pPr algn="r"/>
                      <a:r>
                        <a:rPr lang="ar-LB" b="1" dirty="0" smtClean="0"/>
                        <a:t>دول المغرب العربي</a:t>
                      </a:r>
                      <a:endParaRPr lang="en-US" b="1" dirty="0"/>
                    </a:p>
                  </a:txBody>
                  <a:tcPr/>
                </a:tc>
              </a:tr>
              <a:tr h="370327">
                <a:tc>
                  <a:txBody>
                    <a:bodyPr/>
                    <a:lstStyle/>
                    <a:p>
                      <a:r>
                        <a:rPr lang="ar-LB" dirty="0" smtClean="0"/>
                        <a:t>206%</a:t>
                      </a:r>
                      <a:endParaRPr lang="en-US" dirty="0"/>
                    </a:p>
                  </a:txBody>
                  <a:tcPr/>
                </a:tc>
                <a:tc>
                  <a:txBody>
                    <a:bodyPr/>
                    <a:lstStyle/>
                    <a:p>
                      <a:r>
                        <a:rPr lang="ar-LB" dirty="0" smtClean="0"/>
                        <a:t>124%</a:t>
                      </a:r>
                      <a:endParaRPr lang="en-US" dirty="0"/>
                    </a:p>
                  </a:txBody>
                  <a:tcPr>
                    <a:solidFill>
                      <a:srgbClr val="FFFF00"/>
                    </a:solidFill>
                  </a:tcPr>
                </a:tc>
                <a:tc>
                  <a:txBody>
                    <a:bodyPr/>
                    <a:lstStyle/>
                    <a:p>
                      <a:r>
                        <a:rPr lang="ar-LB" dirty="0" smtClean="0"/>
                        <a:t>221%</a:t>
                      </a:r>
                      <a:endParaRPr lang="en-US" dirty="0"/>
                    </a:p>
                  </a:txBody>
                  <a:tcPr/>
                </a:tc>
                <a:tc>
                  <a:txBody>
                    <a:bodyPr/>
                    <a:lstStyle/>
                    <a:p>
                      <a:r>
                        <a:rPr lang="ar-LB" dirty="0" smtClean="0"/>
                        <a:t>195%</a:t>
                      </a:r>
                      <a:endParaRPr lang="en-US" dirty="0"/>
                    </a:p>
                  </a:txBody>
                  <a:tcPr/>
                </a:tc>
                <a:tc>
                  <a:txBody>
                    <a:bodyPr/>
                    <a:lstStyle/>
                    <a:p>
                      <a:r>
                        <a:rPr lang="ar-LB" dirty="0" smtClean="0"/>
                        <a:t>180%</a:t>
                      </a:r>
                      <a:endParaRPr lang="en-US" dirty="0"/>
                    </a:p>
                  </a:txBody>
                  <a:tcPr/>
                </a:tc>
                <a:tc>
                  <a:txBody>
                    <a:bodyPr/>
                    <a:lstStyle/>
                    <a:p>
                      <a:r>
                        <a:rPr lang="ar-LB" dirty="0" smtClean="0"/>
                        <a:t>253%</a:t>
                      </a:r>
                      <a:endParaRPr lang="en-US" dirty="0"/>
                    </a:p>
                  </a:txBody>
                  <a:tcPr/>
                </a:tc>
                <a:tc>
                  <a:txBody>
                    <a:bodyPr/>
                    <a:lstStyle/>
                    <a:p>
                      <a:r>
                        <a:rPr lang="ar-LB" dirty="0" smtClean="0"/>
                        <a:t>202%</a:t>
                      </a:r>
                      <a:endParaRPr lang="en-US" dirty="0"/>
                    </a:p>
                  </a:txBody>
                  <a:tcPr>
                    <a:solidFill>
                      <a:srgbClr val="00B050"/>
                    </a:solidFill>
                  </a:tcPr>
                </a:tc>
                <a:tc>
                  <a:txBody>
                    <a:bodyPr/>
                    <a:lstStyle/>
                    <a:p>
                      <a:r>
                        <a:rPr lang="ar-LB" dirty="0" smtClean="0"/>
                        <a:t>212%</a:t>
                      </a:r>
                      <a:endParaRPr lang="en-US" dirty="0"/>
                    </a:p>
                  </a:txBody>
                  <a:tcPr/>
                </a:tc>
                <a:tc>
                  <a:txBody>
                    <a:bodyPr/>
                    <a:lstStyle/>
                    <a:p>
                      <a:pPr algn="r"/>
                      <a:r>
                        <a:rPr lang="ar-LB" dirty="0" smtClean="0"/>
                        <a:t>2005</a:t>
                      </a:r>
                      <a:endParaRPr lang="en-US" dirty="0"/>
                    </a:p>
                  </a:txBody>
                  <a:tcPr/>
                </a:tc>
                <a:tc vMerge="1">
                  <a:txBody>
                    <a:bodyPr/>
                    <a:lstStyle/>
                    <a:p>
                      <a:pPr algn="r"/>
                      <a:endParaRPr lang="en-US" dirty="0"/>
                    </a:p>
                  </a:txBody>
                  <a:tcPr/>
                </a:tc>
              </a:tr>
              <a:tr h="370327">
                <a:tc>
                  <a:txBody>
                    <a:bodyPr/>
                    <a:lstStyle/>
                    <a:p>
                      <a:r>
                        <a:rPr lang="ar-LB" dirty="0" smtClean="0"/>
                        <a:t>225%</a:t>
                      </a:r>
                      <a:endParaRPr lang="en-US" dirty="0"/>
                    </a:p>
                  </a:txBody>
                  <a:tcPr/>
                </a:tc>
                <a:tc>
                  <a:txBody>
                    <a:bodyPr/>
                    <a:lstStyle/>
                    <a:p>
                      <a:r>
                        <a:rPr lang="ar-LB" dirty="0" smtClean="0"/>
                        <a:t>96%</a:t>
                      </a:r>
                      <a:endParaRPr lang="en-US" dirty="0"/>
                    </a:p>
                  </a:txBody>
                  <a:tcPr>
                    <a:solidFill>
                      <a:srgbClr val="FFFF00"/>
                    </a:solidFill>
                  </a:tcPr>
                </a:tc>
                <a:tc>
                  <a:txBody>
                    <a:bodyPr/>
                    <a:lstStyle/>
                    <a:p>
                      <a:r>
                        <a:rPr lang="ar-LB" dirty="0" smtClean="0"/>
                        <a:t>206%</a:t>
                      </a:r>
                      <a:endParaRPr lang="en-US" dirty="0"/>
                    </a:p>
                  </a:txBody>
                  <a:tcPr/>
                </a:tc>
                <a:tc>
                  <a:txBody>
                    <a:bodyPr/>
                    <a:lstStyle/>
                    <a:p>
                      <a:r>
                        <a:rPr lang="ar-LB" dirty="0" smtClean="0"/>
                        <a:t>149%</a:t>
                      </a:r>
                      <a:endParaRPr lang="en-US" dirty="0"/>
                    </a:p>
                  </a:txBody>
                  <a:tcPr/>
                </a:tc>
                <a:tc>
                  <a:txBody>
                    <a:bodyPr/>
                    <a:lstStyle/>
                    <a:p>
                      <a:r>
                        <a:rPr lang="ar-LB" dirty="0" smtClean="0"/>
                        <a:t>183%</a:t>
                      </a:r>
                      <a:endParaRPr lang="en-US" dirty="0"/>
                    </a:p>
                  </a:txBody>
                  <a:tcPr/>
                </a:tc>
                <a:tc>
                  <a:txBody>
                    <a:bodyPr/>
                    <a:lstStyle/>
                    <a:p>
                      <a:r>
                        <a:rPr lang="ar-LB" dirty="0" smtClean="0"/>
                        <a:t>235%</a:t>
                      </a:r>
                      <a:endParaRPr lang="en-US" dirty="0"/>
                    </a:p>
                  </a:txBody>
                  <a:tcPr/>
                </a:tc>
                <a:tc>
                  <a:txBody>
                    <a:bodyPr/>
                    <a:lstStyle/>
                    <a:p>
                      <a:r>
                        <a:rPr lang="ar-LB" dirty="0" smtClean="0"/>
                        <a:t>124%</a:t>
                      </a:r>
                      <a:endParaRPr lang="en-US" dirty="0"/>
                    </a:p>
                  </a:txBody>
                  <a:tcPr>
                    <a:solidFill>
                      <a:srgbClr val="00B050"/>
                    </a:solidFill>
                  </a:tcPr>
                </a:tc>
                <a:tc>
                  <a:txBody>
                    <a:bodyPr/>
                    <a:lstStyle/>
                    <a:p>
                      <a:r>
                        <a:rPr lang="ar-LB" dirty="0" smtClean="0"/>
                        <a:t>208%</a:t>
                      </a:r>
                      <a:endParaRPr lang="en-US" dirty="0"/>
                    </a:p>
                  </a:txBody>
                  <a:tcPr/>
                </a:tc>
                <a:tc>
                  <a:txBody>
                    <a:bodyPr/>
                    <a:lstStyle/>
                    <a:p>
                      <a:pPr algn="r"/>
                      <a:r>
                        <a:rPr lang="ar-LB" dirty="0" smtClean="0"/>
                        <a:t>2010</a:t>
                      </a:r>
                      <a:endParaRPr lang="en-US" dirty="0"/>
                    </a:p>
                  </a:txBody>
                  <a:tcPr/>
                </a:tc>
                <a:tc vMerge="1">
                  <a:txBody>
                    <a:bodyPr/>
                    <a:lstStyle/>
                    <a:p>
                      <a:pPr algn="r"/>
                      <a:endParaRPr lang="en-US" dirty="0"/>
                    </a:p>
                  </a:txBody>
                  <a:tcPr/>
                </a:tc>
              </a:tr>
              <a:tr h="370327">
                <a:tc>
                  <a:txBody>
                    <a:bodyPr/>
                    <a:lstStyle/>
                    <a:p>
                      <a:r>
                        <a:rPr lang="ar-LB" dirty="0" smtClean="0"/>
                        <a:t>29%</a:t>
                      </a:r>
                      <a:endParaRPr lang="en-US" dirty="0"/>
                    </a:p>
                  </a:txBody>
                  <a:tcPr/>
                </a:tc>
                <a:tc>
                  <a:txBody>
                    <a:bodyPr/>
                    <a:lstStyle/>
                    <a:p>
                      <a:r>
                        <a:rPr lang="ar-LB" dirty="0" smtClean="0"/>
                        <a:t>14%</a:t>
                      </a:r>
                      <a:endParaRPr lang="en-US" dirty="0"/>
                    </a:p>
                  </a:txBody>
                  <a:tcPr>
                    <a:solidFill>
                      <a:srgbClr val="FFFF00"/>
                    </a:solidFill>
                  </a:tcPr>
                </a:tc>
                <a:tc>
                  <a:txBody>
                    <a:bodyPr/>
                    <a:lstStyle/>
                    <a:p>
                      <a:r>
                        <a:rPr lang="ar-LB" dirty="0" smtClean="0"/>
                        <a:t>14%</a:t>
                      </a:r>
                      <a:endParaRPr lang="en-US" dirty="0"/>
                    </a:p>
                  </a:txBody>
                  <a:tcPr/>
                </a:tc>
                <a:tc>
                  <a:txBody>
                    <a:bodyPr/>
                    <a:lstStyle/>
                    <a:p>
                      <a:r>
                        <a:rPr lang="ar-LB" dirty="0" smtClean="0"/>
                        <a:t>-14%</a:t>
                      </a:r>
                      <a:endParaRPr lang="en-US" dirty="0"/>
                    </a:p>
                  </a:txBody>
                  <a:tcPr/>
                </a:tc>
                <a:tc>
                  <a:txBody>
                    <a:bodyPr/>
                    <a:lstStyle/>
                    <a:p>
                      <a:r>
                        <a:rPr lang="ar-LB" dirty="0" smtClean="0"/>
                        <a:t>-14%</a:t>
                      </a:r>
                      <a:endParaRPr lang="en-US" dirty="0"/>
                    </a:p>
                  </a:txBody>
                  <a:tcPr/>
                </a:tc>
                <a:tc>
                  <a:txBody>
                    <a:bodyPr/>
                    <a:lstStyle/>
                    <a:p>
                      <a:r>
                        <a:rPr lang="ar-LB" dirty="0" smtClean="0"/>
                        <a:t>-11%</a:t>
                      </a:r>
                      <a:endParaRPr lang="en-US" dirty="0"/>
                    </a:p>
                  </a:txBody>
                  <a:tcPr/>
                </a:tc>
                <a:tc>
                  <a:txBody>
                    <a:bodyPr/>
                    <a:lstStyle/>
                    <a:p>
                      <a:r>
                        <a:rPr lang="ar-LB" dirty="0" smtClean="0"/>
                        <a:t>62%</a:t>
                      </a:r>
                      <a:endParaRPr lang="en-US" dirty="0"/>
                    </a:p>
                  </a:txBody>
                  <a:tcPr>
                    <a:solidFill>
                      <a:srgbClr val="00B050"/>
                    </a:solidFill>
                  </a:tcPr>
                </a:tc>
                <a:tc>
                  <a:txBody>
                    <a:bodyPr/>
                    <a:lstStyle/>
                    <a:p>
                      <a:r>
                        <a:rPr lang="ar-LB" dirty="0" smtClean="0"/>
                        <a:t>9%</a:t>
                      </a:r>
                      <a:endParaRPr lang="en-US" dirty="0"/>
                    </a:p>
                  </a:txBody>
                  <a:tcPr/>
                </a:tc>
                <a:tc>
                  <a:txBody>
                    <a:bodyPr/>
                    <a:lstStyle/>
                    <a:p>
                      <a:pPr algn="r"/>
                      <a:r>
                        <a:rPr lang="ar-LB" dirty="0" smtClean="0"/>
                        <a:t>التغير</a:t>
                      </a:r>
                      <a:endParaRPr lang="en-US" dirty="0"/>
                    </a:p>
                  </a:txBody>
                  <a:tcPr/>
                </a:tc>
                <a:tc vMerge="1">
                  <a:txBody>
                    <a:bodyPr/>
                    <a:lstStyle/>
                    <a:p>
                      <a:pPr algn="r"/>
                      <a:endParaRPr lang="en-US" dirty="0"/>
                    </a:p>
                  </a:txBody>
                  <a:tcPr/>
                </a:tc>
              </a:tr>
            </a:tbl>
          </a:graphicData>
        </a:graphic>
      </p:graphicFrame>
      <p:sp>
        <p:nvSpPr>
          <p:cNvPr id="9" name="Rectangle 8"/>
          <p:cNvSpPr/>
          <p:nvPr/>
        </p:nvSpPr>
        <p:spPr>
          <a:xfrm>
            <a:off x="2771775" y="6092825"/>
            <a:ext cx="604837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LB" dirty="0"/>
              <a:t>المصدر: قاعدة بيانات البنك الدولي- والاسكاب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r>
              <a:rPr lang="ar-LB" sz="3200" dirty="0" smtClean="0"/>
              <a:t>الخلاصه</a:t>
            </a:r>
            <a:r>
              <a:rPr lang="ar-LB" dirty="0" smtClean="0"/>
              <a:t> </a:t>
            </a:r>
            <a:endParaRPr lang="en-US" dirty="0"/>
          </a:p>
        </p:txBody>
      </p:sp>
      <p:sp>
        <p:nvSpPr>
          <p:cNvPr id="3" name="Content Placeholder 2"/>
          <p:cNvSpPr>
            <a:spLocks noGrp="1"/>
          </p:cNvSpPr>
          <p:nvPr>
            <p:ph idx="1"/>
          </p:nvPr>
        </p:nvSpPr>
        <p:spPr/>
        <p:txBody>
          <a:bodyPr/>
          <a:lstStyle/>
          <a:p>
            <a:pPr algn="r" rtl="1"/>
            <a:r>
              <a:rPr lang="ar-LB" dirty="0" smtClean="0"/>
              <a:t>تتوفر لدى </a:t>
            </a:r>
            <a:r>
              <a:rPr lang="ar-LB" dirty="0" smtClean="0"/>
              <a:t>الدول </a:t>
            </a:r>
            <a:r>
              <a:rPr lang="ar-LB" dirty="0" smtClean="0"/>
              <a:t>العربية بنية تحتية متفاوتة للنقل البري </a:t>
            </a:r>
            <a:r>
              <a:rPr lang="ar-LB" dirty="0" smtClean="0"/>
              <a:t>بينما</a:t>
            </a:r>
            <a:r>
              <a:rPr lang="ar-LB" dirty="0" smtClean="0"/>
              <a:t> </a:t>
            </a:r>
            <a:r>
              <a:rPr lang="ar-LB" dirty="0" smtClean="0"/>
              <a:t>تتمتع معظم الدول العربية بتكاليف نقل منخفضة ناتجة عن انخفاض اسعار النفط والعمالة والتشغيل وإنخفاض الضرائب وغيرها من العوامل. </a:t>
            </a:r>
          </a:p>
          <a:p>
            <a:pPr algn="r" rtl="1"/>
            <a:r>
              <a:rPr lang="ar-LB" dirty="0" smtClean="0"/>
              <a:t>غير ان كفاءة خدمات النقل ومستوى تنافسية قطاع النقل على المستوى العالمي لا يعكس هذة الميزة.</a:t>
            </a:r>
          </a:p>
          <a:p>
            <a:pPr algn="r" rtl="1"/>
            <a:r>
              <a:rPr lang="ar-LB" dirty="0" smtClean="0"/>
              <a:t>تحتاج سياسات تشغيل النقل في </a:t>
            </a:r>
            <a:r>
              <a:rPr lang="ar-LB" dirty="0" smtClean="0"/>
              <a:t>معظم </a:t>
            </a:r>
            <a:r>
              <a:rPr lang="ar-LB" dirty="0" smtClean="0"/>
              <a:t>الدول العربية الى اعادة النظر لتعزيز التنافسية وتحسين الأداء ومعالجة مكامن الضعف </a:t>
            </a:r>
            <a:r>
              <a:rPr lang="ar-LB" dirty="0" smtClean="0"/>
              <a:t>بالأستفادة </a:t>
            </a:r>
            <a:r>
              <a:rPr lang="ar-LB" dirty="0" smtClean="0"/>
              <a:t>من المزايا النسبية المتوفرة. </a:t>
            </a: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13</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r>
              <a:rPr lang="ar-LB" sz="3200" dirty="0" smtClean="0"/>
              <a:t>تابع الخلاصة </a:t>
            </a:r>
            <a:endParaRPr lang="en-US" sz="3200" dirty="0"/>
          </a:p>
        </p:txBody>
      </p:sp>
      <p:sp>
        <p:nvSpPr>
          <p:cNvPr id="3" name="Content Placeholder 2"/>
          <p:cNvSpPr>
            <a:spLocks noGrp="1"/>
          </p:cNvSpPr>
          <p:nvPr>
            <p:ph idx="1"/>
          </p:nvPr>
        </p:nvSpPr>
        <p:spPr/>
        <p:txBody>
          <a:bodyPr/>
          <a:lstStyle/>
          <a:p>
            <a:pPr algn="r" rtl="1"/>
            <a:r>
              <a:rPr lang="ar-LB" dirty="0" smtClean="0"/>
              <a:t>تحتاج كثير من الدول العربية الى تعزيز إرتباطها بشكبة النقل البحري لتعزيز قدرتها على تقديم خدمات نقل تنافسية تعزيز من تنافسية تجارتها مع العالم.</a:t>
            </a:r>
          </a:p>
          <a:p>
            <a:pPr algn="r" rtl="1">
              <a:buNone/>
            </a:pPr>
            <a:r>
              <a:rPr lang="ar-LB" dirty="0" smtClean="0"/>
              <a:t> </a:t>
            </a:r>
          </a:p>
          <a:p>
            <a:pPr algn="r" rtl="1"/>
            <a:r>
              <a:rPr lang="ar-LB" dirty="0" smtClean="0"/>
              <a:t>يجب النظر في مدى امكانية تعزيز كفاءة النقل السككي للأستفادة مما يوفرة من ميزات سعرية ووقتية في نقل البضائع داخلياً وأقليمياً. </a:t>
            </a:r>
          </a:p>
          <a:p>
            <a:pPr algn="r" rtl="1">
              <a:buNone/>
            </a:pPr>
            <a:r>
              <a:rPr lang="ar-LB" dirty="0" smtClean="0"/>
              <a:t> </a:t>
            </a: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14</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lstStyle/>
          <a:p>
            <a:r>
              <a:rPr lang="ar-LB" sz="3200" dirty="0" smtClean="0"/>
              <a:t>تابع الخلاصه </a:t>
            </a:r>
            <a:endParaRPr lang="en-US" sz="3200" dirty="0"/>
          </a:p>
        </p:txBody>
      </p:sp>
      <p:sp>
        <p:nvSpPr>
          <p:cNvPr id="3" name="Content Placeholder 2"/>
          <p:cNvSpPr>
            <a:spLocks noGrp="1"/>
          </p:cNvSpPr>
          <p:nvPr>
            <p:ph idx="1"/>
          </p:nvPr>
        </p:nvSpPr>
        <p:spPr/>
        <p:txBody>
          <a:bodyPr/>
          <a:lstStyle/>
          <a:p>
            <a:pPr algn="r" rtl="1"/>
            <a:r>
              <a:rPr lang="ar-LB" dirty="0" smtClean="0"/>
              <a:t>لا يمكن تعزيز كفاءة النقل دون تعزيز كفاءة الإجراءات الحدودية لعبور البضائع وتحسين الخدمات المقدمة في المنافذ البرية والبحرية وبالتالي فإن عمليه تسهيل التجارة تعتبر من اولويات السياسات التي يمكن تبنيها لتعزيز كفاءة النقل واللوجستيات تحديدا وتنافسية البلد عموما.</a:t>
            </a: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15</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sz="3600" dirty="0" smtClean="0"/>
              <a:t>بعض التدابير الناجحة لتحسين عبور المنافذ الحدودية</a:t>
            </a:r>
            <a:r>
              <a:rPr lang="ar-LB" dirty="0" smtClean="0"/>
              <a:t> </a:t>
            </a:r>
            <a:endParaRPr lang="en-US" dirty="0"/>
          </a:p>
        </p:txBody>
      </p:sp>
      <p:sp>
        <p:nvSpPr>
          <p:cNvPr id="3" name="Content Placeholder 2"/>
          <p:cNvSpPr>
            <a:spLocks noGrp="1"/>
          </p:cNvSpPr>
          <p:nvPr>
            <p:ph idx="1"/>
          </p:nvPr>
        </p:nvSpPr>
        <p:spPr/>
        <p:txBody>
          <a:bodyPr/>
          <a:lstStyle/>
          <a:p>
            <a:pPr algn="r" rtl="1">
              <a:buNone/>
            </a:pPr>
            <a:r>
              <a:rPr lang="ar-LB" sz="2800" dirty="0" smtClean="0"/>
              <a:t>تشير كثير من التجارب العالمية ان تحسين عبور المنافذ الحدودية يمكن من خلال : </a:t>
            </a:r>
            <a:endParaRPr lang="en-US" sz="2800" dirty="0" smtClean="0"/>
          </a:p>
          <a:p>
            <a:pPr lvl="0" algn="r" rtl="1"/>
            <a:r>
              <a:rPr lang="ar-LB" sz="2800" dirty="0" smtClean="0"/>
              <a:t>الإنضمام إلى الإتفاقيات الدولية للنقل مما يؤدي إلى توحيد المعايير؛ </a:t>
            </a:r>
            <a:endParaRPr lang="en-US" sz="2800" dirty="0" smtClean="0"/>
          </a:p>
          <a:p>
            <a:pPr lvl="0" algn="r" rtl="1"/>
            <a:r>
              <a:rPr lang="ar-LB" sz="2800" dirty="0" smtClean="0"/>
              <a:t>إنشاء إتفاقيات إقليمية وثنائية تؤدي إلى تحسين العبور عن طريق موائمة الإجراءات؛</a:t>
            </a:r>
            <a:endParaRPr lang="en-US" sz="2800" dirty="0" smtClean="0"/>
          </a:p>
          <a:p>
            <a:pPr lvl="0" algn="r" rtl="1"/>
            <a:r>
              <a:rPr lang="ar-LB" sz="2800" dirty="0" smtClean="0"/>
              <a:t>الإعتراف المتبادل بالشهادات المتعلقة بالمطابقة والفحص؛</a:t>
            </a:r>
            <a:endParaRPr lang="en-US" sz="2800" dirty="0" smtClean="0"/>
          </a:p>
          <a:p>
            <a:pPr lvl="0" algn="r" rtl="1"/>
            <a:r>
              <a:rPr lang="ar-LB" sz="2800" dirty="0" smtClean="0"/>
              <a:t>تسهيل إجراءات منح التأشيرات للسائقين. </a:t>
            </a:r>
          </a:p>
          <a:p>
            <a:pPr lvl="0" algn="r" rtl="1"/>
            <a:r>
              <a:rPr lang="ar-LB" sz="2800" dirty="0" smtClean="0"/>
              <a:t>وغيرها من التدابير. </a:t>
            </a:r>
            <a:endParaRPr lang="en-US" sz="2800" dirty="0" smtClean="0"/>
          </a:p>
          <a:p>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16</a:t>
            </a:fld>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23/01/2015</a:t>
            </a:fld>
            <a:endParaRPr lang="ja-JP" altLang="en-US"/>
          </a:p>
        </p:txBody>
      </p:sp>
      <p:sp>
        <p:nvSpPr>
          <p:cNvPr id="6" name="Slide Number Placeholder 5"/>
          <p:cNvSpPr>
            <a:spLocks noGrp="1"/>
          </p:cNvSpPr>
          <p:nvPr>
            <p:ph type="sldNum" sz="quarter" idx="12"/>
          </p:nvPr>
        </p:nvSpPr>
        <p:spPr/>
        <p:txBody>
          <a:bodyPr/>
          <a:lstStyle/>
          <a:p>
            <a:pPr>
              <a:defRPr/>
            </a:pPr>
            <a:fld id="{17D11FED-260C-4585-B4F5-B2E471917B63}" type="slidenum">
              <a:rPr lang="ja-JP" altLang="en-US" smtClean="0"/>
              <a:pPr>
                <a:defRPr/>
              </a:pPr>
              <a:t>17</a:t>
            </a:fld>
            <a:endParaRPr lang="ja-JP" altLang="en-US"/>
          </a:p>
        </p:txBody>
      </p:sp>
      <p:sp>
        <p:nvSpPr>
          <p:cNvPr id="33796" name="Title 1"/>
          <p:cNvSpPr>
            <a:spLocks noGrp="1"/>
          </p:cNvSpPr>
          <p:nvPr>
            <p:ph type="title"/>
          </p:nvPr>
        </p:nvSpPr>
        <p:spPr>
          <a:xfrm>
            <a:off x="457200" y="836613"/>
            <a:ext cx="8229600" cy="581025"/>
          </a:xfrm>
        </p:spPr>
        <p:txBody>
          <a:bodyPr anchor="t"/>
          <a:lstStyle/>
          <a:p>
            <a:pPr eaLnBrk="1" hangingPunct="1"/>
            <a:r>
              <a:rPr lang="ar-LB" sz="3200" dirty="0" smtClean="0">
                <a:ea typeface="ＭＳ Ｐゴシック" pitchFamily="34" charset="-128"/>
              </a:rPr>
              <a:t>تعزيز النقل عن طريق تيسير العبور </a:t>
            </a:r>
            <a:endParaRPr lang="en-US" sz="3200" dirty="0" smtClean="0">
              <a:ea typeface="ＭＳ Ｐゴシック" pitchFamily="34" charset="-128"/>
            </a:endParaRPr>
          </a:p>
        </p:txBody>
      </p:sp>
      <p:sp>
        <p:nvSpPr>
          <p:cNvPr id="33797" name="Content Placeholder 2"/>
          <p:cNvSpPr>
            <a:spLocks noGrp="1"/>
          </p:cNvSpPr>
          <p:nvPr>
            <p:ph idx="1"/>
          </p:nvPr>
        </p:nvSpPr>
        <p:spPr>
          <a:xfrm>
            <a:off x="457200" y="2133600"/>
            <a:ext cx="8229600" cy="3992563"/>
          </a:xfrm>
        </p:spPr>
        <p:txBody>
          <a:bodyPr/>
          <a:lstStyle/>
          <a:p>
            <a:pPr algn="r" rtl="1" eaLnBrk="1" hangingPunct="1"/>
            <a:r>
              <a:rPr lang="ar-LB" dirty="0" smtClean="0">
                <a:ea typeface="ＭＳ Ｐゴシック" pitchFamily="34" charset="-128"/>
              </a:rPr>
              <a:t>تعقيد إجراءات العبور احد اهم </a:t>
            </a:r>
            <a:r>
              <a:rPr lang="ar-LB" dirty="0" smtClean="0">
                <a:ea typeface="ＭＳ Ｐゴシック" pitchFamily="34" charset="-128"/>
              </a:rPr>
              <a:t>مسببات تدني كفاءة النقل.  </a:t>
            </a:r>
          </a:p>
          <a:p>
            <a:pPr algn="r" rtl="1" eaLnBrk="1" hangingPunct="1"/>
            <a:r>
              <a:rPr lang="ar-LB" dirty="0" smtClean="0">
                <a:ea typeface="ＭＳ Ｐゴシック" pitchFamily="34" charset="-128"/>
              </a:rPr>
              <a:t>ان استخدام إجراءات اتفاقية النقل البري الدولي يمكن ان تؤدي الى انخفاض التكاليف بنسبة تتراوح بين % 30 و % 80 على الأقل مقارنة بنظام الترانزيت العربي( </a:t>
            </a:r>
            <a:r>
              <a:rPr lang="en-US" dirty="0" smtClean="0">
                <a:ea typeface="ＭＳ Ｐゴシック" pitchFamily="34" charset="-128"/>
              </a:rPr>
              <a:t>IRU</a:t>
            </a:r>
            <a:r>
              <a:rPr lang="ar-LB" dirty="0" smtClean="0">
                <a:ea typeface="ＭＳ Ｐゴシック" pitchFamily="34" charset="-128"/>
              </a:rPr>
              <a:t>). </a:t>
            </a:r>
          </a:p>
          <a:p>
            <a:pPr algn="r" rtl="1" eaLnBrk="1" hangingPunct="1"/>
            <a:r>
              <a:rPr lang="ar-LB" dirty="0" smtClean="0">
                <a:ea typeface="ＭＳ Ｐゴシック" pitchFamily="34" charset="-128"/>
              </a:rPr>
              <a:t>ان متوسط وقت الترانزيت المستغرق على خطوط السير بين الدول العربية يمكن خفضه أيضا بنسبة 30% عند استخدام اتفاقية النقل البري الدولي. </a:t>
            </a:r>
          </a:p>
          <a:p>
            <a:pPr algn="r" rtl="1" eaLnBrk="1" hangingPunct="1">
              <a:buFontTx/>
              <a:buNone/>
            </a:pPr>
            <a:r>
              <a:rPr lang="ar-LB" dirty="0" smtClean="0">
                <a:ea typeface="ＭＳ Ｐゴシック" pitchFamily="34" charset="-128"/>
              </a:rPr>
              <a:t> </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23/01/2015</a:t>
            </a:fld>
            <a:endParaRPr lang="ja-JP" altLang="en-US"/>
          </a:p>
        </p:txBody>
      </p:sp>
      <p:sp>
        <p:nvSpPr>
          <p:cNvPr id="6" name="Slide Number Placeholder 5"/>
          <p:cNvSpPr>
            <a:spLocks noGrp="1"/>
          </p:cNvSpPr>
          <p:nvPr>
            <p:ph type="sldNum" sz="quarter" idx="12"/>
          </p:nvPr>
        </p:nvSpPr>
        <p:spPr/>
        <p:txBody>
          <a:bodyPr/>
          <a:lstStyle/>
          <a:p>
            <a:pPr>
              <a:defRPr/>
            </a:pPr>
            <a:fld id="{60305976-6618-4DC2-8A71-3A3F8D1BB92E}" type="slidenum">
              <a:rPr lang="ja-JP" altLang="en-US" smtClean="0"/>
              <a:pPr>
                <a:defRPr/>
              </a:pPr>
              <a:t>18</a:t>
            </a:fld>
            <a:endParaRPr lang="ja-JP" altLang="en-US"/>
          </a:p>
        </p:txBody>
      </p:sp>
      <p:graphicFrame>
        <p:nvGraphicFramePr>
          <p:cNvPr id="7" name="Table 6"/>
          <p:cNvGraphicFramePr>
            <a:graphicFrameLocks noGrp="1"/>
          </p:cNvGraphicFramePr>
          <p:nvPr/>
        </p:nvGraphicFramePr>
        <p:xfrm>
          <a:off x="1524000" y="2076450"/>
          <a:ext cx="6096000" cy="3512465"/>
        </p:xfrm>
        <a:graphic>
          <a:graphicData uri="http://schemas.openxmlformats.org/drawingml/2006/table">
            <a:tbl>
              <a:tblPr firstRow="1" bandRow="1">
                <a:tableStyleId>{5C22544A-7EE6-4342-B048-85BDC9FD1C3A}</a:tableStyleId>
              </a:tblPr>
              <a:tblGrid>
                <a:gridCol w="3048000"/>
                <a:gridCol w="3048000"/>
              </a:tblGrid>
              <a:tr h="531515">
                <a:tc>
                  <a:txBody>
                    <a:bodyPr/>
                    <a:lstStyle/>
                    <a:p>
                      <a:pPr algn="r"/>
                      <a:r>
                        <a:rPr lang="ar-LB" sz="2000" dirty="0" smtClean="0">
                          <a:solidFill>
                            <a:schemeClr val="tx2">
                              <a:lumMod val="95000"/>
                              <a:lumOff val="5000"/>
                            </a:schemeClr>
                          </a:solidFill>
                        </a:rPr>
                        <a:t>الاهمية </a:t>
                      </a:r>
                      <a:endParaRPr lang="en-US" sz="2000" dirty="0">
                        <a:solidFill>
                          <a:schemeClr val="tx2">
                            <a:lumMod val="95000"/>
                            <a:lumOff val="5000"/>
                          </a:schemeClr>
                        </a:solidFill>
                      </a:endParaRPr>
                    </a:p>
                  </a:txBody>
                  <a:tcPr/>
                </a:tc>
                <a:tc>
                  <a:txBody>
                    <a:bodyPr/>
                    <a:lstStyle/>
                    <a:p>
                      <a:pPr algn="r"/>
                      <a:r>
                        <a:rPr lang="ar-LB" sz="2000" dirty="0" smtClean="0">
                          <a:solidFill>
                            <a:schemeClr val="tx2">
                              <a:lumMod val="95000"/>
                              <a:lumOff val="5000"/>
                            </a:schemeClr>
                          </a:solidFill>
                        </a:rPr>
                        <a:t>العنصر   </a:t>
                      </a:r>
                      <a:endParaRPr lang="en-US" sz="2000" dirty="0">
                        <a:solidFill>
                          <a:schemeClr val="tx2">
                            <a:lumMod val="95000"/>
                            <a:lumOff val="5000"/>
                          </a:schemeClr>
                        </a:solidFill>
                      </a:endParaRPr>
                    </a:p>
                  </a:txBody>
                  <a:tcPr/>
                </a:tc>
              </a:tr>
              <a:tr h="427290">
                <a:tc>
                  <a:txBody>
                    <a:bodyPr/>
                    <a:lstStyle/>
                    <a:p>
                      <a:pPr algn="r"/>
                      <a:r>
                        <a:rPr lang="ar-LB" sz="2000" dirty="0" smtClean="0">
                          <a:solidFill>
                            <a:schemeClr val="tx2">
                              <a:lumMod val="95000"/>
                              <a:lumOff val="5000"/>
                            </a:schemeClr>
                          </a:solidFill>
                        </a:rPr>
                        <a:t> هام جدا</a:t>
                      </a:r>
                      <a:endParaRPr lang="en-US" sz="2000" dirty="0">
                        <a:solidFill>
                          <a:schemeClr val="tx2">
                            <a:lumMod val="95000"/>
                            <a:lumOff val="5000"/>
                          </a:schemeClr>
                        </a:solidFill>
                      </a:endParaRPr>
                    </a:p>
                  </a:txBody>
                  <a:tcPr/>
                </a:tc>
                <a:tc>
                  <a:txBody>
                    <a:bodyPr/>
                    <a:lstStyle/>
                    <a:p>
                      <a:pPr algn="r"/>
                      <a:r>
                        <a:rPr lang="ar-LB" sz="2000" dirty="0" smtClean="0">
                          <a:solidFill>
                            <a:schemeClr val="tx2">
                              <a:lumMod val="95000"/>
                              <a:lumOff val="5000"/>
                            </a:schemeClr>
                          </a:solidFill>
                          <a:latin typeface="+mn-lt"/>
                          <a:ea typeface="+mn-ea"/>
                          <a:cs typeface="+mn-cs"/>
                        </a:rPr>
                        <a:t>البنية التحتية الصلبة </a:t>
                      </a:r>
                      <a:endParaRPr lang="en-US" sz="2000" dirty="0">
                        <a:solidFill>
                          <a:schemeClr val="tx2">
                            <a:lumMod val="95000"/>
                            <a:lumOff val="5000"/>
                          </a:schemeClr>
                        </a:solidFill>
                      </a:endParaRPr>
                    </a:p>
                  </a:txBody>
                  <a:tcPr/>
                </a:tc>
              </a:tr>
              <a:tr h="427290">
                <a:tc>
                  <a:txBody>
                    <a:bodyPr/>
                    <a:lstStyle/>
                    <a:p>
                      <a:pPr algn="r"/>
                      <a:r>
                        <a:rPr lang="ar-LB" sz="2000" dirty="0" smtClean="0">
                          <a:solidFill>
                            <a:schemeClr val="tx2">
                              <a:lumMod val="95000"/>
                              <a:lumOff val="5000"/>
                            </a:schemeClr>
                          </a:solidFill>
                        </a:rPr>
                        <a:t>غاية في الاهمية </a:t>
                      </a:r>
                      <a:endParaRPr lang="en-US" sz="2000" dirty="0">
                        <a:solidFill>
                          <a:schemeClr val="tx2">
                            <a:lumMod val="95000"/>
                            <a:lumOff val="5000"/>
                          </a:schemeClr>
                        </a:solidFill>
                      </a:endParaRPr>
                    </a:p>
                  </a:txBody>
                  <a:tcPr/>
                </a:tc>
                <a:tc>
                  <a:txBody>
                    <a:bodyPr/>
                    <a:lstStyle/>
                    <a:p>
                      <a:pPr algn="r"/>
                      <a:r>
                        <a:rPr lang="ar-LB" sz="2000" dirty="0" smtClean="0">
                          <a:solidFill>
                            <a:schemeClr val="tx2">
                              <a:lumMod val="95000"/>
                              <a:lumOff val="5000"/>
                            </a:schemeClr>
                          </a:solidFill>
                          <a:latin typeface="+mn-lt"/>
                          <a:ea typeface="+mn-ea"/>
                          <a:cs typeface="+mn-cs"/>
                        </a:rPr>
                        <a:t>الجمارك </a:t>
                      </a:r>
                      <a:endParaRPr lang="en-US" sz="2000" dirty="0">
                        <a:solidFill>
                          <a:schemeClr val="tx2">
                            <a:lumMod val="95000"/>
                            <a:lumOff val="5000"/>
                          </a:schemeClr>
                        </a:solidFill>
                      </a:endParaRPr>
                    </a:p>
                  </a:txBody>
                  <a:tcPr/>
                </a:tc>
              </a:tr>
              <a:tr h="427290">
                <a:tc>
                  <a:txBody>
                    <a:bodyPr/>
                    <a:lstStyle/>
                    <a:p>
                      <a:pPr algn="r"/>
                      <a:r>
                        <a:rPr lang="ar-LB" sz="2000" dirty="0" smtClean="0">
                          <a:solidFill>
                            <a:schemeClr val="tx2">
                              <a:lumMod val="95000"/>
                              <a:lumOff val="5000"/>
                            </a:schemeClr>
                          </a:solidFill>
                        </a:rPr>
                        <a:t>هام </a:t>
                      </a:r>
                      <a:endParaRPr lang="en-US" sz="2000" dirty="0">
                        <a:solidFill>
                          <a:schemeClr val="tx2">
                            <a:lumMod val="95000"/>
                            <a:lumOff val="5000"/>
                          </a:schemeClr>
                        </a:solidFill>
                      </a:endParaRPr>
                    </a:p>
                  </a:txBody>
                  <a:tcPr/>
                </a:tc>
                <a:tc>
                  <a:txBody>
                    <a:bodyPr/>
                    <a:lstStyle/>
                    <a:p>
                      <a:pPr algn="r"/>
                      <a:r>
                        <a:rPr lang="ar-LB" sz="2000" dirty="0" smtClean="0">
                          <a:solidFill>
                            <a:schemeClr val="tx2">
                              <a:lumMod val="95000"/>
                              <a:lumOff val="5000"/>
                            </a:schemeClr>
                          </a:solidFill>
                          <a:latin typeface="+mn-lt"/>
                          <a:ea typeface="+mn-ea"/>
                          <a:cs typeface="+mn-cs"/>
                        </a:rPr>
                        <a:t>تكنولوجيا المعلومات </a:t>
                      </a:r>
                      <a:endParaRPr lang="en-US" sz="2000" dirty="0">
                        <a:solidFill>
                          <a:schemeClr val="tx2">
                            <a:lumMod val="95000"/>
                            <a:lumOff val="5000"/>
                          </a:schemeClr>
                        </a:solidFill>
                      </a:endParaRPr>
                    </a:p>
                  </a:txBody>
                  <a:tcPr/>
                </a:tc>
              </a:tr>
              <a:tr h="427290">
                <a:tc>
                  <a:txBody>
                    <a:bodyPr/>
                    <a:lstStyle/>
                    <a:p>
                      <a:pPr algn="r"/>
                      <a:r>
                        <a:rPr lang="ar-LB" sz="2000" dirty="0" smtClean="0">
                          <a:solidFill>
                            <a:schemeClr val="tx2">
                              <a:lumMod val="95000"/>
                              <a:lumOff val="5000"/>
                            </a:schemeClr>
                          </a:solidFill>
                        </a:rPr>
                        <a:t>هام</a:t>
                      </a:r>
                      <a:endParaRPr lang="en-US" sz="2000" dirty="0">
                        <a:solidFill>
                          <a:schemeClr val="tx2">
                            <a:lumMod val="95000"/>
                            <a:lumOff val="5000"/>
                          </a:schemeClr>
                        </a:solidFill>
                      </a:endParaRPr>
                    </a:p>
                  </a:txBody>
                  <a:tcPr/>
                </a:tc>
                <a:tc>
                  <a:txBody>
                    <a:bodyPr/>
                    <a:lstStyle/>
                    <a:p>
                      <a:pPr algn="r"/>
                      <a:r>
                        <a:rPr lang="ar-LB" sz="2000" dirty="0" smtClean="0">
                          <a:solidFill>
                            <a:schemeClr val="tx2">
                              <a:lumMod val="95000"/>
                              <a:lumOff val="5000"/>
                            </a:schemeClr>
                          </a:solidFill>
                          <a:latin typeface="+mn-lt"/>
                          <a:ea typeface="+mn-ea"/>
                          <a:cs typeface="+mn-cs"/>
                        </a:rPr>
                        <a:t>تكامل الاجراءات الحدودية</a:t>
                      </a:r>
                      <a:endParaRPr lang="en-US" sz="2000" dirty="0">
                        <a:solidFill>
                          <a:schemeClr val="tx2">
                            <a:lumMod val="95000"/>
                            <a:lumOff val="5000"/>
                          </a:schemeClr>
                        </a:solidFill>
                      </a:endParaRPr>
                    </a:p>
                  </a:txBody>
                  <a:tcPr/>
                </a:tc>
              </a:tr>
              <a:tr h="427290">
                <a:tc>
                  <a:txBody>
                    <a:bodyPr/>
                    <a:lstStyle/>
                    <a:p>
                      <a:pPr algn="r"/>
                      <a:r>
                        <a:rPr lang="ar-LB" sz="2000" dirty="0" smtClean="0">
                          <a:solidFill>
                            <a:schemeClr val="tx2">
                              <a:lumMod val="95000"/>
                              <a:lumOff val="5000"/>
                            </a:schemeClr>
                          </a:solidFill>
                        </a:rPr>
                        <a:t>هام جدا</a:t>
                      </a:r>
                      <a:endParaRPr lang="en-US" sz="2000" dirty="0">
                        <a:solidFill>
                          <a:schemeClr val="tx2">
                            <a:lumMod val="95000"/>
                            <a:lumOff val="5000"/>
                          </a:schemeClr>
                        </a:solidFill>
                      </a:endParaRPr>
                    </a:p>
                  </a:txBody>
                  <a:tcPr/>
                </a:tc>
                <a:tc>
                  <a:txBody>
                    <a:bodyPr/>
                    <a:lstStyle/>
                    <a:p>
                      <a:pPr algn="r"/>
                      <a:r>
                        <a:rPr lang="ar-LB" sz="2000" dirty="0" smtClean="0">
                          <a:solidFill>
                            <a:schemeClr val="tx2">
                              <a:lumMod val="95000"/>
                              <a:lumOff val="5000"/>
                            </a:schemeClr>
                          </a:solidFill>
                          <a:latin typeface="+mn-lt"/>
                          <a:ea typeface="+mn-ea"/>
                          <a:cs typeface="+mn-cs"/>
                        </a:rPr>
                        <a:t>الخدمات</a:t>
                      </a:r>
                      <a:endParaRPr lang="en-US" sz="2000" dirty="0">
                        <a:solidFill>
                          <a:schemeClr val="tx2">
                            <a:lumMod val="95000"/>
                            <a:lumOff val="5000"/>
                          </a:schemeClr>
                        </a:solidFill>
                      </a:endParaRPr>
                    </a:p>
                  </a:txBody>
                  <a:tcPr/>
                </a:tc>
              </a:tr>
              <a:tr h="427290">
                <a:tc>
                  <a:txBody>
                    <a:bodyPr/>
                    <a:lstStyle/>
                    <a:p>
                      <a:pPr algn="r"/>
                      <a:r>
                        <a:rPr lang="ar-LB" sz="2000" dirty="0" smtClean="0">
                          <a:solidFill>
                            <a:schemeClr val="tx2">
                              <a:lumMod val="95000"/>
                              <a:lumOff val="5000"/>
                            </a:schemeClr>
                          </a:solidFill>
                        </a:rPr>
                        <a:t>هام جدا </a:t>
                      </a:r>
                      <a:endParaRPr lang="en-US" sz="2000" dirty="0">
                        <a:solidFill>
                          <a:schemeClr val="tx2">
                            <a:lumMod val="95000"/>
                            <a:lumOff val="5000"/>
                          </a:schemeClr>
                        </a:solidFill>
                      </a:endParaRPr>
                    </a:p>
                  </a:txBody>
                  <a:tcPr/>
                </a:tc>
                <a:tc>
                  <a:txBody>
                    <a:bodyPr/>
                    <a:lstStyle/>
                    <a:p>
                      <a:pPr algn="r"/>
                      <a:r>
                        <a:rPr lang="ar-LB" sz="2000" dirty="0" smtClean="0">
                          <a:solidFill>
                            <a:schemeClr val="tx2">
                              <a:lumMod val="95000"/>
                              <a:lumOff val="5000"/>
                            </a:schemeClr>
                          </a:solidFill>
                          <a:latin typeface="+mn-lt"/>
                          <a:ea typeface="+mn-ea"/>
                          <a:cs typeface="+mn-cs"/>
                        </a:rPr>
                        <a:t>التيسيرالاقليمي والممرات </a:t>
                      </a:r>
                      <a:endParaRPr lang="en-US" sz="2000" dirty="0">
                        <a:solidFill>
                          <a:schemeClr val="tx2">
                            <a:lumMod val="95000"/>
                            <a:lumOff val="5000"/>
                          </a:schemeClr>
                        </a:solidFill>
                      </a:endParaRPr>
                    </a:p>
                  </a:txBody>
                  <a:tcPr/>
                </a:tc>
              </a:tr>
              <a:tr h="417210">
                <a:tc>
                  <a:txBody>
                    <a:bodyPr/>
                    <a:lstStyle/>
                    <a:p>
                      <a:pPr algn="r"/>
                      <a:r>
                        <a:rPr lang="ar-LB" dirty="0" smtClean="0"/>
                        <a:t>هام</a:t>
                      </a:r>
                      <a:endParaRPr lang="en-US" dirty="0"/>
                    </a:p>
                  </a:txBody>
                  <a:tcPr/>
                </a:tc>
                <a:tc>
                  <a:txBody>
                    <a:bodyPr/>
                    <a:lstStyle/>
                    <a:p>
                      <a:pPr algn="r"/>
                      <a:r>
                        <a:rPr lang="ar-LB" dirty="0" smtClean="0">
                          <a:solidFill>
                            <a:schemeClr val="tx2">
                              <a:lumMod val="95000"/>
                              <a:lumOff val="5000"/>
                            </a:schemeClr>
                          </a:solidFill>
                          <a:latin typeface="+mn-lt"/>
                          <a:ea typeface="+mn-ea"/>
                          <a:cs typeface="+mn-cs"/>
                        </a:rPr>
                        <a:t>أدوات البيانات الوطنية</a:t>
                      </a:r>
                      <a:r>
                        <a:rPr lang="ar-LB" dirty="0" smtClean="0">
                          <a:solidFill>
                            <a:schemeClr val="tx2">
                              <a:lumMod val="95000"/>
                              <a:lumOff val="5000"/>
                            </a:schemeClr>
                          </a:solidFill>
                        </a:rPr>
                        <a:t> </a:t>
                      </a:r>
                      <a:endParaRPr lang="en-US" dirty="0">
                        <a:solidFill>
                          <a:schemeClr val="tx2">
                            <a:lumMod val="95000"/>
                            <a:lumOff val="5000"/>
                          </a:schemeClr>
                        </a:solidFill>
                      </a:endParaRPr>
                    </a:p>
                  </a:txBody>
                  <a:tcPr/>
                </a:tc>
              </a:tr>
            </a:tbl>
          </a:graphicData>
        </a:graphic>
      </p:graphicFrame>
      <p:sp>
        <p:nvSpPr>
          <p:cNvPr id="8" name="Title 1"/>
          <p:cNvSpPr>
            <a:spLocks noGrp="1"/>
          </p:cNvSpPr>
          <p:nvPr>
            <p:ph type="title"/>
          </p:nvPr>
        </p:nvSpPr>
        <p:spPr>
          <a:xfrm>
            <a:off x="457200" y="1052513"/>
            <a:ext cx="8229600" cy="720725"/>
          </a:xfrm>
        </p:spPr>
        <p:txBody>
          <a:bodyPr anchor="t">
            <a:normAutofit fontScale="90000"/>
          </a:bodyPr>
          <a:lstStyle/>
          <a:p>
            <a:pPr eaLnBrk="1" hangingPunct="1">
              <a:defRPr/>
            </a:pPr>
            <a:r>
              <a:rPr lang="ar-LB" b="1" dirty="0" smtClean="0"/>
              <a:t> أولويات الإصلاح في المنطقة</a:t>
            </a:r>
            <a:br>
              <a:rPr lang="ar-LB" b="1" dirty="0" smtClean="0"/>
            </a:br>
            <a:endParaRPr lang="en-US" b="1" dirty="0" smtClean="0"/>
          </a:p>
        </p:txBody>
      </p:sp>
      <p:sp>
        <p:nvSpPr>
          <p:cNvPr id="9" name="Rectangle 8"/>
          <p:cNvSpPr/>
          <p:nvPr/>
        </p:nvSpPr>
        <p:spPr>
          <a:xfrm>
            <a:off x="2916238" y="6092825"/>
            <a:ext cx="518477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LB" dirty="0"/>
              <a:t>نتائج اراء المستخدمين اللذين تم استقصائهم في تقرير اداء الاعمال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23/01/2015</a:t>
            </a:fld>
            <a:endParaRPr lang="ja-JP" altLang="en-US"/>
          </a:p>
        </p:txBody>
      </p:sp>
      <p:sp>
        <p:nvSpPr>
          <p:cNvPr id="6" name="Slide Number Placeholder 5"/>
          <p:cNvSpPr>
            <a:spLocks noGrp="1"/>
          </p:cNvSpPr>
          <p:nvPr>
            <p:ph type="sldNum" sz="quarter" idx="12"/>
          </p:nvPr>
        </p:nvSpPr>
        <p:spPr/>
        <p:txBody>
          <a:bodyPr/>
          <a:lstStyle/>
          <a:p>
            <a:pPr>
              <a:defRPr/>
            </a:pPr>
            <a:fld id="{11512C49-DB42-407E-A9B4-A9F75E1CFF90}" type="slidenum">
              <a:rPr lang="ja-JP" altLang="en-US" smtClean="0"/>
              <a:pPr>
                <a:defRPr/>
              </a:pPr>
              <a:t>19</a:t>
            </a:fld>
            <a:endParaRPr lang="ja-JP" altLang="en-US"/>
          </a:p>
        </p:txBody>
      </p:sp>
      <p:sp>
        <p:nvSpPr>
          <p:cNvPr id="31748" name="Title 1"/>
          <p:cNvSpPr>
            <a:spLocks noGrp="1"/>
          </p:cNvSpPr>
          <p:nvPr>
            <p:ph type="title"/>
          </p:nvPr>
        </p:nvSpPr>
        <p:spPr>
          <a:xfrm>
            <a:off x="457200" y="836612"/>
            <a:ext cx="8229600" cy="1440259"/>
          </a:xfrm>
        </p:spPr>
        <p:txBody>
          <a:bodyPr anchor="t"/>
          <a:lstStyle/>
          <a:p>
            <a:pPr eaLnBrk="1" hangingPunct="1"/>
            <a:r>
              <a:rPr lang="ar-LB" sz="3200" dirty="0" smtClean="0">
                <a:ea typeface="ＭＳ Ｐゴシック" pitchFamily="34" charset="-128"/>
              </a:rPr>
              <a:t>المواضيع </a:t>
            </a:r>
            <a:r>
              <a:rPr lang="ar-LB" sz="3200" dirty="0" smtClean="0">
                <a:ea typeface="ＭＳ Ｐゴシック" pitchFamily="34" charset="-128"/>
              </a:rPr>
              <a:t>ذات الاولوية للتناول في المنطقة </a:t>
            </a:r>
            <a:br>
              <a:rPr lang="ar-LB" sz="3200" dirty="0" smtClean="0">
                <a:ea typeface="ＭＳ Ｐゴシック" pitchFamily="34" charset="-128"/>
              </a:rPr>
            </a:br>
            <a:r>
              <a:rPr lang="ar-LB" sz="3200" dirty="0" smtClean="0">
                <a:ea typeface="ＭＳ Ｐゴシック" pitchFamily="34" charset="-128"/>
              </a:rPr>
              <a:t>العربية لتعزيز التجارة</a:t>
            </a:r>
            <a:endParaRPr lang="en-GB" sz="3200" dirty="0" smtClean="0">
              <a:ea typeface="ＭＳ Ｐゴシック" pitchFamily="34" charset="-128"/>
            </a:endParaRPr>
          </a:p>
        </p:txBody>
      </p:sp>
      <p:sp>
        <p:nvSpPr>
          <p:cNvPr id="8" name="Content Placeholder 2"/>
          <p:cNvSpPr>
            <a:spLocks noGrp="1"/>
          </p:cNvSpPr>
          <p:nvPr>
            <p:ph idx="1"/>
          </p:nvPr>
        </p:nvSpPr>
        <p:spPr>
          <a:xfrm>
            <a:off x="457200" y="2276475"/>
            <a:ext cx="8229600" cy="3849688"/>
          </a:xfrm>
        </p:spPr>
        <p:txBody>
          <a:bodyPr>
            <a:normAutofit fontScale="92500" lnSpcReduction="20000"/>
          </a:bodyPr>
          <a:lstStyle/>
          <a:p>
            <a:pPr algn="r" rtl="1" eaLnBrk="1" hangingPunct="1">
              <a:defRPr/>
            </a:pPr>
            <a:endParaRPr lang="ar-LB" dirty="0" smtClean="0"/>
          </a:p>
          <a:p>
            <a:pPr algn="r" rtl="1" eaLnBrk="1" hangingPunct="1">
              <a:defRPr/>
            </a:pPr>
            <a:r>
              <a:rPr lang="ar-LB" dirty="0" smtClean="0"/>
              <a:t>مواضيع وقضايا التكامل الاقليمي بين الدول العربية. </a:t>
            </a:r>
          </a:p>
          <a:p>
            <a:pPr algn="r" rtl="1" eaLnBrk="1" hangingPunct="1">
              <a:defRPr/>
            </a:pPr>
            <a:r>
              <a:rPr lang="ar-LB" dirty="0" smtClean="0"/>
              <a:t>ممرات التجارة وقضايا الترانزيت. </a:t>
            </a:r>
          </a:p>
          <a:p>
            <a:pPr algn="r" rtl="1" eaLnBrk="1" hangingPunct="1">
              <a:defRPr/>
            </a:pPr>
            <a:r>
              <a:rPr lang="ar-LB" dirty="0" smtClean="0"/>
              <a:t>اصلاح انظمة الجمارك العربية. </a:t>
            </a:r>
          </a:p>
          <a:p>
            <a:pPr algn="r" rtl="1" eaLnBrk="1" hangingPunct="1">
              <a:defRPr/>
            </a:pPr>
            <a:r>
              <a:rPr lang="ar-LB" dirty="0" smtClean="0"/>
              <a:t>ادارة الحدود بخلاف الجمارك. </a:t>
            </a:r>
          </a:p>
          <a:p>
            <a:pPr algn="r" rtl="1" eaLnBrk="1" hangingPunct="1">
              <a:defRPr/>
            </a:pPr>
            <a:r>
              <a:rPr lang="ar-LB" dirty="0" smtClean="0"/>
              <a:t>تأهيل الموانئ والمنافذ البرية. </a:t>
            </a:r>
          </a:p>
          <a:p>
            <a:pPr algn="r" rtl="1" eaLnBrk="1" hangingPunct="1">
              <a:defRPr/>
            </a:pPr>
            <a:r>
              <a:rPr lang="ar-LB" dirty="0" smtClean="0"/>
              <a:t>تعزيز الخدمات اللوجستية متمثلة بالنقل والشحن والتخزين والفحص والتأمين. </a:t>
            </a:r>
          </a:p>
          <a:p>
            <a:pPr algn="r" rtl="1" eaLnBrk="1" hangingPunct="1">
              <a:defRPr/>
            </a:pPr>
            <a:endParaRPr lang="ar-LB" dirty="0" smtClean="0"/>
          </a:p>
          <a:p>
            <a:pPr algn="r" rtl="1" eaLnBrk="1" hangingPunct="1">
              <a:buFont typeface="Arial" charset="0"/>
              <a:buNone/>
              <a:defRPr/>
            </a:pPr>
            <a:endParaRPr lang="en-GB" dirty="0" smtClean="0"/>
          </a:p>
        </p:txBody>
      </p:sp>
      <p:sp>
        <p:nvSpPr>
          <p:cNvPr id="9" name="Rectangle 8"/>
          <p:cNvSpPr/>
          <p:nvPr/>
        </p:nvSpPr>
        <p:spPr>
          <a:xfrm>
            <a:off x="6084888" y="6381750"/>
            <a:ext cx="2374900"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LB" dirty="0"/>
              <a:t>حسب البنك الدولي</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
            </a:r>
            <a:br>
              <a:rPr lang="ar-LB" dirty="0" smtClean="0"/>
            </a:br>
            <a:r>
              <a:rPr lang="ar-LB" dirty="0" smtClean="0"/>
              <a:t>مقدمة </a:t>
            </a:r>
            <a:endParaRPr lang="en-US" dirty="0"/>
          </a:p>
        </p:txBody>
      </p:sp>
      <p:sp>
        <p:nvSpPr>
          <p:cNvPr id="3" name="Content Placeholder 2"/>
          <p:cNvSpPr>
            <a:spLocks noGrp="1"/>
          </p:cNvSpPr>
          <p:nvPr>
            <p:ph idx="1"/>
          </p:nvPr>
        </p:nvSpPr>
        <p:spPr/>
        <p:txBody>
          <a:bodyPr/>
          <a:lstStyle/>
          <a:p>
            <a:pPr algn="ctr" rtl="1">
              <a:buNone/>
            </a:pPr>
            <a:r>
              <a:rPr lang="ar-LB" dirty="0" smtClean="0"/>
              <a:t>	تشكل </a:t>
            </a:r>
            <a:r>
              <a:rPr lang="ar-LB" dirty="0" smtClean="0"/>
              <a:t>الخدمات اللوجستية عصب الحياة للتجارة الحديثة إذ تلعب دوراً هاماً  في تحديد تكاليف التجارة وبالتالي التنافسية في الأسواق خصوصاً مع تنامي دور سلاسل العرض العالمية وتزايد احتياجاتها إلى خدمة دقيقة يمكن الإعتماد عليها في توصيل مدخلات الإنتاج ومخرجاته إلى المكان وفي الوقت المناسبين وبأقل تكلفة. </a:t>
            </a:r>
            <a:endParaRPr lang="en-US" dirty="0" smtClean="0"/>
          </a:p>
          <a:p>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2</a:t>
            </a:fld>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ar-LB" dirty="0" smtClean="0"/>
              <a:t/>
            </a:r>
            <a:br>
              <a:rPr lang="ar-LB" dirty="0" smtClean="0"/>
            </a:br>
            <a:r>
              <a:rPr lang="ar-LB" dirty="0" smtClean="0"/>
              <a:t/>
            </a:r>
            <a:br>
              <a:rPr lang="ar-LB" dirty="0" smtClean="0"/>
            </a:br>
            <a:r>
              <a:rPr lang="ar-LB" dirty="0" smtClean="0"/>
              <a:t/>
            </a:r>
            <a:br>
              <a:rPr lang="ar-LB" dirty="0" smtClean="0"/>
            </a:br>
            <a:r>
              <a:rPr lang="ar-LB" dirty="0" smtClean="0"/>
              <a:t/>
            </a:r>
            <a:br>
              <a:rPr lang="ar-LB" dirty="0" smtClean="0"/>
            </a:br>
            <a:endParaRPr lang="en-US" dirty="0"/>
          </a:p>
        </p:txBody>
      </p:sp>
      <p:sp>
        <p:nvSpPr>
          <p:cNvPr id="3" name="Content Placeholder 2"/>
          <p:cNvSpPr>
            <a:spLocks noGrp="1"/>
          </p:cNvSpPr>
          <p:nvPr>
            <p:ph idx="1"/>
          </p:nvPr>
        </p:nvSpPr>
        <p:spPr>
          <a:xfrm>
            <a:off x="457200" y="1124744"/>
            <a:ext cx="8229600" cy="5001419"/>
          </a:xfrm>
        </p:spPr>
        <p:txBody>
          <a:bodyPr/>
          <a:lstStyle/>
          <a:p>
            <a:pPr algn="ctr"/>
            <a:endParaRPr lang="en-US" dirty="0" smtClean="0"/>
          </a:p>
          <a:p>
            <a:pPr algn="ctr"/>
            <a:endParaRPr lang="en-US" dirty="0" smtClean="0"/>
          </a:p>
          <a:p>
            <a:pPr algn="ctr">
              <a:buNone/>
            </a:pPr>
            <a:r>
              <a:rPr lang="ar-LB" dirty="0" smtClean="0"/>
              <a:t>شكرا لإصغائكم</a:t>
            </a:r>
            <a:endParaRPr lang="en-US" dirty="0" smtClean="0"/>
          </a:p>
          <a:p>
            <a:endParaRPr lang="ar-LB" dirty="0" smtClean="0"/>
          </a:p>
          <a:p>
            <a:pPr algn="ctr">
              <a:buNone/>
            </a:pPr>
            <a:r>
              <a:rPr lang="en-US" dirty="0" smtClean="0"/>
              <a:t>al-ghaberi@un.org</a:t>
            </a: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20</a:t>
            </a:fld>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
            </a:r>
            <a:br>
              <a:rPr lang="ar-LB" dirty="0" smtClean="0"/>
            </a:br>
            <a:r>
              <a:rPr lang="ar-LB" dirty="0" smtClean="0"/>
              <a:t>ما هي اللوجستيات </a:t>
            </a:r>
            <a:endParaRPr lang="en-US" dirty="0"/>
          </a:p>
        </p:txBody>
      </p:sp>
      <p:sp>
        <p:nvSpPr>
          <p:cNvPr id="3" name="Content Placeholder 2"/>
          <p:cNvSpPr>
            <a:spLocks noGrp="1"/>
          </p:cNvSpPr>
          <p:nvPr>
            <p:ph idx="1"/>
          </p:nvPr>
        </p:nvSpPr>
        <p:spPr>
          <a:xfrm>
            <a:off x="467544" y="1628800"/>
            <a:ext cx="8229600" cy="4525963"/>
          </a:xfrm>
        </p:spPr>
        <p:txBody>
          <a:bodyPr/>
          <a:lstStyle/>
          <a:p>
            <a:pPr algn="r" rtl="1"/>
            <a:r>
              <a:rPr lang="ar-LB" dirty="0" smtClean="0"/>
              <a:t>أحد تعاريف </a:t>
            </a:r>
            <a:r>
              <a:rPr lang="ar-LB" dirty="0" smtClean="0"/>
              <a:t>الخدمات اللوجستية </a:t>
            </a:r>
            <a:r>
              <a:rPr lang="ar-LB" dirty="0" smtClean="0"/>
              <a:t>تشير الى أنها مجموعة </a:t>
            </a:r>
            <a:r>
              <a:rPr lang="ar-LB" dirty="0" smtClean="0"/>
              <a:t>خدمات  يتم من خلالها انتقال السلع من المنتج إلى المستهلك وتشمل النقل والتخزين والتتبع والشحن والتفريغ و العبور وغيرها و يشكل النقل يشكل الجزء الاكبر يليه العبور عبر المنافذ الحدودية. </a:t>
            </a:r>
          </a:p>
          <a:p>
            <a:pPr algn="r" rtl="1"/>
            <a:endParaRPr lang="ar-LB" dirty="0" smtClean="0"/>
          </a:p>
          <a:p>
            <a:pPr algn="r" rtl="1"/>
            <a:endParaRPr lang="ar-LB" dirty="0" smtClean="0"/>
          </a:p>
          <a:p>
            <a:pPr algn="r" rtl="1"/>
            <a:endParaRPr lang="ar-LB" dirty="0" smtClean="0"/>
          </a:p>
          <a:p>
            <a:pPr algn="r" rtl="1">
              <a:buNone/>
            </a:pPr>
            <a:r>
              <a:rPr lang="ar-LB" dirty="0" smtClean="0"/>
              <a:t> </a:t>
            </a:r>
            <a:endParaRPr lang="en-US" dirty="0" smtClean="0"/>
          </a:p>
          <a:p>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smtClean="0"/>
          </a:p>
          <a:p>
            <a:pPr>
              <a:defRPr/>
            </a:pP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3</a:t>
            </a:fld>
            <a:endParaRPr lang="ja-JP" altLang="en-US"/>
          </a:p>
        </p:txBody>
      </p:sp>
      <p:sp>
        <p:nvSpPr>
          <p:cNvPr id="7" name="Pentagon 6"/>
          <p:cNvSpPr/>
          <p:nvPr/>
        </p:nvSpPr>
        <p:spPr>
          <a:xfrm>
            <a:off x="467544" y="4581128"/>
            <a:ext cx="1584176"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t>نقل داخلي </a:t>
            </a:r>
            <a:endParaRPr lang="en-US" dirty="0"/>
          </a:p>
        </p:txBody>
      </p:sp>
      <p:sp>
        <p:nvSpPr>
          <p:cNvPr id="8" name="Pentagon 7"/>
          <p:cNvSpPr/>
          <p:nvPr/>
        </p:nvSpPr>
        <p:spPr>
          <a:xfrm>
            <a:off x="2123728" y="4581128"/>
            <a:ext cx="1584176"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t>جمارك /خروج</a:t>
            </a:r>
            <a:endParaRPr lang="en-US" dirty="0"/>
          </a:p>
        </p:txBody>
      </p:sp>
      <p:sp>
        <p:nvSpPr>
          <p:cNvPr id="9" name="Pentagon 8"/>
          <p:cNvSpPr/>
          <p:nvPr/>
        </p:nvSpPr>
        <p:spPr>
          <a:xfrm>
            <a:off x="3779912" y="4581128"/>
            <a:ext cx="1512168"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t>نقل دولي</a:t>
            </a:r>
            <a:endParaRPr lang="en-US" dirty="0"/>
          </a:p>
        </p:txBody>
      </p:sp>
      <p:sp>
        <p:nvSpPr>
          <p:cNvPr id="10" name="Pentagon 9"/>
          <p:cNvSpPr/>
          <p:nvPr/>
        </p:nvSpPr>
        <p:spPr>
          <a:xfrm>
            <a:off x="5364088" y="4581128"/>
            <a:ext cx="1440160" cy="7920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t>جمار/دخول</a:t>
            </a:r>
            <a:endParaRPr lang="en-US" dirty="0"/>
          </a:p>
        </p:txBody>
      </p:sp>
      <p:sp>
        <p:nvSpPr>
          <p:cNvPr id="11" name="Pentagon 10"/>
          <p:cNvSpPr/>
          <p:nvPr/>
        </p:nvSpPr>
        <p:spPr>
          <a:xfrm>
            <a:off x="6876256" y="4581128"/>
            <a:ext cx="1512168" cy="7920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t>نقل داخلي</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
            </a:r>
            <a:br>
              <a:rPr lang="ar-LB" dirty="0" smtClean="0"/>
            </a:br>
            <a:r>
              <a:rPr lang="ar-LB" dirty="0" smtClean="0"/>
              <a:t>النقل في المنطقة العربية </a:t>
            </a:r>
            <a:endParaRPr lang="en-US" dirty="0"/>
          </a:p>
        </p:txBody>
      </p:sp>
      <p:sp>
        <p:nvSpPr>
          <p:cNvPr id="3" name="Content Placeholder 2"/>
          <p:cNvSpPr>
            <a:spLocks noGrp="1"/>
          </p:cNvSpPr>
          <p:nvPr>
            <p:ph idx="1"/>
          </p:nvPr>
        </p:nvSpPr>
        <p:spPr/>
        <p:txBody>
          <a:bodyPr/>
          <a:lstStyle/>
          <a:p>
            <a:pPr algn="r" rtl="1"/>
            <a:r>
              <a:rPr lang="ar-LB" dirty="0" smtClean="0"/>
              <a:t>اصبحت تكلفة النقل اكثر اهمية بعد انخفاض التعريفات الجمركية. </a:t>
            </a:r>
            <a:endParaRPr lang="en-US" dirty="0" smtClean="0"/>
          </a:p>
          <a:p>
            <a:pPr algn="r" rtl="1"/>
            <a:r>
              <a:rPr lang="ar-LB" dirty="0" smtClean="0"/>
              <a:t>تكاليف النقل تشكل ما يقارب 30% من تكاليف اللوجستيات في المنطقة العربية في حين تصل في مناطق أخرى من العالم مثل الاتحاد الأوروبي إلى 60% نتيجة انخفاض أسعار الوقود والعمالة. ( ربما تتغير هذة المعادلة مع انخفاض اسعار النفط).  </a:t>
            </a:r>
          </a:p>
          <a:p>
            <a:pPr algn="r" rtl="1"/>
            <a:r>
              <a:rPr lang="ar-LB" dirty="0" smtClean="0"/>
              <a:t>فترات الإنتظار على الحدود البرية في المنطقة تصل إلى اكثر من 50% من مدة الرحلة.  </a:t>
            </a:r>
            <a:endParaRPr lang="en-US" dirty="0" smtClean="0"/>
          </a:p>
          <a:p>
            <a:pPr rtl="1"/>
            <a:endParaRPr lang="en-US" dirty="0" smtClean="0"/>
          </a:p>
          <a:p>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smtClean="0"/>
          </a:p>
          <a:p>
            <a:pPr>
              <a:defRPr/>
            </a:pP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4</a:t>
            </a:fld>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
            </a:r>
            <a:br>
              <a:rPr lang="ar-LB" dirty="0" smtClean="0"/>
            </a:br>
            <a:r>
              <a:rPr lang="ar-LB" dirty="0" smtClean="0"/>
              <a:t>كفاءة النقل</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5</a:t>
            </a:fld>
            <a:endParaRPr lang="ja-JP" altLang="en-US"/>
          </a:p>
        </p:txBody>
      </p:sp>
      <p:cxnSp>
        <p:nvCxnSpPr>
          <p:cNvPr id="9" name="Straight Arrow Connector 8"/>
          <p:cNvCxnSpPr/>
          <p:nvPr/>
        </p:nvCxnSpPr>
        <p:spPr>
          <a:xfrm>
            <a:off x="4716016" y="2780928"/>
            <a:ext cx="2088232"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547664" y="2780928"/>
            <a:ext cx="237626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sz="3600" dirty="0" smtClean="0"/>
              <a:t/>
            </a:r>
            <a:br>
              <a:rPr lang="ar-LB" sz="3600" dirty="0" smtClean="0"/>
            </a:br>
            <a:r>
              <a:rPr lang="ar-LB" sz="3600" dirty="0" smtClean="0"/>
              <a:t>مقارنة كفاءة البنية التحتية للنقل مع كفاءة خدمات النقل</a:t>
            </a:r>
            <a:endParaRPr lang="en-US" sz="3600"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6</a:t>
            </a:fld>
            <a:endParaRPr lang="ja-JP" altLang="en-US"/>
          </a:p>
        </p:txBody>
      </p:sp>
      <p:graphicFrame>
        <p:nvGraphicFramePr>
          <p:cNvPr id="7" name="Content Placeholder 6"/>
          <p:cNvGraphicFramePr>
            <a:graphicFrameLocks noGrp="1"/>
          </p:cNvGraphicFramePr>
          <p:nvPr>
            <p:ph idx="1"/>
          </p:nvPr>
        </p:nvGraphicFramePr>
        <p:xfrm>
          <a:off x="457200" y="1600200"/>
          <a:ext cx="8229600" cy="44210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563888" y="6093296"/>
            <a:ext cx="381642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1100" dirty="0" smtClean="0"/>
              <a:t>المصدر: تقرير التنافسية العالمي ( المنتدى الاقتصادي العالمي)</a:t>
            </a:r>
            <a:endParaRPr 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7</a:t>
            </a:fld>
            <a:endParaRPr lang="ja-JP"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12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23/01/2015</a:t>
            </a:fld>
            <a:endParaRPr lang="ja-JP" altLang="en-US"/>
          </a:p>
        </p:txBody>
      </p:sp>
      <p:sp>
        <p:nvSpPr>
          <p:cNvPr id="6" name="Slide Number Placeholder 5"/>
          <p:cNvSpPr>
            <a:spLocks noGrp="1"/>
          </p:cNvSpPr>
          <p:nvPr>
            <p:ph type="sldNum" sz="quarter" idx="12"/>
          </p:nvPr>
        </p:nvSpPr>
        <p:spPr/>
        <p:txBody>
          <a:bodyPr/>
          <a:lstStyle/>
          <a:p>
            <a:pPr>
              <a:defRPr/>
            </a:pPr>
            <a:fld id="{B8151BBC-6D8A-486D-9B7A-B91A06C02ED2}" type="slidenum">
              <a:rPr lang="ja-JP" altLang="en-US" smtClean="0"/>
              <a:pPr>
                <a:defRPr/>
              </a:pPr>
              <a:t>8</a:t>
            </a:fld>
            <a:endParaRPr lang="ja-JP" altLang="en-US"/>
          </a:p>
        </p:txBody>
      </p:sp>
      <p:sp>
        <p:nvSpPr>
          <p:cNvPr id="7" name="Title 1"/>
          <p:cNvSpPr>
            <a:spLocks noGrp="1"/>
          </p:cNvSpPr>
          <p:nvPr>
            <p:ph type="title"/>
          </p:nvPr>
        </p:nvSpPr>
        <p:spPr>
          <a:xfrm>
            <a:off x="107950" y="332657"/>
            <a:ext cx="8686800" cy="720079"/>
          </a:xfrm>
        </p:spPr>
        <p:txBody>
          <a:bodyPr anchor="t">
            <a:normAutofit fontScale="90000"/>
          </a:bodyPr>
          <a:lstStyle/>
          <a:p>
            <a:pPr eaLnBrk="1" hangingPunct="1">
              <a:defRPr/>
            </a:pPr>
            <a:r>
              <a:rPr lang="ar-LB" sz="3600" dirty="0" smtClean="0"/>
              <a:t/>
            </a:r>
            <a:br>
              <a:rPr lang="ar-LB" sz="3600" dirty="0" smtClean="0"/>
            </a:br>
            <a:r>
              <a:rPr lang="ar-LB" sz="3600" dirty="0" smtClean="0"/>
              <a:t>النقل البحري</a:t>
            </a:r>
            <a:r>
              <a:rPr lang="ar-LB" sz="3600" b="1" dirty="0" smtClean="0"/>
              <a:t> </a:t>
            </a:r>
            <a:br>
              <a:rPr lang="ar-LB" sz="3600" b="1" dirty="0" smtClean="0"/>
            </a:br>
            <a:r>
              <a:rPr lang="ar-LB" sz="3600" b="1" dirty="0" smtClean="0"/>
              <a:t> </a:t>
            </a:r>
            <a:br>
              <a:rPr lang="ar-LB" sz="3600" b="1" dirty="0" smtClean="0"/>
            </a:br>
            <a:endParaRPr lang="en-US" sz="3600" b="1" dirty="0" smtClean="0"/>
          </a:p>
        </p:txBody>
      </p:sp>
      <p:graphicFrame>
        <p:nvGraphicFramePr>
          <p:cNvPr id="8" name="Content Placeholder 6"/>
          <p:cNvGraphicFramePr>
            <a:graphicFrameLocks noGrp="1"/>
          </p:cNvGraphicFramePr>
          <p:nvPr>
            <p:ph idx="1"/>
          </p:nvPr>
        </p:nvGraphicFramePr>
        <p:xfrm>
          <a:off x="899592" y="1484785"/>
          <a:ext cx="6912768"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932040" y="6093296"/>
            <a:ext cx="3024336" cy="287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LB" sz="1100" dirty="0" smtClean="0"/>
              <a:t>المصدر</a:t>
            </a:r>
            <a:r>
              <a:rPr lang="ar-LB" sz="1100" dirty="0"/>
              <a:t>: بيانات مؤشر الاتصال البحري ( الانكتاد).</a:t>
            </a:r>
            <a:r>
              <a:rPr lang="ar-LB" dirty="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sz="3600" dirty="0" smtClean="0"/>
              <a:t/>
            </a:r>
            <a:br>
              <a:rPr lang="ar-LB" sz="3600" dirty="0" smtClean="0"/>
            </a:br>
            <a:r>
              <a:rPr lang="ar-LB" sz="3600" dirty="0" smtClean="0"/>
              <a:t>النقل السككي </a:t>
            </a:r>
            <a:endParaRPr lang="en-US" sz="3600" dirty="0"/>
          </a:p>
        </p:txBody>
      </p:sp>
      <p:sp>
        <p:nvSpPr>
          <p:cNvPr id="3" name="Content Placeholder 2"/>
          <p:cNvSpPr>
            <a:spLocks noGrp="1"/>
          </p:cNvSpPr>
          <p:nvPr>
            <p:ph idx="1"/>
          </p:nvPr>
        </p:nvSpPr>
        <p:spPr/>
        <p:txBody>
          <a:bodyPr/>
          <a:lstStyle/>
          <a:p>
            <a:pPr algn="r" rtl="1"/>
            <a:r>
              <a:rPr lang="ar-LB" dirty="0" smtClean="0"/>
              <a:t>النقل السككي هو أضعف أنواع النقل في المنطقة العربية، إذ تتوفر شبكات النقل السككي في 11 دولة عربية فقط. </a:t>
            </a:r>
          </a:p>
          <a:p>
            <a:pPr algn="r" rtl="1"/>
            <a:r>
              <a:rPr lang="ar-LB" dirty="0" smtClean="0"/>
              <a:t>كما تحقق الدول العربية مجتمعة متوسط متدني جداً في مؤشر توفر وجوده البنية التحتية للسكك الحديدية، إذ لا يتجاوز المعدل العام للدول العربية 1.3 في حين أن المتوسط العالمي بحسب المؤشر الصادر عن المنتدى الإقتصادي العالمي يصل الى 3.1  والى 4.5 في دول منظمة التعاون الاقتصادي والتنمية.    </a:t>
            </a:r>
            <a:endParaRPr lang="en-US" dirty="0" smtClean="0"/>
          </a:p>
          <a:p>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23/01/2015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9</a:t>
            </a:fld>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13077</TotalTime>
  <Words>889</Words>
  <Application>Microsoft Office PowerPoint</Application>
  <PresentationFormat>On-screen Show (4:3)</PresentationFormat>
  <Paragraphs>242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 مقدمة </vt:lpstr>
      <vt:lpstr> ما هي اللوجستيات </vt:lpstr>
      <vt:lpstr> النقل في المنطقة العربية </vt:lpstr>
      <vt:lpstr> كفاءة النقل</vt:lpstr>
      <vt:lpstr> مقارنة كفاءة البنية التحتية للنقل مع كفاءة خدمات النقل</vt:lpstr>
      <vt:lpstr>Slide 7</vt:lpstr>
      <vt:lpstr> النقل البحري    </vt:lpstr>
      <vt:lpstr> النقل السككي </vt:lpstr>
      <vt:lpstr>آداء المكونات الفرعية للوجستيات على مستوى المنطقة العربية</vt:lpstr>
      <vt:lpstr> مقارنة معوقات التجارة مع فعالية الجمارك </vt:lpstr>
      <vt:lpstr>تكاليف التجارة في المنطقة العربية </vt:lpstr>
      <vt:lpstr>الخلاصه </vt:lpstr>
      <vt:lpstr>تابع الخلاصة </vt:lpstr>
      <vt:lpstr>تابع الخلاصه </vt:lpstr>
      <vt:lpstr>بعض التدابير الناجحة لتحسين عبور المنافذ الحدودية </vt:lpstr>
      <vt:lpstr>تعزيز النقل عن طريق تيسير العبور </vt:lpstr>
      <vt:lpstr> أولويات الإصلاح في المنطقة </vt:lpstr>
      <vt:lpstr>المواضيع ذات الاولوية للتناول في المنطقة  العربية لتعزيز التجارة</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Arab Economies in the Global Context</dc:title>
  <dc:creator>Yasu</dc:creator>
  <cp:lastModifiedBy>795715</cp:lastModifiedBy>
  <cp:revision>662</cp:revision>
  <dcterms:created xsi:type="dcterms:W3CDTF">2013-05-13T08:11:01Z</dcterms:created>
  <dcterms:modified xsi:type="dcterms:W3CDTF">2015-01-23T12:08:08Z</dcterms:modified>
</cp:coreProperties>
</file>