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40"/>
  </p:notesMasterIdLst>
  <p:handoutMasterIdLst>
    <p:handoutMasterId r:id="rId41"/>
  </p:handoutMasterIdLst>
  <p:sldIdLst>
    <p:sldId id="260" r:id="rId2"/>
    <p:sldId id="306" r:id="rId3"/>
    <p:sldId id="261" r:id="rId4"/>
    <p:sldId id="297" r:id="rId5"/>
    <p:sldId id="314" r:id="rId6"/>
    <p:sldId id="309" r:id="rId7"/>
    <p:sldId id="263" r:id="rId8"/>
    <p:sldId id="310" r:id="rId9"/>
    <p:sldId id="268" r:id="rId10"/>
    <p:sldId id="299" r:id="rId11"/>
    <p:sldId id="300" r:id="rId12"/>
    <p:sldId id="301" r:id="rId13"/>
    <p:sldId id="302" r:id="rId14"/>
    <p:sldId id="303" r:id="rId15"/>
    <p:sldId id="307" r:id="rId16"/>
    <p:sldId id="304" r:id="rId17"/>
    <p:sldId id="298" r:id="rId18"/>
    <p:sldId id="311" r:id="rId19"/>
    <p:sldId id="271" r:id="rId20"/>
    <p:sldId id="312" r:id="rId21"/>
    <p:sldId id="272" r:id="rId22"/>
    <p:sldId id="313" r:id="rId23"/>
    <p:sldId id="295" r:id="rId24"/>
    <p:sldId id="273" r:id="rId25"/>
    <p:sldId id="274" r:id="rId26"/>
    <p:sldId id="315" r:id="rId27"/>
    <p:sldId id="290" r:id="rId28"/>
    <p:sldId id="296" r:id="rId29"/>
    <p:sldId id="276" r:id="rId30"/>
    <p:sldId id="277" r:id="rId31"/>
    <p:sldId id="279" r:id="rId32"/>
    <p:sldId id="280" r:id="rId33"/>
    <p:sldId id="291" r:id="rId34"/>
    <p:sldId id="292" r:id="rId35"/>
    <p:sldId id="281" r:id="rId36"/>
    <p:sldId id="282" r:id="rId37"/>
    <p:sldId id="283" r:id="rId38"/>
    <p:sldId id="31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82A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61" d="100"/>
          <a:sy n="61" d="100"/>
        </p:scale>
        <p:origin x="-654" y="-84"/>
      </p:cViewPr>
      <p:guideLst>
        <p:guide orient="horz" pos="2160"/>
        <p:guide pos="2880"/>
      </p:guideLst>
    </p:cSldViewPr>
  </p:slideViewPr>
  <p:outlineViewPr>
    <p:cViewPr>
      <p:scale>
        <a:sx n="33" d="100"/>
        <a:sy n="33" d="100"/>
      </p:scale>
      <p:origin x="0" y="118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8F78031-1CAF-4C2E-B6D1-365B5509CD88}" type="datetimeFigureOut">
              <a:rPr lang="ar-SA"/>
              <a:pPr>
                <a:defRPr/>
              </a:pPr>
              <a:t>08/04/1436</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180DD33-E7F2-4775-A2FE-80EF810931CB}" type="slidenum">
              <a:rPr lang="ar-SA"/>
              <a:pPr>
                <a:defRPr/>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B475C96-1121-4494-BD4B-7465CBFC7847}" type="datetimeFigureOut">
              <a:rPr lang="en-US"/>
              <a:pPr>
                <a:defRPr/>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E818687-3391-4BD5-8321-0E9D914C53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5060" name="Slide Number Placeholder 3"/>
          <p:cNvSpPr>
            <a:spLocks noGrp="1"/>
          </p:cNvSpPr>
          <p:nvPr>
            <p:ph type="sldNum" sz="quarter" idx="5"/>
          </p:nvPr>
        </p:nvSpPr>
        <p:spPr bwMode="auto">
          <a:noFill/>
          <a:ln>
            <a:miter lim="800000"/>
            <a:headEnd/>
            <a:tailEnd/>
          </a:ln>
        </p:spPr>
        <p:txBody>
          <a:bodyPr/>
          <a:lstStyle/>
          <a:p>
            <a:fld id="{FED1BA0B-D984-4379-A91A-FDA811F3FD9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Slide Number Placeholder 3"/>
          <p:cNvSpPr>
            <a:spLocks noGrp="1"/>
          </p:cNvSpPr>
          <p:nvPr>
            <p:ph type="sldNum" sz="quarter" idx="5"/>
          </p:nvPr>
        </p:nvSpPr>
        <p:spPr bwMode="auto">
          <a:noFill/>
          <a:ln>
            <a:miter lim="800000"/>
            <a:headEnd/>
            <a:tailEnd/>
          </a:ln>
        </p:spPr>
        <p:txBody>
          <a:bodyPr/>
          <a:lstStyle/>
          <a:p>
            <a:fld id="{747ECE88-F5BC-4D5D-9809-13E32CF0C08A}"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Slide Number Placeholder 3"/>
          <p:cNvSpPr>
            <a:spLocks noGrp="1"/>
          </p:cNvSpPr>
          <p:nvPr>
            <p:ph type="sldNum" sz="quarter" idx="5"/>
          </p:nvPr>
        </p:nvSpPr>
        <p:spPr bwMode="auto">
          <a:noFill/>
          <a:ln>
            <a:miter lim="800000"/>
            <a:headEnd/>
            <a:tailEnd/>
          </a:ln>
        </p:spPr>
        <p:txBody>
          <a:bodyPr/>
          <a:lstStyle/>
          <a:p>
            <a:fld id="{28280092-93EE-4171-A57F-726082F2763C}" type="slidenum">
              <a:rPr lang="ar-SA" smtClean="0"/>
              <a:pPr/>
              <a:t>11</a:t>
            </a:fld>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Slide Number Placeholder 3"/>
          <p:cNvSpPr>
            <a:spLocks noGrp="1"/>
          </p:cNvSpPr>
          <p:nvPr>
            <p:ph type="sldNum" sz="quarter" idx="5"/>
          </p:nvPr>
        </p:nvSpPr>
        <p:spPr bwMode="auto">
          <a:noFill/>
          <a:ln>
            <a:miter lim="800000"/>
            <a:headEnd/>
            <a:tailEnd/>
          </a:ln>
        </p:spPr>
        <p:txBody>
          <a:bodyPr/>
          <a:lstStyle/>
          <a:p>
            <a:fld id="{2192FDC1-0AFB-4DAF-81F4-89D2FD68E304}"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Slide Number Placeholder 3"/>
          <p:cNvSpPr>
            <a:spLocks noGrp="1"/>
          </p:cNvSpPr>
          <p:nvPr>
            <p:ph type="sldNum" sz="quarter" idx="5"/>
          </p:nvPr>
        </p:nvSpPr>
        <p:spPr bwMode="auto">
          <a:noFill/>
          <a:ln>
            <a:miter lim="800000"/>
            <a:headEnd/>
            <a:tailEnd/>
          </a:ln>
        </p:spPr>
        <p:txBody>
          <a:bodyPr/>
          <a:lstStyle/>
          <a:p>
            <a:fld id="{FD10394B-1C94-4FD5-944C-0BE33FD06418}" type="slidenum">
              <a:rPr lang="en-US" smtClean="0"/>
              <a:pPr/>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23991135-A519-4584-84C4-A1BAB5DC6F21}" type="datetimeFigureOut">
              <a:rPr lang="en-US"/>
              <a:pPr>
                <a:defRPr/>
              </a:pPr>
              <a:t>1/28/2015</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0E28A7EB-FE1B-4B97-9603-A0CA59418E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2F25E2-8D78-4854-AC76-6B5AA0BA358B}" type="datetimeFigureOut">
              <a:rPr lang="en-US"/>
              <a:pPr>
                <a:defRPr/>
              </a:pPr>
              <a:t>1/28/2015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7219C4-725C-4136-9CA0-B1EDF7BCA25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08569A-8FE8-4E6B-A492-C24AE3B8D541}" type="datetimeFigureOut">
              <a:rPr lang="en-US"/>
              <a:pPr>
                <a:defRPr/>
              </a:pPr>
              <a:t>1/28/2015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944DED-FAB9-4127-9207-30893E15E5C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FC994AE-C99E-40CA-A96C-C340F45A4E97}" type="datetimeFigureOut">
              <a:rPr lang="en-US"/>
              <a:pPr>
                <a:defRPr/>
              </a:pPr>
              <a:t>1/28/2015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374B305-4857-47D6-98CC-6557DE92F9F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B58E5B64-7F7A-4C11-8954-A7E9D84EE572}"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5377CF3-3C3A-4E33-A8FB-6B1F1344F4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894E45-8E45-4CE0-8E95-1258B6D29716}" type="datetimeFigureOut">
              <a:rPr lang="en-US"/>
              <a:pPr>
                <a:defRPr/>
              </a:pPr>
              <a:t>1/28/2015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FA9DE75-BB97-4790-92B3-FBF2553D5CD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047E340-70D0-4AF8-AF04-96D07C3F23C5}" type="datetimeFigureOut">
              <a:rPr lang="en-US"/>
              <a:pPr>
                <a:defRPr/>
              </a:pPr>
              <a:t>1/28/2015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36A90B5-F321-4538-AF89-A920269DE2E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0E09ECE-3506-4E59-9B2F-9C646FC5BBD8}" type="datetimeFigureOut">
              <a:rPr lang="en-US"/>
              <a:pPr>
                <a:defRPr/>
              </a:pPr>
              <a:t>1/28/2015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A5196A8-29FB-4952-975E-63BF773DF32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22E639B-0BD6-4DE0-A549-8134FC8BFD96}" type="datetimeFigureOut">
              <a:rPr lang="en-US"/>
              <a:pPr>
                <a:defRPr/>
              </a:pPr>
              <a:t>1/28/2015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13355F8-9C90-48CC-86F2-C63C2B7C90F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C832D6C-5793-4303-ADA2-B3DEB7CE659C}" type="datetimeFigureOut">
              <a:rPr lang="en-US"/>
              <a:pPr>
                <a:defRPr/>
              </a:pPr>
              <a:t>1/28/2015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E9DC086-8DBE-4C41-8245-C474E32E429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3E5F356-00BA-4807-9AA9-DB7E311F1CDD}" type="datetimeFigureOut">
              <a:rPr lang="en-US"/>
              <a:pPr>
                <a:defRPr/>
              </a:pPr>
              <a:t>1/28/2015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DC2D780-9A83-47CD-950E-4FA2AAE9E53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40000" sy="4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pPr>
              <a:defRPr/>
            </a:pPr>
            <a:fld id="{B6BD10B0-3F2D-4817-A05D-07C2BF9D2D0F}" type="datetimeFigureOut">
              <a:rPr lang="en-US"/>
              <a:pPr>
                <a:defRPr/>
              </a:pPr>
              <a:t>1/28/2015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defRPr>
            </a:lvl1pPr>
          </a:lstStyle>
          <a:p>
            <a:pPr>
              <a:defRPr/>
            </a:pPr>
            <a:fld id="{36628429-2C66-405B-91A3-9D938E1CFC2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Constantia"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933" r:id="rId1"/>
    <p:sldLayoutId id="2147483925" r:id="rId2"/>
    <p:sldLayoutId id="2147483934" r:id="rId3"/>
    <p:sldLayoutId id="2147483926" r:id="rId4"/>
    <p:sldLayoutId id="2147483927" r:id="rId5"/>
    <p:sldLayoutId id="2147483928" r:id="rId6"/>
    <p:sldLayoutId id="2147483929" r:id="rId7"/>
    <p:sldLayoutId id="2147483930" r:id="rId8"/>
    <p:sldLayoutId id="2147483935" r:id="rId9"/>
    <p:sldLayoutId id="2147483931" r:id="rId10"/>
    <p:sldLayoutId id="2147483932" r:id="rId11"/>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500063" y="1981200"/>
            <a:ext cx="8262937" cy="4233863"/>
          </a:xfrm>
        </p:spPr>
        <p:txBody>
          <a:bodyPr/>
          <a:lstStyle/>
          <a:p>
            <a:pPr marR="0" algn="ctr" eaLnBrk="1" hangingPunct="1">
              <a:defRPr/>
            </a:pPr>
            <a:endParaRPr lang="ar-SA" sz="4000" dirty="0" smtClean="0">
              <a:solidFill>
                <a:srgbClr val="FF0000"/>
              </a:solidFill>
            </a:endParaRPr>
          </a:p>
          <a:p>
            <a:pPr marR="0" algn="ctr" eaLnBrk="1" hangingPunct="1">
              <a:defRPr/>
            </a:pPr>
            <a:r>
              <a:rPr lang="ar-SA" sz="4000" dirty="0" smtClean="0">
                <a:solidFill>
                  <a:schemeClr val="accent2">
                    <a:lumMod val="50000"/>
                  </a:schemeClr>
                </a:solidFill>
                <a:cs typeface="Andalus" pitchFamily="2" charset="-78"/>
              </a:rPr>
              <a:t>السودان مركز لوجستي رئيس لكل من افريقيا وآسيا</a:t>
            </a:r>
            <a:endParaRPr lang="ar-SA" sz="4000" dirty="0" smtClean="0">
              <a:solidFill>
                <a:srgbClr val="FF0000"/>
              </a:solidFill>
            </a:endParaRPr>
          </a:p>
          <a:p>
            <a:pPr marR="0" algn="ctr" eaLnBrk="1" hangingPunct="1">
              <a:defRPr/>
            </a:pPr>
            <a:r>
              <a:rPr lang="en-GB" sz="4000" dirty="0" smtClean="0">
                <a:solidFill>
                  <a:srgbClr val="FF0000"/>
                </a:solidFill>
              </a:rPr>
              <a:t>SUDAN IS A HUB LOGISTIC CENTER FOR</a:t>
            </a:r>
            <a:r>
              <a:rPr lang="ar-SA" sz="4000" dirty="0" smtClean="0">
                <a:solidFill>
                  <a:srgbClr val="FF0000"/>
                </a:solidFill>
                <a:ea typeface="Majalla UI"/>
              </a:rPr>
              <a:t> </a:t>
            </a:r>
            <a:r>
              <a:rPr lang="en-GB" sz="4000" dirty="0" smtClean="0">
                <a:solidFill>
                  <a:srgbClr val="FF0000"/>
                </a:solidFill>
              </a:rPr>
              <a:t> AFRICA &amp;ASIA </a:t>
            </a:r>
            <a:endParaRPr lang="ar-SA" sz="4000" dirty="0" smtClean="0">
              <a:solidFill>
                <a:srgbClr val="FF0000"/>
              </a:solidFill>
              <a:ea typeface="Majalla UI"/>
            </a:endParaRPr>
          </a:p>
        </p:txBody>
      </p:sp>
      <p:sp>
        <p:nvSpPr>
          <p:cNvPr id="3" name="Title 2"/>
          <p:cNvSpPr>
            <a:spLocks noGrp="1"/>
          </p:cNvSpPr>
          <p:nvPr>
            <p:ph type="ctrTitle"/>
          </p:nvPr>
        </p:nvSpPr>
        <p:spPr>
          <a:xfrm>
            <a:off x="457200" y="609600"/>
            <a:ext cx="8305800" cy="1481134"/>
          </a:xfrm>
        </p:spPr>
        <p:txBody>
          <a:bodyPr/>
          <a:lstStyle/>
          <a:p>
            <a:pPr algn="ctr" eaLnBrk="1" fontAlgn="auto" hangingPunct="1">
              <a:spcAft>
                <a:spcPts val="0"/>
              </a:spcAft>
              <a:defRPr/>
            </a:pPr>
            <a:r>
              <a:rPr lang="ar-SA" sz="4000" dirty="0" smtClean="0">
                <a:solidFill>
                  <a:schemeClr val="accent2">
                    <a:lumMod val="50000"/>
                  </a:schemeClr>
                </a:solidFill>
              </a:rPr>
              <a:t>بسم الله الرحمن الرحيم </a:t>
            </a:r>
            <a:br>
              <a:rPr lang="ar-SA" sz="4000" dirty="0" smtClean="0">
                <a:solidFill>
                  <a:schemeClr val="accent2">
                    <a:lumMod val="50000"/>
                  </a:schemeClr>
                </a:solidFill>
              </a:rPr>
            </a:br>
            <a:endParaRPr lang="ar-SA"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diamond(in)">
                                      <p:cBhvr>
                                        <p:cTn id="12" dur="20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diamond(in)">
                                      <p:cBhvr>
                                        <p:cTn id="17" dur="2000"/>
                                        <p:tgtEl>
                                          <p:spTgt spid="5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ar-SA"/>
          </a:p>
        </p:txBody>
      </p:sp>
      <p:sp>
        <p:nvSpPr>
          <p:cNvPr id="14339" name="Subtitle 2"/>
          <p:cNvSpPr>
            <a:spLocks noGrp="1"/>
          </p:cNvSpPr>
          <p:nvPr>
            <p:ph type="subTitle" idx="1"/>
          </p:nvPr>
        </p:nvSpPr>
        <p:spPr>
          <a:xfrm>
            <a:off x="533400" y="3228975"/>
            <a:ext cx="7854950" cy="1752600"/>
          </a:xfrm>
        </p:spPr>
        <p:txBody>
          <a:bodyPr/>
          <a:lstStyle/>
          <a:p>
            <a:pPr marR="0" eaLnBrk="1" hangingPunct="1"/>
            <a:endParaRPr lang="ar-SA" smtClean="0">
              <a:ea typeface="Majalla UI"/>
            </a:endParaRPr>
          </a:p>
        </p:txBody>
      </p:sp>
      <p:pic>
        <p:nvPicPr>
          <p:cNvPr id="14340" name="Picture 3" descr="j0387817"/>
          <p:cNvPicPr>
            <a:picLocks noChangeAspect="1" noChangeArrowheads="1"/>
          </p:cNvPicPr>
          <p:nvPr/>
        </p:nvPicPr>
        <p:blipFill>
          <a:blip r:embed="rId3" cstate="print">
            <a:lum bright="54000" contrast="-78000"/>
          </a:blip>
          <a:srcRect/>
          <a:stretch>
            <a:fillRect/>
          </a:stretch>
        </p:blipFill>
        <p:spPr bwMode="auto">
          <a:xfrm>
            <a:off x="-14288" y="0"/>
            <a:ext cx="9144001" cy="6858000"/>
          </a:xfrm>
          <a:prstGeom prst="rect">
            <a:avLst/>
          </a:prstGeom>
          <a:noFill/>
          <a:ln w="9525">
            <a:noFill/>
            <a:miter lim="800000"/>
            <a:headEnd/>
            <a:tailEnd/>
          </a:ln>
        </p:spPr>
      </p:pic>
      <p:sp>
        <p:nvSpPr>
          <p:cNvPr id="5" name="Rectangle 4"/>
          <p:cNvSpPr/>
          <p:nvPr/>
        </p:nvSpPr>
        <p:spPr>
          <a:xfrm>
            <a:off x="1115616" y="260648"/>
            <a:ext cx="6858048" cy="1919134"/>
          </a:xfrm>
          <a:prstGeom prst="rect">
            <a:avLst/>
          </a:prstGeom>
          <a:ln>
            <a:noFill/>
          </a:ln>
          <a:effectLst>
            <a:outerShdw blurRad="107950" dist="12700" dir="5400000" algn="ctr">
              <a:srgbClr val="000000"/>
            </a:outerShdw>
            <a:reflection blurRad="6350" stA="52000" endA="300" endPos="35000" dir="5400000" sy="-100000" algn="bl" rotWithShape="0"/>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03109" tIns="51553" rIns="103109" bIns="51553"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4000" b="1" u="sng" dirty="0" smtClean="0"/>
          </a:p>
          <a:p>
            <a:pPr algn="ctr" fontAlgn="auto">
              <a:spcBef>
                <a:spcPts val="0"/>
              </a:spcBef>
              <a:spcAft>
                <a:spcPts val="0"/>
              </a:spcAft>
              <a:defRPr/>
            </a:pPr>
            <a:endParaRPr lang="en-US" sz="4000" b="1" u="sng" dirty="0" smtClean="0"/>
          </a:p>
          <a:p>
            <a:pPr algn="ctr" fontAlgn="auto">
              <a:spcBef>
                <a:spcPts val="0"/>
              </a:spcBef>
              <a:spcAft>
                <a:spcPts val="0"/>
              </a:spcAft>
              <a:defRPr/>
            </a:pPr>
            <a:r>
              <a:rPr lang="en-US" sz="4000" b="1" u="sng" dirty="0" smtClean="0"/>
              <a:t>Technical Specifications       of NRTC Fleet</a:t>
            </a:r>
            <a:endParaRPr lang="en-US" sz="4000" dirty="0" smtClean="0"/>
          </a:p>
          <a:p>
            <a:pPr algn="ctr" fontAlgn="auto">
              <a:spcBef>
                <a:spcPts val="0"/>
              </a:spcBef>
              <a:spcAft>
                <a:spcPts val="0"/>
              </a:spcAft>
              <a:defRPr/>
            </a:pPr>
            <a:r>
              <a:rPr lang="ar-SA" sz="4500" b="1" dirty="0" smtClean="0">
                <a:solidFill>
                  <a:schemeClr val="bg1"/>
                </a:solidFill>
                <a:latin typeface="Calibri" pitchFamily="34" charset="0"/>
                <a:ea typeface="Calibri" pitchFamily="34" charset="0"/>
                <a:cs typeface="Arial" pitchFamily="34" charset="0"/>
              </a:rPr>
              <a:t>   </a:t>
            </a:r>
          </a:p>
          <a:p>
            <a:pPr algn="ctr" fontAlgn="auto">
              <a:spcBef>
                <a:spcPts val="0"/>
              </a:spcBef>
              <a:spcAft>
                <a:spcPts val="0"/>
              </a:spcAft>
              <a:defRPr/>
            </a:pPr>
            <a:endParaRPr lang="en-US" dirty="0"/>
          </a:p>
        </p:txBody>
      </p:sp>
      <p:sp>
        <p:nvSpPr>
          <p:cNvPr id="13318" name="TextBox 5"/>
          <p:cNvSpPr txBox="1">
            <a:spLocks noChangeArrowheads="1"/>
          </p:cNvSpPr>
          <p:nvPr/>
        </p:nvSpPr>
        <p:spPr bwMode="auto">
          <a:xfrm>
            <a:off x="1066800" y="2438400"/>
            <a:ext cx="6934200" cy="3305175"/>
          </a:xfrm>
          <a:prstGeom prst="rect">
            <a:avLst/>
          </a:prstGeom>
          <a:noFill/>
          <a:ln w="9525">
            <a:noFill/>
            <a:miter lim="800000"/>
            <a:headEnd/>
            <a:tailEnd/>
          </a:ln>
        </p:spPr>
        <p:txBody>
          <a:bodyPr lIns="103109" tIns="51553" rIns="103109" bIns="51553">
            <a:spAutoFit/>
          </a:bodyPr>
          <a:lstStyle/>
          <a:p>
            <a:r>
              <a:rPr lang="en-US" sz="2800" b="1" u="sng">
                <a:solidFill>
                  <a:schemeClr val="bg1"/>
                </a:solidFill>
                <a:latin typeface="Constantia" pitchFamily="18" charset="0"/>
              </a:rPr>
              <a:t>Pusher Tugs:</a:t>
            </a:r>
            <a:endParaRPr lang="en-US" sz="2800">
              <a:solidFill>
                <a:schemeClr val="bg1"/>
              </a:solidFill>
              <a:latin typeface="Constantia" pitchFamily="18" charset="0"/>
            </a:endParaRPr>
          </a:p>
          <a:p>
            <a:r>
              <a:rPr lang="en-US" b="1">
                <a:solidFill>
                  <a:schemeClr val="bg1"/>
                </a:solidFill>
                <a:latin typeface="Constantia" pitchFamily="18" charset="0"/>
              </a:rPr>
              <a:t>-  Length O.A.	                24.15 m.</a:t>
            </a:r>
            <a:endParaRPr lang="en-US">
              <a:solidFill>
                <a:schemeClr val="bg1"/>
              </a:solidFill>
              <a:latin typeface="Constantia" pitchFamily="18" charset="0"/>
            </a:endParaRPr>
          </a:p>
          <a:p>
            <a:r>
              <a:rPr lang="en-US" b="1">
                <a:solidFill>
                  <a:schemeClr val="bg1"/>
                </a:solidFill>
                <a:latin typeface="Constantia" pitchFamily="18" charset="0"/>
              </a:rPr>
              <a:t>-Breadth	                 8      m.</a:t>
            </a:r>
            <a:endParaRPr lang="en-US">
              <a:solidFill>
                <a:schemeClr val="bg1"/>
              </a:solidFill>
              <a:latin typeface="Constantia" pitchFamily="18" charset="0"/>
            </a:endParaRPr>
          </a:p>
          <a:p>
            <a:r>
              <a:rPr lang="en-US" b="1">
                <a:solidFill>
                  <a:schemeClr val="bg1"/>
                </a:solidFill>
                <a:latin typeface="Constantia" pitchFamily="18" charset="0"/>
              </a:rPr>
              <a:t>- Depth			  2.50 m.</a:t>
            </a:r>
            <a:endParaRPr lang="en-US">
              <a:solidFill>
                <a:schemeClr val="bg1"/>
              </a:solidFill>
              <a:latin typeface="Constantia" pitchFamily="18" charset="0"/>
            </a:endParaRPr>
          </a:p>
          <a:p>
            <a:r>
              <a:rPr lang="en-US" b="1">
                <a:solidFill>
                  <a:schemeClr val="bg1"/>
                </a:solidFill>
                <a:latin typeface="Constantia" pitchFamily="18" charset="0"/>
              </a:rPr>
              <a:t>- Draught ((Mean))	   1.20 m.</a:t>
            </a:r>
            <a:endParaRPr lang="en-US">
              <a:solidFill>
                <a:schemeClr val="bg1"/>
              </a:solidFill>
              <a:latin typeface="Constantia" pitchFamily="18" charset="0"/>
            </a:endParaRPr>
          </a:p>
          <a:p>
            <a:r>
              <a:rPr lang="en-US" b="1">
                <a:solidFill>
                  <a:schemeClr val="bg1"/>
                </a:solidFill>
                <a:latin typeface="Constantia" pitchFamily="18" charset="0"/>
              </a:rPr>
              <a:t>-   Pushing Capacity             4</a:t>
            </a:r>
            <a:r>
              <a:rPr lang="ar-SA" b="1">
                <a:solidFill>
                  <a:schemeClr val="bg1"/>
                </a:solidFill>
                <a:latin typeface="Constantia" pitchFamily="18" charset="0"/>
              </a:rPr>
              <a:t>*</a:t>
            </a:r>
            <a:r>
              <a:rPr lang="en-US" b="1">
                <a:solidFill>
                  <a:schemeClr val="bg1"/>
                </a:solidFill>
                <a:latin typeface="Constantia" pitchFamily="18" charset="0"/>
              </a:rPr>
              <a:t>500t        2000Tons</a:t>
            </a:r>
            <a:endParaRPr lang="en-US">
              <a:solidFill>
                <a:schemeClr val="bg1"/>
              </a:solidFill>
              <a:latin typeface="Constantia" pitchFamily="18" charset="0"/>
            </a:endParaRPr>
          </a:p>
          <a:p>
            <a:pPr>
              <a:buFontTx/>
              <a:buChar char="-"/>
            </a:pPr>
            <a:r>
              <a:rPr lang="en-US" b="1">
                <a:solidFill>
                  <a:schemeClr val="bg1"/>
                </a:solidFill>
                <a:latin typeface="Constantia" pitchFamily="18" charset="0"/>
              </a:rPr>
              <a:t>Propulsion sys.                   2</a:t>
            </a:r>
            <a:r>
              <a:rPr lang="ar-SA" b="1">
                <a:solidFill>
                  <a:schemeClr val="bg1"/>
                </a:solidFill>
                <a:latin typeface="Constantia" pitchFamily="18" charset="0"/>
              </a:rPr>
              <a:t>*</a:t>
            </a:r>
            <a:r>
              <a:rPr lang="en-US" b="1">
                <a:solidFill>
                  <a:schemeClr val="bg1"/>
                </a:solidFill>
                <a:latin typeface="Constantia" pitchFamily="18" charset="0"/>
              </a:rPr>
              <a:t>500HP</a:t>
            </a:r>
          </a:p>
          <a:p>
            <a:endParaRPr lang="en-US">
              <a:solidFill>
                <a:schemeClr val="bg1"/>
              </a:solidFill>
              <a:latin typeface="Constantia" pitchFamily="18" charset="0"/>
            </a:endParaRPr>
          </a:p>
          <a:p>
            <a:r>
              <a:rPr lang="en-US" b="1">
                <a:solidFill>
                  <a:schemeClr val="bg1"/>
                </a:solidFill>
                <a:latin typeface="Constantia" pitchFamily="18" charset="0"/>
              </a:rPr>
              <a:t>(( Schottel Navigator Type SRP</a:t>
            </a:r>
            <a:r>
              <a:rPr lang="ar-SA" b="1">
                <a:solidFill>
                  <a:schemeClr val="bg1"/>
                </a:solidFill>
                <a:latin typeface="Constantia" pitchFamily="18" charset="0"/>
              </a:rPr>
              <a:t> </a:t>
            </a:r>
            <a:r>
              <a:rPr lang="en-US" b="1">
                <a:solidFill>
                  <a:schemeClr val="bg1"/>
                </a:solidFill>
                <a:latin typeface="Constantia" pitchFamily="18" charset="0"/>
              </a:rPr>
              <a:t>300 with Deutz  engine Type BF8M1015MC))</a:t>
            </a:r>
            <a:endParaRPr lang="ar-SA">
              <a:solidFill>
                <a:schemeClr val="bg1"/>
              </a:solidFill>
              <a:latin typeface="Constantia" pitchFamily="18" charset="0"/>
            </a:endParaRPr>
          </a:p>
          <a:p>
            <a:r>
              <a:rPr lang="en-US" b="1">
                <a:solidFill>
                  <a:schemeClr val="bg1"/>
                </a:solidFill>
                <a:latin typeface="Constantia" pitchFamily="18" charset="0"/>
              </a:rPr>
              <a:t> -  Aux.</a:t>
            </a:r>
            <a:r>
              <a:rPr lang="ar-SA" b="1">
                <a:solidFill>
                  <a:schemeClr val="bg1"/>
                </a:solidFill>
                <a:latin typeface="Constantia" pitchFamily="18" charset="0"/>
              </a:rPr>
              <a:t> </a:t>
            </a:r>
            <a:r>
              <a:rPr lang="en-US" b="1">
                <a:solidFill>
                  <a:schemeClr val="bg1"/>
                </a:solidFill>
                <a:latin typeface="Constantia" pitchFamily="18" charset="0"/>
              </a:rPr>
              <a:t>Engines    2</a:t>
            </a:r>
            <a:r>
              <a:rPr lang="ar-SA" b="1">
                <a:solidFill>
                  <a:schemeClr val="bg1"/>
                </a:solidFill>
                <a:latin typeface="Constantia" pitchFamily="18" charset="0"/>
              </a:rPr>
              <a:t>*</a:t>
            </a:r>
            <a:r>
              <a:rPr lang="en-US" b="1">
                <a:solidFill>
                  <a:schemeClr val="bg1"/>
                </a:solidFill>
                <a:latin typeface="Constantia" pitchFamily="18" charset="0"/>
              </a:rPr>
              <a:t>40 KVA  Perkins made</a:t>
            </a:r>
            <a:endParaRPr lang="en-US">
              <a:solidFill>
                <a:schemeClr val="bg1"/>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 calcmode="lin" valueType="num">
                                      <p:cBhvr additive="base">
                                        <p:cTn id="7"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8">
                                            <p:txEl>
                                              <p:pRg st="1" end="1"/>
                                            </p:txEl>
                                          </p:spTgt>
                                        </p:tgtEl>
                                        <p:attrNameLst>
                                          <p:attrName>style.visibility</p:attrName>
                                        </p:attrNameLst>
                                      </p:cBhvr>
                                      <p:to>
                                        <p:strVal val="visible"/>
                                      </p:to>
                                    </p:set>
                                    <p:anim calcmode="lin" valueType="num">
                                      <p:cBhvr additive="base">
                                        <p:cTn id="13" dur="5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8">
                                            <p:txEl>
                                              <p:pRg st="2" end="2"/>
                                            </p:txEl>
                                          </p:spTgt>
                                        </p:tgtEl>
                                        <p:attrNameLst>
                                          <p:attrName>style.visibility</p:attrName>
                                        </p:attrNameLst>
                                      </p:cBhvr>
                                      <p:to>
                                        <p:strVal val="visible"/>
                                      </p:to>
                                    </p:set>
                                    <p:anim calcmode="lin" valueType="num">
                                      <p:cBhvr additive="base">
                                        <p:cTn id="19" dur="5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8">
                                            <p:txEl>
                                              <p:pRg st="3" end="3"/>
                                            </p:txEl>
                                          </p:spTgt>
                                        </p:tgtEl>
                                        <p:attrNameLst>
                                          <p:attrName>style.visibility</p:attrName>
                                        </p:attrNameLst>
                                      </p:cBhvr>
                                      <p:to>
                                        <p:strVal val="visible"/>
                                      </p:to>
                                    </p:set>
                                    <p:anim calcmode="lin" valueType="num">
                                      <p:cBhvr additive="base">
                                        <p:cTn id="25" dur="5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8">
                                            <p:txEl>
                                              <p:pRg st="4" end="4"/>
                                            </p:txEl>
                                          </p:spTgt>
                                        </p:tgtEl>
                                        <p:attrNameLst>
                                          <p:attrName>style.visibility</p:attrName>
                                        </p:attrNameLst>
                                      </p:cBhvr>
                                      <p:to>
                                        <p:strVal val="visible"/>
                                      </p:to>
                                    </p:set>
                                    <p:anim calcmode="lin" valueType="num">
                                      <p:cBhvr additive="base">
                                        <p:cTn id="31" dur="500" fill="hold"/>
                                        <p:tgtEl>
                                          <p:spTgt spid="133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8">
                                            <p:txEl>
                                              <p:pRg st="5" end="5"/>
                                            </p:txEl>
                                          </p:spTgt>
                                        </p:tgtEl>
                                        <p:attrNameLst>
                                          <p:attrName>style.visibility</p:attrName>
                                        </p:attrNameLst>
                                      </p:cBhvr>
                                      <p:to>
                                        <p:strVal val="visible"/>
                                      </p:to>
                                    </p:set>
                                    <p:anim calcmode="lin" valueType="num">
                                      <p:cBhvr additive="base">
                                        <p:cTn id="37" dur="500" fill="hold"/>
                                        <p:tgtEl>
                                          <p:spTgt spid="133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8">
                                            <p:txEl>
                                              <p:pRg st="6" end="6"/>
                                            </p:txEl>
                                          </p:spTgt>
                                        </p:tgtEl>
                                        <p:attrNameLst>
                                          <p:attrName>style.visibility</p:attrName>
                                        </p:attrNameLst>
                                      </p:cBhvr>
                                      <p:to>
                                        <p:strVal val="visible"/>
                                      </p:to>
                                    </p:set>
                                    <p:anim calcmode="lin" valueType="num">
                                      <p:cBhvr additive="base">
                                        <p:cTn id="43" dur="500" fill="hold"/>
                                        <p:tgtEl>
                                          <p:spTgt spid="133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8">
                                            <p:txEl>
                                              <p:pRg st="8" end="8"/>
                                            </p:txEl>
                                          </p:spTgt>
                                        </p:tgtEl>
                                        <p:attrNameLst>
                                          <p:attrName>style.visibility</p:attrName>
                                        </p:attrNameLst>
                                      </p:cBhvr>
                                      <p:to>
                                        <p:strVal val="visible"/>
                                      </p:to>
                                    </p:set>
                                    <p:anim calcmode="lin" valueType="num">
                                      <p:cBhvr additive="base">
                                        <p:cTn id="49" dur="500" fill="hold"/>
                                        <p:tgtEl>
                                          <p:spTgt spid="1331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8">
                                            <p:txEl>
                                              <p:pRg st="9" end="9"/>
                                            </p:txEl>
                                          </p:spTgt>
                                        </p:tgtEl>
                                        <p:attrNameLst>
                                          <p:attrName>style.visibility</p:attrName>
                                        </p:attrNameLst>
                                      </p:cBhvr>
                                      <p:to>
                                        <p:strVal val="visible"/>
                                      </p:to>
                                    </p:set>
                                    <p:anim calcmode="lin" valueType="num">
                                      <p:cBhvr additive="base">
                                        <p:cTn id="55" dur="500" fill="hold"/>
                                        <p:tgtEl>
                                          <p:spTgt spid="1331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MANAGERLABTOP\Desktop\NRTC Presentation2\kosti visit11-05-08\.زيارة الوزير -كوستى 03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ar-SA"/>
          </a:p>
        </p:txBody>
      </p:sp>
      <p:sp>
        <p:nvSpPr>
          <p:cNvPr id="16387" name="Subtitle 2"/>
          <p:cNvSpPr>
            <a:spLocks noGrp="1"/>
          </p:cNvSpPr>
          <p:nvPr>
            <p:ph type="subTitle" idx="1"/>
          </p:nvPr>
        </p:nvSpPr>
        <p:spPr>
          <a:xfrm>
            <a:off x="533400" y="3228975"/>
            <a:ext cx="7854950" cy="1752600"/>
          </a:xfrm>
        </p:spPr>
        <p:txBody>
          <a:bodyPr/>
          <a:lstStyle/>
          <a:p>
            <a:pPr marR="0" eaLnBrk="1" hangingPunct="1"/>
            <a:endParaRPr lang="ar-SA" smtClean="0">
              <a:ea typeface="Majalla UI"/>
            </a:endParaRPr>
          </a:p>
        </p:txBody>
      </p:sp>
      <p:pic>
        <p:nvPicPr>
          <p:cNvPr id="16388" name="Picture 3" descr="j0387817"/>
          <p:cNvPicPr>
            <a:picLocks noChangeAspect="1" noChangeArrowheads="1"/>
          </p:cNvPicPr>
          <p:nvPr/>
        </p:nvPicPr>
        <p:blipFill>
          <a:blip r:embed="rId3" cstate="print">
            <a:lum bright="54000" contrast="-78000"/>
          </a:blip>
          <a:srcRect/>
          <a:stretch>
            <a:fillRect/>
          </a:stretch>
        </p:blipFill>
        <p:spPr bwMode="auto">
          <a:xfrm>
            <a:off x="-14288" y="0"/>
            <a:ext cx="9144001" cy="6858000"/>
          </a:xfrm>
          <a:prstGeom prst="rect">
            <a:avLst/>
          </a:prstGeom>
          <a:noFill/>
          <a:ln w="9525">
            <a:noFill/>
            <a:miter lim="800000"/>
            <a:headEnd/>
            <a:tailEnd/>
          </a:ln>
        </p:spPr>
      </p:pic>
      <p:sp>
        <p:nvSpPr>
          <p:cNvPr id="15365" name="TextBox 5"/>
          <p:cNvSpPr txBox="1">
            <a:spLocks noChangeArrowheads="1"/>
          </p:cNvSpPr>
          <p:nvPr/>
        </p:nvSpPr>
        <p:spPr bwMode="auto">
          <a:xfrm>
            <a:off x="584200" y="260350"/>
            <a:ext cx="8242300" cy="6105525"/>
          </a:xfrm>
          <a:prstGeom prst="rect">
            <a:avLst/>
          </a:prstGeom>
          <a:noFill/>
          <a:ln w="9525">
            <a:noFill/>
            <a:miter lim="800000"/>
            <a:headEnd/>
            <a:tailEnd/>
          </a:ln>
        </p:spPr>
        <p:txBody>
          <a:bodyPr lIns="103109" tIns="51553" rIns="103109" bIns="51553">
            <a:spAutoFit/>
          </a:bodyPr>
          <a:lstStyle/>
          <a:p>
            <a:r>
              <a:rPr lang="en-US" sz="2800" b="1">
                <a:solidFill>
                  <a:schemeClr val="bg1"/>
                </a:solidFill>
                <a:latin typeface="Constantia" pitchFamily="18" charset="0"/>
              </a:rPr>
              <a:t> </a:t>
            </a:r>
            <a:r>
              <a:rPr lang="en-US" sz="2800" b="1" u="sng">
                <a:solidFill>
                  <a:schemeClr val="bg1"/>
                </a:solidFill>
                <a:latin typeface="Constantia" pitchFamily="18" charset="0"/>
              </a:rPr>
              <a:t> General Cargo Barge :</a:t>
            </a:r>
            <a:endParaRPr lang="en-US" sz="2800">
              <a:solidFill>
                <a:schemeClr val="bg1"/>
              </a:solidFill>
              <a:latin typeface="Constantia" pitchFamily="18" charset="0"/>
            </a:endParaRPr>
          </a:p>
          <a:p>
            <a:r>
              <a:rPr lang="en-US" b="1">
                <a:solidFill>
                  <a:schemeClr val="bg1"/>
                </a:solidFill>
                <a:latin typeface="Constantia" pitchFamily="18" charset="0"/>
              </a:rPr>
              <a:t>Length O.A.		                         36.00   m.</a:t>
            </a:r>
            <a:endParaRPr lang="en-US">
              <a:solidFill>
                <a:schemeClr val="bg1"/>
              </a:solidFill>
              <a:latin typeface="Constantia" pitchFamily="18" charset="0"/>
            </a:endParaRPr>
          </a:p>
          <a:p>
            <a:r>
              <a:rPr lang="en-US" b="1">
                <a:solidFill>
                  <a:schemeClr val="bg1"/>
                </a:solidFill>
                <a:latin typeface="Constantia" pitchFamily="18" charset="0"/>
              </a:rPr>
              <a:t>Breadth		           	                          9.50   m.</a:t>
            </a:r>
            <a:endParaRPr lang="en-US">
              <a:solidFill>
                <a:schemeClr val="bg1"/>
              </a:solidFill>
              <a:latin typeface="Constantia" pitchFamily="18" charset="0"/>
            </a:endParaRPr>
          </a:p>
          <a:p>
            <a:r>
              <a:rPr lang="en-US" b="1">
                <a:solidFill>
                  <a:schemeClr val="bg1"/>
                </a:solidFill>
                <a:latin typeface="Constantia" pitchFamily="18" charset="0"/>
              </a:rPr>
              <a:t>Depth			                          2.25   m.</a:t>
            </a:r>
            <a:endParaRPr lang="en-US">
              <a:solidFill>
                <a:schemeClr val="bg1"/>
              </a:solidFill>
              <a:latin typeface="Constantia" pitchFamily="18" charset="0"/>
            </a:endParaRPr>
          </a:p>
          <a:p>
            <a:r>
              <a:rPr lang="en-US" b="1">
                <a:solidFill>
                  <a:schemeClr val="bg1"/>
                </a:solidFill>
                <a:latin typeface="Constantia" pitchFamily="18" charset="0"/>
              </a:rPr>
              <a:t>Draught max.	           	                          1.80   m.</a:t>
            </a:r>
            <a:endParaRPr lang="en-US">
              <a:solidFill>
                <a:schemeClr val="bg1"/>
              </a:solidFill>
              <a:latin typeface="Constantia" pitchFamily="18" charset="0"/>
            </a:endParaRPr>
          </a:p>
          <a:p>
            <a:r>
              <a:rPr lang="en-US" b="1">
                <a:solidFill>
                  <a:schemeClr val="bg1"/>
                </a:solidFill>
                <a:latin typeface="Constantia" pitchFamily="18" charset="0"/>
              </a:rPr>
              <a:t>Dead weight                                                   500  tons</a:t>
            </a:r>
            <a:endParaRPr lang="en-US">
              <a:solidFill>
                <a:schemeClr val="bg1"/>
              </a:solidFill>
              <a:latin typeface="Constantia" pitchFamily="18" charset="0"/>
            </a:endParaRPr>
          </a:p>
          <a:p>
            <a:r>
              <a:rPr lang="en-US" sz="2800" b="1" u="sng">
                <a:solidFill>
                  <a:schemeClr val="bg1"/>
                </a:solidFill>
                <a:latin typeface="Constantia" pitchFamily="18" charset="0"/>
              </a:rPr>
              <a:t>Flat Deck Barge :</a:t>
            </a:r>
            <a:endParaRPr lang="en-US">
              <a:solidFill>
                <a:schemeClr val="bg1"/>
              </a:solidFill>
              <a:latin typeface="Constantia" pitchFamily="18" charset="0"/>
            </a:endParaRPr>
          </a:p>
          <a:p>
            <a:r>
              <a:rPr lang="en-US" b="1">
                <a:solidFill>
                  <a:schemeClr val="bg1"/>
                </a:solidFill>
                <a:latin typeface="Constantia" pitchFamily="18" charset="0"/>
              </a:rPr>
              <a:t>Length O.A.	        	           	       36.00   m.</a:t>
            </a:r>
            <a:endParaRPr lang="en-US">
              <a:solidFill>
                <a:schemeClr val="bg1"/>
              </a:solidFill>
              <a:latin typeface="Constantia" pitchFamily="18" charset="0"/>
            </a:endParaRPr>
          </a:p>
          <a:p>
            <a:r>
              <a:rPr lang="en-US" b="1">
                <a:solidFill>
                  <a:schemeClr val="bg1"/>
                </a:solidFill>
                <a:latin typeface="Constantia" pitchFamily="18" charset="0"/>
              </a:rPr>
              <a:t>Breadth			                        9.50   m.</a:t>
            </a:r>
            <a:endParaRPr lang="en-US">
              <a:solidFill>
                <a:schemeClr val="bg1"/>
              </a:solidFill>
              <a:latin typeface="Constantia" pitchFamily="18" charset="0"/>
            </a:endParaRPr>
          </a:p>
          <a:p>
            <a:r>
              <a:rPr lang="en-US" b="1">
                <a:solidFill>
                  <a:schemeClr val="bg1"/>
                </a:solidFill>
                <a:latin typeface="Constantia" pitchFamily="18" charset="0"/>
              </a:rPr>
              <a:t>Depth			                        2.25  m.</a:t>
            </a:r>
            <a:endParaRPr lang="en-US">
              <a:solidFill>
                <a:schemeClr val="bg1"/>
              </a:solidFill>
              <a:latin typeface="Constantia" pitchFamily="18" charset="0"/>
            </a:endParaRPr>
          </a:p>
          <a:p>
            <a:r>
              <a:rPr lang="en-US" b="1">
                <a:solidFill>
                  <a:schemeClr val="bg1"/>
                </a:solidFill>
                <a:latin typeface="Constantia" pitchFamily="18" charset="0"/>
              </a:rPr>
              <a:t>Draught Max.		                        1.8    m.</a:t>
            </a:r>
            <a:endParaRPr lang="en-US">
              <a:solidFill>
                <a:schemeClr val="bg1"/>
              </a:solidFill>
              <a:latin typeface="Constantia" pitchFamily="18" charset="0"/>
            </a:endParaRPr>
          </a:p>
          <a:p>
            <a:r>
              <a:rPr lang="en-US" b="1">
                <a:solidFill>
                  <a:schemeClr val="bg1"/>
                </a:solidFill>
                <a:latin typeface="Constantia" pitchFamily="18" charset="0"/>
              </a:rPr>
              <a:t>Deadweight at max. Draught	       500 tons</a:t>
            </a:r>
            <a:endParaRPr lang="en-US">
              <a:solidFill>
                <a:schemeClr val="bg1"/>
              </a:solidFill>
              <a:latin typeface="Constantia" pitchFamily="18" charset="0"/>
            </a:endParaRPr>
          </a:p>
          <a:p>
            <a:r>
              <a:rPr lang="en-US" b="1">
                <a:solidFill>
                  <a:schemeClr val="bg1"/>
                </a:solidFill>
                <a:latin typeface="Constantia" pitchFamily="18" charset="0"/>
              </a:rPr>
              <a:t>Deck Load                                                      3.5   t / m2</a:t>
            </a:r>
            <a:endParaRPr lang="en-US">
              <a:solidFill>
                <a:schemeClr val="bg1"/>
              </a:solidFill>
              <a:latin typeface="Constantia" pitchFamily="18" charset="0"/>
            </a:endParaRPr>
          </a:p>
          <a:p>
            <a:pPr rtl="1"/>
            <a:r>
              <a:rPr lang="en-US" sz="2800" b="1" u="sng">
                <a:solidFill>
                  <a:schemeClr val="bg1"/>
                </a:solidFill>
                <a:latin typeface="Constantia" pitchFamily="18" charset="0"/>
              </a:rPr>
              <a:t>Fuel Oil Barge :-</a:t>
            </a:r>
            <a:endParaRPr lang="en-US" sz="2800">
              <a:solidFill>
                <a:schemeClr val="bg1"/>
              </a:solidFill>
              <a:latin typeface="Constantia" pitchFamily="18" charset="0"/>
            </a:endParaRPr>
          </a:p>
          <a:p>
            <a:r>
              <a:rPr lang="en-US" b="1">
                <a:solidFill>
                  <a:schemeClr val="bg1"/>
                </a:solidFill>
                <a:latin typeface="Constantia" pitchFamily="18" charset="0"/>
              </a:rPr>
              <a:t>  Length O.A.		                       36.00   m.</a:t>
            </a:r>
            <a:endParaRPr lang="en-US">
              <a:solidFill>
                <a:schemeClr val="bg1"/>
              </a:solidFill>
              <a:latin typeface="Constantia" pitchFamily="18" charset="0"/>
            </a:endParaRPr>
          </a:p>
          <a:p>
            <a:r>
              <a:rPr lang="en-US" b="1">
                <a:solidFill>
                  <a:schemeClr val="bg1"/>
                </a:solidFill>
                <a:latin typeface="Constantia" pitchFamily="18" charset="0"/>
              </a:rPr>
              <a:t>  Breadth		                       9.50   m.</a:t>
            </a:r>
            <a:endParaRPr lang="en-US">
              <a:solidFill>
                <a:schemeClr val="bg1"/>
              </a:solidFill>
              <a:latin typeface="Constantia" pitchFamily="18" charset="0"/>
            </a:endParaRPr>
          </a:p>
          <a:p>
            <a:r>
              <a:rPr lang="en-US" b="1">
                <a:solidFill>
                  <a:schemeClr val="bg1"/>
                </a:solidFill>
                <a:latin typeface="Constantia" pitchFamily="18" charset="0"/>
              </a:rPr>
              <a:t>  Depth			                        2.25  m.</a:t>
            </a:r>
            <a:endParaRPr lang="en-US">
              <a:solidFill>
                <a:schemeClr val="bg1"/>
              </a:solidFill>
              <a:latin typeface="Constantia" pitchFamily="18" charset="0"/>
            </a:endParaRPr>
          </a:p>
          <a:p>
            <a:r>
              <a:rPr lang="en-US" b="1">
                <a:solidFill>
                  <a:schemeClr val="bg1"/>
                </a:solidFill>
                <a:latin typeface="Constantia" pitchFamily="18" charset="0"/>
              </a:rPr>
              <a:t>  Draught max.	           	                        1.60  m.</a:t>
            </a:r>
            <a:endParaRPr lang="en-US">
              <a:solidFill>
                <a:schemeClr val="bg1"/>
              </a:solidFill>
              <a:latin typeface="Constantia" pitchFamily="18" charset="0"/>
            </a:endParaRPr>
          </a:p>
          <a:p>
            <a:r>
              <a:rPr lang="en-US" b="1">
                <a:solidFill>
                  <a:schemeClr val="bg1"/>
                </a:solidFill>
                <a:latin typeface="Constantia" pitchFamily="18" charset="0"/>
              </a:rPr>
              <a:t>  Dead weight                                               300 tons</a:t>
            </a:r>
            <a:endParaRPr lang="en-US">
              <a:solidFill>
                <a:schemeClr val="bg1"/>
              </a:solidFill>
              <a:latin typeface="Constantia" pitchFamily="18" charset="0"/>
            </a:endParaRPr>
          </a:p>
          <a:p>
            <a:pPr rtl="1"/>
            <a:r>
              <a:rPr lang="en-US">
                <a:latin typeface="Constantia" pitchFamily="18" charset="0"/>
              </a:rPr>
              <a:t>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5">
                                            <p:txEl>
                                              <p:pRg st="1" end="1"/>
                                            </p:txEl>
                                          </p:spTgt>
                                        </p:tgtEl>
                                        <p:attrNameLst>
                                          <p:attrName>style.visibility</p:attrName>
                                        </p:attrNameLst>
                                      </p:cBhvr>
                                      <p:to>
                                        <p:strVal val="visible"/>
                                      </p:to>
                                    </p:set>
                                    <p:anim calcmode="lin" valueType="num">
                                      <p:cBhvr additive="base">
                                        <p:cTn id="11"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5">
                                            <p:txEl>
                                              <p:pRg st="2" end="2"/>
                                            </p:txEl>
                                          </p:spTgt>
                                        </p:tgtEl>
                                        <p:attrNameLst>
                                          <p:attrName>style.visibility</p:attrName>
                                        </p:attrNameLst>
                                      </p:cBhvr>
                                      <p:to>
                                        <p:strVal val="visible"/>
                                      </p:to>
                                    </p:set>
                                    <p:anim calcmode="lin" valueType="num">
                                      <p:cBhvr additive="base">
                                        <p:cTn id="15"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65">
                                            <p:txEl>
                                              <p:pRg st="3" end="3"/>
                                            </p:txEl>
                                          </p:spTgt>
                                        </p:tgtEl>
                                        <p:attrNameLst>
                                          <p:attrName>style.visibility</p:attrName>
                                        </p:attrNameLst>
                                      </p:cBhvr>
                                      <p:to>
                                        <p:strVal val="visible"/>
                                      </p:to>
                                    </p:set>
                                    <p:anim calcmode="lin" valueType="num">
                                      <p:cBhvr additive="base">
                                        <p:cTn id="19" dur="500" fill="hold"/>
                                        <p:tgtEl>
                                          <p:spTgt spid="153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65">
                                            <p:txEl>
                                              <p:pRg st="4" end="4"/>
                                            </p:txEl>
                                          </p:spTgt>
                                        </p:tgtEl>
                                        <p:attrNameLst>
                                          <p:attrName>style.visibility</p:attrName>
                                        </p:attrNameLst>
                                      </p:cBhvr>
                                      <p:to>
                                        <p:strVal val="visible"/>
                                      </p:to>
                                    </p:set>
                                    <p:anim calcmode="lin" valueType="num">
                                      <p:cBhvr additive="base">
                                        <p:cTn id="23" dur="5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5">
                                            <p:txEl>
                                              <p:pRg st="5" end="5"/>
                                            </p:txEl>
                                          </p:spTgt>
                                        </p:tgtEl>
                                        <p:attrNameLst>
                                          <p:attrName>style.visibility</p:attrName>
                                        </p:attrNameLst>
                                      </p:cBhvr>
                                      <p:to>
                                        <p:strVal val="visible"/>
                                      </p:to>
                                    </p:set>
                                    <p:anim calcmode="lin" valueType="num">
                                      <p:cBhvr additive="base">
                                        <p:cTn id="27" dur="500" fill="hold"/>
                                        <p:tgtEl>
                                          <p:spTgt spid="153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5">
                                            <p:txEl>
                                              <p:pRg st="6" end="6"/>
                                            </p:txEl>
                                          </p:spTgt>
                                        </p:tgtEl>
                                        <p:attrNameLst>
                                          <p:attrName>style.visibility</p:attrName>
                                        </p:attrNameLst>
                                      </p:cBhvr>
                                      <p:to>
                                        <p:strVal val="visible"/>
                                      </p:to>
                                    </p:set>
                                    <p:anim calcmode="lin" valueType="num">
                                      <p:cBhvr additive="base">
                                        <p:cTn id="31" dur="500" fill="hold"/>
                                        <p:tgtEl>
                                          <p:spTgt spid="153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65">
                                            <p:txEl>
                                              <p:pRg st="7" end="7"/>
                                            </p:txEl>
                                          </p:spTgt>
                                        </p:tgtEl>
                                        <p:attrNameLst>
                                          <p:attrName>style.visibility</p:attrName>
                                        </p:attrNameLst>
                                      </p:cBhvr>
                                      <p:to>
                                        <p:strVal val="visible"/>
                                      </p:to>
                                    </p:set>
                                    <p:anim calcmode="lin" valueType="num">
                                      <p:cBhvr additive="base">
                                        <p:cTn id="35" dur="500" fill="hold"/>
                                        <p:tgtEl>
                                          <p:spTgt spid="1536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365">
                                            <p:txEl>
                                              <p:pRg st="8" end="8"/>
                                            </p:txEl>
                                          </p:spTgt>
                                        </p:tgtEl>
                                        <p:attrNameLst>
                                          <p:attrName>style.visibility</p:attrName>
                                        </p:attrNameLst>
                                      </p:cBhvr>
                                      <p:to>
                                        <p:strVal val="visible"/>
                                      </p:to>
                                    </p:set>
                                    <p:anim calcmode="lin" valueType="num">
                                      <p:cBhvr additive="base">
                                        <p:cTn id="39" dur="500" fill="hold"/>
                                        <p:tgtEl>
                                          <p:spTgt spid="1536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365">
                                            <p:txEl>
                                              <p:pRg st="9" end="9"/>
                                            </p:txEl>
                                          </p:spTgt>
                                        </p:tgtEl>
                                        <p:attrNameLst>
                                          <p:attrName>style.visibility</p:attrName>
                                        </p:attrNameLst>
                                      </p:cBhvr>
                                      <p:to>
                                        <p:strVal val="visible"/>
                                      </p:to>
                                    </p:set>
                                    <p:anim calcmode="lin" valueType="num">
                                      <p:cBhvr additive="base">
                                        <p:cTn id="43" dur="500" fill="hold"/>
                                        <p:tgtEl>
                                          <p:spTgt spid="1536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365">
                                            <p:txEl>
                                              <p:pRg st="10" end="10"/>
                                            </p:txEl>
                                          </p:spTgt>
                                        </p:tgtEl>
                                        <p:attrNameLst>
                                          <p:attrName>style.visibility</p:attrName>
                                        </p:attrNameLst>
                                      </p:cBhvr>
                                      <p:to>
                                        <p:strVal val="visible"/>
                                      </p:to>
                                    </p:set>
                                    <p:anim calcmode="lin" valueType="num">
                                      <p:cBhvr additive="base">
                                        <p:cTn id="47" dur="500" fill="hold"/>
                                        <p:tgtEl>
                                          <p:spTgt spid="1536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36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365">
                                            <p:txEl>
                                              <p:pRg st="11" end="11"/>
                                            </p:txEl>
                                          </p:spTgt>
                                        </p:tgtEl>
                                        <p:attrNameLst>
                                          <p:attrName>style.visibility</p:attrName>
                                        </p:attrNameLst>
                                      </p:cBhvr>
                                      <p:to>
                                        <p:strVal val="visible"/>
                                      </p:to>
                                    </p:set>
                                    <p:anim calcmode="lin" valueType="num">
                                      <p:cBhvr additive="base">
                                        <p:cTn id="51" dur="500" fill="hold"/>
                                        <p:tgtEl>
                                          <p:spTgt spid="1536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36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365">
                                            <p:txEl>
                                              <p:pRg st="12" end="12"/>
                                            </p:txEl>
                                          </p:spTgt>
                                        </p:tgtEl>
                                        <p:attrNameLst>
                                          <p:attrName>style.visibility</p:attrName>
                                        </p:attrNameLst>
                                      </p:cBhvr>
                                      <p:to>
                                        <p:strVal val="visible"/>
                                      </p:to>
                                    </p:set>
                                    <p:anim calcmode="lin" valueType="num">
                                      <p:cBhvr additive="base">
                                        <p:cTn id="55" dur="500" fill="hold"/>
                                        <p:tgtEl>
                                          <p:spTgt spid="1536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365">
                                            <p:txEl>
                                              <p:pRg st="13" end="13"/>
                                            </p:txEl>
                                          </p:spTgt>
                                        </p:tgtEl>
                                        <p:attrNameLst>
                                          <p:attrName>style.visibility</p:attrName>
                                        </p:attrNameLst>
                                      </p:cBhvr>
                                      <p:to>
                                        <p:strVal val="visible"/>
                                      </p:to>
                                    </p:set>
                                    <p:anim calcmode="lin" valueType="num">
                                      <p:cBhvr additive="base">
                                        <p:cTn id="59" dur="500" fill="hold"/>
                                        <p:tgtEl>
                                          <p:spTgt spid="1536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36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365">
                                            <p:txEl>
                                              <p:pRg st="14" end="14"/>
                                            </p:txEl>
                                          </p:spTgt>
                                        </p:tgtEl>
                                        <p:attrNameLst>
                                          <p:attrName>style.visibility</p:attrName>
                                        </p:attrNameLst>
                                      </p:cBhvr>
                                      <p:to>
                                        <p:strVal val="visible"/>
                                      </p:to>
                                    </p:set>
                                    <p:anim calcmode="lin" valueType="num">
                                      <p:cBhvr additive="base">
                                        <p:cTn id="63" dur="500" fill="hold"/>
                                        <p:tgtEl>
                                          <p:spTgt spid="1536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36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365">
                                            <p:txEl>
                                              <p:pRg st="15" end="15"/>
                                            </p:txEl>
                                          </p:spTgt>
                                        </p:tgtEl>
                                        <p:attrNameLst>
                                          <p:attrName>style.visibility</p:attrName>
                                        </p:attrNameLst>
                                      </p:cBhvr>
                                      <p:to>
                                        <p:strVal val="visible"/>
                                      </p:to>
                                    </p:set>
                                    <p:anim calcmode="lin" valueType="num">
                                      <p:cBhvr additive="base">
                                        <p:cTn id="67" dur="500" fill="hold"/>
                                        <p:tgtEl>
                                          <p:spTgt spid="1536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365">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365">
                                            <p:txEl>
                                              <p:pRg st="16" end="16"/>
                                            </p:txEl>
                                          </p:spTgt>
                                        </p:tgtEl>
                                        <p:attrNameLst>
                                          <p:attrName>style.visibility</p:attrName>
                                        </p:attrNameLst>
                                      </p:cBhvr>
                                      <p:to>
                                        <p:strVal val="visible"/>
                                      </p:to>
                                    </p:set>
                                    <p:anim calcmode="lin" valueType="num">
                                      <p:cBhvr additive="base">
                                        <p:cTn id="71" dur="500" fill="hold"/>
                                        <p:tgtEl>
                                          <p:spTgt spid="15365">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365">
                                            <p:txEl>
                                              <p:pRg st="16" end="16"/>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365">
                                            <p:txEl>
                                              <p:pRg st="17" end="17"/>
                                            </p:txEl>
                                          </p:spTgt>
                                        </p:tgtEl>
                                        <p:attrNameLst>
                                          <p:attrName>style.visibility</p:attrName>
                                        </p:attrNameLst>
                                      </p:cBhvr>
                                      <p:to>
                                        <p:strVal val="visible"/>
                                      </p:to>
                                    </p:set>
                                    <p:anim calcmode="lin" valueType="num">
                                      <p:cBhvr additive="base">
                                        <p:cTn id="75" dur="500" fill="hold"/>
                                        <p:tgtEl>
                                          <p:spTgt spid="15365">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5365">
                                            <p:txEl>
                                              <p:pRg st="17" end="17"/>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365">
                                            <p:txEl>
                                              <p:pRg st="18" end="18"/>
                                            </p:txEl>
                                          </p:spTgt>
                                        </p:tgtEl>
                                        <p:attrNameLst>
                                          <p:attrName>style.visibility</p:attrName>
                                        </p:attrNameLst>
                                      </p:cBhvr>
                                      <p:to>
                                        <p:strVal val="visible"/>
                                      </p:to>
                                    </p:set>
                                    <p:anim calcmode="lin" valueType="num">
                                      <p:cBhvr additive="base">
                                        <p:cTn id="79" dur="500" fill="hold"/>
                                        <p:tgtEl>
                                          <p:spTgt spid="15365">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365">
                                            <p:txEl>
                                              <p:pRg st="18" end="18"/>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365">
                                            <p:txEl>
                                              <p:pRg st="19" end="19"/>
                                            </p:txEl>
                                          </p:spTgt>
                                        </p:tgtEl>
                                        <p:attrNameLst>
                                          <p:attrName>style.visibility</p:attrName>
                                        </p:attrNameLst>
                                      </p:cBhvr>
                                      <p:to>
                                        <p:strVal val="visible"/>
                                      </p:to>
                                    </p:set>
                                    <p:anim calcmode="lin" valueType="num">
                                      <p:cBhvr additive="base">
                                        <p:cTn id="83" dur="500" fill="hold"/>
                                        <p:tgtEl>
                                          <p:spTgt spid="15365">
                                            <p:txEl>
                                              <p:pRg st="19" end="1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5365">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a:xfrm>
            <a:off x="-76200" y="0"/>
            <a:ext cx="9144000" cy="6858000"/>
          </a:xfrm>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TextBox 8"/>
          <p:cNvSpPr txBox="1">
            <a:spLocks noChangeArrowheads="1"/>
          </p:cNvSpPr>
          <p:nvPr/>
        </p:nvSpPr>
        <p:spPr bwMode="auto">
          <a:xfrm>
            <a:off x="646113" y="5203825"/>
            <a:ext cx="1220787" cy="307975"/>
          </a:xfrm>
          <a:prstGeom prst="rect">
            <a:avLst/>
          </a:prstGeom>
          <a:ln w="19050">
            <a:noFill/>
            <a:miter lim="800000"/>
            <a:headEnd/>
            <a:tailEnd/>
          </a:ln>
        </p:spPr>
        <p:txBody>
          <a:bodyPr>
            <a:spAutoFit/>
          </a:bodyPr>
          <a:lstStyle/>
          <a:p>
            <a:pPr algn="ctr"/>
            <a:r>
              <a:rPr lang="en-US" sz="1400" b="1">
                <a:solidFill>
                  <a:schemeClr val="bg1"/>
                </a:solidFill>
                <a:latin typeface="Constantia" pitchFamily="18" charset="0"/>
              </a:rPr>
              <a:t>Rabak Port</a:t>
            </a:r>
            <a:endParaRPr lang="ar-EG" sz="1400" b="1">
              <a:solidFill>
                <a:schemeClr val="bg1"/>
              </a:solidFill>
              <a:latin typeface="Constantia" pitchFamily="18" charset="0"/>
              <a:ea typeface="Majalla UI"/>
              <a:cs typeface="Majalla UI"/>
            </a:endParaRPr>
          </a:p>
        </p:txBody>
      </p:sp>
      <p:sp useBgFill="1">
        <p:nvSpPr>
          <p:cNvPr id="18435" name="TextBox 8"/>
          <p:cNvSpPr txBox="1">
            <a:spLocks noChangeArrowheads="1"/>
          </p:cNvSpPr>
          <p:nvPr/>
        </p:nvSpPr>
        <p:spPr bwMode="auto">
          <a:xfrm>
            <a:off x="674688" y="5218113"/>
            <a:ext cx="1376362" cy="307975"/>
          </a:xfrm>
          <a:prstGeom prst="rect">
            <a:avLst/>
          </a:prstGeom>
          <a:ln w="19050">
            <a:noFill/>
            <a:miter lim="800000"/>
            <a:headEnd/>
            <a:tailEnd/>
          </a:ln>
        </p:spPr>
        <p:txBody>
          <a:bodyPr>
            <a:spAutoFit/>
          </a:bodyPr>
          <a:lstStyle/>
          <a:p>
            <a:pPr algn="ctr"/>
            <a:r>
              <a:rPr lang="en-US" sz="1400" b="1">
                <a:solidFill>
                  <a:schemeClr val="bg1"/>
                </a:solidFill>
                <a:latin typeface="Constantia" pitchFamily="18" charset="0"/>
              </a:rPr>
              <a:t>Old Kusti Port</a:t>
            </a:r>
            <a:endParaRPr lang="ar-EG" sz="1400" b="1">
              <a:solidFill>
                <a:schemeClr val="bg1"/>
              </a:solidFill>
              <a:latin typeface="Constantia" pitchFamily="18" charset="0"/>
              <a:ea typeface="Majalla UI"/>
              <a:cs typeface="Majalla UI"/>
            </a:endParaRPr>
          </a:p>
        </p:txBody>
      </p:sp>
      <p:pic>
        <p:nvPicPr>
          <p:cNvPr id="18436" name="Picture 11" descr="DSCF0101.jpg"/>
          <p:cNvPicPr>
            <a:picLocks noChangeAspect="1"/>
          </p:cNvPicPr>
          <p:nvPr/>
        </p:nvPicPr>
        <p:blipFill>
          <a:blip r:embed="rId2" cstate="print">
            <a:lum bright="8000" contrast="16000"/>
          </a:blip>
          <a:srcRect r="1860"/>
          <a:stretch>
            <a:fillRect/>
          </a:stretch>
        </p:blipFill>
        <p:spPr bwMode="auto">
          <a:xfrm>
            <a:off x="0" y="0"/>
            <a:ext cx="9144000" cy="6858000"/>
          </a:xfrm>
          <a:prstGeom prst="rect">
            <a:avLst/>
          </a:prstGeom>
          <a:noFill/>
          <a:ln w="5080">
            <a:solidFill>
              <a:schemeClr val="bg1"/>
            </a:solid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2362200"/>
          <a:ext cx="6781800" cy="2164080"/>
        </p:xfrm>
        <a:graphic>
          <a:graphicData uri="http://schemas.openxmlformats.org/drawingml/2006/table">
            <a:tbl>
              <a:tblPr firstRow="1" bandRow="1">
                <a:tableStyleId>{5C22544A-7EE6-4342-B048-85BDC9FD1C3A}</a:tableStyleId>
              </a:tblPr>
              <a:tblGrid>
                <a:gridCol w="1371600"/>
                <a:gridCol w="1828800"/>
                <a:gridCol w="1828800"/>
                <a:gridCol w="1752600"/>
              </a:tblGrid>
              <a:tr h="533400">
                <a:tc>
                  <a:txBody>
                    <a:bodyPr/>
                    <a:lstStyle/>
                    <a:p>
                      <a:pPr algn="ctr"/>
                      <a:r>
                        <a:rPr lang="ar-LB" b="1" dirty="0" smtClean="0"/>
                        <a:t>201</a:t>
                      </a:r>
                      <a:r>
                        <a:rPr lang="ar-SA" b="1" dirty="0" smtClean="0"/>
                        <a:t>1</a:t>
                      </a:r>
                      <a:endParaRPr lang="en-US" b="1" dirty="0"/>
                    </a:p>
                  </a:txBody>
                  <a:tcPr anchor="ctr"/>
                </a:tc>
                <a:tc>
                  <a:txBody>
                    <a:bodyPr/>
                    <a:lstStyle/>
                    <a:p>
                      <a:pPr algn="ctr"/>
                      <a:r>
                        <a:rPr lang="ar-LB" b="1" dirty="0" smtClean="0"/>
                        <a:t>201</a:t>
                      </a:r>
                      <a:r>
                        <a:rPr lang="ar-SA" b="1" dirty="0" smtClean="0"/>
                        <a:t>0</a:t>
                      </a:r>
                      <a:endParaRPr lang="en-US" b="1" dirty="0"/>
                    </a:p>
                  </a:txBody>
                  <a:tcPr anchor="ctr"/>
                </a:tc>
                <a:tc>
                  <a:txBody>
                    <a:bodyPr/>
                    <a:lstStyle/>
                    <a:p>
                      <a:pPr algn="ctr"/>
                      <a:r>
                        <a:rPr lang="ar-LB" b="1" dirty="0" smtClean="0"/>
                        <a:t>20</a:t>
                      </a:r>
                      <a:r>
                        <a:rPr lang="ar-SA" b="1" dirty="0" smtClean="0"/>
                        <a:t>09</a:t>
                      </a:r>
                      <a:endParaRPr lang="en-US" b="1" dirty="0"/>
                    </a:p>
                  </a:txBody>
                  <a:tcPr anchor="ctr"/>
                </a:tc>
                <a:tc rowSpan="2">
                  <a:txBody>
                    <a:bodyPr/>
                    <a:lstStyle/>
                    <a:p>
                      <a:pPr algn="ctr"/>
                      <a:endParaRPr lang="ar-SA"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ar-SA" sz="1800" b="1" dirty="0" smtClean="0"/>
                        <a:t>الوسيط </a:t>
                      </a:r>
                    </a:p>
                    <a:p>
                      <a:pPr marL="0" marR="0" indent="0" algn="ctr" defTabSz="914400" rtl="0" eaLnBrk="1" fontAlgn="auto" latinLnBrk="0" hangingPunct="1">
                        <a:lnSpc>
                          <a:spcPct val="100000"/>
                        </a:lnSpc>
                        <a:spcBef>
                          <a:spcPts val="0"/>
                        </a:spcBef>
                        <a:spcAft>
                          <a:spcPts val="0"/>
                        </a:spcAft>
                        <a:buClrTx/>
                        <a:buSzTx/>
                        <a:buFontTx/>
                        <a:buNone/>
                        <a:tabLst/>
                        <a:defRPr/>
                      </a:pPr>
                      <a:endParaRPr lang="ar-SA" sz="1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ar-LB" sz="1800" b="1" dirty="0" smtClean="0"/>
                        <a:t>النقل النهري</a:t>
                      </a:r>
                      <a:endParaRPr lang="en-US" sz="1800" b="1" dirty="0" smtClean="0"/>
                    </a:p>
                    <a:p>
                      <a:pPr algn="ctr"/>
                      <a:endParaRPr lang="en-US" dirty="0"/>
                    </a:p>
                  </a:txBody>
                  <a:tcPr/>
                </a:tc>
              </a:tr>
              <a:tr h="762000">
                <a:tc>
                  <a:txBody>
                    <a:bodyPr/>
                    <a:lstStyle/>
                    <a:p>
                      <a:pPr algn="ctr"/>
                      <a:r>
                        <a:rPr lang="ar-SA" sz="1800" b="1" dirty="0" smtClean="0"/>
                        <a:t>146,151</a:t>
                      </a:r>
                      <a:endParaRPr lang="en-US" b="1" dirty="0"/>
                    </a:p>
                  </a:txBody>
                  <a:tcPr anchor="ctr"/>
                </a:tc>
                <a:tc>
                  <a:txBody>
                    <a:bodyPr/>
                    <a:lstStyle/>
                    <a:p>
                      <a:pPr algn="ctr"/>
                      <a:r>
                        <a:rPr lang="ar-SA" sz="1800" b="1" dirty="0" smtClean="0"/>
                        <a:t>170,692</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ar-SA" sz="1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ar-SA" sz="1800" b="1" dirty="0" smtClean="0"/>
                        <a:t>116,592</a:t>
                      </a:r>
                      <a:endParaRPr lang="en-US" sz="1800" b="1" dirty="0" smtClean="0"/>
                    </a:p>
                    <a:p>
                      <a:pPr algn="ctr"/>
                      <a:endParaRPr lang="en-US" b="1" dirty="0"/>
                    </a:p>
                  </a:txBody>
                  <a:tcPr anchor="ctr"/>
                </a:tc>
                <a:tc vMerge="1">
                  <a:txBody>
                    <a:bodyPr/>
                    <a:lstStyle/>
                    <a:p>
                      <a:pPr algn="r" rtl="1"/>
                      <a:endParaRPr lang="en-US" dirty="0"/>
                    </a:p>
                  </a:txBody>
                  <a:tcPr/>
                </a:tc>
              </a:tr>
              <a:tr h="685800">
                <a:tc>
                  <a:txBody>
                    <a:bodyPr/>
                    <a:lstStyle/>
                    <a:p>
                      <a:endParaRPr lang="en-US" sz="2000" b="1" dirty="0"/>
                    </a:p>
                  </a:txBody>
                  <a:tcPr/>
                </a:tc>
                <a:tc>
                  <a:txBody>
                    <a:bodyPr/>
                    <a:lstStyle/>
                    <a:p>
                      <a:endParaRPr lang="en-US" sz="2000" b="1" dirty="0"/>
                    </a:p>
                  </a:txBody>
                  <a:tcPr/>
                </a:tc>
                <a:tc>
                  <a:txBody>
                    <a:bodyPr/>
                    <a:lstStyle/>
                    <a:p>
                      <a:r>
                        <a:rPr kumimoji="0" lang="ar-SA" sz="2000" kern="1200" dirty="0" smtClean="0">
                          <a:solidFill>
                            <a:srgbClr val="0070C0"/>
                          </a:solidFill>
                          <a:latin typeface="Andalus" pitchFamily="18" charset="-78"/>
                          <a:ea typeface="+mn-ea"/>
                          <a:cs typeface="Andalus" pitchFamily="18" charset="-78"/>
                        </a:rPr>
                        <a:t>وحدة القياس: 1000طن.كم</a:t>
                      </a:r>
                      <a:endParaRPr lang="en-US" sz="2000" b="1" dirty="0"/>
                    </a:p>
                  </a:txBody>
                  <a:tcPr/>
                </a:tc>
                <a:tc>
                  <a:txBody>
                    <a:bodyPr/>
                    <a:lstStyle/>
                    <a:p>
                      <a:pPr algn="r" rtl="1"/>
                      <a:endParaRPr lang="en-US" sz="2400" b="1" dirty="0"/>
                    </a:p>
                  </a:txBody>
                  <a:tcPr anchor="ctr"/>
                </a:tc>
              </a:tr>
            </a:tbl>
          </a:graphicData>
        </a:graphic>
      </p:graphicFrame>
      <p:sp>
        <p:nvSpPr>
          <p:cNvPr id="5" name="Title 1"/>
          <p:cNvSpPr txBox="1">
            <a:spLocks/>
          </p:cNvSpPr>
          <p:nvPr/>
        </p:nvSpPr>
        <p:spPr bwMode="auto">
          <a:xfrm>
            <a:off x="609600" y="1447800"/>
            <a:ext cx="8229600" cy="590550"/>
          </a:xfrm>
          <a:prstGeom prst="rect">
            <a:avLst/>
          </a:prstGeom>
          <a:noFill/>
          <a:ln w="9525">
            <a:noFill/>
            <a:miter lim="800000"/>
            <a:headEnd/>
            <a:tailEnd/>
          </a:ln>
        </p:spPr>
        <p:txBody>
          <a:bodyPr lIns="0" rIns="0" bIns="0" anchor="b"/>
          <a:lstStyle/>
          <a:p>
            <a:pPr algn="r" rtl="1" eaLnBrk="0" hangingPunct="0">
              <a:defRPr/>
            </a:pPr>
            <a:r>
              <a:rPr lang="ar-LB" sz="3600" dirty="0">
                <a:latin typeface="Andalus" pitchFamily="18" charset="-78"/>
                <a:ea typeface="+mj-ea"/>
                <a:cs typeface="Andalus" pitchFamily="18" charset="-78"/>
              </a:rPr>
              <a:t>مساهمة النقل النهري </a:t>
            </a:r>
            <a:r>
              <a:rPr lang="ar-SA" sz="3600" dirty="0">
                <a:latin typeface="Andalus" pitchFamily="18" charset="-78"/>
                <a:ea typeface="+mj-ea"/>
                <a:cs typeface="Andalus" pitchFamily="18" charset="-78"/>
              </a:rPr>
              <a:t>في </a:t>
            </a:r>
            <a:r>
              <a:rPr lang="ar-LB" sz="3600" dirty="0">
                <a:latin typeface="Andalus" pitchFamily="18" charset="-78"/>
                <a:ea typeface="+mj-ea"/>
                <a:cs typeface="Andalus" pitchFamily="18" charset="-78"/>
              </a:rPr>
              <a:t>نقل البضائع</a:t>
            </a:r>
            <a:endParaRPr lang="en-US" sz="3600" dirty="0">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1"/>
          <p:cNvSpPr>
            <a:spLocks noGrp="1"/>
          </p:cNvSpPr>
          <p:nvPr>
            <p:ph type="subTitle" idx="1"/>
          </p:nvPr>
        </p:nvSpPr>
        <p:spPr>
          <a:xfrm>
            <a:off x="457200" y="1905000"/>
            <a:ext cx="8305800" cy="3962400"/>
          </a:xfrm>
        </p:spPr>
        <p:txBody>
          <a:bodyPr/>
          <a:lstStyle/>
          <a:p>
            <a:pPr marR="0" algn="just" rtl="1" eaLnBrk="1" hangingPunct="1"/>
            <a:endParaRPr lang="ar-SA" sz="2800" b="1" smtClean="0">
              <a:solidFill>
                <a:schemeClr val="bg1"/>
              </a:solidFill>
              <a:ea typeface="Majalla UI"/>
            </a:endParaRPr>
          </a:p>
        </p:txBody>
      </p:sp>
      <p:graphicFrame>
        <p:nvGraphicFramePr>
          <p:cNvPr id="5" name="Table 4"/>
          <p:cNvGraphicFramePr>
            <a:graphicFrameLocks noGrp="1"/>
          </p:cNvGraphicFramePr>
          <p:nvPr/>
        </p:nvGraphicFramePr>
        <p:xfrm>
          <a:off x="457200" y="1219200"/>
          <a:ext cx="8305800" cy="4651375"/>
        </p:xfrm>
        <a:graphic>
          <a:graphicData uri="http://schemas.openxmlformats.org/drawingml/2006/table">
            <a:tbl>
              <a:tblPr rtl="1"/>
              <a:tblGrid>
                <a:gridCol w="3214687"/>
                <a:gridCol w="2322513"/>
                <a:gridCol w="2768600"/>
              </a:tblGrid>
              <a:tr h="930275">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Constantia" pitchFamily="18" charset="0"/>
                          <a:ea typeface="Majalla UI"/>
                          <a:cs typeface="Majalla UI"/>
                        </a:rPr>
                        <a:t>وسيلة النقل </a:t>
                      </a:r>
                      <a:endParaRPr kumimoji="0" lang="en-US" sz="1100" b="1" i="0" u="none" strike="noStrike" cap="none" normalizeH="0" baseline="0" dirty="0" smtClean="0">
                        <a:ln>
                          <a:noFill/>
                        </a:ln>
                        <a:solidFill>
                          <a:srgbClr val="FFFFFF"/>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FFFFFF"/>
                          </a:solidFill>
                          <a:effectLst/>
                          <a:latin typeface="Constantia" pitchFamily="18" charset="0"/>
                          <a:ea typeface="Majalla UI"/>
                          <a:cs typeface="Majalla UI"/>
                        </a:rPr>
                        <a:t>الحمولة (طن)</a:t>
                      </a:r>
                      <a:endParaRPr kumimoji="0" lang="en-US" sz="1100" b="1" i="0" u="none" strike="noStrike" cap="none" normalizeH="0" baseline="0" dirty="0" smtClean="0">
                        <a:ln>
                          <a:noFill/>
                        </a:ln>
                        <a:solidFill>
                          <a:srgbClr val="FFFFFF"/>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FFFFFF"/>
                          </a:solidFill>
                          <a:effectLst/>
                          <a:latin typeface="Constantia" pitchFamily="18" charset="0"/>
                          <a:ea typeface="Majalla UI"/>
                          <a:cs typeface="Majalla UI"/>
                        </a:rPr>
                        <a:t>القوة الدافعة ( حصان)</a:t>
                      </a:r>
                      <a:endParaRPr kumimoji="0" lang="en-US" sz="1100" b="1" i="0" u="none" strike="noStrike" cap="none" normalizeH="0" baseline="0" smtClean="0">
                        <a:ln>
                          <a:noFill/>
                        </a:ln>
                        <a:solidFill>
                          <a:srgbClr val="FFFFFF"/>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BD0D9"/>
                    </a:solidFill>
                  </a:tcPr>
                </a:tc>
              </a:tr>
              <a:tr h="930275">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وحدة نقل نهرى  ( جرار + 4  صنادل  )</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onstantia" pitchFamily="18" charset="0"/>
                          <a:ea typeface="Majalla UI"/>
                          <a:cs typeface="Majalla UI"/>
                        </a:rPr>
                        <a:t>2,000</a:t>
                      </a:r>
                      <a:endParaRPr kumimoji="0" lang="en-US" sz="1100" b="1" i="0" u="none" strike="noStrike" cap="none" normalizeH="0" baseline="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940</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r>
              <a:tr h="930275">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قطار  بضاعه ( 50 عربة )</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1,500</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1,850</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r>
              <a:tr h="930275">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اسطول شاحنات (66  شاحنة )</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1,980</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onstantia" pitchFamily="18" charset="0"/>
                          <a:ea typeface="Majalla UI"/>
                          <a:cs typeface="Majalla UI"/>
                        </a:rPr>
                        <a:t>16,170</a:t>
                      </a:r>
                      <a:endParaRPr kumimoji="0" lang="en-US" sz="1100" b="1" i="0" u="none" strike="noStrike" cap="none" normalizeH="0" baseline="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EF1"/>
                    </a:solidFill>
                  </a:tcPr>
                </a:tc>
              </a:tr>
              <a:tr h="930275">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rgbClr val="000000"/>
                          </a:solidFill>
                          <a:effectLst/>
                          <a:latin typeface="Constantia" pitchFamily="18" charset="0"/>
                          <a:ea typeface="Majalla UI"/>
                          <a:cs typeface="Majalla UI"/>
                        </a:rPr>
                        <a:t>اسطول طائرات (62 طائرة شحن )</a:t>
                      </a:r>
                      <a:endParaRPr kumimoji="0" lang="en-US" sz="1100" b="1" i="0" u="none" strike="noStrike" cap="none" normalizeH="0" baseline="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1,884</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Constantia" pitchFamily="18" charset="0"/>
                          <a:ea typeface="Majalla UI"/>
                          <a:cs typeface="Majalla UI"/>
                        </a:rPr>
                        <a:t>72,000</a:t>
                      </a:r>
                      <a:endParaRPr kumimoji="0" lang="en-US" sz="11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7F8"/>
                    </a:solidFill>
                  </a:tcPr>
                </a:tc>
              </a:tr>
            </a:tbl>
          </a:graphicData>
        </a:graphic>
      </p:graphicFrame>
      <p:sp>
        <p:nvSpPr>
          <p:cNvPr id="4" name="Rectangle 3"/>
          <p:cNvSpPr/>
          <p:nvPr/>
        </p:nvSpPr>
        <p:spPr>
          <a:xfrm>
            <a:off x="1720596" y="228600"/>
            <a:ext cx="5682967" cy="707886"/>
          </a:xfrm>
          <a:prstGeom prst="rect">
            <a:avLst/>
          </a:prstGeom>
          <a:noFill/>
        </p:spPr>
        <p:txBody>
          <a:bodyPr wrap="none">
            <a:spAutoFit/>
          </a:bodyPr>
          <a:lstStyle/>
          <a:p>
            <a:pPr algn="ctr" fontAlgn="auto">
              <a:spcBef>
                <a:spcPts val="0"/>
              </a:spcBef>
              <a:spcAft>
                <a:spcPts val="0"/>
              </a:spcAft>
              <a:defRPr/>
            </a:pPr>
            <a:r>
              <a:rPr lang="ar-SA" sz="40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mn-lt"/>
                <a:cs typeface="+mn-cs"/>
              </a:rPr>
              <a:t>مقارنة بين وسائل النقل المختلفة </a:t>
            </a:r>
            <a:endParaRPr lang="en-US" sz="4000"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1"/>
          <p:cNvSpPr>
            <a:spLocks noGrp="1"/>
          </p:cNvSpPr>
          <p:nvPr>
            <p:ph type="subTitle" idx="1"/>
          </p:nvPr>
        </p:nvSpPr>
        <p:spPr>
          <a:xfrm>
            <a:off x="457200" y="1828800"/>
            <a:ext cx="8458200" cy="5029200"/>
          </a:xfrm>
        </p:spPr>
        <p:txBody>
          <a:bodyPr/>
          <a:lstStyle/>
          <a:p>
            <a:pPr marR="0" algn="just" rtl="1" eaLnBrk="1" hangingPunct="1">
              <a:spcBef>
                <a:spcPct val="0"/>
              </a:spcBef>
              <a:buClr>
                <a:srgbClr val="0070C0"/>
              </a:buClr>
            </a:pPr>
            <a:r>
              <a:rPr lang="ar-LB" sz="3200" b="1" smtClean="0">
                <a:solidFill>
                  <a:srgbClr val="FF0000"/>
                </a:solidFill>
                <a:latin typeface="Andalus" pitchFamily="18" charset="-78"/>
                <a:cs typeface="Andalus" pitchFamily="18" charset="-78"/>
              </a:rPr>
              <a:t>ثانياً</a:t>
            </a:r>
            <a:r>
              <a:rPr lang="ar-SA" sz="3200" b="1" smtClean="0">
                <a:solidFill>
                  <a:srgbClr val="FF0000"/>
                </a:solidFill>
                <a:latin typeface="Andalus" pitchFamily="18" charset="-78"/>
                <a:cs typeface="Andalus" pitchFamily="18" charset="-78"/>
              </a:rPr>
              <a:t>:</a:t>
            </a:r>
            <a:r>
              <a:rPr lang="ar-LB" sz="3200" b="1" smtClean="0">
                <a:solidFill>
                  <a:srgbClr val="FF0000"/>
                </a:solidFill>
                <a:latin typeface="Andalus" pitchFamily="18" charset="-78"/>
                <a:cs typeface="Andalus" pitchFamily="18" charset="-78"/>
              </a:rPr>
              <a:t> دعم التكامل الاقتصادي </a:t>
            </a:r>
            <a:endParaRPr lang="ar-SA" sz="3200" b="1" smtClean="0">
              <a:solidFill>
                <a:srgbClr val="FF0000"/>
              </a:solidFill>
              <a:latin typeface="Andalus" pitchFamily="18" charset="-78"/>
              <a:cs typeface="Andalus" pitchFamily="18" charset="-78"/>
            </a:endParaRPr>
          </a:p>
          <a:p>
            <a:pPr marR="0" algn="just" rtl="1" eaLnBrk="1" hangingPunct="1">
              <a:spcBef>
                <a:spcPct val="0"/>
              </a:spcBef>
              <a:buClr>
                <a:srgbClr val="0070C0"/>
              </a:buClr>
              <a:buFont typeface="Wingdings" pitchFamily="2" charset="2"/>
              <a:buChar char="Ø"/>
            </a:pPr>
            <a:r>
              <a:rPr lang="ar-SA" sz="2800" b="1" smtClean="0">
                <a:solidFill>
                  <a:schemeClr val="bg1"/>
                </a:solidFill>
                <a:ea typeface="Majalla UI"/>
              </a:rPr>
              <a:t>يتمتع السودان بإمكانيات طبيعية هائلة من المجارى المائية التى يمكن أن تشكل أساسا جيداَ لخدمات نقل فاعل</a:t>
            </a:r>
            <a:r>
              <a:rPr lang="ar-LB" sz="2800" b="1" smtClean="0">
                <a:solidFill>
                  <a:schemeClr val="bg1"/>
                </a:solidFill>
                <a:ea typeface="Majalla UI"/>
              </a:rPr>
              <a:t> يدعم التكامل الاقتصادي داخلياً بين مناطق السودان المختلفة واقليمياً بين بلدان المنطقة المجاورة للسودان مثل البلدان الأعضاء في</a:t>
            </a:r>
            <a:r>
              <a:rPr lang="en-US" sz="2800" b="1" smtClean="0">
                <a:solidFill>
                  <a:schemeClr val="bg1"/>
                </a:solidFill>
              </a:rPr>
              <a:t>COMESA) </a:t>
            </a:r>
            <a:r>
              <a:rPr lang="ar-SA" sz="2800" b="1" smtClean="0">
                <a:solidFill>
                  <a:schemeClr val="bg1"/>
                </a:solidFill>
                <a:ea typeface="Majalla UI"/>
              </a:rPr>
              <a:t>)</a:t>
            </a:r>
            <a:r>
              <a:rPr lang="ar-LB" sz="2800" b="1" smtClean="0">
                <a:solidFill>
                  <a:schemeClr val="bg1"/>
                </a:solidFill>
                <a:ea typeface="Majalla UI"/>
              </a:rPr>
              <a:t> و</a:t>
            </a:r>
            <a:r>
              <a:rPr lang="ar-SA" sz="2800" b="1" smtClean="0">
                <a:solidFill>
                  <a:schemeClr val="bg1"/>
                </a:solidFill>
                <a:ea typeface="Majalla UI"/>
              </a:rPr>
              <a:t> (</a:t>
            </a:r>
            <a:r>
              <a:rPr lang="en-US" sz="2800" b="1" smtClean="0">
                <a:solidFill>
                  <a:schemeClr val="bg1"/>
                </a:solidFill>
              </a:rPr>
              <a:t>GAFTA </a:t>
            </a:r>
            <a:r>
              <a:rPr lang="ar-SA" sz="2800" b="1" smtClean="0">
                <a:solidFill>
                  <a:schemeClr val="bg1"/>
                </a:solidFill>
                <a:ea typeface="Majalla UI"/>
              </a:rPr>
              <a:t>)</a:t>
            </a:r>
            <a:r>
              <a:rPr lang="ar-LB" sz="2800" b="1" smtClean="0">
                <a:solidFill>
                  <a:schemeClr val="bg1"/>
                </a:solidFill>
                <a:ea typeface="Majalla UI"/>
              </a:rPr>
              <a:t>؛</a:t>
            </a:r>
          </a:p>
          <a:p>
            <a:pPr marR="0" algn="just" rtl="1" eaLnBrk="1" hangingPunct="1">
              <a:spcBef>
                <a:spcPct val="0"/>
              </a:spcBef>
              <a:buClr>
                <a:srgbClr val="0070C0"/>
              </a:buClr>
              <a:buFont typeface="Wingdings" pitchFamily="2" charset="2"/>
              <a:buChar char="Ø"/>
            </a:pPr>
            <a:r>
              <a:rPr lang="ar-LB" sz="2800" b="1" smtClean="0">
                <a:solidFill>
                  <a:schemeClr val="bg1"/>
                </a:solidFill>
                <a:ea typeface="Majalla UI"/>
              </a:rPr>
              <a:t> </a:t>
            </a:r>
            <a:r>
              <a:rPr lang="ar-SA" sz="2800" b="1" smtClean="0">
                <a:solidFill>
                  <a:schemeClr val="bg1"/>
                </a:solidFill>
                <a:ea typeface="Majalla UI"/>
              </a:rPr>
              <a:t>أن ميناء كوستي النهري هو نقطة بداية التجارة من السودان لدولة جنوب السودان  بموقعه، وسط شبكة طرق برية وسككية تربط  غرب وشرق ووسط السودان كما يوجد بالجوار ميناء جاف لخدمات التجارة بين الدول والتجارة العابرة. </a:t>
            </a:r>
          </a:p>
          <a:p>
            <a:pPr marR="0" algn="just" rtl="1" eaLnBrk="1" hangingPunct="1">
              <a:spcBef>
                <a:spcPct val="0"/>
              </a:spcBef>
            </a:pPr>
            <a:endParaRPr lang="en-US" sz="2800" b="1" smtClean="0">
              <a:solidFill>
                <a:schemeClr val="bg1"/>
              </a:solidFill>
            </a:endParaRPr>
          </a:p>
        </p:txBody>
      </p:sp>
      <p:sp>
        <p:nvSpPr>
          <p:cNvPr id="3" name="Title 2"/>
          <p:cNvSpPr>
            <a:spLocks noGrp="1"/>
          </p:cNvSpPr>
          <p:nvPr>
            <p:ph type="ctrTitle"/>
          </p:nvPr>
        </p:nvSpPr>
        <p:spPr>
          <a:xfrm>
            <a:off x="838200" y="990600"/>
            <a:ext cx="8153400" cy="838200"/>
          </a:xfrm>
        </p:spPr>
        <p:txBody>
          <a:bodyPr>
            <a:normAutofit fontScale="90000"/>
          </a:bodyPr>
          <a:lstStyle/>
          <a:p>
            <a:pPr algn="ctr" rtl="1" eaLnBrk="1" fontAlgn="auto" hangingPunct="1">
              <a:spcAft>
                <a:spcPts val="0"/>
              </a:spcAft>
              <a:defRPr/>
            </a:pPr>
            <a:r>
              <a:rPr lang="ar-SA" dirty="0" smtClean="0">
                <a:latin typeface="Andalus" pitchFamily="18" charset="-78"/>
                <a:cs typeface="Andalus" pitchFamily="18" charset="-78"/>
              </a:rPr>
              <a:t> </a:t>
            </a:r>
            <a:r>
              <a:rPr lang="ar-SA" sz="4400" dirty="0" smtClean="0">
                <a:solidFill>
                  <a:srgbClr val="FF0000"/>
                </a:solidFill>
                <a:effectLst/>
                <a:latin typeface="Andalus" pitchFamily="18" charset="-78"/>
                <a:cs typeface="Andalus" pitchFamily="18" charset="-78"/>
              </a:rPr>
              <a:t>أهمية النقل النهرى</a:t>
            </a:r>
            <a:r>
              <a:rPr lang="ar-LB" sz="4400" dirty="0" smtClean="0">
                <a:solidFill>
                  <a:srgbClr val="FF0000"/>
                </a:solidFill>
                <a:effectLst/>
                <a:latin typeface="Andalus" pitchFamily="18" charset="-78"/>
                <a:cs typeface="Andalus" pitchFamily="18" charset="-78"/>
              </a:rPr>
              <a:t>: </a:t>
            </a:r>
            <a:r>
              <a:rPr lang="ar-SA" sz="4400" dirty="0" smtClean="0">
                <a:solidFill>
                  <a:srgbClr val="FF0000"/>
                </a:solidFill>
                <a:effectLst/>
                <a:latin typeface="Andalus" pitchFamily="18" charset="-78"/>
                <a:cs typeface="Andalus" pitchFamily="18" charset="-78"/>
              </a:rPr>
              <a:t/>
            </a:r>
            <a:br>
              <a:rPr lang="ar-SA" sz="4400" dirty="0" smtClean="0">
                <a:solidFill>
                  <a:srgbClr val="FF0000"/>
                </a:solidFill>
                <a:effectLst/>
                <a:latin typeface="Andalus" pitchFamily="18" charset="-78"/>
                <a:cs typeface="Andalus" pitchFamily="18" charset="-78"/>
              </a:rPr>
            </a:br>
            <a:endParaRPr lang="en-US" sz="4400" dirty="0">
              <a:solidFill>
                <a:srgbClr val="FF0000"/>
              </a:solidFill>
              <a:effectLst/>
              <a:latin typeface="Andalus" pitchFamily="18" charset="-78"/>
              <a:cs typeface="Andalus"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pRg st="1" end="1"/>
                                            </p:txEl>
                                          </p:spTgt>
                                        </p:tgtEl>
                                        <p:attrNameLst>
                                          <p:attrName>style.visibility</p:attrName>
                                        </p:attrNameLst>
                                      </p:cBhvr>
                                      <p:to>
                                        <p:strVal val="visible"/>
                                      </p:to>
                                    </p:set>
                                    <p:anim calcmode="lin" valueType="num">
                                      <p:cBhvr additive="base">
                                        <p:cTn id="19"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2" end="2"/>
                                            </p:txEl>
                                          </p:spTgt>
                                        </p:tgtEl>
                                        <p:attrNameLst>
                                          <p:attrName>style.visibility</p:attrName>
                                        </p:attrNameLst>
                                      </p:cBhvr>
                                      <p:to>
                                        <p:strVal val="visible"/>
                                      </p:to>
                                    </p:set>
                                    <p:anim calcmode="lin" valueType="num">
                                      <p:cBhvr additive="base">
                                        <p:cTn id="25"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lstStyle/>
          <a:p>
            <a:pPr algn="just" rtl="1" eaLnBrk="1" hangingPunct="1">
              <a:spcBef>
                <a:spcPct val="0"/>
              </a:spcBef>
              <a:buClr>
                <a:srgbClr val="0070C0"/>
              </a:buClr>
              <a:buFont typeface="Wingdings" pitchFamily="2" charset="2"/>
              <a:buChar char="Ø"/>
            </a:pPr>
            <a:r>
              <a:rPr lang="ar-SA" sz="2800" b="1" smtClean="0">
                <a:ea typeface="Majalla UI"/>
              </a:rPr>
              <a:t>ان ميناء كوستي  بنهر النيل الابيض يربط موانئ دولة جنوب السودان من الرنك وحتي جوبا في مسافة 1,436كم وان المنقولات من البضائع تبلغ حوالي 130 صنف -حسب تقرير بنك السودان المركزي- هذه الاصناف تشمل السائلة كالوقود بانواعه والمواد الغذائية ومواد البناء بالاضافة الي الاليات.</a:t>
            </a:r>
          </a:p>
          <a:p>
            <a:pPr algn="just" rtl="1" eaLnBrk="1" hangingPunct="1">
              <a:spcBef>
                <a:spcPct val="0"/>
              </a:spcBef>
              <a:buClr>
                <a:srgbClr val="0070C0"/>
              </a:buClr>
              <a:buFont typeface="Wingdings" pitchFamily="2" charset="2"/>
              <a:buChar char="Ø"/>
            </a:pPr>
            <a:r>
              <a:rPr lang="ar-SA" sz="2800" b="1" smtClean="0">
                <a:ea typeface="Majalla UI"/>
              </a:rPr>
              <a:t> وان من اميز الزبائن المتعاملين مع (شركة النيل للنقل النهري) في نقل البضائع والركاب: برامج الغذا العالمي/ بعثة الامم المتحدة في السودان وجنوب السودان/ منظمة الهجرة الدولية </a:t>
            </a:r>
            <a:r>
              <a:rPr lang="en-US" sz="2800" b="1" smtClean="0">
                <a:ea typeface="Majalla UI"/>
                <a:cs typeface="Majalla UI"/>
              </a:rPr>
              <a:t>IOM</a:t>
            </a:r>
            <a:r>
              <a:rPr lang="ar-SA" sz="2800" b="1" smtClean="0">
                <a:ea typeface="Majalla UI"/>
              </a:rPr>
              <a:t>/ شركة السكر السودانية وشركة سكر جنوب السودان/ العون الامريكي/ مصنع التكامل للاسمنت/ مجموعة دال الغذائية </a:t>
            </a:r>
            <a:r>
              <a:rPr lang="ar-SA" sz="3200" b="1" smtClean="0">
                <a:ea typeface="Majalla UI"/>
              </a:rPr>
              <a:t>.</a:t>
            </a:r>
            <a:endParaRPr lang="ar-LB" sz="2800" b="1" smtClean="0">
              <a:ea typeface="Majalla UI"/>
            </a:endParaRP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52400" y="1219200"/>
            <a:ext cx="8915400" cy="5562600"/>
          </a:xfrm>
        </p:spPr>
        <p:txBody>
          <a:bodyPr/>
          <a:lstStyle/>
          <a:p>
            <a:pPr algn="just" rtl="1" eaLnBrk="1" hangingPunct="1">
              <a:spcBef>
                <a:spcPct val="0"/>
              </a:spcBef>
              <a:buClr>
                <a:srgbClr val="0070C0"/>
              </a:buClr>
              <a:buSzPct val="101000"/>
              <a:buFont typeface="Wingdings" pitchFamily="2" charset="2"/>
              <a:buChar char="Ø"/>
            </a:pPr>
            <a:r>
              <a:rPr lang="ar-SA" sz="2800" b="1" smtClean="0">
                <a:ea typeface="Majalla UI"/>
              </a:rPr>
              <a:t>تولدت الرؤية الاستراتجية للشركة من الثروات الهائلة الموجودة في القارة السمراء في الوقت الذي يعاني فيه العالم من نقص في الغذاء والارتفاع الجنوني لاسعاره مما اثر علي اقتصاديات الدول من حيث استثماراتها وتدني المستوي الاجتماعي فيها . في ذات الوقت وجود بنية اساسية في السودان غير مستخدمة او لم تؤهل لاستخدام  </a:t>
            </a:r>
            <a:r>
              <a:rPr lang="ar-LB" sz="2800" b="1" smtClean="0">
                <a:ea typeface="Majalla UI"/>
              </a:rPr>
              <a:t>أ</a:t>
            </a:r>
            <a:r>
              <a:rPr lang="ar-SA" sz="2800" b="1" smtClean="0">
                <a:ea typeface="Majalla UI"/>
              </a:rPr>
              <a:t>مثل </a:t>
            </a:r>
            <a:r>
              <a:rPr lang="ar-LB" sz="2800" b="1" smtClean="0">
                <a:ea typeface="Majalla UI"/>
              </a:rPr>
              <a:t>يدعم</a:t>
            </a:r>
            <a:r>
              <a:rPr lang="ar-SA" sz="2800" b="1" smtClean="0">
                <a:ea typeface="Majalla UI"/>
              </a:rPr>
              <a:t> تحق</a:t>
            </a:r>
            <a:r>
              <a:rPr lang="ar-LB" sz="2800" b="1" smtClean="0">
                <a:ea typeface="Majalla UI"/>
              </a:rPr>
              <a:t>ي</a:t>
            </a:r>
            <a:r>
              <a:rPr lang="ar-SA" sz="2800" b="1" smtClean="0">
                <a:ea typeface="Majalla UI"/>
              </a:rPr>
              <a:t>ق اقتصاديات منظومة الامن الغذائي في العالم ، وهي منظومة النقل متعدد الوسائط  او بمعني اشمل وجود شبكة لوجستية مناسبة تنقل هذه المنتجات سواء داخليا او خارجيا. </a:t>
            </a:r>
          </a:p>
        </p:txBody>
      </p:sp>
      <p:sp>
        <p:nvSpPr>
          <p:cNvPr id="23555" name="Title 1"/>
          <p:cNvSpPr>
            <a:spLocks noGrp="1"/>
          </p:cNvSpPr>
          <p:nvPr>
            <p:ph type="title"/>
          </p:nvPr>
        </p:nvSpPr>
        <p:spPr>
          <a:xfrm>
            <a:off x="762000" y="533400"/>
            <a:ext cx="8229600" cy="609600"/>
          </a:xfrm>
        </p:spPr>
        <p:txBody>
          <a:bodyPr/>
          <a:lstStyle/>
          <a:p>
            <a:pPr algn="r" eaLnBrk="1" hangingPunct="1"/>
            <a:r>
              <a:rPr lang="ar-SA" sz="4000" smtClean="0">
                <a:solidFill>
                  <a:srgbClr val="FF0000"/>
                </a:solidFill>
                <a:cs typeface="Andalus" pitchFamily="18" charset="-78"/>
              </a:rPr>
              <a:t>الرؤية الاستراتجية  المستقبلية للشركة: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2000"/>
                                        <p:tgtEl>
                                          <p:spTgt spid="20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67200" y="533400"/>
            <a:ext cx="4419600" cy="666750"/>
          </a:xfrm>
        </p:spPr>
        <p:txBody>
          <a:bodyPr/>
          <a:lstStyle/>
          <a:p>
            <a:pPr algn="r" eaLnBrk="1" hangingPunct="1"/>
            <a:r>
              <a:rPr lang="ar-LB" sz="3600" b="1" smtClean="0">
                <a:solidFill>
                  <a:srgbClr val="FF0000"/>
                </a:solidFill>
              </a:rPr>
              <a:t>المحتويات</a:t>
            </a:r>
            <a:endParaRPr lang="en-US" sz="3600" b="1" smtClean="0">
              <a:solidFill>
                <a:srgbClr val="FF0000"/>
              </a:solidFill>
            </a:endParaRPr>
          </a:p>
        </p:txBody>
      </p:sp>
      <p:sp>
        <p:nvSpPr>
          <p:cNvPr id="3" name="Content Placeholder 2"/>
          <p:cNvSpPr>
            <a:spLocks noGrp="1"/>
          </p:cNvSpPr>
          <p:nvPr>
            <p:ph idx="1"/>
          </p:nvPr>
        </p:nvSpPr>
        <p:spPr>
          <a:xfrm>
            <a:off x="381000" y="1524000"/>
            <a:ext cx="8229600" cy="4648200"/>
          </a:xfrm>
        </p:spPr>
        <p:txBody>
          <a:bodyPr/>
          <a:lstStyle/>
          <a:p>
            <a:pPr algn="r" rtl="1" eaLnBrk="1" hangingPunct="1">
              <a:buClr>
                <a:srgbClr val="0070C0"/>
              </a:buClr>
              <a:defRPr/>
            </a:pPr>
            <a:r>
              <a:rPr lang="ar-LB" sz="3600" dirty="0" smtClean="0">
                <a:solidFill>
                  <a:srgbClr val="0070C0"/>
                </a:solidFill>
                <a:cs typeface="Andalus" pitchFamily="18" charset="-78"/>
              </a:rPr>
              <a:t>قطاع النقل النهري في السودان</a:t>
            </a:r>
          </a:p>
          <a:p>
            <a:pPr algn="r" rtl="1" eaLnBrk="1" hangingPunct="1">
              <a:buClr>
                <a:srgbClr val="0070C0"/>
              </a:buClr>
              <a:defRPr/>
            </a:pPr>
            <a:r>
              <a:rPr lang="ar-SA" sz="3600" dirty="0" smtClean="0">
                <a:solidFill>
                  <a:srgbClr val="0070C0"/>
                </a:solidFill>
                <a:latin typeface="Andalus" pitchFamily="18" charset="-78"/>
                <a:cs typeface="Andalus" pitchFamily="18" charset="-78"/>
              </a:rPr>
              <a:t>النقل النهرى</a:t>
            </a:r>
            <a:r>
              <a:rPr lang="ar-LB" sz="3600" dirty="0" smtClean="0">
                <a:solidFill>
                  <a:srgbClr val="0070C0"/>
                </a:solidFill>
                <a:latin typeface="Andalus" pitchFamily="18" charset="-78"/>
                <a:cs typeface="Andalus" pitchFamily="18" charset="-78"/>
              </a:rPr>
              <a:t> وتعزيز كفاءة النقل في السودان</a:t>
            </a:r>
          </a:p>
          <a:p>
            <a:pPr algn="r" rtl="1" eaLnBrk="1" hangingPunct="1">
              <a:buClr>
                <a:srgbClr val="0070C0"/>
              </a:buClr>
              <a:defRPr/>
            </a:pPr>
            <a:r>
              <a:rPr lang="ar-LB" sz="3600" dirty="0" smtClean="0">
                <a:solidFill>
                  <a:srgbClr val="0070C0"/>
                </a:solidFill>
                <a:latin typeface="Andalus" pitchFamily="18" charset="-78"/>
                <a:cs typeface="Andalus" pitchFamily="18" charset="-78"/>
              </a:rPr>
              <a:t> أهمية النقل النهري في السودان</a:t>
            </a:r>
          </a:p>
          <a:p>
            <a:pPr lvl="1" algn="r" rtl="1" eaLnBrk="1" hangingPunct="1">
              <a:buClr>
                <a:srgbClr val="0070C0"/>
              </a:buClr>
              <a:buFont typeface="Wingdings 2" pitchFamily="18" charset="2"/>
              <a:buNone/>
              <a:defRPr/>
            </a:pPr>
            <a:r>
              <a:rPr lang="ar-LB" sz="3600" dirty="0" smtClean="0">
                <a:solidFill>
                  <a:srgbClr val="0070C0"/>
                </a:solidFill>
                <a:latin typeface="Andalus" pitchFamily="18" charset="-78"/>
                <a:cs typeface="Andalus" pitchFamily="18" charset="-78"/>
              </a:rPr>
              <a:t>أولا </a:t>
            </a:r>
            <a:r>
              <a:rPr lang="ar-SA" sz="3600" dirty="0" smtClean="0">
                <a:solidFill>
                  <a:srgbClr val="0070C0"/>
                </a:solidFill>
                <a:latin typeface="Andalus" pitchFamily="18" charset="-78"/>
                <a:cs typeface="Andalus" pitchFamily="18" charset="-78"/>
              </a:rPr>
              <a:t> </a:t>
            </a:r>
            <a:r>
              <a:rPr lang="ar-LB" sz="3600" dirty="0" smtClean="0">
                <a:solidFill>
                  <a:srgbClr val="0070C0"/>
                </a:solidFill>
                <a:latin typeface="Andalus" pitchFamily="18" charset="-78"/>
                <a:cs typeface="Andalus" pitchFamily="18" charset="-78"/>
              </a:rPr>
              <a:t>: التكلفة المنخفضة</a:t>
            </a:r>
            <a:r>
              <a:rPr lang="ar-LB" sz="3600" dirty="0" smtClean="0">
                <a:solidFill>
                  <a:srgbClr val="0070C0"/>
                </a:solidFill>
                <a:cs typeface="Andalus" pitchFamily="18" charset="-78"/>
              </a:rPr>
              <a:t> </a:t>
            </a:r>
          </a:p>
          <a:p>
            <a:pPr lvl="1" algn="r" rtl="1" eaLnBrk="1" hangingPunct="1">
              <a:buClr>
                <a:srgbClr val="0070C0"/>
              </a:buClr>
              <a:buFont typeface="Wingdings 2" pitchFamily="18" charset="2"/>
              <a:buNone/>
              <a:defRPr/>
            </a:pPr>
            <a:r>
              <a:rPr lang="ar-LB" sz="3600" dirty="0" smtClean="0">
                <a:solidFill>
                  <a:srgbClr val="0070C0"/>
                </a:solidFill>
                <a:cs typeface="Andalus" pitchFamily="18" charset="-78"/>
              </a:rPr>
              <a:t>ثانياً</a:t>
            </a:r>
            <a:r>
              <a:rPr lang="ar-SA" sz="3600" dirty="0" smtClean="0">
                <a:solidFill>
                  <a:srgbClr val="0070C0"/>
                </a:solidFill>
                <a:cs typeface="Andalus" pitchFamily="18" charset="-78"/>
              </a:rPr>
              <a:t> </a:t>
            </a:r>
            <a:r>
              <a:rPr lang="ar-LB" sz="3600" dirty="0" smtClean="0">
                <a:solidFill>
                  <a:srgbClr val="0070C0"/>
                </a:solidFill>
                <a:cs typeface="Andalus" pitchFamily="18" charset="-78"/>
              </a:rPr>
              <a:t>: </a:t>
            </a:r>
            <a:r>
              <a:rPr lang="en-US" sz="3600" dirty="0" smtClean="0">
                <a:solidFill>
                  <a:srgbClr val="0070C0"/>
                </a:solidFill>
                <a:cs typeface="Andalus" pitchFamily="18" charset="-78"/>
              </a:rPr>
              <a:t> </a:t>
            </a:r>
            <a:r>
              <a:rPr lang="ar-SA" sz="3600" dirty="0" smtClean="0">
                <a:solidFill>
                  <a:srgbClr val="0070C0"/>
                </a:solidFill>
                <a:cs typeface="Andalus" pitchFamily="18" charset="-78"/>
              </a:rPr>
              <a:t>دعم </a:t>
            </a:r>
            <a:r>
              <a:rPr lang="ar-LB" sz="3600" dirty="0" smtClean="0">
                <a:solidFill>
                  <a:srgbClr val="0070C0"/>
                </a:solidFill>
                <a:cs typeface="Andalus" pitchFamily="18" charset="-78"/>
              </a:rPr>
              <a:t>التكامل الاقتصادي</a:t>
            </a:r>
          </a:p>
          <a:p>
            <a:pPr marL="273050" lvl="1" indent="-273050" algn="r" rtl="1" eaLnBrk="1" hangingPunct="1">
              <a:buClr>
                <a:srgbClr val="0070C0"/>
              </a:buClr>
              <a:buSzPct val="95000"/>
              <a:defRPr/>
            </a:pPr>
            <a:r>
              <a:rPr lang="ar-LB" sz="3600" dirty="0" smtClean="0">
                <a:solidFill>
                  <a:srgbClr val="0070C0"/>
                </a:solidFill>
                <a:cs typeface="Andalus" pitchFamily="18" charset="-78"/>
              </a:rPr>
              <a:t> </a:t>
            </a:r>
            <a:r>
              <a:rPr lang="ar-SA" sz="3600" dirty="0" smtClean="0">
                <a:solidFill>
                  <a:srgbClr val="0070C0"/>
                </a:solidFill>
                <a:cs typeface="Andalus" pitchFamily="18" charset="-78"/>
              </a:rPr>
              <a:t>الرؤية الاستراتجية لشركة</a:t>
            </a:r>
            <a:r>
              <a:rPr lang="ar-LB" sz="3600" dirty="0" smtClean="0">
                <a:solidFill>
                  <a:srgbClr val="0070C0"/>
                </a:solidFill>
                <a:cs typeface="Andalus" pitchFamily="18" charset="-78"/>
              </a:rPr>
              <a:t> النقل النهري في السودان</a:t>
            </a:r>
          </a:p>
          <a:p>
            <a:pPr marL="273050" lvl="1" indent="-273050" algn="r" rtl="1" eaLnBrk="1" hangingPunct="1">
              <a:buClr>
                <a:srgbClr val="0070C0"/>
              </a:buClr>
              <a:buSzPct val="95000"/>
              <a:defRPr/>
            </a:pPr>
            <a:r>
              <a:rPr lang="ar-LB" sz="3600" dirty="0" smtClean="0">
                <a:solidFill>
                  <a:srgbClr val="0070C0"/>
                </a:solidFill>
                <a:cs typeface="Andalus" pitchFamily="18" charset="-78"/>
              </a:rPr>
              <a:t> احتياجات الدعم الفني</a:t>
            </a:r>
            <a:endParaRPr lang="en-US" sz="3600" dirty="0" smtClean="0">
              <a:solidFill>
                <a:srgbClr val="0070C0"/>
              </a:solidFill>
            </a:endParaRPr>
          </a:p>
          <a:p>
            <a:pPr algn="r" rtl="1" eaLnBrk="1" hangingPunct="1">
              <a:buClr>
                <a:srgbClr val="0070C0"/>
              </a:buClr>
              <a:defRPr/>
            </a:pPr>
            <a:endParaRPr lang="ar-LB" sz="3600" dirty="0" smtClean="0">
              <a:solidFill>
                <a:srgbClr val="0070C0"/>
              </a:solidFill>
              <a:latin typeface="Andalus" pitchFamily="18" charset="-78"/>
              <a:cs typeface="Andalus"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algn="just" rtl="1" eaLnBrk="1" hangingPunct="1">
              <a:spcBef>
                <a:spcPct val="0"/>
              </a:spcBef>
              <a:buClr>
                <a:srgbClr val="0070C0"/>
              </a:buClr>
              <a:buSzPct val="101000"/>
              <a:buFont typeface="Wingdings" pitchFamily="2" charset="2"/>
              <a:buChar char="Ø"/>
            </a:pPr>
            <a:r>
              <a:rPr lang="ar-SA" sz="2800" b="1" smtClean="0">
                <a:ea typeface="Majalla UI"/>
              </a:rPr>
              <a:t>وايضا علي الجانب الآخر توجد منطقة غربي آسيا باتساعها وكبر حجمها وتعدد الانشطة بها مما يستلزم وجود سوق مؤهل  لجذب هذه التجارة ومستثمريها في افريقيا الخصبة و</a:t>
            </a:r>
            <a:r>
              <a:rPr lang="ar-LB" sz="2800" b="1" smtClean="0">
                <a:ea typeface="Majalla UI"/>
              </a:rPr>
              <a:t>للاستفادة</a:t>
            </a:r>
            <a:r>
              <a:rPr lang="ar-SA" sz="2800" b="1" smtClean="0">
                <a:ea typeface="Majalla UI"/>
              </a:rPr>
              <a:t> في نفس الوقت من الثروات الغذائية والحيوانية والمعدنية الموجودة في السودان علي وجه الخصوص ... </a:t>
            </a:r>
            <a:r>
              <a:rPr lang="ar-SA" sz="2800" b="1" u="sng" smtClean="0">
                <a:latin typeface="Arial Black" pitchFamily="34" charset="0"/>
                <a:ea typeface="Majalla UI"/>
              </a:rPr>
              <a:t>من هنا تولدت الرؤية الاستراتجية بخلق منظومة اوكيان اقتصادي يحقق ذلك من خلال استخدام وتاهيل البنية الاساسية المتاحة، وقد بداء هذا الكيان بالفعل استخدام وتفعيل بعض عناصره بالسودان الا وهو( النقل النهري )</a:t>
            </a:r>
            <a:r>
              <a:rPr lang="ar-SA" sz="2800" b="1" smtClean="0">
                <a:ea typeface="Majalla UI"/>
              </a:rPr>
              <a:t> .</a:t>
            </a:r>
          </a:p>
          <a:p>
            <a:pPr algn="r" rtl="1" eaLnBrk="1" hangingPunct="1">
              <a:spcBef>
                <a:spcPct val="0"/>
              </a:spcBef>
              <a:buClr>
                <a:srgbClr val="0070C0"/>
              </a:buClr>
              <a:buFont typeface="Wingdings" pitchFamily="2" charset="2"/>
              <a:buChar char="Ø"/>
            </a:pPr>
            <a:r>
              <a:rPr lang="ar-SA" sz="2800" b="1" smtClean="0">
                <a:ea typeface="Majalla UI"/>
              </a:rPr>
              <a:t>هذا الكيان بعناصره المختلفة سيحقق اقتصاديات جاذبة للمستثمرين لاستخدام الاصول المتاحة بالسودان لصالح البلد نفسها والتجارة الافريقية والقارة الاسيوية مبتدئا باهم مافيها وهي منطقة غربي آسيا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571500"/>
            <a:ext cx="8534400" cy="5554663"/>
          </a:xfrm>
        </p:spPr>
        <p:txBody>
          <a:bodyPr/>
          <a:lstStyle/>
          <a:p>
            <a:pPr algn="just" rtl="1" eaLnBrk="1" hangingPunct="1">
              <a:buClr>
                <a:srgbClr val="0070C0"/>
              </a:buClr>
              <a:buFont typeface="Wingdings" pitchFamily="2" charset="2"/>
              <a:buChar char="Ø"/>
            </a:pPr>
            <a:r>
              <a:rPr lang="ar-SA" sz="2800" b="1" smtClean="0">
                <a:ea typeface="Majalla UI"/>
              </a:rPr>
              <a:t>وان شركة النيل للنقل النهري تتوافق مع وظيفة هذا الكيان بالرؤية الاستراتجية الكاملة لها من خلال انشاء وتطوير الشبكة اللوجستية للقارة الافريقية بالسودان باعتبار ان شريان النقل النهري يتواجد فيها باكمله متفرعا الي جوانب شرقية وغربية علاوة علي اطلالها علي البحر الاحمر ووجود اهم منفذ تاريخي لافريقيا الي العالم خاصة  غربي آسيا  (وهو ميناء سواكن). </a:t>
            </a:r>
          </a:p>
          <a:p>
            <a:pPr algn="just" rtl="1" eaLnBrk="1" hangingPunct="1">
              <a:buClr>
                <a:srgbClr val="0070C0"/>
              </a:buClr>
              <a:buFont typeface="Wingdings" pitchFamily="2" charset="2"/>
              <a:buChar char="Ø"/>
            </a:pPr>
            <a:r>
              <a:rPr lang="ar-SA" sz="2800" b="1" smtClean="0">
                <a:ea typeface="Majalla UI"/>
              </a:rPr>
              <a:t>هذا شجع الفكر الاستراتيجي للربط مع الجانب الاخر ( الشرقي ) من البحر الاحمر بما فيه من نمو اقتصادي نشط وبالتالي تكامل الشبكة اللوجستية الداخلية مع الخارجية الي المركز اللوجستي الرئيس في غربي آسيا  من خلال البحر الاحمر  بما يحقق اقتصاديات عالية في عملية النقل للمنتجات علي مختلف انواعها و بما يحقق ميزة تنافسية في انواع وتسعير ونوعية البضاعة. </a:t>
            </a:r>
          </a:p>
        </p:txBody>
      </p:sp>
      <p:sp>
        <p:nvSpPr>
          <p:cNvPr id="4" name="Title 1"/>
          <p:cNvSpPr txBox="1">
            <a:spLocks/>
          </p:cNvSpPr>
          <p:nvPr/>
        </p:nvSpPr>
        <p:spPr>
          <a:xfrm>
            <a:off x="581025" y="357188"/>
            <a:ext cx="7348538" cy="1152525"/>
          </a:xfrm>
          <a:prstGeom prst="rect">
            <a:avLst/>
          </a:prstGeom>
        </p:spPr>
        <p:txBody>
          <a:bodyPr rtlCol="1" anchor="ctr">
            <a:normAutofit/>
          </a:bodyPr>
          <a:lstStyle/>
          <a:p>
            <a:pPr algn="ctr" rtl="1" fontAlgn="auto">
              <a:spcAft>
                <a:spcPts val="0"/>
              </a:spcAft>
              <a:defRPr/>
            </a:pPr>
            <a:endParaRPr lang="ar-SA" sz="4400"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down)">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down)">
                                      <p:cBhvr>
                                        <p:cTn id="12" dur="500"/>
                                        <p:tgtEl>
                                          <p:spTgt spid="21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eaLnBrk="1" hangingPunct="1">
              <a:buClr>
                <a:srgbClr val="0070C0"/>
              </a:buClr>
              <a:buFont typeface="Wingdings 2" pitchFamily="18" charset="2"/>
              <a:buNone/>
            </a:pPr>
            <a:r>
              <a:rPr lang="ar-SA" sz="2800" b="1" smtClean="0">
                <a:ea typeface="Majalla UI"/>
              </a:rPr>
              <a:t>    وستكون القارتين باقليميها منارة الاقتصاد العالمي  وستسهمان بفعالية عالية في حل مشكلة الغذاء والامن الغذائي لدول العالم .</a:t>
            </a:r>
          </a:p>
          <a:p>
            <a:pPr algn="just" rtl="1" eaLnBrk="1" hangingPunct="1">
              <a:buClr>
                <a:srgbClr val="0070C0"/>
              </a:buClr>
              <a:buFont typeface="Wingdings" pitchFamily="2" charset="2"/>
              <a:buChar char="Ø"/>
            </a:pPr>
            <a:r>
              <a:rPr lang="ar-SA" sz="2800" b="1" smtClean="0">
                <a:ea typeface="Majalla UI"/>
              </a:rPr>
              <a:t>والمواني  النهرية بصفة خاصة  هي التي تكمل دائرة وعناصر الشبكة اللوجستية العالمية، وبقدر كفاءتها وتخطيطها السليم وادارتها الناجحة تسهم في فعالية المشروع .</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5"/>
          <p:cNvGrpSpPr>
            <a:grpSpLocks/>
          </p:cNvGrpSpPr>
          <p:nvPr/>
        </p:nvGrpSpPr>
        <p:grpSpPr bwMode="auto">
          <a:xfrm>
            <a:off x="0" y="0"/>
            <a:ext cx="9144000" cy="6615113"/>
            <a:chOff x="1943993" y="406400"/>
            <a:chExt cx="5219701" cy="6502400"/>
          </a:xfrm>
        </p:grpSpPr>
        <p:pic>
          <p:nvPicPr>
            <p:cNvPr id="27689" name="Picture 33" descr="1 copy"/>
            <p:cNvPicPr>
              <a:picLocks noChangeAspect="1" noChangeArrowheads="1"/>
            </p:cNvPicPr>
            <p:nvPr/>
          </p:nvPicPr>
          <p:blipFill>
            <a:blip r:embed="rId2" cstate="print"/>
            <a:srcRect/>
            <a:stretch>
              <a:fillRect/>
            </a:stretch>
          </p:blipFill>
          <p:spPr bwMode="auto">
            <a:xfrm>
              <a:off x="1975744" y="406400"/>
              <a:ext cx="5187950" cy="6502400"/>
            </a:xfrm>
            <a:prstGeom prst="rect">
              <a:avLst/>
            </a:prstGeom>
            <a:noFill/>
            <a:ln w="9525">
              <a:noFill/>
              <a:miter lim="800000"/>
              <a:headEnd/>
              <a:tailEnd/>
            </a:ln>
          </p:spPr>
        </p:pic>
        <p:grpSp>
          <p:nvGrpSpPr>
            <p:cNvPr id="27690" name="Group 74"/>
            <p:cNvGrpSpPr>
              <a:grpSpLocks/>
            </p:cNvGrpSpPr>
            <p:nvPr/>
          </p:nvGrpSpPr>
          <p:grpSpPr bwMode="auto">
            <a:xfrm>
              <a:off x="3144144" y="955675"/>
              <a:ext cx="3562350" cy="5292725"/>
              <a:chOff x="2953169" y="990600"/>
              <a:chExt cx="3561934" cy="5292090"/>
            </a:xfrm>
          </p:grpSpPr>
          <p:grpSp>
            <p:nvGrpSpPr>
              <p:cNvPr id="27712" name="Group 37"/>
              <p:cNvGrpSpPr>
                <a:grpSpLocks/>
              </p:cNvGrpSpPr>
              <p:nvPr/>
            </p:nvGrpSpPr>
            <p:grpSpPr bwMode="auto">
              <a:xfrm>
                <a:off x="2953169" y="990600"/>
                <a:ext cx="3561934" cy="4419600"/>
                <a:chOff x="3158" y="480"/>
                <a:chExt cx="2290" cy="2784"/>
              </a:xfrm>
            </p:grpSpPr>
            <p:sp>
              <p:nvSpPr>
                <p:cNvPr id="27714" name="Freeform 27"/>
                <p:cNvSpPr>
                  <a:spLocks/>
                </p:cNvSpPr>
                <p:nvPr/>
              </p:nvSpPr>
              <p:spPr bwMode="auto">
                <a:xfrm>
                  <a:off x="3158" y="912"/>
                  <a:ext cx="2290" cy="1698"/>
                </a:xfrm>
                <a:custGeom>
                  <a:avLst/>
                  <a:gdLst>
                    <a:gd name="T0" fmla="*/ 2290 w 2290"/>
                    <a:gd name="T1" fmla="*/ 0 h 1698"/>
                    <a:gd name="T2" fmla="*/ 2266 w 2290"/>
                    <a:gd name="T3" fmla="*/ 16 h 1698"/>
                    <a:gd name="T4" fmla="*/ 2218 w 2290"/>
                    <a:gd name="T5" fmla="*/ 52 h 1698"/>
                    <a:gd name="T6" fmla="*/ 2214 w 2290"/>
                    <a:gd name="T7" fmla="*/ 148 h 1698"/>
                    <a:gd name="T8" fmla="*/ 2122 w 2290"/>
                    <a:gd name="T9" fmla="*/ 244 h 1698"/>
                    <a:gd name="T10" fmla="*/ 1878 w 2290"/>
                    <a:gd name="T11" fmla="*/ 316 h 1698"/>
                    <a:gd name="T12" fmla="*/ 1690 w 2290"/>
                    <a:gd name="T13" fmla="*/ 436 h 1698"/>
                    <a:gd name="T14" fmla="*/ 1666 w 2290"/>
                    <a:gd name="T15" fmla="*/ 576 h 1698"/>
                    <a:gd name="T16" fmla="*/ 1594 w 2290"/>
                    <a:gd name="T17" fmla="*/ 628 h 1698"/>
                    <a:gd name="T18" fmla="*/ 1450 w 2290"/>
                    <a:gd name="T19" fmla="*/ 772 h 1698"/>
                    <a:gd name="T20" fmla="*/ 1450 w 2290"/>
                    <a:gd name="T21" fmla="*/ 916 h 1698"/>
                    <a:gd name="T22" fmla="*/ 1594 w 2290"/>
                    <a:gd name="T23" fmla="*/ 1060 h 1698"/>
                    <a:gd name="T24" fmla="*/ 1594 w 2290"/>
                    <a:gd name="T25" fmla="*/ 1204 h 1698"/>
                    <a:gd name="T26" fmla="*/ 1546 w 2290"/>
                    <a:gd name="T27" fmla="*/ 1252 h 1698"/>
                    <a:gd name="T28" fmla="*/ 1450 w 2290"/>
                    <a:gd name="T29" fmla="*/ 1348 h 1698"/>
                    <a:gd name="T30" fmla="*/ 1114 w 2290"/>
                    <a:gd name="T31" fmla="*/ 1396 h 1698"/>
                    <a:gd name="T32" fmla="*/ 970 w 2290"/>
                    <a:gd name="T33" fmla="*/ 1396 h 1698"/>
                    <a:gd name="T34" fmla="*/ 778 w 2290"/>
                    <a:gd name="T35" fmla="*/ 1492 h 1698"/>
                    <a:gd name="T36" fmla="*/ 522 w 2290"/>
                    <a:gd name="T37" fmla="*/ 1652 h 1698"/>
                    <a:gd name="T38" fmla="*/ 298 w 2290"/>
                    <a:gd name="T39" fmla="*/ 1684 h 1698"/>
                    <a:gd name="T40" fmla="*/ 286 w 2290"/>
                    <a:gd name="T41" fmla="*/ 1682 h 1698"/>
                    <a:gd name="T42" fmla="*/ 108 w 2290"/>
                    <a:gd name="T43" fmla="*/ 1588 h 1698"/>
                    <a:gd name="T44" fmla="*/ 12 w 2290"/>
                    <a:gd name="T45" fmla="*/ 1492 h 16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90"/>
                    <a:gd name="T70" fmla="*/ 0 h 1698"/>
                    <a:gd name="T71" fmla="*/ 2290 w 2290"/>
                    <a:gd name="T72" fmla="*/ 1698 h 16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90" h="1698">
                      <a:moveTo>
                        <a:pt x="2290" y="0"/>
                      </a:moveTo>
                      <a:cubicBezTo>
                        <a:pt x="2281" y="3"/>
                        <a:pt x="2266" y="16"/>
                        <a:pt x="2266" y="16"/>
                      </a:cubicBezTo>
                      <a:lnTo>
                        <a:pt x="2218" y="52"/>
                      </a:lnTo>
                      <a:cubicBezTo>
                        <a:pt x="2217" y="84"/>
                        <a:pt x="2215" y="116"/>
                        <a:pt x="2214" y="148"/>
                      </a:cubicBezTo>
                      <a:cubicBezTo>
                        <a:pt x="2183" y="180"/>
                        <a:pt x="2153" y="212"/>
                        <a:pt x="2122" y="244"/>
                      </a:cubicBezTo>
                      <a:lnTo>
                        <a:pt x="1878" y="316"/>
                      </a:lnTo>
                      <a:lnTo>
                        <a:pt x="1690" y="436"/>
                      </a:lnTo>
                      <a:cubicBezTo>
                        <a:pt x="1682" y="483"/>
                        <a:pt x="1674" y="529"/>
                        <a:pt x="1666" y="576"/>
                      </a:cubicBezTo>
                      <a:cubicBezTo>
                        <a:pt x="1642" y="593"/>
                        <a:pt x="1618" y="611"/>
                        <a:pt x="1594" y="628"/>
                      </a:cubicBezTo>
                      <a:cubicBezTo>
                        <a:pt x="1546" y="676"/>
                        <a:pt x="1531" y="637"/>
                        <a:pt x="1450" y="772"/>
                      </a:cubicBezTo>
                      <a:cubicBezTo>
                        <a:pt x="1452" y="853"/>
                        <a:pt x="1450" y="868"/>
                        <a:pt x="1450" y="916"/>
                      </a:cubicBezTo>
                      <a:lnTo>
                        <a:pt x="1594" y="1060"/>
                      </a:lnTo>
                      <a:lnTo>
                        <a:pt x="1594" y="1204"/>
                      </a:lnTo>
                      <a:lnTo>
                        <a:pt x="1546" y="1252"/>
                      </a:lnTo>
                      <a:lnTo>
                        <a:pt x="1450" y="1348"/>
                      </a:lnTo>
                      <a:lnTo>
                        <a:pt x="1114" y="1396"/>
                      </a:lnTo>
                      <a:lnTo>
                        <a:pt x="970" y="1396"/>
                      </a:lnTo>
                      <a:lnTo>
                        <a:pt x="778" y="1492"/>
                      </a:lnTo>
                      <a:lnTo>
                        <a:pt x="522" y="1652"/>
                      </a:lnTo>
                      <a:cubicBezTo>
                        <a:pt x="442" y="1684"/>
                        <a:pt x="367" y="1695"/>
                        <a:pt x="298" y="1684"/>
                      </a:cubicBezTo>
                      <a:cubicBezTo>
                        <a:pt x="259" y="1689"/>
                        <a:pt x="318" y="1698"/>
                        <a:pt x="286" y="1682"/>
                      </a:cubicBezTo>
                      <a:cubicBezTo>
                        <a:pt x="254" y="1666"/>
                        <a:pt x="154" y="1620"/>
                        <a:pt x="108" y="1588"/>
                      </a:cubicBezTo>
                      <a:cubicBezTo>
                        <a:pt x="0" y="1489"/>
                        <a:pt x="11" y="1524"/>
                        <a:pt x="12" y="1492"/>
                      </a:cubicBezTo>
                    </a:path>
                  </a:pathLst>
                </a:custGeom>
                <a:noFill/>
                <a:ln w="28575">
                  <a:solidFill>
                    <a:schemeClr val="folHlink"/>
                  </a:solidFill>
                  <a:round/>
                  <a:headEnd/>
                  <a:tailEnd/>
                </a:ln>
              </p:spPr>
              <p:txBody>
                <a:bodyPr/>
                <a:lstStyle/>
                <a:p>
                  <a:endParaRPr lang="en-US"/>
                </a:p>
              </p:txBody>
            </p:sp>
            <p:sp>
              <p:nvSpPr>
                <p:cNvPr id="27715" name="Freeform 28"/>
                <p:cNvSpPr>
                  <a:spLocks/>
                </p:cNvSpPr>
                <p:nvPr/>
              </p:nvSpPr>
              <p:spPr bwMode="auto">
                <a:xfrm>
                  <a:off x="4800" y="1248"/>
                  <a:ext cx="48" cy="96"/>
                </a:xfrm>
                <a:custGeom>
                  <a:avLst/>
                  <a:gdLst>
                    <a:gd name="T0" fmla="*/ 48 w 48"/>
                    <a:gd name="T1" fmla="*/ 96 h 96"/>
                    <a:gd name="T2" fmla="*/ 0 w 48"/>
                    <a:gd name="T3" fmla="*/ 0 h 96"/>
                    <a:gd name="T4" fmla="*/ 0 60000 65536"/>
                    <a:gd name="T5" fmla="*/ 0 60000 65536"/>
                    <a:gd name="T6" fmla="*/ 0 w 48"/>
                    <a:gd name="T7" fmla="*/ 0 h 96"/>
                    <a:gd name="T8" fmla="*/ 48 w 48"/>
                    <a:gd name="T9" fmla="*/ 96 h 96"/>
                  </a:gdLst>
                  <a:ahLst/>
                  <a:cxnLst>
                    <a:cxn ang="T4">
                      <a:pos x="T0" y="T1"/>
                    </a:cxn>
                    <a:cxn ang="T5">
                      <a:pos x="T2" y="T3"/>
                    </a:cxn>
                  </a:cxnLst>
                  <a:rect l="T6" t="T7" r="T8" b="T9"/>
                  <a:pathLst>
                    <a:path w="48" h="96">
                      <a:moveTo>
                        <a:pt x="48" y="96"/>
                      </a:moveTo>
                      <a:cubicBezTo>
                        <a:pt x="28" y="68"/>
                        <a:pt x="8" y="40"/>
                        <a:pt x="0" y="0"/>
                      </a:cubicBezTo>
                    </a:path>
                  </a:pathLst>
                </a:custGeom>
                <a:noFill/>
                <a:ln w="28575">
                  <a:solidFill>
                    <a:schemeClr val="tx1"/>
                  </a:solidFill>
                  <a:round/>
                  <a:headEnd/>
                  <a:tailEnd/>
                </a:ln>
              </p:spPr>
              <p:txBody>
                <a:bodyPr/>
                <a:lstStyle/>
                <a:p>
                  <a:endParaRPr lang="en-US"/>
                </a:p>
              </p:txBody>
            </p:sp>
            <p:sp>
              <p:nvSpPr>
                <p:cNvPr id="27716" name="Freeform 30"/>
                <p:cNvSpPr>
                  <a:spLocks/>
                </p:cNvSpPr>
                <p:nvPr/>
              </p:nvSpPr>
              <p:spPr bwMode="auto">
                <a:xfrm>
                  <a:off x="4320" y="480"/>
                  <a:ext cx="576" cy="848"/>
                </a:xfrm>
                <a:custGeom>
                  <a:avLst/>
                  <a:gdLst>
                    <a:gd name="T0" fmla="*/ 576 w 576"/>
                    <a:gd name="T1" fmla="*/ 816 h 848"/>
                    <a:gd name="T2" fmla="*/ 528 w 576"/>
                    <a:gd name="T3" fmla="*/ 816 h 848"/>
                    <a:gd name="T4" fmla="*/ 432 w 576"/>
                    <a:gd name="T5" fmla="*/ 624 h 848"/>
                    <a:gd name="T6" fmla="*/ 288 w 576"/>
                    <a:gd name="T7" fmla="*/ 432 h 848"/>
                    <a:gd name="T8" fmla="*/ 192 w 576"/>
                    <a:gd name="T9" fmla="*/ 144 h 848"/>
                    <a:gd name="T10" fmla="*/ 0 w 576"/>
                    <a:gd name="T11" fmla="*/ 0 h 848"/>
                    <a:gd name="T12" fmla="*/ 0 60000 65536"/>
                    <a:gd name="T13" fmla="*/ 0 60000 65536"/>
                    <a:gd name="T14" fmla="*/ 0 60000 65536"/>
                    <a:gd name="T15" fmla="*/ 0 60000 65536"/>
                    <a:gd name="T16" fmla="*/ 0 60000 65536"/>
                    <a:gd name="T17" fmla="*/ 0 60000 65536"/>
                    <a:gd name="T18" fmla="*/ 0 w 576"/>
                    <a:gd name="T19" fmla="*/ 0 h 848"/>
                    <a:gd name="T20" fmla="*/ 576 w 576"/>
                    <a:gd name="T21" fmla="*/ 848 h 848"/>
                  </a:gdLst>
                  <a:ahLst/>
                  <a:cxnLst>
                    <a:cxn ang="T12">
                      <a:pos x="T0" y="T1"/>
                    </a:cxn>
                    <a:cxn ang="T13">
                      <a:pos x="T2" y="T3"/>
                    </a:cxn>
                    <a:cxn ang="T14">
                      <a:pos x="T4" y="T5"/>
                    </a:cxn>
                    <a:cxn ang="T15">
                      <a:pos x="T6" y="T7"/>
                    </a:cxn>
                    <a:cxn ang="T16">
                      <a:pos x="T8" y="T9"/>
                    </a:cxn>
                    <a:cxn ang="T17">
                      <a:pos x="T10" y="T11"/>
                    </a:cxn>
                  </a:cxnLst>
                  <a:rect l="T18" t="T19" r="T20" b="T21"/>
                  <a:pathLst>
                    <a:path w="576" h="848">
                      <a:moveTo>
                        <a:pt x="576" y="816"/>
                      </a:moveTo>
                      <a:cubicBezTo>
                        <a:pt x="564" y="840"/>
                        <a:pt x="552" y="848"/>
                        <a:pt x="528" y="816"/>
                      </a:cubicBezTo>
                      <a:cubicBezTo>
                        <a:pt x="504" y="784"/>
                        <a:pt x="472" y="704"/>
                        <a:pt x="432" y="624"/>
                      </a:cubicBezTo>
                      <a:lnTo>
                        <a:pt x="288" y="432"/>
                      </a:lnTo>
                      <a:cubicBezTo>
                        <a:pt x="248" y="352"/>
                        <a:pt x="240" y="216"/>
                        <a:pt x="192" y="144"/>
                      </a:cubicBezTo>
                      <a:cubicBezTo>
                        <a:pt x="144" y="72"/>
                        <a:pt x="72" y="44"/>
                        <a:pt x="0" y="0"/>
                      </a:cubicBezTo>
                    </a:path>
                  </a:pathLst>
                </a:custGeom>
                <a:noFill/>
                <a:ln w="28575">
                  <a:solidFill>
                    <a:schemeClr val="folHlink"/>
                  </a:solidFill>
                  <a:round/>
                  <a:headEnd/>
                  <a:tailEnd/>
                </a:ln>
              </p:spPr>
              <p:txBody>
                <a:bodyPr/>
                <a:lstStyle/>
                <a:p>
                  <a:endParaRPr lang="en-US"/>
                </a:p>
              </p:txBody>
            </p:sp>
            <p:sp>
              <p:nvSpPr>
                <p:cNvPr id="27717" name="Freeform 31"/>
                <p:cNvSpPr>
                  <a:spLocks/>
                </p:cNvSpPr>
                <p:nvPr/>
              </p:nvSpPr>
              <p:spPr bwMode="auto">
                <a:xfrm rot="765807">
                  <a:off x="4454" y="985"/>
                  <a:ext cx="200" cy="217"/>
                </a:xfrm>
                <a:custGeom>
                  <a:avLst/>
                  <a:gdLst>
                    <a:gd name="T0" fmla="*/ 7 w 216"/>
                    <a:gd name="T1" fmla="*/ 0 h 188"/>
                    <a:gd name="T2" fmla="*/ 6 w 216"/>
                    <a:gd name="T3" fmla="*/ 21463 h 188"/>
                    <a:gd name="T4" fmla="*/ 0 w 216"/>
                    <a:gd name="T5" fmla="*/ 90101 h 188"/>
                    <a:gd name="T6" fmla="*/ 0 60000 65536"/>
                    <a:gd name="T7" fmla="*/ 0 60000 65536"/>
                    <a:gd name="T8" fmla="*/ 0 60000 65536"/>
                    <a:gd name="T9" fmla="*/ 0 w 216"/>
                    <a:gd name="T10" fmla="*/ 0 h 188"/>
                    <a:gd name="T11" fmla="*/ 216 w 216"/>
                    <a:gd name="T12" fmla="*/ 188 h 188"/>
                  </a:gdLst>
                  <a:ahLst/>
                  <a:cxnLst>
                    <a:cxn ang="T6">
                      <a:pos x="T0" y="T1"/>
                    </a:cxn>
                    <a:cxn ang="T7">
                      <a:pos x="T2" y="T3"/>
                    </a:cxn>
                    <a:cxn ang="T8">
                      <a:pos x="T4" y="T5"/>
                    </a:cxn>
                  </a:cxnLst>
                  <a:rect l="T9" t="T10" r="T11" b="T12"/>
                  <a:pathLst>
                    <a:path w="216" h="188">
                      <a:moveTo>
                        <a:pt x="216" y="0"/>
                      </a:moveTo>
                      <a:cubicBezTo>
                        <a:pt x="170" y="23"/>
                        <a:pt x="139" y="14"/>
                        <a:pt x="103" y="45"/>
                      </a:cubicBezTo>
                      <a:cubicBezTo>
                        <a:pt x="67" y="76"/>
                        <a:pt x="52" y="132"/>
                        <a:pt x="0" y="188"/>
                      </a:cubicBezTo>
                    </a:path>
                  </a:pathLst>
                </a:custGeom>
                <a:noFill/>
                <a:ln w="28575">
                  <a:solidFill>
                    <a:schemeClr val="folHlink"/>
                  </a:solidFill>
                  <a:round/>
                  <a:headEnd/>
                  <a:tailEnd/>
                </a:ln>
              </p:spPr>
              <p:txBody>
                <a:bodyPr/>
                <a:lstStyle/>
                <a:p>
                  <a:endParaRPr lang="en-US"/>
                </a:p>
              </p:txBody>
            </p:sp>
            <p:sp>
              <p:nvSpPr>
                <p:cNvPr id="27718" name="Freeform 32"/>
                <p:cNvSpPr>
                  <a:spLocks/>
                </p:cNvSpPr>
                <p:nvPr/>
              </p:nvSpPr>
              <p:spPr bwMode="auto">
                <a:xfrm>
                  <a:off x="4752" y="1152"/>
                  <a:ext cx="567" cy="1040"/>
                </a:xfrm>
                <a:custGeom>
                  <a:avLst/>
                  <a:gdLst>
                    <a:gd name="T0" fmla="*/ 528 w 567"/>
                    <a:gd name="T1" fmla="*/ 0 h 1040"/>
                    <a:gd name="T2" fmla="*/ 480 w 567"/>
                    <a:gd name="T3" fmla="*/ 144 h 1040"/>
                    <a:gd name="T4" fmla="*/ 480 w 567"/>
                    <a:gd name="T5" fmla="*/ 288 h 1040"/>
                    <a:gd name="T6" fmla="*/ 500 w 567"/>
                    <a:gd name="T7" fmla="*/ 496 h 1040"/>
                    <a:gd name="T8" fmla="*/ 560 w 567"/>
                    <a:gd name="T9" fmla="*/ 580 h 1040"/>
                    <a:gd name="T10" fmla="*/ 460 w 567"/>
                    <a:gd name="T11" fmla="*/ 724 h 1040"/>
                    <a:gd name="T12" fmla="*/ 432 w 567"/>
                    <a:gd name="T13" fmla="*/ 816 h 1040"/>
                    <a:gd name="T14" fmla="*/ 240 w 567"/>
                    <a:gd name="T15" fmla="*/ 1008 h 1040"/>
                    <a:gd name="T16" fmla="*/ 96 w 567"/>
                    <a:gd name="T17" fmla="*/ 1008 h 1040"/>
                    <a:gd name="T18" fmla="*/ 0 w 567"/>
                    <a:gd name="T19" fmla="*/ 960 h 1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7"/>
                    <a:gd name="T31" fmla="*/ 0 h 1040"/>
                    <a:gd name="T32" fmla="*/ 567 w 567"/>
                    <a:gd name="T33" fmla="*/ 1040 h 10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7" h="1040">
                      <a:moveTo>
                        <a:pt x="528" y="0"/>
                      </a:moveTo>
                      <a:cubicBezTo>
                        <a:pt x="508" y="48"/>
                        <a:pt x="488" y="96"/>
                        <a:pt x="480" y="144"/>
                      </a:cubicBezTo>
                      <a:cubicBezTo>
                        <a:pt x="472" y="192"/>
                        <a:pt x="477" y="229"/>
                        <a:pt x="480" y="288"/>
                      </a:cubicBezTo>
                      <a:cubicBezTo>
                        <a:pt x="483" y="347"/>
                        <a:pt x="487" y="448"/>
                        <a:pt x="500" y="496"/>
                      </a:cubicBezTo>
                      <a:cubicBezTo>
                        <a:pt x="513" y="544"/>
                        <a:pt x="567" y="542"/>
                        <a:pt x="560" y="580"/>
                      </a:cubicBezTo>
                      <a:cubicBezTo>
                        <a:pt x="553" y="618"/>
                        <a:pt x="481" y="685"/>
                        <a:pt x="460" y="724"/>
                      </a:cubicBezTo>
                      <a:cubicBezTo>
                        <a:pt x="439" y="763"/>
                        <a:pt x="469" y="769"/>
                        <a:pt x="432" y="816"/>
                      </a:cubicBezTo>
                      <a:cubicBezTo>
                        <a:pt x="395" y="863"/>
                        <a:pt x="296" y="976"/>
                        <a:pt x="240" y="1008"/>
                      </a:cubicBezTo>
                      <a:cubicBezTo>
                        <a:pt x="184" y="1040"/>
                        <a:pt x="136" y="1016"/>
                        <a:pt x="96" y="1008"/>
                      </a:cubicBezTo>
                      <a:cubicBezTo>
                        <a:pt x="56" y="1000"/>
                        <a:pt x="16" y="968"/>
                        <a:pt x="0" y="960"/>
                      </a:cubicBezTo>
                    </a:path>
                  </a:pathLst>
                </a:custGeom>
                <a:noFill/>
                <a:ln w="28575">
                  <a:solidFill>
                    <a:schemeClr val="folHlink"/>
                  </a:solidFill>
                  <a:round/>
                  <a:headEnd/>
                  <a:tailEnd/>
                </a:ln>
              </p:spPr>
              <p:txBody>
                <a:bodyPr/>
                <a:lstStyle/>
                <a:p>
                  <a:endParaRPr lang="en-US"/>
                </a:p>
              </p:txBody>
            </p:sp>
            <p:sp>
              <p:nvSpPr>
                <p:cNvPr id="27719" name="Freeform 33"/>
                <p:cNvSpPr>
                  <a:spLocks/>
                </p:cNvSpPr>
                <p:nvPr/>
              </p:nvSpPr>
              <p:spPr bwMode="auto">
                <a:xfrm>
                  <a:off x="3545" y="2562"/>
                  <a:ext cx="153" cy="702"/>
                </a:xfrm>
                <a:custGeom>
                  <a:avLst/>
                  <a:gdLst>
                    <a:gd name="T0" fmla="*/ 101472219 w 111"/>
                    <a:gd name="T1" fmla="*/ 4 h 798"/>
                    <a:gd name="T2" fmla="*/ 101472219 w 111"/>
                    <a:gd name="T3" fmla="*/ 4 h 798"/>
                    <a:gd name="T4" fmla="*/ 77261130 w 111"/>
                    <a:gd name="T5" fmla="*/ 4 h 798"/>
                    <a:gd name="T6" fmla="*/ 54488076 w 111"/>
                    <a:gd name="T7" fmla="*/ 4 h 798"/>
                    <a:gd name="T8" fmla="*/ 101472219 w 111"/>
                    <a:gd name="T9" fmla="*/ 4 h 798"/>
                    <a:gd name="T10" fmla="*/ 104177456 w 111"/>
                    <a:gd name="T11" fmla="*/ 0 h 798"/>
                    <a:gd name="T12" fmla="*/ 0 60000 65536"/>
                    <a:gd name="T13" fmla="*/ 0 60000 65536"/>
                    <a:gd name="T14" fmla="*/ 0 60000 65536"/>
                    <a:gd name="T15" fmla="*/ 0 60000 65536"/>
                    <a:gd name="T16" fmla="*/ 0 60000 65536"/>
                    <a:gd name="T17" fmla="*/ 0 60000 65536"/>
                    <a:gd name="T18" fmla="*/ 0 w 111"/>
                    <a:gd name="T19" fmla="*/ 0 h 798"/>
                    <a:gd name="T20" fmla="*/ 111 w 111"/>
                    <a:gd name="T21" fmla="*/ 798 h 798"/>
                  </a:gdLst>
                  <a:ahLst/>
                  <a:cxnLst>
                    <a:cxn ang="T12">
                      <a:pos x="T0" y="T1"/>
                    </a:cxn>
                    <a:cxn ang="T13">
                      <a:pos x="T2" y="T3"/>
                    </a:cxn>
                    <a:cxn ang="T14">
                      <a:pos x="T4" y="T5"/>
                    </a:cxn>
                    <a:cxn ang="T15">
                      <a:pos x="T6" y="T7"/>
                    </a:cxn>
                    <a:cxn ang="T16">
                      <a:pos x="T8" y="T9"/>
                    </a:cxn>
                    <a:cxn ang="T17">
                      <a:pos x="T10" y="T11"/>
                    </a:cxn>
                  </a:cxnLst>
                  <a:rect l="T18" t="T19" r="T20" b="T21"/>
                  <a:pathLst>
                    <a:path w="111" h="798">
                      <a:moveTo>
                        <a:pt x="103" y="798"/>
                      </a:moveTo>
                      <a:cubicBezTo>
                        <a:pt x="111" y="794"/>
                        <a:pt x="107" y="772"/>
                        <a:pt x="103" y="750"/>
                      </a:cubicBezTo>
                      <a:cubicBezTo>
                        <a:pt x="99" y="728"/>
                        <a:pt x="86" y="731"/>
                        <a:pt x="78" y="667"/>
                      </a:cubicBezTo>
                      <a:cubicBezTo>
                        <a:pt x="0" y="504"/>
                        <a:pt x="51" y="432"/>
                        <a:pt x="55" y="366"/>
                      </a:cubicBezTo>
                      <a:cubicBezTo>
                        <a:pt x="59" y="300"/>
                        <a:pt x="95" y="331"/>
                        <a:pt x="103" y="270"/>
                      </a:cubicBezTo>
                      <a:cubicBezTo>
                        <a:pt x="83" y="85"/>
                        <a:pt x="105" y="56"/>
                        <a:pt x="106" y="0"/>
                      </a:cubicBezTo>
                    </a:path>
                  </a:pathLst>
                </a:custGeom>
                <a:noFill/>
                <a:ln w="28575">
                  <a:solidFill>
                    <a:schemeClr val="folHlink"/>
                  </a:solidFill>
                  <a:round/>
                  <a:headEnd/>
                  <a:tailEnd/>
                </a:ln>
              </p:spPr>
              <p:txBody>
                <a:bodyPr/>
                <a:lstStyle/>
                <a:p>
                  <a:endParaRPr lang="en-US"/>
                </a:p>
              </p:txBody>
            </p:sp>
            <p:sp>
              <p:nvSpPr>
                <p:cNvPr id="27720" name="Freeform 34"/>
                <p:cNvSpPr>
                  <a:spLocks/>
                </p:cNvSpPr>
                <p:nvPr/>
              </p:nvSpPr>
              <p:spPr bwMode="auto">
                <a:xfrm>
                  <a:off x="4736" y="2112"/>
                  <a:ext cx="224" cy="384"/>
                </a:xfrm>
                <a:custGeom>
                  <a:avLst/>
                  <a:gdLst>
                    <a:gd name="T0" fmla="*/ 208 w 224"/>
                    <a:gd name="T1" fmla="*/ 384 h 384"/>
                    <a:gd name="T2" fmla="*/ 208 w 224"/>
                    <a:gd name="T3" fmla="*/ 336 h 384"/>
                    <a:gd name="T4" fmla="*/ 112 w 224"/>
                    <a:gd name="T5" fmla="*/ 192 h 384"/>
                    <a:gd name="T6" fmla="*/ 16 w 224"/>
                    <a:gd name="T7" fmla="*/ 96 h 384"/>
                    <a:gd name="T8" fmla="*/ 16 w 224"/>
                    <a:gd name="T9" fmla="*/ 0 h 384"/>
                    <a:gd name="T10" fmla="*/ 0 60000 65536"/>
                    <a:gd name="T11" fmla="*/ 0 60000 65536"/>
                    <a:gd name="T12" fmla="*/ 0 60000 65536"/>
                    <a:gd name="T13" fmla="*/ 0 60000 65536"/>
                    <a:gd name="T14" fmla="*/ 0 60000 65536"/>
                    <a:gd name="T15" fmla="*/ 0 w 224"/>
                    <a:gd name="T16" fmla="*/ 0 h 384"/>
                    <a:gd name="T17" fmla="*/ 224 w 224"/>
                    <a:gd name="T18" fmla="*/ 384 h 384"/>
                  </a:gdLst>
                  <a:ahLst/>
                  <a:cxnLst>
                    <a:cxn ang="T10">
                      <a:pos x="T0" y="T1"/>
                    </a:cxn>
                    <a:cxn ang="T11">
                      <a:pos x="T2" y="T3"/>
                    </a:cxn>
                    <a:cxn ang="T12">
                      <a:pos x="T4" y="T5"/>
                    </a:cxn>
                    <a:cxn ang="T13">
                      <a:pos x="T6" y="T7"/>
                    </a:cxn>
                    <a:cxn ang="T14">
                      <a:pos x="T8" y="T9"/>
                    </a:cxn>
                  </a:cxnLst>
                  <a:rect l="T15" t="T16" r="T17" b="T18"/>
                  <a:pathLst>
                    <a:path w="224" h="384">
                      <a:moveTo>
                        <a:pt x="208" y="384"/>
                      </a:moveTo>
                      <a:cubicBezTo>
                        <a:pt x="216" y="376"/>
                        <a:pt x="224" y="368"/>
                        <a:pt x="208" y="336"/>
                      </a:cubicBezTo>
                      <a:cubicBezTo>
                        <a:pt x="192" y="304"/>
                        <a:pt x="144" y="232"/>
                        <a:pt x="112" y="192"/>
                      </a:cubicBezTo>
                      <a:cubicBezTo>
                        <a:pt x="80" y="152"/>
                        <a:pt x="32" y="128"/>
                        <a:pt x="16" y="96"/>
                      </a:cubicBezTo>
                      <a:cubicBezTo>
                        <a:pt x="0" y="64"/>
                        <a:pt x="8" y="32"/>
                        <a:pt x="16" y="0"/>
                      </a:cubicBezTo>
                    </a:path>
                  </a:pathLst>
                </a:custGeom>
                <a:noFill/>
                <a:ln w="28575">
                  <a:solidFill>
                    <a:schemeClr val="folHlink"/>
                  </a:solidFill>
                  <a:round/>
                  <a:headEnd/>
                  <a:tailEnd/>
                </a:ln>
              </p:spPr>
              <p:txBody>
                <a:bodyPr/>
                <a:lstStyle/>
                <a:p>
                  <a:endParaRPr lang="en-US"/>
                </a:p>
              </p:txBody>
            </p:sp>
          </p:grpSp>
          <p:sp>
            <p:nvSpPr>
              <p:cNvPr id="27713" name="Freeform 68"/>
              <p:cNvSpPr>
                <a:spLocks noChangeArrowheads="1"/>
              </p:cNvSpPr>
              <p:nvPr/>
            </p:nvSpPr>
            <p:spPr bwMode="auto">
              <a:xfrm>
                <a:off x="3909060" y="5509260"/>
                <a:ext cx="822960" cy="773430"/>
              </a:xfrm>
              <a:custGeom>
                <a:avLst/>
                <a:gdLst>
                  <a:gd name="T0" fmla="*/ 0 w 822960"/>
                  <a:gd name="T1" fmla="*/ 0 h 773430"/>
                  <a:gd name="T2" fmla="*/ 91440 w 822960"/>
                  <a:gd name="T3" fmla="*/ 57150 h 773430"/>
                  <a:gd name="T4" fmla="*/ 342900 w 822960"/>
                  <a:gd name="T5" fmla="*/ 137160 h 773430"/>
                  <a:gd name="T6" fmla="*/ 514350 w 822960"/>
                  <a:gd name="T7" fmla="*/ 411480 h 773430"/>
                  <a:gd name="T8" fmla="*/ 662940 w 822960"/>
                  <a:gd name="T9" fmla="*/ 571500 h 773430"/>
                  <a:gd name="T10" fmla="*/ 822960 w 822960"/>
                  <a:gd name="T11" fmla="*/ 720090 h 773430"/>
                  <a:gd name="T12" fmla="*/ 0 60000 65536"/>
                  <a:gd name="T13" fmla="*/ 0 60000 65536"/>
                  <a:gd name="T14" fmla="*/ 0 60000 65536"/>
                  <a:gd name="T15" fmla="*/ 0 60000 65536"/>
                  <a:gd name="T16" fmla="*/ 0 60000 65536"/>
                  <a:gd name="T17" fmla="*/ 0 60000 65536"/>
                  <a:gd name="T18" fmla="*/ 0 w 822960"/>
                  <a:gd name="T19" fmla="*/ 0 h 773430"/>
                  <a:gd name="T20" fmla="*/ 822960 w 822960"/>
                  <a:gd name="T21" fmla="*/ 773430 h 773430"/>
                </a:gdLst>
                <a:ahLst/>
                <a:cxnLst>
                  <a:cxn ang="T12">
                    <a:pos x="T0" y="T1"/>
                  </a:cxn>
                  <a:cxn ang="T13">
                    <a:pos x="T2" y="T3"/>
                  </a:cxn>
                  <a:cxn ang="T14">
                    <a:pos x="T4" y="T5"/>
                  </a:cxn>
                  <a:cxn ang="T15">
                    <a:pos x="T6" y="T7"/>
                  </a:cxn>
                  <a:cxn ang="T16">
                    <a:pos x="T8" y="T9"/>
                  </a:cxn>
                  <a:cxn ang="T17">
                    <a:pos x="T10" y="T11"/>
                  </a:cxn>
                </a:cxnLst>
                <a:rect l="T18" t="T19" r="T20" b="T21"/>
                <a:pathLst>
                  <a:path w="822960" h="773430">
                    <a:moveTo>
                      <a:pt x="0" y="0"/>
                    </a:moveTo>
                    <a:cubicBezTo>
                      <a:pt x="17145" y="17145"/>
                      <a:pt x="34290" y="34290"/>
                      <a:pt x="91440" y="57150"/>
                    </a:cubicBezTo>
                    <a:cubicBezTo>
                      <a:pt x="148590" y="80010"/>
                      <a:pt x="272415" y="78105"/>
                      <a:pt x="342900" y="137160"/>
                    </a:cubicBezTo>
                    <a:cubicBezTo>
                      <a:pt x="413385" y="196215"/>
                      <a:pt x="461010" y="339090"/>
                      <a:pt x="514350" y="411480"/>
                    </a:cubicBezTo>
                    <a:cubicBezTo>
                      <a:pt x="567690" y="483870"/>
                      <a:pt x="611505" y="520065"/>
                      <a:pt x="662940" y="571500"/>
                    </a:cubicBezTo>
                    <a:cubicBezTo>
                      <a:pt x="714375" y="622935"/>
                      <a:pt x="817245" y="773430"/>
                      <a:pt x="822960" y="720090"/>
                    </a:cubicBezTo>
                  </a:path>
                </a:pathLst>
              </a:custGeom>
              <a:noFill/>
              <a:ln w="28575">
                <a:solidFill>
                  <a:schemeClr val="folHlink"/>
                </a:solidFill>
                <a:prstDash val="sysDot"/>
                <a:round/>
                <a:headEnd/>
                <a:tailEnd/>
              </a:ln>
            </p:spPr>
            <p:txBody>
              <a:bodyPr/>
              <a:lstStyle/>
              <a:p>
                <a:endParaRPr lang="en-US"/>
              </a:p>
            </p:txBody>
          </p:sp>
        </p:grpSp>
        <p:grpSp>
          <p:nvGrpSpPr>
            <p:cNvPr id="27691" name="Group 29"/>
            <p:cNvGrpSpPr>
              <a:grpSpLocks/>
            </p:cNvGrpSpPr>
            <p:nvPr/>
          </p:nvGrpSpPr>
          <p:grpSpPr bwMode="auto">
            <a:xfrm>
              <a:off x="2324994" y="1035050"/>
              <a:ext cx="4449763" cy="5516563"/>
              <a:chOff x="4094163" y="687388"/>
              <a:chExt cx="4668837" cy="5789613"/>
            </a:xfrm>
          </p:grpSpPr>
          <p:sp>
            <p:nvSpPr>
              <p:cNvPr id="31" name="Freeform 30"/>
              <p:cNvSpPr/>
              <p:nvPr/>
            </p:nvSpPr>
            <p:spPr>
              <a:xfrm>
                <a:off x="6581071" y="687611"/>
                <a:ext cx="277637" cy="989163"/>
              </a:xfrm>
              <a:custGeom>
                <a:avLst/>
                <a:gdLst>
                  <a:gd name="connsiteX0" fmla="*/ 0 w 263237"/>
                  <a:gd name="connsiteY0" fmla="*/ 946727 h 946727"/>
                  <a:gd name="connsiteX1" fmla="*/ 83127 w 263237"/>
                  <a:gd name="connsiteY1" fmla="*/ 558800 h 946727"/>
                  <a:gd name="connsiteX2" fmla="*/ 124691 w 263237"/>
                  <a:gd name="connsiteY2" fmla="*/ 323273 h 946727"/>
                  <a:gd name="connsiteX3" fmla="*/ 263237 w 263237"/>
                  <a:gd name="connsiteY3" fmla="*/ 18473 h 946727"/>
                  <a:gd name="connsiteX0" fmla="*/ 36517 w 299754"/>
                  <a:gd name="connsiteY0" fmla="*/ 946727 h 946727"/>
                  <a:gd name="connsiteX1" fmla="*/ 119644 w 299754"/>
                  <a:gd name="connsiteY1" fmla="*/ 558800 h 946727"/>
                  <a:gd name="connsiteX2" fmla="*/ 161208 w 299754"/>
                  <a:gd name="connsiteY2" fmla="*/ 323273 h 946727"/>
                  <a:gd name="connsiteX3" fmla="*/ 299754 w 299754"/>
                  <a:gd name="connsiteY3" fmla="*/ 18473 h 946727"/>
                  <a:gd name="connsiteX0" fmla="*/ 36517 w 299754"/>
                  <a:gd name="connsiteY0" fmla="*/ 946727 h 946727"/>
                  <a:gd name="connsiteX1" fmla="*/ 119645 w 299754"/>
                  <a:gd name="connsiteY1" fmla="*/ 558800 h 946727"/>
                  <a:gd name="connsiteX2" fmla="*/ 161208 w 299754"/>
                  <a:gd name="connsiteY2" fmla="*/ 323273 h 946727"/>
                  <a:gd name="connsiteX3" fmla="*/ 299754 w 299754"/>
                  <a:gd name="connsiteY3" fmla="*/ 18473 h 946727"/>
                  <a:gd name="connsiteX0" fmla="*/ 36517 w 299754"/>
                  <a:gd name="connsiteY0" fmla="*/ 946727 h 946727"/>
                  <a:gd name="connsiteX1" fmla="*/ 119645 w 299754"/>
                  <a:gd name="connsiteY1" fmla="*/ 558800 h 946727"/>
                  <a:gd name="connsiteX2" fmla="*/ 161208 w 299754"/>
                  <a:gd name="connsiteY2" fmla="*/ 323273 h 946727"/>
                  <a:gd name="connsiteX3" fmla="*/ 299754 w 299754"/>
                  <a:gd name="connsiteY3" fmla="*/ 18473 h 946727"/>
                  <a:gd name="connsiteX0" fmla="*/ 36517 w 299754"/>
                  <a:gd name="connsiteY0" fmla="*/ 946727 h 946727"/>
                  <a:gd name="connsiteX1" fmla="*/ 119645 w 299754"/>
                  <a:gd name="connsiteY1" fmla="*/ 558800 h 946727"/>
                  <a:gd name="connsiteX2" fmla="*/ 161208 w 299754"/>
                  <a:gd name="connsiteY2" fmla="*/ 323273 h 946727"/>
                  <a:gd name="connsiteX3" fmla="*/ 299754 w 299754"/>
                  <a:gd name="connsiteY3" fmla="*/ 18473 h 946727"/>
                </a:gdLst>
                <a:ahLst/>
                <a:cxnLst>
                  <a:cxn ang="0">
                    <a:pos x="connsiteX0" y="connsiteY0"/>
                  </a:cxn>
                  <a:cxn ang="0">
                    <a:pos x="connsiteX1" y="connsiteY1"/>
                  </a:cxn>
                  <a:cxn ang="0">
                    <a:pos x="connsiteX2" y="connsiteY2"/>
                  </a:cxn>
                  <a:cxn ang="0">
                    <a:pos x="connsiteX3" y="connsiteY3"/>
                  </a:cxn>
                </a:cxnLst>
                <a:rect l="l" t="t" r="r" b="b"/>
                <a:pathLst>
                  <a:path w="299754" h="946727">
                    <a:moveTo>
                      <a:pt x="36517" y="946727"/>
                    </a:moveTo>
                    <a:cubicBezTo>
                      <a:pt x="0" y="758267"/>
                      <a:pt x="95103" y="709161"/>
                      <a:pt x="119645" y="558800"/>
                    </a:cubicBezTo>
                    <a:cubicBezTo>
                      <a:pt x="140427" y="454891"/>
                      <a:pt x="131190" y="413328"/>
                      <a:pt x="161208" y="323273"/>
                    </a:cubicBezTo>
                    <a:cubicBezTo>
                      <a:pt x="191226" y="233219"/>
                      <a:pt x="258190" y="0"/>
                      <a:pt x="299754" y="18473"/>
                    </a:cubicBezTo>
                  </a:path>
                </a:pathLst>
              </a:custGeom>
              <a:ln w="38100">
                <a:solidFill>
                  <a:schemeClr val="accent2"/>
                </a:solidFill>
                <a:prstDash val="soli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6" name="Group 42"/>
              <p:cNvGrpSpPr/>
              <p:nvPr/>
            </p:nvGrpSpPr>
            <p:grpSpPr>
              <a:xfrm>
                <a:off x="6028163" y="1417858"/>
                <a:ext cx="2734852" cy="5059137"/>
                <a:chOff x="6019803" y="1417858"/>
                <a:chExt cx="2734852" cy="5059137"/>
              </a:xfrm>
              <a:effectLst>
                <a:outerShdw blurRad="50800" dist="38100" dir="2700000" algn="tl" rotWithShape="0">
                  <a:prstClr val="black">
                    <a:alpha val="40000"/>
                  </a:prstClr>
                </a:outerShdw>
              </a:effectLst>
            </p:grpSpPr>
            <p:grpSp>
              <p:nvGrpSpPr>
                <p:cNvPr id="7" name="Group 32"/>
                <p:cNvGrpSpPr/>
                <p:nvPr/>
              </p:nvGrpSpPr>
              <p:grpSpPr>
                <a:xfrm>
                  <a:off x="6019803" y="4648197"/>
                  <a:ext cx="1828799" cy="1828798"/>
                  <a:chOff x="5041900" y="4328281"/>
                  <a:chExt cx="2162627" cy="2162628"/>
                </a:xfrm>
              </p:grpSpPr>
              <p:sp>
                <p:nvSpPr>
                  <p:cNvPr id="55" name="Freeform 54"/>
                  <p:cNvSpPr/>
                  <p:nvPr/>
                </p:nvSpPr>
                <p:spPr bwMode="auto">
                  <a:xfrm>
                    <a:off x="6203950" y="5765800"/>
                    <a:ext cx="95250" cy="431800"/>
                  </a:xfrm>
                  <a:custGeom>
                    <a:avLst/>
                    <a:gdLst>
                      <a:gd name="connsiteX0" fmla="*/ 95250 w 95250"/>
                      <a:gd name="connsiteY0" fmla="*/ 431800 h 431800"/>
                      <a:gd name="connsiteX1" fmla="*/ 6350 w 95250"/>
                      <a:gd name="connsiteY1" fmla="*/ 330200 h 431800"/>
                      <a:gd name="connsiteX2" fmla="*/ 57150 w 95250"/>
                      <a:gd name="connsiteY2" fmla="*/ 241300 h 431800"/>
                      <a:gd name="connsiteX3" fmla="*/ 69850 w 95250"/>
                      <a:gd name="connsiteY3" fmla="*/ 165100 h 431800"/>
                      <a:gd name="connsiteX4" fmla="*/ 69850 w 95250"/>
                      <a:gd name="connsiteY4" fmla="*/ 88900 h 431800"/>
                      <a:gd name="connsiteX5" fmla="*/ 19050 w 95250"/>
                      <a:gd name="connsiteY5" fmla="*/ 0 h 431800"/>
                      <a:gd name="connsiteX6" fmla="*/ 19050 w 95250"/>
                      <a:gd name="connsiteY6" fmla="*/ 0 h 431800"/>
                      <a:gd name="connsiteX7" fmla="*/ 19050 w 95250"/>
                      <a:gd name="connsiteY7"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31800">
                        <a:moveTo>
                          <a:pt x="95250" y="431800"/>
                        </a:moveTo>
                        <a:cubicBezTo>
                          <a:pt x="53975" y="396875"/>
                          <a:pt x="12700" y="361950"/>
                          <a:pt x="6350" y="330200"/>
                        </a:cubicBezTo>
                        <a:cubicBezTo>
                          <a:pt x="0" y="298450"/>
                          <a:pt x="46567" y="268817"/>
                          <a:pt x="57150" y="241300"/>
                        </a:cubicBezTo>
                        <a:cubicBezTo>
                          <a:pt x="67733" y="213783"/>
                          <a:pt x="67733" y="190500"/>
                          <a:pt x="69850" y="165100"/>
                        </a:cubicBezTo>
                        <a:cubicBezTo>
                          <a:pt x="71967" y="139700"/>
                          <a:pt x="78317" y="116417"/>
                          <a:pt x="69850" y="88900"/>
                        </a:cubicBezTo>
                        <a:cubicBezTo>
                          <a:pt x="61383" y="61383"/>
                          <a:pt x="19050" y="0"/>
                          <a:pt x="19050" y="0"/>
                        </a:cubicBezTo>
                        <a:lnTo>
                          <a:pt x="19050" y="0"/>
                        </a:lnTo>
                        <a:lnTo>
                          <a:pt x="19050" y="0"/>
                        </a:ln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bwMode="auto">
                  <a:xfrm>
                    <a:off x="5041900" y="6070600"/>
                    <a:ext cx="1219200" cy="241300"/>
                  </a:xfrm>
                  <a:custGeom>
                    <a:avLst/>
                    <a:gdLst>
                      <a:gd name="connsiteX0" fmla="*/ 1219200 w 1219200"/>
                      <a:gd name="connsiteY0" fmla="*/ 114300 h 241300"/>
                      <a:gd name="connsiteX1" fmla="*/ 1066800 w 1219200"/>
                      <a:gd name="connsiteY1" fmla="*/ 88900 h 241300"/>
                      <a:gd name="connsiteX2" fmla="*/ 889000 w 1219200"/>
                      <a:gd name="connsiteY2" fmla="*/ 88900 h 241300"/>
                      <a:gd name="connsiteX3" fmla="*/ 698500 w 1219200"/>
                      <a:gd name="connsiteY3" fmla="*/ 88900 h 241300"/>
                      <a:gd name="connsiteX4" fmla="*/ 292100 w 1219200"/>
                      <a:gd name="connsiteY4" fmla="*/ 25400 h 241300"/>
                      <a:gd name="connsiteX5" fmla="*/ 0 w 1219200"/>
                      <a:gd name="connsiteY5" fmla="*/ 241300 h 241300"/>
                      <a:gd name="connsiteX0" fmla="*/ 1219200 w 1219200"/>
                      <a:gd name="connsiteY0" fmla="*/ 114300 h 241300"/>
                      <a:gd name="connsiteX1" fmla="*/ 1066800 w 1219200"/>
                      <a:gd name="connsiteY1" fmla="*/ 88900 h 241300"/>
                      <a:gd name="connsiteX2" fmla="*/ 889000 w 1219200"/>
                      <a:gd name="connsiteY2" fmla="*/ 88900 h 241300"/>
                      <a:gd name="connsiteX3" fmla="*/ 698500 w 1219200"/>
                      <a:gd name="connsiteY3" fmla="*/ 88900 h 241300"/>
                      <a:gd name="connsiteX4" fmla="*/ 292100 w 1219200"/>
                      <a:gd name="connsiteY4" fmla="*/ 25400 h 241300"/>
                      <a:gd name="connsiteX5" fmla="*/ 0 w 1219200"/>
                      <a:gd name="connsiteY5" fmla="*/ 24130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 h="241300">
                        <a:moveTo>
                          <a:pt x="1219200" y="114300"/>
                        </a:moveTo>
                        <a:cubicBezTo>
                          <a:pt x="1170516" y="103716"/>
                          <a:pt x="1121833" y="93133"/>
                          <a:pt x="1066800" y="88900"/>
                        </a:cubicBezTo>
                        <a:cubicBezTo>
                          <a:pt x="1011767" y="84667"/>
                          <a:pt x="889000" y="88900"/>
                          <a:pt x="889000" y="88900"/>
                        </a:cubicBezTo>
                        <a:cubicBezTo>
                          <a:pt x="827617" y="88900"/>
                          <a:pt x="797983" y="99483"/>
                          <a:pt x="698500" y="88900"/>
                        </a:cubicBezTo>
                        <a:cubicBezTo>
                          <a:pt x="599017" y="78317"/>
                          <a:pt x="408517" y="0"/>
                          <a:pt x="292100" y="25400"/>
                        </a:cubicBezTo>
                        <a:cubicBezTo>
                          <a:pt x="175683" y="50800"/>
                          <a:pt x="87841" y="146050"/>
                          <a:pt x="0" y="24130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7" name="Freeform 56"/>
                  <p:cNvSpPr/>
                  <p:nvPr/>
                </p:nvSpPr>
                <p:spPr bwMode="auto">
                  <a:xfrm>
                    <a:off x="6248400" y="6184900"/>
                    <a:ext cx="55033" cy="306009"/>
                  </a:xfrm>
                  <a:custGeom>
                    <a:avLst/>
                    <a:gdLst>
                      <a:gd name="connsiteX0" fmla="*/ 95250 w 95250"/>
                      <a:gd name="connsiteY0" fmla="*/ 431800 h 431800"/>
                      <a:gd name="connsiteX1" fmla="*/ 6350 w 95250"/>
                      <a:gd name="connsiteY1" fmla="*/ 330200 h 431800"/>
                      <a:gd name="connsiteX2" fmla="*/ 57150 w 95250"/>
                      <a:gd name="connsiteY2" fmla="*/ 241300 h 431800"/>
                      <a:gd name="connsiteX3" fmla="*/ 69850 w 95250"/>
                      <a:gd name="connsiteY3" fmla="*/ 165100 h 431800"/>
                      <a:gd name="connsiteX4" fmla="*/ 69850 w 95250"/>
                      <a:gd name="connsiteY4" fmla="*/ 88900 h 431800"/>
                      <a:gd name="connsiteX5" fmla="*/ 19050 w 95250"/>
                      <a:gd name="connsiteY5" fmla="*/ 0 h 431800"/>
                      <a:gd name="connsiteX6" fmla="*/ 19050 w 95250"/>
                      <a:gd name="connsiteY6" fmla="*/ 0 h 431800"/>
                      <a:gd name="connsiteX7" fmla="*/ 19050 w 95250"/>
                      <a:gd name="connsiteY7" fmla="*/ 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31800">
                        <a:moveTo>
                          <a:pt x="95250" y="431800"/>
                        </a:moveTo>
                        <a:cubicBezTo>
                          <a:pt x="53975" y="396875"/>
                          <a:pt x="12700" y="361950"/>
                          <a:pt x="6350" y="330200"/>
                        </a:cubicBezTo>
                        <a:cubicBezTo>
                          <a:pt x="0" y="298450"/>
                          <a:pt x="46567" y="268817"/>
                          <a:pt x="57150" y="241300"/>
                        </a:cubicBezTo>
                        <a:cubicBezTo>
                          <a:pt x="67733" y="213783"/>
                          <a:pt x="67733" y="190500"/>
                          <a:pt x="69850" y="165100"/>
                        </a:cubicBezTo>
                        <a:cubicBezTo>
                          <a:pt x="71967" y="139700"/>
                          <a:pt x="78317" y="116417"/>
                          <a:pt x="69850" y="88900"/>
                        </a:cubicBezTo>
                        <a:cubicBezTo>
                          <a:pt x="61383" y="61383"/>
                          <a:pt x="19050" y="0"/>
                          <a:pt x="19050" y="0"/>
                        </a:cubicBezTo>
                        <a:lnTo>
                          <a:pt x="19050" y="0"/>
                        </a:lnTo>
                        <a:lnTo>
                          <a:pt x="19050" y="0"/>
                        </a:ln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bwMode="auto">
                  <a:xfrm>
                    <a:off x="6097589" y="4328281"/>
                    <a:ext cx="115735" cy="1412119"/>
                  </a:xfrm>
                  <a:custGeom>
                    <a:avLst/>
                    <a:gdLst>
                      <a:gd name="connsiteX0" fmla="*/ 137583 w 137583"/>
                      <a:gd name="connsiteY0" fmla="*/ 1231900 h 1231900"/>
                      <a:gd name="connsiteX1" fmla="*/ 74083 w 137583"/>
                      <a:gd name="connsiteY1" fmla="*/ 1155700 h 1231900"/>
                      <a:gd name="connsiteX2" fmla="*/ 74083 w 137583"/>
                      <a:gd name="connsiteY2" fmla="*/ 1041400 h 1231900"/>
                      <a:gd name="connsiteX3" fmla="*/ 10583 w 137583"/>
                      <a:gd name="connsiteY3" fmla="*/ 939800 h 1231900"/>
                      <a:gd name="connsiteX4" fmla="*/ 10583 w 137583"/>
                      <a:gd name="connsiteY4" fmla="*/ 850900 h 1231900"/>
                      <a:gd name="connsiteX5" fmla="*/ 10583 w 137583"/>
                      <a:gd name="connsiteY5" fmla="*/ 723900 h 1231900"/>
                      <a:gd name="connsiteX6" fmla="*/ 10583 w 137583"/>
                      <a:gd name="connsiteY6" fmla="*/ 635000 h 1231900"/>
                      <a:gd name="connsiteX7" fmla="*/ 61383 w 137583"/>
                      <a:gd name="connsiteY7" fmla="*/ 571500 h 1231900"/>
                      <a:gd name="connsiteX8" fmla="*/ 61383 w 137583"/>
                      <a:gd name="connsiteY8" fmla="*/ 520700 h 1231900"/>
                      <a:gd name="connsiteX9" fmla="*/ 10583 w 137583"/>
                      <a:gd name="connsiteY9" fmla="*/ 444500 h 1231900"/>
                      <a:gd name="connsiteX10" fmla="*/ 10583 w 137583"/>
                      <a:gd name="connsiteY10" fmla="*/ 381000 h 1231900"/>
                      <a:gd name="connsiteX11" fmla="*/ 48683 w 137583"/>
                      <a:gd name="connsiteY11" fmla="*/ 292100 h 1231900"/>
                      <a:gd name="connsiteX12" fmla="*/ 61383 w 137583"/>
                      <a:gd name="connsiteY12" fmla="*/ 215900 h 1231900"/>
                      <a:gd name="connsiteX13" fmla="*/ 112183 w 137583"/>
                      <a:gd name="connsiteY13" fmla="*/ 165100 h 1231900"/>
                      <a:gd name="connsiteX14" fmla="*/ 124883 w 137583"/>
                      <a:gd name="connsiteY14" fmla="*/ 88900 h 1231900"/>
                      <a:gd name="connsiteX15" fmla="*/ 112183 w 137583"/>
                      <a:gd name="connsiteY15" fmla="*/ 38100 h 1231900"/>
                      <a:gd name="connsiteX16" fmla="*/ 124883 w 137583"/>
                      <a:gd name="connsiteY16" fmla="*/ 0 h 1231900"/>
                      <a:gd name="connsiteX17" fmla="*/ 124883 w 137583"/>
                      <a:gd name="connsiteY17" fmla="*/ 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583" h="1231900">
                        <a:moveTo>
                          <a:pt x="137583" y="1231900"/>
                        </a:moveTo>
                        <a:cubicBezTo>
                          <a:pt x="111124" y="1209675"/>
                          <a:pt x="84666" y="1187450"/>
                          <a:pt x="74083" y="1155700"/>
                        </a:cubicBezTo>
                        <a:cubicBezTo>
                          <a:pt x="63500" y="1123950"/>
                          <a:pt x="84666" y="1077383"/>
                          <a:pt x="74083" y="1041400"/>
                        </a:cubicBezTo>
                        <a:cubicBezTo>
                          <a:pt x="63500" y="1005417"/>
                          <a:pt x="21166" y="971550"/>
                          <a:pt x="10583" y="939800"/>
                        </a:cubicBezTo>
                        <a:cubicBezTo>
                          <a:pt x="0" y="908050"/>
                          <a:pt x="10583" y="850900"/>
                          <a:pt x="10583" y="850900"/>
                        </a:cubicBezTo>
                        <a:lnTo>
                          <a:pt x="10583" y="723900"/>
                        </a:lnTo>
                        <a:cubicBezTo>
                          <a:pt x="10583" y="687917"/>
                          <a:pt x="2116" y="660400"/>
                          <a:pt x="10583" y="635000"/>
                        </a:cubicBezTo>
                        <a:cubicBezTo>
                          <a:pt x="19050" y="609600"/>
                          <a:pt x="52916" y="590550"/>
                          <a:pt x="61383" y="571500"/>
                        </a:cubicBezTo>
                        <a:cubicBezTo>
                          <a:pt x="69850" y="552450"/>
                          <a:pt x="69850" y="541867"/>
                          <a:pt x="61383" y="520700"/>
                        </a:cubicBezTo>
                        <a:cubicBezTo>
                          <a:pt x="52916" y="499533"/>
                          <a:pt x="19050" y="467783"/>
                          <a:pt x="10583" y="444500"/>
                        </a:cubicBezTo>
                        <a:cubicBezTo>
                          <a:pt x="2116" y="421217"/>
                          <a:pt x="4233" y="406400"/>
                          <a:pt x="10583" y="381000"/>
                        </a:cubicBezTo>
                        <a:cubicBezTo>
                          <a:pt x="16933" y="355600"/>
                          <a:pt x="40216" y="319617"/>
                          <a:pt x="48683" y="292100"/>
                        </a:cubicBezTo>
                        <a:cubicBezTo>
                          <a:pt x="57150" y="264583"/>
                          <a:pt x="50800" y="237067"/>
                          <a:pt x="61383" y="215900"/>
                        </a:cubicBezTo>
                        <a:cubicBezTo>
                          <a:pt x="71966" y="194733"/>
                          <a:pt x="101600" y="186267"/>
                          <a:pt x="112183" y="165100"/>
                        </a:cubicBezTo>
                        <a:cubicBezTo>
                          <a:pt x="122766" y="143933"/>
                          <a:pt x="124883" y="110067"/>
                          <a:pt x="124883" y="88900"/>
                        </a:cubicBezTo>
                        <a:cubicBezTo>
                          <a:pt x="124883" y="67733"/>
                          <a:pt x="112183" y="52917"/>
                          <a:pt x="112183" y="38100"/>
                        </a:cubicBezTo>
                        <a:cubicBezTo>
                          <a:pt x="112183" y="23283"/>
                          <a:pt x="124883" y="0"/>
                          <a:pt x="124883" y="0"/>
                        </a:cubicBezTo>
                        <a:lnTo>
                          <a:pt x="124883" y="0"/>
                        </a:ln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bwMode="auto">
                  <a:xfrm>
                    <a:off x="6256337" y="6165848"/>
                    <a:ext cx="948190" cy="144841"/>
                  </a:xfrm>
                  <a:custGeom>
                    <a:avLst/>
                    <a:gdLst>
                      <a:gd name="connsiteX0" fmla="*/ 0 w 856343"/>
                      <a:gd name="connsiteY0" fmla="*/ 2419 h 147562"/>
                      <a:gd name="connsiteX1" fmla="*/ 290286 w 856343"/>
                      <a:gd name="connsiteY1" fmla="*/ 133048 h 147562"/>
                      <a:gd name="connsiteX2" fmla="*/ 348343 w 856343"/>
                      <a:gd name="connsiteY2" fmla="*/ 89505 h 147562"/>
                      <a:gd name="connsiteX3" fmla="*/ 595086 w 856343"/>
                      <a:gd name="connsiteY3" fmla="*/ 31448 h 147562"/>
                      <a:gd name="connsiteX4" fmla="*/ 696686 w 856343"/>
                      <a:gd name="connsiteY4" fmla="*/ 2419 h 147562"/>
                      <a:gd name="connsiteX5" fmla="*/ 783772 w 856343"/>
                      <a:gd name="connsiteY5" fmla="*/ 45962 h 147562"/>
                      <a:gd name="connsiteX6" fmla="*/ 856343 w 856343"/>
                      <a:gd name="connsiteY6" fmla="*/ 89505 h 14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343" h="147562">
                        <a:moveTo>
                          <a:pt x="0" y="2419"/>
                        </a:moveTo>
                        <a:cubicBezTo>
                          <a:pt x="116114" y="60476"/>
                          <a:pt x="232229" y="118534"/>
                          <a:pt x="290286" y="133048"/>
                        </a:cubicBezTo>
                        <a:cubicBezTo>
                          <a:pt x="348343" y="147562"/>
                          <a:pt x="297543" y="106438"/>
                          <a:pt x="348343" y="89505"/>
                        </a:cubicBezTo>
                        <a:cubicBezTo>
                          <a:pt x="399143" y="72572"/>
                          <a:pt x="537029" y="45962"/>
                          <a:pt x="595086" y="31448"/>
                        </a:cubicBezTo>
                        <a:cubicBezTo>
                          <a:pt x="653143" y="16934"/>
                          <a:pt x="665238" y="0"/>
                          <a:pt x="696686" y="2419"/>
                        </a:cubicBezTo>
                        <a:cubicBezTo>
                          <a:pt x="728134" y="4838"/>
                          <a:pt x="757163" y="31448"/>
                          <a:pt x="783772" y="45962"/>
                        </a:cubicBezTo>
                        <a:cubicBezTo>
                          <a:pt x="810381" y="60476"/>
                          <a:pt x="833362" y="74990"/>
                          <a:pt x="856343" y="89505"/>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8" name="Group 40"/>
                <p:cNvGrpSpPr/>
                <p:nvPr/>
              </p:nvGrpSpPr>
              <p:grpSpPr>
                <a:xfrm>
                  <a:off x="7151943" y="1417858"/>
                  <a:ext cx="1602712" cy="2069879"/>
                  <a:chOff x="7150216" y="1090129"/>
                  <a:chExt cx="1856472" cy="2397609"/>
                </a:xfrm>
              </p:grpSpPr>
              <p:sp>
                <p:nvSpPr>
                  <p:cNvPr id="53" name="Freeform 52"/>
                  <p:cNvSpPr/>
                  <p:nvPr/>
                </p:nvSpPr>
                <p:spPr bwMode="auto">
                  <a:xfrm>
                    <a:off x="7150216" y="2642871"/>
                    <a:ext cx="230076" cy="844867"/>
                  </a:xfrm>
                  <a:custGeom>
                    <a:avLst/>
                    <a:gdLst>
                      <a:gd name="connsiteX0" fmla="*/ 217714 w 217714"/>
                      <a:gd name="connsiteY0" fmla="*/ 667657 h 667657"/>
                      <a:gd name="connsiteX1" fmla="*/ 101600 w 217714"/>
                      <a:gd name="connsiteY1" fmla="*/ 508000 h 667657"/>
                      <a:gd name="connsiteX2" fmla="*/ 14514 w 217714"/>
                      <a:gd name="connsiteY2" fmla="*/ 406400 h 667657"/>
                      <a:gd name="connsiteX3" fmla="*/ 14514 w 217714"/>
                      <a:gd name="connsiteY3" fmla="*/ 290286 h 667657"/>
                      <a:gd name="connsiteX4" fmla="*/ 29029 w 217714"/>
                      <a:gd name="connsiteY4" fmla="*/ 203200 h 667657"/>
                      <a:gd name="connsiteX5" fmla="*/ 87086 w 217714"/>
                      <a:gd name="connsiteY5" fmla="*/ 174172 h 667657"/>
                      <a:gd name="connsiteX6" fmla="*/ 101600 w 217714"/>
                      <a:gd name="connsiteY6" fmla="*/ 0 h 667657"/>
                      <a:gd name="connsiteX0" fmla="*/ 217714 w 217714"/>
                      <a:gd name="connsiteY0" fmla="*/ 667657 h 667657"/>
                      <a:gd name="connsiteX1" fmla="*/ 101600 w 217714"/>
                      <a:gd name="connsiteY1" fmla="*/ 508000 h 667657"/>
                      <a:gd name="connsiteX2" fmla="*/ 14514 w 217714"/>
                      <a:gd name="connsiteY2" fmla="*/ 406400 h 667657"/>
                      <a:gd name="connsiteX3" fmla="*/ 14514 w 217714"/>
                      <a:gd name="connsiteY3" fmla="*/ 290286 h 667657"/>
                      <a:gd name="connsiteX4" fmla="*/ 29029 w 217714"/>
                      <a:gd name="connsiteY4" fmla="*/ 203200 h 667657"/>
                      <a:gd name="connsiteX5" fmla="*/ 101600 w 217714"/>
                      <a:gd name="connsiteY5" fmla="*/ 0 h 667657"/>
                      <a:gd name="connsiteX0" fmla="*/ 217714 w 217714"/>
                      <a:gd name="connsiteY0" fmla="*/ 667657 h 667657"/>
                      <a:gd name="connsiteX1" fmla="*/ 101600 w 217714"/>
                      <a:gd name="connsiteY1" fmla="*/ 508000 h 667657"/>
                      <a:gd name="connsiteX2" fmla="*/ 14514 w 217714"/>
                      <a:gd name="connsiteY2" fmla="*/ 406400 h 667657"/>
                      <a:gd name="connsiteX3" fmla="*/ 14514 w 217714"/>
                      <a:gd name="connsiteY3" fmla="*/ 290286 h 667657"/>
                      <a:gd name="connsiteX4" fmla="*/ 29029 w 217714"/>
                      <a:gd name="connsiteY4" fmla="*/ 203200 h 667657"/>
                      <a:gd name="connsiteX5" fmla="*/ 101600 w 217714"/>
                      <a:gd name="connsiteY5" fmla="*/ 0 h 667657"/>
                      <a:gd name="connsiteX0" fmla="*/ 217714 w 217714"/>
                      <a:gd name="connsiteY0" fmla="*/ 755832 h 755832"/>
                      <a:gd name="connsiteX1" fmla="*/ 101600 w 217714"/>
                      <a:gd name="connsiteY1" fmla="*/ 596175 h 755832"/>
                      <a:gd name="connsiteX2" fmla="*/ 14514 w 217714"/>
                      <a:gd name="connsiteY2" fmla="*/ 494575 h 755832"/>
                      <a:gd name="connsiteX3" fmla="*/ 14514 w 217714"/>
                      <a:gd name="connsiteY3" fmla="*/ 378461 h 755832"/>
                      <a:gd name="connsiteX4" fmla="*/ 29029 w 217714"/>
                      <a:gd name="connsiteY4" fmla="*/ 291375 h 755832"/>
                      <a:gd name="connsiteX5" fmla="*/ 101600 w 217714"/>
                      <a:gd name="connsiteY5" fmla="*/ 0 h 755832"/>
                      <a:gd name="connsiteX0" fmla="*/ 217714 w 217714"/>
                      <a:gd name="connsiteY0" fmla="*/ 755832 h 755832"/>
                      <a:gd name="connsiteX1" fmla="*/ 101600 w 217714"/>
                      <a:gd name="connsiteY1" fmla="*/ 596175 h 755832"/>
                      <a:gd name="connsiteX2" fmla="*/ 14514 w 217714"/>
                      <a:gd name="connsiteY2" fmla="*/ 494575 h 755832"/>
                      <a:gd name="connsiteX3" fmla="*/ 14514 w 217714"/>
                      <a:gd name="connsiteY3" fmla="*/ 378461 h 755832"/>
                      <a:gd name="connsiteX4" fmla="*/ 29029 w 217714"/>
                      <a:gd name="connsiteY4" fmla="*/ 291375 h 755832"/>
                      <a:gd name="connsiteX5" fmla="*/ 101600 w 217714"/>
                      <a:gd name="connsiteY5" fmla="*/ 0 h 755832"/>
                      <a:gd name="connsiteX0" fmla="*/ 219590 w 219590"/>
                      <a:gd name="connsiteY0" fmla="*/ 844007 h 844007"/>
                      <a:gd name="connsiteX1" fmla="*/ 103476 w 219590"/>
                      <a:gd name="connsiteY1" fmla="*/ 684350 h 844007"/>
                      <a:gd name="connsiteX2" fmla="*/ 16390 w 219590"/>
                      <a:gd name="connsiteY2" fmla="*/ 582750 h 844007"/>
                      <a:gd name="connsiteX3" fmla="*/ 16390 w 219590"/>
                      <a:gd name="connsiteY3" fmla="*/ 466636 h 844007"/>
                      <a:gd name="connsiteX4" fmla="*/ 30905 w 219590"/>
                      <a:gd name="connsiteY4" fmla="*/ 379550 h 844007"/>
                      <a:gd name="connsiteX5" fmla="*/ 15119 w 219590"/>
                      <a:gd name="connsiteY5" fmla="*/ 0 h 844007"/>
                      <a:gd name="connsiteX0" fmla="*/ 318673 w 318673"/>
                      <a:gd name="connsiteY0" fmla="*/ 844007 h 844007"/>
                      <a:gd name="connsiteX1" fmla="*/ 202559 w 318673"/>
                      <a:gd name="connsiteY1" fmla="*/ 684350 h 844007"/>
                      <a:gd name="connsiteX2" fmla="*/ 115473 w 318673"/>
                      <a:gd name="connsiteY2" fmla="*/ 582750 h 844007"/>
                      <a:gd name="connsiteX3" fmla="*/ 115473 w 318673"/>
                      <a:gd name="connsiteY3" fmla="*/ 466636 h 844007"/>
                      <a:gd name="connsiteX4" fmla="*/ 129988 w 318673"/>
                      <a:gd name="connsiteY4" fmla="*/ 379550 h 844007"/>
                      <a:gd name="connsiteX5" fmla="*/ 114202 w 318673"/>
                      <a:gd name="connsiteY5" fmla="*/ 0 h 844007"/>
                      <a:gd name="connsiteX0" fmla="*/ 318673 w 318673"/>
                      <a:gd name="connsiteY0" fmla="*/ 755832 h 755832"/>
                      <a:gd name="connsiteX1" fmla="*/ 202559 w 318673"/>
                      <a:gd name="connsiteY1" fmla="*/ 596175 h 755832"/>
                      <a:gd name="connsiteX2" fmla="*/ 115473 w 318673"/>
                      <a:gd name="connsiteY2" fmla="*/ 494575 h 755832"/>
                      <a:gd name="connsiteX3" fmla="*/ 115473 w 318673"/>
                      <a:gd name="connsiteY3" fmla="*/ 378461 h 755832"/>
                      <a:gd name="connsiteX4" fmla="*/ 129988 w 318673"/>
                      <a:gd name="connsiteY4" fmla="*/ 291375 h 755832"/>
                      <a:gd name="connsiteX5" fmla="*/ 114202 w 318673"/>
                      <a:gd name="connsiteY5" fmla="*/ 0 h 755832"/>
                      <a:gd name="connsiteX0" fmla="*/ 230316 w 230316"/>
                      <a:gd name="connsiteY0" fmla="*/ 844007 h 844007"/>
                      <a:gd name="connsiteX1" fmla="*/ 114202 w 230316"/>
                      <a:gd name="connsiteY1" fmla="*/ 684350 h 844007"/>
                      <a:gd name="connsiteX2" fmla="*/ 27116 w 230316"/>
                      <a:gd name="connsiteY2" fmla="*/ 582750 h 844007"/>
                      <a:gd name="connsiteX3" fmla="*/ 27116 w 230316"/>
                      <a:gd name="connsiteY3" fmla="*/ 466636 h 844007"/>
                      <a:gd name="connsiteX4" fmla="*/ 41631 w 230316"/>
                      <a:gd name="connsiteY4" fmla="*/ 379550 h 844007"/>
                      <a:gd name="connsiteX5" fmla="*/ 114202 w 230316"/>
                      <a:gd name="connsiteY5" fmla="*/ 0 h 84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316" h="844007">
                        <a:moveTo>
                          <a:pt x="230316" y="844007"/>
                        </a:moveTo>
                        <a:cubicBezTo>
                          <a:pt x="189192" y="785950"/>
                          <a:pt x="148069" y="727893"/>
                          <a:pt x="114202" y="684350"/>
                        </a:cubicBezTo>
                        <a:cubicBezTo>
                          <a:pt x="80335" y="640807"/>
                          <a:pt x="41630" y="619036"/>
                          <a:pt x="27116" y="582750"/>
                        </a:cubicBezTo>
                        <a:cubicBezTo>
                          <a:pt x="12602" y="546464"/>
                          <a:pt x="24697" y="500503"/>
                          <a:pt x="27116" y="466636"/>
                        </a:cubicBezTo>
                        <a:cubicBezTo>
                          <a:pt x="29535" y="432769"/>
                          <a:pt x="27117" y="457323"/>
                          <a:pt x="41631" y="379550"/>
                        </a:cubicBezTo>
                        <a:cubicBezTo>
                          <a:pt x="56145" y="301777"/>
                          <a:pt x="0" y="296665"/>
                          <a:pt x="114202" y="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4" name="Freeform 13"/>
                  <p:cNvSpPr/>
                  <p:nvPr/>
                </p:nvSpPr>
                <p:spPr bwMode="auto">
                  <a:xfrm rot="20992844">
                    <a:off x="8509229" y="1090129"/>
                    <a:ext cx="497459" cy="473858"/>
                  </a:xfrm>
                  <a:custGeom>
                    <a:avLst/>
                    <a:gdLst>
                      <a:gd name="connsiteX0" fmla="*/ 0 w 656167"/>
                      <a:gd name="connsiteY0" fmla="*/ 508000 h 508000"/>
                      <a:gd name="connsiteX1" fmla="*/ 190500 w 656167"/>
                      <a:gd name="connsiteY1" fmla="*/ 368300 h 508000"/>
                      <a:gd name="connsiteX2" fmla="*/ 279400 w 656167"/>
                      <a:gd name="connsiteY2" fmla="*/ 279400 h 508000"/>
                      <a:gd name="connsiteX3" fmla="*/ 381000 w 656167"/>
                      <a:gd name="connsiteY3" fmla="*/ 190500 h 508000"/>
                      <a:gd name="connsiteX4" fmla="*/ 508000 w 656167"/>
                      <a:gd name="connsiteY4" fmla="*/ 127000 h 508000"/>
                      <a:gd name="connsiteX5" fmla="*/ 635000 w 656167"/>
                      <a:gd name="connsiteY5" fmla="*/ 76200 h 508000"/>
                      <a:gd name="connsiteX6" fmla="*/ 635000 w 656167"/>
                      <a:gd name="connsiteY6" fmla="*/ 0 h 508000"/>
                      <a:gd name="connsiteX0" fmla="*/ 0 w 465667"/>
                      <a:gd name="connsiteY0" fmla="*/ 368300 h 368301"/>
                      <a:gd name="connsiteX1" fmla="*/ 88900 w 465667"/>
                      <a:gd name="connsiteY1" fmla="*/ 279400 h 368301"/>
                      <a:gd name="connsiteX2" fmla="*/ 190500 w 465667"/>
                      <a:gd name="connsiteY2" fmla="*/ 190500 h 368301"/>
                      <a:gd name="connsiteX3" fmla="*/ 317500 w 465667"/>
                      <a:gd name="connsiteY3" fmla="*/ 127000 h 368301"/>
                      <a:gd name="connsiteX4" fmla="*/ 444500 w 465667"/>
                      <a:gd name="connsiteY4" fmla="*/ 76200 h 368301"/>
                      <a:gd name="connsiteX5" fmla="*/ 444500 w 465667"/>
                      <a:gd name="connsiteY5" fmla="*/ 0 h 368301"/>
                      <a:gd name="connsiteX0" fmla="*/ 0 w 444500"/>
                      <a:gd name="connsiteY0" fmla="*/ 292100 h 292100"/>
                      <a:gd name="connsiteX1" fmla="*/ 88900 w 444500"/>
                      <a:gd name="connsiteY1" fmla="*/ 203200 h 292100"/>
                      <a:gd name="connsiteX2" fmla="*/ 190500 w 444500"/>
                      <a:gd name="connsiteY2" fmla="*/ 114300 h 292100"/>
                      <a:gd name="connsiteX3" fmla="*/ 317500 w 444500"/>
                      <a:gd name="connsiteY3" fmla="*/ 50800 h 292100"/>
                      <a:gd name="connsiteX4" fmla="*/ 444500 w 444500"/>
                      <a:gd name="connsiteY4" fmla="*/ 0 h 292100"/>
                      <a:gd name="connsiteX0" fmla="*/ 0 w 444500"/>
                      <a:gd name="connsiteY0" fmla="*/ 446246 h 446246"/>
                      <a:gd name="connsiteX1" fmla="*/ 88900 w 444500"/>
                      <a:gd name="connsiteY1" fmla="*/ 357346 h 446246"/>
                      <a:gd name="connsiteX2" fmla="*/ 190500 w 444500"/>
                      <a:gd name="connsiteY2" fmla="*/ 268446 h 446246"/>
                      <a:gd name="connsiteX3" fmla="*/ 317500 w 444500"/>
                      <a:gd name="connsiteY3" fmla="*/ 204946 h 446246"/>
                      <a:gd name="connsiteX4" fmla="*/ 444500 w 444500"/>
                      <a:gd name="connsiteY4" fmla="*/ 154146 h 446246"/>
                      <a:gd name="connsiteX0" fmla="*/ 0 w 444500"/>
                      <a:gd name="connsiteY0" fmla="*/ 292100 h 292100"/>
                      <a:gd name="connsiteX1" fmla="*/ 88900 w 444500"/>
                      <a:gd name="connsiteY1" fmla="*/ 203200 h 292100"/>
                      <a:gd name="connsiteX2" fmla="*/ 190500 w 444500"/>
                      <a:gd name="connsiteY2" fmla="*/ 114300 h 292100"/>
                      <a:gd name="connsiteX3" fmla="*/ 317500 w 444500"/>
                      <a:gd name="connsiteY3" fmla="*/ 50800 h 292100"/>
                      <a:gd name="connsiteX4" fmla="*/ 444500 w 444500"/>
                      <a:gd name="connsiteY4" fmla="*/ 0 h 292100"/>
                      <a:gd name="connsiteX0" fmla="*/ 0 w 388292"/>
                      <a:gd name="connsiteY0" fmla="*/ 388264 h 388264"/>
                      <a:gd name="connsiteX1" fmla="*/ 88900 w 388292"/>
                      <a:gd name="connsiteY1" fmla="*/ 299364 h 388264"/>
                      <a:gd name="connsiteX2" fmla="*/ 190500 w 388292"/>
                      <a:gd name="connsiteY2" fmla="*/ 210464 h 388264"/>
                      <a:gd name="connsiteX3" fmla="*/ 317500 w 388292"/>
                      <a:gd name="connsiteY3" fmla="*/ 146964 h 388264"/>
                      <a:gd name="connsiteX4" fmla="*/ 388292 w 388292"/>
                      <a:gd name="connsiteY4" fmla="*/ 0 h 388264"/>
                      <a:gd name="connsiteX0" fmla="*/ 0 w 388292"/>
                      <a:gd name="connsiteY0" fmla="*/ 388264 h 388264"/>
                      <a:gd name="connsiteX1" fmla="*/ 88900 w 388292"/>
                      <a:gd name="connsiteY1" fmla="*/ 299364 h 388264"/>
                      <a:gd name="connsiteX2" fmla="*/ 190500 w 388292"/>
                      <a:gd name="connsiteY2" fmla="*/ 210464 h 388264"/>
                      <a:gd name="connsiteX3" fmla="*/ 317500 w 388292"/>
                      <a:gd name="connsiteY3" fmla="*/ 146964 h 388264"/>
                      <a:gd name="connsiteX4" fmla="*/ 237244 w 388292"/>
                      <a:gd name="connsiteY4" fmla="*/ 131041 h 388264"/>
                      <a:gd name="connsiteX5" fmla="*/ 388292 w 388292"/>
                      <a:gd name="connsiteY5" fmla="*/ 0 h 388264"/>
                      <a:gd name="connsiteX0" fmla="*/ 0 w 388292"/>
                      <a:gd name="connsiteY0" fmla="*/ 388264 h 388264"/>
                      <a:gd name="connsiteX1" fmla="*/ 88900 w 388292"/>
                      <a:gd name="connsiteY1" fmla="*/ 299364 h 388264"/>
                      <a:gd name="connsiteX2" fmla="*/ 190500 w 388292"/>
                      <a:gd name="connsiteY2" fmla="*/ 210464 h 388264"/>
                      <a:gd name="connsiteX3" fmla="*/ 237244 w 388292"/>
                      <a:gd name="connsiteY3" fmla="*/ 131041 h 388264"/>
                      <a:gd name="connsiteX4" fmla="*/ 388292 w 388292"/>
                      <a:gd name="connsiteY4" fmla="*/ 0 h 388264"/>
                      <a:gd name="connsiteX0" fmla="*/ 0 w 388292"/>
                      <a:gd name="connsiteY0" fmla="*/ 388264 h 388264"/>
                      <a:gd name="connsiteX1" fmla="*/ 88900 w 388292"/>
                      <a:gd name="connsiteY1" fmla="*/ 299364 h 388264"/>
                      <a:gd name="connsiteX2" fmla="*/ 190500 w 388292"/>
                      <a:gd name="connsiteY2" fmla="*/ 210464 h 388264"/>
                      <a:gd name="connsiteX3" fmla="*/ 346520 w 388292"/>
                      <a:gd name="connsiteY3" fmla="*/ 69863 h 388264"/>
                      <a:gd name="connsiteX4" fmla="*/ 388292 w 388292"/>
                      <a:gd name="connsiteY4" fmla="*/ 0 h 388264"/>
                      <a:gd name="connsiteX0" fmla="*/ 0 w 388292"/>
                      <a:gd name="connsiteY0" fmla="*/ 388264 h 388264"/>
                      <a:gd name="connsiteX1" fmla="*/ 88900 w 388292"/>
                      <a:gd name="connsiteY1" fmla="*/ 299364 h 388264"/>
                      <a:gd name="connsiteX2" fmla="*/ 197292 w 388292"/>
                      <a:gd name="connsiteY2" fmla="*/ 217271 h 388264"/>
                      <a:gd name="connsiteX3" fmla="*/ 346520 w 388292"/>
                      <a:gd name="connsiteY3" fmla="*/ 69863 h 388264"/>
                      <a:gd name="connsiteX4" fmla="*/ 388292 w 388292"/>
                      <a:gd name="connsiteY4" fmla="*/ 0 h 388264"/>
                      <a:gd name="connsiteX0" fmla="*/ 0 w 388292"/>
                      <a:gd name="connsiteY0" fmla="*/ 388264 h 388264"/>
                      <a:gd name="connsiteX1" fmla="*/ 88900 w 388292"/>
                      <a:gd name="connsiteY1" fmla="*/ 299364 h 388264"/>
                      <a:gd name="connsiteX2" fmla="*/ 197292 w 388292"/>
                      <a:gd name="connsiteY2" fmla="*/ 217271 h 388264"/>
                      <a:gd name="connsiteX3" fmla="*/ 346520 w 388292"/>
                      <a:gd name="connsiteY3" fmla="*/ 69863 h 388264"/>
                      <a:gd name="connsiteX4" fmla="*/ 388292 w 388292"/>
                      <a:gd name="connsiteY4" fmla="*/ 0 h 388264"/>
                      <a:gd name="connsiteX0" fmla="*/ 0 w 388292"/>
                      <a:gd name="connsiteY0" fmla="*/ 388264 h 388264"/>
                      <a:gd name="connsiteX1" fmla="*/ 197292 w 388292"/>
                      <a:gd name="connsiteY1" fmla="*/ 217271 h 388264"/>
                      <a:gd name="connsiteX2" fmla="*/ 346520 w 388292"/>
                      <a:gd name="connsiteY2" fmla="*/ 69863 h 388264"/>
                      <a:gd name="connsiteX3" fmla="*/ 388292 w 388292"/>
                      <a:gd name="connsiteY3" fmla="*/ 0 h 388264"/>
                      <a:gd name="connsiteX0" fmla="*/ 0 w 388292"/>
                      <a:gd name="connsiteY0" fmla="*/ 388264 h 388264"/>
                      <a:gd name="connsiteX1" fmla="*/ 197292 w 388292"/>
                      <a:gd name="connsiteY1" fmla="*/ 217271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388292"/>
                      <a:gd name="connsiteY0" fmla="*/ 388264 h 388264"/>
                      <a:gd name="connsiteX1" fmla="*/ 204084 w 388292"/>
                      <a:gd name="connsiteY1" fmla="*/ 224077 h 388264"/>
                      <a:gd name="connsiteX2" fmla="*/ 346520 w 388292"/>
                      <a:gd name="connsiteY2" fmla="*/ 69863 h 388264"/>
                      <a:gd name="connsiteX3" fmla="*/ 388292 w 388292"/>
                      <a:gd name="connsiteY3" fmla="*/ 0 h 388264"/>
                      <a:gd name="connsiteX0" fmla="*/ 0 w 497567"/>
                      <a:gd name="connsiteY0" fmla="*/ 449442 h 449442"/>
                      <a:gd name="connsiteX1" fmla="*/ 204084 w 497567"/>
                      <a:gd name="connsiteY1" fmla="*/ 285255 h 449442"/>
                      <a:gd name="connsiteX2" fmla="*/ 346520 w 497567"/>
                      <a:gd name="connsiteY2" fmla="*/ 131041 h 449442"/>
                      <a:gd name="connsiteX3" fmla="*/ 497567 w 497567"/>
                      <a:gd name="connsiteY3" fmla="*/ 0 h 449442"/>
                      <a:gd name="connsiteX0" fmla="*/ 0 w 497861"/>
                      <a:gd name="connsiteY0" fmla="*/ 451294 h 451294"/>
                      <a:gd name="connsiteX1" fmla="*/ 204084 w 497861"/>
                      <a:gd name="connsiteY1" fmla="*/ 287107 h 451294"/>
                      <a:gd name="connsiteX2" fmla="*/ 346520 w 497861"/>
                      <a:gd name="connsiteY2" fmla="*/ 132893 h 451294"/>
                      <a:gd name="connsiteX3" fmla="*/ 497861 w 497861"/>
                      <a:gd name="connsiteY3" fmla="*/ 0 h 451294"/>
                      <a:gd name="connsiteX0" fmla="*/ 0 w 497861"/>
                      <a:gd name="connsiteY0" fmla="*/ 451294 h 451294"/>
                      <a:gd name="connsiteX1" fmla="*/ 204084 w 497861"/>
                      <a:gd name="connsiteY1" fmla="*/ 287107 h 451294"/>
                      <a:gd name="connsiteX2" fmla="*/ 346520 w 497861"/>
                      <a:gd name="connsiteY2" fmla="*/ 132893 h 451294"/>
                      <a:gd name="connsiteX3" fmla="*/ 497861 w 497861"/>
                      <a:gd name="connsiteY3" fmla="*/ 0 h 451294"/>
                    </a:gdLst>
                    <a:ahLst/>
                    <a:cxnLst>
                      <a:cxn ang="0">
                        <a:pos x="connsiteX0" y="connsiteY0"/>
                      </a:cxn>
                      <a:cxn ang="0">
                        <a:pos x="connsiteX1" y="connsiteY1"/>
                      </a:cxn>
                      <a:cxn ang="0">
                        <a:pos x="connsiteX2" y="connsiteY2"/>
                      </a:cxn>
                      <a:cxn ang="0">
                        <a:pos x="connsiteX3" y="connsiteY3"/>
                      </a:cxn>
                    </a:cxnLst>
                    <a:rect l="l" t="t" r="r" b="b"/>
                    <a:pathLst>
                      <a:path w="497861" h="451294">
                        <a:moveTo>
                          <a:pt x="0" y="451294"/>
                        </a:moveTo>
                        <a:cubicBezTo>
                          <a:pt x="148404" y="435375"/>
                          <a:pt x="127282" y="339407"/>
                          <a:pt x="204084" y="287107"/>
                        </a:cubicBezTo>
                        <a:cubicBezTo>
                          <a:pt x="330187" y="181541"/>
                          <a:pt x="313555" y="167970"/>
                          <a:pt x="346520" y="132893"/>
                        </a:cubicBezTo>
                        <a:cubicBezTo>
                          <a:pt x="358319" y="108399"/>
                          <a:pt x="406900" y="63525"/>
                          <a:pt x="497861" y="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grpSp>
            <p:nvGrpSpPr>
              <p:cNvPr id="27703" name="Group 37"/>
              <p:cNvGrpSpPr>
                <a:grpSpLocks/>
              </p:cNvGrpSpPr>
              <p:nvPr/>
            </p:nvGrpSpPr>
            <p:grpSpPr bwMode="auto">
              <a:xfrm>
                <a:off x="6553200" y="1673225"/>
                <a:ext cx="1930400" cy="1914525"/>
                <a:chOff x="5762626" y="1233488"/>
                <a:chExt cx="2003923" cy="1988009"/>
              </a:xfrm>
            </p:grpSpPr>
            <p:sp>
              <p:nvSpPr>
                <p:cNvPr id="38" name="Freeform 37"/>
                <p:cNvSpPr/>
                <p:nvPr/>
              </p:nvSpPr>
              <p:spPr bwMode="auto">
                <a:xfrm>
                  <a:off x="5818209" y="1233773"/>
                  <a:ext cx="1139028" cy="556078"/>
                </a:xfrm>
                <a:custGeom>
                  <a:avLst/>
                  <a:gdLst>
                    <a:gd name="connsiteX0" fmla="*/ 0 w 1059543"/>
                    <a:gd name="connsiteY0" fmla="*/ 0 h 556382"/>
                    <a:gd name="connsiteX1" fmla="*/ 348343 w 1059543"/>
                    <a:gd name="connsiteY1" fmla="*/ 174172 h 556382"/>
                    <a:gd name="connsiteX2" fmla="*/ 580572 w 1059543"/>
                    <a:gd name="connsiteY2" fmla="*/ 319315 h 556382"/>
                    <a:gd name="connsiteX3" fmla="*/ 841829 w 1059543"/>
                    <a:gd name="connsiteY3" fmla="*/ 522515 h 556382"/>
                    <a:gd name="connsiteX4" fmla="*/ 1059543 w 1059543"/>
                    <a:gd name="connsiteY4" fmla="*/ 522515 h 556382"/>
                    <a:gd name="connsiteX0" fmla="*/ 0 w 1138720"/>
                    <a:gd name="connsiteY0" fmla="*/ 0 h 556382"/>
                    <a:gd name="connsiteX1" fmla="*/ 348343 w 1138720"/>
                    <a:gd name="connsiteY1" fmla="*/ 174172 h 556382"/>
                    <a:gd name="connsiteX2" fmla="*/ 580572 w 1138720"/>
                    <a:gd name="connsiteY2" fmla="*/ 319315 h 556382"/>
                    <a:gd name="connsiteX3" fmla="*/ 841829 w 1138720"/>
                    <a:gd name="connsiteY3" fmla="*/ 522515 h 556382"/>
                    <a:gd name="connsiteX4" fmla="*/ 1138720 w 1138720"/>
                    <a:gd name="connsiteY4" fmla="*/ 522515 h 55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720" h="556382">
                      <a:moveTo>
                        <a:pt x="0" y="0"/>
                      </a:moveTo>
                      <a:cubicBezTo>
                        <a:pt x="125790" y="60476"/>
                        <a:pt x="251581" y="120953"/>
                        <a:pt x="348343" y="174172"/>
                      </a:cubicBezTo>
                      <a:cubicBezTo>
                        <a:pt x="445105" y="227391"/>
                        <a:pt x="498324" y="261258"/>
                        <a:pt x="580572" y="319315"/>
                      </a:cubicBezTo>
                      <a:cubicBezTo>
                        <a:pt x="662820" y="377372"/>
                        <a:pt x="748804" y="488648"/>
                        <a:pt x="841829" y="522515"/>
                      </a:cubicBezTo>
                      <a:cubicBezTo>
                        <a:pt x="934854" y="556382"/>
                        <a:pt x="1069777" y="539448"/>
                        <a:pt x="1138720" y="522515"/>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Freeform 40"/>
                <p:cNvSpPr/>
                <p:nvPr/>
              </p:nvSpPr>
              <p:spPr bwMode="auto">
                <a:xfrm>
                  <a:off x="6643363" y="2541493"/>
                  <a:ext cx="1124222" cy="649609"/>
                </a:xfrm>
                <a:custGeom>
                  <a:avLst/>
                  <a:gdLst>
                    <a:gd name="connsiteX0" fmla="*/ 0 w 1335315"/>
                    <a:gd name="connsiteY0" fmla="*/ 379790 h 408819"/>
                    <a:gd name="connsiteX1" fmla="*/ 188686 w 1335315"/>
                    <a:gd name="connsiteY1" fmla="*/ 307219 h 408819"/>
                    <a:gd name="connsiteX2" fmla="*/ 348343 w 1335315"/>
                    <a:gd name="connsiteY2" fmla="*/ 394305 h 408819"/>
                    <a:gd name="connsiteX3" fmla="*/ 566058 w 1335315"/>
                    <a:gd name="connsiteY3" fmla="*/ 220133 h 408819"/>
                    <a:gd name="connsiteX4" fmla="*/ 769258 w 1335315"/>
                    <a:gd name="connsiteY4" fmla="*/ 89505 h 408819"/>
                    <a:gd name="connsiteX5" fmla="*/ 957943 w 1335315"/>
                    <a:gd name="connsiteY5" fmla="*/ 2419 h 408819"/>
                    <a:gd name="connsiteX6" fmla="*/ 1335315 w 1335315"/>
                    <a:gd name="connsiteY6" fmla="*/ 74990 h 408819"/>
                    <a:gd name="connsiteX0" fmla="*/ 0 w 1177036"/>
                    <a:gd name="connsiteY0" fmla="*/ 379790 h 408819"/>
                    <a:gd name="connsiteX1" fmla="*/ 188686 w 1177036"/>
                    <a:gd name="connsiteY1" fmla="*/ 307219 h 408819"/>
                    <a:gd name="connsiteX2" fmla="*/ 348343 w 1177036"/>
                    <a:gd name="connsiteY2" fmla="*/ 394305 h 408819"/>
                    <a:gd name="connsiteX3" fmla="*/ 566058 w 1177036"/>
                    <a:gd name="connsiteY3" fmla="*/ 220133 h 408819"/>
                    <a:gd name="connsiteX4" fmla="*/ 769258 w 1177036"/>
                    <a:gd name="connsiteY4" fmla="*/ 89505 h 408819"/>
                    <a:gd name="connsiteX5" fmla="*/ 957943 w 1177036"/>
                    <a:gd name="connsiteY5" fmla="*/ 2419 h 408819"/>
                    <a:gd name="connsiteX6" fmla="*/ 1177036 w 1177036"/>
                    <a:gd name="connsiteY6" fmla="*/ 74990 h 408819"/>
                    <a:gd name="connsiteX0" fmla="*/ 0 w 1177036"/>
                    <a:gd name="connsiteY0" fmla="*/ 659444 h 688473"/>
                    <a:gd name="connsiteX1" fmla="*/ 188686 w 1177036"/>
                    <a:gd name="connsiteY1" fmla="*/ 586873 h 688473"/>
                    <a:gd name="connsiteX2" fmla="*/ 348343 w 1177036"/>
                    <a:gd name="connsiteY2" fmla="*/ 673959 h 688473"/>
                    <a:gd name="connsiteX3" fmla="*/ 566058 w 1177036"/>
                    <a:gd name="connsiteY3" fmla="*/ 499787 h 688473"/>
                    <a:gd name="connsiteX4" fmla="*/ 769258 w 1177036"/>
                    <a:gd name="connsiteY4" fmla="*/ 369159 h 688473"/>
                    <a:gd name="connsiteX5" fmla="*/ 957943 w 1177036"/>
                    <a:gd name="connsiteY5" fmla="*/ 282073 h 688473"/>
                    <a:gd name="connsiteX6" fmla="*/ 1177036 w 1177036"/>
                    <a:gd name="connsiteY6" fmla="*/ 37495 h 688473"/>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957010 w 1177036"/>
                    <a:gd name="connsiteY6" fmla="*/ 223001 h 650978"/>
                    <a:gd name="connsiteX7" fmla="*/ 1177036 w 1177036"/>
                    <a:gd name="connsiteY7"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244578 h 650978"/>
                    <a:gd name="connsiteX6" fmla="*/ 1177036 w 1177036"/>
                    <a:gd name="connsiteY6" fmla="*/ 0 h 650978"/>
                    <a:gd name="connsiteX0" fmla="*/ 0 w 1177036"/>
                    <a:gd name="connsiteY0" fmla="*/ 621949 h 650978"/>
                    <a:gd name="connsiteX1" fmla="*/ 188686 w 1177036"/>
                    <a:gd name="connsiteY1" fmla="*/ 549378 h 650978"/>
                    <a:gd name="connsiteX2" fmla="*/ 348343 w 1177036"/>
                    <a:gd name="connsiteY2" fmla="*/ 636464 h 650978"/>
                    <a:gd name="connsiteX3" fmla="*/ 566058 w 1177036"/>
                    <a:gd name="connsiteY3" fmla="*/ 462292 h 650978"/>
                    <a:gd name="connsiteX4" fmla="*/ 769258 w 1177036"/>
                    <a:gd name="connsiteY4" fmla="*/ 331664 h 650978"/>
                    <a:gd name="connsiteX5" fmla="*/ 957943 w 1177036"/>
                    <a:gd name="connsiteY5" fmla="*/ 86004 h 650978"/>
                    <a:gd name="connsiteX6" fmla="*/ 1177036 w 1177036"/>
                    <a:gd name="connsiteY6" fmla="*/ 0 h 6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036" h="650978">
                      <a:moveTo>
                        <a:pt x="0" y="621949"/>
                      </a:moveTo>
                      <a:cubicBezTo>
                        <a:pt x="65314" y="584454"/>
                        <a:pt x="130629" y="546959"/>
                        <a:pt x="188686" y="549378"/>
                      </a:cubicBezTo>
                      <a:cubicBezTo>
                        <a:pt x="246743" y="551797"/>
                        <a:pt x="285448" y="650978"/>
                        <a:pt x="348343" y="636464"/>
                      </a:cubicBezTo>
                      <a:cubicBezTo>
                        <a:pt x="411238" y="621950"/>
                        <a:pt x="495905" y="513092"/>
                        <a:pt x="566058" y="462292"/>
                      </a:cubicBezTo>
                      <a:cubicBezTo>
                        <a:pt x="636211" y="411492"/>
                        <a:pt x="703944" y="394379"/>
                        <a:pt x="769258" y="331664"/>
                      </a:cubicBezTo>
                      <a:cubicBezTo>
                        <a:pt x="834572" y="268949"/>
                        <a:pt x="889980" y="141281"/>
                        <a:pt x="957943" y="86004"/>
                      </a:cubicBezTo>
                      <a:cubicBezTo>
                        <a:pt x="1025906" y="30727"/>
                        <a:pt x="1131392" y="50954"/>
                        <a:pt x="1177036" y="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2" name="Freeform 41"/>
                <p:cNvSpPr/>
                <p:nvPr/>
              </p:nvSpPr>
              <p:spPr bwMode="auto">
                <a:xfrm>
                  <a:off x="5861638" y="1250778"/>
                  <a:ext cx="1818102" cy="1970933"/>
                </a:xfrm>
                <a:custGeom>
                  <a:avLst/>
                  <a:gdLst>
                    <a:gd name="connsiteX0" fmla="*/ 2032000 w 2032000"/>
                    <a:gd name="connsiteY0" fmla="*/ 2046514 h 2046514"/>
                    <a:gd name="connsiteX1" fmla="*/ 1872343 w 2032000"/>
                    <a:gd name="connsiteY1" fmla="*/ 1973942 h 2046514"/>
                    <a:gd name="connsiteX2" fmla="*/ 1756229 w 2032000"/>
                    <a:gd name="connsiteY2" fmla="*/ 1799771 h 2046514"/>
                    <a:gd name="connsiteX3" fmla="*/ 1669143 w 2032000"/>
                    <a:gd name="connsiteY3" fmla="*/ 1683657 h 2046514"/>
                    <a:gd name="connsiteX4" fmla="*/ 1378857 w 2032000"/>
                    <a:gd name="connsiteY4" fmla="*/ 1582057 h 2046514"/>
                    <a:gd name="connsiteX5" fmla="*/ 1161143 w 2032000"/>
                    <a:gd name="connsiteY5" fmla="*/ 1582057 h 2046514"/>
                    <a:gd name="connsiteX6" fmla="*/ 943429 w 2032000"/>
                    <a:gd name="connsiteY6" fmla="*/ 1524000 h 2046514"/>
                    <a:gd name="connsiteX7" fmla="*/ 653143 w 2032000"/>
                    <a:gd name="connsiteY7" fmla="*/ 1219200 h 2046514"/>
                    <a:gd name="connsiteX8" fmla="*/ 188686 w 2032000"/>
                    <a:gd name="connsiteY8" fmla="*/ 319314 h 2046514"/>
                    <a:gd name="connsiteX9" fmla="*/ 174171 w 2032000"/>
                    <a:gd name="connsiteY9" fmla="*/ 275771 h 2046514"/>
                    <a:gd name="connsiteX10" fmla="*/ 116114 w 2032000"/>
                    <a:gd name="connsiteY10" fmla="*/ 246742 h 2046514"/>
                    <a:gd name="connsiteX11" fmla="*/ 87086 w 2032000"/>
                    <a:gd name="connsiteY11" fmla="*/ 203200 h 2046514"/>
                    <a:gd name="connsiteX12" fmla="*/ 87086 w 2032000"/>
                    <a:gd name="connsiteY12" fmla="*/ 159657 h 2046514"/>
                    <a:gd name="connsiteX13" fmla="*/ 72571 w 2032000"/>
                    <a:gd name="connsiteY13" fmla="*/ 116114 h 2046514"/>
                    <a:gd name="connsiteX14" fmla="*/ 43543 w 2032000"/>
                    <a:gd name="connsiteY14" fmla="*/ 87085 h 2046514"/>
                    <a:gd name="connsiteX15" fmla="*/ 0 w 2032000"/>
                    <a:gd name="connsiteY15" fmla="*/ 0 h 2046514"/>
                    <a:gd name="connsiteX0" fmla="*/ 2032000 w 2032000"/>
                    <a:gd name="connsiteY0" fmla="*/ 2046514 h 2046514"/>
                    <a:gd name="connsiteX1" fmla="*/ 1872343 w 2032000"/>
                    <a:gd name="connsiteY1" fmla="*/ 1973942 h 2046514"/>
                    <a:gd name="connsiteX2" fmla="*/ 1756229 w 2032000"/>
                    <a:gd name="connsiteY2" fmla="*/ 1799771 h 2046514"/>
                    <a:gd name="connsiteX3" fmla="*/ 1669143 w 2032000"/>
                    <a:gd name="connsiteY3" fmla="*/ 1683657 h 2046514"/>
                    <a:gd name="connsiteX4" fmla="*/ 1378857 w 2032000"/>
                    <a:gd name="connsiteY4" fmla="*/ 1582057 h 2046514"/>
                    <a:gd name="connsiteX5" fmla="*/ 1161143 w 2032000"/>
                    <a:gd name="connsiteY5" fmla="*/ 1582057 h 2046514"/>
                    <a:gd name="connsiteX6" fmla="*/ 943429 w 2032000"/>
                    <a:gd name="connsiteY6" fmla="*/ 1524000 h 2046514"/>
                    <a:gd name="connsiteX7" fmla="*/ 653143 w 2032000"/>
                    <a:gd name="connsiteY7" fmla="*/ 1219200 h 2046514"/>
                    <a:gd name="connsiteX8" fmla="*/ 341086 w 2032000"/>
                    <a:gd name="connsiteY8" fmla="*/ 700314 h 2046514"/>
                    <a:gd name="connsiteX9" fmla="*/ 174171 w 2032000"/>
                    <a:gd name="connsiteY9" fmla="*/ 275771 h 2046514"/>
                    <a:gd name="connsiteX10" fmla="*/ 116114 w 2032000"/>
                    <a:gd name="connsiteY10" fmla="*/ 246742 h 2046514"/>
                    <a:gd name="connsiteX11" fmla="*/ 87086 w 2032000"/>
                    <a:gd name="connsiteY11" fmla="*/ 203200 h 2046514"/>
                    <a:gd name="connsiteX12" fmla="*/ 87086 w 2032000"/>
                    <a:gd name="connsiteY12" fmla="*/ 159657 h 2046514"/>
                    <a:gd name="connsiteX13" fmla="*/ 72571 w 2032000"/>
                    <a:gd name="connsiteY13" fmla="*/ 116114 h 2046514"/>
                    <a:gd name="connsiteX14" fmla="*/ 43543 w 2032000"/>
                    <a:gd name="connsiteY14" fmla="*/ 87085 h 2046514"/>
                    <a:gd name="connsiteX15" fmla="*/ 0 w 2032000"/>
                    <a:gd name="connsiteY15" fmla="*/ 0 h 2046514"/>
                    <a:gd name="connsiteX0" fmla="*/ 2032000 w 2032000"/>
                    <a:gd name="connsiteY0" fmla="*/ 2046514 h 2046514"/>
                    <a:gd name="connsiteX1" fmla="*/ 1872343 w 2032000"/>
                    <a:gd name="connsiteY1" fmla="*/ 1973942 h 2046514"/>
                    <a:gd name="connsiteX2" fmla="*/ 1756229 w 2032000"/>
                    <a:gd name="connsiteY2" fmla="*/ 1799771 h 2046514"/>
                    <a:gd name="connsiteX3" fmla="*/ 1669143 w 2032000"/>
                    <a:gd name="connsiteY3" fmla="*/ 1683657 h 2046514"/>
                    <a:gd name="connsiteX4" fmla="*/ 1378857 w 2032000"/>
                    <a:gd name="connsiteY4" fmla="*/ 1582057 h 2046514"/>
                    <a:gd name="connsiteX5" fmla="*/ 1161143 w 2032000"/>
                    <a:gd name="connsiteY5" fmla="*/ 1582057 h 2046514"/>
                    <a:gd name="connsiteX6" fmla="*/ 943429 w 2032000"/>
                    <a:gd name="connsiteY6" fmla="*/ 1524000 h 2046514"/>
                    <a:gd name="connsiteX7" fmla="*/ 653143 w 2032000"/>
                    <a:gd name="connsiteY7" fmla="*/ 1219200 h 2046514"/>
                    <a:gd name="connsiteX8" fmla="*/ 341086 w 2032000"/>
                    <a:gd name="connsiteY8" fmla="*/ 700314 h 2046514"/>
                    <a:gd name="connsiteX9" fmla="*/ 174171 w 2032000"/>
                    <a:gd name="connsiteY9" fmla="*/ 351971 h 2046514"/>
                    <a:gd name="connsiteX10" fmla="*/ 116114 w 2032000"/>
                    <a:gd name="connsiteY10" fmla="*/ 246742 h 2046514"/>
                    <a:gd name="connsiteX11" fmla="*/ 87086 w 2032000"/>
                    <a:gd name="connsiteY11" fmla="*/ 203200 h 2046514"/>
                    <a:gd name="connsiteX12" fmla="*/ 87086 w 2032000"/>
                    <a:gd name="connsiteY12" fmla="*/ 159657 h 2046514"/>
                    <a:gd name="connsiteX13" fmla="*/ 72571 w 2032000"/>
                    <a:gd name="connsiteY13" fmla="*/ 116114 h 2046514"/>
                    <a:gd name="connsiteX14" fmla="*/ 43543 w 2032000"/>
                    <a:gd name="connsiteY14" fmla="*/ 87085 h 2046514"/>
                    <a:gd name="connsiteX15" fmla="*/ 0 w 2032000"/>
                    <a:gd name="connsiteY15" fmla="*/ 0 h 2046514"/>
                    <a:gd name="connsiteX0" fmla="*/ 2032000 w 2032000"/>
                    <a:gd name="connsiteY0" fmla="*/ 2046514 h 2046514"/>
                    <a:gd name="connsiteX1" fmla="*/ 1872343 w 2032000"/>
                    <a:gd name="connsiteY1" fmla="*/ 1973942 h 2046514"/>
                    <a:gd name="connsiteX2" fmla="*/ 1756229 w 2032000"/>
                    <a:gd name="connsiteY2" fmla="*/ 1799771 h 2046514"/>
                    <a:gd name="connsiteX3" fmla="*/ 1669143 w 2032000"/>
                    <a:gd name="connsiteY3" fmla="*/ 1683657 h 2046514"/>
                    <a:gd name="connsiteX4" fmla="*/ 1378857 w 2032000"/>
                    <a:gd name="connsiteY4" fmla="*/ 1582057 h 2046514"/>
                    <a:gd name="connsiteX5" fmla="*/ 1161143 w 2032000"/>
                    <a:gd name="connsiteY5" fmla="*/ 1582057 h 2046514"/>
                    <a:gd name="connsiteX6" fmla="*/ 943429 w 2032000"/>
                    <a:gd name="connsiteY6" fmla="*/ 1524000 h 2046514"/>
                    <a:gd name="connsiteX7" fmla="*/ 653143 w 2032000"/>
                    <a:gd name="connsiteY7" fmla="*/ 1219200 h 2046514"/>
                    <a:gd name="connsiteX8" fmla="*/ 341086 w 2032000"/>
                    <a:gd name="connsiteY8" fmla="*/ 700314 h 2046514"/>
                    <a:gd name="connsiteX9" fmla="*/ 174171 w 2032000"/>
                    <a:gd name="connsiteY9" fmla="*/ 351971 h 2046514"/>
                    <a:gd name="connsiteX10" fmla="*/ 171450 w 2032000"/>
                    <a:gd name="connsiteY10" fmla="*/ 347209 h 2046514"/>
                    <a:gd name="connsiteX11" fmla="*/ 116114 w 2032000"/>
                    <a:gd name="connsiteY11" fmla="*/ 246742 h 2046514"/>
                    <a:gd name="connsiteX12" fmla="*/ 87086 w 2032000"/>
                    <a:gd name="connsiteY12" fmla="*/ 203200 h 2046514"/>
                    <a:gd name="connsiteX13" fmla="*/ 87086 w 2032000"/>
                    <a:gd name="connsiteY13" fmla="*/ 159657 h 2046514"/>
                    <a:gd name="connsiteX14" fmla="*/ 72571 w 2032000"/>
                    <a:gd name="connsiteY14" fmla="*/ 116114 h 2046514"/>
                    <a:gd name="connsiteX15" fmla="*/ 43543 w 2032000"/>
                    <a:gd name="connsiteY15" fmla="*/ 87085 h 2046514"/>
                    <a:gd name="connsiteX16" fmla="*/ 0 w 2032000"/>
                    <a:gd name="connsiteY16" fmla="*/ 0 h 2046514"/>
                    <a:gd name="connsiteX0" fmla="*/ 1872343 w 1872343"/>
                    <a:gd name="connsiteY0" fmla="*/ 1973942 h 1973942"/>
                    <a:gd name="connsiteX1" fmla="*/ 1756229 w 1872343"/>
                    <a:gd name="connsiteY1" fmla="*/ 1799771 h 1973942"/>
                    <a:gd name="connsiteX2" fmla="*/ 1669143 w 1872343"/>
                    <a:gd name="connsiteY2" fmla="*/ 1683657 h 1973942"/>
                    <a:gd name="connsiteX3" fmla="*/ 1378857 w 1872343"/>
                    <a:gd name="connsiteY3" fmla="*/ 1582057 h 1973942"/>
                    <a:gd name="connsiteX4" fmla="*/ 1161143 w 1872343"/>
                    <a:gd name="connsiteY4" fmla="*/ 1582057 h 1973942"/>
                    <a:gd name="connsiteX5" fmla="*/ 943429 w 1872343"/>
                    <a:gd name="connsiteY5" fmla="*/ 1524000 h 1973942"/>
                    <a:gd name="connsiteX6" fmla="*/ 653143 w 1872343"/>
                    <a:gd name="connsiteY6" fmla="*/ 1219200 h 1973942"/>
                    <a:gd name="connsiteX7" fmla="*/ 341086 w 1872343"/>
                    <a:gd name="connsiteY7" fmla="*/ 700314 h 1973942"/>
                    <a:gd name="connsiteX8" fmla="*/ 174171 w 1872343"/>
                    <a:gd name="connsiteY8" fmla="*/ 351971 h 1973942"/>
                    <a:gd name="connsiteX9" fmla="*/ 171450 w 1872343"/>
                    <a:gd name="connsiteY9" fmla="*/ 347209 h 1973942"/>
                    <a:gd name="connsiteX10" fmla="*/ 116114 w 1872343"/>
                    <a:gd name="connsiteY10" fmla="*/ 246742 h 1973942"/>
                    <a:gd name="connsiteX11" fmla="*/ 87086 w 1872343"/>
                    <a:gd name="connsiteY11" fmla="*/ 203200 h 1973942"/>
                    <a:gd name="connsiteX12" fmla="*/ 87086 w 1872343"/>
                    <a:gd name="connsiteY12" fmla="*/ 159657 h 1973942"/>
                    <a:gd name="connsiteX13" fmla="*/ 72571 w 1872343"/>
                    <a:gd name="connsiteY13" fmla="*/ 116114 h 1973942"/>
                    <a:gd name="connsiteX14" fmla="*/ 43543 w 1872343"/>
                    <a:gd name="connsiteY14" fmla="*/ 87085 h 1973942"/>
                    <a:gd name="connsiteX15" fmla="*/ 0 w 1872343"/>
                    <a:gd name="connsiteY15" fmla="*/ 0 h 197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2343" h="1973942">
                      <a:moveTo>
                        <a:pt x="1872343" y="1973942"/>
                      </a:moveTo>
                      <a:cubicBezTo>
                        <a:pt x="1826381" y="1932818"/>
                        <a:pt x="1790096" y="1848152"/>
                        <a:pt x="1756229" y="1799771"/>
                      </a:cubicBezTo>
                      <a:cubicBezTo>
                        <a:pt x="1722362" y="1751390"/>
                        <a:pt x="1732038" y="1719943"/>
                        <a:pt x="1669143" y="1683657"/>
                      </a:cubicBezTo>
                      <a:cubicBezTo>
                        <a:pt x="1606248" y="1647371"/>
                        <a:pt x="1463524" y="1598990"/>
                        <a:pt x="1378857" y="1582057"/>
                      </a:cubicBezTo>
                      <a:cubicBezTo>
                        <a:pt x="1294190" y="1565124"/>
                        <a:pt x="1233714" y="1591733"/>
                        <a:pt x="1161143" y="1582057"/>
                      </a:cubicBezTo>
                      <a:cubicBezTo>
                        <a:pt x="1088572" y="1572381"/>
                        <a:pt x="1028096" y="1584476"/>
                        <a:pt x="943429" y="1524000"/>
                      </a:cubicBezTo>
                      <a:cubicBezTo>
                        <a:pt x="858762" y="1463524"/>
                        <a:pt x="753534" y="1356481"/>
                        <a:pt x="653143" y="1219200"/>
                      </a:cubicBezTo>
                      <a:cubicBezTo>
                        <a:pt x="552753" y="1081919"/>
                        <a:pt x="420915" y="844852"/>
                        <a:pt x="341086" y="700314"/>
                      </a:cubicBezTo>
                      <a:cubicBezTo>
                        <a:pt x="261257" y="555776"/>
                        <a:pt x="202444" y="410822"/>
                        <a:pt x="174171" y="351971"/>
                      </a:cubicBezTo>
                      <a:cubicBezTo>
                        <a:pt x="145898" y="293120"/>
                        <a:pt x="181126" y="364747"/>
                        <a:pt x="171450" y="347209"/>
                      </a:cubicBezTo>
                      <a:cubicBezTo>
                        <a:pt x="161774" y="329671"/>
                        <a:pt x="130175" y="270743"/>
                        <a:pt x="116114" y="246742"/>
                      </a:cubicBezTo>
                      <a:cubicBezTo>
                        <a:pt x="102053" y="222741"/>
                        <a:pt x="91924" y="217714"/>
                        <a:pt x="87086" y="203200"/>
                      </a:cubicBezTo>
                      <a:cubicBezTo>
                        <a:pt x="82248" y="188686"/>
                        <a:pt x="89505" y="174171"/>
                        <a:pt x="87086" y="159657"/>
                      </a:cubicBezTo>
                      <a:cubicBezTo>
                        <a:pt x="84667" y="145143"/>
                        <a:pt x="79828" y="128209"/>
                        <a:pt x="72571" y="116114"/>
                      </a:cubicBezTo>
                      <a:cubicBezTo>
                        <a:pt x="65314" y="104019"/>
                        <a:pt x="55638" y="106437"/>
                        <a:pt x="43543" y="87085"/>
                      </a:cubicBezTo>
                      <a:cubicBezTo>
                        <a:pt x="31448" y="67733"/>
                        <a:pt x="15724" y="33866"/>
                        <a:pt x="0" y="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bwMode="auto">
                <a:xfrm>
                  <a:off x="6499257" y="1424234"/>
                  <a:ext cx="1159755" cy="999921"/>
                </a:xfrm>
                <a:custGeom>
                  <a:avLst/>
                  <a:gdLst>
                    <a:gd name="connsiteX0" fmla="*/ 0 w 1057275"/>
                    <a:gd name="connsiteY0" fmla="*/ 1000125 h 1000125"/>
                    <a:gd name="connsiteX1" fmla="*/ 38100 w 1057275"/>
                    <a:gd name="connsiteY1" fmla="*/ 914400 h 1000125"/>
                    <a:gd name="connsiteX2" fmla="*/ 95250 w 1057275"/>
                    <a:gd name="connsiteY2" fmla="*/ 704850 h 1000125"/>
                    <a:gd name="connsiteX3" fmla="*/ 152400 w 1057275"/>
                    <a:gd name="connsiteY3" fmla="*/ 600075 h 1000125"/>
                    <a:gd name="connsiteX4" fmla="*/ 200025 w 1057275"/>
                    <a:gd name="connsiteY4" fmla="*/ 552450 h 1000125"/>
                    <a:gd name="connsiteX5" fmla="*/ 276225 w 1057275"/>
                    <a:gd name="connsiteY5" fmla="*/ 495300 h 1000125"/>
                    <a:gd name="connsiteX6" fmla="*/ 352425 w 1057275"/>
                    <a:gd name="connsiteY6" fmla="*/ 457200 h 1000125"/>
                    <a:gd name="connsiteX7" fmla="*/ 400050 w 1057275"/>
                    <a:gd name="connsiteY7" fmla="*/ 400050 h 1000125"/>
                    <a:gd name="connsiteX8" fmla="*/ 419100 w 1057275"/>
                    <a:gd name="connsiteY8" fmla="*/ 323850 h 1000125"/>
                    <a:gd name="connsiteX9" fmla="*/ 457200 w 1057275"/>
                    <a:gd name="connsiteY9" fmla="*/ 257175 h 1000125"/>
                    <a:gd name="connsiteX10" fmla="*/ 561975 w 1057275"/>
                    <a:gd name="connsiteY10" fmla="*/ 190500 h 1000125"/>
                    <a:gd name="connsiteX11" fmla="*/ 847725 w 1057275"/>
                    <a:gd name="connsiteY11" fmla="*/ 76200 h 1000125"/>
                    <a:gd name="connsiteX12" fmla="*/ 1057275 w 1057275"/>
                    <a:gd name="connsiteY12" fmla="*/ 0 h 1000125"/>
                    <a:gd name="connsiteX0" fmla="*/ 0 w 1215527"/>
                    <a:gd name="connsiteY0" fmla="*/ 1000125 h 1000125"/>
                    <a:gd name="connsiteX1" fmla="*/ 38100 w 1215527"/>
                    <a:gd name="connsiteY1" fmla="*/ 914400 h 1000125"/>
                    <a:gd name="connsiteX2" fmla="*/ 95250 w 1215527"/>
                    <a:gd name="connsiteY2" fmla="*/ 704850 h 1000125"/>
                    <a:gd name="connsiteX3" fmla="*/ 152400 w 1215527"/>
                    <a:gd name="connsiteY3" fmla="*/ 600075 h 1000125"/>
                    <a:gd name="connsiteX4" fmla="*/ 200025 w 1215527"/>
                    <a:gd name="connsiteY4" fmla="*/ 552450 h 1000125"/>
                    <a:gd name="connsiteX5" fmla="*/ 276225 w 1215527"/>
                    <a:gd name="connsiteY5" fmla="*/ 495300 h 1000125"/>
                    <a:gd name="connsiteX6" fmla="*/ 352425 w 1215527"/>
                    <a:gd name="connsiteY6" fmla="*/ 457200 h 1000125"/>
                    <a:gd name="connsiteX7" fmla="*/ 400050 w 1215527"/>
                    <a:gd name="connsiteY7" fmla="*/ 400050 h 1000125"/>
                    <a:gd name="connsiteX8" fmla="*/ 419100 w 1215527"/>
                    <a:gd name="connsiteY8" fmla="*/ 323850 h 1000125"/>
                    <a:gd name="connsiteX9" fmla="*/ 457200 w 1215527"/>
                    <a:gd name="connsiteY9" fmla="*/ 257175 h 1000125"/>
                    <a:gd name="connsiteX10" fmla="*/ 561975 w 1215527"/>
                    <a:gd name="connsiteY10" fmla="*/ 190500 h 1000125"/>
                    <a:gd name="connsiteX11" fmla="*/ 847725 w 1215527"/>
                    <a:gd name="connsiteY11" fmla="*/ 76200 h 1000125"/>
                    <a:gd name="connsiteX12" fmla="*/ 1215527 w 1215527"/>
                    <a:gd name="connsiteY12"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5527" h="1000125">
                      <a:moveTo>
                        <a:pt x="0" y="1000125"/>
                      </a:moveTo>
                      <a:cubicBezTo>
                        <a:pt x="11112" y="981868"/>
                        <a:pt x="22225" y="963612"/>
                        <a:pt x="38100" y="914400"/>
                      </a:cubicBezTo>
                      <a:cubicBezTo>
                        <a:pt x="53975" y="865188"/>
                        <a:pt x="76200" y="757238"/>
                        <a:pt x="95250" y="704850"/>
                      </a:cubicBezTo>
                      <a:cubicBezTo>
                        <a:pt x="114300" y="652463"/>
                        <a:pt x="134937" y="625475"/>
                        <a:pt x="152400" y="600075"/>
                      </a:cubicBezTo>
                      <a:cubicBezTo>
                        <a:pt x="169863" y="574675"/>
                        <a:pt x="179388" y="569912"/>
                        <a:pt x="200025" y="552450"/>
                      </a:cubicBezTo>
                      <a:cubicBezTo>
                        <a:pt x="220662" y="534988"/>
                        <a:pt x="250825" y="511175"/>
                        <a:pt x="276225" y="495300"/>
                      </a:cubicBezTo>
                      <a:cubicBezTo>
                        <a:pt x="301625" y="479425"/>
                        <a:pt x="331788" y="473075"/>
                        <a:pt x="352425" y="457200"/>
                      </a:cubicBezTo>
                      <a:cubicBezTo>
                        <a:pt x="373063" y="441325"/>
                        <a:pt x="388938" y="422275"/>
                        <a:pt x="400050" y="400050"/>
                      </a:cubicBezTo>
                      <a:cubicBezTo>
                        <a:pt x="411162" y="377825"/>
                        <a:pt x="409575" y="347663"/>
                        <a:pt x="419100" y="323850"/>
                      </a:cubicBezTo>
                      <a:cubicBezTo>
                        <a:pt x="428625" y="300038"/>
                        <a:pt x="433388" y="279400"/>
                        <a:pt x="457200" y="257175"/>
                      </a:cubicBezTo>
                      <a:cubicBezTo>
                        <a:pt x="481012" y="234950"/>
                        <a:pt x="496888" y="220662"/>
                        <a:pt x="561975" y="190500"/>
                      </a:cubicBezTo>
                      <a:cubicBezTo>
                        <a:pt x="627062" y="160338"/>
                        <a:pt x="738800" y="107950"/>
                        <a:pt x="847725" y="76200"/>
                      </a:cubicBezTo>
                      <a:cubicBezTo>
                        <a:pt x="956650" y="44450"/>
                        <a:pt x="1152027" y="22225"/>
                        <a:pt x="1215527" y="0"/>
                      </a:cubicBezTo>
                    </a:path>
                  </a:pathLst>
                </a:custGeom>
                <a:ln w="3810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7704" name="Group 43"/>
              <p:cNvGrpSpPr>
                <a:grpSpLocks/>
              </p:cNvGrpSpPr>
              <p:nvPr/>
            </p:nvGrpSpPr>
            <p:grpSpPr bwMode="auto">
              <a:xfrm>
                <a:off x="4094163" y="3294063"/>
                <a:ext cx="3252787" cy="1068387"/>
                <a:chOff x="4094017" y="3293917"/>
                <a:chExt cx="3252224" cy="1068532"/>
              </a:xfrm>
            </p:grpSpPr>
            <p:sp>
              <p:nvSpPr>
                <p:cNvPr id="36" name="Freeform 35"/>
                <p:cNvSpPr/>
                <p:nvPr/>
              </p:nvSpPr>
              <p:spPr>
                <a:xfrm>
                  <a:off x="4093600" y="3294664"/>
                  <a:ext cx="3263575" cy="309564"/>
                </a:xfrm>
                <a:custGeom>
                  <a:avLst/>
                  <a:gdLst>
                    <a:gd name="connsiteX0" fmla="*/ 0 w 3238500"/>
                    <a:gd name="connsiteY0" fmla="*/ 93518 h 261505"/>
                    <a:gd name="connsiteX1" fmla="*/ 374073 w 3238500"/>
                    <a:gd name="connsiteY1" fmla="*/ 10391 h 261505"/>
                    <a:gd name="connsiteX2" fmla="*/ 904009 w 3238500"/>
                    <a:gd name="connsiteY2" fmla="*/ 51955 h 261505"/>
                    <a:gd name="connsiteX3" fmla="*/ 1194955 w 3238500"/>
                    <a:gd name="connsiteY3" fmla="*/ 20782 h 261505"/>
                    <a:gd name="connsiteX4" fmla="*/ 1704109 w 3238500"/>
                    <a:gd name="connsiteY4" fmla="*/ 176645 h 261505"/>
                    <a:gd name="connsiteX5" fmla="*/ 2109355 w 3238500"/>
                    <a:gd name="connsiteY5" fmla="*/ 207818 h 261505"/>
                    <a:gd name="connsiteX6" fmla="*/ 2441864 w 3238500"/>
                    <a:gd name="connsiteY6" fmla="*/ 197427 h 261505"/>
                    <a:gd name="connsiteX7" fmla="*/ 2639291 w 3238500"/>
                    <a:gd name="connsiteY7" fmla="*/ 259773 h 261505"/>
                    <a:gd name="connsiteX8" fmla="*/ 3054927 w 3238500"/>
                    <a:gd name="connsiteY8" fmla="*/ 207818 h 261505"/>
                    <a:gd name="connsiteX9" fmla="*/ 3231573 w 3238500"/>
                    <a:gd name="connsiteY9" fmla="*/ 155864 h 261505"/>
                    <a:gd name="connsiteX0" fmla="*/ 0 w 3054927"/>
                    <a:gd name="connsiteY0" fmla="*/ 93518 h 261505"/>
                    <a:gd name="connsiteX1" fmla="*/ 374073 w 3054927"/>
                    <a:gd name="connsiteY1" fmla="*/ 10391 h 261505"/>
                    <a:gd name="connsiteX2" fmla="*/ 904009 w 3054927"/>
                    <a:gd name="connsiteY2" fmla="*/ 51955 h 261505"/>
                    <a:gd name="connsiteX3" fmla="*/ 1194955 w 3054927"/>
                    <a:gd name="connsiteY3" fmla="*/ 20782 h 261505"/>
                    <a:gd name="connsiteX4" fmla="*/ 1704109 w 3054927"/>
                    <a:gd name="connsiteY4" fmla="*/ 176645 h 261505"/>
                    <a:gd name="connsiteX5" fmla="*/ 2109355 w 3054927"/>
                    <a:gd name="connsiteY5" fmla="*/ 207818 h 261505"/>
                    <a:gd name="connsiteX6" fmla="*/ 2441864 w 3054927"/>
                    <a:gd name="connsiteY6" fmla="*/ 197427 h 261505"/>
                    <a:gd name="connsiteX7" fmla="*/ 2639291 w 3054927"/>
                    <a:gd name="connsiteY7" fmla="*/ 259773 h 261505"/>
                    <a:gd name="connsiteX8" fmla="*/ 3054927 w 3054927"/>
                    <a:gd name="connsiteY8" fmla="*/ 207818 h 261505"/>
                    <a:gd name="connsiteX0" fmla="*/ 0 w 2639291"/>
                    <a:gd name="connsiteY0" fmla="*/ 93518 h 259773"/>
                    <a:gd name="connsiteX1" fmla="*/ 374073 w 2639291"/>
                    <a:gd name="connsiteY1" fmla="*/ 10391 h 259773"/>
                    <a:gd name="connsiteX2" fmla="*/ 904009 w 2639291"/>
                    <a:gd name="connsiteY2" fmla="*/ 51955 h 259773"/>
                    <a:gd name="connsiteX3" fmla="*/ 1194955 w 2639291"/>
                    <a:gd name="connsiteY3" fmla="*/ 20782 h 259773"/>
                    <a:gd name="connsiteX4" fmla="*/ 1704109 w 2639291"/>
                    <a:gd name="connsiteY4" fmla="*/ 176645 h 259773"/>
                    <a:gd name="connsiteX5" fmla="*/ 2109355 w 2639291"/>
                    <a:gd name="connsiteY5" fmla="*/ 207818 h 259773"/>
                    <a:gd name="connsiteX6" fmla="*/ 2441864 w 2639291"/>
                    <a:gd name="connsiteY6" fmla="*/ 197427 h 259773"/>
                    <a:gd name="connsiteX7" fmla="*/ 2639291 w 2639291"/>
                    <a:gd name="connsiteY7" fmla="*/ 259773 h 259773"/>
                    <a:gd name="connsiteX0" fmla="*/ 0 w 2441864"/>
                    <a:gd name="connsiteY0" fmla="*/ 93518 h 211282"/>
                    <a:gd name="connsiteX1" fmla="*/ 374073 w 2441864"/>
                    <a:gd name="connsiteY1" fmla="*/ 10391 h 211282"/>
                    <a:gd name="connsiteX2" fmla="*/ 904009 w 2441864"/>
                    <a:gd name="connsiteY2" fmla="*/ 51955 h 211282"/>
                    <a:gd name="connsiteX3" fmla="*/ 1194955 w 2441864"/>
                    <a:gd name="connsiteY3" fmla="*/ 20782 h 211282"/>
                    <a:gd name="connsiteX4" fmla="*/ 1704109 w 2441864"/>
                    <a:gd name="connsiteY4" fmla="*/ 176645 h 211282"/>
                    <a:gd name="connsiteX5" fmla="*/ 2109355 w 2441864"/>
                    <a:gd name="connsiteY5" fmla="*/ 207818 h 211282"/>
                    <a:gd name="connsiteX6" fmla="*/ 2441864 w 2441864"/>
                    <a:gd name="connsiteY6" fmla="*/ 197427 h 211282"/>
                    <a:gd name="connsiteX0" fmla="*/ 0 w 3280064"/>
                    <a:gd name="connsiteY0" fmla="*/ 93518 h 207818"/>
                    <a:gd name="connsiteX1" fmla="*/ 374073 w 3280064"/>
                    <a:gd name="connsiteY1" fmla="*/ 10391 h 207818"/>
                    <a:gd name="connsiteX2" fmla="*/ 904009 w 3280064"/>
                    <a:gd name="connsiteY2" fmla="*/ 51955 h 207818"/>
                    <a:gd name="connsiteX3" fmla="*/ 1194955 w 3280064"/>
                    <a:gd name="connsiteY3" fmla="*/ 20782 h 207818"/>
                    <a:gd name="connsiteX4" fmla="*/ 1704109 w 3280064"/>
                    <a:gd name="connsiteY4" fmla="*/ 176645 h 207818"/>
                    <a:gd name="connsiteX5" fmla="*/ 2109355 w 3280064"/>
                    <a:gd name="connsiteY5" fmla="*/ 207818 h 207818"/>
                    <a:gd name="connsiteX6" fmla="*/ 3280064 w 3280064"/>
                    <a:gd name="connsiteY6" fmla="*/ 197427 h 207818"/>
                    <a:gd name="connsiteX0" fmla="*/ 0 w 3280064"/>
                    <a:gd name="connsiteY0" fmla="*/ 93518 h 342900"/>
                    <a:gd name="connsiteX1" fmla="*/ 374073 w 3280064"/>
                    <a:gd name="connsiteY1" fmla="*/ 10391 h 342900"/>
                    <a:gd name="connsiteX2" fmla="*/ 904009 w 3280064"/>
                    <a:gd name="connsiteY2" fmla="*/ 51955 h 342900"/>
                    <a:gd name="connsiteX3" fmla="*/ 1194955 w 3280064"/>
                    <a:gd name="connsiteY3" fmla="*/ 20782 h 342900"/>
                    <a:gd name="connsiteX4" fmla="*/ 1704109 w 3280064"/>
                    <a:gd name="connsiteY4" fmla="*/ 176645 h 342900"/>
                    <a:gd name="connsiteX5" fmla="*/ 2109355 w 3280064"/>
                    <a:gd name="connsiteY5" fmla="*/ 207818 h 342900"/>
                    <a:gd name="connsiteX6" fmla="*/ 3280064 w 3280064"/>
                    <a:gd name="connsiteY6" fmla="*/ 197427 h 342900"/>
                    <a:gd name="connsiteX0" fmla="*/ 0 w 3280064"/>
                    <a:gd name="connsiteY0" fmla="*/ 93518 h 219941"/>
                    <a:gd name="connsiteX1" fmla="*/ 374073 w 3280064"/>
                    <a:gd name="connsiteY1" fmla="*/ 10391 h 219941"/>
                    <a:gd name="connsiteX2" fmla="*/ 904009 w 3280064"/>
                    <a:gd name="connsiteY2" fmla="*/ 51955 h 219941"/>
                    <a:gd name="connsiteX3" fmla="*/ 1194955 w 3280064"/>
                    <a:gd name="connsiteY3" fmla="*/ 20782 h 219941"/>
                    <a:gd name="connsiteX4" fmla="*/ 1704109 w 3280064"/>
                    <a:gd name="connsiteY4" fmla="*/ 176645 h 219941"/>
                    <a:gd name="connsiteX5" fmla="*/ 2109355 w 3280064"/>
                    <a:gd name="connsiteY5" fmla="*/ 207818 h 219941"/>
                    <a:gd name="connsiteX6" fmla="*/ 2490356 w 3280064"/>
                    <a:gd name="connsiteY6" fmla="*/ 218209 h 219941"/>
                    <a:gd name="connsiteX7" fmla="*/ 3280064 w 3280064"/>
                    <a:gd name="connsiteY7" fmla="*/ 197427 h 219941"/>
                    <a:gd name="connsiteX0" fmla="*/ 0 w 3280064"/>
                    <a:gd name="connsiteY0" fmla="*/ 93518 h 361950"/>
                    <a:gd name="connsiteX1" fmla="*/ 374073 w 3280064"/>
                    <a:gd name="connsiteY1" fmla="*/ 10391 h 361950"/>
                    <a:gd name="connsiteX2" fmla="*/ 904009 w 3280064"/>
                    <a:gd name="connsiteY2" fmla="*/ 51955 h 361950"/>
                    <a:gd name="connsiteX3" fmla="*/ 1194955 w 3280064"/>
                    <a:gd name="connsiteY3" fmla="*/ 20782 h 361950"/>
                    <a:gd name="connsiteX4" fmla="*/ 1704109 w 3280064"/>
                    <a:gd name="connsiteY4" fmla="*/ 176645 h 361950"/>
                    <a:gd name="connsiteX5" fmla="*/ 2109355 w 3280064"/>
                    <a:gd name="connsiteY5" fmla="*/ 207818 h 361950"/>
                    <a:gd name="connsiteX6" fmla="*/ 2490356 w 3280064"/>
                    <a:gd name="connsiteY6" fmla="*/ 218209 h 361950"/>
                    <a:gd name="connsiteX7" fmla="*/ 3280064 w 3280064"/>
                    <a:gd name="connsiteY7" fmla="*/ 197427 h 361950"/>
                    <a:gd name="connsiteX0" fmla="*/ 0 w 3280064"/>
                    <a:gd name="connsiteY0" fmla="*/ 93518 h 309995"/>
                    <a:gd name="connsiteX1" fmla="*/ 374073 w 3280064"/>
                    <a:gd name="connsiteY1" fmla="*/ 10391 h 309995"/>
                    <a:gd name="connsiteX2" fmla="*/ 904009 w 3280064"/>
                    <a:gd name="connsiteY2" fmla="*/ 51955 h 309995"/>
                    <a:gd name="connsiteX3" fmla="*/ 1194955 w 3280064"/>
                    <a:gd name="connsiteY3" fmla="*/ 20782 h 309995"/>
                    <a:gd name="connsiteX4" fmla="*/ 1704109 w 3280064"/>
                    <a:gd name="connsiteY4" fmla="*/ 176645 h 309995"/>
                    <a:gd name="connsiteX5" fmla="*/ 2109355 w 3280064"/>
                    <a:gd name="connsiteY5" fmla="*/ 207818 h 309995"/>
                    <a:gd name="connsiteX6" fmla="*/ 2490356 w 3280064"/>
                    <a:gd name="connsiteY6" fmla="*/ 218209 h 309995"/>
                    <a:gd name="connsiteX7" fmla="*/ 3280064 w 3280064"/>
                    <a:gd name="connsiteY7" fmla="*/ 197427 h 309995"/>
                    <a:gd name="connsiteX0" fmla="*/ 0 w 3280064"/>
                    <a:gd name="connsiteY0" fmla="*/ 93518 h 309995"/>
                    <a:gd name="connsiteX1" fmla="*/ 374073 w 3280064"/>
                    <a:gd name="connsiteY1" fmla="*/ 10391 h 309995"/>
                    <a:gd name="connsiteX2" fmla="*/ 904009 w 3280064"/>
                    <a:gd name="connsiteY2" fmla="*/ 51955 h 309995"/>
                    <a:gd name="connsiteX3" fmla="*/ 1194955 w 3280064"/>
                    <a:gd name="connsiteY3" fmla="*/ 20782 h 309995"/>
                    <a:gd name="connsiteX4" fmla="*/ 1704109 w 3280064"/>
                    <a:gd name="connsiteY4" fmla="*/ 176645 h 309995"/>
                    <a:gd name="connsiteX5" fmla="*/ 1956955 w 3280064"/>
                    <a:gd name="connsiteY5" fmla="*/ 207818 h 309995"/>
                    <a:gd name="connsiteX6" fmla="*/ 2490356 w 3280064"/>
                    <a:gd name="connsiteY6" fmla="*/ 218209 h 309995"/>
                    <a:gd name="connsiteX7" fmla="*/ 3280064 w 3280064"/>
                    <a:gd name="connsiteY7" fmla="*/ 197427 h 309995"/>
                    <a:gd name="connsiteX0" fmla="*/ 0 w 3280064"/>
                    <a:gd name="connsiteY0" fmla="*/ 93518 h 309995"/>
                    <a:gd name="connsiteX1" fmla="*/ 374073 w 3280064"/>
                    <a:gd name="connsiteY1" fmla="*/ 10391 h 309995"/>
                    <a:gd name="connsiteX2" fmla="*/ 904009 w 3280064"/>
                    <a:gd name="connsiteY2" fmla="*/ 51955 h 309995"/>
                    <a:gd name="connsiteX3" fmla="*/ 1194955 w 3280064"/>
                    <a:gd name="connsiteY3" fmla="*/ 20782 h 309995"/>
                    <a:gd name="connsiteX4" fmla="*/ 1704109 w 3280064"/>
                    <a:gd name="connsiteY4" fmla="*/ 176645 h 309995"/>
                    <a:gd name="connsiteX5" fmla="*/ 1956955 w 3280064"/>
                    <a:gd name="connsiteY5" fmla="*/ 207818 h 309995"/>
                    <a:gd name="connsiteX6" fmla="*/ 2490356 w 3280064"/>
                    <a:gd name="connsiteY6" fmla="*/ 218209 h 309995"/>
                    <a:gd name="connsiteX7" fmla="*/ 3280064 w 3280064"/>
                    <a:gd name="connsiteY7" fmla="*/ 197427 h 309995"/>
                    <a:gd name="connsiteX0" fmla="*/ 0 w 2490356"/>
                    <a:gd name="connsiteY0" fmla="*/ 93518 h 309995"/>
                    <a:gd name="connsiteX1" fmla="*/ 374073 w 2490356"/>
                    <a:gd name="connsiteY1" fmla="*/ 10391 h 309995"/>
                    <a:gd name="connsiteX2" fmla="*/ 904009 w 2490356"/>
                    <a:gd name="connsiteY2" fmla="*/ 51955 h 309995"/>
                    <a:gd name="connsiteX3" fmla="*/ 1194955 w 2490356"/>
                    <a:gd name="connsiteY3" fmla="*/ 20782 h 309995"/>
                    <a:gd name="connsiteX4" fmla="*/ 1704109 w 2490356"/>
                    <a:gd name="connsiteY4" fmla="*/ 176645 h 309995"/>
                    <a:gd name="connsiteX5" fmla="*/ 1956955 w 2490356"/>
                    <a:gd name="connsiteY5" fmla="*/ 207818 h 309995"/>
                    <a:gd name="connsiteX6" fmla="*/ 2490356 w 2490356"/>
                    <a:gd name="connsiteY6" fmla="*/ 218209 h 309995"/>
                    <a:gd name="connsiteX0" fmla="*/ 0 w 2490356"/>
                    <a:gd name="connsiteY0" fmla="*/ 93518 h 272129"/>
                    <a:gd name="connsiteX1" fmla="*/ 374073 w 2490356"/>
                    <a:gd name="connsiteY1" fmla="*/ 10391 h 272129"/>
                    <a:gd name="connsiteX2" fmla="*/ 904009 w 2490356"/>
                    <a:gd name="connsiteY2" fmla="*/ 51955 h 272129"/>
                    <a:gd name="connsiteX3" fmla="*/ 1194955 w 2490356"/>
                    <a:gd name="connsiteY3" fmla="*/ 20782 h 272129"/>
                    <a:gd name="connsiteX4" fmla="*/ 1704109 w 2490356"/>
                    <a:gd name="connsiteY4" fmla="*/ 176645 h 272129"/>
                    <a:gd name="connsiteX5" fmla="*/ 1956955 w 2490356"/>
                    <a:gd name="connsiteY5" fmla="*/ 207818 h 272129"/>
                    <a:gd name="connsiteX6" fmla="*/ 2171179 w 2490356"/>
                    <a:gd name="connsiteY6" fmla="*/ 270397 h 272129"/>
                    <a:gd name="connsiteX7" fmla="*/ 2490356 w 2490356"/>
                    <a:gd name="connsiteY7" fmla="*/ 218209 h 272129"/>
                    <a:gd name="connsiteX0" fmla="*/ 0 w 3252224"/>
                    <a:gd name="connsiteY0" fmla="*/ 93518 h 272129"/>
                    <a:gd name="connsiteX1" fmla="*/ 374073 w 3252224"/>
                    <a:gd name="connsiteY1" fmla="*/ 10391 h 272129"/>
                    <a:gd name="connsiteX2" fmla="*/ 904009 w 3252224"/>
                    <a:gd name="connsiteY2" fmla="*/ 51955 h 272129"/>
                    <a:gd name="connsiteX3" fmla="*/ 1194955 w 3252224"/>
                    <a:gd name="connsiteY3" fmla="*/ 20782 h 272129"/>
                    <a:gd name="connsiteX4" fmla="*/ 1704109 w 3252224"/>
                    <a:gd name="connsiteY4" fmla="*/ 176645 h 272129"/>
                    <a:gd name="connsiteX5" fmla="*/ 1956955 w 3252224"/>
                    <a:gd name="connsiteY5" fmla="*/ 207818 h 272129"/>
                    <a:gd name="connsiteX6" fmla="*/ 2171179 w 3252224"/>
                    <a:gd name="connsiteY6" fmla="*/ 270397 h 272129"/>
                    <a:gd name="connsiteX7" fmla="*/ 3252224 w 3252224"/>
                    <a:gd name="connsiteY7" fmla="*/ 218209 h 272129"/>
                    <a:gd name="connsiteX0" fmla="*/ 0 w 3252224"/>
                    <a:gd name="connsiteY0" fmla="*/ 93518 h 279093"/>
                    <a:gd name="connsiteX1" fmla="*/ 374073 w 3252224"/>
                    <a:gd name="connsiteY1" fmla="*/ 10391 h 279093"/>
                    <a:gd name="connsiteX2" fmla="*/ 904009 w 3252224"/>
                    <a:gd name="connsiteY2" fmla="*/ 51955 h 279093"/>
                    <a:gd name="connsiteX3" fmla="*/ 1194955 w 3252224"/>
                    <a:gd name="connsiteY3" fmla="*/ 20782 h 279093"/>
                    <a:gd name="connsiteX4" fmla="*/ 1704109 w 3252224"/>
                    <a:gd name="connsiteY4" fmla="*/ 176645 h 279093"/>
                    <a:gd name="connsiteX5" fmla="*/ 1956955 w 3252224"/>
                    <a:gd name="connsiteY5" fmla="*/ 207818 h 279093"/>
                    <a:gd name="connsiteX6" fmla="*/ 2171179 w 3252224"/>
                    <a:gd name="connsiteY6" fmla="*/ 270397 h 279093"/>
                    <a:gd name="connsiteX7" fmla="*/ 2555577 w 3252224"/>
                    <a:gd name="connsiteY7" fmla="*/ 259992 h 279093"/>
                    <a:gd name="connsiteX8" fmla="*/ 3252224 w 3252224"/>
                    <a:gd name="connsiteY8" fmla="*/ 218209 h 279093"/>
                    <a:gd name="connsiteX0" fmla="*/ 0 w 3252224"/>
                    <a:gd name="connsiteY0" fmla="*/ 93518 h 279093"/>
                    <a:gd name="connsiteX1" fmla="*/ 374073 w 3252224"/>
                    <a:gd name="connsiteY1" fmla="*/ 10391 h 279093"/>
                    <a:gd name="connsiteX2" fmla="*/ 904009 w 3252224"/>
                    <a:gd name="connsiteY2" fmla="*/ 51955 h 279093"/>
                    <a:gd name="connsiteX3" fmla="*/ 1194955 w 3252224"/>
                    <a:gd name="connsiteY3" fmla="*/ 20782 h 279093"/>
                    <a:gd name="connsiteX4" fmla="*/ 1704109 w 3252224"/>
                    <a:gd name="connsiteY4" fmla="*/ 176645 h 279093"/>
                    <a:gd name="connsiteX5" fmla="*/ 1956955 w 3252224"/>
                    <a:gd name="connsiteY5" fmla="*/ 207818 h 279093"/>
                    <a:gd name="connsiteX6" fmla="*/ 2171179 w 3252224"/>
                    <a:gd name="connsiteY6" fmla="*/ 270397 h 279093"/>
                    <a:gd name="connsiteX7" fmla="*/ 2707950 w 3252224"/>
                    <a:gd name="connsiteY7" fmla="*/ 259992 h 279093"/>
                    <a:gd name="connsiteX8" fmla="*/ 3252224 w 3252224"/>
                    <a:gd name="connsiteY8" fmla="*/ 218209 h 279093"/>
                    <a:gd name="connsiteX0" fmla="*/ 0 w 3252224"/>
                    <a:gd name="connsiteY0" fmla="*/ 93518 h 279093"/>
                    <a:gd name="connsiteX1" fmla="*/ 374073 w 3252224"/>
                    <a:gd name="connsiteY1" fmla="*/ 10391 h 279093"/>
                    <a:gd name="connsiteX2" fmla="*/ 904009 w 3252224"/>
                    <a:gd name="connsiteY2" fmla="*/ 51955 h 279093"/>
                    <a:gd name="connsiteX3" fmla="*/ 1194955 w 3252224"/>
                    <a:gd name="connsiteY3" fmla="*/ 20782 h 279093"/>
                    <a:gd name="connsiteX4" fmla="*/ 1704109 w 3252224"/>
                    <a:gd name="connsiteY4" fmla="*/ 176645 h 279093"/>
                    <a:gd name="connsiteX5" fmla="*/ 1956955 w 3252224"/>
                    <a:gd name="connsiteY5" fmla="*/ 207818 h 279093"/>
                    <a:gd name="connsiteX6" fmla="*/ 2171179 w 3252224"/>
                    <a:gd name="connsiteY6" fmla="*/ 270397 h 279093"/>
                    <a:gd name="connsiteX7" fmla="*/ 2707950 w 3252224"/>
                    <a:gd name="connsiteY7" fmla="*/ 259992 h 279093"/>
                    <a:gd name="connsiteX8" fmla="*/ 3252224 w 3252224"/>
                    <a:gd name="connsiteY8" fmla="*/ 218209 h 279093"/>
                    <a:gd name="connsiteX0" fmla="*/ 0 w 3252224"/>
                    <a:gd name="connsiteY0" fmla="*/ 93518 h 279093"/>
                    <a:gd name="connsiteX1" fmla="*/ 374073 w 3252224"/>
                    <a:gd name="connsiteY1" fmla="*/ 10391 h 279093"/>
                    <a:gd name="connsiteX2" fmla="*/ 904009 w 3252224"/>
                    <a:gd name="connsiteY2" fmla="*/ 51955 h 279093"/>
                    <a:gd name="connsiteX3" fmla="*/ 1194955 w 3252224"/>
                    <a:gd name="connsiteY3" fmla="*/ 20782 h 279093"/>
                    <a:gd name="connsiteX4" fmla="*/ 1704109 w 3252224"/>
                    <a:gd name="connsiteY4" fmla="*/ 176645 h 279093"/>
                    <a:gd name="connsiteX5" fmla="*/ 1956955 w 3252224"/>
                    <a:gd name="connsiteY5" fmla="*/ 207818 h 279093"/>
                    <a:gd name="connsiteX6" fmla="*/ 2171179 w 3252224"/>
                    <a:gd name="connsiteY6" fmla="*/ 270397 h 279093"/>
                    <a:gd name="connsiteX7" fmla="*/ 2707950 w 3252224"/>
                    <a:gd name="connsiteY7" fmla="*/ 259992 h 279093"/>
                    <a:gd name="connsiteX8" fmla="*/ 3252224 w 3252224"/>
                    <a:gd name="connsiteY8" fmla="*/ 218209 h 279093"/>
                    <a:gd name="connsiteX0" fmla="*/ 0 w 3252224"/>
                    <a:gd name="connsiteY0" fmla="*/ 93518 h 279093"/>
                    <a:gd name="connsiteX1" fmla="*/ 374073 w 3252224"/>
                    <a:gd name="connsiteY1" fmla="*/ 10391 h 279093"/>
                    <a:gd name="connsiteX2" fmla="*/ 904009 w 3252224"/>
                    <a:gd name="connsiteY2" fmla="*/ 51955 h 279093"/>
                    <a:gd name="connsiteX3" fmla="*/ 1194955 w 3252224"/>
                    <a:gd name="connsiteY3" fmla="*/ 20782 h 279093"/>
                    <a:gd name="connsiteX4" fmla="*/ 1704109 w 3252224"/>
                    <a:gd name="connsiteY4" fmla="*/ 176645 h 279093"/>
                    <a:gd name="connsiteX5" fmla="*/ 1956955 w 3252224"/>
                    <a:gd name="connsiteY5" fmla="*/ 207818 h 279093"/>
                    <a:gd name="connsiteX6" fmla="*/ 2171179 w 3252224"/>
                    <a:gd name="connsiteY6" fmla="*/ 270397 h 279093"/>
                    <a:gd name="connsiteX7" fmla="*/ 2707950 w 3252224"/>
                    <a:gd name="connsiteY7" fmla="*/ 259992 h 279093"/>
                    <a:gd name="connsiteX8" fmla="*/ 3252224 w 3252224"/>
                    <a:gd name="connsiteY8" fmla="*/ 218209 h 279093"/>
                    <a:gd name="connsiteX0" fmla="*/ 0 w 3252224"/>
                    <a:gd name="connsiteY0" fmla="*/ 93518 h 310313"/>
                    <a:gd name="connsiteX1" fmla="*/ 374073 w 3252224"/>
                    <a:gd name="connsiteY1" fmla="*/ 10391 h 310313"/>
                    <a:gd name="connsiteX2" fmla="*/ 904009 w 3252224"/>
                    <a:gd name="connsiteY2" fmla="*/ 51955 h 310313"/>
                    <a:gd name="connsiteX3" fmla="*/ 1194955 w 3252224"/>
                    <a:gd name="connsiteY3" fmla="*/ 20782 h 310313"/>
                    <a:gd name="connsiteX4" fmla="*/ 1704109 w 3252224"/>
                    <a:gd name="connsiteY4" fmla="*/ 176645 h 310313"/>
                    <a:gd name="connsiteX5" fmla="*/ 1956955 w 3252224"/>
                    <a:gd name="connsiteY5" fmla="*/ 207818 h 310313"/>
                    <a:gd name="connsiteX6" fmla="*/ 2171179 w 3252224"/>
                    <a:gd name="connsiteY6" fmla="*/ 270397 h 310313"/>
                    <a:gd name="connsiteX7" fmla="*/ 2707950 w 3252224"/>
                    <a:gd name="connsiteY7" fmla="*/ 259992 h 310313"/>
                    <a:gd name="connsiteX8" fmla="*/ 3252224 w 3252224"/>
                    <a:gd name="connsiteY8" fmla="*/ 218209 h 310313"/>
                    <a:gd name="connsiteX0" fmla="*/ 0 w 3252224"/>
                    <a:gd name="connsiteY0" fmla="*/ 93518 h 310314"/>
                    <a:gd name="connsiteX1" fmla="*/ 374073 w 3252224"/>
                    <a:gd name="connsiteY1" fmla="*/ 10391 h 310314"/>
                    <a:gd name="connsiteX2" fmla="*/ 904009 w 3252224"/>
                    <a:gd name="connsiteY2" fmla="*/ 51955 h 310314"/>
                    <a:gd name="connsiteX3" fmla="*/ 1194955 w 3252224"/>
                    <a:gd name="connsiteY3" fmla="*/ 20782 h 310314"/>
                    <a:gd name="connsiteX4" fmla="*/ 1704109 w 3252224"/>
                    <a:gd name="connsiteY4" fmla="*/ 176645 h 310314"/>
                    <a:gd name="connsiteX5" fmla="*/ 1956955 w 3252224"/>
                    <a:gd name="connsiteY5" fmla="*/ 207818 h 310314"/>
                    <a:gd name="connsiteX6" fmla="*/ 2171179 w 3252224"/>
                    <a:gd name="connsiteY6" fmla="*/ 270397 h 310314"/>
                    <a:gd name="connsiteX7" fmla="*/ 2707950 w 3252224"/>
                    <a:gd name="connsiteY7" fmla="*/ 259993 h 310314"/>
                    <a:gd name="connsiteX8" fmla="*/ 3252224 w 3252224"/>
                    <a:gd name="connsiteY8" fmla="*/ 218209 h 31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224" h="310314">
                      <a:moveTo>
                        <a:pt x="0" y="93518"/>
                      </a:moveTo>
                      <a:cubicBezTo>
                        <a:pt x="111702" y="55418"/>
                        <a:pt x="223405" y="17318"/>
                        <a:pt x="374073" y="10391"/>
                      </a:cubicBezTo>
                      <a:cubicBezTo>
                        <a:pt x="524741" y="3464"/>
                        <a:pt x="767195" y="50223"/>
                        <a:pt x="904009" y="51955"/>
                      </a:cubicBezTo>
                      <a:cubicBezTo>
                        <a:pt x="1040823" y="53687"/>
                        <a:pt x="1061605" y="0"/>
                        <a:pt x="1194955" y="20782"/>
                      </a:cubicBezTo>
                      <a:cubicBezTo>
                        <a:pt x="1328305" y="41564"/>
                        <a:pt x="1577109" y="145472"/>
                        <a:pt x="1704109" y="176645"/>
                      </a:cubicBezTo>
                      <a:cubicBezTo>
                        <a:pt x="1831109" y="207818"/>
                        <a:pt x="1879110" y="192193"/>
                        <a:pt x="1956955" y="207818"/>
                      </a:cubicBezTo>
                      <a:cubicBezTo>
                        <a:pt x="2034800" y="223443"/>
                        <a:pt x="2046013" y="261701"/>
                        <a:pt x="2171179" y="270397"/>
                      </a:cubicBezTo>
                      <a:cubicBezTo>
                        <a:pt x="2296345" y="279093"/>
                        <a:pt x="2506998" y="310314"/>
                        <a:pt x="2707950" y="259993"/>
                      </a:cubicBezTo>
                      <a:cubicBezTo>
                        <a:pt x="2888124" y="251295"/>
                        <a:pt x="3136116" y="225173"/>
                        <a:pt x="3252224" y="218209"/>
                      </a:cubicBezTo>
                    </a:path>
                  </a:pathLst>
                </a:custGeom>
                <a:ln w="38100">
                  <a:solidFill>
                    <a:schemeClr val="accent2"/>
                  </a:solidFill>
                  <a:prstDash val="soli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ar-EG"/>
                </a:p>
              </p:txBody>
            </p:sp>
            <p:sp>
              <p:nvSpPr>
                <p:cNvPr id="37" name="Freeform 36"/>
                <p:cNvSpPr/>
                <p:nvPr/>
              </p:nvSpPr>
              <p:spPr>
                <a:xfrm>
                  <a:off x="4333163" y="3388024"/>
                  <a:ext cx="687319" cy="974557"/>
                </a:xfrm>
                <a:custGeom>
                  <a:avLst/>
                  <a:gdLst>
                    <a:gd name="connsiteX0" fmla="*/ 685800 w 685800"/>
                    <a:gd name="connsiteY0" fmla="*/ 0 h 975013"/>
                    <a:gd name="connsiteX1" fmla="*/ 654627 w 685800"/>
                    <a:gd name="connsiteY1" fmla="*/ 259773 h 975013"/>
                    <a:gd name="connsiteX2" fmla="*/ 581891 w 685800"/>
                    <a:gd name="connsiteY2" fmla="*/ 519546 h 975013"/>
                    <a:gd name="connsiteX3" fmla="*/ 114300 w 685800"/>
                    <a:gd name="connsiteY3" fmla="*/ 904009 h 975013"/>
                    <a:gd name="connsiteX4" fmla="*/ 0 w 685800"/>
                    <a:gd name="connsiteY4" fmla="*/ 945573 h 97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975013">
                      <a:moveTo>
                        <a:pt x="685800" y="0"/>
                      </a:moveTo>
                      <a:cubicBezTo>
                        <a:pt x="678872" y="86591"/>
                        <a:pt x="671945" y="173182"/>
                        <a:pt x="654627" y="259773"/>
                      </a:cubicBezTo>
                      <a:cubicBezTo>
                        <a:pt x="637309" y="346364"/>
                        <a:pt x="671946" y="412173"/>
                        <a:pt x="581891" y="519546"/>
                      </a:cubicBezTo>
                      <a:cubicBezTo>
                        <a:pt x="491837" y="626919"/>
                        <a:pt x="211282" y="833005"/>
                        <a:pt x="114300" y="904009"/>
                      </a:cubicBezTo>
                      <a:cubicBezTo>
                        <a:pt x="17318" y="975013"/>
                        <a:pt x="17318" y="961159"/>
                        <a:pt x="0" y="945573"/>
                      </a:cubicBezTo>
                    </a:path>
                  </a:pathLst>
                </a:custGeom>
                <a:ln w="38100">
                  <a:solidFill>
                    <a:schemeClr val="accent2"/>
                  </a:solidFill>
                  <a:prstDash val="soli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ar-EG"/>
                </a:p>
              </p:txBody>
            </p:sp>
          </p:grpSp>
          <p:sp>
            <p:nvSpPr>
              <p:cNvPr id="34" name="Freeform 33"/>
              <p:cNvSpPr/>
              <p:nvPr/>
            </p:nvSpPr>
            <p:spPr>
              <a:xfrm>
                <a:off x="7037462" y="3545376"/>
                <a:ext cx="338489" cy="1138194"/>
              </a:xfrm>
              <a:custGeom>
                <a:avLst/>
                <a:gdLst>
                  <a:gd name="connsiteX0" fmla="*/ 290946 w 337128"/>
                  <a:gd name="connsiteY0" fmla="*/ 0 h 1136072"/>
                  <a:gd name="connsiteX1" fmla="*/ 318655 w 337128"/>
                  <a:gd name="connsiteY1" fmla="*/ 471054 h 1136072"/>
                  <a:gd name="connsiteX2" fmla="*/ 180109 w 337128"/>
                  <a:gd name="connsiteY2" fmla="*/ 831272 h 1136072"/>
                  <a:gd name="connsiteX3" fmla="*/ 0 w 337128"/>
                  <a:gd name="connsiteY3" fmla="*/ 1136072 h 1136072"/>
                </a:gdLst>
                <a:ahLst/>
                <a:cxnLst>
                  <a:cxn ang="0">
                    <a:pos x="connsiteX0" y="connsiteY0"/>
                  </a:cxn>
                  <a:cxn ang="0">
                    <a:pos x="connsiteX1" y="connsiteY1"/>
                  </a:cxn>
                  <a:cxn ang="0">
                    <a:pos x="connsiteX2" y="connsiteY2"/>
                  </a:cxn>
                  <a:cxn ang="0">
                    <a:pos x="connsiteX3" y="connsiteY3"/>
                  </a:cxn>
                </a:cxnLst>
                <a:rect l="l" t="t" r="r" b="b"/>
                <a:pathLst>
                  <a:path w="337128" h="1136072">
                    <a:moveTo>
                      <a:pt x="290946" y="0"/>
                    </a:moveTo>
                    <a:cubicBezTo>
                      <a:pt x="314037" y="166254"/>
                      <a:pt x="337128" y="332509"/>
                      <a:pt x="318655" y="471054"/>
                    </a:cubicBezTo>
                    <a:cubicBezTo>
                      <a:pt x="300182" y="609599"/>
                      <a:pt x="233218" y="720436"/>
                      <a:pt x="180109" y="831272"/>
                    </a:cubicBezTo>
                    <a:cubicBezTo>
                      <a:pt x="127000" y="942108"/>
                      <a:pt x="27709" y="1094508"/>
                      <a:pt x="0" y="1136072"/>
                    </a:cubicBezTo>
                  </a:path>
                </a:pathLst>
              </a:custGeom>
              <a:ln w="38100">
                <a:solidFill>
                  <a:schemeClr val="accent2"/>
                </a:solidFill>
                <a:prstDash val="soli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106" name="Rectangle 105"/>
            <p:cNvSpPr/>
            <p:nvPr/>
          </p:nvSpPr>
          <p:spPr>
            <a:xfrm>
              <a:off x="1943993" y="4877093"/>
              <a:ext cx="1526944" cy="1980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cxnSp>
          <p:nvCxnSpPr>
            <p:cNvPr id="109" name="Straight Connector 108"/>
            <p:cNvCxnSpPr/>
            <p:nvPr/>
          </p:nvCxnSpPr>
          <p:spPr>
            <a:xfrm>
              <a:off x="2019208" y="5437294"/>
              <a:ext cx="381509" cy="1561"/>
            </a:xfrm>
            <a:prstGeom prst="line">
              <a:avLst/>
            </a:prstGeom>
            <a:ln w="38100">
              <a:solidFill>
                <a:schemeClr val="accent2"/>
              </a:solidFill>
              <a:prstDash val="solid"/>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694" name="Straight Connector 109"/>
            <p:cNvCxnSpPr>
              <a:cxnSpLocks noChangeShapeType="1"/>
            </p:cNvCxnSpPr>
            <p:nvPr/>
          </p:nvCxnSpPr>
          <p:spPr bwMode="auto">
            <a:xfrm>
              <a:off x="2020194" y="5741988"/>
              <a:ext cx="381000" cy="1587"/>
            </a:xfrm>
            <a:prstGeom prst="line">
              <a:avLst/>
            </a:prstGeom>
            <a:noFill/>
            <a:ln w="28575">
              <a:solidFill>
                <a:schemeClr val="folHlink"/>
              </a:solidFill>
              <a:round/>
              <a:headEnd/>
              <a:tailEnd/>
            </a:ln>
          </p:spPr>
        </p:cxnSp>
        <p:cxnSp>
          <p:nvCxnSpPr>
            <p:cNvPr id="27695" name="Straight Connector 110"/>
            <p:cNvCxnSpPr>
              <a:cxnSpLocks noChangeShapeType="1"/>
            </p:cNvCxnSpPr>
            <p:nvPr/>
          </p:nvCxnSpPr>
          <p:spPr bwMode="auto">
            <a:xfrm>
              <a:off x="2019567" y="6044904"/>
              <a:ext cx="381301" cy="1718"/>
            </a:xfrm>
            <a:prstGeom prst="line">
              <a:avLst/>
            </a:prstGeom>
            <a:noFill/>
            <a:ln w="28575">
              <a:solidFill>
                <a:srgbClr val="00B0F0"/>
              </a:solidFill>
              <a:round/>
              <a:headEnd/>
              <a:tailEnd/>
            </a:ln>
          </p:spPr>
        </p:cxnSp>
        <p:cxnSp>
          <p:nvCxnSpPr>
            <p:cNvPr id="112" name="Straight Connector 111"/>
            <p:cNvCxnSpPr/>
            <p:nvPr/>
          </p:nvCxnSpPr>
          <p:spPr>
            <a:xfrm>
              <a:off x="2019208" y="6351718"/>
              <a:ext cx="381509" cy="0"/>
            </a:xfrm>
            <a:prstGeom prst="line">
              <a:avLst/>
            </a:prstGeom>
            <a:ln w="76200">
              <a:solidFill>
                <a:srgbClr val="F8AD3E"/>
              </a:solidFill>
              <a:prstDash val="sysDot"/>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97" name="TextBox 112"/>
            <p:cNvSpPr txBox="1">
              <a:spLocks noChangeArrowheads="1"/>
            </p:cNvSpPr>
            <p:nvPr/>
          </p:nvSpPr>
          <p:spPr bwMode="auto">
            <a:xfrm>
              <a:off x="2401194" y="5314950"/>
              <a:ext cx="1219200" cy="261938"/>
            </a:xfrm>
            <a:prstGeom prst="rect">
              <a:avLst/>
            </a:prstGeom>
            <a:noFill/>
            <a:ln w="9525">
              <a:noFill/>
              <a:miter lim="800000"/>
              <a:headEnd/>
              <a:tailEnd/>
            </a:ln>
          </p:spPr>
          <p:txBody>
            <a:bodyPr>
              <a:spAutoFit/>
            </a:bodyPr>
            <a:lstStyle/>
            <a:p>
              <a:r>
                <a:rPr lang="en-US" sz="1100">
                  <a:latin typeface="Constantia" pitchFamily="18" charset="0"/>
                </a:rPr>
                <a:t>Roads</a:t>
              </a:r>
              <a:endParaRPr lang="en-US" sz="1100" u="sng">
                <a:solidFill>
                  <a:srgbClr val="FF0000"/>
                </a:solidFill>
                <a:latin typeface="Constantia" pitchFamily="18" charset="0"/>
              </a:endParaRPr>
            </a:p>
          </p:txBody>
        </p:sp>
        <p:sp>
          <p:nvSpPr>
            <p:cNvPr id="27698" name="TextBox 113"/>
            <p:cNvSpPr txBox="1">
              <a:spLocks noChangeArrowheads="1"/>
            </p:cNvSpPr>
            <p:nvPr/>
          </p:nvSpPr>
          <p:spPr bwMode="auto">
            <a:xfrm>
              <a:off x="2401194" y="5591175"/>
              <a:ext cx="1219200" cy="261938"/>
            </a:xfrm>
            <a:prstGeom prst="rect">
              <a:avLst/>
            </a:prstGeom>
            <a:noFill/>
            <a:ln w="9525">
              <a:noFill/>
              <a:miter lim="800000"/>
              <a:headEnd/>
              <a:tailEnd/>
            </a:ln>
          </p:spPr>
          <p:txBody>
            <a:bodyPr>
              <a:spAutoFit/>
            </a:bodyPr>
            <a:lstStyle/>
            <a:p>
              <a:r>
                <a:rPr lang="en-US" sz="1100">
                  <a:latin typeface="Constantia" pitchFamily="18" charset="0"/>
                </a:rPr>
                <a:t>Railway</a:t>
              </a:r>
              <a:endParaRPr lang="en-US" sz="1100" u="sng">
                <a:solidFill>
                  <a:srgbClr val="FF0000"/>
                </a:solidFill>
                <a:latin typeface="Constantia" pitchFamily="18" charset="0"/>
              </a:endParaRPr>
            </a:p>
          </p:txBody>
        </p:sp>
        <p:sp>
          <p:nvSpPr>
            <p:cNvPr id="27699" name="TextBox 114"/>
            <p:cNvSpPr txBox="1">
              <a:spLocks noChangeArrowheads="1"/>
            </p:cNvSpPr>
            <p:nvPr/>
          </p:nvSpPr>
          <p:spPr bwMode="auto">
            <a:xfrm>
              <a:off x="2401194" y="5895975"/>
              <a:ext cx="1219200" cy="261938"/>
            </a:xfrm>
            <a:prstGeom prst="rect">
              <a:avLst/>
            </a:prstGeom>
            <a:noFill/>
            <a:ln w="9525">
              <a:noFill/>
              <a:miter lim="800000"/>
              <a:headEnd/>
              <a:tailEnd/>
            </a:ln>
          </p:spPr>
          <p:txBody>
            <a:bodyPr>
              <a:spAutoFit/>
            </a:bodyPr>
            <a:lstStyle/>
            <a:p>
              <a:r>
                <a:rPr lang="en-US" sz="1100">
                  <a:latin typeface="Constantia" pitchFamily="18" charset="0"/>
                </a:rPr>
                <a:t>River</a:t>
              </a:r>
              <a:endParaRPr lang="en-US" sz="1100" u="sng">
                <a:solidFill>
                  <a:srgbClr val="FF0000"/>
                </a:solidFill>
                <a:latin typeface="Constantia" pitchFamily="18" charset="0"/>
              </a:endParaRPr>
            </a:p>
          </p:txBody>
        </p:sp>
        <p:sp>
          <p:nvSpPr>
            <p:cNvPr id="27700" name="TextBox 115"/>
            <p:cNvSpPr txBox="1">
              <a:spLocks noChangeArrowheads="1"/>
            </p:cNvSpPr>
            <p:nvPr/>
          </p:nvSpPr>
          <p:spPr bwMode="auto">
            <a:xfrm>
              <a:off x="2401194" y="6200775"/>
              <a:ext cx="1219200" cy="261938"/>
            </a:xfrm>
            <a:prstGeom prst="rect">
              <a:avLst/>
            </a:prstGeom>
            <a:noFill/>
            <a:ln w="9525">
              <a:noFill/>
              <a:miter lim="800000"/>
              <a:headEnd/>
              <a:tailEnd/>
            </a:ln>
          </p:spPr>
          <p:txBody>
            <a:bodyPr>
              <a:spAutoFit/>
            </a:bodyPr>
            <a:lstStyle/>
            <a:p>
              <a:r>
                <a:rPr lang="en-US" sz="1100">
                  <a:latin typeface="Constantia" pitchFamily="18" charset="0"/>
                </a:rPr>
                <a:t>Logistic Chain</a:t>
              </a:r>
              <a:endParaRPr lang="en-US" sz="1100" u="sng">
                <a:solidFill>
                  <a:srgbClr val="FF0000"/>
                </a:solidFill>
                <a:latin typeface="Constantia" pitchFamily="18" charset="0"/>
              </a:endParaRPr>
            </a:p>
          </p:txBody>
        </p:sp>
      </p:grpSp>
      <p:sp>
        <p:nvSpPr>
          <p:cNvPr id="43" name="Notched Right Arrow 42"/>
          <p:cNvSpPr/>
          <p:nvPr/>
        </p:nvSpPr>
        <p:spPr>
          <a:xfrm rot="16200000">
            <a:off x="4743450" y="1352550"/>
            <a:ext cx="685800" cy="1028700"/>
          </a:xfrm>
          <a:prstGeom prst="notchedRightArrow">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9" name="Notched Right Arrow 48"/>
          <p:cNvSpPr/>
          <p:nvPr/>
        </p:nvSpPr>
        <p:spPr>
          <a:xfrm rot="10800000">
            <a:off x="381000" y="3200400"/>
            <a:ext cx="685800" cy="1028700"/>
          </a:xfrm>
          <a:prstGeom prst="notchedRightArrow">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Notched Right Arrow 38"/>
          <p:cNvSpPr/>
          <p:nvPr/>
        </p:nvSpPr>
        <p:spPr>
          <a:xfrm>
            <a:off x="7772400" y="3200400"/>
            <a:ext cx="685800" cy="1028700"/>
          </a:xfrm>
          <a:prstGeom prst="notchedRightArrow">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4" name="Text Box 4"/>
          <p:cNvSpPr txBox="1">
            <a:spLocks noChangeArrowheads="1"/>
          </p:cNvSpPr>
          <p:nvPr/>
        </p:nvSpPr>
        <p:spPr bwMode="auto">
          <a:xfrm>
            <a:off x="-323850" y="6648450"/>
            <a:ext cx="9467850" cy="217488"/>
          </a:xfrm>
          <a:prstGeom prst="rect">
            <a:avLst/>
          </a:prstGeom>
          <a:gradFill>
            <a:gsLst>
              <a:gs pos="0">
                <a:srgbClr val="003254">
                  <a:alpha val="81961"/>
                </a:srgbClr>
              </a:gs>
              <a:gs pos="100000">
                <a:srgbClr val="001E32">
                  <a:alpha val="98824"/>
                </a:srgbClr>
              </a:gs>
            </a:gsLst>
            <a:lin ang="5400000" scaled="1"/>
          </a:gradFill>
          <a:ln w="6350" cap="sq">
            <a:solidFill>
              <a:srgbClr val="0DC0FF">
                <a:alpha val="17000"/>
              </a:srgbClr>
            </a:solidFill>
            <a:miter lim="800000"/>
            <a:headEnd/>
            <a:tailEnd/>
          </a:ln>
          <a:effectLst/>
        </p:spPr>
        <p:txBody>
          <a:bodyPr anchor="ctr"/>
          <a:lstStyle/>
          <a:p>
            <a:pPr>
              <a:spcBef>
                <a:spcPct val="20000"/>
              </a:spcBef>
              <a:buClr>
                <a:srgbClr val="FFFFFF"/>
              </a:buClr>
              <a:buSzPct val="95000"/>
              <a:defRPr/>
            </a:pPr>
            <a:fld id="{11084893-C63B-4AB2-8100-963854AF2E41}" type="slidenum">
              <a:rPr lang="en-US" sz="1000" b="1">
                <a:solidFill>
                  <a:srgbClr val="BFBFBF"/>
                </a:solidFill>
                <a:effectLst>
                  <a:outerShdw blurRad="38100" dist="38100" dir="2700000" algn="tl">
                    <a:srgbClr val="000000"/>
                  </a:outerShdw>
                </a:effectLst>
                <a:latin typeface="Verdana" pitchFamily="34" charset="0"/>
              </a:rPr>
              <a:pPr>
                <a:spcBef>
                  <a:spcPct val="20000"/>
                </a:spcBef>
                <a:buClr>
                  <a:srgbClr val="FFFFFF"/>
                </a:buClr>
                <a:buSzPct val="95000"/>
                <a:defRPr/>
              </a:pPr>
              <a:t>23</a:t>
            </a:fld>
            <a:endParaRPr lang="en-US" sz="1000" b="1">
              <a:solidFill>
                <a:srgbClr val="BFBFBF"/>
              </a:solidFill>
              <a:effectLst>
                <a:outerShdw blurRad="38100" dist="38100" dir="2700000" algn="tl">
                  <a:srgbClr val="000000"/>
                </a:outerShdw>
              </a:effectLst>
              <a:latin typeface="Verdana" pitchFamily="34" charset="0"/>
            </a:endParaRPr>
          </a:p>
        </p:txBody>
      </p:sp>
      <p:grpSp>
        <p:nvGrpSpPr>
          <p:cNvPr id="27661" name="Group 83"/>
          <p:cNvGrpSpPr>
            <a:grpSpLocks/>
          </p:cNvGrpSpPr>
          <p:nvPr/>
        </p:nvGrpSpPr>
        <p:grpSpPr bwMode="auto">
          <a:xfrm>
            <a:off x="3276600" y="1524000"/>
            <a:ext cx="5616575" cy="4437063"/>
            <a:chOff x="3692469" y="1828800"/>
            <a:chExt cx="3089331" cy="4571958"/>
          </a:xfrm>
        </p:grpSpPr>
        <p:sp>
          <p:nvSpPr>
            <p:cNvPr id="121" name="Freeform 120"/>
            <p:cNvSpPr/>
            <p:nvPr/>
          </p:nvSpPr>
          <p:spPr>
            <a:xfrm>
              <a:off x="3692469" y="4768267"/>
              <a:ext cx="1222460" cy="808067"/>
            </a:xfrm>
            <a:custGeom>
              <a:avLst/>
              <a:gdLst>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222664 w 1222664"/>
                <a:gd name="connsiteY0" fmla="*/ 0 h 807028"/>
                <a:gd name="connsiteX1" fmla="*/ 796637 w 1222664"/>
                <a:gd name="connsiteY1" fmla="*/ 155864 h 807028"/>
                <a:gd name="connsiteX2" fmla="*/ 381000 w 1222664"/>
                <a:gd name="connsiteY2" fmla="*/ 426028 h 807028"/>
                <a:gd name="connsiteX3" fmla="*/ 0 w 1222664"/>
                <a:gd name="connsiteY3" fmla="*/ 807028 h 807028"/>
              </a:gdLst>
              <a:ahLst/>
              <a:cxnLst>
                <a:cxn ang="0">
                  <a:pos x="connsiteX0" y="connsiteY0"/>
                </a:cxn>
                <a:cxn ang="0">
                  <a:pos x="connsiteX1" y="connsiteY1"/>
                </a:cxn>
                <a:cxn ang="0">
                  <a:pos x="connsiteX2" y="connsiteY2"/>
                </a:cxn>
                <a:cxn ang="0">
                  <a:pos x="connsiteX3" y="connsiteY3"/>
                </a:cxn>
              </a:cxnLst>
              <a:rect l="l" t="t" r="r" b="b"/>
              <a:pathLst>
                <a:path w="1222664" h="807028">
                  <a:moveTo>
                    <a:pt x="1222664" y="0"/>
                  </a:moveTo>
                  <a:cubicBezTo>
                    <a:pt x="1079789" y="42429"/>
                    <a:pt x="936914" y="84859"/>
                    <a:pt x="796637" y="155864"/>
                  </a:cubicBezTo>
                  <a:cubicBezTo>
                    <a:pt x="656360" y="226869"/>
                    <a:pt x="513773" y="317501"/>
                    <a:pt x="381000" y="426028"/>
                  </a:cubicBezTo>
                  <a:cubicBezTo>
                    <a:pt x="248227" y="534555"/>
                    <a:pt x="552450" y="325583"/>
                    <a:pt x="0" y="807028"/>
                  </a:cubicBezTo>
                </a:path>
              </a:pathLst>
            </a:custGeom>
            <a:noFill/>
            <a:ln w="133350" cap="flat" cmpd="sng" algn="ctr">
              <a:solidFill>
                <a:srgbClr val="F79646"/>
              </a:solidFill>
              <a:prstDash val="sysDot"/>
              <a:headEnd type="none" w="med" len="med"/>
              <a:tailEnd type="arrow" w="med" len="med"/>
            </a:ln>
            <a:effectLst>
              <a:outerShdw blurRad="50800" dist="38100" dir="2700000" algn="tl" rotWithShape="0">
                <a:prstClr val="black">
                  <a:alpha val="40000"/>
                </a:prstClr>
              </a:outerShdw>
            </a:effectLst>
          </p:spPr>
          <p:txBody>
            <a:bodyPr rtlCol="1" anchor="ctr"/>
            <a:lstStyle/>
            <a:p>
              <a:pPr algn="ctr" fontAlgn="auto">
                <a:spcBef>
                  <a:spcPts val="0"/>
                </a:spcBef>
                <a:spcAft>
                  <a:spcPts val="0"/>
                </a:spcAft>
                <a:defRPr/>
              </a:pPr>
              <a:endParaRPr lang="ar-EG" kern="0">
                <a:solidFill>
                  <a:sysClr val="windowText" lastClr="000000"/>
                </a:solidFill>
                <a:latin typeface="+mn-lt"/>
                <a:cs typeface="+mn-cs"/>
              </a:endParaRPr>
            </a:p>
          </p:txBody>
        </p:sp>
        <p:sp>
          <p:nvSpPr>
            <p:cNvPr id="122" name="Freeform 121"/>
            <p:cNvSpPr/>
            <p:nvPr/>
          </p:nvSpPr>
          <p:spPr>
            <a:xfrm>
              <a:off x="4800542" y="1982562"/>
              <a:ext cx="1887827" cy="4383845"/>
            </a:xfrm>
            <a:custGeom>
              <a:avLst/>
              <a:gdLst>
                <a:gd name="connsiteX0" fmla="*/ 1735282 w 1735282"/>
                <a:gd name="connsiteY0" fmla="*/ 0 h 4395354"/>
                <a:gd name="connsiteX1" fmla="*/ 1236518 w 1735282"/>
                <a:gd name="connsiteY1" fmla="*/ 72736 h 4395354"/>
                <a:gd name="connsiteX2" fmla="*/ 706582 w 1735282"/>
                <a:gd name="connsiteY2" fmla="*/ 353291 h 4395354"/>
                <a:gd name="connsiteX3" fmla="*/ 550718 w 1735282"/>
                <a:gd name="connsiteY3" fmla="*/ 716973 h 4395354"/>
                <a:gd name="connsiteX4" fmla="*/ 363682 w 1735282"/>
                <a:gd name="connsiteY4" fmla="*/ 1101436 h 4395354"/>
                <a:gd name="connsiteX5" fmla="*/ 374073 w 1735282"/>
                <a:gd name="connsiteY5" fmla="*/ 1704109 h 4395354"/>
                <a:gd name="connsiteX6" fmla="*/ 415637 w 1735282"/>
                <a:gd name="connsiteY6" fmla="*/ 2150918 h 4395354"/>
                <a:gd name="connsiteX7" fmla="*/ 290946 w 1735282"/>
                <a:gd name="connsiteY7" fmla="*/ 2628900 h 4395354"/>
                <a:gd name="connsiteX8" fmla="*/ 83128 w 1735282"/>
                <a:gd name="connsiteY8" fmla="*/ 2919845 h 4395354"/>
                <a:gd name="connsiteX9" fmla="*/ 20782 w 1735282"/>
                <a:gd name="connsiteY9" fmla="*/ 3345873 h 4395354"/>
                <a:gd name="connsiteX10" fmla="*/ 51955 w 1735282"/>
                <a:gd name="connsiteY10" fmla="*/ 3751118 h 4395354"/>
                <a:gd name="connsiteX11" fmla="*/ 83128 w 1735282"/>
                <a:gd name="connsiteY11" fmla="*/ 3948545 h 4395354"/>
                <a:gd name="connsiteX12" fmla="*/ 31173 w 1735282"/>
                <a:gd name="connsiteY12" fmla="*/ 4208318 h 4395354"/>
                <a:gd name="connsiteX13" fmla="*/ 0 w 1735282"/>
                <a:gd name="connsiteY13" fmla="*/ 4384963 h 4395354"/>
                <a:gd name="connsiteX0" fmla="*/ 1735282 w 1741343"/>
                <a:gd name="connsiteY0" fmla="*/ 0 h 4395354"/>
                <a:gd name="connsiteX1" fmla="*/ 1236518 w 1741343"/>
                <a:gd name="connsiteY1" fmla="*/ 72736 h 4395354"/>
                <a:gd name="connsiteX2" fmla="*/ 706582 w 1741343"/>
                <a:gd name="connsiteY2" fmla="*/ 353291 h 4395354"/>
                <a:gd name="connsiteX3" fmla="*/ 550718 w 1741343"/>
                <a:gd name="connsiteY3" fmla="*/ 716973 h 4395354"/>
                <a:gd name="connsiteX4" fmla="*/ 363682 w 1741343"/>
                <a:gd name="connsiteY4" fmla="*/ 1101436 h 4395354"/>
                <a:gd name="connsiteX5" fmla="*/ 374073 w 1741343"/>
                <a:gd name="connsiteY5" fmla="*/ 1704109 h 4395354"/>
                <a:gd name="connsiteX6" fmla="*/ 415637 w 1741343"/>
                <a:gd name="connsiteY6" fmla="*/ 2150918 h 4395354"/>
                <a:gd name="connsiteX7" fmla="*/ 290946 w 1741343"/>
                <a:gd name="connsiteY7" fmla="*/ 2628900 h 4395354"/>
                <a:gd name="connsiteX8" fmla="*/ 83128 w 1741343"/>
                <a:gd name="connsiteY8" fmla="*/ 2919845 h 4395354"/>
                <a:gd name="connsiteX9" fmla="*/ 20782 w 1741343"/>
                <a:gd name="connsiteY9" fmla="*/ 3345873 h 4395354"/>
                <a:gd name="connsiteX10" fmla="*/ 51955 w 1741343"/>
                <a:gd name="connsiteY10" fmla="*/ 3751118 h 4395354"/>
                <a:gd name="connsiteX11" fmla="*/ 83128 w 1741343"/>
                <a:gd name="connsiteY11" fmla="*/ 3948545 h 4395354"/>
                <a:gd name="connsiteX12" fmla="*/ 31173 w 1741343"/>
                <a:gd name="connsiteY12" fmla="*/ 4208318 h 4395354"/>
                <a:gd name="connsiteX13" fmla="*/ 0 w 1741343"/>
                <a:gd name="connsiteY13" fmla="*/ 4384963 h 4395354"/>
                <a:gd name="connsiteX0" fmla="*/ 1735282 w 1960418"/>
                <a:gd name="connsiteY0" fmla="*/ 19050 h 4414404"/>
                <a:gd name="connsiteX1" fmla="*/ 1877291 w 1960418"/>
                <a:gd name="connsiteY1" fmla="*/ 12123 h 4414404"/>
                <a:gd name="connsiteX2" fmla="*/ 1236518 w 1960418"/>
                <a:gd name="connsiteY2" fmla="*/ 91786 h 4414404"/>
                <a:gd name="connsiteX3" fmla="*/ 706582 w 1960418"/>
                <a:gd name="connsiteY3" fmla="*/ 372341 h 4414404"/>
                <a:gd name="connsiteX4" fmla="*/ 550718 w 1960418"/>
                <a:gd name="connsiteY4" fmla="*/ 736023 h 4414404"/>
                <a:gd name="connsiteX5" fmla="*/ 363682 w 1960418"/>
                <a:gd name="connsiteY5" fmla="*/ 1120486 h 4414404"/>
                <a:gd name="connsiteX6" fmla="*/ 374073 w 1960418"/>
                <a:gd name="connsiteY6" fmla="*/ 1723159 h 4414404"/>
                <a:gd name="connsiteX7" fmla="*/ 415637 w 1960418"/>
                <a:gd name="connsiteY7" fmla="*/ 2169968 h 4414404"/>
                <a:gd name="connsiteX8" fmla="*/ 290946 w 1960418"/>
                <a:gd name="connsiteY8" fmla="*/ 2647950 h 4414404"/>
                <a:gd name="connsiteX9" fmla="*/ 83128 w 1960418"/>
                <a:gd name="connsiteY9" fmla="*/ 2938895 h 4414404"/>
                <a:gd name="connsiteX10" fmla="*/ 20782 w 1960418"/>
                <a:gd name="connsiteY10" fmla="*/ 3364923 h 4414404"/>
                <a:gd name="connsiteX11" fmla="*/ 51955 w 1960418"/>
                <a:gd name="connsiteY11" fmla="*/ 3770168 h 4414404"/>
                <a:gd name="connsiteX12" fmla="*/ 83128 w 1960418"/>
                <a:gd name="connsiteY12" fmla="*/ 3967595 h 4414404"/>
                <a:gd name="connsiteX13" fmla="*/ 31173 w 1960418"/>
                <a:gd name="connsiteY13" fmla="*/ 4227368 h 4414404"/>
                <a:gd name="connsiteX14" fmla="*/ 0 w 1960418"/>
                <a:gd name="connsiteY14" fmla="*/ 4404013 h 4414404"/>
                <a:gd name="connsiteX0" fmla="*/ 1735282 w 1877291"/>
                <a:gd name="connsiteY0" fmla="*/ 6927 h 4402281"/>
                <a:gd name="connsiteX1" fmla="*/ 1877291 w 1877291"/>
                <a:gd name="connsiteY1" fmla="*/ 0 h 4402281"/>
                <a:gd name="connsiteX2" fmla="*/ 1236518 w 1877291"/>
                <a:gd name="connsiteY2" fmla="*/ 79663 h 4402281"/>
                <a:gd name="connsiteX3" fmla="*/ 706582 w 1877291"/>
                <a:gd name="connsiteY3" fmla="*/ 360218 h 4402281"/>
                <a:gd name="connsiteX4" fmla="*/ 550718 w 1877291"/>
                <a:gd name="connsiteY4" fmla="*/ 723900 h 4402281"/>
                <a:gd name="connsiteX5" fmla="*/ 363682 w 1877291"/>
                <a:gd name="connsiteY5" fmla="*/ 1108363 h 4402281"/>
                <a:gd name="connsiteX6" fmla="*/ 374073 w 1877291"/>
                <a:gd name="connsiteY6" fmla="*/ 1711036 h 4402281"/>
                <a:gd name="connsiteX7" fmla="*/ 415637 w 1877291"/>
                <a:gd name="connsiteY7" fmla="*/ 2157845 h 4402281"/>
                <a:gd name="connsiteX8" fmla="*/ 290946 w 1877291"/>
                <a:gd name="connsiteY8" fmla="*/ 2635827 h 4402281"/>
                <a:gd name="connsiteX9" fmla="*/ 83128 w 1877291"/>
                <a:gd name="connsiteY9" fmla="*/ 2926772 h 4402281"/>
                <a:gd name="connsiteX10" fmla="*/ 20782 w 1877291"/>
                <a:gd name="connsiteY10" fmla="*/ 3352800 h 4402281"/>
                <a:gd name="connsiteX11" fmla="*/ 51955 w 1877291"/>
                <a:gd name="connsiteY11" fmla="*/ 3758045 h 4402281"/>
                <a:gd name="connsiteX12" fmla="*/ 83128 w 1877291"/>
                <a:gd name="connsiteY12" fmla="*/ 3955472 h 4402281"/>
                <a:gd name="connsiteX13" fmla="*/ 31173 w 1877291"/>
                <a:gd name="connsiteY13" fmla="*/ 4215245 h 4402281"/>
                <a:gd name="connsiteX14" fmla="*/ 0 w 1877291"/>
                <a:gd name="connsiteY14" fmla="*/ 4391890 h 4402281"/>
                <a:gd name="connsiteX0" fmla="*/ 1735282 w 1735282"/>
                <a:gd name="connsiteY0" fmla="*/ 0 h 4395354"/>
                <a:gd name="connsiteX1" fmla="*/ 1236518 w 1735282"/>
                <a:gd name="connsiteY1" fmla="*/ 72736 h 4395354"/>
                <a:gd name="connsiteX2" fmla="*/ 706582 w 1735282"/>
                <a:gd name="connsiteY2" fmla="*/ 353291 h 4395354"/>
                <a:gd name="connsiteX3" fmla="*/ 550718 w 1735282"/>
                <a:gd name="connsiteY3" fmla="*/ 716973 h 4395354"/>
                <a:gd name="connsiteX4" fmla="*/ 363682 w 1735282"/>
                <a:gd name="connsiteY4" fmla="*/ 1101436 h 4395354"/>
                <a:gd name="connsiteX5" fmla="*/ 374073 w 1735282"/>
                <a:gd name="connsiteY5" fmla="*/ 1704109 h 4395354"/>
                <a:gd name="connsiteX6" fmla="*/ 415637 w 1735282"/>
                <a:gd name="connsiteY6" fmla="*/ 2150918 h 4395354"/>
                <a:gd name="connsiteX7" fmla="*/ 290946 w 1735282"/>
                <a:gd name="connsiteY7" fmla="*/ 2628900 h 4395354"/>
                <a:gd name="connsiteX8" fmla="*/ 83128 w 1735282"/>
                <a:gd name="connsiteY8" fmla="*/ 2919845 h 4395354"/>
                <a:gd name="connsiteX9" fmla="*/ 20782 w 1735282"/>
                <a:gd name="connsiteY9" fmla="*/ 3345873 h 4395354"/>
                <a:gd name="connsiteX10" fmla="*/ 51955 w 1735282"/>
                <a:gd name="connsiteY10" fmla="*/ 3751118 h 4395354"/>
                <a:gd name="connsiteX11" fmla="*/ 83128 w 1735282"/>
                <a:gd name="connsiteY11" fmla="*/ 3948545 h 4395354"/>
                <a:gd name="connsiteX12" fmla="*/ 31173 w 1735282"/>
                <a:gd name="connsiteY12" fmla="*/ 4208318 h 4395354"/>
                <a:gd name="connsiteX13" fmla="*/ 0 w 1735282"/>
                <a:gd name="connsiteY13" fmla="*/ 4384963 h 4395354"/>
                <a:gd name="connsiteX0" fmla="*/ 1887682 w 1887682"/>
                <a:gd name="connsiteY0" fmla="*/ 0 h 4395354"/>
                <a:gd name="connsiteX1" fmla="*/ 1236518 w 1887682"/>
                <a:gd name="connsiteY1" fmla="*/ 72736 h 4395354"/>
                <a:gd name="connsiteX2" fmla="*/ 706582 w 1887682"/>
                <a:gd name="connsiteY2" fmla="*/ 353291 h 4395354"/>
                <a:gd name="connsiteX3" fmla="*/ 550718 w 1887682"/>
                <a:gd name="connsiteY3" fmla="*/ 716973 h 4395354"/>
                <a:gd name="connsiteX4" fmla="*/ 363682 w 1887682"/>
                <a:gd name="connsiteY4" fmla="*/ 1101436 h 4395354"/>
                <a:gd name="connsiteX5" fmla="*/ 374073 w 1887682"/>
                <a:gd name="connsiteY5" fmla="*/ 1704109 h 4395354"/>
                <a:gd name="connsiteX6" fmla="*/ 415637 w 1887682"/>
                <a:gd name="connsiteY6" fmla="*/ 2150918 h 4395354"/>
                <a:gd name="connsiteX7" fmla="*/ 290946 w 1887682"/>
                <a:gd name="connsiteY7" fmla="*/ 2628900 h 4395354"/>
                <a:gd name="connsiteX8" fmla="*/ 83128 w 1887682"/>
                <a:gd name="connsiteY8" fmla="*/ 2919845 h 4395354"/>
                <a:gd name="connsiteX9" fmla="*/ 20782 w 1887682"/>
                <a:gd name="connsiteY9" fmla="*/ 3345873 h 4395354"/>
                <a:gd name="connsiteX10" fmla="*/ 51955 w 1887682"/>
                <a:gd name="connsiteY10" fmla="*/ 3751118 h 4395354"/>
                <a:gd name="connsiteX11" fmla="*/ 83128 w 1887682"/>
                <a:gd name="connsiteY11" fmla="*/ 3948545 h 4395354"/>
                <a:gd name="connsiteX12" fmla="*/ 31173 w 1887682"/>
                <a:gd name="connsiteY12" fmla="*/ 4208318 h 4395354"/>
                <a:gd name="connsiteX13" fmla="*/ 0 w 1887682"/>
                <a:gd name="connsiteY13" fmla="*/ 4384963 h 4395354"/>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682" h="4384963">
                  <a:moveTo>
                    <a:pt x="1887682" y="0"/>
                  </a:moveTo>
                  <a:cubicBezTo>
                    <a:pt x="1783773" y="15153"/>
                    <a:pt x="1433368" y="13854"/>
                    <a:pt x="1236518" y="72736"/>
                  </a:cubicBezTo>
                  <a:cubicBezTo>
                    <a:pt x="1039668" y="131618"/>
                    <a:pt x="820882" y="245918"/>
                    <a:pt x="706582" y="353291"/>
                  </a:cubicBezTo>
                  <a:cubicBezTo>
                    <a:pt x="592282" y="460664"/>
                    <a:pt x="607868" y="592282"/>
                    <a:pt x="550718" y="716973"/>
                  </a:cubicBezTo>
                  <a:cubicBezTo>
                    <a:pt x="493568" y="841664"/>
                    <a:pt x="393123" y="936913"/>
                    <a:pt x="363682" y="1101436"/>
                  </a:cubicBezTo>
                  <a:cubicBezTo>
                    <a:pt x="334241" y="1265959"/>
                    <a:pt x="365414" y="1529195"/>
                    <a:pt x="374073" y="1704109"/>
                  </a:cubicBezTo>
                  <a:cubicBezTo>
                    <a:pt x="382732" y="1879023"/>
                    <a:pt x="429491" y="1996786"/>
                    <a:pt x="415637" y="2150918"/>
                  </a:cubicBezTo>
                  <a:cubicBezTo>
                    <a:pt x="401783" y="2305050"/>
                    <a:pt x="346364" y="2500746"/>
                    <a:pt x="290946" y="2628900"/>
                  </a:cubicBezTo>
                  <a:cubicBezTo>
                    <a:pt x="235528" y="2757054"/>
                    <a:pt x="128155" y="2800350"/>
                    <a:pt x="83128" y="2919845"/>
                  </a:cubicBezTo>
                  <a:cubicBezTo>
                    <a:pt x="38101" y="3039341"/>
                    <a:pt x="25977" y="3207328"/>
                    <a:pt x="20782" y="3345873"/>
                  </a:cubicBezTo>
                  <a:cubicBezTo>
                    <a:pt x="15587" y="3484418"/>
                    <a:pt x="41564" y="3650673"/>
                    <a:pt x="51955" y="3751118"/>
                  </a:cubicBezTo>
                  <a:cubicBezTo>
                    <a:pt x="62346" y="3851563"/>
                    <a:pt x="91787" y="3842904"/>
                    <a:pt x="83128" y="3948545"/>
                  </a:cubicBezTo>
                  <a:cubicBezTo>
                    <a:pt x="74469" y="4054186"/>
                    <a:pt x="55418" y="3708688"/>
                    <a:pt x="0" y="4384963"/>
                  </a:cubicBezTo>
                </a:path>
              </a:pathLst>
            </a:custGeom>
            <a:noFill/>
            <a:ln w="133350" cap="flat" cmpd="sng" algn="ctr">
              <a:solidFill>
                <a:srgbClr val="F79646"/>
              </a:solidFill>
              <a:prstDash val="sysDot"/>
              <a:headEnd type="arrow" w="med" len="med"/>
              <a:tailEnd type="arrow" w="med" len="med"/>
            </a:ln>
            <a:effectLst>
              <a:outerShdw blurRad="50800" dist="38100" dir="2700000" algn="tl" rotWithShape="0">
                <a:prstClr val="black">
                  <a:alpha val="40000"/>
                </a:prstClr>
              </a:outerShdw>
            </a:effectLst>
          </p:spPr>
          <p:txBody>
            <a:bodyPr rtlCol="1" anchor="ctr"/>
            <a:lstStyle/>
            <a:p>
              <a:pPr algn="ctr" fontAlgn="auto">
                <a:spcBef>
                  <a:spcPts val="0"/>
                </a:spcBef>
                <a:spcAft>
                  <a:spcPts val="0"/>
                </a:spcAft>
                <a:defRPr/>
              </a:pPr>
              <a:endParaRPr lang="ar-EG" kern="0">
                <a:solidFill>
                  <a:sysClr val="windowText" lastClr="000000"/>
                </a:solidFill>
                <a:latin typeface="+mn-lt"/>
                <a:cs typeface="+mn-cs"/>
              </a:endParaRPr>
            </a:p>
          </p:txBody>
        </p:sp>
        <p:grpSp>
          <p:nvGrpSpPr>
            <p:cNvPr id="27679" name="Group 59"/>
            <p:cNvGrpSpPr>
              <a:grpSpLocks/>
            </p:cNvGrpSpPr>
            <p:nvPr/>
          </p:nvGrpSpPr>
          <p:grpSpPr bwMode="auto">
            <a:xfrm>
              <a:off x="3733800" y="1828800"/>
              <a:ext cx="3048000" cy="4571958"/>
              <a:chOff x="3810000" y="1767452"/>
              <a:chExt cx="3048000" cy="4571958"/>
            </a:xfrm>
          </p:grpSpPr>
          <p:grpSp>
            <p:nvGrpSpPr>
              <p:cNvPr id="27680" name="Group 75"/>
              <p:cNvGrpSpPr>
                <a:grpSpLocks/>
              </p:cNvGrpSpPr>
              <p:nvPr/>
            </p:nvGrpSpPr>
            <p:grpSpPr bwMode="auto">
              <a:xfrm>
                <a:off x="4775200" y="1767452"/>
                <a:ext cx="2082800" cy="4571958"/>
                <a:chOff x="4775200" y="1752600"/>
                <a:chExt cx="2082800" cy="4572540"/>
              </a:xfrm>
            </p:grpSpPr>
            <p:pic>
              <p:nvPicPr>
                <p:cNvPr id="131"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5410200" y="2133646"/>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32" name="Picture 131"/>
                <p:cNvPicPr>
                  <a:picLocks noChangeAspect="1" noChangeArrowheads="1"/>
                </p:cNvPicPr>
                <p:nvPr/>
              </p:nvPicPr>
              <p:blipFill>
                <a:blip r:embed="rId3"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5181600" y="259080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35"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5080000" y="350520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36"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4775200" y="602034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40" name="Picture 69"/>
                <p:cNvPicPr>
                  <a:picLocks noChangeAspect="1" noChangeArrowheads="1"/>
                </p:cNvPicPr>
                <p:nvPr/>
              </p:nvPicPr>
              <p:blipFill>
                <a:blip r:embed="rId3"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6527800" y="175260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grpSp>
          <p:pic>
            <p:nvPicPr>
              <p:cNvPr id="125" name="Picture 69"/>
              <p:cNvPicPr>
                <a:picLocks noChangeAspect="1" noChangeArrowheads="1"/>
              </p:cNvPicPr>
              <p:nvPr/>
            </p:nvPicPr>
            <p:blipFill>
              <a:blip r:embed="rId4"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4876800" y="4665663"/>
                <a:ext cx="228600" cy="211137"/>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27" name="Picture 69"/>
              <p:cNvPicPr>
                <a:picLocks noChangeAspect="1" noChangeArrowheads="1"/>
              </p:cNvPicPr>
              <p:nvPr/>
            </p:nvPicPr>
            <p:blipFill>
              <a:blip r:embed="rId4"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4800600" y="5656263"/>
                <a:ext cx="228600" cy="211137"/>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29" name="Picture 69"/>
              <p:cNvPicPr>
                <a:picLocks noChangeAspect="1" noChangeArrowheads="1"/>
              </p:cNvPicPr>
              <p:nvPr/>
            </p:nvPicPr>
            <p:blipFill>
              <a:blip r:embed="rId4"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3810000" y="5257800"/>
                <a:ext cx="228600" cy="211138"/>
              </a:xfrm>
              <a:prstGeom prst="rect">
                <a:avLst/>
              </a:prstGeom>
              <a:noFill/>
              <a:ln w="38100">
                <a:noFill/>
                <a:miter lim="800000"/>
                <a:headEnd/>
                <a:tailEnd/>
              </a:ln>
              <a:effectLst>
                <a:outerShdw blurRad="50800" dist="38100" dir="2700000" algn="tl" rotWithShape="0">
                  <a:prstClr val="black">
                    <a:alpha val="40000"/>
                  </a:prstClr>
                </a:outerShdw>
              </a:effectLst>
            </p:spPr>
          </p:pic>
        </p:grpSp>
      </p:grpSp>
      <p:sp>
        <p:nvSpPr>
          <p:cNvPr id="44" name="Text Box 15"/>
          <p:cNvSpPr txBox="1">
            <a:spLocks noChangeArrowheads="1"/>
          </p:cNvSpPr>
          <p:nvPr/>
        </p:nvSpPr>
        <p:spPr bwMode="auto">
          <a:xfrm>
            <a:off x="3276600" y="1219200"/>
            <a:ext cx="3276600" cy="276999"/>
          </a:xfrm>
          <a:prstGeom prst="rect">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SzPct val="150000"/>
              <a:defRPr/>
            </a:pPr>
            <a:r>
              <a:rPr lang="ar-SA" sz="1200" b="1">
                <a:solidFill>
                  <a:schemeClr val="bg1"/>
                </a:solidFill>
                <a:ea typeface="Majalla UI"/>
              </a:rPr>
              <a:t>شمالا مصر عبر السكة حديد والطرق البرية والنقل النهري </a:t>
            </a:r>
            <a:endParaRPr lang="en-US" sz="1200" b="1">
              <a:solidFill>
                <a:schemeClr val="bg1"/>
              </a:solidFill>
            </a:endParaRPr>
          </a:p>
        </p:txBody>
      </p:sp>
      <p:sp>
        <p:nvSpPr>
          <p:cNvPr id="50" name="Text Box 15"/>
          <p:cNvSpPr txBox="1">
            <a:spLocks noChangeArrowheads="1"/>
          </p:cNvSpPr>
          <p:nvPr/>
        </p:nvSpPr>
        <p:spPr bwMode="auto">
          <a:xfrm>
            <a:off x="0" y="2971800"/>
            <a:ext cx="3276600" cy="276999"/>
          </a:xfrm>
          <a:prstGeom prst="rect">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SzPct val="150000"/>
              <a:defRPr/>
            </a:pPr>
            <a:r>
              <a:rPr lang="ar-SA" sz="1200" b="1">
                <a:solidFill>
                  <a:schemeClr val="bg1"/>
                </a:solidFill>
                <a:ea typeface="Majalla UI"/>
              </a:rPr>
              <a:t>غربا  تشاد  عبر السكة حديد والطرق البرية </a:t>
            </a:r>
            <a:endParaRPr lang="en-US" sz="1200" b="1">
              <a:solidFill>
                <a:schemeClr val="bg1"/>
              </a:solidFill>
            </a:endParaRPr>
          </a:p>
        </p:txBody>
      </p:sp>
      <p:sp>
        <p:nvSpPr>
          <p:cNvPr id="40" name="Text Box 15"/>
          <p:cNvSpPr txBox="1">
            <a:spLocks noChangeArrowheads="1"/>
          </p:cNvSpPr>
          <p:nvPr/>
        </p:nvSpPr>
        <p:spPr bwMode="auto">
          <a:xfrm>
            <a:off x="5715000" y="2819400"/>
            <a:ext cx="3276600" cy="276999"/>
          </a:xfrm>
          <a:prstGeom prst="rect">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SzPct val="150000"/>
              <a:defRPr/>
            </a:pPr>
            <a:r>
              <a:rPr lang="ar-SA" sz="1200" b="1">
                <a:solidFill>
                  <a:schemeClr val="bg1"/>
                </a:solidFill>
                <a:ea typeface="Majalla UI"/>
              </a:rPr>
              <a:t>شرقا غربي آسيا  واثوبيا سكة حديد بحري نهري </a:t>
            </a:r>
            <a:endParaRPr lang="en-US" sz="1200" b="1">
              <a:solidFill>
                <a:schemeClr val="bg1"/>
              </a:solidFill>
            </a:endParaRPr>
          </a:p>
        </p:txBody>
      </p:sp>
      <p:sp>
        <p:nvSpPr>
          <p:cNvPr id="48" name="Text Box 15"/>
          <p:cNvSpPr txBox="1">
            <a:spLocks noChangeArrowheads="1"/>
          </p:cNvSpPr>
          <p:nvPr/>
        </p:nvSpPr>
        <p:spPr bwMode="auto">
          <a:xfrm>
            <a:off x="3021418" y="6214729"/>
            <a:ext cx="3581400" cy="461665"/>
          </a:xfrm>
          <a:prstGeom prst="rect">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SzPct val="150000"/>
              <a:defRPr/>
            </a:pPr>
            <a:r>
              <a:rPr lang="ar-SA" sz="1200" b="1">
                <a:solidFill>
                  <a:schemeClr val="bg1"/>
                </a:solidFill>
                <a:ea typeface="Majalla UI"/>
              </a:rPr>
              <a:t>جنوبا  دولة جنوب السودان – كينيا – يوغندا -سكة حديد طرق برية  نقل نهري </a:t>
            </a:r>
            <a:endParaRPr lang="en-US" sz="1200" b="1">
              <a:solidFill>
                <a:schemeClr val="bg1"/>
              </a:solidFill>
            </a:endParaRPr>
          </a:p>
        </p:txBody>
      </p:sp>
      <p:sp>
        <p:nvSpPr>
          <p:cNvPr id="45" name="Notched Right Arrow 44"/>
          <p:cNvSpPr/>
          <p:nvPr/>
        </p:nvSpPr>
        <p:spPr>
          <a:xfrm rot="5400000">
            <a:off x="4972050" y="5238750"/>
            <a:ext cx="685800" cy="1028700"/>
          </a:xfrm>
          <a:prstGeom prst="notchedRightArrow">
            <a:avLst/>
          </a:prstGeom>
          <a:solidFill>
            <a:srgbClr val="C00000">
              <a:alpha val="67000"/>
            </a:srgb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eaLnBrk="1" fontAlgn="auto" hangingPunct="1">
              <a:spcAft>
                <a:spcPts val="0"/>
              </a:spcAft>
              <a:defRPr/>
            </a:pPr>
            <a:r>
              <a:rPr lang="ar-SA" sz="4000" dirty="0" smtClean="0">
                <a:solidFill>
                  <a:srgbClr val="FF0000"/>
                </a:solidFill>
                <a:cs typeface="Andalus" pitchFamily="2" charset="-78"/>
              </a:rPr>
              <a:t>وتمثلت الرؤية الاستراتجية للشركة في الاتي:</a:t>
            </a:r>
            <a:endParaRPr lang="ar-SA" sz="4000" dirty="0">
              <a:solidFill>
                <a:srgbClr val="FF0000"/>
              </a:solidFill>
              <a:cs typeface="Andal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marL="514350" indent="-514350" algn="just" rtl="1" eaLnBrk="1" fontAlgn="auto" hangingPunct="1">
              <a:spcAft>
                <a:spcPts val="0"/>
              </a:spcAft>
              <a:buClr>
                <a:srgbClr val="0070C0"/>
              </a:buClr>
              <a:buFont typeface="Wingdings 2"/>
              <a:buAutoNum type="arabic1Minus"/>
              <a:defRPr/>
            </a:pPr>
            <a:r>
              <a:rPr lang="ar-SA" sz="2800" b="1" dirty="0" smtClean="0"/>
              <a:t>إنشاء وتطوير الشبكة اللوجستية للنقل النهري بداخل السودان متمثلة في النقل متعدد الوسائط ( بحري – نهري -جوي – بري – سككي ) علي ان تتصل اطرافها ومساراتها خلال المشروعات الرئيسة والمنافذ الداخلية والخارجية بحيث تخدم عمل المركز اللوجيستي الرئيس بالسودان والدول الافريقية المحيطة به والتي ليس لها منافذ بحرية وتاهيلها للربط الخارجي بالقارة الآسيوية خاصة المملكة العربية السعودية باعتبارها تمثل مركز لوجستي يربط الخليج العربي شرقا والبحر الاحمر غربا من خلال البحر الاحمر وبالشكل الذي يحقق التكاملية لكل عناصرها .</a:t>
            </a:r>
          </a:p>
          <a:p>
            <a:pPr marL="514350" indent="-514350" algn="just" rtl="1" eaLnBrk="1" fontAlgn="auto" hangingPunct="1">
              <a:spcAft>
                <a:spcPts val="0"/>
              </a:spcAft>
              <a:buClr>
                <a:schemeClr val="accent3"/>
              </a:buClr>
              <a:buFont typeface="Wingdings 2"/>
              <a:buAutoNum type="arabic1Minus"/>
              <a:defRPr/>
            </a:pPr>
            <a:endParaRPr lang="ar-SA"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lgn="r">
              <a:buFont typeface="Wingdings 2" pitchFamily="18" charset="2"/>
              <a:buNone/>
            </a:pPr>
            <a:r>
              <a:rPr lang="ar-SA" sz="2800" b="1" smtClean="0">
                <a:solidFill>
                  <a:schemeClr val="tx2"/>
                </a:solidFill>
                <a:ea typeface="Majalla UI"/>
              </a:rPr>
              <a:t>ب-</a:t>
            </a:r>
            <a:r>
              <a:rPr lang="ar-SA" sz="2800" b="1" smtClean="0">
                <a:ea typeface="Majalla UI"/>
              </a:rPr>
              <a:t>    ربط الموانيء  النهرية التي تمتلكها الشركة اوتعمل من خلالها بشبكات الطرق المختلفة المتصلة بالمشروعات الزراعية والحيوانية والصناعية وغيرها، بحيث تحقق السهولة والانسيابية في نقل المنتجات الي مختلف البلاد داخليا وخارجيا.</a:t>
            </a:r>
          </a:p>
          <a:p>
            <a:pPr algn="r">
              <a:buFont typeface="Wingdings 2" pitchFamily="18" charset="2"/>
              <a:buNone/>
            </a:pPr>
            <a:r>
              <a:rPr lang="ar-SA" sz="2800" b="1" smtClean="0">
                <a:ea typeface="Majalla UI"/>
              </a:rPr>
              <a:t>         ومن اهم هذه الموانيء  النهرية  بربر- عطبرة – شندي-  الخرطوم –كوستي– الرنك-  ملكال– شامبي- بور- جوبا في اقصي الجنوب وذلك كمرحلة اولي مع انشاء موانئ نهرية  اخري لغرض اي مشروعات تستجد في المنطقة . </a:t>
            </a:r>
          </a:p>
          <a:p>
            <a:pPr algn="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0" descr="road network.jpg"/>
          <p:cNvPicPr>
            <a:picLocks noChangeAspect="1"/>
          </p:cNvPicPr>
          <p:nvPr/>
        </p:nvPicPr>
        <p:blipFill>
          <a:blip r:embed="rId2" cstate="print"/>
          <a:srcRect l="45833" t="42271" r="25000" b="16495"/>
          <a:stretch>
            <a:fillRect/>
          </a:stretch>
        </p:blipFill>
        <p:spPr bwMode="auto">
          <a:xfrm>
            <a:off x="0" y="533400"/>
            <a:ext cx="9144000" cy="6324600"/>
          </a:xfrm>
          <a:prstGeom prst="rect">
            <a:avLst/>
          </a:prstGeom>
          <a:noFill/>
          <a:ln w="9525">
            <a:noFill/>
            <a:miter lim="800000"/>
            <a:headEnd/>
            <a:tailEnd/>
          </a:ln>
        </p:spPr>
      </p:pic>
      <p:sp>
        <p:nvSpPr>
          <p:cNvPr id="31747" name="Rectangle 42"/>
          <p:cNvSpPr>
            <a:spLocks noChangeArrowheads="1"/>
          </p:cNvSpPr>
          <p:nvPr/>
        </p:nvSpPr>
        <p:spPr bwMode="auto">
          <a:xfrm>
            <a:off x="312738" y="6391275"/>
            <a:ext cx="2424112" cy="306388"/>
          </a:xfrm>
          <a:prstGeom prst="rect">
            <a:avLst/>
          </a:prstGeom>
          <a:noFill/>
          <a:ln w="9525">
            <a:noFill/>
            <a:miter lim="800000"/>
            <a:headEnd/>
            <a:tailEnd/>
          </a:ln>
        </p:spPr>
        <p:txBody>
          <a:bodyPr wrap="none">
            <a:spAutoFit/>
          </a:bodyPr>
          <a:lstStyle/>
          <a:p>
            <a:r>
              <a:rPr lang="en-US" sz="1400">
                <a:solidFill>
                  <a:schemeClr val="bg1"/>
                </a:solidFill>
                <a:latin typeface="Constantia" pitchFamily="18" charset="0"/>
              </a:rPr>
              <a:t>Sudanese Border Crossings</a:t>
            </a:r>
            <a:endParaRPr lang="ar-EG" sz="1400">
              <a:solidFill>
                <a:schemeClr val="bg1"/>
              </a:solidFill>
              <a:latin typeface="Constantia" pitchFamily="18" charset="0"/>
              <a:ea typeface="Majalla UI"/>
              <a:cs typeface="Majalla UI"/>
            </a:endParaRPr>
          </a:p>
        </p:txBody>
      </p:sp>
      <p:grpSp>
        <p:nvGrpSpPr>
          <p:cNvPr id="2" name="Group 106"/>
          <p:cNvGrpSpPr>
            <a:grpSpLocks/>
          </p:cNvGrpSpPr>
          <p:nvPr/>
        </p:nvGrpSpPr>
        <p:grpSpPr bwMode="auto">
          <a:xfrm>
            <a:off x="3135313" y="1385888"/>
            <a:ext cx="5553075" cy="5167312"/>
            <a:chOff x="3135789" y="1385358"/>
            <a:chExt cx="5553220" cy="5167842"/>
          </a:xfrm>
        </p:grpSpPr>
        <p:sp>
          <p:nvSpPr>
            <p:cNvPr id="31789" name="Rectangle 92"/>
            <p:cNvSpPr>
              <a:spLocks noChangeArrowheads="1"/>
            </p:cNvSpPr>
            <p:nvPr/>
          </p:nvSpPr>
          <p:spPr bwMode="auto">
            <a:xfrm>
              <a:off x="5795403" y="1385358"/>
              <a:ext cx="681597"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Arquin</a:t>
              </a:r>
              <a:endParaRPr lang="en-US" sz="1600">
                <a:latin typeface="Calibri" pitchFamily="34" charset="0"/>
                <a:ea typeface="Calibri" pitchFamily="34" charset="0"/>
                <a:cs typeface="Times New Roman" pitchFamily="18" charset="0"/>
              </a:endParaRPr>
            </a:p>
          </p:txBody>
        </p:sp>
        <p:sp>
          <p:nvSpPr>
            <p:cNvPr id="31790" name="Rectangle 93"/>
            <p:cNvSpPr>
              <a:spLocks noChangeArrowheads="1"/>
            </p:cNvSpPr>
            <p:nvPr/>
          </p:nvSpPr>
          <p:spPr bwMode="auto">
            <a:xfrm>
              <a:off x="5486400" y="1828800"/>
              <a:ext cx="55976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Halfa</a:t>
              </a:r>
              <a:endParaRPr lang="en-US" sz="1600">
                <a:latin typeface="Calibri" pitchFamily="34" charset="0"/>
                <a:ea typeface="Calibri" pitchFamily="34" charset="0"/>
                <a:cs typeface="Times New Roman" pitchFamily="18" charset="0"/>
              </a:endParaRPr>
            </a:p>
          </p:txBody>
        </p:sp>
        <p:sp>
          <p:nvSpPr>
            <p:cNvPr id="31791" name="Rectangle 95"/>
            <p:cNvSpPr>
              <a:spLocks noChangeArrowheads="1"/>
            </p:cNvSpPr>
            <p:nvPr/>
          </p:nvSpPr>
          <p:spPr bwMode="auto">
            <a:xfrm>
              <a:off x="3962400" y="1918758"/>
              <a:ext cx="955711"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El Ewainat</a:t>
              </a:r>
              <a:endParaRPr lang="en-US" sz="1600">
                <a:latin typeface="Calibri" pitchFamily="34" charset="0"/>
                <a:ea typeface="Calibri" pitchFamily="34" charset="0"/>
                <a:cs typeface="Times New Roman" pitchFamily="18" charset="0"/>
              </a:endParaRPr>
            </a:p>
          </p:txBody>
        </p:sp>
        <p:sp>
          <p:nvSpPr>
            <p:cNvPr id="31792" name="Rectangle 96"/>
            <p:cNvSpPr>
              <a:spLocks noChangeArrowheads="1"/>
            </p:cNvSpPr>
            <p:nvPr/>
          </p:nvSpPr>
          <p:spPr bwMode="auto">
            <a:xfrm>
              <a:off x="3135789" y="3733800"/>
              <a:ext cx="902811"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El Jenena</a:t>
              </a:r>
              <a:endParaRPr lang="en-US" sz="1600">
                <a:latin typeface="Calibri" pitchFamily="34" charset="0"/>
                <a:ea typeface="Calibri" pitchFamily="34" charset="0"/>
                <a:cs typeface="Times New Roman" pitchFamily="18" charset="0"/>
              </a:endParaRPr>
            </a:p>
          </p:txBody>
        </p:sp>
        <p:sp>
          <p:nvSpPr>
            <p:cNvPr id="31793" name="Rectangle 97"/>
            <p:cNvSpPr>
              <a:spLocks noChangeArrowheads="1"/>
            </p:cNvSpPr>
            <p:nvPr/>
          </p:nvSpPr>
          <p:spPr bwMode="auto">
            <a:xfrm>
              <a:off x="3276600" y="4572000"/>
              <a:ext cx="1021433"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Umm Rawq</a:t>
              </a:r>
              <a:endParaRPr lang="en-US" sz="1600">
                <a:latin typeface="Calibri" pitchFamily="34" charset="0"/>
                <a:ea typeface="Calibri" pitchFamily="34" charset="0"/>
                <a:cs typeface="Times New Roman" pitchFamily="18" charset="0"/>
              </a:endParaRPr>
            </a:p>
          </p:txBody>
        </p:sp>
        <p:sp>
          <p:nvSpPr>
            <p:cNvPr id="31794" name="Rectangle 98"/>
            <p:cNvSpPr>
              <a:spLocks noChangeArrowheads="1"/>
            </p:cNvSpPr>
            <p:nvPr/>
          </p:nvSpPr>
          <p:spPr bwMode="auto">
            <a:xfrm>
              <a:off x="4668997" y="5867400"/>
              <a:ext cx="817403"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Yambiyo</a:t>
              </a:r>
              <a:endParaRPr lang="en-US" sz="1600">
                <a:latin typeface="Calibri" pitchFamily="34" charset="0"/>
                <a:ea typeface="Calibri" pitchFamily="34" charset="0"/>
                <a:cs typeface="Times New Roman" pitchFamily="18" charset="0"/>
              </a:endParaRPr>
            </a:p>
          </p:txBody>
        </p:sp>
        <p:sp>
          <p:nvSpPr>
            <p:cNvPr id="31795" name="Rectangle 99"/>
            <p:cNvSpPr>
              <a:spLocks noChangeArrowheads="1"/>
            </p:cNvSpPr>
            <p:nvPr/>
          </p:nvSpPr>
          <p:spPr bwMode="auto">
            <a:xfrm>
              <a:off x="5821051" y="6262158"/>
              <a:ext cx="65594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Nimoli</a:t>
              </a:r>
              <a:endParaRPr lang="en-US" sz="1600">
                <a:latin typeface="Calibri" pitchFamily="34" charset="0"/>
                <a:ea typeface="Calibri" pitchFamily="34" charset="0"/>
                <a:cs typeface="Times New Roman" pitchFamily="18" charset="0"/>
              </a:endParaRPr>
            </a:p>
          </p:txBody>
        </p:sp>
        <p:sp>
          <p:nvSpPr>
            <p:cNvPr id="31796" name="Rectangle 100"/>
            <p:cNvSpPr>
              <a:spLocks noChangeArrowheads="1"/>
            </p:cNvSpPr>
            <p:nvPr/>
          </p:nvSpPr>
          <p:spPr bwMode="auto">
            <a:xfrm>
              <a:off x="6980081" y="6019800"/>
              <a:ext cx="63991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Lolimi</a:t>
              </a:r>
              <a:endParaRPr lang="en-US" sz="1600">
                <a:latin typeface="Calibri" pitchFamily="34" charset="0"/>
                <a:ea typeface="Calibri" pitchFamily="34" charset="0"/>
                <a:cs typeface="Times New Roman" pitchFamily="18" charset="0"/>
              </a:endParaRPr>
            </a:p>
          </p:txBody>
        </p:sp>
        <p:sp>
          <p:nvSpPr>
            <p:cNvPr id="31797" name="Rectangle 101"/>
            <p:cNvSpPr>
              <a:spLocks noChangeArrowheads="1"/>
            </p:cNvSpPr>
            <p:nvPr/>
          </p:nvSpPr>
          <p:spPr bwMode="auto">
            <a:xfrm>
              <a:off x="7248241" y="4191000"/>
              <a:ext cx="98135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El Gallabat</a:t>
              </a:r>
              <a:endParaRPr lang="en-US" sz="1600">
                <a:latin typeface="Calibri" pitchFamily="34" charset="0"/>
                <a:ea typeface="Calibri" pitchFamily="34" charset="0"/>
                <a:cs typeface="Times New Roman" pitchFamily="18" charset="0"/>
              </a:endParaRPr>
            </a:p>
          </p:txBody>
        </p:sp>
        <p:sp>
          <p:nvSpPr>
            <p:cNvPr id="31798" name="Rectangle 102"/>
            <p:cNvSpPr>
              <a:spLocks noChangeArrowheads="1"/>
            </p:cNvSpPr>
            <p:nvPr/>
          </p:nvSpPr>
          <p:spPr bwMode="auto">
            <a:xfrm>
              <a:off x="7565314" y="3581400"/>
              <a:ext cx="1045286"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Turab Karof</a:t>
              </a:r>
              <a:endParaRPr lang="en-US" sz="1600">
                <a:latin typeface="Calibri" pitchFamily="34" charset="0"/>
                <a:ea typeface="Calibri" pitchFamily="34" charset="0"/>
                <a:cs typeface="Times New Roman" pitchFamily="18" charset="0"/>
              </a:endParaRPr>
            </a:p>
          </p:txBody>
        </p:sp>
        <p:sp>
          <p:nvSpPr>
            <p:cNvPr id="31799" name="Rectangle 103"/>
            <p:cNvSpPr>
              <a:spLocks noChangeArrowheads="1"/>
            </p:cNvSpPr>
            <p:nvPr/>
          </p:nvSpPr>
          <p:spPr bwMode="auto">
            <a:xfrm>
              <a:off x="8001000" y="2819400"/>
              <a:ext cx="68800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Garora</a:t>
              </a:r>
              <a:endParaRPr lang="en-US" sz="1600">
                <a:latin typeface="Calibri" pitchFamily="34" charset="0"/>
                <a:ea typeface="Calibri" pitchFamily="34" charset="0"/>
                <a:cs typeface="Times New Roman" pitchFamily="18" charset="0"/>
              </a:endParaRPr>
            </a:p>
          </p:txBody>
        </p:sp>
        <p:sp>
          <p:nvSpPr>
            <p:cNvPr id="31800" name="Rectangle 104"/>
            <p:cNvSpPr>
              <a:spLocks noChangeArrowheads="1"/>
            </p:cNvSpPr>
            <p:nvPr/>
          </p:nvSpPr>
          <p:spPr bwMode="auto">
            <a:xfrm>
              <a:off x="6858000" y="1447800"/>
              <a:ext cx="772969" cy="291042"/>
            </a:xfrm>
            <a:prstGeom prst="rect">
              <a:avLst/>
            </a:prstGeom>
            <a:noFill/>
            <a:ln w="9525">
              <a:noFill/>
              <a:miter lim="800000"/>
              <a:headEnd/>
              <a:tailEnd/>
            </a:ln>
          </p:spPr>
          <p:txBody>
            <a:bodyPr wrap="none">
              <a:spAutoFit/>
            </a:bodyPr>
            <a:lstStyle/>
            <a:p>
              <a:pPr>
                <a:lnSpc>
                  <a:spcPct val="115000"/>
                </a:lnSpc>
              </a:pPr>
              <a:r>
                <a:rPr lang="en-US" sz="1200">
                  <a:latin typeface="Constantia" pitchFamily="18" charset="0"/>
                </a:rPr>
                <a:t>Halayeb</a:t>
              </a:r>
              <a:endParaRPr lang="en-US" sz="1600">
                <a:latin typeface="Calibri" pitchFamily="34" charset="0"/>
                <a:ea typeface="Calibri" pitchFamily="34" charset="0"/>
                <a:cs typeface="Times New Roman" pitchFamily="18" charset="0"/>
              </a:endParaRPr>
            </a:p>
          </p:txBody>
        </p:sp>
      </p:grpSp>
      <p:sp>
        <p:nvSpPr>
          <p:cNvPr id="56" name="Text Box 4"/>
          <p:cNvSpPr txBox="1">
            <a:spLocks noChangeArrowheads="1"/>
          </p:cNvSpPr>
          <p:nvPr/>
        </p:nvSpPr>
        <p:spPr bwMode="auto">
          <a:xfrm>
            <a:off x="-323850" y="6648450"/>
            <a:ext cx="9467850" cy="217488"/>
          </a:xfrm>
          <a:prstGeom prst="rect">
            <a:avLst/>
          </a:prstGeom>
          <a:gradFill>
            <a:gsLst>
              <a:gs pos="0">
                <a:srgbClr val="003254">
                  <a:alpha val="81961"/>
                </a:srgbClr>
              </a:gs>
              <a:gs pos="100000">
                <a:srgbClr val="001E32">
                  <a:alpha val="98824"/>
                </a:srgbClr>
              </a:gs>
            </a:gsLst>
            <a:lin ang="5400000" scaled="1"/>
          </a:gradFill>
          <a:ln w="6350" cap="sq">
            <a:solidFill>
              <a:srgbClr val="0DC0FF">
                <a:alpha val="17000"/>
              </a:srgbClr>
            </a:solidFill>
            <a:miter lim="800000"/>
            <a:headEnd/>
            <a:tailEnd/>
          </a:ln>
          <a:effectLst/>
        </p:spPr>
        <p:txBody>
          <a:bodyPr anchor="ctr"/>
          <a:lstStyle/>
          <a:p>
            <a:pPr>
              <a:spcBef>
                <a:spcPct val="20000"/>
              </a:spcBef>
              <a:buClr>
                <a:srgbClr val="FFFFFF"/>
              </a:buClr>
              <a:buSzPct val="95000"/>
              <a:defRPr/>
            </a:pPr>
            <a:fld id="{C1B9C557-A3E6-43FE-AF70-B7BD1C88E595}" type="slidenum">
              <a:rPr lang="en-US" sz="1000" b="1">
                <a:solidFill>
                  <a:srgbClr val="BFBFBF"/>
                </a:solidFill>
                <a:effectLst>
                  <a:outerShdw blurRad="38100" dist="38100" dir="2700000" algn="tl">
                    <a:srgbClr val="000000"/>
                  </a:outerShdw>
                </a:effectLst>
                <a:latin typeface="Verdana" pitchFamily="34" charset="0"/>
              </a:rPr>
              <a:pPr>
                <a:spcBef>
                  <a:spcPct val="20000"/>
                </a:spcBef>
                <a:buClr>
                  <a:srgbClr val="FFFFFF"/>
                </a:buClr>
                <a:buSzPct val="95000"/>
                <a:defRPr/>
              </a:pPr>
              <a:t>27</a:t>
            </a:fld>
            <a:endParaRPr lang="en-US" sz="1000" b="1">
              <a:solidFill>
                <a:srgbClr val="BFBFBF"/>
              </a:solidFill>
              <a:effectLst>
                <a:outerShdw blurRad="38100" dist="38100" dir="2700000" algn="tl">
                  <a:srgbClr val="000000"/>
                </a:outerShdw>
              </a:effectLst>
              <a:latin typeface="Verdana" pitchFamily="34" charset="0"/>
            </a:endParaRPr>
          </a:p>
        </p:txBody>
      </p:sp>
      <p:sp>
        <p:nvSpPr>
          <p:cNvPr id="57" name="Text Box 4"/>
          <p:cNvSpPr txBox="1">
            <a:spLocks noChangeArrowheads="1"/>
          </p:cNvSpPr>
          <p:nvPr/>
        </p:nvSpPr>
        <p:spPr bwMode="auto">
          <a:xfrm>
            <a:off x="2057400" y="0"/>
            <a:ext cx="4343400" cy="512763"/>
          </a:xfrm>
          <a:prstGeom prst="rect">
            <a:avLst/>
          </a:prstGeom>
          <a:gradFill>
            <a:gsLst>
              <a:gs pos="0">
                <a:srgbClr val="5C81A2">
                  <a:alpha val="42745"/>
                </a:srgbClr>
              </a:gs>
              <a:gs pos="100000">
                <a:srgbClr val="004370">
                  <a:alpha val="66000"/>
                </a:srgbClr>
              </a:gs>
            </a:gsLst>
            <a:lin ang="5400000" scaled="1"/>
          </a:gradFill>
          <a:ln w="12700">
            <a:solidFill>
              <a:srgbClr val="00528A">
                <a:alpha val="32000"/>
              </a:srgbClr>
            </a:solidFill>
            <a:miter lim="800000"/>
            <a:headEnd/>
            <a:tailEnd/>
          </a:ln>
          <a:effectLst/>
        </p:spPr>
        <p:txBody>
          <a:bodyPr anchor="ctr"/>
          <a:lstStyle/>
          <a:p>
            <a:pPr algn="ctr">
              <a:spcBef>
                <a:spcPct val="20000"/>
              </a:spcBef>
              <a:buClr>
                <a:srgbClr val="0BD0D9"/>
              </a:buClr>
              <a:buSzPct val="95000"/>
              <a:defRPr/>
            </a:pPr>
            <a:r>
              <a:rPr lang="en-US" b="1" dirty="0">
                <a:solidFill>
                  <a:srgbClr val="FFFF00"/>
                </a:solidFill>
                <a:effectLst>
                  <a:outerShdw blurRad="38100" dist="38100" dir="2700000" algn="tl">
                    <a:srgbClr val="000000"/>
                  </a:outerShdw>
                </a:effectLst>
                <a:latin typeface="Verdana" pitchFamily="34" charset="0"/>
              </a:rPr>
              <a:t>     </a:t>
            </a:r>
            <a:r>
              <a:rPr lang="ar-SA" sz="1700" b="1" dirty="0">
                <a:solidFill>
                  <a:srgbClr val="FFFF00"/>
                </a:solidFill>
                <a:effectLst>
                  <a:outerShdw blurRad="38100" dist="38100" dir="2700000" algn="tl">
                    <a:srgbClr val="000000"/>
                  </a:outerShdw>
                </a:effectLst>
                <a:latin typeface="Verdana" pitchFamily="34" charset="0"/>
                <a:ea typeface="Majalla UI"/>
                <a:cs typeface="Majalla UI"/>
              </a:rPr>
              <a:t>اهم المواني  للشبكة اللوجستية بالسودان </a:t>
            </a:r>
            <a:endParaRPr lang="en-US" sz="1200" dirty="0">
              <a:solidFill>
                <a:schemeClr val="bg1"/>
              </a:solidFill>
              <a:latin typeface="Verdana" pitchFamily="34" charset="0"/>
            </a:endParaRPr>
          </a:p>
        </p:txBody>
      </p:sp>
      <p:grpSp>
        <p:nvGrpSpPr>
          <p:cNvPr id="31751" name="Group 71"/>
          <p:cNvGrpSpPr>
            <a:grpSpLocks/>
          </p:cNvGrpSpPr>
          <p:nvPr/>
        </p:nvGrpSpPr>
        <p:grpSpPr bwMode="auto">
          <a:xfrm>
            <a:off x="4706938" y="2373313"/>
            <a:ext cx="3924300" cy="3657600"/>
            <a:chOff x="2831766" y="1828797"/>
            <a:chExt cx="4933548" cy="4571956"/>
          </a:xfrm>
        </p:grpSpPr>
        <p:sp>
          <p:nvSpPr>
            <p:cNvPr id="125" name="Freeform 124"/>
            <p:cNvSpPr/>
            <p:nvPr/>
          </p:nvSpPr>
          <p:spPr>
            <a:xfrm>
              <a:off x="3691943" y="4769612"/>
              <a:ext cx="1223409" cy="807632"/>
            </a:xfrm>
            <a:custGeom>
              <a:avLst/>
              <a:gdLst>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070264 w 1070264"/>
                <a:gd name="connsiteY0" fmla="*/ 0 h 654628"/>
                <a:gd name="connsiteX1" fmla="*/ 644237 w 1070264"/>
                <a:gd name="connsiteY1" fmla="*/ 155864 h 654628"/>
                <a:gd name="connsiteX2" fmla="*/ 228600 w 1070264"/>
                <a:gd name="connsiteY2" fmla="*/ 426028 h 654628"/>
                <a:gd name="connsiteX3" fmla="*/ 0 w 1070264"/>
                <a:gd name="connsiteY3" fmla="*/ 654628 h 654628"/>
                <a:gd name="connsiteX0" fmla="*/ 1222664 w 1222664"/>
                <a:gd name="connsiteY0" fmla="*/ 0 h 807028"/>
                <a:gd name="connsiteX1" fmla="*/ 796637 w 1222664"/>
                <a:gd name="connsiteY1" fmla="*/ 155864 h 807028"/>
                <a:gd name="connsiteX2" fmla="*/ 381000 w 1222664"/>
                <a:gd name="connsiteY2" fmla="*/ 426028 h 807028"/>
                <a:gd name="connsiteX3" fmla="*/ 0 w 1222664"/>
                <a:gd name="connsiteY3" fmla="*/ 807028 h 807028"/>
                <a:gd name="connsiteX0" fmla="*/ 1222664 w 1222664"/>
                <a:gd name="connsiteY0" fmla="*/ 0 h 807028"/>
                <a:gd name="connsiteX1" fmla="*/ 796637 w 1222664"/>
                <a:gd name="connsiteY1" fmla="*/ 155864 h 807028"/>
                <a:gd name="connsiteX2" fmla="*/ 381000 w 1222664"/>
                <a:gd name="connsiteY2" fmla="*/ 426028 h 807028"/>
                <a:gd name="connsiteX3" fmla="*/ 0 w 1222664"/>
                <a:gd name="connsiteY3" fmla="*/ 807028 h 807028"/>
              </a:gdLst>
              <a:ahLst/>
              <a:cxnLst>
                <a:cxn ang="0">
                  <a:pos x="connsiteX0" y="connsiteY0"/>
                </a:cxn>
                <a:cxn ang="0">
                  <a:pos x="connsiteX1" y="connsiteY1"/>
                </a:cxn>
                <a:cxn ang="0">
                  <a:pos x="connsiteX2" y="connsiteY2"/>
                </a:cxn>
                <a:cxn ang="0">
                  <a:pos x="connsiteX3" y="connsiteY3"/>
                </a:cxn>
              </a:cxnLst>
              <a:rect l="l" t="t" r="r" b="b"/>
              <a:pathLst>
                <a:path w="1222664" h="807028">
                  <a:moveTo>
                    <a:pt x="1222664" y="0"/>
                  </a:moveTo>
                  <a:cubicBezTo>
                    <a:pt x="1079789" y="42429"/>
                    <a:pt x="936914" y="84859"/>
                    <a:pt x="796637" y="155864"/>
                  </a:cubicBezTo>
                  <a:cubicBezTo>
                    <a:pt x="656360" y="226869"/>
                    <a:pt x="513773" y="317501"/>
                    <a:pt x="381000" y="426028"/>
                  </a:cubicBezTo>
                  <a:cubicBezTo>
                    <a:pt x="248227" y="534555"/>
                    <a:pt x="234579" y="576694"/>
                    <a:pt x="0" y="807028"/>
                  </a:cubicBezTo>
                </a:path>
              </a:pathLst>
            </a:custGeom>
            <a:noFill/>
            <a:ln w="114300" cap="flat" cmpd="sng" algn="ctr">
              <a:solidFill>
                <a:srgbClr val="F79646"/>
              </a:solidFill>
              <a:prstDash val="sysDot"/>
              <a:headEnd type="none" w="med" len="med"/>
              <a:tailEnd type="arrow" w="med" len="med"/>
            </a:ln>
            <a:effectLst>
              <a:outerShdw blurRad="50800" dist="38100" dir="2700000" algn="tl" rotWithShape="0">
                <a:prstClr val="black">
                  <a:alpha val="40000"/>
                </a:prstClr>
              </a:outerShdw>
            </a:effectLst>
          </p:spPr>
          <p:txBody>
            <a:bodyPr rtlCol="1" anchor="ctr"/>
            <a:lstStyle/>
            <a:p>
              <a:pPr algn="ctr" fontAlgn="auto">
                <a:spcBef>
                  <a:spcPts val="0"/>
                </a:spcBef>
                <a:spcAft>
                  <a:spcPts val="0"/>
                </a:spcAft>
                <a:defRPr/>
              </a:pPr>
              <a:endParaRPr lang="ar-EG" kern="0">
                <a:solidFill>
                  <a:sysClr val="windowText" lastClr="000000"/>
                </a:solidFill>
                <a:latin typeface="+mn-lt"/>
                <a:cs typeface="+mn-cs"/>
              </a:endParaRPr>
            </a:p>
          </p:txBody>
        </p:sp>
        <p:sp>
          <p:nvSpPr>
            <p:cNvPr id="126" name="Freeform 125"/>
            <p:cNvSpPr/>
            <p:nvPr/>
          </p:nvSpPr>
          <p:spPr>
            <a:xfrm>
              <a:off x="4799597" y="1981592"/>
              <a:ext cx="1888000" cy="4385427"/>
            </a:xfrm>
            <a:custGeom>
              <a:avLst/>
              <a:gdLst>
                <a:gd name="connsiteX0" fmla="*/ 1735282 w 1735282"/>
                <a:gd name="connsiteY0" fmla="*/ 0 h 4395354"/>
                <a:gd name="connsiteX1" fmla="*/ 1236518 w 1735282"/>
                <a:gd name="connsiteY1" fmla="*/ 72736 h 4395354"/>
                <a:gd name="connsiteX2" fmla="*/ 706582 w 1735282"/>
                <a:gd name="connsiteY2" fmla="*/ 353291 h 4395354"/>
                <a:gd name="connsiteX3" fmla="*/ 550718 w 1735282"/>
                <a:gd name="connsiteY3" fmla="*/ 716973 h 4395354"/>
                <a:gd name="connsiteX4" fmla="*/ 363682 w 1735282"/>
                <a:gd name="connsiteY4" fmla="*/ 1101436 h 4395354"/>
                <a:gd name="connsiteX5" fmla="*/ 374073 w 1735282"/>
                <a:gd name="connsiteY5" fmla="*/ 1704109 h 4395354"/>
                <a:gd name="connsiteX6" fmla="*/ 415637 w 1735282"/>
                <a:gd name="connsiteY6" fmla="*/ 2150918 h 4395354"/>
                <a:gd name="connsiteX7" fmla="*/ 290946 w 1735282"/>
                <a:gd name="connsiteY7" fmla="*/ 2628900 h 4395354"/>
                <a:gd name="connsiteX8" fmla="*/ 83128 w 1735282"/>
                <a:gd name="connsiteY8" fmla="*/ 2919845 h 4395354"/>
                <a:gd name="connsiteX9" fmla="*/ 20782 w 1735282"/>
                <a:gd name="connsiteY9" fmla="*/ 3345873 h 4395354"/>
                <a:gd name="connsiteX10" fmla="*/ 51955 w 1735282"/>
                <a:gd name="connsiteY10" fmla="*/ 3751118 h 4395354"/>
                <a:gd name="connsiteX11" fmla="*/ 83128 w 1735282"/>
                <a:gd name="connsiteY11" fmla="*/ 3948545 h 4395354"/>
                <a:gd name="connsiteX12" fmla="*/ 31173 w 1735282"/>
                <a:gd name="connsiteY12" fmla="*/ 4208318 h 4395354"/>
                <a:gd name="connsiteX13" fmla="*/ 0 w 1735282"/>
                <a:gd name="connsiteY13" fmla="*/ 4384963 h 4395354"/>
                <a:gd name="connsiteX0" fmla="*/ 1735282 w 1741343"/>
                <a:gd name="connsiteY0" fmla="*/ 0 h 4395354"/>
                <a:gd name="connsiteX1" fmla="*/ 1236518 w 1741343"/>
                <a:gd name="connsiteY1" fmla="*/ 72736 h 4395354"/>
                <a:gd name="connsiteX2" fmla="*/ 706582 w 1741343"/>
                <a:gd name="connsiteY2" fmla="*/ 353291 h 4395354"/>
                <a:gd name="connsiteX3" fmla="*/ 550718 w 1741343"/>
                <a:gd name="connsiteY3" fmla="*/ 716973 h 4395354"/>
                <a:gd name="connsiteX4" fmla="*/ 363682 w 1741343"/>
                <a:gd name="connsiteY4" fmla="*/ 1101436 h 4395354"/>
                <a:gd name="connsiteX5" fmla="*/ 374073 w 1741343"/>
                <a:gd name="connsiteY5" fmla="*/ 1704109 h 4395354"/>
                <a:gd name="connsiteX6" fmla="*/ 415637 w 1741343"/>
                <a:gd name="connsiteY6" fmla="*/ 2150918 h 4395354"/>
                <a:gd name="connsiteX7" fmla="*/ 290946 w 1741343"/>
                <a:gd name="connsiteY7" fmla="*/ 2628900 h 4395354"/>
                <a:gd name="connsiteX8" fmla="*/ 83128 w 1741343"/>
                <a:gd name="connsiteY8" fmla="*/ 2919845 h 4395354"/>
                <a:gd name="connsiteX9" fmla="*/ 20782 w 1741343"/>
                <a:gd name="connsiteY9" fmla="*/ 3345873 h 4395354"/>
                <a:gd name="connsiteX10" fmla="*/ 51955 w 1741343"/>
                <a:gd name="connsiteY10" fmla="*/ 3751118 h 4395354"/>
                <a:gd name="connsiteX11" fmla="*/ 83128 w 1741343"/>
                <a:gd name="connsiteY11" fmla="*/ 3948545 h 4395354"/>
                <a:gd name="connsiteX12" fmla="*/ 31173 w 1741343"/>
                <a:gd name="connsiteY12" fmla="*/ 4208318 h 4395354"/>
                <a:gd name="connsiteX13" fmla="*/ 0 w 1741343"/>
                <a:gd name="connsiteY13" fmla="*/ 4384963 h 4395354"/>
                <a:gd name="connsiteX0" fmla="*/ 1735282 w 1960418"/>
                <a:gd name="connsiteY0" fmla="*/ 19050 h 4414404"/>
                <a:gd name="connsiteX1" fmla="*/ 1877291 w 1960418"/>
                <a:gd name="connsiteY1" fmla="*/ 12123 h 4414404"/>
                <a:gd name="connsiteX2" fmla="*/ 1236518 w 1960418"/>
                <a:gd name="connsiteY2" fmla="*/ 91786 h 4414404"/>
                <a:gd name="connsiteX3" fmla="*/ 706582 w 1960418"/>
                <a:gd name="connsiteY3" fmla="*/ 372341 h 4414404"/>
                <a:gd name="connsiteX4" fmla="*/ 550718 w 1960418"/>
                <a:gd name="connsiteY4" fmla="*/ 736023 h 4414404"/>
                <a:gd name="connsiteX5" fmla="*/ 363682 w 1960418"/>
                <a:gd name="connsiteY5" fmla="*/ 1120486 h 4414404"/>
                <a:gd name="connsiteX6" fmla="*/ 374073 w 1960418"/>
                <a:gd name="connsiteY6" fmla="*/ 1723159 h 4414404"/>
                <a:gd name="connsiteX7" fmla="*/ 415637 w 1960418"/>
                <a:gd name="connsiteY7" fmla="*/ 2169968 h 4414404"/>
                <a:gd name="connsiteX8" fmla="*/ 290946 w 1960418"/>
                <a:gd name="connsiteY8" fmla="*/ 2647950 h 4414404"/>
                <a:gd name="connsiteX9" fmla="*/ 83128 w 1960418"/>
                <a:gd name="connsiteY9" fmla="*/ 2938895 h 4414404"/>
                <a:gd name="connsiteX10" fmla="*/ 20782 w 1960418"/>
                <a:gd name="connsiteY10" fmla="*/ 3364923 h 4414404"/>
                <a:gd name="connsiteX11" fmla="*/ 51955 w 1960418"/>
                <a:gd name="connsiteY11" fmla="*/ 3770168 h 4414404"/>
                <a:gd name="connsiteX12" fmla="*/ 83128 w 1960418"/>
                <a:gd name="connsiteY12" fmla="*/ 3967595 h 4414404"/>
                <a:gd name="connsiteX13" fmla="*/ 31173 w 1960418"/>
                <a:gd name="connsiteY13" fmla="*/ 4227368 h 4414404"/>
                <a:gd name="connsiteX14" fmla="*/ 0 w 1960418"/>
                <a:gd name="connsiteY14" fmla="*/ 4404013 h 4414404"/>
                <a:gd name="connsiteX0" fmla="*/ 1735282 w 1877291"/>
                <a:gd name="connsiteY0" fmla="*/ 6927 h 4402281"/>
                <a:gd name="connsiteX1" fmla="*/ 1877291 w 1877291"/>
                <a:gd name="connsiteY1" fmla="*/ 0 h 4402281"/>
                <a:gd name="connsiteX2" fmla="*/ 1236518 w 1877291"/>
                <a:gd name="connsiteY2" fmla="*/ 79663 h 4402281"/>
                <a:gd name="connsiteX3" fmla="*/ 706582 w 1877291"/>
                <a:gd name="connsiteY3" fmla="*/ 360218 h 4402281"/>
                <a:gd name="connsiteX4" fmla="*/ 550718 w 1877291"/>
                <a:gd name="connsiteY4" fmla="*/ 723900 h 4402281"/>
                <a:gd name="connsiteX5" fmla="*/ 363682 w 1877291"/>
                <a:gd name="connsiteY5" fmla="*/ 1108363 h 4402281"/>
                <a:gd name="connsiteX6" fmla="*/ 374073 w 1877291"/>
                <a:gd name="connsiteY6" fmla="*/ 1711036 h 4402281"/>
                <a:gd name="connsiteX7" fmla="*/ 415637 w 1877291"/>
                <a:gd name="connsiteY7" fmla="*/ 2157845 h 4402281"/>
                <a:gd name="connsiteX8" fmla="*/ 290946 w 1877291"/>
                <a:gd name="connsiteY8" fmla="*/ 2635827 h 4402281"/>
                <a:gd name="connsiteX9" fmla="*/ 83128 w 1877291"/>
                <a:gd name="connsiteY9" fmla="*/ 2926772 h 4402281"/>
                <a:gd name="connsiteX10" fmla="*/ 20782 w 1877291"/>
                <a:gd name="connsiteY10" fmla="*/ 3352800 h 4402281"/>
                <a:gd name="connsiteX11" fmla="*/ 51955 w 1877291"/>
                <a:gd name="connsiteY11" fmla="*/ 3758045 h 4402281"/>
                <a:gd name="connsiteX12" fmla="*/ 83128 w 1877291"/>
                <a:gd name="connsiteY12" fmla="*/ 3955472 h 4402281"/>
                <a:gd name="connsiteX13" fmla="*/ 31173 w 1877291"/>
                <a:gd name="connsiteY13" fmla="*/ 4215245 h 4402281"/>
                <a:gd name="connsiteX14" fmla="*/ 0 w 1877291"/>
                <a:gd name="connsiteY14" fmla="*/ 4391890 h 4402281"/>
                <a:gd name="connsiteX0" fmla="*/ 1735282 w 1735282"/>
                <a:gd name="connsiteY0" fmla="*/ 0 h 4395354"/>
                <a:gd name="connsiteX1" fmla="*/ 1236518 w 1735282"/>
                <a:gd name="connsiteY1" fmla="*/ 72736 h 4395354"/>
                <a:gd name="connsiteX2" fmla="*/ 706582 w 1735282"/>
                <a:gd name="connsiteY2" fmla="*/ 353291 h 4395354"/>
                <a:gd name="connsiteX3" fmla="*/ 550718 w 1735282"/>
                <a:gd name="connsiteY3" fmla="*/ 716973 h 4395354"/>
                <a:gd name="connsiteX4" fmla="*/ 363682 w 1735282"/>
                <a:gd name="connsiteY4" fmla="*/ 1101436 h 4395354"/>
                <a:gd name="connsiteX5" fmla="*/ 374073 w 1735282"/>
                <a:gd name="connsiteY5" fmla="*/ 1704109 h 4395354"/>
                <a:gd name="connsiteX6" fmla="*/ 415637 w 1735282"/>
                <a:gd name="connsiteY6" fmla="*/ 2150918 h 4395354"/>
                <a:gd name="connsiteX7" fmla="*/ 290946 w 1735282"/>
                <a:gd name="connsiteY7" fmla="*/ 2628900 h 4395354"/>
                <a:gd name="connsiteX8" fmla="*/ 83128 w 1735282"/>
                <a:gd name="connsiteY8" fmla="*/ 2919845 h 4395354"/>
                <a:gd name="connsiteX9" fmla="*/ 20782 w 1735282"/>
                <a:gd name="connsiteY9" fmla="*/ 3345873 h 4395354"/>
                <a:gd name="connsiteX10" fmla="*/ 51955 w 1735282"/>
                <a:gd name="connsiteY10" fmla="*/ 3751118 h 4395354"/>
                <a:gd name="connsiteX11" fmla="*/ 83128 w 1735282"/>
                <a:gd name="connsiteY11" fmla="*/ 3948545 h 4395354"/>
                <a:gd name="connsiteX12" fmla="*/ 31173 w 1735282"/>
                <a:gd name="connsiteY12" fmla="*/ 4208318 h 4395354"/>
                <a:gd name="connsiteX13" fmla="*/ 0 w 1735282"/>
                <a:gd name="connsiteY13" fmla="*/ 4384963 h 4395354"/>
                <a:gd name="connsiteX0" fmla="*/ 1887682 w 1887682"/>
                <a:gd name="connsiteY0" fmla="*/ 0 h 4395354"/>
                <a:gd name="connsiteX1" fmla="*/ 1236518 w 1887682"/>
                <a:gd name="connsiteY1" fmla="*/ 72736 h 4395354"/>
                <a:gd name="connsiteX2" fmla="*/ 706582 w 1887682"/>
                <a:gd name="connsiteY2" fmla="*/ 353291 h 4395354"/>
                <a:gd name="connsiteX3" fmla="*/ 550718 w 1887682"/>
                <a:gd name="connsiteY3" fmla="*/ 716973 h 4395354"/>
                <a:gd name="connsiteX4" fmla="*/ 363682 w 1887682"/>
                <a:gd name="connsiteY4" fmla="*/ 1101436 h 4395354"/>
                <a:gd name="connsiteX5" fmla="*/ 374073 w 1887682"/>
                <a:gd name="connsiteY5" fmla="*/ 1704109 h 4395354"/>
                <a:gd name="connsiteX6" fmla="*/ 415637 w 1887682"/>
                <a:gd name="connsiteY6" fmla="*/ 2150918 h 4395354"/>
                <a:gd name="connsiteX7" fmla="*/ 290946 w 1887682"/>
                <a:gd name="connsiteY7" fmla="*/ 2628900 h 4395354"/>
                <a:gd name="connsiteX8" fmla="*/ 83128 w 1887682"/>
                <a:gd name="connsiteY8" fmla="*/ 2919845 h 4395354"/>
                <a:gd name="connsiteX9" fmla="*/ 20782 w 1887682"/>
                <a:gd name="connsiteY9" fmla="*/ 3345873 h 4395354"/>
                <a:gd name="connsiteX10" fmla="*/ 51955 w 1887682"/>
                <a:gd name="connsiteY10" fmla="*/ 3751118 h 4395354"/>
                <a:gd name="connsiteX11" fmla="*/ 83128 w 1887682"/>
                <a:gd name="connsiteY11" fmla="*/ 3948545 h 4395354"/>
                <a:gd name="connsiteX12" fmla="*/ 31173 w 1887682"/>
                <a:gd name="connsiteY12" fmla="*/ 4208318 h 4395354"/>
                <a:gd name="connsiteX13" fmla="*/ 0 w 1887682"/>
                <a:gd name="connsiteY13" fmla="*/ 4384963 h 4395354"/>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72736 h 4384963"/>
                <a:gd name="connsiteX2" fmla="*/ 706582 w 1887682"/>
                <a:gd name="connsiteY2" fmla="*/ 353291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72736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263235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263235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263235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263235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 name="connsiteX0" fmla="*/ 1887682 w 1887682"/>
                <a:gd name="connsiteY0" fmla="*/ 0 h 4384963"/>
                <a:gd name="connsiteX1" fmla="*/ 1236518 w 1887682"/>
                <a:gd name="connsiteY1" fmla="*/ 263235 h 4384963"/>
                <a:gd name="connsiteX2" fmla="*/ 898176 w 1887682"/>
                <a:gd name="connsiteY2" fmla="*/ 353292 h 4384963"/>
                <a:gd name="connsiteX3" fmla="*/ 550718 w 1887682"/>
                <a:gd name="connsiteY3" fmla="*/ 716973 h 4384963"/>
                <a:gd name="connsiteX4" fmla="*/ 363682 w 1887682"/>
                <a:gd name="connsiteY4" fmla="*/ 1101436 h 4384963"/>
                <a:gd name="connsiteX5" fmla="*/ 374073 w 1887682"/>
                <a:gd name="connsiteY5" fmla="*/ 1704109 h 4384963"/>
                <a:gd name="connsiteX6" fmla="*/ 415637 w 1887682"/>
                <a:gd name="connsiteY6" fmla="*/ 2150918 h 4384963"/>
                <a:gd name="connsiteX7" fmla="*/ 290946 w 1887682"/>
                <a:gd name="connsiteY7" fmla="*/ 2628900 h 4384963"/>
                <a:gd name="connsiteX8" fmla="*/ 83128 w 1887682"/>
                <a:gd name="connsiteY8" fmla="*/ 2919845 h 4384963"/>
                <a:gd name="connsiteX9" fmla="*/ 20782 w 1887682"/>
                <a:gd name="connsiteY9" fmla="*/ 3345873 h 4384963"/>
                <a:gd name="connsiteX10" fmla="*/ 51955 w 1887682"/>
                <a:gd name="connsiteY10" fmla="*/ 3751118 h 4384963"/>
                <a:gd name="connsiteX11" fmla="*/ 83128 w 1887682"/>
                <a:gd name="connsiteY11" fmla="*/ 3948545 h 4384963"/>
                <a:gd name="connsiteX12" fmla="*/ 0 w 1887682"/>
                <a:gd name="connsiteY12" fmla="*/ 4384963 h 43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7682" h="4384963">
                  <a:moveTo>
                    <a:pt x="1887682" y="0"/>
                  </a:moveTo>
                  <a:cubicBezTo>
                    <a:pt x="1548613" y="192653"/>
                    <a:pt x="1401436" y="204353"/>
                    <a:pt x="1236518" y="263235"/>
                  </a:cubicBezTo>
                  <a:cubicBezTo>
                    <a:pt x="1071600" y="322117"/>
                    <a:pt x="1012476" y="277669"/>
                    <a:pt x="898176" y="353292"/>
                  </a:cubicBezTo>
                  <a:cubicBezTo>
                    <a:pt x="783876" y="428915"/>
                    <a:pt x="639800" y="592282"/>
                    <a:pt x="550718" y="716973"/>
                  </a:cubicBezTo>
                  <a:cubicBezTo>
                    <a:pt x="461636" y="841664"/>
                    <a:pt x="393123" y="936913"/>
                    <a:pt x="363682" y="1101436"/>
                  </a:cubicBezTo>
                  <a:cubicBezTo>
                    <a:pt x="334241" y="1265959"/>
                    <a:pt x="365414" y="1529195"/>
                    <a:pt x="374073" y="1704109"/>
                  </a:cubicBezTo>
                  <a:cubicBezTo>
                    <a:pt x="382732" y="1879023"/>
                    <a:pt x="429491" y="1996786"/>
                    <a:pt x="415637" y="2150918"/>
                  </a:cubicBezTo>
                  <a:cubicBezTo>
                    <a:pt x="401783" y="2305050"/>
                    <a:pt x="346364" y="2500746"/>
                    <a:pt x="290946" y="2628900"/>
                  </a:cubicBezTo>
                  <a:cubicBezTo>
                    <a:pt x="235528" y="2757054"/>
                    <a:pt x="128155" y="2800350"/>
                    <a:pt x="83128" y="2919845"/>
                  </a:cubicBezTo>
                  <a:cubicBezTo>
                    <a:pt x="38101" y="3039341"/>
                    <a:pt x="25977" y="3207328"/>
                    <a:pt x="20782" y="3345873"/>
                  </a:cubicBezTo>
                  <a:cubicBezTo>
                    <a:pt x="15587" y="3484418"/>
                    <a:pt x="41564" y="3650673"/>
                    <a:pt x="51955" y="3751118"/>
                  </a:cubicBezTo>
                  <a:cubicBezTo>
                    <a:pt x="62346" y="3851563"/>
                    <a:pt x="91787" y="3842904"/>
                    <a:pt x="83128" y="3948545"/>
                  </a:cubicBezTo>
                  <a:cubicBezTo>
                    <a:pt x="74469" y="4054186"/>
                    <a:pt x="55418" y="3708688"/>
                    <a:pt x="0" y="4384963"/>
                  </a:cubicBezTo>
                </a:path>
              </a:pathLst>
            </a:custGeom>
            <a:noFill/>
            <a:ln w="114300" cap="flat" cmpd="sng" algn="ctr">
              <a:solidFill>
                <a:srgbClr val="F79646"/>
              </a:solidFill>
              <a:prstDash val="sysDot"/>
              <a:headEnd type="arrow" w="med" len="med"/>
              <a:tailEnd type="arrow" w="med" len="med"/>
            </a:ln>
            <a:effectLst>
              <a:outerShdw blurRad="50800" dist="38100" dir="2700000" algn="tl" rotWithShape="0">
                <a:prstClr val="black">
                  <a:alpha val="40000"/>
                </a:prstClr>
              </a:outerShdw>
            </a:effectLst>
          </p:spPr>
          <p:txBody>
            <a:bodyPr rtlCol="1" anchor="ctr"/>
            <a:lstStyle/>
            <a:p>
              <a:pPr algn="ctr" fontAlgn="auto">
                <a:spcBef>
                  <a:spcPts val="0"/>
                </a:spcBef>
                <a:spcAft>
                  <a:spcPts val="0"/>
                </a:spcAft>
                <a:defRPr/>
              </a:pPr>
              <a:endParaRPr lang="ar-EG" kern="0">
                <a:solidFill>
                  <a:sysClr val="windowText" lastClr="000000"/>
                </a:solidFill>
                <a:latin typeface="+mn-lt"/>
                <a:cs typeface="+mn-cs"/>
              </a:endParaRPr>
            </a:p>
          </p:txBody>
        </p:sp>
        <p:grpSp>
          <p:nvGrpSpPr>
            <p:cNvPr id="31755" name="Group 59"/>
            <p:cNvGrpSpPr>
              <a:grpSpLocks/>
            </p:cNvGrpSpPr>
            <p:nvPr/>
          </p:nvGrpSpPr>
          <p:grpSpPr bwMode="auto">
            <a:xfrm>
              <a:off x="2831766" y="1828797"/>
              <a:ext cx="4933548" cy="4571956"/>
              <a:chOff x="2907966" y="1767449"/>
              <a:chExt cx="4933548" cy="4571956"/>
            </a:xfrm>
          </p:grpSpPr>
          <p:grpSp>
            <p:nvGrpSpPr>
              <p:cNvPr id="31756" name="Group 75"/>
              <p:cNvGrpSpPr>
                <a:grpSpLocks/>
              </p:cNvGrpSpPr>
              <p:nvPr/>
            </p:nvGrpSpPr>
            <p:grpSpPr bwMode="auto">
              <a:xfrm>
                <a:off x="4089734" y="1767449"/>
                <a:ext cx="3751780" cy="4571956"/>
                <a:chOff x="4089734" y="1752600"/>
                <a:chExt cx="3751780" cy="4572540"/>
              </a:xfrm>
            </p:grpSpPr>
            <p:pic>
              <p:nvPicPr>
                <p:cNvPr id="135"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5410200" y="2305151"/>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36" name="Picture 135"/>
                <p:cNvPicPr>
                  <a:picLocks noChangeAspect="1" noChangeArrowheads="1"/>
                </p:cNvPicPr>
                <p:nvPr/>
              </p:nvPicPr>
              <p:blipFill>
                <a:blip r:embed="rId3"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5133749" y="2640639"/>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sp>
              <p:nvSpPr>
                <p:cNvPr id="137" name="AutoShape 18"/>
                <p:cNvSpPr>
                  <a:spLocks noChangeArrowheads="1"/>
                </p:cNvSpPr>
                <p:nvPr/>
              </p:nvSpPr>
              <p:spPr bwMode="auto">
                <a:xfrm>
                  <a:off x="5030676" y="5779251"/>
                  <a:ext cx="918970" cy="340559"/>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جوبا - نهري</a:t>
                  </a:r>
                  <a:endParaRPr lang="en-US" sz="1000">
                    <a:solidFill>
                      <a:srgbClr val="FFFFFF"/>
                    </a:solidFill>
                    <a:latin typeface="Verdana" pitchFamily="34" charset="0"/>
                  </a:endParaRPr>
                </a:p>
              </p:txBody>
            </p:sp>
            <p:sp>
              <p:nvSpPr>
                <p:cNvPr id="138" name="AutoShape 18"/>
                <p:cNvSpPr>
                  <a:spLocks noChangeArrowheads="1"/>
                </p:cNvSpPr>
                <p:nvPr/>
              </p:nvSpPr>
              <p:spPr bwMode="auto">
                <a:xfrm>
                  <a:off x="4089734" y="3372041"/>
                  <a:ext cx="1153275" cy="340559"/>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كوستي – نهري </a:t>
                  </a:r>
                  <a:endParaRPr lang="en-US" sz="1000">
                    <a:solidFill>
                      <a:srgbClr val="FFFFFF"/>
                    </a:solidFill>
                    <a:latin typeface="Verdana" pitchFamily="34" charset="0"/>
                  </a:endParaRPr>
                </a:p>
              </p:txBody>
            </p:sp>
            <p:pic>
              <p:nvPicPr>
                <p:cNvPr id="139"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5080000" y="350520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pic>
              <p:nvPicPr>
                <p:cNvPr id="140" name="Picture 69"/>
                <p:cNvPicPr>
                  <a:picLocks noChangeAspect="1" noChangeArrowheads="1"/>
                </p:cNvPicPr>
                <p:nvPr/>
              </p:nvPicPr>
              <p:blipFill>
                <a:blip r:embed="rId3"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4775200" y="602034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sp>
              <p:nvSpPr>
                <p:cNvPr id="141" name="AutoShape 18"/>
                <p:cNvSpPr>
                  <a:spLocks noChangeArrowheads="1"/>
                </p:cNvSpPr>
                <p:nvPr/>
              </p:nvSpPr>
              <p:spPr bwMode="auto">
                <a:xfrm>
                  <a:off x="5592014" y="2666513"/>
                  <a:ext cx="1384807" cy="340559"/>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حجر العسل – نهري </a:t>
                  </a:r>
                  <a:endParaRPr lang="en-US" sz="1000">
                    <a:solidFill>
                      <a:srgbClr val="FFFFFF"/>
                    </a:solidFill>
                    <a:latin typeface="Verdana" pitchFamily="34" charset="0"/>
                  </a:endParaRPr>
                </a:p>
              </p:txBody>
            </p:sp>
            <p:sp>
              <p:nvSpPr>
                <p:cNvPr id="142" name="AutoShape 18"/>
                <p:cNvSpPr>
                  <a:spLocks noChangeArrowheads="1"/>
                </p:cNvSpPr>
                <p:nvPr/>
              </p:nvSpPr>
              <p:spPr bwMode="auto">
                <a:xfrm>
                  <a:off x="4629958" y="1943124"/>
                  <a:ext cx="1142908" cy="340559"/>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عطبرة – نهري </a:t>
                  </a:r>
                  <a:endParaRPr lang="en-US" sz="1000">
                    <a:solidFill>
                      <a:srgbClr val="FFFFFF"/>
                    </a:solidFill>
                    <a:latin typeface="Verdana" pitchFamily="34" charset="0"/>
                  </a:endParaRPr>
                </a:p>
              </p:txBody>
            </p:sp>
            <p:sp>
              <p:nvSpPr>
                <p:cNvPr id="143" name="AutoShape 18"/>
                <p:cNvSpPr>
                  <a:spLocks noChangeArrowheads="1"/>
                </p:cNvSpPr>
                <p:nvPr/>
              </p:nvSpPr>
              <p:spPr bwMode="auto">
                <a:xfrm>
                  <a:off x="6791914" y="1752601"/>
                  <a:ext cx="1049600" cy="340559"/>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سواكن - بحري</a:t>
                  </a:r>
                  <a:endParaRPr lang="en-US" sz="1000">
                    <a:solidFill>
                      <a:srgbClr val="FFFFFF"/>
                    </a:solidFill>
                    <a:latin typeface="Verdana" pitchFamily="34" charset="0"/>
                  </a:endParaRPr>
                </a:p>
              </p:txBody>
            </p:sp>
            <p:pic>
              <p:nvPicPr>
                <p:cNvPr id="144" name="Picture 69"/>
                <p:cNvPicPr>
                  <a:picLocks noChangeAspect="1" noChangeArrowheads="1"/>
                </p:cNvPicPr>
                <p:nvPr/>
              </p:nvPicPr>
              <p:blipFill>
                <a:blip r:embed="rId3"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6527800" y="1752600"/>
                  <a:ext cx="330200" cy="304800"/>
                </a:xfrm>
                <a:prstGeom prst="rect">
                  <a:avLst/>
                </a:prstGeom>
                <a:noFill/>
                <a:ln w="38100">
                  <a:noFill/>
                  <a:miter lim="800000"/>
                  <a:headEnd/>
                  <a:tailEnd/>
                </a:ln>
                <a:effectLst>
                  <a:outerShdw blurRad="50800" dist="38100" dir="2700000" algn="tl" rotWithShape="0">
                    <a:prstClr val="black">
                      <a:alpha val="40000"/>
                    </a:prstClr>
                  </a:outerShdw>
                </a:effectLst>
              </p:spPr>
            </p:pic>
          </p:grpSp>
          <p:pic>
            <p:nvPicPr>
              <p:cNvPr id="129" name="Picture 69"/>
              <p:cNvPicPr>
                <a:picLocks noChangeAspect="1" noChangeArrowheads="1"/>
              </p:cNvPicPr>
              <p:nvPr/>
            </p:nvPicPr>
            <p:blipFill>
              <a:blip r:embed="rId4"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4876800" y="4665663"/>
                <a:ext cx="228600" cy="211137"/>
              </a:xfrm>
              <a:prstGeom prst="rect">
                <a:avLst/>
              </a:prstGeom>
              <a:noFill/>
              <a:ln w="38100">
                <a:noFill/>
                <a:miter lim="800000"/>
                <a:headEnd/>
                <a:tailEnd/>
              </a:ln>
              <a:effectLst>
                <a:outerShdw blurRad="50800" dist="38100" dir="2700000" algn="tl" rotWithShape="0">
                  <a:prstClr val="black">
                    <a:alpha val="40000"/>
                  </a:prstClr>
                </a:outerShdw>
              </a:effectLst>
            </p:spPr>
          </p:pic>
          <p:sp>
            <p:nvSpPr>
              <p:cNvPr id="130" name="AutoShape 18"/>
              <p:cNvSpPr>
                <a:spLocks noChangeArrowheads="1"/>
              </p:cNvSpPr>
              <p:nvPr/>
            </p:nvSpPr>
            <p:spPr bwMode="auto">
              <a:xfrm>
                <a:off x="5087114" y="4611036"/>
                <a:ext cx="1078629" cy="340516"/>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ملكال – نهري </a:t>
                </a:r>
                <a:endParaRPr lang="en-US" sz="1000">
                  <a:solidFill>
                    <a:srgbClr val="FFFFFF"/>
                  </a:solidFill>
                  <a:latin typeface="Verdana" pitchFamily="34" charset="0"/>
                </a:endParaRPr>
              </a:p>
            </p:txBody>
          </p:sp>
          <p:pic>
            <p:nvPicPr>
              <p:cNvPr id="131" name="Picture 69"/>
              <p:cNvPicPr>
                <a:picLocks noChangeAspect="1" noChangeArrowheads="1"/>
              </p:cNvPicPr>
              <p:nvPr/>
            </p:nvPicPr>
            <p:blipFill>
              <a:blip r:embed="rId4" cstate="print">
                <a:duotone>
                  <a:srgbClr val="F79646">
                    <a:shade val="45000"/>
                    <a:satMod val="135000"/>
                  </a:srgbClr>
                  <a:prstClr val="white"/>
                </a:duotone>
                <a:clrChange>
                  <a:clrFrom>
                    <a:srgbClr val="336699"/>
                  </a:clrFrom>
                  <a:clrTo>
                    <a:srgbClr val="336699">
                      <a:alpha val="0"/>
                    </a:srgbClr>
                  </a:clrTo>
                </a:clrChange>
                <a:lum contrast="30000"/>
              </a:blip>
              <a:srcRect/>
              <a:stretch>
                <a:fillRect/>
              </a:stretch>
            </p:blipFill>
            <p:spPr bwMode="auto">
              <a:xfrm>
                <a:off x="4800600" y="5656263"/>
                <a:ext cx="228600" cy="211137"/>
              </a:xfrm>
              <a:prstGeom prst="rect">
                <a:avLst/>
              </a:prstGeom>
              <a:noFill/>
              <a:ln w="38100">
                <a:noFill/>
                <a:miter lim="800000"/>
                <a:headEnd/>
                <a:tailEnd/>
              </a:ln>
              <a:effectLst>
                <a:outerShdw blurRad="50800" dist="38100" dir="2700000" algn="tl" rotWithShape="0">
                  <a:prstClr val="black">
                    <a:alpha val="40000"/>
                  </a:prstClr>
                </a:outerShdw>
              </a:effectLst>
            </p:spPr>
          </p:pic>
          <p:sp>
            <p:nvSpPr>
              <p:cNvPr id="132" name="AutoShape 18"/>
              <p:cNvSpPr>
                <a:spLocks noChangeArrowheads="1"/>
              </p:cNvSpPr>
              <p:nvPr/>
            </p:nvSpPr>
            <p:spPr bwMode="auto">
              <a:xfrm>
                <a:off x="4837545" y="5348853"/>
                <a:ext cx="983248" cy="340516"/>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بور – نهري </a:t>
                </a:r>
                <a:endParaRPr lang="en-US" sz="1000">
                  <a:solidFill>
                    <a:srgbClr val="FFFFFF"/>
                  </a:solidFill>
                  <a:latin typeface="Verdana" pitchFamily="34" charset="0"/>
                </a:endParaRPr>
              </a:p>
            </p:txBody>
          </p:sp>
          <p:pic>
            <p:nvPicPr>
              <p:cNvPr id="133" name="Picture 69"/>
              <p:cNvPicPr>
                <a:picLocks noChangeAspect="1" noChangeArrowheads="1"/>
              </p:cNvPicPr>
              <p:nvPr/>
            </p:nvPicPr>
            <p:blipFill>
              <a:blip r:embed="rId4" cstate="print">
                <a:clrChange>
                  <a:clrFrom>
                    <a:srgbClr val="336699"/>
                  </a:clrFrom>
                  <a:clrTo>
                    <a:srgbClr val="336699">
                      <a:alpha val="0"/>
                    </a:srgbClr>
                  </a:clrTo>
                </a:clrChange>
                <a:duotone>
                  <a:srgbClr val="F79646">
                    <a:shade val="45000"/>
                    <a:satMod val="135000"/>
                  </a:srgbClr>
                  <a:prstClr val="white"/>
                </a:duotone>
                <a:lum contrast="30000"/>
              </a:blip>
              <a:srcRect/>
              <a:stretch>
                <a:fillRect/>
              </a:stretch>
            </p:blipFill>
            <p:spPr bwMode="auto">
              <a:xfrm>
                <a:off x="3810000" y="5257800"/>
                <a:ext cx="228600" cy="211138"/>
              </a:xfrm>
              <a:prstGeom prst="rect">
                <a:avLst/>
              </a:prstGeom>
              <a:noFill/>
              <a:ln w="38100">
                <a:noFill/>
                <a:miter lim="800000"/>
                <a:headEnd/>
                <a:tailEnd/>
              </a:ln>
              <a:effectLst>
                <a:outerShdw blurRad="50800" dist="38100" dir="2700000" algn="tl" rotWithShape="0">
                  <a:prstClr val="black">
                    <a:alpha val="40000"/>
                  </a:prstClr>
                </a:outerShdw>
              </a:effectLst>
            </p:spPr>
          </p:pic>
          <p:sp>
            <p:nvSpPr>
              <p:cNvPr id="134" name="AutoShape 18"/>
              <p:cNvSpPr>
                <a:spLocks noChangeArrowheads="1"/>
              </p:cNvSpPr>
              <p:nvPr/>
            </p:nvSpPr>
            <p:spPr bwMode="auto">
              <a:xfrm>
                <a:off x="2907966" y="4936348"/>
                <a:ext cx="1165030" cy="340516"/>
              </a:xfrm>
              <a:prstGeom prst="roundRect">
                <a:avLst>
                  <a:gd name="adj" fmla="val 16667"/>
                </a:avLst>
              </a:prstGeom>
              <a:gradFill rotWithShape="1">
                <a:gsLst>
                  <a:gs pos="0">
                    <a:srgbClr val="F79646">
                      <a:shade val="63000"/>
                      <a:satMod val="165000"/>
                    </a:srgbClr>
                  </a:gs>
                  <a:gs pos="30000">
                    <a:srgbClr val="F79646">
                      <a:shade val="58000"/>
                      <a:satMod val="165000"/>
                    </a:srgbClr>
                  </a:gs>
                  <a:gs pos="75000">
                    <a:srgbClr val="F79646">
                      <a:shade val="30000"/>
                      <a:satMod val="175000"/>
                    </a:srgbClr>
                  </a:gs>
                  <a:gs pos="100000">
                    <a:srgbClr val="F79646">
                      <a:shade val="15000"/>
                      <a:satMod val="175000"/>
                    </a:srgbClr>
                  </a:gs>
                </a:gsLst>
                <a:path path="circle">
                  <a:fillToRect l="5000" t="100000" r="120000" b="10000"/>
                </a:path>
              </a:gradFill>
              <a:ln w="12700" cap="flat" cmpd="sng" algn="ctr">
                <a:solidFill>
                  <a:srgbClr val="F79646">
                    <a:shade val="70000"/>
                    <a:satMod val="150000"/>
                  </a:srgbClr>
                </a:solidFill>
                <a:prstDash val="solid"/>
                <a:headEnd/>
                <a:tailEnd/>
              </a:ln>
              <a:effectLst>
                <a:outerShdw blurRad="50800" dist="20000" dir="5400000" rotWithShape="0">
                  <a:srgbClr val="000000">
                    <a:alpha val="42000"/>
                  </a:srgbClr>
                </a:outerShdw>
              </a:effectLst>
            </p:spPr>
            <p:txBody>
              <a:bodyPr wrap="none">
                <a:spAutoFit/>
              </a:bodyPr>
              <a:lstStyle/>
              <a:p>
                <a:pPr algn="ctr">
                  <a:defRPr/>
                </a:pPr>
                <a:r>
                  <a:rPr lang="ar-SA" sz="1000">
                    <a:solidFill>
                      <a:srgbClr val="FFFFFF"/>
                    </a:solidFill>
                    <a:latin typeface="Verdana" pitchFamily="34" charset="0"/>
                    <a:ea typeface="Majalla UI"/>
                    <a:cs typeface="Majalla UI"/>
                  </a:rPr>
                  <a:t>واو – سكة حديد </a:t>
                </a:r>
                <a:endParaRPr lang="en-US" sz="1000">
                  <a:solidFill>
                    <a:srgbClr val="FFFFFF"/>
                  </a:solidFill>
                  <a:latin typeface="Verdana" pitchFamily="34" charset="0"/>
                </a:endParaRPr>
              </a:p>
            </p:txBody>
          </p:sp>
        </p:grpSp>
      </p:grpSp>
      <p:sp>
        <p:nvSpPr>
          <p:cNvPr id="146" name="Freeform 145"/>
          <p:cNvSpPr/>
          <p:nvPr/>
        </p:nvSpPr>
        <p:spPr>
          <a:xfrm>
            <a:off x="7793038" y="2027238"/>
            <a:ext cx="354012" cy="395287"/>
          </a:xfrm>
          <a:custGeom>
            <a:avLst/>
            <a:gdLst>
              <a:gd name="connsiteX0" fmla="*/ 0 w 353291"/>
              <a:gd name="connsiteY0" fmla="*/ 394855 h 394855"/>
              <a:gd name="connsiteX1" fmla="*/ 187036 w 353291"/>
              <a:gd name="connsiteY1" fmla="*/ 218209 h 394855"/>
              <a:gd name="connsiteX2" fmla="*/ 353291 w 353291"/>
              <a:gd name="connsiteY2" fmla="*/ 0 h 394855"/>
            </a:gdLst>
            <a:ahLst/>
            <a:cxnLst>
              <a:cxn ang="0">
                <a:pos x="connsiteX0" y="connsiteY0"/>
              </a:cxn>
              <a:cxn ang="0">
                <a:pos x="connsiteX1" y="connsiteY1"/>
              </a:cxn>
              <a:cxn ang="0">
                <a:pos x="connsiteX2" y="connsiteY2"/>
              </a:cxn>
            </a:cxnLst>
            <a:rect l="l" t="t" r="r" b="b"/>
            <a:pathLst>
              <a:path w="353291" h="394855">
                <a:moveTo>
                  <a:pt x="0" y="394855"/>
                </a:moveTo>
                <a:cubicBezTo>
                  <a:pt x="64077" y="339436"/>
                  <a:pt x="128154" y="284018"/>
                  <a:pt x="187036" y="218209"/>
                </a:cubicBezTo>
                <a:cubicBezTo>
                  <a:pt x="245918" y="152400"/>
                  <a:pt x="353291" y="0"/>
                  <a:pt x="353291" y="0"/>
                </a:cubicBezTo>
              </a:path>
            </a:pathLst>
          </a:custGeom>
          <a:noFill/>
          <a:ln w="76200" cap="flat" cmpd="sng" algn="ctr">
            <a:solidFill>
              <a:srgbClr val="F79646"/>
            </a:solidFill>
            <a:prstDash val="sysDot"/>
            <a:headEnd type="none" w="med" len="med"/>
            <a:tailEnd type="stealth" w="med" len="med"/>
          </a:ln>
          <a:effectLst>
            <a:outerShdw blurRad="50800" dist="38100" dir="2700000" algn="tl" rotWithShape="0">
              <a:prstClr val="black">
                <a:alpha val="40000"/>
              </a:prstClr>
            </a:outerShdw>
          </a:effectLst>
        </p:spPr>
        <p:txBody>
          <a:bodyPr rtlCol="1" anchor="ctr"/>
          <a:lstStyle/>
          <a:p>
            <a:pPr algn="ctr" fontAlgn="auto">
              <a:spcBef>
                <a:spcPts val="0"/>
              </a:spcBef>
              <a:spcAft>
                <a:spcPts val="0"/>
              </a:spcAft>
              <a:defRPr/>
            </a:pPr>
            <a:endParaRPr lang="ar-EG" kern="0">
              <a:solidFill>
                <a:sysClr val="windowText" lastClr="00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bg/>
                                          </p:spTgt>
                                        </p:tgtEl>
                                        <p:attrNameLst>
                                          <p:attrName>style.visibility</p:attrName>
                                        </p:attrNameLst>
                                      </p:cBhvr>
                                      <p:to>
                                        <p:strVal val="visible"/>
                                      </p:to>
                                    </p:set>
                                    <p:animEffect transition="in" filter="fade">
                                      <p:cBhvr>
                                        <p:cTn id="12" dur="2000"/>
                                        <p:tgtEl>
                                          <p:spTgt spid="5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Effect transition="in" filter="fade">
                                      <p:cBhvr>
                                        <p:cTn id="17" dur="2000"/>
                                        <p:tgtEl>
                                          <p:spTgt spid="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fade">
                                      <p:cBhvr>
                                        <p:cTn id="22"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0" name="Rectangle 12"/>
          <p:cNvSpPr>
            <a:spLocks noChangeArrowheads="1"/>
          </p:cNvSpPr>
          <p:nvPr/>
        </p:nvSpPr>
        <p:spPr bwMode="auto">
          <a:xfrm>
            <a:off x="5638800" y="3051175"/>
            <a:ext cx="3394075" cy="3308350"/>
          </a:xfrm>
          <a:prstGeom prst="rect">
            <a:avLst/>
          </a:prstGeom>
          <a:noFill/>
          <a:ln w="9525" algn="ctr">
            <a:noFill/>
            <a:miter lim="800000"/>
            <a:headEnd/>
            <a:tailEnd/>
          </a:ln>
        </p:spPr>
        <p:txBody>
          <a:bodyPr>
            <a:spAutoFit/>
          </a:bodyPr>
          <a:lstStyle/>
          <a:p>
            <a:pPr algn="just" fontAlgn="auto">
              <a:spcBef>
                <a:spcPts val="0"/>
              </a:spcBef>
              <a:spcAft>
                <a:spcPts val="0"/>
              </a:spcAft>
              <a:defRPr/>
            </a:pPr>
            <a:endParaRPr lang="ar-EG" sz="1000" dirty="0">
              <a:solidFill>
                <a:schemeClr val="bg1"/>
              </a:solidFill>
              <a:latin typeface="+mn-lt"/>
              <a:cs typeface="Arabic Transparent" pitchFamily="2" charset="-78"/>
            </a:endParaRPr>
          </a:p>
          <a:p>
            <a:pPr algn="just" rtl="1" fontAlgn="auto">
              <a:spcBef>
                <a:spcPts val="0"/>
              </a:spcBef>
              <a:spcAft>
                <a:spcPts val="0"/>
              </a:spcAft>
              <a:buFontTx/>
              <a:buChar char="-"/>
              <a:defRPr/>
            </a:pPr>
            <a:r>
              <a:rPr lang="ar-EG" sz="2000" dirty="0">
                <a:solidFill>
                  <a:schemeClr val="bg1"/>
                </a:solidFill>
                <a:latin typeface="+mn-lt"/>
                <a:cs typeface="Arabic Transparent" pitchFamily="2" charset="-78"/>
              </a:rPr>
              <a:t> </a:t>
            </a:r>
            <a:r>
              <a:rPr lang="ar-EG" sz="2400" b="1" dirty="0">
                <a:latin typeface="+mn-lt"/>
                <a:cs typeface="Arabic Transparent" pitchFamily="2" charset="-78"/>
              </a:rPr>
              <a:t>تشجيع الأنشطة الاقتصادية والتنميه .</a:t>
            </a:r>
          </a:p>
          <a:p>
            <a:pPr algn="just" rtl="1" fontAlgn="auto">
              <a:spcBef>
                <a:spcPts val="0"/>
              </a:spcBef>
              <a:spcAft>
                <a:spcPts val="0"/>
              </a:spcAft>
              <a:defRPr/>
            </a:pPr>
            <a:endParaRPr lang="ar-EG" sz="1050" b="1" dirty="0">
              <a:latin typeface="+mn-lt"/>
              <a:cs typeface="Arabic Transparent" pitchFamily="2" charset="-78"/>
            </a:endParaRPr>
          </a:p>
          <a:p>
            <a:pPr algn="just" rtl="1" fontAlgn="auto">
              <a:spcBef>
                <a:spcPts val="0"/>
              </a:spcBef>
              <a:spcAft>
                <a:spcPts val="0"/>
              </a:spcAft>
              <a:buFontTx/>
              <a:buChar char="-"/>
              <a:defRPr/>
            </a:pPr>
            <a:endParaRPr lang="ar-EG" sz="900" b="1" dirty="0">
              <a:latin typeface="+mn-lt"/>
              <a:cs typeface="Arabic Transparent" pitchFamily="2" charset="-78"/>
            </a:endParaRPr>
          </a:p>
          <a:p>
            <a:pPr algn="just" rtl="1" fontAlgn="auto">
              <a:spcBef>
                <a:spcPts val="0"/>
              </a:spcBef>
              <a:spcAft>
                <a:spcPts val="0"/>
              </a:spcAft>
              <a:buFontTx/>
              <a:buChar char="-"/>
              <a:defRPr/>
            </a:pPr>
            <a:r>
              <a:rPr lang="ar-EG" sz="2400" b="1" dirty="0">
                <a:latin typeface="+mn-lt"/>
                <a:cs typeface="Arabic Transparent" pitchFamily="2" charset="-78"/>
              </a:rPr>
              <a:t> تشجيع الصادرات وعوائدها وانشطة المناطق الحره .</a:t>
            </a:r>
          </a:p>
          <a:p>
            <a:pPr algn="just" rtl="1" fontAlgn="auto">
              <a:spcBef>
                <a:spcPts val="0"/>
              </a:spcBef>
              <a:spcAft>
                <a:spcPts val="0"/>
              </a:spcAft>
              <a:buFontTx/>
              <a:buChar char="-"/>
              <a:defRPr/>
            </a:pPr>
            <a:endParaRPr lang="ar-EG" sz="1050" b="1" dirty="0">
              <a:latin typeface="+mn-lt"/>
              <a:cs typeface="Arabic Transparent" pitchFamily="2" charset="-78"/>
            </a:endParaRPr>
          </a:p>
          <a:p>
            <a:pPr algn="just" rtl="1" fontAlgn="auto">
              <a:spcBef>
                <a:spcPts val="0"/>
              </a:spcBef>
              <a:spcAft>
                <a:spcPts val="0"/>
              </a:spcAft>
              <a:buFontTx/>
              <a:buChar char="-"/>
              <a:defRPr/>
            </a:pPr>
            <a:endParaRPr lang="ar-EG" sz="900" b="1" dirty="0">
              <a:latin typeface="+mn-lt"/>
              <a:cs typeface="Arabic Transparent" pitchFamily="2" charset="-78"/>
            </a:endParaRPr>
          </a:p>
          <a:p>
            <a:pPr algn="just" rtl="1" fontAlgn="auto">
              <a:spcBef>
                <a:spcPts val="0"/>
              </a:spcBef>
              <a:spcAft>
                <a:spcPts val="0"/>
              </a:spcAft>
              <a:buFontTx/>
              <a:buChar char="-"/>
              <a:defRPr/>
            </a:pPr>
            <a:r>
              <a:rPr lang="ar-EG" sz="2400" b="1" dirty="0">
                <a:latin typeface="+mn-lt"/>
                <a:cs typeface="Arabic Transparent" pitchFamily="2" charset="-78"/>
              </a:rPr>
              <a:t> التكامل مع ميناء بورسودان.</a:t>
            </a:r>
          </a:p>
          <a:p>
            <a:pPr algn="just" rtl="1" fontAlgn="auto">
              <a:spcBef>
                <a:spcPts val="0"/>
              </a:spcBef>
              <a:spcAft>
                <a:spcPts val="0"/>
              </a:spcAft>
              <a:buFontTx/>
              <a:buChar char="-"/>
              <a:defRPr/>
            </a:pPr>
            <a:endParaRPr lang="ar-EG" sz="1600" b="1" dirty="0">
              <a:latin typeface="+mn-lt"/>
              <a:cs typeface="Arabic Transparent" pitchFamily="2" charset="-78"/>
            </a:endParaRPr>
          </a:p>
          <a:p>
            <a:pPr algn="just" rtl="1" fontAlgn="auto">
              <a:spcBef>
                <a:spcPts val="0"/>
              </a:spcBef>
              <a:spcAft>
                <a:spcPts val="0"/>
              </a:spcAft>
              <a:buFontTx/>
              <a:buChar char="-"/>
              <a:defRPr/>
            </a:pPr>
            <a:r>
              <a:rPr lang="ar-EG" sz="2400" b="1" dirty="0">
                <a:latin typeface="+mn-lt"/>
                <a:cs typeface="Arabic Transparent" pitchFamily="2" charset="-78"/>
              </a:rPr>
              <a:t> خفض تكلفة النقل</a:t>
            </a:r>
          </a:p>
        </p:txBody>
      </p:sp>
      <p:grpSp>
        <p:nvGrpSpPr>
          <p:cNvPr id="32771" name="Group 70"/>
          <p:cNvGrpSpPr>
            <a:grpSpLocks/>
          </p:cNvGrpSpPr>
          <p:nvPr/>
        </p:nvGrpSpPr>
        <p:grpSpPr bwMode="auto">
          <a:xfrm>
            <a:off x="269875" y="720725"/>
            <a:ext cx="5168900" cy="6016625"/>
            <a:chOff x="86" y="127"/>
            <a:chExt cx="3513" cy="4089"/>
          </a:xfrm>
        </p:grpSpPr>
        <p:pic>
          <p:nvPicPr>
            <p:cNvPr id="32790" name="Picture 6" descr="1 copy"/>
            <p:cNvPicPr>
              <a:picLocks noChangeAspect="1" noChangeArrowheads="1"/>
            </p:cNvPicPr>
            <p:nvPr/>
          </p:nvPicPr>
          <p:blipFill>
            <a:blip r:embed="rId2" cstate="print"/>
            <a:srcRect/>
            <a:stretch>
              <a:fillRect/>
            </a:stretch>
          </p:blipFill>
          <p:spPr bwMode="auto">
            <a:xfrm>
              <a:off x="86" y="127"/>
              <a:ext cx="3513" cy="4083"/>
            </a:xfrm>
            <a:prstGeom prst="rect">
              <a:avLst/>
            </a:prstGeom>
            <a:noFill/>
            <a:ln w="9525">
              <a:solidFill>
                <a:schemeClr val="tx1"/>
              </a:solidFill>
              <a:miter lim="800000"/>
              <a:headEnd/>
              <a:tailEnd/>
            </a:ln>
          </p:spPr>
        </p:pic>
        <p:grpSp>
          <p:nvGrpSpPr>
            <p:cNvPr id="32791" name="Group 7"/>
            <p:cNvGrpSpPr>
              <a:grpSpLocks/>
            </p:cNvGrpSpPr>
            <p:nvPr/>
          </p:nvGrpSpPr>
          <p:grpSpPr bwMode="auto">
            <a:xfrm>
              <a:off x="2061" y="1486"/>
              <a:ext cx="286" cy="2730"/>
              <a:chOff x="1846" y="1820"/>
              <a:chExt cx="256" cy="2444"/>
            </a:xfrm>
          </p:grpSpPr>
          <p:sp>
            <p:nvSpPr>
              <p:cNvPr id="32830" name="Freeform 8"/>
              <p:cNvSpPr>
                <a:spLocks/>
              </p:cNvSpPr>
              <p:nvPr/>
            </p:nvSpPr>
            <p:spPr bwMode="auto">
              <a:xfrm>
                <a:off x="1904" y="1820"/>
                <a:ext cx="198" cy="1028"/>
              </a:xfrm>
              <a:custGeom>
                <a:avLst/>
                <a:gdLst>
                  <a:gd name="T0" fmla="*/ 142 w 198"/>
                  <a:gd name="T1" fmla="*/ 0 h 1028"/>
                  <a:gd name="T2" fmla="*/ 116 w 198"/>
                  <a:gd name="T3" fmla="*/ 42 h 1028"/>
                  <a:gd name="T4" fmla="*/ 90 w 198"/>
                  <a:gd name="T5" fmla="*/ 86 h 1028"/>
                  <a:gd name="T6" fmla="*/ 88 w 198"/>
                  <a:gd name="T7" fmla="*/ 136 h 1028"/>
                  <a:gd name="T8" fmla="*/ 130 w 198"/>
                  <a:gd name="T9" fmla="*/ 218 h 1028"/>
                  <a:gd name="T10" fmla="*/ 162 w 198"/>
                  <a:gd name="T11" fmla="*/ 272 h 1028"/>
                  <a:gd name="T12" fmla="*/ 164 w 198"/>
                  <a:gd name="T13" fmla="*/ 350 h 1028"/>
                  <a:gd name="T14" fmla="*/ 196 w 198"/>
                  <a:gd name="T15" fmla="*/ 370 h 1028"/>
                  <a:gd name="T16" fmla="*/ 198 w 198"/>
                  <a:gd name="T17" fmla="*/ 432 h 1028"/>
                  <a:gd name="T18" fmla="*/ 188 w 198"/>
                  <a:gd name="T19" fmla="*/ 546 h 1028"/>
                  <a:gd name="T20" fmla="*/ 190 w 198"/>
                  <a:gd name="T21" fmla="*/ 610 h 1028"/>
                  <a:gd name="T22" fmla="*/ 172 w 198"/>
                  <a:gd name="T23" fmla="*/ 650 h 1028"/>
                  <a:gd name="T24" fmla="*/ 178 w 198"/>
                  <a:gd name="T25" fmla="*/ 726 h 1028"/>
                  <a:gd name="T26" fmla="*/ 130 w 198"/>
                  <a:gd name="T27" fmla="*/ 770 h 1028"/>
                  <a:gd name="T28" fmla="*/ 90 w 198"/>
                  <a:gd name="T29" fmla="*/ 796 h 1028"/>
                  <a:gd name="T30" fmla="*/ 82 w 198"/>
                  <a:gd name="T31" fmla="*/ 818 h 1028"/>
                  <a:gd name="T32" fmla="*/ 94 w 198"/>
                  <a:gd name="T33" fmla="*/ 832 h 1028"/>
                  <a:gd name="T34" fmla="*/ 106 w 198"/>
                  <a:gd name="T35" fmla="*/ 842 h 1028"/>
                  <a:gd name="T36" fmla="*/ 112 w 198"/>
                  <a:gd name="T37" fmla="*/ 894 h 1028"/>
                  <a:gd name="T38" fmla="*/ 74 w 198"/>
                  <a:gd name="T39" fmla="*/ 950 h 1028"/>
                  <a:gd name="T40" fmla="*/ 40 w 198"/>
                  <a:gd name="T41" fmla="*/ 974 h 1028"/>
                  <a:gd name="T42" fmla="*/ 0 w 198"/>
                  <a:gd name="T43" fmla="*/ 1028 h 10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8"/>
                  <a:gd name="T67" fmla="*/ 0 h 1028"/>
                  <a:gd name="T68" fmla="*/ 198 w 198"/>
                  <a:gd name="T69" fmla="*/ 1028 h 10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8" h="1028">
                    <a:moveTo>
                      <a:pt x="142" y="0"/>
                    </a:moveTo>
                    <a:lnTo>
                      <a:pt x="116" y="42"/>
                    </a:lnTo>
                    <a:lnTo>
                      <a:pt x="90" y="86"/>
                    </a:lnTo>
                    <a:lnTo>
                      <a:pt x="88" y="136"/>
                    </a:lnTo>
                    <a:lnTo>
                      <a:pt x="130" y="218"/>
                    </a:lnTo>
                    <a:lnTo>
                      <a:pt x="162" y="272"/>
                    </a:lnTo>
                    <a:lnTo>
                      <a:pt x="164" y="350"/>
                    </a:lnTo>
                    <a:lnTo>
                      <a:pt x="196" y="370"/>
                    </a:lnTo>
                    <a:lnTo>
                      <a:pt x="198" y="432"/>
                    </a:lnTo>
                    <a:lnTo>
                      <a:pt x="188" y="546"/>
                    </a:lnTo>
                    <a:lnTo>
                      <a:pt x="190" y="610"/>
                    </a:lnTo>
                    <a:lnTo>
                      <a:pt x="172" y="650"/>
                    </a:lnTo>
                    <a:lnTo>
                      <a:pt x="178" y="726"/>
                    </a:lnTo>
                    <a:lnTo>
                      <a:pt x="130" y="770"/>
                    </a:lnTo>
                    <a:lnTo>
                      <a:pt x="90" y="796"/>
                    </a:lnTo>
                    <a:lnTo>
                      <a:pt x="82" y="818"/>
                    </a:lnTo>
                    <a:lnTo>
                      <a:pt x="94" y="832"/>
                    </a:lnTo>
                    <a:lnTo>
                      <a:pt x="106" y="842"/>
                    </a:lnTo>
                    <a:lnTo>
                      <a:pt x="112" y="894"/>
                    </a:lnTo>
                    <a:lnTo>
                      <a:pt x="74" y="950"/>
                    </a:lnTo>
                    <a:lnTo>
                      <a:pt x="40" y="974"/>
                    </a:lnTo>
                    <a:lnTo>
                      <a:pt x="0" y="1028"/>
                    </a:lnTo>
                  </a:path>
                </a:pathLst>
              </a:custGeom>
              <a:noFill/>
              <a:ln w="38100">
                <a:solidFill>
                  <a:srgbClr val="0099FF"/>
                </a:solidFill>
                <a:round/>
                <a:headEnd/>
                <a:tailEnd/>
              </a:ln>
            </p:spPr>
            <p:txBody>
              <a:bodyPr/>
              <a:lstStyle/>
              <a:p>
                <a:endParaRPr lang="en-US"/>
              </a:p>
            </p:txBody>
          </p:sp>
          <p:sp>
            <p:nvSpPr>
              <p:cNvPr id="32831" name="Freeform 9"/>
              <p:cNvSpPr>
                <a:spLocks/>
              </p:cNvSpPr>
              <p:nvPr/>
            </p:nvSpPr>
            <p:spPr bwMode="auto">
              <a:xfrm>
                <a:off x="1846" y="2848"/>
                <a:ext cx="102" cy="988"/>
              </a:xfrm>
              <a:custGeom>
                <a:avLst/>
                <a:gdLst>
                  <a:gd name="T0" fmla="*/ 62 w 102"/>
                  <a:gd name="T1" fmla="*/ 0 h 988"/>
                  <a:gd name="T2" fmla="*/ 34 w 102"/>
                  <a:gd name="T3" fmla="*/ 42 h 988"/>
                  <a:gd name="T4" fmla="*/ 14 w 102"/>
                  <a:gd name="T5" fmla="*/ 132 h 988"/>
                  <a:gd name="T6" fmla="*/ 0 w 102"/>
                  <a:gd name="T7" fmla="*/ 230 h 988"/>
                  <a:gd name="T8" fmla="*/ 16 w 102"/>
                  <a:gd name="T9" fmla="*/ 286 h 988"/>
                  <a:gd name="T10" fmla="*/ 38 w 102"/>
                  <a:gd name="T11" fmla="*/ 356 h 988"/>
                  <a:gd name="T12" fmla="*/ 18 w 102"/>
                  <a:gd name="T13" fmla="*/ 442 h 988"/>
                  <a:gd name="T14" fmla="*/ 56 w 102"/>
                  <a:gd name="T15" fmla="*/ 538 h 988"/>
                  <a:gd name="T16" fmla="*/ 96 w 102"/>
                  <a:gd name="T17" fmla="*/ 634 h 988"/>
                  <a:gd name="T18" fmla="*/ 96 w 102"/>
                  <a:gd name="T19" fmla="*/ 756 h 988"/>
                  <a:gd name="T20" fmla="*/ 66 w 102"/>
                  <a:gd name="T21" fmla="*/ 828 h 988"/>
                  <a:gd name="T22" fmla="*/ 52 w 102"/>
                  <a:gd name="T23" fmla="*/ 894 h 988"/>
                  <a:gd name="T24" fmla="*/ 62 w 102"/>
                  <a:gd name="T25" fmla="*/ 958 h 988"/>
                  <a:gd name="T26" fmla="*/ 102 w 102"/>
                  <a:gd name="T27" fmla="*/ 988 h 9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988"/>
                  <a:gd name="T44" fmla="*/ 102 w 102"/>
                  <a:gd name="T45" fmla="*/ 988 h 9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988">
                    <a:moveTo>
                      <a:pt x="62" y="0"/>
                    </a:moveTo>
                    <a:lnTo>
                      <a:pt x="34" y="42"/>
                    </a:lnTo>
                    <a:lnTo>
                      <a:pt x="14" y="132"/>
                    </a:lnTo>
                    <a:lnTo>
                      <a:pt x="0" y="230"/>
                    </a:lnTo>
                    <a:lnTo>
                      <a:pt x="16" y="286"/>
                    </a:lnTo>
                    <a:lnTo>
                      <a:pt x="38" y="356"/>
                    </a:lnTo>
                    <a:lnTo>
                      <a:pt x="18" y="442"/>
                    </a:lnTo>
                    <a:lnTo>
                      <a:pt x="56" y="538"/>
                    </a:lnTo>
                    <a:lnTo>
                      <a:pt x="96" y="634"/>
                    </a:lnTo>
                    <a:lnTo>
                      <a:pt x="96" y="756"/>
                    </a:lnTo>
                    <a:lnTo>
                      <a:pt x="66" y="828"/>
                    </a:lnTo>
                    <a:lnTo>
                      <a:pt x="52" y="894"/>
                    </a:lnTo>
                    <a:lnTo>
                      <a:pt x="62" y="958"/>
                    </a:lnTo>
                    <a:lnTo>
                      <a:pt x="102" y="988"/>
                    </a:lnTo>
                  </a:path>
                </a:pathLst>
              </a:custGeom>
              <a:noFill/>
              <a:ln w="38100">
                <a:solidFill>
                  <a:srgbClr val="0099FF"/>
                </a:solidFill>
                <a:round/>
                <a:headEnd/>
                <a:tailEnd/>
              </a:ln>
            </p:spPr>
            <p:txBody>
              <a:bodyPr/>
              <a:lstStyle/>
              <a:p>
                <a:endParaRPr lang="en-US"/>
              </a:p>
            </p:txBody>
          </p:sp>
          <p:sp>
            <p:nvSpPr>
              <p:cNvPr id="32832" name="Freeform 10"/>
              <p:cNvSpPr>
                <a:spLocks/>
              </p:cNvSpPr>
              <p:nvPr/>
            </p:nvSpPr>
            <p:spPr bwMode="auto">
              <a:xfrm>
                <a:off x="1854" y="3834"/>
                <a:ext cx="114" cy="430"/>
              </a:xfrm>
              <a:custGeom>
                <a:avLst/>
                <a:gdLst>
                  <a:gd name="T0" fmla="*/ 55 w 120"/>
                  <a:gd name="T1" fmla="*/ 0 h 422"/>
                  <a:gd name="T2" fmla="*/ 61 w 120"/>
                  <a:gd name="T3" fmla="*/ 48 h 422"/>
                  <a:gd name="T4" fmla="*/ 65 w 120"/>
                  <a:gd name="T5" fmla="*/ 74 h 422"/>
                  <a:gd name="T6" fmla="*/ 51 w 120"/>
                  <a:gd name="T7" fmla="*/ 70 h 422"/>
                  <a:gd name="T8" fmla="*/ 32 w 120"/>
                  <a:gd name="T9" fmla="*/ 126 h 422"/>
                  <a:gd name="T10" fmla="*/ 25 w 120"/>
                  <a:gd name="T11" fmla="*/ 186 h 422"/>
                  <a:gd name="T12" fmla="*/ 10 w 120"/>
                  <a:gd name="T13" fmla="*/ 243 h 422"/>
                  <a:gd name="T14" fmla="*/ 21 w 120"/>
                  <a:gd name="T15" fmla="*/ 265 h 422"/>
                  <a:gd name="T16" fmla="*/ 25 w 120"/>
                  <a:gd name="T17" fmla="*/ 306 h 422"/>
                  <a:gd name="T18" fmla="*/ 28 w 120"/>
                  <a:gd name="T19" fmla="*/ 376 h 422"/>
                  <a:gd name="T20" fmla="*/ 12 w 120"/>
                  <a:gd name="T21" fmla="*/ 410 h 422"/>
                  <a:gd name="T22" fmla="*/ 12 w 120"/>
                  <a:gd name="T23" fmla="*/ 489 h 422"/>
                  <a:gd name="T24" fmla="*/ 0 w 120"/>
                  <a:gd name="T25" fmla="*/ 528 h 4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22"/>
                  <a:gd name="T41" fmla="*/ 120 w 120"/>
                  <a:gd name="T42" fmla="*/ 422 h 4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22">
                    <a:moveTo>
                      <a:pt x="102" y="0"/>
                    </a:moveTo>
                    <a:lnTo>
                      <a:pt x="112" y="36"/>
                    </a:lnTo>
                    <a:lnTo>
                      <a:pt x="120" y="62"/>
                    </a:lnTo>
                    <a:lnTo>
                      <a:pt x="94" y="58"/>
                    </a:lnTo>
                    <a:lnTo>
                      <a:pt x="60" y="102"/>
                    </a:lnTo>
                    <a:lnTo>
                      <a:pt x="44" y="150"/>
                    </a:lnTo>
                    <a:lnTo>
                      <a:pt x="22" y="194"/>
                    </a:lnTo>
                    <a:lnTo>
                      <a:pt x="36" y="212"/>
                    </a:lnTo>
                    <a:lnTo>
                      <a:pt x="44" y="244"/>
                    </a:lnTo>
                    <a:lnTo>
                      <a:pt x="52" y="300"/>
                    </a:lnTo>
                    <a:lnTo>
                      <a:pt x="24" y="328"/>
                    </a:lnTo>
                    <a:lnTo>
                      <a:pt x="24" y="390"/>
                    </a:lnTo>
                    <a:lnTo>
                      <a:pt x="0" y="422"/>
                    </a:lnTo>
                  </a:path>
                </a:pathLst>
              </a:custGeom>
              <a:noFill/>
              <a:ln w="38100">
                <a:solidFill>
                  <a:srgbClr val="0099FF"/>
                </a:solidFill>
                <a:round/>
                <a:headEnd/>
                <a:tailEnd/>
              </a:ln>
            </p:spPr>
            <p:txBody>
              <a:bodyPr/>
              <a:lstStyle/>
              <a:p>
                <a:endParaRPr lang="en-US"/>
              </a:p>
            </p:txBody>
          </p:sp>
        </p:grpSp>
        <p:sp>
          <p:nvSpPr>
            <p:cNvPr id="32792" name="Freeform 11"/>
            <p:cNvSpPr>
              <a:spLocks/>
            </p:cNvSpPr>
            <p:nvPr/>
          </p:nvSpPr>
          <p:spPr bwMode="auto">
            <a:xfrm>
              <a:off x="1904" y="155"/>
              <a:ext cx="380" cy="1336"/>
            </a:xfrm>
            <a:custGeom>
              <a:avLst/>
              <a:gdLst>
                <a:gd name="T0" fmla="*/ 1292 w 340"/>
                <a:gd name="T1" fmla="*/ 4513 h 1196"/>
                <a:gd name="T2" fmla="*/ 954 w 340"/>
                <a:gd name="T3" fmla="*/ 4183 h 1196"/>
                <a:gd name="T4" fmla="*/ 810 w 340"/>
                <a:gd name="T5" fmla="*/ 3621 h 1196"/>
                <a:gd name="T6" fmla="*/ 646 w 340"/>
                <a:gd name="T7" fmla="*/ 3375 h 1196"/>
                <a:gd name="T8" fmla="*/ 448 w 340"/>
                <a:gd name="T9" fmla="*/ 3177 h 1196"/>
                <a:gd name="T10" fmla="*/ 420 w 340"/>
                <a:gd name="T11" fmla="*/ 2924 h 1196"/>
                <a:gd name="T12" fmla="*/ 253 w 340"/>
                <a:gd name="T13" fmla="*/ 2618 h 1196"/>
                <a:gd name="T14" fmla="*/ 26 w 340"/>
                <a:gd name="T15" fmla="*/ 2284 h 1196"/>
                <a:gd name="T16" fmla="*/ 0 w 340"/>
                <a:gd name="T17" fmla="*/ 1782 h 1196"/>
                <a:gd name="T18" fmla="*/ 85 w 340"/>
                <a:gd name="T19" fmla="*/ 1476 h 1196"/>
                <a:gd name="T20" fmla="*/ 108 w 340"/>
                <a:gd name="T21" fmla="*/ 1172 h 1196"/>
                <a:gd name="T22" fmla="*/ 26 w 340"/>
                <a:gd name="T23" fmla="*/ 948 h 1196"/>
                <a:gd name="T24" fmla="*/ 0 w 340"/>
                <a:gd name="T25" fmla="*/ 747 h 1196"/>
                <a:gd name="T26" fmla="*/ 165 w 340"/>
                <a:gd name="T27" fmla="*/ 469 h 1196"/>
                <a:gd name="T28" fmla="*/ 448 w 340"/>
                <a:gd name="T29" fmla="*/ 226 h 1196"/>
                <a:gd name="T30" fmla="*/ 560 w 340"/>
                <a:gd name="T31" fmla="*/ 0 h 1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
                <a:gd name="T49" fmla="*/ 0 h 1196"/>
                <a:gd name="T50" fmla="*/ 340 w 340"/>
                <a:gd name="T51" fmla="*/ 1196 h 1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 h="1196">
                  <a:moveTo>
                    <a:pt x="340" y="1196"/>
                  </a:moveTo>
                  <a:lnTo>
                    <a:pt x="251" y="1107"/>
                  </a:lnTo>
                  <a:lnTo>
                    <a:pt x="214" y="960"/>
                  </a:lnTo>
                  <a:lnTo>
                    <a:pt x="170" y="893"/>
                  </a:lnTo>
                  <a:lnTo>
                    <a:pt x="118" y="842"/>
                  </a:lnTo>
                  <a:lnTo>
                    <a:pt x="111" y="775"/>
                  </a:lnTo>
                  <a:lnTo>
                    <a:pt x="66" y="694"/>
                  </a:lnTo>
                  <a:lnTo>
                    <a:pt x="7" y="605"/>
                  </a:lnTo>
                  <a:lnTo>
                    <a:pt x="0" y="472"/>
                  </a:lnTo>
                  <a:lnTo>
                    <a:pt x="22" y="391"/>
                  </a:lnTo>
                  <a:lnTo>
                    <a:pt x="29" y="310"/>
                  </a:lnTo>
                  <a:lnTo>
                    <a:pt x="7" y="251"/>
                  </a:lnTo>
                  <a:lnTo>
                    <a:pt x="0" y="199"/>
                  </a:lnTo>
                  <a:lnTo>
                    <a:pt x="44" y="125"/>
                  </a:lnTo>
                  <a:lnTo>
                    <a:pt x="118" y="59"/>
                  </a:lnTo>
                  <a:lnTo>
                    <a:pt x="148" y="0"/>
                  </a:lnTo>
                </a:path>
              </a:pathLst>
            </a:custGeom>
            <a:noFill/>
            <a:ln w="41275">
              <a:solidFill>
                <a:srgbClr val="379BFF"/>
              </a:solidFill>
              <a:round/>
              <a:headEnd/>
              <a:tailEnd/>
            </a:ln>
          </p:spPr>
          <p:txBody>
            <a:bodyPr/>
            <a:lstStyle/>
            <a:p>
              <a:endParaRPr lang="en-US"/>
            </a:p>
          </p:txBody>
        </p:sp>
        <p:sp>
          <p:nvSpPr>
            <p:cNvPr id="32793" name="Freeform 14"/>
            <p:cNvSpPr>
              <a:spLocks/>
            </p:cNvSpPr>
            <p:nvPr/>
          </p:nvSpPr>
          <p:spPr bwMode="auto">
            <a:xfrm>
              <a:off x="193" y="1705"/>
              <a:ext cx="676" cy="375"/>
            </a:xfrm>
            <a:custGeom>
              <a:avLst/>
              <a:gdLst>
                <a:gd name="T0" fmla="*/ 2292 w 605"/>
                <a:gd name="T1" fmla="*/ 1258 h 336"/>
                <a:gd name="T2" fmla="*/ 1875 w 605"/>
                <a:gd name="T3" fmla="*/ 1002 h 336"/>
                <a:gd name="T4" fmla="*/ 1394 w 605"/>
                <a:gd name="T5" fmla="*/ 968 h 336"/>
                <a:gd name="T6" fmla="*/ 929 w 605"/>
                <a:gd name="T7" fmla="*/ 805 h 336"/>
                <a:gd name="T8" fmla="*/ 674 w 605"/>
                <a:gd name="T9" fmla="*/ 319 h 336"/>
                <a:gd name="T10" fmla="*/ 419 w 605"/>
                <a:gd name="T11" fmla="*/ 217 h 336"/>
                <a:gd name="T12" fmla="*/ 0 w 605"/>
                <a:gd name="T13" fmla="*/ 0 h 336"/>
                <a:gd name="T14" fmla="*/ 0 60000 65536"/>
                <a:gd name="T15" fmla="*/ 0 60000 65536"/>
                <a:gd name="T16" fmla="*/ 0 60000 65536"/>
                <a:gd name="T17" fmla="*/ 0 60000 65536"/>
                <a:gd name="T18" fmla="*/ 0 60000 65536"/>
                <a:gd name="T19" fmla="*/ 0 60000 65536"/>
                <a:gd name="T20" fmla="*/ 0 60000 65536"/>
                <a:gd name="T21" fmla="*/ 0 w 605"/>
                <a:gd name="T22" fmla="*/ 0 h 336"/>
                <a:gd name="T23" fmla="*/ 605 w 605"/>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336">
                  <a:moveTo>
                    <a:pt x="605" y="336"/>
                  </a:moveTo>
                  <a:cubicBezTo>
                    <a:pt x="569" y="309"/>
                    <a:pt x="534" y="282"/>
                    <a:pt x="495" y="269"/>
                  </a:cubicBezTo>
                  <a:cubicBezTo>
                    <a:pt x="456" y="256"/>
                    <a:pt x="412" y="268"/>
                    <a:pt x="370" y="259"/>
                  </a:cubicBezTo>
                  <a:cubicBezTo>
                    <a:pt x="328" y="250"/>
                    <a:pt x="277" y="245"/>
                    <a:pt x="245" y="216"/>
                  </a:cubicBezTo>
                  <a:cubicBezTo>
                    <a:pt x="213" y="187"/>
                    <a:pt x="200" y="112"/>
                    <a:pt x="178" y="86"/>
                  </a:cubicBezTo>
                  <a:cubicBezTo>
                    <a:pt x="156" y="60"/>
                    <a:pt x="141" y="72"/>
                    <a:pt x="111" y="58"/>
                  </a:cubicBezTo>
                  <a:cubicBezTo>
                    <a:pt x="81" y="44"/>
                    <a:pt x="40" y="22"/>
                    <a:pt x="0" y="0"/>
                  </a:cubicBezTo>
                </a:path>
              </a:pathLst>
            </a:custGeom>
            <a:noFill/>
            <a:ln w="57150">
              <a:solidFill>
                <a:srgbClr val="A50021"/>
              </a:solidFill>
              <a:prstDash val="sysDot"/>
              <a:round/>
              <a:headEnd/>
              <a:tailEnd/>
            </a:ln>
          </p:spPr>
          <p:txBody>
            <a:bodyPr/>
            <a:lstStyle/>
            <a:p>
              <a:endParaRPr lang="en-US"/>
            </a:p>
          </p:txBody>
        </p:sp>
        <p:grpSp>
          <p:nvGrpSpPr>
            <p:cNvPr id="32794" name="Group 19"/>
            <p:cNvGrpSpPr>
              <a:grpSpLocks/>
            </p:cNvGrpSpPr>
            <p:nvPr/>
          </p:nvGrpSpPr>
          <p:grpSpPr bwMode="auto">
            <a:xfrm>
              <a:off x="154" y="1643"/>
              <a:ext cx="96" cy="143"/>
              <a:chOff x="147" y="1912"/>
              <a:chExt cx="86" cy="128"/>
            </a:xfrm>
          </p:grpSpPr>
          <p:sp>
            <p:nvSpPr>
              <p:cNvPr id="32828" name="Line 16"/>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29" name="Line 17"/>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795" name="Freeform 18"/>
            <p:cNvSpPr>
              <a:spLocks/>
            </p:cNvSpPr>
            <p:nvPr/>
          </p:nvSpPr>
          <p:spPr bwMode="auto">
            <a:xfrm>
              <a:off x="486" y="2094"/>
              <a:ext cx="393" cy="313"/>
            </a:xfrm>
            <a:custGeom>
              <a:avLst/>
              <a:gdLst>
                <a:gd name="T0" fmla="*/ 1321 w 352"/>
                <a:gd name="T1" fmla="*/ 0 h 280"/>
                <a:gd name="T2" fmla="*/ 0 w 352"/>
                <a:gd name="T3" fmla="*/ 1066 h 280"/>
                <a:gd name="T4" fmla="*/ 0 60000 65536"/>
                <a:gd name="T5" fmla="*/ 0 60000 65536"/>
                <a:gd name="T6" fmla="*/ 0 w 352"/>
                <a:gd name="T7" fmla="*/ 0 h 280"/>
                <a:gd name="T8" fmla="*/ 352 w 352"/>
                <a:gd name="T9" fmla="*/ 280 h 280"/>
              </a:gdLst>
              <a:ahLst/>
              <a:cxnLst>
                <a:cxn ang="T4">
                  <a:pos x="T0" y="T1"/>
                </a:cxn>
                <a:cxn ang="T5">
                  <a:pos x="T2" y="T3"/>
                </a:cxn>
              </a:cxnLst>
              <a:rect l="T6" t="T7" r="T8" b="T9"/>
              <a:pathLst>
                <a:path w="352" h="280">
                  <a:moveTo>
                    <a:pt x="352" y="0"/>
                  </a:moveTo>
                  <a:cubicBezTo>
                    <a:pt x="200" y="116"/>
                    <a:pt x="48" y="232"/>
                    <a:pt x="0" y="280"/>
                  </a:cubicBezTo>
                </a:path>
              </a:pathLst>
            </a:custGeom>
            <a:noFill/>
            <a:ln w="57150">
              <a:solidFill>
                <a:srgbClr val="A50021"/>
              </a:solidFill>
              <a:prstDash val="sysDot"/>
              <a:round/>
              <a:headEnd/>
              <a:tailEnd/>
            </a:ln>
          </p:spPr>
          <p:txBody>
            <a:bodyPr/>
            <a:lstStyle/>
            <a:p>
              <a:endParaRPr lang="en-US"/>
            </a:p>
          </p:txBody>
        </p:sp>
        <p:grpSp>
          <p:nvGrpSpPr>
            <p:cNvPr id="32796" name="Group 20"/>
            <p:cNvGrpSpPr>
              <a:grpSpLocks/>
            </p:cNvGrpSpPr>
            <p:nvPr/>
          </p:nvGrpSpPr>
          <p:grpSpPr bwMode="auto">
            <a:xfrm rot="-3496584">
              <a:off x="469" y="2319"/>
              <a:ext cx="96" cy="143"/>
              <a:chOff x="147" y="1912"/>
              <a:chExt cx="86" cy="128"/>
            </a:xfrm>
          </p:grpSpPr>
          <p:sp>
            <p:nvSpPr>
              <p:cNvPr id="32826" name="Line 21"/>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27" name="Line 22"/>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797" name="Freeform 23"/>
            <p:cNvSpPr>
              <a:spLocks/>
            </p:cNvSpPr>
            <p:nvPr/>
          </p:nvSpPr>
          <p:spPr bwMode="auto">
            <a:xfrm>
              <a:off x="1153" y="2982"/>
              <a:ext cx="295" cy="452"/>
            </a:xfrm>
            <a:custGeom>
              <a:avLst/>
              <a:gdLst>
                <a:gd name="T0" fmla="*/ 999 w 264"/>
                <a:gd name="T1" fmla="*/ 0 h 405"/>
                <a:gd name="T2" fmla="*/ 742 w 264"/>
                <a:gd name="T3" fmla="*/ 931 h 405"/>
                <a:gd name="T4" fmla="*/ 681 w 264"/>
                <a:gd name="T5" fmla="*/ 1279 h 405"/>
                <a:gd name="T6" fmla="*/ 0 w 264"/>
                <a:gd name="T7" fmla="*/ 1510 h 405"/>
                <a:gd name="T8" fmla="*/ 0 60000 65536"/>
                <a:gd name="T9" fmla="*/ 0 60000 65536"/>
                <a:gd name="T10" fmla="*/ 0 60000 65536"/>
                <a:gd name="T11" fmla="*/ 0 60000 65536"/>
                <a:gd name="T12" fmla="*/ 0 w 264"/>
                <a:gd name="T13" fmla="*/ 0 h 405"/>
                <a:gd name="T14" fmla="*/ 264 w 264"/>
                <a:gd name="T15" fmla="*/ 405 h 405"/>
              </a:gdLst>
              <a:ahLst/>
              <a:cxnLst>
                <a:cxn ang="T8">
                  <a:pos x="T0" y="T1"/>
                </a:cxn>
                <a:cxn ang="T9">
                  <a:pos x="T2" y="T3"/>
                </a:cxn>
                <a:cxn ang="T10">
                  <a:pos x="T4" y="T5"/>
                </a:cxn>
                <a:cxn ang="T11">
                  <a:pos x="T6" y="T7"/>
                </a:cxn>
              </a:cxnLst>
              <a:rect l="T12" t="T13" r="T14" b="T15"/>
              <a:pathLst>
                <a:path w="264" h="405">
                  <a:moveTo>
                    <a:pt x="264" y="0"/>
                  </a:moveTo>
                  <a:cubicBezTo>
                    <a:pt x="236" y="96"/>
                    <a:pt x="209" y="192"/>
                    <a:pt x="195" y="249"/>
                  </a:cubicBezTo>
                  <a:cubicBezTo>
                    <a:pt x="181" y="306"/>
                    <a:pt x="213" y="316"/>
                    <a:pt x="180" y="342"/>
                  </a:cubicBezTo>
                  <a:cubicBezTo>
                    <a:pt x="147" y="368"/>
                    <a:pt x="23" y="395"/>
                    <a:pt x="0" y="405"/>
                  </a:cubicBezTo>
                </a:path>
              </a:pathLst>
            </a:custGeom>
            <a:noFill/>
            <a:ln w="57150">
              <a:solidFill>
                <a:srgbClr val="A50021"/>
              </a:solidFill>
              <a:prstDash val="sysDot"/>
              <a:round/>
              <a:headEnd/>
              <a:tailEnd/>
            </a:ln>
          </p:spPr>
          <p:txBody>
            <a:bodyPr/>
            <a:lstStyle/>
            <a:p>
              <a:endParaRPr lang="en-US"/>
            </a:p>
          </p:txBody>
        </p:sp>
        <p:grpSp>
          <p:nvGrpSpPr>
            <p:cNvPr id="32798" name="Group 24"/>
            <p:cNvGrpSpPr>
              <a:grpSpLocks/>
            </p:cNvGrpSpPr>
            <p:nvPr/>
          </p:nvGrpSpPr>
          <p:grpSpPr bwMode="auto">
            <a:xfrm rot="-1831071">
              <a:off x="1135" y="3362"/>
              <a:ext cx="96" cy="143"/>
              <a:chOff x="147" y="1912"/>
              <a:chExt cx="86" cy="128"/>
            </a:xfrm>
          </p:grpSpPr>
          <p:sp>
            <p:nvSpPr>
              <p:cNvPr id="32824" name="Line 25"/>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25" name="Line 26"/>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grpSp>
          <p:nvGrpSpPr>
            <p:cNvPr id="32799" name="Group 27"/>
            <p:cNvGrpSpPr>
              <a:grpSpLocks/>
            </p:cNvGrpSpPr>
            <p:nvPr/>
          </p:nvGrpSpPr>
          <p:grpSpPr bwMode="auto">
            <a:xfrm rot="-8657993">
              <a:off x="1493" y="3526"/>
              <a:ext cx="96" cy="143"/>
              <a:chOff x="147" y="1912"/>
              <a:chExt cx="86" cy="128"/>
            </a:xfrm>
          </p:grpSpPr>
          <p:sp>
            <p:nvSpPr>
              <p:cNvPr id="32822" name="Line 28"/>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23" name="Line 29"/>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800" name="Line 30"/>
            <p:cNvSpPr>
              <a:spLocks noChangeShapeType="1"/>
            </p:cNvSpPr>
            <p:nvPr/>
          </p:nvSpPr>
          <p:spPr bwMode="auto">
            <a:xfrm>
              <a:off x="1357" y="3374"/>
              <a:ext cx="184" cy="234"/>
            </a:xfrm>
            <a:prstGeom prst="line">
              <a:avLst/>
            </a:prstGeom>
            <a:noFill/>
            <a:ln w="57150">
              <a:solidFill>
                <a:srgbClr val="A50021"/>
              </a:solidFill>
              <a:prstDash val="sysDot"/>
              <a:round/>
              <a:headEnd/>
              <a:tailEnd/>
            </a:ln>
          </p:spPr>
          <p:txBody>
            <a:bodyPr/>
            <a:lstStyle/>
            <a:p>
              <a:endParaRPr lang="en-US"/>
            </a:p>
          </p:txBody>
        </p:sp>
        <p:sp>
          <p:nvSpPr>
            <p:cNvPr id="32801" name="Freeform 32"/>
            <p:cNvSpPr>
              <a:spLocks/>
            </p:cNvSpPr>
            <p:nvPr/>
          </p:nvSpPr>
          <p:spPr bwMode="auto">
            <a:xfrm>
              <a:off x="1451" y="2972"/>
              <a:ext cx="757" cy="798"/>
            </a:xfrm>
            <a:custGeom>
              <a:avLst/>
              <a:gdLst>
                <a:gd name="T0" fmla="*/ 0 w 678"/>
                <a:gd name="T1" fmla="*/ 0 h 715"/>
                <a:gd name="T2" fmla="*/ 470 w 678"/>
                <a:gd name="T3" fmla="*/ 315 h 715"/>
                <a:gd name="T4" fmla="*/ 857 w 678"/>
                <a:gd name="T5" fmla="*/ 449 h 715"/>
                <a:gd name="T6" fmla="*/ 1285 w 678"/>
                <a:gd name="T7" fmla="*/ 886 h 715"/>
                <a:gd name="T8" fmla="*/ 1789 w 678"/>
                <a:gd name="T9" fmla="*/ 1435 h 715"/>
                <a:gd name="T10" fmla="*/ 2308 w 678"/>
                <a:gd name="T11" fmla="*/ 1964 h 715"/>
                <a:gd name="T12" fmla="*/ 2504 w 678"/>
                <a:gd name="T13" fmla="*/ 2487 h 715"/>
                <a:gd name="T14" fmla="*/ 2545 w 678"/>
                <a:gd name="T15" fmla="*/ 2670 h 715"/>
                <a:gd name="T16" fmla="*/ 0 60000 65536"/>
                <a:gd name="T17" fmla="*/ 0 60000 65536"/>
                <a:gd name="T18" fmla="*/ 0 60000 65536"/>
                <a:gd name="T19" fmla="*/ 0 60000 65536"/>
                <a:gd name="T20" fmla="*/ 0 60000 65536"/>
                <a:gd name="T21" fmla="*/ 0 60000 65536"/>
                <a:gd name="T22" fmla="*/ 0 60000 65536"/>
                <a:gd name="T23" fmla="*/ 0 60000 65536"/>
                <a:gd name="T24" fmla="*/ 0 w 678"/>
                <a:gd name="T25" fmla="*/ 0 h 715"/>
                <a:gd name="T26" fmla="*/ 678 w 678"/>
                <a:gd name="T27" fmla="*/ 715 h 7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8" h="715">
                  <a:moveTo>
                    <a:pt x="0" y="0"/>
                  </a:moveTo>
                  <a:cubicBezTo>
                    <a:pt x="44" y="32"/>
                    <a:pt x="88" y="64"/>
                    <a:pt x="126" y="84"/>
                  </a:cubicBezTo>
                  <a:cubicBezTo>
                    <a:pt x="164" y="104"/>
                    <a:pt x="192" y="95"/>
                    <a:pt x="228" y="120"/>
                  </a:cubicBezTo>
                  <a:cubicBezTo>
                    <a:pt x="264" y="145"/>
                    <a:pt x="301" y="193"/>
                    <a:pt x="342" y="237"/>
                  </a:cubicBezTo>
                  <a:cubicBezTo>
                    <a:pt x="383" y="281"/>
                    <a:pt x="432" y="336"/>
                    <a:pt x="477" y="384"/>
                  </a:cubicBezTo>
                  <a:cubicBezTo>
                    <a:pt x="522" y="432"/>
                    <a:pt x="584" y="478"/>
                    <a:pt x="615" y="525"/>
                  </a:cubicBezTo>
                  <a:cubicBezTo>
                    <a:pt x="646" y="572"/>
                    <a:pt x="656" y="634"/>
                    <a:pt x="666" y="666"/>
                  </a:cubicBezTo>
                  <a:cubicBezTo>
                    <a:pt x="676" y="698"/>
                    <a:pt x="670" y="715"/>
                    <a:pt x="678" y="714"/>
                  </a:cubicBezTo>
                </a:path>
              </a:pathLst>
            </a:custGeom>
            <a:noFill/>
            <a:ln w="57150">
              <a:solidFill>
                <a:srgbClr val="A50021"/>
              </a:solidFill>
              <a:prstDash val="sysDot"/>
              <a:round/>
              <a:headEnd/>
              <a:tailEnd/>
            </a:ln>
          </p:spPr>
          <p:txBody>
            <a:bodyPr/>
            <a:lstStyle/>
            <a:p>
              <a:endParaRPr lang="en-US"/>
            </a:p>
          </p:txBody>
        </p:sp>
        <p:grpSp>
          <p:nvGrpSpPr>
            <p:cNvPr id="32802" name="Group 33"/>
            <p:cNvGrpSpPr>
              <a:grpSpLocks/>
            </p:cNvGrpSpPr>
            <p:nvPr/>
          </p:nvGrpSpPr>
          <p:grpSpPr bwMode="auto">
            <a:xfrm rot="-6963041">
              <a:off x="2171" y="3703"/>
              <a:ext cx="96" cy="143"/>
              <a:chOff x="147" y="1912"/>
              <a:chExt cx="86" cy="128"/>
            </a:xfrm>
          </p:grpSpPr>
          <p:sp>
            <p:nvSpPr>
              <p:cNvPr id="32820" name="Line 34"/>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21" name="Line 35"/>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803" name="Line 43"/>
            <p:cNvSpPr>
              <a:spLocks noChangeShapeType="1"/>
            </p:cNvSpPr>
            <p:nvPr/>
          </p:nvSpPr>
          <p:spPr bwMode="auto">
            <a:xfrm>
              <a:off x="2905" y="1621"/>
              <a:ext cx="111" cy="128"/>
            </a:xfrm>
            <a:prstGeom prst="line">
              <a:avLst/>
            </a:prstGeom>
            <a:noFill/>
            <a:ln w="57150">
              <a:solidFill>
                <a:srgbClr val="A50021"/>
              </a:solidFill>
              <a:prstDash val="sysDot"/>
              <a:round/>
              <a:headEnd/>
              <a:tailEnd/>
            </a:ln>
          </p:spPr>
          <p:txBody>
            <a:bodyPr/>
            <a:lstStyle/>
            <a:p>
              <a:endParaRPr lang="en-US"/>
            </a:p>
          </p:txBody>
        </p:sp>
        <p:grpSp>
          <p:nvGrpSpPr>
            <p:cNvPr id="32804" name="Group 44"/>
            <p:cNvGrpSpPr>
              <a:grpSpLocks/>
            </p:cNvGrpSpPr>
            <p:nvPr/>
          </p:nvGrpSpPr>
          <p:grpSpPr bwMode="auto">
            <a:xfrm rot="-8763990">
              <a:off x="2969" y="1663"/>
              <a:ext cx="96" cy="143"/>
              <a:chOff x="147" y="1912"/>
              <a:chExt cx="86" cy="128"/>
            </a:xfrm>
          </p:grpSpPr>
          <p:sp>
            <p:nvSpPr>
              <p:cNvPr id="32818" name="Line 45"/>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19" name="Line 46"/>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grpSp>
          <p:nvGrpSpPr>
            <p:cNvPr id="32805" name="Group 54"/>
            <p:cNvGrpSpPr>
              <a:grpSpLocks/>
            </p:cNvGrpSpPr>
            <p:nvPr/>
          </p:nvGrpSpPr>
          <p:grpSpPr bwMode="auto">
            <a:xfrm>
              <a:off x="871" y="593"/>
              <a:ext cx="2229" cy="2379"/>
              <a:chOff x="789" y="972"/>
              <a:chExt cx="1995" cy="2130"/>
            </a:xfrm>
          </p:grpSpPr>
          <p:sp>
            <p:nvSpPr>
              <p:cNvPr id="32814" name="Freeform 36"/>
              <p:cNvSpPr>
                <a:spLocks/>
              </p:cNvSpPr>
              <p:nvPr/>
            </p:nvSpPr>
            <p:spPr bwMode="auto">
              <a:xfrm>
                <a:off x="789" y="1137"/>
                <a:ext cx="1935" cy="1330"/>
              </a:xfrm>
              <a:custGeom>
                <a:avLst/>
                <a:gdLst>
                  <a:gd name="T0" fmla="*/ 0 w 1935"/>
                  <a:gd name="T1" fmla="*/ 1161 h 1330"/>
                  <a:gd name="T2" fmla="*/ 132 w 1935"/>
                  <a:gd name="T3" fmla="*/ 1251 h 1330"/>
                  <a:gd name="T4" fmla="*/ 222 w 1935"/>
                  <a:gd name="T5" fmla="*/ 1293 h 1330"/>
                  <a:gd name="T6" fmla="*/ 381 w 1935"/>
                  <a:gd name="T7" fmla="*/ 1317 h 1330"/>
                  <a:gd name="T8" fmla="*/ 471 w 1935"/>
                  <a:gd name="T9" fmla="*/ 1317 h 1330"/>
                  <a:gd name="T10" fmla="*/ 591 w 1935"/>
                  <a:gd name="T11" fmla="*/ 1239 h 1330"/>
                  <a:gd name="T12" fmla="*/ 717 w 1935"/>
                  <a:gd name="T13" fmla="*/ 1125 h 1330"/>
                  <a:gd name="T14" fmla="*/ 747 w 1935"/>
                  <a:gd name="T15" fmla="*/ 1104 h 1330"/>
                  <a:gd name="T16" fmla="*/ 837 w 1935"/>
                  <a:gd name="T17" fmla="*/ 1101 h 1330"/>
                  <a:gd name="T18" fmla="*/ 1011 w 1935"/>
                  <a:gd name="T19" fmla="*/ 1044 h 1330"/>
                  <a:gd name="T20" fmla="*/ 1098 w 1935"/>
                  <a:gd name="T21" fmla="*/ 1029 h 1330"/>
                  <a:gd name="T22" fmla="*/ 1155 w 1935"/>
                  <a:gd name="T23" fmla="*/ 1008 h 1330"/>
                  <a:gd name="T24" fmla="*/ 1230 w 1935"/>
                  <a:gd name="T25" fmla="*/ 1011 h 1330"/>
                  <a:gd name="T26" fmla="*/ 1431 w 1935"/>
                  <a:gd name="T27" fmla="*/ 915 h 1330"/>
                  <a:gd name="T28" fmla="*/ 1473 w 1935"/>
                  <a:gd name="T29" fmla="*/ 936 h 1330"/>
                  <a:gd name="T30" fmla="*/ 1602 w 1935"/>
                  <a:gd name="T31" fmla="*/ 927 h 1330"/>
                  <a:gd name="T32" fmla="*/ 1779 w 1935"/>
                  <a:gd name="T33" fmla="*/ 774 h 1330"/>
                  <a:gd name="T34" fmla="*/ 1812 w 1935"/>
                  <a:gd name="T35" fmla="*/ 735 h 1330"/>
                  <a:gd name="T36" fmla="*/ 1815 w 1935"/>
                  <a:gd name="T37" fmla="*/ 657 h 1330"/>
                  <a:gd name="T38" fmla="*/ 1884 w 1935"/>
                  <a:gd name="T39" fmla="*/ 561 h 1330"/>
                  <a:gd name="T40" fmla="*/ 1842 w 1935"/>
                  <a:gd name="T41" fmla="*/ 471 h 1330"/>
                  <a:gd name="T42" fmla="*/ 1827 w 1935"/>
                  <a:gd name="T43" fmla="*/ 168 h 1330"/>
                  <a:gd name="T44" fmla="*/ 1914 w 1935"/>
                  <a:gd name="T45" fmla="*/ 27 h 1330"/>
                  <a:gd name="T46" fmla="*/ 1935 w 1935"/>
                  <a:gd name="T47" fmla="*/ 3 h 13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35"/>
                  <a:gd name="T73" fmla="*/ 0 h 1330"/>
                  <a:gd name="T74" fmla="*/ 1935 w 1935"/>
                  <a:gd name="T75" fmla="*/ 1330 h 13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35" h="1330">
                    <a:moveTo>
                      <a:pt x="0" y="1161"/>
                    </a:moveTo>
                    <a:cubicBezTo>
                      <a:pt x="47" y="1195"/>
                      <a:pt x="95" y="1229"/>
                      <a:pt x="132" y="1251"/>
                    </a:cubicBezTo>
                    <a:cubicBezTo>
                      <a:pt x="169" y="1273"/>
                      <a:pt x="181" y="1282"/>
                      <a:pt x="222" y="1293"/>
                    </a:cubicBezTo>
                    <a:cubicBezTo>
                      <a:pt x="263" y="1304"/>
                      <a:pt x="340" y="1313"/>
                      <a:pt x="381" y="1317"/>
                    </a:cubicBezTo>
                    <a:cubicBezTo>
                      <a:pt x="422" y="1321"/>
                      <a:pt x="436" y="1330"/>
                      <a:pt x="471" y="1317"/>
                    </a:cubicBezTo>
                    <a:cubicBezTo>
                      <a:pt x="506" y="1304"/>
                      <a:pt x="550" y="1271"/>
                      <a:pt x="591" y="1239"/>
                    </a:cubicBezTo>
                    <a:cubicBezTo>
                      <a:pt x="632" y="1207"/>
                      <a:pt x="691" y="1147"/>
                      <a:pt x="717" y="1125"/>
                    </a:cubicBezTo>
                    <a:cubicBezTo>
                      <a:pt x="743" y="1103"/>
                      <a:pt x="727" y="1108"/>
                      <a:pt x="747" y="1104"/>
                    </a:cubicBezTo>
                    <a:cubicBezTo>
                      <a:pt x="767" y="1100"/>
                      <a:pt x="793" y="1111"/>
                      <a:pt x="837" y="1101"/>
                    </a:cubicBezTo>
                    <a:cubicBezTo>
                      <a:pt x="881" y="1091"/>
                      <a:pt x="968" y="1056"/>
                      <a:pt x="1011" y="1044"/>
                    </a:cubicBezTo>
                    <a:cubicBezTo>
                      <a:pt x="1054" y="1032"/>
                      <a:pt x="1074" y="1035"/>
                      <a:pt x="1098" y="1029"/>
                    </a:cubicBezTo>
                    <a:cubicBezTo>
                      <a:pt x="1122" y="1023"/>
                      <a:pt x="1133" y="1011"/>
                      <a:pt x="1155" y="1008"/>
                    </a:cubicBezTo>
                    <a:cubicBezTo>
                      <a:pt x="1177" y="1005"/>
                      <a:pt x="1184" y="1027"/>
                      <a:pt x="1230" y="1011"/>
                    </a:cubicBezTo>
                    <a:cubicBezTo>
                      <a:pt x="1276" y="995"/>
                      <a:pt x="1391" y="927"/>
                      <a:pt x="1431" y="915"/>
                    </a:cubicBezTo>
                    <a:cubicBezTo>
                      <a:pt x="1471" y="903"/>
                      <a:pt x="1445" y="934"/>
                      <a:pt x="1473" y="936"/>
                    </a:cubicBezTo>
                    <a:cubicBezTo>
                      <a:pt x="1501" y="938"/>
                      <a:pt x="1551" y="954"/>
                      <a:pt x="1602" y="927"/>
                    </a:cubicBezTo>
                    <a:cubicBezTo>
                      <a:pt x="1653" y="900"/>
                      <a:pt x="1744" y="806"/>
                      <a:pt x="1779" y="774"/>
                    </a:cubicBezTo>
                    <a:cubicBezTo>
                      <a:pt x="1814" y="742"/>
                      <a:pt x="1806" y="754"/>
                      <a:pt x="1812" y="735"/>
                    </a:cubicBezTo>
                    <a:cubicBezTo>
                      <a:pt x="1818" y="716"/>
                      <a:pt x="1803" y="686"/>
                      <a:pt x="1815" y="657"/>
                    </a:cubicBezTo>
                    <a:cubicBezTo>
                      <a:pt x="1827" y="628"/>
                      <a:pt x="1879" y="592"/>
                      <a:pt x="1884" y="561"/>
                    </a:cubicBezTo>
                    <a:cubicBezTo>
                      <a:pt x="1889" y="530"/>
                      <a:pt x="1851" y="536"/>
                      <a:pt x="1842" y="471"/>
                    </a:cubicBezTo>
                    <a:cubicBezTo>
                      <a:pt x="1833" y="406"/>
                      <a:pt x="1815" y="242"/>
                      <a:pt x="1827" y="168"/>
                    </a:cubicBezTo>
                    <a:cubicBezTo>
                      <a:pt x="1839" y="94"/>
                      <a:pt x="1896" y="54"/>
                      <a:pt x="1914" y="27"/>
                    </a:cubicBezTo>
                    <a:cubicBezTo>
                      <a:pt x="1932" y="0"/>
                      <a:pt x="1933" y="5"/>
                      <a:pt x="1935" y="3"/>
                    </a:cubicBezTo>
                  </a:path>
                </a:pathLst>
              </a:custGeom>
              <a:noFill/>
              <a:ln w="57150">
                <a:solidFill>
                  <a:srgbClr val="A50021"/>
                </a:solidFill>
                <a:round/>
                <a:headEnd/>
                <a:tailEnd/>
              </a:ln>
            </p:spPr>
            <p:txBody>
              <a:bodyPr/>
              <a:lstStyle/>
              <a:p>
                <a:endParaRPr lang="en-US"/>
              </a:p>
            </p:txBody>
          </p:sp>
          <p:sp>
            <p:nvSpPr>
              <p:cNvPr id="32815" name="Freeform 37"/>
              <p:cNvSpPr>
                <a:spLocks/>
              </p:cNvSpPr>
              <p:nvPr/>
            </p:nvSpPr>
            <p:spPr bwMode="auto">
              <a:xfrm rot="-154402">
                <a:off x="2712" y="972"/>
                <a:ext cx="72" cy="177"/>
              </a:xfrm>
              <a:custGeom>
                <a:avLst/>
                <a:gdLst>
                  <a:gd name="T0" fmla="*/ 0 w 72"/>
                  <a:gd name="T1" fmla="*/ 177 h 177"/>
                  <a:gd name="T2" fmla="*/ 21 w 72"/>
                  <a:gd name="T3" fmla="*/ 75 h 177"/>
                  <a:gd name="T4" fmla="*/ 63 w 72"/>
                  <a:gd name="T5" fmla="*/ 42 h 177"/>
                  <a:gd name="T6" fmla="*/ 72 w 72"/>
                  <a:gd name="T7" fmla="*/ 0 h 177"/>
                  <a:gd name="T8" fmla="*/ 0 60000 65536"/>
                  <a:gd name="T9" fmla="*/ 0 60000 65536"/>
                  <a:gd name="T10" fmla="*/ 0 60000 65536"/>
                  <a:gd name="T11" fmla="*/ 0 60000 65536"/>
                  <a:gd name="T12" fmla="*/ 0 w 72"/>
                  <a:gd name="T13" fmla="*/ 0 h 177"/>
                  <a:gd name="T14" fmla="*/ 72 w 72"/>
                  <a:gd name="T15" fmla="*/ 177 h 177"/>
                </a:gdLst>
                <a:ahLst/>
                <a:cxnLst>
                  <a:cxn ang="T8">
                    <a:pos x="T0" y="T1"/>
                  </a:cxn>
                  <a:cxn ang="T9">
                    <a:pos x="T2" y="T3"/>
                  </a:cxn>
                  <a:cxn ang="T10">
                    <a:pos x="T4" y="T5"/>
                  </a:cxn>
                  <a:cxn ang="T11">
                    <a:pos x="T6" y="T7"/>
                  </a:cxn>
                </a:cxnLst>
                <a:rect l="T12" t="T13" r="T14" b="T15"/>
                <a:pathLst>
                  <a:path w="72" h="177">
                    <a:moveTo>
                      <a:pt x="0" y="177"/>
                    </a:moveTo>
                    <a:cubicBezTo>
                      <a:pt x="5" y="137"/>
                      <a:pt x="11" y="97"/>
                      <a:pt x="21" y="75"/>
                    </a:cubicBezTo>
                    <a:cubicBezTo>
                      <a:pt x="31" y="53"/>
                      <a:pt x="55" y="54"/>
                      <a:pt x="63" y="42"/>
                    </a:cubicBezTo>
                    <a:cubicBezTo>
                      <a:pt x="71" y="30"/>
                      <a:pt x="71" y="15"/>
                      <a:pt x="72" y="0"/>
                    </a:cubicBezTo>
                  </a:path>
                </a:pathLst>
              </a:custGeom>
              <a:noFill/>
              <a:ln w="57150">
                <a:solidFill>
                  <a:srgbClr val="A50021"/>
                </a:solidFill>
                <a:round/>
                <a:headEnd/>
                <a:tailEnd/>
              </a:ln>
            </p:spPr>
            <p:txBody>
              <a:bodyPr/>
              <a:lstStyle/>
              <a:p>
                <a:endParaRPr lang="en-US"/>
              </a:p>
            </p:txBody>
          </p:sp>
          <p:sp>
            <p:nvSpPr>
              <p:cNvPr id="32816" name="Freeform 38"/>
              <p:cNvSpPr>
                <a:spLocks/>
              </p:cNvSpPr>
              <p:nvPr/>
            </p:nvSpPr>
            <p:spPr bwMode="auto">
              <a:xfrm>
                <a:off x="1191" y="2442"/>
                <a:ext cx="117" cy="660"/>
              </a:xfrm>
              <a:custGeom>
                <a:avLst/>
                <a:gdLst>
                  <a:gd name="T0" fmla="*/ 117 w 117"/>
                  <a:gd name="T1" fmla="*/ 660 h 660"/>
                  <a:gd name="T2" fmla="*/ 57 w 117"/>
                  <a:gd name="T3" fmla="*/ 561 h 660"/>
                  <a:gd name="T4" fmla="*/ 12 w 117"/>
                  <a:gd name="T5" fmla="*/ 459 h 660"/>
                  <a:gd name="T6" fmla="*/ 3 w 117"/>
                  <a:gd name="T7" fmla="*/ 390 h 660"/>
                  <a:gd name="T8" fmla="*/ 33 w 117"/>
                  <a:gd name="T9" fmla="*/ 297 h 660"/>
                  <a:gd name="T10" fmla="*/ 54 w 117"/>
                  <a:gd name="T11" fmla="*/ 228 h 660"/>
                  <a:gd name="T12" fmla="*/ 63 w 117"/>
                  <a:gd name="T13" fmla="*/ 120 h 660"/>
                  <a:gd name="T14" fmla="*/ 84 w 117"/>
                  <a:gd name="T15" fmla="*/ 0 h 660"/>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660"/>
                  <a:gd name="T26" fmla="*/ 117 w 117"/>
                  <a:gd name="T27" fmla="*/ 660 h 6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660">
                    <a:moveTo>
                      <a:pt x="117" y="660"/>
                    </a:moveTo>
                    <a:cubicBezTo>
                      <a:pt x="95" y="627"/>
                      <a:pt x="74" y="594"/>
                      <a:pt x="57" y="561"/>
                    </a:cubicBezTo>
                    <a:cubicBezTo>
                      <a:pt x="40" y="528"/>
                      <a:pt x="21" y="487"/>
                      <a:pt x="12" y="459"/>
                    </a:cubicBezTo>
                    <a:cubicBezTo>
                      <a:pt x="3" y="431"/>
                      <a:pt x="0" y="417"/>
                      <a:pt x="3" y="390"/>
                    </a:cubicBezTo>
                    <a:cubicBezTo>
                      <a:pt x="6" y="363"/>
                      <a:pt x="25" y="324"/>
                      <a:pt x="33" y="297"/>
                    </a:cubicBezTo>
                    <a:cubicBezTo>
                      <a:pt x="41" y="270"/>
                      <a:pt x="49" y="257"/>
                      <a:pt x="54" y="228"/>
                    </a:cubicBezTo>
                    <a:cubicBezTo>
                      <a:pt x="59" y="199"/>
                      <a:pt x="58" y="158"/>
                      <a:pt x="63" y="120"/>
                    </a:cubicBezTo>
                    <a:cubicBezTo>
                      <a:pt x="68" y="82"/>
                      <a:pt x="76" y="41"/>
                      <a:pt x="84" y="0"/>
                    </a:cubicBezTo>
                  </a:path>
                </a:pathLst>
              </a:custGeom>
              <a:noFill/>
              <a:ln w="57150">
                <a:solidFill>
                  <a:srgbClr val="A50021"/>
                </a:solidFill>
                <a:round/>
                <a:headEnd/>
                <a:tailEnd/>
              </a:ln>
            </p:spPr>
            <p:txBody>
              <a:bodyPr/>
              <a:lstStyle/>
              <a:p>
                <a:endParaRPr lang="en-US"/>
              </a:p>
            </p:txBody>
          </p:sp>
          <p:sp>
            <p:nvSpPr>
              <p:cNvPr id="32817" name="Freeform 47"/>
              <p:cNvSpPr>
                <a:spLocks/>
              </p:cNvSpPr>
              <p:nvPr/>
            </p:nvSpPr>
            <p:spPr bwMode="auto">
              <a:xfrm>
                <a:off x="2247" y="2064"/>
                <a:ext cx="120" cy="270"/>
              </a:xfrm>
              <a:custGeom>
                <a:avLst/>
                <a:gdLst>
                  <a:gd name="T0" fmla="*/ 0 w 120"/>
                  <a:gd name="T1" fmla="*/ 0 h 270"/>
                  <a:gd name="T2" fmla="*/ 36 w 120"/>
                  <a:gd name="T3" fmla="*/ 66 h 270"/>
                  <a:gd name="T4" fmla="*/ 78 w 120"/>
                  <a:gd name="T5" fmla="*/ 129 h 270"/>
                  <a:gd name="T6" fmla="*/ 120 w 120"/>
                  <a:gd name="T7" fmla="*/ 270 h 270"/>
                  <a:gd name="T8" fmla="*/ 0 60000 65536"/>
                  <a:gd name="T9" fmla="*/ 0 60000 65536"/>
                  <a:gd name="T10" fmla="*/ 0 60000 65536"/>
                  <a:gd name="T11" fmla="*/ 0 60000 65536"/>
                  <a:gd name="T12" fmla="*/ 0 w 120"/>
                  <a:gd name="T13" fmla="*/ 0 h 270"/>
                  <a:gd name="T14" fmla="*/ 120 w 120"/>
                  <a:gd name="T15" fmla="*/ 270 h 270"/>
                </a:gdLst>
                <a:ahLst/>
                <a:cxnLst>
                  <a:cxn ang="T8">
                    <a:pos x="T0" y="T1"/>
                  </a:cxn>
                  <a:cxn ang="T9">
                    <a:pos x="T2" y="T3"/>
                  </a:cxn>
                  <a:cxn ang="T10">
                    <a:pos x="T4" y="T5"/>
                  </a:cxn>
                  <a:cxn ang="T11">
                    <a:pos x="T6" y="T7"/>
                  </a:cxn>
                </a:cxnLst>
                <a:rect l="T12" t="T13" r="T14" b="T15"/>
                <a:pathLst>
                  <a:path w="120" h="270">
                    <a:moveTo>
                      <a:pt x="0" y="0"/>
                    </a:moveTo>
                    <a:cubicBezTo>
                      <a:pt x="11" y="22"/>
                      <a:pt x="23" y="45"/>
                      <a:pt x="36" y="66"/>
                    </a:cubicBezTo>
                    <a:cubicBezTo>
                      <a:pt x="49" y="87"/>
                      <a:pt x="64" y="95"/>
                      <a:pt x="78" y="129"/>
                    </a:cubicBezTo>
                    <a:cubicBezTo>
                      <a:pt x="92" y="163"/>
                      <a:pt x="106" y="216"/>
                      <a:pt x="120" y="270"/>
                    </a:cubicBezTo>
                  </a:path>
                </a:pathLst>
              </a:custGeom>
              <a:noFill/>
              <a:ln w="57150">
                <a:solidFill>
                  <a:srgbClr val="A50021"/>
                </a:solidFill>
                <a:round/>
                <a:headEnd/>
                <a:tailEnd/>
              </a:ln>
            </p:spPr>
            <p:txBody>
              <a:bodyPr/>
              <a:lstStyle/>
              <a:p>
                <a:endParaRPr lang="en-US"/>
              </a:p>
            </p:txBody>
          </p:sp>
        </p:grpSp>
        <p:sp>
          <p:nvSpPr>
            <p:cNvPr id="32806" name="Line 50"/>
            <p:cNvSpPr>
              <a:spLocks noChangeShapeType="1"/>
            </p:cNvSpPr>
            <p:nvPr/>
          </p:nvSpPr>
          <p:spPr bwMode="auto">
            <a:xfrm flipH="1">
              <a:off x="2627" y="2107"/>
              <a:ext cx="4" cy="275"/>
            </a:xfrm>
            <a:prstGeom prst="line">
              <a:avLst/>
            </a:prstGeom>
            <a:noFill/>
            <a:ln w="57150">
              <a:solidFill>
                <a:srgbClr val="A50021"/>
              </a:solidFill>
              <a:prstDash val="sysDot"/>
              <a:round/>
              <a:headEnd/>
              <a:tailEnd/>
            </a:ln>
          </p:spPr>
          <p:txBody>
            <a:bodyPr/>
            <a:lstStyle/>
            <a:p>
              <a:endParaRPr lang="en-US"/>
            </a:p>
          </p:txBody>
        </p:sp>
        <p:grpSp>
          <p:nvGrpSpPr>
            <p:cNvPr id="32807" name="Group 51"/>
            <p:cNvGrpSpPr>
              <a:grpSpLocks/>
            </p:cNvGrpSpPr>
            <p:nvPr/>
          </p:nvGrpSpPr>
          <p:grpSpPr bwMode="auto">
            <a:xfrm rot="-7786842">
              <a:off x="2584" y="2292"/>
              <a:ext cx="96" cy="143"/>
              <a:chOff x="147" y="1912"/>
              <a:chExt cx="86" cy="128"/>
            </a:xfrm>
          </p:grpSpPr>
          <p:sp>
            <p:nvSpPr>
              <p:cNvPr id="32812" name="Line 52"/>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813" name="Line 53"/>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808" name="Freeform 55"/>
            <p:cNvSpPr>
              <a:spLocks/>
            </p:cNvSpPr>
            <p:nvPr/>
          </p:nvSpPr>
          <p:spPr bwMode="auto">
            <a:xfrm>
              <a:off x="2292" y="830"/>
              <a:ext cx="684" cy="962"/>
            </a:xfrm>
            <a:custGeom>
              <a:avLst/>
              <a:gdLst>
                <a:gd name="T0" fmla="*/ 616 w 612"/>
                <a:gd name="T1" fmla="*/ 3220 h 862"/>
                <a:gd name="T2" fmla="*/ 648 w 612"/>
                <a:gd name="T3" fmla="*/ 2837 h 862"/>
                <a:gd name="T4" fmla="*/ 548 w 612"/>
                <a:gd name="T5" fmla="*/ 2591 h 862"/>
                <a:gd name="T6" fmla="*/ 193 w 612"/>
                <a:gd name="T7" fmla="*/ 2086 h 862"/>
                <a:gd name="T8" fmla="*/ 32 w 612"/>
                <a:gd name="T9" fmla="*/ 1940 h 862"/>
                <a:gd name="T10" fmla="*/ 3 w 612"/>
                <a:gd name="T11" fmla="*/ 1673 h 862"/>
                <a:gd name="T12" fmla="*/ 104 w 612"/>
                <a:gd name="T13" fmla="*/ 1349 h 862"/>
                <a:gd name="T14" fmla="*/ 310 w 612"/>
                <a:gd name="T15" fmla="*/ 1234 h 862"/>
                <a:gd name="T16" fmla="*/ 490 w 612"/>
                <a:gd name="T17" fmla="*/ 1148 h 862"/>
                <a:gd name="T18" fmla="*/ 702 w 612"/>
                <a:gd name="T19" fmla="*/ 1011 h 862"/>
                <a:gd name="T20" fmla="*/ 729 w 612"/>
                <a:gd name="T21" fmla="*/ 744 h 862"/>
                <a:gd name="T22" fmla="*/ 870 w 612"/>
                <a:gd name="T23" fmla="*/ 518 h 862"/>
                <a:gd name="T24" fmla="*/ 1086 w 612"/>
                <a:gd name="T25" fmla="*/ 419 h 862"/>
                <a:gd name="T26" fmla="*/ 1894 w 612"/>
                <a:gd name="T27" fmla="*/ 61 h 862"/>
                <a:gd name="T28" fmla="*/ 2322 w 612"/>
                <a:gd name="T29" fmla="*/ 61 h 8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2"/>
                <a:gd name="T46" fmla="*/ 0 h 862"/>
                <a:gd name="T47" fmla="*/ 612 w 612"/>
                <a:gd name="T48" fmla="*/ 862 h 8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2" h="862">
                  <a:moveTo>
                    <a:pt x="162" y="862"/>
                  </a:moveTo>
                  <a:cubicBezTo>
                    <a:pt x="168" y="825"/>
                    <a:pt x="174" y="788"/>
                    <a:pt x="171" y="760"/>
                  </a:cubicBezTo>
                  <a:cubicBezTo>
                    <a:pt x="168" y="732"/>
                    <a:pt x="164" y="727"/>
                    <a:pt x="144" y="694"/>
                  </a:cubicBezTo>
                  <a:cubicBezTo>
                    <a:pt x="124" y="661"/>
                    <a:pt x="73" y="588"/>
                    <a:pt x="51" y="559"/>
                  </a:cubicBezTo>
                  <a:cubicBezTo>
                    <a:pt x="29" y="530"/>
                    <a:pt x="17" y="538"/>
                    <a:pt x="9" y="520"/>
                  </a:cubicBezTo>
                  <a:cubicBezTo>
                    <a:pt x="1" y="502"/>
                    <a:pt x="0" y="474"/>
                    <a:pt x="3" y="448"/>
                  </a:cubicBezTo>
                  <a:cubicBezTo>
                    <a:pt x="6" y="422"/>
                    <a:pt x="14" y="380"/>
                    <a:pt x="27" y="361"/>
                  </a:cubicBezTo>
                  <a:cubicBezTo>
                    <a:pt x="40" y="342"/>
                    <a:pt x="64" y="340"/>
                    <a:pt x="81" y="331"/>
                  </a:cubicBezTo>
                  <a:cubicBezTo>
                    <a:pt x="98" y="322"/>
                    <a:pt x="112" y="317"/>
                    <a:pt x="129" y="307"/>
                  </a:cubicBezTo>
                  <a:cubicBezTo>
                    <a:pt x="146" y="297"/>
                    <a:pt x="175" y="289"/>
                    <a:pt x="186" y="271"/>
                  </a:cubicBezTo>
                  <a:cubicBezTo>
                    <a:pt x="197" y="253"/>
                    <a:pt x="185" y="221"/>
                    <a:pt x="192" y="199"/>
                  </a:cubicBezTo>
                  <a:cubicBezTo>
                    <a:pt x="199" y="177"/>
                    <a:pt x="213" y="154"/>
                    <a:pt x="228" y="139"/>
                  </a:cubicBezTo>
                  <a:cubicBezTo>
                    <a:pt x="243" y="124"/>
                    <a:pt x="240" y="132"/>
                    <a:pt x="285" y="112"/>
                  </a:cubicBezTo>
                  <a:cubicBezTo>
                    <a:pt x="330" y="92"/>
                    <a:pt x="444" y="32"/>
                    <a:pt x="498" y="16"/>
                  </a:cubicBezTo>
                  <a:cubicBezTo>
                    <a:pt x="552" y="0"/>
                    <a:pt x="593" y="12"/>
                    <a:pt x="612" y="16"/>
                  </a:cubicBezTo>
                </a:path>
              </a:pathLst>
            </a:custGeom>
            <a:noFill/>
            <a:ln w="57150">
              <a:solidFill>
                <a:srgbClr val="A50021"/>
              </a:solidFill>
              <a:round/>
              <a:headEnd/>
              <a:tailEnd/>
            </a:ln>
          </p:spPr>
          <p:txBody>
            <a:bodyPr/>
            <a:lstStyle/>
            <a:p>
              <a:endParaRPr lang="en-US"/>
            </a:p>
          </p:txBody>
        </p:sp>
        <p:sp>
          <p:nvSpPr>
            <p:cNvPr id="32809" name="Oval 56"/>
            <p:cNvSpPr>
              <a:spLocks noChangeArrowheads="1"/>
            </p:cNvSpPr>
            <p:nvPr/>
          </p:nvSpPr>
          <p:spPr bwMode="auto">
            <a:xfrm>
              <a:off x="2074" y="2541"/>
              <a:ext cx="143" cy="14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
          <p:nvSpPr>
            <p:cNvPr id="32810" name="Oval 57"/>
            <p:cNvSpPr>
              <a:spLocks noChangeArrowheads="1"/>
            </p:cNvSpPr>
            <p:nvPr/>
          </p:nvSpPr>
          <p:spPr bwMode="auto">
            <a:xfrm>
              <a:off x="2007" y="2813"/>
              <a:ext cx="143" cy="14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
          <p:nvSpPr>
            <p:cNvPr id="32811" name="Oval 58"/>
            <p:cNvSpPr>
              <a:spLocks noChangeArrowheads="1"/>
            </p:cNvSpPr>
            <p:nvPr/>
          </p:nvSpPr>
          <p:spPr bwMode="auto">
            <a:xfrm>
              <a:off x="2079" y="3153"/>
              <a:ext cx="143" cy="14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grpSp>
      <p:sp>
        <p:nvSpPr>
          <p:cNvPr id="32772" name="Line 59"/>
          <p:cNvSpPr>
            <a:spLocks noChangeShapeType="1"/>
          </p:cNvSpPr>
          <p:nvPr/>
        </p:nvSpPr>
        <p:spPr bwMode="auto">
          <a:xfrm>
            <a:off x="8369300" y="1079500"/>
            <a:ext cx="800100" cy="0"/>
          </a:xfrm>
          <a:prstGeom prst="line">
            <a:avLst/>
          </a:prstGeom>
          <a:noFill/>
          <a:ln w="57150">
            <a:solidFill>
              <a:srgbClr val="A50021"/>
            </a:solidFill>
            <a:prstDash val="sysDot"/>
            <a:round/>
            <a:headEnd/>
            <a:tailEnd/>
          </a:ln>
        </p:spPr>
        <p:txBody>
          <a:bodyPr/>
          <a:lstStyle/>
          <a:p>
            <a:endParaRPr lang="en-US"/>
          </a:p>
        </p:txBody>
      </p:sp>
      <p:sp>
        <p:nvSpPr>
          <p:cNvPr id="32773" name="Text Box 60"/>
          <p:cNvSpPr txBox="1">
            <a:spLocks noChangeArrowheads="1"/>
          </p:cNvSpPr>
          <p:nvPr/>
        </p:nvSpPr>
        <p:spPr bwMode="auto">
          <a:xfrm>
            <a:off x="5970588" y="793750"/>
            <a:ext cx="2487612" cy="646113"/>
          </a:xfrm>
          <a:prstGeom prst="rect">
            <a:avLst/>
          </a:prstGeom>
          <a:noFill/>
          <a:ln w="9525">
            <a:noFill/>
            <a:miter lim="800000"/>
            <a:headEnd/>
            <a:tailEnd/>
          </a:ln>
        </p:spPr>
        <p:txBody>
          <a:bodyPr>
            <a:spAutoFit/>
          </a:bodyPr>
          <a:lstStyle/>
          <a:p>
            <a:pPr>
              <a:spcBef>
                <a:spcPct val="50000"/>
              </a:spcBef>
            </a:pPr>
            <a:r>
              <a:rPr lang="ar-EG" b="1">
                <a:latin typeface="Constantia" pitchFamily="18" charset="0"/>
                <a:ea typeface="Majalla UI"/>
                <a:cs typeface="Majalla UI"/>
              </a:rPr>
              <a:t>امتدادات في الخطط المستقبلية لهيئة السكه الحديد السودانية</a:t>
            </a:r>
            <a:endParaRPr lang="en-US" b="1">
              <a:latin typeface="Constantia" pitchFamily="18" charset="0"/>
            </a:endParaRPr>
          </a:p>
        </p:txBody>
      </p:sp>
      <p:grpSp>
        <p:nvGrpSpPr>
          <p:cNvPr id="32774" name="Group 63"/>
          <p:cNvGrpSpPr>
            <a:grpSpLocks/>
          </p:cNvGrpSpPr>
          <p:nvPr/>
        </p:nvGrpSpPr>
        <p:grpSpPr bwMode="auto">
          <a:xfrm rot="10114325">
            <a:off x="8937625" y="946150"/>
            <a:ext cx="152400" cy="227013"/>
            <a:chOff x="147" y="1912"/>
            <a:chExt cx="86" cy="128"/>
          </a:xfrm>
        </p:grpSpPr>
        <p:sp>
          <p:nvSpPr>
            <p:cNvPr id="32788" name="Line 64"/>
            <p:cNvSpPr>
              <a:spLocks noChangeShapeType="1"/>
            </p:cNvSpPr>
            <p:nvPr/>
          </p:nvSpPr>
          <p:spPr bwMode="auto">
            <a:xfrm>
              <a:off x="149" y="1954"/>
              <a:ext cx="38" cy="86"/>
            </a:xfrm>
            <a:prstGeom prst="line">
              <a:avLst/>
            </a:prstGeom>
            <a:noFill/>
            <a:ln w="57150">
              <a:solidFill>
                <a:srgbClr val="A50021"/>
              </a:solidFill>
              <a:round/>
              <a:headEnd/>
              <a:tailEnd/>
            </a:ln>
          </p:spPr>
          <p:txBody>
            <a:bodyPr/>
            <a:lstStyle/>
            <a:p>
              <a:endParaRPr lang="en-US"/>
            </a:p>
          </p:txBody>
        </p:sp>
        <p:sp>
          <p:nvSpPr>
            <p:cNvPr id="32789" name="Line 65"/>
            <p:cNvSpPr>
              <a:spLocks noChangeShapeType="1"/>
            </p:cNvSpPr>
            <p:nvPr/>
          </p:nvSpPr>
          <p:spPr bwMode="auto">
            <a:xfrm flipV="1">
              <a:off x="147" y="1912"/>
              <a:ext cx="86" cy="41"/>
            </a:xfrm>
            <a:prstGeom prst="line">
              <a:avLst/>
            </a:prstGeom>
            <a:noFill/>
            <a:ln w="57150">
              <a:solidFill>
                <a:srgbClr val="A50021"/>
              </a:solidFill>
              <a:round/>
              <a:headEnd/>
              <a:tailEnd/>
            </a:ln>
          </p:spPr>
          <p:txBody>
            <a:bodyPr/>
            <a:lstStyle/>
            <a:p>
              <a:endParaRPr lang="en-US"/>
            </a:p>
          </p:txBody>
        </p:sp>
      </p:grpSp>
      <p:sp>
        <p:nvSpPr>
          <p:cNvPr id="32775" name="Oval 66"/>
          <p:cNvSpPr>
            <a:spLocks noChangeArrowheads="1"/>
          </p:cNvSpPr>
          <p:nvPr/>
        </p:nvSpPr>
        <p:spPr bwMode="auto">
          <a:xfrm>
            <a:off x="3352800" y="2971800"/>
            <a:ext cx="417513" cy="41751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
        <p:nvSpPr>
          <p:cNvPr id="32776" name="Text Box 67"/>
          <p:cNvSpPr txBox="1">
            <a:spLocks noChangeArrowheads="1"/>
          </p:cNvSpPr>
          <p:nvPr/>
        </p:nvSpPr>
        <p:spPr bwMode="auto">
          <a:xfrm>
            <a:off x="6030913" y="1577975"/>
            <a:ext cx="2355850" cy="369888"/>
          </a:xfrm>
          <a:prstGeom prst="rect">
            <a:avLst/>
          </a:prstGeom>
          <a:noFill/>
          <a:ln w="9525">
            <a:noFill/>
            <a:miter lim="800000"/>
            <a:headEnd/>
            <a:tailEnd/>
          </a:ln>
        </p:spPr>
        <p:txBody>
          <a:bodyPr>
            <a:spAutoFit/>
          </a:bodyPr>
          <a:lstStyle/>
          <a:p>
            <a:pPr algn="just" rtl="1">
              <a:spcBef>
                <a:spcPct val="50000"/>
              </a:spcBef>
            </a:pPr>
            <a:r>
              <a:rPr lang="ar-SA" b="1">
                <a:latin typeface="Constantia" pitchFamily="18" charset="0"/>
                <a:ea typeface="Majalla UI"/>
                <a:cs typeface="Majalla UI"/>
              </a:rPr>
              <a:t>ال</a:t>
            </a:r>
            <a:r>
              <a:rPr lang="ar-EG" b="1">
                <a:latin typeface="Constantia" pitchFamily="18" charset="0"/>
                <a:ea typeface="Majalla UI"/>
                <a:cs typeface="Majalla UI"/>
              </a:rPr>
              <a:t>مواني</a:t>
            </a:r>
            <a:r>
              <a:rPr lang="ar-SA" b="1">
                <a:latin typeface="Constantia" pitchFamily="18" charset="0"/>
                <a:ea typeface="Majalla UI"/>
                <a:cs typeface="Majalla UI"/>
              </a:rPr>
              <a:t>ء</a:t>
            </a:r>
            <a:r>
              <a:rPr lang="ar-EG" b="1">
                <a:latin typeface="Constantia" pitchFamily="18" charset="0"/>
                <a:ea typeface="Majalla UI"/>
                <a:cs typeface="Majalla UI"/>
              </a:rPr>
              <a:t> النهرية</a:t>
            </a:r>
            <a:endParaRPr lang="en-US" b="1">
              <a:latin typeface="Constantia" pitchFamily="18" charset="0"/>
            </a:endParaRPr>
          </a:p>
        </p:txBody>
      </p:sp>
      <p:sp>
        <p:nvSpPr>
          <p:cNvPr id="32777" name="AutoShape 69"/>
          <p:cNvSpPr>
            <a:spLocks noChangeArrowheads="1"/>
          </p:cNvSpPr>
          <p:nvPr/>
        </p:nvSpPr>
        <p:spPr bwMode="auto">
          <a:xfrm>
            <a:off x="381000" y="87313"/>
            <a:ext cx="8582025" cy="552450"/>
          </a:xfrm>
          <a:prstGeom prst="flowChartAlternateProcess">
            <a:avLst/>
          </a:prstGeom>
          <a:solidFill>
            <a:srgbClr val="FFFFCC"/>
          </a:solidFill>
          <a:ln w="9525" algn="ctr">
            <a:solidFill>
              <a:schemeClr val="tx1"/>
            </a:solidFill>
            <a:miter lim="800000"/>
            <a:headEnd/>
            <a:tailEnd/>
          </a:ln>
        </p:spPr>
        <p:txBody>
          <a:bodyPr wrap="none" lIns="90000" tIns="46800" rIns="90000" bIns="46800" anchor="ctr"/>
          <a:lstStyle/>
          <a:p>
            <a:pPr algn="ctr">
              <a:spcBef>
                <a:spcPct val="20000"/>
              </a:spcBef>
            </a:pPr>
            <a:endParaRPr lang="ar-SA" sz="2800" b="1">
              <a:solidFill>
                <a:srgbClr val="004E6D"/>
              </a:solidFill>
              <a:latin typeface="Tahoma" pitchFamily="34" charset="0"/>
              <a:cs typeface="Arabic Transparent" pitchFamily="34" charset="0"/>
            </a:endParaRPr>
          </a:p>
        </p:txBody>
      </p:sp>
      <p:sp>
        <p:nvSpPr>
          <p:cNvPr id="32778" name="AutoShape 71"/>
          <p:cNvSpPr>
            <a:spLocks noChangeArrowheads="1"/>
          </p:cNvSpPr>
          <p:nvPr/>
        </p:nvSpPr>
        <p:spPr bwMode="auto">
          <a:xfrm>
            <a:off x="5972175" y="2668588"/>
            <a:ext cx="3060700" cy="409575"/>
          </a:xfrm>
          <a:prstGeom prst="flowChartAlternateProcess">
            <a:avLst/>
          </a:prstGeom>
          <a:solidFill>
            <a:srgbClr val="CCFFCC"/>
          </a:solidFill>
          <a:ln w="9525" algn="ctr">
            <a:solidFill>
              <a:schemeClr val="tx1"/>
            </a:solidFill>
            <a:miter lim="800000"/>
            <a:headEnd/>
            <a:tailEnd/>
          </a:ln>
        </p:spPr>
        <p:txBody>
          <a:bodyPr wrap="none" lIns="90000" tIns="46800" rIns="90000" bIns="46800" anchor="ctr"/>
          <a:lstStyle/>
          <a:p>
            <a:pPr algn="ctr">
              <a:spcBef>
                <a:spcPct val="20000"/>
              </a:spcBef>
            </a:pPr>
            <a:r>
              <a:rPr lang="ar-EG" b="1">
                <a:solidFill>
                  <a:srgbClr val="004E6D"/>
                </a:solidFill>
                <a:latin typeface="Tahoma" pitchFamily="34" charset="0"/>
                <a:cs typeface="Arabic Transparent" pitchFamily="34" charset="0"/>
              </a:rPr>
              <a:t>الربط اللوجيستي مع النقل النهري</a:t>
            </a:r>
            <a:endParaRPr lang="en-US" b="1">
              <a:solidFill>
                <a:srgbClr val="004E6D"/>
              </a:solidFill>
              <a:latin typeface="Tahoma" pitchFamily="34" charset="0"/>
              <a:cs typeface="Arabic Transparent" pitchFamily="34" charset="0"/>
            </a:endParaRPr>
          </a:p>
        </p:txBody>
      </p:sp>
      <p:sp>
        <p:nvSpPr>
          <p:cNvPr id="32779" name="AutoShape 73"/>
          <p:cNvSpPr>
            <a:spLocks noChangeArrowheads="1"/>
          </p:cNvSpPr>
          <p:nvPr/>
        </p:nvSpPr>
        <p:spPr bwMode="auto">
          <a:xfrm>
            <a:off x="5962650" y="2184400"/>
            <a:ext cx="3059113" cy="409575"/>
          </a:xfrm>
          <a:prstGeom prst="flowChartAlternateProcess">
            <a:avLst/>
          </a:prstGeom>
          <a:solidFill>
            <a:srgbClr val="CCFFCC"/>
          </a:solidFill>
          <a:ln w="9525" algn="ctr">
            <a:solidFill>
              <a:schemeClr val="tx1"/>
            </a:solidFill>
            <a:miter lim="800000"/>
            <a:headEnd/>
            <a:tailEnd/>
          </a:ln>
        </p:spPr>
        <p:txBody>
          <a:bodyPr wrap="none" lIns="90000" tIns="46800" rIns="90000" bIns="46800" anchor="ctr"/>
          <a:lstStyle/>
          <a:p>
            <a:pPr algn="ctr">
              <a:spcBef>
                <a:spcPct val="20000"/>
              </a:spcBef>
            </a:pPr>
            <a:r>
              <a:rPr lang="ar-EG" b="1">
                <a:solidFill>
                  <a:srgbClr val="004E6D"/>
                </a:solidFill>
                <a:latin typeface="Tahoma" pitchFamily="34" charset="0"/>
                <a:cs typeface="Arabic Transparent" pitchFamily="34" charset="0"/>
              </a:rPr>
              <a:t>الربط اللوجيستي مع الدول المجاورة</a:t>
            </a:r>
            <a:endParaRPr lang="en-US" b="1">
              <a:solidFill>
                <a:srgbClr val="004E6D"/>
              </a:solidFill>
              <a:latin typeface="Tahoma" pitchFamily="34" charset="0"/>
              <a:cs typeface="Arabic Transparent" pitchFamily="34" charset="0"/>
            </a:endParaRPr>
          </a:p>
        </p:txBody>
      </p:sp>
      <p:sp>
        <p:nvSpPr>
          <p:cNvPr id="32780" name="Slide Number Placeholder 57"/>
          <p:cNvSpPr>
            <a:spLocks noGrp="1"/>
          </p:cNvSpPr>
          <p:nvPr>
            <p:ph type="sldNum" sz="quarter" idx="12"/>
          </p:nvPr>
        </p:nvSpPr>
        <p:spPr bwMode="auto">
          <a:noFill/>
          <a:ln>
            <a:miter lim="800000"/>
            <a:headEnd/>
            <a:tailEnd/>
          </a:ln>
        </p:spPr>
        <p:txBody>
          <a:bodyPr lIns="91440" tIns="45720" rIns="91440" bIns="45720" anchor="t"/>
          <a:lstStyle/>
          <a:p>
            <a:fld id="{1835E233-3FF2-4E24-BBDC-C5630007D8BF}" type="slidenum">
              <a:rPr lang="en-US" smtClean="0">
                <a:latin typeface="Arial" pitchFamily="34" charset="0"/>
              </a:rPr>
              <a:pPr/>
              <a:t>28</a:t>
            </a:fld>
            <a:endParaRPr lang="en-US" smtClean="0">
              <a:latin typeface="Arial" pitchFamily="34" charset="0"/>
            </a:endParaRPr>
          </a:p>
        </p:txBody>
      </p:sp>
      <p:sp>
        <p:nvSpPr>
          <p:cNvPr id="32781" name="Oval 58"/>
          <p:cNvSpPr>
            <a:spLocks noChangeArrowheads="1"/>
          </p:cNvSpPr>
          <p:nvPr/>
        </p:nvSpPr>
        <p:spPr bwMode="auto">
          <a:xfrm>
            <a:off x="4705350" y="1628775"/>
            <a:ext cx="114300" cy="142875"/>
          </a:xfrm>
          <a:prstGeom prst="ellipse">
            <a:avLst/>
          </a:prstGeom>
          <a:solidFill>
            <a:srgbClr val="FF0000"/>
          </a:solidFill>
          <a:ln w="9525" algn="ctr">
            <a:solidFill>
              <a:schemeClr val="tx1"/>
            </a:solidFill>
            <a:round/>
            <a:headEnd/>
            <a:tailEnd/>
          </a:ln>
        </p:spPr>
        <p:txBody>
          <a:bodyPr/>
          <a:lstStyle/>
          <a:p>
            <a:pPr algn="r" rtl="1"/>
            <a:endParaRPr lang="ar-SA"/>
          </a:p>
        </p:txBody>
      </p:sp>
      <p:sp>
        <p:nvSpPr>
          <p:cNvPr id="32782" name="Oval 59"/>
          <p:cNvSpPr>
            <a:spLocks noChangeArrowheads="1"/>
          </p:cNvSpPr>
          <p:nvPr/>
        </p:nvSpPr>
        <p:spPr bwMode="auto">
          <a:xfrm>
            <a:off x="3524250" y="3162300"/>
            <a:ext cx="114300" cy="142875"/>
          </a:xfrm>
          <a:prstGeom prst="ellipse">
            <a:avLst/>
          </a:prstGeom>
          <a:solidFill>
            <a:srgbClr val="FF0000"/>
          </a:solidFill>
          <a:ln w="9525" algn="ctr">
            <a:solidFill>
              <a:schemeClr val="tx1"/>
            </a:solidFill>
            <a:round/>
            <a:headEnd/>
            <a:tailEnd/>
          </a:ln>
        </p:spPr>
        <p:txBody>
          <a:bodyPr/>
          <a:lstStyle/>
          <a:p>
            <a:pPr algn="r" rtl="1"/>
            <a:endParaRPr lang="ar-SA"/>
          </a:p>
        </p:txBody>
      </p:sp>
      <p:sp>
        <p:nvSpPr>
          <p:cNvPr id="32783" name="Oval 60"/>
          <p:cNvSpPr>
            <a:spLocks noChangeArrowheads="1"/>
          </p:cNvSpPr>
          <p:nvPr/>
        </p:nvSpPr>
        <p:spPr bwMode="auto">
          <a:xfrm>
            <a:off x="3609975" y="2276475"/>
            <a:ext cx="114300" cy="142875"/>
          </a:xfrm>
          <a:prstGeom prst="ellipse">
            <a:avLst/>
          </a:prstGeom>
          <a:solidFill>
            <a:srgbClr val="FF0000"/>
          </a:solidFill>
          <a:ln w="9525" algn="ctr">
            <a:solidFill>
              <a:schemeClr val="tx1"/>
            </a:solidFill>
            <a:round/>
            <a:headEnd/>
            <a:tailEnd/>
          </a:ln>
        </p:spPr>
        <p:txBody>
          <a:bodyPr/>
          <a:lstStyle/>
          <a:p>
            <a:pPr algn="r" rtl="1"/>
            <a:endParaRPr lang="ar-SA"/>
          </a:p>
        </p:txBody>
      </p:sp>
      <p:sp>
        <p:nvSpPr>
          <p:cNvPr id="32784" name="Oval 61"/>
          <p:cNvSpPr>
            <a:spLocks noChangeArrowheads="1"/>
          </p:cNvSpPr>
          <p:nvPr/>
        </p:nvSpPr>
        <p:spPr bwMode="auto">
          <a:xfrm>
            <a:off x="3886200" y="1885950"/>
            <a:ext cx="114300" cy="142875"/>
          </a:xfrm>
          <a:prstGeom prst="ellipse">
            <a:avLst/>
          </a:prstGeom>
          <a:solidFill>
            <a:srgbClr val="FF0000"/>
          </a:solidFill>
          <a:ln w="9525" algn="ctr">
            <a:solidFill>
              <a:schemeClr val="tx1"/>
            </a:solidFill>
            <a:round/>
            <a:headEnd/>
            <a:tailEnd/>
          </a:ln>
        </p:spPr>
        <p:txBody>
          <a:bodyPr/>
          <a:lstStyle/>
          <a:p>
            <a:pPr algn="r" rtl="1"/>
            <a:endParaRPr lang="ar-SA"/>
          </a:p>
        </p:txBody>
      </p:sp>
      <p:sp>
        <p:nvSpPr>
          <p:cNvPr id="32785" name="Oval 66"/>
          <p:cNvSpPr>
            <a:spLocks noChangeArrowheads="1"/>
          </p:cNvSpPr>
          <p:nvPr/>
        </p:nvSpPr>
        <p:spPr bwMode="auto">
          <a:xfrm>
            <a:off x="3429000" y="2133600"/>
            <a:ext cx="417513" cy="41751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
        <p:nvSpPr>
          <p:cNvPr id="32786" name="Oval 66"/>
          <p:cNvSpPr>
            <a:spLocks noChangeArrowheads="1"/>
          </p:cNvSpPr>
          <p:nvPr/>
        </p:nvSpPr>
        <p:spPr bwMode="auto">
          <a:xfrm>
            <a:off x="3733800" y="1676400"/>
            <a:ext cx="417513" cy="41751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
        <p:nvSpPr>
          <p:cNvPr id="32787" name="Oval 66"/>
          <p:cNvSpPr>
            <a:spLocks noChangeArrowheads="1"/>
          </p:cNvSpPr>
          <p:nvPr/>
        </p:nvSpPr>
        <p:spPr bwMode="auto">
          <a:xfrm>
            <a:off x="8534400" y="1524000"/>
            <a:ext cx="417513" cy="417513"/>
          </a:xfrm>
          <a:prstGeom prst="ellipse">
            <a:avLst/>
          </a:prstGeom>
          <a:noFill/>
          <a:ln w="28575">
            <a:solidFill>
              <a:srgbClr val="9D3BFF"/>
            </a:solidFill>
            <a:round/>
            <a:headEnd/>
            <a:tailEnd/>
          </a:ln>
        </p:spPr>
        <p:txBody>
          <a:bodyPr wrap="none" anchor="ctr"/>
          <a:lstStyle/>
          <a:p>
            <a:pPr algn="ctr"/>
            <a:endParaRPr lang="ar-SA">
              <a:solidFill>
                <a:srgbClr val="A50021"/>
              </a:solidFill>
              <a:latin typeface="Constantia" pitchFamily="18" charset="0"/>
            </a:endParaRP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eaLnBrk="1" fontAlgn="auto" hangingPunct="1">
              <a:spcAft>
                <a:spcPts val="0"/>
              </a:spcAft>
              <a:defRPr/>
            </a:pPr>
            <a:r>
              <a:rPr lang="ar-SA" sz="3200" dirty="0" smtClean="0">
                <a:solidFill>
                  <a:srgbClr val="FF0000"/>
                </a:solidFill>
                <a:cs typeface="Andalus" pitchFamily="2" charset="-78"/>
              </a:rPr>
              <a:t>بناءعلي ذلك فان مكونات التنمية في اطار المشروع الاستراتجي الذي ستقوم به الشركة يتمثل في  الاتي : </a:t>
            </a:r>
            <a:endParaRPr lang="ar-SA" sz="3200"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0" y="4357694"/>
            <a:ext cx="7149458" cy="1323439"/>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000" b="1" dirty="0">
                <a:ln w="50800"/>
                <a:solidFill>
                  <a:schemeClr val="bg1">
                    <a:shade val="50000"/>
                  </a:schemeClr>
                </a:solidFill>
                <a:latin typeface="+mn-lt"/>
                <a:cs typeface="+mn-cs"/>
              </a:rPr>
              <a:t>SUDAN IS A HUB LOGISTIC</a:t>
            </a:r>
            <a:endParaRPr lang="en-US" sz="4000" b="1" dirty="0">
              <a:ln w="50800"/>
              <a:solidFill>
                <a:srgbClr val="FF0000"/>
              </a:solidFill>
              <a:latin typeface="+mn-lt"/>
              <a:cs typeface="+mn-cs"/>
            </a:endParaRPr>
          </a:p>
          <a:p>
            <a:pPr algn="ctr" fontAlgn="auto">
              <a:spcBef>
                <a:spcPts val="0"/>
              </a:spcBef>
              <a:spcAft>
                <a:spcPts val="0"/>
              </a:spcAft>
              <a:defRPr/>
            </a:pPr>
            <a:r>
              <a:rPr lang="en-US" sz="4000" b="1" dirty="0">
                <a:ln w="50800"/>
                <a:solidFill>
                  <a:schemeClr val="bg1">
                    <a:shade val="50000"/>
                  </a:schemeClr>
                </a:solidFill>
                <a:latin typeface="+mn-lt"/>
                <a:cs typeface="+mn-cs"/>
              </a:rPr>
              <a:t>CENTER FOR AFRICA &amp; ASIA</a:t>
            </a:r>
          </a:p>
        </p:txBody>
      </p:sp>
      <p:sp>
        <p:nvSpPr>
          <p:cNvPr id="6" name="Rectangle 5"/>
          <p:cNvSpPr/>
          <p:nvPr/>
        </p:nvSpPr>
        <p:spPr>
          <a:xfrm>
            <a:off x="457200" y="0"/>
            <a:ext cx="7838177" cy="1538883"/>
          </a:xfrm>
          <a:prstGeom prst="rect">
            <a:avLst/>
          </a:prstGeom>
          <a:noFill/>
        </p:spPr>
        <p:txBody>
          <a:bodyPr>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السودان </a:t>
            </a:r>
            <a:r>
              <a:rPr lang="ar-SA"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مركز لوجستي رئيسي</a:t>
            </a:r>
          </a:p>
          <a:p>
            <a:pPr algn="ctr" fontAlgn="auto">
              <a:spcBef>
                <a:spcPts val="0"/>
              </a:spcBef>
              <a:spcAft>
                <a:spcPts val="0"/>
              </a:spcAft>
              <a:defRPr/>
            </a:pPr>
            <a:r>
              <a:rPr lang="ar-SA"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لكل من افريقيا وآسيا </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pic>
        <p:nvPicPr>
          <p:cNvPr id="7172" name="Picture 6"/>
          <p:cNvPicPr>
            <a:picLocks noGrp="1" noChangeAspect="1" noChangeArrowheads="1"/>
          </p:cNvPicPr>
          <p:nvPr>
            <p:ph idx="1"/>
          </p:nvPr>
        </p:nvPicPr>
        <p:blipFill>
          <a:blip r:embed="rId2" cstate="print"/>
          <a:srcRect/>
          <a:stretch>
            <a:fillRect/>
          </a:stretch>
        </p:blipFill>
        <p:spPr>
          <a:xfrm>
            <a:off x="0" y="1828800"/>
            <a:ext cx="9144000" cy="5029200"/>
          </a:xfr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1981200"/>
            <a:ext cx="8185150" cy="3046413"/>
          </a:xfrm>
          <a:prstGeom prst="rect">
            <a:avLst/>
          </a:prstGeom>
          <a:noFill/>
          <a:ln w="9525">
            <a:noFill/>
            <a:miter lim="800000"/>
            <a:headEnd/>
            <a:tailEnd/>
          </a:ln>
        </p:spPr>
        <p:txBody>
          <a:bodyPr>
            <a:spAutoFit/>
          </a:bodyPr>
          <a:lstStyle/>
          <a:p>
            <a:pPr algn="just" rtl="1">
              <a:buFont typeface="Wingdings" pitchFamily="2" charset="2"/>
              <a:buChar char="Ø"/>
              <a:tabLst>
                <a:tab pos="449263" algn="l"/>
              </a:tabLst>
              <a:defRPr/>
            </a:pPr>
            <a:r>
              <a:rPr lang="ar-EG" sz="2400" b="1" dirty="0">
                <a:solidFill>
                  <a:schemeClr val="bg1"/>
                </a:solidFill>
                <a:latin typeface="Constantia" pitchFamily="18" charset="0"/>
                <a:cs typeface="Arabic Transparent" pitchFamily="34" charset="0"/>
              </a:rPr>
              <a:t>	</a:t>
            </a:r>
            <a:r>
              <a:rPr lang="ar-EG" sz="3200" b="1" dirty="0">
                <a:latin typeface="+mn-lt"/>
                <a:ea typeface="Majalla UI"/>
                <a:cs typeface="+mn-cs"/>
              </a:rPr>
              <a:t> </a:t>
            </a:r>
            <a:r>
              <a:rPr lang="ar-SA" sz="3200" b="1" dirty="0">
                <a:latin typeface="+mn-lt"/>
                <a:ea typeface="Majalla UI"/>
                <a:cs typeface="+mn-cs"/>
              </a:rPr>
              <a:t> </a:t>
            </a:r>
            <a:r>
              <a:rPr lang="ar-EG" sz="3200" b="1" dirty="0">
                <a:latin typeface="+mn-lt"/>
                <a:ea typeface="Majalla UI"/>
                <a:cs typeface="+mn-cs"/>
              </a:rPr>
              <a:t>تحقق فلسفة أن السودان يمكن أن يكون مركزا لوجيستيا لوسط أفريقيا</a:t>
            </a:r>
            <a:r>
              <a:rPr lang="ar-SA" sz="3200" b="1" dirty="0">
                <a:latin typeface="+mn-lt"/>
                <a:ea typeface="Majalla UI"/>
                <a:cs typeface="+mn-cs"/>
              </a:rPr>
              <a:t> </a:t>
            </a:r>
            <a:r>
              <a:rPr lang="ar-EG" sz="3200" b="1" dirty="0">
                <a:latin typeface="+mn-lt"/>
                <a:ea typeface="Majalla UI"/>
                <a:cs typeface="+mn-cs"/>
              </a:rPr>
              <a:t>خاصة للدول الغير ساحلية المجاورة للسودان </a:t>
            </a:r>
            <a:r>
              <a:rPr lang="ar-KW" sz="3200" b="1" dirty="0">
                <a:latin typeface="+mn-lt"/>
                <a:ea typeface="Majalla UI"/>
                <a:cs typeface="+mn-cs"/>
              </a:rPr>
              <a:t> </a:t>
            </a:r>
            <a:r>
              <a:rPr lang="ar-SA" sz="3200" b="1" dirty="0">
                <a:latin typeface="+mn-lt"/>
                <a:ea typeface="Majalla UI"/>
                <a:cs typeface="+mn-cs"/>
              </a:rPr>
              <a:t>حيث ي</a:t>
            </a:r>
            <a:r>
              <a:rPr lang="ar-KW" sz="3200" b="1" dirty="0">
                <a:latin typeface="+mn-lt"/>
                <a:ea typeface="Majalla UI"/>
                <a:cs typeface="+mn-cs"/>
              </a:rPr>
              <a:t>تعدى التبادل التجاري لهذه الدول 15 مليار دولار</a:t>
            </a:r>
            <a:r>
              <a:rPr lang="ar-EG" sz="3200" b="1" dirty="0">
                <a:latin typeface="+mn-lt"/>
                <a:ea typeface="Majalla UI"/>
                <a:cs typeface="+mn-cs"/>
              </a:rPr>
              <a:t>.</a:t>
            </a:r>
          </a:p>
          <a:p>
            <a:pPr algn="just" rtl="1">
              <a:buFont typeface="Wingdings" pitchFamily="2" charset="2"/>
              <a:buChar char="Ø"/>
              <a:tabLst>
                <a:tab pos="449263" algn="l"/>
              </a:tabLst>
              <a:defRPr/>
            </a:pPr>
            <a:r>
              <a:rPr lang="ar-EG" sz="3200" b="1" dirty="0">
                <a:latin typeface="+mn-lt"/>
                <a:ea typeface="Majalla UI"/>
                <a:cs typeface="+mn-cs"/>
              </a:rPr>
              <a:t>	 هذا يتوافق مع </a:t>
            </a:r>
            <a:r>
              <a:rPr lang="ar-SA" sz="3200" b="1" dirty="0">
                <a:latin typeface="+mn-lt"/>
                <a:ea typeface="Majalla UI"/>
                <a:cs typeface="+mn-cs"/>
              </a:rPr>
              <a:t>التخطيط الاستراتيجي و</a:t>
            </a:r>
            <a:r>
              <a:rPr lang="ar-EG" sz="3200" b="1" dirty="0">
                <a:latin typeface="+mn-lt"/>
                <a:ea typeface="Majalla UI"/>
                <a:cs typeface="+mn-cs"/>
              </a:rPr>
              <a:t>ما تقوم به شركة </a:t>
            </a:r>
            <a:r>
              <a:rPr lang="ar-SA" sz="3200" b="1" dirty="0">
                <a:latin typeface="+mn-lt"/>
                <a:ea typeface="Majalla UI"/>
                <a:cs typeface="+mn-cs"/>
              </a:rPr>
              <a:t>النيل ل</a:t>
            </a:r>
            <a:r>
              <a:rPr lang="ar-EG" sz="3200" b="1" dirty="0">
                <a:latin typeface="+mn-lt"/>
                <a:ea typeface="Majalla UI"/>
                <a:cs typeface="+mn-cs"/>
              </a:rPr>
              <a:t>لنقل النهري</a:t>
            </a:r>
            <a:r>
              <a:rPr lang="ar-SA" sz="3200" b="1" dirty="0">
                <a:latin typeface="+mn-lt"/>
                <a:ea typeface="Majalla UI"/>
                <a:cs typeface="+mn-cs"/>
              </a:rPr>
              <a:t> سيستكمل مع مشروعات اخري لتكون عناصر النقل هي </a:t>
            </a:r>
            <a:r>
              <a:rPr lang="ar-EG" sz="3200" b="1" dirty="0">
                <a:latin typeface="+mn-lt"/>
                <a:ea typeface="Majalla UI"/>
                <a:cs typeface="+mn-cs"/>
              </a:rPr>
              <a:t>... (بحري -بري – سكة حديد – نهري ).</a:t>
            </a:r>
            <a:endParaRPr lang="en-US" sz="3200" b="1" dirty="0">
              <a:latin typeface="+mn-lt"/>
              <a:ea typeface="Majalla UI"/>
              <a:cs typeface="+mn-cs"/>
            </a:endParaRPr>
          </a:p>
        </p:txBody>
      </p:sp>
      <p:sp>
        <p:nvSpPr>
          <p:cNvPr id="26627" name="AutoShape 3"/>
          <p:cNvSpPr>
            <a:spLocks noChangeArrowheads="1"/>
          </p:cNvSpPr>
          <p:nvPr/>
        </p:nvSpPr>
        <p:spPr bwMode="auto">
          <a:xfrm>
            <a:off x="1249363" y="236538"/>
            <a:ext cx="6684962" cy="836612"/>
          </a:xfrm>
          <a:prstGeom prst="flowChartAlternateProcess">
            <a:avLst/>
          </a:prstGeom>
          <a:solidFill>
            <a:srgbClr val="FFFFCC"/>
          </a:solidFill>
          <a:ln w="9525" algn="ctr">
            <a:solidFill>
              <a:srgbClr val="003399"/>
            </a:solidFill>
            <a:miter lim="800000"/>
            <a:headEnd/>
            <a:tailEnd/>
          </a:ln>
        </p:spPr>
        <p:txBody>
          <a:bodyPr lIns="0" tIns="0" rIns="0" bIns="0" anchor="ctr"/>
          <a:lstStyle/>
          <a:p>
            <a:pPr algn="ctr" fontAlgn="auto">
              <a:lnSpc>
                <a:spcPct val="80000"/>
              </a:lnSpc>
              <a:spcBef>
                <a:spcPct val="20000"/>
              </a:spcBef>
              <a:spcAft>
                <a:spcPts val="0"/>
              </a:spcAft>
              <a:defRPr/>
            </a:pPr>
            <a:r>
              <a:rPr lang="ar-KW" sz="2400" b="1" dirty="0">
                <a:solidFill>
                  <a:schemeClr val="accent2">
                    <a:lumMod val="50000"/>
                  </a:schemeClr>
                </a:solidFill>
                <a:latin typeface="Tahoma" pitchFamily="34" charset="0"/>
                <a:cs typeface="Arabic Transparent" pitchFamily="2" charset="-78"/>
              </a:rPr>
              <a:t>إن</a:t>
            </a:r>
            <a:r>
              <a:rPr lang="ar-EG" sz="2400" b="1" dirty="0">
                <a:solidFill>
                  <a:schemeClr val="accent2">
                    <a:lumMod val="50000"/>
                  </a:schemeClr>
                </a:solidFill>
                <a:latin typeface="Tahoma" pitchFamily="34" charset="0"/>
                <a:cs typeface="Arabic Transparent" pitchFamily="2" charset="-78"/>
              </a:rPr>
              <a:t>شاء و تطوير عناصر النقل متعددة الوسائط</a:t>
            </a:r>
          </a:p>
          <a:p>
            <a:pPr algn="ctr" fontAlgn="auto">
              <a:lnSpc>
                <a:spcPct val="80000"/>
              </a:lnSpc>
              <a:spcBef>
                <a:spcPct val="20000"/>
              </a:spcBef>
              <a:spcAft>
                <a:spcPts val="0"/>
              </a:spcAft>
              <a:defRPr/>
            </a:pPr>
            <a:r>
              <a:rPr lang="en-GB" sz="2400" b="1" dirty="0">
                <a:solidFill>
                  <a:schemeClr val="accent2">
                    <a:lumMod val="50000"/>
                  </a:schemeClr>
                </a:solidFill>
                <a:latin typeface="Tahoma" pitchFamily="34" charset="0"/>
                <a:cs typeface="Arabic Transparent" pitchFamily="2" charset="-78"/>
              </a:rPr>
              <a:t>Multi-Model Transportation</a:t>
            </a:r>
            <a:r>
              <a:rPr lang="en-US" sz="2400" b="1" dirty="0">
                <a:solidFill>
                  <a:schemeClr val="accent2">
                    <a:lumMod val="50000"/>
                  </a:schemeClr>
                </a:solidFill>
                <a:latin typeface="Tahoma" pitchFamily="34" charset="0"/>
                <a:cs typeface="Arabic Transparent" pitchFamily="2" charset="-78"/>
              </a:rPr>
              <a:t> </a:t>
            </a:r>
          </a:p>
        </p:txBody>
      </p:sp>
      <p:sp>
        <p:nvSpPr>
          <p:cNvPr id="34820" name="Text Box 6"/>
          <p:cNvSpPr txBox="1">
            <a:spLocks noChangeArrowheads="1"/>
          </p:cNvSpPr>
          <p:nvPr/>
        </p:nvSpPr>
        <p:spPr bwMode="auto">
          <a:xfrm>
            <a:off x="5943600" y="1320800"/>
            <a:ext cx="2914650" cy="700088"/>
          </a:xfrm>
          <a:prstGeom prst="rect">
            <a:avLst/>
          </a:prstGeom>
          <a:solidFill>
            <a:srgbClr val="CCFFCC"/>
          </a:solidFill>
          <a:ln w="9525" algn="ctr">
            <a:solidFill>
              <a:schemeClr val="tx1"/>
            </a:solidFill>
            <a:miter lim="800000"/>
            <a:headEnd/>
            <a:tailEnd/>
          </a:ln>
        </p:spPr>
        <p:txBody>
          <a:bodyPr wrap="none" lIns="90000" tIns="46800" rIns="90000" bIns="46800" anchor="ctr"/>
          <a:lstStyle/>
          <a:p>
            <a:r>
              <a:rPr lang="ar-SA" sz="2800">
                <a:solidFill>
                  <a:srgbClr val="800000"/>
                </a:solidFill>
                <a:latin typeface="Constantia" pitchFamily="18" charset="0"/>
                <a:cs typeface="Arabic Transparent" pitchFamily="34" charset="0"/>
              </a:rPr>
              <a:t>       </a:t>
            </a:r>
            <a:r>
              <a:rPr lang="ar-EG" sz="2800" b="1">
                <a:solidFill>
                  <a:srgbClr val="800000"/>
                </a:solidFill>
                <a:latin typeface="Constantia" pitchFamily="18" charset="0"/>
                <a:cs typeface="Arabic Transparent" pitchFamily="34" charset="0"/>
              </a:rPr>
              <a:t>شبكة لوجيستية متكاملة</a:t>
            </a:r>
            <a:endParaRPr lang="en-US" sz="2800" b="1">
              <a:solidFill>
                <a:srgbClr val="800000"/>
              </a:solidFill>
              <a:latin typeface="Constantia" pitchFamily="18" charset="0"/>
              <a:cs typeface="Arabic Transparent" pitchFamily="34" charset="0"/>
            </a:endParaRPr>
          </a:p>
        </p:txBody>
      </p:sp>
      <p:sp>
        <p:nvSpPr>
          <p:cNvPr id="34821" name="Slide Number Placeholder 4"/>
          <p:cNvSpPr>
            <a:spLocks noGrp="1"/>
          </p:cNvSpPr>
          <p:nvPr>
            <p:ph type="sldNum" sz="quarter" idx="12"/>
          </p:nvPr>
        </p:nvSpPr>
        <p:spPr bwMode="auto">
          <a:noFill/>
          <a:ln>
            <a:miter lim="800000"/>
            <a:headEnd/>
            <a:tailEnd/>
          </a:ln>
        </p:spPr>
        <p:txBody>
          <a:bodyPr lIns="91440" tIns="45720" rIns="91440" bIns="45720" anchor="t"/>
          <a:lstStyle/>
          <a:p>
            <a:fld id="{05D6BE13-4A3F-4F0A-942C-68C9728B4A92}" type="slidenum">
              <a:rPr lang="en-US" smtClean="0">
                <a:latin typeface="Arial" pitchFamily="34" charset="0"/>
              </a:rPr>
              <a:pPr/>
              <a:t>30</a:t>
            </a:fld>
            <a:endParaRPr lang="en-US" smtClean="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 calcmode="lin" valueType="num">
                                      <p:cBhvr additive="base">
                                        <p:cTn id="7" dur="500" fill="hold"/>
                                        <p:tgtEl>
                                          <p:spTgt spid="2662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 calcmode="lin" valueType="num">
                                      <p:cBhvr additive="base">
                                        <p:cTn id="15"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820">
                                            <p:bg/>
                                          </p:spTgt>
                                        </p:tgtEl>
                                        <p:attrNameLst>
                                          <p:attrName>style.visibility</p:attrName>
                                        </p:attrNameLst>
                                      </p:cBhvr>
                                      <p:to>
                                        <p:strVal val="visible"/>
                                      </p:to>
                                    </p:set>
                                    <p:animEffect transition="in" filter="fade">
                                      <p:cBhvr>
                                        <p:cTn id="21" dur="2000"/>
                                        <p:tgtEl>
                                          <p:spTgt spid="34820">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20">
                                            <p:txEl>
                                              <p:pRg st="0" end="0"/>
                                            </p:txEl>
                                          </p:spTgt>
                                        </p:tgtEl>
                                        <p:attrNameLst>
                                          <p:attrName>style.visibility</p:attrName>
                                        </p:attrNameLst>
                                      </p:cBhvr>
                                      <p:to>
                                        <p:strVal val="visible"/>
                                      </p:to>
                                    </p:set>
                                    <p:animEffect transition="in" filter="fade">
                                      <p:cBhvr>
                                        <p:cTn id="24" dur="2000"/>
                                        <p:tgtEl>
                                          <p:spTgt spid="348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650">
                                            <p:txEl>
                                              <p:pRg st="0" end="0"/>
                                            </p:txEl>
                                          </p:spTgt>
                                        </p:tgtEl>
                                        <p:attrNameLst>
                                          <p:attrName>style.visibility</p:attrName>
                                        </p:attrNameLst>
                                      </p:cBhvr>
                                      <p:to>
                                        <p:strVal val="visible"/>
                                      </p:to>
                                    </p:set>
                                    <p:anim calcmode="lin" valueType="num">
                                      <p:cBhvr additive="base">
                                        <p:cTn id="29"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650">
                                            <p:txEl>
                                              <p:pRg st="1" end="1"/>
                                            </p:txEl>
                                          </p:spTgt>
                                        </p:tgtEl>
                                        <p:attrNameLst>
                                          <p:attrName>style.visibility</p:attrName>
                                        </p:attrNameLst>
                                      </p:cBhvr>
                                      <p:to>
                                        <p:strVal val="visible"/>
                                      </p:to>
                                    </p:set>
                                    <p:anim calcmode="lin" valueType="num">
                                      <p:cBhvr additive="base">
                                        <p:cTn id="35"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6627" grpId="0" build="allAtOnce" animBg="1"/>
      <p:bldP spid="34820"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981200"/>
            <a:ext cx="8229600" cy="4267200"/>
          </a:xfrm>
        </p:spPr>
        <p:txBody>
          <a:bodyPr/>
          <a:lstStyle/>
          <a:p>
            <a:pPr algn="just" rtl="1" eaLnBrk="1" hangingPunct="1">
              <a:buFont typeface="Wingdings 2" pitchFamily="18" charset="2"/>
              <a:buNone/>
            </a:pPr>
            <a:r>
              <a:rPr lang="ar-SA" smtClean="0">
                <a:ea typeface="Majalla UI"/>
              </a:rPr>
              <a:t>	</a:t>
            </a:r>
            <a:r>
              <a:rPr lang="ar-SA" sz="3200" b="1" smtClean="0">
                <a:ea typeface="Majalla UI"/>
              </a:rPr>
              <a:t>الجزء الغربى من القارة الآسيوية تتكامل مع القارة الافريقية من خلال السودان حيث هى الرؤية الاستراتيجية للعالم اجمع لتحقيق وسد ثغرة الامن الغذائى العالمى الا اننا نكون اقليميا الاولى بهذا التكامل بين دول الاقليم فى القارتين الافريقية والاسيوية.</a:t>
            </a:r>
          </a:p>
          <a:p>
            <a:pPr algn="just" rtl="1" eaLnBrk="1" hangingPunct="1">
              <a:buFont typeface="Wingdings 2" pitchFamily="18" charset="2"/>
              <a:buNone/>
            </a:pPr>
            <a:endParaRPr lang="ar-SA" sz="3200" b="1" u="sng" smtClean="0">
              <a:solidFill>
                <a:srgbClr val="FF0000"/>
              </a:solidFill>
              <a:ea typeface="Majalla UI"/>
            </a:endParaRPr>
          </a:p>
          <a:p>
            <a:pPr algn="just" rtl="1" eaLnBrk="1" hangingPunct="1">
              <a:buFont typeface="Wingdings 2" pitchFamily="18" charset="2"/>
              <a:buNone/>
            </a:pPr>
            <a:r>
              <a:rPr lang="ar-SA" sz="3200" b="1" u="sng" smtClean="0">
                <a:solidFill>
                  <a:srgbClr val="FF0000"/>
                </a:solidFill>
                <a:ea typeface="Majalla UI"/>
              </a:rPr>
              <a:t>ومن هنا فان هنالك ثلاثة محاور رئيسة تتمثل فى الاتى :</a:t>
            </a:r>
          </a:p>
          <a:p>
            <a:pPr eaLnBrk="1" hangingPunct="1"/>
            <a:endParaRPr lang="ar-SA" sz="3600" smtClean="0">
              <a:ea typeface="Majalla UI"/>
            </a:endParaRPr>
          </a:p>
        </p:txBody>
      </p:sp>
      <p:sp>
        <p:nvSpPr>
          <p:cNvPr id="35843" name="Title 2"/>
          <p:cNvSpPr>
            <a:spLocks noGrp="1"/>
          </p:cNvSpPr>
          <p:nvPr>
            <p:ph type="title"/>
          </p:nvPr>
        </p:nvSpPr>
        <p:spPr>
          <a:xfrm>
            <a:off x="457200" y="704850"/>
            <a:ext cx="8229600" cy="666750"/>
          </a:xfrm>
        </p:spPr>
        <p:txBody>
          <a:bodyPr/>
          <a:lstStyle/>
          <a:p>
            <a:pPr rtl="1" eaLnBrk="1" hangingPunct="1"/>
            <a:r>
              <a:rPr lang="ar-SA" sz="3200" b="1" u="sng" smtClean="0">
                <a:solidFill>
                  <a:srgbClr val="FF0000"/>
                </a:solidFill>
                <a:cs typeface="Andalus" pitchFamily="18" charset="-78"/>
              </a:rPr>
              <a:t>الطموحات الاقليمية  التى تحقق تكامل الشبكة اللوجستية الخارجية</a:t>
            </a:r>
            <a:endParaRPr lang="ar-SA" sz="3200"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2">
                                            <p:txEl>
                                              <p:pRg st="0" end="0"/>
                                            </p:txEl>
                                          </p:spTgt>
                                        </p:tgtEl>
                                        <p:attrNameLst>
                                          <p:attrName>style.visibility</p:attrName>
                                        </p:attrNameLst>
                                      </p:cBhvr>
                                      <p:to>
                                        <p:strVal val="visible"/>
                                      </p:to>
                                    </p:set>
                                    <p:animEffect transition="in" filter="fade">
                                      <p:cBhvr>
                                        <p:cTn id="12" dur="2000"/>
                                        <p:tgtEl>
                                          <p:spTgt spid="358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fade">
                                      <p:cBhvr>
                                        <p:cTn id="17" dur="2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19738"/>
          </a:xfrm>
        </p:spPr>
        <p:txBody>
          <a:bodyPr>
            <a:normAutofit fontScale="62500" lnSpcReduction="20000"/>
          </a:bodyPr>
          <a:lstStyle/>
          <a:p>
            <a:pPr marL="274320" indent="-274320" algn="just" rtl="1" eaLnBrk="1" fontAlgn="auto" hangingPunct="1">
              <a:spcAft>
                <a:spcPts val="0"/>
              </a:spcAft>
              <a:buClr>
                <a:schemeClr val="accent3"/>
              </a:buClr>
              <a:buFont typeface="Wingdings 2"/>
              <a:buNone/>
              <a:defRPr/>
            </a:pPr>
            <a:r>
              <a:rPr lang="ar-SA" dirty="0" smtClean="0"/>
              <a:t>	</a:t>
            </a:r>
            <a:r>
              <a:rPr lang="ar-SA" sz="4400" dirty="0" smtClean="0">
                <a:solidFill>
                  <a:srgbClr val="0070C0"/>
                </a:solidFill>
              </a:rPr>
              <a:t>أ-</a:t>
            </a:r>
            <a:r>
              <a:rPr lang="ar-SA" sz="4400" dirty="0" smtClean="0"/>
              <a:t> </a:t>
            </a:r>
            <a:r>
              <a:rPr lang="ar-SA" sz="4400" b="1" u="sng" dirty="0" smtClean="0">
                <a:solidFill>
                  <a:srgbClr val="FF0000"/>
                </a:solidFill>
              </a:rPr>
              <a:t>محور الشبكة اللوجستية الكاملة لافريقيا مركزها السودان </a:t>
            </a:r>
          </a:p>
          <a:p>
            <a:pPr marL="274320" indent="-274320" algn="just" rtl="1" eaLnBrk="1" fontAlgn="auto" hangingPunct="1">
              <a:spcAft>
                <a:spcPts val="0"/>
              </a:spcAft>
              <a:buClr>
                <a:schemeClr val="accent3"/>
              </a:buClr>
              <a:buFont typeface="Wingdings 2"/>
              <a:buNone/>
              <a:defRPr/>
            </a:pPr>
            <a:endParaRPr lang="ar-SA" sz="4400" b="1" u="sng" dirty="0" smtClean="0">
              <a:solidFill>
                <a:srgbClr val="FF0000"/>
              </a:solidFill>
            </a:endParaRPr>
          </a:p>
          <a:p>
            <a:pPr marL="274320" indent="-274320" algn="just" rtl="1" eaLnBrk="1" fontAlgn="auto" hangingPunct="1">
              <a:spcAft>
                <a:spcPts val="0"/>
              </a:spcAft>
              <a:buClr>
                <a:schemeClr val="accent3"/>
              </a:buClr>
              <a:buFont typeface="Wingdings 2"/>
              <a:buNone/>
              <a:defRPr/>
            </a:pPr>
            <a:r>
              <a:rPr lang="ar-SA" sz="4400" b="1" dirty="0" smtClean="0"/>
              <a:t>	</a:t>
            </a:r>
            <a:r>
              <a:rPr lang="ar-SA" sz="4400" b="1" dirty="0" smtClean="0">
                <a:solidFill>
                  <a:srgbClr val="0070C0"/>
                </a:solidFill>
              </a:rPr>
              <a:t>ب- </a:t>
            </a:r>
            <a:r>
              <a:rPr lang="ar-SA" sz="4400" b="1" u="sng" dirty="0" smtClean="0">
                <a:solidFill>
                  <a:srgbClr val="FF0000"/>
                </a:solidFill>
              </a:rPr>
              <a:t>محور الشبكة اللوجستية الاقليمية </a:t>
            </a:r>
          </a:p>
          <a:p>
            <a:pPr marL="274320" indent="-274320" algn="just" rtl="1" eaLnBrk="1" fontAlgn="auto" hangingPunct="1">
              <a:spcAft>
                <a:spcPts val="0"/>
              </a:spcAft>
              <a:buClr>
                <a:schemeClr val="accent3"/>
              </a:buClr>
              <a:buFont typeface="Wingdings 2"/>
              <a:buNone/>
              <a:defRPr/>
            </a:pPr>
            <a:r>
              <a:rPr lang="ar-SA" sz="4400" b="1" dirty="0" smtClean="0"/>
              <a:t>ومركزها شرقا  المملكة العربية السعودية والجارى تنفيذ عناصرها حاليا بالمملكة بداية من خط الربط بالسكة الحديد من الشرق الى الغرب ومخطط انشاء الطرق وغيرها ومركزها غربا السودان .</a:t>
            </a:r>
          </a:p>
          <a:p>
            <a:pPr marL="274320" indent="-274320" algn="just" rtl="1" eaLnBrk="1" fontAlgn="auto" hangingPunct="1">
              <a:spcAft>
                <a:spcPts val="0"/>
              </a:spcAft>
              <a:buClr>
                <a:schemeClr val="accent3"/>
              </a:buClr>
              <a:buFont typeface="Wingdings 2"/>
              <a:buNone/>
              <a:defRPr/>
            </a:pPr>
            <a:r>
              <a:rPr lang="ar-SA" sz="4400" b="1" dirty="0" smtClean="0"/>
              <a:t>  </a:t>
            </a:r>
          </a:p>
          <a:p>
            <a:pPr marL="274320" indent="-274320" algn="just" rtl="1" eaLnBrk="1" fontAlgn="auto" hangingPunct="1">
              <a:spcAft>
                <a:spcPts val="0"/>
              </a:spcAft>
              <a:buClr>
                <a:schemeClr val="accent3"/>
              </a:buClr>
              <a:buFont typeface="Wingdings 2"/>
              <a:buNone/>
              <a:defRPr/>
            </a:pPr>
            <a:r>
              <a:rPr lang="ar-SA" sz="4400" b="1" dirty="0"/>
              <a:t>	</a:t>
            </a:r>
            <a:r>
              <a:rPr lang="ar-SA" sz="4400" b="1" dirty="0" smtClean="0">
                <a:solidFill>
                  <a:srgbClr val="0070C0"/>
                </a:solidFill>
              </a:rPr>
              <a:t>ج-</a:t>
            </a:r>
            <a:r>
              <a:rPr lang="ar-SA" sz="4400" b="1" dirty="0" smtClean="0"/>
              <a:t> </a:t>
            </a:r>
            <a:r>
              <a:rPr lang="ar-SA" sz="4400" b="1" u="sng" dirty="0" smtClean="0">
                <a:solidFill>
                  <a:srgbClr val="FF0000"/>
                </a:solidFill>
              </a:rPr>
              <a:t>المحور البحرى المينائي </a:t>
            </a:r>
          </a:p>
          <a:p>
            <a:pPr marL="274320" indent="-274320" algn="just" rtl="1" eaLnBrk="1" fontAlgn="auto" hangingPunct="1">
              <a:spcAft>
                <a:spcPts val="0"/>
              </a:spcAft>
              <a:buClr>
                <a:schemeClr val="accent3"/>
              </a:buClr>
              <a:buFont typeface="Wingdings 2"/>
              <a:buNone/>
              <a:defRPr/>
            </a:pPr>
            <a:r>
              <a:rPr lang="ar-SA" sz="4400" b="1" dirty="0" smtClean="0"/>
              <a:t>بين الشبكتين باعتبار المركز اللوجستى الرئيسى بالمملكة والمنتهى اطرافه الى الموانىء السعودية المطله على البحر الاحمر , المركز اللوجستى الرئيسى بالسودان والمنتهى بمنطقة سواكن البحرى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0" descr="road network.jpg"/>
          <p:cNvPicPr>
            <a:picLocks noChangeAspect="1"/>
          </p:cNvPicPr>
          <p:nvPr/>
        </p:nvPicPr>
        <p:blipFill>
          <a:blip r:embed="rId2" cstate="print"/>
          <a:srcRect t="16354" b="16495"/>
          <a:stretch>
            <a:fillRect/>
          </a:stretch>
        </p:blipFill>
        <p:spPr bwMode="auto">
          <a:xfrm>
            <a:off x="0" y="941388"/>
            <a:ext cx="9144000" cy="4343400"/>
          </a:xfrm>
          <a:prstGeom prst="rect">
            <a:avLst/>
          </a:prstGeom>
          <a:noFill/>
          <a:ln w="9525">
            <a:noFill/>
            <a:miter lim="800000"/>
            <a:headEnd/>
            <a:tailEnd/>
          </a:ln>
        </p:spPr>
      </p:pic>
      <p:grpSp>
        <p:nvGrpSpPr>
          <p:cNvPr id="37891" name="Group 39"/>
          <p:cNvGrpSpPr>
            <a:grpSpLocks/>
          </p:cNvGrpSpPr>
          <p:nvPr/>
        </p:nvGrpSpPr>
        <p:grpSpPr bwMode="auto">
          <a:xfrm>
            <a:off x="2446338" y="838200"/>
            <a:ext cx="6677025" cy="5237163"/>
            <a:chOff x="2446367" y="1039798"/>
            <a:chExt cx="6677235" cy="5237707"/>
          </a:xfrm>
        </p:grpSpPr>
        <p:sp>
          <p:nvSpPr>
            <p:cNvPr id="54" name="Oval 53"/>
            <p:cNvSpPr/>
            <p:nvPr/>
          </p:nvSpPr>
          <p:spPr bwMode="auto">
            <a:xfrm rot="1346681">
              <a:off x="2446367" y="3654683"/>
              <a:ext cx="5854884" cy="2622822"/>
            </a:xfrm>
            <a:prstGeom prst="ellipse">
              <a:avLst/>
            </a:prstGeom>
            <a:solidFill>
              <a:srgbClr val="00FF00">
                <a:alpha val="1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7894" name="Group 38"/>
            <p:cNvGrpSpPr>
              <a:grpSpLocks/>
            </p:cNvGrpSpPr>
            <p:nvPr/>
          </p:nvGrpSpPr>
          <p:grpSpPr bwMode="auto">
            <a:xfrm>
              <a:off x="2987721" y="1039798"/>
              <a:ext cx="6135881" cy="4451782"/>
              <a:chOff x="2987721" y="1039798"/>
              <a:chExt cx="6135881" cy="4451782"/>
            </a:xfrm>
          </p:grpSpPr>
          <p:grpSp>
            <p:nvGrpSpPr>
              <p:cNvPr id="37895" name="Group 21"/>
              <p:cNvGrpSpPr>
                <a:grpSpLocks/>
              </p:cNvGrpSpPr>
              <p:nvPr/>
            </p:nvGrpSpPr>
            <p:grpSpPr bwMode="auto">
              <a:xfrm>
                <a:off x="3424928" y="1410954"/>
                <a:ext cx="3950876" cy="1930619"/>
                <a:chOff x="3352800" y="2057400"/>
                <a:chExt cx="3657600" cy="1676400"/>
              </a:xfrm>
            </p:grpSpPr>
            <p:cxnSp>
              <p:nvCxnSpPr>
                <p:cNvPr id="35" name="Straight Arrow Connector 34"/>
                <p:cNvCxnSpPr/>
                <p:nvPr/>
              </p:nvCxnSpPr>
              <p:spPr>
                <a:xfrm flipV="1">
                  <a:off x="6172580" y="3353599"/>
                  <a:ext cx="837732" cy="380495"/>
                </a:xfrm>
                <a:prstGeom prst="straightConnector1">
                  <a:avLst/>
                </a:prstGeom>
                <a:ln w="63500">
                  <a:solidFill>
                    <a:srgbClr val="0000FF"/>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5105035" y="2742974"/>
                  <a:ext cx="1295889" cy="686352"/>
                </a:xfrm>
                <a:prstGeom prst="straightConnector1">
                  <a:avLst/>
                </a:prstGeom>
                <a:ln w="63500">
                  <a:solidFill>
                    <a:srgbClr val="0000FF"/>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3352217" y="2057711"/>
                  <a:ext cx="2057587" cy="380495"/>
                </a:xfrm>
                <a:prstGeom prst="straightConnector1">
                  <a:avLst/>
                </a:prstGeom>
                <a:ln w="63500">
                  <a:solidFill>
                    <a:srgbClr val="0000FF"/>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5607107" y="2558517"/>
                  <a:ext cx="1523359" cy="521746"/>
                </a:xfrm>
                <a:prstGeom prst="straightConnector1">
                  <a:avLst/>
                </a:prstGeom>
                <a:ln w="63500">
                  <a:solidFill>
                    <a:srgbClr val="0000FF"/>
                  </a:solidFill>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46" name="Oval 45"/>
              <p:cNvSpPr/>
              <p:nvPr/>
            </p:nvSpPr>
            <p:spPr bwMode="auto">
              <a:xfrm rot="635536">
                <a:off x="2987721" y="1039798"/>
                <a:ext cx="6135881" cy="2389436"/>
              </a:xfrm>
              <a:prstGeom prst="ellipse">
                <a:avLst/>
              </a:prstGeom>
              <a:solidFill>
                <a:srgbClr val="00FF00">
                  <a:alpha val="18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Oval 52"/>
              <p:cNvSpPr/>
              <p:nvPr/>
            </p:nvSpPr>
            <p:spPr bwMode="auto">
              <a:xfrm rot="1274241">
                <a:off x="5510338" y="3152980"/>
                <a:ext cx="1162087" cy="1843278"/>
              </a:xfrm>
              <a:prstGeom prst="ellipse">
                <a:avLst/>
              </a:prstGeom>
              <a:solidFill>
                <a:srgbClr val="FF00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7898" name="Group 34"/>
              <p:cNvGrpSpPr>
                <a:grpSpLocks/>
              </p:cNvGrpSpPr>
              <p:nvPr/>
            </p:nvGrpSpPr>
            <p:grpSpPr bwMode="auto">
              <a:xfrm>
                <a:off x="4572124" y="4065555"/>
                <a:ext cx="2158921" cy="1426025"/>
                <a:chOff x="2781" y="2676"/>
                <a:chExt cx="1259" cy="780"/>
              </a:xfrm>
            </p:grpSpPr>
            <p:cxnSp>
              <p:nvCxnSpPr>
                <p:cNvPr id="37907" name="Straight Arrow Connector 29"/>
                <p:cNvCxnSpPr>
                  <a:cxnSpLocks noChangeShapeType="1"/>
                </p:cNvCxnSpPr>
                <p:nvPr/>
              </p:nvCxnSpPr>
              <p:spPr bwMode="auto">
                <a:xfrm rot="10800000" flipV="1">
                  <a:off x="2781" y="2676"/>
                  <a:ext cx="771" cy="69"/>
                </a:xfrm>
                <a:prstGeom prst="straightConnector1">
                  <a:avLst/>
                </a:prstGeom>
                <a:noFill/>
                <a:ln w="63500" algn="ctr">
                  <a:solidFill>
                    <a:srgbClr val="0000FF"/>
                  </a:solidFill>
                  <a:round/>
                  <a:headEnd type="arrow" w="med" len="med"/>
                  <a:tailEnd type="oval" w="lg" len="lg"/>
                </a:ln>
              </p:spPr>
            </p:cxnSp>
            <p:cxnSp>
              <p:nvCxnSpPr>
                <p:cNvPr id="37908" name="Straight Arrow Connector 31"/>
                <p:cNvCxnSpPr>
                  <a:cxnSpLocks noChangeShapeType="1"/>
                </p:cNvCxnSpPr>
                <p:nvPr/>
              </p:nvCxnSpPr>
              <p:spPr bwMode="auto">
                <a:xfrm rot="10800000" flipV="1">
                  <a:off x="2928" y="3041"/>
                  <a:ext cx="477" cy="31"/>
                </a:xfrm>
                <a:prstGeom prst="straightConnector1">
                  <a:avLst/>
                </a:prstGeom>
                <a:noFill/>
                <a:ln w="63500" algn="ctr">
                  <a:solidFill>
                    <a:srgbClr val="0000FF"/>
                  </a:solidFill>
                  <a:round/>
                  <a:headEnd type="arrow" w="med" len="med"/>
                  <a:tailEnd type="oval" w="lg" len="lg"/>
                </a:ln>
              </p:spPr>
            </p:cxnSp>
            <p:cxnSp>
              <p:nvCxnSpPr>
                <p:cNvPr id="37909" name="Straight Arrow Connector 32"/>
                <p:cNvCxnSpPr>
                  <a:cxnSpLocks noChangeShapeType="1"/>
                </p:cNvCxnSpPr>
                <p:nvPr/>
              </p:nvCxnSpPr>
              <p:spPr bwMode="auto">
                <a:xfrm rot="5400000">
                  <a:off x="3192" y="3144"/>
                  <a:ext cx="336" cy="288"/>
                </a:xfrm>
                <a:prstGeom prst="straightConnector1">
                  <a:avLst/>
                </a:prstGeom>
                <a:noFill/>
                <a:ln w="63500" algn="ctr">
                  <a:solidFill>
                    <a:srgbClr val="0000FF"/>
                  </a:solidFill>
                  <a:round/>
                  <a:headEnd type="arrow" w="med" len="med"/>
                  <a:tailEnd type="oval" w="lg" len="lg"/>
                </a:ln>
              </p:spPr>
            </p:cxnSp>
            <p:cxnSp>
              <p:nvCxnSpPr>
                <p:cNvPr id="37910" name="Straight Arrow Connector 33"/>
                <p:cNvCxnSpPr>
                  <a:cxnSpLocks noChangeShapeType="1"/>
                </p:cNvCxnSpPr>
                <p:nvPr/>
              </p:nvCxnSpPr>
              <p:spPr bwMode="auto">
                <a:xfrm rot="16200000" flipH="1">
                  <a:off x="3544" y="3160"/>
                  <a:ext cx="282" cy="119"/>
                </a:xfrm>
                <a:prstGeom prst="straightConnector1">
                  <a:avLst/>
                </a:prstGeom>
                <a:noFill/>
                <a:ln w="63500" algn="ctr">
                  <a:solidFill>
                    <a:srgbClr val="0000FF"/>
                  </a:solidFill>
                  <a:round/>
                  <a:headEnd type="arrow" w="med" len="med"/>
                  <a:tailEnd type="oval" w="lg" len="lg"/>
                </a:ln>
              </p:spPr>
            </p:cxnSp>
            <p:cxnSp>
              <p:nvCxnSpPr>
                <p:cNvPr id="37911" name="Straight Arrow Connector 34"/>
                <p:cNvCxnSpPr>
                  <a:cxnSpLocks noChangeShapeType="1"/>
                </p:cNvCxnSpPr>
                <p:nvPr/>
              </p:nvCxnSpPr>
              <p:spPr bwMode="auto">
                <a:xfrm>
                  <a:off x="3759" y="2745"/>
                  <a:ext cx="281" cy="210"/>
                </a:xfrm>
                <a:prstGeom prst="straightConnector1">
                  <a:avLst/>
                </a:prstGeom>
                <a:noFill/>
                <a:ln w="63500" algn="ctr">
                  <a:solidFill>
                    <a:srgbClr val="0000FF"/>
                  </a:solidFill>
                  <a:round/>
                  <a:headEnd type="arrow" w="med" len="med"/>
                  <a:tailEnd type="oval" w="lg" len="lg"/>
                </a:ln>
              </p:spPr>
            </p:cxnSp>
          </p:grpSp>
          <p:cxnSp>
            <p:nvCxnSpPr>
              <p:cNvPr id="61" name="Straight Arrow Connector 60"/>
              <p:cNvCxnSpPr/>
              <p:nvPr/>
            </p:nvCxnSpPr>
            <p:spPr bwMode="auto">
              <a:xfrm rot="5400000" flipH="1" flipV="1">
                <a:off x="5483302" y="3753135"/>
                <a:ext cx="1316175" cy="493728"/>
              </a:xfrm>
              <a:prstGeom prst="straightConnector1">
                <a:avLst/>
              </a:prstGeom>
              <a:ln w="63500">
                <a:solidFill>
                  <a:srgbClr val="0000FF"/>
                </a:solidFill>
                <a:headEnd type="none"/>
                <a:tailEnd type="none" w="lg" len="lg"/>
              </a:ln>
            </p:spPr>
            <p:style>
              <a:lnRef idx="1">
                <a:schemeClr val="accent1"/>
              </a:lnRef>
              <a:fillRef idx="0">
                <a:schemeClr val="accent1"/>
              </a:fillRef>
              <a:effectRef idx="0">
                <a:schemeClr val="accent1"/>
              </a:effectRef>
              <a:fontRef idx="minor">
                <a:schemeClr val="tx1"/>
              </a:fontRef>
            </p:style>
          </p:cxnSp>
          <p:grpSp>
            <p:nvGrpSpPr>
              <p:cNvPr id="37900" name="Group 19"/>
              <p:cNvGrpSpPr>
                <a:grpSpLocks/>
              </p:cNvGrpSpPr>
              <p:nvPr/>
            </p:nvGrpSpPr>
            <p:grpSpPr bwMode="auto">
              <a:xfrm>
                <a:off x="5894226" y="3528053"/>
                <a:ext cx="499004" cy="691074"/>
                <a:chOff x="5638800" y="3962399"/>
                <a:chExt cx="482600" cy="685815"/>
              </a:xfrm>
            </p:grpSpPr>
            <p:pic>
              <p:nvPicPr>
                <p:cNvPr id="37905" name="Picture 69"/>
                <p:cNvPicPr>
                  <a:picLocks noChangeAspect="1" noChangeArrowheads="1"/>
                </p:cNvPicPr>
                <p:nvPr/>
              </p:nvPicPr>
              <p:blipFill>
                <a:blip r:embed="rId3" cstate="print">
                  <a:clrChange>
                    <a:clrFrom>
                      <a:srgbClr val="336699"/>
                    </a:clrFrom>
                    <a:clrTo>
                      <a:srgbClr val="336699">
                        <a:alpha val="0"/>
                      </a:srgbClr>
                    </a:clrTo>
                  </a:clrChange>
                </a:blip>
                <a:srcRect/>
                <a:stretch>
                  <a:fillRect/>
                </a:stretch>
              </p:blipFill>
              <p:spPr bwMode="auto">
                <a:xfrm>
                  <a:off x="5791200" y="3962399"/>
                  <a:ext cx="330200" cy="304800"/>
                </a:xfrm>
                <a:prstGeom prst="rect">
                  <a:avLst/>
                </a:prstGeom>
                <a:noFill/>
                <a:ln w="38100">
                  <a:noFill/>
                  <a:miter lim="800000"/>
                  <a:headEnd/>
                  <a:tailEnd/>
                </a:ln>
              </p:spPr>
            </p:pic>
            <p:pic>
              <p:nvPicPr>
                <p:cNvPr id="37906" name="Picture 69"/>
                <p:cNvPicPr>
                  <a:picLocks noChangeAspect="1" noChangeArrowheads="1"/>
                </p:cNvPicPr>
                <p:nvPr/>
              </p:nvPicPr>
              <p:blipFill>
                <a:blip r:embed="rId3" cstate="print">
                  <a:clrChange>
                    <a:clrFrom>
                      <a:srgbClr val="336699"/>
                    </a:clrFrom>
                    <a:clrTo>
                      <a:srgbClr val="336699">
                        <a:alpha val="0"/>
                      </a:srgbClr>
                    </a:clrTo>
                  </a:clrChange>
                </a:blip>
                <a:srcRect/>
                <a:stretch>
                  <a:fillRect/>
                </a:stretch>
              </p:blipFill>
              <p:spPr bwMode="auto">
                <a:xfrm>
                  <a:off x="5638800" y="4343414"/>
                  <a:ext cx="330200" cy="304800"/>
                </a:xfrm>
                <a:prstGeom prst="rect">
                  <a:avLst/>
                </a:prstGeom>
                <a:noFill/>
                <a:ln w="38100">
                  <a:noFill/>
                  <a:miter lim="800000"/>
                  <a:headEnd/>
                  <a:tailEnd/>
                </a:ln>
              </p:spPr>
            </p:pic>
          </p:grpSp>
          <p:grpSp>
            <p:nvGrpSpPr>
              <p:cNvPr id="37901" name="Group 19"/>
              <p:cNvGrpSpPr>
                <a:grpSpLocks/>
              </p:cNvGrpSpPr>
              <p:nvPr/>
            </p:nvGrpSpPr>
            <p:grpSpPr bwMode="auto">
              <a:xfrm>
                <a:off x="5642152" y="4195360"/>
                <a:ext cx="499003" cy="691074"/>
                <a:chOff x="5638800" y="3962399"/>
                <a:chExt cx="482600" cy="685815"/>
              </a:xfrm>
            </p:grpSpPr>
            <p:pic>
              <p:nvPicPr>
                <p:cNvPr id="37903" name="Picture 69"/>
                <p:cNvPicPr>
                  <a:picLocks noChangeAspect="1" noChangeArrowheads="1"/>
                </p:cNvPicPr>
                <p:nvPr/>
              </p:nvPicPr>
              <p:blipFill>
                <a:blip r:embed="rId3" cstate="print">
                  <a:clrChange>
                    <a:clrFrom>
                      <a:srgbClr val="336699"/>
                    </a:clrFrom>
                    <a:clrTo>
                      <a:srgbClr val="336699">
                        <a:alpha val="0"/>
                      </a:srgbClr>
                    </a:clrTo>
                  </a:clrChange>
                </a:blip>
                <a:srcRect/>
                <a:stretch>
                  <a:fillRect/>
                </a:stretch>
              </p:blipFill>
              <p:spPr bwMode="auto">
                <a:xfrm>
                  <a:off x="5791200" y="3962399"/>
                  <a:ext cx="330200" cy="304800"/>
                </a:xfrm>
                <a:prstGeom prst="rect">
                  <a:avLst/>
                </a:prstGeom>
                <a:noFill/>
                <a:ln w="38100">
                  <a:noFill/>
                  <a:miter lim="800000"/>
                  <a:headEnd/>
                  <a:tailEnd/>
                </a:ln>
              </p:spPr>
            </p:pic>
            <p:pic>
              <p:nvPicPr>
                <p:cNvPr id="37904" name="Picture 69"/>
                <p:cNvPicPr>
                  <a:picLocks noChangeAspect="1" noChangeArrowheads="1"/>
                </p:cNvPicPr>
                <p:nvPr/>
              </p:nvPicPr>
              <p:blipFill>
                <a:blip r:embed="rId3" cstate="print">
                  <a:clrChange>
                    <a:clrFrom>
                      <a:srgbClr val="336699"/>
                    </a:clrFrom>
                    <a:clrTo>
                      <a:srgbClr val="336699">
                        <a:alpha val="0"/>
                      </a:srgbClr>
                    </a:clrTo>
                  </a:clrChange>
                </a:blip>
                <a:srcRect/>
                <a:stretch>
                  <a:fillRect/>
                </a:stretch>
              </p:blipFill>
              <p:spPr bwMode="auto">
                <a:xfrm>
                  <a:off x="5638800" y="4343414"/>
                  <a:ext cx="330200" cy="304800"/>
                </a:xfrm>
                <a:prstGeom prst="rect">
                  <a:avLst/>
                </a:prstGeom>
                <a:noFill/>
                <a:ln w="38100">
                  <a:noFill/>
                  <a:miter lim="800000"/>
                  <a:headEnd/>
                  <a:tailEnd/>
                </a:ln>
              </p:spPr>
            </p:pic>
          </p:grpSp>
          <p:pic>
            <p:nvPicPr>
              <p:cNvPr id="37902" name="Picture 69"/>
              <p:cNvPicPr>
                <a:picLocks noChangeAspect="1" noChangeArrowheads="1"/>
              </p:cNvPicPr>
              <p:nvPr/>
            </p:nvPicPr>
            <p:blipFill>
              <a:blip r:embed="rId4" cstate="print">
                <a:clrChange>
                  <a:clrFrom>
                    <a:srgbClr val="336699"/>
                  </a:clrFrom>
                  <a:clrTo>
                    <a:srgbClr val="336699">
                      <a:alpha val="0"/>
                    </a:srgbClr>
                  </a:clrTo>
                </a:clrChange>
              </a:blip>
              <a:srcRect/>
              <a:stretch>
                <a:fillRect/>
              </a:stretch>
            </p:blipFill>
            <p:spPr bwMode="auto">
              <a:xfrm>
                <a:off x="6058846" y="2990551"/>
                <a:ext cx="624184" cy="614288"/>
              </a:xfrm>
              <a:prstGeom prst="rect">
                <a:avLst/>
              </a:prstGeom>
              <a:noFill/>
              <a:ln w="38100">
                <a:noFill/>
                <a:miter lim="800000"/>
                <a:headEnd/>
                <a:tailEnd/>
              </a:ln>
            </p:spPr>
          </p:pic>
        </p:grpSp>
      </p:grpSp>
      <p:sp>
        <p:nvSpPr>
          <p:cNvPr id="33" name="Text Box 4"/>
          <p:cNvSpPr txBox="1">
            <a:spLocks noChangeArrowheads="1"/>
          </p:cNvSpPr>
          <p:nvPr/>
        </p:nvSpPr>
        <p:spPr bwMode="auto">
          <a:xfrm>
            <a:off x="-323850" y="6696075"/>
            <a:ext cx="9467850" cy="217488"/>
          </a:xfrm>
          <a:prstGeom prst="rect">
            <a:avLst/>
          </a:prstGeom>
          <a:gradFill>
            <a:gsLst>
              <a:gs pos="0">
                <a:srgbClr val="003254">
                  <a:alpha val="81961"/>
                </a:srgbClr>
              </a:gs>
              <a:gs pos="100000">
                <a:srgbClr val="001E32">
                  <a:alpha val="98824"/>
                </a:srgbClr>
              </a:gs>
            </a:gsLst>
            <a:lin ang="5400000" scaled="1"/>
          </a:gradFill>
          <a:ln w="6350" cap="sq">
            <a:solidFill>
              <a:srgbClr val="0DC0FF">
                <a:alpha val="17000"/>
              </a:srgbClr>
            </a:solidFill>
            <a:miter lim="800000"/>
            <a:headEnd/>
            <a:tailEnd/>
          </a:ln>
          <a:effectLst/>
        </p:spPr>
        <p:txBody>
          <a:bodyPr anchor="ctr"/>
          <a:lstStyle/>
          <a:p>
            <a:pPr>
              <a:spcBef>
                <a:spcPct val="20000"/>
              </a:spcBef>
              <a:buClr>
                <a:srgbClr val="FFFFFF"/>
              </a:buClr>
              <a:buSzPct val="95000"/>
              <a:defRPr/>
            </a:pPr>
            <a:fld id="{2AB62C57-84C0-466E-9373-0E2DC0CCFD4E}" type="slidenum">
              <a:rPr lang="en-US" sz="1000" b="1">
                <a:solidFill>
                  <a:srgbClr val="BFBFBF"/>
                </a:solidFill>
                <a:effectLst>
                  <a:outerShdw blurRad="38100" dist="38100" dir="2700000" algn="tl">
                    <a:srgbClr val="000000"/>
                  </a:outerShdw>
                </a:effectLst>
                <a:latin typeface="Verdana" pitchFamily="34" charset="0"/>
              </a:rPr>
              <a:pPr>
                <a:spcBef>
                  <a:spcPct val="20000"/>
                </a:spcBef>
                <a:buClr>
                  <a:srgbClr val="FFFFFF"/>
                </a:buClr>
                <a:buSzPct val="95000"/>
                <a:defRPr/>
              </a:pPr>
              <a:t>33</a:t>
            </a:fld>
            <a:endParaRPr lang="en-US" sz="1000" b="1">
              <a:solidFill>
                <a:srgbClr val="BFBFBF"/>
              </a:solidFill>
              <a:effectLst>
                <a:outerShdw blurRad="38100" dist="38100" dir="2700000" algn="tl">
                  <a:srgbClr val="000000"/>
                </a:outerShdw>
              </a:effectLst>
              <a:latin typeface="Verdana" pitchFamily="34" charset="0"/>
            </a:endParaRPr>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62500" lnSpcReduction="20000"/>
          </a:bodyPr>
          <a:lstStyle/>
          <a:p>
            <a:pPr marL="274320" indent="-274320" algn="just" rtl="1" eaLnBrk="1" fontAlgn="auto" hangingPunct="1">
              <a:spcAft>
                <a:spcPts val="0"/>
              </a:spcAft>
              <a:buClr>
                <a:schemeClr val="accent3"/>
              </a:buClr>
              <a:buFont typeface="Wingdings 2"/>
              <a:buNone/>
              <a:defRPr/>
            </a:pPr>
            <a:endParaRPr lang="ar-SA" sz="4400" dirty="0" smtClean="0"/>
          </a:p>
          <a:p>
            <a:pPr marL="274320" indent="-274320" algn="just" rtl="1" eaLnBrk="1" fontAlgn="auto" hangingPunct="1">
              <a:spcAft>
                <a:spcPts val="0"/>
              </a:spcAft>
              <a:buClr>
                <a:schemeClr val="accent3"/>
              </a:buClr>
              <a:buFont typeface="Wingdings 2"/>
              <a:buNone/>
              <a:defRPr/>
            </a:pPr>
            <a:r>
              <a:rPr lang="ar-SA" sz="4400" dirty="0" smtClean="0"/>
              <a:t>	</a:t>
            </a:r>
            <a:r>
              <a:rPr lang="ar-SA" sz="5100" b="1" u="sng" dirty="0" smtClean="0">
                <a:solidFill>
                  <a:srgbClr val="FF0000"/>
                </a:solidFill>
              </a:rPr>
              <a:t>وبالتالى </a:t>
            </a:r>
            <a:r>
              <a:rPr lang="ar-SA" sz="5100" b="1" dirty="0" smtClean="0"/>
              <a:t>لايمكن تحقيق ايجابية كاملة لهذا المشروع الا بتوفر المنافذ البحرية ( الموانىء ) التى تخدم بين المركزين عبر البحر الاحمر وتحقق تكامل وربط خلال البحر الاحمر لمقابلة الزيادة الضخمة المتوقعة فى حركة النقل للبضائع والمنتجات من والى افريقيا وغربي آسيا. </a:t>
            </a:r>
          </a:p>
          <a:p>
            <a:pPr marL="274320" indent="-274320" algn="just" rtl="1" eaLnBrk="1" fontAlgn="auto" hangingPunct="1">
              <a:spcAft>
                <a:spcPts val="0"/>
              </a:spcAft>
              <a:buClr>
                <a:schemeClr val="accent3"/>
              </a:buClr>
              <a:buFont typeface="Wingdings 2"/>
              <a:buNone/>
              <a:defRPr/>
            </a:pPr>
            <a:r>
              <a:rPr lang="ar-SA" sz="5100" b="1" dirty="0" smtClean="0"/>
              <a:t>	ودون الدخول فى تفاصيل تحليل ارقام تجارة منطقة غربي آسيا  من والى افريقيا والدول العربية والعالم خاصة من المواد والمنتجات التى ستكون مصدرها السودان وافريقيا بدلا من استيرادها من امريكا الجنوبية واوربا نجد ان هناك تزايد مستمر فى واردات المنطقة  العربية  منها </a:t>
            </a:r>
            <a:r>
              <a:rPr lang="ar-LB" sz="5100" b="1" dirty="0" smtClean="0"/>
              <a:t>على سبيل المثال ا</a:t>
            </a:r>
            <a:r>
              <a:rPr lang="ar-SA" sz="5100" b="1" dirty="0" smtClean="0"/>
              <a:t>لمواد الغذائية وبصفة خاصة السكر والاغنام والجمال والابقار والاسمنت.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14313" y="428625"/>
            <a:ext cx="8715375" cy="6143625"/>
          </a:xfrm>
        </p:spPr>
        <p:txBody>
          <a:bodyPr/>
          <a:lstStyle/>
          <a:p>
            <a:pPr algn="just" rtl="1" eaLnBrk="1" hangingPunct="1">
              <a:buFont typeface="Wingdings 2" pitchFamily="18" charset="2"/>
              <a:buNone/>
            </a:pPr>
            <a:r>
              <a:rPr lang="ar-SA" sz="2400" smtClean="0">
                <a:ea typeface="Majalla UI"/>
              </a:rPr>
              <a:t>      </a:t>
            </a:r>
          </a:p>
          <a:p>
            <a:pPr algn="just" rtl="1" eaLnBrk="1" hangingPunct="1">
              <a:buFont typeface="Wingdings 2" pitchFamily="18" charset="2"/>
              <a:buNone/>
            </a:pPr>
            <a:endParaRPr lang="ar-SA" sz="1900" smtClean="0">
              <a:ea typeface="Majalla UI"/>
            </a:endParaRPr>
          </a:p>
          <a:p>
            <a:pPr algn="just" rtl="1" eaLnBrk="1" hangingPunct="1">
              <a:buFont typeface="Wingdings 2" pitchFamily="18" charset="2"/>
              <a:buNone/>
            </a:pPr>
            <a:endParaRPr lang="ar-SA" sz="1900" smtClean="0">
              <a:ea typeface="Majalla UI"/>
            </a:endParaRPr>
          </a:p>
          <a:p>
            <a:pPr algn="just" rtl="1" eaLnBrk="1" hangingPunct="1">
              <a:buFont typeface="Wingdings 2" pitchFamily="18" charset="2"/>
              <a:buNone/>
            </a:pPr>
            <a:endParaRPr lang="ar-SA" sz="1900" smtClean="0">
              <a:ea typeface="Majalla UI"/>
            </a:endParaRPr>
          </a:p>
          <a:p>
            <a:pPr algn="just" rtl="1" eaLnBrk="1" hangingPunct="1">
              <a:buFont typeface="Wingdings 2" pitchFamily="18" charset="2"/>
              <a:buNone/>
            </a:pPr>
            <a:endParaRPr lang="ar-SA" sz="1900" smtClean="0">
              <a:ea typeface="Majalla UI"/>
            </a:endParaRPr>
          </a:p>
          <a:p>
            <a:pPr algn="just" rtl="1" eaLnBrk="1" hangingPunct="1">
              <a:buFont typeface="Wingdings 2" pitchFamily="18" charset="2"/>
              <a:buNone/>
            </a:pPr>
            <a:r>
              <a:rPr lang="ar-SA" sz="4000" smtClean="0">
                <a:solidFill>
                  <a:srgbClr val="FF0000"/>
                </a:solidFill>
                <a:cs typeface="Andalus" pitchFamily="18" charset="-78"/>
              </a:rPr>
              <a:t>				 </a:t>
            </a:r>
          </a:p>
          <a:p>
            <a:pPr algn="ctr" rtl="1" eaLnBrk="1" hangingPunct="1">
              <a:buFont typeface="Wingdings 2" pitchFamily="18" charset="2"/>
              <a:buNone/>
            </a:pPr>
            <a:r>
              <a:rPr lang="ar-SA" sz="4000" smtClean="0">
                <a:solidFill>
                  <a:srgbClr val="FF0000"/>
                </a:solidFill>
                <a:cs typeface="Andalus" pitchFamily="18" charset="-78"/>
              </a:rPr>
              <a:t>موارد طبيعية هائلة ومنتجات زراعية وصناعية متوفرة  ووسائل ووسائط نقل نهري متاحة !</a:t>
            </a:r>
          </a:p>
          <a:p>
            <a:pPr algn="r" rtl="1" eaLnBrk="1" hangingPunct="1">
              <a:buFont typeface="Wingdings 2" pitchFamily="18" charset="2"/>
              <a:buNone/>
            </a:pPr>
            <a:r>
              <a:rPr lang="ar-SA" sz="4000" smtClean="0">
                <a:solidFill>
                  <a:srgbClr val="FF0000"/>
                </a:solidFill>
                <a:cs typeface="Andalus" pitchFamily="18" charset="-78"/>
              </a:rPr>
              <a:t> 				</a:t>
            </a:r>
            <a:r>
              <a:rPr lang="ar-SA" sz="4000" smtClean="0">
                <a:solidFill>
                  <a:srgbClr val="0070C0"/>
                </a:solidFill>
                <a:cs typeface="Andalus" pitchFamily="18" charset="-78"/>
              </a:rPr>
              <a:t>   </a:t>
            </a:r>
            <a:r>
              <a:rPr lang="ar-SA" sz="4000" u="sng" smtClean="0">
                <a:solidFill>
                  <a:srgbClr val="0070C0"/>
                </a:solidFill>
                <a:cs typeface="Andalus" pitchFamily="18" charset="-78"/>
              </a:rPr>
              <a:t>ولكن</a:t>
            </a:r>
            <a:r>
              <a:rPr lang="ar-SA" sz="1900" smtClean="0">
                <a:solidFill>
                  <a:srgbClr val="0070C0"/>
                </a:solidFill>
                <a:ea typeface="Majalla UI"/>
              </a:rPr>
              <a:t> </a:t>
            </a:r>
          </a:p>
          <a:p>
            <a:pPr algn="r" rtl="1" eaLnBrk="1" hangingPunct="1">
              <a:buFont typeface="Wingdings 2" pitchFamily="18" charset="2"/>
              <a:buNone/>
            </a:pPr>
            <a:r>
              <a:rPr lang="ar-SA" sz="1900" smtClean="0">
                <a:ea typeface="Majalla UI"/>
              </a:rPr>
              <a:t> </a:t>
            </a:r>
          </a:p>
          <a:p>
            <a:pPr algn="just" rtl="1" eaLnBrk="1" hangingPunct="1">
              <a:buFont typeface="Wingdings 2" pitchFamily="18" charset="2"/>
              <a:buNone/>
            </a:pPr>
            <a:r>
              <a:rPr lang="ar-SA" sz="2400" smtClean="0">
                <a:ea typeface="Majalla UI"/>
              </a:rPr>
              <a:t>    </a:t>
            </a:r>
            <a:r>
              <a:rPr lang="ar-SA" sz="2800" b="1" smtClean="0">
                <a:ea typeface="Majalla UI"/>
              </a:rPr>
              <a:t>دون الموانئ البحرية والنهرية المطورة والمحدثة وانشاء موانئ جديدة لزيادة الطاقة الاستيعابية ستكون النتيجة سالبة .</a:t>
            </a:r>
          </a:p>
        </p:txBody>
      </p:sp>
      <p:sp>
        <p:nvSpPr>
          <p:cNvPr id="4" name="Down Arrow 3"/>
          <p:cNvSpPr/>
          <p:nvPr/>
        </p:nvSpPr>
        <p:spPr>
          <a:xfrm>
            <a:off x="5257800" y="885825"/>
            <a:ext cx="214313" cy="714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Down Arrow 4"/>
          <p:cNvSpPr/>
          <p:nvPr/>
        </p:nvSpPr>
        <p:spPr>
          <a:xfrm>
            <a:off x="6019800" y="914400"/>
            <a:ext cx="214313" cy="714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Down Arrow 5"/>
          <p:cNvSpPr/>
          <p:nvPr/>
        </p:nvSpPr>
        <p:spPr>
          <a:xfrm>
            <a:off x="4572000" y="914400"/>
            <a:ext cx="214313" cy="714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7" name="Rectangle 6"/>
          <p:cNvSpPr/>
          <p:nvPr/>
        </p:nvSpPr>
        <p:spPr>
          <a:xfrm>
            <a:off x="1447800" y="1828800"/>
            <a:ext cx="68580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fontAlgn="auto">
              <a:spcBef>
                <a:spcPts val="0"/>
              </a:spcBef>
              <a:spcAft>
                <a:spcPts val="0"/>
              </a:spcAft>
              <a:defRPr/>
            </a:pPr>
            <a:r>
              <a:rPr lang="ar-SA" sz="2800" dirty="0"/>
              <a:t>بعد كل ذلك وبعد السرد المتواضع اين نحن من كل هذا  ؟ ؟</a:t>
            </a:r>
          </a:p>
        </p:txBody>
      </p:sp>
      <p:sp>
        <p:nvSpPr>
          <p:cNvPr id="9" name="Down Arrow 8"/>
          <p:cNvSpPr/>
          <p:nvPr/>
        </p:nvSpPr>
        <p:spPr>
          <a:xfrm>
            <a:off x="5181600" y="2438400"/>
            <a:ext cx="214313" cy="7143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938">
                                            <p:txEl>
                                              <p:pRg st="0" end="0"/>
                                            </p:txEl>
                                          </p:spTgt>
                                        </p:tgtEl>
                                        <p:attrNameLst>
                                          <p:attrName>style.visibility</p:attrName>
                                        </p:attrNameLst>
                                      </p:cBhvr>
                                      <p:to>
                                        <p:strVal val="visible"/>
                                      </p:to>
                                    </p:set>
                                    <p:animEffect transition="in" filter="wipe(down)">
                                      <p:cBhvr>
                                        <p:cTn id="32" dur="500"/>
                                        <p:tgtEl>
                                          <p:spTgt spid="3993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938">
                                            <p:txEl>
                                              <p:pRg st="5" end="5"/>
                                            </p:txEl>
                                          </p:spTgt>
                                        </p:tgtEl>
                                        <p:attrNameLst>
                                          <p:attrName>style.visibility</p:attrName>
                                        </p:attrNameLst>
                                      </p:cBhvr>
                                      <p:to>
                                        <p:strVal val="visible"/>
                                      </p:to>
                                    </p:set>
                                    <p:animEffect transition="in" filter="wipe(down)">
                                      <p:cBhvr>
                                        <p:cTn id="37" dur="500"/>
                                        <p:tgtEl>
                                          <p:spTgt spid="3993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9938">
                                            <p:txEl>
                                              <p:pRg st="6" end="6"/>
                                            </p:txEl>
                                          </p:spTgt>
                                        </p:tgtEl>
                                        <p:attrNameLst>
                                          <p:attrName>style.visibility</p:attrName>
                                        </p:attrNameLst>
                                      </p:cBhvr>
                                      <p:to>
                                        <p:strVal val="visible"/>
                                      </p:to>
                                    </p:set>
                                    <p:animEffect transition="in" filter="wipe(down)">
                                      <p:cBhvr>
                                        <p:cTn id="42" dur="500"/>
                                        <p:tgtEl>
                                          <p:spTgt spid="3993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9938">
                                            <p:txEl>
                                              <p:pRg st="7" end="7"/>
                                            </p:txEl>
                                          </p:spTgt>
                                        </p:tgtEl>
                                        <p:attrNameLst>
                                          <p:attrName>style.visibility</p:attrName>
                                        </p:attrNameLst>
                                      </p:cBhvr>
                                      <p:to>
                                        <p:strVal val="visible"/>
                                      </p:to>
                                    </p:set>
                                    <p:animEffect transition="in" filter="wipe(down)">
                                      <p:cBhvr>
                                        <p:cTn id="47" dur="500"/>
                                        <p:tgtEl>
                                          <p:spTgt spid="3993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9938">
                                            <p:txEl>
                                              <p:pRg st="8" end="8"/>
                                            </p:txEl>
                                          </p:spTgt>
                                        </p:tgtEl>
                                        <p:attrNameLst>
                                          <p:attrName>style.visibility</p:attrName>
                                        </p:attrNameLst>
                                      </p:cBhvr>
                                      <p:to>
                                        <p:strVal val="visible"/>
                                      </p:to>
                                    </p:set>
                                    <p:animEffect transition="in" filter="wipe(down)">
                                      <p:cBhvr>
                                        <p:cTn id="52" dur="500"/>
                                        <p:tgtEl>
                                          <p:spTgt spid="3993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9938">
                                            <p:txEl>
                                              <p:pRg st="9" end="9"/>
                                            </p:txEl>
                                          </p:spTgt>
                                        </p:tgtEl>
                                        <p:attrNameLst>
                                          <p:attrName>style.visibility</p:attrName>
                                        </p:attrNameLst>
                                      </p:cBhvr>
                                      <p:to>
                                        <p:strVal val="visible"/>
                                      </p:to>
                                    </p:set>
                                    <p:animEffect transition="in" filter="wipe(down)">
                                      <p:cBhvr>
                                        <p:cTn id="57" dur="500"/>
                                        <p:tgtEl>
                                          <p:spTgt spid="399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4" grpId="0" animBg="1"/>
      <p:bldP spid="5" grpId="0" animBg="1"/>
      <p:bldP spid="6" grpId="0" animBg="1"/>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25"/>
            <a:ext cx="8229600" cy="6000750"/>
          </a:xfrm>
        </p:spPr>
        <p:txBody>
          <a:bodyPr>
            <a:normAutofit fontScale="62500" lnSpcReduction="20000"/>
          </a:bodyPr>
          <a:lstStyle/>
          <a:p>
            <a:pPr marL="274320" indent="-274320" algn="just" rtl="1" eaLnBrk="1" fontAlgn="auto" hangingPunct="1">
              <a:spcAft>
                <a:spcPts val="0"/>
              </a:spcAft>
              <a:buClr>
                <a:schemeClr val="accent3"/>
              </a:buClr>
              <a:buFont typeface="Wingdings 2"/>
              <a:buNone/>
              <a:defRPr/>
            </a:pPr>
            <a:r>
              <a:rPr lang="ar-SA" sz="2800" dirty="0" smtClean="0"/>
              <a:t>   </a:t>
            </a:r>
          </a:p>
          <a:p>
            <a:pPr marL="274320" indent="-274320" algn="just" rtl="1" eaLnBrk="1" fontAlgn="auto" hangingPunct="1">
              <a:spcAft>
                <a:spcPts val="0"/>
              </a:spcAft>
              <a:buClr>
                <a:schemeClr val="accent3"/>
              </a:buClr>
              <a:buFont typeface="Wingdings 2"/>
              <a:buNone/>
              <a:defRPr/>
            </a:pPr>
            <a:r>
              <a:rPr lang="ar-SA" sz="2800" dirty="0" smtClean="0"/>
              <a:t>	</a:t>
            </a:r>
            <a:endParaRPr lang="ar-SA" sz="7300" u="sng" dirty="0" smtClean="0">
              <a:cs typeface="Andalus" pitchFamily="2" charset="-78"/>
            </a:endParaRPr>
          </a:p>
          <a:p>
            <a:pPr marL="274320" indent="-274320" algn="just" rtl="1" eaLnBrk="1" fontAlgn="auto" hangingPunct="1">
              <a:spcAft>
                <a:spcPts val="0"/>
              </a:spcAft>
              <a:buClr>
                <a:schemeClr val="accent3"/>
              </a:buClr>
              <a:buFont typeface="Wingdings 2"/>
              <a:buNone/>
              <a:defRPr/>
            </a:pPr>
            <a:r>
              <a:rPr lang="ar-SA" sz="7300" dirty="0" smtClean="0">
                <a:cs typeface="Andalus" pitchFamily="2" charset="-78"/>
              </a:rPr>
              <a:t>                             </a:t>
            </a:r>
          </a:p>
          <a:p>
            <a:pPr marL="274320" indent="-274320" algn="just" rtl="1" eaLnBrk="1" fontAlgn="auto" hangingPunct="1">
              <a:spcAft>
                <a:spcPts val="0"/>
              </a:spcAft>
              <a:buClr>
                <a:schemeClr val="accent3"/>
              </a:buClr>
              <a:buFont typeface="Wingdings 2"/>
              <a:buNone/>
              <a:defRPr/>
            </a:pPr>
            <a:endParaRPr lang="ar-SA" sz="7300" dirty="0" smtClean="0">
              <a:cs typeface="Andalus" pitchFamily="2" charset="-78"/>
            </a:endParaRPr>
          </a:p>
          <a:p>
            <a:pPr marL="274320" indent="-274320" algn="just" rtl="1" eaLnBrk="1" fontAlgn="auto" hangingPunct="1">
              <a:spcAft>
                <a:spcPts val="0"/>
              </a:spcAft>
              <a:buClr>
                <a:schemeClr val="accent3"/>
              </a:buClr>
              <a:buFont typeface="Wingdings 2"/>
              <a:buNone/>
              <a:defRPr/>
            </a:pPr>
            <a:r>
              <a:rPr lang="ar-SA" sz="7300" dirty="0" smtClean="0">
                <a:cs typeface="Andalus" pitchFamily="2" charset="-78"/>
              </a:rPr>
              <a:t>				</a:t>
            </a:r>
            <a:r>
              <a:rPr lang="ar-SA" sz="7300" dirty="0" smtClean="0">
                <a:solidFill>
                  <a:srgbClr val="0070C0"/>
                </a:solidFill>
                <a:cs typeface="Andalus" pitchFamily="2" charset="-78"/>
              </a:rPr>
              <a:t>   </a:t>
            </a:r>
            <a:r>
              <a:rPr lang="ar-SA" sz="7300" u="sng" dirty="0" smtClean="0">
                <a:solidFill>
                  <a:srgbClr val="0070C0"/>
                </a:solidFill>
                <a:cs typeface="Andalus" pitchFamily="2" charset="-78"/>
              </a:rPr>
              <a:t>المطلوب </a:t>
            </a:r>
          </a:p>
          <a:p>
            <a:pPr marL="274320" indent="-274320" algn="just" rtl="1" eaLnBrk="1" fontAlgn="auto" hangingPunct="1">
              <a:spcAft>
                <a:spcPts val="0"/>
              </a:spcAft>
              <a:buClr>
                <a:schemeClr val="accent3"/>
              </a:buClr>
              <a:buFont typeface="Wingdings 2"/>
              <a:buNone/>
              <a:defRPr/>
            </a:pPr>
            <a:endParaRPr lang="ar-SA" sz="4400" dirty="0" smtClean="0"/>
          </a:p>
          <a:p>
            <a:pPr marL="274320" indent="-274320" algn="just" rtl="1" eaLnBrk="1" fontAlgn="auto" hangingPunct="1">
              <a:spcAft>
                <a:spcPts val="0"/>
              </a:spcAft>
              <a:buClr>
                <a:schemeClr val="accent3"/>
              </a:buClr>
              <a:buFont typeface="Wingdings 2"/>
              <a:buNone/>
              <a:defRPr/>
            </a:pPr>
            <a:r>
              <a:rPr lang="ar-SA" sz="4400" dirty="0" smtClean="0"/>
              <a:t>	</a:t>
            </a:r>
            <a:r>
              <a:rPr lang="ar-SA" sz="4400" dirty="0" smtClean="0">
                <a:solidFill>
                  <a:srgbClr val="FF0000"/>
                </a:solidFill>
              </a:rPr>
              <a:t>تنفيذ الدراسات التي تم </a:t>
            </a:r>
            <a:r>
              <a:rPr lang="ar-LB" sz="4400" dirty="0" smtClean="0">
                <a:solidFill>
                  <a:srgbClr val="FF0000"/>
                </a:solidFill>
              </a:rPr>
              <a:t>اعدادها</a:t>
            </a:r>
            <a:r>
              <a:rPr lang="ar-SA" sz="4400" dirty="0" smtClean="0">
                <a:solidFill>
                  <a:srgbClr val="FF0000"/>
                </a:solidFill>
              </a:rPr>
              <a:t> لجعل السودان مركز لوجستي لشرق ووسط افريقيا وربطها بمنطقة غربي آسيا .</a:t>
            </a:r>
          </a:p>
          <a:p>
            <a:pPr marL="274320" indent="-274320" algn="just" rtl="1" eaLnBrk="1" fontAlgn="auto" hangingPunct="1">
              <a:spcAft>
                <a:spcPts val="0"/>
              </a:spcAft>
              <a:buClr>
                <a:schemeClr val="accent3"/>
              </a:buClr>
              <a:buFont typeface="Wingdings 2"/>
              <a:buNone/>
              <a:defRPr/>
            </a:pPr>
            <a:endParaRPr lang="ar-SA" sz="4400" dirty="0" smtClean="0"/>
          </a:p>
          <a:p>
            <a:pPr marL="274320" indent="-274320" algn="just" rtl="1" eaLnBrk="1" fontAlgn="auto" hangingPunct="1">
              <a:spcAft>
                <a:spcPts val="0"/>
              </a:spcAft>
              <a:buClr>
                <a:schemeClr val="accent3"/>
              </a:buClr>
              <a:buFont typeface="Wingdings 2"/>
              <a:buNone/>
              <a:defRPr/>
            </a:pPr>
            <a:r>
              <a:rPr lang="ar-SA" sz="4400" dirty="0" smtClean="0"/>
              <a:t>			</a:t>
            </a:r>
            <a:r>
              <a:rPr lang="ar-SA" sz="4400" dirty="0" smtClean="0">
                <a:solidFill>
                  <a:srgbClr val="0070C0"/>
                </a:solidFill>
              </a:rPr>
              <a:t>          </a:t>
            </a:r>
            <a:r>
              <a:rPr lang="ar-SA" sz="7300" u="sng" dirty="0" smtClean="0">
                <a:solidFill>
                  <a:srgbClr val="0070C0"/>
                </a:solidFill>
                <a:cs typeface="Andalus" pitchFamily="2" charset="-78"/>
              </a:rPr>
              <a:t>حتى يمكن وضع </a:t>
            </a:r>
          </a:p>
          <a:p>
            <a:pPr marL="274320" indent="-274320" algn="just" rtl="1" eaLnBrk="1" fontAlgn="auto" hangingPunct="1">
              <a:spcAft>
                <a:spcPts val="0"/>
              </a:spcAft>
              <a:buClr>
                <a:schemeClr val="accent3"/>
              </a:buClr>
              <a:buFont typeface="Wingdings 2"/>
              <a:buNone/>
              <a:defRPr/>
            </a:pPr>
            <a:r>
              <a:rPr lang="ar-SA" sz="4400" dirty="0" smtClean="0"/>
              <a:t>	</a:t>
            </a:r>
          </a:p>
          <a:p>
            <a:pPr marL="274320" indent="-274320" algn="ctr" rtl="1" eaLnBrk="1" fontAlgn="auto" hangingPunct="1">
              <a:spcAft>
                <a:spcPts val="0"/>
              </a:spcAft>
              <a:buClr>
                <a:schemeClr val="accent3"/>
              </a:buClr>
              <a:buFont typeface="Wingdings 2"/>
              <a:buNone/>
              <a:defRPr/>
            </a:pPr>
            <a:r>
              <a:rPr lang="ar-SA" sz="4400" i="1" dirty="0" smtClean="0"/>
              <a:t>	استراتيجيه تحقق انسياب حركة التجارة.</a:t>
            </a:r>
          </a:p>
          <a:p>
            <a:pPr marL="274320" indent="-274320" algn="just" rtl="1" eaLnBrk="1" fontAlgn="auto" hangingPunct="1">
              <a:spcAft>
                <a:spcPts val="0"/>
              </a:spcAft>
              <a:buClr>
                <a:schemeClr val="accent3"/>
              </a:buClr>
              <a:buFont typeface="Wingdings 2"/>
              <a:buChar char=""/>
              <a:defRPr/>
            </a:pPr>
            <a:endParaRPr lang="ar-SA" sz="3600" dirty="0"/>
          </a:p>
        </p:txBody>
      </p:sp>
      <p:sp>
        <p:nvSpPr>
          <p:cNvPr id="4" name="Down Arrow 3"/>
          <p:cNvSpPr/>
          <p:nvPr/>
        </p:nvSpPr>
        <p:spPr>
          <a:xfrm>
            <a:off x="4572000" y="1143000"/>
            <a:ext cx="357188" cy="1066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Down Arrow 4"/>
          <p:cNvSpPr/>
          <p:nvPr/>
        </p:nvSpPr>
        <p:spPr>
          <a:xfrm>
            <a:off x="3810000" y="1143000"/>
            <a:ext cx="357188"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Down Arrow 5"/>
          <p:cNvSpPr/>
          <p:nvPr/>
        </p:nvSpPr>
        <p:spPr>
          <a:xfrm>
            <a:off x="5334000" y="1176338"/>
            <a:ext cx="357188" cy="500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down)">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down)">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wipe(down)">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wipe(down)">
                                      <p:cBhvr>
                                        <p:cTn id="55" dur="500"/>
                                        <p:tgtEl>
                                          <p:spTgt spid="2">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wipe(down)">
                                      <p:cBhvr>
                                        <p:cTn id="6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676400"/>
            <a:ext cx="8229600" cy="4724400"/>
          </a:xfrm>
        </p:spPr>
        <p:txBody>
          <a:bodyPr/>
          <a:lstStyle/>
          <a:p>
            <a:pPr algn="just" rtl="1" eaLnBrk="1" hangingPunct="1">
              <a:spcBef>
                <a:spcPct val="0"/>
              </a:spcBef>
              <a:buClr>
                <a:srgbClr val="0070C0"/>
              </a:buClr>
              <a:buSzPct val="103000"/>
              <a:buFont typeface="Arial" pitchFamily="34" charset="0"/>
              <a:buChar char="•"/>
            </a:pPr>
            <a:r>
              <a:rPr lang="ar-LB" sz="3200" b="1" i="1" smtClean="0">
                <a:solidFill>
                  <a:srgbClr val="002060"/>
                </a:solidFill>
                <a:ea typeface="Majalla UI"/>
              </a:rPr>
              <a:t> </a:t>
            </a:r>
            <a:r>
              <a:rPr lang="ar-SA" sz="2800" b="1" i="1" smtClean="0">
                <a:solidFill>
                  <a:srgbClr val="002060"/>
                </a:solidFill>
                <a:ea typeface="Majalla UI"/>
              </a:rPr>
              <a:t>الحاجة ل</a:t>
            </a:r>
            <a:r>
              <a:rPr lang="ar-LB" sz="2800" b="1" i="1" smtClean="0">
                <a:solidFill>
                  <a:srgbClr val="002060"/>
                </a:solidFill>
                <a:ea typeface="Majalla UI"/>
              </a:rPr>
              <a:t>لخبرات الفنية اللازمة </a:t>
            </a:r>
            <a:r>
              <a:rPr lang="ar-SA" sz="2800" b="1" i="1" smtClean="0">
                <a:solidFill>
                  <a:srgbClr val="002060"/>
                </a:solidFill>
                <a:ea typeface="Majalla UI"/>
              </a:rPr>
              <a:t>لتحديث </a:t>
            </a:r>
            <a:r>
              <a:rPr lang="ar-LB" sz="2800" b="1" i="1" smtClean="0">
                <a:solidFill>
                  <a:srgbClr val="002060"/>
                </a:solidFill>
                <a:ea typeface="Majalla UI"/>
              </a:rPr>
              <a:t>الدراسات التي تم اعدادها</a:t>
            </a:r>
            <a:r>
              <a:rPr lang="ar-SA" sz="2800" b="1" i="1" smtClean="0">
                <a:solidFill>
                  <a:srgbClr val="002060"/>
                </a:solidFill>
                <a:ea typeface="Majalla UI"/>
              </a:rPr>
              <a:t>،</a:t>
            </a:r>
            <a:r>
              <a:rPr lang="ar-LB" sz="2800" b="1" i="1" smtClean="0">
                <a:solidFill>
                  <a:srgbClr val="002060"/>
                </a:solidFill>
                <a:ea typeface="Majalla UI"/>
              </a:rPr>
              <a:t> </a:t>
            </a:r>
            <a:r>
              <a:rPr lang="ar-SA" sz="2800" b="1" i="1" smtClean="0">
                <a:solidFill>
                  <a:srgbClr val="002060"/>
                </a:solidFill>
                <a:ea typeface="Majalla UI"/>
              </a:rPr>
              <a:t>واعداد </a:t>
            </a:r>
            <a:r>
              <a:rPr lang="ar-LB" sz="2800" b="1" i="1" smtClean="0">
                <a:solidFill>
                  <a:srgbClr val="002060"/>
                </a:solidFill>
                <a:ea typeface="Majalla UI"/>
              </a:rPr>
              <a:t>الدراسات الفنية لتطوير كفاءة النقل النهري في السودان؛</a:t>
            </a:r>
            <a:endParaRPr lang="ar-SA" sz="2800" b="1" i="1" smtClean="0">
              <a:solidFill>
                <a:srgbClr val="002060"/>
              </a:solidFill>
              <a:ea typeface="Majalla UI"/>
            </a:endParaRPr>
          </a:p>
          <a:p>
            <a:pPr algn="just" rtl="1" eaLnBrk="1" hangingPunct="1">
              <a:spcBef>
                <a:spcPct val="0"/>
              </a:spcBef>
              <a:buClr>
                <a:srgbClr val="0070C0"/>
              </a:buClr>
              <a:buSzPct val="103000"/>
              <a:buFont typeface="Arial" pitchFamily="34" charset="0"/>
              <a:buChar char="•"/>
            </a:pPr>
            <a:r>
              <a:rPr lang="ar-SA" sz="2800" b="1" i="1" smtClean="0">
                <a:solidFill>
                  <a:srgbClr val="002060"/>
                </a:solidFill>
                <a:ea typeface="Majalla UI"/>
              </a:rPr>
              <a:t>المساعدة في إعداد دراسة للمشروعات لايجاد التمويل اللازم لتنفيذها.</a:t>
            </a:r>
            <a:endParaRPr lang="ar-LB" sz="2800" b="1" i="1" smtClean="0">
              <a:solidFill>
                <a:srgbClr val="002060"/>
              </a:solidFill>
              <a:ea typeface="Majalla UI"/>
            </a:endParaRPr>
          </a:p>
          <a:p>
            <a:pPr algn="just" rtl="1" eaLnBrk="1" hangingPunct="1">
              <a:spcBef>
                <a:spcPct val="0"/>
              </a:spcBef>
              <a:buClr>
                <a:srgbClr val="0070C0"/>
              </a:buClr>
              <a:buSzPct val="103000"/>
              <a:buFont typeface="Arial" pitchFamily="34" charset="0"/>
              <a:buChar char="•"/>
            </a:pPr>
            <a:r>
              <a:rPr lang="ar-LB" sz="2800" b="1" i="1" smtClean="0">
                <a:solidFill>
                  <a:srgbClr val="002060"/>
                </a:solidFill>
                <a:ea typeface="Majalla UI"/>
              </a:rPr>
              <a:t> توفير التدريب </a:t>
            </a:r>
            <a:r>
              <a:rPr lang="ar-SA" sz="2800" b="1" i="1" smtClean="0">
                <a:solidFill>
                  <a:srgbClr val="002060"/>
                </a:solidFill>
                <a:ea typeface="Majalla UI"/>
              </a:rPr>
              <a:t>ل</a:t>
            </a:r>
            <a:r>
              <a:rPr lang="ar-LB" sz="2800" b="1" i="1" smtClean="0">
                <a:solidFill>
                  <a:srgbClr val="002060"/>
                </a:solidFill>
                <a:ea typeface="Majalla UI"/>
              </a:rPr>
              <a:t>لكوادر العاملة </a:t>
            </a:r>
            <a:r>
              <a:rPr lang="ar-SA" sz="2800" b="1" i="1" smtClean="0">
                <a:solidFill>
                  <a:srgbClr val="002060"/>
                </a:solidFill>
                <a:ea typeface="Majalla UI"/>
              </a:rPr>
              <a:t>في المجال </a:t>
            </a:r>
            <a:r>
              <a:rPr lang="ar-LB" sz="2800" b="1" i="1" smtClean="0">
                <a:solidFill>
                  <a:srgbClr val="002060"/>
                </a:solidFill>
                <a:ea typeface="Majalla UI"/>
              </a:rPr>
              <a:t>لتطوير خبراتهم.</a:t>
            </a:r>
            <a:endParaRPr lang="ar-SA" sz="2800" b="1" i="1" smtClean="0">
              <a:solidFill>
                <a:srgbClr val="002060"/>
              </a:solidFill>
              <a:ea typeface="Majalla UI"/>
            </a:endParaRPr>
          </a:p>
          <a:p>
            <a:pPr algn="just" rtl="1" eaLnBrk="1" hangingPunct="1">
              <a:spcBef>
                <a:spcPct val="0"/>
              </a:spcBef>
              <a:buClr>
                <a:srgbClr val="0070C0"/>
              </a:buClr>
              <a:buSzPct val="103000"/>
              <a:buFont typeface="Arial" pitchFamily="34" charset="0"/>
              <a:buChar char="•"/>
            </a:pPr>
            <a:r>
              <a:rPr lang="ar-SA" sz="2800" b="1" i="1" smtClean="0">
                <a:solidFill>
                  <a:srgbClr val="002060"/>
                </a:solidFill>
                <a:ea typeface="Majalla UI"/>
              </a:rPr>
              <a:t>المساعدة الفنية لتعزيز التشريعات الخاصة بالملاحة النهرية مع دول جنوب السودان </a:t>
            </a:r>
            <a:endParaRPr lang="ar-LB" sz="2800" b="1" i="1" smtClean="0">
              <a:solidFill>
                <a:srgbClr val="002060"/>
              </a:solidFill>
              <a:ea typeface="Majalla UI"/>
            </a:endParaRPr>
          </a:p>
          <a:p>
            <a:pPr algn="just" rtl="1" eaLnBrk="1" hangingPunct="1">
              <a:spcBef>
                <a:spcPct val="0"/>
              </a:spcBef>
              <a:buClr>
                <a:srgbClr val="0070C0"/>
              </a:buClr>
              <a:buSzPct val="103000"/>
              <a:buFont typeface="Arial" pitchFamily="34" charset="0"/>
              <a:buChar char="•"/>
            </a:pPr>
            <a:r>
              <a:rPr lang="ar-LB" sz="2800" b="1" i="1" smtClean="0">
                <a:solidFill>
                  <a:srgbClr val="002060"/>
                </a:solidFill>
                <a:ea typeface="Majalla UI"/>
              </a:rPr>
              <a:t> مساهمة الاسكوا لدعم تبادل ومشاركة</a:t>
            </a:r>
            <a:r>
              <a:rPr lang="ar-SA" sz="2800" b="1" i="1" smtClean="0">
                <a:solidFill>
                  <a:srgbClr val="002060"/>
                </a:solidFill>
                <a:ea typeface="Majalla UI"/>
              </a:rPr>
              <a:t> وادارة</a:t>
            </a:r>
            <a:r>
              <a:rPr lang="ar-LB" sz="2800" b="1" i="1" smtClean="0">
                <a:solidFill>
                  <a:srgbClr val="002060"/>
                </a:solidFill>
                <a:ea typeface="Majalla UI"/>
              </a:rPr>
              <a:t> المعرفة مع البلدان الاخرى داخل وخارج المنطقة العربية.</a:t>
            </a:r>
            <a:endParaRPr lang="ar-SA" sz="3200" b="1" i="1" smtClean="0">
              <a:solidFill>
                <a:srgbClr val="002060"/>
              </a:solidFill>
              <a:ea typeface="Majalla UI"/>
            </a:endParaRPr>
          </a:p>
        </p:txBody>
      </p:sp>
      <p:sp>
        <p:nvSpPr>
          <p:cNvPr id="41987" name="Title 2"/>
          <p:cNvSpPr>
            <a:spLocks noGrp="1"/>
          </p:cNvSpPr>
          <p:nvPr>
            <p:ph type="title"/>
          </p:nvPr>
        </p:nvSpPr>
        <p:spPr>
          <a:xfrm>
            <a:off x="457200" y="704850"/>
            <a:ext cx="8229600" cy="819150"/>
          </a:xfrm>
        </p:spPr>
        <p:txBody>
          <a:bodyPr/>
          <a:lstStyle/>
          <a:p>
            <a:pPr algn="r" rtl="1" eaLnBrk="1" hangingPunct="1"/>
            <a:r>
              <a:rPr lang="ar-LB" sz="4400" u="sng" smtClean="0">
                <a:solidFill>
                  <a:srgbClr val="FF0000"/>
                </a:solidFill>
                <a:cs typeface="Andalus" pitchFamily="18" charset="-78"/>
              </a:rPr>
              <a:t>احتياجات الدعم الفني</a:t>
            </a:r>
            <a:r>
              <a:rPr lang="ar-SA" sz="5400" smtClean="0">
                <a:solidFill>
                  <a:srgbClr val="FF0000"/>
                </a:solidFill>
                <a:cs typeface="Andalus" pitchFamily="18" charset="-7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198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818">
                                            <p:txEl>
                                              <p:pRg st="0" end="0"/>
                                            </p:txEl>
                                          </p:spTgt>
                                        </p:tgtEl>
                                        <p:attrNameLst>
                                          <p:attrName>style.visibility</p:attrName>
                                        </p:attrNameLst>
                                      </p:cBhvr>
                                      <p:to>
                                        <p:strVal val="visible"/>
                                      </p:to>
                                    </p:set>
                                    <p:anim calcmode="lin" valueType="num">
                                      <p:cBhvr additive="base">
                                        <p:cTn id="11"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818">
                                            <p:txEl>
                                              <p:pRg st="1" end="1"/>
                                            </p:txEl>
                                          </p:spTgt>
                                        </p:tgtEl>
                                        <p:attrNameLst>
                                          <p:attrName>style.visibility</p:attrName>
                                        </p:attrNameLst>
                                      </p:cBhvr>
                                      <p:to>
                                        <p:strVal val="visible"/>
                                      </p:to>
                                    </p:set>
                                    <p:anim calcmode="lin" valueType="num">
                                      <p:cBhvr additive="base">
                                        <p:cTn id="17" dur="5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18">
                                            <p:txEl>
                                              <p:pRg st="2" end="2"/>
                                            </p:txEl>
                                          </p:spTgt>
                                        </p:tgtEl>
                                        <p:attrNameLst>
                                          <p:attrName>style.visibility</p:attrName>
                                        </p:attrNameLst>
                                      </p:cBhvr>
                                      <p:to>
                                        <p:strVal val="visible"/>
                                      </p:to>
                                    </p:set>
                                    <p:anim calcmode="lin" valueType="num">
                                      <p:cBhvr additive="base">
                                        <p:cTn id="23"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18">
                                            <p:txEl>
                                              <p:pRg st="3" end="3"/>
                                            </p:txEl>
                                          </p:spTgt>
                                        </p:tgtEl>
                                        <p:attrNameLst>
                                          <p:attrName>style.visibility</p:attrName>
                                        </p:attrNameLst>
                                      </p:cBhvr>
                                      <p:to>
                                        <p:strVal val="visible"/>
                                      </p:to>
                                    </p:set>
                                    <p:anim calcmode="lin" valueType="num">
                                      <p:cBhvr additive="base">
                                        <p:cTn id="29" dur="500" fill="hold"/>
                                        <p:tgtEl>
                                          <p:spTgt spid="3481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18">
                                            <p:txEl>
                                              <p:pRg st="4" end="4"/>
                                            </p:txEl>
                                          </p:spTgt>
                                        </p:tgtEl>
                                        <p:attrNameLst>
                                          <p:attrName>style.visibility</p:attrName>
                                        </p:attrNameLst>
                                      </p:cBhvr>
                                      <p:to>
                                        <p:strVal val="visible"/>
                                      </p:to>
                                    </p:set>
                                    <p:anim calcmode="lin" valueType="num">
                                      <p:cBhvr additive="base">
                                        <p:cTn id="35" dur="5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419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3181350"/>
          </a:xfrm>
        </p:spPr>
        <p:txBody>
          <a:bodyPr/>
          <a:lstStyle/>
          <a:p>
            <a:pPr algn="ctr"/>
            <a:r>
              <a:rPr lang="ar-SA" i="1" smtClean="0">
                <a:solidFill>
                  <a:srgbClr val="FF0000"/>
                </a:solidFill>
                <a:latin typeface="Arabic Typesetting" pitchFamily="66" charset="-78"/>
                <a:cs typeface="Arabic Typesetting" pitchFamily="66" charset="-78"/>
              </a:rPr>
              <a:t>نشكركم على حسن الاستماع</a:t>
            </a:r>
            <a:endParaRPr lang="en-US" i="1" smtClean="0">
              <a:solidFill>
                <a:srgbClr val="FF0000"/>
              </a:solidFill>
              <a:latin typeface="Arabic Typesetting" pitchFamily="66" charset="-78"/>
              <a:cs typeface="Arabic Typesetting" pitchFamily="66" charset="-78"/>
            </a:endParaRPr>
          </a:p>
        </p:txBody>
      </p:sp>
      <p:sp>
        <p:nvSpPr>
          <p:cNvPr id="3" name="Content Placeholder 2"/>
          <p:cNvSpPr>
            <a:spLocks noGrp="1"/>
          </p:cNvSpPr>
          <p:nvPr>
            <p:ph idx="1"/>
          </p:nvPr>
        </p:nvSpPr>
        <p:spPr>
          <a:xfrm>
            <a:off x="457200" y="3581400"/>
            <a:ext cx="8229600" cy="3276600"/>
          </a:xfrm>
        </p:spPr>
        <p:txBody>
          <a:bodyPr/>
          <a:lstStyle/>
          <a:p>
            <a:pPr eaLnBrk="1" hangingPunct="1">
              <a:buFont typeface="Wingdings 2" pitchFamily="18" charset="2"/>
              <a:buNone/>
            </a:pPr>
            <a:endParaRPr lang="ar-LB" sz="2800" smtClean="0">
              <a:solidFill>
                <a:srgbClr val="FF0000"/>
              </a:solidFill>
              <a:ea typeface="Majalla UI"/>
            </a:endParaRPr>
          </a:p>
          <a:p>
            <a:pPr eaLnBrk="1" hangingPunct="1">
              <a:buFont typeface="Wingdings 2" pitchFamily="18" charset="2"/>
              <a:buNone/>
            </a:pPr>
            <a:endParaRPr lang="ar-SA" sz="2800" b="1" i="1" smtClean="0">
              <a:solidFill>
                <a:srgbClr val="FF0000"/>
              </a:solidFill>
              <a:ea typeface="Majalla UI"/>
            </a:endParaRPr>
          </a:p>
          <a:p>
            <a:pPr eaLnBrk="1" hangingPunct="1">
              <a:buFont typeface="Wingdings 2" pitchFamily="18" charset="2"/>
              <a:buNone/>
            </a:pPr>
            <a:r>
              <a:rPr lang="ar-LB" sz="2800" b="1" i="1" smtClean="0">
                <a:solidFill>
                  <a:srgbClr val="FF0000"/>
                </a:solidFill>
                <a:ea typeface="Majalla UI"/>
              </a:rPr>
              <a:t>مع تحيات</a:t>
            </a:r>
            <a:r>
              <a:rPr lang="ar-SA" sz="2800" b="1" i="1" smtClean="0">
                <a:solidFill>
                  <a:srgbClr val="FF0000"/>
                </a:solidFill>
                <a:ea typeface="Majalla UI"/>
              </a:rPr>
              <a:t>                                             </a:t>
            </a:r>
          </a:p>
          <a:p>
            <a:pPr eaLnBrk="1" hangingPunct="1">
              <a:buFont typeface="Wingdings 2" pitchFamily="18" charset="2"/>
              <a:buNone/>
            </a:pPr>
            <a:r>
              <a:rPr lang="ar-SA" sz="2800" b="1" i="1" smtClean="0">
                <a:solidFill>
                  <a:srgbClr val="FF0000"/>
                </a:solidFill>
                <a:ea typeface="Majalla UI"/>
              </a:rPr>
              <a:t>                                               </a:t>
            </a:r>
            <a:endParaRPr lang="ar-LB" sz="2800" b="1" i="1" smtClean="0">
              <a:solidFill>
                <a:srgbClr val="FF0000"/>
              </a:solidFill>
              <a:ea typeface="Majalla UI"/>
            </a:endParaRPr>
          </a:p>
          <a:p>
            <a:pPr eaLnBrk="1" hangingPunct="1">
              <a:buFont typeface="Wingdings 2" pitchFamily="18" charset="2"/>
              <a:buNone/>
            </a:pPr>
            <a:r>
              <a:rPr lang="ar-LB" sz="2800" b="1" i="1" smtClean="0">
                <a:solidFill>
                  <a:srgbClr val="FF0000"/>
                </a:solidFill>
                <a:ea typeface="Majalla UI"/>
              </a:rPr>
              <a:t> شركة</a:t>
            </a:r>
            <a:r>
              <a:rPr lang="ar-SA" sz="2800" b="1" i="1" smtClean="0">
                <a:solidFill>
                  <a:srgbClr val="FF0000"/>
                </a:solidFill>
                <a:ea typeface="Majalla UI"/>
              </a:rPr>
              <a:t> النيل ل</a:t>
            </a:r>
            <a:r>
              <a:rPr lang="ar-LB" sz="2800" b="1" i="1" smtClean="0">
                <a:solidFill>
                  <a:srgbClr val="FF0000"/>
                </a:solidFill>
                <a:ea typeface="Majalla UI"/>
              </a:rPr>
              <a:t>لنقل النهري </a:t>
            </a:r>
            <a:r>
              <a:rPr lang="ar-SA" sz="2800" b="1" i="1" smtClean="0">
                <a:solidFill>
                  <a:srgbClr val="FF0000"/>
                </a:solidFill>
                <a:ea typeface="Majalla UI"/>
              </a:rPr>
              <a:t>- </a:t>
            </a:r>
            <a:r>
              <a:rPr lang="ar-LB" sz="2800" b="1" i="1" smtClean="0">
                <a:solidFill>
                  <a:srgbClr val="FF0000"/>
                </a:solidFill>
                <a:ea typeface="Majalla UI"/>
              </a:rPr>
              <a:t>السودان</a:t>
            </a:r>
            <a:endParaRPr lang="en-US" sz="2800" b="1" i="1" smtClean="0">
              <a:solidFill>
                <a:srgbClr val="FF0000"/>
              </a:solidFill>
            </a:endParaRP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28600" y="990600"/>
            <a:ext cx="8401050" cy="5562600"/>
          </a:xfrm>
        </p:spPr>
        <p:txBody>
          <a:bodyPr/>
          <a:lstStyle/>
          <a:p>
            <a:pPr algn="just" rtl="1" eaLnBrk="1" hangingPunct="1">
              <a:buClr>
                <a:srgbClr val="0070C0"/>
              </a:buClr>
            </a:pPr>
            <a:endParaRPr lang="ar-SA" sz="2400" smtClean="0">
              <a:ea typeface="Majalla UI"/>
            </a:endParaRPr>
          </a:p>
          <a:p>
            <a:pPr algn="just" rtl="1" eaLnBrk="1" hangingPunct="1">
              <a:buClr>
                <a:srgbClr val="0070C0"/>
              </a:buClr>
              <a:buFont typeface="Wingdings" pitchFamily="2" charset="2"/>
              <a:buChar char="Ø"/>
            </a:pPr>
            <a:r>
              <a:rPr lang="ar-SA" sz="2400" smtClean="0">
                <a:ea typeface="Majalla UI"/>
              </a:rPr>
              <a:t>  </a:t>
            </a:r>
            <a:r>
              <a:rPr lang="ar-SA" sz="2800" b="1" smtClean="0">
                <a:ea typeface="Majalla UI"/>
              </a:rPr>
              <a:t>يتمتع السودان بموقع وسط في افريقيا والمنطقة العربية</a:t>
            </a:r>
            <a:r>
              <a:rPr lang="ar-LB" sz="2800" b="1" smtClean="0">
                <a:ea typeface="Majalla UI"/>
              </a:rPr>
              <a:t>؛</a:t>
            </a:r>
            <a:r>
              <a:rPr lang="ar-SA" sz="2800" b="1" smtClean="0">
                <a:ea typeface="Majalla UI"/>
              </a:rPr>
              <a:t>  </a:t>
            </a:r>
            <a:endParaRPr lang="ar-LB" sz="2800" b="1" smtClean="0">
              <a:ea typeface="Majalla UI"/>
            </a:endParaRPr>
          </a:p>
          <a:p>
            <a:pPr algn="just" rtl="1" eaLnBrk="1" hangingPunct="1">
              <a:buClr>
                <a:srgbClr val="0070C0"/>
              </a:buClr>
              <a:buFont typeface="Wingdings" pitchFamily="2" charset="2"/>
              <a:buChar char="Ø"/>
            </a:pPr>
            <a:r>
              <a:rPr lang="ar-SA" sz="2800" b="1" smtClean="0">
                <a:ea typeface="Majalla UI"/>
              </a:rPr>
              <a:t>  والسودان عضو في عدة اتفاقيات تجارية حرة اقليمية مهمة كاتفاقية الكوميسا (</a:t>
            </a:r>
            <a:r>
              <a:rPr lang="en-US" sz="2800" b="1" smtClean="0"/>
              <a:t>COMESA </a:t>
            </a:r>
            <a:r>
              <a:rPr lang="ar-SA" sz="2800" b="1" smtClean="0">
                <a:ea typeface="Majalla UI"/>
              </a:rPr>
              <a:t>) واتفاقية منطقة التجارة الحرة العربية  الكبري (</a:t>
            </a:r>
            <a:r>
              <a:rPr lang="en-US" sz="2800" b="1" smtClean="0"/>
              <a:t>GAFTA </a:t>
            </a:r>
            <a:r>
              <a:rPr lang="ar-SA" sz="2800" b="1" smtClean="0">
                <a:ea typeface="Majalla UI"/>
              </a:rPr>
              <a:t>) مما يجعل السودان يتمتع بافضلية  الدخول للاسواق كما ان هنالك امكانية مقدرة للتجارة العابرة للدول المجاورة التي ليس لها مواني بحرية اث</a:t>
            </a:r>
            <a:r>
              <a:rPr lang="ar-LB" sz="2800" b="1" smtClean="0">
                <a:ea typeface="Majalla UI"/>
              </a:rPr>
              <a:t>ي</a:t>
            </a:r>
            <a:r>
              <a:rPr lang="ar-SA" sz="2800" b="1" smtClean="0">
                <a:ea typeface="Majalla UI"/>
              </a:rPr>
              <a:t>وبيا – تشاد- افريقيا الوسطي و دولة جنوب السودان</a:t>
            </a:r>
            <a:r>
              <a:rPr lang="ar-LB" sz="2800" b="1" smtClean="0">
                <a:ea typeface="Majalla UI"/>
              </a:rPr>
              <a:t>؛</a:t>
            </a:r>
            <a:r>
              <a:rPr lang="ar-SA" sz="2800" b="1" smtClean="0">
                <a:ea typeface="Majalla UI"/>
              </a:rPr>
              <a:t> </a:t>
            </a:r>
            <a:endParaRPr lang="ar-LB" sz="2800" b="1" smtClean="0">
              <a:ea typeface="Majalla UI"/>
            </a:endParaRPr>
          </a:p>
          <a:p>
            <a:pPr algn="just" rtl="1" eaLnBrk="1" hangingPunct="1">
              <a:buClr>
                <a:srgbClr val="0070C0"/>
              </a:buClr>
              <a:buFont typeface="Wingdings" pitchFamily="2" charset="2"/>
              <a:buChar char="Ø"/>
            </a:pPr>
            <a:r>
              <a:rPr lang="ar-SA" sz="2800" b="1" smtClean="0">
                <a:ea typeface="Majalla UI"/>
              </a:rPr>
              <a:t>وان منطقة غربي آسيا تعتبر شريك تجاري استراتجي هام يستحوذ علي اكثر من 20 % من الواردات و 66% من الصادرات</a:t>
            </a:r>
            <a:r>
              <a:rPr lang="ar-LB" sz="2800" b="1" smtClean="0">
                <a:ea typeface="Majalla UI"/>
              </a:rPr>
              <a:t>؛</a:t>
            </a:r>
          </a:p>
          <a:p>
            <a:pPr algn="just" rtl="1" eaLnBrk="1" hangingPunct="1">
              <a:buFont typeface="Wingdings 2" pitchFamily="18" charset="2"/>
              <a:buNone/>
            </a:pPr>
            <a:r>
              <a:rPr lang="ar-SA" sz="3600" smtClean="0">
                <a:solidFill>
                  <a:srgbClr val="00B0F0"/>
                </a:solidFill>
                <a:ea typeface="Majalla UI"/>
              </a:rPr>
              <a:t>	</a:t>
            </a:r>
            <a:endParaRPr lang="ar-SA" sz="3600" b="1" u="sng" smtClean="0">
              <a:solidFill>
                <a:srgbClr val="00B0F0"/>
              </a:solidFill>
              <a:ea typeface="Majalla U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wipe(down)">
                                      <p:cBhvr>
                                        <p:cTn id="7" dur="500"/>
                                        <p:tgtEl>
                                          <p:spTgt spid="81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wipe(down)">
                                      <p:cBhvr>
                                        <p:cTn id="12" dur="500"/>
                                        <p:tgtEl>
                                          <p:spTgt spid="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wipe(down)">
                                      <p:cBhvr>
                                        <p:cTn id="17" dur="500"/>
                                        <p:tgtEl>
                                          <p:spTgt spid="8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wipe(down)">
                                      <p:cBhvr>
                                        <p:cTn id="22" dur="5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66800"/>
            <a:ext cx="8229600" cy="1066800"/>
          </a:xfrm>
        </p:spPr>
        <p:txBody>
          <a:bodyPr/>
          <a:lstStyle/>
          <a:p>
            <a:pPr algn="ctr"/>
            <a:r>
              <a:rPr lang="ar-LB" sz="5400" smtClean="0">
                <a:solidFill>
                  <a:srgbClr val="FF0000"/>
                </a:solidFill>
                <a:cs typeface="Andalus" pitchFamily="18" charset="-78"/>
              </a:rPr>
              <a:t>قطاع النقل النهري في السودان</a:t>
            </a:r>
            <a:r>
              <a:rPr lang="ar-SA" sz="5400" smtClean="0">
                <a:solidFill>
                  <a:srgbClr val="FF0000"/>
                </a:solidFill>
              </a:rPr>
              <a:t> </a:t>
            </a:r>
            <a:r>
              <a:rPr lang="ar-SA" sz="5400" b="1" u="sng" smtClean="0">
                <a:solidFill>
                  <a:srgbClr val="00B0F0"/>
                </a:solidFill>
                <a:ea typeface="Majalla UI"/>
              </a:rPr>
              <a:t/>
            </a:r>
            <a:br>
              <a:rPr lang="ar-SA" sz="5400" b="1" u="sng" smtClean="0">
                <a:solidFill>
                  <a:srgbClr val="00B0F0"/>
                </a:solidFill>
                <a:ea typeface="Majalla UI"/>
              </a:rPr>
            </a:br>
            <a:endParaRPr lang="en-US" smtClean="0"/>
          </a:p>
        </p:txBody>
      </p:sp>
      <p:sp>
        <p:nvSpPr>
          <p:cNvPr id="3" name="Content Placeholder 2"/>
          <p:cNvSpPr>
            <a:spLocks noGrp="1"/>
          </p:cNvSpPr>
          <p:nvPr>
            <p:ph idx="1"/>
          </p:nvPr>
        </p:nvSpPr>
        <p:spPr>
          <a:xfrm>
            <a:off x="457200" y="1524000"/>
            <a:ext cx="8229600" cy="4800600"/>
          </a:xfrm>
        </p:spPr>
        <p:txBody>
          <a:bodyPr/>
          <a:lstStyle/>
          <a:p>
            <a:pPr algn="just" rtl="1" eaLnBrk="1" hangingPunct="1">
              <a:buClr>
                <a:srgbClr val="0070C0"/>
              </a:buClr>
              <a:buFont typeface="Wingdings" pitchFamily="2" charset="2"/>
              <a:buChar char="Ø"/>
            </a:pPr>
            <a:r>
              <a:rPr lang="ar-SA" sz="2800" b="1" smtClean="0">
                <a:ea typeface="Majalla UI"/>
              </a:rPr>
              <a:t>إن نهر النيل وروافده  يمثل مجرى ملاحى طبيعى يخترق مناطق ذات طبيعة جغرافية صعبة الوصول بواسطة وسائل النقل المعتادة (مناطق المستنقعات بجونقلي واعالي النيل المتاخمة للسوان الشمالي). ويبلغ طول الصالح منه للملاحة حوالى (5000) كيلومتر ُيشكل أساسا لخدمات نقل نهرى فاعلة في حالة إستخدامه و فروعـــه الكثيــرة . </a:t>
            </a:r>
            <a:endParaRPr lang="en-US" sz="2800" b="1" smtClean="0"/>
          </a:p>
          <a:p>
            <a:pPr algn="just" rtl="1" eaLnBrk="1" hangingPunct="1">
              <a:buClr>
                <a:srgbClr val="0070C0"/>
              </a:buClr>
              <a:buFont typeface="Wingdings" pitchFamily="2" charset="2"/>
              <a:buChar char="Ø"/>
            </a:pPr>
            <a:r>
              <a:rPr lang="ar-SA" sz="2800" b="1" smtClean="0">
                <a:ea typeface="Majalla UI"/>
              </a:rPr>
              <a:t>تنبع اهمية النقل النهري من سهولة الاستخدام  والقدرة علي تحسين مسارات النقل  وزيادة طاقة الانهار عن طريق عمليات التوسع والتصنيف لمجاري الانهار</a:t>
            </a:r>
            <a:r>
              <a:rPr lang="ar-LB" sz="2800" b="1" smtClean="0">
                <a:ea typeface="Majalla UI"/>
              </a:rPr>
              <a:t>.</a:t>
            </a:r>
          </a:p>
          <a:p>
            <a:endParaRPr lang="en-US" sz="280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lgn="just" rtl="1" eaLnBrk="1" hangingPunct="1">
              <a:buClr>
                <a:srgbClr val="0070C0"/>
              </a:buClr>
              <a:buFont typeface="Wingdings" pitchFamily="2" charset="2"/>
              <a:buChar char="Ø"/>
            </a:pPr>
            <a:r>
              <a:rPr lang="ar-LB" sz="2800" b="1" smtClean="0">
                <a:ea typeface="Majalla UI"/>
              </a:rPr>
              <a:t> </a:t>
            </a:r>
            <a:r>
              <a:rPr lang="ar-SA" sz="2800" b="1" smtClean="0">
                <a:ea typeface="Majalla UI"/>
              </a:rPr>
              <a:t>تزيد أهمية النقل النهري بالترابط بين النقل النهري والنقل البحري وبينه وبين النقل البري والسككي عن طريق انشاء موانئ وتجهيزها وربطها بشبكة من الطرق البرية والحديدية بشكل يساهم في زيادة مرونة النقل النهري .</a:t>
            </a:r>
            <a:endParaRPr lang="ar-LB" sz="2800" b="1" smtClean="0">
              <a:ea typeface="Majalla UI"/>
            </a:endParaRPr>
          </a:p>
          <a:p>
            <a:pPr algn="just" rtl="1" eaLnBrk="1" hangingPunct="1">
              <a:buClr>
                <a:srgbClr val="0070C0"/>
              </a:buClr>
              <a:buFont typeface="Wingdings" pitchFamily="2" charset="2"/>
              <a:buChar char="Ø"/>
            </a:pPr>
            <a:r>
              <a:rPr lang="ar-SA" sz="2800" b="1" smtClean="0">
                <a:ea typeface="Majalla UI"/>
              </a:rPr>
              <a:t> وتزيد أهميته باعتباره أهم وسيط يربط دول حوض النيل ويربط جمهورية السودان وجمهورية مصر وبين جمهورية السودان وجمهورية جنوب السودان .</a:t>
            </a:r>
            <a:r>
              <a:rPr lang="en-US" sz="2800" b="1" smtClean="0">
                <a:ea typeface="Majalla UI"/>
                <a:cs typeface="Majalla UI"/>
              </a:rPr>
              <a:t> </a:t>
            </a:r>
            <a:endParaRPr lang="ar-LB" sz="2800" b="1" smtClean="0">
              <a:ea typeface="Majalla U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1"/>
          <p:cNvSpPr>
            <a:spLocks noGrp="1"/>
          </p:cNvSpPr>
          <p:nvPr>
            <p:ph type="subTitle" idx="1"/>
          </p:nvPr>
        </p:nvSpPr>
        <p:spPr>
          <a:xfrm>
            <a:off x="152400" y="1219200"/>
            <a:ext cx="8839200" cy="5638800"/>
          </a:xfrm>
        </p:spPr>
        <p:txBody>
          <a:bodyPr/>
          <a:lstStyle/>
          <a:p>
            <a:pPr marR="0" algn="just" rtl="1" eaLnBrk="1" hangingPunct="1">
              <a:spcBef>
                <a:spcPct val="0"/>
              </a:spcBef>
            </a:pPr>
            <a:r>
              <a:rPr lang="ar-SA" sz="3200" b="1" smtClean="0">
                <a:solidFill>
                  <a:schemeClr val="bg1"/>
                </a:solidFill>
                <a:ea typeface="Majalla UI"/>
              </a:rPr>
              <a:t> </a:t>
            </a:r>
            <a:r>
              <a:rPr lang="ar-LB" sz="3200" smtClean="0">
                <a:solidFill>
                  <a:srgbClr val="FF0000"/>
                </a:solidFill>
                <a:latin typeface="Andalus" pitchFamily="18" charset="-78"/>
                <a:cs typeface="Andalus" pitchFamily="18" charset="-78"/>
              </a:rPr>
              <a:t>أولا</a:t>
            </a:r>
            <a:r>
              <a:rPr lang="ar-SA" sz="3200" smtClean="0">
                <a:solidFill>
                  <a:srgbClr val="FF0000"/>
                </a:solidFill>
                <a:latin typeface="Andalus" pitchFamily="18" charset="-78"/>
                <a:cs typeface="Andalus" pitchFamily="18" charset="-78"/>
              </a:rPr>
              <a:t>: </a:t>
            </a:r>
            <a:r>
              <a:rPr lang="ar-LB" sz="3200" smtClean="0">
                <a:solidFill>
                  <a:srgbClr val="FF0000"/>
                </a:solidFill>
                <a:latin typeface="Andalus" pitchFamily="18" charset="-78"/>
                <a:cs typeface="Andalus" pitchFamily="18" charset="-78"/>
              </a:rPr>
              <a:t>التكلفة المنخفضة </a:t>
            </a:r>
            <a:endParaRPr lang="ar-SA" sz="3200" smtClean="0">
              <a:solidFill>
                <a:srgbClr val="FF0000"/>
              </a:solidFill>
              <a:latin typeface="Andalus" pitchFamily="18" charset="-78"/>
              <a:cs typeface="Andalus" pitchFamily="18" charset="-78"/>
            </a:endParaRPr>
          </a:p>
          <a:p>
            <a:pPr marR="0" algn="just" rtl="1" eaLnBrk="1" hangingPunct="1">
              <a:spcBef>
                <a:spcPct val="0"/>
              </a:spcBef>
            </a:pPr>
            <a:r>
              <a:rPr lang="ar-SA" sz="2800" b="1" smtClean="0">
                <a:solidFill>
                  <a:schemeClr val="bg1"/>
                </a:solidFill>
                <a:ea typeface="Majalla UI"/>
              </a:rPr>
              <a:t>تكمن اهمية النقل النهري في خصائصه الإقتصادية الكبيرة عند إستخدامه وأهمها تكلفة التشغيل المنخفضة نتيجة لإنخفاض الطاقة المستخدمة للحركة بالإضافة للكميات الكبيرة التى ينقلها مقارنة مع وسائط النقل الآخرى</a:t>
            </a:r>
            <a:r>
              <a:rPr lang="ar-LB" sz="2800" b="1" smtClean="0">
                <a:solidFill>
                  <a:schemeClr val="bg1"/>
                </a:solidFill>
                <a:ea typeface="Majalla UI"/>
              </a:rPr>
              <a:t>،فهو </a:t>
            </a:r>
            <a:r>
              <a:rPr lang="ar-SA" sz="2800" b="1" smtClean="0">
                <a:solidFill>
                  <a:schemeClr val="bg1"/>
                </a:solidFill>
                <a:ea typeface="Majalla UI"/>
              </a:rPr>
              <a:t>أرخص وسائط النقل</a:t>
            </a:r>
            <a:r>
              <a:rPr lang="ar-LB" sz="2800" b="1" smtClean="0">
                <a:solidFill>
                  <a:schemeClr val="bg1"/>
                </a:solidFill>
                <a:ea typeface="Majalla UI"/>
              </a:rPr>
              <a:t> ،</a:t>
            </a:r>
            <a:r>
              <a:rPr lang="ar-SA" sz="2800" b="1" smtClean="0">
                <a:solidFill>
                  <a:schemeClr val="bg1"/>
                </a:solidFill>
                <a:ea typeface="Majalla UI"/>
              </a:rPr>
              <a:t>صديق للبيئة</a:t>
            </a:r>
            <a:r>
              <a:rPr lang="ar-LB" sz="2800" b="1" smtClean="0">
                <a:solidFill>
                  <a:schemeClr val="bg1"/>
                </a:solidFill>
                <a:ea typeface="Majalla UI"/>
              </a:rPr>
              <a:t>،</a:t>
            </a:r>
            <a:r>
              <a:rPr lang="ar-SA" sz="2800" b="1" smtClean="0">
                <a:solidFill>
                  <a:schemeClr val="bg1"/>
                </a:solidFill>
                <a:ea typeface="Majalla UI"/>
              </a:rPr>
              <a:t> وينقل بوسائله المتنوعة كميات كبيرة لمسافات طويلة ونائية </a:t>
            </a:r>
            <a:r>
              <a:rPr lang="ar-LB" sz="2800" b="1" smtClean="0">
                <a:solidFill>
                  <a:schemeClr val="bg1"/>
                </a:solidFill>
                <a:ea typeface="Majalla UI"/>
              </a:rPr>
              <a:t>و</a:t>
            </a:r>
            <a:r>
              <a:rPr lang="ar-SA" sz="2800" b="1" smtClean="0">
                <a:solidFill>
                  <a:schemeClr val="bg1"/>
                </a:solidFill>
                <a:ea typeface="Majalla UI"/>
              </a:rPr>
              <a:t>عموماً </a:t>
            </a:r>
            <a:r>
              <a:rPr lang="ar-LB" sz="2800" b="1" smtClean="0">
                <a:solidFill>
                  <a:schemeClr val="bg1"/>
                </a:solidFill>
                <a:ea typeface="Majalla UI"/>
              </a:rPr>
              <a:t>تتمثل التكلفة المنخفضة للنقل النهري في ميزاته الفنية والاقتصادية </a:t>
            </a:r>
            <a:r>
              <a:rPr lang="ar-SA" sz="2800" b="1" smtClean="0">
                <a:solidFill>
                  <a:schemeClr val="bg1"/>
                </a:solidFill>
                <a:ea typeface="Majalla UI"/>
              </a:rPr>
              <a:t>حيث</a:t>
            </a:r>
            <a:r>
              <a:rPr lang="ar-LB" sz="2800" b="1" smtClean="0">
                <a:solidFill>
                  <a:schemeClr val="bg1"/>
                </a:solidFill>
                <a:ea typeface="Majalla UI"/>
              </a:rPr>
              <a:t>:</a:t>
            </a:r>
          </a:p>
          <a:p>
            <a:pPr marR="0" rtl="1" eaLnBrk="1" hangingPunct="1">
              <a:spcBef>
                <a:spcPct val="0"/>
              </a:spcBef>
              <a:buClr>
                <a:srgbClr val="0070C0"/>
              </a:buClr>
              <a:buFont typeface="Wingdings" pitchFamily="2" charset="2"/>
              <a:buChar char="Ø"/>
            </a:pPr>
            <a:r>
              <a:rPr lang="ar-SA" sz="2800" b="1" smtClean="0">
                <a:solidFill>
                  <a:schemeClr val="bg1"/>
                </a:solidFill>
                <a:ea typeface="Majalla UI"/>
              </a:rPr>
              <a:t>التكلفة منخفضة للتصميم المبسط للوحدات النهرية فنجد أن الصندل الواحد يحمل خمسة أضعاف وزنه بينما (كمثال) عربة السكة حديد فتحمل 1.5 وزنها.</a:t>
            </a:r>
            <a:endParaRPr lang="ar-LB" sz="2800" b="1" smtClean="0">
              <a:solidFill>
                <a:schemeClr val="bg1"/>
              </a:solidFill>
              <a:ea typeface="Majalla UI"/>
            </a:endParaRPr>
          </a:p>
          <a:p>
            <a:pPr marR="0" algn="just" rtl="1" eaLnBrk="1" hangingPunct="1"/>
            <a:endParaRPr lang="en-US" sz="2800" b="1" smtClean="0">
              <a:solidFill>
                <a:schemeClr val="bg1"/>
              </a:solidFill>
            </a:endParaRPr>
          </a:p>
          <a:p>
            <a:pPr marR="0" algn="just" rtl="1" eaLnBrk="1" hangingPunct="1"/>
            <a:r>
              <a:rPr lang="en-US" sz="2800" b="1" smtClean="0">
                <a:solidFill>
                  <a:schemeClr val="bg1"/>
                </a:solidFill>
              </a:rPr>
              <a:t>	</a:t>
            </a:r>
          </a:p>
        </p:txBody>
      </p:sp>
      <p:sp>
        <p:nvSpPr>
          <p:cNvPr id="3" name="Title 2"/>
          <p:cNvSpPr>
            <a:spLocks noGrp="1"/>
          </p:cNvSpPr>
          <p:nvPr>
            <p:ph type="ctrTitle"/>
          </p:nvPr>
        </p:nvSpPr>
        <p:spPr>
          <a:xfrm>
            <a:off x="228600" y="1066800"/>
            <a:ext cx="8686800" cy="838200"/>
          </a:xfrm>
        </p:spPr>
        <p:txBody>
          <a:bodyPr>
            <a:normAutofit fontScale="90000"/>
          </a:bodyPr>
          <a:lstStyle/>
          <a:p>
            <a:pPr algn="ctr" rtl="1" eaLnBrk="1" fontAlgn="auto" hangingPunct="1">
              <a:spcAft>
                <a:spcPts val="0"/>
              </a:spcAft>
              <a:defRPr/>
            </a:pPr>
            <a:r>
              <a:rPr lang="ar-SA" dirty="0" smtClean="0">
                <a:latin typeface="Andalus" pitchFamily="18" charset="-78"/>
                <a:cs typeface="Andalus" pitchFamily="18" charset="-78"/>
              </a:rPr>
              <a:t/>
            </a:r>
            <a:br>
              <a:rPr lang="ar-SA" dirty="0" smtClean="0">
                <a:latin typeface="Andalus" pitchFamily="18" charset="-78"/>
                <a:cs typeface="Andalus" pitchFamily="18" charset="-78"/>
              </a:rPr>
            </a:br>
            <a:r>
              <a:rPr lang="ar-SA" dirty="0" smtClean="0">
                <a:latin typeface="Andalus" pitchFamily="18" charset="-78"/>
                <a:cs typeface="Andalus" pitchFamily="18" charset="-78"/>
              </a:rPr>
              <a:t> </a:t>
            </a:r>
            <a:r>
              <a:rPr lang="ar-SA" sz="4400" dirty="0" smtClean="0">
                <a:solidFill>
                  <a:srgbClr val="FF0000"/>
                </a:solidFill>
                <a:effectLst/>
                <a:latin typeface="Andalus" pitchFamily="18" charset="-78"/>
                <a:cs typeface="Andalus" pitchFamily="18" charset="-78"/>
              </a:rPr>
              <a:t>أهمية النقل النهرى</a:t>
            </a:r>
            <a:r>
              <a:rPr lang="ar-LB" sz="4400" dirty="0" smtClean="0">
                <a:solidFill>
                  <a:srgbClr val="FF0000"/>
                </a:solidFill>
                <a:effectLst/>
                <a:latin typeface="Andalus" pitchFamily="18" charset="-78"/>
                <a:cs typeface="Andalus" pitchFamily="18" charset="-78"/>
              </a:rPr>
              <a:t>: </a:t>
            </a:r>
            <a:r>
              <a:rPr lang="ar-SA" sz="4400" dirty="0" smtClean="0">
                <a:solidFill>
                  <a:srgbClr val="FF0000"/>
                </a:solidFill>
                <a:effectLst/>
                <a:latin typeface="Andalus" pitchFamily="18" charset="-78"/>
                <a:cs typeface="Andalus" pitchFamily="18" charset="-78"/>
              </a:rPr>
              <a:t/>
            </a:r>
            <a:br>
              <a:rPr lang="ar-SA" sz="4400" dirty="0" smtClean="0">
                <a:solidFill>
                  <a:srgbClr val="FF0000"/>
                </a:solidFill>
                <a:effectLst/>
                <a:latin typeface="Andalus" pitchFamily="18" charset="-78"/>
                <a:cs typeface="Andalus" pitchFamily="18" charset="-78"/>
              </a:rPr>
            </a:br>
            <a:endParaRPr lang="en-US" sz="4400" dirty="0">
              <a:solidFill>
                <a:srgbClr val="FF0000"/>
              </a:solidFill>
              <a:effectLst/>
              <a:latin typeface="Andalus" pitchFamily="18" charset="-78"/>
              <a:cs typeface="Andalus" pitchFamily="18"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6">
                                            <p:txEl>
                                              <p:pRg st="2" end="2"/>
                                            </p:txEl>
                                          </p:spTgt>
                                        </p:tgtEl>
                                        <p:attrNameLst>
                                          <p:attrName>style.visibility</p:attrName>
                                        </p:attrNameLst>
                                      </p:cBhvr>
                                      <p:to>
                                        <p:strVal val="visible"/>
                                      </p:to>
                                    </p:set>
                                    <p:anim calcmode="lin" valueType="num">
                                      <p:cBhvr additive="base">
                                        <p:cTn id="25"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6">
                                            <p:txEl>
                                              <p:pRg st="4" end="4"/>
                                            </p:txEl>
                                          </p:spTgt>
                                        </p:tgtEl>
                                        <p:attrNameLst>
                                          <p:attrName>style.visibility</p:attrName>
                                        </p:attrNameLst>
                                      </p:cBhvr>
                                      <p:to>
                                        <p:strVal val="visible"/>
                                      </p:to>
                                    </p:set>
                                    <p:anim calcmode="lin" valueType="num">
                                      <p:cBhvr additive="base">
                                        <p:cTn id="31"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lgn="r" rtl="1" eaLnBrk="1" hangingPunct="1">
              <a:spcBef>
                <a:spcPct val="0"/>
              </a:spcBef>
              <a:buClr>
                <a:srgbClr val="0070C0"/>
              </a:buClr>
              <a:buFont typeface="Wingdings" pitchFamily="2" charset="2"/>
              <a:buChar char="Ø"/>
            </a:pPr>
            <a:r>
              <a:rPr lang="ar-SA" sz="2800" b="1" smtClean="0">
                <a:ea typeface="Majalla UI"/>
              </a:rPr>
              <a:t>إقتصادى فى إستهلاك الوقود.</a:t>
            </a:r>
            <a:endParaRPr lang="ar-LB" sz="2800" b="1" smtClean="0">
              <a:ea typeface="Majalla UI"/>
            </a:endParaRPr>
          </a:p>
          <a:p>
            <a:pPr algn="r" rtl="1" eaLnBrk="1" hangingPunct="1">
              <a:spcBef>
                <a:spcPct val="0"/>
              </a:spcBef>
              <a:buClr>
                <a:srgbClr val="0070C0"/>
              </a:buClr>
              <a:buFont typeface="Wingdings" pitchFamily="2" charset="2"/>
              <a:buChar char="Ø"/>
            </a:pPr>
            <a:r>
              <a:rPr lang="ar-SA" sz="2800" b="1" smtClean="0">
                <a:ea typeface="Majalla UI"/>
              </a:rPr>
              <a:t>العمر الإفتراضى للوحدة النهرىة يعادل حوالى أربعه أمثال العمر الإفتراضى للشاحنات ووسائل النقل الأخرى على الطريق.</a:t>
            </a:r>
            <a:endParaRPr lang="ar-LB" sz="2800" b="1" smtClean="0">
              <a:ea typeface="Majalla UI"/>
            </a:endParaRPr>
          </a:p>
          <a:p>
            <a:pPr algn="r" rtl="1" eaLnBrk="1" hangingPunct="1">
              <a:spcBef>
                <a:spcPct val="0"/>
              </a:spcBef>
              <a:buClr>
                <a:srgbClr val="0070C0"/>
              </a:buClr>
              <a:buFont typeface="Wingdings" pitchFamily="2" charset="2"/>
              <a:buChar char="Ø"/>
            </a:pPr>
            <a:r>
              <a:rPr lang="ar-SA" sz="2800" b="1" smtClean="0">
                <a:ea typeface="Majalla UI"/>
              </a:rPr>
              <a:t>وسائل النقل اكثر أماناَ وأقلها حوادثاَ وتلويثاَ للبيئة خاصة التلوث الهوائى والصوتى.</a:t>
            </a:r>
            <a:endParaRPr lang="en-US" sz="2800" b="1" smtClean="0"/>
          </a:p>
          <a:p>
            <a:pPr algn="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alal\Desktop\M.Amar\Kusti Grad Photo\IMG_0516.jpg"/>
          <p:cNvPicPr>
            <a:picLocks noGrp="1"/>
          </p:cNvPicPr>
          <p:nvPr>
            <p:ph idx="1"/>
          </p:nvPr>
        </p:nvPicPr>
        <p:blipFill>
          <a:blip r:embed="rId2" cstate="print"/>
          <a:srcRect/>
          <a:stretch>
            <a:fillRect/>
          </a:stretch>
        </p:blipFill>
        <p:spPr>
          <a:xfrm>
            <a:off x="0" y="0"/>
            <a:ext cx="9144000" cy="6858000"/>
          </a:xfrm>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4794</TotalTime>
  <Words>1524</Words>
  <Application>Microsoft Office PowerPoint</Application>
  <PresentationFormat>On-screen Show (4:3)</PresentationFormat>
  <Paragraphs>226</Paragraphs>
  <Slides>38</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Arial</vt:lpstr>
      <vt:lpstr>Calibri</vt:lpstr>
      <vt:lpstr>Constantia</vt:lpstr>
      <vt:lpstr>Wingdings 2</vt:lpstr>
      <vt:lpstr>Majalla UI</vt:lpstr>
      <vt:lpstr>Andalus</vt:lpstr>
      <vt:lpstr>Traditional Arabic</vt:lpstr>
      <vt:lpstr>Wingdings</vt:lpstr>
      <vt:lpstr>Arial Black</vt:lpstr>
      <vt:lpstr>Verdana</vt:lpstr>
      <vt:lpstr>Times New Roman</vt:lpstr>
      <vt:lpstr>Arabic Transparent</vt:lpstr>
      <vt:lpstr>Tahoma</vt:lpstr>
      <vt:lpstr>Arabic Typesetting</vt:lpstr>
      <vt:lpstr>Flow</vt:lpstr>
      <vt:lpstr>بسم الله الرحمن الرحيم  </vt:lpstr>
      <vt:lpstr>المحتويات</vt:lpstr>
      <vt:lpstr>Slide 3</vt:lpstr>
      <vt:lpstr>Slide 4</vt:lpstr>
      <vt:lpstr>قطاع النقل النهري في السودان  </vt:lpstr>
      <vt:lpstr>Slide 6</vt:lpstr>
      <vt:lpstr>  أهمية النقل النهرى:  </vt:lpstr>
      <vt:lpstr>Slide 8</vt:lpstr>
      <vt:lpstr>Slide 9</vt:lpstr>
      <vt:lpstr>Slide 10</vt:lpstr>
      <vt:lpstr>Slide 11</vt:lpstr>
      <vt:lpstr>Slide 12</vt:lpstr>
      <vt:lpstr>Slide 13</vt:lpstr>
      <vt:lpstr>Slide 14</vt:lpstr>
      <vt:lpstr>Slide 15</vt:lpstr>
      <vt:lpstr>Slide 16</vt:lpstr>
      <vt:lpstr> أهمية النقل النهرى:  </vt:lpstr>
      <vt:lpstr>Slide 18</vt:lpstr>
      <vt:lpstr>الرؤية الاستراتجية  المستقبلية للشركة:</vt:lpstr>
      <vt:lpstr>Slide 20</vt:lpstr>
      <vt:lpstr>Slide 21</vt:lpstr>
      <vt:lpstr>Slide 22</vt:lpstr>
      <vt:lpstr>Slide 23</vt:lpstr>
      <vt:lpstr>وتمثلت الرؤية الاستراتجية للشركة في الاتي:</vt:lpstr>
      <vt:lpstr>Slide 25</vt:lpstr>
      <vt:lpstr>Slide 26</vt:lpstr>
      <vt:lpstr>Slide 27</vt:lpstr>
      <vt:lpstr>Slide 28</vt:lpstr>
      <vt:lpstr>بناءعلي ذلك فان مكونات التنمية في اطار المشروع الاستراتجي الذي ستقوم به الشركة يتمثل في  الاتي : </vt:lpstr>
      <vt:lpstr>Slide 30</vt:lpstr>
      <vt:lpstr>الطموحات الاقليمية  التى تحقق تكامل الشبكة اللوجستية الخارجية</vt:lpstr>
      <vt:lpstr>Slide 32</vt:lpstr>
      <vt:lpstr>Slide 33</vt:lpstr>
      <vt:lpstr>Slide 34</vt:lpstr>
      <vt:lpstr>Slide 35</vt:lpstr>
      <vt:lpstr>Slide 36</vt:lpstr>
      <vt:lpstr>احتياجات الدعم الفني </vt:lpstr>
      <vt:lpstr>نشكركم على حسن الاستماع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شركة النيل للنقل النهري المحدودة</dc:title>
  <dc:creator>moneera</dc:creator>
  <cp:lastModifiedBy>795715</cp:lastModifiedBy>
  <cp:revision>276</cp:revision>
  <dcterms:created xsi:type="dcterms:W3CDTF">2011-11-17T06:01:06Z</dcterms:created>
  <dcterms:modified xsi:type="dcterms:W3CDTF">2015-01-28T12:43:23Z</dcterms:modified>
</cp:coreProperties>
</file>