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742" r:id="rId2"/>
  </p:sldMasterIdLst>
  <p:notesMasterIdLst>
    <p:notesMasterId r:id="rId17"/>
  </p:notesMasterIdLst>
  <p:handoutMasterIdLst>
    <p:handoutMasterId r:id="rId18"/>
  </p:handoutMasterIdLst>
  <p:sldIdLst>
    <p:sldId id="402" r:id="rId3"/>
    <p:sldId id="435" r:id="rId4"/>
    <p:sldId id="420" r:id="rId5"/>
    <p:sldId id="421" r:id="rId6"/>
    <p:sldId id="422" r:id="rId7"/>
    <p:sldId id="423" r:id="rId8"/>
    <p:sldId id="410" r:id="rId9"/>
    <p:sldId id="409" r:id="rId10"/>
    <p:sldId id="430" r:id="rId11"/>
    <p:sldId id="406" r:id="rId12"/>
    <p:sldId id="433" r:id="rId13"/>
    <p:sldId id="434" r:id="rId14"/>
    <p:sldId id="436" r:id="rId15"/>
    <p:sldId id="392" r:id="rId16"/>
  </p:sldIdLst>
  <p:sldSz cx="9906000" cy="6858000" type="A4"/>
  <p:notesSz cx="6623050" cy="9810750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AE84EC"/>
    <a:srgbClr val="99FF33"/>
    <a:srgbClr val="E9BF95"/>
    <a:srgbClr val="000000"/>
    <a:srgbClr val="3366FF"/>
    <a:srgbClr val="3399FF"/>
    <a:srgbClr val="B09BD5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44" autoAdjust="0"/>
    <p:restoredTop sz="84946" autoAdjust="0"/>
  </p:normalViewPr>
  <p:slideViewPr>
    <p:cSldViewPr>
      <p:cViewPr>
        <p:scale>
          <a:sx n="70" d="100"/>
          <a:sy n="70" d="100"/>
        </p:scale>
        <p:origin x="-1200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26" y="-102"/>
      </p:cViewPr>
      <p:guideLst>
        <p:guide orient="horz" pos="3090"/>
        <p:guide pos="208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86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67" tIns="44683" rIns="89367" bIns="44683" numCol="1" anchor="t" anchorCtr="0" compatLnSpc="1">
            <a:prstTxWarp prst="textNoShape">
              <a:avLst/>
            </a:prstTxWarp>
          </a:bodyPr>
          <a:lstStyle>
            <a:lvl1pPr algn="l" defTabSz="893763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686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67" tIns="44683" rIns="89367" bIns="44683" numCol="1" anchor="t" anchorCtr="0" compatLnSpc="1">
            <a:prstTxWarp prst="textNoShape">
              <a:avLst/>
            </a:prstTxWarp>
          </a:bodyPr>
          <a:lstStyle>
            <a:lvl1pPr defTabSz="893763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20650" y="9285288"/>
            <a:ext cx="28686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67" tIns="44683" rIns="89367" bIns="44683" numCol="1" anchor="b" anchorCtr="0" compatLnSpc="1">
            <a:prstTxWarp prst="textNoShape">
              <a:avLst/>
            </a:prstTxWarp>
          </a:bodyPr>
          <a:lstStyle>
            <a:lvl1pPr algn="l" defTabSz="893763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05225" y="9321800"/>
            <a:ext cx="28686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67" tIns="44683" rIns="89367" bIns="44683" numCol="1" anchor="b" anchorCtr="0" compatLnSpc="1">
            <a:prstTxWarp prst="textNoShape">
              <a:avLst/>
            </a:prstTxWarp>
          </a:bodyPr>
          <a:lstStyle>
            <a:lvl1pPr defTabSz="893763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18AB1B-2065-4D27-ACCB-A86A19223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6A27FF-C805-414A-81E9-4F0E7186B4F6}" type="datetimeFigureOut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4050" y="735013"/>
            <a:ext cx="5314950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659313"/>
            <a:ext cx="5295900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1" tIns="45286" rIns="90571" bIns="45286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1" tIns="45286" rIns="90571" bIns="45286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 u="none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47E38A-0449-4053-BF2A-7B4D5D1366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7ED369-A9AE-483A-96B9-989A087CE26D}" type="slidenum">
              <a:rPr lang="en-GB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ja-JP" smtClean="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2463" y="758825"/>
            <a:ext cx="5345112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6320" y="4666301"/>
            <a:ext cx="4890411" cy="445799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95885-CDCF-432D-81FC-24C0B68D601D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2CE0D-7F74-4681-9F14-D3EA6EBEFA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8FFF-2EE4-4C2F-99F2-C4305D824D79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88652-D6B5-46A8-84A5-46F6696A4B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B533E-D97C-40C6-9043-237D80E8D095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3612A-8E8B-4706-AE5A-AA6AB9B3FA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42950" y="1981200"/>
            <a:ext cx="84201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126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5645E-849B-4874-8580-6C48313B7AF3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A64B1-1ADE-4E77-B17A-942334D8FD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24391-D438-49E4-A153-E71D9A36DF28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FB408-18A1-4105-BCF6-D4A67D516E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4DB48-4EB0-41BE-BC0E-EB1213D0B65A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9C260-0FCB-4313-A3C0-B9590411B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025" y="1676400"/>
            <a:ext cx="45497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5497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9191-6127-4C5D-BF5B-C1141EF87315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0CC69-5147-47EA-8F21-8DAB821F36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B04D2-FB40-4D6E-8FAA-0A82F7D4FC9A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485F-CD75-4C49-829F-61E176FEE4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13D83-E321-4B53-AAFC-B6F6F5234D38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D78AA-50D3-4792-A577-0170F37012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E3762-B600-4208-B175-051F7D25F61F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93550-E3DE-436A-B511-204A384A14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4F5FF-09D0-429D-9E13-FF446323CBB5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5FDD-5438-4407-BB60-3FA66A419B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F0985-0BC5-49CF-B5CC-CE54293E0C96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DAF5F-BB5E-481E-B203-0126BB6474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E2945-ECDD-40A4-B837-770955377CC3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FDB6D-3918-407F-BA92-49DBFEB5E9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B39A-B40A-48DF-8A97-0BA9C85E7DC6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D9091-2FFC-4B28-AC4C-B6419B8159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5988" y="228600"/>
            <a:ext cx="23129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7025" y="228600"/>
            <a:ext cx="67865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2BE7-1151-48B6-B0B3-05A298DB5958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ED60-C0B4-4976-AF11-F7EA3B66D0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198248" y="271463"/>
            <a:ext cx="1016396" cy="387350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</p:spPr>
        <p:txBody>
          <a:bodyPr lIns="95789" tIns="47895" rIns="95789" bIns="47895"/>
          <a:lstStyle/>
          <a:p>
            <a:pPr algn="ctr" defTabSz="9572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>
              <a:solidFill>
                <a:srgbClr val="969696"/>
              </a:solidFill>
              <a:latin typeface="+mn-lt"/>
              <a:cs typeface="+mn-cs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281600" y="3136900"/>
            <a:ext cx="7600490" cy="72072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GB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309662" y="4572008"/>
            <a:ext cx="5165726" cy="520452"/>
          </a:xfrm>
          <a:prstGeom prst="rect">
            <a:avLst/>
          </a:prstGeom>
        </p:spPr>
        <p:txBody>
          <a:bodyPr/>
          <a:lstStyle>
            <a:lvl1pPr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AC31D-77D6-437D-BECA-7010046D493B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1D87E-53DD-48DA-9B34-2A51980599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E54F5-B3B7-455E-A75B-1C2225E6DE53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CE4C-AF4C-46E8-92AD-69FEDA4746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96FB-DFEB-4B5C-BB5D-71EEA8A828BB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376DE-B435-48CE-B412-F3C631FD04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43478-EED9-4135-A80B-045E9F17FDE7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364BE-E025-4E92-A857-12A4A7D80D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0D444-8D8D-4112-A5A8-5A7692F40B42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625FE-3B6B-451F-962E-B852BD8BB8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65284-75E0-4DBF-88B1-644A4FB11610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0B850-74C5-44B3-B75D-687E27941A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253D-BA83-4748-8399-6CEC1050B404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86D7-AF05-4E64-97F9-EC50ABF1E4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u="none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21A94C-754D-4A30-95CA-26051CA001C3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u="none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5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u="none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5F5256-5EFA-47B1-8D2A-64ACF8C9E8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7025" y="228600"/>
            <a:ext cx="92202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116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27025" y="1676400"/>
            <a:ext cx="92519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0200" y="6245225"/>
            <a:ext cx="2476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3DA043-4C0B-4381-9784-62D56FC8B5CB}" type="datetime1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476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4D5330-8119-4AE3-98F3-CFF899F58C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9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ilePath" hidden="1"/>
          <p:cNvSpPr txBox="1">
            <a:spLocks noChangeArrowheads="1"/>
          </p:cNvSpPr>
          <p:nvPr/>
        </p:nvSpPr>
        <p:spPr bwMode="auto">
          <a:xfrm>
            <a:off x="4445663" y="127000"/>
            <a:ext cx="5078544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700">
                <a:solidFill>
                  <a:srgbClr val="BEBEBE"/>
                </a:solidFill>
              </a:rPr>
              <a:t>G:\1022_TEMELIN_11264\03 Presentations\120118 Kick-off\2012 01 26 Temelin - kick-off_v6.ppt</a:t>
            </a: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>
            <a:off x="154781" y="2571744"/>
            <a:ext cx="9751219" cy="1801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8000" rIns="0" bIns="18000" anchor="ctr"/>
          <a:lstStyle/>
          <a:p>
            <a:pPr algn="ctr">
              <a:defRPr/>
            </a:pPr>
            <a:endParaRPr lang="fr-FR" altLang="zh-CN" sz="4000" b="1" kern="0" dirty="0">
              <a:solidFill>
                <a:schemeClr val="tx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ar-TN" altLang="zh-CN" sz="4000" b="1" u="none" kern="0" dirty="0" smtClean="0">
                <a:solidFill>
                  <a:schemeClr val="tx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altLang="zh-CN" sz="4000" b="1" u="none" kern="0" dirty="0" smtClean="0">
                <a:solidFill>
                  <a:schemeClr val="tx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ar-TN" altLang="zh-CN" sz="4000" b="1" u="none" kern="0" dirty="0" smtClean="0">
                <a:solidFill>
                  <a:schemeClr val="tx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خطة النهوض </a:t>
            </a:r>
            <a:r>
              <a:rPr lang="ar-TN" altLang="zh-CN" sz="4000" b="1" u="none" kern="0" dirty="0" err="1" smtClean="0">
                <a:solidFill>
                  <a:schemeClr val="tx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ب</a:t>
            </a:r>
            <a:r>
              <a:rPr lang="ar-TN" altLang="zh-CN" sz="4000" b="1" u="none" kern="0" dirty="0" err="1" smtClean="0">
                <a:solidFill>
                  <a:schemeClr val="tx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اللوجستية</a:t>
            </a:r>
            <a:r>
              <a:rPr lang="ar-TN" altLang="zh-CN" sz="4000" b="1" u="none" kern="0" dirty="0" smtClean="0">
                <a:solidFill>
                  <a:schemeClr val="tx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 بتونس</a:t>
            </a:r>
            <a:endParaRPr lang="ar-TN" altLang="zh-CN" sz="4000" b="1" u="none" kern="0" dirty="0">
              <a:solidFill>
                <a:schemeClr val="tx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235064"/>
            <a:ext cx="9906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rtl="1" eaLnBrk="0" hangingPunct="0">
              <a:spcBef>
                <a:spcPct val="2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ar-TN" sz="3200" b="1" u="none" dirty="0">
                <a:solidFill>
                  <a:srgbClr val="FFFF00"/>
                </a:solidFill>
              </a:rPr>
              <a:t>الجمهورية التونسية                                 </a:t>
            </a:r>
            <a:r>
              <a:rPr lang="fr-FR" sz="3200" b="1" u="none" dirty="0" smtClean="0">
                <a:solidFill>
                  <a:srgbClr val="FFFF00"/>
                </a:solidFill>
              </a:rPr>
              <a:t>            </a:t>
            </a:r>
            <a:r>
              <a:rPr lang="ar-TN" sz="3200" b="1" u="none" dirty="0" smtClean="0">
                <a:solidFill>
                  <a:srgbClr val="FFFF00"/>
                </a:solidFill>
              </a:rPr>
              <a:t>وزارة </a:t>
            </a:r>
            <a:r>
              <a:rPr lang="ar-TN" sz="3200" b="1" u="none" dirty="0">
                <a:solidFill>
                  <a:srgbClr val="FFFF00"/>
                </a:solidFill>
              </a:rPr>
              <a:t>النقــل</a:t>
            </a:r>
            <a:endParaRPr lang="fr-FR" sz="3200" u="none" dirty="0">
              <a:solidFill>
                <a:srgbClr val="FFFF00"/>
              </a:solidFill>
            </a:endParaRPr>
          </a:p>
        </p:txBody>
      </p:sp>
      <p:pic>
        <p:nvPicPr>
          <p:cNvPr id="10" name="Picture 11" descr="http://7f.img.v4.skyrock.net/7f3/ghouma/pics/2346901703_small_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72" y="367869"/>
            <a:ext cx="1000132" cy="1579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8453462" y="3857628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0" y="1000108"/>
            <a:ext cx="9906000" cy="5857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just" rtl="1">
              <a:buFont typeface="Wingdings" pitchFamily="2" charset="2"/>
              <a:buChar char="v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إحداث الوكالة الوطنية للنهوض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باللوجستية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marL="177800" algn="just" rtl="1">
              <a:defRPr/>
            </a:pPr>
            <a:endParaRPr lang="fr-FR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177800" algn="just" rtl="1">
              <a:buFont typeface="Wingdings" pitchFamily="2" charset="2"/>
              <a:buChar char="v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تمكين الوكالة من الموارد المادية والمالية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و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البشرية الضرورية :  30 عون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و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1.5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م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.د سنويا.</a:t>
            </a:r>
          </a:p>
          <a:p>
            <a:pPr marL="177800" algn="just" rtl="1">
              <a:buFont typeface="Wingdings" pitchFamily="2" charset="2"/>
              <a:buChar char="v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ستتولى الوكالة القيام بالأعمال التالية :</a:t>
            </a:r>
          </a:p>
          <a:p>
            <a:pPr marL="177800" algn="just" rtl="1">
              <a:defRPr/>
            </a:pPr>
            <a:endParaRPr lang="ar-TN" sz="10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إنجاز مخطط أعمال الوكالة يضبط موازنتها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و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يحدد بكل دقة مساهمة الدولة،</a:t>
            </a:r>
          </a:p>
          <a:p>
            <a:pPr marL="811213" lvl="1" algn="just" rtl="1">
              <a:defRPr/>
            </a:pPr>
            <a:endParaRPr lang="ar-TN" sz="4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إعداد مخطط مديري للمناطق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marL="811213" lvl="1" algn="just" rtl="1">
              <a:defRPr/>
            </a:pPr>
            <a:r>
              <a:rPr lang="ar-TN" sz="11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ar-TN" sz="1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إنجاز الدراسات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الإقتصادية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والفنية للمناطق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النموذجية،</a:t>
            </a:r>
          </a:p>
          <a:p>
            <a:pPr marL="811213" lvl="1" algn="just" rtl="1">
              <a:defRPr/>
            </a:pPr>
            <a:r>
              <a:rPr lang="ar-TN" sz="8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ar-TN" sz="6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إعداد كراس الشروط الخاصة بتهيئة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وإستغلال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المناطق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marL="811213" lvl="1" algn="just" rtl="1">
              <a:defRPr/>
            </a:pPr>
            <a:endParaRPr lang="ar-TN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إستحثاث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إنجاز المشاريع النموذجية للمناطق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(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رادس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/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جرجيس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)،</a:t>
            </a:r>
          </a:p>
          <a:p>
            <a:pPr marL="811213" lvl="1" algn="just" rtl="1">
              <a:defRPr/>
            </a:pPr>
            <a:endParaRPr lang="ar-TN" sz="6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إنجاز الدراسة تأهيل المؤسسات الخاصة العاملة في قطاع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marL="811213" lvl="1" algn="just" rtl="1">
              <a:defRPr/>
            </a:pPr>
            <a:endParaRPr lang="ar-TN" sz="4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تطوير منظومة التكوين الوطنية في مجال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marL="811213" lvl="1" algn="just" rtl="1">
              <a:defRPr/>
            </a:pPr>
            <a:endParaRPr lang="ar-TN" sz="4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تكوين نواة من الإطارات في مجال هندسة مشاريع الشراكة،</a:t>
            </a:r>
          </a:p>
          <a:p>
            <a:pPr marL="811213" lvl="1" algn="just" rtl="1">
              <a:defRPr/>
            </a:pPr>
            <a:endParaRPr lang="ar-TN" sz="6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إعداد سجل لمهن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marL="811213" lvl="1" algn="just" rtl="1">
              <a:defRPr/>
            </a:pPr>
            <a:endParaRPr lang="ar-TN" sz="4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811213"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إنتاج مؤشرات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النجاعة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endParaRPr lang="ar-TN" sz="24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endParaRPr lang="fr-F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Arrondir un rectangle à un seul coin 4"/>
          <p:cNvSpPr/>
          <p:nvPr/>
        </p:nvSpPr>
        <p:spPr>
          <a:xfrm>
            <a:off x="1166786" y="0"/>
            <a:ext cx="8143932" cy="9144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2000" b="1" u="none" dirty="0" smtClean="0">
                <a:solidFill>
                  <a:srgbClr val="FFFF00"/>
                </a:solidFill>
              </a:rPr>
              <a:t>المرحلة الأولى  : 3 سنوات</a:t>
            </a:r>
          </a:p>
          <a:p>
            <a:pPr algn="ctr"/>
            <a:r>
              <a:rPr lang="fr-FR" b="1" u="none" dirty="0" smtClean="0">
                <a:solidFill>
                  <a:srgbClr val="FFFF00"/>
                </a:solidFill>
              </a:rPr>
              <a:t>Construction de la capacité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4"/>
          <p:cNvSpPr>
            <a:spLocks noChangeArrowheads="1"/>
          </p:cNvSpPr>
          <p:nvPr/>
        </p:nvSpPr>
        <p:spPr bwMode="auto">
          <a:xfrm flipH="1">
            <a:off x="238092" y="0"/>
            <a:ext cx="9358378" cy="785794"/>
          </a:xfrm>
          <a:prstGeom prst="chevron">
            <a:avLst>
              <a:gd name="adj" fmla="val 12321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ar-TN" sz="2400" b="1" u="none" dirty="0" smtClean="0">
                <a:solidFill>
                  <a:srgbClr val="FFFF00"/>
                </a:solidFill>
                <a:latin typeface="+mn-lt"/>
                <a:cs typeface="+mn-cs"/>
              </a:rPr>
              <a:t> المرحلة الثانية : 5 سنوات</a:t>
            </a:r>
            <a:r>
              <a:rPr lang="fr-FR" sz="2400" b="1" u="none" dirty="0" smtClean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ar-TN" sz="2400" b="1" u="none" dirty="0" smtClean="0">
                <a:solidFill>
                  <a:srgbClr val="FFFF00"/>
                </a:solidFill>
                <a:latin typeface="+mn-lt"/>
                <a:cs typeface="+mn-cs"/>
              </a:rPr>
              <a:t> </a:t>
            </a:r>
          </a:p>
          <a:p>
            <a:pPr algn="ctr">
              <a:defRPr/>
            </a:pPr>
            <a:r>
              <a:rPr lang="fr-FR" sz="2400" b="1" u="none" dirty="0" smtClean="0">
                <a:solidFill>
                  <a:srgbClr val="FFFF00"/>
                </a:solidFill>
                <a:latin typeface="+mn-lt"/>
                <a:cs typeface="+mn-cs"/>
              </a:rPr>
              <a:t>Implémentation des projets structurants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453462" y="3857628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0" y="928670"/>
            <a:ext cx="9906000" cy="5929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تنفيذ خطة النهوض بسلسلة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بمختلف مكوناتها :</a:t>
            </a:r>
          </a:p>
          <a:p>
            <a:pPr algn="just" rtl="1">
              <a:defRPr/>
            </a:pPr>
            <a:endParaRPr lang="ar-TN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مواصلة العمل على تدعيم البنية  التحتية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:</a:t>
            </a:r>
          </a:p>
          <a:p>
            <a:pPr algn="just" rtl="1">
              <a:defRPr/>
            </a:pPr>
            <a:endParaRPr lang="ar-TN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الشروع في إنجاز مشروعي المنطقتين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اللوجستين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بالنفيضة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و جبل الوسط،</a:t>
            </a:r>
          </a:p>
          <a:p>
            <a:pPr lvl="1" algn="just" rtl="1">
              <a:defRPr/>
            </a:pPr>
            <a:endParaRPr lang="ar-TN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إحداث مناطق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نموذجية محاذية للسكة الحديدية 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و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المطارات،</a:t>
            </a:r>
          </a:p>
          <a:p>
            <a:pPr lvl="1" algn="just" rtl="1">
              <a:defRPr/>
            </a:pPr>
            <a:endParaRPr lang="fr-FR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 algn="just" rtl="1">
              <a:buFont typeface="Wingdings" pitchFamily="2" charset="2"/>
              <a:buChar char="§"/>
              <a:defRPr/>
            </a:pPr>
            <a:r>
              <a:rPr lang="fr-FR" sz="24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التنسيق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و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متابعة إنجاز مشروع الميناء بالمياه العميقة بجهة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النفيضة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lvl="1" algn="just" rtl="1">
              <a:defRPr/>
            </a:pPr>
            <a:endParaRPr lang="ar-TN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إنجاز مشاريع نقاط ترابط متعددة الوسائط.</a:t>
            </a:r>
          </a:p>
          <a:p>
            <a:pPr lvl="1" algn="just" rtl="1">
              <a:buFont typeface="Wingdings" pitchFamily="2" charset="2"/>
              <a:buChar char="§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....</a:t>
            </a:r>
          </a:p>
          <a:p>
            <a:pPr lvl="1" algn="just" rtl="1">
              <a:defRPr/>
            </a:pPr>
            <a:endParaRPr lang="ar-TN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تنفيذ برنامج تأهيل المؤسسات الخاصة العاملة في قطاع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algn="just" rtl="1">
              <a:defRPr/>
            </a:pPr>
            <a:endParaRPr lang="ar-TN" sz="9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lvl="1" algn="just" rtl="1">
              <a:buFont typeface="Wingdings" pitchFamily="2" charset="2"/>
              <a:buChar char="v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تنفيذ برنامج تطوير منظومة التكوين الوطنية في مجال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marL="0" lvl="1" algn="just" rtl="1">
              <a:defRPr/>
            </a:pPr>
            <a:endParaRPr lang="fr-FR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متابعة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النجاعة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و التحكم في الكلفة،</a:t>
            </a:r>
          </a:p>
          <a:p>
            <a:pPr algn="just" rtl="1">
              <a:defRPr/>
            </a:pPr>
            <a:endParaRPr lang="ar-TN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تحسين الجاذبية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لبلادنا </a:t>
            </a:r>
            <a:r>
              <a:rPr lang="fr-FR" sz="2400" b="1" u="none" dirty="0" smtClean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و جعلها </a:t>
            </a:r>
            <a:r>
              <a:rPr lang="fr-FR" sz="2400" b="1" u="none" dirty="0" smtClean="0">
                <a:solidFill>
                  <a:schemeClr val="tx1">
                    <a:lumMod val="95000"/>
                  </a:schemeClr>
                </a:solidFill>
              </a:rPr>
              <a:t>« Hub Logistique »</a:t>
            </a:r>
            <a:endParaRPr lang="ar-TN" sz="24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defRPr/>
            </a:pPr>
            <a:endParaRPr lang="fr-FR" sz="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fr-FR" sz="2400" b="1" u="none" dirty="0" smtClean="0">
                <a:solidFill>
                  <a:schemeClr val="tx1">
                    <a:lumMod val="95000"/>
                  </a:schemeClr>
                </a:solidFill>
              </a:rPr>
              <a:t>  ….</a:t>
            </a:r>
            <a:endParaRPr lang="ar-TN" sz="2400" b="1" u="none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4"/>
          <p:cNvSpPr>
            <a:spLocks noChangeArrowheads="1"/>
          </p:cNvSpPr>
          <p:nvPr/>
        </p:nvSpPr>
        <p:spPr bwMode="auto">
          <a:xfrm flipH="1">
            <a:off x="0" y="0"/>
            <a:ext cx="9739346" cy="714356"/>
          </a:xfrm>
          <a:prstGeom prst="chevron">
            <a:avLst>
              <a:gd name="adj" fmla="val 12321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/>
            </a:pPr>
            <a:r>
              <a:rPr lang="ar-TN" sz="2400" b="1" u="none" dirty="0" smtClean="0">
                <a:solidFill>
                  <a:srgbClr val="FFFF00"/>
                </a:solidFill>
                <a:latin typeface="+mn-lt"/>
                <a:cs typeface="+mn-cs"/>
              </a:rPr>
              <a:t>  المرحلة الثالثة</a:t>
            </a:r>
            <a:r>
              <a:rPr lang="fr-FR" sz="2400" b="1" u="none" dirty="0" smtClean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ar-TN" sz="2400" b="1" u="none" dirty="0" smtClean="0">
                <a:solidFill>
                  <a:srgbClr val="FFFF00"/>
                </a:solidFill>
                <a:latin typeface="+mn-lt"/>
                <a:cs typeface="+mn-cs"/>
              </a:rPr>
              <a:t>: 10سنة</a:t>
            </a:r>
          </a:p>
          <a:p>
            <a:pPr algn="ctr">
              <a:defRPr/>
            </a:pPr>
            <a:r>
              <a:rPr lang="fr-FR" sz="2400" b="1" u="none" dirty="0" smtClean="0">
                <a:solidFill>
                  <a:srgbClr val="FFFF00"/>
                </a:solidFill>
                <a:latin typeface="+mn-lt"/>
                <a:cs typeface="+mn-cs"/>
              </a:rPr>
              <a:t>Expansion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453462" y="3857628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857232"/>
            <a:ext cx="9667908" cy="5715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تحقيق نقلة نوعية في مجال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ببلادنا من خلال :</a:t>
            </a:r>
          </a:p>
          <a:p>
            <a:pPr algn="just" rtl="1">
              <a:defRPr/>
            </a:pPr>
            <a:endParaRPr lang="ar-TN" sz="105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توفير بنية تحتية عصرية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و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شبكة مناطق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حسب المواصفات الدولية،</a:t>
            </a:r>
          </a:p>
          <a:p>
            <a:pPr algn="just" rtl="1">
              <a:defRPr/>
            </a:pPr>
            <a:endParaRPr lang="ar-TN" sz="9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توفير كفاءات في مهن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algn="just" rtl="1">
              <a:defRPr/>
            </a:pPr>
            <a:endParaRPr lang="ar-TN" sz="9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تقديم عروض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مكتملة</a:t>
            </a:r>
            <a:r>
              <a:rPr lang="fr-FR" sz="2800" b="1" u="none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sz="2800" b="1" u="none" dirty="0" smtClean="0">
                <a:solidFill>
                  <a:schemeClr val="tx1">
                    <a:lumMod val="95000"/>
                  </a:schemeClr>
                </a:solidFill>
              </a:rPr>
              <a:t> « 3PL /4PL … »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algn="just" rtl="1">
              <a:defRPr/>
            </a:pPr>
            <a:endParaRPr lang="ar-TN" sz="9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إرساء إطار مؤسساتي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و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قانوني ملائم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للإستثمار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في مجال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،</a:t>
            </a:r>
          </a:p>
          <a:p>
            <a:pPr algn="just" rtl="1">
              <a:defRPr/>
            </a:pPr>
            <a:endParaRPr lang="ar-TN" sz="9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تكريس  الدور الفاعل 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لتونس 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في مجال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كبوابة بين أوروبا  وإفريقيا،</a:t>
            </a:r>
          </a:p>
          <a:p>
            <a:pPr algn="just" rtl="1">
              <a:defRPr/>
            </a:pPr>
            <a:endParaRPr lang="ar-TN" sz="9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تفعيل دور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في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إندماج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الإقتصاد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الوطني في سلاسل القيمة العالمية،</a:t>
            </a:r>
          </a:p>
          <a:p>
            <a:pPr algn="just" rtl="1">
              <a:defRPr/>
            </a:pPr>
            <a:endParaRPr lang="ar-TN" sz="9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جعل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مصدرا  هاما للنمو 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و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التشغيل،</a:t>
            </a:r>
          </a:p>
          <a:p>
            <a:pPr algn="just" rtl="1">
              <a:defRPr/>
            </a:pPr>
            <a:endParaRPr lang="ar-TN" sz="9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/>
          <p:cNvSpPr txBox="1">
            <a:spLocks noChangeArrowheads="1"/>
          </p:cNvSpPr>
          <p:nvPr/>
        </p:nvSpPr>
        <p:spPr bwMode="auto">
          <a:xfrm>
            <a:off x="2524125" y="714375"/>
            <a:ext cx="3786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-214313"/>
            <a:ext cx="99060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fr-FR" sz="2600" b="1" u="none"/>
          </a:p>
          <a:p>
            <a:pPr algn="l"/>
            <a:endParaRPr lang="fr-FR" sz="2600" u="none"/>
          </a:p>
          <a:p>
            <a:pPr algn="l"/>
            <a:endParaRPr lang="fr-FR" sz="2800" u="none"/>
          </a:p>
          <a:p>
            <a:pPr algn="l"/>
            <a:endParaRPr lang="fr-FR" sz="2800" u="none"/>
          </a:p>
          <a:p>
            <a:pPr algn="l"/>
            <a:endParaRPr lang="fr-FR" sz="2800" u="none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0" y="0"/>
            <a:ext cx="9906000" cy="476250"/>
          </a:xfrm>
          <a:prstGeom prst="roundRect">
            <a:avLst>
              <a:gd name="adj" fmla="val 32662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ar-TN" sz="3600" b="1" u="none" dirty="0" smtClean="0">
                <a:solidFill>
                  <a:schemeClr val="bg1"/>
                </a:solidFill>
              </a:rPr>
              <a:t>الشبكة  المندمجة للمناطق </a:t>
            </a:r>
            <a:r>
              <a:rPr lang="ar-TN" sz="3600" b="1" u="none" dirty="0" err="1" smtClean="0">
                <a:solidFill>
                  <a:schemeClr val="bg1"/>
                </a:solidFill>
              </a:rPr>
              <a:t>اللوجستية</a:t>
            </a:r>
            <a:endParaRPr lang="fr-FR" sz="3600" b="1" u="none" dirty="0">
              <a:solidFill>
                <a:schemeClr val="bg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8569" y="857232"/>
            <a:ext cx="413861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2000" b="1" u="none" dirty="0"/>
              <a:t> </a:t>
            </a:r>
            <a:r>
              <a:rPr lang="fr-FR" sz="2000" b="1" u="none" dirty="0">
                <a:solidFill>
                  <a:srgbClr val="FFC000"/>
                </a:solidFill>
              </a:rPr>
              <a:t>Un réseau de </a:t>
            </a:r>
            <a:r>
              <a:rPr lang="fr-FR" sz="2000" b="1" u="none" dirty="0" smtClean="0">
                <a:solidFill>
                  <a:srgbClr val="FFC000"/>
                </a:solidFill>
              </a:rPr>
              <a:t>plateformes </a:t>
            </a:r>
            <a:r>
              <a:rPr lang="fr-FR" sz="2000" b="1" u="none" dirty="0">
                <a:solidFill>
                  <a:srgbClr val="FFC000"/>
                </a:solidFill>
              </a:rPr>
              <a:t>logistiques </a:t>
            </a:r>
            <a:r>
              <a:rPr lang="fr-FR" sz="2000" b="1" u="none" dirty="0"/>
              <a:t>couvrant </a:t>
            </a:r>
            <a:r>
              <a:rPr lang="fr-FR" sz="2000" b="1" u="none" dirty="0" smtClean="0"/>
              <a:t>tout </a:t>
            </a:r>
            <a:r>
              <a:rPr lang="fr-FR" sz="2000" b="1" u="none" dirty="0"/>
              <a:t>le territoire tunisien à proximité des centres de consommation et de production et à la jonction des principaux axes de transport :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785794"/>
            <a:ext cx="409575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166654" y="3286124"/>
          <a:ext cx="4444999" cy="3174514"/>
        </p:xfrm>
        <a:graphic>
          <a:graphicData uri="http://schemas.openxmlformats.org/drawingml/2006/table">
            <a:tbl>
              <a:tblPr/>
              <a:tblGrid>
                <a:gridCol w="1215726"/>
                <a:gridCol w="1861581"/>
                <a:gridCol w="1367692"/>
              </a:tblGrid>
              <a:tr h="245556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Plateforme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Type vocation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Superficie (ha)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  <a:tr h="285118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Jebel</a:t>
                      </a: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 El Oust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International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214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  <a:tr h="268065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Radès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C96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National/International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C96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47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C96"/>
                    </a:solidFill>
                  </a:tcPr>
                </a:tc>
              </a:tr>
              <a:tr h="376519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Sfax-Tyna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National/International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128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  <a:tr h="250331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Sousse Ouest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National/International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289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  <a:tr h="331500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Enfidha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National/International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500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  <a:tr h="288528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Gafsa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Régional/International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85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  <a:tr h="313084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Tozeur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Régional/International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80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  <a:tr h="279661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Jendouba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Régional/International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54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  <a:tr h="290596"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Zarzis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Régional/International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202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  <a:tr h="245556">
                <a:tc gridSpan="2">
                  <a:txBody>
                    <a:bodyPr/>
                    <a:lstStyle/>
                    <a:p>
                      <a:pPr marL="0" indent="-44640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Total</a:t>
                      </a:r>
                      <a:endParaRPr lang="fr-FR" sz="1200" b="1" kern="1200" dirty="0">
                        <a:solidFill>
                          <a:srgbClr val="1F497D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-446405" algn="just"/>
                      <a:endParaRPr lang="fr-FR" sz="12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  <a:tc>
                  <a:txBody>
                    <a:bodyPr/>
                    <a:lstStyle/>
                    <a:p>
                      <a:pPr indent="-44640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</a:rPr>
                        <a:t>1600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9B"/>
                    </a:solidFill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5381628" y="5000636"/>
            <a:ext cx="4071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/>
              <a:t>Premiers projets à réaliser </a:t>
            </a:r>
          </a:p>
          <a:p>
            <a:pPr algn="l"/>
            <a:r>
              <a:rPr lang="fr-FR" dirty="0" smtClean="0"/>
              <a:t>ZAL de Rades </a:t>
            </a:r>
          </a:p>
          <a:p>
            <a:pPr algn="l"/>
            <a:r>
              <a:rPr lang="fr-FR" dirty="0" smtClean="0"/>
              <a:t>ZAL de </a:t>
            </a:r>
            <a:r>
              <a:rPr lang="fr-FR" dirty="0" err="1" smtClean="0"/>
              <a:t>Zarsis</a:t>
            </a:r>
            <a:r>
              <a:rPr lang="fr-FR" dirty="0" smtClean="0"/>
              <a:t> </a:t>
            </a:r>
          </a:p>
          <a:p>
            <a:pPr algn="l"/>
            <a:r>
              <a:rPr lang="fr-FR" dirty="0" smtClean="0"/>
              <a:t>ZAL d’</a:t>
            </a:r>
            <a:r>
              <a:rPr lang="fr-FR" dirty="0" err="1" smtClean="0"/>
              <a:t>Enfidha</a:t>
            </a:r>
            <a:endParaRPr lang="fr-FR" dirty="0" smtClean="0"/>
          </a:p>
          <a:p>
            <a:pPr algn="l"/>
            <a:r>
              <a:rPr lang="fr-FR" dirty="0" smtClean="0"/>
              <a:t>ZAL de </a:t>
            </a:r>
            <a:r>
              <a:rPr lang="fr-FR" dirty="0" err="1" smtClean="0"/>
              <a:t>Jbel</a:t>
            </a:r>
            <a:r>
              <a:rPr lang="fr-FR" dirty="0" smtClean="0"/>
              <a:t> Oust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0" y="2285992"/>
            <a:ext cx="9906000" cy="1714512"/>
          </a:xfrm>
          <a:prstGeom prst="roundRect">
            <a:avLst>
              <a:gd name="adj" fmla="val 32662"/>
            </a:avLst>
          </a:prstGeom>
          <a:solidFill>
            <a:schemeClr val="bg1">
              <a:lumMod val="60000"/>
              <a:lumOff val="40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just">
              <a:defRPr/>
            </a:pPr>
            <a:endParaRPr lang="fr-FR" sz="2400" b="1" u="none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ar-TN" sz="3600" b="1" u="none" dirty="0" smtClean="0">
                <a:solidFill>
                  <a:srgbClr val="FFFF00"/>
                </a:solidFill>
              </a:rPr>
              <a:t>شكرا على </a:t>
            </a:r>
            <a:r>
              <a:rPr lang="ar-TN" sz="3600" b="1" u="none" dirty="0" err="1" smtClean="0">
                <a:solidFill>
                  <a:srgbClr val="FFFF00"/>
                </a:solidFill>
              </a:rPr>
              <a:t>الإنتباه</a:t>
            </a:r>
            <a:endParaRPr lang="fr-FR" sz="2400" b="1" u="none" dirty="0" smtClean="0">
              <a:solidFill>
                <a:srgbClr val="FFFF00"/>
              </a:solidFill>
            </a:endParaRPr>
          </a:p>
          <a:p>
            <a:pPr algn="just">
              <a:defRPr/>
            </a:pPr>
            <a:endParaRPr lang="fr-FR" sz="2400" b="1" u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subTitle" idx="1"/>
          </p:nvPr>
        </p:nvSpPr>
        <p:spPr>
          <a:xfrm>
            <a:off x="166654" y="1428751"/>
            <a:ext cx="9501254" cy="4572017"/>
          </a:xfrm>
        </p:spPr>
        <p:txBody>
          <a:bodyPr/>
          <a:lstStyle/>
          <a:p>
            <a:pPr algn="justLow" rtl="1"/>
            <a:r>
              <a:rPr lang="ar-TN" sz="3600" b="1" dirty="0" smtClean="0">
                <a:solidFill>
                  <a:schemeClr val="tx1">
                    <a:lumMod val="95000"/>
                  </a:schemeClr>
                </a:solidFill>
              </a:rPr>
              <a:t>1- الإشكالية </a:t>
            </a:r>
            <a:r>
              <a:rPr lang="ar-TN" sz="3600" dirty="0" smtClean="0">
                <a:solidFill>
                  <a:schemeClr val="tx1">
                    <a:lumMod val="95000"/>
                  </a:schemeClr>
                </a:solidFill>
              </a:rPr>
              <a:t>المطروحة</a:t>
            </a:r>
            <a:endParaRPr lang="fr-FR" sz="36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Low" rtl="1"/>
            <a:endParaRPr lang="ar-TN" sz="10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Low" rtl="1"/>
            <a:r>
              <a:rPr lang="ar-TN" sz="3600" b="1" dirty="0" smtClean="0">
                <a:solidFill>
                  <a:schemeClr val="tx1">
                    <a:lumMod val="95000"/>
                  </a:schemeClr>
                </a:solidFill>
              </a:rPr>
              <a:t>2- </a:t>
            </a:r>
            <a:r>
              <a:rPr lang="ar-TN" sz="3600" dirty="0" err="1" smtClean="0">
                <a:solidFill>
                  <a:schemeClr val="tx1">
                    <a:lumMod val="95000"/>
                  </a:schemeClr>
                </a:solidFill>
              </a:rPr>
              <a:t>التمشي</a:t>
            </a:r>
            <a:r>
              <a:rPr lang="ar-TN" sz="3600" dirty="0" smtClean="0">
                <a:solidFill>
                  <a:schemeClr val="tx1">
                    <a:lumMod val="95000"/>
                  </a:schemeClr>
                </a:solidFill>
              </a:rPr>
              <a:t> لرفع </a:t>
            </a:r>
            <a:r>
              <a:rPr lang="ar-TN" sz="3600" dirty="0" err="1" smtClean="0">
                <a:solidFill>
                  <a:schemeClr val="tx1">
                    <a:lumMod val="95000"/>
                  </a:schemeClr>
                </a:solidFill>
              </a:rPr>
              <a:t>الاشكاليات</a:t>
            </a:r>
            <a:endParaRPr lang="fr-FR" sz="36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Low" rtl="1"/>
            <a:endParaRPr lang="ar-TN" sz="10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Low" rtl="1"/>
            <a:r>
              <a:rPr lang="ar-TN" sz="3600" b="1" dirty="0" smtClean="0">
                <a:solidFill>
                  <a:schemeClr val="tx1">
                    <a:lumMod val="95000"/>
                  </a:schemeClr>
                </a:solidFill>
              </a:rPr>
              <a:t>3- إستراتيجية </a:t>
            </a:r>
            <a:r>
              <a:rPr lang="ar-TN" sz="3600" dirty="0" smtClean="0">
                <a:solidFill>
                  <a:schemeClr val="tx1">
                    <a:lumMod val="95000"/>
                  </a:schemeClr>
                </a:solidFill>
              </a:rPr>
              <a:t>التحكم في سلسلة </a:t>
            </a:r>
            <a:r>
              <a:rPr lang="ar-TN" sz="3600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endParaRPr lang="fr-FR" sz="36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Low" rtl="1"/>
            <a:endParaRPr lang="ar-TN" sz="10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Low" rtl="1"/>
            <a:r>
              <a:rPr lang="ar-TN" sz="3600" b="1" dirty="0" smtClean="0">
                <a:solidFill>
                  <a:schemeClr val="tx1">
                    <a:lumMod val="95000"/>
                  </a:schemeClr>
                </a:solidFill>
              </a:rPr>
              <a:t>4- </a:t>
            </a:r>
            <a:r>
              <a:rPr lang="ar-TN" sz="3600" dirty="0" smtClean="0">
                <a:solidFill>
                  <a:schemeClr val="tx1">
                    <a:lumMod val="95000"/>
                  </a:schemeClr>
                </a:solidFill>
              </a:rPr>
              <a:t>خارطة طريق ال</a:t>
            </a:r>
            <a:r>
              <a:rPr lang="ar-TN" altLang="zh-TW" sz="3600" dirty="0" smtClean="0">
                <a:solidFill>
                  <a:schemeClr val="tx1">
                    <a:lumMod val="95000"/>
                  </a:schemeClr>
                </a:solidFill>
                <a:sym typeface="Wingdings" pitchFamily="2" charset="2"/>
              </a:rPr>
              <a:t>وكالة التونسية للتحكم في سلسلة </a:t>
            </a:r>
            <a:r>
              <a:rPr lang="ar-TN" altLang="zh-TW" sz="3600" dirty="0" err="1" smtClean="0">
                <a:solidFill>
                  <a:schemeClr val="tx1">
                    <a:lumMod val="95000"/>
                  </a:schemeClr>
                </a:solidFill>
                <a:sym typeface="Wingdings" pitchFamily="2" charset="2"/>
              </a:rPr>
              <a:t>اللوجستية</a:t>
            </a:r>
            <a:endParaRPr lang="fr-FR" altLang="zh-TW" sz="3600" dirty="0" smtClean="0">
              <a:solidFill>
                <a:schemeClr val="tx1">
                  <a:lumMod val="95000"/>
                </a:schemeClr>
              </a:solidFill>
              <a:sym typeface="Wingdings" pitchFamily="2" charset="2"/>
            </a:endParaRPr>
          </a:p>
          <a:p>
            <a:pPr algn="justLow" rtl="1"/>
            <a:endParaRPr lang="ar-TN" altLang="zh-TW" sz="1000" dirty="0" smtClean="0">
              <a:solidFill>
                <a:schemeClr val="tx1">
                  <a:lumMod val="95000"/>
                </a:schemeClr>
              </a:solidFill>
              <a:sym typeface="Wingdings" pitchFamily="2" charset="2"/>
            </a:endParaRPr>
          </a:p>
          <a:p>
            <a:pPr algn="justLow" rtl="1"/>
            <a:endParaRPr lang="fr-FR" altLang="zh-TW" sz="3600" dirty="0" smtClean="0">
              <a:solidFill>
                <a:schemeClr val="tx1">
                  <a:lumMod val="95000"/>
                </a:schemeClr>
              </a:solidFill>
              <a:sym typeface="Wingdings" pitchFamily="2" charset="2"/>
            </a:endParaRPr>
          </a:p>
          <a:p>
            <a:pPr algn="justLow" rtl="1"/>
            <a:r>
              <a:rPr lang="ar-TN" altLang="zh-TW" sz="3600" dirty="0" smtClean="0">
                <a:solidFill>
                  <a:schemeClr val="tx1">
                    <a:lumMod val="95000"/>
                  </a:schemeClr>
                </a:solidFill>
                <a:sym typeface="Wingdings" pitchFamily="2" charset="2"/>
              </a:rPr>
              <a:t> </a:t>
            </a:r>
            <a:r>
              <a:rPr lang="ar-TN" sz="36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ar-TN" sz="36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ar-TN" sz="36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ar-TN" sz="36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ar-TN" sz="28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ar-TN" sz="2800" b="1" dirty="0" smtClean="0">
                <a:solidFill>
                  <a:schemeClr val="tx1">
                    <a:lumMod val="95000"/>
                  </a:schemeClr>
                </a:solidFill>
              </a:rPr>
            </a:br>
            <a:endParaRPr lang="fr-F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gray">
          <a:xfrm>
            <a:off x="0" y="-24"/>
            <a:ext cx="9906000" cy="785794"/>
          </a:xfrm>
          <a:prstGeom prst="roundRect">
            <a:avLst>
              <a:gd name="adj" fmla="val 32662"/>
            </a:avLst>
          </a:prstGeom>
          <a:noFill/>
          <a:ln w="28575" algn="ctr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rtl="1">
              <a:defRPr/>
            </a:pPr>
            <a:r>
              <a:rPr lang="ar-TN" sz="4800" b="1" u="none" dirty="0" smtClean="0">
                <a:solidFill>
                  <a:srgbClr val="FFFF00"/>
                </a:solidFill>
              </a:rPr>
              <a:t>مخطط العرض</a:t>
            </a:r>
            <a:endParaRPr lang="fr-FR" sz="4400" b="1" u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0" y="0"/>
            <a:ext cx="9906000" cy="500042"/>
          </a:xfrm>
          <a:prstGeom prst="roundRect">
            <a:avLst>
              <a:gd name="adj" fmla="val 32662"/>
            </a:avLst>
          </a:prstGeom>
          <a:noFill/>
          <a:ln w="28575" algn="ctr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rtl="1">
              <a:defRPr/>
            </a:pPr>
            <a:r>
              <a:rPr lang="ar-TN" sz="4400" u="none" dirty="0" smtClean="0">
                <a:solidFill>
                  <a:srgbClr val="FFFF00"/>
                </a:solidFill>
              </a:rPr>
              <a:t>1</a:t>
            </a:r>
            <a:r>
              <a:rPr lang="ar-TN" sz="3600" b="1" u="none" dirty="0" smtClean="0">
                <a:solidFill>
                  <a:srgbClr val="FFFF00"/>
                </a:solidFill>
              </a:rPr>
              <a:t>- </a:t>
            </a:r>
            <a:r>
              <a:rPr lang="ar-TN" sz="4000" b="1" u="none" dirty="0" smtClean="0">
                <a:solidFill>
                  <a:srgbClr val="FFFF00"/>
                </a:solidFill>
              </a:rPr>
              <a:t>الإشكـاليات المطروحة</a:t>
            </a:r>
            <a:endParaRPr lang="fr-FR" sz="4800" b="1" u="none" dirty="0">
              <a:solidFill>
                <a:srgbClr val="FFFF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381628" y="714356"/>
            <a:ext cx="4524372" cy="1500198"/>
          </a:xfrm>
          <a:prstGeom prst="ellipse">
            <a:avLst/>
          </a:prstGeom>
          <a:solidFill>
            <a:schemeClr val="accent1"/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ضعف العرض في الخدمات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endParaRPr lang="fr-FR" sz="2800" b="1" u="none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95216" y="714356"/>
            <a:ext cx="4357718" cy="157163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ضعف الأداء في السلسلة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endParaRPr lang="fr-FR" sz="2800" b="1" u="none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595546" y="2228848"/>
            <a:ext cx="4486300" cy="162878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إ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طار قانوني ناقص وغير ملائم</a:t>
            </a:r>
            <a:endParaRPr lang="fr-FR" sz="2400" b="1" u="none" dirty="0" err="1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" name="Flèche vers le bas 9"/>
          <p:cNvSpPr/>
          <p:nvPr/>
        </p:nvSpPr>
        <p:spPr>
          <a:xfrm flipH="1">
            <a:off x="4595810" y="3929066"/>
            <a:ext cx="571504" cy="928694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6596074" y="4929198"/>
            <a:ext cx="3309926" cy="1785950"/>
          </a:xfrm>
          <a:prstGeom prst="hexag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buFont typeface="Arial" pitchFamily="34" charset="0"/>
              <a:buChar char="•"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سوق غير متوازنة</a:t>
            </a:r>
          </a:p>
          <a:p>
            <a:pPr algn="just" rtl="1">
              <a:buFont typeface="Arial" pitchFamily="34" charset="0"/>
              <a:buChar char="•"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غياب التخطيط</a:t>
            </a:r>
          </a:p>
          <a:p>
            <a:pPr algn="just" rtl="1">
              <a:buFont typeface="Arial" pitchFamily="34" charset="0"/>
              <a:buChar char="•"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معلومة ناقصة وغير شفافة</a:t>
            </a:r>
            <a:endParaRPr lang="fr-FR" sz="2400" b="1" u="none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3" name="Hexagone 12"/>
          <p:cNvSpPr/>
          <p:nvPr/>
        </p:nvSpPr>
        <p:spPr>
          <a:xfrm>
            <a:off x="3095612" y="5000636"/>
            <a:ext cx="3429024" cy="1643074"/>
          </a:xfrm>
          <a:prstGeom prst="hexag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buFont typeface="Arial" pitchFamily="34" charset="0"/>
              <a:buChar char="•"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كلفة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باهضة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للاقثصاد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التونسي : </a:t>
            </a:r>
            <a:r>
              <a:rPr lang="fr-FR" sz="24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20</a:t>
            </a:r>
            <a:r>
              <a:rPr lang="fr-FR" sz="2400" b="1" u="none" dirty="0" smtClean="0">
                <a:solidFill>
                  <a:schemeClr val="tx1">
                    <a:lumMod val="95000"/>
                  </a:schemeClr>
                </a:solidFill>
              </a:rPr>
              <a:t> %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من الناتج الداخلي الخام </a:t>
            </a:r>
            <a:endParaRPr lang="fr-FR" sz="2400" b="1" u="none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Hexagone 13"/>
          <p:cNvSpPr/>
          <p:nvPr/>
        </p:nvSpPr>
        <p:spPr>
          <a:xfrm>
            <a:off x="0" y="4929198"/>
            <a:ext cx="3024174" cy="1785950"/>
          </a:xfrm>
          <a:prstGeom prst="hexag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buFont typeface="Arial" pitchFamily="34" charset="0"/>
              <a:buChar char="•"/>
            </a:pP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فرص استثمار ضائعة.</a:t>
            </a:r>
            <a:endParaRPr lang="fr-FR" sz="2400" b="1" u="none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6" name="Flèche courbée vers la gauche 15"/>
          <p:cNvSpPr/>
          <p:nvPr/>
        </p:nvSpPr>
        <p:spPr>
          <a:xfrm>
            <a:off x="7667644" y="3071810"/>
            <a:ext cx="660082" cy="1430466"/>
          </a:xfrm>
          <a:prstGeom prst="curved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7" name="Flèche courbée vers la droite 16"/>
          <p:cNvSpPr/>
          <p:nvPr/>
        </p:nvSpPr>
        <p:spPr>
          <a:xfrm>
            <a:off x="1309662" y="3071810"/>
            <a:ext cx="785818" cy="1501904"/>
          </a:xfrm>
          <a:prstGeom prst="curv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GB" smtClean="0"/>
          </a:p>
          <a:p>
            <a:endParaRPr lang="en-GB" smtClean="0"/>
          </a:p>
          <a:p>
            <a:fld id="{CACBABA5-DB0F-4635-B8F3-49618BDEE8B0}" type="slidenum">
              <a:rPr lang="en-GB" smtClean="0"/>
              <a:pPr/>
              <a:t>4</a:t>
            </a:fld>
            <a:endParaRPr lang="en-GB" smtClean="0"/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2048272" y="1142985"/>
            <a:ext cx="6548967" cy="4097354"/>
            <a:chOff x="144" y="1296"/>
            <a:chExt cx="4030" cy="2848"/>
          </a:xfrm>
        </p:grpSpPr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 flipH="1">
            <a:off x="3455" y="1296"/>
            <a:ext cx="623" cy="619"/>
          </p:xfrm>
          <a:graphic>
            <a:graphicData uri="http://schemas.openxmlformats.org/presentationml/2006/ole">
              <p:oleObj spid="_x0000_s1026" name="Clip" r:id="rId3" imgW="2385360" imgH="2371680" progId="">
                <p:embed/>
              </p:oleObj>
            </a:graphicData>
          </a:graphic>
        </p:graphicFrame>
        <p:graphicFrame>
          <p:nvGraphicFramePr>
            <p:cNvPr id="1027" name="Object 4"/>
            <p:cNvGraphicFramePr>
              <a:graphicFrameLocks noChangeAspect="1"/>
            </p:cNvGraphicFramePr>
            <p:nvPr/>
          </p:nvGraphicFramePr>
          <p:xfrm>
            <a:off x="3456" y="3744"/>
            <a:ext cx="622" cy="400"/>
          </p:xfrm>
          <a:graphic>
            <a:graphicData uri="http://schemas.openxmlformats.org/presentationml/2006/ole">
              <p:oleObj spid="_x0000_s1027" name="Clip" r:id="rId4" imgW="1158120" imgH="744840" progId="">
                <p:embed/>
              </p:oleObj>
            </a:graphicData>
          </a:graphic>
        </p:graphicFrame>
        <p:pic>
          <p:nvPicPr>
            <p:cNvPr id="1054" name="Picture 5" descr="indus09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" y="1768"/>
              <a:ext cx="672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5" name="Picture 6" descr="ad00322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31" y="3024"/>
              <a:ext cx="672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6" name="Picture 7" descr="cobje13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75" y="3408"/>
              <a:ext cx="610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7" name="Picture 8" descr="comml009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358" y="2203"/>
              <a:ext cx="816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8" name="Picture 9" descr="comml01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160" y="1888"/>
              <a:ext cx="7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9" name="Picture 10" descr="comml01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152" y="3281"/>
              <a:ext cx="7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0" name="AutoShape 11"/>
            <p:cNvSpPr>
              <a:spLocks noChangeAspect="1" noChangeArrowheads="1"/>
            </p:cNvSpPr>
            <p:nvPr/>
          </p:nvSpPr>
          <p:spPr bwMode="auto">
            <a:xfrm>
              <a:off x="2232" y="2858"/>
              <a:ext cx="576" cy="28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1" name="AutoShape 12"/>
            <p:cNvSpPr>
              <a:spLocks noChangeAspect="1" noChangeArrowheads="1"/>
            </p:cNvSpPr>
            <p:nvPr/>
          </p:nvSpPr>
          <p:spPr bwMode="auto">
            <a:xfrm>
              <a:off x="1224" y="2518"/>
              <a:ext cx="576" cy="28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2" name="AutoShape 13"/>
            <p:cNvSpPr>
              <a:spLocks noChangeAspect="1" noChangeArrowheads="1"/>
            </p:cNvSpPr>
            <p:nvPr/>
          </p:nvSpPr>
          <p:spPr bwMode="auto">
            <a:xfrm>
              <a:off x="2232" y="3744"/>
              <a:ext cx="576" cy="28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3" name="Rectangle 14"/>
            <p:cNvSpPr>
              <a:spLocks noChangeAspect="1" noChangeArrowheads="1"/>
            </p:cNvSpPr>
            <p:nvPr/>
          </p:nvSpPr>
          <p:spPr bwMode="auto">
            <a:xfrm>
              <a:off x="1416" y="2640"/>
              <a:ext cx="192" cy="166"/>
            </a:xfrm>
            <a:prstGeom prst="rect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4" name="Rectangle 15"/>
            <p:cNvSpPr>
              <a:spLocks noChangeAspect="1" noChangeArrowheads="1"/>
            </p:cNvSpPr>
            <p:nvPr/>
          </p:nvSpPr>
          <p:spPr bwMode="auto">
            <a:xfrm>
              <a:off x="2424" y="2980"/>
              <a:ext cx="192" cy="166"/>
            </a:xfrm>
            <a:prstGeom prst="rect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5" name="Rectangle 16"/>
            <p:cNvSpPr>
              <a:spLocks noChangeAspect="1" noChangeArrowheads="1"/>
            </p:cNvSpPr>
            <p:nvPr/>
          </p:nvSpPr>
          <p:spPr bwMode="auto">
            <a:xfrm>
              <a:off x="2424" y="3866"/>
              <a:ext cx="192" cy="166"/>
            </a:xfrm>
            <a:prstGeom prst="rect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1028" name="Rectangle 17"/>
            <p:cNvGraphicFramePr>
              <a:graphicFrameLocks noChangeAspect="1"/>
            </p:cNvGraphicFramePr>
            <p:nvPr/>
          </p:nvGraphicFramePr>
          <p:xfrm>
            <a:off x="720" y="1920"/>
            <a:ext cx="2880" cy="1920"/>
          </p:xfrm>
          <a:graphic>
            <a:graphicData uri="http://schemas.openxmlformats.org/presentationml/2006/ole">
              <p:oleObj spid="_x0000_s1028" name="Clip" r:id="rId10" imgW="0" imgH="0" progId="">
                <p:embed/>
              </p:oleObj>
            </a:graphicData>
          </a:graphic>
        </p:graphicFrame>
        <p:pic>
          <p:nvPicPr>
            <p:cNvPr id="1066" name="Picture 18" descr="indus09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75" y="2640"/>
              <a:ext cx="610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7" name="Line 19"/>
            <p:cNvSpPr>
              <a:spLocks noChangeAspect="1" noChangeShapeType="1"/>
            </p:cNvSpPr>
            <p:nvPr/>
          </p:nvSpPr>
          <p:spPr bwMode="auto">
            <a:xfrm flipV="1">
              <a:off x="720" y="3408"/>
              <a:ext cx="432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Line 20"/>
            <p:cNvSpPr>
              <a:spLocks noChangeAspect="1" noChangeShapeType="1"/>
            </p:cNvSpPr>
            <p:nvPr/>
          </p:nvSpPr>
          <p:spPr bwMode="auto">
            <a:xfrm>
              <a:off x="785" y="2858"/>
              <a:ext cx="367" cy="5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Line 21"/>
            <p:cNvSpPr>
              <a:spLocks noChangeAspect="1" noChangeShapeType="1"/>
            </p:cNvSpPr>
            <p:nvPr/>
          </p:nvSpPr>
          <p:spPr bwMode="auto">
            <a:xfrm>
              <a:off x="816" y="1920"/>
              <a:ext cx="336" cy="14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Freeform 22"/>
            <p:cNvSpPr>
              <a:spLocks noChangeAspect="1"/>
            </p:cNvSpPr>
            <p:nvPr/>
          </p:nvSpPr>
          <p:spPr bwMode="auto">
            <a:xfrm>
              <a:off x="810" y="1908"/>
              <a:ext cx="606" cy="610"/>
            </a:xfrm>
            <a:custGeom>
              <a:avLst/>
              <a:gdLst>
                <a:gd name="T0" fmla="*/ 0 w 606"/>
                <a:gd name="T1" fmla="*/ 0 h 610"/>
                <a:gd name="T2" fmla="*/ 606 w 606"/>
                <a:gd name="T3" fmla="*/ 610 h 610"/>
                <a:gd name="T4" fmla="*/ 0 60000 65536"/>
                <a:gd name="T5" fmla="*/ 0 60000 65536"/>
                <a:gd name="T6" fmla="*/ 0 w 606"/>
                <a:gd name="T7" fmla="*/ 0 h 610"/>
                <a:gd name="T8" fmla="*/ 606 w 606"/>
                <a:gd name="T9" fmla="*/ 610 h 6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6" h="610">
                  <a:moveTo>
                    <a:pt x="0" y="0"/>
                  </a:moveTo>
                  <a:lnTo>
                    <a:pt x="606" y="61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Freeform 23"/>
            <p:cNvSpPr>
              <a:spLocks noChangeAspect="1"/>
            </p:cNvSpPr>
            <p:nvPr/>
          </p:nvSpPr>
          <p:spPr bwMode="auto">
            <a:xfrm>
              <a:off x="785" y="2688"/>
              <a:ext cx="577" cy="170"/>
            </a:xfrm>
            <a:custGeom>
              <a:avLst/>
              <a:gdLst>
                <a:gd name="T0" fmla="*/ 0 w 577"/>
                <a:gd name="T1" fmla="*/ 170 h 170"/>
                <a:gd name="T2" fmla="*/ 577 w 577"/>
                <a:gd name="T3" fmla="*/ 0 h 170"/>
                <a:gd name="T4" fmla="*/ 0 60000 65536"/>
                <a:gd name="T5" fmla="*/ 0 60000 65536"/>
                <a:gd name="T6" fmla="*/ 0 w 577"/>
                <a:gd name="T7" fmla="*/ 0 h 170"/>
                <a:gd name="T8" fmla="*/ 577 w 577"/>
                <a:gd name="T9" fmla="*/ 170 h 1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7" h="170">
                  <a:moveTo>
                    <a:pt x="0" y="170"/>
                  </a:moveTo>
                  <a:lnTo>
                    <a:pt x="577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Line 24"/>
            <p:cNvSpPr>
              <a:spLocks noChangeAspect="1" noChangeShapeType="1"/>
            </p:cNvSpPr>
            <p:nvPr/>
          </p:nvSpPr>
          <p:spPr bwMode="auto">
            <a:xfrm flipV="1">
              <a:off x="720" y="2688"/>
              <a:ext cx="642" cy="105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Line 25"/>
            <p:cNvSpPr>
              <a:spLocks noChangeAspect="1" noChangeShapeType="1"/>
            </p:cNvSpPr>
            <p:nvPr/>
          </p:nvSpPr>
          <p:spPr bwMode="auto">
            <a:xfrm flipV="1">
              <a:off x="810" y="1632"/>
              <a:ext cx="2646" cy="2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Line 26"/>
            <p:cNvSpPr>
              <a:spLocks noChangeAspect="1" noChangeShapeType="1"/>
            </p:cNvSpPr>
            <p:nvPr/>
          </p:nvSpPr>
          <p:spPr bwMode="auto">
            <a:xfrm>
              <a:off x="816" y="1915"/>
              <a:ext cx="1608" cy="9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Freeform 27"/>
            <p:cNvSpPr>
              <a:spLocks noChangeAspect="1"/>
            </p:cNvSpPr>
            <p:nvPr/>
          </p:nvSpPr>
          <p:spPr bwMode="auto">
            <a:xfrm>
              <a:off x="1668" y="2706"/>
              <a:ext cx="708" cy="342"/>
            </a:xfrm>
            <a:custGeom>
              <a:avLst/>
              <a:gdLst>
                <a:gd name="T0" fmla="*/ 0 w 708"/>
                <a:gd name="T1" fmla="*/ 0 h 342"/>
                <a:gd name="T2" fmla="*/ 708 w 708"/>
                <a:gd name="T3" fmla="*/ 342 h 342"/>
                <a:gd name="T4" fmla="*/ 0 60000 65536"/>
                <a:gd name="T5" fmla="*/ 0 60000 65536"/>
                <a:gd name="T6" fmla="*/ 0 w 708"/>
                <a:gd name="T7" fmla="*/ 0 h 342"/>
                <a:gd name="T8" fmla="*/ 708 w 708"/>
                <a:gd name="T9" fmla="*/ 342 h 3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08" h="342">
                  <a:moveTo>
                    <a:pt x="0" y="0"/>
                  </a:moveTo>
                  <a:lnTo>
                    <a:pt x="708" y="342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Line 28"/>
            <p:cNvSpPr>
              <a:spLocks noChangeAspect="1" noChangeShapeType="1"/>
            </p:cNvSpPr>
            <p:nvPr/>
          </p:nvSpPr>
          <p:spPr bwMode="auto">
            <a:xfrm flipV="1">
              <a:off x="1872" y="2203"/>
              <a:ext cx="552" cy="120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Line 29"/>
            <p:cNvSpPr>
              <a:spLocks noChangeAspect="1" noChangeShapeType="1"/>
            </p:cNvSpPr>
            <p:nvPr/>
          </p:nvSpPr>
          <p:spPr bwMode="auto">
            <a:xfrm flipV="1">
              <a:off x="1668" y="2203"/>
              <a:ext cx="756" cy="50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Line 30"/>
            <p:cNvSpPr>
              <a:spLocks noChangeAspect="1" noChangeShapeType="1"/>
            </p:cNvSpPr>
            <p:nvPr/>
          </p:nvSpPr>
          <p:spPr bwMode="auto">
            <a:xfrm>
              <a:off x="1872" y="3408"/>
              <a:ext cx="552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Line 31"/>
            <p:cNvSpPr>
              <a:spLocks noChangeAspect="1" noChangeShapeType="1"/>
            </p:cNvSpPr>
            <p:nvPr/>
          </p:nvSpPr>
          <p:spPr bwMode="auto">
            <a:xfrm>
              <a:off x="1668" y="2706"/>
              <a:ext cx="756" cy="103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Freeform 32"/>
            <p:cNvSpPr>
              <a:spLocks noChangeAspect="1"/>
            </p:cNvSpPr>
            <p:nvPr/>
          </p:nvSpPr>
          <p:spPr bwMode="auto">
            <a:xfrm>
              <a:off x="2664" y="3918"/>
              <a:ext cx="792" cy="114"/>
            </a:xfrm>
            <a:custGeom>
              <a:avLst/>
              <a:gdLst>
                <a:gd name="T0" fmla="*/ 0 w 792"/>
                <a:gd name="T1" fmla="*/ 0 h 114"/>
                <a:gd name="T2" fmla="*/ 792 w 792"/>
                <a:gd name="T3" fmla="*/ 114 h 114"/>
                <a:gd name="T4" fmla="*/ 0 60000 65536"/>
                <a:gd name="T5" fmla="*/ 0 60000 65536"/>
                <a:gd name="T6" fmla="*/ 0 w 792"/>
                <a:gd name="T7" fmla="*/ 0 h 114"/>
                <a:gd name="T8" fmla="*/ 792 w 79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92" h="114">
                  <a:moveTo>
                    <a:pt x="0" y="0"/>
                  </a:moveTo>
                  <a:lnTo>
                    <a:pt x="792" y="114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Line 33"/>
            <p:cNvSpPr>
              <a:spLocks noChangeAspect="1" noChangeShapeType="1"/>
            </p:cNvSpPr>
            <p:nvPr/>
          </p:nvSpPr>
          <p:spPr bwMode="auto">
            <a:xfrm flipV="1">
              <a:off x="2664" y="3408"/>
              <a:ext cx="792" cy="51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Line 34"/>
            <p:cNvSpPr>
              <a:spLocks noChangeAspect="1" noChangeShapeType="1"/>
            </p:cNvSpPr>
            <p:nvPr/>
          </p:nvSpPr>
          <p:spPr bwMode="auto">
            <a:xfrm flipV="1">
              <a:off x="2616" y="2640"/>
              <a:ext cx="1176" cy="11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Line 35"/>
            <p:cNvSpPr>
              <a:spLocks noChangeAspect="1" noChangeShapeType="1"/>
            </p:cNvSpPr>
            <p:nvPr/>
          </p:nvSpPr>
          <p:spPr bwMode="auto">
            <a:xfrm flipV="1">
              <a:off x="2616" y="1768"/>
              <a:ext cx="984" cy="19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Freeform 36"/>
            <p:cNvSpPr>
              <a:spLocks noChangeAspect="1"/>
            </p:cNvSpPr>
            <p:nvPr/>
          </p:nvSpPr>
          <p:spPr bwMode="auto">
            <a:xfrm>
              <a:off x="2880" y="2064"/>
              <a:ext cx="516" cy="312"/>
            </a:xfrm>
            <a:custGeom>
              <a:avLst/>
              <a:gdLst>
                <a:gd name="T0" fmla="*/ 0 w 516"/>
                <a:gd name="T1" fmla="*/ 0 h 312"/>
                <a:gd name="T2" fmla="*/ 516 w 516"/>
                <a:gd name="T3" fmla="*/ 312 h 312"/>
                <a:gd name="T4" fmla="*/ 0 60000 65536"/>
                <a:gd name="T5" fmla="*/ 0 60000 65536"/>
                <a:gd name="T6" fmla="*/ 0 w 516"/>
                <a:gd name="T7" fmla="*/ 0 h 312"/>
                <a:gd name="T8" fmla="*/ 516 w 516"/>
                <a:gd name="T9" fmla="*/ 312 h 3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6" h="312">
                  <a:moveTo>
                    <a:pt x="0" y="0"/>
                  </a:moveTo>
                  <a:lnTo>
                    <a:pt x="516" y="312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Line 37"/>
            <p:cNvSpPr>
              <a:spLocks noChangeAspect="1" noChangeShapeType="1"/>
            </p:cNvSpPr>
            <p:nvPr/>
          </p:nvSpPr>
          <p:spPr bwMode="auto">
            <a:xfrm flipV="1">
              <a:off x="2664" y="2640"/>
              <a:ext cx="694" cy="41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Line 38"/>
            <p:cNvSpPr>
              <a:spLocks noChangeAspect="1" noChangeShapeType="1"/>
            </p:cNvSpPr>
            <p:nvPr/>
          </p:nvSpPr>
          <p:spPr bwMode="auto">
            <a:xfrm>
              <a:off x="2880" y="2064"/>
              <a:ext cx="576" cy="121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Line 39"/>
            <p:cNvSpPr>
              <a:spLocks noChangeAspect="1" noChangeShapeType="1"/>
            </p:cNvSpPr>
            <p:nvPr/>
          </p:nvSpPr>
          <p:spPr bwMode="auto">
            <a:xfrm>
              <a:off x="2880" y="2064"/>
              <a:ext cx="576" cy="196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Line 40"/>
            <p:cNvSpPr>
              <a:spLocks noChangeAspect="1" noChangeShapeType="1"/>
            </p:cNvSpPr>
            <p:nvPr/>
          </p:nvSpPr>
          <p:spPr bwMode="auto">
            <a:xfrm flipH="1">
              <a:off x="2616" y="1768"/>
              <a:ext cx="984" cy="10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Line 41"/>
            <p:cNvSpPr>
              <a:spLocks noChangeAspect="1" noChangeShapeType="1"/>
            </p:cNvSpPr>
            <p:nvPr/>
          </p:nvSpPr>
          <p:spPr bwMode="auto">
            <a:xfrm>
              <a:off x="2664" y="3054"/>
              <a:ext cx="792" cy="35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Line 42"/>
            <p:cNvSpPr>
              <a:spLocks noChangeAspect="1" noChangeShapeType="1"/>
            </p:cNvSpPr>
            <p:nvPr/>
          </p:nvSpPr>
          <p:spPr bwMode="auto">
            <a:xfrm>
              <a:off x="2664" y="3054"/>
              <a:ext cx="792" cy="97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12"/>
          <a:srcRect l="39049" r="45491" b="84265"/>
          <a:stretch>
            <a:fillRect/>
          </a:stretch>
        </p:blipFill>
        <p:spPr bwMode="auto">
          <a:xfrm>
            <a:off x="3809992" y="2847980"/>
            <a:ext cx="857256" cy="652458"/>
          </a:xfrm>
          <a:prstGeom prst="rect">
            <a:avLst/>
          </a:prstGeom>
          <a:noFill/>
          <a:ln w="38100">
            <a:noFill/>
            <a:prstDash val="dash"/>
            <a:miter lim="800000"/>
            <a:headEnd/>
            <a:tailEnd/>
          </a:ln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12"/>
          <a:srcRect l="39049" r="45491" b="84265"/>
          <a:stretch>
            <a:fillRect/>
          </a:stretch>
        </p:blipFill>
        <p:spPr bwMode="auto">
          <a:xfrm>
            <a:off x="5453066" y="3286124"/>
            <a:ext cx="857256" cy="652458"/>
          </a:xfrm>
          <a:prstGeom prst="rect">
            <a:avLst/>
          </a:prstGeom>
          <a:noFill/>
          <a:ln w="38100">
            <a:noFill/>
            <a:prstDash val="dash"/>
            <a:miter lim="800000"/>
            <a:headEnd/>
            <a:tailEnd/>
          </a:ln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12"/>
          <a:srcRect l="39049" r="45491" b="84265"/>
          <a:stretch>
            <a:fillRect/>
          </a:stretch>
        </p:blipFill>
        <p:spPr bwMode="auto">
          <a:xfrm>
            <a:off x="5453066" y="4643446"/>
            <a:ext cx="857256" cy="652458"/>
          </a:xfrm>
          <a:prstGeom prst="rect">
            <a:avLst/>
          </a:prstGeom>
          <a:noFill/>
          <a:ln w="38100">
            <a:noFill/>
            <a:prstDash val="dash"/>
            <a:miter lim="800000"/>
            <a:headEnd/>
            <a:tailEnd/>
          </a:ln>
        </p:spPr>
      </p:pic>
      <p:sp>
        <p:nvSpPr>
          <p:cNvPr id="48" name="AutoShape 4"/>
          <p:cNvSpPr>
            <a:spLocks noChangeArrowheads="1"/>
          </p:cNvSpPr>
          <p:nvPr/>
        </p:nvSpPr>
        <p:spPr bwMode="gray">
          <a:xfrm>
            <a:off x="0" y="-24"/>
            <a:ext cx="9906000" cy="714380"/>
          </a:xfrm>
          <a:prstGeom prst="roundRect">
            <a:avLst>
              <a:gd name="adj" fmla="val 32662"/>
            </a:avLst>
          </a:prstGeom>
          <a:noFill/>
          <a:ln w="28575" algn="ctr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rtl="1">
              <a:defRPr/>
            </a:pPr>
            <a:r>
              <a:rPr lang="ar-TN" sz="4400" b="1" u="none" dirty="0" err="1" smtClean="0">
                <a:solidFill>
                  <a:srgbClr val="FFFF00"/>
                </a:solidFill>
              </a:rPr>
              <a:t>نجاعة</a:t>
            </a:r>
            <a:r>
              <a:rPr lang="ar-TN" sz="4400" b="1" u="none" dirty="0" smtClean="0">
                <a:solidFill>
                  <a:srgbClr val="FFFF00"/>
                </a:solidFill>
              </a:rPr>
              <a:t>  </a:t>
            </a:r>
            <a:r>
              <a:rPr lang="ar-TN" sz="4400" b="1" u="none" dirty="0" err="1" smtClean="0">
                <a:solidFill>
                  <a:srgbClr val="FFFF00"/>
                </a:solidFill>
              </a:rPr>
              <a:t>لوجستية</a:t>
            </a:r>
            <a:r>
              <a:rPr lang="ar-TN" sz="4400" b="1" u="none" dirty="0" smtClean="0">
                <a:solidFill>
                  <a:srgbClr val="FFFF00"/>
                </a:solidFill>
              </a:rPr>
              <a:t> تتطلب التطوير السريع </a:t>
            </a:r>
            <a:r>
              <a:rPr lang="ar-TN" sz="4400" b="1" u="none" dirty="0" err="1" smtClean="0">
                <a:solidFill>
                  <a:srgbClr val="FFFF00"/>
                </a:solidFill>
              </a:rPr>
              <a:t>و</a:t>
            </a:r>
            <a:r>
              <a:rPr lang="ar-TN" sz="4400" b="1" u="none" dirty="0" smtClean="0">
                <a:solidFill>
                  <a:srgbClr val="FFFF00"/>
                </a:solidFill>
              </a:rPr>
              <a:t> العميق</a:t>
            </a:r>
            <a:endParaRPr lang="fr-FR" sz="4400" b="1" u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/>
          <p:cNvSpPr txBox="1">
            <a:spLocks noChangeArrowheads="1"/>
          </p:cNvSpPr>
          <p:nvPr/>
        </p:nvSpPr>
        <p:spPr bwMode="auto">
          <a:xfrm>
            <a:off x="2524125" y="714375"/>
            <a:ext cx="3786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38092" y="642918"/>
          <a:ext cx="9429815" cy="5929354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885389"/>
                <a:gridCol w="1888255"/>
                <a:gridCol w="1885389"/>
                <a:gridCol w="1840268"/>
                <a:gridCol w="1930514"/>
              </a:tblGrid>
              <a:tr h="1293925">
                <a:tc>
                  <a:txBody>
                    <a:bodyPr/>
                    <a:lstStyle/>
                    <a:p>
                      <a:pPr algn="ctr"/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النقل الحديدي</a:t>
                      </a:r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النقل عبر</a:t>
                      </a:r>
                      <a:r>
                        <a:rPr lang="ar-TN" sz="2400" b="1" u="none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الطرقات</a:t>
                      </a:r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fr-FR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النقل البحري</a:t>
                      </a:r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fr-FR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النقل الجوي</a:t>
                      </a:r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fr-FR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r-FR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949892">
                <a:tc rowSpan="3" gridSpan="4">
                  <a:txBody>
                    <a:bodyPr/>
                    <a:lstStyle/>
                    <a:p>
                      <a:pPr algn="r" rtl="1">
                        <a:buFont typeface="Wingdings" pitchFamily="2" charset="2"/>
                        <a:buChar char="v"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التنسيق بين مختلف الفاعلين والهياكل المعنية بسلسلة</a:t>
                      </a:r>
                      <a:r>
                        <a:rPr lang="ar-TN" sz="2400" b="1" u="none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TN" sz="2400" b="1" u="none" kern="1200" dirty="0" err="1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اللوجستية</a:t>
                      </a: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،</a:t>
                      </a:r>
                    </a:p>
                    <a:p>
                      <a:pPr algn="r" rtl="1">
                        <a:buFont typeface="Wingdings" pitchFamily="2" charset="2"/>
                        <a:buChar char="v"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الإدماج</a:t>
                      </a:r>
                      <a:r>
                        <a:rPr lang="ar-TN" sz="2400" b="1" u="none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التكنولوجي،</a:t>
                      </a:r>
                    </a:p>
                    <a:p>
                      <a:pPr algn="r" rtl="1">
                        <a:buFont typeface="Wingdings" pitchFamily="2" charset="2"/>
                        <a:buChar char="v"/>
                      </a:pPr>
                      <a:r>
                        <a:rPr lang="ar-TN" sz="2400" b="1" u="none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جرد حاجيات القطاعات المنتجة،</a:t>
                      </a:r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buFont typeface="Wingdings" pitchFamily="2" charset="2"/>
                        <a:buChar char="v"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تطوير النقل متعدد الوسائط،</a:t>
                      </a:r>
                    </a:p>
                    <a:p>
                      <a:pPr algn="r" rtl="1">
                        <a:buFont typeface="Wingdings" pitchFamily="2" charset="2"/>
                        <a:buNone/>
                      </a:pPr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buFont typeface="Wingdings" pitchFamily="2" charset="2"/>
                        <a:buChar char="v"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التحكم في تدفق السلع برا وبحرا وجوا،</a:t>
                      </a:r>
                    </a:p>
                    <a:p>
                      <a:pPr algn="r" rtl="1">
                        <a:buFont typeface="Wingdings" pitchFamily="2" charset="2"/>
                        <a:buChar char="v"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التقليص في </a:t>
                      </a:r>
                      <a:r>
                        <a:rPr lang="fr-FR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كلفة </a:t>
                      </a:r>
                      <a:r>
                        <a:rPr lang="fr-FR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المخزون،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TN" sz="2400" b="1" u="none" kern="1200" dirty="0" err="1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الإستغلال</a:t>
                      </a: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الأمثل للمساحات</a:t>
                      </a:r>
                      <a:endParaRPr lang="en-US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buFont typeface="Wingdings" pitchFamily="2" charset="2"/>
                        <a:buNone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 rtl="1">
                        <a:buFont typeface="Wingdings" pitchFamily="2" charset="2"/>
                        <a:buChar char="v"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تطوير البنية الأساسية وطاقة الخزن في إطار</a:t>
                      </a:r>
                      <a:r>
                        <a:rPr lang="ar-TN" sz="2400" b="1" u="none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الشراكة</a:t>
                      </a: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،</a:t>
                      </a:r>
                      <a:r>
                        <a:rPr lang="fr-FR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TN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buFont typeface="Wingdings" pitchFamily="2" charset="2"/>
                        <a:buChar char="v"/>
                      </a:pP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تأهيل المؤسسات العاملة في مجال </a:t>
                      </a:r>
                      <a:r>
                        <a:rPr lang="ar-TN" sz="2400" b="1" u="none" kern="1200" dirty="0" err="1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اللوجستية</a:t>
                      </a: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و</a:t>
                      </a:r>
                      <a:r>
                        <a:rPr lang="ar-TN" sz="2400" b="1" u="none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TN" sz="2400" b="1" u="none" kern="1200" baseline="0" dirty="0" err="1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تطويرمنظومة</a:t>
                      </a:r>
                      <a:r>
                        <a:rPr lang="ar-TN" sz="2400" b="1" u="none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التكوين</a:t>
                      </a:r>
                      <a:r>
                        <a:rPr lang="ar-TN" sz="2400" b="1" u="none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،</a:t>
                      </a:r>
                    </a:p>
                    <a:p>
                      <a:pPr algn="r" rtl="1">
                        <a:buFont typeface="Wingdings" pitchFamily="2" charset="2"/>
                        <a:buChar char="v"/>
                      </a:pPr>
                      <a:r>
                        <a:rPr lang="ar-TN" sz="2400" b="1" u="none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ضبط المراجع والمعايير.</a:t>
                      </a:r>
                      <a:endParaRPr lang="ar-TN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  <a:alpha val="2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ar-TN" sz="2400" b="1" u="none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التخطيط</a:t>
                      </a:r>
                    </a:p>
                    <a:p>
                      <a:pPr algn="ctr"/>
                      <a:endParaRPr lang="ar-TN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ar-TN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17354">
                <a:tc gridSpan="4" vMerge="1">
                  <a:txBody>
                    <a:bodyPr/>
                    <a:lstStyle/>
                    <a:p>
                      <a:pPr algn="ctr"/>
                      <a:endParaRPr lang="fr-FR" sz="2400" b="1" u="non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u="non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الاستغلال</a:t>
                      </a:r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568183">
                <a:tc gridSpan="4" vMerge="1">
                  <a:txBody>
                    <a:bodyPr/>
                    <a:lstStyle/>
                    <a:p>
                      <a:pPr algn="ctr"/>
                      <a:endParaRPr lang="fr-FR" sz="2400" b="1" u="non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endParaRPr lang="ar-TN" sz="2400" b="1" u="none" dirty="0" smtClean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  <a:p>
                      <a:pPr marL="0" algn="just" defTabSz="914400" rtl="1" eaLnBrk="1" latinLnBrk="0" hangingPunct="1"/>
                      <a:r>
                        <a:rPr lang="ar-TN" sz="2400" b="1" u="non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الاستثمار وتأهيل</a:t>
                      </a:r>
                    </a:p>
                    <a:p>
                      <a:pPr marL="0" algn="just" defTabSz="914400" rtl="1" eaLnBrk="1" latinLnBrk="0" hangingPunct="1"/>
                      <a:endParaRPr lang="ar-TN" sz="2400" b="1" u="none" dirty="0" smtClean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  <a:p>
                      <a:pPr marL="0" algn="just" defTabSz="914400" rtl="1" eaLnBrk="1" latinLnBrk="0" hangingPunct="1"/>
                      <a:r>
                        <a:rPr lang="ar-TN" sz="2400" b="1" u="non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القطاع</a:t>
                      </a:r>
                      <a:endParaRPr lang="fr-FR" sz="2400" b="1" u="none" kern="12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9" name="Connecteur droit 8"/>
          <p:cNvCxnSpPr/>
          <p:nvPr/>
        </p:nvCxnSpPr>
        <p:spPr>
          <a:xfrm rot="10800000" flipV="1">
            <a:off x="7739082" y="642918"/>
            <a:ext cx="1785950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8310586" y="128586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المحاور</a:t>
            </a:r>
            <a:endParaRPr lang="fr-FR" sz="2400" b="1" u="none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739082" y="64291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النمط</a:t>
            </a:r>
            <a:endParaRPr lang="fr-FR" sz="2400" b="1" u="none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gray">
          <a:xfrm>
            <a:off x="0" y="-24"/>
            <a:ext cx="9906000" cy="500042"/>
          </a:xfrm>
          <a:prstGeom prst="roundRect">
            <a:avLst>
              <a:gd name="adj" fmla="val 32662"/>
            </a:avLst>
          </a:prstGeom>
          <a:noFill/>
          <a:ln w="28575" algn="ctr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rtl="1">
              <a:defRPr/>
            </a:pPr>
            <a:r>
              <a:rPr lang="ar-TN" sz="2800" b="1" u="none" dirty="0" smtClean="0">
                <a:solidFill>
                  <a:srgbClr val="FFFF66"/>
                </a:solidFill>
              </a:rPr>
              <a:t>2- </a:t>
            </a:r>
            <a:r>
              <a:rPr lang="ar-TN" sz="3400" b="1" u="none" dirty="0" err="1" smtClean="0">
                <a:solidFill>
                  <a:srgbClr val="FFFF66"/>
                </a:solidFill>
              </a:rPr>
              <a:t>التمشي</a:t>
            </a:r>
            <a:r>
              <a:rPr lang="ar-TN" sz="3400" b="1" u="none" dirty="0" smtClean="0">
                <a:solidFill>
                  <a:srgbClr val="FFFF66"/>
                </a:solidFill>
              </a:rPr>
              <a:t> لرفع </a:t>
            </a:r>
            <a:r>
              <a:rPr lang="ar-TN" sz="3400" b="1" u="none" dirty="0" err="1" smtClean="0">
                <a:solidFill>
                  <a:srgbClr val="FFFF66"/>
                </a:solidFill>
              </a:rPr>
              <a:t>الاشكاليات</a:t>
            </a:r>
            <a:endParaRPr lang="fr-FR" sz="3400" b="1" u="none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gray">
          <a:xfrm>
            <a:off x="0" y="-142900"/>
            <a:ext cx="9906000" cy="714356"/>
          </a:xfrm>
          <a:prstGeom prst="roundRect">
            <a:avLst>
              <a:gd name="adj" fmla="val 32662"/>
            </a:avLst>
          </a:prstGeom>
          <a:noFill/>
          <a:ln w="28575" algn="ctr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rtl="1">
              <a:defRPr/>
            </a:pPr>
            <a:r>
              <a:rPr lang="ar-TN" sz="2800" b="1" u="none" dirty="0" smtClean="0">
                <a:solidFill>
                  <a:srgbClr val="FFFF66"/>
                </a:solidFill>
              </a:rPr>
              <a:t>المرور من نظام </a:t>
            </a:r>
            <a:r>
              <a:rPr lang="ar-TN" sz="2800" b="1" u="none" dirty="0" err="1" smtClean="0">
                <a:solidFill>
                  <a:srgbClr val="FFFF66"/>
                </a:solidFill>
              </a:rPr>
              <a:t>لوجستي</a:t>
            </a:r>
            <a:r>
              <a:rPr lang="ar-TN" sz="2800" b="1" u="none" dirty="0" smtClean="0">
                <a:solidFill>
                  <a:srgbClr val="FFFF66"/>
                </a:solidFill>
              </a:rPr>
              <a:t> فرعي إلى نظام </a:t>
            </a:r>
            <a:r>
              <a:rPr lang="ar-TN" sz="2800" b="1" u="none" dirty="0" err="1" smtClean="0">
                <a:solidFill>
                  <a:srgbClr val="FFFF66"/>
                </a:solidFill>
              </a:rPr>
              <a:t>لوجستي</a:t>
            </a:r>
            <a:r>
              <a:rPr lang="ar-TN" sz="2800" b="1" u="none" dirty="0" smtClean="0">
                <a:solidFill>
                  <a:srgbClr val="FFFF66"/>
                </a:solidFill>
              </a:rPr>
              <a:t> فاعل</a:t>
            </a:r>
            <a:endParaRPr lang="fr-FR" sz="2800" b="1" u="none" dirty="0">
              <a:solidFill>
                <a:srgbClr val="FFFF66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389721"/>
          <a:ext cx="9906000" cy="64343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81166"/>
                <a:gridCol w="2143140"/>
                <a:gridCol w="2000264"/>
                <a:gridCol w="2214578"/>
                <a:gridCol w="1666852"/>
              </a:tblGrid>
              <a:tr h="12221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مناخ أعمال ملائم للنهوض </a:t>
                      </a:r>
                      <a:r>
                        <a:rPr lang="ar-TN" sz="1900" b="1" u="none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باللوجستية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إسناد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إمتيازات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لفائدة قطاع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اللوجستية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في إطار المجلة الجديدة 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للإستثمار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 rtl="1"/>
                      <a:endParaRPr lang="ar-TN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إصدار أمر خاص بإحداث لجنة وطنية لتكوين مخزون عقاري للمناطق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اللوجستية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إصدار قانون خاص بمناطق الخدمات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اللوجستية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 rtl="1">
                        <a:buFont typeface="Arial" pitchFamily="34" charset="0"/>
                        <a:buChar char="•"/>
                      </a:pP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إصدار قانون يتعلق بالشراكة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r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r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الإطار التشريعي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0432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سلسلة </a:t>
                      </a:r>
                      <a:r>
                        <a:rPr lang="ar-TN" sz="1900" b="1" u="none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لوجستية</a:t>
                      </a:r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ناجعة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عرض لخدمات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لوجستية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مكتملة (</a:t>
                      </a:r>
                      <a:r>
                        <a:rPr lang="fr-FR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3PL, 4PL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TN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شبكات نقل مترابطة ونقل متعدد الوسائط  ناجع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بنية أساسية متطورة (ميناء</a:t>
                      </a:r>
                      <a:r>
                        <a:rPr lang="ar-TN" sz="16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بالمياه العميقة، مناطق </a:t>
                      </a:r>
                      <a:r>
                        <a:rPr lang="ar-TN" sz="1600" b="1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لوجستية</a:t>
                      </a:r>
                      <a:r>
                        <a:rPr lang="ar-TN" sz="16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..) حوالي 8000  </a:t>
                      </a:r>
                      <a:r>
                        <a:rPr lang="ar-TN" sz="1600" b="1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</a:t>
                      </a:r>
                      <a:r>
                        <a:rPr lang="ar-TN" sz="16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.د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r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القدرة </a:t>
                      </a:r>
                      <a:r>
                        <a:rPr lang="ar-TN" sz="1900" b="1" u="none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اللوجستية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692319">
                <a:tc>
                  <a:txBody>
                    <a:bodyPr/>
                    <a:lstStyle/>
                    <a:p>
                      <a:pPr algn="ctr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مرصد </a:t>
                      </a:r>
                      <a:r>
                        <a:rPr lang="ar-TN" sz="1900" b="1" u="none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اللوجستية</a:t>
                      </a:r>
                      <a:endParaRPr lang="fr-FR" sz="1900" b="1" u="non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إدماج التكنولوجيات الحديثة </a:t>
                      </a:r>
                      <a:endParaRPr lang="fr-FR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متابعة تدفق السلع</a:t>
                      </a:r>
                      <a:endParaRPr lang="fr-FR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الإحصائيات</a:t>
                      </a:r>
                      <a:endParaRPr lang="fr-FR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توفير المعلومة 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9389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كفاءات </a:t>
                      </a:r>
                      <a:r>
                        <a:rPr lang="ar-TN" sz="1900" b="1" u="none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لوجستية</a:t>
                      </a:r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تستجيب لحاجيات المستثمرين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تطوير منظومة التكوين الوطنية في مجال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اللوجستية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نظام خاص بمهنة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اللوجستي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سجل لمهن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اللوجستية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حسب المواصفات الدولية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r" rtl="1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مرجع لمهن</a:t>
                      </a:r>
                      <a:r>
                        <a:rPr lang="ar-TN" sz="19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ar-TN" sz="1900" b="1" u="none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اللوجستية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505316">
                <a:tc>
                  <a:txBody>
                    <a:bodyPr/>
                    <a:lstStyle/>
                    <a:p>
                      <a:pPr algn="ctr" rtl="1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الرفع من قدرة الإدارة في مجال هندسة مشاريع الشراكة 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تحديد طرق الشراكة لإنجاز مشاريع بعث المناطق </a:t>
                      </a:r>
                      <a:r>
                        <a:rPr lang="ar-TN" sz="18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اللوجستية</a:t>
                      </a:r>
                      <a:r>
                        <a:rPr lang="ar-TN" sz="18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fr-FR" sz="18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توفير عناصر المساعدة على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إتخاذ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القرار بخصوص الجدوى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الإقتصادية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و المالية للمشاريع</a:t>
                      </a:r>
                      <a:r>
                        <a:rPr lang="ar-TN" sz="1600" b="1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موضوع الشراكة 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تكوين نواة من الإطارات في مجال هندسة مشاريع الشراكة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r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r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هندسة مشاريع </a:t>
                      </a:r>
                      <a:r>
                        <a:rPr lang="fr-FR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PPP </a:t>
                      </a:r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الشراكة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938960">
                <a:tc>
                  <a:txBody>
                    <a:bodyPr/>
                    <a:lstStyle/>
                    <a:p>
                      <a:pPr algn="ctr" rtl="1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TN" sz="1900" b="1" u="none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الإستغلال</a:t>
                      </a:r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الأمثل للإمكانيات المتوفرة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تحسين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نجاعة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العمليات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المينائية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تحسين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تطوير خدمات منظومة النقل 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إحكام </a:t>
                      </a:r>
                      <a:r>
                        <a:rPr lang="ar-TN" sz="1600" b="1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إستغلال</a:t>
                      </a:r>
                      <a:r>
                        <a:rPr lang="ar-TN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البنية الأساسية المتوفرة </a:t>
                      </a:r>
                      <a:endParaRPr lang="fr-FR" sz="1600" b="1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ar-TN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r"/>
                      <a:r>
                        <a:rPr lang="ar-TN" sz="1900" b="1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التصرف في الإمكانيات المتاحة </a:t>
                      </a:r>
                      <a:endParaRPr lang="fr-FR" sz="1900" b="1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/>
          <p:cNvSpPr txBox="1">
            <a:spLocks noChangeArrowheads="1"/>
          </p:cNvSpPr>
          <p:nvPr/>
        </p:nvSpPr>
        <p:spPr bwMode="auto">
          <a:xfrm>
            <a:off x="2524125" y="714375"/>
            <a:ext cx="3786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-214313"/>
            <a:ext cx="99060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fr-FR" sz="2600" b="1" u="none"/>
          </a:p>
          <a:p>
            <a:pPr algn="l"/>
            <a:endParaRPr lang="fr-FR" sz="2600" u="none"/>
          </a:p>
          <a:p>
            <a:pPr algn="l"/>
            <a:endParaRPr lang="fr-FR" sz="2800" u="none"/>
          </a:p>
          <a:p>
            <a:pPr algn="l"/>
            <a:endParaRPr lang="fr-FR" sz="2800" u="none"/>
          </a:p>
          <a:p>
            <a:pPr algn="l"/>
            <a:endParaRPr lang="fr-FR" sz="2800" u="none"/>
          </a:p>
        </p:txBody>
      </p:sp>
      <p:sp>
        <p:nvSpPr>
          <p:cNvPr id="13" name="Hexagone 12"/>
          <p:cNvSpPr/>
          <p:nvPr/>
        </p:nvSpPr>
        <p:spPr>
          <a:xfrm>
            <a:off x="3524240" y="1643050"/>
            <a:ext cx="2786082" cy="1428760"/>
          </a:xfrm>
          <a:prstGeom prst="hexagon">
            <a:avLst/>
          </a:prstGeom>
          <a:solidFill>
            <a:schemeClr val="bg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/>
            </a:pPr>
            <a:r>
              <a:rPr lang="ar-TN" sz="2400" b="1" u="none" dirty="0" smtClean="0">
                <a:solidFill>
                  <a:srgbClr val="FFFF00"/>
                </a:solidFill>
              </a:rPr>
              <a:t>1- تدعيم التنسيق في مجال سلسلة </a:t>
            </a:r>
            <a:r>
              <a:rPr lang="ar-TN" sz="2400" b="1" u="none" dirty="0" err="1" smtClean="0">
                <a:solidFill>
                  <a:srgbClr val="FFFF00"/>
                </a:solidFill>
              </a:rPr>
              <a:t>اللوجستية</a:t>
            </a:r>
            <a:endParaRPr lang="fr-FR" sz="2400" b="1" u="none" dirty="0">
              <a:solidFill>
                <a:srgbClr val="FFFF00"/>
              </a:solidFill>
            </a:endParaRPr>
          </a:p>
        </p:txBody>
      </p:sp>
      <p:sp>
        <p:nvSpPr>
          <p:cNvPr id="14" name="Hexagone 13"/>
          <p:cNvSpPr/>
          <p:nvPr/>
        </p:nvSpPr>
        <p:spPr>
          <a:xfrm>
            <a:off x="238092" y="2000240"/>
            <a:ext cx="2714644" cy="2071702"/>
          </a:xfrm>
          <a:prstGeom prst="hexagon">
            <a:avLst/>
          </a:prstGeom>
          <a:solidFill>
            <a:schemeClr val="bg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/>
            </a:pPr>
            <a:r>
              <a:rPr lang="ar-TN" sz="2400" b="1" u="none" dirty="0" smtClean="0">
                <a:solidFill>
                  <a:srgbClr val="FFFF00"/>
                </a:solidFill>
              </a:rPr>
              <a:t>5- تحسين جاذبية </a:t>
            </a:r>
            <a:r>
              <a:rPr lang="ar-TN" sz="2400" b="1" u="none" dirty="0" err="1" smtClean="0">
                <a:solidFill>
                  <a:srgbClr val="FFFF00"/>
                </a:solidFill>
              </a:rPr>
              <a:t>اللوجستية</a:t>
            </a:r>
            <a:r>
              <a:rPr lang="ar-TN" sz="2400" b="1" u="none" dirty="0" smtClean="0">
                <a:solidFill>
                  <a:srgbClr val="FFFF00"/>
                </a:solidFill>
              </a:rPr>
              <a:t>  في خدمة الصناعة والفلاحة والتجارة</a:t>
            </a:r>
          </a:p>
          <a:p>
            <a:pPr algn="ctr" rtl="1">
              <a:defRPr/>
            </a:pPr>
            <a:endParaRPr lang="fr-FR" sz="2000" b="1" u="none" dirty="0">
              <a:solidFill>
                <a:srgbClr val="FFFF00"/>
              </a:solidFill>
            </a:endParaRPr>
          </a:p>
        </p:txBody>
      </p:sp>
      <p:sp>
        <p:nvSpPr>
          <p:cNvPr id="15" name="Hexagone 14"/>
          <p:cNvSpPr/>
          <p:nvPr/>
        </p:nvSpPr>
        <p:spPr>
          <a:xfrm>
            <a:off x="6881826" y="2071678"/>
            <a:ext cx="2714644" cy="1928826"/>
          </a:xfrm>
          <a:prstGeom prst="hexagon">
            <a:avLst/>
          </a:prstGeom>
          <a:solidFill>
            <a:schemeClr val="bg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/>
            </a:pPr>
            <a:r>
              <a:rPr lang="ar-TN" sz="2400" b="1" u="none" dirty="0" smtClean="0">
                <a:solidFill>
                  <a:srgbClr val="FFFF00"/>
                </a:solidFill>
              </a:rPr>
              <a:t>2- </a:t>
            </a:r>
            <a:r>
              <a:rPr lang="ar-TN" sz="2400" b="1" u="none" dirty="0" err="1" smtClean="0">
                <a:solidFill>
                  <a:srgbClr val="FFFF00"/>
                </a:solidFill>
              </a:rPr>
              <a:t>تعصير</a:t>
            </a:r>
            <a:r>
              <a:rPr lang="ar-TN" sz="2400" b="1" u="none" dirty="0" smtClean="0">
                <a:solidFill>
                  <a:srgbClr val="FFFF00"/>
                </a:solidFill>
              </a:rPr>
              <a:t> البنية التحتية وتطوير الربط بين مختلف مكوناتها</a:t>
            </a:r>
            <a:endParaRPr lang="fr-FR" sz="2400" b="1" u="none" dirty="0">
              <a:solidFill>
                <a:srgbClr val="FFFF00"/>
              </a:solidFill>
            </a:endParaRPr>
          </a:p>
        </p:txBody>
      </p:sp>
      <p:sp>
        <p:nvSpPr>
          <p:cNvPr id="16" name="Hexagone 15"/>
          <p:cNvSpPr/>
          <p:nvPr/>
        </p:nvSpPr>
        <p:spPr>
          <a:xfrm>
            <a:off x="1381100" y="5072074"/>
            <a:ext cx="2928958" cy="1785950"/>
          </a:xfrm>
          <a:prstGeom prst="hexagon">
            <a:avLst/>
          </a:prstGeom>
          <a:solidFill>
            <a:schemeClr val="bg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/>
            </a:pPr>
            <a:endParaRPr lang="ar-TN" sz="2800" u="none" dirty="0" smtClean="0">
              <a:solidFill>
                <a:srgbClr val="FFFF00"/>
              </a:solidFill>
            </a:endParaRPr>
          </a:p>
          <a:p>
            <a:pPr algn="ctr" rtl="1">
              <a:defRPr/>
            </a:pPr>
            <a:r>
              <a:rPr lang="ar-TN" sz="2800" b="1" u="none" dirty="0" smtClean="0">
                <a:solidFill>
                  <a:srgbClr val="FFFF00"/>
                </a:solidFill>
              </a:rPr>
              <a:t>4- تحسين الإطار القانوني          والمؤسساتي</a:t>
            </a:r>
            <a:endParaRPr lang="fr-FR" sz="2800" b="1" u="none" dirty="0">
              <a:solidFill>
                <a:srgbClr val="FFFF00"/>
              </a:solidFill>
            </a:endParaRPr>
          </a:p>
        </p:txBody>
      </p:sp>
      <p:sp>
        <p:nvSpPr>
          <p:cNvPr id="17" name="Hexagone 16"/>
          <p:cNvSpPr/>
          <p:nvPr/>
        </p:nvSpPr>
        <p:spPr>
          <a:xfrm>
            <a:off x="5738818" y="5000636"/>
            <a:ext cx="3000396" cy="1857388"/>
          </a:xfrm>
          <a:prstGeom prst="hexagon">
            <a:avLst>
              <a:gd name="adj" fmla="val 20591"/>
              <a:gd name="vf" fmla="val 115470"/>
            </a:avLst>
          </a:prstGeom>
          <a:solidFill>
            <a:schemeClr val="bg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/>
            </a:pPr>
            <a:endParaRPr lang="ar-TN" sz="2400" u="none" dirty="0" smtClean="0">
              <a:solidFill>
                <a:srgbClr val="FFFF00"/>
              </a:solidFill>
            </a:endParaRPr>
          </a:p>
          <a:p>
            <a:pPr algn="ctr" rtl="1">
              <a:defRPr/>
            </a:pPr>
            <a:r>
              <a:rPr lang="ar-TN" sz="2400" u="none" dirty="0" smtClean="0">
                <a:solidFill>
                  <a:srgbClr val="FFFF00"/>
                </a:solidFill>
              </a:rPr>
              <a:t> 3- </a:t>
            </a:r>
            <a:r>
              <a:rPr lang="ar-TN" sz="2400" b="1" u="none" dirty="0" smtClean="0">
                <a:solidFill>
                  <a:srgbClr val="FFFF00"/>
                </a:solidFill>
              </a:rPr>
              <a:t>تنظيم مهن النقل               </a:t>
            </a:r>
            <a:r>
              <a:rPr lang="ar-TN" sz="2400" b="1" u="none" dirty="0" err="1" smtClean="0">
                <a:solidFill>
                  <a:srgbClr val="FFFF00"/>
                </a:solidFill>
              </a:rPr>
              <a:t>واللوجستية</a:t>
            </a:r>
            <a:r>
              <a:rPr lang="ar-TN" sz="2400" b="1" u="none" dirty="0" smtClean="0">
                <a:solidFill>
                  <a:srgbClr val="FFFF00"/>
                </a:solidFill>
              </a:rPr>
              <a:t> في خدمة كل القطاعات</a:t>
            </a:r>
            <a:endParaRPr lang="fr-FR" sz="2400" b="1" u="none" dirty="0" smtClean="0">
              <a:solidFill>
                <a:srgbClr val="FFFF00"/>
              </a:solidFill>
            </a:endParaRPr>
          </a:p>
          <a:p>
            <a:pPr algn="ctr" rtl="1">
              <a:defRPr/>
            </a:pPr>
            <a:endParaRPr lang="fr-FR" sz="2400" b="1" u="none" dirty="0">
              <a:solidFill>
                <a:srgbClr val="FFFF00"/>
              </a:solidFill>
            </a:endParaRPr>
          </a:p>
        </p:txBody>
      </p:sp>
      <p:cxnSp>
        <p:nvCxnSpPr>
          <p:cNvPr id="29" name="Connecteur droit 28"/>
          <p:cNvCxnSpPr>
            <a:stCxn id="13" idx="3"/>
            <a:endCxn id="14" idx="0"/>
          </p:cNvCxnSpPr>
          <p:nvPr/>
        </p:nvCxnSpPr>
        <p:spPr>
          <a:xfrm rot="10800000" flipV="1">
            <a:off x="2952736" y="2357429"/>
            <a:ext cx="571504" cy="678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13" idx="0"/>
            <a:endCxn id="15" idx="3"/>
          </p:cNvCxnSpPr>
          <p:nvPr/>
        </p:nvCxnSpPr>
        <p:spPr>
          <a:xfrm>
            <a:off x="6310322" y="2357430"/>
            <a:ext cx="571504" cy="678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4" idx="0"/>
            <a:endCxn id="16" idx="5"/>
          </p:cNvCxnSpPr>
          <p:nvPr/>
        </p:nvCxnSpPr>
        <p:spPr>
          <a:xfrm>
            <a:off x="2952736" y="3036091"/>
            <a:ext cx="910835" cy="20359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stCxn id="15" idx="3"/>
            <a:endCxn id="17" idx="3"/>
          </p:cNvCxnSpPr>
          <p:nvPr/>
        </p:nvCxnSpPr>
        <p:spPr>
          <a:xfrm rot="10800000" flipV="1">
            <a:off x="5738818" y="3036090"/>
            <a:ext cx="1143008" cy="28932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16" idx="0"/>
            <a:endCxn id="17" idx="3"/>
          </p:cNvCxnSpPr>
          <p:nvPr/>
        </p:nvCxnSpPr>
        <p:spPr>
          <a:xfrm flipV="1">
            <a:off x="4310058" y="5929330"/>
            <a:ext cx="1428760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AutoShape 4"/>
          <p:cNvSpPr>
            <a:spLocks noChangeArrowheads="1"/>
          </p:cNvSpPr>
          <p:nvPr/>
        </p:nvSpPr>
        <p:spPr bwMode="gray">
          <a:xfrm>
            <a:off x="0" y="71438"/>
            <a:ext cx="9906000" cy="357166"/>
          </a:xfrm>
          <a:prstGeom prst="roundRect">
            <a:avLst>
              <a:gd name="adj" fmla="val 32662"/>
            </a:avLst>
          </a:prstGeom>
          <a:noFill/>
          <a:ln w="28575" algn="ctr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rtl="1">
              <a:defRPr/>
            </a:pPr>
            <a:r>
              <a:rPr lang="ar-TN" sz="3600" u="none" dirty="0" smtClean="0">
                <a:solidFill>
                  <a:srgbClr val="FFFF00"/>
                </a:solidFill>
              </a:rPr>
              <a:t>3</a:t>
            </a:r>
            <a:r>
              <a:rPr lang="ar-TN" sz="3600" b="1" u="none" dirty="0" smtClean="0">
                <a:solidFill>
                  <a:srgbClr val="FFFF00"/>
                </a:solidFill>
              </a:rPr>
              <a:t>-إستراتيجية التحكم في سلسلة </a:t>
            </a:r>
            <a:r>
              <a:rPr lang="ar-TN" sz="3600" b="1" u="none" dirty="0" err="1" smtClean="0">
                <a:solidFill>
                  <a:srgbClr val="FFFF00"/>
                </a:solidFill>
              </a:rPr>
              <a:t>اللوجستية</a:t>
            </a:r>
            <a:endParaRPr lang="fr-FR" sz="3600" b="1" u="none" dirty="0">
              <a:solidFill>
                <a:srgbClr val="FFFF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809992" y="3214686"/>
            <a:ext cx="2286016" cy="2214578"/>
          </a:xfrm>
          <a:prstGeom prst="ellipse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2400" b="1" u="none" dirty="0" smtClean="0">
                <a:solidFill>
                  <a:srgbClr val="FFFF00"/>
                </a:solidFill>
              </a:rPr>
              <a:t>الوكالة التونسية للتحكم  في سلسلة </a:t>
            </a:r>
            <a:r>
              <a:rPr lang="ar-TN" sz="2400" b="1" u="none" dirty="0" err="1" smtClean="0">
                <a:solidFill>
                  <a:srgbClr val="FFFF00"/>
                </a:solidFill>
              </a:rPr>
              <a:t>اللوجستية</a:t>
            </a:r>
            <a:endParaRPr lang="fr-FR" sz="2400" b="1" u="none" dirty="0" smtClean="0">
              <a:solidFill>
                <a:srgbClr val="FFFF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0" y="519524"/>
            <a:ext cx="9906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طبقا للإستراتجية المنبثقة عن 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  <a:latin typeface="+mn-lt"/>
                <a:cs typeface="+mn-cs"/>
              </a:rPr>
              <a:t>الدراسة التي قام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  <a:latin typeface="+mn-lt"/>
                <a:cs typeface="+mn-cs"/>
              </a:rPr>
              <a:t>بها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  <a:latin typeface="+mn-lt"/>
                <a:cs typeface="+mn-cs"/>
              </a:rPr>
              <a:t> البنك العالمي 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سنة 2007 حول تطوير  الخدمات والبنية التحتية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ببلادنا ، والتي اعتمدت خلال عدة ندوات دولية ، سترتكز خطة النهوض بسلسلة </a:t>
            </a:r>
            <a:r>
              <a:rPr lang="ar-TN" sz="24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TN" sz="2400" b="1" u="none" dirty="0" smtClean="0">
                <a:solidFill>
                  <a:schemeClr val="tx1">
                    <a:lumMod val="95000"/>
                  </a:schemeClr>
                </a:solidFill>
              </a:rPr>
              <a:t> على الخمس محاور التالية </a:t>
            </a:r>
            <a:r>
              <a:rPr lang="fr-FR" sz="2400" b="1" u="none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endParaRPr lang="ar-TN" sz="24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rtl="1"/>
            <a:endParaRPr lang="fr-FR" sz="20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rtl="1"/>
            <a:endParaRPr lang="fr-FR" sz="20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rtl="1"/>
            <a:endParaRPr lang="ar-TN" sz="2000" b="1" u="none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0" y="0"/>
            <a:ext cx="9906000" cy="500042"/>
          </a:xfrm>
          <a:prstGeom prst="roundRect">
            <a:avLst>
              <a:gd name="adj" fmla="val 32662"/>
            </a:avLst>
          </a:prstGeom>
          <a:solidFill>
            <a:schemeClr val="bg1">
              <a:lumMod val="60000"/>
              <a:lumOff val="40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rtl="1">
              <a:defRPr/>
            </a:pPr>
            <a:r>
              <a:rPr lang="ar-TN" altLang="zh-TW" sz="3400" b="1" u="none" dirty="0" smtClean="0">
                <a:solidFill>
                  <a:srgbClr val="FFFF00"/>
                </a:solidFill>
                <a:sym typeface="Wingdings" pitchFamily="2" charset="2"/>
              </a:rPr>
              <a:t>أهداف إحداث وكالة تونسية للتحكم في سلسلة </a:t>
            </a:r>
            <a:r>
              <a:rPr lang="ar-TN" altLang="zh-TW" sz="3200" b="1" u="none" dirty="0" err="1" smtClean="0">
                <a:solidFill>
                  <a:srgbClr val="FFFF00"/>
                </a:solidFill>
                <a:sym typeface="Wingdings" pitchFamily="2" charset="2"/>
              </a:rPr>
              <a:t>اللوجستية</a:t>
            </a:r>
            <a:endParaRPr lang="fr-FR" sz="3200" b="1" u="none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21080"/>
            <a:ext cx="9906000" cy="1116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25000"/>
              </a:lnSpc>
            </a:pPr>
            <a:endParaRPr lang="ar-TN" sz="2800" b="1" u="none" dirty="0" smtClean="0"/>
          </a:p>
          <a:p>
            <a:pPr algn="just" rtl="1">
              <a:lnSpc>
                <a:spcPct val="125000"/>
              </a:lnSpc>
            </a:pPr>
            <a:endParaRPr lang="ar-TN" sz="2800" b="1" u="none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428604"/>
            <a:ext cx="9906000" cy="685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77800" algn="justLow" rtl="1">
              <a:lnSpc>
                <a:spcPct val="114000"/>
              </a:lnSpc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لتجسيم خطة النهوض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باللوجستية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وبالإستئناس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ببعض التجارب الدولية الناجحة، برزت الحاجة </a:t>
            </a:r>
            <a:r>
              <a:rPr lang="ar-SA" sz="2800" b="1" u="none" dirty="0" smtClean="0">
                <a:solidFill>
                  <a:schemeClr val="tx1">
                    <a:lumMod val="95000"/>
                  </a:schemeClr>
                </a:solidFill>
              </a:rPr>
              <a:t>لإحداث وكالة 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تونسية</a:t>
            </a:r>
            <a:r>
              <a:rPr lang="ar-SA" sz="2800" b="1" u="none" dirty="0" smtClean="0">
                <a:solidFill>
                  <a:schemeClr val="tx1">
                    <a:lumMod val="95000"/>
                  </a:schemeClr>
                </a:solidFill>
              </a:rPr>
              <a:t> للتحكم في سلسلة </a:t>
            </a:r>
            <a:r>
              <a:rPr lang="ar-SA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اللوجستية</a:t>
            </a:r>
            <a:r>
              <a:rPr lang="ar-SA" sz="28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تضطلع أساسا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بــ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altLang="zh-TW" sz="2800" b="1" u="none" dirty="0" smtClean="0">
                <a:solidFill>
                  <a:schemeClr val="tx1">
                    <a:lumMod val="95000"/>
                  </a:schemeClr>
                </a:solidFill>
                <a:sym typeface="Wingdings" pitchFamily="2" charset="2"/>
              </a:rPr>
              <a:t>:</a:t>
            </a:r>
            <a:endParaRPr lang="ar-TN" altLang="zh-TW" sz="2800" b="1" u="none" dirty="0" smtClean="0">
              <a:solidFill>
                <a:schemeClr val="tx1">
                  <a:lumMod val="95000"/>
                </a:schemeClr>
              </a:solidFill>
              <a:sym typeface="Wingdings" pitchFamily="2" charset="2"/>
            </a:endParaRPr>
          </a:p>
          <a:p>
            <a:pPr lvl="0" indent="177800" algn="justLow" rtl="1">
              <a:lnSpc>
                <a:spcPct val="114000"/>
              </a:lnSpc>
            </a:pPr>
            <a:endParaRPr lang="ar-TN" altLang="zh-TW" sz="600" b="1" u="none" dirty="0" smtClean="0">
              <a:solidFill>
                <a:schemeClr val="tx1">
                  <a:lumMod val="95000"/>
                </a:schemeClr>
              </a:solidFill>
              <a:sym typeface="Wingdings" pitchFamily="2" charset="2"/>
            </a:endParaRPr>
          </a:p>
          <a:p>
            <a:pPr lvl="1" indent="177800" algn="justLow" rtl="1">
              <a:lnSpc>
                <a:spcPct val="114000"/>
              </a:lnSpc>
              <a:buClr>
                <a:schemeClr val="bg1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دور القاطرة لإرساء نظام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لوجستي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يمكن تونس من الاندماج في سلاسل القيمة العالمية،</a:t>
            </a:r>
          </a:p>
          <a:p>
            <a:pPr lvl="1" indent="177800" algn="justLow" rtl="1">
              <a:lnSpc>
                <a:spcPct val="114000"/>
              </a:lnSpc>
              <a:buClr>
                <a:schemeClr val="bg1">
                  <a:lumMod val="40000"/>
                  <a:lumOff val="60000"/>
                </a:schemeClr>
              </a:buClr>
            </a:pPr>
            <a:endParaRPr lang="ar-TN" sz="4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 indent="177800" algn="justLow" rtl="1">
              <a:lnSpc>
                <a:spcPct val="114000"/>
              </a:lnSpc>
              <a:buClr>
                <a:schemeClr val="bg1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إستحثاث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تنفيذ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و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متابعة محاور خطة النهوض </a:t>
            </a:r>
            <a:r>
              <a:rPr lang="ar-TN" sz="2800" b="1" u="none" dirty="0" err="1" smtClean="0">
                <a:solidFill>
                  <a:schemeClr val="tx1">
                    <a:lumMod val="95000"/>
                  </a:schemeClr>
                </a:solidFill>
              </a:rPr>
              <a:t>باللوجستية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marL="0" lvl="1" indent="177800" rtl="1">
              <a:lnSpc>
                <a:spcPct val="114000"/>
              </a:lnSpc>
              <a:buClr>
                <a:schemeClr val="bg1">
                  <a:lumMod val="40000"/>
                  <a:lumOff val="60000"/>
                </a:schemeClr>
              </a:buClr>
            </a:pPr>
            <a:endParaRPr lang="ar-TN" sz="28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 indent="177800" algn="justLow" rtl="1">
              <a:lnSpc>
                <a:spcPct val="120000"/>
              </a:lnSpc>
              <a:buClr>
                <a:schemeClr val="bg1">
                  <a:lumMod val="40000"/>
                  <a:lumOff val="60000"/>
                </a:schemeClr>
              </a:buClr>
            </a:pPr>
            <a:endParaRPr lang="ar-TN" sz="400" b="1" u="none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 indent="177800" algn="justLow" rtl="1">
              <a:lnSpc>
                <a:spcPct val="120000"/>
              </a:lnSpc>
              <a:buClr>
                <a:schemeClr val="bg1">
                  <a:lumMod val="40000"/>
                  <a:lumOff val="60000"/>
                </a:schemeClr>
              </a:buClr>
            </a:pPr>
            <a:endParaRPr lang="ar-TN" sz="800" b="1" dirty="0" smtClean="0">
              <a:solidFill>
                <a:srgbClr val="FFFF00"/>
              </a:solidFill>
            </a:endParaRPr>
          </a:p>
          <a:p>
            <a:pPr lvl="1" indent="177800" algn="justLow" rtl="1">
              <a:lnSpc>
                <a:spcPct val="114000"/>
              </a:lnSpc>
              <a:buClr>
                <a:schemeClr val="bg1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ar-TN" sz="2800" b="1" u="none" dirty="0" smtClean="0">
                <a:solidFill>
                  <a:srgbClr val="FFFF00"/>
                </a:solidFill>
              </a:rPr>
              <a:t> تحديد وإرساء منظومة تصرف في سلسلة </a:t>
            </a:r>
            <a:r>
              <a:rPr lang="ar-TN" sz="2800" b="1" u="none" dirty="0" err="1" smtClean="0">
                <a:solidFill>
                  <a:srgbClr val="FFFF00"/>
                </a:solidFill>
              </a:rPr>
              <a:t>اللوجستية</a:t>
            </a:r>
            <a:r>
              <a:rPr lang="ar-TN" sz="2800" b="1" u="none" dirty="0" smtClean="0">
                <a:solidFill>
                  <a:srgbClr val="FFFF00"/>
                </a:solidFill>
              </a:rPr>
              <a:t> الشاملة طبقا        للمراجع والمواصفات الدولية،</a:t>
            </a:r>
          </a:p>
          <a:p>
            <a:pPr lvl="1" indent="177800" algn="justLow" rtl="1">
              <a:lnSpc>
                <a:spcPct val="114000"/>
              </a:lnSpc>
              <a:buClr>
                <a:schemeClr val="bg1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ar-TN" sz="2800" b="1" u="none" dirty="0" smtClean="0">
                <a:solidFill>
                  <a:srgbClr val="FFFF00"/>
                </a:solidFill>
              </a:rPr>
              <a:t> تطوير مشاريع هندسة مشاريع الشراكة </a:t>
            </a:r>
            <a:r>
              <a:rPr lang="fr-FR" sz="2800" b="1" u="none" dirty="0" smtClean="0">
                <a:solidFill>
                  <a:srgbClr val="FFFF00"/>
                </a:solidFill>
              </a:rPr>
              <a:t> «PPP»</a:t>
            </a:r>
            <a:r>
              <a:rPr lang="ar-TN" sz="2800" b="1" u="none" dirty="0" smtClean="0">
                <a:solidFill>
                  <a:srgbClr val="FFFF00"/>
                </a:solidFill>
              </a:rPr>
              <a:t>في مجال </a:t>
            </a:r>
            <a:r>
              <a:rPr lang="ar-TN" sz="2800" b="1" u="none" dirty="0" err="1" smtClean="0">
                <a:solidFill>
                  <a:srgbClr val="FFFF00"/>
                </a:solidFill>
              </a:rPr>
              <a:t>اللوجستية</a:t>
            </a:r>
            <a:r>
              <a:rPr lang="ar-TN" sz="2800" b="1" u="none" dirty="0" smtClean="0">
                <a:solidFill>
                  <a:srgbClr val="FFFF00"/>
                </a:solidFill>
              </a:rPr>
              <a:t>،</a:t>
            </a:r>
          </a:p>
          <a:p>
            <a:pPr lvl="1" indent="177800" algn="justLow" rtl="1">
              <a:lnSpc>
                <a:spcPct val="114000"/>
              </a:lnSpc>
              <a:buClr>
                <a:schemeClr val="bg1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ar-TN" sz="2800" b="1" u="none" dirty="0" smtClean="0">
                <a:solidFill>
                  <a:srgbClr val="FFFF00"/>
                </a:solidFill>
              </a:rPr>
              <a:t> حصر الإمكانيات المادية واللامادية للمنظومة </a:t>
            </a:r>
            <a:r>
              <a:rPr lang="ar-TN" sz="2800" b="1" u="none" dirty="0" err="1" smtClean="0">
                <a:solidFill>
                  <a:srgbClr val="FFFF00"/>
                </a:solidFill>
              </a:rPr>
              <a:t>اللوجستية</a:t>
            </a:r>
            <a:r>
              <a:rPr lang="ar-TN" sz="2800" b="1" u="none" dirty="0" smtClean="0">
                <a:solidFill>
                  <a:srgbClr val="FFFF00"/>
                </a:solidFill>
              </a:rPr>
              <a:t> و العمل على </a:t>
            </a:r>
            <a:r>
              <a:rPr lang="ar-TN" sz="2800" b="1" u="none" dirty="0" err="1" smtClean="0">
                <a:solidFill>
                  <a:srgbClr val="FFFF00"/>
                </a:solidFill>
              </a:rPr>
              <a:t>إستغلالها</a:t>
            </a:r>
            <a:r>
              <a:rPr lang="ar-TN" sz="2800" b="1" u="none" dirty="0" smtClean="0">
                <a:solidFill>
                  <a:srgbClr val="FFFF00"/>
                </a:solidFill>
              </a:rPr>
              <a:t> الأمثل وتطويرها،</a:t>
            </a:r>
          </a:p>
          <a:p>
            <a:pPr lvl="1" indent="177800" algn="justLow" rtl="1">
              <a:lnSpc>
                <a:spcPct val="114000"/>
              </a:lnSpc>
              <a:buClr>
                <a:schemeClr val="bg1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ar-TN" sz="2800" b="1" u="none" dirty="0" smtClean="0">
                <a:solidFill>
                  <a:srgbClr val="FFFF00"/>
                </a:solidFill>
              </a:rPr>
              <a:t> </a:t>
            </a:r>
            <a:r>
              <a:rPr lang="ar-SA" sz="2800" b="1" u="none" dirty="0" smtClean="0">
                <a:solidFill>
                  <a:srgbClr val="FFFF00"/>
                </a:solidFill>
              </a:rPr>
              <a:t>مسايرة التطورات التكنولوجية </a:t>
            </a:r>
            <a:r>
              <a:rPr lang="ar-SA" sz="2800" b="1" u="none" dirty="0" err="1" smtClean="0">
                <a:solidFill>
                  <a:srgbClr val="FFFF00"/>
                </a:solidFill>
              </a:rPr>
              <a:t>و</a:t>
            </a:r>
            <a:r>
              <a:rPr lang="ar-SA" sz="2800" b="1" u="none" dirty="0" smtClean="0">
                <a:solidFill>
                  <a:srgbClr val="FFFF00"/>
                </a:solidFill>
              </a:rPr>
              <a:t> إرساء اليقظة في مجال </a:t>
            </a:r>
            <a:r>
              <a:rPr lang="ar-SA" sz="2800" b="1" u="none" dirty="0" err="1" smtClean="0">
                <a:solidFill>
                  <a:srgbClr val="FFFF00"/>
                </a:solidFill>
              </a:rPr>
              <a:t>اللوجستية</a:t>
            </a:r>
            <a:r>
              <a:rPr lang="ar-TN" sz="2800" b="1" u="none" dirty="0" smtClean="0">
                <a:solidFill>
                  <a:srgbClr val="FFFF00"/>
                </a:solidFill>
              </a:rPr>
              <a:t>.</a:t>
            </a:r>
            <a:endParaRPr lang="fr-FR" sz="2800" b="1" u="none" dirty="0" smtClean="0">
              <a:solidFill>
                <a:srgbClr val="FFFF00"/>
              </a:solidFill>
            </a:endParaRPr>
          </a:p>
          <a:p>
            <a:pPr lvl="1" indent="177800" algn="justLow" rtl="1">
              <a:lnSpc>
                <a:spcPct val="120000"/>
              </a:lnSpc>
              <a:buClr>
                <a:srgbClr val="FFFF00"/>
              </a:buClr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953132" y="3357562"/>
            <a:ext cx="3714776" cy="500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2800" b="1" u="none" dirty="0" smtClean="0">
                <a:solidFill>
                  <a:srgbClr val="FFFF00"/>
                </a:solidFill>
              </a:rPr>
              <a:t>المسؤولية  الرئيسية للوكالة : </a:t>
            </a:r>
            <a:endParaRPr lang="fr-FR" sz="2800" u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gray">
          <a:xfrm>
            <a:off x="0" y="0"/>
            <a:ext cx="9906000" cy="571480"/>
          </a:xfrm>
          <a:prstGeom prst="roundRect">
            <a:avLst>
              <a:gd name="adj" fmla="val 32662"/>
            </a:avLst>
          </a:prstGeom>
          <a:noFill/>
          <a:ln w="28575" algn="ctr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rtl="1">
              <a:defRPr/>
            </a:pPr>
            <a:endParaRPr lang="ar-TN" altLang="zh-TW" sz="3600" u="none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ctr" rtl="1">
              <a:defRPr/>
            </a:pPr>
            <a:r>
              <a:rPr lang="ar-TN" altLang="zh-TW" sz="3600" b="1" u="none" dirty="0" smtClean="0">
                <a:solidFill>
                  <a:srgbClr val="FFFF00"/>
                </a:solidFill>
                <a:sym typeface="Wingdings" pitchFamily="2" charset="2"/>
              </a:rPr>
              <a:t>4- خارطة طريق الوكالة التونسية للتحكم في سلسلة </a:t>
            </a:r>
            <a:r>
              <a:rPr lang="ar-TN" altLang="zh-TW" sz="3600" b="1" u="none" dirty="0" err="1" smtClean="0">
                <a:solidFill>
                  <a:srgbClr val="FFFF00"/>
                </a:solidFill>
                <a:sym typeface="Wingdings" pitchFamily="2" charset="2"/>
              </a:rPr>
              <a:t>اللوجستية</a:t>
            </a:r>
            <a:endParaRPr lang="fr-FR" altLang="zh-TW" sz="3600" b="1" u="none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ctr" rtl="1">
              <a:defRPr/>
            </a:pPr>
            <a:r>
              <a:rPr lang="ar-TN" altLang="zh-TW" sz="3600" u="none" dirty="0" smtClean="0">
                <a:solidFill>
                  <a:srgbClr val="FFFF00"/>
                </a:solidFill>
                <a:sym typeface="Wingdings" pitchFamily="2" charset="2"/>
              </a:rPr>
              <a:t>  </a:t>
            </a:r>
            <a:endParaRPr lang="fr-FR" altLang="zh-TW" sz="3600" u="none" dirty="0">
              <a:solidFill>
                <a:srgbClr val="FFFF00"/>
              </a:solidFill>
              <a:sym typeface="Wingdings" pitchFamily="2" charset="2"/>
            </a:endParaRPr>
          </a:p>
        </p:txBody>
      </p:sp>
      <p:sp>
        <p:nvSpPr>
          <p:cNvPr id="4" name="Arrondir un rectangle à un seul coin 3"/>
          <p:cNvSpPr/>
          <p:nvPr/>
        </p:nvSpPr>
        <p:spPr>
          <a:xfrm>
            <a:off x="7024702" y="4071942"/>
            <a:ext cx="2452670" cy="914400"/>
          </a:xfrm>
          <a:prstGeom prst="round1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1600" b="1" u="none" dirty="0" smtClean="0">
                <a:solidFill>
                  <a:schemeClr val="tx1">
                    <a:lumMod val="95000"/>
                  </a:schemeClr>
                </a:solidFill>
              </a:rPr>
              <a:t>المرحلة الأولى  : 3 سنوات</a:t>
            </a:r>
          </a:p>
          <a:p>
            <a:pPr algn="ctr"/>
            <a:r>
              <a:rPr lang="fr-FR" sz="1400" b="1" u="none" dirty="0" smtClean="0">
                <a:solidFill>
                  <a:schemeClr val="tx1">
                    <a:lumMod val="95000"/>
                  </a:schemeClr>
                </a:solidFill>
              </a:rPr>
              <a:t>Construction de la capacité</a:t>
            </a:r>
          </a:p>
        </p:txBody>
      </p:sp>
      <p:sp>
        <p:nvSpPr>
          <p:cNvPr id="5" name="Arrondir un rectangle à un seul coin 4"/>
          <p:cNvSpPr/>
          <p:nvPr/>
        </p:nvSpPr>
        <p:spPr>
          <a:xfrm>
            <a:off x="4167182" y="3000372"/>
            <a:ext cx="3714776" cy="928694"/>
          </a:xfrm>
          <a:prstGeom prst="round1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/>
            </a:pPr>
            <a:r>
              <a:rPr lang="ar-TN" b="1" u="none" dirty="0" smtClean="0">
                <a:solidFill>
                  <a:schemeClr val="tx1">
                    <a:lumMod val="95000"/>
                  </a:schemeClr>
                </a:solidFill>
              </a:rPr>
              <a:t>المرحلة الثانية : 5 سنوات</a:t>
            </a:r>
          </a:p>
          <a:p>
            <a:pPr algn="ctr">
              <a:defRPr/>
            </a:pPr>
            <a:r>
              <a:rPr lang="fr-FR" sz="1600" b="1" u="none" dirty="0" smtClean="0">
                <a:solidFill>
                  <a:schemeClr val="tx1">
                    <a:lumMod val="95000"/>
                  </a:schemeClr>
                </a:solidFill>
              </a:rPr>
              <a:t>Implémentation des premiers projets structurants</a:t>
            </a:r>
          </a:p>
        </p:txBody>
      </p:sp>
      <p:sp>
        <p:nvSpPr>
          <p:cNvPr id="6" name="Arrondir un rectangle à un seul coin 5"/>
          <p:cNvSpPr/>
          <p:nvPr/>
        </p:nvSpPr>
        <p:spPr>
          <a:xfrm>
            <a:off x="0" y="2000240"/>
            <a:ext cx="5381628" cy="857256"/>
          </a:xfrm>
          <a:prstGeom prst="round1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defRPr/>
            </a:pP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المرحلة الثالثة</a:t>
            </a:r>
            <a:r>
              <a:rPr lang="fr-FR" sz="2800" b="1" u="none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: 0</a:t>
            </a:r>
            <a:r>
              <a:rPr lang="fr-FR" sz="2800" b="1" u="none" dirty="0" smtClean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ar-TN" sz="2800" b="1" u="none" dirty="0" smtClean="0">
                <a:solidFill>
                  <a:schemeClr val="tx1">
                    <a:lumMod val="95000"/>
                  </a:schemeClr>
                </a:solidFill>
              </a:rPr>
              <a:t>سنوات</a:t>
            </a:r>
          </a:p>
          <a:p>
            <a:pPr algn="ctr" rtl="1">
              <a:defRPr/>
            </a:pPr>
            <a:r>
              <a:rPr lang="fr-FR" sz="2400" b="1" u="none" dirty="0" smtClean="0">
                <a:solidFill>
                  <a:schemeClr val="tx1">
                    <a:lumMod val="95000"/>
                  </a:schemeClr>
                </a:solidFill>
              </a:rPr>
              <a:t>Expansion </a:t>
            </a:r>
            <a:endParaRPr lang="fr-FR" sz="2800" b="1" u="none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309530" y="3214686"/>
            <a:ext cx="9001188" cy="264320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 BOX 5" val="[Presentation subtitle]"/>
  <p:tag name="SLIDETYPE" val="Title"/>
  <p:tag name="RECTANGLE 2" val="[Project name] - [Date]&#10;"/>
  <p:tag name="TEXT BOX 3" val="STRICTLY CONFIDENTIAL"/>
  <p:tag name="RECTANGLE 4" val="[Presentation title]"/>
  <p:tag name="RECTANGLE 5" val="[Presentation subtitle]"/>
  <p:tag name="TEXT BOX 6" val="Client’s logo&#10;if needed"/>
  <p:tag name="TEXT BOX 9" val="[DRAFT] "/>
  <p:tag name="PAGE" val="1"/>
</p:tagLst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uages">
  <a:themeElements>
    <a:clrScheme name="Nuage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Nuag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uage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age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age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19896</TotalTime>
  <Words>1028</Words>
  <Application>Microsoft Office PowerPoint</Application>
  <PresentationFormat>Format A4 (210 x 297 mm)</PresentationFormat>
  <Paragraphs>253</Paragraphs>
  <Slides>14</Slides>
  <Notes>1</Notes>
  <HiddenSlides>1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Conception personnalisée</vt:lpstr>
      <vt:lpstr>Nuages</vt:lpstr>
      <vt:lpstr>Clip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TUNINTER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نشاط شركة الخطوط الدولية خلال فترة المخطط الحادي عشر 2007-2011</dc:title>
  <dc:creator>ikram</dc:creator>
  <cp:lastModifiedBy>MTransport</cp:lastModifiedBy>
  <cp:revision>2287</cp:revision>
  <dcterms:created xsi:type="dcterms:W3CDTF">2006-04-19T13:20:47Z</dcterms:created>
  <dcterms:modified xsi:type="dcterms:W3CDTF">2015-01-28T10:56:49Z</dcterms:modified>
</cp:coreProperties>
</file>