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  <p:sldMasterId id="2147483742" r:id="rId2"/>
  </p:sldMasterIdLst>
  <p:notesMasterIdLst>
    <p:notesMasterId r:id="rId17"/>
  </p:notesMasterIdLst>
  <p:handoutMasterIdLst>
    <p:handoutMasterId r:id="rId18"/>
  </p:handoutMasterIdLst>
  <p:sldIdLst>
    <p:sldId id="402" r:id="rId3"/>
    <p:sldId id="435" r:id="rId4"/>
    <p:sldId id="420" r:id="rId5"/>
    <p:sldId id="421" r:id="rId6"/>
    <p:sldId id="422" r:id="rId7"/>
    <p:sldId id="423" r:id="rId8"/>
    <p:sldId id="410" r:id="rId9"/>
    <p:sldId id="409" r:id="rId10"/>
    <p:sldId id="430" r:id="rId11"/>
    <p:sldId id="406" r:id="rId12"/>
    <p:sldId id="433" r:id="rId13"/>
    <p:sldId id="434" r:id="rId14"/>
    <p:sldId id="436" r:id="rId15"/>
    <p:sldId id="392" r:id="rId16"/>
  </p:sldIdLst>
  <p:sldSz cx="9906000" cy="6858000" type="A4"/>
  <p:notesSz cx="6623050" cy="9810750"/>
  <p:defaultTextStyle>
    <a:defPPr>
      <a:defRPr lang="fr-FR"/>
    </a:defPPr>
    <a:lvl1pPr algn="r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FF66"/>
    <a:srgbClr val="AE84EC"/>
    <a:srgbClr val="99FF33"/>
    <a:srgbClr val="E9BF95"/>
    <a:srgbClr val="000000"/>
    <a:srgbClr val="3366FF"/>
    <a:srgbClr val="3399FF"/>
    <a:srgbClr val="B09BD5"/>
    <a:srgbClr val="FF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A488322-F2BA-4B5B-9748-0D474271808F}" styleName="Style moyen 3 - 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03447BB-5D67-496B-8E87-E561075AD55C}" styleName="Style foncé 1 - Accentuation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Style foncé 2 - Accentuation 3/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Style foncé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Style léger 3 - Accentuation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Style léger 1 - Accentuation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yle léger 1 - Accentuation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06799F8-075E-4A3A-A7F6-7FBC6576F1A4}" styleName="Style à thème 2 - Accentuation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Style à thème 2 - Accentuation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Style à thème 2 - Accentuation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044" autoAdjust="0"/>
    <p:restoredTop sz="84946" autoAdjust="0"/>
  </p:normalViewPr>
  <p:slideViewPr>
    <p:cSldViewPr>
      <p:cViewPr>
        <p:scale>
          <a:sx n="70" d="100"/>
          <a:sy n="70" d="100"/>
        </p:scale>
        <p:origin x="-1200" y="8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926" y="-102"/>
      </p:cViewPr>
      <p:guideLst>
        <p:guide orient="horz" pos="3090"/>
        <p:guide pos="208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686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367" tIns="44683" rIns="89367" bIns="44683" numCol="1" anchor="t" anchorCtr="0" compatLnSpc="1">
            <a:prstTxWarp prst="textNoShape">
              <a:avLst/>
            </a:prstTxWarp>
          </a:bodyPr>
          <a:lstStyle>
            <a:lvl1pPr algn="l" defTabSz="893763">
              <a:defRPr sz="1200" u="none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52850" y="0"/>
            <a:ext cx="28686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367" tIns="44683" rIns="89367" bIns="44683" numCol="1" anchor="t" anchorCtr="0" compatLnSpc="1">
            <a:prstTxWarp prst="textNoShape">
              <a:avLst/>
            </a:prstTxWarp>
          </a:bodyPr>
          <a:lstStyle>
            <a:lvl1pPr defTabSz="893763">
              <a:defRPr sz="1200" u="none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20650" y="9285288"/>
            <a:ext cx="28686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367" tIns="44683" rIns="89367" bIns="44683" numCol="1" anchor="b" anchorCtr="0" compatLnSpc="1">
            <a:prstTxWarp prst="textNoShape">
              <a:avLst/>
            </a:prstTxWarp>
          </a:bodyPr>
          <a:lstStyle>
            <a:lvl1pPr algn="l" defTabSz="893763">
              <a:defRPr sz="1200" u="none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05225" y="9321800"/>
            <a:ext cx="28686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367" tIns="44683" rIns="89367" bIns="44683" numCol="1" anchor="b" anchorCtr="0" compatLnSpc="1">
            <a:prstTxWarp prst="textNoShape">
              <a:avLst/>
            </a:prstTxWarp>
          </a:bodyPr>
          <a:lstStyle>
            <a:lvl1pPr defTabSz="893763">
              <a:defRPr sz="1200" u="none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F18AB1B-2065-4D27-ACCB-A86A19223DF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02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71" tIns="45286" rIns="90571" bIns="45286" numCol="1" anchor="t" anchorCtr="0" compatLnSpc="1">
            <a:prstTxWarp prst="textNoShape">
              <a:avLst/>
            </a:prstTxWarp>
          </a:bodyPr>
          <a:lstStyle>
            <a:lvl1pPr algn="l" defTabSz="906463" eaLnBrk="0" hangingPunct="0">
              <a:defRPr sz="1200" u="none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51263" y="0"/>
            <a:ext cx="28702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71" tIns="45286" rIns="90571" bIns="45286" numCol="1" anchor="t" anchorCtr="0" compatLnSpc="1">
            <a:prstTxWarp prst="textNoShape">
              <a:avLst/>
            </a:prstTxWarp>
          </a:bodyPr>
          <a:lstStyle>
            <a:lvl1pPr defTabSz="906463" eaLnBrk="0" hangingPunct="0">
              <a:defRPr sz="1200" u="none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E6A27FF-C805-414A-81E9-4F0E7186B4F6}" type="datetimeFigureOut">
              <a:rPr lang="fr-FR"/>
              <a:pPr>
                <a:defRPr/>
              </a:pPr>
              <a:t>28/01/2015</a:t>
            </a:fld>
            <a:endParaRPr lang="fr-FR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4050" y="735013"/>
            <a:ext cx="5314950" cy="3679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3575" y="4659313"/>
            <a:ext cx="5295900" cy="441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71" tIns="45286" rIns="90571" bIns="452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73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18625"/>
            <a:ext cx="28702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71" tIns="45286" rIns="90571" bIns="45286" numCol="1" anchor="b" anchorCtr="0" compatLnSpc="1">
            <a:prstTxWarp prst="textNoShape">
              <a:avLst/>
            </a:prstTxWarp>
          </a:bodyPr>
          <a:lstStyle>
            <a:lvl1pPr algn="l" defTabSz="906463" eaLnBrk="0" hangingPunct="0">
              <a:defRPr sz="1200" u="none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3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51263" y="9318625"/>
            <a:ext cx="28702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71" tIns="45286" rIns="90571" bIns="45286" numCol="1" anchor="b" anchorCtr="0" compatLnSpc="1">
            <a:prstTxWarp prst="textNoShape">
              <a:avLst/>
            </a:prstTxWarp>
          </a:bodyPr>
          <a:lstStyle>
            <a:lvl1pPr defTabSz="906463" eaLnBrk="0" hangingPunct="0">
              <a:defRPr sz="1200" u="none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247E38A-0449-4053-BF2A-7B4D5D13664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7ED369-A9AE-483A-96B9-989A087CE26D}" type="slidenum">
              <a:rPr lang="en-GB" altLang="ja-JP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 altLang="ja-JP" smtClean="0">
              <a:solidFill>
                <a:srgbClr val="000000"/>
              </a:solidFill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52463" y="758825"/>
            <a:ext cx="5345112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66320" y="4666301"/>
            <a:ext cx="4890411" cy="4457997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95885-CDCF-432D-81FC-24C0B68D601D}" type="datetime1">
              <a:rPr lang="fr-FR"/>
              <a:pPr>
                <a:defRPr/>
              </a:pPr>
              <a:t>28/01/2015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2CE0D-7F74-4681-9F14-D3EA6EBEFA8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C8FFF-2EE4-4C2F-99F2-C4305D824D79}" type="datetime1">
              <a:rPr lang="fr-FR"/>
              <a:pPr>
                <a:defRPr/>
              </a:pPr>
              <a:t>28/01/2015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588652-D6B5-46A8-84A5-46F6696A4B6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B533E-D97C-40C6-9043-237D80E8D095}" type="datetime1">
              <a:rPr lang="fr-FR"/>
              <a:pPr>
                <a:defRPr/>
              </a:pPr>
              <a:t>28/01/2015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3612A-8E8B-4706-AE5A-AA6AB9B3FA8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742950" y="1981200"/>
            <a:ext cx="84201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412675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5645E-849B-4874-8580-6C48313B7AF3}" type="datetime1">
              <a:rPr lang="fr-FR"/>
              <a:pPr>
                <a:defRPr/>
              </a:pPr>
              <a:t>28/01/2015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A64B1-1ADE-4E77-B17A-942334D8FDB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24391-D438-49E4-A153-E71D9A36DF28}" type="datetime1">
              <a:rPr lang="fr-FR"/>
              <a:pPr>
                <a:defRPr/>
              </a:pPr>
              <a:t>28/01/2015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9FB408-18A1-4105-BCF6-D4A67D516ED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44DB48-4EB0-41BE-BC0E-EB1213D0B65A}" type="datetime1">
              <a:rPr lang="fr-FR"/>
              <a:pPr>
                <a:defRPr/>
              </a:pPr>
              <a:t>28/01/2015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9C260-0FCB-4313-A3C0-B9590411B5E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7025" y="1676400"/>
            <a:ext cx="45497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76400"/>
            <a:ext cx="45497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59191-6127-4C5D-BF5B-C1141EF87315}" type="datetime1">
              <a:rPr lang="fr-FR"/>
              <a:pPr>
                <a:defRPr/>
              </a:pPr>
              <a:t>28/01/2015</a:t>
            </a:fld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0CC69-5147-47EA-8F21-8DAB821F362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B04D2-FB40-4D6E-8FAA-0A82F7D4FC9A}" type="datetime1">
              <a:rPr lang="fr-FR"/>
              <a:pPr>
                <a:defRPr/>
              </a:pPr>
              <a:t>28/01/2015</a:t>
            </a:fld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8485F-CD75-4C49-829F-61E176FEE4A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013D83-E321-4B53-AAFC-B6F6F5234D38}" type="datetime1">
              <a:rPr lang="fr-FR"/>
              <a:pPr>
                <a:defRPr/>
              </a:pPr>
              <a:t>28/01/2015</a:t>
            </a:fld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D78AA-50D3-4792-A577-0170F370122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E3762-B600-4208-B175-051F7D25F61F}" type="datetime1">
              <a:rPr lang="fr-FR"/>
              <a:pPr>
                <a:defRPr/>
              </a:pPr>
              <a:t>28/01/2015</a:t>
            </a:fld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93550-E3DE-436A-B511-204A384A140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4F5FF-09D0-429D-9E13-FF446323CBB5}" type="datetime1">
              <a:rPr lang="fr-FR"/>
              <a:pPr>
                <a:defRPr/>
              </a:pPr>
              <a:t>28/01/2015</a:t>
            </a:fld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65FDD-5438-4407-BB60-3FA66A419B5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DF0985-0BC5-49CF-B5CC-CE54293E0C96}" type="datetime1">
              <a:rPr lang="fr-FR"/>
              <a:pPr>
                <a:defRPr/>
              </a:pPr>
              <a:t>28/01/2015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DAF5F-BB5E-481E-B203-0126BB64742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E2945-ECDD-40A4-B837-770955377CC3}" type="datetime1">
              <a:rPr lang="fr-FR"/>
              <a:pPr>
                <a:defRPr/>
              </a:pPr>
              <a:t>28/01/2015</a:t>
            </a:fld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FDB6D-3918-407F-BA92-49DBFEB5E9F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2B39A-B40A-48DF-8A97-0BA9C85E7DC6}" type="datetime1">
              <a:rPr lang="fr-FR"/>
              <a:pPr>
                <a:defRPr/>
              </a:pPr>
              <a:t>28/01/2015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D9091-2FFC-4B28-AC4C-B6419B81596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5988" y="228600"/>
            <a:ext cx="23129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7025" y="228600"/>
            <a:ext cx="67865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32BE7-1151-48B6-B0B3-05A298DB5958}" type="datetime1">
              <a:rPr lang="fr-FR"/>
              <a:pPr>
                <a:defRPr/>
              </a:pPr>
              <a:t>28/01/2015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DED60-C0B4-4976-AF11-F7EA3B66D01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8"/>
          <p:cNvSpPr txBox="1">
            <a:spLocks noChangeArrowheads="1"/>
          </p:cNvSpPr>
          <p:nvPr userDrawn="1"/>
        </p:nvSpPr>
        <p:spPr bwMode="auto">
          <a:xfrm>
            <a:off x="8198248" y="271463"/>
            <a:ext cx="1016396" cy="387350"/>
          </a:xfrm>
          <a:prstGeom prst="rect">
            <a:avLst/>
          </a:prstGeom>
          <a:noFill/>
          <a:ln w="9525" algn="ctr">
            <a:noFill/>
            <a:prstDash val="dash"/>
            <a:miter lim="800000"/>
            <a:headEnd/>
            <a:tailEnd/>
          </a:ln>
        </p:spPr>
        <p:txBody>
          <a:bodyPr lIns="95789" tIns="47895" rIns="95789" bIns="47895"/>
          <a:lstStyle/>
          <a:p>
            <a:pPr algn="ctr" defTabSz="957263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GB" sz="900">
              <a:solidFill>
                <a:srgbClr val="969696"/>
              </a:solidFill>
              <a:latin typeface="+mn-lt"/>
              <a:cs typeface="+mn-cs"/>
            </a:endParaRP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281600" y="3136900"/>
            <a:ext cx="7600490" cy="720728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en-GB" dirty="0"/>
          </a:p>
        </p:txBody>
      </p:sp>
      <p:sp>
        <p:nvSpPr>
          <p:cNvPr id="6" name="Sous-titre 2"/>
          <p:cNvSpPr>
            <a:spLocks noGrp="1"/>
          </p:cNvSpPr>
          <p:nvPr>
            <p:ph type="subTitle" idx="1"/>
          </p:nvPr>
        </p:nvSpPr>
        <p:spPr>
          <a:xfrm>
            <a:off x="1309662" y="4572008"/>
            <a:ext cx="5165726" cy="520452"/>
          </a:xfrm>
          <a:prstGeom prst="rect">
            <a:avLst/>
          </a:prstGeom>
        </p:spPr>
        <p:txBody>
          <a:bodyPr/>
          <a:lstStyle>
            <a:lvl1pPr>
              <a:buNone/>
              <a:defRPr sz="1400" b="1">
                <a:solidFill>
                  <a:schemeClr val="accent2"/>
                </a:solidFill>
              </a:defRPr>
            </a:lvl1pPr>
          </a:lstStyle>
          <a:p>
            <a:r>
              <a:rPr lang="fr-FR" dirty="0" smtClean="0"/>
              <a:t>Cliquez pour modifier le style des sous-titres du masque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AC31D-77D6-437D-BECA-7010046D493B}" type="datetime1">
              <a:rPr lang="fr-FR"/>
              <a:pPr>
                <a:defRPr/>
              </a:pPr>
              <a:t>28/01/2015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1D87E-53DD-48DA-9B34-2A519805998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E54F5-B3B7-455E-A75B-1C2225E6DE53}" type="datetime1">
              <a:rPr lang="fr-FR"/>
              <a:pPr>
                <a:defRPr/>
              </a:pPr>
              <a:t>28/01/2015</a:t>
            </a:fld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CE4C-AF4C-46E8-92AD-69FEDA47464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896FB-DFEB-4B5C-BB5D-71EEA8A828BB}" type="datetime1">
              <a:rPr lang="fr-FR"/>
              <a:pPr>
                <a:defRPr/>
              </a:pPr>
              <a:t>28/01/2015</a:t>
            </a:fld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376DE-B435-48CE-B412-F3C631FD047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43478-EED9-4135-A80B-045E9F17FDE7}" type="datetime1">
              <a:rPr lang="fr-FR"/>
              <a:pPr>
                <a:defRPr/>
              </a:pPr>
              <a:t>28/01/2015</a:t>
            </a:fld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364BE-E025-4E92-A857-12A4A7D80D3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0D444-8D8D-4112-A5A8-5A7692F40B42}" type="datetime1">
              <a:rPr lang="fr-FR"/>
              <a:pPr>
                <a:defRPr/>
              </a:pPr>
              <a:t>28/01/2015</a:t>
            </a:fld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625FE-3B6B-451F-962E-B852BD8BB86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65284-75E0-4DBF-88B1-644A4FB11610}" type="datetime1">
              <a:rPr lang="fr-FR"/>
              <a:pPr>
                <a:defRPr/>
              </a:pPr>
              <a:t>28/01/2015</a:t>
            </a:fld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0B850-74C5-44B3-B75D-687E27941A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4253D-BA83-4748-8399-6CEC1050B404}" type="datetime1">
              <a:rPr lang="fr-FR"/>
              <a:pPr>
                <a:defRPr/>
              </a:pPr>
              <a:t>28/01/2015</a:t>
            </a:fld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F86D7-AF05-4E64-97F9-EC50ABF1E45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2959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 u="none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221A94C-754D-4A30-95CA-26051CA001C3}" type="datetime1">
              <a:rPr lang="fr-FR"/>
              <a:pPr>
                <a:defRPr/>
              </a:pPr>
              <a:t>28/01/2015</a:t>
            </a:fld>
            <a:endParaRPr lang="fr-FR"/>
          </a:p>
        </p:txBody>
      </p:sp>
      <p:sp>
        <p:nvSpPr>
          <p:cNvPr id="2959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u="none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959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u="none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B5F5256-5EFA-47B1-8D2A-64ACF8C9E87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27025" y="228600"/>
            <a:ext cx="92202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411651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27025" y="1676400"/>
            <a:ext cx="92519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116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30200" y="6245225"/>
            <a:ext cx="24765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93DA043-4C0B-4381-9784-62D56FC8B5CB}" type="datetime1">
              <a:rPr lang="fr-FR"/>
              <a:pPr>
                <a:defRPr/>
              </a:pPr>
              <a:t>28/01/2015</a:t>
            </a:fld>
            <a:endParaRPr lang="fr-FR"/>
          </a:p>
        </p:txBody>
      </p:sp>
      <p:sp>
        <p:nvSpPr>
          <p:cNvPr id="411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1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4765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74D5330-8119-4AE3-98F3-CFF899F58CA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3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image" Target="../media/image6.wmf"/><Relationship Id="rId12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image" Target="../media/image9.wmf"/><Relationship Id="rId5" Type="http://schemas.openxmlformats.org/officeDocument/2006/relationships/image" Target="../media/image4.wmf"/><Relationship Id="rId10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ilePath" hidden="1"/>
          <p:cNvSpPr txBox="1">
            <a:spLocks noChangeArrowheads="1"/>
          </p:cNvSpPr>
          <p:nvPr/>
        </p:nvSpPr>
        <p:spPr bwMode="auto">
          <a:xfrm>
            <a:off x="4445663" y="127000"/>
            <a:ext cx="5078544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700">
                <a:solidFill>
                  <a:srgbClr val="BEBEBE"/>
                </a:solidFill>
              </a:rPr>
              <a:t>G:\1022_TEMELIN_11264\03 Presentations\120118 Kick-off\2012 01 26 Temelin - kick-off_v6.ppt</a:t>
            </a:r>
          </a:p>
        </p:txBody>
      </p:sp>
      <p:sp>
        <p:nvSpPr>
          <p:cNvPr id="26" name="Rectangle 4"/>
          <p:cNvSpPr txBox="1">
            <a:spLocks noChangeArrowheads="1"/>
          </p:cNvSpPr>
          <p:nvPr/>
        </p:nvSpPr>
        <p:spPr bwMode="auto">
          <a:xfrm>
            <a:off x="154781" y="2571744"/>
            <a:ext cx="9751219" cy="18018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18000" rIns="0" bIns="18000" anchor="ctr"/>
          <a:lstStyle/>
          <a:p>
            <a:pPr algn="ctr">
              <a:defRPr/>
            </a:pPr>
            <a:endParaRPr lang="fr-FR" altLang="zh-CN" sz="4000" b="1" kern="0" dirty="0">
              <a:solidFill>
                <a:schemeClr val="tx1">
                  <a:lumMod val="95000"/>
                </a:schemeClr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r>
              <a:rPr lang="ar-TN" altLang="zh-CN" sz="4000" b="1" u="none" kern="0" dirty="0" smtClean="0">
                <a:solidFill>
                  <a:schemeClr val="tx1">
                    <a:lumMod val="9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fr-FR" altLang="zh-CN" sz="4000" b="1" u="none" kern="0" dirty="0" smtClean="0">
                <a:solidFill>
                  <a:schemeClr val="tx1">
                    <a:lumMod val="9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ar-TN" altLang="zh-CN" sz="4000" b="1" u="none" kern="0" dirty="0" smtClean="0">
                <a:solidFill>
                  <a:schemeClr val="tx1">
                    <a:lumMod val="95000"/>
                  </a:schemeClr>
                </a:solidFill>
                <a:latin typeface="+mj-lt"/>
                <a:ea typeface="+mj-ea"/>
                <a:cs typeface="+mj-cs"/>
              </a:rPr>
              <a:t>خطة النهوض </a:t>
            </a:r>
            <a:r>
              <a:rPr lang="ar-TN" altLang="zh-CN" sz="4000" b="1" u="none" kern="0" dirty="0" err="1" smtClean="0">
                <a:solidFill>
                  <a:schemeClr val="tx1">
                    <a:lumMod val="95000"/>
                  </a:schemeClr>
                </a:solidFill>
                <a:latin typeface="+mj-lt"/>
                <a:ea typeface="+mj-ea"/>
                <a:cs typeface="+mj-cs"/>
              </a:rPr>
              <a:t>ب</a:t>
            </a:r>
            <a:r>
              <a:rPr lang="ar-TN" altLang="zh-CN" sz="4000" b="1" u="none" kern="0" dirty="0" err="1" smtClean="0">
                <a:solidFill>
                  <a:schemeClr val="tx1">
                    <a:lumMod val="95000"/>
                  </a:schemeClr>
                </a:solidFill>
                <a:latin typeface="+mj-lt"/>
                <a:ea typeface="+mj-ea"/>
                <a:cs typeface="+mj-cs"/>
              </a:rPr>
              <a:t>اللوجستية</a:t>
            </a:r>
            <a:r>
              <a:rPr lang="ar-TN" altLang="zh-CN" sz="4000" b="1" u="none" kern="0" dirty="0" smtClean="0">
                <a:solidFill>
                  <a:schemeClr val="tx1">
                    <a:lumMod val="95000"/>
                  </a:schemeClr>
                </a:solidFill>
                <a:latin typeface="+mj-lt"/>
                <a:ea typeface="+mj-ea"/>
                <a:cs typeface="+mj-cs"/>
              </a:rPr>
              <a:t> بتونس</a:t>
            </a:r>
            <a:endParaRPr lang="ar-TN" altLang="zh-CN" sz="4000" b="1" u="none" kern="0" dirty="0">
              <a:solidFill>
                <a:schemeClr val="tx1">
                  <a:lumMod val="9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1235064"/>
            <a:ext cx="99060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rtl="1" eaLnBrk="0" hangingPunct="0">
              <a:spcBef>
                <a:spcPct val="20000"/>
              </a:spcBef>
              <a:buClr>
                <a:srgbClr val="00FFFF"/>
              </a:buClr>
              <a:buFont typeface="Wingdings" pitchFamily="2" charset="2"/>
              <a:buNone/>
            </a:pPr>
            <a:r>
              <a:rPr lang="ar-TN" sz="3200" b="1" u="none" dirty="0">
                <a:solidFill>
                  <a:srgbClr val="FFFF00"/>
                </a:solidFill>
              </a:rPr>
              <a:t>الجمهورية التونسية                                 </a:t>
            </a:r>
            <a:r>
              <a:rPr lang="fr-FR" sz="3200" b="1" u="none" dirty="0" smtClean="0">
                <a:solidFill>
                  <a:srgbClr val="FFFF00"/>
                </a:solidFill>
              </a:rPr>
              <a:t>            </a:t>
            </a:r>
            <a:r>
              <a:rPr lang="ar-TN" sz="3200" b="1" u="none" dirty="0" smtClean="0">
                <a:solidFill>
                  <a:srgbClr val="FFFF00"/>
                </a:solidFill>
              </a:rPr>
              <a:t>وزارة </a:t>
            </a:r>
            <a:r>
              <a:rPr lang="ar-TN" sz="3200" b="1" u="none" dirty="0">
                <a:solidFill>
                  <a:srgbClr val="FFFF00"/>
                </a:solidFill>
              </a:rPr>
              <a:t>النقــل</a:t>
            </a:r>
            <a:endParaRPr lang="fr-FR" sz="3200" u="none" dirty="0">
              <a:solidFill>
                <a:srgbClr val="FFFF00"/>
              </a:solidFill>
            </a:endParaRPr>
          </a:p>
        </p:txBody>
      </p:sp>
      <p:pic>
        <p:nvPicPr>
          <p:cNvPr id="10" name="Picture 11" descr="http://7f.img.v4.skyrock.net/7f3/ghouma/pics/2346901703_small_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24372" y="367869"/>
            <a:ext cx="1000132" cy="1579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8453462" y="3857628"/>
            <a:ext cx="399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0" y="1000108"/>
            <a:ext cx="9906000" cy="58578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algn="just" rtl="1">
              <a:buFont typeface="Wingdings" pitchFamily="2" charset="2"/>
              <a:buChar char="v"/>
              <a:defRPr/>
            </a:pP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إحداث الوكالة الوطنية للنهوض </a:t>
            </a:r>
            <a:r>
              <a:rPr lang="ar-TN" sz="2400" b="1" u="none" dirty="0" err="1" smtClean="0">
                <a:solidFill>
                  <a:schemeClr val="tx1">
                    <a:lumMod val="95000"/>
                  </a:schemeClr>
                </a:solidFill>
              </a:rPr>
              <a:t>باللوجستية</a:t>
            </a: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.</a:t>
            </a:r>
          </a:p>
          <a:p>
            <a:pPr marL="177800" algn="just" rtl="1">
              <a:defRPr/>
            </a:pPr>
            <a:endParaRPr lang="fr-FR" sz="800" b="1" u="none" dirty="0" smtClean="0">
              <a:solidFill>
                <a:schemeClr val="tx1">
                  <a:lumMod val="95000"/>
                </a:schemeClr>
              </a:solidFill>
            </a:endParaRPr>
          </a:p>
          <a:p>
            <a:pPr marL="177800" algn="just" rtl="1">
              <a:buFont typeface="Wingdings" pitchFamily="2" charset="2"/>
              <a:buChar char="v"/>
              <a:defRPr/>
            </a:pP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تمكين الوكالة من الموارد المادية والمالية </a:t>
            </a:r>
            <a:r>
              <a:rPr lang="ar-TN" sz="2400" b="1" u="none" dirty="0" err="1" smtClean="0">
                <a:solidFill>
                  <a:schemeClr val="tx1">
                    <a:lumMod val="95000"/>
                  </a:schemeClr>
                </a:solidFill>
              </a:rPr>
              <a:t>و</a:t>
            </a: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 البشرية الضرورية :  30 عون </a:t>
            </a:r>
            <a:r>
              <a:rPr lang="ar-TN" sz="2400" b="1" u="none" dirty="0" err="1" smtClean="0">
                <a:solidFill>
                  <a:schemeClr val="tx1">
                    <a:lumMod val="95000"/>
                  </a:schemeClr>
                </a:solidFill>
              </a:rPr>
              <a:t>و</a:t>
            </a: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 1.5 </a:t>
            </a:r>
            <a:r>
              <a:rPr lang="ar-TN" sz="2400" b="1" u="none" dirty="0" err="1" smtClean="0">
                <a:solidFill>
                  <a:schemeClr val="tx1">
                    <a:lumMod val="95000"/>
                  </a:schemeClr>
                </a:solidFill>
              </a:rPr>
              <a:t>م</a:t>
            </a: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.د سنويا.</a:t>
            </a:r>
          </a:p>
          <a:p>
            <a:pPr marL="177800" algn="just" rtl="1">
              <a:buFont typeface="Wingdings" pitchFamily="2" charset="2"/>
              <a:buChar char="v"/>
              <a:defRPr/>
            </a:pP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 ستتولى الوكالة القيام بالأعمال التالية :</a:t>
            </a:r>
          </a:p>
          <a:p>
            <a:pPr marL="177800" algn="just" rtl="1">
              <a:defRPr/>
            </a:pPr>
            <a:endParaRPr lang="ar-TN" sz="1000" b="1" u="none" dirty="0" smtClean="0">
              <a:solidFill>
                <a:schemeClr val="tx1">
                  <a:lumMod val="95000"/>
                </a:schemeClr>
              </a:solidFill>
            </a:endParaRPr>
          </a:p>
          <a:p>
            <a:pPr marL="811213" lvl="1" algn="just" rtl="1">
              <a:buFont typeface="Wingdings" pitchFamily="2" charset="2"/>
              <a:buChar char="§"/>
              <a:defRPr/>
            </a:pP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إنجاز مخطط أعمال الوكالة يضبط موازنتها </a:t>
            </a:r>
            <a:r>
              <a:rPr lang="ar-TN" sz="2400" b="1" u="none" dirty="0" err="1" smtClean="0">
                <a:solidFill>
                  <a:schemeClr val="tx1">
                    <a:lumMod val="95000"/>
                  </a:schemeClr>
                </a:solidFill>
              </a:rPr>
              <a:t>و</a:t>
            </a: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 يحدد بكل دقة مساهمة الدولة،</a:t>
            </a:r>
          </a:p>
          <a:p>
            <a:pPr marL="811213" lvl="1" algn="just" rtl="1">
              <a:defRPr/>
            </a:pPr>
            <a:endParaRPr lang="ar-TN" sz="400" b="1" u="none" dirty="0" smtClean="0">
              <a:solidFill>
                <a:schemeClr val="tx1">
                  <a:lumMod val="95000"/>
                </a:schemeClr>
              </a:solidFill>
            </a:endParaRPr>
          </a:p>
          <a:p>
            <a:pPr marL="811213" lvl="1" algn="just" rtl="1">
              <a:buFont typeface="Wingdings" pitchFamily="2" charset="2"/>
              <a:buChar char="§"/>
              <a:defRPr/>
            </a:pP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إعداد مخطط مديري للمناطق </a:t>
            </a:r>
            <a:r>
              <a:rPr lang="ar-TN" sz="2400" b="1" u="none" dirty="0" err="1" smtClean="0">
                <a:solidFill>
                  <a:schemeClr val="tx1">
                    <a:lumMod val="95000"/>
                  </a:schemeClr>
                </a:solidFill>
              </a:rPr>
              <a:t>اللوجستية</a:t>
            </a: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،</a:t>
            </a:r>
          </a:p>
          <a:p>
            <a:pPr marL="811213" lvl="1" algn="just" rtl="1">
              <a:defRPr/>
            </a:pPr>
            <a:r>
              <a:rPr lang="ar-TN" sz="1100" b="1" u="none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endParaRPr lang="ar-TN" sz="100" b="1" u="none" dirty="0" smtClean="0">
              <a:solidFill>
                <a:schemeClr val="tx1">
                  <a:lumMod val="95000"/>
                </a:schemeClr>
              </a:solidFill>
            </a:endParaRPr>
          </a:p>
          <a:p>
            <a:pPr marL="811213" lvl="1" algn="just" rtl="1">
              <a:buFont typeface="Wingdings" pitchFamily="2" charset="2"/>
              <a:buChar char="§"/>
              <a:defRPr/>
            </a:pP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إنجاز الدراسات </a:t>
            </a:r>
            <a:r>
              <a:rPr lang="ar-TN" sz="2400" b="1" u="none" dirty="0" err="1" smtClean="0">
                <a:solidFill>
                  <a:schemeClr val="tx1">
                    <a:lumMod val="95000"/>
                  </a:schemeClr>
                </a:solidFill>
              </a:rPr>
              <a:t>الإقتصادية</a:t>
            </a: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 والفنية للمناطق </a:t>
            </a:r>
            <a:r>
              <a:rPr lang="ar-TN" sz="2400" b="1" u="none" dirty="0" err="1" smtClean="0">
                <a:solidFill>
                  <a:schemeClr val="tx1">
                    <a:lumMod val="95000"/>
                  </a:schemeClr>
                </a:solidFill>
              </a:rPr>
              <a:t>اللوجستية</a:t>
            </a: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 النموذجية،</a:t>
            </a:r>
          </a:p>
          <a:p>
            <a:pPr marL="811213" lvl="1" algn="just" rtl="1">
              <a:defRPr/>
            </a:pPr>
            <a:r>
              <a:rPr lang="ar-TN" sz="800" b="1" u="none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endParaRPr lang="ar-TN" sz="600" b="1" u="none" dirty="0" smtClean="0">
              <a:solidFill>
                <a:schemeClr val="tx1">
                  <a:lumMod val="95000"/>
                </a:schemeClr>
              </a:solidFill>
            </a:endParaRPr>
          </a:p>
          <a:p>
            <a:pPr marL="811213" lvl="1" algn="just" rtl="1">
              <a:buFont typeface="Wingdings" pitchFamily="2" charset="2"/>
              <a:buChar char="§"/>
              <a:defRPr/>
            </a:pP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إعداد كراس الشروط الخاصة بتهيئة </a:t>
            </a:r>
            <a:r>
              <a:rPr lang="ar-TN" sz="2400" b="1" u="none" dirty="0" err="1" smtClean="0">
                <a:solidFill>
                  <a:schemeClr val="tx1">
                    <a:lumMod val="95000"/>
                  </a:schemeClr>
                </a:solidFill>
              </a:rPr>
              <a:t>وإستغلال</a:t>
            </a: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 المناطق </a:t>
            </a:r>
            <a:r>
              <a:rPr lang="ar-TN" sz="2400" b="1" u="none" dirty="0" err="1" smtClean="0">
                <a:solidFill>
                  <a:schemeClr val="tx1">
                    <a:lumMod val="95000"/>
                  </a:schemeClr>
                </a:solidFill>
              </a:rPr>
              <a:t>اللوجستية</a:t>
            </a: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،</a:t>
            </a:r>
          </a:p>
          <a:p>
            <a:pPr marL="811213" lvl="1" algn="just" rtl="1">
              <a:defRPr/>
            </a:pPr>
            <a:endParaRPr lang="ar-TN" sz="800" b="1" u="none" dirty="0" smtClean="0">
              <a:solidFill>
                <a:schemeClr val="tx1">
                  <a:lumMod val="95000"/>
                </a:schemeClr>
              </a:solidFill>
            </a:endParaRPr>
          </a:p>
          <a:p>
            <a:pPr marL="811213" lvl="1" algn="just" rtl="1">
              <a:buFont typeface="Wingdings" pitchFamily="2" charset="2"/>
              <a:buChar char="§"/>
              <a:defRPr/>
            </a:pPr>
            <a:r>
              <a:rPr lang="ar-TN" sz="2400" b="1" u="none" dirty="0" err="1" smtClean="0">
                <a:solidFill>
                  <a:schemeClr val="tx1">
                    <a:lumMod val="95000"/>
                  </a:schemeClr>
                </a:solidFill>
              </a:rPr>
              <a:t>إستحثاث</a:t>
            </a: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 إنجاز المشاريع النموذجية للمناطق </a:t>
            </a:r>
            <a:r>
              <a:rPr lang="ar-TN" sz="2400" b="1" u="none" dirty="0" err="1" smtClean="0">
                <a:solidFill>
                  <a:schemeClr val="tx1">
                    <a:lumMod val="95000"/>
                  </a:schemeClr>
                </a:solidFill>
              </a:rPr>
              <a:t>اللوجستية</a:t>
            </a: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 (</a:t>
            </a:r>
            <a:r>
              <a:rPr lang="ar-TN" sz="2400" b="1" u="none" dirty="0" err="1" smtClean="0">
                <a:solidFill>
                  <a:schemeClr val="tx1">
                    <a:lumMod val="95000"/>
                  </a:schemeClr>
                </a:solidFill>
              </a:rPr>
              <a:t>رادس</a:t>
            </a: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/</a:t>
            </a:r>
            <a:r>
              <a:rPr lang="ar-TN" sz="2400" b="1" u="none" dirty="0" err="1" smtClean="0">
                <a:solidFill>
                  <a:schemeClr val="tx1">
                    <a:lumMod val="95000"/>
                  </a:schemeClr>
                </a:solidFill>
              </a:rPr>
              <a:t>جرجيس</a:t>
            </a: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)،</a:t>
            </a:r>
          </a:p>
          <a:p>
            <a:pPr marL="811213" lvl="1" algn="just" rtl="1">
              <a:defRPr/>
            </a:pPr>
            <a:endParaRPr lang="ar-TN" sz="600" b="1" u="none" dirty="0" smtClean="0">
              <a:solidFill>
                <a:schemeClr val="tx1">
                  <a:lumMod val="95000"/>
                </a:schemeClr>
              </a:solidFill>
            </a:endParaRPr>
          </a:p>
          <a:p>
            <a:pPr marL="811213" lvl="1" algn="just" rtl="1">
              <a:buFont typeface="Wingdings" pitchFamily="2" charset="2"/>
              <a:buChar char="§"/>
              <a:defRPr/>
            </a:pP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إنجاز الدراسة تأهيل المؤسسات الخاصة العاملة في قطاع </a:t>
            </a:r>
            <a:r>
              <a:rPr lang="ar-TN" sz="2400" b="1" u="none" dirty="0" err="1" smtClean="0">
                <a:solidFill>
                  <a:schemeClr val="tx1">
                    <a:lumMod val="95000"/>
                  </a:schemeClr>
                </a:solidFill>
              </a:rPr>
              <a:t>اللوجستية</a:t>
            </a: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،</a:t>
            </a:r>
          </a:p>
          <a:p>
            <a:pPr marL="811213" lvl="1" algn="just" rtl="1">
              <a:defRPr/>
            </a:pPr>
            <a:endParaRPr lang="ar-TN" sz="400" b="1" u="none" dirty="0" smtClean="0">
              <a:solidFill>
                <a:schemeClr val="tx1">
                  <a:lumMod val="95000"/>
                </a:schemeClr>
              </a:solidFill>
            </a:endParaRPr>
          </a:p>
          <a:p>
            <a:pPr marL="811213" lvl="1" algn="just" rtl="1">
              <a:buFont typeface="Wingdings" pitchFamily="2" charset="2"/>
              <a:buChar char="§"/>
              <a:defRPr/>
            </a:pP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تطوير منظومة التكوين الوطنية في مجال </a:t>
            </a:r>
            <a:r>
              <a:rPr lang="ar-TN" sz="2400" b="1" u="none" dirty="0" err="1" smtClean="0">
                <a:solidFill>
                  <a:schemeClr val="tx1">
                    <a:lumMod val="95000"/>
                  </a:schemeClr>
                </a:solidFill>
              </a:rPr>
              <a:t>اللوجستية</a:t>
            </a: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،</a:t>
            </a:r>
          </a:p>
          <a:p>
            <a:pPr marL="811213" lvl="1" algn="just" rtl="1">
              <a:defRPr/>
            </a:pPr>
            <a:endParaRPr lang="ar-TN" sz="400" b="1" u="none" dirty="0" smtClean="0">
              <a:solidFill>
                <a:schemeClr val="tx1">
                  <a:lumMod val="95000"/>
                </a:schemeClr>
              </a:solidFill>
            </a:endParaRPr>
          </a:p>
          <a:p>
            <a:pPr marL="811213" lvl="1" algn="just" rtl="1">
              <a:buFont typeface="Wingdings" pitchFamily="2" charset="2"/>
              <a:buChar char="§"/>
              <a:defRPr/>
            </a:pP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تكوين نواة من الإطارات في مجال هندسة مشاريع الشراكة،</a:t>
            </a:r>
          </a:p>
          <a:p>
            <a:pPr marL="811213" lvl="1" algn="just" rtl="1">
              <a:defRPr/>
            </a:pPr>
            <a:endParaRPr lang="ar-TN" sz="600" b="1" u="none" dirty="0" smtClean="0">
              <a:solidFill>
                <a:schemeClr val="tx1">
                  <a:lumMod val="95000"/>
                </a:schemeClr>
              </a:solidFill>
            </a:endParaRPr>
          </a:p>
          <a:p>
            <a:pPr marL="811213" lvl="1" algn="just" rtl="1">
              <a:buFont typeface="Wingdings" pitchFamily="2" charset="2"/>
              <a:buChar char="§"/>
              <a:defRPr/>
            </a:pP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إعداد سجل لمهن </a:t>
            </a:r>
            <a:r>
              <a:rPr lang="ar-TN" sz="2400" b="1" u="none" dirty="0" err="1" smtClean="0">
                <a:solidFill>
                  <a:schemeClr val="tx1">
                    <a:lumMod val="95000"/>
                  </a:schemeClr>
                </a:solidFill>
              </a:rPr>
              <a:t>اللوجستية</a:t>
            </a: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،</a:t>
            </a:r>
          </a:p>
          <a:p>
            <a:pPr marL="811213" lvl="1" algn="just" rtl="1">
              <a:defRPr/>
            </a:pPr>
            <a:endParaRPr lang="ar-TN" sz="400" b="1" u="none" dirty="0" smtClean="0">
              <a:solidFill>
                <a:schemeClr val="tx1">
                  <a:lumMod val="95000"/>
                </a:schemeClr>
              </a:solidFill>
            </a:endParaRPr>
          </a:p>
          <a:p>
            <a:pPr marL="811213" lvl="1" algn="just" rtl="1">
              <a:buFont typeface="Wingdings" pitchFamily="2" charset="2"/>
              <a:buChar char="§"/>
              <a:defRPr/>
            </a:pP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إنتاج مؤشرات </a:t>
            </a:r>
            <a:r>
              <a:rPr lang="ar-TN" sz="2400" b="1" u="none" dirty="0" err="1" smtClean="0">
                <a:solidFill>
                  <a:schemeClr val="tx1">
                    <a:lumMod val="95000"/>
                  </a:schemeClr>
                </a:solidFill>
              </a:rPr>
              <a:t>النجاعة</a:t>
            </a: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ar-TN" sz="2400" b="1" u="none" dirty="0" err="1" smtClean="0">
                <a:solidFill>
                  <a:schemeClr val="tx1">
                    <a:lumMod val="95000"/>
                  </a:schemeClr>
                </a:solidFill>
              </a:rPr>
              <a:t>اللوجستية</a:t>
            </a:r>
            <a:endParaRPr lang="ar-TN" sz="2400" b="1" u="none" dirty="0" smtClean="0">
              <a:solidFill>
                <a:schemeClr val="tx1">
                  <a:lumMod val="95000"/>
                </a:schemeClr>
              </a:solidFill>
            </a:endParaRPr>
          </a:p>
          <a:p>
            <a:pPr algn="ctr"/>
            <a:endParaRPr lang="fr-FR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5" name="Arrondir un rectangle à un seul coin 4"/>
          <p:cNvSpPr/>
          <p:nvPr/>
        </p:nvSpPr>
        <p:spPr>
          <a:xfrm>
            <a:off x="1166786" y="0"/>
            <a:ext cx="8143932" cy="914400"/>
          </a:xfrm>
          <a:prstGeom prst="round1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TN" sz="2000" b="1" u="none" dirty="0" smtClean="0">
                <a:solidFill>
                  <a:srgbClr val="FFFF00"/>
                </a:solidFill>
              </a:rPr>
              <a:t>المرحلة الأولى  : 3 سنوات</a:t>
            </a:r>
          </a:p>
          <a:p>
            <a:pPr algn="ctr"/>
            <a:r>
              <a:rPr lang="fr-FR" b="1" u="none" dirty="0" smtClean="0">
                <a:solidFill>
                  <a:srgbClr val="FFFF00"/>
                </a:solidFill>
              </a:rPr>
              <a:t>Construction de la capacité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4"/>
          <p:cNvSpPr>
            <a:spLocks noChangeArrowheads="1"/>
          </p:cNvSpPr>
          <p:nvPr/>
        </p:nvSpPr>
        <p:spPr bwMode="auto">
          <a:xfrm flipH="1">
            <a:off x="238092" y="0"/>
            <a:ext cx="9358378" cy="785794"/>
          </a:xfrm>
          <a:prstGeom prst="chevron">
            <a:avLst>
              <a:gd name="adj" fmla="val 12321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ar-TN" sz="2400" b="1" u="none" dirty="0" smtClean="0">
                <a:solidFill>
                  <a:srgbClr val="FFFF00"/>
                </a:solidFill>
                <a:latin typeface="+mn-lt"/>
                <a:cs typeface="+mn-cs"/>
              </a:rPr>
              <a:t> المرحلة الثانية : 5 سنوات</a:t>
            </a:r>
            <a:r>
              <a:rPr lang="fr-FR" sz="2400" b="1" u="none" dirty="0" smtClean="0">
                <a:solidFill>
                  <a:srgbClr val="FFFF00"/>
                </a:solidFill>
                <a:latin typeface="+mn-lt"/>
                <a:cs typeface="+mn-cs"/>
              </a:rPr>
              <a:t> </a:t>
            </a:r>
            <a:r>
              <a:rPr lang="ar-TN" sz="2400" b="1" u="none" dirty="0" smtClean="0">
                <a:solidFill>
                  <a:srgbClr val="FFFF00"/>
                </a:solidFill>
                <a:latin typeface="+mn-lt"/>
                <a:cs typeface="+mn-cs"/>
              </a:rPr>
              <a:t> </a:t>
            </a:r>
          </a:p>
          <a:p>
            <a:pPr algn="ctr">
              <a:defRPr/>
            </a:pPr>
            <a:r>
              <a:rPr lang="fr-FR" sz="2400" b="1" u="none" dirty="0" smtClean="0">
                <a:solidFill>
                  <a:srgbClr val="FFFF00"/>
                </a:solidFill>
                <a:latin typeface="+mn-lt"/>
                <a:cs typeface="+mn-cs"/>
              </a:rPr>
              <a:t>Implémentation des projets structurants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8453462" y="3857628"/>
            <a:ext cx="399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0" y="928670"/>
            <a:ext cx="9906000" cy="5929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>
              <a:defRPr/>
            </a:pP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تنفيذ خطة النهوض بسلسلة </a:t>
            </a:r>
            <a:r>
              <a:rPr lang="ar-TN" sz="2400" b="1" u="none" dirty="0" err="1" smtClean="0">
                <a:solidFill>
                  <a:schemeClr val="tx1">
                    <a:lumMod val="95000"/>
                  </a:schemeClr>
                </a:solidFill>
              </a:rPr>
              <a:t>اللوجستية</a:t>
            </a: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 بمختلف مكوناتها :</a:t>
            </a:r>
          </a:p>
          <a:p>
            <a:pPr algn="just" rtl="1">
              <a:defRPr/>
            </a:pPr>
            <a:endParaRPr lang="ar-TN" sz="800" b="1" u="none" dirty="0" smtClean="0">
              <a:solidFill>
                <a:schemeClr val="tx1">
                  <a:lumMod val="95000"/>
                </a:schemeClr>
              </a:solidFill>
            </a:endParaRPr>
          </a:p>
          <a:p>
            <a:pPr algn="just" rtl="1">
              <a:buFont typeface="Wingdings" pitchFamily="2" charset="2"/>
              <a:buChar char="v"/>
              <a:defRPr/>
            </a:pP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مواصلة العمل على تدعيم البنية  التحتية </a:t>
            </a:r>
            <a:r>
              <a:rPr lang="ar-TN" sz="2400" b="1" u="none" dirty="0" err="1" smtClean="0">
                <a:solidFill>
                  <a:schemeClr val="tx1">
                    <a:lumMod val="95000"/>
                  </a:schemeClr>
                </a:solidFill>
              </a:rPr>
              <a:t>للوجستية</a:t>
            </a: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 :</a:t>
            </a:r>
          </a:p>
          <a:p>
            <a:pPr algn="just" rtl="1">
              <a:defRPr/>
            </a:pPr>
            <a:endParaRPr lang="ar-TN" sz="800" b="1" u="none" dirty="0" smtClean="0">
              <a:solidFill>
                <a:schemeClr val="tx1">
                  <a:lumMod val="95000"/>
                </a:schemeClr>
              </a:solidFill>
            </a:endParaRPr>
          </a:p>
          <a:p>
            <a:pPr lvl="1" algn="just" rtl="1">
              <a:buFont typeface="Wingdings" pitchFamily="2" charset="2"/>
              <a:buChar char="§"/>
              <a:defRPr/>
            </a:pP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الشروع في إنجاز مشروعي المنطقتين </a:t>
            </a:r>
            <a:r>
              <a:rPr lang="ar-TN" sz="2400" b="1" u="none" dirty="0" err="1" smtClean="0">
                <a:solidFill>
                  <a:schemeClr val="tx1">
                    <a:lumMod val="95000"/>
                  </a:schemeClr>
                </a:solidFill>
              </a:rPr>
              <a:t>اللوجستين</a:t>
            </a: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ar-TN" sz="2400" b="1" u="none" dirty="0" err="1" smtClean="0">
                <a:solidFill>
                  <a:schemeClr val="tx1">
                    <a:lumMod val="95000"/>
                  </a:schemeClr>
                </a:solidFill>
              </a:rPr>
              <a:t>بالنفيضة</a:t>
            </a: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 و جبل الوسط،</a:t>
            </a:r>
          </a:p>
          <a:p>
            <a:pPr lvl="1" algn="just" rtl="1">
              <a:defRPr/>
            </a:pPr>
            <a:endParaRPr lang="ar-TN" sz="800" b="1" u="none" dirty="0" smtClean="0">
              <a:solidFill>
                <a:schemeClr val="tx1">
                  <a:lumMod val="95000"/>
                </a:schemeClr>
              </a:solidFill>
            </a:endParaRPr>
          </a:p>
          <a:p>
            <a:pPr lvl="1" algn="just" rtl="1">
              <a:buFont typeface="Wingdings" pitchFamily="2" charset="2"/>
              <a:buChar char="§"/>
              <a:defRPr/>
            </a:pP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 إحداث مناطق </a:t>
            </a:r>
            <a:r>
              <a:rPr lang="ar-TN" sz="2400" b="1" u="none" dirty="0" err="1" smtClean="0">
                <a:solidFill>
                  <a:schemeClr val="tx1">
                    <a:lumMod val="95000"/>
                  </a:schemeClr>
                </a:solidFill>
              </a:rPr>
              <a:t>لوجستية</a:t>
            </a: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 نموذجية محاذية للسكة الحديدية  </a:t>
            </a:r>
            <a:r>
              <a:rPr lang="ar-TN" sz="2400" b="1" u="none" dirty="0" err="1" smtClean="0">
                <a:solidFill>
                  <a:schemeClr val="tx1">
                    <a:lumMod val="95000"/>
                  </a:schemeClr>
                </a:solidFill>
              </a:rPr>
              <a:t>و</a:t>
            </a: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 المطارات،</a:t>
            </a:r>
          </a:p>
          <a:p>
            <a:pPr lvl="1" algn="just" rtl="1">
              <a:defRPr/>
            </a:pPr>
            <a:endParaRPr lang="fr-FR" sz="800" b="1" u="none" dirty="0" smtClean="0">
              <a:solidFill>
                <a:schemeClr val="tx1">
                  <a:lumMod val="95000"/>
                </a:schemeClr>
              </a:solidFill>
            </a:endParaRPr>
          </a:p>
          <a:p>
            <a:pPr lvl="1" algn="just" rtl="1">
              <a:buFont typeface="Wingdings" pitchFamily="2" charset="2"/>
              <a:buChar char="§"/>
              <a:defRPr/>
            </a:pPr>
            <a:r>
              <a:rPr lang="fr-FR" sz="2400" b="1" u="none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 التنسيق </a:t>
            </a:r>
            <a:r>
              <a:rPr lang="ar-TN" sz="2400" b="1" u="none" dirty="0" err="1" smtClean="0">
                <a:solidFill>
                  <a:schemeClr val="tx1">
                    <a:lumMod val="95000"/>
                  </a:schemeClr>
                </a:solidFill>
              </a:rPr>
              <a:t>و</a:t>
            </a: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 متابعة إنجاز مشروع الميناء بالمياه العميقة بجهة </a:t>
            </a:r>
            <a:r>
              <a:rPr lang="ar-TN" sz="2400" b="1" u="none" dirty="0" err="1" smtClean="0">
                <a:solidFill>
                  <a:schemeClr val="tx1">
                    <a:lumMod val="95000"/>
                  </a:schemeClr>
                </a:solidFill>
              </a:rPr>
              <a:t>النفيضة</a:t>
            </a: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،</a:t>
            </a:r>
          </a:p>
          <a:p>
            <a:pPr lvl="1" algn="just" rtl="1">
              <a:defRPr/>
            </a:pPr>
            <a:endParaRPr lang="ar-TN" sz="800" b="1" u="none" dirty="0" smtClean="0">
              <a:solidFill>
                <a:schemeClr val="tx1">
                  <a:lumMod val="95000"/>
                </a:schemeClr>
              </a:solidFill>
            </a:endParaRPr>
          </a:p>
          <a:p>
            <a:pPr lvl="1" algn="just" rtl="1">
              <a:buFont typeface="Wingdings" pitchFamily="2" charset="2"/>
              <a:buChar char="§"/>
              <a:defRPr/>
            </a:pP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 إنجاز مشاريع نقاط ترابط متعددة الوسائط.</a:t>
            </a:r>
          </a:p>
          <a:p>
            <a:pPr lvl="1" algn="just" rtl="1">
              <a:buFont typeface="Wingdings" pitchFamily="2" charset="2"/>
              <a:buChar char="§"/>
              <a:defRPr/>
            </a:pP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 ....</a:t>
            </a:r>
          </a:p>
          <a:p>
            <a:pPr lvl="1" algn="just" rtl="1">
              <a:defRPr/>
            </a:pPr>
            <a:endParaRPr lang="ar-TN" sz="800" b="1" u="none" dirty="0" smtClean="0">
              <a:solidFill>
                <a:schemeClr val="tx1">
                  <a:lumMod val="95000"/>
                </a:schemeClr>
              </a:solidFill>
            </a:endParaRPr>
          </a:p>
          <a:p>
            <a:pPr algn="just" rtl="1">
              <a:buFont typeface="Wingdings" pitchFamily="2" charset="2"/>
              <a:buChar char="v"/>
              <a:defRPr/>
            </a:pP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 تنفيذ برنامج تأهيل المؤسسات الخاصة العاملة في قطاع </a:t>
            </a:r>
            <a:r>
              <a:rPr lang="ar-TN" sz="2400" b="1" u="none" dirty="0" err="1" smtClean="0">
                <a:solidFill>
                  <a:schemeClr val="tx1">
                    <a:lumMod val="95000"/>
                  </a:schemeClr>
                </a:solidFill>
              </a:rPr>
              <a:t>اللوجستية</a:t>
            </a: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،</a:t>
            </a:r>
          </a:p>
          <a:p>
            <a:pPr algn="just" rtl="1">
              <a:defRPr/>
            </a:pPr>
            <a:endParaRPr lang="ar-TN" sz="900" b="1" u="none" dirty="0" smtClean="0">
              <a:solidFill>
                <a:schemeClr val="tx1">
                  <a:lumMod val="95000"/>
                </a:schemeClr>
              </a:solidFill>
            </a:endParaRPr>
          </a:p>
          <a:p>
            <a:pPr marL="0" lvl="1" algn="just" rtl="1">
              <a:buFont typeface="Wingdings" pitchFamily="2" charset="2"/>
              <a:buChar char="v"/>
              <a:defRPr/>
            </a:pP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 تنفيذ برنامج تطوير منظومة التكوين الوطنية في مجال </a:t>
            </a:r>
            <a:r>
              <a:rPr lang="ar-TN" sz="2400" b="1" u="none" dirty="0" err="1" smtClean="0">
                <a:solidFill>
                  <a:schemeClr val="tx1">
                    <a:lumMod val="95000"/>
                  </a:schemeClr>
                </a:solidFill>
              </a:rPr>
              <a:t>اللوجستية</a:t>
            </a: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،</a:t>
            </a:r>
          </a:p>
          <a:p>
            <a:pPr marL="0" lvl="1" algn="just" rtl="1">
              <a:defRPr/>
            </a:pPr>
            <a:endParaRPr lang="fr-FR" sz="800" b="1" u="none" dirty="0" smtClean="0">
              <a:solidFill>
                <a:schemeClr val="tx1">
                  <a:lumMod val="95000"/>
                </a:schemeClr>
              </a:solidFill>
            </a:endParaRPr>
          </a:p>
          <a:p>
            <a:pPr algn="just" rtl="1">
              <a:buFont typeface="Wingdings" pitchFamily="2" charset="2"/>
              <a:buChar char="v"/>
              <a:defRPr/>
            </a:pP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 متابعة </a:t>
            </a:r>
            <a:r>
              <a:rPr lang="ar-TN" sz="2400" b="1" u="none" dirty="0" err="1" smtClean="0">
                <a:solidFill>
                  <a:schemeClr val="tx1">
                    <a:lumMod val="95000"/>
                  </a:schemeClr>
                </a:solidFill>
              </a:rPr>
              <a:t>النجاعة</a:t>
            </a: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ar-TN" sz="2400" b="1" u="none" dirty="0" err="1" smtClean="0">
                <a:solidFill>
                  <a:schemeClr val="tx1">
                    <a:lumMod val="95000"/>
                  </a:schemeClr>
                </a:solidFill>
              </a:rPr>
              <a:t>اللوجستية</a:t>
            </a: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 و التحكم في الكلفة،</a:t>
            </a:r>
          </a:p>
          <a:p>
            <a:pPr algn="just" rtl="1">
              <a:defRPr/>
            </a:pPr>
            <a:endParaRPr lang="ar-TN" sz="800" b="1" u="none" dirty="0" smtClean="0">
              <a:solidFill>
                <a:schemeClr val="tx1">
                  <a:lumMod val="95000"/>
                </a:schemeClr>
              </a:solidFill>
            </a:endParaRPr>
          </a:p>
          <a:p>
            <a:pPr algn="just" rtl="1">
              <a:buFont typeface="Wingdings" pitchFamily="2" charset="2"/>
              <a:buChar char="v"/>
              <a:defRPr/>
            </a:pP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 تحسين الجاذبية </a:t>
            </a:r>
            <a:r>
              <a:rPr lang="ar-TN" sz="2400" b="1" u="none" dirty="0" err="1" smtClean="0">
                <a:solidFill>
                  <a:schemeClr val="tx1">
                    <a:lumMod val="95000"/>
                  </a:schemeClr>
                </a:solidFill>
              </a:rPr>
              <a:t>اللوجستية</a:t>
            </a: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 لبلادنا </a:t>
            </a:r>
            <a:r>
              <a:rPr lang="fr-FR" sz="2400" b="1" u="none" dirty="0" smtClean="0">
                <a:solidFill>
                  <a:schemeClr val="tx1">
                    <a:lumMod val="95000"/>
                  </a:schemeClr>
                </a:solidFill>
              </a:rPr>
              <a:t>  </a:t>
            </a: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و جعلها </a:t>
            </a:r>
            <a:r>
              <a:rPr lang="fr-FR" sz="2400" b="1" u="none" dirty="0" smtClean="0">
                <a:solidFill>
                  <a:schemeClr val="tx1">
                    <a:lumMod val="95000"/>
                  </a:schemeClr>
                </a:solidFill>
              </a:rPr>
              <a:t>« Hub Logistique »</a:t>
            </a:r>
            <a:endParaRPr lang="ar-TN" sz="2400" b="1" u="none" dirty="0" smtClean="0">
              <a:solidFill>
                <a:schemeClr val="tx1">
                  <a:lumMod val="95000"/>
                </a:schemeClr>
              </a:solidFill>
            </a:endParaRPr>
          </a:p>
          <a:p>
            <a:pPr algn="just" rtl="1">
              <a:defRPr/>
            </a:pPr>
            <a:endParaRPr lang="fr-FR" sz="800" b="1" u="none" dirty="0" smtClean="0">
              <a:solidFill>
                <a:schemeClr val="tx1">
                  <a:lumMod val="95000"/>
                </a:schemeClr>
              </a:solidFill>
            </a:endParaRPr>
          </a:p>
          <a:p>
            <a:pPr algn="just" rtl="1">
              <a:buFont typeface="Wingdings" pitchFamily="2" charset="2"/>
              <a:buChar char="v"/>
              <a:defRPr/>
            </a:pPr>
            <a:r>
              <a:rPr lang="fr-FR" sz="2400" b="1" u="none" dirty="0" smtClean="0">
                <a:solidFill>
                  <a:schemeClr val="tx1">
                    <a:lumMod val="95000"/>
                  </a:schemeClr>
                </a:solidFill>
              </a:rPr>
              <a:t>  ….</a:t>
            </a:r>
            <a:endParaRPr lang="ar-TN" sz="2400" b="1" u="none" dirty="0" smtClean="0">
              <a:solidFill>
                <a:schemeClr val="tx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4"/>
          <p:cNvSpPr>
            <a:spLocks noChangeArrowheads="1"/>
          </p:cNvSpPr>
          <p:nvPr/>
        </p:nvSpPr>
        <p:spPr bwMode="auto">
          <a:xfrm flipH="1">
            <a:off x="0" y="0"/>
            <a:ext cx="9739346" cy="714356"/>
          </a:xfrm>
          <a:prstGeom prst="chevron">
            <a:avLst>
              <a:gd name="adj" fmla="val 12321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defRPr/>
            </a:pPr>
            <a:r>
              <a:rPr lang="ar-TN" sz="2400" b="1" u="none" dirty="0" smtClean="0">
                <a:solidFill>
                  <a:srgbClr val="FFFF00"/>
                </a:solidFill>
                <a:latin typeface="+mn-lt"/>
                <a:cs typeface="+mn-cs"/>
              </a:rPr>
              <a:t>  المرحلة الثالثة</a:t>
            </a:r>
            <a:r>
              <a:rPr lang="fr-FR" sz="2400" b="1" u="none" dirty="0" smtClean="0">
                <a:solidFill>
                  <a:srgbClr val="FFFF00"/>
                </a:solidFill>
                <a:latin typeface="+mn-lt"/>
                <a:cs typeface="+mn-cs"/>
              </a:rPr>
              <a:t> </a:t>
            </a:r>
            <a:r>
              <a:rPr lang="ar-TN" sz="2400" b="1" u="none" dirty="0" smtClean="0">
                <a:solidFill>
                  <a:srgbClr val="FFFF00"/>
                </a:solidFill>
                <a:latin typeface="+mn-lt"/>
                <a:cs typeface="+mn-cs"/>
              </a:rPr>
              <a:t>: 10سنة</a:t>
            </a:r>
          </a:p>
          <a:p>
            <a:pPr algn="ctr">
              <a:defRPr/>
            </a:pPr>
            <a:r>
              <a:rPr lang="fr-FR" sz="2400" b="1" u="none" dirty="0" smtClean="0">
                <a:solidFill>
                  <a:srgbClr val="FFFF00"/>
                </a:solidFill>
                <a:latin typeface="+mn-lt"/>
                <a:cs typeface="+mn-cs"/>
              </a:rPr>
              <a:t>Expansion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8453462" y="3857628"/>
            <a:ext cx="399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0" y="857232"/>
            <a:ext cx="9667908" cy="5715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>
              <a:defRPr/>
            </a:pPr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تحقيق نقلة نوعية في مجال </a:t>
            </a:r>
            <a:r>
              <a:rPr lang="ar-TN" sz="2800" b="1" u="none" dirty="0" err="1" smtClean="0">
                <a:solidFill>
                  <a:schemeClr val="tx1">
                    <a:lumMod val="95000"/>
                  </a:schemeClr>
                </a:solidFill>
              </a:rPr>
              <a:t>اللوجستية</a:t>
            </a:r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 ببلادنا من خلال :</a:t>
            </a:r>
          </a:p>
          <a:p>
            <a:pPr algn="just" rtl="1">
              <a:defRPr/>
            </a:pPr>
            <a:endParaRPr lang="ar-TN" sz="1050" b="1" u="none" dirty="0" smtClean="0">
              <a:solidFill>
                <a:schemeClr val="tx1">
                  <a:lumMod val="95000"/>
                </a:schemeClr>
              </a:solidFill>
            </a:endParaRPr>
          </a:p>
          <a:p>
            <a:pPr algn="just" rtl="1">
              <a:buFont typeface="Wingdings" pitchFamily="2" charset="2"/>
              <a:buChar char="v"/>
              <a:defRPr/>
            </a:pPr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 توفير بنية تحتية عصرية </a:t>
            </a:r>
            <a:r>
              <a:rPr lang="ar-TN" sz="2800" b="1" u="none" dirty="0" err="1" smtClean="0">
                <a:solidFill>
                  <a:schemeClr val="tx1">
                    <a:lumMod val="95000"/>
                  </a:schemeClr>
                </a:solidFill>
              </a:rPr>
              <a:t>و</a:t>
            </a:r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 شبكة مناطق </a:t>
            </a:r>
            <a:r>
              <a:rPr lang="ar-TN" sz="2800" b="1" u="none" dirty="0" err="1" smtClean="0">
                <a:solidFill>
                  <a:schemeClr val="tx1">
                    <a:lumMod val="95000"/>
                  </a:schemeClr>
                </a:solidFill>
              </a:rPr>
              <a:t>لوجستية</a:t>
            </a:r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 حسب المواصفات الدولية،</a:t>
            </a:r>
          </a:p>
          <a:p>
            <a:pPr algn="just" rtl="1">
              <a:defRPr/>
            </a:pPr>
            <a:endParaRPr lang="ar-TN" sz="900" b="1" u="none" dirty="0" smtClean="0">
              <a:solidFill>
                <a:schemeClr val="tx1">
                  <a:lumMod val="95000"/>
                </a:schemeClr>
              </a:solidFill>
            </a:endParaRPr>
          </a:p>
          <a:p>
            <a:pPr algn="just" rtl="1">
              <a:buFont typeface="Wingdings" pitchFamily="2" charset="2"/>
              <a:buChar char="v"/>
              <a:defRPr/>
            </a:pPr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 توفير كفاءات في مهن </a:t>
            </a:r>
            <a:r>
              <a:rPr lang="ar-TN" sz="2800" b="1" u="none" dirty="0" err="1" smtClean="0">
                <a:solidFill>
                  <a:schemeClr val="tx1">
                    <a:lumMod val="95000"/>
                  </a:schemeClr>
                </a:solidFill>
              </a:rPr>
              <a:t>اللوجستية</a:t>
            </a:r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،</a:t>
            </a:r>
          </a:p>
          <a:p>
            <a:pPr algn="just" rtl="1">
              <a:defRPr/>
            </a:pPr>
            <a:endParaRPr lang="ar-TN" sz="900" b="1" u="none" dirty="0" smtClean="0">
              <a:solidFill>
                <a:schemeClr val="tx1">
                  <a:lumMod val="95000"/>
                </a:schemeClr>
              </a:solidFill>
            </a:endParaRPr>
          </a:p>
          <a:p>
            <a:pPr algn="just" rtl="1">
              <a:buFont typeface="Wingdings" pitchFamily="2" charset="2"/>
              <a:buChar char="v"/>
              <a:defRPr/>
            </a:pPr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 تقديم عروض </a:t>
            </a:r>
            <a:r>
              <a:rPr lang="ar-TN" sz="2800" b="1" u="none" dirty="0" err="1" smtClean="0">
                <a:solidFill>
                  <a:schemeClr val="tx1">
                    <a:lumMod val="95000"/>
                  </a:schemeClr>
                </a:solidFill>
              </a:rPr>
              <a:t>لوجستية</a:t>
            </a:r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 مكتملة</a:t>
            </a:r>
            <a:r>
              <a:rPr lang="fr-FR" sz="2800" b="1" u="none" dirty="0" smtClean="0">
                <a:solidFill>
                  <a:schemeClr val="tx1">
                    <a:lumMod val="95000"/>
                  </a:schemeClr>
                </a:solidFill>
              </a:rPr>
              <a:t>   </a:t>
            </a:r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fr-FR" sz="2800" b="1" u="none" dirty="0" smtClean="0">
                <a:solidFill>
                  <a:schemeClr val="tx1">
                    <a:lumMod val="95000"/>
                  </a:schemeClr>
                </a:solidFill>
              </a:rPr>
              <a:t> « 3PL /4PL … »</a:t>
            </a:r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،</a:t>
            </a:r>
          </a:p>
          <a:p>
            <a:pPr algn="just" rtl="1">
              <a:defRPr/>
            </a:pPr>
            <a:endParaRPr lang="ar-TN" sz="900" b="1" u="none" dirty="0" smtClean="0">
              <a:solidFill>
                <a:schemeClr val="tx1">
                  <a:lumMod val="95000"/>
                </a:schemeClr>
              </a:solidFill>
            </a:endParaRPr>
          </a:p>
          <a:p>
            <a:pPr algn="just" rtl="1">
              <a:buFont typeface="Wingdings" pitchFamily="2" charset="2"/>
              <a:buChar char="v"/>
              <a:defRPr/>
            </a:pPr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 إرساء إطار مؤسساتي </a:t>
            </a:r>
            <a:r>
              <a:rPr lang="ar-TN" sz="2800" b="1" u="none" dirty="0" err="1" smtClean="0">
                <a:solidFill>
                  <a:schemeClr val="tx1">
                    <a:lumMod val="95000"/>
                  </a:schemeClr>
                </a:solidFill>
              </a:rPr>
              <a:t>و</a:t>
            </a:r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 قانوني ملائم </a:t>
            </a:r>
            <a:r>
              <a:rPr lang="ar-TN" sz="2800" b="1" u="none" dirty="0" err="1" smtClean="0">
                <a:solidFill>
                  <a:schemeClr val="tx1">
                    <a:lumMod val="95000"/>
                  </a:schemeClr>
                </a:solidFill>
              </a:rPr>
              <a:t>للإستثمار</a:t>
            </a:r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 في مجال </a:t>
            </a:r>
            <a:r>
              <a:rPr lang="ar-TN" sz="2800" b="1" u="none" dirty="0" err="1" smtClean="0">
                <a:solidFill>
                  <a:schemeClr val="tx1">
                    <a:lumMod val="95000"/>
                  </a:schemeClr>
                </a:solidFill>
              </a:rPr>
              <a:t>اللوجستية</a:t>
            </a:r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،</a:t>
            </a:r>
          </a:p>
          <a:p>
            <a:pPr algn="just" rtl="1">
              <a:defRPr/>
            </a:pPr>
            <a:endParaRPr lang="ar-TN" sz="900" b="1" u="none" dirty="0" smtClean="0">
              <a:solidFill>
                <a:schemeClr val="tx1">
                  <a:lumMod val="95000"/>
                </a:schemeClr>
              </a:solidFill>
            </a:endParaRPr>
          </a:p>
          <a:p>
            <a:pPr algn="just" rtl="1">
              <a:buFont typeface="Wingdings" pitchFamily="2" charset="2"/>
              <a:buChar char="v"/>
              <a:defRPr/>
            </a:pPr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 تكريس  الدور الفاعل </a:t>
            </a:r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لتونس </a:t>
            </a:r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في مجال </a:t>
            </a:r>
            <a:r>
              <a:rPr lang="ar-TN" sz="2800" b="1" u="none" dirty="0" err="1" smtClean="0">
                <a:solidFill>
                  <a:schemeClr val="tx1">
                    <a:lumMod val="95000"/>
                  </a:schemeClr>
                </a:solidFill>
              </a:rPr>
              <a:t>اللوجستية</a:t>
            </a:r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 كبوابة بين أوروبا  وإفريقيا،</a:t>
            </a:r>
          </a:p>
          <a:p>
            <a:pPr algn="just" rtl="1">
              <a:defRPr/>
            </a:pPr>
            <a:endParaRPr lang="ar-TN" sz="900" b="1" u="none" dirty="0" smtClean="0">
              <a:solidFill>
                <a:schemeClr val="tx1">
                  <a:lumMod val="95000"/>
                </a:schemeClr>
              </a:solidFill>
            </a:endParaRPr>
          </a:p>
          <a:p>
            <a:pPr algn="just" rtl="1">
              <a:buFont typeface="Wingdings" pitchFamily="2" charset="2"/>
              <a:buChar char="v"/>
              <a:defRPr/>
            </a:pPr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 تفعيل دور </a:t>
            </a:r>
            <a:r>
              <a:rPr lang="ar-TN" sz="2800" b="1" u="none" dirty="0" err="1" smtClean="0">
                <a:solidFill>
                  <a:schemeClr val="tx1">
                    <a:lumMod val="95000"/>
                  </a:schemeClr>
                </a:solidFill>
              </a:rPr>
              <a:t>اللوجستية</a:t>
            </a:r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 في </a:t>
            </a:r>
            <a:r>
              <a:rPr lang="ar-TN" sz="2800" b="1" u="none" dirty="0" err="1" smtClean="0">
                <a:solidFill>
                  <a:schemeClr val="tx1">
                    <a:lumMod val="95000"/>
                  </a:schemeClr>
                </a:solidFill>
              </a:rPr>
              <a:t>إندماج</a:t>
            </a:r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ar-TN" sz="2800" b="1" u="none" dirty="0" err="1" smtClean="0">
                <a:solidFill>
                  <a:schemeClr val="tx1">
                    <a:lumMod val="95000"/>
                  </a:schemeClr>
                </a:solidFill>
              </a:rPr>
              <a:t>الإقتصاد</a:t>
            </a:r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 الوطني في سلاسل القيمة العالمية،</a:t>
            </a:r>
          </a:p>
          <a:p>
            <a:pPr algn="just" rtl="1">
              <a:defRPr/>
            </a:pPr>
            <a:endParaRPr lang="ar-TN" sz="900" b="1" u="none" dirty="0" smtClean="0">
              <a:solidFill>
                <a:schemeClr val="tx1">
                  <a:lumMod val="95000"/>
                </a:schemeClr>
              </a:solidFill>
            </a:endParaRPr>
          </a:p>
          <a:p>
            <a:pPr algn="just" rtl="1">
              <a:buFont typeface="Wingdings" pitchFamily="2" charset="2"/>
              <a:buChar char="v"/>
              <a:defRPr/>
            </a:pPr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جعل </a:t>
            </a:r>
            <a:r>
              <a:rPr lang="ar-TN" sz="2800" b="1" u="none" dirty="0" err="1" smtClean="0">
                <a:solidFill>
                  <a:schemeClr val="tx1">
                    <a:lumMod val="95000"/>
                  </a:schemeClr>
                </a:solidFill>
              </a:rPr>
              <a:t>اللوجستية</a:t>
            </a:r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 مصدرا  هاما للنمو  </a:t>
            </a:r>
            <a:r>
              <a:rPr lang="ar-TN" sz="2800" b="1" u="none" dirty="0" err="1" smtClean="0">
                <a:solidFill>
                  <a:schemeClr val="tx1">
                    <a:lumMod val="95000"/>
                  </a:schemeClr>
                </a:solidFill>
              </a:rPr>
              <a:t>و</a:t>
            </a:r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 التشغيل،</a:t>
            </a:r>
          </a:p>
          <a:p>
            <a:pPr algn="just" rtl="1">
              <a:defRPr/>
            </a:pPr>
            <a:endParaRPr lang="ar-TN" sz="900" b="1" u="none" dirty="0" smtClean="0">
              <a:solidFill>
                <a:schemeClr val="tx1">
                  <a:lumMod val="95000"/>
                </a:schemeClr>
              </a:solidFill>
            </a:endParaRPr>
          </a:p>
          <a:p>
            <a:pPr algn="just" rtl="1">
              <a:buFont typeface="Wingdings" pitchFamily="2" charset="2"/>
              <a:buChar char="v"/>
              <a:defRPr/>
            </a:pPr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....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oneTexte 1"/>
          <p:cNvSpPr txBox="1">
            <a:spLocks noChangeArrowheads="1"/>
          </p:cNvSpPr>
          <p:nvPr/>
        </p:nvSpPr>
        <p:spPr bwMode="auto">
          <a:xfrm>
            <a:off x="2524125" y="714375"/>
            <a:ext cx="3786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-214313"/>
            <a:ext cx="9906000" cy="218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fr-FR" sz="2600" b="1" u="none"/>
          </a:p>
          <a:p>
            <a:pPr algn="l"/>
            <a:endParaRPr lang="fr-FR" sz="2600" u="none"/>
          </a:p>
          <a:p>
            <a:pPr algn="l"/>
            <a:endParaRPr lang="fr-FR" sz="2800" u="none"/>
          </a:p>
          <a:p>
            <a:pPr algn="l"/>
            <a:endParaRPr lang="fr-FR" sz="2800" u="none"/>
          </a:p>
          <a:p>
            <a:pPr algn="l"/>
            <a:endParaRPr lang="fr-FR" sz="2800" u="none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gray">
          <a:xfrm>
            <a:off x="0" y="0"/>
            <a:ext cx="9906000" cy="476250"/>
          </a:xfrm>
          <a:prstGeom prst="roundRect">
            <a:avLst>
              <a:gd name="adj" fmla="val 32662"/>
            </a:avLst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ar-TN" sz="3600" b="1" u="none" dirty="0" smtClean="0">
                <a:solidFill>
                  <a:schemeClr val="bg1"/>
                </a:solidFill>
              </a:rPr>
              <a:t>الشبكة  المندمجة للمناطق </a:t>
            </a:r>
            <a:r>
              <a:rPr lang="ar-TN" sz="3600" b="1" u="none" dirty="0" err="1" smtClean="0">
                <a:solidFill>
                  <a:schemeClr val="bg1"/>
                </a:solidFill>
              </a:rPr>
              <a:t>اللوجستية</a:t>
            </a:r>
            <a:endParaRPr lang="fr-FR" sz="3600" b="1" u="none" dirty="0">
              <a:solidFill>
                <a:schemeClr val="bg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28569" y="857232"/>
            <a:ext cx="4138613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Clr>
                <a:srgbClr val="FFFF00"/>
              </a:buClr>
              <a:buFont typeface="Wingdings" pitchFamily="2" charset="2"/>
              <a:buChar char="Ø"/>
            </a:pPr>
            <a:r>
              <a:rPr lang="fr-FR" sz="2000" b="1" u="none" dirty="0"/>
              <a:t> </a:t>
            </a:r>
            <a:r>
              <a:rPr lang="fr-FR" sz="2000" b="1" u="none" dirty="0">
                <a:solidFill>
                  <a:srgbClr val="FFC000"/>
                </a:solidFill>
              </a:rPr>
              <a:t>Un réseau de </a:t>
            </a:r>
            <a:r>
              <a:rPr lang="fr-FR" sz="2000" b="1" u="none" dirty="0" smtClean="0">
                <a:solidFill>
                  <a:srgbClr val="FFC000"/>
                </a:solidFill>
              </a:rPr>
              <a:t>plateformes </a:t>
            </a:r>
            <a:r>
              <a:rPr lang="fr-FR" sz="2000" b="1" u="none" dirty="0">
                <a:solidFill>
                  <a:srgbClr val="FFC000"/>
                </a:solidFill>
              </a:rPr>
              <a:t>logistiques </a:t>
            </a:r>
            <a:r>
              <a:rPr lang="fr-FR" sz="2000" b="1" u="none" dirty="0"/>
              <a:t>couvrant </a:t>
            </a:r>
            <a:r>
              <a:rPr lang="fr-FR" sz="2000" b="1" u="none" dirty="0" smtClean="0"/>
              <a:t>tout </a:t>
            </a:r>
            <a:r>
              <a:rPr lang="fr-FR" sz="2000" b="1" u="none" dirty="0"/>
              <a:t>le territoire tunisien à proximité des centres de consommation et de production et à la jonction des principaux axes de transport :</a:t>
            </a: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785794"/>
            <a:ext cx="4095750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7" name="Tableau 16"/>
          <p:cNvGraphicFramePr>
            <a:graphicFrameLocks noGrp="1"/>
          </p:cNvGraphicFramePr>
          <p:nvPr/>
        </p:nvGraphicFramePr>
        <p:xfrm>
          <a:off x="166654" y="3286124"/>
          <a:ext cx="4444999" cy="3174514"/>
        </p:xfrm>
        <a:graphic>
          <a:graphicData uri="http://schemas.openxmlformats.org/drawingml/2006/table">
            <a:tbl>
              <a:tblPr/>
              <a:tblGrid>
                <a:gridCol w="1215726"/>
                <a:gridCol w="1861581"/>
                <a:gridCol w="1367692"/>
              </a:tblGrid>
              <a:tr h="245556">
                <a:tc>
                  <a:txBody>
                    <a:bodyPr/>
                    <a:lstStyle/>
                    <a:p>
                      <a:pPr indent="-446405"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</a:rPr>
                        <a:t>Plateforme</a:t>
                      </a:r>
                      <a:endParaRPr lang="fr-FR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1079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9B"/>
                    </a:solidFill>
                  </a:tcPr>
                </a:tc>
                <a:tc>
                  <a:txBody>
                    <a:bodyPr/>
                    <a:lstStyle/>
                    <a:p>
                      <a:pPr indent="-446405" algn="ctr"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</a:rPr>
                        <a:t>Type vocation</a:t>
                      </a:r>
                      <a:endParaRPr lang="fr-FR" sz="12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1079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9B"/>
                    </a:solidFill>
                  </a:tcPr>
                </a:tc>
                <a:tc>
                  <a:txBody>
                    <a:bodyPr/>
                    <a:lstStyle/>
                    <a:p>
                      <a:pPr indent="-446405" algn="ctr"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</a:rPr>
                        <a:t>Superficie (ha)</a:t>
                      </a:r>
                      <a:endParaRPr lang="fr-FR" sz="12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1079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9B"/>
                    </a:solidFill>
                  </a:tcPr>
                </a:tc>
              </a:tr>
              <a:tr h="285118">
                <a:tc>
                  <a:txBody>
                    <a:bodyPr/>
                    <a:lstStyle/>
                    <a:p>
                      <a:pPr indent="-446405" algn="ctr">
                        <a:spcAft>
                          <a:spcPts val="0"/>
                        </a:spcAft>
                      </a:pPr>
                      <a:r>
                        <a:rPr lang="fr-FR" sz="1200" b="1" dirty="0" err="1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</a:rPr>
                        <a:t>Jebel</a:t>
                      </a:r>
                      <a:r>
                        <a:rPr lang="fr-FR" sz="1200" b="1" dirty="0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</a:rPr>
                        <a:t> El Oust</a:t>
                      </a:r>
                      <a:endParaRPr lang="fr-FR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1079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9B"/>
                    </a:solidFill>
                  </a:tcPr>
                </a:tc>
                <a:tc>
                  <a:txBody>
                    <a:bodyPr/>
                    <a:lstStyle/>
                    <a:p>
                      <a:pPr indent="-446405"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</a:rPr>
                        <a:t>International</a:t>
                      </a:r>
                      <a:endParaRPr lang="fr-FR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1079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9B"/>
                    </a:solidFill>
                  </a:tcPr>
                </a:tc>
                <a:tc>
                  <a:txBody>
                    <a:bodyPr/>
                    <a:lstStyle/>
                    <a:p>
                      <a:pPr indent="-446405" algn="ctr"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</a:rPr>
                        <a:t>214</a:t>
                      </a:r>
                      <a:endParaRPr lang="fr-FR" sz="12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1079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9B"/>
                    </a:solidFill>
                  </a:tcPr>
                </a:tc>
              </a:tr>
              <a:tr h="268065">
                <a:tc>
                  <a:txBody>
                    <a:bodyPr/>
                    <a:lstStyle/>
                    <a:p>
                      <a:pPr indent="-446405" algn="ctr">
                        <a:spcAft>
                          <a:spcPts val="0"/>
                        </a:spcAft>
                      </a:pPr>
                      <a:r>
                        <a:rPr lang="fr-FR" sz="1200" b="1" dirty="0" err="1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</a:rPr>
                        <a:t>Radès</a:t>
                      </a:r>
                      <a:endParaRPr lang="fr-FR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1079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FC96"/>
                    </a:solidFill>
                  </a:tcPr>
                </a:tc>
                <a:tc>
                  <a:txBody>
                    <a:bodyPr/>
                    <a:lstStyle/>
                    <a:p>
                      <a:pPr indent="-446405"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</a:rPr>
                        <a:t>National/International</a:t>
                      </a:r>
                      <a:endParaRPr lang="fr-FR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1079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FC96"/>
                    </a:solidFill>
                  </a:tcPr>
                </a:tc>
                <a:tc>
                  <a:txBody>
                    <a:bodyPr/>
                    <a:lstStyle/>
                    <a:p>
                      <a:pPr indent="-446405"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</a:rPr>
                        <a:t>47</a:t>
                      </a:r>
                      <a:endParaRPr lang="fr-FR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1079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FC96"/>
                    </a:solidFill>
                  </a:tcPr>
                </a:tc>
              </a:tr>
              <a:tr h="376519">
                <a:tc>
                  <a:txBody>
                    <a:bodyPr/>
                    <a:lstStyle/>
                    <a:p>
                      <a:pPr indent="-446405" algn="ctr"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</a:rPr>
                        <a:t>Sfax-Tyna</a:t>
                      </a:r>
                      <a:endParaRPr lang="fr-FR" sz="12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1079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9B"/>
                    </a:solidFill>
                  </a:tcPr>
                </a:tc>
                <a:tc>
                  <a:txBody>
                    <a:bodyPr/>
                    <a:lstStyle/>
                    <a:p>
                      <a:pPr indent="-446405"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</a:rPr>
                        <a:t>National/International</a:t>
                      </a:r>
                      <a:endParaRPr lang="fr-FR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1079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9B"/>
                    </a:solidFill>
                  </a:tcPr>
                </a:tc>
                <a:tc>
                  <a:txBody>
                    <a:bodyPr/>
                    <a:lstStyle/>
                    <a:p>
                      <a:pPr indent="-446405"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</a:rPr>
                        <a:t>128</a:t>
                      </a:r>
                      <a:endParaRPr lang="fr-FR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1079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9B"/>
                    </a:solidFill>
                  </a:tcPr>
                </a:tc>
              </a:tr>
              <a:tr h="250331">
                <a:tc>
                  <a:txBody>
                    <a:bodyPr/>
                    <a:lstStyle/>
                    <a:p>
                      <a:pPr indent="-446405" algn="ctr"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</a:rPr>
                        <a:t>Sousse Ouest</a:t>
                      </a:r>
                      <a:endParaRPr lang="fr-FR" sz="12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1079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9B"/>
                    </a:solidFill>
                  </a:tcPr>
                </a:tc>
                <a:tc>
                  <a:txBody>
                    <a:bodyPr/>
                    <a:lstStyle/>
                    <a:p>
                      <a:pPr indent="-446405"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</a:rPr>
                        <a:t>National/International</a:t>
                      </a:r>
                      <a:endParaRPr lang="fr-FR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1079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9B"/>
                    </a:solidFill>
                  </a:tcPr>
                </a:tc>
                <a:tc>
                  <a:txBody>
                    <a:bodyPr/>
                    <a:lstStyle/>
                    <a:p>
                      <a:pPr indent="-446405"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</a:rPr>
                        <a:t>289</a:t>
                      </a:r>
                      <a:endParaRPr lang="fr-FR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1079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9B"/>
                    </a:solidFill>
                  </a:tcPr>
                </a:tc>
              </a:tr>
              <a:tr h="331500">
                <a:tc>
                  <a:txBody>
                    <a:bodyPr/>
                    <a:lstStyle/>
                    <a:p>
                      <a:pPr indent="-446405" algn="ctr">
                        <a:spcAft>
                          <a:spcPts val="0"/>
                        </a:spcAft>
                      </a:pPr>
                      <a:r>
                        <a:rPr lang="fr-FR" sz="1200" b="1" dirty="0" err="1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</a:rPr>
                        <a:t>Enfidha</a:t>
                      </a:r>
                      <a:endParaRPr lang="fr-FR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1079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9B"/>
                    </a:solidFill>
                  </a:tcPr>
                </a:tc>
                <a:tc>
                  <a:txBody>
                    <a:bodyPr/>
                    <a:lstStyle/>
                    <a:p>
                      <a:pPr indent="-446405"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</a:rPr>
                        <a:t>National/International</a:t>
                      </a:r>
                      <a:endParaRPr lang="fr-FR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1079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9B"/>
                    </a:solidFill>
                  </a:tcPr>
                </a:tc>
                <a:tc>
                  <a:txBody>
                    <a:bodyPr/>
                    <a:lstStyle/>
                    <a:p>
                      <a:pPr indent="-446405"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</a:rPr>
                        <a:t>500</a:t>
                      </a:r>
                      <a:endParaRPr lang="fr-FR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1079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9B"/>
                    </a:solidFill>
                  </a:tcPr>
                </a:tc>
              </a:tr>
              <a:tr h="288528">
                <a:tc>
                  <a:txBody>
                    <a:bodyPr/>
                    <a:lstStyle/>
                    <a:p>
                      <a:pPr indent="-446405" algn="ctr"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</a:rPr>
                        <a:t>Gafsa</a:t>
                      </a:r>
                      <a:endParaRPr lang="fr-FR" sz="12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1079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9B"/>
                    </a:solidFill>
                  </a:tcPr>
                </a:tc>
                <a:tc>
                  <a:txBody>
                    <a:bodyPr/>
                    <a:lstStyle/>
                    <a:p>
                      <a:pPr indent="-446405" algn="ctr"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</a:rPr>
                        <a:t>Régional/International</a:t>
                      </a:r>
                      <a:endParaRPr lang="fr-FR" sz="12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1079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9B"/>
                    </a:solidFill>
                  </a:tcPr>
                </a:tc>
                <a:tc>
                  <a:txBody>
                    <a:bodyPr/>
                    <a:lstStyle/>
                    <a:p>
                      <a:pPr indent="-446405"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</a:rPr>
                        <a:t>85</a:t>
                      </a:r>
                      <a:endParaRPr lang="fr-FR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1079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9B"/>
                    </a:solidFill>
                  </a:tcPr>
                </a:tc>
              </a:tr>
              <a:tr h="313084">
                <a:tc>
                  <a:txBody>
                    <a:bodyPr/>
                    <a:lstStyle/>
                    <a:p>
                      <a:pPr indent="-446405" algn="ctr"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</a:rPr>
                        <a:t>Tozeur</a:t>
                      </a:r>
                      <a:endParaRPr lang="fr-FR" sz="12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1079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9B"/>
                    </a:solidFill>
                  </a:tcPr>
                </a:tc>
                <a:tc>
                  <a:txBody>
                    <a:bodyPr/>
                    <a:lstStyle/>
                    <a:p>
                      <a:pPr indent="-446405" algn="ctr"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</a:rPr>
                        <a:t>Régional/International</a:t>
                      </a:r>
                      <a:endParaRPr lang="fr-FR" sz="12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1079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9B"/>
                    </a:solidFill>
                  </a:tcPr>
                </a:tc>
                <a:tc>
                  <a:txBody>
                    <a:bodyPr/>
                    <a:lstStyle/>
                    <a:p>
                      <a:pPr indent="-446405"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</a:rPr>
                        <a:t>80</a:t>
                      </a:r>
                      <a:endParaRPr lang="fr-FR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1079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9B"/>
                    </a:solidFill>
                  </a:tcPr>
                </a:tc>
              </a:tr>
              <a:tr h="279661">
                <a:tc>
                  <a:txBody>
                    <a:bodyPr/>
                    <a:lstStyle/>
                    <a:p>
                      <a:pPr indent="-446405"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</a:rPr>
                        <a:t>Jendouba</a:t>
                      </a:r>
                      <a:endParaRPr lang="fr-FR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1079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9B"/>
                    </a:solidFill>
                  </a:tcPr>
                </a:tc>
                <a:tc>
                  <a:txBody>
                    <a:bodyPr/>
                    <a:lstStyle/>
                    <a:p>
                      <a:pPr indent="-446405" algn="ctr"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</a:rPr>
                        <a:t>Régional/International</a:t>
                      </a:r>
                      <a:endParaRPr lang="fr-FR" sz="12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1079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9B"/>
                    </a:solidFill>
                  </a:tcPr>
                </a:tc>
                <a:tc>
                  <a:txBody>
                    <a:bodyPr/>
                    <a:lstStyle/>
                    <a:p>
                      <a:pPr indent="-446405"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</a:rPr>
                        <a:t>54</a:t>
                      </a:r>
                      <a:endParaRPr lang="fr-FR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1079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9B"/>
                    </a:solidFill>
                  </a:tcPr>
                </a:tc>
              </a:tr>
              <a:tr h="290596">
                <a:tc>
                  <a:txBody>
                    <a:bodyPr/>
                    <a:lstStyle/>
                    <a:p>
                      <a:pPr indent="-446405" algn="ctr"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</a:rPr>
                        <a:t>Zarzis</a:t>
                      </a:r>
                      <a:endParaRPr lang="fr-FR" sz="12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1079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9B"/>
                    </a:solidFill>
                  </a:tcPr>
                </a:tc>
                <a:tc>
                  <a:txBody>
                    <a:bodyPr/>
                    <a:lstStyle/>
                    <a:p>
                      <a:pPr indent="-446405" algn="ctr"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</a:rPr>
                        <a:t>Régional/International</a:t>
                      </a:r>
                      <a:endParaRPr lang="fr-FR" sz="12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1079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9B"/>
                    </a:solidFill>
                  </a:tcPr>
                </a:tc>
                <a:tc>
                  <a:txBody>
                    <a:bodyPr/>
                    <a:lstStyle/>
                    <a:p>
                      <a:pPr indent="-446405"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</a:rPr>
                        <a:t>202</a:t>
                      </a:r>
                      <a:endParaRPr lang="fr-FR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1079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9B"/>
                    </a:solidFill>
                  </a:tcPr>
                </a:tc>
              </a:tr>
              <a:tr h="245556">
                <a:tc gridSpan="2">
                  <a:txBody>
                    <a:bodyPr/>
                    <a:lstStyle/>
                    <a:p>
                      <a:pPr marL="0" indent="-44640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200" b="1" kern="1200" dirty="0" smtClean="0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Total</a:t>
                      </a:r>
                      <a:endParaRPr lang="fr-FR" sz="1200" b="1" kern="1200" dirty="0">
                        <a:solidFill>
                          <a:srgbClr val="1F497D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1079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9B"/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-446405" algn="just"/>
                      <a:endParaRPr lang="fr-FR" sz="12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1079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9B"/>
                    </a:solidFill>
                  </a:tcPr>
                </a:tc>
                <a:tc>
                  <a:txBody>
                    <a:bodyPr/>
                    <a:lstStyle/>
                    <a:p>
                      <a:pPr indent="-446405"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</a:rPr>
                        <a:t>1600</a:t>
                      </a:r>
                      <a:endParaRPr lang="fr-FR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1079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9B"/>
                    </a:solidFill>
                  </a:tcPr>
                </a:tc>
              </a:tr>
            </a:tbl>
          </a:graphicData>
        </a:graphic>
      </p:graphicFrame>
      <p:sp>
        <p:nvSpPr>
          <p:cNvPr id="18" name="ZoneTexte 17"/>
          <p:cNvSpPr txBox="1"/>
          <p:nvPr/>
        </p:nvSpPr>
        <p:spPr>
          <a:xfrm>
            <a:off x="5381628" y="5000636"/>
            <a:ext cx="407196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dirty="0" smtClean="0"/>
              <a:t>Premiers projets à réaliser </a:t>
            </a:r>
          </a:p>
          <a:p>
            <a:pPr algn="l"/>
            <a:r>
              <a:rPr lang="fr-FR" dirty="0" smtClean="0"/>
              <a:t>ZAL de Rades </a:t>
            </a:r>
          </a:p>
          <a:p>
            <a:pPr algn="l"/>
            <a:r>
              <a:rPr lang="fr-FR" dirty="0" smtClean="0"/>
              <a:t>ZAL de </a:t>
            </a:r>
            <a:r>
              <a:rPr lang="fr-FR" dirty="0" err="1" smtClean="0"/>
              <a:t>Zarsis</a:t>
            </a:r>
            <a:r>
              <a:rPr lang="fr-FR" dirty="0" smtClean="0"/>
              <a:t> </a:t>
            </a:r>
          </a:p>
          <a:p>
            <a:pPr algn="l"/>
            <a:r>
              <a:rPr lang="fr-FR" dirty="0" smtClean="0"/>
              <a:t>ZAL d’</a:t>
            </a:r>
            <a:r>
              <a:rPr lang="fr-FR" dirty="0" err="1" smtClean="0"/>
              <a:t>Enfidha</a:t>
            </a:r>
            <a:endParaRPr lang="fr-FR" dirty="0" smtClean="0"/>
          </a:p>
          <a:p>
            <a:pPr algn="l"/>
            <a:r>
              <a:rPr lang="fr-FR" dirty="0" smtClean="0"/>
              <a:t>ZAL de </a:t>
            </a:r>
            <a:r>
              <a:rPr lang="fr-FR" dirty="0" err="1" smtClean="0"/>
              <a:t>Jbel</a:t>
            </a:r>
            <a:r>
              <a:rPr lang="fr-FR" dirty="0" smtClean="0"/>
              <a:t> Oust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0" y="2285992"/>
            <a:ext cx="9906000" cy="1714512"/>
          </a:xfrm>
          <a:prstGeom prst="roundRect">
            <a:avLst>
              <a:gd name="adj" fmla="val 32662"/>
            </a:avLst>
          </a:prstGeom>
          <a:solidFill>
            <a:schemeClr val="bg1">
              <a:lumMod val="60000"/>
              <a:lumOff val="40000"/>
            </a:schemeClr>
          </a:solidFill>
          <a:ln w="28575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 algn="just">
              <a:defRPr/>
            </a:pPr>
            <a:endParaRPr lang="fr-FR" sz="2400" b="1" u="none" dirty="0">
              <a:solidFill>
                <a:srgbClr val="FFC000"/>
              </a:solidFill>
            </a:endParaRPr>
          </a:p>
          <a:p>
            <a:pPr algn="ctr">
              <a:defRPr/>
            </a:pPr>
            <a:r>
              <a:rPr lang="ar-TN" sz="3600" b="1" u="none" dirty="0" smtClean="0">
                <a:solidFill>
                  <a:srgbClr val="FFFF00"/>
                </a:solidFill>
              </a:rPr>
              <a:t>شكرا على </a:t>
            </a:r>
            <a:r>
              <a:rPr lang="ar-TN" sz="3600" b="1" u="none" dirty="0" err="1" smtClean="0">
                <a:solidFill>
                  <a:srgbClr val="FFFF00"/>
                </a:solidFill>
              </a:rPr>
              <a:t>الإنتباه</a:t>
            </a:r>
            <a:endParaRPr lang="fr-FR" sz="2400" b="1" u="none" dirty="0" smtClean="0">
              <a:solidFill>
                <a:srgbClr val="FFFF00"/>
              </a:solidFill>
            </a:endParaRPr>
          </a:p>
          <a:p>
            <a:pPr algn="just">
              <a:defRPr/>
            </a:pPr>
            <a:endParaRPr lang="fr-FR" sz="2400" b="1" u="none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subTitle" idx="1"/>
          </p:nvPr>
        </p:nvSpPr>
        <p:spPr>
          <a:xfrm>
            <a:off x="166654" y="1428751"/>
            <a:ext cx="9501254" cy="4572017"/>
          </a:xfrm>
        </p:spPr>
        <p:txBody>
          <a:bodyPr/>
          <a:lstStyle/>
          <a:p>
            <a:pPr algn="justLow" rtl="1"/>
            <a:r>
              <a:rPr lang="ar-TN" sz="3600" b="1" dirty="0" smtClean="0">
                <a:solidFill>
                  <a:schemeClr val="tx1">
                    <a:lumMod val="95000"/>
                  </a:schemeClr>
                </a:solidFill>
              </a:rPr>
              <a:t>1- الإشكالية </a:t>
            </a:r>
            <a:r>
              <a:rPr lang="ar-TN" sz="3600" dirty="0" smtClean="0">
                <a:solidFill>
                  <a:schemeClr val="tx1">
                    <a:lumMod val="95000"/>
                  </a:schemeClr>
                </a:solidFill>
              </a:rPr>
              <a:t>المطروحة</a:t>
            </a:r>
            <a:endParaRPr lang="fr-FR" sz="3600" dirty="0" smtClean="0">
              <a:solidFill>
                <a:schemeClr val="tx1">
                  <a:lumMod val="95000"/>
                </a:schemeClr>
              </a:solidFill>
            </a:endParaRPr>
          </a:p>
          <a:p>
            <a:pPr algn="justLow" rtl="1"/>
            <a:endParaRPr lang="ar-TN" sz="1000" b="1" dirty="0" smtClean="0">
              <a:solidFill>
                <a:schemeClr val="tx1">
                  <a:lumMod val="95000"/>
                </a:schemeClr>
              </a:solidFill>
            </a:endParaRPr>
          </a:p>
          <a:p>
            <a:pPr algn="justLow" rtl="1"/>
            <a:r>
              <a:rPr lang="ar-TN" sz="3600" b="1" dirty="0" smtClean="0">
                <a:solidFill>
                  <a:schemeClr val="tx1">
                    <a:lumMod val="95000"/>
                  </a:schemeClr>
                </a:solidFill>
              </a:rPr>
              <a:t>2- </a:t>
            </a:r>
            <a:r>
              <a:rPr lang="ar-TN" sz="3600" dirty="0" err="1" smtClean="0">
                <a:solidFill>
                  <a:schemeClr val="tx1">
                    <a:lumMod val="95000"/>
                  </a:schemeClr>
                </a:solidFill>
              </a:rPr>
              <a:t>التمشي</a:t>
            </a:r>
            <a:r>
              <a:rPr lang="ar-TN" sz="3600" dirty="0" smtClean="0">
                <a:solidFill>
                  <a:schemeClr val="tx1">
                    <a:lumMod val="95000"/>
                  </a:schemeClr>
                </a:solidFill>
              </a:rPr>
              <a:t> لرفع </a:t>
            </a:r>
            <a:r>
              <a:rPr lang="ar-TN" sz="3600" dirty="0" err="1" smtClean="0">
                <a:solidFill>
                  <a:schemeClr val="tx1">
                    <a:lumMod val="95000"/>
                  </a:schemeClr>
                </a:solidFill>
              </a:rPr>
              <a:t>الاشكاليات</a:t>
            </a:r>
            <a:endParaRPr lang="fr-FR" sz="3600" dirty="0" smtClean="0">
              <a:solidFill>
                <a:schemeClr val="tx1">
                  <a:lumMod val="95000"/>
                </a:schemeClr>
              </a:solidFill>
            </a:endParaRPr>
          </a:p>
          <a:p>
            <a:pPr algn="justLow" rtl="1"/>
            <a:endParaRPr lang="ar-TN" sz="1000" b="1" dirty="0" smtClean="0">
              <a:solidFill>
                <a:schemeClr val="tx1">
                  <a:lumMod val="95000"/>
                </a:schemeClr>
              </a:solidFill>
            </a:endParaRPr>
          </a:p>
          <a:p>
            <a:pPr algn="justLow" rtl="1"/>
            <a:r>
              <a:rPr lang="ar-TN" sz="3600" b="1" dirty="0" smtClean="0">
                <a:solidFill>
                  <a:schemeClr val="tx1">
                    <a:lumMod val="95000"/>
                  </a:schemeClr>
                </a:solidFill>
              </a:rPr>
              <a:t>3- إستراتيجية </a:t>
            </a:r>
            <a:r>
              <a:rPr lang="ar-TN" sz="3600" dirty="0" smtClean="0">
                <a:solidFill>
                  <a:schemeClr val="tx1">
                    <a:lumMod val="95000"/>
                  </a:schemeClr>
                </a:solidFill>
              </a:rPr>
              <a:t>التحكم في سلسلة </a:t>
            </a:r>
            <a:r>
              <a:rPr lang="ar-TN" sz="3600" dirty="0" err="1" smtClean="0">
                <a:solidFill>
                  <a:schemeClr val="tx1">
                    <a:lumMod val="95000"/>
                  </a:schemeClr>
                </a:solidFill>
              </a:rPr>
              <a:t>اللوجستية</a:t>
            </a:r>
            <a:endParaRPr lang="fr-FR" sz="3600" dirty="0" smtClean="0">
              <a:solidFill>
                <a:schemeClr val="tx1">
                  <a:lumMod val="95000"/>
                </a:schemeClr>
              </a:solidFill>
            </a:endParaRPr>
          </a:p>
          <a:p>
            <a:pPr algn="justLow" rtl="1"/>
            <a:endParaRPr lang="ar-TN" sz="1000" b="1" dirty="0" smtClean="0">
              <a:solidFill>
                <a:schemeClr val="tx1">
                  <a:lumMod val="95000"/>
                </a:schemeClr>
              </a:solidFill>
            </a:endParaRPr>
          </a:p>
          <a:p>
            <a:pPr algn="justLow" rtl="1"/>
            <a:r>
              <a:rPr lang="ar-TN" sz="3600" b="1" dirty="0" smtClean="0">
                <a:solidFill>
                  <a:schemeClr val="tx1">
                    <a:lumMod val="95000"/>
                  </a:schemeClr>
                </a:solidFill>
              </a:rPr>
              <a:t>4- </a:t>
            </a:r>
            <a:r>
              <a:rPr lang="ar-TN" sz="3600" dirty="0" smtClean="0">
                <a:solidFill>
                  <a:schemeClr val="tx1">
                    <a:lumMod val="95000"/>
                  </a:schemeClr>
                </a:solidFill>
              </a:rPr>
              <a:t>خارطة طريق ال</a:t>
            </a:r>
            <a:r>
              <a:rPr lang="ar-TN" altLang="zh-TW" sz="3600" dirty="0" smtClean="0">
                <a:solidFill>
                  <a:schemeClr val="tx1">
                    <a:lumMod val="95000"/>
                  </a:schemeClr>
                </a:solidFill>
                <a:sym typeface="Wingdings" pitchFamily="2" charset="2"/>
              </a:rPr>
              <a:t>وكالة التونسية للتحكم في سلسلة </a:t>
            </a:r>
            <a:r>
              <a:rPr lang="ar-TN" altLang="zh-TW" sz="3600" dirty="0" err="1" smtClean="0">
                <a:solidFill>
                  <a:schemeClr val="tx1">
                    <a:lumMod val="95000"/>
                  </a:schemeClr>
                </a:solidFill>
                <a:sym typeface="Wingdings" pitchFamily="2" charset="2"/>
              </a:rPr>
              <a:t>اللوجستية</a:t>
            </a:r>
            <a:endParaRPr lang="fr-FR" altLang="zh-TW" sz="3600" dirty="0" smtClean="0">
              <a:solidFill>
                <a:schemeClr val="tx1">
                  <a:lumMod val="95000"/>
                </a:schemeClr>
              </a:solidFill>
              <a:sym typeface="Wingdings" pitchFamily="2" charset="2"/>
            </a:endParaRPr>
          </a:p>
          <a:p>
            <a:pPr algn="justLow" rtl="1"/>
            <a:endParaRPr lang="ar-TN" altLang="zh-TW" sz="1000" dirty="0" smtClean="0">
              <a:solidFill>
                <a:schemeClr val="tx1">
                  <a:lumMod val="95000"/>
                </a:schemeClr>
              </a:solidFill>
              <a:sym typeface="Wingdings" pitchFamily="2" charset="2"/>
            </a:endParaRPr>
          </a:p>
          <a:p>
            <a:pPr algn="justLow" rtl="1"/>
            <a:endParaRPr lang="fr-FR" altLang="zh-TW" sz="3600" dirty="0" smtClean="0">
              <a:solidFill>
                <a:schemeClr val="tx1">
                  <a:lumMod val="95000"/>
                </a:schemeClr>
              </a:solidFill>
              <a:sym typeface="Wingdings" pitchFamily="2" charset="2"/>
            </a:endParaRPr>
          </a:p>
          <a:p>
            <a:pPr algn="justLow" rtl="1"/>
            <a:r>
              <a:rPr lang="ar-TN" altLang="zh-TW" sz="3600" dirty="0" smtClean="0">
                <a:solidFill>
                  <a:schemeClr val="tx1">
                    <a:lumMod val="95000"/>
                  </a:schemeClr>
                </a:solidFill>
                <a:sym typeface="Wingdings" pitchFamily="2" charset="2"/>
              </a:rPr>
              <a:t> </a:t>
            </a:r>
            <a:r>
              <a:rPr lang="ar-TN" sz="36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ar-TN" sz="36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ar-TN" sz="36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ar-TN" sz="36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ar-TN" sz="28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ar-TN" sz="2800" b="1" dirty="0" smtClean="0">
                <a:solidFill>
                  <a:schemeClr val="tx1">
                    <a:lumMod val="95000"/>
                  </a:schemeClr>
                </a:solidFill>
              </a:rPr>
            </a:br>
            <a:endParaRPr lang="fr-FR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AutoShape 4"/>
          <p:cNvSpPr>
            <a:spLocks noChangeArrowheads="1"/>
          </p:cNvSpPr>
          <p:nvPr/>
        </p:nvSpPr>
        <p:spPr bwMode="gray">
          <a:xfrm>
            <a:off x="0" y="-24"/>
            <a:ext cx="9906000" cy="785794"/>
          </a:xfrm>
          <a:prstGeom prst="roundRect">
            <a:avLst>
              <a:gd name="adj" fmla="val 32662"/>
            </a:avLst>
          </a:prstGeom>
          <a:noFill/>
          <a:ln w="28575" algn="ctr">
            <a:noFill/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 algn="ctr" rtl="1">
              <a:defRPr/>
            </a:pPr>
            <a:r>
              <a:rPr lang="ar-TN" sz="4800" b="1" u="none" dirty="0" smtClean="0">
                <a:solidFill>
                  <a:srgbClr val="FFFF00"/>
                </a:solidFill>
              </a:rPr>
              <a:t>مخطط العرض</a:t>
            </a:r>
            <a:endParaRPr lang="fr-FR" sz="4400" b="1" u="none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0" y="0"/>
            <a:ext cx="9906000" cy="500042"/>
          </a:xfrm>
          <a:prstGeom prst="roundRect">
            <a:avLst>
              <a:gd name="adj" fmla="val 32662"/>
            </a:avLst>
          </a:prstGeom>
          <a:noFill/>
          <a:ln w="28575" algn="ctr">
            <a:noFill/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 algn="ctr" rtl="1">
              <a:defRPr/>
            </a:pPr>
            <a:r>
              <a:rPr lang="ar-TN" sz="4400" u="none" dirty="0" smtClean="0">
                <a:solidFill>
                  <a:srgbClr val="FFFF00"/>
                </a:solidFill>
              </a:rPr>
              <a:t>1</a:t>
            </a:r>
            <a:r>
              <a:rPr lang="ar-TN" sz="3600" b="1" u="none" dirty="0" smtClean="0">
                <a:solidFill>
                  <a:srgbClr val="FFFF00"/>
                </a:solidFill>
              </a:rPr>
              <a:t>- </a:t>
            </a:r>
            <a:r>
              <a:rPr lang="ar-TN" sz="4000" b="1" u="none" dirty="0" smtClean="0">
                <a:solidFill>
                  <a:srgbClr val="FFFF00"/>
                </a:solidFill>
              </a:rPr>
              <a:t>الإشكـاليات المطروحة</a:t>
            </a:r>
            <a:endParaRPr lang="fr-FR" sz="4800" b="1" u="none" dirty="0">
              <a:solidFill>
                <a:srgbClr val="FFFF00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5381628" y="714356"/>
            <a:ext cx="4524372" cy="1500198"/>
          </a:xfrm>
          <a:prstGeom prst="ellipse">
            <a:avLst/>
          </a:prstGeom>
          <a:solidFill>
            <a:schemeClr val="accent1"/>
          </a:solidFill>
          <a:ln>
            <a:solidFill>
              <a:schemeClr val="bg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ضعف العرض في الخدمات </a:t>
            </a:r>
            <a:r>
              <a:rPr lang="ar-TN" sz="2800" b="1" u="none" dirty="0" err="1" smtClean="0">
                <a:solidFill>
                  <a:schemeClr val="tx1">
                    <a:lumMod val="95000"/>
                  </a:schemeClr>
                </a:solidFill>
              </a:rPr>
              <a:t>اللوجستية</a:t>
            </a:r>
            <a:endParaRPr lang="fr-FR" sz="2800" b="1" u="none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95216" y="714356"/>
            <a:ext cx="4357718" cy="1571636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ضعف الأداء في السلسلة </a:t>
            </a:r>
            <a:r>
              <a:rPr lang="ar-TN" sz="2800" b="1" u="none" dirty="0" err="1" smtClean="0">
                <a:solidFill>
                  <a:schemeClr val="tx1">
                    <a:lumMod val="95000"/>
                  </a:schemeClr>
                </a:solidFill>
              </a:rPr>
              <a:t>اللوجستية</a:t>
            </a:r>
            <a:endParaRPr lang="fr-FR" sz="2800" b="1" u="none" dirty="0" smtClean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2595546" y="2228848"/>
            <a:ext cx="4486300" cy="162878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إ</a:t>
            </a:r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طار قانوني ناقص وغير ملائم</a:t>
            </a:r>
            <a:endParaRPr lang="fr-FR" sz="2400" b="1" u="none" dirty="0" err="1" smtClean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10" name="Flèche vers le bas 9"/>
          <p:cNvSpPr/>
          <p:nvPr/>
        </p:nvSpPr>
        <p:spPr>
          <a:xfrm flipH="1">
            <a:off x="4595810" y="3929066"/>
            <a:ext cx="571504" cy="928694"/>
          </a:xfrm>
          <a:prstGeom prst="down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12" name="Hexagone 11"/>
          <p:cNvSpPr/>
          <p:nvPr/>
        </p:nvSpPr>
        <p:spPr>
          <a:xfrm>
            <a:off x="6596074" y="4929198"/>
            <a:ext cx="3309926" cy="1785950"/>
          </a:xfrm>
          <a:prstGeom prst="hexagon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>
              <a:buFont typeface="Arial" pitchFamily="34" charset="0"/>
              <a:buChar char="•"/>
            </a:pP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 سوق غير متوازنة</a:t>
            </a:r>
          </a:p>
          <a:p>
            <a:pPr algn="just" rtl="1">
              <a:buFont typeface="Arial" pitchFamily="34" charset="0"/>
              <a:buChar char="•"/>
            </a:pP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غياب التخطيط</a:t>
            </a:r>
          </a:p>
          <a:p>
            <a:pPr algn="just" rtl="1">
              <a:buFont typeface="Arial" pitchFamily="34" charset="0"/>
              <a:buChar char="•"/>
            </a:pP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 معلومة ناقصة وغير شفافة</a:t>
            </a:r>
            <a:endParaRPr lang="fr-FR" sz="2400" b="1" u="none" dirty="0" smtClean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13" name="Hexagone 12"/>
          <p:cNvSpPr/>
          <p:nvPr/>
        </p:nvSpPr>
        <p:spPr>
          <a:xfrm>
            <a:off x="3095612" y="5000636"/>
            <a:ext cx="3429024" cy="1643074"/>
          </a:xfrm>
          <a:prstGeom prst="hexagon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>
              <a:buFont typeface="Arial" pitchFamily="34" charset="0"/>
              <a:buChar char="•"/>
            </a:pP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كلفة </a:t>
            </a:r>
            <a:r>
              <a:rPr lang="ar-TN" sz="2400" b="1" u="none" dirty="0" err="1" smtClean="0">
                <a:solidFill>
                  <a:schemeClr val="tx1">
                    <a:lumMod val="95000"/>
                  </a:schemeClr>
                </a:solidFill>
              </a:rPr>
              <a:t>باهضة</a:t>
            </a: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ar-TN" sz="2400" b="1" u="none" dirty="0" err="1" smtClean="0">
                <a:solidFill>
                  <a:schemeClr val="tx1">
                    <a:lumMod val="95000"/>
                  </a:schemeClr>
                </a:solidFill>
              </a:rPr>
              <a:t>للاقثصاد</a:t>
            </a: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 التونسي : </a:t>
            </a:r>
            <a:r>
              <a:rPr lang="fr-FR" sz="2400" b="1" u="none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 20</a:t>
            </a:r>
            <a:r>
              <a:rPr lang="fr-FR" sz="2400" b="1" u="none" dirty="0" smtClean="0">
                <a:solidFill>
                  <a:schemeClr val="tx1">
                    <a:lumMod val="95000"/>
                  </a:schemeClr>
                </a:solidFill>
              </a:rPr>
              <a:t> %</a:t>
            </a: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 من الناتج الداخلي الخام </a:t>
            </a:r>
            <a:endParaRPr lang="fr-FR" sz="2400" b="1" u="none" dirty="0" smtClean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14" name="Hexagone 13"/>
          <p:cNvSpPr/>
          <p:nvPr/>
        </p:nvSpPr>
        <p:spPr>
          <a:xfrm>
            <a:off x="0" y="4929198"/>
            <a:ext cx="3024174" cy="1785950"/>
          </a:xfrm>
          <a:prstGeom prst="hexagon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>
              <a:buFont typeface="Arial" pitchFamily="34" charset="0"/>
              <a:buChar char="•"/>
            </a:pP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 فرص استثمار ضائعة.</a:t>
            </a:r>
            <a:endParaRPr lang="fr-FR" sz="2400" b="1" u="none" dirty="0" smtClean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16" name="Flèche courbée vers la gauche 15"/>
          <p:cNvSpPr/>
          <p:nvPr/>
        </p:nvSpPr>
        <p:spPr>
          <a:xfrm>
            <a:off x="7667644" y="3071810"/>
            <a:ext cx="660082" cy="1430466"/>
          </a:xfrm>
          <a:prstGeom prst="curvedLef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17" name="Flèche courbée vers la droite 16"/>
          <p:cNvSpPr/>
          <p:nvPr/>
        </p:nvSpPr>
        <p:spPr>
          <a:xfrm>
            <a:off x="1309662" y="3071810"/>
            <a:ext cx="785818" cy="1501904"/>
          </a:xfrm>
          <a:prstGeom prst="curved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GB" smtClean="0"/>
          </a:p>
          <a:p>
            <a:endParaRPr lang="en-GB" smtClean="0"/>
          </a:p>
          <a:p>
            <a:fld id="{CACBABA5-DB0F-4635-B8F3-49618BDEE8B0}" type="slidenum">
              <a:rPr lang="en-GB" smtClean="0"/>
              <a:pPr/>
              <a:t>4</a:t>
            </a:fld>
            <a:endParaRPr lang="en-GB" smtClean="0"/>
          </a:p>
        </p:txBody>
      </p:sp>
      <p:grpSp>
        <p:nvGrpSpPr>
          <p:cNvPr id="2" name="Group 2"/>
          <p:cNvGrpSpPr>
            <a:grpSpLocks noChangeAspect="1"/>
          </p:cNvGrpSpPr>
          <p:nvPr/>
        </p:nvGrpSpPr>
        <p:grpSpPr bwMode="auto">
          <a:xfrm>
            <a:off x="2048272" y="1142985"/>
            <a:ext cx="6548967" cy="4097354"/>
            <a:chOff x="144" y="1296"/>
            <a:chExt cx="4030" cy="2848"/>
          </a:xfrm>
        </p:grpSpPr>
        <p:graphicFrame>
          <p:nvGraphicFramePr>
            <p:cNvPr id="1026" name="Object 3"/>
            <p:cNvGraphicFramePr>
              <a:graphicFrameLocks noChangeAspect="1"/>
            </p:cNvGraphicFramePr>
            <p:nvPr/>
          </p:nvGraphicFramePr>
          <p:xfrm flipH="1">
            <a:off x="3455" y="1296"/>
            <a:ext cx="623" cy="619"/>
          </p:xfrm>
          <a:graphic>
            <a:graphicData uri="http://schemas.openxmlformats.org/presentationml/2006/ole">
              <p:oleObj spid="_x0000_s1026" name="Clip" r:id="rId3" imgW="2385360" imgH="2371680" progId="">
                <p:embed/>
              </p:oleObj>
            </a:graphicData>
          </a:graphic>
        </p:graphicFrame>
        <p:graphicFrame>
          <p:nvGraphicFramePr>
            <p:cNvPr id="1027" name="Object 4"/>
            <p:cNvGraphicFramePr>
              <a:graphicFrameLocks noChangeAspect="1"/>
            </p:cNvGraphicFramePr>
            <p:nvPr/>
          </p:nvGraphicFramePr>
          <p:xfrm>
            <a:off x="3456" y="3744"/>
            <a:ext cx="622" cy="400"/>
          </p:xfrm>
          <a:graphic>
            <a:graphicData uri="http://schemas.openxmlformats.org/presentationml/2006/ole">
              <p:oleObj spid="_x0000_s1027" name="Clip" r:id="rId4" imgW="1158120" imgH="744840" progId="">
                <p:embed/>
              </p:oleObj>
            </a:graphicData>
          </a:graphic>
        </p:graphicFrame>
        <p:pic>
          <p:nvPicPr>
            <p:cNvPr id="1054" name="Picture 5" descr="indus095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44" y="1768"/>
              <a:ext cx="672" cy="4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55" name="Picture 6" descr="ad003228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431" y="3024"/>
              <a:ext cx="672" cy="5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56" name="Picture 7" descr="cobje134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75" y="3408"/>
              <a:ext cx="610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57" name="Picture 8" descr="comml009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3358" y="2203"/>
              <a:ext cx="816" cy="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58" name="Picture 9" descr="comml019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2160" y="1888"/>
              <a:ext cx="720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59" name="Picture 10" descr="comml019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1152" y="3281"/>
              <a:ext cx="720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60" name="AutoShape 11"/>
            <p:cNvSpPr>
              <a:spLocks noChangeAspect="1" noChangeArrowheads="1"/>
            </p:cNvSpPr>
            <p:nvPr/>
          </p:nvSpPr>
          <p:spPr bwMode="auto">
            <a:xfrm>
              <a:off x="2232" y="2858"/>
              <a:ext cx="576" cy="288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rgbClr val="FFFF00"/>
            </a:solidFill>
            <a:ln w="222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061" name="AutoShape 12"/>
            <p:cNvSpPr>
              <a:spLocks noChangeAspect="1" noChangeArrowheads="1"/>
            </p:cNvSpPr>
            <p:nvPr/>
          </p:nvSpPr>
          <p:spPr bwMode="auto">
            <a:xfrm>
              <a:off x="1224" y="2518"/>
              <a:ext cx="576" cy="288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rgbClr val="FFFF00"/>
            </a:solidFill>
            <a:ln w="222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062" name="AutoShape 13"/>
            <p:cNvSpPr>
              <a:spLocks noChangeAspect="1" noChangeArrowheads="1"/>
            </p:cNvSpPr>
            <p:nvPr/>
          </p:nvSpPr>
          <p:spPr bwMode="auto">
            <a:xfrm>
              <a:off x="2232" y="3744"/>
              <a:ext cx="576" cy="288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rgbClr val="FFFF00"/>
            </a:solidFill>
            <a:ln w="222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063" name="Rectangle 14"/>
            <p:cNvSpPr>
              <a:spLocks noChangeAspect="1" noChangeArrowheads="1"/>
            </p:cNvSpPr>
            <p:nvPr/>
          </p:nvSpPr>
          <p:spPr bwMode="auto">
            <a:xfrm>
              <a:off x="1416" y="2640"/>
              <a:ext cx="192" cy="166"/>
            </a:xfrm>
            <a:prstGeom prst="rect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064" name="Rectangle 15"/>
            <p:cNvSpPr>
              <a:spLocks noChangeAspect="1" noChangeArrowheads="1"/>
            </p:cNvSpPr>
            <p:nvPr/>
          </p:nvSpPr>
          <p:spPr bwMode="auto">
            <a:xfrm>
              <a:off x="2424" y="2980"/>
              <a:ext cx="192" cy="166"/>
            </a:xfrm>
            <a:prstGeom prst="rect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065" name="Rectangle 16"/>
            <p:cNvSpPr>
              <a:spLocks noChangeAspect="1" noChangeArrowheads="1"/>
            </p:cNvSpPr>
            <p:nvPr/>
          </p:nvSpPr>
          <p:spPr bwMode="auto">
            <a:xfrm>
              <a:off x="2424" y="3866"/>
              <a:ext cx="192" cy="166"/>
            </a:xfrm>
            <a:prstGeom prst="rect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graphicFrame>
          <p:nvGraphicFramePr>
            <p:cNvPr id="1028" name="Rectangle 17"/>
            <p:cNvGraphicFramePr>
              <a:graphicFrameLocks noChangeAspect="1"/>
            </p:cNvGraphicFramePr>
            <p:nvPr/>
          </p:nvGraphicFramePr>
          <p:xfrm>
            <a:off x="720" y="1920"/>
            <a:ext cx="2880" cy="1920"/>
          </p:xfrm>
          <a:graphic>
            <a:graphicData uri="http://schemas.openxmlformats.org/presentationml/2006/ole">
              <p:oleObj spid="_x0000_s1028" name="Clip" r:id="rId10" imgW="0" imgH="0" progId="">
                <p:embed/>
              </p:oleObj>
            </a:graphicData>
          </a:graphic>
        </p:graphicFrame>
        <p:pic>
          <p:nvPicPr>
            <p:cNvPr id="1066" name="Picture 18" descr="indus093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175" y="2640"/>
              <a:ext cx="610" cy="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67" name="Line 19"/>
            <p:cNvSpPr>
              <a:spLocks noChangeAspect="1" noChangeShapeType="1"/>
            </p:cNvSpPr>
            <p:nvPr/>
          </p:nvSpPr>
          <p:spPr bwMode="auto">
            <a:xfrm flipV="1">
              <a:off x="720" y="3408"/>
              <a:ext cx="432" cy="3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" name="Line 20"/>
            <p:cNvSpPr>
              <a:spLocks noChangeAspect="1" noChangeShapeType="1"/>
            </p:cNvSpPr>
            <p:nvPr/>
          </p:nvSpPr>
          <p:spPr bwMode="auto">
            <a:xfrm>
              <a:off x="785" y="2858"/>
              <a:ext cx="367" cy="55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9" name="Line 21"/>
            <p:cNvSpPr>
              <a:spLocks noChangeAspect="1" noChangeShapeType="1"/>
            </p:cNvSpPr>
            <p:nvPr/>
          </p:nvSpPr>
          <p:spPr bwMode="auto">
            <a:xfrm>
              <a:off x="816" y="1920"/>
              <a:ext cx="336" cy="1488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0" name="Freeform 22"/>
            <p:cNvSpPr>
              <a:spLocks noChangeAspect="1"/>
            </p:cNvSpPr>
            <p:nvPr/>
          </p:nvSpPr>
          <p:spPr bwMode="auto">
            <a:xfrm>
              <a:off x="810" y="1908"/>
              <a:ext cx="606" cy="610"/>
            </a:xfrm>
            <a:custGeom>
              <a:avLst/>
              <a:gdLst>
                <a:gd name="T0" fmla="*/ 0 w 606"/>
                <a:gd name="T1" fmla="*/ 0 h 610"/>
                <a:gd name="T2" fmla="*/ 606 w 606"/>
                <a:gd name="T3" fmla="*/ 610 h 610"/>
                <a:gd name="T4" fmla="*/ 0 60000 65536"/>
                <a:gd name="T5" fmla="*/ 0 60000 65536"/>
                <a:gd name="T6" fmla="*/ 0 w 606"/>
                <a:gd name="T7" fmla="*/ 0 h 610"/>
                <a:gd name="T8" fmla="*/ 606 w 606"/>
                <a:gd name="T9" fmla="*/ 610 h 61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06" h="610">
                  <a:moveTo>
                    <a:pt x="0" y="0"/>
                  </a:moveTo>
                  <a:lnTo>
                    <a:pt x="606" y="610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1" name="Freeform 23"/>
            <p:cNvSpPr>
              <a:spLocks noChangeAspect="1"/>
            </p:cNvSpPr>
            <p:nvPr/>
          </p:nvSpPr>
          <p:spPr bwMode="auto">
            <a:xfrm>
              <a:off x="785" y="2688"/>
              <a:ext cx="577" cy="170"/>
            </a:xfrm>
            <a:custGeom>
              <a:avLst/>
              <a:gdLst>
                <a:gd name="T0" fmla="*/ 0 w 577"/>
                <a:gd name="T1" fmla="*/ 170 h 170"/>
                <a:gd name="T2" fmla="*/ 577 w 577"/>
                <a:gd name="T3" fmla="*/ 0 h 170"/>
                <a:gd name="T4" fmla="*/ 0 60000 65536"/>
                <a:gd name="T5" fmla="*/ 0 60000 65536"/>
                <a:gd name="T6" fmla="*/ 0 w 577"/>
                <a:gd name="T7" fmla="*/ 0 h 170"/>
                <a:gd name="T8" fmla="*/ 577 w 577"/>
                <a:gd name="T9" fmla="*/ 170 h 1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77" h="170">
                  <a:moveTo>
                    <a:pt x="0" y="170"/>
                  </a:moveTo>
                  <a:lnTo>
                    <a:pt x="577" y="0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2" name="Line 24"/>
            <p:cNvSpPr>
              <a:spLocks noChangeAspect="1" noChangeShapeType="1"/>
            </p:cNvSpPr>
            <p:nvPr/>
          </p:nvSpPr>
          <p:spPr bwMode="auto">
            <a:xfrm flipV="1">
              <a:off x="720" y="2688"/>
              <a:ext cx="642" cy="105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3" name="Line 25"/>
            <p:cNvSpPr>
              <a:spLocks noChangeAspect="1" noChangeShapeType="1"/>
            </p:cNvSpPr>
            <p:nvPr/>
          </p:nvSpPr>
          <p:spPr bwMode="auto">
            <a:xfrm flipV="1">
              <a:off x="810" y="1632"/>
              <a:ext cx="2646" cy="27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4" name="Line 26"/>
            <p:cNvSpPr>
              <a:spLocks noChangeAspect="1" noChangeShapeType="1"/>
            </p:cNvSpPr>
            <p:nvPr/>
          </p:nvSpPr>
          <p:spPr bwMode="auto">
            <a:xfrm>
              <a:off x="816" y="1915"/>
              <a:ext cx="1608" cy="9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" name="Freeform 27"/>
            <p:cNvSpPr>
              <a:spLocks noChangeAspect="1"/>
            </p:cNvSpPr>
            <p:nvPr/>
          </p:nvSpPr>
          <p:spPr bwMode="auto">
            <a:xfrm>
              <a:off x="1668" y="2706"/>
              <a:ext cx="708" cy="342"/>
            </a:xfrm>
            <a:custGeom>
              <a:avLst/>
              <a:gdLst>
                <a:gd name="T0" fmla="*/ 0 w 708"/>
                <a:gd name="T1" fmla="*/ 0 h 342"/>
                <a:gd name="T2" fmla="*/ 708 w 708"/>
                <a:gd name="T3" fmla="*/ 342 h 342"/>
                <a:gd name="T4" fmla="*/ 0 60000 65536"/>
                <a:gd name="T5" fmla="*/ 0 60000 65536"/>
                <a:gd name="T6" fmla="*/ 0 w 708"/>
                <a:gd name="T7" fmla="*/ 0 h 342"/>
                <a:gd name="T8" fmla="*/ 708 w 708"/>
                <a:gd name="T9" fmla="*/ 342 h 34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08" h="342">
                  <a:moveTo>
                    <a:pt x="0" y="0"/>
                  </a:moveTo>
                  <a:lnTo>
                    <a:pt x="708" y="342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6" name="Line 28"/>
            <p:cNvSpPr>
              <a:spLocks noChangeAspect="1" noChangeShapeType="1"/>
            </p:cNvSpPr>
            <p:nvPr/>
          </p:nvSpPr>
          <p:spPr bwMode="auto">
            <a:xfrm flipV="1">
              <a:off x="1872" y="2203"/>
              <a:ext cx="552" cy="120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7" name="Line 29"/>
            <p:cNvSpPr>
              <a:spLocks noChangeAspect="1" noChangeShapeType="1"/>
            </p:cNvSpPr>
            <p:nvPr/>
          </p:nvSpPr>
          <p:spPr bwMode="auto">
            <a:xfrm flipV="1">
              <a:off x="1668" y="2203"/>
              <a:ext cx="756" cy="50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8" name="Line 30"/>
            <p:cNvSpPr>
              <a:spLocks noChangeAspect="1" noChangeShapeType="1"/>
            </p:cNvSpPr>
            <p:nvPr/>
          </p:nvSpPr>
          <p:spPr bwMode="auto">
            <a:xfrm>
              <a:off x="1872" y="3408"/>
              <a:ext cx="552" cy="3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9" name="Line 31"/>
            <p:cNvSpPr>
              <a:spLocks noChangeAspect="1" noChangeShapeType="1"/>
            </p:cNvSpPr>
            <p:nvPr/>
          </p:nvSpPr>
          <p:spPr bwMode="auto">
            <a:xfrm>
              <a:off x="1668" y="2706"/>
              <a:ext cx="756" cy="1038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0" name="Freeform 32"/>
            <p:cNvSpPr>
              <a:spLocks noChangeAspect="1"/>
            </p:cNvSpPr>
            <p:nvPr/>
          </p:nvSpPr>
          <p:spPr bwMode="auto">
            <a:xfrm>
              <a:off x="2664" y="3918"/>
              <a:ext cx="792" cy="114"/>
            </a:xfrm>
            <a:custGeom>
              <a:avLst/>
              <a:gdLst>
                <a:gd name="T0" fmla="*/ 0 w 792"/>
                <a:gd name="T1" fmla="*/ 0 h 114"/>
                <a:gd name="T2" fmla="*/ 792 w 792"/>
                <a:gd name="T3" fmla="*/ 114 h 114"/>
                <a:gd name="T4" fmla="*/ 0 60000 65536"/>
                <a:gd name="T5" fmla="*/ 0 60000 65536"/>
                <a:gd name="T6" fmla="*/ 0 w 792"/>
                <a:gd name="T7" fmla="*/ 0 h 114"/>
                <a:gd name="T8" fmla="*/ 792 w 792"/>
                <a:gd name="T9" fmla="*/ 114 h 11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92" h="114">
                  <a:moveTo>
                    <a:pt x="0" y="0"/>
                  </a:moveTo>
                  <a:lnTo>
                    <a:pt x="792" y="114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1" name="Line 33"/>
            <p:cNvSpPr>
              <a:spLocks noChangeAspect="1" noChangeShapeType="1"/>
            </p:cNvSpPr>
            <p:nvPr/>
          </p:nvSpPr>
          <p:spPr bwMode="auto">
            <a:xfrm flipV="1">
              <a:off x="2664" y="3408"/>
              <a:ext cx="792" cy="51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2" name="Line 34"/>
            <p:cNvSpPr>
              <a:spLocks noChangeAspect="1" noChangeShapeType="1"/>
            </p:cNvSpPr>
            <p:nvPr/>
          </p:nvSpPr>
          <p:spPr bwMode="auto">
            <a:xfrm flipV="1">
              <a:off x="2616" y="2640"/>
              <a:ext cx="1176" cy="1104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3" name="Line 35"/>
            <p:cNvSpPr>
              <a:spLocks noChangeAspect="1" noChangeShapeType="1"/>
            </p:cNvSpPr>
            <p:nvPr/>
          </p:nvSpPr>
          <p:spPr bwMode="auto">
            <a:xfrm flipV="1">
              <a:off x="2616" y="1768"/>
              <a:ext cx="984" cy="197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4" name="Freeform 36"/>
            <p:cNvSpPr>
              <a:spLocks noChangeAspect="1"/>
            </p:cNvSpPr>
            <p:nvPr/>
          </p:nvSpPr>
          <p:spPr bwMode="auto">
            <a:xfrm>
              <a:off x="2880" y="2064"/>
              <a:ext cx="516" cy="312"/>
            </a:xfrm>
            <a:custGeom>
              <a:avLst/>
              <a:gdLst>
                <a:gd name="T0" fmla="*/ 0 w 516"/>
                <a:gd name="T1" fmla="*/ 0 h 312"/>
                <a:gd name="T2" fmla="*/ 516 w 516"/>
                <a:gd name="T3" fmla="*/ 312 h 312"/>
                <a:gd name="T4" fmla="*/ 0 60000 65536"/>
                <a:gd name="T5" fmla="*/ 0 60000 65536"/>
                <a:gd name="T6" fmla="*/ 0 w 516"/>
                <a:gd name="T7" fmla="*/ 0 h 312"/>
                <a:gd name="T8" fmla="*/ 516 w 516"/>
                <a:gd name="T9" fmla="*/ 312 h 31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16" h="312">
                  <a:moveTo>
                    <a:pt x="0" y="0"/>
                  </a:moveTo>
                  <a:lnTo>
                    <a:pt x="516" y="312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" name="Line 37"/>
            <p:cNvSpPr>
              <a:spLocks noChangeAspect="1" noChangeShapeType="1"/>
            </p:cNvSpPr>
            <p:nvPr/>
          </p:nvSpPr>
          <p:spPr bwMode="auto">
            <a:xfrm flipV="1">
              <a:off x="2664" y="2640"/>
              <a:ext cx="694" cy="414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" name="Line 38"/>
            <p:cNvSpPr>
              <a:spLocks noChangeAspect="1" noChangeShapeType="1"/>
            </p:cNvSpPr>
            <p:nvPr/>
          </p:nvSpPr>
          <p:spPr bwMode="auto">
            <a:xfrm>
              <a:off x="2880" y="2064"/>
              <a:ext cx="576" cy="121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7" name="Line 39"/>
            <p:cNvSpPr>
              <a:spLocks noChangeAspect="1" noChangeShapeType="1"/>
            </p:cNvSpPr>
            <p:nvPr/>
          </p:nvSpPr>
          <p:spPr bwMode="auto">
            <a:xfrm>
              <a:off x="2880" y="2064"/>
              <a:ext cx="576" cy="1968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8" name="Line 40"/>
            <p:cNvSpPr>
              <a:spLocks noChangeAspect="1" noChangeShapeType="1"/>
            </p:cNvSpPr>
            <p:nvPr/>
          </p:nvSpPr>
          <p:spPr bwMode="auto">
            <a:xfrm flipH="1">
              <a:off x="2616" y="1768"/>
              <a:ext cx="984" cy="10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9" name="Line 41"/>
            <p:cNvSpPr>
              <a:spLocks noChangeAspect="1" noChangeShapeType="1"/>
            </p:cNvSpPr>
            <p:nvPr/>
          </p:nvSpPr>
          <p:spPr bwMode="auto">
            <a:xfrm>
              <a:off x="2664" y="3054"/>
              <a:ext cx="792" cy="354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0" name="Line 42"/>
            <p:cNvSpPr>
              <a:spLocks noChangeAspect="1" noChangeShapeType="1"/>
            </p:cNvSpPr>
            <p:nvPr/>
          </p:nvSpPr>
          <p:spPr bwMode="auto">
            <a:xfrm>
              <a:off x="2664" y="3054"/>
              <a:ext cx="792" cy="978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67" name="Picture 3"/>
          <p:cNvPicPr>
            <a:picLocks noChangeAspect="1" noChangeArrowheads="1"/>
          </p:cNvPicPr>
          <p:nvPr/>
        </p:nvPicPr>
        <p:blipFill>
          <a:blip r:embed="rId12"/>
          <a:srcRect l="39049" r="45491" b="84265"/>
          <a:stretch>
            <a:fillRect/>
          </a:stretch>
        </p:blipFill>
        <p:spPr bwMode="auto">
          <a:xfrm>
            <a:off x="3809992" y="2847980"/>
            <a:ext cx="857256" cy="652458"/>
          </a:xfrm>
          <a:prstGeom prst="rect">
            <a:avLst/>
          </a:prstGeom>
          <a:noFill/>
          <a:ln w="38100">
            <a:noFill/>
            <a:prstDash val="dash"/>
            <a:miter lim="800000"/>
            <a:headEnd/>
            <a:tailEnd/>
          </a:ln>
        </p:spPr>
      </p:pic>
      <p:pic>
        <p:nvPicPr>
          <p:cNvPr id="68" name="Picture 3"/>
          <p:cNvPicPr>
            <a:picLocks noChangeAspect="1" noChangeArrowheads="1"/>
          </p:cNvPicPr>
          <p:nvPr/>
        </p:nvPicPr>
        <p:blipFill>
          <a:blip r:embed="rId12"/>
          <a:srcRect l="39049" r="45491" b="84265"/>
          <a:stretch>
            <a:fillRect/>
          </a:stretch>
        </p:blipFill>
        <p:spPr bwMode="auto">
          <a:xfrm>
            <a:off x="5453066" y="3286124"/>
            <a:ext cx="857256" cy="652458"/>
          </a:xfrm>
          <a:prstGeom prst="rect">
            <a:avLst/>
          </a:prstGeom>
          <a:noFill/>
          <a:ln w="38100">
            <a:noFill/>
            <a:prstDash val="dash"/>
            <a:miter lim="800000"/>
            <a:headEnd/>
            <a:tailEnd/>
          </a:ln>
        </p:spPr>
      </p:pic>
      <p:pic>
        <p:nvPicPr>
          <p:cNvPr id="69" name="Picture 3"/>
          <p:cNvPicPr>
            <a:picLocks noChangeAspect="1" noChangeArrowheads="1"/>
          </p:cNvPicPr>
          <p:nvPr/>
        </p:nvPicPr>
        <p:blipFill>
          <a:blip r:embed="rId12"/>
          <a:srcRect l="39049" r="45491" b="84265"/>
          <a:stretch>
            <a:fillRect/>
          </a:stretch>
        </p:blipFill>
        <p:spPr bwMode="auto">
          <a:xfrm>
            <a:off x="5453066" y="4643446"/>
            <a:ext cx="857256" cy="652458"/>
          </a:xfrm>
          <a:prstGeom prst="rect">
            <a:avLst/>
          </a:prstGeom>
          <a:noFill/>
          <a:ln w="38100">
            <a:noFill/>
            <a:prstDash val="dash"/>
            <a:miter lim="800000"/>
            <a:headEnd/>
            <a:tailEnd/>
          </a:ln>
        </p:spPr>
      </p:pic>
      <p:sp>
        <p:nvSpPr>
          <p:cNvPr id="48" name="AutoShape 4"/>
          <p:cNvSpPr>
            <a:spLocks noChangeArrowheads="1"/>
          </p:cNvSpPr>
          <p:nvPr/>
        </p:nvSpPr>
        <p:spPr bwMode="gray">
          <a:xfrm>
            <a:off x="0" y="-24"/>
            <a:ext cx="9906000" cy="714380"/>
          </a:xfrm>
          <a:prstGeom prst="roundRect">
            <a:avLst>
              <a:gd name="adj" fmla="val 32662"/>
            </a:avLst>
          </a:prstGeom>
          <a:noFill/>
          <a:ln w="28575" algn="ctr">
            <a:noFill/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 algn="ctr" rtl="1">
              <a:defRPr/>
            </a:pPr>
            <a:r>
              <a:rPr lang="ar-TN" sz="4400" b="1" u="none" dirty="0" err="1" smtClean="0">
                <a:solidFill>
                  <a:srgbClr val="FFFF00"/>
                </a:solidFill>
              </a:rPr>
              <a:t>نجاعة</a:t>
            </a:r>
            <a:r>
              <a:rPr lang="ar-TN" sz="4400" b="1" u="none" dirty="0" smtClean="0">
                <a:solidFill>
                  <a:srgbClr val="FFFF00"/>
                </a:solidFill>
              </a:rPr>
              <a:t>  </a:t>
            </a:r>
            <a:r>
              <a:rPr lang="ar-TN" sz="4400" b="1" u="none" dirty="0" err="1" smtClean="0">
                <a:solidFill>
                  <a:srgbClr val="FFFF00"/>
                </a:solidFill>
              </a:rPr>
              <a:t>لوجستية</a:t>
            </a:r>
            <a:r>
              <a:rPr lang="ar-TN" sz="4400" b="1" u="none" dirty="0" smtClean="0">
                <a:solidFill>
                  <a:srgbClr val="FFFF00"/>
                </a:solidFill>
              </a:rPr>
              <a:t> تتطلب التطوير السريع </a:t>
            </a:r>
            <a:r>
              <a:rPr lang="ar-TN" sz="4400" b="1" u="none" dirty="0" err="1" smtClean="0">
                <a:solidFill>
                  <a:srgbClr val="FFFF00"/>
                </a:solidFill>
              </a:rPr>
              <a:t>و</a:t>
            </a:r>
            <a:r>
              <a:rPr lang="ar-TN" sz="4400" b="1" u="none" dirty="0" smtClean="0">
                <a:solidFill>
                  <a:srgbClr val="FFFF00"/>
                </a:solidFill>
              </a:rPr>
              <a:t> العميق</a:t>
            </a:r>
            <a:endParaRPr lang="fr-FR" sz="4400" b="1" u="none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oneTexte 1"/>
          <p:cNvSpPr txBox="1">
            <a:spLocks noChangeArrowheads="1"/>
          </p:cNvSpPr>
          <p:nvPr/>
        </p:nvSpPr>
        <p:spPr bwMode="auto">
          <a:xfrm>
            <a:off x="2524125" y="714375"/>
            <a:ext cx="3786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>
              <a:solidFill>
                <a:schemeClr val="tx1">
                  <a:lumMod val="95000"/>
                </a:schemeClr>
              </a:solidFill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238092" y="642918"/>
          <a:ext cx="9429815" cy="5929354"/>
        </p:xfrm>
        <a:graphic>
          <a:graphicData uri="http://schemas.openxmlformats.org/drawingml/2006/table">
            <a:tbl>
              <a:tblPr firstRow="1" bandRow="1">
                <a:tableStyleId>{306799F8-075E-4A3A-A7F6-7FBC6576F1A4}</a:tableStyleId>
              </a:tblPr>
              <a:tblGrid>
                <a:gridCol w="1885389"/>
                <a:gridCol w="1888255"/>
                <a:gridCol w="1885389"/>
                <a:gridCol w="1840268"/>
                <a:gridCol w="1930514"/>
              </a:tblGrid>
              <a:tr h="1293925">
                <a:tc>
                  <a:txBody>
                    <a:bodyPr/>
                    <a:lstStyle/>
                    <a:p>
                      <a:pPr algn="ctr"/>
                      <a:r>
                        <a:rPr lang="ar-TN" sz="2400" b="1" u="none" kern="120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النقل الحديدي</a:t>
                      </a:r>
                      <a:endParaRPr lang="fr-FR" sz="2400" b="1" u="none" kern="1200" dirty="0" smtClean="0">
                        <a:solidFill>
                          <a:schemeClr val="tx1">
                            <a:lumMod val="9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TN" sz="2400" b="1" u="none" kern="120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النقل عبر</a:t>
                      </a:r>
                      <a:r>
                        <a:rPr lang="ar-TN" sz="2400" b="1" u="none" kern="1200" baseline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الطرقات</a:t>
                      </a:r>
                      <a:endParaRPr lang="fr-FR" sz="2400" b="1" u="none" kern="1200" dirty="0" smtClean="0">
                        <a:solidFill>
                          <a:schemeClr val="tx1">
                            <a:lumMod val="9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endParaRPr lang="fr-FR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TN" sz="2400" b="1" u="none" kern="120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النقل البحري</a:t>
                      </a:r>
                      <a:endParaRPr lang="fr-FR" sz="2400" b="1" u="none" kern="1200" dirty="0" smtClean="0">
                        <a:solidFill>
                          <a:schemeClr val="tx1">
                            <a:lumMod val="9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endParaRPr lang="fr-FR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TN" sz="2400" b="1" u="none" kern="120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النقل الجوي</a:t>
                      </a:r>
                      <a:endParaRPr lang="fr-FR" sz="2400" b="1" u="none" kern="1200" dirty="0" smtClean="0">
                        <a:solidFill>
                          <a:schemeClr val="tx1">
                            <a:lumMod val="9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400" b="1" u="none" kern="1200" dirty="0" smtClean="0">
                        <a:solidFill>
                          <a:schemeClr val="tx1">
                            <a:lumMod val="9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endParaRPr lang="fr-FR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fr-FR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1949892">
                <a:tc rowSpan="3" gridSpan="4">
                  <a:txBody>
                    <a:bodyPr/>
                    <a:lstStyle/>
                    <a:p>
                      <a:pPr algn="r" rtl="1">
                        <a:buFont typeface="Wingdings" pitchFamily="2" charset="2"/>
                        <a:buChar char="v"/>
                      </a:pPr>
                      <a:r>
                        <a:rPr lang="ar-TN" sz="2400" b="1" u="none" kern="120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التنسيق بين مختلف الفاعلين والهياكل المعنية بسلسلة</a:t>
                      </a:r>
                      <a:r>
                        <a:rPr lang="ar-TN" sz="2400" b="1" u="none" kern="1200" baseline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TN" sz="2400" b="1" u="none" kern="1200" dirty="0" err="1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اللوجستية</a:t>
                      </a:r>
                      <a:r>
                        <a:rPr lang="ar-TN" sz="2400" b="1" u="none" kern="120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،</a:t>
                      </a:r>
                    </a:p>
                    <a:p>
                      <a:pPr algn="r" rtl="1">
                        <a:buFont typeface="Wingdings" pitchFamily="2" charset="2"/>
                        <a:buChar char="v"/>
                      </a:pPr>
                      <a:r>
                        <a:rPr lang="ar-TN" sz="2400" b="1" u="none" kern="120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الإدماج</a:t>
                      </a:r>
                      <a:r>
                        <a:rPr lang="ar-TN" sz="2400" b="1" u="none" kern="1200" baseline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التكنولوجي،</a:t>
                      </a:r>
                    </a:p>
                    <a:p>
                      <a:pPr algn="r" rtl="1">
                        <a:buFont typeface="Wingdings" pitchFamily="2" charset="2"/>
                        <a:buChar char="v"/>
                      </a:pPr>
                      <a:r>
                        <a:rPr lang="ar-TN" sz="2400" b="1" u="none" kern="1200" baseline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جرد حاجيات القطاعات المنتجة،</a:t>
                      </a:r>
                      <a:endParaRPr lang="fr-FR" sz="2400" b="1" u="none" kern="1200" dirty="0" smtClean="0">
                        <a:solidFill>
                          <a:schemeClr val="tx1">
                            <a:lumMod val="9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 typeface="Wingdings" pitchFamily="2" charset="2"/>
                        <a:buChar char="v"/>
                      </a:pPr>
                      <a:r>
                        <a:rPr lang="ar-TN" sz="2400" b="1" u="none" kern="120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تطوير النقل متعدد الوسائط،</a:t>
                      </a:r>
                    </a:p>
                    <a:p>
                      <a:pPr algn="r" rtl="1">
                        <a:buFont typeface="Wingdings" pitchFamily="2" charset="2"/>
                        <a:buNone/>
                      </a:pPr>
                      <a:endParaRPr lang="fr-FR" sz="2400" b="1" u="none" kern="1200" dirty="0" smtClean="0">
                        <a:solidFill>
                          <a:schemeClr val="tx1">
                            <a:lumMod val="9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 typeface="Wingdings" pitchFamily="2" charset="2"/>
                        <a:buChar char="v"/>
                      </a:pPr>
                      <a:r>
                        <a:rPr lang="ar-TN" sz="2400" b="1" u="none" kern="120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التحكم في تدفق السلع برا وبحرا وجوا،</a:t>
                      </a:r>
                    </a:p>
                    <a:p>
                      <a:pPr algn="r" rtl="1">
                        <a:buFont typeface="Wingdings" pitchFamily="2" charset="2"/>
                        <a:buChar char="v"/>
                      </a:pPr>
                      <a:r>
                        <a:rPr lang="ar-TN" sz="2400" b="1" u="none" kern="120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التقليص في </a:t>
                      </a:r>
                      <a:r>
                        <a:rPr lang="fr-FR" sz="2400" b="1" u="none" kern="120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TN" sz="2400" b="1" u="none" kern="120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كلفة </a:t>
                      </a:r>
                      <a:r>
                        <a:rPr lang="fr-FR" sz="2400" b="1" u="none" kern="120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TN" sz="2400" b="1" u="none" kern="120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المخزون،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  <a:defRPr/>
                      </a:pPr>
                      <a:r>
                        <a:rPr lang="ar-TN" sz="2400" b="1" u="none" kern="120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TN" sz="2400" b="1" u="none" kern="1200" dirty="0" err="1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الإستغلال</a:t>
                      </a:r>
                      <a:r>
                        <a:rPr lang="ar-TN" sz="2400" b="1" u="none" kern="120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الأمثل للمساحات</a:t>
                      </a:r>
                      <a:endParaRPr lang="en-US" sz="2400" b="1" u="none" kern="1200" dirty="0" smtClean="0">
                        <a:solidFill>
                          <a:schemeClr val="tx1">
                            <a:lumMod val="9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 typeface="Wingdings" pitchFamily="2" charset="2"/>
                        <a:buNone/>
                      </a:pPr>
                      <a:r>
                        <a:rPr lang="ar-TN" sz="2400" b="1" u="none" kern="120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r" rtl="1">
                        <a:buFont typeface="Wingdings" pitchFamily="2" charset="2"/>
                        <a:buChar char="v"/>
                      </a:pPr>
                      <a:r>
                        <a:rPr lang="ar-TN" sz="2400" b="1" u="none" kern="120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تطوير البنية الأساسية وطاقة الخزن في إطار</a:t>
                      </a:r>
                      <a:r>
                        <a:rPr lang="ar-TN" sz="2400" b="1" u="none" kern="1200" baseline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الشراكة</a:t>
                      </a:r>
                      <a:r>
                        <a:rPr lang="ar-TN" sz="2400" b="1" u="none" kern="120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،</a:t>
                      </a:r>
                      <a:r>
                        <a:rPr lang="fr-FR" sz="2400" b="1" u="none" kern="120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ar-TN" sz="2400" b="1" u="none" kern="1200" dirty="0" smtClean="0">
                        <a:solidFill>
                          <a:schemeClr val="tx1">
                            <a:lumMod val="9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 typeface="Wingdings" pitchFamily="2" charset="2"/>
                        <a:buChar char="v"/>
                      </a:pPr>
                      <a:r>
                        <a:rPr lang="ar-TN" sz="2400" b="1" u="none" kern="120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تأهيل المؤسسات العاملة في مجال </a:t>
                      </a:r>
                      <a:r>
                        <a:rPr lang="ar-TN" sz="2400" b="1" u="none" kern="1200" dirty="0" err="1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اللوجستية</a:t>
                      </a:r>
                      <a:r>
                        <a:rPr lang="ar-TN" sz="2400" b="1" u="none" kern="120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و</a:t>
                      </a:r>
                      <a:r>
                        <a:rPr lang="ar-TN" sz="2400" b="1" u="none" kern="1200" baseline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TN" sz="2400" b="1" u="none" kern="1200" baseline="0" dirty="0" err="1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تطويرمنظومة</a:t>
                      </a:r>
                      <a:r>
                        <a:rPr lang="ar-TN" sz="2400" b="1" u="none" kern="1200" baseline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TN" sz="2400" b="1" u="none" kern="120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التكوين</a:t>
                      </a:r>
                      <a:r>
                        <a:rPr lang="ar-TN" sz="2400" b="1" u="none" kern="1200" baseline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،</a:t>
                      </a:r>
                    </a:p>
                    <a:p>
                      <a:pPr algn="r" rtl="1">
                        <a:buFont typeface="Wingdings" pitchFamily="2" charset="2"/>
                        <a:buChar char="v"/>
                      </a:pPr>
                      <a:r>
                        <a:rPr lang="ar-TN" sz="2400" b="1" u="none" kern="1200" baseline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ضبط المراجع والمعايير.</a:t>
                      </a:r>
                      <a:endParaRPr lang="ar-TN" sz="2400" b="1" u="none" kern="1200" dirty="0" smtClean="0">
                        <a:solidFill>
                          <a:schemeClr val="tx1">
                            <a:lumMod val="9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  <a:alpha val="2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ar-TN" sz="2400" b="1" u="none" kern="1200" dirty="0" smtClean="0">
                        <a:solidFill>
                          <a:schemeClr val="tx1">
                            <a:lumMod val="9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ar-TN" sz="2400" b="1" u="none" kern="120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التخطيط</a:t>
                      </a:r>
                    </a:p>
                    <a:p>
                      <a:pPr algn="ctr"/>
                      <a:endParaRPr lang="ar-TN" sz="2400" b="1" u="none" kern="1200" dirty="0" smtClean="0">
                        <a:solidFill>
                          <a:schemeClr val="tx1">
                            <a:lumMod val="9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ar-TN" sz="2400" b="1" u="none" kern="1200" dirty="0" smtClean="0">
                        <a:solidFill>
                          <a:schemeClr val="tx1">
                            <a:lumMod val="9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2400" b="1" u="none" kern="1200" dirty="0" smtClean="0">
                        <a:solidFill>
                          <a:schemeClr val="tx1">
                            <a:lumMod val="9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1117354">
                <a:tc gridSpan="4" vMerge="1">
                  <a:txBody>
                    <a:bodyPr/>
                    <a:lstStyle/>
                    <a:p>
                      <a:pPr algn="ctr"/>
                      <a:endParaRPr lang="fr-FR" sz="2400" b="1" u="none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2400" b="1" u="none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الاستغلال</a:t>
                      </a:r>
                      <a:endParaRPr lang="fr-FR" sz="2400" b="1" u="none" kern="1200" dirty="0" smtClean="0">
                        <a:solidFill>
                          <a:schemeClr val="tx1">
                            <a:lumMod val="9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1568183">
                <a:tc gridSpan="4" vMerge="1">
                  <a:txBody>
                    <a:bodyPr/>
                    <a:lstStyle/>
                    <a:p>
                      <a:pPr algn="ctr"/>
                      <a:endParaRPr lang="fr-FR" sz="2400" b="1" u="none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914400" rtl="1" eaLnBrk="1" latinLnBrk="0" hangingPunct="1"/>
                      <a:endParaRPr lang="ar-TN" sz="2400" b="1" u="none" dirty="0" smtClean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  <a:p>
                      <a:pPr marL="0" algn="just" defTabSz="914400" rtl="1" eaLnBrk="1" latinLnBrk="0" hangingPunct="1"/>
                      <a:r>
                        <a:rPr lang="ar-TN" sz="2400" b="1" u="none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الاستثمار وتأهيل</a:t>
                      </a:r>
                    </a:p>
                    <a:p>
                      <a:pPr marL="0" algn="just" defTabSz="914400" rtl="1" eaLnBrk="1" latinLnBrk="0" hangingPunct="1"/>
                      <a:endParaRPr lang="ar-TN" sz="2400" b="1" u="none" dirty="0" smtClean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  <a:p>
                      <a:pPr marL="0" algn="just" defTabSz="914400" rtl="1" eaLnBrk="1" latinLnBrk="0" hangingPunct="1"/>
                      <a:r>
                        <a:rPr lang="ar-TN" sz="2400" b="1" u="none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 القطاع</a:t>
                      </a:r>
                      <a:endParaRPr lang="fr-FR" sz="2400" b="1" u="none" kern="1200" dirty="0" smtClean="0">
                        <a:solidFill>
                          <a:schemeClr val="tx1">
                            <a:lumMod val="9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cxnSp>
        <p:nvCxnSpPr>
          <p:cNvPr id="9" name="Connecteur droit 8"/>
          <p:cNvCxnSpPr/>
          <p:nvPr/>
        </p:nvCxnSpPr>
        <p:spPr>
          <a:xfrm rot="10800000" flipV="1">
            <a:off x="7739082" y="642918"/>
            <a:ext cx="1785950" cy="12144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8310586" y="128586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المحاور</a:t>
            </a:r>
            <a:endParaRPr lang="fr-FR" sz="2400" b="1" u="none" dirty="0" smtClean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7739082" y="642918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النمط</a:t>
            </a:r>
            <a:endParaRPr lang="fr-FR" sz="2400" b="1" u="none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gray">
          <a:xfrm>
            <a:off x="0" y="-24"/>
            <a:ext cx="9906000" cy="500042"/>
          </a:xfrm>
          <a:prstGeom prst="roundRect">
            <a:avLst>
              <a:gd name="adj" fmla="val 32662"/>
            </a:avLst>
          </a:prstGeom>
          <a:noFill/>
          <a:ln w="28575" algn="ctr">
            <a:noFill/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 algn="ctr" rtl="1">
              <a:defRPr/>
            </a:pPr>
            <a:r>
              <a:rPr lang="ar-TN" sz="2800" b="1" u="none" dirty="0" smtClean="0">
                <a:solidFill>
                  <a:srgbClr val="FFFF66"/>
                </a:solidFill>
              </a:rPr>
              <a:t>2- </a:t>
            </a:r>
            <a:r>
              <a:rPr lang="ar-TN" sz="3400" b="1" u="none" dirty="0" err="1" smtClean="0">
                <a:solidFill>
                  <a:srgbClr val="FFFF66"/>
                </a:solidFill>
              </a:rPr>
              <a:t>التمشي</a:t>
            </a:r>
            <a:r>
              <a:rPr lang="ar-TN" sz="3400" b="1" u="none" dirty="0" smtClean="0">
                <a:solidFill>
                  <a:srgbClr val="FFFF66"/>
                </a:solidFill>
              </a:rPr>
              <a:t> لرفع </a:t>
            </a:r>
            <a:r>
              <a:rPr lang="ar-TN" sz="3400" b="1" u="none" dirty="0" err="1" smtClean="0">
                <a:solidFill>
                  <a:srgbClr val="FFFF66"/>
                </a:solidFill>
              </a:rPr>
              <a:t>الاشكاليات</a:t>
            </a:r>
            <a:endParaRPr lang="fr-FR" sz="3400" b="1" u="none" dirty="0">
              <a:solidFill>
                <a:srgbClr val="FFFF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/>
          <p:cNvSpPr>
            <a:spLocks noChangeArrowheads="1"/>
          </p:cNvSpPr>
          <p:nvPr/>
        </p:nvSpPr>
        <p:spPr bwMode="gray">
          <a:xfrm>
            <a:off x="0" y="-142900"/>
            <a:ext cx="9906000" cy="714356"/>
          </a:xfrm>
          <a:prstGeom prst="roundRect">
            <a:avLst>
              <a:gd name="adj" fmla="val 32662"/>
            </a:avLst>
          </a:prstGeom>
          <a:noFill/>
          <a:ln w="28575" algn="ctr">
            <a:noFill/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 algn="ctr" rtl="1">
              <a:defRPr/>
            </a:pPr>
            <a:r>
              <a:rPr lang="ar-TN" sz="2800" b="1" u="none" dirty="0" smtClean="0">
                <a:solidFill>
                  <a:srgbClr val="FFFF66"/>
                </a:solidFill>
              </a:rPr>
              <a:t>المرور من نظام </a:t>
            </a:r>
            <a:r>
              <a:rPr lang="ar-TN" sz="2800" b="1" u="none" dirty="0" err="1" smtClean="0">
                <a:solidFill>
                  <a:srgbClr val="FFFF66"/>
                </a:solidFill>
              </a:rPr>
              <a:t>لوجستي</a:t>
            </a:r>
            <a:r>
              <a:rPr lang="ar-TN" sz="2800" b="1" u="none" dirty="0" smtClean="0">
                <a:solidFill>
                  <a:srgbClr val="FFFF66"/>
                </a:solidFill>
              </a:rPr>
              <a:t> فرعي إلى نظام </a:t>
            </a:r>
            <a:r>
              <a:rPr lang="ar-TN" sz="2800" b="1" u="none" dirty="0" err="1" smtClean="0">
                <a:solidFill>
                  <a:srgbClr val="FFFF66"/>
                </a:solidFill>
              </a:rPr>
              <a:t>لوجستي</a:t>
            </a:r>
            <a:r>
              <a:rPr lang="ar-TN" sz="2800" b="1" u="none" dirty="0" smtClean="0">
                <a:solidFill>
                  <a:srgbClr val="FFFF66"/>
                </a:solidFill>
              </a:rPr>
              <a:t> فاعل</a:t>
            </a:r>
            <a:endParaRPr lang="fr-FR" sz="2800" b="1" u="none" dirty="0">
              <a:solidFill>
                <a:srgbClr val="FFFF66"/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0" y="389721"/>
          <a:ext cx="9906000" cy="643435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81166"/>
                <a:gridCol w="2143140"/>
                <a:gridCol w="2000264"/>
                <a:gridCol w="2214578"/>
                <a:gridCol w="1666852"/>
              </a:tblGrid>
              <a:tr h="122213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ar-TN" sz="1900" b="1" u="none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algn="ctr" defTabSz="914400" rtl="0" eaLnBrk="1" latinLnBrk="0" hangingPunct="1"/>
                      <a:endParaRPr lang="ar-TN" sz="1900" b="1" u="none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ar-TN" sz="1900" b="1" u="non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مناخ أعمال ملائم للنهوض </a:t>
                      </a:r>
                      <a:r>
                        <a:rPr lang="ar-TN" sz="1900" b="1" u="none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باللوجستية</a:t>
                      </a:r>
                      <a:endParaRPr lang="fr-FR" sz="1900" b="1" u="none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TN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إسناد </a:t>
                      </a:r>
                      <a:r>
                        <a:rPr lang="ar-TN" sz="1600" b="1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إمتيازات</a:t>
                      </a:r>
                      <a:r>
                        <a:rPr lang="ar-TN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لفائدة قطاع </a:t>
                      </a:r>
                      <a:r>
                        <a:rPr lang="ar-TN" sz="1600" b="1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اللوجستية</a:t>
                      </a:r>
                      <a:r>
                        <a:rPr lang="ar-TN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في إطار المجلة الجديدة  </a:t>
                      </a:r>
                      <a:r>
                        <a:rPr lang="ar-TN" sz="1600" b="1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للإستثمار</a:t>
                      </a:r>
                      <a:r>
                        <a:rPr lang="ar-TN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r" rtl="1"/>
                      <a:endParaRPr lang="ar-TN" sz="1600" b="1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إصدار أمر خاص بإحداث لجنة وطنية لتكوين مخزون عقاري للمناطق </a:t>
                      </a:r>
                      <a:r>
                        <a:rPr lang="ar-TN" sz="1600" b="1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اللوجستية</a:t>
                      </a:r>
                      <a:endParaRPr lang="fr-FR" sz="1600" b="1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TN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إصدار قانون خاص بمناطق الخدمات </a:t>
                      </a:r>
                      <a:r>
                        <a:rPr lang="ar-TN" sz="1600" b="1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اللوجستية</a:t>
                      </a:r>
                      <a:r>
                        <a:rPr lang="ar-TN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TN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إصدار قانون يتعلق بالشراكة</a:t>
                      </a:r>
                      <a:endParaRPr lang="fr-FR" sz="1600" b="1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ar-TN" sz="1900" b="1" u="none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r"/>
                      <a:endParaRPr lang="ar-TN" sz="1900" b="1" u="none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r"/>
                      <a:r>
                        <a:rPr lang="ar-TN" sz="1900" b="1" u="non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الإطار التشريعي</a:t>
                      </a:r>
                      <a:endParaRPr lang="fr-FR" sz="1900" b="1" u="none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</a:tr>
              <a:tr h="104328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ar-TN" sz="1900" b="1" u="none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ar-TN" sz="1900" b="1" u="non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سلسلة </a:t>
                      </a:r>
                      <a:r>
                        <a:rPr lang="ar-TN" sz="1900" b="1" u="none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لوجستية</a:t>
                      </a:r>
                      <a:r>
                        <a:rPr lang="ar-TN" sz="1900" b="1" u="non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ناجعة</a:t>
                      </a:r>
                      <a:endParaRPr lang="fr-FR" sz="1900" b="1" u="none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TN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عرض لخدمات </a:t>
                      </a:r>
                      <a:r>
                        <a:rPr lang="ar-TN" sz="1600" b="1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لوجستية</a:t>
                      </a:r>
                      <a:r>
                        <a:rPr lang="ar-TN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مكتملة (</a:t>
                      </a:r>
                      <a:r>
                        <a:rPr lang="fr-FR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3PL, 4PL</a:t>
                      </a:r>
                      <a:r>
                        <a:rPr lang="ar-TN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TN" sz="1600" b="1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TN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شبكات نقل مترابطة ونقل متعدد الوسائط  ناجع</a:t>
                      </a:r>
                      <a:endParaRPr lang="fr-FR" sz="1600" b="1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6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TN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بنية أساسية متطورة (ميناء</a:t>
                      </a:r>
                      <a:r>
                        <a:rPr lang="ar-TN" sz="1600" b="1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بالمياه العميقة، مناطق </a:t>
                      </a:r>
                      <a:r>
                        <a:rPr lang="ar-TN" sz="1600" b="1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لوجستية</a:t>
                      </a:r>
                      <a:r>
                        <a:rPr lang="ar-TN" sz="1600" b="1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..) حوالي 8000  </a:t>
                      </a:r>
                      <a:r>
                        <a:rPr lang="ar-TN" sz="1600" b="1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م</a:t>
                      </a:r>
                      <a:r>
                        <a:rPr lang="ar-TN" sz="1600" b="1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.د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ar-TN" sz="1900" b="1" u="none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r"/>
                      <a:r>
                        <a:rPr lang="ar-TN" sz="1900" b="1" u="non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القدرة </a:t>
                      </a:r>
                      <a:r>
                        <a:rPr lang="ar-TN" sz="1900" b="1" u="none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اللوجستية</a:t>
                      </a:r>
                      <a:endParaRPr lang="fr-FR" sz="1900" b="1" u="none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</a:tr>
              <a:tr h="692319">
                <a:tc>
                  <a:txBody>
                    <a:bodyPr/>
                    <a:lstStyle/>
                    <a:p>
                      <a:pPr algn="ctr"/>
                      <a:endParaRPr lang="ar-TN" sz="1900" b="1" u="none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ar-TN" sz="1900" b="1" u="non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مرصد </a:t>
                      </a:r>
                      <a:r>
                        <a:rPr lang="ar-TN" sz="1900" b="1" u="none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اللوجستية</a:t>
                      </a:r>
                      <a:endParaRPr lang="fr-FR" sz="1900" b="1" u="none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sz="1600" b="1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إدماج التكنولوجيات الحديثة </a:t>
                      </a:r>
                      <a:endParaRPr lang="fr-FR" sz="1600" b="1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TN" sz="1600" b="1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متابعة تدفق السلع</a:t>
                      </a:r>
                      <a:endParaRPr lang="fr-FR" sz="1600" b="1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sz="1600" b="1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الإحصائيات</a:t>
                      </a:r>
                      <a:endParaRPr lang="fr-FR" sz="1600" b="1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TN" sz="1900" b="1" u="none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 rtl="1"/>
                      <a:r>
                        <a:rPr lang="ar-TN" sz="1900" b="1" u="non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توفير المعلومة </a:t>
                      </a:r>
                      <a:endParaRPr lang="fr-FR" sz="1900" b="1" u="none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</a:tr>
              <a:tr h="93896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ar-TN" sz="1900" b="1" u="non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كفاءات </a:t>
                      </a:r>
                      <a:r>
                        <a:rPr lang="ar-TN" sz="1900" b="1" u="none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لوجستية</a:t>
                      </a:r>
                      <a:r>
                        <a:rPr lang="ar-TN" sz="1900" b="1" u="non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تستجيب لحاجيات المستثمرين</a:t>
                      </a:r>
                      <a:endParaRPr lang="fr-FR" sz="1900" b="1" u="none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TN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تطوير منظومة التكوين الوطنية في مجال </a:t>
                      </a:r>
                      <a:r>
                        <a:rPr lang="ar-TN" sz="1600" b="1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اللوجستية</a:t>
                      </a:r>
                      <a:r>
                        <a:rPr lang="ar-TN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FR" sz="1600" b="1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TN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نظام خاص بمهنة </a:t>
                      </a:r>
                      <a:r>
                        <a:rPr lang="ar-TN" sz="1600" b="1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اللوجستي</a:t>
                      </a:r>
                      <a:endParaRPr lang="fr-FR" sz="1600" b="1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سجل لمهن </a:t>
                      </a:r>
                      <a:r>
                        <a:rPr lang="ar-TN" sz="1600" b="1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اللوجستية</a:t>
                      </a:r>
                      <a:r>
                        <a:rPr lang="ar-TN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حسب المواصفات الدولية</a:t>
                      </a:r>
                      <a:endParaRPr lang="fr-FR" sz="1600" b="1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ar-TN" sz="1900" b="1" u="none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r" rtl="1"/>
                      <a:r>
                        <a:rPr lang="ar-TN" sz="1900" b="1" u="non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مرجع لمهن</a:t>
                      </a:r>
                      <a:r>
                        <a:rPr lang="ar-TN" sz="1900" b="1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ar-TN" sz="1900" b="1" u="none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اللوجستية</a:t>
                      </a:r>
                      <a:endParaRPr lang="fr-FR" sz="1900" b="1" u="none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</a:tr>
              <a:tr h="1505316">
                <a:tc>
                  <a:txBody>
                    <a:bodyPr/>
                    <a:lstStyle/>
                    <a:p>
                      <a:pPr algn="ctr" rtl="1"/>
                      <a:endParaRPr lang="ar-TN" sz="1900" b="1" u="none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 rtl="1"/>
                      <a:r>
                        <a:rPr lang="ar-TN" sz="1900" b="1" u="non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الرفع من قدرة الإدارة في مجال هندسة مشاريع الشراكة </a:t>
                      </a:r>
                      <a:endParaRPr lang="fr-FR" sz="1900" b="1" u="none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TN" sz="18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تحديد طرق الشراكة لإنجاز مشاريع بعث المناطق </a:t>
                      </a:r>
                      <a:r>
                        <a:rPr lang="ar-TN" sz="1800" b="1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اللوجستية</a:t>
                      </a:r>
                      <a:r>
                        <a:rPr lang="ar-TN" sz="18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endParaRPr lang="fr-FR" sz="1800" b="1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TN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توفير عناصر المساعدة على </a:t>
                      </a:r>
                      <a:r>
                        <a:rPr lang="ar-TN" sz="1600" b="1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إتخاذ</a:t>
                      </a:r>
                      <a:r>
                        <a:rPr lang="ar-TN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القرار بخصوص الجدوى </a:t>
                      </a:r>
                      <a:r>
                        <a:rPr lang="ar-TN" sz="1600" b="1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الإقتصادية</a:t>
                      </a:r>
                      <a:r>
                        <a:rPr lang="ar-TN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و المالية للمشاريع</a:t>
                      </a:r>
                      <a:r>
                        <a:rPr lang="ar-TN" sz="1600" b="1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موضوع الشراكة </a:t>
                      </a:r>
                      <a:endParaRPr lang="fr-FR" sz="1600" b="1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TN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تكوين نواة من الإطارات في مجال هندسة مشاريع الشراكة</a:t>
                      </a:r>
                      <a:endParaRPr lang="fr-FR" sz="1600" b="1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ar-TN" sz="1900" b="1" u="none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r"/>
                      <a:endParaRPr lang="ar-TN" sz="1900" b="1" u="none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r"/>
                      <a:r>
                        <a:rPr lang="ar-TN" sz="1900" b="1" u="non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هندسة مشاريع </a:t>
                      </a:r>
                      <a:r>
                        <a:rPr lang="fr-FR" sz="1900" b="1" u="non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PPP </a:t>
                      </a:r>
                      <a:r>
                        <a:rPr lang="ar-TN" sz="1900" b="1" u="non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الشراكة</a:t>
                      </a:r>
                      <a:endParaRPr lang="fr-FR" sz="1900" b="1" u="none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</a:tr>
              <a:tr h="938960">
                <a:tc>
                  <a:txBody>
                    <a:bodyPr/>
                    <a:lstStyle/>
                    <a:p>
                      <a:pPr algn="ctr" rtl="1"/>
                      <a:endParaRPr lang="ar-TN" sz="1900" b="1" u="none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 rtl="1"/>
                      <a:r>
                        <a:rPr lang="ar-TN" sz="1900" b="1" u="none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الإستغلال</a:t>
                      </a:r>
                      <a:r>
                        <a:rPr lang="ar-TN" sz="1900" b="1" u="non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الأمثل للإمكانيات المتوفرة</a:t>
                      </a:r>
                      <a:endParaRPr lang="fr-FR" sz="1900" b="1" u="none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TN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تحسين </a:t>
                      </a:r>
                      <a:r>
                        <a:rPr lang="ar-TN" sz="1600" b="1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نجاعة</a:t>
                      </a:r>
                      <a:r>
                        <a:rPr lang="ar-TN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العمليات </a:t>
                      </a:r>
                      <a:r>
                        <a:rPr lang="ar-TN" sz="1600" b="1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المينائية</a:t>
                      </a:r>
                      <a:endParaRPr lang="fr-FR" sz="1600" b="1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TN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تحسين </a:t>
                      </a:r>
                      <a:r>
                        <a:rPr lang="ar-TN" sz="1600" b="1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و</a:t>
                      </a:r>
                      <a:r>
                        <a:rPr lang="ar-TN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تطوير خدمات منظومة النقل </a:t>
                      </a:r>
                      <a:endParaRPr lang="fr-FR" sz="1600" b="1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إحكام </a:t>
                      </a:r>
                      <a:r>
                        <a:rPr lang="ar-TN" sz="1600" b="1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إستغلال</a:t>
                      </a:r>
                      <a:r>
                        <a:rPr lang="ar-TN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البنية الأساسية المتوفرة </a:t>
                      </a:r>
                      <a:endParaRPr lang="fr-FR" sz="1600" b="1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ar-TN" sz="1900" b="1" u="none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r"/>
                      <a:r>
                        <a:rPr lang="ar-TN" sz="1900" b="1" u="non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التصرف في الإمكانيات المتاحة </a:t>
                      </a:r>
                      <a:endParaRPr lang="fr-FR" sz="1900" b="1" u="none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oneTexte 1"/>
          <p:cNvSpPr txBox="1">
            <a:spLocks noChangeArrowheads="1"/>
          </p:cNvSpPr>
          <p:nvPr/>
        </p:nvSpPr>
        <p:spPr bwMode="auto">
          <a:xfrm>
            <a:off x="2524125" y="714375"/>
            <a:ext cx="3786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-214313"/>
            <a:ext cx="9906000" cy="218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fr-FR" sz="2600" b="1" u="none"/>
          </a:p>
          <a:p>
            <a:pPr algn="l"/>
            <a:endParaRPr lang="fr-FR" sz="2600" u="none"/>
          </a:p>
          <a:p>
            <a:pPr algn="l"/>
            <a:endParaRPr lang="fr-FR" sz="2800" u="none"/>
          </a:p>
          <a:p>
            <a:pPr algn="l"/>
            <a:endParaRPr lang="fr-FR" sz="2800" u="none"/>
          </a:p>
          <a:p>
            <a:pPr algn="l"/>
            <a:endParaRPr lang="fr-FR" sz="2800" u="none"/>
          </a:p>
        </p:txBody>
      </p:sp>
      <p:sp>
        <p:nvSpPr>
          <p:cNvPr id="13" name="Hexagone 12"/>
          <p:cNvSpPr/>
          <p:nvPr/>
        </p:nvSpPr>
        <p:spPr>
          <a:xfrm>
            <a:off x="3524240" y="1643050"/>
            <a:ext cx="2786082" cy="1428760"/>
          </a:xfrm>
          <a:prstGeom prst="hexagon">
            <a:avLst/>
          </a:prstGeom>
          <a:solidFill>
            <a:schemeClr val="bg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003">
            <a:schemeClr val="dk2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defRPr/>
            </a:pPr>
            <a:r>
              <a:rPr lang="ar-TN" sz="2400" b="1" u="none" dirty="0" smtClean="0">
                <a:solidFill>
                  <a:srgbClr val="FFFF00"/>
                </a:solidFill>
              </a:rPr>
              <a:t>1- تدعيم التنسيق في مجال سلسلة </a:t>
            </a:r>
            <a:r>
              <a:rPr lang="ar-TN" sz="2400" b="1" u="none" dirty="0" err="1" smtClean="0">
                <a:solidFill>
                  <a:srgbClr val="FFFF00"/>
                </a:solidFill>
              </a:rPr>
              <a:t>اللوجستية</a:t>
            </a:r>
            <a:endParaRPr lang="fr-FR" sz="2400" b="1" u="none" dirty="0">
              <a:solidFill>
                <a:srgbClr val="FFFF00"/>
              </a:solidFill>
            </a:endParaRPr>
          </a:p>
        </p:txBody>
      </p:sp>
      <p:sp>
        <p:nvSpPr>
          <p:cNvPr id="14" name="Hexagone 13"/>
          <p:cNvSpPr/>
          <p:nvPr/>
        </p:nvSpPr>
        <p:spPr>
          <a:xfrm>
            <a:off x="238092" y="2000240"/>
            <a:ext cx="2714644" cy="2071702"/>
          </a:xfrm>
          <a:prstGeom prst="hexagon">
            <a:avLst/>
          </a:prstGeom>
          <a:solidFill>
            <a:schemeClr val="bg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003">
            <a:schemeClr val="dk2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defRPr/>
            </a:pPr>
            <a:r>
              <a:rPr lang="ar-TN" sz="2400" b="1" u="none" dirty="0" smtClean="0">
                <a:solidFill>
                  <a:srgbClr val="FFFF00"/>
                </a:solidFill>
              </a:rPr>
              <a:t>5- تحسين جاذبية </a:t>
            </a:r>
            <a:r>
              <a:rPr lang="ar-TN" sz="2400" b="1" u="none" dirty="0" err="1" smtClean="0">
                <a:solidFill>
                  <a:srgbClr val="FFFF00"/>
                </a:solidFill>
              </a:rPr>
              <a:t>اللوجستية</a:t>
            </a:r>
            <a:r>
              <a:rPr lang="ar-TN" sz="2400" b="1" u="none" dirty="0" smtClean="0">
                <a:solidFill>
                  <a:srgbClr val="FFFF00"/>
                </a:solidFill>
              </a:rPr>
              <a:t>  في خدمة الصناعة والفلاحة والتجارة</a:t>
            </a:r>
          </a:p>
          <a:p>
            <a:pPr algn="ctr" rtl="1">
              <a:defRPr/>
            </a:pPr>
            <a:endParaRPr lang="fr-FR" sz="2000" b="1" u="none" dirty="0">
              <a:solidFill>
                <a:srgbClr val="FFFF00"/>
              </a:solidFill>
            </a:endParaRPr>
          </a:p>
        </p:txBody>
      </p:sp>
      <p:sp>
        <p:nvSpPr>
          <p:cNvPr id="15" name="Hexagone 14"/>
          <p:cNvSpPr/>
          <p:nvPr/>
        </p:nvSpPr>
        <p:spPr>
          <a:xfrm>
            <a:off x="6881826" y="2071678"/>
            <a:ext cx="2714644" cy="1928826"/>
          </a:xfrm>
          <a:prstGeom prst="hexagon">
            <a:avLst/>
          </a:prstGeom>
          <a:solidFill>
            <a:schemeClr val="bg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003">
            <a:schemeClr val="dk2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defRPr/>
            </a:pPr>
            <a:r>
              <a:rPr lang="ar-TN" sz="2400" b="1" u="none" dirty="0" smtClean="0">
                <a:solidFill>
                  <a:srgbClr val="FFFF00"/>
                </a:solidFill>
              </a:rPr>
              <a:t>2- </a:t>
            </a:r>
            <a:r>
              <a:rPr lang="ar-TN" sz="2400" b="1" u="none" dirty="0" err="1" smtClean="0">
                <a:solidFill>
                  <a:srgbClr val="FFFF00"/>
                </a:solidFill>
              </a:rPr>
              <a:t>تعصير</a:t>
            </a:r>
            <a:r>
              <a:rPr lang="ar-TN" sz="2400" b="1" u="none" dirty="0" smtClean="0">
                <a:solidFill>
                  <a:srgbClr val="FFFF00"/>
                </a:solidFill>
              </a:rPr>
              <a:t> البنية التحتية وتطوير الربط بين مختلف مكوناتها</a:t>
            </a:r>
            <a:endParaRPr lang="fr-FR" sz="2400" b="1" u="none" dirty="0">
              <a:solidFill>
                <a:srgbClr val="FFFF00"/>
              </a:solidFill>
            </a:endParaRPr>
          </a:p>
        </p:txBody>
      </p:sp>
      <p:sp>
        <p:nvSpPr>
          <p:cNvPr id="16" name="Hexagone 15"/>
          <p:cNvSpPr/>
          <p:nvPr/>
        </p:nvSpPr>
        <p:spPr>
          <a:xfrm>
            <a:off x="1381100" y="5072074"/>
            <a:ext cx="2928958" cy="1785950"/>
          </a:xfrm>
          <a:prstGeom prst="hexagon">
            <a:avLst/>
          </a:prstGeom>
          <a:solidFill>
            <a:schemeClr val="bg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003">
            <a:schemeClr val="dk2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defRPr/>
            </a:pPr>
            <a:endParaRPr lang="ar-TN" sz="2800" u="none" dirty="0" smtClean="0">
              <a:solidFill>
                <a:srgbClr val="FFFF00"/>
              </a:solidFill>
            </a:endParaRPr>
          </a:p>
          <a:p>
            <a:pPr algn="ctr" rtl="1">
              <a:defRPr/>
            </a:pPr>
            <a:r>
              <a:rPr lang="ar-TN" sz="2800" b="1" u="none" dirty="0" smtClean="0">
                <a:solidFill>
                  <a:srgbClr val="FFFF00"/>
                </a:solidFill>
              </a:rPr>
              <a:t>4- تحسين الإطار القانوني          والمؤسساتي</a:t>
            </a:r>
            <a:endParaRPr lang="fr-FR" sz="2800" b="1" u="none" dirty="0">
              <a:solidFill>
                <a:srgbClr val="FFFF00"/>
              </a:solidFill>
            </a:endParaRPr>
          </a:p>
        </p:txBody>
      </p:sp>
      <p:sp>
        <p:nvSpPr>
          <p:cNvPr id="17" name="Hexagone 16"/>
          <p:cNvSpPr/>
          <p:nvPr/>
        </p:nvSpPr>
        <p:spPr>
          <a:xfrm>
            <a:off x="5738818" y="5000636"/>
            <a:ext cx="3000396" cy="1857388"/>
          </a:xfrm>
          <a:prstGeom prst="hexagon">
            <a:avLst>
              <a:gd name="adj" fmla="val 20591"/>
              <a:gd name="vf" fmla="val 115470"/>
            </a:avLst>
          </a:prstGeom>
          <a:solidFill>
            <a:schemeClr val="bg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003">
            <a:schemeClr val="dk2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defRPr/>
            </a:pPr>
            <a:endParaRPr lang="ar-TN" sz="2400" u="none" dirty="0" smtClean="0">
              <a:solidFill>
                <a:srgbClr val="FFFF00"/>
              </a:solidFill>
            </a:endParaRPr>
          </a:p>
          <a:p>
            <a:pPr algn="ctr" rtl="1">
              <a:defRPr/>
            </a:pPr>
            <a:r>
              <a:rPr lang="ar-TN" sz="2400" u="none" dirty="0" smtClean="0">
                <a:solidFill>
                  <a:srgbClr val="FFFF00"/>
                </a:solidFill>
              </a:rPr>
              <a:t> 3- </a:t>
            </a:r>
            <a:r>
              <a:rPr lang="ar-TN" sz="2400" b="1" u="none" dirty="0" smtClean="0">
                <a:solidFill>
                  <a:srgbClr val="FFFF00"/>
                </a:solidFill>
              </a:rPr>
              <a:t>تنظيم مهن النقل               </a:t>
            </a:r>
            <a:r>
              <a:rPr lang="ar-TN" sz="2400" b="1" u="none" dirty="0" err="1" smtClean="0">
                <a:solidFill>
                  <a:srgbClr val="FFFF00"/>
                </a:solidFill>
              </a:rPr>
              <a:t>واللوجستية</a:t>
            </a:r>
            <a:r>
              <a:rPr lang="ar-TN" sz="2400" b="1" u="none" dirty="0" smtClean="0">
                <a:solidFill>
                  <a:srgbClr val="FFFF00"/>
                </a:solidFill>
              </a:rPr>
              <a:t> في خدمة كل القطاعات</a:t>
            </a:r>
            <a:endParaRPr lang="fr-FR" sz="2400" b="1" u="none" dirty="0" smtClean="0">
              <a:solidFill>
                <a:srgbClr val="FFFF00"/>
              </a:solidFill>
            </a:endParaRPr>
          </a:p>
          <a:p>
            <a:pPr algn="ctr" rtl="1">
              <a:defRPr/>
            </a:pPr>
            <a:endParaRPr lang="fr-FR" sz="2400" b="1" u="none" dirty="0">
              <a:solidFill>
                <a:srgbClr val="FFFF00"/>
              </a:solidFill>
            </a:endParaRPr>
          </a:p>
        </p:txBody>
      </p:sp>
      <p:cxnSp>
        <p:nvCxnSpPr>
          <p:cNvPr id="29" name="Connecteur droit 28"/>
          <p:cNvCxnSpPr>
            <a:stCxn id="13" idx="3"/>
            <a:endCxn id="14" idx="0"/>
          </p:cNvCxnSpPr>
          <p:nvPr/>
        </p:nvCxnSpPr>
        <p:spPr>
          <a:xfrm rot="10800000" flipV="1">
            <a:off x="2952736" y="2357429"/>
            <a:ext cx="571504" cy="678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2" name="Connecteur droit 31"/>
          <p:cNvCxnSpPr>
            <a:stCxn id="13" idx="0"/>
            <a:endCxn id="15" idx="3"/>
          </p:cNvCxnSpPr>
          <p:nvPr/>
        </p:nvCxnSpPr>
        <p:spPr>
          <a:xfrm>
            <a:off x="6310322" y="2357430"/>
            <a:ext cx="571504" cy="678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8" name="Connecteur droit 37"/>
          <p:cNvCxnSpPr>
            <a:stCxn id="14" idx="0"/>
            <a:endCxn id="16" idx="5"/>
          </p:cNvCxnSpPr>
          <p:nvPr/>
        </p:nvCxnSpPr>
        <p:spPr>
          <a:xfrm>
            <a:off x="2952736" y="3036091"/>
            <a:ext cx="910835" cy="20359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1" name="Connecteur droit 40"/>
          <p:cNvCxnSpPr>
            <a:stCxn id="15" idx="3"/>
            <a:endCxn id="17" idx="3"/>
          </p:cNvCxnSpPr>
          <p:nvPr/>
        </p:nvCxnSpPr>
        <p:spPr>
          <a:xfrm rot="10800000" flipV="1">
            <a:off x="5738818" y="3036090"/>
            <a:ext cx="1143008" cy="28932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4" name="Connecteur droit 43"/>
          <p:cNvCxnSpPr>
            <a:stCxn id="16" idx="0"/>
            <a:endCxn id="17" idx="3"/>
          </p:cNvCxnSpPr>
          <p:nvPr/>
        </p:nvCxnSpPr>
        <p:spPr>
          <a:xfrm flipV="1">
            <a:off x="4310058" y="5929330"/>
            <a:ext cx="1428760" cy="357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8" name="AutoShape 4"/>
          <p:cNvSpPr>
            <a:spLocks noChangeArrowheads="1"/>
          </p:cNvSpPr>
          <p:nvPr/>
        </p:nvSpPr>
        <p:spPr bwMode="gray">
          <a:xfrm>
            <a:off x="0" y="71438"/>
            <a:ext cx="9906000" cy="357166"/>
          </a:xfrm>
          <a:prstGeom prst="roundRect">
            <a:avLst>
              <a:gd name="adj" fmla="val 32662"/>
            </a:avLst>
          </a:prstGeom>
          <a:noFill/>
          <a:ln w="28575" algn="ctr">
            <a:noFill/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 algn="ctr" rtl="1">
              <a:defRPr/>
            </a:pPr>
            <a:r>
              <a:rPr lang="ar-TN" sz="3600" u="none" dirty="0" smtClean="0">
                <a:solidFill>
                  <a:srgbClr val="FFFF00"/>
                </a:solidFill>
              </a:rPr>
              <a:t>3</a:t>
            </a:r>
            <a:r>
              <a:rPr lang="ar-TN" sz="3600" b="1" u="none" dirty="0" smtClean="0">
                <a:solidFill>
                  <a:srgbClr val="FFFF00"/>
                </a:solidFill>
              </a:rPr>
              <a:t>-إستراتيجية التحكم في سلسلة </a:t>
            </a:r>
            <a:r>
              <a:rPr lang="ar-TN" sz="3600" b="1" u="none" dirty="0" err="1" smtClean="0">
                <a:solidFill>
                  <a:srgbClr val="FFFF00"/>
                </a:solidFill>
              </a:rPr>
              <a:t>اللوجستية</a:t>
            </a:r>
            <a:endParaRPr lang="fr-FR" sz="3600" b="1" u="none" dirty="0">
              <a:solidFill>
                <a:srgbClr val="FFFF00"/>
              </a:solidFill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3809992" y="3214686"/>
            <a:ext cx="2286016" cy="2214578"/>
          </a:xfrm>
          <a:prstGeom prst="ellipse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TN" sz="2400" b="1" u="none" dirty="0" smtClean="0">
                <a:solidFill>
                  <a:srgbClr val="FFFF00"/>
                </a:solidFill>
              </a:rPr>
              <a:t>الوكالة التونسية للتحكم  في سلسلة </a:t>
            </a:r>
            <a:r>
              <a:rPr lang="ar-TN" sz="2400" b="1" u="none" dirty="0" err="1" smtClean="0">
                <a:solidFill>
                  <a:srgbClr val="FFFF00"/>
                </a:solidFill>
              </a:rPr>
              <a:t>اللوجستية</a:t>
            </a:r>
            <a:endParaRPr lang="fr-FR" sz="2400" b="1" u="none" dirty="0" smtClean="0">
              <a:solidFill>
                <a:srgbClr val="FFFF00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0" y="519524"/>
            <a:ext cx="9906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طبقا للإستراتجية المنبثقة عن </a:t>
            </a: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  <a:latin typeface="+mn-lt"/>
                <a:cs typeface="+mn-cs"/>
              </a:rPr>
              <a:t>الدراسة التي قام </a:t>
            </a:r>
            <a:r>
              <a:rPr lang="ar-TN" sz="2400" b="1" u="none" dirty="0" err="1" smtClean="0">
                <a:solidFill>
                  <a:schemeClr val="tx1">
                    <a:lumMod val="95000"/>
                  </a:schemeClr>
                </a:solidFill>
                <a:latin typeface="+mn-lt"/>
                <a:cs typeface="+mn-cs"/>
              </a:rPr>
              <a:t>بها</a:t>
            </a: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  <a:latin typeface="+mn-lt"/>
                <a:cs typeface="+mn-cs"/>
              </a:rPr>
              <a:t> البنك العالمي </a:t>
            </a: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سنة 2007 حول تطوير  الخدمات والبنية التحتية </a:t>
            </a:r>
            <a:r>
              <a:rPr lang="ar-TN" sz="2400" b="1" u="none" dirty="0" err="1" smtClean="0">
                <a:solidFill>
                  <a:schemeClr val="tx1">
                    <a:lumMod val="95000"/>
                  </a:schemeClr>
                </a:solidFill>
              </a:rPr>
              <a:t>اللوجستية</a:t>
            </a: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 ببلادنا ، والتي اعتمدت خلال عدة ندوات دولية ، سترتكز خطة النهوض بسلسلة </a:t>
            </a:r>
            <a:r>
              <a:rPr lang="ar-TN" sz="2400" b="1" u="none" dirty="0" err="1" smtClean="0">
                <a:solidFill>
                  <a:schemeClr val="tx1">
                    <a:lumMod val="95000"/>
                  </a:schemeClr>
                </a:solidFill>
              </a:rPr>
              <a:t>اللوجستية</a:t>
            </a:r>
            <a:r>
              <a:rPr lang="ar-TN" sz="2400" b="1" u="none" dirty="0" smtClean="0">
                <a:solidFill>
                  <a:schemeClr val="tx1">
                    <a:lumMod val="95000"/>
                  </a:schemeClr>
                </a:solidFill>
              </a:rPr>
              <a:t> على الخمس محاور التالية </a:t>
            </a:r>
            <a:r>
              <a:rPr lang="fr-FR" sz="2400" b="1" u="none" dirty="0" smtClean="0">
                <a:solidFill>
                  <a:schemeClr val="tx1">
                    <a:lumMod val="95000"/>
                  </a:schemeClr>
                </a:solidFill>
              </a:rPr>
              <a:t>:</a:t>
            </a:r>
            <a:endParaRPr lang="ar-TN" sz="2400" b="1" u="none" dirty="0" smtClean="0">
              <a:solidFill>
                <a:schemeClr val="tx1">
                  <a:lumMod val="95000"/>
                </a:schemeClr>
              </a:solidFill>
            </a:endParaRPr>
          </a:p>
          <a:p>
            <a:pPr rtl="1"/>
            <a:endParaRPr lang="fr-FR" sz="2000" b="1" u="none" dirty="0" smtClean="0">
              <a:solidFill>
                <a:schemeClr val="tx1">
                  <a:lumMod val="95000"/>
                </a:schemeClr>
              </a:solidFill>
            </a:endParaRPr>
          </a:p>
          <a:p>
            <a:pPr rtl="1"/>
            <a:endParaRPr lang="fr-FR" sz="2000" b="1" u="none" dirty="0" smtClean="0">
              <a:solidFill>
                <a:schemeClr val="tx1">
                  <a:lumMod val="95000"/>
                </a:schemeClr>
              </a:solidFill>
            </a:endParaRPr>
          </a:p>
          <a:p>
            <a:pPr rtl="1"/>
            <a:endParaRPr lang="ar-TN" sz="2000" b="1" u="none" dirty="0" smtClean="0">
              <a:solidFill>
                <a:schemeClr val="tx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0" y="0"/>
            <a:ext cx="9906000" cy="500042"/>
          </a:xfrm>
          <a:prstGeom prst="roundRect">
            <a:avLst>
              <a:gd name="adj" fmla="val 32662"/>
            </a:avLst>
          </a:prstGeom>
          <a:solidFill>
            <a:schemeClr val="bg1">
              <a:lumMod val="60000"/>
              <a:lumOff val="40000"/>
            </a:schemeClr>
          </a:solidFill>
          <a:ln w="28575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 algn="ctr" rtl="1">
              <a:defRPr/>
            </a:pPr>
            <a:r>
              <a:rPr lang="ar-TN" altLang="zh-TW" sz="3400" b="1" u="none" dirty="0" smtClean="0">
                <a:solidFill>
                  <a:srgbClr val="FFFF00"/>
                </a:solidFill>
                <a:sym typeface="Wingdings" pitchFamily="2" charset="2"/>
              </a:rPr>
              <a:t>أهداف إحداث وكالة تونسية للتحكم في سلسلة </a:t>
            </a:r>
            <a:r>
              <a:rPr lang="ar-TN" altLang="zh-TW" sz="3200" b="1" u="none" dirty="0" err="1" smtClean="0">
                <a:solidFill>
                  <a:srgbClr val="FFFF00"/>
                </a:solidFill>
                <a:sym typeface="Wingdings" pitchFamily="2" charset="2"/>
              </a:rPr>
              <a:t>اللوجستية</a:t>
            </a:r>
            <a:endParaRPr lang="fr-FR" sz="3200" b="1" u="none" dirty="0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3021080"/>
            <a:ext cx="9906000" cy="1116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25000"/>
              </a:lnSpc>
            </a:pPr>
            <a:endParaRPr lang="ar-TN" sz="2800" b="1" u="none" dirty="0" smtClean="0"/>
          </a:p>
          <a:p>
            <a:pPr algn="just" rtl="1">
              <a:lnSpc>
                <a:spcPct val="125000"/>
              </a:lnSpc>
            </a:pPr>
            <a:endParaRPr lang="ar-TN" sz="2800" b="1" u="none" dirty="0" smtClean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dirty="0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428604"/>
            <a:ext cx="9906000" cy="6853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177800" algn="justLow" rtl="1">
              <a:lnSpc>
                <a:spcPct val="114000"/>
              </a:lnSpc>
            </a:pPr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لتجسيم خطة النهوض </a:t>
            </a:r>
            <a:r>
              <a:rPr lang="ar-TN" sz="2800" b="1" u="none" dirty="0" err="1" smtClean="0">
                <a:solidFill>
                  <a:schemeClr val="tx1">
                    <a:lumMod val="95000"/>
                  </a:schemeClr>
                </a:solidFill>
              </a:rPr>
              <a:t>باللوجستية</a:t>
            </a:r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ar-TN" sz="2800" b="1" u="none" dirty="0" err="1" smtClean="0">
                <a:solidFill>
                  <a:schemeClr val="tx1">
                    <a:lumMod val="95000"/>
                  </a:schemeClr>
                </a:solidFill>
              </a:rPr>
              <a:t>وبالإستئناس</a:t>
            </a:r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 ببعض التجارب الدولية الناجحة، برزت الحاجة </a:t>
            </a:r>
            <a:r>
              <a:rPr lang="ar-SA" sz="2800" b="1" u="none" dirty="0" smtClean="0">
                <a:solidFill>
                  <a:schemeClr val="tx1">
                    <a:lumMod val="95000"/>
                  </a:schemeClr>
                </a:solidFill>
              </a:rPr>
              <a:t>لإحداث وكالة </a:t>
            </a:r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تونسية</a:t>
            </a:r>
            <a:r>
              <a:rPr lang="ar-SA" sz="2800" b="1" u="none" dirty="0" smtClean="0">
                <a:solidFill>
                  <a:schemeClr val="tx1">
                    <a:lumMod val="95000"/>
                  </a:schemeClr>
                </a:solidFill>
              </a:rPr>
              <a:t> للتحكم في سلسلة </a:t>
            </a:r>
            <a:r>
              <a:rPr lang="ar-SA" sz="2800" b="1" u="none" dirty="0" err="1" smtClean="0">
                <a:solidFill>
                  <a:schemeClr val="tx1">
                    <a:lumMod val="95000"/>
                  </a:schemeClr>
                </a:solidFill>
              </a:rPr>
              <a:t>اللوجستية</a:t>
            </a:r>
            <a:r>
              <a:rPr lang="ar-SA" sz="2800" b="1" u="none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 تضطلع أساسا </a:t>
            </a:r>
            <a:r>
              <a:rPr lang="ar-TN" sz="2800" b="1" u="none" dirty="0" err="1" smtClean="0">
                <a:solidFill>
                  <a:schemeClr val="tx1">
                    <a:lumMod val="95000"/>
                  </a:schemeClr>
                </a:solidFill>
              </a:rPr>
              <a:t>بــ</a:t>
            </a:r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fr-FR" altLang="zh-TW" sz="2800" b="1" u="none" dirty="0" smtClean="0">
                <a:solidFill>
                  <a:schemeClr val="tx1">
                    <a:lumMod val="95000"/>
                  </a:schemeClr>
                </a:solidFill>
                <a:sym typeface="Wingdings" pitchFamily="2" charset="2"/>
              </a:rPr>
              <a:t>:</a:t>
            </a:r>
            <a:endParaRPr lang="ar-TN" altLang="zh-TW" sz="2800" b="1" u="none" dirty="0" smtClean="0">
              <a:solidFill>
                <a:schemeClr val="tx1">
                  <a:lumMod val="95000"/>
                </a:schemeClr>
              </a:solidFill>
              <a:sym typeface="Wingdings" pitchFamily="2" charset="2"/>
            </a:endParaRPr>
          </a:p>
          <a:p>
            <a:pPr lvl="0" indent="177800" algn="justLow" rtl="1">
              <a:lnSpc>
                <a:spcPct val="114000"/>
              </a:lnSpc>
            </a:pPr>
            <a:endParaRPr lang="ar-TN" altLang="zh-TW" sz="600" b="1" u="none" dirty="0" smtClean="0">
              <a:solidFill>
                <a:schemeClr val="tx1">
                  <a:lumMod val="95000"/>
                </a:schemeClr>
              </a:solidFill>
              <a:sym typeface="Wingdings" pitchFamily="2" charset="2"/>
            </a:endParaRPr>
          </a:p>
          <a:p>
            <a:pPr lvl="1" indent="177800" algn="justLow" rtl="1">
              <a:lnSpc>
                <a:spcPct val="114000"/>
              </a:lnSpc>
              <a:buClr>
                <a:schemeClr val="bg1">
                  <a:lumMod val="40000"/>
                  <a:lumOff val="60000"/>
                </a:schemeClr>
              </a:buClr>
              <a:buFont typeface="Wingdings" pitchFamily="2" charset="2"/>
              <a:buChar char="v"/>
            </a:pPr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دور القاطرة لإرساء نظام </a:t>
            </a:r>
            <a:r>
              <a:rPr lang="ar-TN" sz="2800" b="1" u="none" dirty="0" err="1" smtClean="0">
                <a:solidFill>
                  <a:schemeClr val="tx1">
                    <a:lumMod val="95000"/>
                  </a:schemeClr>
                </a:solidFill>
              </a:rPr>
              <a:t>لوجستي</a:t>
            </a:r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 يمكن تونس من الاندماج في سلاسل القيمة العالمية،</a:t>
            </a:r>
          </a:p>
          <a:p>
            <a:pPr lvl="1" indent="177800" algn="justLow" rtl="1">
              <a:lnSpc>
                <a:spcPct val="114000"/>
              </a:lnSpc>
              <a:buClr>
                <a:schemeClr val="bg1">
                  <a:lumMod val="40000"/>
                  <a:lumOff val="60000"/>
                </a:schemeClr>
              </a:buClr>
            </a:pPr>
            <a:endParaRPr lang="ar-TN" sz="400" b="1" u="none" dirty="0" smtClean="0">
              <a:solidFill>
                <a:schemeClr val="tx1">
                  <a:lumMod val="95000"/>
                </a:schemeClr>
              </a:solidFill>
            </a:endParaRPr>
          </a:p>
          <a:p>
            <a:pPr lvl="1" indent="177800" algn="justLow" rtl="1">
              <a:lnSpc>
                <a:spcPct val="114000"/>
              </a:lnSpc>
              <a:buClr>
                <a:schemeClr val="bg1">
                  <a:lumMod val="40000"/>
                  <a:lumOff val="60000"/>
                </a:schemeClr>
              </a:buClr>
              <a:buFont typeface="Wingdings" pitchFamily="2" charset="2"/>
              <a:buChar char="v"/>
            </a:pPr>
            <a:r>
              <a:rPr lang="ar-TN" sz="2800" b="1" u="none" dirty="0" err="1" smtClean="0">
                <a:solidFill>
                  <a:schemeClr val="tx1">
                    <a:lumMod val="95000"/>
                  </a:schemeClr>
                </a:solidFill>
              </a:rPr>
              <a:t>إستحثاث</a:t>
            </a:r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 تنفيذ </a:t>
            </a:r>
            <a:r>
              <a:rPr lang="ar-TN" sz="2800" b="1" u="none" dirty="0" err="1" smtClean="0">
                <a:solidFill>
                  <a:schemeClr val="tx1">
                    <a:lumMod val="95000"/>
                  </a:schemeClr>
                </a:solidFill>
              </a:rPr>
              <a:t>و</a:t>
            </a:r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 متابعة محاور خطة النهوض </a:t>
            </a:r>
            <a:r>
              <a:rPr lang="ar-TN" sz="2800" b="1" u="none" dirty="0" err="1" smtClean="0">
                <a:solidFill>
                  <a:schemeClr val="tx1">
                    <a:lumMod val="95000"/>
                  </a:schemeClr>
                </a:solidFill>
              </a:rPr>
              <a:t>باللوجستية</a:t>
            </a:r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.</a:t>
            </a:r>
          </a:p>
          <a:p>
            <a:pPr marL="0" lvl="1" indent="177800" rtl="1">
              <a:lnSpc>
                <a:spcPct val="114000"/>
              </a:lnSpc>
              <a:buClr>
                <a:schemeClr val="bg1">
                  <a:lumMod val="40000"/>
                  <a:lumOff val="60000"/>
                </a:schemeClr>
              </a:buClr>
            </a:pPr>
            <a:endParaRPr lang="ar-TN" sz="2800" b="1" u="none" dirty="0" smtClean="0">
              <a:solidFill>
                <a:schemeClr val="tx1">
                  <a:lumMod val="95000"/>
                </a:schemeClr>
              </a:solidFill>
            </a:endParaRPr>
          </a:p>
          <a:p>
            <a:pPr lvl="1" indent="177800" algn="justLow" rtl="1">
              <a:lnSpc>
                <a:spcPct val="120000"/>
              </a:lnSpc>
              <a:buClr>
                <a:schemeClr val="bg1">
                  <a:lumMod val="40000"/>
                  <a:lumOff val="60000"/>
                </a:schemeClr>
              </a:buClr>
            </a:pPr>
            <a:endParaRPr lang="ar-TN" sz="400" b="1" u="none" dirty="0" smtClean="0">
              <a:solidFill>
                <a:schemeClr val="tx1">
                  <a:lumMod val="95000"/>
                </a:schemeClr>
              </a:solidFill>
            </a:endParaRPr>
          </a:p>
          <a:p>
            <a:pPr lvl="1" indent="177800" algn="justLow" rtl="1">
              <a:lnSpc>
                <a:spcPct val="120000"/>
              </a:lnSpc>
              <a:buClr>
                <a:schemeClr val="bg1">
                  <a:lumMod val="40000"/>
                  <a:lumOff val="60000"/>
                </a:schemeClr>
              </a:buClr>
            </a:pPr>
            <a:endParaRPr lang="ar-TN" sz="800" b="1" dirty="0" smtClean="0">
              <a:solidFill>
                <a:srgbClr val="FFFF00"/>
              </a:solidFill>
            </a:endParaRPr>
          </a:p>
          <a:p>
            <a:pPr lvl="1" indent="177800" algn="justLow" rtl="1">
              <a:lnSpc>
                <a:spcPct val="114000"/>
              </a:lnSpc>
              <a:buClr>
                <a:schemeClr val="bg1">
                  <a:lumMod val="40000"/>
                  <a:lumOff val="60000"/>
                </a:schemeClr>
              </a:buClr>
              <a:buFont typeface="Wingdings" pitchFamily="2" charset="2"/>
              <a:buChar char="v"/>
            </a:pPr>
            <a:r>
              <a:rPr lang="ar-TN" sz="2800" b="1" u="none" dirty="0" smtClean="0">
                <a:solidFill>
                  <a:srgbClr val="FFFF00"/>
                </a:solidFill>
              </a:rPr>
              <a:t> تحديد وإرساء منظومة تصرف في سلسلة </a:t>
            </a:r>
            <a:r>
              <a:rPr lang="ar-TN" sz="2800" b="1" u="none" dirty="0" err="1" smtClean="0">
                <a:solidFill>
                  <a:srgbClr val="FFFF00"/>
                </a:solidFill>
              </a:rPr>
              <a:t>اللوجستية</a:t>
            </a:r>
            <a:r>
              <a:rPr lang="ar-TN" sz="2800" b="1" u="none" dirty="0" smtClean="0">
                <a:solidFill>
                  <a:srgbClr val="FFFF00"/>
                </a:solidFill>
              </a:rPr>
              <a:t> الشاملة طبقا        للمراجع والمواصفات الدولية،</a:t>
            </a:r>
          </a:p>
          <a:p>
            <a:pPr lvl="1" indent="177800" algn="justLow" rtl="1">
              <a:lnSpc>
                <a:spcPct val="114000"/>
              </a:lnSpc>
              <a:buClr>
                <a:schemeClr val="bg1">
                  <a:lumMod val="40000"/>
                  <a:lumOff val="60000"/>
                </a:schemeClr>
              </a:buClr>
              <a:buFont typeface="Wingdings" pitchFamily="2" charset="2"/>
              <a:buChar char="v"/>
            </a:pPr>
            <a:r>
              <a:rPr lang="ar-TN" sz="2800" b="1" u="none" dirty="0" smtClean="0">
                <a:solidFill>
                  <a:srgbClr val="FFFF00"/>
                </a:solidFill>
              </a:rPr>
              <a:t> تطوير مشاريع هندسة مشاريع الشراكة </a:t>
            </a:r>
            <a:r>
              <a:rPr lang="fr-FR" sz="2800" b="1" u="none" dirty="0" smtClean="0">
                <a:solidFill>
                  <a:srgbClr val="FFFF00"/>
                </a:solidFill>
              </a:rPr>
              <a:t> «PPP»</a:t>
            </a:r>
            <a:r>
              <a:rPr lang="ar-TN" sz="2800" b="1" u="none" dirty="0" smtClean="0">
                <a:solidFill>
                  <a:srgbClr val="FFFF00"/>
                </a:solidFill>
              </a:rPr>
              <a:t>في مجال </a:t>
            </a:r>
            <a:r>
              <a:rPr lang="ar-TN" sz="2800" b="1" u="none" dirty="0" err="1" smtClean="0">
                <a:solidFill>
                  <a:srgbClr val="FFFF00"/>
                </a:solidFill>
              </a:rPr>
              <a:t>اللوجستية</a:t>
            </a:r>
            <a:r>
              <a:rPr lang="ar-TN" sz="2800" b="1" u="none" dirty="0" smtClean="0">
                <a:solidFill>
                  <a:srgbClr val="FFFF00"/>
                </a:solidFill>
              </a:rPr>
              <a:t>،</a:t>
            </a:r>
          </a:p>
          <a:p>
            <a:pPr lvl="1" indent="177800" algn="justLow" rtl="1">
              <a:lnSpc>
                <a:spcPct val="114000"/>
              </a:lnSpc>
              <a:buClr>
                <a:schemeClr val="bg1">
                  <a:lumMod val="40000"/>
                  <a:lumOff val="60000"/>
                </a:schemeClr>
              </a:buClr>
              <a:buFont typeface="Wingdings" pitchFamily="2" charset="2"/>
              <a:buChar char="v"/>
            </a:pPr>
            <a:r>
              <a:rPr lang="ar-TN" sz="2800" b="1" u="none" dirty="0" smtClean="0">
                <a:solidFill>
                  <a:srgbClr val="FFFF00"/>
                </a:solidFill>
              </a:rPr>
              <a:t> حصر الإمكانيات المادية واللامادية للمنظومة </a:t>
            </a:r>
            <a:r>
              <a:rPr lang="ar-TN" sz="2800" b="1" u="none" dirty="0" err="1" smtClean="0">
                <a:solidFill>
                  <a:srgbClr val="FFFF00"/>
                </a:solidFill>
              </a:rPr>
              <a:t>اللوجستية</a:t>
            </a:r>
            <a:r>
              <a:rPr lang="ar-TN" sz="2800" b="1" u="none" dirty="0" smtClean="0">
                <a:solidFill>
                  <a:srgbClr val="FFFF00"/>
                </a:solidFill>
              </a:rPr>
              <a:t> و العمل على </a:t>
            </a:r>
            <a:r>
              <a:rPr lang="ar-TN" sz="2800" b="1" u="none" dirty="0" err="1" smtClean="0">
                <a:solidFill>
                  <a:srgbClr val="FFFF00"/>
                </a:solidFill>
              </a:rPr>
              <a:t>إستغلالها</a:t>
            </a:r>
            <a:r>
              <a:rPr lang="ar-TN" sz="2800" b="1" u="none" dirty="0" smtClean="0">
                <a:solidFill>
                  <a:srgbClr val="FFFF00"/>
                </a:solidFill>
              </a:rPr>
              <a:t> الأمثل وتطويرها،</a:t>
            </a:r>
          </a:p>
          <a:p>
            <a:pPr lvl="1" indent="177800" algn="justLow" rtl="1">
              <a:lnSpc>
                <a:spcPct val="114000"/>
              </a:lnSpc>
              <a:buClr>
                <a:schemeClr val="bg1">
                  <a:lumMod val="40000"/>
                  <a:lumOff val="60000"/>
                </a:schemeClr>
              </a:buClr>
              <a:buFont typeface="Wingdings" pitchFamily="2" charset="2"/>
              <a:buChar char="v"/>
            </a:pPr>
            <a:r>
              <a:rPr lang="ar-TN" sz="2800" b="1" u="none" dirty="0" smtClean="0">
                <a:solidFill>
                  <a:srgbClr val="FFFF00"/>
                </a:solidFill>
              </a:rPr>
              <a:t> </a:t>
            </a:r>
            <a:r>
              <a:rPr lang="ar-SA" sz="2800" b="1" u="none" dirty="0" smtClean="0">
                <a:solidFill>
                  <a:srgbClr val="FFFF00"/>
                </a:solidFill>
              </a:rPr>
              <a:t>مسايرة التطورات التكنولوجية </a:t>
            </a:r>
            <a:r>
              <a:rPr lang="ar-SA" sz="2800" b="1" u="none" dirty="0" err="1" smtClean="0">
                <a:solidFill>
                  <a:srgbClr val="FFFF00"/>
                </a:solidFill>
              </a:rPr>
              <a:t>و</a:t>
            </a:r>
            <a:r>
              <a:rPr lang="ar-SA" sz="2800" b="1" u="none" dirty="0" smtClean="0">
                <a:solidFill>
                  <a:srgbClr val="FFFF00"/>
                </a:solidFill>
              </a:rPr>
              <a:t> إرساء اليقظة في مجال </a:t>
            </a:r>
            <a:r>
              <a:rPr lang="ar-SA" sz="2800" b="1" u="none" dirty="0" err="1" smtClean="0">
                <a:solidFill>
                  <a:srgbClr val="FFFF00"/>
                </a:solidFill>
              </a:rPr>
              <a:t>اللوجستية</a:t>
            </a:r>
            <a:r>
              <a:rPr lang="ar-TN" sz="2800" b="1" u="none" dirty="0" smtClean="0">
                <a:solidFill>
                  <a:srgbClr val="FFFF00"/>
                </a:solidFill>
              </a:rPr>
              <a:t>.</a:t>
            </a:r>
            <a:endParaRPr lang="fr-FR" sz="2800" b="1" u="none" dirty="0" smtClean="0">
              <a:solidFill>
                <a:srgbClr val="FFFF00"/>
              </a:solidFill>
            </a:endParaRPr>
          </a:p>
          <a:p>
            <a:pPr lvl="1" indent="177800" algn="justLow" rtl="1">
              <a:lnSpc>
                <a:spcPct val="120000"/>
              </a:lnSpc>
              <a:buClr>
                <a:srgbClr val="FFFF00"/>
              </a:buClr>
            </a:pPr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5953132" y="3357562"/>
            <a:ext cx="3714776" cy="50006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TN" sz="2800" b="1" u="none" dirty="0" smtClean="0">
                <a:solidFill>
                  <a:srgbClr val="FFFF00"/>
                </a:solidFill>
              </a:rPr>
              <a:t>المسؤولية  الرئيسية للوكالة : </a:t>
            </a:r>
            <a:endParaRPr lang="fr-FR" sz="2800" u="none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>
            <a:spLocks noChangeArrowheads="1"/>
          </p:cNvSpPr>
          <p:nvPr/>
        </p:nvSpPr>
        <p:spPr bwMode="gray">
          <a:xfrm>
            <a:off x="0" y="0"/>
            <a:ext cx="9906000" cy="571480"/>
          </a:xfrm>
          <a:prstGeom prst="roundRect">
            <a:avLst>
              <a:gd name="adj" fmla="val 32662"/>
            </a:avLst>
          </a:prstGeom>
          <a:noFill/>
          <a:ln w="28575" algn="ctr">
            <a:noFill/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 algn="ctr" rtl="1">
              <a:defRPr/>
            </a:pPr>
            <a:endParaRPr lang="ar-TN" altLang="zh-TW" sz="3600" u="none" dirty="0" smtClean="0">
              <a:solidFill>
                <a:srgbClr val="FFFF00"/>
              </a:solidFill>
              <a:sym typeface="Wingdings" pitchFamily="2" charset="2"/>
            </a:endParaRPr>
          </a:p>
          <a:p>
            <a:pPr algn="ctr" rtl="1">
              <a:defRPr/>
            </a:pPr>
            <a:r>
              <a:rPr lang="ar-TN" altLang="zh-TW" sz="3600" b="1" u="none" dirty="0" smtClean="0">
                <a:solidFill>
                  <a:srgbClr val="FFFF00"/>
                </a:solidFill>
                <a:sym typeface="Wingdings" pitchFamily="2" charset="2"/>
              </a:rPr>
              <a:t>4- خارطة طريق الوكالة التونسية للتحكم في سلسلة </a:t>
            </a:r>
            <a:r>
              <a:rPr lang="ar-TN" altLang="zh-TW" sz="3600" b="1" u="none" dirty="0" err="1" smtClean="0">
                <a:solidFill>
                  <a:srgbClr val="FFFF00"/>
                </a:solidFill>
                <a:sym typeface="Wingdings" pitchFamily="2" charset="2"/>
              </a:rPr>
              <a:t>اللوجستية</a:t>
            </a:r>
            <a:endParaRPr lang="fr-FR" altLang="zh-TW" sz="3600" b="1" u="none" dirty="0" smtClean="0">
              <a:solidFill>
                <a:srgbClr val="FFFF00"/>
              </a:solidFill>
              <a:sym typeface="Wingdings" pitchFamily="2" charset="2"/>
            </a:endParaRPr>
          </a:p>
          <a:p>
            <a:pPr algn="ctr" rtl="1">
              <a:defRPr/>
            </a:pPr>
            <a:r>
              <a:rPr lang="ar-TN" altLang="zh-TW" sz="3600" u="none" dirty="0" smtClean="0">
                <a:solidFill>
                  <a:srgbClr val="FFFF00"/>
                </a:solidFill>
                <a:sym typeface="Wingdings" pitchFamily="2" charset="2"/>
              </a:rPr>
              <a:t>  </a:t>
            </a:r>
            <a:endParaRPr lang="fr-FR" altLang="zh-TW" sz="3600" u="none" dirty="0">
              <a:solidFill>
                <a:srgbClr val="FFFF00"/>
              </a:solidFill>
              <a:sym typeface="Wingdings" pitchFamily="2" charset="2"/>
            </a:endParaRPr>
          </a:p>
        </p:txBody>
      </p:sp>
      <p:sp>
        <p:nvSpPr>
          <p:cNvPr id="4" name="Arrondir un rectangle à un seul coin 3"/>
          <p:cNvSpPr/>
          <p:nvPr/>
        </p:nvSpPr>
        <p:spPr>
          <a:xfrm>
            <a:off x="7024702" y="4071942"/>
            <a:ext cx="2452670" cy="914400"/>
          </a:xfrm>
          <a:prstGeom prst="round1Rect">
            <a:avLst/>
          </a:prstGeom>
          <a:solidFill>
            <a:schemeClr val="bg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TN" sz="1600" b="1" u="none" dirty="0" smtClean="0">
                <a:solidFill>
                  <a:schemeClr val="tx1">
                    <a:lumMod val="95000"/>
                  </a:schemeClr>
                </a:solidFill>
              </a:rPr>
              <a:t>المرحلة الأولى  : 3 سنوات</a:t>
            </a:r>
          </a:p>
          <a:p>
            <a:pPr algn="ctr"/>
            <a:r>
              <a:rPr lang="fr-FR" sz="1400" b="1" u="none" dirty="0" smtClean="0">
                <a:solidFill>
                  <a:schemeClr val="tx1">
                    <a:lumMod val="95000"/>
                  </a:schemeClr>
                </a:solidFill>
              </a:rPr>
              <a:t>Construction de la capacité</a:t>
            </a:r>
          </a:p>
        </p:txBody>
      </p:sp>
      <p:sp>
        <p:nvSpPr>
          <p:cNvPr id="5" name="Arrondir un rectangle à un seul coin 4"/>
          <p:cNvSpPr/>
          <p:nvPr/>
        </p:nvSpPr>
        <p:spPr>
          <a:xfrm>
            <a:off x="4167182" y="3000372"/>
            <a:ext cx="3714776" cy="928694"/>
          </a:xfrm>
          <a:prstGeom prst="round1Rect">
            <a:avLst/>
          </a:prstGeom>
          <a:solidFill>
            <a:schemeClr val="bg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defRPr/>
            </a:pPr>
            <a:r>
              <a:rPr lang="ar-TN" b="1" u="none" dirty="0" smtClean="0">
                <a:solidFill>
                  <a:schemeClr val="tx1">
                    <a:lumMod val="95000"/>
                  </a:schemeClr>
                </a:solidFill>
              </a:rPr>
              <a:t>المرحلة الثانية : 5 سنوات</a:t>
            </a:r>
          </a:p>
          <a:p>
            <a:pPr algn="ctr">
              <a:defRPr/>
            </a:pPr>
            <a:r>
              <a:rPr lang="fr-FR" sz="1600" b="1" u="none" dirty="0" smtClean="0">
                <a:solidFill>
                  <a:schemeClr val="tx1">
                    <a:lumMod val="95000"/>
                  </a:schemeClr>
                </a:solidFill>
              </a:rPr>
              <a:t>Implémentation des premiers projets structurants</a:t>
            </a:r>
          </a:p>
        </p:txBody>
      </p:sp>
      <p:sp>
        <p:nvSpPr>
          <p:cNvPr id="6" name="Arrondir un rectangle à un seul coin 5"/>
          <p:cNvSpPr/>
          <p:nvPr/>
        </p:nvSpPr>
        <p:spPr>
          <a:xfrm>
            <a:off x="0" y="2000240"/>
            <a:ext cx="5381628" cy="857256"/>
          </a:xfrm>
          <a:prstGeom prst="round1Rect">
            <a:avLst/>
          </a:prstGeom>
          <a:solidFill>
            <a:schemeClr val="bg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defRPr/>
            </a:pPr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المرحلة الثالثة</a:t>
            </a:r>
            <a:r>
              <a:rPr lang="fr-FR" sz="2800" b="1" u="none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: 0</a:t>
            </a:r>
            <a:r>
              <a:rPr lang="fr-FR" sz="2800" b="1" u="none" dirty="0" smtClean="0">
                <a:solidFill>
                  <a:schemeClr val="tx1">
                    <a:lumMod val="95000"/>
                  </a:schemeClr>
                </a:solidFill>
              </a:rPr>
              <a:t>1</a:t>
            </a:r>
            <a:r>
              <a:rPr lang="ar-TN" sz="2800" b="1" u="none" dirty="0" smtClean="0">
                <a:solidFill>
                  <a:schemeClr val="tx1">
                    <a:lumMod val="95000"/>
                  </a:schemeClr>
                </a:solidFill>
              </a:rPr>
              <a:t>سنوات</a:t>
            </a:r>
          </a:p>
          <a:p>
            <a:pPr algn="ctr" rtl="1">
              <a:defRPr/>
            </a:pPr>
            <a:r>
              <a:rPr lang="fr-FR" sz="2400" b="1" u="none" dirty="0" smtClean="0">
                <a:solidFill>
                  <a:schemeClr val="tx1">
                    <a:lumMod val="95000"/>
                  </a:schemeClr>
                </a:solidFill>
              </a:rPr>
              <a:t>Expansion </a:t>
            </a:r>
            <a:endParaRPr lang="fr-FR" sz="2800" b="1" u="none" dirty="0" smtClean="0">
              <a:solidFill>
                <a:schemeClr val="tx1">
                  <a:lumMod val="95000"/>
                </a:schemeClr>
              </a:solidFill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 rot="10800000">
            <a:off x="309530" y="3214686"/>
            <a:ext cx="9001188" cy="2643206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 BOX 5" val="[Presentation subtitle]"/>
  <p:tag name="SLIDETYPE" val="Title"/>
  <p:tag name="RECTANGLE 2" val="[Project name] - [Date]&#10;"/>
  <p:tag name="TEXT BOX 3" val="STRICTLY CONFIDENTIAL"/>
  <p:tag name="RECTANGLE 4" val="[Presentation title]"/>
  <p:tag name="RECTANGLE 5" val="[Presentation subtitle]"/>
  <p:tag name="TEXT BOX 6" val="Client’s logo&#10;if needed"/>
  <p:tag name="TEXT BOX 9" val="[DRAFT] "/>
  <p:tag name="PAGE" val="1"/>
</p:tagLst>
</file>

<file path=ppt/theme/theme1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uages">
  <a:themeElements>
    <a:clrScheme name="Nuages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Nuag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Nuage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age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age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age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age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age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age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age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uage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19896</TotalTime>
  <Words>1028</Words>
  <Application>Microsoft Office PowerPoint</Application>
  <PresentationFormat>Format A4 (210 x 297 mm)</PresentationFormat>
  <Paragraphs>253</Paragraphs>
  <Slides>14</Slides>
  <Notes>1</Notes>
  <HiddenSlides>1</HiddenSlides>
  <MMClips>0</MMClips>
  <ScaleCrop>false</ScaleCrop>
  <HeadingPairs>
    <vt:vector size="6" baseType="variant">
      <vt:variant>
        <vt:lpstr>Thème</vt:lpstr>
      </vt:variant>
      <vt:variant>
        <vt:i4>2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7" baseType="lpstr">
      <vt:lpstr>Conception personnalisée</vt:lpstr>
      <vt:lpstr>Nuages</vt:lpstr>
      <vt:lpstr>Clip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</vt:vector>
  </TitlesOfParts>
  <Company>TUNINTER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برنامج نشاط شركة الخطوط الدولية خلال فترة المخطط الحادي عشر 2007-2011</dc:title>
  <dc:creator>ikram</dc:creator>
  <cp:lastModifiedBy>MTransport</cp:lastModifiedBy>
  <cp:revision>2287</cp:revision>
  <dcterms:created xsi:type="dcterms:W3CDTF">2006-04-19T13:20:47Z</dcterms:created>
  <dcterms:modified xsi:type="dcterms:W3CDTF">2015-01-28T10:56:49Z</dcterms:modified>
</cp:coreProperties>
</file>