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301" r:id="rId5"/>
    <p:sldId id="300" r:id="rId6"/>
    <p:sldId id="299" r:id="rId7"/>
    <p:sldId id="298" r:id="rId8"/>
    <p:sldId id="297" r:id="rId9"/>
    <p:sldId id="296" r:id="rId10"/>
    <p:sldId id="295" r:id="rId11"/>
    <p:sldId id="294" r:id="rId12"/>
    <p:sldId id="26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FDE"/>
    <a:srgbClr val="007096"/>
    <a:srgbClr val="97999B"/>
    <a:srgbClr val="009CA6"/>
    <a:srgbClr val="595959"/>
    <a:srgbClr val="B88FDE"/>
    <a:srgbClr val="010000"/>
    <a:srgbClr val="2C2D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396" y="1884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434F38-A763-4AAD-984B-FA1DD2944840}" type="datetime1">
              <a:rPr lang="en-US"/>
              <a:pPr/>
              <a:t>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81A890-FD78-4846-BBB6-F3F7888F360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8F3F7A-C1C5-4E5F-BA58-B3C7051C1695}" type="datetime1">
              <a:rPr lang="en-US"/>
              <a:pPr/>
              <a:t>1/25/2015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2C29DE-73EA-492B-BFC2-DDF3D8BD23E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8F325A26-87E7-411F-B73B-735148FFB98E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8609925B-FEE2-46E3-8AAA-827863E96868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35C7C3CD-60FC-40C9-ACD1-9DA76CFA0A21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17542943-4BF9-4494-9E16-B79FEE19FB92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DB335F3D-D7F6-48DB-8323-A5BFC191344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14488" y="1550988"/>
            <a:ext cx="7529512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919CA553-A9AB-4B76-BB0E-EB19E77A9143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97317576-D203-4EFC-BEFC-5BF7A7FDA1C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11A7A5FD-CAB4-4C38-9A4D-A57E30AF985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1593952A-66F7-41A3-B4E4-6F1F09EDE37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9015D35F-1EBC-49FE-878F-6AC5B562778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 dirty="0">
                <a:solidFill>
                  <a:srgbClr val="595959"/>
                </a:solidFill>
              </a:rPr>
              <a:t>Page </a:t>
            </a:r>
            <a:fld id="{76746059-45C0-45E5-BA51-E4146EEB54ED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 dirty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 dirty="0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1085850" y="1225550"/>
            <a:ext cx="7145338" cy="307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ar-LB" sz="2400" dirty="0" smtClean="0"/>
              <a:t>تقرير تنفيذ </a:t>
            </a:r>
            <a:r>
              <a:rPr lang="ar-LB" sz="2400" dirty="0" smtClean="0"/>
              <a:t>الإنشطة </a:t>
            </a:r>
            <a:r>
              <a:rPr lang="ar-LB" sz="2400" dirty="0" smtClean="0"/>
              <a:t>المتعلقة بالنقل في برنامج عمل الإسكوا </a:t>
            </a: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4038" y="671513"/>
            <a:ext cx="64071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endParaRPr lang="en-US" sz="3000" dirty="0">
              <a:solidFill>
                <a:srgbClr val="59595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dirty="0" smtClean="0"/>
              <a:t>المواد </a:t>
            </a:r>
            <a:r>
              <a:rPr lang="ar-LB" sz="2000" dirty="0" smtClean="0"/>
              <a:t>الفنية 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61564" y="2203450"/>
            <a:ext cx="4594936" cy="163157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576" y="1978925"/>
            <a:ext cx="6648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LB" dirty="0" smtClean="0"/>
              <a:t>1- </a:t>
            </a:r>
            <a:r>
              <a:rPr lang="ar-SA" dirty="0" smtClean="0"/>
              <a:t>أصدرت الأمانة التنفيذية </a:t>
            </a:r>
            <a:r>
              <a:rPr lang="ar-SA" dirty="0" err="1" smtClean="0"/>
              <a:t>للإسكوا</a:t>
            </a:r>
            <a:r>
              <a:rPr lang="ar-SA" dirty="0" smtClean="0"/>
              <a:t> </a:t>
            </a:r>
            <a:r>
              <a:rPr lang="ar-LB" b="1" u="sng" dirty="0" smtClean="0"/>
              <a:t>مطبوعة حول تسهيل التجارة في </a:t>
            </a:r>
            <a:r>
              <a:rPr lang="ar-LB" dirty="0" smtClean="0"/>
              <a:t>المنطقة العربية هدفت </a:t>
            </a:r>
            <a:r>
              <a:rPr lang="ar-LB" dirty="0" err="1" smtClean="0"/>
              <a:t>الى</a:t>
            </a:r>
            <a:r>
              <a:rPr lang="ar-LB" dirty="0" smtClean="0"/>
              <a:t> </a:t>
            </a:r>
            <a:r>
              <a:rPr lang="ar-SA" dirty="0" smtClean="0"/>
              <a:t>توثيق وتحليل الوضع الحالي بالنسبة للنافذة الواحدة لتيسير التجارة مع تحديد وعرض لأفضل الممارسات في المنطقة؛ </a:t>
            </a:r>
            <a:endParaRPr lang="ar-LB" dirty="0" smtClean="0"/>
          </a:p>
          <a:p>
            <a:pPr algn="r" rtl="1">
              <a:buNone/>
            </a:pPr>
            <a:endParaRPr lang="ar-LB" dirty="0" smtClean="0"/>
          </a:p>
          <a:p>
            <a:pPr algn="r" rtl="1">
              <a:buNone/>
            </a:pPr>
            <a:r>
              <a:rPr lang="ar-LB" dirty="0" smtClean="0"/>
              <a:t>2.</a:t>
            </a:r>
            <a:r>
              <a:rPr lang="ar-SA" dirty="0" smtClean="0"/>
              <a:t> أعدت الأمانة التنفيذية للإسكوا </a:t>
            </a:r>
            <a:r>
              <a:rPr lang="ar-SA" b="1" u="sng" dirty="0" smtClean="0"/>
              <a:t>دراسة حول لوجستيات التجارة في المنطقة بهدف معالجة حالة لوجستيات </a:t>
            </a:r>
            <a:r>
              <a:rPr lang="ar-SA" dirty="0" smtClean="0"/>
              <a:t>التجارة العربية في بعض الدول العربية. </a:t>
            </a:r>
            <a:endParaRPr lang="ar-LB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ar-LB" dirty="0" smtClean="0"/>
              <a:t>3</a:t>
            </a:r>
            <a:r>
              <a:rPr lang="ar-LB" dirty="0" smtClean="0"/>
              <a:t>. </a:t>
            </a:r>
            <a:r>
              <a:rPr lang="ar-SA" dirty="0" smtClean="0"/>
              <a:t> كما تم </a:t>
            </a:r>
            <a:r>
              <a:rPr lang="ar-SA" dirty="0" err="1" smtClean="0"/>
              <a:t>اعداد</a:t>
            </a:r>
            <a:r>
              <a:rPr lang="ar-SA" dirty="0" smtClean="0"/>
              <a:t> قسم خاص حول قطاع </a:t>
            </a:r>
            <a:r>
              <a:rPr lang="ar-SA" b="1" u="sng" dirty="0" smtClean="0"/>
              <a:t>النقل ضمن تقرير </a:t>
            </a:r>
            <a:r>
              <a:rPr lang="ar-LB" b="1" u="sng" dirty="0" smtClean="0"/>
              <a:t>التكامل </a:t>
            </a:r>
            <a:r>
              <a:rPr lang="ar-SA" b="1" u="sng" dirty="0" smtClean="0"/>
              <a:t>العربي </a:t>
            </a:r>
            <a:r>
              <a:rPr lang="ar-LB" b="1" u="sng" dirty="0" smtClean="0"/>
              <a:t>سبيلاً لنهضة إنسانية </a:t>
            </a:r>
            <a:r>
              <a:rPr lang="ar-SA" dirty="0" smtClean="0"/>
              <a:t>والذي تضمن نبذة عن الميزات </a:t>
            </a:r>
            <a:r>
              <a:rPr lang="ar-SA" dirty="0" err="1" smtClean="0"/>
              <a:t>الاساسية</a:t>
            </a:r>
            <a:r>
              <a:rPr lang="ar-SA" dirty="0" smtClean="0"/>
              <a:t> لقطاع النقل في المنطقة واهم التطورات التي يشهدها القطاع لا </a:t>
            </a:r>
            <a:r>
              <a:rPr lang="ar-SA" dirty="0" err="1" smtClean="0"/>
              <a:t>سيما</a:t>
            </a:r>
            <a:r>
              <a:rPr lang="ar-SA" dirty="0" smtClean="0"/>
              <a:t> فيما يختص بتعزيز دور النقل في التكامل </a:t>
            </a:r>
            <a:r>
              <a:rPr lang="ar-SA" dirty="0" err="1" smtClean="0"/>
              <a:t>الاقليمي</a:t>
            </a:r>
            <a:r>
              <a:rPr lang="ar-SA" dirty="0" smtClean="0"/>
              <a:t> والتنمية.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rtl="1" eaLnBrk="0" hangingPunct="0">
              <a:spcBef>
                <a:spcPct val="20000"/>
              </a:spcBef>
            </a:pPr>
            <a:r>
              <a:rPr lang="ar-LB" sz="2000" b="1" dirty="0" smtClean="0"/>
              <a:t>التعاون الفني مع المنظمات الإقليمية والدولية في مجال النقل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66633" y="2203450"/>
            <a:ext cx="6689867" cy="334436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1200" dirty="0" smtClean="0"/>
              <a:t>. 1.شاركت </a:t>
            </a:r>
            <a:r>
              <a:rPr lang="ar-LB" sz="1200" dirty="0" err="1" smtClean="0"/>
              <a:t>الاسكوا</a:t>
            </a:r>
            <a:r>
              <a:rPr lang="ar-LB" sz="1200" dirty="0" smtClean="0"/>
              <a:t> </a:t>
            </a:r>
            <a:r>
              <a:rPr lang="ar-SA" sz="1200" dirty="0" smtClean="0"/>
              <a:t>في </a:t>
            </a:r>
            <a:r>
              <a:rPr lang="ar-SA" sz="1200" b="1" u="sng" dirty="0" smtClean="0"/>
              <a:t>الورشة الاقليمية الثالثة حول "تعزيز التعاون الاقليمي في مجال تسهيل النقل والتجارة" والتي نظمتها وزارة النقل في الاردن من 15 الى 16 نيسان/ ابريل 2014</a:t>
            </a:r>
            <a:r>
              <a:rPr lang="ar-SA" sz="1200" dirty="0" smtClean="0"/>
              <a:t>. </a:t>
            </a:r>
            <a:endParaRPr lang="ar-LB" sz="1200" dirty="0" smtClean="0"/>
          </a:p>
          <a:p>
            <a:pPr algn="r" rtl="1"/>
            <a:endParaRPr lang="en-US" sz="1200" dirty="0" smtClean="0"/>
          </a:p>
          <a:p>
            <a:pPr algn="r" rtl="1"/>
            <a:r>
              <a:rPr lang="ar-SA" sz="1200" dirty="0" smtClean="0"/>
              <a:t> </a:t>
            </a:r>
            <a:r>
              <a:rPr lang="ar-LB" sz="1200" dirty="0" smtClean="0"/>
              <a:t>2.  </a:t>
            </a:r>
            <a:r>
              <a:rPr lang="ar-SA" sz="1200" b="1" dirty="0" smtClean="0"/>
              <a:t>في إطار مشروع النقل الأوروبي - المتوسطي، </a:t>
            </a:r>
            <a:r>
              <a:rPr lang="ar-JO" sz="1200" b="1" dirty="0" smtClean="0"/>
              <a:t>لبت</a:t>
            </a:r>
            <a:r>
              <a:rPr lang="ar-SA" sz="1200" b="1" dirty="0" smtClean="0"/>
              <a:t> الإسكوا دعوة الاتحاد الأوروبي </a:t>
            </a:r>
            <a:r>
              <a:rPr lang="ar-SA" sz="1200" b="1" u="sng" dirty="0" smtClean="0"/>
              <a:t>فشاركت في الاجتماع السنوي في بروكسيل من 16 الى 17 حزيران/يونيو </a:t>
            </a:r>
            <a:r>
              <a:rPr lang="ar-SA" sz="1200" b="1" u="sng" dirty="0" smtClean="0"/>
              <a:t>2014</a:t>
            </a:r>
            <a:r>
              <a:rPr lang="ar-LB" sz="1200" b="1" u="sng" dirty="0" smtClean="0"/>
              <a:t>.</a:t>
            </a:r>
            <a:r>
              <a:rPr lang="ar-SA" sz="1200" b="1" u="sng" dirty="0" smtClean="0"/>
              <a:t> </a:t>
            </a:r>
            <a:endParaRPr lang="ar-LB" sz="1200" b="1" u="sng" dirty="0" smtClean="0"/>
          </a:p>
          <a:p>
            <a:pPr algn="r" rtl="1"/>
            <a:endParaRPr lang="en-US" sz="1200" dirty="0" smtClean="0"/>
          </a:p>
          <a:p>
            <a:pPr algn="r" rtl="1"/>
            <a:r>
              <a:rPr lang="ar-SA" sz="1200" dirty="0" smtClean="0"/>
              <a:t> </a:t>
            </a:r>
            <a:r>
              <a:rPr lang="ar-LB" sz="1200" dirty="0" smtClean="0"/>
              <a:t>3. </a:t>
            </a:r>
            <a:r>
              <a:rPr lang="ar-SA" sz="1200" b="1" dirty="0" smtClean="0"/>
              <a:t>شاركت الاسكوا في المؤتمر العربي حول </a:t>
            </a:r>
            <a:r>
              <a:rPr lang="ar-SA" sz="1200" b="1" u="sng" dirty="0" smtClean="0"/>
              <a:t>تكلفة التجارة العربية البينية الذي تم تنظيمة من قبل ملتقى ابو غزالة المعرفي في 10 آب 2014 </a:t>
            </a:r>
            <a:r>
              <a:rPr lang="ar-SA" sz="1200" b="1" dirty="0" smtClean="0"/>
              <a:t>في عمان</a:t>
            </a:r>
            <a:r>
              <a:rPr lang="ar-SA" sz="1200" dirty="0" smtClean="0"/>
              <a:t>.</a:t>
            </a:r>
            <a:endParaRPr lang="ar-LB" sz="1200" dirty="0" smtClean="0"/>
          </a:p>
          <a:p>
            <a:pPr algn="r" rtl="1"/>
            <a:r>
              <a:rPr lang="ar-SA" sz="1200" dirty="0" smtClean="0"/>
              <a:t> </a:t>
            </a:r>
            <a:endParaRPr lang="en-US" sz="1200" dirty="0" smtClean="0"/>
          </a:p>
          <a:p>
            <a:pPr algn="r" rtl="1"/>
            <a:r>
              <a:rPr lang="ar-LB" sz="1200" dirty="0" smtClean="0"/>
              <a:t> 4. </a:t>
            </a:r>
            <a:r>
              <a:rPr lang="ar-SA" sz="1200" b="1" dirty="0" smtClean="0"/>
              <a:t>شاركت الإسكوا في </a:t>
            </a:r>
            <a:r>
              <a:rPr lang="ar-SA" sz="1200" b="1" u="sng" dirty="0" smtClean="0"/>
              <a:t>المؤتمر الدولي حول السلامة المرورية الذي نظمه برنامج الماجستير في جامعة القديس يوسف بالتعاون </a:t>
            </a:r>
            <a:r>
              <a:rPr lang="ar-SA" sz="1200" b="1" dirty="0" smtClean="0"/>
              <a:t>مع الشراكة العالمية من أجل السلامة المرورية في بيروت في الفترة 16-18 آذار/مارس 2014</a:t>
            </a:r>
            <a:r>
              <a:rPr lang="ar-SA" sz="1200" b="1" dirty="0" smtClean="0"/>
              <a:t>.</a:t>
            </a:r>
            <a:endParaRPr lang="ar-LB" sz="1200" b="1" dirty="0" smtClean="0"/>
          </a:p>
          <a:p>
            <a:pPr algn="r" rtl="1"/>
            <a:endParaRPr lang="en-US" sz="1200" dirty="0" smtClean="0"/>
          </a:p>
          <a:p>
            <a:pPr algn="r" rtl="1"/>
            <a:r>
              <a:rPr lang="ar-SA" sz="1200" dirty="0" smtClean="0"/>
              <a:t> </a:t>
            </a:r>
            <a:r>
              <a:rPr lang="ar-LB" sz="1200" dirty="0" smtClean="0"/>
              <a:t>5. </a:t>
            </a:r>
            <a:r>
              <a:rPr lang="ar-SA" sz="1200" b="1" dirty="0" smtClean="0"/>
              <a:t>شاركت الاسكوا في </a:t>
            </a:r>
            <a:r>
              <a:rPr lang="ar-SA" sz="1200" b="1" u="sng" dirty="0" smtClean="0"/>
              <a:t>مؤتمر "إدارة عمليات النقل على الطرق لتحسين السلامة على الطرق من أجل تسهيل أكثر للتجارة</a:t>
            </a:r>
            <a:r>
              <a:rPr lang="ar-SA" sz="1200" b="1" dirty="0" smtClean="0"/>
              <a:t>" الذي نظمه الاتحاد العالمي للنقل على الطرق بالتعاون مع الهيئة الوطنية للمواصلات في دولة الإمارات العربية المتحدة ونادي الإمارات للسيارات والسياحة في مدينة دبي في الفترة 4-5 حزيران/يونيو 2014</a:t>
            </a:r>
            <a:r>
              <a:rPr lang="ar-SA" sz="1200" dirty="0" smtClean="0"/>
              <a:t>. </a:t>
            </a:r>
            <a:endParaRPr lang="en-US" sz="1200" dirty="0" smtClean="0"/>
          </a:p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2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096963" y="1146175"/>
            <a:ext cx="6950075" cy="328613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r" eaLnBrk="0" hangingPunct="0">
              <a:lnSpc>
                <a:spcPts val="2700"/>
              </a:lnSpc>
            </a:pPr>
            <a:r>
              <a:rPr lang="ar-LB" sz="3200" dirty="0" smtClean="0"/>
              <a:t>شكراً لإصغائكم 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36775" y="1658203"/>
            <a:ext cx="2224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al-ghaberi@un.org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ESCWA PPT P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 txBox="1">
            <a:spLocks/>
          </p:cNvSpPr>
          <p:nvPr/>
        </p:nvSpPr>
        <p:spPr bwMode="auto">
          <a:xfrm>
            <a:off x="989013" y="1017588"/>
            <a:ext cx="6540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ts val="2700"/>
              </a:lnSpc>
            </a:pPr>
            <a:r>
              <a:rPr lang="ar-SA" sz="2800" b="1">
                <a:solidFill>
                  <a:srgbClr val="595959"/>
                </a:solidFill>
              </a:rPr>
              <a:t>المحتويات</a:t>
            </a:r>
            <a:endParaRPr lang="en-US" sz="2800" b="1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9459" name="Subtitle 2"/>
          <p:cNvSpPr txBox="1">
            <a:spLocks/>
          </p:cNvSpPr>
          <p:nvPr/>
        </p:nvSpPr>
        <p:spPr bwMode="auto">
          <a:xfrm>
            <a:off x="348018" y="1801504"/>
            <a:ext cx="7181495" cy="42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rtl="1" eaLnBrk="0" hangingPunct="0">
              <a:lnSpc>
                <a:spcPts val="2800"/>
              </a:lnSpc>
              <a:buFont typeface="Arial" pitchFamily="34" charset="0"/>
              <a:buChar char="•"/>
            </a:pPr>
            <a:r>
              <a:rPr lang="ar-LB" sz="1400" dirty="0" smtClean="0"/>
              <a:t>ا</a:t>
            </a:r>
            <a:r>
              <a:rPr lang="ar-SA" sz="2000" dirty="0" smtClean="0"/>
              <a:t>لتقدم المحرز في تنفيذ الأنشطة المدرجة في برنامج عمل الإسكوالفترة السنتين </a:t>
            </a:r>
            <a:r>
              <a:rPr lang="ar-SA" sz="2000" dirty="0" smtClean="0"/>
              <a:t>201</a:t>
            </a:r>
            <a:r>
              <a:rPr lang="ar-LB" sz="2000" dirty="0" smtClean="0"/>
              <a:t>4</a:t>
            </a:r>
            <a:r>
              <a:rPr lang="ar-SA" sz="2000" dirty="0" smtClean="0"/>
              <a:t>-201</a:t>
            </a:r>
            <a:r>
              <a:rPr lang="ar-LB" sz="2000" dirty="0" smtClean="0"/>
              <a:t>5</a:t>
            </a:r>
            <a:r>
              <a:rPr lang="ar-SA" sz="2000" dirty="0" smtClean="0"/>
              <a:t> </a:t>
            </a:r>
            <a:r>
              <a:rPr lang="ar-SA" sz="2000" dirty="0" smtClean="0"/>
              <a:t>في مجال </a:t>
            </a:r>
            <a:r>
              <a:rPr lang="ar-SA" sz="2000" dirty="0" smtClean="0"/>
              <a:t>النقل</a:t>
            </a:r>
            <a:r>
              <a:rPr lang="ar-LB" sz="2000" dirty="0" smtClean="0"/>
              <a:t> </a:t>
            </a:r>
            <a:r>
              <a:rPr lang="ar-SA" sz="2000" dirty="0" smtClean="0"/>
              <a:t>منذ الدورة الرابعة عشرة للجنة النقل</a:t>
            </a:r>
            <a:endParaRPr lang="en-US" sz="2000" dirty="0" smtClean="0"/>
          </a:p>
          <a:p>
            <a:pPr algn="r" rtl="1" eaLnBrk="0" hangingPunct="0">
              <a:lnSpc>
                <a:spcPts val="2800"/>
              </a:lnSpc>
              <a:buFont typeface="Arial" pitchFamily="34" charset="0"/>
              <a:buChar char="•"/>
            </a:pPr>
            <a:r>
              <a:rPr lang="ar-LB" sz="2000" dirty="0" smtClean="0"/>
              <a:t> </a:t>
            </a:r>
            <a:r>
              <a:rPr lang="ar-LB" sz="2000" dirty="0" smtClean="0"/>
              <a:t>التعاون </a:t>
            </a:r>
            <a:r>
              <a:rPr lang="ar-LB" sz="2000" dirty="0" smtClean="0"/>
              <a:t>الفني</a:t>
            </a:r>
            <a:endParaRPr lang="en-US" sz="2000" dirty="0" smtClean="0"/>
          </a:p>
          <a:p>
            <a:pPr algn="r" rtl="1" eaLnBrk="0" hangingPunct="0">
              <a:lnSpc>
                <a:spcPts val="2800"/>
              </a:lnSpc>
              <a:buFont typeface="Arial" pitchFamily="34" charset="0"/>
              <a:buChar char="•"/>
            </a:pPr>
            <a:r>
              <a:rPr lang="ar-LB" sz="2000" dirty="0" smtClean="0"/>
              <a:t>المواد </a:t>
            </a:r>
            <a:r>
              <a:rPr lang="ar-LB" sz="2000" dirty="0" smtClean="0"/>
              <a:t>الفنية</a:t>
            </a:r>
            <a:endParaRPr lang="en-US" sz="2000" dirty="0" smtClean="0"/>
          </a:p>
          <a:p>
            <a:pPr algn="r" rtl="1" eaLnBrk="0" hangingPunct="0">
              <a:lnSpc>
                <a:spcPts val="2800"/>
              </a:lnSpc>
              <a:buFont typeface="Arial" pitchFamily="34" charset="0"/>
              <a:buChar char="•"/>
            </a:pPr>
            <a:r>
              <a:rPr lang="ar-LB" sz="2000" dirty="0" smtClean="0"/>
              <a:t> التعاون الفني مع المنظمات الإقليمية والدولية في مجال النقل</a:t>
            </a:r>
            <a:endParaRPr lang="en-US" sz="2000" dirty="0" smtClean="0"/>
          </a:p>
          <a:p>
            <a:pPr algn="r" eaLnBrk="0" hangingPunct="0">
              <a:lnSpc>
                <a:spcPts val="2800"/>
              </a:lnSpc>
            </a:pPr>
            <a:r>
              <a:rPr lang="ar-LB" sz="1400" dirty="0" smtClean="0"/>
              <a:t> </a:t>
            </a:r>
            <a:r>
              <a:rPr lang="ar-SA" sz="1400" b="1" dirty="0" smtClean="0"/>
              <a:t> </a:t>
            </a:r>
            <a:endParaRPr lang="en-US" sz="1400" b="1" dirty="0" smtClean="0"/>
          </a:p>
          <a:p>
            <a:pPr algn="r" eaLnBrk="0" hangingPunct="0">
              <a:lnSpc>
                <a:spcPts val="2800"/>
              </a:lnSpc>
            </a:pPr>
            <a:r>
              <a:rPr lang="ar-SA" sz="1400" b="1" dirty="0" smtClean="0"/>
              <a:t> </a:t>
            </a:r>
            <a:endParaRPr lang="en-US" sz="1400" b="1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r>
              <a:rPr lang="ar-LB" sz="1400" dirty="0" smtClean="0"/>
              <a:t> </a:t>
            </a:r>
            <a:r>
              <a:rPr lang="ar-SA" sz="1400" b="1" dirty="0" smtClean="0"/>
              <a:t> </a:t>
            </a:r>
            <a:endParaRPr lang="en-US" sz="1400" b="1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ar-LB" sz="2400" dirty="0" smtClean="0"/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en-US" sz="2200" dirty="0">
              <a:solidFill>
                <a:srgbClr val="595959"/>
              </a:solidFill>
              <a:cs typeface="Arial" pitchFamily="34" charset="0"/>
            </a:endParaRPr>
          </a:p>
          <a:p>
            <a:pPr algn="r" eaLnBrk="0" hangingPunct="0">
              <a:lnSpc>
                <a:spcPts val="2800"/>
              </a:lnSpc>
              <a:buFont typeface="Arial" pitchFamily="34" charset="0"/>
              <a:buNone/>
            </a:pPr>
            <a:endParaRPr lang="en-US" sz="2200" dirty="0">
              <a:solidFill>
                <a:srgbClr val="59595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l" rtl="1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ar-SA" sz="2000" b="1" dirty="0" smtClean="0"/>
              <a:t>التقدم المحرز في مجال النقل منذ الدورة الرابعة عشرة للجنة النقل تنفيذ الأنشطة المتعلقة بالنقل في إطار برنامج عمل</a:t>
            </a:r>
            <a:r>
              <a:rPr lang="en-US" sz="2000" b="1" dirty="0" smtClean="0"/>
              <a:t> </a:t>
            </a:r>
            <a:r>
              <a:rPr lang="ar-LB" sz="2000" b="1" dirty="0" smtClean="0"/>
              <a:t> </a:t>
            </a:r>
            <a:r>
              <a:rPr lang="ar-LB" sz="2000" b="1" dirty="0" err="1" smtClean="0"/>
              <a:t>الاسكوا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61564" y="2203450"/>
            <a:ext cx="4594936" cy="163157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9021" y="2274838"/>
            <a:ext cx="53089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LB" sz="2000" dirty="0" smtClean="0"/>
              <a:t>تتضمن هذه الوثيقة عرضاً للأنشطة التي اضطلعت </a:t>
            </a:r>
            <a:r>
              <a:rPr lang="ar-LB" sz="2000" dirty="0" err="1" smtClean="0"/>
              <a:t>بها</a:t>
            </a:r>
            <a:r>
              <a:rPr lang="ar-LB" sz="2000" dirty="0" smtClean="0"/>
              <a:t> </a:t>
            </a:r>
            <a:r>
              <a:rPr lang="ar-LB" sz="2000" dirty="0" err="1" smtClean="0"/>
              <a:t>الإسكوا</a:t>
            </a:r>
            <a:r>
              <a:rPr lang="ar-LB" sz="2000" dirty="0" smtClean="0"/>
              <a:t> في مجال النقل </a:t>
            </a:r>
            <a:r>
              <a:rPr lang="ar-SA" sz="2000" dirty="0" smtClean="0"/>
              <a:t>منذ الدورة الرابعة عشرة للجنة النقل </a:t>
            </a:r>
            <a:r>
              <a:rPr lang="ar-LB" sz="2000" dirty="0" smtClean="0"/>
              <a:t>و</a:t>
            </a:r>
            <a:r>
              <a:rPr lang="ar-SA" sz="2000" dirty="0" smtClean="0"/>
              <a:t>مجموعة الأنشطة المقرة في إطار البرنامج الفرعي 3 المعني بالتنمية والتكامل الاقتصادي من الإطار الاستراتيجي لعمل </a:t>
            </a:r>
            <a:r>
              <a:rPr lang="ar-SA" sz="2000" dirty="0" err="1" smtClean="0"/>
              <a:t>الإسكوا</a:t>
            </a:r>
            <a:r>
              <a:rPr lang="ar-SA" sz="2000" dirty="0" smtClean="0"/>
              <a:t> لفترة السنتين 201</a:t>
            </a:r>
            <a:r>
              <a:rPr lang="ar-LB" sz="2000" dirty="0" smtClean="0"/>
              <a:t>4</a:t>
            </a:r>
            <a:r>
              <a:rPr lang="ar-SA" sz="2000" dirty="0" smtClean="0"/>
              <a:t>-201</a:t>
            </a:r>
            <a:r>
              <a:rPr lang="ar-LB" sz="2000" dirty="0" smtClean="0"/>
              <a:t>5، والتقدم المحرز في العمل مع البلدان الأعضاء على تنفيذ مكونات نظام النقل المتكامل في المشرق العربي وتعزيز دور النقل بشكل عام في التجارة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298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409434"/>
            <a:ext cx="5789612" cy="9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b="1" dirty="0" smtClean="0"/>
              <a:t>إصدار </a:t>
            </a:r>
            <a:r>
              <a:rPr lang="ar-SA" sz="2000" b="1" dirty="0" smtClean="0"/>
              <a:t>التقارير عن متابعة تنفيذ مكونات نظام النقل المتكامل في المشرق </a:t>
            </a:r>
            <a:r>
              <a:rPr lang="ar-SA" sz="2000" b="1" dirty="0" smtClean="0"/>
              <a:t>العربي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96036" y="2289904"/>
            <a:ext cx="6860464" cy="286894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000" u="sng" dirty="0" smtClean="0"/>
              <a:t>اتفاق </a:t>
            </a:r>
            <a:r>
              <a:rPr lang="ar-LB" sz="2000" u="sng" dirty="0" smtClean="0"/>
              <a:t>الطرق الدولية في المشرق </a:t>
            </a:r>
            <a:r>
              <a:rPr lang="ar-LB" sz="2000" u="sng" dirty="0" smtClean="0"/>
              <a:t>العربي:</a:t>
            </a:r>
            <a:endParaRPr lang="en-US" sz="2000" b="1" dirty="0" smtClean="0"/>
          </a:p>
          <a:p>
            <a:pPr algn="r" rtl="1"/>
            <a:r>
              <a:rPr lang="ar-SA" sz="2000" dirty="0" smtClean="0"/>
              <a:t> 	يقدم هذا التقرير صورة عامة حول مستوى تنفيذ اتفاق الطرق الدولية في كل من البلدان التي صادقت على الاتفاق، </a:t>
            </a:r>
            <a:r>
              <a:rPr lang="ar-SA" sz="2000" dirty="0" err="1" smtClean="0"/>
              <a:t>بالاضافة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التطورات التي حصلت والإنجازات التي تحقّقت من اجل تطوير شبكة الطرق الدولية على الصعيد المحلي وتطورات النقل </a:t>
            </a:r>
            <a:r>
              <a:rPr lang="ar-SA" sz="2000" dirty="0" err="1" smtClean="0"/>
              <a:t>اجمالا</a:t>
            </a:r>
            <a:r>
              <a:rPr lang="ar-SA" sz="2000" dirty="0" smtClean="0"/>
              <a:t> على امتداد السنوات الثلاث الماضية.</a:t>
            </a:r>
            <a:endParaRPr lang="ar-LB" sz="2000" dirty="0" smtClean="0"/>
          </a:p>
          <a:p>
            <a:pPr algn="r" rtl="1"/>
            <a:r>
              <a:rPr lang="ar-LB" sz="2000" u="sng" dirty="0" smtClean="0"/>
              <a:t>اتفاق </a:t>
            </a:r>
            <a:r>
              <a:rPr lang="ar-LB" sz="2000" u="sng" dirty="0" smtClean="0"/>
              <a:t>السكك الحديدية الدولية في المشرق </a:t>
            </a:r>
            <a:r>
              <a:rPr lang="ar-LB" sz="2000" u="sng" dirty="0" smtClean="0"/>
              <a:t>العربي:</a:t>
            </a:r>
            <a:endParaRPr lang="en-US" sz="2000" b="1" dirty="0" smtClean="0"/>
          </a:p>
          <a:p>
            <a:pPr algn="r" rtl="1"/>
            <a:r>
              <a:rPr lang="ar-SA" sz="2000" dirty="0" smtClean="0"/>
              <a:t>	يقدم هذا التقرير صورة عامة حول مستوى تنفيذ اتفاق </a:t>
            </a:r>
            <a:r>
              <a:rPr lang="ar-LB" sz="2000" dirty="0" smtClean="0"/>
              <a:t>السكك الحديدية</a:t>
            </a:r>
            <a:r>
              <a:rPr lang="ar-SA" sz="2000" dirty="0" smtClean="0"/>
              <a:t> في كل من البلدان التي صادقت على الاتفاق، </a:t>
            </a:r>
            <a:r>
              <a:rPr lang="ar-SA" sz="2000" dirty="0" err="1" smtClean="0"/>
              <a:t>بالاضافة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التطورات التي حصلت والإنجازات التي تحقّقت من اجل تطوير شبكة السكك الحديدية على الصعيد المحلي وتطورات النقل </a:t>
            </a:r>
            <a:r>
              <a:rPr lang="ar-SA" sz="2000" dirty="0" err="1" smtClean="0"/>
              <a:t>اجمالا</a:t>
            </a:r>
            <a:r>
              <a:rPr lang="ar-SA" sz="2000" dirty="0" smtClean="0"/>
              <a:t> على امتداد السنوات الثلاث الماضية.</a:t>
            </a:r>
            <a:endParaRPr lang="en-US" sz="2000" dirty="0" smtClean="0"/>
          </a:p>
          <a:p>
            <a:pPr algn="r" rtl="1"/>
            <a:endParaRPr lang="en-US" sz="800" dirty="0" smtClean="0"/>
          </a:p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49" y="2074461"/>
            <a:ext cx="729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b="1" dirty="0" smtClean="0"/>
              <a:t>التعاون الفني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34873" y="2203450"/>
            <a:ext cx="6621628" cy="409499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</a:pPr>
            <a:r>
              <a:rPr lang="ar-LB" sz="1400" u="sng" dirty="0" smtClean="0"/>
              <a:t>1-</a:t>
            </a:r>
            <a:r>
              <a:rPr lang="ar-SA" sz="1400" u="sng" dirty="0" smtClean="0"/>
              <a:t>" تطوير وتنفيذ آلية للمراقبة والحد من </a:t>
            </a:r>
            <a:r>
              <a:rPr lang="ar-SA" sz="1400" u="sng" dirty="0" err="1" smtClean="0"/>
              <a:t>انبعاثات</a:t>
            </a:r>
            <a:r>
              <a:rPr lang="ar-SA" sz="1400" u="sng" dirty="0" smtClean="0"/>
              <a:t> غاز ثاني </a:t>
            </a:r>
            <a:r>
              <a:rPr lang="ar-SA" sz="1400" u="sng" dirty="0" err="1" smtClean="0"/>
              <a:t>أوكسيد</a:t>
            </a:r>
            <a:r>
              <a:rPr lang="ar-SA" sz="1400" u="sng" dirty="0" smtClean="0"/>
              <a:t> الكربون (</a:t>
            </a:r>
            <a:r>
              <a:rPr lang="en-US" sz="1400" u="sng" dirty="0" smtClean="0"/>
              <a:t>CO2</a:t>
            </a:r>
            <a:r>
              <a:rPr lang="ar-SA" sz="1400" u="sng" dirty="0" smtClean="0"/>
              <a:t>) الناتج عن النقل البري وتخفيف أثار التغير المناخي</a:t>
            </a:r>
            <a:r>
              <a:rPr lang="ar-LB" sz="1000" u="sng" dirty="0" smtClean="0"/>
              <a:t>:</a:t>
            </a:r>
            <a:r>
              <a:rPr lang="en-US" sz="1000" dirty="0" smtClean="0"/>
              <a:t> </a:t>
            </a:r>
          </a:p>
          <a:p>
            <a:pPr algn="r">
              <a:spcBef>
                <a:spcPct val="0"/>
              </a:spcBef>
            </a:pPr>
            <a:r>
              <a:rPr lang="ar-LB" sz="2000" dirty="0" smtClean="0"/>
              <a:t> </a:t>
            </a:r>
            <a:r>
              <a:rPr lang="ar-SA" sz="1400" dirty="0" smtClean="0"/>
              <a:t>والهدف من هذا المشروع تعزيز التعاون الدولي والتخطيط بشان سياسات النقل المستدامة من خلال تطوير واستخدام </a:t>
            </a:r>
            <a:r>
              <a:rPr lang="ar-SA" sz="1400" dirty="0" err="1" smtClean="0"/>
              <a:t>اداة</a:t>
            </a:r>
            <a:r>
              <a:rPr lang="ar-SA" sz="1400" dirty="0" smtClean="0"/>
              <a:t> قياسية على شبكة الانترنت "</a:t>
            </a:r>
            <a:r>
              <a:rPr lang="en-US" sz="1400" dirty="0" err="1" smtClean="0"/>
              <a:t>ForFITS</a:t>
            </a:r>
            <a:r>
              <a:rPr lang="ar-SA" sz="1400" dirty="0" smtClean="0"/>
              <a:t>" لرصد وتقييم </a:t>
            </a:r>
            <a:r>
              <a:rPr lang="ar-SA" sz="1400" dirty="0" err="1" smtClean="0"/>
              <a:t>الانبعاثات</a:t>
            </a:r>
            <a:r>
              <a:rPr lang="ar-SA" sz="1400" dirty="0" smtClean="0"/>
              <a:t> من النقل الداخلي. ويساهم </a:t>
            </a:r>
            <a:r>
              <a:rPr lang="en-US" sz="1400" dirty="0" err="1" smtClean="0"/>
              <a:t>ForFITS</a:t>
            </a:r>
            <a:r>
              <a:rPr lang="en-US" sz="1400" dirty="0" smtClean="0"/>
              <a:t> </a:t>
            </a:r>
            <a:r>
              <a:rPr lang="ar-SA" sz="1400" dirty="0" smtClean="0"/>
              <a:t>في تقييم موحد وشفاف لرصد التطور في </a:t>
            </a:r>
            <a:r>
              <a:rPr lang="ar-SA" sz="1400" dirty="0" err="1" smtClean="0"/>
              <a:t>الانبعاثات</a:t>
            </a:r>
            <a:r>
              <a:rPr lang="ar-SA" sz="1400" dirty="0" smtClean="0"/>
              <a:t> وبذلك يتيح المجال لمقارنة البيانات وتحليلها على </a:t>
            </a:r>
            <a:endParaRPr lang="ar-LB" sz="1400" dirty="0" smtClean="0"/>
          </a:p>
          <a:p>
            <a:pPr algn="r">
              <a:spcBef>
                <a:spcPct val="0"/>
              </a:spcBef>
            </a:pPr>
            <a:r>
              <a:rPr lang="ar-SA" sz="1400" dirty="0" smtClean="0"/>
              <a:t>الصعيد العالمي. كما وتوفر النتائج أساساً علمياً يساهم في دعم حكومات البلدان </a:t>
            </a:r>
            <a:r>
              <a:rPr lang="ar-SA" sz="1400" dirty="0" err="1" smtClean="0"/>
              <a:t>الاعضاء</a:t>
            </a:r>
            <a:r>
              <a:rPr lang="ar-SA" sz="1400" dirty="0" smtClean="0"/>
              <a:t> عند صياغة سياسات النقل</a:t>
            </a:r>
            <a:r>
              <a:rPr lang="ar-LB" sz="1400" dirty="0" smtClean="0"/>
              <a:t> </a:t>
            </a:r>
            <a:r>
              <a:rPr lang="ar-SA" sz="1400" dirty="0" smtClean="0"/>
              <a:t>الوطنية</a:t>
            </a:r>
            <a:endParaRPr lang="ar-LB" sz="1400" dirty="0" smtClean="0"/>
          </a:p>
          <a:p>
            <a:pPr algn="l" rtl="1">
              <a:spcBef>
                <a:spcPct val="0"/>
              </a:spcBef>
            </a:pPr>
            <a:endParaRPr lang="ar-LB" sz="1400" dirty="0" smtClean="0"/>
          </a:p>
          <a:p>
            <a:pPr algn="l" rtl="1">
              <a:spcBef>
                <a:spcPct val="0"/>
              </a:spcBef>
            </a:pPr>
            <a:endParaRPr lang="ar-LB" sz="1400" dirty="0" smtClean="0"/>
          </a:p>
          <a:p>
            <a:pPr algn="l" rtl="1">
              <a:spcBef>
                <a:spcPct val="0"/>
              </a:spcBef>
            </a:pPr>
            <a:r>
              <a:rPr lang="ar-LB" sz="1400" dirty="0" smtClean="0"/>
              <a:t>وقد </a:t>
            </a:r>
            <a:r>
              <a:rPr lang="ar-SA" sz="1400" dirty="0" smtClean="0"/>
              <a:t>نظمت </a:t>
            </a:r>
            <a:r>
              <a:rPr lang="ar-SA" sz="1400" dirty="0" smtClean="0"/>
              <a:t>الاسكوا ورشتي عمل بالجمهورية التونسية حول تطوير وتنفيذ آلية للمراقبة والحد من انبعاثات غاز ثاني أوكسيد الكربون الناتج عن النقل البري وتخفيف آثار التغير المناخي، (1) </a:t>
            </a:r>
            <a:r>
              <a:rPr lang="ar-SA" sz="1400" b="1" dirty="0" smtClean="0"/>
              <a:t>ورشة عمل حول أهمية مراقبة والحد من انبعاثات غاز ثاني أوكسيد الكربون (</a:t>
            </a:r>
            <a:r>
              <a:rPr lang="en-US" sz="1400" b="1" dirty="0" smtClean="0"/>
              <a:t>CO2</a:t>
            </a:r>
            <a:r>
              <a:rPr lang="ar-SA" sz="1400" b="1" dirty="0" smtClean="0"/>
              <a:t>) الناتج عن النقل البري، 2-3 كانون </a:t>
            </a:r>
            <a:r>
              <a:rPr lang="ar-SA" sz="1400" b="1" dirty="0" err="1" smtClean="0"/>
              <a:t>الاول</a:t>
            </a:r>
            <a:r>
              <a:rPr lang="ar-SA" sz="1400" b="1" dirty="0" smtClean="0"/>
              <a:t> /</a:t>
            </a:r>
            <a:r>
              <a:rPr lang="ar-SA" sz="1400" b="1" dirty="0" err="1" smtClean="0"/>
              <a:t>دسمبر</a:t>
            </a:r>
            <a:r>
              <a:rPr lang="ar-SA" sz="1400" b="1" dirty="0" smtClean="0"/>
              <a:t> 2013، </a:t>
            </a:r>
            <a:r>
              <a:rPr lang="ar-SA" sz="1400" b="1" dirty="0" err="1" smtClean="0"/>
              <a:t>و</a:t>
            </a:r>
            <a:r>
              <a:rPr lang="ar-SA" sz="1400" b="1" dirty="0" smtClean="0"/>
              <a:t>(2) دورة تدريبية حول نظام قياس </a:t>
            </a:r>
            <a:r>
              <a:rPr lang="ar-SA" sz="1400" b="1" dirty="0" err="1" smtClean="0"/>
              <a:t>انبعاثات</a:t>
            </a:r>
            <a:r>
              <a:rPr lang="ar-SA" sz="1400" b="1" dirty="0" smtClean="0"/>
              <a:t> غاز ثاني </a:t>
            </a:r>
            <a:r>
              <a:rPr lang="ar-SA" sz="1400" b="1" dirty="0" err="1" smtClean="0"/>
              <a:t>أوكسيد</a:t>
            </a:r>
            <a:r>
              <a:rPr lang="ar-SA" sz="1400" b="1" dirty="0" smtClean="0"/>
              <a:t> الكربون (</a:t>
            </a:r>
            <a:r>
              <a:rPr lang="en-US" sz="1400" b="1" dirty="0" smtClean="0"/>
              <a:t>CO2</a:t>
            </a:r>
            <a:r>
              <a:rPr lang="ar-SA" sz="1400" b="1" dirty="0" smtClean="0"/>
              <a:t>)،</a:t>
            </a:r>
            <a:r>
              <a:rPr lang="en-US" sz="1400" b="1" dirty="0" err="1" smtClean="0"/>
              <a:t>ForFITS</a:t>
            </a:r>
            <a:r>
              <a:rPr lang="en-US" sz="1400" b="1" dirty="0" smtClean="0"/>
              <a:t> </a:t>
            </a:r>
            <a:r>
              <a:rPr lang="ar-SA" sz="1400" b="1" dirty="0" smtClean="0"/>
              <a:t>،4-5 كانون </a:t>
            </a:r>
            <a:r>
              <a:rPr lang="ar-SA" sz="1400" b="1" dirty="0" err="1" smtClean="0"/>
              <a:t>الاول</a:t>
            </a:r>
            <a:r>
              <a:rPr lang="ar-SA" sz="1400" b="1" dirty="0" smtClean="0"/>
              <a:t> /</a:t>
            </a:r>
            <a:r>
              <a:rPr lang="ar-SA" sz="1400" b="1" dirty="0" err="1" smtClean="0"/>
              <a:t>دسمبر</a:t>
            </a:r>
            <a:r>
              <a:rPr lang="ar-SA" sz="1400" b="1" dirty="0" smtClean="0"/>
              <a:t> 2013</a:t>
            </a:r>
            <a:endParaRPr lang="en-US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206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dirty="0" smtClean="0"/>
              <a:t>تابع ( التعاون الفني) 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6854" y="2545307"/>
            <a:ext cx="6564573" cy="298203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endParaRPr lang="en-US" sz="2400" dirty="0" smtClean="0"/>
          </a:p>
          <a:p>
            <a:pPr algn="r">
              <a:spcBef>
                <a:spcPct val="0"/>
              </a:spcBef>
            </a:pPr>
            <a:r>
              <a:rPr lang="ar-SA" sz="1600" dirty="0" smtClean="0"/>
              <a:t>يسعى المشروع إلى تسهيل التبادل التجاري والنقل بين البلدان النامية </a:t>
            </a:r>
            <a:r>
              <a:rPr lang="ar-SA" sz="1600" dirty="0" smtClean="0"/>
              <a:t>و</a:t>
            </a:r>
            <a:r>
              <a:rPr lang="ar-LB" sz="1600" dirty="0" smtClean="0"/>
              <a:t>شركائها التجاريين </a:t>
            </a:r>
            <a:r>
              <a:rPr lang="ar-SA" sz="1600" dirty="0" smtClean="0"/>
              <a:t>وذلك </a:t>
            </a:r>
            <a:r>
              <a:rPr lang="ar-SA" sz="1600" dirty="0" smtClean="0"/>
              <a:t>من خلال استخدام المعايير الدولية والاستفادة من احدث تكنولوجيا المعلومات والاتصالات لزيادة التبادل الإلكتروني للمعلومات بين السلطات الجمركية، ذلك مع الحرص على </a:t>
            </a:r>
            <a:r>
              <a:rPr lang="ar-SA" sz="1600" dirty="0" smtClean="0"/>
              <a:t>التحصيل الام</a:t>
            </a:r>
            <a:r>
              <a:rPr lang="ar-LB" sz="1600" dirty="0" smtClean="0"/>
              <a:t>ن </a:t>
            </a:r>
            <a:r>
              <a:rPr lang="ar-SA" sz="1600" dirty="0" smtClean="0"/>
              <a:t>للرسوم </a:t>
            </a:r>
            <a:r>
              <a:rPr lang="ar-SA" sz="1600" dirty="0" smtClean="0"/>
              <a:t>والضرائب الجمركية.</a:t>
            </a:r>
            <a:endParaRPr lang="ar-LB" sz="1600" dirty="0" smtClean="0"/>
          </a:p>
          <a:p>
            <a:pPr algn="r">
              <a:spcBef>
                <a:spcPct val="0"/>
              </a:spcBef>
            </a:pPr>
            <a:endParaRPr lang="ar-LB" sz="1100" dirty="0" smtClean="0"/>
          </a:p>
          <a:p>
            <a:pPr algn="r">
              <a:spcBef>
                <a:spcPct val="0"/>
              </a:spcBef>
            </a:pPr>
            <a:r>
              <a:rPr lang="ar-SA" sz="1600" dirty="0" smtClean="0"/>
              <a:t>وفي</a:t>
            </a:r>
            <a:r>
              <a:rPr lang="ar-LB" sz="1600" dirty="0" smtClean="0"/>
              <a:t> هذا</a:t>
            </a:r>
            <a:r>
              <a:rPr lang="ar-SA" sz="1600" dirty="0" smtClean="0"/>
              <a:t> </a:t>
            </a:r>
            <a:r>
              <a:rPr lang="ar-LB" sz="1600" dirty="0" err="1" smtClean="0"/>
              <a:t>ال</a:t>
            </a:r>
            <a:r>
              <a:rPr lang="ar-SA" sz="1600" dirty="0" smtClean="0"/>
              <a:t>إطار </a:t>
            </a:r>
            <a:r>
              <a:rPr lang="ar-LB" sz="1600" dirty="0" err="1" smtClean="0"/>
              <a:t>اجرت</a:t>
            </a:r>
            <a:r>
              <a:rPr lang="ar-SA" sz="1600" dirty="0" smtClean="0"/>
              <a:t> الإسكوا دراسة لتحليل الثغرات في بلدان مختارة من </a:t>
            </a:r>
            <a:r>
              <a:rPr lang="ar-LB" sz="1600" dirty="0" smtClean="0"/>
              <a:t>ال</a:t>
            </a:r>
            <a:r>
              <a:rPr lang="ar-SA" sz="1600" dirty="0" smtClean="0"/>
              <a:t>منطقة بهدف </a:t>
            </a:r>
            <a:r>
              <a:rPr lang="ar-SA" sz="1600" dirty="0" smtClean="0"/>
              <a:t>تقييم المتطلبات اللازمة من اجل البدء بعملية تبادل المعلومات الالكتروني بين السلطات الجمركية لا سيما بما يتعلق بالمرور العابر وذلك على الصعيدين الوطني والاقليمي</a:t>
            </a:r>
            <a:r>
              <a:rPr lang="ar-LB" sz="1600" dirty="0" smtClean="0"/>
              <a:t> وتم اختيار تونس لتكون البلد </a:t>
            </a:r>
            <a:r>
              <a:rPr lang="ar-LB" sz="1600" dirty="0" err="1" smtClean="0"/>
              <a:t>الاول</a:t>
            </a:r>
            <a:r>
              <a:rPr lang="ar-LB" sz="1600" dirty="0" smtClean="0"/>
              <a:t> لتنفيذ التجربة</a:t>
            </a:r>
            <a:r>
              <a:rPr lang="ar-SA" sz="1600" dirty="0" smtClean="0"/>
              <a:t>. </a:t>
            </a:r>
            <a:endParaRPr lang="en-US" sz="1600" dirty="0" smtClean="0"/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22" y="1917510"/>
            <a:ext cx="69876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LB" sz="1400" dirty="0" smtClean="0"/>
              <a:t>2</a:t>
            </a:r>
            <a:r>
              <a:rPr lang="ar-LB" sz="800" dirty="0" smtClean="0"/>
              <a:t>. </a:t>
            </a:r>
            <a:r>
              <a:rPr lang="ar-SA" sz="1600" u="sng" dirty="0" smtClean="0"/>
              <a:t>مشروع "تعزيز قدرات  البلدان النامية والبلدان التي تمر </a:t>
            </a:r>
            <a:r>
              <a:rPr lang="ar-SA" sz="1600" u="sng" dirty="0" err="1" smtClean="0"/>
              <a:t>اقتصاداتها</a:t>
            </a:r>
            <a:r>
              <a:rPr lang="ar-SA" sz="1600" u="sng" dirty="0" smtClean="0"/>
              <a:t> بمرحلة انتقالية لتسهيل العبور الحدودي المشروع والتعاون والتكامل على الصعيد الإقليمي</a:t>
            </a:r>
            <a:r>
              <a:rPr lang="ar-SA" sz="800" u="sng" dirty="0" smtClean="0"/>
              <a:t>“</a:t>
            </a:r>
            <a:endParaRPr lang="ar-LB" sz="800" u="sng" dirty="0" smtClean="0"/>
          </a:p>
          <a:p>
            <a:pPr algn="r" rtl="1">
              <a:buNone/>
            </a:pPr>
            <a:endParaRPr lang="ar-LB" sz="800" u="sng" dirty="0" smtClean="0"/>
          </a:p>
          <a:p>
            <a:pPr algn="r" rt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dirty="0" smtClean="0"/>
              <a:t>تابع: التعاون </a:t>
            </a:r>
            <a:r>
              <a:rPr lang="ar-LB" sz="2000" dirty="0" smtClean="0"/>
              <a:t>الفني 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32764" y="2203450"/>
            <a:ext cx="6423736" cy="292128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000" u="sng" dirty="0" smtClean="0"/>
              <a:t>3.</a:t>
            </a:r>
            <a:r>
              <a:rPr lang="ar-SA" sz="2000" u="sng" dirty="0" smtClean="0"/>
              <a:t> مشروع "تعزيز قدرات  البلدان العربية </a:t>
            </a:r>
            <a:r>
              <a:rPr lang="ar-SA" sz="2000" u="sng" dirty="0" err="1" smtClean="0"/>
              <a:t>للإستفادة</a:t>
            </a:r>
            <a:r>
              <a:rPr lang="ar-SA" sz="2000" u="sng" dirty="0" smtClean="0"/>
              <a:t> من برنامج المساعدة من اجل التجارة   </a:t>
            </a:r>
            <a:endParaRPr lang="en-US" sz="2000" dirty="0" smtClean="0"/>
          </a:p>
          <a:p>
            <a:pPr algn="r" rtl="1"/>
            <a:r>
              <a:rPr lang="ar-LB" sz="1600" dirty="0" smtClean="0"/>
              <a:t>ق</a:t>
            </a:r>
            <a:r>
              <a:rPr lang="ar-SA" sz="1600" dirty="0" err="1" smtClean="0"/>
              <a:t>امت</a:t>
            </a:r>
            <a:r>
              <a:rPr lang="ar-SA" sz="1600" dirty="0" smtClean="0"/>
              <a:t> </a:t>
            </a:r>
            <a:r>
              <a:rPr lang="ar-SA" sz="1600" dirty="0" err="1" smtClean="0"/>
              <a:t>الاسكوا</a:t>
            </a:r>
            <a:r>
              <a:rPr lang="ar-SA" sz="1600" dirty="0" smtClean="0"/>
              <a:t> بالاشتراك مع عددا من اللجان الاقتصادية </a:t>
            </a:r>
            <a:r>
              <a:rPr lang="ar-SA" sz="1600" dirty="0" err="1" smtClean="0"/>
              <a:t>الاخرى</a:t>
            </a:r>
            <a:r>
              <a:rPr lang="ar-SA" sz="1600" dirty="0" smtClean="0"/>
              <a:t> بتنفيذ مشروع المساعدة من اجل التجارة والذي هدف </a:t>
            </a:r>
            <a:r>
              <a:rPr lang="ar-SA" sz="1600" dirty="0" err="1" smtClean="0"/>
              <a:t>الى</a:t>
            </a:r>
            <a:r>
              <a:rPr lang="ar-SA" sz="1600" dirty="0" smtClean="0"/>
              <a:t> تعزيز قدرات الدول العربية على فهم طبيعة مشاريع المساعدة من اجل التجارة وتعزيز قدراتها على </a:t>
            </a:r>
            <a:r>
              <a:rPr lang="ar-SA" sz="1600" dirty="0" err="1" smtClean="0"/>
              <a:t>اعداد</a:t>
            </a:r>
            <a:r>
              <a:rPr lang="ar-SA" sz="1600" dirty="0" smtClean="0"/>
              <a:t> وثائق مشاريع تتطابق مع متطلبات المانحين من حيث النواحي الفنية. </a:t>
            </a:r>
            <a:endParaRPr lang="ar-LB" sz="1600" dirty="0" smtClean="0"/>
          </a:p>
          <a:p>
            <a:pPr algn="r" rtl="1"/>
            <a:r>
              <a:rPr lang="ar-SA" sz="1600" dirty="0" smtClean="0"/>
              <a:t>تركزت </a:t>
            </a:r>
            <a:r>
              <a:rPr lang="ar-SA" sz="1600" dirty="0" err="1" smtClean="0"/>
              <a:t>انشطة</a:t>
            </a:r>
            <a:r>
              <a:rPr lang="ar-SA" sz="1600" dirty="0" smtClean="0"/>
              <a:t> المشروع على تدريب عددا من </a:t>
            </a:r>
            <a:r>
              <a:rPr lang="ar-SA" sz="1600" b="1" dirty="0" err="1" smtClean="0"/>
              <a:t>مختصي</a:t>
            </a:r>
            <a:r>
              <a:rPr lang="ar-SA" sz="1600" b="1" dirty="0" smtClean="0"/>
              <a:t> وزارات النقل والتجارة </a:t>
            </a:r>
            <a:r>
              <a:rPr lang="ar-SA" sz="1600" b="1" dirty="0" err="1" smtClean="0"/>
              <a:t>بالاضافة</a:t>
            </a:r>
            <a:r>
              <a:rPr lang="ar-SA" sz="1600" b="1" dirty="0" smtClean="0"/>
              <a:t> </a:t>
            </a:r>
            <a:r>
              <a:rPr lang="ar-SA" sz="1600" b="1" dirty="0" err="1" smtClean="0"/>
              <a:t>الى</a:t>
            </a:r>
            <a:r>
              <a:rPr lang="ar-SA" sz="1600" b="1" dirty="0" smtClean="0"/>
              <a:t> مؤسسات الجمارك</a:t>
            </a:r>
            <a:r>
              <a:rPr lang="ar-SA" sz="1600" dirty="0" smtClean="0"/>
              <a:t> في عددا من الدول العربية على تعريف واختيار المشاريع التي ينطبق عليها مفهوم المساعدة من اجل التجارة وتحديد </a:t>
            </a:r>
            <a:r>
              <a:rPr lang="ar-SA" sz="1600" dirty="0" err="1" smtClean="0"/>
              <a:t>اولوياتها</a:t>
            </a:r>
            <a:r>
              <a:rPr lang="ar-SA" sz="1600" dirty="0" smtClean="0"/>
              <a:t> ومكوناتها وتقديمها بحسب المتطلبات. كما تضمن التدريب تعزيز قدرات المشاركين على تطوير </a:t>
            </a:r>
            <a:r>
              <a:rPr lang="ar-SA" sz="1600" dirty="0" err="1" smtClean="0"/>
              <a:t>اليات</a:t>
            </a:r>
            <a:r>
              <a:rPr lang="ar-SA" sz="1600" dirty="0" smtClean="0"/>
              <a:t> المراقبة والمتابعة لمشاريع المساعدة من اجل التجارة. </a:t>
            </a:r>
            <a:endParaRPr lang="en-US" sz="1600" dirty="0" smtClean="0"/>
          </a:p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dirty="0" smtClean="0"/>
              <a:t>تابع التعاون الفني 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61564" y="2203450"/>
            <a:ext cx="4594936" cy="163157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337" y="2203450"/>
            <a:ext cx="65168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LB" u="sng" dirty="0" smtClean="0"/>
              <a:t>4. </a:t>
            </a:r>
            <a:r>
              <a:rPr lang="ar-SA" dirty="0" smtClean="0"/>
              <a:t>نظمت الإسكوا </a:t>
            </a:r>
            <a:r>
              <a:rPr lang="ar-SA" u="sng" dirty="0" smtClean="0"/>
              <a:t>اجتماع </a:t>
            </a:r>
            <a:r>
              <a:rPr lang="ar-SA" u="sng" dirty="0" smtClean="0"/>
              <a:t>اقليمي تحضيري لمجموعة البلدان العربية الاعضاء في منظمة التجارة العالمية تحضيراً للمؤتمر الوزاري التاسع لمنظمة التجارة العالمية</a:t>
            </a:r>
            <a:endParaRPr lang="ar-LB" dirty="0" smtClean="0"/>
          </a:p>
          <a:p>
            <a:pPr algn="r" rtl="1"/>
            <a:r>
              <a:rPr lang="ar-SA" dirty="0" smtClean="0"/>
              <a:t> </a:t>
            </a:r>
            <a:r>
              <a:rPr lang="ar-SA" dirty="0" smtClean="0"/>
              <a:t>في مدينة جنيف، يومي 3 و4 تشرين الأول/أكتوبر 2013، بهدف الإعداد للمؤتمر الوزاري التاسع لمنظمة التجارة العالمية المزمع عقده في الفترة من 3-6 كانون الأول/ديسمبر 2013 في مدينة بالي في اندونيسيا. </a:t>
            </a:r>
            <a:endParaRPr lang="ar-LB" dirty="0" smtClean="0"/>
          </a:p>
          <a:p>
            <a:pPr algn="r" rtl="1">
              <a:buNone/>
            </a:pPr>
            <a:endParaRPr lang="ar-LB" dirty="0" smtClean="0"/>
          </a:p>
          <a:p>
            <a:pPr algn="r" rtl="1"/>
            <a:r>
              <a:rPr lang="ar-SA" dirty="0" smtClean="0"/>
              <a:t>و</a:t>
            </a:r>
            <a:r>
              <a:rPr lang="ar-LB" dirty="0" smtClean="0"/>
              <a:t>ركز </a:t>
            </a:r>
            <a:r>
              <a:rPr lang="ar-SA" dirty="0" smtClean="0"/>
              <a:t>الاجتماع </a:t>
            </a:r>
            <a:r>
              <a:rPr lang="ar-LB" dirty="0" smtClean="0"/>
              <a:t>على </a:t>
            </a:r>
            <a:r>
              <a:rPr lang="ar-SA" dirty="0" smtClean="0"/>
              <a:t>مناقشة وتنسيق </a:t>
            </a:r>
            <a:r>
              <a:rPr lang="ar-SA" dirty="0" smtClean="0"/>
              <a:t>المواقف المحتملة للبلدان العربية إزاء مختلف القضايا التي سيتم تداولها في الاجتماع الوزاري التاسع </a:t>
            </a:r>
            <a:r>
              <a:rPr lang="ar-LB" b="1" u="sng" dirty="0" smtClean="0"/>
              <a:t>خصوصاً موضوع تسهيل </a:t>
            </a:r>
            <a:r>
              <a:rPr lang="ar-LB" b="1" u="sng" dirty="0" smtClean="0"/>
              <a:t>التجارة</a:t>
            </a:r>
            <a:r>
              <a:rPr lang="ar-SA" dirty="0" smtClean="0"/>
              <a:t>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766888" y="947738"/>
            <a:ext cx="57896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rtl="1" eaLnBrk="0" hangingPunct="0">
              <a:spcBef>
                <a:spcPct val="20000"/>
              </a:spcBef>
            </a:pPr>
            <a:r>
              <a:rPr lang="ar-LB" sz="2000" dirty="0" smtClean="0"/>
              <a:t>تابع التعاون الفني </a:t>
            </a:r>
            <a:endParaRPr lang="en-US" sz="2000" b="1" dirty="0">
              <a:solidFill>
                <a:srgbClr val="418FDE"/>
              </a:solidFill>
              <a:cs typeface="Arial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05719" y="2203450"/>
            <a:ext cx="6150781" cy="2825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u="sng" dirty="0" smtClean="0"/>
              <a:t>5. </a:t>
            </a:r>
            <a:r>
              <a:rPr lang="ar-SA" u="sng" dirty="0" smtClean="0"/>
              <a:t>ورشة عمل  للدول العربية حول نتائج المؤتمر الوزاري التاسع لمنظمة التجارة العالمية في بالي</a:t>
            </a:r>
            <a:r>
              <a:rPr lang="ar-LB" u="sng" dirty="0" smtClean="0"/>
              <a:t> ( </a:t>
            </a:r>
            <a:r>
              <a:rPr lang="ar-LB" b="1" u="sng" dirty="0" smtClean="0"/>
              <a:t>خصوصاً </a:t>
            </a:r>
            <a:r>
              <a:rPr lang="ar-LB" b="1" u="sng" dirty="0" err="1" smtClean="0"/>
              <a:t>إتفاقية</a:t>
            </a:r>
            <a:r>
              <a:rPr lang="ar-LB" b="1" u="sng" dirty="0" smtClean="0"/>
              <a:t> تسهيل التجارة)  </a:t>
            </a:r>
            <a:endParaRPr lang="en-US" b="1" dirty="0" smtClean="0"/>
          </a:p>
          <a:p>
            <a:pPr algn="r" rtl="1"/>
            <a:endParaRPr lang="ar-LB" sz="1200" dirty="0" smtClean="0"/>
          </a:p>
          <a:p>
            <a:pPr algn="r" rtl="1"/>
            <a:r>
              <a:rPr lang="ar-LB" sz="1400" dirty="0" err="1" smtClean="0"/>
              <a:t>نضمت</a:t>
            </a:r>
            <a:r>
              <a:rPr lang="ar-LB" sz="1400" dirty="0" smtClean="0"/>
              <a:t> </a:t>
            </a:r>
            <a:r>
              <a:rPr lang="ar-SA" sz="1400" dirty="0" err="1" smtClean="0"/>
              <a:t>الإسكوا</a:t>
            </a:r>
            <a:r>
              <a:rPr lang="ar-SA" sz="1400" dirty="0" smtClean="0"/>
              <a:t> بالتعاون مع البنك </a:t>
            </a:r>
            <a:r>
              <a:rPr lang="ar-SA" sz="1400" dirty="0" err="1" smtClean="0"/>
              <a:t>الاسلامي</a:t>
            </a:r>
            <a:r>
              <a:rPr lang="ar-SA" sz="1400" dirty="0" smtClean="0"/>
              <a:t> للتنمية ووزارة الاقتصاد في </a:t>
            </a:r>
            <a:r>
              <a:rPr lang="ar-SA" sz="1400" dirty="0" err="1" smtClean="0"/>
              <a:t>الامارات</a:t>
            </a:r>
            <a:r>
              <a:rPr lang="ar-SA" sz="1400" dirty="0" smtClean="0"/>
              <a:t> العربية المتحدة ورشة عمل  للدول العربية حول نتائج المؤتمر الوزاري التاسع لمنظمة التجارة العالمية في بالي خلال الفترة من 10 </a:t>
            </a:r>
            <a:r>
              <a:rPr lang="ar-SA" sz="1400" dirty="0" err="1" smtClean="0"/>
              <a:t>الى</a:t>
            </a:r>
            <a:r>
              <a:rPr lang="ar-SA" sz="1400" dirty="0" smtClean="0"/>
              <a:t> 12 </a:t>
            </a:r>
            <a:r>
              <a:rPr lang="ar-SA" sz="1400" dirty="0" err="1" smtClean="0"/>
              <a:t>اذار</a:t>
            </a:r>
            <a:r>
              <a:rPr lang="ar-SA" sz="1400" dirty="0" smtClean="0"/>
              <a:t>/ مارس 2014 في دبي. تضمن الاجتماع مراجعة لنتائج مؤتمر بالي مع عرض لنظرة عامة </a:t>
            </a:r>
            <a:r>
              <a:rPr lang="ar-SA" sz="1400" b="1" dirty="0" smtClean="0"/>
              <a:t>حول اتفاقية تسھيل التجارة</a:t>
            </a:r>
            <a:r>
              <a:rPr lang="ar-SA" sz="1400" dirty="0" smtClean="0"/>
              <a:t>. </a:t>
            </a:r>
            <a:endParaRPr lang="en-US" sz="1400" dirty="0" smtClean="0"/>
          </a:p>
          <a:p>
            <a:pPr algn="r">
              <a:spcBef>
                <a:spcPct val="0"/>
              </a:spcBef>
            </a:pPr>
            <a:r>
              <a:rPr lang="en-US" sz="2400" dirty="0" smtClean="0"/>
              <a:t> </a:t>
            </a:r>
          </a:p>
          <a:p>
            <a:pPr algn="r">
              <a:spcBef>
                <a:spcPct val="0"/>
              </a:spcBef>
            </a:pPr>
            <a:endParaRPr lang="en-U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743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Quantum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Sfeir</dc:creator>
  <cp:lastModifiedBy>795715</cp:lastModifiedBy>
  <cp:revision>337</cp:revision>
  <dcterms:created xsi:type="dcterms:W3CDTF">2011-12-13T13:03:18Z</dcterms:created>
  <dcterms:modified xsi:type="dcterms:W3CDTF">2015-01-26T11:33:15Z</dcterms:modified>
</cp:coreProperties>
</file>