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9" r:id="rId3"/>
    <p:sldId id="319" r:id="rId4"/>
    <p:sldId id="318" r:id="rId5"/>
    <p:sldId id="317" r:id="rId6"/>
    <p:sldId id="316" r:id="rId7"/>
    <p:sldId id="315" r:id="rId8"/>
    <p:sldId id="314" r:id="rId9"/>
    <p:sldId id="313" r:id="rId10"/>
    <p:sldId id="312" r:id="rId11"/>
    <p:sldId id="320" r:id="rId12"/>
    <p:sldId id="329" r:id="rId13"/>
    <p:sldId id="328" r:id="rId14"/>
    <p:sldId id="327" r:id="rId15"/>
    <p:sldId id="326" r:id="rId16"/>
    <p:sldId id="325" r:id="rId17"/>
    <p:sldId id="267"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007096"/>
    <a:srgbClr val="97999B"/>
    <a:srgbClr val="009CA6"/>
    <a:srgbClr val="595959"/>
    <a:srgbClr val="B88FDE"/>
    <a:srgbClr val="010000"/>
    <a:srgbClr val="2C2D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0" d="100"/>
          <a:sy n="140" d="100"/>
        </p:scale>
        <p:origin x="36" y="1674"/>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434F38-A763-4AAD-984B-FA1DD2944840}" type="datetime1">
              <a:rPr lang="en-US"/>
              <a:pPr/>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181A890-FD78-4846-BBB6-F3F7888F360D}"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78F3F7A-C1C5-4E5F-BA58-B3C7051C1695}" type="datetime1">
              <a:rPr lang="en-US"/>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2C29DE-73EA-492B-BFC2-DDF3D8BD23E7}"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8F325A26-87E7-411F-B73B-735148FFB98E}"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8609925B-FEE2-46E3-8AAA-827863E96868}" type="slidenum">
              <a:rPr lang="en-US" sz="600" b="1">
                <a:solidFill>
                  <a:srgbClr val="595959"/>
                </a:solidFill>
              </a:rPr>
              <a:pPr algn="r"/>
              <a:t>‹#›</a:t>
            </a:fld>
            <a:endParaRPr 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5C7C3CD-60FC-40C9-ACD1-9DA76CFA0A21}"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7542943-4BF9-4494-9E16-B79FEE19FB92}" type="slidenum">
              <a:rPr lang="en-US" sz="600" b="1">
                <a:solidFill>
                  <a:srgbClr val="595959"/>
                </a:solidFill>
              </a:rPr>
              <a:pPr algn="r"/>
              <a:t>‹#›</a:t>
            </a:fld>
            <a:endParaRPr 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DB335F3D-D7F6-48DB-8323-A5BFC191344A}" type="slidenum">
              <a:rPr lang="en-US" sz="600" b="1">
                <a:solidFill>
                  <a:srgbClr val="595959"/>
                </a:solidFill>
              </a:rPr>
              <a:pPr algn="r"/>
              <a:t>‹#›</a:t>
            </a:fld>
            <a:endParaRPr 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1" name="TextBox 3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5" name="TextBox 4"/>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19CA553-A9AB-4B76-BB0E-EB19E77A9143}"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7317576-D203-4EFC-BEFC-5BF7A7FDA1C9}"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1A7A5FD-CAB4-4C38-9A4D-A57E30AF9859}"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593952A-66F7-41A3-B4E4-6F1F09EDE37A}"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015D35F-1EBC-49FE-878F-6AC5B562778F}"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76746059-45C0-45E5-BA51-E4146EEB54ED}"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6" name="Text Placeholder 4"/>
          <p:cNvSpPr>
            <a:spLocks noGrp="1"/>
          </p:cNvSpPr>
          <p:nvPr>
            <p:ph type="body" sz="quarter" idx="11"/>
          </p:nvPr>
        </p:nvSpPr>
        <p:spPr bwMode="auto">
          <a:xfrm>
            <a:off x="1085850" y="1225550"/>
            <a:ext cx="7145338" cy="307975"/>
          </a:xfrm>
          <a:noFill/>
          <a:ln>
            <a:miter lim="800000"/>
            <a:headEnd/>
            <a:tailEnd/>
          </a:ln>
        </p:spPr>
        <p:txBody>
          <a:bodyPr wrap="square" numCol="1" anchor="t" anchorCtr="0" compatLnSpc="1">
            <a:prstTxWarp prst="textNoShape">
              <a:avLst/>
            </a:prstTxWarp>
          </a:bodyPr>
          <a:lstStyle/>
          <a:p>
            <a:pPr algn="r">
              <a:spcBef>
                <a:spcPct val="0"/>
              </a:spcBef>
            </a:pPr>
            <a:r>
              <a:rPr lang="ar-LB" sz="2400" dirty="0" smtClean="0">
                <a:latin typeface="Arial" pitchFamily="34" charset="0"/>
                <a:ea typeface="ＭＳ Ｐゴシック" pitchFamily="34" charset="-128"/>
                <a:cs typeface="Arial" pitchFamily="34" charset="0"/>
              </a:rPr>
              <a:t>تنفيذ التوصيات الصادرة عن لجنة النقل في دورتها الرابعه عشره</a:t>
            </a:r>
            <a:endParaRPr lang="en-US" sz="2400" dirty="0" smtClean="0">
              <a:latin typeface="Arial" pitchFamily="34" charset="0"/>
              <a:ea typeface="ＭＳ Ｐゴシック" pitchFamily="34" charset="-128"/>
              <a:cs typeface="Arial" pitchFamily="34" charset="0"/>
            </a:endParaRPr>
          </a:p>
        </p:txBody>
      </p:sp>
      <p:sp>
        <p:nvSpPr>
          <p:cNvPr id="2" name="TextBox 1"/>
          <p:cNvSpPr txBox="1"/>
          <p:nvPr/>
        </p:nvSpPr>
        <p:spPr>
          <a:xfrm>
            <a:off x="1824038" y="671513"/>
            <a:ext cx="6407150" cy="554037"/>
          </a:xfrm>
          <a:prstGeom prst="rect">
            <a:avLst/>
          </a:prstGeom>
          <a:noFill/>
        </p:spPr>
        <p:txBody>
          <a:bodyPr>
            <a:spAutoFit/>
          </a:bodyPr>
          <a:lstStyle/>
          <a:p>
            <a:pPr algn="r"/>
            <a:endParaRPr lang="en-US" sz="3000" dirty="0">
              <a:solidFill>
                <a:srgbClr val="595959"/>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757978"/>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6121097"/>
        </p:xfrm>
        <a:graphic>
          <a:graphicData uri="http://schemas.openxmlformats.org/drawingml/2006/table">
            <a:tbl>
              <a:tblPr firstRow="1" bandRow="1">
                <a:tableStyleId>{5C22544A-7EE6-4342-B048-85BDC9FD1C3A}</a:tableStyleId>
              </a:tblPr>
              <a:tblGrid>
                <a:gridCol w="3025657"/>
                <a:gridCol w="3948348"/>
              </a:tblGrid>
              <a:tr h="444288">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281382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sz="1100" u="sng" kern="1200" dirty="0" smtClean="0">
                          <a:solidFill>
                            <a:schemeClr val="dk1"/>
                          </a:solidFill>
                          <a:latin typeface="+mn-lt"/>
                          <a:ea typeface="+mn-ea"/>
                          <a:cs typeface="+mn-cs"/>
                        </a:rPr>
                        <a:t>المملكة الأردنية الهاشمية</a:t>
                      </a:r>
                      <a:r>
                        <a:rPr lang="ar-SA" sz="1100" kern="1200" dirty="0" smtClean="0">
                          <a:solidFill>
                            <a:schemeClr val="dk1"/>
                          </a:solidFill>
                          <a:latin typeface="+mn-lt"/>
                          <a:ea typeface="+mn-ea"/>
                          <a:cs typeface="+mn-cs"/>
                        </a:rPr>
                        <a:t> :لقد قامت الاردن بنشاطات تتعلق بسلامة النقل على الطرقات بالاضافة الى سلامة النقل على السكك الحديدية، فساهمت في تنظيم ورشة عمل تدريبية حول قضايا ادارة السلامة السككية والتوافقية في عمان من 17 الى 19/09/2013. بالاضافة الى ذلك، تم اطلاق المشروع الريادي ضمن مشروع السلامة على الطرق </a:t>
                      </a:r>
                      <a:r>
                        <a:rPr lang="en-US" sz="1100" kern="1200" dirty="0" smtClean="0">
                          <a:solidFill>
                            <a:schemeClr val="dk1"/>
                          </a:solidFill>
                          <a:latin typeface="+mn-lt"/>
                          <a:ea typeface="+mn-ea"/>
                          <a:cs typeface="+mn-cs"/>
                        </a:rPr>
                        <a:t>Euro-Med Road Safety</a:t>
                      </a:r>
                      <a:r>
                        <a:rPr lang="ar-SA" sz="1100" kern="1200" dirty="0" smtClean="0">
                          <a:solidFill>
                            <a:schemeClr val="dk1"/>
                          </a:solidFill>
                          <a:latin typeface="+mn-lt"/>
                          <a:ea typeface="+mn-ea"/>
                          <a:cs typeface="+mn-cs"/>
                        </a:rPr>
                        <a:t> بتاريخ 18/08/2013 والذي يهدف الى رفع مستوى السلامة المرورية على الطرق من خلال تدريب السائقين علماً بأنه من المقرر تقييم ورصد أداء الفئة المتدربة بالمقارنة مع الفئة التي لم تخضع للتدريب في عام 2014.</a:t>
                      </a:r>
                      <a:endParaRPr lang="ar-LB" sz="1100" kern="120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100" u="sng" kern="1200" dirty="0" smtClean="0">
                          <a:solidFill>
                            <a:schemeClr val="dk1"/>
                          </a:solidFill>
                          <a:latin typeface="+mn-lt"/>
                          <a:ea typeface="+mn-ea"/>
                          <a:cs typeface="+mn-cs"/>
                        </a:rPr>
                        <a:t>المملكة العربية السعودية: </a:t>
                      </a:r>
                      <a:r>
                        <a:rPr lang="ar-SA" sz="1100" kern="1200" dirty="0" smtClean="0">
                          <a:solidFill>
                            <a:schemeClr val="dk1"/>
                          </a:solidFill>
                          <a:latin typeface="+mn-lt"/>
                          <a:ea typeface="+mn-ea"/>
                          <a:cs typeface="+mn-cs"/>
                        </a:rPr>
                        <a:t>صدر قرار مجلس الوزراء رقم (350) بتاريخ 3/11/1434هـ بالموافقة على الخطة الوطنية للسلامة المرورية.</a:t>
                      </a:r>
                      <a:endParaRPr lang="ar-LB" sz="1100" kern="120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100" u="sng" kern="1200" dirty="0" smtClean="0">
                          <a:solidFill>
                            <a:schemeClr val="dk1"/>
                          </a:solidFill>
                          <a:latin typeface="+mn-lt"/>
                          <a:ea typeface="+mn-ea"/>
                          <a:cs typeface="+mn-cs"/>
                        </a:rPr>
                        <a:t>دولة الكويت:</a:t>
                      </a:r>
                      <a:r>
                        <a:rPr lang="ar-SA" sz="1100" kern="1200" dirty="0" smtClean="0">
                          <a:solidFill>
                            <a:schemeClr val="dk1"/>
                          </a:solidFill>
                          <a:latin typeface="+mn-lt"/>
                          <a:ea typeface="+mn-ea"/>
                          <a:cs typeface="+mn-cs"/>
                        </a:rPr>
                        <a:t>شكلت السلامة المرورية </a:t>
                      </a:r>
                      <a:r>
                        <a:rPr lang="ar-SA" sz="1100" kern="1200" dirty="0" err="1" smtClean="0">
                          <a:solidFill>
                            <a:schemeClr val="dk1"/>
                          </a:solidFill>
                          <a:latin typeface="+mn-lt"/>
                          <a:ea typeface="+mn-ea"/>
                          <a:cs typeface="+mn-cs"/>
                        </a:rPr>
                        <a:t>احدى</a:t>
                      </a:r>
                      <a:r>
                        <a:rPr lang="ar-SA" sz="1100" kern="1200" dirty="0" smtClean="0">
                          <a:solidFill>
                            <a:schemeClr val="dk1"/>
                          </a:solidFill>
                          <a:latin typeface="+mn-lt"/>
                          <a:ea typeface="+mn-ea"/>
                          <a:cs typeface="+mn-cs"/>
                        </a:rPr>
                        <a:t> ابرز أولويات الإستراتيجية الوطنية الشاملة للمرور وقطاع النقل التي وضعتها الكويت بالتعاون مع برنامج </a:t>
                      </a:r>
                      <a:r>
                        <a:rPr lang="ar-SA" sz="1100" kern="1200" dirty="0" err="1" smtClean="0">
                          <a:solidFill>
                            <a:schemeClr val="dk1"/>
                          </a:solidFill>
                          <a:latin typeface="+mn-lt"/>
                          <a:ea typeface="+mn-ea"/>
                          <a:cs typeface="+mn-cs"/>
                        </a:rPr>
                        <a:t>الامم</a:t>
                      </a:r>
                      <a:r>
                        <a:rPr lang="ar-SA" sz="1100" kern="1200" dirty="0" smtClean="0">
                          <a:solidFill>
                            <a:schemeClr val="dk1"/>
                          </a:solidFill>
                          <a:latin typeface="+mn-lt"/>
                          <a:ea typeface="+mn-ea"/>
                          <a:cs typeface="+mn-cs"/>
                        </a:rPr>
                        <a:t> المتحدة </a:t>
                      </a:r>
                      <a:r>
                        <a:rPr lang="ar-SA" sz="1100" kern="1200" dirty="0" err="1" smtClean="0">
                          <a:solidFill>
                            <a:schemeClr val="dk1"/>
                          </a:solidFill>
                          <a:latin typeface="+mn-lt"/>
                          <a:ea typeface="+mn-ea"/>
                          <a:cs typeface="+mn-cs"/>
                        </a:rPr>
                        <a:t>الانمائي</a:t>
                      </a:r>
                      <a:r>
                        <a:rPr lang="ar-SA" sz="1100" kern="1200" dirty="0" smtClean="0">
                          <a:solidFill>
                            <a:schemeClr val="dk1"/>
                          </a:solidFill>
                          <a:latin typeface="+mn-lt"/>
                          <a:ea typeface="+mn-ea"/>
                          <a:cs typeface="+mn-cs"/>
                        </a:rPr>
                        <a:t>.</a:t>
                      </a:r>
                      <a:endParaRPr lang="ar-LB" sz="1100" kern="120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KW" sz="1100" u="sng" kern="1200" dirty="0" smtClean="0">
                          <a:solidFill>
                            <a:schemeClr val="dk1"/>
                          </a:solidFill>
                          <a:latin typeface="+mn-lt"/>
                          <a:ea typeface="+mn-ea"/>
                          <a:cs typeface="+mn-cs"/>
                        </a:rPr>
                        <a:t>دولة فلسطين: </a:t>
                      </a:r>
                      <a:r>
                        <a:rPr lang="ar-SA" sz="1100" kern="1200" dirty="0" smtClean="0">
                          <a:solidFill>
                            <a:schemeClr val="dk1"/>
                          </a:solidFill>
                          <a:latin typeface="+mn-lt"/>
                          <a:ea typeface="+mn-ea"/>
                          <a:cs typeface="+mn-cs"/>
                        </a:rPr>
                        <a:t>قامت دولة فلسطين ببعض النشاطات ضمن مشروع "</a:t>
                      </a:r>
                      <a:r>
                        <a:rPr lang="ar-SA" sz="1100" kern="1200" dirty="0" err="1" smtClean="0">
                          <a:solidFill>
                            <a:schemeClr val="dk1"/>
                          </a:solidFill>
                          <a:latin typeface="+mn-lt"/>
                          <a:ea typeface="+mn-ea"/>
                          <a:cs typeface="+mn-cs"/>
                        </a:rPr>
                        <a:t>يوروميد</a:t>
                      </a:r>
                      <a:r>
                        <a:rPr lang="ar-SA" sz="1100" kern="1200" dirty="0" smtClean="0">
                          <a:solidFill>
                            <a:schemeClr val="dk1"/>
                          </a:solidFill>
                          <a:latin typeface="+mn-lt"/>
                          <a:ea typeface="+mn-ea"/>
                          <a:cs typeface="+mn-cs"/>
                        </a:rPr>
                        <a:t> للنقل لدعم برنامج السلامة على الطرق في منطقة الشرق </a:t>
                      </a:r>
                      <a:r>
                        <a:rPr lang="ar-SA" sz="1100" kern="1200" dirty="0" err="1" smtClean="0">
                          <a:solidFill>
                            <a:schemeClr val="dk1"/>
                          </a:solidFill>
                          <a:latin typeface="+mn-lt"/>
                          <a:ea typeface="+mn-ea"/>
                          <a:cs typeface="+mn-cs"/>
                        </a:rPr>
                        <a:t>الاوسط</a:t>
                      </a:r>
                      <a:r>
                        <a:rPr lang="ar-SA" sz="1100" kern="1200" dirty="0" smtClean="0">
                          <a:solidFill>
                            <a:schemeClr val="dk1"/>
                          </a:solidFill>
                          <a:latin typeface="+mn-lt"/>
                          <a:ea typeface="+mn-ea"/>
                          <a:cs typeface="+mn-cs"/>
                        </a:rPr>
                        <a:t> وشمال </a:t>
                      </a:r>
                      <a:r>
                        <a:rPr lang="ar-SA" sz="1100" kern="1200" dirty="0" err="1" smtClean="0">
                          <a:solidFill>
                            <a:schemeClr val="dk1"/>
                          </a:solidFill>
                          <a:latin typeface="+mn-lt"/>
                          <a:ea typeface="+mn-ea"/>
                          <a:cs typeface="+mn-cs"/>
                        </a:rPr>
                        <a:t>افريقيا</a:t>
                      </a:r>
                      <a:r>
                        <a:rPr lang="ar-SA" sz="1100" kern="1200" dirty="0" smtClean="0">
                          <a:solidFill>
                            <a:schemeClr val="dk1"/>
                          </a:solidFill>
                          <a:latin typeface="+mn-lt"/>
                          <a:ea typeface="+mn-ea"/>
                          <a:cs typeface="+mn-cs"/>
                        </a:rPr>
                        <a:t>"، ونجحت هذه النشاطات في رفع مستوى الوعي للمجتمع المدني حول </a:t>
                      </a:r>
                      <a:r>
                        <a:rPr lang="ar-SA" sz="1100" kern="1200" dirty="0" err="1" smtClean="0">
                          <a:solidFill>
                            <a:schemeClr val="dk1"/>
                          </a:solidFill>
                          <a:latin typeface="+mn-lt"/>
                          <a:ea typeface="+mn-ea"/>
                          <a:cs typeface="+mn-cs"/>
                        </a:rPr>
                        <a:t>اهمية</a:t>
                      </a:r>
                      <a:r>
                        <a:rPr lang="ar-SA" sz="1100" kern="1200" dirty="0" smtClean="0">
                          <a:solidFill>
                            <a:schemeClr val="dk1"/>
                          </a:solidFill>
                          <a:latin typeface="+mn-lt"/>
                          <a:ea typeface="+mn-ea"/>
                          <a:cs typeface="+mn-cs"/>
                        </a:rPr>
                        <a:t> التزام معايير السلامة المرورية </a:t>
                      </a:r>
                      <a:r>
                        <a:rPr lang="ar-SA" sz="1100" kern="1200" dirty="0" err="1" smtClean="0">
                          <a:solidFill>
                            <a:schemeClr val="dk1"/>
                          </a:solidFill>
                          <a:latin typeface="+mn-lt"/>
                          <a:ea typeface="+mn-ea"/>
                          <a:cs typeface="+mn-cs"/>
                        </a:rPr>
                        <a:t>بالاضافة</a:t>
                      </a:r>
                      <a:r>
                        <a:rPr lang="ar-SA" sz="1100" kern="1200" dirty="0" smtClean="0">
                          <a:solidFill>
                            <a:schemeClr val="dk1"/>
                          </a:solidFill>
                          <a:latin typeface="+mn-lt"/>
                          <a:ea typeface="+mn-ea"/>
                          <a:cs typeface="+mn-cs"/>
                        </a:rPr>
                        <a:t> </a:t>
                      </a:r>
                      <a:r>
                        <a:rPr lang="ar-SA" sz="1100" kern="1200" dirty="0" err="1" smtClean="0">
                          <a:solidFill>
                            <a:schemeClr val="dk1"/>
                          </a:solidFill>
                          <a:latin typeface="+mn-lt"/>
                          <a:ea typeface="+mn-ea"/>
                          <a:cs typeface="+mn-cs"/>
                        </a:rPr>
                        <a:t>الى</a:t>
                      </a:r>
                      <a:r>
                        <a:rPr lang="ar-SA" sz="1100" kern="1200" dirty="0" smtClean="0">
                          <a:solidFill>
                            <a:schemeClr val="dk1"/>
                          </a:solidFill>
                          <a:latin typeface="+mn-lt"/>
                          <a:ea typeface="+mn-ea"/>
                          <a:cs typeface="+mn-cs"/>
                        </a:rPr>
                        <a:t> تلبية حاجات المحافظات الفلسطينية من </a:t>
                      </a:r>
                      <a:r>
                        <a:rPr lang="ar-SA" sz="1100" kern="1200" dirty="0" err="1" smtClean="0">
                          <a:solidFill>
                            <a:schemeClr val="dk1"/>
                          </a:solidFill>
                          <a:latin typeface="+mn-lt"/>
                          <a:ea typeface="+mn-ea"/>
                          <a:cs typeface="+mn-cs"/>
                        </a:rPr>
                        <a:t>الشواخص</a:t>
                      </a:r>
                      <a:r>
                        <a:rPr lang="ar-SA" sz="1100" kern="1200" dirty="0" smtClean="0">
                          <a:solidFill>
                            <a:schemeClr val="dk1"/>
                          </a:solidFill>
                          <a:latin typeface="+mn-lt"/>
                          <a:ea typeface="+mn-ea"/>
                          <a:cs typeface="+mn-cs"/>
                        </a:rPr>
                        <a:t> المرورية لتامين السلامة المرورية. </a:t>
                      </a:r>
                      <a:endParaRPr lang="en-US" sz="1100" kern="1200" dirty="0" smtClean="0">
                        <a:solidFill>
                          <a:schemeClr val="dk1"/>
                        </a:solidFill>
                        <a:latin typeface="+mn-lt"/>
                        <a:ea typeface="+mn-ea"/>
                        <a:cs typeface="Arabic Transparent"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600" kern="120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600" kern="120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600" kern="1200" dirty="0" smtClean="0">
                        <a:solidFill>
                          <a:schemeClr val="dk1"/>
                        </a:solidFill>
                        <a:latin typeface="+mn-lt"/>
                        <a:ea typeface="+mn-ea"/>
                        <a:cs typeface="Arabic Transparent" pitchFamily="2" charset="-78"/>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الطلب من البلدان الأعضاء وضع سلامة المرور على الطرق ضمن قائمة أولوياتها وقضاياها الملحّة، والأخذ بالاعتبار الالتزامات الدولية في هذا المجال.</a:t>
                      </a:r>
                      <a:endParaRPr lang="en-US" sz="1400" kern="1200" dirty="0" smtClean="0">
                        <a:solidFill>
                          <a:schemeClr val="dk1"/>
                        </a:solidFill>
                        <a:latin typeface="+mn-lt"/>
                        <a:ea typeface="+mn-ea"/>
                        <a:cs typeface="+mn-cs"/>
                      </a:endParaRPr>
                    </a:p>
                    <a:p>
                      <a:pPr algn="just" rtl="1"/>
                      <a:endParaRPr lang="en-US" sz="2000" b="0" dirty="0">
                        <a:cs typeface="Arabic Transparent" pitchFamily="2" charset="-78"/>
                      </a:endParaRPr>
                    </a:p>
                  </a:txBody>
                  <a:tcPr/>
                </a:tc>
              </a:tr>
              <a:tr h="27503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600" kern="1200" dirty="0" smtClean="0">
                        <a:solidFill>
                          <a:schemeClr val="dk1"/>
                        </a:solidFill>
                        <a:latin typeface="+mn-lt"/>
                        <a:ea typeface="+mn-ea"/>
                        <a:cs typeface="+mn-cs"/>
                      </a:endParaRPr>
                    </a:p>
                  </a:txBody>
                  <a:tcPr/>
                </a:tc>
                <a:tc>
                  <a:txBody>
                    <a:bodyPr/>
                    <a:lstStyle/>
                    <a:p>
                      <a:pPr algn="just" rtl="1"/>
                      <a:endParaRPr lang="en-US" sz="2000" b="0" dirty="0">
                        <a:cs typeface="Arabic Transparent" pitchFamily="2" charset="-78"/>
                      </a:endParaRPr>
                    </a:p>
                  </a:txBody>
                  <a:tcPr/>
                </a:tc>
              </a:tr>
              <a:tr h="27503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600" kern="1200" dirty="0" smtClean="0">
                        <a:solidFill>
                          <a:schemeClr val="dk1"/>
                        </a:solidFill>
                        <a:latin typeface="+mn-lt"/>
                        <a:ea typeface="+mn-ea"/>
                        <a:cs typeface="+mn-cs"/>
                      </a:endParaRPr>
                    </a:p>
                  </a:txBody>
                  <a:tcPr/>
                </a:tc>
                <a:tc>
                  <a:txBody>
                    <a:bodyPr/>
                    <a:lstStyle/>
                    <a:p>
                      <a:pPr algn="just" rtl="1"/>
                      <a:endParaRPr lang="en-US" sz="2000" b="0" dirty="0">
                        <a:cs typeface="Arabic Transparent" pitchFamily="2" charset="-78"/>
                      </a:endParaRPr>
                    </a:p>
                  </a:txBody>
                  <a:tcPr/>
                </a:tc>
              </a:tr>
              <a:tr h="63469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600" kern="1200" dirty="0" smtClean="0">
                        <a:solidFill>
                          <a:schemeClr val="dk1"/>
                        </a:solidFill>
                        <a:latin typeface="+mn-lt"/>
                        <a:ea typeface="+mn-ea"/>
                        <a:cs typeface="Arabic Transparent" pitchFamily="2" charset="-78"/>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1467134" y="798395"/>
            <a:ext cx="5390866" cy="646331"/>
          </a:xfrm>
          <a:prstGeom prst="rect">
            <a:avLst/>
          </a:prstGeom>
        </p:spPr>
        <p:txBody>
          <a:bodyPr wrap="square">
            <a:spAutoFit/>
          </a:bodyPr>
          <a:lstStyle/>
          <a:p>
            <a:pPr algn="r" rtl="1"/>
            <a:r>
              <a:rPr lang="ar-SA" b="1" u="sng" dirty="0" smtClean="0">
                <a:solidFill>
                  <a:schemeClr val="accent1">
                    <a:lumMod val="25000"/>
                  </a:schemeClr>
                </a:solidFill>
              </a:rPr>
              <a:t>جيم -  مكونات نظام النقل المتكامل في المشرق العربي </a:t>
            </a:r>
            <a:r>
              <a:rPr lang="ar-LB" b="1" dirty="0" smtClean="0">
                <a:solidFill>
                  <a:schemeClr val="accent1">
                    <a:lumMod val="25000"/>
                  </a:schemeClr>
                </a:solidFill>
                <a:cs typeface="Arabic Transparent" pitchFamily="2" charset="0"/>
              </a:rPr>
              <a:t/>
            </a:r>
            <a:br>
              <a:rPr lang="ar-LB" b="1" dirty="0" smtClean="0">
                <a:solidFill>
                  <a:schemeClr val="accent1">
                    <a:lumMod val="25000"/>
                  </a:schemeClr>
                </a:solidFill>
                <a:cs typeface="Arabic Transparent" pitchFamily="2" charset="0"/>
              </a:rPr>
            </a:br>
            <a:r>
              <a:rPr lang="ar-LB" b="1" dirty="0" smtClean="0">
                <a:solidFill>
                  <a:schemeClr val="accent1">
                    <a:lumMod val="25000"/>
                  </a:schemeClr>
                </a:solidFill>
                <a:cs typeface="Arabic Transparent" pitchFamily="2" charset="0"/>
              </a:rPr>
              <a:t>5</a:t>
            </a:r>
            <a:r>
              <a:rPr lang="ar-SA" b="1" dirty="0" smtClean="0">
                <a:solidFill>
                  <a:schemeClr val="accent1">
                    <a:lumMod val="25000"/>
                  </a:schemeClr>
                </a:solidFill>
              </a:rPr>
              <a:t> -  سلامة المرور على الطرق</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3787859"/>
        </p:xfrm>
        <a:graphic>
          <a:graphicData uri="http://schemas.openxmlformats.org/drawingml/2006/table">
            <a:tbl>
              <a:tblPr firstRow="1" bandRow="1">
                <a:tableStyleId>{5C22544A-7EE6-4342-B048-85BDC9FD1C3A}</a:tableStyleId>
              </a:tblPr>
              <a:tblGrid>
                <a:gridCol w="3025657"/>
                <a:gridCol w="3948348"/>
              </a:tblGrid>
              <a:tr h="0">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يتم العمل بهذه التوصية والمطلوب من الدول </a:t>
                      </a:r>
                      <a:r>
                        <a:rPr lang="ar-SA" sz="1400" kern="1200" dirty="0" err="1" smtClean="0">
                          <a:solidFill>
                            <a:schemeClr val="dk1"/>
                          </a:solidFill>
                          <a:latin typeface="+mn-lt"/>
                          <a:ea typeface="+mn-ea"/>
                          <a:cs typeface="+mn-cs"/>
                        </a:rPr>
                        <a:t>الاعضاء</a:t>
                      </a:r>
                      <a:r>
                        <a:rPr lang="ar-SA" sz="1400" kern="1200" dirty="0" smtClean="0">
                          <a:solidFill>
                            <a:schemeClr val="dk1"/>
                          </a:solidFill>
                          <a:latin typeface="+mn-lt"/>
                          <a:ea typeface="+mn-ea"/>
                          <a:cs typeface="+mn-cs"/>
                        </a:rPr>
                        <a:t> </a:t>
                      </a:r>
                      <a:r>
                        <a:rPr lang="ar-SA" sz="1400" kern="1200" dirty="0" err="1" smtClean="0">
                          <a:solidFill>
                            <a:schemeClr val="dk1"/>
                          </a:solidFill>
                          <a:latin typeface="+mn-lt"/>
                          <a:ea typeface="+mn-ea"/>
                          <a:cs typeface="+mn-cs"/>
                        </a:rPr>
                        <a:t>اخطار</a:t>
                      </a:r>
                      <a:r>
                        <a:rPr lang="ar-SA" sz="1400" kern="1200" dirty="0" smtClean="0">
                          <a:solidFill>
                            <a:schemeClr val="dk1"/>
                          </a:solidFill>
                          <a:latin typeface="+mn-lt"/>
                          <a:ea typeface="+mn-ea"/>
                          <a:cs typeface="+mn-cs"/>
                        </a:rPr>
                        <a:t> </a:t>
                      </a:r>
                      <a:r>
                        <a:rPr lang="ar-SA" sz="1400" kern="1200" dirty="0" err="1" smtClean="0">
                          <a:solidFill>
                            <a:schemeClr val="dk1"/>
                          </a:solidFill>
                          <a:latin typeface="+mn-lt"/>
                          <a:ea typeface="+mn-ea"/>
                          <a:cs typeface="+mn-cs"/>
                        </a:rPr>
                        <a:t>الاسكوا</a:t>
                      </a:r>
                      <a:r>
                        <a:rPr lang="ar-SA" sz="1400" kern="1200" dirty="0" smtClean="0">
                          <a:solidFill>
                            <a:schemeClr val="dk1"/>
                          </a:solidFill>
                          <a:latin typeface="+mn-lt"/>
                          <a:ea typeface="+mn-ea"/>
                          <a:cs typeface="+mn-cs"/>
                        </a:rPr>
                        <a:t> حول التطورات الحاصلة في تنفيذ بنود الخطة.</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دعوة البلدان الأعضاء للعمل والتنسيق مع الأمانة التنفيذية </a:t>
                      </a:r>
                      <a:r>
                        <a:rPr lang="ar-SA" sz="1400" kern="1200" dirty="0" err="1" smtClean="0">
                          <a:solidFill>
                            <a:schemeClr val="dk1"/>
                          </a:solidFill>
                          <a:latin typeface="+mn-lt"/>
                          <a:ea typeface="+mn-ea"/>
                          <a:cs typeface="+mn-cs"/>
                        </a:rPr>
                        <a:t>للإسكوا</a:t>
                      </a:r>
                      <a:r>
                        <a:rPr lang="ar-SA" sz="1400" kern="1200" dirty="0" smtClean="0">
                          <a:solidFill>
                            <a:schemeClr val="dk1"/>
                          </a:solidFill>
                          <a:latin typeface="+mn-lt"/>
                          <a:ea typeface="+mn-ea"/>
                          <a:cs typeface="+mn-cs"/>
                        </a:rPr>
                        <a:t> للبدء الفعلي في تنفيذ بنود خطة "عقد العمل من أجل تحقيق السلامة على الطرق"، ووضع برنامج زمني وطني لتنفيذ بنود إعلان موسكو (20 تشرين الثاني/نوفمبر 2009).</a:t>
                      </a:r>
                      <a:endParaRPr lang="en-US" sz="1400" dirty="0" smtClean="0"/>
                    </a:p>
                    <a:p>
                      <a:pPr algn="just" rtl="1"/>
                      <a:endParaRPr lang="en-US" sz="20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يتم العمل يتم حالياً بهذه التوصية بحسب </a:t>
                      </a:r>
                      <a:r>
                        <a:rPr lang="ar-SA" sz="1400" kern="1200" dirty="0" err="1" smtClean="0">
                          <a:solidFill>
                            <a:schemeClr val="dk1"/>
                          </a:solidFill>
                          <a:latin typeface="+mn-lt"/>
                          <a:ea typeface="+mn-ea"/>
                          <a:cs typeface="+mn-cs"/>
                        </a:rPr>
                        <a:t>الامكانيات</a:t>
                      </a:r>
                      <a:r>
                        <a:rPr lang="ar-SA" sz="1400" kern="1200" dirty="0" smtClean="0">
                          <a:solidFill>
                            <a:schemeClr val="dk1"/>
                          </a:solidFill>
                          <a:latin typeface="+mn-lt"/>
                          <a:ea typeface="+mn-ea"/>
                          <a:cs typeface="+mn-cs"/>
                        </a:rPr>
                        <a:t> المتاحة.</a:t>
                      </a:r>
                      <a:endParaRPr lang="ar-LB"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 يتم العمل يتم حالياً بهذه التوصية وسوف تعرض المسودة </a:t>
                      </a:r>
                      <a:r>
                        <a:rPr lang="ar-SA" sz="1400" kern="1200" dirty="0" err="1" smtClean="0">
                          <a:solidFill>
                            <a:schemeClr val="dk1"/>
                          </a:solidFill>
                          <a:latin typeface="+mn-lt"/>
                          <a:ea typeface="+mn-ea"/>
                          <a:cs typeface="+mn-cs"/>
                        </a:rPr>
                        <a:t>الاولية</a:t>
                      </a:r>
                      <a:r>
                        <a:rPr lang="ar-SA" sz="1400" kern="1200" dirty="0" smtClean="0">
                          <a:solidFill>
                            <a:schemeClr val="dk1"/>
                          </a:solidFill>
                          <a:latin typeface="+mn-lt"/>
                          <a:ea typeface="+mn-ea"/>
                          <a:cs typeface="+mn-cs"/>
                        </a:rPr>
                        <a:t> للدليل على الدورة السادسة عشرة </a:t>
                      </a:r>
                      <a:r>
                        <a:rPr lang="ar-SA" sz="1400" kern="1200" dirty="0" err="1" smtClean="0">
                          <a:solidFill>
                            <a:schemeClr val="dk1"/>
                          </a:solidFill>
                          <a:latin typeface="+mn-lt"/>
                          <a:ea typeface="+mn-ea"/>
                          <a:cs typeface="+mn-cs"/>
                        </a:rPr>
                        <a:t>لللجنة</a:t>
                      </a:r>
                      <a:r>
                        <a:rPr lang="ar-SA" sz="1400" kern="1200" dirty="0" smtClean="0">
                          <a:solidFill>
                            <a:schemeClr val="dk1"/>
                          </a:solidFill>
                          <a:latin typeface="+mn-lt"/>
                          <a:ea typeface="+mn-ea"/>
                          <a:cs typeface="+mn-cs"/>
                        </a:rPr>
                        <a:t> مع اخذ ملاحظات الدول </a:t>
                      </a:r>
                      <a:r>
                        <a:rPr lang="ar-SA" sz="1400" kern="1200" dirty="0" err="1" smtClean="0">
                          <a:solidFill>
                            <a:schemeClr val="dk1"/>
                          </a:solidFill>
                          <a:latin typeface="+mn-lt"/>
                          <a:ea typeface="+mn-ea"/>
                          <a:cs typeface="+mn-cs"/>
                        </a:rPr>
                        <a:t>الاعضاء</a:t>
                      </a:r>
                      <a:r>
                        <a:rPr lang="ar-SA" sz="1400" kern="1200" dirty="0" smtClean="0">
                          <a:solidFill>
                            <a:schemeClr val="dk1"/>
                          </a:solidFill>
                          <a:latin typeface="+mn-lt"/>
                          <a:ea typeface="+mn-ea"/>
                          <a:cs typeface="+mn-cs"/>
                        </a:rPr>
                        <a:t> عليها.</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الطلب من </a:t>
                      </a:r>
                      <a:r>
                        <a:rPr lang="ar-SA" sz="1400" kern="1200" dirty="0" err="1" smtClean="0">
                          <a:solidFill>
                            <a:schemeClr val="dk1"/>
                          </a:solidFill>
                          <a:latin typeface="+mn-lt"/>
                          <a:ea typeface="+mn-ea"/>
                          <a:cs typeface="+mn-cs"/>
                        </a:rPr>
                        <a:t>الإسكوا</a:t>
                      </a:r>
                      <a:r>
                        <a:rPr lang="ar-SA" sz="1400" kern="1200" dirty="0" smtClean="0">
                          <a:solidFill>
                            <a:schemeClr val="dk1"/>
                          </a:solidFill>
                          <a:latin typeface="+mn-lt"/>
                          <a:ea typeface="+mn-ea"/>
                          <a:cs typeface="+mn-cs"/>
                        </a:rPr>
                        <a:t> الاستمرار في تقديم الدعم الفني للبلدان الأعضاء في مجال تحسين سلامة المرور على الطرق</a:t>
                      </a:r>
                      <a:endParaRPr lang="ar-LB"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الطلب من </a:t>
                      </a:r>
                      <a:r>
                        <a:rPr lang="ar-SA" sz="1400" kern="1200" dirty="0" err="1" smtClean="0">
                          <a:solidFill>
                            <a:schemeClr val="dk1"/>
                          </a:solidFill>
                          <a:latin typeface="+mn-lt"/>
                          <a:ea typeface="+mn-ea"/>
                          <a:cs typeface="+mn-cs"/>
                        </a:rPr>
                        <a:t>الإسكوا</a:t>
                      </a:r>
                      <a:r>
                        <a:rPr lang="ar-SA" sz="1400" kern="1200" dirty="0" smtClean="0">
                          <a:solidFill>
                            <a:schemeClr val="dk1"/>
                          </a:solidFill>
                          <a:latin typeface="+mn-lt"/>
                          <a:ea typeface="+mn-ea"/>
                          <a:cs typeface="+mn-cs"/>
                        </a:rPr>
                        <a:t> استكمال إعداد الدليل الاسترشادي لإنشاء هيئات أو لجان وطنية لإدارة سلامة المرور على الطرق.</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1766888" y="947739"/>
            <a:ext cx="5091112" cy="646331"/>
          </a:xfrm>
          <a:prstGeom prst="rect">
            <a:avLst/>
          </a:prstGeom>
        </p:spPr>
        <p:txBody>
          <a:bodyPr wrap="square">
            <a:spAutoFit/>
          </a:bodyPr>
          <a:lstStyle/>
          <a:p>
            <a:pPr algn="r" rtl="1"/>
            <a:r>
              <a:rPr lang="ar-SA" b="1" u="sng" dirty="0" smtClean="0">
                <a:solidFill>
                  <a:schemeClr val="accent1">
                    <a:lumMod val="25000"/>
                  </a:schemeClr>
                </a:solidFill>
              </a:rPr>
              <a:t>جيم -  مكونات نظام النقل المتكامل في المشرق العربي </a:t>
            </a:r>
            <a:r>
              <a:rPr lang="ar-LB" b="1" dirty="0" smtClean="0">
                <a:solidFill>
                  <a:schemeClr val="accent1">
                    <a:lumMod val="50000"/>
                  </a:schemeClr>
                </a:solidFill>
                <a:cs typeface="Arabic Transparent" pitchFamily="2" charset="0"/>
              </a:rPr>
              <a:t/>
            </a:r>
            <a:br>
              <a:rPr lang="ar-LB" b="1" dirty="0" smtClean="0">
                <a:solidFill>
                  <a:schemeClr val="accent1">
                    <a:lumMod val="50000"/>
                  </a:schemeClr>
                </a:solidFill>
                <a:cs typeface="Arabic Transparent" pitchFamily="2" charset="0"/>
              </a:rPr>
            </a:br>
            <a:r>
              <a:rPr lang="ar-LB" b="1" dirty="0" smtClean="0">
                <a:solidFill>
                  <a:schemeClr val="accent1">
                    <a:lumMod val="25000"/>
                  </a:schemeClr>
                </a:solidFill>
                <a:cs typeface="Arabic Transparent" pitchFamily="2" charset="0"/>
              </a:rPr>
              <a:t>5</a:t>
            </a:r>
            <a:r>
              <a:rPr lang="ar-SA" b="1" dirty="0" smtClean="0">
                <a:solidFill>
                  <a:schemeClr val="accent1">
                    <a:lumMod val="25000"/>
                  </a:schemeClr>
                </a:solidFill>
              </a:rPr>
              <a:t> -  سلامة المرور على الطرق</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3901440"/>
        </p:xfrm>
        <a:graphic>
          <a:graphicData uri="http://schemas.openxmlformats.org/drawingml/2006/table">
            <a:tbl>
              <a:tblPr firstRow="1" bandRow="1">
                <a:tableStyleId>{5C22544A-7EE6-4342-B048-85BDC9FD1C3A}</a:tableStyleId>
              </a:tblPr>
              <a:tblGrid>
                <a:gridCol w="3025657"/>
                <a:gridCol w="3948348"/>
              </a:tblGrid>
              <a:tr h="0">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algn="just" rtl="1">
                        <a:buFont typeface="Arial" pitchFamily="34" charset="0"/>
                        <a:buChar char="•"/>
                      </a:pPr>
                      <a:r>
                        <a:rPr lang="ar-LB" sz="1400" kern="1200" dirty="0" smtClean="0">
                          <a:solidFill>
                            <a:schemeClr val="dk1"/>
                          </a:solidFill>
                          <a:latin typeface="+mn-lt"/>
                          <a:ea typeface="+mn-ea"/>
                          <a:cs typeface="+mn-cs"/>
                        </a:rPr>
                        <a:t>قامت</a:t>
                      </a:r>
                      <a:r>
                        <a:rPr lang="ar-LB" sz="1400" kern="1200" baseline="0" dirty="0" smtClean="0">
                          <a:solidFill>
                            <a:schemeClr val="dk1"/>
                          </a:solidFill>
                          <a:latin typeface="+mn-lt"/>
                          <a:ea typeface="+mn-ea"/>
                          <a:cs typeface="+mn-cs"/>
                        </a:rPr>
                        <a:t> </a:t>
                      </a:r>
                      <a:r>
                        <a:rPr lang="ar-SA" sz="1400" kern="1200" dirty="0" err="1" smtClean="0">
                          <a:solidFill>
                            <a:schemeClr val="dk1"/>
                          </a:solidFill>
                          <a:latin typeface="+mn-lt"/>
                          <a:ea typeface="+mn-ea"/>
                          <a:cs typeface="+mn-cs"/>
                        </a:rPr>
                        <a:t>الاسكوا</a:t>
                      </a:r>
                      <a:r>
                        <a:rPr lang="ar-SA" sz="1400" kern="1200" dirty="0" smtClean="0">
                          <a:solidFill>
                            <a:schemeClr val="dk1"/>
                          </a:solidFill>
                          <a:latin typeface="+mn-lt"/>
                          <a:ea typeface="+mn-ea"/>
                          <a:cs typeface="+mn-cs"/>
                        </a:rPr>
                        <a:t> </a:t>
                      </a:r>
                      <a:r>
                        <a:rPr lang="ar-LB" sz="1400" kern="1200" dirty="0" smtClean="0">
                          <a:solidFill>
                            <a:schemeClr val="dk1"/>
                          </a:solidFill>
                          <a:latin typeface="+mn-lt"/>
                          <a:ea typeface="+mn-ea"/>
                          <a:cs typeface="+mn-cs"/>
                        </a:rPr>
                        <a:t>ب</a:t>
                      </a:r>
                      <a:r>
                        <a:rPr lang="ar-SA" sz="1400" kern="1200" dirty="0" smtClean="0">
                          <a:solidFill>
                            <a:schemeClr val="dk1"/>
                          </a:solidFill>
                          <a:latin typeface="+mn-lt"/>
                          <a:ea typeface="+mn-ea"/>
                          <a:cs typeface="+mn-cs"/>
                        </a:rPr>
                        <a:t>تعديل مسودة الشروط المرجعية للدراسة حول مواءمة الهياكل التنظيمية والتشريعات في قطاع النقل في منطقة </a:t>
                      </a:r>
                      <a:r>
                        <a:rPr lang="ar-SA" sz="1400" kern="1200" dirty="0" err="1" smtClean="0">
                          <a:solidFill>
                            <a:schemeClr val="dk1"/>
                          </a:solidFill>
                          <a:latin typeface="+mn-lt"/>
                          <a:ea typeface="+mn-ea"/>
                          <a:cs typeface="+mn-cs"/>
                        </a:rPr>
                        <a:t>الإسكوا</a:t>
                      </a:r>
                      <a:r>
                        <a:rPr lang="ar-SA" sz="1400" kern="1200" dirty="0" smtClean="0">
                          <a:solidFill>
                            <a:schemeClr val="dk1"/>
                          </a:solidFill>
                          <a:latin typeface="+mn-lt"/>
                          <a:ea typeface="+mn-ea"/>
                          <a:cs typeface="+mn-cs"/>
                        </a:rPr>
                        <a:t> بحسب الملاحظات الواردة في النقاش وإرسالها إلى أعضاء مجموعة العمل بهدف </a:t>
                      </a:r>
                      <a:r>
                        <a:rPr lang="ar-LB" sz="1400" kern="1200" dirty="0" smtClean="0">
                          <a:solidFill>
                            <a:schemeClr val="dk1"/>
                          </a:solidFill>
                          <a:latin typeface="+mn-lt"/>
                          <a:ea typeface="+mn-ea"/>
                          <a:cs typeface="+mn-cs"/>
                        </a:rPr>
                        <a:t>اعتمادها.</a:t>
                      </a:r>
                      <a:r>
                        <a:rPr lang="ar-LB" sz="1400" kern="1200" baseline="0" dirty="0" smtClean="0">
                          <a:solidFill>
                            <a:schemeClr val="dk1"/>
                          </a:solidFill>
                          <a:latin typeface="+mn-lt"/>
                          <a:ea typeface="+mn-ea"/>
                          <a:cs typeface="+mn-cs"/>
                        </a:rPr>
                        <a:t> </a:t>
                      </a:r>
                      <a:endParaRPr lang="ar-LB" sz="1400" kern="1200" dirty="0" smtClean="0">
                        <a:solidFill>
                          <a:schemeClr val="dk1"/>
                        </a:solidFill>
                        <a:latin typeface="+mn-lt"/>
                        <a:ea typeface="+mn-ea"/>
                        <a:cs typeface="+mn-cs"/>
                      </a:endParaRPr>
                    </a:p>
                    <a:p>
                      <a:pPr algn="r" rtl="1">
                        <a:buFont typeface="Arial" pitchFamily="34" charset="0"/>
                        <a:buChar char="•"/>
                      </a:pPr>
                      <a:r>
                        <a:rPr lang="ar-LB" sz="1400" kern="1200" dirty="0" smtClean="0">
                          <a:solidFill>
                            <a:schemeClr val="dk1"/>
                          </a:solidFill>
                          <a:latin typeface="+mn-lt"/>
                          <a:ea typeface="+mn-ea"/>
                          <a:cs typeface="+mn-cs"/>
                        </a:rPr>
                        <a:t>  تمت</a:t>
                      </a:r>
                      <a:r>
                        <a:rPr lang="ar-LB" sz="1400" kern="1200" baseline="0" dirty="0" smtClean="0">
                          <a:solidFill>
                            <a:schemeClr val="dk1"/>
                          </a:solidFill>
                          <a:latin typeface="+mn-lt"/>
                          <a:ea typeface="+mn-ea"/>
                          <a:cs typeface="+mn-cs"/>
                        </a:rPr>
                        <a:t> مخاطبة الدول </a:t>
                      </a:r>
                      <a:r>
                        <a:rPr lang="ar-LB" sz="1400" kern="1200" baseline="0" dirty="0" err="1" smtClean="0">
                          <a:solidFill>
                            <a:schemeClr val="dk1"/>
                          </a:solidFill>
                          <a:latin typeface="+mn-lt"/>
                          <a:ea typeface="+mn-ea"/>
                          <a:cs typeface="+mn-cs"/>
                        </a:rPr>
                        <a:t>الاعضاء</a:t>
                      </a:r>
                      <a:r>
                        <a:rPr lang="ar-LB" sz="1400" kern="1200" baseline="0" dirty="0" smtClean="0">
                          <a:solidFill>
                            <a:schemeClr val="dk1"/>
                          </a:solidFill>
                          <a:latin typeface="+mn-lt"/>
                          <a:ea typeface="+mn-ea"/>
                          <a:cs typeface="+mn-cs"/>
                        </a:rPr>
                        <a:t> لتسمية ممثليهم في مجموعة العمل من اجل البدء في التواصل معهم ولم تصلنا ردود </a:t>
                      </a:r>
                      <a:r>
                        <a:rPr lang="ar-LB" sz="1400" kern="1200" baseline="0" dirty="0" err="1" smtClean="0">
                          <a:solidFill>
                            <a:schemeClr val="dk1"/>
                          </a:solidFill>
                          <a:latin typeface="+mn-lt"/>
                          <a:ea typeface="+mn-ea"/>
                          <a:cs typeface="+mn-cs"/>
                        </a:rPr>
                        <a:t>وترشيحات</a:t>
                      </a:r>
                      <a:r>
                        <a:rPr lang="ar-LB" sz="1400" kern="1200" baseline="0" dirty="0" smtClean="0">
                          <a:solidFill>
                            <a:schemeClr val="dk1"/>
                          </a:solidFill>
                          <a:latin typeface="+mn-lt"/>
                          <a:ea typeface="+mn-ea"/>
                          <a:cs typeface="+mn-cs"/>
                        </a:rPr>
                        <a:t> </a:t>
                      </a:r>
                      <a:r>
                        <a:rPr lang="ar-LB" sz="1400" kern="1200" baseline="0" dirty="0" err="1" smtClean="0">
                          <a:solidFill>
                            <a:schemeClr val="dk1"/>
                          </a:solidFill>
                          <a:latin typeface="+mn-lt"/>
                          <a:ea typeface="+mn-ea"/>
                          <a:cs typeface="+mn-cs"/>
                        </a:rPr>
                        <a:t>الا</a:t>
                      </a:r>
                      <a:r>
                        <a:rPr lang="ar-LB" sz="1400" kern="1200" baseline="0" dirty="0" smtClean="0">
                          <a:solidFill>
                            <a:schemeClr val="dk1"/>
                          </a:solidFill>
                          <a:latin typeface="+mn-lt"/>
                          <a:ea typeface="+mn-ea"/>
                          <a:cs typeface="+mn-cs"/>
                        </a:rPr>
                        <a:t> من ثلاث دول </a:t>
                      </a:r>
                      <a:r>
                        <a:rPr lang="ar-LB" sz="1800" kern="1200" baseline="0" dirty="0" smtClean="0">
                          <a:solidFill>
                            <a:schemeClr val="dk1"/>
                          </a:solidFill>
                          <a:latin typeface="+mn-lt"/>
                          <a:ea typeface="+mn-ea"/>
                          <a:cs typeface="+mn-cs"/>
                        </a:rPr>
                        <a:t>فقط. </a:t>
                      </a:r>
                      <a:endParaRPr lang="ar-LB"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اعتماد التوصيات التي قدمتها مجموعة العمل بشأن مواءمة الهياكل المؤسسية والتشريعات في قطاع النقل في منطقة </a:t>
                      </a:r>
                      <a:r>
                        <a:rPr lang="ar-SA" sz="1400" kern="1200" dirty="0" err="1" smtClean="0">
                          <a:solidFill>
                            <a:schemeClr val="dk1"/>
                          </a:solidFill>
                          <a:latin typeface="+mn-lt"/>
                          <a:ea typeface="+mn-ea"/>
                          <a:cs typeface="+mn-cs"/>
                        </a:rPr>
                        <a:t>الإسكوا</a:t>
                      </a:r>
                      <a:r>
                        <a:rPr lang="ar-SA" sz="1400" kern="1200" dirty="0" smtClean="0">
                          <a:solidFill>
                            <a:schemeClr val="dk1"/>
                          </a:solidFill>
                          <a:latin typeface="+mn-lt"/>
                          <a:ea typeface="+mn-ea"/>
                          <a:cs typeface="+mn-cs"/>
                        </a:rPr>
                        <a:t> في اجتماعها الثالث، على النحو الوارد في محضر الاجتماع في المرفق الأول لهذا التقرير</a:t>
                      </a:r>
                      <a:endParaRPr lang="en-US" sz="1400" b="0" dirty="0" smtClean="0">
                        <a:cs typeface="Arabic Transparent" pitchFamily="2" charset="-78"/>
                      </a:endParaRPr>
                    </a:p>
                    <a:p>
                      <a:pPr algn="just" rtl="1"/>
                      <a:endParaRPr lang="en-US" sz="20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1241946" y="947738"/>
            <a:ext cx="5616054" cy="646331"/>
          </a:xfrm>
          <a:prstGeom prst="rect">
            <a:avLst/>
          </a:prstGeom>
        </p:spPr>
        <p:txBody>
          <a:bodyPr wrap="square">
            <a:spAutoFit/>
          </a:bodyPr>
          <a:lstStyle/>
          <a:p>
            <a:pPr algn="r" rtl="1"/>
            <a:r>
              <a:rPr lang="ar-SA" b="1" u="sng" dirty="0" smtClean="0">
                <a:solidFill>
                  <a:schemeClr val="accent1">
                    <a:lumMod val="25000"/>
                  </a:schemeClr>
                </a:solidFill>
              </a:rPr>
              <a:t>دال-  التوصيات المتعلقة بشأن مواءمة الهياكل المؤسسية والتشريعات</a:t>
            </a:r>
            <a:r>
              <a:rPr lang="en-US" dirty="0" smtClean="0">
                <a:solidFill>
                  <a:schemeClr val="accent1">
                    <a:lumMod val="25000"/>
                  </a:schemeClr>
                </a:solidFill>
              </a:rPr>
              <a:t/>
            </a:r>
            <a:br>
              <a:rPr lang="en-US" dirty="0" smtClean="0">
                <a:solidFill>
                  <a:schemeClr val="accent1">
                    <a:lumMod val="25000"/>
                  </a:schemeClr>
                </a:solidFill>
              </a:rPr>
            </a:br>
            <a:r>
              <a:rPr lang="ar-SA" b="1" u="sng" dirty="0" smtClean="0">
                <a:solidFill>
                  <a:schemeClr val="accent1">
                    <a:lumMod val="25000"/>
                  </a:schemeClr>
                </a:solidFill>
              </a:rPr>
              <a:t>في قطاع النقل في منطقة </a:t>
            </a:r>
            <a:r>
              <a:rPr lang="ar-SA" b="1" u="sng" dirty="0" err="1" smtClean="0">
                <a:solidFill>
                  <a:schemeClr val="accent1">
                    <a:lumMod val="25000"/>
                  </a:schemeClr>
                </a:solidFill>
              </a:rPr>
              <a:t>الإسكوا</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4336499"/>
        </p:xfrm>
        <a:graphic>
          <a:graphicData uri="http://schemas.openxmlformats.org/drawingml/2006/table">
            <a:tbl>
              <a:tblPr firstRow="1" bandRow="1">
                <a:tableStyleId>{5C22544A-7EE6-4342-B048-85BDC9FD1C3A}</a:tableStyleId>
              </a:tblPr>
              <a:tblGrid>
                <a:gridCol w="3025657"/>
                <a:gridCol w="3948348"/>
              </a:tblGrid>
              <a:tr h="0">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تمّ ذلك في اجتماعات لجنة النقل في دورتها الرابعة عشرة.</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أخذ العلم </a:t>
                      </a:r>
                      <a:r>
                        <a:rPr lang="ar-LB" sz="1400" kern="1200" dirty="0" err="1" smtClean="0">
                          <a:solidFill>
                            <a:schemeClr val="dk1"/>
                          </a:solidFill>
                          <a:latin typeface="+mn-lt"/>
                          <a:ea typeface="+mn-ea"/>
                          <a:cs typeface="+mn-cs"/>
                        </a:rPr>
                        <a:t>ب</a:t>
                      </a:r>
                      <a:r>
                        <a:rPr lang="ar-SA" sz="1400" kern="1200" dirty="0" smtClean="0">
                          <a:solidFill>
                            <a:schemeClr val="dk1"/>
                          </a:solidFill>
                          <a:latin typeface="+mn-lt"/>
                          <a:ea typeface="+mn-ea"/>
                          <a:cs typeface="+mn-cs"/>
                        </a:rPr>
                        <a:t>برنامج العمل </a:t>
                      </a:r>
                      <a:r>
                        <a:rPr lang="ar-SA" sz="1400" kern="1200" dirty="0" err="1" smtClean="0">
                          <a:solidFill>
                            <a:schemeClr val="dk1"/>
                          </a:solidFill>
                          <a:latin typeface="+mn-lt"/>
                          <a:ea typeface="+mn-ea"/>
                          <a:cs typeface="+mn-cs"/>
                        </a:rPr>
                        <a:t>ل</a:t>
                      </a:r>
                      <a:r>
                        <a:rPr lang="ar-LB" sz="1400" kern="1200" dirty="0" smtClean="0">
                          <a:solidFill>
                            <a:schemeClr val="dk1"/>
                          </a:solidFill>
                          <a:latin typeface="+mn-lt"/>
                          <a:ea typeface="+mn-ea"/>
                          <a:cs typeface="+mn-cs"/>
                        </a:rPr>
                        <a:t>فترة </a:t>
                      </a:r>
                      <a:r>
                        <a:rPr lang="ar-LB" sz="1400" kern="1200" dirty="0" err="1" smtClean="0">
                          <a:solidFill>
                            <a:schemeClr val="dk1"/>
                          </a:solidFill>
                          <a:latin typeface="+mn-lt"/>
                          <a:ea typeface="+mn-ea"/>
                          <a:cs typeface="+mn-cs"/>
                        </a:rPr>
                        <a:t>ا</a:t>
                      </a:r>
                      <a:r>
                        <a:rPr lang="ar-SA" sz="1400" kern="1200" dirty="0" smtClean="0">
                          <a:solidFill>
                            <a:schemeClr val="dk1"/>
                          </a:solidFill>
                          <a:latin typeface="+mn-lt"/>
                          <a:ea typeface="+mn-ea"/>
                          <a:cs typeface="+mn-cs"/>
                        </a:rPr>
                        <a:t>لسنتين 201</a:t>
                      </a:r>
                      <a:r>
                        <a:rPr lang="ar-LB" sz="1400" kern="1200" dirty="0" smtClean="0">
                          <a:solidFill>
                            <a:schemeClr val="dk1"/>
                          </a:solidFill>
                          <a:latin typeface="+mn-lt"/>
                          <a:ea typeface="+mn-ea"/>
                          <a:cs typeface="+mn-cs"/>
                        </a:rPr>
                        <a:t>4</a:t>
                      </a:r>
                      <a:r>
                        <a:rPr lang="ar-SA" sz="1400" kern="1200" dirty="0" smtClean="0">
                          <a:solidFill>
                            <a:schemeClr val="dk1"/>
                          </a:solidFill>
                          <a:latin typeface="+mn-lt"/>
                          <a:ea typeface="+mn-ea"/>
                          <a:cs typeface="+mn-cs"/>
                        </a:rPr>
                        <a:t>-201</a:t>
                      </a:r>
                      <a:r>
                        <a:rPr lang="ar-LB" sz="1400" kern="1200" dirty="0" smtClean="0">
                          <a:solidFill>
                            <a:schemeClr val="dk1"/>
                          </a:solidFill>
                          <a:latin typeface="+mn-lt"/>
                          <a:ea typeface="+mn-ea"/>
                          <a:cs typeface="+mn-cs"/>
                        </a:rPr>
                        <a:t>5</a:t>
                      </a:r>
                      <a:r>
                        <a:rPr lang="ar-SA" sz="1400" kern="1200" dirty="0" smtClean="0">
                          <a:solidFill>
                            <a:schemeClr val="dk1"/>
                          </a:solidFill>
                          <a:latin typeface="+mn-lt"/>
                          <a:ea typeface="+mn-ea"/>
                          <a:cs typeface="+mn-cs"/>
                        </a:rPr>
                        <a:t> في مجال النقل كما ورد في الوثيقة </a:t>
                      </a:r>
                      <a:r>
                        <a:rPr lang="en-US" sz="1400" kern="1200" dirty="0" smtClean="0">
                          <a:solidFill>
                            <a:schemeClr val="dk1"/>
                          </a:solidFill>
                          <a:latin typeface="+mn-lt"/>
                          <a:ea typeface="+mn-ea"/>
                          <a:cs typeface="+mn-cs"/>
                        </a:rPr>
                        <a:t>E/ESCWA/EDGD/20</a:t>
                      </a:r>
                      <a:r>
                        <a:rPr lang="en-GB" sz="1400" kern="1200" dirty="0" smtClean="0">
                          <a:solidFill>
                            <a:schemeClr val="dk1"/>
                          </a:solidFill>
                          <a:latin typeface="+mn-lt"/>
                          <a:ea typeface="+mn-ea"/>
                          <a:cs typeface="+mn-cs"/>
                        </a:rPr>
                        <a:t>12</a:t>
                      </a:r>
                      <a:r>
                        <a:rPr lang="en-US" sz="1400" kern="1200" dirty="0" smtClean="0">
                          <a:solidFill>
                            <a:schemeClr val="dk1"/>
                          </a:solidFill>
                          <a:latin typeface="+mn-lt"/>
                          <a:ea typeface="+mn-ea"/>
                          <a:cs typeface="+mn-cs"/>
                        </a:rPr>
                        <a:t>/IG.1/6</a:t>
                      </a:r>
                      <a:r>
                        <a:rPr lang="ar-SA" sz="1400" kern="1200" dirty="0" smtClean="0">
                          <a:solidFill>
                            <a:schemeClr val="dk1"/>
                          </a:solidFill>
                          <a:latin typeface="+mn-lt"/>
                          <a:ea typeface="+mn-ea"/>
                          <a:cs typeface="+mn-cs"/>
                        </a:rPr>
                        <a:t> التي عُرضت على اللجنة</a:t>
                      </a:r>
                      <a:r>
                        <a:rPr lang="ar-LB" sz="1400" kern="1200" dirty="0" smtClean="0">
                          <a:solidFill>
                            <a:schemeClr val="dk1"/>
                          </a:solidFill>
                          <a:latin typeface="+mn-lt"/>
                          <a:ea typeface="+mn-ea"/>
                          <a:cs typeface="+mn-cs"/>
                        </a:rPr>
                        <a:t>.</a:t>
                      </a:r>
                      <a:endParaRPr lang="en-US" sz="1400" kern="1200" dirty="0" smtClean="0">
                        <a:solidFill>
                          <a:schemeClr val="dk1"/>
                        </a:solidFill>
                        <a:latin typeface="+mn-lt"/>
                        <a:ea typeface="+mn-ea"/>
                        <a:cs typeface="+mn-cs"/>
                      </a:endParaRPr>
                    </a:p>
                    <a:p>
                      <a:pPr algn="just" rtl="1"/>
                      <a:endParaRPr lang="en-US" sz="20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يتم العمل حالياً على تنفيذ هذه التوصية مع عدة جهات إقليمية، منها جامعة الدول العربية ومجلس التعاون لدول الخليج العربية والاتحاد الأوروبي</a:t>
                      </a:r>
                      <a:r>
                        <a:rPr lang="ar-LB" sz="1400" kern="1200" baseline="0" dirty="0" smtClean="0">
                          <a:solidFill>
                            <a:schemeClr val="dk1"/>
                          </a:solidFill>
                          <a:latin typeface="+mn-lt"/>
                          <a:ea typeface="+mn-ea"/>
                          <a:cs typeface="+mn-cs"/>
                        </a:rPr>
                        <a:t> والإتحاد من اجل المتوسط ومكتب الأمم المتحدة لخدمات المشاريع </a:t>
                      </a:r>
                      <a:r>
                        <a:rPr lang="ar-LB" sz="1400" kern="1200" baseline="0" dirty="0" smtClean="0">
                          <a:solidFill>
                            <a:schemeClr val="dk1"/>
                          </a:solidFill>
                          <a:latin typeface="+mn-lt"/>
                          <a:ea typeface="+mn-ea"/>
                          <a:cs typeface="+mn-cs"/>
                        </a:rPr>
                        <a:t>وغيرها</a:t>
                      </a:r>
                      <a:r>
                        <a:rPr lang="ar-LB" sz="1400" kern="1200" baseline="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الطلب إلى الأمانة التنفيذية للإسكوا الاستمرار في تطبيق الإطار المنهجي لتطوير وتنفيذ نظام النقل المتكامل في المشرق العربي </a:t>
                      </a:r>
                      <a:r>
                        <a:rPr lang="ar-LB" sz="1400" kern="1200" dirty="0" smtClean="0">
                          <a:solidFill>
                            <a:schemeClr val="dk1"/>
                          </a:solidFill>
                          <a:latin typeface="+mn-lt"/>
                          <a:ea typeface="+mn-ea"/>
                          <a:cs typeface="+mn-cs"/>
                        </a:rPr>
                        <a:t>فيما  </a:t>
                      </a:r>
                      <a:r>
                        <a:rPr lang="ar-LB" sz="1400" kern="1200" dirty="0" smtClean="0">
                          <a:solidFill>
                            <a:schemeClr val="dk1"/>
                          </a:solidFill>
                          <a:latin typeface="+mn-lt"/>
                          <a:ea typeface="+mn-ea"/>
                          <a:cs typeface="+mn-cs"/>
                        </a:rPr>
                        <a:t>يتعلق بتطوير آلية لتفعيل التعاون والتنسيق مع كافة المنظمات والهيئات والاتحادات الدولية والإقليمية والشركات وبيوت الخبرة المتخصصة والخبراء والاستشاريين للاستفادة من الخبرات المتوفرة لديهم، وتقديم عرض حول ما يتم إنجازه بهذا الشأن</a:t>
                      </a:r>
                      <a:r>
                        <a:rPr lang="ar-LB" sz="1800"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2831910" y="1362075"/>
            <a:ext cx="2588239" cy="369332"/>
          </a:xfrm>
          <a:prstGeom prst="rect">
            <a:avLst/>
          </a:prstGeom>
        </p:spPr>
        <p:txBody>
          <a:bodyPr wrap="square">
            <a:spAutoFit/>
          </a:bodyPr>
          <a:lstStyle/>
          <a:p>
            <a:r>
              <a:rPr lang="ar-SA" b="1" dirty="0" smtClean="0">
                <a:solidFill>
                  <a:schemeClr val="accent1">
                    <a:lumMod val="25000"/>
                  </a:schemeClr>
                </a:solidFill>
              </a:rPr>
              <a:t>واو-  توصيات عامة</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4297680"/>
        </p:xfrm>
        <a:graphic>
          <a:graphicData uri="http://schemas.openxmlformats.org/drawingml/2006/table">
            <a:tbl>
              <a:tblPr firstRow="1" bandRow="1">
                <a:tableStyleId>{5C22544A-7EE6-4342-B048-85BDC9FD1C3A}</a:tableStyleId>
              </a:tblPr>
              <a:tblGrid>
                <a:gridCol w="3025657"/>
                <a:gridCol w="3948348"/>
              </a:tblGrid>
              <a:tr h="0">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المطلوب من البلدان الأعضاء الالتزام بتنفيذ هذه التوصية.</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مناشدة البلدان الأعضاء إرسال التقارير المطلوب إعدادها في مواعيدها لكي يتاح للأمانة التنفيذية الوقت الكافي لإعداد تقريرها الشامل ووضعه على الموقع الإلكتروني للجنة، من أجل إطلاع البلدان الأعضاء عليه، مما يساهم في توفير الوقت المخصص لعرض هذه التقارير خلال الاجتماعات، وإتاحة مجال أكبر للمناقشات.</a:t>
                      </a:r>
                      <a:endParaRPr lang="en-US" sz="1400" kern="1200" dirty="0" smtClean="0">
                        <a:solidFill>
                          <a:schemeClr val="dk1"/>
                        </a:solidFill>
                        <a:latin typeface="+mn-lt"/>
                        <a:ea typeface="+mn-ea"/>
                        <a:cs typeface="+mn-cs"/>
                      </a:endParaRPr>
                    </a:p>
                    <a:p>
                      <a:pPr algn="just" rtl="1"/>
                      <a:endParaRPr lang="en-US" sz="20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أعدّت مجموعة من البلدان الأعضاء التقريرين المطلوبين، على النحو المبيّن في البند جيم (الفقرتان </a:t>
                      </a:r>
                      <a:br>
                        <a:rPr lang="ar-LB" sz="1400" kern="1200" dirty="0" smtClean="0">
                          <a:solidFill>
                            <a:schemeClr val="dk1"/>
                          </a:solidFill>
                          <a:latin typeface="+mn-lt"/>
                          <a:ea typeface="+mn-ea"/>
                          <a:cs typeface="+mn-cs"/>
                        </a:rPr>
                      </a:br>
                      <a:r>
                        <a:rPr lang="ar-LB" sz="1400" kern="1200" dirty="0" smtClean="0">
                          <a:solidFill>
                            <a:schemeClr val="dk1"/>
                          </a:solidFill>
                          <a:latin typeface="+mn-lt"/>
                          <a:ea typeface="+mn-ea"/>
                          <a:cs typeface="+mn-cs"/>
                        </a:rPr>
                        <a:t>1 و2) من هذا التقرير، والمتصل بمكونات نظام النقل المتكامل في المشرق العربي.</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لطلب إلى البلدان</a:t>
                      </a:r>
                      <a:r>
                        <a:rPr lang="ar-SA" sz="1400" kern="1200" dirty="0" smtClean="0">
                          <a:solidFill>
                            <a:schemeClr val="dk1"/>
                          </a:solidFill>
                          <a:latin typeface="+mn-lt"/>
                          <a:ea typeface="+mn-ea"/>
                          <a:cs typeface="+mn-cs"/>
                        </a:rPr>
                        <a:t> الأعضاء موافاة </a:t>
                      </a:r>
                      <a:r>
                        <a:rPr lang="ar-SA" sz="1400" kern="1200" dirty="0" err="1" smtClean="0">
                          <a:solidFill>
                            <a:schemeClr val="dk1"/>
                          </a:solidFill>
                          <a:latin typeface="+mn-lt"/>
                          <a:ea typeface="+mn-ea"/>
                          <a:cs typeface="+mn-cs"/>
                        </a:rPr>
                        <a:t>الإسكوا</a:t>
                      </a:r>
                      <a:r>
                        <a:rPr lang="ar-SA" sz="1400" kern="1200" dirty="0" smtClean="0">
                          <a:solidFill>
                            <a:schemeClr val="dk1"/>
                          </a:solidFill>
                          <a:latin typeface="+mn-lt"/>
                          <a:ea typeface="+mn-ea"/>
                          <a:cs typeface="+mn-cs"/>
                        </a:rPr>
                        <a:t>، في موعد أقصاه 3</a:t>
                      </a:r>
                      <a:r>
                        <a:rPr lang="ar-LB" sz="1400" kern="1200" dirty="0" smtClean="0">
                          <a:solidFill>
                            <a:schemeClr val="dk1"/>
                          </a:solidFill>
                          <a:latin typeface="+mn-lt"/>
                          <a:ea typeface="+mn-ea"/>
                          <a:cs typeface="+mn-cs"/>
                        </a:rPr>
                        <a:t>0 كانون الثاني/يناير 2014</a:t>
                      </a:r>
                      <a:r>
                        <a:rPr lang="ar-SA" sz="1400" kern="1200" dirty="0" smtClean="0">
                          <a:solidFill>
                            <a:schemeClr val="dk1"/>
                          </a:solidFill>
                          <a:latin typeface="+mn-lt"/>
                          <a:ea typeface="+mn-ea"/>
                          <a:cs typeface="+mn-cs"/>
                        </a:rPr>
                        <a:t>، بتقريرين: الأول عن تنفيذ التوصيات الصادرة عن لجنة النقل في دورتها الرابعة عشرة</a:t>
                      </a:r>
                      <a:r>
                        <a:rPr lang="ar-LB" sz="1400" kern="1200" dirty="0" smtClean="0">
                          <a:solidFill>
                            <a:schemeClr val="dk1"/>
                          </a:solidFill>
                          <a:latin typeface="+mn-lt"/>
                          <a:ea typeface="+mn-ea"/>
                          <a:cs typeface="+mn-cs"/>
                        </a:rPr>
                        <a:t>؛</a:t>
                      </a:r>
                      <a:r>
                        <a:rPr lang="ar-SA" sz="1400" kern="1200" dirty="0" smtClean="0">
                          <a:solidFill>
                            <a:schemeClr val="dk1"/>
                          </a:solidFill>
                          <a:latin typeface="+mn-lt"/>
                          <a:ea typeface="+mn-ea"/>
                          <a:cs typeface="+mn-cs"/>
                        </a:rPr>
                        <a:t> والثاني عن التطورات الحاصلة في مجال النقل في كل </a:t>
                      </a:r>
                      <a:r>
                        <a:rPr lang="ar-LB" sz="1400" kern="1200" dirty="0" smtClean="0">
                          <a:solidFill>
                            <a:schemeClr val="dk1"/>
                          </a:solidFill>
                          <a:latin typeface="+mn-lt"/>
                          <a:ea typeface="+mn-ea"/>
                          <a:cs typeface="+mn-cs"/>
                        </a:rPr>
                        <a:t>بلد</a:t>
                      </a:r>
                      <a:r>
                        <a:rPr lang="ar-SA" sz="1400" kern="1200" dirty="0" smtClean="0">
                          <a:solidFill>
                            <a:schemeClr val="dk1"/>
                          </a:solidFill>
                          <a:latin typeface="+mn-lt"/>
                          <a:ea typeface="+mn-ea"/>
                          <a:cs typeface="+mn-cs"/>
                        </a:rPr>
                        <a:t> خلال الفترة من 1 تشرين الأول/أكتوبر 2012 </a:t>
                      </a:r>
                      <a:r>
                        <a:rPr lang="ar-LB" sz="1400" kern="1200" dirty="0" smtClean="0">
                          <a:solidFill>
                            <a:schemeClr val="dk1"/>
                          </a:solidFill>
                          <a:latin typeface="+mn-lt"/>
                          <a:ea typeface="+mn-ea"/>
                          <a:cs typeface="+mn-cs"/>
                        </a:rPr>
                        <a:t>إلى </a:t>
                      </a:r>
                      <a:r>
                        <a:rPr lang="ar-SA" sz="1400" kern="1200" dirty="0" smtClean="0">
                          <a:solidFill>
                            <a:schemeClr val="dk1"/>
                          </a:solidFill>
                          <a:latin typeface="+mn-lt"/>
                          <a:ea typeface="+mn-ea"/>
                          <a:cs typeface="+mn-cs"/>
                        </a:rPr>
                        <a:t>30 أيلول/سبتمبر 2013.</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3091218" y="947738"/>
            <a:ext cx="2328931" cy="369332"/>
          </a:xfrm>
          <a:prstGeom prst="rect">
            <a:avLst/>
          </a:prstGeom>
        </p:spPr>
        <p:txBody>
          <a:bodyPr wrap="square">
            <a:spAutoFit/>
          </a:bodyPr>
          <a:lstStyle/>
          <a:p>
            <a:r>
              <a:rPr lang="ar-SA" b="1" dirty="0" smtClean="0">
                <a:solidFill>
                  <a:schemeClr val="accent1">
                    <a:lumMod val="25000"/>
                  </a:schemeClr>
                </a:solidFill>
              </a:rPr>
              <a:t>واو-  توصيات عامة</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1096657"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3635459"/>
        </p:xfrm>
        <a:graphic>
          <a:graphicData uri="http://schemas.openxmlformats.org/drawingml/2006/table">
            <a:tbl>
              <a:tblPr firstRow="1" bandRow="1">
                <a:tableStyleId>{5C22544A-7EE6-4342-B048-85BDC9FD1C3A}</a:tableStyleId>
              </a:tblPr>
              <a:tblGrid>
                <a:gridCol w="3025657"/>
                <a:gridCol w="3948348"/>
              </a:tblGrid>
              <a:tr h="0">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تم </a:t>
                      </a:r>
                      <a:r>
                        <a:rPr lang="ar-LB" sz="1400" kern="1200" dirty="0" err="1" smtClean="0">
                          <a:solidFill>
                            <a:schemeClr val="dk1"/>
                          </a:solidFill>
                          <a:latin typeface="+mn-lt"/>
                          <a:ea typeface="+mn-ea"/>
                          <a:cs typeface="+mn-cs"/>
                        </a:rPr>
                        <a:t>ادراج</a:t>
                      </a:r>
                      <a:r>
                        <a:rPr lang="ar-LB" sz="1400" kern="1200" dirty="0" smtClean="0">
                          <a:solidFill>
                            <a:schemeClr val="dk1"/>
                          </a:solidFill>
                          <a:latin typeface="+mn-lt"/>
                          <a:ea typeface="+mn-ea"/>
                          <a:cs typeface="+mn-cs"/>
                        </a:rPr>
                        <a:t> بعض </a:t>
                      </a:r>
                      <a:r>
                        <a:rPr lang="ar-LB" sz="1400" kern="1200" dirty="0" err="1" smtClean="0">
                          <a:solidFill>
                            <a:schemeClr val="dk1"/>
                          </a:solidFill>
                          <a:latin typeface="+mn-lt"/>
                          <a:ea typeface="+mn-ea"/>
                          <a:cs typeface="+mn-cs"/>
                        </a:rPr>
                        <a:t>هذة</a:t>
                      </a:r>
                      <a:r>
                        <a:rPr lang="ar-LB" sz="1400" kern="1200" dirty="0" smtClean="0">
                          <a:solidFill>
                            <a:schemeClr val="dk1"/>
                          </a:solidFill>
                          <a:latin typeface="+mn-lt"/>
                          <a:ea typeface="+mn-ea"/>
                          <a:cs typeface="+mn-cs"/>
                        </a:rPr>
                        <a:t> المواضيع في خطة العمل للفترة 2016-2017 وجاري البحث حول </a:t>
                      </a:r>
                      <a:r>
                        <a:rPr lang="ar-LB" sz="1400" kern="1200" dirty="0" err="1" smtClean="0">
                          <a:solidFill>
                            <a:schemeClr val="dk1"/>
                          </a:solidFill>
                          <a:latin typeface="+mn-lt"/>
                          <a:ea typeface="+mn-ea"/>
                          <a:cs typeface="+mn-cs"/>
                        </a:rPr>
                        <a:t>امكانية</a:t>
                      </a:r>
                      <a:r>
                        <a:rPr lang="ar-LB" sz="1400" kern="1200" dirty="0" smtClean="0">
                          <a:solidFill>
                            <a:schemeClr val="dk1"/>
                          </a:solidFill>
                          <a:latin typeface="+mn-lt"/>
                          <a:ea typeface="+mn-ea"/>
                          <a:cs typeface="+mn-cs"/>
                        </a:rPr>
                        <a:t> </a:t>
                      </a:r>
                      <a:r>
                        <a:rPr lang="ar-LB" sz="1400" kern="1200" dirty="0" err="1" smtClean="0">
                          <a:solidFill>
                            <a:schemeClr val="dk1"/>
                          </a:solidFill>
                          <a:latin typeface="+mn-lt"/>
                          <a:ea typeface="+mn-ea"/>
                          <a:cs typeface="+mn-cs"/>
                        </a:rPr>
                        <a:t>ادراج</a:t>
                      </a:r>
                      <a:r>
                        <a:rPr lang="ar-LB" sz="1400" kern="1200" dirty="0" smtClean="0">
                          <a:solidFill>
                            <a:schemeClr val="dk1"/>
                          </a:solidFill>
                          <a:latin typeface="+mn-lt"/>
                          <a:ea typeface="+mn-ea"/>
                          <a:cs typeface="+mn-cs"/>
                        </a:rPr>
                        <a:t> بقية المواضيع بحسب الأهمية </a:t>
                      </a:r>
                      <a:r>
                        <a:rPr lang="ar-LB" sz="1400" kern="1200" dirty="0" err="1" smtClean="0">
                          <a:solidFill>
                            <a:schemeClr val="dk1"/>
                          </a:solidFill>
                          <a:latin typeface="+mn-lt"/>
                          <a:ea typeface="+mn-ea"/>
                          <a:cs typeface="+mn-cs"/>
                        </a:rPr>
                        <a:t>والامكانيات</a:t>
                      </a:r>
                      <a:r>
                        <a:rPr lang="ar-LB" sz="1400"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algn="r" rtl="1"/>
                      <a:r>
                        <a:rPr lang="ar-LB" sz="1800"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الأخذ </a:t>
                      </a:r>
                      <a:r>
                        <a:rPr lang="ar-LB" sz="1400" kern="1200" dirty="0" err="1" smtClean="0">
                          <a:solidFill>
                            <a:schemeClr val="dk1"/>
                          </a:solidFill>
                          <a:latin typeface="+mn-lt"/>
                          <a:ea typeface="+mn-ea"/>
                          <a:cs typeface="+mn-cs"/>
                        </a:rPr>
                        <a:t>بالاعتبارالمواضيع</a:t>
                      </a:r>
                      <a:r>
                        <a:rPr lang="ar-LB" sz="1400" kern="1200" dirty="0" smtClean="0">
                          <a:solidFill>
                            <a:schemeClr val="dk1"/>
                          </a:solidFill>
                          <a:latin typeface="+mn-lt"/>
                          <a:ea typeface="+mn-ea"/>
                          <a:cs typeface="+mn-cs"/>
                        </a:rPr>
                        <a:t> التي تمت مناقشتها والمتعلقة بإعداد اتفاق النقل بالسكك الحديدية واتفاق نقل المواد الخطرة ودراسة </a:t>
                      </a:r>
                      <a:r>
                        <a:rPr lang="ar-LB" sz="1400" kern="1200" dirty="0" err="1" smtClean="0">
                          <a:solidFill>
                            <a:schemeClr val="dk1"/>
                          </a:solidFill>
                          <a:latin typeface="+mn-lt"/>
                          <a:ea typeface="+mn-ea"/>
                          <a:cs typeface="+mn-cs"/>
                        </a:rPr>
                        <a:t>اللوجستيات</a:t>
                      </a:r>
                      <a:r>
                        <a:rPr lang="ar-LB" sz="1400" kern="1200" dirty="0" smtClean="0">
                          <a:solidFill>
                            <a:schemeClr val="dk1"/>
                          </a:solidFill>
                          <a:latin typeface="+mn-lt"/>
                          <a:ea typeface="+mn-ea"/>
                          <a:cs typeface="+mn-cs"/>
                        </a:rPr>
                        <a:t> وسلسلة النقل في دول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لتضمينها في خطة العمل القادمة للأعوام 2016-2017.</a:t>
                      </a:r>
                      <a:endParaRPr lang="en-US" sz="1400" kern="1200" dirty="0" smtClean="0">
                        <a:solidFill>
                          <a:schemeClr val="dk1"/>
                        </a:solidFill>
                        <a:latin typeface="+mn-lt"/>
                        <a:ea typeface="+mn-ea"/>
                        <a:cs typeface="+mn-cs"/>
                      </a:endParaRPr>
                    </a:p>
                    <a:p>
                      <a:pPr algn="just" rtl="1"/>
                      <a:endParaRPr lang="en-US" sz="20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يتم العمل حالياً على تنفيذ هذه التوصية بحسب الموارد المتاحة. والجدير بالذكر انه تم </a:t>
                      </a:r>
                      <a:r>
                        <a:rPr lang="ar-SA" sz="1400" kern="1200" dirty="0" smtClean="0">
                          <a:solidFill>
                            <a:schemeClr val="dk1"/>
                          </a:solidFill>
                          <a:latin typeface="+mn-lt"/>
                          <a:ea typeface="+mn-ea"/>
                          <a:cs typeface="+mn-cs"/>
                        </a:rPr>
                        <a:t>بناءاً على طلب موجه من ليبيا، </a:t>
                      </a:r>
                      <a:r>
                        <a:rPr lang="ar-SA" sz="1400" kern="1200" dirty="0" err="1" smtClean="0">
                          <a:solidFill>
                            <a:schemeClr val="dk1"/>
                          </a:solidFill>
                          <a:latin typeface="+mn-lt"/>
                          <a:ea typeface="+mn-ea"/>
                          <a:cs typeface="+mn-cs"/>
                        </a:rPr>
                        <a:t>ارسال</a:t>
                      </a:r>
                      <a:r>
                        <a:rPr lang="ar-SA" sz="1400" kern="1200" dirty="0" smtClean="0">
                          <a:solidFill>
                            <a:schemeClr val="dk1"/>
                          </a:solidFill>
                          <a:latin typeface="+mn-lt"/>
                          <a:ea typeface="+mn-ea"/>
                          <a:cs typeface="+mn-cs"/>
                        </a:rPr>
                        <a:t> نماذج لوثائق </a:t>
                      </a:r>
                      <a:r>
                        <a:rPr lang="ar-SA" sz="1400" kern="1200" dirty="0" err="1" smtClean="0">
                          <a:solidFill>
                            <a:schemeClr val="dk1"/>
                          </a:solidFill>
                          <a:latin typeface="+mn-lt"/>
                          <a:ea typeface="+mn-ea"/>
                          <a:cs typeface="+mn-cs"/>
                        </a:rPr>
                        <a:t>الإنضمام</a:t>
                      </a:r>
                      <a:r>
                        <a:rPr lang="ar-SA" sz="1400" kern="1200" dirty="0" smtClean="0">
                          <a:solidFill>
                            <a:schemeClr val="dk1"/>
                          </a:solidFill>
                          <a:latin typeface="+mn-lt"/>
                          <a:ea typeface="+mn-ea"/>
                          <a:cs typeface="+mn-cs"/>
                        </a:rPr>
                        <a:t> </a:t>
                      </a:r>
                      <a:r>
                        <a:rPr lang="ar-SA" sz="1400" kern="1200" dirty="0" err="1" smtClean="0">
                          <a:solidFill>
                            <a:schemeClr val="dk1"/>
                          </a:solidFill>
                          <a:latin typeface="+mn-lt"/>
                          <a:ea typeface="+mn-ea"/>
                          <a:cs typeface="+mn-cs"/>
                        </a:rPr>
                        <a:t>الى</a:t>
                      </a:r>
                      <a:r>
                        <a:rPr lang="ar-SA" sz="1400" kern="1200" dirty="0" smtClean="0">
                          <a:solidFill>
                            <a:schemeClr val="dk1"/>
                          </a:solidFill>
                          <a:latin typeface="+mn-lt"/>
                          <a:ea typeface="+mn-ea"/>
                          <a:cs typeface="+mn-cs"/>
                        </a:rPr>
                        <a:t> الاتفاقيات </a:t>
                      </a:r>
                      <a:r>
                        <a:rPr lang="ar-LB" sz="1400" kern="1200" dirty="0" smtClean="0">
                          <a:solidFill>
                            <a:schemeClr val="dk1"/>
                          </a:solidFill>
                          <a:latin typeface="+mn-lt"/>
                          <a:ea typeface="+mn-ea"/>
                          <a:cs typeface="+mn-cs"/>
                        </a:rPr>
                        <a:t>المختلفة. ولم ترد </a:t>
                      </a:r>
                      <a:r>
                        <a:rPr lang="ar-LB" sz="1400" kern="1200" dirty="0" err="1" smtClean="0">
                          <a:solidFill>
                            <a:schemeClr val="dk1"/>
                          </a:solidFill>
                          <a:latin typeface="+mn-lt"/>
                          <a:ea typeface="+mn-ea"/>
                          <a:cs typeface="+mn-cs"/>
                        </a:rPr>
                        <a:t>اي</a:t>
                      </a:r>
                      <a:r>
                        <a:rPr lang="ar-LB" sz="1400" kern="1200" dirty="0" smtClean="0">
                          <a:solidFill>
                            <a:schemeClr val="dk1"/>
                          </a:solidFill>
                          <a:latin typeface="+mn-lt"/>
                          <a:ea typeface="+mn-ea"/>
                          <a:cs typeface="+mn-cs"/>
                        </a:rPr>
                        <a:t> طلبات </a:t>
                      </a:r>
                      <a:r>
                        <a:rPr lang="ar-LB" sz="1400" kern="1200" dirty="0" err="1" smtClean="0">
                          <a:solidFill>
                            <a:schemeClr val="dk1"/>
                          </a:solidFill>
                          <a:latin typeface="+mn-lt"/>
                          <a:ea typeface="+mn-ea"/>
                          <a:cs typeface="+mn-cs"/>
                        </a:rPr>
                        <a:t>اخرى</a:t>
                      </a:r>
                      <a:r>
                        <a:rPr lang="ar-LB" sz="1400" kern="1200" dirty="0" smtClean="0">
                          <a:solidFill>
                            <a:schemeClr val="dk1"/>
                          </a:solidFill>
                          <a:latin typeface="+mn-lt"/>
                          <a:ea typeface="+mn-ea"/>
                          <a:cs typeface="+mn-cs"/>
                        </a:rPr>
                        <a:t> من الدول </a:t>
                      </a:r>
                      <a:r>
                        <a:rPr lang="ar-LB" sz="1400" kern="1200" dirty="0" err="1" smtClean="0">
                          <a:solidFill>
                            <a:schemeClr val="dk1"/>
                          </a:solidFill>
                          <a:latin typeface="+mn-lt"/>
                          <a:ea typeface="+mn-ea"/>
                          <a:cs typeface="+mn-cs"/>
                        </a:rPr>
                        <a:t>الاخرى</a:t>
                      </a:r>
                      <a:r>
                        <a:rPr lang="ar-LB" sz="1400" kern="1200" dirty="0" smtClean="0">
                          <a:solidFill>
                            <a:schemeClr val="dk1"/>
                          </a:solidFill>
                          <a:latin typeface="+mn-lt"/>
                          <a:ea typeface="+mn-ea"/>
                          <a:cs typeface="+mn-cs"/>
                        </a:rPr>
                        <a:t>.  </a:t>
                      </a: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الطلب من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إيفاد خبراء إلى الدول المنضمة حديثاً للمنظمة لإجراء تقييم قطاع النقل والطرق </a:t>
                      </a:r>
                      <a:r>
                        <a:rPr lang="ar-LB" sz="1400" kern="1200" dirty="0" err="1" smtClean="0">
                          <a:solidFill>
                            <a:schemeClr val="dk1"/>
                          </a:solidFill>
                          <a:latin typeface="+mn-lt"/>
                          <a:ea typeface="+mn-ea"/>
                          <a:cs typeface="+mn-cs"/>
                        </a:rPr>
                        <a:t>بها</a:t>
                      </a:r>
                      <a:r>
                        <a:rPr lang="ar-LB" sz="1400" kern="1200" dirty="0" smtClean="0">
                          <a:solidFill>
                            <a:schemeClr val="dk1"/>
                          </a:solidFill>
                          <a:latin typeface="+mn-lt"/>
                          <a:ea typeface="+mn-ea"/>
                          <a:cs typeface="+mn-cs"/>
                        </a:rPr>
                        <a:t> وحصر الاحتياجات، وذلك بحسب الموارد المالية المتاحة.</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2490716" y="1362075"/>
            <a:ext cx="2929433" cy="369332"/>
          </a:xfrm>
          <a:prstGeom prst="rect">
            <a:avLst/>
          </a:prstGeom>
        </p:spPr>
        <p:txBody>
          <a:bodyPr wrap="square">
            <a:spAutoFit/>
          </a:bodyPr>
          <a:lstStyle/>
          <a:p>
            <a:r>
              <a:rPr lang="ar-SA" b="1" dirty="0" smtClean="0">
                <a:solidFill>
                  <a:schemeClr val="accent1">
                    <a:lumMod val="25000"/>
                  </a:schemeClr>
                </a:solidFill>
              </a:rPr>
              <a:t>واو-  توصيات عامة</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484496" y="1971571"/>
          <a:ext cx="6974005" cy="4001219"/>
        </p:xfrm>
        <a:graphic>
          <a:graphicData uri="http://schemas.openxmlformats.org/drawingml/2006/table">
            <a:tbl>
              <a:tblPr firstRow="1" bandRow="1">
                <a:tableStyleId>{5C22544A-7EE6-4342-B048-85BDC9FD1C3A}</a:tableStyleId>
              </a:tblPr>
              <a:tblGrid>
                <a:gridCol w="3025657"/>
                <a:gridCol w="3948348"/>
              </a:tblGrid>
              <a:tr h="0">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err="1" smtClean="0">
                          <a:solidFill>
                            <a:schemeClr val="dk1"/>
                          </a:solidFill>
                          <a:latin typeface="+mn-lt"/>
                          <a:ea typeface="+mn-ea"/>
                          <a:cs typeface="+mn-cs"/>
                        </a:rPr>
                        <a:t>اخذت</a:t>
                      </a:r>
                      <a:r>
                        <a:rPr lang="ar-LB" sz="1400" kern="1200" dirty="0" smtClean="0">
                          <a:solidFill>
                            <a:schemeClr val="dk1"/>
                          </a:solidFill>
                          <a:latin typeface="+mn-lt"/>
                          <a:ea typeface="+mn-ea"/>
                          <a:cs typeface="+mn-cs"/>
                        </a:rPr>
                        <a:t> </a:t>
                      </a:r>
                      <a:r>
                        <a:rPr lang="ar-LB" sz="1400" kern="1200" dirty="0" err="1" smtClean="0">
                          <a:solidFill>
                            <a:schemeClr val="dk1"/>
                          </a:solidFill>
                          <a:latin typeface="+mn-lt"/>
                          <a:ea typeface="+mn-ea"/>
                          <a:cs typeface="+mn-cs"/>
                        </a:rPr>
                        <a:t>الامانة</a:t>
                      </a:r>
                      <a:r>
                        <a:rPr lang="ar-LB" sz="1400" kern="1200" dirty="0" smtClean="0">
                          <a:solidFill>
                            <a:schemeClr val="dk1"/>
                          </a:solidFill>
                          <a:latin typeface="+mn-lt"/>
                          <a:ea typeface="+mn-ea"/>
                          <a:cs typeface="+mn-cs"/>
                        </a:rPr>
                        <a:t> العامة التنفيذية هذه التوصية </a:t>
                      </a:r>
                      <a:r>
                        <a:rPr lang="ar-LB" sz="1400" kern="1200" dirty="0" err="1" smtClean="0">
                          <a:solidFill>
                            <a:schemeClr val="dk1"/>
                          </a:solidFill>
                          <a:latin typeface="+mn-lt"/>
                          <a:ea typeface="+mn-ea"/>
                          <a:cs typeface="+mn-cs"/>
                        </a:rPr>
                        <a:t>بالإعتبار</a:t>
                      </a:r>
                      <a:r>
                        <a:rPr lang="ar-LB" sz="1400"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العمل على انتظام عقد دورات لجنة النقل مع </a:t>
                      </a:r>
                      <a:r>
                        <a:rPr lang="ar-LB" sz="1400" kern="1200" dirty="0" err="1" smtClean="0">
                          <a:solidFill>
                            <a:schemeClr val="dk1"/>
                          </a:solidFill>
                          <a:latin typeface="+mn-lt"/>
                          <a:ea typeface="+mn-ea"/>
                          <a:cs typeface="+mn-cs"/>
                        </a:rPr>
                        <a:t>الاخذ</a:t>
                      </a:r>
                      <a:r>
                        <a:rPr lang="ar-LB" sz="1400" kern="1200" dirty="0" smtClean="0">
                          <a:solidFill>
                            <a:schemeClr val="dk1"/>
                          </a:solidFill>
                          <a:latin typeface="+mn-lt"/>
                          <a:ea typeface="+mn-ea"/>
                          <a:cs typeface="+mn-cs"/>
                        </a:rPr>
                        <a:t> في الاعتبار إمكانيات التأجيل </a:t>
                      </a:r>
                      <a:r>
                        <a:rPr lang="ar-LB" sz="1400" kern="1200" dirty="0" err="1" smtClean="0">
                          <a:solidFill>
                            <a:schemeClr val="dk1"/>
                          </a:solidFill>
                          <a:latin typeface="+mn-lt"/>
                          <a:ea typeface="+mn-ea"/>
                          <a:cs typeface="+mn-cs"/>
                        </a:rPr>
                        <a:t>لاعتبارت</a:t>
                      </a:r>
                      <a:r>
                        <a:rPr lang="ar-LB" sz="1400" kern="1200" dirty="0" smtClean="0">
                          <a:solidFill>
                            <a:schemeClr val="dk1"/>
                          </a:solidFill>
                          <a:latin typeface="+mn-lt"/>
                          <a:ea typeface="+mn-ea"/>
                          <a:cs typeface="+mn-cs"/>
                        </a:rPr>
                        <a:t> تنظيمية </a:t>
                      </a:r>
                      <a:r>
                        <a:rPr lang="ar-LB" sz="1400" kern="1200" dirty="0" err="1" smtClean="0">
                          <a:solidFill>
                            <a:schemeClr val="dk1"/>
                          </a:solidFill>
                          <a:latin typeface="+mn-lt"/>
                          <a:ea typeface="+mn-ea"/>
                          <a:cs typeface="+mn-cs"/>
                        </a:rPr>
                        <a:t>ولوجسيتية</a:t>
                      </a:r>
                      <a:r>
                        <a:rPr lang="ar-LB" sz="1400" kern="1200" dirty="0" smtClean="0">
                          <a:solidFill>
                            <a:schemeClr val="dk1"/>
                          </a:solidFill>
                          <a:latin typeface="+mn-lt"/>
                          <a:ea typeface="+mn-ea"/>
                          <a:cs typeface="+mn-cs"/>
                        </a:rPr>
                        <a:t>.</a:t>
                      </a:r>
                      <a:endParaRPr lang="en-US" sz="1400" kern="1200" dirty="0" smtClean="0">
                        <a:solidFill>
                          <a:schemeClr val="dk1"/>
                        </a:solidFill>
                        <a:latin typeface="+mn-lt"/>
                        <a:ea typeface="+mn-ea"/>
                        <a:cs typeface="+mn-cs"/>
                      </a:endParaRPr>
                    </a:p>
                    <a:p>
                      <a:pPr algn="just" rtl="1"/>
                      <a:endParaRPr lang="en-US" sz="20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err="1" smtClean="0">
                          <a:solidFill>
                            <a:schemeClr val="dk1"/>
                          </a:solidFill>
                          <a:latin typeface="+mn-lt"/>
                          <a:ea typeface="+mn-ea"/>
                          <a:cs typeface="+mn-cs"/>
                        </a:rPr>
                        <a:t>ارسلت</a:t>
                      </a:r>
                      <a:r>
                        <a:rPr lang="ar-LB" sz="1400" kern="1200" dirty="0" smtClean="0">
                          <a:solidFill>
                            <a:schemeClr val="dk1"/>
                          </a:solidFill>
                          <a:latin typeface="+mn-lt"/>
                          <a:ea typeface="+mn-ea"/>
                          <a:cs typeface="+mn-cs"/>
                        </a:rPr>
                        <a:t> </a:t>
                      </a:r>
                      <a:r>
                        <a:rPr lang="ar-LB" sz="1400" kern="1200" dirty="0" err="1" smtClean="0">
                          <a:solidFill>
                            <a:schemeClr val="dk1"/>
                          </a:solidFill>
                          <a:latin typeface="+mn-lt"/>
                          <a:ea typeface="+mn-ea"/>
                          <a:cs typeface="+mn-cs"/>
                        </a:rPr>
                        <a:t>الاسكوا</a:t>
                      </a:r>
                      <a:r>
                        <a:rPr lang="ar-LB" sz="1400" kern="1200" dirty="0" smtClean="0">
                          <a:solidFill>
                            <a:schemeClr val="dk1"/>
                          </a:solidFill>
                          <a:latin typeface="+mn-lt"/>
                          <a:ea typeface="+mn-ea"/>
                          <a:cs typeface="+mn-cs"/>
                        </a:rPr>
                        <a:t> خطاب رسمي تدعو </a:t>
                      </a:r>
                      <a:r>
                        <a:rPr lang="ar-LB" sz="1400" kern="1200" dirty="0" err="1" smtClean="0">
                          <a:solidFill>
                            <a:schemeClr val="dk1"/>
                          </a:solidFill>
                          <a:latin typeface="+mn-lt"/>
                          <a:ea typeface="+mn-ea"/>
                          <a:cs typeface="+mn-cs"/>
                        </a:rPr>
                        <a:t>به</a:t>
                      </a:r>
                      <a:r>
                        <a:rPr lang="ar-LB" sz="1400" kern="1200" dirty="0" smtClean="0">
                          <a:solidFill>
                            <a:schemeClr val="dk1"/>
                          </a:solidFill>
                          <a:latin typeface="+mn-lt"/>
                          <a:ea typeface="+mn-ea"/>
                          <a:cs typeface="+mn-cs"/>
                        </a:rPr>
                        <a:t> الدول لترشيح خبراء وطنيين يمثلونها في مجموعة العمل المزمع </a:t>
                      </a:r>
                      <a:r>
                        <a:rPr lang="ar-LB" sz="1400" kern="1200" dirty="0" err="1" smtClean="0">
                          <a:solidFill>
                            <a:schemeClr val="dk1"/>
                          </a:solidFill>
                          <a:latin typeface="+mn-lt"/>
                          <a:ea typeface="+mn-ea"/>
                          <a:cs typeface="+mn-cs"/>
                        </a:rPr>
                        <a:t>انشاءها</a:t>
                      </a:r>
                      <a:r>
                        <a:rPr lang="ar-LB" sz="1400" kern="1200" dirty="0" smtClean="0">
                          <a:solidFill>
                            <a:schemeClr val="dk1"/>
                          </a:solidFill>
                          <a:latin typeface="+mn-lt"/>
                          <a:ea typeface="+mn-ea"/>
                          <a:cs typeface="+mn-cs"/>
                        </a:rPr>
                        <a:t>، وورد عدد محدود من </a:t>
                      </a:r>
                      <a:r>
                        <a:rPr lang="ar-LB" sz="1400" kern="1200" dirty="0" err="1" smtClean="0">
                          <a:solidFill>
                            <a:schemeClr val="dk1"/>
                          </a:solidFill>
                          <a:latin typeface="+mn-lt"/>
                          <a:ea typeface="+mn-ea"/>
                          <a:cs typeface="+mn-cs"/>
                        </a:rPr>
                        <a:t>الترشيحات</a:t>
                      </a:r>
                      <a:r>
                        <a:rPr lang="ar-LB" sz="1400" kern="1200" dirty="0" smtClean="0">
                          <a:solidFill>
                            <a:schemeClr val="dk1"/>
                          </a:solidFill>
                          <a:latin typeface="+mn-lt"/>
                          <a:ea typeface="+mn-ea"/>
                          <a:cs typeface="+mn-cs"/>
                        </a:rPr>
                        <a:t> الرسمية من قبل الوزارات المعنية في كلا من المملكة الأردنية الهاشمية ودولة الكويت والمملكة العربية السعودية ولازلنا بانتظار بقية التسميات للمرشحين. </a:t>
                      </a:r>
                      <a:r>
                        <a:rPr lang="ar-LB"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العمل من خلال فرق عمل فرعية محددة مثل مجموعة عمل موائمة الهياكل التنظيمية والتشريعات في قطاع النقل في منطقة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والاستفادة من </a:t>
                      </a:r>
                      <a:r>
                        <a:rPr lang="ar-LB" sz="1400" kern="1200" dirty="0" err="1" smtClean="0">
                          <a:solidFill>
                            <a:schemeClr val="dk1"/>
                          </a:solidFill>
                          <a:latin typeface="+mn-lt"/>
                          <a:ea typeface="+mn-ea"/>
                          <a:cs typeface="+mn-cs"/>
                        </a:rPr>
                        <a:t>ادوات</a:t>
                      </a:r>
                      <a:r>
                        <a:rPr lang="ar-LB" sz="1400" kern="1200" dirty="0" smtClean="0">
                          <a:solidFill>
                            <a:schemeClr val="dk1"/>
                          </a:solidFill>
                          <a:latin typeface="+mn-lt"/>
                          <a:ea typeface="+mn-ea"/>
                          <a:cs typeface="+mn-cs"/>
                        </a:rPr>
                        <a:t> التواصل الحديثة لعقد اجتماعات مثل هذه الفرق</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
        <p:nvSpPr>
          <p:cNvPr id="6" name="Rectangle 5"/>
          <p:cNvSpPr/>
          <p:nvPr/>
        </p:nvSpPr>
        <p:spPr>
          <a:xfrm>
            <a:off x="2367887" y="1112293"/>
            <a:ext cx="3052262" cy="369332"/>
          </a:xfrm>
          <a:prstGeom prst="rect">
            <a:avLst/>
          </a:prstGeom>
        </p:spPr>
        <p:txBody>
          <a:bodyPr wrap="square">
            <a:spAutoFit/>
          </a:bodyPr>
          <a:lstStyle/>
          <a:p>
            <a:r>
              <a:rPr lang="ar-SA" b="1" dirty="0" smtClean="0">
                <a:solidFill>
                  <a:schemeClr val="accent1">
                    <a:lumMod val="25000"/>
                  </a:schemeClr>
                </a:solidFill>
              </a:rPr>
              <a:t>واو-  توصيات عامة</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2" descr="ESCWA PPT P-1.jpg"/>
          <p:cNvPicPr>
            <a:picLocks noChangeAspect="1"/>
          </p:cNvPicPr>
          <p:nvPr/>
        </p:nvPicPr>
        <p:blipFill>
          <a:blip r:embed="rId3"/>
          <a:srcRect/>
          <a:stretch>
            <a:fillRect/>
          </a:stretch>
        </p:blipFill>
        <p:spPr bwMode="auto">
          <a:xfrm>
            <a:off x="0" y="-27296"/>
            <a:ext cx="9144000" cy="6858000"/>
          </a:xfrm>
          <a:prstGeom prst="rect">
            <a:avLst/>
          </a:prstGeom>
          <a:noFill/>
          <a:ln w="9525">
            <a:noFill/>
            <a:miter lim="800000"/>
            <a:headEnd/>
            <a:tailEnd/>
          </a:ln>
        </p:spPr>
      </p:pic>
      <p:sp>
        <p:nvSpPr>
          <p:cNvPr id="4" name="Text Placeholder 1"/>
          <p:cNvSpPr txBox="1">
            <a:spLocks/>
          </p:cNvSpPr>
          <p:nvPr/>
        </p:nvSpPr>
        <p:spPr>
          <a:xfrm>
            <a:off x="1096963" y="1146175"/>
            <a:ext cx="6950075" cy="328613"/>
          </a:xfrm>
          <a:prstGeom prst="rect">
            <a:avLst/>
          </a:prstGeom>
        </p:spPr>
        <p:txBody>
          <a:bodyPr lIns="0" tIns="0" rIns="0" bIns="0"/>
          <a:lstStyle/>
          <a:p>
            <a:pPr marL="342900" indent="-342900" algn="r" eaLnBrk="0" hangingPunct="0">
              <a:lnSpc>
                <a:spcPts val="2700"/>
              </a:lnSpc>
            </a:pPr>
            <a:r>
              <a:rPr lang="ar-LB" sz="3200" dirty="0" smtClean="0"/>
              <a:t>شكراً لإصغائكم </a:t>
            </a:r>
            <a:endParaRPr lang="en-US" sz="3200" dirty="0" smtClean="0"/>
          </a:p>
        </p:txBody>
      </p:sp>
      <p:sp>
        <p:nvSpPr>
          <p:cNvPr id="5" name="Rectangle 4"/>
          <p:cNvSpPr/>
          <p:nvPr/>
        </p:nvSpPr>
        <p:spPr>
          <a:xfrm>
            <a:off x="5936775" y="1658203"/>
            <a:ext cx="2224585" cy="369332"/>
          </a:xfrm>
          <a:prstGeom prst="rect">
            <a:avLst/>
          </a:prstGeom>
        </p:spPr>
        <p:txBody>
          <a:bodyPr wrap="square">
            <a:spAutoFit/>
          </a:bodyPr>
          <a:lstStyle/>
          <a:p>
            <a:pPr algn="ctr">
              <a:buNone/>
            </a:pPr>
            <a:r>
              <a:rPr lang="en-US" dirty="0" smtClean="0"/>
              <a:t>al-ghaberi@un.org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sp>
        <p:nvSpPr>
          <p:cNvPr id="7" name="Rectangle 6"/>
          <p:cNvSpPr/>
          <p:nvPr/>
        </p:nvSpPr>
        <p:spPr>
          <a:xfrm>
            <a:off x="3336878" y="947738"/>
            <a:ext cx="1310185" cy="461665"/>
          </a:xfrm>
          <a:prstGeom prst="rect">
            <a:avLst/>
          </a:prstGeom>
        </p:spPr>
        <p:txBody>
          <a:bodyPr wrap="square">
            <a:spAutoFit/>
          </a:bodyPr>
          <a:lstStyle/>
          <a:p>
            <a:pPr algn="ctr"/>
            <a:r>
              <a:rPr lang="ar-LB" sz="2400" dirty="0" smtClean="0">
                <a:solidFill>
                  <a:schemeClr val="accent1">
                    <a:lumMod val="25000"/>
                  </a:schemeClr>
                </a:solidFill>
                <a:cs typeface="Arabic Transparent" pitchFamily="2" charset="0"/>
              </a:rPr>
              <a:t>مقدمة</a:t>
            </a:r>
            <a:endParaRPr lang="en-US" sz="2400" dirty="0"/>
          </a:p>
        </p:txBody>
      </p:sp>
      <p:sp>
        <p:nvSpPr>
          <p:cNvPr id="9" name="Rectangle 8"/>
          <p:cNvSpPr/>
          <p:nvPr/>
        </p:nvSpPr>
        <p:spPr>
          <a:xfrm>
            <a:off x="1235122" y="2136338"/>
            <a:ext cx="5622878" cy="1754326"/>
          </a:xfrm>
          <a:prstGeom prst="rect">
            <a:avLst/>
          </a:prstGeom>
        </p:spPr>
        <p:txBody>
          <a:bodyPr wrap="square">
            <a:spAutoFit/>
          </a:bodyPr>
          <a:lstStyle/>
          <a:p>
            <a:pPr marL="355600" indent="-355600" algn="just" rtl="1"/>
            <a:r>
              <a:rPr lang="ar-LB" smtClean="0">
                <a:solidFill>
                  <a:srgbClr val="111FA3"/>
                </a:solidFill>
              </a:rPr>
              <a:t>	يشكل </a:t>
            </a:r>
            <a:r>
              <a:rPr lang="ar-LB" dirty="0" smtClean="0">
                <a:solidFill>
                  <a:srgbClr val="111FA3"/>
                </a:solidFill>
              </a:rPr>
              <a:t>هذا التقرير إيجاز لما تم </a:t>
            </a:r>
            <a:r>
              <a:rPr lang="ar-LB" dirty="0" err="1" smtClean="0">
                <a:solidFill>
                  <a:srgbClr val="111FA3"/>
                </a:solidFill>
              </a:rPr>
              <a:t>تنفيذة</a:t>
            </a:r>
            <a:r>
              <a:rPr lang="ar-LB" dirty="0" smtClean="0">
                <a:solidFill>
                  <a:srgbClr val="111FA3"/>
                </a:solidFill>
              </a:rPr>
              <a:t> من التوصيات الصادرة عن </a:t>
            </a:r>
            <a:r>
              <a:rPr lang="ar-LB" smtClean="0">
                <a:solidFill>
                  <a:srgbClr val="111FA3"/>
                </a:solidFill>
              </a:rPr>
              <a:t>اجتماع </a:t>
            </a:r>
            <a:r>
              <a:rPr lang="ar-LB" smtClean="0">
                <a:solidFill>
                  <a:srgbClr val="111FA3"/>
                </a:solidFill>
              </a:rPr>
              <a:t>لجنة </a:t>
            </a:r>
            <a:r>
              <a:rPr lang="ar-LB" dirty="0" smtClean="0">
                <a:solidFill>
                  <a:srgbClr val="111FA3"/>
                </a:solidFill>
              </a:rPr>
              <a:t>النقل </a:t>
            </a:r>
            <a:r>
              <a:rPr lang="ar-SA" dirty="0" smtClean="0">
                <a:solidFill>
                  <a:srgbClr val="111FA3"/>
                </a:solidFill>
              </a:rPr>
              <a:t>في ختام</a:t>
            </a:r>
            <a:r>
              <a:rPr lang="ar-LB" dirty="0" smtClean="0">
                <a:solidFill>
                  <a:srgbClr val="111FA3"/>
                </a:solidFill>
              </a:rPr>
              <a:t> الدورة الرابعة عشرة المنعقدة في عمان يومي 9 </a:t>
            </a:r>
            <a:r>
              <a:rPr lang="ar-LB" dirty="0" smtClean="0">
                <a:solidFill>
                  <a:srgbClr val="111FA3"/>
                </a:solidFill>
              </a:rPr>
              <a:t>و10 اكتوبر </a:t>
            </a:r>
            <a:r>
              <a:rPr lang="ar-LB" dirty="0" smtClean="0">
                <a:solidFill>
                  <a:srgbClr val="111FA3"/>
                </a:solidFill>
              </a:rPr>
              <a:t>2013 فيما يتعلق بمكونات نظام النقل المتكامل في المشرق العربي (إتسام)، وسلامة المرور على الطرق و</a:t>
            </a:r>
            <a:r>
              <a:rPr lang="ar-SA" dirty="0" smtClean="0">
                <a:solidFill>
                  <a:srgbClr val="111FA3"/>
                </a:solidFill>
              </a:rPr>
              <a:t>مواءمة الهياكل المؤسسية والتشريعات في قطاع النقل في منطقة </a:t>
            </a:r>
            <a:r>
              <a:rPr lang="ar-SA" dirty="0" err="1" smtClean="0">
                <a:solidFill>
                  <a:srgbClr val="111FA3"/>
                </a:solidFill>
              </a:rPr>
              <a:t>الإسكوا</a:t>
            </a:r>
            <a:r>
              <a:rPr lang="ar-SA" dirty="0" smtClean="0">
                <a:solidFill>
                  <a:srgbClr val="111FA3"/>
                </a:solidFill>
              </a:rPr>
              <a:t>،</a:t>
            </a:r>
            <a:r>
              <a:rPr lang="ar-LB" dirty="0" smtClean="0">
                <a:solidFill>
                  <a:srgbClr val="111FA3"/>
                </a:solidFill>
              </a:rPr>
              <a:t> ومواضيع أخرى تتعلق ببرنامج عمل </a:t>
            </a:r>
            <a:r>
              <a:rPr lang="ar-LB" dirty="0" err="1" smtClean="0">
                <a:solidFill>
                  <a:srgbClr val="111FA3"/>
                </a:solidFill>
              </a:rPr>
              <a:t>الإسكوا</a:t>
            </a:r>
            <a:r>
              <a:rPr lang="ar-LB" dirty="0" smtClean="0">
                <a:solidFill>
                  <a:srgbClr val="111FA3"/>
                </a:solidFill>
              </a:rPr>
              <a:t> في مجال النقل.</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sp>
        <p:nvSpPr>
          <p:cNvPr id="5" name="Rectangle 4"/>
          <p:cNvSpPr/>
          <p:nvPr/>
        </p:nvSpPr>
        <p:spPr>
          <a:xfrm>
            <a:off x="1337481" y="1050879"/>
            <a:ext cx="5520519" cy="369332"/>
          </a:xfrm>
          <a:prstGeom prst="rect">
            <a:avLst/>
          </a:prstGeom>
        </p:spPr>
        <p:txBody>
          <a:bodyPr wrap="square">
            <a:spAutoFit/>
          </a:bodyPr>
          <a:lstStyle/>
          <a:p>
            <a:pPr algn="r" rtl="1"/>
            <a:r>
              <a:rPr lang="ar-LB" b="1" u="sng" dirty="0" err="1" smtClean="0">
                <a:solidFill>
                  <a:schemeClr val="accent1">
                    <a:lumMod val="25000"/>
                  </a:schemeClr>
                </a:solidFill>
              </a:rPr>
              <a:t>الف</a:t>
            </a:r>
            <a:r>
              <a:rPr lang="ar-LB" b="1" u="sng" dirty="0" smtClean="0">
                <a:solidFill>
                  <a:schemeClr val="accent1">
                    <a:lumMod val="25000"/>
                  </a:schemeClr>
                </a:solidFill>
              </a:rPr>
              <a:t> -  تنفيذ التوصيات الصادرة عن لجنة النقل في دورتها الرابعة عشرة </a:t>
            </a:r>
            <a:endParaRPr lang="en-US" dirty="0"/>
          </a:p>
        </p:txBody>
      </p:sp>
      <p:graphicFrame>
        <p:nvGraphicFramePr>
          <p:cNvPr id="6" name="Table 5"/>
          <p:cNvGraphicFramePr>
            <a:graphicFrameLocks noGrp="1"/>
          </p:cNvGraphicFramePr>
          <p:nvPr/>
        </p:nvGraphicFramePr>
        <p:xfrm>
          <a:off x="1235122" y="1944806"/>
          <a:ext cx="5909481" cy="3183787"/>
        </p:xfrm>
        <a:graphic>
          <a:graphicData uri="http://schemas.openxmlformats.org/drawingml/2006/table">
            <a:tbl>
              <a:tblPr firstRow="1" bandRow="1">
                <a:tableStyleId>{5C22544A-7EE6-4342-B048-85BDC9FD1C3A}</a:tableStyleId>
              </a:tblPr>
              <a:tblGrid>
                <a:gridCol w="2563815"/>
                <a:gridCol w="3345666"/>
              </a:tblGrid>
              <a:tr h="527039">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2543707">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b="0" kern="1200" dirty="0" smtClean="0">
                          <a:solidFill>
                            <a:schemeClr val="tx1"/>
                          </a:solidFill>
                          <a:latin typeface="+mn-lt"/>
                          <a:ea typeface="+mn-ea"/>
                          <a:cs typeface="+mn-cs"/>
                        </a:rPr>
                        <a:t>تم اعتبار التقرير معتمداً وذلك لعدم ورود ملاحظات حتى 30 كانون الثاني/يناير 2014.</a:t>
                      </a:r>
                      <a:endParaRPr lang="en-US" sz="1400" b="0" kern="1200" dirty="0" smtClean="0">
                        <a:solidFill>
                          <a:schemeClr val="tx1"/>
                        </a:solidFill>
                        <a:latin typeface="+mn-lt"/>
                        <a:ea typeface="+mn-ea"/>
                        <a:cs typeface="+mn-cs"/>
                      </a:endParaRPr>
                    </a:p>
                    <a:p>
                      <a:pPr algn="just" rtl="1"/>
                      <a:endParaRPr lang="en-US" sz="900" b="0" kern="1200" dirty="0">
                        <a:solidFill>
                          <a:schemeClr val="accent2"/>
                        </a:solidFill>
                        <a:latin typeface="+mn-lt"/>
                        <a:ea typeface="+mn-ea"/>
                        <a:cs typeface="Arabic Transparent" pitchFamily="2" charset="-78"/>
                      </a:endParaRPr>
                    </a:p>
                  </a:txBody>
                  <a:tcPr/>
                </a:tc>
                <a:tc>
                  <a:txBody>
                    <a:bodyPr/>
                    <a:lstStyle/>
                    <a:p>
                      <a:pPr algn="just" rtl="1"/>
                      <a:r>
                        <a:rPr lang="ar-LB" sz="1400" b="0" kern="1200" dirty="0" smtClean="0">
                          <a:solidFill>
                            <a:schemeClr val="tx1"/>
                          </a:solidFill>
                          <a:latin typeface="+mn-lt"/>
                          <a:ea typeface="+mn-ea"/>
                          <a:cs typeface="+mn-cs"/>
                        </a:rPr>
                        <a:t>دعوة كل بلد إلى أخذ العلم بالبيانات الواردة في التقرير الذي أعدته الأمانة التنفيذية حول تنفيذ التوصيات الصادرة عن لجنة النقل في دورتها الثالثة عشرة، وتحديث هذه البيانات وإرسالها مع الملاحظات إلى الأمانة التنفيذية في موعد أقصاه 30 كانون الثاني/يناير 2014، علماً بأنه في حال عدم ورود أية ملاحظات من أي بلد يُعتبر ما ورد في التقرير معتمداً</a:t>
                      </a:r>
                      <a:r>
                        <a:rPr lang="ar-LB" sz="1400" b="0" kern="1200" dirty="0" smtClean="0">
                          <a:solidFill>
                            <a:schemeClr val="accent2"/>
                          </a:solidFill>
                          <a:latin typeface="+mn-lt"/>
                          <a:ea typeface="+mn-ea"/>
                          <a:cs typeface="+mn-cs"/>
                        </a:rPr>
                        <a:t>.</a:t>
                      </a:r>
                      <a:endParaRPr lang="en-US" sz="1400" b="0" kern="1200" dirty="0" smtClean="0">
                        <a:solidFill>
                          <a:schemeClr val="accent2"/>
                        </a:solidFill>
                        <a:latin typeface="+mn-lt"/>
                        <a:ea typeface="+mn-ea"/>
                        <a:cs typeface="+mn-cs"/>
                      </a:endParaRPr>
                    </a:p>
                    <a:p>
                      <a:pPr algn="just" rtl="1"/>
                      <a:endParaRPr lang="en-US" sz="900" b="0" dirty="0">
                        <a:solidFill>
                          <a:schemeClr val="accent2"/>
                        </a:solidFill>
                        <a:cs typeface="Arabic Transparent"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sp>
        <p:nvSpPr>
          <p:cNvPr id="5" name="Rectangle 4"/>
          <p:cNvSpPr/>
          <p:nvPr/>
        </p:nvSpPr>
        <p:spPr>
          <a:xfrm>
            <a:off x="566382" y="947739"/>
            <a:ext cx="6291619" cy="369332"/>
          </a:xfrm>
          <a:prstGeom prst="rect">
            <a:avLst/>
          </a:prstGeom>
        </p:spPr>
        <p:txBody>
          <a:bodyPr wrap="square">
            <a:spAutoFit/>
          </a:bodyPr>
          <a:lstStyle/>
          <a:p>
            <a:pPr algn="r" rtl="1"/>
            <a:r>
              <a:rPr lang="ar-LB" b="1" u="sng" dirty="0" smtClean="0">
                <a:solidFill>
                  <a:schemeClr val="accent1">
                    <a:lumMod val="25000"/>
                  </a:schemeClr>
                </a:solidFill>
              </a:rPr>
              <a:t>باء -  التوصيات المتصلة بتنفيذ الأنشطة المتعلقة بالنقل في برنامج عمل </a:t>
            </a:r>
            <a:r>
              <a:rPr lang="ar-LB" b="1" u="sng" dirty="0" err="1" smtClean="0">
                <a:solidFill>
                  <a:schemeClr val="accent1">
                    <a:lumMod val="25000"/>
                  </a:schemeClr>
                </a:solidFill>
              </a:rPr>
              <a:t>الإسكوا</a:t>
            </a:r>
            <a:endParaRPr lang="en-US" dirty="0"/>
          </a:p>
        </p:txBody>
      </p:sp>
      <p:graphicFrame>
        <p:nvGraphicFramePr>
          <p:cNvPr id="6" name="Table 5"/>
          <p:cNvGraphicFramePr>
            <a:graphicFrameLocks noGrp="1"/>
          </p:cNvGraphicFramePr>
          <p:nvPr/>
        </p:nvGraphicFramePr>
        <p:xfrm>
          <a:off x="648270" y="2040341"/>
          <a:ext cx="6785212" cy="3111690"/>
        </p:xfrm>
        <a:graphic>
          <a:graphicData uri="http://schemas.openxmlformats.org/drawingml/2006/table">
            <a:tbl>
              <a:tblPr firstRow="1" bandRow="1">
                <a:tableStyleId>{5C22544A-7EE6-4342-B048-85BDC9FD1C3A}</a:tableStyleId>
              </a:tblPr>
              <a:tblGrid>
                <a:gridCol w="2943749"/>
                <a:gridCol w="3841463"/>
              </a:tblGrid>
              <a:tr h="785041">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232664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en-US" sz="900" b="0" kern="1200" dirty="0" smtClean="0">
                        <a:solidFill>
                          <a:schemeClr val="tx1"/>
                        </a:solidFill>
                        <a:latin typeface="+mn-lt"/>
                        <a:ea typeface="+mn-ea"/>
                        <a:cs typeface="+mn-cs"/>
                      </a:endParaRPr>
                    </a:p>
                    <a:p>
                      <a:pPr algn="just" rtl="1"/>
                      <a:r>
                        <a:rPr lang="ar-LB" sz="1400" b="0" kern="1200" dirty="0" smtClean="0">
                          <a:solidFill>
                            <a:schemeClr val="tx1"/>
                          </a:solidFill>
                          <a:latin typeface="+mn-lt"/>
                          <a:ea typeface="+mn-ea"/>
                          <a:cs typeface="+mn-cs"/>
                        </a:rPr>
                        <a:t>تم اعتبار التقرير معتمداً وذلك لعدم ورود ملاحظات حتى 30 كانون الثاني/يناير 2014</a:t>
                      </a:r>
                      <a:endParaRPr lang="en-US" sz="1400" b="0" kern="1200" dirty="0">
                        <a:solidFill>
                          <a:schemeClr val="tx1"/>
                        </a:solidFill>
                        <a:latin typeface="+mn-lt"/>
                        <a:ea typeface="+mn-ea"/>
                        <a:cs typeface="Arabic Transparent" pitchFamily="2" charset="-78"/>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LB" sz="1400" b="0" kern="1200" dirty="0" smtClean="0">
                          <a:solidFill>
                            <a:schemeClr val="tx1"/>
                          </a:solidFill>
                          <a:latin typeface="+mn-lt"/>
                          <a:ea typeface="+mn-ea"/>
                          <a:cs typeface="+mn-cs"/>
                        </a:rPr>
                        <a:t>دعوة كل بلد إلى أخذ العلم بالبيانات الواردة في التقرير الذي أعدته الأمانة التنفيذية حول تنفيذ </a:t>
                      </a:r>
                      <a:r>
                        <a:rPr lang="ar-LB" sz="1400" b="0" kern="1200" dirty="0" smtClean="0">
                          <a:solidFill>
                            <a:schemeClr val="tx1"/>
                          </a:solidFill>
                          <a:latin typeface="+mn-lt"/>
                          <a:ea typeface="+mn-ea"/>
                          <a:cs typeface="+mn-cs"/>
                        </a:rPr>
                        <a:t>ألانشطة التي قامت بها الاسكوا</a:t>
                      </a:r>
                      <a:r>
                        <a:rPr lang="ar-LB" sz="1400" b="0" kern="1200" baseline="0" dirty="0" smtClean="0">
                          <a:solidFill>
                            <a:schemeClr val="tx1"/>
                          </a:solidFill>
                          <a:latin typeface="+mn-lt"/>
                          <a:ea typeface="+mn-ea"/>
                          <a:cs typeface="+mn-cs"/>
                        </a:rPr>
                        <a:t> والذي ان عرضة على </a:t>
                      </a:r>
                      <a:r>
                        <a:rPr lang="ar-LB" sz="1400" b="0" kern="1200" dirty="0" smtClean="0">
                          <a:solidFill>
                            <a:schemeClr val="tx1"/>
                          </a:solidFill>
                          <a:latin typeface="+mn-lt"/>
                          <a:ea typeface="+mn-ea"/>
                          <a:cs typeface="+mn-cs"/>
                        </a:rPr>
                        <a:t>لجنة </a:t>
                      </a:r>
                      <a:r>
                        <a:rPr lang="ar-LB" sz="1400" b="0" kern="1200" dirty="0" smtClean="0">
                          <a:solidFill>
                            <a:schemeClr val="tx1"/>
                          </a:solidFill>
                          <a:latin typeface="+mn-lt"/>
                          <a:ea typeface="+mn-ea"/>
                          <a:cs typeface="+mn-cs"/>
                        </a:rPr>
                        <a:t>النقل في دورتها الثالثة عشرة، </a:t>
                      </a:r>
                      <a:r>
                        <a:rPr lang="ar-LB" sz="1400" b="0" kern="1200" dirty="0" smtClean="0">
                          <a:solidFill>
                            <a:schemeClr val="tx1"/>
                          </a:solidFill>
                          <a:latin typeface="+mn-lt"/>
                          <a:ea typeface="+mn-ea"/>
                          <a:cs typeface="+mn-cs"/>
                        </a:rPr>
                        <a:t>وإرسال  </a:t>
                      </a:r>
                      <a:r>
                        <a:rPr lang="ar-LB" sz="1400" b="0" kern="1200" dirty="0" smtClean="0">
                          <a:solidFill>
                            <a:schemeClr val="tx1"/>
                          </a:solidFill>
                          <a:latin typeface="+mn-lt"/>
                          <a:ea typeface="+mn-ea"/>
                          <a:cs typeface="+mn-cs"/>
                        </a:rPr>
                        <a:t>الملاحظات إلى الأمانة التنفيذية في موعد أقصاه 30 كانون الثاني/يناير 2014، علماً بأنه في حال عدم ورود أية ملاحظات من أي بلد يُعتبر ما ورد في التقرير معتمداً.</a:t>
                      </a:r>
                      <a:endParaRPr lang="en-US" sz="1400" b="0" kern="1200" dirty="0" smtClean="0">
                        <a:solidFill>
                          <a:schemeClr val="tx1"/>
                        </a:solidFill>
                        <a:latin typeface="+mn-lt"/>
                        <a:ea typeface="+mn-ea"/>
                        <a:cs typeface="+mn-cs"/>
                      </a:endParaRPr>
                    </a:p>
                    <a:p>
                      <a:pPr algn="just" rtl="1"/>
                      <a:endParaRPr lang="en-US" sz="900" b="0" dirty="0">
                        <a:solidFill>
                          <a:schemeClr val="accent2"/>
                        </a:solidFill>
                        <a:cs typeface="Arabic Transparent"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sp>
        <p:nvSpPr>
          <p:cNvPr id="5" name="Rectangle 4"/>
          <p:cNvSpPr/>
          <p:nvPr/>
        </p:nvSpPr>
        <p:spPr>
          <a:xfrm>
            <a:off x="1589964" y="947738"/>
            <a:ext cx="5268036" cy="923330"/>
          </a:xfrm>
          <a:prstGeom prst="rect">
            <a:avLst/>
          </a:prstGeom>
        </p:spPr>
        <p:txBody>
          <a:bodyPr wrap="square">
            <a:spAutoFit/>
          </a:bodyPr>
          <a:lstStyle/>
          <a:p>
            <a:pPr algn="r" rtl="1"/>
            <a:r>
              <a:rPr lang="ar-LB" b="1" u="sng" dirty="0" smtClean="0">
                <a:solidFill>
                  <a:schemeClr val="accent1">
                    <a:lumMod val="25000"/>
                  </a:schemeClr>
                </a:solidFill>
              </a:rPr>
              <a:t>جيم- </a:t>
            </a:r>
            <a:r>
              <a:rPr lang="ar-LB" b="1" u="sng" dirty="0" err="1" smtClean="0">
                <a:solidFill>
                  <a:schemeClr val="accent1">
                    <a:lumMod val="25000"/>
                  </a:schemeClr>
                </a:solidFill>
              </a:rPr>
              <a:t>م</a:t>
            </a:r>
            <a:r>
              <a:rPr lang="ar-SA" b="1" u="sng" dirty="0" err="1" smtClean="0">
                <a:solidFill>
                  <a:schemeClr val="accent1">
                    <a:lumMod val="25000"/>
                  </a:schemeClr>
                </a:solidFill>
              </a:rPr>
              <a:t>كونات</a:t>
            </a:r>
            <a:r>
              <a:rPr lang="ar-SA" b="1" u="sng" dirty="0" smtClean="0">
                <a:solidFill>
                  <a:schemeClr val="accent1">
                    <a:lumMod val="25000"/>
                  </a:schemeClr>
                </a:solidFill>
              </a:rPr>
              <a:t> نظام النقل المتكامل في المشرق العربي</a:t>
            </a:r>
            <a:r>
              <a:rPr lang="ar-LB" b="1" dirty="0" smtClean="0">
                <a:solidFill>
                  <a:schemeClr val="accent1">
                    <a:lumMod val="25000"/>
                  </a:schemeClr>
                </a:solidFill>
                <a:cs typeface="Arabic Transparent" pitchFamily="2" charset="0"/>
              </a:rPr>
              <a:t/>
            </a:r>
            <a:br>
              <a:rPr lang="ar-LB" b="1" dirty="0" smtClean="0">
                <a:solidFill>
                  <a:schemeClr val="accent1">
                    <a:lumMod val="25000"/>
                  </a:schemeClr>
                </a:solidFill>
                <a:cs typeface="Arabic Transparent" pitchFamily="2" charset="0"/>
              </a:rPr>
            </a:br>
            <a:r>
              <a:rPr lang="ar-SA" b="1" dirty="0" smtClean="0">
                <a:solidFill>
                  <a:schemeClr val="accent1">
                    <a:lumMod val="25000"/>
                  </a:schemeClr>
                </a:solidFill>
              </a:rPr>
              <a:t>1-  </a:t>
            </a:r>
            <a:r>
              <a:rPr lang="ar-SA" b="1" u="sng" dirty="0" smtClean="0">
                <a:solidFill>
                  <a:schemeClr val="accent1">
                    <a:lumMod val="25000"/>
                  </a:schemeClr>
                </a:solidFill>
              </a:rPr>
              <a:t>اتفاق الطرق الدولية في المشرق العربي</a:t>
            </a:r>
            <a:r>
              <a:rPr lang="en-US" dirty="0" smtClean="0">
                <a:solidFill>
                  <a:schemeClr val="tx2"/>
                </a:solidFill>
              </a:rPr>
              <a:t/>
            </a:r>
            <a:br>
              <a:rPr lang="en-US" dirty="0" smtClean="0">
                <a:solidFill>
                  <a:schemeClr val="tx2"/>
                </a:solidFill>
              </a:rPr>
            </a:br>
            <a:endParaRPr lang="en-US" dirty="0"/>
          </a:p>
        </p:txBody>
      </p:sp>
      <p:graphicFrame>
        <p:nvGraphicFramePr>
          <p:cNvPr id="6" name="Table 5"/>
          <p:cNvGraphicFramePr>
            <a:graphicFrameLocks noGrp="1"/>
          </p:cNvGraphicFramePr>
          <p:nvPr/>
        </p:nvGraphicFramePr>
        <p:xfrm>
          <a:off x="275230" y="2041147"/>
          <a:ext cx="6801134" cy="3190779"/>
        </p:xfrm>
        <a:graphic>
          <a:graphicData uri="http://schemas.openxmlformats.org/drawingml/2006/table">
            <a:tbl>
              <a:tblPr firstRow="1" bandRow="1">
                <a:tableStyleId>{5C22544A-7EE6-4342-B048-85BDC9FD1C3A}</a:tableStyleId>
              </a:tblPr>
              <a:tblGrid>
                <a:gridCol w="2943749"/>
                <a:gridCol w="3857385"/>
              </a:tblGrid>
              <a:tr h="397843">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1790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لم يرد من </a:t>
                      </a:r>
                      <a:r>
                        <a:rPr lang="ar-SA" sz="1400" kern="1200" dirty="0" smtClean="0">
                          <a:solidFill>
                            <a:schemeClr val="dk1"/>
                          </a:solidFill>
                          <a:latin typeface="+mn-lt"/>
                          <a:ea typeface="+mn-ea"/>
                          <a:cs typeface="+mn-cs"/>
                        </a:rPr>
                        <a:t>ا</a:t>
                      </a:r>
                      <a:r>
                        <a:rPr lang="ar-LB" sz="1400" kern="1200" dirty="0" smtClean="0">
                          <a:solidFill>
                            <a:schemeClr val="dk1"/>
                          </a:solidFill>
                          <a:latin typeface="+mn-lt"/>
                          <a:ea typeface="+mn-ea"/>
                          <a:cs typeface="+mn-cs"/>
                        </a:rPr>
                        <a:t>لدول</a:t>
                      </a:r>
                      <a:r>
                        <a:rPr lang="ar-LB" sz="1400" kern="1200" baseline="0" dirty="0" smtClean="0">
                          <a:solidFill>
                            <a:schemeClr val="dk1"/>
                          </a:solidFill>
                          <a:latin typeface="+mn-lt"/>
                          <a:ea typeface="+mn-ea"/>
                          <a:cs typeface="+mn-cs"/>
                        </a:rPr>
                        <a:t> المذكورة </a:t>
                      </a:r>
                      <a:r>
                        <a:rPr lang="ar-SA" sz="1400" kern="1200" dirty="0" smtClean="0">
                          <a:solidFill>
                            <a:schemeClr val="dk1"/>
                          </a:solidFill>
                          <a:latin typeface="+mn-lt"/>
                          <a:ea typeface="+mn-ea"/>
                          <a:cs typeface="+mn-cs"/>
                        </a:rPr>
                        <a:t>ن والمملكة المغربية ما يفيد بالانضمام إلى الاتفاق في حين </a:t>
                      </a:r>
                      <a:r>
                        <a:rPr lang="ar-SA" sz="1400" kern="1200" dirty="0" err="1" smtClean="0">
                          <a:solidFill>
                            <a:schemeClr val="dk1"/>
                          </a:solidFill>
                          <a:latin typeface="+mn-lt"/>
                          <a:ea typeface="+mn-ea"/>
                          <a:cs typeface="+mn-cs"/>
                        </a:rPr>
                        <a:t>اعربت</a:t>
                      </a:r>
                      <a:r>
                        <a:rPr lang="ar-SA" sz="1400" kern="1200" dirty="0" smtClean="0">
                          <a:solidFill>
                            <a:schemeClr val="dk1"/>
                          </a:solidFill>
                          <a:latin typeface="+mn-lt"/>
                          <a:ea typeface="+mn-ea"/>
                          <a:cs typeface="+mn-cs"/>
                        </a:rPr>
                        <a:t> </a:t>
                      </a:r>
                      <a:r>
                        <a:rPr lang="ar-SA" sz="1400" kern="1200" dirty="0" err="1" smtClean="0">
                          <a:solidFill>
                            <a:schemeClr val="dk1"/>
                          </a:solidFill>
                          <a:latin typeface="+mn-lt"/>
                          <a:ea typeface="+mn-ea"/>
                          <a:cs typeface="+mn-cs"/>
                        </a:rPr>
                        <a:t>ليب</a:t>
                      </a:r>
                      <a:r>
                        <a:rPr lang="ar-LB" sz="1400" kern="1200" dirty="0" smtClean="0">
                          <a:solidFill>
                            <a:schemeClr val="dk1"/>
                          </a:solidFill>
                          <a:latin typeface="+mn-lt"/>
                          <a:ea typeface="+mn-ea"/>
                          <a:cs typeface="+mn-cs"/>
                        </a:rPr>
                        <a:t>ي</a:t>
                      </a:r>
                      <a:r>
                        <a:rPr lang="ar-SA" sz="1400" kern="1200" dirty="0" smtClean="0">
                          <a:solidFill>
                            <a:schemeClr val="dk1"/>
                          </a:solidFill>
                          <a:latin typeface="+mn-lt"/>
                          <a:ea typeface="+mn-ea"/>
                          <a:cs typeface="+mn-cs"/>
                        </a:rPr>
                        <a:t>ا بخطاب رسمي عن رغبتها في الانضمام </a:t>
                      </a:r>
                      <a:r>
                        <a:rPr lang="ar-SA" sz="1400" kern="1200" dirty="0" err="1" smtClean="0">
                          <a:solidFill>
                            <a:schemeClr val="dk1"/>
                          </a:solidFill>
                          <a:latin typeface="+mn-lt"/>
                          <a:ea typeface="+mn-ea"/>
                          <a:cs typeface="+mn-cs"/>
                        </a:rPr>
                        <a:t>الى</a:t>
                      </a:r>
                      <a:r>
                        <a:rPr lang="ar-SA" sz="1400" kern="1200" dirty="0" smtClean="0">
                          <a:solidFill>
                            <a:schemeClr val="dk1"/>
                          </a:solidFill>
                          <a:latin typeface="+mn-lt"/>
                          <a:ea typeface="+mn-ea"/>
                          <a:cs typeface="+mn-cs"/>
                        </a:rPr>
                        <a:t> الاتفاق والاستفسار عن </a:t>
                      </a:r>
                      <a:r>
                        <a:rPr lang="ar-SA" sz="1400" kern="1200" dirty="0" err="1" smtClean="0">
                          <a:solidFill>
                            <a:schemeClr val="dk1"/>
                          </a:solidFill>
                          <a:latin typeface="+mn-lt"/>
                          <a:ea typeface="+mn-ea"/>
                          <a:cs typeface="+mn-cs"/>
                        </a:rPr>
                        <a:t>الاجراءات</a:t>
                      </a:r>
                      <a:r>
                        <a:rPr lang="ar-SA" sz="1400" kern="1200" dirty="0" smtClean="0">
                          <a:solidFill>
                            <a:schemeClr val="dk1"/>
                          </a:solidFill>
                          <a:latin typeface="+mn-lt"/>
                          <a:ea typeface="+mn-ea"/>
                          <a:cs typeface="+mn-cs"/>
                        </a:rPr>
                        <a:t> اللازم </a:t>
                      </a:r>
                      <a:r>
                        <a:rPr lang="ar-SA" sz="1400" kern="1200" dirty="0" err="1" smtClean="0">
                          <a:solidFill>
                            <a:schemeClr val="dk1"/>
                          </a:solidFill>
                          <a:latin typeface="+mn-lt"/>
                          <a:ea typeface="+mn-ea"/>
                          <a:cs typeface="+mn-cs"/>
                        </a:rPr>
                        <a:t>اتباعها</a:t>
                      </a:r>
                      <a:r>
                        <a:rPr lang="ar-SA" sz="1400" kern="1200" dirty="0" smtClean="0">
                          <a:solidFill>
                            <a:schemeClr val="dk1"/>
                          </a:solidFill>
                          <a:latin typeface="+mn-lt"/>
                          <a:ea typeface="+mn-ea"/>
                          <a:cs typeface="+mn-cs"/>
                        </a:rPr>
                        <a:t> لذلك وتم موافاة وزارة النقل بالخطوات التنفيذية اللازم </a:t>
                      </a:r>
                      <a:r>
                        <a:rPr lang="ar-SA" sz="1400" kern="1200" dirty="0" err="1" smtClean="0">
                          <a:solidFill>
                            <a:schemeClr val="dk1"/>
                          </a:solidFill>
                          <a:latin typeface="+mn-lt"/>
                          <a:ea typeface="+mn-ea"/>
                          <a:cs typeface="+mn-cs"/>
                        </a:rPr>
                        <a:t>اتباعها</a:t>
                      </a:r>
                      <a:r>
                        <a:rPr lang="ar-SA" sz="1400" kern="1200" dirty="0" smtClean="0">
                          <a:solidFill>
                            <a:schemeClr val="dk1"/>
                          </a:solidFill>
                          <a:latin typeface="+mn-lt"/>
                          <a:ea typeface="+mn-ea"/>
                          <a:cs typeface="+mn-cs"/>
                        </a:rPr>
                        <a:t> في هذا الصدد</a:t>
                      </a:r>
                      <a:endParaRPr lang="en-US" sz="1400" b="0" kern="1200" dirty="0" smtClean="0">
                        <a:solidFill>
                          <a:schemeClr val="tx1"/>
                        </a:solidFill>
                        <a:latin typeface="+mn-lt"/>
                        <a:ea typeface="+mn-ea"/>
                        <a:cs typeface="+mn-cs"/>
                      </a:endParaRPr>
                    </a:p>
                  </a:txBody>
                  <a:tcPr/>
                </a:tc>
                <a:tc>
                  <a:txBody>
                    <a:bodyPr/>
                    <a:lstStyle/>
                    <a:p>
                      <a:pPr algn="just" rtl="1"/>
                      <a:r>
                        <a:rPr lang="ar-SA" sz="1400" kern="1200" dirty="0" smtClean="0">
                          <a:solidFill>
                            <a:schemeClr val="dk1"/>
                          </a:solidFill>
                          <a:latin typeface="+mn-lt"/>
                          <a:ea typeface="+mn-ea"/>
                          <a:cs typeface="+mn-cs"/>
                        </a:rPr>
                        <a:t>مناشدة كل من الجمهورية التونسية وسلطنة عُمان ودولة ليبيا والمملكة المغربية الانضمام إلى الاتفاق</a:t>
                      </a:r>
                      <a:endParaRPr lang="en-US" sz="1400" b="0" dirty="0">
                        <a:cs typeface="Arabic Transparent" pitchFamily="2" charset="-78"/>
                      </a:endParaRPr>
                    </a:p>
                  </a:txBody>
                  <a:tcPr/>
                </a:tc>
              </a:tr>
              <a:tr h="11790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تم </a:t>
                      </a:r>
                      <a:r>
                        <a:rPr lang="ar-SA" sz="1400" kern="1200" dirty="0" err="1" smtClean="0">
                          <a:solidFill>
                            <a:schemeClr val="dk1"/>
                          </a:solidFill>
                          <a:latin typeface="+mn-lt"/>
                          <a:ea typeface="+mn-ea"/>
                          <a:cs typeface="+mn-cs"/>
                        </a:rPr>
                        <a:t>ادخال</a:t>
                      </a:r>
                      <a:r>
                        <a:rPr lang="ar-SA" sz="1400" kern="1200" dirty="0" smtClean="0">
                          <a:solidFill>
                            <a:schemeClr val="dk1"/>
                          </a:solidFill>
                          <a:latin typeface="+mn-lt"/>
                          <a:ea typeface="+mn-ea"/>
                          <a:cs typeface="+mn-cs"/>
                        </a:rPr>
                        <a:t> التفسير المطلوب في كل بند </a:t>
                      </a:r>
                      <a:r>
                        <a:rPr lang="ar-SA" sz="1400" kern="1200" dirty="0" err="1" smtClean="0">
                          <a:solidFill>
                            <a:schemeClr val="dk1"/>
                          </a:solidFill>
                          <a:latin typeface="+mn-lt"/>
                          <a:ea typeface="+mn-ea"/>
                          <a:cs typeface="+mn-cs"/>
                        </a:rPr>
                        <a:t>الى</a:t>
                      </a:r>
                      <a:r>
                        <a:rPr lang="ar-SA" sz="1400" kern="1200" dirty="0" smtClean="0">
                          <a:solidFill>
                            <a:schemeClr val="dk1"/>
                          </a:solidFill>
                          <a:latin typeface="+mn-lt"/>
                          <a:ea typeface="+mn-ea"/>
                          <a:cs typeface="+mn-cs"/>
                        </a:rPr>
                        <a:t> النسخة المعدلة من الاستبيان</a:t>
                      </a:r>
                      <a:endParaRPr lang="en-US" sz="1400" kern="1200" dirty="0" smtClean="0">
                        <a:solidFill>
                          <a:schemeClr val="dk1"/>
                        </a:solidFill>
                        <a:latin typeface="+mn-lt"/>
                        <a:ea typeface="+mn-ea"/>
                        <a:cs typeface="Arabic Transparent" pitchFamily="2" charset="-78"/>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9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تحديث المعلومات الواردة في الاستبيان </a:t>
                      </a:r>
                      <a:r>
                        <a:rPr lang="ar-LB" sz="1400" kern="1200" dirty="0" smtClean="0">
                          <a:solidFill>
                            <a:schemeClr val="dk1"/>
                          </a:solidFill>
                          <a:latin typeface="+mn-lt"/>
                          <a:ea typeface="+mn-ea"/>
                          <a:cs typeface="+mn-cs"/>
                        </a:rPr>
                        <a:t>المعدل </a:t>
                      </a:r>
                      <a:r>
                        <a:rPr lang="ar-SA" sz="1400" kern="1200" dirty="0" smtClean="0">
                          <a:solidFill>
                            <a:schemeClr val="dk1"/>
                          </a:solidFill>
                          <a:latin typeface="+mn-lt"/>
                          <a:ea typeface="+mn-ea"/>
                          <a:cs typeface="+mn-cs"/>
                        </a:rPr>
                        <a:t>الخاص بمتابعة الاتفاق.</a:t>
                      </a:r>
                      <a:endParaRPr lang="en-US"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989463"/>
            <a:ext cx="9144000" cy="7947485"/>
          </a:xfrm>
          <a:prstGeom prst="rect">
            <a:avLst/>
          </a:prstGeom>
          <a:noFill/>
          <a:ln w="9525">
            <a:noFill/>
            <a:miter lim="800000"/>
            <a:headEnd/>
            <a:tailEnd/>
          </a:ln>
        </p:spPr>
      </p:pic>
      <p:sp>
        <p:nvSpPr>
          <p:cNvPr id="21507" name="Text Placeholder 5"/>
          <p:cNvSpPr txBox="1">
            <a:spLocks/>
          </p:cNvSpPr>
          <p:nvPr/>
        </p:nvSpPr>
        <p:spPr bwMode="auto">
          <a:xfrm>
            <a:off x="1766888" y="109182"/>
            <a:ext cx="5789612" cy="1252893"/>
          </a:xfrm>
          <a:prstGeom prst="rect">
            <a:avLst/>
          </a:prstGeom>
          <a:noFill/>
          <a:ln w="9525">
            <a:noFill/>
            <a:miter lim="800000"/>
            <a:headEnd/>
            <a:tailEnd/>
          </a:ln>
        </p:spPr>
        <p:txBody>
          <a:bodyPr lIns="0" tIns="0" rIns="0" bIns="0"/>
          <a:lstStyle/>
          <a:p>
            <a:pPr marL="342900" indent="-342900" rtl="1" eaLnBrk="0" hangingPunct="0">
              <a:spcBef>
                <a:spcPct val="20000"/>
              </a:spcBef>
            </a:pPr>
            <a:r>
              <a:rPr lang="ar-SA" sz="2000" b="1" u="sng" dirty="0" smtClean="0">
                <a:solidFill>
                  <a:schemeClr val="accent1">
                    <a:lumMod val="25000"/>
                  </a:schemeClr>
                </a:solidFill>
              </a:rPr>
              <a:t>جيم -  مكونات نظام النقل المتكامل في المشرق العربي</a:t>
            </a:r>
            <a:r>
              <a:rPr lang="ar-LB" sz="2000" b="1" dirty="0" smtClean="0">
                <a:solidFill>
                  <a:schemeClr val="accent1">
                    <a:lumMod val="25000"/>
                  </a:schemeClr>
                </a:solidFill>
                <a:cs typeface="Arabic Transparent" pitchFamily="2" charset="0"/>
              </a:rPr>
              <a:t/>
            </a:r>
            <a:br>
              <a:rPr lang="ar-LB" sz="2000" b="1" dirty="0" smtClean="0">
                <a:solidFill>
                  <a:schemeClr val="accent1">
                    <a:lumMod val="25000"/>
                  </a:schemeClr>
                </a:solidFill>
                <a:cs typeface="Arabic Transparent" pitchFamily="2" charset="0"/>
              </a:rPr>
            </a:br>
            <a:r>
              <a:rPr lang="ar-SA" sz="2000" b="1" dirty="0" smtClean="0">
                <a:solidFill>
                  <a:schemeClr val="accent1">
                    <a:lumMod val="25000"/>
                  </a:schemeClr>
                </a:solidFill>
              </a:rPr>
              <a:t>1-  </a:t>
            </a:r>
            <a:r>
              <a:rPr lang="ar-SA" sz="2000" b="1" u="sng" dirty="0" smtClean="0">
                <a:solidFill>
                  <a:schemeClr val="accent1">
                    <a:lumMod val="25000"/>
                  </a:schemeClr>
                </a:solidFill>
              </a:rPr>
              <a:t>اتفاق الطرق الدولية في المشرق </a:t>
            </a:r>
            <a:r>
              <a:rPr lang="ar-SA" sz="2000" b="1" u="sng" dirty="0" err="1" smtClean="0">
                <a:solidFill>
                  <a:schemeClr val="accent1">
                    <a:lumMod val="25000"/>
                  </a:schemeClr>
                </a:solidFill>
              </a:rPr>
              <a:t>العر</a:t>
            </a:r>
            <a:r>
              <a:rPr lang="ar-LB" sz="2000" b="1" u="sng" dirty="0" err="1" smtClean="0">
                <a:solidFill>
                  <a:schemeClr val="accent1">
                    <a:lumMod val="25000"/>
                  </a:schemeClr>
                </a:solidFill>
              </a:rPr>
              <a:t>بي</a:t>
            </a:r>
            <a:r>
              <a:rPr lang="ar-LB" sz="2000" b="1" u="sng" dirty="0" smtClean="0">
                <a:solidFill>
                  <a:schemeClr val="accent1">
                    <a:lumMod val="25000"/>
                  </a:schemeClr>
                </a:solidFill>
              </a:rPr>
              <a:t> ( يتبع)</a:t>
            </a: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150126" y="1678674"/>
          <a:ext cx="7287904" cy="3091673"/>
        </p:xfrm>
        <a:graphic>
          <a:graphicData uri="http://schemas.openxmlformats.org/drawingml/2006/table">
            <a:tbl>
              <a:tblPr firstRow="1" bandRow="1">
                <a:tableStyleId>{5C22544A-7EE6-4342-B048-85BDC9FD1C3A}</a:tableStyleId>
              </a:tblPr>
              <a:tblGrid>
                <a:gridCol w="6020442"/>
                <a:gridCol w="1267462"/>
              </a:tblGrid>
              <a:tr h="3091673">
                <a:tc>
                  <a:txBody>
                    <a:bodyPr/>
                    <a:lstStyle/>
                    <a:p>
                      <a:pPr algn="r" rtl="1" hangingPunct="0"/>
                      <a:r>
                        <a:rPr lang="ar-LB" sz="1200" kern="1200" dirty="0" smtClean="0">
                          <a:solidFill>
                            <a:schemeClr val="dk1"/>
                          </a:solidFill>
                          <a:latin typeface="+mn-lt"/>
                          <a:ea typeface="+mn-ea"/>
                          <a:cs typeface="+mn-cs"/>
                        </a:rPr>
                        <a:t>أرسلت الإسكوا رسائل إلى الدول الأعضاء بتاريخ 20 شباط/فبراير 2014 بشأن متابعة </a:t>
                      </a:r>
                      <a:br>
                        <a:rPr lang="ar-LB" sz="1200" kern="1200" dirty="0" smtClean="0">
                          <a:solidFill>
                            <a:schemeClr val="dk1"/>
                          </a:solidFill>
                          <a:latin typeface="+mn-lt"/>
                          <a:ea typeface="+mn-ea"/>
                          <a:cs typeface="+mn-cs"/>
                        </a:rPr>
                      </a:br>
                      <a:r>
                        <a:rPr lang="ar-SA" sz="1200" kern="1200" dirty="0" smtClean="0">
                          <a:solidFill>
                            <a:schemeClr val="dk1"/>
                          </a:solidFill>
                          <a:latin typeface="+mn-lt"/>
                          <a:ea typeface="+mn-ea"/>
                          <a:cs typeface="+mn-cs"/>
                        </a:rPr>
                        <a:t>ما تمّ إنجازه من توصيات لجنة النقل في دورتها الرابعة عشرة وجاءت الردود كما يلي:</a:t>
                      </a:r>
                      <a:endParaRPr lang="en-US" sz="1200" kern="1200" dirty="0" smtClean="0">
                        <a:solidFill>
                          <a:schemeClr val="dk1"/>
                        </a:solidFill>
                        <a:latin typeface="+mn-lt"/>
                        <a:ea typeface="+mn-ea"/>
                        <a:cs typeface="+mn-cs"/>
                      </a:endParaRPr>
                    </a:p>
                    <a:p>
                      <a:pPr algn="r" rtl="1"/>
                      <a:r>
                        <a:rPr lang="ar-LB" sz="1200" kern="1200" dirty="0" smtClean="0">
                          <a:solidFill>
                            <a:schemeClr val="dk1"/>
                          </a:solidFill>
                          <a:latin typeface="+mn-lt"/>
                          <a:ea typeface="+mn-ea"/>
                          <a:cs typeface="+mn-cs"/>
                        </a:rPr>
                        <a:t>(1)	</a:t>
                      </a:r>
                      <a:r>
                        <a:rPr lang="ar-LB" sz="1200" u="sng" kern="1200" dirty="0" smtClean="0">
                          <a:solidFill>
                            <a:schemeClr val="dk1"/>
                          </a:solidFill>
                          <a:latin typeface="+mn-lt"/>
                          <a:ea typeface="+mn-ea"/>
                          <a:cs typeface="+mn-cs"/>
                        </a:rPr>
                        <a:t>المملكة الأردنية الهاشمية</a:t>
                      </a:r>
                      <a:r>
                        <a:rPr lang="ar-LB" sz="1200" kern="1200" dirty="0" smtClean="0">
                          <a:solidFill>
                            <a:schemeClr val="dk1"/>
                          </a:solidFill>
                          <a:latin typeface="+mn-lt"/>
                          <a:ea typeface="+mn-ea"/>
                          <a:cs typeface="+mn-cs"/>
                        </a:rPr>
                        <a:t>: أرسلت الاستبيان بعد ملئه  </a:t>
                      </a:r>
                      <a:r>
                        <a:rPr lang="ar-SA" sz="1200" kern="1200" dirty="0" smtClean="0">
                          <a:solidFill>
                            <a:schemeClr val="dk1"/>
                          </a:solidFill>
                          <a:latin typeface="+mn-lt"/>
                          <a:ea typeface="+mn-ea"/>
                          <a:cs typeface="+mn-cs"/>
                        </a:rPr>
                        <a:t>في23  آذار /مارس 2014 </a:t>
                      </a:r>
                      <a:r>
                        <a:rPr lang="ar-LB" sz="1200" kern="1200" dirty="0" smtClean="0">
                          <a:solidFill>
                            <a:schemeClr val="dk1"/>
                          </a:solidFill>
                          <a:latin typeface="+mn-lt"/>
                          <a:ea typeface="+mn-ea"/>
                          <a:cs typeface="+mn-cs"/>
                        </a:rPr>
                        <a:t>؛</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(2)	</a:t>
                      </a:r>
                      <a:r>
                        <a:rPr lang="ar-SA" sz="1200" u="sng" kern="1200" dirty="0" smtClean="0">
                          <a:solidFill>
                            <a:schemeClr val="dk1"/>
                          </a:solidFill>
                          <a:latin typeface="+mn-lt"/>
                          <a:ea typeface="+mn-ea"/>
                          <a:cs typeface="+mn-cs"/>
                        </a:rPr>
                        <a:t>دولة الإمارات العربية المتحدة</a:t>
                      </a:r>
                      <a:r>
                        <a:rPr lang="ar-SA" sz="1200" kern="1200" dirty="0" smtClean="0">
                          <a:solidFill>
                            <a:schemeClr val="dk1"/>
                          </a:solidFill>
                          <a:latin typeface="+mn-lt"/>
                          <a:ea typeface="+mn-ea"/>
                          <a:cs typeface="+mn-cs"/>
                        </a:rPr>
                        <a:t>: </a:t>
                      </a:r>
                      <a:r>
                        <a:rPr lang="ar-LB" sz="1200" kern="1200" dirty="0" smtClean="0">
                          <a:solidFill>
                            <a:schemeClr val="dk1"/>
                          </a:solidFill>
                          <a:latin typeface="+mn-lt"/>
                          <a:ea typeface="+mn-ea"/>
                          <a:cs typeface="+mn-cs"/>
                        </a:rPr>
                        <a:t>أرسلت الاستبيان بعد ملئه  </a:t>
                      </a:r>
                      <a:r>
                        <a:rPr lang="ar-SA" sz="1200" kern="1200" dirty="0" smtClean="0">
                          <a:solidFill>
                            <a:schemeClr val="dk1"/>
                          </a:solidFill>
                          <a:latin typeface="+mn-lt"/>
                          <a:ea typeface="+mn-ea"/>
                          <a:cs typeface="+mn-cs"/>
                        </a:rPr>
                        <a:t>في 30 حزيران/يونيو 2014؛</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(3)	</a:t>
                      </a:r>
                      <a:r>
                        <a:rPr lang="ar-SA" sz="1200" u="sng" kern="1200" dirty="0" smtClean="0">
                          <a:solidFill>
                            <a:schemeClr val="dk1"/>
                          </a:solidFill>
                          <a:latin typeface="+mn-lt"/>
                          <a:ea typeface="+mn-ea"/>
                          <a:cs typeface="+mn-cs"/>
                        </a:rPr>
                        <a:t>مملكة البحرين</a:t>
                      </a:r>
                      <a:r>
                        <a:rPr lang="ar-SA" sz="1200" kern="1200" dirty="0" smtClean="0">
                          <a:solidFill>
                            <a:schemeClr val="dk1"/>
                          </a:solidFill>
                          <a:latin typeface="+mn-lt"/>
                          <a:ea typeface="+mn-ea"/>
                          <a:cs typeface="+mn-cs"/>
                        </a:rPr>
                        <a:t>: لم يتم ملء الاستبيان ؛</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(4)	</a:t>
                      </a:r>
                      <a:r>
                        <a:rPr lang="ar-SA" sz="1200" u="sng" kern="1200" dirty="0" smtClean="0">
                          <a:solidFill>
                            <a:schemeClr val="dk1"/>
                          </a:solidFill>
                          <a:latin typeface="+mn-lt"/>
                          <a:ea typeface="+mn-ea"/>
                          <a:cs typeface="+mn-cs"/>
                        </a:rPr>
                        <a:t>الجمهورية العربية السورية</a:t>
                      </a:r>
                      <a:r>
                        <a:rPr lang="ar-SA" sz="1200" kern="1200" dirty="0" smtClean="0">
                          <a:solidFill>
                            <a:schemeClr val="dk1"/>
                          </a:solidFill>
                          <a:latin typeface="+mn-lt"/>
                          <a:ea typeface="+mn-ea"/>
                          <a:cs typeface="+mn-cs"/>
                        </a:rPr>
                        <a:t>: لم يتم ملء الاستبيان ؛</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(5)	</a:t>
                      </a:r>
                      <a:r>
                        <a:rPr lang="ar-SA" sz="1200" u="sng" kern="1200" dirty="0" smtClean="0">
                          <a:solidFill>
                            <a:schemeClr val="dk1"/>
                          </a:solidFill>
                          <a:latin typeface="+mn-lt"/>
                          <a:ea typeface="+mn-ea"/>
                          <a:cs typeface="+mn-cs"/>
                        </a:rPr>
                        <a:t>جمهورية السودان</a:t>
                      </a:r>
                      <a:r>
                        <a:rPr lang="ar-SA" sz="1200" kern="1200" dirty="0" smtClean="0">
                          <a:solidFill>
                            <a:schemeClr val="dk1"/>
                          </a:solidFill>
                          <a:latin typeface="+mn-lt"/>
                          <a:ea typeface="+mn-ea"/>
                          <a:cs typeface="+mn-cs"/>
                        </a:rPr>
                        <a:t>: المطلوب ملء الاستبيان؛</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(6)	</a:t>
                      </a:r>
                      <a:r>
                        <a:rPr lang="ar-SA" sz="1200" u="sng" kern="1200" dirty="0" smtClean="0">
                          <a:solidFill>
                            <a:schemeClr val="dk1"/>
                          </a:solidFill>
                          <a:latin typeface="+mn-lt"/>
                          <a:ea typeface="+mn-ea"/>
                          <a:cs typeface="+mn-cs"/>
                        </a:rPr>
                        <a:t>جمهورية العراق</a:t>
                      </a:r>
                      <a:r>
                        <a:rPr lang="ar-SA" sz="1200" kern="1200" dirty="0" smtClean="0">
                          <a:solidFill>
                            <a:schemeClr val="dk1"/>
                          </a:solidFill>
                          <a:latin typeface="+mn-lt"/>
                          <a:ea typeface="+mn-ea"/>
                          <a:cs typeface="+mn-cs"/>
                        </a:rPr>
                        <a:t>: </a:t>
                      </a:r>
                      <a:r>
                        <a:rPr lang="ar-LB" sz="1200" kern="1200" dirty="0" smtClean="0">
                          <a:solidFill>
                            <a:schemeClr val="dk1"/>
                          </a:solidFill>
                          <a:latin typeface="+mn-lt"/>
                          <a:ea typeface="+mn-ea"/>
                          <a:cs typeface="+mn-cs"/>
                        </a:rPr>
                        <a:t>أرسلت الاستبيان بعد ملئه </a:t>
                      </a:r>
                      <a:r>
                        <a:rPr lang="ar-SA" sz="1200" kern="1200" dirty="0" smtClean="0">
                          <a:solidFill>
                            <a:schemeClr val="dk1"/>
                          </a:solidFill>
                          <a:latin typeface="+mn-lt"/>
                          <a:ea typeface="+mn-ea"/>
                          <a:cs typeface="+mn-cs"/>
                        </a:rPr>
                        <a:t> في 4 نيسان/أبريل 2014 ؛</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(7)	</a:t>
                      </a:r>
                      <a:r>
                        <a:rPr lang="ar-SA" sz="1200" u="sng" kern="1200" dirty="0" smtClean="0">
                          <a:solidFill>
                            <a:schemeClr val="dk1"/>
                          </a:solidFill>
                          <a:latin typeface="+mn-lt"/>
                          <a:ea typeface="+mn-ea"/>
                          <a:cs typeface="+mn-cs"/>
                        </a:rPr>
                        <a:t>فلسطين</a:t>
                      </a:r>
                      <a:r>
                        <a:rPr lang="ar-SA" sz="1200" kern="1200" dirty="0" smtClean="0">
                          <a:solidFill>
                            <a:schemeClr val="dk1"/>
                          </a:solidFill>
                          <a:latin typeface="+mn-lt"/>
                          <a:ea typeface="+mn-ea"/>
                          <a:cs typeface="+mn-cs"/>
                        </a:rPr>
                        <a:t>: </a:t>
                      </a:r>
                      <a:r>
                        <a:rPr lang="ar-LB" sz="1200" kern="1200" dirty="0" smtClean="0">
                          <a:solidFill>
                            <a:schemeClr val="dk1"/>
                          </a:solidFill>
                          <a:latin typeface="+mn-lt"/>
                          <a:ea typeface="+mn-ea"/>
                          <a:cs typeface="+mn-cs"/>
                        </a:rPr>
                        <a:t>أرسلت الاستبيان بعد ملئه </a:t>
                      </a:r>
                      <a:r>
                        <a:rPr lang="ar-SA" sz="1200" kern="1200" dirty="0" smtClean="0">
                          <a:solidFill>
                            <a:schemeClr val="dk1"/>
                          </a:solidFill>
                          <a:latin typeface="+mn-lt"/>
                          <a:ea typeface="+mn-ea"/>
                          <a:cs typeface="+mn-cs"/>
                        </a:rPr>
                        <a:t> في 19 آذار/مارس 2014 ؛</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(8)	</a:t>
                      </a:r>
                      <a:r>
                        <a:rPr lang="ar-SA" sz="1200" u="sng" kern="1200" dirty="0" smtClean="0">
                          <a:solidFill>
                            <a:schemeClr val="dk1"/>
                          </a:solidFill>
                          <a:latin typeface="+mn-lt"/>
                          <a:ea typeface="+mn-ea"/>
                          <a:cs typeface="+mn-cs"/>
                        </a:rPr>
                        <a:t>دولة قطر</a:t>
                      </a:r>
                      <a:r>
                        <a:rPr lang="ar-SA" sz="1200" kern="1200" dirty="0" smtClean="0">
                          <a:solidFill>
                            <a:schemeClr val="dk1"/>
                          </a:solidFill>
                          <a:latin typeface="+mn-lt"/>
                          <a:ea typeface="+mn-ea"/>
                          <a:cs typeface="+mn-cs"/>
                        </a:rPr>
                        <a:t>: </a:t>
                      </a:r>
                      <a:r>
                        <a:rPr lang="ar-LB" sz="1200" kern="1200" dirty="0" smtClean="0">
                          <a:solidFill>
                            <a:schemeClr val="dk1"/>
                          </a:solidFill>
                          <a:latin typeface="+mn-lt"/>
                          <a:ea typeface="+mn-ea"/>
                          <a:cs typeface="+mn-cs"/>
                        </a:rPr>
                        <a:t>لم يتم </a:t>
                      </a:r>
                      <a:r>
                        <a:rPr lang="ar-SA" sz="1200" kern="1200" dirty="0" smtClean="0">
                          <a:solidFill>
                            <a:schemeClr val="dk1"/>
                          </a:solidFill>
                          <a:latin typeface="+mn-lt"/>
                          <a:ea typeface="+mn-ea"/>
                          <a:cs typeface="+mn-cs"/>
                        </a:rPr>
                        <a:t>ملء الاستبيان؛</a:t>
                      </a:r>
                      <a:endParaRPr lang="en-US" sz="1200" kern="1200" dirty="0" smtClean="0">
                        <a:solidFill>
                          <a:schemeClr val="dk1"/>
                        </a:solidFill>
                        <a:latin typeface="+mn-lt"/>
                        <a:ea typeface="+mn-ea"/>
                        <a:cs typeface="+mn-cs"/>
                      </a:endParaRPr>
                    </a:p>
                    <a:p>
                      <a:pPr algn="r" rtl="1"/>
                      <a:r>
                        <a:rPr lang="ar-LB" sz="1200" kern="1200" dirty="0" smtClean="0">
                          <a:solidFill>
                            <a:schemeClr val="dk1"/>
                          </a:solidFill>
                          <a:latin typeface="+mn-lt"/>
                          <a:ea typeface="+mn-ea"/>
                          <a:cs typeface="+mn-cs"/>
                        </a:rPr>
                        <a:t>(9)	</a:t>
                      </a:r>
                      <a:r>
                        <a:rPr lang="ar-LB" sz="1200" u="sng" kern="1200" dirty="0" smtClean="0">
                          <a:solidFill>
                            <a:schemeClr val="dk1"/>
                          </a:solidFill>
                          <a:latin typeface="+mn-lt"/>
                          <a:ea typeface="+mn-ea"/>
                          <a:cs typeface="+mn-cs"/>
                        </a:rPr>
                        <a:t>دولة الكويت</a:t>
                      </a:r>
                      <a:r>
                        <a:rPr lang="ar-SA" sz="1200" kern="1200" dirty="0" smtClean="0">
                          <a:solidFill>
                            <a:schemeClr val="dk1"/>
                          </a:solidFill>
                          <a:latin typeface="+mn-lt"/>
                          <a:ea typeface="+mn-ea"/>
                          <a:cs typeface="+mn-cs"/>
                        </a:rPr>
                        <a:t>: </a:t>
                      </a:r>
                      <a:r>
                        <a:rPr lang="ar-LB" sz="1200" kern="1200" dirty="0" smtClean="0">
                          <a:solidFill>
                            <a:schemeClr val="dk1"/>
                          </a:solidFill>
                          <a:latin typeface="+mn-lt"/>
                          <a:ea typeface="+mn-ea"/>
                          <a:cs typeface="+mn-cs"/>
                        </a:rPr>
                        <a:t>أرسلت الاستبيان بعد ملئه </a:t>
                      </a:r>
                      <a:r>
                        <a:rPr lang="ar-SA" sz="1200" kern="1200" dirty="0" smtClean="0">
                          <a:solidFill>
                            <a:schemeClr val="dk1"/>
                          </a:solidFill>
                          <a:latin typeface="+mn-lt"/>
                          <a:ea typeface="+mn-ea"/>
                          <a:cs typeface="+mn-cs"/>
                        </a:rPr>
                        <a:t>في 9 نيسان /ابريل 2014؛</a:t>
                      </a:r>
                      <a:endParaRPr lang="en-US" sz="1200" kern="1200" dirty="0" smtClean="0">
                        <a:solidFill>
                          <a:schemeClr val="dk1"/>
                        </a:solidFill>
                        <a:latin typeface="+mn-lt"/>
                        <a:ea typeface="+mn-ea"/>
                        <a:cs typeface="+mn-cs"/>
                      </a:endParaRPr>
                    </a:p>
                    <a:p>
                      <a:pPr algn="r" rtl="1"/>
                      <a:r>
                        <a:rPr lang="ar-LB" sz="1200" kern="1200" dirty="0" smtClean="0">
                          <a:solidFill>
                            <a:schemeClr val="dk1"/>
                          </a:solidFill>
                          <a:latin typeface="+mn-lt"/>
                          <a:ea typeface="+mn-ea"/>
                          <a:cs typeface="+mn-cs"/>
                        </a:rPr>
                        <a:t>(10)	</a:t>
                      </a:r>
                      <a:r>
                        <a:rPr lang="ar-LB" sz="1200" u="sng" kern="1200" dirty="0" smtClean="0">
                          <a:solidFill>
                            <a:schemeClr val="dk1"/>
                          </a:solidFill>
                          <a:latin typeface="+mn-lt"/>
                          <a:ea typeface="+mn-ea"/>
                          <a:cs typeface="+mn-cs"/>
                        </a:rPr>
                        <a:t>الجمهورية اللبنانية</a:t>
                      </a:r>
                      <a:r>
                        <a:rPr lang="ar-LB" sz="1200" kern="1200" dirty="0" smtClean="0">
                          <a:solidFill>
                            <a:schemeClr val="dk1"/>
                          </a:solidFill>
                          <a:latin typeface="+mn-lt"/>
                          <a:ea typeface="+mn-ea"/>
                          <a:cs typeface="+mn-cs"/>
                        </a:rPr>
                        <a:t>: لم يتم</a:t>
                      </a:r>
                      <a:r>
                        <a:rPr lang="ar-SA" sz="1200" kern="1200" dirty="0" smtClean="0">
                          <a:solidFill>
                            <a:schemeClr val="dk1"/>
                          </a:solidFill>
                          <a:latin typeface="+mn-lt"/>
                          <a:ea typeface="+mn-ea"/>
                          <a:cs typeface="+mn-cs"/>
                        </a:rPr>
                        <a:t> ملء الاستبيان؛</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(11)	</a:t>
                      </a:r>
                      <a:r>
                        <a:rPr lang="ar-SA" sz="1200" u="sng" kern="1200" dirty="0" smtClean="0">
                          <a:solidFill>
                            <a:schemeClr val="dk1"/>
                          </a:solidFill>
                          <a:latin typeface="+mn-lt"/>
                          <a:ea typeface="+mn-ea"/>
                          <a:cs typeface="+mn-cs"/>
                        </a:rPr>
                        <a:t>جمهورية مصر العربية</a:t>
                      </a:r>
                      <a:r>
                        <a:rPr lang="ar-SA" sz="1200" kern="1200" dirty="0" smtClean="0">
                          <a:solidFill>
                            <a:schemeClr val="dk1"/>
                          </a:solidFill>
                          <a:latin typeface="+mn-lt"/>
                          <a:ea typeface="+mn-ea"/>
                          <a:cs typeface="+mn-cs"/>
                        </a:rPr>
                        <a:t>: أرسلت الاستبيان </a:t>
                      </a:r>
                      <a:r>
                        <a:rPr lang="ar-LB" sz="1200" kern="1200" dirty="0" smtClean="0">
                          <a:solidFill>
                            <a:schemeClr val="dk1"/>
                          </a:solidFill>
                          <a:latin typeface="+mn-lt"/>
                          <a:ea typeface="+mn-ea"/>
                          <a:cs typeface="+mn-cs"/>
                        </a:rPr>
                        <a:t>بعد ملئه </a:t>
                      </a:r>
                      <a:r>
                        <a:rPr lang="ar-SA" sz="1200" kern="1200" dirty="0" smtClean="0">
                          <a:solidFill>
                            <a:schemeClr val="dk1"/>
                          </a:solidFill>
                          <a:latin typeface="+mn-lt"/>
                          <a:ea typeface="+mn-ea"/>
                          <a:cs typeface="+mn-cs"/>
                        </a:rPr>
                        <a:t>في 19 آذار/مارس 2014 ؛</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(12)	</a:t>
                      </a:r>
                      <a:r>
                        <a:rPr lang="ar-SA" sz="1200" u="sng" kern="1200" dirty="0" smtClean="0">
                          <a:solidFill>
                            <a:schemeClr val="dk1"/>
                          </a:solidFill>
                          <a:latin typeface="+mn-lt"/>
                          <a:ea typeface="+mn-ea"/>
                          <a:cs typeface="+mn-cs"/>
                        </a:rPr>
                        <a:t>المملكة العربية السعودية</a:t>
                      </a:r>
                      <a:r>
                        <a:rPr lang="ar-SA" sz="1200" kern="1200" dirty="0" smtClean="0">
                          <a:solidFill>
                            <a:schemeClr val="dk1"/>
                          </a:solidFill>
                          <a:latin typeface="+mn-lt"/>
                          <a:ea typeface="+mn-ea"/>
                          <a:cs typeface="+mn-cs"/>
                        </a:rPr>
                        <a:t>: أرسلت الاستبيان </a:t>
                      </a:r>
                      <a:r>
                        <a:rPr lang="ar-LB" sz="1200" kern="1200" dirty="0" smtClean="0">
                          <a:solidFill>
                            <a:schemeClr val="dk1"/>
                          </a:solidFill>
                          <a:latin typeface="+mn-lt"/>
                          <a:ea typeface="+mn-ea"/>
                          <a:cs typeface="+mn-cs"/>
                        </a:rPr>
                        <a:t>بعد ملئه </a:t>
                      </a:r>
                      <a:r>
                        <a:rPr lang="ar-SA" sz="1200" kern="1200" dirty="0" smtClean="0">
                          <a:solidFill>
                            <a:schemeClr val="dk1"/>
                          </a:solidFill>
                          <a:latin typeface="+mn-lt"/>
                          <a:ea typeface="+mn-ea"/>
                          <a:cs typeface="+mn-cs"/>
                        </a:rPr>
                        <a:t>في 8 أيار/مايو 2014 ؛</a:t>
                      </a:r>
                      <a:endParaRPr lang="en-US" sz="1200" kern="1200" dirty="0" smtClean="0">
                        <a:solidFill>
                          <a:schemeClr val="dk1"/>
                        </a:solidFill>
                        <a:latin typeface="+mn-lt"/>
                        <a:ea typeface="+mn-ea"/>
                        <a:cs typeface="+mn-cs"/>
                      </a:endParaRPr>
                    </a:p>
                    <a:p>
                      <a:pPr algn="r" rtl="1"/>
                      <a:r>
                        <a:rPr lang="ar-SA" sz="1200" kern="1200" dirty="0" smtClean="0">
                          <a:solidFill>
                            <a:schemeClr val="dk1"/>
                          </a:solidFill>
                          <a:latin typeface="+mn-lt"/>
                          <a:ea typeface="+mn-ea"/>
                          <a:cs typeface="+mn-cs"/>
                        </a:rPr>
                        <a:t>(13)	</a:t>
                      </a:r>
                      <a:r>
                        <a:rPr lang="ar-SA" sz="1200" u="sng" kern="1200" dirty="0" smtClean="0">
                          <a:solidFill>
                            <a:schemeClr val="dk1"/>
                          </a:solidFill>
                          <a:latin typeface="+mn-lt"/>
                          <a:ea typeface="+mn-ea"/>
                          <a:cs typeface="+mn-cs"/>
                        </a:rPr>
                        <a:t>الجمهورية اليمنية</a:t>
                      </a:r>
                      <a:r>
                        <a:rPr lang="ar-SA" sz="1200" kern="1200" dirty="0" smtClean="0">
                          <a:solidFill>
                            <a:schemeClr val="dk1"/>
                          </a:solidFill>
                          <a:latin typeface="+mn-lt"/>
                          <a:ea typeface="+mn-ea"/>
                          <a:cs typeface="+mn-cs"/>
                        </a:rPr>
                        <a:t>: لم يتم ملء الاستبيان</a:t>
                      </a:r>
                      <a:r>
                        <a:rPr lang="ar-LB" sz="1200" kern="1200" dirty="0" smtClean="0">
                          <a:solidFill>
                            <a:schemeClr val="dk1"/>
                          </a:solidFill>
                          <a:latin typeface="+mn-lt"/>
                          <a:ea typeface="+mn-ea"/>
                          <a:cs typeface="+mn-cs"/>
                        </a:rPr>
                        <a:t>.</a:t>
                      </a:r>
                      <a:endParaRPr lang="en-US" sz="1200" kern="1200" dirty="0">
                        <a:solidFill>
                          <a:schemeClr val="dk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موافاة الإسكوا بالاستبيان المعدل الخاص بمتابعة الاتفاق في موعد أقصاه 20 مارس/اذار 2014 على أن يشمل الاستبيان تفسير للبنود المضافة إلى الاستبيان السابق.</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latin typeface="+mn-lt"/>
                        <a:ea typeface="+mn-ea"/>
                        <a:cs typeface="Arabic Transparent"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sp>
        <p:nvSpPr>
          <p:cNvPr id="5" name="Rectangle 4"/>
          <p:cNvSpPr/>
          <p:nvPr/>
        </p:nvSpPr>
        <p:spPr>
          <a:xfrm>
            <a:off x="2286000" y="184245"/>
            <a:ext cx="4572000" cy="646331"/>
          </a:xfrm>
          <a:prstGeom prst="rect">
            <a:avLst/>
          </a:prstGeom>
        </p:spPr>
        <p:txBody>
          <a:bodyPr wrap="square">
            <a:spAutoFit/>
          </a:bodyPr>
          <a:lstStyle/>
          <a:p>
            <a:pPr algn="r" rtl="1"/>
            <a:r>
              <a:rPr lang="ar-SA" b="1" u="sng" dirty="0" smtClean="0">
                <a:solidFill>
                  <a:schemeClr val="accent1">
                    <a:lumMod val="25000"/>
                  </a:schemeClr>
                </a:solidFill>
              </a:rPr>
              <a:t>جيم -  مكونات نظام النقل المتكامل في المشرق العربي </a:t>
            </a:r>
            <a:r>
              <a:rPr lang="ar-LB" b="1" dirty="0" smtClean="0">
                <a:solidFill>
                  <a:schemeClr val="accent1">
                    <a:lumMod val="25000"/>
                  </a:schemeClr>
                </a:solidFill>
                <a:cs typeface="Arabic Transparent" pitchFamily="2" charset="0"/>
              </a:rPr>
              <a:t/>
            </a:r>
            <a:br>
              <a:rPr lang="ar-LB" b="1" dirty="0" smtClean="0">
                <a:solidFill>
                  <a:schemeClr val="accent1">
                    <a:lumMod val="25000"/>
                  </a:schemeClr>
                </a:solidFill>
                <a:cs typeface="Arabic Transparent" pitchFamily="2" charset="0"/>
              </a:rPr>
            </a:br>
            <a:r>
              <a:rPr lang="ar-LB" b="1" dirty="0" smtClean="0">
                <a:solidFill>
                  <a:schemeClr val="accent1">
                    <a:lumMod val="25000"/>
                  </a:schemeClr>
                </a:solidFill>
                <a:cs typeface="Arabic Transparent" pitchFamily="2" charset="0"/>
              </a:rPr>
              <a:t>2</a:t>
            </a:r>
            <a:r>
              <a:rPr lang="ar-SA" b="1" dirty="0" smtClean="0">
                <a:solidFill>
                  <a:schemeClr val="accent1">
                    <a:lumMod val="25000"/>
                  </a:schemeClr>
                </a:solidFill>
                <a:cs typeface="Arabic Transparent" pitchFamily="2" charset="0"/>
              </a:rPr>
              <a:t>- </a:t>
            </a:r>
            <a:r>
              <a:rPr lang="ar-SA" b="1" dirty="0" smtClean="0">
                <a:solidFill>
                  <a:schemeClr val="accent1">
                    <a:lumMod val="25000"/>
                  </a:schemeClr>
                </a:solidFill>
              </a:rPr>
              <a:t>اتفاق </a:t>
            </a:r>
            <a:r>
              <a:rPr lang="ar-SA" b="1" dirty="0" err="1" smtClean="0">
                <a:solidFill>
                  <a:schemeClr val="accent1">
                    <a:lumMod val="25000"/>
                  </a:schemeClr>
                </a:solidFill>
              </a:rPr>
              <a:t>ا</a:t>
            </a:r>
            <a:r>
              <a:rPr lang="ar-LB" b="1" dirty="0" smtClean="0">
                <a:solidFill>
                  <a:schemeClr val="accent1">
                    <a:lumMod val="25000"/>
                  </a:schemeClr>
                </a:solidFill>
              </a:rPr>
              <a:t>لسكك الحديدية الدولية في المشرق </a:t>
            </a:r>
            <a:r>
              <a:rPr lang="ar-SA" b="1" dirty="0" smtClean="0">
                <a:solidFill>
                  <a:schemeClr val="accent1">
                    <a:lumMod val="25000"/>
                  </a:schemeClr>
                </a:solidFill>
              </a:rPr>
              <a:t>العربي</a:t>
            </a:r>
            <a:endParaRPr lang="en-US" dirty="0"/>
          </a:p>
        </p:txBody>
      </p:sp>
      <p:graphicFrame>
        <p:nvGraphicFramePr>
          <p:cNvPr id="6" name="Table 5"/>
          <p:cNvGraphicFramePr>
            <a:graphicFrameLocks noGrp="1"/>
          </p:cNvGraphicFramePr>
          <p:nvPr/>
        </p:nvGraphicFramePr>
        <p:xfrm>
          <a:off x="534537" y="2108579"/>
          <a:ext cx="6785212" cy="3660067"/>
        </p:xfrm>
        <a:graphic>
          <a:graphicData uri="http://schemas.openxmlformats.org/drawingml/2006/table">
            <a:tbl>
              <a:tblPr firstRow="1" bandRow="1">
                <a:tableStyleId>{5C22544A-7EE6-4342-B048-85BDC9FD1C3A}</a:tableStyleId>
              </a:tblPr>
              <a:tblGrid>
                <a:gridCol w="2943749"/>
                <a:gridCol w="3841463"/>
              </a:tblGrid>
              <a:tr h="557858">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99235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لم يرد من </a:t>
                      </a:r>
                      <a:r>
                        <a:rPr lang="ar-LB" sz="1400" kern="1200" dirty="0" err="1" smtClean="0">
                          <a:solidFill>
                            <a:schemeClr val="dk1"/>
                          </a:solidFill>
                          <a:latin typeface="+mn-lt"/>
                          <a:ea typeface="+mn-ea"/>
                          <a:cs typeface="+mn-cs"/>
                        </a:rPr>
                        <a:t>اي</a:t>
                      </a:r>
                      <a:r>
                        <a:rPr lang="ar-LB" sz="1400" kern="1200" dirty="0" smtClean="0">
                          <a:solidFill>
                            <a:schemeClr val="dk1"/>
                          </a:solidFill>
                          <a:latin typeface="+mn-lt"/>
                          <a:ea typeface="+mn-ea"/>
                          <a:cs typeface="+mn-cs"/>
                        </a:rPr>
                        <a:t> من هذه البلدان </a:t>
                      </a:r>
                      <a:r>
                        <a:rPr lang="ar-SA" sz="1400" kern="1200" dirty="0" smtClean="0">
                          <a:solidFill>
                            <a:schemeClr val="dk1"/>
                          </a:solidFill>
                          <a:latin typeface="+mn-lt"/>
                          <a:ea typeface="+mn-ea"/>
                          <a:cs typeface="+mn-cs"/>
                        </a:rPr>
                        <a:t>ما يفيد بالانضمام إلى الاتفاق باستثناء ليبيا التي </a:t>
                      </a:r>
                      <a:r>
                        <a:rPr lang="ar-SA" sz="1400" kern="1200" dirty="0" err="1" smtClean="0">
                          <a:solidFill>
                            <a:schemeClr val="dk1"/>
                          </a:solidFill>
                          <a:latin typeface="+mn-lt"/>
                          <a:ea typeface="+mn-ea"/>
                          <a:cs typeface="+mn-cs"/>
                        </a:rPr>
                        <a:t>ارسلت</a:t>
                      </a:r>
                      <a:r>
                        <a:rPr lang="ar-SA" sz="1400" kern="1200" dirty="0" smtClean="0">
                          <a:solidFill>
                            <a:schemeClr val="dk1"/>
                          </a:solidFill>
                          <a:latin typeface="+mn-lt"/>
                          <a:ea typeface="+mn-ea"/>
                          <a:cs typeface="+mn-cs"/>
                        </a:rPr>
                        <a:t> خطاب طلب التوضيح حول </a:t>
                      </a:r>
                      <a:r>
                        <a:rPr lang="ar-SA" sz="1400" kern="1200" dirty="0" err="1" smtClean="0">
                          <a:solidFill>
                            <a:schemeClr val="dk1"/>
                          </a:solidFill>
                          <a:latin typeface="+mn-lt"/>
                          <a:ea typeface="+mn-ea"/>
                          <a:cs typeface="+mn-cs"/>
                        </a:rPr>
                        <a:t>اجراءات</a:t>
                      </a:r>
                      <a:r>
                        <a:rPr lang="ar-SA" sz="1400" kern="1200" dirty="0" smtClean="0">
                          <a:solidFill>
                            <a:schemeClr val="dk1"/>
                          </a:solidFill>
                          <a:latin typeface="+mn-lt"/>
                          <a:ea typeface="+mn-ea"/>
                          <a:cs typeface="+mn-cs"/>
                        </a:rPr>
                        <a:t> الانضمام والمتطلبات المتعلقة </a:t>
                      </a:r>
                      <a:r>
                        <a:rPr lang="ar-SA" sz="1400" kern="1200" dirty="0" err="1" smtClean="0">
                          <a:solidFill>
                            <a:schemeClr val="dk1"/>
                          </a:solidFill>
                          <a:latin typeface="+mn-lt"/>
                          <a:ea typeface="+mn-ea"/>
                          <a:cs typeface="+mn-cs"/>
                        </a:rPr>
                        <a:t>بة</a:t>
                      </a:r>
                      <a:r>
                        <a:rPr lang="ar-SA" sz="1400" kern="1200" dirty="0" smtClean="0">
                          <a:solidFill>
                            <a:schemeClr val="dk1"/>
                          </a:solidFill>
                          <a:latin typeface="+mn-lt"/>
                          <a:ea typeface="+mn-ea"/>
                          <a:cs typeface="+mn-cs"/>
                        </a:rPr>
                        <a:t>. </a:t>
                      </a:r>
                      <a:r>
                        <a:rPr lang="ar-SA"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حث البلدان التي لم توقع على هذا الاتفاق (الجمهورية التونسية وجمهورية العراق، وسلطنة عُمان، ودولة ليبيا ودولة قطر والمملكة المغربية) بالانضمام إليه.</a:t>
                      </a:r>
                      <a:endParaRPr lang="en-US" sz="1400" kern="1200" dirty="0" smtClean="0">
                        <a:solidFill>
                          <a:schemeClr val="dk1"/>
                        </a:solidFill>
                        <a:latin typeface="+mn-lt"/>
                        <a:ea typeface="+mn-ea"/>
                        <a:cs typeface="+mn-cs"/>
                      </a:endParaRPr>
                    </a:p>
                    <a:p>
                      <a:pPr algn="just" rtl="1"/>
                      <a:endParaRPr lang="en-US" sz="2000" b="0" dirty="0">
                        <a:cs typeface="Arabic Transparent" pitchFamily="2" charset="-78"/>
                      </a:endParaRPr>
                    </a:p>
                  </a:txBody>
                  <a:tcPr/>
                </a:tc>
              </a:tr>
              <a:tr h="1027637">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صدقت الكويت على </a:t>
                      </a:r>
                      <a:r>
                        <a:rPr lang="ar-SA" sz="1400" kern="1200" dirty="0" smtClean="0">
                          <a:solidFill>
                            <a:schemeClr val="dk1"/>
                          </a:solidFill>
                          <a:latin typeface="+mn-lt"/>
                          <a:ea typeface="+mn-ea"/>
                          <a:cs typeface="+mn-cs"/>
                        </a:rPr>
                        <a:t>اتفاق </a:t>
                      </a:r>
                      <a:r>
                        <a:rPr lang="ar-SA" sz="1400" kern="1200" dirty="0" err="1" smtClean="0">
                          <a:solidFill>
                            <a:schemeClr val="dk1"/>
                          </a:solidFill>
                          <a:latin typeface="+mn-lt"/>
                          <a:ea typeface="+mn-ea"/>
                          <a:cs typeface="+mn-cs"/>
                        </a:rPr>
                        <a:t>ا</a:t>
                      </a:r>
                      <a:r>
                        <a:rPr lang="ar-LB" sz="1400" kern="1200" dirty="0" smtClean="0">
                          <a:solidFill>
                            <a:schemeClr val="dk1"/>
                          </a:solidFill>
                          <a:latin typeface="+mn-lt"/>
                          <a:ea typeface="+mn-ea"/>
                          <a:cs typeface="+mn-cs"/>
                        </a:rPr>
                        <a:t>لسكك الحديدية الدولية في المشرق </a:t>
                      </a:r>
                      <a:r>
                        <a:rPr lang="ar-SA" sz="1400" kern="1200" dirty="0" smtClean="0">
                          <a:solidFill>
                            <a:schemeClr val="dk1"/>
                          </a:solidFill>
                          <a:latin typeface="+mn-lt"/>
                          <a:ea typeface="+mn-ea"/>
                          <a:cs typeface="+mn-cs"/>
                        </a:rPr>
                        <a:t>العربي</a:t>
                      </a:r>
                      <a:r>
                        <a:rPr lang="ar-LB" sz="1400" kern="1200" dirty="0" smtClean="0">
                          <a:solidFill>
                            <a:schemeClr val="dk1"/>
                          </a:solidFill>
                          <a:latin typeface="+mn-lt"/>
                          <a:ea typeface="+mn-ea"/>
                          <a:cs typeface="+mn-cs"/>
                        </a:rPr>
                        <a:t> بتاريخ 7 تشرين ثاني/نوفمبر 2013</a:t>
                      </a:r>
                      <a:endParaRPr lang="en-US" sz="14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حث البلدان التي وقعت على الاتفاق ولم تصدق عليه  (الكويت ) الإسراع في التصديق عليه.</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l" rtl="1" eaLnBrk="0" hangingPunct="0">
              <a:spcBef>
                <a:spcPct val="20000"/>
              </a:spcBef>
              <a:buFont typeface="Arial" pitchFamily="34" charset="0"/>
              <a:buNone/>
            </a:pP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sp>
        <p:nvSpPr>
          <p:cNvPr id="5" name="Rectangle 4"/>
          <p:cNvSpPr/>
          <p:nvPr/>
        </p:nvSpPr>
        <p:spPr>
          <a:xfrm>
            <a:off x="880280" y="266913"/>
            <a:ext cx="5991367" cy="646331"/>
          </a:xfrm>
          <a:prstGeom prst="rect">
            <a:avLst/>
          </a:prstGeom>
        </p:spPr>
        <p:txBody>
          <a:bodyPr wrap="square">
            <a:spAutoFit/>
          </a:bodyPr>
          <a:lstStyle/>
          <a:p>
            <a:pPr algn="r" rtl="1"/>
            <a:r>
              <a:rPr lang="ar-SA" b="1" u="sng" dirty="0" smtClean="0">
                <a:solidFill>
                  <a:schemeClr val="accent1">
                    <a:lumMod val="25000"/>
                  </a:schemeClr>
                </a:solidFill>
              </a:rPr>
              <a:t>جيم -  مكونات نظام النقل المتكامل في المشرق العربي </a:t>
            </a:r>
            <a:r>
              <a:rPr lang="ar-LB" b="1" dirty="0" smtClean="0">
                <a:solidFill>
                  <a:schemeClr val="accent1">
                    <a:lumMod val="25000"/>
                  </a:schemeClr>
                </a:solidFill>
                <a:cs typeface="Arabic Transparent" pitchFamily="2" charset="0"/>
              </a:rPr>
              <a:t/>
            </a:r>
            <a:br>
              <a:rPr lang="ar-LB" b="1" dirty="0" smtClean="0">
                <a:solidFill>
                  <a:schemeClr val="accent1">
                    <a:lumMod val="25000"/>
                  </a:schemeClr>
                </a:solidFill>
                <a:cs typeface="Arabic Transparent" pitchFamily="2" charset="0"/>
              </a:rPr>
            </a:br>
            <a:r>
              <a:rPr lang="ar-LB" b="1" dirty="0" smtClean="0">
                <a:solidFill>
                  <a:schemeClr val="accent1">
                    <a:lumMod val="25000"/>
                  </a:schemeClr>
                </a:solidFill>
                <a:cs typeface="Arabic Transparent" pitchFamily="2" charset="0"/>
              </a:rPr>
              <a:t>3-</a:t>
            </a:r>
            <a:r>
              <a:rPr lang="ar-SA" b="1" dirty="0" smtClean="0">
                <a:solidFill>
                  <a:schemeClr val="accent1">
                    <a:lumMod val="25000"/>
                  </a:schemeClr>
                </a:solidFill>
              </a:rPr>
              <a:t>  مذكرة التفاهم بشأن التعاون في مجال النقل البحري في المشرق العربي</a:t>
            </a:r>
            <a:endParaRPr lang="en-US" dirty="0"/>
          </a:p>
        </p:txBody>
      </p:sp>
      <p:graphicFrame>
        <p:nvGraphicFramePr>
          <p:cNvPr id="6" name="Table 5"/>
          <p:cNvGraphicFramePr>
            <a:graphicFrameLocks noGrp="1"/>
          </p:cNvGraphicFramePr>
          <p:nvPr/>
        </p:nvGraphicFramePr>
        <p:xfrm>
          <a:off x="559558" y="2067636"/>
          <a:ext cx="6830705" cy="3534010"/>
        </p:xfrm>
        <a:graphic>
          <a:graphicData uri="http://schemas.openxmlformats.org/drawingml/2006/table">
            <a:tbl>
              <a:tblPr firstRow="1" bandRow="1">
                <a:tableStyleId>{5C22544A-7EE6-4342-B048-85BDC9FD1C3A}</a:tableStyleId>
              </a:tblPr>
              <a:tblGrid>
                <a:gridCol w="2963486"/>
                <a:gridCol w="3867219"/>
              </a:tblGrid>
              <a:tr h="660551">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440899">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لم يرد من </a:t>
                      </a:r>
                      <a:r>
                        <a:rPr lang="ar-LB" sz="1400" kern="1200" dirty="0" err="1" smtClean="0">
                          <a:solidFill>
                            <a:schemeClr val="dk1"/>
                          </a:solidFill>
                          <a:latin typeface="+mn-lt"/>
                          <a:ea typeface="+mn-ea"/>
                          <a:cs typeface="+mn-cs"/>
                        </a:rPr>
                        <a:t>اي</a:t>
                      </a:r>
                      <a:r>
                        <a:rPr lang="ar-LB" sz="1400" kern="1200" dirty="0" smtClean="0">
                          <a:solidFill>
                            <a:schemeClr val="dk1"/>
                          </a:solidFill>
                          <a:latin typeface="+mn-lt"/>
                          <a:ea typeface="+mn-ea"/>
                          <a:cs typeface="+mn-cs"/>
                        </a:rPr>
                        <a:t> من هذه البلدان المذكورة </a:t>
                      </a:r>
                      <a:r>
                        <a:rPr lang="ar-SA" sz="1400" kern="1200" dirty="0" smtClean="0">
                          <a:solidFill>
                            <a:schemeClr val="dk1"/>
                          </a:solidFill>
                          <a:latin typeface="+mn-lt"/>
                          <a:ea typeface="+mn-ea"/>
                          <a:cs typeface="+mn-cs"/>
                        </a:rPr>
                        <a:t>ما يفيد بالانضمام إلى مذكرة التفاهم باستثناء ليبيا التي </a:t>
                      </a:r>
                      <a:r>
                        <a:rPr lang="ar-SA" sz="1400" kern="1200" dirty="0" err="1" smtClean="0">
                          <a:solidFill>
                            <a:schemeClr val="dk1"/>
                          </a:solidFill>
                          <a:latin typeface="+mn-lt"/>
                          <a:ea typeface="+mn-ea"/>
                          <a:cs typeface="+mn-cs"/>
                        </a:rPr>
                        <a:t>ارسلت</a:t>
                      </a:r>
                      <a:r>
                        <a:rPr lang="ar-SA" sz="1400" kern="1200" dirty="0" smtClean="0">
                          <a:solidFill>
                            <a:schemeClr val="dk1"/>
                          </a:solidFill>
                          <a:latin typeface="+mn-lt"/>
                          <a:ea typeface="+mn-ea"/>
                          <a:cs typeface="+mn-cs"/>
                        </a:rPr>
                        <a:t> خطاب طلب التوضيح حول </a:t>
                      </a:r>
                      <a:r>
                        <a:rPr lang="ar-SA" sz="1400" kern="1200" dirty="0" err="1" smtClean="0">
                          <a:solidFill>
                            <a:schemeClr val="dk1"/>
                          </a:solidFill>
                          <a:latin typeface="+mn-lt"/>
                          <a:ea typeface="+mn-ea"/>
                          <a:cs typeface="+mn-cs"/>
                        </a:rPr>
                        <a:t>اجراءات</a:t>
                      </a:r>
                      <a:r>
                        <a:rPr lang="ar-SA" sz="1400" kern="1200" dirty="0" smtClean="0">
                          <a:solidFill>
                            <a:schemeClr val="dk1"/>
                          </a:solidFill>
                          <a:latin typeface="+mn-lt"/>
                          <a:ea typeface="+mn-ea"/>
                          <a:cs typeface="+mn-cs"/>
                        </a:rPr>
                        <a:t> الانضمام والمتطلبات المتعلقة </a:t>
                      </a:r>
                      <a:r>
                        <a:rPr lang="ar-SA" sz="1400" kern="1200" dirty="0" err="1" smtClean="0">
                          <a:solidFill>
                            <a:schemeClr val="dk1"/>
                          </a:solidFill>
                          <a:latin typeface="+mn-lt"/>
                          <a:ea typeface="+mn-ea"/>
                          <a:cs typeface="+mn-cs"/>
                        </a:rPr>
                        <a:t>بة</a:t>
                      </a:r>
                      <a:r>
                        <a:rPr lang="ar-SA"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algn="just" rtl="1"/>
                      <a:r>
                        <a:rPr lang="ar-SA" sz="1400" kern="1200" dirty="0" smtClean="0">
                          <a:solidFill>
                            <a:schemeClr val="dk1"/>
                          </a:solidFill>
                          <a:latin typeface="+mn-lt"/>
                          <a:ea typeface="+mn-ea"/>
                          <a:cs typeface="+mn-cs"/>
                        </a:rPr>
                        <a:t>مناشدة البلدان التي لم توقع على مذكرة التفاهم (مملكة البحرين والجمهورية التونسية ودولة الكويت ودولة ليبيا والمملكة المغربية) بالانضمام إليها</a:t>
                      </a:r>
                      <a:endParaRPr lang="en-US" sz="1400" b="0" dirty="0">
                        <a:cs typeface="Arabic Transparent" pitchFamily="2" charset="-78"/>
                      </a:endParaRPr>
                    </a:p>
                  </a:txBody>
                  <a:tcPr/>
                </a:tc>
              </a:tr>
              <a:tr h="758368">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لم تصدق بعد </a:t>
                      </a:r>
                      <a:r>
                        <a:rPr lang="ar-LB" sz="1400" kern="1200" dirty="0" err="1" smtClean="0">
                          <a:solidFill>
                            <a:schemeClr val="dk1"/>
                          </a:solidFill>
                          <a:latin typeface="+mn-lt"/>
                          <a:ea typeface="+mn-ea"/>
                          <a:cs typeface="+mn-cs"/>
                        </a:rPr>
                        <a:t>اي</a:t>
                      </a:r>
                      <a:r>
                        <a:rPr lang="ar-LB" sz="1400" kern="1200" dirty="0" smtClean="0">
                          <a:solidFill>
                            <a:schemeClr val="dk1"/>
                          </a:solidFill>
                          <a:latin typeface="+mn-lt"/>
                          <a:ea typeface="+mn-ea"/>
                          <a:cs typeface="+mn-cs"/>
                        </a:rPr>
                        <a:t> من هذه البلدان المذكورة </a:t>
                      </a:r>
                      <a:r>
                        <a:rPr lang="ar-SA" sz="1400" kern="1200" dirty="0" smtClean="0">
                          <a:solidFill>
                            <a:schemeClr val="dk1"/>
                          </a:solidFill>
                          <a:latin typeface="+mn-lt"/>
                          <a:ea typeface="+mn-ea"/>
                          <a:cs typeface="+mn-cs"/>
                        </a:rPr>
                        <a:t>على  مذكرة التفاهم، علماً </a:t>
                      </a:r>
                      <a:r>
                        <a:rPr lang="ar-SA" sz="1400" kern="1200" dirty="0" err="1" smtClean="0">
                          <a:solidFill>
                            <a:schemeClr val="dk1"/>
                          </a:solidFill>
                          <a:latin typeface="+mn-lt"/>
                          <a:ea typeface="+mn-ea"/>
                          <a:cs typeface="+mn-cs"/>
                        </a:rPr>
                        <a:t>ان</a:t>
                      </a:r>
                      <a:r>
                        <a:rPr lang="ar-SA" sz="1400" kern="1200" dirty="0" smtClean="0">
                          <a:solidFill>
                            <a:schemeClr val="dk1"/>
                          </a:solidFill>
                          <a:latin typeface="+mn-lt"/>
                          <a:ea typeface="+mn-ea"/>
                          <a:cs typeface="+mn-cs"/>
                        </a:rPr>
                        <a:t> </a:t>
                      </a:r>
                      <a:r>
                        <a:rPr lang="ar-LB" sz="1400" kern="1200" dirty="0" smtClean="0">
                          <a:solidFill>
                            <a:schemeClr val="dk1"/>
                          </a:solidFill>
                          <a:latin typeface="+mn-lt"/>
                          <a:ea typeface="+mn-ea"/>
                          <a:cs typeface="+mn-cs"/>
                        </a:rPr>
                        <a:t>جمهورية مصر العربية </a:t>
                      </a:r>
                      <a:r>
                        <a:rPr lang="ar-LB" sz="1400" kern="1200" dirty="0" err="1" smtClean="0">
                          <a:solidFill>
                            <a:schemeClr val="dk1"/>
                          </a:solidFill>
                          <a:latin typeface="+mn-lt"/>
                          <a:ea typeface="+mn-ea"/>
                          <a:cs typeface="+mn-cs"/>
                        </a:rPr>
                        <a:t>ارسلت</a:t>
                      </a:r>
                      <a:r>
                        <a:rPr lang="ar-LB" sz="1400" kern="1200" dirty="0" smtClean="0">
                          <a:solidFill>
                            <a:schemeClr val="dk1"/>
                          </a:solidFill>
                          <a:latin typeface="+mn-lt"/>
                          <a:ea typeface="+mn-ea"/>
                          <a:cs typeface="+mn-cs"/>
                        </a:rPr>
                        <a:t> </a:t>
                      </a:r>
                      <a:r>
                        <a:rPr lang="ar-LB" sz="1400" kern="1200" dirty="0" err="1" smtClean="0">
                          <a:solidFill>
                            <a:schemeClr val="dk1"/>
                          </a:solidFill>
                          <a:latin typeface="+mn-lt"/>
                          <a:ea typeface="+mn-ea"/>
                          <a:cs typeface="+mn-cs"/>
                        </a:rPr>
                        <a:t>الى</a:t>
                      </a:r>
                      <a:r>
                        <a:rPr lang="ar-LB" sz="1400" kern="1200" dirty="0" smtClean="0">
                          <a:solidFill>
                            <a:schemeClr val="dk1"/>
                          </a:solidFill>
                          <a:latin typeface="+mn-lt"/>
                          <a:ea typeface="+mn-ea"/>
                          <a:cs typeface="+mn-cs"/>
                        </a:rPr>
                        <a:t> </a:t>
                      </a:r>
                      <a:r>
                        <a:rPr lang="ar-LB" sz="1400" kern="1200" dirty="0" err="1" smtClean="0">
                          <a:solidFill>
                            <a:schemeClr val="dk1"/>
                          </a:solidFill>
                          <a:latin typeface="+mn-lt"/>
                          <a:ea typeface="+mn-ea"/>
                          <a:cs typeface="+mn-cs"/>
                        </a:rPr>
                        <a:t>الاسكوا</a:t>
                      </a:r>
                      <a:r>
                        <a:rPr lang="ar-LB" sz="1400" kern="1200" dirty="0" smtClean="0">
                          <a:solidFill>
                            <a:schemeClr val="dk1"/>
                          </a:solidFill>
                          <a:latin typeface="+mn-lt"/>
                          <a:ea typeface="+mn-ea"/>
                          <a:cs typeface="+mn-cs"/>
                        </a:rPr>
                        <a:t> تعلمها انه جارى حالياً اتخاذ الإجراءات الخاصة بالتصديق على مذكرة التفاهم بالتنسيق مع الجهات المعنية الأخرى. </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مناشدة البلدان التي وقعت على مذكرة التفاهم ولم تصدق عليها (دولة قطر وجمهورية مصر العربية) الإسراع في التصديق عليها.</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rtl="1" eaLnBrk="0" hangingPunct="0">
              <a:spcBef>
                <a:spcPct val="20000"/>
              </a:spcBef>
            </a:pPr>
            <a:r>
              <a:rPr lang="ar-SA" sz="2000" b="1" u="sng" dirty="0" smtClean="0">
                <a:solidFill>
                  <a:schemeClr val="accent1">
                    <a:lumMod val="25000"/>
                  </a:schemeClr>
                </a:solidFill>
              </a:rPr>
              <a:t>جيم -  مكونات نظام النقل المتكامل في المشرق العربي </a:t>
            </a:r>
            <a:r>
              <a:rPr lang="ar-LB" sz="2400" b="1" dirty="0" smtClean="0">
                <a:solidFill>
                  <a:schemeClr val="accent1">
                    <a:lumMod val="25000"/>
                  </a:schemeClr>
                </a:solidFill>
                <a:cs typeface="Arabic Transparent" pitchFamily="2" charset="0"/>
              </a:rPr>
              <a:t/>
            </a:r>
            <a:br>
              <a:rPr lang="ar-LB" sz="2400" b="1" dirty="0" smtClean="0">
                <a:solidFill>
                  <a:schemeClr val="accent1">
                    <a:lumMod val="25000"/>
                  </a:schemeClr>
                </a:solidFill>
                <a:cs typeface="Arabic Transparent" pitchFamily="2" charset="0"/>
              </a:rPr>
            </a:br>
            <a:r>
              <a:rPr lang="ar-LB" sz="2400" b="1" dirty="0" smtClean="0">
                <a:solidFill>
                  <a:schemeClr val="accent1">
                    <a:lumMod val="25000"/>
                  </a:schemeClr>
                </a:solidFill>
                <a:cs typeface="Arabic Transparent" pitchFamily="2" charset="0"/>
              </a:rPr>
              <a:t>4</a:t>
            </a:r>
            <a:r>
              <a:rPr lang="ar-SA" sz="2400" b="1" dirty="0" smtClean="0">
                <a:solidFill>
                  <a:schemeClr val="accent1">
                    <a:lumMod val="25000"/>
                  </a:schemeClr>
                </a:solidFill>
              </a:rPr>
              <a:t> -  تسهيل النقل والتجارة في بلدان منطقة </a:t>
            </a:r>
            <a:r>
              <a:rPr lang="ar-SA" sz="2400" b="1" dirty="0" err="1" smtClean="0">
                <a:solidFill>
                  <a:schemeClr val="accent1">
                    <a:lumMod val="25000"/>
                  </a:schemeClr>
                </a:solidFill>
              </a:rPr>
              <a:t>الإسكوا</a:t>
            </a:r>
            <a:endParaRPr lang="en-US" sz="2000" b="1" dirty="0">
              <a:solidFill>
                <a:srgbClr val="418FDE"/>
              </a:solidFill>
              <a:cs typeface="Arial" pitchFamily="34" charset="0"/>
            </a:endParaRPr>
          </a:p>
        </p:txBody>
      </p:sp>
      <p:sp>
        <p:nvSpPr>
          <p:cNvPr id="8" name="Text Placeholder 6"/>
          <p:cNvSpPr>
            <a:spLocks noGrp="1"/>
          </p:cNvSpPr>
          <p:nvPr>
            <p:ph type="body" sz="quarter" idx="14"/>
          </p:nvPr>
        </p:nvSpPr>
        <p:spPr>
          <a:xfrm>
            <a:off x="2961564" y="2203450"/>
            <a:ext cx="4594936" cy="1631571"/>
          </a:xfrm>
        </p:spPr>
        <p:txBody>
          <a:bodyPr wrap="square" numCol="1" anchor="t" anchorCtr="0" compatLnSpc="1">
            <a:prstTxWarp prst="textNoShape">
              <a:avLst/>
            </a:prstTxWarp>
          </a:bodyPr>
          <a:lstStyle/>
          <a:p>
            <a:pPr algn="r">
              <a:spcBef>
                <a:spcPct val="0"/>
              </a:spcBef>
            </a:pPr>
            <a:r>
              <a:rPr lang="en-US" sz="2400" dirty="0" smtClean="0"/>
              <a:t> </a:t>
            </a:r>
          </a:p>
          <a:p>
            <a:pPr algn="r">
              <a:spcBef>
                <a:spcPct val="0"/>
              </a:spcBef>
            </a:pPr>
            <a:endParaRPr lang="en-US" sz="23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nvGraphicFramePr>
        <p:xfrm>
          <a:off x="204717" y="1940711"/>
          <a:ext cx="7219666" cy="4602480"/>
        </p:xfrm>
        <a:graphic>
          <a:graphicData uri="http://schemas.openxmlformats.org/drawingml/2006/table">
            <a:tbl>
              <a:tblPr firstRow="1" bandRow="1">
                <a:tableStyleId>{5C22544A-7EE6-4342-B048-85BDC9FD1C3A}</a:tableStyleId>
              </a:tblPr>
              <a:tblGrid>
                <a:gridCol w="3132236"/>
                <a:gridCol w="4087430"/>
              </a:tblGrid>
              <a:tr h="590858">
                <a:tc>
                  <a:txBody>
                    <a:bodyPr/>
                    <a:lstStyle/>
                    <a:p>
                      <a:pPr algn="ctr"/>
                      <a:r>
                        <a:rPr lang="ar-LB" sz="3600" b="1" kern="1200" dirty="0" smtClean="0">
                          <a:solidFill>
                            <a:srgbClr val="FF0000"/>
                          </a:solidFill>
                          <a:latin typeface="+mn-lt"/>
                          <a:ea typeface="+mn-ea"/>
                          <a:cs typeface="Arabic Transparent" pitchFamily="2" charset="-78"/>
                        </a:rPr>
                        <a:t>متابعة التنفيذ</a:t>
                      </a:r>
                      <a:endParaRPr lang="en-US" sz="3600" dirty="0">
                        <a:solidFill>
                          <a:srgbClr val="FF0000"/>
                        </a:solidFill>
                        <a:cs typeface="Arabic Transparent" pitchFamily="2" charset="-78"/>
                      </a:endParaRPr>
                    </a:p>
                  </a:txBody>
                  <a:tcPr/>
                </a:tc>
                <a:tc>
                  <a:txBody>
                    <a:bodyPr/>
                    <a:lstStyle/>
                    <a:p>
                      <a:pPr algn="ctr"/>
                      <a:r>
                        <a:rPr lang="ar-LB" sz="3600" b="1" kern="1200" dirty="0" smtClean="0">
                          <a:solidFill>
                            <a:srgbClr val="FF0000"/>
                          </a:solidFill>
                          <a:latin typeface="+mn-lt"/>
                          <a:ea typeface="+mn-ea"/>
                          <a:cs typeface="Arabic Transparent" pitchFamily="2" charset="-78"/>
                        </a:rPr>
                        <a:t>التوصية</a:t>
                      </a:r>
                      <a:endParaRPr lang="en-US" sz="3600" b="1" dirty="0">
                        <a:solidFill>
                          <a:srgbClr val="FF0000"/>
                        </a:solidFill>
                        <a:cs typeface="Arabic Transparent" pitchFamily="2" charset="-78"/>
                      </a:endParaRPr>
                    </a:p>
                  </a:txBody>
                  <a:tcPr/>
                </a:tc>
              </a:tr>
              <a:tr h="1547485">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المطلوب من الدول الأعضاء المذكورة في هذه التوصية موافاة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بما تم في هذا الشأن.</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حث البلدان التي لم تنشئ بعد لجاناً وطنية لتسهيل النقل والتجارة (الإمارات العربية المتحدة، ومملكة البحرين، ودولة ليبيا، ودولة قطر، ودولة الكويت، والمملكة المغربية) الإسراع في ذلك، والاسترشاد بدليل إنشاء اللجان الوطنية لتسهيل النقل والتجارة الذي أعدته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في عام 2003، والاستفادة من الدعم الفني الذي تقدمه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لإنشاء هذه اللجان</a:t>
                      </a:r>
                      <a:endParaRPr lang="en-US" sz="1400" b="0" dirty="0" smtClean="0">
                        <a:cs typeface="Arabic Transparent" pitchFamily="2" charset="-78"/>
                      </a:endParaRPr>
                    </a:p>
                    <a:p>
                      <a:pPr algn="just" rtl="1"/>
                      <a:endParaRPr lang="en-US" sz="2000" b="0" dirty="0">
                        <a:cs typeface="Arabic Transparent" pitchFamily="2" charset="-78"/>
                      </a:endParaRPr>
                    </a:p>
                  </a:txBody>
                  <a:tcPr/>
                </a:tc>
              </a:tr>
              <a:tr h="2110206">
                <a:tc>
                  <a:txBody>
                    <a:bodyPr/>
                    <a:lstStyle/>
                    <a:p>
                      <a:pPr algn="r" rtl="1"/>
                      <a:r>
                        <a:rPr lang="ar-LB" sz="1400" kern="1200" dirty="0" smtClean="0">
                          <a:solidFill>
                            <a:schemeClr val="dk1"/>
                          </a:solidFill>
                          <a:latin typeface="+mn-lt"/>
                          <a:ea typeface="+mn-ea"/>
                          <a:cs typeface="+mn-cs"/>
                        </a:rPr>
                        <a:t>لقد قامت جمهورية </a:t>
                      </a:r>
                      <a:r>
                        <a:rPr lang="ar-LB" sz="1400" kern="1200" dirty="0" err="1" smtClean="0">
                          <a:solidFill>
                            <a:schemeClr val="dk1"/>
                          </a:solidFill>
                          <a:latin typeface="+mn-lt"/>
                          <a:ea typeface="+mn-ea"/>
                          <a:cs typeface="+mn-cs"/>
                        </a:rPr>
                        <a:t>مصرالعربية</a:t>
                      </a:r>
                      <a:r>
                        <a:rPr lang="ar-LB" sz="1400" kern="1200" dirty="0" smtClean="0">
                          <a:solidFill>
                            <a:schemeClr val="dk1"/>
                          </a:solidFill>
                          <a:latin typeface="+mn-lt"/>
                          <a:ea typeface="+mn-ea"/>
                          <a:cs typeface="+mn-cs"/>
                        </a:rPr>
                        <a:t> ببعض </a:t>
                      </a:r>
                      <a:r>
                        <a:rPr lang="ar-LB" sz="1400" kern="1200" dirty="0" err="1" smtClean="0">
                          <a:solidFill>
                            <a:schemeClr val="dk1"/>
                          </a:solidFill>
                          <a:latin typeface="+mn-lt"/>
                          <a:ea typeface="+mn-ea"/>
                          <a:cs typeface="+mn-cs"/>
                        </a:rPr>
                        <a:t>الانشطة</a:t>
                      </a:r>
                      <a:r>
                        <a:rPr lang="ar-LB" sz="1400" kern="1200" dirty="0" smtClean="0">
                          <a:solidFill>
                            <a:schemeClr val="dk1"/>
                          </a:solidFill>
                          <a:latin typeface="+mn-lt"/>
                          <a:ea typeface="+mn-ea"/>
                          <a:cs typeface="+mn-cs"/>
                        </a:rPr>
                        <a:t> من أجل تفعيل اللجنة الوطنية في الفترة الممتدة من 2012 </a:t>
                      </a:r>
                      <a:r>
                        <a:rPr lang="ar-LB" sz="1400" kern="1200" dirty="0" err="1" smtClean="0">
                          <a:solidFill>
                            <a:schemeClr val="dk1"/>
                          </a:solidFill>
                          <a:latin typeface="+mn-lt"/>
                          <a:ea typeface="+mn-ea"/>
                          <a:cs typeface="+mn-cs"/>
                        </a:rPr>
                        <a:t>الى</a:t>
                      </a:r>
                      <a:r>
                        <a:rPr lang="ar-LB" sz="1400" kern="1200" dirty="0" smtClean="0">
                          <a:solidFill>
                            <a:schemeClr val="dk1"/>
                          </a:solidFill>
                          <a:latin typeface="+mn-lt"/>
                          <a:ea typeface="+mn-ea"/>
                          <a:cs typeface="+mn-cs"/>
                        </a:rPr>
                        <a:t> 2013 كما هو موضح في التقرير.</a:t>
                      </a:r>
                      <a:r>
                        <a:rPr lang="ar-LB" sz="1400" kern="1200" baseline="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algn="r" rtl="1"/>
                      <a:r>
                        <a:rPr lang="ar-LB" sz="1400" kern="1200" dirty="0" err="1" smtClean="0">
                          <a:solidFill>
                            <a:srgbClr val="FF0000"/>
                          </a:solidFill>
                          <a:latin typeface="+mn-lt"/>
                          <a:ea typeface="+mn-ea"/>
                          <a:cs typeface="+mn-cs"/>
                        </a:rPr>
                        <a:t>اما</a:t>
                      </a:r>
                      <a:r>
                        <a:rPr lang="ar-LB" sz="1400" kern="1200" dirty="0" smtClean="0">
                          <a:solidFill>
                            <a:srgbClr val="FF0000"/>
                          </a:solidFill>
                          <a:latin typeface="+mn-lt"/>
                          <a:ea typeface="+mn-ea"/>
                          <a:cs typeface="+mn-cs"/>
                        </a:rPr>
                        <a:t> بالنسبة </a:t>
                      </a:r>
                      <a:r>
                        <a:rPr lang="ar-LB" sz="1400" kern="1200" dirty="0" err="1" smtClean="0">
                          <a:solidFill>
                            <a:srgbClr val="FF0000"/>
                          </a:solidFill>
                          <a:latin typeface="+mn-lt"/>
                          <a:ea typeface="+mn-ea"/>
                          <a:cs typeface="+mn-cs"/>
                        </a:rPr>
                        <a:t>للاردن</a:t>
                      </a:r>
                      <a:r>
                        <a:rPr lang="ar-LB" sz="1400" kern="1200" dirty="0" smtClean="0">
                          <a:solidFill>
                            <a:srgbClr val="FF0000"/>
                          </a:solidFill>
                          <a:latin typeface="+mn-lt"/>
                          <a:ea typeface="+mn-ea"/>
                          <a:cs typeface="+mn-cs"/>
                        </a:rPr>
                        <a:t>، فابرز إنجازات الأمانة التنفيذية لتسهيل النقل والتجارة لعام 2013 تتمحور حول إعداد المسودة النهائية </a:t>
                      </a:r>
                      <a:r>
                        <a:rPr lang="ar-LB" sz="1400" kern="1200" dirty="0" err="1" smtClean="0">
                          <a:solidFill>
                            <a:srgbClr val="FF0000"/>
                          </a:solidFill>
                          <a:latin typeface="+mn-lt"/>
                          <a:ea typeface="+mn-ea"/>
                          <a:cs typeface="+mn-cs"/>
                        </a:rPr>
                        <a:t>لاستراتيجية</a:t>
                      </a:r>
                      <a:r>
                        <a:rPr lang="ar-LB" sz="1400" kern="1200" dirty="0" smtClean="0">
                          <a:solidFill>
                            <a:srgbClr val="FF0000"/>
                          </a:solidFill>
                          <a:latin typeface="+mn-lt"/>
                          <a:ea typeface="+mn-ea"/>
                          <a:cs typeface="+mn-cs"/>
                        </a:rPr>
                        <a:t> تسهيل النقل والتجارة (2014- 2017) التي تتضمن خطة العمل للعام 2014. ولم ترد</a:t>
                      </a:r>
                      <a:r>
                        <a:rPr lang="ar-LB" sz="1400" kern="1200" baseline="0" dirty="0" smtClean="0">
                          <a:solidFill>
                            <a:srgbClr val="FF0000"/>
                          </a:solidFill>
                          <a:latin typeface="+mn-lt"/>
                          <a:ea typeface="+mn-ea"/>
                          <a:cs typeface="+mn-cs"/>
                        </a:rPr>
                        <a:t> بيانات من دول </a:t>
                      </a:r>
                      <a:r>
                        <a:rPr lang="ar-LB" sz="1400" kern="1200" baseline="0" dirty="0" err="1" smtClean="0">
                          <a:solidFill>
                            <a:srgbClr val="FF0000"/>
                          </a:solidFill>
                          <a:latin typeface="+mn-lt"/>
                          <a:ea typeface="+mn-ea"/>
                          <a:cs typeface="+mn-cs"/>
                        </a:rPr>
                        <a:t>اخرى</a:t>
                      </a:r>
                      <a:r>
                        <a:rPr lang="ar-LB" sz="1400" kern="1200" baseline="0" dirty="0" smtClean="0">
                          <a:solidFill>
                            <a:srgbClr val="FF0000"/>
                          </a:solidFill>
                          <a:latin typeface="+mn-lt"/>
                          <a:ea typeface="+mn-ea"/>
                          <a:cs typeface="+mn-cs"/>
                        </a:rPr>
                        <a:t> حول الموضوع. </a:t>
                      </a:r>
                      <a:endParaRPr lang="en-US" sz="1400" kern="1200" dirty="0" smtClean="0">
                        <a:solidFill>
                          <a:srgbClr val="FF0000"/>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LB" sz="1400" kern="1200" dirty="0" smtClean="0">
                          <a:solidFill>
                            <a:schemeClr val="dk1"/>
                          </a:solidFill>
                          <a:latin typeface="+mn-lt"/>
                          <a:ea typeface="+mn-ea"/>
                          <a:cs typeface="+mn-cs"/>
                        </a:rPr>
                        <a:t>حث البلدان التي أنشأت لجاناً وطنية الإسراع في تفعيلها</a:t>
                      </a:r>
                      <a:r>
                        <a:rPr lang="ar-LB" sz="1400" b="1" kern="1200" dirty="0" smtClean="0">
                          <a:solidFill>
                            <a:schemeClr val="dk1"/>
                          </a:solidFill>
                          <a:latin typeface="+mn-lt"/>
                          <a:ea typeface="+mn-ea"/>
                          <a:cs typeface="+mn-cs"/>
                        </a:rPr>
                        <a:t> </a:t>
                      </a:r>
                      <a:r>
                        <a:rPr lang="ar-LB" sz="1400" kern="1200" dirty="0" smtClean="0">
                          <a:solidFill>
                            <a:schemeClr val="dk1"/>
                          </a:solidFill>
                          <a:latin typeface="+mn-lt"/>
                          <a:ea typeface="+mn-ea"/>
                          <a:cs typeface="+mn-cs"/>
                        </a:rPr>
                        <a:t>عن طريق وضع واعتماد خطط عمل تنفيذية لكل منها، والاستفادة من الدعم الفني الذي تقدمه </a:t>
                      </a:r>
                      <a:r>
                        <a:rPr lang="ar-LB" sz="1400" kern="1200" dirty="0" err="1" smtClean="0">
                          <a:solidFill>
                            <a:schemeClr val="dk1"/>
                          </a:solidFill>
                          <a:latin typeface="+mn-lt"/>
                          <a:ea typeface="+mn-ea"/>
                          <a:cs typeface="+mn-cs"/>
                        </a:rPr>
                        <a:t>الإسكوا</a:t>
                      </a:r>
                      <a:r>
                        <a:rPr lang="ar-LB" sz="1400" kern="1200" dirty="0" smtClean="0">
                          <a:solidFill>
                            <a:schemeClr val="dk1"/>
                          </a:solidFill>
                          <a:latin typeface="+mn-lt"/>
                          <a:ea typeface="+mn-ea"/>
                          <a:cs typeface="+mn-cs"/>
                        </a:rPr>
                        <a:t> في هذا المجال.</a:t>
                      </a:r>
                      <a:endParaRPr lang="en-US" sz="14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4641</TotalTime>
  <Words>1705</Words>
  <Application>Microsoft Office PowerPoint</Application>
  <PresentationFormat>On-screen Show (4:3)</PresentationFormat>
  <Paragraphs>135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Quantum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795715</cp:lastModifiedBy>
  <cp:revision>288</cp:revision>
  <dcterms:created xsi:type="dcterms:W3CDTF">2011-12-13T13:03:18Z</dcterms:created>
  <dcterms:modified xsi:type="dcterms:W3CDTF">2015-01-26T11:50:32Z</dcterms:modified>
</cp:coreProperties>
</file>