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2"/>
  </p:sldMasterIdLst>
  <p:notesMasterIdLst>
    <p:notesMasterId r:id="rId20"/>
  </p:notesMasterIdLst>
  <p:sldIdLst>
    <p:sldId id="257" r:id="rId3"/>
    <p:sldId id="307" r:id="rId4"/>
    <p:sldId id="269" r:id="rId5"/>
    <p:sldId id="308" r:id="rId6"/>
    <p:sldId id="298" r:id="rId7"/>
    <p:sldId id="299" r:id="rId8"/>
    <p:sldId id="309" r:id="rId9"/>
    <p:sldId id="297" r:id="rId10"/>
    <p:sldId id="287" r:id="rId11"/>
    <p:sldId id="275" r:id="rId12"/>
    <p:sldId id="292" r:id="rId13"/>
    <p:sldId id="293" r:id="rId14"/>
    <p:sldId id="291" r:id="rId15"/>
    <p:sldId id="302" r:id="rId16"/>
    <p:sldId id="306" r:id="rId17"/>
    <p:sldId id="305" r:id="rId18"/>
    <p:sldId id="288" r:id="rId19"/>
  </p:sldIdLst>
  <p:sldSz cx="9144000" cy="6858000" type="screen4x3"/>
  <p:notesSz cx="7010400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Grid="0" snapToObjects="1">
      <p:cViewPr>
        <p:scale>
          <a:sx n="90" d="100"/>
          <a:sy n="90" d="100"/>
        </p:scale>
        <p:origin x="-40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042BA9-25B8-44DE-85A0-A97A1BE98273}" type="datetimeFigureOut">
              <a:rPr lang="en-US"/>
              <a:pPr>
                <a:defRPr/>
              </a:pPr>
              <a:t>1/25/2015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D3AC73-F28D-4FD7-BFCE-AA9C43AA9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36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8CADFF-F770-41A4-86F0-5DA0717B108F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3E9DE8C-BBF4-449D-A6EA-8FA8EB836F73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9F132A5-01C2-445E-8C9D-7B56BE52352B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53A4CBF-A519-4014-9BF6-3504E16C41FC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D3AC73-F28D-4FD7-BFCE-AA9C43AA969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21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9B857A1-841E-465A-B803-62961431C2AB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496921E-0125-4FA2-B06D-A036B37856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4AEE0B-9EC1-4F96-8B58-F4033F0509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FEAC83-6043-4642-9335-319A39825C1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8" name="Picture 3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12332"/>
            <a:ext cx="2222205" cy="1105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938" y="149022"/>
            <a:ext cx="1312862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C20110-3417-437F-808C-2AB84A3AD1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CCDAFE-4AFE-4234-8313-1241A432A4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49B46F-FE80-4074-8404-5D5E5DE11E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6F6D8E-89F0-494C-8A58-DDAD2A7E14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436C44-D916-439C-9146-B704E7BE8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F5E718-6059-4844-A9DC-DB446AEF6A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A48C440-FF33-4441-9C8E-741FEAC208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6471834-BA65-4769-9CE6-F94394EDBB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>
          <a:xfrm>
            <a:off x="457200" y="2319338"/>
            <a:ext cx="8229600" cy="815975"/>
          </a:xfrm>
        </p:spPr>
        <p:txBody>
          <a:bodyPr/>
          <a:lstStyle/>
          <a:p>
            <a:pPr marL="342900" indent="-342900" algn="ctr" rtl="1" eaLnBrk="1" fontAlgn="base" hangingPunct="1">
              <a:spcBef>
                <a:spcPct val="20000"/>
              </a:spcBef>
              <a:spcAft>
                <a:spcPct val="0"/>
              </a:spcAft>
              <a:buNone/>
            </a:pPr>
            <a:r>
              <a:rPr lang="ar-JO" sz="3600" b="1" u="sng" dirty="0">
                <a:solidFill>
                  <a:srgbClr val="EAB200"/>
                </a:solidFill>
                <a:cs typeface="Arabic Transparent" pitchFamily="2" charset="-78"/>
              </a:rPr>
              <a:t>تسهيل النقل والتجارة</a:t>
            </a:r>
            <a:endParaRPr lang="en-GB" sz="3600" b="1" u="sng" dirty="0">
              <a:solidFill>
                <a:srgbClr val="EAB200"/>
              </a:solidFill>
              <a:cs typeface="Arabic Transparent" pitchFamily="2" charset="-78"/>
            </a:endParaRPr>
          </a:p>
          <a:p>
            <a:pPr algn="ctr" eaLnBrk="1" hangingPunct="1">
              <a:buFont typeface="Arial" charset="0"/>
              <a:buNone/>
            </a:pPr>
            <a:endParaRPr lang="en-GB" b="1" dirty="0" smtClean="0">
              <a:ea typeface="Calibri" pitchFamily="34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GB" sz="3600" b="1" dirty="0" smtClean="0">
              <a:latin typeface="Arial" charset="0"/>
              <a:ea typeface="Calibri" pitchFamily="34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GB" sz="4800" dirty="0" smtClean="0">
              <a:ea typeface="Calibri" pitchFamily="34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D8265-15C2-4F68-AB11-BF375A17EB26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265113" y="3135313"/>
            <a:ext cx="8421687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defTabSz="914400" rtl="1">
              <a:spcBef>
                <a:spcPct val="20000"/>
              </a:spcBef>
            </a:pPr>
            <a:r>
              <a:rPr lang="ar-JO" sz="2700" b="1" dirty="0" smtClean="0">
                <a:solidFill>
                  <a:srgbClr val="EAB200"/>
                </a:solidFill>
                <a:latin typeface="+mn-lt"/>
                <a:cs typeface="Arabic Transparent" pitchFamily="2" charset="-78"/>
              </a:rPr>
              <a:t>التجربة</a:t>
            </a:r>
            <a:r>
              <a:rPr lang="ar-JO" sz="3200" b="1" i="1" dirty="0" smtClean="0">
                <a:latin typeface="Calibri" pitchFamily="34" charset="0"/>
              </a:rPr>
              <a:t> </a:t>
            </a:r>
            <a:r>
              <a:rPr lang="ar-JO" sz="2700" b="1" dirty="0" smtClean="0">
                <a:solidFill>
                  <a:srgbClr val="EAB200"/>
                </a:solidFill>
                <a:latin typeface="+mn-lt"/>
                <a:cs typeface="Arabic Transparent" pitchFamily="2" charset="-78"/>
              </a:rPr>
              <a:t>الأردنية</a:t>
            </a:r>
            <a:endParaRPr lang="ar-JO" sz="2700" b="1" dirty="0">
              <a:solidFill>
                <a:srgbClr val="EAB200"/>
              </a:solidFill>
              <a:latin typeface="+mn-lt"/>
              <a:cs typeface="Arabic Transparent" pitchFamily="2" charset="-78"/>
            </a:endParaRPr>
          </a:p>
          <a:p>
            <a:pPr marL="342900" indent="-342900" algn="ctr" defTabSz="914400">
              <a:spcBef>
                <a:spcPct val="20000"/>
              </a:spcBef>
            </a:pPr>
            <a:endParaRPr lang="ar-JO" sz="3200" b="1" i="1" dirty="0">
              <a:latin typeface="Calibri" pitchFamily="34" charset="0"/>
            </a:endParaRPr>
          </a:p>
          <a:p>
            <a:pPr marL="342900" indent="-342900" algn="ctr" defTabSz="914400" rtl="1">
              <a:spcBef>
                <a:spcPct val="20000"/>
              </a:spcBef>
            </a:pPr>
            <a:r>
              <a:rPr lang="ar-JO" sz="2700" b="1" dirty="0" smtClean="0">
                <a:solidFill>
                  <a:srgbClr val="EAB200"/>
                </a:solidFill>
                <a:latin typeface="+mn-lt"/>
                <a:cs typeface="Arabic Transparent" pitchFamily="2" charset="-78"/>
              </a:rPr>
              <a:t>تقديم  </a:t>
            </a:r>
          </a:p>
          <a:p>
            <a:pPr marL="342900" indent="-342900" algn="ctr" defTabSz="914400" rtl="1">
              <a:spcBef>
                <a:spcPct val="20000"/>
              </a:spcBef>
            </a:pPr>
            <a:r>
              <a:rPr lang="ar-JO" sz="2700" b="1" dirty="0" smtClean="0">
                <a:solidFill>
                  <a:srgbClr val="EAB200"/>
                </a:solidFill>
                <a:latin typeface="+mn-lt"/>
                <a:cs typeface="Arabic Transparent" pitchFamily="2" charset="-78"/>
              </a:rPr>
              <a:t>م. هالة عرار</a:t>
            </a:r>
            <a:endParaRPr lang="ar-JO" sz="2700" b="1" dirty="0">
              <a:solidFill>
                <a:srgbClr val="EAB200"/>
              </a:solidFill>
              <a:latin typeface="+mn-lt"/>
              <a:cs typeface="Arabic Transparent" pitchFamily="2" charset="-78"/>
            </a:endParaRPr>
          </a:p>
          <a:p>
            <a:pPr marL="342900" indent="-342900" algn="ctr" defTabSz="914400" rtl="1">
              <a:spcBef>
                <a:spcPct val="20000"/>
              </a:spcBef>
            </a:pPr>
            <a:r>
              <a:rPr lang="ar-JO" sz="2700" b="1" dirty="0" smtClean="0">
                <a:solidFill>
                  <a:srgbClr val="EAB200"/>
                </a:solidFill>
                <a:latin typeface="+mn-lt"/>
                <a:cs typeface="Arabic Transparent" pitchFamily="2" charset="-78"/>
              </a:rPr>
              <a:t>وزارة النقل الأردنية</a:t>
            </a:r>
            <a:endParaRPr lang="en-GB" sz="2700" b="1" dirty="0">
              <a:solidFill>
                <a:srgbClr val="EAB200"/>
              </a:solidFill>
              <a:latin typeface="+mn-lt"/>
              <a:cs typeface="Arabic Transparent" pitchFamily="2" charset="-78"/>
            </a:endParaRPr>
          </a:p>
          <a:p>
            <a:pPr marL="342900" indent="-342900" algn="ctr" defTabSz="914400">
              <a:spcBef>
                <a:spcPct val="20000"/>
              </a:spcBef>
            </a:pPr>
            <a:endParaRPr lang="en-GB" sz="2400" dirty="0">
              <a:latin typeface="Calibri" pitchFamily="34" charset="0"/>
            </a:endParaRPr>
          </a:p>
          <a:p>
            <a:pPr marL="342900" indent="-342900" algn="ctr" defTabSz="914400">
              <a:spcBef>
                <a:spcPct val="20000"/>
              </a:spcBef>
            </a:pPr>
            <a:endParaRPr lang="en-GB" sz="2400" dirty="0">
              <a:latin typeface="Calibri" pitchFamily="34" charset="0"/>
            </a:endParaRPr>
          </a:p>
        </p:txBody>
      </p:sp>
      <p:pic>
        <p:nvPicPr>
          <p:cNvPr id="15364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958" y="253743"/>
            <a:ext cx="2738437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6660"/>
            <a:ext cx="8229600" cy="5039834"/>
          </a:xfrm>
        </p:spPr>
        <p:txBody>
          <a:bodyPr>
            <a:normAutofit fontScale="92500" lnSpcReduction="20000"/>
          </a:bodyPr>
          <a:lstStyle/>
          <a:p>
            <a:pPr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تعزيز دور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الأردن ليصبح مركزاً </a:t>
            </a: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محورياً للنقل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والتجارة.</a:t>
            </a:r>
          </a:p>
          <a:p>
            <a:pPr marL="365760" lvl="8" indent="-256032"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تطوير شبكات نقل مستدامة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آمنة </a:t>
            </a: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وصديقة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للبيئة.</a:t>
            </a:r>
            <a:endParaRPr lang="ar-JO" sz="24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lvl="0"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زيادة </a:t>
            </a: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القدرة التنافسية للاقتصاد الأردني من خلال: </a:t>
            </a:r>
          </a:p>
          <a:p>
            <a:pPr marL="898525" lvl="0" indent="-342900"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JO" sz="2100" i="1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زيادة الإنتاجية وتقليل تكاليف النقل والإمداد. </a:t>
            </a:r>
          </a:p>
          <a:p>
            <a:pPr marL="898525" lvl="0" indent="-342900"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JO" sz="2100" i="1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تحسين </a:t>
            </a:r>
            <a:r>
              <a:rPr lang="ar-JO" sz="2100" i="1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الإجراءات الجمركية. </a:t>
            </a:r>
          </a:p>
          <a:p>
            <a:pPr marL="898525" lvl="0" indent="-342900"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JO" sz="2100" i="1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تحسين إجراءات عمليات التفتيش (الصحية والصحية النباتية، إلخ) والإجراءات التجارية. </a:t>
            </a:r>
          </a:p>
          <a:p>
            <a:pPr marL="898525" lvl="0" indent="-342900"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ar-JO" sz="2100" i="1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تبسيط وتوحيد وتنسيق الإجراءات العامة </a:t>
            </a:r>
            <a:r>
              <a:rPr lang="ar-JO" sz="2100" i="1" dirty="0" smtClean="0"/>
              <a:t>.</a:t>
            </a:r>
          </a:p>
          <a:p>
            <a:pPr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تشجيع حرية حركة البضائع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والركاب.</a:t>
            </a:r>
            <a:endParaRPr lang="en-GB" sz="24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تسهيل عمليات النقل والتجارة من خلال انشاء ممرات تجارية</a:t>
            </a:r>
            <a:r>
              <a:rPr lang="en-GB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.</a:t>
            </a:r>
          </a:p>
          <a:p>
            <a:pPr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تعزيز </a:t>
            </a: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الشفافية في القوانين، والأنظمة والإجراءات والنماذج ذات الصلة لتسهيل التجارة والنقل، ونشر المعلومات للجمهور.</a:t>
            </a:r>
          </a:p>
          <a:p>
            <a:pPr lvl="0" algn="just" defTabSz="457200" rtl="1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162" y="374743"/>
            <a:ext cx="5124893" cy="565334"/>
          </a:xfrm>
        </p:spPr>
        <p:txBody>
          <a:bodyPr>
            <a:normAutofit/>
          </a:bodyPr>
          <a:lstStyle/>
          <a:p>
            <a:pPr algn="ctr"/>
            <a:r>
              <a:rPr lang="ar-JO" sz="27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محاور الاستراتيجية</a:t>
            </a:r>
            <a:endParaRPr lang="en-GB" sz="2700" dirty="0">
              <a:solidFill>
                <a:srgbClr val="EAB200"/>
              </a:solidFill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7654"/>
            <a:ext cx="3023634" cy="169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32837" y="340242"/>
            <a:ext cx="5273749" cy="935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rtl="1"/>
            <a:r>
              <a:rPr lang="ar-SA" altLang="en-US" sz="30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تسهيل النقل والتجارة في </a:t>
            </a:r>
            <a:r>
              <a:rPr lang="ar-JO" altLang="en-US" sz="30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المنطقة </a:t>
            </a:r>
            <a:r>
              <a:rPr lang="ar-LB" altLang="en-US" sz="30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العربية </a:t>
            </a:r>
            <a:r>
              <a:rPr lang="en-US" altLang="en-US" sz="30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 </a:t>
            </a:r>
            <a:br>
              <a:rPr lang="en-US" altLang="en-US" sz="30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</a:br>
            <a:r>
              <a:rPr lang="ar-JO" altLang="en-US" sz="30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التحديات</a:t>
            </a:r>
            <a:r>
              <a:rPr lang="ar-JO" altLang="en-US" sz="2700" i="1" u="sng" dirty="0">
                <a:solidFill>
                  <a:srgbClr val="EAB200"/>
                </a:solidFill>
                <a:cs typeface="Arabic Transparent" pitchFamily="2" charset="0"/>
              </a:rPr>
              <a:t/>
            </a:r>
            <a:br>
              <a:rPr lang="ar-JO" altLang="en-US" sz="2700" i="1" u="sng" dirty="0">
                <a:solidFill>
                  <a:srgbClr val="EAB200"/>
                </a:solidFill>
                <a:cs typeface="Arabic Transparent" pitchFamily="2" charset="0"/>
              </a:rPr>
            </a:br>
            <a:r>
              <a:rPr lang="en-US" altLang="en-US" sz="3600" i="1" u="sng" dirty="0">
                <a:solidFill>
                  <a:srgbClr val="EAB200"/>
                </a:solidFill>
                <a:cs typeface="Arabic Transparent" pitchFamily="2" charset="0"/>
              </a:rPr>
              <a:t/>
            </a:r>
            <a:br>
              <a:rPr lang="en-US" altLang="en-US" sz="3600" i="1" u="sng" dirty="0">
                <a:solidFill>
                  <a:srgbClr val="EAB200"/>
                </a:solidFill>
                <a:cs typeface="Arabic Transparent" pitchFamily="2" charset="0"/>
              </a:rPr>
            </a:br>
            <a:r>
              <a:rPr lang="ar-JO" altLang="en-US" sz="3600" b="1" u="sng" dirty="0" smtClean="0">
                <a:solidFill>
                  <a:srgbClr val="EAB200"/>
                </a:solidFill>
                <a:cs typeface="Arabic Transparent" pitchFamily="2" charset="0"/>
              </a:rPr>
              <a:t/>
            </a:r>
            <a:br>
              <a:rPr lang="ar-JO" altLang="en-US" sz="3600" b="1" u="sng" dirty="0" smtClean="0">
                <a:solidFill>
                  <a:srgbClr val="EAB200"/>
                </a:solidFill>
                <a:cs typeface="Arabic Transparent" pitchFamily="2" charset="0"/>
              </a:rPr>
            </a:br>
            <a:r>
              <a:rPr lang="ar-JO" altLang="en-US" sz="3600" u="sng" dirty="0">
                <a:solidFill>
                  <a:srgbClr val="EAB200"/>
                </a:solidFill>
                <a:cs typeface="Arabic Transparent" pitchFamily="2" charset="0"/>
              </a:rPr>
              <a:t/>
            </a:r>
            <a:br>
              <a:rPr lang="ar-JO" altLang="en-US" sz="3600" u="sng" dirty="0">
                <a:solidFill>
                  <a:srgbClr val="EAB200"/>
                </a:solidFill>
                <a:cs typeface="Arabic Transparent" pitchFamily="2" charset="0"/>
              </a:rPr>
            </a:br>
            <a:endParaRPr lang="en-US" altLang="en-US" sz="3600" b="1" i="1" u="sng" dirty="0" smtClean="0">
              <a:solidFill>
                <a:srgbClr val="EAB200"/>
              </a:solidFill>
              <a:cs typeface="Arabic Transparent" pitchFamily="2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542261" y="2254102"/>
            <a:ext cx="8229600" cy="3561907"/>
          </a:xfrm>
        </p:spPr>
        <p:txBody>
          <a:bodyPr/>
          <a:lstStyle/>
          <a:p>
            <a:pPr marL="0" indent="0" algn="r" rtl="1">
              <a:lnSpc>
                <a:spcPct val="90000"/>
              </a:lnSpc>
              <a:buNone/>
              <a:defRPr/>
            </a:pPr>
            <a:r>
              <a:rPr lang="ar-SA" sz="2800" dirty="0" smtClean="0">
                <a:solidFill>
                  <a:srgbClr val="0070C0"/>
                </a:solidFill>
                <a:cs typeface="Arabic Transparent" pitchFamily="2" charset="-78"/>
              </a:rPr>
              <a:t>1-</a:t>
            </a:r>
            <a:r>
              <a:rPr lang="ar-SA" sz="2800" dirty="0">
                <a:solidFill>
                  <a:srgbClr val="0070C0"/>
                </a:solidFill>
                <a:cs typeface="Arabic Transparent" pitchFamily="2" charset="-78"/>
              </a:rPr>
              <a:t>	ارتفاع </a:t>
            </a:r>
            <a:r>
              <a:rPr lang="ar-LB" sz="2800" dirty="0">
                <a:solidFill>
                  <a:srgbClr val="0070C0"/>
                </a:solidFill>
                <a:cs typeface="Arabic Transparent" pitchFamily="2" charset="-78"/>
              </a:rPr>
              <a:t>ت</a:t>
            </a:r>
            <a:r>
              <a:rPr lang="ar-SA" sz="2800" dirty="0">
                <a:solidFill>
                  <a:srgbClr val="0070C0"/>
                </a:solidFill>
                <a:cs typeface="Arabic Transparent" pitchFamily="2" charset="-78"/>
              </a:rPr>
              <a:t>كلفة </a:t>
            </a:r>
            <a:r>
              <a:rPr lang="ar-SA" sz="2800" dirty="0" smtClean="0">
                <a:solidFill>
                  <a:srgbClr val="0070C0"/>
                </a:solidFill>
                <a:cs typeface="Arabic Transparent" pitchFamily="2" charset="-78"/>
              </a:rPr>
              <a:t>الإجراءات</a:t>
            </a:r>
            <a:r>
              <a:rPr lang="ar-JO" sz="2800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EG" sz="2800" dirty="0">
              <a:solidFill>
                <a:srgbClr val="0070C0"/>
              </a:solidFill>
              <a:cs typeface="Arabic Transparent" pitchFamily="2" charset="-78"/>
            </a:endParaRPr>
          </a:p>
          <a:p>
            <a:pPr marL="0" indent="0" algn="r" rtl="1">
              <a:lnSpc>
                <a:spcPct val="90000"/>
              </a:lnSpc>
              <a:buFont typeface="Wingdings" pitchFamily="2" charset="2"/>
              <a:buNone/>
              <a:defRPr/>
            </a:pPr>
            <a:endParaRPr lang="ar-SA" sz="1400" dirty="0">
              <a:solidFill>
                <a:srgbClr val="0070C0"/>
              </a:solidFill>
              <a:cs typeface="Arabic Transparent" pitchFamily="2" charset="-78"/>
            </a:endParaRPr>
          </a:p>
          <a:p>
            <a:pPr marL="0" indent="0" algn="r" rt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2800" dirty="0">
                <a:solidFill>
                  <a:srgbClr val="0070C0"/>
                </a:solidFill>
                <a:cs typeface="Arabic Transparent" pitchFamily="2" charset="-78"/>
              </a:rPr>
              <a:t>2-	طول زمن إنهاء </a:t>
            </a:r>
            <a:r>
              <a:rPr lang="ar-SA" sz="2800" dirty="0" smtClean="0">
                <a:solidFill>
                  <a:srgbClr val="0070C0"/>
                </a:solidFill>
                <a:cs typeface="Arabic Transparent" pitchFamily="2" charset="-78"/>
              </a:rPr>
              <a:t>الإجراءات</a:t>
            </a:r>
            <a:r>
              <a:rPr lang="ar-JO" sz="2800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EG" sz="2800" dirty="0">
              <a:solidFill>
                <a:srgbClr val="0070C0"/>
              </a:solidFill>
              <a:cs typeface="Arabic Transparent" pitchFamily="2" charset="-78"/>
            </a:endParaRPr>
          </a:p>
          <a:p>
            <a:pPr marL="0" indent="0" algn="r" rtl="1">
              <a:lnSpc>
                <a:spcPct val="90000"/>
              </a:lnSpc>
              <a:buFont typeface="Wingdings" pitchFamily="2" charset="2"/>
              <a:buNone/>
              <a:defRPr/>
            </a:pPr>
            <a:endParaRPr lang="ar-SA" sz="1400" dirty="0">
              <a:solidFill>
                <a:srgbClr val="0070C0"/>
              </a:solidFill>
              <a:cs typeface="Arabic Transparent" pitchFamily="2" charset="-78"/>
            </a:endParaRPr>
          </a:p>
          <a:p>
            <a:pPr marL="0" indent="0" algn="r" rt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2800" dirty="0">
                <a:solidFill>
                  <a:srgbClr val="0070C0"/>
                </a:solidFill>
                <a:cs typeface="Arabic Transparent" pitchFamily="2" charset="-78"/>
              </a:rPr>
              <a:t>3-	الممارسات غير </a:t>
            </a:r>
            <a:r>
              <a:rPr lang="ar-LB" sz="2800" dirty="0" smtClean="0">
                <a:solidFill>
                  <a:srgbClr val="0070C0"/>
                </a:solidFill>
                <a:cs typeface="Arabic Transparent" pitchFamily="2" charset="-78"/>
              </a:rPr>
              <a:t>المشروعة</a:t>
            </a:r>
            <a:r>
              <a:rPr lang="ar-JO" sz="2800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SA" sz="2800" dirty="0">
              <a:solidFill>
                <a:srgbClr val="0070C0"/>
              </a:solidFill>
              <a:cs typeface="Arabic Transparent" pitchFamily="2" charset="-78"/>
            </a:endParaRPr>
          </a:p>
          <a:p>
            <a:pPr marL="0" indent="0" algn="r" rtl="1">
              <a:lnSpc>
                <a:spcPct val="90000"/>
              </a:lnSpc>
              <a:buFont typeface="Wingdings" pitchFamily="2" charset="2"/>
              <a:buNone/>
              <a:defRPr/>
            </a:pPr>
            <a:endParaRPr lang="ar-SA" sz="1400" dirty="0">
              <a:solidFill>
                <a:srgbClr val="0070C0"/>
              </a:solidFill>
              <a:cs typeface="Arabic Transparent" pitchFamily="2" charset="-78"/>
            </a:endParaRPr>
          </a:p>
          <a:p>
            <a:pPr marL="0" indent="0" algn="r" rt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r-SA" sz="2800" dirty="0">
                <a:solidFill>
                  <a:srgbClr val="0070C0"/>
                </a:solidFill>
                <a:cs typeface="Arabic Transparent" pitchFamily="2" charset="-78"/>
              </a:rPr>
              <a:t>4- </a:t>
            </a:r>
            <a:r>
              <a:rPr lang="ar-LB" sz="2800" dirty="0" smtClean="0">
                <a:solidFill>
                  <a:srgbClr val="0070C0"/>
                </a:solidFill>
                <a:cs typeface="Arabic Transparent" pitchFamily="2" charset="-78"/>
              </a:rPr>
              <a:t>	</a:t>
            </a:r>
            <a:r>
              <a:rPr lang="ar-SA" sz="2800" dirty="0" smtClean="0">
                <a:solidFill>
                  <a:srgbClr val="0070C0"/>
                </a:solidFill>
                <a:cs typeface="Arabic Transparent" pitchFamily="2" charset="-78"/>
              </a:rPr>
              <a:t>عدم </a:t>
            </a:r>
            <a:r>
              <a:rPr lang="ar-SA" sz="2800" dirty="0">
                <a:solidFill>
                  <a:srgbClr val="0070C0"/>
                </a:solidFill>
                <a:cs typeface="Arabic Transparent" pitchFamily="2" charset="-78"/>
              </a:rPr>
              <a:t>القدرة على التنبؤ </a:t>
            </a:r>
            <a:r>
              <a:rPr lang="ar-SA" sz="2800" dirty="0" smtClean="0">
                <a:solidFill>
                  <a:srgbClr val="0070C0"/>
                </a:solidFill>
                <a:cs typeface="Arabic Transparent" pitchFamily="2" charset="-78"/>
              </a:rPr>
              <a:t>بتكاليف </a:t>
            </a:r>
            <a:r>
              <a:rPr lang="ar-SA" sz="2800" dirty="0">
                <a:solidFill>
                  <a:srgbClr val="0070C0"/>
                </a:solidFill>
                <a:cs typeface="Arabic Transparent" pitchFamily="2" charset="-78"/>
              </a:rPr>
              <a:t>وزمن </a:t>
            </a:r>
            <a:r>
              <a:rPr lang="ar-SA" sz="2800" dirty="0" smtClean="0">
                <a:solidFill>
                  <a:srgbClr val="0070C0"/>
                </a:solidFill>
                <a:cs typeface="Arabic Transparent" pitchFamily="2" charset="-78"/>
              </a:rPr>
              <a:t>الإجراءات</a:t>
            </a:r>
            <a:r>
              <a:rPr lang="ar-JO" sz="2800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en-US" sz="2800" dirty="0">
              <a:solidFill>
                <a:srgbClr val="0070C0"/>
              </a:solidFill>
              <a:cs typeface="Arabic Transparent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93" y="2052970"/>
            <a:ext cx="2619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8369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147777" y="499730"/>
            <a:ext cx="5422603" cy="11164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rtl="1"/>
            <a:r>
              <a:rPr lang="ar-JO" altLang="en-US" sz="27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تسهيل النقل والتجارة في المنطقة العربية </a:t>
            </a:r>
            <a:br>
              <a:rPr lang="ar-JO" altLang="en-US" sz="27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</a:br>
            <a:r>
              <a:rPr lang="ar-SA" altLang="en-US" sz="27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أهم الأسباب</a:t>
            </a:r>
            <a:endParaRPr lang="en-US" altLang="en-US" sz="2700" dirty="0">
              <a:solidFill>
                <a:srgbClr val="EAB200"/>
              </a:solidFill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 bwMode="auto">
          <a:xfrm>
            <a:off x="783432" y="1956390"/>
            <a:ext cx="8229600" cy="4359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عدم وضوح </a:t>
            </a:r>
            <a:r>
              <a:rPr lang="ar-JO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و</a:t>
            </a:r>
            <a:r>
              <a:rPr lang="ar-SA" altLang="en-US" sz="2400" dirty="0">
                <a:solidFill>
                  <a:srgbClr val="0070C0"/>
                </a:solidFill>
                <a:cs typeface="Arabic Transparent" pitchFamily="2" charset="-78"/>
              </a:rPr>
              <a:t> بطء </a:t>
            </a:r>
            <a:r>
              <a:rPr lang="ar-SA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الإجراءات</a:t>
            </a:r>
            <a:r>
              <a:rPr lang="ar-JO" altLang="en-US" sz="2400" dirty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SA" altLang="en-US" sz="2400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تغيير</a:t>
            </a:r>
            <a:r>
              <a:rPr lang="ar-JO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 </a:t>
            </a:r>
            <a:r>
              <a:rPr lang="ar-SA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معظم الإجراءات والقواعد والرسوم والقيود</a:t>
            </a:r>
            <a:r>
              <a:rPr lang="ar-JO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 </a:t>
            </a:r>
            <a:r>
              <a:rPr lang="ar-SA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بشكل</a:t>
            </a:r>
            <a:r>
              <a:rPr lang="ar-JO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 </a:t>
            </a:r>
            <a:r>
              <a:rPr lang="ar-SA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مستمر</a:t>
            </a:r>
            <a:r>
              <a:rPr lang="ar-JO" altLang="en-US" sz="2400" dirty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JO" altLang="en-US" sz="2400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عدم ارتباط جميع الأطراف في نظام متكامل يسمح بتبادل المعلومات بينها إلكترونياً</a:t>
            </a:r>
            <a:r>
              <a:rPr lang="ar-JO" altLang="en-US" sz="2400" dirty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SA" altLang="en-US" sz="2400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SA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تعدد السلطات الحكومية التي لها علاقة بعملية نقل البضائع في المنافذ الدولية وانفصال سياساتها، حيث تعمل كل جهة على وضع قوانين ولوائح وإجراءات تحقق</a:t>
            </a:r>
            <a:r>
              <a:rPr lang="ar-LB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 </a:t>
            </a:r>
            <a:r>
              <a:rPr lang="ar-JO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أهدافها </a:t>
            </a:r>
            <a:r>
              <a:rPr lang="ar-SA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فقط دون النظر إلى أهداف الجهات الأخرى</a:t>
            </a:r>
            <a:r>
              <a:rPr lang="ar-JO" altLang="en-US" sz="2400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SA" altLang="en-US" sz="2400" dirty="0" smtClean="0">
              <a:solidFill>
                <a:srgbClr val="0070C0"/>
              </a:solidFill>
              <a:cs typeface="Arabic Transparent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99" y="1720812"/>
            <a:ext cx="2026499" cy="151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85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2083981"/>
            <a:ext cx="8305800" cy="3707219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 algn="r" rtl="1">
              <a:buFont typeface="Wingdings" panose="05000000000000000000" pitchFamily="2" charset="2"/>
              <a:buChar char="Ø"/>
              <a:tabLst>
                <a:tab pos="265113" algn="l"/>
              </a:tabLst>
              <a:defRPr/>
            </a:pPr>
            <a:r>
              <a:rPr lang="ar-LB" dirty="0" smtClean="0">
                <a:solidFill>
                  <a:srgbClr val="0070C0"/>
                </a:solidFill>
                <a:cs typeface="Arabic Transparent" pitchFamily="2" charset="-78"/>
              </a:rPr>
              <a:t>زيادة القدرة التنافسية للمنتجات والصادرات العربية</a:t>
            </a:r>
            <a:r>
              <a:rPr lang="ar-JO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LB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Ø"/>
              <a:defRPr/>
            </a:pPr>
            <a:r>
              <a:rPr lang="ar-LB" dirty="0" smtClean="0">
                <a:solidFill>
                  <a:srgbClr val="0070C0"/>
                </a:solidFill>
                <a:cs typeface="Arabic Transparent" pitchFamily="2" charset="-78"/>
              </a:rPr>
              <a:t> زيادة ا</a:t>
            </a:r>
            <a:r>
              <a:rPr lang="ar-SA" dirty="0" smtClean="0">
                <a:solidFill>
                  <a:srgbClr val="0070C0"/>
                </a:solidFill>
                <a:cs typeface="Arabic Transparent" pitchFamily="2" charset="-78"/>
              </a:rPr>
              <a:t>لتجارة البينية </a:t>
            </a:r>
            <a:r>
              <a:rPr lang="ar-LB" dirty="0" smtClean="0">
                <a:solidFill>
                  <a:srgbClr val="0070C0"/>
                </a:solidFill>
                <a:cs typeface="Arabic Transparent" pitchFamily="2" charset="-78"/>
              </a:rPr>
              <a:t>بين الدول العربية</a:t>
            </a:r>
            <a:r>
              <a:rPr lang="ar-JO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LB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Ø"/>
              <a:defRPr/>
            </a:pPr>
            <a:r>
              <a:rPr lang="ar-LB" dirty="0" smtClean="0">
                <a:solidFill>
                  <a:srgbClr val="0070C0"/>
                </a:solidFill>
                <a:cs typeface="Arabic Transparent" pitchFamily="2" charset="-78"/>
              </a:rPr>
              <a:t> زيادة حركة الأفراد بين الدول العربية</a:t>
            </a:r>
            <a:r>
              <a:rPr lang="ar-JO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LB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Ø"/>
              <a:defRPr/>
            </a:pPr>
            <a:r>
              <a:rPr lang="ar-LB" dirty="0" smtClean="0">
                <a:solidFill>
                  <a:srgbClr val="0070C0"/>
                </a:solidFill>
                <a:cs typeface="Arabic Transparent" pitchFamily="2" charset="-78"/>
              </a:rPr>
              <a:t> زيادة الترابط الاقتصادي والاجتماعي بين الدول العربية</a:t>
            </a:r>
            <a:r>
              <a:rPr lang="ar-JO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LB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marL="457200" indent="-457200" algn="r" rtl="1">
              <a:buFont typeface="Wingdings" panose="05000000000000000000" pitchFamily="2" charset="2"/>
              <a:buChar char="Ø"/>
              <a:defRPr/>
            </a:pPr>
            <a:r>
              <a:rPr lang="ar-LB" dirty="0" smtClean="0">
                <a:solidFill>
                  <a:srgbClr val="0070C0"/>
                </a:solidFill>
                <a:cs typeface="Arabic Transparent" pitchFamily="2" charset="-78"/>
              </a:rPr>
              <a:t> المساهمة في تحقيق التكامل الإقليمي العربي</a:t>
            </a:r>
            <a:r>
              <a:rPr lang="ar-JO" dirty="0" smtClean="0">
                <a:solidFill>
                  <a:srgbClr val="0070C0"/>
                </a:solidFill>
                <a:cs typeface="Arabic Transparent" pitchFamily="2" charset="-78"/>
              </a:rPr>
              <a:t>.</a:t>
            </a:r>
            <a:endParaRPr lang="ar-LB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marL="0" indent="0" algn="r" rtl="1">
              <a:buFont typeface="Wingdings" pitchFamily="2" charset="2"/>
              <a:buChar char="v"/>
              <a:defRPr/>
            </a:pPr>
            <a:endParaRPr lang="ar-LB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algn="ctr" rtl="1">
              <a:buFontTx/>
              <a:buNone/>
              <a:defRPr/>
            </a:pPr>
            <a:endParaRPr lang="en-US" b="1" u="sng" dirty="0" smtClean="0">
              <a:solidFill>
                <a:srgbClr val="FFC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62447" y="170971"/>
            <a:ext cx="49973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Tx/>
              <a:buNone/>
              <a:defRPr/>
            </a:pPr>
            <a:endParaRPr lang="ar-JO" b="1" u="sng" dirty="0">
              <a:solidFill>
                <a:srgbClr val="EAB200"/>
              </a:solidFill>
              <a:cs typeface="Arabic Transparent" pitchFamily="2" charset="-78"/>
            </a:endParaRPr>
          </a:p>
          <a:p>
            <a:pPr marL="109728" algn="ctr" rtl="1">
              <a:defRPr/>
            </a:pPr>
            <a:r>
              <a:rPr lang="ar-LB" sz="2700" b="1" dirty="0">
                <a:solidFill>
                  <a:srgbClr val="EAB2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cs typeface="Arabic Transparent" pitchFamily="2" charset="-78"/>
              </a:rPr>
              <a:t>ت</a:t>
            </a:r>
            <a:r>
              <a:rPr lang="ar-SA" sz="2700" b="1" dirty="0">
                <a:solidFill>
                  <a:srgbClr val="EAB2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cs typeface="Arabic Transparent" pitchFamily="2" charset="-78"/>
              </a:rPr>
              <a:t>سهيل النقل والتجارة</a:t>
            </a:r>
            <a:r>
              <a:rPr lang="ar-LB" sz="2700" b="1" dirty="0">
                <a:solidFill>
                  <a:srgbClr val="EAB2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cs typeface="Arabic Transparent" pitchFamily="2" charset="-78"/>
              </a:rPr>
              <a:t> في المنطقة العربية</a:t>
            </a:r>
            <a:endParaRPr lang="ar-JO" sz="2700" b="1" dirty="0">
              <a:solidFill>
                <a:srgbClr val="EAB2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n-lt"/>
              <a:cs typeface="Arabic Transparent" pitchFamily="2" charset="-78"/>
            </a:endParaRPr>
          </a:p>
          <a:p>
            <a:pPr marL="109728" algn="ctr" rtl="1">
              <a:defRPr/>
            </a:pPr>
            <a:r>
              <a:rPr lang="ar-LB" sz="2700" b="1" dirty="0">
                <a:solidFill>
                  <a:srgbClr val="EAB2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cs typeface="Arabic Transparent" pitchFamily="2" charset="-78"/>
              </a:rPr>
              <a:t>الأهداف الأساسية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669" y="4711780"/>
            <a:ext cx="3423683" cy="137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28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7079" y="1488558"/>
            <a:ext cx="8559209" cy="4536614"/>
          </a:xfrm>
        </p:spPr>
        <p:txBody>
          <a:bodyPr>
            <a:normAutofit fontScale="32500" lnSpcReduction="20000"/>
          </a:bodyPr>
          <a:lstStyle/>
          <a:p>
            <a:pPr marL="361950" marR="64008" indent="-361950" algn="r" rtl="1">
              <a:lnSpc>
                <a:spcPct val="170000"/>
              </a:lnSpc>
              <a:defRPr/>
            </a:pPr>
            <a:r>
              <a:rPr lang="ar-JO" sz="7200" dirty="0" smtClean="0">
                <a:solidFill>
                  <a:srgbClr val="0070C0"/>
                </a:solidFill>
                <a:cs typeface="Arabic Transparent" pitchFamily="2" charset="-78"/>
              </a:rPr>
              <a:t>حث </a:t>
            </a:r>
            <a:r>
              <a:rPr lang="ar-JO" sz="7200" dirty="0">
                <a:solidFill>
                  <a:srgbClr val="0070C0"/>
                </a:solidFill>
                <a:cs typeface="Arabic Transparent" pitchFamily="2" charset="-78"/>
              </a:rPr>
              <a:t>الدول التي لم تقم بإنشاء امانة تنفيذية لتسهيل التجارة والنقل على الإسراع في ذلك وتحديد مهامها </a:t>
            </a:r>
            <a:r>
              <a:rPr lang="ar-JO" sz="7200" dirty="0" smtClean="0">
                <a:solidFill>
                  <a:srgbClr val="0070C0"/>
                </a:solidFill>
                <a:cs typeface="Arabic Transparent" pitchFamily="2" charset="-78"/>
              </a:rPr>
              <a:t>مسؤولياتها.</a:t>
            </a:r>
          </a:p>
          <a:p>
            <a:pPr marL="361950" marR="64008" indent="-361950" algn="r" rtl="1">
              <a:lnSpc>
                <a:spcPct val="170000"/>
              </a:lnSpc>
              <a:defRPr/>
            </a:pPr>
            <a:r>
              <a:rPr lang="ar-JO" sz="7200" dirty="0" smtClean="0">
                <a:solidFill>
                  <a:srgbClr val="0070C0"/>
                </a:solidFill>
                <a:cs typeface="Arabic Transparent" pitchFamily="2" charset="-78"/>
              </a:rPr>
              <a:t>إعداد </a:t>
            </a:r>
            <a:r>
              <a:rPr lang="ar-JO" sz="7200" dirty="0">
                <a:solidFill>
                  <a:srgbClr val="0070C0"/>
                </a:solidFill>
                <a:cs typeface="Arabic Transparent" pitchFamily="2" charset="-78"/>
              </a:rPr>
              <a:t>الدراسات والأبحاث المشتركة (الثنائية والمتعددة الاطراف) فيما يتعلق بواقع التجارة والنقل في الدول العربية.</a:t>
            </a:r>
          </a:p>
          <a:p>
            <a:pPr marL="361950" marR="64008" indent="-361950" algn="r" rtl="1">
              <a:lnSpc>
                <a:spcPct val="170000"/>
              </a:lnSpc>
              <a:defRPr/>
            </a:pPr>
            <a:r>
              <a:rPr lang="ar-JO" sz="7200" dirty="0">
                <a:solidFill>
                  <a:srgbClr val="0070C0"/>
                </a:solidFill>
                <a:cs typeface="Arabic Transparent" pitchFamily="2" charset="-78"/>
              </a:rPr>
              <a:t>تبادل التشريعات والانظمة الخاصة بالجمارك والجهات العاملة في مجال المعاينة والفحوصات المخبرية بهدف </a:t>
            </a:r>
            <a:r>
              <a:rPr lang="ar-JO" sz="7200" dirty="0" smtClean="0">
                <a:solidFill>
                  <a:srgbClr val="0070C0"/>
                </a:solidFill>
                <a:cs typeface="Arabic Transparent" pitchFamily="2" charset="-78"/>
              </a:rPr>
              <a:t>موائمتها.</a:t>
            </a:r>
            <a:endParaRPr lang="ar-JO" sz="7200" dirty="0">
              <a:solidFill>
                <a:srgbClr val="0070C0"/>
              </a:solidFill>
              <a:cs typeface="Arabic Transparent" pitchFamily="2" charset="-78"/>
            </a:endParaRPr>
          </a:p>
          <a:p>
            <a:pPr marL="361950" marR="64008" indent="-361950" algn="r" rtl="1">
              <a:lnSpc>
                <a:spcPct val="170000"/>
              </a:lnSpc>
              <a:defRPr/>
            </a:pPr>
            <a:r>
              <a:rPr lang="ar-JO" sz="7200" dirty="0">
                <a:solidFill>
                  <a:srgbClr val="0070C0"/>
                </a:solidFill>
                <a:cs typeface="Arabic Transparent" pitchFamily="2" charset="-78"/>
              </a:rPr>
              <a:t>الحرص على المشاركة الفعالة في ورش العمل والمؤتمرات ذات </a:t>
            </a:r>
            <a:r>
              <a:rPr lang="ar-JO" sz="7200" dirty="0" smtClean="0">
                <a:solidFill>
                  <a:srgbClr val="0070C0"/>
                </a:solidFill>
                <a:cs typeface="Arabic Transparent" pitchFamily="2" charset="-78"/>
              </a:rPr>
              <a:t>الصلة. </a:t>
            </a:r>
            <a:endParaRPr lang="ar-JO" sz="7200" dirty="0">
              <a:solidFill>
                <a:srgbClr val="0070C0"/>
              </a:solidFill>
              <a:cs typeface="Arabic Transparent" pitchFamily="2" charset="-78"/>
            </a:endParaRPr>
          </a:p>
          <a:p>
            <a:pPr marL="361950" marR="64008" indent="-361950" algn="r" rtl="1">
              <a:lnSpc>
                <a:spcPct val="170000"/>
              </a:lnSpc>
              <a:defRPr/>
            </a:pPr>
            <a:r>
              <a:rPr lang="ar-JO" sz="7200" dirty="0">
                <a:solidFill>
                  <a:srgbClr val="0070C0"/>
                </a:solidFill>
                <a:cs typeface="Arabic Transparent" pitchFamily="2" charset="-78"/>
              </a:rPr>
              <a:t>حث الجهات التمويلية الوطنية والاقليمية والدولية لتقديم </a:t>
            </a:r>
            <a:r>
              <a:rPr lang="ar-JO" sz="7200" dirty="0" smtClean="0">
                <a:solidFill>
                  <a:srgbClr val="0070C0"/>
                </a:solidFill>
                <a:cs typeface="Arabic Transparent" pitchFamily="2" charset="-78"/>
              </a:rPr>
              <a:t>الدعم الفني والمالي.</a:t>
            </a:r>
            <a:endParaRPr lang="ar-JO" sz="7200" dirty="0">
              <a:solidFill>
                <a:srgbClr val="0070C0"/>
              </a:solidFill>
              <a:cs typeface="Arabic Transparent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41452" y="636145"/>
            <a:ext cx="5337544" cy="682291"/>
          </a:xfrm>
        </p:spPr>
        <p:txBody>
          <a:bodyPr>
            <a:noAutofit/>
          </a:bodyPr>
          <a:lstStyle/>
          <a:p>
            <a:pPr algn="ctr" rtl="1"/>
            <a:r>
              <a:rPr lang="ar-JO" sz="27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ملخص توصيات مؤتمر عمان</a:t>
            </a:r>
            <a:r>
              <a:rPr lang="ar-JO" sz="2400" dirty="0" smtClean="0"/>
              <a:t/>
            </a:r>
            <a:br>
              <a:rPr lang="ar-JO" sz="2400" dirty="0" smtClean="0"/>
            </a:b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87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2139" y="1754371"/>
            <a:ext cx="8559209" cy="4316820"/>
          </a:xfrm>
        </p:spPr>
        <p:txBody>
          <a:bodyPr>
            <a:normAutofit fontScale="25000" lnSpcReduction="20000"/>
          </a:bodyPr>
          <a:lstStyle/>
          <a:p>
            <a:pPr marL="361950" marR="64008" indent="-361950" algn="r" rtl="1">
              <a:lnSpc>
                <a:spcPct val="170000"/>
              </a:lnSpc>
              <a:defRPr/>
            </a:pPr>
            <a:r>
              <a:rPr lang="ar-JO" sz="9200" dirty="0" smtClean="0">
                <a:solidFill>
                  <a:srgbClr val="0070C0"/>
                </a:solidFill>
                <a:cs typeface="Arabic Transparent" pitchFamily="2" charset="-78"/>
              </a:rPr>
              <a:t>عقد </a:t>
            </a:r>
            <a:r>
              <a:rPr lang="ar-JO" sz="9200" dirty="0">
                <a:solidFill>
                  <a:srgbClr val="0070C0"/>
                </a:solidFill>
                <a:cs typeface="Arabic Transparent" pitchFamily="2" charset="-78"/>
              </a:rPr>
              <a:t>اتفاقيات او مذكرات تفاهم ثنائية او متعددة الاطراف لتمكين الناقلين والجهات المعنية من الاستفادة من المعلومات والبيانات المتوفرة في مراكز المعلومات الخاصة بقطاع النقل في الدول العربية.</a:t>
            </a:r>
          </a:p>
          <a:p>
            <a:pPr marL="361950" marR="64008" indent="-361950" algn="r" rtl="1">
              <a:lnSpc>
                <a:spcPct val="170000"/>
              </a:lnSpc>
              <a:defRPr/>
            </a:pPr>
            <a:r>
              <a:rPr lang="ar-JO" sz="9200" dirty="0">
                <a:solidFill>
                  <a:srgbClr val="0070C0"/>
                </a:solidFill>
                <a:cs typeface="Arabic Transparent" pitchFamily="2" charset="-78"/>
              </a:rPr>
              <a:t>التأكيد على اهمية المشاركة في اجتماعات اللجان المشتركة للمختصين في الدول العربية لبحث كافة السبل التي من شأنها تسهيل التجارة والنقل بين الدول العربية  وعبرها (الترانزيت). </a:t>
            </a:r>
          </a:p>
          <a:p>
            <a:pPr marL="361950" marR="64008" indent="-361950" algn="r" defTabSz="542925" rtl="1">
              <a:lnSpc>
                <a:spcPct val="170000"/>
              </a:lnSpc>
              <a:defRPr/>
            </a:pPr>
            <a:r>
              <a:rPr lang="ar-JO" sz="9200" dirty="0">
                <a:solidFill>
                  <a:srgbClr val="0070C0"/>
                </a:solidFill>
                <a:cs typeface="Arabic Transparent" pitchFamily="2" charset="-78"/>
              </a:rPr>
              <a:t>العمل على وضع آليات ومعايير وطنية معتمدة لجمع البيانات والمعلومات </a:t>
            </a:r>
            <a:r>
              <a:rPr lang="ar-JO" sz="9200" dirty="0" smtClean="0">
                <a:solidFill>
                  <a:srgbClr val="0070C0"/>
                </a:solidFill>
                <a:cs typeface="Arabic Transparent" pitchFamily="2" charset="-78"/>
              </a:rPr>
              <a:t>وتبادلها وتوحيد الأنظمة الإلكترونية فيما بينها. </a:t>
            </a:r>
            <a:endParaRPr lang="ar-JO" sz="9200" dirty="0">
              <a:solidFill>
                <a:srgbClr val="0070C0"/>
              </a:solidFill>
              <a:cs typeface="Arabic Transparent" pitchFamily="2" charset="-78"/>
            </a:endParaRPr>
          </a:p>
          <a:p>
            <a:pPr marL="361950" marR="64008" indent="-361950" algn="r" defTabSz="542925" rtl="1">
              <a:lnSpc>
                <a:spcPct val="170000"/>
              </a:lnSpc>
              <a:defRPr/>
            </a:pPr>
            <a:endParaRPr lang="ar-JO" sz="6400" dirty="0" smtClean="0">
              <a:solidFill>
                <a:srgbClr val="0070C0"/>
              </a:solidFill>
              <a:cs typeface="Arabic Transparent" pitchFamily="2" charset="-78"/>
            </a:endParaRPr>
          </a:p>
          <a:p>
            <a:pPr marL="109728" indent="0" algn="justLow" rtl="1">
              <a:lnSpc>
                <a:spcPct val="170000"/>
              </a:lnSpc>
              <a:buNone/>
            </a:pPr>
            <a:r>
              <a:rPr lang="ar-JO" sz="6400" dirty="0">
                <a:cs typeface="Arabic Transparent" pitchFamily="2" charset="-78"/>
              </a:rPr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41452" y="636145"/>
            <a:ext cx="5337544" cy="682291"/>
          </a:xfrm>
        </p:spPr>
        <p:txBody>
          <a:bodyPr>
            <a:noAutofit/>
          </a:bodyPr>
          <a:lstStyle/>
          <a:p>
            <a:pPr algn="ctr" rtl="1"/>
            <a:r>
              <a:rPr lang="ar-JO" sz="27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ملخص توصيات  مؤتمر عمان</a:t>
            </a:r>
            <a:r>
              <a:rPr lang="ar-JO" sz="2400" dirty="0" smtClean="0"/>
              <a:t/>
            </a:r>
            <a:br>
              <a:rPr lang="ar-JO" sz="2400" dirty="0" smtClean="0"/>
            </a:b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31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671" y="361506"/>
            <a:ext cx="5337545" cy="988829"/>
          </a:xfrm>
        </p:spPr>
        <p:txBody>
          <a:bodyPr>
            <a:noAutofit/>
          </a:bodyPr>
          <a:lstStyle/>
          <a:p>
            <a:pPr algn="ctr" rtl="1"/>
            <a:r>
              <a:rPr lang="ar-JO" sz="2650" dirty="0">
                <a:solidFill>
                  <a:srgbClr val="EAB200"/>
                </a:solidFill>
              </a:rPr>
              <a:t>التعاون الاقليمي في مجال تسهيل النقل والتجارة</a:t>
            </a:r>
            <a:r>
              <a:rPr lang="en-US" sz="2650" b="1" dirty="0" smtClean="0"/>
              <a:t/>
            </a:r>
            <a:br>
              <a:rPr lang="en-US" sz="2650" b="1" dirty="0" smtClean="0"/>
            </a:br>
            <a:r>
              <a:rPr lang="ar-SA" altLang="en-US" sz="2650" dirty="0">
                <a:solidFill>
                  <a:srgbClr val="EAB200"/>
                </a:solidFill>
              </a:rPr>
              <a:t>ما هو المطلوب عمله الآن؟ </a:t>
            </a:r>
            <a:endParaRPr lang="en-GB" sz="265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30817"/>
            <a:ext cx="7924800" cy="4095345"/>
          </a:xfrm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JO" sz="2800" dirty="0">
                <a:solidFill>
                  <a:srgbClr val="0070C0"/>
                </a:solidFill>
                <a:cs typeface="Arabic Transparent" pitchFamily="2" charset="-78"/>
              </a:rPr>
              <a:t> دعوة الدول الى تشكيل امانة تنفيذية لتسهيل النقل والتجارة لديها.</a:t>
            </a: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JO" sz="2800" dirty="0">
                <a:solidFill>
                  <a:srgbClr val="0070C0"/>
                </a:solidFill>
                <a:cs typeface="Arabic Transparent" pitchFamily="2" charset="-78"/>
              </a:rPr>
              <a:t>تشكيل امانة تنفيذية مشتركة ضمن منظومة جامعة الدول </a:t>
            </a:r>
            <a:r>
              <a:rPr lang="ar-JO" sz="2800" dirty="0" smtClean="0">
                <a:solidFill>
                  <a:srgbClr val="0070C0"/>
                </a:solidFill>
                <a:cs typeface="Arabic Transparent" pitchFamily="2" charset="-78"/>
              </a:rPr>
              <a:t>العربية لمتابعة كافة الامور الخاصة بتسهيل النقل.  </a:t>
            </a:r>
            <a:endParaRPr lang="ar-JO" sz="2800" dirty="0">
              <a:solidFill>
                <a:srgbClr val="0070C0"/>
              </a:solidFill>
              <a:cs typeface="Arabic Transparent" pitchFamily="2" charset="-78"/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JO" sz="2800" dirty="0">
                <a:solidFill>
                  <a:srgbClr val="0070C0"/>
                </a:solidFill>
                <a:cs typeface="Arabic Transparent" pitchFamily="2" charset="-78"/>
              </a:rPr>
              <a:t>اعتماد توصيات مؤتمر عمان لتعزيز تسهيل النقل والتجارة الاقليمي ومخاطبة الدول العربية الاعضاء لتنفيذ ما جاء به تعزيزاً للتجارة العربية </a:t>
            </a:r>
            <a:r>
              <a:rPr lang="ar-JO" sz="2800" dirty="0" smtClean="0">
                <a:solidFill>
                  <a:srgbClr val="0070C0"/>
                </a:solidFill>
                <a:cs typeface="Arabic Transparent" pitchFamily="2" charset="-78"/>
              </a:rPr>
              <a:t>البينية.</a:t>
            </a:r>
            <a:endParaRPr lang="ar-SA" sz="2800" dirty="0">
              <a:solidFill>
                <a:srgbClr val="0070C0"/>
              </a:solidFill>
              <a:cs typeface="Arabic Transparent" pitchFamily="2" charset="-78"/>
            </a:endParaRPr>
          </a:p>
          <a:p>
            <a:pPr algn="justLow" rtl="1">
              <a:lnSpc>
                <a:spcPct val="150000"/>
              </a:lnSpc>
              <a:buFont typeface="Wingdings" pitchFamily="2" charset="2"/>
              <a:buChar char="Ø"/>
            </a:pPr>
            <a:endParaRPr lang="ar-JO" dirty="0" smtClean="0">
              <a:cs typeface="Arabic Transparent" pitchFamily="2" charset="-78"/>
            </a:endParaRPr>
          </a:p>
          <a:p>
            <a:pPr marL="0" indent="0" algn="justLow" rtl="1">
              <a:lnSpc>
                <a:spcPct val="150000"/>
              </a:lnSpc>
              <a:buNone/>
            </a:pPr>
            <a:endParaRPr lang="en-GB" dirty="0" smtClean="0"/>
          </a:p>
          <a:p>
            <a:pPr marL="393192" lvl="1" indent="0" algn="justLow" rtl="1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862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ubtitle 3"/>
          <p:cNvSpPr>
            <a:spLocks noGrp="1"/>
          </p:cNvSpPr>
          <p:nvPr>
            <p:ph type="subTitle" idx="1"/>
          </p:nvPr>
        </p:nvSpPr>
        <p:spPr bwMode="auto">
          <a:xfrm>
            <a:off x="0" y="2243470"/>
            <a:ext cx="8915400" cy="144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rtl="1"/>
            <a:r>
              <a:rPr lang="ar-SA" altLang="en-US" sz="6000" b="1" dirty="0" smtClean="0">
                <a:solidFill>
                  <a:srgbClr val="FF0000"/>
                </a:solidFill>
                <a:cs typeface="Times New Roman (Arabic)" charset="-78"/>
              </a:rPr>
              <a:t>أشكركم على حسن الاستماع </a:t>
            </a:r>
            <a:endParaRPr lang="en-US" altLang="en-US" sz="6000" b="1" i="1" dirty="0" smtClean="0">
              <a:solidFill>
                <a:srgbClr val="FF0000"/>
              </a:solidFill>
              <a:cs typeface="Arabic Transparent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6921E-0125-4FA2-B06D-A036B378569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96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21" y="1279415"/>
            <a:ext cx="8272130" cy="4990306"/>
          </a:xfrm>
        </p:spPr>
        <p:txBody>
          <a:bodyPr>
            <a:normAutofit fontScale="85000" lnSpcReduction="20000"/>
          </a:bodyPr>
          <a:lstStyle/>
          <a:p>
            <a:pPr marL="0" indent="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		</a:t>
            </a:r>
            <a:r>
              <a:rPr lang="ar-JO" sz="33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المحتويات</a:t>
            </a:r>
          </a:p>
          <a:p>
            <a:pPr marL="342900" indent="-34290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الاطار العام لتسهيل النقل والتجارة</a:t>
            </a:r>
          </a:p>
          <a:p>
            <a:pPr marL="342900" indent="-34290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الهيكل العام لتسهيل النقل والتجارة</a:t>
            </a:r>
            <a:endParaRPr lang="en-US" sz="22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342900" indent="-34290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اللجنة الوطنية والأمانة التنفيذية  لتسهيل النقل والتجارة</a:t>
            </a:r>
          </a:p>
          <a:p>
            <a:pPr marL="342900" indent="-34290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خطوط التجارة الدولية عبر دول المشرق</a:t>
            </a:r>
          </a:p>
          <a:p>
            <a:pPr marL="342900" indent="-34290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برنامج تسهيل النقل والتجارة الممول من الاتحاد </a:t>
            </a:r>
            <a:r>
              <a:rPr lang="ar-JO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الأوروبي</a:t>
            </a:r>
            <a:endParaRPr lang="ar-JO" sz="22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342900" indent="-34290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استراتيجية تسهيل النقل والتجارة 2015-2017 / التحديات في </a:t>
            </a:r>
            <a:r>
              <a:rPr lang="ar-JO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الأردن</a:t>
            </a:r>
          </a:p>
          <a:p>
            <a:pPr marL="342900" indent="-34290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محاور </a:t>
            </a:r>
            <a:r>
              <a:rPr lang="ar-JO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الاستراتيجية</a:t>
            </a:r>
          </a:p>
          <a:p>
            <a:pPr marL="342900" indent="-34290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SA" altLang="en-US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تسهيل النقل والتجارة </a:t>
            </a:r>
            <a:r>
              <a:rPr lang="ar-SA" altLang="en-US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في</a:t>
            </a:r>
            <a:r>
              <a:rPr lang="ar-JO" altLang="en-US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 المنطقة </a:t>
            </a:r>
            <a:r>
              <a:rPr lang="ar-LB" altLang="en-US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العربية</a:t>
            </a:r>
            <a:r>
              <a:rPr lang="ar-JO" altLang="en-US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 /</a:t>
            </a:r>
            <a:r>
              <a:rPr lang="en-US" altLang="en-US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 </a:t>
            </a:r>
            <a:r>
              <a:rPr lang="ar-JO" altLang="en-US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التحديات</a:t>
            </a:r>
          </a:p>
          <a:p>
            <a:pPr marL="342900" indent="-34290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altLang="en-US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تسهيل النقل والتجارة في المنطقة العربية </a:t>
            </a:r>
            <a:r>
              <a:rPr lang="ar-JO" altLang="en-US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/ </a:t>
            </a:r>
            <a:r>
              <a:rPr lang="ar-SA" altLang="en-US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أهم الأسباب</a:t>
            </a:r>
            <a:endParaRPr lang="ar-JO" altLang="en-US" sz="2200" dirty="0" smtClean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342900" indent="-342900" algn="r" rtl="1">
              <a:defRPr/>
            </a:pPr>
            <a:r>
              <a:rPr lang="ar-LB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</a:t>
            </a:r>
            <a:r>
              <a:rPr lang="ar-SA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سهيل </a:t>
            </a:r>
            <a:r>
              <a:rPr lang="ar-SA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النقل والتجارة</a:t>
            </a:r>
            <a:r>
              <a:rPr lang="ar-LB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 في المنطقة العربية</a:t>
            </a:r>
            <a:r>
              <a:rPr lang="ar-JO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 / </a:t>
            </a:r>
            <a:r>
              <a:rPr lang="ar-LB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الأهداف الأساسية </a:t>
            </a:r>
            <a:endParaRPr lang="ar-JO" sz="2200" dirty="0" smtClean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342900" indent="-342900" algn="r" rtl="1">
              <a:defRPr/>
            </a:pP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ملخص توصيات مؤتمر </a:t>
            </a:r>
            <a:r>
              <a:rPr lang="ar-JO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عمان</a:t>
            </a:r>
          </a:p>
          <a:p>
            <a:pPr marL="342900" indent="-342900" algn="r" rtl="1">
              <a:defRPr/>
            </a:pP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التعاون </a:t>
            </a:r>
            <a:r>
              <a:rPr lang="ar-JO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الإقليمي </a:t>
            </a:r>
            <a:r>
              <a:rPr lang="ar-JO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في مجال تسهيل النقل </a:t>
            </a:r>
            <a:r>
              <a:rPr lang="ar-JO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والتجارة / </a:t>
            </a:r>
            <a:r>
              <a:rPr lang="ar-SA" altLang="en-US" sz="22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ما </a:t>
            </a:r>
            <a:r>
              <a:rPr lang="ar-SA" altLang="en-US" sz="22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هو المطلوب عمله الآن</a:t>
            </a:r>
            <a:endParaRPr lang="ar-LB" sz="22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0" indent="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ar-JO" altLang="en-US" sz="2200" dirty="0" smtClean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0" indent="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ar-JO" altLang="en-US" sz="2800" dirty="0" smtClean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0" indent="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ar-JO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0" indent="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ar-JO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0" indent="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0" indent="0" algn="r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ctr" rtl="1" fontAlgn="base">
              <a:spcBef>
                <a:spcPct val="20000"/>
              </a:spcBef>
              <a:spcAft>
                <a:spcPct val="0"/>
              </a:spcAft>
            </a:pPr>
            <a:r>
              <a:rPr lang="ar-JO" sz="2700" dirty="0" smtClean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تسهيل </a:t>
            </a:r>
            <a:r>
              <a:rPr lang="ar-JO" sz="27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النقل والتجارة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279" y="1860698"/>
            <a:ext cx="8272130" cy="4146594"/>
          </a:xfrm>
        </p:spPr>
        <p:txBody>
          <a:bodyPr>
            <a:normAutofit/>
          </a:bodyPr>
          <a:lstStyle/>
          <a:p>
            <a:pPr marL="0" indent="0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sz="3200" dirty="0"/>
              <a:t>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تم اعتماد اطار عام لتسهيل النقل والتجارة في الاردن بحيث يساهم في سهولة اتخاذ الاجراءات الداعمة لحرية حركة البضائع والركاب.</a:t>
            </a:r>
            <a:endParaRPr lang="nl-NL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808038" lvl="2" indent="-265113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68000"/>
              <a:buFont typeface="Wingdings" pitchFamily="2" charset="2"/>
              <a:buChar char="Ø"/>
              <a:defRPr/>
            </a:pPr>
            <a:r>
              <a:rPr lang="nl-NL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اللجنة الوطنية لتسهيل التجارة والنقل برئاسة وزير النقل.</a:t>
            </a:r>
          </a:p>
          <a:p>
            <a:pPr marL="808038" lvl="2" indent="-265113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68000"/>
              <a:buFont typeface="Wingdings" pitchFamily="2" charset="2"/>
              <a:buChar char="Ø"/>
              <a:defRPr/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اللجنة الفنية لتسهيل التجارة والنقل برئاسة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أمين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عام وزارة النقل. </a:t>
            </a:r>
            <a:endParaRPr lang="nl-NL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808038" lvl="2" indent="-265113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Pct val="68000"/>
              <a:buFont typeface="Wingdings" pitchFamily="2" charset="2"/>
              <a:buChar char="Ø"/>
              <a:defRPr/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الأمانة التنفيذية لتسهيل التجارة والنقل.</a:t>
            </a:r>
            <a:endParaRPr lang="en-GB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algn="ctr" rtl="1" fontAlgn="base">
              <a:spcBef>
                <a:spcPct val="20000"/>
              </a:spcBef>
              <a:spcAft>
                <a:spcPct val="0"/>
              </a:spcAft>
            </a:pPr>
            <a:r>
              <a:rPr lang="ar-JO" sz="27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الاطار العام لتسهيل النقل والتجارة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520" y="228600"/>
            <a:ext cx="6539023" cy="990600"/>
          </a:xfrm>
        </p:spPr>
        <p:txBody>
          <a:bodyPr>
            <a:normAutofit/>
          </a:bodyPr>
          <a:lstStyle/>
          <a:p>
            <a:pPr algn="ctr"/>
            <a:r>
              <a:rPr lang="ar-JO" sz="2400" dirty="0">
                <a:solidFill>
                  <a:srgbClr val="EAB200"/>
                </a:solidFill>
                <a:cs typeface="Arabic Transparent" pitchFamily="2" charset="-78"/>
              </a:rPr>
              <a:t>الهيكل العام لتسهيل النقل </a:t>
            </a:r>
            <a:r>
              <a:rPr lang="ar-JO" sz="2400" dirty="0" smtClean="0">
                <a:solidFill>
                  <a:srgbClr val="EAB200"/>
                </a:solidFill>
                <a:cs typeface="Arabic Transparent" pitchFamily="2" charset="-78"/>
              </a:rPr>
              <a:t>والتجارة</a:t>
            </a:r>
            <a:endParaRPr lang="en-US" sz="2400" dirty="0">
              <a:solidFill>
                <a:srgbClr val="EAB200"/>
              </a:solidFill>
              <a:cs typeface="Arabic Transparent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7658" y="1590338"/>
            <a:ext cx="8274186" cy="4817606"/>
            <a:chOff x="1275333" y="896622"/>
            <a:chExt cx="7421655" cy="5193162"/>
          </a:xfrm>
        </p:grpSpPr>
        <p:sp>
          <p:nvSpPr>
            <p:cNvPr id="8" name="TextBox 7"/>
            <p:cNvSpPr txBox="1"/>
            <p:nvPr/>
          </p:nvSpPr>
          <p:spPr>
            <a:xfrm>
              <a:off x="2945219" y="896622"/>
              <a:ext cx="326419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JO" dirty="0" smtClean="0"/>
                <a:t>مجلس الوزراء الأردني</a:t>
              </a:r>
              <a:endParaRPr lang="en-US" dirty="0"/>
            </a:p>
          </p:txBody>
        </p:sp>
        <p:cxnSp>
          <p:nvCxnSpPr>
            <p:cNvPr id="9" name="Straight Connector 8"/>
            <p:cNvCxnSpPr>
              <a:stCxn id="8" idx="2"/>
            </p:cNvCxnSpPr>
            <p:nvPr/>
          </p:nvCxnSpPr>
          <p:spPr>
            <a:xfrm flipH="1">
              <a:off x="4577316" y="1265954"/>
              <a:ext cx="1" cy="1644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945219" y="1421529"/>
              <a:ext cx="3264195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JO" dirty="0" smtClean="0"/>
                <a:t>اللجنة الوطنية لتسهيل النقل والتجارة</a:t>
              </a:r>
            </a:p>
            <a:p>
              <a:pPr algn="ctr"/>
              <a:r>
                <a:rPr lang="ar-JO" dirty="0" smtClean="0"/>
                <a:t>برئاسة معالي وزير النقل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577467" y="1560029"/>
              <a:ext cx="206980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JO" dirty="0" smtClean="0"/>
                <a:t>أعضاء </a:t>
              </a:r>
              <a:r>
                <a:rPr lang="ar-JO" dirty="0"/>
                <a:t>اللجنة الوطنية 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45218" y="2243470"/>
              <a:ext cx="3264195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JO" dirty="0" smtClean="0"/>
                <a:t>اللجنة الفنية  لتسهيل النقل والتجارة</a:t>
              </a:r>
            </a:p>
            <a:p>
              <a:pPr algn="ctr"/>
              <a:r>
                <a:rPr lang="ar-JO" dirty="0" smtClean="0"/>
                <a:t>برئاسة عطوفة أمين وزارة النقل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stCxn id="10" idx="3"/>
              <a:endCxn id="11" idx="1"/>
            </p:cNvCxnSpPr>
            <p:nvPr/>
          </p:nvCxnSpPr>
          <p:spPr>
            <a:xfrm>
              <a:off x="6209414" y="1744695"/>
              <a:ext cx="36805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0" idx="2"/>
            </p:cNvCxnSpPr>
            <p:nvPr/>
          </p:nvCxnSpPr>
          <p:spPr>
            <a:xfrm>
              <a:off x="4577317" y="2067860"/>
              <a:ext cx="5317" cy="1756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945217" y="3135974"/>
              <a:ext cx="326419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JO" dirty="0"/>
                <a:t> </a:t>
              </a:r>
              <a:r>
                <a:rPr lang="ar-JO" dirty="0" smtClean="0"/>
                <a:t>رئيس الأمانة العامة لتسهيل </a:t>
              </a:r>
              <a:r>
                <a:rPr lang="ar-JO" dirty="0"/>
                <a:t>النقل والتجارة</a:t>
              </a:r>
              <a:endParaRPr lang="en-US" dirty="0"/>
            </a:p>
          </p:txBody>
        </p:sp>
        <p:cxnSp>
          <p:nvCxnSpPr>
            <p:cNvPr id="16" name="Straight Connector 15"/>
            <p:cNvCxnSpPr>
              <a:endCxn id="15" idx="0"/>
            </p:cNvCxnSpPr>
            <p:nvPr/>
          </p:nvCxnSpPr>
          <p:spPr>
            <a:xfrm flipH="1">
              <a:off x="4577315" y="2876581"/>
              <a:ext cx="5320" cy="2593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77314" y="3505306"/>
              <a:ext cx="5320" cy="14494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674628" y="3774558"/>
              <a:ext cx="29026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31" idx="0"/>
            </p:cNvCxnSpPr>
            <p:nvPr/>
          </p:nvCxnSpPr>
          <p:spPr>
            <a:xfrm>
              <a:off x="7729870" y="3774558"/>
              <a:ext cx="1" cy="310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1275333" y="3774558"/>
              <a:ext cx="7142386" cy="956619"/>
              <a:chOff x="1275333" y="4028106"/>
              <a:chExt cx="7142386" cy="956619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7042022" y="4338394"/>
                <a:ext cx="1375697" cy="64633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ar-JO" dirty="0" smtClean="0"/>
                  <a:t>خبير إدارة الحدود </a:t>
                </a:r>
                <a:endParaRPr lang="en-US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460426" y="4338394"/>
                <a:ext cx="1375697" cy="3693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ar-JO" dirty="0" smtClean="0"/>
                  <a:t>خبير قانوني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866082" y="4338394"/>
                <a:ext cx="1375697" cy="64633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ar-JO" dirty="0" smtClean="0"/>
                  <a:t>خبير نقل ولوجستيات 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275333" y="4447856"/>
                <a:ext cx="1375697" cy="36933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ar-JO" dirty="0" smtClean="0"/>
                  <a:t>خبير  تجارة</a:t>
                </a:r>
                <a:endParaRPr lang="en-US" dirty="0"/>
              </a:p>
            </p:txBody>
          </p:sp>
          <p:cxnSp>
            <p:nvCxnSpPr>
              <p:cNvPr id="35" name="Straight Connector 34"/>
              <p:cNvCxnSpPr>
                <a:endCxn id="32" idx="0"/>
              </p:cNvCxnSpPr>
              <p:nvPr/>
            </p:nvCxnSpPr>
            <p:spPr>
              <a:xfrm>
                <a:off x="6148275" y="4028106"/>
                <a:ext cx="0" cy="3102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endCxn id="33" idx="0"/>
              </p:cNvCxnSpPr>
              <p:nvPr/>
            </p:nvCxnSpPr>
            <p:spPr>
              <a:xfrm>
                <a:off x="3543297" y="4028106"/>
                <a:ext cx="10633" cy="3102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1331615" y="4954772"/>
              <a:ext cx="7114624" cy="1135012"/>
              <a:chOff x="1303095" y="4028106"/>
              <a:chExt cx="7114624" cy="1135012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7042022" y="4153729"/>
                <a:ext cx="1375697" cy="64633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ar-JO" dirty="0" smtClean="0"/>
                  <a:t>اللجنة الفرعية إدارة الحدود 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320309" y="4239787"/>
                <a:ext cx="1515814" cy="69671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ar-JO" dirty="0"/>
                  <a:t>اللجنة الفرعية </a:t>
                </a:r>
                <a:r>
                  <a:rPr lang="ar-JO" dirty="0" smtClean="0"/>
                  <a:t>القانونية والاتفاقيات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866082" y="4239788"/>
                <a:ext cx="1375697" cy="92333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ar-JO" dirty="0"/>
                  <a:t>اللجنة الفرعية</a:t>
                </a:r>
                <a:r>
                  <a:rPr lang="ar-JO" dirty="0" smtClean="0"/>
                  <a:t> للنقل واللوجستيات 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303095" y="4199894"/>
                <a:ext cx="1375697" cy="64633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ar-JO" dirty="0" smtClean="0"/>
                  <a:t>اللجنة الفرعية للتجارة </a:t>
                </a:r>
                <a:endParaRPr lang="en-US" dirty="0"/>
              </a:p>
            </p:txBody>
          </p:sp>
          <p:cxnSp>
            <p:nvCxnSpPr>
              <p:cNvPr id="28" name="Straight Connector 27"/>
              <p:cNvCxnSpPr>
                <a:endCxn id="25" idx="0"/>
              </p:cNvCxnSpPr>
              <p:nvPr/>
            </p:nvCxnSpPr>
            <p:spPr>
              <a:xfrm>
                <a:off x="6078215" y="4028108"/>
                <a:ext cx="1" cy="2116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endCxn id="26" idx="0"/>
              </p:cNvCxnSpPr>
              <p:nvPr/>
            </p:nvCxnSpPr>
            <p:spPr>
              <a:xfrm>
                <a:off x="3553930" y="4028108"/>
                <a:ext cx="0" cy="2116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679944" y="4028106"/>
                <a:ext cx="5317" cy="1717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6627183" y="2381969"/>
              <a:ext cx="2069805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ar-JO" dirty="0" smtClean="0"/>
                <a:t>أعضاء </a:t>
              </a:r>
              <a:r>
                <a:rPr lang="ar-JO" dirty="0"/>
                <a:t>اللجنة </a:t>
              </a:r>
              <a:r>
                <a:rPr lang="ar-JO" dirty="0" smtClean="0"/>
                <a:t>الفنية </a:t>
              </a:r>
              <a:endParaRPr lang="en-US" dirty="0"/>
            </a:p>
          </p:txBody>
        </p:sp>
        <p:cxnSp>
          <p:nvCxnSpPr>
            <p:cNvPr id="23" name="Straight Connector 22"/>
            <p:cNvCxnSpPr>
              <a:endCxn id="22" idx="1"/>
            </p:cNvCxnSpPr>
            <p:nvPr/>
          </p:nvCxnSpPr>
          <p:spPr>
            <a:xfrm>
              <a:off x="6220047" y="2566635"/>
              <a:ext cx="407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577314" y="3774558"/>
              <a:ext cx="31525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719099" y="4954773"/>
              <a:ext cx="603929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>
            <a:stCxn id="24" idx="0"/>
          </p:cNvCxnSpPr>
          <p:nvPr/>
        </p:nvCxnSpPr>
        <p:spPr>
          <a:xfrm flipH="1" flipV="1">
            <a:off x="7539500" y="5355014"/>
            <a:ext cx="5929" cy="116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62778" y="4263571"/>
            <a:ext cx="42" cy="385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4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520" y="228600"/>
            <a:ext cx="6539023" cy="990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JO" sz="24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JO" sz="2400" dirty="0" smtClean="0">
                <a:solidFill>
                  <a:srgbClr val="EAB200"/>
                </a:solidFill>
                <a:cs typeface="Arabic Transparent" pitchFamily="2" charset="-78"/>
              </a:rPr>
              <a:t>اللجنة </a:t>
            </a:r>
            <a:r>
              <a:rPr lang="ar-JO" sz="2400" dirty="0">
                <a:solidFill>
                  <a:srgbClr val="EAB200"/>
                </a:solidFill>
                <a:cs typeface="Arabic Transparent" pitchFamily="2" charset="-78"/>
              </a:rPr>
              <a:t>الوطنية والأمانة </a:t>
            </a:r>
            <a:r>
              <a:rPr lang="ar-JO" sz="2400" dirty="0" smtClean="0">
                <a:solidFill>
                  <a:srgbClr val="EAB200"/>
                </a:solidFill>
                <a:cs typeface="Arabic Transparent" pitchFamily="2" charset="-78"/>
              </a:rPr>
              <a:t>التنفيذية</a:t>
            </a:r>
            <a:br>
              <a:rPr lang="ar-JO" sz="2400" dirty="0" smtClean="0">
                <a:solidFill>
                  <a:srgbClr val="EAB200"/>
                </a:solidFill>
                <a:cs typeface="Arabic Transparent" pitchFamily="2" charset="-78"/>
              </a:rPr>
            </a:br>
            <a:r>
              <a:rPr lang="ar-JO" sz="2400" dirty="0" smtClean="0">
                <a:solidFill>
                  <a:srgbClr val="EAB200"/>
                </a:solidFill>
                <a:cs typeface="Arabic Transparent" pitchFamily="2" charset="-78"/>
              </a:rPr>
              <a:t>  </a:t>
            </a:r>
            <a:r>
              <a:rPr lang="ar-JO" sz="2400" dirty="0">
                <a:solidFill>
                  <a:srgbClr val="EAB200"/>
                </a:solidFill>
                <a:cs typeface="Arabic Transparent" pitchFamily="2" charset="-78"/>
              </a:rPr>
              <a:t>لتسهيل النقل والتجارة</a:t>
            </a:r>
            <a:endParaRPr lang="en-US" sz="2400" dirty="0">
              <a:solidFill>
                <a:srgbClr val="EAB200"/>
              </a:solidFill>
              <a:cs typeface="Arabic Transparen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92500"/>
          </a:bodyPr>
          <a:lstStyle/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يعتبر الاردن من اوائل الدول في المنطقة التي بادرت لإنشاء اللجنة الوطنية لتسهيل النقل والتجارة في العام 2003 بالتعاون مع منظمة الاسكوا.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إعادة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تشكيل اللجنة الوطنية لتسهيل النقل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والتجارة.</a:t>
            </a:r>
            <a:endParaRPr lang="ar-JO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إنشاء الأمانة التنفيذية لتسهيل النقل والتجارة في حزيران من عام 2011 وبتمويل ومساعدة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فنية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من برنامج تسهيل التجارة والنقل من الاتحاد الأوروبي.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الأردن الدولة الأولى في المنطقة التي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أنشأت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مثل هذه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الأمانة.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تتطلع الأمانة التنفيذية إلى الاتصال مع الدول المجاورة بهدف تنسيق ومتابعة الجهود الرامية إلى تحسين انسيابية وتدفق البضائع عبر الحدود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.</a:t>
            </a:r>
            <a:endParaRPr lang="ar-JO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8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تم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عرض التجربة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الأردنية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من خلال عقد ورشات عمل ومؤتمرات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إقليمية آخرها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بتاريخ 2014/5/17 وتم التوصية الى مجلس الجامعة العربية لتبنيها واعتمادها على مستوى كافة الدول العربية.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العمل على تحسين الخدمات اللوجستية وزيادة الكفاءة من أجل خلق بيئة تنافسية على مستوى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القطاع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التنسيق والتعاون الإقليمي أهم عامل في تحقيق النتائج المرجوة من هذا البرنامج ومواكبة التطورات العالمية في قطاع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النقل.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نسبة التجارة البينية العربية لا تتجاوز 10% من مجموع حجم التجارة الكلي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.</a:t>
            </a:r>
            <a:endParaRPr lang="ar-JO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349795" y="465919"/>
            <a:ext cx="5092995" cy="990600"/>
          </a:xfrm>
        </p:spPr>
        <p:txBody>
          <a:bodyPr>
            <a:normAutofit/>
          </a:bodyPr>
          <a:lstStyle/>
          <a:p>
            <a:pPr algn="ctr" rtl="1"/>
            <a:r>
              <a:rPr lang="ar-JO" sz="2800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JO" sz="2700" dirty="0">
                <a:solidFill>
                  <a:srgbClr val="EAB200"/>
                </a:solidFill>
                <a:cs typeface="Arabic Transparent" pitchFamily="2" charset="-78"/>
              </a:rPr>
              <a:t>اللجنة الوطنية والأمانة التنفيذية  لتسهيل النقل والتجارة</a:t>
            </a:r>
            <a:endParaRPr lang="en-US" sz="27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8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4344" y="435934"/>
            <a:ext cx="4582633" cy="999461"/>
          </a:xfrm>
        </p:spPr>
        <p:txBody>
          <a:bodyPr>
            <a:normAutofit/>
          </a:bodyPr>
          <a:lstStyle/>
          <a:p>
            <a:pPr algn="ctr" rtl="1"/>
            <a:r>
              <a:rPr lang="ar-JO" sz="2400" dirty="0">
                <a:solidFill>
                  <a:srgbClr val="EAB200"/>
                </a:solidFill>
                <a:cs typeface="Arabic Transparent" pitchFamily="2" charset="-78"/>
              </a:rPr>
              <a:t>خطوط التجارة الدولية عبر دول المشرق</a:t>
            </a:r>
            <a:endParaRPr lang="en-US" sz="2600" dirty="0">
              <a:solidFill>
                <a:srgbClr val="EAB200"/>
              </a:solidFill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MSQ3725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567764"/>
            <a:ext cx="9144000" cy="4290236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7200" y="1435394"/>
            <a:ext cx="8091377" cy="11323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إن التجارة والنقل من اهم عوامل التكامل الاقتصادي في الأردن.</a:t>
            </a:r>
          </a:p>
          <a:p>
            <a:pPr algn="r" rtl="1">
              <a:buFont typeface="Wingdings" pitchFamily="2" charset="2"/>
              <a:buChar char="Ø"/>
            </a:pPr>
            <a:r>
              <a:rPr lang="ar-JO" sz="20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يساهم الموقع الجغرافي للأردن في أن يكون مركزاً مهماً لحركة الترانزيت والذي يقع على مفترق طرق التجارة الدولية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.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62986"/>
            <a:ext cx="8229600" cy="4444305"/>
          </a:xfrm>
        </p:spPr>
        <p:txBody>
          <a:bodyPr>
            <a:noAutofit/>
          </a:bodyPr>
          <a:lstStyle/>
          <a:p>
            <a:pPr lvl="0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تم توقيع اتفاقية التمويل بين الاتحاد الاوروبي والحكومة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الاردنية عام </a:t>
            </a: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2010.</a:t>
            </a:r>
            <a:endParaRPr lang="en-US" sz="24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lvl="0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تبلغ قيمة المنحة  33 مليون يورو تقسم كما يلي:</a:t>
            </a:r>
            <a:endParaRPr lang="en-US" sz="24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lvl="0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27 مليون يورو دعم مباشر للخزينة مقسمة على ثلاث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دفعات.</a:t>
            </a:r>
          </a:p>
          <a:p>
            <a:pPr lvl="0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6 </a:t>
            </a: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ملايين يورو مقسمة على النحو التالي:</a:t>
            </a:r>
            <a:endParaRPr lang="en-US" sz="24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808038" lvl="0" indent="-180975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2 مليون مشروع المساعدة الفنية لوزارة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النقل.</a:t>
            </a:r>
            <a:endParaRPr lang="en-US" sz="24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808038" lvl="0" indent="-180975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2 مليون مشروع بنك المعلومات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لقطاع النقل.</a:t>
            </a:r>
            <a:endParaRPr lang="en-US" sz="24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808038" lvl="0" indent="-180975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1 مليون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أجهزة </a:t>
            </a: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لوزارة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الأشغال </a:t>
            </a: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لفحص الطرق.</a:t>
            </a:r>
            <a:endParaRPr lang="en-US" sz="24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808038" lvl="0" indent="-180975"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1 مليون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أجهزة </a:t>
            </a:r>
            <a:r>
              <a:rPr lang="ar-JO" sz="24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لدائرة </a:t>
            </a:r>
            <a:r>
              <a:rPr lang="ar-JO" sz="24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الجمارك الاردنية.</a:t>
            </a:r>
            <a:endParaRPr lang="en-US" sz="24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marL="109728" lvl="0" indent="0" algn="just" defTabSz="457200" rtl="1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94344" y="435934"/>
            <a:ext cx="4582633" cy="999461"/>
          </a:xfrm>
        </p:spPr>
        <p:txBody>
          <a:bodyPr>
            <a:normAutofit/>
          </a:bodyPr>
          <a:lstStyle/>
          <a:p>
            <a:pPr algn="ctr" rtl="1"/>
            <a:r>
              <a:rPr lang="ar-JO" sz="26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برنامج تسهيل النقل والتجارة الممول من الاتحاد الاوروبي</a:t>
            </a:r>
            <a:endParaRPr lang="en-US" sz="2600" dirty="0">
              <a:solidFill>
                <a:srgbClr val="EAB200"/>
              </a:solidFill>
              <a:latin typeface="+mn-lt"/>
              <a:ea typeface="+mn-ea"/>
              <a:cs typeface="Arabic Transparent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9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7" y="1839434"/>
            <a:ext cx="8548576" cy="4568510"/>
          </a:xfrm>
        </p:spPr>
        <p:txBody>
          <a:bodyPr>
            <a:normAutofit fontScale="92500" lnSpcReduction="10000"/>
          </a:bodyPr>
          <a:lstStyle/>
          <a:p>
            <a:pPr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ارتفاع تكاليف النقل.</a:t>
            </a:r>
            <a:endParaRPr lang="en-GB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الاجراءات الحدودية على المعابر لا تزال معقدة</a:t>
            </a:r>
            <a:r>
              <a:rPr lang="en-GB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.</a:t>
            </a:r>
          </a:p>
          <a:p>
            <a:pPr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عدم وجود انظمة نقل متكاملة</a:t>
            </a:r>
            <a:r>
              <a:rPr lang="en-GB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.</a:t>
            </a:r>
          </a:p>
          <a:p>
            <a:pPr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عدم ربط المطارات والموانئ بشبكة الطرق الرئيسة بسهولة (النقل متعدد الوسائط). </a:t>
            </a:r>
          </a:p>
          <a:p>
            <a:pPr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عدم وجود تنسيق ما بين اجهزة الرقابة في المعابر الحدودية</a:t>
            </a:r>
            <a:r>
              <a:rPr lang="en-GB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.</a:t>
            </a:r>
          </a:p>
          <a:p>
            <a:pPr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صعوبة التنسيق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الأمني </a:t>
            </a: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على جانبي المعابر الحدودية</a:t>
            </a:r>
            <a:r>
              <a:rPr lang="en-GB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.</a:t>
            </a:r>
          </a:p>
          <a:p>
            <a:pPr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ar-JO" sz="2800" dirty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عدم تطبيق تعليمات اتفاقيات النقل بين الدول </a:t>
            </a:r>
            <a:r>
              <a:rPr lang="ar-JO" sz="2800" dirty="0" smtClean="0">
                <a:solidFill>
                  <a:srgbClr val="0070C0"/>
                </a:solidFill>
                <a:latin typeface="Arial" charset="0"/>
                <a:cs typeface="Arabic Transparent" pitchFamily="2" charset="-78"/>
              </a:rPr>
              <a:t>المجاورة.</a:t>
            </a:r>
            <a:endParaRPr lang="en-GB" sz="28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pPr algn="just" defTabSz="457200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srgbClr val="0070C0"/>
              </a:solidFill>
              <a:latin typeface="Arial" charset="0"/>
              <a:cs typeface="Arabic Transparent" pitchFamily="2" charset="-78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28/01/2015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E7ADD-E933-404A-9E72-50E3E4FABE3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Picture 2" descr="D:\ttf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36" y="1621466"/>
            <a:ext cx="24193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392327" y="202019"/>
            <a:ext cx="5156790" cy="1339701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defTabSz="914400" fontAlgn="auto">
              <a:spcAft>
                <a:spcPts val="0"/>
              </a:spcAft>
            </a:pPr>
            <a:r>
              <a:rPr lang="ar-JO" sz="2700" dirty="0" smtClean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استراتيجية تسهيل النقل والتجارة</a:t>
            </a:r>
            <a:br>
              <a:rPr lang="ar-JO" sz="2700" dirty="0" smtClean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</a:br>
            <a:r>
              <a:rPr lang="ar-JO" sz="2700" dirty="0" smtClean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2015-2017</a:t>
            </a:r>
            <a:endParaRPr lang="en-US" sz="2700" dirty="0" smtClean="0">
              <a:solidFill>
                <a:srgbClr val="EAB200"/>
              </a:solidFill>
              <a:latin typeface="+mn-lt"/>
              <a:ea typeface="+mn-ea"/>
              <a:cs typeface="Arabic Transparent" pitchFamily="2" charset="-78"/>
            </a:endParaRPr>
          </a:p>
          <a:p>
            <a:pPr algn="ctr" defTabSz="914400" fontAlgn="auto">
              <a:spcAft>
                <a:spcPts val="0"/>
              </a:spcAft>
            </a:pPr>
            <a:r>
              <a:rPr lang="ar-JO" sz="2700" dirty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التحديات في </a:t>
            </a:r>
            <a:r>
              <a:rPr lang="ar-JO" sz="2700" dirty="0" smtClean="0">
                <a:solidFill>
                  <a:srgbClr val="EAB200"/>
                </a:solidFill>
                <a:latin typeface="+mn-lt"/>
                <a:ea typeface="+mn-ea"/>
                <a:cs typeface="Arabic Transparent" pitchFamily="2" charset="-78"/>
              </a:rPr>
              <a:t>الأردن</a:t>
            </a:r>
            <a:endParaRPr lang="en-US" sz="2700" dirty="0" smtClean="0">
              <a:solidFill>
                <a:srgbClr val="EAB200"/>
              </a:solidFill>
              <a:latin typeface="+mn-lt"/>
              <a:ea typeface="+mn-ea"/>
              <a:cs typeface="Arabic Transparen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3618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ustomProperties xmlns="http://www.documentaal.nl/CustomProperties"/>
</file>

<file path=customXml/itemProps1.xml><?xml version="1.0" encoding="utf-8"?>
<ds:datastoreItem xmlns:ds="http://schemas.openxmlformats.org/officeDocument/2006/customXml" ds:itemID="{3ADBCF57-A1F8-4BD9-B97A-E8F7F454329E}">
  <ds:schemaRefs>
    <ds:schemaRef ds:uri="http://www.documentaal.nl/Custom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2051</TotalTime>
  <Words>964</Words>
  <Application>Microsoft Office PowerPoint</Application>
  <PresentationFormat>On-screen Show (4:3)</PresentationFormat>
  <Paragraphs>169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PowerPoint Presentation</vt:lpstr>
      <vt:lpstr>تسهيل النقل والتجارة</vt:lpstr>
      <vt:lpstr>الاطار العام لتسهيل النقل والتجارة</vt:lpstr>
      <vt:lpstr>الهيكل العام لتسهيل النقل والتجارة</vt:lpstr>
      <vt:lpstr>    اللجنة الوطنية والأمانة التنفيذية   لتسهيل النقل والتجارة</vt:lpstr>
      <vt:lpstr> اللجنة الوطنية والأمانة التنفيذية  لتسهيل النقل والتجارة</vt:lpstr>
      <vt:lpstr>خطوط التجارة الدولية عبر دول المشرق</vt:lpstr>
      <vt:lpstr>برنامج تسهيل النقل والتجارة الممول من الاتحاد الاوروبي</vt:lpstr>
      <vt:lpstr>PowerPoint Presentation</vt:lpstr>
      <vt:lpstr>محاور الاستراتيجية</vt:lpstr>
      <vt:lpstr>تسهيل النقل والتجارة في المنطقة العربية   التحديات    </vt:lpstr>
      <vt:lpstr>تسهيل النقل والتجارة في المنطقة العربية  أهم الأسباب</vt:lpstr>
      <vt:lpstr>PowerPoint Presentation</vt:lpstr>
      <vt:lpstr>ملخص توصيات مؤتمر عمان </vt:lpstr>
      <vt:lpstr>ملخص توصيات  مؤتمر عمان </vt:lpstr>
      <vt:lpstr>التعاون الاقليمي في مجال تسهيل النقل والتجارة ما هو المطلوب عمله الآن؟ </vt:lpstr>
      <vt:lpstr>PowerPoint Presentation</vt:lpstr>
    </vt:vector>
  </TitlesOfParts>
  <Company>ITT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Andreski</dc:creator>
  <cp:lastModifiedBy>Hala W. Arar</cp:lastModifiedBy>
  <cp:revision>147</cp:revision>
  <cp:lastPrinted>2015-01-25T08:24:51Z</cp:lastPrinted>
  <dcterms:created xsi:type="dcterms:W3CDTF">2011-11-19T08:52:20Z</dcterms:created>
  <dcterms:modified xsi:type="dcterms:W3CDTF">2015-01-25T10:28:57Z</dcterms:modified>
</cp:coreProperties>
</file>