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2"/>
  </p:sldMasterIdLst>
  <p:notesMasterIdLst>
    <p:notesMasterId r:id="rId20"/>
  </p:notesMasterIdLst>
  <p:sldIdLst>
    <p:sldId id="257" r:id="rId3"/>
    <p:sldId id="307" r:id="rId4"/>
    <p:sldId id="269" r:id="rId5"/>
    <p:sldId id="308" r:id="rId6"/>
    <p:sldId id="298" r:id="rId7"/>
    <p:sldId id="299" r:id="rId8"/>
    <p:sldId id="309" r:id="rId9"/>
    <p:sldId id="297" r:id="rId10"/>
    <p:sldId id="287" r:id="rId11"/>
    <p:sldId id="275" r:id="rId12"/>
    <p:sldId id="292" r:id="rId13"/>
    <p:sldId id="293" r:id="rId14"/>
    <p:sldId id="291" r:id="rId15"/>
    <p:sldId id="302" r:id="rId16"/>
    <p:sldId id="306" r:id="rId17"/>
    <p:sldId id="305" r:id="rId18"/>
    <p:sldId id="288" r:id="rId19"/>
  </p:sldIdLst>
  <p:sldSz cx="9144000" cy="6858000" type="screen4x3"/>
  <p:notesSz cx="7010400" cy="92360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 snapToGrid="0" snapToObjects="1">
      <p:cViewPr>
        <p:scale>
          <a:sx n="90" d="100"/>
          <a:sy n="90" d="100"/>
        </p:scale>
        <p:origin x="-40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F042BA9-25B8-44DE-85A0-A97A1BE98273}" type="datetimeFigureOut">
              <a:rPr lang="en-US"/>
              <a:pPr>
                <a:defRPr/>
              </a:pPr>
              <a:t>1/25/2015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693738"/>
            <a:ext cx="4616450" cy="3462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0D3AC73-F28D-4FD7-BFCE-AA9C43AA96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636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8CADFF-F770-41A4-86F0-5DA0717B108F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dirty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3E9DE8C-BBF4-449D-A6EA-8FA8EB836F73}" type="slidenum">
              <a:rPr lang="en-US" altLang="en-US" smtClean="0"/>
              <a:pPr eaLnBrk="1" hangingPunct="1"/>
              <a:t>11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9F132A5-01C2-445E-8C9D-7B56BE52352B}" type="slidenum">
              <a:rPr lang="en-US" altLang="en-US" smtClean="0"/>
              <a:pPr eaLnBrk="1" hangingPunct="1"/>
              <a:t>12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53A4CBF-A519-4014-9BF6-3504E16C41FC}" type="slidenum">
              <a:rPr lang="en-US" altLang="en-US" smtClean="0"/>
              <a:pPr eaLnBrk="1" hangingPunct="1"/>
              <a:t>13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D3AC73-F28D-4FD7-BFCE-AA9C43AA969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121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9B857A1-841E-465A-B803-62961431C2AB}" type="slidenum">
              <a:rPr lang="en-US" altLang="en-US" smtClean="0"/>
              <a:pPr eaLnBrk="1" hangingPunct="1"/>
              <a:t>17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496921E-0125-4FA2-B06D-A036B378569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44AEE0B-9EC1-4F96-8B58-F4033F05099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BFEAC83-6043-4642-9335-319A39825C1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99E7ADD-E933-404A-9E72-50E3E4FABE3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8" name="Picture 3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12332"/>
            <a:ext cx="2222205" cy="1105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3938" y="149022"/>
            <a:ext cx="1312862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0C20110-3417-437F-808C-2AB84A3AD10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2CCDAFE-4AFE-4234-8313-1241A432A4D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A49B46F-FE80-4074-8404-5D5E5DE11E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36F6D8E-89F0-494C-8A58-DDAD2A7E14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7436C44-D916-439C-9146-B704E7BE80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9F5E718-6059-4844-A9DC-DB446AEF6A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A48C440-FF33-4441-9C8E-741FEAC208A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6471834-BA65-4769-9CE6-F94394EDBB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2"/>
          <p:cNvSpPr>
            <a:spLocks noGrp="1"/>
          </p:cNvSpPr>
          <p:nvPr>
            <p:ph idx="1"/>
          </p:nvPr>
        </p:nvSpPr>
        <p:spPr>
          <a:xfrm>
            <a:off x="457200" y="2319338"/>
            <a:ext cx="8229600" cy="815975"/>
          </a:xfrm>
        </p:spPr>
        <p:txBody>
          <a:bodyPr/>
          <a:lstStyle/>
          <a:p>
            <a:pPr marL="342900" indent="-342900" algn="ctr" rtl="1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ar-JO" sz="3600" b="1" u="sng" dirty="0">
                <a:solidFill>
                  <a:srgbClr val="EAB200"/>
                </a:solidFill>
                <a:cs typeface="Arabic Transparent" pitchFamily="2" charset="-78"/>
              </a:rPr>
              <a:t>تسهيل النقل والتجارة</a:t>
            </a:r>
            <a:endParaRPr lang="en-GB" sz="3600" b="1" u="sng" dirty="0">
              <a:solidFill>
                <a:srgbClr val="EAB200"/>
              </a:solidFill>
              <a:cs typeface="Arabic Transparent" pitchFamily="2" charset="-78"/>
            </a:endParaRPr>
          </a:p>
          <a:p>
            <a:pPr algn="ctr" eaLnBrk="1" hangingPunct="1">
              <a:buFont typeface="Arial" charset="0"/>
              <a:buNone/>
            </a:pPr>
            <a:endParaRPr lang="en-GB" b="1" dirty="0" smtClean="0">
              <a:ea typeface="Calibri" pitchFamily="34" charset="0"/>
              <a:cs typeface="Arial" charset="0"/>
            </a:endParaRPr>
          </a:p>
          <a:p>
            <a:pPr algn="ctr" eaLnBrk="1" hangingPunct="1">
              <a:buFont typeface="Arial" charset="0"/>
              <a:buNone/>
            </a:pPr>
            <a:endParaRPr lang="en-GB" sz="3600" b="1" dirty="0" smtClean="0">
              <a:latin typeface="Arial" charset="0"/>
              <a:ea typeface="Calibri" pitchFamily="34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en-GB" sz="4800" dirty="0" smtClean="0">
              <a:ea typeface="Calibri" pitchFamily="34" charset="0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D8265-15C2-4F68-AB11-BF375A17EB26}" type="slidenum">
              <a:rPr lang="en-GB"/>
              <a:pPr>
                <a:defRPr/>
              </a:pPr>
              <a:t>1</a:t>
            </a:fld>
            <a:endParaRPr lang="en-GB" dirty="0"/>
          </a:p>
        </p:txBody>
      </p:sp>
      <p:sp>
        <p:nvSpPr>
          <p:cNvPr id="15363" name="Rectangle 3"/>
          <p:cNvSpPr txBox="1">
            <a:spLocks noChangeArrowheads="1"/>
          </p:cNvSpPr>
          <p:nvPr/>
        </p:nvSpPr>
        <p:spPr bwMode="auto">
          <a:xfrm>
            <a:off x="265113" y="3135313"/>
            <a:ext cx="8421687" cy="274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defTabSz="914400" rtl="1">
              <a:spcBef>
                <a:spcPct val="20000"/>
              </a:spcBef>
            </a:pPr>
            <a:r>
              <a:rPr lang="ar-JO" sz="2700" b="1" dirty="0" smtClean="0">
                <a:solidFill>
                  <a:srgbClr val="EAB200"/>
                </a:solidFill>
                <a:latin typeface="+mn-lt"/>
                <a:cs typeface="Arabic Transparent" pitchFamily="2" charset="-78"/>
              </a:rPr>
              <a:t>التجربة</a:t>
            </a:r>
            <a:r>
              <a:rPr lang="ar-JO" sz="3200" b="1" i="1" dirty="0" smtClean="0">
                <a:latin typeface="Calibri" pitchFamily="34" charset="0"/>
              </a:rPr>
              <a:t> </a:t>
            </a:r>
            <a:r>
              <a:rPr lang="ar-JO" sz="2700" b="1" dirty="0" smtClean="0">
                <a:solidFill>
                  <a:srgbClr val="EAB200"/>
                </a:solidFill>
                <a:latin typeface="+mn-lt"/>
                <a:cs typeface="Arabic Transparent" pitchFamily="2" charset="-78"/>
              </a:rPr>
              <a:t>الأردنية</a:t>
            </a:r>
            <a:endParaRPr lang="ar-JO" sz="2700" b="1" dirty="0">
              <a:solidFill>
                <a:srgbClr val="EAB200"/>
              </a:solidFill>
              <a:latin typeface="+mn-lt"/>
              <a:cs typeface="Arabic Transparent" pitchFamily="2" charset="-78"/>
            </a:endParaRPr>
          </a:p>
          <a:p>
            <a:pPr marL="342900" indent="-342900" algn="ctr" defTabSz="914400">
              <a:spcBef>
                <a:spcPct val="20000"/>
              </a:spcBef>
            </a:pPr>
            <a:endParaRPr lang="ar-JO" sz="3200" b="1" i="1" dirty="0">
              <a:latin typeface="Calibri" pitchFamily="34" charset="0"/>
            </a:endParaRPr>
          </a:p>
          <a:p>
            <a:pPr marL="342900" indent="-342900" algn="ctr" defTabSz="914400" rtl="1">
              <a:spcBef>
                <a:spcPct val="20000"/>
              </a:spcBef>
            </a:pPr>
            <a:r>
              <a:rPr lang="ar-JO" sz="2700" b="1" dirty="0" smtClean="0">
                <a:solidFill>
                  <a:srgbClr val="EAB200"/>
                </a:solidFill>
                <a:latin typeface="+mn-lt"/>
                <a:cs typeface="Arabic Transparent" pitchFamily="2" charset="-78"/>
              </a:rPr>
              <a:t>تقديم  </a:t>
            </a:r>
          </a:p>
          <a:p>
            <a:pPr marL="342900" indent="-342900" algn="ctr" defTabSz="914400" rtl="1">
              <a:spcBef>
                <a:spcPct val="20000"/>
              </a:spcBef>
            </a:pPr>
            <a:r>
              <a:rPr lang="ar-JO" sz="2700" b="1" dirty="0" smtClean="0">
                <a:solidFill>
                  <a:srgbClr val="EAB200"/>
                </a:solidFill>
                <a:latin typeface="+mn-lt"/>
                <a:cs typeface="Arabic Transparent" pitchFamily="2" charset="-78"/>
              </a:rPr>
              <a:t>م. هالة عرار</a:t>
            </a:r>
            <a:endParaRPr lang="ar-JO" sz="2700" b="1" dirty="0">
              <a:solidFill>
                <a:srgbClr val="EAB200"/>
              </a:solidFill>
              <a:latin typeface="+mn-lt"/>
              <a:cs typeface="Arabic Transparent" pitchFamily="2" charset="-78"/>
            </a:endParaRPr>
          </a:p>
          <a:p>
            <a:pPr marL="342900" indent="-342900" algn="ctr" defTabSz="914400" rtl="1">
              <a:spcBef>
                <a:spcPct val="20000"/>
              </a:spcBef>
            </a:pPr>
            <a:r>
              <a:rPr lang="ar-JO" sz="2700" b="1" dirty="0" smtClean="0">
                <a:solidFill>
                  <a:srgbClr val="EAB200"/>
                </a:solidFill>
                <a:latin typeface="+mn-lt"/>
                <a:cs typeface="Arabic Transparent" pitchFamily="2" charset="-78"/>
              </a:rPr>
              <a:t>وزارة النقل الأردنية</a:t>
            </a:r>
            <a:endParaRPr lang="en-GB" sz="2700" b="1" dirty="0">
              <a:solidFill>
                <a:srgbClr val="EAB200"/>
              </a:solidFill>
              <a:latin typeface="+mn-lt"/>
              <a:cs typeface="Arabic Transparent" pitchFamily="2" charset="-78"/>
            </a:endParaRPr>
          </a:p>
          <a:p>
            <a:pPr marL="342900" indent="-342900" algn="ctr" defTabSz="914400">
              <a:spcBef>
                <a:spcPct val="20000"/>
              </a:spcBef>
            </a:pPr>
            <a:endParaRPr lang="en-GB" sz="2400" dirty="0">
              <a:latin typeface="Calibri" pitchFamily="34" charset="0"/>
            </a:endParaRPr>
          </a:p>
          <a:p>
            <a:pPr marL="342900" indent="-342900" algn="ctr" defTabSz="914400">
              <a:spcBef>
                <a:spcPct val="20000"/>
              </a:spcBef>
            </a:pPr>
            <a:endParaRPr lang="en-GB" sz="2400" dirty="0">
              <a:latin typeface="Calibri" pitchFamily="34" charset="0"/>
            </a:endParaRPr>
          </a:p>
        </p:txBody>
      </p:sp>
      <p:pic>
        <p:nvPicPr>
          <p:cNvPr id="15364" name="Picture 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6958" y="253743"/>
            <a:ext cx="2738437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6660"/>
            <a:ext cx="8229600" cy="5039834"/>
          </a:xfrm>
        </p:spPr>
        <p:txBody>
          <a:bodyPr>
            <a:normAutofit fontScale="92500" lnSpcReduction="20000"/>
          </a:bodyPr>
          <a:lstStyle/>
          <a:p>
            <a:pPr algn="just" defTabSz="457200" rtl="1" fontAlgn="base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JO" sz="24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تعزيز دور </a:t>
            </a:r>
            <a:r>
              <a:rPr lang="ar-JO" sz="24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الأردن ليصبح مركزاً </a:t>
            </a:r>
            <a:r>
              <a:rPr lang="ar-JO" sz="24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محورياً للنقل </a:t>
            </a:r>
            <a:r>
              <a:rPr lang="ar-JO" sz="24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والتجارة.</a:t>
            </a:r>
          </a:p>
          <a:p>
            <a:pPr marL="365760" lvl="8" indent="-256032" algn="just" defTabSz="457200" rtl="1" fontAlgn="base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ar-JO" sz="24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تطوير شبكات نقل مستدامة </a:t>
            </a:r>
            <a:r>
              <a:rPr lang="ar-JO" sz="24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آمنة </a:t>
            </a:r>
            <a:r>
              <a:rPr lang="ar-JO" sz="24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وصديقة </a:t>
            </a:r>
            <a:r>
              <a:rPr lang="ar-JO" sz="24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للبيئة.</a:t>
            </a:r>
            <a:endParaRPr lang="ar-JO" sz="2400" dirty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  <a:p>
            <a:pPr lvl="0" algn="just" defTabSz="457200" rtl="1" fontAlgn="base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JO" sz="24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زيادة </a:t>
            </a:r>
            <a:r>
              <a:rPr lang="ar-JO" sz="24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القدرة التنافسية للاقتصاد الأردني من خلال: </a:t>
            </a:r>
          </a:p>
          <a:p>
            <a:pPr marL="898525" lvl="0" indent="-342900" algn="just" defTabSz="457200" rtl="1" fontAlgn="base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ar-JO" sz="2100" i="1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زيادة الإنتاجية وتقليل تكاليف النقل والإمداد. </a:t>
            </a:r>
          </a:p>
          <a:p>
            <a:pPr marL="898525" lvl="0" indent="-342900" algn="just" defTabSz="457200" rtl="1" fontAlgn="base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ar-JO" sz="2100" i="1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تحسين </a:t>
            </a:r>
            <a:r>
              <a:rPr lang="ar-JO" sz="2100" i="1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الإجراءات الجمركية. </a:t>
            </a:r>
          </a:p>
          <a:p>
            <a:pPr marL="898525" lvl="0" indent="-342900" algn="just" defTabSz="457200" rtl="1" fontAlgn="base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ar-JO" sz="2100" i="1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تحسين إجراءات عمليات التفتيش (الصحية والصحية النباتية، إلخ) والإجراءات التجارية. </a:t>
            </a:r>
          </a:p>
          <a:p>
            <a:pPr marL="898525" lvl="0" indent="-342900" algn="just" defTabSz="457200" rtl="1" fontAlgn="base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ar-JO" sz="2100" i="1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تبسيط وتوحيد وتنسيق الإجراءات العامة </a:t>
            </a:r>
            <a:r>
              <a:rPr lang="ar-JO" sz="2100" i="1" dirty="0" smtClean="0"/>
              <a:t>.</a:t>
            </a:r>
          </a:p>
          <a:p>
            <a:pPr algn="just" defTabSz="457200" rtl="1" fontAlgn="base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JO" sz="24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تشجيع حرية حركة البضائع </a:t>
            </a:r>
            <a:r>
              <a:rPr lang="ar-JO" sz="24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والركاب.</a:t>
            </a:r>
            <a:endParaRPr lang="en-GB" sz="2400" dirty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  <a:p>
            <a:pPr algn="just" defTabSz="457200" rtl="1" fontAlgn="base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JO" sz="24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تسهيل عمليات النقل والتجارة من خلال انشاء ممرات تجارية</a:t>
            </a:r>
            <a:r>
              <a:rPr lang="en-GB" sz="24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.</a:t>
            </a:r>
          </a:p>
          <a:p>
            <a:pPr algn="just" defTabSz="457200" rtl="1" fontAlgn="base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JO" sz="24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تعزيز </a:t>
            </a:r>
            <a:r>
              <a:rPr lang="ar-JO" sz="24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الشفافية في القوانين، والأنظمة والإجراءات والنماذج ذات الصلة لتسهيل التجارة والنقل، ونشر المعلومات للجمهور.</a:t>
            </a:r>
          </a:p>
          <a:p>
            <a:pPr lvl="0" algn="just" defTabSz="457200" rtl="1" fontAlgn="base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162" y="374743"/>
            <a:ext cx="5124893" cy="565334"/>
          </a:xfrm>
        </p:spPr>
        <p:txBody>
          <a:bodyPr>
            <a:normAutofit/>
          </a:bodyPr>
          <a:lstStyle/>
          <a:p>
            <a:pPr algn="ctr"/>
            <a:r>
              <a:rPr lang="ar-JO" sz="2700" dirty="0">
                <a:solidFill>
                  <a:srgbClr val="EAB200"/>
                </a:solidFill>
                <a:latin typeface="+mn-lt"/>
                <a:ea typeface="+mn-ea"/>
                <a:cs typeface="Arabic Transparent" pitchFamily="2" charset="-78"/>
              </a:rPr>
              <a:t>محاور الاستراتيجية</a:t>
            </a:r>
            <a:endParaRPr lang="en-GB" sz="2700" dirty="0">
              <a:solidFill>
                <a:srgbClr val="EAB200"/>
              </a:solidFill>
              <a:latin typeface="+mn-lt"/>
              <a:ea typeface="+mn-ea"/>
              <a:cs typeface="Arabic Transparent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9E7ADD-E933-404A-9E72-50E3E4FABE3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77654"/>
            <a:ext cx="3023634" cy="1693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91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32837" y="340242"/>
            <a:ext cx="5273749" cy="935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 rtl="1"/>
            <a:r>
              <a:rPr lang="ar-SA" altLang="en-US" sz="3000" dirty="0">
                <a:solidFill>
                  <a:srgbClr val="EAB200"/>
                </a:solidFill>
                <a:latin typeface="+mn-lt"/>
                <a:ea typeface="+mn-ea"/>
                <a:cs typeface="Arabic Transparent" pitchFamily="2" charset="-78"/>
              </a:rPr>
              <a:t>تسهيل النقل والتجارة في </a:t>
            </a:r>
            <a:r>
              <a:rPr lang="ar-JO" altLang="en-US" sz="3000" dirty="0">
                <a:solidFill>
                  <a:srgbClr val="EAB200"/>
                </a:solidFill>
                <a:latin typeface="+mn-lt"/>
                <a:ea typeface="+mn-ea"/>
                <a:cs typeface="Arabic Transparent" pitchFamily="2" charset="-78"/>
              </a:rPr>
              <a:t>المنطقة </a:t>
            </a:r>
            <a:r>
              <a:rPr lang="ar-LB" altLang="en-US" sz="3000" dirty="0">
                <a:solidFill>
                  <a:srgbClr val="EAB200"/>
                </a:solidFill>
                <a:latin typeface="+mn-lt"/>
                <a:ea typeface="+mn-ea"/>
                <a:cs typeface="Arabic Transparent" pitchFamily="2" charset="-78"/>
              </a:rPr>
              <a:t>العربية </a:t>
            </a:r>
            <a:r>
              <a:rPr lang="en-US" altLang="en-US" sz="3000" dirty="0">
                <a:solidFill>
                  <a:srgbClr val="EAB200"/>
                </a:solidFill>
                <a:latin typeface="+mn-lt"/>
                <a:ea typeface="+mn-ea"/>
                <a:cs typeface="Arabic Transparent" pitchFamily="2" charset="-78"/>
              </a:rPr>
              <a:t> </a:t>
            </a:r>
            <a:br>
              <a:rPr lang="en-US" altLang="en-US" sz="3000" dirty="0">
                <a:solidFill>
                  <a:srgbClr val="EAB200"/>
                </a:solidFill>
                <a:latin typeface="+mn-lt"/>
                <a:ea typeface="+mn-ea"/>
                <a:cs typeface="Arabic Transparent" pitchFamily="2" charset="-78"/>
              </a:rPr>
            </a:br>
            <a:r>
              <a:rPr lang="ar-JO" altLang="en-US" sz="3000" dirty="0">
                <a:solidFill>
                  <a:srgbClr val="EAB200"/>
                </a:solidFill>
                <a:latin typeface="+mn-lt"/>
                <a:ea typeface="+mn-ea"/>
                <a:cs typeface="Arabic Transparent" pitchFamily="2" charset="-78"/>
              </a:rPr>
              <a:t>التحديات</a:t>
            </a:r>
            <a:r>
              <a:rPr lang="ar-JO" altLang="en-US" sz="2700" i="1" u="sng" dirty="0">
                <a:solidFill>
                  <a:srgbClr val="EAB200"/>
                </a:solidFill>
                <a:cs typeface="Arabic Transparent" pitchFamily="2" charset="0"/>
              </a:rPr>
              <a:t/>
            </a:r>
            <a:br>
              <a:rPr lang="ar-JO" altLang="en-US" sz="2700" i="1" u="sng" dirty="0">
                <a:solidFill>
                  <a:srgbClr val="EAB200"/>
                </a:solidFill>
                <a:cs typeface="Arabic Transparent" pitchFamily="2" charset="0"/>
              </a:rPr>
            </a:br>
            <a:r>
              <a:rPr lang="en-US" altLang="en-US" sz="3600" i="1" u="sng" dirty="0">
                <a:solidFill>
                  <a:srgbClr val="EAB200"/>
                </a:solidFill>
                <a:cs typeface="Arabic Transparent" pitchFamily="2" charset="0"/>
              </a:rPr>
              <a:t/>
            </a:r>
            <a:br>
              <a:rPr lang="en-US" altLang="en-US" sz="3600" i="1" u="sng" dirty="0">
                <a:solidFill>
                  <a:srgbClr val="EAB200"/>
                </a:solidFill>
                <a:cs typeface="Arabic Transparent" pitchFamily="2" charset="0"/>
              </a:rPr>
            </a:br>
            <a:r>
              <a:rPr lang="ar-JO" altLang="en-US" sz="3600" b="1" u="sng" dirty="0" smtClean="0">
                <a:solidFill>
                  <a:srgbClr val="EAB200"/>
                </a:solidFill>
                <a:cs typeface="Arabic Transparent" pitchFamily="2" charset="0"/>
              </a:rPr>
              <a:t/>
            </a:r>
            <a:br>
              <a:rPr lang="ar-JO" altLang="en-US" sz="3600" b="1" u="sng" dirty="0" smtClean="0">
                <a:solidFill>
                  <a:srgbClr val="EAB200"/>
                </a:solidFill>
                <a:cs typeface="Arabic Transparent" pitchFamily="2" charset="0"/>
              </a:rPr>
            </a:br>
            <a:r>
              <a:rPr lang="ar-JO" altLang="en-US" sz="3600" u="sng" dirty="0">
                <a:solidFill>
                  <a:srgbClr val="EAB200"/>
                </a:solidFill>
                <a:cs typeface="Arabic Transparent" pitchFamily="2" charset="0"/>
              </a:rPr>
              <a:t/>
            </a:r>
            <a:br>
              <a:rPr lang="ar-JO" altLang="en-US" sz="3600" u="sng" dirty="0">
                <a:solidFill>
                  <a:srgbClr val="EAB200"/>
                </a:solidFill>
                <a:cs typeface="Arabic Transparent" pitchFamily="2" charset="0"/>
              </a:rPr>
            </a:br>
            <a:endParaRPr lang="en-US" altLang="en-US" sz="3600" b="1" i="1" u="sng" dirty="0" smtClean="0">
              <a:solidFill>
                <a:srgbClr val="EAB200"/>
              </a:solidFill>
              <a:cs typeface="Arabic Transparent" pitchFamily="2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>
          <a:xfrm>
            <a:off x="542261" y="2254102"/>
            <a:ext cx="8229600" cy="3561907"/>
          </a:xfrm>
        </p:spPr>
        <p:txBody>
          <a:bodyPr/>
          <a:lstStyle/>
          <a:p>
            <a:pPr marL="0" indent="0" algn="r" rtl="1">
              <a:lnSpc>
                <a:spcPct val="90000"/>
              </a:lnSpc>
              <a:buNone/>
              <a:defRPr/>
            </a:pPr>
            <a:r>
              <a:rPr lang="ar-SA" sz="2800" dirty="0" smtClean="0">
                <a:solidFill>
                  <a:srgbClr val="0070C0"/>
                </a:solidFill>
                <a:cs typeface="Arabic Transparent" pitchFamily="2" charset="-78"/>
              </a:rPr>
              <a:t>1-</a:t>
            </a:r>
            <a:r>
              <a:rPr lang="ar-SA" sz="2800" dirty="0">
                <a:solidFill>
                  <a:srgbClr val="0070C0"/>
                </a:solidFill>
                <a:cs typeface="Arabic Transparent" pitchFamily="2" charset="-78"/>
              </a:rPr>
              <a:t>	ارتفاع </a:t>
            </a:r>
            <a:r>
              <a:rPr lang="ar-LB" sz="2800" dirty="0">
                <a:solidFill>
                  <a:srgbClr val="0070C0"/>
                </a:solidFill>
                <a:cs typeface="Arabic Transparent" pitchFamily="2" charset="-78"/>
              </a:rPr>
              <a:t>ت</a:t>
            </a:r>
            <a:r>
              <a:rPr lang="ar-SA" sz="2800" dirty="0">
                <a:solidFill>
                  <a:srgbClr val="0070C0"/>
                </a:solidFill>
                <a:cs typeface="Arabic Transparent" pitchFamily="2" charset="-78"/>
              </a:rPr>
              <a:t>كلفة </a:t>
            </a:r>
            <a:r>
              <a:rPr lang="ar-SA" sz="2800" dirty="0" smtClean="0">
                <a:solidFill>
                  <a:srgbClr val="0070C0"/>
                </a:solidFill>
                <a:cs typeface="Arabic Transparent" pitchFamily="2" charset="-78"/>
              </a:rPr>
              <a:t>الإجراءات</a:t>
            </a:r>
            <a:r>
              <a:rPr lang="ar-JO" sz="2800" dirty="0" smtClean="0">
                <a:solidFill>
                  <a:srgbClr val="0070C0"/>
                </a:solidFill>
                <a:cs typeface="Arabic Transparent" pitchFamily="2" charset="-78"/>
              </a:rPr>
              <a:t>.</a:t>
            </a:r>
            <a:endParaRPr lang="ar-EG" sz="2800" dirty="0">
              <a:solidFill>
                <a:srgbClr val="0070C0"/>
              </a:solidFill>
              <a:cs typeface="Arabic Transparent" pitchFamily="2" charset="-78"/>
            </a:endParaRPr>
          </a:p>
          <a:p>
            <a:pPr marL="0" indent="0" algn="r" rtl="1">
              <a:lnSpc>
                <a:spcPct val="90000"/>
              </a:lnSpc>
              <a:buFont typeface="Wingdings" pitchFamily="2" charset="2"/>
              <a:buNone/>
              <a:defRPr/>
            </a:pPr>
            <a:endParaRPr lang="ar-SA" sz="1400" dirty="0">
              <a:solidFill>
                <a:srgbClr val="0070C0"/>
              </a:solidFill>
              <a:cs typeface="Arabic Transparent" pitchFamily="2" charset="-78"/>
            </a:endParaRPr>
          </a:p>
          <a:p>
            <a:pPr marL="0" indent="0" algn="r" rtl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ar-SA" sz="2800" dirty="0">
                <a:solidFill>
                  <a:srgbClr val="0070C0"/>
                </a:solidFill>
                <a:cs typeface="Arabic Transparent" pitchFamily="2" charset="-78"/>
              </a:rPr>
              <a:t>2-	طول زمن إنهاء </a:t>
            </a:r>
            <a:r>
              <a:rPr lang="ar-SA" sz="2800" dirty="0" smtClean="0">
                <a:solidFill>
                  <a:srgbClr val="0070C0"/>
                </a:solidFill>
                <a:cs typeface="Arabic Transparent" pitchFamily="2" charset="-78"/>
              </a:rPr>
              <a:t>الإجراءات</a:t>
            </a:r>
            <a:r>
              <a:rPr lang="ar-JO" sz="2800" dirty="0" smtClean="0">
                <a:solidFill>
                  <a:srgbClr val="0070C0"/>
                </a:solidFill>
                <a:cs typeface="Arabic Transparent" pitchFamily="2" charset="-78"/>
              </a:rPr>
              <a:t>.</a:t>
            </a:r>
            <a:endParaRPr lang="ar-EG" sz="2800" dirty="0">
              <a:solidFill>
                <a:srgbClr val="0070C0"/>
              </a:solidFill>
              <a:cs typeface="Arabic Transparent" pitchFamily="2" charset="-78"/>
            </a:endParaRPr>
          </a:p>
          <a:p>
            <a:pPr marL="0" indent="0" algn="r" rtl="1">
              <a:lnSpc>
                <a:spcPct val="90000"/>
              </a:lnSpc>
              <a:buFont typeface="Wingdings" pitchFamily="2" charset="2"/>
              <a:buNone/>
              <a:defRPr/>
            </a:pPr>
            <a:endParaRPr lang="ar-SA" sz="1400" dirty="0">
              <a:solidFill>
                <a:srgbClr val="0070C0"/>
              </a:solidFill>
              <a:cs typeface="Arabic Transparent" pitchFamily="2" charset="-78"/>
            </a:endParaRPr>
          </a:p>
          <a:p>
            <a:pPr marL="0" indent="0" algn="r" rtl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ar-SA" sz="2800" dirty="0">
                <a:solidFill>
                  <a:srgbClr val="0070C0"/>
                </a:solidFill>
                <a:cs typeface="Arabic Transparent" pitchFamily="2" charset="-78"/>
              </a:rPr>
              <a:t>3-	الممارسات غير </a:t>
            </a:r>
            <a:r>
              <a:rPr lang="ar-LB" sz="2800" dirty="0" smtClean="0">
                <a:solidFill>
                  <a:srgbClr val="0070C0"/>
                </a:solidFill>
                <a:cs typeface="Arabic Transparent" pitchFamily="2" charset="-78"/>
              </a:rPr>
              <a:t>المشروعة</a:t>
            </a:r>
            <a:r>
              <a:rPr lang="ar-JO" sz="2800" dirty="0" smtClean="0">
                <a:solidFill>
                  <a:srgbClr val="0070C0"/>
                </a:solidFill>
                <a:cs typeface="Arabic Transparent" pitchFamily="2" charset="-78"/>
              </a:rPr>
              <a:t>.</a:t>
            </a:r>
            <a:endParaRPr lang="ar-SA" sz="2800" dirty="0">
              <a:solidFill>
                <a:srgbClr val="0070C0"/>
              </a:solidFill>
              <a:cs typeface="Arabic Transparent" pitchFamily="2" charset="-78"/>
            </a:endParaRPr>
          </a:p>
          <a:p>
            <a:pPr marL="0" indent="0" algn="r" rtl="1">
              <a:lnSpc>
                <a:spcPct val="90000"/>
              </a:lnSpc>
              <a:buFont typeface="Wingdings" pitchFamily="2" charset="2"/>
              <a:buNone/>
              <a:defRPr/>
            </a:pPr>
            <a:endParaRPr lang="ar-SA" sz="1400" dirty="0">
              <a:solidFill>
                <a:srgbClr val="0070C0"/>
              </a:solidFill>
              <a:cs typeface="Arabic Transparent" pitchFamily="2" charset="-78"/>
            </a:endParaRPr>
          </a:p>
          <a:p>
            <a:pPr marL="0" indent="0" algn="r" rtl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ar-SA" sz="2800" dirty="0">
                <a:solidFill>
                  <a:srgbClr val="0070C0"/>
                </a:solidFill>
                <a:cs typeface="Arabic Transparent" pitchFamily="2" charset="-78"/>
              </a:rPr>
              <a:t>4- </a:t>
            </a:r>
            <a:r>
              <a:rPr lang="ar-LB" sz="2800" dirty="0" smtClean="0">
                <a:solidFill>
                  <a:srgbClr val="0070C0"/>
                </a:solidFill>
                <a:cs typeface="Arabic Transparent" pitchFamily="2" charset="-78"/>
              </a:rPr>
              <a:t>	</a:t>
            </a:r>
            <a:r>
              <a:rPr lang="ar-SA" sz="2800" dirty="0" smtClean="0">
                <a:solidFill>
                  <a:srgbClr val="0070C0"/>
                </a:solidFill>
                <a:cs typeface="Arabic Transparent" pitchFamily="2" charset="-78"/>
              </a:rPr>
              <a:t>عدم </a:t>
            </a:r>
            <a:r>
              <a:rPr lang="ar-SA" sz="2800" dirty="0">
                <a:solidFill>
                  <a:srgbClr val="0070C0"/>
                </a:solidFill>
                <a:cs typeface="Arabic Transparent" pitchFamily="2" charset="-78"/>
              </a:rPr>
              <a:t>القدرة على التنبؤ </a:t>
            </a:r>
            <a:r>
              <a:rPr lang="ar-SA" sz="2800" dirty="0" smtClean="0">
                <a:solidFill>
                  <a:srgbClr val="0070C0"/>
                </a:solidFill>
                <a:cs typeface="Arabic Transparent" pitchFamily="2" charset="-78"/>
              </a:rPr>
              <a:t>بتكاليف </a:t>
            </a:r>
            <a:r>
              <a:rPr lang="ar-SA" sz="2800" dirty="0">
                <a:solidFill>
                  <a:srgbClr val="0070C0"/>
                </a:solidFill>
                <a:cs typeface="Arabic Transparent" pitchFamily="2" charset="-78"/>
              </a:rPr>
              <a:t>وزمن </a:t>
            </a:r>
            <a:r>
              <a:rPr lang="ar-SA" sz="2800" dirty="0" smtClean="0">
                <a:solidFill>
                  <a:srgbClr val="0070C0"/>
                </a:solidFill>
                <a:cs typeface="Arabic Transparent" pitchFamily="2" charset="-78"/>
              </a:rPr>
              <a:t>الإجراءات</a:t>
            </a:r>
            <a:r>
              <a:rPr lang="ar-JO" sz="2800" dirty="0" smtClean="0">
                <a:solidFill>
                  <a:srgbClr val="0070C0"/>
                </a:solidFill>
                <a:cs typeface="Arabic Transparent" pitchFamily="2" charset="-78"/>
              </a:rPr>
              <a:t>.</a:t>
            </a:r>
            <a:endParaRPr lang="en-US" sz="2800" dirty="0">
              <a:solidFill>
                <a:srgbClr val="0070C0"/>
              </a:solidFill>
              <a:cs typeface="Arabic Transparent" pitchFamily="2" charset="-7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9E7ADD-E933-404A-9E72-50E3E4FABE3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293" y="2052970"/>
            <a:ext cx="2619375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83696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147777" y="499730"/>
            <a:ext cx="5422603" cy="111641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 rtl="1"/>
            <a:r>
              <a:rPr lang="ar-JO" altLang="en-US" sz="2700" dirty="0">
                <a:solidFill>
                  <a:srgbClr val="EAB200"/>
                </a:solidFill>
                <a:latin typeface="+mn-lt"/>
                <a:ea typeface="+mn-ea"/>
                <a:cs typeface="Arabic Transparent" pitchFamily="2" charset="-78"/>
              </a:rPr>
              <a:t>تسهيل النقل والتجارة في المنطقة العربية </a:t>
            </a:r>
            <a:br>
              <a:rPr lang="ar-JO" altLang="en-US" sz="2700" dirty="0">
                <a:solidFill>
                  <a:srgbClr val="EAB200"/>
                </a:solidFill>
                <a:latin typeface="+mn-lt"/>
                <a:ea typeface="+mn-ea"/>
                <a:cs typeface="Arabic Transparent" pitchFamily="2" charset="-78"/>
              </a:rPr>
            </a:br>
            <a:r>
              <a:rPr lang="ar-SA" altLang="en-US" sz="2700" dirty="0">
                <a:solidFill>
                  <a:srgbClr val="EAB200"/>
                </a:solidFill>
                <a:latin typeface="+mn-lt"/>
                <a:ea typeface="+mn-ea"/>
                <a:cs typeface="Arabic Transparent" pitchFamily="2" charset="-78"/>
              </a:rPr>
              <a:t>أهم الأسباب</a:t>
            </a:r>
            <a:endParaRPr lang="en-US" altLang="en-US" sz="2700" dirty="0">
              <a:solidFill>
                <a:srgbClr val="EAB200"/>
              </a:solidFill>
              <a:latin typeface="+mn-lt"/>
              <a:ea typeface="+mn-ea"/>
              <a:cs typeface="Arabic Transparent" pitchFamily="2" charset="-78"/>
            </a:endParaRP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idx="1"/>
          </p:nvPr>
        </p:nvSpPr>
        <p:spPr bwMode="auto">
          <a:xfrm>
            <a:off x="783432" y="1956390"/>
            <a:ext cx="8229600" cy="4359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justLow" rtl="1">
              <a:lnSpc>
                <a:spcPct val="150000"/>
              </a:lnSpc>
              <a:buFont typeface="Wingdings" pitchFamily="2" charset="2"/>
              <a:buChar char="Ø"/>
            </a:pPr>
            <a:r>
              <a:rPr lang="ar-SA" altLang="en-US" sz="2400" dirty="0" smtClean="0">
                <a:solidFill>
                  <a:srgbClr val="0070C0"/>
                </a:solidFill>
                <a:cs typeface="Arabic Transparent" pitchFamily="2" charset="-78"/>
              </a:rPr>
              <a:t>عدم وضوح </a:t>
            </a:r>
            <a:r>
              <a:rPr lang="ar-JO" altLang="en-US" sz="2400" dirty="0" smtClean="0">
                <a:solidFill>
                  <a:srgbClr val="0070C0"/>
                </a:solidFill>
                <a:cs typeface="Arabic Transparent" pitchFamily="2" charset="-78"/>
              </a:rPr>
              <a:t>و</a:t>
            </a:r>
            <a:r>
              <a:rPr lang="ar-SA" altLang="en-US" sz="2400" dirty="0">
                <a:solidFill>
                  <a:srgbClr val="0070C0"/>
                </a:solidFill>
                <a:cs typeface="Arabic Transparent" pitchFamily="2" charset="-78"/>
              </a:rPr>
              <a:t> بطء </a:t>
            </a:r>
            <a:r>
              <a:rPr lang="ar-SA" altLang="en-US" sz="2400" dirty="0" smtClean="0">
                <a:solidFill>
                  <a:srgbClr val="0070C0"/>
                </a:solidFill>
                <a:cs typeface="Arabic Transparent" pitchFamily="2" charset="-78"/>
              </a:rPr>
              <a:t>الإجراءات</a:t>
            </a:r>
            <a:r>
              <a:rPr lang="ar-JO" altLang="en-US" sz="2400" dirty="0">
                <a:solidFill>
                  <a:srgbClr val="0070C0"/>
                </a:solidFill>
                <a:cs typeface="Arabic Transparent" pitchFamily="2" charset="-78"/>
              </a:rPr>
              <a:t>.</a:t>
            </a:r>
            <a:endParaRPr lang="ar-SA" altLang="en-US" sz="2400" dirty="0" smtClean="0">
              <a:solidFill>
                <a:srgbClr val="0070C0"/>
              </a:solidFill>
              <a:cs typeface="Arabic Transparent" pitchFamily="2" charset="-78"/>
            </a:endParaRPr>
          </a:p>
          <a:p>
            <a:pPr algn="justLow" rtl="1">
              <a:lnSpc>
                <a:spcPct val="150000"/>
              </a:lnSpc>
              <a:buFont typeface="Wingdings" pitchFamily="2" charset="2"/>
              <a:buChar char="Ø"/>
            </a:pPr>
            <a:r>
              <a:rPr lang="ar-SA" altLang="en-US" sz="2400" dirty="0" smtClean="0">
                <a:solidFill>
                  <a:srgbClr val="0070C0"/>
                </a:solidFill>
                <a:cs typeface="Arabic Transparent" pitchFamily="2" charset="-78"/>
              </a:rPr>
              <a:t>تغيير</a:t>
            </a:r>
            <a:r>
              <a:rPr lang="ar-JO" altLang="en-US" sz="2400" dirty="0" smtClean="0">
                <a:solidFill>
                  <a:srgbClr val="0070C0"/>
                </a:solidFill>
                <a:cs typeface="Arabic Transparent" pitchFamily="2" charset="-78"/>
              </a:rPr>
              <a:t> </a:t>
            </a:r>
            <a:r>
              <a:rPr lang="ar-SA" altLang="en-US" sz="2400" dirty="0" smtClean="0">
                <a:solidFill>
                  <a:srgbClr val="0070C0"/>
                </a:solidFill>
                <a:cs typeface="Arabic Transparent" pitchFamily="2" charset="-78"/>
              </a:rPr>
              <a:t>معظم الإجراءات والقواعد والرسوم والقيود</a:t>
            </a:r>
            <a:r>
              <a:rPr lang="ar-JO" altLang="en-US" sz="2400" dirty="0" smtClean="0">
                <a:solidFill>
                  <a:srgbClr val="0070C0"/>
                </a:solidFill>
                <a:cs typeface="Arabic Transparent" pitchFamily="2" charset="-78"/>
              </a:rPr>
              <a:t> </a:t>
            </a:r>
            <a:r>
              <a:rPr lang="ar-SA" altLang="en-US" sz="2400" dirty="0" smtClean="0">
                <a:solidFill>
                  <a:srgbClr val="0070C0"/>
                </a:solidFill>
                <a:cs typeface="Arabic Transparent" pitchFamily="2" charset="-78"/>
              </a:rPr>
              <a:t>بشكل</a:t>
            </a:r>
            <a:r>
              <a:rPr lang="ar-JO" altLang="en-US" sz="2400" dirty="0" smtClean="0">
                <a:solidFill>
                  <a:srgbClr val="0070C0"/>
                </a:solidFill>
                <a:cs typeface="Arabic Transparent" pitchFamily="2" charset="-78"/>
              </a:rPr>
              <a:t> </a:t>
            </a:r>
            <a:r>
              <a:rPr lang="ar-SA" altLang="en-US" sz="2400" dirty="0" smtClean="0">
                <a:solidFill>
                  <a:srgbClr val="0070C0"/>
                </a:solidFill>
                <a:cs typeface="Arabic Transparent" pitchFamily="2" charset="-78"/>
              </a:rPr>
              <a:t>مستمر</a:t>
            </a:r>
            <a:r>
              <a:rPr lang="ar-JO" altLang="en-US" sz="2400" dirty="0">
                <a:solidFill>
                  <a:srgbClr val="0070C0"/>
                </a:solidFill>
                <a:cs typeface="Arabic Transparent" pitchFamily="2" charset="-78"/>
              </a:rPr>
              <a:t>.</a:t>
            </a:r>
            <a:endParaRPr lang="ar-JO" altLang="en-US" sz="2400" dirty="0" smtClean="0">
              <a:solidFill>
                <a:srgbClr val="0070C0"/>
              </a:solidFill>
              <a:cs typeface="Arabic Transparent" pitchFamily="2" charset="-78"/>
            </a:endParaRPr>
          </a:p>
          <a:p>
            <a:pPr algn="justLow" rtl="1">
              <a:lnSpc>
                <a:spcPct val="150000"/>
              </a:lnSpc>
              <a:buFont typeface="Wingdings" pitchFamily="2" charset="2"/>
              <a:buChar char="Ø"/>
            </a:pPr>
            <a:r>
              <a:rPr lang="ar-SA" altLang="en-US" sz="2400" dirty="0" smtClean="0">
                <a:solidFill>
                  <a:srgbClr val="0070C0"/>
                </a:solidFill>
                <a:cs typeface="Arabic Transparent" pitchFamily="2" charset="-78"/>
              </a:rPr>
              <a:t>عدم ارتباط جميع الأطراف في نظام متكامل يسمح بتبادل المعلومات بينها إلكترونياً</a:t>
            </a:r>
            <a:r>
              <a:rPr lang="ar-JO" altLang="en-US" sz="2400" dirty="0">
                <a:solidFill>
                  <a:srgbClr val="0070C0"/>
                </a:solidFill>
                <a:cs typeface="Arabic Transparent" pitchFamily="2" charset="-78"/>
              </a:rPr>
              <a:t>.</a:t>
            </a:r>
            <a:endParaRPr lang="ar-SA" altLang="en-US" sz="2400" dirty="0" smtClean="0">
              <a:solidFill>
                <a:srgbClr val="0070C0"/>
              </a:solidFill>
              <a:cs typeface="Arabic Transparent" pitchFamily="2" charset="-78"/>
            </a:endParaRPr>
          </a:p>
          <a:p>
            <a:pPr algn="justLow" rtl="1">
              <a:lnSpc>
                <a:spcPct val="150000"/>
              </a:lnSpc>
              <a:buFont typeface="Wingdings" pitchFamily="2" charset="2"/>
              <a:buChar char="Ø"/>
            </a:pPr>
            <a:r>
              <a:rPr lang="ar-SA" altLang="en-US" sz="2400" dirty="0" smtClean="0">
                <a:solidFill>
                  <a:srgbClr val="0070C0"/>
                </a:solidFill>
                <a:cs typeface="Arabic Transparent" pitchFamily="2" charset="-78"/>
              </a:rPr>
              <a:t>تعدد السلطات الحكومية التي لها علاقة بعملية نقل البضائع في المنافذ الدولية وانفصال سياساتها، حيث تعمل كل جهة على وضع قوانين ولوائح وإجراءات تحقق</a:t>
            </a:r>
            <a:r>
              <a:rPr lang="ar-LB" altLang="en-US" sz="2400" dirty="0" smtClean="0">
                <a:solidFill>
                  <a:srgbClr val="0070C0"/>
                </a:solidFill>
                <a:cs typeface="Arabic Transparent" pitchFamily="2" charset="-78"/>
              </a:rPr>
              <a:t> </a:t>
            </a:r>
            <a:r>
              <a:rPr lang="ar-JO" altLang="en-US" sz="2400" dirty="0" smtClean="0">
                <a:solidFill>
                  <a:srgbClr val="0070C0"/>
                </a:solidFill>
                <a:cs typeface="Arabic Transparent" pitchFamily="2" charset="-78"/>
              </a:rPr>
              <a:t>أهدافها </a:t>
            </a:r>
            <a:r>
              <a:rPr lang="ar-SA" altLang="en-US" sz="2400" dirty="0" smtClean="0">
                <a:solidFill>
                  <a:srgbClr val="0070C0"/>
                </a:solidFill>
                <a:cs typeface="Arabic Transparent" pitchFamily="2" charset="-78"/>
              </a:rPr>
              <a:t>فقط دون النظر إلى أهداف الجهات الأخرى</a:t>
            </a:r>
            <a:r>
              <a:rPr lang="ar-JO" altLang="en-US" sz="2400" dirty="0" smtClean="0">
                <a:solidFill>
                  <a:srgbClr val="0070C0"/>
                </a:solidFill>
                <a:cs typeface="Arabic Transparent" pitchFamily="2" charset="-78"/>
              </a:rPr>
              <a:t>.</a:t>
            </a:r>
            <a:endParaRPr lang="ar-SA" altLang="en-US" sz="2400" dirty="0" smtClean="0">
              <a:solidFill>
                <a:srgbClr val="0070C0"/>
              </a:solidFill>
              <a:cs typeface="Arabic Transparent" pitchFamily="2" charset="-7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9E7ADD-E933-404A-9E72-50E3E4FABE3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399" y="1720812"/>
            <a:ext cx="2026499" cy="151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1853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2083981"/>
            <a:ext cx="8305800" cy="3707219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457200" indent="-457200" algn="r" rtl="1">
              <a:buFont typeface="Wingdings" panose="05000000000000000000" pitchFamily="2" charset="2"/>
              <a:buChar char="Ø"/>
              <a:tabLst>
                <a:tab pos="265113" algn="l"/>
              </a:tabLst>
              <a:defRPr/>
            </a:pPr>
            <a:r>
              <a:rPr lang="ar-LB" dirty="0" smtClean="0">
                <a:solidFill>
                  <a:srgbClr val="0070C0"/>
                </a:solidFill>
                <a:cs typeface="Arabic Transparent" pitchFamily="2" charset="-78"/>
              </a:rPr>
              <a:t>زيادة القدرة التنافسية للمنتجات والصادرات العربية</a:t>
            </a:r>
            <a:r>
              <a:rPr lang="ar-JO" dirty="0" smtClean="0">
                <a:solidFill>
                  <a:srgbClr val="0070C0"/>
                </a:solidFill>
                <a:cs typeface="Arabic Transparent" pitchFamily="2" charset="-78"/>
              </a:rPr>
              <a:t>.</a:t>
            </a:r>
            <a:endParaRPr lang="ar-LB" dirty="0" smtClean="0">
              <a:solidFill>
                <a:srgbClr val="0070C0"/>
              </a:solidFill>
              <a:cs typeface="Arabic Transparent" pitchFamily="2" charset="-78"/>
            </a:endParaRPr>
          </a:p>
          <a:p>
            <a:pPr marL="457200" indent="-457200" algn="r" rtl="1">
              <a:buFont typeface="Wingdings" panose="05000000000000000000" pitchFamily="2" charset="2"/>
              <a:buChar char="Ø"/>
              <a:defRPr/>
            </a:pPr>
            <a:r>
              <a:rPr lang="ar-LB" dirty="0" smtClean="0">
                <a:solidFill>
                  <a:srgbClr val="0070C0"/>
                </a:solidFill>
                <a:cs typeface="Arabic Transparent" pitchFamily="2" charset="-78"/>
              </a:rPr>
              <a:t> زيادة ا</a:t>
            </a:r>
            <a:r>
              <a:rPr lang="ar-SA" dirty="0" smtClean="0">
                <a:solidFill>
                  <a:srgbClr val="0070C0"/>
                </a:solidFill>
                <a:cs typeface="Arabic Transparent" pitchFamily="2" charset="-78"/>
              </a:rPr>
              <a:t>لتجارة البينية </a:t>
            </a:r>
            <a:r>
              <a:rPr lang="ar-LB" dirty="0" smtClean="0">
                <a:solidFill>
                  <a:srgbClr val="0070C0"/>
                </a:solidFill>
                <a:cs typeface="Arabic Transparent" pitchFamily="2" charset="-78"/>
              </a:rPr>
              <a:t>بين الدول العربية</a:t>
            </a:r>
            <a:r>
              <a:rPr lang="ar-JO" dirty="0" smtClean="0">
                <a:solidFill>
                  <a:srgbClr val="0070C0"/>
                </a:solidFill>
                <a:cs typeface="Arabic Transparent" pitchFamily="2" charset="-78"/>
              </a:rPr>
              <a:t>.</a:t>
            </a:r>
            <a:endParaRPr lang="ar-LB" dirty="0" smtClean="0">
              <a:solidFill>
                <a:srgbClr val="0070C0"/>
              </a:solidFill>
              <a:cs typeface="Arabic Transparent" pitchFamily="2" charset="-78"/>
            </a:endParaRPr>
          </a:p>
          <a:p>
            <a:pPr marL="457200" indent="-457200" algn="r" rtl="1">
              <a:buFont typeface="Wingdings" panose="05000000000000000000" pitchFamily="2" charset="2"/>
              <a:buChar char="Ø"/>
              <a:defRPr/>
            </a:pPr>
            <a:r>
              <a:rPr lang="ar-LB" dirty="0" smtClean="0">
                <a:solidFill>
                  <a:srgbClr val="0070C0"/>
                </a:solidFill>
                <a:cs typeface="Arabic Transparent" pitchFamily="2" charset="-78"/>
              </a:rPr>
              <a:t> زيادة حركة الأفراد بين الدول العربية</a:t>
            </a:r>
            <a:r>
              <a:rPr lang="ar-JO" dirty="0" smtClean="0">
                <a:solidFill>
                  <a:srgbClr val="0070C0"/>
                </a:solidFill>
                <a:cs typeface="Arabic Transparent" pitchFamily="2" charset="-78"/>
              </a:rPr>
              <a:t>.</a:t>
            </a:r>
            <a:endParaRPr lang="ar-LB" dirty="0" smtClean="0">
              <a:solidFill>
                <a:srgbClr val="0070C0"/>
              </a:solidFill>
              <a:cs typeface="Arabic Transparent" pitchFamily="2" charset="-78"/>
            </a:endParaRPr>
          </a:p>
          <a:p>
            <a:pPr marL="457200" indent="-457200" algn="r" rtl="1">
              <a:buFont typeface="Wingdings" panose="05000000000000000000" pitchFamily="2" charset="2"/>
              <a:buChar char="Ø"/>
              <a:defRPr/>
            </a:pPr>
            <a:r>
              <a:rPr lang="ar-LB" dirty="0" smtClean="0">
                <a:solidFill>
                  <a:srgbClr val="0070C0"/>
                </a:solidFill>
                <a:cs typeface="Arabic Transparent" pitchFamily="2" charset="-78"/>
              </a:rPr>
              <a:t> زيادة الترابط الاقتصادي والاجتماعي بين الدول العربية</a:t>
            </a:r>
            <a:r>
              <a:rPr lang="ar-JO" dirty="0" smtClean="0">
                <a:solidFill>
                  <a:srgbClr val="0070C0"/>
                </a:solidFill>
                <a:cs typeface="Arabic Transparent" pitchFamily="2" charset="-78"/>
              </a:rPr>
              <a:t>.</a:t>
            </a:r>
            <a:endParaRPr lang="ar-LB" dirty="0" smtClean="0">
              <a:solidFill>
                <a:srgbClr val="0070C0"/>
              </a:solidFill>
              <a:cs typeface="Arabic Transparent" pitchFamily="2" charset="-78"/>
            </a:endParaRPr>
          </a:p>
          <a:p>
            <a:pPr marL="457200" indent="-457200" algn="r" rtl="1">
              <a:buFont typeface="Wingdings" panose="05000000000000000000" pitchFamily="2" charset="2"/>
              <a:buChar char="Ø"/>
              <a:defRPr/>
            </a:pPr>
            <a:r>
              <a:rPr lang="ar-LB" dirty="0" smtClean="0">
                <a:solidFill>
                  <a:srgbClr val="0070C0"/>
                </a:solidFill>
                <a:cs typeface="Arabic Transparent" pitchFamily="2" charset="-78"/>
              </a:rPr>
              <a:t> المساهمة في تحقيق التكامل الإقليمي العربي</a:t>
            </a:r>
            <a:r>
              <a:rPr lang="ar-JO" dirty="0" smtClean="0">
                <a:solidFill>
                  <a:srgbClr val="0070C0"/>
                </a:solidFill>
                <a:cs typeface="Arabic Transparent" pitchFamily="2" charset="-78"/>
              </a:rPr>
              <a:t>.</a:t>
            </a:r>
            <a:endParaRPr lang="ar-LB" dirty="0" smtClean="0">
              <a:solidFill>
                <a:srgbClr val="0070C0"/>
              </a:solidFill>
              <a:cs typeface="Arabic Transparent" pitchFamily="2" charset="-78"/>
            </a:endParaRPr>
          </a:p>
          <a:p>
            <a:pPr marL="0" indent="0" algn="r" rtl="1">
              <a:buFont typeface="Wingdings" pitchFamily="2" charset="2"/>
              <a:buChar char="v"/>
              <a:defRPr/>
            </a:pPr>
            <a:endParaRPr lang="ar-LB" dirty="0" smtClean="0">
              <a:solidFill>
                <a:srgbClr val="0070C0"/>
              </a:solidFill>
              <a:cs typeface="Arabic Transparent" pitchFamily="2" charset="-78"/>
            </a:endParaRPr>
          </a:p>
          <a:p>
            <a:pPr algn="ctr" rtl="1">
              <a:buFontTx/>
              <a:buNone/>
              <a:defRPr/>
            </a:pPr>
            <a:endParaRPr lang="en-US" b="1" u="sng" dirty="0" smtClean="0">
              <a:solidFill>
                <a:srgbClr val="FFC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9E7ADD-E933-404A-9E72-50E3E4FABE3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62447" y="170971"/>
            <a:ext cx="49973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Tx/>
              <a:buNone/>
              <a:defRPr/>
            </a:pPr>
            <a:endParaRPr lang="ar-JO" b="1" u="sng" dirty="0">
              <a:solidFill>
                <a:srgbClr val="EAB200"/>
              </a:solidFill>
              <a:cs typeface="Arabic Transparent" pitchFamily="2" charset="-78"/>
            </a:endParaRPr>
          </a:p>
          <a:p>
            <a:pPr marL="109728" algn="ctr" rtl="1">
              <a:defRPr/>
            </a:pPr>
            <a:r>
              <a:rPr lang="ar-LB" sz="2700" b="1" dirty="0">
                <a:solidFill>
                  <a:srgbClr val="EAB2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  <a:cs typeface="Arabic Transparent" pitchFamily="2" charset="-78"/>
              </a:rPr>
              <a:t>ت</a:t>
            </a:r>
            <a:r>
              <a:rPr lang="ar-SA" sz="2700" b="1" dirty="0">
                <a:solidFill>
                  <a:srgbClr val="EAB2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  <a:cs typeface="Arabic Transparent" pitchFamily="2" charset="-78"/>
              </a:rPr>
              <a:t>سهيل النقل والتجارة</a:t>
            </a:r>
            <a:r>
              <a:rPr lang="ar-LB" sz="2700" b="1" dirty="0">
                <a:solidFill>
                  <a:srgbClr val="EAB2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  <a:cs typeface="Arabic Transparent" pitchFamily="2" charset="-78"/>
              </a:rPr>
              <a:t> في المنطقة العربية</a:t>
            </a:r>
            <a:endParaRPr lang="ar-JO" sz="2700" b="1" dirty="0">
              <a:solidFill>
                <a:srgbClr val="EAB2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n-lt"/>
              <a:cs typeface="Arabic Transparent" pitchFamily="2" charset="-78"/>
            </a:endParaRPr>
          </a:p>
          <a:p>
            <a:pPr marL="109728" algn="ctr" rtl="1">
              <a:defRPr/>
            </a:pPr>
            <a:r>
              <a:rPr lang="ar-LB" sz="2700" b="1" dirty="0">
                <a:solidFill>
                  <a:srgbClr val="EAB2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  <a:cs typeface="Arabic Transparent" pitchFamily="2" charset="-78"/>
              </a:rPr>
              <a:t>الأهداف الأساسية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669" y="4711780"/>
            <a:ext cx="3423683" cy="137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6287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7079" y="1488558"/>
            <a:ext cx="8559209" cy="4536614"/>
          </a:xfrm>
        </p:spPr>
        <p:txBody>
          <a:bodyPr>
            <a:normAutofit fontScale="32500" lnSpcReduction="20000"/>
          </a:bodyPr>
          <a:lstStyle/>
          <a:p>
            <a:pPr marL="361950" marR="64008" indent="-361950" algn="r" rtl="1">
              <a:lnSpc>
                <a:spcPct val="170000"/>
              </a:lnSpc>
              <a:defRPr/>
            </a:pPr>
            <a:r>
              <a:rPr lang="ar-JO" sz="7200" dirty="0" smtClean="0">
                <a:solidFill>
                  <a:srgbClr val="0070C0"/>
                </a:solidFill>
                <a:cs typeface="Arabic Transparent" pitchFamily="2" charset="-78"/>
              </a:rPr>
              <a:t>حث </a:t>
            </a:r>
            <a:r>
              <a:rPr lang="ar-JO" sz="7200" dirty="0">
                <a:solidFill>
                  <a:srgbClr val="0070C0"/>
                </a:solidFill>
                <a:cs typeface="Arabic Transparent" pitchFamily="2" charset="-78"/>
              </a:rPr>
              <a:t>الدول التي لم تقم بإنشاء امانة تنفيذية لتسهيل التجارة والنقل على الإسراع في ذلك وتحديد مهامها </a:t>
            </a:r>
            <a:r>
              <a:rPr lang="ar-JO" sz="7200" dirty="0" smtClean="0">
                <a:solidFill>
                  <a:srgbClr val="0070C0"/>
                </a:solidFill>
                <a:cs typeface="Arabic Transparent" pitchFamily="2" charset="-78"/>
              </a:rPr>
              <a:t>مسؤولياتها.</a:t>
            </a:r>
          </a:p>
          <a:p>
            <a:pPr marL="361950" marR="64008" indent="-361950" algn="r" rtl="1">
              <a:lnSpc>
                <a:spcPct val="170000"/>
              </a:lnSpc>
              <a:defRPr/>
            </a:pPr>
            <a:r>
              <a:rPr lang="ar-JO" sz="7200" dirty="0" smtClean="0">
                <a:solidFill>
                  <a:srgbClr val="0070C0"/>
                </a:solidFill>
                <a:cs typeface="Arabic Transparent" pitchFamily="2" charset="-78"/>
              </a:rPr>
              <a:t>إعداد </a:t>
            </a:r>
            <a:r>
              <a:rPr lang="ar-JO" sz="7200" dirty="0">
                <a:solidFill>
                  <a:srgbClr val="0070C0"/>
                </a:solidFill>
                <a:cs typeface="Arabic Transparent" pitchFamily="2" charset="-78"/>
              </a:rPr>
              <a:t>الدراسات والأبحاث المشتركة (الثنائية والمتعددة الاطراف) فيما يتعلق بواقع التجارة والنقل في الدول العربية.</a:t>
            </a:r>
          </a:p>
          <a:p>
            <a:pPr marL="361950" marR="64008" indent="-361950" algn="r" rtl="1">
              <a:lnSpc>
                <a:spcPct val="170000"/>
              </a:lnSpc>
              <a:defRPr/>
            </a:pPr>
            <a:r>
              <a:rPr lang="ar-JO" sz="7200" dirty="0">
                <a:solidFill>
                  <a:srgbClr val="0070C0"/>
                </a:solidFill>
                <a:cs typeface="Arabic Transparent" pitchFamily="2" charset="-78"/>
              </a:rPr>
              <a:t>تبادل التشريعات والانظمة الخاصة بالجمارك والجهات العاملة في مجال المعاينة والفحوصات المخبرية بهدف </a:t>
            </a:r>
            <a:r>
              <a:rPr lang="ar-JO" sz="7200" dirty="0" smtClean="0">
                <a:solidFill>
                  <a:srgbClr val="0070C0"/>
                </a:solidFill>
                <a:cs typeface="Arabic Transparent" pitchFamily="2" charset="-78"/>
              </a:rPr>
              <a:t>موائمتها.</a:t>
            </a:r>
            <a:endParaRPr lang="ar-JO" sz="7200" dirty="0">
              <a:solidFill>
                <a:srgbClr val="0070C0"/>
              </a:solidFill>
              <a:cs typeface="Arabic Transparent" pitchFamily="2" charset="-78"/>
            </a:endParaRPr>
          </a:p>
          <a:p>
            <a:pPr marL="361950" marR="64008" indent="-361950" algn="r" rtl="1">
              <a:lnSpc>
                <a:spcPct val="170000"/>
              </a:lnSpc>
              <a:defRPr/>
            </a:pPr>
            <a:r>
              <a:rPr lang="ar-JO" sz="7200" dirty="0">
                <a:solidFill>
                  <a:srgbClr val="0070C0"/>
                </a:solidFill>
                <a:cs typeface="Arabic Transparent" pitchFamily="2" charset="-78"/>
              </a:rPr>
              <a:t>الحرص على المشاركة الفعالة في ورش العمل والمؤتمرات ذات </a:t>
            </a:r>
            <a:r>
              <a:rPr lang="ar-JO" sz="7200" dirty="0" smtClean="0">
                <a:solidFill>
                  <a:srgbClr val="0070C0"/>
                </a:solidFill>
                <a:cs typeface="Arabic Transparent" pitchFamily="2" charset="-78"/>
              </a:rPr>
              <a:t>الصلة. </a:t>
            </a:r>
            <a:endParaRPr lang="ar-JO" sz="7200" dirty="0">
              <a:solidFill>
                <a:srgbClr val="0070C0"/>
              </a:solidFill>
              <a:cs typeface="Arabic Transparent" pitchFamily="2" charset="-78"/>
            </a:endParaRPr>
          </a:p>
          <a:p>
            <a:pPr marL="361950" marR="64008" indent="-361950" algn="r" rtl="1">
              <a:lnSpc>
                <a:spcPct val="170000"/>
              </a:lnSpc>
              <a:defRPr/>
            </a:pPr>
            <a:r>
              <a:rPr lang="ar-JO" sz="7200" dirty="0">
                <a:solidFill>
                  <a:srgbClr val="0070C0"/>
                </a:solidFill>
                <a:cs typeface="Arabic Transparent" pitchFamily="2" charset="-78"/>
              </a:rPr>
              <a:t>حث الجهات التمويلية الوطنية والاقليمية والدولية لتقديم </a:t>
            </a:r>
            <a:r>
              <a:rPr lang="ar-JO" sz="7200" dirty="0" smtClean="0">
                <a:solidFill>
                  <a:srgbClr val="0070C0"/>
                </a:solidFill>
                <a:cs typeface="Arabic Transparent" pitchFamily="2" charset="-78"/>
              </a:rPr>
              <a:t>الدعم الفني والمالي.</a:t>
            </a:r>
            <a:endParaRPr lang="ar-JO" sz="7200" dirty="0">
              <a:solidFill>
                <a:srgbClr val="0070C0"/>
              </a:solidFill>
              <a:cs typeface="Arabic Transparent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41452" y="636145"/>
            <a:ext cx="5337544" cy="682291"/>
          </a:xfrm>
        </p:spPr>
        <p:txBody>
          <a:bodyPr>
            <a:noAutofit/>
          </a:bodyPr>
          <a:lstStyle/>
          <a:p>
            <a:pPr algn="ctr" rtl="1"/>
            <a:r>
              <a:rPr lang="ar-JO" sz="2700" dirty="0">
                <a:solidFill>
                  <a:srgbClr val="EAB200"/>
                </a:solidFill>
                <a:latin typeface="+mn-lt"/>
                <a:ea typeface="+mn-ea"/>
                <a:cs typeface="Arabic Transparent" pitchFamily="2" charset="-78"/>
              </a:rPr>
              <a:t>ملخص توصيات مؤتمر عمان</a:t>
            </a:r>
            <a:r>
              <a:rPr lang="ar-JO" sz="2400" dirty="0" smtClean="0"/>
              <a:t/>
            </a:r>
            <a:br>
              <a:rPr lang="ar-JO" sz="2400" dirty="0" smtClean="0"/>
            </a:b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9E7ADD-E933-404A-9E72-50E3E4FABE3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1871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2139" y="1754371"/>
            <a:ext cx="8559209" cy="4316820"/>
          </a:xfrm>
        </p:spPr>
        <p:txBody>
          <a:bodyPr>
            <a:normAutofit fontScale="25000" lnSpcReduction="20000"/>
          </a:bodyPr>
          <a:lstStyle/>
          <a:p>
            <a:pPr marL="361950" marR="64008" indent="-361950" algn="r" rtl="1">
              <a:lnSpc>
                <a:spcPct val="170000"/>
              </a:lnSpc>
              <a:defRPr/>
            </a:pPr>
            <a:r>
              <a:rPr lang="ar-JO" sz="9200" dirty="0" smtClean="0">
                <a:solidFill>
                  <a:srgbClr val="0070C0"/>
                </a:solidFill>
                <a:cs typeface="Arabic Transparent" pitchFamily="2" charset="-78"/>
              </a:rPr>
              <a:t>عقد </a:t>
            </a:r>
            <a:r>
              <a:rPr lang="ar-JO" sz="9200" dirty="0">
                <a:solidFill>
                  <a:srgbClr val="0070C0"/>
                </a:solidFill>
                <a:cs typeface="Arabic Transparent" pitchFamily="2" charset="-78"/>
              </a:rPr>
              <a:t>اتفاقيات او مذكرات تفاهم ثنائية او متعددة الاطراف لتمكين الناقلين والجهات المعنية من الاستفادة من المعلومات والبيانات المتوفرة في مراكز المعلومات الخاصة بقطاع النقل في الدول العربية.</a:t>
            </a:r>
          </a:p>
          <a:p>
            <a:pPr marL="361950" marR="64008" indent="-361950" algn="r" rtl="1">
              <a:lnSpc>
                <a:spcPct val="170000"/>
              </a:lnSpc>
              <a:defRPr/>
            </a:pPr>
            <a:r>
              <a:rPr lang="ar-JO" sz="9200" dirty="0">
                <a:solidFill>
                  <a:srgbClr val="0070C0"/>
                </a:solidFill>
                <a:cs typeface="Arabic Transparent" pitchFamily="2" charset="-78"/>
              </a:rPr>
              <a:t>التأكيد على اهمية المشاركة في اجتماعات اللجان المشتركة للمختصين في الدول العربية لبحث كافة السبل التي من شأنها تسهيل التجارة والنقل بين الدول العربية  وعبرها (الترانزيت). </a:t>
            </a:r>
          </a:p>
          <a:p>
            <a:pPr marL="361950" marR="64008" indent="-361950" algn="r" defTabSz="542925" rtl="1">
              <a:lnSpc>
                <a:spcPct val="170000"/>
              </a:lnSpc>
              <a:defRPr/>
            </a:pPr>
            <a:r>
              <a:rPr lang="ar-JO" sz="9200" dirty="0">
                <a:solidFill>
                  <a:srgbClr val="0070C0"/>
                </a:solidFill>
                <a:cs typeface="Arabic Transparent" pitchFamily="2" charset="-78"/>
              </a:rPr>
              <a:t>العمل على وضع آليات ومعايير وطنية معتمدة لجمع البيانات والمعلومات </a:t>
            </a:r>
            <a:r>
              <a:rPr lang="ar-JO" sz="9200" dirty="0" smtClean="0">
                <a:solidFill>
                  <a:srgbClr val="0070C0"/>
                </a:solidFill>
                <a:cs typeface="Arabic Transparent" pitchFamily="2" charset="-78"/>
              </a:rPr>
              <a:t>وتبادلها وتوحيد الأنظمة الإلكترونية فيما بينها. </a:t>
            </a:r>
            <a:endParaRPr lang="ar-JO" sz="9200" dirty="0">
              <a:solidFill>
                <a:srgbClr val="0070C0"/>
              </a:solidFill>
              <a:cs typeface="Arabic Transparent" pitchFamily="2" charset="-78"/>
            </a:endParaRPr>
          </a:p>
          <a:p>
            <a:pPr marL="361950" marR="64008" indent="-361950" algn="r" defTabSz="542925" rtl="1">
              <a:lnSpc>
                <a:spcPct val="170000"/>
              </a:lnSpc>
              <a:defRPr/>
            </a:pPr>
            <a:endParaRPr lang="ar-JO" sz="6400" dirty="0" smtClean="0">
              <a:solidFill>
                <a:srgbClr val="0070C0"/>
              </a:solidFill>
              <a:cs typeface="Arabic Transparent" pitchFamily="2" charset="-78"/>
            </a:endParaRPr>
          </a:p>
          <a:p>
            <a:pPr marL="109728" indent="0" algn="justLow" rtl="1">
              <a:lnSpc>
                <a:spcPct val="170000"/>
              </a:lnSpc>
              <a:buNone/>
            </a:pPr>
            <a:r>
              <a:rPr lang="ar-JO" sz="6400" dirty="0">
                <a:cs typeface="Arabic Transparent" pitchFamily="2" charset="-78"/>
              </a:rPr>
              <a:t>	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41452" y="636145"/>
            <a:ext cx="5337544" cy="682291"/>
          </a:xfrm>
        </p:spPr>
        <p:txBody>
          <a:bodyPr>
            <a:noAutofit/>
          </a:bodyPr>
          <a:lstStyle/>
          <a:p>
            <a:pPr algn="ctr" rtl="1"/>
            <a:r>
              <a:rPr lang="ar-JO" sz="2700" dirty="0">
                <a:solidFill>
                  <a:srgbClr val="EAB200"/>
                </a:solidFill>
                <a:latin typeface="+mn-lt"/>
                <a:ea typeface="+mn-ea"/>
                <a:cs typeface="Arabic Transparent" pitchFamily="2" charset="-78"/>
              </a:rPr>
              <a:t>ملخص توصيات  مؤتمر عمان</a:t>
            </a:r>
            <a:r>
              <a:rPr lang="ar-JO" sz="2400" dirty="0" smtClean="0"/>
              <a:t/>
            </a:r>
            <a:br>
              <a:rPr lang="ar-JO" sz="2400" dirty="0" smtClean="0"/>
            </a:b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9E7ADD-E933-404A-9E72-50E3E4FABE3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4316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9671" y="361506"/>
            <a:ext cx="5337545" cy="988829"/>
          </a:xfrm>
        </p:spPr>
        <p:txBody>
          <a:bodyPr>
            <a:noAutofit/>
          </a:bodyPr>
          <a:lstStyle/>
          <a:p>
            <a:pPr algn="ctr" rtl="1"/>
            <a:r>
              <a:rPr lang="ar-JO" sz="2650" dirty="0">
                <a:solidFill>
                  <a:srgbClr val="EAB200"/>
                </a:solidFill>
              </a:rPr>
              <a:t>التعاون الاقليمي في مجال تسهيل النقل والتجارة</a:t>
            </a:r>
            <a:r>
              <a:rPr lang="en-US" sz="2650" b="1" dirty="0" smtClean="0"/>
              <a:t/>
            </a:r>
            <a:br>
              <a:rPr lang="en-US" sz="2650" b="1" dirty="0" smtClean="0"/>
            </a:br>
            <a:r>
              <a:rPr lang="ar-SA" altLang="en-US" sz="2650" dirty="0">
                <a:solidFill>
                  <a:srgbClr val="EAB200"/>
                </a:solidFill>
              </a:rPr>
              <a:t>ما هو المطلوب عمله الآن؟ </a:t>
            </a:r>
            <a:endParaRPr lang="en-GB" sz="265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30817"/>
            <a:ext cx="7924800" cy="4095345"/>
          </a:xfrm>
        </p:spPr>
        <p:txBody>
          <a:bodyPr>
            <a:normAutofit/>
          </a:bodyPr>
          <a:lstStyle/>
          <a:p>
            <a:pPr algn="justLow" rtl="1">
              <a:lnSpc>
                <a:spcPct val="150000"/>
              </a:lnSpc>
              <a:buFont typeface="Wingdings" pitchFamily="2" charset="2"/>
              <a:buChar char="Ø"/>
            </a:pPr>
            <a:r>
              <a:rPr lang="ar-JO" sz="2800" dirty="0">
                <a:solidFill>
                  <a:srgbClr val="0070C0"/>
                </a:solidFill>
                <a:cs typeface="Arabic Transparent" pitchFamily="2" charset="-78"/>
              </a:rPr>
              <a:t> دعوة الدول الى تشكيل امانة تنفيذية لتسهيل النقل والتجارة لديها.</a:t>
            </a:r>
          </a:p>
          <a:p>
            <a:pPr algn="justLow" rtl="1">
              <a:lnSpc>
                <a:spcPct val="150000"/>
              </a:lnSpc>
              <a:buFont typeface="Wingdings" pitchFamily="2" charset="2"/>
              <a:buChar char="Ø"/>
            </a:pPr>
            <a:r>
              <a:rPr lang="ar-JO" sz="2800" dirty="0">
                <a:solidFill>
                  <a:srgbClr val="0070C0"/>
                </a:solidFill>
                <a:cs typeface="Arabic Transparent" pitchFamily="2" charset="-78"/>
              </a:rPr>
              <a:t>تشكيل امانة تنفيذية مشتركة ضمن منظومة جامعة الدول </a:t>
            </a:r>
            <a:r>
              <a:rPr lang="ar-JO" sz="2800" dirty="0" smtClean="0">
                <a:solidFill>
                  <a:srgbClr val="0070C0"/>
                </a:solidFill>
                <a:cs typeface="Arabic Transparent" pitchFamily="2" charset="-78"/>
              </a:rPr>
              <a:t>العربية لمتابعة كافة الامور الخاصة بتسهيل النقل.  </a:t>
            </a:r>
            <a:endParaRPr lang="ar-JO" sz="2800" dirty="0">
              <a:solidFill>
                <a:srgbClr val="0070C0"/>
              </a:solidFill>
              <a:cs typeface="Arabic Transparent" pitchFamily="2" charset="-78"/>
            </a:endParaRPr>
          </a:p>
          <a:p>
            <a:pPr algn="justLow" rtl="1">
              <a:lnSpc>
                <a:spcPct val="150000"/>
              </a:lnSpc>
              <a:buFont typeface="Wingdings" pitchFamily="2" charset="2"/>
              <a:buChar char="Ø"/>
            </a:pPr>
            <a:r>
              <a:rPr lang="ar-JO" sz="2800" dirty="0">
                <a:solidFill>
                  <a:srgbClr val="0070C0"/>
                </a:solidFill>
                <a:cs typeface="Arabic Transparent" pitchFamily="2" charset="-78"/>
              </a:rPr>
              <a:t>اعتماد توصيات مؤتمر عمان لتعزيز تسهيل النقل والتجارة الاقليمي ومخاطبة الدول العربية الاعضاء لتنفيذ ما جاء به تعزيزاً للتجارة العربية </a:t>
            </a:r>
            <a:r>
              <a:rPr lang="ar-JO" sz="2800" dirty="0" smtClean="0">
                <a:solidFill>
                  <a:srgbClr val="0070C0"/>
                </a:solidFill>
                <a:cs typeface="Arabic Transparent" pitchFamily="2" charset="-78"/>
              </a:rPr>
              <a:t>البينية.</a:t>
            </a:r>
            <a:endParaRPr lang="ar-SA" sz="2800" dirty="0">
              <a:solidFill>
                <a:srgbClr val="0070C0"/>
              </a:solidFill>
              <a:cs typeface="Arabic Transparent" pitchFamily="2" charset="-78"/>
            </a:endParaRPr>
          </a:p>
          <a:p>
            <a:pPr algn="justLow" rtl="1">
              <a:lnSpc>
                <a:spcPct val="150000"/>
              </a:lnSpc>
              <a:buFont typeface="Wingdings" pitchFamily="2" charset="2"/>
              <a:buChar char="Ø"/>
            </a:pPr>
            <a:endParaRPr lang="ar-JO" dirty="0" smtClean="0">
              <a:cs typeface="Arabic Transparent" pitchFamily="2" charset="-78"/>
            </a:endParaRPr>
          </a:p>
          <a:p>
            <a:pPr marL="0" indent="0" algn="justLow" rtl="1">
              <a:lnSpc>
                <a:spcPct val="150000"/>
              </a:lnSpc>
              <a:buNone/>
            </a:pPr>
            <a:endParaRPr lang="en-GB" dirty="0" smtClean="0"/>
          </a:p>
          <a:p>
            <a:pPr marL="393192" lvl="1" indent="0" algn="justLow" rtl="1">
              <a:buNone/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9E7ADD-E933-404A-9E72-50E3E4FABE3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8626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ubtitle 3"/>
          <p:cNvSpPr>
            <a:spLocks noGrp="1"/>
          </p:cNvSpPr>
          <p:nvPr>
            <p:ph type="subTitle" idx="1"/>
          </p:nvPr>
        </p:nvSpPr>
        <p:spPr bwMode="auto">
          <a:xfrm>
            <a:off x="0" y="2243470"/>
            <a:ext cx="8915400" cy="1447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SA" altLang="en-US" sz="6000" b="1" dirty="0" smtClean="0">
                <a:solidFill>
                  <a:srgbClr val="FF0000"/>
                </a:solidFill>
                <a:cs typeface="Times New Roman (Arabic)" charset="-78"/>
              </a:rPr>
              <a:t>أشكركم على حسن الاستماع </a:t>
            </a:r>
            <a:endParaRPr lang="en-US" altLang="en-US" sz="6000" b="1" i="1" dirty="0" smtClean="0">
              <a:solidFill>
                <a:srgbClr val="FF0000"/>
              </a:solidFill>
              <a:cs typeface="Arabic Transparent" pitchFamily="2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96921E-0125-4FA2-B06D-A036B378569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2964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321" y="1279415"/>
            <a:ext cx="8272130" cy="4990306"/>
          </a:xfrm>
        </p:spPr>
        <p:txBody>
          <a:bodyPr>
            <a:normAutofit fontScale="85000" lnSpcReduction="20000"/>
          </a:bodyPr>
          <a:lstStyle/>
          <a:p>
            <a:pPr marL="0" indent="0" algn="r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ar-JO" sz="28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		</a:t>
            </a:r>
            <a:r>
              <a:rPr lang="ar-JO" sz="33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المحتويات</a:t>
            </a:r>
          </a:p>
          <a:p>
            <a:pPr marL="342900" indent="-342900" algn="r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JO" sz="22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الاطار العام لتسهيل النقل والتجارة</a:t>
            </a:r>
          </a:p>
          <a:p>
            <a:pPr marL="342900" indent="-342900" algn="r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JO" sz="22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الهيكل العام لتسهيل النقل والتجارة</a:t>
            </a:r>
            <a:endParaRPr lang="en-US" sz="2200" dirty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  <a:p>
            <a:pPr marL="342900" indent="-342900" algn="r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JO" sz="22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اللجنة الوطنية والأمانة التنفيذية  لتسهيل النقل والتجارة</a:t>
            </a:r>
          </a:p>
          <a:p>
            <a:pPr marL="342900" indent="-342900" algn="r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JO" sz="22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خطوط التجارة الدولية عبر دول المشرق</a:t>
            </a:r>
          </a:p>
          <a:p>
            <a:pPr marL="342900" indent="-342900" algn="r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JO" sz="22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برنامج تسهيل النقل والتجارة الممول من الاتحاد </a:t>
            </a:r>
            <a:r>
              <a:rPr lang="ar-JO" sz="22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الأوروبي</a:t>
            </a:r>
            <a:endParaRPr lang="ar-JO" sz="2200" dirty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  <a:p>
            <a:pPr marL="342900" indent="-342900" algn="r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JO" sz="22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استراتيجية تسهيل النقل والتجارة 2015-2017 / التحديات في </a:t>
            </a:r>
            <a:r>
              <a:rPr lang="ar-JO" sz="22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الأردن</a:t>
            </a:r>
          </a:p>
          <a:p>
            <a:pPr marL="342900" indent="-342900" algn="r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JO" sz="22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محاور </a:t>
            </a:r>
            <a:r>
              <a:rPr lang="ar-JO" sz="22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الاستراتيجية</a:t>
            </a:r>
          </a:p>
          <a:p>
            <a:pPr marL="342900" indent="-342900" algn="r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SA" altLang="en-US" sz="22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تسهيل النقل والتجارة </a:t>
            </a:r>
            <a:r>
              <a:rPr lang="ar-SA" altLang="en-US" sz="22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في</a:t>
            </a:r>
            <a:r>
              <a:rPr lang="ar-JO" altLang="en-US" sz="22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 المنطقة </a:t>
            </a:r>
            <a:r>
              <a:rPr lang="ar-LB" altLang="en-US" sz="22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العربية</a:t>
            </a:r>
            <a:r>
              <a:rPr lang="ar-JO" altLang="en-US" sz="22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 /</a:t>
            </a:r>
            <a:r>
              <a:rPr lang="en-US" altLang="en-US" sz="22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 </a:t>
            </a:r>
            <a:r>
              <a:rPr lang="ar-JO" altLang="en-US" sz="22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التحديات</a:t>
            </a:r>
          </a:p>
          <a:p>
            <a:pPr marL="342900" indent="-342900" algn="r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JO" altLang="en-US" sz="22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تسهيل النقل والتجارة في المنطقة العربية </a:t>
            </a:r>
            <a:r>
              <a:rPr lang="ar-JO" altLang="en-US" sz="22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/ </a:t>
            </a:r>
            <a:r>
              <a:rPr lang="ar-SA" altLang="en-US" sz="22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أهم الأسباب</a:t>
            </a:r>
            <a:endParaRPr lang="ar-JO" altLang="en-US" sz="2200" dirty="0" smtClean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  <a:p>
            <a:pPr marL="342900" indent="-342900" algn="r" rtl="1">
              <a:defRPr/>
            </a:pPr>
            <a:r>
              <a:rPr lang="ar-LB" sz="22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ت</a:t>
            </a:r>
            <a:r>
              <a:rPr lang="ar-SA" sz="22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سهيل </a:t>
            </a:r>
            <a:r>
              <a:rPr lang="ar-SA" sz="22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النقل والتجارة</a:t>
            </a:r>
            <a:r>
              <a:rPr lang="ar-LB" sz="22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 في المنطقة العربية</a:t>
            </a:r>
            <a:r>
              <a:rPr lang="ar-JO" sz="22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 / </a:t>
            </a:r>
            <a:r>
              <a:rPr lang="ar-LB" sz="22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الأهداف الأساسية </a:t>
            </a:r>
            <a:endParaRPr lang="ar-JO" sz="2200" dirty="0" smtClean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  <a:p>
            <a:pPr marL="342900" indent="-342900" algn="r" rtl="1">
              <a:defRPr/>
            </a:pPr>
            <a:r>
              <a:rPr lang="ar-JO" sz="22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ملخص توصيات مؤتمر </a:t>
            </a:r>
            <a:r>
              <a:rPr lang="ar-JO" sz="22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عمان</a:t>
            </a:r>
          </a:p>
          <a:p>
            <a:pPr marL="342900" indent="-342900" algn="r" rtl="1">
              <a:defRPr/>
            </a:pPr>
            <a:r>
              <a:rPr lang="ar-JO" sz="22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التعاون </a:t>
            </a:r>
            <a:r>
              <a:rPr lang="ar-JO" sz="22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الإقليمي </a:t>
            </a:r>
            <a:r>
              <a:rPr lang="ar-JO" sz="22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في مجال تسهيل النقل </a:t>
            </a:r>
            <a:r>
              <a:rPr lang="ar-JO" sz="22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والتجارة / </a:t>
            </a:r>
            <a:r>
              <a:rPr lang="ar-SA" altLang="en-US" sz="22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ما </a:t>
            </a:r>
            <a:r>
              <a:rPr lang="ar-SA" altLang="en-US" sz="22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هو المطلوب عمله الآن</a:t>
            </a:r>
            <a:endParaRPr lang="ar-LB" sz="2200" dirty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  <a:p>
            <a:pPr marL="0" indent="0" algn="r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ar-JO" altLang="en-US" sz="2200" dirty="0" smtClean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  <a:p>
            <a:pPr marL="0" indent="0" algn="r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ar-JO" altLang="en-US" sz="2800" dirty="0" smtClean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  <a:p>
            <a:pPr marL="0" indent="0" algn="r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ar-JO" sz="2800" dirty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  <a:p>
            <a:pPr marL="0" indent="0" algn="r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ar-JO" sz="2800" dirty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  <a:p>
            <a:pPr marL="0" indent="0" algn="r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sz="2800" dirty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  <a:p>
            <a:pPr marL="0" indent="0" algn="r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GB" sz="2800" dirty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 algn="ctr" rtl="1" fontAlgn="base">
              <a:spcBef>
                <a:spcPct val="20000"/>
              </a:spcBef>
              <a:spcAft>
                <a:spcPct val="0"/>
              </a:spcAft>
            </a:pPr>
            <a:r>
              <a:rPr lang="ar-JO" sz="2700" dirty="0" smtClean="0">
                <a:solidFill>
                  <a:srgbClr val="EAB200"/>
                </a:solidFill>
                <a:latin typeface="+mn-lt"/>
                <a:ea typeface="+mn-ea"/>
                <a:cs typeface="Arabic Transparent" pitchFamily="2" charset="-78"/>
              </a:rPr>
              <a:t>تسهيل </a:t>
            </a:r>
            <a:r>
              <a:rPr lang="ar-JO" sz="2700" dirty="0">
                <a:solidFill>
                  <a:srgbClr val="EAB200"/>
                </a:solidFill>
                <a:latin typeface="+mn-lt"/>
                <a:ea typeface="+mn-ea"/>
                <a:cs typeface="Arabic Transparent" pitchFamily="2" charset="-78"/>
              </a:rPr>
              <a:t>النقل والتجارة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9E7ADD-E933-404A-9E72-50E3E4FABE3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24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279" y="1860698"/>
            <a:ext cx="8272130" cy="4146594"/>
          </a:xfrm>
        </p:spPr>
        <p:txBody>
          <a:bodyPr>
            <a:normAutofit/>
          </a:bodyPr>
          <a:lstStyle/>
          <a:p>
            <a:pPr marL="0" indent="0" algn="just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3200" dirty="0"/>
              <a:t> </a:t>
            </a:r>
            <a:r>
              <a:rPr lang="ar-JO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تم اعتماد اطار عام لتسهيل النقل والتجارة في الاردن بحيث يساهم في سهولة اتخاذ الاجراءات الداعمة لحرية حركة البضائع والركاب.</a:t>
            </a:r>
            <a:endParaRPr lang="nl-NL" sz="2800" dirty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  <a:p>
            <a:pPr marL="808038" lvl="2" indent="-265113" algn="just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accent4">
                  <a:lumMod val="75000"/>
                </a:schemeClr>
              </a:buClr>
              <a:buSzPct val="68000"/>
              <a:buFont typeface="Wingdings" pitchFamily="2" charset="2"/>
              <a:buChar char="Ø"/>
              <a:defRPr/>
            </a:pPr>
            <a:r>
              <a:rPr lang="nl-NL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 </a:t>
            </a:r>
            <a:r>
              <a:rPr lang="ar-JO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اللجنة الوطنية لتسهيل التجارة والنقل برئاسة وزير النقل.</a:t>
            </a:r>
          </a:p>
          <a:p>
            <a:pPr marL="808038" lvl="2" indent="-265113" algn="just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accent4">
                  <a:lumMod val="75000"/>
                </a:schemeClr>
              </a:buClr>
              <a:buSzPct val="68000"/>
              <a:buFont typeface="Wingdings" pitchFamily="2" charset="2"/>
              <a:buChar char="Ø"/>
              <a:defRPr/>
            </a:pPr>
            <a:r>
              <a:rPr lang="ar-JO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اللجنة الفنية لتسهيل التجارة والنقل برئاسة </a:t>
            </a:r>
            <a:r>
              <a:rPr lang="ar-JO" sz="28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أمين </a:t>
            </a:r>
            <a:r>
              <a:rPr lang="ar-JO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عام وزارة النقل. </a:t>
            </a:r>
            <a:endParaRPr lang="nl-NL" sz="2800" dirty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  <a:p>
            <a:pPr marL="808038" lvl="2" indent="-265113" algn="just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accent4">
                  <a:lumMod val="75000"/>
                </a:schemeClr>
              </a:buClr>
              <a:buSzPct val="68000"/>
              <a:buFont typeface="Wingdings" pitchFamily="2" charset="2"/>
              <a:buChar char="Ø"/>
              <a:defRPr/>
            </a:pPr>
            <a:r>
              <a:rPr lang="ar-JO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الأمانة التنفيذية لتسهيل التجارة والنقل.</a:t>
            </a:r>
            <a:endParaRPr lang="en-GB" sz="2800" dirty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 algn="ctr" rtl="1" fontAlgn="base">
              <a:spcBef>
                <a:spcPct val="20000"/>
              </a:spcBef>
              <a:spcAft>
                <a:spcPct val="0"/>
              </a:spcAft>
            </a:pPr>
            <a:r>
              <a:rPr lang="ar-JO" sz="2700" dirty="0">
                <a:solidFill>
                  <a:srgbClr val="EAB200"/>
                </a:solidFill>
                <a:latin typeface="+mn-lt"/>
                <a:ea typeface="+mn-ea"/>
                <a:cs typeface="Arabic Transparent" pitchFamily="2" charset="-78"/>
              </a:rPr>
              <a:t>الاطار العام لتسهيل النقل والتجارة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9E7ADD-E933-404A-9E72-50E3E4FABE3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079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520" y="228600"/>
            <a:ext cx="6539023" cy="990600"/>
          </a:xfrm>
        </p:spPr>
        <p:txBody>
          <a:bodyPr>
            <a:normAutofit/>
          </a:bodyPr>
          <a:lstStyle/>
          <a:p>
            <a:pPr algn="ctr"/>
            <a:r>
              <a:rPr lang="ar-JO" sz="2400" dirty="0">
                <a:solidFill>
                  <a:srgbClr val="EAB200"/>
                </a:solidFill>
                <a:cs typeface="Arabic Transparent" pitchFamily="2" charset="-78"/>
              </a:rPr>
              <a:t>الهيكل العام لتسهيل النقل </a:t>
            </a:r>
            <a:r>
              <a:rPr lang="ar-JO" sz="2400" dirty="0" smtClean="0">
                <a:solidFill>
                  <a:srgbClr val="EAB200"/>
                </a:solidFill>
                <a:cs typeface="Arabic Transparent" pitchFamily="2" charset="-78"/>
              </a:rPr>
              <a:t>والتجارة</a:t>
            </a:r>
            <a:endParaRPr lang="en-US" sz="2400" dirty="0">
              <a:solidFill>
                <a:srgbClr val="EAB200"/>
              </a:solidFill>
              <a:cs typeface="Arabic Transparent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9E7ADD-E933-404A-9E72-50E3E4FABE3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17658" y="1590338"/>
            <a:ext cx="8274186" cy="4817606"/>
            <a:chOff x="1275333" y="896622"/>
            <a:chExt cx="7421655" cy="5193162"/>
          </a:xfrm>
        </p:grpSpPr>
        <p:sp>
          <p:nvSpPr>
            <p:cNvPr id="8" name="TextBox 7"/>
            <p:cNvSpPr txBox="1"/>
            <p:nvPr/>
          </p:nvSpPr>
          <p:spPr>
            <a:xfrm>
              <a:off x="2945219" y="896622"/>
              <a:ext cx="3264195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ar-JO" dirty="0" smtClean="0"/>
                <a:t>مجلس الوزراء الأردني</a:t>
              </a:r>
              <a:endParaRPr lang="en-US" dirty="0"/>
            </a:p>
          </p:txBody>
        </p:sp>
        <p:cxnSp>
          <p:nvCxnSpPr>
            <p:cNvPr id="9" name="Straight Connector 8"/>
            <p:cNvCxnSpPr>
              <a:stCxn id="8" idx="2"/>
            </p:cNvCxnSpPr>
            <p:nvPr/>
          </p:nvCxnSpPr>
          <p:spPr>
            <a:xfrm flipH="1">
              <a:off x="4577316" y="1265954"/>
              <a:ext cx="1" cy="1644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945219" y="1421529"/>
              <a:ext cx="3264195" cy="64633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ar-JO" dirty="0" smtClean="0"/>
                <a:t>اللجنة الوطنية لتسهيل النقل والتجارة</a:t>
              </a:r>
            </a:p>
            <a:p>
              <a:pPr algn="ctr"/>
              <a:r>
                <a:rPr lang="ar-JO" dirty="0" smtClean="0"/>
                <a:t>برئاسة معالي وزير النقل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577467" y="1560029"/>
              <a:ext cx="2069805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ar-JO" dirty="0" smtClean="0"/>
                <a:t>أعضاء </a:t>
              </a:r>
              <a:r>
                <a:rPr lang="ar-JO" dirty="0"/>
                <a:t>اللجنة الوطنية 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945218" y="2243470"/>
              <a:ext cx="3264195" cy="64633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ar-JO" dirty="0" smtClean="0"/>
                <a:t>اللجنة الفنية  لتسهيل النقل والتجارة</a:t>
              </a:r>
            </a:p>
            <a:p>
              <a:pPr algn="ctr"/>
              <a:r>
                <a:rPr lang="ar-JO" dirty="0" smtClean="0"/>
                <a:t>برئاسة عطوفة أمين وزارة النقل</a:t>
              </a:r>
              <a:endParaRPr lang="en-US" dirty="0"/>
            </a:p>
          </p:txBody>
        </p:sp>
        <p:cxnSp>
          <p:nvCxnSpPr>
            <p:cNvPr id="13" name="Straight Connector 12"/>
            <p:cNvCxnSpPr>
              <a:stCxn id="10" idx="3"/>
              <a:endCxn id="11" idx="1"/>
            </p:cNvCxnSpPr>
            <p:nvPr/>
          </p:nvCxnSpPr>
          <p:spPr>
            <a:xfrm>
              <a:off x="6209414" y="1744695"/>
              <a:ext cx="36805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10" idx="2"/>
            </p:cNvCxnSpPr>
            <p:nvPr/>
          </p:nvCxnSpPr>
          <p:spPr>
            <a:xfrm>
              <a:off x="4577317" y="2067860"/>
              <a:ext cx="5317" cy="1756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945217" y="3135974"/>
              <a:ext cx="3264195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ar-JO" dirty="0"/>
                <a:t> </a:t>
              </a:r>
              <a:r>
                <a:rPr lang="ar-JO" dirty="0" smtClean="0"/>
                <a:t>رئيس الأمانة العامة لتسهيل </a:t>
              </a:r>
              <a:r>
                <a:rPr lang="ar-JO" dirty="0"/>
                <a:t>النقل والتجارة</a:t>
              </a:r>
              <a:endParaRPr lang="en-US" dirty="0"/>
            </a:p>
          </p:txBody>
        </p:sp>
        <p:cxnSp>
          <p:nvCxnSpPr>
            <p:cNvPr id="16" name="Straight Connector 15"/>
            <p:cNvCxnSpPr>
              <a:endCxn id="15" idx="0"/>
            </p:cNvCxnSpPr>
            <p:nvPr/>
          </p:nvCxnSpPr>
          <p:spPr>
            <a:xfrm flipH="1">
              <a:off x="4577315" y="2876581"/>
              <a:ext cx="5320" cy="25939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577314" y="3505306"/>
              <a:ext cx="5320" cy="14494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674628" y="3774558"/>
              <a:ext cx="290268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endCxn id="31" idx="0"/>
            </p:cNvCxnSpPr>
            <p:nvPr/>
          </p:nvCxnSpPr>
          <p:spPr>
            <a:xfrm>
              <a:off x="7729870" y="3774558"/>
              <a:ext cx="1" cy="3102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Group 19"/>
            <p:cNvGrpSpPr/>
            <p:nvPr/>
          </p:nvGrpSpPr>
          <p:grpSpPr>
            <a:xfrm>
              <a:off x="1275333" y="3774558"/>
              <a:ext cx="7142386" cy="956619"/>
              <a:chOff x="1275333" y="4028106"/>
              <a:chExt cx="7142386" cy="956619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7042022" y="4338394"/>
                <a:ext cx="1375697" cy="64633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ar-JO" dirty="0" smtClean="0"/>
                  <a:t>خبير إدارة الحدود </a:t>
                </a:r>
                <a:endParaRPr lang="en-US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5460426" y="4338394"/>
                <a:ext cx="1375697" cy="36933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ar-JO" dirty="0" smtClean="0"/>
                  <a:t>خبير قانوني</a:t>
                </a:r>
                <a:endParaRPr lang="en-US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2866082" y="4338394"/>
                <a:ext cx="1375697" cy="64633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ar-JO" dirty="0" smtClean="0"/>
                  <a:t>خبير نقل ولوجستيات </a:t>
                </a:r>
                <a:endParaRPr lang="en-US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1275333" y="4447856"/>
                <a:ext cx="1375697" cy="36933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ar-JO" dirty="0" smtClean="0"/>
                  <a:t>خبير  تجارة</a:t>
                </a:r>
                <a:endParaRPr lang="en-US" dirty="0"/>
              </a:p>
            </p:txBody>
          </p:sp>
          <p:cxnSp>
            <p:nvCxnSpPr>
              <p:cNvPr id="35" name="Straight Connector 34"/>
              <p:cNvCxnSpPr>
                <a:endCxn id="32" idx="0"/>
              </p:cNvCxnSpPr>
              <p:nvPr/>
            </p:nvCxnSpPr>
            <p:spPr>
              <a:xfrm>
                <a:off x="6148275" y="4028106"/>
                <a:ext cx="0" cy="3102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>
                <a:endCxn id="33" idx="0"/>
              </p:cNvCxnSpPr>
              <p:nvPr/>
            </p:nvCxnSpPr>
            <p:spPr>
              <a:xfrm>
                <a:off x="3543297" y="4028106"/>
                <a:ext cx="10633" cy="3102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20"/>
            <p:cNvGrpSpPr/>
            <p:nvPr/>
          </p:nvGrpSpPr>
          <p:grpSpPr>
            <a:xfrm>
              <a:off x="1331615" y="4954772"/>
              <a:ext cx="7114624" cy="1135012"/>
              <a:chOff x="1303095" y="4028106"/>
              <a:chExt cx="7114624" cy="1135012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7042022" y="4153729"/>
                <a:ext cx="1375697" cy="64633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ar-JO" dirty="0" smtClean="0"/>
                  <a:t>اللجنة الفرعية إدارة الحدود </a:t>
                </a:r>
                <a:endParaRPr lang="en-US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5320309" y="4239787"/>
                <a:ext cx="1515814" cy="69671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ar-JO" dirty="0"/>
                  <a:t>اللجنة الفرعية </a:t>
                </a:r>
                <a:r>
                  <a:rPr lang="ar-JO" dirty="0" smtClean="0"/>
                  <a:t>القانونية والاتفاقيات</a:t>
                </a:r>
                <a:endParaRPr lang="en-US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2866082" y="4239788"/>
                <a:ext cx="1375697" cy="92333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ar-JO" dirty="0"/>
                  <a:t>اللجنة الفرعية</a:t>
                </a:r>
                <a:r>
                  <a:rPr lang="ar-JO" dirty="0" smtClean="0"/>
                  <a:t> للنقل واللوجستيات </a:t>
                </a:r>
                <a:endParaRPr lang="en-US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303095" y="4199894"/>
                <a:ext cx="1375697" cy="64633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ar-JO" dirty="0" smtClean="0"/>
                  <a:t>اللجنة الفرعية للتجارة </a:t>
                </a:r>
                <a:endParaRPr lang="en-US" dirty="0"/>
              </a:p>
            </p:txBody>
          </p:sp>
          <p:cxnSp>
            <p:nvCxnSpPr>
              <p:cNvPr id="28" name="Straight Connector 27"/>
              <p:cNvCxnSpPr>
                <a:endCxn id="25" idx="0"/>
              </p:cNvCxnSpPr>
              <p:nvPr/>
            </p:nvCxnSpPr>
            <p:spPr>
              <a:xfrm>
                <a:off x="6078215" y="4028108"/>
                <a:ext cx="1" cy="21167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26" idx="0"/>
              </p:cNvCxnSpPr>
              <p:nvPr/>
            </p:nvCxnSpPr>
            <p:spPr>
              <a:xfrm>
                <a:off x="3553930" y="4028108"/>
                <a:ext cx="0" cy="2116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1679944" y="4028106"/>
                <a:ext cx="5317" cy="1717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TextBox 21"/>
            <p:cNvSpPr txBox="1"/>
            <p:nvPr/>
          </p:nvSpPr>
          <p:spPr>
            <a:xfrm>
              <a:off x="6627183" y="2381969"/>
              <a:ext cx="2069805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ar-JO" dirty="0" smtClean="0"/>
                <a:t>أعضاء </a:t>
              </a:r>
              <a:r>
                <a:rPr lang="ar-JO" dirty="0"/>
                <a:t>اللجنة </a:t>
              </a:r>
              <a:r>
                <a:rPr lang="ar-JO" dirty="0" smtClean="0"/>
                <a:t>الفنية </a:t>
              </a:r>
              <a:endParaRPr lang="en-US" dirty="0"/>
            </a:p>
          </p:txBody>
        </p:sp>
        <p:cxnSp>
          <p:nvCxnSpPr>
            <p:cNvPr id="23" name="Straight Connector 22"/>
            <p:cNvCxnSpPr>
              <a:endCxn id="22" idx="1"/>
            </p:cNvCxnSpPr>
            <p:nvPr/>
          </p:nvCxnSpPr>
          <p:spPr>
            <a:xfrm>
              <a:off x="6220047" y="2566635"/>
              <a:ext cx="40713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4577314" y="3774558"/>
              <a:ext cx="315255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1719099" y="4954773"/>
              <a:ext cx="6039291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Straight Connector 42"/>
          <p:cNvCxnSpPr>
            <a:stCxn id="24" idx="0"/>
          </p:cNvCxnSpPr>
          <p:nvPr/>
        </p:nvCxnSpPr>
        <p:spPr>
          <a:xfrm flipH="1" flipV="1">
            <a:off x="7539500" y="5355014"/>
            <a:ext cx="5929" cy="1165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762778" y="4263571"/>
            <a:ext cx="42" cy="385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49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520" y="228600"/>
            <a:ext cx="6539023" cy="9906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ar-JO" sz="2400" b="1" dirty="0" smtClean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JO" sz="2400" dirty="0" smtClean="0">
                <a:solidFill>
                  <a:srgbClr val="EAB200"/>
                </a:solidFill>
                <a:cs typeface="Arabic Transparent" pitchFamily="2" charset="-78"/>
              </a:rPr>
              <a:t>اللجنة </a:t>
            </a:r>
            <a:r>
              <a:rPr lang="ar-JO" sz="2400" dirty="0">
                <a:solidFill>
                  <a:srgbClr val="EAB200"/>
                </a:solidFill>
                <a:cs typeface="Arabic Transparent" pitchFamily="2" charset="-78"/>
              </a:rPr>
              <a:t>الوطنية والأمانة </a:t>
            </a:r>
            <a:r>
              <a:rPr lang="ar-JO" sz="2400" dirty="0" smtClean="0">
                <a:solidFill>
                  <a:srgbClr val="EAB200"/>
                </a:solidFill>
                <a:cs typeface="Arabic Transparent" pitchFamily="2" charset="-78"/>
              </a:rPr>
              <a:t>التنفيذية</a:t>
            </a:r>
            <a:br>
              <a:rPr lang="ar-JO" sz="2400" dirty="0" smtClean="0">
                <a:solidFill>
                  <a:srgbClr val="EAB200"/>
                </a:solidFill>
                <a:cs typeface="Arabic Transparent" pitchFamily="2" charset="-78"/>
              </a:rPr>
            </a:br>
            <a:r>
              <a:rPr lang="ar-JO" sz="2400" dirty="0" smtClean="0">
                <a:solidFill>
                  <a:srgbClr val="EAB200"/>
                </a:solidFill>
                <a:cs typeface="Arabic Transparent" pitchFamily="2" charset="-78"/>
              </a:rPr>
              <a:t>  </a:t>
            </a:r>
            <a:r>
              <a:rPr lang="ar-JO" sz="2400" dirty="0">
                <a:solidFill>
                  <a:srgbClr val="EAB200"/>
                </a:solidFill>
                <a:cs typeface="Arabic Transparent" pitchFamily="2" charset="-78"/>
              </a:rPr>
              <a:t>لتسهيل النقل والتجارة</a:t>
            </a:r>
            <a:endParaRPr lang="en-US" sz="2400" dirty="0">
              <a:solidFill>
                <a:srgbClr val="EAB200"/>
              </a:solidFill>
              <a:cs typeface="Arabic Transparen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92500"/>
          </a:bodyPr>
          <a:lstStyle/>
          <a:p>
            <a:pPr algn="just" rtl="1">
              <a:spcBef>
                <a:spcPts val="600"/>
              </a:spcBef>
              <a:spcAft>
                <a:spcPts val="600"/>
              </a:spcAft>
            </a:pPr>
            <a:r>
              <a:rPr lang="ar-JO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يعتبر الاردن من اوائل الدول في المنطقة التي بادرت لإنشاء اللجنة الوطنية لتسهيل النقل والتجارة في العام 2003 بالتعاون مع منظمة الاسكوا.</a:t>
            </a: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r>
              <a:rPr lang="ar-JO" sz="28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إعادة </a:t>
            </a:r>
            <a:r>
              <a:rPr lang="ar-JO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تشكيل اللجنة الوطنية لتسهيل النقل </a:t>
            </a:r>
            <a:r>
              <a:rPr lang="ar-JO" sz="28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والتجارة.</a:t>
            </a:r>
            <a:endParaRPr lang="ar-JO" sz="2800" dirty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r>
              <a:rPr lang="ar-JO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إنشاء الأمانة التنفيذية لتسهيل النقل والتجارة في حزيران من عام 2011 وبتمويل ومساعدة </a:t>
            </a:r>
            <a:r>
              <a:rPr lang="ar-JO" sz="28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فنية </a:t>
            </a:r>
            <a:r>
              <a:rPr lang="ar-JO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من برنامج تسهيل التجارة والنقل من الاتحاد الأوروبي.</a:t>
            </a: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r>
              <a:rPr lang="ar-JO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الأردن الدولة الأولى في المنطقة التي </a:t>
            </a:r>
            <a:r>
              <a:rPr lang="ar-JO" sz="28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أنشأت </a:t>
            </a:r>
            <a:r>
              <a:rPr lang="ar-JO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مثل هذه </a:t>
            </a:r>
            <a:r>
              <a:rPr lang="ar-JO" sz="28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الأمانة.</a:t>
            </a: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r>
              <a:rPr lang="ar-JO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تتطلع الأمانة التنفيذية إلى الاتصال مع الدول المجاورة بهدف تنسيق ومتابعة الجهود الرامية إلى تحسين انسيابية وتدفق البضائع عبر الحدود</a:t>
            </a:r>
            <a:r>
              <a:rPr lang="ar-JO" sz="28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.</a:t>
            </a:r>
            <a:endParaRPr lang="ar-JO" sz="2800" dirty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9E7ADD-E933-404A-9E72-50E3E4FABE3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180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rtl="1">
              <a:spcBef>
                <a:spcPts val="600"/>
              </a:spcBef>
              <a:spcAft>
                <a:spcPts val="600"/>
              </a:spcAft>
            </a:pPr>
            <a:r>
              <a:rPr lang="ar-JO" sz="28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تم </a:t>
            </a:r>
            <a:r>
              <a:rPr lang="ar-JO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عرض التجربة </a:t>
            </a:r>
            <a:r>
              <a:rPr lang="ar-JO" sz="28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الأردنية </a:t>
            </a:r>
            <a:r>
              <a:rPr lang="ar-JO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من خلال عقد ورشات عمل ومؤتمرات </a:t>
            </a:r>
            <a:r>
              <a:rPr lang="ar-JO" sz="28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إقليمية آخرها </a:t>
            </a:r>
            <a:r>
              <a:rPr lang="ar-JO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بتاريخ 2014/5/17 وتم التوصية الى مجلس الجامعة العربية لتبنيها واعتمادها على مستوى كافة الدول العربية.</a:t>
            </a: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r>
              <a:rPr lang="ar-JO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العمل على تحسين الخدمات اللوجستية وزيادة الكفاءة من أجل خلق بيئة تنافسية على مستوى </a:t>
            </a:r>
            <a:r>
              <a:rPr lang="ar-JO" sz="28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القطاع</a:t>
            </a:r>
            <a:r>
              <a:rPr lang="ar-JO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.</a:t>
            </a: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r>
              <a:rPr lang="ar-JO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التنسيق والتعاون الإقليمي أهم عامل في تحقيق النتائج المرجوة من هذا البرنامج ومواكبة التطورات العالمية في قطاع </a:t>
            </a:r>
            <a:r>
              <a:rPr lang="ar-JO" sz="28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النقل.</a:t>
            </a: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r>
              <a:rPr lang="ar-JO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نسبة التجارة البينية العربية لا تتجاوز 10% من مجموع حجم التجارة الكلي</a:t>
            </a:r>
            <a:r>
              <a:rPr lang="ar-JO" sz="28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.</a:t>
            </a:r>
            <a:endParaRPr lang="ar-JO" sz="2800" dirty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349795" y="465919"/>
            <a:ext cx="5092995" cy="990600"/>
          </a:xfrm>
        </p:spPr>
        <p:txBody>
          <a:bodyPr>
            <a:normAutofit/>
          </a:bodyPr>
          <a:lstStyle/>
          <a:p>
            <a:pPr algn="ctr" rtl="1"/>
            <a:r>
              <a:rPr lang="ar-JO" sz="2800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JO" sz="2700" dirty="0">
                <a:solidFill>
                  <a:srgbClr val="EAB200"/>
                </a:solidFill>
                <a:cs typeface="Arabic Transparent" pitchFamily="2" charset="-78"/>
              </a:rPr>
              <a:t>اللجنة الوطنية والأمانة التنفيذية  لتسهيل النقل والتجارة</a:t>
            </a:r>
            <a:endParaRPr lang="en-US" sz="2700" b="1" dirty="0">
              <a:solidFill>
                <a:srgbClr val="CC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9E7ADD-E933-404A-9E72-50E3E4FABE3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985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94344" y="435934"/>
            <a:ext cx="4582633" cy="999461"/>
          </a:xfrm>
        </p:spPr>
        <p:txBody>
          <a:bodyPr>
            <a:normAutofit/>
          </a:bodyPr>
          <a:lstStyle/>
          <a:p>
            <a:pPr algn="ctr" rtl="1"/>
            <a:r>
              <a:rPr lang="ar-JO" sz="2400" dirty="0">
                <a:solidFill>
                  <a:srgbClr val="EAB200"/>
                </a:solidFill>
                <a:cs typeface="Arabic Transparent" pitchFamily="2" charset="-78"/>
              </a:rPr>
              <a:t>خطوط التجارة الدولية عبر دول المشرق</a:t>
            </a:r>
            <a:endParaRPr lang="en-US" sz="2600" dirty="0">
              <a:solidFill>
                <a:srgbClr val="EAB200"/>
              </a:solidFill>
              <a:latin typeface="+mn-lt"/>
              <a:ea typeface="+mn-ea"/>
              <a:cs typeface="Arabic Transparent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9E7ADD-E933-404A-9E72-50E3E4FABE3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 descr="MSQ3725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2567764"/>
            <a:ext cx="9144000" cy="4290236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7200" y="1435394"/>
            <a:ext cx="8091377" cy="113236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r" rtl="1">
              <a:buFont typeface="Wingdings" pitchFamily="2" charset="2"/>
              <a:buChar char="Ø"/>
            </a:pPr>
            <a:r>
              <a:rPr lang="ar-JO" sz="20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إن التجارة والنقل من اهم عوامل التكامل الاقتصادي في الأردن.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sz="20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يساهم الموقع الجغرافي للأردن في أن يكون مركزاً مهماً لحركة الترانزيت والذي يقع على مفترق طرق التجارة الدولية</a:t>
            </a:r>
            <a:r>
              <a:rPr lang="ar-JO" sz="24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. 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067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62986"/>
            <a:ext cx="8229600" cy="4444305"/>
          </a:xfrm>
        </p:spPr>
        <p:txBody>
          <a:bodyPr>
            <a:noAutofit/>
          </a:bodyPr>
          <a:lstStyle/>
          <a:p>
            <a:pPr lvl="0" algn="just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JO" sz="24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تم توقيع اتفاقية التمويل بين الاتحاد الاوروبي والحكومة </a:t>
            </a:r>
            <a:r>
              <a:rPr lang="ar-JO" sz="24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الاردنية عام </a:t>
            </a:r>
            <a:r>
              <a:rPr lang="ar-JO" sz="24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2010.</a:t>
            </a:r>
            <a:endParaRPr lang="en-US" sz="2400" dirty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  <a:p>
            <a:pPr lvl="0" algn="just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JO" sz="24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تبلغ قيمة المنحة  33 مليون يورو تقسم كما يلي:</a:t>
            </a:r>
            <a:endParaRPr lang="en-US" sz="2400" dirty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  <a:p>
            <a:pPr lvl="0" algn="just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JO" sz="24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27 مليون يورو دعم مباشر للخزينة مقسمة على ثلاث </a:t>
            </a:r>
            <a:r>
              <a:rPr lang="ar-JO" sz="24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دفعات.</a:t>
            </a:r>
          </a:p>
          <a:p>
            <a:pPr lvl="0" algn="just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JO" sz="24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6 </a:t>
            </a:r>
            <a:r>
              <a:rPr lang="ar-JO" sz="24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ملايين يورو مقسمة على النحو التالي:</a:t>
            </a:r>
            <a:endParaRPr lang="en-US" sz="2400" dirty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  <a:p>
            <a:pPr marL="808038" lvl="0" indent="-180975" algn="just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defRPr/>
            </a:pPr>
            <a:r>
              <a:rPr lang="ar-JO" sz="24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2 مليون مشروع المساعدة الفنية لوزارة </a:t>
            </a:r>
            <a:r>
              <a:rPr lang="ar-JO" sz="24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النقل.</a:t>
            </a:r>
            <a:endParaRPr lang="en-US" sz="2400" dirty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  <a:p>
            <a:pPr marL="808038" lvl="0" indent="-180975" algn="just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defRPr/>
            </a:pPr>
            <a:r>
              <a:rPr lang="ar-JO" sz="24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2 مليون مشروع بنك المعلومات </a:t>
            </a:r>
            <a:r>
              <a:rPr lang="ar-JO" sz="24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لقطاع النقل.</a:t>
            </a:r>
            <a:endParaRPr lang="en-US" sz="2400" dirty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  <a:p>
            <a:pPr marL="808038" lvl="0" indent="-180975" algn="just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defRPr/>
            </a:pPr>
            <a:r>
              <a:rPr lang="ar-JO" sz="24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1 مليون </a:t>
            </a:r>
            <a:r>
              <a:rPr lang="ar-JO" sz="24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أجهزة </a:t>
            </a:r>
            <a:r>
              <a:rPr lang="ar-JO" sz="24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لوزارة </a:t>
            </a:r>
            <a:r>
              <a:rPr lang="ar-JO" sz="24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الأشغال </a:t>
            </a:r>
            <a:r>
              <a:rPr lang="ar-JO" sz="24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لفحص الطرق.</a:t>
            </a:r>
            <a:endParaRPr lang="en-US" sz="2400" dirty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  <a:p>
            <a:pPr marL="808038" lvl="0" indent="-180975" algn="just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defRPr/>
            </a:pPr>
            <a:r>
              <a:rPr lang="ar-JO" sz="24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1 مليون </a:t>
            </a:r>
            <a:r>
              <a:rPr lang="ar-JO" sz="24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أجهزة </a:t>
            </a:r>
            <a:r>
              <a:rPr lang="ar-JO" sz="24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لدائرة </a:t>
            </a:r>
            <a:r>
              <a:rPr lang="ar-JO" sz="24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الجمارك الاردنية.</a:t>
            </a:r>
            <a:endParaRPr lang="en-US" sz="2400" dirty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  <a:p>
            <a:pPr marL="109728" lvl="0" indent="0" algn="just" defTabSz="457200" rtl="1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94344" y="435934"/>
            <a:ext cx="4582633" cy="999461"/>
          </a:xfrm>
        </p:spPr>
        <p:txBody>
          <a:bodyPr>
            <a:normAutofit/>
          </a:bodyPr>
          <a:lstStyle/>
          <a:p>
            <a:pPr algn="ctr" rtl="1"/>
            <a:r>
              <a:rPr lang="ar-JO" sz="2600" dirty="0">
                <a:solidFill>
                  <a:srgbClr val="EAB200"/>
                </a:solidFill>
                <a:latin typeface="+mn-lt"/>
                <a:ea typeface="+mn-ea"/>
                <a:cs typeface="Arabic Transparent" pitchFamily="2" charset="-78"/>
              </a:rPr>
              <a:t>برنامج تسهيل النقل والتجارة الممول من الاتحاد الاوروبي</a:t>
            </a:r>
            <a:endParaRPr lang="en-US" sz="2600" dirty="0">
              <a:solidFill>
                <a:srgbClr val="EAB200"/>
              </a:solidFill>
              <a:latin typeface="+mn-lt"/>
              <a:ea typeface="+mn-ea"/>
              <a:cs typeface="Arabic Transparent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9E7ADD-E933-404A-9E72-50E3E4FABE3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69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977" y="1839434"/>
            <a:ext cx="8548576" cy="4568510"/>
          </a:xfrm>
        </p:spPr>
        <p:txBody>
          <a:bodyPr>
            <a:normAutofit fontScale="92500" lnSpcReduction="10000"/>
          </a:bodyPr>
          <a:lstStyle/>
          <a:p>
            <a:pPr algn="just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JO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ارتفاع تكاليف النقل.</a:t>
            </a:r>
            <a:endParaRPr lang="en-GB" sz="2800" dirty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  <a:p>
            <a:pPr algn="just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JO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الاجراءات الحدودية على المعابر لا تزال معقدة</a:t>
            </a:r>
            <a:r>
              <a:rPr lang="en-GB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.</a:t>
            </a:r>
          </a:p>
          <a:p>
            <a:pPr algn="just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JO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عدم وجود انظمة نقل متكاملة</a:t>
            </a:r>
            <a:r>
              <a:rPr lang="en-GB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.</a:t>
            </a:r>
          </a:p>
          <a:p>
            <a:pPr algn="just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JO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عدم ربط المطارات والموانئ بشبكة الطرق الرئيسة بسهولة (النقل متعدد الوسائط). </a:t>
            </a:r>
          </a:p>
          <a:p>
            <a:pPr algn="just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JO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عدم وجود تنسيق ما بين اجهزة الرقابة في المعابر الحدودية</a:t>
            </a:r>
            <a:r>
              <a:rPr lang="en-GB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.</a:t>
            </a:r>
          </a:p>
          <a:p>
            <a:pPr algn="just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JO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صعوبة التنسيق </a:t>
            </a:r>
            <a:r>
              <a:rPr lang="ar-JO" sz="28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الأمني </a:t>
            </a:r>
            <a:r>
              <a:rPr lang="ar-JO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على جانبي المعابر الحدودية</a:t>
            </a:r>
            <a:r>
              <a:rPr lang="en-GB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.</a:t>
            </a:r>
          </a:p>
          <a:p>
            <a:pPr algn="just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ar-JO" sz="2800" dirty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عدم تطبيق تعليمات اتفاقيات النقل بين الدول </a:t>
            </a:r>
            <a:r>
              <a:rPr lang="ar-JO" sz="2800" dirty="0" smtClean="0">
                <a:solidFill>
                  <a:srgbClr val="0070C0"/>
                </a:solidFill>
                <a:latin typeface="Arial" charset="0"/>
                <a:cs typeface="Arabic Transparent" pitchFamily="2" charset="-78"/>
              </a:rPr>
              <a:t>المجاورة.</a:t>
            </a:r>
            <a:endParaRPr lang="en-GB" sz="2800" dirty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  <a:p>
            <a:pPr algn="just" defTabSz="457200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GB" sz="2000" dirty="0">
              <a:solidFill>
                <a:srgbClr val="0070C0"/>
              </a:solidFill>
              <a:latin typeface="Arial" charset="0"/>
              <a:cs typeface="Arabic Transparent" pitchFamily="2" charset="-78"/>
            </a:endParaRP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28/01/2015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9E7ADD-E933-404A-9E72-50E3E4FABE3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6" name="Picture 2" descr="D:\ttf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36" y="1621466"/>
            <a:ext cx="241935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392327" y="202019"/>
            <a:ext cx="5156790" cy="1339701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 defTabSz="914400" fontAlgn="auto">
              <a:spcAft>
                <a:spcPts val="0"/>
              </a:spcAft>
            </a:pPr>
            <a:r>
              <a:rPr lang="ar-JO" sz="2700" dirty="0" smtClean="0">
                <a:solidFill>
                  <a:srgbClr val="EAB200"/>
                </a:solidFill>
                <a:latin typeface="+mn-lt"/>
                <a:ea typeface="+mn-ea"/>
                <a:cs typeface="Arabic Transparent" pitchFamily="2" charset="-78"/>
              </a:rPr>
              <a:t>استراتيجية تسهيل النقل والتجارة</a:t>
            </a:r>
            <a:br>
              <a:rPr lang="ar-JO" sz="2700" dirty="0" smtClean="0">
                <a:solidFill>
                  <a:srgbClr val="EAB200"/>
                </a:solidFill>
                <a:latin typeface="+mn-lt"/>
                <a:ea typeface="+mn-ea"/>
                <a:cs typeface="Arabic Transparent" pitchFamily="2" charset="-78"/>
              </a:rPr>
            </a:br>
            <a:r>
              <a:rPr lang="ar-JO" sz="2700" dirty="0" smtClean="0">
                <a:solidFill>
                  <a:srgbClr val="EAB200"/>
                </a:solidFill>
                <a:latin typeface="+mn-lt"/>
                <a:ea typeface="+mn-ea"/>
                <a:cs typeface="Arabic Transparent" pitchFamily="2" charset="-78"/>
              </a:rPr>
              <a:t>2015-2017</a:t>
            </a:r>
            <a:endParaRPr lang="en-US" sz="2700" dirty="0" smtClean="0">
              <a:solidFill>
                <a:srgbClr val="EAB200"/>
              </a:solidFill>
              <a:latin typeface="+mn-lt"/>
              <a:ea typeface="+mn-ea"/>
              <a:cs typeface="Arabic Transparent" pitchFamily="2" charset="-78"/>
            </a:endParaRPr>
          </a:p>
          <a:p>
            <a:pPr algn="ctr" defTabSz="914400" fontAlgn="auto">
              <a:spcAft>
                <a:spcPts val="0"/>
              </a:spcAft>
            </a:pPr>
            <a:r>
              <a:rPr lang="ar-JO" sz="2700" dirty="0">
                <a:solidFill>
                  <a:srgbClr val="EAB200"/>
                </a:solidFill>
                <a:latin typeface="+mn-lt"/>
                <a:ea typeface="+mn-ea"/>
                <a:cs typeface="Arabic Transparent" pitchFamily="2" charset="-78"/>
              </a:rPr>
              <a:t>التحديات في </a:t>
            </a:r>
            <a:r>
              <a:rPr lang="ar-JO" sz="2700" dirty="0" smtClean="0">
                <a:solidFill>
                  <a:srgbClr val="EAB200"/>
                </a:solidFill>
                <a:latin typeface="+mn-lt"/>
                <a:ea typeface="+mn-ea"/>
                <a:cs typeface="Arabic Transparent" pitchFamily="2" charset="-78"/>
              </a:rPr>
              <a:t>الأردن</a:t>
            </a:r>
            <a:endParaRPr lang="en-US" sz="2700" dirty="0" smtClean="0">
              <a:solidFill>
                <a:srgbClr val="EAB200"/>
              </a:solidFill>
              <a:latin typeface="+mn-lt"/>
              <a:ea typeface="+mn-ea"/>
              <a:cs typeface="Arabic Transparen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036181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ustomProperties xmlns="http://www.documentaal.nl/CustomProperties"/>
</file>

<file path=customXml/itemProps1.xml><?xml version="1.0" encoding="utf-8"?>
<ds:datastoreItem xmlns:ds="http://schemas.openxmlformats.org/officeDocument/2006/customXml" ds:itemID="{3ADBCF57-A1F8-4BD9-B97A-E8F7F454329E}">
  <ds:schemaRefs>
    <ds:schemaRef ds:uri="http://www.documentaal.nl/Custom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2051</TotalTime>
  <Words>964</Words>
  <Application>Microsoft Office PowerPoint</Application>
  <PresentationFormat>On-screen Show (4:3)</PresentationFormat>
  <Paragraphs>169</Paragraphs>
  <Slides>17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PowerPoint Presentation</vt:lpstr>
      <vt:lpstr>تسهيل النقل والتجارة</vt:lpstr>
      <vt:lpstr>الاطار العام لتسهيل النقل والتجارة</vt:lpstr>
      <vt:lpstr>الهيكل العام لتسهيل النقل والتجارة</vt:lpstr>
      <vt:lpstr>    اللجنة الوطنية والأمانة التنفيذية   لتسهيل النقل والتجارة</vt:lpstr>
      <vt:lpstr> اللجنة الوطنية والأمانة التنفيذية  لتسهيل النقل والتجارة</vt:lpstr>
      <vt:lpstr>خطوط التجارة الدولية عبر دول المشرق</vt:lpstr>
      <vt:lpstr>برنامج تسهيل النقل والتجارة الممول من الاتحاد الاوروبي</vt:lpstr>
      <vt:lpstr>PowerPoint Presentation</vt:lpstr>
      <vt:lpstr>محاور الاستراتيجية</vt:lpstr>
      <vt:lpstr>تسهيل النقل والتجارة في المنطقة العربية   التحديات    </vt:lpstr>
      <vt:lpstr>تسهيل النقل والتجارة في المنطقة العربية  أهم الأسباب</vt:lpstr>
      <vt:lpstr>PowerPoint Presentation</vt:lpstr>
      <vt:lpstr>ملخص توصيات مؤتمر عمان </vt:lpstr>
      <vt:lpstr>ملخص توصيات  مؤتمر عمان </vt:lpstr>
      <vt:lpstr>التعاون الاقليمي في مجال تسهيل النقل والتجارة ما هو المطلوب عمله الآن؟ </vt:lpstr>
      <vt:lpstr>PowerPoint Presentation</vt:lpstr>
    </vt:vector>
  </TitlesOfParts>
  <Company>ITT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Adam Andreski</dc:creator>
  <cp:lastModifiedBy>Hala W. Arar</cp:lastModifiedBy>
  <cp:revision>147</cp:revision>
  <cp:lastPrinted>2015-01-25T08:24:51Z</cp:lastPrinted>
  <dcterms:created xsi:type="dcterms:W3CDTF">2011-11-19T08:52:20Z</dcterms:created>
  <dcterms:modified xsi:type="dcterms:W3CDTF">2015-01-25T10:28:57Z</dcterms:modified>
</cp:coreProperties>
</file>