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handoutMasterIdLst>
    <p:handoutMasterId r:id="rId13"/>
  </p:handoutMasterIdLst>
  <p:sldIdLst>
    <p:sldId id="333" r:id="rId2"/>
    <p:sldId id="338" r:id="rId3"/>
    <p:sldId id="349" r:id="rId4"/>
    <p:sldId id="346" r:id="rId5"/>
    <p:sldId id="339" r:id="rId6"/>
    <p:sldId id="340" r:id="rId7"/>
    <p:sldId id="343" r:id="rId8"/>
    <p:sldId id="344" r:id="rId9"/>
    <p:sldId id="347" r:id="rId10"/>
    <p:sldId id="348" r:id="rId11"/>
  </p:sldIdLst>
  <p:sldSz cx="9144000" cy="6858000" type="screen4x3"/>
  <p:notesSz cx="6797675" cy="9928225"/>
  <p:defaultTextStyle>
    <a:defPPr>
      <a:defRPr lang="ja-JP"/>
    </a:defPPr>
    <a:lvl1pPr algn="l" rtl="0" fontAlgn="base">
      <a:spcBef>
        <a:spcPct val="0"/>
      </a:spcBef>
      <a:spcAft>
        <a:spcPct val="0"/>
      </a:spcAft>
      <a:defRPr kumimoji="1" kern="1200">
        <a:solidFill>
          <a:schemeClr val="tx1"/>
        </a:solidFill>
        <a:latin typeface="Arial" charset="0"/>
        <a:ea typeface="+mn-ea"/>
        <a:cs typeface="Arial" charset="0"/>
      </a:defRPr>
    </a:lvl1pPr>
    <a:lvl2pPr marL="457200" algn="l" rtl="0" fontAlgn="base">
      <a:spcBef>
        <a:spcPct val="0"/>
      </a:spcBef>
      <a:spcAft>
        <a:spcPct val="0"/>
      </a:spcAft>
      <a:defRPr kumimoji="1" kern="1200">
        <a:solidFill>
          <a:schemeClr val="tx1"/>
        </a:solidFill>
        <a:latin typeface="Arial" charset="0"/>
        <a:ea typeface="+mn-ea"/>
        <a:cs typeface="Arial" charset="0"/>
      </a:defRPr>
    </a:lvl2pPr>
    <a:lvl3pPr marL="914400" algn="l" rtl="0" fontAlgn="base">
      <a:spcBef>
        <a:spcPct val="0"/>
      </a:spcBef>
      <a:spcAft>
        <a:spcPct val="0"/>
      </a:spcAft>
      <a:defRPr kumimoji="1" kern="1200">
        <a:solidFill>
          <a:schemeClr val="tx1"/>
        </a:solidFill>
        <a:latin typeface="Arial" charset="0"/>
        <a:ea typeface="+mn-ea"/>
        <a:cs typeface="Arial" charset="0"/>
      </a:defRPr>
    </a:lvl3pPr>
    <a:lvl4pPr marL="1371600" algn="l" rtl="0" fontAlgn="base">
      <a:spcBef>
        <a:spcPct val="0"/>
      </a:spcBef>
      <a:spcAft>
        <a:spcPct val="0"/>
      </a:spcAft>
      <a:defRPr kumimoji="1" kern="1200">
        <a:solidFill>
          <a:schemeClr val="tx1"/>
        </a:solidFill>
        <a:latin typeface="Arial" charset="0"/>
        <a:ea typeface="+mn-ea"/>
        <a:cs typeface="Arial" charset="0"/>
      </a:defRPr>
    </a:lvl4pPr>
    <a:lvl5pPr marL="1828800" algn="l" rtl="0" fontAlgn="base">
      <a:spcBef>
        <a:spcPct val="0"/>
      </a:spcBef>
      <a:spcAft>
        <a:spcPct val="0"/>
      </a:spcAft>
      <a:defRPr kumimoji="1" kern="1200">
        <a:solidFill>
          <a:schemeClr val="tx1"/>
        </a:solidFill>
        <a:latin typeface="Arial" charset="0"/>
        <a:ea typeface="+mn-ea"/>
        <a:cs typeface="Arial" charset="0"/>
      </a:defRPr>
    </a:lvl5pPr>
    <a:lvl6pPr marL="2286000" algn="l" defTabSz="914400" rtl="0" eaLnBrk="1" latinLnBrk="0" hangingPunct="1">
      <a:defRPr kumimoji="1" kern="1200">
        <a:solidFill>
          <a:schemeClr val="tx1"/>
        </a:solidFill>
        <a:latin typeface="Arial" charset="0"/>
        <a:ea typeface="+mn-ea"/>
        <a:cs typeface="Arial" charset="0"/>
      </a:defRPr>
    </a:lvl6pPr>
    <a:lvl7pPr marL="2743200" algn="l" defTabSz="914400" rtl="0" eaLnBrk="1" latinLnBrk="0" hangingPunct="1">
      <a:defRPr kumimoji="1" kern="1200">
        <a:solidFill>
          <a:schemeClr val="tx1"/>
        </a:solidFill>
        <a:latin typeface="Arial" charset="0"/>
        <a:ea typeface="+mn-ea"/>
        <a:cs typeface="Arial" charset="0"/>
      </a:defRPr>
    </a:lvl7pPr>
    <a:lvl8pPr marL="3200400" algn="l" defTabSz="914400" rtl="0" eaLnBrk="1" latinLnBrk="0" hangingPunct="1">
      <a:defRPr kumimoji="1" kern="1200">
        <a:solidFill>
          <a:schemeClr val="tx1"/>
        </a:solidFill>
        <a:latin typeface="Arial" charset="0"/>
        <a:ea typeface="+mn-ea"/>
        <a:cs typeface="Arial" charset="0"/>
      </a:defRPr>
    </a:lvl8pPr>
    <a:lvl9pPr marL="3657600" algn="l" defTabSz="914400" rtl="0" eaLnBrk="1" latinLnBrk="0" hangingPunct="1">
      <a:defRPr kumimoji="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6" autoAdjust="0"/>
    <p:restoredTop sz="94712" autoAdjust="0"/>
  </p:normalViewPr>
  <p:slideViewPr>
    <p:cSldViewPr>
      <p:cViewPr>
        <p:scale>
          <a:sx n="125" d="100"/>
          <a:sy n="125" d="100"/>
        </p:scale>
        <p:origin x="-72" y="4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A382256B-94A4-4282-9965-75244AC6F38D}" type="datetimeFigureOut">
              <a:rPr lang="en-US"/>
              <a:pPr>
                <a:defRPr/>
              </a:pPr>
              <a:t>1/25/2015</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17E92AD-05D0-4F1E-8CE6-B04B3622004F}"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0135F0F4-4DFB-4FB7-B88F-622343C8B4C2}" type="datetimeFigureOut">
              <a:rPr lang="en-US"/>
              <a:pPr>
                <a:defRPr/>
              </a:pPr>
              <a:t>1/25/2015</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BAA31098-5E58-4FF3-88E5-E43CC510C04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FFAB0D5-742C-42FC-A441-C14016DF4FEA}" type="datetime1">
              <a:rPr lang="en-GB" altLang="ja-JP"/>
              <a:pPr>
                <a:defRPr/>
              </a:pPr>
              <a:t>25/01/2015</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E9AFD34B-194D-444D-A645-9CF3FF47C4B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F12F1F-4FC0-49C2-A2B5-4DB8E596D696}" type="datetime1">
              <a:rPr lang="en-GB" altLang="ja-JP"/>
              <a:pPr>
                <a:defRPr/>
              </a:pPr>
              <a:t>25/01/2015</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25BB14-456A-496C-AB2A-D196FD4D4F2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B9EB40-8E80-4954-AE31-1C66A48C8C6D}" type="datetime1">
              <a:rPr lang="en-GB" altLang="ja-JP"/>
              <a:pPr>
                <a:defRPr/>
              </a:pPr>
              <a:t>25/01/2015</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736FBC86-E6FC-4CBC-B9AE-9F7D9DCD776D}"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243B5-D2B1-495D-B744-F2C061EEDBF6}" type="datetime1">
              <a:rPr lang="en-GB" altLang="ja-JP"/>
              <a:pPr>
                <a:defRPr/>
              </a:pPr>
              <a:t>25/01/2015</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34B924A-F470-4A79-8273-BF587C0E8778}"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ECFBDF-45E2-493C-90DE-94439CC72EDC}" type="datetime1">
              <a:rPr lang="en-GB" altLang="ja-JP"/>
              <a:pPr>
                <a:defRPr/>
              </a:pPr>
              <a:t>25/01/2015</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37BA41-9C26-40DA-B99D-D33EA279B0F7}"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A91E0101-C862-4488-956A-5828A5D959A0}" type="datetime1">
              <a:rPr lang="en-GB" altLang="ja-JP"/>
              <a:pPr>
                <a:defRPr/>
              </a:pPr>
              <a:t>25/01/2015</a:t>
            </a:fld>
            <a:endParaRPr lang="ja-JP" altLang="en-US"/>
          </a:p>
        </p:txBody>
      </p:sp>
      <p:sp>
        <p:nvSpPr>
          <p:cNvPr id="6" name="Footer Placeholder 5"/>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7" name="Slide Number Placeholder 6"/>
          <p:cNvSpPr>
            <a:spLocks noGrp="1"/>
          </p:cNvSpPr>
          <p:nvPr>
            <p:ph type="sldNum" sz="quarter" idx="12"/>
          </p:nvPr>
        </p:nvSpPr>
        <p:spPr/>
        <p:txBody>
          <a:bodyPr/>
          <a:lstStyle>
            <a:lvl1pPr>
              <a:defRPr/>
            </a:lvl1pPr>
          </a:lstStyle>
          <a:p>
            <a:pPr>
              <a:defRPr/>
            </a:pPr>
            <a:fld id="{E58CD654-4EF2-4625-BA5B-1AD122630F0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28821E41-F3EF-4D98-891D-877C4866D40A}" type="datetime1">
              <a:rPr lang="en-GB" altLang="ja-JP"/>
              <a:pPr>
                <a:defRPr/>
              </a:pPr>
              <a:t>25/01/2015</a:t>
            </a:fld>
            <a:endParaRPr lang="ja-JP" altLang="en-US"/>
          </a:p>
        </p:txBody>
      </p:sp>
      <p:sp>
        <p:nvSpPr>
          <p:cNvPr id="8" name="Footer Placeholder 7"/>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9" name="Slide Number Placeholder 8"/>
          <p:cNvSpPr>
            <a:spLocks noGrp="1"/>
          </p:cNvSpPr>
          <p:nvPr>
            <p:ph type="sldNum" sz="quarter" idx="12"/>
          </p:nvPr>
        </p:nvSpPr>
        <p:spPr/>
        <p:txBody>
          <a:bodyPr/>
          <a:lstStyle>
            <a:lvl1pPr>
              <a:defRPr/>
            </a:lvl1pPr>
          </a:lstStyle>
          <a:p>
            <a:pPr>
              <a:defRPr/>
            </a:pPr>
            <a:fld id="{AB904042-B55C-40DA-9351-7345034300BA}"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659D14F4-1B2B-4D1C-B6AA-4AEDA7D0D3BE}" type="datetime1">
              <a:rPr lang="en-GB" altLang="ja-JP"/>
              <a:pPr>
                <a:defRPr/>
              </a:pPr>
              <a:t>25/01/2015</a:t>
            </a:fld>
            <a:endParaRPr lang="ja-JP" altLang="en-US"/>
          </a:p>
        </p:txBody>
      </p:sp>
      <p:sp>
        <p:nvSpPr>
          <p:cNvPr id="4" name="Footer Placeholder 3"/>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5" name="Slide Number Placeholder 4"/>
          <p:cNvSpPr>
            <a:spLocks noGrp="1"/>
          </p:cNvSpPr>
          <p:nvPr>
            <p:ph type="sldNum" sz="quarter" idx="12"/>
          </p:nvPr>
        </p:nvSpPr>
        <p:spPr/>
        <p:txBody>
          <a:bodyPr/>
          <a:lstStyle>
            <a:lvl1pPr>
              <a:defRPr/>
            </a:lvl1pPr>
          </a:lstStyle>
          <a:p>
            <a:pPr>
              <a:defRPr/>
            </a:pPr>
            <a:fld id="{3E515EFA-DE00-4A98-95E9-1AC5E70F55F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7BE10FB-BFB7-4467-B8F0-C3985CF2BB5D}" type="datetime1">
              <a:rPr lang="en-GB" altLang="ja-JP"/>
              <a:pPr>
                <a:defRPr/>
              </a:pPr>
              <a:t>25/01/2015</a:t>
            </a:fld>
            <a:endParaRPr lang="ja-JP" altLang="en-US"/>
          </a:p>
        </p:txBody>
      </p:sp>
      <p:sp>
        <p:nvSpPr>
          <p:cNvPr id="3" name="Footer Placeholder 2"/>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4" name="Slide Number Placeholder 3"/>
          <p:cNvSpPr>
            <a:spLocks noGrp="1"/>
          </p:cNvSpPr>
          <p:nvPr>
            <p:ph type="sldNum" sz="quarter" idx="12"/>
          </p:nvPr>
        </p:nvSpPr>
        <p:spPr/>
        <p:txBody>
          <a:bodyPr/>
          <a:lstStyle>
            <a:lvl1pPr>
              <a:defRPr/>
            </a:lvl1pPr>
          </a:lstStyle>
          <a:p>
            <a:pPr>
              <a:defRPr/>
            </a:pPr>
            <a:fld id="{3CC69C02-6905-4925-88B0-70B1553FD24E}"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276C52-1C55-4797-9DC5-D5DE41C6498F}" type="datetime1">
              <a:rPr lang="en-GB" altLang="ja-JP"/>
              <a:pPr>
                <a:defRPr/>
              </a:pPr>
              <a:t>25/01/2015</a:t>
            </a:fld>
            <a:endParaRPr lang="ja-JP" altLang="en-US"/>
          </a:p>
        </p:txBody>
      </p:sp>
      <p:sp>
        <p:nvSpPr>
          <p:cNvPr id="6"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FF2FD8E7-2F04-49F1-86AB-0809A9DDB01C}"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5CE9BC-9DBE-4A92-8651-8AEE1894597A}" type="datetime1">
              <a:rPr lang="en-GB" altLang="ja-JP"/>
              <a:pPr>
                <a:defRPr/>
              </a:pPr>
              <a:t>25/01/2015</a:t>
            </a:fld>
            <a:endParaRPr lang="ja-JP" altLang="en-US"/>
          </a:p>
        </p:txBody>
      </p:sp>
      <p:sp>
        <p:nvSpPr>
          <p:cNvPr id="6" name="Footer Placeholder 4"/>
          <p:cNvSpPr>
            <a:spLocks noGrp="1"/>
          </p:cNvSpPr>
          <p:nvPr>
            <p:ph type="ftr" sz="quarter" idx="11"/>
          </p:nvPr>
        </p:nvSpPr>
        <p:spPr/>
        <p:txBody>
          <a:bodyPr/>
          <a:lstStyle>
            <a:lvl1pPr>
              <a:defRPr/>
            </a:lvl1pPr>
          </a:lstStyle>
          <a:p>
            <a:pPr>
              <a:defRPr/>
            </a:pPr>
            <a:r>
              <a:rPr lang="en-US" altLang="ja-JP" dirty="0"/>
              <a:t>EDGD-EAS</a:t>
            </a: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A3580B36-F378-4A7F-8CE7-8577D92C2C8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496FF4B3-182D-4F11-9035-F36450FEC54F}" type="datetime1">
              <a:rPr lang="en-GB" altLang="ja-JP"/>
              <a:pPr>
                <a:defRPr/>
              </a:pPr>
              <a:t>25/01/2015</a:t>
            </a:fld>
            <a:endParaRPr lang="ja-JP"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ltLang="ja-JP" dirty="0"/>
              <a:t>EDGD-EAS</a:t>
            </a:r>
            <a:endParaRPr lang="ja-JP"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AD9027FA-0FA2-479C-BDDE-7DB8E342107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81" r:id="rId8"/>
    <p:sldLayoutId id="2147483782" r:id="rId9"/>
    <p:sldLayoutId id="2147483783" r:id="rId10"/>
    <p:sldLayoutId id="2147483784"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5pPr>
      <a:lvl6pPr marL="457200" algn="ctr" rtl="0" fontAlgn="base">
        <a:spcBef>
          <a:spcPct val="0"/>
        </a:spcBef>
        <a:spcAft>
          <a:spcPct val="0"/>
        </a:spcAft>
        <a:defRPr sz="4400">
          <a:solidFill>
            <a:schemeClr val="tx1"/>
          </a:solidFill>
          <a:latin typeface="Calibri" pitchFamily="34" charset="0"/>
          <a:ea typeface="ＭＳ Ｐゴシック" pitchFamily="34" charset="-128"/>
        </a:defRPr>
      </a:lvl6pPr>
      <a:lvl7pPr marL="914400" algn="ctr" rtl="0" fontAlgn="base">
        <a:spcBef>
          <a:spcPct val="0"/>
        </a:spcBef>
        <a:spcAft>
          <a:spcPct val="0"/>
        </a:spcAft>
        <a:defRPr sz="4400">
          <a:solidFill>
            <a:schemeClr val="tx1"/>
          </a:solidFill>
          <a:latin typeface="Calibri" pitchFamily="34" charset="0"/>
          <a:ea typeface="ＭＳ Ｐゴシック" pitchFamily="34" charset="-128"/>
        </a:defRPr>
      </a:lvl7pPr>
      <a:lvl8pPr marL="1371600" algn="ctr" rtl="0" fontAlgn="base">
        <a:spcBef>
          <a:spcPct val="0"/>
        </a:spcBef>
        <a:spcAft>
          <a:spcPct val="0"/>
        </a:spcAft>
        <a:defRPr sz="4400">
          <a:solidFill>
            <a:schemeClr val="tx1"/>
          </a:solidFill>
          <a:latin typeface="Calibri" pitchFamily="34" charset="0"/>
          <a:ea typeface="ＭＳ Ｐゴシック" pitchFamily="34" charset="-128"/>
        </a:defRPr>
      </a:lvl8pPr>
      <a:lvl9pPr marL="1828800" algn="ctr" rtl="0" fontAlgn="base">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1187450" y="1773238"/>
            <a:ext cx="6840538" cy="2015802"/>
          </a:xfrm>
        </p:spPr>
        <p:txBody>
          <a:bodyPr/>
          <a:lstStyle/>
          <a:p>
            <a:pPr algn="ctr" eaLnBrk="1" hangingPunct="1">
              <a:buFont typeface="Arial" charset="0"/>
              <a:buNone/>
            </a:pPr>
            <a:endParaRPr lang="en-US" b="1" dirty="0" smtClean="0">
              <a:solidFill>
                <a:schemeClr val="bg1"/>
              </a:solidFill>
              <a:ea typeface="ＭＳ Ｐゴシック" pitchFamily="34" charset="-128"/>
            </a:endParaRPr>
          </a:p>
          <a:p>
            <a:pPr algn="ctr" eaLnBrk="1" hangingPunct="1">
              <a:buFont typeface="Arial" charset="0"/>
              <a:buNone/>
            </a:pPr>
            <a:r>
              <a:rPr lang="ar-LB" b="1" dirty="0" smtClean="0">
                <a:solidFill>
                  <a:schemeClr val="bg1"/>
                </a:solidFill>
                <a:ea typeface="ＭＳ Ｐゴシック" pitchFamily="34" charset="-128"/>
              </a:rPr>
              <a:t>برنامج عمل الاسكوا لعامي 2016-2017 </a:t>
            </a:r>
            <a:endParaRPr lang="en-US" b="1" dirty="0" smtClean="0">
              <a:solidFill>
                <a:schemeClr val="bg1"/>
              </a:solidFill>
              <a:ea typeface="ＭＳ Ｐゴシック" pitchFamily="34" charset="-128"/>
            </a:endParaRPr>
          </a:p>
          <a:p>
            <a:pPr algn="ctr" eaLnBrk="1" hangingPunct="1">
              <a:buFont typeface="Arial" charset="0"/>
              <a:buNone/>
            </a:pPr>
            <a:r>
              <a:rPr lang="ar-LB" b="1" dirty="0" smtClean="0">
                <a:solidFill>
                  <a:schemeClr val="bg1"/>
                </a:solidFill>
                <a:ea typeface="ＭＳ Ｐゴシック" pitchFamily="34" charset="-128"/>
              </a:rPr>
              <a:t>فيما يتعلق بقطاع النقل </a:t>
            </a:r>
          </a:p>
          <a:p>
            <a:pPr algn="ctr" eaLnBrk="1" hangingPunct="1">
              <a:buNone/>
            </a:pPr>
            <a:endParaRPr lang="ar-LB" sz="1100" dirty="0" smtClean="0">
              <a:solidFill>
                <a:schemeClr val="bg1"/>
              </a:solidFill>
              <a:ea typeface="ＭＳ Ｐゴシック" pitchFamily="34" charset="-128"/>
            </a:endParaRPr>
          </a:p>
          <a:p>
            <a:pPr algn="ctr" eaLnBrk="1" hangingPunct="1">
              <a:buNone/>
            </a:pPr>
            <a:endParaRPr lang="ar-LB" sz="1100" dirty="0" smtClean="0">
              <a:solidFill>
                <a:schemeClr val="bg1"/>
              </a:solidFill>
              <a:ea typeface="ＭＳ Ｐゴシック" pitchFamily="34" charset="-128"/>
            </a:endParaRPr>
          </a:p>
          <a:p>
            <a:pPr algn="ctr" eaLnBrk="1" hangingPunct="1">
              <a:buNone/>
            </a:pPr>
            <a:endParaRPr lang="ar-LB" sz="1100" dirty="0" smtClean="0">
              <a:solidFill>
                <a:schemeClr val="bg1"/>
              </a:solidFill>
              <a:ea typeface="ＭＳ Ｐゴシック" pitchFamily="34" charset="-128"/>
            </a:endParaRPr>
          </a:p>
          <a:p>
            <a:pPr algn="ctr" eaLnBrk="1" hangingPunct="1">
              <a:buFont typeface="Arial" charset="0"/>
              <a:buNone/>
            </a:pPr>
            <a:endParaRPr lang="ar-LB" sz="2000" dirty="0" smtClean="0">
              <a:solidFill>
                <a:schemeClr val="bg1"/>
              </a:solidFill>
              <a:ea typeface="ＭＳ Ｐゴシック" pitchFamily="34" charset="-128"/>
            </a:endParaRPr>
          </a:p>
          <a:p>
            <a:pPr algn="ctr" eaLnBrk="1" hangingPunct="1">
              <a:buFont typeface="Arial" charset="0"/>
              <a:buNone/>
            </a:pPr>
            <a:endParaRPr lang="en-US" sz="2400" dirty="0" smtClean="0">
              <a:solidFill>
                <a:schemeClr val="bg1"/>
              </a:solidFill>
              <a:ea typeface="ＭＳ Ｐゴシック" pitchFamily="34" charset="-128"/>
            </a:endParaRPr>
          </a:p>
        </p:txBody>
      </p:sp>
      <p:sp>
        <p:nvSpPr>
          <p:cNvPr id="5" name="Date Placeholder 4"/>
          <p:cNvSpPr>
            <a:spLocks noGrp="1"/>
          </p:cNvSpPr>
          <p:nvPr>
            <p:ph type="dt" sz="quarter" idx="10"/>
          </p:nvPr>
        </p:nvSpPr>
        <p:spPr/>
        <p:txBody>
          <a:bodyPr/>
          <a:lstStyle/>
          <a:p>
            <a:pPr>
              <a:defRPr/>
            </a:pPr>
            <a:fld id="{88761658-C2F5-4BFB-A6D0-2A95E88A7C5E}" type="datetime1">
              <a:rPr lang="en-GB" altLang="ja-JP" smtClean="0"/>
              <a:pPr>
                <a:defRPr/>
              </a:pPr>
              <a:t>25/01/2015</a:t>
            </a:fld>
            <a:endParaRPr lang="ja-JP" altLang="en-US"/>
          </a:p>
        </p:txBody>
      </p:sp>
      <p:sp>
        <p:nvSpPr>
          <p:cNvPr id="6" name="Footer Placeholder 5"/>
          <p:cNvSpPr>
            <a:spLocks noGrp="1"/>
          </p:cNvSpPr>
          <p:nvPr>
            <p:ph type="ftr" sz="quarter" idx="11"/>
          </p:nvPr>
        </p:nvSpPr>
        <p:spPr/>
        <p:txBody>
          <a:bodyPr/>
          <a:lstStyle/>
          <a:p>
            <a:pPr>
              <a:defRPr/>
            </a:pPr>
            <a:r>
              <a:rPr lang="en-US" altLang="ja-JP" dirty="0" smtClean="0"/>
              <a:t>EDGD- RIS</a:t>
            </a:r>
            <a:endParaRPr lang="ja-JP" altLang="en-US"/>
          </a:p>
        </p:txBody>
      </p:sp>
      <p:sp>
        <p:nvSpPr>
          <p:cNvPr id="7" name="Slide Number Placeholder 6"/>
          <p:cNvSpPr>
            <a:spLocks noGrp="1"/>
          </p:cNvSpPr>
          <p:nvPr>
            <p:ph type="sldNum" sz="quarter" idx="12"/>
          </p:nvPr>
        </p:nvSpPr>
        <p:spPr/>
        <p:txBody>
          <a:bodyPr/>
          <a:lstStyle/>
          <a:p>
            <a:pPr>
              <a:defRPr/>
            </a:pPr>
            <a:fld id="{3B9C1519-A586-4EE1-916C-A26D30BA6B38}" type="slidenum">
              <a:rPr lang="ja-JP" altLang="en-US" smtClean="0"/>
              <a:pPr>
                <a:defRPr/>
              </a:pPr>
              <a:t>1</a:t>
            </a:fld>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r>
              <a:rPr lang="ar-LB" dirty="0" smtClean="0"/>
              <a:t>شكراً لإصغائكم </a:t>
            </a:r>
            <a:br>
              <a:rPr lang="ar-LB" dirty="0" smtClean="0"/>
            </a:br>
            <a:r>
              <a:rPr lang="ar-LB" dirty="0" smtClean="0"/>
              <a:t/>
            </a:r>
            <a:br>
              <a:rPr lang="ar-LB" dirty="0" smtClean="0"/>
            </a:br>
            <a:r>
              <a:rPr lang="ar-LB" dirty="0" smtClean="0"/>
              <a:t/>
            </a:r>
            <a:br>
              <a:rPr lang="ar-LB" dirty="0" smtClean="0"/>
            </a:br>
            <a:endParaRPr lang="en-US" dirty="0"/>
          </a:p>
        </p:txBody>
      </p:sp>
      <p:sp>
        <p:nvSpPr>
          <p:cNvPr id="3" name="Content Placeholder 2"/>
          <p:cNvSpPr>
            <a:spLocks noGrp="1"/>
          </p:cNvSpPr>
          <p:nvPr>
            <p:ph idx="1"/>
          </p:nvPr>
        </p:nvSpPr>
        <p:spPr/>
        <p:txBody>
          <a:bodyPr/>
          <a:lstStyle/>
          <a:p>
            <a:pPr>
              <a:buNone/>
            </a:pPr>
            <a:r>
              <a:rPr lang="ar-LB" sz="800" dirty="0" smtClean="0"/>
              <a:t>.</a:t>
            </a:r>
            <a:endParaRPr lang="en-US" sz="800"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r>
              <a:rPr lang="en-US" altLang="ja-JP" smtClean="0"/>
              <a:t>EDGD-EAS</a:t>
            </a: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10</a:t>
            </a:fld>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lstStyle/>
          <a:p>
            <a:r>
              <a:rPr lang="ar-LB" dirty="0" smtClean="0"/>
              <a:t>رؤية قسم التكامل الاقليمي </a:t>
            </a:r>
            <a:endParaRPr lang="en-US" dirty="0"/>
          </a:p>
        </p:txBody>
      </p:sp>
      <p:sp>
        <p:nvSpPr>
          <p:cNvPr id="3" name="Content Placeholder 2"/>
          <p:cNvSpPr>
            <a:spLocks noGrp="1"/>
          </p:cNvSpPr>
          <p:nvPr>
            <p:ph idx="1"/>
          </p:nvPr>
        </p:nvSpPr>
        <p:spPr/>
        <p:txBody>
          <a:bodyPr/>
          <a:lstStyle/>
          <a:p>
            <a:pPr algn="ctr">
              <a:buNone/>
            </a:pPr>
            <a:r>
              <a:rPr lang="ar-SA" sz="4000" dirty="0" smtClean="0"/>
              <a:t>تعزيز التكامل الإقليمي من خلال السياسات والبرامج التي تعزز مسيرة التعاون والتكامل الاقتصادي في المنطقة العربية وتعزيز دور الدول ال</a:t>
            </a:r>
            <a:r>
              <a:rPr lang="ar-LB" sz="4000" dirty="0" smtClean="0"/>
              <a:t>أ</a:t>
            </a:r>
            <a:r>
              <a:rPr lang="ar-SA" sz="4000" dirty="0" smtClean="0"/>
              <a:t>عضاء في التجارة الدولية من خلال اصلاحات التجارة وتنويع الصادرات وانجاز التحولات الهيكلية اللازمة لذلك مع مساعدة البلدان العربية في تحقيق النمو المستدام والشامل</a:t>
            </a:r>
            <a:r>
              <a:rPr lang="ar-SA" dirty="0" smtClean="0"/>
              <a:t>. </a:t>
            </a:r>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r>
              <a:rPr lang="en-US" altLang="ja-JP" dirty="0" smtClean="0"/>
              <a:t>EDGD-EAS</a:t>
            </a: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2</a:t>
            </a:fld>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B" dirty="0" smtClean="0"/>
              <a:t>الأنشطة المرتبطة بالنقل</a:t>
            </a:r>
            <a:endParaRPr lang="en-US" dirty="0"/>
          </a:p>
        </p:txBody>
      </p:sp>
      <p:sp>
        <p:nvSpPr>
          <p:cNvPr id="3" name="Content Placeholder 2"/>
          <p:cNvSpPr>
            <a:spLocks noGrp="1"/>
          </p:cNvSpPr>
          <p:nvPr>
            <p:ph idx="1"/>
          </p:nvPr>
        </p:nvSpPr>
        <p:spPr/>
        <p:txBody>
          <a:bodyPr/>
          <a:lstStyle/>
          <a:p>
            <a:pPr algn="r" rtl="1">
              <a:buNone/>
            </a:pPr>
            <a:r>
              <a:rPr lang="ar-LB" dirty="0" smtClean="0"/>
              <a:t>يتركز برنامج عمل الإسكوا خلال الفترة 2016-2017 فيما يتعلق بالنقل على المحاور التالية: </a:t>
            </a:r>
          </a:p>
          <a:p>
            <a:pPr algn="r" rtl="1">
              <a:buNone/>
            </a:pPr>
            <a:r>
              <a:rPr lang="ar-LB" dirty="0" smtClean="0"/>
              <a:t>1.  متابعة قضايا الإتسام وأجتماعات اللجنة.  </a:t>
            </a:r>
          </a:p>
          <a:p>
            <a:pPr algn="r" rtl="1">
              <a:buNone/>
            </a:pPr>
            <a:r>
              <a:rPr lang="ar-LB" dirty="0" smtClean="0"/>
              <a:t>2. إعداد مؤشرات التكامل الإقليمي في مجال النقل. </a:t>
            </a:r>
          </a:p>
          <a:p>
            <a:pPr marL="514350" indent="-514350" algn="r" rtl="1">
              <a:buAutoNum type="arabicPeriod" startAt="3"/>
            </a:pPr>
            <a:r>
              <a:rPr lang="ar-LB" dirty="0" smtClean="0"/>
              <a:t>تقييم </a:t>
            </a:r>
            <a:r>
              <a:rPr lang="ar-SA" dirty="0" smtClean="0"/>
              <a:t>العوائق غير الجمركية في الوطن العربي</a:t>
            </a:r>
            <a:r>
              <a:rPr lang="ar-LB" dirty="0" smtClean="0"/>
              <a:t>.</a:t>
            </a:r>
          </a:p>
          <a:p>
            <a:pPr marL="514350" indent="-514350" algn="r" rtl="1">
              <a:buAutoNum type="arabicPeriod" startAt="3"/>
            </a:pPr>
            <a:r>
              <a:rPr lang="ar-LB" dirty="0" smtClean="0"/>
              <a:t>مواضيع تسهيل التجارة. </a:t>
            </a:r>
          </a:p>
          <a:p>
            <a:pPr marL="514350" indent="-514350" algn="r" rtl="1">
              <a:buAutoNum type="arabicPeriod" startAt="3"/>
            </a:pPr>
            <a:r>
              <a:rPr lang="ar-LB" dirty="0" smtClean="0"/>
              <a:t>النقل وسلاسل القيمة.</a:t>
            </a:r>
          </a:p>
          <a:p>
            <a:pPr marL="514350" indent="-514350" algn="r" rtl="1">
              <a:buAutoNum type="arabicPeriod" startAt="3"/>
            </a:pPr>
            <a:r>
              <a:rPr lang="ar-LB" dirty="0" smtClean="0"/>
              <a:t>تجارة الخدمات ومنها النقل.</a:t>
            </a:r>
          </a:p>
          <a:p>
            <a:pPr marL="514350" indent="-514350" algn="r" rtl="1">
              <a:buAutoNum type="arabicPeriod" startAt="3"/>
            </a:pPr>
            <a:endParaRPr lang="ar-LB" dirty="0" smtClean="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r>
              <a:rPr lang="en-US" altLang="ja-JP" dirty="0" smtClean="0"/>
              <a:t>EDGD-EAS</a:t>
            </a: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3</a:t>
            </a:fld>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lstStyle/>
          <a:p>
            <a:r>
              <a:rPr lang="ar-LB" dirty="0" smtClean="0"/>
              <a:t>1. متابعة قضايا النقل من خلال لجنة النقل </a:t>
            </a:r>
            <a:endParaRPr lang="en-US" dirty="0"/>
          </a:p>
        </p:txBody>
      </p:sp>
      <p:sp>
        <p:nvSpPr>
          <p:cNvPr id="3" name="Content Placeholder 2"/>
          <p:cNvSpPr>
            <a:spLocks noGrp="1"/>
          </p:cNvSpPr>
          <p:nvPr>
            <p:ph idx="1"/>
          </p:nvPr>
        </p:nvSpPr>
        <p:spPr/>
        <p:txBody>
          <a:bodyPr/>
          <a:lstStyle/>
          <a:p>
            <a:pPr algn="r" rtl="1">
              <a:buNone/>
            </a:pPr>
            <a:endParaRPr lang="en-US" dirty="0" smtClean="0"/>
          </a:p>
          <a:p>
            <a:pPr algn="r" rtl="1"/>
            <a:r>
              <a:rPr lang="ar-LB" dirty="0" smtClean="0"/>
              <a:t>عقد اجتماعين للجنة النقل في 2016 و2017 . </a:t>
            </a:r>
          </a:p>
          <a:p>
            <a:pPr algn="r" rtl="1"/>
            <a:r>
              <a:rPr lang="ar-LB" dirty="0" smtClean="0"/>
              <a:t>اعداد التقارير الدورية حول التطور في تنفيذ الاتسام وما يستجد من قضايا. </a:t>
            </a:r>
          </a:p>
          <a:p>
            <a:pPr algn="r" rtl="1"/>
            <a:r>
              <a:rPr lang="ar-LB" dirty="0" smtClean="0"/>
              <a:t>اعداد التقارير </a:t>
            </a:r>
            <a:r>
              <a:rPr lang="ar-LB" smtClean="0"/>
              <a:t>اللاحقة لإجتماعات </a:t>
            </a:r>
            <a:r>
              <a:rPr lang="ar-LB" dirty="0" smtClean="0"/>
              <a:t>لجنة النقل. </a:t>
            </a:r>
          </a:p>
          <a:p>
            <a:pPr algn="r" rtl="1"/>
            <a:r>
              <a:rPr lang="ar-LB" dirty="0" smtClean="0"/>
              <a:t>تكوين رؤية حول ما يمكن للاسكوا عملة لمساعدة الدول الاعضاء في تطوير نشاط النقل في الاعوام المقبلة ( استمرار للأعمال المبتدئة في عام 2015). </a:t>
            </a:r>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endParaRPr lang="en-US" altLang="ja-JP" dirty="0" smtClean="0"/>
          </a:p>
          <a:p>
            <a:pPr>
              <a:defRPr/>
            </a:pPr>
            <a:r>
              <a:rPr lang="en-US" altLang="ja-JP" dirty="0" smtClean="0"/>
              <a:t>EDGD-RIS</a:t>
            </a:r>
            <a:endParaRPr lang="ja-JP" altLang="en-US" smtClean="0"/>
          </a:p>
          <a:p>
            <a:pPr>
              <a:defRPr/>
            </a:pP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4</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lstStyle/>
          <a:p>
            <a:r>
              <a:rPr lang="ar-LB" sz="3600" dirty="0" smtClean="0"/>
              <a:t/>
            </a:r>
            <a:br>
              <a:rPr lang="ar-LB" sz="3600" dirty="0" smtClean="0"/>
            </a:br>
            <a:r>
              <a:rPr lang="ar-LB" sz="3600" dirty="0" smtClean="0"/>
              <a:t/>
            </a:r>
            <a:br>
              <a:rPr lang="ar-LB" sz="3600" dirty="0" smtClean="0"/>
            </a:br>
            <a:r>
              <a:rPr lang="ar-LB" sz="3600" dirty="0" smtClean="0"/>
              <a:t>2. </a:t>
            </a:r>
            <a:r>
              <a:rPr lang="ar-SA" sz="3600" dirty="0" smtClean="0"/>
              <a:t>اصدار تقرير التكامل الاقتصادي العربي </a:t>
            </a:r>
            <a:r>
              <a:rPr lang="en-US" sz="2400" dirty="0" smtClean="0"/>
              <a:t/>
            </a:r>
            <a:br>
              <a:rPr lang="en-US" sz="2400" dirty="0" smtClean="0"/>
            </a:b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lstStyle/>
          <a:p>
            <a:pPr algn="r" rtl="1"/>
            <a:r>
              <a:rPr lang="ar-SA" sz="2400" dirty="0" smtClean="0"/>
              <a:t>سيتناول هذا التقرير مختلف جوانب التكامل الاقتصادي العربي وسيتضمن جزء خاص حول النقل يتم فية التركيز على مستوى التكامل بين الدول العربية في قطاع النقل والتطورات الحاصلة في هذا المجال في السنوات الماضية.</a:t>
            </a:r>
            <a:endParaRPr lang="en-US" sz="2400" dirty="0" smtClean="0"/>
          </a:p>
          <a:p>
            <a:pPr algn="r" rtl="1"/>
            <a:r>
              <a:rPr lang="ar-SA" sz="2400" dirty="0" smtClean="0"/>
              <a:t>كما سيتناول التقرير المؤشرات المتعلقة بالتكامل الاقليمي في قطاع النقل والتي يتم العمل الان على صياغتها وبالتالي مقارنة بين اداء المنطقة بحسب هذة المؤشرات للفترة 2015 و2017 وقياس التطور في التكامل الاقليمي ومقارنتة بمستوى التكامل الاقليمي في قطاع النقل في مناطق اخرى حول العالم. </a:t>
            </a:r>
            <a:endParaRPr lang="en-US" sz="2400" dirty="0" smtClean="0"/>
          </a:p>
          <a:p>
            <a:pPr algn="r" rtl="1"/>
            <a:r>
              <a:rPr lang="ar-SA" sz="2400" dirty="0" smtClean="0"/>
              <a:t>كما سيتناول التقرير مؤشرات الاداء في جوانب اخرى مرتبطة بالنقل اهمها اداء اللوجستيات على مستوى المكونات الفرعية لسلاسل العرض.  </a:t>
            </a:r>
            <a:endParaRPr lang="en-US" sz="2400" dirty="0" smtClean="0"/>
          </a:p>
          <a:p>
            <a:pPr algn="r" rtl="1"/>
            <a:r>
              <a:rPr lang="ar-SA" sz="2400" dirty="0" smtClean="0"/>
              <a:t> وسيعمل التقرير على تحديد جوانب القصور المختلفة وبالتالي اصدار التوصيات المناسبة لمعالجة اوجة القصور والتي تؤثر على كفاءة ومستوى التكامل الاقليمي في قطاع النقل. </a:t>
            </a:r>
            <a:endParaRPr lang="en-US" sz="2400" dirty="0" smtClean="0"/>
          </a:p>
          <a:p>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endParaRPr lang="en-US" altLang="ja-JP" dirty="0" smtClean="0"/>
          </a:p>
          <a:p>
            <a:pPr>
              <a:defRPr/>
            </a:pPr>
            <a:r>
              <a:rPr lang="en-US" altLang="ja-JP" dirty="0" smtClean="0"/>
              <a:t>EDGD-RIS</a:t>
            </a:r>
            <a:endParaRPr lang="ja-JP" altLang="en-US" smtClean="0"/>
          </a:p>
          <a:p>
            <a:pPr>
              <a:defRPr/>
            </a:pP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5</a:t>
            </a:fld>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18258"/>
          </a:xfrm>
        </p:spPr>
        <p:txBody>
          <a:bodyPr/>
          <a:lstStyle/>
          <a:p>
            <a:r>
              <a:rPr lang="ar-LB" sz="3200" b="1" dirty="0" smtClean="0"/>
              <a:t>3</a:t>
            </a:r>
            <a:r>
              <a:rPr lang="ar-LB" dirty="0" smtClean="0"/>
              <a:t>. </a:t>
            </a:r>
            <a:r>
              <a:rPr lang="ar-LB" sz="3200" dirty="0" smtClean="0"/>
              <a:t>تقييم </a:t>
            </a:r>
            <a:r>
              <a:rPr lang="ar-SA" sz="3200" dirty="0" smtClean="0"/>
              <a:t>العوائق غير الجمركية في الوطن العربي</a:t>
            </a:r>
            <a:endParaRPr lang="en-US" dirty="0"/>
          </a:p>
        </p:txBody>
      </p:sp>
      <p:sp>
        <p:nvSpPr>
          <p:cNvPr id="3" name="Content Placeholder 2"/>
          <p:cNvSpPr>
            <a:spLocks noGrp="1"/>
          </p:cNvSpPr>
          <p:nvPr>
            <p:ph idx="1"/>
          </p:nvPr>
        </p:nvSpPr>
        <p:spPr/>
        <p:txBody>
          <a:bodyPr/>
          <a:lstStyle/>
          <a:p>
            <a:pPr algn="r" rtl="1"/>
            <a:endParaRPr lang="en-US" dirty="0" smtClean="0"/>
          </a:p>
          <a:p>
            <a:pPr algn="r" rtl="1"/>
            <a:r>
              <a:rPr lang="ar-LB" dirty="0" smtClean="0"/>
              <a:t>إعداد دراسة حول </a:t>
            </a:r>
            <a:r>
              <a:rPr lang="ar-SA" dirty="0" smtClean="0"/>
              <a:t>العوائق غير الجمركية التي تعيق انسياب التجارة بين الدول العربية وبعضها وبينها وبين العالم.</a:t>
            </a:r>
            <a:endParaRPr lang="ar-LB" dirty="0" smtClean="0"/>
          </a:p>
          <a:p>
            <a:pPr algn="r" rtl="1">
              <a:buNone/>
            </a:pPr>
            <a:endParaRPr lang="ar-LB" dirty="0" smtClean="0"/>
          </a:p>
          <a:p>
            <a:pPr algn="r" rtl="1"/>
            <a:r>
              <a:rPr lang="ar-SA" dirty="0" smtClean="0"/>
              <a:t> عقد ورشة عمل يدعى لها مجموعة من الخبراء في هذا المجال لاستعراض نتائج الورقة الفنية وتقديم مداخلات وتجارب دولية حول معالجة اثار العوائق المختلفة امام التجارة</a:t>
            </a:r>
            <a:r>
              <a:rPr lang="ar-LB" dirty="0" smtClean="0"/>
              <a:t>. </a:t>
            </a:r>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endParaRPr lang="en-US" altLang="ja-JP" dirty="0" smtClean="0"/>
          </a:p>
          <a:p>
            <a:pPr>
              <a:defRPr/>
            </a:pPr>
            <a:r>
              <a:rPr lang="en-US" altLang="ja-JP" dirty="0" smtClean="0"/>
              <a:t>EDGD-RIS</a:t>
            </a:r>
            <a:endParaRPr lang="ja-JP" altLang="en-US" smtClean="0"/>
          </a:p>
          <a:p>
            <a:pPr>
              <a:defRPr/>
            </a:pP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6</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B" dirty="0" smtClean="0"/>
              <a:t>4. مواضيع تسهيل التجارة </a:t>
            </a:r>
            <a:endParaRPr lang="en-US" dirty="0"/>
          </a:p>
        </p:txBody>
      </p:sp>
      <p:sp>
        <p:nvSpPr>
          <p:cNvPr id="3" name="Content Placeholder 2"/>
          <p:cNvSpPr>
            <a:spLocks noGrp="1"/>
          </p:cNvSpPr>
          <p:nvPr>
            <p:ph idx="1"/>
          </p:nvPr>
        </p:nvSpPr>
        <p:spPr/>
        <p:txBody>
          <a:bodyPr/>
          <a:lstStyle/>
          <a:p>
            <a:pPr algn="r" rtl="1"/>
            <a:r>
              <a:rPr lang="ar-SA" dirty="0" smtClean="0"/>
              <a:t>اصدار تقرير حول موقف الدول العربية من تنفيذ اتفاقية تسهيل التجارة وتحديد مدى التوائم مع متطلبات الاتفاقية.</a:t>
            </a:r>
            <a:endParaRPr lang="ar-LB" dirty="0" smtClean="0"/>
          </a:p>
          <a:p>
            <a:pPr algn="r" rtl="1">
              <a:buNone/>
            </a:pPr>
            <a:endParaRPr lang="ar-LB" dirty="0" smtClean="0"/>
          </a:p>
          <a:p>
            <a:pPr algn="r" rtl="1"/>
            <a:r>
              <a:rPr lang="ar-SA" dirty="0" smtClean="0"/>
              <a:t> مساعدة الدول العربية كلا على حدة في تنفيذ متطلبات اتفاقية تسهيل التجارة المتفق عليها في بالي بين اعضاء منظمة التجارة العالمية.</a:t>
            </a:r>
            <a:endParaRPr lang="ar-LB" dirty="0" smtClean="0"/>
          </a:p>
          <a:p>
            <a:pPr algn="r" rtl="1">
              <a:buNone/>
            </a:pPr>
            <a:endParaRPr lang="ar-LB" dirty="0" smtClean="0"/>
          </a:p>
          <a:p>
            <a:pPr algn="r" rtl="1"/>
            <a:endParaRPr lang="ar-LB" dirty="0" smtClean="0"/>
          </a:p>
          <a:p>
            <a:pPr algn="r" rtl="1"/>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r>
              <a:rPr lang="en-US" altLang="ja-JP" smtClean="0"/>
              <a:t>EDGD-EAS</a:t>
            </a: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7</a:t>
            </a:fld>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lstStyle/>
          <a:p>
            <a:r>
              <a:rPr lang="ar-LB" dirty="0" smtClean="0"/>
              <a:t>5. النقل وسلاسل القيمة </a:t>
            </a:r>
            <a:endParaRPr lang="en-US" dirty="0"/>
          </a:p>
        </p:txBody>
      </p:sp>
      <p:sp>
        <p:nvSpPr>
          <p:cNvPr id="3" name="Content Placeholder 2"/>
          <p:cNvSpPr>
            <a:spLocks noGrp="1"/>
          </p:cNvSpPr>
          <p:nvPr>
            <p:ph idx="1"/>
          </p:nvPr>
        </p:nvSpPr>
        <p:spPr>
          <a:xfrm>
            <a:off x="457200" y="1772816"/>
            <a:ext cx="8229600" cy="4353347"/>
          </a:xfrm>
        </p:spPr>
        <p:txBody>
          <a:bodyPr/>
          <a:lstStyle/>
          <a:p>
            <a:pPr algn="r" rtl="1"/>
            <a:endParaRPr lang="en-US" dirty="0" smtClean="0"/>
          </a:p>
          <a:p>
            <a:pPr algn="r" rtl="1"/>
            <a:r>
              <a:rPr lang="ar-LB" dirty="0" smtClean="0"/>
              <a:t>اصدار دراسة حول النقل وسلاسل القيمة الاقليمية. ستتضمن هذة الدراسة تحليلا لدور الاتصال الاقليمي في النقل بكفاءة سلاسل القيمية الاقليمية ودور ذلك في تعزيز التجارة الاقليمية والدولية.</a:t>
            </a:r>
          </a:p>
          <a:p>
            <a:pPr algn="r" rtl="1"/>
            <a:r>
              <a:rPr lang="ar-LB" dirty="0" smtClean="0"/>
              <a:t>عقد اجتماع خبراء حول النقل وسلاسل القيمة الاقليمية. </a:t>
            </a:r>
          </a:p>
          <a:p>
            <a:pPr algn="r" rtl="1"/>
            <a:r>
              <a:rPr lang="ar-LB" dirty="0" smtClean="0"/>
              <a:t>تقديم مساعدات فنية للدول الاعضاء في مجال تطوير النقل وسلاسل القيمة الاقليمية وتحسين ارتباطهما. </a:t>
            </a:r>
          </a:p>
          <a:p>
            <a:pPr algn="r" rtl="1"/>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endParaRPr lang="en-US" altLang="ja-JP" dirty="0" smtClean="0"/>
          </a:p>
          <a:p>
            <a:pPr>
              <a:defRPr/>
            </a:pPr>
            <a:r>
              <a:rPr lang="en-US" altLang="ja-JP" dirty="0" smtClean="0"/>
              <a:t>EDGD-RIS</a:t>
            </a:r>
            <a:endParaRPr lang="ja-JP" altLang="en-US" smtClean="0"/>
          </a:p>
          <a:p>
            <a:pPr>
              <a:defRPr/>
            </a:pP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8</a:t>
            </a:fld>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lstStyle/>
          <a:p>
            <a:r>
              <a:rPr lang="ar-LB" dirty="0" smtClean="0"/>
              <a:t>6. تجارة الخدمات ومنها النقل </a:t>
            </a:r>
            <a:endParaRPr lang="en-US" dirty="0"/>
          </a:p>
        </p:txBody>
      </p:sp>
      <p:sp>
        <p:nvSpPr>
          <p:cNvPr id="3" name="Content Placeholder 2"/>
          <p:cNvSpPr>
            <a:spLocks noGrp="1"/>
          </p:cNvSpPr>
          <p:nvPr>
            <p:ph idx="1"/>
          </p:nvPr>
        </p:nvSpPr>
        <p:spPr/>
        <p:txBody>
          <a:bodyPr/>
          <a:lstStyle/>
          <a:p>
            <a:pPr algn="r" rtl="1"/>
            <a:endParaRPr lang="en-US" dirty="0" smtClean="0"/>
          </a:p>
          <a:p>
            <a:pPr algn="r" rtl="1"/>
            <a:r>
              <a:rPr lang="ar-LB" dirty="0" smtClean="0"/>
              <a:t>اعداد دراسة تحديد معوقات تجارة الخدمات ( من ضمنها النقل) وتحديد المكافئ الجمركي لها. </a:t>
            </a:r>
          </a:p>
          <a:p>
            <a:pPr algn="r" rtl="1"/>
            <a:r>
              <a:rPr lang="ar-LB" dirty="0" smtClean="0"/>
              <a:t>عقد اجتماع خبراء حول تعميق التكامل الاقليمي من خلال تحرير تجارة الخدمات ومنها النقل في المنطقة العربية وتحديد المتطلبات والانعكاسات المحتملة لذلك. </a:t>
            </a:r>
          </a:p>
          <a:p>
            <a:pPr algn="r" rtl="1"/>
            <a:r>
              <a:rPr lang="ar-LB" dirty="0" smtClean="0"/>
              <a:t>اصدار تقرير حول تطوير تجارة الخدمات بين الدول العربية. </a:t>
            </a:r>
            <a:endParaRPr lang="en-US" dirty="0"/>
          </a:p>
        </p:txBody>
      </p:sp>
      <p:sp>
        <p:nvSpPr>
          <p:cNvPr id="4" name="Date Placeholder 3"/>
          <p:cNvSpPr>
            <a:spLocks noGrp="1"/>
          </p:cNvSpPr>
          <p:nvPr>
            <p:ph type="dt" sz="half" idx="10"/>
          </p:nvPr>
        </p:nvSpPr>
        <p:spPr/>
        <p:txBody>
          <a:bodyPr/>
          <a:lstStyle/>
          <a:p>
            <a:pPr>
              <a:defRPr/>
            </a:pPr>
            <a:fld id="{108243B5-D2B1-495D-B744-F2C061EEDBF6}" type="datetime1">
              <a:rPr lang="en-GB" altLang="ja-JP" smtClean="0"/>
              <a:pPr>
                <a:defRPr/>
              </a:pPr>
              <a:t>25/01/2015</a:t>
            </a:fld>
            <a:endParaRPr lang="ja-JP" altLang="en-US"/>
          </a:p>
        </p:txBody>
      </p:sp>
      <p:sp>
        <p:nvSpPr>
          <p:cNvPr id="5" name="Footer Placeholder 4"/>
          <p:cNvSpPr>
            <a:spLocks noGrp="1"/>
          </p:cNvSpPr>
          <p:nvPr>
            <p:ph type="ftr" sz="quarter" idx="11"/>
          </p:nvPr>
        </p:nvSpPr>
        <p:spPr/>
        <p:txBody>
          <a:bodyPr/>
          <a:lstStyle/>
          <a:p>
            <a:pPr>
              <a:defRPr/>
            </a:pPr>
            <a:endParaRPr lang="en-US" altLang="ja-JP" dirty="0" smtClean="0"/>
          </a:p>
          <a:p>
            <a:pPr>
              <a:defRPr/>
            </a:pPr>
            <a:r>
              <a:rPr lang="en-US" altLang="ja-JP" dirty="0" smtClean="0"/>
              <a:t>EDGD-RIS</a:t>
            </a:r>
            <a:endParaRPr lang="ja-JP" altLang="en-US" smtClean="0"/>
          </a:p>
          <a:p>
            <a:pPr>
              <a:defRPr/>
            </a:pPr>
            <a:endParaRPr lang="ja-JP" altLang="en-US"/>
          </a:p>
        </p:txBody>
      </p:sp>
      <p:sp>
        <p:nvSpPr>
          <p:cNvPr id="6" name="Slide Number Placeholder 5"/>
          <p:cNvSpPr>
            <a:spLocks noGrp="1"/>
          </p:cNvSpPr>
          <p:nvPr>
            <p:ph type="sldNum" sz="quarter" idx="12"/>
          </p:nvPr>
        </p:nvSpPr>
        <p:spPr/>
        <p:txBody>
          <a:bodyPr/>
          <a:lstStyle/>
          <a:p>
            <a:pPr>
              <a:defRPr/>
            </a:pPr>
            <a:fld id="{034B924A-F470-4A79-8273-BF587C0E8778}" type="slidenum">
              <a:rPr lang="ja-JP" altLang="en-US" smtClean="0"/>
              <a:pPr>
                <a:defRPr/>
              </a:pPr>
              <a:t>9</a:t>
            </a:fld>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8411</TotalTime>
  <Words>550</Words>
  <Application>Microsoft Office PowerPoint</Application>
  <PresentationFormat>On-screen Show (4:3)</PresentationFormat>
  <Paragraphs>84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رؤية قسم التكامل الاقليمي </vt:lpstr>
      <vt:lpstr>الأنشطة المرتبطة بالنقل</vt:lpstr>
      <vt:lpstr>1. متابعة قضايا النقل من خلال لجنة النقل </vt:lpstr>
      <vt:lpstr>  2. اصدار تقرير التكامل الاقتصادي العربي   </vt:lpstr>
      <vt:lpstr>3. تقييم العوائق غير الجمركية في الوطن العربي</vt:lpstr>
      <vt:lpstr>4. مواضيع تسهيل التجارة </vt:lpstr>
      <vt:lpstr>5. النقل وسلاسل القيمة </vt:lpstr>
      <vt:lpstr>6. تجارة الخدمات ومنها النقل </vt:lpstr>
      <vt:lpstr>شكراً لإصغائكم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Arab Economies in the Global Context</dc:title>
  <dc:creator>Yasu</dc:creator>
  <cp:lastModifiedBy>795715</cp:lastModifiedBy>
  <cp:revision>468</cp:revision>
  <dcterms:created xsi:type="dcterms:W3CDTF">2013-05-13T08:11:01Z</dcterms:created>
  <dcterms:modified xsi:type="dcterms:W3CDTF">2015-01-26T11:56:43Z</dcterms:modified>
</cp:coreProperties>
</file>