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handoutMasterIdLst>
    <p:handoutMasterId r:id="rId20"/>
  </p:handoutMasterIdLst>
  <p:sldIdLst>
    <p:sldId id="333" r:id="rId2"/>
    <p:sldId id="369" r:id="rId3"/>
    <p:sldId id="375" r:id="rId4"/>
    <p:sldId id="381" r:id="rId5"/>
    <p:sldId id="386" r:id="rId6"/>
    <p:sldId id="390" r:id="rId7"/>
    <p:sldId id="391" r:id="rId8"/>
    <p:sldId id="392" r:id="rId9"/>
    <p:sldId id="393" r:id="rId10"/>
    <p:sldId id="394" r:id="rId11"/>
    <p:sldId id="395" r:id="rId12"/>
    <p:sldId id="397" r:id="rId13"/>
    <p:sldId id="398" r:id="rId14"/>
    <p:sldId id="344" r:id="rId15"/>
    <p:sldId id="389" r:id="rId16"/>
    <p:sldId id="396" r:id="rId17"/>
    <p:sldId id="362" r:id="rId18"/>
  </p:sldIdLst>
  <p:sldSz cx="9144000" cy="6858000" type="screen4x3"/>
  <p:notesSz cx="6797675" cy="9928225"/>
  <p:defaultTextStyle>
    <a:defPPr>
      <a:defRPr lang="ja-JP"/>
    </a:defPPr>
    <a:lvl1pPr algn="l" rtl="0" fontAlgn="base">
      <a:spcBef>
        <a:spcPct val="0"/>
      </a:spcBef>
      <a:spcAft>
        <a:spcPct val="0"/>
      </a:spcAft>
      <a:defRPr kumimoji="1" kern="1200">
        <a:solidFill>
          <a:schemeClr val="tx1"/>
        </a:solidFill>
        <a:latin typeface="Arial" charset="0"/>
        <a:ea typeface="+mn-ea"/>
        <a:cs typeface="Arial" charset="0"/>
      </a:defRPr>
    </a:lvl1pPr>
    <a:lvl2pPr marL="457200" algn="l" rtl="0" fontAlgn="base">
      <a:spcBef>
        <a:spcPct val="0"/>
      </a:spcBef>
      <a:spcAft>
        <a:spcPct val="0"/>
      </a:spcAft>
      <a:defRPr kumimoji="1" kern="1200">
        <a:solidFill>
          <a:schemeClr val="tx1"/>
        </a:solidFill>
        <a:latin typeface="Arial" charset="0"/>
        <a:ea typeface="+mn-ea"/>
        <a:cs typeface="Arial" charset="0"/>
      </a:defRPr>
    </a:lvl2pPr>
    <a:lvl3pPr marL="914400" algn="l" rtl="0" fontAlgn="base">
      <a:spcBef>
        <a:spcPct val="0"/>
      </a:spcBef>
      <a:spcAft>
        <a:spcPct val="0"/>
      </a:spcAft>
      <a:defRPr kumimoji="1" kern="1200">
        <a:solidFill>
          <a:schemeClr val="tx1"/>
        </a:solidFill>
        <a:latin typeface="Arial" charset="0"/>
        <a:ea typeface="+mn-ea"/>
        <a:cs typeface="Arial" charset="0"/>
      </a:defRPr>
    </a:lvl3pPr>
    <a:lvl4pPr marL="1371600" algn="l" rtl="0" fontAlgn="base">
      <a:spcBef>
        <a:spcPct val="0"/>
      </a:spcBef>
      <a:spcAft>
        <a:spcPct val="0"/>
      </a:spcAft>
      <a:defRPr kumimoji="1" kern="1200">
        <a:solidFill>
          <a:schemeClr val="tx1"/>
        </a:solidFill>
        <a:latin typeface="Arial" charset="0"/>
        <a:ea typeface="+mn-ea"/>
        <a:cs typeface="Arial" charset="0"/>
      </a:defRPr>
    </a:lvl4pPr>
    <a:lvl5pPr marL="1828800" algn="l" rtl="0" fontAlgn="base">
      <a:spcBef>
        <a:spcPct val="0"/>
      </a:spcBef>
      <a:spcAft>
        <a:spcPct val="0"/>
      </a:spcAft>
      <a:defRPr kumimoji="1" kern="1200">
        <a:solidFill>
          <a:schemeClr val="tx1"/>
        </a:solidFill>
        <a:latin typeface="Arial" charset="0"/>
        <a:ea typeface="+mn-ea"/>
        <a:cs typeface="Arial" charset="0"/>
      </a:defRPr>
    </a:lvl5pPr>
    <a:lvl6pPr marL="2286000" algn="l" defTabSz="914400" rtl="0" eaLnBrk="1" latinLnBrk="0" hangingPunct="1">
      <a:defRPr kumimoji="1" kern="1200">
        <a:solidFill>
          <a:schemeClr val="tx1"/>
        </a:solidFill>
        <a:latin typeface="Arial" charset="0"/>
        <a:ea typeface="+mn-ea"/>
        <a:cs typeface="Arial" charset="0"/>
      </a:defRPr>
    </a:lvl6pPr>
    <a:lvl7pPr marL="2743200" algn="l" defTabSz="914400" rtl="0" eaLnBrk="1" latinLnBrk="0" hangingPunct="1">
      <a:defRPr kumimoji="1" kern="1200">
        <a:solidFill>
          <a:schemeClr val="tx1"/>
        </a:solidFill>
        <a:latin typeface="Arial" charset="0"/>
        <a:ea typeface="+mn-ea"/>
        <a:cs typeface="Arial" charset="0"/>
      </a:defRPr>
    </a:lvl7pPr>
    <a:lvl8pPr marL="3200400" algn="l" defTabSz="914400" rtl="0" eaLnBrk="1" latinLnBrk="0" hangingPunct="1">
      <a:defRPr kumimoji="1" kern="1200">
        <a:solidFill>
          <a:schemeClr val="tx1"/>
        </a:solidFill>
        <a:latin typeface="Arial" charset="0"/>
        <a:ea typeface="+mn-ea"/>
        <a:cs typeface="Arial" charset="0"/>
      </a:defRPr>
    </a:lvl8pPr>
    <a:lvl9pPr marL="3657600" algn="l" defTabSz="914400" rtl="0" eaLnBrk="1" latinLnBrk="0" hangingPunct="1">
      <a:defRPr kumimoji="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26" autoAdjust="0"/>
    <p:restoredTop sz="94561" autoAdjust="0"/>
  </p:normalViewPr>
  <p:slideViewPr>
    <p:cSldViewPr>
      <p:cViewPr>
        <p:scale>
          <a:sx n="66" d="100"/>
          <a:sy n="66" d="100"/>
        </p:scale>
        <p:origin x="-1338"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A382256B-94A4-4282-9965-75244AC6F38D}" type="datetimeFigureOut">
              <a:rPr lang="en-US"/>
              <a:pPr>
                <a:defRPr/>
              </a:pPr>
              <a:t>28/01/2015</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17E92AD-05D0-4F1E-8CE6-B04B3622004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135F0F4-4DFB-4FB7-B88F-622343C8B4C2}" type="datetimeFigureOut">
              <a:rPr lang="en-US"/>
              <a:pPr>
                <a:defRPr/>
              </a:pPr>
              <a:t>28/01/2015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AA31098-5E58-4FF3-88E5-E43CC510C0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AA31098-5E58-4FF3-88E5-E43CC510C041}" type="slidenum">
              <a:rPr lang="en-US" smtClean="0"/>
              <a:pPr>
                <a:defRPr/>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FFAB0D5-742C-42FC-A441-C14016DF4FEA}" type="datetime1">
              <a:rPr lang="en-GB" altLang="ja-JP"/>
              <a:pPr>
                <a:defRPr/>
              </a:pPr>
              <a:t>28/01/2015</a:t>
            </a:fld>
            <a:endParaRPr lang="ja-JP" altLang="en-US"/>
          </a:p>
        </p:txBody>
      </p:sp>
      <p:sp>
        <p:nvSpPr>
          <p:cNvPr id="5" name="Footer Placeholder 4"/>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E9AFD34B-194D-444D-A645-9CF3FF47C4B0}"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F12F1F-4FC0-49C2-A2B5-4DB8E596D696}" type="datetime1">
              <a:rPr lang="en-GB" altLang="ja-JP"/>
              <a:pPr>
                <a:defRPr/>
              </a:pPr>
              <a:t>28/01/2015</a:t>
            </a:fld>
            <a:endParaRPr lang="ja-JP" altLang="en-US"/>
          </a:p>
        </p:txBody>
      </p:sp>
      <p:sp>
        <p:nvSpPr>
          <p:cNvPr id="5" name="Footer Placeholder 4"/>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4425BB14-456A-496C-AB2A-D196FD4D4F26}"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B9EB40-8E80-4954-AE31-1C66A48C8C6D}" type="datetime1">
              <a:rPr lang="en-GB" altLang="ja-JP"/>
              <a:pPr>
                <a:defRPr/>
              </a:pPr>
              <a:t>28/01/2015</a:t>
            </a:fld>
            <a:endParaRPr lang="ja-JP" altLang="en-US"/>
          </a:p>
        </p:txBody>
      </p:sp>
      <p:sp>
        <p:nvSpPr>
          <p:cNvPr id="5" name="Footer Placeholder 4"/>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736FBC86-E6FC-4CBC-B9AE-9F7D9DCD776D}"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8243B5-D2B1-495D-B744-F2C061EEDBF6}" type="datetime1">
              <a:rPr lang="en-GB" altLang="ja-JP"/>
              <a:pPr>
                <a:defRPr/>
              </a:pPr>
              <a:t>28/01/2015</a:t>
            </a:fld>
            <a:endParaRPr lang="ja-JP" altLang="en-US"/>
          </a:p>
        </p:txBody>
      </p:sp>
      <p:sp>
        <p:nvSpPr>
          <p:cNvPr id="5" name="Footer Placeholder 4"/>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034B924A-F470-4A79-8273-BF587C0E8778}"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0ECFBDF-45E2-493C-90DE-94439CC72EDC}" type="datetime1">
              <a:rPr lang="en-GB" altLang="ja-JP"/>
              <a:pPr>
                <a:defRPr/>
              </a:pPr>
              <a:t>28/01/2015</a:t>
            </a:fld>
            <a:endParaRPr lang="ja-JP" altLang="en-US"/>
          </a:p>
        </p:txBody>
      </p:sp>
      <p:sp>
        <p:nvSpPr>
          <p:cNvPr id="5" name="Footer Placeholder 4"/>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4437BA41-9C26-40DA-B99D-D33EA279B0F7}"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91E0101-C862-4488-956A-5828A5D959A0}" type="datetime1">
              <a:rPr lang="en-GB" altLang="ja-JP"/>
              <a:pPr>
                <a:defRPr/>
              </a:pPr>
              <a:t>28/01/2015</a:t>
            </a:fld>
            <a:endParaRPr lang="ja-JP" altLang="en-US"/>
          </a:p>
        </p:txBody>
      </p:sp>
      <p:sp>
        <p:nvSpPr>
          <p:cNvPr id="6" name="Footer Placeholder 5"/>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7" name="Slide Number Placeholder 6"/>
          <p:cNvSpPr>
            <a:spLocks noGrp="1"/>
          </p:cNvSpPr>
          <p:nvPr>
            <p:ph type="sldNum" sz="quarter" idx="12"/>
          </p:nvPr>
        </p:nvSpPr>
        <p:spPr/>
        <p:txBody>
          <a:bodyPr/>
          <a:lstStyle>
            <a:lvl1pPr>
              <a:defRPr/>
            </a:lvl1pPr>
          </a:lstStyle>
          <a:p>
            <a:pPr>
              <a:defRPr/>
            </a:pPr>
            <a:fld id="{E58CD654-4EF2-4625-BA5B-1AD122630F0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8821E41-F3EF-4D98-891D-877C4866D40A}" type="datetime1">
              <a:rPr lang="en-GB" altLang="ja-JP"/>
              <a:pPr>
                <a:defRPr/>
              </a:pPr>
              <a:t>28/01/2015</a:t>
            </a:fld>
            <a:endParaRPr lang="ja-JP" altLang="en-US"/>
          </a:p>
        </p:txBody>
      </p:sp>
      <p:sp>
        <p:nvSpPr>
          <p:cNvPr id="8" name="Footer Placeholder 7"/>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9" name="Slide Number Placeholder 8"/>
          <p:cNvSpPr>
            <a:spLocks noGrp="1"/>
          </p:cNvSpPr>
          <p:nvPr>
            <p:ph type="sldNum" sz="quarter" idx="12"/>
          </p:nvPr>
        </p:nvSpPr>
        <p:spPr/>
        <p:txBody>
          <a:bodyPr/>
          <a:lstStyle>
            <a:lvl1pPr>
              <a:defRPr/>
            </a:lvl1pPr>
          </a:lstStyle>
          <a:p>
            <a:pPr>
              <a:defRPr/>
            </a:pPr>
            <a:fld id="{AB904042-B55C-40DA-9351-7345034300BA}"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59D14F4-1B2B-4D1C-B6AA-4AEDA7D0D3BE}" type="datetime1">
              <a:rPr lang="en-GB" altLang="ja-JP"/>
              <a:pPr>
                <a:defRPr/>
              </a:pPr>
              <a:t>28/01/2015</a:t>
            </a:fld>
            <a:endParaRPr lang="ja-JP" altLang="en-US"/>
          </a:p>
        </p:txBody>
      </p:sp>
      <p:sp>
        <p:nvSpPr>
          <p:cNvPr id="4" name="Footer Placeholder 3"/>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5" name="Slide Number Placeholder 4"/>
          <p:cNvSpPr>
            <a:spLocks noGrp="1"/>
          </p:cNvSpPr>
          <p:nvPr>
            <p:ph type="sldNum" sz="quarter" idx="12"/>
          </p:nvPr>
        </p:nvSpPr>
        <p:spPr/>
        <p:txBody>
          <a:bodyPr/>
          <a:lstStyle>
            <a:lvl1pPr>
              <a:defRPr/>
            </a:lvl1pPr>
          </a:lstStyle>
          <a:p>
            <a:pPr>
              <a:defRPr/>
            </a:pPr>
            <a:fld id="{3E515EFA-DE00-4A98-95E9-1AC5E70F55FC}"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7BE10FB-BFB7-4467-B8F0-C3985CF2BB5D}" type="datetime1">
              <a:rPr lang="en-GB" altLang="ja-JP"/>
              <a:pPr>
                <a:defRPr/>
              </a:pPr>
              <a:t>28/01/2015</a:t>
            </a:fld>
            <a:endParaRPr lang="ja-JP" altLang="en-US"/>
          </a:p>
        </p:txBody>
      </p:sp>
      <p:sp>
        <p:nvSpPr>
          <p:cNvPr id="3" name="Footer Placeholder 2"/>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4" name="Slide Number Placeholder 3"/>
          <p:cNvSpPr>
            <a:spLocks noGrp="1"/>
          </p:cNvSpPr>
          <p:nvPr>
            <p:ph type="sldNum" sz="quarter" idx="12"/>
          </p:nvPr>
        </p:nvSpPr>
        <p:spPr/>
        <p:txBody>
          <a:bodyPr/>
          <a:lstStyle>
            <a:lvl1pPr>
              <a:defRPr/>
            </a:lvl1pPr>
          </a:lstStyle>
          <a:p>
            <a:pPr>
              <a:defRPr/>
            </a:pPr>
            <a:fld id="{3CC69C02-6905-4925-88B0-70B1553FD24E}"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276C52-1C55-4797-9DC5-D5DE41C6498F}" type="datetime1">
              <a:rPr lang="en-GB" altLang="ja-JP"/>
              <a:pPr>
                <a:defRPr/>
              </a:pPr>
              <a:t>28/01/2015</a:t>
            </a:fld>
            <a:endParaRPr lang="ja-JP" altLang="en-US"/>
          </a:p>
        </p:txBody>
      </p:sp>
      <p:sp>
        <p:nvSpPr>
          <p:cNvPr id="6" name="Footer Placeholder 4"/>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FF2FD8E7-2F04-49F1-86AB-0809A9DDB01C}"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5CE9BC-9DBE-4A92-8651-8AEE1894597A}" type="datetime1">
              <a:rPr lang="en-GB" altLang="ja-JP"/>
              <a:pPr>
                <a:defRPr/>
              </a:pPr>
              <a:t>28/01/2015</a:t>
            </a:fld>
            <a:endParaRPr lang="ja-JP" altLang="en-US"/>
          </a:p>
        </p:txBody>
      </p:sp>
      <p:sp>
        <p:nvSpPr>
          <p:cNvPr id="6" name="Footer Placeholder 4"/>
          <p:cNvSpPr>
            <a:spLocks noGrp="1"/>
          </p:cNvSpPr>
          <p:nvPr>
            <p:ph type="ftr" sz="quarter" idx="11"/>
          </p:nvPr>
        </p:nvSpPr>
        <p:spPr/>
        <p:txBody>
          <a:bodyPr/>
          <a:lstStyle>
            <a:lvl1pPr>
              <a:defRPr/>
            </a:lvl1pPr>
          </a:lstStyle>
          <a:p>
            <a:pPr>
              <a:defRPr/>
            </a:pPr>
            <a:r>
              <a:rPr lang="en-US" altLang="ja-JP"/>
              <a:t>EDGD-EAS</a:t>
            </a:r>
            <a:endParaRPr lang="ja-JP" altLang="en-US"/>
          </a:p>
        </p:txBody>
      </p:sp>
      <p:sp>
        <p:nvSpPr>
          <p:cNvPr id="7" name="Slide Number Placeholder 5"/>
          <p:cNvSpPr>
            <a:spLocks noGrp="1"/>
          </p:cNvSpPr>
          <p:nvPr>
            <p:ph type="sldNum" sz="quarter" idx="12"/>
          </p:nvPr>
        </p:nvSpPr>
        <p:spPr/>
        <p:txBody>
          <a:bodyPr/>
          <a:lstStyle>
            <a:lvl1pPr>
              <a:defRPr/>
            </a:lvl1pPr>
          </a:lstStyle>
          <a:p>
            <a:pPr>
              <a:defRPr/>
            </a:pPr>
            <a:fld id="{A3580B36-F378-4A7F-8CE7-8577D92C2C8E}"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496FF4B3-182D-4F11-9035-F36450FEC54F}" type="datetime1">
              <a:rPr lang="en-GB" altLang="ja-JP"/>
              <a:pPr>
                <a:defRPr/>
              </a:pPr>
              <a:t>28/01/2015</a:t>
            </a:fld>
            <a:endParaRPr lang="ja-JP"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ltLang="ja-JP"/>
              <a:t>EDGD-EAS</a:t>
            </a:r>
            <a:endParaRPr lang="ja-JP"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AD9027FA-0FA2-479C-BDDE-7DB8E342107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81" r:id="rId8"/>
    <p:sldLayoutId id="2147483782" r:id="rId9"/>
    <p:sldLayoutId id="2147483783" r:id="rId10"/>
    <p:sldLayoutId id="2147483784"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1187450" y="1773238"/>
            <a:ext cx="6840538" cy="3600450"/>
          </a:xfrm>
        </p:spPr>
        <p:txBody>
          <a:bodyPr/>
          <a:lstStyle/>
          <a:p>
            <a:pPr algn="ctr" eaLnBrk="1" hangingPunct="1">
              <a:buNone/>
            </a:pPr>
            <a:r>
              <a:rPr lang="ar-SA" sz="3600" cap="small" dirty="0" smtClean="0">
                <a:solidFill>
                  <a:schemeClr val="bg1"/>
                </a:solidFill>
              </a:rPr>
              <a:t>الدراسة الاستراتيجية لتحسين كفائة النقل والخدمات اللوجستية لدفع الصادرات التونسية </a:t>
            </a:r>
          </a:p>
          <a:p>
            <a:pPr algn="ctr" eaLnBrk="1" hangingPunct="1">
              <a:buNone/>
            </a:pPr>
            <a:r>
              <a:rPr lang="ar-SA" sz="3600" cap="small" dirty="0" smtClean="0">
                <a:solidFill>
                  <a:schemeClr val="bg1"/>
                </a:solidFill>
              </a:rPr>
              <a:t>(بصدد الانجاز) </a:t>
            </a:r>
            <a:endParaRPr lang="en-US" sz="3600" dirty="0" smtClean="0">
              <a:solidFill>
                <a:schemeClr val="bg1"/>
              </a:solidFill>
            </a:endParaRPr>
          </a:p>
          <a:p>
            <a:pPr algn="ctr" eaLnBrk="1" hangingPunct="1">
              <a:buFont typeface="Arial" charset="0"/>
              <a:buNone/>
            </a:pPr>
            <a:r>
              <a:rPr lang="ar-LB" sz="3600" b="1" dirty="0" smtClean="0">
                <a:solidFill>
                  <a:schemeClr val="bg1"/>
                </a:solidFill>
                <a:ea typeface="ＭＳ Ｐゴシック" pitchFamily="34" charset="-128"/>
              </a:rPr>
              <a:t> </a:t>
            </a:r>
          </a:p>
          <a:p>
            <a:pPr algn="ctr" eaLnBrk="1" hangingPunct="1">
              <a:buFont typeface="Arial" charset="0"/>
              <a:buNone/>
            </a:pPr>
            <a:r>
              <a:rPr lang="ar-LB" sz="2600" dirty="0" smtClean="0">
                <a:solidFill>
                  <a:schemeClr val="bg1"/>
                </a:solidFill>
                <a:ea typeface="ＭＳ Ｐゴシック" pitchFamily="34" charset="-128"/>
              </a:rPr>
              <a:t>الاجتماع الخامس عشر للجنة النقل</a:t>
            </a:r>
          </a:p>
          <a:p>
            <a:pPr algn="ctr" eaLnBrk="1" hangingPunct="1">
              <a:buFont typeface="Arial" charset="0"/>
              <a:buNone/>
            </a:pPr>
            <a:r>
              <a:rPr lang="ar-LB" sz="2600" dirty="0" smtClean="0">
                <a:solidFill>
                  <a:schemeClr val="bg1"/>
                </a:solidFill>
                <a:ea typeface="ＭＳ Ｐゴシック" pitchFamily="34" charset="-128"/>
              </a:rPr>
              <a:t>الرباط 27-28 يناير2014 </a:t>
            </a:r>
            <a:endParaRPr lang="en-US" sz="2600" dirty="0" smtClean="0">
              <a:solidFill>
                <a:schemeClr val="bg1"/>
              </a:solidFill>
              <a:ea typeface="ＭＳ Ｐゴシック" pitchFamily="34" charset="-128"/>
            </a:endParaRPr>
          </a:p>
          <a:p>
            <a:pPr algn="ctr" eaLnBrk="1" hangingPunct="1">
              <a:buNone/>
            </a:pPr>
            <a:endParaRPr lang="ar-LB" sz="1400" dirty="0" smtClean="0">
              <a:solidFill>
                <a:schemeClr val="bg1"/>
              </a:solidFill>
              <a:ea typeface="ＭＳ Ｐゴシック" pitchFamily="34" charset="-128"/>
            </a:endParaRPr>
          </a:p>
          <a:p>
            <a:pPr algn="ctr" eaLnBrk="1" hangingPunct="1">
              <a:buNone/>
            </a:pPr>
            <a:endParaRPr lang="ar-LB" sz="1400" dirty="0" smtClean="0">
              <a:solidFill>
                <a:schemeClr val="bg1"/>
              </a:solidFill>
              <a:ea typeface="ＭＳ Ｐゴシック" pitchFamily="34" charset="-128"/>
            </a:endParaRPr>
          </a:p>
          <a:p>
            <a:pPr algn="ctr" eaLnBrk="1" hangingPunct="1">
              <a:buNone/>
            </a:pPr>
            <a:r>
              <a:rPr lang="ar-LB" sz="2800" dirty="0" smtClean="0">
                <a:solidFill>
                  <a:schemeClr val="bg1"/>
                </a:solidFill>
                <a:ea typeface="ＭＳ Ｐゴシック" pitchFamily="34" charset="-128"/>
              </a:rPr>
              <a:t>قسم التكامل الاقليمي</a:t>
            </a:r>
          </a:p>
          <a:p>
            <a:pPr algn="ctr" eaLnBrk="1" hangingPunct="1">
              <a:buNone/>
            </a:pPr>
            <a:r>
              <a:rPr lang="ar-LB" sz="2800" dirty="0" smtClean="0">
                <a:solidFill>
                  <a:schemeClr val="bg1"/>
                </a:solidFill>
                <a:ea typeface="ＭＳ Ｐゴシック" pitchFamily="34" charset="-128"/>
              </a:rPr>
              <a:t>شعبة التنمية الاقتصادية والعولمة</a:t>
            </a:r>
            <a:endParaRPr lang="en-US" sz="2800" dirty="0" smtClean="0">
              <a:solidFill>
                <a:schemeClr val="bg1"/>
              </a:solidFill>
              <a:ea typeface="ＭＳ Ｐゴシック" pitchFamily="34" charset="-128"/>
            </a:endParaRPr>
          </a:p>
        </p:txBody>
      </p:sp>
      <p:sp>
        <p:nvSpPr>
          <p:cNvPr id="5" name="Date Placeholder 4"/>
          <p:cNvSpPr>
            <a:spLocks noGrp="1"/>
          </p:cNvSpPr>
          <p:nvPr>
            <p:ph type="dt" sz="quarter" idx="10"/>
          </p:nvPr>
        </p:nvSpPr>
        <p:spPr/>
        <p:txBody>
          <a:bodyPr/>
          <a:lstStyle/>
          <a:p>
            <a:pPr>
              <a:defRPr/>
            </a:pPr>
            <a:fld id="{88761658-C2F5-4BFB-A6D0-2A95E88A7C5E}" type="datetime1">
              <a:rPr lang="en-GB" altLang="ja-JP" smtClean="0"/>
              <a:pPr>
                <a:defRPr/>
              </a:pPr>
              <a:t>28/01/2015</a:t>
            </a:fld>
            <a:endParaRPr lang="ja-JP" altLang="en-US"/>
          </a:p>
        </p:txBody>
      </p:sp>
      <p:sp>
        <p:nvSpPr>
          <p:cNvPr id="6" name="Footer Placeholder 5"/>
          <p:cNvSpPr>
            <a:spLocks noGrp="1"/>
          </p:cNvSpPr>
          <p:nvPr>
            <p:ph type="ftr" sz="quarter" idx="11"/>
          </p:nvPr>
        </p:nvSpPr>
        <p:spPr/>
        <p:txBody>
          <a:bodyPr/>
          <a:lstStyle/>
          <a:p>
            <a:pPr>
              <a:defRPr/>
            </a:pPr>
            <a:r>
              <a:rPr lang="en-US" altLang="ja-JP" dirty="0" smtClean="0"/>
              <a:t>EDID-RIS</a:t>
            </a:r>
            <a:endParaRPr lang="ja-JP" altLang="en-US"/>
          </a:p>
        </p:txBody>
      </p:sp>
      <p:sp>
        <p:nvSpPr>
          <p:cNvPr id="7" name="Slide Number Placeholder 6"/>
          <p:cNvSpPr>
            <a:spLocks noGrp="1"/>
          </p:cNvSpPr>
          <p:nvPr>
            <p:ph type="sldNum" sz="quarter" idx="12"/>
          </p:nvPr>
        </p:nvSpPr>
        <p:spPr/>
        <p:txBody>
          <a:bodyPr/>
          <a:lstStyle/>
          <a:p>
            <a:pPr>
              <a:defRPr/>
            </a:pPr>
            <a:fld id="{3B9C1519-A586-4EE1-916C-A26D30BA6B38}" type="slidenum">
              <a:rPr lang="ja-JP" altLang="en-US" smtClean="0"/>
              <a:pPr>
                <a:defRPr/>
              </a:pPr>
              <a:t>1</a:t>
            </a:fld>
            <a:endParaRPr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8760"/>
            <a:ext cx="8229600" cy="504056"/>
          </a:xfrm>
        </p:spPr>
        <p:txBody>
          <a:bodyPr/>
          <a:lstStyle/>
          <a:p>
            <a:r>
              <a:rPr lang="ar-SA" sz="3500" b="1" dirty="0" smtClean="0"/>
              <a:t>متوسط محتوى الصادرات من الواردات خلال الفترة 2007-2012 حسب القطاع</a:t>
            </a: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28/01/2015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EDID-RIS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10</a:t>
            </a:fld>
            <a:endParaRPr lang="ja-JP" altLang="en-US"/>
          </a:p>
        </p:txBody>
      </p:sp>
      <p:pic>
        <p:nvPicPr>
          <p:cNvPr id="5122" name="Picture 2"/>
          <p:cNvPicPr>
            <a:picLocks noGrp="1" noChangeAspect="1" noChangeArrowheads="1"/>
          </p:cNvPicPr>
          <p:nvPr>
            <p:ph idx="1"/>
          </p:nvPr>
        </p:nvPicPr>
        <p:blipFill>
          <a:blip r:embed="rId2" cstate="print"/>
          <a:srcRect/>
          <a:stretch>
            <a:fillRect/>
          </a:stretch>
        </p:blipFill>
        <p:spPr bwMode="auto">
          <a:xfrm>
            <a:off x="611560" y="2060847"/>
            <a:ext cx="8064896" cy="417646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800"/>
            <a:ext cx="8229600" cy="144016"/>
          </a:xfrm>
        </p:spPr>
        <p:txBody>
          <a:bodyPr/>
          <a:lstStyle/>
          <a:p>
            <a:r>
              <a:rPr lang="ar-SA" sz="3500" b="1" dirty="0" smtClean="0"/>
              <a:t>متوسط القيمة المضافة المحلية المصدرة من مجموع القيمة المضافة المنتجة خلال الفترة 2007-2012 حسب  (قاعدة بيانات تجارة القيم المضافة، ممم) </a:t>
            </a: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28/01/2015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EDID-RIS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11</a:t>
            </a:fld>
            <a:endParaRPr lang="ja-JP" alt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467544" y="1988840"/>
            <a:ext cx="7992887" cy="417646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43608" y="836712"/>
            <a:ext cx="7740472" cy="792088"/>
          </a:xfrm>
        </p:spPr>
        <p:txBody>
          <a:bodyPr/>
          <a:lstStyle/>
          <a:p>
            <a:r>
              <a:rPr lang="ar-SA" sz="2800" b="1" dirty="0" smtClean="0"/>
              <a:t>مقارنات دولية: تطور القيمة المضافة المحلية المصدرة من مجموع القيمة المضافة المنتجة (قاعدة بيانات تجارة القيم المضافة)</a:t>
            </a:r>
            <a:endParaRPr lang="en-GB" sz="3000" b="1" dirty="0" smtClean="0"/>
          </a:p>
        </p:txBody>
      </p:sp>
      <p:sp>
        <p:nvSpPr>
          <p:cNvPr id="3075" name="Content Placeholder 2"/>
          <p:cNvSpPr>
            <a:spLocks noGrp="1"/>
          </p:cNvSpPr>
          <p:nvPr>
            <p:ph idx="1"/>
          </p:nvPr>
        </p:nvSpPr>
        <p:spPr>
          <a:xfrm>
            <a:off x="323528" y="1988840"/>
            <a:ext cx="8424863" cy="4464124"/>
          </a:xfrm>
        </p:spPr>
        <p:txBody>
          <a:bodyPr>
            <a:normAutofit/>
          </a:bodyPr>
          <a:lstStyle/>
          <a:p>
            <a:pPr>
              <a:buNone/>
            </a:pPr>
            <a:endParaRPr lang="en-GB" sz="2400" b="1" i="1" dirty="0" smtClean="0">
              <a:solidFill>
                <a:schemeClr val="bg2">
                  <a:lumMod val="60000"/>
                  <a:lumOff val="40000"/>
                </a:schemeClr>
              </a:solidFill>
            </a:endParaRPr>
          </a:p>
        </p:txBody>
      </p:sp>
      <p:sp>
        <p:nvSpPr>
          <p:cNvPr id="3077" name="Slide Number Placeholder 4"/>
          <p:cNvSpPr>
            <a:spLocks noGrp="1"/>
          </p:cNvSpPr>
          <p:nvPr>
            <p:ph type="sldNum" sz="quarter" idx="12"/>
          </p:nvPr>
        </p:nvSpPr>
        <p:spPr>
          <a:noFill/>
        </p:spPr>
        <p:txBody>
          <a:bodyPr/>
          <a:lstStyle/>
          <a:p>
            <a:fld id="{E5D5ED8A-159B-439D-A696-59ED414E39F7}" type="slidenum">
              <a:rPr lang="en-GB"/>
              <a:pPr/>
              <a:t>12</a:t>
            </a:fld>
            <a:endParaRPr lang="en-GB" dirty="0"/>
          </a:p>
        </p:txBody>
      </p:sp>
      <p:pic>
        <p:nvPicPr>
          <p:cNvPr id="7" name="Picture 1"/>
          <p:cNvPicPr>
            <a:picLocks noChangeAspect="1" noChangeArrowheads="1"/>
          </p:cNvPicPr>
          <p:nvPr/>
        </p:nvPicPr>
        <p:blipFill>
          <a:blip r:embed="rId2" cstate="print"/>
          <a:srcRect/>
          <a:stretch>
            <a:fillRect/>
          </a:stretch>
        </p:blipFill>
        <p:spPr bwMode="auto">
          <a:xfrm>
            <a:off x="0" y="1556792"/>
            <a:ext cx="9144000" cy="53012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BED80A4-4429-4C3D-A3A9-05134F373033}" type="datetime1">
              <a:rPr lang="en-GB" altLang="ja-JP" smtClean="0"/>
              <a:pPr>
                <a:defRPr/>
              </a:pPr>
              <a:t>28/01/2015</a:t>
            </a:fld>
            <a:endParaRPr lang="ja-JP" altLang="en-US"/>
          </a:p>
        </p:txBody>
      </p:sp>
      <p:sp>
        <p:nvSpPr>
          <p:cNvPr id="6" name="Slide Number Placeholder 5"/>
          <p:cNvSpPr>
            <a:spLocks noGrp="1"/>
          </p:cNvSpPr>
          <p:nvPr>
            <p:ph type="sldNum" sz="quarter" idx="12"/>
          </p:nvPr>
        </p:nvSpPr>
        <p:spPr/>
        <p:txBody>
          <a:bodyPr/>
          <a:lstStyle/>
          <a:p>
            <a:pPr>
              <a:defRPr/>
            </a:pPr>
            <a:fld id="{B8151BBC-6D8A-486D-9B7A-B91A06C02ED2}" type="slidenum">
              <a:rPr lang="ja-JP" altLang="en-US" smtClean="0"/>
              <a:pPr>
                <a:defRPr/>
              </a:pPr>
              <a:t>13</a:t>
            </a:fld>
            <a:endParaRPr lang="ja-JP" altLang="en-US"/>
          </a:p>
        </p:txBody>
      </p:sp>
      <p:sp>
        <p:nvSpPr>
          <p:cNvPr id="7" name="Title 1"/>
          <p:cNvSpPr>
            <a:spLocks noGrp="1"/>
          </p:cNvSpPr>
          <p:nvPr>
            <p:ph type="title"/>
          </p:nvPr>
        </p:nvSpPr>
        <p:spPr>
          <a:xfrm>
            <a:off x="107950" y="765175"/>
            <a:ext cx="8686800" cy="1008063"/>
          </a:xfrm>
        </p:spPr>
        <p:txBody>
          <a:bodyPr anchor="t">
            <a:normAutofit fontScale="90000"/>
          </a:bodyPr>
          <a:lstStyle/>
          <a:p>
            <a:pPr eaLnBrk="1" hangingPunct="1">
              <a:defRPr/>
            </a:pPr>
            <a:r>
              <a:rPr lang="ar-SA" sz="3200" b="1" dirty="0" smtClean="0"/>
              <a:t>تطور القيمة المضافة المحلية المصدرة من مجموع القيمة المضافة المنتجة بين سنتي 1995 و 2009 (قاعدة بيانات تجارة القيم المضافة) </a:t>
            </a:r>
            <a:r>
              <a:rPr lang="ar-LB" sz="3600" b="1" dirty="0" smtClean="0"/>
              <a:t/>
            </a:r>
            <a:br>
              <a:rPr lang="ar-LB" sz="3600" b="1" dirty="0" smtClean="0"/>
            </a:br>
            <a:endParaRPr lang="en-US" sz="3600" b="1" dirty="0" smtClean="0"/>
          </a:p>
        </p:txBody>
      </p:sp>
      <p:sp>
        <p:nvSpPr>
          <p:cNvPr id="8" name="Content Placeholder 7"/>
          <p:cNvSpPr>
            <a:spLocks noGrp="1"/>
          </p:cNvSpPr>
          <p:nvPr>
            <p:ph idx="1"/>
          </p:nvPr>
        </p:nvSpPr>
        <p:spPr/>
        <p:txBody>
          <a:bodyPr/>
          <a:lstStyle/>
          <a:p>
            <a:endParaRPr lang="en-US" dirty="0"/>
          </a:p>
        </p:txBody>
      </p:sp>
      <p:pic>
        <p:nvPicPr>
          <p:cNvPr id="9" name="Picture 1"/>
          <p:cNvPicPr>
            <a:picLocks noChangeAspect="1" noChangeArrowheads="1"/>
          </p:cNvPicPr>
          <p:nvPr/>
        </p:nvPicPr>
        <p:blipFill>
          <a:blip r:embed="rId2" cstate="print"/>
          <a:srcRect/>
          <a:stretch>
            <a:fillRect/>
          </a:stretch>
        </p:blipFill>
        <p:spPr bwMode="auto">
          <a:xfrm>
            <a:off x="1" y="1700808"/>
            <a:ext cx="9144000" cy="51571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BED80A4-4429-4C3D-A3A9-05134F373033}" type="datetime1">
              <a:rPr lang="en-GB" altLang="ja-JP" smtClean="0"/>
              <a:pPr>
                <a:defRPr/>
              </a:pPr>
              <a:t>28/01/2015</a:t>
            </a:fld>
            <a:endParaRPr lang="ja-JP" altLang="en-US"/>
          </a:p>
        </p:txBody>
      </p:sp>
      <p:sp>
        <p:nvSpPr>
          <p:cNvPr id="6" name="Slide Number Placeholder 5"/>
          <p:cNvSpPr>
            <a:spLocks noGrp="1"/>
          </p:cNvSpPr>
          <p:nvPr>
            <p:ph type="sldNum" sz="quarter" idx="12"/>
          </p:nvPr>
        </p:nvSpPr>
        <p:spPr/>
        <p:txBody>
          <a:bodyPr/>
          <a:lstStyle/>
          <a:p>
            <a:pPr>
              <a:defRPr/>
            </a:pPr>
            <a:fld id="{B8151BBC-6D8A-486D-9B7A-B91A06C02ED2}" type="slidenum">
              <a:rPr lang="ja-JP" altLang="en-US" smtClean="0"/>
              <a:pPr>
                <a:defRPr/>
              </a:pPr>
              <a:t>14</a:t>
            </a:fld>
            <a:endParaRPr lang="ja-JP" altLang="en-US"/>
          </a:p>
        </p:txBody>
      </p:sp>
      <p:sp>
        <p:nvSpPr>
          <p:cNvPr id="7" name="Title 1"/>
          <p:cNvSpPr>
            <a:spLocks noGrp="1"/>
          </p:cNvSpPr>
          <p:nvPr>
            <p:ph type="title"/>
          </p:nvPr>
        </p:nvSpPr>
        <p:spPr>
          <a:xfrm>
            <a:off x="107950" y="765175"/>
            <a:ext cx="8686800" cy="1008063"/>
          </a:xfrm>
        </p:spPr>
        <p:txBody>
          <a:bodyPr anchor="t">
            <a:normAutofit fontScale="90000"/>
          </a:bodyPr>
          <a:lstStyle/>
          <a:p>
            <a:pPr eaLnBrk="1" hangingPunct="1">
              <a:defRPr/>
            </a:pPr>
            <a:r>
              <a:rPr lang="ar-LB" sz="3200" dirty="0" smtClean="0"/>
              <a:t>ا</a:t>
            </a:r>
            <a:r>
              <a:rPr lang="ar-SA" sz="3200" dirty="0" smtClean="0"/>
              <a:t>لشكل 1- هيكل سلاسل التوريد (مثال الملابس الجاهزة)</a:t>
            </a:r>
            <a:r>
              <a:rPr lang="ar-LB" sz="3600" b="1" dirty="0" smtClean="0"/>
              <a:t/>
            </a:r>
            <a:br>
              <a:rPr lang="ar-LB" sz="3600" b="1" dirty="0" smtClean="0"/>
            </a:br>
            <a:endParaRPr lang="en-US" sz="3600" b="1" dirty="0" smtClean="0"/>
          </a:p>
        </p:txBody>
      </p:sp>
      <p:pic>
        <p:nvPicPr>
          <p:cNvPr id="1026" name="Picture 2"/>
          <p:cNvPicPr>
            <a:picLocks noGrp="1" noChangeAspect="1" noChangeArrowheads="1"/>
          </p:cNvPicPr>
          <p:nvPr>
            <p:ph idx="1"/>
          </p:nvPr>
        </p:nvPicPr>
        <p:blipFill>
          <a:blip r:embed="rId2" cstate="print"/>
          <a:srcRect/>
          <a:stretch>
            <a:fillRect/>
          </a:stretch>
        </p:blipFill>
        <p:spPr bwMode="auto">
          <a:xfrm>
            <a:off x="323528" y="1268760"/>
            <a:ext cx="8820472" cy="54726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BED80A4-4429-4C3D-A3A9-05134F373033}" type="datetime1">
              <a:rPr lang="en-GB" altLang="ja-JP" smtClean="0"/>
              <a:pPr>
                <a:defRPr/>
              </a:pPr>
              <a:t>28/01/2015</a:t>
            </a:fld>
            <a:endParaRPr lang="ja-JP" altLang="en-US"/>
          </a:p>
        </p:txBody>
      </p:sp>
      <p:sp>
        <p:nvSpPr>
          <p:cNvPr id="6" name="Slide Number Placeholder 5"/>
          <p:cNvSpPr>
            <a:spLocks noGrp="1"/>
          </p:cNvSpPr>
          <p:nvPr>
            <p:ph type="sldNum" sz="quarter" idx="12"/>
          </p:nvPr>
        </p:nvSpPr>
        <p:spPr/>
        <p:txBody>
          <a:bodyPr/>
          <a:lstStyle/>
          <a:p>
            <a:pPr>
              <a:defRPr/>
            </a:pPr>
            <a:fld id="{B8151BBC-6D8A-486D-9B7A-B91A06C02ED2}" type="slidenum">
              <a:rPr lang="ja-JP" altLang="en-US" smtClean="0"/>
              <a:pPr>
                <a:defRPr/>
              </a:pPr>
              <a:t>15</a:t>
            </a:fld>
            <a:endParaRPr lang="ja-JP" altLang="en-US"/>
          </a:p>
        </p:txBody>
      </p:sp>
      <p:sp>
        <p:nvSpPr>
          <p:cNvPr id="7" name="Title 1"/>
          <p:cNvSpPr>
            <a:spLocks noGrp="1"/>
          </p:cNvSpPr>
          <p:nvPr>
            <p:ph type="title"/>
          </p:nvPr>
        </p:nvSpPr>
        <p:spPr>
          <a:xfrm>
            <a:off x="107950" y="765175"/>
            <a:ext cx="8686800" cy="1008063"/>
          </a:xfrm>
        </p:spPr>
        <p:txBody>
          <a:bodyPr anchor="t">
            <a:normAutofit fontScale="90000"/>
          </a:bodyPr>
          <a:lstStyle/>
          <a:p>
            <a:pPr eaLnBrk="1" hangingPunct="1">
              <a:defRPr/>
            </a:pPr>
            <a:r>
              <a:rPr lang="ar-SA" sz="2800" cap="all" dirty="0" smtClean="0"/>
              <a:t>الشكل 2- الرسم البياني لعمليات تسهيل التصدير</a:t>
            </a:r>
            <a:r>
              <a:rPr lang="en-US" sz="2800" cap="all" dirty="0" smtClean="0"/>
              <a:t/>
            </a:r>
            <a:br>
              <a:rPr lang="en-US" sz="2800" cap="all" dirty="0" smtClean="0"/>
            </a:br>
            <a:r>
              <a:rPr lang="ar-LB" sz="3600" b="1" dirty="0" smtClean="0"/>
              <a:t/>
            </a:r>
            <a:br>
              <a:rPr lang="ar-LB" sz="3600" b="1" dirty="0" smtClean="0"/>
            </a:br>
            <a:endParaRPr lang="en-US" sz="3600" b="1" dirty="0" smtClean="0"/>
          </a:p>
        </p:txBody>
      </p:sp>
      <p:pic>
        <p:nvPicPr>
          <p:cNvPr id="2050" name="Picture 2"/>
          <p:cNvPicPr>
            <a:picLocks noGrp="1" noChangeAspect="1" noChangeArrowheads="1"/>
          </p:cNvPicPr>
          <p:nvPr>
            <p:ph idx="1"/>
          </p:nvPr>
        </p:nvPicPr>
        <p:blipFill>
          <a:blip r:embed="rId2" cstate="print"/>
          <a:srcRect/>
          <a:stretch>
            <a:fillRect/>
          </a:stretch>
        </p:blipFill>
        <p:spPr bwMode="auto">
          <a:xfrm>
            <a:off x="251520" y="1268760"/>
            <a:ext cx="8712967" cy="54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منهجية الدراسة</a:t>
            </a:r>
            <a:endParaRPr lang="en-US" dirty="0"/>
          </a:p>
        </p:txBody>
      </p:sp>
      <p:sp>
        <p:nvSpPr>
          <p:cNvPr id="3" name="Content Placeholder 2"/>
          <p:cNvSpPr>
            <a:spLocks noGrp="1"/>
          </p:cNvSpPr>
          <p:nvPr>
            <p:ph idx="1"/>
          </p:nvPr>
        </p:nvSpPr>
        <p:spPr>
          <a:xfrm>
            <a:off x="457200" y="1268760"/>
            <a:ext cx="8229600" cy="4857403"/>
          </a:xfrm>
        </p:spPr>
        <p:txBody>
          <a:bodyPr/>
          <a:lstStyle/>
          <a:p>
            <a:pPr algn="r"/>
            <a:r>
              <a:rPr lang="ar-SA" dirty="0" smtClean="0"/>
              <a:t>1. المستوى الكلي للدراسة: دور الصادرات في التنمية الاقتصادية ومستوى الكفائة المطلوبة في النقل والخدمات  اللوجستية للفترة القادمة 2016-2020</a:t>
            </a:r>
          </a:p>
          <a:p>
            <a:pPr algn="r"/>
            <a:r>
              <a:rPr lang="ar-SA" dirty="0" smtClean="0"/>
              <a:t>2. المستوى الجزئي: استبيانات مع شركات القطاع الخاص (محلية وغير مقيمة) حول هيكل تكلفة اللوجستيات ونوعية العوائق  </a:t>
            </a:r>
          </a:p>
          <a:p>
            <a:pPr algn="r"/>
            <a:r>
              <a:rPr lang="ar-SA" dirty="0" smtClean="0"/>
              <a:t>3. المستوى القطاعي: التركيز على أهم قطاعات التصدير (الصناعات الغذائية، النسيج والملابس، المعدات الكهربائية والالكترونية)</a:t>
            </a:r>
          </a:p>
          <a:p>
            <a:pPr algn="r"/>
            <a:r>
              <a:rPr lang="ar-SA" dirty="0" smtClean="0"/>
              <a:t>4. المستوى الاقليمي والدولي: درجات كفائة الارتباط بسلاسل القيمة الاقليمية والدولية</a:t>
            </a:r>
          </a:p>
          <a:p>
            <a:pPr algn="r"/>
            <a:endParaRPr lang="en-US"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28/01/2015</a:t>
            </a:fld>
            <a:endParaRPr lang="ja-JP" altLang="en-US"/>
          </a:p>
        </p:txBody>
      </p:sp>
      <p:sp>
        <p:nvSpPr>
          <p:cNvPr id="5" name="Footer Placeholder 4"/>
          <p:cNvSpPr>
            <a:spLocks noGrp="1"/>
          </p:cNvSpPr>
          <p:nvPr>
            <p:ph type="ftr" sz="quarter" idx="11"/>
          </p:nvPr>
        </p:nvSpPr>
        <p:spPr/>
        <p:txBody>
          <a:bodyPr/>
          <a:lstStyle/>
          <a:p>
            <a:pPr>
              <a:defRPr/>
            </a:pPr>
            <a:r>
              <a:rPr lang="en-US" altLang="ja-JP" smtClean="0"/>
              <a:t>EDGD-EAS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16</a:t>
            </a:fld>
            <a:endParaRPr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BED80A4-4429-4C3D-A3A9-05134F373033}" type="datetime1">
              <a:rPr lang="en-GB" altLang="ja-JP" smtClean="0"/>
              <a:pPr>
                <a:defRPr/>
              </a:pPr>
              <a:t>28/01/2015</a:t>
            </a:fld>
            <a:endParaRPr lang="ja-JP" altLang="en-US"/>
          </a:p>
        </p:txBody>
      </p:sp>
      <p:sp>
        <p:nvSpPr>
          <p:cNvPr id="6" name="Slide Number Placeholder 5"/>
          <p:cNvSpPr>
            <a:spLocks noGrp="1"/>
          </p:cNvSpPr>
          <p:nvPr>
            <p:ph type="sldNum" sz="quarter" idx="12"/>
          </p:nvPr>
        </p:nvSpPr>
        <p:spPr/>
        <p:txBody>
          <a:bodyPr/>
          <a:lstStyle/>
          <a:p>
            <a:pPr>
              <a:defRPr/>
            </a:pPr>
            <a:fld id="{346D2056-07BE-4519-9522-8F16B7A4ADBC}" type="slidenum">
              <a:rPr lang="ja-JP" altLang="en-US" smtClean="0"/>
              <a:pPr>
                <a:defRPr/>
              </a:pPr>
              <a:t>17</a:t>
            </a:fld>
            <a:endParaRPr lang="ja-JP" altLang="en-US"/>
          </a:p>
        </p:txBody>
      </p:sp>
      <p:sp>
        <p:nvSpPr>
          <p:cNvPr id="43012" name="Title 1"/>
          <p:cNvSpPr>
            <a:spLocks noGrp="1"/>
          </p:cNvSpPr>
          <p:nvPr>
            <p:ph type="title"/>
          </p:nvPr>
        </p:nvSpPr>
        <p:spPr>
          <a:xfrm>
            <a:off x="457200" y="1138238"/>
            <a:ext cx="8229600" cy="4811712"/>
          </a:xfrm>
        </p:spPr>
        <p:txBody>
          <a:bodyPr/>
          <a:lstStyle/>
          <a:p>
            <a:pPr eaLnBrk="1" hangingPunct="1"/>
            <a:r>
              <a:rPr lang="ar-LB" dirty="0" smtClean="0">
                <a:ea typeface="ＭＳ Ｐゴシック" pitchFamily="34" charset="-128"/>
              </a:rPr>
              <a:t>شكرا </a:t>
            </a:r>
            <a:r>
              <a:rPr lang="en-US" dirty="0" smtClean="0">
                <a:ea typeface="ＭＳ Ｐゴシック" pitchFamily="34" charset="-128"/>
              </a:rPr>
              <a:t/>
            </a:r>
            <a:br>
              <a:rPr lang="en-US" dirty="0" smtClean="0">
                <a:ea typeface="ＭＳ Ｐゴシック" pitchFamily="34" charset="-128"/>
              </a:rPr>
            </a:br>
            <a:r>
              <a:rPr lang="ar-LB" dirty="0" smtClean="0">
                <a:ea typeface="ＭＳ Ｐゴシック" pitchFamily="34" charset="-128"/>
              </a:rPr>
              <a:t/>
            </a:r>
            <a:br>
              <a:rPr lang="ar-LB" dirty="0" smtClean="0">
                <a:ea typeface="ＭＳ Ｐゴシック" pitchFamily="34" charset="-128"/>
              </a:rPr>
            </a:br>
            <a:r>
              <a:rPr lang="en-US" dirty="0" smtClean="0">
                <a:ea typeface="ＭＳ Ｐゴシック" pitchFamily="34" charset="-128"/>
              </a:rPr>
              <a:t>cheminguim@un.org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292894"/>
          </a:xfrm>
        </p:spPr>
        <p:txBody>
          <a:bodyPr/>
          <a:lstStyle/>
          <a:p>
            <a:r>
              <a:rPr lang="ar-LB" sz="5000" dirty="0" smtClean="0"/>
              <a:t>الخلفية</a:t>
            </a:r>
            <a:r>
              <a:rPr lang="en-US" dirty="0" smtClean="0"/>
              <a:t/>
            </a:r>
            <a:br>
              <a:rPr lang="en-US" dirty="0" smtClean="0"/>
            </a:br>
            <a:r>
              <a:rPr lang="ar-LB" dirty="0" smtClean="0"/>
              <a:t> </a:t>
            </a:r>
            <a:endParaRPr lang="en-US" dirty="0"/>
          </a:p>
        </p:txBody>
      </p:sp>
      <p:sp>
        <p:nvSpPr>
          <p:cNvPr id="3" name="Content Placeholder 2"/>
          <p:cNvSpPr>
            <a:spLocks noGrp="1"/>
          </p:cNvSpPr>
          <p:nvPr>
            <p:ph idx="1"/>
          </p:nvPr>
        </p:nvSpPr>
        <p:spPr/>
        <p:txBody>
          <a:bodyPr/>
          <a:lstStyle/>
          <a:p>
            <a:pPr algn="r" rtl="1">
              <a:buNone/>
            </a:pPr>
            <a:r>
              <a:rPr lang="ar-SA" dirty="0" smtClean="0"/>
              <a:t>أظهرت تجارب العقود الأربع الأخيرة أن الدول التي اندمجت في الاقتصاد العالمي حققت أعلى مستويات النمو من خلال:  </a:t>
            </a:r>
          </a:p>
          <a:p>
            <a:pPr lvl="0" algn="r" rtl="1"/>
            <a:r>
              <a:rPr lang="ar-SA" dirty="0" smtClean="0"/>
              <a:t> تحسين استخدام الموارد وتقليص الهدر، </a:t>
            </a:r>
            <a:endParaRPr lang="en-US" dirty="0" smtClean="0"/>
          </a:p>
          <a:p>
            <a:pPr lvl="0" algn="r" rtl="1"/>
            <a:r>
              <a:rPr lang="ar-SA" dirty="0" smtClean="0"/>
              <a:t>تكثيف المنافسة، </a:t>
            </a:r>
            <a:endParaRPr lang="en-US" dirty="0" smtClean="0"/>
          </a:p>
          <a:p>
            <a:pPr lvl="0" algn="r" rtl="1"/>
            <a:r>
              <a:rPr lang="ar-SA" dirty="0" smtClean="0"/>
              <a:t>تطوير مستويات الإنتاجية، </a:t>
            </a:r>
            <a:endParaRPr lang="en-US" dirty="0" smtClean="0"/>
          </a:p>
          <a:p>
            <a:pPr lvl="0" algn="r" rtl="1"/>
            <a:r>
              <a:rPr lang="ar-SA" dirty="0" smtClean="0"/>
              <a:t>استيعاب اللتكنولوجيات الجديدة، </a:t>
            </a:r>
          </a:p>
          <a:p>
            <a:pPr lvl="0" algn="r" rtl="1"/>
            <a:r>
              <a:rPr lang="ar-SA" dirty="0" smtClean="0"/>
              <a:t>وتنويع التصاميم والسلع...</a:t>
            </a:r>
            <a:r>
              <a:rPr lang="ar-LB" dirty="0" smtClean="0"/>
              <a:t> </a:t>
            </a:r>
            <a:endParaRPr lang="ar-SA" dirty="0" smtClean="0"/>
          </a:p>
          <a:p>
            <a:pPr lvl="0" algn="r" rtl="1"/>
            <a:r>
              <a:rPr lang="ar-SA" dirty="0" smtClean="0"/>
              <a:t>وادخال ديناميكية انتاج ترتبط مباشرة بسلاسل القيمة الدولية</a:t>
            </a:r>
            <a:endParaRPr lang="en-US" dirty="0" smtClean="0"/>
          </a:p>
          <a:p>
            <a:endParaRPr lang="en-US"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28/01/2015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EDID-RIS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2</a:t>
            </a:fld>
            <a:endParaRPr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lstStyle/>
          <a:p>
            <a:r>
              <a:rPr lang="ar-SA" sz="5000" dirty="0" smtClean="0"/>
              <a:t>الخلفية</a:t>
            </a:r>
            <a:r>
              <a:rPr lang="ar-SA" dirty="0" smtClean="0"/>
              <a:t> </a:t>
            </a:r>
            <a:endParaRPr lang="en-US" dirty="0"/>
          </a:p>
        </p:txBody>
      </p:sp>
      <p:sp>
        <p:nvSpPr>
          <p:cNvPr id="3" name="Content Placeholder 2"/>
          <p:cNvSpPr>
            <a:spLocks noGrp="1"/>
          </p:cNvSpPr>
          <p:nvPr>
            <p:ph idx="1"/>
          </p:nvPr>
        </p:nvSpPr>
        <p:spPr/>
        <p:txBody>
          <a:bodyPr/>
          <a:lstStyle/>
          <a:p>
            <a:pPr algn="r" rtl="1">
              <a:buNone/>
            </a:pPr>
            <a:r>
              <a:rPr lang="ar-SA" sz="2600" dirty="0" smtClean="0"/>
              <a:t>تتميز بعض الدول بمستويات عالية في ادارة منظومة لوجستيات التجارة نتيجة للعديد من العوامل:</a:t>
            </a:r>
          </a:p>
          <a:p>
            <a:pPr algn="r" rtl="1">
              <a:buNone/>
            </a:pPr>
            <a:r>
              <a:rPr lang="ar-SA" sz="2600" dirty="0" smtClean="0"/>
              <a:t> </a:t>
            </a:r>
            <a:endParaRPr lang="en-US" sz="2600" dirty="0" smtClean="0"/>
          </a:p>
          <a:p>
            <a:pPr lvl="0" algn="r" rtl="1"/>
            <a:r>
              <a:rPr lang="ar-SA" sz="2600" dirty="0" smtClean="0"/>
              <a:t>كفائة البنى التحتية والمعدات وتكنولوجيا المعلومات والاتصالات، </a:t>
            </a:r>
            <a:endParaRPr lang="en-US" sz="2600" dirty="0" smtClean="0"/>
          </a:p>
          <a:p>
            <a:pPr lvl="0" algn="r" rtl="1"/>
            <a:r>
              <a:rPr lang="ar-SA" sz="2600" dirty="0" smtClean="0"/>
              <a:t>ملائمة الإطار المؤسسي، </a:t>
            </a:r>
            <a:endParaRPr lang="en-US" sz="2600" dirty="0" smtClean="0"/>
          </a:p>
          <a:p>
            <a:pPr lvl="0" algn="r" rtl="1"/>
            <a:r>
              <a:rPr lang="ar-SA" sz="2600" dirty="0" smtClean="0"/>
              <a:t>سهولة إجراءات الامتثال التنظيمي، </a:t>
            </a:r>
            <a:endParaRPr lang="en-US" sz="2600" dirty="0" smtClean="0"/>
          </a:p>
          <a:p>
            <a:pPr lvl="0" algn="r" rtl="1"/>
            <a:r>
              <a:rPr lang="ar-SA" sz="2600" dirty="0" smtClean="0"/>
              <a:t>تطور آليات التعامل مع تدفق المعلومات، </a:t>
            </a:r>
          </a:p>
          <a:p>
            <a:pPr lvl="0" algn="r" rtl="1"/>
            <a:r>
              <a:rPr lang="ar-SA" sz="2600" dirty="0" smtClean="0"/>
              <a:t>كفائة حركة انتقال السلع...</a:t>
            </a:r>
            <a:endParaRPr lang="en-US" sz="2600" dirty="0" smtClean="0"/>
          </a:p>
          <a:p>
            <a:pPr algn="r" rtl="1"/>
            <a:r>
              <a:rPr lang="ar-SA" dirty="0" smtClean="0"/>
              <a:t> </a:t>
            </a:r>
          </a:p>
          <a:p>
            <a:pPr rtl="1"/>
            <a:r>
              <a:rPr lang="ar-LB" dirty="0" smtClean="0"/>
              <a:t>  </a:t>
            </a:r>
            <a:endParaRPr lang="en-US" dirty="0" smtClean="0"/>
          </a:p>
          <a:p>
            <a:pPr rtl="1"/>
            <a:endParaRPr lang="en-US" dirty="0" smtClean="0"/>
          </a:p>
          <a:p>
            <a:endParaRPr lang="en-US"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28/01/2015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EDID-RIS</a:t>
            </a:r>
            <a:endParaRPr lang="ja-JP" altLang="en-US" smtClean="0"/>
          </a:p>
          <a:p>
            <a:pPr>
              <a:defRPr/>
            </a:pP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3</a:t>
            </a:fld>
            <a:endParaRPr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864096"/>
          </a:xfrm>
        </p:spPr>
        <p:txBody>
          <a:bodyPr/>
          <a:lstStyle/>
          <a:p>
            <a:r>
              <a:rPr lang="ar-SA" b="1" dirty="0" smtClean="0"/>
              <a:t>أهداف الدراسة</a:t>
            </a:r>
            <a:endParaRPr lang="en-US" dirty="0"/>
          </a:p>
        </p:txBody>
      </p:sp>
      <p:sp>
        <p:nvSpPr>
          <p:cNvPr id="3" name="Content Placeholder 2"/>
          <p:cNvSpPr>
            <a:spLocks noGrp="1"/>
          </p:cNvSpPr>
          <p:nvPr>
            <p:ph idx="1"/>
          </p:nvPr>
        </p:nvSpPr>
        <p:spPr/>
        <p:txBody>
          <a:bodyPr/>
          <a:lstStyle/>
          <a:p>
            <a:pPr algn="r" rtl="1"/>
            <a:r>
              <a:rPr lang="ar-SA" sz="2600" dirty="0" smtClean="0"/>
              <a:t>أين يتموقع أداء تونس في لوجستيات التجارة؟ وما هي الإصلاحات التي ينبغي تنفيذها لتحسين كفاءة الخدمات اللوجستية ومساهمتها في تعزيز الصادرات والنمو الاقتصادي؟ </a:t>
            </a:r>
          </a:p>
          <a:p>
            <a:pPr algn="r" rtl="1"/>
            <a:r>
              <a:rPr lang="ar-SA" sz="2600" dirty="0" smtClean="0"/>
              <a:t>مدى تلائم السياسات الاقتصادية (الكلية والقطاعية) في تونس مع متطلبات تدعيم الصادرات؟ أي القطاعات التي تستدعي تطويرا في كفائة النقل واللوجستيات؟ </a:t>
            </a:r>
          </a:p>
          <a:p>
            <a:pPr algn="r" rtl="1"/>
            <a:r>
              <a:rPr lang="ar-SA" sz="2600" dirty="0" smtClean="0"/>
              <a:t>بالاضافة لدفع الصادرات وتحقيق نسب نمو عالية، كيف يمكن لتونس أن تطور منظومة لوجستية لتجارة العبور كفيلة بتنويع مصادر الدخل؟  </a:t>
            </a:r>
          </a:p>
          <a:p>
            <a:pPr algn="r" rtl="1"/>
            <a:r>
              <a:rPr lang="ar-SA" sz="2600" dirty="0" smtClean="0"/>
              <a:t>ان أي برنامج يهدف الى دفع الصادرات التونسية وبالتالي تطوير الاستثمارات وتقليص البطالة يجب أن يشمل قياس ليس فقط العقبات المادية، مثل سوء حالة الطرق وازدحام الموانئ، ولكن العقبات الغير مادية كالبيروقراطية والسياسات الاقتصادية المختلفة والتي قد تكون في العديد من الحالات تعسفية وغير فعالة</a:t>
            </a:r>
            <a:r>
              <a:rPr lang="en-US" sz="2600" dirty="0" smtClean="0"/>
              <a:t>.</a:t>
            </a:r>
          </a:p>
          <a:p>
            <a:r>
              <a:rPr lang="ar-SA" dirty="0" smtClean="0"/>
              <a:t> </a:t>
            </a:r>
            <a:endParaRPr lang="en-US"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28/01/2015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EDID-RIS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4</a:t>
            </a:fld>
            <a:endParaRPr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p:spPr>
        <p:txBody>
          <a:bodyPr/>
          <a:lstStyle/>
          <a:p>
            <a:r>
              <a:rPr lang="ar-SA" b="1" dirty="0" smtClean="0"/>
              <a:t>أهداف الدراسة</a:t>
            </a:r>
            <a:endParaRPr lang="en-US" b="1" dirty="0"/>
          </a:p>
        </p:txBody>
      </p:sp>
      <p:sp>
        <p:nvSpPr>
          <p:cNvPr id="3" name="Content Placeholder 2"/>
          <p:cNvSpPr>
            <a:spLocks noGrp="1"/>
          </p:cNvSpPr>
          <p:nvPr>
            <p:ph idx="1"/>
          </p:nvPr>
        </p:nvSpPr>
        <p:spPr/>
        <p:txBody>
          <a:bodyPr/>
          <a:lstStyle/>
          <a:p>
            <a:pPr algn="r" rtl="1"/>
            <a:r>
              <a:rPr lang="ar-SA" sz="2800" dirty="0" smtClean="0"/>
              <a:t>بالتزامن مع التحولات الاقتصادية والاجتماعية التي شهدتها تونس خلال السنوات الماضية وتحديات المرحلة المقبلة، فقد أصبح من الضروري إجراء تقييم مفصل لأداء الصادرات التونسية والدور الذي يجب أن يلعبه النقل ولوجستيات التجارة في أية استراتيجية تنموية قادمة تلعب فيها التجارة والصادرات دورا محوريا.</a:t>
            </a:r>
          </a:p>
          <a:p>
            <a:pPr algn="r" rtl="1"/>
            <a:r>
              <a:rPr lang="ar-SA" sz="2800" dirty="0" smtClean="0"/>
              <a:t>وتهدف هذه الدراسة الى تقييم الوضع الحالي للوجستيات التجارة، قياس مستوى الكفائة المطلوبة لدفع الصادرات والسياسات و الاستثمارات المطلوبة لتحقيق هذه الكفائة، والدور الذي يمكن أن تلعبه المناطق اللوجستية في التنمية الاقتصادية على المدى الطويل في تطوير تجارة العبور والربط بسلاسل القيمة العالمية  </a:t>
            </a:r>
          </a:p>
          <a:p>
            <a:pPr algn="r" rtl="1"/>
            <a:endParaRPr lang="en-US" sz="2800" dirty="0" smtClean="0"/>
          </a:p>
          <a:p>
            <a:pPr algn="r" rtl="1"/>
            <a:endParaRPr lang="ar-SA" dirty="0" smtClean="0"/>
          </a:p>
          <a:p>
            <a:pPr algn="r" rtl="1"/>
            <a:endParaRPr lang="ar-SA" dirty="0" smtClean="0"/>
          </a:p>
          <a:p>
            <a:pPr algn="r" rtl="1"/>
            <a:endParaRPr lang="en-US" dirty="0" smtClean="0"/>
          </a:p>
          <a:p>
            <a:pPr algn="r"/>
            <a:endParaRPr lang="en-US"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28/01/2015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EDGD-RIS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5</a:t>
            </a:fld>
            <a:endParaRPr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80926"/>
          </a:xfrm>
        </p:spPr>
        <p:txBody>
          <a:bodyPr/>
          <a:lstStyle/>
          <a:p>
            <a:r>
              <a:rPr lang="ar-SA" sz="3000" b="1" dirty="0" smtClean="0"/>
              <a:t>تطور مؤشر كفائة اللوجستيات في  تونس خلال الفترة 2007-2014</a:t>
            </a:r>
            <a:endParaRPr lang="en-US" sz="3000" b="1"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28/01/2015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EDID-RIS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6</a:t>
            </a:fld>
            <a:endParaRPr lang="ja-JP" alt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323528" y="1556793"/>
            <a:ext cx="8208912" cy="482453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508918"/>
          </a:xfrm>
        </p:spPr>
        <p:txBody>
          <a:bodyPr/>
          <a:lstStyle/>
          <a:p>
            <a:r>
              <a:rPr lang="ar-SA" sz="3000" b="1" dirty="0" smtClean="0"/>
              <a:t>تطور ترتيب تونس في مؤشر كفائة اللوجيستيات خلال الفترة 2007-2014</a:t>
            </a:r>
            <a:endParaRPr lang="en-US" sz="3000" b="1"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28/01/2015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EDID-RIS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7</a:t>
            </a:fld>
            <a:endParaRPr lang="ja-JP" alt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539552" y="1628801"/>
            <a:ext cx="8208912" cy="453650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864096"/>
          </a:xfrm>
        </p:spPr>
        <p:txBody>
          <a:bodyPr/>
          <a:lstStyle/>
          <a:p>
            <a:r>
              <a:rPr lang="ar-SA" sz="3000" b="1" dirty="0" smtClean="0"/>
              <a:t>تطور قيمة وهيكل الواردات والصادرات   (شركات محلية وشركات </a:t>
            </a:r>
            <a:br>
              <a:rPr lang="ar-SA" sz="3000" b="1" dirty="0" smtClean="0"/>
            </a:br>
            <a:r>
              <a:rPr lang="ar-SA" sz="3000" b="1" dirty="0" smtClean="0"/>
              <a:t>مصدرة كليا) خلال الفترة 2010-2012</a:t>
            </a:r>
            <a:endParaRPr lang="en-US" sz="3000" b="1"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28/01/2015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EDID-RIS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8</a:t>
            </a:fld>
            <a:endParaRPr lang="ja-JP" alt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79512" y="1916832"/>
            <a:ext cx="8964488" cy="453650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71918"/>
            <a:ext cx="8229600" cy="328890"/>
          </a:xfrm>
        </p:spPr>
        <p:txBody>
          <a:bodyPr/>
          <a:lstStyle/>
          <a:p>
            <a:r>
              <a:rPr lang="ar-SA" sz="3000" b="1" dirty="0" smtClean="0"/>
              <a:t>تطور قيمة وهيكل الواردات والصادرات حسب النظام (شركات محلية وشركات مصدرة كليا) خلال الفترة  2010-2012 من دون السلع الغذائية والنفط والفسفاط ومشتقاتهم</a:t>
            </a:r>
            <a:r>
              <a:rPr lang="ar-SA" sz="3000" dirty="0" smtClean="0"/>
              <a:t>.</a:t>
            </a:r>
            <a:r>
              <a:rPr lang="ar-SA" dirty="0" smtClean="0"/>
              <a:t> </a:t>
            </a:r>
            <a:endParaRPr lang="en-US" dirty="0"/>
          </a:p>
        </p:txBody>
      </p:sp>
      <p:sp>
        <p:nvSpPr>
          <p:cNvPr id="4" name="Date Placeholder 3"/>
          <p:cNvSpPr>
            <a:spLocks noGrp="1"/>
          </p:cNvSpPr>
          <p:nvPr>
            <p:ph type="dt" sz="half" idx="10"/>
          </p:nvPr>
        </p:nvSpPr>
        <p:spPr/>
        <p:txBody>
          <a:bodyPr/>
          <a:lstStyle/>
          <a:p>
            <a:pPr>
              <a:defRPr/>
            </a:pPr>
            <a:fld id="{108243B5-D2B1-495D-B744-F2C061EEDBF6}" type="datetime1">
              <a:rPr lang="en-GB" altLang="ja-JP" smtClean="0"/>
              <a:pPr>
                <a:defRPr/>
              </a:pPr>
              <a:t>28/01/2015</a:t>
            </a:fld>
            <a:endParaRPr lang="ja-JP" altLang="en-US"/>
          </a:p>
        </p:txBody>
      </p:sp>
      <p:sp>
        <p:nvSpPr>
          <p:cNvPr id="5" name="Footer Placeholder 4"/>
          <p:cNvSpPr>
            <a:spLocks noGrp="1"/>
          </p:cNvSpPr>
          <p:nvPr>
            <p:ph type="ftr" sz="quarter" idx="11"/>
          </p:nvPr>
        </p:nvSpPr>
        <p:spPr/>
        <p:txBody>
          <a:bodyPr/>
          <a:lstStyle/>
          <a:p>
            <a:pPr>
              <a:defRPr/>
            </a:pPr>
            <a:r>
              <a:rPr lang="en-US" altLang="ja-JP" dirty="0" smtClean="0"/>
              <a:t>EDID-RIS</a:t>
            </a:r>
            <a:endParaRPr lang="ja-JP" altLang="en-US"/>
          </a:p>
        </p:txBody>
      </p:sp>
      <p:sp>
        <p:nvSpPr>
          <p:cNvPr id="6" name="Slide Number Placeholder 5"/>
          <p:cNvSpPr>
            <a:spLocks noGrp="1"/>
          </p:cNvSpPr>
          <p:nvPr>
            <p:ph type="sldNum" sz="quarter" idx="12"/>
          </p:nvPr>
        </p:nvSpPr>
        <p:spPr/>
        <p:txBody>
          <a:bodyPr/>
          <a:lstStyle/>
          <a:p>
            <a:pPr>
              <a:defRPr/>
            </a:pPr>
            <a:fld id="{034B924A-F470-4A79-8273-BF587C0E8778}" type="slidenum">
              <a:rPr lang="ja-JP" altLang="en-US" smtClean="0"/>
              <a:pPr>
                <a:defRPr/>
              </a:pPr>
              <a:t>9</a:t>
            </a:fld>
            <a:endParaRPr lang="ja-JP" alt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467544" y="2420888"/>
            <a:ext cx="7848872" cy="381642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13204</TotalTime>
  <Words>613</Words>
  <Application>Microsoft Office PowerPoint</Application>
  <PresentationFormat>On-screen Show (4:3)</PresentationFormat>
  <Paragraphs>101</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الخلفية  </vt:lpstr>
      <vt:lpstr>الخلفية </vt:lpstr>
      <vt:lpstr>أهداف الدراسة</vt:lpstr>
      <vt:lpstr>أهداف الدراسة</vt:lpstr>
      <vt:lpstr>تطور مؤشر كفائة اللوجستيات في  تونس خلال الفترة 2007-2014</vt:lpstr>
      <vt:lpstr>تطور ترتيب تونس في مؤشر كفائة اللوجيستيات خلال الفترة 2007-2014</vt:lpstr>
      <vt:lpstr>تطور قيمة وهيكل الواردات والصادرات   (شركات محلية وشركات  مصدرة كليا) خلال الفترة 2010-2012</vt:lpstr>
      <vt:lpstr>تطور قيمة وهيكل الواردات والصادرات حسب النظام (شركات محلية وشركات مصدرة كليا) خلال الفترة  2010-2012 من دون السلع الغذائية والنفط والفسفاط ومشتقاتهم. </vt:lpstr>
      <vt:lpstr>متوسط محتوى الصادرات من الواردات خلال الفترة 2007-2012 حسب القطاع </vt:lpstr>
      <vt:lpstr>متوسط القيمة المضافة المحلية المصدرة من مجموع القيمة المضافة المنتجة خلال الفترة 2007-2012 حسب  (قاعدة بيانات تجارة القيم المضافة، ممم)  </vt:lpstr>
      <vt:lpstr>مقارنات دولية: تطور القيمة المضافة المحلية المصدرة من مجموع القيمة المضافة المنتجة (قاعدة بيانات تجارة القيم المضافة)</vt:lpstr>
      <vt:lpstr>تطور القيمة المضافة المحلية المصدرة من مجموع القيمة المضافة المنتجة بين سنتي 1995 و 2009 (قاعدة بيانات تجارة القيم المضافة)  </vt:lpstr>
      <vt:lpstr>الشكل 1- هيكل سلاسل التوريد (مثال الملابس الجاهزة) </vt:lpstr>
      <vt:lpstr>الشكل 2- الرسم البياني لعمليات تسهيل التصدير  </vt:lpstr>
      <vt:lpstr>منهجية الدراسة</vt:lpstr>
      <vt:lpstr>شكرا   cheminguim@un.org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Arab Economies in the Global Context</dc:title>
  <dc:creator>Yasu</dc:creator>
  <cp:lastModifiedBy>608021</cp:lastModifiedBy>
  <cp:revision>648</cp:revision>
  <dcterms:created xsi:type="dcterms:W3CDTF">2013-05-13T08:11:01Z</dcterms:created>
  <dcterms:modified xsi:type="dcterms:W3CDTF">2015-01-28T11:48:49Z</dcterms:modified>
</cp:coreProperties>
</file>