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0" r:id="rId3"/>
  </p:sldMasterIdLst>
  <p:notesMasterIdLst>
    <p:notesMasterId r:id="rId25"/>
  </p:notesMasterIdLst>
  <p:handoutMasterIdLst>
    <p:handoutMasterId r:id="rId26"/>
  </p:handoutMasterIdLst>
  <p:sldIdLst>
    <p:sldId id="256" r:id="rId4"/>
    <p:sldId id="260" r:id="rId5"/>
    <p:sldId id="299" r:id="rId6"/>
    <p:sldId id="302" r:id="rId7"/>
    <p:sldId id="300" r:id="rId8"/>
    <p:sldId id="301" r:id="rId9"/>
    <p:sldId id="303" r:id="rId10"/>
    <p:sldId id="278" r:id="rId11"/>
    <p:sldId id="279" r:id="rId12"/>
    <p:sldId id="291" r:id="rId13"/>
    <p:sldId id="292" r:id="rId14"/>
    <p:sldId id="280" r:id="rId15"/>
    <p:sldId id="281" r:id="rId16"/>
    <p:sldId id="293" r:id="rId17"/>
    <p:sldId id="294" r:id="rId18"/>
    <p:sldId id="295" r:id="rId19"/>
    <p:sldId id="296" r:id="rId20"/>
    <p:sldId id="297" r:id="rId21"/>
    <p:sldId id="298" r:id="rId22"/>
    <p:sldId id="305" r:id="rId23"/>
    <p:sldId id="304" r:id="rId24"/>
  </p:sldIdLst>
  <p:sldSz cx="9144000" cy="6858000" type="screen4x3"/>
  <p:notesSz cx="6797675" cy="9926638"/>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1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7680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7680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1F488C3-B54D-4E23-867A-D78BACCAB65D}" type="slidenum">
              <a:rPr lang="en-US"/>
              <a:pPr>
                <a:defRPr/>
              </a:pPr>
              <a:t>‹#›</a:t>
            </a:fld>
            <a:endParaRPr lang="en-US"/>
          </a:p>
        </p:txBody>
      </p:sp>
    </p:spTree>
    <p:extLst>
      <p:ext uri="{BB962C8B-B14F-4D97-AF65-F5344CB8AC3E}">
        <p14:creationId xmlns:p14="http://schemas.microsoft.com/office/powerpoint/2010/main" val="1884420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FE79CA-76CB-4B2C-A9F6-D03A4855AFF8}" type="datetimeFigureOut">
              <a:rPr lang="en-US" smtClean="0"/>
              <a:pPr/>
              <a:t>1/27/2015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38968AF-31F2-42C9-BD8B-309EDCB5AF17}" type="slidenum">
              <a:rPr lang="en-US" smtClean="0"/>
              <a:pPr/>
              <a:t>‹#›</a:t>
            </a:fld>
            <a:endParaRPr lang="en-US"/>
          </a:p>
        </p:txBody>
      </p:sp>
    </p:spTree>
    <p:extLst>
      <p:ext uri="{BB962C8B-B14F-4D97-AF65-F5344CB8AC3E}">
        <p14:creationId xmlns:p14="http://schemas.microsoft.com/office/powerpoint/2010/main" val="279287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3BB0B8-88E8-4DDB-8DD8-2B151E37DF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9"/>
          <p:cNvSpPr>
            <a:spLocks noGrp="1" noChangeArrowheads="1"/>
          </p:cNvSpPr>
          <p:nvPr>
            <p:ph type="ctrTitle"/>
          </p:nvPr>
        </p:nvSpPr>
        <p:spPr bwMode="auto">
          <a:xfrm>
            <a:off x="0" y="2133600"/>
            <a:ext cx="8991600" cy="1905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ar-SA" sz="3400" b="1" dirty="0" smtClean="0">
                <a:solidFill>
                  <a:schemeClr val="bg1"/>
                </a:solidFill>
                <a:cs typeface="Arabic Transparent" pitchFamily="2" charset="0"/>
              </a:rPr>
              <a:t>متابعة تنفيذ </a:t>
            </a:r>
            <a:r>
              <a:rPr lang="ar-LB" sz="3400" b="1" dirty="0" smtClean="0">
                <a:solidFill>
                  <a:schemeClr val="bg1"/>
                </a:solidFill>
                <a:cs typeface="Arabic Transparent" pitchFamily="2" charset="0"/>
              </a:rPr>
              <a:t>مكونات نظام النقل المتكامل في المشرق العربي</a:t>
            </a:r>
            <a:r>
              <a:rPr lang="en-US" sz="3400" u="sng" dirty="0" smtClean="0">
                <a:solidFill>
                  <a:schemeClr val="bg1"/>
                </a:solidFill>
                <a:cs typeface="Arabic Transparent" pitchFamily="2" charset="0"/>
              </a:rPr>
              <a:t/>
            </a:r>
            <a:br>
              <a:rPr lang="en-US" sz="3400" u="sng" dirty="0" smtClean="0">
                <a:solidFill>
                  <a:schemeClr val="bg1"/>
                </a:solidFill>
                <a:cs typeface="Arabic Transparent" pitchFamily="2" charset="0"/>
              </a:rPr>
            </a:br>
            <a:r>
              <a:rPr lang="ar-SA" sz="3400" b="1" dirty="0" smtClean="0">
                <a:solidFill>
                  <a:schemeClr val="bg1"/>
                </a:solidFill>
                <a:cs typeface="Arabic Transparent" pitchFamily="2" charset="0"/>
              </a:rPr>
              <a:t>اتفاق </a:t>
            </a:r>
            <a:r>
              <a:rPr lang="ar-LB" sz="3400" b="1" dirty="0" smtClean="0">
                <a:solidFill>
                  <a:schemeClr val="bg1"/>
                </a:solidFill>
                <a:cs typeface="Arabic Transparent" pitchFamily="2" charset="0"/>
              </a:rPr>
              <a:t> السكك الحديدية </a:t>
            </a:r>
            <a:r>
              <a:rPr lang="ar-SA" sz="3400" b="1" dirty="0" smtClean="0">
                <a:solidFill>
                  <a:schemeClr val="bg1"/>
                </a:solidFill>
                <a:cs typeface="Arabic Transparent" pitchFamily="2" charset="0"/>
              </a:rPr>
              <a:t>في المشرق العربي</a:t>
            </a:r>
            <a:r>
              <a:rPr lang="en-US" dirty="0" smtClean="0"/>
              <a:t> </a:t>
            </a:r>
            <a:r>
              <a:rPr lang="ar-LB" sz="3200" b="1" dirty="0" smtClean="0">
                <a:solidFill>
                  <a:schemeClr val="bg1"/>
                </a:solidFill>
                <a:cs typeface="Arabic Transparent" pitchFamily="2" charset="0"/>
              </a:rPr>
              <a:t/>
            </a:r>
            <a:br>
              <a:rPr lang="ar-LB" sz="3200" b="1" dirty="0" smtClean="0">
                <a:solidFill>
                  <a:schemeClr val="bg1"/>
                </a:solidFill>
                <a:cs typeface="Arabic Transparent" pitchFamily="2" charset="0"/>
              </a:rPr>
            </a:br>
            <a:r>
              <a:rPr lang="ar-LB" sz="1000" b="1" dirty="0" smtClean="0">
                <a:solidFill>
                  <a:schemeClr val="bg1"/>
                </a:solidFill>
                <a:cs typeface="Arabic Transparent" pitchFamily="2" charset="0"/>
              </a:rPr>
              <a:t/>
            </a:r>
            <a:br>
              <a:rPr lang="ar-LB" sz="1000" b="1" dirty="0" smtClean="0">
                <a:solidFill>
                  <a:schemeClr val="bg1"/>
                </a:solidFill>
                <a:cs typeface="Arabic Transparent" pitchFamily="2" charset="0"/>
              </a:rPr>
            </a:br>
            <a:r>
              <a:rPr lang="ar-LB" sz="3200" b="1" dirty="0" smtClean="0">
                <a:solidFill>
                  <a:schemeClr val="bg1"/>
                </a:solidFill>
                <a:cs typeface="Arabic Transparent" pitchFamily="2" charset="0"/>
              </a:rPr>
              <a:t>البند 5(ا) من جدول الأعمال</a:t>
            </a:r>
            <a:br>
              <a:rPr lang="ar-LB" sz="3200" b="1" dirty="0" smtClean="0">
                <a:solidFill>
                  <a:schemeClr val="bg1"/>
                </a:solidFill>
                <a:cs typeface="Arabic Transparent" pitchFamily="2" charset="0"/>
              </a:rPr>
            </a:br>
            <a:endParaRPr lang="en-US" sz="3200" b="1" dirty="0" smtClean="0">
              <a:solidFill>
                <a:schemeClr val="bg1"/>
              </a:solidFill>
              <a:cs typeface="Arabic Transparent" pitchFamily="2" charset="0"/>
            </a:endParaRPr>
          </a:p>
        </p:txBody>
      </p:sp>
      <p:sp>
        <p:nvSpPr>
          <p:cNvPr id="3" name="Rectangle 10"/>
          <p:cNvSpPr>
            <a:spLocks noGrp="1" noChangeArrowheads="1"/>
          </p:cNvSpPr>
          <p:nvPr>
            <p:ph type="subTitle" idx="1"/>
          </p:nvPr>
        </p:nvSpPr>
        <p:spPr bwMode="auto">
          <a:xfrm>
            <a:off x="457200" y="4343400"/>
            <a:ext cx="8305800" cy="685800"/>
          </a:xfrm>
          <a:noFill/>
          <a:ln>
            <a:miter lim="800000"/>
            <a:headEnd/>
            <a:tailEnd/>
          </a:ln>
        </p:spPr>
        <p:txBody>
          <a:bodyPr vert="horz" wrap="square" lIns="91440" tIns="45720" rIns="91440" bIns="45720" numCol="1" anchor="t" anchorCtr="0" compatLnSpc="1">
            <a:prstTxWarp prst="textNoShape">
              <a:avLst/>
            </a:prstTxWarp>
          </a:bodyPr>
          <a:lstStyle/>
          <a:p>
            <a:pPr rtl="1" eaLnBrk="1" hangingPunct="1">
              <a:lnSpc>
                <a:spcPct val="80000"/>
              </a:lnSpc>
            </a:pPr>
            <a:r>
              <a:rPr lang="ar-SA" sz="2000" b="1" dirty="0" smtClean="0">
                <a:solidFill>
                  <a:schemeClr val="bg1"/>
                </a:solidFill>
                <a:cs typeface="Arabic Transparent" pitchFamily="2" charset="0"/>
              </a:rPr>
              <a:t>الدورة </a:t>
            </a:r>
            <a:r>
              <a:rPr lang="ar-LB" sz="2000" b="1" dirty="0" smtClean="0">
                <a:solidFill>
                  <a:schemeClr val="bg1"/>
                </a:solidFill>
                <a:cs typeface="Arabic Transparent" pitchFamily="2" charset="0"/>
              </a:rPr>
              <a:t>الخامسة عشرة</a:t>
            </a:r>
            <a:r>
              <a:rPr lang="en-US" sz="2000" b="1" dirty="0" smtClean="0">
                <a:solidFill>
                  <a:schemeClr val="bg1"/>
                </a:solidFill>
                <a:cs typeface="Arabic Transparent" pitchFamily="2" charset="0"/>
              </a:rPr>
              <a:t> </a:t>
            </a:r>
            <a:r>
              <a:rPr lang="ar-LB" sz="2000" b="1" dirty="0" smtClean="0">
                <a:solidFill>
                  <a:schemeClr val="bg1"/>
                </a:solidFill>
                <a:cs typeface="Arabic Transparent" pitchFamily="2" charset="0"/>
              </a:rPr>
              <a:t>ل</a:t>
            </a:r>
            <a:r>
              <a:rPr lang="ar-SA" sz="2000" b="1" dirty="0" smtClean="0">
                <a:solidFill>
                  <a:schemeClr val="bg1"/>
                </a:solidFill>
                <a:cs typeface="Arabic Transparent" pitchFamily="2" charset="0"/>
              </a:rPr>
              <a:t>لجنة </a:t>
            </a:r>
            <a:r>
              <a:rPr lang="ar-LB" sz="2000" b="1" dirty="0" smtClean="0">
                <a:solidFill>
                  <a:schemeClr val="bg1"/>
                </a:solidFill>
                <a:cs typeface="Arabic Transparent" pitchFamily="2" charset="0"/>
              </a:rPr>
              <a:t>النقل </a:t>
            </a:r>
            <a:endParaRPr lang="ar-SA" sz="2000" b="1" dirty="0" smtClean="0">
              <a:solidFill>
                <a:schemeClr val="bg1"/>
              </a:solidFill>
              <a:cs typeface="Arabic Transparent" pitchFamily="2" charset="0"/>
            </a:endParaRPr>
          </a:p>
          <a:p>
            <a:pPr rtl="1" eaLnBrk="1" hangingPunct="1">
              <a:lnSpc>
                <a:spcPct val="80000"/>
              </a:lnSpc>
            </a:pPr>
            <a:r>
              <a:rPr lang="ar-LB" sz="2000" b="1" dirty="0" smtClean="0">
                <a:solidFill>
                  <a:schemeClr val="bg1"/>
                </a:solidFill>
                <a:cs typeface="Arabic Transparent" pitchFamily="2" charset="0"/>
              </a:rPr>
              <a:t>الرباط</a:t>
            </a:r>
            <a:r>
              <a:rPr lang="ar-SA" sz="2000" b="1" dirty="0" smtClean="0">
                <a:solidFill>
                  <a:schemeClr val="bg1"/>
                </a:solidFill>
                <a:cs typeface="Arabic Transparent" pitchFamily="2" charset="0"/>
              </a:rPr>
              <a:t>، </a:t>
            </a:r>
            <a:r>
              <a:rPr lang="ar-LB" sz="2000" b="1" dirty="0" smtClean="0">
                <a:solidFill>
                  <a:schemeClr val="bg1"/>
                </a:solidFill>
                <a:cs typeface="Arabic Transparent" pitchFamily="2" charset="0"/>
              </a:rPr>
              <a:t>27</a:t>
            </a:r>
            <a:r>
              <a:rPr lang="ar-SA" sz="2000" b="1" dirty="0" smtClean="0">
                <a:solidFill>
                  <a:schemeClr val="bg1"/>
                </a:solidFill>
                <a:cs typeface="Arabic Transparent" pitchFamily="2" charset="0"/>
              </a:rPr>
              <a:t> </a:t>
            </a:r>
            <a:r>
              <a:rPr lang="ar-LB" sz="2000" b="1" dirty="0" smtClean="0">
                <a:solidFill>
                  <a:schemeClr val="bg1"/>
                </a:solidFill>
                <a:cs typeface="Arabic Transparent" pitchFamily="2" charset="0"/>
              </a:rPr>
              <a:t>- 28</a:t>
            </a:r>
            <a:r>
              <a:rPr lang="ar-SA" sz="2000" b="1" dirty="0" smtClean="0">
                <a:solidFill>
                  <a:schemeClr val="bg1"/>
                </a:solidFill>
                <a:cs typeface="Arabic Transparent" pitchFamily="2" charset="0"/>
              </a:rPr>
              <a:t> </a:t>
            </a:r>
            <a:r>
              <a:rPr lang="ar-LB" sz="2000" b="1" dirty="0" smtClean="0">
                <a:solidFill>
                  <a:schemeClr val="bg1"/>
                </a:solidFill>
                <a:cs typeface="Arabic Transparent" pitchFamily="2" charset="0"/>
              </a:rPr>
              <a:t>كانون </a:t>
            </a:r>
            <a:r>
              <a:rPr lang="ar-LB" sz="2000" b="1" dirty="0">
                <a:solidFill>
                  <a:schemeClr val="bg1"/>
                </a:solidFill>
                <a:cs typeface="Arabic Transparent" pitchFamily="2" charset="0"/>
              </a:rPr>
              <a:t>الثاني/يناير</a:t>
            </a:r>
            <a:r>
              <a:rPr lang="ar-SA" sz="2000" b="1" dirty="0">
                <a:solidFill>
                  <a:schemeClr val="bg1"/>
                </a:solidFill>
                <a:cs typeface="Arabic Transparent" pitchFamily="2" charset="0"/>
              </a:rPr>
              <a:t> </a:t>
            </a:r>
            <a:r>
              <a:rPr lang="en-US" sz="2000" b="1" dirty="0">
                <a:solidFill>
                  <a:schemeClr val="bg1"/>
                </a:solidFill>
                <a:cs typeface="Arabic Transparent" pitchFamily="2" charset="0"/>
              </a:rPr>
              <a:t>5</a:t>
            </a:r>
            <a:r>
              <a:rPr lang="ar-SA" sz="2000" b="1" dirty="0">
                <a:solidFill>
                  <a:schemeClr val="bg1"/>
                </a:solidFill>
                <a:cs typeface="Arabic Transparent" pitchFamily="2" charset="0"/>
              </a:rPr>
              <a:t>20</a:t>
            </a:r>
            <a:r>
              <a:rPr lang="ar-LB" sz="2000" b="1" dirty="0" smtClean="0">
                <a:solidFill>
                  <a:schemeClr val="bg1"/>
                </a:solidFill>
                <a:cs typeface="Arabic Transparent" pitchFamily="2" charset="0"/>
              </a:rPr>
              <a:t>1</a:t>
            </a:r>
            <a:endParaRPr lang="en-US" sz="2000" b="1" dirty="0">
              <a:solidFill>
                <a:schemeClr val="bg1"/>
              </a:solidFill>
              <a:cs typeface="Arabic Transparen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lstStyle/>
          <a:p>
            <a:r>
              <a:rPr lang="ar-LB" b="1" dirty="0" smtClean="0">
                <a:solidFill>
                  <a:srgbClr val="FF0000"/>
                </a:solidFill>
              </a:rPr>
              <a:t>الامارات العربية</a:t>
            </a:r>
            <a:endParaRPr lang="en-US" b="1" dirty="0">
              <a:solidFill>
                <a:srgbClr val="FF0000"/>
              </a:solidFill>
            </a:endParaRPr>
          </a:p>
        </p:txBody>
      </p:sp>
      <p:sp>
        <p:nvSpPr>
          <p:cNvPr id="3" name="Content Placeholder 2"/>
          <p:cNvSpPr>
            <a:spLocks noGrp="1"/>
          </p:cNvSpPr>
          <p:nvPr>
            <p:ph idx="1"/>
          </p:nvPr>
        </p:nvSpPr>
        <p:spPr>
          <a:xfrm>
            <a:off x="0" y="1752600"/>
            <a:ext cx="8915400" cy="4495800"/>
          </a:xfrm>
        </p:spPr>
        <p:txBody>
          <a:bodyPr/>
          <a:lstStyle/>
          <a:p>
            <a:pPr algn="r" rtl="1"/>
            <a:r>
              <a:rPr lang="ar-LB" sz="2400" dirty="0" smtClean="0"/>
              <a:t>بلغ </a:t>
            </a:r>
            <a:r>
              <a:rPr lang="ar-EG" sz="2400" dirty="0" smtClean="0"/>
              <a:t>عدد الوصلات الناقصة التي تمّ جردها واعتبار إنشاؤها من الأولويات أربع وصلات</a:t>
            </a:r>
            <a:r>
              <a:rPr lang="ar-LB" sz="2400" dirty="0" smtClean="0"/>
              <a:t> </a:t>
            </a:r>
            <a:r>
              <a:rPr lang="ar-EG" sz="2400" dirty="0" smtClean="0"/>
              <a:t>وتمتد أطوالها على 537 كلم، </a:t>
            </a:r>
            <a:endParaRPr lang="ar-LB" sz="2400" dirty="0" smtClean="0"/>
          </a:p>
          <a:p>
            <a:pPr algn="r" rtl="1"/>
            <a:r>
              <a:rPr lang="ar-LB" sz="2400" dirty="0" smtClean="0"/>
              <a:t>انجزت دراسة الجدوى لهذه الوصلات </a:t>
            </a:r>
          </a:p>
          <a:p>
            <a:pPr algn="r" rtl="1"/>
            <a:r>
              <a:rPr lang="ar-LB" sz="2400" dirty="0" smtClean="0"/>
              <a:t>من المتوقع أن يبدأ العمل على مشروع إنشاء الوصلات في الربع الثاني من عام 2014،</a:t>
            </a:r>
          </a:p>
          <a:p>
            <a:pPr algn="r" rtl="1"/>
            <a:r>
              <a:rPr lang="ar-LB" sz="2400" dirty="0" smtClean="0"/>
              <a:t> تشغيل الوصلات الأولى والثانية والرابعة في الربع الثالث من عام 2018، </a:t>
            </a:r>
          </a:p>
          <a:p>
            <a:pPr algn="r" rtl="1"/>
            <a:r>
              <a:rPr lang="ar-LB" sz="2400" dirty="0" smtClean="0"/>
              <a:t>تشغيل الوصلة الثالثة في الربع الثالث من عام 2019.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ar-LB" b="1" dirty="0" smtClean="0">
                <a:solidFill>
                  <a:srgbClr val="FF0000"/>
                </a:solidFill>
              </a:rPr>
              <a:t>البحرين</a:t>
            </a:r>
            <a:endParaRPr lang="en-US" b="1" dirty="0">
              <a:solidFill>
                <a:srgbClr val="FF0000"/>
              </a:solidFill>
            </a:endParaRPr>
          </a:p>
        </p:txBody>
      </p:sp>
      <p:sp>
        <p:nvSpPr>
          <p:cNvPr id="3" name="Content Placeholder 2"/>
          <p:cNvSpPr>
            <a:spLocks noGrp="1"/>
          </p:cNvSpPr>
          <p:nvPr>
            <p:ph idx="1"/>
          </p:nvPr>
        </p:nvSpPr>
        <p:spPr>
          <a:xfrm>
            <a:off x="533400" y="2057400"/>
            <a:ext cx="8229600" cy="2743200"/>
          </a:xfrm>
        </p:spPr>
        <p:txBody>
          <a:bodyPr/>
          <a:lstStyle/>
          <a:p>
            <a:pPr algn="r" rtl="1"/>
            <a:r>
              <a:rPr lang="ar-LB" dirty="0" smtClean="0"/>
              <a:t>لم </a:t>
            </a:r>
            <a:r>
              <a:rPr lang="ar-LB" dirty="0" smtClean="0"/>
              <a:t>يتم البدء بتنفيذ وصلات سكك </a:t>
            </a:r>
            <a:r>
              <a:rPr lang="ar-LB" dirty="0" smtClean="0"/>
              <a:t>الحديد بعد</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792162"/>
          </a:xfrm>
        </p:spPr>
        <p:txBody>
          <a:bodyPr>
            <a:normAutofit fontScale="90000"/>
          </a:bodyPr>
          <a:lstStyle/>
          <a:p>
            <a:r>
              <a:rPr lang="ar-LB" b="1" dirty="0" smtClean="0">
                <a:solidFill>
                  <a:srgbClr val="FF0000"/>
                </a:solidFill>
              </a:rPr>
              <a:t>الجمهورية العربية السورية </a:t>
            </a:r>
            <a:r>
              <a:rPr lang="ar-LB" b="1" dirty="0" smtClean="0">
                <a:solidFill>
                  <a:srgbClr val="000000"/>
                </a:solidFill>
              </a:rPr>
              <a:t/>
            </a:r>
            <a:br>
              <a:rPr lang="ar-LB" b="1" dirty="0" smtClean="0">
                <a:solidFill>
                  <a:srgbClr val="000000"/>
                </a:solidFill>
              </a:rPr>
            </a:br>
            <a:endParaRPr lang="en-US" dirty="0"/>
          </a:p>
        </p:txBody>
      </p:sp>
      <p:sp>
        <p:nvSpPr>
          <p:cNvPr id="5" name="Content Placeholder 4"/>
          <p:cNvSpPr>
            <a:spLocks noGrp="1"/>
          </p:cNvSpPr>
          <p:nvPr>
            <p:ph idx="1"/>
          </p:nvPr>
        </p:nvSpPr>
        <p:spPr>
          <a:xfrm>
            <a:off x="457200" y="1676400"/>
            <a:ext cx="8382000" cy="4876800"/>
          </a:xfrm>
        </p:spPr>
        <p:txBody>
          <a:bodyPr/>
          <a:lstStyle/>
          <a:p>
            <a:pPr algn="just" rtl="1"/>
            <a:r>
              <a:rPr lang="ar-SA" sz="2400" dirty="0" smtClean="0"/>
              <a:t>بلغ</a:t>
            </a:r>
            <a:r>
              <a:rPr lang="ar-SA" sz="2400" b="1" dirty="0" smtClean="0"/>
              <a:t> </a:t>
            </a:r>
            <a:r>
              <a:rPr lang="ar-EG" sz="2400" dirty="0" smtClean="0"/>
              <a:t>عدد الوصلات الناقصة التي تم جردها وتحديدها كأولوية أربع وصلات، </a:t>
            </a:r>
            <a:endParaRPr lang="ar-LB" sz="2400" dirty="0" smtClean="0"/>
          </a:p>
          <a:p>
            <a:pPr algn="just" rtl="1"/>
            <a:r>
              <a:rPr lang="ar-EG" sz="2400" dirty="0" smtClean="0"/>
              <a:t>مجموع أطوالها </a:t>
            </a:r>
            <a:r>
              <a:rPr lang="ar-EG" sz="2000" dirty="0" smtClean="0"/>
              <a:t>290</a:t>
            </a:r>
            <a:r>
              <a:rPr lang="ar-EG" sz="2400" dirty="0" smtClean="0"/>
              <a:t> كلم، </a:t>
            </a:r>
            <a:endParaRPr lang="en-US" sz="2400" dirty="0" smtClean="0"/>
          </a:p>
          <a:p>
            <a:pPr algn="just" rtl="1"/>
            <a:r>
              <a:rPr lang="ar-SA" sz="2400" dirty="0" smtClean="0"/>
              <a:t>وبدأ العمل على إعداد دراستين جدوى</a:t>
            </a:r>
            <a:r>
              <a:rPr lang="ar-LB" sz="2400" dirty="0" smtClean="0"/>
              <a:t> لبعض</a:t>
            </a:r>
            <a:r>
              <a:rPr lang="ar-SA" sz="2400" dirty="0" smtClean="0"/>
              <a:t> </a:t>
            </a:r>
            <a:r>
              <a:rPr lang="ar-LB" sz="2400" dirty="0" smtClean="0"/>
              <a:t>ا</a:t>
            </a:r>
            <a:r>
              <a:rPr lang="ar-SA" sz="2400" dirty="0" smtClean="0"/>
              <a:t>لأجزاء </a:t>
            </a:r>
            <a:r>
              <a:rPr lang="ar-LB" sz="2400" dirty="0" smtClean="0"/>
              <a:t>الناقصة</a:t>
            </a:r>
          </a:p>
          <a:p>
            <a:pPr algn="just" rtl="1"/>
            <a:r>
              <a:rPr lang="ar-EG" sz="2400" dirty="0" smtClean="0"/>
              <a:t>تم تنفيذ </a:t>
            </a:r>
            <a:r>
              <a:rPr lang="ar-EG" sz="2000" dirty="0" smtClean="0"/>
              <a:t>80</a:t>
            </a:r>
            <a:r>
              <a:rPr lang="ar-EG" sz="2400" dirty="0" smtClean="0"/>
              <a:t> في المائة من</a:t>
            </a:r>
            <a:r>
              <a:rPr lang="ar-LB" sz="2400" dirty="0" smtClean="0"/>
              <a:t> الوصلات الناقصة، حسب الأولويات والمواصفات الفنية المبيّنة في الاتفاق</a:t>
            </a:r>
            <a:endParaRPr lang="en-US" sz="2000" dirty="0" smtClean="0"/>
          </a:p>
          <a:p>
            <a:pPr algn="just" rtl="1"/>
            <a:r>
              <a:rPr lang="ar-EG" sz="2400" dirty="0" smtClean="0"/>
              <a:t>استكملت </a:t>
            </a:r>
            <a:r>
              <a:rPr lang="ar-EG" sz="2400" dirty="0" smtClean="0"/>
              <a:t>المواصفات الفنية لكافة الوصلات الموجودة ضمن محاور الإسكوا والممتدة على طول 237 كلم، فأصبحت كل الوصلات متوافقة مع الاتفاق.</a:t>
            </a:r>
            <a:endParaRPr lang="en-US" sz="2400" dirty="0" smtClean="0"/>
          </a:p>
          <a:p>
            <a:pPr algn="just" rtl="1"/>
            <a:r>
              <a:rPr lang="ar-LB" sz="2400" dirty="0" smtClean="0"/>
              <a:t>وقد </a:t>
            </a:r>
            <a:r>
              <a:rPr lang="ar-SA" sz="2400" dirty="0" smtClean="0"/>
              <a:t>أُطلقت حملة إعلامية للترويج للاتفاق، وأيضاً لميزات النقل على السكك الحديدية وتأثيره على خفض التكاليف وتعزيز الأمن والسلامة في عملية النقل، وفعالية نقل البضائع الكبيرة الحجم، والتخفيف من الضرر على البيئة.</a:t>
            </a:r>
            <a:endParaRPr lang="en-US" sz="2400" dirty="0" smtClean="0"/>
          </a:p>
          <a:p>
            <a:pPr algn="just"/>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p>
            <a:r>
              <a:rPr lang="ar-LB" b="1" dirty="0" smtClean="0">
                <a:solidFill>
                  <a:srgbClr val="FF0000"/>
                </a:solidFill>
              </a:rPr>
              <a:t>فلسطين</a:t>
            </a:r>
            <a:endParaRPr lang="en-US" dirty="0">
              <a:solidFill>
                <a:srgbClr val="FF0000"/>
              </a:solidFill>
            </a:endParaRPr>
          </a:p>
        </p:txBody>
      </p:sp>
      <p:sp>
        <p:nvSpPr>
          <p:cNvPr id="5" name="Content Placeholder 4"/>
          <p:cNvSpPr>
            <a:spLocks noGrp="1"/>
          </p:cNvSpPr>
          <p:nvPr>
            <p:ph idx="1"/>
          </p:nvPr>
        </p:nvSpPr>
        <p:spPr>
          <a:xfrm>
            <a:off x="457200" y="1752600"/>
            <a:ext cx="8229600" cy="4525963"/>
          </a:xfrm>
        </p:spPr>
        <p:txBody>
          <a:bodyPr/>
          <a:lstStyle/>
          <a:p>
            <a:pPr algn="just" rtl="1"/>
            <a:r>
              <a:rPr lang="ar-LB" sz="2800" dirty="0" smtClean="0"/>
              <a:t>بلغ </a:t>
            </a:r>
            <a:r>
              <a:rPr lang="ar-EG" sz="2800" dirty="0" smtClean="0"/>
              <a:t>عدد الوصلات الناقصة التي تم جردها واعتبار إعداد دراسة جدوى بشأنها من الأولويات خمسَ وصلات، مجموع أطوالها </a:t>
            </a:r>
            <a:r>
              <a:rPr lang="ar-EG" sz="2400" dirty="0" smtClean="0"/>
              <a:t>460 </a:t>
            </a:r>
            <a:r>
              <a:rPr lang="ar-EG" sz="2800" dirty="0" smtClean="0"/>
              <a:t>كلم، </a:t>
            </a:r>
            <a:endParaRPr lang="ar-LB" sz="2800" dirty="0" smtClean="0"/>
          </a:p>
          <a:p>
            <a:pPr algn="just" rtl="1"/>
            <a:r>
              <a:rPr lang="ar-LB" sz="2800" dirty="0" smtClean="0"/>
              <a:t>اطوال هذه المحاور التي اعتبرت كاولوية تمتد على </a:t>
            </a:r>
            <a:r>
              <a:rPr lang="ar-EG" sz="2800" dirty="0" smtClean="0"/>
              <a:t>طول </a:t>
            </a:r>
            <a:r>
              <a:rPr lang="ar-EG" sz="2400" dirty="0"/>
              <a:t>292</a:t>
            </a:r>
            <a:r>
              <a:rPr lang="ar-EG" sz="2800" dirty="0" smtClean="0"/>
              <a:t> كلم. </a:t>
            </a:r>
            <a:r>
              <a:rPr lang="ar-LB" sz="2800" dirty="0" smtClean="0"/>
              <a:t>(لم تنشأ </a:t>
            </a:r>
            <a:r>
              <a:rPr lang="ar-EG" sz="2800" dirty="0" smtClean="0"/>
              <a:t>بسبب الاحتلال الإسرائيلي</a:t>
            </a:r>
            <a:r>
              <a:rPr lang="ar-LB" sz="2800" dirty="0" smtClean="0"/>
              <a:t>)</a:t>
            </a:r>
            <a:r>
              <a:rPr lang="ar-EG" sz="2800" dirty="0" smtClean="0"/>
              <a:t>.</a:t>
            </a:r>
            <a:endParaRPr lang="ar-LB" sz="2800" dirty="0" smtClean="0"/>
          </a:p>
          <a:p>
            <a:pPr algn="just" rtl="1"/>
            <a:r>
              <a:rPr lang="ar-SA" sz="2800" dirty="0" smtClean="0"/>
              <a:t>تم إعداد جداول المواصفات الفنية لكل جزء من الوصلات الموجودة، </a:t>
            </a:r>
            <a:endParaRPr lang="ar-LB" sz="2800" dirty="0" smtClean="0"/>
          </a:p>
          <a:p>
            <a:pPr algn="just" rtl="1">
              <a:buFont typeface="Arial" pitchFamily="34" charset="0"/>
              <a:buChar char="•"/>
            </a:pPr>
            <a:r>
              <a:rPr lang="ar-LB" sz="2800" dirty="0" smtClean="0"/>
              <a:t>عملياً</a:t>
            </a:r>
            <a:r>
              <a:rPr lang="ar-SA" sz="2800" dirty="0" smtClean="0"/>
              <a:t>، لا توجد سكك حديد مشغلة في فلسطين، ولذلك لا داعي للحديث عن </a:t>
            </a:r>
            <a:r>
              <a:rPr lang="ar-SA" sz="2800" dirty="0" smtClean="0"/>
              <a:t>التحسينات</a:t>
            </a:r>
            <a:r>
              <a:rPr lang="ar-LB" sz="2800" dirty="0" smtClean="0"/>
              <a:t>.</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ar-LB" b="1" dirty="0" smtClean="0">
                <a:solidFill>
                  <a:srgbClr val="FF0000"/>
                </a:solidFill>
              </a:rPr>
              <a:t>الكويت</a:t>
            </a:r>
            <a:endParaRPr lang="en-US" b="1" dirty="0">
              <a:solidFill>
                <a:srgbClr val="FF0000"/>
              </a:solidFill>
            </a:endParaRPr>
          </a:p>
        </p:txBody>
      </p:sp>
      <p:sp>
        <p:nvSpPr>
          <p:cNvPr id="3" name="Content Placeholder 2"/>
          <p:cNvSpPr>
            <a:spLocks noGrp="1"/>
          </p:cNvSpPr>
          <p:nvPr>
            <p:ph idx="1"/>
          </p:nvPr>
        </p:nvSpPr>
        <p:spPr>
          <a:xfrm>
            <a:off x="457200" y="1752600"/>
            <a:ext cx="8229600" cy="4830763"/>
          </a:xfrm>
        </p:spPr>
        <p:txBody>
          <a:bodyPr/>
          <a:lstStyle/>
          <a:p>
            <a:pPr algn="just" rtl="1"/>
            <a:r>
              <a:rPr lang="ar-SA" sz="2800" dirty="0" smtClean="0"/>
              <a:t>بلغ </a:t>
            </a:r>
            <a:r>
              <a:rPr lang="ar-EG" sz="2800" dirty="0" smtClean="0"/>
              <a:t>عدد الوصلات الناقصة التي تم جردها وتحديدها </a:t>
            </a:r>
            <a:r>
              <a:rPr lang="ar-EG" sz="2400" dirty="0" smtClean="0"/>
              <a:t>4</a:t>
            </a:r>
            <a:r>
              <a:rPr lang="ar-EG" sz="2800" dirty="0" smtClean="0"/>
              <a:t> وصلات مجموع أطوالها </a:t>
            </a:r>
            <a:r>
              <a:rPr lang="ar-EG" sz="2400" dirty="0" smtClean="0"/>
              <a:t>326</a:t>
            </a:r>
            <a:r>
              <a:rPr lang="ar-EG" sz="2800" dirty="0" smtClean="0"/>
              <a:t> كلم. </a:t>
            </a:r>
            <a:endParaRPr lang="ar-LB" sz="2800" dirty="0" smtClean="0"/>
          </a:p>
          <a:p>
            <a:pPr algn="just" rtl="1"/>
            <a:r>
              <a:rPr lang="ar-EG" sz="2800" dirty="0" smtClean="0"/>
              <a:t> وفي أيلول/سبتمبر</a:t>
            </a:r>
            <a:r>
              <a:rPr lang="ar-EG" sz="2400" dirty="0" smtClean="0"/>
              <a:t> 2012</a:t>
            </a:r>
            <a:r>
              <a:rPr lang="ar-EG" sz="2800" dirty="0" smtClean="0"/>
              <a:t>، تم استكمال دراسة الجدوى لكل الوصلات المحددة. </a:t>
            </a:r>
            <a:endParaRPr lang="ar-LB" sz="2800" dirty="0" smtClean="0"/>
          </a:p>
          <a:p>
            <a:pPr algn="just" rtl="1"/>
            <a:r>
              <a:rPr lang="ar-EG" sz="2800" dirty="0" smtClean="0"/>
              <a:t> </a:t>
            </a:r>
            <a:r>
              <a:rPr lang="ar-LB" sz="2800" dirty="0" smtClean="0"/>
              <a:t>وحُدّدت </a:t>
            </a:r>
            <a:r>
              <a:rPr lang="ar-SA" sz="2800" dirty="0" smtClean="0"/>
              <a:t>أهم </a:t>
            </a:r>
            <a:r>
              <a:rPr lang="ar-LB" sz="2800" dirty="0" smtClean="0"/>
              <a:t>الوصلات الناقصة، وأُدرج إنشاؤها ضمن الأولويات</a:t>
            </a:r>
            <a:r>
              <a:rPr lang="ar-SA" sz="2800" dirty="0" smtClean="0"/>
              <a:t>.  </a:t>
            </a:r>
            <a:r>
              <a:rPr lang="ar-LB" sz="2800" dirty="0" smtClean="0"/>
              <a:t>ولا معلومات حول مدى التقدم في انشاءها</a:t>
            </a:r>
          </a:p>
          <a:p>
            <a:pPr algn="just" rtl="1"/>
            <a:r>
              <a:rPr lang="ar-SA" sz="2800" dirty="0" smtClean="0"/>
              <a:t>لا توجد أية مواصفات غير متوافقة مع الاتفاق، فلن يصار إلى القيام بأية تحسينات للوصلات الموجودة.</a:t>
            </a:r>
            <a:endParaRPr lang="en-US" sz="2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808038"/>
          </a:xfrm>
        </p:spPr>
        <p:txBody>
          <a:bodyPr/>
          <a:lstStyle/>
          <a:p>
            <a:r>
              <a:rPr lang="ar-LB" b="1" dirty="0" smtClean="0">
                <a:solidFill>
                  <a:srgbClr val="FF0000"/>
                </a:solidFill>
              </a:rPr>
              <a:t>لبنان</a:t>
            </a:r>
            <a:endParaRPr lang="en-US" b="1" dirty="0">
              <a:solidFill>
                <a:srgbClr val="FF0000"/>
              </a:solidFill>
            </a:endParaRPr>
          </a:p>
        </p:txBody>
      </p:sp>
      <p:sp>
        <p:nvSpPr>
          <p:cNvPr id="3" name="Content Placeholder 2"/>
          <p:cNvSpPr>
            <a:spLocks noGrp="1"/>
          </p:cNvSpPr>
          <p:nvPr>
            <p:ph idx="1"/>
          </p:nvPr>
        </p:nvSpPr>
        <p:spPr/>
        <p:txBody>
          <a:bodyPr/>
          <a:lstStyle/>
          <a:p>
            <a:pPr algn="just" rtl="1"/>
            <a:r>
              <a:rPr lang="ar-LB" sz="2800" dirty="0" smtClean="0"/>
              <a:t>معظم وصلات وأجزاء المحورين اللذين يمران بالأراضي اللبنانية ضيّقة وغير مشغّلة.  </a:t>
            </a:r>
          </a:p>
          <a:p>
            <a:pPr algn="just" rtl="1"/>
            <a:r>
              <a:rPr lang="ar-LB" sz="2800" dirty="0" smtClean="0"/>
              <a:t>تم </a:t>
            </a:r>
            <a:r>
              <a:rPr lang="ar-SA" sz="2800" dirty="0" smtClean="0"/>
              <a:t>إنجاز الدراسات والمخططات التنفيذية </a:t>
            </a:r>
            <a:r>
              <a:rPr lang="ar-LB" sz="2800" dirty="0" smtClean="0"/>
              <a:t>ل</a:t>
            </a:r>
            <a:r>
              <a:rPr lang="ar-SA" sz="2800" dirty="0" smtClean="0"/>
              <a:t>وصلة طرابلس-الحدود السورية اللبنانية عند العبودية (</a:t>
            </a:r>
            <a:r>
              <a:rPr lang="ar-SA" sz="2400" dirty="0" smtClean="0"/>
              <a:t>35.5 كلم</a:t>
            </a:r>
            <a:r>
              <a:rPr lang="ar-SA" sz="2800" dirty="0" smtClean="0"/>
              <a:t>)، و التنفيذ رهن بتأمين الاعتمادات المالية اللازمة.  </a:t>
            </a:r>
            <a:endParaRPr lang="ar-LB" sz="2800" dirty="0" smtClean="0"/>
          </a:p>
          <a:p>
            <a:pPr algn="just" rtl="1"/>
            <a:r>
              <a:rPr lang="ar-SA" sz="2800" dirty="0" smtClean="0"/>
              <a:t>وقد أُعدّت الشروط المرجعية لدراسة الجدوى الاقتصادية بشأن الجزء الممتد من مرفأ طرابلس حتى طبرجا (</a:t>
            </a:r>
            <a:r>
              <a:rPr lang="ar-SA" sz="2400" dirty="0"/>
              <a:t>70 كلم</a:t>
            </a:r>
            <a:r>
              <a:rPr lang="ar-SA" sz="2800" dirty="0" smtClean="0"/>
              <a:t>)، وستُنظّم مناقصة عمومية لإعداد هذه الدراسة. </a:t>
            </a:r>
            <a:endParaRPr lang="ar-LB" sz="2800" dirty="0" smtClean="0"/>
          </a:p>
          <a:p>
            <a:pPr algn="just" rtl="1"/>
            <a:r>
              <a:rPr lang="ar-SA" sz="2800" dirty="0" smtClean="0"/>
              <a:t> أما الجزء الممتد من طبرجا إلى بيروت، فقد أنجزت دراسة </a:t>
            </a:r>
            <a:r>
              <a:rPr lang="ar-LB" sz="2800" dirty="0" smtClean="0"/>
              <a:t>ال</a:t>
            </a:r>
            <a:r>
              <a:rPr lang="ar-SA" sz="2800" dirty="0" smtClean="0"/>
              <a:t>جدو</a:t>
            </a:r>
            <a:r>
              <a:rPr lang="ar-LB" sz="2800" dirty="0" smtClean="0"/>
              <a:t>ى</a:t>
            </a:r>
            <a:r>
              <a:rPr lang="ar-SA" sz="2800" dirty="0" smtClean="0"/>
              <a:t> الاقتصادية</a:t>
            </a:r>
            <a:r>
              <a:rPr lang="ar-LB" sz="2800" dirty="0" smtClean="0"/>
              <a:t> له.</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r>
              <a:rPr lang="ar-LB" b="1" dirty="0" smtClean="0">
                <a:solidFill>
                  <a:srgbClr val="FF0000"/>
                </a:solidFill>
              </a:rPr>
              <a:t>سلطنة عُمان</a:t>
            </a:r>
            <a:endParaRPr lang="en-US" dirty="0">
              <a:solidFill>
                <a:srgbClr val="FF0000"/>
              </a:solidFill>
            </a:endParaRPr>
          </a:p>
        </p:txBody>
      </p:sp>
      <p:sp>
        <p:nvSpPr>
          <p:cNvPr id="3" name="Content Placeholder 2"/>
          <p:cNvSpPr>
            <a:spLocks noGrp="1"/>
          </p:cNvSpPr>
          <p:nvPr>
            <p:ph idx="1"/>
          </p:nvPr>
        </p:nvSpPr>
        <p:spPr>
          <a:xfrm>
            <a:off x="533400" y="2057400"/>
            <a:ext cx="8229600" cy="4525963"/>
          </a:xfrm>
        </p:spPr>
        <p:txBody>
          <a:bodyPr/>
          <a:lstStyle/>
          <a:p>
            <a:pPr algn="just" rtl="1"/>
            <a:r>
              <a:rPr lang="ar-SA" dirty="0" smtClean="0"/>
              <a:t>تبحث </a:t>
            </a:r>
            <a:r>
              <a:rPr lang="ar-LB" dirty="0" smtClean="0"/>
              <a:t>عُمان</a:t>
            </a:r>
            <a:r>
              <a:rPr lang="ar-SA" dirty="0" smtClean="0"/>
              <a:t> حالياً </a:t>
            </a:r>
            <a:r>
              <a:rPr lang="ar-SA" dirty="0"/>
              <a:t>في الانضمام إلى </a:t>
            </a:r>
            <a:r>
              <a:rPr lang="ar-SA" dirty="0" smtClean="0"/>
              <a:t>الاتفاق</a:t>
            </a:r>
            <a:r>
              <a:rPr lang="ar-SA"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31838"/>
          </a:xfrm>
        </p:spPr>
        <p:txBody>
          <a:bodyPr/>
          <a:lstStyle/>
          <a:p>
            <a:r>
              <a:rPr lang="ar-LB" b="1" dirty="0" smtClean="0">
                <a:solidFill>
                  <a:srgbClr val="FF0000"/>
                </a:solidFill>
              </a:rPr>
              <a:t>مصر</a:t>
            </a:r>
            <a:endParaRPr lang="en-US" b="1" dirty="0">
              <a:solidFill>
                <a:srgbClr val="FF0000"/>
              </a:solidFill>
            </a:endParaRPr>
          </a:p>
        </p:txBody>
      </p:sp>
      <p:sp>
        <p:nvSpPr>
          <p:cNvPr id="3" name="Content Placeholder 2"/>
          <p:cNvSpPr>
            <a:spLocks noGrp="1"/>
          </p:cNvSpPr>
          <p:nvPr>
            <p:ph idx="1"/>
          </p:nvPr>
        </p:nvSpPr>
        <p:spPr>
          <a:xfrm>
            <a:off x="228600" y="1600200"/>
            <a:ext cx="8686800" cy="4953000"/>
          </a:xfrm>
        </p:spPr>
        <p:txBody>
          <a:bodyPr/>
          <a:lstStyle/>
          <a:p>
            <a:pPr algn="just" rtl="1"/>
            <a:r>
              <a:rPr lang="ar-SA" sz="2400" dirty="0" smtClean="0"/>
              <a:t>بلغ </a:t>
            </a:r>
            <a:r>
              <a:rPr lang="ar-EG" sz="2400" dirty="0" smtClean="0"/>
              <a:t>عدد الوصلات الناقصة التي تم جردها واعتبار إعداد </a:t>
            </a:r>
            <a:r>
              <a:rPr lang="ar-SA" sz="2400" dirty="0" smtClean="0"/>
              <a:t>دراسة جدواها الاقتصادية من الأولويات </a:t>
            </a:r>
            <a:r>
              <a:rPr lang="ar-EG" sz="2400" dirty="0" smtClean="0"/>
              <a:t>أربع وصلات، مجموع أطوالها </a:t>
            </a:r>
            <a:r>
              <a:rPr lang="ar-EG" sz="2000" dirty="0" smtClean="0"/>
              <a:t>1035</a:t>
            </a:r>
            <a:r>
              <a:rPr lang="ar-EG" sz="2400" dirty="0" smtClean="0"/>
              <a:t> كلم. </a:t>
            </a:r>
            <a:endParaRPr lang="ar-LB" sz="2400" dirty="0" smtClean="0"/>
          </a:p>
          <a:p>
            <a:pPr algn="just" rtl="1"/>
            <a:r>
              <a:rPr lang="ar-EG" sz="2400" dirty="0" smtClean="0"/>
              <a:t> </a:t>
            </a:r>
            <a:r>
              <a:rPr lang="ar-SA" sz="2400" dirty="0" smtClean="0"/>
              <a:t>أُعدّت دراسة جدوى مبدئية</a:t>
            </a:r>
            <a:r>
              <a:rPr lang="ar-EG" sz="2400" dirty="0" smtClean="0"/>
              <a:t> لطول </a:t>
            </a:r>
            <a:r>
              <a:rPr lang="ar-SA" sz="2000" dirty="0" smtClean="0"/>
              <a:t>77</a:t>
            </a:r>
            <a:r>
              <a:rPr lang="ar-SA" sz="2400" dirty="0" smtClean="0"/>
              <a:t> </a:t>
            </a:r>
            <a:r>
              <a:rPr lang="ar-EG" sz="2400" dirty="0" smtClean="0"/>
              <a:t>كلم</a:t>
            </a:r>
            <a:endParaRPr lang="ar-LB" sz="2400" dirty="0" smtClean="0"/>
          </a:p>
          <a:p>
            <a:pPr algn="just" rtl="1"/>
            <a:r>
              <a:rPr lang="ar-EG" sz="2400" dirty="0" smtClean="0"/>
              <a:t> لم تُتخذ أية خطوة ل</a:t>
            </a:r>
            <a:r>
              <a:rPr lang="ar-LB" sz="2400" dirty="0" smtClean="0"/>
              <a:t>إنشاء الوصلات الناقصة حسب الأولويات المحددة والمواصفات الفنية المبيّنة في الاتفاق، </a:t>
            </a:r>
            <a:r>
              <a:rPr lang="ar-EG" sz="2400" dirty="0" smtClean="0"/>
              <a:t>نظراً إلى عدم توفر ال</a:t>
            </a:r>
            <a:r>
              <a:rPr lang="ar-SA" sz="2400" dirty="0" smtClean="0"/>
              <a:t>اعتمادات المالية الكافية</a:t>
            </a:r>
            <a:r>
              <a:rPr lang="ar-EG" sz="2400" dirty="0" smtClean="0"/>
              <a:t>.</a:t>
            </a:r>
            <a:endParaRPr lang="en-US" sz="2400" dirty="0" smtClean="0"/>
          </a:p>
          <a:p>
            <a:pPr algn="just" rtl="1"/>
            <a:r>
              <a:rPr lang="ar-EG" sz="2400" dirty="0" smtClean="0"/>
              <a:t>تم استيفاء المواصفات الفنية لـ </a:t>
            </a:r>
            <a:r>
              <a:rPr lang="ar-EG" sz="2000" dirty="0" smtClean="0"/>
              <a:t>8</a:t>
            </a:r>
            <a:r>
              <a:rPr lang="ar-EG" sz="2400" dirty="0" smtClean="0"/>
              <a:t> وصلات موجودة ضمن محاور الإسكوا.  وحُدّدت الوصلة من السلوم-مطروح </a:t>
            </a:r>
            <a:r>
              <a:rPr lang="ar-EG" sz="2000" dirty="0" smtClean="0"/>
              <a:t>(س50) </a:t>
            </a:r>
            <a:r>
              <a:rPr lang="ar-EG" sz="2400" dirty="0" smtClean="0"/>
              <a:t>بأنها ذات مواصفات غير متوافقة مع الاتفاق، وتحتاج إلى إعادة تأهيل بطول </a:t>
            </a:r>
            <a:r>
              <a:rPr lang="ar-EG" sz="2000" dirty="0" smtClean="0"/>
              <a:t>260</a:t>
            </a:r>
            <a:r>
              <a:rPr lang="ar-EG" sz="2400" dirty="0" smtClean="0"/>
              <a:t> كلم منها، بكلفة إجمالية قدرها </a:t>
            </a:r>
            <a:r>
              <a:rPr lang="ar-EG" sz="2000" dirty="0" smtClean="0"/>
              <a:t>750</a:t>
            </a:r>
            <a:r>
              <a:rPr lang="ar-EG" sz="2400" dirty="0" smtClean="0"/>
              <a:t> مليون جنيه، من دون كلفة إزالة الألغام. </a:t>
            </a:r>
            <a:endParaRPr lang="ar-LB" sz="2400" dirty="0" smtClean="0"/>
          </a:p>
          <a:p>
            <a:pPr lvl="1" algn="just" rtl="1"/>
            <a:r>
              <a:rPr lang="ar-EG" sz="2000" dirty="0" smtClean="0"/>
              <a:t> إلا أنّ الجهات المختصة لم تنهِ </a:t>
            </a:r>
            <a:r>
              <a:rPr lang="ar-SA" sz="2000" dirty="0" smtClean="0"/>
              <a:t>الأعمال اللازمة لإتمام التحسينات المطلوبة على الوصلات الموجودة، وذلك لعدم وجود اعتمادات مالية كافية. </a:t>
            </a:r>
            <a:endParaRPr lang="ar-LB" sz="2000" dirty="0" smtClean="0"/>
          </a:p>
          <a:p>
            <a:pPr algn="just" rtl="1"/>
            <a:r>
              <a:rPr lang="ar-SA" sz="2400" dirty="0" smtClean="0"/>
              <a:t> أشار </a:t>
            </a:r>
            <a:r>
              <a:rPr lang="ar-LB" sz="2400" dirty="0" smtClean="0"/>
              <a:t>التقرير أيضاً إلى تنظيم حملة إعلامية، من دون ذكر أية معلومات عنها.</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lstStyle/>
          <a:p>
            <a:pPr rtl="1"/>
            <a:r>
              <a:rPr lang="ar-SA" b="1" dirty="0" smtClean="0">
                <a:solidFill>
                  <a:srgbClr val="FF0000"/>
                </a:solidFill>
              </a:rPr>
              <a:t>المملكة العربية السعودية</a:t>
            </a:r>
            <a:endParaRPr lang="en-US" dirty="0">
              <a:solidFill>
                <a:srgbClr val="FF0000"/>
              </a:solidFill>
            </a:endParaRPr>
          </a:p>
        </p:txBody>
      </p:sp>
      <p:sp>
        <p:nvSpPr>
          <p:cNvPr id="3" name="Content Placeholder 2"/>
          <p:cNvSpPr>
            <a:spLocks noGrp="1"/>
          </p:cNvSpPr>
          <p:nvPr>
            <p:ph idx="1"/>
          </p:nvPr>
        </p:nvSpPr>
        <p:spPr>
          <a:xfrm>
            <a:off x="457200" y="1828800"/>
            <a:ext cx="8229600" cy="4525963"/>
          </a:xfrm>
        </p:spPr>
        <p:txBody>
          <a:bodyPr/>
          <a:lstStyle/>
          <a:p>
            <a:pPr algn="r" rtl="1"/>
            <a:r>
              <a:rPr lang="en-US" sz="2400" u="sng" dirty="0" smtClean="0"/>
              <a:t>R25</a:t>
            </a:r>
            <a:r>
              <a:rPr lang="ar-EG" sz="2400" u="sng" dirty="0" smtClean="0"/>
              <a:t>: عمار-تبوك-المدينة-ينبع-رابغ-جدة-الدرب-الطوال، على طول 1900 كلم</a:t>
            </a:r>
            <a:r>
              <a:rPr lang="ar-LB" sz="2400" u="sng" dirty="0" smtClean="0"/>
              <a:t>: </a:t>
            </a:r>
            <a:r>
              <a:rPr lang="ar-LB" sz="2400" dirty="0" smtClean="0"/>
              <a:t>تم الانتهاء من معظم الاجزاء، اما الاجزاء الاخرى فقد تمت دراسة الجدوى لها</a:t>
            </a:r>
          </a:p>
          <a:p>
            <a:pPr algn="r" rtl="1"/>
            <a:r>
              <a:rPr lang="en-US" sz="2400" u="sng" dirty="0" smtClean="0"/>
              <a:t>R05</a:t>
            </a:r>
            <a:r>
              <a:rPr lang="ar-LB" sz="2400" u="sng" dirty="0" smtClean="0"/>
              <a:t>: </a:t>
            </a:r>
            <a:r>
              <a:rPr lang="ar-SA" sz="2400" u="sng" dirty="0" smtClean="0"/>
              <a:t>محور العراق</a:t>
            </a:r>
            <a:r>
              <a:rPr lang="ar-LB" sz="2400" u="sng" dirty="0" smtClean="0"/>
              <a:t>-</a:t>
            </a:r>
            <a:r>
              <a:rPr lang="ar-SA" sz="2400" u="sng" dirty="0" smtClean="0"/>
              <a:t>شرق الجزيرة العربية</a:t>
            </a:r>
            <a:r>
              <a:rPr lang="ar-LB" sz="2400" u="sng" dirty="0" smtClean="0"/>
              <a:t>: نفذت معظم الاجزاء بالكامل: </a:t>
            </a:r>
            <a:r>
              <a:rPr lang="ar-EG" sz="2400" dirty="0" smtClean="0"/>
              <a:t>إعد</a:t>
            </a:r>
            <a:r>
              <a:rPr lang="ar-LB" sz="2400" dirty="0" smtClean="0"/>
              <a:t>ت</a:t>
            </a:r>
            <a:r>
              <a:rPr lang="ar-EG" sz="2400" dirty="0" smtClean="0"/>
              <a:t> الدراسات والمواصفات الفنية لهذا الجزء المخصص لنقل الركاب والبضائع</a:t>
            </a:r>
            <a:endParaRPr lang="ar-LB" sz="2400" u="sng" dirty="0" smtClean="0"/>
          </a:p>
          <a:p>
            <a:pPr algn="r" rtl="1"/>
            <a:r>
              <a:rPr lang="en-US" sz="2400" u="sng" dirty="0" smtClean="0"/>
              <a:t>R15</a:t>
            </a:r>
            <a:r>
              <a:rPr lang="ar-LB" sz="2400" u="sng" dirty="0" smtClean="0"/>
              <a:t>: </a:t>
            </a:r>
            <a:r>
              <a:rPr lang="ar-SA" sz="2400" u="sng" dirty="0" smtClean="0"/>
              <a:t>الحديثة-القريات-دومة الجندل-حائل-بريدة-الرياض-الخرج-حرض-البطحاء</a:t>
            </a:r>
            <a:r>
              <a:rPr lang="ar-LB" sz="2400" dirty="0" smtClean="0"/>
              <a:t>: معظم الاجزاء نفذت بالكامل</a:t>
            </a:r>
          </a:p>
          <a:p>
            <a:pPr algn="r" rtl="1"/>
            <a:r>
              <a:rPr lang="en-US" sz="2400" u="sng" dirty="0" smtClean="0"/>
              <a:t>R80</a:t>
            </a:r>
            <a:r>
              <a:rPr lang="ar-LB" sz="2400" u="sng" dirty="0" smtClean="0"/>
              <a:t> : محور الجبيل- جدة</a:t>
            </a:r>
            <a:r>
              <a:rPr lang="ar-LB" sz="2400" dirty="0" smtClean="0"/>
              <a:t>: قيد التنفيذ</a:t>
            </a:r>
          </a:p>
          <a:p>
            <a:pPr algn="r" rtl="1">
              <a:buNone/>
            </a:pPr>
            <a:endParaRPr lang="ar-LB" sz="2400" u="sng"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ar-LB" b="1" dirty="0" smtClean="0">
                <a:solidFill>
                  <a:srgbClr val="FF0000"/>
                </a:solidFill>
              </a:rPr>
              <a:t>اليمن</a:t>
            </a:r>
            <a:endParaRPr lang="en-US" b="1" dirty="0">
              <a:solidFill>
                <a:srgbClr val="FF0000"/>
              </a:solidFill>
            </a:endParaRPr>
          </a:p>
        </p:txBody>
      </p:sp>
      <p:sp>
        <p:nvSpPr>
          <p:cNvPr id="3" name="Content Placeholder 2"/>
          <p:cNvSpPr>
            <a:spLocks noGrp="1"/>
          </p:cNvSpPr>
          <p:nvPr>
            <p:ph idx="1"/>
          </p:nvPr>
        </p:nvSpPr>
        <p:spPr>
          <a:xfrm>
            <a:off x="533400" y="1600200"/>
            <a:ext cx="8229600" cy="4525963"/>
          </a:xfrm>
        </p:spPr>
        <p:txBody>
          <a:bodyPr/>
          <a:lstStyle/>
          <a:p>
            <a:pPr algn="r" rtl="1"/>
            <a:r>
              <a:rPr lang="ar-LB" sz="2800" dirty="0" smtClean="0"/>
              <a:t>تم جرد الوصلات  كما حُدّدت أولويات دراسات الجدوى للوصلات الناقصة والتي يصل إجمالي أطوالها إلى </a:t>
            </a:r>
            <a:r>
              <a:rPr lang="ar-LB" sz="2000" dirty="0" smtClean="0"/>
              <a:t>670</a:t>
            </a:r>
            <a:r>
              <a:rPr lang="ar-LB" sz="2800" dirty="0" smtClean="0"/>
              <a:t> كلم.  </a:t>
            </a:r>
          </a:p>
          <a:p>
            <a:pPr algn="r" rtl="1"/>
            <a:r>
              <a:rPr lang="ar-LB" sz="2800" dirty="0" smtClean="0"/>
              <a:t>تم استكمال دراسة الجدوى في عام </a:t>
            </a:r>
            <a:r>
              <a:rPr lang="ar-LB" sz="2000" dirty="0" smtClean="0"/>
              <a:t>2010</a:t>
            </a:r>
            <a:r>
              <a:rPr lang="ar-LB" sz="2800" dirty="0" smtClean="0"/>
              <a:t>، مع العلم أنّ العمل على إنشاء الوصلات الناقصة لم يبدأ بعد.</a:t>
            </a:r>
            <a:endParaRPr lang="en-US" sz="2800" dirty="0" smtClean="0"/>
          </a:p>
          <a:p>
            <a:pPr algn="r" rtl="1"/>
            <a:r>
              <a:rPr lang="ar-EG" sz="2800" dirty="0" smtClean="0"/>
              <a:t>لا توجد أي وصلات في الوقت الحاضر في الجمهورية اليمنية، ولذلك لم يجر أي عمل على المواصفات.  </a:t>
            </a:r>
            <a:endParaRPr lang="ar-LB" sz="2800" dirty="0" smtClean="0"/>
          </a:p>
          <a:p>
            <a:pPr algn="r" rtl="1"/>
            <a:r>
              <a:rPr lang="ar-LB" sz="2800" dirty="0" smtClean="0"/>
              <a:t>أُطلقت حملة إعلامية في كانون الثاني/يناير </a:t>
            </a:r>
            <a:r>
              <a:rPr lang="ar-LB" sz="2000" dirty="0" smtClean="0"/>
              <a:t>2007</a:t>
            </a:r>
            <a:r>
              <a:rPr lang="ar-LB" sz="2800" dirty="0" smtClean="0"/>
              <a:t> للترويج للمشروع ما زالت مستمرة لغاية الآن.</a:t>
            </a:r>
            <a:endParaRPr lang="en-US" sz="28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algn="r" rtl="1"/>
            <a:r>
              <a:rPr lang="ar-LB" dirty="0" smtClean="0"/>
              <a:t>اعتُمد اتفاق السكك الحديدية الدولية في المشرق العربي في 14 نيسان/أبريل 2003،</a:t>
            </a:r>
          </a:p>
          <a:p>
            <a:pPr algn="r" rtl="1"/>
            <a:r>
              <a:rPr lang="ar-LB" dirty="0" smtClean="0"/>
              <a:t> ودخل حيز التنفيذ في 23 أيار/مايو 2005.  </a:t>
            </a:r>
          </a:p>
          <a:p>
            <a:pPr algn="r" rtl="1"/>
            <a:r>
              <a:rPr lang="ar-SA" dirty="0" smtClean="0"/>
              <a:t>أعدّت الإسكوا مشروع خطة عمل لتنفيذه</a:t>
            </a:r>
            <a:endParaRPr lang="ar-LB" dirty="0" smtClean="0"/>
          </a:p>
          <a:p>
            <a:pPr lvl="1" algn="r" rtl="1">
              <a:buNone/>
            </a:pPr>
            <a:r>
              <a:rPr lang="ar-LB" dirty="0" smtClean="0"/>
              <a:t>	</a:t>
            </a:r>
            <a:r>
              <a:rPr lang="ar-LB" sz="1800" dirty="0" smtClean="0"/>
              <a:t>عرضته على </a:t>
            </a:r>
            <a:r>
              <a:rPr lang="ar-SA" sz="1800" dirty="0" smtClean="0"/>
              <a:t>لجنة النقل في دورتها السابعة (بيروت، 17-19 نيسان/أبريل 2006) حيث </a:t>
            </a:r>
            <a:r>
              <a:rPr lang="ar-LB" sz="1800" dirty="0" smtClean="0"/>
              <a:t>أوصت باعتماده </a:t>
            </a:r>
            <a:r>
              <a:rPr lang="ar-SA" sz="1800" dirty="0" smtClean="0"/>
              <a:t>بعد إدخال التعديلات المطلوبة عليه</a:t>
            </a:r>
            <a:r>
              <a:rPr lang="ar-LB" sz="1800" dirty="0" smtClean="0"/>
              <a:t>.</a:t>
            </a:r>
          </a:p>
          <a:p>
            <a:pPr algn="r" rtl="1"/>
            <a:endParaRPr lang="ar-LB" dirty="0" smtClean="0"/>
          </a:p>
          <a:p>
            <a:pPr algn="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algn="just" rtl="1"/>
            <a:r>
              <a:rPr lang="ar-LB" sz="2800" b="1" dirty="0"/>
              <a:t>من الصعب تقدير نسبة التنفيذ الإجمالية للاتفاق على صعيد منطقة الإسكوا لعدة عوامل، أهمها ما يلي:</a:t>
            </a:r>
            <a:endParaRPr lang="en-US" sz="2800" b="1" dirty="0"/>
          </a:p>
          <a:p>
            <a:pPr marL="342900" lvl="1" indent="-342900" algn="just" rtl="1">
              <a:buFontTx/>
              <a:buChar char="•"/>
            </a:pPr>
            <a:r>
              <a:rPr lang="ar-LB" sz="2400" dirty="0"/>
              <a:t>تتراوح نسب التنفيذ بشكل كبير من بلد إلى </a:t>
            </a:r>
            <a:r>
              <a:rPr lang="ar-LB" sz="2400" dirty="0" smtClean="0"/>
              <a:t>آخر، على </a:t>
            </a:r>
            <a:r>
              <a:rPr lang="ar-LB" sz="2400" dirty="0"/>
              <a:t>سبيل المثال، نفذت دراسات الجدوى الاقتصادية للوصلات الناقصة بشكل كامل في الأردن والكويت والمملكة العربية السعودية والإمارات العربية المتحدة واليمن.  أما في فلسطين ومصر، فلم تتجاوز 10 في المائة.</a:t>
            </a:r>
          </a:p>
          <a:p>
            <a:pPr marL="342900" lvl="1" indent="-342900" algn="just" rtl="1">
              <a:buFontTx/>
              <a:buChar char="•"/>
            </a:pPr>
            <a:r>
              <a:rPr lang="ar-LB" sz="2400" dirty="0"/>
              <a:t>في بعض البلدان، هنالك تفاوت كبير في نسب التنفيذ من محور الى اخر</a:t>
            </a:r>
            <a:endParaRPr lang="en-US" sz="2400" dirty="0"/>
          </a:p>
          <a:p>
            <a:pPr marL="342900" lvl="1" indent="-342900" algn="just" rtl="1">
              <a:buFontTx/>
              <a:buChar char="•"/>
            </a:pPr>
            <a:r>
              <a:rPr lang="ar-LB" sz="2400" dirty="0"/>
              <a:t>على المستوى الوطني، </a:t>
            </a:r>
          </a:p>
          <a:p>
            <a:pPr marL="342900" lvl="1" indent="-342900" algn="just" rtl="1">
              <a:buFontTx/>
              <a:buChar char="•"/>
            </a:pPr>
            <a:r>
              <a:rPr lang="ar-LB" sz="2400" dirty="0"/>
              <a:t>في حالة العديد من البلدان لم يرد حتى تاريخه اي </a:t>
            </a:r>
            <a:r>
              <a:rPr lang="ar-LB" sz="2400" dirty="0" smtClean="0"/>
              <a:t>معلومات </a:t>
            </a:r>
            <a:r>
              <a:rPr lang="ar-LB" sz="2400" dirty="0"/>
              <a:t>تتعلق بنسب تنفيذ الاتفاق إلى الأمانة العامة؛</a:t>
            </a:r>
          </a:p>
          <a:p>
            <a:pPr marL="342900" lvl="1" indent="-342900" algn="just" rtl="1">
              <a:buFontTx/>
              <a:buChar char="•"/>
            </a:pPr>
            <a:r>
              <a:rPr lang="ar-LB" sz="2400" dirty="0"/>
              <a:t>اضطرابات ونزاعات مسلحة كان لها اثرها المباشر على البنى التحتية بالاضافة الى التاثيرات الغير مباشرة كتدني </a:t>
            </a:r>
            <a:r>
              <a:rPr lang="ar-LB" sz="2400" dirty="0" smtClean="0"/>
              <a:t>قدرة </a:t>
            </a:r>
            <a:r>
              <a:rPr lang="ar-LB" sz="2400" dirty="0"/>
              <a:t>الدول على الإنفاق لتنفيذ متطلبات الاتفاق.  </a:t>
            </a:r>
            <a:endParaRPr lang="en-US" sz="2400" dirty="0"/>
          </a:p>
          <a:p>
            <a:endParaRPr lang="en-US" dirty="0"/>
          </a:p>
        </p:txBody>
      </p:sp>
      <p:sp>
        <p:nvSpPr>
          <p:cNvPr id="4" name="Title 1"/>
          <p:cNvSpPr>
            <a:spLocks noGrp="1"/>
          </p:cNvSpPr>
          <p:nvPr>
            <p:ph type="title"/>
          </p:nvPr>
        </p:nvSpPr>
        <p:spPr>
          <a:xfrm>
            <a:off x="457200" y="762000"/>
            <a:ext cx="8229600" cy="838200"/>
          </a:xfrm>
        </p:spPr>
        <p:txBody>
          <a:bodyPr/>
          <a:lstStyle/>
          <a:p>
            <a:r>
              <a:rPr lang="ar-LB" b="1" dirty="0" smtClean="0">
                <a:solidFill>
                  <a:srgbClr val="FF0000"/>
                </a:solidFill>
              </a:rPr>
              <a:t>الخلاصة</a:t>
            </a:r>
            <a:endParaRPr lang="en-US" b="1" dirty="0">
              <a:solidFill>
                <a:srgbClr val="FF0000"/>
              </a:solidFill>
            </a:endParaRPr>
          </a:p>
        </p:txBody>
      </p:sp>
    </p:spTree>
    <p:extLst>
      <p:ext uri="{BB962C8B-B14F-4D97-AF65-F5344CB8AC3E}">
        <p14:creationId xmlns:p14="http://schemas.microsoft.com/office/powerpoint/2010/main" val="2810185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4"/>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ar-LB" sz="4800" b="1" dirty="0" smtClean="0">
              <a:solidFill>
                <a:srgbClr val="F6C700"/>
              </a:solidFill>
            </a:endParaRPr>
          </a:p>
          <a:p>
            <a:pPr algn="ctr" eaLnBrk="1" hangingPunct="1">
              <a:buNone/>
            </a:pPr>
            <a:r>
              <a:rPr lang="ar-SA" sz="4800" b="1" dirty="0" smtClean="0">
                <a:solidFill>
                  <a:srgbClr val="FF0000"/>
                </a:solidFill>
              </a:rPr>
              <a:t>أشكركم على حسن استماعكم</a:t>
            </a:r>
            <a:endParaRPr lang="en-US" sz="48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lstStyle/>
          <a:p>
            <a:r>
              <a:rPr lang="ar-LB" b="1" dirty="0" smtClean="0">
                <a:solidFill>
                  <a:srgbClr val="FF0000"/>
                </a:solidFill>
              </a:rPr>
              <a:t>ملخص خطة العمل المقترحة لتنفيذ الاتفاق</a:t>
            </a:r>
            <a:r>
              <a:rPr lang="en-US" b="1" dirty="0" smtClean="0"/>
              <a:t/>
            </a:r>
            <a:br>
              <a:rPr lang="en-US" b="1" dirty="0" smtClean="0"/>
            </a:br>
            <a:endParaRPr lang="en-US" dirty="0"/>
          </a:p>
        </p:txBody>
      </p:sp>
      <p:sp>
        <p:nvSpPr>
          <p:cNvPr id="3" name="Content Placeholder 2"/>
          <p:cNvSpPr>
            <a:spLocks noGrp="1"/>
          </p:cNvSpPr>
          <p:nvPr>
            <p:ph idx="1"/>
          </p:nvPr>
        </p:nvSpPr>
        <p:spPr>
          <a:xfrm>
            <a:off x="457200" y="1752600"/>
            <a:ext cx="8229600" cy="4525963"/>
          </a:xfrm>
        </p:spPr>
        <p:txBody>
          <a:bodyPr/>
          <a:lstStyle/>
          <a:p>
            <a:pPr algn="r" rtl="1"/>
            <a:r>
              <a:rPr lang="ar-LB" dirty="0" smtClean="0"/>
              <a:t>ثلاثة محاور اساسية هي:</a:t>
            </a:r>
            <a:endParaRPr lang="en-US" dirty="0" smtClean="0"/>
          </a:p>
          <a:p>
            <a:pPr lvl="1" algn="r" rtl="1"/>
            <a:r>
              <a:rPr lang="ar-LB" dirty="0" smtClean="0"/>
              <a:t>	النواحي الإعلامية؛</a:t>
            </a:r>
            <a:endParaRPr lang="en-US" dirty="0" smtClean="0"/>
          </a:p>
          <a:p>
            <a:pPr lvl="1" algn="r" rtl="1"/>
            <a:r>
              <a:rPr lang="ar-LB" dirty="0" smtClean="0"/>
              <a:t> استكمال دراسات الجدوى الاقتصادية للوصلات الناقصة؛</a:t>
            </a:r>
            <a:endParaRPr lang="en-US" dirty="0" smtClean="0"/>
          </a:p>
          <a:p>
            <a:pPr lvl="1" algn="r" rtl="1"/>
            <a:r>
              <a:rPr lang="ar-LB" dirty="0" smtClean="0"/>
              <a:t>	المواصفات الفنية للمحاور.</a:t>
            </a:r>
            <a:endParaRPr lang="en-US" dirty="0" smtClean="0"/>
          </a:p>
          <a:p>
            <a:pPr algn="r" rtl="1">
              <a:buNone/>
            </a:pPr>
            <a:r>
              <a:rPr lang="ar-LB" dirty="0" smtClean="0"/>
              <a:t> </a:t>
            </a:r>
            <a:endParaRPr lang="en-US" dirty="0" smtClean="0"/>
          </a:p>
          <a:p>
            <a:pPr algn="l" rt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914400"/>
          </a:xfrm>
        </p:spPr>
        <p:txBody>
          <a:bodyPr/>
          <a:lstStyle/>
          <a:p>
            <a:r>
              <a:rPr lang="ar-LB" b="1" dirty="0" smtClean="0">
                <a:solidFill>
                  <a:srgbClr val="FF0000"/>
                </a:solidFill>
              </a:rPr>
              <a:t>ألف-  النواحي الإعلامية</a:t>
            </a:r>
            <a:r>
              <a:rPr lang="en-US" b="1" dirty="0" smtClean="0"/>
              <a:t/>
            </a:r>
            <a:br>
              <a:rPr lang="en-US" b="1" dirty="0" smtClean="0"/>
            </a:br>
            <a:endParaRPr lang="en-US" dirty="0"/>
          </a:p>
        </p:txBody>
      </p:sp>
      <p:sp>
        <p:nvSpPr>
          <p:cNvPr id="3" name="Content Placeholder 2"/>
          <p:cNvSpPr>
            <a:spLocks noGrp="1"/>
          </p:cNvSpPr>
          <p:nvPr>
            <p:ph idx="1"/>
          </p:nvPr>
        </p:nvSpPr>
        <p:spPr>
          <a:xfrm>
            <a:off x="457200" y="1905000"/>
            <a:ext cx="8229600" cy="4525963"/>
          </a:xfrm>
        </p:spPr>
        <p:txBody>
          <a:bodyPr/>
          <a:lstStyle/>
          <a:p>
            <a:pPr algn="r" rtl="1">
              <a:buNone/>
            </a:pPr>
            <a:endParaRPr lang="en-US" sz="2000" dirty="0" smtClean="0"/>
          </a:p>
          <a:p>
            <a:pPr algn="r" rtl="1"/>
            <a:r>
              <a:rPr lang="ar-LB" sz="2000" dirty="0" smtClean="0"/>
              <a:t> </a:t>
            </a:r>
            <a:r>
              <a:rPr lang="ar-SA" sz="2000" b="1" u="sng" dirty="0" smtClean="0"/>
              <a:t>إعداد كتيب وخريطة عن الاتفاق</a:t>
            </a:r>
            <a:r>
              <a:rPr lang="ar-LB" sz="2000" b="1" dirty="0" smtClean="0"/>
              <a:t>: </a:t>
            </a:r>
            <a:r>
              <a:rPr lang="ar-LB" sz="2000" dirty="0" smtClean="0"/>
              <a:t>تولت </a:t>
            </a:r>
            <a:r>
              <a:rPr lang="ar-LB" sz="2000" dirty="0" smtClean="0"/>
              <a:t>الإسكوا إعداد خريطة وكتيب يتضمن شرحاً عن الاتفاق والمحاور التي تتكون منها شبكة السكك الحديدية الدولية، ونبذة عن أهداف الاتفاق وفوائده</a:t>
            </a:r>
            <a:r>
              <a:rPr lang="ar-LB" sz="2000" dirty="0" smtClean="0"/>
              <a:t>.</a:t>
            </a:r>
            <a:endParaRPr lang="en-US" sz="2000" dirty="0" smtClean="0"/>
          </a:p>
          <a:p>
            <a:pPr algn="r" rtl="1"/>
            <a:r>
              <a:rPr lang="ar-SA" sz="2000" b="1" u="sng" dirty="0" smtClean="0"/>
              <a:t>إطلاق حملة إعلامية عن الاتفاق</a:t>
            </a:r>
            <a:r>
              <a:rPr lang="ar-LB" sz="2000" dirty="0" smtClean="0"/>
              <a:t>: </a:t>
            </a:r>
            <a:r>
              <a:rPr lang="ar-LB" sz="2000" dirty="0" smtClean="0"/>
              <a:t>على كل </a:t>
            </a:r>
            <a:r>
              <a:rPr lang="ar-LB" sz="2000" dirty="0"/>
              <a:t>دولة إطلاق حملة إعلامية في الصحف المحلية ومحطات التلفزة ووسائل الإعلام </a:t>
            </a:r>
            <a:r>
              <a:rPr lang="ar-LB" sz="2000" dirty="0" smtClean="0"/>
              <a:t>الأخرى </a:t>
            </a:r>
            <a:r>
              <a:rPr lang="ar-LB" sz="2000" dirty="0" smtClean="0"/>
              <a:t>مع </a:t>
            </a:r>
            <a:r>
              <a:rPr lang="ar-LB" sz="2000" dirty="0" smtClean="0"/>
              <a:t>البدء بالتنفيذ العملي لاتفاق السكك الحديدية الدولية، </a:t>
            </a:r>
            <a:r>
              <a:rPr lang="ar-LB" sz="2000" dirty="0" smtClean="0"/>
              <a:t>من اجل تعريف </a:t>
            </a:r>
            <a:r>
              <a:rPr lang="ar-LB" sz="2000" dirty="0" smtClean="0"/>
              <a:t>مستخدمي السكك الحديدية بأهداف الاتفاق وفوائده.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ar-LB" sz="3600" b="1" dirty="0" smtClean="0">
                <a:solidFill>
                  <a:srgbClr val="FF0000"/>
                </a:solidFill>
              </a:rPr>
              <a:t>باء-  استكمال دراسات الجدوى الاقتصادية للوصلات الناقصة</a:t>
            </a:r>
            <a:r>
              <a:rPr lang="en-US" sz="3600" b="1" dirty="0" smtClean="0">
                <a:solidFill>
                  <a:srgbClr val="FF0000"/>
                </a:solidFill>
              </a:rPr>
              <a:t/>
            </a:r>
            <a:br>
              <a:rPr lang="en-US" sz="3600" b="1" dirty="0" smtClean="0">
                <a:solidFill>
                  <a:srgbClr val="FF0000"/>
                </a:solidFill>
              </a:rPr>
            </a:br>
            <a:endParaRPr lang="en-US" sz="3600" dirty="0">
              <a:solidFill>
                <a:srgbClr val="FF0000"/>
              </a:solidFill>
            </a:endParaRPr>
          </a:p>
        </p:txBody>
      </p:sp>
      <p:sp>
        <p:nvSpPr>
          <p:cNvPr id="3" name="Content Placeholder 2"/>
          <p:cNvSpPr>
            <a:spLocks noGrp="1"/>
          </p:cNvSpPr>
          <p:nvPr>
            <p:ph idx="1"/>
          </p:nvPr>
        </p:nvSpPr>
        <p:spPr>
          <a:xfrm>
            <a:off x="457200" y="2057400"/>
            <a:ext cx="8229600" cy="4525963"/>
          </a:xfrm>
        </p:spPr>
        <p:txBody>
          <a:bodyPr/>
          <a:lstStyle/>
          <a:p>
            <a:pPr algn="r" rtl="1"/>
            <a:r>
              <a:rPr lang="ar-LB" sz="1800" b="1" u="sng" dirty="0" smtClean="0"/>
              <a:t>جرد الوصلات الناقصة</a:t>
            </a:r>
            <a:r>
              <a:rPr lang="ar-LB" sz="1800" dirty="0" smtClean="0"/>
              <a:t>: </a:t>
            </a:r>
            <a:r>
              <a:rPr lang="ar-SA" sz="1800" dirty="0" smtClean="0"/>
              <a:t>جرد الوصلات الناقصة تمهيدا لاستكمال دراسات الجدوى الاقتصادية لإنشاء وتشغيل تلك الوصلات يعتبر خطوة ضرورية لتنفيذ الاتفاق</a:t>
            </a:r>
            <a:r>
              <a:rPr lang="ar-LB" sz="1800" dirty="0" smtClean="0"/>
              <a:t> اذ</a:t>
            </a:r>
            <a:r>
              <a:rPr lang="ar-SA" sz="1800" dirty="0" smtClean="0"/>
              <a:t> إن أطوال الوصلات الناقصة في شبكة السكك الحديدية الدولية المعتمدة في الاتفاق تمثل حوالي</a:t>
            </a:r>
            <a:r>
              <a:rPr lang="ar-LB" sz="1800" dirty="0" smtClean="0"/>
              <a:t> </a:t>
            </a:r>
            <a:r>
              <a:rPr lang="ar-SA" sz="1800" dirty="0" smtClean="0"/>
              <a:t>60 في المائة من إجمالي أطوال الشبكة</a:t>
            </a:r>
            <a:endParaRPr lang="ar-LB" sz="1800" dirty="0" smtClean="0"/>
          </a:p>
          <a:p>
            <a:pPr algn="r" rtl="1">
              <a:buNone/>
            </a:pPr>
            <a:r>
              <a:rPr lang="ar-SA" sz="1800" dirty="0" smtClean="0"/>
              <a:t> </a:t>
            </a:r>
            <a:endParaRPr lang="en-US" sz="1800" dirty="0" smtClean="0"/>
          </a:p>
          <a:p>
            <a:pPr algn="r" rtl="1"/>
            <a:r>
              <a:rPr lang="ar-SA" sz="1800" dirty="0" smtClean="0"/>
              <a:t> </a:t>
            </a:r>
            <a:r>
              <a:rPr lang="ar-SA" sz="1800" b="1" u="sng" dirty="0" smtClean="0"/>
              <a:t>وضع أولويات دراسات الجدوى</a:t>
            </a:r>
            <a:r>
              <a:rPr lang="ar-LB" sz="1800" b="1" dirty="0" smtClean="0"/>
              <a:t> </a:t>
            </a:r>
            <a:r>
              <a:rPr lang="ar-LB" sz="1800" dirty="0" smtClean="0"/>
              <a:t>: يتم في هذه الخطوة وضع أولويات دراسات الجدوى للوصلات الناقصة</a:t>
            </a:r>
          </a:p>
          <a:p>
            <a:pPr algn="r" rtl="1"/>
            <a:endParaRPr lang="en-US" sz="1800" dirty="0" smtClean="0"/>
          </a:p>
          <a:p>
            <a:pPr algn="r" rtl="1"/>
            <a:r>
              <a:rPr lang="ar-LB" sz="1800" b="1" u="sng" dirty="0" smtClean="0"/>
              <a:t>إعداد دراسات الجدوى</a:t>
            </a:r>
            <a:r>
              <a:rPr lang="ar-LB" sz="1800" dirty="0" smtClean="0"/>
              <a:t>: يتم إعداد دراسات الجدوى للوصلات الناقصة بحسب الأولويات التي وضعت في </a:t>
            </a:r>
          </a:p>
          <a:p>
            <a:pPr algn="r" rtl="1">
              <a:buNone/>
            </a:pPr>
            <a:r>
              <a:rPr lang="ar-LB" sz="1800" dirty="0" smtClean="0"/>
              <a:t>الخطوة السابقة وبحسب توفر التمويل اللازم لإجراء هذه الدراسات.</a:t>
            </a:r>
          </a:p>
          <a:p>
            <a:pPr algn="r" rtl="1">
              <a:buNone/>
            </a:pPr>
            <a:endParaRPr lang="en-US" sz="1800" dirty="0" smtClean="0"/>
          </a:p>
          <a:p>
            <a:pPr algn="r" rtl="1"/>
            <a:r>
              <a:rPr lang="ar-LB" sz="1800" b="1" u="sng" dirty="0" smtClean="0"/>
              <a:t>تحديد أولويات إنشاء الوصلات الناقصة</a:t>
            </a:r>
            <a:r>
              <a:rPr lang="ar-LB" sz="1800" dirty="0" smtClean="0"/>
              <a:t>: </a:t>
            </a:r>
            <a:r>
              <a:rPr lang="ar-SA" sz="1800" dirty="0" smtClean="0"/>
              <a:t>يتم تحديد أولويات إنشاء الوصلات الناقصة بناء على نتائج دراسات الجدوى الاقتصادية التي يتم إعدادها في الخطوة السابقة وبحسب توفر التمويل اللازم للإنشاء من مصادره المختلفة</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1143000"/>
          </a:xfrm>
        </p:spPr>
        <p:txBody>
          <a:bodyPr/>
          <a:lstStyle/>
          <a:p>
            <a:r>
              <a:rPr lang="ar-SA" b="1" dirty="0" smtClean="0">
                <a:solidFill>
                  <a:srgbClr val="FF0000"/>
                </a:solidFill>
              </a:rPr>
              <a:t>جيم-  المواصفات الفنية للمحاور</a:t>
            </a:r>
            <a:r>
              <a:rPr lang="en-US" b="1" dirty="0" smtClean="0"/>
              <a:t/>
            </a:r>
            <a:br>
              <a:rPr lang="en-US" b="1" dirty="0" smtClean="0"/>
            </a:br>
            <a:endParaRPr lang="en-US" dirty="0"/>
          </a:p>
        </p:txBody>
      </p:sp>
      <p:sp>
        <p:nvSpPr>
          <p:cNvPr id="3" name="Content Placeholder 2"/>
          <p:cNvSpPr>
            <a:spLocks noGrp="1"/>
          </p:cNvSpPr>
          <p:nvPr>
            <p:ph idx="1"/>
          </p:nvPr>
        </p:nvSpPr>
        <p:spPr>
          <a:xfrm>
            <a:off x="533400" y="1905000"/>
            <a:ext cx="8229600" cy="4525963"/>
          </a:xfrm>
        </p:spPr>
        <p:txBody>
          <a:bodyPr/>
          <a:lstStyle/>
          <a:p>
            <a:pPr algn="r" rtl="1"/>
            <a:r>
              <a:rPr lang="ar-SA" sz="2000" b="1" u="sng" dirty="0" smtClean="0"/>
              <a:t>إعداد جداول المواصفات الفنية لكل جزء من الوصلات الموجودة</a:t>
            </a:r>
            <a:r>
              <a:rPr lang="ar-LB" sz="2000" dirty="0" smtClean="0"/>
              <a:t>: يتم </a:t>
            </a:r>
            <a:r>
              <a:rPr lang="ar-SA" sz="2000" dirty="0" smtClean="0"/>
              <a:t> في هذه الخطوة حصر الوصلات الموجودة والمواصفات الفنية لكل جزء من تلك الوصلات وفق نموذج الجدول 2 الذي تم إعداده وفقاً للمواصفات الواردة في الملحق الثاني للاتفاق.</a:t>
            </a:r>
            <a:endParaRPr lang="en-US" sz="2000" dirty="0" smtClean="0"/>
          </a:p>
          <a:p>
            <a:pPr algn="r" rtl="1"/>
            <a:r>
              <a:rPr lang="ar-SA" sz="2000" b="1" u="sng" dirty="0" smtClean="0"/>
              <a:t>تحديد المواصفات غير المتوافقة مع الاتفاق لكل جزء</a:t>
            </a:r>
            <a:r>
              <a:rPr lang="ar-LB" sz="2000" dirty="0" smtClean="0"/>
              <a:t>: </a:t>
            </a:r>
            <a:r>
              <a:rPr lang="ar-SA" sz="2000" dirty="0" smtClean="0"/>
              <a:t>تقوم كل دولة بجرد جميع المحاور الواقعة ضمن أراضيها وتحديد الأجزاء التي تكون المواصفات فيها غير مطابقة للمواصفات الفنية حسب الملحق الثاني للاتفاق ومن ثم تقوم بإعداد الدراسات المطلوبة.</a:t>
            </a:r>
            <a:endParaRPr lang="en-US" sz="2000" dirty="0" smtClean="0"/>
          </a:p>
          <a:p>
            <a:pPr algn="r" rtl="1"/>
            <a:r>
              <a:rPr lang="ar-SA" sz="2000" b="1" u="sng" dirty="0" smtClean="0"/>
              <a:t>إنهاء الأعمال المطلوبة للتحسينات للوصلات الموجود</a:t>
            </a:r>
            <a:r>
              <a:rPr lang="ar-SA" sz="2000" b="1" dirty="0" smtClean="0"/>
              <a:t>ة</a:t>
            </a:r>
            <a:r>
              <a:rPr lang="ar-LB" sz="2000" dirty="0" smtClean="0"/>
              <a:t>: </a:t>
            </a:r>
            <a:r>
              <a:rPr lang="ar-SA" sz="2000" dirty="0" smtClean="0"/>
              <a:t>تتولى كل دولة إجراء الأعمال اللازمة للوصول بسائر محاور الشبكة الواقعة ضمن أراضيها إلى المستوى المطلوب، على أن يجري إخطار الإسكوا بالجدول الزمني الذي تعتزم الدولة اتباعه في إجراء التحسينات اللازمة لتحديث أجزاء الشبكة.</a:t>
            </a:r>
            <a:endParaRPr lang="en-US" sz="2000" dirty="0" smtClean="0"/>
          </a:p>
          <a:p>
            <a:pPr algn="r" rtl="1"/>
            <a:r>
              <a:rPr lang="ar-SA" sz="2000" b="1" u="sng" dirty="0" smtClean="0"/>
              <a:t>إنشاء الوصلات الناقصة بحسب الأولويات المحددة في الخطوة (4)</a:t>
            </a:r>
            <a:r>
              <a:rPr lang="ar-SA" sz="2000" b="1" dirty="0" smtClean="0"/>
              <a:t> </a:t>
            </a:r>
            <a:r>
              <a:rPr lang="ar-SA" sz="2000" b="1" u="sng" dirty="0" smtClean="0"/>
              <a:t>والمواصفات الفنية في الاتفاق</a:t>
            </a:r>
            <a:r>
              <a:rPr lang="ar-LB" sz="2000" b="1" dirty="0" smtClean="0"/>
              <a:t>:</a:t>
            </a:r>
            <a:r>
              <a:rPr lang="ar-LB" sz="2000" dirty="0" smtClean="0"/>
              <a:t> </a:t>
            </a:r>
            <a:r>
              <a:rPr lang="ar-SA" sz="2000" dirty="0" smtClean="0"/>
              <a:t>وهذه هي الخطوة الأخيرة من تنفيذ الاتفاق وتتضمن إنشاء الوصلات الناقصة حسب الأولويات التي تم تحديدها وفقا لدراسات الجدوى الاقتصادية وفي حدود التمويل المتوفر لهذا الغرض</a:t>
            </a:r>
            <a:r>
              <a:rPr lang="ar-SA" dirty="0" smtClean="0"/>
              <a:t>.</a:t>
            </a:r>
            <a:endParaRPr lang="en-US" dirty="0" smtClean="0"/>
          </a:p>
          <a:p>
            <a:pPr rtl="1"/>
            <a:r>
              <a:rPr lang="en-US" dirty="0" smtClean="0"/>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ar-SA" sz="3600" b="1" dirty="0" smtClean="0">
                <a:solidFill>
                  <a:srgbClr val="FF0000"/>
                </a:solidFill>
              </a:rPr>
              <a:t>البرنامج الزمني لخطة العمل المقترحة لتنفيذ الاتفاق</a:t>
            </a:r>
            <a:endParaRPr lang="en-US" sz="3600" b="1" dirty="0">
              <a:solidFill>
                <a:srgbClr val="FF0000"/>
              </a:solidFill>
            </a:endParaRPr>
          </a:p>
        </p:txBody>
      </p:sp>
      <p:sp>
        <p:nvSpPr>
          <p:cNvPr id="3" name="Content Placeholder 2"/>
          <p:cNvSpPr>
            <a:spLocks noGrp="1"/>
          </p:cNvSpPr>
          <p:nvPr>
            <p:ph idx="1"/>
          </p:nvPr>
        </p:nvSpPr>
        <p:spPr>
          <a:xfrm>
            <a:off x="152400" y="1600200"/>
            <a:ext cx="8991600" cy="4648200"/>
          </a:xfrm>
        </p:spPr>
        <p:txBody>
          <a:bodyPr/>
          <a:lstStyle/>
          <a:p>
            <a:pPr algn="r" rtl="1">
              <a:buNone/>
            </a:pPr>
            <a:endParaRPr lang="ar-LB" sz="2400" dirty="0" smtClean="0"/>
          </a:p>
          <a:p>
            <a:pPr algn="r" rtl="1">
              <a:buNone/>
            </a:pPr>
            <a:endParaRPr lang="ar-LB" sz="2400" dirty="0" smtClean="0"/>
          </a:p>
          <a:p>
            <a:pPr algn="r" rtl="1">
              <a:buNone/>
            </a:pPr>
            <a:r>
              <a:rPr lang="ar-SA" sz="2400" b="1" dirty="0" smtClean="0"/>
              <a:t>إعداد كتيب عن الاتفاق (أعدت الإسكوا هذا الكتيب)</a:t>
            </a:r>
            <a:r>
              <a:rPr lang="ar-LB" sz="2400" dirty="0" smtClean="0"/>
              <a:t>: </a:t>
            </a:r>
            <a:r>
              <a:rPr lang="ar-SA" sz="2400" dirty="0" smtClean="0"/>
              <a:t>30 كانون الثاني/يناير 2004</a:t>
            </a:r>
            <a:endParaRPr lang="en-US" sz="2400" dirty="0" smtClean="0"/>
          </a:p>
          <a:p>
            <a:pPr algn="r" rtl="1">
              <a:buNone/>
            </a:pPr>
            <a:r>
              <a:rPr lang="ar-SA" sz="2400" b="1" dirty="0" smtClean="0"/>
              <a:t>إطلاق الحملة الإعلامية</a:t>
            </a:r>
            <a:r>
              <a:rPr lang="ar-LB" sz="2400" dirty="0" smtClean="0"/>
              <a:t>			    : </a:t>
            </a:r>
            <a:r>
              <a:rPr lang="ar-SA" sz="2400" dirty="0" smtClean="0"/>
              <a:t>1 نيسان/أبريل 2006</a:t>
            </a:r>
            <a:endParaRPr lang="en-US" sz="2400" dirty="0" smtClean="0"/>
          </a:p>
          <a:p>
            <a:pPr algn="r" rtl="1">
              <a:buNone/>
            </a:pPr>
            <a:r>
              <a:rPr lang="ar-SA" sz="2400" b="1" dirty="0" smtClean="0"/>
              <a:t>استكمال دراسات الجدوى الاقتصادية للوصلات الناقصة</a:t>
            </a:r>
            <a:r>
              <a:rPr lang="ar-LB" sz="2400" dirty="0" smtClean="0"/>
              <a:t>: </a:t>
            </a:r>
            <a:r>
              <a:rPr lang="ar-SA" sz="2400" dirty="0" smtClean="0"/>
              <a:t>31 كانون الأول/ديسمبر 2008</a:t>
            </a:r>
            <a:endParaRPr lang="en-US" sz="2400" dirty="0" smtClean="0"/>
          </a:p>
          <a:p>
            <a:pPr algn="r" rtl="1">
              <a:buNone/>
            </a:pPr>
            <a:r>
              <a:rPr lang="ar-SA" sz="2400" b="1" dirty="0" smtClean="0"/>
              <a:t>إنهاء الأعمال المطلوبة للتحسينات للوصلات الموجودة</a:t>
            </a:r>
            <a:r>
              <a:rPr lang="ar-LB" sz="2400" dirty="0" smtClean="0"/>
              <a:t>: </a:t>
            </a:r>
            <a:r>
              <a:rPr lang="ar-SA" sz="2400" dirty="0" smtClean="0"/>
              <a:t>31 كانون الأول/ديسمبر 2012</a:t>
            </a:r>
            <a:endParaRPr lang="en-US" sz="2400" dirty="0" smtClean="0"/>
          </a:p>
          <a:p>
            <a:pPr algn="r" rtl="1">
              <a:buNone/>
            </a:pPr>
            <a:r>
              <a:rPr lang="ar-SA" sz="2400" b="1" dirty="0" smtClean="0"/>
              <a:t>إنشاء الوصلات غير الموجودة</a:t>
            </a:r>
            <a:r>
              <a:rPr lang="ar-LB" sz="2400" dirty="0" smtClean="0"/>
              <a:t>		       : </a:t>
            </a:r>
            <a:r>
              <a:rPr lang="ar-SA" sz="2400" dirty="0" smtClean="0"/>
              <a:t>31 كانون الأول/ديسمبر 2020</a:t>
            </a:r>
            <a:endParaRPr lang="en-US" sz="2400" dirty="0" smtClean="0"/>
          </a:p>
          <a:p>
            <a:pPr algn="l" rtl="1"/>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838200"/>
          </a:xfrm>
        </p:spPr>
        <p:txBody>
          <a:bodyPr/>
          <a:lstStyle/>
          <a:p>
            <a:r>
              <a:rPr lang="ar-LB" dirty="0" smtClean="0">
                <a:solidFill>
                  <a:srgbClr val="FF0000"/>
                </a:solidFill>
              </a:rPr>
              <a:t>مصادر</a:t>
            </a:r>
            <a:endParaRPr lang="en-US" dirty="0">
              <a:solidFill>
                <a:srgbClr val="FF0000"/>
              </a:solidFill>
            </a:endParaRPr>
          </a:p>
        </p:txBody>
      </p:sp>
      <p:sp>
        <p:nvSpPr>
          <p:cNvPr id="3" name="Content Placeholder 2"/>
          <p:cNvSpPr>
            <a:spLocks noGrp="1"/>
          </p:cNvSpPr>
          <p:nvPr>
            <p:ph idx="1"/>
          </p:nvPr>
        </p:nvSpPr>
        <p:spPr/>
        <p:txBody>
          <a:bodyPr/>
          <a:lstStyle/>
          <a:p>
            <a:pPr algn="r" rtl="1"/>
            <a:r>
              <a:rPr lang="ar-LB" dirty="0" smtClean="0"/>
              <a:t>اعتمدت تقديرات الاسكوا في تقييم نسب تنفيذ اتفاق السكك الحديدية الدولية على البيانات التي قدمتها الدول:</a:t>
            </a:r>
          </a:p>
          <a:p>
            <a:pPr lvl="1" algn="r" rtl="1"/>
            <a:r>
              <a:rPr lang="ar-LB" dirty="0" smtClean="0"/>
              <a:t>تحضيراً للدورة الحادية عشرة للجنة النقل (اذار /مارس 2010)</a:t>
            </a:r>
          </a:p>
          <a:p>
            <a:pPr lvl="1" algn="r" rtl="1"/>
            <a:r>
              <a:rPr lang="ar-LB" dirty="0" smtClean="0"/>
              <a:t>تحضيراً للدورة الثالثة عشرة للجنة النقل (نيسان /ابريل 2012)</a:t>
            </a:r>
          </a:p>
          <a:p>
            <a:pPr lvl="1" algn="r" rtl="1">
              <a:lnSpc>
                <a:spcPct val="80000"/>
              </a:lnSpc>
            </a:pPr>
            <a:r>
              <a:rPr lang="ar-LB" dirty="0" smtClean="0"/>
              <a:t>تحضيراً للدورة الخامسة عشرة للجنة النقل </a:t>
            </a:r>
            <a:r>
              <a:rPr lang="ar-LB" dirty="0" smtClean="0"/>
              <a:t>(كانون الثاني/يناير</a:t>
            </a:r>
            <a:r>
              <a:rPr lang="ar-SA" dirty="0" smtClean="0"/>
              <a:t> </a:t>
            </a:r>
            <a:r>
              <a:rPr lang="ar-LB" dirty="0" smtClean="0"/>
              <a:t>  </a:t>
            </a:r>
            <a:r>
              <a:rPr lang="en-US" dirty="0"/>
              <a:t>5</a:t>
            </a:r>
            <a:r>
              <a:rPr lang="ar-SA" dirty="0" smtClean="0"/>
              <a:t>20</a:t>
            </a:r>
            <a:r>
              <a:rPr lang="ar-LB" dirty="0" smtClean="0"/>
              <a:t>1)</a:t>
            </a:r>
            <a:endParaRPr lang="en-US" dirty="0" smtClean="0"/>
          </a:p>
          <a:p>
            <a:pPr algn="r" rtl="1"/>
            <a:r>
              <a:rPr lang="ar-LB" dirty="0" smtClean="0"/>
              <a:t>وتعتبر هذه النتائج خلاصة للجهود التي قامت بها هذه الدول على فترة الخمس سنوات الماضية.</a:t>
            </a:r>
          </a:p>
          <a:p>
            <a:pPr algn="r" rt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ar-LB" b="1" dirty="0" smtClean="0">
                <a:solidFill>
                  <a:srgbClr val="FF0000"/>
                </a:solidFill>
              </a:rPr>
              <a:t>الاردن</a:t>
            </a:r>
            <a:endParaRPr lang="en-US" dirty="0">
              <a:solidFill>
                <a:srgbClr val="FF0000"/>
              </a:solidFill>
            </a:endParaRPr>
          </a:p>
        </p:txBody>
      </p:sp>
      <p:sp>
        <p:nvSpPr>
          <p:cNvPr id="5" name="Content Placeholder 4"/>
          <p:cNvSpPr>
            <a:spLocks noGrp="1"/>
          </p:cNvSpPr>
          <p:nvPr>
            <p:ph idx="1"/>
          </p:nvPr>
        </p:nvSpPr>
        <p:spPr>
          <a:xfrm>
            <a:off x="609600" y="2057401"/>
            <a:ext cx="8229600" cy="3429000"/>
          </a:xfrm>
        </p:spPr>
        <p:txBody>
          <a:bodyPr/>
          <a:lstStyle/>
          <a:p>
            <a:pPr algn="r" rtl="1"/>
            <a:r>
              <a:rPr lang="ar-JO" dirty="0" smtClean="0"/>
              <a:t>وُضع مخطط لتنفيذ مشروع هدفه إنشاء شبكة كاملة من السكك الحديدية القياسية</a:t>
            </a:r>
            <a:endParaRPr lang="ar-LB" dirty="0" smtClean="0"/>
          </a:p>
          <a:p>
            <a:pPr algn="r" rtl="1"/>
            <a:r>
              <a:rPr lang="ar-JO" dirty="0" smtClean="0"/>
              <a:t>حُدد مجموع أطوال الوصلات الناقصة بنحو 1085 كلم</a:t>
            </a:r>
            <a:endParaRPr lang="ar-LB" dirty="0" smtClean="0"/>
          </a:p>
          <a:p>
            <a:pPr algn="r" rtl="1"/>
            <a:r>
              <a:rPr lang="ar-JO" dirty="0" smtClean="0"/>
              <a:t>قد أُنجزت دراسة جدوى لكامل شبكة السكك الحديدية</a:t>
            </a:r>
            <a:endParaRPr lang="ar-LB" dirty="0" smtClean="0"/>
          </a:p>
          <a:p>
            <a:pPr algn="r" rtl="1"/>
            <a:endParaRPr lang="ar-LB" dirty="0" smtClean="0"/>
          </a:p>
          <a:p>
            <a:endParaRPr lang="en-US" dirty="0"/>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1375</Words>
  <Application>Microsoft Office PowerPoint</Application>
  <PresentationFormat>On-screen Show (4:3)</PresentationFormat>
  <Paragraphs>109</Paragraphs>
  <Slides>21</Slides>
  <Notes>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1_Default Design</vt:lpstr>
      <vt:lpstr>3_Default Design</vt:lpstr>
      <vt:lpstr>2_Default Design</vt:lpstr>
      <vt:lpstr>متابعة تنفيذ مكونات نظام النقل المتكامل في المشرق العربي اتفاق  السكك الحديدية في المشرق العربي   البند 5(ا) من جدول الأعمال </vt:lpstr>
      <vt:lpstr>PowerPoint Presentation</vt:lpstr>
      <vt:lpstr>ملخص خطة العمل المقترحة لتنفيذ الاتفاق </vt:lpstr>
      <vt:lpstr>ألف-  النواحي الإعلامية </vt:lpstr>
      <vt:lpstr>باء-  استكمال دراسات الجدوى الاقتصادية للوصلات الناقصة </vt:lpstr>
      <vt:lpstr>جيم-  المواصفات الفنية للمحاور </vt:lpstr>
      <vt:lpstr>البرنامج الزمني لخطة العمل المقترحة لتنفيذ الاتفاق</vt:lpstr>
      <vt:lpstr>مصادر</vt:lpstr>
      <vt:lpstr>الاردن</vt:lpstr>
      <vt:lpstr>الامارات العربية</vt:lpstr>
      <vt:lpstr>البحرين</vt:lpstr>
      <vt:lpstr>الجمهورية العربية السورية  </vt:lpstr>
      <vt:lpstr>فلسطين</vt:lpstr>
      <vt:lpstr>الكويت</vt:lpstr>
      <vt:lpstr>لبنان</vt:lpstr>
      <vt:lpstr>سلطنة عُمان</vt:lpstr>
      <vt:lpstr>مصر</vt:lpstr>
      <vt:lpstr>المملكة العربية السعودية</vt:lpstr>
      <vt:lpstr>اليمن</vt:lpstr>
      <vt:lpstr>الخلاصة</vt:lpstr>
      <vt:lpstr>PowerPoint Presentation</vt:lpstr>
    </vt:vector>
  </TitlesOfParts>
  <Company>United Nations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WassimHP</cp:lastModifiedBy>
  <cp:revision>50</cp:revision>
  <dcterms:created xsi:type="dcterms:W3CDTF">2008-04-16T08:04:29Z</dcterms:created>
  <dcterms:modified xsi:type="dcterms:W3CDTF">2015-01-27T03:40:05Z</dcterms:modified>
</cp:coreProperties>
</file>