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39" r:id="rId2"/>
    <p:sldId id="490" r:id="rId3"/>
    <p:sldId id="485" r:id="rId4"/>
    <p:sldId id="489" r:id="rId5"/>
    <p:sldId id="296" r:id="rId6"/>
    <p:sldId id="491" r:id="rId7"/>
    <p:sldId id="492" r:id="rId8"/>
    <p:sldId id="493" r:id="rId9"/>
    <p:sldId id="494" r:id="rId10"/>
    <p:sldId id="49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A20000"/>
    <a:srgbClr val="996600"/>
    <a:srgbClr val="35C9C2"/>
    <a:srgbClr val="2B166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80" autoAdjust="0"/>
    <p:restoredTop sz="94654" autoAdjust="0"/>
  </p:normalViewPr>
  <p:slideViewPr>
    <p:cSldViewPr>
      <p:cViewPr varScale="1">
        <p:scale>
          <a:sx n="68" d="100"/>
          <a:sy n="68" d="100"/>
        </p:scale>
        <p:origin x="146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0B2BC06-C79F-41B5-8628-54BF683A2ABD}" type="datetimeFigureOut">
              <a:rPr lang="ar-SA" smtClean="0"/>
              <a:pPr/>
              <a:t>08/02/1441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843136FB-DD12-4A51-A466-853334589ABF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8400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L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B6503B2-36E8-4026-AD5A-6A127B13A796}" type="datetimeFigureOut">
              <a:rPr lang="ar-LB" smtClean="0"/>
              <a:pPr/>
              <a:t>08/02/1441</a:t>
            </a:fld>
            <a:endParaRPr lang="ar-L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L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L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L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64CC954-B23E-491A-880A-F678E85B1130}" type="slidenum">
              <a:rPr lang="ar-LB" smtClean="0"/>
              <a:pPr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633307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79"/>
            <a:fld id="{FEB3D265-CAFF-4628-AE52-08FDBF060CBE}" type="slidenum">
              <a:rPr lang="ar-SA" smtClean="0">
                <a:latin typeface="Arial" pitchFamily="34" charset="0"/>
                <a:cs typeface="Arial" pitchFamily="34" charset="0"/>
              </a:rPr>
              <a:pPr defTabSz="912879"/>
              <a:t>5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79"/>
            <a:fld id="{FEB3D265-CAFF-4628-AE52-08FDBF060CBE}" type="slidenum">
              <a:rPr lang="ar-SA" smtClean="0">
                <a:latin typeface="Arial" pitchFamily="34" charset="0"/>
                <a:cs typeface="Arial" pitchFamily="34" charset="0"/>
              </a:rPr>
              <a:pPr defTabSz="912879"/>
              <a:t>6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698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79"/>
            <a:fld id="{FEB3D265-CAFF-4628-AE52-08FDBF060CBE}" type="slidenum">
              <a:rPr lang="ar-SA" smtClean="0">
                <a:latin typeface="Arial" pitchFamily="34" charset="0"/>
                <a:cs typeface="Arial" pitchFamily="34" charset="0"/>
              </a:rPr>
              <a:pPr defTabSz="912879"/>
              <a:t>7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8875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79"/>
            <a:fld id="{FEB3D265-CAFF-4628-AE52-08FDBF060CBE}" type="slidenum">
              <a:rPr lang="ar-SA" smtClean="0">
                <a:latin typeface="Arial" pitchFamily="34" charset="0"/>
                <a:cs typeface="Arial" pitchFamily="34" charset="0"/>
              </a:rPr>
              <a:pPr defTabSz="912879"/>
              <a:t>8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788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79"/>
            <a:fld id="{FEB3D265-CAFF-4628-AE52-08FDBF060CBE}" type="slidenum">
              <a:rPr lang="ar-SA" smtClean="0">
                <a:latin typeface="Arial" pitchFamily="34" charset="0"/>
                <a:cs typeface="Arial" pitchFamily="34" charset="0"/>
              </a:rPr>
              <a:pPr defTabSz="912879"/>
              <a:t>9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57172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12879"/>
            <a:fld id="{FEB3D265-CAFF-4628-AE52-08FDBF060CBE}" type="slidenum">
              <a:rPr lang="ar-SA" smtClean="0">
                <a:latin typeface="Arial" pitchFamily="34" charset="0"/>
                <a:cs typeface="Arial" pitchFamily="34" charset="0"/>
              </a:rPr>
              <a:pPr defTabSz="912879"/>
              <a:t>10</a:t>
            </a:fld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1136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urves--inverting222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5511650"/>
            <a:ext cx="9144000" cy="1803550"/>
          </a:xfrm>
          <a:prstGeom prst="rect">
            <a:avLst/>
          </a:prstGeom>
        </p:spPr>
      </p:pic>
      <p:sp>
        <p:nvSpPr>
          <p:cNvPr id="5" name="Rectangle 18"/>
          <p:cNvSpPr>
            <a:spLocks noChangeArrowheads="1"/>
          </p:cNvSpPr>
          <p:nvPr userDrawn="1"/>
        </p:nvSpPr>
        <p:spPr bwMode="gray">
          <a:xfrm flipV="1">
            <a:off x="0" y="1"/>
            <a:ext cx="9144000" cy="228599"/>
          </a:xfrm>
          <a:prstGeom prst="rect">
            <a:avLst/>
          </a:prstGeom>
          <a:solidFill>
            <a:srgbClr val="A20000"/>
          </a:solidFill>
          <a:ln>
            <a:solidFill>
              <a:srgbClr val="C00000"/>
            </a:solidFill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ar-SA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ar-SA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23038"/>
            <a:ext cx="1676400" cy="334962"/>
          </a:xfrm>
        </p:spPr>
        <p:txBody>
          <a:bodyPr/>
          <a:lstStyle/>
          <a:p>
            <a:r>
              <a:rPr lang="en-US"/>
              <a:t>www.aas.com.sa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www.aas.com.sa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820025" cy="44069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23038"/>
            <a:ext cx="1676400" cy="334962"/>
          </a:xfrm>
        </p:spPr>
        <p:txBody>
          <a:bodyPr/>
          <a:lstStyle/>
          <a:p>
            <a:r>
              <a:rPr lang="en-US"/>
              <a:t>www.aas.com.sa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urves--inverting222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0" y="5511650"/>
            <a:ext cx="9144000" cy="1803550"/>
          </a:xfrm>
          <a:prstGeom prst="rect">
            <a:avLst/>
          </a:prstGeom>
        </p:spPr>
      </p:pic>
      <p:sp>
        <p:nvSpPr>
          <p:cNvPr id="1042" name="Rectangle 18"/>
          <p:cNvSpPr>
            <a:spLocks noChangeArrowheads="1"/>
          </p:cNvSpPr>
          <p:nvPr/>
        </p:nvSpPr>
        <p:spPr bwMode="gray">
          <a:xfrm flipV="1">
            <a:off x="0" y="1"/>
            <a:ext cx="9144000" cy="692150"/>
          </a:xfrm>
          <a:prstGeom prst="rect">
            <a:avLst/>
          </a:prstGeom>
          <a:solidFill>
            <a:srgbClr val="A20000"/>
          </a:solidFill>
          <a:ln>
            <a:solidFill>
              <a:srgbClr val="C00000"/>
            </a:solidFill>
            <a:headEnd/>
            <a:tailEnd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endParaRPr lang="ar-SA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457200" y="6523038"/>
            <a:ext cx="1676400" cy="33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www.aas.com.sa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76200"/>
            <a:ext cx="8229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hf sldNum="0" hdr="0"/>
  <p:txStyles>
    <p:titleStyle>
      <a:lvl1pPr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2pPr>
      <a:lvl3pPr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3pPr>
      <a:lvl4pPr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4pPr>
      <a:lvl5pPr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5pPr>
      <a:lvl6pPr marL="457200"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6pPr>
      <a:lvl7pPr marL="914400"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7pPr>
      <a:lvl8pPr marL="1371600"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8pPr>
      <a:lvl9pPr marL="1828800" algn="ctr" rtl="1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rgbClr val="A20000"/>
        </a:buClr>
        <a:buFont typeface="Wingdings" pitchFamily="2" charset="2"/>
        <a:buChar char="v"/>
        <a:defRPr sz="2800" b="1" baseline="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rgbClr val="A20000"/>
        </a:buClr>
        <a:buFont typeface="Wingdings" pitchFamily="2" charset="2"/>
        <a:buChar char="§"/>
        <a:defRPr sz="2800" baseline="0">
          <a:solidFill>
            <a:schemeClr val="bg2">
              <a:lumMod val="75000"/>
            </a:schemeClr>
          </a:solidFill>
          <a:latin typeface="Arial" charset="0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rgbClr val="A20000"/>
        </a:buClr>
        <a:buChar char="•"/>
        <a:defRPr sz="2400" baseline="0">
          <a:solidFill>
            <a:schemeClr val="bg2">
              <a:lumMod val="75000"/>
            </a:schemeClr>
          </a:solidFill>
          <a:latin typeface="Arial" charset="0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 sz="2000" baseline="0">
          <a:solidFill>
            <a:schemeClr val="bg2">
              <a:lumMod val="75000"/>
            </a:schemeClr>
          </a:solidFill>
          <a:latin typeface="Arial" charset="0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 baseline="0">
          <a:solidFill>
            <a:schemeClr val="bg2">
              <a:lumMod val="75000"/>
            </a:schemeClr>
          </a:solidFill>
          <a:latin typeface="Arial" charset="0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-12510" y="6739017"/>
            <a:ext cx="23206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bg1"/>
                </a:solidFill>
                <a:latin typeface="Verdana" pitchFamily="34" charset="0"/>
              </a:rPr>
              <a:t>www.naseej.com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5382" y="4724400"/>
            <a:ext cx="2837598" cy="62270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838200" y="1351038"/>
            <a:ext cx="68736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Arabic Searching</a:t>
            </a:r>
          </a:p>
          <a:p>
            <a:pPr algn="ctr"/>
            <a:r>
              <a:rPr lang="en-US" sz="4000" b="1" dirty="0"/>
              <a:t>and </a:t>
            </a:r>
          </a:p>
          <a:p>
            <a:pPr algn="ctr"/>
            <a:r>
              <a:rPr lang="en-US" sz="4000" b="1" dirty="0"/>
              <a:t>Web Visibility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819400" y="36576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Wajdi</a:t>
            </a:r>
            <a:r>
              <a:rPr lang="en-US" dirty="0"/>
              <a:t> </a:t>
            </a:r>
            <a:r>
              <a:rPr lang="en-US" dirty="0" err="1"/>
              <a:t>Tahmoush</a:t>
            </a:r>
            <a:endParaRPr lang="en-US" dirty="0"/>
          </a:p>
          <a:p>
            <a:r>
              <a:rPr lang="en-US" dirty="0"/>
              <a:t>Technology Solutions Manager</a:t>
            </a:r>
          </a:p>
        </p:txBody>
      </p:sp>
    </p:spTree>
    <p:extLst>
      <p:ext uri="{BB962C8B-B14F-4D97-AF65-F5344CB8AC3E}">
        <p14:creationId xmlns:p14="http://schemas.microsoft.com/office/powerpoint/2010/main" val="5962593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rtl="0"/>
            <a:endParaRPr lang="en-US" sz="2800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23038"/>
            <a:ext cx="1676400" cy="334962"/>
          </a:xfrm>
        </p:spPr>
        <p:txBody>
          <a:bodyPr/>
          <a:lstStyle/>
          <a:p>
            <a:r>
              <a:rPr lang="en-US" dirty="0"/>
              <a:t>www.naseej.com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AE4017-F58B-49E8-B359-61EB42276BCF}"/>
              </a:ext>
            </a:extLst>
          </p:cNvPr>
          <p:cNvSpPr txBox="1"/>
          <p:nvPr/>
        </p:nvSpPr>
        <p:spPr>
          <a:xfrm>
            <a:off x="1524000" y="1447800"/>
            <a:ext cx="5638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Thank You</a:t>
            </a:r>
          </a:p>
        </p:txBody>
      </p:sp>
      <p:pic>
        <p:nvPicPr>
          <p:cNvPr id="1026" name="Picture 2" descr="Image result for Questions?">
            <a:extLst>
              <a:ext uri="{FF2B5EF4-FFF2-40B4-BE49-F238E27FC236}">
                <a16:creationId xmlns:a16="http://schemas.microsoft.com/office/drawing/2014/main" id="{5FF5CAB0-8E57-4B04-8EDF-33A08AB72C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5323" y="2743200"/>
            <a:ext cx="45720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5543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76300" y="1447800"/>
            <a:ext cx="7391400" cy="4381500"/>
          </a:xfrm>
        </p:spPr>
        <p:txBody>
          <a:bodyPr/>
          <a:lstStyle/>
          <a:p>
            <a:pPr algn="l" rtl="0">
              <a:spcBef>
                <a:spcPts val="1200"/>
              </a:spcBef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unique processor for Handing Arabic indexing and Searching.</a:t>
            </a:r>
          </a:p>
          <a:p>
            <a:pPr algn="l" rtl="0">
              <a:spcBef>
                <a:spcPts val="1200"/>
              </a:spcBef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New Approach for Delivering Web Visibility of Libraries Content.</a:t>
            </a:r>
          </a:p>
          <a:p>
            <a:pPr algn="l" rtl="0">
              <a:spcBef>
                <a:spcPts val="1200"/>
              </a:spcBef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Single Unified Search while Keeping Library Data in Place.</a:t>
            </a:r>
          </a:p>
          <a:p>
            <a:pPr algn="l" rtl="0">
              <a:spcBef>
                <a:spcPts val="1200"/>
              </a:spcBef>
            </a:pPr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Searching Library OPAC and Electronic Resources (Summon and EDS) without losing Arabic Language Handling</a:t>
            </a:r>
          </a:p>
          <a:p>
            <a:pPr marL="0" indent="0" algn="l" rtl="0">
              <a:spcBef>
                <a:spcPts val="1200"/>
              </a:spcBef>
              <a:buNone/>
            </a:pP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7950F49-8415-45F0-B343-1FE9FC947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76200"/>
            <a:ext cx="8659504" cy="563562"/>
          </a:xfrm>
        </p:spPr>
        <p:txBody>
          <a:bodyPr/>
          <a:lstStyle/>
          <a:p>
            <a:r>
              <a:rPr lang="en-US" dirty="0" err="1"/>
              <a:t>Naseej</a:t>
            </a:r>
            <a:r>
              <a:rPr lang="en-US" dirty="0"/>
              <a:t> Solution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77948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59504" cy="563562"/>
          </a:xfrm>
        </p:spPr>
        <p:txBody>
          <a:bodyPr/>
          <a:lstStyle/>
          <a:p>
            <a:r>
              <a:rPr lang="en-US" dirty="0"/>
              <a:t>Recall &amp; Precision</a:t>
            </a:r>
            <a:endParaRPr lang="ar-S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www.naseej.com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32FF3EA-992F-4739-BCD2-06F767CBBF02}"/>
              </a:ext>
            </a:extLst>
          </p:cNvPr>
          <p:cNvSpPr txBox="1"/>
          <p:nvPr/>
        </p:nvSpPr>
        <p:spPr>
          <a:xfrm>
            <a:off x="304800" y="966787"/>
            <a:ext cx="883920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b="1" dirty="0"/>
              <a:t>Recall illustrates the confidence that a search returns all the information you are interested in.</a:t>
            </a:r>
          </a:p>
          <a:p>
            <a:pPr>
              <a:spcBef>
                <a:spcPts val="1200"/>
              </a:spcBef>
            </a:pPr>
            <a:r>
              <a:rPr lang="en-US" b="1" dirty="0"/>
              <a:t>Precision, is the confidence that the results of your search are relevant.</a:t>
            </a:r>
          </a:p>
          <a:p>
            <a:pPr>
              <a:spcBef>
                <a:spcPts val="1200"/>
              </a:spcBef>
            </a:pPr>
            <a:r>
              <a:rPr lang="en-US" dirty="0"/>
              <a:t>Web users are used to low recall and precision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en-US" dirty="0"/>
              <a:t>Achieving high precision and recall when searching unstructured, semi-structured or even perfectly structured data is a very difficult task.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Librarians and library OPAC users are used to, and require very high recall and precision. 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en-US" dirty="0"/>
              <a:t>Great care and consistent rules (such as AACR2) applied in creating structured catalogue records.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en-US" dirty="0"/>
              <a:t>Different Indexes Techniques are used to achieve high recall.</a:t>
            </a:r>
          </a:p>
          <a:p>
            <a:pPr marL="285750" indent="-285750">
              <a:spcBef>
                <a:spcPts val="1200"/>
              </a:spcBef>
              <a:buFont typeface="Wingdings" pitchFamily="2" charset="2"/>
              <a:buChar char="Ø"/>
            </a:pPr>
            <a:r>
              <a:rPr lang="en-US" dirty="0"/>
              <a:t>Recall is a real problem for Arabic Language! (Requires Special Arabic Indexer)</a:t>
            </a:r>
          </a:p>
        </p:txBody>
      </p:sp>
    </p:spTree>
    <p:extLst>
      <p:ext uri="{BB962C8B-B14F-4D97-AF65-F5344CB8AC3E}">
        <p14:creationId xmlns:p14="http://schemas.microsoft.com/office/powerpoint/2010/main" val="1173885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23038"/>
            <a:ext cx="1676400" cy="334962"/>
          </a:xfrm>
        </p:spPr>
        <p:txBody>
          <a:bodyPr/>
          <a:lstStyle/>
          <a:p>
            <a:r>
              <a:rPr lang="en-US" dirty="0"/>
              <a:t>www.naseejcom</a:t>
            </a: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229600" cy="563562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dirty="0">
                <a:cs typeface="Arial" charset="0"/>
              </a:rPr>
              <a:t>Arabic Indexing &amp; Searching</a:t>
            </a:r>
            <a:endParaRPr lang="en-GB" dirty="0">
              <a:cs typeface="Arial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740484" y="990600"/>
            <a:ext cx="8403515" cy="5029200"/>
          </a:xfrm>
          <a:prstGeom prst="rect">
            <a:avLst/>
          </a:prstGeom>
        </p:spPr>
        <p:txBody>
          <a:bodyPr/>
          <a:lstStyle>
            <a:lvl1pPr marL="342900" indent="-342900" algn="r" rtl="1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20000"/>
              </a:buClr>
              <a:buFont typeface="Wingdings" pitchFamily="2" charset="2"/>
              <a:buChar char="v"/>
              <a:defRPr sz="2800" b="1" baseline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20000"/>
              </a:buClr>
              <a:buFont typeface="Wingdings" pitchFamily="2" charset="2"/>
              <a:buChar char="§"/>
              <a:defRPr sz="2800" baseline="0">
                <a:solidFill>
                  <a:schemeClr val="bg2">
                    <a:lumMod val="75000"/>
                  </a:schemeClr>
                </a:solidFill>
                <a:latin typeface="Arial" charset="0"/>
              </a:defRPr>
            </a:lvl2pPr>
            <a:lvl3pPr marL="11430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20000"/>
              </a:buClr>
              <a:buChar char="•"/>
              <a:defRPr sz="2400" baseline="0">
                <a:solidFill>
                  <a:schemeClr val="bg2">
                    <a:lumMod val="75000"/>
                  </a:schemeClr>
                </a:solidFill>
                <a:latin typeface="Arial" charset="0"/>
              </a:defRPr>
            </a:lvl3pPr>
            <a:lvl4pPr marL="16002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bg2">
                    <a:lumMod val="75000"/>
                  </a:schemeClr>
                </a:solidFill>
                <a:latin typeface="Arial" charset="0"/>
              </a:defRPr>
            </a:lvl4pPr>
            <a:lvl5pPr marL="20574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bg2">
                    <a:lumMod val="75000"/>
                  </a:schemeClr>
                </a:solidFill>
                <a:latin typeface="Arial" charset="0"/>
              </a:defRPr>
            </a:lvl5pPr>
            <a:lvl6pPr marL="25146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l" rtl="0">
              <a:buNone/>
            </a:pPr>
            <a:r>
              <a:rPr lang="en-US" sz="2400" dirty="0"/>
              <a:t>Delivering High Recall and Precision in Searching Arabic is a complicated task</a:t>
            </a:r>
          </a:p>
          <a:p>
            <a:pPr lvl="1" algn="l" rtl="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en-US" sz="2000" dirty="0"/>
              <a:t>Many Systems implements partial normalization and Truncation Algorithms to enhance Arabic Support.</a:t>
            </a:r>
          </a:p>
          <a:p>
            <a:pPr lvl="1" algn="l" rtl="0">
              <a:buFont typeface="Wingdings" panose="05000000000000000000" pitchFamily="2" charset="2"/>
              <a:buChar char="Ø"/>
            </a:pPr>
            <a:r>
              <a:rPr lang="en-US" sz="2000" dirty="0"/>
              <a:t>This will increase the Recall, but will drastically decrease the precision.</a:t>
            </a:r>
          </a:p>
          <a:p>
            <a:pPr lvl="2" algn="l" rtl="0">
              <a:buFont typeface="Wingdings" panose="05000000000000000000" pitchFamily="2" charset="2"/>
              <a:buChar char="Ø"/>
            </a:pPr>
            <a:r>
              <a:rPr lang="en-US" sz="1600" dirty="0"/>
              <a:t>Examples: </a:t>
            </a:r>
            <a:r>
              <a:rPr lang="ar-LB" sz="1600" dirty="0"/>
              <a:t>والد، والدولة ؛ يد، بيداء؛ عدن، عدنان</a:t>
            </a:r>
            <a:endParaRPr lang="en-US" sz="1600" dirty="0"/>
          </a:p>
          <a:p>
            <a:pPr lvl="2" algn="l" rtl="0">
              <a:buFont typeface="Wingdings" panose="05000000000000000000" pitchFamily="2" charset="2"/>
              <a:buChar char="Ø"/>
            </a:pPr>
            <a:endParaRPr lang="en-US" sz="1600" dirty="0"/>
          </a:p>
          <a:p>
            <a:pPr lvl="1" algn="l" rtl="0">
              <a:buFont typeface="Wingdings" panose="05000000000000000000" pitchFamily="2" charset="2"/>
              <a:buChar char="Ø"/>
            </a:pPr>
            <a:r>
              <a:rPr lang="en-US" sz="2000" dirty="0"/>
              <a:t>Such systems implements simple default Normalizations for Arabic like </a:t>
            </a:r>
            <a:r>
              <a:rPr lang="en-US" sz="2000" dirty="0" err="1"/>
              <a:t>Alef</a:t>
            </a:r>
            <a:r>
              <a:rPr lang="en-US" sz="2000" dirty="0"/>
              <a:t>; but not the Advanced Normalization like </a:t>
            </a:r>
            <a:r>
              <a:rPr lang="ar-LB" sz="2000" dirty="0"/>
              <a:t>ؤ ئ</a:t>
            </a:r>
            <a:r>
              <a:rPr lang="en-US" sz="2000" dirty="0"/>
              <a:t>.</a:t>
            </a:r>
          </a:p>
          <a:p>
            <a:pPr lvl="1" algn="l" rtl="0">
              <a:buFont typeface="Wingdings" panose="05000000000000000000" pitchFamily="2" charset="2"/>
              <a:buChar char="Ø"/>
            </a:pPr>
            <a:r>
              <a:rPr lang="en-US" sz="2000" dirty="0"/>
              <a:t>These systems uses the default Lucene light Stemmer Algorithm (</a:t>
            </a:r>
            <a:r>
              <a:rPr lang="en-US" sz="2000" b="1" dirty="0"/>
              <a:t>Khoja‘s stemmer 11</a:t>
            </a:r>
            <a:r>
              <a:rPr lang="en-US" sz="2000" dirty="0"/>
              <a:t>) without consideration for exception words.</a:t>
            </a:r>
            <a:endParaRPr lang="ar-LB" dirty="0"/>
          </a:p>
          <a:p>
            <a:pPr marL="0" indent="0" algn="r">
              <a:buNone/>
            </a:pPr>
            <a:endParaRPr lang="ar-LB" sz="2200" dirty="0"/>
          </a:p>
        </p:txBody>
      </p:sp>
    </p:spTree>
    <p:extLst>
      <p:ext uri="{BB962C8B-B14F-4D97-AF65-F5344CB8AC3E}">
        <p14:creationId xmlns:p14="http://schemas.microsoft.com/office/powerpoint/2010/main" val="269162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rtl="0"/>
            <a:r>
              <a:rPr lang="en-US" sz="2800" dirty="0" err="1"/>
              <a:t>Naseej</a:t>
            </a:r>
            <a:r>
              <a:rPr lang="en-US" sz="2800" dirty="0"/>
              <a:t> Smart Arabic Processor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23038"/>
            <a:ext cx="1676400" cy="334962"/>
          </a:xfrm>
        </p:spPr>
        <p:txBody>
          <a:bodyPr/>
          <a:lstStyle/>
          <a:p>
            <a:r>
              <a:rPr lang="en-US" dirty="0"/>
              <a:t>www.naseej.com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6D5FB5F-8F10-4418-8B2F-099C9D39ADB7}"/>
              </a:ext>
            </a:extLst>
          </p:cNvPr>
          <p:cNvSpPr txBox="1">
            <a:spLocks noChangeArrowheads="1"/>
          </p:cNvSpPr>
          <p:nvPr/>
        </p:nvSpPr>
        <p:spPr>
          <a:xfrm>
            <a:off x="609600" y="1066801"/>
            <a:ext cx="8534400" cy="4876800"/>
          </a:xfrm>
          <a:prstGeom prst="rect">
            <a:avLst/>
          </a:prstGeom>
        </p:spPr>
        <p:txBody>
          <a:bodyPr/>
          <a:lstStyle>
            <a:lvl1pPr marL="342900" indent="-342900" algn="r" rtl="1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20000"/>
              </a:buClr>
              <a:buFont typeface="Wingdings" pitchFamily="2" charset="2"/>
              <a:buChar char="v"/>
              <a:defRPr sz="2800" b="1" baseline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20000"/>
              </a:buClr>
              <a:buFont typeface="Wingdings" pitchFamily="2" charset="2"/>
              <a:buChar char="§"/>
              <a:defRPr sz="2800" baseline="0">
                <a:solidFill>
                  <a:schemeClr val="bg2">
                    <a:lumMod val="75000"/>
                  </a:schemeClr>
                </a:solidFill>
                <a:latin typeface="Arial" charset="0"/>
              </a:defRPr>
            </a:lvl2pPr>
            <a:lvl3pPr marL="11430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20000"/>
              </a:buClr>
              <a:buChar char="•"/>
              <a:defRPr sz="2400" baseline="0">
                <a:solidFill>
                  <a:schemeClr val="bg2">
                    <a:lumMod val="75000"/>
                  </a:schemeClr>
                </a:solidFill>
                <a:latin typeface="Arial" charset="0"/>
              </a:defRPr>
            </a:lvl3pPr>
            <a:lvl4pPr marL="16002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bg2">
                    <a:lumMod val="75000"/>
                  </a:schemeClr>
                </a:solidFill>
                <a:latin typeface="Arial" charset="0"/>
              </a:defRPr>
            </a:lvl4pPr>
            <a:lvl5pPr marL="20574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bg2">
                    <a:lumMod val="75000"/>
                  </a:schemeClr>
                </a:solidFill>
                <a:latin typeface="Arial" charset="0"/>
              </a:defRPr>
            </a:lvl5pPr>
            <a:lvl6pPr marL="25146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rtl="0">
              <a:spcBef>
                <a:spcPts val="1800"/>
              </a:spcBef>
              <a:buFont typeface="Wingdings" pitchFamily="2" charset="2"/>
              <a:buNone/>
            </a:pPr>
            <a:r>
              <a:rPr lang="en-US" kern="0" dirty="0">
                <a:latin typeface="Arial" pitchFamily="34" charset="0"/>
                <a:cs typeface="Arial" pitchFamily="34" charset="0"/>
              </a:rPr>
              <a:t>Arabic Support is not just Unicode Storage and Retrieval </a:t>
            </a:r>
            <a:r>
              <a:rPr lang="en-US" sz="2000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(Blue only implemented by </a:t>
            </a:r>
            <a:r>
              <a:rPr lang="en-US" sz="2000" kern="0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Naseej</a:t>
            </a:r>
            <a:r>
              <a:rPr lang="en-US" sz="2000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Smart Processor)</a:t>
            </a:r>
          </a:p>
          <a:p>
            <a:pPr algn="l" rtl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200" b="0" kern="0" dirty="0">
                <a:latin typeface="Arial" pitchFamily="34" charset="0"/>
                <a:cs typeface="Arial" pitchFamily="34" charset="0"/>
              </a:rPr>
              <a:t>Normalizing and equating different shapes of Arabic characters (</a:t>
            </a:r>
            <a:r>
              <a:rPr lang="ar-LB" sz="2200" b="0" kern="0" dirty="0">
                <a:latin typeface="Arial" pitchFamily="34" charset="0"/>
                <a:cs typeface="Arial" pitchFamily="34" charset="0"/>
              </a:rPr>
              <a:t>أ إ ا، ى ي، ـة ـه</a:t>
            </a:r>
            <a:r>
              <a:rPr lang="ar-LB" sz="2200" b="0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، ؤ ئ</a:t>
            </a:r>
            <a:r>
              <a:rPr lang="en-US" sz="2200" b="0" kern="0" dirty="0">
                <a:latin typeface="Arial" pitchFamily="34" charset="0"/>
                <a:cs typeface="Arial" pitchFamily="34" charset="0"/>
              </a:rPr>
              <a:t>) and any other normalization required.</a:t>
            </a:r>
          </a:p>
          <a:p>
            <a:pPr algn="l" rtl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200" b="0" kern="0" dirty="0">
                <a:latin typeface="Arial" pitchFamily="34" charset="0"/>
                <a:cs typeface="Arial" pitchFamily="34" charset="0"/>
              </a:rPr>
              <a:t>Remove all Diacritics</a:t>
            </a:r>
          </a:p>
          <a:p>
            <a:pPr algn="l" rtl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200" b="0" kern="0" dirty="0">
                <a:latin typeface="Arial" pitchFamily="34" charset="0"/>
                <a:cs typeface="Arial" pitchFamily="34" charset="0"/>
              </a:rPr>
              <a:t>Detects and stem prefixes (</a:t>
            </a:r>
            <a:r>
              <a:rPr lang="ar-LB" sz="2200" b="0" kern="0" dirty="0">
                <a:latin typeface="Arial" pitchFamily="34" charset="0"/>
                <a:cs typeface="Arial" pitchFamily="34" charset="0"/>
              </a:rPr>
              <a:t>ال، بـ، فـ، ك، و، ل</a:t>
            </a:r>
            <a:r>
              <a:rPr lang="en-US" sz="2200" b="0" kern="0" dirty="0">
                <a:latin typeface="Arial" pitchFamily="34" charset="0"/>
                <a:cs typeface="Arial" pitchFamily="34" charset="0"/>
              </a:rPr>
              <a:t>)</a:t>
            </a:r>
          </a:p>
          <a:p>
            <a:pPr algn="l" rtl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200" b="0" kern="0" dirty="0">
                <a:latin typeface="Arial" pitchFamily="34" charset="0"/>
                <a:cs typeface="Arial" pitchFamily="34" charset="0"/>
              </a:rPr>
              <a:t>Detects and stem suffixes (</a:t>
            </a:r>
            <a:r>
              <a:rPr lang="ar-LB" sz="2200" b="0" kern="0" dirty="0">
                <a:latin typeface="Arial" pitchFamily="34" charset="0"/>
                <a:cs typeface="Arial" pitchFamily="34" charset="0"/>
              </a:rPr>
              <a:t>ان، ين، ون، ات، ي، ـة </a:t>
            </a:r>
            <a:r>
              <a:rPr lang="en-US" sz="2200" b="0" kern="0" dirty="0">
                <a:latin typeface="Arial" pitchFamily="34" charset="0"/>
                <a:cs typeface="Arial" pitchFamily="34" charset="0"/>
              </a:rPr>
              <a:t>)</a:t>
            </a:r>
          </a:p>
          <a:p>
            <a:pPr algn="l" rtl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200" b="0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Smart processor capable of realizing the order of prefixes. (</a:t>
            </a:r>
            <a:r>
              <a:rPr lang="ar-LB" sz="2200" b="0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وال، بال، لل، كال،وبـ، ولل</a:t>
            </a:r>
            <a:r>
              <a:rPr lang="en-US" sz="2200" b="0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BUT NOT </a:t>
            </a:r>
            <a:r>
              <a:rPr lang="ar-LB" sz="2200" b="0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بو،كف، بلـ، لبـ</a:t>
            </a:r>
            <a:r>
              <a:rPr lang="en-US" sz="2200" b="0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)</a:t>
            </a:r>
          </a:p>
          <a:p>
            <a:pPr algn="l" rtl="0">
              <a:lnSpc>
                <a:spcPct val="90000"/>
              </a:lnSpc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200" b="0" kern="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Complete and customizable dictionary for prefixes and suffixes handling.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rtl="0"/>
            <a:r>
              <a:rPr lang="en-US" sz="2800" dirty="0"/>
              <a:t>Web Visibility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23038"/>
            <a:ext cx="1676400" cy="334962"/>
          </a:xfrm>
        </p:spPr>
        <p:txBody>
          <a:bodyPr/>
          <a:lstStyle/>
          <a:p>
            <a:r>
              <a:rPr lang="en-US" dirty="0"/>
              <a:t>www.naseej.com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86D5FB5F-8F10-4418-8B2F-099C9D39ADB7}"/>
              </a:ext>
            </a:extLst>
          </p:cNvPr>
          <p:cNvSpPr txBox="1">
            <a:spLocks noChangeArrowheads="1"/>
          </p:cNvSpPr>
          <p:nvPr/>
        </p:nvSpPr>
        <p:spPr>
          <a:xfrm>
            <a:off x="381000" y="838200"/>
            <a:ext cx="8763000" cy="4876800"/>
          </a:xfrm>
          <a:prstGeom prst="rect">
            <a:avLst/>
          </a:prstGeom>
        </p:spPr>
        <p:txBody>
          <a:bodyPr/>
          <a:lstStyle>
            <a:lvl1pPr marL="342900" indent="-342900" algn="r" rtl="1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20000"/>
              </a:buClr>
              <a:buFont typeface="Wingdings" pitchFamily="2" charset="2"/>
              <a:buChar char="v"/>
              <a:defRPr sz="2800" b="1" baseline="0">
                <a:solidFill>
                  <a:schemeClr val="accent3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20000"/>
              </a:buClr>
              <a:buFont typeface="Wingdings" pitchFamily="2" charset="2"/>
              <a:buChar char="§"/>
              <a:defRPr sz="2800" baseline="0">
                <a:solidFill>
                  <a:schemeClr val="bg2">
                    <a:lumMod val="75000"/>
                  </a:schemeClr>
                </a:solidFill>
                <a:latin typeface="Arial" charset="0"/>
              </a:defRPr>
            </a:lvl2pPr>
            <a:lvl3pPr marL="11430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A20000"/>
              </a:buClr>
              <a:buChar char="•"/>
              <a:defRPr sz="2400" baseline="0">
                <a:solidFill>
                  <a:schemeClr val="bg2">
                    <a:lumMod val="75000"/>
                  </a:schemeClr>
                </a:solidFill>
                <a:latin typeface="Arial" charset="0"/>
              </a:defRPr>
            </a:lvl3pPr>
            <a:lvl4pPr marL="16002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baseline="0">
                <a:solidFill>
                  <a:schemeClr val="bg2">
                    <a:lumMod val="75000"/>
                  </a:schemeClr>
                </a:solidFill>
                <a:latin typeface="Arial" charset="0"/>
              </a:defRPr>
            </a:lvl4pPr>
            <a:lvl5pPr marL="20574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baseline="0">
                <a:solidFill>
                  <a:schemeClr val="bg2">
                    <a:lumMod val="75000"/>
                  </a:schemeClr>
                </a:solidFill>
                <a:latin typeface="Arial" charset="0"/>
              </a:defRPr>
            </a:lvl5pPr>
            <a:lvl6pPr marL="25146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r" rtl="1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rtl="0">
              <a:spcBef>
                <a:spcPts val="1800"/>
              </a:spcBef>
              <a:buFont typeface="Wingdings" pitchFamily="2" charset="2"/>
              <a:buNone/>
            </a:pPr>
            <a:r>
              <a:rPr lang="en-US" kern="0" dirty="0" err="1">
                <a:latin typeface="Arial" pitchFamily="34" charset="0"/>
                <a:cs typeface="Arial" pitchFamily="34" charset="0"/>
              </a:rPr>
              <a:t>Naseej</a:t>
            </a:r>
            <a:r>
              <a:rPr lang="en-US" kern="0" dirty="0">
                <a:latin typeface="Arial" pitchFamily="34" charset="0"/>
                <a:cs typeface="Arial" pitchFamily="34" charset="0"/>
              </a:rPr>
              <a:t> Recognized the high requirement for Web Visibility of Arabic Data.</a:t>
            </a:r>
          </a:p>
          <a:p>
            <a:pPr marL="342900" lvl="1" indent="-342900" algn="l" rtl="0">
              <a:spcBef>
                <a:spcPts val="1800"/>
              </a:spcBef>
            </a:pPr>
            <a:r>
              <a:rPr lang="en-US" sz="2400" b="1" kern="0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Zepheira</a:t>
            </a:r>
            <a:r>
              <a:rPr lang="en-US" sz="2400" b="1" kern="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introduced the </a:t>
            </a:r>
            <a:r>
              <a:rPr lang="en-US" sz="2400" b="1" kern="0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Library.Link</a:t>
            </a:r>
            <a:r>
              <a:rPr lang="en-US" sz="2400" b="1" kern="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Network as an open, decentralized, shared data platform to enhance web visibility</a:t>
            </a:r>
          </a:p>
          <a:p>
            <a:pPr marL="342900" lvl="1" indent="-342900" algn="l" rtl="0">
              <a:spcBef>
                <a:spcPts val="1800"/>
              </a:spcBef>
            </a:pPr>
            <a:r>
              <a:rPr lang="en-US" sz="2400" b="1" kern="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Hard for Library to maintain, and requires continuous Data Synchronization.</a:t>
            </a:r>
          </a:p>
          <a:p>
            <a:pPr marL="342900" lvl="1" indent="-342900" algn="l" rtl="0">
              <a:spcBef>
                <a:spcPts val="1800"/>
              </a:spcBef>
            </a:pPr>
            <a:r>
              <a:rPr lang="en-US" sz="2400" b="1" kern="0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Naseej</a:t>
            </a:r>
            <a:r>
              <a:rPr lang="en-US" sz="2400" b="1" kern="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introduced a New Approach (S&amp;D Singe Search):</a:t>
            </a:r>
          </a:p>
          <a:p>
            <a:pPr marL="742950" lvl="2" indent="-342900" algn="l" rtl="0">
              <a:spcBef>
                <a:spcPts val="1800"/>
              </a:spcBef>
            </a:pPr>
            <a:r>
              <a:rPr lang="en-US" sz="1800" b="1" kern="0" dirty="0" err="1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Reindex</a:t>
            </a:r>
            <a:r>
              <a:rPr lang="en-US" sz="1800" b="1" kern="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Library Data Fully compatible with SEO.</a:t>
            </a:r>
          </a:p>
          <a:p>
            <a:pPr marL="742950" lvl="2" indent="-342900" algn="l" rtl="0">
              <a:spcBef>
                <a:spcPts val="1800"/>
              </a:spcBef>
            </a:pPr>
            <a:r>
              <a:rPr lang="en-US" sz="1800" b="1" kern="0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Connects and Search Electronic Resources (SUMMON and EDS).</a:t>
            </a:r>
          </a:p>
          <a:p>
            <a:pPr algn="l" rtl="0">
              <a:spcBef>
                <a:spcPts val="1800"/>
              </a:spcBef>
              <a:buNone/>
            </a:pPr>
            <a:endParaRPr lang="en-US" sz="2400" b="0" kern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7445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rtl="0"/>
            <a:r>
              <a:rPr lang="en-US" sz="2800" dirty="0"/>
              <a:t>Web Visibility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23038"/>
            <a:ext cx="1676400" cy="334962"/>
          </a:xfrm>
        </p:spPr>
        <p:txBody>
          <a:bodyPr/>
          <a:lstStyle/>
          <a:p>
            <a:r>
              <a:rPr lang="en-US" dirty="0"/>
              <a:t>www.naseej.com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1D77597-0C29-4F15-B22A-1442084A0E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8505"/>
            <a:ext cx="9144000" cy="514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367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rtl="0"/>
            <a:r>
              <a:rPr lang="en-US" sz="2800" dirty="0"/>
              <a:t>Web Visibility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23038"/>
            <a:ext cx="1676400" cy="334962"/>
          </a:xfrm>
        </p:spPr>
        <p:txBody>
          <a:bodyPr/>
          <a:lstStyle/>
          <a:p>
            <a:r>
              <a:rPr lang="en-US" dirty="0"/>
              <a:t>www.naseej.com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E682B43-7353-4415-B8D4-E0189BD2A9B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858505"/>
            <a:ext cx="9144000" cy="5140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85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pPr rtl="0"/>
            <a:r>
              <a:rPr lang="en-US" sz="2800" dirty="0"/>
              <a:t>SEO Compatibility</a:t>
            </a:r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523038"/>
            <a:ext cx="1676400" cy="334962"/>
          </a:xfrm>
        </p:spPr>
        <p:txBody>
          <a:bodyPr/>
          <a:lstStyle/>
          <a:p>
            <a:r>
              <a:rPr lang="en-US" dirty="0"/>
              <a:t>www.naseej.com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6F151BC-423C-4CC0-8556-965F810D4F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57" y="705538"/>
            <a:ext cx="6096000" cy="3427327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52B8E594-4561-4571-B2F5-B843068191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04513" y="2895600"/>
            <a:ext cx="5520730" cy="3103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00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cdb2004120l">
  <a:themeElements>
    <a:clrScheme name="sample 3">
      <a:dk1>
        <a:srgbClr val="2B166E"/>
      </a:dk1>
      <a:lt1>
        <a:srgbClr val="FFFFFF"/>
      </a:lt1>
      <a:dk2>
        <a:srgbClr val="1640B6"/>
      </a:dk2>
      <a:lt2>
        <a:srgbClr val="B2B2B2"/>
      </a:lt2>
      <a:accent1>
        <a:srgbClr val="48BDEC"/>
      </a:accent1>
      <a:accent2>
        <a:srgbClr val="EB984D"/>
      </a:accent2>
      <a:accent3>
        <a:srgbClr val="FFFFFF"/>
      </a:accent3>
      <a:accent4>
        <a:srgbClr val="23115D"/>
      </a:accent4>
      <a:accent5>
        <a:srgbClr val="B1DBF4"/>
      </a:accent5>
      <a:accent6>
        <a:srgbClr val="D58945"/>
      </a:accent6>
      <a:hlink>
        <a:srgbClr val="339966"/>
      </a:hlink>
      <a:folHlink>
        <a:srgbClr val="7E88E4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mple 1">
        <a:dk1>
          <a:srgbClr val="19426B"/>
        </a:dk1>
        <a:lt1>
          <a:srgbClr val="FFFFFF"/>
        </a:lt1>
        <a:dk2>
          <a:srgbClr val="008080"/>
        </a:dk2>
        <a:lt2>
          <a:srgbClr val="B2B2B2"/>
        </a:lt2>
        <a:accent1>
          <a:srgbClr val="35C9C2"/>
        </a:accent1>
        <a:accent2>
          <a:srgbClr val="398AC7"/>
        </a:accent2>
        <a:accent3>
          <a:srgbClr val="FFFFFF"/>
        </a:accent3>
        <a:accent4>
          <a:srgbClr val="14375A"/>
        </a:accent4>
        <a:accent5>
          <a:srgbClr val="AEE1DD"/>
        </a:accent5>
        <a:accent6>
          <a:srgbClr val="337DB4"/>
        </a:accent6>
        <a:hlink>
          <a:srgbClr val="CCCC00"/>
        </a:hlink>
        <a:folHlink>
          <a:srgbClr val="6D50C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25095D"/>
        </a:dk1>
        <a:lt1>
          <a:srgbClr val="FFFFFF"/>
        </a:lt1>
        <a:dk2>
          <a:srgbClr val="A1537C"/>
        </a:dk2>
        <a:lt2>
          <a:srgbClr val="B2B2B2"/>
        </a:lt2>
        <a:accent1>
          <a:srgbClr val="AF8ADC"/>
        </a:accent1>
        <a:accent2>
          <a:srgbClr val="60A065"/>
        </a:accent2>
        <a:accent3>
          <a:srgbClr val="FFFFFF"/>
        </a:accent3>
        <a:accent4>
          <a:srgbClr val="1E064E"/>
        </a:accent4>
        <a:accent5>
          <a:srgbClr val="D4C4EB"/>
        </a:accent5>
        <a:accent6>
          <a:srgbClr val="56915B"/>
        </a:accent6>
        <a:hlink>
          <a:srgbClr val="8DAED9"/>
        </a:hlink>
        <a:folHlink>
          <a:srgbClr val="5974C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2B166E"/>
        </a:dk1>
        <a:lt1>
          <a:srgbClr val="FFFFFF"/>
        </a:lt1>
        <a:dk2>
          <a:srgbClr val="1640B6"/>
        </a:dk2>
        <a:lt2>
          <a:srgbClr val="B2B2B2"/>
        </a:lt2>
        <a:accent1>
          <a:srgbClr val="48BDEC"/>
        </a:accent1>
        <a:accent2>
          <a:srgbClr val="EB984D"/>
        </a:accent2>
        <a:accent3>
          <a:srgbClr val="FFFFFF"/>
        </a:accent3>
        <a:accent4>
          <a:srgbClr val="23115D"/>
        </a:accent4>
        <a:accent5>
          <a:srgbClr val="B1DBF4"/>
        </a:accent5>
        <a:accent6>
          <a:srgbClr val="D58945"/>
        </a:accent6>
        <a:hlink>
          <a:srgbClr val="339966"/>
        </a:hlink>
        <a:folHlink>
          <a:srgbClr val="7E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4964</TotalTime>
  <Words>541</Words>
  <Application>Microsoft Office PowerPoint</Application>
  <PresentationFormat>On-screen Show (4:3)</PresentationFormat>
  <Paragraphs>62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Verdana</vt:lpstr>
      <vt:lpstr>Wingdings</vt:lpstr>
      <vt:lpstr>cdb2004120l</vt:lpstr>
      <vt:lpstr>PowerPoint Presentation</vt:lpstr>
      <vt:lpstr>Naseej Solution</vt:lpstr>
      <vt:lpstr>Recall &amp; Precision</vt:lpstr>
      <vt:lpstr>Arabic Indexing &amp; Searching</vt:lpstr>
      <vt:lpstr>Naseej Smart Arabic Processor</vt:lpstr>
      <vt:lpstr>Web Visibility</vt:lpstr>
      <vt:lpstr>Web Visibility</vt:lpstr>
      <vt:lpstr>Web Visibility</vt:lpstr>
      <vt:lpstr>SEO Compatibility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 Template</dc:title>
  <dc:creator>Hosam Al Mohammad</dc:creator>
  <cp:lastModifiedBy>Wajdi Tahmoush</cp:lastModifiedBy>
  <cp:revision>350</cp:revision>
  <dcterms:created xsi:type="dcterms:W3CDTF">2009-10-14T09:03:05Z</dcterms:created>
  <dcterms:modified xsi:type="dcterms:W3CDTF">2019-10-07T07:12:39Z</dcterms:modified>
</cp:coreProperties>
</file>