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3"/>
  </p:notesMasterIdLst>
  <p:sldIdLst>
    <p:sldId id="481" r:id="rId2"/>
    <p:sldId id="373" r:id="rId3"/>
    <p:sldId id="376" r:id="rId4"/>
    <p:sldId id="375" r:id="rId5"/>
    <p:sldId id="377" r:id="rId6"/>
    <p:sldId id="378" r:id="rId7"/>
    <p:sldId id="482" r:id="rId8"/>
    <p:sldId id="483" r:id="rId9"/>
    <p:sldId id="484" r:id="rId10"/>
    <p:sldId id="485" r:id="rId11"/>
    <p:sldId id="486" r:id="rId12"/>
    <p:sldId id="487" r:id="rId13"/>
    <p:sldId id="379" r:id="rId14"/>
    <p:sldId id="480" r:id="rId15"/>
    <p:sldId id="461" r:id="rId16"/>
    <p:sldId id="400" r:id="rId17"/>
    <p:sldId id="409" r:id="rId18"/>
    <p:sldId id="412" r:id="rId19"/>
    <p:sldId id="415" r:id="rId20"/>
    <p:sldId id="418" r:id="rId21"/>
    <p:sldId id="425" r:id="rId22"/>
    <p:sldId id="426" r:id="rId23"/>
    <p:sldId id="438" r:id="rId24"/>
    <p:sldId id="439" r:id="rId25"/>
    <p:sldId id="440" r:id="rId26"/>
    <p:sldId id="441" r:id="rId27"/>
    <p:sldId id="446" r:id="rId28"/>
    <p:sldId id="451" r:id="rId29"/>
    <p:sldId id="455" r:id="rId30"/>
    <p:sldId id="458" r:id="rId31"/>
    <p:sldId id="4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maine Haddad" initials="G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F2D5"/>
    <a:srgbClr val="4A175F"/>
    <a:srgbClr val="6D218B"/>
    <a:srgbClr val="E8710E"/>
    <a:srgbClr val="DB51D1"/>
    <a:srgbClr val="DCC5ED"/>
    <a:srgbClr val="82C5F2"/>
    <a:srgbClr val="ECDFF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79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7CD79-5F0B-4292-87C1-1CA212DAA7D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565831-3AD2-4851-8200-003F5234B5D3}">
      <dgm:prSet phldrT="[Text]"/>
      <dgm:spPr>
        <a:solidFill>
          <a:schemeClr val="accent2"/>
        </a:solidFill>
      </dgm:spPr>
      <dgm:t>
        <a:bodyPr/>
        <a:lstStyle/>
        <a:p>
          <a:r>
            <a:rPr lang="ar-EG" b="0" dirty="0" smtClean="0">
              <a:solidFill>
                <a:srgbClr val="7030A0"/>
              </a:solidFill>
              <a:cs typeface="+mn-cs"/>
            </a:rPr>
            <a:t>العنف على يد الزوج أو الخطيب</a:t>
          </a:r>
          <a:endParaRPr lang="en-US" b="0" dirty="0">
            <a:solidFill>
              <a:srgbClr val="7030A0"/>
            </a:solidFill>
            <a:cs typeface="+mn-cs"/>
          </a:endParaRPr>
        </a:p>
      </dgm:t>
    </dgm:pt>
    <dgm:pt modelId="{833F6DA7-5B54-4041-A1B9-4302D0CB56D8}" type="parTrans" cxnId="{E034453F-F01D-4E63-AE13-1C26627B559B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0D57090D-8EC6-44A5-A8EE-B14B8C70A7D0}" type="sibTrans" cxnId="{E034453F-F01D-4E63-AE13-1C26627B559B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B37E119E-DD31-4D93-BAC6-A58AFE4A086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ar-EG" sz="2000" b="0" dirty="0" smtClean="0">
              <a:solidFill>
                <a:srgbClr val="7030A0"/>
              </a:solidFill>
              <a:cs typeface="+mn-cs"/>
            </a:rPr>
            <a:t>ختان الإناث</a:t>
          </a:r>
          <a:endParaRPr lang="en-US" sz="2000" b="0" dirty="0">
            <a:solidFill>
              <a:srgbClr val="7030A0"/>
            </a:solidFill>
            <a:cs typeface="+mn-cs"/>
          </a:endParaRPr>
        </a:p>
      </dgm:t>
    </dgm:pt>
    <dgm:pt modelId="{18F0D3B1-25BA-4CD4-AFDF-7C6814CAE347}" type="parTrans" cxnId="{77B1BF73-7FC2-41FC-9F94-4E6B2388E888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83CC47E7-AE35-42EC-956C-890908A38FAC}" type="sibTrans" cxnId="{77B1BF73-7FC2-41FC-9F94-4E6B2388E888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D99C7C70-C462-4876-89A4-37F8FFE2BE6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ar-EG" sz="1400" b="0" dirty="0" smtClean="0">
              <a:solidFill>
                <a:srgbClr val="7030A0"/>
              </a:solidFill>
              <a:cs typeface="+mn-cs"/>
            </a:rPr>
            <a:t>الزواج المبكر والزواج الجبري</a:t>
          </a:r>
          <a:endParaRPr lang="en-US" sz="1400" b="0" dirty="0">
            <a:solidFill>
              <a:srgbClr val="7030A0"/>
            </a:solidFill>
            <a:cs typeface="+mn-cs"/>
          </a:endParaRPr>
        </a:p>
      </dgm:t>
    </dgm:pt>
    <dgm:pt modelId="{8FF84CBE-4A26-4CB2-859E-76F01586B92C}" type="parTrans" cxnId="{A6849F52-3EA4-4107-9B89-A957B84AA784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E8325B1A-B501-4DD1-984B-B732AE40DFA8}" type="sibTrans" cxnId="{A6849F52-3EA4-4107-9B89-A957B84AA784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8FF9DF1D-687F-4014-A9EA-C462CAAB4E4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r-EG" sz="1400" b="0" dirty="0" smtClean="0">
              <a:solidFill>
                <a:srgbClr val="7030A0"/>
              </a:solidFill>
              <a:cs typeface="+mn-cs"/>
            </a:rPr>
            <a:t>العنف علي يد افراد مقربين أو افراد في المحيط المقرب </a:t>
          </a:r>
          <a:endParaRPr lang="en-US" sz="1400" b="0" dirty="0">
            <a:solidFill>
              <a:srgbClr val="7030A0"/>
            </a:solidFill>
            <a:cs typeface="+mn-cs"/>
          </a:endParaRPr>
        </a:p>
      </dgm:t>
    </dgm:pt>
    <dgm:pt modelId="{B2D8D19E-4808-4C39-B225-5FC7759594B2}" type="parTrans" cxnId="{38DCA0A4-9A9F-4547-9263-80EE64BB42AA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D3498614-DC84-479B-AC88-5664161E592E}" type="sibTrans" cxnId="{38DCA0A4-9A9F-4547-9263-80EE64BB42AA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65B511DA-2A9C-40C7-BB9A-73610B1C913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ar-EG" sz="1800" b="0" dirty="0" smtClean="0">
              <a:solidFill>
                <a:srgbClr val="7030A0"/>
              </a:solidFill>
              <a:cs typeface="+mn-cs"/>
            </a:rPr>
            <a:t>العنف في المنشآت التعليمية </a:t>
          </a:r>
          <a:endParaRPr lang="en-US" sz="1800" b="0" dirty="0">
            <a:solidFill>
              <a:srgbClr val="7030A0"/>
            </a:solidFill>
            <a:cs typeface="+mn-cs"/>
          </a:endParaRPr>
        </a:p>
      </dgm:t>
    </dgm:pt>
    <dgm:pt modelId="{BB95EB08-960E-4E67-B90F-B229D4EAA12D}" type="parTrans" cxnId="{11690A93-E65F-492B-BDC4-0FD5F21DA91A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468CBA43-B926-4269-B50A-3DA83AD11DAF}" type="sibTrans" cxnId="{11690A93-E65F-492B-BDC4-0FD5F21DA91A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5795629E-9968-4B84-9869-12D27BBEF6B3}">
      <dgm:prSet phldrT="[Text]"/>
      <dgm:spPr/>
      <dgm:t>
        <a:bodyPr/>
        <a:lstStyle/>
        <a:p>
          <a:endParaRPr lang="en-US" b="0" dirty="0">
            <a:cs typeface="+mn-cs"/>
          </a:endParaRPr>
        </a:p>
      </dgm:t>
    </dgm:pt>
    <dgm:pt modelId="{C41B579B-258E-4016-99DF-B3CDA8636F36}" type="parTrans" cxnId="{CBD46867-7162-43D6-9B0A-EAF1421D8DBE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D4CE457B-62BE-4757-A2DE-7C55E6106A98}" type="sibTrans" cxnId="{CBD46867-7162-43D6-9B0A-EAF1421D8DBE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810349F8-448F-449A-8AC1-C96F0A4125F6}">
      <dgm:prSet phldrT="[Text]" phldr="1"/>
      <dgm:spPr/>
      <dgm:t>
        <a:bodyPr/>
        <a:lstStyle/>
        <a:p>
          <a:endParaRPr lang="en-US" b="0">
            <a:cs typeface="+mn-cs"/>
          </a:endParaRPr>
        </a:p>
      </dgm:t>
    </dgm:pt>
    <dgm:pt modelId="{040A0130-91F4-4494-B724-A3D4BFD07A58}" type="parTrans" cxnId="{400969BE-2635-4AEE-840D-54ED08B07A02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07831D00-ED68-428F-8B48-B6C19C5F0D91}" type="sibTrans" cxnId="{400969BE-2635-4AEE-840D-54ED08B07A02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0E66B065-9586-46AB-B349-7E973590093E}">
      <dgm:prSet/>
      <dgm:spPr/>
      <dgm:t>
        <a:bodyPr/>
        <a:lstStyle/>
        <a:p>
          <a:endParaRPr lang="en-US" b="0" dirty="0">
            <a:cs typeface="+mn-cs"/>
          </a:endParaRPr>
        </a:p>
      </dgm:t>
    </dgm:pt>
    <dgm:pt modelId="{82C6CB62-8AFF-46A8-8B66-098831D766BE}" type="parTrans" cxnId="{6203796A-B773-4011-BD7E-298822E33563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A8679455-B737-4406-AF05-F12094049F4E}" type="sibTrans" cxnId="{6203796A-B773-4011-BD7E-298822E33563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BBCD581F-49F4-4023-9DA9-BB9FD99D928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EG" b="0" dirty="0" smtClean="0">
              <a:solidFill>
                <a:schemeClr val="tx1"/>
              </a:solidFill>
              <a:cs typeface="+mn-cs"/>
            </a:rPr>
            <a:t>العنف في العمل</a:t>
          </a:r>
          <a:endParaRPr lang="en-US" b="0" dirty="0">
            <a:solidFill>
              <a:schemeClr val="tx1"/>
            </a:solidFill>
            <a:cs typeface="+mn-cs"/>
          </a:endParaRPr>
        </a:p>
      </dgm:t>
    </dgm:pt>
    <dgm:pt modelId="{074FE0FB-26C3-499E-B565-A9E28B6CF630}" type="parTrans" cxnId="{1B2F2F60-55C1-4DD8-A2A3-E9344CB87391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2ECF96E3-5F90-4F39-BB6B-F21D0361BFA7}" type="sibTrans" cxnId="{1B2F2F60-55C1-4DD8-A2A3-E9344CB87391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46674B86-3D82-412F-8C0D-0413C18D0D7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EG" sz="1600" b="0" dirty="0" smtClean="0">
              <a:solidFill>
                <a:schemeClr val="tx1"/>
              </a:solidFill>
              <a:cs typeface="+mn-cs"/>
            </a:rPr>
            <a:t>العنف في الأماكن العامة: المواصالات والشارع </a:t>
          </a:r>
          <a:endParaRPr lang="en-US" sz="1600" b="0" dirty="0">
            <a:solidFill>
              <a:schemeClr val="tx1"/>
            </a:solidFill>
            <a:cs typeface="+mn-cs"/>
          </a:endParaRPr>
        </a:p>
      </dgm:t>
    </dgm:pt>
    <dgm:pt modelId="{E49BBE8E-B734-4528-8A34-A5C7C220980C}" type="parTrans" cxnId="{33B44641-3997-48C2-AE9F-F74C4A75A193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AC10F024-D973-4FBD-B551-BC1A3E1B2551}" type="sibTrans" cxnId="{33B44641-3997-48C2-AE9F-F74C4A75A193}">
      <dgm:prSet/>
      <dgm:spPr/>
      <dgm:t>
        <a:bodyPr/>
        <a:lstStyle/>
        <a:p>
          <a:endParaRPr lang="en-US" b="0">
            <a:cs typeface="+mn-cs"/>
          </a:endParaRPr>
        </a:p>
      </dgm:t>
    </dgm:pt>
    <dgm:pt modelId="{3A887C52-85B1-4230-BFE4-D21738217597}" type="pres">
      <dgm:prSet presAssocID="{DBA7CD79-5F0B-4292-87C1-1CA212DAA7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A2067A-A02D-4544-B4F4-F8491D537F1A}" type="pres">
      <dgm:prSet presAssocID="{81565831-3AD2-4851-8200-003F5234B5D3}" presName="Parent" presStyleLbl="node0" presStyleIdx="0" presStyleCnt="1" custLinFactNeighborX="2991" custLinFactNeighborY="-476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E6BACD1-8BEB-49A3-B95D-83C5750F1D98}" type="pres">
      <dgm:prSet presAssocID="{B37E119E-DD31-4D93-BAC6-A58AFE4A0869}" presName="Accent1" presStyleCnt="0"/>
      <dgm:spPr/>
    </dgm:pt>
    <dgm:pt modelId="{65915B0E-447F-4160-B9E7-FAE43420FB35}" type="pres">
      <dgm:prSet presAssocID="{B37E119E-DD31-4D93-BAC6-A58AFE4A0869}" presName="Accent" presStyleLbl="bgShp" presStyleIdx="0" presStyleCnt="6"/>
      <dgm:spPr/>
    </dgm:pt>
    <dgm:pt modelId="{A56B6B02-23D4-4F3B-95C8-4D7780D42D37}" type="pres">
      <dgm:prSet presAssocID="{B37E119E-DD31-4D93-BAC6-A58AFE4A0869}" presName="Child1" presStyleLbl="node1" presStyleIdx="0" presStyleCnt="6" custLinFactNeighborX="-21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B705B-D936-430E-8DDF-01C1B374FF7F}" type="pres">
      <dgm:prSet presAssocID="{D99C7C70-C462-4876-89A4-37F8FFE2BE65}" presName="Accent2" presStyleCnt="0"/>
      <dgm:spPr/>
    </dgm:pt>
    <dgm:pt modelId="{988B7F45-B86E-4B56-A6BF-FA1DFE66DE10}" type="pres">
      <dgm:prSet presAssocID="{D99C7C70-C462-4876-89A4-37F8FFE2BE65}" presName="Accent" presStyleLbl="bgShp" presStyleIdx="1" presStyleCnt="6"/>
      <dgm:spPr>
        <a:solidFill>
          <a:srgbClr val="4A175F"/>
        </a:solidFill>
      </dgm:spPr>
      <dgm:t>
        <a:bodyPr/>
        <a:lstStyle/>
        <a:p>
          <a:endParaRPr lang="en-US"/>
        </a:p>
      </dgm:t>
    </dgm:pt>
    <dgm:pt modelId="{AC2A6034-992D-43F7-A551-BD42DA9B9425}" type="pres">
      <dgm:prSet presAssocID="{D99C7C70-C462-4876-89A4-37F8FFE2BE65}" presName="Child2" presStyleLbl="node1" presStyleIdx="1" presStyleCnt="6" custLinFactNeighborX="-2865" custLinFactNeighborY="-5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4A4C0-F82D-4C6A-8A3B-5EA4E11C2EED}" type="pres">
      <dgm:prSet presAssocID="{8FF9DF1D-687F-4014-A9EA-C462CAAB4E40}" presName="Accent3" presStyleCnt="0"/>
      <dgm:spPr/>
    </dgm:pt>
    <dgm:pt modelId="{FE3E3938-FEAA-4BD0-8816-57548F206CB3}" type="pres">
      <dgm:prSet presAssocID="{8FF9DF1D-687F-4014-A9EA-C462CAAB4E40}" presName="Accent" presStyleLbl="bgShp" presStyleIdx="2" presStyleCnt="6"/>
      <dgm:spPr>
        <a:solidFill>
          <a:srgbClr val="4A175F"/>
        </a:solidFill>
      </dgm:spPr>
      <dgm:t>
        <a:bodyPr/>
        <a:lstStyle/>
        <a:p>
          <a:endParaRPr lang="en-US"/>
        </a:p>
      </dgm:t>
    </dgm:pt>
    <dgm:pt modelId="{32DDDE6D-B940-4810-9F8F-52D99234EF39}" type="pres">
      <dgm:prSet presAssocID="{8FF9DF1D-687F-4014-A9EA-C462CAAB4E40}" presName="Child3" presStyleLbl="node1" presStyleIdx="2" presStyleCnt="6" custScaleX="111346" custScaleY="106163" custLinFactNeighborX="9047" custLinFactNeighborY="-7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2ED80-7389-45A5-AEEF-AB5912904DE4}" type="pres">
      <dgm:prSet presAssocID="{65B511DA-2A9C-40C7-BB9A-73610B1C9135}" presName="Accent4" presStyleCnt="0"/>
      <dgm:spPr/>
    </dgm:pt>
    <dgm:pt modelId="{2D281096-D1BD-4128-9C13-30A658FF94C8}" type="pres">
      <dgm:prSet presAssocID="{65B511DA-2A9C-40C7-BB9A-73610B1C9135}" presName="Accent" presStyleLbl="bgShp" presStyleIdx="3" presStyleCnt="6"/>
      <dgm:spPr>
        <a:solidFill>
          <a:srgbClr val="4A175F"/>
        </a:solidFill>
      </dgm:spPr>
      <dgm:t>
        <a:bodyPr/>
        <a:lstStyle/>
        <a:p>
          <a:endParaRPr lang="en-US"/>
        </a:p>
      </dgm:t>
    </dgm:pt>
    <dgm:pt modelId="{7854D301-5BCA-4E77-BA57-C7422CBF3F11}" type="pres">
      <dgm:prSet presAssocID="{65B511DA-2A9C-40C7-BB9A-73610B1C9135}" presName="Child4" presStyleLbl="node1" presStyleIdx="3" presStyleCnt="6" custScaleX="105354" custLinFactNeighborX="-91016" custLinFactNeighborY="-64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7EF17-BCC0-4DF8-A899-DC537AEAB4E2}" type="pres">
      <dgm:prSet presAssocID="{46674B86-3D82-412F-8C0D-0413C18D0D7B}" presName="Accent5" presStyleCnt="0"/>
      <dgm:spPr/>
    </dgm:pt>
    <dgm:pt modelId="{08AD9093-75FE-469D-A87E-AD988D43C0FB}" type="pres">
      <dgm:prSet presAssocID="{46674B86-3D82-412F-8C0D-0413C18D0D7B}" presName="Accent" presStyleLbl="bgShp" presStyleIdx="4" presStyleCnt="6"/>
      <dgm:spPr>
        <a:solidFill>
          <a:srgbClr val="4A175F"/>
        </a:solidFill>
      </dgm:spPr>
      <dgm:t>
        <a:bodyPr/>
        <a:lstStyle/>
        <a:p>
          <a:endParaRPr lang="en-US"/>
        </a:p>
      </dgm:t>
    </dgm:pt>
    <dgm:pt modelId="{5E3F7D4A-1284-46FD-BD8C-6320A2669E55}" type="pres">
      <dgm:prSet presAssocID="{46674B86-3D82-412F-8C0D-0413C18D0D7B}" presName="Child5" presStyleLbl="node1" presStyleIdx="4" presStyleCnt="6" custScaleX="109837" custScaleY="108531" custLinFactNeighborX="95882" custLinFactNeighborY="53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7B8F5-2044-4087-8C6E-524ABD2BB264}" type="pres">
      <dgm:prSet presAssocID="{BBCD581F-49F4-4023-9DA9-BB9FD99D928B}" presName="Accent6" presStyleCnt="0"/>
      <dgm:spPr/>
    </dgm:pt>
    <dgm:pt modelId="{81FD0FDF-7416-443F-9A59-533C5A402553}" type="pres">
      <dgm:prSet presAssocID="{BBCD581F-49F4-4023-9DA9-BB9FD99D928B}" presName="Accent" presStyleLbl="bgShp" presStyleIdx="5" presStyleCnt="6" custLinFactY="-97674" custLinFactNeighborX="81002" custLinFactNeighborY="-100000"/>
      <dgm:spPr>
        <a:solidFill>
          <a:srgbClr val="4A175F"/>
        </a:solidFill>
      </dgm:spPr>
      <dgm:t>
        <a:bodyPr/>
        <a:lstStyle/>
        <a:p>
          <a:endParaRPr lang="en-US"/>
        </a:p>
      </dgm:t>
    </dgm:pt>
    <dgm:pt modelId="{1E5F509D-3DA1-41D8-8CFB-932BEBB74274}" type="pres">
      <dgm:prSet presAssocID="{BBCD581F-49F4-4023-9DA9-BB9FD99D928B}" presName="Child6" presStyleLbl="node1" presStyleIdx="5" presStyleCnt="6" custLinFactNeighborX="2425" custLinFactNeighborY="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49F52-3EA4-4107-9B89-A957B84AA784}" srcId="{81565831-3AD2-4851-8200-003F5234B5D3}" destId="{D99C7C70-C462-4876-89A4-37F8FFE2BE65}" srcOrd="1" destOrd="0" parTransId="{8FF84CBE-4A26-4CB2-859E-76F01586B92C}" sibTransId="{E8325B1A-B501-4DD1-984B-B732AE40DFA8}"/>
    <dgm:cxn modelId="{CBD46867-7162-43D6-9B0A-EAF1421D8DBE}" srcId="{81565831-3AD2-4851-8200-003F5234B5D3}" destId="{5795629E-9968-4B84-9869-12D27BBEF6B3}" srcOrd="7" destOrd="0" parTransId="{C41B579B-258E-4016-99DF-B3CDA8636F36}" sibTransId="{D4CE457B-62BE-4757-A2DE-7C55E6106A98}"/>
    <dgm:cxn modelId="{6203796A-B773-4011-BD7E-298822E33563}" srcId="{81565831-3AD2-4851-8200-003F5234B5D3}" destId="{0E66B065-9586-46AB-B349-7E973590093E}" srcOrd="6" destOrd="0" parTransId="{82C6CB62-8AFF-46A8-8B66-098831D766BE}" sibTransId="{A8679455-B737-4406-AF05-F12094049F4E}"/>
    <dgm:cxn modelId="{F215FCEC-27B0-4602-ABBA-CB4A05B30ACD}" type="presOf" srcId="{BBCD581F-49F4-4023-9DA9-BB9FD99D928B}" destId="{1E5F509D-3DA1-41D8-8CFB-932BEBB74274}" srcOrd="0" destOrd="0" presId="urn:microsoft.com/office/officeart/2011/layout/HexagonRadial"/>
    <dgm:cxn modelId="{400969BE-2635-4AEE-840D-54ED08B07A02}" srcId="{81565831-3AD2-4851-8200-003F5234B5D3}" destId="{810349F8-448F-449A-8AC1-C96F0A4125F6}" srcOrd="8" destOrd="0" parTransId="{040A0130-91F4-4494-B724-A3D4BFD07A58}" sibTransId="{07831D00-ED68-428F-8B48-B6C19C5F0D91}"/>
    <dgm:cxn modelId="{1B2F2F60-55C1-4DD8-A2A3-E9344CB87391}" srcId="{81565831-3AD2-4851-8200-003F5234B5D3}" destId="{BBCD581F-49F4-4023-9DA9-BB9FD99D928B}" srcOrd="5" destOrd="0" parTransId="{074FE0FB-26C3-499E-B565-A9E28B6CF630}" sibTransId="{2ECF96E3-5F90-4F39-BB6B-F21D0361BFA7}"/>
    <dgm:cxn modelId="{A28C93C1-E12B-422E-AF3B-113F6F8800FE}" type="presOf" srcId="{D99C7C70-C462-4876-89A4-37F8FFE2BE65}" destId="{AC2A6034-992D-43F7-A551-BD42DA9B9425}" srcOrd="0" destOrd="0" presId="urn:microsoft.com/office/officeart/2011/layout/HexagonRadial"/>
    <dgm:cxn modelId="{7E3AC2C9-EA05-4D6A-97F8-6D22490FC2C4}" type="presOf" srcId="{B37E119E-DD31-4D93-BAC6-A58AFE4A0869}" destId="{A56B6B02-23D4-4F3B-95C8-4D7780D42D37}" srcOrd="0" destOrd="0" presId="urn:microsoft.com/office/officeart/2011/layout/HexagonRadial"/>
    <dgm:cxn modelId="{FD9E8FDD-236F-41BC-BD31-C41DDEA1FC89}" type="presOf" srcId="{DBA7CD79-5F0B-4292-87C1-1CA212DAA7DF}" destId="{3A887C52-85B1-4230-BFE4-D21738217597}" srcOrd="0" destOrd="0" presId="urn:microsoft.com/office/officeart/2011/layout/HexagonRadial"/>
    <dgm:cxn modelId="{77B1BF73-7FC2-41FC-9F94-4E6B2388E888}" srcId="{81565831-3AD2-4851-8200-003F5234B5D3}" destId="{B37E119E-DD31-4D93-BAC6-A58AFE4A0869}" srcOrd="0" destOrd="0" parTransId="{18F0D3B1-25BA-4CD4-AFDF-7C6814CAE347}" sibTransId="{83CC47E7-AE35-42EC-956C-890908A38FAC}"/>
    <dgm:cxn modelId="{24DD71D9-92C8-4BA0-9441-6BE3174183A5}" type="presOf" srcId="{81565831-3AD2-4851-8200-003F5234B5D3}" destId="{43A2067A-A02D-4544-B4F4-F8491D537F1A}" srcOrd="0" destOrd="0" presId="urn:microsoft.com/office/officeart/2011/layout/HexagonRadial"/>
    <dgm:cxn modelId="{B742DB33-CF3C-435C-8057-66D70B68E74D}" type="presOf" srcId="{8FF9DF1D-687F-4014-A9EA-C462CAAB4E40}" destId="{32DDDE6D-B940-4810-9F8F-52D99234EF39}" srcOrd="0" destOrd="0" presId="urn:microsoft.com/office/officeart/2011/layout/HexagonRadial"/>
    <dgm:cxn modelId="{8C0B5DAD-2A9B-401C-A9B0-845AC56679F4}" type="presOf" srcId="{46674B86-3D82-412F-8C0D-0413C18D0D7B}" destId="{5E3F7D4A-1284-46FD-BD8C-6320A2669E55}" srcOrd="0" destOrd="0" presId="urn:microsoft.com/office/officeart/2011/layout/HexagonRadial"/>
    <dgm:cxn modelId="{11690A93-E65F-492B-BDC4-0FD5F21DA91A}" srcId="{81565831-3AD2-4851-8200-003F5234B5D3}" destId="{65B511DA-2A9C-40C7-BB9A-73610B1C9135}" srcOrd="3" destOrd="0" parTransId="{BB95EB08-960E-4E67-B90F-B229D4EAA12D}" sibTransId="{468CBA43-B926-4269-B50A-3DA83AD11DAF}"/>
    <dgm:cxn modelId="{00CAE112-8AC7-48E7-B290-0DDD1418D82B}" type="presOf" srcId="{65B511DA-2A9C-40C7-BB9A-73610B1C9135}" destId="{7854D301-5BCA-4E77-BA57-C7422CBF3F11}" srcOrd="0" destOrd="0" presId="urn:microsoft.com/office/officeart/2011/layout/HexagonRadial"/>
    <dgm:cxn modelId="{38DCA0A4-9A9F-4547-9263-80EE64BB42AA}" srcId="{81565831-3AD2-4851-8200-003F5234B5D3}" destId="{8FF9DF1D-687F-4014-A9EA-C462CAAB4E40}" srcOrd="2" destOrd="0" parTransId="{B2D8D19E-4808-4C39-B225-5FC7759594B2}" sibTransId="{D3498614-DC84-479B-AC88-5664161E592E}"/>
    <dgm:cxn modelId="{E034453F-F01D-4E63-AE13-1C26627B559B}" srcId="{DBA7CD79-5F0B-4292-87C1-1CA212DAA7DF}" destId="{81565831-3AD2-4851-8200-003F5234B5D3}" srcOrd="0" destOrd="0" parTransId="{833F6DA7-5B54-4041-A1B9-4302D0CB56D8}" sibTransId="{0D57090D-8EC6-44A5-A8EE-B14B8C70A7D0}"/>
    <dgm:cxn modelId="{33B44641-3997-48C2-AE9F-F74C4A75A193}" srcId="{81565831-3AD2-4851-8200-003F5234B5D3}" destId="{46674B86-3D82-412F-8C0D-0413C18D0D7B}" srcOrd="4" destOrd="0" parTransId="{E49BBE8E-B734-4528-8A34-A5C7C220980C}" sibTransId="{AC10F024-D973-4FBD-B551-BC1A3E1B2551}"/>
    <dgm:cxn modelId="{2E74B16E-D28D-4AB8-A5E3-53FD433FC8FB}" type="presParOf" srcId="{3A887C52-85B1-4230-BFE4-D21738217597}" destId="{43A2067A-A02D-4544-B4F4-F8491D537F1A}" srcOrd="0" destOrd="0" presId="urn:microsoft.com/office/officeart/2011/layout/HexagonRadial"/>
    <dgm:cxn modelId="{7C1C1EED-04BD-43CE-8983-B657BD670BAF}" type="presParOf" srcId="{3A887C52-85B1-4230-BFE4-D21738217597}" destId="{9E6BACD1-8BEB-49A3-B95D-83C5750F1D98}" srcOrd="1" destOrd="0" presId="urn:microsoft.com/office/officeart/2011/layout/HexagonRadial"/>
    <dgm:cxn modelId="{16834014-0285-429E-A446-C32E214EFD14}" type="presParOf" srcId="{9E6BACD1-8BEB-49A3-B95D-83C5750F1D98}" destId="{65915B0E-447F-4160-B9E7-FAE43420FB35}" srcOrd="0" destOrd="0" presId="urn:microsoft.com/office/officeart/2011/layout/HexagonRadial"/>
    <dgm:cxn modelId="{B5CE6885-1A8A-421D-B61B-AC1AFC2F5825}" type="presParOf" srcId="{3A887C52-85B1-4230-BFE4-D21738217597}" destId="{A56B6B02-23D4-4F3B-95C8-4D7780D42D37}" srcOrd="2" destOrd="0" presId="urn:microsoft.com/office/officeart/2011/layout/HexagonRadial"/>
    <dgm:cxn modelId="{E5D4FB32-5543-4600-9AC4-BF94562862A7}" type="presParOf" srcId="{3A887C52-85B1-4230-BFE4-D21738217597}" destId="{FA4B705B-D936-430E-8DDF-01C1B374FF7F}" srcOrd="3" destOrd="0" presId="urn:microsoft.com/office/officeart/2011/layout/HexagonRadial"/>
    <dgm:cxn modelId="{B9F91344-5C35-4C37-87CE-676B055CCD76}" type="presParOf" srcId="{FA4B705B-D936-430E-8DDF-01C1B374FF7F}" destId="{988B7F45-B86E-4B56-A6BF-FA1DFE66DE10}" srcOrd="0" destOrd="0" presId="urn:microsoft.com/office/officeart/2011/layout/HexagonRadial"/>
    <dgm:cxn modelId="{5A659ADC-E77B-4862-81CC-FF6DD6CFE0FB}" type="presParOf" srcId="{3A887C52-85B1-4230-BFE4-D21738217597}" destId="{AC2A6034-992D-43F7-A551-BD42DA9B9425}" srcOrd="4" destOrd="0" presId="urn:microsoft.com/office/officeart/2011/layout/HexagonRadial"/>
    <dgm:cxn modelId="{512D1F63-F185-406F-9474-B199AD665777}" type="presParOf" srcId="{3A887C52-85B1-4230-BFE4-D21738217597}" destId="{C164A4C0-F82D-4C6A-8A3B-5EA4E11C2EED}" srcOrd="5" destOrd="0" presId="urn:microsoft.com/office/officeart/2011/layout/HexagonRadial"/>
    <dgm:cxn modelId="{9044DFD3-D864-4C9E-995A-F0B8C40A3C5E}" type="presParOf" srcId="{C164A4C0-F82D-4C6A-8A3B-5EA4E11C2EED}" destId="{FE3E3938-FEAA-4BD0-8816-57548F206CB3}" srcOrd="0" destOrd="0" presId="urn:microsoft.com/office/officeart/2011/layout/HexagonRadial"/>
    <dgm:cxn modelId="{80B62AFB-64DE-4A28-B8A7-8A6F706A298C}" type="presParOf" srcId="{3A887C52-85B1-4230-BFE4-D21738217597}" destId="{32DDDE6D-B940-4810-9F8F-52D99234EF39}" srcOrd="6" destOrd="0" presId="urn:microsoft.com/office/officeart/2011/layout/HexagonRadial"/>
    <dgm:cxn modelId="{42B17B7B-1DB0-40BE-92A7-085DCA61B7F9}" type="presParOf" srcId="{3A887C52-85B1-4230-BFE4-D21738217597}" destId="{D1D2ED80-7389-45A5-AEEF-AB5912904DE4}" srcOrd="7" destOrd="0" presId="urn:microsoft.com/office/officeart/2011/layout/HexagonRadial"/>
    <dgm:cxn modelId="{1E815D5B-D36D-4FED-ACB8-0643E9A666D1}" type="presParOf" srcId="{D1D2ED80-7389-45A5-AEEF-AB5912904DE4}" destId="{2D281096-D1BD-4128-9C13-30A658FF94C8}" srcOrd="0" destOrd="0" presId="urn:microsoft.com/office/officeart/2011/layout/HexagonRadial"/>
    <dgm:cxn modelId="{3A650ACB-1CE5-4BA8-9D6B-DE47278E65BE}" type="presParOf" srcId="{3A887C52-85B1-4230-BFE4-D21738217597}" destId="{7854D301-5BCA-4E77-BA57-C7422CBF3F11}" srcOrd="8" destOrd="0" presId="urn:microsoft.com/office/officeart/2011/layout/HexagonRadial"/>
    <dgm:cxn modelId="{E905B016-4288-4A08-A971-3B1C0FC57EAB}" type="presParOf" srcId="{3A887C52-85B1-4230-BFE4-D21738217597}" destId="{F177EF17-BCC0-4DF8-A899-DC537AEAB4E2}" srcOrd="9" destOrd="0" presId="urn:microsoft.com/office/officeart/2011/layout/HexagonRadial"/>
    <dgm:cxn modelId="{F0DE2248-99C6-4185-9D30-0AB273B4AE6E}" type="presParOf" srcId="{F177EF17-BCC0-4DF8-A899-DC537AEAB4E2}" destId="{08AD9093-75FE-469D-A87E-AD988D43C0FB}" srcOrd="0" destOrd="0" presId="urn:microsoft.com/office/officeart/2011/layout/HexagonRadial"/>
    <dgm:cxn modelId="{D40E7909-05E4-4F91-8626-9CDEED79B556}" type="presParOf" srcId="{3A887C52-85B1-4230-BFE4-D21738217597}" destId="{5E3F7D4A-1284-46FD-BD8C-6320A2669E55}" srcOrd="10" destOrd="0" presId="urn:microsoft.com/office/officeart/2011/layout/HexagonRadial"/>
    <dgm:cxn modelId="{5A5FADF3-4454-408C-8804-B02FEF53328F}" type="presParOf" srcId="{3A887C52-85B1-4230-BFE4-D21738217597}" destId="{A587B8F5-2044-4087-8C6E-524ABD2BB264}" srcOrd="11" destOrd="0" presId="urn:microsoft.com/office/officeart/2011/layout/HexagonRadial"/>
    <dgm:cxn modelId="{8B33B156-A399-4BD5-8976-9592FB35D867}" type="presParOf" srcId="{A587B8F5-2044-4087-8C6E-524ABD2BB264}" destId="{81FD0FDF-7416-443F-9A59-533C5A402553}" srcOrd="0" destOrd="0" presId="urn:microsoft.com/office/officeart/2011/layout/HexagonRadial"/>
    <dgm:cxn modelId="{F7A34BBF-B03F-4B4C-BF68-DC9F387DC98F}" type="presParOf" srcId="{3A887C52-85B1-4230-BFE4-D21738217597}" destId="{1E5F509D-3DA1-41D8-8CFB-932BEBB7427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1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التغيب عن العمل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661A8798-7DDA-4A57-ADA7-320AFDCC2AC8}" type="presOf" srcId="{A6308408-F189-4B45-AC57-45BC6056D53A}" destId="{DC8CBE94-9B59-47D8-AA1E-CEA1E1C42FD2}" srcOrd="0" destOrd="0" presId="urn:microsoft.com/office/officeart/2005/8/layout/default#15"/>
    <dgm:cxn modelId="{7EB7E1AF-4158-4247-90AA-689DEF0C491A}" type="presOf" srcId="{3CFFA19B-C6AC-43C5-AC43-52407618AC0F}" destId="{CD64D8CC-D4B8-403B-A728-73EFB441EF0F}" srcOrd="0" destOrd="0" presId="urn:microsoft.com/office/officeart/2005/8/layout/default#15"/>
    <dgm:cxn modelId="{50B28CE6-B7C6-4FFD-8731-E60DE34A13E8}" type="presParOf" srcId="{CD64D8CC-D4B8-403B-A728-73EFB441EF0F}" destId="{DC8CBE94-9B59-47D8-AA1E-CEA1E1C42FD2}" srcOrd="0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1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التغيب عن اعمال المنزل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1571B073-8276-46AA-A79E-E5C1170418D7}" type="presOf" srcId="{A6308408-F189-4B45-AC57-45BC6056D53A}" destId="{DC8CBE94-9B59-47D8-AA1E-CEA1E1C42FD2}" srcOrd="0" destOrd="0" presId="urn:microsoft.com/office/officeart/2005/8/layout/default#16"/>
    <dgm:cxn modelId="{A71FC6C8-A1B0-4402-AE0F-48FEF5A98037}" type="presOf" srcId="{3CFFA19B-C6AC-43C5-AC43-52407618AC0F}" destId="{CD64D8CC-D4B8-403B-A728-73EFB441EF0F}" srcOrd="0" destOrd="0" presId="urn:microsoft.com/office/officeart/2005/8/layout/default#16"/>
    <dgm:cxn modelId="{1D54A559-D132-496A-8CDA-C9B7015D2AC7}" type="presParOf" srcId="{CD64D8CC-D4B8-403B-A728-73EFB441EF0F}" destId="{DC8CBE94-9B59-47D8-AA1E-CEA1E1C42FD2}" srcOrd="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17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التغيب عن الدراسة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13FD33FC-0BE5-420D-B608-EFBA3AAFFCF5}" type="presOf" srcId="{3CFFA19B-C6AC-43C5-AC43-52407618AC0F}" destId="{CD64D8CC-D4B8-403B-A728-73EFB441EF0F}" srcOrd="0" destOrd="0" presId="urn:microsoft.com/office/officeart/2005/8/layout/default#17"/>
    <dgm:cxn modelId="{92F36E1A-2A57-488C-841D-2EAD98DA70C1}" type="presOf" srcId="{A6308408-F189-4B45-AC57-45BC6056D53A}" destId="{DC8CBE94-9B59-47D8-AA1E-CEA1E1C42FD2}" srcOrd="0" destOrd="0" presId="urn:microsoft.com/office/officeart/2005/8/layout/default#17"/>
    <dgm:cxn modelId="{115F0A4B-6674-431C-A3D7-EF684F56B165}" type="presParOf" srcId="{CD64D8CC-D4B8-403B-A728-73EFB441EF0F}" destId="{DC8CBE94-9B59-47D8-AA1E-CEA1E1C42FD2}" srcOrd="0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18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F67EE2-B283-40BA-BE85-4DA5B177305A}">
      <dgm:prSet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الوقت الإضافى  فى الطريق للسيدة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2C47D163-B8CC-4E8C-A3F3-D818F727AC80}" type="parTrans" cxnId="{25BEFC27-7E8F-4D66-A18D-F85C8F5AA3B9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972E8878-645D-44AC-AAF2-00AD28AA5F39}" type="sibTrans" cxnId="{25BEFC27-7E8F-4D66-A18D-F85C8F5AA3B9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4C656-217E-4FF6-9F42-44C9220AA67C}" type="pres">
      <dgm:prSet presAssocID="{BBF67EE2-B283-40BA-BE85-4DA5B177305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BEFC27-7E8F-4D66-A18D-F85C8F5AA3B9}" srcId="{3CFFA19B-C6AC-43C5-AC43-52407618AC0F}" destId="{BBF67EE2-B283-40BA-BE85-4DA5B177305A}" srcOrd="0" destOrd="0" parTransId="{2C47D163-B8CC-4E8C-A3F3-D818F727AC80}" sibTransId="{972E8878-645D-44AC-AAF2-00AD28AA5F39}"/>
    <dgm:cxn modelId="{F222FF76-3DFA-476E-9560-140BF3952FB1}" type="presOf" srcId="{BBF67EE2-B283-40BA-BE85-4DA5B177305A}" destId="{6904C656-217E-4FF6-9F42-44C9220AA67C}" srcOrd="0" destOrd="0" presId="urn:microsoft.com/office/officeart/2005/8/layout/default#18"/>
    <dgm:cxn modelId="{FFD100D7-BCA7-4777-911C-151EAF0FDB02}" type="presOf" srcId="{3CFFA19B-C6AC-43C5-AC43-52407618AC0F}" destId="{CD64D8CC-D4B8-403B-A728-73EFB441EF0F}" srcOrd="0" destOrd="0" presId="urn:microsoft.com/office/officeart/2005/8/layout/default#18"/>
    <dgm:cxn modelId="{F6760E42-5316-419B-80E9-E9439D52F510}" type="presParOf" srcId="{CD64D8CC-D4B8-403B-A728-73EFB441EF0F}" destId="{6904C656-217E-4FF6-9F42-44C9220AA67C}" srcOrd="0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19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اصطحاب رفيق للطريق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655B7016-C5B1-4C77-AF54-97E410C819B3}" type="presOf" srcId="{A6308408-F189-4B45-AC57-45BC6056D53A}" destId="{DC8CBE94-9B59-47D8-AA1E-CEA1E1C42FD2}" srcOrd="0" destOrd="0" presId="urn:microsoft.com/office/officeart/2005/8/layout/default#19"/>
    <dgm:cxn modelId="{DC57445F-75A2-4735-BC0F-0C1C228B0D65}" type="presOf" srcId="{3CFFA19B-C6AC-43C5-AC43-52407618AC0F}" destId="{CD64D8CC-D4B8-403B-A728-73EFB441EF0F}" srcOrd="0" destOrd="0" presId="urn:microsoft.com/office/officeart/2005/8/layout/default#19"/>
    <dgm:cxn modelId="{9C3E8444-F388-4693-9D9D-E94260C97DDD}" type="presParOf" srcId="{CD64D8CC-D4B8-403B-A728-73EFB441EF0F}" destId="{DC8CBE94-9B59-47D8-AA1E-CEA1E1C42FD2}" srcOrd="0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6B58B9-9E9F-4A8A-AFA3-5B061DD204B1}" type="doc">
      <dgm:prSet loTypeId="urn:microsoft.com/office/officeart/2005/8/layout/default#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0E527A-9815-4811-90C4-77E13E7CA7EA}">
      <dgm:prSet phldrT="[Text]" custT="1"/>
      <dgm:spPr/>
      <dgm:t>
        <a:bodyPr/>
        <a:lstStyle/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الإنفاق على الصحة </a:t>
          </a:r>
        </a:p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133مليون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70BCBDDD-7F71-47B3-828D-19D9963D3302}" type="par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7F549055-5333-43CD-89F2-E37F935EA4D0}" type="sib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C48522E5-31EB-435E-8B60-D0DDD03652FB}" type="pres">
      <dgm:prSet presAssocID="{446B58B9-9E9F-4A8A-AFA3-5B061DD204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65F6D-29AC-4E4C-8AB0-605DDB813FC5}" type="pres">
      <dgm:prSet presAssocID="{000E527A-9815-4811-90C4-77E13E7CA7E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18E41-4E16-4827-B8D6-8D2F353297BB}" srcId="{446B58B9-9E9F-4A8A-AFA3-5B061DD204B1}" destId="{000E527A-9815-4811-90C4-77E13E7CA7EA}" srcOrd="0" destOrd="0" parTransId="{70BCBDDD-7F71-47B3-828D-19D9963D3302}" sibTransId="{7F549055-5333-43CD-89F2-E37F935EA4D0}"/>
    <dgm:cxn modelId="{842EE424-1E00-4427-BBF6-31C30CA63003}" type="presOf" srcId="{000E527A-9815-4811-90C4-77E13E7CA7EA}" destId="{63265F6D-29AC-4E4C-8AB0-605DDB813FC5}" srcOrd="0" destOrd="0" presId="urn:microsoft.com/office/officeart/2005/8/layout/default#7"/>
    <dgm:cxn modelId="{F5BFFAA8-0306-4B5B-AA9C-9745DCA08750}" type="presOf" srcId="{446B58B9-9E9F-4A8A-AFA3-5B061DD204B1}" destId="{C48522E5-31EB-435E-8B60-D0DDD03652FB}" srcOrd="0" destOrd="0" presId="urn:microsoft.com/office/officeart/2005/8/layout/default#7"/>
    <dgm:cxn modelId="{B35D4B51-0EF9-41FA-874D-EB616BE9792C}" type="presParOf" srcId="{C48522E5-31EB-435E-8B60-D0DDD03652FB}" destId="{63265F6D-29AC-4E4C-8AB0-605DDB813FC5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6B58B9-9E9F-4A8A-AFA3-5B061DD204B1}" type="doc">
      <dgm:prSet loTypeId="urn:microsoft.com/office/officeart/2005/8/layout/default#8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0E527A-9815-4811-90C4-77E13E7CA7EA}">
      <dgm:prSet phldrT="[Text]" custT="1"/>
      <dgm:spPr/>
      <dgm:t>
        <a:bodyPr/>
        <a:lstStyle/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الإنفاق على الخدمات القانونية و القضائية</a:t>
          </a:r>
        </a:p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56.5 مليون جنيه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70BCBDDD-7F71-47B3-828D-19D9963D3302}" type="par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7F549055-5333-43CD-89F2-E37F935EA4D0}" type="sib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C48522E5-31EB-435E-8B60-D0DDD03652FB}" type="pres">
      <dgm:prSet presAssocID="{446B58B9-9E9F-4A8A-AFA3-5B061DD204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65F6D-29AC-4E4C-8AB0-605DDB813FC5}" type="pres">
      <dgm:prSet presAssocID="{000E527A-9815-4811-90C4-77E13E7CA7EA}" presName="node" presStyleLbl="node1" presStyleIdx="0" presStyleCnt="1" custLinFactNeighborX="29123" custLinFactNeighborY="8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18E41-4E16-4827-B8D6-8D2F353297BB}" srcId="{446B58B9-9E9F-4A8A-AFA3-5B061DD204B1}" destId="{000E527A-9815-4811-90C4-77E13E7CA7EA}" srcOrd="0" destOrd="0" parTransId="{70BCBDDD-7F71-47B3-828D-19D9963D3302}" sibTransId="{7F549055-5333-43CD-89F2-E37F935EA4D0}"/>
    <dgm:cxn modelId="{9D277171-E94F-44AB-A1D4-41005FBA29B6}" type="presOf" srcId="{446B58B9-9E9F-4A8A-AFA3-5B061DD204B1}" destId="{C48522E5-31EB-435E-8B60-D0DDD03652FB}" srcOrd="0" destOrd="0" presId="urn:microsoft.com/office/officeart/2005/8/layout/default#8"/>
    <dgm:cxn modelId="{747716C0-E5D3-49F1-B86B-C16FD06B0D14}" type="presOf" srcId="{000E527A-9815-4811-90C4-77E13E7CA7EA}" destId="{63265F6D-29AC-4E4C-8AB0-605DDB813FC5}" srcOrd="0" destOrd="0" presId="urn:microsoft.com/office/officeart/2005/8/layout/default#8"/>
    <dgm:cxn modelId="{A9C9E887-F7CB-4313-A00F-2F1A6B717B29}" type="presParOf" srcId="{C48522E5-31EB-435E-8B60-D0DDD03652FB}" destId="{63265F6D-29AC-4E4C-8AB0-605DDB813FC5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6B58B9-9E9F-4A8A-AFA3-5B061DD204B1}" type="doc">
      <dgm:prSet loTypeId="urn:microsoft.com/office/officeart/2005/8/layout/default#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0E527A-9815-4811-90C4-77E13E7CA7EA}">
      <dgm:prSet phldrT="[Text]" custT="1"/>
      <dgm:spPr/>
      <dgm:t>
        <a:bodyPr/>
        <a:lstStyle/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الإستضافة</a:t>
          </a:r>
        </a:p>
        <a:p>
          <a:pPr rtl="1"/>
          <a:r>
            <a:rPr lang="ar-EG" sz="2400" b="1" dirty="0" smtClean="0">
              <a:solidFill>
                <a:srgbClr val="4A175F"/>
              </a:solidFill>
              <a:cs typeface="+mn-cs"/>
            </a:rPr>
            <a:t>610 مليون جنيه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70BCBDDD-7F71-47B3-828D-19D9963D3302}" type="par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7F549055-5333-43CD-89F2-E37F935EA4D0}" type="sibTrans" cxnId="{A6118E41-4E16-4827-B8D6-8D2F353297BB}">
      <dgm:prSet/>
      <dgm:spPr/>
      <dgm:t>
        <a:bodyPr/>
        <a:lstStyle/>
        <a:p>
          <a:endParaRPr lang="en-US" sz="2400" b="1">
            <a:solidFill>
              <a:srgbClr val="4A175F"/>
            </a:solidFill>
            <a:cs typeface="+mn-cs"/>
          </a:endParaRPr>
        </a:p>
      </dgm:t>
    </dgm:pt>
    <dgm:pt modelId="{C48522E5-31EB-435E-8B60-D0DDD03652FB}" type="pres">
      <dgm:prSet presAssocID="{446B58B9-9E9F-4A8A-AFA3-5B061DD204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65F6D-29AC-4E4C-8AB0-605DDB813FC5}" type="pres">
      <dgm:prSet presAssocID="{000E527A-9815-4811-90C4-77E13E7CA7EA}" presName="node" presStyleLbl="node1" presStyleIdx="0" presStyleCnt="1" custLinFactNeighborX="58140" custLinFactNeighborY="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18E41-4E16-4827-B8D6-8D2F353297BB}" srcId="{446B58B9-9E9F-4A8A-AFA3-5B061DD204B1}" destId="{000E527A-9815-4811-90C4-77E13E7CA7EA}" srcOrd="0" destOrd="0" parTransId="{70BCBDDD-7F71-47B3-828D-19D9963D3302}" sibTransId="{7F549055-5333-43CD-89F2-E37F935EA4D0}"/>
    <dgm:cxn modelId="{524A12D1-F497-4E8F-A128-ABB06AD3B58F}" type="presOf" srcId="{000E527A-9815-4811-90C4-77E13E7CA7EA}" destId="{63265F6D-29AC-4E4C-8AB0-605DDB813FC5}" srcOrd="0" destOrd="0" presId="urn:microsoft.com/office/officeart/2005/8/layout/default#9"/>
    <dgm:cxn modelId="{653CC7DA-6A94-4A28-9635-60E191B37679}" type="presOf" srcId="{446B58B9-9E9F-4A8A-AFA3-5B061DD204B1}" destId="{C48522E5-31EB-435E-8B60-D0DDD03652FB}" srcOrd="0" destOrd="0" presId="urn:microsoft.com/office/officeart/2005/8/layout/default#9"/>
    <dgm:cxn modelId="{1F6C3B9A-D3CD-4998-9C71-44DC8A9F5C6C}" type="presParOf" srcId="{C48522E5-31EB-435E-8B60-D0DDD03652FB}" destId="{63265F6D-29AC-4E4C-8AB0-605DDB813FC5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77E7E8-F495-4765-A440-FD723A2B2D00}" type="doc">
      <dgm:prSet loTypeId="urn:microsoft.com/office/officeart/2005/8/layout/v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470326-D475-4226-AC0C-D3BB21453C9C}">
      <dgm:prSet phldrT="[Text]" custT="1"/>
      <dgm:spPr/>
      <dgm:t>
        <a:bodyPr/>
        <a:lstStyle/>
        <a:p>
          <a:r>
            <a:rPr lang="ar-EG" sz="2400" b="1" dirty="0" smtClean="0">
              <a:solidFill>
                <a:srgbClr val="4A175F"/>
              </a:solidFill>
              <a:cs typeface="+mn-cs"/>
            </a:rPr>
            <a:t>3.7% من المعنفات عانين  من مشاكل بالحمل فى العام السابق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0A429F4C-C519-44A1-90A5-713FF1B1862A}" type="parTrans" cxnId="{BE95D31C-4A1C-42A2-930B-DF032888EDE5}">
      <dgm:prSet/>
      <dgm:spPr/>
      <dgm:t>
        <a:bodyPr/>
        <a:lstStyle/>
        <a:p>
          <a:endParaRPr lang="en-US">
            <a:cs typeface="Sultan bold" pitchFamily="2" charset="-78"/>
          </a:endParaRPr>
        </a:p>
      </dgm:t>
    </dgm:pt>
    <dgm:pt modelId="{F766FBB4-F7C9-48D8-935A-66C1920A1B80}" type="sibTrans" cxnId="{BE95D31C-4A1C-42A2-930B-DF032888EDE5}">
      <dgm:prSet/>
      <dgm:spPr/>
      <dgm:t>
        <a:bodyPr/>
        <a:lstStyle/>
        <a:p>
          <a:endParaRPr lang="en-US">
            <a:cs typeface="Sultan bold" pitchFamily="2" charset="-78"/>
          </a:endParaRPr>
        </a:p>
      </dgm:t>
    </dgm:pt>
    <dgm:pt modelId="{04342487-9F35-407C-8C31-7AB867C6D44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en-US" sz="3600" b="1" dirty="0">
            <a:solidFill>
              <a:srgbClr val="4A175F"/>
            </a:solidFill>
            <a:cs typeface="Sultan bold" pitchFamily="2" charset="-78"/>
          </a:endParaRPr>
        </a:p>
      </dgm:t>
    </dgm:pt>
    <dgm:pt modelId="{81DB0BAD-9346-455A-AAE2-BD7DE99F6FD8}" type="parTrans" cxnId="{CB898E90-8C5A-46A6-9169-72DF5AFE52C8}">
      <dgm:prSet/>
      <dgm:spPr/>
      <dgm:t>
        <a:bodyPr/>
        <a:lstStyle/>
        <a:p>
          <a:endParaRPr lang="en-US">
            <a:cs typeface="Sultan bold" pitchFamily="2" charset="-78"/>
          </a:endParaRPr>
        </a:p>
      </dgm:t>
    </dgm:pt>
    <dgm:pt modelId="{549854BF-FEC1-45B9-8110-65C8BA7B465A}" type="sibTrans" cxnId="{CB898E90-8C5A-46A6-9169-72DF5AFE52C8}">
      <dgm:prSet/>
      <dgm:spPr/>
      <dgm:t>
        <a:bodyPr/>
        <a:lstStyle/>
        <a:p>
          <a:endParaRPr lang="en-US">
            <a:cs typeface="Sultan bold" pitchFamily="2" charset="-78"/>
          </a:endParaRPr>
        </a:p>
      </dgm:t>
    </dgm:pt>
    <dgm:pt modelId="{E1D59975-91FB-48E0-BB31-A0048452323D}" type="pres">
      <dgm:prSet presAssocID="{F477E7E8-F495-4765-A440-FD723A2B2D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BC6E52-5D85-4FC3-952E-65CB03747F99}" type="pres">
      <dgm:prSet presAssocID="{DB470326-D475-4226-AC0C-D3BB21453C9C}" presName="linNode" presStyleCnt="0"/>
      <dgm:spPr/>
      <dgm:t>
        <a:bodyPr/>
        <a:lstStyle/>
        <a:p>
          <a:endParaRPr lang="en-US"/>
        </a:p>
      </dgm:t>
    </dgm:pt>
    <dgm:pt modelId="{87DD6619-887E-409E-9C44-31AA5D7E2B65}" type="pres">
      <dgm:prSet presAssocID="{DB470326-D475-4226-AC0C-D3BB21453C9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C7497-1ED3-4B2F-B024-85EB3A505B79}" type="pres">
      <dgm:prSet presAssocID="{DB470326-D475-4226-AC0C-D3BB21453C9C}" presName="childShp" presStyleLbl="bgAccFollowNode1" presStyleIdx="0" presStyleCnt="1" custLinFactNeighborX="-46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5C4AC2-0333-495B-A64B-560DDC361A3A}" type="presOf" srcId="{04342487-9F35-407C-8C31-7AB867C6D444}" destId="{6B6C7497-1ED3-4B2F-B024-85EB3A505B79}" srcOrd="0" destOrd="0" presId="urn:microsoft.com/office/officeart/2005/8/layout/vList6"/>
    <dgm:cxn modelId="{FE439D0E-9B83-416A-8B1F-80946524B4A8}" type="presOf" srcId="{F477E7E8-F495-4765-A440-FD723A2B2D00}" destId="{E1D59975-91FB-48E0-BB31-A0048452323D}" srcOrd="0" destOrd="0" presId="urn:microsoft.com/office/officeart/2005/8/layout/vList6"/>
    <dgm:cxn modelId="{AC98F540-F777-4E2B-A762-73D142ECD14E}" type="presOf" srcId="{DB470326-D475-4226-AC0C-D3BB21453C9C}" destId="{87DD6619-887E-409E-9C44-31AA5D7E2B65}" srcOrd="0" destOrd="0" presId="urn:microsoft.com/office/officeart/2005/8/layout/vList6"/>
    <dgm:cxn modelId="{BE95D31C-4A1C-42A2-930B-DF032888EDE5}" srcId="{F477E7E8-F495-4765-A440-FD723A2B2D00}" destId="{DB470326-D475-4226-AC0C-D3BB21453C9C}" srcOrd="0" destOrd="0" parTransId="{0A429F4C-C519-44A1-90A5-713FF1B1862A}" sibTransId="{F766FBB4-F7C9-48D8-935A-66C1920A1B80}"/>
    <dgm:cxn modelId="{CB898E90-8C5A-46A6-9169-72DF5AFE52C8}" srcId="{DB470326-D475-4226-AC0C-D3BB21453C9C}" destId="{04342487-9F35-407C-8C31-7AB867C6D444}" srcOrd="0" destOrd="0" parTransId="{81DB0BAD-9346-455A-AAE2-BD7DE99F6FD8}" sibTransId="{549854BF-FEC1-45B9-8110-65C8BA7B465A}"/>
    <dgm:cxn modelId="{56C2C864-3440-4616-BD0F-8EEEF875F6AF}" type="presParOf" srcId="{E1D59975-91FB-48E0-BB31-A0048452323D}" destId="{DFBC6E52-5D85-4FC3-952E-65CB03747F99}" srcOrd="0" destOrd="0" presId="urn:microsoft.com/office/officeart/2005/8/layout/vList6"/>
    <dgm:cxn modelId="{1041F3DD-3ED4-4CA1-BF82-CB3C920E3F2D}" type="presParOf" srcId="{DFBC6E52-5D85-4FC3-952E-65CB03747F99}" destId="{87DD6619-887E-409E-9C44-31AA5D7E2B65}" srcOrd="0" destOrd="0" presId="urn:microsoft.com/office/officeart/2005/8/layout/vList6"/>
    <dgm:cxn modelId="{CBC168C0-A7D6-40FC-BDCA-8F5C87AB2F9C}" type="presParOf" srcId="{DFBC6E52-5D85-4FC3-952E-65CB03747F99}" destId="{6B6C7497-1ED3-4B2F-B024-85EB3A505B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D5E50-0403-4F16-94F8-FC6890FEA9C0}" type="doc">
      <dgm:prSet loTypeId="urn:microsoft.com/office/officeart/2005/8/layout/h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9B5909-9623-4BED-9D99-BDD1793665C1}">
      <dgm:prSet phldrT="[Text]" custT="1"/>
      <dgm:spPr/>
      <dgm:t>
        <a:bodyPr/>
        <a:lstStyle/>
        <a:p>
          <a:pPr algn="r" rtl="1"/>
          <a:r>
            <a:rPr lang="ar-EG" sz="3200" b="1" dirty="0" smtClean="0">
              <a:solidFill>
                <a:srgbClr val="4A175F"/>
              </a:solidFill>
              <a:cs typeface="+mn-cs"/>
            </a:rPr>
            <a:t>الفرد</a:t>
          </a:r>
          <a:endParaRPr lang="en-US" sz="3200" b="1" dirty="0">
            <a:solidFill>
              <a:srgbClr val="4A175F"/>
            </a:solidFill>
            <a:cs typeface="+mn-cs"/>
          </a:endParaRPr>
        </a:p>
      </dgm:t>
    </dgm:pt>
    <dgm:pt modelId="{7D119FC6-F59A-45F4-BDB2-A34C1D6AB763}" type="parTrans" cxnId="{8D0D69D6-650D-4A5A-BEC6-B28EB722BC27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F20BBF40-17A9-40FA-8A51-C3E1954295A7}" type="sibTrans" cxnId="{8D0D69D6-650D-4A5A-BEC6-B28EB722BC27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8EA1ADC5-6B7F-4BA6-B5B5-ED8E79EB529A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الصحة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E3CF1B54-9B3F-499C-97E4-6C99522106F2}" type="parTrans" cxnId="{4C1DB6D8-854F-4909-A19C-8362A9403BA0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27105248-D101-491A-A529-43F65D031F81}" type="sibTrans" cxnId="{4C1DB6D8-854F-4909-A19C-8362A9403BA0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156415F6-1775-41E5-A833-130531C27184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العمل / عمل منزلى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D769C630-A654-4547-BC23-BEA909E130FB}" type="parTrans" cxnId="{AAEF09CB-8B99-4F9F-B306-3C850538FC58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6E9868E3-CCF1-4FFA-AC49-5A330E4D19F2}" type="sibTrans" cxnId="{AAEF09CB-8B99-4F9F-B306-3C850538FC58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33B63891-AAD6-4D1A-824F-20D4E7D6B638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وقت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D991525D-D2B6-4961-9562-BB2E64FC180A}" type="parTrans" cxnId="{6CECAD0E-9C82-4FE4-9CA3-DAE4D5AA5501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77E146A3-5AD8-432D-AA90-A81E56A7DBA6}" type="sibTrans" cxnId="{6CECAD0E-9C82-4FE4-9CA3-DAE4D5AA5501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5608B81A-8947-4734-BFD6-5049B290A7D1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دراسة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53390DC8-53F3-495C-B5B0-C052AFEEA297}" type="parTrans" cxnId="{D98D7322-37B5-49B3-8047-7BE32A0B28B4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C36C9EE2-DA2C-4026-B73C-2F42550991B2}" type="sibTrans" cxnId="{D98D7322-37B5-49B3-8047-7BE32A0B28B4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EFA86E54-A770-471A-8052-50A7282AFACE}">
      <dgm:prSet phldrT="[Text]" custT="1"/>
      <dgm:spPr/>
      <dgm:t>
        <a:bodyPr/>
        <a:lstStyle/>
        <a:p>
          <a:pPr algn="r" rtl="1"/>
          <a:endParaRPr lang="en-US" sz="2000" b="1" dirty="0">
            <a:solidFill>
              <a:srgbClr val="4A175F"/>
            </a:solidFill>
            <a:cs typeface="+mn-cs"/>
          </a:endParaRPr>
        </a:p>
      </dgm:t>
    </dgm:pt>
    <dgm:pt modelId="{CA9A7F57-F9BA-4661-9FD6-FB86FD1EA473}" type="parTrans" cxnId="{BEC87145-2C65-4F77-889B-F48E4DF551FF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0FB16FD6-EABB-4712-B903-5A2F9A4E6BCA}" type="sibTrans" cxnId="{BEC87145-2C65-4F77-889B-F48E4DF551FF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689BFE68-D40D-4AD4-A126-717481AFBA95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معاناة نفسية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6A17FA4F-0965-41CB-BE9B-D164E8483DCB}" type="parTrans" cxnId="{5F8FCEB6-910F-48D7-B2C1-9AE2F6AA8310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B1B15E1E-D1BA-4BB5-BAC5-DDA4AC805905}" type="sibTrans" cxnId="{5F8FCEB6-910F-48D7-B2C1-9AE2F6AA8310}">
      <dgm:prSet/>
      <dgm:spPr/>
      <dgm:t>
        <a:bodyPr/>
        <a:lstStyle/>
        <a:p>
          <a:endParaRPr lang="en-US" sz="1600" b="1">
            <a:solidFill>
              <a:srgbClr val="4A175F"/>
            </a:solidFill>
            <a:cs typeface="+mn-cs"/>
          </a:endParaRPr>
        </a:p>
      </dgm:t>
    </dgm:pt>
    <dgm:pt modelId="{FBE582C7-11E3-45EF-A950-B1B0BE9BDD86}" type="pres">
      <dgm:prSet presAssocID="{F1CD5E50-0403-4F16-94F8-FC6890FEA9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86060-7C97-4E8E-BBDA-1DCBA13F4FC1}" type="pres">
      <dgm:prSet presAssocID="{BD9B5909-9623-4BED-9D99-BDD1793665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EA293-0C0E-4371-9A05-820227A48F7B}" type="presOf" srcId="{8EA1ADC5-6B7F-4BA6-B5B5-ED8E79EB529A}" destId="{60B86060-7C97-4E8E-BBDA-1DCBA13F4FC1}" srcOrd="0" destOrd="1" presId="urn:microsoft.com/office/officeart/2005/8/layout/hList6"/>
    <dgm:cxn modelId="{4F34E6A0-D5AB-4F6F-B3BC-F1AE3260B253}" type="presOf" srcId="{689BFE68-D40D-4AD4-A126-717481AFBA95}" destId="{60B86060-7C97-4E8E-BBDA-1DCBA13F4FC1}" srcOrd="0" destOrd="5" presId="urn:microsoft.com/office/officeart/2005/8/layout/hList6"/>
    <dgm:cxn modelId="{7ADDE38C-781E-43F6-A9F3-EEA4E2C53691}" type="presOf" srcId="{F1CD5E50-0403-4F16-94F8-FC6890FEA9C0}" destId="{FBE582C7-11E3-45EF-A950-B1B0BE9BDD86}" srcOrd="0" destOrd="0" presId="urn:microsoft.com/office/officeart/2005/8/layout/hList6"/>
    <dgm:cxn modelId="{BEC87145-2C65-4F77-889B-F48E4DF551FF}" srcId="{BD9B5909-9623-4BED-9D99-BDD1793665C1}" destId="{EFA86E54-A770-471A-8052-50A7282AFACE}" srcOrd="5" destOrd="0" parTransId="{CA9A7F57-F9BA-4661-9FD6-FB86FD1EA473}" sibTransId="{0FB16FD6-EABB-4712-B903-5A2F9A4E6BCA}"/>
    <dgm:cxn modelId="{94D64964-200D-440E-97E7-5FD0EB89008B}" type="presOf" srcId="{33B63891-AAD6-4D1A-824F-20D4E7D6B638}" destId="{60B86060-7C97-4E8E-BBDA-1DCBA13F4FC1}" srcOrd="0" destOrd="4" presId="urn:microsoft.com/office/officeart/2005/8/layout/hList6"/>
    <dgm:cxn modelId="{1DEF10ED-E7E7-49B3-8C42-91CD14529BAE}" type="presOf" srcId="{EFA86E54-A770-471A-8052-50A7282AFACE}" destId="{60B86060-7C97-4E8E-BBDA-1DCBA13F4FC1}" srcOrd="0" destOrd="6" presId="urn:microsoft.com/office/officeart/2005/8/layout/hList6"/>
    <dgm:cxn modelId="{4C1DB6D8-854F-4909-A19C-8362A9403BA0}" srcId="{BD9B5909-9623-4BED-9D99-BDD1793665C1}" destId="{8EA1ADC5-6B7F-4BA6-B5B5-ED8E79EB529A}" srcOrd="0" destOrd="0" parTransId="{E3CF1B54-9B3F-499C-97E4-6C99522106F2}" sibTransId="{27105248-D101-491A-A529-43F65D031F81}"/>
    <dgm:cxn modelId="{5F8FCEB6-910F-48D7-B2C1-9AE2F6AA8310}" srcId="{BD9B5909-9623-4BED-9D99-BDD1793665C1}" destId="{689BFE68-D40D-4AD4-A126-717481AFBA95}" srcOrd="4" destOrd="0" parTransId="{6A17FA4F-0965-41CB-BE9B-D164E8483DCB}" sibTransId="{B1B15E1E-D1BA-4BB5-BAC5-DDA4AC805905}"/>
    <dgm:cxn modelId="{D98D7322-37B5-49B3-8047-7BE32A0B28B4}" srcId="{BD9B5909-9623-4BED-9D99-BDD1793665C1}" destId="{5608B81A-8947-4734-BFD6-5049B290A7D1}" srcOrd="2" destOrd="0" parTransId="{53390DC8-53F3-495C-B5B0-C052AFEEA297}" sibTransId="{C36C9EE2-DA2C-4026-B73C-2F42550991B2}"/>
    <dgm:cxn modelId="{7411DBDE-C2FB-4628-A4BA-6465BEFA6BE5}" type="presOf" srcId="{BD9B5909-9623-4BED-9D99-BDD1793665C1}" destId="{60B86060-7C97-4E8E-BBDA-1DCBA13F4FC1}" srcOrd="0" destOrd="0" presId="urn:microsoft.com/office/officeart/2005/8/layout/hList6"/>
    <dgm:cxn modelId="{6CECAD0E-9C82-4FE4-9CA3-DAE4D5AA5501}" srcId="{BD9B5909-9623-4BED-9D99-BDD1793665C1}" destId="{33B63891-AAD6-4D1A-824F-20D4E7D6B638}" srcOrd="3" destOrd="0" parTransId="{D991525D-D2B6-4961-9562-BB2E64FC180A}" sibTransId="{77E146A3-5AD8-432D-AA90-A81E56A7DBA6}"/>
    <dgm:cxn modelId="{C804B2E6-59C4-40D5-9788-8BC331F61559}" type="presOf" srcId="{5608B81A-8947-4734-BFD6-5049B290A7D1}" destId="{60B86060-7C97-4E8E-BBDA-1DCBA13F4FC1}" srcOrd="0" destOrd="3" presId="urn:microsoft.com/office/officeart/2005/8/layout/hList6"/>
    <dgm:cxn modelId="{636BFE90-F115-4265-8460-B6391DAE9202}" type="presOf" srcId="{156415F6-1775-41E5-A833-130531C27184}" destId="{60B86060-7C97-4E8E-BBDA-1DCBA13F4FC1}" srcOrd="0" destOrd="2" presId="urn:microsoft.com/office/officeart/2005/8/layout/hList6"/>
    <dgm:cxn modelId="{AAEF09CB-8B99-4F9F-B306-3C850538FC58}" srcId="{BD9B5909-9623-4BED-9D99-BDD1793665C1}" destId="{156415F6-1775-41E5-A833-130531C27184}" srcOrd="1" destOrd="0" parTransId="{D769C630-A654-4547-BC23-BEA909E130FB}" sibTransId="{6E9868E3-CCF1-4FFA-AC49-5A330E4D19F2}"/>
    <dgm:cxn modelId="{8D0D69D6-650D-4A5A-BEC6-B28EB722BC27}" srcId="{F1CD5E50-0403-4F16-94F8-FC6890FEA9C0}" destId="{BD9B5909-9623-4BED-9D99-BDD1793665C1}" srcOrd="0" destOrd="0" parTransId="{7D119FC6-F59A-45F4-BDB2-A34C1D6AB763}" sibTransId="{F20BBF40-17A9-40FA-8A51-C3E1954295A7}"/>
    <dgm:cxn modelId="{C4F26A5D-1F8C-4FE8-9AAA-BB15FCFD083C}" type="presParOf" srcId="{FBE582C7-11E3-45EF-A950-B1B0BE9BDD86}" destId="{60B86060-7C97-4E8E-BBDA-1DCBA13F4FC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1D686-48DC-4961-9DB3-A7068C705913}" type="doc">
      <dgm:prSet loTypeId="urn:microsoft.com/office/officeart/2005/8/layout/h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53BC17-7608-473E-A5C4-F35D83828464}">
      <dgm:prSet phldrT="[Text]" custT="1"/>
      <dgm:spPr/>
      <dgm:t>
        <a:bodyPr/>
        <a:lstStyle/>
        <a:p>
          <a:pPr algn="r" rtl="1"/>
          <a:r>
            <a:rPr lang="ar-EG" sz="2800" b="1" dirty="0" smtClean="0">
              <a:solidFill>
                <a:srgbClr val="4A175F"/>
              </a:solidFill>
              <a:cs typeface="+mn-cs"/>
            </a:rPr>
            <a:t>الأسرة</a:t>
          </a:r>
          <a:endParaRPr lang="en-US" sz="2800" b="1" dirty="0">
            <a:solidFill>
              <a:srgbClr val="4A175F"/>
            </a:solidFill>
            <a:cs typeface="+mn-cs"/>
          </a:endParaRPr>
        </a:p>
      </dgm:t>
    </dgm:pt>
    <dgm:pt modelId="{F5CFF6D0-9646-4143-91E8-D1658C225805}" type="parTrans" cxnId="{86AC5673-46DA-47D7-B8FF-73D5DFD29B5E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08A5BB66-7F90-4C31-AD1D-CD201930006A}" type="sibTrans" cxnId="{86AC5673-46DA-47D7-B8FF-73D5DFD29B5E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D545BA8B-A536-4CF0-B2C3-A6C7141D9738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دخل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523EBF2C-CDAE-4CBB-82CE-2B50A99B8001}" type="parTrans" cxnId="{49EB85C3-E57F-42F8-AEC7-C812C5C38278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BAB8FF9F-5EA9-48ED-A71A-84AB8DF1DBE6}" type="sibTrans" cxnId="{49EB85C3-E57F-42F8-AEC7-C812C5C38278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F0234537-C3E8-4534-8D70-42FC1A1F6705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عمل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05A712CE-B76A-48B0-92AD-F3C33918140F}" type="parTrans" cxnId="{EAD4038F-3424-4231-AC0A-D776D616406C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13EC8CEA-25DA-4867-8FFC-460A7EBD94A3}" type="sibTrans" cxnId="{EAD4038F-3424-4231-AC0A-D776D616406C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1C4CA3B9-BB51-4346-A4E6-8437F88E6FF6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معاناة أطفال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888EFB52-43E0-4DA9-B52A-BA0A66D6D1A4}" type="parTrans" cxnId="{734E78F5-DB8E-49D1-B609-BFFB2EE8DA3C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37029164-316C-4920-AB9C-A2F3DDB1D2CF}" type="sibTrans" cxnId="{734E78F5-DB8E-49D1-B609-BFFB2EE8DA3C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26225EB4-2275-44C0-B0F2-AB4561113008}">
      <dgm:prSet phldrT="[Text]" custT="1"/>
      <dgm:spPr/>
      <dgm:t>
        <a:bodyPr/>
        <a:lstStyle/>
        <a:p>
          <a:pPr algn="r" rtl="1"/>
          <a:r>
            <a:rPr lang="ar-EG" sz="2400" b="1" dirty="0" smtClean="0">
              <a:solidFill>
                <a:srgbClr val="4A175F"/>
              </a:solidFill>
              <a:cs typeface="+mn-cs"/>
            </a:rPr>
            <a:t>تفكك اسرى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80DA95BA-CC2A-4858-899C-24B8C8E37229}" type="parTrans" cxnId="{F8BF8411-C68F-43AE-A281-D730BD07C367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C8A70074-48B9-48F6-A0F7-455CB57FE10E}" type="sibTrans" cxnId="{F8BF8411-C68F-43AE-A281-D730BD07C367}">
      <dgm:prSet/>
      <dgm:spPr/>
      <dgm:t>
        <a:bodyPr/>
        <a:lstStyle/>
        <a:p>
          <a:endParaRPr lang="en-US" sz="1400" b="1">
            <a:solidFill>
              <a:srgbClr val="4A175F"/>
            </a:solidFill>
            <a:cs typeface="+mn-cs"/>
          </a:endParaRPr>
        </a:p>
      </dgm:t>
    </dgm:pt>
    <dgm:pt modelId="{F17EE85A-6EB5-4538-8FC6-F0A4228E0B9F}" type="pres">
      <dgm:prSet presAssocID="{A041D686-48DC-4961-9DB3-A7068C7059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16773-B6B1-4CFF-8B65-D5B8FAB1D578}" type="pres">
      <dgm:prSet presAssocID="{0353BC17-7608-473E-A5C4-F35D83828464}" presName="node" presStyleLbl="node1" presStyleIdx="0" presStyleCnt="1" custLinFactNeighborX="-8824" custLinFactNeighborY="1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E78F5-DB8E-49D1-B609-BFFB2EE8DA3C}" srcId="{0353BC17-7608-473E-A5C4-F35D83828464}" destId="{1C4CA3B9-BB51-4346-A4E6-8437F88E6FF6}" srcOrd="2" destOrd="0" parTransId="{888EFB52-43E0-4DA9-B52A-BA0A66D6D1A4}" sibTransId="{37029164-316C-4920-AB9C-A2F3DDB1D2CF}"/>
    <dgm:cxn modelId="{3401B8F2-4386-457C-92C4-8E776F222A20}" type="presOf" srcId="{D545BA8B-A536-4CF0-B2C3-A6C7141D9738}" destId="{A4B16773-B6B1-4CFF-8B65-D5B8FAB1D578}" srcOrd="0" destOrd="1" presId="urn:microsoft.com/office/officeart/2005/8/layout/hList6"/>
    <dgm:cxn modelId="{BD4DAAB1-6644-44A4-8C0D-14E8714E79CC}" type="presOf" srcId="{0353BC17-7608-473E-A5C4-F35D83828464}" destId="{A4B16773-B6B1-4CFF-8B65-D5B8FAB1D578}" srcOrd="0" destOrd="0" presId="urn:microsoft.com/office/officeart/2005/8/layout/hList6"/>
    <dgm:cxn modelId="{F8BF8411-C68F-43AE-A281-D730BD07C367}" srcId="{0353BC17-7608-473E-A5C4-F35D83828464}" destId="{26225EB4-2275-44C0-B0F2-AB4561113008}" srcOrd="3" destOrd="0" parTransId="{80DA95BA-CC2A-4858-899C-24B8C8E37229}" sibTransId="{C8A70074-48B9-48F6-A0F7-455CB57FE10E}"/>
    <dgm:cxn modelId="{4CDF0D5B-7AA0-469F-9790-BB8DE9099B0B}" type="presOf" srcId="{A041D686-48DC-4961-9DB3-A7068C705913}" destId="{F17EE85A-6EB5-4538-8FC6-F0A4228E0B9F}" srcOrd="0" destOrd="0" presId="urn:microsoft.com/office/officeart/2005/8/layout/hList6"/>
    <dgm:cxn modelId="{EAD4038F-3424-4231-AC0A-D776D616406C}" srcId="{0353BC17-7608-473E-A5C4-F35D83828464}" destId="{F0234537-C3E8-4534-8D70-42FC1A1F6705}" srcOrd="1" destOrd="0" parTransId="{05A712CE-B76A-48B0-92AD-F3C33918140F}" sibTransId="{13EC8CEA-25DA-4867-8FFC-460A7EBD94A3}"/>
    <dgm:cxn modelId="{D10E184A-840F-4F2D-B753-7C357C17CFD8}" type="presOf" srcId="{26225EB4-2275-44C0-B0F2-AB4561113008}" destId="{A4B16773-B6B1-4CFF-8B65-D5B8FAB1D578}" srcOrd="0" destOrd="4" presId="urn:microsoft.com/office/officeart/2005/8/layout/hList6"/>
    <dgm:cxn modelId="{49EB85C3-E57F-42F8-AEC7-C812C5C38278}" srcId="{0353BC17-7608-473E-A5C4-F35D83828464}" destId="{D545BA8B-A536-4CF0-B2C3-A6C7141D9738}" srcOrd="0" destOrd="0" parTransId="{523EBF2C-CDAE-4CBB-82CE-2B50A99B8001}" sibTransId="{BAB8FF9F-5EA9-48ED-A71A-84AB8DF1DBE6}"/>
    <dgm:cxn modelId="{5549D80E-42EF-4C00-9584-24F8CA7C20AB}" type="presOf" srcId="{1C4CA3B9-BB51-4346-A4E6-8437F88E6FF6}" destId="{A4B16773-B6B1-4CFF-8B65-D5B8FAB1D578}" srcOrd="0" destOrd="3" presId="urn:microsoft.com/office/officeart/2005/8/layout/hList6"/>
    <dgm:cxn modelId="{86AC5673-46DA-47D7-B8FF-73D5DFD29B5E}" srcId="{A041D686-48DC-4961-9DB3-A7068C705913}" destId="{0353BC17-7608-473E-A5C4-F35D83828464}" srcOrd="0" destOrd="0" parTransId="{F5CFF6D0-9646-4143-91E8-D1658C225805}" sibTransId="{08A5BB66-7F90-4C31-AD1D-CD201930006A}"/>
    <dgm:cxn modelId="{A2C03D5C-0986-451D-B44A-D2A37E898D0D}" type="presOf" srcId="{F0234537-C3E8-4534-8D70-42FC1A1F6705}" destId="{A4B16773-B6B1-4CFF-8B65-D5B8FAB1D578}" srcOrd="0" destOrd="2" presId="urn:microsoft.com/office/officeart/2005/8/layout/hList6"/>
    <dgm:cxn modelId="{92279F41-B690-443C-97FF-D82A02B51BE8}" type="presParOf" srcId="{F17EE85A-6EB5-4538-8FC6-F0A4228E0B9F}" destId="{A4B16773-B6B1-4CFF-8B65-D5B8FAB1D57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22472-ED7F-4613-A402-376AD433B0C9}" type="doc">
      <dgm:prSet loTypeId="urn:microsoft.com/office/officeart/2005/8/layout/hList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5FEF17-A3BE-44E5-8EEC-8C83C86F7F09}">
      <dgm:prSet phldrT="[Text]" custT="1"/>
      <dgm:spPr/>
      <dgm:t>
        <a:bodyPr/>
        <a:lstStyle/>
        <a:p>
          <a:pPr algn="ctr" rtl="1"/>
          <a:r>
            <a:rPr lang="ar-EG" sz="2400" b="1" dirty="0" smtClean="0">
              <a:solidFill>
                <a:srgbClr val="4A175F"/>
              </a:solidFill>
              <a:cs typeface="+mn-cs"/>
            </a:rPr>
            <a:t>المجتمع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56BA2A11-72DD-444D-892B-86A87C1879A2}" type="parTrans" cxnId="{2826D300-624D-4DE0-B2DA-900840B76F0E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2F01E9AA-2A1D-431A-B435-75DEB197DE3A}" type="sibTrans" cxnId="{2826D300-624D-4DE0-B2DA-900840B76F0E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15514A02-CEBF-4272-AD07-D7583E853710}">
      <dgm:prSet phldrT="[Text]" custT="1"/>
      <dgm:spPr/>
      <dgm:t>
        <a:bodyPr/>
        <a:lstStyle/>
        <a:p>
          <a:pPr algn="ctr" rtl="1"/>
          <a:r>
            <a:rPr lang="ar-EG" sz="2400" b="1" dirty="0" smtClean="0">
              <a:solidFill>
                <a:srgbClr val="4A175F"/>
              </a:solidFill>
              <a:cs typeface="+mn-cs"/>
            </a:rPr>
            <a:t>خسارة انتاجية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1C35E16B-528E-4835-A016-73B91818A261}" type="parTrans" cxnId="{9E1C3CE0-E86A-48DC-8ED9-76E656A37FA6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FAED9F25-D8DB-4063-ABA5-5200E58DA631}" type="sibTrans" cxnId="{9E1C3CE0-E86A-48DC-8ED9-76E656A37FA6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AC8708E0-FEAE-45A3-993B-B422F7CB7D72}">
      <dgm:prSet phldrT="[Text]" custT="1"/>
      <dgm:spPr/>
      <dgm:t>
        <a:bodyPr/>
        <a:lstStyle/>
        <a:p>
          <a:pPr algn="ctr" rtl="1"/>
          <a:r>
            <a:rPr lang="ar-EG" sz="2400" b="1" dirty="0" smtClean="0">
              <a:solidFill>
                <a:srgbClr val="4A175F"/>
              </a:solidFill>
              <a:cs typeface="+mn-cs"/>
            </a:rPr>
            <a:t>خسارة الموارد العامة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359EFF06-45F4-4EB3-91B6-E22DA137F3F0}" type="parTrans" cxnId="{79EFC80F-4D65-4B6D-B39C-60AF24777DCA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4583BCD1-5B41-4E41-831D-B044738F4716}" type="sibTrans" cxnId="{79EFC80F-4D65-4B6D-B39C-60AF24777DCA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1750605A-2F60-4D86-985C-3AF287AD71A8}">
      <dgm:prSet phldrT="[Text]" custT="1"/>
      <dgm:spPr/>
      <dgm:t>
        <a:bodyPr/>
        <a:lstStyle/>
        <a:p>
          <a:pPr algn="ctr" rtl="1"/>
          <a:r>
            <a:rPr lang="ar-EG" sz="2400" b="1" dirty="0" smtClean="0">
              <a:solidFill>
                <a:srgbClr val="4A175F"/>
              </a:solidFill>
              <a:cs typeface="+mn-cs"/>
            </a:rPr>
            <a:t>خسارة الموارد البشرية</a:t>
          </a:r>
          <a:endParaRPr lang="en-US" sz="2400" b="1" dirty="0">
            <a:solidFill>
              <a:srgbClr val="4A175F"/>
            </a:solidFill>
            <a:cs typeface="+mn-cs"/>
          </a:endParaRPr>
        </a:p>
      </dgm:t>
    </dgm:pt>
    <dgm:pt modelId="{8AEB6698-FBDD-407B-8A73-5420B8D8C684}" type="parTrans" cxnId="{D9A355CD-3888-41E6-8FD7-2920BFE78776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C5829D37-0D33-44CC-88F7-7157AFC9DBD1}" type="sibTrans" cxnId="{D9A355CD-3888-41E6-8FD7-2920BFE78776}">
      <dgm:prSet/>
      <dgm:spPr/>
      <dgm:t>
        <a:bodyPr/>
        <a:lstStyle/>
        <a:p>
          <a:endParaRPr lang="en-US" sz="1600">
            <a:solidFill>
              <a:srgbClr val="4A175F"/>
            </a:solidFill>
            <a:cs typeface="+mn-cs"/>
          </a:endParaRPr>
        </a:p>
      </dgm:t>
    </dgm:pt>
    <dgm:pt modelId="{7E9BB2EF-90B7-4B27-AF47-843973C35AC8}" type="pres">
      <dgm:prSet presAssocID="{A2E22472-ED7F-4613-A402-376AD433B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4C204-C300-480B-971D-27DD7FAF3174}" type="pres">
      <dgm:prSet presAssocID="{AF5FEF17-A3BE-44E5-8EEC-8C83C86F7F0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FC80F-4D65-4B6D-B39C-60AF24777DCA}" srcId="{AF5FEF17-A3BE-44E5-8EEC-8C83C86F7F09}" destId="{AC8708E0-FEAE-45A3-993B-B422F7CB7D72}" srcOrd="2" destOrd="0" parTransId="{359EFF06-45F4-4EB3-91B6-E22DA137F3F0}" sibTransId="{4583BCD1-5B41-4E41-831D-B044738F4716}"/>
    <dgm:cxn modelId="{E1BD3CC8-7CA3-4CEF-9F22-471DAA124306}" type="presOf" srcId="{1750605A-2F60-4D86-985C-3AF287AD71A8}" destId="{CF24C204-C300-480B-971D-27DD7FAF3174}" srcOrd="0" destOrd="2" presId="urn:microsoft.com/office/officeart/2005/8/layout/hList6"/>
    <dgm:cxn modelId="{2826D300-624D-4DE0-B2DA-900840B76F0E}" srcId="{A2E22472-ED7F-4613-A402-376AD433B0C9}" destId="{AF5FEF17-A3BE-44E5-8EEC-8C83C86F7F09}" srcOrd="0" destOrd="0" parTransId="{56BA2A11-72DD-444D-892B-86A87C1879A2}" sibTransId="{2F01E9AA-2A1D-431A-B435-75DEB197DE3A}"/>
    <dgm:cxn modelId="{8AB75806-69A0-4098-9CFA-D8690C1055BF}" type="presOf" srcId="{AF5FEF17-A3BE-44E5-8EEC-8C83C86F7F09}" destId="{CF24C204-C300-480B-971D-27DD7FAF3174}" srcOrd="0" destOrd="0" presId="urn:microsoft.com/office/officeart/2005/8/layout/hList6"/>
    <dgm:cxn modelId="{D9A355CD-3888-41E6-8FD7-2920BFE78776}" srcId="{AF5FEF17-A3BE-44E5-8EEC-8C83C86F7F09}" destId="{1750605A-2F60-4D86-985C-3AF287AD71A8}" srcOrd="1" destOrd="0" parTransId="{8AEB6698-FBDD-407B-8A73-5420B8D8C684}" sibTransId="{C5829D37-0D33-44CC-88F7-7157AFC9DBD1}"/>
    <dgm:cxn modelId="{3338F785-25EB-4C55-8F3A-883631705F8D}" type="presOf" srcId="{A2E22472-ED7F-4613-A402-376AD433B0C9}" destId="{7E9BB2EF-90B7-4B27-AF47-843973C35AC8}" srcOrd="0" destOrd="0" presId="urn:microsoft.com/office/officeart/2005/8/layout/hList6"/>
    <dgm:cxn modelId="{4B92B1AF-2F39-4386-820D-A0BDDE7B587E}" type="presOf" srcId="{AC8708E0-FEAE-45A3-993B-B422F7CB7D72}" destId="{CF24C204-C300-480B-971D-27DD7FAF3174}" srcOrd="0" destOrd="3" presId="urn:microsoft.com/office/officeart/2005/8/layout/hList6"/>
    <dgm:cxn modelId="{5F240F33-E2F5-4903-971A-47F2E04AFEAB}" type="presOf" srcId="{15514A02-CEBF-4272-AD07-D7583E853710}" destId="{CF24C204-C300-480B-971D-27DD7FAF3174}" srcOrd="0" destOrd="1" presId="urn:microsoft.com/office/officeart/2005/8/layout/hList6"/>
    <dgm:cxn modelId="{9E1C3CE0-E86A-48DC-8ED9-76E656A37FA6}" srcId="{AF5FEF17-A3BE-44E5-8EEC-8C83C86F7F09}" destId="{15514A02-CEBF-4272-AD07-D7583E853710}" srcOrd="0" destOrd="0" parTransId="{1C35E16B-528E-4835-A016-73B91818A261}" sibTransId="{FAED9F25-D8DB-4063-ABA5-5200E58DA631}"/>
    <dgm:cxn modelId="{23DED464-57BE-488C-8180-B40AF5AC232F}" type="presParOf" srcId="{7E9BB2EF-90B7-4B27-AF47-843973C35AC8}" destId="{CF24C204-C300-480B-971D-27DD7FAF317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pPr algn="ctr"/>
          <a:r>
            <a:rPr lang="ar-EG" dirty="0" smtClean="0">
              <a:solidFill>
                <a:srgbClr val="4A175F"/>
              </a:solidFill>
              <a:cs typeface="+mn-cs"/>
            </a:rPr>
            <a:t>انفاق على الخدمات الصحية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pPr algn="ctr"/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pPr algn="ctr"/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5717E8A6-15B1-4B28-ABE0-E878B6E44CDF}" type="presOf" srcId="{A6308408-F189-4B45-AC57-45BC6056D53A}" destId="{DC8CBE94-9B59-47D8-AA1E-CEA1E1C42FD2}" srcOrd="0" destOrd="0" presId="urn:microsoft.com/office/officeart/2005/8/layout/default#2"/>
    <dgm:cxn modelId="{8300BBD9-15D3-4082-84AF-1B2030618D1C}" type="presOf" srcId="{3CFFA19B-C6AC-43C5-AC43-52407618AC0F}" destId="{CD64D8CC-D4B8-403B-A728-73EFB441EF0F}" srcOrd="0" destOrd="0" presId="urn:microsoft.com/office/officeart/2005/8/layout/default#2"/>
    <dgm:cxn modelId="{E1CD5CD4-C1A1-40DF-9B37-63CA428FF986}" type="presParOf" srcId="{CD64D8CC-D4B8-403B-A728-73EFB441EF0F}" destId="{DC8CBE94-9B59-47D8-AA1E-CEA1E1C42FD2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انفاق على دور الإستضافة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AFD5F310-1FB0-402A-8374-3F5233055102}" type="presOf" srcId="{A6308408-F189-4B45-AC57-45BC6056D53A}" destId="{DC8CBE94-9B59-47D8-AA1E-CEA1E1C42FD2}" srcOrd="0" destOrd="0" presId="urn:microsoft.com/office/officeart/2005/8/layout/default#2"/>
    <dgm:cxn modelId="{14FCB65C-6564-4C30-839D-B7B63146B46E}" type="presOf" srcId="{3CFFA19B-C6AC-43C5-AC43-52407618AC0F}" destId="{CD64D8CC-D4B8-403B-A728-73EFB441EF0F}" srcOrd="0" destOrd="0" presId="urn:microsoft.com/office/officeart/2005/8/layout/default#2"/>
    <dgm:cxn modelId="{0056E355-6CEE-4440-9027-787570D1461C}" type="presParOf" srcId="{CD64D8CC-D4B8-403B-A728-73EFB441EF0F}" destId="{DC8CBE94-9B59-47D8-AA1E-CEA1E1C42FD2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انفاق على الخدمات الشرطية والقضائـية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206B54DF-99FF-4111-A959-061F50E04A54}" type="presOf" srcId="{A6308408-F189-4B45-AC57-45BC6056D53A}" destId="{DC8CBE94-9B59-47D8-AA1E-CEA1E1C42FD2}" srcOrd="0" destOrd="0" presId="urn:microsoft.com/office/officeart/2005/8/layout/default#3"/>
    <dgm:cxn modelId="{88C525DB-838E-4AF9-90AE-33D031291498}" type="presOf" srcId="{3CFFA19B-C6AC-43C5-AC43-52407618AC0F}" destId="{CD64D8CC-D4B8-403B-A728-73EFB441EF0F}" srcOrd="0" destOrd="0" presId="urn:microsoft.com/office/officeart/2005/8/layout/default#3"/>
    <dgm:cxn modelId="{FA6779F6-2885-4A61-B348-8CCAAA22139B}" type="presParOf" srcId="{CD64D8CC-D4B8-403B-A728-73EFB441EF0F}" destId="{DC8CBE94-9B59-47D8-AA1E-CEA1E1C42FD2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انفاق على خدمات المجتمع المحلى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1FE23736-00EE-4F11-BF26-1176E54509CA}" type="presOf" srcId="{A6308408-F189-4B45-AC57-45BC6056D53A}" destId="{DC8CBE94-9B59-47D8-AA1E-CEA1E1C42FD2}" srcOrd="0" destOrd="0" presId="urn:microsoft.com/office/officeart/2005/8/layout/default#4"/>
    <dgm:cxn modelId="{93B665FF-C07C-43AC-9580-AF5A4970025B}" type="presOf" srcId="{3CFFA19B-C6AC-43C5-AC43-52407618AC0F}" destId="{CD64D8CC-D4B8-403B-A728-73EFB441EF0F}" srcOrd="0" destOrd="0" presId="urn:microsoft.com/office/officeart/2005/8/layout/default#4"/>
    <dgm:cxn modelId="{C8EF44FA-DDB5-4DE9-8FBD-6D4768AE3844}" type="presParOf" srcId="{CD64D8CC-D4B8-403B-A728-73EFB441EF0F}" destId="{DC8CBE94-9B59-47D8-AA1E-CEA1E1C42FD2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FFA19B-C6AC-43C5-AC43-52407618AC0F}" type="doc">
      <dgm:prSet loTypeId="urn:microsoft.com/office/officeart/2005/8/layout/default#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308408-F189-4B45-AC57-45BC6056D53A}">
      <dgm:prSet phldrT="[Text]"/>
      <dgm:spPr/>
      <dgm:t>
        <a:bodyPr/>
        <a:lstStyle/>
        <a:p>
          <a:r>
            <a:rPr lang="ar-EG" dirty="0" smtClean="0">
              <a:solidFill>
                <a:srgbClr val="4A175F"/>
              </a:solidFill>
              <a:cs typeface="+mn-cs"/>
            </a:rPr>
            <a:t>انفاق لإحلال الممتلكات المحطمة</a:t>
          </a:r>
          <a:endParaRPr lang="en-US" dirty="0">
            <a:solidFill>
              <a:srgbClr val="4A175F"/>
            </a:solidFill>
            <a:cs typeface="+mn-cs"/>
          </a:endParaRPr>
        </a:p>
      </dgm:t>
    </dgm:pt>
    <dgm:pt modelId="{875AA90A-8026-40AA-9616-F0C52E77BCE3}" type="sib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11E56610-3663-46CC-B4E1-93EF38E5C4B8}" type="parTrans" cxnId="{111F1472-755C-447C-ACD1-94D352502078}">
      <dgm:prSet/>
      <dgm:spPr/>
      <dgm:t>
        <a:bodyPr/>
        <a:lstStyle/>
        <a:p>
          <a:endParaRPr lang="en-US">
            <a:solidFill>
              <a:srgbClr val="4A175F"/>
            </a:solidFill>
            <a:cs typeface="+mn-cs"/>
          </a:endParaRPr>
        </a:p>
      </dgm:t>
    </dgm:pt>
    <dgm:pt modelId="{CD64D8CC-D4B8-403B-A728-73EFB441EF0F}" type="pres">
      <dgm:prSet presAssocID="{3CFFA19B-C6AC-43C5-AC43-52407618A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CBE94-9B59-47D8-AA1E-CEA1E1C42FD2}" type="pres">
      <dgm:prSet presAssocID="{A6308408-F189-4B45-AC57-45BC6056D53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1472-755C-447C-ACD1-94D352502078}" srcId="{3CFFA19B-C6AC-43C5-AC43-52407618AC0F}" destId="{A6308408-F189-4B45-AC57-45BC6056D53A}" srcOrd="0" destOrd="0" parTransId="{11E56610-3663-46CC-B4E1-93EF38E5C4B8}" sibTransId="{875AA90A-8026-40AA-9616-F0C52E77BCE3}"/>
    <dgm:cxn modelId="{20D1AF07-B265-49E5-A9C7-E984BDA490AA}" type="presOf" srcId="{A6308408-F189-4B45-AC57-45BC6056D53A}" destId="{DC8CBE94-9B59-47D8-AA1E-CEA1E1C42FD2}" srcOrd="0" destOrd="0" presId="urn:microsoft.com/office/officeart/2005/8/layout/default#5"/>
    <dgm:cxn modelId="{95653147-E82D-4F39-BCDC-D8FBB29A43DB}" type="presOf" srcId="{3CFFA19B-C6AC-43C5-AC43-52407618AC0F}" destId="{CD64D8CC-D4B8-403B-A728-73EFB441EF0F}" srcOrd="0" destOrd="0" presId="urn:microsoft.com/office/officeart/2005/8/layout/default#5"/>
    <dgm:cxn modelId="{3F7D9E29-F102-4F19-827F-444262878439}" type="presParOf" srcId="{CD64D8CC-D4B8-403B-A728-73EFB441EF0F}" destId="{DC8CBE94-9B59-47D8-AA1E-CEA1E1C42FD2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2067A-A02D-4544-B4F4-F8491D537F1A}">
      <dsp:nvSpPr>
        <dsp:cNvPr id="0" name=""/>
        <dsp:cNvSpPr/>
      </dsp:nvSpPr>
      <dsp:spPr>
        <a:xfrm>
          <a:off x="3517521" y="1420980"/>
          <a:ext cx="1905941" cy="1648716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0" kern="1200" dirty="0" smtClean="0">
              <a:solidFill>
                <a:srgbClr val="7030A0"/>
              </a:solidFill>
              <a:cs typeface="+mn-cs"/>
            </a:rPr>
            <a:t>العنف على يد الزوج أو الخطيب</a:t>
          </a:r>
          <a:endParaRPr lang="en-US" sz="2500" b="0" kern="1200" dirty="0">
            <a:solidFill>
              <a:srgbClr val="7030A0"/>
            </a:solidFill>
            <a:cs typeface="+mn-cs"/>
          </a:endParaRPr>
        </a:p>
      </dsp:txBody>
      <dsp:txXfrm>
        <a:off x="3833362" y="1694195"/>
        <a:ext cx="1274259" cy="1102286"/>
      </dsp:txXfrm>
    </dsp:sp>
    <dsp:sp modelId="{988B7F45-B86E-4B56-A6BF-FA1DFE66DE10}">
      <dsp:nvSpPr>
        <dsp:cNvPr id="0" name=""/>
        <dsp:cNvSpPr/>
      </dsp:nvSpPr>
      <dsp:spPr>
        <a:xfrm>
          <a:off x="4654000" y="710709"/>
          <a:ext cx="719106" cy="619605"/>
        </a:xfrm>
        <a:prstGeom prst="hexagon">
          <a:avLst>
            <a:gd name="adj" fmla="val 28900"/>
            <a:gd name="vf" fmla="val 115470"/>
          </a:avLst>
        </a:prstGeom>
        <a:solidFill>
          <a:srgbClr val="4A17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B6B02-23D4-4F3B-95C8-4D7780D42D37}">
      <dsp:nvSpPr>
        <dsp:cNvPr id="0" name=""/>
        <dsp:cNvSpPr/>
      </dsp:nvSpPr>
      <dsp:spPr>
        <a:xfrm>
          <a:off x="3632753" y="0"/>
          <a:ext cx="1561905" cy="135123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0" kern="1200" dirty="0" smtClean="0">
              <a:solidFill>
                <a:srgbClr val="7030A0"/>
              </a:solidFill>
              <a:cs typeface="+mn-cs"/>
            </a:rPr>
            <a:t>ختان الإناث</a:t>
          </a:r>
          <a:endParaRPr lang="en-US" sz="2000" b="0" kern="1200" dirty="0">
            <a:solidFill>
              <a:srgbClr val="7030A0"/>
            </a:solidFill>
            <a:cs typeface="+mn-cs"/>
          </a:endParaRPr>
        </a:p>
      </dsp:txBody>
      <dsp:txXfrm>
        <a:off x="3891594" y="223928"/>
        <a:ext cx="1044223" cy="903375"/>
      </dsp:txXfrm>
    </dsp:sp>
    <dsp:sp modelId="{FE3E3938-FEAA-4BD0-8816-57548F206CB3}">
      <dsp:nvSpPr>
        <dsp:cNvPr id="0" name=""/>
        <dsp:cNvSpPr/>
      </dsp:nvSpPr>
      <dsp:spPr>
        <a:xfrm>
          <a:off x="5493253" y="1869041"/>
          <a:ext cx="719106" cy="619605"/>
        </a:xfrm>
        <a:prstGeom prst="hexagon">
          <a:avLst>
            <a:gd name="adj" fmla="val 28900"/>
            <a:gd name="vf" fmla="val 115470"/>
          </a:avLst>
        </a:prstGeom>
        <a:solidFill>
          <a:srgbClr val="4A17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6034-992D-43F7-A551-BD42DA9B9425}">
      <dsp:nvSpPr>
        <dsp:cNvPr id="0" name=""/>
        <dsp:cNvSpPr/>
      </dsp:nvSpPr>
      <dsp:spPr>
        <a:xfrm>
          <a:off x="5023780" y="755334"/>
          <a:ext cx="1561905" cy="135123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b="0" kern="1200" dirty="0" smtClean="0">
              <a:solidFill>
                <a:srgbClr val="7030A0"/>
              </a:solidFill>
              <a:cs typeface="+mn-cs"/>
            </a:rPr>
            <a:t>الزواج المبكر والزواج الجبري</a:t>
          </a:r>
          <a:endParaRPr lang="en-US" sz="1400" b="0" kern="1200" dirty="0">
            <a:solidFill>
              <a:srgbClr val="7030A0"/>
            </a:solidFill>
            <a:cs typeface="+mn-cs"/>
          </a:endParaRPr>
        </a:p>
      </dsp:txBody>
      <dsp:txXfrm>
        <a:off x="5282621" y="979262"/>
        <a:ext cx="1044223" cy="903375"/>
      </dsp:txXfrm>
    </dsp:sp>
    <dsp:sp modelId="{2D281096-D1BD-4128-9C13-30A658FF94C8}">
      <dsp:nvSpPr>
        <dsp:cNvPr id="0" name=""/>
        <dsp:cNvSpPr/>
      </dsp:nvSpPr>
      <dsp:spPr>
        <a:xfrm>
          <a:off x="4910254" y="3176579"/>
          <a:ext cx="719106" cy="619605"/>
        </a:xfrm>
        <a:prstGeom prst="hexagon">
          <a:avLst>
            <a:gd name="adj" fmla="val 28900"/>
            <a:gd name="vf" fmla="val 115470"/>
          </a:avLst>
        </a:prstGeom>
        <a:solidFill>
          <a:srgbClr val="4A17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DDE6D-B940-4810-9F8F-52D99234EF39}">
      <dsp:nvSpPr>
        <dsp:cNvPr id="0" name=""/>
        <dsp:cNvSpPr/>
      </dsp:nvSpPr>
      <dsp:spPr>
        <a:xfrm>
          <a:off x="5121227" y="2323067"/>
          <a:ext cx="1739119" cy="14345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400" b="0" kern="1200" dirty="0" smtClean="0">
              <a:solidFill>
                <a:srgbClr val="7030A0"/>
              </a:solidFill>
              <a:cs typeface="+mn-cs"/>
            </a:rPr>
            <a:t>العنف علي يد افراد مقربين أو افراد في المحيط المقرب </a:t>
          </a:r>
          <a:endParaRPr lang="en-US" sz="1400" b="0" kern="1200" dirty="0">
            <a:solidFill>
              <a:srgbClr val="7030A0"/>
            </a:solidFill>
            <a:cs typeface="+mn-cs"/>
          </a:endParaRPr>
        </a:p>
      </dsp:txBody>
      <dsp:txXfrm>
        <a:off x="5402767" y="2555294"/>
        <a:ext cx="1176039" cy="970054"/>
      </dsp:txXfrm>
    </dsp:sp>
    <dsp:sp modelId="{08AD9093-75FE-469D-A87E-AD988D43C0FB}">
      <dsp:nvSpPr>
        <dsp:cNvPr id="0" name=""/>
        <dsp:cNvSpPr/>
      </dsp:nvSpPr>
      <dsp:spPr>
        <a:xfrm>
          <a:off x="3464062" y="3312307"/>
          <a:ext cx="719106" cy="619605"/>
        </a:xfrm>
        <a:prstGeom prst="hexagon">
          <a:avLst>
            <a:gd name="adj" fmla="val 28900"/>
            <a:gd name="vf" fmla="val 115470"/>
          </a:avLst>
        </a:prstGeom>
        <a:solidFill>
          <a:srgbClr val="4A17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4D301-5BCA-4E77-BA57-C7422CBF3F11}">
      <dsp:nvSpPr>
        <dsp:cNvPr id="0" name=""/>
        <dsp:cNvSpPr/>
      </dsp:nvSpPr>
      <dsp:spPr>
        <a:xfrm>
          <a:off x="2172683" y="2423302"/>
          <a:ext cx="1645529" cy="135123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0" kern="1200" dirty="0" smtClean="0">
              <a:solidFill>
                <a:srgbClr val="7030A0"/>
              </a:solidFill>
              <a:cs typeface="+mn-cs"/>
            </a:rPr>
            <a:t>العنف في المنشآت التعليمية </a:t>
          </a:r>
          <a:endParaRPr lang="en-US" sz="1800" b="0" kern="1200" dirty="0">
            <a:solidFill>
              <a:srgbClr val="7030A0"/>
            </a:solidFill>
            <a:cs typeface="+mn-cs"/>
          </a:endParaRPr>
        </a:p>
      </dsp:txBody>
      <dsp:txXfrm>
        <a:off x="2438493" y="2641572"/>
        <a:ext cx="1113909" cy="914691"/>
      </dsp:txXfrm>
    </dsp:sp>
    <dsp:sp modelId="{81FD0FDF-7416-443F-9A59-533C5A402553}">
      <dsp:nvSpPr>
        <dsp:cNvPr id="0" name=""/>
        <dsp:cNvSpPr/>
      </dsp:nvSpPr>
      <dsp:spPr>
        <a:xfrm>
          <a:off x="3193555" y="929642"/>
          <a:ext cx="719106" cy="619605"/>
        </a:xfrm>
        <a:prstGeom prst="hexagon">
          <a:avLst>
            <a:gd name="adj" fmla="val 28900"/>
            <a:gd name="vf" fmla="val 115470"/>
          </a:avLst>
        </a:prstGeom>
        <a:solidFill>
          <a:srgbClr val="4A17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F7D4A-1284-46FD-BD8C-6320A2669E55}">
      <dsp:nvSpPr>
        <dsp:cNvPr id="0" name=""/>
        <dsp:cNvSpPr/>
      </dsp:nvSpPr>
      <dsp:spPr>
        <a:xfrm>
          <a:off x="3617745" y="3124926"/>
          <a:ext cx="1715550" cy="14665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0" kern="1200" dirty="0" smtClean="0">
              <a:solidFill>
                <a:schemeClr val="tx1"/>
              </a:solidFill>
              <a:cs typeface="+mn-cs"/>
            </a:rPr>
            <a:t>العنف في الأماكن العامة: المواصالات والشارع </a:t>
          </a:r>
          <a:endParaRPr lang="en-US" sz="1600" b="0" kern="1200" dirty="0">
            <a:solidFill>
              <a:schemeClr val="tx1"/>
            </a:solidFill>
            <a:cs typeface="+mn-cs"/>
          </a:endParaRPr>
        </a:p>
      </dsp:txBody>
      <dsp:txXfrm>
        <a:off x="3900368" y="3366521"/>
        <a:ext cx="1150304" cy="983315"/>
      </dsp:txXfrm>
    </dsp:sp>
    <dsp:sp modelId="{1E5F509D-3DA1-41D8-8CFB-932BEBB74274}">
      <dsp:nvSpPr>
        <dsp:cNvPr id="0" name=""/>
        <dsp:cNvSpPr/>
      </dsp:nvSpPr>
      <dsp:spPr>
        <a:xfrm>
          <a:off x="2234857" y="842480"/>
          <a:ext cx="1561905" cy="135123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0" kern="1200" dirty="0" smtClean="0">
              <a:solidFill>
                <a:schemeClr val="tx1"/>
              </a:solidFill>
              <a:cs typeface="+mn-cs"/>
            </a:rPr>
            <a:t>العنف في العمل</a:t>
          </a:r>
          <a:endParaRPr lang="en-US" sz="2500" b="0" kern="1200" dirty="0">
            <a:solidFill>
              <a:schemeClr val="tx1"/>
            </a:solidFill>
            <a:cs typeface="+mn-cs"/>
          </a:endParaRPr>
        </a:p>
      </dsp:txBody>
      <dsp:txXfrm>
        <a:off x="2493698" y="1066408"/>
        <a:ext cx="1044223" cy="9033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205739"/>
          <a:ext cx="2362199" cy="1417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>
              <a:solidFill>
                <a:srgbClr val="4A175F"/>
              </a:solidFill>
              <a:cs typeface="+mn-cs"/>
            </a:rPr>
            <a:t>التغيب عن العمل</a:t>
          </a:r>
          <a:endParaRPr lang="en-US" sz="4000" kern="1200" dirty="0">
            <a:solidFill>
              <a:srgbClr val="4A175F"/>
            </a:solidFill>
            <a:cs typeface="+mn-cs"/>
          </a:endParaRPr>
        </a:p>
      </dsp:txBody>
      <dsp:txXfrm>
        <a:off x="0" y="205739"/>
        <a:ext cx="2362199" cy="1417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205739"/>
          <a:ext cx="2362199" cy="1417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kern="1200" dirty="0" smtClean="0">
              <a:solidFill>
                <a:srgbClr val="4A175F"/>
              </a:solidFill>
              <a:cs typeface="+mn-cs"/>
            </a:rPr>
            <a:t>التغيب عن اعمال المنزل</a:t>
          </a:r>
          <a:endParaRPr lang="en-US" sz="3900" kern="1200" dirty="0">
            <a:solidFill>
              <a:srgbClr val="4A175F"/>
            </a:solidFill>
            <a:cs typeface="+mn-cs"/>
          </a:endParaRPr>
        </a:p>
      </dsp:txBody>
      <dsp:txXfrm>
        <a:off x="0" y="205739"/>
        <a:ext cx="2362199" cy="1417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281939"/>
          <a:ext cx="2362199" cy="1417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>
              <a:solidFill>
                <a:srgbClr val="4A175F"/>
              </a:solidFill>
              <a:cs typeface="+mn-cs"/>
            </a:rPr>
            <a:t>التغيب عن الدراسة</a:t>
          </a:r>
          <a:endParaRPr lang="en-US" sz="4000" kern="1200" dirty="0">
            <a:solidFill>
              <a:srgbClr val="4A175F"/>
            </a:solidFill>
            <a:cs typeface="+mn-cs"/>
          </a:endParaRPr>
        </a:p>
      </dsp:txBody>
      <dsp:txXfrm>
        <a:off x="0" y="281939"/>
        <a:ext cx="2362199" cy="1417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C656-217E-4FF6-9F42-44C9220AA67C}">
      <dsp:nvSpPr>
        <dsp:cNvPr id="0" name=""/>
        <dsp:cNvSpPr/>
      </dsp:nvSpPr>
      <dsp:spPr>
        <a:xfrm>
          <a:off x="0" y="205739"/>
          <a:ext cx="2362199" cy="1417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solidFill>
                <a:srgbClr val="4A175F"/>
              </a:solidFill>
              <a:cs typeface="+mn-cs"/>
            </a:rPr>
            <a:t>الوقت الإضافى  فى الطريق للسيدة</a:t>
          </a:r>
          <a:endParaRPr lang="en-US" sz="3000" kern="1200" dirty="0">
            <a:solidFill>
              <a:srgbClr val="4A175F"/>
            </a:solidFill>
            <a:cs typeface="+mn-cs"/>
          </a:endParaRPr>
        </a:p>
      </dsp:txBody>
      <dsp:txXfrm>
        <a:off x="0" y="205739"/>
        <a:ext cx="2362199" cy="1417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205739"/>
          <a:ext cx="2362199" cy="1417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900" kern="1200" dirty="0" smtClean="0">
              <a:solidFill>
                <a:srgbClr val="4A175F"/>
              </a:solidFill>
              <a:cs typeface="+mn-cs"/>
            </a:rPr>
            <a:t>اصطحاب رفيق للطريق</a:t>
          </a:r>
          <a:endParaRPr lang="en-US" sz="3900" kern="1200" dirty="0">
            <a:solidFill>
              <a:srgbClr val="4A175F"/>
            </a:solidFill>
            <a:cs typeface="+mn-cs"/>
          </a:endParaRPr>
        </a:p>
      </dsp:txBody>
      <dsp:txXfrm>
        <a:off x="0" y="205739"/>
        <a:ext cx="2362199" cy="1417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6060-7C97-4E8E-BBDA-1DCBA13F4FC1}">
      <dsp:nvSpPr>
        <dsp:cNvPr id="0" name=""/>
        <dsp:cNvSpPr/>
      </dsp:nvSpPr>
      <dsp:spPr>
        <a:xfrm rot="16200000">
          <a:off x="-1581150" y="1582098"/>
          <a:ext cx="5105400" cy="194120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rgbClr val="4A175F"/>
              </a:solidFill>
              <a:cs typeface="+mn-cs"/>
            </a:rPr>
            <a:t>الفرد</a:t>
          </a:r>
          <a:endParaRPr lang="en-US" sz="32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الصحة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العمل / عمل منزلى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دراسة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وقت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معاناة نفسية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solidFill>
              <a:srgbClr val="4A175F"/>
            </a:solidFill>
            <a:cs typeface="+mn-cs"/>
          </a:endParaRPr>
        </a:p>
      </dsp:txBody>
      <dsp:txXfrm rot="5400000">
        <a:off x="949" y="1021079"/>
        <a:ext cx="1941202" cy="306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6773-B6B1-4CFF-8B65-D5B8FAB1D578}">
      <dsp:nvSpPr>
        <dsp:cNvPr id="0" name=""/>
        <dsp:cNvSpPr/>
      </dsp:nvSpPr>
      <dsp:spPr>
        <a:xfrm rot="16200000">
          <a:off x="-1352550" y="1352550"/>
          <a:ext cx="4648200" cy="194310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4A175F"/>
              </a:solidFill>
              <a:cs typeface="+mn-cs"/>
            </a:rPr>
            <a:t>الأسرة</a:t>
          </a:r>
          <a:endParaRPr lang="en-US" sz="28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دخل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عمل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معاناة أطفال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تفكك اسرى</a:t>
          </a:r>
          <a:endParaRPr lang="en-US" sz="2400" b="1" kern="1200" dirty="0">
            <a:solidFill>
              <a:srgbClr val="4A175F"/>
            </a:solidFill>
            <a:cs typeface="+mn-cs"/>
          </a:endParaRPr>
        </a:p>
      </dsp:txBody>
      <dsp:txXfrm rot="5400000">
        <a:off x="0" y="929640"/>
        <a:ext cx="1943100" cy="2788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4C204-C300-480B-971D-27DD7FAF3174}">
      <dsp:nvSpPr>
        <dsp:cNvPr id="0" name=""/>
        <dsp:cNvSpPr/>
      </dsp:nvSpPr>
      <dsp:spPr>
        <a:xfrm rot="16200000">
          <a:off x="-1162050" y="1162050"/>
          <a:ext cx="4267200" cy="194310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المجتمع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خسارة انتاجية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خسارة الموارد البشرية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b="1" kern="1200" dirty="0" smtClean="0">
              <a:solidFill>
                <a:srgbClr val="4A175F"/>
              </a:solidFill>
              <a:cs typeface="+mn-cs"/>
            </a:rPr>
            <a:t>خسارة الموارد العامة</a:t>
          </a:r>
          <a:endParaRPr lang="en-US" sz="2400" b="1" kern="1200" dirty="0">
            <a:solidFill>
              <a:srgbClr val="4A175F"/>
            </a:solidFill>
            <a:cs typeface="+mn-cs"/>
          </a:endParaRPr>
        </a:p>
      </dsp:txBody>
      <dsp:txXfrm rot="5400000">
        <a:off x="0" y="853440"/>
        <a:ext cx="1943100" cy="256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382904"/>
          <a:ext cx="1771650" cy="106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kern="1200" dirty="0" smtClean="0">
              <a:solidFill>
                <a:srgbClr val="4A175F"/>
              </a:solidFill>
              <a:cs typeface="+mn-cs"/>
            </a:rPr>
            <a:t>انفاق على الخدمات الصحية</a:t>
          </a:r>
          <a:endParaRPr lang="en-US" sz="2300" kern="1200" dirty="0">
            <a:solidFill>
              <a:srgbClr val="4A175F"/>
            </a:solidFill>
            <a:cs typeface="+mn-cs"/>
          </a:endParaRPr>
        </a:p>
      </dsp:txBody>
      <dsp:txXfrm>
        <a:off x="0" y="382904"/>
        <a:ext cx="1771650" cy="1062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382904"/>
          <a:ext cx="1771650" cy="106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kern="1200" dirty="0" smtClean="0">
              <a:solidFill>
                <a:srgbClr val="4A175F"/>
              </a:solidFill>
              <a:cs typeface="+mn-cs"/>
            </a:rPr>
            <a:t>انفاق على دور الإستضافة</a:t>
          </a:r>
          <a:endParaRPr lang="en-US" sz="2600" kern="1200" dirty="0">
            <a:solidFill>
              <a:srgbClr val="4A175F"/>
            </a:solidFill>
            <a:cs typeface="+mn-cs"/>
          </a:endParaRPr>
        </a:p>
      </dsp:txBody>
      <dsp:txXfrm>
        <a:off x="0" y="382904"/>
        <a:ext cx="1771650" cy="1062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459104"/>
          <a:ext cx="1771650" cy="106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kern="1200" dirty="0" smtClean="0">
              <a:solidFill>
                <a:srgbClr val="4A175F"/>
              </a:solidFill>
              <a:cs typeface="+mn-cs"/>
            </a:rPr>
            <a:t>انفاق على الخدمات الشرطية والقضائـية</a:t>
          </a:r>
          <a:endParaRPr lang="en-US" sz="2200" kern="1200" dirty="0">
            <a:solidFill>
              <a:srgbClr val="4A175F"/>
            </a:solidFill>
            <a:cs typeface="+mn-cs"/>
          </a:endParaRPr>
        </a:p>
      </dsp:txBody>
      <dsp:txXfrm>
        <a:off x="0" y="459104"/>
        <a:ext cx="1771650" cy="1062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382904"/>
          <a:ext cx="1771650" cy="106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kern="1200" dirty="0" smtClean="0">
              <a:solidFill>
                <a:srgbClr val="4A175F"/>
              </a:solidFill>
              <a:cs typeface="+mn-cs"/>
            </a:rPr>
            <a:t>انفاق على خدمات المجتمع المحلى</a:t>
          </a:r>
          <a:endParaRPr lang="en-US" sz="2200" kern="1200" dirty="0">
            <a:solidFill>
              <a:srgbClr val="4A175F"/>
            </a:solidFill>
            <a:cs typeface="+mn-cs"/>
          </a:endParaRPr>
        </a:p>
      </dsp:txBody>
      <dsp:txXfrm>
        <a:off x="0" y="382904"/>
        <a:ext cx="1771650" cy="1062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BE94-9B59-47D8-AA1E-CEA1E1C42FD2}">
      <dsp:nvSpPr>
        <dsp:cNvPr id="0" name=""/>
        <dsp:cNvSpPr/>
      </dsp:nvSpPr>
      <dsp:spPr>
        <a:xfrm>
          <a:off x="0" y="382904"/>
          <a:ext cx="1771650" cy="1062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200" kern="1200" dirty="0" smtClean="0">
              <a:solidFill>
                <a:srgbClr val="4A175F"/>
              </a:solidFill>
              <a:cs typeface="+mn-cs"/>
            </a:rPr>
            <a:t>انفاق لإحلال الممتلكات المحطمة</a:t>
          </a:r>
          <a:endParaRPr lang="en-US" sz="2200" kern="1200" dirty="0">
            <a:solidFill>
              <a:srgbClr val="4A175F"/>
            </a:solidFill>
            <a:cs typeface="+mn-cs"/>
          </a:endParaRPr>
        </a:p>
      </dsp:txBody>
      <dsp:txXfrm>
        <a:off x="0" y="382904"/>
        <a:ext cx="1771650" cy="106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08639-4E26-4608-A9AE-E801D6A74B1F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F707F-E614-430A-AE76-61A23A19B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F707F-E614-430A-AE76-61A23A19B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F707F-E614-430A-AE76-61A23A19B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F707F-E614-430A-AE76-61A23A19B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C240C-2767-4855-B8F9-46CA4A100019}" type="datetime1">
              <a:rPr lang="en-US" smtClean="0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7CB19-A097-4002-9BCA-E29000940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   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31C81-C1FE-471E-BA95-6B656CF8EC79}" type="datetime1">
              <a:rPr lang="en-US" smtClean="0"/>
              <a:pPr>
                <a:defRPr/>
              </a:pPr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BA524-CC69-4B3D-A17F-4F30A5DFA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77800" y="254002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24602"/>
            <a:ext cx="8686799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rtl="1"/>
            <a:r>
              <a:rPr lang="ar-EG" dirty="0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1" y="299268"/>
            <a:ext cx="1079500" cy="77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8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481142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7D2FA25-9C64-4CA9-8468-A04FC991A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31076C-40B8-42CB-B8D1-E0CD86CA5DE2}" type="datetimeFigureOut">
              <a:rPr lang="ar-EG" smtClean="0"/>
              <a:pPr/>
              <a:t>09/01/1440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ar-EG" smtClean="0"/>
              <a:t>مسح التكلفة الإقتصادية للعنف القائم على النوع الإجتماعي٢٠١٥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1E568A-A166-4B83-8480-60A23D02245C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Rectangle 6"/>
          <p:cNvSpPr/>
          <p:nvPr userDrawn="1"/>
        </p:nvSpPr>
        <p:spPr>
          <a:xfrm>
            <a:off x="177800" y="254000"/>
            <a:ext cx="8801100" cy="835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28600" y="6324600"/>
            <a:ext cx="8686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0467"/>
            <a:ext cx="914400" cy="70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99268"/>
            <a:ext cx="1079500" cy="774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364"/>
            <a:ext cx="914400" cy="70913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71" r:id="rId14"/>
    <p:sldLayoutId id="2147483772" r:id="rId15"/>
    <p:sldLayoutId id="2147483774" r:id="rId16"/>
    <p:sldLayoutId id="2147483776" r:id="rId17"/>
    <p:sldLayoutId id="2147483783" r:id="rId18"/>
    <p:sldLayoutId id="2147483784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85" r:id="rId29"/>
  </p:sldLayoutIdLst>
  <p:hf sldNum="0" hdr="0" dt="0"/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cw@ncwegypt.com" TargetMode="External"/><Relationship Id="rId2" Type="http://schemas.openxmlformats.org/officeDocument/2006/relationships/hyperlink" Target="http://www.ncwegypt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mina.Adel\Desktop\Visuals\egyptian_flag_etc\Flag_of_Egyp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ail.google.com/mail/u/0/?ui=2&amp;ik=1112e301d4&amp;view=fimg&amp;th=1522a55b6110f391&amp;attid=0.1.1&amp;disp=emb&amp;attbid=ANGjdJ8yGGtBu93YiQtip-d2s1iuzlTo-u2jlfCI9ARE4kwyFtOJqesC_-QxQI70yEysK4MPZnyMgXkQI6MRqrPj4qe5epPqkNEfqE8-4CZ7JhlkYfcQKaC9bAVZVgc&amp;sz=s0-l75-ft&amp;ats=1457706556876&amp;rm=1522a55b6110f39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744212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 smtClean="0"/>
              <a:t>المسح </a:t>
            </a:r>
            <a:r>
              <a:rPr lang="ar-SA" sz="4800" b="1" dirty="0"/>
              <a:t>الإقتصادي للعنف </a:t>
            </a:r>
            <a:endParaRPr lang="ar-EG" sz="4800" b="1" dirty="0" smtClean="0"/>
          </a:p>
          <a:p>
            <a:pPr algn="ctr" rtl="1"/>
            <a:r>
              <a:rPr lang="ar-SA" sz="4800" b="1" dirty="0" smtClean="0"/>
              <a:t>القائم </a:t>
            </a:r>
            <a:r>
              <a:rPr lang="ar-SA" sz="4800" b="1" dirty="0"/>
              <a:t>على النوع الإجتماعي في مصر </a:t>
            </a:r>
            <a:endParaRPr lang="ar-EG" sz="4800" b="1" dirty="0" smtClean="0"/>
          </a:p>
          <a:p>
            <a:pPr algn="ctr" rtl="1"/>
            <a:r>
              <a:rPr lang="ar-SA" sz="4800" b="1" dirty="0" smtClean="0"/>
              <a:t>2015 </a:t>
            </a:r>
            <a:endParaRPr lang="ar-EG" sz="4800" b="1" dirty="0" smtClean="0"/>
          </a:p>
          <a:p>
            <a:pPr algn="ctr" rtl="1"/>
            <a:r>
              <a:rPr lang="ar-EG" sz="4800" b="1" dirty="0" smtClean="0">
                <a:solidFill>
                  <a:schemeClr val="bg1"/>
                </a:solidFill>
              </a:rPr>
              <a:t>جمهورية مصر العربية</a:t>
            </a:r>
            <a:endParaRPr lang="en-US" sz="4800" dirty="0">
              <a:solidFill>
                <a:schemeClr val="bg1"/>
              </a:solidFill>
            </a:endParaRPr>
          </a:p>
          <a:p>
            <a:pPr algn="ctr" rtl="1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05000"/>
            <a:ext cx="4104140" cy="4267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181600" y="19812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r" rtl="1"/>
            <a:r>
              <a:rPr lang="ar-EG" sz="2400" b="1" dirty="0" smtClean="0"/>
              <a:t>-الأطفال في 110,000 أسرة أصبحوا أكثر عنفا</a:t>
            </a:r>
          </a:p>
          <a:p>
            <a:pPr algn="r" rtl="1"/>
            <a:endParaRPr lang="ar-EG" sz="2400" b="1" dirty="0" smtClean="0"/>
          </a:p>
          <a:p>
            <a:pPr marL="182563" indent="-182563" algn="r" rtl="1"/>
            <a:r>
              <a:rPr lang="ar-EG" sz="2400" b="1" dirty="0" smtClean="0"/>
              <a:t>- الأطفال في 300,000 أسرة يعانون من الكوابيس والخوف نتيجة العنف الاسري</a:t>
            </a:r>
            <a:endParaRPr lang="ar-EG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1" y="5024255"/>
            <a:ext cx="3886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3200" b="1" dirty="0">
                <a:solidFill>
                  <a:srgbClr val="E2AC00"/>
                </a:solidFill>
              </a:rPr>
              <a:t>ماذا نحن فاعلون بأولادنا والأجيال التي تنشأ على مشاهدة هذا العنف؟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94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29668"/>
            <a:ext cx="3213732" cy="32137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3733799" y="1255693"/>
            <a:ext cx="5236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>
                <a:solidFill>
                  <a:srgbClr val="E2AC00"/>
                </a:solidFill>
              </a:rPr>
              <a:t>ماذا نفعل بقوتنا الإنتاجية المستقبلية؟</a:t>
            </a:r>
          </a:p>
          <a:p>
            <a:pPr algn="ctr"/>
            <a:r>
              <a:rPr lang="ar-EG" sz="3200" b="1" dirty="0">
                <a:solidFill>
                  <a:srgbClr val="E2AC00"/>
                </a:solidFill>
              </a:rPr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699091"/>
            <a:ext cx="3535680" cy="300650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Rounded Rectangle 9"/>
          <p:cNvSpPr/>
          <p:nvPr/>
        </p:nvSpPr>
        <p:spPr>
          <a:xfrm>
            <a:off x="3594732" y="2001055"/>
            <a:ext cx="4177667" cy="12755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rgbClr val="6D218B"/>
                </a:solidFill>
              </a:rPr>
              <a:t>حيث أن 16,000 فتاة يواجهن عنف  بالمؤسسات التعليمية سنوياً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4927662"/>
            <a:ext cx="4343400" cy="13207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rgbClr val="6D218B"/>
                </a:solidFill>
              </a:rPr>
              <a:t>يتغيب الأطفال في 113,000 أسرة عن الدراسة سنويا نتيجة العنف الأسري</a:t>
            </a:r>
          </a:p>
        </p:txBody>
      </p:sp>
    </p:spTree>
    <p:extLst>
      <p:ext uri="{BB962C8B-B14F-4D97-AF65-F5344CB8AC3E}">
        <p14:creationId xmlns:p14="http://schemas.microsoft.com/office/powerpoint/2010/main" val="11531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419600" cy="4572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" name="Group 4"/>
          <p:cNvGrpSpPr/>
          <p:nvPr/>
        </p:nvGrpSpPr>
        <p:grpSpPr>
          <a:xfrm>
            <a:off x="4724400" y="1973055"/>
            <a:ext cx="3962400" cy="1677249"/>
            <a:chOff x="4724400" y="1973055"/>
            <a:chExt cx="3962400" cy="1677249"/>
          </a:xfrm>
        </p:grpSpPr>
        <p:sp>
          <p:nvSpPr>
            <p:cNvPr id="6" name="Left Arrow 5"/>
            <p:cNvSpPr/>
            <p:nvPr/>
          </p:nvSpPr>
          <p:spPr>
            <a:xfrm>
              <a:off x="4724400" y="1973055"/>
              <a:ext cx="3962400" cy="1677249"/>
            </a:xfrm>
            <a:prstGeom prst="leftArrow">
              <a:avLst/>
            </a:prstGeom>
            <a:solidFill>
              <a:srgbClr val="E2A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Sultan bold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1100" y="2445603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EG" sz="2400" b="1" dirty="0" smtClean="0">
                  <a:solidFill>
                    <a:srgbClr val="6D218B"/>
                  </a:solidFill>
                </a:rPr>
                <a:t>التقدير الأدنى للتكلفة الإقتصادية للعنف ضد المرأة سنويا</a:t>
              </a:r>
              <a:endParaRPr lang="en-US" sz="2400" b="1" dirty="0">
                <a:solidFill>
                  <a:srgbClr val="6D218B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6800" y="3810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white"/>
                </a:solidFill>
                <a:ea typeface="Times New Roman" panose="02020603050405020304" pitchFamily="18" charset="0"/>
              </a:rPr>
              <a:t>ألا نرى الأن هذه القضية كقضية تنمية أساسية ؟....خاصة </a:t>
            </a:r>
            <a:r>
              <a:rPr lang="ar-EG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في دولة نامية مثل مصر تحتاج إلى الحفاظ على كل مواردها لتوجهها نحو تنمية المجتمع</a:t>
            </a:r>
            <a:endParaRPr lang="en-US" sz="24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2362200"/>
            <a:ext cx="8077194" cy="4064000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668759" y="3581399"/>
            <a:ext cx="1945029" cy="1625600"/>
          </a:xfrm>
          <a:custGeom>
            <a:avLst/>
            <a:gdLst>
              <a:gd name="connsiteX0" fmla="*/ 0 w 1945029"/>
              <a:gd name="connsiteY0" fmla="*/ 270939 h 1625600"/>
              <a:gd name="connsiteX1" fmla="*/ 270939 w 1945029"/>
              <a:gd name="connsiteY1" fmla="*/ 0 h 1625600"/>
              <a:gd name="connsiteX2" fmla="*/ 1674090 w 1945029"/>
              <a:gd name="connsiteY2" fmla="*/ 0 h 1625600"/>
              <a:gd name="connsiteX3" fmla="*/ 1945029 w 1945029"/>
              <a:gd name="connsiteY3" fmla="*/ 270939 h 1625600"/>
              <a:gd name="connsiteX4" fmla="*/ 1945029 w 1945029"/>
              <a:gd name="connsiteY4" fmla="*/ 1354661 h 1625600"/>
              <a:gd name="connsiteX5" fmla="*/ 1674090 w 1945029"/>
              <a:gd name="connsiteY5" fmla="*/ 1625600 h 1625600"/>
              <a:gd name="connsiteX6" fmla="*/ 270939 w 1945029"/>
              <a:gd name="connsiteY6" fmla="*/ 1625600 h 1625600"/>
              <a:gd name="connsiteX7" fmla="*/ 0 w 1945029"/>
              <a:gd name="connsiteY7" fmla="*/ 1354661 h 1625600"/>
              <a:gd name="connsiteX8" fmla="*/ 0 w 1945029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029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74090" y="0"/>
                </a:lnTo>
                <a:cubicBezTo>
                  <a:pt x="1823725" y="0"/>
                  <a:pt x="1945029" y="121304"/>
                  <a:pt x="1945029" y="270939"/>
                </a:cubicBezTo>
                <a:lnTo>
                  <a:pt x="1945029" y="1354661"/>
                </a:lnTo>
                <a:cubicBezTo>
                  <a:pt x="1945029" y="1504296"/>
                  <a:pt x="1823725" y="1625600"/>
                  <a:pt x="1674090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415" tIns="178415" rIns="178415" bIns="178415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b="1" kern="1200" dirty="0" smtClean="0">
                <a:solidFill>
                  <a:srgbClr val="4A175F"/>
                </a:solidFill>
              </a:rPr>
              <a:t>مرحلة تحضيرية للمسح  </a:t>
            </a:r>
            <a:endParaRPr lang="en-US" sz="2600" b="1" kern="1200" dirty="0">
              <a:solidFill>
                <a:srgbClr val="4A175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13117" y="3581399"/>
            <a:ext cx="1945029" cy="1625600"/>
          </a:xfrm>
          <a:custGeom>
            <a:avLst/>
            <a:gdLst>
              <a:gd name="connsiteX0" fmla="*/ 0 w 1945029"/>
              <a:gd name="connsiteY0" fmla="*/ 270939 h 1625600"/>
              <a:gd name="connsiteX1" fmla="*/ 270939 w 1945029"/>
              <a:gd name="connsiteY1" fmla="*/ 0 h 1625600"/>
              <a:gd name="connsiteX2" fmla="*/ 1674090 w 1945029"/>
              <a:gd name="connsiteY2" fmla="*/ 0 h 1625600"/>
              <a:gd name="connsiteX3" fmla="*/ 1945029 w 1945029"/>
              <a:gd name="connsiteY3" fmla="*/ 270939 h 1625600"/>
              <a:gd name="connsiteX4" fmla="*/ 1945029 w 1945029"/>
              <a:gd name="connsiteY4" fmla="*/ 1354661 h 1625600"/>
              <a:gd name="connsiteX5" fmla="*/ 1674090 w 1945029"/>
              <a:gd name="connsiteY5" fmla="*/ 1625600 h 1625600"/>
              <a:gd name="connsiteX6" fmla="*/ 270939 w 1945029"/>
              <a:gd name="connsiteY6" fmla="*/ 1625600 h 1625600"/>
              <a:gd name="connsiteX7" fmla="*/ 0 w 1945029"/>
              <a:gd name="connsiteY7" fmla="*/ 1354661 h 1625600"/>
              <a:gd name="connsiteX8" fmla="*/ 0 w 1945029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029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74090" y="0"/>
                </a:lnTo>
                <a:cubicBezTo>
                  <a:pt x="1823725" y="0"/>
                  <a:pt x="1945029" y="121304"/>
                  <a:pt x="1945029" y="270939"/>
                </a:cubicBezTo>
                <a:lnTo>
                  <a:pt x="1945029" y="1354661"/>
                </a:lnTo>
                <a:cubicBezTo>
                  <a:pt x="1945029" y="1504296"/>
                  <a:pt x="1823725" y="1625600"/>
                  <a:pt x="1674090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933517"/>
              <a:satOff val="28522"/>
              <a:lumOff val="-2157"/>
              <a:alphaOff val="0"/>
            </a:schemeClr>
          </a:fillRef>
          <a:effectRef idx="2">
            <a:schemeClr val="accent4">
              <a:hueOff val="-1933517"/>
              <a:satOff val="28522"/>
              <a:lumOff val="-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55" tIns="155555" rIns="155555" bIns="155555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kern="1200" dirty="0" smtClean="0">
                <a:solidFill>
                  <a:srgbClr val="4A175F"/>
                </a:solidFill>
              </a:rPr>
              <a:t>مرحلة تنفيذ المسح </a:t>
            </a:r>
            <a:endParaRPr lang="en-US" sz="2800" b="1" kern="1200" dirty="0">
              <a:solidFill>
                <a:srgbClr val="4A175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755397" y="3581399"/>
            <a:ext cx="1827880" cy="1625600"/>
          </a:xfrm>
          <a:custGeom>
            <a:avLst/>
            <a:gdLst>
              <a:gd name="connsiteX0" fmla="*/ 0 w 1827880"/>
              <a:gd name="connsiteY0" fmla="*/ 270939 h 1625600"/>
              <a:gd name="connsiteX1" fmla="*/ 270939 w 1827880"/>
              <a:gd name="connsiteY1" fmla="*/ 0 h 1625600"/>
              <a:gd name="connsiteX2" fmla="*/ 1556941 w 1827880"/>
              <a:gd name="connsiteY2" fmla="*/ 0 h 1625600"/>
              <a:gd name="connsiteX3" fmla="*/ 1827880 w 1827880"/>
              <a:gd name="connsiteY3" fmla="*/ 270939 h 1625600"/>
              <a:gd name="connsiteX4" fmla="*/ 1827880 w 1827880"/>
              <a:gd name="connsiteY4" fmla="*/ 1354661 h 1625600"/>
              <a:gd name="connsiteX5" fmla="*/ 1556941 w 1827880"/>
              <a:gd name="connsiteY5" fmla="*/ 1625600 h 1625600"/>
              <a:gd name="connsiteX6" fmla="*/ 270939 w 1827880"/>
              <a:gd name="connsiteY6" fmla="*/ 1625600 h 1625600"/>
              <a:gd name="connsiteX7" fmla="*/ 0 w 1827880"/>
              <a:gd name="connsiteY7" fmla="*/ 1354661 h 1625600"/>
              <a:gd name="connsiteX8" fmla="*/ 0 w 1827880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80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556941" y="0"/>
                </a:lnTo>
                <a:cubicBezTo>
                  <a:pt x="1706576" y="0"/>
                  <a:pt x="1827880" y="121304"/>
                  <a:pt x="1827880" y="270939"/>
                </a:cubicBezTo>
                <a:lnTo>
                  <a:pt x="1827880" y="1354661"/>
                </a:lnTo>
                <a:cubicBezTo>
                  <a:pt x="1827880" y="1504296"/>
                  <a:pt x="1706576" y="1625600"/>
                  <a:pt x="1556941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867035"/>
              <a:satOff val="57045"/>
              <a:lumOff val="-4313"/>
              <a:alphaOff val="0"/>
            </a:schemeClr>
          </a:fillRef>
          <a:effectRef idx="2">
            <a:schemeClr val="accent4">
              <a:hueOff val="-3867035"/>
              <a:satOff val="57045"/>
              <a:lumOff val="-431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415" tIns="178415" rIns="178415" bIns="178415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600" b="1" kern="1200" smtClean="0">
                <a:solidFill>
                  <a:srgbClr val="4A175F"/>
                </a:solidFill>
              </a:rPr>
              <a:t>مرحلة إعداد التقرير وإطلاق النتائج</a:t>
            </a:r>
            <a:endParaRPr lang="en-US" sz="2600" b="1" kern="1200" dirty="0">
              <a:solidFill>
                <a:srgbClr val="4A175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80529" y="3581399"/>
            <a:ext cx="1945029" cy="1625600"/>
          </a:xfrm>
          <a:custGeom>
            <a:avLst/>
            <a:gdLst>
              <a:gd name="connsiteX0" fmla="*/ 0 w 1945029"/>
              <a:gd name="connsiteY0" fmla="*/ 270939 h 1625600"/>
              <a:gd name="connsiteX1" fmla="*/ 270939 w 1945029"/>
              <a:gd name="connsiteY1" fmla="*/ 0 h 1625600"/>
              <a:gd name="connsiteX2" fmla="*/ 1674090 w 1945029"/>
              <a:gd name="connsiteY2" fmla="*/ 0 h 1625600"/>
              <a:gd name="connsiteX3" fmla="*/ 1945029 w 1945029"/>
              <a:gd name="connsiteY3" fmla="*/ 270939 h 1625600"/>
              <a:gd name="connsiteX4" fmla="*/ 1945029 w 1945029"/>
              <a:gd name="connsiteY4" fmla="*/ 1354661 h 1625600"/>
              <a:gd name="connsiteX5" fmla="*/ 1674090 w 1945029"/>
              <a:gd name="connsiteY5" fmla="*/ 1625600 h 1625600"/>
              <a:gd name="connsiteX6" fmla="*/ 270939 w 1945029"/>
              <a:gd name="connsiteY6" fmla="*/ 1625600 h 1625600"/>
              <a:gd name="connsiteX7" fmla="*/ 0 w 1945029"/>
              <a:gd name="connsiteY7" fmla="*/ 1354661 h 1625600"/>
              <a:gd name="connsiteX8" fmla="*/ 0 w 1945029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029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1674090" y="0"/>
                </a:lnTo>
                <a:cubicBezTo>
                  <a:pt x="1823725" y="0"/>
                  <a:pt x="1945029" y="121304"/>
                  <a:pt x="1945029" y="270939"/>
                </a:cubicBezTo>
                <a:lnTo>
                  <a:pt x="1945029" y="1354661"/>
                </a:lnTo>
                <a:cubicBezTo>
                  <a:pt x="1945029" y="1504296"/>
                  <a:pt x="1823725" y="1625600"/>
                  <a:pt x="1674090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7935" tIns="147935" rIns="147935" bIns="147935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200" b="1" kern="1200" dirty="0" smtClean="0">
                <a:solidFill>
                  <a:srgbClr val="4A175F"/>
                </a:solidFill>
              </a:rPr>
              <a:t>مرحلة التحليل المتعمق وانتاج أوراق بحثية معنية بالسياسات العامة </a:t>
            </a:r>
            <a:endParaRPr lang="en-US" sz="2200" b="1" kern="1200" dirty="0">
              <a:solidFill>
                <a:srgbClr val="4A175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1" y="1295400"/>
            <a:ext cx="59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 smtClean="0">
                <a:latin typeface="Arial Black" panose="020B0A04020102020204" pitchFamily="34" charset="0"/>
              </a:rPr>
              <a:t> مراحل تنفيذ برنامج المسح :</a:t>
            </a:r>
            <a:r>
              <a:rPr lang="en-US" sz="3200" b="1" dirty="0" smtClean="0">
                <a:latin typeface="Arial Black" panose="020B0A04020102020204" pitchFamily="34" charset="0"/>
              </a:rPr>
              <a:t> </a:t>
            </a:r>
            <a:r>
              <a:rPr lang="ar-EG" sz="3200" b="1" dirty="0" smtClean="0">
                <a:latin typeface="Arial Black" panose="020B0A04020102020204" pitchFamily="34" charset="0"/>
              </a:rPr>
              <a:t>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/>
          <p:nvPr/>
        </p:nvGrpSpPr>
        <p:grpSpPr>
          <a:xfrm>
            <a:off x="2797254" y="2625786"/>
            <a:ext cx="4298953" cy="3955250"/>
            <a:chOff x="430879" y="1696638"/>
            <a:chExt cx="6345933" cy="5061424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6159756" y="1696638"/>
              <a:ext cx="8120" cy="2741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47"/>
            <p:cNvGrpSpPr/>
            <p:nvPr/>
          </p:nvGrpSpPr>
          <p:grpSpPr>
            <a:xfrm>
              <a:off x="430879" y="1972027"/>
              <a:ext cx="6345933" cy="4786035"/>
              <a:chOff x="7080925" y="1752672"/>
              <a:chExt cx="1525815" cy="548109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7080925" y="1752672"/>
                <a:ext cx="1525815" cy="5329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51" name="Rectangle 150"/>
              <p:cNvSpPr/>
              <p:nvPr/>
            </p:nvSpPr>
            <p:spPr>
              <a:xfrm>
                <a:off x="7080925" y="1767868"/>
                <a:ext cx="1502066" cy="532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ar-EG" sz="900" dirty="0">
                  <a:solidFill>
                    <a:schemeClr val="bg1"/>
                  </a:solidFill>
                  <a:cs typeface="Sultan bold" pitchFamily="2" charset="-78"/>
                </a:endParaRP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900" kern="12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</a:t>
                </a:r>
                <a:r>
                  <a:rPr lang="ar-EG" sz="2400" kern="1200" dirty="0" smtClean="0">
                    <a:solidFill>
                      <a:schemeClr val="bg1"/>
                    </a:solidFill>
                    <a:cs typeface="Sultan bold" pitchFamily="2" charset="-78"/>
                  </a:rPr>
                  <a:t> إستمارة الأسرة المعيشية :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وشمــلت على : 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kern="12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kern="12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          -  العمــــــــــــــر .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         - الجنــــــــــــــس .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kern="12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kern="12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        - الحــالة الزواجيـة . 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        -  علاقة كل فرد برئيس الأسرة .</a:t>
                </a:r>
              </a:p>
              <a:p>
                <a:pPr lvl="0" algn="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2400" kern="1200" dirty="0">
                    <a:solidFill>
                      <a:schemeClr val="bg1"/>
                    </a:solidFill>
                    <a:cs typeface="Sultan bold" pitchFamily="2" charset="-78"/>
                  </a:rPr>
                  <a:t> </a:t>
                </a:r>
                <a:r>
                  <a:rPr lang="ar-EG" sz="2400" kern="12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         - خصــــائــص المسكــــــــــن .</a:t>
                </a:r>
                <a:endParaRPr lang="ar-EG" sz="1800" kern="1200" dirty="0">
                  <a:solidFill>
                    <a:schemeClr val="bg1"/>
                  </a:solidFill>
                  <a:cs typeface="Sultan bold" pitchFamily="2" charset="-78"/>
                </a:endParaRPr>
              </a:p>
            </p:txBody>
          </p:sp>
        </p:grpSp>
      </p:grpSp>
      <p:grpSp>
        <p:nvGrpSpPr>
          <p:cNvPr id="4" name="Group 152"/>
          <p:cNvGrpSpPr/>
          <p:nvPr/>
        </p:nvGrpSpPr>
        <p:grpSpPr>
          <a:xfrm>
            <a:off x="2737712" y="2625786"/>
            <a:ext cx="3783304" cy="1423235"/>
            <a:chOff x="735928" y="1621826"/>
            <a:chExt cx="5996516" cy="3314056"/>
          </a:xfrm>
        </p:grpSpPr>
        <p:grpSp>
          <p:nvGrpSpPr>
            <p:cNvPr id="5" name="Group 153"/>
            <p:cNvGrpSpPr/>
            <p:nvPr/>
          </p:nvGrpSpPr>
          <p:grpSpPr>
            <a:xfrm>
              <a:off x="735928" y="2132612"/>
              <a:ext cx="5996516" cy="2803270"/>
              <a:chOff x="7367879" y="1752672"/>
              <a:chExt cx="1238861" cy="558222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7367879" y="1752672"/>
                <a:ext cx="1238861" cy="5582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57" name="Rectangle 156"/>
              <p:cNvSpPr/>
              <p:nvPr/>
            </p:nvSpPr>
            <p:spPr>
              <a:xfrm>
                <a:off x="7397421" y="1777981"/>
                <a:ext cx="1184432" cy="532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marL="268288" indent="-268288" algn="justLow" rtl="1">
                  <a:defRPr/>
                </a:pPr>
                <a:r>
                  <a:rPr lang="ar-EG" sz="2000" b="1" dirty="0" smtClean="0">
                    <a:solidFill>
                      <a:schemeClr val="bg1"/>
                    </a:solidFill>
                  </a:rPr>
                  <a:t>تـــــم التدريب على مرحلتين  </a:t>
                </a:r>
              </a:p>
              <a:p>
                <a:pPr marL="268288" indent="-268288" algn="justLow" rtl="1">
                  <a:defRPr/>
                </a:pPr>
                <a:r>
                  <a:rPr lang="ar-EG" sz="2000" b="1" dirty="0">
                    <a:solidFill>
                      <a:schemeClr val="bg1"/>
                    </a:solidFill>
                  </a:rPr>
                  <a:t> </a:t>
                </a:r>
                <a:r>
                  <a:rPr lang="ar-EG" sz="2000" b="1" dirty="0" smtClean="0">
                    <a:solidFill>
                      <a:schemeClr val="bg1"/>
                    </a:solidFill>
                  </a:rPr>
                  <a:t>أســـــبوع لكــل مرحــــــلة .</a:t>
                </a:r>
                <a:endParaRPr lang="ar-EG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990655" y="1621826"/>
              <a:ext cx="0" cy="510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158"/>
          <p:cNvGrpSpPr/>
          <p:nvPr/>
        </p:nvGrpSpPr>
        <p:grpSpPr>
          <a:xfrm>
            <a:off x="1540887" y="3328128"/>
            <a:ext cx="5996516" cy="2022055"/>
            <a:chOff x="735928" y="1621826"/>
            <a:chExt cx="5996516" cy="2092820"/>
          </a:xfrm>
        </p:grpSpPr>
        <p:grpSp>
          <p:nvGrpSpPr>
            <p:cNvPr id="7" name="Group 159"/>
            <p:cNvGrpSpPr/>
            <p:nvPr/>
          </p:nvGrpSpPr>
          <p:grpSpPr>
            <a:xfrm>
              <a:off x="735928" y="2132609"/>
              <a:ext cx="5996516" cy="1582037"/>
              <a:chOff x="7367879" y="1752672"/>
              <a:chExt cx="1238861" cy="315035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7367879" y="1752672"/>
                <a:ext cx="1238861" cy="3150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163" name="Rectangle 162"/>
              <p:cNvSpPr/>
              <p:nvPr/>
            </p:nvSpPr>
            <p:spPr>
              <a:xfrm>
                <a:off x="7397421" y="1777981"/>
                <a:ext cx="1184432" cy="289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marL="177800" indent="-177800" algn="justLow" rtl="1">
                  <a:defRPr/>
                </a:pPr>
                <a:r>
                  <a:rPr lang="ar-EG" sz="2000" b="1" dirty="0" smtClean="0">
                    <a:solidFill>
                      <a:schemeClr val="bg1"/>
                    </a:solidFill>
                  </a:rPr>
                  <a:t>تم إختيار أعضاء الفريق الذين حققوا أفضل النتائج خلال التدريبات النظرية والعملية .</a:t>
                </a:r>
              </a:p>
              <a:p>
                <a:pPr marL="177800" indent="-177800" algn="justLow" rtl="1">
                  <a:defRPr/>
                </a:pPr>
                <a:r>
                  <a:rPr lang="ar-EG" sz="2000" b="1" dirty="0">
                    <a:solidFill>
                      <a:schemeClr val="bg1"/>
                    </a:solidFill>
                  </a:rPr>
                  <a:t> </a:t>
                </a:r>
                <a:r>
                  <a:rPr lang="ar-EG" sz="2000" b="1" dirty="0" smtClean="0">
                    <a:solidFill>
                      <a:schemeClr val="bg1"/>
                    </a:solidFill>
                  </a:rPr>
                  <a:t>يتكون كل فريق من 4 باحثات + مراجعة ميدانية + مشرف ميدانى </a:t>
                </a:r>
                <a:endParaRPr lang="ar-EG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/>
            <p:nvPr/>
          </p:nvCxnSpPr>
          <p:spPr>
            <a:xfrm>
              <a:off x="3990655" y="1621826"/>
              <a:ext cx="0" cy="510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Straight Connector 10"/>
          <p:cNvSpPr/>
          <p:nvPr/>
        </p:nvSpPr>
        <p:spPr>
          <a:xfrm>
            <a:off x="4501545" y="1057541"/>
            <a:ext cx="3332662" cy="2065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284"/>
                </a:lnTo>
                <a:lnTo>
                  <a:pt x="3332662" y="103284"/>
                </a:lnTo>
                <a:lnTo>
                  <a:pt x="3332662" y="206568"/>
                </a:lnTo>
              </a:path>
            </a:pathLst>
          </a:custGeom>
          <a:noFill/>
          <a:ln w="25400">
            <a:solidFill>
              <a:srgbClr val="4AABC6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11"/>
          <p:cNvSpPr/>
          <p:nvPr/>
        </p:nvSpPr>
        <p:spPr>
          <a:xfrm>
            <a:off x="4501545" y="1057541"/>
            <a:ext cx="1658211" cy="2065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3284"/>
                </a:lnTo>
                <a:lnTo>
                  <a:pt x="1658211" y="103284"/>
                </a:lnTo>
                <a:lnTo>
                  <a:pt x="1658211" y="206568"/>
                </a:lnTo>
              </a:path>
            </a:pathLst>
          </a:custGeom>
          <a:noFill/>
        </p:spPr>
        <p:style>
          <a:lnRef idx="2">
            <a:schemeClr val="accent5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traight Connector 13"/>
          <p:cNvSpPr/>
          <p:nvPr/>
        </p:nvSpPr>
        <p:spPr>
          <a:xfrm>
            <a:off x="3909520" y="1894464"/>
            <a:ext cx="156757" cy="25658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65835"/>
                </a:lnTo>
                <a:lnTo>
                  <a:pt x="156757" y="2565835"/>
                </a:lnTo>
              </a:path>
            </a:pathLst>
          </a:custGeom>
          <a:noFill/>
        </p:spPr>
        <p:style>
          <a:lnRef idx="2">
            <a:schemeClr val="accent5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14"/>
          <p:cNvSpPr/>
          <p:nvPr/>
        </p:nvSpPr>
        <p:spPr>
          <a:xfrm>
            <a:off x="3909520" y="1894464"/>
            <a:ext cx="156757" cy="18582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58297"/>
                </a:lnTo>
                <a:lnTo>
                  <a:pt x="156757" y="1858297"/>
                </a:lnTo>
              </a:path>
            </a:pathLst>
          </a:custGeom>
          <a:noFill/>
        </p:spPr>
        <p:style>
          <a:lnRef idx="2">
            <a:schemeClr val="accent5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5"/>
          <p:cNvSpPr/>
          <p:nvPr/>
        </p:nvSpPr>
        <p:spPr>
          <a:xfrm>
            <a:off x="3909520" y="1894464"/>
            <a:ext cx="156757" cy="11484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48463"/>
                </a:lnTo>
                <a:lnTo>
                  <a:pt x="156757" y="1148463"/>
                </a:lnTo>
              </a:path>
            </a:pathLst>
          </a:custGeom>
          <a:noFill/>
        </p:spPr>
        <p:style>
          <a:lnRef idx="2">
            <a:schemeClr val="accent5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6"/>
          <p:cNvSpPr/>
          <p:nvPr/>
        </p:nvSpPr>
        <p:spPr>
          <a:xfrm>
            <a:off x="3909520" y="1894464"/>
            <a:ext cx="156757" cy="4613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1322"/>
                </a:lnTo>
                <a:lnTo>
                  <a:pt x="156757" y="461322"/>
                </a:lnTo>
              </a:path>
            </a:pathLst>
          </a:custGeom>
          <a:noFill/>
        </p:spPr>
        <p:style>
          <a:lnRef idx="2">
            <a:schemeClr val="accent5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7"/>
          <p:cNvSpPr/>
          <p:nvPr/>
        </p:nvSpPr>
        <p:spPr>
          <a:xfrm>
            <a:off x="4447705" y="1057541"/>
            <a:ext cx="91440" cy="2065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840" y="0"/>
                </a:moveTo>
                <a:lnTo>
                  <a:pt x="53840" y="103284"/>
                </a:lnTo>
                <a:lnTo>
                  <a:pt x="45720" y="103284"/>
                </a:lnTo>
                <a:lnTo>
                  <a:pt x="45720" y="206568"/>
                </a:lnTo>
              </a:path>
            </a:pathLst>
          </a:custGeom>
          <a:noFill/>
        </p:spPr>
        <p:style>
          <a:lnRef idx="2">
            <a:schemeClr val="accent5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traight Connector 20"/>
          <p:cNvSpPr/>
          <p:nvPr/>
        </p:nvSpPr>
        <p:spPr>
          <a:xfrm>
            <a:off x="2827094" y="1057541"/>
            <a:ext cx="1674451" cy="2065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74451" y="0"/>
                </a:moveTo>
                <a:lnTo>
                  <a:pt x="1674451" y="103284"/>
                </a:lnTo>
                <a:lnTo>
                  <a:pt x="0" y="103284"/>
                </a:lnTo>
                <a:lnTo>
                  <a:pt x="0" y="206568"/>
                </a:lnTo>
              </a:path>
            </a:pathLst>
          </a:custGeom>
          <a:noFill/>
        </p:spPr>
        <p:style>
          <a:lnRef idx="2">
            <a:schemeClr val="accent5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traight Connector 26"/>
          <p:cNvSpPr/>
          <p:nvPr/>
        </p:nvSpPr>
        <p:spPr>
          <a:xfrm>
            <a:off x="1160762" y="1057541"/>
            <a:ext cx="3340782" cy="2065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40782" y="0"/>
                </a:moveTo>
                <a:lnTo>
                  <a:pt x="3340782" y="103284"/>
                </a:lnTo>
                <a:lnTo>
                  <a:pt x="0" y="103284"/>
                </a:lnTo>
                <a:lnTo>
                  <a:pt x="0" y="206568"/>
                </a:lnTo>
              </a:path>
            </a:pathLst>
          </a:custGeom>
          <a:noFill/>
        </p:spPr>
        <p:style>
          <a:lnRef idx="2">
            <a:schemeClr val="accent5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28"/>
          <p:cNvGrpSpPr/>
          <p:nvPr/>
        </p:nvGrpSpPr>
        <p:grpSpPr>
          <a:xfrm>
            <a:off x="3091230" y="313018"/>
            <a:ext cx="2852370" cy="744523"/>
            <a:chOff x="3270031" y="1711"/>
            <a:chExt cx="2388318" cy="744523"/>
          </a:xfrm>
        </p:grpSpPr>
        <p:sp>
          <p:nvSpPr>
            <p:cNvPr id="102" name="Rectangle 101"/>
            <p:cNvSpPr/>
            <p:nvPr/>
          </p:nvSpPr>
          <p:spPr>
            <a:xfrm>
              <a:off x="3270031" y="1711"/>
              <a:ext cx="2388318" cy="74452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3" name="Rectangle 102"/>
            <p:cNvSpPr/>
            <p:nvPr/>
          </p:nvSpPr>
          <p:spPr>
            <a:xfrm>
              <a:off x="3270031" y="1711"/>
              <a:ext cx="2388318" cy="74452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4000" b="1" kern="1200" dirty="0" smtClean="0">
                  <a:solidFill>
                    <a:schemeClr val="tx1"/>
                  </a:solidFill>
                </a:rPr>
                <a:t>المنهجــيـة</a:t>
              </a:r>
              <a:endParaRPr lang="ar-EG" sz="4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430881" y="1264110"/>
            <a:ext cx="1459762" cy="630354"/>
            <a:chOff x="393526" y="952803"/>
            <a:chExt cx="1459762" cy="630354"/>
          </a:xfrm>
        </p:grpSpPr>
        <p:sp>
          <p:nvSpPr>
            <p:cNvPr id="100" name="Rectangle 99"/>
            <p:cNvSpPr/>
            <p:nvPr/>
          </p:nvSpPr>
          <p:spPr>
            <a:xfrm>
              <a:off x="393526" y="952803"/>
              <a:ext cx="1459762" cy="63035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93526" y="952803"/>
              <a:ext cx="1459762" cy="63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dirty="0" smtClean="0">
                  <a:solidFill>
                    <a:schemeClr val="tx1"/>
                  </a:solidFill>
                  <a:cs typeface="Sultan bold" pitchFamily="2" charset="-78"/>
                </a:rPr>
                <a:t>5 - </a:t>
              </a:r>
              <a:r>
                <a:rPr lang="ar-EG" sz="2000" b="1" kern="1200" dirty="0" smtClean="0">
                  <a:solidFill>
                    <a:schemeClr val="tx1"/>
                  </a:solidFill>
                  <a:cs typeface="Sultan bold" pitchFamily="2" charset="-78"/>
                </a:rPr>
                <a:t>مراقبة وضبط الجودة</a:t>
              </a:r>
              <a:endParaRPr lang="ar-EG" sz="2000" b="1" kern="1200" dirty="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2097212" y="1264110"/>
            <a:ext cx="1459762" cy="630354"/>
            <a:chOff x="2059857" y="952803"/>
            <a:chExt cx="1459762" cy="630354"/>
          </a:xfrm>
        </p:grpSpPr>
        <p:sp>
          <p:nvSpPr>
            <p:cNvPr id="88" name="Rectangle 87"/>
            <p:cNvSpPr/>
            <p:nvPr/>
          </p:nvSpPr>
          <p:spPr>
            <a:xfrm>
              <a:off x="2059857" y="952803"/>
              <a:ext cx="1459762" cy="63035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ctangle 88"/>
            <p:cNvSpPr/>
            <p:nvPr/>
          </p:nvSpPr>
          <p:spPr>
            <a:xfrm>
              <a:off x="2059857" y="952803"/>
              <a:ext cx="1459762" cy="63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1900" b="1" kern="1200" dirty="0" smtClean="0">
                  <a:solidFill>
                    <a:schemeClr val="tx1"/>
                  </a:solidFill>
                  <a:cs typeface="Sultan bold" pitchFamily="2" charset="-78"/>
                </a:rPr>
                <a:t>4 - مراجعة مكتبية وترميز وتجهيز </a:t>
              </a:r>
              <a:r>
                <a:rPr lang="ar-EG" sz="1900" b="1" kern="1200" dirty="0" err="1" smtClean="0">
                  <a:solidFill>
                    <a:schemeClr val="tx1"/>
                  </a:solidFill>
                  <a:cs typeface="Sultan bold" pitchFamily="2" charset="-78"/>
                </a:rPr>
                <a:t>آلى</a:t>
              </a:r>
              <a:endParaRPr lang="ar-EG" sz="1900" b="1" kern="1200" dirty="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3763544" y="1264110"/>
            <a:ext cx="1459762" cy="630354"/>
            <a:chOff x="3726189" y="952803"/>
            <a:chExt cx="1459762" cy="630354"/>
          </a:xfrm>
        </p:grpSpPr>
        <p:sp>
          <p:nvSpPr>
            <p:cNvPr id="82" name="Rectangle 81"/>
            <p:cNvSpPr/>
            <p:nvPr/>
          </p:nvSpPr>
          <p:spPr>
            <a:xfrm>
              <a:off x="3726189" y="952803"/>
              <a:ext cx="1459762" cy="63035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3726189" y="952803"/>
              <a:ext cx="1459762" cy="63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tx1"/>
                  </a:solidFill>
                  <a:cs typeface="Sultan bold" pitchFamily="2" charset="-78"/>
                </a:rPr>
                <a:t>3 -العمل </a:t>
              </a:r>
              <a:r>
                <a:rPr lang="ar-EG" sz="2000" b="1" kern="1200" dirty="0" err="1" smtClean="0">
                  <a:solidFill>
                    <a:schemeClr val="tx1"/>
                  </a:solidFill>
                  <a:cs typeface="Sultan bold" pitchFamily="2" charset="-78"/>
                </a:rPr>
                <a:t>الميدانى</a:t>
              </a:r>
              <a:endParaRPr lang="ar-EG" sz="2000" b="1" kern="1200" dirty="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  <p:grpSp>
        <p:nvGrpSpPr>
          <p:cNvPr id="14" name="Group 39"/>
          <p:cNvGrpSpPr/>
          <p:nvPr/>
        </p:nvGrpSpPr>
        <p:grpSpPr>
          <a:xfrm>
            <a:off x="4066278" y="2085786"/>
            <a:ext cx="1260000" cy="540000"/>
            <a:chOff x="4028923" y="1774479"/>
            <a:chExt cx="1260000" cy="540000"/>
          </a:xfrm>
        </p:grpSpPr>
        <p:sp>
          <p:nvSpPr>
            <p:cNvPr id="80" name="Rectangle 79"/>
            <p:cNvSpPr/>
            <p:nvPr/>
          </p:nvSpPr>
          <p:spPr>
            <a:xfrm>
              <a:off x="4028923" y="1774479"/>
              <a:ext cx="1260000" cy="540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ctangle 80"/>
            <p:cNvSpPr/>
            <p:nvPr/>
          </p:nvSpPr>
          <p:spPr>
            <a:xfrm>
              <a:off x="4028923" y="1774479"/>
              <a:ext cx="1260000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bg1"/>
                  </a:solidFill>
                </a:rPr>
                <a:t>التدريــــــب</a:t>
              </a:r>
              <a:endParaRPr lang="ar-EG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4066278" y="2772928"/>
            <a:ext cx="1260000" cy="540000"/>
            <a:chOff x="4028923" y="2461621"/>
            <a:chExt cx="1260000" cy="540000"/>
          </a:xfrm>
        </p:grpSpPr>
        <p:sp>
          <p:nvSpPr>
            <p:cNvPr id="78" name="Rectangle 77"/>
            <p:cNvSpPr/>
            <p:nvPr/>
          </p:nvSpPr>
          <p:spPr>
            <a:xfrm>
              <a:off x="4028923" y="2461621"/>
              <a:ext cx="1260000" cy="540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4028923" y="2461621"/>
              <a:ext cx="1260000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bg1"/>
                  </a:solidFill>
                </a:rPr>
                <a:t>فريق العمـــل</a:t>
              </a:r>
              <a:endParaRPr lang="ar-EG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41"/>
          <p:cNvGrpSpPr/>
          <p:nvPr/>
        </p:nvGrpSpPr>
        <p:grpSpPr>
          <a:xfrm>
            <a:off x="4066278" y="3482762"/>
            <a:ext cx="1260000" cy="540000"/>
            <a:chOff x="4028923" y="3171455"/>
            <a:chExt cx="1260000" cy="540000"/>
          </a:xfrm>
        </p:grpSpPr>
        <p:sp>
          <p:nvSpPr>
            <p:cNvPr id="76" name="Rectangle 75"/>
            <p:cNvSpPr/>
            <p:nvPr/>
          </p:nvSpPr>
          <p:spPr>
            <a:xfrm>
              <a:off x="4028923" y="3171455"/>
              <a:ext cx="1260000" cy="540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ctangle 76"/>
            <p:cNvSpPr/>
            <p:nvPr/>
          </p:nvSpPr>
          <p:spPr>
            <a:xfrm>
              <a:off x="4028923" y="3171455"/>
              <a:ext cx="1260000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bg1"/>
                  </a:solidFill>
                </a:rPr>
                <a:t>الإخلاقيات والسلامة</a:t>
              </a:r>
              <a:endParaRPr lang="ar-EG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2"/>
          <p:cNvGrpSpPr/>
          <p:nvPr/>
        </p:nvGrpSpPr>
        <p:grpSpPr>
          <a:xfrm>
            <a:off x="4066278" y="4190299"/>
            <a:ext cx="1260000" cy="540000"/>
            <a:chOff x="4028923" y="3878992"/>
            <a:chExt cx="1260000" cy="540000"/>
          </a:xfrm>
        </p:grpSpPr>
        <p:sp>
          <p:nvSpPr>
            <p:cNvPr id="74" name="Rectangle 73"/>
            <p:cNvSpPr/>
            <p:nvPr/>
          </p:nvSpPr>
          <p:spPr>
            <a:xfrm>
              <a:off x="4028923" y="3878992"/>
              <a:ext cx="1260000" cy="540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/>
          </p:nvSpPr>
          <p:spPr>
            <a:xfrm>
              <a:off x="4028923" y="3878992"/>
              <a:ext cx="1260000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bg1"/>
                  </a:solidFill>
                </a:rPr>
                <a:t>جمــع البيانات</a:t>
              </a:r>
              <a:endParaRPr lang="ar-EG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5429875" y="1264110"/>
            <a:ext cx="1459762" cy="630354"/>
            <a:chOff x="5392520" y="952803"/>
            <a:chExt cx="1459762" cy="630354"/>
          </a:xfrm>
        </p:grpSpPr>
        <p:sp>
          <p:nvSpPr>
            <p:cNvPr id="70" name="Rectangle 69"/>
            <p:cNvSpPr/>
            <p:nvPr/>
          </p:nvSpPr>
          <p:spPr>
            <a:xfrm>
              <a:off x="5392520" y="952803"/>
              <a:ext cx="1459762" cy="63035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5392520" y="952803"/>
              <a:ext cx="1459762" cy="630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tx1"/>
                  </a:solidFill>
                  <a:cs typeface="Sultan bold" pitchFamily="2" charset="-78"/>
                </a:rPr>
                <a:t>2 - </a:t>
              </a:r>
              <a:r>
                <a:rPr lang="en-US" sz="2000" b="1" dirty="0">
                  <a:solidFill>
                    <a:schemeClr val="tx1"/>
                  </a:solidFill>
                  <a:cs typeface="Sultan bold" pitchFamily="2" charset="-78"/>
                </a:rPr>
                <a:t> </a:t>
              </a:r>
              <a:r>
                <a:rPr lang="ar-EG" sz="2000" b="1" smtClean="0">
                  <a:solidFill>
                    <a:schemeClr val="tx1"/>
                  </a:solidFill>
                  <a:cs typeface="Sultan bold" pitchFamily="2" charset="-78"/>
                </a:rPr>
                <a:t>تصـميم</a:t>
              </a:r>
              <a:r>
                <a:rPr lang="ar-EG" sz="2000" b="1" kern="1200" smtClean="0">
                  <a:solidFill>
                    <a:schemeClr val="tx1"/>
                  </a:solidFill>
                  <a:cs typeface="Sultan bold" pitchFamily="2" charset="-78"/>
                </a:rPr>
                <a:t> الإستمارات</a:t>
              </a:r>
              <a:endParaRPr lang="ar-EG" sz="2000" b="1" kern="1200" dirty="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  <p:grpSp>
        <p:nvGrpSpPr>
          <p:cNvPr id="25" name="Group 45"/>
          <p:cNvGrpSpPr/>
          <p:nvPr/>
        </p:nvGrpSpPr>
        <p:grpSpPr>
          <a:xfrm>
            <a:off x="7096207" y="1264110"/>
            <a:ext cx="1476002" cy="608546"/>
            <a:chOff x="7058852" y="952803"/>
            <a:chExt cx="1476002" cy="608546"/>
          </a:xfrm>
        </p:grpSpPr>
        <p:sp>
          <p:nvSpPr>
            <p:cNvPr id="68" name="Rectangle 67"/>
            <p:cNvSpPr/>
            <p:nvPr/>
          </p:nvSpPr>
          <p:spPr>
            <a:xfrm>
              <a:off x="7058852" y="952803"/>
              <a:ext cx="1476002" cy="60854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7058852" y="952803"/>
              <a:ext cx="1476002" cy="608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solidFill>
                    <a:schemeClr val="tx1"/>
                  </a:solidFill>
                  <a:cs typeface="Sultan bold" pitchFamily="2" charset="-78"/>
                </a:rPr>
                <a:t>1 -تصميم وسحب العينة</a:t>
              </a:r>
              <a:endParaRPr lang="ar-EG" sz="2000" b="1" kern="1200" dirty="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  <p:sp>
        <p:nvSpPr>
          <p:cNvPr id="176" name="Straight Connector 19"/>
          <p:cNvSpPr/>
          <p:nvPr/>
        </p:nvSpPr>
        <p:spPr>
          <a:xfrm>
            <a:off x="5571296" y="1868754"/>
            <a:ext cx="143704" cy="4613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1322"/>
                </a:lnTo>
                <a:lnTo>
                  <a:pt x="143704" y="461322"/>
                </a:lnTo>
              </a:path>
            </a:pathLst>
          </a:custGeom>
          <a:noFill/>
        </p:spPr>
        <p:style>
          <a:lnRef idx="2">
            <a:schemeClr val="accent5">
              <a:tint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183"/>
          <p:cNvGrpSpPr/>
          <p:nvPr/>
        </p:nvGrpSpPr>
        <p:grpSpPr>
          <a:xfrm>
            <a:off x="5715000" y="2060075"/>
            <a:ext cx="1260000" cy="592383"/>
            <a:chOff x="2349538" y="1774478"/>
            <a:chExt cx="1260000" cy="592383"/>
          </a:xfrm>
        </p:grpSpPr>
        <p:sp>
          <p:nvSpPr>
            <p:cNvPr id="200" name="Rectangle 199"/>
            <p:cNvSpPr/>
            <p:nvPr/>
          </p:nvSpPr>
          <p:spPr>
            <a:xfrm>
              <a:off x="2349538" y="1774479"/>
              <a:ext cx="1260000" cy="54000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6" name="Rectangle 205"/>
            <p:cNvSpPr/>
            <p:nvPr/>
          </p:nvSpPr>
          <p:spPr>
            <a:xfrm>
              <a:off x="2349538" y="1774478"/>
              <a:ext cx="1260000" cy="592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dirty="0" smtClean="0">
                  <a:solidFill>
                    <a:schemeClr val="bg1"/>
                  </a:solidFill>
                </a:rPr>
                <a:t>مكونات الإستمارات</a:t>
              </a:r>
              <a:endParaRPr lang="ar-EG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21"/>
          <p:cNvGrpSpPr/>
          <p:nvPr/>
        </p:nvGrpSpPr>
        <p:grpSpPr>
          <a:xfrm>
            <a:off x="1540887" y="4022762"/>
            <a:ext cx="5996516" cy="1661182"/>
            <a:chOff x="735928" y="1621826"/>
            <a:chExt cx="5996516" cy="2092820"/>
          </a:xfrm>
        </p:grpSpPr>
        <p:grpSp>
          <p:nvGrpSpPr>
            <p:cNvPr id="29" name="Group 222"/>
            <p:cNvGrpSpPr/>
            <p:nvPr/>
          </p:nvGrpSpPr>
          <p:grpSpPr>
            <a:xfrm>
              <a:off x="735928" y="2132609"/>
              <a:ext cx="5996516" cy="1582037"/>
              <a:chOff x="7367879" y="1752672"/>
              <a:chExt cx="1238861" cy="315035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7367879" y="1752672"/>
                <a:ext cx="1238861" cy="3150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226" name="Rectangle 225"/>
              <p:cNvSpPr/>
              <p:nvPr/>
            </p:nvSpPr>
            <p:spPr>
              <a:xfrm>
                <a:off x="7397421" y="1777981"/>
                <a:ext cx="1184432" cy="289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marL="177800" indent="-177800" algn="justLow" rtl="1">
                  <a:defRPr/>
                </a:pPr>
                <a:r>
                  <a:rPr lang="ar-EG" sz="2000" b="1" dirty="0" smtClean="0">
                    <a:solidFill>
                      <a:schemeClr val="bg1"/>
                    </a:solidFill>
                  </a:rPr>
                  <a:t>تم تطبيق توصيات منظمة الصحة العالمية الخاصة بأخلاقيات وسلامة أبحاث العنف ضد المرأة  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WHO </a:t>
                </a:r>
                <a:r>
                  <a:rPr lang="ar-EG" sz="2000" b="1" dirty="0" smtClean="0">
                    <a:solidFill>
                      <a:schemeClr val="bg1"/>
                    </a:solidFill>
                  </a:rPr>
                  <a:t>  2001</a:t>
                </a:r>
                <a:endParaRPr lang="ar-EG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24" name="Straight Connector 223"/>
            <p:cNvCxnSpPr/>
            <p:nvPr/>
          </p:nvCxnSpPr>
          <p:spPr>
            <a:xfrm>
              <a:off x="3990655" y="1621826"/>
              <a:ext cx="0" cy="510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26"/>
          <p:cNvGrpSpPr/>
          <p:nvPr/>
        </p:nvGrpSpPr>
        <p:grpSpPr>
          <a:xfrm>
            <a:off x="2676047" y="2625786"/>
            <a:ext cx="4298953" cy="3955250"/>
            <a:chOff x="430879" y="1696638"/>
            <a:chExt cx="6345933" cy="5061424"/>
          </a:xfrm>
        </p:grpSpPr>
        <p:cxnSp>
          <p:nvCxnSpPr>
            <p:cNvPr id="228" name="Straight Connector 227"/>
            <p:cNvCxnSpPr/>
            <p:nvPr/>
          </p:nvCxnSpPr>
          <p:spPr>
            <a:xfrm>
              <a:off x="6159756" y="1696638"/>
              <a:ext cx="8120" cy="2741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228"/>
            <p:cNvGrpSpPr/>
            <p:nvPr/>
          </p:nvGrpSpPr>
          <p:grpSpPr>
            <a:xfrm>
              <a:off x="430879" y="1972027"/>
              <a:ext cx="6345933" cy="4786035"/>
              <a:chOff x="7080925" y="1752672"/>
              <a:chExt cx="1525815" cy="548109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7080925" y="1752672"/>
                <a:ext cx="1525815" cy="5329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231" name="Rectangle 230"/>
              <p:cNvSpPr/>
              <p:nvPr/>
            </p:nvSpPr>
            <p:spPr>
              <a:xfrm>
                <a:off x="7080925" y="1767868"/>
                <a:ext cx="1502066" cy="5329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 smtClean="0">
                    <a:solidFill>
                      <a:schemeClr val="bg1"/>
                    </a:solidFill>
                    <a:cs typeface="Sultan bold" pitchFamily="2" charset="-78"/>
                  </a:rPr>
                  <a:t>       </a:t>
                </a: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إستمارة الســــيدة المؤهـــلة :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       وشمــلت على : 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 -  خلفيـــة المبحوثة والحى الذى تعيش فيه .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 - الحــالة الزواجــــية .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 - العمــــــــــــــــل . 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-  الصحة العــامة والصحة الإنـجابية.</a:t>
                </a:r>
              </a:p>
              <a:p>
                <a:pPr lvl="0" algn="r" defTabSz="800100" rtl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ar-EG" sz="2400" dirty="0">
                    <a:solidFill>
                      <a:schemeClr val="bg1"/>
                    </a:solidFill>
                    <a:cs typeface="Sultan bold" pitchFamily="2" charset="-78"/>
                  </a:rPr>
                  <a:t>   - العنـــــــــــــــــــــــــــــف.</a:t>
                </a:r>
              </a:p>
            </p:txBody>
          </p:sp>
        </p:grpSp>
      </p:grpSp>
      <p:grpSp>
        <p:nvGrpSpPr>
          <p:cNvPr id="227" name="Group 237"/>
          <p:cNvGrpSpPr/>
          <p:nvPr/>
        </p:nvGrpSpPr>
        <p:grpSpPr>
          <a:xfrm>
            <a:off x="2047846" y="1905887"/>
            <a:ext cx="6350920" cy="3693750"/>
            <a:chOff x="381514" y="1724914"/>
            <a:chExt cx="6350920" cy="3693750"/>
          </a:xfrm>
        </p:grpSpPr>
        <p:grpSp>
          <p:nvGrpSpPr>
            <p:cNvPr id="229" name="Group 238"/>
            <p:cNvGrpSpPr/>
            <p:nvPr/>
          </p:nvGrpSpPr>
          <p:grpSpPr>
            <a:xfrm>
              <a:off x="381514" y="2132610"/>
              <a:ext cx="6350920" cy="3286054"/>
              <a:chOff x="7294660" y="1752672"/>
              <a:chExt cx="1312080" cy="654360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7681442" y="1752672"/>
                <a:ext cx="925298" cy="6543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sp>
          <p:sp>
            <p:nvSpPr>
              <p:cNvPr id="242" name="Rectangle 241"/>
              <p:cNvSpPr/>
              <p:nvPr/>
            </p:nvSpPr>
            <p:spPr>
              <a:xfrm>
                <a:off x="7294660" y="1752672"/>
                <a:ext cx="1312080" cy="6088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t" anchorCtr="0">
                <a:noAutofit/>
              </a:bodyPr>
              <a:lstStyle/>
              <a:p>
                <a:pPr algn="r"/>
                <a:endParaRPr lang="ar-EG" sz="2000" b="1" dirty="0">
                  <a:solidFill>
                    <a:schemeClr val="bg1"/>
                  </a:solidFill>
                </a:endParaRP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20 ألف أســـرة معيشيـة .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-  جميع المحافظات عدا محافظات الحدود ( 22 محافظة )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تمت على مرحلتين: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 المرحلة الأولى :   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                          -  إختـــيار   1000 قطعة مساحية .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 المرحلة الثانية:   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                           - إختيار  22 أســـرة من الحضــــر .</a:t>
                </a:r>
              </a:p>
              <a:p>
                <a:pPr algn="r"/>
                <a:r>
                  <a:rPr lang="ar-EG" sz="2000" b="1" dirty="0" smtClean="0">
                    <a:solidFill>
                      <a:schemeClr val="bg1"/>
                    </a:solidFill>
                  </a:rPr>
                  <a:t>                            -  إختيار  21 أســـرة من الريـــــف .</a:t>
                </a:r>
              </a:p>
              <a:p>
                <a:pPr algn="r"/>
                <a:endParaRPr lang="ar-EG" sz="2000" b="1" dirty="0">
                  <a:solidFill>
                    <a:schemeClr val="bg1"/>
                  </a:solidFill>
                </a:endParaRPr>
              </a:p>
              <a:p>
                <a:pPr algn="r"/>
                <a:endParaRPr lang="ar-EG" sz="2000" b="1" dirty="0">
                  <a:solidFill>
                    <a:schemeClr val="bg1"/>
                  </a:solidFill>
                </a:endParaRPr>
              </a:p>
              <a:p>
                <a:pPr algn="r"/>
                <a:endParaRPr lang="ar-EG" sz="2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V="1">
              <a:off x="6732434" y="1724914"/>
              <a:ext cx="0" cy="4330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353023" y="2185830"/>
            <a:ext cx="2494346" cy="2494346"/>
            <a:chOff x="3248626" y="2281295"/>
            <a:chExt cx="2494346" cy="2494346"/>
          </a:xfrm>
        </p:grpSpPr>
        <p:sp>
          <p:nvSpPr>
            <p:cNvPr id="65" name="Rounded Rectangle 64"/>
            <p:cNvSpPr/>
            <p:nvPr/>
          </p:nvSpPr>
          <p:spPr>
            <a:xfrm>
              <a:off x="3248626" y="2281295"/>
              <a:ext cx="2494346" cy="249434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3370390" y="2403059"/>
              <a:ext cx="2250818" cy="22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600" dirty="0" smtClean="0">
                  <a:solidFill>
                    <a:schemeClr val="tx1"/>
                  </a:solidFill>
                  <a:cs typeface="Sultan bold" pitchFamily="2" charset="-78"/>
                </a:rPr>
                <a:t>خصـائص </a:t>
              </a:r>
              <a:r>
                <a:rPr lang="ar-EG" sz="3600" dirty="0">
                  <a:solidFill>
                    <a:schemeClr val="tx1"/>
                  </a:solidFill>
                  <a:cs typeface="Sultan bold" pitchFamily="2" charset="-78"/>
                </a:rPr>
                <a:t>المبحوثات</a:t>
              </a:r>
              <a:endParaRPr lang="ar-EG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raight Connector 5"/>
          <p:cNvSpPr/>
          <p:nvPr/>
        </p:nvSpPr>
        <p:spPr>
          <a:xfrm rot="16200000">
            <a:off x="4373206" y="1958839"/>
            <a:ext cx="45398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53981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3790197" y="111850"/>
            <a:ext cx="1619998" cy="1619998"/>
            <a:chOff x="3685800" y="207315"/>
            <a:chExt cx="1619998" cy="1619998"/>
          </a:xfrm>
        </p:grpSpPr>
        <p:sp>
          <p:nvSpPr>
            <p:cNvPr id="63" name="Rounded Rectangle 62"/>
            <p:cNvSpPr/>
            <p:nvPr/>
          </p:nvSpPr>
          <p:spPr>
            <a:xfrm>
              <a:off x="3685800" y="207315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7"/>
            <p:cNvSpPr/>
            <p:nvPr/>
          </p:nvSpPr>
          <p:spPr>
            <a:xfrm>
              <a:off x="3764882" y="286397"/>
              <a:ext cx="1461834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rtl="1"/>
              <a:r>
                <a:rPr lang="ar-EG" sz="24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79 %  متزوجات حالياً</a:t>
              </a:r>
            </a:p>
          </p:txBody>
        </p:sp>
      </p:grpSp>
      <p:sp>
        <p:nvSpPr>
          <p:cNvPr id="39" name="Straight Connector 8"/>
          <p:cNvSpPr/>
          <p:nvPr/>
        </p:nvSpPr>
        <p:spPr>
          <a:xfrm rot="19512206">
            <a:off x="5800636" y="2417163"/>
            <a:ext cx="52270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22700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oup 39"/>
          <p:cNvGrpSpPr/>
          <p:nvPr/>
        </p:nvGrpSpPr>
        <p:grpSpPr>
          <a:xfrm>
            <a:off x="6276602" y="895128"/>
            <a:ext cx="1619998" cy="1619998"/>
            <a:chOff x="6172205" y="990593"/>
            <a:chExt cx="1619998" cy="1619998"/>
          </a:xfrm>
        </p:grpSpPr>
        <p:sp>
          <p:nvSpPr>
            <p:cNvPr id="61" name="Rounded Rectangle 60"/>
            <p:cNvSpPr/>
            <p:nvPr/>
          </p:nvSpPr>
          <p:spPr>
            <a:xfrm>
              <a:off x="6172205" y="990593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10"/>
            <p:cNvSpPr/>
            <p:nvPr/>
          </p:nvSpPr>
          <p:spPr>
            <a:xfrm>
              <a:off x="6251287" y="1069675"/>
              <a:ext cx="1461834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rtl="1"/>
              <a:r>
                <a:rPr lang="ar-EG" sz="24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54%مقيمات في   الريف</a:t>
              </a:r>
            </a:p>
          </p:txBody>
        </p:sp>
      </p:grpSp>
      <p:sp>
        <p:nvSpPr>
          <p:cNvPr id="41" name="Straight Connector 11"/>
          <p:cNvSpPr/>
          <p:nvPr/>
        </p:nvSpPr>
        <p:spPr>
          <a:xfrm rot="858723">
            <a:off x="5840495" y="3805937"/>
            <a:ext cx="442988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42988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6276609" y="3257339"/>
            <a:ext cx="1619998" cy="1619998"/>
            <a:chOff x="6172212" y="3352804"/>
            <a:chExt cx="1619998" cy="1619998"/>
          </a:xfrm>
        </p:grpSpPr>
        <p:sp>
          <p:nvSpPr>
            <p:cNvPr id="59" name="Rounded Rectangle 58"/>
            <p:cNvSpPr/>
            <p:nvPr/>
          </p:nvSpPr>
          <p:spPr>
            <a:xfrm>
              <a:off x="6172212" y="3352804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13"/>
            <p:cNvSpPr/>
            <p:nvPr/>
          </p:nvSpPr>
          <p:spPr>
            <a:xfrm>
              <a:off x="6251294" y="3431886"/>
              <a:ext cx="1461834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rtl="1"/>
              <a:r>
                <a:rPr lang="ar-EG" sz="24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نحو 40 % أقل  من 35 سنة .</a:t>
              </a:r>
            </a:p>
          </p:txBody>
        </p:sp>
      </p:grpSp>
      <p:sp>
        <p:nvSpPr>
          <p:cNvPr id="43" name="Straight Connector 14"/>
          <p:cNvSpPr/>
          <p:nvPr/>
        </p:nvSpPr>
        <p:spPr>
          <a:xfrm rot="3959634">
            <a:off x="5010839" y="4903164"/>
            <a:ext cx="48820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88205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4904991" y="5126153"/>
            <a:ext cx="1619998" cy="1619998"/>
            <a:chOff x="4800594" y="5221618"/>
            <a:chExt cx="1619998" cy="1619998"/>
          </a:xfrm>
        </p:grpSpPr>
        <p:sp>
          <p:nvSpPr>
            <p:cNvPr id="57" name="Rounded Rectangle 56"/>
            <p:cNvSpPr/>
            <p:nvPr/>
          </p:nvSpPr>
          <p:spPr>
            <a:xfrm>
              <a:off x="4800594" y="5221618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6"/>
            <p:cNvSpPr/>
            <p:nvPr/>
          </p:nvSpPr>
          <p:spPr>
            <a:xfrm>
              <a:off x="4800594" y="5300700"/>
              <a:ext cx="1619998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82563" indent="-182563" algn="r" rtl="1">
                <a:buFontTx/>
                <a:buChar char="-"/>
              </a:pPr>
              <a:r>
                <a:rPr lang="ar-EG" sz="20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نحو27% أميات،</a:t>
              </a:r>
            </a:p>
            <a:p>
              <a:pPr marL="182563" indent="-182563" algn="r" rtl="1">
                <a:buFontTx/>
                <a:buChar char="-"/>
              </a:pPr>
              <a:r>
                <a:rPr lang="ar-EG" sz="20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 46% أكملن على الأقل التعليم الثانوى </a:t>
              </a:r>
            </a:p>
          </p:txBody>
        </p:sp>
      </p:grpSp>
      <p:sp>
        <p:nvSpPr>
          <p:cNvPr id="45" name="Straight Connector 17"/>
          <p:cNvSpPr/>
          <p:nvPr/>
        </p:nvSpPr>
        <p:spPr>
          <a:xfrm rot="6942857">
            <a:off x="3644705" y="4903164"/>
            <a:ext cx="494997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94997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oup 45"/>
          <p:cNvGrpSpPr/>
          <p:nvPr/>
        </p:nvGrpSpPr>
        <p:grpSpPr>
          <a:xfrm>
            <a:off x="2584744" y="5126153"/>
            <a:ext cx="1619998" cy="1619998"/>
            <a:chOff x="2480347" y="5221618"/>
            <a:chExt cx="1619998" cy="1619998"/>
          </a:xfrm>
        </p:grpSpPr>
        <p:sp>
          <p:nvSpPr>
            <p:cNvPr id="55" name="Rounded Rectangle 54"/>
            <p:cNvSpPr/>
            <p:nvPr/>
          </p:nvSpPr>
          <p:spPr>
            <a:xfrm>
              <a:off x="2480347" y="5221618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19"/>
            <p:cNvSpPr/>
            <p:nvPr/>
          </p:nvSpPr>
          <p:spPr>
            <a:xfrm>
              <a:off x="2480347" y="5300700"/>
              <a:ext cx="1619998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182563" indent="-182563" algn="r" rtl="1">
                <a:buFontTx/>
                <a:buChar char="-"/>
              </a:pPr>
              <a:r>
                <a:rPr lang="ar-EG" sz="16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4% لديهن حسابات بنكية أو مدخرات خاصة بهن ،</a:t>
              </a:r>
            </a:p>
            <a:p>
              <a:pPr marL="182563" indent="-182563" algn="r" rtl="1">
                <a:buFontTx/>
                <a:buChar char="-"/>
              </a:pPr>
              <a:r>
                <a:rPr lang="ar-EG" sz="16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 و 6% لديهن أصول  أو ممتلكات.</a:t>
              </a:r>
            </a:p>
          </p:txBody>
        </p:sp>
      </p:grpSp>
      <p:sp>
        <p:nvSpPr>
          <p:cNvPr id="47" name="Straight Connector 20"/>
          <p:cNvSpPr/>
          <p:nvPr/>
        </p:nvSpPr>
        <p:spPr>
          <a:xfrm rot="9934673">
            <a:off x="2936939" y="3806381"/>
            <a:ext cx="42274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22745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oup 47"/>
          <p:cNvGrpSpPr/>
          <p:nvPr/>
        </p:nvGrpSpPr>
        <p:grpSpPr>
          <a:xfrm>
            <a:off x="1323601" y="3257333"/>
            <a:ext cx="1619998" cy="1619998"/>
            <a:chOff x="1219204" y="3352798"/>
            <a:chExt cx="1619998" cy="1619998"/>
          </a:xfrm>
        </p:grpSpPr>
        <p:sp>
          <p:nvSpPr>
            <p:cNvPr id="53" name="Rounded Rectangle 52"/>
            <p:cNvSpPr/>
            <p:nvPr/>
          </p:nvSpPr>
          <p:spPr>
            <a:xfrm>
              <a:off x="1219204" y="3352798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22"/>
            <p:cNvSpPr/>
            <p:nvPr/>
          </p:nvSpPr>
          <p:spPr>
            <a:xfrm>
              <a:off x="1250262" y="3433570"/>
              <a:ext cx="1588940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r" rtl="1"/>
              <a:r>
                <a:rPr lang="ar-EG" sz="17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- نحو16% ملتحقات بسوق العمل  خلال السنة السابقة للمسح،</a:t>
              </a:r>
            </a:p>
            <a:p>
              <a:pPr algn="r" rtl="1"/>
              <a:r>
                <a:rPr lang="ar-EG" sz="17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 و نحو15% يعملن حاليا.</a:t>
              </a:r>
            </a:p>
          </p:txBody>
        </p:sp>
      </p:grpSp>
      <p:sp>
        <p:nvSpPr>
          <p:cNvPr id="49" name="Straight Connector 23"/>
          <p:cNvSpPr/>
          <p:nvPr/>
        </p:nvSpPr>
        <p:spPr>
          <a:xfrm rot="12780334">
            <a:off x="2820664" y="2465187"/>
            <a:ext cx="57908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79086" y="0"/>
                </a:lnTo>
              </a:path>
            </a:pathLst>
          </a:custGeom>
          <a:noFill/>
          <a:ln w="50800"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0" name="Group 49"/>
          <p:cNvGrpSpPr/>
          <p:nvPr/>
        </p:nvGrpSpPr>
        <p:grpSpPr>
          <a:xfrm>
            <a:off x="1247393" y="971335"/>
            <a:ext cx="1619998" cy="1619998"/>
            <a:chOff x="1142996" y="1066800"/>
            <a:chExt cx="1619998" cy="1619998"/>
          </a:xfrm>
        </p:grpSpPr>
        <p:sp>
          <p:nvSpPr>
            <p:cNvPr id="51" name="Rounded Rectangle 50"/>
            <p:cNvSpPr/>
            <p:nvPr/>
          </p:nvSpPr>
          <p:spPr>
            <a:xfrm>
              <a:off x="1142996" y="1066800"/>
              <a:ext cx="1619998" cy="161999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ar-EG" sz="2000" b="1" dirty="0">
                  <a:solidFill>
                    <a:schemeClr val="tx1"/>
                  </a:solidFill>
                  <a:latin typeface="Aharoni" panose="02010803020104030203" pitchFamily="2" charset="-79"/>
                  <a:cs typeface="Sultan bold"/>
                </a:rPr>
                <a:t>79% ليس لديهن دخل سواء من العمل أو من اي مصدر أخر. </a:t>
              </a:r>
            </a:p>
          </p:txBody>
        </p:sp>
        <p:sp>
          <p:nvSpPr>
            <p:cNvPr id="52" name="Rounded Rectangle 25"/>
            <p:cNvSpPr/>
            <p:nvPr/>
          </p:nvSpPr>
          <p:spPr>
            <a:xfrm>
              <a:off x="1222078" y="1145882"/>
              <a:ext cx="1461834" cy="14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2100" b="1" kern="1200">
                <a:solidFill>
                  <a:schemeClr val="tx1"/>
                </a:solidFill>
                <a:cs typeface="Sultan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2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1289616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C000"/>
                </a:solidFill>
              </a:rPr>
              <a:t>الممارسات </a:t>
            </a:r>
            <a:r>
              <a:rPr lang="ar-EG" sz="3200" b="1" dirty="0">
                <a:solidFill>
                  <a:srgbClr val="FFC000"/>
                </a:solidFill>
              </a:rPr>
              <a:t>التقليدية الضارة ضد المرأة و </a:t>
            </a:r>
            <a:r>
              <a:rPr lang="ar-EG" sz="3200" b="1" dirty="0" smtClean="0">
                <a:solidFill>
                  <a:srgbClr val="FFC000"/>
                </a:solidFill>
              </a:rPr>
              <a:t>الفتاة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05600" y="2412817"/>
            <a:ext cx="1524000" cy="672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Sultan bold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705600" y="3667212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Sultan bol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4163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dirty="0">
                <a:cs typeface="Sultan bold" pitchFamily="2" charset="-78"/>
              </a:rPr>
              <a:t>ختان </a:t>
            </a:r>
            <a:r>
              <a:rPr lang="ar-EG" sz="4000" b="1" dirty="0">
                <a:cs typeface="Sultan bold" pitchFamily="2" charset="-78"/>
              </a:rPr>
              <a:t>الإناث</a:t>
            </a:r>
            <a:endParaRPr lang="en-US" sz="4000" b="1" dirty="0">
              <a:cs typeface="Sultan bold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645126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b="1" dirty="0">
                <a:cs typeface="Sultan bold" pitchFamily="2" charset="-78"/>
              </a:rPr>
              <a:t>الزواج</a:t>
            </a:r>
            <a:r>
              <a:rPr lang="ar-EG" sz="4000" dirty="0">
                <a:cs typeface="Sultan bold" pitchFamily="2" charset="-78"/>
              </a:rPr>
              <a:t> المبكر </a:t>
            </a:r>
            <a:endParaRPr lang="en-US" sz="4000" dirty="0">
              <a:cs typeface="Sultan bold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669505" y="4889080"/>
            <a:ext cx="1524000" cy="708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Sultan bold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80093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b="1" dirty="0">
                <a:cs typeface="Sultan bold" pitchFamily="2" charset="-78"/>
              </a:rPr>
              <a:t>الزواج </a:t>
            </a:r>
            <a:r>
              <a:rPr lang="ar-EG" sz="4000" b="1" dirty="0">
                <a:cs typeface="Sultan bold" pitchFamily="2" charset="-78"/>
              </a:rPr>
              <a:t>الجبرى</a:t>
            </a:r>
            <a:endParaRPr lang="en-US" sz="3600" b="1" dirty="0">
              <a:cs typeface="Sultan bold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362200"/>
            <a:ext cx="3904075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solidFill>
                  <a:srgbClr val="4A175F"/>
                </a:solidFill>
              </a:rPr>
              <a:t>تم ختان 9 من بين كل 10 نساء في الفئة العمرية 18-64 سنة</a:t>
            </a:r>
            <a:r>
              <a:rPr lang="ar-EG" sz="2000" b="1" dirty="0" smtClean="0">
                <a:solidFill>
                  <a:srgbClr val="4A175F"/>
                </a:solidFill>
              </a:rPr>
              <a:t>.</a:t>
            </a:r>
            <a:endParaRPr lang="ar-EG" sz="2000" b="1" dirty="0">
              <a:solidFill>
                <a:srgbClr val="4A175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3505200"/>
            <a:ext cx="38862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EG" sz="2000" b="1" dirty="0">
                <a:solidFill>
                  <a:srgbClr val="4A175F"/>
                </a:solidFill>
              </a:rPr>
              <a:t>27 %يتزوجن قبل بلوغهن 18 سنة</a:t>
            </a:r>
          </a:p>
          <a:p>
            <a:pPr algn="ctr"/>
            <a:endParaRPr lang="en-US" sz="2000" dirty="0">
              <a:solidFill>
                <a:srgbClr val="4A175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4419600"/>
            <a:ext cx="3962400" cy="1066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ar-EG" sz="2000" b="1" dirty="0">
                <a:solidFill>
                  <a:srgbClr val="4A175F"/>
                </a:solidFill>
              </a:rPr>
              <a:t>11% من النساء السابق لهن الزواج إجبرن على </a:t>
            </a:r>
            <a:r>
              <a:rPr lang="ar-EG" sz="2000" b="1" dirty="0" smtClean="0">
                <a:solidFill>
                  <a:srgbClr val="4A175F"/>
                </a:solidFill>
              </a:rPr>
              <a:t>الزواج </a:t>
            </a:r>
            <a:r>
              <a:rPr lang="ar-EG" sz="2000" b="1" dirty="0">
                <a:solidFill>
                  <a:srgbClr val="4A175F"/>
                </a:solidFill>
              </a:rPr>
              <a:t>الحالي أو الأخير </a:t>
            </a:r>
          </a:p>
        </p:txBody>
      </p:sp>
    </p:spTree>
    <p:extLst>
      <p:ext uri="{BB962C8B-B14F-4D97-AF65-F5344CB8AC3E}">
        <p14:creationId xmlns:p14="http://schemas.microsoft.com/office/powerpoint/2010/main" val="4089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b="0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b="0" dirty="0">
              <a:cs typeface="Sultan bold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51636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cs typeface="Sultan bold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011" y="1979235"/>
            <a:ext cx="845819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/>
              <a:t>-</a:t>
            </a:r>
            <a:r>
              <a:rPr lang="en-US" sz="2400" b="1" dirty="0" smtClean="0"/>
              <a:t> </a:t>
            </a:r>
            <a:r>
              <a:rPr lang="ar-EG" sz="2400" b="1" dirty="0" smtClean="0"/>
              <a:t>46</a:t>
            </a:r>
            <a:r>
              <a:rPr lang="ar-EG" sz="2400" b="1" dirty="0"/>
              <a:t>% من النساء </a:t>
            </a:r>
            <a:r>
              <a:rPr lang="ar-EG" sz="2400" b="1" dirty="0" smtClean="0"/>
              <a:t>السابق </a:t>
            </a:r>
            <a:r>
              <a:rPr lang="ar-EG" sz="2400" b="1" dirty="0"/>
              <a:t>لهن الزواج </a:t>
            </a:r>
            <a:r>
              <a:rPr lang="ar-EG" sz="2400" b="1" dirty="0" smtClean="0"/>
              <a:t>تعرضن للعنف </a:t>
            </a:r>
            <a:r>
              <a:rPr lang="ar-EG" sz="2400" b="1" dirty="0"/>
              <a:t>النفسي أو البدني أو الجنسي خلال حياتهن من قبل الزوج الحالى أو الأخير . 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</a:pPr>
            <a:r>
              <a:rPr lang="ar-EG" sz="2400" b="1" dirty="0"/>
              <a:t>-  24% تعرضن لهذا العنف خلال الأثنى عشر شهراً السابقة على المسح.</a:t>
            </a:r>
          </a:p>
          <a:p>
            <a:pPr algn="r" rtl="1">
              <a:spcAft>
                <a:spcPts val="2400"/>
              </a:spcAft>
            </a:pPr>
            <a:r>
              <a:rPr lang="ar-EG" sz="2400" b="1" dirty="0"/>
              <a:t>- </a:t>
            </a:r>
            <a:r>
              <a:rPr lang="ar-EG" sz="2400" b="1" dirty="0" smtClean="0"/>
              <a:t>10</a:t>
            </a:r>
            <a:r>
              <a:rPr lang="ar-EG" sz="2400" b="1" dirty="0"/>
              <a:t>% من النساء فى الفئة العمرية 18-64 السابق لهن الزواج </a:t>
            </a:r>
            <a:r>
              <a:rPr lang="ar-EG" sz="2400" b="1" dirty="0" smtClean="0"/>
              <a:t>تعرضن خلال </a:t>
            </a:r>
            <a:r>
              <a:rPr lang="ar-EG" sz="2400" b="1" dirty="0"/>
              <a:t>حياتهن للثلاث أنواع من العنف (العنف النفسي والبدني والجنسي) من قبل الزوج.</a:t>
            </a:r>
          </a:p>
          <a:p>
            <a:pPr algn="r" rtl="1"/>
            <a:r>
              <a:rPr lang="ar-EG" sz="2400" b="1" dirty="0"/>
              <a:t>- الغالبية العظمي من النساء اللاتي تعرضن لممارسات من العنف خلال الأثني عشر شهراً السابقة على  المسح  قد تعرضن  لهده الممارسات أكثر من مرة.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0694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b="1" dirty="0" smtClean="0">
                <a:solidFill>
                  <a:srgbClr val="FFC000"/>
                </a:solidFill>
              </a:rPr>
              <a:t>إنتشار العنف من قبل الزوج: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" y="1127760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C000"/>
                </a:solidFill>
              </a:rPr>
              <a:t>العنف </a:t>
            </a:r>
            <a:r>
              <a:rPr lang="ar-EG" sz="2800" b="1" dirty="0">
                <a:solidFill>
                  <a:srgbClr val="FFC000"/>
                </a:solidFill>
              </a:rPr>
              <a:t>الزوجي وفقاً للخصائص </a:t>
            </a:r>
            <a:r>
              <a:rPr lang="ar-EG" sz="3200" b="1" dirty="0">
                <a:solidFill>
                  <a:srgbClr val="FFC000"/>
                </a:solidFill>
              </a:rPr>
              <a:t>الخلفية</a:t>
            </a:r>
            <a:r>
              <a:rPr lang="ar-EG" sz="2800" b="1" dirty="0">
                <a:solidFill>
                  <a:srgbClr val="FFC000"/>
                </a:solidFill>
              </a:rPr>
              <a:t> </a:t>
            </a:r>
            <a:r>
              <a:rPr lang="ar-EG" sz="2800" b="1" dirty="0" smtClean="0">
                <a:solidFill>
                  <a:srgbClr val="FFC000"/>
                </a:solidFill>
              </a:rPr>
              <a:t>للمرأة :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199" y="14478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EG" sz="2800" b="1" dirty="0"/>
          </a:p>
          <a:p>
            <a:pPr marL="457200" indent="-457200" algn="r" rtl="1"/>
            <a:r>
              <a:rPr lang="ar-EG" sz="2800" b="1" dirty="0" smtClean="0">
                <a:solidFill>
                  <a:srgbClr val="58F2D5"/>
                </a:solidFill>
              </a:rPr>
              <a:t>النساء الأكثر تعرضاً للعنف الزوجي خلال العام السابق</a:t>
            </a:r>
          </a:p>
          <a:p>
            <a:pPr marL="457200" indent="-457200" algn="r" rtl="1"/>
            <a:endParaRPr lang="ar-EG" sz="2800" b="1" dirty="0" smtClean="0"/>
          </a:p>
          <a:p>
            <a:pPr marL="457200" indent="-457200" algn="r" rtl="1">
              <a:buFontTx/>
              <a:buChar char="-"/>
            </a:pPr>
            <a:r>
              <a:rPr lang="ar-EG" sz="2800" b="1" dirty="0" smtClean="0"/>
              <a:t>الأعمار الأقل </a:t>
            </a:r>
            <a:r>
              <a:rPr lang="ar-EG" sz="2800" b="1" dirty="0"/>
              <a:t>من 25 </a:t>
            </a:r>
            <a:r>
              <a:rPr lang="ar-EG" sz="2800" b="1" dirty="0" smtClean="0"/>
              <a:t>عاما</a:t>
            </a:r>
          </a:p>
          <a:p>
            <a:pPr algn="r" rtl="1"/>
            <a:endParaRPr lang="ar-EG" sz="2800" b="1" dirty="0"/>
          </a:p>
          <a:p>
            <a:pPr marL="457200" indent="-457200" algn="r" rtl="1">
              <a:buFontTx/>
              <a:buChar char="-"/>
            </a:pPr>
            <a:r>
              <a:rPr lang="ar-EG" sz="2800" b="1" dirty="0" smtClean="0"/>
              <a:t>النساء </a:t>
            </a:r>
            <a:r>
              <a:rPr lang="ar-EG" sz="2800" b="1" dirty="0"/>
              <a:t>الريفيات، </a:t>
            </a:r>
            <a:r>
              <a:rPr lang="ar-EG" sz="2800" b="1" dirty="0" smtClean="0"/>
              <a:t>والنساء </a:t>
            </a:r>
            <a:r>
              <a:rPr lang="ar-EG" sz="2800" b="1" dirty="0"/>
              <a:t>المقيمات فى الوجه البحرى ، </a:t>
            </a:r>
            <a:r>
              <a:rPr lang="ar-EG" sz="2800" b="1" dirty="0" smtClean="0"/>
              <a:t>والأميات </a:t>
            </a:r>
            <a:r>
              <a:rPr lang="ar-EG" sz="2800" b="1" dirty="0"/>
              <a:t>أو </a:t>
            </a:r>
            <a:r>
              <a:rPr lang="ar-EG" sz="2800" b="1" dirty="0" smtClean="0"/>
              <a:t>اللآتى </a:t>
            </a:r>
            <a:r>
              <a:rPr lang="ar-EG" sz="2800" b="1" dirty="0"/>
              <a:t>لم يحصلن على الابتدائية</a:t>
            </a:r>
            <a:r>
              <a:rPr lang="ar-EG" sz="2800" b="1" dirty="0" smtClean="0"/>
              <a:t>،</a:t>
            </a:r>
          </a:p>
          <a:p>
            <a:pPr marL="457200" indent="-457200" algn="r" rtl="1"/>
            <a:endParaRPr lang="ar-EG" sz="2800" b="1" dirty="0" smtClean="0"/>
          </a:p>
          <a:p>
            <a:pPr marL="457200" indent="-457200" algn="r" rtl="1">
              <a:buFontTx/>
              <a:buChar char="-"/>
            </a:pPr>
            <a:r>
              <a:rPr lang="ar-EG" sz="2800" b="1" dirty="0" smtClean="0"/>
              <a:t>النساء اللاتى </a:t>
            </a:r>
            <a:r>
              <a:rPr lang="ar-EG" sz="2800" b="1" dirty="0"/>
              <a:t>يعملن  بدون أجر نقدى أو لم يسبق لهن الالتحاق بسوق </a:t>
            </a:r>
            <a:r>
              <a:rPr lang="ar-EG" sz="2800" b="1" dirty="0" smtClean="0"/>
              <a:t>العمل.</a:t>
            </a:r>
          </a:p>
        </p:txBody>
      </p:sp>
    </p:spTree>
    <p:extLst>
      <p:ext uri="{BB962C8B-B14F-4D97-AF65-F5344CB8AC3E}">
        <p14:creationId xmlns:p14="http://schemas.microsoft.com/office/powerpoint/2010/main" val="8959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4966"/>
            <a:ext cx="8534400" cy="4285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0" y="1595735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C000"/>
                </a:solidFill>
              </a:rPr>
              <a:t>دخــــــل المــــــرأة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093" y="1146650"/>
            <a:ext cx="430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 smtClean="0">
                <a:solidFill>
                  <a:srgbClr val="FFC000"/>
                </a:solidFill>
              </a:rPr>
              <a:t>العنف الزوجى ومؤشرات تمكين المرأة: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447800"/>
            <a:ext cx="3672837" cy="236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1800"/>
              </a:spcAft>
            </a:pPr>
            <a:r>
              <a:rPr lang="ar-SA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أهداف المسح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600"/>
              </a:spcAft>
            </a:pPr>
            <a:r>
              <a:rPr lang="ar-EG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إتاحة ونشر </a:t>
            </a:r>
            <a:r>
              <a:rPr lang="ar-SA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بيانات </a:t>
            </a:r>
            <a:r>
              <a:rPr lang="ar-SA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دقيقة ومعبرة على الصعيد الوطني عن ظاهرة العنف ضد المرأة والتكاليف الاقتصادية المرتبطة بها. </a:t>
            </a:r>
            <a:endParaRPr lang="ar-EG" sz="24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52400" y="1752600"/>
            <a:ext cx="4064000" cy="4064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111817" y="4742863"/>
            <a:ext cx="2641600" cy="962025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42" tIns="115542" rIns="115542" bIns="11554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baseline="-2500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معدلات انتشار العنف ضد المرأة ووقوعه بمختلف أنواعه وأشكاله</a:t>
            </a:r>
            <a:endParaRPr lang="en-US" sz="2800" b="1" kern="1200" baseline="-25000" dirty="0">
              <a:solidFill>
                <a:srgbClr val="4A175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11817" y="3544228"/>
            <a:ext cx="2641600" cy="962025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42" tIns="115542" rIns="115542" bIns="11554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أثر العنف على </a:t>
            </a:r>
            <a:r>
              <a:rPr lang="ar-EG" sz="2800" b="1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</a:t>
            </a:r>
            <a:r>
              <a:rPr lang="ar-SA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صحة</a:t>
            </a:r>
            <a:r>
              <a:rPr lang="ar-EG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العامة</a:t>
            </a:r>
            <a:r>
              <a:rPr lang="ar-SA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EG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لل</a:t>
            </a:r>
            <a:r>
              <a:rPr lang="ar-SA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مرأة وصحتها الإنجابية </a:t>
            </a:r>
            <a:r>
              <a:rPr lang="ar-EG" sz="2800" b="1" kern="1200" baseline="-25000" dirty="0" smtClean="0">
                <a:solidFill>
                  <a:srgbClr val="4A175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واسرتها</a:t>
            </a:r>
            <a:endParaRPr lang="en-US" sz="2800" b="1" kern="1200" baseline="-25000" dirty="0">
              <a:solidFill>
                <a:srgbClr val="4A175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57400" y="2296886"/>
            <a:ext cx="2641600" cy="962025"/>
          </a:xfrm>
          <a:custGeom>
            <a:avLst/>
            <a:gdLst>
              <a:gd name="connsiteX0" fmla="*/ 0 w 2641600"/>
              <a:gd name="connsiteY0" fmla="*/ 160341 h 962025"/>
              <a:gd name="connsiteX1" fmla="*/ 160341 w 2641600"/>
              <a:gd name="connsiteY1" fmla="*/ 0 h 962025"/>
              <a:gd name="connsiteX2" fmla="*/ 2481259 w 2641600"/>
              <a:gd name="connsiteY2" fmla="*/ 0 h 962025"/>
              <a:gd name="connsiteX3" fmla="*/ 2641600 w 2641600"/>
              <a:gd name="connsiteY3" fmla="*/ 160341 h 962025"/>
              <a:gd name="connsiteX4" fmla="*/ 2641600 w 2641600"/>
              <a:gd name="connsiteY4" fmla="*/ 801684 h 962025"/>
              <a:gd name="connsiteX5" fmla="*/ 2481259 w 2641600"/>
              <a:gd name="connsiteY5" fmla="*/ 962025 h 962025"/>
              <a:gd name="connsiteX6" fmla="*/ 160341 w 2641600"/>
              <a:gd name="connsiteY6" fmla="*/ 962025 h 962025"/>
              <a:gd name="connsiteX7" fmla="*/ 0 w 2641600"/>
              <a:gd name="connsiteY7" fmla="*/ 801684 h 962025"/>
              <a:gd name="connsiteX8" fmla="*/ 0 w 2641600"/>
              <a:gd name="connsiteY8" fmla="*/ 160341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600" h="962025">
                <a:moveTo>
                  <a:pt x="0" y="160341"/>
                </a:moveTo>
                <a:cubicBezTo>
                  <a:pt x="0" y="71787"/>
                  <a:pt x="71787" y="0"/>
                  <a:pt x="160341" y="0"/>
                </a:cubicBezTo>
                <a:lnTo>
                  <a:pt x="2481259" y="0"/>
                </a:lnTo>
                <a:cubicBezTo>
                  <a:pt x="2569813" y="0"/>
                  <a:pt x="2641600" y="71787"/>
                  <a:pt x="2641600" y="160341"/>
                </a:cubicBezTo>
                <a:lnTo>
                  <a:pt x="2641600" y="801684"/>
                </a:lnTo>
                <a:cubicBezTo>
                  <a:pt x="2641600" y="890238"/>
                  <a:pt x="2569813" y="962025"/>
                  <a:pt x="2481259" y="962025"/>
                </a:cubicBezTo>
                <a:lnTo>
                  <a:pt x="160341" y="962025"/>
                </a:lnTo>
                <a:cubicBezTo>
                  <a:pt x="71787" y="962025"/>
                  <a:pt x="0" y="890238"/>
                  <a:pt x="0" y="801684"/>
                </a:cubicBezTo>
                <a:lnTo>
                  <a:pt x="0" y="16034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42" tIns="115542" rIns="115542" bIns="11554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baseline="-25000" dirty="0" smtClean="0">
                <a:solidFill>
                  <a:srgbClr val="4A175F"/>
                </a:solidFill>
                <a:ea typeface="Times New Roman" panose="02020603050405020304" pitchFamily="18" charset="0"/>
              </a:rPr>
              <a:t>عواقب العنف ضد المرأة والتكاليف الاقتصادية المرتبطة بها</a:t>
            </a:r>
            <a:endParaRPr lang="en-US" sz="2800" b="1" kern="1200" baseline="-25000" dirty="0">
              <a:solidFill>
                <a:srgbClr val="4A17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20225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C000"/>
                </a:solidFill>
              </a:rPr>
              <a:t>التعامل </a:t>
            </a:r>
            <a:r>
              <a:rPr lang="ar-EG" sz="3200" b="1" dirty="0">
                <a:solidFill>
                  <a:srgbClr val="FFC000"/>
                </a:solidFill>
              </a:rPr>
              <a:t>مع والاستجابة لعنف الزوج/الاتجاهات نحو </a:t>
            </a:r>
            <a:r>
              <a:rPr lang="ar-EG" sz="3200" b="1" dirty="0" smtClean="0">
                <a:solidFill>
                  <a:srgbClr val="FFC000"/>
                </a:solidFill>
              </a:rPr>
              <a:t>طلب المساعدة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1882"/>
            <a:ext cx="8534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 smtClean="0"/>
              <a:t> </a:t>
            </a:r>
            <a:r>
              <a:rPr lang="ar-EG" sz="2800" b="1" dirty="0" smtClean="0"/>
              <a:t>- لم تطلب الغالبية </a:t>
            </a:r>
            <a:r>
              <a:rPr lang="ar-EG" sz="2800" b="1" dirty="0"/>
              <a:t>العظمي من النساء اللاتي تعرضن للعنف من قبل  أزواجهن </a:t>
            </a:r>
            <a:r>
              <a:rPr lang="ar-EG" sz="2800" b="1" dirty="0" smtClean="0"/>
              <a:t>أيه خدمات </a:t>
            </a:r>
            <a:r>
              <a:rPr lang="ar-EG" sz="2800" b="1" dirty="0"/>
              <a:t>و لم </a:t>
            </a:r>
            <a:r>
              <a:rPr lang="ar-EG" sz="2800" b="1" dirty="0" smtClean="0"/>
              <a:t>يستعن</a:t>
            </a:r>
            <a:r>
              <a:rPr lang="en-US" sz="2800" b="1" dirty="0" smtClean="0"/>
              <a:t> </a:t>
            </a:r>
            <a:r>
              <a:rPr lang="ar-EG" sz="2800" b="1" dirty="0" smtClean="0"/>
              <a:t>بالسلطات </a:t>
            </a:r>
            <a:r>
              <a:rPr lang="ar-EG" sz="2800" b="1" dirty="0"/>
              <a:t>الرسمية للحماية من عنف الزوج</a:t>
            </a:r>
            <a:r>
              <a:rPr lang="ar-EG" sz="2800" b="1" dirty="0" smtClean="0"/>
              <a:t>.</a:t>
            </a:r>
          </a:p>
          <a:p>
            <a:pPr algn="r" rtl="1"/>
            <a:endParaRPr lang="ar-EG" sz="2800" b="1" dirty="0"/>
          </a:p>
          <a:p>
            <a:pPr algn="r" rtl="1"/>
            <a:r>
              <a:rPr lang="ar-EG" sz="2800" b="1" dirty="0"/>
              <a:t>- </a:t>
            </a:r>
            <a:r>
              <a:rPr lang="ar-EG" sz="2800" b="1" dirty="0" smtClean="0"/>
              <a:t>11</a:t>
            </a:r>
            <a:r>
              <a:rPr lang="ar-EG" sz="2800" b="1" dirty="0"/>
              <a:t>% فقط </a:t>
            </a:r>
            <a:r>
              <a:rPr lang="ar-EG" sz="2800" b="1" dirty="0" smtClean="0"/>
              <a:t>تلقين خدمة طبية من بين كل النساء اللآئى تعرضن لعنف من قبل الزوج .</a:t>
            </a:r>
            <a:endParaRPr lang="ar-EG" sz="2800" b="1" dirty="0"/>
          </a:p>
          <a:p>
            <a:pPr algn="r" rtl="1"/>
            <a:endParaRPr lang="ar-EG" sz="2800" b="1" dirty="0"/>
          </a:p>
          <a:p>
            <a:pPr algn="r" rtl="1"/>
            <a:r>
              <a:rPr lang="ar-EG" sz="2800" b="1" dirty="0" smtClean="0"/>
              <a:t>- تقريبا </a:t>
            </a:r>
            <a:r>
              <a:rPr lang="ar-EG" sz="2800" b="1" dirty="0"/>
              <a:t>الجميع لم يلجأن إلى خدمات المجتمع المحلي </a:t>
            </a:r>
            <a:r>
              <a:rPr lang="ar-EG" sz="2800" b="1" dirty="0" smtClean="0"/>
              <a:t>.</a:t>
            </a:r>
          </a:p>
          <a:p>
            <a:pPr algn="r" rtl="1"/>
            <a:endParaRPr lang="ar-EG" sz="2800" b="1" dirty="0" smtClean="0"/>
          </a:p>
          <a:p>
            <a:pPr algn="r" rtl="1"/>
            <a:r>
              <a:rPr lang="ar-EG" sz="2800" b="1" dirty="0" smtClean="0"/>
              <a:t>-  </a:t>
            </a:r>
            <a:r>
              <a:rPr lang="ar-EG" sz="2800" b="1" dirty="0"/>
              <a:t>1</a:t>
            </a:r>
            <a:r>
              <a:rPr lang="ar-EG" sz="2800" b="1" dirty="0" smtClean="0"/>
              <a:t>% </a:t>
            </a:r>
            <a:r>
              <a:rPr lang="ar-EG" sz="2800" b="1" dirty="0"/>
              <a:t>فقط ذهبن للشرطة أو لجأن الى المحكمة </a:t>
            </a:r>
          </a:p>
        </p:txBody>
      </p:sp>
    </p:spTree>
    <p:extLst>
      <p:ext uri="{BB962C8B-B14F-4D97-AF65-F5344CB8AC3E}">
        <p14:creationId xmlns:p14="http://schemas.microsoft.com/office/powerpoint/2010/main" val="11134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3200" b="1" dirty="0"/>
              <a:t>تعرضت  13% من </a:t>
            </a:r>
            <a:r>
              <a:rPr lang="ar-EG" sz="3200" b="1" dirty="0" smtClean="0"/>
              <a:t>النساء خلال </a:t>
            </a:r>
            <a:r>
              <a:rPr lang="ar-EG" sz="3200" b="1" dirty="0"/>
              <a:t>العام السابق على المسح لأى شكل من العنف فى الأماكن العامة سواء فى الشارع، أو المواصلات العامة، أومكان العمل، أو فى المؤسسات التعليمية.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C000"/>
                </a:solidFill>
              </a:rPr>
              <a:t>العنف </a:t>
            </a:r>
            <a:r>
              <a:rPr lang="ar-EG" sz="3200" b="1" dirty="0">
                <a:solidFill>
                  <a:srgbClr val="FFC000"/>
                </a:solidFill>
              </a:rPr>
              <a:t>ضد المرأة في الأماكن العامة: </a:t>
            </a:r>
            <a:endParaRPr lang="ar-EG" sz="32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8717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 smtClean="0"/>
              <a:t>  -</a:t>
            </a:r>
            <a:r>
              <a:rPr lang="ar-EG" sz="2800" b="1" dirty="0" smtClean="0"/>
              <a:t>10</a:t>
            </a:r>
            <a:r>
              <a:rPr lang="ar-EG" sz="2800" b="1" dirty="0"/>
              <a:t>% من النساء </a:t>
            </a:r>
            <a:r>
              <a:rPr lang="ar-EG" sz="2800" b="1" dirty="0" smtClean="0"/>
              <a:t>تعرضن للتحرش </a:t>
            </a:r>
            <a:r>
              <a:rPr lang="ar-EG" sz="2800" b="1" dirty="0"/>
              <a:t>فى الشارع، أو الأسواق، أو الميادين، </a:t>
            </a:r>
            <a:r>
              <a:rPr lang="ar-EG" sz="2800" b="1" dirty="0" smtClean="0"/>
              <a:t>أو السينما</a:t>
            </a:r>
            <a:r>
              <a:rPr lang="ar-EG" sz="2800" b="1" dirty="0"/>
              <a:t>، أو ما </a:t>
            </a:r>
            <a:r>
              <a:rPr lang="ar-EG" sz="2800" b="1" dirty="0" smtClean="0"/>
              <a:t>شابه.</a:t>
            </a:r>
          </a:p>
          <a:p>
            <a:pPr marL="441325" indent="-441325" algn="r" rtl="1"/>
            <a:endParaRPr lang="ar-EG" sz="2800" b="1" dirty="0"/>
          </a:p>
          <a:p>
            <a:pPr marL="342900" indent="-342900" algn="r" rtl="1">
              <a:buFontTx/>
              <a:buChar char="-"/>
            </a:pPr>
            <a:r>
              <a:rPr lang="ar-EG" sz="2800" b="1" dirty="0" smtClean="0"/>
              <a:t>22% </a:t>
            </a:r>
            <a:r>
              <a:rPr lang="ar-EG" sz="2800" b="1" dirty="0"/>
              <a:t>تعرضن للتحرش من قبل عدة أشخاص </a:t>
            </a:r>
            <a:r>
              <a:rPr lang="ar-EG" sz="2800" b="1" dirty="0" smtClean="0"/>
              <a:t>معا.</a:t>
            </a:r>
            <a:endParaRPr lang="en-US" sz="2800" b="1" dirty="0"/>
          </a:p>
          <a:p>
            <a:pPr marL="342900" indent="-342900" algn="r" rtl="1">
              <a:buFontTx/>
              <a:buChar char="-"/>
            </a:pPr>
            <a:endParaRPr lang="en-US" sz="2800" b="1" dirty="0" smtClean="0"/>
          </a:p>
          <a:p>
            <a:pPr marL="342900" indent="-342900" algn="r" rtl="1">
              <a:buFontTx/>
              <a:buChar char="-"/>
            </a:pPr>
            <a:r>
              <a:rPr lang="ar-EG" sz="2800" b="1" dirty="0" smtClean="0"/>
              <a:t>23 % </a:t>
            </a:r>
            <a:r>
              <a:rPr lang="ar-EG" sz="2800" b="1" dirty="0"/>
              <a:t>من الفتيات اللآتى تتراوح أعمارهن بين 18 و 19 سنة </a:t>
            </a:r>
            <a:r>
              <a:rPr lang="ar-EG" sz="2800" b="1" dirty="0" smtClean="0"/>
              <a:t> تعرضن للتحرش في الشارع</a:t>
            </a:r>
            <a:endParaRPr lang="ar-E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EG" sz="2000" b="1" u="sng" dirty="0">
              <a:solidFill>
                <a:srgbClr val="FFC000"/>
              </a:solidFill>
              <a:cs typeface="Sultan bold"/>
            </a:endParaRPr>
          </a:p>
          <a:p>
            <a:pPr algn="r"/>
            <a:r>
              <a:rPr lang="ar-EG" sz="3200" b="1" dirty="0" smtClean="0">
                <a:solidFill>
                  <a:srgbClr val="FFC000"/>
                </a:solidFill>
              </a:rPr>
              <a:t> العنف </a:t>
            </a:r>
            <a:r>
              <a:rPr lang="ar-EG" sz="3200" b="1" dirty="0">
                <a:solidFill>
                  <a:srgbClr val="FFC000"/>
                </a:solidFill>
              </a:rPr>
              <a:t>في </a:t>
            </a:r>
            <a:r>
              <a:rPr lang="ar-EG" sz="3200" b="1" dirty="0" smtClean="0">
                <a:solidFill>
                  <a:srgbClr val="FFC000"/>
                </a:solidFill>
              </a:rPr>
              <a:t>الشارع: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066800"/>
            <a:ext cx="3352800" cy="792162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rgbClr val="FFC000"/>
                </a:solidFill>
                <a:cs typeface="+mn-cs"/>
              </a:rPr>
              <a:t>من يتحمل التكلفة؟</a:t>
            </a:r>
            <a:endParaRPr lang="en-US" dirty="0">
              <a:solidFill>
                <a:srgbClr val="FFC000"/>
              </a:solidFill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92750"/>
              </p:ext>
            </p:extLst>
          </p:nvPr>
        </p:nvGraphicFramePr>
        <p:xfrm>
          <a:off x="1485900" y="1676400"/>
          <a:ext cx="19431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2373249"/>
              </p:ext>
            </p:extLst>
          </p:nvPr>
        </p:nvGraphicFramePr>
        <p:xfrm>
          <a:off x="3543300" y="1905000"/>
          <a:ext cx="19431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32997877"/>
              </p:ext>
            </p:extLst>
          </p:nvPr>
        </p:nvGraphicFramePr>
        <p:xfrm>
          <a:off x="5753100" y="1981200"/>
          <a:ext cx="19431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383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1219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FFC000"/>
                </a:solidFill>
              </a:rPr>
              <a:t>أنواع </a:t>
            </a:r>
            <a:r>
              <a:rPr lang="ar-EG" sz="3600" b="1" dirty="0" smtClean="0">
                <a:solidFill>
                  <a:srgbClr val="FFC000"/>
                </a:solidFill>
              </a:rPr>
              <a:t>التكلفة</a:t>
            </a:r>
            <a:endParaRPr lang="en-US" sz="3600" dirty="0">
              <a:solidFill>
                <a:srgbClr val="FFC000"/>
              </a:solidFill>
              <a:latin typeface="Sultan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0" y="266700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endParaRPr lang="ar-EG" sz="28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" y="2106256"/>
            <a:ext cx="1937823" cy="968911"/>
            <a:chOff x="273229" y="0"/>
            <a:chExt cx="1937823" cy="968911"/>
          </a:xfrm>
          <a:scene3d>
            <a:camera prst="orthographicFront"/>
            <a:lightRig rig="fla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273229" y="0"/>
              <a:ext cx="1937823" cy="96891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01607" y="28378"/>
              <a:ext cx="1881067" cy="9121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200" b="1" kern="1200" dirty="0" smtClean="0">
                  <a:solidFill>
                    <a:srgbClr val="4A175F"/>
                  </a:solidFill>
                  <a:latin typeface="+mn-lt"/>
                  <a:ea typeface="+mn-ea"/>
                  <a:cs typeface="+mn-cs"/>
                </a:rPr>
                <a:t>مباشرة</a:t>
              </a:r>
              <a:endParaRPr lang="en-US" sz="3200" b="1" kern="1200" dirty="0">
                <a:solidFill>
                  <a:srgbClr val="4A175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1318" y="3318334"/>
            <a:ext cx="2777412" cy="1306693"/>
            <a:chOff x="584947" y="1212078"/>
            <a:chExt cx="2777412" cy="1306693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584947" y="1212078"/>
              <a:ext cx="2777412" cy="1306693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623219" y="1250350"/>
              <a:ext cx="2700868" cy="1230149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ملموسة</a:t>
              </a:r>
            </a:p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latin typeface="+mn-lt"/>
                  <a:ea typeface="+mn-ea"/>
                  <a:cs typeface="+mn-cs"/>
                </a:rPr>
                <a:t>النفقات الفعلية المدفوعة نقدياً</a:t>
              </a:r>
              <a:endParaRPr lang="en-US" sz="2000" b="1" kern="1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Straight Connector 7"/>
          <p:cNvSpPr/>
          <p:nvPr/>
        </p:nvSpPr>
        <p:spPr>
          <a:xfrm>
            <a:off x="803382" y="3075167"/>
            <a:ext cx="117935" cy="24826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82660"/>
                </a:lnTo>
                <a:lnTo>
                  <a:pt x="117935" y="2482660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921318" y="4867256"/>
            <a:ext cx="2670196" cy="1381144"/>
            <a:chOff x="584947" y="2761000"/>
            <a:chExt cx="2670196" cy="1381144"/>
          </a:xfrm>
          <a:scene3d>
            <a:camera prst="orthographicFront"/>
            <a:lightRig rig="fla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584947" y="2761000"/>
              <a:ext cx="2670196" cy="1381144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9"/>
            <p:cNvSpPr/>
            <p:nvPr/>
          </p:nvSpPr>
          <p:spPr>
            <a:xfrm>
              <a:off x="625399" y="2801452"/>
              <a:ext cx="2589292" cy="13002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غير ملموسة</a:t>
              </a:r>
            </a:p>
            <a:p>
              <a:pPr lvl="0" algn="just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latin typeface="+mn-lt"/>
                  <a:ea typeface="+mn-ea"/>
                  <a:cs typeface="+mn-cs"/>
                </a:rPr>
                <a:t>نتيجة مباشرة للعنف ولكن ليس لها قيمة نقدية مثل الألم والمعاناة</a:t>
              </a:r>
              <a:endParaRPr lang="en-US" sz="2000" kern="1200" dirty="0">
                <a:latin typeface="Sultan bold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19600" y="2072475"/>
            <a:ext cx="2685049" cy="987049"/>
            <a:chOff x="1789183" y="0"/>
            <a:chExt cx="2685049" cy="987049"/>
          </a:xfrm>
          <a:scene3d>
            <a:camera prst="orthographicFront"/>
            <a:lightRig rig="flat" dir="t"/>
          </a:scene3d>
        </p:grpSpPr>
        <p:sp>
          <p:nvSpPr>
            <p:cNvPr id="34" name="Rounded Rectangle 33"/>
            <p:cNvSpPr/>
            <p:nvPr/>
          </p:nvSpPr>
          <p:spPr>
            <a:xfrm>
              <a:off x="1789183" y="0"/>
              <a:ext cx="2685049" cy="98704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818093" y="28910"/>
              <a:ext cx="2627229" cy="9292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200" b="1" kern="1200" dirty="0" smtClean="0">
                  <a:latin typeface="+mn-lt"/>
                  <a:ea typeface="+mn-ea"/>
                  <a:cs typeface="+mn-cs"/>
                </a:rPr>
                <a:t>غير مباشرة</a:t>
              </a:r>
              <a:endParaRPr lang="en-US" sz="3200" b="1" kern="120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5681" y="3309244"/>
            <a:ext cx="3846506" cy="1432454"/>
            <a:chOff x="2255264" y="1236769"/>
            <a:chExt cx="3846506" cy="1432454"/>
          </a:xfrm>
          <a:scene3d>
            <a:camera prst="orthographicFront"/>
            <a:lightRig rig="fla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2255264" y="1236769"/>
              <a:ext cx="3846506" cy="1432454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6"/>
            <p:cNvSpPr/>
            <p:nvPr/>
          </p:nvSpPr>
          <p:spPr>
            <a:xfrm>
              <a:off x="2297219" y="1278724"/>
              <a:ext cx="3762596" cy="134854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ملموسة</a:t>
              </a:r>
            </a:p>
            <a:p>
              <a:pPr lvl="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latin typeface="+mn-lt"/>
                  <a:ea typeface="+mn-ea"/>
                  <a:cs typeface="+mn-cs"/>
                </a:rPr>
                <a:t>لها قيمة نقدية في الاقتصاد ولكنها محسوبة على انها تكلفة الفرص البديلة </a:t>
              </a:r>
              <a:endParaRPr lang="en-US" sz="2000" b="1" kern="1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Straight Connector 7"/>
          <p:cNvSpPr/>
          <p:nvPr/>
        </p:nvSpPr>
        <p:spPr>
          <a:xfrm>
            <a:off x="4688105" y="3059524"/>
            <a:ext cx="222559" cy="24244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24407"/>
                </a:lnTo>
                <a:lnTo>
                  <a:pt x="222559" y="2424407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4910665" y="4871862"/>
            <a:ext cx="3800075" cy="1224138"/>
            <a:chOff x="2280248" y="2799387"/>
            <a:chExt cx="3800075" cy="1224138"/>
          </a:xfrm>
          <a:scene3d>
            <a:camera prst="orthographicFront"/>
            <a:lightRig rig="fla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2280248" y="2799387"/>
              <a:ext cx="3800075" cy="122413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9"/>
            <p:cNvSpPr/>
            <p:nvPr/>
          </p:nvSpPr>
          <p:spPr>
            <a:xfrm>
              <a:off x="2316102" y="2835241"/>
              <a:ext cx="3728367" cy="115243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b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2000" kern="1200" dirty="0" smtClean="0">
                <a:latin typeface="Sultan bold"/>
                <a:cs typeface="+mn-cs"/>
              </a:endParaRPr>
            </a:p>
            <a:p>
              <a:pPr lvl="0" algn="just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ltan bold"/>
                  <a:ea typeface="+mn-ea"/>
                  <a:cs typeface="+mn-cs"/>
                </a:rPr>
                <a:t>غير ملموسة</a:t>
              </a:r>
            </a:p>
            <a:p>
              <a:pPr lvl="0" algn="just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2000" b="1" kern="1200" dirty="0" smtClean="0">
                  <a:latin typeface="Sultan bold"/>
                  <a:ea typeface="+mn-ea"/>
                  <a:cs typeface="+mn-cs"/>
                </a:rPr>
                <a:t>نتيجة غير مباشرة للعنف وليس لها أيضاً قيمة نقدية؛ مثل الأثر النفسي السلبي على الأطفال</a:t>
              </a:r>
              <a:endParaRPr lang="ar-EG" sz="2000" b="1" kern="1200" dirty="0">
                <a:latin typeface="Sultan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8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810000" cy="868362"/>
          </a:xfrm>
        </p:spPr>
        <p:txBody>
          <a:bodyPr>
            <a:noAutofit/>
          </a:bodyPr>
          <a:lstStyle/>
          <a:p>
            <a:pPr algn="r"/>
            <a:r>
              <a:rPr lang="ar-EG" sz="4000" dirty="0" smtClean="0">
                <a:solidFill>
                  <a:srgbClr val="FFC000"/>
                </a:solidFill>
                <a:cs typeface="+mn-cs"/>
              </a:rPr>
              <a:t>التكلفة المباشرة</a:t>
            </a:r>
            <a:endParaRPr lang="en-US" sz="4000" dirty="0">
              <a:solidFill>
                <a:srgbClr val="FFC000"/>
              </a:solidFill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56116"/>
              </p:ext>
            </p:extLst>
          </p:nvPr>
        </p:nvGraphicFramePr>
        <p:xfrm>
          <a:off x="1485900" y="1905001"/>
          <a:ext cx="177165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659003"/>
              </p:ext>
            </p:extLst>
          </p:nvPr>
        </p:nvGraphicFramePr>
        <p:xfrm>
          <a:off x="3714750" y="1905000"/>
          <a:ext cx="177165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097569"/>
              </p:ext>
            </p:extLst>
          </p:nvPr>
        </p:nvGraphicFramePr>
        <p:xfrm>
          <a:off x="5829300" y="1828800"/>
          <a:ext cx="177165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06902"/>
              </p:ext>
            </p:extLst>
          </p:nvPr>
        </p:nvGraphicFramePr>
        <p:xfrm>
          <a:off x="2114550" y="4267200"/>
          <a:ext cx="177165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510240"/>
              </p:ext>
            </p:extLst>
          </p:nvPr>
        </p:nvGraphicFramePr>
        <p:xfrm>
          <a:off x="5257800" y="4191000"/>
          <a:ext cx="177165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5801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733800" cy="792162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rgbClr val="FFC000"/>
                </a:solidFill>
                <a:cs typeface="+mn-cs"/>
              </a:rPr>
              <a:t>التكلفة  غير المباشرة</a:t>
            </a:r>
            <a:endParaRPr lang="en-US" dirty="0">
              <a:solidFill>
                <a:srgbClr val="FFC000"/>
              </a:solidFill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62868"/>
              </p:ext>
            </p:extLst>
          </p:nvPr>
        </p:nvGraphicFramePr>
        <p:xfrm>
          <a:off x="457200" y="2057401"/>
          <a:ext cx="2362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12266"/>
              </p:ext>
            </p:extLst>
          </p:nvPr>
        </p:nvGraphicFramePr>
        <p:xfrm>
          <a:off x="3429000" y="2057400"/>
          <a:ext cx="2362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10621"/>
              </p:ext>
            </p:extLst>
          </p:nvPr>
        </p:nvGraphicFramePr>
        <p:xfrm>
          <a:off x="6248400" y="1981200"/>
          <a:ext cx="2362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841708"/>
              </p:ext>
            </p:extLst>
          </p:nvPr>
        </p:nvGraphicFramePr>
        <p:xfrm>
          <a:off x="1295400" y="4419600"/>
          <a:ext cx="2362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365"/>
              </p:ext>
            </p:extLst>
          </p:nvPr>
        </p:nvGraphicFramePr>
        <p:xfrm>
          <a:off x="5486400" y="4343400"/>
          <a:ext cx="2362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6267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143000"/>
            <a:ext cx="5314950" cy="655638"/>
          </a:xfrm>
        </p:spPr>
        <p:txBody>
          <a:bodyPr>
            <a:noAutofit/>
          </a:bodyPr>
          <a:lstStyle/>
          <a:p>
            <a:pPr algn="r"/>
            <a:r>
              <a:rPr lang="ar-EG" sz="4000" dirty="0" smtClean="0">
                <a:solidFill>
                  <a:srgbClr val="FFC000"/>
                </a:solidFill>
                <a:cs typeface="+mn-cs"/>
              </a:rPr>
              <a:t>أرقام عن التكلفة المباشرة:</a:t>
            </a:r>
            <a:endParaRPr lang="en-US" sz="4000" dirty="0">
              <a:solidFill>
                <a:srgbClr val="FFC000"/>
              </a:solidFill>
              <a:cs typeface="+mn-cs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5526"/>
              </p:ext>
            </p:extLst>
          </p:nvPr>
        </p:nvGraphicFramePr>
        <p:xfrm>
          <a:off x="1714500" y="2057400"/>
          <a:ext cx="2286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315367"/>
              </p:ext>
            </p:extLst>
          </p:nvPr>
        </p:nvGraphicFramePr>
        <p:xfrm>
          <a:off x="4572000" y="1981200"/>
          <a:ext cx="2514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54376"/>
              </p:ext>
            </p:extLst>
          </p:nvPr>
        </p:nvGraphicFramePr>
        <p:xfrm>
          <a:off x="3314700" y="4343400"/>
          <a:ext cx="245745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3711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8763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b="1" dirty="0">
                <a:solidFill>
                  <a:srgbClr val="FFC000"/>
                </a:solidFill>
              </a:rPr>
              <a:t>تكلفة عنف الزوج/ الخطيب فى العام السابق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0176" y="3661060"/>
            <a:ext cx="2571750" cy="19777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Sultan bold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124224"/>
            <a:ext cx="165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4A175F"/>
                </a:solidFill>
              </a:rPr>
              <a:t>6.15 </a:t>
            </a:r>
            <a:endParaRPr lang="ar-EG" sz="2800" b="1" dirty="0" smtClean="0">
              <a:solidFill>
                <a:srgbClr val="4A175F"/>
              </a:solidFill>
            </a:endParaRPr>
          </a:p>
          <a:p>
            <a:pPr algn="ctr" rtl="1"/>
            <a:r>
              <a:rPr lang="ar-EG" sz="2800" b="1" dirty="0" smtClean="0">
                <a:solidFill>
                  <a:srgbClr val="4A175F"/>
                </a:solidFill>
              </a:rPr>
              <a:t>مليار </a:t>
            </a:r>
            <a:r>
              <a:rPr lang="ar-EG" sz="2800" b="1" dirty="0">
                <a:solidFill>
                  <a:srgbClr val="4A175F"/>
                </a:solidFill>
              </a:rPr>
              <a:t>جنيه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481935"/>
            <a:ext cx="38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/>
              <a:t> تكلفة الحادثة الأشد عنفا فى العام </a:t>
            </a:r>
          </a:p>
        </p:txBody>
      </p:sp>
      <p:sp>
        <p:nvSpPr>
          <p:cNvPr id="10" name="Oval 9"/>
          <p:cNvSpPr/>
          <p:nvPr/>
        </p:nvSpPr>
        <p:spPr>
          <a:xfrm>
            <a:off x="1543049" y="3826983"/>
            <a:ext cx="1504951" cy="173561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175F"/>
              </a:solidFill>
              <a:cs typeface="Sultan bold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2409" y="4089737"/>
            <a:ext cx="100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solidFill>
                  <a:srgbClr val="4A175F"/>
                </a:solidFill>
              </a:rPr>
              <a:t>1.49 مليار جنيه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5673804"/>
            <a:ext cx="3299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400" b="1" dirty="0"/>
              <a:t>تقدير تكلفة  كل حوادث العنف خلال العام</a:t>
            </a:r>
          </a:p>
          <a:p>
            <a:pPr algn="ctr" rtl="1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1800545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800" dirty="0" smtClean="0"/>
              <a:t>تتعرض </a:t>
            </a:r>
            <a:r>
              <a:rPr lang="ar-EG" sz="2800" dirty="0"/>
              <a:t>كل 100 سيدة  متزوجة ل 133 حادثة فى العام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800" dirty="0"/>
              <a:t>تصاب منهم 43% جراء الحدث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800" dirty="0"/>
              <a:t>بافتراض ان معدل الإصابة ثابت لهذه 133 حادثة و بإفتراض ان التكلفة فقط فى حالة </a:t>
            </a:r>
            <a:r>
              <a:rPr lang="ar-EG" sz="2800" dirty="0" smtClean="0"/>
              <a:t>الإصابة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7195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066800"/>
            <a:ext cx="615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b="1" dirty="0">
                <a:solidFill>
                  <a:srgbClr val="FFC000"/>
                </a:solidFill>
              </a:rPr>
              <a:t/>
            </a:r>
            <a:br>
              <a:rPr lang="ar-EG" sz="3200" b="1" dirty="0">
                <a:solidFill>
                  <a:srgbClr val="FFC000"/>
                </a:solidFill>
              </a:rPr>
            </a:br>
            <a:r>
              <a:rPr lang="ar-EG" sz="3200" b="1" dirty="0" smtClean="0">
                <a:solidFill>
                  <a:srgbClr val="FFC000"/>
                </a:solidFill>
              </a:rPr>
              <a:t> العواقب </a:t>
            </a:r>
            <a:r>
              <a:rPr lang="ar-EG" sz="3200" b="1" dirty="0">
                <a:solidFill>
                  <a:srgbClr val="FFC000"/>
                </a:solidFill>
              </a:rPr>
              <a:t>المترتبة على </a:t>
            </a:r>
            <a:r>
              <a:rPr lang="ar-EG" sz="3200" b="1" dirty="0" smtClean="0">
                <a:solidFill>
                  <a:srgbClr val="FFC000"/>
                </a:solidFill>
              </a:rPr>
              <a:t>العنف (</a:t>
            </a:r>
            <a:r>
              <a:rPr lang="ar-EG" sz="3200" b="1" dirty="0">
                <a:solidFill>
                  <a:srgbClr val="FFC000"/>
                </a:solidFill>
              </a:rPr>
              <a:t>على </a:t>
            </a:r>
            <a:r>
              <a:rPr lang="ar-EG" sz="3200" b="1" dirty="0" smtClean="0">
                <a:solidFill>
                  <a:srgbClr val="FFC000"/>
                </a:solidFill>
              </a:rPr>
              <a:t>السيدة):</a:t>
            </a:r>
            <a:r>
              <a:rPr lang="ar-EG" sz="3200" b="1" dirty="0">
                <a:solidFill>
                  <a:srgbClr val="FFC000"/>
                </a:solidFill>
              </a:rPr>
              <a:t/>
            </a:r>
            <a:br>
              <a:rPr lang="ar-EG" sz="3200" b="1" dirty="0">
                <a:solidFill>
                  <a:srgbClr val="FFC000"/>
                </a:solidFill>
              </a:rPr>
            </a:b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3429000"/>
            <a:ext cx="53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1" y="2209800"/>
            <a:ext cx="2477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>
                <a:solidFill>
                  <a:srgbClr val="FFC000"/>
                </a:solidFill>
              </a:rPr>
              <a:t>الإنـجاب و </a:t>
            </a:r>
            <a:r>
              <a:rPr lang="ar-EG" sz="3200" b="1" dirty="0" smtClean="0">
                <a:solidFill>
                  <a:srgbClr val="FFC000"/>
                </a:solidFill>
              </a:rPr>
              <a:t>الحمل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085975" y="3008769"/>
            <a:ext cx="4914900" cy="2743200"/>
            <a:chOff x="2085975" y="3008769"/>
            <a:chExt cx="4914900" cy="2743200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9055918"/>
                </p:ext>
              </p:extLst>
            </p:nvPr>
          </p:nvGraphicFramePr>
          <p:xfrm>
            <a:off x="2085975" y="3008769"/>
            <a:ext cx="49149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4495800" y="3798332"/>
              <a:ext cx="1676401" cy="926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2800" b="1" dirty="0" smtClean="0">
                  <a:solidFill>
                    <a:srgbClr val="4A175F"/>
                  </a:solidFill>
                </a:rPr>
                <a:t>206 ألف سيدة</a:t>
              </a:r>
              <a:endParaRPr lang="en-US" sz="2800" b="1" dirty="0">
                <a:solidFill>
                  <a:srgbClr val="4A17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18455" y="1857478"/>
            <a:ext cx="1284288" cy="1324227"/>
          </a:xfrm>
          <a:custGeom>
            <a:avLst/>
            <a:gdLst>
              <a:gd name="connsiteX0" fmla="*/ 0 w 1284288"/>
              <a:gd name="connsiteY0" fmla="*/ 662114 h 1324227"/>
              <a:gd name="connsiteX1" fmla="*/ 642144 w 1284288"/>
              <a:gd name="connsiteY1" fmla="*/ 0 h 1324227"/>
              <a:gd name="connsiteX2" fmla="*/ 1284288 w 1284288"/>
              <a:gd name="connsiteY2" fmla="*/ 662114 h 1324227"/>
              <a:gd name="connsiteX3" fmla="*/ 642144 w 1284288"/>
              <a:gd name="connsiteY3" fmla="*/ 1324228 h 1324227"/>
              <a:gd name="connsiteX4" fmla="*/ 0 w 1284288"/>
              <a:gd name="connsiteY4" fmla="*/ 662114 h 13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288" h="1324227">
                <a:moveTo>
                  <a:pt x="0" y="662114"/>
                </a:moveTo>
                <a:cubicBezTo>
                  <a:pt x="0" y="296439"/>
                  <a:pt x="287498" y="0"/>
                  <a:pt x="642144" y="0"/>
                </a:cubicBezTo>
                <a:cubicBezTo>
                  <a:pt x="996790" y="0"/>
                  <a:pt x="1284288" y="296439"/>
                  <a:pt x="1284288" y="662114"/>
                </a:cubicBezTo>
                <a:cubicBezTo>
                  <a:pt x="1284288" y="1027789"/>
                  <a:pt x="996790" y="1324228"/>
                  <a:pt x="642144" y="1324228"/>
                </a:cubicBezTo>
                <a:cubicBezTo>
                  <a:pt x="287498" y="1324228"/>
                  <a:pt x="0" y="1027789"/>
                  <a:pt x="0" y="6621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130" tIns="212979" rIns="207130" bIns="2129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500" b="1" kern="1200" dirty="0" smtClean="0">
                <a:solidFill>
                  <a:schemeClr val="tx1"/>
                </a:solidFill>
              </a:rPr>
              <a:t>عنف في محيط الأسرة والدوائر المقربة</a:t>
            </a:r>
            <a:r>
              <a:rPr lang="ar-EG" sz="1500" kern="1200" dirty="0" smtClean="0">
                <a:solidFill>
                  <a:schemeClr val="tx1"/>
                </a:solidFill>
              </a:rPr>
              <a:t> </a:t>
            </a:r>
            <a:endParaRPr lang="en-US" sz="15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38756" y="3243822"/>
            <a:ext cx="443686" cy="443686"/>
          </a:xfrm>
          <a:custGeom>
            <a:avLst/>
            <a:gdLst>
              <a:gd name="connsiteX0" fmla="*/ 58811 w 443686"/>
              <a:gd name="connsiteY0" fmla="*/ 169666 h 443686"/>
              <a:gd name="connsiteX1" fmla="*/ 169666 w 443686"/>
              <a:gd name="connsiteY1" fmla="*/ 169666 h 443686"/>
              <a:gd name="connsiteX2" fmla="*/ 169666 w 443686"/>
              <a:gd name="connsiteY2" fmla="*/ 58811 h 443686"/>
              <a:gd name="connsiteX3" fmla="*/ 274020 w 443686"/>
              <a:gd name="connsiteY3" fmla="*/ 58811 h 443686"/>
              <a:gd name="connsiteX4" fmla="*/ 274020 w 443686"/>
              <a:gd name="connsiteY4" fmla="*/ 169666 h 443686"/>
              <a:gd name="connsiteX5" fmla="*/ 384875 w 443686"/>
              <a:gd name="connsiteY5" fmla="*/ 169666 h 443686"/>
              <a:gd name="connsiteX6" fmla="*/ 384875 w 443686"/>
              <a:gd name="connsiteY6" fmla="*/ 274020 h 443686"/>
              <a:gd name="connsiteX7" fmla="*/ 274020 w 443686"/>
              <a:gd name="connsiteY7" fmla="*/ 274020 h 443686"/>
              <a:gd name="connsiteX8" fmla="*/ 274020 w 443686"/>
              <a:gd name="connsiteY8" fmla="*/ 384875 h 443686"/>
              <a:gd name="connsiteX9" fmla="*/ 169666 w 443686"/>
              <a:gd name="connsiteY9" fmla="*/ 384875 h 443686"/>
              <a:gd name="connsiteX10" fmla="*/ 169666 w 443686"/>
              <a:gd name="connsiteY10" fmla="*/ 274020 h 443686"/>
              <a:gd name="connsiteX11" fmla="*/ 58811 w 443686"/>
              <a:gd name="connsiteY11" fmla="*/ 274020 h 443686"/>
              <a:gd name="connsiteX12" fmla="*/ 58811 w 443686"/>
              <a:gd name="connsiteY12" fmla="*/ 169666 h 44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686" h="443686">
                <a:moveTo>
                  <a:pt x="58811" y="169666"/>
                </a:moveTo>
                <a:lnTo>
                  <a:pt x="169666" y="169666"/>
                </a:lnTo>
                <a:lnTo>
                  <a:pt x="169666" y="58811"/>
                </a:lnTo>
                <a:lnTo>
                  <a:pt x="274020" y="58811"/>
                </a:lnTo>
                <a:lnTo>
                  <a:pt x="274020" y="169666"/>
                </a:lnTo>
                <a:lnTo>
                  <a:pt x="384875" y="169666"/>
                </a:lnTo>
                <a:lnTo>
                  <a:pt x="384875" y="274020"/>
                </a:lnTo>
                <a:lnTo>
                  <a:pt x="274020" y="274020"/>
                </a:lnTo>
                <a:lnTo>
                  <a:pt x="274020" y="384875"/>
                </a:lnTo>
                <a:lnTo>
                  <a:pt x="169666" y="384875"/>
                </a:lnTo>
                <a:lnTo>
                  <a:pt x="169666" y="274020"/>
                </a:lnTo>
                <a:lnTo>
                  <a:pt x="58811" y="274020"/>
                </a:lnTo>
                <a:lnTo>
                  <a:pt x="58811" y="1696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11" tIns="169666" rIns="58811" bIns="16966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>
              <a:cs typeface="Sultan bold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60884" y="3749625"/>
            <a:ext cx="1199429" cy="1313770"/>
          </a:xfrm>
          <a:custGeom>
            <a:avLst/>
            <a:gdLst>
              <a:gd name="connsiteX0" fmla="*/ 0 w 1199429"/>
              <a:gd name="connsiteY0" fmla="*/ 656885 h 1313770"/>
              <a:gd name="connsiteX1" fmla="*/ 599715 w 1199429"/>
              <a:gd name="connsiteY1" fmla="*/ 0 h 1313770"/>
              <a:gd name="connsiteX2" fmla="*/ 1199430 w 1199429"/>
              <a:gd name="connsiteY2" fmla="*/ 656885 h 1313770"/>
              <a:gd name="connsiteX3" fmla="*/ 599715 w 1199429"/>
              <a:gd name="connsiteY3" fmla="*/ 1313770 h 1313770"/>
              <a:gd name="connsiteX4" fmla="*/ 0 w 1199429"/>
              <a:gd name="connsiteY4" fmla="*/ 656885 h 131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29" h="1313770">
                <a:moveTo>
                  <a:pt x="0" y="656885"/>
                </a:moveTo>
                <a:cubicBezTo>
                  <a:pt x="0" y="294097"/>
                  <a:pt x="268502" y="0"/>
                  <a:pt x="599715" y="0"/>
                </a:cubicBezTo>
                <a:cubicBezTo>
                  <a:pt x="930928" y="0"/>
                  <a:pt x="1199430" y="294097"/>
                  <a:pt x="1199430" y="656885"/>
                </a:cubicBezTo>
                <a:cubicBezTo>
                  <a:pt x="1199430" y="1019673"/>
                  <a:pt x="930928" y="1313770"/>
                  <a:pt x="599715" y="1313770"/>
                </a:cubicBezTo>
                <a:cubicBezTo>
                  <a:pt x="268502" y="1313770"/>
                  <a:pt x="0" y="1019673"/>
                  <a:pt x="0" y="6568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933517"/>
              <a:satOff val="28522"/>
              <a:lumOff val="-2157"/>
              <a:alphaOff val="0"/>
            </a:schemeClr>
          </a:fillRef>
          <a:effectRef idx="3">
            <a:schemeClr val="accent4">
              <a:hueOff val="-1933517"/>
              <a:satOff val="28522"/>
              <a:lumOff val="-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02" tIns="211447" rIns="194702" bIns="21144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500" b="1" kern="1200" dirty="0" smtClean="0">
                <a:solidFill>
                  <a:schemeClr val="tx1"/>
                </a:solidFill>
              </a:rPr>
              <a:t>عنف على يد الزوج والخطيب</a:t>
            </a:r>
            <a:endParaRPr lang="en-US" sz="15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238756" y="5125512"/>
            <a:ext cx="443686" cy="443686"/>
          </a:xfrm>
          <a:custGeom>
            <a:avLst/>
            <a:gdLst>
              <a:gd name="connsiteX0" fmla="*/ 58811 w 443686"/>
              <a:gd name="connsiteY0" fmla="*/ 169666 h 443686"/>
              <a:gd name="connsiteX1" fmla="*/ 169666 w 443686"/>
              <a:gd name="connsiteY1" fmla="*/ 169666 h 443686"/>
              <a:gd name="connsiteX2" fmla="*/ 169666 w 443686"/>
              <a:gd name="connsiteY2" fmla="*/ 58811 h 443686"/>
              <a:gd name="connsiteX3" fmla="*/ 274020 w 443686"/>
              <a:gd name="connsiteY3" fmla="*/ 58811 h 443686"/>
              <a:gd name="connsiteX4" fmla="*/ 274020 w 443686"/>
              <a:gd name="connsiteY4" fmla="*/ 169666 h 443686"/>
              <a:gd name="connsiteX5" fmla="*/ 384875 w 443686"/>
              <a:gd name="connsiteY5" fmla="*/ 169666 h 443686"/>
              <a:gd name="connsiteX6" fmla="*/ 384875 w 443686"/>
              <a:gd name="connsiteY6" fmla="*/ 274020 h 443686"/>
              <a:gd name="connsiteX7" fmla="*/ 274020 w 443686"/>
              <a:gd name="connsiteY7" fmla="*/ 274020 h 443686"/>
              <a:gd name="connsiteX8" fmla="*/ 274020 w 443686"/>
              <a:gd name="connsiteY8" fmla="*/ 384875 h 443686"/>
              <a:gd name="connsiteX9" fmla="*/ 169666 w 443686"/>
              <a:gd name="connsiteY9" fmla="*/ 384875 h 443686"/>
              <a:gd name="connsiteX10" fmla="*/ 169666 w 443686"/>
              <a:gd name="connsiteY10" fmla="*/ 274020 h 443686"/>
              <a:gd name="connsiteX11" fmla="*/ 58811 w 443686"/>
              <a:gd name="connsiteY11" fmla="*/ 274020 h 443686"/>
              <a:gd name="connsiteX12" fmla="*/ 58811 w 443686"/>
              <a:gd name="connsiteY12" fmla="*/ 169666 h 44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686" h="443686">
                <a:moveTo>
                  <a:pt x="58811" y="169666"/>
                </a:moveTo>
                <a:lnTo>
                  <a:pt x="169666" y="169666"/>
                </a:lnTo>
                <a:lnTo>
                  <a:pt x="169666" y="58811"/>
                </a:lnTo>
                <a:lnTo>
                  <a:pt x="274020" y="58811"/>
                </a:lnTo>
                <a:lnTo>
                  <a:pt x="274020" y="169666"/>
                </a:lnTo>
                <a:lnTo>
                  <a:pt x="384875" y="169666"/>
                </a:lnTo>
                <a:lnTo>
                  <a:pt x="384875" y="274020"/>
                </a:lnTo>
                <a:lnTo>
                  <a:pt x="274020" y="274020"/>
                </a:lnTo>
                <a:lnTo>
                  <a:pt x="274020" y="384875"/>
                </a:lnTo>
                <a:lnTo>
                  <a:pt x="169666" y="384875"/>
                </a:lnTo>
                <a:lnTo>
                  <a:pt x="169666" y="274020"/>
                </a:lnTo>
                <a:lnTo>
                  <a:pt x="58811" y="274020"/>
                </a:lnTo>
                <a:lnTo>
                  <a:pt x="58811" y="1696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00276"/>
              <a:satOff val="42783"/>
              <a:lumOff val="-3235"/>
              <a:alphaOff val="0"/>
            </a:schemeClr>
          </a:fillRef>
          <a:effectRef idx="3">
            <a:schemeClr val="accent4">
              <a:hueOff val="-2900276"/>
              <a:satOff val="42783"/>
              <a:lumOff val="-3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11" tIns="169666" rIns="58811" bIns="16966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>
              <a:solidFill>
                <a:schemeClr val="tx1"/>
              </a:solidFill>
              <a:cs typeface="Sultan bold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2000" y="5631314"/>
            <a:ext cx="1397199" cy="1150486"/>
          </a:xfrm>
          <a:custGeom>
            <a:avLst/>
            <a:gdLst>
              <a:gd name="connsiteX0" fmla="*/ 0 w 1397199"/>
              <a:gd name="connsiteY0" fmla="*/ 575243 h 1150486"/>
              <a:gd name="connsiteX1" fmla="*/ 698600 w 1397199"/>
              <a:gd name="connsiteY1" fmla="*/ 0 h 1150486"/>
              <a:gd name="connsiteX2" fmla="*/ 1397200 w 1397199"/>
              <a:gd name="connsiteY2" fmla="*/ 575243 h 1150486"/>
              <a:gd name="connsiteX3" fmla="*/ 698600 w 1397199"/>
              <a:gd name="connsiteY3" fmla="*/ 1150486 h 1150486"/>
              <a:gd name="connsiteX4" fmla="*/ 0 w 1397199"/>
              <a:gd name="connsiteY4" fmla="*/ 575243 h 115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99" h="1150486">
                <a:moveTo>
                  <a:pt x="0" y="575243"/>
                </a:moveTo>
                <a:cubicBezTo>
                  <a:pt x="0" y="257545"/>
                  <a:pt x="312774" y="0"/>
                  <a:pt x="698600" y="0"/>
                </a:cubicBezTo>
                <a:cubicBezTo>
                  <a:pt x="1084426" y="0"/>
                  <a:pt x="1397200" y="257545"/>
                  <a:pt x="1397200" y="575243"/>
                </a:cubicBezTo>
                <a:cubicBezTo>
                  <a:pt x="1397200" y="892941"/>
                  <a:pt x="1084426" y="1150486"/>
                  <a:pt x="698600" y="1150486"/>
                </a:cubicBezTo>
                <a:cubicBezTo>
                  <a:pt x="312774" y="1150486"/>
                  <a:pt x="0" y="892941"/>
                  <a:pt x="0" y="575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867035"/>
              <a:satOff val="57045"/>
              <a:lumOff val="-4313"/>
              <a:alphaOff val="0"/>
            </a:schemeClr>
          </a:fillRef>
          <a:effectRef idx="3">
            <a:schemeClr val="accent4">
              <a:hueOff val="-3867035"/>
              <a:satOff val="57045"/>
              <a:lumOff val="-431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665" tIns="187535" rIns="223665" bIns="18753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500" b="1" kern="1200" dirty="0" smtClean="0">
                <a:solidFill>
                  <a:schemeClr val="tx1"/>
                </a:solidFill>
              </a:rPr>
              <a:t>عنف في الأماكن العامة</a:t>
            </a:r>
            <a:r>
              <a:rPr lang="ar-EG" sz="1500" kern="1200" dirty="0" smtClean="0">
                <a:solidFill>
                  <a:schemeClr val="tx1"/>
                </a:solidFill>
              </a:rPr>
              <a:t> </a:t>
            </a:r>
            <a:endParaRPr lang="en-US" sz="1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2124156" y="4141838"/>
            <a:ext cx="542840" cy="355603"/>
          </a:xfrm>
          <a:custGeom>
            <a:avLst/>
            <a:gdLst>
              <a:gd name="connsiteX0" fmla="*/ 0 w 542840"/>
              <a:gd name="connsiteY0" fmla="*/ 71121 h 355603"/>
              <a:gd name="connsiteX1" fmla="*/ 365039 w 542840"/>
              <a:gd name="connsiteY1" fmla="*/ 71121 h 355603"/>
              <a:gd name="connsiteX2" fmla="*/ 365039 w 542840"/>
              <a:gd name="connsiteY2" fmla="*/ 0 h 355603"/>
              <a:gd name="connsiteX3" fmla="*/ 542840 w 542840"/>
              <a:gd name="connsiteY3" fmla="*/ 177802 h 355603"/>
              <a:gd name="connsiteX4" fmla="*/ 365039 w 542840"/>
              <a:gd name="connsiteY4" fmla="*/ 355603 h 355603"/>
              <a:gd name="connsiteX5" fmla="*/ 365039 w 542840"/>
              <a:gd name="connsiteY5" fmla="*/ 284482 h 355603"/>
              <a:gd name="connsiteX6" fmla="*/ 0 w 542840"/>
              <a:gd name="connsiteY6" fmla="*/ 284482 h 355603"/>
              <a:gd name="connsiteX7" fmla="*/ 0 w 542840"/>
              <a:gd name="connsiteY7" fmla="*/ 71121 h 35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840" h="355603">
                <a:moveTo>
                  <a:pt x="0" y="71121"/>
                </a:moveTo>
                <a:lnTo>
                  <a:pt x="365039" y="71121"/>
                </a:lnTo>
                <a:lnTo>
                  <a:pt x="365039" y="0"/>
                </a:lnTo>
                <a:lnTo>
                  <a:pt x="542840" y="177802"/>
                </a:lnTo>
                <a:lnTo>
                  <a:pt x="365039" y="355603"/>
                </a:lnTo>
                <a:lnTo>
                  <a:pt x="365039" y="284482"/>
                </a:lnTo>
                <a:lnTo>
                  <a:pt x="0" y="284482"/>
                </a:lnTo>
                <a:lnTo>
                  <a:pt x="0" y="71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800551"/>
              <a:satOff val="85567"/>
              <a:lumOff val="-6470"/>
              <a:alphaOff val="0"/>
            </a:schemeClr>
          </a:fillRef>
          <a:effectRef idx="3">
            <a:schemeClr val="accent4">
              <a:hueOff val="-5800551"/>
              <a:satOff val="85567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1" tIns="71121" rIns="0" bIns="71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>
              <a:cs typeface="Sultan bold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18185" y="3278239"/>
            <a:ext cx="2258608" cy="2082801"/>
          </a:xfrm>
          <a:custGeom>
            <a:avLst/>
            <a:gdLst>
              <a:gd name="connsiteX0" fmla="*/ 0 w 2258608"/>
              <a:gd name="connsiteY0" fmla="*/ 1041401 h 2082801"/>
              <a:gd name="connsiteX1" fmla="*/ 1129304 w 2258608"/>
              <a:gd name="connsiteY1" fmla="*/ 0 h 2082801"/>
              <a:gd name="connsiteX2" fmla="*/ 2258608 w 2258608"/>
              <a:gd name="connsiteY2" fmla="*/ 1041401 h 2082801"/>
              <a:gd name="connsiteX3" fmla="*/ 1129304 w 2258608"/>
              <a:gd name="connsiteY3" fmla="*/ 2082802 h 2082801"/>
              <a:gd name="connsiteX4" fmla="*/ 0 w 2258608"/>
              <a:gd name="connsiteY4" fmla="*/ 1041401 h 208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608" h="2082801">
                <a:moveTo>
                  <a:pt x="0" y="1041401"/>
                </a:moveTo>
                <a:cubicBezTo>
                  <a:pt x="0" y="466251"/>
                  <a:pt x="505607" y="0"/>
                  <a:pt x="1129304" y="0"/>
                </a:cubicBezTo>
                <a:cubicBezTo>
                  <a:pt x="1753001" y="0"/>
                  <a:pt x="2258608" y="466251"/>
                  <a:pt x="2258608" y="1041401"/>
                </a:cubicBezTo>
                <a:cubicBezTo>
                  <a:pt x="2258608" y="1616551"/>
                  <a:pt x="1753001" y="2082802"/>
                  <a:pt x="1129304" y="2082802"/>
                </a:cubicBezTo>
                <a:cubicBezTo>
                  <a:pt x="505607" y="2082802"/>
                  <a:pt x="0" y="1616551"/>
                  <a:pt x="0" y="104140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800551"/>
              <a:satOff val="85567"/>
              <a:lumOff val="-6470"/>
              <a:alphaOff val="0"/>
            </a:schemeClr>
          </a:fillRef>
          <a:effectRef idx="3">
            <a:schemeClr val="accent4">
              <a:hueOff val="-5800551"/>
              <a:satOff val="85567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245" tIns="335499" rIns="361245" bIns="33549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400" b="1" kern="1200" dirty="0" smtClean="0"/>
              <a:t>النساء الائي  يتعرضن لأنواع متعددة من العنف</a:t>
            </a:r>
            <a:endParaRPr lang="en-US" sz="2400" b="1" kern="1200" dirty="0"/>
          </a:p>
        </p:txBody>
      </p:sp>
      <p:sp>
        <p:nvSpPr>
          <p:cNvPr id="17" name="Rectangle 16"/>
          <p:cNvSpPr/>
          <p:nvPr/>
        </p:nvSpPr>
        <p:spPr>
          <a:xfrm>
            <a:off x="4724400" y="1427843"/>
            <a:ext cx="404790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أشكال </a:t>
            </a:r>
            <a:r>
              <a:rPr lang="ar-EG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العنف التي شملها  </a:t>
            </a:r>
            <a:r>
              <a:rPr lang="ar-EG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المسح  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971301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تميزت </a:t>
            </a: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الدراسة المسحية عن الدراسات المشابهة في العالم انها سعت لحصر مدى انتشار اشكال العنف الواقع على المرأة بمختلف أنواعه </a:t>
            </a: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وأشكاله</a:t>
            </a:r>
            <a:r>
              <a:rPr lang="ar-E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،</a:t>
            </a:r>
          </a:p>
          <a:p>
            <a:pPr lvl="0" algn="just" rtl="1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وكذلك </a:t>
            </a: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حصر ادق لمعرفة الدوائر التي يقع في نطاقها العنف والقائم عليه سواء هو على يد الزوج أو الخطيب أو أفراد آخرين من الأسرة أو العائلة أو البيئة المحيطة</a:t>
            </a: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ar-EG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 rtl="1">
              <a:lnSpc>
                <a:spcPct val="107000"/>
              </a:lnSpc>
              <a:spcAft>
                <a:spcPts val="6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ar-SA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وتناولت </a:t>
            </a:r>
            <a:r>
              <a:rPr lang="ar-S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الدراسة أيضاً تقييم العنف ضد النساء في الأماكن العامة.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z="1400" b="0">
                <a:cs typeface="Sultan bold" pitchFamily="2" charset="-78"/>
              </a:rPr>
              <a:t>مسح التكلفة الإقتصادية للعنف القائم على النوع الإجتماعي٢٠١٥</a:t>
            </a:r>
            <a:endParaRPr lang="en-US" sz="1400" b="0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314" y="1230879"/>
            <a:ext cx="6490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000" b="1" dirty="0" smtClean="0">
                <a:solidFill>
                  <a:srgbClr val="FFC000"/>
                </a:solidFill>
              </a:rPr>
              <a:t>البيانات </a:t>
            </a:r>
            <a:r>
              <a:rPr lang="ar-EG" sz="4000" b="1" dirty="0">
                <a:solidFill>
                  <a:srgbClr val="FFC000"/>
                </a:solidFill>
              </a:rPr>
              <a:t>غير المتاحة فى </a:t>
            </a:r>
            <a:r>
              <a:rPr lang="ar-EG" sz="4000" b="1" dirty="0" smtClean="0">
                <a:solidFill>
                  <a:srgbClr val="FFC000"/>
                </a:solidFill>
              </a:rPr>
              <a:t>الدراسة: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2286000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/>
              <a:t>تعد الأرقام السابقة تقدير اقل مما يمثله الواقع حيث: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895600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مازلنا نتحدث عن حادثة واحدة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7577" y="3581400"/>
            <a:ext cx="394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لم نتطرق إلى الفاقد فى الإنتاجية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851" y="4267200"/>
            <a:ext cx="517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لم نتطرق إلى دعم الدولة فى الخدمات الصحية </a:t>
            </a:r>
            <a:r>
              <a:rPr lang="ar-EG" sz="2400" b="1" dirty="0" smtClean="0"/>
              <a:t>والتعليمية</a:t>
            </a:r>
            <a:endParaRPr lang="ar-EG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1" y="5867400"/>
            <a:ext cx="557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2314" y="5334000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EG" sz="2400" b="1" dirty="0"/>
              <a:t>لم نتطرق الى الآثار طويلة المدى عبر الزمن </a:t>
            </a:r>
          </a:p>
        </p:txBody>
      </p:sp>
    </p:spTree>
    <p:extLst>
      <p:ext uri="{BB962C8B-B14F-4D97-AF65-F5344CB8AC3E}">
        <p14:creationId xmlns:p14="http://schemas.microsoft.com/office/powerpoint/2010/main" val="200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98080" cy="2980928"/>
          </a:xfrm>
        </p:spPr>
        <p:txBody>
          <a:bodyPr>
            <a:noAutofit/>
          </a:bodyPr>
          <a:lstStyle/>
          <a:p>
            <a:pPr algn="ctr" rtl="1"/>
            <a:r>
              <a:rPr lang="ar-EG" sz="3600" dirty="0" smtClean="0"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+mn-cs"/>
              </a:rPr>
              <a:t>وشكراً على حسن الاستماع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ar-EG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ar-EG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ar-EG" sz="24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>لمزيدا من المعلومات يرجى زيارة الموقع</a:t>
            </a:r>
            <a:br>
              <a:rPr lang="ar-EG" sz="24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ar-EG" sz="24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>أو مراستنا عبر البريد الالكتروني: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  <a:hlinkClick r:id="rId2"/>
              </a:rPr>
              <a:t>www.ncwegypt.com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  <a:hlinkClick r:id="rId3"/>
              </a:rPr>
              <a:t>ncw@ncwegypt.com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+mn-cs"/>
              </a:rPr>
            </a:br>
            <a:endParaRPr lang="en-US" sz="3600" dirty="0">
              <a:solidFill>
                <a:srgbClr val="FF0000"/>
              </a:solidFill>
              <a:effectLst/>
              <a:latin typeface="Traditional Arabic" panose="02020603050405020304" pitchFamily="18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5793359"/>
              </p:ext>
            </p:extLst>
          </p:nvPr>
        </p:nvGraphicFramePr>
        <p:xfrm>
          <a:off x="304800" y="1981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592932" y="1298655"/>
            <a:ext cx="4495141" cy="61927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ar-EG" sz="32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أشكال </a:t>
            </a:r>
            <a:r>
              <a:rPr lang="ar-EG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العنف التي شملها  </a:t>
            </a:r>
            <a:r>
              <a:rPr lang="ar-EG" sz="32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المسح </a:t>
            </a:r>
            <a:endParaRPr lang="en-US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5467" y="1733602"/>
            <a:ext cx="3931920" cy="1365504"/>
          </a:xfrm>
          <a:prstGeom prst="ellipse">
            <a:avLst/>
          </a:prstGeom>
          <a:scene3d>
            <a:camera prst="orthographicFront"/>
            <a:lightRig rig="flat" dir="t"/>
          </a:scene3d>
          <a:sp3d z="-190500" extrusionH="12700" prstMaterial="matte"/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own Arrow 7"/>
          <p:cNvSpPr/>
          <p:nvPr/>
        </p:nvSpPr>
        <p:spPr>
          <a:xfrm>
            <a:off x="4191000" y="4971797"/>
            <a:ext cx="762000" cy="487680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743200" y="5361941"/>
            <a:ext cx="3657600" cy="914400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914400 h 914400"/>
              <a:gd name="connsiteX3" fmla="*/ 0 w 3657600"/>
              <a:gd name="connsiteY3" fmla="*/ 914400 h 914400"/>
              <a:gd name="connsiteX4" fmla="*/ 0 w 3657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21336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800" b="1" kern="1200" dirty="0" smtClean="0"/>
              <a:t>عوامل التأثير على معدلات الإنتشار</a:t>
            </a:r>
            <a:endParaRPr lang="en-US" sz="28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29456" y="3099106"/>
            <a:ext cx="1371600" cy="1371600"/>
          </a:xfrm>
          <a:custGeom>
            <a:avLst/>
            <a:gdLst>
              <a:gd name="connsiteX0" fmla="*/ 0 w 1371600"/>
              <a:gd name="connsiteY0" fmla="*/ 685800 h 1371600"/>
              <a:gd name="connsiteX1" fmla="*/ 685800 w 1371600"/>
              <a:gd name="connsiteY1" fmla="*/ 0 h 1371600"/>
              <a:gd name="connsiteX2" fmla="*/ 1371600 w 1371600"/>
              <a:gd name="connsiteY2" fmla="*/ 685800 h 1371600"/>
              <a:gd name="connsiteX3" fmla="*/ 685800 w 1371600"/>
              <a:gd name="connsiteY3" fmla="*/ 1371600 h 1371600"/>
              <a:gd name="connsiteX4" fmla="*/ 0 w 1371600"/>
              <a:gd name="connsiteY4" fmla="*/ 6858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0" y="685800"/>
                </a:moveTo>
                <a:cubicBezTo>
                  <a:pt x="0" y="307043"/>
                  <a:pt x="307043" y="0"/>
                  <a:pt x="685800" y="0"/>
                </a:cubicBez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6" tIns="226266" rIns="226266" bIns="22626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000" b="1" kern="1200" dirty="0" smtClean="0">
                <a:solidFill>
                  <a:srgbClr val="4A175F"/>
                </a:solidFill>
                <a:cs typeface="Sultan bold" pitchFamily="2" charset="-78"/>
              </a:rPr>
              <a:t>السلوكيات التحكمية</a:t>
            </a:r>
            <a:endParaRPr lang="en-US" sz="2000" b="1" kern="1200" dirty="0">
              <a:solidFill>
                <a:srgbClr val="4A175F"/>
              </a:solidFill>
              <a:cs typeface="Sultan bold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47999" y="2070101"/>
            <a:ext cx="1371600" cy="1371600"/>
          </a:xfrm>
          <a:custGeom>
            <a:avLst/>
            <a:gdLst>
              <a:gd name="connsiteX0" fmla="*/ 0 w 1371600"/>
              <a:gd name="connsiteY0" fmla="*/ 685800 h 1371600"/>
              <a:gd name="connsiteX1" fmla="*/ 685800 w 1371600"/>
              <a:gd name="connsiteY1" fmla="*/ 0 h 1371600"/>
              <a:gd name="connsiteX2" fmla="*/ 1371600 w 1371600"/>
              <a:gd name="connsiteY2" fmla="*/ 685800 h 1371600"/>
              <a:gd name="connsiteX3" fmla="*/ 685800 w 1371600"/>
              <a:gd name="connsiteY3" fmla="*/ 1371600 h 1371600"/>
              <a:gd name="connsiteX4" fmla="*/ 0 w 1371600"/>
              <a:gd name="connsiteY4" fmla="*/ 6858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0" y="685800"/>
                </a:moveTo>
                <a:cubicBezTo>
                  <a:pt x="0" y="307043"/>
                  <a:pt x="307043" y="0"/>
                  <a:pt x="685800" y="0"/>
                </a:cubicBez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00276"/>
              <a:satOff val="42783"/>
              <a:lumOff val="-3235"/>
              <a:alphaOff val="0"/>
            </a:schemeClr>
          </a:fillRef>
          <a:effectRef idx="2">
            <a:schemeClr val="accent4">
              <a:hueOff val="-2900276"/>
              <a:satOff val="42783"/>
              <a:lumOff val="-3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6" tIns="226266" rIns="226266" bIns="22626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000" b="1" kern="1200" dirty="0" smtClean="0">
                <a:solidFill>
                  <a:srgbClr val="4A175F"/>
                </a:solidFill>
              </a:rPr>
              <a:t>قبول السيطرة الذكورية </a:t>
            </a:r>
            <a:endParaRPr lang="en-US" sz="2000" b="1" kern="1200" dirty="0">
              <a:solidFill>
                <a:srgbClr val="4A175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50080" y="1738478"/>
            <a:ext cx="1371600" cy="1371600"/>
          </a:xfrm>
          <a:custGeom>
            <a:avLst/>
            <a:gdLst>
              <a:gd name="connsiteX0" fmla="*/ 0 w 1371600"/>
              <a:gd name="connsiteY0" fmla="*/ 685800 h 1371600"/>
              <a:gd name="connsiteX1" fmla="*/ 685800 w 1371600"/>
              <a:gd name="connsiteY1" fmla="*/ 0 h 1371600"/>
              <a:gd name="connsiteX2" fmla="*/ 1371600 w 1371600"/>
              <a:gd name="connsiteY2" fmla="*/ 685800 h 1371600"/>
              <a:gd name="connsiteX3" fmla="*/ 685800 w 1371600"/>
              <a:gd name="connsiteY3" fmla="*/ 1371600 h 1371600"/>
              <a:gd name="connsiteX4" fmla="*/ 0 w 1371600"/>
              <a:gd name="connsiteY4" fmla="*/ 6858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0" y="685800"/>
                </a:moveTo>
                <a:cubicBezTo>
                  <a:pt x="0" y="307043"/>
                  <a:pt x="307043" y="0"/>
                  <a:pt x="685800" y="0"/>
                </a:cubicBez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800551"/>
              <a:satOff val="85567"/>
              <a:lumOff val="-6470"/>
              <a:alphaOff val="0"/>
            </a:schemeClr>
          </a:fillRef>
          <a:effectRef idx="2">
            <a:schemeClr val="accent4">
              <a:hueOff val="-5800551"/>
              <a:satOff val="85567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266" tIns="226266" rIns="226266" bIns="22626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000" b="1" kern="1200" dirty="0" smtClean="0">
                <a:solidFill>
                  <a:srgbClr val="4A175F"/>
                </a:solidFill>
              </a:rPr>
              <a:t>قبول المرأة للعنف </a:t>
            </a:r>
            <a:endParaRPr lang="en-US" sz="2000" b="1" kern="1200" dirty="0">
              <a:solidFill>
                <a:srgbClr val="4A175F"/>
              </a:solidFill>
            </a:endParaRPr>
          </a:p>
        </p:txBody>
      </p:sp>
      <p:sp>
        <p:nvSpPr>
          <p:cNvPr id="14" name="Shape 13"/>
          <p:cNvSpPr/>
          <p:nvPr/>
        </p:nvSpPr>
        <p:spPr>
          <a:xfrm>
            <a:off x="2367827" y="1534273"/>
            <a:ext cx="4267200" cy="3444244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Left Arrow 6"/>
          <p:cNvSpPr/>
          <p:nvPr/>
        </p:nvSpPr>
        <p:spPr>
          <a:xfrm>
            <a:off x="6400800" y="3429000"/>
            <a:ext cx="1524000" cy="15143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7030A0"/>
                </a:solidFill>
              </a:rPr>
              <a:t>الأستقلال المادي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19200" y="3505200"/>
            <a:ext cx="1524000" cy="14381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rgbClr val="7030A0"/>
                </a:solidFill>
              </a:rPr>
              <a:t>المستوى التعليمي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2093391" y="3084060"/>
            <a:ext cx="1045130" cy="118984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1816495" y="1925512"/>
            <a:ext cx="1759384" cy="1231512"/>
          </a:xfrm>
          <a:custGeom>
            <a:avLst/>
            <a:gdLst>
              <a:gd name="connsiteX0" fmla="*/ 0 w 1759384"/>
              <a:gd name="connsiteY0" fmla="*/ 205293 h 1231512"/>
              <a:gd name="connsiteX1" fmla="*/ 205293 w 1759384"/>
              <a:gd name="connsiteY1" fmla="*/ 0 h 1231512"/>
              <a:gd name="connsiteX2" fmla="*/ 1554091 w 1759384"/>
              <a:gd name="connsiteY2" fmla="*/ 0 h 1231512"/>
              <a:gd name="connsiteX3" fmla="*/ 1759384 w 1759384"/>
              <a:gd name="connsiteY3" fmla="*/ 205293 h 1231512"/>
              <a:gd name="connsiteX4" fmla="*/ 1759384 w 1759384"/>
              <a:gd name="connsiteY4" fmla="*/ 1026219 h 1231512"/>
              <a:gd name="connsiteX5" fmla="*/ 1554091 w 1759384"/>
              <a:gd name="connsiteY5" fmla="*/ 1231512 h 1231512"/>
              <a:gd name="connsiteX6" fmla="*/ 205293 w 1759384"/>
              <a:gd name="connsiteY6" fmla="*/ 1231512 h 1231512"/>
              <a:gd name="connsiteX7" fmla="*/ 0 w 1759384"/>
              <a:gd name="connsiteY7" fmla="*/ 1026219 h 1231512"/>
              <a:gd name="connsiteX8" fmla="*/ 0 w 1759384"/>
              <a:gd name="connsiteY8" fmla="*/ 205293 h 12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9384" h="1231512">
                <a:moveTo>
                  <a:pt x="0" y="205293"/>
                </a:moveTo>
                <a:cubicBezTo>
                  <a:pt x="0" y="91913"/>
                  <a:pt x="91913" y="0"/>
                  <a:pt x="205293" y="0"/>
                </a:cubicBezTo>
                <a:lnTo>
                  <a:pt x="1554091" y="0"/>
                </a:lnTo>
                <a:cubicBezTo>
                  <a:pt x="1667471" y="0"/>
                  <a:pt x="1759384" y="91913"/>
                  <a:pt x="1759384" y="205293"/>
                </a:cubicBezTo>
                <a:lnTo>
                  <a:pt x="1759384" y="1026219"/>
                </a:lnTo>
                <a:cubicBezTo>
                  <a:pt x="1759384" y="1139599"/>
                  <a:pt x="1667471" y="1231512"/>
                  <a:pt x="1554091" y="1231512"/>
                </a:cubicBezTo>
                <a:lnTo>
                  <a:pt x="205293" y="1231512"/>
                </a:lnTo>
                <a:cubicBezTo>
                  <a:pt x="91913" y="1231512"/>
                  <a:pt x="0" y="1139599"/>
                  <a:pt x="0" y="1026219"/>
                </a:cubicBezTo>
                <a:lnTo>
                  <a:pt x="0" y="20529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36328" tIns="136328" rIns="136328" bIns="13632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2000" b="1" kern="1200" dirty="0" smtClean="0">
                <a:solidFill>
                  <a:srgbClr val="7030A0"/>
                </a:solidFill>
              </a:rPr>
              <a:t>نفسية، بدنية، معنية بالصحة الإنـجابية</a:t>
            </a:r>
            <a:endParaRPr lang="en-US" sz="2000" b="1" kern="1200" dirty="0">
              <a:solidFill>
                <a:srgbClr val="7030A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75880" y="2042965"/>
            <a:ext cx="1279608" cy="995362"/>
          </a:xfrm>
          <a:custGeom>
            <a:avLst/>
            <a:gdLst>
              <a:gd name="connsiteX0" fmla="*/ 0 w 1279608"/>
              <a:gd name="connsiteY0" fmla="*/ 0 h 995362"/>
              <a:gd name="connsiteX1" fmla="*/ 1279608 w 1279608"/>
              <a:gd name="connsiteY1" fmla="*/ 0 h 995362"/>
              <a:gd name="connsiteX2" fmla="*/ 1279608 w 1279608"/>
              <a:gd name="connsiteY2" fmla="*/ 995362 h 995362"/>
              <a:gd name="connsiteX3" fmla="*/ 0 w 1279608"/>
              <a:gd name="connsiteY3" fmla="*/ 995362 h 995362"/>
              <a:gd name="connsiteX4" fmla="*/ 0 w 1279608"/>
              <a:gd name="connsiteY4" fmla="*/ 0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608" h="995362">
                <a:moveTo>
                  <a:pt x="0" y="0"/>
                </a:moveTo>
                <a:lnTo>
                  <a:pt x="1279608" y="0"/>
                </a:lnTo>
                <a:lnTo>
                  <a:pt x="1279608" y="995362"/>
                </a:lnTo>
                <a:lnTo>
                  <a:pt x="0" y="995362"/>
                </a:lnTo>
                <a:lnTo>
                  <a:pt x="0" y="0"/>
                </a:lnTo>
                <a:close/>
              </a:path>
            </a:pathLst>
          </a:custGeom>
          <a:solidFill>
            <a:srgbClr val="E2AC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r" defTabSz="8001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1800" b="1" kern="1200" dirty="0" smtClean="0">
                <a:solidFill>
                  <a:srgbClr val="7030A0"/>
                </a:solidFill>
              </a:rPr>
              <a:t>حدوث اصابات ونوعها</a:t>
            </a:r>
            <a:endParaRPr lang="en-US" sz="1800" b="1" kern="1200" dirty="0">
              <a:solidFill>
                <a:srgbClr val="7030A0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552108" y="4467455"/>
            <a:ext cx="1045130" cy="118984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275212" y="3308907"/>
            <a:ext cx="1759384" cy="1231512"/>
          </a:xfrm>
          <a:custGeom>
            <a:avLst/>
            <a:gdLst>
              <a:gd name="connsiteX0" fmla="*/ 0 w 1759384"/>
              <a:gd name="connsiteY0" fmla="*/ 205293 h 1231512"/>
              <a:gd name="connsiteX1" fmla="*/ 205293 w 1759384"/>
              <a:gd name="connsiteY1" fmla="*/ 0 h 1231512"/>
              <a:gd name="connsiteX2" fmla="*/ 1554091 w 1759384"/>
              <a:gd name="connsiteY2" fmla="*/ 0 h 1231512"/>
              <a:gd name="connsiteX3" fmla="*/ 1759384 w 1759384"/>
              <a:gd name="connsiteY3" fmla="*/ 205293 h 1231512"/>
              <a:gd name="connsiteX4" fmla="*/ 1759384 w 1759384"/>
              <a:gd name="connsiteY4" fmla="*/ 1026219 h 1231512"/>
              <a:gd name="connsiteX5" fmla="*/ 1554091 w 1759384"/>
              <a:gd name="connsiteY5" fmla="*/ 1231512 h 1231512"/>
              <a:gd name="connsiteX6" fmla="*/ 205293 w 1759384"/>
              <a:gd name="connsiteY6" fmla="*/ 1231512 h 1231512"/>
              <a:gd name="connsiteX7" fmla="*/ 0 w 1759384"/>
              <a:gd name="connsiteY7" fmla="*/ 1026219 h 1231512"/>
              <a:gd name="connsiteX8" fmla="*/ 0 w 1759384"/>
              <a:gd name="connsiteY8" fmla="*/ 205293 h 123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9384" h="1231512">
                <a:moveTo>
                  <a:pt x="0" y="205293"/>
                </a:moveTo>
                <a:cubicBezTo>
                  <a:pt x="0" y="91913"/>
                  <a:pt x="91913" y="0"/>
                  <a:pt x="205293" y="0"/>
                </a:cubicBezTo>
                <a:lnTo>
                  <a:pt x="1554091" y="0"/>
                </a:lnTo>
                <a:cubicBezTo>
                  <a:pt x="1667471" y="0"/>
                  <a:pt x="1759384" y="91913"/>
                  <a:pt x="1759384" y="205293"/>
                </a:cubicBezTo>
                <a:lnTo>
                  <a:pt x="1759384" y="1026219"/>
                </a:lnTo>
                <a:cubicBezTo>
                  <a:pt x="1759384" y="1139599"/>
                  <a:pt x="1667471" y="1231512"/>
                  <a:pt x="1554091" y="1231512"/>
                </a:cubicBezTo>
                <a:lnTo>
                  <a:pt x="205293" y="1231512"/>
                </a:lnTo>
                <a:cubicBezTo>
                  <a:pt x="91913" y="1231512"/>
                  <a:pt x="0" y="1139599"/>
                  <a:pt x="0" y="1026219"/>
                </a:cubicBezTo>
                <a:lnTo>
                  <a:pt x="0" y="20529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28708" tIns="128708" rIns="128708" bIns="128708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solidFill>
                  <a:srgbClr val="7030A0"/>
                </a:solidFill>
              </a:rPr>
              <a:t>إبلاغ الشرطة، الحصول على الخدمات الصحية، الخدمات الإجتماعية </a:t>
            </a:r>
            <a:endParaRPr lang="en-US" sz="1800" b="1" kern="1200" dirty="0">
              <a:solidFill>
                <a:srgbClr val="7030A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34597" y="3426360"/>
            <a:ext cx="1279608" cy="995362"/>
          </a:xfrm>
          <a:custGeom>
            <a:avLst/>
            <a:gdLst>
              <a:gd name="connsiteX0" fmla="*/ 0 w 1279608"/>
              <a:gd name="connsiteY0" fmla="*/ 0 h 995362"/>
              <a:gd name="connsiteX1" fmla="*/ 1279608 w 1279608"/>
              <a:gd name="connsiteY1" fmla="*/ 0 h 995362"/>
              <a:gd name="connsiteX2" fmla="*/ 1279608 w 1279608"/>
              <a:gd name="connsiteY2" fmla="*/ 995362 h 995362"/>
              <a:gd name="connsiteX3" fmla="*/ 0 w 1279608"/>
              <a:gd name="connsiteY3" fmla="*/ 995362 h 995362"/>
              <a:gd name="connsiteX4" fmla="*/ 0 w 1279608"/>
              <a:gd name="connsiteY4" fmla="*/ 0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608" h="995362">
                <a:moveTo>
                  <a:pt x="0" y="0"/>
                </a:moveTo>
                <a:lnTo>
                  <a:pt x="1279608" y="0"/>
                </a:lnTo>
                <a:lnTo>
                  <a:pt x="1279608" y="995362"/>
                </a:lnTo>
                <a:lnTo>
                  <a:pt x="0" y="995362"/>
                </a:lnTo>
                <a:lnTo>
                  <a:pt x="0" y="0"/>
                </a:lnTo>
                <a:close/>
              </a:path>
            </a:pathLst>
          </a:custGeom>
          <a:solidFill>
            <a:srgbClr val="E2AC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171450" lvl="1" indent="-171450" algn="r" defTabSz="8445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1900" b="1" kern="1200" dirty="0" smtClean="0">
                <a:solidFill>
                  <a:srgbClr val="7030A0"/>
                </a:solidFill>
              </a:rPr>
              <a:t>الإبلاغ وطلب المساعدة</a:t>
            </a:r>
            <a:endParaRPr lang="en-US" sz="1900" b="1" kern="1200" dirty="0">
              <a:solidFill>
                <a:srgbClr val="7030A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90704" y="4571995"/>
            <a:ext cx="1903777" cy="1383185"/>
          </a:xfrm>
          <a:custGeom>
            <a:avLst/>
            <a:gdLst>
              <a:gd name="connsiteX0" fmla="*/ 0 w 1903777"/>
              <a:gd name="connsiteY0" fmla="*/ 230577 h 1383185"/>
              <a:gd name="connsiteX1" fmla="*/ 230577 w 1903777"/>
              <a:gd name="connsiteY1" fmla="*/ 0 h 1383185"/>
              <a:gd name="connsiteX2" fmla="*/ 1673200 w 1903777"/>
              <a:gd name="connsiteY2" fmla="*/ 0 h 1383185"/>
              <a:gd name="connsiteX3" fmla="*/ 1903777 w 1903777"/>
              <a:gd name="connsiteY3" fmla="*/ 230577 h 1383185"/>
              <a:gd name="connsiteX4" fmla="*/ 1903777 w 1903777"/>
              <a:gd name="connsiteY4" fmla="*/ 1152608 h 1383185"/>
              <a:gd name="connsiteX5" fmla="*/ 1673200 w 1903777"/>
              <a:gd name="connsiteY5" fmla="*/ 1383185 h 1383185"/>
              <a:gd name="connsiteX6" fmla="*/ 230577 w 1903777"/>
              <a:gd name="connsiteY6" fmla="*/ 1383185 h 1383185"/>
              <a:gd name="connsiteX7" fmla="*/ 0 w 1903777"/>
              <a:gd name="connsiteY7" fmla="*/ 1152608 h 1383185"/>
              <a:gd name="connsiteX8" fmla="*/ 0 w 1903777"/>
              <a:gd name="connsiteY8" fmla="*/ 230577 h 138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777" h="1383185">
                <a:moveTo>
                  <a:pt x="0" y="230577"/>
                </a:moveTo>
                <a:cubicBezTo>
                  <a:pt x="0" y="103233"/>
                  <a:pt x="103233" y="0"/>
                  <a:pt x="230577" y="0"/>
                </a:cubicBezTo>
                <a:lnTo>
                  <a:pt x="1673200" y="0"/>
                </a:lnTo>
                <a:cubicBezTo>
                  <a:pt x="1800544" y="0"/>
                  <a:pt x="1903777" y="103233"/>
                  <a:pt x="1903777" y="230577"/>
                </a:cubicBezTo>
                <a:lnTo>
                  <a:pt x="1903777" y="1152608"/>
                </a:lnTo>
                <a:cubicBezTo>
                  <a:pt x="1903777" y="1279952"/>
                  <a:pt x="1800544" y="1383185"/>
                  <a:pt x="1673200" y="1383185"/>
                </a:cubicBezTo>
                <a:lnTo>
                  <a:pt x="230577" y="1383185"/>
                </a:lnTo>
                <a:cubicBezTo>
                  <a:pt x="103233" y="1383185"/>
                  <a:pt x="0" y="1279952"/>
                  <a:pt x="0" y="1152608"/>
                </a:cubicBezTo>
                <a:lnTo>
                  <a:pt x="0" y="23057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20874" tIns="120874" rIns="120874" bIns="12087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400" b="1" kern="1200" dirty="0" smtClean="0">
                <a:solidFill>
                  <a:srgbClr val="7030A0"/>
                </a:solidFill>
              </a:rPr>
              <a:t>المباشرة /الملموسة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400" b="1" kern="1200" dirty="0" smtClean="0">
                <a:solidFill>
                  <a:srgbClr val="7030A0"/>
                </a:solidFill>
              </a:rPr>
              <a:t>الغير مباشرة /الملموسة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400" b="1" kern="1200" dirty="0" smtClean="0">
                <a:solidFill>
                  <a:srgbClr val="7030A0"/>
                </a:solidFill>
              </a:rPr>
              <a:t>المباشرة الغير ملموسة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400" b="1" kern="1200" dirty="0" smtClean="0">
                <a:solidFill>
                  <a:srgbClr val="7030A0"/>
                </a:solidFill>
              </a:rPr>
              <a:t>الغير مباشرة /الغير ملموسة</a:t>
            </a:r>
            <a:endParaRPr lang="en-US" sz="1400" b="1" kern="1200" dirty="0">
              <a:solidFill>
                <a:srgbClr val="7030A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643829" y="4658409"/>
            <a:ext cx="1463578" cy="1279737"/>
          </a:xfrm>
          <a:custGeom>
            <a:avLst/>
            <a:gdLst>
              <a:gd name="connsiteX0" fmla="*/ 0 w 1463578"/>
              <a:gd name="connsiteY0" fmla="*/ 0 h 1279737"/>
              <a:gd name="connsiteX1" fmla="*/ 1463578 w 1463578"/>
              <a:gd name="connsiteY1" fmla="*/ 0 h 1279737"/>
              <a:gd name="connsiteX2" fmla="*/ 1463578 w 1463578"/>
              <a:gd name="connsiteY2" fmla="*/ 1279737 h 1279737"/>
              <a:gd name="connsiteX3" fmla="*/ 0 w 1463578"/>
              <a:gd name="connsiteY3" fmla="*/ 1279737 h 1279737"/>
              <a:gd name="connsiteX4" fmla="*/ 0 w 1463578"/>
              <a:gd name="connsiteY4" fmla="*/ 0 h 12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578" h="1279737">
                <a:moveTo>
                  <a:pt x="0" y="0"/>
                </a:moveTo>
                <a:lnTo>
                  <a:pt x="1463578" y="0"/>
                </a:lnTo>
                <a:lnTo>
                  <a:pt x="1463578" y="1279737"/>
                </a:lnTo>
                <a:lnTo>
                  <a:pt x="0" y="1279737"/>
                </a:lnTo>
                <a:lnTo>
                  <a:pt x="0" y="0"/>
                </a:lnTo>
                <a:close/>
              </a:path>
            </a:pathLst>
          </a:custGeom>
          <a:solidFill>
            <a:srgbClr val="E2AC0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r" defTabSz="8001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1800" b="1" kern="1200" dirty="0" smtClean="0">
                <a:solidFill>
                  <a:srgbClr val="7030A0"/>
                </a:solidFill>
              </a:rPr>
              <a:t>التكلفة الإقتصادية الناجمة عن العنف</a:t>
            </a:r>
            <a:endParaRPr lang="en-US" sz="1800" b="1" kern="12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269" y="1503361"/>
            <a:ext cx="826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b="1" dirty="0" smtClean="0"/>
              <a:t>رصـد توابع  العنف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53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3810000" cy="381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3429000" cy="3429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Multiply 3"/>
          <p:cNvSpPr/>
          <p:nvPr/>
        </p:nvSpPr>
        <p:spPr>
          <a:xfrm>
            <a:off x="3477774" y="2999014"/>
            <a:ext cx="2267706" cy="22587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914400"/>
            <a:ext cx="701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solidFill>
                  <a:schemeClr val="bg1"/>
                </a:solidFill>
                <a:cs typeface="Sultan bold" pitchFamily="2" charset="-78"/>
              </a:rPr>
              <a:t>أهم نتائج المسح الإقتصادي للعنف </a:t>
            </a:r>
            <a:endParaRPr lang="ar-EG" sz="4400" b="1" dirty="0" smtClean="0">
              <a:solidFill>
                <a:schemeClr val="bg1"/>
              </a:solidFill>
              <a:cs typeface="Sultan bold" pitchFamily="2" charset="-78"/>
            </a:endParaRPr>
          </a:p>
          <a:p>
            <a:pPr algn="ctr" rtl="1"/>
            <a:r>
              <a:rPr lang="ar-SA" sz="4400" b="1" dirty="0" smtClean="0">
                <a:solidFill>
                  <a:schemeClr val="bg1"/>
                </a:solidFill>
                <a:cs typeface="Sultan bold" pitchFamily="2" charset="-78"/>
              </a:rPr>
              <a:t>القائم </a:t>
            </a:r>
            <a:r>
              <a:rPr lang="ar-SA" sz="4400" b="1" dirty="0">
                <a:solidFill>
                  <a:schemeClr val="bg1"/>
                </a:solidFill>
                <a:cs typeface="Sultan bold" pitchFamily="2" charset="-78"/>
              </a:rPr>
              <a:t>على النوع الإجتماعي في مصر 2015 </a:t>
            </a:r>
            <a:endParaRPr lang="en-US" sz="4400" dirty="0">
              <a:solidFill>
                <a:schemeClr val="bg1"/>
              </a:solidFill>
              <a:cs typeface="Sultan bold" pitchFamily="2" charset="-78"/>
            </a:endParaRPr>
          </a:p>
          <a:p>
            <a:pPr algn="ctr" rtl="1"/>
            <a:endParaRPr lang="en-US" sz="2800" dirty="0">
              <a:solidFill>
                <a:schemeClr val="bg1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3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dirty="0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60062"/>
            <a:ext cx="4000500" cy="4000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685800" y="5493603"/>
            <a:ext cx="8077200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r"/>
            <a:r>
              <a:rPr lang="ar-EG" sz="2800" b="1" dirty="0" smtClean="0">
                <a:solidFill>
                  <a:srgbClr val="E2AC00"/>
                </a:solidFill>
              </a:rPr>
              <a:t>اذا فعلى عكس المتوقع وجد أن أغلب </a:t>
            </a:r>
            <a:r>
              <a:rPr lang="ar-EG" sz="2800" b="1" dirty="0">
                <a:solidFill>
                  <a:srgbClr val="E2AC00"/>
                </a:solidFill>
              </a:rPr>
              <a:t>العنف </a:t>
            </a:r>
            <a:r>
              <a:rPr lang="ar-EG" sz="2800" b="1" dirty="0" smtClean="0">
                <a:solidFill>
                  <a:srgbClr val="E2AC00"/>
                </a:solidFill>
              </a:rPr>
              <a:t>لا يحدث في </a:t>
            </a:r>
            <a:r>
              <a:rPr lang="ar-EG" sz="2800" b="1" dirty="0">
                <a:solidFill>
                  <a:srgbClr val="E2AC00"/>
                </a:solidFill>
              </a:rPr>
              <a:t>المحيط العام</a:t>
            </a:r>
          </a:p>
          <a:p>
            <a:pPr algn="r"/>
            <a:r>
              <a:rPr lang="ar-EG" sz="2800" b="1" dirty="0" smtClean="0">
                <a:solidFill>
                  <a:srgbClr val="E2AC00"/>
                </a:solidFill>
              </a:rPr>
              <a:t>بل ان أعلى </a:t>
            </a:r>
            <a:r>
              <a:rPr lang="ar-EG" sz="2800" b="1" dirty="0">
                <a:solidFill>
                  <a:srgbClr val="E2AC00"/>
                </a:solidFill>
              </a:rPr>
              <a:t>معدلات العنف تواجهها المرأة </a:t>
            </a:r>
            <a:r>
              <a:rPr lang="ar-EG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في بيتها في المكان الذي تأمن اليه</a:t>
            </a:r>
            <a:r>
              <a:rPr lang="ar-EG" sz="2800" b="1" dirty="0">
                <a:solidFill>
                  <a:srgbClr val="E2AC00"/>
                </a:solidFill>
              </a:rPr>
              <a:t> </a:t>
            </a:r>
            <a:endParaRPr lang="en-US" sz="2800" b="1" dirty="0" smtClean="0">
              <a:solidFill>
                <a:srgbClr val="E2A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246" y="1524000"/>
            <a:ext cx="4423954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 smtClean="0"/>
              <a:t>23.8% على يد الزوج أو الخطيب 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 smtClean="0"/>
              <a:t>23.4 </a:t>
            </a:r>
            <a:r>
              <a:rPr lang="ar-EG" sz="2800" b="1" dirty="0"/>
              <a:t>% </a:t>
            </a:r>
            <a:r>
              <a:rPr lang="ar-EG" sz="2800" b="1" dirty="0" smtClean="0"/>
              <a:t>في </a:t>
            </a:r>
            <a:r>
              <a:rPr lang="ar-EG" sz="2800" b="1" dirty="0"/>
              <a:t>الأسرة </a:t>
            </a:r>
            <a:r>
              <a:rPr lang="ar-EG" sz="2800" b="1" dirty="0" smtClean="0"/>
              <a:t>أو البيئة المحيطة.</a:t>
            </a:r>
            <a:endParaRPr lang="ar-EG" sz="28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800" b="1" dirty="0"/>
              <a:t>13% </a:t>
            </a:r>
            <a:r>
              <a:rPr lang="ar-EG" sz="2800" b="1" dirty="0" smtClean="0"/>
              <a:t>في </a:t>
            </a:r>
            <a:r>
              <a:rPr lang="ar-EG" sz="2800" b="1" dirty="0"/>
              <a:t>الأماكن </a:t>
            </a:r>
            <a:r>
              <a:rPr lang="ar-EG" sz="2800" b="1" dirty="0" smtClean="0"/>
              <a:t>العامة</a:t>
            </a:r>
            <a:endParaRPr lang="ar-EG" sz="2800" b="1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259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EG" smtClean="0">
                <a:cs typeface="Sultan bold" pitchFamily="2" charset="-78"/>
              </a:rPr>
              <a:t>مسح التكلفة الإقتصادية للعنف القائم على النوع الإجتماعي   ٢٠١٥</a:t>
            </a:r>
            <a:endParaRPr lang="en-US" dirty="0">
              <a:cs typeface="Sultan 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rgbClr val="FFC000"/>
                </a:solidFill>
              </a:rPr>
              <a:t>نحو </a:t>
            </a:r>
            <a:r>
              <a:rPr lang="ar-EG" sz="2800" b="1" dirty="0">
                <a:solidFill>
                  <a:srgbClr val="FFC000"/>
                </a:solidFill>
              </a:rPr>
              <a:t>مليون أمرأة تركت بيت الزوجية أثر العنف الأسري في عام </a:t>
            </a:r>
            <a:r>
              <a:rPr lang="ar-EG" sz="2800" b="1" dirty="0" smtClean="0">
                <a:solidFill>
                  <a:srgbClr val="FFC000"/>
                </a:solidFill>
              </a:rPr>
              <a:t>واحد</a:t>
            </a:r>
            <a:endParaRPr lang="ar-EG" sz="28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381500" cy="40369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ounded Rectangle 3"/>
          <p:cNvSpPr/>
          <p:nvPr/>
        </p:nvSpPr>
        <p:spPr>
          <a:xfrm>
            <a:off x="4884420" y="3580553"/>
            <a:ext cx="40005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solidFill>
                  <a:srgbClr val="6D218B"/>
                </a:solidFill>
              </a:rPr>
              <a:t>هل ندرك مصير من ليس لها اهل أو مأوى</a:t>
            </a:r>
            <a:r>
              <a:rPr lang="ar-EG" sz="2800" b="1" dirty="0" smtClean="0">
                <a:solidFill>
                  <a:srgbClr val="6D218B"/>
                </a:solidFill>
              </a:rPr>
              <a:t>؟</a:t>
            </a:r>
            <a:endParaRPr lang="ar-EG" sz="2800" b="1" dirty="0">
              <a:solidFill>
                <a:srgbClr val="6D2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4876</TotalTime>
  <Words>1585</Words>
  <Application>Microsoft Office PowerPoint</Application>
  <PresentationFormat>On-screen Show (4:3)</PresentationFormat>
  <Paragraphs>249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 Unicode MS</vt:lpstr>
      <vt:lpstr>Aharoni</vt:lpstr>
      <vt:lpstr>Arial</vt:lpstr>
      <vt:lpstr>Arial Black</vt:lpstr>
      <vt:lpstr>Book Antiqua</vt:lpstr>
      <vt:lpstr>Calibri</vt:lpstr>
      <vt:lpstr>Lucida Sans</vt:lpstr>
      <vt:lpstr>Sultan bold</vt:lpstr>
      <vt:lpstr>Times New Roman</vt:lpstr>
      <vt:lpstr>Traditional Arabic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يتحمل التكلفة؟</vt:lpstr>
      <vt:lpstr>PowerPoint Presentation</vt:lpstr>
      <vt:lpstr>التكلفة المباشرة</vt:lpstr>
      <vt:lpstr>التكلفة  غير المباشرة</vt:lpstr>
      <vt:lpstr>أرقام عن التكلفة المباشرة:</vt:lpstr>
      <vt:lpstr>PowerPoint Presentation</vt:lpstr>
      <vt:lpstr>PowerPoint Presentation</vt:lpstr>
      <vt:lpstr>PowerPoint Presentation</vt:lpstr>
      <vt:lpstr>وشكراً على حسن الاستماع   لمزيدا من المعلومات يرجى زيارة الموقع أو مراستنا عبر البريد الالكتروني:  www.ncwegypt.com ncw@ncwegypt.com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 Salah</dc:creator>
  <cp:lastModifiedBy>User</cp:lastModifiedBy>
  <cp:revision>205</cp:revision>
  <dcterms:created xsi:type="dcterms:W3CDTF">2016-05-26T08:05:18Z</dcterms:created>
  <dcterms:modified xsi:type="dcterms:W3CDTF">2018-09-19T08:31:49Z</dcterms:modified>
</cp:coreProperties>
</file>