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301" r:id="rId2"/>
  </p:sldMasterIdLst>
  <p:notesMasterIdLst>
    <p:notesMasterId r:id="rId22"/>
  </p:notesMasterIdLst>
  <p:handoutMasterIdLst>
    <p:handoutMasterId r:id="rId23"/>
  </p:handoutMasterIdLst>
  <p:sldIdLst>
    <p:sldId id="310" r:id="rId3"/>
    <p:sldId id="257" r:id="rId4"/>
    <p:sldId id="569" r:id="rId5"/>
    <p:sldId id="573" r:id="rId6"/>
    <p:sldId id="575" r:id="rId7"/>
    <p:sldId id="576" r:id="rId8"/>
    <p:sldId id="577" r:id="rId9"/>
    <p:sldId id="591" r:id="rId10"/>
    <p:sldId id="427" r:id="rId11"/>
    <p:sldId id="451" r:id="rId12"/>
    <p:sldId id="578" r:id="rId13"/>
    <p:sldId id="579" r:id="rId14"/>
    <p:sldId id="585" r:id="rId15"/>
    <p:sldId id="581" r:id="rId16"/>
    <p:sldId id="590" r:id="rId17"/>
    <p:sldId id="587" r:id="rId18"/>
    <p:sldId id="589" r:id="rId19"/>
    <p:sldId id="588" r:id="rId20"/>
    <p:sldId id="282" r:id="rId21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1B9F"/>
    <a:srgbClr val="7DBAD1"/>
    <a:srgbClr val="418FDE"/>
    <a:srgbClr val="F0F1AA"/>
    <a:srgbClr val="007096"/>
    <a:srgbClr val="142A4D"/>
    <a:srgbClr val="17496D"/>
    <a:srgbClr val="CE4237"/>
    <a:srgbClr val="E09340"/>
    <a:srgbClr val="005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5953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90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846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4E262685-15B3-E84B-80A4-6486325216F0}" type="datetime1">
              <a:rPr lang="en-US"/>
              <a:pPr>
                <a:defRPr/>
              </a:pPr>
              <a:t>20/03/2019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24E24493-52DC-304D-B36A-34DFA478A1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290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6514F267-0139-9141-BCB5-99C520E39667}" type="datetime1">
              <a:rPr lang="en-US"/>
              <a:pPr>
                <a:defRPr/>
              </a:pPr>
              <a:t>20/03/2019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730ED96E-1745-464B-A4EF-BA6E0644A0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63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D6A04-D356-5A42-B3CA-CD60BD5F91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638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63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D6A04-D356-5A42-B3CA-CD60BD5F91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638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79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02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ACD63134-F4B5-FF41-B6D9-D67331DDBB03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3036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2570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890589" y="2233703"/>
            <a:ext cx="3772353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-108000" algn="r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  <a:lvl3pPr marL="0" indent="-108000" algn="r">
              <a:spcBef>
                <a:spcPts val="0"/>
              </a:spcBef>
              <a:defRPr lang="en-US" sz="1200" b="0" kern="1200" cap="none" dirty="0" smtClean="0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853441" y="2233703"/>
            <a:ext cx="2676071" cy="3880439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897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1975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42EC345B-9D54-4F42-8A0E-92B133D7A864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7084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6618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72190" y="3587965"/>
            <a:ext cx="6971369" cy="25223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72191" y="1898466"/>
            <a:ext cx="1668677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255195" y="1898466"/>
            <a:ext cx="1612434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23654" y="1898466"/>
            <a:ext cx="1519906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440905" y="1898466"/>
            <a:ext cx="1605177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71077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A539E257-1F2E-7942-B6F3-C3D4599DA866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3036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2570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028406" y="1914072"/>
            <a:ext cx="3501106" cy="3946072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01512" y="1914072"/>
            <a:ext cx="2984500" cy="3946072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1564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0CC399CD-A734-224D-9B05-A1CCD1E5BA0F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3036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2570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3974874" y="2233703"/>
            <a:ext cx="3554638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-108000" algn="r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  <a:lvl3pPr marL="0" indent="-108000" algn="r">
              <a:spcBef>
                <a:spcPts val="0"/>
              </a:spcBef>
              <a:defRPr lang="en-US" sz="1200" b="0" kern="1200" cap="none" dirty="0" smtClean="0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592570" y="2233613"/>
            <a:ext cx="3208792" cy="3894137"/>
          </a:xfrm>
          <a:prstGeom prst="rect">
            <a:avLst/>
          </a:prstGeom>
        </p:spPr>
        <p:txBody>
          <a:bodyPr vert="horz"/>
          <a:lstStyle>
            <a:lvl1pPr algn="ctr">
              <a:defRPr>
                <a:latin typeface="Arial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2679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80225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D3CB35B6-CD4A-1344-816D-B4835B8E480F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 rot="10800000">
            <a:off x="4186238" y="39592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19" name="Isosceles Triangle 18"/>
          <p:cNvSpPr/>
          <p:nvPr/>
        </p:nvSpPr>
        <p:spPr>
          <a:xfrm rot="10800000">
            <a:off x="4186238" y="52165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0" name="Isosceles Triangle 19"/>
          <p:cNvSpPr/>
          <p:nvPr/>
        </p:nvSpPr>
        <p:spPr>
          <a:xfrm rot="10800000">
            <a:off x="4186238" y="2690813"/>
            <a:ext cx="147637" cy="114300"/>
          </a:xfrm>
          <a:prstGeom prst="triangle">
            <a:avLst/>
          </a:prstGeom>
          <a:solidFill>
            <a:srgbClr val="2D2D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1" name="Isosceles Triangle 20"/>
          <p:cNvSpPr/>
          <p:nvPr/>
        </p:nvSpPr>
        <p:spPr>
          <a:xfrm rot="16200000">
            <a:off x="3160713" y="3009900"/>
            <a:ext cx="147637" cy="112713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2" name="Isosceles Triangle 21"/>
          <p:cNvSpPr/>
          <p:nvPr/>
        </p:nvSpPr>
        <p:spPr>
          <a:xfrm rot="10800000">
            <a:off x="4186238" y="3322638"/>
            <a:ext cx="147637" cy="112712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3" name="Isosceles Triangle 22"/>
          <p:cNvSpPr/>
          <p:nvPr/>
        </p:nvSpPr>
        <p:spPr>
          <a:xfrm rot="10800000">
            <a:off x="4186238" y="39592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4" name="Isosceles Triangle 23"/>
          <p:cNvSpPr/>
          <p:nvPr/>
        </p:nvSpPr>
        <p:spPr>
          <a:xfrm rot="10800000">
            <a:off x="4186238" y="4589463"/>
            <a:ext cx="147637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5" name="Isosceles Triangle 24"/>
          <p:cNvSpPr/>
          <p:nvPr/>
        </p:nvSpPr>
        <p:spPr>
          <a:xfrm rot="10800000">
            <a:off x="4186238" y="52165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1895475" y="3332163"/>
            <a:ext cx="147638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7" name="Isosceles Triangle 26"/>
          <p:cNvSpPr/>
          <p:nvPr/>
        </p:nvSpPr>
        <p:spPr>
          <a:xfrm rot="10800000">
            <a:off x="1895475" y="3959225"/>
            <a:ext cx="147638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8" name="Isosceles Triangle 27"/>
          <p:cNvSpPr/>
          <p:nvPr/>
        </p:nvSpPr>
        <p:spPr>
          <a:xfrm rot="10800000">
            <a:off x="6372225" y="3332163"/>
            <a:ext cx="147638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29" name="Isosceles Triangle 28"/>
          <p:cNvSpPr/>
          <p:nvPr/>
        </p:nvSpPr>
        <p:spPr>
          <a:xfrm rot="10800000">
            <a:off x="6372225" y="3959225"/>
            <a:ext cx="147638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30" name="Isosceles Triangle 29"/>
          <p:cNvSpPr/>
          <p:nvPr/>
        </p:nvSpPr>
        <p:spPr>
          <a:xfrm rot="5400000">
            <a:off x="5102225" y="3009901"/>
            <a:ext cx="147637" cy="112712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418FDE"/>
              </a:solidFill>
              <a:latin typeface="Arial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3036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2570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94799" y="5401111"/>
            <a:ext cx="6631660" cy="360000"/>
          </a:xfrm>
          <a:prstGeom prst="rect">
            <a:avLst/>
          </a:prstGeom>
          <a:solidFill>
            <a:srgbClr val="418FDE"/>
          </a:solidFill>
        </p:spPr>
        <p:txBody>
          <a:bodyPr vert="horz" lIns="72000" tIns="36000" rIns="0" bIns="0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6"/>
          </p:nvPr>
        </p:nvSpPr>
        <p:spPr>
          <a:xfrm>
            <a:off x="5369512" y="3524123"/>
            <a:ext cx="2142068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8"/>
          <p:cNvSpPr>
            <a:spLocks noGrp="1"/>
          </p:cNvSpPr>
          <p:nvPr>
            <p:ph type="body" sz="quarter" idx="27"/>
          </p:nvPr>
        </p:nvSpPr>
        <p:spPr>
          <a:xfrm>
            <a:off x="5369512" y="2889209"/>
            <a:ext cx="2142068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8"/>
          <p:cNvSpPr>
            <a:spLocks noGrp="1"/>
          </p:cNvSpPr>
          <p:nvPr>
            <p:ph type="body" sz="quarter" idx="28"/>
          </p:nvPr>
        </p:nvSpPr>
        <p:spPr>
          <a:xfrm>
            <a:off x="5369512" y="4155138"/>
            <a:ext cx="2160000" cy="360000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38"/>
          <p:cNvSpPr>
            <a:spLocks noGrp="1"/>
          </p:cNvSpPr>
          <p:nvPr>
            <p:ph type="body" sz="quarter" idx="30"/>
          </p:nvPr>
        </p:nvSpPr>
        <p:spPr>
          <a:xfrm>
            <a:off x="3408048" y="2890838"/>
            <a:ext cx="1596649" cy="359998"/>
          </a:xfrm>
          <a:prstGeom prst="rect">
            <a:avLst/>
          </a:prstGeom>
          <a:solidFill>
            <a:srgbClr val="595959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8"/>
          <p:cNvSpPr>
            <a:spLocks noGrp="1"/>
          </p:cNvSpPr>
          <p:nvPr>
            <p:ph type="body" sz="quarter" idx="31"/>
          </p:nvPr>
        </p:nvSpPr>
        <p:spPr>
          <a:xfrm>
            <a:off x="3408048" y="4783876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8"/>
          <p:cNvSpPr>
            <a:spLocks noGrp="1"/>
          </p:cNvSpPr>
          <p:nvPr>
            <p:ph type="body" sz="quarter" idx="32"/>
          </p:nvPr>
        </p:nvSpPr>
        <p:spPr>
          <a:xfrm>
            <a:off x="3408048" y="2257870"/>
            <a:ext cx="1596649" cy="359998"/>
          </a:xfrm>
          <a:prstGeom prst="rect">
            <a:avLst/>
          </a:prstGeom>
          <a:solidFill>
            <a:srgbClr val="2D2D70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8"/>
          <p:cNvSpPr>
            <a:spLocks noGrp="1"/>
          </p:cNvSpPr>
          <p:nvPr>
            <p:ph type="body" sz="quarter" idx="33"/>
          </p:nvPr>
        </p:nvSpPr>
        <p:spPr>
          <a:xfrm>
            <a:off x="886169" y="3524123"/>
            <a:ext cx="2163041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38"/>
          <p:cNvSpPr>
            <a:spLocks noGrp="1"/>
          </p:cNvSpPr>
          <p:nvPr>
            <p:ph type="body" sz="quarter" idx="34"/>
          </p:nvPr>
        </p:nvSpPr>
        <p:spPr>
          <a:xfrm>
            <a:off x="886169" y="2889209"/>
            <a:ext cx="2163041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38"/>
          <p:cNvSpPr>
            <a:spLocks noGrp="1"/>
          </p:cNvSpPr>
          <p:nvPr>
            <p:ph type="body" sz="quarter" idx="35"/>
          </p:nvPr>
        </p:nvSpPr>
        <p:spPr>
          <a:xfrm>
            <a:off x="886168" y="4155138"/>
            <a:ext cx="2181149" cy="360000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38"/>
          <p:cNvSpPr>
            <a:spLocks noGrp="1"/>
          </p:cNvSpPr>
          <p:nvPr>
            <p:ph type="body" sz="quarter" idx="36"/>
          </p:nvPr>
        </p:nvSpPr>
        <p:spPr>
          <a:xfrm>
            <a:off x="3408048" y="4155138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38"/>
          <p:cNvSpPr>
            <a:spLocks noGrp="1"/>
          </p:cNvSpPr>
          <p:nvPr>
            <p:ph type="body" sz="quarter" idx="37"/>
          </p:nvPr>
        </p:nvSpPr>
        <p:spPr>
          <a:xfrm>
            <a:off x="3408048" y="3524123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75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6818" y="1145917"/>
            <a:ext cx="7134369" cy="328159"/>
          </a:xfrm>
          <a:prstGeom prst="rect">
            <a:avLst/>
          </a:prstGeom>
        </p:spPr>
        <p:txBody>
          <a:bodyPr vert="horz" lIns="0" tIns="0" rIns="0" bIns="0" anchor="t"/>
          <a:lstStyle>
            <a:lvl1pPr algn="r">
              <a:lnSpc>
                <a:spcPts val="2700"/>
              </a:lnSpc>
              <a:spcBef>
                <a:spcPts val="0"/>
              </a:spcBef>
              <a:buNone/>
              <a:defRPr sz="2700" b="1" cap="all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848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7B1D6-D5E2-4E51-A90A-A5E82D268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22206-20F3-4DE3-9BA2-A8E092B1C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D7D86-A737-4387-BA3E-CC6A51C6B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697A-5B91-484A-8219-B86BC2E34154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9E6E9-32EF-42CE-B677-CCBC69B06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A1836-6E35-448C-8449-7706B12F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5C6-95B9-4097-A0B5-F65620F2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80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63439-992A-4521-B9AB-09EE7576D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B9669-B139-4F62-A401-18CCF3C0A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2772A-9B6D-4F59-91E2-7627FFCA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697A-5B91-484A-8219-B86BC2E34154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28043-E75E-4B88-9E6C-373F41C1B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78A1C-C913-4244-8440-34C3CA38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5C6-95B9-4097-A0B5-F65620F2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54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23CF6-92DD-46C2-B706-CC2B57386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A2B13-F484-4D09-ABF3-CCD3531E0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EF2E5-8B9C-4CEB-B9B8-2433567E0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697A-5B91-484A-8219-B86BC2E34154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8007E-4201-42B3-BCDF-E58F302B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84637-8B5F-4AD3-96FD-DF7233412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5C6-95B9-4097-A0B5-F65620F2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81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69182-4FE7-4F15-B908-6341E2FE1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BE2FD-B700-44B2-8931-DB6FC5779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EA90C-79A8-40C4-9461-992498751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FB31E-F33B-4CEF-988D-2A5D842A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697A-5B91-484A-8219-B86BC2E34154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EDDED-F394-4D98-8780-3B41AD1B2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3ACED-59B2-4EEE-85AF-1778A2E1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5C6-95B9-4097-A0B5-F65620F2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50988"/>
            <a:ext cx="7529513" cy="180975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67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x-none" sz="65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65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65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65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038" y="1016906"/>
            <a:ext cx="6616474" cy="41910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2700"/>
              </a:lnSpc>
              <a:defRPr sz="2700" b="1" cap="none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913038" y="2685142"/>
            <a:ext cx="6616474" cy="195035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r">
              <a:lnSpc>
                <a:spcPts val="2800"/>
              </a:lnSpc>
              <a:spcBef>
                <a:spcPts val="0"/>
              </a:spcBef>
              <a:buNone/>
              <a:defRPr sz="21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73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8439E-F834-489F-9EB0-5ADE496A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0B548-5CDF-44B8-AD21-840094CCF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D1703-E802-42DC-A9E9-351C0A49A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A7F25A-69D2-447B-8ECE-B13053CC3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9B3592-E284-4F89-A7CD-6E113F196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E075A7-D42E-4D3B-BDA6-51E7D6DC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697A-5B91-484A-8219-B86BC2E34154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983DA9-3CCE-4EE2-B57C-E6869BCD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E35A7-4E1A-4EC1-8B57-B923F5D8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5C6-95B9-4097-A0B5-F65620F2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66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B4713-1146-49FD-98F5-9C5BD2AAA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F6F367-CECC-4637-97A8-DFEA6B636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697A-5B91-484A-8219-B86BC2E34154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F5B8E-221A-444C-8322-F64177DBD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CCD93-4C01-4596-8E78-A4191615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5C6-95B9-4097-A0B5-F65620F2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23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3CD5EA-E457-42DA-81E6-4727439B4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697A-5B91-484A-8219-B86BC2E34154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63D5BE-C103-4D28-ABAE-D5814F20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78866-9137-496D-BD0C-D46F9168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5C6-95B9-4097-A0B5-F65620F2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60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E7EB-3862-4C5A-9D91-A6A88E196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DAA70-A081-4718-85C6-A463FEA11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A3A82-0537-412A-83C5-3BE82048F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592B9-CF09-4BCF-9413-49BD43A29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697A-5B91-484A-8219-B86BC2E34154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2C54F-B4F8-4F8B-AC19-C74483675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663E6-CC0C-41DC-AD1D-FE26C70E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5C6-95B9-4097-A0B5-F65620F2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23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FB850-D28F-4E8F-A156-AFEC0D80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3A63F2-BB32-43D0-8C64-281CC8980A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1D3BF5-DDE0-4AF4-B117-3B72C57F3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5D23E-1CF2-40B8-B247-31E3D8FD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697A-5B91-484A-8219-B86BC2E34154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26CA0-E758-41DA-A448-75F15F8E9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D15AA-BBAD-4E8B-B778-DEC6364A2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5C6-95B9-4097-A0B5-F65620F2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56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2B659-EB80-4FC7-94A0-A7F756C16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E6931-4F1D-474B-93B2-58E5E8309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3F379-3D2B-4E87-92F0-ABA60B8B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697A-5B91-484A-8219-B86BC2E34154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23D33-96DC-4FFF-82C6-AF38DA241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41CF4-3BEF-48AD-9484-EEAE8FD4D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5C6-95B9-4097-A0B5-F65620F2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82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FA4459-7F3B-431A-BDD8-AD4619BB8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B9161-EE71-48FE-BEE8-8A53A223A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D4035-0D3C-4B87-8722-D5631BF2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697A-5B91-484A-8219-B86BC2E34154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9A44A-66EA-4610-A341-39C7F429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3E433-5EAE-4335-96EA-99EFFCDB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15C6-95B9-4097-A0B5-F65620F2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15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1052282"/>
            <a:ext cx="8394699" cy="45719"/>
          </a:xfrm>
          <a:prstGeom prst="rect">
            <a:avLst/>
          </a:prstGeom>
          <a:solidFill>
            <a:srgbClr val="002E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552975"/>
            <a:ext cx="9144000" cy="23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257169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x-none" sz="479" b="0" i="0" kern="1200" baseline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79" b="0" i="0" kern="1200" baseline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x-none" sz="479" b="0" i="0" kern="1200" baseline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جميع حقوق الطبع محفوظة للإسكوا</a:t>
            </a:r>
            <a:r>
              <a:rPr lang="en-US" sz="479" b="0" i="0" kern="1200" baseline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ar-SA" sz="479" b="0" i="0" kern="1200" baseline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لا </a:t>
            </a:r>
            <a:r>
              <a:rPr lang="x-none" sz="479" b="0" i="0" kern="1200" baseline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تجوز</a:t>
            </a:r>
            <a:r>
              <a:rPr lang="ar-SA" sz="479" b="0" i="0" kern="1200" baseline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x-none" sz="479" b="0" i="0" kern="1200" baseline="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إعادة استخدام أو طبع هذه المادة أو أي جزء منها من غير الحصول على إذن مسبق.</a:t>
            </a:r>
            <a:endParaRPr lang="en-US" sz="479" b="0" i="0" kern="1200" baseline="0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endParaRPr>
          </a:p>
          <a:p>
            <a:pPr algn="ctr" rtl="1"/>
            <a:endParaRPr lang="en-US" sz="450" b="0" i="0" baseline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2C2B9E-D738-4F58-8584-AA8E4987F1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49" y="205069"/>
            <a:ext cx="875207" cy="79644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552888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695452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689" y="6418264"/>
            <a:ext cx="631825" cy="7508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488" b="1" dirty="0">
                <a:solidFill>
                  <a:srgbClr val="595959"/>
                </a:solidFill>
              </a:rPr>
              <a:t>Page </a:t>
            </a:r>
            <a:fld id="{0836583B-5CCA-6248-9049-C091497DC572}" type="slidenum">
              <a:rPr lang="en-US" sz="488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488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3" y="760882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810"/>
              </a:lnSpc>
              <a:spcBef>
                <a:spcPts val="0"/>
              </a:spcBef>
              <a:buNone/>
              <a:defRPr sz="13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3" y="2267082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3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35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5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3672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695452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689" y="6418264"/>
            <a:ext cx="631825" cy="7508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488" b="1" dirty="0">
                <a:solidFill>
                  <a:srgbClr val="595959"/>
                </a:solidFill>
              </a:rPr>
              <a:t>Page </a:t>
            </a:r>
            <a:fld id="{0836583B-5CCA-6248-9049-C091497DC572}" type="slidenum">
              <a:rPr lang="en-US" sz="488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488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3" y="760882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810"/>
              </a:lnSpc>
              <a:spcBef>
                <a:spcPts val="0"/>
              </a:spcBef>
              <a:buNone/>
              <a:defRPr sz="13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3" y="2267082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3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35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5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300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673679" y="791035"/>
            <a:ext cx="6624638" cy="4191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42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99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695452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689" y="6418264"/>
            <a:ext cx="631825" cy="7508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488" b="1" dirty="0">
                <a:solidFill>
                  <a:srgbClr val="595959"/>
                </a:solidFill>
              </a:rPr>
              <a:t>Page </a:t>
            </a:r>
            <a:fld id="{0836583B-5CCA-6248-9049-C091497DC572}" type="slidenum">
              <a:rPr lang="en-US" sz="488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488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3" y="760882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810"/>
              </a:lnSpc>
              <a:spcBef>
                <a:spcPts val="0"/>
              </a:spcBef>
              <a:buNone/>
              <a:defRPr sz="13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3" y="2267082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3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35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5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67300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695452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689" y="6418264"/>
            <a:ext cx="631825" cy="7508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488" b="1" dirty="0">
                <a:solidFill>
                  <a:srgbClr val="595959"/>
                </a:solidFill>
              </a:rPr>
              <a:t>Page </a:t>
            </a:r>
            <a:fld id="{0836583B-5CCA-6248-9049-C091497DC572}" type="slidenum">
              <a:rPr lang="en-US" sz="488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488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3" y="760882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810"/>
              </a:lnSpc>
              <a:spcBef>
                <a:spcPts val="0"/>
              </a:spcBef>
              <a:buNone/>
              <a:defRPr sz="13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3" y="2267082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3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35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5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65580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695452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689" y="6418264"/>
            <a:ext cx="631825" cy="7508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488" b="1" dirty="0">
                <a:solidFill>
                  <a:srgbClr val="595959"/>
                </a:solidFill>
              </a:rPr>
              <a:t>Page </a:t>
            </a:r>
            <a:fld id="{0836583B-5CCA-6248-9049-C091497DC572}" type="slidenum">
              <a:rPr lang="en-US" sz="488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488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3" y="760882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810"/>
              </a:lnSpc>
              <a:spcBef>
                <a:spcPts val="0"/>
              </a:spcBef>
              <a:buNone/>
              <a:defRPr sz="13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3" y="2267082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3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35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5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3429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695452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689" y="6418264"/>
            <a:ext cx="631825" cy="7508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488" b="1" dirty="0">
                <a:solidFill>
                  <a:srgbClr val="595959"/>
                </a:solidFill>
              </a:rPr>
              <a:t>Page </a:t>
            </a:r>
            <a:fld id="{0836583B-5CCA-6248-9049-C091497DC572}" type="slidenum">
              <a:rPr lang="en-US" sz="488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488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3" y="760882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810"/>
              </a:lnSpc>
              <a:spcBef>
                <a:spcPts val="0"/>
              </a:spcBef>
              <a:buNone/>
              <a:defRPr sz="13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3" y="2267082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3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35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5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662525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695452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689" y="6418264"/>
            <a:ext cx="631825" cy="7508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488" b="1" dirty="0">
                <a:solidFill>
                  <a:srgbClr val="595959"/>
                </a:solidFill>
              </a:rPr>
              <a:t>Page </a:t>
            </a:r>
            <a:fld id="{0836583B-5CCA-6248-9049-C091497DC572}" type="slidenum">
              <a:rPr lang="en-US" sz="488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488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3" y="760882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810"/>
              </a:lnSpc>
              <a:spcBef>
                <a:spcPts val="0"/>
              </a:spcBef>
              <a:buNone/>
              <a:defRPr sz="13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3" y="2267082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3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35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5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036780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695452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689" y="6418264"/>
            <a:ext cx="631825" cy="7508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488" b="1" dirty="0">
                <a:solidFill>
                  <a:srgbClr val="595959"/>
                </a:solidFill>
              </a:rPr>
              <a:t>Page </a:t>
            </a:r>
            <a:fld id="{0836583B-5CCA-6248-9049-C091497DC572}" type="slidenum">
              <a:rPr lang="en-US" sz="488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488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3" y="760882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810"/>
              </a:lnSpc>
              <a:spcBef>
                <a:spcPts val="0"/>
              </a:spcBef>
              <a:buNone/>
              <a:defRPr sz="13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3" y="2267082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3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35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5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46551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695452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689" y="6418264"/>
            <a:ext cx="631825" cy="7508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488" b="1" dirty="0">
                <a:solidFill>
                  <a:srgbClr val="595959"/>
                </a:solidFill>
              </a:rPr>
              <a:t>Page </a:t>
            </a:r>
            <a:fld id="{0836583B-5CCA-6248-9049-C091497DC572}" type="slidenum">
              <a:rPr lang="en-US" sz="488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488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3" y="760882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810"/>
              </a:lnSpc>
              <a:spcBef>
                <a:spcPts val="0"/>
              </a:spcBef>
              <a:buNone/>
              <a:defRPr sz="13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3" y="2267082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3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35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5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618804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695452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689" y="6418264"/>
            <a:ext cx="631825" cy="7508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488" b="1" dirty="0">
                <a:solidFill>
                  <a:srgbClr val="595959"/>
                </a:solidFill>
              </a:rPr>
              <a:t>Page </a:t>
            </a:r>
            <a:fld id="{0836583B-5CCA-6248-9049-C091497DC572}" type="slidenum">
              <a:rPr lang="en-US" sz="488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488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3" y="760882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810"/>
              </a:lnSpc>
              <a:spcBef>
                <a:spcPts val="0"/>
              </a:spcBef>
              <a:buNone/>
              <a:defRPr sz="135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025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3" y="2267082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3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35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5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1291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0836583B-5CCA-6248-9049-C091497DC572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2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2" y="2267080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80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80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0760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51F280F6-0781-8443-A9C9-F7D6BFC98A82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2" y="707595"/>
            <a:ext cx="6936475" cy="111994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2" y="2233703"/>
            <a:ext cx="4183156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2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5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142443" y="2231743"/>
            <a:ext cx="2387069" cy="38941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18FDE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5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808BA6E9-F35A-244B-A00A-266AB748016E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2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6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91242" y="2233703"/>
            <a:ext cx="4183156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140649" y="2231743"/>
            <a:ext cx="2387069" cy="38941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37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C2A59A6E-F30E-BF46-913C-1FFE2BEE6721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1243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0777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4311651" y="2233703"/>
            <a:ext cx="3218995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592139" y="2233703"/>
            <a:ext cx="3536949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 algn="r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989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51DFFF25-32D7-124D-9C51-FE75EA9C7DBF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3036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2570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89692" y="2231743"/>
            <a:ext cx="6639820" cy="12970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89692" y="3855358"/>
            <a:ext cx="6639820" cy="2222500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9432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95450"/>
            <a:ext cx="7529513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688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650" b="1" dirty="0">
                <a:solidFill>
                  <a:srgbClr val="595959"/>
                </a:solidFill>
              </a:rPr>
              <a:t>Page </a:t>
            </a:r>
            <a:fld id="{D3AE41D8-68D9-6542-8D76-B4D88AED10E5}" type="slidenum">
              <a:rPr lang="en-US" sz="650" b="1" smtClean="0">
                <a:solidFill>
                  <a:srgbClr val="595959"/>
                </a:solidFill>
              </a:rPr>
              <a:pPr algn="r" eaLnBrk="1" hangingPunct="1">
                <a:defRPr/>
              </a:pPr>
              <a:t>‹#›</a:t>
            </a:fld>
            <a:endParaRPr lang="en-US" sz="650" b="1" dirty="0">
              <a:solidFill>
                <a:srgbClr val="595959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3036" y="760880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lnSpc>
                <a:spcPts val="1080"/>
              </a:lnSpc>
              <a:spcBef>
                <a:spcPts val="0"/>
              </a:spcBef>
              <a:buNone/>
              <a:defRPr sz="18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92570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89692" y="2086429"/>
            <a:ext cx="6639820" cy="3991429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736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</p:sldLayoutIdLst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626321-0D16-4403-80DB-6015D161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53E22-9861-42A5-9E5F-B9A4A934D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DFF6-0D9D-4891-91AA-C5103A852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697A-5B91-484A-8219-B86BC2E34154}" type="datetimeFigureOut">
              <a:rPr lang="en-US" smtClean="0"/>
              <a:t>20/03/2019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220C1-5F81-4ACB-922A-1A75C762B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1898D-24CB-41B5-AE6D-9FFD49C63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D15C6-95B9-4097-A0B5-F65620F2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5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  <p:sldLayoutId id="2147484313" r:id="rId12"/>
    <p:sldLayoutId id="2147484314" r:id="rId13"/>
    <p:sldLayoutId id="2147484315" r:id="rId14"/>
    <p:sldLayoutId id="2147484316" r:id="rId15"/>
    <p:sldLayoutId id="2147484317" r:id="rId16"/>
    <p:sldLayoutId id="2147484318" r:id="rId17"/>
    <p:sldLayoutId id="2147484319" r:id="rId18"/>
    <p:sldLayoutId id="2147484320" r:id="rId19"/>
    <p:sldLayoutId id="2147484321" r:id="rId20"/>
    <p:sldLayoutId id="2147484322" r:id="rId21"/>
    <p:sldLayoutId id="2147484323" r:id="rId2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4"/>
          <p:cNvSpPr txBox="1">
            <a:spLocks/>
          </p:cNvSpPr>
          <p:nvPr/>
        </p:nvSpPr>
        <p:spPr bwMode="auto">
          <a:xfrm>
            <a:off x="992324" y="3706906"/>
            <a:ext cx="5225595" cy="283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ar-L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ar-L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التنمية الرقمية في المنطقة العربية وخطة التنمية المستدامة لعام 2030</a:t>
            </a: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ar-L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E/ESCWA/C.8/2019/11</a:t>
            </a:r>
            <a:endParaRPr kumimoji="0" lang="ar-L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" y="809631"/>
            <a:ext cx="78959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/>
                <a:ea typeface="ＭＳ Ｐゴシック" charset="0"/>
                <a:cs typeface="Arial" panose="020B0604020202020204" pitchFamily="34" charset="0"/>
              </a:rPr>
              <a:t>لجنة التكنولوجيا من أجل التنمية</a:t>
            </a: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/>
                <a:ea typeface="ＭＳ Ｐゴシック" charset="0"/>
                <a:cs typeface="Arial" panose="020B0604020202020204" pitchFamily="34" charset="0"/>
              </a:rPr>
              <a:t>الدورة الثانية</a:t>
            </a:r>
          </a:p>
          <a:p>
            <a:pPr marL="0" marR="0" lvl="0" indent="0" algn="r" defTabSz="4572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/>
                <a:ea typeface="ＭＳ Ｐゴシック" charset="0"/>
                <a:cs typeface="Arial" panose="020B0604020202020204" pitchFamily="34" charset="0"/>
              </a:rPr>
              <a:t>بيروت، 21-20 آذار/مارس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8931A-5AB2-4392-AB39-669E961F3F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809631"/>
            <a:ext cx="1181215" cy="11812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30C23C-19FA-426F-9F6C-C8769712098F}"/>
              </a:ext>
            </a:extLst>
          </p:cNvPr>
          <p:cNvCxnSpPr>
            <a:cxnSpLocks/>
          </p:cNvCxnSpPr>
          <p:nvPr/>
        </p:nvCxnSpPr>
        <p:spPr>
          <a:xfrm>
            <a:off x="6362700" y="3741622"/>
            <a:ext cx="9939" cy="31510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BE97A9-289C-4480-9016-5B858E0738F8}"/>
              </a:ext>
            </a:extLst>
          </p:cNvPr>
          <p:cNvCxnSpPr>
            <a:cxnSpLocks/>
          </p:cNvCxnSpPr>
          <p:nvPr/>
        </p:nvCxnSpPr>
        <p:spPr>
          <a:xfrm flipH="1">
            <a:off x="5550179" y="4263816"/>
            <a:ext cx="8025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EE34E9-E72B-4A60-8723-879A60A680B9}"/>
              </a:ext>
            </a:extLst>
          </p:cNvPr>
          <p:cNvGrpSpPr/>
          <p:nvPr/>
        </p:nvGrpSpPr>
        <p:grpSpPr>
          <a:xfrm>
            <a:off x="4906626" y="3818355"/>
            <a:ext cx="643553" cy="643553"/>
            <a:chOff x="5092117" y="3818355"/>
            <a:chExt cx="643553" cy="64355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18F6846-FB3B-4789-9954-B20D4FBB5371}"/>
                </a:ext>
              </a:extLst>
            </p:cNvPr>
            <p:cNvSpPr/>
            <p:nvPr/>
          </p:nvSpPr>
          <p:spPr>
            <a:xfrm>
              <a:off x="5092117" y="3818355"/>
              <a:ext cx="643553" cy="6435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Graphic 12" descr="Processor">
              <a:extLst>
                <a:ext uri="{FF2B5EF4-FFF2-40B4-BE49-F238E27FC236}">
                  <a16:creationId xmlns:a16="http://schemas.microsoft.com/office/drawing/2014/main" id="{2C388765-D253-48EC-A71C-C84A52D4A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31813" y="3858051"/>
              <a:ext cx="564160" cy="564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337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2AAABB64-EE9A-4CD1-B5C7-C6699A583903}"/>
              </a:ext>
            </a:extLst>
          </p:cNvPr>
          <p:cNvSpPr txBox="1">
            <a:spLocks/>
          </p:cNvSpPr>
          <p:nvPr/>
        </p:nvSpPr>
        <p:spPr bwMode="auto">
          <a:xfrm>
            <a:off x="1367581" y="1081450"/>
            <a:ext cx="6081820" cy="317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57175">
              <a:buNone/>
            </a:pPr>
            <a:r>
              <a:rPr lang="ar-EG" sz="2025" b="1" dirty="0">
                <a:solidFill>
                  <a:srgbClr val="132C4B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المسار</a:t>
            </a:r>
            <a:r>
              <a:rPr lang="ar-SA" sz="2025" b="1" dirty="0">
                <a:solidFill>
                  <a:srgbClr val="132C4B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العربي </a:t>
            </a:r>
            <a:r>
              <a:rPr lang="ar-EG" sz="2025" b="1" dirty="0">
                <a:solidFill>
                  <a:srgbClr val="132C4B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ل</a:t>
            </a:r>
            <a:r>
              <a:rPr lang="ar-SA" sz="2025" b="1" dirty="0">
                <a:solidFill>
                  <a:srgbClr val="132C4B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لتنمية</a:t>
            </a:r>
            <a:r>
              <a:rPr lang="ar-EG" sz="2025" b="1" dirty="0">
                <a:solidFill>
                  <a:srgbClr val="132C4B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025" b="1" dirty="0">
                <a:solidFill>
                  <a:srgbClr val="132C4B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الرقمية</a:t>
            </a:r>
            <a:endParaRPr lang="en-US" sz="2025" b="1" dirty="0">
              <a:solidFill>
                <a:srgbClr val="132C4B"/>
              </a:solidFill>
              <a:latin typeface="Arial" panose="020B0604020202020204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5B564FE-13AD-407C-9EA7-E0F074653CEB}"/>
              </a:ext>
            </a:extLst>
          </p:cNvPr>
          <p:cNvCxnSpPr>
            <a:cxnSpLocks/>
          </p:cNvCxnSpPr>
          <p:nvPr/>
        </p:nvCxnSpPr>
        <p:spPr>
          <a:xfrm>
            <a:off x="5887136" y="2365488"/>
            <a:ext cx="1" cy="2746266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16CA8A02-80B1-4108-95F9-EAA393DFB16A}"/>
              </a:ext>
            </a:extLst>
          </p:cNvPr>
          <p:cNvSpPr/>
          <p:nvPr/>
        </p:nvSpPr>
        <p:spPr>
          <a:xfrm>
            <a:off x="301133" y="1898767"/>
            <a:ext cx="1322148" cy="3877784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788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5ED4F04-7DBB-4C0C-B0FC-F11F72C074DF}"/>
              </a:ext>
            </a:extLst>
          </p:cNvPr>
          <p:cNvSpPr/>
          <p:nvPr/>
        </p:nvSpPr>
        <p:spPr>
          <a:xfrm>
            <a:off x="3807832" y="2130863"/>
            <a:ext cx="1809017" cy="1429555"/>
          </a:xfrm>
          <a:prstGeom prst="rect">
            <a:avLst/>
          </a:prstGeom>
          <a:solidFill>
            <a:srgbClr val="FFFFFF"/>
          </a:solidFill>
          <a:ln w="38100" cap="rnd">
            <a:solidFill>
              <a:srgbClr val="A71D47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</a:p>
        </p:txBody>
      </p:sp>
      <p:sp>
        <p:nvSpPr>
          <p:cNvPr id="87" name="Flowchart: Document 86">
            <a:extLst>
              <a:ext uri="{FF2B5EF4-FFF2-40B4-BE49-F238E27FC236}">
                <a16:creationId xmlns:a16="http://schemas.microsoft.com/office/drawing/2014/main" id="{DEF1F76C-4B52-4267-B699-73C93B639DD2}"/>
              </a:ext>
            </a:extLst>
          </p:cNvPr>
          <p:cNvSpPr/>
          <p:nvPr/>
        </p:nvSpPr>
        <p:spPr>
          <a:xfrm>
            <a:off x="3885328" y="2171337"/>
            <a:ext cx="1681412" cy="1424165"/>
          </a:xfrm>
          <a:prstGeom prst="flowChartDocument">
            <a:avLst/>
          </a:prstGeom>
          <a:solidFill>
            <a:srgbClr val="0070C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Arial" panose="020B0604020202020204"/>
              </a:rPr>
              <a:t>Arab Digital Development Report</a:t>
            </a:r>
          </a:p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Arial" panose="020B0604020202020204"/>
              </a:rPr>
              <a:t>ADDR</a:t>
            </a:r>
          </a:p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white"/>
                </a:solidFill>
                <a:latin typeface="Arial" panose="020B0604020202020204"/>
              </a:rPr>
              <a:t>(July 2019)</a:t>
            </a:r>
          </a:p>
        </p:txBody>
      </p:sp>
      <p:sp>
        <p:nvSpPr>
          <p:cNvPr id="88" name="Flowchart: Document 87">
            <a:extLst>
              <a:ext uri="{FF2B5EF4-FFF2-40B4-BE49-F238E27FC236}">
                <a16:creationId xmlns:a16="http://schemas.microsoft.com/office/drawing/2014/main" id="{25551B41-5DBF-4791-9CCB-DA7D38089436}"/>
              </a:ext>
            </a:extLst>
          </p:cNvPr>
          <p:cNvSpPr/>
          <p:nvPr/>
        </p:nvSpPr>
        <p:spPr>
          <a:xfrm>
            <a:off x="5163352" y="3813306"/>
            <a:ext cx="1120568" cy="974025"/>
          </a:xfrm>
          <a:prstGeom prst="flowChartDocument">
            <a:avLst/>
          </a:prstGeom>
          <a:solidFill>
            <a:schemeClr val="bg1"/>
          </a:solidFill>
          <a:ln w="19050">
            <a:solidFill>
              <a:srgbClr val="EE412B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EE412B"/>
                </a:solidFill>
                <a:latin typeface="Arial" panose="020B0604020202020204"/>
              </a:rPr>
              <a:t>Arab Sustainable Development Report</a:t>
            </a:r>
          </a:p>
        </p:txBody>
      </p:sp>
      <p:sp>
        <p:nvSpPr>
          <p:cNvPr id="89" name="Flowchart: Document 88">
            <a:extLst>
              <a:ext uri="{FF2B5EF4-FFF2-40B4-BE49-F238E27FC236}">
                <a16:creationId xmlns:a16="http://schemas.microsoft.com/office/drawing/2014/main" id="{24679197-1E1B-48F1-8178-D4311DBC8FCE}"/>
              </a:ext>
            </a:extLst>
          </p:cNvPr>
          <p:cNvSpPr/>
          <p:nvPr/>
        </p:nvSpPr>
        <p:spPr>
          <a:xfrm>
            <a:off x="5171154" y="4642424"/>
            <a:ext cx="1120566" cy="902549"/>
          </a:xfrm>
          <a:prstGeom prst="flowChartDocument">
            <a:avLst/>
          </a:prstGeom>
          <a:solidFill>
            <a:schemeClr val="bg1"/>
          </a:solidFill>
          <a:ln w="19050">
            <a:solidFill>
              <a:srgbClr val="EE412B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EE412B"/>
                </a:solidFill>
                <a:latin typeface="Arial" panose="020B0604020202020204"/>
              </a:rPr>
              <a:t>Report of the AFSD</a:t>
            </a:r>
          </a:p>
        </p:txBody>
      </p:sp>
      <p:sp>
        <p:nvSpPr>
          <p:cNvPr id="90" name="Flowchart: Document 89">
            <a:extLst>
              <a:ext uri="{FF2B5EF4-FFF2-40B4-BE49-F238E27FC236}">
                <a16:creationId xmlns:a16="http://schemas.microsoft.com/office/drawing/2014/main" id="{1ABD3B1D-050F-4DE5-B945-CAE7B84A29B5}"/>
              </a:ext>
            </a:extLst>
          </p:cNvPr>
          <p:cNvSpPr/>
          <p:nvPr/>
        </p:nvSpPr>
        <p:spPr>
          <a:xfrm>
            <a:off x="460414" y="2043729"/>
            <a:ext cx="907949" cy="868618"/>
          </a:xfrm>
          <a:prstGeom prst="flowChartDocument">
            <a:avLst/>
          </a:prstGeom>
          <a:solidFill>
            <a:srgbClr val="A71D47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/>
                </a:solidFill>
                <a:latin typeface="Arial" panose="020B0604020202020204"/>
              </a:rPr>
              <a:t>National Review</a:t>
            </a:r>
          </a:p>
        </p:txBody>
      </p:sp>
      <p:sp>
        <p:nvSpPr>
          <p:cNvPr id="91" name="Flowchart: Document 90">
            <a:extLst>
              <a:ext uri="{FF2B5EF4-FFF2-40B4-BE49-F238E27FC236}">
                <a16:creationId xmlns:a16="http://schemas.microsoft.com/office/drawing/2014/main" id="{BA47920A-06D0-4853-A47C-F92D8A8A6AB7}"/>
              </a:ext>
            </a:extLst>
          </p:cNvPr>
          <p:cNvSpPr/>
          <p:nvPr/>
        </p:nvSpPr>
        <p:spPr>
          <a:xfrm>
            <a:off x="462832" y="3116075"/>
            <a:ext cx="907949" cy="868618"/>
          </a:xfrm>
          <a:prstGeom prst="flowChartDocument">
            <a:avLst/>
          </a:prstGeom>
          <a:solidFill>
            <a:srgbClr val="A71D47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/>
                </a:solidFill>
                <a:latin typeface="Arial" panose="020B0604020202020204"/>
              </a:rPr>
              <a:t>National Review</a:t>
            </a:r>
          </a:p>
        </p:txBody>
      </p:sp>
      <p:sp>
        <p:nvSpPr>
          <p:cNvPr id="92" name="Flowchart: Document 91">
            <a:extLst>
              <a:ext uri="{FF2B5EF4-FFF2-40B4-BE49-F238E27FC236}">
                <a16:creationId xmlns:a16="http://schemas.microsoft.com/office/drawing/2014/main" id="{D1006C85-A126-44EE-8D70-ACEB369B43D9}"/>
              </a:ext>
            </a:extLst>
          </p:cNvPr>
          <p:cNvSpPr/>
          <p:nvPr/>
        </p:nvSpPr>
        <p:spPr>
          <a:xfrm>
            <a:off x="454444" y="4332575"/>
            <a:ext cx="907949" cy="868618"/>
          </a:xfrm>
          <a:prstGeom prst="flowChartDocument">
            <a:avLst/>
          </a:prstGeom>
          <a:solidFill>
            <a:srgbClr val="A71D47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/>
                </a:solidFill>
                <a:latin typeface="Arial" panose="020B0604020202020204"/>
              </a:rPr>
              <a:t>National Review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8987247-0014-4DF4-8955-C990F2CD5180}"/>
              </a:ext>
            </a:extLst>
          </p:cNvPr>
          <p:cNvCxnSpPr>
            <a:cxnSpLocks/>
          </p:cNvCxnSpPr>
          <p:nvPr/>
        </p:nvCxnSpPr>
        <p:spPr>
          <a:xfrm>
            <a:off x="2613144" y="2433022"/>
            <a:ext cx="1" cy="28684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991E75BE-0D99-4D07-A2CF-D2C63D5C7BD1}"/>
              </a:ext>
            </a:extLst>
          </p:cNvPr>
          <p:cNvSpPr/>
          <p:nvPr/>
        </p:nvSpPr>
        <p:spPr>
          <a:xfrm>
            <a:off x="6962701" y="3709534"/>
            <a:ext cx="1822099" cy="1394543"/>
          </a:xfrm>
          <a:prstGeom prst="rect">
            <a:avLst/>
          </a:prstGeom>
          <a:solidFill>
            <a:srgbClr val="3F99E9"/>
          </a:solidFill>
          <a:ln w="38100">
            <a:solidFill>
              <a:schemeClr val="accent4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Arial" panose="020B0604020202020204"/>
              </a:rPr>
              <a:t>ECOSOC</a:t>
            </a:r>
          </a:p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prstClr val="white"/>
              </a:solidFill>
              <a:latin typeface="Arial" panose="020B0604020202020204"/>
            </a:endParaRPr>
          </a:p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Arial" panose="020B0604020202020204"/>
              </a:rPr>
              <a:t>High Level</a:t>
            </a:r>
          </a:p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Arial" panose="020B0604020202020204"/>
              </a:rPr>
              <a:t>Political</a:t>
            </a:r>
          </a:p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Arial" panose="020B0604020202020204"/>
              </a:rPr>
              <a:t>Forum on 2030 Agenda</a:t>
            </a:r>
          </a:p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white"/>
                </a:solidFill>
                <a:latin typeface="Arial" panose="020B0604020202020204"/>
              </a:rPr>
              <a:t>(July 2019)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F59A3AE-288C-4EB9-9FE5-FD748F597A07}"/>
              </a:ext>
            </a:extLst>
          </p:cNvPr>
          <p:cNvSpPr/>
          <p:nvPr/>
        </p:nvSpPr>
        <p:spPr>
          <a:xfrm>
            <a:off x="3832457" y="3800340"/>
            <a:ext cx="1220986" cy="1640858"/>
          </a:xfrm>
          <a:prstGeom prst="rect">
            <a:avLst/>
          </a:prstGeom>
          <a:solidFill>
            <a:srgbClr val="EE412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/>
                </a:solidFill>
                <a:latin typeface="Arial" panose="020B0604020202020204"/>
              </a:rPr>
              <a:t>Arab Forum for Sustainable Development</a:t>
            </a:r>
          </a:p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white"/>
                </a:solidFill>
                <a:latin typeface="Arial" panose="020B0604020202020204"/>
              </a:rPr>
              <a:t>(AFSD)</a:t>
            </a:r>
          </a:p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en-US" sz="1350" b="1" dirty="0">
              <a:solidFill>
                <a:prstClr val="white"/>
              </a:solidFill>
              <a:latin typeface="Arial" panose="020B0604020202020204"/>
            </a:endParaRPr>
          </a:p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825" b="1" dirty="0">
                <a:solidFill>
                  <a:prstClr val="white"/>
                </a:solidFill>
                <a:latin typeface="Arial" panose="020B0604020202020204"/>
              </a:rPr>
              <a:t>(April 2019)</a:t>
            </a:r>
          </a:p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en-US" sz="1350" b="1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97" name="Arrow: Right 96">
            <a:extLst>
              <a:ext uri="{FF2B5EF4-FFF2-40B4-BE49-F238E27FC236}">
                <a16:creationId xmlns:a16="http://schemas.microsoft.com/office/drawing/2014/main" id="{3815562A-48B0-471D-8939-50BA9747955E}"/>
              </a:ext>
            </a:extLst>
          </p:cNvPr>
          <p:cNvSpPr/>
          <p:nvPr/>
        </p:nvSpPr>
        <p:spPr>
          <a:xfrm>
            <a:off x="5067356" y="4316435"/>
            <a:ext cx="200658" cy="228695"/>
          </a:xfrm>
          <a:prstGeom prst="rightArrow">
            <a:avLst/>
          </a:prstGeom>
          <a:solidFill>
            <a:srgbClr val="EE412B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en-US" sz="788" b="1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DE93F42-E197-4B31-9CAB-C4314AB11502}"/>
              </a:ext>
            </a:extLst>
          </p:cNvPr>
          <p:cNvSpPr/>
          <p:nvPr/>
        </p:nvSpPr>
        <p:spPr>
          <a:xfrm>
            <a:off x="6972676" y="2144849"/>
            <a:ext cx="1809917" cy="1403514"/>
          </a:xfrm>
          <a:prstGeom prst="rect">
            <a:avLst/>
          </a:prstGeom>
          <a:solidFill>
            <a:srgbClr val="3F99E9"/>
          </a:solidFill>
          <a:ln w="38100">
            <a:solidFill>
              <a:schemeClr val="accent4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Arial" panose="020B0604020202020204"/>
              </a:rPr>
              <a:t>ECOSOC</a:t>
            </a:r>
          </a:p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prstClr val="white"/>
              </a:solidFill>
              <a:latin typeface="Arial" panose="020B0604020202020204"/>
            </a:endParaRPr>
          </a:p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Arial" panose="020B0604020202020204"/>
              </a:rPr>
              <a:t> Commission on Science and Technology for Development</a:t>
            </a:r>
          </a:p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white"/>
                </a:solidFill>
                <a:latin typeface="Arial" panose="020B0604020202020204"/>
              </a:rPr>
              <a:t>(July 2019)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DB6B0D2-4CFA-4446-8DC6-3499542D004D}"/>
              </a:ext>
            </a:extLst>
          </p:cNvPr>
          <p:cNvSpPr/>
          <p:nvPr/>
        </p:nvSpPr>
        <p:spPr>
          <a:xfrm>
            <a:off x="5930359" y="1760726"/>
            <a:ext cx="772033" cy="150366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Arial" panose="020B0604020202020204"/>
              </a:rPr>
              <a:t>Global WSIS Forum</a:t>
            </a:r>
          </a:p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white"/>
                </a:solidFill>
                <a:latin typeface="Arial" panose="020B0604020202020204"/>
              </a:rPr>
              <a:t>(April 2019)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E06C497-FE3E-47F8-8A55-C79385C049B8}"/>
              </a:ext>
            </a:extLst>
          </p:cNvPr>
          <p:cNvSpPr/>
          <p:nvPr/>
        </p:nvSpPr>
        <p:spPr>
          <a:xfrm>
            <a:off x="2341241" y="1901140"/>
            <a:ext cx="1030454" cy="3404018"/>
          </a:xfrm>
          <a:prstGeom prst="rect">
            <a:avLst/>
          </a:prstGeom>
          <a:solidFill>
            <a:srgbClr val="FFFFFF"/>
          </a:solidFill>
          <a:ln w="38100">
            <a:solidFill>
              <a:srgbClr val="11223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rgbClr val="E7E6E6">
                    <a:lumMod val="25000"/>
                  </a:srgbClr>
                </a:solidFill>
                <a:latin typeface="Arial" panose="020B0604020202020204"/>
              </a:rPr>
              <a:t>AHLF on WSIS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97432BE-1E15-47FB-8F5D-2AFA42B9D250}"/>
              </a:ext>
            </a:extLst>
          </p:cNvPr>
          <p:cNvSpPr/>
          <p:nvPr/>
        </p:nvSpPr>
        <p:spPr>
          <a:xfrm>
            <a:off x="2473337" y="2932328"/>
            <a:ext cx="770924" cy="20245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132C4B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rgbClr val="E7E6E6">
                    <a:lumMod val="25000"/>
                  </a:srgbClr>
                </a:solidFill>
                <a:latin typeface="Arial" panose="020B0604020202020204"/>
              </a:rPr>
              <a:t>Arab WSIS Forum</a:t>
            </a:r>
          </a:p>
        </p:txBody>
      </p:sp>
      <p:sp>
        <p:nvSpPr>
          <p:cNvPr id="103" name="Arrow: Right 102">
            <a:extLst>
              <a:ext uri="{FF2B5EF4-FFF2-40B4-BE49-F238E27FC236}">
                <a16:creationId xmlns:a16="http://schemas.microsoft.com/office/drawing/2014/main" id="{EAA73AAE-3A4B-4FAF-B732-C982BC6085A5}"/>
              </a:ext>
            </a:extLst>
          </p:cNvPr>
          <p:cNvSpPr/>
          <p:nvPr/>
        </p:nvSpPr>
        <p:spPr>
          <a:xfrm>
            <a:off x="3442339" y="3519144"/>
            <a:ext cx="323483" cy="228695"/>
          </a:xfrm>
          <a:prstGeom prst="rightArrow">
            <a:avLst/>
          </a:prstGeom>
          <a:solidFill>
            <a:srgbClr val="DBDBDB"/>
          </a:solidFill>
          <a:ln>
            <a:solidFill>
              <a:srgbClr val="132C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en-US" sz="788" b="1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04" name="Arrow: Right 103">
            <a:extLst>
              <a:ext uri="{FF2B5EF4-FFF2-40B4-BE49-F238E27FC236}">
                <a16:creationId xmlns:a16="http://schemas.microsoft.com/office/drawing/2014/main" id="{90A3A490-5122-4E8C-942D-F9A8766913B0}"/>
              </a:ext>
            </a:extLst>
          </p:cNvPr>
          <p:cNvSpPr/>
          <p:nvPr/>
        </p:nvSpPr>
        <p:spPr>
          <a:xfrm>
            <a:off x="3449196" y="2757437"/>
            <a:ext cx="302969" cy="228694"/>
          </a:xfrm>
          <a:prstGeom prst="rightArrow">
            <a:avLst/>
          </a:prstGeom>
          <a:solidFill>
            <a:srgbClr val="DBDBDB"/>
          </a:solidFill>
          <a:ln>
            <a:solidFill>
              <a:srgbClr val="132C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en-US" sz="788" b="1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05" name="Arrow: Right 104">
            <a:extLst>
              <a:ext uri="{FF2B5EF4-FFF2-40B4-BE49-F238E27FC236}">
                <a16:creationId xmlns:a16="http://schemas.microsoft.com/office/drawing/2014/main" id="{410AFF8F-733F-401A-9F18-D1B54B7A6667}"/>
              </a:ext>
            </a:extLst>
          </p:cNvPr>
          <p:cNvSpPr/>
          <p:nvPr/>
        </p:nvSpPr>
        <p:spPr>
          <a:xfrm>
            <a:off x="5611835" y="2794459"/>
            <a:ext cx="305069" cy="28351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en-US" sz="788" b="1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06" name="Arrow: Right 105">
            <a:extLst>
              <a:ext uri="{FF2B5EF4-FFF2-40B4-BE49-F238E27FC236}">
                <a16:creationId xmlns:a16="http://schemas.microsoft.com/office/drawing/2014/main" id="{AE2DB155-F8DA-4077-9917-168FF9A29612}"/>
              </a:ext>
            </a:extLst>
          </p:cNvPr>
          <p:cNvSpPr/>
          <p:nvPr/>
        </p:nvSpPr>
        <p:spPr>
          <a:xfrm>
            <a:off x="6662363" y="2843279"/>
            <a:ext cx="310313" cy="272796"/>
          </a:xfrm>
          <a:prstGeom prst="rightArrow">
            <a:avLst/>
          </a:prstGeom>
          <a:solidFill>
            <a:srgbClr val="ADADAD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en-US" sz="788" b="1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07" name="Arrow: Right 106">
            <a:extLst>
              <a:ext uri="{FF2B5EF4-FFF2-40B4-BE49-F238E27FC236}">
                <a16:creationId xmlns:a16="http://schemas.microsoft.com/office/drawing/2014/main" id="{FE00E875-1FD0-4D8D-86F5-D8537E30830B}"/>
              </a:ext>
            </a:extLst>
          </p:cNvPr>
          <p:cNvSpPr/>
          <p:nvPr/>
        </p:nvSpPr>
        <p:spPr>
          <a:xfrm>
            <a:off x="5065004" y="5013526"/>
            <a:ext cx="200658" cy="228695"/>
          </a:xfrm>
          <a:prstGeom prst="rightArrow">
            <a:avLst/>
          </a:prstGeom>
          <a:solidFill>
            <a:srgbClr val="EE412B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en-US" sz="788" b="1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08" name="Arrow: Right 107">
            <a:extLst>
              <a:ext uri="{FF2B5EF4-FFF2-40B4-BE49-F238E27FC236}">
                <a16:creationId xmlns:a16="http://schemas.microsoft.com/office/drawing/2014/main" id="{FD86C72F-689E-47CB-914A-085DA4D05EFD}"/>
              </a:ext>
            </a:extLst>
          </p:cNvPr>
          <p:cNvSpPr/>
          <p:nvPr/>
        </p:nvSpPr>
        <p:spPr>
          <a:xfrm>
            <a:off x="5664924" y="3269038"/>
            <a:ext cx="1157644" cy="22869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en-US" sz="788" b="1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09" name="Arrow: Right 108">
            <a:extLst>
              <a:ext uri="{FF2B5EF4-FFF2-40B4-BE49-F238E27FC236}">
                <a16:creationId xmlns:a16="http://schemas.microsoft.com/office/drawing/2014/main" id="{A4E126D1-CA0A-4AD1-AF07-F411A063E41C}"/>
              </a:ext>
            </a:extLst>
          </p:cNvPr>
          <p:cNvSpPr/>
          <p:nvPr/>
        </p:nvSpPr>
        <p:spPr>
          <a:xfrm>
            <a:off x="3421908" y="4636454"/>
            <a:ext cx="323483" cy="228695"/>
          </a:xfrm>
          <a:prstGeom prst="rightArrow">
            <a:avLst/>
          </a:prstGeom>
          <a:solidFill>
            <a:srgbClr val="DBDBDB"/>
          </a:solidFill>
          <a:ln>
            <a:solidFill>
              <a:srgbClr val="132C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en-US" sz="788" b="1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10" name="Arrow: Down 109">
            <a:extLst>
              <a:ext uri="{FF2B5EF4-FFF2-40B4-BE49-F238E27FC236}">
                <a16:creationId xmlns:a16="http://schemas.microsoft.com/office/drawing/2014/main" id="{D333FAD7-CD87-4099-87D1-5D7288605C79}"/>
              </a:ext>
            </a:extLst>
          </p:cNvPr>
          <p:cNvSpPr/>
          <p:nvPr/>
        </p:nvSpPr>
        <p:spPr>
          <a:xfrm>
            <a:off x="4030703" y="3553857"/>
            <a:ext cx="228693" cy="32623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en-US" sz="788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11" name="Arrow: Right 110">
            <a:extLst>
              <a:ext uri="{FF2B5EF4-FFF2-40B4-BE49-F238E27FC236}">
                <a16:creationId xmlns:a16="http://schemas.microsoft.com/office/drawing/2014/main" id="{B48D9D7D-60E1-4175-982D-CA8B0396E504}"/>
              </a:ext>
            </a:extLst>
          </p:cNvPr>
          <p:cNvSpPr/>
          <p:nvPr/>
        </p:nvSpPr>
        <p:spPr>
          <a:xfrm>
            <a:off x="6347229" y="3813496"/>
            <a:ext cx="566962" cy="228695"/>
          </a:xfrm>
          <a:prstGeom prst="rightArrow">
            <a:avLst/>
          </a:prstGeom>
          <a:solidFill>
            <a:schemeClr val="bg1"/>
          </a:solidFill>
          <a:ln w="25400">
            <a:solidFill>
              <a:srgbClr val="EE41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en-US" sz="788" b="1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631872CC-2680-42BF-ADB9-7A340231630D}"/>
              </a:ext>
            </a:extLst>
          </p:cNvPr>
          <p:cNvSpPr/>
          <p:nvPr/>
        </p:nvSpPr>
        <p:spPr>
          <a:xfrm>
            <a:off x="6355109" y="4481326"/>
            <a:ext cx="555660" cy="228695"/>
          </a:xfrm>
          <a:prstGeom prst="rightArrow">
            <a:avLst/>
          </a:prstGeom>
          <a:solidFill>
            <a:schemeClr val="bg1"/>
          </a:solidFill>
          <a:ln w="25400">
            <a:solidFill>
              <a:srgbClr val="EE41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en-US" sz="788" b="1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13" name="Arrow: Right 112">
            <a:extLst>
              <a:ext uri="{FF2B5EF4-FFF2-40B4-BE49-F238E27FC236}">
                <a16:creationId xmlns:a16="http://schemas.microsoft.com/office/drawing/2014/main" id="{4A4FAABF-A341-4860-BAD3-5D0C55100E8B}"/>
              </a:ext>
            </a:extLst>
          </p:cNvPr>
          <p:cNvSpPr/>
          <p:nvPr/>
        </p:nvSpPr>
        <p:spPr>
          <a:xfrm rot="5400000">
            <a:off x="5110676" y="3529330"/>
            <a:ext cx="358745" cy="19622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en-US" sz="788" b="1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14" name="Arrow: Right 113">
            <a:extLst>
              <a:ext uri="{FF2B5EF4-FFF2-40B4-BE49-F238E27FC236}">
                <a16:creationId xmlns:a16="http://schemas.microsoft.com/office/drawing/2014/main" id="{3995D9C8-AAC3-4DDE-83B0-B69B4D291299}"/>
              </a:ext>
            </a:extLst>
          </p:cNvPr>
          <p:cNvSpPr/>
          <p:nvPr/>
        </p:nvSpPr>
        <p:spPr>
          <a:xfrm>
            <a:off x="1655036" y="3661918"/>
            <a:ext cx="668054" cy="218174"/>
          </a:xfrm>
          <a:prstGeom prst="rightArrow">
            <a:avLst/>
          </a:prstGeom>
          <a:solidFill>
            <a:srgbClr val="A71D47"/>
          </a:solidFill>
          <a:ln>
            <a:solidFill>
              <a:srgbClr val="70AD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en-US" sz="788" b="1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FA65F-C926-4499-8A3F-C08A0C7500BA}"/>
              </a:ext>
            </a:extLst>
          </p:cNvPr>
          <p:cNvSpPr txBox="1"/>
          <p:nvPr/>
        </p:nvSpPr>
        <p:spPr>
          <a:xfrm>
            <a:off x="806570" y="5515814"/>
            <a:ext cx="10908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1F497D">
                    <a:lumMod val="75000"/>
                  </a:srgbClr>
                </a:solidFill>
                <a:latin typeface="Arial" panose="020B0604020202020204"/>
                <a:ea typeface="+mn-ea"/>
                <a:cs typeface="+mn-cs"/>
              </a:rPr>
              <a:t>(Q1. 2019)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37FC8F2-F490-403C-B783-92E74384B5EC}"/>
              </a:ext>
            </a:extLst>
          </p:cNvPr>
          <p:cNvSpPr/>
          <p:nvPr/>
        </p:nvSpPr>
        <p:spPr>
          <a:xfrm>
            <a:off x="726877" y="2021369"/>
            <a:ext cx="907949" cy="150511"/>
          </a:xfrm>
          <a:prstGeom prst="rect">
            <a:avLst/>
          </a:prstGeom>
          <a:solidFill>
            <a:srgbClr val="92D050"/>
          </a:solidFill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563" b="1" dirty="0">
                <a:solidFill>
                  <a:prstClr val="black"/>
                </a:solidFill>
                <a:latin typeface="Arial" panose="020B0604020202020204"/>
              </a:rPr>
              <a:t>National Workshops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099CCF7-0C55-449B-97C3-05352B9F53BF}"/>
              </a:ext>
            </a:extLst>
          </p:cNvPr>
          <p:cNvSpPr/>
          <p:nvPr/>
        </p:nvSpPr>
        <p:spPr>
          <a:xfrm>
            <a:off x="737872" y="3083372"/>
            <a:ext cx="907949" cy="150511"/>
          </a:xfrm>
          <a:prstGeom prst="rect">
            <a:avLst/>
          </a:prstGeom>
          <a:solidFill>
            <a:srgbClr val="92D050"/>
          </a:solidFill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563" b="1" dirty="0">
                <a:solidFill>
                  <a:prstClr val="black"/>
                </a:solidFill>
                <a:latin typeface="Arial" panose="020B0604020202020204"/>
              </a:rPr>
              <a:t>National Workshops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A5B4CEC-B375-409A-89C5-E649770B5DAD}"/>
              </a:ext>
            </a:extLst>
          </p:cNvPr>
          <p:cNvSpPr/>
          <p:nvPr/>
        </p:nvSpPr>
        <p:spPr>
          <a:xfrm>
            <a:off x="747087" y="4257215"/>
            <a:ext cx="907949" cy="150511"/>
          </a:xfrm>
          <a:prstGeom prst="rect">
            <a:avLst/>
          </a:prstGeom>
          <a:solidFill>
            <a:srgbClr val="92D050"/>
          </a:solidFill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563" b="1" dirty="0">
                <a:solidFill>
                  <a:prstClr val="black"/>
                </a:solidFill>
                <a:latin typeface="Arial" panose="020B0604020202020204"/>
              </a:rPr>
              <a:t>National Workshops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01FA01-A13D-4328-A21D-DC1FF9E6F66E}"/>
              </a:ext>
            </a:extLst>
          </p:cNvPr>
          <p:cNvSpPr txBox="1"/>
          <p:nvPr/>
        </p:nvSpPr>
        <p:spPr>
          <a:xfrm flipH="1">
            <a:off x="2396816" y="2551039"/>
            <a:ext cx="88102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825" b="1" dirty="0">
                <a:solidFill>
                  <a:srgbClr val="1F497D">
                    <a:lumMod val="75000"/>
                  </a:srgbClr>
                </a:solidFill>
                <a:latin typeface="Arial" panose="020B0604020202020204"/>
                <a:ea typeface="+mn-ea"/>
                <a:cs typeface="+mn-cs"/>
              </a:rPr>
              <a:t>(March 2019)</a:t>
            </a:r>
          </a:p>
        </p:txBody>
      </p:sp>
      <p:sp>
        <p:nvSpPr>
          <p:cNvPr id="118" name="Arrow: Right 117">
            <a:extLst>
              <a:ext uri="{FF2B5EF4-FFF2-40B4-BE49-F238E27FC236}">
                <a16:creationId xmlns:a16="http://schemas.microsoft.com/office/drawing/2014/main" id="{61EC48A5-D642-4830-B93D-6A6432DBC1BB}"/>
              </a:ext>
            </a:extLst>
          </p:cNvPr>
          <p:cNvSpPr/>
          <p:nvPr/>
        </p:nvSpPr>
        <p:spPr>
          <a:xfrm>
            <a:off x="3385150" y="1902169"/>
            <a:ext cx="2531750" cy="193610"/>
          </a:xfrm>
          <a:prstGeom prst="rightArrow">
            <a:avLst/>
          </a:prstGeom>
          <a:solidFill>
            <a:srgbClr val="DBDBDB"/>
          </a:solidFill>
          <a:ln>
            <a:solidFill>
              <a:srgbClr val="132C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endParaRPr lang="en-US" sz="788" b="1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12AB57B-F32A-43FE-8A30-3CC015B570A8}"/>
              </a:ext>
            </a:extLst>
          </p:cNvPr>
          <p:cNvSpPr/>
          <p:nvPr/>
        </p:nvSpPr>
        <p:spPr>
          <a:xfrm>
            <a:off x="0" y="1650931"/>
            <a:ext cx="9144000" cy="6512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3273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2750343" y="628948"/>
            <a:ext cx="36433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r" rtl="1"/>
            <a:r>
              <a:rPr lang="ar-LB" sz="2800" b="1" dirty="0">
                <a:solidFill>
                  <a:schemeClr val="bg2">
                    <a:lumMod val="10000"/>
                  </a:schemeClr>
                </a:solidFill>
                <a:ea typeface="Arial" charset="0"/>
                <a:cs typeface="Arial" charset="0"/>
              </a:rPr>
              <a:t>منهجية الاعداد للتقرير العربي </a:t>
            </a:r>
          </a:p>
        </p:txBody>
      </p:sp>
      <p:sp>
        <p:nvSpPr>
          <p:cNvPr id="20482" name="Subtitle 2"/>
          <p:cNvSpPr txBox="1">
            <a:spLocks/>
          </p:cNvSpPr>
          <p:nvPr/>
        </p:nvSpPr>
        <p:spPr bwMode="auto">
          <a:xfrm>
            <a:off x="6892457" y="3520631"/>
            <a:ext cx="1709736" cy="54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1">
              <a:defRPr/>
            </a:pPr>
            <a:r>
              <a:rPr lang="ar-LB" sz="32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تقارير وطنية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  <a:defRPr/>
            </a:pPr>
            <a:endParaRPr lang="ar-LB" dirty="0">
              <a:solidFill>
                <a:schemeClr val="bg2">
                  <a:lumMod val="10000"/>
                </a:schemeClr>
              </a:solidFill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C05DD-7464-4361-A5F8-21A2D9D64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3" y="2078636"/>
            <a:ext cx="4756405" cy="41240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23E615-3DF7-4F5C-AD91-C226930BFE96}"/>
              </a:ext>
            </a:extLst>
          </p:cNvPr>
          <p:cNvSpPr/>
          <p:nvPr/>
        </p:nvSpPr>
        <p:spPr>
          <a:xfrm>
            <a:off x="0" y="6384022"/>
            <a:ext cx="9144000" cy="151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78EC2-5F8D-42E5-8176-93A527343BC1}"/>
              </a:ext>
            </a:extLst>
          </p:cNvPr>
          <p:cNvSpPr txBox="1"/>
          <p:nvPr/>
        </p:nvSpPr>
        <p:spPr>
          <a:xfrm flipH="1">
            <a:off x="8602193" y="6581001"/>
            <a:ext cx="541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08880D-E577-4B93-B853-ED79D926FBAF}"/>
              </a:ext>
            </a:extLst>
          </p:cNvPr>
          <p:cNvSpPr/>
          <p:nvPr/>
        </p:nvSpPr>
        <p:spPr>
          <a:xfrm>
            <a:off x="0" y="1518407"/>
            <a:ext cx="9144000" cy="251670"/>
          </a:xfrm>
          <a:prstGeom prst="rect">
            <a:avLst/>
          </a:prstGeom>
          <a:solidFill>
            <a:srgbClr val="B51B9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61AD859-9038-440C-88DA-C04B643E47C5}"/>
              </a:ext>
            </a:extLst>
          </p:cNvPr>
          <p:cNvCxnSpPr/>
          <p:nvPr/>
        </p:nvCxnSpPr>
        <p:spPr>
          <a:xfrm>
            <a:off x="6892457" y="4063557"/>
            <a:ext cx="1709736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E34BF0-DD07-4E19-8FEE-7DC14AF038BC}"/>
              </a:ext>
            </a:extLst>
          </p:cNvPr>
          <p:cNvCxnSpPr/>
          <p:nvPr/>
        </p:nvCxnSpPr>
        <p:spPr>
          <a:xfrm>
            <a:off x="6892457" y="3444432"/>
            <a:ext cx="1709736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7F10294-30A9-45B2-9F33-A452E59D7873}"/>
              </a:ext>
            </a:extLst>
          </p:cNvPr>
          <p:cNvSpPr/>
          <p:nvPr/>
        </p:nvSpPr>
        <p:spPr>
          <a:xfrm>
            <a:off x="180974" y="1943278"/>
            <a:ext cx="4832605" cy="4394755"/>
          </a:xfrm>
          <a:prstGeom prst="rect">
            <a:avLst/>
          </a:prstGeom>
          <a:noFill/>
          <a:ln w="222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1DAADDA-C7E2-4069-9017-3014A3610AB5}"/>
              </a:ext>
            </a:extLst>
          </p:cNvPr>
          <p:cNvSpPr/>
          <p:nvPr/>
        </p:nvSpPr>
        <p:spPr>
          <a:xfrm>
            <a:off x="1428750" y="6384022"/>
            <a:ext cx="7715250" cy="15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CB1E23-1E16-4161-A25E-C8ED6E262E65}"/>
              </a:ext>
            </a:extLst>
          </p:cNvPr>
          <p:cNvSpPr/>
          <p:nvPr/>
        </p:nvSpPr>
        <p:spPr>
          <a:xfrm>
            <a:off x="0" y="1512045"/>
            <a:ext cx="9143998" cy="310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Subtitle 2"/>
          <p:cNvSpPr txBox="1">
            <a:spLocks/>
          </p:cNvSpPr>
          <p:nvPr/>
        </p:nvSpPr>
        <p:spPr bwMode="auto">
          <a:xfrm>
            <a:off x="347404" y="5678237"/>
            <a:ext cx="8525692" cy="104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rtl="1">
              <a:defRPr/>
            </a:pPr>
            <a:r>
              <a:rPr lang="ar-LB" dirty="0">
                <a:solidFill>
                  <a:srgbClr val="595959"/>
                </a:solidFill>
                <a:cs typeface="Arial" charset="0"/>
              </a:rPr>
              <a:t>وضعت الاسكوا </a:t>
            </a:r>
            <a:r>
              <a:rPr lang="ar-LB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نموذج توجيهي </a:t>
            </a:r>
            <a:r>
              <a:rPr lang="ar-LB" dirty="0">
                <a:solidFill>
                  <a:srgbClr val="595959"/>
                </a:solidFill>
                <a:cs typeface="Arial" charset="0"/>
              </a:rPr>
              <a:t>يتضمن </a:t>
            </a:r>
            <a:r>
              <a:rPr lang="ar-LB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مجموعة أدوات متعددة القطاعات </a:t>
            </a:r>
            <a:r>
              <a:rPr lang="ar-LB" dirty="0">
                <a:solidFill>
                  <a:srgbClr val="595959"/>
                </a:solidFill>
                <a:cs typeface="Arial" charset="0"/>
              </a:rPr>
              <a:t>ومسوح تأخذ بالاعتبار الروابط القوية بين أهداف التنمية المستدامة وخطوط عمل القمة العالمية لمجتمع المعلومات.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0F295F-F9FB-4C66-B633-5D613CAFE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35" y="220676"/>
            <a:ext cx="8325658" cy="538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25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1559718" y="670957"/>
            <a:ext cx="60245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ctr" rtl="1"/>
            <a:r>
              <a:rPr lang="ar-LB" sz="2800" b="1" dirty="0">
                <a:solidFill>
                  <a:schemeClr val="bg2">
                    <a:lumMod val="10000"/>
                  </a:schemeClr>
                </a:solidFill>
                <a:ea typeface="Arial" charset="0"/>
                <a:cs typeface="Arial" charset="0"/>
              </a:rPr>
              <a:t>أنشطة الاسكوا في سياق عملية تقييم التنمية الرقمية </a:t>
            </a:r>
            <a:endParaRPr kumimoji="0" lang="ar-LB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Arial" charset="0"/>
              <a:cs typeface="Arial" charset="0"/>
            </a:endParaRPr>
          </a:p>
        </p:txBody>
      </p:sp>
      <p:sp>
        <p:nvSpPr>
          <p:cNvPr id="20482" name="Subtitle 2"/>
          <p:cNvSpPr txBox="1">
            <a:spLocks/>
          </p:cNvSpPr>
          <p:nvPr/>
        </p:nvSpPr>
        <p:spPr bwMode="auto">
          <a:xfrm>
            <a:off x="3589818" y="1923566"/>
            <a:ext cx="5409631" cy="430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rtl="1">
              <a:defRPr/>
            </a:pPr>
            <a:r>
              <a:rPr lang="ar-LB" sz="20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على الصعيد الوطني</a:t>
            </a:r>
          </a:p>
          <a:p>
            <a:pPr lvl="0" algn="ctr" rtl="1">
              <a:defRPr/>
            </a:pPr>
            <a:r>
              <a:rPr lang="ar-LB" sz="20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ورشة عمل وطنية في الإمارات العربية المتحدة </a:t>
            </a:r>
            <a:r>
              <a:rPr lang="ar-LB" sz="2000" dirty="0">
                <a:solidFill>
                  <a:srgbClr val="595959"/>
                </a:solidFill>
                <a:cs typeface="Arial" charset="0"/>
              </a:rPr>
              <a:t>(شباط/فبراير 2019 </a:t>
            </a:r>
            <a:r>
              <a:rPr lang="ar-LB" sz="20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لتقديم المساعدة إلى جهات التنسيق الوطنية </a:t>
            </a:r>
            <a:r>
              <a:rPr lang="ar-LB" sz="2000" dirty="0">
                <a:solidFill>
                  <a:srgbClr val="595959"/>
                </a:solidFill>
                <a:cs typeface="Arial" charset="0"/>
              </a:rPr>
              <a:t>ومناقشة التحديات.</a:t>
            </a:r>
          </a:p>
          <a:p>
            <a:pPr marL="342900" lvl="0" indent="-342900" algn="ctr" rtl="1">
              <a:buFont typeface="Arial" panose="020B0604020202020204" pitchFamily="34" charset="0"/>
              <a:buChar char="•"/>
              <a:defRPr/>
            </a:pPr>
            <a:endParaRPr lang="ar-LB" sz="2000" dirty="0">
              <a:solidFill>
                <a:srgbClr val="595959"/>
              </a:solidFill>
              <a:cs typeface="Arial" charset="0"/>
            </a:endParaRPr>
          </a:p>
          <a:p>
            <a:pPr lvl="0" algn="ctr" rtl="1">
              <a:defRPr/>
            </a:pPr>
            <a:r>
              <a:rPr lang="ar-LB" sz="20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على الصعيد الاقليمي</a:t>
            </a:r>
          </a:p>
          <a:p>
            <a:pPr lvl="0" algn="ctr" rtl="1">
              <a:defRPr/>
            </a:pPr>
            <a:r>
              <a:rPr lang="ar-LB" sz="20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الاجتماع الإقليمي الأول </a:t>
            </a:r>
            <a:r>
              <a:rPr lang="ar-LB" sz="2000" dirty="0">
                <a:solidFill>
                  <a:srgbClr val="595959"/>
                </a:solidFill>
                <a:cs typeface="Arial" charset="0"/>
              </a:rPr>
              <a:t>(دبي، 6-7 شباط/فبراير 2019) من أجل </a:t>
            </a:r>
            <a:r>
              <a:rPr lang="ar-LB" sz="20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مناقشة مسودات التقارير الوطنية </a:t>
            </a:r>
            <a:r>
              <a:rPr lang="ar-LB" sz="2000" dirty="0">
                <a:solidFill>
                  <a:srgbClr val="595959"/>
                </a:solidFill>
                <a:cs typeface="Arial" charset="0"/>
              </a:rPr>
              <a:t>ومنهجيات جمع البيانات بحسب النموذج التوجيهي.</a:t>
            </a:r>
          </a:p>
          <a:p>
            <a:pPr marL="342900" lvl="0" indent="-342900" algn="ctr" rtl="1">
              <a:buFont typeface="Arial" panose="020B0604020202020204" pitchFamily="34" charset="0"/>
              <a:buChar char="•"/>
              <a:defRPr/>
            </a:pPr>
            <a:endParaRPr lang="ar-LB" sz="2000" dirty="0">
              <a:solidFill>
                <a:srgbClr val="595959"/>
              </a:solidFill>
              <a:cs typeface="Arial" charset="0"/>
            </a:endParaRPr>
          </a:p>
          <a:p>
            <a:pPr lvl="0" algn="ctr" rtl="1">
              <a:defRPr/>
            </a:pPr>
            <a:r>
              <a:rPr lang="ar-LB" sz="20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الاجتماع الإقليمي الثاني </a:t>
            </a:r>
            <a:r>
              <a:rPr lang="ar-LB" sz="2000" dirty="0">
                <a:solidFill>
                  <a:srgbClr val="595959"/>
                </a:solidFill>
                <a:cs typeface="Arial" charset="0"/>
              </a:rPr>
              <a:t>(بيروت، 19-20 آذار/مارس 2019) كجزء من المنتدى العربي الرفيع المستوى الثاني للقمة العالمية لمجتمع المعلومات وخطة 2030، لمناقشة </a:t>
            </a:r>
            <a:r>
              <a:rPr lang="ar-LB" sz="20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المسودات النهائية للتقارير الوطنية.	</a:t>
            </a:r>
            <a:endParaRPr lang="ar-L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EB564-2FBD-4502-AB67-0E5B04CA04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" y="1825077"/>
            <a:ext cx="3409136" cy="19942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0BFA71-F4A3-4524-B7F1-48866F92C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" y="3874317"/>
            <a:ext cx="3409136" cy="25097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E4E200-FC8A-4083-8905-0DFE5B23B620}"/>
              </a:ext>
            </a:extLst>
          </p:cNvPr>
          <p:cNvSpPr/>
          <p:nvPr/>
        </p:nvSpPr>
        <p:spPr>
          <a:xfrm>
            <a:off x="0" y="6384022"/>
            <a:ext cx="9144000" cy="151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386AC-5B3B-46CE-A7DF-8804ED9BD59C}"/>
              </a:ext>
            </a:extLst>
          </p:cNvPr>
          <p:cNvSpPr txBox="1"/>
          <p:nvPr/>
        </p:nvSpPr>
        <p:spPr>
          <a:xfrm flipH="1">
            <a:off x="8602193" y="6581001"/>
            <a:ext cx="541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222E44-5D05-46C9-9772-6D9D33C534D1}"/>
              </a:ext>
            </a:extLst>
          </p:cNvPr>
          <p:cNvSpPr/>
          <p:nvPr/>
        </p:nvSpPr>
        <p:spPr>
          <a:xfrm>
            <a:off x="0" y="1518407"/>
            <a:ext cx="9144000" cy="251670"/>
          </a:xfrm>
          <a:prstGeom prst="rect">
            <a:avLst/>
          </a:prstGeom>
          <a:solidFill>
            <a:srgbClr val="B51B9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A8A72D-997B-4C79-A014-AF06DDA7B511}"/>
              </a:ext>
            </a:extLst>
          </p:cNvPr>
          <p:cNvCxnSpPr/>
          <p:nvPr/>
        </p:nvCxnSpPr>
        <p:spPr>
          <a:xfrm>
            <a:off x="7239000" y="2095500"/>
            <a:ext cx="190500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7C4147-1B84-4C8F-9B2B-22493828276C}"/>
              </a:ext>
            </a:extLst>
          </p:cNvPr>
          <p:cNvCxnSpPr/>
          <p:nvPr/>
        </p:nvCxnSpPr>
        <p:spPr>
          <a:xfrm>
            <a:off x="7239000" y="3619500"/>
            <a:ext cx="190500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A5197A-9FFA-464C-9EDD-95B170125AB9}"/>
              </a:ext>
            </a:extLst>
          </p:cNvPr>
          <p:cNvCxnSpPr>
            <a:cxnSpLocks/>
          </p:cNvCxnSpPr>
          <p:nvPr/>
        </p:nvCxnSpPr>
        <p:spPr>
          <a:xfrm>
            <a:off x="0" y="3838367"/>
            <a:ext cx="3445267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397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2657475" y="574097"/>
            <a:ext cx="43386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r" rtl="1"/>
            <a:r>
              <a:rPr lang="ar-LB" sz="2800" b="1" dirty="0">
                <a:solidFill>
                  <a:schemeClr val="bg2">
                    <a:lumMod val="10000"/>
                  </a:schemeClr>
                </a:solidFill>
                <a:ea typeface="Arial" charset="0"/>
                <a:cs typeface="Arial" charset="0"/>
              </a:rPr>
              <a:t>الدول المشاركة في التقارير الوطنية </a:t>
            </a:r>
          </a:p>
        </p:txBody>
      </p:sp>
      <p:sp>
        <p:nvSpPr>
          <p:cNvPr id="24" name="Rectangle: Folded Corner 23">
            <a:extLst>
              <a:ext uri="{FF2B5EF4-FFF2-40B4-BE49-F238E27FC236}">
                <a16:creationId xmlns:a16="http://schemas.microsoft.com/office/drawing/2014/main" id="{92F07961-AEB4-4B2C-AE9C-15AF3E0BB7EE}"/>
              </a:ext>
            </a:extLst>
          </p:cNvPr>
          <p:cNvSpPr/>
          <p:nvPr/>
        </p:nvSpPr>
        <p:spPr>
          <a:xfrm>
            <a:off x="6628076" y="2295287"/>
            <a:ext cx="1736035" cy="1133713"/>
          </a:xfrm>
          <a:prstGeom prst="foldedCorner">
            <a:avLst/>
          </a:prstGeom>
          <a:solidFill>
            <a:schemeClr val="accent5"/>
          </a:solidFill>
          <a:ln>
            <a:solidFill>
              <a:srgbClr val="B51B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0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10</a:t>
            </a:r>
            <a:r>
              <a:rPr lang="ar-LB" sz="20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ar-LB" sz="20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دول</a:t>
            </a:r>
            <a:r>
              <a:rPr lang="ar-LB" sz="20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ar-LB" sz="2000" dirty="0">
                <a:solidFill>
                  <a:srgbClr val="595959"/>
                </a:solidFill>
                <a:cs typeface="Arial" charset="0"/>
              </a:rPr>
              <a:t>تشارك في عملية التنمية الرقمية </a:t>
            </a:r>
            <a:endParaRPr lang="en-US" sz="2000" dirty="0"/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57E29CDD-EF06-4648-B231-BF8087A6E76A}"/>
              </a:ext>
            </a:extLst>
          </p:cNvPr>
          <p:cNvSpPr/>
          <p:nvPr/>
        </p:nvSpPr>
        <p:spPr>
          <a:xfrm>
            <a:off x="7791450" y="3936763"/>
            <a:ext cx="1236289" cy="1006712"/>
          </a:xfrm>
          <a:prstGeom prst="foldedCorner">
            <a:avLst/>
          </a:prstGeom>
          <a:solidFill>
            <a:schemeClr val="accent5"/>
          </a:solidFill>
          <a:ln>
            <a:solidFill>
              <a:srgbClr val="B51B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0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3 تقارير شبه جاهزة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79CF12-0295-4CDC-9133-7AF178E53A2F}"/>
              </a:ext>
            </a:extLst>
          </p:cNvPr>
          <p:cNvSpPr/>
          <p:nvPr/>
        </p:nvSpPr>
        <p:spPr>
          <a:xfrm>
            <a:off x="0" y="6403072"/>
            <a:ext cx="9144000" cy="151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CC55FF-6364-47AA-8427-EF1D73857FE8}"/>
              </a:ext>
            </a:extLst>
          </p:cNvPr>
          <p:cNvSpPr txBox="1"/>
          <p:nvPr/>
        </p:nvSpPr>
        <p:spPr>
          <a:xfrm flipH="1">
            <a:off x="8602193" y="6581001"/>
            <a:ext cx="541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3D9F51-9A70-4084-878E-2110139E45E9}"/>
              </a:ext>
            </a:extLst>
          </p:cNvPr>
          <p:cNvSpPr/>
          <p:nvPr/>
        </p:nvSpPr>
        <p:spPr>
          <a:xfrm>
            <a:off x="0" y="1518407"/>
            <a:ext cx="9144000" cy="251670"/>
          </a:xfrm>
          <a:prstGeom prst="rect">
            <a:avLst/>
          </a:prstGeom>
          <a:solidFill>
            <a:srgbClr val="B51B9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Pin">
            <a:extLst>
              <a:ext uri="{FF2B5EF4-FFF2-40B4-BE49-F238E27FC236}">
                <a16:creationId xmlns:a16="http://schemas.microsoft.com/office/drawing/2014/main" id="{021817BB-3556-4E30-A27C-56DEC12A9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198220" y="2020710"/>
            <a:ext cx="457200" cy="4572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EB4D856-4000-4CB3-93B8-BFD20B127D65}"/>
              </a:ext>
            </a:extLst>
          </p:cNvPr>
          <p:cNvSpPr/>
          <p:nvPr/>
        </p:nvSpPr>
        <p:spPr>
          <a:xfrm>
            <a:off x="8226795" y="2352437"/>
            <a:ext cx="88530" cy="95488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Pin">
            <a:extLst>
              <a:ext uri="{FF2B5EF4-FFF2-40B4-BE49-F238E27FC236}">
                <a16:creationId xmlns:a16="http://schemas.microsoft.com/office/drawing/2014/main" id="{30F4CD20-015A-4ED1-BB0E-AD0B17340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570539" y="3619849"/>
            <a:ext cx="457200" cy="4572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6FA5EF9-35B1-42C0-81C4-1F8F7251E47E}"/>
              </a:ext>
            </a:extLst>
          </p:cNvPr>
          <p:cNvSpPr/>
          <p:nvPr/>
        </p:nvSpPr>
        <p:spPr>
          <a:xfrm>
            <a:off x="8611155" y="3942542"/>
            <a:ext cx="88530" cy="95488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F8086FA-AD5B-4A1C-9A17-64D7E2B25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608272"/>
              </p:ext>
            </p:extLst>
          </p:nvPr>
        </p:nvGraphicFramePr>
        <p:xfrm>
          <a:off x="0" y="1775365"/>
          <a:ext cx="6505573" cy="467341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3731724">
                  <a:extLst>
                    <a:ext uri="{9D8B030D-6E8A-4147-A177-3AD203B41FA5}">
                      <a16:colId xmlns:a16="http://schemas.microsoft.com/office/drawing/2014/main" val="2645706402"/>
                    </a:ext>
                  </a:extLst>
                </a:gridCol>
                <a:gridCol w="2252600">
                  <a:extLst>
                    <a:ext uri="{9D8B030D-6E8A-4147-A177-3AD203B41FA5}">
                      <a16:colId xmlns:a16="http://schemas.microsoft.com/office/drawing/2014/main" val="2306186693"/>
                    </a:ext>
                  </a:extLst>
                </a:gridCol>
                <a:gridCol w="521249">
                  <a:extLst>
                    <a:ext uri="{9D8B030D-6E8A-4147-A177-3AD203B41FA5}">
                      <a16:colId xmlns:a16="http://schemas.microsoft.com/office/drawing/2014/main" val="404510627"/>
                    </a:ext>
                  </a:extLst>
                </a:gridCol>
              </a:tblGrid>
              <a:tr h="33377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7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الجهة المشاركة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8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الدولة </a:t>
                      </a:r>
                      <a:endParaRPr lang="en-US" sz="105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7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extLst>
                  <a:ext uri="{0D108BD9-81ED-4DB2-BD59-A6C34878D82A}">
                    <a16:rowId xmlns:a16="http://schemas.microsoft.com/office/drawing/2014/main" val="1491121944"/>
                  </a:ext>
                </a:extLst>
              </a:tr>
              <a:tr h="33377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400">
                          <a:effectLst/>
                        </a:rPr>
                        <a:t>وزارة الاتصالات وتكنولوجيا المعلومات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800" dirty="0">
                          <a:effectLst/>
                        </a:rPr>
                        <a:t>المملكة الأردنية الهاشمية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3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extLst>
                  <a:ext uri="{0D108BD9-81ED-4DB2-BD59-A6C34878D82A}">
                    <a16:rowId xmlns:a16="http://schemas.microsoft.com/office/drawing/2014/main" val="675645665"/>
                  </a:ext>
                </a:extLst>
              </a:tr>
              <a:tr h="91075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400" dirty="0">
                          <a:effectLst/>
                        </a:rPr>
                        <a:t>الهيئة الاتحادية للتنافسية والاحصاء 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400" dirty="0">
                          <a:effectLst/>
                        </a:rPr>
                        <a:t>الهيئة العامة لتنظيم قطاع الاتصالات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400" dirty="0">
                          <a:effectLst/>
                        </a:rPr>
                        <a:t>كلية محمد بن راشد للإدارة الحكومية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800" dirty="0">
                          <a:effectLst/>
                        </a:rPr>
                        <a:t>الإمارات العربية المتحدة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3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extLst>
                  <a:ext uri="{0D108BD9-81ED-4DB2-BD59-A6C34878D82A}">
                    <a16:rowId xmlns:a16="http://schemas.microsoft.com/office/drawing/2014/main" val="1058092210"/>
                  </a:ext>
                </a:extLst>
              </a:tr>
              <a:tr h="33377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400">
                          <a:effectLst/>
                        </a:rPr>
                        <a:t>رئاسة الحكومة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800" dirty="0">
                          <a:effectLst/>
                        </a:rPr>
                        <a:t>الجمهورية التونسية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3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extLst>
                  <a:ext uri="{0D108BD9-81ED-4DB2-BD59-A6C34878D82A}">
                    <a16:rowId xmlns:a16="http://schemas.microsoft.com/office/drawing/2014/main" val="809951605"/>
                  </a:ext>
                </a:extLst>
              </a:tr>
              <a:tr h="33377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400">
                          <a:effectLst/>
                        </a:rPr>
                        <a:t>وزارة الاتصالات والتقانة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800" dirty="0">
                          <a:effectLst/>
                        </a:rPr>
                        <a:t>الجمهورية العربية السورية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3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extLst>
                  <a:ext uri="{0D108BD9-81ED-4DB2-BD59-A6C34878D82A}">
                    <a16:rowId xmlns:a16="http://schemas.microsoft.com/office/drawing/2014/main" val="3824374565"/>
                  </a:ext>
                </a:extLst>
              </a:tr>
              <a:tr h="33377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400">
                          <a:effectLst/>
                        </a:rPr>
                        <a:t>المركز القومي للمعلومات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800" dirty="0">
                          <a:effectLst/>
                        </a:rPr>
                        <a:t>جمهورية السودان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3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extLst>
                  <a:ext uri="{0D108BD9-81ED-4DB2-BD59-A6C34878D82A}">
                    <a16:rowId xmlns:a16="http://schemas.microsoft.com/office/drawing/2014/main" val="3656328779"/>
                  </a:ext>
                </a:extLst>
              </a:tr>
              <a:tr h="33377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400">
                          <a:effectLst/>
                        </a:rPr>
                        <a:t>وزارة الاتصالات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800" dirty="0">
                          <a:effectLst/>
                        </a:rPr>
                        <a:t>جمهورية العراق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3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extLst>
                  <a:ext uri="{0D108BD9-81ED-4DB2-BD59-A6C34878D82A}">
                    <a16:rowId xmlns:a16="http://schemas.microsoft.com/office/drawing/2014/main" val="1808575106"/>
                  </a:ext>
                </a:extLst>
              </a:tr>
              <a:tr h="33377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400">
                          <a:effectLst/>
                        </a:rPr>
                        <a:t>هيئة تقنية المعلومات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800" dirty="0">
                          <a:effectLst/>
                        </a:rPr>
                        <a:t>سلطنة عُمان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3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extLst>
                  <a:ext uri="{0D108BD9-81ED-4DB2-BD59-A6C34878D82A}">
                    <a16:rowId xmlns:a16="http://schemas.microsoft.com/office/drawing/2014/main" val="730202291"/>
                  </a:ext>
                </a:extLst>
              </a:tr>
              <a:tr h="33377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400">
                          <a:effectLst/>
                        </a:rPr>
                        <a:t>وزارة الاتصالات وتكنولوجيا المعلومات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800" dirty="0">
                          <a:effectLst/>
                        </a:rPr>
                        <a:t>فلسطين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3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extLst>
                  <a:ext uri="{0D108BD9-81ED-4DB2-BD59-A6C34878D82A}">
                    <a16:rowId xmlns:a16="http://schemas.microsoft.com/office/drawing/2014/main" val="624431699"/>
                  </a:ext>
                </a:extLst>
              </a:tr>
              <a:tr h="33377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400">
                          <a:effectLst/>
                        </a:rPr>
                        <a:t>وزارة الصناعة والاستثمار والتجارة والاقتصاد الرقمي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800" dirty="0">
                          <a:effectLst/>
                        </a:rPr>
                        <a:t>المملكة المغربية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3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extLst>
                  <a:ext uri="{0D108BD9-81ED-4DB2-BD59-A6C34878D82A}">
                    <a16:rowId xmlns:a16="http://schemas.microsoft.com/office/drawing/2014/main" val="2587167936"/>
                  </a:ext>
                </a:extLst>
              </a:tr>
              <a:tr h="33377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400" dirty="0">
                          <a:effectLst/>
                        </a:rPr>
                        <a:t>وزارة الوظيفة العمومية والعمل والتشغيل وعصرنة الإدارة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800" dirty="0">
                          <a:effectLst/>
                        </a:rPr>
                        <a:t>موريتانيا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44145" algn="l"/>
                        </a:tabLst>
                      </a:pPr>
                      <a:r>
                        <a:rPr lang="ar-LB" sz="1300" dirty="0">
                          <a:effectLst/>
                        </a:rPr>
                        <a:t>10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69" marR="65169" marT="0" marB="0"/>
                </a:tc>
                <a:extLst>
                  <a:ext uri="{0D108BD9-81ED-4DB2-BD59-A6C34878D82A}">
                    <a16:rowId xmlns:a16="http://schemas.microsoft.com/office/drawing/2014/main" val="3803903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842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3531393" y="834757"/>
            <a:ext cx="20812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r" rtl="1"/>
            <a:r>
              <a:rPr lang="ar-LB" sz="2800" b="1" dirty="0">
                <a:solidFill>
                  <a:schemeClr val="bg2">
                    <a:lumMod val="10000"/>
                  </a:schemeClr>
                </a:solidFill>
                <a:ea typeface="Arial" charset="0"/>
                <a:cs typeface="Arial" charset="0"/>
              </a:rPr>
              <a:t>أنشطة مستقبلية</a:t>
            </a:r>
            <a:endParaRPr kumimoji="0" lang="ar-LB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Arial" charset="0"/>
              <a:cs typeface="Arial" charset="0"/>
            </a:endParaRPr>
          </a:p>
        </p:txBody>
      </p:sp>
      <p:sp>
        <p:nvSpPr>
          <p:cNvPr id="20482" name="Subtitle 2"/>
          <p:cNvSpPr txBox="1">
            <a:spLocks/>
          </p:cNvSpPr>
          <p:nvPr/>
        </p:nvSpPr>
        <p:spPr bwMode="auto">
          <a:xfrm>
            <a:off x="238126" y="1880076"/>
            <a:ext cx="8667749" cy="450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342900" lvl="0" indent="-342900" algn="r" rtl="1">
              <a:buFont typeface="Wingdings" panose="05000000000000000000" pitchFamily="2" charset="2"/>
              <a:buChar char="q"/>
              <a:defRPr/>
            </a:pPr>
            <a:r>
              <a:rPr lang="ar-LB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2019: </a:t>
            </a:r>
            <a:r>
              <a:rPr lang="ar-LB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إنهاء التقارير الوطنية وإعداد التقرير الإقليمي</a:t>
            </a:r>
            <a:r>
              <a:rPr lang="ar-LB" dirty="0">
                <a:solidFill>
                  <a:srgbClr val="595959"/>
                </a:solidFill>
                <a:cs typeface="Arial" charset="0"/>
              </a:rPr>
              <a:t>.</a:t>
            </a:r>
            <a:endParaRPr lang="ar-LB" dirty="0">
              <a:solidFill>
                <a:srgbClr val="C00000"/>
              </a:solidFill>
              <a:cs typeface="Arial" charset="0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endParaRPr lang="ar-LB" b="1" dirty="0">
              <a:solidFill>
                <a:schemeClr val="tx2">
                  <a:lumMod val="60000"/>
                  <a:lumOff val="40000"/>
                </a:schemeClr>
              </a:solidFill>
              <a:cs typeface="Arial" charset="0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ar-LB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2019-2020: </a:t>
            </a:r>
            <a:r>
              <a:rPr lang="ar-LB" dirty="0">
                <a:solidFill>
                  <a:srgbClr val="595959"/>
                </a:solidFill>
                <a:cs typeface="Arial" charset="0"/>
              </a:rPr>
              <a:t>تقديم </a:t>
            </a:r>
            <a:r>
              <a:rPr lang="ar-LB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الدعم للدول المشاركة من أجل وضع خطط وطنية </a:t>
            </a:r>
            <a:r>
              <a:rPr lang="ar-LB" dirty="0">
                <a:solidFill>
                  <a:srgbClr val="595959"/>
                </a:solidFill>
                <a:cs typeface="Arial" charset="0"/>
              </a:rPr>
              <a:t>قابلة للتكييف والتحديث الدوري </a:t>
            </a:r>
            <a:r>
              <a:rPr lang="ar-LB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للاستخدام الأمثل للتكنولوجيات الرقمية لأغراض التنمية المستدامة. </a:t>
            </a:r>
          </a:p>
          <a:p>
            <a:pPr marL="342900" lvl="0" indent="-342900" algn="r" rtl="1">
              <a:buFont typeface="Arial" panose="020B0604020202020204" pitchFamily="34" charset="0"/>
              <a:buChar char="•"/>
              <a:defRPr/>
            </a:pPr>
            <a:endParaRPr lang="ar-LB" dirty="0">
              <a:solidFill>
                <a:srgbClr val="595959"/>
              </a:solidFill>
              <a:cs typeface="Arial" charset="0"/>
            </a:endParaRPr>
          </a:p>
          <a:p>
            <a:pPr marL="342900" lvl="0" indent="-342900" algn="r" rtl="1">
              <a:buFont typeface="Wingdings" panose="05000000000000000000" pitchFamily="2" charset="2"/>
              <a:buChar char="q"/>
              <a:defRPr/>
            </a:pPr>
            <a:r>
              <a:rPr lang="ar-LB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2020: </a:t>
            </a:r>
            <a:r>
              <a:rPr lang="ar-LB" dirty="0">
                <a:solidFill>
                  <a:srgbClr val="595959"/>
                </a:solidFill>
                <a:cs typeface="Arial" charset="0"/>
              </a:rPr>
              <a:t>إجراء المزيد المشاورات من أجل </a:t>
            </a:r>
            <a:r>
              <a:rPr lang="ar-LB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تقديم صيغة محسّنة من مجموعة الأدوات والنموذج التوجيهي </a:t>
            </a:r>
            <a:r>
              <a:rPr lang="ar-LB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.</a:t>
            </a:r>
          </a:p>
          <a:p>
            <a:pPr marL="342900" lvl="0" indent="-342900" algn="r" rtl="1">
              <a:buFont typeface="Wingdings" panose="05000000000000000000" pitchFamily="2" charset="2"/>
              <a:buChar char="q"/>
              <a:defRPr/>
            </a:pPr>
            <a:endParaRPr lang="ar-LB" dirty="0">
              <a:solidFill>
                <a:srgbClr val="C00000"/>
              </a:solidFill>
              <a:cs typeface="Arial" charset="0"/>
            </a:endParaRPr>
          </a:p>
          <a:p>
            <a:pPr marL="342900" lvl="0" indent="-342900" algn="r" rtl="1">
              <a:buFont typeface="Wingdings" panose="05000000000000000000" pitchFamily="2" charset="2"/>
              <a:buChar char="q"/>
              <a:defRPr/>
            </a:pPr>
            <a:r>
              <a:rPr lang="ar-LB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2021: </a:t>
            </a:r>
            <a:r>
              <a:rPr lang="ar-LB" dirty="0">
                <a:solidFill>
                  <a:srgbClr val="595959"/>
                </a:solidFill>
                <a:cs typeface="Arial" charset="0"/>
              </a:rPr>
              <a:t>تطبيق النموذج التوجيهي الجديد من أجل </a:t>
            </a:r>
            <a:r>
              <a:rPr lang="ar-LB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إجراء تقييمات وطنية وإقليمية</a:t>
            </a:r>
            <a:r>
              <a:rPr lang="ar-LB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، </a:t>
            </a:r>
            <a:r>
              <a:rPr lang="ar-LB" dirty="0">
                <a:solidFill>
                  <a:srgbClr val="595959"/>
                </a:solidFill>
                <a:cs typeface="Arial" charset="0"/>
              </a:rPr>
              <a:t>تأخذ بالاعتبار موضوع المنتدى السياسي الرفيع المستوى المعني بالتنمية المستدامة لعامي 2020 و2021.</a:t>
            </a:r>
            <a:br>
              <a:rPr lang="ar-LB" dirty="0">
                <a:solidFill>
                  <a:srgbClr val="C00000"/>
                </a:solidFill>
                <a:cs typeface="Arial" charset="0"/>
              </a:rPr>
            </a:br>
            <a:endParaRPr lang="ar-LB" dirty="0">
              <a:solidFill>
                <a:srgbClr val="595959"/>
              </a:solidFill>
              <a:cs typeface="Arial" charset="0"/>
            </a:endParaRPr>
          </a:p>
          <a:p>
            <a:pPr rtl="1"/>
            <a:endParaRPr lang="ar-LB" dirty="0"/>
          </a:p>
          <a:p>
            <a:pPr rtl="1"/>
            <a:br>
              <a:rPr lang="ar-LB" dirty="0"/>
            </a:br>
            <a:endParaRPr lang="ar-LB" dirty="0"/>
          </a:p>
          <a:p>
            <a:pPr marL="342900" lvl="0" indent="-342900" algn="r" rtl="1">
              <a:buFont typeface="Arial" panose="020B0604020202020204" pitchFamily="34" charset="0"/>
              <a:buChar char="•"/>
              <a:defRPr/>
            </a:pPr>
            <a:endParaRPr lang="ar-LB" dirty="0">
              <a:solidFill>
                <a:srgbClr val="595959"/>
              </a:solidFill>
              <a:cs typeface="Arial" charset="0"/>
            </a:endParaRPr>
          </a:p>
          <a:p>
            <a:pPr marL="342900" lvl="0" indent="-342900" algn="r" rtl="1">
              <a:buFont typeface="Arial" panose="020B0604020202020204" pitchFamily="34" charset="0"/>
              <a:buChar char="•"/>
              <a:defRPr/>
            </a:pPr>
            <a:endParaRPr lang="ar-LB" dirty="0">
              <a:solidFill>
                <a:srgbClr val="595959"/>
              </a:solidFill>
              <a:cs typeface="Arial" charset="0"/>
            </a:endParaRPr>
          </a:p>
          <a:p>
            <a:pPr marL="342900" marR="0" lvl="0" indent="-342900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ar-LB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28B8CE-DD49-42B4-A806-FDC75E4710EB}"/>
              </a:ext>
            </a:extLst>
          </p:cNvPr>
          <p:cNvSpPr/>
          <p:nvPr/>
        </p:nvSpPr>
        <p:spPr>
          <a:xfrm>
            <a:off x="0" y="6384022"/>
            <a:ext cx="9144000" cy="151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9CF43-30AC-4388-9F49-8EDC7C539DE0}"/>
              </a:ext>
            </a:extLst>
          </p:cNvPr>
          <p:cNvSpPr txBox="1"/>
          <p:nvPr/>
        </p:nvSpPr>
        <p:spPr>
          <a:xfrm flipH="1">
            <a:off x="8602193" y="6581001"/>
            <a:ext cx="541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6F5521-CCB9-4396-B6F1-EACBE332B82E}"/>
              </a:ext>
            </a:extLst>
          </p:cNvPr>
          <p:cNvSpPr/>
          <p:nvPr/>
        </p:nvSpPr>
        <p:spPr>
          <a:xfrm>
            <a:off x="0" y="1518407"/>
            <a:ext cx="9144000" cy="251670"/>
          </a:xfrm>
          <a:prstGeom prst="rect">
            <a:avLst/>
          </a:prstGeom>
          <a:solidFill>
            <a:srgbClr val="B51B9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0603F3-AD8A-48AA-8F39-7A2740DCB12E}"/>
              </a:ext>
            </a:extLst>
          </p:cNvPr>
          <p:cNvSpPr/>
          <p:nvPr/>
        </p:nvSpPr>
        <p:spPr>
          <a:xfrm>
            <a:off x="8638265" y="1932132"/>
            <a:ext cx="267609" cy="2967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A4ABAC-85CA-4703-BF0D-E6EFA57B48EE}"/>
              </a:ext>
            </a:extLst>
          </p:cNvPr>
          <p:cNvSpPr/>
          <p:nvPr/>
        </p:nvSpPr>
        <p:spPr>
          <a:xfrm>
            <a:off x="8638265" y="2646507"/>
            <a:ext cx="267609" cy="2967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8F8092-BCD3-42BC-ABEB-C6EBA3FCF592}"/>
              </a:ext>
            </a:extLst>
          </p:cNvPr>
          <p:cNvSpPr/>
          <p:nvPr/>
        </p:nvSpPr>
        <p:spPr>
          <a:xfrm>
            <a:off x="8636902" y="3715301"/>
            <a:ext cx="267609" cy="2967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3A99CF-116B-444B-A5AF-8B0E56CDCD8A}"/>
              </a:ext>
            </a:extLst>
          </p:cNvPr>
          <p:cNvSpPr/>
          <p:nvPr/>
        </p:nvSpPr>
        <p:spPr>
          <a:xfrm>
            <a:off x="8638266" y="4812670"/>
            <a:ext cx="267609" cy="2967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91C8F9-D051-4366-9093-36BC1572CEDC}"/>
              </a:ext>
            </a:extLst>
          </p:cNvPr>
          <p:cNvCxnSpPr>
            <a:cxnSpLocks/>
          </p:cNvCxnSpPr>
          <p:nvPr/>
        </p:nvCxnSpPr>
        <p:spPr>
          <a:xfrm flipH="1">
            <a:off x="7829550" y="2219325"/>
            <a:ext cx="94252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02D2B9-BD89-4DE6-817A-6ACF3EBFF83B}"/>
              </a:ext>
            </a:extLst>
          </p:cNvPr>
          <p:cNvCxnSpPr>
            <a:cxnSpLocks/>
          </p:cNvCxnSpPr>
          <p:nvPr/>
        </p:nvCxnSpPr>
        <p:spPr>
          <a:xfrm flipH="1">
            <a:off x="7029450" y="2933700"/>
            <a:ext cx="174262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3A24DA-10D0-488B-B4CB-B7F03C76A874}"/>
              </a:ext>
            </a:extLst>
          </p:cNvPr>
          <p:cNvCxnSpPr>
            <a:cxnSpLocks/>
          </p:cNvCxnSpPr>
          <p:nvPr/>
        </p:nvCxnSpPr>
        <p:spPr>
          <a:xfrm flipH="1">
            <a:off x="7900760" y="4018054"/>
            <a:ext cx="1003752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BB989B-9D56-4CF3-9321-121538404F4F}"/>
              </a:ext>
            </a:extLst>
          </p:cNvPr>
          <p:cNvCxnSpPr>
            <a:cxnSpLocks/>
          </p:cNvCxnSpPr>
          <p:nvPr/>
        </p:nvCxnSpPr>
        <p:spPr>
          <a:xfrm flipH="1">
            <a:off x="7829551" y="5109388"/>
            <a:ext cx="1076324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291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1058255" y="714375"/>
            <a:ext cx="7027489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ctr" rtl="1"/>
            <a:r>
              <a:rPr lang="ar-LB" sz="2800" b="1" dirty="0">
                <a:solidFill>
                  <a:schemeClr val="bg2">
                    <a:lumMod val="10000"/>
                  </a:schemeClr>
                </a:solidFill>
                <a:ea typeface="Arial" charset="0"/>
                <a:cs typeface="Arial" charset="0"/>
              </a:rPr>
              <a:t>أهم التحديات بخصوص إعداد التقارير الوطنية للتنمية الرقمية</a:t>
            </a:r>
          </a:p>
        </p:txBody>
      </p:sp>
      <p:sp>
        <p:nvSpPr>
          <p:cNvPr id="20482" name="Subtitle 2"/>
          <p:cNvSpPr txBox="1">
            <a:spLocks/>
          </p:cNvSpPr>
          <p:nvPr/>
        </p:nvSpPr>
        <p:spPr bwMode="auto">
          <a:xfrm>
            <a:off x="85725" y="1880077"/>
            <a:ext cx="8924925" cy="425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457200" indent="-457200" algn="r" rtl="1">
              <a:buFont typeface="Wingdings" panose="05000000000000000000" pitchFamily="2" charset="2"/>
              <a:buChar char="q"/>
              <a:defRPr/>
            </a:pPr>
            <a:r>
              <a:rPr lang="ar-LB" sz="26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شح في البيانات </a:t>
            </a:r>
            <a:r>
              <a:rPr lang="ar-LB" sz="2600" dirty="0">
                <a:solidFill>
                  <a:srgbClr val="595959"/>
                </a:solidFill>
                <a:cs typeface="Arial" charset="0"/>
              </a:rPr>
              <a:t>والمعلومات المتعلقة بالتنمية الرقمية </a:t>
            </a:r>
            <a:r>
              <a:rPr lang="ar-LB" sz="26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والمؤشرات الخاصة بالاقتصاد الرقمي</a:t>
            </a:r>
            <a:r>
              <a:rPr lang="ar-LB" sz="26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ar-LB" sz="2600" dirty="0">
                <a:solidFill>
                  <a:srgbClr val="595959"/>
                </a:solidFill>
                <a:cs typeface="Arial" charset="0"/>
              </a:rPr>
              <a:t>وأحياناً تبرز </a:t>
            </a:r>
            <a:r>
              <a:rPr lang="ar-LB" sz="26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تضاربات</a:t>
            </a:r>
            <a:r>
              <a:rPr lang="ar-LB" sz="26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ar-LB" sz="2600" dirty="0">
                <a:solidFill>
                  <a:srgbClr val="595959"/>
                </a:solidFill>
                <a:cs typeface="Arial" charset="0"/>
              </a:rPr>
              <a:t>أو تناقضات يصعب حلها أو التحقق من صحتها.</a:t>
            </a:r>
          </a:p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endParaRPr lang="ar-LB" sz="1100" dirty="0">
              <a:solidFill>
                <a:srgbClr val="595959"/>
              </a:solidFill>
              <a:cs typeface="Arial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  <a:defRPr/>
            </a:pPr>
            <a:r>
              <a:rPr lang="ar-LB" sz="26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صعوبة التعاون بين عدة قطاعات </a:t>
            </a:r>
            <a:r>
              <a:rPr lang="ar-LB" sz="2600" dirty="0">
                <a:solidFill>
                  <a:srgbClr val="595959"/>
                </a:solidFill>
                <a:cs typeface="Arial" charset="0"/>
              </a:rPr>
              <a:t>لجمع البيانات والمعلومات المطلوبة لإعداد التقارير الوطنية، وهذا لم يلقى دائماً الدعم الكافي من السلطات التنفيذية.</a:t>
            </a:r>
          </a:p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endParaRPr lang="ar-LB" sz="1400" dirty="0">
              <a:solidFill>
                <a:srgbClr val="595959"/>
              </a:solidFill>
              <a:cs typeface="Arial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  <a:defRPr/>
            </a:pPr>
            <a:r>
              <a:rPr lang="ar-LB" sz="26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عدم توفر الوقت الكافي </a:t>
            </a:r>
            <a:r>
              <a:rPr lang="ar-LB" sz="2600" dirty="0">
                <a:solidFill>
                  <a:srgbClr val="595959"/>
                </a:solidFill>
                <a:cs typeface="Arial" charset="0"/>
              </a:rPr>
              <a:t>للمكلفين بالعمل للتنسيق لجمع المعلومات اللازمة وصياغة التقرير.</a:t>
            </a:r>
          </a:p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endParaRPr lang="ar-LB" sz="1600" dirty="0">
              <a:solidFill>
                <a:srgbClr val="595959"/>
              </a:solidFill>
              <a:cs typeface="Arial" charset="0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  <a:defRPr/>
            </a:pPr>
            <a:r>
              <a:rPr lang="ar-LB" sz="26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نقص في الوعي بشأن تكنولوجيا المعلومات </a:t>
            </a:r>
            <a:r>
              <a:rPr lang="ar-LB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والاتصالات</a:t>
            </a:r>
            <a:r>
              <a:rPr lang="ar-LB" sz="26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 من أجل أهداف التنمية المستدامة</a:t>
            </a:r>
            <a:r>
              <a:rPr lang="ar-LB" sz="26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 </a:t>
            </a:r>
            <a:r>
              <a:rPr lang="ar-LB" sz="2600" dirty="0">
                <a:solidFill>
                  <a:srgbClr val="595959"/>
                </a:solidFill>
                <a:cs typeface="Arial" charset="0"/>
              </a:rPr>
              <a:t>في العديد من القطاعات، ما يعرقل عمل المكلفين بإعداد التقرير.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6F79B7-AF25-44F7-B119-93790F979927}"/>
              </a:ext>
            </a:extLst>
          </p:cNvPr>
          <p:cNvSpPr/>
          <p:nvPr/>
        </p:nvSpPr>
        <p:spPr>
          <a:xfrm>
            <a:off x="0" y="6384022"/>
            <a:ext cx="9144000" cy="151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F7B00A-A599-4BDC-9A53-2B3E0B80CD3A}"/>
              </a:ext>
            </a:extLst>
          </p:cNvPr>
          <p:cNvSpPr txBox="1"/>
          <p:nvPr/>
        </p:nvSpPr>
        <p:spPr>
          <a:xfrm flipH="1">
            <a:off x="8602193" y="6581001"/>
            <a:ext cx="541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78171A-0FCB-4B8F-8315-02553FE5AC4F}"/>
              </a:ext>
            </a:extLst>
          </p:cNvPr>
          <p:cNvSpPr/>
          <p:nvPr/>
        </p:nvSpPr>
        <p:spPr>
          <a:xfrm>
            <a:off x="0" y="1518407"/>
            <a:ext cx="9144000" cy="251670"/>
          </a:xfrm>
          <a:prstGeom prst="rect">
            <a:avLst/>
          </a:prstGeom>
          <a:solidFill>
            <a:srgbClr val="B51B9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BA312-195E-482E-8CFA-14F9ACDA646E}"/>
              </a:ext>
            </a:extLst>
          </p:cNvPr>
          <p:cNvSpPr/>
          <p:nvPr/>
        </p:nvSpPr>
        <p:spPr>
          <a:xfrm>
            <a:off x="8733515" y="1932132"/>
            <a:ext cx="267609" cy="2967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BA777F-6FBB-4E35-8629-0746F151483B}"/>
              </a:ext>
            </a:extLst>
          </p:cNvPr>
          <p:cNvSpPr/>
          <p:nvPr/>
        </p:nvSpPr>
        <p:spPr>
          <a:xfrm>
            <a:off x="8733513" y="4326400"/>
            <a:ext cx="267609" cy="2967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B418E7-E9B6-4CCA-9C16-6CE1D15D01EA}"/>
              </a:ext>
            </a:extLst>
          </p:cNvPr>
          <p:cNvSpPr/>
          <p:nvPr/>
        </p:nvSpPr>
        <p:spPr>
          <a:xfrm>
            <a:off x="8733514" y="3277625"/>
            <a:ext cx="267609" cy="2967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06BC9F-7614-4E74-BA06-A383548EFDFB}"/>
              </a:ext>
            </a:extLst>
          </p:cNvPr>
          <p:cNvSpPr/>
          <p:nvPr/>
        </p:nvSpPr>
        <p:spPr>
          <a:xfrm>
            <a:off x="8733515" y="5339593"/>
            <a:ext cx="267609" cy="2967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00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807243" y="721865"/>
            <a:ext cx="7529514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ctr" rtl="1"/>
            <a:r>
              <a:rPr lang="ar-LB" sz="2800" b="1" dirty="0">
                <a:solidFill>
                  <a:srgbClr val="595959"/>
                </a:solidFill>
                <a:ea typeface="Arial" charset="0"/>
                <a:cs typeface="Arial" charset="0"/>
              </a:rPr>
              <a:t>أفضل الممارسات في مجال إعداد التقارير الوطنية للتنمية الرقمية</a:t>
            </a:r>
          </a:p>
        </p:txBody>
      </p:sp>
      <p:sp>
        <p:nvSpPr>
          <p:cNvPr id="20482" name="Subtitle 2"/>
          <p:cNvSpPr txBox="1">
            <a:spLocks/>
          </p:cNvSpPr>
          <p:nvPr/>
        </p:nvSpPr>
        <p:spPr bwMode="auto">
          <a:xfrm>
            <a:off x="4781549" y="1957877"/>
            <a:ext cx="4162425" cy="53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457200" indent="-457200" algn="r" rtl="1">
              <a:buFont typeface="Wingdings" panose="05000000000000000000" pitchFamily="2" charset="2"/>
              <a:buChar char="q"/>
              <a:defRPr/>
            </a:pPr>
            <a:r>
              <a:rPr lang="ar-LB" sz="26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تجربة السودان من خلال تشكيل لجنة وطنية </a:t>
            </a:r>
            <a:r>
              <a:rPr lang="ar-LB" sz="2600" dirty="0">
                <a:solidFill>
                  <a:srgbClr val="595959"/>
                </a:solidFill>
                <a:cs typeface="Arial" charset="0"/>
              </a:rPr>
              <a:t>خاصة بإعداد التقرير :</a:t>
            </a:r>
          </a:p>
          <a:p>
            <a:pPr marL="457200" indent="-457200" algn="r" rtl="1">
              <a:buFont typeface="Wingdings" panose="05000000000000000000" pitchFamily="2" charset="2"/>
              <a:buChar char="q"/>
              <a:defRPr/>
            </a:pPr>
            <a:endParaRPr lang="ar-LB" sz="2600" dirty="0">
              <a:solidFill>
                <a:srgbClr val="595959"/>
              </a:solidFill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3422A9-C892-42EB-AE19-766CC512A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3403"/>
            <a:ext cx="5000625" cy="46806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CA4A0C-A5CF-4E57-AC69-CC950256AF5A}"/>
              </a:ext>
            </a:extLst>
          </p:cNvPr>
          <p:cNvSpPr/>
          <p:nvPr/>
        </p:nvSpPr>
        <p:spPr>
          <a:xfrm>
            <a:off x="0" y="6384022"/>
            <a:ext cx="9144000" cy="151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79008-EE03-4624-B9CD-86D8D31115E5}"/>
              </a:ext>
            </a:extLst>
          </p:cNvPr>
          <p:cNvSpPr txBox="1"/>
          <p:nvPr/>
        </p:nvSpPr>
        <p:spPr>
          <a:xfrm flipH="1">
            <a:off x="8602193" y="6581001"/>
            <a:ext cx="541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426DFE-A80B-4B64-9A56-2ADFCB39CFD5}"/>
              </a:ext>
            </a:extLst>
          </p:cNvPr>
          <p:cNvSpPr/>
          <p:nvPr/>
        </p:nvSpPr>
        <p:spPr>
          <a:xfrm>
            <a:off x="0" y="1518407"/>
            <a:ext cx="9144000" cy="251670"/>
          </a:xfrm>
          <a:prstGeom prst="rect">
            <a:avLst/>
          </a:prstGeom>
          <a:solidFill>
            <a:srgbClr val="B51B9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717A1D-7A2B-4666-8B8D-0756625E98E3}"/>
              </a:ext>
            </a:extLst>
          </p:cNvPr>
          <p:cNvSpPr/>
          <p:nvPr/>
        </p:nvSpPr>
        <p:spPr>
          <a:xfrm>
            <a:off x="8657315" y="1998807"/>
            <a:ext cx="267609" cy="2967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25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2936081" y="808038"/>
            <a:ext cx="32718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ctr" rtl="1"/>
            <a:r>
              <a:rPr lang="ar-LB" sz="2800" b="1" dirty="0">
                <a:solidFill>
                  <a:schemeClr val="bg2">
                    <a:lumMod val="10000"/>
                  </a:schemeClr>
                </a:solidFill>
                <a:ea typeface="Arial" charset="0"/>
                <a:cs typeface="Arial" charset="0"/>
              </a:rPr>
              <a:t>توصيات للجهات الوطنية </a:t>
            </a:r>
          </a:p>
        </p:txBody>
      </p:sp>
      <p:sp>
        <p:nvSpPr>
          <p:cNvPr id="20482" name="Subtitle 2"/>
          <p:cNvSpPr txBox="1">
            <a:spLocks/>
          </p:cNvSpPr>
          <p:nvPr/>
        </p:nvSpPr>
        <p:spPr bwMode="auto">
          <a:xfrm>
            <a:off x="76200" y="1982938"/>
            <a:ext cx="8991599" cy="406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endParaRPr lang="ar-LB" sz="1400" dirty="0">
              <a:solidFill>
                <a:srgbClr val="595959"/>
              </a:solidFill>
              <a:cs typeface="Arial" charset="0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ar-LB" dirty="0">
                <a:solidFill>
                  <a:srgbClr val="595959"/>
                </a:solidFill>
                <a:cs typeface="Arial" charset="0"/>
              </a:rPr>
              <a:t>إصدار </a:t>
            </a:r>
            <a:r>
              <a:rPr lang="ar-LB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توجيهات من قبل السلطات التنفيذية العليا للقطاعات المعنية حول أهمية التقارير الوطنية للتنمية الرقمية </a:t>
            </a:r>
            <a:r>
              <a:rPr lang="ar-LB" dirty="0">
                <a:solidFill>
                  <a:srgbClr val="595959"/>
                </a:solidFill>
                <a:cs typeface="Arial" charset="0"/>
              </a:rPr>
              <a:t>والتعاون بين جميع القطاعات في إعدادها. </a:t>
            </a:r>
            <a:endParaRPr lang="en-US" dirty="0">
              <a:solidFill>
                <a:srgbClr val="595959"/>
              </a:solidFill>
              <a:cs typeface="Arial" charset="0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endParaRPr lang="en-US" dirty="0">
              <a:solidFill>
                <a:srgbClr val="595959"/>
              </a:solidFill>
              <a:cs typeface="Arial" charset="0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ar-LB" dirty="0">
                <a:solidFill>
                  <a:srgbClr val="595959"/>
                </a:solidFill>
                <a:cs typeface="Arial" charset="0"/>
              </a:rPr>
              <a:t>تشكيل </a:t>
            </a:r>
            <a:r>
              <a:rPr lang="ar-LB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فريق عمل متعدد القطاعات </a:t>
            </a:r>
            <a:r>
              <a:rPr lang="ar-LB" dirty="0">
                <a:solidFill>
                  <a:srgbClr val="595959"/>
                </a:solidFill>
                <a:cs typeface="Arial" charset="0"/>
              </a:rPr>
              <a:t>مسؤول عن جمع البيانات والمعلومات وصياغة التقرير الوطني.</a:t>
            </a:r>
          </a:p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endParaRPr lang="ar-LB" sz="1600" dirty="0">
              <a:solidFill>
                <a:srgbClr val="595959"/>
              </a:solidFill>
              <a:cs typeface="Arial" charset="0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ar-LB" dirty="0">
                <a:solidFill>
                  <a:srgbClr val="595959"/>
                </a:solidFill>
                <a:cs typeface="Arial" charset="0"/>
              </a:rPr>
              <a:t>عقد </a:t>
            </a:r>
            <a:r>
              <a:rPr lang="ar-LB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ورش عمل وطنية </a:t>
            </a:r>
            <a:r>
              <a:rPr lang="ar-LB" dirty="0">
                <a:solidFill>
                  <a:srgbClr val="595959"/>
                </a:solidFill>
                <a:cs typeface="Arial" charset="0"/>
              </a:rPr>
              <a:t>تساعد في اعداد التقرير الوطني وأخرى لمناقشته يشارك فيها متخذي القرار.</a:t>
            </a:r>
          </a:p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endParaRPr lang="ar-LB" sz="1600" dirty="0">
              <a:solidFill>
                <a:srgbClr val="595959"/>
              </a:solidFill>
              <a:cs typeface="Arial" charset="0"/>
            </a:endParaRPr>
          </a:p>
          <a:p>
            <a:pPr marL="342900" indent="-342900" algn="r" rtl="1">
              <a:buFont typeface="Wingdings" panose="05000000000000000000" pitchFamily="2" charset="2"/>
              <a:buChar char="q"/>
              <a:defRPr/>
            </a:pPr>
            <a:r>
              <a:rPr lang="ar-LB" dirty="0">
                <a:solidFill>
                  <a:srgbClr val="595959"/>
                </a:solidFill>
                <a:cs typeface="Arial" charset="0"/>
              </a:rPr>
              <a:t>حث </a:t>
            </a:r>
            <a:r>
              <a:rPr lang="ar-SA" dirty="0">
                <a:solidFill>
                  <a:srgbClr val="595959"/>
                </a:solidFill>
                <a:cs typeface="Arial" charset="0"/>
              </a:rPr>
              <a:t>المعنيين في </a:t>
            </a:r>
            <a:r>
              <a:rPr lang="ar-SA" dirty="0" err="1">
                <a:solidFill>
                  <a:srgbClr val="595959"/>
                </a:solidFill>
                <a:cs typeface="Arial" charset="0"/>
              </a:rPr>
              <a:t>الحكوم</a:t>
            </a:r>
            <a:r>
              <a:rPr lang="ar-LB" dirty="0">
                <a:solidFill>
                  <a:srgbClr val="595959"/>
                </a:solidFill>
                <a:cs typeface="Arial" charset="0"/>
              </a:rPr>
              <a:t>ات</a:t>
            </a:r>
            <a:r>
              <a:rPr lang="ar-SA" dirty="0">
                <a:solidFill>
                  <a:srgbClr val="595959"/>
                </a:solidFill>
                <a:cs typeface="Arial" charset="0"/>
              </a:rPr>
              <a:t> على </a:t>
            </a:r>
            <a:r>
              <a:rPr lang="ar-SA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وضع خطط عمل وطنية </a:t>
            </a:r>
            <a:r>
              <a:rPr lang="ar-SA" dirty="0">
                <a:solidFill>
                  <a:srgbClr val="595959"/>
                </a:solidFill>
                <a:cs typeface="Arial" charset="0"/>
              </a:rPr>
              <a:t>بشأن تكنولوجيا المعلومات والاتصالات من أجل أهداف التنمية المستدامة، </a:t>
            </a:r>
            <a:r>
              <a:rPr lang="ar-SA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تنبثق عن تقارير التنمية الوطنية</a:t>
            </a:r>
            <a:r>
              <a:rPr lang="ar-SA" dirty="0">
                <a:solidFill>
                  <a:srgbClr val="595959"/>
                </a:solidFill>
                <a:cs typeface="Arial" charset="0"/>
              </a:rPr>
              <a:t>، ويمكن للإسكوا المساعدة في هذا الصدد</a:t>
            </a:r>
            <a:r>
              <a:rPr lang="en-GB" dirty="0">
                <a:solidFill>
                  <a:srgbClr val="595959"/>
                </a:solidFill>
                <a:cs typeface="Arial" charset="0"/>
              </a:rPr>
              <a:t>.</a:t>
            </a:r>
            <a:endParaRPr lang="ar-LB" sz="1200" dirty="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73E027-45D1-483F-8F35-9350E02FA980}"/>
              </a:ext>
            </a:extLst>
          </p:cNvPr>
          <p:cNvSpPr/>
          <p:nvPr/>
        </p:nvSpPr>
        <p:spPr>
          <a:xfrm>
            <a:off x="0" y="6384022"/>
            <a:ext cx="9144000" cy="151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CADD2-4C50-4650-B110-08558410E79D}"/>
              </a:ext>
            </a:extLst>
          </p:cNvPr>
          <p:cNvSpPr txBox="1"/>
          <p:nvPr/>
        </p:nvSpPr>
        <p:spPr>
          <a:xfrm flipH="1">
            <a:off x="8602193" y="6581001"/>
            <a:ext cx="541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A1A88D-D105-4EC9-92C7-F850FC746E6E}"/>
              </a:ext>
            </a:extLst>
          </p:cNvPr>
          <p:cNvSpPr/>
          <p:nvPr/>
        </p:nvSpPr>
        <p:spPr>
          <a:xfrm>
            <a:off x="0" y="1518407"/>
            <a:ext cx="9144000" cy="251670"/>
          </a:xfrm>
          <a:prstGeom prst="rect">
            <a:avLst/>
          </a:prstGeom>
          <a:solidFill>
            <a:srgbClr val="B51B9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4A7AF8-8079-48DE-A39F-55A9A40FD623}"/>
              </a:ext>
            </a:extLst>
          </p:cNvPr>
          <p:cNvSpPr/>
          <p:nvPr/>
        </p:nvSpPr>
        <p:spPr>
          <a:xfrm>
            <a:off x="8800190" y="1982938"/>
            <a:ext cx="267609" cy="2967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E3E28F-D4FB-4CD8-A10C-9B8EEDE45355}"/>
              </a:ext>
            </a:extLst>
          </p:cNvPr>
          <p:cNvSpPr/>
          <p:nvPr/>
        </p:nvSpPr>
        <p:spPr>
          <a:xfrm>
            <a:off x="8800190" y="4945195"/>
            <a:ext cx="267609" cy="2967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F60876-DF0D-4FE2-A35F-7979BD72CD84}"/>
              </a:ext>
            </a:extLst>
          </p:cNvPr>
          <p:cNvSpPr/>
          <p:nvPr/>
        </p:nvSpPr>
        <p:spPr>
          <a:xfrm>
            <a:off x="8790665" y="3957776"/>
            <a:ext cx="267609" cy="2967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721F0E-D185-47E9-B340-450CBFEA619B}"/>
              </a:ext>
            </a:extLst>
          </p:cNvPr>
          <p:cNvSpPr/>
          <p:nvPr/>
        </p:nvSpPr>
        <p:spPr>
          <a:xfrm>
            <a:off x="8800190" y="2970357"/>
            <a:ext cx="267609" cy="2967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40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 noGrp="1"/>
          </p:cNvSpPr>
          <p:nvPr>
            <p:ph type="body" sz="quarter" idx="10"/>
          </p:nvPr>
        </p:nvSpPr>
        <p:spPr>
          <a:xfrm>
            <a:off x="7019925" y="1190625"/>
            <a:ext cx="1104900" cy="742949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4400" cap="none" dirty="0" err="1">
                <a:latin typeface="Arial" charset="0"/>
                <a:ea typeface="Arial" charset="0"/>
                <a:cs typeface="Arial" charset="0"/>
              </a:rPr>
              <a:t>شكراً</a:t>
            </a:r>
            <a:endParaRPr lang="en-US" sz="4400" cap="non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162C027-D28A-45A7-AA74-93F94358A2E7}"/>
              </a:ext>
            </a:extLst>
          </p:cNvPr>
          <p:cNvSpPr txBox="1">
            <a:spLocks/>
          </p:cNvSpPr>
          <p:nvPr/>
        </p:nvSpPr>
        <p:spPr bwMode="auto">
          <a:xfrm>
            <a:off x="1819274" y="5219297"/>
            <a:ext cx="4019843" cy="14769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algn="r" rtl="1" eaLnBrk="0" hangingPunct="0"/>
            <a:r>
              <a:rPr kumimoji="0" lang="ar-LB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dobe Arabic" panose="02040503050201020203" pitchFamily="18" charset="-78"/>
                <a:ea typeface="ＭＳ Ｐゴシック" pitchFamily="34" charset="-128"/>
                <a:cs typeface="+mn-cs"/>
              </a:rPr>
              <a:t>ميرنا الحاج بربر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ea typeface="ＭＳ Ｐゴシック" pitchFamily="34" charset="-128"/>
              <a:cs typeface="+mn-cs"/>
            </a:endParaRPr>
          </a:p>
          <a:p>
            <a:pPr marL="342900" indent="-342900" algn="r" rtl="1" eaLnBrk="0" hangingPunct="0"/>
            <a:r>
              <a:rPr lang="ar-LB" sz="2300" dirty="0">
                <a:solidFill>
                  <a:schemeClr val="bg1">
                    <a:lumMod val="95000"/>
                  </a:schemeClr>
                </a:solidFill>
                <a:latin typeface="Adobe Arabic" panose="02040503050201020203" pitchFamily="18" charset="-78"/>
                <a:cs typeface="+mn-cs"/>
              </a:rPr>
              <a:t>مسؤولة إدارة البرامج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dobe Arabic" panose="02040503050201020203" pitchFamily="18" charset="-78"/>
              <a:ea typeface="ＭＳ Ｐゴシック" pitchFamily="34" charset="-128"/>
              <a:cs typeface="+mn-cs"/>
            </a:endParaRPr>
          </a:p>
          <a:p>
            <a:pPr marL="342900" indent="-342900" algn="r" rtl="1" eaLnBrk="0" hangingPunct="0"/>
            <a:endParaRPr kumimoji="0" lang="ar-LB" sz="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dobe Arabic" panose="02040503050201020203" pitchFamily="18" charset="-78"/>
              <a:ea typeface="ＭＳ Ｐゴシック" pitchFamily="34" charset="-128"/>
              <a:cs typeface="+mn-cs"/>
            </a:endParaRPr>
          </a:p>
          <a:p>
            <a:pPr marL="342900" indent="-342900" algn="r" rtl="1" eaLnBrk="0" hangingPunct="0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ＭＳ Ｐゴシック" pitchFamily="34" charset="-128"/>
                <a:cs typeface="+mn-cs"/>
              </a:rPr>
              <a:t>barbarm@un.org</a:t>
            </a:r>
            <a:endParaRPr lang="ar-LB" sz="2000" dirty="0">
              <a:solidFill>
                <a:schemeClr val="bg1">
                  <a:lumMod val="95000"/>
                </a:schemeClr>
              </a:solidFill>
              <a:latin typeface="+mj-lt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619BE9-CB3F-48F2-B3FC-ADB71A5D2FA4}"/>
              </a:ext>
            </a:extLst>
          </p:cNvPr>
          <p:cNvCxnSpPr/>
          <p:nvPr/>
        </p:nvCxnSpPr>
        <p:spPr>
          <a:xfrm>
            <a:off x="6183081" y="5057507"/>
            <a:ext cx="0" cy="1800493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603914EC-5902-4E04-8B93-A1677B68BD34}"/>
              </a:ext>
            </a:extLst>
          </p:cNvPr>
          <p:cNvSpPr/>
          <p:nvPr/>
        </p:nvSpPr>
        <p:spPr>
          <a:xfrm flipH="1">
            <a:off x="6174296" y="1770076"/>
            <a:ext cx="2969697" cy="6711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1" name="Title 1"/>
          <p:cNvSpPr txBox="1">
            <a:spLocks/>
          </p:cNvSpPr>
          <p:nvPr/>
        </p:nvSpPr>
        <p:spPr bwMode="auto">
          <a:xfrm>
            <a:off x="3848252" y="763762"/>
            <a:ext cx="144749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المحتويات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482" name="Subtitle 2"/>
          <p:cNvSpPr txBox="1">
            <a:spLocks/>
          </p:cNvSpPr>
          <p:nvPr/>
        </p:nvSpPr>
        <p:spPr bwMode="auto">
          <a:xfrm>
            <a:off x="163584" y="1744910"/>
            <a:ext cx="8816829" cy="376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0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        </a:t>
            </a:r>
            <a:r>
              <a:rPr lang="ar-LB" sz="30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المقدمة</a:t>
            </a:r>
          </a:p>
          <a:p>
            <a:pPr marL="568325" lvl="0" indent="-568325" algn="r" rtl="1">
              <a:spcAft>
                <a:spcPts val="600"/>
              </a:spcAft>
            </a:pPr>
            <a:r>
              <a:rPr lang="ar-LB" sz="32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1-  </a:t>
            </a:r>
            <a:r>
              <a:rPr lang="ar-LB" sz="29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أنشطة الاسكوا في سياق ربط القمة العالمية لمجتمع المعلومات مع أجندة 2030</a:t>
            </a:r>
          </a:p>
          <a:p>
            <a:pPr marL="568325" lvl="0" indent="-568325" algn="r" rtl="1">
              <a:spcAft>
                <a:spcPts val="600"/>
              </a:spcAft>
            </a:pPr>
            <a:r>
              <a:rPr lang="ar-LB" sz="29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2-  مسار عملية التنمية الرقمية في المنطقة العربية والآفاق المستقبلية</a:t>
            </a:r>
          </a:p>
          <a:p>
            <a:pPr marL="568325" marR="0" lvl="0" indent="-568325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ar-LB" sz="29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3-  التقارير الوطنية للتنمية الرقمية</a:t>
            </a:r>
          </a:p>
          <a:p>
            <a:pPr marL="568325" marR="0" lvl="0" indent="-568325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ar-LB" sz="29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4- أهم التحديات بخصوص إعداد التقارير الوطنية للتنمية الرقمية</a:t>
            </a:r>
          </a:p>
          <a:p>
            <a:pPr marL="568325" lvl="0" indent="-568325" algn="r" rtl="1">
              <a:spcAft>
                <a:spcPts val="600"/>
              </a:spcAft>
            </a:pPr>
            <a:r>
              <a:rPr lang="ar-LB" sz="29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5- توصيات للجهات الوطنية </a:t>
            </a:r>
            <a:endParaRPr lang="ar-LB" sz="2900" dirty="0">
              <a:solidFill>
                <a:schemeClr val="bg2">
                  <a:lumMod val="10000"/>
                </a:schemeClr>
              </a:solidFill>
              <a:ea typeface="Arial" charset="0"/>
              <a:cs typeface="Arial" charset="0"/>
            </a:endParaRPr>
          </a:p>
          <a:p>
            <a:pPr marL="568325" marR="0" lvl="0" indent="-568325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ar-LB" sz="3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highlight>
                <a:srgbClr val="FFFF00"/>
              </a:highlight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568325" marR="0" lvl="0" indent="-568325" algn="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ar-LB" sz="3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highlight>
                <a:srgbClr val="FFFF00"/>
              </a:highlight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4572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defTabSz="4572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F73869-45B5-4FF9-9ACC-BFE4CC23767D}"/>
              </a:ext>
            </a:extLst>
          </p:cNvPr>
          <p:cNvSpPr/>
          <p:nvPr/>
        </p:nvSpPr>
        <p:spPr>
          <a:xfrm>
            <a:off x="0" y="1518407"/>
            <a:ext cx="9144000" cy="251670"/>
          </a:xfrm>
          <a:prstGeom prst="rect">
            <a:avLst/>
          </a:prstGeom>
          <a:solidFill>
            <a:srgbClr val="B51B9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66B781-B758-482B-89DF-6E34D9069539}"/>
              </a:ext>
            </a:extLst>
          </p:cNvPr>
          <p:cNvSpPr/>
          <p:nvPr/>
        </p:nvSpPr>
        <p:spPr>
          <a:xfrm>
            <a:off x="0" y="6384022"/>
            <a:ext cx="9144000" cy="151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AE38A4-F57B-4B3A-97F6-297F494EA4B2}"/>
              </a:ext>
            </a:extLst>
          </p:cNvPr>
          <p:cNvSpPr txBox="1"/>
          <p:nvPr/>
        </p:nvSpPr>
        <p:spPr>
          <a:xfrm flipH="1">
            <a:off x="8602193" y="6581001"/>
            <a:ext cx="541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23390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3964100" y="742993"/>
            <a:ext cx="1215799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المقدمة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482" name="Subtitle 2"/>
          <p:cNvSpPr txBox="1">
            <a:spLocks/>
          </p:cNvSpPr>
          <p:nvPr/>
        </p:nvSpPr>
        <p:spPr bwMode="auto">
          <a:xfrm>
            <a:off x="171099" y="1913719"/>
            <a:ext cx="7945290" cy="432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1">
              <a:defRPr/>
            </a:pPr>
            <a:r>
              <a:rPr lang="ar-LB" sz="3200" dirty="0">
                <a:solidFill>
                  <a:srgbClr val="595959"/>
                </a:solidFill>
                <a:ea typeface="Arial" charset="0"/>
                <a:cs typeface="Arial" charset="0"/>
              </a:rPr>
              <a:t>بناء على </a:t>
            </a:r>
            <a:r>
              <a:rPr lang="ar-LB" sz="3200" dirty="0">
                <a:solidFill>
                  <a:srgbClr val="595959"/>
                </a:solidFill>
                <a:cs typeface="Arial" charset="0"/>
              </a:rPr>
              <a:t>دعوة الامم المتحدة إلى </a:t>
            </a:r>
            <a:r>
              <a:rPr lang="ar-LB" sz="32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تحقيق التوافق الوثيق بين القمة العالمية لمجتمع المعلومات وعمليات التنمية المستدامة </a:t>
            </a:r>
            <a:r>
              <a:rPr lang="ar-LB" sz="3200" dirty="0">
                <a:solidFill>
                  <a:srgbClr val="595959"/>
                </a:solidFill>
                <a:cs typeface="Arial" charset="0"/>
              </a:rPr>
              <a:t>حيث أن تكنولوجيا المعلومات والاتصالات شاملة لعدة قطاعات وتشكل محرك أساسي في تنفيذ أهداف التنمية المستدامة. </a:t>
            </a:r>
          </a:p>
          <a:p>
            <a:pPr algn="r" rtl="1">
              <a:defRPr/>
            </a:pPr>
            <a:endParaRPr lang="ar-LB" sz="3200" dirty="0">
              <a:solidFill>
                <a:srgbClr val="595959"/>
              </a:solidFill>
              <a:cs typeface="Arial" charset="0"/>
            </a:endParaRPr>
          </a:p>
          <a:p>
            <a:pPr algn="r" rtl="1">
              <a:defRPr/>
            </a:pPr>
            <a:r>
              <a:rPr lang="ar-LB" sz="3200" dirty="0">
                <a:solidFill>
                  <a:srgbClr val="595959"/>
                </a:solidFill>
                <a:cs typeface="Arial" charset="0"/>
              </a:rPr>
              <a:t>تواصل </a:t>
            </a:r>
            <a:r>
              <a:rPr lang="ar-LB" sz="32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الإسكوا القيام بدورها الرائد في المنطقة فيما يتعلق بعملية ربط</a:t>
            </a:r>
            <a:r>
              <a:rPr lang="ar-LB" sz="32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ar-LB" sz="3200" dirty="0">
                <a:solidFill>
                  <a:srgbClr val="595959"/>
                </a:solidFill>
                <a:cs typeface="Arial" charset="0"/>
              </a:rPr>
              <a:t>القمة العالمية لمجتمع المعلومات مع أهداف التنمية المستدامة.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D1686D-6787-463B-BF32-6BCF3A41F5B4}"/>
              </a:ext>
            </a:extLst>
          </p:cNvPr>
          <p:cNvSpPr/>
          <p:nvPr/>
        </p:nvSpPr>
        <p:spPr>
          <a:xfrm>
            <a:off x="0" y="6384022"/>
            <a:ext cx="9144000" cy="151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6D6080-927B-40E8-AA2F-E00EF81FE37E}"/>
              </a:ext>
            </a:extLst>
          </p:cNvPr>
          <p:cNvSpPr/>
          <p:nvPr/>
        </p:nvSpPr>
        <p:spPr>
          <a:xfrm>
            <a:off x="0" y="1518407"/>
            <a:ext cx="9144000" cy="251670"/>
          </a:xfrm>
          <a:prstGeom prst="rect">
            <a:avLst/>
          </a:prstGeom>
          <a:solidFill>
            <a:srgbClr val="B51B9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287C1-5726-47A2-B0C5-62FF2243ADE6}"/>
              </a:ext>
            </a:extLst>
          </p:cNvPr>
          <p:cNvSpPr txBox="1"/>
          <p:nvPr/>
        </p:nvSpPr>
        <p:spPr>
          <a:xfrm flipH="1">
            <a:off x="8602193" y="6581001"/>
            <a:ext cx="541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71405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4BCB3E6-19D9-4362-B812-03EF4535A70C}"/>
              </a:ext>
            </a:extLst>
          </p:cNvPr>
          <p:cNvSpPr/>
          <p:nvPr/>
        </p:nvSpPr>
        <p:spPr>
          <a:xfrm rot="5400000">
            <a:off x="7454741" y="4447539"/>
            <a:ext cx="1889429" cy="12378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433E13-5D3F-420F-A464-A15AFC28A4AF}"/>
              </a:ext>
            </a:extLst>
          </p:cNvPr>
          <p:cNvSpPr/>
          <p:nvPr/>
        </p:nvSpPr>
        <p:spPr>
          <a:xfrm rot="5400000">
            <a:off x="7914401" y="2067322"/>
            <a:ext cx="1074746" cy="1342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1152A2-12AC-4BAE-A99D-BE3A357A3A5C}"/>
              </a:ext>
            </a:extLst>
          </p:cNvPr>
          <p:cNvSpPr/>
          <p:nvPr/>
        </p:nvSpPr>
        <p:spPr>
          <a:xfrm rot="5400000">
            <a:off x="6350164" y="3741190"/>
            <a:ext cx="4784591" cy="8030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81" name="Title 1"/>
          <p:cNvSpPr txBox="1">
            <a:spLocks/>
          </p:cNvSpPr>
          <p:nvPr/>
        </p:nvSpPr>
        <p:spPr bwMode="auto">
          <a:xfrm>
            <a:off x="171663" y="277232"/>
            <a:ext cx="8800673" cy="100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أنشطة الاسكوا في سياق ربط القمة العالمية لمجتمع المعلومات مع </a:t>
            </a:r>
            <a:r>
              <a:rPr lang="ar-LB" sz="3200" b="1" dirty="0">
                <a:solidFill>
                  <a:schemeClr val="bg2">
                    <a:lumMod val="10000"/>
                  </a:schemeClr>
                </a:solidFill>
                <a:ea typeface="Arial" charset="0"/>
                <a:cs typeface="Arial" charset="0"/>
              </a:rPr>
              <a:t>أجندة 2030</a:t>
            </a:r>
            <a:endParaRPr kumimoji="0" lang="ar-LB" sz="3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Arial" charset="0"/>
              <a:cs typeface="Arial" charset="0"/>
            </a:endParaRPr>
          </a:p>
        </p:txBody>
      </p:sp>
      <p:sp>
        <p:nvSpPr>
          <p:cNvPr id="20482" name="Subtitle 2"/>
          <p:cNvSpPr txBox="1">
            <a:spLocks/>
          </p:cNvSpPr>
          <p:nvPr/>
        </p:nvSpPr>
        <p:spPr bwMode="auto">
          <a:xfrm>
            <a:off x="582392" y="1850013"/>
            <a:ext cx="7027489" cy="445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1">
              <a:defRPr/>
            </a:pPr>
            <a:r>
              <a:rPr lang="ar-LB" b="1" dirty="0">
                <a:solidFill>
                  <a:schemeClr val="bg2">
                    <a:lumMod val="10000"/>
                  </a:schemeClr>
                </a:solidFill>
                <a:ea typeface="Arial" charset="0"/>
                <a:cs typeface="Arial" charset="0"/>
              </a:rPr>
              <a:t>2017</a:t>
            </a:r>
            <a:r>
              <a:rPr lang="ar-LB" dirty="0">
                <a:solidFill>
                  <a:srgbClr val="C00000"/>
                </a:solidFill>
                <a:ea typeface="Arial" charset="0"/>
                <a:cs typeface="Arial" charset="0"/>
              </a:rPr>
              <a:t> </a:t>
            </a:r>
            <a:r>
              <a:rPr lang="ar-LB" b="1" dirty="0">
                <a:solidFill>
                  <a:schemeClr val="bg2">
                    <a:lumMod val="10000"/>
                  </a:schemeClr>
                </a:solidFill>
                <a:ea typeface="Arial" charset="0"/>
                <a:cs typeface="Arial" charset="0"/>
              </a:rPr>
              <a:t>:</a:t>
            </a:r>
            <a:r>
              <a:rPr lang="ar-LB" dirty="0">
                <a:solidFill>
                  <a:srgbClr val="C00000"/>
                </a:solidFill>
                <a:ea typeface="Arial" charset="0"/>
                <a:cs typeface="Arial" charset="0"/>
              </a:rPr>
              <a:t> </a:t>
            </a:r>
            <a:r>
              <a:rPr lang="ar-LB" dirty="0">
                <a:solidFill>
                  <a:srgbClr val="595959"/>
                </a:solidFill>
                <a:ea typeface="Arial" charset="0"/>
                <a:cs typeface="Arial" charset="0"/>
              </a:rPr>
              <a:t>المنتدى العربي الرفيع المستوى حول القمة العالمية لمجتمع المعلومات وخطة التنمية المستدامة لعام 2030.</a:t>
            </a:r>
          </a:p>
          <a:p>
            <a:pPr algn="r" rtl="1">
              <a:defRPr/>
            </a:pPr>
            <a:endParaRPr lang="ar-LB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algn="r" rtl="1">
              <a:defRPr/>
            </a:pPr>
            <a:r>
              <a:rPr lang="ar-LB" b="1" dirty="0">
                <a:solidFill>
                  <a:schemeClr val="bg2">
                    <a:lumMod val="10000"/>
                  </a:schemeClr>
                </a:solidFill>
                <a:ea typeface="Arial" charset="0"/>
                <a:cs typeface="Arial" charset="0"/>
              </a:rPr>
              <a:t>أهم النتائج : </a:t>
            </a:r>
            <a:r>
              <a:rPr lang="ar-LB" b="1" dirty="0">
                <a:solidFill>
                  <a:srgbClr val="595959"/>
                </a:solidFill>
                <a:ea typeface="Arial" charset="0"/>
                <a:cs typeface="Arial" charset="0"/>
              </a:rPr>
              <a:t>توافق بيروت حول التحول والاقتصاد الرقمي </a:t>
            </a:r>
            <a:r>
              <a:rPr lang="ar-LB" dirty="0">
                <a:solidFill>
                  <a:srgbClr val="595959"/>
                </a:solidFill>
                <a:ea typeface="Arial" charset="0"/>
                <a:cs typeface="Arial" charset="0"/>
              </a:rPr>
              <a:t>في المنطقة العربية من أجل تحقيق خطة 2030 للتنمية المستدامة</a:t>
            </a:r>
            <a:r>
              <a:rPr lang="en-US" dirty="0">
                <a:solidFill>
                  <a:srgbClr val="595959"/>
                </a:solidFill>
                <a:ea typeface="Arial" charset="0"/>
                <a:cs typeface="Arial" charset="0"/>
              </a:rPr>
              <a:t>.</a:t>
            </a:r>
          </a:p>
          <a:p>
            <a:pPr algn="r" rtl="1">
              <a:defRPr/>
            </a:pPr>
            <a:endParaRPr lang="ar-LB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algn="r" rtl="1">
              <a:defRPr/>
            </a:pPr>
            <a:endParaRPr lang="ar-LB" sz="1600" dirty="0">
              <a:solidFill>
                <a:srgbClr val="595959"/>
              </a:solidFill>
              <a:cs typeface="Arial" charset="0"/>
            </a:endParaRPr>
          </a:p>
          <a:p>
            <a:pPr algn="r" rtl="1">
              <a:defRPr/>
            </a:pPr>
            <a:r>
              <a:rPr lang="ar-LB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2018</a:t>
            </a:r>
            <a:r>
              <a:rPr lang="ar-LB" b="1" dirty="0">
                <a:solidFill>
                  <a:srgbClr val="595959"/>
                </a:solidFill>
                <a:cs typeface="Arial" charset="0"/>
              </a:rPr>
              <a:t> :</a:t>
            </a:r>
            <a:r>
              <a:rPr lang="ar-LB" dirty="0">
                <a:solidFill>
                  <a:srgbClr val="595959"/>
                </a:solidFill>
                <a:cs typeface="Arial" charset="0"/>
              </a:rPr>
              <a:t> دراسة "التكنولوجيا الرقمية من أجل التنمية: الآفاق العربية في عام 2030".</a:t>
            </a:r>
          </a:p>
          <a:p>
            <a:pPr algn="r" rtl="1">
              <a:defRPr/>
            </a:pPr>
            <a:endParaRPr lang="ar-LB" dirty="0">
              <a:solidFill>
                <a:srgbClr val="595959"/>
              </a:solidFill>
              <a:cs typeface="Arial" charset="0"/>
            </a:endParaRPr>
          </a:p>
          <a:p>
            <a:pPr algn="r" rtl="1">
              <a:defRPr/>
            </a:pPr>
            <a:r>
              <a:rPr lang="ar-LB" b="1" dirty="0">
                <a:solidFill>
                  <a:schemeClr val="bg2">
                    <a:lumMod val="10000"/>
                  </a:schemeClr>
                </a:solidFill>
                <a:ea typeface="Arial" charset="0"/>
                <a:cs typeface="Arial" charset="0"/>
              </a:rPr>
              <a:t>أهم النتائج : </a:t>
            </a:r>
            <a:r>
              <a:rPr lang="ar-LB" b="1" dirty="0">
                <a:solidFill>
                  <a:srgbClr val="595959"/>
                </a:solidFill>
                <a:ea typeface="Arial" charset="0"/>
                <a:cs typeface="Arial" charset="0"/>
              </a:rPr>
              <a:t>ملخص عن رؤية لعام 2030، ومقترحات للتوصيات السياسية </a:t>
            </a:r>
            <a:r>
              <a:rPr lang="en-US" b="1" dirty="0">
                <a:solidFill>
                  <a:srgbClr val="595959"/>
                </a:solidFill>
                <a:ea typeface="Arial" charset="0"/>
                <a:cs typeface="Arial" charset="0"/>
              </a:rPr>
              <a:t>.</a:t>
            </a:r>
            <a:endParaRPr lang="ar-LB" b="1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algn="r" rtl="1">
              <a:defRPr/>
            </a:pPr>
            <a:endParaRPr lang="ar-LB" dirty="0">
              <a:solidFill>
                <a:srgbClr val="595959"/>
              </a:solidFill>
              <a:cs typeface="Arial" charset="0"/>
            </a:endParaRPr>
          </a:p>
          <a:p>
            <a:pPr algn="r" rtl="1">
              <a:defRPr/>
            </a:pPr>
            <a:endParaRPr lang="ar-LB" sz="3200" dirty="0">
              <a:solidFill>
                <a:srgbClr val="595959"/>
              </a:solidFill>
              <a:ea typeface="Arial" charset="0"/>
              <a:cs typeface="Arial" charset="0"/>
            </a:endParaRPr>
          </a:p>
          <a:p>
            <a:pPr marL="0" marR="0" lvl="0" indent="0" algn="r" defTabSz="4572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ar-LB" sz="3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3F3597-C43A-4880-B963-A23C80929DEF}"/>
              </a:ext>
            </a:extLst>
          </p:cNvPr>
          <p:cNvCxnSpPr>
            <a:cxnSpLocks/>
          </p:cNvCxnSpPr>
          <p:nvPr/>
        </p:nvCxnSpPr>
        <p:spPr>
          <a:xfrm flipH="1">
            <a:off x="1" y="3889726"/>
            <a:ext cx="9144000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3DB8D5F-725D-46C0-9109-253C60F5C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201" y="2272758"/>
            <a:ext cx="1192138" cy="9280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ECA1A9-1FB0-4521-A709-1EF8FB0CB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200" y="4184097"/>
            <a:ext cx="1184187" cy="17453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2DBD9-837F-4584-A4C9-1A38DFF9B66D}"/>
              </a:ext>
            </a:extLst>
          </p:cNvPr>
          <p:cNvSpPr/>
          <p:nvPr/>
        </p:nvSpPr>
        <p:spPr>
          <a:xfrm>
            <a:off x="0" y="6384022"/>
            <a:ext cx="9144000" cy="151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94F6AD-C07F-4E3B-9520-624F58D66678}"/>
              </a:ext>
            </a:extLst>
          </p:cNvPr>
          <p:cNvSpPr txBox="1"/>
          <p:nvPr/>
        </p:nvSpPr>
        <p:spPr>
          <a:xfrm flipH="1">
            <a:off x="8602193" y="6581001"/>
            <a:ext cx="541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AEB2BD-D998-4CD4-9453-48A5EFA1B0E9}"/>
              </a:ext>
            </a:extLst>
          </p:cNvPr>
          <p:cNvSpPr/>
          <p:nvPr/>
        </p:nvSpPr>
        <p:spPr>
          <a:xfrm>
            <a:off x="0" y="1518407"/>
            <a:ext cx="9144000" cy="251670"/>
          </a:xfrm>
          <a:prstGeom prst="rect">
            <a:avLst/>
          </a:prstGeom>
          <a:solidFill>
            <a:srgbClr val="B51B9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96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AC7EA6-F977-44FC-81EE-33D2CDA1D1F6}"/>
              </a:ext>
            </a:extLst>
          </p:cNvPr>
          <p:cNvCxnSpPr>
            <a:cxnSpLocks/>
          </p:cNvCxnSpPr>
          <p:nvPr/>
        </p:nvCxnSpPr>
        <p:spPr>
          <a:xfrm flipV="1">
            <a:off x="888678" y="2306893"/>
            <a:ext cx="11330" cy="2038565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C677FB-476E-4FAF-BD2A-43B0E2B27C4C}"/>
              </a:ext>
            </a:extLst>
          </p:cNvPr>
          <p:cNvCxnSpPr>
            <a:cxnSpLocks/>
          </p:cNvCxnSpPr>
          <p:nvPr/>
        </p:nvCxnSpPr>
        <p:spPr>
          <a:xfrm flipH="1" flipV="1">
            <a:off x="900008" y="2299384"/>
            <a:ext cx="141070" cy="2015433"/>
          </a:xfrm>
          <a:prstGeom prst="line">
            <a:avLst/>
          </a:prstGeom>
          <a:ln>
            <a:solidFill>
              <a:srgbClr val="7DBAD1"/>
            </a:solidFill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A652F0-500E-4054-99CB-A9FC427C038B}"/>
              </a:ext>
            </a:extLst>
          </p:cNvPr>
          <p:cNvCxnSpPr>
            <a:cxnSpLocks/>
          </p:cNvCxnSpPr>
          <p:nvPr/>
        </p:nvCxnSpPr>
        <p:spPr>
          <a:xfrm flipV="1">
            <a:off x="552994" y="2295630"/>
            <a:ext cx="347014" cy="2015431"/>
          </a:xfrm>
          <a:prstGeom prst="line">
            <a:avLst/>
          </a:prstGeom>
          <a:ln>
            <a:solidFill>
              <a:srgbClr val="F0F1AA"/>
            </a:solidFill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482" name="Subtitle 2"/>
          <p:cNvSpPr txBox="1">
            <a:spLocks/>
          </p:cNvSpPr>
          <p:nvPr/>
        </p:nvSpPr>
        <p:spPr bwMode="auto">
          <a:xfrm>
            <a:off x="1587582" y="1910691"/>
            <a:ext cx="7014612" cy="342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1">
              <a:defRPr/>
            </a:pPr>
            <a:r>
              <a:rPr lang="ar-LB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2018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 - </a:t>
            </a:r>
            <a:r>
              <a:rPr lang="ar-LB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 </a:t>
            </a:r>
            <a:r>
              <a:rPr lang="ar-LB" b="1" dirty="0">
                <a:solidFill>
                  <a:srgbClr val="595959"/>
                </a:solidFill>
                <a:cs typeface="Arial" charset="0"/>
              </a:rPr>
              <a:t>مشاورات مع أصحاب المصلحة</a:t>
            </a:r>
            <a:endParaRPr lang="en-US" b="1" dirty="0">
              <a:solidFill>
                <a:srgbClr val="595959"/>
              </a:solidFill>
              <a:cs typeface="Arial" charset="0"/>
            </a:endParaRPr>
          </a:p>
          <a:p>
            <a:pPr algn="r" rtl="1">
              <a:defRPr/>
            </a:pPr>
            <a:endParaRPr lang="en-US" sz="2000" dirty="0">
              <a:solidFill>
                <a:schemeClr val="bg2">
                  <a:lumMod val="10000"/>
                </a:schemeClr>
              </a:solidFill>
              <a:ea typeface="Arial" charset="0"/>
              <a:cs typeface="Arial" charset="0"/>
            </a:endParaRPr>
          </a:p>
          <a:p>
            <a:pPr algn="r" rtl="1">
              <a:defRPr/>
            </a:pPr>
            <a:r>
              <a:rPr lang="ar-LB" b="1" dirty="0">
                <a:solidFill>
                  <a:schemeClr val="bg2">
                    <a:lumMod val="10000"/>
                  </a:schemeClr>
                </a:solidFill>
                <a:ea typeface="Arial" charset="0"/>
                <a:cs typeface="Arial" charset="0"/>
              </a:rPr>
              <a:t>أهم النتائج</a:t>
            </a:r>
          </a:p>
          <a:p>
            <a:pPr algn="r" rtl="1">
              <a:defRPr/>
            </a:pPr>
            <a:r>
              <a:rPr lang="ar-LB" dirty="0">
                <a:solidFill>
                  <a:srgbClr val="595959"/>
                </a:solidFill>
                <a:cs typeface="Arial" charset="0"/>
              </a:rPr>
              <a:t>ضرورة </a:t>
            </a:r>
            <a:r>
              <a:rPr lang="ar-LB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وضع خط أساس </a:t>
            </a:r>
            <a:r>
              <a:rPr lang="ar-LB" dirty="0">
                <a:solidFill>
                  <a:srgbClr val="595959"/>
                </a:solidFill>
                <a:cs typeface="Arial" charset="0"/>
              </a:rPr>
              <a:t>يكون المرجع في قياس التقدم المحرز في تنفيذ نتائج القمة العالمية لمجتمع المعلومات وتسخير التكنولوجيات الرقمية لأغراض التنمية المستدامة. </a:t>
            </a:r>
          </a:p>
          <a:p>
            <a:pPr marL="457200" indent="-457200" algn="r" rtl="1">
              <a:buFont typeface="+mj-lt"/>
              <a:buAutoNum type="arabicPeriod"/>
              <a:defRPr/>
            </a:pPr>
            <a:endParaRPr lang="ar-LB" dirty="0">
              <a:solidFill>
                <a:srgbClr val="595959"/>
              </a:solidFill>
              <a:cs typeface="Arial" charset="0"/>
            </a:endParaRPr>
          </a:p>
          <a:p>
            <a:pPr algn="r" rtl="1">
              <a:defRPr/>
            </a:pPr>
            <a:r>
              <a:rPr lang="ar-LB" dirty="0">
                <a:solidFill>
                  <a:srgbClr val="595959"/>
                </a:solidFill>
                <a:cs typeface="Arial" charset="0"/>
              </a:rPr>
              <a:t>اعتبار </a:t>
            </a:r>
            <a:r>
              <a:rPr lang="ar-LB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خط الأساس = وضع البلدان العربية في هذا الصدد في عام 2019</a:t>
            </a:r>
            <a:endParaRPr lang="ar-LB" b="1" dirty="0">
              <a:solidFill>
                <a:srgbClr val="595959"/>
              </a:solidFill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023E10-F0FC-4D01-9E2B-27DFED961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2417"/>
            <a:ext cx="1777356" cy="222160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6228F0A-AB2B-4B22-A330-9999FDDBEA5C}"/>
              </a:ext>
            </a:extLst>
          </p:cNvPr>
          <p:cNvSpPr txBox="1">
            <a:spLocks/>
          </p:cNvSpPr>
          <p:nvPr/>
        </p:nvSpPr>
        <p:spPr bwMode="auto">
          <a:xfrm>
            <a:off x="900008" y="417685"/>
            <a:ext cx="7343983" cy="83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أنشطة الاسكوا في سياق ربط القمة العالمية لمجتمع المعلومات مع </a:t>
            </a:r>
            <a:r>
              <a:rPr lang="ar-LB" sz="2800" b="1" dirty="0">
                <a:solidFill>
                  <a:schemeClr val="bg2">
                    <a:lumMod val="10000"/>
                  </a:schemeClr>
                </a:solidFill>
                <a:ea typeface="Arial" charset="0"/>
                <a:cs typeface="Arial" charset="0"/>
              </a:rPr>
              <a:t>أجندة 2030</a:t>
            </a:r>
            <a:endParaRPr kumimoji="0" lang="ar-LB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1F4947-38D4-475B-B445-298C662E552D}"/>
              </a:ext>
            </a:extLst>
          </p:cNvPr>
          <p:cNvSpPr/>
          <p:nvPr/>
        </p:nvSpPr>
        <p:spPr>
          <a:xfrm>
            <a:off x="0" y="6384022"/>
            <a:ext cx="9144000" cy="151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F3CC3B-EE81-497A-907C-C8240CFDB681}"/>
              </a:ext>
            </a:extLst>
          </p:cNvPr>
          <p:cNvSpPr txBox="1"/>
          <p:nvPr/>
        </p:nvSpPr>
        <p:spPr>
          <a:xfrm flipH="1">
            <a:off x="8602193" y="6581001"/>
            <a:ext cx="541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823076-9190-4ADE-BF4D-51B607BF5B24}"/>
              </a:ext>
            </a:extLst>
          </p:cNvPr>
          <p:cNvSpPr/>
          <p:nvPr/>
        </p:nvSpPr>
        <p:spPr>
          <a:xfrm>
            <a:off x="0" y="1518407"/>
            <a:ext cx="9144000" cy="251670"/>
          </a:xfrm>
          <a:prstGeom prst="rect">
            <a:avLst/>
          </a:prstGeom>
          <a:solidFill>
            <a:srgbClr val="B51B9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E736AC-D5F1-4F29-BCE8-FECD82C41982}"/>
              </a:ext>
            </a:extLst>
          </p:cNvPr>
          <p:cNvCxnSpPr>
            <a:cxnSpLocks/>
          </p:cNvCxnSpPr>
          <p:nvPr/>
        </p:nvCxnSpPr>
        <p:spPr>
          <a:xfrm>
            <a:off x="888678" y="2303138"/>
            <a:ext cx="7984419" cy="3755"/>
          </a:xfrm>
          <a:prstGeom prst="line">
            <a:avLst/>
          </a:prstGeom>
          <a:ln w="9525">
            <a:solidFill>
              <a:srgbClr val="B51B9F"/>
            </a:solidFill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00DCD5-0BCF-4550-8DF5-55928E3DE1F7}"/>
              </a:ext>
            </a:extLst>
          </p:cNvPr>
          <p:cNvCxnSpPr>
            <a:cxnSpLocks/>
          </p:cNvCxnSpPr>
          <p:nvPr/>
        </p:nvCxnSpPr>
        <p:spPr>
          <a:xfrm flipH="1" flipV="1">
            <a:off x="900008" y="2306893"/>
            <a:ext cx="676244" cy="2596033"/>
          </a:xfrm>
          <a:prstGeom prst="line">
            <a:avLst/>
          </a:prstGeom>
          <a:ln>
            <a:solidFill>
              <a:srgbClr val="CE4237"/>
            </a:solidFill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5" name="Graphic 24" descr="Magnifying glass">
            <a:extLst>
              <a:ext uri="{FF2B5EF4-FFF2-40B4-BE49-F238E27FC236}">
                <a16:creationId xmlns:a16="http://schemas.microsoft.com/office/drawing/2014/main" id="{7BD2BD62-D653-42EF-AB56-1F57CFD91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4496" y="2962592"/>
            <a:ext cx="457200" cy="457200"/>
          </a:xfrm>
          <a:prstGeom prst="rect">
            <a:avLst/>
          </a:prstGeom>
        </p:spPr>
      </p:pic>
      <p:pic>
        <p:nvPicPr>
          <p:cNvPr id="27" name="Graphic 26" descr="Magnifying glass">
            <a:extLst>
              <a:ext uri="{FF2B5EF4-FFF2-40B4-BE49-F238E27FC236}">
                <a16:creationId xmlns:a16="http://schemas.microsoft.com/office/drawing/2014/main" id="{1268F3EA-8D72-4792-81AC-5CA151156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3524" y="4400124"/>
            <a:ext cx="457200" cy="457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ED4A869-DBA5-4018-AFD3-ACB780499F8F}"/>
              </a:ext>
            </a:extLst>
          </p:cNvPr>
          <p:cNvCxnSpPr>
            <a:cxnSpLocks/>
          </p:cNvCxnSpPr>
          <p:nvPr/>
        </p:nvCxnSpPr>
        <p:spPr>
          <a:xfrm flipV="1">
            <a:off x="8873096" y="2299385"/>
            <a:ext cx="0" cy="443815"/>
          </a:xfrm>
          <a:prstGeom prst="line">
            <a:avLst/>
          </a:prstGeom>
          <a:ln w="9525">
            <a:solidFill>
              <a:srgbClr val="B51B9F"/>
            </a:solidFill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256F8BE-7EDD-4ACC-907C-8F271DADBE96}"/>
              </a:ext>
            </a:extLst>
          </p:cNvPr>
          <p:cNvCxnSpPr>
            <a:cxnSpLocks/>
          </p:cNvCxnSpPr>
          <p:nvPr/>
        </p:nvCxnSpPr>
        <p:spPr>
          <a:xfrm flipH="1" flipV="1">
            <a:off x="8720697" y="2757478"/>
            <a:ext cx="152400" cy="1"/>
          </a:xfrm>
          <a:prstGeom prst="line">
            <a:avLst/>
          </a:prstGeom>
          <a:ln w="9525">
            <a:solidFill>
              <a:srgbClr val="B51B9F"/>
            </a:solidFill>
            <a:prstDash val="lgDashDot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19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CA11FC-C43E-4E46-859E-951870F61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3937"/>
            <a:ext cx="2901859" cy="1238307"/>
          </a:xfrm>
          <a:prstGeom prst="rect">
            <a:avLst/>
          </a:prstGeom>
        </p:spPr>
      </p:pic>
      <p:sp>
        <p:nvSpPr>
          <p:cNvPr id="20481" name="Title 1"/>
          <p:cNvSpPr txBox="1">
            <a:spLocks/>
          </p:cNvSpPr>
          <p:nvPr/>
        </p:nvSpPr>
        <p:spPr bwMode="auto">
          <a:xfrm>
            <a:off x="1105139" y="632977"/>
            <a:ext cx="7370487" cy="88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ctr" rtl="1"/>
            <a:r>
              <a:rPr lang="ar-LB" sz="2800" b="1" dirty="0">
                <a:solidFill>
                  <a:schemeClr val="bg2">
                    <a:lumMod val="10000"/>
                  </a:schemeClr>
                </a:solidFill>
                <a:ea typeface="Arial" charset="0"/>
                <a:cs typeface="Arial" charset="0"/>
              </a:rPr>
              <a:t>مسار عملية التنمية الرقمية في المنطقة العربية والآفاق المستقبلية</a:t>
            </a:r>
          </a:p>
        </p:txBody>
      </p:sp>
      <p:sp>
        <p:nvSpPr>
          <p:cNvPr id="20482" name="Subtitle 2"/>
          <p:cNvSpPr txBox="1">
            <a:spLocks/>
          </p:cNvSpPr>
          <p:nvPr/>
        </p:nvSpPr>
        <p:spPr bwMode="auto">
          <a:xfrm>
            <a:off x="48538" y="2562326"/>
            <a:ext cx="8880497" cy="366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1">
              <a:defRPr/>
            </a:pPr>
            <a:r>
              <a:rPr lang="ar-LB" dirty="0">
                <a:solidFill>
                  <a:srgbClr val="595959"/>
                </a:solidFill>
                <a:cs typeface="Arial" charset="0"/>
              </a:rPr>
              <a:t>أطلقت الاسكوا </a:t>
            </a:r>
            <a:r>
              <a:rPr lang="ar-LB" b="1" dirty="0">
                <a:solidFill>
                  <a:srgbClr val="595959"/>
                </a:solidFill>
                <a:cs typeface="Arial" charset="0"/>
              </a:rPr>
              <a:t>عملية تقرير التنمية الرقمية في المنطقة العربية والآفاق المستقبلية</a:t>
            </a:r>
            <a:r>
              <a:rPr lang="ar-LB" dirty="0">
                <a:solidFill>
                  <a:srgbClr val="595959"/>
                </a:solidFill>
                <a:cs typeface="Arial" charset="0"/>
              </a:rPr>
              <a:t>.</a:t>
            </a:r>
          </a:p>
          <a:p>
            <a:pPr algn="r" rtl="1">
              <a:defRPr/>
            </a:pPr>
            <a:endParaRPr lang="en-US" sz="1000" dirty="0">
              <a:solidFill>
                <a:srgbClr val="595959"/>
              </a:solidFill>
              <a:cs typeface="Arial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  <a:defRPr/>
            </a:pPr>
            <a:r>
              <a:rPr lang="ar-LB" dirty="0">
                <a:solidFill>
                  <a:srgbClr val="595959"/>
                </a:solidFill>
                <a:cs typeface="Arial" charset="0"/>
              </a:rPr>
              <a:t>يتضمن لمحة عن </a:t>
            </a:r>
            <a:r>
              <a:rPr lang="ar-LB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التحوّلات الأخيرة في اتجاهات التكنولوجيا الرقمية</a:t>
            </a:r>
            <a:r>
              <a:rPr lang="ar-LB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ar-LB" b="1" dirty="0">
                <a:solidFill>
                  <a:srgbClr val="595959"/>
                </a:solidFill>
                <a:cs typeface="Arial" charset="0"/>
              </a:rPr>
              <a:t>وسلوكيات المستخدمين </a:t>
            </a:r>
            <a:r>
              <a:rPr lang="ar-LB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على المستويين الدولي والإقليمي</a:t>
            </a:r>
            <a:r>
              <a:rPr lang="ar-LB" dirty="0">
                <a:solidFill>
                  <a:srgbClr val="595959"/>
                </a:solidFill>
                <a:cs typeface="Arial" charset="0"/>
              </a:rPr>
              <a:t>. </a:t>
            </a:r>
          </a:p>
          <a:p>
            <a:pPr algn="r" rtl="1">
              <a:defRPr/>
            </a:pPr>
            <a:endParaRPr lang="ar-LB" sz="1800" dirty="0">
              <a:solidFill>
                <a:srgbClr val="595959"/>
              </a:solidFill>
              <a:cs typeface="Arial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  <a:defRPr/>
            </a:pPr>
            <a:r>
              <a:rPr lang="ar-LB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يقدم تحليلاً للوضع القائم لمجتمع المعلومات العربي </a:t>
            </a:r>
            <a:r>
              <a:rPr lang="ar-LB" b="1" dirty="0">
                <a:solidFill>
                  <a:srgbClr val="595959"/>
                </a:solidFill>
                <a:cs typeface="Arial" charset="0"/>
              </a:rPr>
              <a:t>من منظور التنمية، مع التركيز على  </a:t>
            </a:r>
            <a:r>
              <a:rPr lang="ar-LB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منظور التمكين والادماج </a:t>
            </a:r>
          </a:p>
          <a:p>
            <a:pPr algn="ctr" rtl="1">
              <a:defRPr/>
            </a:pPr>
            <a:endParaRPr lang="en-US" sz="2000" dirty="0">
              <a:solidFill>
                <a:srgbClr val="595959"/>
              </a:solidFill>
              <a:cs typeface="Arial" charset="0"/>
            </a:endParaRPr>
          </a:p>
          <a:p>
            <a:pPr algn="ctr" rtl="1">
              <a:defRPr/>
            </a:pPr>
            <a:endParaRPr lang="en-US" sz="2000" dirty="0">
              <a:solidFill>
                <a:srgbClr val="595959"/>
              </a:solidFill>
              <a:cs typeface="Arial" charset="0"/>
            </a:endParaRPr>
          </a:p>
          <a:p>
            <a:pPr algn="r" rtl="1">
              <a:defRPr/>
            </a:pPr>
            <a:r>
              <a:rPr lang="ar-LB" dirty="0">
                <a:solidFill>
                  <a:srgbClr val="595959"/>
                </a:solidFill>
                <a:cs typeface="Arial" charset="0"/>
              </a:rPr>
              <a:t>المنتدى السياسي رفيع المستوى للتنمية المستدامة للعام 2019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BA48E3F-B480-4C0C-9C58-20651E0AF3D4}"/>
              </a:ext>
            </a:extLst>
          </p:cNvPr>
          <p:cNvSpPr/>
          <p:nvPr/>
        </p:nvSpPr>
        <p:spPr>
          <a:xfrm>
            <a:off x="5078179" y="4707083"/>
            <a:ext cx="254732" cy="603565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4D46E-4C05-4C0D-A7CB-2BF29759DA00}"/>
              </a:ext>
            </a:extLst>
          </p:cNvPr>
          <p:cNvSpPr/>
          <p:nvPr/>
        </p:nvSpPr>
        <p:spPr>
          <a:xfrm>
            <a:off x="0" y="6384022"/>
            <a:ext cx="9144000" cy="151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0F5E25-71B1-41AB-949B-999E6C485613}"/>
              </a:ext>
            </a:extLst>
          </p:cNvPr>
          <p:cNvSpPr txBox="1"/>
          <p:nvPr/>
        </p:nvSpPr>
        <p:spPr>
          <a:xfrm flipH="1">
            <a:off x="8602193" y="6581001"/>
            <a:ext cx="541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0D8E8C-72F6-4D11-BC1B-B134C19245A8}"/>
              </a:ext>
            </a:extLst>
          </p:cNvPr>
          <p:cNvSpPr/>
          <p:nvPr/>
        </p:nvSpPr>
        <p:spPr>
          <a:xfrm>
            <a:off x="0" y="1518407"/>
            <a:ext cx="9144000" cy="251670"/>
          </a:xfrm>
          <a:prstGeom prst="rect">
            <a:avLst/>
          </a:prstGeom>
          <a:solidFill>
            <a:srgbClr val="B51B9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B5E693-4BFE-4A8B-902D-D1A63B991222}"/>
              </a:ext>
            </a:extLst>
          </p:cNvPr>
          <p:cNvSpPr txBox="1"/>
          <p:nvPr/>
        </p:nvSpPr>
        <p:spPr>
          <a:xfrm>
            <a:off x="8410926" y="2057627"/>
            <a:ext cx="794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20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2019</a:t>
            </a: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9AD8BB-4E55-4032-8634-D6C1C5844521}"/>
              </a:ext>
            </a:extLst>
          </p:cNvPr>
          <p:cNvSpPr/>
          <p:nvPr/>
        </p:nvSpPr>
        <p:spPr>
          <a:xfrm>
            <a:off x="8472793" y="1419137"/>
            <a:ext cx="671207" cy="638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11" descr="Document">
            <a:extLst>
              <a:ext uri="{FF2B5EF4-FFF2-40B4-BE49-F238E27FC236}">
                <a16:creationId xmlns:a16="http://schemas.microsoft.com/office/drawing/2014/main" id="{363F38F2-07AD-49CE-BDA2-C43418FDC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4191" y="1465311"/>
            <a:ext cx="511243" cy="5112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E652A7-5D5B-4C9A-AD30-CFF1126E7146}"/>
              </a:ext>
            </a:extLst>
          </p:cNvPr>
          <p:cNvSpPr/>
          <p:nvPr/>
        </p:nvSpPr>
        <p:spPr>
          <a:xfrm>
            <a:off x="8755681" y="3194047"/>
            <a:ext cx="234830" cy="2049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748544-7123-423E-87E8-1E713886CA5D}"/>
              </a:ext>
            </a:extLst>
          </p:cNvPr>
          <p:cNvSpPr/>
          <p:nvPr/>
        </p:nvSpPr>
        <p:spPr>
          <a:xfrm>
            <a:off x="8755681" y="4191285"/>
            <a:ext cx="234830" cy="2049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9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1058255" y="723063"/>
            <a:ext cx="7027489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r" rtl="1"/>
            <a:r>
              <a:rPr lang="ar-LB" sz="2800" b="1" dirty="0">
                <a:solidFill>
                  <a:schemeClr val="bg2">
                    <a:lumMod val="10000"/>
                  </a:schemeClr>
                </a:solidFill>
                <a:ea typeface="Arial" charset="0"/>
                <a:cs typeface="Arial" charset="0"/>
              </a:rPr>
              <a:t>تقرير التنمية الرقمية في المنطقة العربية والآفاق المستقبلية</a:t>
            </a:r>
          </a:p>
        </p:txBody>
      </p:sp>
      <p:sp>
        <p:nvSpPr>
          <p:cNvPr id="20482" name="Subtitle 2"/>
          <p:cNvSpPr txBox="1">
            <a:spLocks/>
          </p:cNvSpPr>
          <p:nvPr/>
        </p:nvSpPr>
        <p:spPr bwMode="auto">
          <a:xfrm>
            <a:off x="532282" y="2075581"/>
            <a:ext cx="8069911" cy="212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342900" indent="-342900" algn="r" rtl="1">
              <a:buFont typeface="Arial" panose="020B0604020202020204" pitchFamily="34" charset="0"/>
              <a:buChar char="•"/>
              <a:defRPr/>
            </a:pPr>
            <a:r>
              <a:rPr lang="ar-LB" dirty="0">
                <a:solidFill>
                  <a:srgbClr val="595959"/>
                </a:solidFill>
                <a:cs typeface="Arial" charset="0"/>
              </a:rPr>
              <a:t>يشكل التقرير </a:t>
            </a:r>
            <a:r>
              <a:rPr lang="ar-LB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العدد الأول </a:t>
            </a:r>
            <a:r>
              <a:rPr lang="ar-LB" dirty="0">
                <a:solidFill>
                  <a:srgbClr val="595959"/>
                </a:solidFill>
                <a:cs typeface="Arial" charset="0"/>
              </a:rPr>
              <a:t>من سلسلة تقارير سوف تتكرر كل سنتين حتى عام 2025.</a:t>
            </a:r>
          </a:p>
          <a:p>
            <a:pPr marL="342900" indent="-342900" algn="r" rtl="1">
              <a:buFont typeface="Arial" panose="020B0604020202020204" pitchFamily="34" charset="0"/>
              <a:buChar char="•"/>
              <a:defRPr/>
            </a:pPr>
            <a:endParaRPr lang="ar-LB" dirty="0">
              <a:solidFill>
                <a:srgbClr val="595959"/>
              </a:solidFill>
              <a:cs typeface="Arial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  <a:defRPr/>
            </a:pPr>
            <a:r>
              <a:rPr lang="ar-LB" dirty="0">
                <a:solidFill>
                  <a:srgbClr val="595959"/>
                </a:solidFill>
                <a:cs typeface="Arial" charset="0"/>
              </a:rPr>
              <a:t>يتم </a:t>
            </a:r>
            <a:r>
              <a:rPr lang="ar-LB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تحديد القضايا ذات الأولوية لكل إصدار </a:t>
            </a:r>
            <a:r>
              <a:rPr lang="ar-LB" dirty="0">
                <a:solidFill>
                  <a:srgbClr val="595959"/>
                </a:solidFill>
                <a:cs typeface="Arial" charset="0"/>
              </a:rPr>
              <a:t>بشكل </a:t>
            </a:r>
            <a:r>
              <a:rPr lang="ar-LB" dirty="0" err="1">
                <a:solidFill>
                  <a:srgbClr val="595959"/>
                </a:solidFill>
                <a:cs typeface="Arial" charset="0"/>
              </a:rPr>
              <a:t>يتواءم</a:t>
            </a:r>
            <a:r>
              <a:rPr lang="ar-LB" dirty="0">
                <a:solidFill>
                  <a:srgbClr val="595959"/>
                </a:solidFill>
                <a:cs typeface="Arial" charset="0"/>
              </a:rPr>
              <a:t> مع مسارات  القمة العالمية لمجتمع المعلومات وأجندة 2030 للتنمية المستدامة.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CF0EF9-3DC2-40F4-B7F3-EF8EF71CFC79}"/>
              </a:ext>
            </a:extLst>
          </p:cNvPr>
          <p:cNvSpPr/>
          <p:nvPr/>
        </p:nvSpPr>
        <p:spPr>
          <a:xfrm>
            <a:off x="0" y="6384022"/>
            <a:ext cx="9144000" cy="1510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FF118-CF9B-4D2C-BEC1-A86A93FA4E81}"/>
              </a:ext>
            </a:extLst>
          </p:cNvPr>
          <p:cNvSpPr txBox="1"/>
          <p:nvPr/>
        </p:nvSpPr>
        <p:spPr>
          <a:xfrm flipH="1">
            <a:off x="8602193" y="6581001"/>
            <a:ext cx="541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3341E-835F-4976-AB27-7B188C1EFEE7}"/>
              </a:ext>
            </a:extLst>
          </p:cNvPr>
          <p:cNvSpPr/>
          <p:nvPr/>
        </p:nvSpPr>
        <p:spPr>
          <a:xfrm>
            <a:off x="0" y="1518407"/>
            <a:ext cx="9144000" cy="251670"/>
          </a:xfrm>
          <a:prstGeom prst="rect">
            <a:avLst/>
          </a:prstGeom>
          <a:solidFill>
            <a:srgbClr val="B51B9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124B73-4553-47FD-A088-D0B4D7FF5895}"/>
              </a:ext>
            </a:extLst>
          </p:cNvPr>
          <p:cNvSpPr/>
          <p:nvPr/>
        </p:nvSpPr>
        <p:spPr>
          <a:xfrm>
            <a:off x="8376888" y="2146321"/>
            <a:ext cx="234830" cy="2049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09A1B5-BF54-4785-8F05-3672773B27F6}"/>
              </a:ext>
            </a:extLst>
          </p:cNvPr>
          <p:cNvSpPr/>
          <p:nvPr/>
        </p:nvSpPr>
        <p:spPr>
          <a:xfrm>
            <a:off x="8367363" y="3296541"/>
            <a:ext cx="234830" cy="2049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3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1DAADDA-C7E2-4069-9017-3014A3610AB5}"/>
              </a:ext>
            </a:extLst>
          </p:cNvPr>
          <p:cNvSpPr/>
          <p:nvPr/>
        </p:nvSpPr>
        <p:spPr>
          <a:xfrm>
            <a:off x="1428750" y="6384022"/>
            <a:ext cx="7715250" cy="15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CB1E23-1E16-4161-A25E-C8ED6E262E65}"/>
              </a:ext>
            </a:extLst>
          </p:cNvPr>
          <p:cNvSpPr/>
          <p:nvPr/>
        </p:nvSpPr>
        <p:spPr>
          <a:xfrm>
            <a:off x="0" y="1512045"/>
            <a:ext cx="9143998" cy="310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Subtitle 2"/>
          <p:cNvSpPr txBox="1">
            <a:spLocks/>
          </p:cNvSpPr>
          <p:nvPr/>
        </p:nvSpPr>
        <p:spPr bwMode="auto">
          <a:xfrm>
            <a:off x="347404" y="5678237"/>
            <a:ext cx="8525692" cy="104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rtl="1">
              <a:defRPr/>
            </a:pPr>
            <a:r>
              <a:rPr lang="ar-LB" dirty="0">
                <a:solidFill>
                  <a:srgbClr val="595959"/>
                </a:solidFill>
                <a:cs typeface="Arial" charset="0"/>
              </a:rPr>
              <a:t>وضعت الاسكوا </a:t>
            </a:r>
            <a:r>
              <a:rPr lang="ar-LB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نموذج توجيهي </a:t>
            </a:r>
            <a:r>
              <a:rPr lang="ar-LB" dirty="0">
                <a:solidFill>
                  <a:srgbClr val="595959"/>
                </a:solidFill>
                <a:cs typeface="Arial" charset="0"/>
              </a:rPr>
              <a:t>يتضمن </a:t>
            </a:r>
            <a:r>
              <a:rPr lang="ar-LB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مجموعة أدوات متعددة القطاعات </a:t>
            </a:r>
            <a:r>
              <a:rPr lang="ar-LB" dirty="0">
                <a:solidFill>
                  <a:srgbClr val="595959"/>
                </a:solidFill>
                <a:cs typeface="Arial" charset="0"/>
              </a:rPr>
              <a:t>ومسوح تأخذ بالاعتبار الروابط القوية بين أهداف التنمية المستدامة وخطوط عمل القمة العالمية لمجتمع المعلومات.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0F295F-F9FB-4C66-B633-5D613CAFE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35" y="220676"/>
            <a:ext cx="8325658" cy="538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63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2AAABB64-EE9A-4CD1-B5C7-C6699A583903}"/>
              </a:ext>
            </a:extLst>
          </p:cNvPr>
          <p:cNvSpPr txBox="1">
            <a:spLocks/>
          </p:cNvSpPr>
          <p:nvPr/>
        </p:nvSpPr>
        <p:spPr bwMode="auto">
          <a:xfrm>
            <a:off x="1367581" y="1081450"/>
            <a:ext cx="6081820" cy="317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57175">
              <a:buNone/>
            </a:pPr>
            <a:r>
              <a:rPr lang="ar-EG" sz="2025" b="1" dirty="0">
                <a:solidFill>
                  <a:srgbClr val="132C4B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المسار</a:t>
            </a:r>
            <a:r>
              <a:rPr lang="ar-SA" sz="2025" b="1" dirty="0">
                <a:solidFill>
                  <a:srgbClr val="132C4B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العربي </a:t>
            </a:r>
            <a:r>
              <a:rPr lang="ar-EG" sz="2025" b="1" dirty="0">
                <a:solidFill>
                  <a:srgbClr val="132C4B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ل</a:t>
            </a:r>
            <a:r>
              <a:rPr lang="ar-SA" sz="2025" b="1" dirty="0">
                <a:solidFill>
                  <a:srgbClr val="132C4B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لتنمية</a:t>
            </a:r>
            <a:r>
              <a:rPr lang="ar-EG" sz="2025" b="1" dirty="0">
                <a:solidFill>
                  <a:srgbClr val="132C4B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025" b="1" dirty="0">
                <a:solidFill>
                  <a:srgbClr val="132C4B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الرقمية</a:t>
            </a:r>
            <a:r>
              <a:rPr lang="ar-LB" sz="2025" b="1" dirty="0">
                <a:solidFill>
                  <a:srgbClr val="132C4B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وربطه بالمسارات الدولية </a:t>
            </a:r>
            <a:endParaRPr lang="en-US" sz="2025" b="1" dirty="0">
              <a:solidFill>
                <a:srgbClr val="132C4B"/>
              </a:solidFill>
              <a:latin typeface="Arial" panose="020B0604020202020204"/>
            </a:endParaRPr>
          </a:p>
        </p:txBody>
      </p:sp>
      <p:sp>
        <p:nvSpPr>
          <p:cNvPr id="87" name="Flowchart: Document 86">
            <a:extLst>
              <a:ext uri="{FF2B5EF4-FFF2-40B4-BE49-F238E27FC236}">
                <a16:creationId xmlns:a16="http://schemas.microsoft.com/office/drawing/2014/main" id="{DEF1F76C-4B52-4267-B699-73C93B639DD2}"/>
              </a:ext>
            </a:extLst>
          </p:cNvPr>
          <p:cNvSpPr/>
          <p:nvPr/>
        </p:nvSpPr>
        <p:spPr>
          <a:xfrm>
            <a:off x="3885328" y="2171337"/>
            <a:ext cx="1681412" cy="1424165"/>
          </a:xfrm>
          <a:prstGeom prst="flowChartDocument">
            <a:avLst/>
          </a:prstGeom>
          <a:solidFill>
            <a:srgbClr val="0070C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Arial" panose="020B0604020202020204"/>
              </a:rPr>
              <a:t>Arab Digital Development Report</a:t>
            </a:r>
          </a:p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white"/>
                </a:solidFill>
                <a:latin typeface="Arial" panose="020B0604020202020204"/>
              </a:rPr>
              <a:t>ADDR</a:t>
            </a:r>
          </a:p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prstClr val="white"/>
                </a:solidFill>
                <a:latin typeface="Arial" panose="020B0604020202020204"/>
              </a:rPr>
              <a:t>(July 2019)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8987247-0014-4DF4-8955-C990F2CD5180}"/>
              </a:ext>
            </a:extLst>
          </p:cNvPr>
          <p:cNvCxnSpPr>
            <a:cxnSpLocks/>
          </p:cNvCxnSpPr>
          <p:nvPr/>
        </p:nvCxnSpPr>
        <p:spPr>
          <a:xfrm>
            <a:off x="2613144" y="2433022"/>
            <a:ext cx="1" cy="28684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7E06C497-FE3E-47F8-8A55-C79385C049B8}"/>
              </a:ext>
            </a:extLst>
          </p:cNvPr>
          <p:cNvSpPr/>
          <p:nvPr/>
        </p:nvSpPr>
        <p:spPr>
          <a:xfrm>
            <a:off x="2341241" y="1901140"/>
            <a:ext cx="1030454" cy="3404018"/>
          </a:xfrm>
          <a:prstGeom prst="rect">
            <a:avLst/>
          </a:prstGeom>
          <a:solidFill>
            <a:srgbClr val="FFFFFF"/>
          </a:solidFill>
          <a:ln w="38100">
            <a:solidFill>
              <a:srgbClr val="11223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rgbClr val="E7E6E6">
                    <a:lumMod val="25000"/>
                  </a:srgbClr>
                </a:solidFill>
                <a:latin typeface="Arial" panose="020B0604020202020204"/>
              </a:rPr>
              <a:t>AHLF on WSIS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97432BE-1E15-47FB-8F5D-2AFA42B9D250}"/>
              </a:ext>
            </a:extLst>
          </p:cNvPr>
          <p:cNvSpPr/>
          <p:nvPr/>
        </p:nvSpPr>
        <p:spPr>
          <a:xfrm>
            <a:off x="2473337" y="2932328"/>
            <a:ext cx="770924" cy="20245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132C4B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srgbClr val="E7E6E6">
                    <a:lumMod val="25000"/>
                  </a:srgbClr>
                </a:solidFill>
                <a:latin typeface="Arial" panose="020B0604020202020204"/>
              </a:rPr>
              <a:t>Arab WSIS Forum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01FA01-A13D-4328-A21D-DC1FF9E6F66E}"/>
              </a:ext>
            </a:extLst>
          </p:cNvPr>
          <p:cNvSpPr txBox="1"/>
          <p:nvPr/>
        </p:nvSpPr>
        <p:spPr>
          <a:xfrm flipH="1">
            <a:off x="2396816" y="2551039"/>
            <a:ext cx="88102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</a:pPr>
            <a:r>
              <a:rPr lang="en-US" sz="825" b="1" dirty="0">
                <a:solidFill>
                  <a:srgbClr val="1F497D">
                    <a:lumMod val="75000"/>
                  </a:srgbClr>
                </a:solidFill>
                <a:latin typeface="Arial" panose="020B0604020202020204"/>
                <a:ea typeface="+mn-ea"/>
                <a:cs typeface="+mn-cs"/>
              </a:rPr>
              <a:t>(March 2019)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12AB57B-F32A-43FE-8A30-3CC015B570A8}"/>
              </a:ext>
            </a:extLst>
          </p:cNvPr>
          <p:cNvSpPr/>
          <p:nvPr/>
        </p:nvSpPr>
        <p:spPr>
          <a:xfrm>
            <a:off x="0" y="1650931"/>
            <a:ext cx="9144000" cy="6512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42678558"/>
      </p:ext>
    </p:extLst>
  </p:cSld>
  <p:clrMapOvr>
    <a:masterClrMapping/>
  </p:clrMapOvr>
</p:sld>
</file>

<file path=ppt/theme/theme1.xml><?xml version="1.0" encoding="utf-8"?>
<a:theme xmlns:a="http://schemas.openxmlformats.org/drawingml/2006/main" name="ESCWA-PPT-Template-Arabic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8FDE"/>
      </a:accent1>
      <a:accent2>
        <a:srgbClr val="FFBF3F"/>
      </a:accent2>
      <a:accent3>
        <a:srgbClr val="CD545B"/>
      </a:accent3>
      <a:accent4>
        <a:srgbClr val="00B5E2"/>
      </a:accent4>
      <a:accent5>
        <a:srgbClr val="A4D65E"/>
      </a:accent5>
      <a:accent6>
        <a:srgbClr val="7566A0"/>
      </a:accent6>
      <a:hlink>
        <a:srgbClr val="009CA6"/>
      </a:hlink>
      <a:folHlink>
        <a:srgbClr val="9799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.pptx" id="{1133A1AE-8B3D-4C34-9375-A7E2AA12808F}" vid="{D64F7FD0-B5E6-4B08-BAA7-5D1477E392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ESCWA-PPT-Template-Arabic</Template>
  <TotalTime>10775</TotalTime>
  <Words>1044</Words>
  <Application>Microsoft Office PowerPoint</Application>
  <PresentationFormat>On-screen Show (4:3)</PresentationFormat>
  <Paragraphs>193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Adobe Arabic</vt:lpstr>
      <vt:lpstr>Arial</vt:lpstr>
      <vt:lpstr>Arial Black</vt:lpstr>
      <vt:lpstr>Calibri</vt:lpstr>
      <vt:lpstr>Calibri Light</vt:lpstr>
      <vt:lpstr>Wingdings</vt:lpstr>
      <vt:lpstr>ESCWA-PPT-Template-Arabic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Hewlett-Packard Company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Andrea VANDOM</dc:creator>
  <cp:keywords/>
  <dc:description/>
  <cp:lastModifiedBy>Mohamad Nawar ALAWA</cp:lastModifiedBy>
  <cp:revision>197</cp:revision>
  <cp:lastPrinted>2019-03-13T09:56:08Z</cp:lastPrinted>
  <dcterms:created xsi:type="dcterms:W3CDTF">2016-05-20T11:03:31Z</dcterms:created>
  <dcterms:modified xsi:type="dcterms:W3CDTF">2019-03-20T12:56:40Z</dcterms:modified>
  <cp:category/>
</cp:coreProperties>
</file>