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53" r:id="rId2"/>
    <p:sldId id="274" r:id="rId3"/>
    <p:sldId id="354" r:id="rId4"/>
    <p:sldId id="355" r:id="rId5"/>
    <p:sldId id="356" r:id="rId6"/>
    <p:sldId id="357" r:id="rId7"/>
    <p:sldId id="358" r:id="rId8"/>
    <p:sldId id="359" r:id="rId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1F497D"/>
    <a:srgbClr val="007096"/>
    <a:srgbClr val="97999B"/>
    <a:srgbClr val="009CA6"/>
    <a:srgbClr val="595959"/>
    <a:srgbClr val="B88FDE"/>
    <a:srgbClr val="01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8270" autoAdjust="0"/>
  </p:normalViewPr>
  <p:slideViewPr>
    <p:cSldViewPr snapToGrid="0" snapToObjects="1">
      <p:cViewPr>
        <p:scale>
          <a:sx n="100" d="100"/>
          <a:sy n="100" d="100"/>
        </p:scale>
        <p:origin x="-1194" y="-150"/>
      </p:cViewPr>
      <p:guideLst>
        <p:guide orient="horz" pos="1432"/>
        <p:guide orient="horz" pos="3714"/>
        <p:guide pos="5427"/>
        <p:guide pos="3157"/>
        <p:guide pos="1012"/>
      </p:guideLst>
    </p:cSldViewPr>
  </p:slideViewPr>
  <p:notesTextViewPr>
    <p:cViewPr>
      <p:scale>
        <a:sx n="100" d="100"/>
        <a:sy n="100" d="100"/>
      </p:scale>
      <p:origin x="0" y="0"/>
    </p:cViewPr>
  </p:notesTextViewPr>
  <p:notesViewPr>
    <p:cSldViewPr snapToGrid="0" snapToObjects="1">
      <p:cViewPr varScale="1">
        <p:scale>
          <a:sx n="136" d="100"/>
          <a:sy n="136" d="100"/>
        </p:scale>
        <p:origin x="-3232"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506787E-007F-488C-8464-878B771FDE3F}" type="datetime1">
              <a:rPr lang="en-US"/>
              <a:pPr>
                <a:defRPr/>
              </a:pPr>
              <a:t>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26A3939-D931-41C8-B4C0-545EAF7F531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B03E423-9FC5-4E77-9A44-75D6DF670B73}" type="datetime1">
              <a:rPr lang="en-US"/>
              <a:pPr>
                <a:defRPr/>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06377B4-0A51-4587-B228-1E41FE3E383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cSld>
  <p:clrMapOvr>
    <a:masterClrMapping/>
  </p:clrMapOvr>
  <p:transition spd="slow">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477583C-A8FA-4FC9-B976-361C5F5B0E39}"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FAF416A8-3627-4DED-A06A-28F1E12A4E68}" type="slidenum">
              <a:rPr lang="en-US" altLang="en-US" sz="600" b="1">
                <a:solidFill>
                  <a:srgbClr val="595959"/>
                </a:solidFill>
              </a:rPr>
              <a:pPr algn="r" eaLnBrk="1" hangingPunct="1"/>
              <a:t>‹#›</a:t>
            </a:fld>
            <a:endParaRPr lang="en-US" altLang="en-US" sz="600" b="1">
              <a:solidFill>
                <a:srgbClr val="595959"/>
              </a:solidFill>
            </a:endParaRPr>
          </a:p>
        </p:txBody>
      </p:sp>
      <p:sp>
        <p:nvSpPr>
          <p:cNvPr id="1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transition spd="slow">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3ED81AFB-B32D-49F7-9D00-11F8715F8091}"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4700FD82-2C1B-45C0-BA1E-772C90EB93A0}" type="slidenum">
              <a:rPr lang="en-US" altLang="en-US" sz="600" b="1">
                <a:solidFill>
                  <a:srgbClr val="595959"/>
                </a:solidFill>
              </a:rPr>
              <a:pPr algn="r" eaLnBrk="1" hangingPunct="1"/>
              <a:t>‹#›</a:t>
            </a:fld>
            <a:endParaRPr lang="en-US" altLang="en-US" sz="600" b="1">
              <a:solidFill>
                <a:srgbClr val="595959"/>
              </a:solidFill>
            </a:endParaRPr>
          </a:p>
        </p:txBody>
      </p:sp>
      <p:sp>
        <p:nvSpPr>
          <p:cNvPr id="11"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transition spd="slow">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D6FA6EC3-C450-414C-806F-8AD39B6D35BB}" type="slidenum">
              <a:rPr lang="en-US" altLang="en-US" sz="600" b="1">
                <a:solidFill>
                  <a:srgbClr val="595959"/>
                </a:solidFill>
              </a:rPr>
              <a:pPr algn="r" eaLnBrk="1" hangingPunct="1"/>
              <a:t>‹#›</a:t>
            </a:fld>
            <a:endParaRPr lang="en-US" alt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16"/>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cSld>
  <p:clrMapOvr>
    <a:masterClrMapping/>
  </p:clrMapOvr>
  <p:transition spd="slow">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cSld>
  <p:clrMapOvr>
    <a:masterClrMapping/>
  </p:clrMapOvr>
  <p:transition spd="slow">
    <p:strip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50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5" name="TextBox 2"/>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cSld>
  <p:clrMapOvr>
    <a:masterClrMapping/>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66ED7920-6083-4215-B92D-E5315F45D211}"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cSld>
  <p:clrMapOvr>
    <a:masterClrMapping/>
  </p:clrMapOvr>
  <p:transition spd="slow">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05C682C-BB65-463A-86E1-CC850CAD50F6}"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transition spd="slow">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6132F375-DFF6-4D21-9AF2-6E0AE680A7BD}"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transition spd="slow">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36B0392-4311-44BC-A4D4-F762A9EB11A1}"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cSld>
  <p:clrMapOvr>
    <a:masterClrMapping/>
  </p:clrMapOvr>
  <p:transition spd="slow">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00E1083-8563-45F7-87CC-BE813EA9A864}"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transition spd="slow">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10038B5D-E1D6-42A1-B98B-F2827B083202}"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3"/>
          <p:cNvSpPr txBox="1">
            <a:spLocks noChangeArrowheads="1"/>
          </p:cNvSpPr>
          <p:nvPr userDrawn="1"/>
        </p:nvSpPr>
        <p:spPr bwMode="auto">
          <a:xfrm>
            <a:off x="1533525" y="6359525"/>
            <a:ext cx="7081838" cy="192088"/>
          </a:xfrm>
          <a:prstGeom prst="rect">
            <a:avLst/>
          </a:prstGeom>
          <a:noFill/>
          <a:ln w="9525">
            <a:noFill/>
            <a:miter lim="800000"/>
            <a:headEnd/>
            <a:tailEnd/>
          </a:ln>
        </p:spPr>
        <p:txBody>
          <a:bodyPr>
            <a:spAutoFit/>
          </a:bodyPr>
          <a:lstStyle/>
          <a:p>
            <a:pPr eaLnBrk="1" hangingPunct="1"/>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transition spd="slow">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Lst>
  <p:transition spd="slow">
    <p:strips/>
  </p:transition>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5"/>
          <p:cNvSpPr txBox="1">
            <a:spLocks/>
          </p:cNvSpPr>
          <p:nvPr/>
        </p:nvSpPr>
        <p:spPr bwMode="auto">
          <a:xfrm>
            <a:off x="1085850" y="1964174"/>
            <a:ext cx="7145338" cy="912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buFont typeface="Arial" charset="0"/>
              <a:buNone/>
            </a:pPr>
            <a:endParaRPr lang="ar-LB" sz="1800" dirty="0" smtClean="0">
              <a:solidFill>
                <a:srgbClr val="595959"/>
              </a:solidFill>
              <a:ea typeface="Arial" charset="0"/>
              <a:cs typeface="Arial" charset="0"/>
            </a:endParaRPr>
          </a:p>
        </p:txBody>
      </p:sp>
      <p:sp>
        <p:nvSpPr>
          <p:cNvPr id="19458" name="Text Placeholder 4"/>
          <p:cNvSpPr txBox="1">
            <a:spLocks/>
          </p:cNvSpPr>
          <p:nvPr/>
        </p:nvSpPr>
        <p:spPr bwMode="auto">
          <a:xfrm>
            <a:off x="1085850" y="1203325"/>
            <a:ext cx="7145338"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hangingPunct="1">
              <a:buFont typeface="Arial" charset="0"/>
              <a:buNone/>
            </a:pPr>
            <a:endParaRPr lang="en-US" dirty="0">
              <a:solidFill>
                <a:srgbClr val="595959"/>
              </a:solidFill>
              <a:ea typeface="Arial" charset="0"/>
              <a:cs typeface="Arial" charset="0"/>
            </a:endParaRPr>
          </a:p>
        </p:txBody>
      </p:sp>
      <p:sp>
        <p:nvSpPr>
          <p:cNvPr id="5" name="Rectangle 4"/>
          <p:cNvSpPr/>
          <p:nvPr/>
        </p:nvSpPr>
        <p:spPr>
          <a:xfrm>
            <a:off x="493776" y="594360"/>
            <a:ext cx="8211312" cy="1231106"/>
          </a:xfrm>
          <a:prstGeom prst="rect">
            <a:avLst/>
          </a:prstGeom>
        </p:spPr>
        <p:txBody>
          <a:bodyPr wrap="square">
            <a:spAutoFit/>
          </a:bodyPr>
          <a:lstStyle/>
          <a:p>
            <a:pPr algn="ctr" rtl="1"/>
            <a:r>
              <a:rPr lang="ar-LB" sz="2800" b="1" dirty="0" smtClean="0"/>
              <a:t>مشروع الاطار الاستراتيجي وبرنامج العمل للفترة 2018-2019 للنقل واللوجستيات</a:t>
            </a:r>
            <a:endParaRPr lang="en-US" sz="2800" b="1" dirty="0" smtClean="0"/>
          </a:p>
          <a:p>
            <a:pPr algn="ctr" rtl="1"/>
            <a:endParaRPr lang="en-US" dirty="0" smtClean="0"/>
          </a:p>
        </p:txBody>
      </p:sp>
      <p:sp>
        <p:nvSpPr>
          <p:cNvPr id="7" name="Rectangle 6"/>
          <p:cNvSpPr/>
          <p:nvPr/>
        </p:nvSpPr>
        <p:spPr>
          <a:xfrm>
            <a:off x="942975" y="2543174"/>
            <a:ext cx="7288213" cy="1661993"/>
          </a:xfrm>
          <a:prstGeom prst="rect">
            <a:avLst/>
          </a:prstGeom>
        </p:spPr>
        <p:txBody>
          <a:bodyPr wrap="square">
            <a:spAutoFit/>
          </a:bodyPr>
          <a:lstStyle/>
          <a:p>
            <a:pPr algn="ctr"/>
            <a:endParaRPr lang="en-US" altLang="en-US" dirty="0" smtClean="0">
              <a:cs typeface="Arial" pitchFamily="34" charset="0"/>
            </a:endParaRPr>
          </a:p>
          <a:p>
            <a:pPr algn="ctr"/>
            <a:endParaRPr lang="en-US" altLang="en-US" dirty="0" smtClean="0">
              <a:cs typeface="Arial" pitchFamily="34" charset="0"/>
            </a:endParaRPr>
          </a:p>
          <a:p>
            <a:pPr algn="ctr"/>
            <a:r>
              <a:rPr lang="ar-LB" altLang="en-US" sz="2400" dirty="0" smtClean="0">
                <a:cs typeface="Arial" pitchFamily="34" charset="0"/>
              </a:rPr>
              <a:t>الدورة السابعة عشرة للجنة النقل واللوجستيات </a:t>
            </a:r>
          </a:p>
          <a:p>
            <a:pPr algn="r"/>
            <a:endParaRPr lang="en-US" altLang="en-US" dirty="0" smtClean="0">
              <a:cs typeface="Arial" pitchFamily="34" charset="0"/>
            </a:endParaRPr>
          </a:p>
          <a:p>
            <a:pPr algn="ctr"/>
            <a:r>
              <a:rPr lang="ar-LB" altLang="en-US" sz="2400" dirty="0" smtClean="0">
                <a:cs typeface="Arial" pitchFamily="34" charset="0"/>
              </a:rPr>
              <a:t>ا</a:t>
            </a:r>
            <a:r>
              <a:rPr lang="ar-LB" sz="2400" b="1" dirty="0" smtClean="0">
                <a:solidFill>
                  <a:srgbClr val="595959"/>
                </a:solidFill>
                <a:ea typeface="Arial" charset="0"/>
                <a:cs typeface="Arial" charset="0"/>
              </a:rPr>
              <a:t>لقاهرة 23-24 كانون الثاني/ يناير 2017</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1614488" y="608013"/>
            <a:ext cx="6616700" cy="944562"/>
          </a:xfrm>
          <a:noFill/>
          <a:ln>
            <a:miter lim="800000"/>
            <a:headEnd/>
            <a:tailEnd/>
          </a:ln>
        </p:spPr>
        <p:txBody>
          <a:bodyPr vert="horz" wrap="square" numCol="1" anchor="ctr" anchorCtr="0" compatLnSpc="1">
            <a:prstTxWarp prst="textNoShape">
              <a:avLst/>
            </a:prstTxWarp>
          </a:bodyPr>
          <a:lstStyle/>
          <a:p>
            <a:pPr algn="ctr"/>
            <a:r>
              <a:rPr lang="ar-LB" sz="2400" dirty="0" smtClean="0">
                <a:solidFill>
                  <a:schemeClr val="tx1"/>
                </a:solidFill>
              </a:rPr>
              <a:t>مقدمة  </a:t>
            </a:r>
            <a:endParaRPr lang="en-US" altLang="en-US" sz="2400" dirty="0" smtClean="0">
              <a:solidFill>
                <a:schemeClr val="tx1"/>
              </a:solidFill>
            </a:endParaRPr>
          </a:p>
        </p:txBody>
      </p:sp>
      <p:sp>
        <p:nvSpPr>
          <p:cNvPr id="19459" name="Subtitle 2"/>
          <p:cNvSpPr>
            <a:spLocks noGrp="1"/>
          </p:cNvSpPr>
          <p:nvPr>
            <p:ph type="subTitle" idx="1"/>
          </p:nvPr>
        </p:nvSpPr>
        <p:spPr bwMode="auto">
          <a:xfrm>
            <a:off x="1285875" y="1724025"/>
            <a:ext cx="7135813" cy="3771900"/>
          </a:xfrm>
          <a:noFill/>
          <a:ln>
            <a:miter lim="800000"/>
            <a:headEnd/>
            <a:tailEnd/>
          </a:ln>
        </p:spPr>
        <p:txBody>
          <a:bodyPr vert="horz" wrap="square" numCol="1" anchor="ctr" compatLnSpc="1">
            <a:prstTxWarp prst="textNoShape">
              <a:avLst/>
            </a:prstTxWarp>
          </a:bodyPr>
          <a:lstStyle/>
          <a:p>
            <a:pPr rtl="1"/>
            <a:endParaRPr lang="ar-LB" sz="2400" dirty="0" smtClean="0"/>
          </a:p>
          <a:p>
            <a:pPr rtl="1"/>
            <a:endParaRPr lang="ar-LB" sz="2400" dirty="0" smtClean="0"/>
          </a:p>
          <a:p>
            <a:pPr rtl="1"/>
            <a:endParaRPr lang="ar-LB" sz="2400" dirty="0" smtClean="0"/>
          </a:p>
          <a:p>
            <a:pPr rtl="1"/>
            <a:endParaRPr lang="ar-LB" sz="2400" dirty="0" smtClean="0"/>
          </a:p>
          <a:p>
            <a:pPr rtl="1"/>
            <a:endParaRPr lang="ar-LB" sz="2400" dirty="0" smtClean="0"/>
          </a:p>
          <a:p>
            <a:pPr algn="just" rtl="1"/>
            <a:endParaRPr lang="en-US" sz="2400" dirty="0" smtClean="0"/>
          </a:p>
          <a:p>
            <a:pPr algn="just" rtl="1"/>
            <a:r>
              <a:rPr lang="en-US" sz="2400" dirty="0" smtClean="0"/>
              <a:t>	</a:t>
            </a:r>
            <a:r>
              <a:rPr lang="ar-LB" sz="2400" dirty="0" smtClean="0"/>
              <a:t>هذه المداخلة و الوثيقة المرتبطة بها تتضمن الجزء المتعلق بالبرنامج الفرعي 3 المعني بالتنمية والتكامل الاقتصادي، من الإطار الاستراتيجي للإسكوا لفترة السنتين 2018-2019. </a:t>
            </a:r>
          </a:p>
          <a:p>
            <a:pPr algn="just" rtl="1"/>
            <a:endParaRPr lang="ar-LB" sz="2400" dirty="0" smtClean="0"/>
          </a:p>
          <a:p>
            <a:pPr algn="just" rtl="1"/>
            <a:r>
              <a:rPr lang="ar-LB" sz="2400" dirty="0" smtClean="0"/>
              <a:t> وتعرض الهدف، والإنجازات المتوقعة، ومؤشرات الإنجاز، والعوامل الخارجية، والاستراتيجية للبرنامج الفرعي 3 الذي يشمل أنشطة الإسكوا في مجال النقل واللوجستيات.  و</a:t>
            </a:r>
            <a:r>
              <a:rPr lang="ar-SA" sz="2400" dirty="0" smtClean="0"/>
              <a:t>تتولى تنفيذ البرنامج الفرعي 3 شعبة التنمية الاقتصادية والعولمة.</a:t>
            </a:r>
            <a:endParaRPr lang="en-US" sz="2400" dirty="0" smtClean="0"/>
          </a:p>
          <a:p>
            <a:pPr algn="just" rtl="1">
              <a:buFont typeface="Wingdings" pitchFamily="2" charset="2"/>
              <a:buChar char="Ø"/>
            </a:pPr>
            <a:endParaRPr lang="ar-LB" sz="2400" dirty="0" smtClean="0"/>
          </a:p>
          <a:p>
            <a:pPr algn="just" rtl="1">
              <a:buFont typeface="Wingdings" pitchFamily="2" charset="2"/>
              <a:buChar char="Ø"/>
            </a:pPr>
            <a:endParaRPr lang="ar-LB" sz="2400" dirty="0" smtClean="0"/>
          </a:p>
          <a:p>
            <a:pPr algn="just" rtl="1">
              <a:buFont typeface="Wingdings" pitchFamily="2" charset="2"/>
              <a:buChar char="Ø"/>
            </a:pPr>
            <a:endParaRPr lang="ar-LB" sz="2400" dirty="0" smtClean="0"/>
          </a:p>
          <a:p>
            <a:pPr algn="just" rtl="1">
              <a:buFont typeface="Wingdings" pitchFamily="2" charset="2"/>
              <a:buChar char="Ø"/>
            </a:pPr>
            <a:endParaRPr lang="ar-LB" sz="2400" dirty="0" smtClean="0"/>
          </a:p>
        </p:txBody>
      </p:sp>
      <p:sp>
        <p:nvSpPr>
          <p:cNvPr id="19460" name="Subtitle 2"/>
          <p:cNvSpPr txBox="1">
            <a:spLocks/>
          </p:cNvSpPr>
          <p:nvPr/>
        </p:nvSpPr>
        <p:spPr bwMode="auto">
          <a:xfrm>
            <a:off x="1614488" y="2933701"/>
            <a:ext cx="6616700" cy="2400300"/>
          </a:xfrm>
          <a:prstGeom prst="rect">
            <a:avLst/>
          </a:prstGeom>
          <a:noFill/>
          <a:ln w="9525">
            <a:noFill/>
            <a:miter lim="800000"/>
            <a:headEnd/>
            <a:tailEnd/>
          </a:ln>
        </p:spPr>
        <p:txBody>
          <a:bodyPr lIns="0" tIns="0" rIns="0" bIns="0" anchor="ctr"/>
          <a:lstStyle/>
          <a:p>
            <a:pPr algn="r" rtl="1">
              <a:buFont typeface="Wingdings" pitchFamily="2" charset="2"/>
              <a:buChar char="Ø"/>
            </a:pPr>
            <a:endParaRPr lang="ar-LB" altLang="en-US" sz="2200" dirty="0" smtClean="0"/>
          </a:p>
          <a:p>
            <a:pPr algn="r" rtl="1">
              <a:buFont typeface="Wingdings" pitchFamily="2" charset="2"/>
              <a:buChar char="Ø"/>
            </a:pPr>
            <a:endParaRPr lang="ar-LB" altLang="en-US" sz="2200" dirty="0" smtClean="0"/>
          </a:p>
          <a:p>
            <a:pPr algn="r" rtl="1">
              <a:buFont typeface="Wingdings" pitchFamily="2" charset="2"/>
              <a:buChar char="Ø"/>
            </a:pPr>
            <a:endParaRPr lang="ar-LB" altLang="en-US" sz="2200" dirty="0" smtClean="0"/>
          </a:p>
          <a:p>
            <a:pPr algn="r" rtl="1">
              <a:buFont typeface="Wingdings" pitchFamily="2" charset="2"/>
              <a:buChar char="Ø"/>
            </a:pPr>
            <a:r>
              <a:rPr lang="en-US" altLang="en-US" sz="2200" dirty="0" smtClean="0"/>
              <a:t> </a:t>
            </a:r>
            <a:endParaRPr lang="en-US" altLang="en-US" sz="2200" dirty="0"/>
          </a:p>
        </p:txBody>
      </p:sp>
      <p:sp>
        <p:nvSpPr>
          <p:cNvPr id="5" name="Rectangle 4"/>
          <p:cNvSpPr/>
          <p:nvPr/>
        </p:nvSpPr>
        <p:spPr>
          <a:xfrm>
            <a:off x="1285875" y="2828836"/>
            <a:ext cx="6945313" cy="1569660"/>
          </a:xfrm>
          <a:prstGeom prst="rect">
            <a:avLst/>
          </a:prstGeom>
        </p:spPr>
        <p:txBody>
          <a:bodyPr wrap="square">
            <a:spAutoFit/>
          </a:bodyPr>
          <a:lstStyle/>
          <a:p>
            <a:pPr algn="r" rtl="1">
              <a:buFont typeface="Wingdings" pitchFamily="2" charset="2"/>
              <a:buChar char="Ø"/>
            </a:pPr>
            <a:endParaRPr lang="ar-LB" sz="2400" dirty="0" smtClean="0">
              <a:solidFill>
                <a:srgbClr val="595959"/>
              </a:solidFill>
              <a:latin typeface="Arial"/>
              <a:ea typeface="ＭＳ Ｐゴシック" charset="-128"/>
              <a:cs typeface="Arial"/>
            </a:endParaRPr>
          </a:p>
          <a:p>
            <a:pPr algn="r" rtl="1">
              <a:buFont typeface="Wingdings" pitchFamily="2" charset="2"/>
              <a:buChar char="Ø"/>
            </a:pPr>
            <a:endParaRPr lang="ar-LB" sz="2400" dirty="0" smtClean="0">
              <a:solidFill>
                <a:srgbClr val="595959"/>
              </a:solidFill>
              <a:latin typeface="Arial"/>
              <a:ea typeface="ＭＳ Ｐゴシック" charset="-128"/>
              <a:cs typeface="Arial"/>
            </a:endParaRPr>
          </a:p>
          <a:p>
            <a:pPr algn="r" rtl="1">
              <a:buFont typeface="Wingdings" pitchFamily="2" charset="2"/>
              <a:buChar char="Ø"/>
            </a:pPr>
            <a:endParaRPr lang="ar-LB" sz="2400" dirty="0" smtClean="0">
              <a:solidFill>
                <a:srgbClr val="595959"/>
              </a:solidFill>
              <a:latin typeface="Arial"/>
              <a:ea typeface="ＭＳ Ｐゴシック" charset="-128"/>
              <a:cs typeface="Arial"/>
            </a:endParaRPr>
          </a:p>
          <a:p>
            <a:pPr algn="r" rtl="1"/>
            <a:endParaRPr lang="ar-LB" sz="2400" dirty="0" smtClean="0">
              <a:solidFill>
                <a:srgbClr val="595959"/>
              </a:solidFill>
              <a:latin typeface="Arial"/>
              <a:ea typeface="ＭＳ Ｐゴシック" charset="-128"/>
              <a:cs typeface="Arial"/>
            </a:endParaRPr>
          </a:p>
        </p:txBody>
      </p:sp>
    </p:spTree>
  </p:cSld>
  <p:clrMapOvr>
    <a:masterClrMapping/>
  </p:clrMapOvr>
  <p:transition spd="slow">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dirty="0" smtClean="0"/>
              <a:t>الاطار المنطقي </a:t>
            </a:r>
            <a:endParaRPr lang="en-US" dirty="0"/>
          </a:p>
        </p:txBody>
      </p:sp>
      <p:sp>
        <p:nvSpPr>
          <p:cNvPr id="3" name="Subtitle 2"/>
          <p:cNvSpPr>
            <a:spLocks noGrp="1"/>
          </p:cNvSpPr>
          <p:nvPr>
            <p:ph type="subTitle" idx="1"/>
          </p:nvPr>
        </p:nvSpPr>
        <p:spPr>
          <a:xfrm>
            <a:off x="333375" y="1657351"/>
            <a:ext cx="8572500" cy="4257674"/>
          </a:xfrm>
        </p:spPr>
        <p:txBody>
          <a:bodyPr/>
          <a:lstStyle/>
          <a:p>
            <a:endParaRPr lang="en-US" dirty="0"/>
          </a:p>
        </p:txBody>
      </p:sp>
      <p:graphicFrame>
        <p:nvGraphicFramePr>
          <p:cNvPr id="4" name="Table 3"/>
          <p:cNvGraphicFramePr>
            <a:graphicFrameLocks noGrp="1"/>
          </p:cNvGraphicFramePr>
          <p:nvPr/>
        </p:nvGraphicFramePr>
        <p:xfrm>
          <a:off x="333374" y="1396998"/>
          <a:ext cx="8572500" cy="4518027"/>
        </p:xfrm>
        <a:graphic>
          <a:graphicData uri="http://schemas.openxmlformats.org/drawingml/2006/table">
            <a:tbl>
              <a:tblPr firstRow="1" bandRow="1">
                <a:tableStyleId>{5C22544A-7EE6-4342-B048-85BDC9FD1C3A}</a:tableStyleId>
              </a:tblPr>
              <a:tblGrid>
                <a:gridCol w="4438651"/>
                <a:gridCol w="4133849"/>
              </a:tblGrid>
              <a:tr h="1166714">
                <a:tc>
                  <a:txBody>
                    <a:bodyPr/>
                    <a:lstStyle/>
                    <a:p>
                      <a:pPr algn="r" rtl="1"/>
                      <a:r>
                        <a:rPr lang="ar-LB" sz="2800" dirty="0" smtClean="0"/>
                        <a:t>مؤشرات الانجاز </a:t>
                      </a:r>
                      <a:endParaRPr lang="en-US" sz="2800" dirty="0"/>
                    </a:p>
                  </a:txBody>
                  <a:tcPr/>
                </a:tc>
                <a:tc>
                  <a:txBody>
                    <a:bodyPr/>
                    <a:lstStyle/>
                    <a:p>
                      <a:pPr algn="r" rtl="1"/>
                      <a:r>
                        <a:rPr lang="ar-LB" sz="2800" dirty="0" smtClean="0"/>
                        <a:t>الانجازات المتوقعة </a:t>
                      </a:r>
                      <a:endParaRPr lang="en-US" sz="2800" dirty="0"/>
                    </a:p>
                  </a:txBody>
                  <a:tcPr/>
                </a:tc>
              </a:tr>
              <a:tr h="1896138">
                <a:tc>
                  <a:txBody>
                    <a:bodyPr/>
                    <a:lstStyle/>
                    <a:p>
                      <a:pPr algn="r" rtl="1"/>
                      <a:r>
                        <a:rPr lang="ar-SA" sz="2000" b="1" kern="1200" dirty="0" smtClean="0">
                          <a:solidFill>
                            <a:schemeClr val="dk1"/>
                          </a:solidFill>
                          <a:latin typeface="+mn-lt"/>
                          <a:ea typeface="+mn-ea"/>
                          <a:cs typeface="+mn-cs"/>
                        </a:rPr>
                        <a:t>ازدياد عدد الدول الأعضاء التي تعتمد وتنفذ اتفاقات إقليمية أو ثنائية للتجارة عبر الحدود وتيسير التجارة، مثل الاتحاد الجمركي العربي، من أجل تعزيز التجارة البينية والأقليمية</a:t>
                      </a:r>
                      <a:endParaRPr lang="en-US" sz="2000" dirty="0"/>
                    </a:p>
                  </a:txBody>
                  <a:tcPr/>
                </a:tc>
                <a:tc rowSpan="2">
                  <a:txBody>
                    <a:bodyPr/>
                    <a:lstStyle/>
                    <a:p>
                      <a:pPr marL="0" marR="0" algn="r" rtl="1">
                        <a:spcBef>
                          <a:spcPts val="300"/>
                        </a:spcBef>
                        <a:spcAft>
                          <a:spcPts val="0"/>
                        </a:spcAft>
                        <a:tabLst>
                          <a:tab pos="540385" algn="l"/>
                          <a:tab pos="810260" algn="l"/>
                          <a:tab pos="1080135" algn="l"/>
                          <a:tab pos="1440180" algn="l"/>
                          <a:tab pos="1800225" algn="l"/>
                        </a:tabLst>
                      </a:pPr>
                      <a:r>
                        <a:rPr lang="ar-SA" sz="2000" b="1" dirty="0">
                          <a:latin typeface="Times New Roman"/>
                          <a:ea typeface="MS Mincho"/>
                          <a:cs typeface="Arial"/>
                        </a:rPr>
                        <a:t>تحسين التنسيق الإقليمي بين الدول الأعضاء في ما يتعلق بالبنى الأساسية العابرة للحدود، ولا سيما في مجال النقل وتسهيل </a:t>
                      </a:r>
                      <a:r>
                        <a:rPr lang="ar-SA" sz="2000" b="1" dirty="0" smtClean="0">
                          <a:latin typeface="Times New Roman"/>
                          <a:ea typeface="MS Mincho"/>
                          <a:cs typeface="Arial"/>
                        </a:rPr>
                        <a:t>التجارة</a:t>
                      </a:r>
                      <a:endParaRPr lang="en-US" sz="2000" dirty="0">
                        <a:latin typeface="Times New Roman"/>
                        <a:ea typeface="MS Mincho"/>
                        <a:cs typeface="Angsana New"/>
                      </a:endParaRPr>
                    </a:p>
                  </a:txBody>
                  <a:tcPr marL="68580" marR="68580" marT="0" marB="0"/>
                </a:tc>
              </a:tr>
              <a:tr h="1455175">
                <a:tc>
                  <a:txBody>
                    <a:bodyPr/>
                    <a:lstStyle/>
                    <a:p>
                      <a:pPr algn="r" rtl="1"/>
                      <a:r>
                        <a:rPr lang="ar-SA" sz="2000" b="1" kern="1200" dirty="0" smtClean="0">
                          <a:solidFill>
                            <a:schemeClr val="dk1"/>
                          </a:solidFill>
                          <a:latin typeface="+mn-lt"/>
                          <a:ea typeface="+mn-ea"/>
                          <a:cs typeface="+mn-cs"/>
                        </a:rPr>
                        <a:t>ازدياد عدد الدول الأعضاء التي تعتمد الاتفاقات المعقودة في إطار نظام النقل المتكامل بين الدول العربية وتشكل</a:t>
                      </a:r>
                      <a:r>
                        <a:rPr lang="ar-LB" sz="2000" b="1" kern="1200" dirty="0" smtClean="0">
                          <a:solidFill>
                            <a:schemeClr val="dk1"/>
                          </a:solidFill>
                          <a:latin typeface="+mn-lt"/>
                          <a:ea typeface="+mn-ea"/>
                          <a:cs typeface="+mn-cs"/>
                        </a:rPr>
                        <a:t> وتفعل</a:t>
                      </a:r>
                      <a:r>
                        <a:rPr lang="ar-SA" sz="2000" b="1" kern="1200" dirty="0" smtClean="0">
                          <a:solidFill>
                            <a:schemeClr val="dk1"/>
                          </a:solidFill>
                          <a:latin typeface="+mn-lt"/>
                          <a:ea typeface="+mn-ea"/>
                          <a:cs typeface="+mn-cs"/>
                        </a:rPr>
                        <a:t> لجاناً وطنية للنقل وتسهيل التجارة</a:t>
                      </a:r>
                      <a:endParaRPr lang="en-US" sz="2000" dirty="0"/>
                    </a:p>
                  </a:txBody>
                  <a:tcPr/>
                </a:tc>
                <a:tc vMerge="1">
                  <a:txBody>
                    <a:bodyPr/>
                    <a:lstStyle/>
                    <a:p>
                      <a:pPr marL="0" marR="0" algn="r" rtl="1">
                        <a:spcBef>
                          <a:spcPts val="300"/>
                        </a:spcBef>
                        <a:spcAft>
                          <a:spcPts val="0"/>
                        </a:spcAft>
                        <a:tabLst>
                          <a:tab pos="540385" algn="l"/>
                          <a:tab pos="810260" algn="l"/>
                          <a:tab pos="1080135" algn="l"/>
                          <a:tab pos="1440180" algn="l"/>
                          <a:tab pos="1800225" algn="l"/>
                        </a:tabLst>
                      </a:pPr>
                      <a:endParaRPr lang="en-US" sz="2000" dirty="0">
                        <a:latin typeface="Times New Roman"/>
                        <a:ea typeface="MS Mincho"/>
                        <a:cs typeface="Angsana New"/>
                      </a:endParaRPr>
                    </a:p>
                  </a:txBody>
                  <a:tcPr marL="68580" marR="68580" marT="0" marB="0"/>
                </a:tc>
              </a:tr>
            </a:tbl>
          </a:graphicData>
        </a:graphic>
      </p:graphicFrame>
    </p:spTree>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smtClean="0"/>
              <a:t>باء -</a:t>
            </a:r>
            <a:r>
              <a:rPr lang="ar-SA" u="sng" dirty="0" smtClean="0"/>
              <a:t> العوامل الخارجية</a:t>
            </a:r>
            <a:endParaRPr lang="en-US" dirty="0"/>
          </a:p>
        </p:txBody>
      </p:sp>
      <p:sp>
        <p:nvSpPr>
          <p:cNvPr id="3" name="Subtitle 2"/>
          <p:cNvSpPr>
            <a:spLocks noGrp="1"/>
          </p:cNvSpPr>
          <p:nvPr>
            <p:ph type="subTitle" idx="1"/>
          </p:nvPr>
        </p:nvSpPr>
        <p:spPr>
          <a:xfrm>
            <a:off x="485775" y="2095499"/>
            <a:ext cx="7745413" cy="3705225"/>
          </a:xfrm>
        </p:spPr>
        <p:txBody>
          <a:bodyPr/>
          <a:lstStyle/>
          <a:p>
            <a:pPr algn="r" rtl="1"/>
            <a:r>
              <a:rPr lang="ar-SA" sz="2400" dirty="0" smtClean="0"/>
              <a:t>يُنتظر أن يحقق البرنامج الفرعي 3 هدفه والإنجازات المتوقعة في ظل الافتراضات التالية: </a:t>
            </a:r>
            <a:endParaRPr lang="ar-LB" sz="2400" dirty="0" smtClean="0"/>
          </a:p>
          <a:p>
            <a:pPr algn="r" rtl="1"/>
            <a:r>
              <a:rPr lang="ar-SA" sz="2400" dirty="0" smtClean="0"/>
              <a:t>(</a:t>
            </a:r>
            <a:r>
              <a:rPr lang="ar-SA" sz="2400" dirty="0" smtClean="0"/>
              <a:t>أ) التزام الدول الأعضاء بزيادة التعاون والتكامل على الصعيدين دون الإقليمي والإقليمي</a:t>
            </a:r>
            <a:r>
              <a:rPr lang="ar-SA" sz="2400" dirty="0" smtClean="0"/>
              <a:t>؛</a:t>
            </a:r>
            <a:endParaRPr lang="ar-LB" sz="2400" dirty="0" smtClean="0"/>
          </a:p>
          <a:p>
            <a:pPr algn="r" rtl="1"/>
            <a:r>
              <a:rPr lang="ar-SA" sz="2400" dirty="0" smtClean="0"/>
              <a:t> </a:t>
            </a:r>
            <a:r>
              <a:rPr lang="ar-SA" sz="2400" dirty="0" smtClean="0"/>
              <a:t>(ب) عدم حصول عجز كبير في تمويل الميزانية</a:t>
            </a:r>
            <a:r>
              <a:rPr lang="ar-SA" sz="2400" dirty="0" smtClean="0"/>
              <a:t>؛</a:t>
            </a:r>
            <a:endParaRPr lang="ar-LB" sz="2400" dirty="0" smtClean="0"/>
          </a:p>
          <a:p>
            <a:pPr algn="r" rtl="1"/>
            <a:r>
              <a:rPr lang="ar-SA" sz="2400" dirty="0" smtClean="0"/>
              <a:t> </a:t>
            </a:r>
            <a:r>
              <a:rPr lang="ar-SA" sz="2400" dirty="0" smtClean="0"/>
              <a:t>(ج) توفّر الاستقرار السياسي والأمني الميسِّر في الدول الأعضاء والمنطقة بما يسمح بتنفيذ خطة العمل</a:t>
            </a:r>
            <a:r>
              <a:rPr lang="ar-SA" sz="2400" dirty="0" smtClean="0"/>
              <a:t>؛</a:t>
            </a:r>
            <a:endParaRPr lang="ar-LB" sz="2400" dirty="0" smtClean="0"/>
          </a:p>
          <a:p>
            <a:pPr algn="r" rtl="1"/>
            <a:r>
              <a:rPr lang="ar-SA" sz="2400" dirty="0" smtClean="0"/>
              <a:t> </a:t>
            </a:r>
            <a:r>
              <a:rPr lang="ar-SA" sz="2400" dirty="0" smtClean="0"/>
              <a:t>(د) إتاحة الإحصاءات المحدثة والموثوق بها؛ </a:t>
            </a:r>
            <a:endParaRPr lang="ar-LB" sz="2400" dirty="0" smtClean="0"/>
          </a:p>
          <a:p>
            <a:pPr algn="r" rtl="1"/>
            <a:r>
              <a:rPr lang="ar-SA" sz="2400" dirty="0" smtClean="0"/>
              <a:t>(</a:t>
            </a:r>
            <a:r>
              <a:rPr lang="ar-SA" sz="2400" dirty="0" smtClean="0"/>
              <a:t>ھ) </a:t>
            </a:r>
            <a:r>
              <a:rPr lang="ar-SA" sz="2400" dirty="0" smtClean="0"/>
              <a:t>حيازة الحكومات على ما يكفي من الاستقرار لإيلاء </a:t>
            </a:r>
            <a:r>
              <a:rPr lang="ar-SA" sz="2400" dirty="0" smtClean="0"/>
              <a:t>الاهتمام الواجب لهذه </a:t>
            </a:r>
            <a:r>
              <a:rPr lang="ar-SA" sz="2400" dirty="0" smtClean="0"/>
              <a:t>المسائل.</a:t>
            </a:r>
            <a:endParaRPr lang="en-US" sz="2400" dirty="0" smtClean="0"/>
          </a:p>
          <a:p>
            <a:pPr rtl="1"/>
            <a:r>
              <a:rPr lang="ar-SA" sz="2400" dirty="0" smtClean="0"/>
              <a:t> </a:t>
            </a:r>
            <a:endParaRPr lang="en-US" sz="2400" dirty="0" smtClean="0"/>
          </a:p>
          <a:p>
            <a:endParaRPr lang="en-US" dirty="0"/>
          </a:p>
        </p:txBody>
      </p:sp>
    </p:spTree>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smtClean="0"/>
              <a:t>جيم-</a:t>
            </a:r>
            <a:r>
              <a:rPr lang="ar-SA" u="sng" dirty="0" smtClean="0"/>
              <a:t> الاستراتيجية</a:t>
            </a:r>
            <a:r>
              <a:rPr lang="en-US" dirty="0" smtClean="0"/>
              <a:t/>
            </a:r>
            <a:br>
              <a:rPr lang="en-US" dirty="0" smtClean="0"/>
            </a:br>
            <a:endParaRPr lang="en-US" dirty="0"/>
          </a:p>
        </p:txBody>
      </p:sp>
      <p:sp>
        <p:nvSpPr>
          <p:cNvPr id="3" name="Subtitle 2"/>
          <p:cNvSpPr>
            <a:spLocks noGrp="1"/>
          </p:cNvSpPr>
          <p:nvPr>
            <p:ph type="subTitle" idx="1"/>
          </p:nvPr>
        </p:nvSpPr>
        <p:spPr>
          <a:xfrm>
            <a:off x="1614714" y="1743075"/>
            <a:ext cx="6616474" cy="4219575"/>
          </a:xfrm>
        </p:spPr>
        <p:txBody>
          <a:bodyPr/>
          <a:lstStyle/>
          <a:p>
            <a:pPr algn="just" rtl="1"/>
            <a:r>
              <a:rPr lang="ar-SA" sz="2400" dirty="0" smtClean="0"/>
              <a:t>ستضطلع الإسكوا بأنشطة مختلفة تهدف إلى تشجيع إحداث التحول الاقتصادي وبناء قدرات الدول الأعضاء</a:t>
            </a:r>
            <a:r>
              <a:rPr lang="ar-LB" sz="2400" dirty="0" smtClean="0"/>
              <a:t> باتجاة </a:t>
            </a:r>
            <a:r>
              <a:rPr lang="ar-SA" sz="2400" dirty="0" smtClean="0"/>
              <a:t>تنفيذ أهداف التنمية المستدامة وتعزيز العدالة الاجتماعية.  وستعمل على تحسين كفاءة البنى الأساسية واعتماد السياسات المالية الفاعلة لتوسيع نطاق الصادرات.  وهذا ما سيتيح للقطاع الخاص مجال تحسين قدرته على المنافسة وإنتاج السلع والخدمات ذات القيمة العالية وإقامة سلاسل القيمة على المستوى الإقليمي وتحسين صلة السلاسل الإقليمية بسلاسل القيمة العالمية في المجالات التي تتسم فيها المنطقة بميزات نسبية، بالاستفادة من مواردها الطبيعية والمالية والبشرية.  وفي هذا السياق، ستقدم الإسكوا الدعم للدول الأعضاء في سعيها إلى تحقيق درجات أعلى من التكامل في ما بينها عن طريق تسهيل تبادل عوامل الإنتاج وتنسيق السياسات الاقتصادية.</a:t>
            </a:r>
            <a:endParaRPr lang="en-US" sz="2400" dirty="0" smtClean="0"/>
          </a:p>
          <a:p>
            <a:pPr algn="just" rtl="1"/>
            <a:r>
              <a:rPr lang="ar-SA" sz="2400" dirty="0" smtClean="0"/>
              <a:t> </a:t>
            </a:r>
            <a:endParaRPr lang="en-US" sz="2400" dirty="0" smtClean="0"/>
          </a:p>
          <a:p>
            <a:endParaRPr lang="en-US" dirty="0"/>
          </a:p>
        </p:txBody>
      </p:sp>
    </p:spTree>
  </p:cSld>
  <p:clrMapOvr>
    <a:masterClrMapping/>
  </p:clrMapOvr>
  <p:transition spd="slow">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dirty="0" smtClean="0"/>
              <a:t>دال- برنامج </a:t>
            </a:r>
            <a:r>
              <a:rPr lang="ar-LB" dirty="0" smtClean="0"/>
              <a:t>العمل 2018-2019 </a:t>
            </a:r>
            <a:endParaRPr lang="en-US" dirty="0"/>
          </a:p>
        </p:txBody>
      </p:sp>
      <p:sp>
        <p:nvSpPr>
          <p:cNvPr id="3" name="Subtitle 2"/>
          <p:cNvSpPr>
            <a:spLocks noGrp="1"/>
          </p:cNvSpPr>
          <p:nvPr>
            <p:ph type="subTitle" idx="1"/>
          </p:nvPr>
        </p:nvSpPr>
        <p:spPr>
          <a:xfrm>
            <a:off x="847725" y="1436006"/>
            <a:ext cx="7383463" cy="4745719"/>
          </a:xfrm>
        </p:spPr>
        <p:txBody>
          <a:bodyPr/>
          <a:lstStyle/>
          <a:p>
            <a:pPr lvl="0" algn="just" rtl="1">
              <a:lnSpc>
                <a:spcPct val="150000"/>
              </a:lnSpc>
              <a:buFont typeface="Wingdings" pitchFamily="2" charset="2"/>
              <a:buChar char="Ø"/>
            </a:pPr>
            <a:r>
              <a:rPr lang="ar-LB" sz="2400" dirty="0" smtClean="0"/>
              <a:t>تقريرحول </a:t>
            </a:r>
            <a:r>
              <a:rPr lang="ar-LB" sz="2400" dirty="0" smtClean="0"/>
              <a:t>اجتماع لجنة النقل في دورتها الثامنة عشرة (2018). </a:t>
            </a:r>
            <a:endParaRPr lang="en-US" sz="2400" dirty="0" smtClean="0"/>
          </a:p>
          <a:p>
            <a:pPr lvl="0" algn="just" rtl="1">
              <a:lnSpc>
                <a:spcPct val="150000"/>
              </a:lnSpc>
              <a:buFont typeface="Wingdings" pitchFamily="2" charset="2"/>
              <a:buChar char="Ø"/>
            </a:pPr>
            <a:r>
              <a:rPr lang="ar-LB" sz="2400" dirty="0" smtClean="0"/>
              <a:t>عقد اجتماع لجنة النقل في دورتها التاسعة عشرة. (2018). </a:t>
            </a:r>
            <a:endParaRPr lang="en-US" sz="2400" dirty="0" smtClean="0"/>
          </a:p>
          <a:p>
            <a:pPr lvl="0" algn="just" rtl="1">
              <a:lnSpc>
                <a:spcPct val="150000"/>
              </a:lnSpc>
              <a:buFont typeface="Wingdings" pitchFamily="2" charset="2"/>
              <a:buChar char="Ø"/>
            </a:pPr>
            <a:r>
              <a:rPr lang="ar-LB" sz="2400" dirty="0" smtClean="0"/>
              <a:t>تقرير حول اداء اللوجستيات في المنطقة العربية (2018). </a:t>
            </a:r>
            <a:endParaRPr lang="en-US" sz="2400" dirty="0" smtClean="0"/>
          </a:p>
          <a:p>
            <a:pPr lvl="0" algn="just" rtl="1">
              <a:lnSpc>
                <a:spcPct val="150000"/>
              </a:lnSpc>
              <a:buFont typeface="Wingdings" pitchFamily="2" charset="2"/>
              <a:buChar char="Ø"/>
            </a:pPr>
            <a:r>
              <a:rPr lang="ar-LB" sz="2400" dirty="0" smtClean="0"/>
              <a:t>اجتماع خبراء حول تنفيذ اتفاقية تسهيل التجارة في الدول العربية </a:t>
            </a:r>
            <a:r>
              <a:rPr lang="ar-LB" sz="2400" dirty="0" smtClean="0"/>
              <a:t>(2018) </a:t>
            </a:r>
            <a:endParaRPr lang="en-US" sz="2400" dirty="0" smtClean="0"/>
          </a:p>
          <a:p>
            <a:pPr lvl="0" algn="just" rtl="1">
              <a:lnSpc>
                <a:spcPct val="150000"/>
              </a:lnSpc>
              <a:buFont typeface="Wingdings" pitchFamily="2" charset="2"/>
              <a:buChar char="Ø"/>
            </a:pPr>
            <a:r>
              <a:rPr lang="ar-LB" sz="2400" dirty="0" smtClean="0"/>
              <a:t>المشاركة في المؤتمر العالمي لتسهيل التجارة (2018) من خلال اعداد تقرير حول مستوى تنفيذ تدابيرتسهيل التجارة في المنطقة العربية. </a:t>
            </a:r>
            <a:endParaRPr lang="en-US" sz="2400" dirty="0" smtClean="0"/>
          </a:p>
          <a:p>
            <a:pPr lvl="0" algn="just" rtl="1">
              <a:lnSpc>
                <a:spcPct val="150000"/>
              </a:lnSpc>
              <a:buFont typeface="Wingdings" pitchFamily="2" charset="2"/>
              <a:buChar char="Ø"/>
            </a:pPr>
            <a:r>
              <a:rPr lang="ar-LB" sz="2400" dirty="0" smtClean="0"/>
              <a:t>تقرير </a:t>
            </a:r>
            <a:r>
              <a:rPr lang="ar-LB" sz="2400" dirty="0" smtClean="0"/>
              <a:t>حول تقييم مستوى تنفيذ اتفاقيات النقل التي تشارك فيها الدول العربية </a:t>
            </a:r>
            <a:r>
              <a:rPr lang="ar-LB" sz="2400" dirty="0" smtClean="0"/>
              <a:t>(2018). </a:t>
            </a:r>
            <a:endParaRPr lang="en-US" sz="2400" dirty="0" smtClean="0"/>
          </a:p>
          <a:p>
            <a:pPr algn="r"/>
            <a:endParaRPr lang="en-US" dirty="0"/>
          </a:p>
        </p:txBody>
      </p:sp>
    </p:spTree>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LB" dirty="0" smtClean="0"/>
              <a:t>تابع برنامج العمل 2018-2019</a:t>
            </a:r>
            <a:endParaRPr lang="en-US" dirty="0"/>
          </a:p>
        </p:txBody>
      </p:sp>
      <p:sp>
        <p:nvSpPr>
          <p:cNvPr id="3" name="Subtitle 2"/>
          <p:cNvSpPr>
            <a:spLocks noGrp="1"/>
          </p:cNvSpPr>
          <p:nvPr>
            <p:ph type="subTitle" idx="1"/>
          </p:nvPr>
        </p:nvSpPr>
        <p:spPr>
          <a:xfrm>
            <a:off x="238125" y="1571625"/>
            <a:ext cx="8686800" cy="4953000"/>
          </a:xfrm>
        </p:spPr>
        <p:txBody>
          <a:bodyPr/>
          <a:lstStyle/>
          <a:p>
            <a:pPr lvl="0" algn="just" rtl="1">
              <a:lnSpc>
                <a:spcPct val="150000"/>
              </a:lnSpc>
              <a:buFont typeface="Wingdings" pitchFamily="2" charset="2"/>
              <a:buChar char="Ø"/>
            </a:pPr>
            <a:r>
              <a:rPr lang="ar-LB" sz="2400" dirty="0" smtClean="0"/>
              <a:t>تقرير حول حالة مفاوضات اتفاقيات النقل الجديدة التي تتضمن الدول العربية 2018. </a:t>
            </a:r>
            <a:endParaRPr lang="en-US" sz="2400" dirty="0" smtClean="0"/>
          </a:p>
          <a:p>
            <a:pPr lvl="0" algn="just" rtl="1">
              <a:lnSpc>
                <a:spcPct val="150000"/>
              </a:lnSpc>
              <a:buFont typeface="Wingdings" pitchFamily="2" charset="2"/>
              <a:buChar char="Ø"/>
            </a:pPr>
            <a:r>
              <a:rPr lang="ar-LB" sz="2400" dirty="0" smtClean="0"/>
              <a:t>تقرير حول اداء اللوجستيات في المنطقة العربية (2018). </a:t>
            </a:r>
            <a:endParaRPr lang="en-US" sz="2400" dirty="0" smtClean="0"/>
          </a:p>
          <a:p>
            <a:pPr algn="just" rtl="1">
              <a:lnSpc>
                <a:spcPct val="150000"/>
              </a:lnSpc>
              <a:buFont typeface="Wingdings" pitchFamily="2" charset="2"/>
              <a:buChar char="Ø"/>
            </a:pPr>
            <a:r>
              <a:rPr lang="ar-LB" sz="2400" dirty="0" smtClean="0"/>
              <a:t>تقرير حول </a:t>
            </a:r>
            <a:r>
              <a:rPr lang="ar-LB" sz="2400" dirty="0" smtClean="0"/>
              <a:t>تقييم مستوى تنفيذ </a:t>
            </a:r>
            <a:r>
              <a:rPr lang="ar-LB" sz="2400" dirty="0" smtClean="0"/>
              <a:t>اتفاقيات </a:t>
            </a:r>
            <a:r>
              <a:rPr lang="ar-LB" sz="2400" dirty="0" smtClean="0"/>
              <a:t>النقل التي تشارك فيها الدول العربية (2019).</a:t>
            </a:r>
            <a:endParaRPr lang="ar-LB" sz="2400" dirty="0" smtClean="0"/>
          </a:p>
          <a:p>
            <a:pPr algn="just" rtl="1">
              <a:lnSpc>
                <a:spcPct val="150000"/>
              </a:lnSpc>
              <a:buFont typeface="Wingdings" pitchFamily="2" charset="2"/>
              <a:buChar char="Ø"/>
            </a:pPr>
            <a:r>
              <a:rPr lang="ar-LB" sz="2400" dirty="0" smtClean="0"/>
              <a:t>تقرير </a:t>
            </a:r>
            <a:r>
              <a:rPr lang="ar-LB" sz="2400" dirty="0" smtClean="0"/>
              <a:t>حول حالة مفاوضات اتفاقيات النقل الجديدة التي تتضمن الدول العربية (2019).</a:t>
            </a:r>
            <a:endParaRPr lang="ar-LB" sz="2400" dirty="0" smtClean="0"/>
          </a:p>
          <a:p>
            <a:pPr algn="just" rtl="1">
              <a:lnSpc>
                <a:spcPct val="150000"/>
              </a:lnSpc>
              <a:buFont typeface="Wingdings" pitchFamily="2" charset="2"/>
              <a:buChar char="Ø"/>
            </a:pPr>
            <a:r>
              <a:rPr lang="ar-LB" sz="2400" dirty="0" smtClean="0"/>
              <a:t>تقرير اجتماع لجنة النقل في دورتها </a:t>
            </a:r>
            <a:r>
              <a:rPr lang="ar-LB" sz="2400" dirty="0" smtClean="0"/>
              <a:t>التاسعة عشرة </a:t>
            </a:r>
            <a:r>
              <a:rPr lang="ar-LB" sz="2400" dirty="0" smtClean="0"/>
              <a:t>(2019)</a:t>
            </a:r>
          </a:p>
          <a:p>
            <a:pPr algn="just" rtl="1">
              <a:lnSpc>
                <a:spcPct val="150000"/>
              </a:lnSpc>
              <a:buFont typeface="Wingdings" pitchFamily="2" charset="2"/>
              <a:buChar char="Ø"/>
            </a:pPr>
            <a:r>
              <a:rPr lang="ar-LB" sz="2400" dirty="0" smtClean="0"/>
              <a:t>تقرير </a:t>
            </a:r>
            <a:r>
              <a:rPr lang="ar-LB" sz="2400" dirty="0" smtClean="0"/>
              <a:t>حول مستوى تنفيذ اتفاقية تسهيل التجارة في الدول العربية (2019) </a:t>
            </a:r>
          </a:p>
          <a:p>
            <a:pPr algn="just" rtl="1">
              <a:lnSpc>
                <a:spcPct val="150000"/>
              </a:lnSpc>
              <a:buFont typeface="Wingdings" pitchFamily="2" charset="2"/>
              <a:buChar char="Ø"/>
            </a:pPr>
            <a:r>
              <a:rPr lang="en-US" sz="2400" dirty="0" smtClean="0"/>
              <a:t> </a:t>
            </a:r>
            <a:r>
              <a:rPr lang="ar-LB" sz="2400" dirty="0" smtClean="0"/>
              <a:t>عقد اجتماع لجنة النقل في دورتها العشرين. (2019). </a:t>
            </a:r>
            <a:endParaRPr lang="en-US" sz="2400" dirty="0" smtClean="0"/>
          </a:p>
          <a:p>
            <a:pPr algn="r" rtl="1">
              <a:buFont typeface="Wingdings" pitchFamily="2" charset="2"/>
              <a:buChar char="Ø"/>
            </a:pPr>
            <a:endParaRPr lang="en-US" dirty="0" smtClean="0"/>
          </a:p>
          <a:p>
            <a:endParaRPr lang="en-US" dirty="0"/>
          </a:p>
        </p:txBody>
      </p:sp>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6963" y="1146175"/>
            <a:ext cx="7134225" cy="3435350"/>
          </a:xfrm>
        </p:spPr>
        <p:txBody>
          <a:bodyPr/>
          <a:lstStyle/>
          <a:p>
            <a:pPr algn="ctr">
              <a:defRPr/>
            </a:pPr>
            <a:endParaRPr lang="ar-LB" sz="4000" b="0" dirty="0" smtClean="0"/>
          </a:p>
          <a:p>
            <a:pPr algn="ctr">
              <a:defRPr/>
            </a:pPr>
            <a:endParaRPr lang="ar-LB" sz="4000" b="0" dirty="0" smtClean="0"/>
          </a:p>
          <a:p>
            <a:pPr algn="ctr">
              <a:defRPr/>
            </a:pPr>
            <a:endParaRPr lang="ar-LB" sz="4000" b="0" dirty="0" smtClean="0"/>
          </a:p>
          <a:p>
            <a:pPr algn="ctr">
              <a:defRPr/>
            </a:pPr>
            <a:endParaRPr lang="ar-LB" sz="4000" b="0" dirty="0" smtClean="0"/>
          </a:p>
          <a:p>
            <a:pPr algn="ctr">
              <a:defRPr/>
            </a:pPr>
            <a:endParaRPr lang="ar-LB" sz="4000" b="0" dirty="0" smtClean="0"/>
          </a:p>
          <a:p>
            <a:pPr algn="ctr">
              <a:defRPr/>
            </a:pPr>
            <a:endParaRPr lang="ar-LB" sz="4000" b="0" dirty="0" smtClean="0"/>
          </a:p>
          <a:p>
            <a:pPr algn="ctr">
              <a:defRPr/>
            </a:pPr>
            <a:r>
              <a:rPr lang="ar-LB" sz="4000" b="0" dirty="0" smtClean="0"/>
              <a:t>شكراً على اصغائكم  </a:t>
            </a:r>
            <a:endParaRPr lang="en-US" sz="4000" dirty="0"/>
          </a:p>
        </p:txBody>
      </p:sp>
    </p:spTree>
  </p:cSld>
  <p:clrMapOvr>
    <a:masterClrMapping/>
  </p:clrMapOvr>
  <p:transition spd="slow">
    <p:strips/>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56770</TotalTime>
  <Words>476</Words>
  <Application>Microsoft Office PowerPoint</Application>
  <PresentationFormat>On-screen Show (4:3)</PresentationFormat>
  <Paragraphs>63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مقدمة  </vt:lpstr>
      <vt:lpstr>الاطار المنطقي </vt:lpstr>
      <vt:lpstr>باء - العوامل الخارجية</vt:lpstr>
      <vt:lpstr>جيم- الاستراتيجية </vt:lpstr>
      <vt:lpstr>دال- برنامج العمل 2018-2019 </vt:lpstr>
      <vt:lpstr>تابع برنامج العمل 2018-2019</vt:lpstr>
      <vt:lpstr>Slide 8</vt:lpstr>
    </vt:vector>
  </TitlesOfParts>
  <Company>Quantum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795715</cp:lastModifiedBy>
  <cp:revision>463</cp:revision>
  <dcterms:created xsi:type="dcterms:W3CDTF">2011-12-13T13:03:18Z</dcterms:created>
  <dcterms:modified xsi:type="dcterms:W3CDTF">2017-01-18T11:34:48Z</dcterms:modified>
</cp:coreProperties>
</file>