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96" r:id="rId16"/>
    <p:sldId id="295" r:id="rId17"/>
    <p:sldId id="299" r:id="rId18"/>
    <p:sldId id="267"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1432">
          <p15:clr>
            <a:srgbClr val="A4A3A4"/>
          </p15:clr>
        </p15:guide>
        <p15:guide id="2" orient="horz" pos="3714">
          <p15:clr>
            <a:srgbClr val="A4A3A4"/>
          </p15:clr>
        </p15:guide>
        <p15:guide id="3" pos="5427">
          <p15:clr>
            <a:srgbClr val="A4A3A4"/>
          </p15:clr>
        </p15:guide>
        <p15:guide id="4" pos="3157">
          <p15:clr>
            <a:srgbClr val="A4A3A4"/>
          </p15:clr>
        </p15:guide>
        <p15:guide id="5" pos="10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18FDE"/>
    <a:srgbClr val="007096"/>
    <a:srgbClr val="97999B"/>
    <a:srgbClr val="009CA6"/>
    <a:srgbClr val="595959"/>
    <a:srgbClr val="B88FDE"/>
    <a:srgbClr val="010000"/>
    <a:srgbClr val="2C2D7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10" autoAdjust="0"/>
  </p:normalViewPr>
  <p:slideViewPr>
    <p:cSldViewPr snapToGrid="0" snapToObjects="1">
      <p:cViewPr varScale="1">
        <p:scale>
          <a:sx n="69" d="100"/>
          <a:sy n="69" d="100"/>
        </p:scale>
        <p:origin x="-1320" y="-108"/>
      </p:cViewPr>
      <p:guideLst>
        <p:guide orient="horz" pos="1432"/>
        <p:guide orient="horz" pos="3714"/>
        <p:guide pos="5427"/>
        <p:guide pos="3157"/>
        <p:guide pos="1012"/>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C12BC92-BCA0-4251-AD09-1345419077F6}" type="datetime1">
              <a:rPr lang="en-US"/>
              <a:pPr/>
              <a:t>26/04/2017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7E985F3-7E60-448F-908F-E2B28D5E84F5}" type="slidenum">
              <a:rPr lang="en-US"/>
              <a:pPr/>
              <a:t>‹#›</a:t>
            </a:fld>
            <a:endParaRPr lang="en-US"/>
          </a:p>
        </p:txBody>
      </p:sp>
    </p:spTree>
    <p:extLst>
      <p:ext uri="{BB962C8B-B14F-4D97-AF65-F5344CB8AC3E}">
        <p14:creationId xmlns="" xmlns:p14="http://schemas.microsoft.com/office/powerpoint/2010/main" val="7159426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99A7E06-602C-425F-8040-DBDFEF651110}" type="datetime1">
              <a:rPr lang="en-US"/>
              <a:pPr/>
              <a:t>26/04/2017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CAD84A1-B408-4AB4-ADC4-725C7DCB4866}" type="slidenum">
              <a:rPr lang="en-US"/>
              <a:pPr/>
              <a:t>‹#›</a:t>
            </a:fld>
            <a:endParaRPr lang="en-US"/>
          </a:p>
        </p:txBody>
      </p:sp>
    </p:spTree>
    <p:extLst>
      <p:ext uri="{BB962C8B-B14F-4D97-AF65-F5344CB8AC3E}">
        <p14:creationId xmlns="" xmlns:p14="http://schemas.microsoft.com/office/powerpoint/2010/main" val="197640611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smtClean="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2</a:t>
            </a:fld>
            <a:endParaRPr lang="en-US"/>
          </a:p>
        </p:txBody>
      </p:sp>
    </p:spTree>
    <p:extLst>
      <p:ext uri="{BB962C8B-B14F-4D97-AF65-F5344CB8AC3E}">
        <p14:creationId xmlns="" xmlns:p14="http://schemas.microsoft.com/office/powerpoint/2010/main" val="3978741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smtClean="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11</a:t>
            </a:fld>
            <a:endParaRPr lang="en-US"/>
          </a:p>
        </p:txBody>
      </p:sp>
    </p:spTree>
    <p:extLst>
      <p:ext uri="{BB962C8B-B14F-4D97-AF65-F5344CB8AC3E}">
        <p14:creationId xmlns="" xmlns:p14="http://schemas.microsoft.com/office/powerpoint/2010/main" val="397874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smtClean="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12</a:t>
            </a:fld>
            <a:endParaRPr lang="en-US"/>
          </a:p>
        </p:txBody>
      </p:sp>
    </p:spTree>
    <p:extLst>
      <p:ext uri="{BB962C8B-B14F-4D97-AF65-F5344CB8AC3E}">
        <p14:creationId xmlns="" xmlns:p14="http://schemas.microsoft.com/office/powerpoint/2010/main" val="397874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smtClean="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13</a:t>
            </a:fld>
            <a:endParaRPr lang="en-US"/>
          </a:p>
        </p:txBody>
      </p:sp>
    </p:spTree>
    <p:extLst>
      <p:ext uri="{BB962C8B-B14F-4D97-AF65-F5344CB8AC3E}">
        <p14:creationId xmlns="" xmlns:p14="http://schemas.microsoft.com/office/powerpoint/2010/main" val="397874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smtClean="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14</a:t>
            </a:fld>
            <a:endParaRPr lang="en-US"/>
          </a:p>
        </p:txBody>
      </p:sp>
    </p:spTree>
    <p:extLst>
      <p:ext uri="{BB962C8B-B14F-4D97-AF65-F5344CB8AC3E}">
        <p14:creationId xmlns="" xmlns:p14="http://schemas.microsoft.com/office/powerpoint/2010/main" val="397874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smtClean="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15</a:t>
            </a:fld>
            <a:endParaRPr lang="en-US"/>
          </a:p>
        </p:txBody>
      </p:sp>
    </p:spTree>
    <p:extLst>
      <p:ext uri="{BB962C8B-B14F-4D97-AF65-F5344CB8AC3E}">
        <p14:creationId xmlns="" xmlns:p14="http://schemas.microsoft.com/office/powerpoint/2010/main" val="397874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smtClean="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16</a:t>
            </a:fld>
            <a:endParaRPr lang="en-US"/>
          </a:p>
        </p:txBody>
      </p:sp>
    </p:spTree>
    <p:extLst>
      <p:ext uri="{BB962C8B-B14F-4D97-AF65-F5344CB8AC3E}">
        <p14:creationId xmlns="" xmlns:p14="http://schemas.microsoft.com/office/powerpoint/2010/main" val="397874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smtClean="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17</a:t>
            </a:fld>
            <a:endParaRPr lang="en-US"/>
          </a:p>
        </p:txBody>
      </p:sp>
    </p:spTree>
    <p:extLst>
      <p:ext uri="{BB962C8B-B14F-4D97-AF65-F5344CB8AC3E}">
        <p14:creationId xmlns="" xmlns:p14="http://schemas.microsoft.com/office/powerpoint/2010/main" val="397874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smtClean="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3</a:t>
            </a:fld>
            <a:endParaRPr lang="en-US"/>
          </a:p>
        </p:txBody>
      </p:sp>
    </p:spTree>
    <p:extLst>
      <p:ext uri="{BB962C8B-B14F-4D97-AF65-F5344CB8AC3E}">
        <p14:creationId xmlns="" xmlns:p14="http://schemas.microsoft.com/office/powerpoint/2010/main" val="397874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smtClean="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4</a:t>
            </a:fld>
            <a:endParaRPr lang="en-US"/>
          </a:p>
        </p:txBody>
      </p:sp>
    </p:spTree>
    <p:extLst>
      <p:ext uri="{BB962C8B-B14F-4D97-AF65-F5344CB8AC3E}">
        <p14:creationId xmlns="" xmlns:p14="http://schemas.microsoft.com/office/powerpoint/2010/main" val="397874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smtClean="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5</a:t>
            </a:fld>
            <a:endParaRPr lang="en-US"/>
          </a:p>
        </p:txBody>
      </p:sp>
    </p:spTree>
    <p:extLst>
      <p:ext uri="{BB962C8B-B14F-4D97-AF65-F5344CB8AC3E}">
        <p14:creationId xmlns="" xmlns:p14="http://schemas.microsoft.com/office/powerpoint/2010/main" val="397874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smtClean="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6</a:t>
            </a:fld>
            <a:endParaRPr lang="en-US"/>
          </a:p>
        </p:txBody>
      </p:sp>
    </p:spTree>
    <p:extLst>
      <p:ext uri="{BB962C8B-B14F-4D97-AF65-F5344CB8AC3E}">
        <p14:creationId xmlns="" xmlns:p14="http://schemas.microsoft.com/office/powerpoint/2010/main" val="397874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smtClean="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7</a:t>
            </a:fld>
            <a:endParaRPr lang="en-US"/>
          </a:p>
        </p:txBody>
      </p:sp>
    </p:spTree>
    <p:extLst>
      <p:ext uri="{BB962C8B-B14F-4D97-AF65-F5344CB8AC3E}">
        <p14:creationId xmlns="" xmlns:p14="http://schemas.microsoft.com/office/powerpoint/2010/main" val="397874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smtClean="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8</a:t>
            </a:fld>
            <a:endParaRPr lang="en-US"/>
          </a:p>
        </p:txBody>
      </p:sp>
    </p:spTree>
    <p:extLst>
      <p:ext uri="{BB962C8B-B14F-4D97-AF65-F5344CB8AC3E}">
        <p14:creationId xmlns="" xmlns:p14="http://schemas.microsoft.com/office/powerpoint/2010/main" val="397874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smtClean="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9</a:t>
            </a:fld>
            <a:endParaRPr lang="en-US"/>
          </a:p>
        </p:txBody>
      </p:sp>
    </p:spTree>
    <p:extLst>
      <p:ext uri="{BB962C8B-B14F-4D97-AF65-F5344CB8AC3E}">
        <p14:creationId xmlns="" xmlns:p14="http://schemas.microsoft.com/office/powerpoint/2010/main" val="397874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smtClean="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10</a:t>
            </a:fld>
            <a:endParaRPr lang="en-US"/>
          </a:p>
        </p:txBody>
      </p:sp>
    </p:spTree>
    <p:extLst>
      <p:ext uri="{BB962C8B-B14F-4D97-AF65-F5344CB8AC3E}">
        <p14:creationId xmlns="" xmlns:p14="http://schemas.microsoft.com/office/powerpoint/2010/main" val="3978741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84188" y="3194050"/>
            <a:ext cx="330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7" name="TextBox 6"/>
          <p:cNvSpPr txBox="1">
            <a:spLocks noChangeArrowheads="1"/>
          </p:cNvSpPr>
          <p:nvPr userDrawn="1"/>
        </p:nvSpPr>
        <p:spPr bwMode="auto">
          <a:xfrm>
            <a:off x="1003300" y="2582863"/>
            <a:ext cx="64897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smtClean="0">
                <a:solidFill>
                  <a:schemeClr val="bg1"/>
                </a:solidFill>
              </a:rPr>
              <a:t>Economic And Social Commission For Western Asia</a:t>
            </a:r>
          </a:p>
        </p:txBody>
      </p:sp>
      <p:sp>
        <p:nvSpPr>
          <p:cNvPr id="10" name="Text Placeholder 9"/>
          <p:cNvSpPr>
            <a:spLocks noGrp="1"/>
          </p:cNvSpPr>
          <p:nvPr>
            <p:ph type="body" sz="quarter" idx="12"/>
          </p:nvPr>
        </p:nvSpPr>
        <p:spPr>
          <a:xfrm>
            <a:off x="1085849" y="1376418"/>
            <a:ext cx="7145337" cy="269875"/>
          </a:xfrm>
          <a:prstGeom prst="rect">
            <a:avLst/>
          </a:prstGeom>
        </p:spPr>
        <p:txBody>
          <a:bodyPr vert="horz" lIns="0" tIns="0" rIns="0" bIns="0"/>
          <a:lstStyle>
            <a:lvl1pPr marL="0" indent="0">
              <a:spcBef>
                <a:spcPts val="0"/>
              </a:spcBef>
              <a:buNone/>
              <a:defRPr sz="1800" b="0" i="0">
                <a:solidFill>
                  <a:srgbClr val="595959"/>
                </a:solidFill>
                <a:latin typeface="Arial"/>
                <a:cs typeface="Arial"/>
              </a:defRPr>
            </a:lvl1pPr>
          </a:lstStyle>
          <a:p>
            <a:pPr lvl="0"/>
            <a:r>
              <a:rPr lang="en-US" dirty="0" smtClean="0"/>
              <a:t>Click to edit Master text styles</a:t>
            </a:r>
          </a:p>
        </p:txBody>
      </p:sp>
      <p:sp>
        <p:nvSpPr>
          <p:cNvPr id="6" name="Text Placeholder 5"/>
          <p:cNvSpPr>
            <a:spLocks noGrp="1"/>
          </p:cNvSpPr>
          <p:nvPr>
            <p:ph type="body" sz="quarter" idx="10"/>
          </p:nvPr>
        </p:nvSpPr>
        <p:spPr>
          <a:xfrm>
            <a:off x="1096818" y="8030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dirty="0" smtClean="0"/>
              <a:t>Click to edit Master text styles</a:t>
            </a:r>
          </a:p>
        </p:txBody>
      </p:sp>
      <p:sp>
        <p:nvSpPr>
          <p:cNvPr id="8" name="Text Placeholder 7"/>
          <p:cNvSpPr>
            <a:spLocks noGrp="1"/>
          </p:cNvSpPr>
          <p:nvPr>
            <p:ph type="body" sz="quarter" idx="11"/>
          </p:nvPr>
        </p:nvSpPr>
        <p:spPr>
          <a:xfrm>
            <a:off x="1085275" y="1149318"/>
            <a:ext cx="7145912" cy="256485"/>
          </a:xfrm>
          <a:prstGeom prst="rect">
            <a:avLst/>
          </a:prstGeom>
        </p:spPr>
        <p:txBody>
          <a:bodyPr vert="horz" lIns="0" tIns="0" rIns="0" bIns="0"/>
          <a:lstStyle>
            <a:lvl1pPr algn="l">
              <a:lnSpc>
                <a:spcPts val="1800"/>
              </a:lnSpc>
              <a:spcBef>
                <a:spcPts val="0"/>
              </a:spcBef>
              <a:buNone/>
              <a:defRPr sz="1800" b="0" cap="none" baseline="0">
                <a:solidFill>
                  <a:srgbClr val="595959"/>
                </a:solidFill>
                <a:latin typeface="Arial"/>
                <a:cs typeface="Arial"/>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FB4BB4A2-2A1A-4D60-B8DE-A06487C40D19}"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Text Placeholder 23"/>
          <p:cNvSpPr>
            <a:spLocks noGrp="1"/>
          </p:cNvSpPr>
          <p:nvPr>
            <p:ph type="body" sz="quarter" idx="15"/>
          </p:nvPr>
        </p:nvSpPr>
        <p:spPr>
          <a:xfrm>
            <a:off x="1616076" y="2233703"/>
            <a:ext cx="3772353"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12" name="Picture Placeholder 13"/>
          <p:cNvSpPr>
            <a:spLocks noGrp="1"/>
          </p:cNvSpPr>
          <p:nvPr>
            <p:ph type="pic" sz="quarter" idx="13"/>
          </p:nvPr>
        </p:nvSpPr>
        <p:spPr>
          <a:xfrm>
            <a:off x="5578928" y="2269987"/>
            <a:ext cx="2676071" cy="3844155"/>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16" name="TextBox 15"/>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3EED650D-D654-4DBA-8775-7372CD305110}" type="slidenum">
              <a:rPr lang="en-US" sz="600" b="1">
                <a:solidFill>
                  <a:srgbClr val="595959"/>
                </a:solidFill>
              </a:rPr>
              <a:pPr algn="r"/>
              <a:t>‹#›</a:t>
            </a:fld>
            <a:endParaRPr lang="en-US" sz="600" b="1">
              <a:solidFill>
                <a:srgbClr val="595959"/>
              </a:solidFill>
            </a:endParaRPr>
          </a:p>
        </p:txBody>
      </p:sp>
      <p:sp>
        <p:nvSpPr>
          <p:cNvPr id="17" name="TextBox 16"/>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2" name="Text Placeholder 12"/>
          <p:cNvSpPr>
            <a:spLocks noGrp="1"/>
          </p:cNvSpPr>
          <p:nvPr>
            <p:ph type="body" sz="quarter" idx="12"/>
          </p:nvPr>
        </p:nvSpPr>
        <p:spPr>
          <a:xfrm>
            <a:off x="1615179" y="3587965"/>
            <a:ext cx="6971369" cy="2522323"/>
          </a:xfrm>
          <a:prstGeom prst="rect">
            <a:avLst/>
          </a:prstGeom>
        </p:spPr>
        <p:txBody>
          <a:bodyPr vert="horz" lIns="0" tIns="0" rIns="0" bIns="0"/>
          <a:lstStyle>
            <a:lvl1pPr marL="0" indent="0">
              <a:lnSpc>
                <a:spcPct val="100000"/>
              </a:lnSpc>
              <a:spcBef>
                <a:spcPts val="0"/>
              </a:spcBef>
              <a:buNone/>
              <a:defRPr sz="14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13" name="Picture Placeholder 13"/>
          <p:cNvSpPr>
            <a:spLocks noGrp="1"/>
          </p:cNvSpPr>
          <p:nvPr>
            <p:ph type="pic" sz="quarter" idx="13"/>
          </p:nvPr>
        </p:nvSpPr>
        <p:spPr>
          <a:xfrm>
            <a:off x="1615180" y="1898466"/>
            <a:ext cx="1668677" cy="1521463"/>
          </a:xfrm>
          <a:prstGeom prst="rect">
            <a:avLst/>
          </a:prstGeom>
        </p:spPr>
        <p:txBody>
          <a:bodyPr vert="horz"/>
          <a:lstStyle>
            <a:lvl1pPr>
              <a:defRPr sz="1200">
                <a:latin typeface="Arial"/>
                <a:cs typeface="Arial"/>
              </a:defRPr>
            </a:lvl1pPr>
          </a:lstStyle>
          <a:p>
            <a:pPr lvl="0"/>
            <a:endParaRPr lang="en-US" noProof="0"/>
          </a:p>
        </p:txBody>
      </p:sp>
      <p:sp>
        <p:nvSpPr>
          <p:cNvPr id="11" name="Picture Placeholder 13"/>
          <p:cNvSpPr>
            <a:spLocks noGrp="1"/>
          </p:cNvSpPr>
          <p:nvPr>
            <p:ph type="pic" sz="quarter" idx="14"/>
          </p:nvPr>
        </p:nvSpPr>
        <p:spPr>
          <a:xfrm>
            <a:off x="5298184" y="1898466"/>
            <a:ext cx="1612434" cy="1521463"/>
          </a:xfrm>
          <a:prstGeom prst="rect">
            <a:avLst/>
          </a:prstGeom>
        </p:spPr>
        <p:txBody>
          <a:bodyPr vert="horz"/>
          <a:lstStyle>
            <a:lvl1pPr>
              <a:defRPr sz="1200">
                <a:latin typeface="Arial"/>
                <a:cs typeface="Arial"/>
              </a:defRPr>
            </a:lvl1pPr>
          </a:lstStyle>
          <a:p>
            <a:pPr lvl="0"/>
            <a:endParaRPr lang="en-US" noProof="0"/>
          </a:p>
        </p:txBody>
      </p:sp>
      <p:sp>
        <p:nvSpPr>
          <p:cNvPr id="14" name="Picture Placeholder 13"/>
          <p:cNvSpPr>
            <a:spLocks noGrp="1"/>
          </p:cNvSpPr>
          <p:nvPr>
            <p:ph type="pic" sz="quarter" idx="15"/>
          </p:nvPr>
        </p:nvSpPr>
        <p:spPr>
          <a:xfrm>
            <a:off x="7066643" y="1898466"/>
            <a:ext cx="1519906" cy="1521463"/>
          </a:xfrm>
          <a:prstGeom prst="rect">
            <a:avLst/>
          </a:prstGeom>
        </p:spPr>
        <p:txBody>
          <a:bodyPr vert="horz"/>
          <a:lstStyle>
            <a:lvl1pPr>
              <a:defRPr sz="1200">
                <a:latin typeface="Arial"/>
                <a:cs typeface="Arial"/>
              </a:defRPr>
            </a:lvl1pPr>
          </a:lstStyle>
          <a:p>
            <a:pPr lvl="0"/>
            <a:endParaRPr lang="en-US" noProof="0"/>
          </a:p>
        </p:txBody>
      </p:sp>
      <p:sp>
        <p:nvSpPr>
          <p:cNvPr id="15" name="Picture Placeholder 13"/>
          <p:cNvSpPr>
            <a:spLocks noGrp="1"/>
          </p:cNvSpPr>
          <p:nvPr>
            <p:ph type="pic" sz="quarter" idx="16"/>
          </p:nvPr>
        </p:nvSpPr>
        <p:spPr>
          <a:xfrm>
            <a:off x="3483894" y="1898466"/>
            <a:ext cx="1605177" cy="1521463"/>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3B70F8E2-7BFF-4A71-8D36-A1A39A7191EC}"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2" name="Picture Placeholder 13"/>
          <p:cNvSpPr>
            <a:spLocks noGrp="1"/>
          </p:cNvSpPr>
          <p:nvPr>
            <p:ph type="pic" sz="quarter" idx="13"/>
          </p:nvPr>
        </p:nvSpPr>
        <p:spPr>
          <a:xfrm>
            <a:off x="1622877" y="1914072"/>
            <a:ext cx="3501106" cy="3946072"/>
          </a:xfrm>
          <a:prstGeom prst="rect">
            <a:avLst/>
          </a:prstGeom>
        </p:spPr>
        <p:txBody>
          <a:bodyPr vert="horz"/>
          <a:lstStyle>
            <a:lvl1pPr>
              <a:defRPr sz="1200">
                <a:latin typeface="Arial"/>
                <a:cs typeface="Arial"/>
              </a:defRPr>
            </a:lvl1pPr>
          </a:lstStyle>
          <a:p>
            <a:pPr lvl="0"/>
            <a:endParaRPr lang="en-US" noProof="0" dirty="0"/>
          </a:p>
        </p:txBody>
      </p:sp>
      <p:sp>
        <p:nvSpPr>
          <p:cNvPr id="14" name="Picture Placeholder 13"/>
          <p:cNvSpPr>
            <a:spLocks noGrp="1"/>
          </p:cNvSpPr>
          <p:nvPr>
            <p:ph type="pic" sz="quarter" idx="14"/>
          </p:nvPr>
        </p:nvSpPr>
        <p:spPr>
          <a:xfrm>
            <a:off x="5266377" y="1914072"/>
            <a:ext cx="2984500" cy="3946072"/>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10" name="TextBox 9"/>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FCDB39D0-DC7B-4D0D-BBA4-6FB7401CA9EF}" type="slidenum">
              <a:rPr lang="en-US" sz="600" b="1">
                <a:solidFill>
                  <a:srgbClr val="595959"/>
                </a:solidFill>
              </a:rPr>
              <a:pPr algn="r"/>
              <a:t>‹#›</a:t>
            </a:fld>
            <a:endParaRPr lang="en-US" sz="600" b="1">
              <a:solidFill>
                <a:srgbClr val="595959"/>
              </a:solidFill>
            </a:endParaRPr>
          </a:p>
        </p:txBody>
      </p:sp>
      <p:sp>
        <p:nvSpPr>
          <p:cNvPr id="11" name="TextBox 10"/>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Text Placeholder 23"/>
          <p:cNvSpPr>
            <a:spLocks noGrp="1"/>
          </p:cNvSpPr>
          <p:nvPr>
            <p:ph type="body" sz="quarter" idx="15"/>
          </p:nvPr>
        </p:nvSpPr>
        <p:spPr>
          <a:xfrm>
            <a:off x="1616077" y="2233703"/>
            <a:ext cx="3554638"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7" name="Chart Placeholder 6"/>
          <p:cNvSpPr>
            <a:spLocks noGrp="1"/>
          </p:cNvSpPr>
          <p:nvPr>
            <p:ph type="chart" sz="quarter" idx="16"/>
          </p:nvPr>
        </p:nvSpPr>
        <p:spPr>
          <a:xfrm>
            <a:off x="5343071" y="2233613"/>
            <a:ext cx="3208792" cy="3894137"/>
          </a:xfrm>
          <a:prstGeom prst="rect">
            <a:avLst/>
          </a:prstGeom>
        </p:spPr>
        <p:txBody>
          <a:bodyPr vert="horz"/>
          <a:lstStyle>
            <a:lvl1pPr>
              <a:defRPr>
                <a:latin typeface="Arial"/>
              </a:defRPr>
            </a:lvl1p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6" name="Rectangle 1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17" name="TextBox 1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B616D51D-4642-4F21-98F4-C762A4B06DEA}" type="slidenum">
              <a:rPr lang="en-US" sz="600" b="1">
                <a:solidFill>
                  <a:srgbClr val="595959"/>
                </a:solidFill>
              </a:rPr>
              <a:pPr algn="r"/>
              <a:t>‹#›</a:t>
            </a:fld>
            <a:endParaRPr lang="en-US" sz="600" b="1">
              <a:solidFill>
                <a:srgbClr val="595959"/>
              </a:solidFill>
            </a:endParaRPr>
          </a:p>
        </p:txBody>
      </p:sp>
      <p:sp>
        <p:nvSpPr>
          <p:cNvPr id="18" name="Isosceles Triangle 17"/>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19" name="Isosceles Triangle 18"/>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0" name="Isosceles Triangle 19"/>
          <p:cNvSpPr/>
          <p:nvPr userDrawn="1"/>
        </p:nvSpPr>
        <p:spPr>
          <a:xfrm rot="10800000">
            <a:off x="4906963" y="2690813"/>
            <a:ext cx="147637" cy="114300"/>
          </a:xfrm>
          <a:prstGeom prst="triangle">
            <a:avLst/>
          </a:prstGeom>
          <a:solidFill>
            <a:srgbClr val="2D2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1" name="Isosceles Triangle 20"/>
          <p:cNvSpPr/>
          <p:nvPr userDrawn="1"/>
        </p:nvSpPr>
        <p:spPr>
          <a:xfrm rot="16200000">
            <a:off x="3881438" y="3009900"/>
            <a:ext cx="147637" cy="112713"/>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2" name="Isosceles Triangle 21"/>
          <p:cNvSpPr/>
          <p:nvPr userDrawn="1"/>
        </p:nvSpPr>
        <p:spPr>
          <a:xfrm rot="10800000">
            <a:off x="4906963" y="3322638"/>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3" name="Isosceles Triangle 22"/>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4" name="Isosceles Triangle 23"/>
          <p:cNvSpPr/>
          <p:nvPr userDrawn="1"/>
        </p:nvSpPr>
        <p:spPr>
          <a:xfrm rot="10800000">
            <a:off x="4906963" y="4589463"/>
            <a:ext cx="147637"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5" name="Isosceles Triangle 24"/>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6" name="Isosceles Triangle 25"/>
          <p:cNvSpPr/>
          <p:nvPr userDrawn="1"/>
        </p:nvSpPr>
        <p:spPr>
          <a:xfrm rot="10800000">
            <a:off x="261620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7" name="Isosceles Triangle 26"/>
          <p:cNvSpPr/>
          <p:nvPr userDrawn="1"/>
        </p:nvSpPr>
        <p:spPr>
          <a:xfrm rot="10800000">
            <a:off x="261620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8" name="Isosceles Triangle 27"/>
          <p:cNvSpPr/>
          <p:nvPr userDrawn="1"/>
        </p:nvSpPr>
        <p:spPr>
          <a:xfrm rot="10800000">
            <a:off x="709295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9" name="Isosceles Triangle 28"/>
          <p:cNvSpPr/>
          <p:nvPr userDrawn="1"/>
        </p:nvSpPr>
        <p:spPr>
          <a:xfrm rot="10800000">
            <a:off x="709295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30" name="Isosceles Triangle 29"/>
          <p:cNvSpPr/>
          <p:nvPr userDrawn="1"/>
        </p:nvSpPr>
        <p:spPr>
          <a:xfrm rot="5400000">
            <a:off x="5822950" y="3009901"/>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31" name="TextBox 30"/>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35" name="Text Placeholder 12"/>
          <p:cNvSpPr>
            <a:spLocks noGrp="1"/>
          </p:cNvSpPr>
          <p:nvPr>
            <p:ph type="body" sz="quarter" idx="12"/>
          </p:nvPr>
        </p:nvSpPr>
        <p:spPr>
          <a:xfrm>
            <a:off x="1615180" y="5401111"/>
            <a:ext cx="6631660" cy="360000"/>
          </a:xfrm>
          <a:prstGeom prst="rect">
            <a:avLst/>
          </a:prstGeom>
          <a:solidFill>
            <a:srgbClr val="418FDE"/>
          </a:solidFill>
        </p:spPr>
        <p:txBody>
          <a:bodyPr vert="horz" lIns="72000" tIns="36000" rIns="0" bIns="0" anchor="t"/>
          <a:lstStyle>
            <a:lvl1pPr algn="ctr">
              <a:lnSpc>
                <a:spcPts val="1600"/>
              </a:lnSpc>
              <a:spcBef>
                <a:spcPts val="0"/>
              </a:spcBef>
              <a:buNone/>
              <a:defRPr sz="1400" b="0">
                <a:solidFill>
                  <a:schemeClr val="bg1"/>
                </a:solidFill>
                <a:latin typeface="Arial"/>
                <a:cs typeface="Aria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39" name="Text Placeholder 38"/>
          <p:cNvSpPr>
            <a:spLocks noGrp="1"/>
          </p:cNvSpPr>
          <p:nvPr>
            <p:ph type="body" sz="quarter" idx="26"/>
          </p:nvPr>
        </p:nvSpPr>
        <p:spPr>
          <a:xfrm>
            <a:off x="6089893" y="3524123"/>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a:t>
            </a:r>
          </a:p>
        </p:txBody>
      </p:sp>
      <p:sp>
        <p:nvSpPr>
          <p:cNvPr id="40" name="Text Placeholder 38"/>
          <p:cNvSpPr>
            <a:spLocks noGrp="1"/>
          </p:cNvSpPr>
          <p:nvPr>
            <p:ph type="body" sz="quarter" idx="27"/>
          </p:nvPr>
        </p:nvSpPr>
        <p:spPr>
          <a:xfrm>
            <a:off x="6089893" y="2889209"/>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41" name="Text Placeholder 38"/>
          <p:cNvSpPr>
            <a:spLocks noGrp="1"/>
          </p:cNvSpPr>
          <p:nvPr>
            <p:ph type="body" sz="quarter" idx="28"/>
          </p:nvPr>
        </p:nvSpPr>
        <p:spPr>
          <a:xfrm>
            <a:off x="6089893" y="4155138"/>
            <a:ext cx="2160000"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48" name="Text Placeholder 38"/>
          <p:cNvSpPr>
            <a:spLocks noGrp="1"/>
          </p:cNvSpPr>
          <p:nvPr>
            <p:ph type="body" sz="quarter" idx="30"/>
          </p:nvPr>
        </p:nvSpPr>
        <p:spPr>
          <a:xfrm>
            <a:off x="4128429" y="2890838"/>
            <a:ext cx="1596649" cy="359998"/>
          </a:xfrm>
          <a:prstGeom prst="rect">
            <a:avLst/>
          </a:prstGeom>
          <a:solidFill>
            <a:srgbClr val="595959"/>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1" name="Text Placeholder 38"/>
          <p:cNvSpPr>
            <a:spLocks noGrp="1"/>
          </p:cNvSpPr>
          <p:nvPr>
            <p:ph type="body" sz="quarter" idx="31"/>
          </p:nvPr>
        </p:nvSpPr>
        <p:spPr>
          <a:xfrm>
            <a:off x="4128429" y="4783876"/>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2" name="Text Placeholder 38"/>
          <p:cNvSpPr>
            <a:spLocks noGrp="1"/>
          </p:cNvSpPr>
          <p:nvPr>
            <p:ph type="body" sz="quarter" idx="32"/>
          </p:nvPr>
        </p:nvSpPr>
        <p:spPr>
          <a:xfrm>
            <a:off x="4128429" y="2257870"/>
            <a:ext cx="1596649" cy="359998"/>
          </a:xfrm>
          <a:prstGeom prst="rect">
            <a:avLst/>
          </a:prstGeom>
          <a:solidFill>
            <a:srgbClr val="2D2D70"/>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smtClean="0"/>
              <a:t>Click to edit Master text styles</a:t>
            </a:r>
          </a:p>
        </p:txBody>
      </p:sp>
      <p:sp>
        <p:nvSpPr>
          <p:cNvPr id="53" name="Text Placeholder 38"/>
          <p:cNvSpPr>
            <a:spLocks noGrp="1"/>
          </p:cNvSpPr>
          <p:nvPr>
            <p:ph type="body" sz="quarter" idx="33"/>
          </p:nvPr>
        </p:nvSpPr>
        <p:spPr>
          <a:xfrm>
            <a:off x="1606550" y="3524123"/>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a:t>
            </a:r>
          </a:p>
        </p:txBody>
      </p:sp>
      <p:sp>
        <p:nvSpPr>
          <p:cNvPr id="54" name="Text Placeholder 38"/>
          <p:cNvSpPr>
            <a:spLocks noGrp="1"/>
          </p:cNvSpPr>
          <p:nvPr>
            <p:ph type="body" sz="quarter" idx="34"/>
          </p:nvPr>
        </p:nvSpPr>
        <p:spPr>
          <a:xfrm>
            <a:off x="1606550" y="2889209"/>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5" name="Text Placeholder 38"/>
          <p:cNvSpPr>
            <a:spLocks noGrp="1"/>
          </p:cNvSpPr>
          <p:nvPr>
            <p:ph type="body" sz="quarter" idx="35"/>
          </p:nvPr>
        </p:nvSpPr>
        <p:spPr>
          <a:xfrm>
            <a:off x="1606549" y="4155138"/>
            <a:ext cx="2181149"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6" name="Text Placeholder 38"/>
          <p:cNvSpPr>
            <a:spLocks noGrp="1"/>
          </p:cNvSpPr>
          <p:nvPr>
            <p:ph type="body" sz="quarter" idx="36"/>
          </p:nvPr>
        </p:nvSpPr>
        <p:spPr>
          <a:xfrm>
            <a:off x="4128429" y="4155138"/>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7" name="Text Placeholder 38"/>
          <p:cNvSpPr>
            <a:spLocks noGrp="1"/>
          </p:cNvSpPr>
          <p:nvPr>
            <p:ph type="body" sz="quarter" idx="37"/>
          </p:nvPr>
        </p:nvSpPr>
        <p:spPr>
          <a:xfrm>
            <a:off x="4128429" y="3524123"/>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003300" y="2582863"/>
            <a:ext cx="64897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smtClean="0">
                <a:solidFill>
                  <a:schemeClr val="bg1"/>
                </a:solidFill>
              </a:rPr>
              <a:t>Economic And Social Commission For Western Asia</a:t>
            </a:r>
          </a:p>
        </p:txBody>
      </p:sp>
      <p:sp>
        <p:nvSpPr>
          <p:cNvPr id="6" name="Text Placeholder 5"/>
          <p:cNvSpPr>
            <a:spLocks noGrp="1"/>
          </p:cNvSpPr>
          <p:nvPr>
            <p:ph type="body" sz="quarter" idx="10"/>
          </p:nvPr>
        </p:nvSpPr>
        <p:spPr>
          <a:xfrm>
            <a:off x="1096818" y="11459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pic>
        <p:nvPicPr>
          <p:cNvPr id="6" name="Picture 1" descr="slide2.jpg"/>
          <p:cNvPicPr>
            <a:picLocks noChangeAspect="1"/>
          </p:cNvPicPr>
          <p:nvPr userDrawn="1"/>
        </p:nvPicPr>
        <p:blipFill>
          <a:blip r:embed="rId2" cstate="print"/>
          <a:srcRect r="83333"/>
          <a:stretch>
            <a:fillRect/>
          </a:stretch>
        </p:blipFill>
        <p:spPr bwMode="auto">
          <a:xfrm>
            <a:off x="0" y="0"/>
            <a:ext cx="1524000" cy="1844675"/>
          </a:xfrm>
          <a:prstGeom prst="rect">
            <a:avLst/>
          </a:prstGeom>
          <a:noFill/>
          <a:ln w="9525">
            <a:noFill/>
            <a:miter lim="800000"/>
            <a:headEnd/>
            <a:tailEnd/>
          </a:ln>
        </p:spPr>
      </p:pic>
      <p:sp>
        <p:nvSpPr>
          <p:cNvPr id="7" name="Rectangle 6"/>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sp>
        <p:nvSpPr>
          <p:cNvPr id="10" name="TextBox 9"/>
          <p:cNvSpPr txBox="1"/>
          <p:nvPr userDrawn="1"/>
        </p:nvSpPr>
        <p:spPr>
          <a:xfrm>
            <a:off x="685800" y="6418263"/>
            <a:ext cx="631825" cy="100012"/>
          </a:xfrm>
          <a:prstGeom prst="rect">
            <a:avLst/>
          </a:prstGeom>
          <a:noFill/>
        </p:spPr>
        <p:txBody>
          <a:bodyPr lIns="0" tIns="0" rIns="0" bIns="0">
            <a:spAutoFit/>
          </a:bodyPr>
          <a:lstStyle/>
          <a:p>
            <a:pPr algn="r" fontAlgn="auto">
              <a:spcBef>
                <a:spcPts val="0"/>
              </a:spcBef>
              <a:spcAft>
                <a:spcPts val="0"/>
              </a:spcAft>
              <a:defRPr/>
            </a:pPr>
            <a:r>
              <a:rPr lang="en-US" sz="600" b="1">
                <a:solidFill>
                  <a:srgbClr val="595959"/>
                </a:solidFill>
                <a:latin typeface="Arial" pitchFamily="34" charset="0"/>
                <a:ea typeface="+mn-ea"/>
              </a:rPr>
              <a:t>Page </a:t>
            </a:r>
            <a:fld id="{1B51639E-6DAD-427C-B619-00CB85E55A79}" type="slidenum">
              <a:rPr lang="en-US" sz="600" b="1">
                <a:solidFill>
                  <a:srgbClr val="595959"/>
                </a:solidFill>
                <a:latin typeface="Arial" pitchFamily="34" charset="0"/>
                <a:ea typeface="+mn-ea"/>
              </a:rPr>
              <a:pPr algn="r" fontAlgn="auto">
                <a:spcBef>
                  <a:spcPts val="0"/>
                </a:spcBef>
                <a:spcAft>
                  <a:spcPts val="0"/>
                </a:spcAft>
                <a:defRPr/>
              </a:pPr>
              <a:t>‹#›</a:t>
            </a:fld>
            <a:endParaRPr lang="en-US" sz="600" b="1">
              <a:solidFill>
                <a:srgbClr val="595959"/>
              </a:solidFill>
              <a:latin typeface="Arial" pitchFamily="34" charset="0"/>
              <a:ea typeface="+mn-ea"/>
            </a:endParaRPr>
          </a:p>
        </p:txBody>
      </p:sp>
      <p:sp>
        <p:nvSpPr>
          <p:cNvPr id="11" name="TextBox 10"/>
          <p:cNvSpPr txBox="1"/>
          <p:nvPr userDrawn="1"/>
        </p:nvSpPr>
        <p:spPr>
          <a:xfrm>
            <a:off x="1533525" y="6359525"/>
            <a:ext cx="7081838" cy="192088"/>
          </a:xfrm>
          <a:prstGeom prst="rect">
            <a:avLst/>
          </a:prstGeom>
          <a:noFill/>
        </p:spPr>
        <p:txBody>
          <a:bodyPr>
            <a:spAutoFit/>
          </a:bodyPr>
          <a:lstStyle/>
          <a:p>
            <a:pPr fontAlgn="auto">
              <a:spcBef>
                <a:spcPts val="0"/>
              </a:spcBef>
              <a:spcAft>
                <a:spcPts val="0"/>
              </a:spcAft>
              <a:defRPr/>
            </a:pPr>
            <a:r>
              <a:rPr lang="en-US" sz="600" b="1">
                <a:solidFill>
                  <a:srgbClr val="595959"/>
                </a:solidFill>
                <a:latin typeface="Arial" pitchFamily="34" charset="0"/>
                <a:ea typeface="+mn-ea"/>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Text Placeholder 23"/>
          <p:cNvSpPr>
            <a:spLocks noGrp="1"/>
          </p:cNvSpPr>
          <p:nvPr>
            <p:ph type="body" sz="quarter" idx="15"/>
          </p:nvPr>
        </p:nvSpPr>
        <p:spPr>
          <a:xfrm>
            <a:off x="1616076" y="2233703"/>
            <a:ext cx="3772353" cy="3892177"/>
          </a:xfrm>
          <a:prstGeom prst="rect">
            <a:avLst/>
          </a:prstGeom>
        </p:spPr>
        <p:txBody>
          <a:bodyPr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12" name="Picture Placeholder 13"/>
          <p:cNvSpPr>
            <a:spLocks noGrp="1"/>
          </p:cNvSpPr>
          <p:nvPr>
            <p:ph type="pic" sz="quarter" idx="13"/>
          </p:nvPr>
        </p:nvSpPr>
        <p:spPr>
          <a:xfrm>
            <a:off x="5578928" y="2269987"/>
            <a:ext cx="2676071" cy="3844155"/>
          </a:xfrm>
          <a:prstGeom prst="rect">
            <a:avLst/>
          </a:prstGeom>
        </p:spPr>
        <p:txBody>
          <a:bodyPr rtlCol="0">
            <a:normAutofit/>
          </a:bodyPr>
          <a:lstStyle>
            <a:lvl1pPr>
              <a:defRPr sz="1200">
                <a:latin typeface="Arial"/>
                <a:cs typeface="Arial"/>
              </a:defRPr>
            </a:lvl1p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1614488" y="1550988"/>
            <a:ext cx="7529512" cy="180975"/>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5" name="TextBox 4"/>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2" name="Title 1"/>
          <p:cNvSpPr>
            <a:spLocks noGrp="1"/>
          </p:cNvSpPr>
          <p:nvPr>
            <p:ph type="ctrTitle"/>
          </p:nvPr>
        </p:nvSpPr>
        <p:spPr>
          <a:xfrm>
            <a:off x="1614714" y="1016906"/>
            <a:ext cx="6616474" cy="419100"/>
          </a:xfrm>
          <a:prstGeom prst="rect">
            <a:avLst/>
          </a:prstGeom>
        </p:spPr>
        <p:txBody>
          <a:bodyPr lIns="0" tIns="0" rIns="0" bIns="0"/>
          <a:lstStyle>
            <a:lvl1pPr algn="l">
              <a:lnSpc>
                <a:spcPts val="2700"/>
              </a:lnSpc>
              <a:defRPr sz="2700" b="1" cap="none">
                <a:solidFill>
                  <a:srgbClr val="595959"/>
                </a:solidFill>
                <a:latin typeface="Arial"/>
                <a:cs typeface="Aria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1614714" y="2685142"/>
            <a:ext cx="6616474" cy="1950358"/>
          </a:xfrm>
          <a:prstGeom prst="rect">
            <a:avLst/>
          </a:prstGeom>
        </p:spPr>
        <p:txBody>
          <a:bodyPr lIns="0" tIns="0" rIns="0" bIns="0" anchor="t" anchorCtr="0"/>
          <a:lstStyle>
            <a:lvl1pPr marL="0" indent="0" algn="l">
              <a:lnSpc>
                <a:spcPts val="2800"/>
              </a:lnSpc>
              <a:spcBef>
                <a:spcPts val="0"/>
              </a:spcBef>
              <a:buNone/>
              <a:defRPr sz="2100">
                <a:solidFill>
                  <a:srgbClr val="59595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111250" y="791035"/>
            <a:ext cx="6624638" cy="419100"/>
          </a:xfrm>
          <a:prstGeom prst="rect">
            <a:avLst/>
          </a:prstGeom>
        </p:spPr>
        <p:txBody>
          <a:bodyPr lIns="0" tIns="0" rIns="0" bIns="0"/>
          <a:lstStyle>
            <a:lvl1pPr algn="l">
              <a:defRPr sz="4200" b="1" cap="none" baseline="0">
                <a:solidFill>
                  <a:srgbClr val="595959"/>
                </a:solidFill>
                <a:latin typeface="Arial"/>
                <a:cs typeface="Aria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D61B0CCC-A399-4D5C-9541-891E4A29BEB9}" type="slidenum">
              <a:rPr lang="en-US" sz="600" b="1">
                <a:solidFill>
                  <a:srgbClr val="595959"/>
                </a:solidFill>
              </a:rPr>
              <a:pPr algn="r"/>
              <a:t>‹#›</a:t>
            </a:fld>
            <a:endParaRPr lang="en-US" sz="600" b="1">
              <a:solidFill>
                <a:srgbClr val="595959"/>
              </a:solidFill>
            </a:endParaRPr>
          </a:p>
        </p:txBody>
      </p:sp>
      <p:sp>
        <p:nvSpPr>
          <p:cNvPr id="7" name="TextBox 6"/>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dirty="0"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dirty="0" smtClean="0"/>
              <a:t>Click to edit Master text styles</a:t>
            </a:r>
          </a:p>
        </p:txBody>
      </p:sp>
      <p:sp>
        <p:nvSpPr>
          <p:cNvPr id="13" name="Text Placeholder 23"/>
          <p:cNvSpPr>
            <a:spLocks noGrp="1"/>
          </p:cNvSpPr>
          <p:nvPr>
            <p:ph type="body" sz="quarter" idx="14"/>
          </p:nvPr>
        </p:nvSpPr>
        <p:spPr>
          <a:xfrm>
            <a:off x="1615180" y="2267080"/>
            <a:ext cx="6938270" cy="3375025"/>
          </a:xfrm>
          <a:prstGeom prst="rect">
            <a:avLst/>
          </a:prstGeom>
        </p:spPr>
        <p:txBody>
          <a:bodyPr vert="horz" lIns="0" tIns="0" rIns="0" bIns="0"/>
          <a:lstStyle>
            <a:lvl1pPr marL="0">
              <a:lnSpc>
                <a:spcPct val="100000"/>
              </a:lnSpc>
              <a:spcBef>
                <a:spcPts val="0"/>
              </a:spcBef>
              <a:buNone/>
              <a:defRPr sz="1800" b="0" cap="none" baseline="0">
                <a:solidFill>
                  <a:srgbClr val="595959"/>
                </a:solidFill>
                <a:latin typeface="Arial"/>
                <a:cs typeface="Arial"/>
              </a:defRPr>
            </a:lvl1pPr>
            <a:lvl2pPr marL="0">
              <a:lnSpc>
                <a:spcPct val="100000"/>
              </a:lnSpc>
              <a:spcBef>
                <a:spcPts val="0"/>
              </a:spcBef>
              <a:buNone/>
              <a:defRPr sz="1800" b="0" cap="all">
                <a:solidFill>
                  <a:srgbClr val="418FDE"/>
                </a:solidFill>
                <a:latin typeface="Arial"/>
                <a:cs typeface="Arial"/>
              </a:defRPr>
            </a:lvl2pPr>
            <a:lvl3pPr marL="0" indent="0">
              <a:lnSpc>
                <a:spcPct val="100000"/>
              </a:lnSpc>
              <a:spcBef>
                <a:spcPts val="0"/>
              </a:spcBef>
              <a:buNone/>
              <a:defRPr sz="1800" cap="all">
                <a:solidFill>
                  <a:srgbClr val="595959"/>
                </a:solidFill>
                <a:latin typeface=""/>
              </a:defRPr>
            </a:lvl3pPr>
          </a:lstStyle>
          <a:p>
            <a:pPr lvl="0"/>
            <a:r>
              <a:rPr lang="en-US" dirty="0" smtClean="0"/>
              <a:t>Click to edit Master text styles</a:t>
            </a:r>
          </a:p>
          <a:p>
            <a:pPr lvl="0"/>
            <a:endParaRPr lang="en-US" dirty="0" smtClean="0"/>
          </a:p>
          <a:p>
            <a:pPr lvl="1"/>
            <a:r>
              <a:rPr lang="en-US" dirty="0" smtClean="0"/>
              <a:t>FIRST level</a:t>
            </a:r>
          </a:p>
          <a:p>
            <a:pPr lvl="2"/>
            <a:r>
              <a:rPr lang="en-US" dirty="0" smtClean="0"/>
              <a:t>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1D8A64A6-80A8-4D86-8301-D88DB4DC5506}"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50" b="0" cap="none" baseline="0">
                <a:solidFill>
                  <a:srgbClr val="595959"/>
                </a:solidFill>
                <a:latin typeface="Arial"/>
                <a:cs typeface="Arial"/>
              </a:defRPr>
            </a:lvl1pPr>
            <a:lvl2pPr marL="0">
              <a:lnSpc>
                <a:spcPct val="100000"/>
              </a:lnSpc>
              <a:spcBef>
                <a:spcPts val="0"/>
              </a:spcBef>
              <a:buNone/>
              <a:defRPr sz="1250" b="0" cap="none">
                <a:solidFill>
                  <a:srgbClr val="595959"/>
                </a:solidFill>
                <a:latin typeface="Arial"/>
                <a:cs typeface="Arial"/>
              </a:defRPr>
            </a:lvl2pPr>
          </a:lstStyle>
          <a:p>
            <a:pPr lvl="0"/>
            <a:r>
              <a:rPr lang="en-US" dirty="0" smtClean="0"/>
              <a:t>Click to edit Master text styles</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418FDE"/>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66B31183-EB97-45B8-8878-33E54A4CF6DF}"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smtClean="0"/>
              <a:t>Click to edit Master text styles</a:t>
            </a:r>
          </a:p>
          <a:p>
            <a:pPr lvl="1"/>
            <a:r>
              <a:rPr lang="en-US" smtClean="0"/>
              <a:t>Second level</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95524CCF-9F66-4DA5-9229-41D843EA777A}"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1" name="Text Placeholder 23"/>
          <p:cNvSpPr>
            <a:spLocks noGrp="1"/>
          </p:cNvSpPr>
          <p:nvPr>
            <p:ph type="body" sz="quarter" idx="14"/>
          </p:nvPr>
        </p:nvSpPr>
        <p:spPr>
          <a:xfrm>
            <a:off x="5016500" y="2233703"/>
            <a:ext cx="3536949"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smtClean="0"/>
              <a:t>Click to edit Master text styles</a:t>
            </a:r>
          </a:p>
          <a:p>
            <a:pPr lvl="1"/>
            <a:r>
              <a:rPr lang="en-US" smtClean="0"/>
              <a:t>Second level</a:t>
            </a:r>
          </a:p>
        </p:txBody>
      </p:sp>
      <p:sp>
        <p:nvSpPr>
          <p:cNvPr id="13" name="Text Placeholder 23"/>
          <p:cNvSpPr>
            <a:spLocks noGrp="1"/>
          </p:cNvSpPr>
          <p:nvPr>
            <p:ph type="body" sz="quarter" idx="15"/>
          </p:nvPr>
        </p:nvSpPr>
        <p:spPr>
          <a:xfrm>
            <a:off x="1616076" y="2233703"/>
            <a:ext cx="3218995"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683209E2-3983-4608-A5B2-12C5A0FC1CAC}"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2" name="Text Placeholder 12"/>
          <p:cNvSpPr>
            <a:spLocks noGrp="1"/>
          </p:cNvSpPr>
          <p:nvPr>
            <p:ph type="body" sz="quarter" idx="12"/>
          </p:nvPr>
        </p:nvSpPr>
        <p:spPr>
          <a:xfrm>
            <a:off x="1615180" y="2231743"/>
            <a:ext cx="6639820" cy="1297043"/>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13" name="Picture Placeholder 13"/>
          <p:cNvSpPr>
            <a:spLocks noGrp="1"/>
          </p:cNvSpPr>
          <p:nvPr>
            <p:ph type="pic" sz="quarter" idx="13"/>
          </p:nvPr>
        </p:nvSpPr>
        <p:spPr>
          <a:xfrm>
            <a:off x="1615180" y="3855358"/>
            <a:ext cx="6639820" cy="2222500"/>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94E90BA6-9EEF-4BBC-8797-F99E04A03E90}" type="slidenum">
              <a:rPr lang="en-US" sz="600" b="1">
                <a:solidFill>
                  <a:srgbClr val="595959"/>
                </a:solidFill>
              </a:rPr>
              <a:pPr algn="r"/>
              <a:t>‹#›</a:t>
            </a:fld>
            <a:endParaRPr lang="en-US" sz="600" b="1">
              <a:solidFill>
                <a:srgbClr val="595959"/>
              </a:solidFill>
            </a:endParaRPr>
          </a:p>
        </p:txBody>
      </p:sp>
      <p:sp>
        <p:nvSpPr>
          <p:cNvPr id="7" name="TextBox 6"/>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Picture Placeholder 13"/>
          <p:cNvSpPr>
            <a:spLocks noGrp="1"/>
          </p:cNvSpPr>
          <p:nvPr>
            <p:ph type="pic" sz="quarter" idx="13"/>
          </p:nvPr>
        </p:nvSpPr>
        <p:spPr>
          <a:xfrm>
            <a:off x="1615180" y="2086429"/>
            <a:ext cx="6639820" cy="3991429"/>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 id="2147484209" r:id="rId14"/>
    <p:sldLayoutId id="2147484210" r:id="rId15"/>
    <p:sldLayoutId id="2147484211" r:id="rId16"/>
  </p:sldLayoutIdLst>
  <p:timing>
    <p:tnLst>
      <p:par>
        <p:cTn id="1" dur="indefinite" restart="never" nodeType="tmRoot"/>
      </p:par>
    </p:tnLst>
  </p:timing>
  <p:hf sldNum="0"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4" name="Picture 2" descr="ESCWA PPT P-1.jpg"/>
          <p:cNvPicPr>
            <a:picLocks noChangeAspect="1"/>
          </p:cNvPicPr>
          <p:nvPr/>
        </p:nvPicPr>
        <p:blipFill>
          <a:blip r:embed="rId3"/>
          <a:srcRect/>
          <a:stretch>
            <a:fillRect/>
          </a:stretch>
        </p:blipFill>
        <p:spPr bwMode="auto">
          <a:xfrm>
            <a:off x="0" y="-260648"/>
            <a:ext cx="9144000" cy="6858000"/>
          </a:xfrm>
          <a:prstGeom prst="rect">
            <a:avLst/>
          </a:prstGeom>
          <a:noFill/>
          <a:ln w="9525">
            <a:noFill/>
            <a:miter lim="800000"/>
            <a:headEnd/>
            <a:tailEnd/>
          </a:ln>
        </p:spPr>
      </p:pic>
      <p:sp>
        <p:nvSpPr>
          <p:cNvPr id="8" name="Text Placeholder 3"/>
          <p:cNvSpPr>
            <a:spLocks noGrp="1"/>
          </p:cNvSpPr>
          <p:nvPr>
            <p:ph type="body" sz="quarter" idx="10"/>
          </p:nvPr>
        </p:nvSpPr>
        <p:spPr>
          <a:xfrm>
            <a:off x="395288" y="-121920"/>
            <a:ext cx="8569325" cy="2304752"/>
          </a:xfrm>
        </p:spPr>
        <p:txBody>
          <a:bodyPr rtlCol="0">
            <a:noAutofit/>
          </a:bodyPr>
          <a:lstStyle/>
          <a:p>
            <a:pPr algn="r" rtl="1" eaLnBrk="1" fontAlgn="auto" hangingPunct="1">
              <a:lnSpc>
                <a:spcPct val="100000"/>
              </a:lnSpc>
              <a:spcAft>
                <a:spcPts val="0"/>
              </a:spcAft>
              <a:buFont typeface="Arial" panose="020B0604020202020204" pitchFamily="34" charset="0"/>
              <a:buNone/>
              <a:defRPr/>
            </a:pPr>
            <a:endParaRPr lang="en-US" altLang="ja-JP" sz="2400" dirty="0" smtClean="0"/>
          </a:p>
          <a:p>
            <a:pPr algn="r" rtl="1">
              <a:lnSpc>
                <a:spcPct val="100000"/>
              </a:lnSpc>
            </a:pPr>
            <a:r>
              <a:rPr lang="ar-SA" sz="2600" dirty="0"/>
              <a:t>اللجنة </a:t>
            </a:r>
            <a:r>
              <a:rPr lang="ar-SA" sz="2600" dirty="0" smtClean="0"/>
              <a:t>التنفيذية</a:t>
            </a:r>
            <a:endParaRPr lang="ar-LB" sz="2600" dirty="0" smtClean="0"/>
          </a:p>
          <a:p>
            <a:pPr algn="r" rtl="1">
              <a:lnSpc>
                <a:spcPct val="100000"/>
              </a:lnSpc>
            </a:pPr>
            <a:r>
              <a:rPr lang="ar-SA" sz="2600" dirty="0" smtClean="0"/>
              <a:t>الاجتماع </a:t>
            </a:r>
            <a:r>
              <a:rPr lang="ar-SA" sz="2600" dirty="0"/>
              <a:t>الثالث</a:t>
            </a:r>
          </a:p>
          <a:p>
            <a:pPr algn="r" rtl="1">
              <a:lnSpc>
                <a:spcPct val="100000"/>
              </a:lnSpc>
            </a:pPr>
            <a:r>
              <a:rPr lang="ar-SA" sz="2400" b="0" dirty="0"/>
              <a:t>الرباط، 6-7 أيار/مايو 2017 </a:t>
            </a:r>
          </a:p>
          <a:p>
            <a:pPr algn="r" rtl="1">
              <a:lnSpc>
                <a:spcPct val="100000"/>
              </a:lnSpc>
            </a:pPr>
            <a:endParaRPr lang="ar-SA" sz="1500" dirty="0"/>
          </a:p>
          <a:p>
            <a:pPr algn="r" rtl="1">
              <a:lnSpc>
                <a:spcPct val="100000"/>
              </a:lnSpc>
            </a:pPr>
            <a:r>
              <a:rPr lang="ar-SA" sz="2400" dirty="0"/>
              <a:t>البند </a:t>
            </a:r>
            <a:r>
              <a:rPr lang="en-US" sz="2400" dirty="0" smtClean="0"/>
              <a:t>XX</a:t>
            </a:r>
            <a:r>
              <a:rPr lang="ar-SA" sz="2400" dirty="0" smtClean="0"/>
              <a:t> </a:t>
            </a:r>
            <a:r>
              <a:rPr lang="ar-SA" sz="2400" dirty="0"/>
              <a:t>من جدول الأعمال المؤقت</a:t>
            </a:r>
          </a:p>
        </p:txBody>
      </p:sp>
      <p:sp>
        <p:nvSpPr>
          <p:cNvPr id="2" name="TextBox 1"/>
          <p:cNvSpPr txBox="1"/>
          <p:nvPr/>
        </p:nvSpPr>
        <p:spPr>
          <a:xfrm>
            <a:off x="207819" y="2937164"/>
            <a:ext cx="5962162" cy="3046988"/>
          </a:xfrm>
          <a:prstGeom prst="rect">
            <a:avLst/>
          </a:prstGeom>
          <a:noFill/>
        </p:spPr>
        <p:txBody>
          <a:bodyPr wrap="square" rtlCol="0">
            <a:spAutoFit/>
          </a:bodyPr>
          <a:lstStyle/>
          <a:p>
            <a:pPr algn="r"/>
            <a:r>
              <a:rPr lang="ar-LB" sz="4800" b="1" smtClean="0">
                <a:solidFill>
                  <a:schemeClr val="bg1"/>
                </a:solidFill>
                <a:latin typeface="Arial Black" pitchFamily="34" charset="0"/>
              </a:rPr>
              <a:t>الاقتصاد الرقمي والتحول نحو المجتمعات الذكية في المنطقة العربية</a:t>
            </a:r>
            <a:endParaRPr lang="en-US" sz="4800" b="1" smtClean="0">
              <a:solidFill>
                <a:schemeClr val="bg1"/>
              </a:solidFill>
              <a:latin typeface="Arial Black" pitchFamily="34" charset="0"/>
            </a:endParaRPr>
          </a:p>
          <a:p>
            <a:pPr algn="l" rtl="1"/>
            <a:endParaRPr lang="en-US" sz="48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59546" y="457200"/>
            <a:ext cx="6139821" cy="1077218"/>
          </a:xfrm>
          <a:prstGeom prst="rect">
            <a:avLst/>
          </a:prstGeom>
        </p:spPr>
        <p:txBody>
          <a:bodyPr wrap="none">
            <a:spAutoFit/>
          </a:bodyPr>
          <a:lstStyle/>
          <a:p>
            <a:pPr lvl="0" algn="justLow" defTabSz="914400" rtl="1">
              <a:tabLst>
                <a:tab pos="457200" algn="l"/>
              </a:tabLst>
            </a:pPr>
            <a:r>
              <a:rPr lang="ar-SA" sz="3200" b="1" smtClean="0"/>
              <a:t>ملامح قطاع تكنولوجيا المعلومات والاتصالات</a:t>
            </a:r>
            <a:endParaRPr lang="en-US" sz="3200" b="1" smtClean="0"/>
          </a:p>
          <a:p>
            <a:pPr lvl="0" algn="justLow" defTabSz="914400" rtl="1">
              <a:tabLst>
                <a:tab pos="457200" algn="l"/>
              </a:tabLst>
            </a:pPr>
            <a:r>
              <a:rPr lang="ar-SA" sz="3200" b="1" smtClean="0"/>
              <a:t>في المنطقة العربية</a:t>
            </a:r>
            <a:endParaRPr lang="en-US" altLang="ja-JP" sz="3200" smtClean="0">
              <a:cs typeface="Arial" pitchFamily="34" charset="0"/>
            </a:endParaRPr>
          </a:p>
        </p:txBody>
      </p:sp>
      <p:sp>
        <p:nvSpPr>
          <p:cNvPr id="5" name="Rectangle 1"/>
          <p:cNvSpPr>
            <a:spLocks noChangeArrowheads="1"/>
          </p:cNvSpPr>
          <p:nvPr/>
        </p:nvSpPr>
        <p:spPr bwMode="auto">
          <a:xfrm>
            <a:off x="318655" y="1730338"/>
            <a:ext cx="8522277"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r" rtl="1">
              <a:spcAft>
                <a:spcPts val="1200"/>
              </a:spcAft>
              <a:buFont typeface="Arial" pitchFamily="34" charset="0"/>
              <a:buChar char="•"/>
            </a:pPr>
            <a:r>
              <a:rPr lang="ar-SA" sz="2800" smtClean="0"/>
              <a:t>يتباين وضع البلدان العربية في ما يتعلق بالاستثمار الموجه لتشجيع الابتكار وريادة الأعمال في مجال تكنولوجيا المعلومات والاتصالات من أجل تطوير وتسويق المنتجات الجديدة</a:t>
            </a:r>
            <a:endParaRPr lang="ar-LB" sz="2800" smtClean="0"/>
          </a:p>
          <a:p>
            <a:pPr marL="457200" indent="-457200" algn="r" rtl="1">
              <a:spcAft>
                <a:spcPts val="1200"/>
              </a:spcAft>
              <a:buFont typeface="Arial" pitchFamily="34" charset="0"/>
              <a:buChar char="•"/>
            </a:pPr>
            <a:r>
              <a:rPr lang="ar-EG" sz="2800" smtClean="0"/>
              <a:t>انخفض ترتيب 9 من بين 13 بلداً عربياً تتوفر عنها المعلومات في أداء مؤشر سهولة ممارسة الأعمال الذي يعدّه البنك الدولي، وذلك في الفترة بين عامي 2014 و2015، بينما جاءت الإمارات العربية المتحدة في رأس قائمة هذه البلدان</a:t>
            </a:r>
            <a:endParaRPr lang="ar-LB" sz="2800" smtClean="0"/>
          </a:p>
          <a:p>
            <a:pPr marL="457200" indent="-457200" algn="r" rtl="1">
              <a:spcAft>
                <a:spcPts val="1200"/>
              </a:spcAft>
              <a:buFont typeface="Arial" pitchFamily="34" charset="0"/>
              <a:buChar char="•"/>
            </a:pPr>
            <a:r>
              <a:rPr lang="ar-SA" sz="2800" smtClean="0"/>
              <a:t>تشهد </a:t>
            </a:r>
            <a:r>
              <a:rPr lang="ar-LB" sz="2800" smtClean="0"/>
              <a:t>المنطقة العربية </a:t>
            </a:r>
            <a:r>
              <a:rPr lang="ar-SA" sz="2800" smtClean="0"/>
              <a:t>مؤخراً</a:t>
            </a:r>
            <a:r>
              <a:rPr lang="ar-LB" sz="2800" smtClean="0"/>
              <a:t> </a:t>
            </a:r>
            <a:r>
              <a:rPr lang="ar-SA" sz="2800" smtClean="0"/>
              <a:t>تطوراً اقتصادياً يتمثل في تنويع الاقتصاد ليشمل اقتصاد المعرفة. وتتضح معالم هذا التطور في زيادة الاستثمارات في البنية التحتية لتكنولوجيا المعلومات والاتصالات.</a:t>
            </a:r>
            <a:endParaRPr lang="en-US" sz="28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59546" y="457200"/>
            <a:ext cx="6139821" cy="1077218"/>
          </a:xfrm>
          <a:prstGeom prst="rect">
            <a:avLst/>
          </a:prstGeom>
        </p:spPr>
        <p:txBody>
          <a:bodyPr wrap="none">
            <a:spAutoFit/>
          </a:bodyPr>
          <a:lstStyle/>
          <a:p>
            <a:pPr lvl="0" algn="justLow" defTabSz="914400" rtl="1">
              <a:tabLst>
                <a:tab pos="457200" algn="l"/>
              </a:tabLst>
            </a:pPr>
            <a:r>
              <a:rPr lang="ar-SA" sz="3200" b="1" smtClean="0"/>
              <a:t>ملامح قطاع تكنولوجيا المعلومات والاتصالات</a:t>
            </a:r>
            <a:endParaRPr lang="en-US" sz="3200" b="1" smtClean="0"/>
          </a:p>
          <a:p>
            <a:pPr lvl="0" algn="justLow" defTabSz="914400" rtl="1">
              <a:tabLst>
                <a:tab pos="457200" algn="l"/>
              </a:tabLst>
            </a:pPr>
            <a:r>
              <a:rPr lang="ar-SA" sz="3200" b="1" smtClean="0"/>
              <a:t>في المنطقة العربية</a:t>
            </a:r>
            <a:endParaRPr lang="en-US" altLang="ja-JP" sz="3200" smtClean="0">
              <a:cs typeface="Arial" pitchFamily="34" charset="0"/>
            </a:endParaRPr>
          </a:p>
        </p:txBody>
      </p:sp>
      <p:sp>
        <p:nvSpPr>
          <p:cNvPr id="5" name="Rectangle 1"/>
          <p:cNvSpPr>
            <a:spLocks noChangeArrowheads="1"/>
          </p:cNvSpPr>
          <p:nvPr/>
        </p:nvSpPr>
        <p:spPr bwMode="auto">
          <a:xfrm>
            <a:off x="318655" y="1791893"/>
            <a:ext cx="8522277"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r" rtl="1">
              <a:buFont typeface="Arial" pitchFamily="34" charset="0"/>
              <a:buChar char="•"/>
            </a:pPr>
            <a:r>
              <a:rPr lang="ar-SA" sz="2800" smtClean="0"/>
              <a:t>تتفوق دبي على عواصم العالم المتقدمة رقمياً، مثل لندن وأوسلو وستوكهولم وفيينا في مجال المدن الذكية.</a:t>
            </a:r>
            <a:endParaRPr lang="ar-LB" sz="2800" smtClean="0"/>
          </a:p>
          <a:p>
            <a:pPr marL="457200" indent="-457200" algn="r" rtl="1">
              <a:buFont typeface="Arial" pitchFamily="34" charset="0"/>
              <a:buChar char="•"/>
            </a:pPr>
            <a:endParaRPr lang="ar-LB" sz="2800" smtClean="0"/>
          </a:p>
          <a:p>
            <a:pPr marL="457200" indent="-457200" algn="r" rtl="1">
              <a:buFont typeface="Arial" pitchFamily="34" charset="0"/>
              <a:buChar char="•"/>
            </a:pPr>
            <a:r>
              <a:rPr lang="ar-LB" sz="2800" smtClean="0"/>
              <a:t>تأتي م</a:t>
            </a:r>
            <a:r>
              <a:rPr lang="ar-SA" sz="2800" smtClean="0"/>
              <a:t>سقط في المرتبة الثانية بين المدن العربية في هذا المجال.</a:t>
            </a:r>
            <a:endParaRPr lang="en-US" sz="2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0109" y="457200"/>
            <a:ext cx="5538696" cy="1077218"/>
          </a:xfrm>
          <a:prstGeom prst="rect">
            <a:avLst/>
          </a:prstGeom>
        </p:spPr>
        <p:txBody>
          <a:bodyPr wrap="none">
            <a:spAutoFit/>
          </a:bodyPr>
          <a:lstStyle/>
          <a:p>
            <a:pPr lvl="0" algn="justLow" defTabSz="914400" rtl="1">
              <a:tabLst>
                <a:tab pos="457200" algn="l"/>
              </a:tabLst>
            </a:pPr>
            <a:r>
              <a:rPr lang="ar-LB" sz="3200" b="1" smtClean="0"/>
              <a:t>الاستراتيجيات العربية لمجتمع المعلومات</a:t>
            </a:r>
          </a:p>
          <a:p>
            <a:pPr lvl="0" algn="justLow" defTabSz="914400" rtl="1">
              <a:tabLst>
                <a:tab pos="457200" algn="l"/>
              </a:tabLst>
            </a:pPr>
            <a:r>
              <a:rPr lang="ar-LB" sz="3200" b="1" smtClean="0"/>
              <a:t>والاقتصاد الرقمي</a:t>
            </a:r>
            <a:endParaRPr lang="en-US" altLang="ja-JP" sz="3200" smtClean="0">
              <a:cs typeface="Arial" pitchFamily="34" charset="0"/>
            </a:endParaRPr>
          </a:p>
        </p:txBody>
      </p:sp>
      <p:sp>
        <p:nvSpPr>
          <p:cNvPr id="5" name="Rectangle 1"/>
          <p:cNvSpPr>
            <a:spLocks noChangeArrowheads="1"/>
          </p:cNvSpPr>
          <p:nvPr/>
        </p:nvSpPr>
        <p:spPr bwMode="auto">
          <a:xfrm>
            <a:off x="318655" y="1273166"/>
            <a:ext cx="8522277"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r" rtl="1">
              <a:buFont typeface="Arial" pitchFamily="34" charset="0"/>
              <a:buChar char="•"/>
            </a:pPr>
            <a:endParaRPr lang="ar-LB" sz="2800" smtClean="0"/>
          </a:p>
          <a:p>
            <a:pPr marL="457200" indent="-457200" algn="r" rtl="1"/>
            <a:r>
              <a:rPr lang="ar-LB" sz="2800" b="1" smtClean="0"/>
              <a:t>أمثلة عن الاستراتيجيات الوطنية</a:t>
            </a:r>
          </a:p>
          <a:p>
            <a:pPr marL="457200" indent="-457200" algn="r" rtl="1">
              <a:buFont typeface="Arial" pitchFamily="34" charset="0"/>
              <a:buChar char="•"/>
            </a:pPr>
            <a:endParaRPr lang="ar-LB" sz="2800" smtClean="0"/>
          </a:p>
          <a:p>
            <a:pPr marL="457200" indent="-457200" algn="r" rtl="1">
              <a:spcAft>
                <a:spcPts val="1200"/>
              </a:spcAft>
              <a:buFont typeface="Arial" pitchFamily="34" charset="0"/>
              <a:buChar char="•"/>
            </a:pPr>
            <a:r>
              <a:rPr lang="ar-LB" sz="2800" smtClean="0"/>
              <a:t>أعد</a:t>
            </a:r>
            <a:r>
              <a:rPr lang="ar-SA" sz="2800" smtClean="0"/>
              <a:t> الأردن "الرؤية الرقمية" في إطار مبادرة "ريتش 2025" بهدف إرساء اقتصاد رقمي يمكّن الأفراد وقطاعات الأعمال من زيادة الإنتاجية لضمان النمو والازدهار</a:t>
            </a:r>
            <a:r>
              <a:rPr lang="ar-LB" sz="2800" smtClean="0"/>
              <a:t>.</a:t>
            </a:r>
          </a:p>
          <a:p>
            <a:pPr marL="457200" indent="-457200" algn="r" rtl="1">
              <a:spcAft>
                <a:spcPts val="1200"/>
              </a:spcAft>
              <a:buFont typeface="Arial" pitchFamily="34" charset="0"/>
              <a:buChar char="•"/>
            </a:pPr>
            <a:r>
              <a:rPr lang="ar-SA" sz="2800" smtClean="0"/>
              <a:t>أطلقت الإمارات العربية المتحدة "رؤية الإمارات 2021" التي تتضمن ستة محاور رئيسية، ومنها محور "متحدون في المعرفة" الذي يؤكد أهمية الابتكار والبحث والعلوم والتكنولوجيا في إرساء اقتصاد منتج وتنافسي قائم على المعرفة. </a:t>
            </a:r>
            <a:endParaRPr lang="ar-LB" sz="28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0109" y="457200"/>
            <a:ext cx="5538696" cy="1077218"/>
          </a:xfrm>
          <a:prstGeom prst="rect">
            <a:avLst/>
          </a:prstGeom>
        </p:spPr>
        <p:txBody>
          <a:bodyPr wrap="none">
            <a:spAutoFit/>
          </a:bodyPr>
          <a:lstStyle/>
          <a:p>
            <a:pPr lvl="0" algn="justLow" defTabSz="914400" rtl="1">
              <a:tabLst>
                <a:tab pos="457200" algn="l"/>
              </a:tabLst>
            </a:pPr>
            <a:r>
              <a:rPr lang="ar-LB" sz="3200" b="1" smtClean="0"/>
              <a:t>الاستراتيجيات العربية لمجتمع المعلومات</a:t>
            </a:r>
          </a:p>
          <a:p>
            <a:pPr lvl="0" algn="justLow" defTabSz="914400" rtl="1">
              <a:tabLst>
                <a:tab pos="457200" algn="l"/>
              </a:tabLst>
            </a:pPr>
            <a:r>
              <a:rPr lang="ar-LB" sz="3200" b="1" smtClean="0"/>
              <a:t>والاقتصاد الرقمي</a:t>
            </a:r>
            <a:endParaRPr lang="en-US" altLang="ja-JP" sz="3200" smtClean="0">
              <a:cs typeface="Arial" pitchFamily="34" charset="0"/>
            </a:endParaRPr>
          </a:p>
        </p:txBody>
      </p:sp>
      <p:sp>
        <p:nvSpPr>
          <p:cNvPr id="5" name="Rectangle 1"/>
          <p:cNvSpPr>
            <a:spLocks noChangeArrowheads="1"/>
          </p:cNvSpPr>
          <p:nvPr/>
        </p:nvSpPr>
        <p:spPr bwMode="auto">
          <a:xfrm>
            <a:off x="318655" y="1736518"/>
            <a:ext cx="8522277"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r" rtl="1">
              <a:spcAft>
                <a:spcPts val="1200"/>
              </a:spcAft>
              <a:buFont typeface="Arial" pitchFamily="34" charset="0"/>
              <a:buChar char="•"/>
            </a:pPr>
            <a:r>
              <a:rPr lang="ar-SA" sz="2800" smtClean="0"/>
              <a:t>أعدت البحرين "رؤية البحرين 2030"، وهي رؤية اقتصادية متكاملة تغطي كافة القطاعات وتعتمد على مبادىء الاستدامة والتنافسية والعدالة. </a:t>
            </a:r>
            <a:endParaRPr lang="ar-LB" sz="2800" smtClean="0"/>
          </a:p>
          <a:p>
            <a:pPr marL="457200" indent="-457200" algn="r" rtl="1">
              <a:spcAft>
                <a:spcPts val="1200"/>
              </a:spcAft>
              <a:buFont typeface="Arial" pitchFamily="34" charset="0"/>
              <a:buChar char="•"/>
            </a:pPr>
            <a:r>
              <a:rPr lang="ar-LB" sz="2800" smtClean="0"/>
              <a:t>اع</a:t>
            </a:r>
            <a:r>
              <a:rPr lang="ar-SA" sz="2800" smtClean="0"/>
              <a:t>تمدت مصر "استراتيجية 2030 في الاتصالات وتكنولوجيا المعلومات" لتعزيز مساهمة هذا القطاع في النمو الاقتصادي وتحقيق الاقتصاد الرقمي</a:t>
            </a:r>
            <a:r>
              <a:rPr lang="ar-LB" sz="2800" smtClean="0"/>
              <a:t>.</a:t>
            </a:r>
          </a:p>
          <a:p>
            <a:pPr marL="457200" indent="-457200" algn="r" rtl="1">
              <a:spcAft>
                <a:spcPts val="1200"/>
              </a:spcAft>
              <a:buFont typeface="Arial" pitchFamily="34" charset="0"/>
              <a:buChar char="•"/>
            </a:pPr>
            <a:r>
              <a:rPr lang="ar-SA" sz="2800" smtClean="0"/>
              <a:t>أعدت الحكومة المغربية "استراتيجية المغرب الرقمي 2020" لدعم الابتكار والتجديد في مجال التكنولوجيا، وهي ترتكز على الرأسمال البشري والثقة الرقمية</a:t>
            </a:r>
            <a:endParaRPr lang="ar-LB" sz="2800" smtClean="0"/>
          </a:p>
          <a:p>
            <a:pPr marL="457200" indent="-457200" algn="r" rtl="1">
              <a:buFont typeface="Arial" pitchFamily="34" charset="0"/>
              <a:buChar char="•"/>
            </a:pPr>
            <a:endParaRPr lang="ar-LB" sz="28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7952" y="457200"/>
            <a:ext cx="6742550" cy="1077218"/>
          </a:xfrm>
          <a:prstGeom prst="rect">
            <a:avLst/>
          </a:prstGeom>
        </p:spPr>
        <p:txBody>
          <a:bodyPr wrap="none">
            <a:spAutoFit/>
          </a:bodyPr>
          <a:lstStyle/>
          <a:p>
            <a:pPr lvl="0" algn="justLow" defTabSz="914400" rtl="1">
              <a:tabLst>
                <a:tab pos="457200" algn="l"/>
              </a:tabLst>
            </a:pPr>
            <a:r>
              <a:rPr lang="ar-SA" sz="3200" b="1" smtClean="0"/>
              <a:t>الاستراتيجية العربية العامة</a:t>
            </a:r>
            <a:endParaRPr lang="ar-LB" sz="3200" b="1" smtClean="0"/>
          </a:p>
          <a:p>
            <a:pPr lvl="0" algn="justLow" defTabSz="914400" rtl="1">
              <a:tabLst>
                <a:tab pos="457200" algn="l"/>
              </a:tabLst>
            </a:pPr>
            <a:r>
              <a:rPr lang="ar-SA" sz="3200" b="1" smtClean="0"/>
              <a:t>لتكنولوجيا المعلومات والاتصالات 2007-2012</a:t>
            </a:r>
            <a:endParaRPr lang="en-US" altLang="ja-JP" sz="3200" b="1" smtClean="0">
              <a:cs typeface="Arial" pitchFamily="34" charset="0"/>
            </a:endParaRPr>
          </a:p>
        </p:txBody>
      </p:sp>
      <p:sp>
        <p:nvSpPr>
          <p:cNvPr id="5" name="Rectangle 1"/>
          <p:cNvSpPr>
            <a:spLocks noChangeArrowheads="1"/>
          </p:cNvSpPr>
          <p:nvPr/>
        </p:nvSpPr>
        <p:spPr bwMode="auto">
          <a:xfrm>
            <a:off x="318655" y="1842657"/>
            <a:ext cx="8522277"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r>
              <a:rPr lang="ar-SA" sz="2800" smtClean="0"/>
              <a:t>نصت الاستراتيجية على تحقيق الأهداف التالية:</a:t>
            </a:r>
            <a:endParaRPr lang="ar-LB" sz="2800" smtClean="0"/>
          </a:p>
          <a:p>
            <a:pPr algn="r" rtl="1"/>
            <a:endParaRPr lang="en-US" sz="2800" smtClean="0"/>
          </a:p>
          <a:p>
            <a:pPr marL="858838" indent="-858838" algn="r" rtl="1"/>
            <a:r>
              <a:rPr lang="ar-SA" sz="2800" smtClean="0"/>
              <a:t>(أ)	تهيئة سوق تنافسي لمجتمع المعلومات العربي كجزء من مجتمع المعلومات العالمي؛</a:t>
            </a:r>
            <a:endParaRPr lang="ar-LB" sz="2800" smtClean="0"/>
          </a:p>
          <a:p>
            <a:pPr marL="858838" indent="-858838" algn="r" rtl="1"/>
            <a:endParaRPr lang="ar-LB" sz="2800" smtClean="0"/>
          </a:p>
          <a:p>
            <a:pPr marL="858838" indent="-858838" algn="r" rtl="1"/>
            <a:r>
              <a:rPr lang="ar-SA" sz="2800" smtClean="0"/>
              <a:t>(ب)	تحقيق النفاذ الشامل وتحسين جودة الخدمات للمواطنين باستخدام تكنولوجيا الاتصالات والمعلومات؛</a:t>
            </a:r>
            <a:endParaRPr lang="ar-LB" sz="2800" smtClean="0"/>
          </a:p>
          <a:p>
            <a:pPr marL="858838" indent="-858838" algn="r" rtl="1"/>
            <a:endParaRPr lang="ar-LB" sz="2800" smtClean="0"/>
          </a:p>
          <a:p>
            <a:pPr marL="858838" indent="-858838" algn="r" rtl="1"/>
            <a:r>
              <a:rPr lang="ar-SA" sz="2800" smtClean="0"/>
              <a:t>(ج)	تنمية صناعة تكنولوجيا الاتصالات والمعلومات لتوليد فرص عمل جديدة وتأهيل منتجاتها وخدماتها للتصدير في السوق العالمي.</a:t>
            </a:r>
            <a:endParaRPr lang="ar-LB"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24074" y="457200"/>
            <a:ext cx="4746812" cy="1077218"/>
          </a:xfrm>
          <a:prstGeom prst="rect">
            <a:avLst/>
          </a:prstGeom>
        </p:spPr>
        <p:txBody>
          <a:bodyPr wrap="none">
            <a:spAutoFit/>
          </a:bodyPr>
          <a:lstStyle/>
          <a:p>
            <a:pPr lvl="0" algn="justLow" defTabSz="914400" rtl="1">
              <a:tabLst>
                <a:tab pos="457200" algn="l"/>
              </a:tabLst>
            </a:pPr>
            <a:r>
              <a:rPr lang="ar-LB" sz="3200" b="1" smtClean="0"/>
              <a:t>مقترحات بشأن السياسات الموجهة</a:t>
            </a:r>
          </a:p>
          <a:p>
            <a:pPr lvl="0" algn="justLow" defTabSz="914400" rtl="1">
              <a:tabLst>
                <a:tab pos="457200" algn="l"/>
              </a:tabLst>
            </a:pPr>
            <a:r>
              <a:rPr lang="ar-LB" sz="3200" b="1" smtClean="0"/>
              <a:t>نحو الاقتصاد الرقمي </a:t>
            </a:r>
            <a:r>
              <a:rPr lang="ar-SA" sz="3200" b="1" smtClean="0"/>
              <a:t>2012</a:t>
            </a:r>
            <a:endParaRPr lang="en-US" altLang="ja-JP" sz="3200" b="1" smtClean="0">
              <a:cs typeface="Arial" pitchFamily="34" charset="0"/>
            </a:endParaRPr>
          </a:p>
        </p:txBody>
      </p:sp>
      <p:sp>
        <p:nvSpPr>
          <p:cNvPr id="5" name="Rectangle 1"/>
          <p:cNvSpPr>
            <a:spLocks noChangeArrowheads="1"/>
          </p:cNvSpPr>
          <p:nvPr/>
        </p:nvSpPr>
        <p:spPr bwMode="auto">
          <a:xfrm>
            <a:off x="318655" y="1991890"/>
            <a:ext cx="8522277"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7713" indent="-747713" algn="r" rtl="1"/>
            <a:r>
              <a:rPr lang="ar-LB" sz="2800" smtClean="0"/>
              <a:t>(أ)	التعاون بين راسمي سياسات تكنولوجيا المعلومات والاتصالات، ونظرائهم في القطاعات الأخرى للاستفادة من إمكانيات الأسواق الرقمية الجديدة في زيادة العمالة وتسهيل انتقالها إلى أنواع جديدة من الوظائف الرقمية؛</a:t>
            </a:r>
          </a:p>
          <a:p>
            <a:pPr marL="747713" indent="-747713" algn="r" rtl="1"/>
            <a:endParaRPr lang="ar-LB" sz="1200" smtClean="0"/>
          </a:p>
          <a:p>
            <a:pPr marL="747713" indent="-747713" algn="r" rtl="1"/>
            <a:r>
              <a:rPr lang="ar-LB" sz="2800" smtClean="0"/>
              <a:t>(ب)	مواصلة دعم الاستثمار في البنية الأساسية لتكنولوجيا المعلومات والاتصالات ذات الحزمة العريضة؛</a:t>
            </a:r>
          </a:p>
          <a:p>
            <a:pPr marL="747713" indent="-747713" algn="r" rtl="1"/>
            <a:endParaRPr lang="ar-LB" sz="1200" smtClean="0"/>
          </a:p>
          <a:p>
            <a:pPr marL="747713" indent="-747713" algn="r" rtl="1"/>
            <a:r>
              <a:rPr lang="ar-LB" sz="2800" smtClean="0"/>
              <a:t>(ج)	بذل الجهود لحماية المنافسة وخفض الحواجز الاصطناعية للدخول، وتعزيز التناسق التنظيمي، وتحسين القدرة التنافسية في قطاع تكنولوجيا المعلومات والاتصالات؛</a:t>
            </a:r>
            <a:endParaRPr lang="en-US" sz="2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24074" y="457200"/>
            <a:ext cx="4746812" cy="1077218"/>
          </a:xfrm>
          <a:prstGeom prst="rect">
            <a:avLst/>
          </a:prstGeom>
        </p:spPr>
        <p:txBody>
          <a:bodyPr wrap="none">
            <a:spAutoFit/>
          </a:bodyPr>
          <a:lstStyle/>
          <a:p>
            <a:pPr lvl="0" algn="justLow" defTabSz="914400" rtl="1">
              <a:tabLst>
                <a:tab pos="457200" algn="l"/>
              </a:tabLst>
            </a:pPr>
            <a:r>
              <a:rPr lang="ar-LB" sz="3200" b="1" smtClean="0"/>
              <a:t>مقترحات بشأن السياسات الموجهة</a:t>
            </a:r>
          </a:p>
          <a:p>
            <a:pPr lvl="0" algn="justLow" defTabSz="914400" rtl="1">
              <a:tabLst>
                <a:tab pos="457200" algn="l"/>
              </a:tabLst>
            </a:pPr>
            <a:r>
              <a:rPr lang="ar-LB" sz="3200" b="1" smtClean="0"/>
              <a:t>نحو الاقتصاد الرقمي </a:t>
            </a:r>
            <a:r>
              <a:rPr lang="ar-SA" sz="3200" b="1" smtClean="0"/>
              <a:t>2012</a:t>
            </a:r>
            <a:endParaRPr lang="en-US" altLang="ja-JP" sz="3200" b="1" smtClean="0">
              <a:cs typeface="Arial" pitchFamily="34" charset="0"/>
            </a:endParaRPr>
          </a:p>
        </p:txBody>
      </p:sp>
      <p:sp>
        <p:nvSpPr>
          <p:cNvPr id="5" name="Rectangle 1"/>
          <p:cNvSpPr>
            <a:spLocks noChangeArrowheads="1"/>
          </p:cNvSpPr>
          <p:nvPr/>
        </p:nvSpPr>
        <p:spPr bwMode="auto">
          <a:xfrm>
            <a:off x="318655" y="1705738"/>
            <a:ext cx="8522277"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92150" indent="-692150" algn="r" rtl="1"/>
            <a:r>
              <a:rPr lang="ar-LB" sz="2800" smtClean="0"/>
              <a:t>(د)	توفير وسائل صقل المهارات والتعليم والتدريب التي يحتاج إليها المواطنون في المجتمعات الذكية للاستفادة من تكنولوجيا المعلومات والاتصالات؛ </a:t>
            </a:r>
          </a:p>
          <a:p>
            <a:pPr marL="692150" indent="-692150" algn="r" rtl="1"/>
            <a:r>
              <a:rPr lang="ar-LB" sz="2800" smtClean="0"/>
              <a:t>(هـ)	إدارة المخاطر الناتجة عن الأنشطة الاجتماعية والاقتصادية على الإنترنت، لتعزيز ريادة الأعمال والعمالة والإدماج عبر الفضاء الإلكتروني؛</a:t>
            </a:r>
          </a:p>
          <a:p>
            <a:pPr marL="692150" indent="-692150" algn="r" rtl="1"/>
            <a:r>
              <a:rPr lang="ar-LB" sz="2800" smtClean="0"/>
              <a:t>(و)	تحديد الصناعات الفرعية التي لدى الدول العربية فيها ميزة مقارنة في مسار الصناعات الذكية،</a:t>
            </a:r>
          </a:p>
          <a:p>
            <a:pPr marL="692150" indent="-692150" algn="r" rtl="1"/>
            <a:r>
              <a:rPr lang="ar-LB" sz="2800" smtClean="0"/>
              <a:t>(ز)	التعاون مع قطاع الأعمال لقيادة هذه الصناعات، من خلال شراكات رشيدة تُعطي أولوية للمنتَج المحلي والخدمة المحلية لخلق الأسواق ولتلاقي العرض مع الطلب.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7179" y="749587"/>
            <a:ext cx="7383753" cy="584775"/>
          </a:xfrm>
          <a:prstGeom prst="rect">
            <a:avLst/>
          </a:prstGeom>
        </p:spPr>
        <p:txBody>
          <a:bodyPr wrap="none">
            <a:spAutoFit/>
          </a:bodyPr>
          <a:lstStyle/>
          <a:p>
            <a:pPr rtl="1"/>
            <a:r>
              <a:rPr lang="ar-LB" sz="3200" b="1" smtClean="0"/>
              <a:t>خطة الإسكوا لدعم الاقتصاد الرقمي في المنطقة العربية</a:t>
            </a:r>
            <a:endParaRPr lang="en-US" sz="3200"/>
          </a:p>
        </p:txBody>
      </p:sp>
      <p:sp>
        <p:nvSpPr>
          <p:cNvPr id="5" name="Rectangle 1"/>
          <p:cNvSpPr>
            <a:spLocks noChangeArrowheads="1"/>
          </p:cNvSpPr>
          <p:nvPr/>
        </p:nvSpPr>
        <p:spPr bwMode="auto">
          <a:xfrm>
            <a:off x="318655" y="1813256"/>
            <a:ext cx="8522277"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03275" indent="-803275" algn="ctr" rtl="1"/>
            <a:r>
              <a:rPr lang="ar-SA" sz="3200" b="1" smtClean="0"/>
              <a:t>برنامج "إزدهار"</a:t>
            </a:r>
            <a:endParaRPr lang="en-US" sz="3200"/>
          </a:p>
        </p:txBody>
      </p:sp>
      <p:pic>
        <p:nvPicPr>
          <p:cNvPr id="4" name="Picture 3"/>
          <p:cNvPicPr/>
          <p:nvPr/>
        </p:nvPicPr>
        <p:blipFill rotWithShape="1">
          <a:blip r:embed="rId3" cstate="print"/>
          <a:srcRect l="13472" t="37448" r="63333" b="39312"/>
          <a:stretch/>
        </p:blipFill>
        <p:spPr bwMode="auto">
          <a:xfrm>
            <a:off x="0" y="2655570"/>
            <a:ext cx="9143999" cy="27754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22" name="Picture 2" descr="ESCWA PPT P-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Text Placeholder 1"/>
          <p:cNvSpPr txBox="1">
            <a:spLocks/>
          </p:cNvSpPr>
          <p:nvPr/>
        </p:nvSpPr>
        <p:spPr>
          <a:xfrm>
            <a:off x="1096963" y="1146175"/>
            <a:ext cx="6950075" cy="328613"/>
          </a:xfrm>
          <a:prstGeom prst="rect">
            <a:avLst/>
          </a:prstGeom>
        </p:spPr>
        <p:txBody>
          <a:bodyPr lIns="0" tIns="0" rIns="0" bIns="0"/>
          <a:lstStyle/>
          <a:p>
            <a:pPr marL="342900" indent="-342900" algn="r" eaLnBrk="0" hangingPunct="0">
              <a:lnSpc>
                <a:spcPts val="2700"/>
              </a:lnSpc>
              <a:buFont typeface="Arial" pitchFamily="34" charset="0"/>
              <a:buNone/>
            </a:pPr>
            <a:r>
              <a:rPr lang="ar-SA" sz="3600" b="1" dirty="0">
                <a:solidFill>
                  <a:srgbClr val="595959"/>
                </a:solidFill>
              </a:rPr>
              <a:t>شكراً</a:t>
            </a:r>
            <a:endParaRPr lang="en-US" sz="3600" b="1" dirty="0">
              <a:solidFill>
                <a:srgbClr val="595959"/>
              </a:solidFill>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678873" y="1710339"/>
            <a:ext cx="8162059"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tabLst>
                <a:tab pos="457200" algn="l"/>
              </a:tabLst>
            </a:pPr>
            <a:r>
              <a:rPr kumimoji="0" lang="ar-SA" altLang="ja-JP" sz="2800" b="0" i="0" u="none" strike="noStrike" cap="none" normalizeH="0" baseline="0" smtClean="0">
                <a:ln>
                  <a:noFill/>
                </a:ln>
                <a:solidFill>
                  <a:schemeClr val="tx1"/>
                </a:solidFill>
                <a:effectLst/>
                <a:latin typeface="Arial" pitchFamily="34" charset="0"/>
                <a:ea typeface="Calibri" pitchFamily="34" charset="0"/>
                <a:cs typeface="Arial" pitchFamily="34" charset="0"/>
              </a:rPr>
              <a:t>للتعرف على ملامح الاقتصاد الرقمي وتقييم جاهزية الدول للتحول إلى هذا الاقتصاد</a:t>
            </a:r>
            <a:r>
              <a:rPr lang="ar-LB" altLang="ja-JP" sz="2800" smtClean="0">
                <a:ea typeface="Calibri" pitchFamily="34" charset="0"/>
                <a:cs typeface="Arial" pitchFamily="34" charset="0"/>
              </a:rPr>
              <a:t>، ينبغي:</a:t>
            </a:r>
            <a:endParaRPr kumimoji="0" lang="ar-LB" altLang="ja-JP" sz="2800" b="0" i="0" u="none" strike="noStrike" cap="none" normalizeH="0" baseline="0" smtClean="0">
              <a:ln>
                <a:noFill/>
              </a:ln>
              <a:solidFill>
                <a:schemeClr val="tx1"/>
              </a:solidFill>
              <a:effectLst/>
              <a:latin typeface="Arial" pitchFamily="34" charset="0"/>
              <a:ea typeface="Calibri"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tab pos="457200" algn="l"/>
              </a:tabLst>
            </a:pPr>
            <a:endParaRPr kumimoji="0" lang="en-US" altLang="ja-JP" sz="2800" b="0" i="0" u="none" strike="noStrike" cap="none" normalizeH="0" baseline="0" smtClean="0">
              <a:ln>
                <a:noFill/>
              </a:ln>
              <a:solidFill>
                <a:schemeClr val="tx1"/>
              </a:solidFill>
              <a:effectLst/>
              <a:latin typeface="Arial" pitchFamily="34" charset="0"/>
              <a:ea typeface="Calibri" pitchFamily="34" charset="0"/>
              <a:cs typeface="Arial" pitchFamily="34" charset="0"/>
            </a:endParaRPr>
          </a:p>
          <a:p>
            <a:pPr marL="457200" marR="0" lvl="0" indent="-457200" algn="justLow" defTabSz="914400" rtl="1" eaLnBrk="0" fontAlgn="base" latinLnBrk="0" hangingPunct="0">
              <a:lnSpc>
                <a:spcPct val="100000"/>
              </a:lnSpc>
              <a:spcBef>
                <a:spcPct val="0"/>
              </a:spcBef>
              <a:spcAft>
                <a:spcPct val="0"/>
              </a:spcAft>
              <a:buClrTx/>
              <a:buSzTx/>
              <a:buFont typeface="Arial" pitchFamily="34" charset="0"/>
              <a:buChar char="•"/>
            </a:pPr>
            <a:r>
              <a:rPr kumimoji="0" lang="ar-SA" altLang="ja-JP" sz="2800" b="0" i="0" u="none" strike="noStrike" cap="none" normalizeH="0" baseline="0" smtClean="0">
                <a:ln>
                  <a:noFill/>
                </a:ln>
                <a:solidFill>
                  <a:schemeClr val="tx1"/>
                </a:solidFill>
                <a:effectLst/>
                <a:latin typeface="Arial" pitchFamily="34" charset="0"/>
                <a:ea typeface="Calibri" pitchFamily="34" charset="0"/>
                <a:cs typeface="Arial" pitchFamily="34" charset="0"/>
              </a:rPr>
              <a:t>رصد التطور في قطاع تكنولوجيا المعلومات والاتصالات</a:t>
            </a:r>
            <a:endParaRPr kumimoji="0" lang="en-US" altLang="ja-JP" sz="2800" b="0" i="0" u="none" strike="noStrike" cap="none" normalizeH="0" baseline="0" smtClean="0">
              <a:ln>
                <a:noFill/>
              </a:ln>
              <a:solidFill>
                <a:schemeClr val="tx1"/>
              </a:solidFill>
              <a:effectLst/>
              <a:latin typeface="Arial" pitchFamily="34" charset="0"/>
              <a:ea typeface="Calibri" pitchFamily="34" charset="0"/>
              <a:cs typeface="Arial" pitchFamily="34" charset="0"/>
            </a:endParaRPr>
          </a:p>
          <a:p>
            <a:pPr marL="457200" marR="0" lvl="0" indent="-457200" algn="justLow" defTabSz="914400" rtl="1" eaLnBrk="0" fontAlgn="base" latinLnBrk="0" hangingPunct="0">
              <a:lnSpc>
                <a:spcPct val="100000"/>
              </a:lnSpc>
              <a:spcBef>
                <a:spcPct val="0"/>
              </a:spcBef>
              <a:spcAft>
                <a:spcPct val="0"/>
              </a:spcAft>
              <a:buClrTx/>
              <a:buSzTx/>
              <a:buFont typeface="Arial" pitchFamily="34" charset="0"/>
              <a:buChar char="•"/>
            </a:pPr>
            <a:r>
              <a:rPr kumimoji="0" lang="ar-SA" altLang="ja-JP" sz="2800" b="0" i="0" u="none" strike="noStrike" cap="none" normalizeH="0" baseline="0" smtClean="0">
                <a:ln>
                  <a:noFill/>
                </a:ln>
                <a:solidFill>
                  <a:schemeClr val="tx1"/>
                </a:solidFill>
                <a:effectLst/>
                <a:latin typeface="Arial" pitchFamily="34" charset="0"/>
                <a:ea typeface="Calibri" pitchFamily="34" charset="0"/>
                <a:cs typeface="Arial" pitchFamily="34" charset="0"/>
              </a:rPr>
              <a:t>قياس مدى الاستثمار في شبكات</a:t>
            </a:r>
            <a:r>
              <a:rPr kumimoji="0" lang="ar-LB" altLang="ja-JP" sz="2800" b="0" i="0" u="none" strike="noStrike" cap="none" normalizeH="0" baseline="0" smtClean="0">
                <a:ln>
                  <a:noFill/>
                </a:ln>
                <a:solidFill>
                  <a:schemeClr val="tx1"/>
                </a:solidFill>
                <a:effectLst/>
                <a:latin typeface="Arial" pitchFamily="34" charset="0"/>
                <a:ea typeface="Calibri" pitchFamily="34" charset="0"/>
                <a:cs typeface="Arial" pitchFamily="34" charset="0"/>
              </a:rPr>
              <a:t> الإنترنت</a:t>
            </a:r>
            <a:endParaRPr kumimoji="0" lang="en-US" altLang="ja-JP" sz="2800" b="0" i="0" u="none" strike="noStrike" cap="none" normalizeH="0" baseline="0" smtClean="0">
              <a:ln>
                <a:noFill/>
              </a:ln>
              <a:solidFill>
                <a:schemeClr val="tx1"/>
              </a:solidFill>
              <a:effectLst/>
              <a:latin typeface="Arial" pitchFamily="34" charset="0"/>
              <a:ea typeface="Calibri" pitchFamily="34" charset="0"/>
              <a:cs typeface="Arial" pitchFamily="34" charset="0"/>
            </a:endParaRPr>
          </a:p>
          <a:p>
            <a:pPr marL="457200" marR="0" lvl="0" indent="-457200" algn="justLow" defTabSz="914400" rtl="1" eaLnBrk="0" fontAlgn="base" latinLnBrk="0" hangingPunct="0">
              <a:lnSpc>
                <a:spcPct val="100000"/>
              </a:lnSpc>
              <a:spcBef>
                <a:spcPct val="0"/>
              </a:spcBef>
              <a:spcAft>
                <a:spcPct val="0"/>
              </a:spcAft>
              <a:buClrTx/>
              <a:buSzTx/>
              <a:buFont typeface="Arial" pitchFamily="34" charset="0"/>
              <a:buChar char="•"/>
            </a:pPr>
            <a:r>
              <a:rPr lang="ar-LB" altLang="ja-JP" sz="2800" smtClean="0">
                <a:ea typeface="Calibri" pitchFamily="34" charset="0"/>
                <a:cs typeface="Arial" pitchFamily="34" charset="0"/>
              </a:rPr>
              <a:t>رصد </a:t>
            </a:r>
            <a:r>
              <a:rPr kumimoji="0" lang="ar-SA" altLang="ja-JP" sz="2800" b="0" i="0" u="none" strike="noStrike" cap="none" normalizeH="0" baseline="0" smtClean="0">
                <a:ln>
                  <a:noFill/>
                </a:ln>
                <a:solidFill>
                  <a:schemeClr val="tx1"/>
                </a:solidFill>
                <a:effectLst/>
                <a:latin typeface="Arial" pitchFamily="34" charset="0"/>
                <a:ea typeface="Calibri" pitchFamily="34" charset="0"/>
                <a:cs typeface="Arial" pitchFamily="34" charset="0"/>
              </a:rPr>
              <a:t>مدى استخدام بروتوكول الإنترنت السادس</a:t>
            </a:r>
            <a:r>
              <a:rPr kumimoji="0" lang="ar-SA" altLang="ja-JP" sz="2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GB" altLang="ja-JP" sz="2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IPv6</a:t>
            </a:r>
          </a:p>
          <a:p>
            <a:pPr marL="457200" marR="0" lvl="0" indent="-457200" algn="justLow" defTabSz="914400" rtl="1" eaLnBrk="0" fontAlgn="base" latinLnBrk="0" hangingPunct="0">
              <a:lnSpc>
                <a:spcPct val="100000"/>
              </a:lnSpc>
              <a:spcBef>
                <a:spcPct val="0"/>
              </a:spcBef>
              <a:spcAft>
                <a:spcPct val="0"/>
              </a:spcAft>
              <a:buClrTx/>
              <a:buSzTx/>
              <a:buFont typeface="Arial" pitchFamily="34" charset="0"/>
              <a:buChar char="•"/>
            </a:pPr>
            <a:r>
              <a:rPr kumimoji="0" lang="ar-SA" altLang="ja-JP" sz="2800" b="0" i="0" u="none" strike="noStrike" cap="none" normalizeH="0" baseline="0" smtClean="0">
                <a:ln>
                  <a:noFill/>
                </a:ln>
                <a:solidFill>
                  <a:schemeClr val="tx1"/>
                </a:solidFill>
                <a:effectLst/>
                <a:latin typeface="Arial" pitchFamily="34" charset="0"/>
                <a:ea typeface="Calibri" pitchFamily="34" charset="0"/>
                <a:cs typeface="Arial" pitchFamily="34" charset="0"/>
              </a:rPr>
              <a:t>رصد الإنفاق على البحث والتطوير والابتكار</a:t>
            </a:r>
            <a:endParaRPr kumimoji="0" lang="en-US" altLang="ja-JP" sz="2800" b="0" i="0" u="none" strike="noStrike" cap="none" normalizeH="0" baseline="0" smtClean="0">
              <a:ln>
                <a:noFill/>
              </a:ln>
              <a:solidFill>
                <a:schemeClr val="tx1"/>
              </a:solidFill>
              <a:effectLst/>
              <a:latin typeface="Arial" pitchFamily="34" charset="0"/>
              <a:ea typeface="Calibri" pitchFamily="34" charset="0"/>
              <a:cs typeface="Arial" pitchFamily="34" charset="0"/>
            </a:endParaRPr>
          </a:p>
          <a:p>
            <a:pPr marL="457200" marR="0" lvl="0" indent="-457200" algn="justLow" defTabSz="914400" rtl="1" eaLnBrk="0" fontAlgn="base" latinLnBrk="0" hangingPunct="0">
              <a:lnSpc>
                <a:spcPct val="100000"/>
              </a:lnSpc>
              <a:spcBef>
                <a:spcPct val="0"/>
              </a:spcBef>
              <a:spcAft>
                <a:spcPct val="0"/>
              </a:spcAft>
              <a:buClrTx/>
              <a:buSzTx/>
              <a:buFont typeface="Arial" pitchFamily="34" charset="0"/>
              <a:buChar char="•"/>
            </a:pPr>
            <a:r>
              <a:rPr lang="ar-LB" altLang="ja-JP" sz="2800" smtClean="0">
                <a:ea typeface="Calibri" pitchFamily="34" charset="0"/>
                <a:cs typeface="Arial" pitchFamily="34" charset="0"/>
              </a:rPr>
              <a:t>رصد </a:t>
            </a:r>
            <a:r>
              <a:rPr kumimoji="0" lang="ar-SA" altLang="ja-JP" sz="2800" b="0" i="0" u="none" strike="noStrike" cap="none" normalizeH="0" baseline="0" smtClean="0">
                <a:ln>
                  <a:noFill/>
                </a:ln>
                <a:solidFill>
                  <a:schemeClr val="tx1"/>
                </a:solidFill>
                <a:effectLst/>
                <a:latin typeface="Arial" pitchFamily="34" charset="0"/>
                <a:ea typeface="Calibri" pitchFamily="34" charset="0"/>
                <a:cs typeface="Arial" pitchFamily="34" charset="0"/>
              </a:rPr>
              <a:t>إيرادات القطاع وخدماته والتجارة الدولية المتعلقة به</a:t>
            </a:r>
            <a:endParaRPr kumimoji="0" lang="ar-LB" altLang="ja-JP" sz="2800" b="0" i="0" u="none" strike="noStrike" cap="none" normalizeH="0" baseline="0" smtClean="0">
              <a:ln>
                <a:noFill/>
              </a:ln>
              <a:solidFill>
                <a:schemeClr val="tx1"/>
              </a:solidFill>
              <a:effectLst/>
              <a:latin typeface="Arial" pitchFamily="34" charset="0"/>
              <a:ea typeface="Calibri" pitchFamily="34" charset="0"/>
              <a:cs typeface="Arial" pitchFamily="34" charset="0"/>
            </a:endParaRPr>
          </a:p>
          <a:p>
            <a:pPr marL="457200" marR="0" lvl="0" indent="-457200" algn="justLow" defTabSz="914400" rtl="1" eaLnBrk="0" fontAlgn="base" latinLnBrk="0" hangingPunct="0">
              <a:lnSpc>
                <a:spcPct val="100000"/>
              </a:lnSpc>
              <a:spcBef>
                <a:spcPct val="0"/>
              </a:spcBef>
              <a:spcAft>
                <a:spcPct val="0"/>
              </a:spcAft>
              <a:buClrTx/>
              <a:buSzTx/>
              <a:buFont typeface="Arial" pitchFamily="34" charset="0"/>
              <a:buChar char="•"/>
            </a:pPr>
            <a:r>
              <a:rPr lang="ar-LB" altLang="ja-JP" sz="2800" smtClean="0">
                <a:ea typeface="Calibri" pitchFamily="34" charset="0"/>
                <a:cs typeface="Arial" pitchFamily="34" charset="0"/>
              </a:rPr>
              <a:t>رصد </a:t>
            </a:r>
            <a:r>
              <a:rPr kumimoji="0" lang="ar-SA" altLang="ja-JP" sz="2800" b="0" i="0" u="none" strike="noStrike" cap="none" normalizeH="0" baseline="0" smtClean="0">
                <a:ln>
                  <a:noFill/>
                </a:ln>
                <a:solidFill>
                  <a:schemeClr val="tx1"/>
                </a:solidFill>
                <a:effectLst/>
                <a:latin typeface="Arial" pitchFamily="34" charset="0"/>
                <a:ea typeface="Calibri" pitchFamily="34" charset="0"/>
                <a:cs typeface="Arial" pitchFamily="34" charset="0"/>
              </a:rPr>
              <a:t>مساهمته في تحقيق النمو الاقتصادي والقيمة المضافة وزيادة العمالة</a:t>
            </a:r>
            <a:endParaRPr kumimoji="0" lang="ar-LB" altLang="ja-JP" sz="2800" b="0" i="0" u="none" strike="noStrike" cap="none" normalizeH="0" baseline="0" smtClean="0">
              <a:ln>
                <a:noFill/>
              </a:ln>
              <a:solidFill>
                <a:schemeClr val="tx1"/>
              </a:solidFill>
              <a:effectLst/>
              <a:latin typeface="Arial" pitchFamily="34" charset="0"/>
              <a:ea typeface="Calibri" pitchFamily="34" charset="0"/>
              <a:cs typeface="Arial" pitchFamily="34" charset="0"/>
            </a:endParaRPr>
          </a:p>
        </p:txBody>
      </p:sp>
      <p:sp>
        <p:nvSpPr>
          <p:cNvPr id="3" name="Rectangle 2"/>
          <p:cNvSpPr/>
          <p:nvPr/>
        </p:nvSpPr>
        <p:spPr>
          <a:xfrm>
            <a:off x="3024916" y="734291"/>
            <a:ext cx="5816016" cy="584775"/>
          </a:xfrm>
          <a:prstGeom prst="rect">
            <a:avLst/>
          </a:prstGeom>
        </p:spPr>
        <p:txBody>
          <a:bodyPr wrap="none">
            <a:spAutoFit/>
          </a:bodyPr>
          <a:lstStyle/>
          <a:p>
            <a:pPr lvl="0" algn="justLow" defTabSz="914400" rtl="1">
              <a:tabLst>
                <a:tab pos="457200" algn="l"/>
              </a:tabLst>
            </a:pPr>
            <a:r>
              <a:rPr lang="ar-LB" altLang="ja-JP" sz="3200" b="1" smtClean="0">
                <a:ea typeface="Times New Roman" pitchFamily="18" charset="0"/>
                <a:cs typeface="Arial" pitchFamily="34" charset="0"/>
              </a:rPr>
              <a:t>ملامح الاقتصاد الرقمي في البلدان المتقدمة</a:t>
            </a:r>
            <a:endParaRPr lang="en-US" altLang="ja-JP" sz="3200" smtClean="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18655" y="1724198"/>
            <a:ext cx="8522277"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Low" defTabSz="914400" rtl="1" eaLnBrk="0" hangingPunct="0">
              <a:buFont typeface="Arial" pitchFamily="34" charset="0"/>
              <a:buChar char="•"/>
            </a:pPr>
            <a:r>
              <a:rPr lang="ar-SA" sz="2800" smtClean="0"/>
              <a:t>خفضت بلدان متقدمة عديدة أسعار خدمات الحزمة العريضة للهواتف الذكية بمعدلات كبيرة تتراوح بين 13 في المائة و52 في المائة</a:t>
            </a:r>
            <a:endParaRPr lang="ar-LB" sz="2800" smtClean="0"/>
          </a:p>
          <a:p>
            <a:pPr marL="457200" lvl="0" indent="-457200" algn="justLow" defTabSz="914400" rtl="1" eaLnBrk="0" hangingPunct="0">
              <a:buFont typeface="Arial" pitchFamily="34" charset="0"/>
              <a:buChar char="•"/>
            </a:pPr>
            <a:r>
              <a:rPr lang="ar-SA" sz="2800" smtClean="0"/>
              <a:t>شكلت صناعات الاتصالات السلكية واللاسلكية في البلدان النامية 21 في المائة من إجمالي القيمة المضافة و17 في المائة من نسبة العمالة في عام 2013</a:t>
            </a:r>
            <a:endParaRPr lang="ar-LB" sz="2800" smtClean="0"/>
          </a:p>
          <a:p>
            <a:pPr marL="457200" lvl="0" indent="-457200" algn="justLow" defTabSz="914400" rtl="1" eaLnBrk="0" hangingPunct="0">
              <a:buFont typeface="Arial" pitchFamily="34" charset="0"/>
              <a:buChar char="•"/>
            </a:pPr>
            <a:r>
              <a:rPr lang="ar-SA" sz="2800" smtClean="0"/>
              <a:t>شهد استخدام بروتوكول الإنترنت السادس </a:t>
            </a:r>
            <a:r>
              <a:rPr lang="en-GB" sz="2800" smtClean="0"/>
              <a:t>IPv6 </a:t>
            </a:r>
            <a:r>
              <a:rPr lang="ar-LB" sz="2800" smtClean="0"/>
              <a:t> </a:t>
            </a:r>
            <a:r>
              <a:rPr lang="ar-SA" sz="2800" smtClean="0"/>
              <a:t>نمواً كبيراً في العامين الماضيين</a:t>
            </a:r>
            <a:endParaRPr lang="ar-LB" sz="2800" smtClean="0"/>
          </a:p>
          <a:p>
            <a:pPr marL="457200" lvl="0" indent="-457200" algn="justLow" defTabSz="914400" rtl="1" eaLnBrk="0" hangingPunct="0">
              <a:buFont typeface="Arial" pitchFamily="34" charset="0"/>
              <a:buChar char="•"/>
            </a:pPr>
            <a:r>
              <a:rPr lang="ar-SA" sz="2800" smtClean="0"/>
              <a:t>من المتوقع أن تبلغ نسبة المنتجات الاستهلاكية المطبوعة بالتقنية الرقمية المعروفة بالطباعة الثلاثية الأبعاد 5 في المائة بحلول عام 2025</a:t>
            </a:r>
            <a:endParaRPr lang="ar-LB" sz="2800" smtClean="0"/>
          </a:p>
        </p:txBody>
      </p:sp>
      <p:sp>
        <p:nvSpPr>
          <p:cNvPr id="3" name="Rectangle 2"/>
          <p:cNvSpPr/>
          <p:nvPr/>
        </p:nvSpPr>
        <p:spPr>
          <a:xfrm>
            <a:off x="3024916" y="734291"/>
            <a:ext cx="5816016" cy="584775"/>
          </a:xfrm>
          <a:prstGeom prst="rect">
            <a:avLst/>
          </a:prstGeom>
        </p:spPr>
        <p:txBody>
          <a:bodyPr wrap="none">
            <a:spAutoFit/>
          </a:bodyPr>
          <a:lstStyle/>
          <a:p>
            <a:pPr lvl="0" algn="justLow" defTabSz="914400" rtl="1">
              <a:tabLst>
                <a:tab pos="457200" algn="l"/>
              </a:tabLst>
            </a:pPr>
            <a:r>
              <a:rPr lang="ar-LB" altLang="ja-JP" sz="3200" b="1" smtClean="0">
                <a:ea typeface="Times New Roman" pitchFamily="18" charset="0"/>
                <a:cs typeface="Arial" pitchFamily="34" charset="0"/>
              </a:rPr>
              <a:t>ملامح الاقتصاد الرقمي في البلدان المتقدمة</a:t>
            </a:r>
            <a:endParaRPr lang="en-US" altLang="ja-JP" sz="3200" smtClean="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18655" y="1939642"/>
            <a:ext cx="8522277"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r" rtl="1">
              <a:buFont typeface="Arial" pitchFamily="34" charset="0"/>
              <a:buChar char="•"/>
            </a:pPr>
            <a:r>
              <a:rPr lang="ar-SA" sz="2800" smtClean="0"/>
              <a:t>لصناعات تكنولوجيا المعلومات والاتصالات قيمة مضافة في الناتج المحلي الإجمالي والميزان التجاري للبلدان المتقدمة، ودورها أساسي في تحريك النمو والابتكار في الاقتصاد الرقمي</a:t>
            </a:r>
            <a:endParaRPr lang="ar-LB" sz="2800" smtClean="0"/>
          </a:p>
          <a:p>
            <a:pPr marL="457200" indent="-457200" algn="r" rtl="1">
              <a:buFont typeface="Arial" pitchFamily="34" charset="0"/>
              <a:buChar char="•"/>
            </a:pPr>
            <a:endParaRPr lang="ar-LB" sz="2800" smtClean="0"/>
          </a:p>
          <a:p>
            <a:pPr marL="457200" indent="-457200" algn="r" rtl="1">
              <a:buFont typeface="Arial" pitchFamily="34" charset="0"/>
              <a:buChar char="•"/>
            </a:pPr>
            <a:r>
              <a:rPr lang="ar-SA" sz="2800" smtClean="0"/>
              <a:t>في الولايات المتحدة، تخطت رسملة شركات </a:t>
            </a:r>
            <a:r>
              <a:rPr lang="en-GB" sz="2800" smtClean="0"/>
              <a:t>Apple</a:t>
            </a:r>
            <a:r>
              <a:rPr lang="ar-SA" sz="2800" smtClean="0"/>
              <a:t>، و</a:t>
            </a:r>
            <a:r>
              <a:rPr lang="en-GB" sz="2800" smtClean="0"/>
              <a:t>Google</a:t>
            </a:r>
            <a:r>
              <a:rPr lang="ar-SA" sz="2800" smtClean="0"/>
              <a:t>، و</a:t>
            </a:r>
            <a:r>
              <a:rPr lang="en-GB" sz="2800" smtClean="0"/>
              <a:t>Microsoft</a:t>
            </a:r>
            <a:r>
              <a:rPr lang="ar-SA" sz="2800" smtClean="0"/>
              <a:t>، و</a:t>
            </a:r>
            <a:r>
              <a:rPr lang="en-GB" sz="2800" smtClean="0"/>
              <a:t>Facebook</a:t>
            </a:r>
            <a:r>
              <a:rPr lang="ar-SA" sz="2800" smtClean="0"/>
              <a:t>، و</a:t>
            </a:r>
            <a:r>
              <a:rPr lang="en-GB" sz="2800" smtClean="0"/>
              <a:t>Amazon</a:t>
            </a:r>
            <a:r>
              <a:rPr lang="ar-SA" sz="2800" smtClean="0"/>
              <a:t> مجتمعة التريليوني دولار</a:t>
            </a:r>
            <a:r>
              <a:rPr lang="ar-EG" sz="2800" smtClean="0"/>
              <a:t>.</a:t>
            </a:r>
            <a:endParaRPr lang="ar-LB" sz="2800" smtClean="0"/>
          </a:p>
          <a:p>
            <a:pPr marL="457200" indent="-457200" algn="r" rtl="1">
              <a:buFont typeface="Arial" pitchFamily="34" charset="0"/>
              <a:buChar char="•"/>
            </a:pPr>
            <a:r>
              <a:rPr lang="ar-SA" sz="2800" smtClean="0"/>
              <a:t>هذه الشركات هي الأكبر وفق القيمة السوقية وعلى مستوى مؤشر </a:t>
            </a:r>
            <a:r>
              <a:rPr lang="en-GB" sz="2800" smtClean="0"/>
              <a:t>Financial Times </a:t>
            </a:r>
            <a:r>
              <a:rPr lang="ar-SA" sz="2800" smtClean="0"/>
              <a:t>العالمي، وترتكز على المبتكِرين وحسن الإدارة.</a:t>
            </a:r>
            <a:endParaRPr lang="en-US" sz="2800"/>
          </a:p>
        </p:txBody>
      </p:sp>
      <p:sp>
        <p:nvSpPr>
          <p:cNvPr id="3" name="Rectangle 2"/>
          <p:cNvSpPr/>
          <p:nvPr/>
        </p:nvSpPr>
        <p:spPr>
          <a:xfrm>
            <a:off x="3024916" y="734291"/>
            <a:ext cx="5816016" cy="584775"/>
          </a:xfrm>
          <a:prstGeom prst="rect">
            <a:avLst/>
          </a:prstGeom>
        </p:spPr>
        <p:txBody>
          <a:bodyPr wrap="none">
            <a:spAutoFit/>
          </a:bodyPr>
          <a:lstStyle/>
          <a:p>
            <a:pPr lvl="0" algn="justLow" defTabSz="914400" rtl="1">
              <a:tabLst>
                <a:tab pos="457200" algn="l"/>
              </a:tabLst>
            </a:pPr>
            <a:r>
              <a:rPr lang="ar-LB" altLang="ja-JP" sz="3200" b="1" smtClean="0">
                <a:ea typeface="Times New Roman" pitchFamily="18" charset="0"/>
                <a:cs typeface="Arial" pitchFamily="34" charset="0"/>
              </a:rPr>
              <a:t>ملامح الاقتصاد الرقمي في البلدان المتقدمة</a:t>
            </a:r>
            <a:endParaRPr lang="en-US" altLang="ja-JP" sz="3200" smtClean="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18655" y="1939643"/>
            <a:ext cx="8522277"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r" rtl="1">
              <a:buFont typeface="Arial" pitchFamily="34" charset="0"/>
              <a:buChar char="•"/>
            </a:pPr>
            <a:r>
              <a:rPr lang="ar-SA" sz="2800" smtClean="0"/>
              <a:t>تعتبر الأجندة الرقمية الأوروبية ركيزة من الركائز السبع لاستراتيجية "أوروبا 2020" التي حددت أهدافاً لتحقيق النمو الذكي والمستدام والشامل في بلدان الاتحاد الأوروبي حتى عام 2020. </a:t>
            </a:r>
            <a:endParaRPr lang="ar-LB" sz="2800" smtClean="0"/>
          </a:p>
          <a:p>
            <a:pPr marL="457200" indent="-457200" algn="r" rtl="1">
              <a:buFont typeface="Arial" pitchFamily="34" charset="0"/>
              <a:buChar char="•"/>
            </a:pPr>
            <a:endParaRPr lang="ar-LB" sz="2800" smtClean="0"/>
          </a:p>
          <a:p>
            <a:pPr marL="457200" indent="-457200" algn="r" rtl="1">
              <a:buFont typeface="Arial" pitchFamily="34" charset="0"/>
              <a:buChar char="•"/>
            </a:pPr>
            <a:r>
              <a:rPr lang="ar-LB" sz="2800" smtClean="0"/>
              <a:t>ت</a:t>
            </a:r>
            <a:r>
              <a:rPr lang="ar-SA" sz="2800" smtClean="0"/>
              <a:t>هدف الأجندة </a:t>
            </a:r>
            <a:r>
              <a:rPr lang="ar-LB" sz="2800" smtClean="0"/>
              <a:t>بشكل رئيسي إلى </a:t>
            </a:r>
            <a:r>
              <a:rPr lang="ar-SA" sz="2800" smtClean="0"/>
              <a:t>إنشاء سوق رقمي موحد من أجل توليد النمو الذكي والمستدام والشامل في أوروبا، وهي تدعو إلى استخدام إمكانات تكنولوجيا المعلومات والاتصالات على نحو أفضل لتشجيع الابتكار والنمو الاقتصادي والتقدم.</a:t>
            </a:r>
            <a:endParaRPr lang="en-US" sz="2800" smtClean="0"/>
          </a:p>
          <a:p>
            <a:pPr marL="457200" indent="-457200" algn="r" rtl="1">
              <a:buFont typeface="Arial" pitchFamily="34" charset="0"/>
              <a:buChar char="•"/>
            </a:pPr>
            <a:endParaRPr lang="en-US" sz="2800"/>
          </a:p>
        </p:txBody>
      </p:sp>
      <p:sp>
        <p:nvSpPr>
          <p:cNvPr id="3" name="Rectangle 2"/>
          <p:cNvSpPr/>
          <p:nvPr/>
        </p:nvSpPr>
        <p:spPr>
          <a:xfrm>
            <a:off x="1239171" y="734291"/>
            <a:ext cx="7601761" cy="584775"/>
          </a:xfrm>
          <a:prstGeom prst="rect">
            <a:avLst/>
          </a:prstGeom>
        </p:spPr>
        <p:txBody>
          <a:bodyPr wrap="none">
            <a:spAutoFit/>
          </a:bodyPr>
          <a:lstStyle/>
          <a:p>
            <a:pPr lvl="0" algn="justLow" defTabSz="914400" rtl="1">
              <a:tabLst>
                <a:tab pos="457200" algn="l"/>
              </a:tabLst>
            </a:pPr>
            <a:r>
              <a:rPr lang="ar-SA" sz="3200" b="1" smtClean="0"/>
              <a:t>استراتيجيات وخطط الاقتصاد الرقمي في البلدان المتقدمة</a:t>
            </a:r>
            <a:endParaRPr lang="en-US" altLang="ja-JP" sz="3200" smtClean="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18655" y="1821185"/>
            <a:ext cx="8522277"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r>
              <a:rPr lang="ar-SA" sz="2800" smtClean="0"/>
              <a:t>تحتوي </a:t>
            </a:r>
            <a:r>
              <a:rPr lang="ar-SA" sz="2800" b="1" smtClean="0"/>
              <a:t>الأجندة الرقمية الأوروبية </a:t>
            </a:r>
            <a:r>
              <a:rPr lang="ar-SA" sz="2800" smtClean="0"/>
              <a:t>على 132 إجراءً ضمن سبعة مجالات ذات أولوية هي:</a:t>
            </a:r>
            <a:endParaRPr lang="ar-LB" sz="2800" smtClean="0"/>
          </a:p>
          <a:p>
            <a:pPr algn="r" rtl="1"/>
            <a:endParaRPr lang="en-US" sz="2800" smtClean="0"/>
          </a:p>
          <a:p>
            <a:pPr marL="803275" indent="-803275" algn="r" rtl="1"/>
            <a:r>
              <a:rPr lang="ar-SA" sz="2800" smtClean="0"/>
              <a:t>(أ)	إنجاز السوق الموحدة الرقمية؛</a:t>
            </a:r>
            <a:endParaRPr lang="en-US" sz="2800" smtClean="0"/>
          </a:p>
          <a:p>
            <a:pPr marL="803275" indent="-803275" algn="r" rtl="1"/>
            <a:r>
              <a:rPr lang="ar-SA" sz="2800" smtClean="0"/>
              <a:t>(ب)	تعزيز قابلية التشغيل البيني والمعايير؛</a:t>
            </a:r>
            <a:endParaRPr lang="en-US" sz="2800" smtClean="0"/>
          </a:p>
          <a:p>
            <a:pPr marL="803275" indent="-803275" algn="r" rtl="1"/>
            <a:r>
              <a:rPr lang="ar-SA" sz="2800" smtClean="0"/>
              <a:t>(ج)	تعزيز الثقة والأمن على الإنترنت؛</a:t>
            </a:r>
            <a:endParaRPr lang="en-US" sz="2800" smtClean="0"/>
          </a:p>
          <a:p>
            <a:pPr marL="803275" indent="-803275" algn="r" rtl="1"/>
            <a:r>
              <a:rPr lang="ar-SA" sz="2800" smtClean="0"/>
              <a:t>(د)	تعزيز النفاذ إلى الإنترنت للجميع بسرعة فائقة؛</a:t>
            </a:r>
            <a:endParaRPr lang="en-US" sz="2800" smtClean="0"/>
          </a:p>
          <a:p>
            <a:pPr marL="803275" indent="-803275" algn="r" rtl="1"/>
            <a:r>
              <a:rPr lang="ar-SA" sz="2800" smtClean="0"/>
              <a:t>(ھ)	الاستثمار في مجال البحث والابتكار؛</a:t>
            </a:r>
            <a:endParaRPr lang="en-US" sz="2800" smtClean="0"/>
          </a:p>
          <a:p>
            <a:pPr marL="803275" indent="-803275" algn="r" rtl="1"/>
            <a:r>
              <a:rPr lang="ar-SA" sz="2800" smtClean="0"/>
              <a:t>(و)	محو الأمية الرقمية، وتعزيز المهارات والاندماج؛ </a:t>
            </a:r>
            <a:endParaRPr lang="en-US" sz="2800" smtClean="0"/>
          </a:p>
          <a:p>
            <a:pPr marL="803275" indent="-803275" algn="r" rtl="1"/>
            <a:r>
              <a:rPr lang="ar-SA" sz="2800" smtClean="0"/>
              <a:t>(ز)	تعزيز فوائد تكنولوجيا المعلومات والاتصالات للمجتمع الأوروبي.</a:t>
            </a:r>
            <a:endParaRPr lang="en-US" sz="2800" smtClean="0"/>
          </a:p>
        </p:txBody>
      </p:sp>
      <p:sp>
        <p:nvSpPr>
          <p:cNvPr id="3" name="Rectangle 2"/>
          <p:cNvSpPr/>
          <p:nvPr/>
        </p:nvSpPr>
        <p:spPr>
          <a:xfrm>
            <a:off x="1239171" y="734291"/>
            <a:ext cx="7601761" cy="584775"/>
          </a:xfrm>
          <a:prstGeom prst="rect">
            <a:avLst/>
          </a:prstGeom>
        </p:spPr>
        <p:txBody>
          <a:bodyPr wrap="none">
            <a:spAutoFit/>
          </a:bodyPr>
          <a:lstStyle/>
          <a:p>
            <a:pPr lvl="0" algn="justLow" defTabSz="914400" rtl="1">
              <a:tabLst>
                <a:tab pos="457200" algn="l"/>
              </a:tabLst>
            </a:pPr>
            <a:r>
              <a:rPr lang="ar-SA" sz="3200" b="1" smtClean="0"/>
              <a:t>استراتيجيات وخطط الاقتصاد الرقمي في البلدان المتقدمة</a:t>
            </a:r>
            <a:endParaRPr lang="en-US" altLang="ja-JP" sz="3200" smtClean="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9171" y="734291"/>
            <a:ext cx="7601761" cy="584775"/>
          </a:xfrm>
          <a:prstGeom prst="rect">
            <a:avLst/>
          </a:prstGeom>
        </p:spPr>
        <p:txBody>
          <a:bodyPr wrap="none">
            <a:spAutoFit/>
          </a:bodyPr>
          <a:lstStyle/>
          <a:p>
            <a:pPr lvl="0" algn="justLow" defTabSz="914400" rtl="1">
              <a:tabLst>
                <a:tab pos="457200" algn="l"/>
              </a:tabLst>
            </a:pPr>
            <a:r>
              <a:rPr lang="ar-SA" sz="3200" b="1" smtClean="0"/>
              <a:t>استراتيجيات وخطط الاقتصاد الرقمي في البلدان المتقدمة</a:t>
            </a:r>
            <a:endParaRPr lang="en-US" altLang="ja-JP" sz="3200" smtClean="0">
              <a:cs typeface="Arial" pitchFamily="34" charset="0"/>
            </a:endParaRPr>
          </a:p>
        </p:txBody>
      </p:sp>
      <p:graphicFrame>
        <p:nvGraphicFramePr>
          <p:cNvPr id="4" name="Table 3"/>
          <p:cNvGraphicFramePr>
            <a:graphicFrameLocks noGrp="1"/>
          </p:cNvGraphicFramePr>
          <p:nvPr/>
        </p:nvGraphicFramePr>
        <p:xfrm>
          <a:off x="637302" y="1884222"/>
          <a:ext cx="7995805" cy="4357202"/>
        </p:xfrm>
        <a:graphic>
          <a:graphicData uri="http://schemas.openxmlformats.org/drawingml/2006/table">
            <a:tbl>
              <a:tblPr rtl="1"/>
              <a:tblGrid>
                <a:gridCol w="2038343"/>
                <a:gridCol w="5957462"/>
              </a:tblGrid>
              <a:tr h="348661">
                <a:tc>
                  <a:txBody>
                    <a:bodyPr/>
                    <a:lstStyle/>
                    <a:p>
                      <a:pPr algn="r" rtl="1">
                        <a:spcBef>
                          <a:spcPts val="150"/>
                        </a:spcBef>
                        <a:spcAft>
                          <a:spcPts val="150"/>
                        </a:spcAft>
                      </a:pPr>
                      <a:r>
                        <a:rPr lang="ar-SA" sz="2000" b="1">
                          <a:solidFill>
                            <a:srgbClr val="212121"/>
                          </a:solidFill>
                          <a:latin typeface="Times New Roman"/>
                          <a:ea typeface="Times New Roman"/>
                          <a:cs typeface="Arial"/>
                        </a:rPr>
                        <a:t>البلد</a:t>
                      </a:r>
                      <a:endParaRPr lang="en-US" sz="2000" b="1">
                        <a:latin typeface="Times New Roman"/>
                        <a:ea typeface="Times New Roman"/>
                      </a:endParaRPr>
                    </a:p>
                  </a:txBody>
                  <a:tcPr marL="68260" marR="68260" marT="17697" marB="17697"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150"/>
                        </a:spcBef>
                        <a:spcAft>
                          <a:spcPts val="150"/>
                        </a:spcAft>
                      </a:pPr>
                      <a:r>
                        <a:rPr lang="ar-SA" sz="2000" b="1">
                          <a:solidFill>
                            <a:srgbClr val="212121"/>
                          </a:solidFill>
                          <a:latin typeface="Times New Roman"/>
                          <a:ea typeface="Times New Roman"/>
                          <a:cs typeface="Arial"/>
                        </a:rPr>
                        <a:t>الخطة</a:t>
                      </a:r>
                      <a:endParaRPr lang="en-US" sz="2000" b="1">
                        <a:latin typeface="Times New Roman"/>
                        <a:ea typeface="Times New Roman"/>
                      </a:endParaRPr>
                    </a:p>
                  </a:txBody>
                  <a:tcPr marL="68260" marR="68260" marT="17697" marB="17697"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543">
                <a:tc>
                  <a:txBody>
                    <a:bodyPr/>
                    <a:lstStyle/>
                    <a:p>
                      <a:pPr algn="r" rtl="1">
                        <a:spcBef>
                          <a:spcPts val="250"/>
                        </a:spcBef>
                        <a:spcAft>
                          <a:spcPts val="250"/>
                        </a:spcAft>
                      </a:pPr>
                      <a:r>
                        <a:rPr lang="ar-SA" sz="2000">
                          <a:solidFill>
                            <a:srgbClr val="212121"/>
                          </a:solidFill>
                          <a:latin typeface="Times New Roman"/>
                          <a:ea typeface="Times New Roman"/>
                          <a:cs typeface="Arial"/>
                        </a:rPr>
                        <a:t>الدنمارك</a:t>
                      </a:r>
                      <a:endParaRPr lang="en-US" sz="2000">
                        <a:latin typeface="Times New Roman"/>
                        <a:ea typeface="Times New Roman"/>
                      </a:endParaRPr>
                    </a:p>
                  </a:txBody>
                  <a:tcPr marL="68260" marR="68260" marT="17697" marB="17697"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Bef>
                          <a:spcPts val="250"/>
                        </a:spcBef>
                        <a:spcAft>
                          <a:spcPts val="250"/>
                        </a:spcAft>
                      </a:pPr>
                      <a:r>
                        <a:rPr lang="ar-SA" sz="2000">
                          <a:latin typeface="Times New Roman"/>
                          <a:ea typeface="Times New Roman"/>
                          <a:cs typeface="Arial"/>
                        </a:rPr>
                        <a:t>خطة لدعم النمو في قطاع تكنولوجيا المعلومات والاتصالات والنمو القائم على تكنولوجيا المعلومات والاتصالات في القطاع الخاص بشكل عام.</a:t>
                      </a:r>
                      <a:endParaRPr lang="en-US" sz="2000">
                        <a:latin typeface="Times New Roman"/>
                        <a:ea typeface="Times New Roman"/>
                      </a:endParaRPr>
                    </a:p>
                  </a:txBody>
                  <a:tcPr marL="68260" marR="68260" marT="17697" marB="17697"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543">
                <a:tc>
                  <a:txBody>
                    <a:bodyPr/>
                    <a:lstStyle/>
                    <a:p>
                      <a:pPr algn="r" rtl="1">
                        <a:spcBef>
                          <a:spcPts val="250"/>
                        </a:spcBef>
                        <a:spcAft>
                          <a:spcPts val="250"/>
                        </a:spcAft>
                      </a:pPr>
                      <a:r>
                        <a:rPr lang="ar-SA" sz="2000">
                          <a:latin typeface="Times New Roman"/>
                          <a:ea typeface="Times New Roman"/>
                          <a:cs typeface="Arial"/>
                        </a:rPr>
                        <a:t>ألمانيا</a:t>
                      </a:r>
                      <a:endParaRPr lang="en-US" sz="2000">
                        <a:latin typeface="Times New Roman"/>
                        <a:ea typeface="Times New Roman"/>
                      </a:endParaRPr>
                    </a:p>
                  </a:txBody>
                  <a:tcPr marL="68260" marR="68260" marT="17697" marB="17697"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Bef>
                          <a:spcPts val="250"/>
                        </a:spcBef>
                        <a:spcAft>
                          <a:spcPts val="250"/>
                        </a:spcAft>
                      </a:pPr>
                      <a:r>
                        <a:rPr lang="ar-SA" sz="2000">
                          <a:latin typeface="Times New Roman"/>
                          <a:ea typeface="Times New Roman"/>
                          <a:cs typeface="Arial"/>
                        </a:rPr>
                        <a:t>الأجندة الرقمية </a:t>
                      </a:r>
                      <a:r>
                        <a:rPr lang="ar-SA" sz="2000" smtClean="0">
                          <a:latin typeface="Times New Roman"/>
                          <a:ea typeface="Times New Roman"/>
                          <a:cs typeface="Arial"/>
                        </a:rPr>
                        <a:t>2014-2017</a:t>
                      </a:r>
                      <a:endParaRPr lang="en-US" sz="2000">
                        <a:latin typeface="Times New Roman"/>
                        <a:ea typeface="Times New Roman"/>
                      </a:endParaRPr>
                    </a:p>
                  </a:txBody>
                  <a:tcPr marL="68260" marR="68260" marT="17697" marB="17697"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543">
                <a:tc>
                  <a:txBody>
                    <a:bodyPr/>
                    <a:lstStyle/>
                    <a:p>
                      <a:pPr algn="r" rtl="1">
                        <a:spcBef>
                          <a:spcPts val="250"/>
                        </a:spcBef>
                        <a:spcAft>
                          <a:spcPts val="250"/>
                        </a:spcAft>
                      </a:pPr>
                      <a:r>
                        <a:rPr lang="ar-SA" sz="2000">
                          <a:latin typeface="Times New Roman"/>
                          <a:ea typeface="Times New Roman"/>
                          <a:cs typeface="Arial"/>
                        </a:rPr>
                        <a:t>إيطاليا</a:t>
                      </a:r>
                      <a:endParaRPr lang="en-US" sz="2000">
                        <a:latin typeface="Times New Roman"/>
                        <a:ea typeface="Times New Roman"/>
                      </a:endParaRPr>
                    </a:p>
                  </a:txBody>
                  <a:tcPr marL="68260" marR="68260" marT="17697" marB="17697"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Bef>
                          <a:spcPts val="250"/>
                        </a:spcBef>
                        <a:spcAft>
                          <a:spcPts val="250"/>
                        </a:spcAft>
                      </a:pPr>
                      <a:r>
                        <a:rPr lang="ar-SA" sz="2000">
                          <a:latin typeface="Times New Roman"/>
                          <a:ea typeface="Times New Roman"/>
                          <a:cs typeface="Arial"/>
                        </a:rPr>
                        <a:t>الأجندة الرقمية </a:t>
                      </a:r>
                      <a:r>
                        <a:rPr lang="ar-SA" sz="2000" smtClean="0">
                          <a:latin typeface="Times New Roman"/>
                          <a:ea typeface="Times New Roman"/>
                          <a:cs typeface="Arial"/>
                        </a:rPr>
                        <a:t>2014-2020</a:t>
                      </a:r>
                      <a:endParaRPr lang="en-US" sz="2000">
                        <a:latin typeface="Times New Roman"/>
                        <a:ea typeface="Times New Roman"/>
                      </a:endParaRPr>
                    </a:p>
                  </a:txBody>
                  <a:tcPr marL="68260" marR="68260" marT="17697" marB="17697"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345">
                <a:tc>
                  <a:txBody>
                    <a:bodyPr/>
                    <a:lstStyle/>
                    <a:p>
                      <a:pPr algn="r" rtl="1">
                        <a:spcBef>
                          <a:spcPts val="250"/>
                        </a:spcBef>
                        <a:spcAft>
                          <a:spcPts val="250"/>
                        </a:spcAft>
                      </a:pPr>
                      <a:r>
                        <a:rPr lang="ar-SA" sz="2000">
                          <a:latin typeface="Times New Roman"/>
                          <a:ea typeface="Times New Roman"/>
                          <a:cs typeface="Arial"/>
                        </a:rPr>
                        <a:t>المكسيك</a:t>
                      </a:r>
                      <a:endParaRPr lang="en-US" sz="2000">
                        <a:latin typeface="Times New Roman"/>
                        <a:ea typeface="Times New Roman"/>
                      </a:endParaRPr>
                    </a:p>
                  </a:txBody>
                  <a:tcPr marL="68260" marR="68260" marT="17697" marB="17697"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Bef>
                          <a:spcPts val="250"/>
                        </a:spcBef>
                        <a:spcAft>
                          <a:spcPts val="250"/>
                        </a:spcAft>
                      </a:pPr>
                      <a:r>
                        <a:rPr lang="ar-SA" sz="2000">
                          <a:latin typeface="Times New Roman"/>
                          <a:ea typeface="Times New Roman"/>
                          <a:cs typeface="Arial"/>
                        </a:rPr>
                        <a:t>الاستراتيجية الرقمية الوطنية (2013</a:t>
                      </a:r>
                      <a:r>
                        <a:rPr lang="ar-SA" sz="2000" smtClean="0">
                          <a:latin typeface="Times New Roman"/>
                          <a:ea typeface="Times New Roman"/>
                          <a:cs typeface="Arial"/>
                        </a:rPr>
                        <a:t>)</a:t>
                      </a:r>
                      <a:endParaRPr lang="en-US" sz="2000">
                        <a:latin typeface="Times New Roman"/>
                        <a:ea typeface="Times New Roman"/>
                      </a:endParaRPr>
                    </a:p>
                  </a:txBody>
                  <a:tcPr marL="68260" marR="68260" marT="17697" marB="17697"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661">
                <a:tc>
                  <a:txBody>
                    <a:bodyPr/>
                    <a:lstStyle/>
                    <a:p>
                      <a:pPr algn="r" rtl="1">
                        <a:spcBef>
                          <a:spcPts val="250"/>
                        </a:spcBef>
                        <a:spcAft>
                          <a:spcPts val="250"/>
                        </a:spcAft>
                      </a:pPr>
                      <a:r>
                        <a:rPr lang="ar-SA" sz="2000">
                          <a:latin typeface="Times New Roman"/>
                          <a:ea typeface="Times New Roman"/>
                          <a:cs typeface="Arial"/>
                        </a:rPr>
                        <a:t>فرنسا</a:t>
                      </a:r>
                      <a:endParaRPr lang="en-US" sz="2000">
                        <a:latin typeface="Times New Roman"/>
                        <a:ea typeface="Times New Roman"/>
                      </a:endParaRPr>
                    </a:p>
                  </a:txBody>
                  <a:tcPr marL="68260" marR="68260" marT="17697" marB="17697"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Bef>
                          <a:spcPts val="250"/>
                        </a:spcBef>
                        <a:spcAft>
                          <a:spcPts val="250"/>
                        </a:spcAft>
                      </a:pPr>
                      <a:r>
                        <a:rPr lang="ar-SA" sz="2000">
                          <a:latin typeface="Times New Roman"/>
                          <a:ea typeface="Times New Roman"/>
                          <a:cs typeface="Arial"/>
                        </a:rPr>
                        <a:t>خطة فرنسا </a:t>
                      </a:r>
                      <a:r>
                        <a:rPr lang="ar-SA" sz="2000" smtClean="0">
                          <a:latin typeface="Times New Roman"/>
                          <a:ea typeface="Times New Roman"/>
                          <a:cs typeface="Arial"/>
                        </a:rPr>
                        <a:t>الرقمية</a:t>
                      </a:r>
                      <a:endParaRPr lang="en-US" sz="2000">
                        <a:latin typeface="Times New Roman"/>
                        <a:ea typeface="Times New Roman"/>
                      </a:endParaRPr>
                    </a:p>
                  </a:txBody>
                  <a:tcPr marL="68260" marR="68260" marT="17697" marB="17697"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543">
                <a:tc>
                  <a:txBody>
                    <a:bodyPr/>
                    <a:lstStyle/>
                    <a:p>
                      <a:pPr algn="r" rtl="1">
                        <a:spcBef>
                          <a:spcPts val="250"/>
                        </a:spcBef>
                        <a:spcAft>
                          <a:spcPts val="250"/>
                        </a:spcAft>
                      </a:pPr>
                      <a:r>
                        <a:rPr lang="ar-SA" sz="2000">
                          <a:latin typeface="Times New Roman"/>
                          <a:ea typeface="Times New Roman"/>
                          <a:cs typeface="Arial"/>
                        </a:rPr>
                        <a:t>اليابان</a:t>
                      </a:r>
                      <a:endParaRPr lang="en-US" sz="2000">
                        <a:latin typeface="Times New Roman"/>
                        <a:ea typeface="Times New Roman"/>
                      </a:endParaRPr>
                    </a:p>
                  </a:txBody>
                  <a:tcPr marL="68260" marR="68260" marT="17697" marB="17697"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Bef>
                          <a:spcPts val="250"/>
                        </a:spcBef>
                        <a:spcAft>
                          <a:spcPts val="250"/>
                        </a:spcAft>
                      </a:pPr>
                      <a:r>
                        <a:rPr lang="ar-SA" sz="2000">
                          <a:latin typeface="Times New Roman"/>
                          <a:ea typeface="Times New Roman"/>
                          <a:cs typeface="Arial"/>
                        </a:rPr>
                        <a:t>الإعلان عن العمل على أن تصبح اليابان البلد الأكثر تقدماً في المجال التكنولوجي في العالم بحلول </a:t>
                      </a:r>
                      <a:br>
                        <a:rPr lang="ar-SA" sz="2000">
                          <a:latin typeface="Times New Roman"/>
                          <a:ea typeface="Times New Roman"/>
                          <a:cs typeface="Arial"/>
                        </a:rPr>
                      </a:br>
                      <a:r>
                        <a:rPr lang="ar-SA" sz="2000">
                          <a:latin typeface="Times New Roman"/>
                          <a:ea typeface="Times New Roman"/>
                          <a:cs typeface="Arial"/>
                        </a:rPr>
                        <a:t>عام 2020.  </a:t>
                      </a:r>
                      <a:endParaRPr lang="en-US" sz="2000">
                        <a:latin typeface="Times New Roman"/>
                        <a:ea typeface="Times New Roman"/>
                      </a:endParaRPr>
                    </a:p>
                  </a:txBody>
                  <a:tcPr marL="68260" marR="68260" marT="17697" marB="17697"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661">
                <a:tc>
                  <a:txBody>
                    <a:bodyPr/>
                    <a:lstStyle/>
                    <a:p>
                      <a:pPr algn="r" rtl="1">
                        <a:spcBef>
                          <a:spcPts val="250"/>
                        </a:spcBef>
                        <a:spcAft>
                          <a:spcPts val="250"/>
                        </a:spcAft>
                      </a:pPr>
                      <a:r>
                        <a:rPr lang="ar-SA" sz="2000">
                          <a:latin typeface="Times New Roman"/>
                          <a:ea typeface="Times New Roman"/>
                          <a:cs typeface="Arial"/>
                        </a:rPr>
                        <a:t>المملكة المتحدة</a:t>
                      </a:r>
                      <a:endParaRPr lang="en-US" sz="2000">
                        <a:latin typeface="Times New Roman"/>
                        <a:ea typeface="Times New Roman"/>
                      </a:endParaRPr>
                    </a:p>
                  </a:txBody>
                  <a:tcPr marL="68260" marR="68260" marT="17697" marB="17697"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Bef>
                          <a:spcPts val="250"/>
                        </a:spcBef>
                        <a:spcAft>
                          <a:spcPts val="250"/>
                        </a:spcAft>
                      </a:pPr>
                      <a:r>
                        <a:rPr lang="ar-SA" sz="2000">
                          <a:latin typeface="Times New Roman"/>
                          <a:ea typeface="Times New Roman"/>
                          <a:cs typeface="Arial"/>
                        </a:rPr>
                        <a:t>استراتيجية اقتصاد المعلومات لمواكبة السباق الاقتصادي العالمي.</a:t>
                      </a:r>
                      <a:endParaRPr lang="en-US" sz="2000">
                        <a:latin typeface="Times New Roman"/>
                        <a:ea typeface="Times New Roman"/>
                      </a:endParaRPr>
                    </a:p>
                  </a:txBody>
                  <a:tcPr marL="68260" marR="68260" marT="17697" marB="17697"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5890" y="734291"/>
            <a:ext cx="7688323" cy="584775"/>
          </a:xfrm>
          <a:prstGeom prst="rect">
            <a:avLst/>
          </a:prstGeom>
        </p:spPr>
        <p:txBody>
          <a:bodyPr wrap="none">
            <a:spAutoFit/>
          </a:bodyPr>
          <a:lstStyle/>
          <a:p>
            <a:pPr lvl="0" algn="justLow" defTabSz="914400" rtl="1">
              <a:tabLst>
                <a:tab pos="457200" algn="l"/>
              </a:tabLst>
            </a:pPr>
            <a:r>
              <a:rPr lang="ar-SA" sz="3200" b="1" smtClean="0"/>
              <a:t>التكنولوجيات والسلع والخدمات الجديدة في جانب العرض</a:t>
            </a:r>
            <a:endParaRPr lang="en-US" altLang="ja-JP" sz="3200" smtClean="0">
              <a:cs typeface="Arial" pitchFamily="34" charset="0"/>
            </a:endParaRPr>
          </a:p>
        </p:txBody>
      </p:sp>
      <p:sp>
        <p:nvSpPr>
          <p:cNvPr id="5" name="Rectangle 1"/>
          <p:cNvSpPr>
            <a:spLocks noChangeArrowheads="1"/>
          </p:cNvSpPr>
          <p:nvPr/>
        </p:nvSpPr>
        <p:spPr bwMode="auto">
          <a:xfrm>
            <a:off x="318655" y="1801093"/>
            <a:ext cx="8522277"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r>
              <a:rPr lang="ar-SA" sz="2800" smtClean="0"/>
              <a:t>الخطوات المطلوبة لتعزيز </a:t>
            </a:r>
            <a:r>
              <a:rPr lang="ar-SA" sz="2800" b="1" smtClean="0"/>
              <a:t>جانب العرض </a:t>
            </a:r>
            <a:r>
              <a:rPr lang="ar-SA" sz="2800" smtClean="0"/>
              <a:t>في قطاع تكنولوجيا المعلومات والاتصالات</a:t>
            </a:r>
            <a:r>
              <a:rPr lang="ar-LB" sz="2800" smtClean="0"/>
              <a:t>:</a:t>
            </a:r>
          </a:p>
          <a:p>
            <a:pPr algn="r" rtl="1"/>
            <a:endParaRPr lang="ar-LB" sz="2800" smtClean="0"/>
          </a:p>
          <a:p>
            <a:pPr marL="457200" indent="-457200" algn="r" rtl="1">
              <a:buFont typeface="Arial" pitchFamily="34" charset="0"/>
              <a:buChar char="•"/>
            </a:pPr>
            <a:r>
              <a:rPr lang="ar-SA" sz="2800" smtClean="0"/>
              <a:t>استثمار مبالغ كبيرة في برامج البحث والتطوير في مجال التكنولوجيات الناشئة</a:t>
            </a:r>
            <a:endParaRPr lang="ar-LB" sz="2800" smtClean="0"/>
          </a:p>
          <a:p>
            <a:pPr marL="457200" indent="-457200" algn="r" rtl="1">
              <a:buFont typeface="Arial" pitchFamily="34" charset="0"/>
              <a:buChar char="•"/>
            </a:pPr>
            <a:r>
              <a:rPr lang="ar-SA" sz="2800" smtClean="0"/>
              <a:t>تعزيز المعايير المتعلقة بتكنولوجيا المعلومات والاتصالات والاستخدام الأفضل للمقاييس </a:t>
            </a:r>
            <a:endParaRPr lang="ar-LB" sz="2800" smtClean="0"/>
          </a:p>
          <a:p>
            <a:pPr marL="457200" indent="-457200" algn="r" rtl="1">
              <a:buFont typeface="Arial" pitchFamily="34" charset="0"/>
              <a:buChar char="•"/>
            </a:pPr>
            <a:r>
              <a:rPr lang="ar-SA" sz="2800" smtClean="0"/>
              <a:t>تشجيع استثمارات رأس المال المُخاطر والاستثمار الأجنبي المباشر في إنتاج تكنولوجيات وسلع وخدمات جديدة،</a:t>
            </a:r>
            <a:endParaRPr lang="ar-LB" sz="2800" smtClean="0"/>
          </a:p>
          <a:p>
            <a:pPr marL="457200" indent="-457200" algn="r" rtl="1">
              <a:buFont typeface="Arial" pitchFamily="34" charset="0"/>
              <a:buChar char="•"/>
            </a:pPr>
            <a:r>
              <a:rPr lang="ar-SA" sz="2800" smtClean="0"/>
              <a:t>تنمية الصادرات من سلع وخدمات تكنولوجيا المعلومات والاتصالات</a:t>
            </a:r>
            <a:endParaRPr lang="en-US" sz="2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59546" y="457200"/>
            <a:ext cx="6139821" cy="1077218"/>
          </a:xfrm>
          <a:prstGeom prst="rect">
            <a:avLst/>
          </a:prstGeom>
        </p:spPr>
        <p:txBody>
          <a:bodyPr wrap="none">
            <a:spAutoFit/>
          </a:bodyPr>
          <a:lstStyle/>
          <a:p>
            <a:pPr lvl="0" algn="justLow" defTabSz="914400" rtl="1">
              <a:tabLst>
                <a:tab pos="457200" algn="l"/>
              </a:tabLst>
            </a:pPr>
            <a:r>
              <a:rPr lang="ar-SA" sz="3200" b="1" smtClean="0"/>
              <a:t>ملامح قطاع تكنولوجيا المعلومات والاتصالات</a:t>
            </a:r>
            <a:endParaRPr lang="en-US" sz="3200" b="1" smtClean="0"/>
          </a:p>
          <a:p>
            <a:pPr lvl="0" algn="justLow" defTabSz="914400" rtl="1">
              <a:tabLst>
                <a:tab pos="457200" algn="l"/>
              </a:tabLst>
            </a:pPr>
            <a:r>
              <a:rPr lang="ar-SA" sz="3200" b="1" smtClean="0"/>
              <a:t>في المنطقة العربية</a:t>
            </a:r>
            <a:endParaRPr lang="en-US" altLang="ja-JP" sz="3200" smtClean="0">
              <a:cs typeface="Arial" pitchFamily="34" charset="0"/>
            </a:endParaRPr>
          </a:p>
        </p:txBody>
      </p:sp>
      <p:sp>
        <p:nvSpPr>
          <p:cNvPr id="5" name="Rectangle 1"/>
          <p:cNvSpPr>
            <a:spLocks noChangeArrowheads="1"/>
          </p:cNvSpPr>
          <p:nvPr/>
        </p:nvSpPr>
        <p:spPr bwMode="auto">
          <a:xfrm>
            <a:off x="318655" y="1884226"/>
            <a:ext cx="8522277"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r" rtl="1">
              <a:buFont typeface="Arial" pitchFamily="34" charset="0"/>
              <a:buChar char="•"/>
            </a:pPr>
            <a:r>
              <a:rPr lang="ar-SA" sz="2800" smtClean="0"/>
              <a:t>شهد قطاع تكنولوجيا المعلومات والاتصالات في المنطقة العربية تطوراً كبيراً مع ظهور أجيال جديدة من الهاتف الذكي المحمول وتوسيع نطاق الحزمة العريضة للإنترنت عبر الشبكات الثابتة والمتنقلة</a:t>
            </a:r>
            <a:endParaRPr lang="ar-LB" sz="2800" smtClean="0"/>
          </a:p>
          <a:p>
            <a:pPr marL="457200" indent="-457200" algn="r" rtl="1">
              <a:buFont typeface="Arial" pitchFamily="34" charset="0"/>
              <a:buChar char="•"/>
            </a:pPr>
            <a:endParaRPr lang="en-US" sz="2800" smtClean="0"/>
          </a:p>
          <a:p>
            <a:pPr marL="457200" indent="-457200" algn="r" rtl="1">
              <a:buFont typeface="Arial" pitchFamily="34" charset="0"/>
              <a:buChar char="•"/>
            </a:pPr>
            <a:r>
              <a:rPr lang="ar-LB" sz="2800" smtClean="0"/>
              <a:t>تأثرت </a:t>
            </a:r>
            <a:r>
              <a:rPr lang="ar-SA" sz="2800" smtClean="0"/>
              <a:t>استثمارات بعض البلدان العربية في هذا القطاع </a:t>
            </a:r>
            <a:r>
              <a:rPr lang="ar-LB" sz="2800" smtClean="0"/>
              <a:t>ب</a:t>
            </a:r>
            <a:r>
              <a:rPr lang="ar-SA" sz="2800" smtClean="0"/>
              <a:t>شكل مباشر</a:t>
            </a:r>
            <a:r>
              <a:rPr lang="ar-LB" sz="2800" smtClean="0"/>
              <a:t> بسبب </a:t>
            </a:r>
            <a:r>
              <a:rPr lang="ar-SA" sz="2800" smtClean="0"/>
              <a:t> انعدام الاستقرار السياسي والاقتصادي</a:t>
            </a:r>
            <a:endParaRPr lang="ar-LB" sz="2800" smtClean="0"/>
          </a:p>
          <a:p>
            <a:pPr marL="457200" indent="-457200" algn="r" rtl="1">
              <a:buFont typeface="Arial" pitchFamily="34" charset="0"/>
              <a:buChar char="•"/>
            </a:pPr>
            <a:endParaRPr lang="ar-LB" sz="2800" smtClean="0"/>
          </a:p>
          <a:p>
            <a:pPr marL="457200" indent="-457200" algn="r" rtl="1">
              <a:buFont typeface="Arial" pitchFamily="34" charset="0"/>
              <a:buChar char="•"/>
            </a:pPr>
            <a:r>
              <a:rPr lang="ar-SA" sz="2800" smtClean="0"/>
              <a:t>تعتبر مساهمة قطاع تكنولوجيا المعلومات والاتصالات في الاقتصادات الوطنية في المنطقة العربية في حالة جيدة نظراً إلى حجم الإيرادات الناجمة عن خدمات الهاتف النقال</a:t>
            </a:r>
            <a:endParaRPr lang="ar-LB" sz="28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18FDE"/>
      </a:accent1>
      <a:accent2>
        <a:srgbClr val="FFBF3F"/>
      </a:accent2>
      <a:accent3>
        <a:srgbClr val="CD545B"/>
      </a:accent3>
      <a:accent4>
        <a:srgbClr val="00B5E2"/>
      </a:accent4>
      <a:accent5>
        <a:srgbClr val="A4D65E"/>
      </a:accent5>
      <a:accent6>
        <a:srgbClr val="7566A0"/>
      </a:accent6>
      <a:hlink>
        <a:srgbClr val="009CA6"/>
      </a:hlink>
      <a:folHlink>
        <a:srgbClr val="9799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1605</TotalTime>
  <Words>908</Words>
  <Application>Microsoft Office PowerPoint</Application>
  <PresentationFormat>On-screen Show (4:3)</PresentationFormat>
  <Paragraphs>134</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Quantum</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Fares Sfeir</dc:creator>
  <cp:lastModifiedBy>526612</cp:lastModifiedBy>
  <cp:revision>206</cp:revision>
  <dcterms:created xsi:type="dcterms:W3CDTF">2011-12-13T13:03:18Z</dcterms:created>
  <dcterms:modified xsi:type="dcterms:W3CDTF">2017-04-26T06:45:35Z</dcterms:modified>
</cp:coreProperties>
</file>