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xlsx" ContentType="application/vnd.openxmlformats-officedocument.spreadsheetml.sheet"/>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Default Extension="jpeg" ContentType="image/jpeg"/>
  <Override PartName="/ppt/slideLayouts/slideLayout3.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84" r:id="rId1"/>
  </p:sldMasterIdLst>
  <p:notesMasterIdLst>
    <p:notesMasterId r:id="rId36"/>
  </p:notesMasterIdLst>
  <p:sldIdLst>
    <p:sldId id="278" r:id="rId2"/>
    <p:sldId id="282" r:id="rId3"/>
    <p:sldId id="283" r:id="rId4"/>
    <p:sldId id="284" r:id="rId5"/>
    <p:sldId id="286" r:id="rId6"/>
    <p:sldId id="287" r:id="rId7"/>
    <p:sldId id="285" r:id="rId8"/>
    <p:sldId id="290" r:id="rId9"/>
    <p:sldId id="291" r:id="rId10"/>
    <p:sldId id="292" r:id="rId11"/>
    <p:sldId id="293" r:id="rId12"/>
    <p:sldId id="294" r:id="rId13"/>
    <p:sldId id="295" r:id="rId14"/>
    <p:sldId id="296" r:id="rId15"/>
    <p:sldId id="297" r:id="rId16"/>
    <p:sldId id="298" r:id="rId17"/>
    <p:sldId id="299" r:id="rId18"/>
    <p:sldId id="300" r:id="rId19"/>
    <p:sldId id="301" r:id="rId20"/>
    <p:sldId id="302" r:id="rId21"/>
    <p:sldId id="303" r:id="rId22"/>
    <p:sldId id="304" r:id="rId23"/>
    <p:sldId id="314" r:id="rId24"/>
    <p:sldId id="315" r:id="rId25"/>
    <p:sldId id="305" r:id="rId26"/>
    <p:sldId id="306" r:id="rId27"/>
    <p:sldId id="307" r:id="rId28"/>
    <p:sldId id="308" r:id="rId29"/>
    <p:sldId id="309" r:id="rId30"/>
    <p:sldId id="310" r:id="rId31"/>
    <p:sldId id="311" r:id="rId32"/>
    <p:sldId id="312" r:id="rId33"/>
    <p:sldId id="313" r:id="rId34"/>
    <p:sldId id="262" r:id="rId35"/>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84" d="100"/>
          <a:sy n="84" d="100"/>
        </p:scale>
        <p:origin x="-1548" y="-84"/>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Office_Excel_Worksheet1.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Office_Excel_Worksheet2.xlsx"/></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ar-SA"/>
  <c:chart>
    <c:plotArea>
      <c:layout/>
      <c:barChart>
        <c:barDir val="col"/>
        <c:grouping val="clustered"/>
        <c:ser>
          <c:idx val="0"/>
          <c:order val="0"/>
          <c:tx>
            <c:strRef>
              <c:f>Sheet1!$B$1</c:f>
              <c:strCache>
                <c:ptCount val="1"/>
                <c:pt idx="0">
                  <c:v>الضفة الغربية</c:v>
                </c:pt>
              </c:strCache>
            </c:strRef>
          </c:tx>
          <c:cat>
            <c:strRef>
              <c:f>Sheet1!$A$2:$A$4</c:f>
              <c:strCache>
                <c:ptCount val="3"/>
                <c:pt idx="0">
                  <c:v>العنف النفسي</c:v>
                </c:pt>
                <c:pt idx="1">
                  <c:v>العنف الجسدي</c:v>
                </c:pt>
                <c:pt idx="2">
                  <c:v>العنف الجنسي</c:v>
                </c:pt>
              </c:strCache>
            </c:strRef>
          </c:cat>
          <c:val>
            <c:numRef>
              <c:f>Sheet1!$B$2:$B$4</c:f>
              <c:numCache>
                <c:formatCode>General</c:formatCode>
                <c:ptCount val="3"/>
                <c:pt idx="0">
                  <c:v>68.8</c:v>
                </c:pt>
                <c:pt idx="1">
                  <c:v>23.7</c:v>
                </c:pt>
                <c:pt idx="2">
                  <c:v>11.5</c:v>
                </c:pt>
              </c:numCache>
            </c:numRef>
          </c:val>
        </c:ser>
        <c:ser>
          <c:idx val="1"/>
          <c:order val="1"/>
          <c:tx>
            <c:strRef>
              <c:f>Sheet1!$C$1</c:f>
              <c:strCache>
                <c:ptCount val="1"/>
                <c:pt idx="0">
                  <c:v>قطاع غزة </c:v>
                </c:pt>
              </c:strCache>
            </c:strRef>
          </c:tx>
          <c:cat>
            <c:strRef>
              <c:f>Sheet1!$A$2:$A$4</c:f>
              <c:strCache>
                <c:ptCount val="3"/>
                <c:pt idx="0">
                  <c:v>العنف النفسي</c:v>
                </c:pt>
                <c:pt idx="1">
                  <c:v>العنف الجسدي</c:v>
                </c:pt>
                <c:pt idx="2">
                  <c:v>العنف الجنسي</c:v>
                </c:pt>
              </c:strCache>
            </c:strRef>
          </c:cat>
          <c:val>
            <c:numRef>
              <c:f>Sheet1!$C$2:$C$4</c:f>
              <c:numCache>
                <c:formatCode>General</c:formatCode>
                <c:ptCount val="3"/>
                <c:pt idx="0">
                  <c:v>49.7</c:v>
                </c:pt>
                <c:pt idx="1">
                  <c:v>22.6</c:v>
                </c:pt>
                <c:pt idx="2">
                  <c:v>9.7000000000000011</c:v>
                </c:pt>
              </c:numCache>
            </c:numRef>
          </c:val>
        </c:ser>
        <c:ser>
          <c:idx val="2"/>
          <c:order val="2"/>
          <c:tx>
            <c:strRef>
              <c:f>Sheet1!$D$1</c:f>
              <c:strCache>
                <c:ptCount val="1"/>
                <c:pt idx="0">
                  <c:v>فلسطين</c:v>
                </c:pt>
              </c:strCache>
            </c:strRef>
          </c:tx>
          <c:cat>
            <c:strRef>
              <c:f>Sheet1!$A$2:$A$4</c:f>
              <c:strCache>
                <c:ptCount val="3"/>
                <c:pt idx="0">
                  <c:v>العنف النفسي</c:v>
                </c:pt>
                <c:pt idx="1">
                  <c:v>العنف الجسدي</c:v>
                </c:pt>
                <c:pt idx="2">
                  <c:v>العنف الجنسي</c:v>
                </c:pt>
              </c:strCache>
            </c:strRef>
          </c:cat>
          <c:val>
            <c:numRef>
              <c:f>Sheet1!$D$2:$D$4</c:f>
              <c:numCache>
                <c:formatCode>General</c:formatCode>
                <c:ptCount val="3"/>
                <c:pt idx="0">
                  <c:v>61.7</c:v>
                </c:pt>
                <c:pt idx="1">
                  <c:v>23.3</c:v>
                </c:pt>
                <c:pt idx="2">
                  <c:v>10.9</c:v>
                </c:pt>
              </c:numCache>
            </c:numRef>
          </c:val>
        </c:ser>
        <c:axId val="149264256"/>
        <c:axId val="149265792"/>
      </c:barChart>
      <c:catAx>
        <c:axId val="149264256"/>
        <c:scaling>
          <c:orientation val="minMax"/>
        </c:scaling>
        <c:axPos val="b"/>
        <c:tickLblPos val="nextTo"/>
        <c:crossAx val="149265792"/>
        <c:crosses val="autoZero"/>
        <c:auto val="1"/>
        <c:lblAlgn val="ctr"/>
        <c:lblOffset val="100"/>
      </c:catAx>
      <c:valAx>
        <c:axId val="149265792"/>
        <c:scaling>
          <c:orientation val="minMax"/>
        </c:scaling>
        <c:axPos val="l"/>
        <c:majorGridlines/>
        <c:numFmt formatCode="General" sourceLinked="1"/>
        <c:tickLblPos val="nextTo"/>
        <c:crossAx val="149264256"/>
        <c:crosses val="autoZero"/>
        <c:crossBetween val="between"/>
      </c:valAx>
    </c:plotArea>
    <c:legend>
      <c:legendPos val="r"/>
      <c:layout/>
    </c:legend>
    <c:plotVisOnly val="1"/>
  </c:chart>
  <c:txPr>
    <a:bodyPr/>
    <a:lstStyle/>
    <a:p>
      <a:pPr>
        <a:defRPr sz="1800"/>
      </a:pPr>
      <a:endParaRPr lang="ar-SA"/>
    </a:p>
  </c:txPr>
  <c:externalData r:id="rId1"/>
</c:chartSpace>
</file>

<file path=ppt/charts/chart2.xml><?xml version="1.0" encoding="utf-8"?>
<c:chartSpace xmlns:c="http://schemas.openxmlformats.org/drawingml/2006/chart" xmlns:a="http://schemas.openxmlformats.org/drawingml/2006/main" xmlns:r="http://schemas.openxmlformats.org/officeDocument/2006/relationships">
  <c:date1904 val="1"/>
  <c:lang val="ar-SA"/>
  <c:chart>
    <c:plotArea>
      <c:layout/>
      <c:barChart>
        <c:barDir val="col"/>
        <c:grouping val="clustered"/>
        <c:ser>
          <c:idx val="0"/>
          <c:order val="0"/>
          <c:tx>
            <c:strRef>
              <c:f>Sheet1!$B$1</c:f>
              <c:strCache>
                <c:ptCount val="1"/>
                <c:pt idx="0">
                  <c:v>الضفة الغربية</c:v>
                </c:pt>
              </c:strCache>
            </c:strRef>
          </c:tx>
          <c:cat>
            <c:strRef>
              <c:f>Sheet1!$A$2:$A$6</c:f>
              <c:strCache>
                <c:ptCount val="5"/>
                <c:pt idx="0">
                  <c:v>العنف النفسي</c:v>
                </c:pt>
                <c:pt idx="1">
                  <c:v>العنف الجسدي</c:v>
                </c:pt>
                <c:pt idx="2">
                  <c:v>العنف الجنسي</c:v>
                </c:pt>
                <c:pt idx="3">
                  <c:v>العنف الاجتماعي</c:v>
                </c:pt>
                <c:pt idx="4">
                  <c:v>العنف الاقتصادي</c:v>
                </c:pt>
              </c:strCache>
            </c:strRef>
          </c:cat>
          <c:val>
            <c:numRef>
              <c:f>Sheet1!$B$2:$B$6</c:f>
              <c:numCache>
                <c:formatCode>General</c:formatCode>
                <c:ptCount val="5"/>
                <c:pt idx="0">
                  <c:v>49</c:v>
                </c:pt>
                <c:pt idx="1">
                  <c:v>17</c:v>
                </c:pt>
                <c:pt idx="2">
                  <c:v>10</c:v>
                </c:pt>
                <c:pt idx="3">
                  <c:v>45</c:v>
                </c:pt>
                <c:pt idx="4">
                  <c:v>42</c:v>
                </c:pt>
              </c:numCache>
            </c:numRef>
          </c:val>
        </c:ser>
        <c:ser>
          <c:idx val="1"/>
          <c:order val="1"/>
          <c:tx>
            <c:strRef>
              <c:f>Sheet1!$C$1</c:f>
              <c:strCache>
                <c:ptCount val="1"/>
                <c:pt idx="0">
                  <c:v>قطاع غزة</c:v>
                </c:pt>
              </c:strCache>
            </c:strRef>
          </c:tx>
          <c:cat>
            <c:strRef>
              <c:f>Sheet1!$A$2:$A$6</c:f>
              <c:strCache>
                <c:ptCount val="5"/>
                <c:pt idx="0">
                  <c:v>العنف النفسي</c:v>
                </c:pt>
                <c:pt idx="1">
                  <c:v>العنف الجسدي</c:v>
                </c:pt>
                <c:pt idx="2">
                  <c:v>العنف الجنسي</c:v>
                </c:pt>
                <c:pt idx="3">
                  <c:v>العنف الاجتماعي</c:v>
                </c:pt>
                <c:pt idx="4">
                  <c:v>العنف الاقتصادي</c:v>
                </c:pt>
              </c:strCache>
            </c:strRef>
          </c:cat>
          <c:val>
            <c:numRef>
              <c:f>Sheet1!$C$2:$C$6</c:f>
              <c:numCache>
                <c:formatCode>General</c:formatCode>
                <c:ptCount val="5"/>
                <c:pt idx="0">
                  <c:v>76</c:v>
                </c:pt>
                <c:pt idx="1">
                  <c:v>35</c:v>
                </c:pt>
                <c:pt idx="2">
                  <c:v>15</c:v>
                </c:pt>
                <c:pt idx="3">
                  <c:v>79</c:v>
                </c:pt>
                <c:pt idx="4">
                  <c:v>88</c:v>
                </c:pt>
              </c:numCache>
            </c:numRef>
          </c:val>
        </c:ser>
        <c:ser>
          <c:idx val="2"/>
          <c:order val="2"/>
          <c:tx>
            <c:strRef>
              <c:f>Sheet1!$D$1</c:f>
              <c:strCache>
                <c:ptCount val="1"/>
                <c:pt idx="0">
                  <c:v>فلسطين</c:v>
                </c:pt>
              </c:strCache>
            </c:strRef>
          </c:tx>
          <c:cat>
            <c:strRef>
              <c:f>Sheet1!$A$2:$A$6</c:f>
              <c:strCache>
                <c:ptCount val="5"/>
                <c:pt idx="0">
                  <c:v>العنف النفسي</c:v>
                </c:pt>
                <c:pt idx="1">
                  <c:v>العنف الجسدي</c:v>
                </c:pt>
                <c:pt idx="2">
                  <c:v>العنف الجنسي</c:v>
                </c:pt>
                <c:pt idx="3">
                  <c:v>العنف الاجتماعي</c:v>
                </c:pt>
                <c:pt idx="4">
                  <c:v>العنف الاقتصادي</c:v>
                </c:pt>
              </c:strCache>
            </c:strRef>
          </c:cat>
          <c:val>
            <c:numRef>
              <c:f>Sheet1!$D$2:$D$6</c:f>
              <c:numCache>
                <c:formatCode>General</c:formatCode>
                <c:ptCount val="5"/>
                <c:pt idx="0">
                  <c:v>58</c:v>
                </c:pt>
                <c:pt idx="1">
                  <c:v>23</c:v>
                </c:pt>
                <c:pt idx="2">
                  <c:v>12</c:v>
                </c:pt>
                <c:pt idx="3">
                  <c:v>55</c:v>
                </c:pt>
                <c:pt idx="4">
                  <c:v>55</c:v>
                </c:pt>
              </c:numCache>
            </c:numRef>
          </c:val>
        </c:ser>
        <c:axId val="149510016"/>
        <c:axId val="162725888"/>
      </c:barChart>
      <c:catAx>
        <c:axId val="149510016"/>
        <c:scaling>
          <c:orientation val="minMax"/>
        </c:scaling>
        <c:axPos val="b"/>
        <c:tickLblPos val="nextTo"/>
        <c:crossAx val="162725888"/>
        <c:crosses val="autoZero"/>
        <c:auto val="1"/>
        <c:lblAlgn val="ctr"/>
        <c:lblOffset val="100"/>
      </c:catAx>
      <c:valAx>
        <c:axId val="162725888"/>
        <c:scaling>
          <c:orientation val="minMax"/>
        </c:scaling>
        <c:axPos val="l"/>
        <c:majorGridlines/>
        <c:numFmt formatCode="General" sourceLinked="1"/>
        <c:tickLblPos val="nextTo"/>
        <c:crossAx val="149510016"/>
        <c:crosses val="autoZero"/>
        <c:crossBetween val="between"/>
      </c:valAx>
    </c:plotArea>
    <c:legend>
      <c:legendPos val="r"/>
      <c:layout/>
    </c:legend>
    <c:plotVisOnly val="1"/>
  </c:chart>
  <c:txPr>
    <a:bodyPr/>
    <a:lstStyle/>
    <a:p>
      <a:pPr>
        <a:defRPr sz="1800"/>
      </a:pPr>
      <a:endParaRPr lang="ar-SA"/>
    </a:p>
  </c:txPr>
  <c:externalData r:id="rId1"/>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رأس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عنصر نائب للتاريخ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B449D96-F80E-49E4-A177-C9B3735DAD3A}" type="datetimeFigureOut">
              <a:rPr lang="en-US" smtClean="0"/>
              <a:pPr/>
              <a:t>9/12/2018</a:t>
            </a:fld>
            <a:endParaRPr lang="en-US"/>
          </a:p>
        </p:txBody>
      </p:sp>
      <p:sp>
        <p:nvSpPr>
          <p:cNvPr id="4" name="عنصر نائب لصورة الشريحة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عنصر نائب للملاحظات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6" name="عنصر نائب للتذييل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عنصر نائب لرقم الشريحة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E0E490A-F006-4FED-BDBD-91BED9B02283}"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spTree>
      <p:nvGrpSpPr>
        <p:cNvPr id="1" name=""/>
        <p:cNvGrpSpPr/>
        <p:nvPr/>
      </p:nvGrpSpPr>
      <p:grpSpPr>
        <a:xfrm>
          <a:off x="0" y="0"/>
          <a:ext cx="0" cy="0"/>
          <a:chOff x="0" y="0"/>
          <a:chExt cx="0" cy="0"/>
        </a:xfrm>
      </p:grpSpPr>
      <p:sp>
        <p:nvSpPr>
          <p:cNvPr id="10" name="مثلث قائم الزاوية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عنوان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ar-SA" smtClean="0"/>
              <a:t>انقر لتحرير نمط العنوان الرئيسي</a:t>
            </a:r>
            <a:endParaRPr kumimoji="0" lang="en-US"/>
          </a:p>
        </p:txBody>
      </p:sp>
      <p:sp>
        <p:nvSpPr>
          <p:cNvPr id="17" name="عنوان فرعي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ar-SA" smtClean="0"/>
              <a:t>انقر لتحرير نمط العنوان الثانوي الرئيسي</a:t>
            </a:r>
            <a:endParaRPr kumimoji="0" lang="en-US"/>
          </a:p>
        </p:txBody>
      </p:sp>
      <p:grpSp>
        <p:nvGrpSpPr>
          <p:cNvPr id="2" name="مجموعة 1"/>
          <p:cNvGrpSpPr/>
          <p:nvPr/>
        </p:nvGrpSpPr>
        <p:grpSpPr>
          <a:xfrm>
            <a:off x="-3765" y="4953000"/>
            <a:ext cx="9147765" cy="1912088"/>
            <a:chOff x="-3765" y="4832896"/>
            <a:chExt cx="9147765" cy="2032192"/>
          </a:xfrm>
        </p:grpSpPr>
        <p:sp>
          <p:nvSpPr>
            <p:cNvPr id="7" name="شكل حر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شكل حر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شكل حر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رابط مستقيم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عنصر نائب للتاريخ 29"/>
          <p:cNvSpPr>
            <a:spLocks noGrp="1"/>
          </p:cNvSpPr>
          <p:nvPr>
            <p:ph type="dt" sz="half" idx="10"/>
          </p:nvPr>
        </p:nvSpPr>
        <p:spPr/>
        <p:txBody>
          <a:bodyPr/>
          <a:lstStyle>
            <a:lvl1pPr>
              <a:defRPr>
                <a:solidFill>
                  <a:srgbClr val="FFFFFF"/>
                </a:solidFill>
              </a:defRPr>
            </a:lvl1pPr>
            <a:extLst/>
          </a:lstStyle>
          <a:p>
            <a:fld id="{21A58C02-4842-437E-9F42-2F307F02CB1E}" type="datetime1">
              <a:rPr lang="en-US" smtClean="0"/>
              <a:pPr/>
              <a:t>9/12/2018</a:t>
            </a:fld>
            <a:endParaRPr lang="ar-SA"/>
          </a:p>
        </p:txBody>
      </p:sp>
      <p:sp>
        <p:nvSpPr>
          <p:cNvPr id="19" name="عنصر نائب للتذييل 18"/>
          <p:cNvSpPr>
            <a:spLocks noGrp="1"/>
          </p:cNvSpPr>
          <p:nvPr>
            <p:ph type="ftr" sz="quarter" idx="11"/>
          </p:nvPr>
        </p:nvSpPr>
        <p:spPr/>
        <p:txBody>
          <a:bodyPr/>
          <a:lstStyle>
            <a:lvl1pPr>
              <a:defRPr>
                <a:solidFill>
                  <a:schemeClr val="accent1">
                    <a:tint val="20000"/>
                  </a:schemeClr>
                </a:solidFill>
              </a:defRPr>
            </a:lvl1pPr>
            <a:extLst/>
          </a:lstStyle>
          <a:p>
            <a:endParaRPr lang="ar-SA"/>
          </a:p>
        </p:txBody>
      </p:sp>
      <p:sp>
        <p:nvSpPr>
          <p:cNvPr id="27" name="عنصر نائب لرقم الشريحة 26"/>
          <p:cNvSpPr>
            <a:spLocks noGrp="1"/>
          </p:cNvSpPr>
          <p:nvPr>
            <p:ph type="sldNum" sz="quarter" idx="12"/>
          </p:nvPr>
        </p:nvSpPr>
        <p:spPr/>
        <p:txBody>
          <a:bodyPr/>
          <a:lstStyle>
            <a:lvl1pPr>
              <a:defRPr>
                <a:solidFill>
                  <a:srgbClr val="FFFFFF"/>
                </a:solidFill>
              </a:defRPr>
            </a:lvl1pPr>
            <a:extLst/>
          </a:lstStyle>
          <a:p>
            <a:fld id="{8B7F884A-080E-48E0-B80E-8EF88869CBBE}" type="slidenum">
              <a:rPr lang="ar-SA" smtClean="0"/>
              <a:pPr/>
              <a:t>‹#›</a:t>
            </a:fld>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extLs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457200" y="1481329"/>
            <a:ext cx="8229600" cy="4386071"/>
          </a:xfrm>
        </p:spPr>
        <p:txBody>
          <a:bodyPr vert="eaVert"/>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DDF15CCD-758D-47A5-99A4-96F587FD0C19}" type="datetime1">
              <a:rPr lang="en-US" smtClean="0"/>
              <a:pPr/>
              <a:t>9/12/2018</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8B7F884A-080E-48E0-B80E-8EF88869CBBE}" type="slidenum">
              <a:rPr lang="ar-SA" smtClean="0"/>
              <a:pPr/>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844013" y="274640"/>
            <a:ext cx="1777470" cy="5592761"/>
          </a:xfrm>
        </p:spPr>
        <p:txBody>
          <a:bodyPr vert="eaVert"/>
          <a:lstStyle>
            <a:extLs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457200" y="274641"/>
            <a:ext cx="6324600" cy="5592760"/>
          </a:xfrm>
        </p:spPr>
        <p:txBody>
          <a:bodyPr vert="eaVert"/>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5D0ABC3E-54BD-4261-8D77-AD944AA7FA9B}" type="datetime1">
              <a:rPr lang="en-US" smtClean="0"/>
              <a:pPr/>
              <a:t>9/12/2018</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8B7F884A-080E-48E0-B80E-8EF88869CBBE}" type="slidenum">
              <a:rPr lang="ar-SA" smtClean="0"/>
              <a:pPr/>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3" name="عنصر نائب للمحتوى 2"/>
          <p:cNvSpPr>
            <a:spLocks noGrp="1"/>
          </p:cNvSpPr>
          <p:nvPr>
            <p:ph idx="1"/>
          </p:nvPr>
        </p:nvSpPr>
        <p:spPr/>
        <p:txBody>
          <a:bodyPr/>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2DF580C9-F906-478D-8D26-13C6B94A611B}" type="datetime1">
              <a:rPr lang="en-US" smtClean="0"/>
              <a:pPr/>
              <a:t>9/12/2018</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8B7F884A-080E-48E0-B80E-8EF88869CBBE}" type="slidenum">
              <a:rPr lang="ar-SA" smtClean="0"/>
              <a:pPr/>
              <a:t>‹#›</a:t>
            </a:fld>
            <a:endParaRPr lang="ar-SA"/>
          </a:p>
        </p:txBody>
      </p:sp>
      <p:sp>
        <p:nvSpPr>
          <p:cNvPr id="7" name="عنوان 6"/>
          <p:cNvSpPr>
            <a:spLocks noGrp="1"/>
          </p:cNvSpPr>
          <p:nvPr>
            <p:ph type="title"/>
          </p:nvPr>
        </p:nvSpPr>
        <p:spPr/>
        <p:txBody>
          <a:bodyPr rtlCol="0"/>
          <a:lstStyle>
            <a:extLst/>
          </a:lstStyle>
          <a:p>
            <a:r>
              <a:rPr kumimoji="0" lang="ar-SA" smtClean="0"/>
              <a:t>انقر لتحرير نمط العنوان الرئيسي</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bg>
      <p:bgRef idx="1002">
        <a:schemeClr val="bg1"/>
      </p:bgRef>
    </p:bg>
    <p:spTree>
      <p:nvGrpSpPr>
        <p:cNvPr id="1" name=""/>
        <p:cNvGrpSpPr/>
        <p:nvPr/>
      </p:nvGrpSpPr>
      <p:grpSpPr>
        <a:xfrm>
          <a:off x="0" y="0"/>
          <a:ext cx="0" cy="0"/>
          <a:chOff x="0" y="0"/>
          <a:chExt cx="0" cy="0"/>
        </a:xfrm>
      </p:grpSpPr>
      <p:sp>
        <p:nvSpPr>
          <p:cNvPr id="2" name="عنوان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ar-SA" smtClean="0"/>
              <a:t>انقر لتحرير أنماط النص الرئيسي</a:t>
            </a:r>
          </a:p>
        </p:txBody>
      </p:sp>
      <p:sp>
        <p:nvSpPr>
          <p:cNvPr id="4" name="عنصر نائب للتاريخ 3"/>
          <p:cNvSpPr>
            <a:spLocks noGrp="1"/>
          </p:cNvSpPr>
          <p:nvPr>
            <p:ph type="dt" sz="half" idx="10"/>
          </p:nvPr>
        </p:nvSpPr>
        <p:spPr/>
        <p:txBody>
          <a:bodyPr/>
          <a:lstStyle>
            <a:extLst/>
          </a:lstStyle>
          <a:p>
            <a:fld id="{E2B3D7C1-F7AB-4C85-A260-546647BA4D80}" type="datetime1">
              <a:rPr lang="en-US" smtClean="0"/>
              <a:pPr/>
              <a:t>9/12/2018</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8B7F884A-080E-48E0-B80E-8EF88869CBBE}" type="slidenum">
              <a:rPr lang="ar-SA" smtClean="0"/>
              <a:pPr/>
              <a:t>‹#›</a:t>
            </a:fld>
            <a:endParaRPr lang="ar-SA"/>
          </a:p>
        </p:txBody>
      </p:sp>
      <p:sp>
        <p:nvSpPr>
          <p:cNvPr id="7" name="شارة رتبة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شارة رتبة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bg>
      <p:bgRef idx="1002">
        <a:schemeClr val="bg1"/>
      </p:bgRef>
    </p:bg>
    <p:spTree>
      <p:nvGrpSpPr>
        <p:cNvPr id="1" name=""/>
        <p:cNvGrpSpPr/>
        <p:nvPr/>
      </p:nvGrpSpPr>
      <p:grpSpPr>
        <a:xfrm>
          <a:off x="0" y="0"/>
          <a:ext cx="0" cy="0"/>
          <a:chOff x="0" y="0"/>
          <a:chExt cx="0" cy="0"/>
        </a:xfrm>
      </p:grpSpPr>
      <p:sp>
        <p:nvSpPr>
          <p:cNvPr id="3" name="عنصر نائب للمحتوى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محتوى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extLst/>
          </a:lstStyle>
          <a:p>
            <a:fld id="{D075901A-30BF-4558-A5F9-E2E46A22FBED}" type="datetime1">
              <a:rPr lang="en-US" smtClean="0"/>
              <a:pPr/>
              <a:t>9/12/2018</a:t>
            </a:fld>
            <a:endParaRPr lang="ar-SA"/>
          </a:p>
        </p:txBody>
      </p:sp>
      <p:sp>
        <p:nvSpPr>
          <p:cNvPr id="6" name="عنصر نائب للتذييل 5"/>
          <p:cNvSpPr>
            <a:spLocks noGrp="1"/>
          </p:cNvSpPr>
          <p:nvPr>
            <p:ph type="ftr" sz="quarter" idx="11"/>
          </p:nvPr>
        </p:nvSpPr>
        <p:spPr/>
        <p:txBody>
          <a:bodyPr/>
          <a:lstStyle>
            <a:extLst/>
          </a:lstStyle>
          <a:p>
            <a:endParaRPr lang="ar-SA"/>
          </a:p>
        </p:txBody>
      </p:sp>
      <p:sp>
        <p:nvSpPr>
          <p:cNvPr id="7" name="عنصر نائب لرقم الشريحة 6"/>
          <p:cNvSpPr>
            <a:spLocks noGrp="1"/>
          </p:cNvSpPr>
          <p:nvPr>
            <p:ph type="sldNum" sz="quarter" idx="12"/>
          </p:nvPr>
        </p:nvSpPr>
        <p:spPr/>
        <p:txBody>
          <a:bodyPr/>
          <a:lstStyle>
            <a:extLst/>
          </a:lstStyle>
          <a:p>
            <a:fld id="{8B7F884A-080E-48E0-B80E-8EF88869CBBE}" type="slidenum">
              <a:rPr lang="ar-SA" smtClean="0"/>
              <a:pPr/>
              <a:t>‹#›</a:t>
            </a:fld>
            <a:endParaRPr lang="ar-SA"/>
          </a:p>
        </p:txBody>
      </p:sp>
      <p:sp>
        <p:nvSpPr>
          <p:cNvPr id="8" name="عنوان 7"/>
          <p:cNvSpPr>
            <a:spLocks noGrp="1"/>
          </p:cNvSpPr>
          <p:nvPr>
            <p:ph type="title"/>
          </p:nvPr>
        </p:nvSpPr>
        <p:spPr/>
        <p:txBody>
          <a:bodyPr rtlCol="0"/>
          <a:lstStyle>
            <a:extLst/>
          </a:lstStyle>
          <a:p>
            <a:r>
              <a:rPr kumimoji="0" lang="ar-SA" smtClean="0"/>
              <a:t>انقر لتحرير نمط العنوان الرئيسي</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مقارنة">
    <p:bg>
      <p:bgRef idx="1003">
        <a:schemeClr val="bg1"/>
      </p:bgRef>
    </p:bg>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8229600" cy="1143000"/>
          </a:xfrm>
        </p:spPr>
        <p:txBody>
          <a:bodyPr anchor="ctr"/>
          <a:lstStyle>
            <a:lvl1pPr>
              <a:defRPr/>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ar-SA" smtClean="0"/>
              <a:t>انقر لتحرير أنماط النص الرئيسي</a:t>
            </a:r>
          </a:p>
        </p:txBody>
      </p:sp>
      <p:sp>
        <p:nvSpPr>
          <p:cNvPr id="4" name="عنصر نائب للنص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ar-SA" smtClean="0"/>
              <a:t>انقر لتحرير أنماط النص الرئيسي</a:t>
            </a:r>
          </a:p>
        </p:txBody>
      </p:sp>
      <p:sp>
        <p:nvSpPr>
          <p:cNvPr id="5" name="عنصر نائب للمحتوى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عنصر نائب للمحتوى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عنصر نائب للتاريخ 6"/>
          <p:cNvSpPr>
            <a:spLocks noGrp="1"/>
          </p:cNvSpPr>
          <p:nvPr>
            <p:ph type="dt" sz="half" idx="10"/>
          </p:nvPr>
        </p:nvSpPr>
        <p:spPr/>
        <p:txBody>
          <a:bodyPr/>
          <a:lstStyle>
            <a:extLst/>
          </a:lstStyle>
          <a:p>
            <a:fld id="{EF07A43E-3241-462D-892F-C094718941AB}" type="datetime1">
              <a:rPr lang="en-US" smtClean="0"/>
              <a:pPr/>
              <a:t>9/12/2018</a:t>
            </a:fld>
            <a:endParaRPr lang="ar-SA"/>
          </a:p>
        </p:txBody>
      </p:sp>
      <p:sp>
        <p:nvSpPr>
          <p:cNvPr id="8" name="عنصر نائب للتذييل 7"/>
          <p:cNvSpPr>
            <a:spLocks noGrp="1"/>
          </p:cNvSpPr>
          <p:nvPr>
            <p:ph type="ftr" sz="quarter" idx="11"/>
          </p:nvPr>
        </p:nvSpPr>
        <p:spPr/>
        <p:txBody>
          <a:bodyPr/>
          <a:lstStyle>
            <a:extLst/>
          </a:lstStyle>
          <a:p>
            <a:endParaRPr lang="ar-SA"/>
          </a:p>
        </p:txBody>
      </p:sp>
      <p:sp>
        <p:nvSpPr>
          <p:cNvPr id="9" name="عنصر نائب لرقم الشريحة 8"/>
          <p:cNvSpPr>
            <a:spLocks noGrp="1"/>
          </p:cNvSpPr>
          <p:nvPr>
            <p:ph type="sldNum" sz="quarter" idx="12"/>
          </p:nvPr>
        </p:nvSpPr>
        <p:spPr/>
        <p:txBody>
          <a:bodyPr/>
          <a:lstStyle>
            <a:extLst/>
          </a:lstStyle>
          <a:p>
            <a:fld id="{8B7F884A-080E-48E0-B80E-8EF88869CBBE}" type="slidenum">
              <a:rPr lang="ar-SA" smtClean="0"/>
              <a:pPr/>
              <a:t>‹#›</a:t>
            </a:fld>
            <a:endParaRPr lang="ar-SA"/>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bg>
      <p:bgRef idx="1002">
        <a:schemeClr val="bg1"/>
      </p:bgRef>
    </p:bg>
    <p:spTree>
      <p:nvGrpSpPr>
        <p:cNvPr id="1" name=""/>
        <p:cNvGrpSpPr/>
        <p:nvPr/>
      </p:nvGrpSpPr>
      <p:grpSpPr>
        <a:xfrm>
          <a:off x="0" y="0"/>
          <a:ext cx="0" cy="0"/>
          <a:chOff x="0" y="0"/>
          <a:chExt cx="0" cy="0"/>
        </a:xfrm>
      </p:grpSpPr>
      <p:sp>
        <p:nvSpPr>
          <p:cNvPr id="3" name="عنصر نائب للتاريخ 2"/>
          <p:cNvSpPr>
            <a:spLocks noGrp="1"/>
          </p:cNvSpPr>
          <p:nvPr>
            <p:ph type="dt" sz="half" idx="10"/>
          </p:nvPr>
        </p:nvSpPr>
        <p:spPr/>
        <p:txBody>
          <a:bodyPr/>
          <a:lstStyle>
            <a:extLst/>
          </a:lstStyle>
          <a:p>
            <a:fld id="{E2C9AAC4-E565-44BB-A63B-3044A7C9CDFC}" type="datetime1">
              <a:rPr lang="en-US" smtClean="0"/>
              <a:pPr/>
              <a:t>9/12/2018</a:t>
            </a:fld>
            <a:endParaRPr lang="ar-SA"/>
          </a:p>
        </p:txBody>
      </p:sp>
      <p:sp>
        <p:nvSpPr>
          <p:cNvPr id="4" name="عنصر نائب للتذييل 3"/>
          <p:cNvSpPr>
            <a:spLocks noGrp="1"/>
          </p:cNvSpPr>
          <p:nvPr>
            <p:ph type="ftr" sz="quarter" idx="11"/>
          </p:nvPr>
        </p:nvSpPr>
        <p:spPr/>
        <p:txBody>
          <a:bodyPr/>
          <a:lstStyle>
            <a:extLst/>
          </a:lstStyle>
          <a:p>
            <a:endParaRPr lang="ar-SA"/>
          </a:p>
        </p:txBody>
      </p:sp>
      <p:sp>
        <p:nvSpPr>
          <p:cNvPr id="5" name="عنصر نائب لرقم الشريحة 4"/>
          <p:cNvSpPr>
            <a:spLocks noGrp="1"/>
          </p:cNvSpPr>
          <p:nvPr>
            <p:ph type="sldNum" sz="quarter" idx="12"/>
          </p:nvPr>
        </p:nvSpPr>
        <p:spPr/>
        <p:txBody>
          <a:bodyPr/>
          <a:lstStyle>
            <a:extLst/>
          </a:lstStyle>
          <a:p>
            <a:fld id="{8B7F884A-080E-48E0-B80E-8EF88869CBBE}" type="slidenum">
              <a:rPr lang="ar-SA" smtClean="0"/>
              <a:pPr/>
              <a:t>‹#›</a:t>
            </a:fld>
            <a:endParaRPr lang="ar-SA"/>
          </a:p>
        </p:txBody>
      </p:sp>
      <p:sp>
        <p:nvSpPr>
          <p:cNvPr id="6" name="عنوان 5"/>
          <p:cNvSpPr>
            <a:spLocks noGrp="1"/>
          </p:cNvSpPr>
          <p:nvPr>
            <p:ph type="title"/>
          </p:nvPr>
        </p:nvSpPr>
        <p:spPr/>
        <p:txBody>
          <a:bodyPr rtlCol="0"/>
          <a:lstStyle>
            <a:extLst/>
          </a:lstStyle>
          <a:p>
            <a:r>
              <a:rPr kumimoji="0" lang="ar-SA" smtClean="0"/>
              <a:t>انقر لتحرير نمط العنوان الرئيسي</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extLst/>
          </a:lstStyle>
          <a:p>
            <a:fld id="{D1F652EE-687F-47CD-ABA7-8C15F5372370}" type="datetime1">
              <a:rPr lang="en-US" smtClean="0"/>
              <a:pPr/>
              <a:t>9/12/2018</a:t>
            </a:fld>
            <a:endParaRPr lang="ar-SA"/>
          </a:p>
        </p:txBody>
      </p:sp>
      <p:sp>
        <p:nvSpPr>
          <p:cNvPr id="3" name="عنصر نائب للتذييل 2"/>
          <p:cNvSpPr>
            <a:spLocks noGrp="1"/>
          </p:cNvSpPr>
          <p:nvPr>
            <p:ph type="ftr" sz="quarter" idx="11"/>
          </p:nvPr>
        </p:nvSpPr>
        <p:spPr/>
        <p:txBody>
          <a:bodyPr/>
          <a:lstStyle>
            <a:extLst/>
          </a:lstStyle>
          <a:p>
            <a:endParaRPr lang="ar-SA"/>
          </a:p>
        </p:txBody>
      </p:sp>
      <p:sp>
        <p:nvSpPr>
          <p:cNvPr id="4" name="عنصر نائب لرقم الشريحة 3"/>
          <p:cNvSpPr>
            <a:spLocks noGrp="1"/>
          </p:cNvSpPr>
          <p:nvPr>
            <p:ph type="sldNum" sz="quarter" idx="12"/>
          </p:nvPr>
        </p:nvSpPr>
        <p:spPr/>
        <p:txBody>
          <a:bodyPr/>
          <a:lstStyle>
            <a:extLst/>
          </a:lstStyle>
          <a:p>
            <a:fld id="{8B7F884A-080E-48E0-B80E-8EF88869CBBE}" type="slidenum">
              <a:rPr lang="ar-SA" smtClean="0"/>
              <a:pPr/>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محتوى ذو تسمية توضيحية">
    <p:bg>
      <p:bgRef idx="1003">
        <a:schemeClr val="bg1"/>
      </p:bgRef>
    </p:bg>
    <p:spTree>
      <p:nvGrpSpPr>
        <p:cNvPr id="1" name=""/>
        <p:cNvGrpSpPr/>
        <p:nvPr/>
      </p:nvGrpSpPr>
      <p:grpSpPr>
        <a:xfrm>
          <a:off x="0" y="0"/>
          <a:ext cx="0" cy="0"/>
          <a:chOff x="0" y="0"/>
          <a:chExt cx="0" cy="0"/>
        </a:xfrm>
      </p:grpSpPr>
      <p:sp>
        <p:nvSpPr>
          <p:cNvPr id="2" name="عنوان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ar-SA" smtClean="0"/>
              <a:t>انقر لتحرير أنماط النص الرئيسي</a:t>
            </a:r>
          </a:p>
        </p:txBody>
      </p:sp>
      <p:sp>
        <p:nvSpPr>
          <p:cNvPr id="4" name="عنصر نائب للمحتوى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a:xfrm>
            <a:off x="6727032" y="6407944"/>
            <a:ext cx="1920240" cy="365760"/>
          </a:xfrm>
        </p:spPr>
        <p:txBody>
          <a:bodyPr/>
          <a:lstStyle>
            <a:extLst/>
          </a:lstStyle>
          <a:p>
            <a:fld id="{870FBBCC-A37B-4A01-AB23-AE866B560ABF}" type="datetime1">
              <a:rPr lang="en-US" smtClean="0"/>
              <a:pPr/>
              <a:t>9/12/2018</a:t>
            </a:fld>
            <a:endParaRPr lang="ar-SA"/>
          </a:p>
        </p:txBody>
      </p:sp>
      <p:sp>
        <p:nvSpPr>
          <p:cNvPr id="6" name="عنصر نائب للتذييل 5"/>
          <p:cNvSpPr>
            <a:spLocks noGrp="1"/>
          </p:cNvSpPr>
          <p:nvPr>
            <p:ph type="ftr" sz="quarter" idx="11"/>
          </p:nvPr>
        </p:nvSpPr>
        <p:spPr/>
        <p:txBody>
          <a:bodyPr/>
          <a:lstStyle>
            <a:extLst/>
          </a:lstStyle>
          <a:p>
            <a:endParaRPr lang="ar-SA"/>
          </a:p>
        </p:txBody>
      </p:sp>
      <p:sp>
        <p:nvSpPr>
          <p:cNvPr id="7" name="عنصر نائب لرقم الشريحة 6"/>
          <p:cNvSpPr>
            <a:spLocks noGrp="1"/>
          </p:cNvSpPr>
          <p:nvPr>
            <p:ph type="sldNum" sz="quarter" idx="12"/>
          </p:nvPr>
        </p:nvSpPr>
        <p:spPr/>
        <p:txBody>
          <a:bodyPr/>
          <a:lstStyle>
            <a:extLst/>
          </a:lstStyle>
          <a:p>
            <a:fld id="{8B7F884A-080E-48E0-B80E-8EF88869CBBE}" type="slidenum">
              <a:rPr lang="ar-SA" smtClean="0"/>
              <a:pPr/>
              <a:t>‹#›</a:t>
            </a:fld>
            <a:endParaRPr lang="ar-SA"/>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bg>
      <p:bgRef idx="1002">
        <a:schemeClr val="bg1"/>
      </p:bgRef>
    </p:bg>
    <p:spTree>
      <p:nvGrpSpPr>
        <p:cNvPr id="1" name=""/>
        <p:cNvGrpSpPr/>
        <p:nvPr/>
      </p:nvGrpSpPr>
      <p:grpSpPr>
        <a:xfrm>
          <a:off x="0" y="0"/>
          <a:ext cx="0" cy="0"/>
          <a:chOff x="0" y="0"/>
          <a:chExt cx="0" cy="0"/>
        </a:xfrm>
      </p:grpSpPr>
      <p:sp>
        <p:nvSpPr>
          <p:cNvPr id="4" name="عنصر نائب للنص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ar-SA" smtClean="0"/>
              <a:t>انقر لتحرير أنماط النص الرئيسي</a:t>
            </a:r>
          </a:p>
        </p:txBody>
      </p:sp>
      <p:sp>
        <p:nvSpPr>
          <p:cNvPr id="3" name="عنصر نائب للصورة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ar-SA" smtClean="0"/>
              <a:t>انقر فوق الرمز لإضافة صورة</a:t>
            </a:r>
            <a:endParaRPr kumimoji="0" lang="en-US" dirty="0"/>
          </a:p>
        </p:txBody>
      </p:sp>
      <p:sp>
        <p:nvSpPr>
          <p:cNvPr id="5" name="عنصر نائب للتاريخ 4"/>
          <p:cNvSpPr>
            <a:spLocks noGrp="1"/>
          </p:cNvSpPr>
          <p:nvPr>
            <p:ph type="dt" sz="half" idx="10"/>
          </p:nvPr>
        </p:nvSpPr>
        <p:spPr/>
        <p:txBody>
          <a:bodyPr/>
          <a:lstStyle>
            <a:lvl1pPr>
              <a:defRPr>
                <a:solidFill>
                  <a:schemeClr val="tx1"/>
                </a:solidFill>
              </a:defRPr>
            </a:lvl1pPr>
            <a:extLst/>
          </a:lstStyle>
          <a:p>
            <a:fld id="{A3E8D852-11FD-4753-8156-CFF37018961B}" type="datetime1">
              <a:rPr lang="en-US" smtClean="0"/>
              <a:pPr/>
              <a:t>9/12/2018</a:t>
            </a:fld>
            <a:endParaRPr lang="ar-SA"/>
          </a:p>
        </p:txBody>
      </p:sp>
      <p:sp>
        <p:nvSpPr>
          <p:cNvPr id="6" name="عنصر نائب للتذييل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ar-SA"/>
          </a:p>
        </p:txBody>
      </p:sp>
      <p:sp>
        <p:nvSpPr>
          <p:cNvPr id="7" name="عنصر نائب لرقم الشريحة 6"/>
          <p:cNvSpPr>
            <a:spLocks noGrp="1"/>
          </p:cNvSpPr>
          <p:nvPr>
            <p:ph type="sldNum" sz="quarter" idx="12"/>
          </p:nvPr>
        </p:nvSpPr>
        <p:spPr/>
        <p:txBody>
          <a:bodyPr/>
          <a:lstStyle>
            <a:lvl1pPr>
              <a:defRPr>
                <a:solidFill>
                  <a:schemeClr val="tx1"/>
                </a:solidFill>
              </a:defRPr>
            </a:lvl1pPr>
            <a:extLst/>
          </a:lstStyle>
          <a:p>
            <a:fld id="{8B7F884A-080E-48E0-B80E-8EF88869CBBE}" type="slidenum">
              <a:rPr lang="ar-SA" smtClean="0"/>
              <a:pPr/>
              <a:t>‹#›</a:t>
            </a:fld>
            <a:endParaRPr lang="ar-SA"/>
          </a:p>
        </p:txBody>
      </p:sp>
      <p:sp>
        <p:nvSpPr>
          <p:cNvPr id="2" name="عنوان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ar-SA" smtClean="0"/>
              <a:t>انقر لتحرير نمط العنوان الرئيسي</a:t>
            </a:r>
            <a:endParaRPr kumimoji="0" lang="en-US"/>
          </a:p>
        </p:txBody>
      </p:sp>
      <p:sp>
        <p:nvSpPr>
          <p:cNvPr id="8" name="شكل حر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شكل حر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مثلث قائم الزاوية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رابط مستقيم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شارة رتبة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شارة رتبة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شكل حر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شكل حر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مثلث قائم الزاوية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رابط مستقيم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عنصر نائب للعنوان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ar-SA" smtClean="0"/>
              <a:t>انقر لتحرير نمط العنوان الرئيسي</a:t>
            </a:r>
            <a:endParaRPr kumimoji="0" lang="en-US"/>
          </a:p>
        </p:txBody>
      </p:sp>
      <p:sp>
        <p:nvSpPr>
          <p:cNvPr id="30" name="عنصر نائب للنص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10" name="عنصر نائب للتاريخ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FF961FC1-2089-4267-8D6F-35CA69C0C3FB}" type="datetime1">
              <a:rPr lang="en-US" smtClean="0"/>
              <a:pPr/>
              <a:t>9/12/2018</a:t>
            </a:fld>
            <a:endParaRPr lang="ar-SA"/>
          </a:p>
        </p:txBody>
      </p:sp>
      <p:sp>
        <p:nvSpPr>
          <p:cNvPr id="22" name="عنصر نائب للتذييل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ar-SA"/>
          </a:p>
        </p:txBody>
      </p:sp>
      <p:sp>
        <p:nvSpPr>
          <p:cNvPr id="18" name="عنصر نائب لرقم الشريحة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8B7F884A-080E-48E0-B80E-8EF88869CBBE}" type="slidenum">
              <a:rPr lang="ar-SA" smtClean="0"/>
              <a:pPr/>
              <a:t>‹#›</a:t>
            </a:fld>
            <a:endParaRPr lang="ar-SA"/>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hf hdr="0" ftr="0" dt="0"/>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51" name="Title 1"/>
          <p:cNvSpPr>
            <a:spLocks noGrp="1"/>
          </p:cNvSpPr>
          <p:nvPr>
            <p:ph type="ctrTitle" idx="4294967295"/>
          </p:nvPr>
        </p:nvSpPr>
        <p:spPr>
          <a:xfrm>
            <a:off x="0" y="285750"/>
            <a:ext cx="7772400" cy="4357688"/>
          </a:xfrm>
        </p:spPr>
        <p:txBody>
          <a:bodyPr/>
          <a:lstStyle/>
          <a:p>
            <a:pPr eaLnBrk="1" hangingPunct="1"/>
            <a:r>
              <a:rPr lang="ar-JO" sz="3200" smtClean="0"/>
              <a:t/>
            </a:r>
            <a:br>
              <a:rPr lang="ar-JO" sz="3200" smtClean="0"/>
            </a:br>
            <a:r>
              <a:rPr lang="ar-JO" sz="3200" smtClean="0"/>
              <a:t/>
            </a:r>
            <a:br>
              <a:rPr lang="ar-JO" sz="3200" smtClean="0"/>
            </a:br>
            <a:r>
              <a:rPr lang="ar-JO" sz="3200" smtClean="0"/>
              <a:t/>
            </a:r>
            <a:br>
              <a:rPr lang="ar-JO" sz="3200" smtClean="0"/>
            </a:br>
            <a:r>
              <a:rPr lang="ar-JO" sz="3200" smtClean="0"/>
              <a:t/>
            </a:r>
            <a:br>
              <a:rPr lang="ar-JO" sz="3200" smtClean="0"/>
            </a:br>
            <a:r>
              <a:rPr lang="ar-JO" sz="3200" smtClean="0"/>
              <a:t/>
            </a:r>
            <a:br>
              <a:rPr lang="ar-JO" sz="3200" smtClean="0"/>
            </a:br>
            <a:endParaRPr lang="ar-JO" sz="2800" smtClean="0"/>
          </a:p>
        </p:txBody>
      </p:sp>
      <p:sp>
        <p:nvSpPr>
          <p:cNvPr id="9" name="Rounded Rectangle 8"/>
          <p:cNvSpPr/>
          <p:nvPr/>
        </p:nvSpPr>
        <p:spPr>
          <a:xfrm>
            <a:off x="533400" y="2492896"/>
            <a:ext cx="7881938" cy="4007917"/>
          </a:xfrm>
          <a:prstGeom prst="roundRect">
            <a:avLst/>
          </a:prstGeom>
        </p:spPr>
        <p:style>
          <a:lnRef idx="2">
            <a:schemeClr val="accent5">
              <a:shade val="50000"/>
            </a:schemeClr>
          </a:lnRef>
          <a:fillRef idx="1">
            <a:schemeClr val="accent5"/>
          </a:fillRef>
          <a:effectRef idx="0">
            <a:schemeClr val="accent5"/>
          </a:effectRef>
          <a:fontRef idx="minor">
            <a:schemeClr val="lt1"/>
          </a:fontRef>
        </p:style>
        <p:txBody>
          <a:bodyPr anchor="ctr"/>
          <a:lstStyle/>
          <a:p>
            <a:pPr algn="ctr" rtl="1">
              <a:defRPr/>
            </a:pPr>
            <a:endParaRPr lang="ar-SA" b="1" dirty="0" smtClean="0">
              <a:solidFill>
                <a:schemeClr val="tx1"/>
              </a:solidFill>
            </a:endParaRPr>
          </a:p>
          <a:p>
            <a:pPr algn="ctr" rtl="1">
              <a:defRPr/>
            </a:pPr>
            <a:endParaRPr lang="ar-SA" b="1" dirty="0" smtClean="0">
              <a:solidFill>
                <a:schemeClr val="tx1"/>
              </a:solidFill>
            </a:endParaRPr>
          </a:p>
          <a:p>
            <a:pPr algn="ctr" rtl="1">
              <a:defRPr/>
            </a:pPr>
            <a:endParaRPr lang="en-US" sz="400" b="1" dirty="0" smtClean="0">
              <a:solidFill>
                <a:srgbClr val="365F91"/>
              </a:solidFill>
              <a:latin typeface="Sakkal Majalla" pitchFamily="2" charset="-78"/>
            </a:endParaRPr>
          </a:p>
          <a:p>
            <a:pPr algn="ctr" rtl="1">
              <a:defRPr/>
            </a:pPr>
            <a:endParaRPr lang="en-US" sz="400" b="1" dirty="0" smtClean="0">
              <a:solidFill>
                <a:srgbClr val="365F91"/>
              </a:solidFill>
              <a:latin typeface="Sakkal Majalla" pitchFamily="2" charset="-78"/>
            </a:endParaRPr>
          </a:p>
          <a:p>
            <a:pPr algn="ctr" rtl="1">
              <a:defRPr/>
            </a:pPr>
            <a:endParaRPr lang="en-US" sz="400" b="1" dirty="0" smtClean="0">
              <a:solidFill>
                <a:srgbClr val="365F91"/>
              </a:solidFill>
              <a:latin typeface="Sakkal Majalla" pitchFamily="2" charset="-78"/>
            </a:endParaRPr>
          </a:p>
          <a:p>
            <a:pPr algn="ctr">
              <a:defRPr/>
            </a:pPr>
            <a:endParaRPr lang="ar-SA" sz="800" b="1" dirty="0" smtClean="0">
              <a:latin typeface="Simplified Arabic" pitchFamily="18" charset="-78"/>
              <a:cs typeface="Simplified Arabic" pitchFamily="18" charset="-78"/>
            </a:endParaRPr>
          </a:p>
          <a:p>
            <a:pPr algn="ctr">
              <a:defRPr/>
            </a:pPr>
            <a:r>
              <a:rPr lang="ar-SA" sz="6000" b="1" dirty="0" smtClean="0">
                <a:latin typeface="Simplified Arabic" pitchFamily="18" charset="-78"/>
                <a:cs typeface="Simplified Arabic" pitchFamily="18" charset="-78"/>
              </a:rPr>
              <a:t>العنف ضد المرأة</a:t>
            </a:r>
            <a:endParaRPr lang="en-US" sz="6000" b="1" dirty="0" smtClean="0">
              <a:solidFill>
                <a:srgbClr val="365F91"/>
              </a:solidFill>
              <a:latin typeface="Sakkal Majalla" pitchFamily="2" charset="-78"/>
            </a:endParaRPr>
          </a:p>
          <a:p>
            <a:pPr algn="ctr">
              <a:defRPr/>
            </a:pPr>
            <a:r>
              <a:rPr lang="ar-SA" sz="2400" b="1" dirty="0" smtClean="0">
                <a:latin typeface="Simplified Arabic" pitchFamily="18" charset="-78"/>
                <a:cs typeface="Simplified Arabic" pitchFamily="18" charset="-78"/>
              </a:rPr>
              <a:t>السياسات، البيانات، التكلفة</a:t>
            </a:r>
          </a:p>
          <a:p>
            <a:pPr algn="ctr">
              <a:defRPr/>
            </a:pPr>
            <a:r>
              <a:rPr lang="ar-SA" sz="4800" b="1" dirty="0" smtClean="0">
                <a:latin typeface="Simplified Arabic" pitchFamily="18" charset="-78"/>
                <a:cs typeface="Simplified Arabic" pitchFamily="18" charset="-78"/>
              </a:rPr>
              <a:t>تجربة دولة فلسطين</a:t>
            </a:r>
          </a:p>
          <a:p>
            <a:pPr algn="ctr" rtl="1">
              <a:defRPr/>
            </a:pPr>
            <a:endParaRPr lang="en-US" sz="3600" dirty="0" smtClean="0">
              <a:solidFill>
                <a:schemeClr val="tx1"/>
              </a:solidFill>
            </a:endParaRPr>
          </a:p>
          <a:p>
            <a:pPr algn="ctr">
              <a:buNone/>
            </a:pPr>
            <a:r>
              <a:rPr lang="ar-SA" b="1" smtClean="0">
                <a:latin typeface="Simplified Arabic" pitchFamily="18" charset="-78"/>
                <a:cs typeface="Simplified Arabic" pitchFamily="18" charset="-78"/>
              </a:rPr>
              <a:t>سبتمبر </a:t>
            </a:r>
            <a:r>
              <a:rPr lang="ar-SA" b="1" dirty="0" smtClean="0">
                <a:latin typeface="Simplified Arabic" pitchFamily="18" charset="-78"/>
                <a:cs typeface="Simplified Arabic" pitchFamily="18" charset="-78"/>
              </a:rPr>
              <a:t>2018</a:t>
            </a:r>
            <a:endParaRPr lang="en-US" dirty="0" smtClean="0">
              <a:latin typeface="Simplified Arabic" pitchFamily="18" charset="-78"/>
              <a:cs typeface="Simplified Arabic" pitchFamily="18" charset="-78"/>
            </a:endParaRPr>
          </a:p>
          <a:p>
            <a:pPr algn="ctr">
              <a:buNone/>
            </a:pPr>
            <a:r>
              <a:rPr lang="ar-SA" b="1" dirty="0" err="1" smtClean="0">
                <a:latin typeface="Simplified Arabic" pitchFamily="18" charset="-78"/>
                <a:cs typeface="Simplified Arabic" pitchFamily="18" charset="-78"/>
              </a:rPr>
              <a:t>بيروت </a:t>
            </a:r>
            <a:r>
              <a:rPr lang="ar-SA" b="1" dirty="0" smtClean="0">
                <a:latin typeface="Simplified Arabic" pitchFamily="18" charset="-78"/>
                <a:cs typeface="Simplified Arabic" pitchFamily="18" charset="-78"/>
              </a:rPr>
              <a:t>– </a:t>
            </a:r>
            <a:r>
              <a:rPr lang="ar-SA" b="1" dirty="0" err="1" smtClean="0">
                <a:latin typeface="Simplified Arabic" pitchFamily="18" charset="-78"/>
                <a:cs typeface="Simplified Arabic" pitchFamily="18" charset="-78"/>
              </a:rPr>
              <a:t>الاسكوا</a:t>
            </a:r>
            <a:r>
              <a:rPr lang="ar-SA" b="1" dirty="0" smtClean="0">
                <a:latin typeface="Simplified Arabic" pitchFamily="18" charset="-78"/>
                <a:cs typeface="Simplified Arabic" pitchFamily="18" charset="-78"/>
              </a:rPr>
              <a:t> </a:t>
            </a:r>
            <a:endParaRPr lang="en-US" dirty="0" smtClean="0">
              <a:latin typeface="Simplified Arabic" pitchFamily="18" charset="-78"/>
              <a:cs typeface="Simplified Arabic" pitchFamily="18" charset="-78"/>
            </a:endParaRPr>
          </a:p>
          <a:p>
            <a:pPr algn="ctr" rtl="1">
              <a:defRPr/>
            </a:pPr>
            <a:r>
              <a:rPr lang="ar-JO" b="1" dirty="0" smtClean="0">
                <a:solidFill>
                  <a:schemeClr val="tx1"/>
                </a:solidFill>
              </a:rPr>
              <a:t/>
            </a:r>
            <a:br>
              <a:rPr lang="ar-JO" b="1" dirty="0" smtClean="0">
                <a:solidFill>
                  <a:schemeClr val="tx1"/>
                </a:solidFill>
              </a:rPr>
            </a:br>
            <a:endParaRPr lang="ar-JO" b="1" dirty="0">
              <a:solidFill>
                <a:schemeClr val="tx1"/>
              </a:solidFill>
            </a:endParaRPr>
          </a:p>
        </p:txBody>
      </p:sp>
      <p:sp>
        <p:nvSpPr>
          <p:cNvPr id="11" name="Rectangle 10"/>
          <p:cNvSpPr/>
          <p:nvPr/>
        </p:nvSpPr>
        <p:spPr>
          <a:xfrm>
            <a:off x="467544" y="533400"/>
            <a:ext cx="8136904" cy="157162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rtl="1">
              <a:defRPr/>
            </a:pPr>
            <a:r>
              <a:rPr lang="ar-SA" sz="2400" b="1" cap="small" dirty="0">
                <a:solidFill>
                  <a:schemeClr val="tx1"/>
                </a:solidFill>
                <a:latin typeface="Simplified Arabic" pitchFamily="18" charset="-78"/>
                <a:cs typeface="Simplified Arabic" pitchFamily="18" charset="-78"/>
              </a:rPr>
              <a:t>     </a:t>
            </a:r>
            <a:r>
              <a:rPr lang="ar-SA" sz="2400" b="1" cap="small" dirty="0" smtClean="0">
                <a:solidFill>
                  <a:schemeClr val="tx1"/>
                </a:solidFill>
                <a:latin typeface="Simplified Arabic" pitchFamily="18" charset="-78"/>
                <a:cs typeface="Simplified Arabic" pitchFamily="18" charset="-78"/>
              </a:rPr>
              <a:t>دولة فلسطين                                      </a:t>
            </a:r>
            <a:r>
              <a:rPr lang="ar-SA" sz="2400" b="1" cap="small" dirty="0" smtClean="0">
                <a:solidFill>
                  <a:schemeClr val="tx1"/>
                </a:solidFill>
              </a:rPr>
              <a:t>وزارة شؤون المرأة</a:t>
            </a:r>
            <a:endParaRPr lang="ar-JO" sz="2400" b="1" cap="small" dirty="0">
              <a:solidFill>
                <a:schemeClr val="tx1"/>
              </a:solidFill>
            </a:endParaRPr>
          </a:p>
        </p:txBody>
      </p:sp>
      <p:sp>
        <p:nvSpPr>
          <p:cNvPr id="8" name="عنصر نائب لرقم الشريحة 7"/>
          <p:cNvSpPr>
            <a:spLocks noGrp="1"/>
          </p:cNvSpPr>
          <p:nvPr>
            <p:ph type="sldNum" sz="quarter" idx="12"/>
          </p:nvPr>
        </p:nvSpPr>
        <p:spPr/>
        <p:txBody>
          <a:bodyPr/>
          <a:lstStyle/>
          <a:p>
            <a:fld id="{8B7F884A-080E-48E0-B80E-8EF88869CBBE}" type="slidenum">
              <a:rPr lang="ar-SA" smtClean="0"/>
              <a:pPr/>
              <a:t>1</a:t>
            </a:fld>
            <a:endParaRPr lang="ar-SA"/>
          </a:p>
        </p:txBody>
      </p:sp>
      <p:pic>
        <p:nvPicPr>
          <p:cNvPr id="7" name="Picture 6"/>
          <p:cNvPicPr/>
          <p:nvPr/>
        </p:nvPicPr>
        <p:blipFill>
          <a:blip r:embed="rId2" cstate="print"/>
          <a:srcRect/>
          <a:stretch>
            <a:fillRect/>
          </a:stretch>
        </p:blipFill>
        <p:spPr bwMode="auto">
          <a:xfrm>
            <a:off x="3923928" y="620688"/>
            <a:ext cx="1296144" cy="1368152"/>
          </a:xfrm>
          <a:prstGeom prst="rect">
            <a:avLst/>
          </a:prstGeom>
          <a:noFill/>
          <a:ln w="9525">
            <a:noFill/>
            <a:miter lim="800000"/>
            <a:headEnd/>
            <a:tailEnd/>
          </a:ln>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9" presetClass="entr" presetSubtype="0" fill="hold" grpId="0" nodeType="withEffect">
                                  <p:stCondLst>
                                    <p:cond delay="0"/>
                                  </p:stCondLst>
                                  <p:childTnLst>
                                    <p:set>
                                      <p:cBhvr>
                                        <p:cTn id="6" dur="1" fill="hold">
                                          <p:stCondLst>
                                            <p:cond delay="0"/>
                                          </p:stCondLst>
                                        </p:cTn>
                                        <p:tgtEl>
                                          <p:spTgt spid="2051"/>
                                        </p:tgtEl>
                                        <p:attrNameLst>
                                          <p:attrName>style.visibility</p:attrName>
                                        </p:attrNameLst>
                                      </p:cBhvr>
                                      <p:to>
                                        <p:strVal val="visible"/>
                                      </p:to>
                                    </p:set>
                                    <p:anim calcmode="lin" valueType="num">
                                      <p:cBhvr>
                                        <p:cTn id="7" dur="1000" fill="hold"/>
                                        <p:tgtEl>
                                          <p:spTgt spid="2051"/>
                                        </p:tgtEl>
                                        <p:attrNameLst>
                                          <p:attrName>ppt_x</p:attrName>
                                        </p:attrNameLst>
                                      </p:cBhvr>
                                      <p:tavLst>
                                        <p:tav tm="0">
                                          <p:val>
                                            <p:strVal val="#ppt_x-.2"/>
                                          </p:val>
                                        </p:tav>
                                        <p:tav tm="100000">
                                          <p:val>
                                            <p:strVal val="#ppt_x"/>
                                          </p:val>
                                        </p:tav>
                                      </p:tavLst>
                                    </p:anim>
                                    <p:anim calcmode="lin" valueType="num">
                                      <p:cBhvr>
                                        <p:cTn id="8" dur="1000" fill="hold"/>
                                        <p:tgtEl>
                                          <p:spTgt spid="2051"/>
                                        </p:tgtEl>
                                        <p:attrNameLst>
                                          <p:attrName>ppt_y</p:attrName>
                                        </p:attrNameLst>
                                      </p:cBhvr>
                                      <p:tavLst>
                                        <p:tav tm="0">
                                          <p:val>
                                            <p:strVal val="#ppt_y"/>
                                          </p:val>
                                        </p:tav>
                                        <p:tav tm="100000">
                                          <p:val>
                                            <p:strVal val="#ppt_y"/>
                                          </p:val>
                                        </p:tav>
                                      </p:tavLst>
                                    </p:anim>
                                    <p:animEffect transition="in" filter="wipe(right)" prLst="gradientSize: 0.1">
                                      <p:cBhvr>
                                        <p:cTn id="9" dur="1000"/>
                                        <p:tgtEl>
                                          <p:spTgt spid="205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1"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lgn="r" rtl="1">
              <a:buNone/>
            </a:pPr>
            <a:endParaRPr lang="ar-SA" dirty="0" smtClean="0"/>
          </a:p>
          <a:p>
            <a:pPr algn="r" rtl="1">
              <a:buNone/>
            </a:pPr>
            <a:endParaRPr lang="ar-SA" dirty="0" smtClean="0"/>
          </a:p>
          <a:p>
            <a:pPr algn="r" rtl="1">
              <a:buNone/>
            </a:pPr>
            <a:endParaRPr lang="en-US" dirty="0"/>
          </a:p>
        </p:txBody>
      </p:sp>
      <p:sp>
        <p:nvSpPr>
          <p:cNvPr id="3" name="Slide Number Placeholder 2"/>
          <p:cNvSpPr>
            <a:spLocks noGrp="1"/>
          </p:cNvSpPr>
          <p:nvPr>
            <p:ph type="sldNum" sz="quarter" idx="12"/>
          </p:nvPr>
        </p:nvSpPr>
        <p:spPr/>
        <p:txBody>
          <a:bodyPr/>
          <a:lstStyle/>
          <a:p>
            <a:fld id="{8B7F884A-080E-48E0-B80E-8EF88869CBBE}" type="slidenum">
              <a:rPr lang="ar-SA" smtClean="0"/>
              <a:pPr/>
              <a:t>10</a:t>
            </a:fld>
            <a:endParaRPr lang="ar-SA"/>
          </a:p>
        </p:txBody>
      </p:sp>
      <p:sp>
        <p:nvSpPr>
          <p:cNvPr id="4" name="Title 3"/>
          <p:cNvSpPr>
            <a:spLocks noGrp="1"/>
          </p:cNvSpPr>
          <p:nvPr>
            <p:ph type="title"/>
          </p:nvPr>
        </p:nvSpPr>
        <p:spPr/>
        <p:txBody>
          <a:bodyPr/>
          <a:lstStyle/>
          <a:p>
            <a:pPr algn="r" rtl="1"/>
            <a:r>
              <a:rPr lang="ar-SA" dirty="0" smtClean="0"/>
              <a:t>آلية العمل على العنف ضد المرأة</a:t>
            </a:r>
            <a:endParaRPr lang="en-US" dirty="0"/>
          </a:p>
        </p:txBody>
      </p:sp>
      <p:sp>
        <p:nvSpPr>
          <p:cNvPr id="5" name="Oval 4"/>
          <p:cNvSpPr/>
          <p:nvPr/>
        </p:nvSpPr>
        <p:spPr>
          <a:xfrm>
            <a:off x="6948264" y="2708920"/>
            <a:ext cx="1440160" cy="115212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SA" dirty="0" smtClean="0"/>
              <a:t>وزارة شؤون المرأة</a:t>
            </a:r>
            <a:endParaRPr lang="en-US" dirty="0"/>
          </a:p>
        </p:txBody>
      </p:sp>
      <p:cxnSp>
        <p:nvCxnSpPr>
          <p:cNvPr id="7" name="Straight Arrow Connector 6"/>
          <p:cNvCxnSpPr>
            <a:stCxn id="5" idx="2"/>
          </p:cNvCxnSpPr>
          <p:nvPr/>
        </p:nvCxnSpPr>
        <p:spPr>
          <a:xfrm flipH="1">
            <a:off x="5796136" y="3284984"/>
            <a:ext cx="1152128"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8" name="Rectangle 7"/>
          <p:cNvSpPr/>
          <p:nvPr/>
        </p:nvSpPr>
        <p:spPr>
          <a:xfrm>
            <a:off x="4427984" y="2348880"/>
            <a:ext cx="1296144" cy="208823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SA" dirty="0" smtClean="0"/>
              <a:t>النقاش مع كافة الشركاء</a:t>
            </a:r>
            <a:r>
              <a:rPr lang="en-US" dirty="0" smtClean="0"/>
              <a:t> </a:t>
            </a:r>
            <a:r>
              <a:rPr lang="ar-SA" dirty="0" smtClean="0"/>
              <a:t> (حكومة ومجتمع مدني)</a:t>
            </a:r>
            <a:endParaRPr lang="en-US" dirty="0"/>
          </a:p>
        </p:txBody>
      </p:sp>
      <p:cxnSp>
        <p:nvCxnSpPr>
          <p:cNvPr id="10" name="Straight Arrow Connector 9"/>
          <p:cNvCxnSpPr/>
          <p:nvPr/>
        </p:nvCxnSpPr>
        <p:spPr>
          <a:xfrm flipH="1" flipV="1">
            <a:off x="3995936" y="3429000"/>
            <a:ext cx="432048" cy="3600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4" name="Oval 13"/>
          <p:cNvSpPr/>
          <p:nvPr/>
        </p:nvSpPr>
        <p:spPr>
          <a:xfrm>
            <a:off x="2339752" y="2780928"/>
            <a:ext cx="1584176" cy="136815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SA" dirty="0" smtClean="0"/>
              <a:t>تطوير السياسات وصياغتها</a:t>
            </a:r>
            <a:endParaRPr lang="en-US" dirty="0"/>
          </a:p>
        </p:txBody>
      </p:sp>
      <p:cxnSp>
        <p:nvCxnSpPr>
          <p:cNvPr id="16" name="Straight Arrow Connector 15"/>
          <p:cNvCxnSpPr/>
          <p:nvPr/>
        </p:nvCxnSpPr>
        <p:spPr>
          <a:xfrm flipH="1">
            <a:off x="1907704" y="3429000"/>
            <a:ext cx="36004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7" name="Rounded Rectangle 16"/>
          <p:cNvSpPr/>
          <p:nvPr/>
        </p:nvSpPr>
        <p:spPr>
          <a:xfrm>
            <a:off x="827584" y="2492896"/>
            <a:ext cx="936104" cy="187220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SA" dirty="0" smtClean="0"/>
              <a:t>مصادقة مجلس الوزراء</a:t>
            </a:r>
            <a:endParaRPr lang="en-US" dirty="0"/>
          </a:p>
        </p:txBody>
      </p:sp>
      <p:cxnSp>
        <p:nvCxnSpPr>
          <p:cNvPr id="19" name="Straight Arrow Connector 18"/>
          <p:cNvCxnSpPr/>
          <p:nvPr/>
        </p:nvCxnSpPr>
        <p:spPr>
          <a:xfrm>
            <a:off x="1259632" y="4437112"/>
            <a:ext cx="0" cy="93610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1" name="Straight Arrow Connector 20"/>
          <p:cNvCxnSpPr/>
          <p:nvPr/>
        </p:nvCxnSpPr>
        <p:spPr>
          <a:xfrm>
            <a:off x="1403648" y="5373216"/>
            <a:ext cx="576064"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2" name="Oval 21"/>
          <p:cNvSpPr/>
          <p:nvPr/>
        </p:nvSpPr>
        <p:spPr>
          <a:xfrm>
            <a:off x="2051720" y="4581128"/>
            <a:ext cx="1512168" cy="144016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SA" dirty="0" smtClean="0"/>
              <a:t>ادماج السياسات في الخطط الحكومية</a:t>
            </a:r>
            <a:endParaRPr lang="en-US" dirty="0"/>
          </a:p>
        </p:txBody>
      </p:sp>
      <p:cxnSp>
        <p:nvCxnSpPr>
          <p:cNvPr id="24" name="Straight Arrow Connector 23"/>
          <p:cNvCxnSpPr/>
          <p:nvPr/>
        </p:nvCxnSpPr>
        <p:spPr>
          <a:xfrm>
            <a:off x="3635896" y="5373216"/>
            <a:ext cx="864096"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5" name="Rectangle 24"/>
          <p:cNvSpPr/>
          <p:nvPr/>
        </p:nvSpPr>
        <p:spPr>
          <a:xfrm>
            <a:off x="4644008" y="4941168"/>
            <a:ext cx="1368152" cy="108012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SA" dirty="0" smtClean="0"/>
              <a:t>تعديل وتطوير قوانين</a:t>
            </a:r>
          </a:p>
          <a:p>
            <a:pPr algn="ctr"/>
            <a:r>
              <a:rPr lang="ar-SA" dirty="0" smtClean="0"/>
              <a:t>تعديلات تشريعية</a:t>
            </a:r>
            <a:endParaRPr lang="en-US" dirty="0"/>
          </a:p>
        </p:txBody>
      </p:sp>
      <p:cxnSp>
        <p:nvCxnSpPr>
          <p:cNvPr id="27" name="Straight Arrow Connector 26"/>
          <p:cNvCxnSpPr>
            <a:stCxn id="25" idx="3"/>
          </p:cNvCxnSpPr>
          <p:nvPr/>
        </p:nvCxnSpPr>
        <p:spPr>
          <a:xfrm>
            <a:off x="6012160" y="5481228"/>
            <a:ext cx="360040" cy="3600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31" name="Rounded Rectangle 30"/>
          <p:cNvSpPr/>
          <p:nvPr/>
        </p:nvSpPr>
        <p:spPr>
          <a:xfrm>
            <a:off x="6516216" y="5085184"/>
            <a:ext cx="1656184" cy="93610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SA" dirty="0" smtClean="0"/>
              <a:t>مصادقة مجلس الوزراء</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lgn="r" rtl="1"/>
            <a:r>
              <a:rPr lang="ar-SA" dirty="0" smtClean="0"/>
              <a:t>يجب التأكيد في البداية على أنه بدون وجود معلومات وطنية رسمية وذات منهجية علمية فمن الصعب صياغة سياسات وطنية تحاكي الواقع، فنحن في فلسطين وضعنا الاستراتيجية بعد مسح العنف الذي اجراه الجهاز المركزي للإحصاء الفلسطيني بطلب من الوزارة عام 2005.</a:t>
            </a:r>
          </a:p>
          <a:p>
            <a:pPr algn="r" rtl="1"/>
            <a:r>
              <a:rPr lang="ar-SA" dirty="0" smtClean="0"/>
              <a:t>هناك نوعين اساسيين من البيانات الوطنية:</a:t>
            </a:r>
          </a:p>
          <a:p>
            <a:pPr algn="r" rtl="1"/>
            <a:r>
              <a:rPr lang="ar-SA" dirty="0" smtClean="0"/>
              <a:t>أولاً البيانات النوعية والتي تأتي من خلال الدراسات.</a:t>
            </a:r>
          </a:p>
          <a:p>
            <a:pPr algn="r" rtl="1"/>
            <a:r>
              <a:rPr lang="ar-SA" dirty="0" smtClean="0"/>
              <a:t>ثانياً البيانات الكمية، وهذه تصنف الى جزئين:</a:t>
            </a:r>
          </a:p>
          <a:p>
            <a:pPr algn="r" rtl="1"/>
            <a:r>
              <a:rPr lang="ar-SA" dirty="0" smtClean="0"/>
              <a:t>بيانات السجلات الإدارية في المؤسسات الحكومية (خاصة الشرطة، الصحة، القضاء، التنمية الاجتماعية).</a:t>
            </a:r>
          </a:p>
          <a:p>
            <a:pPr algn="r" rtl="1"/>
            <a:r>
              <a:rPr lang="ar-SA" dirty="0" smtClean="0"/>
              <a:t>بيانات المسوح الرسمية الذي يجريها جهاز الاحصاء المركزي.</a:t>
            </a:r>
            <a:endParaRPr lang="en-US" dirty="0"/>
          </a:p>
        </p:txBody>
      </p:sp>
      <p:sp>
        <p:nvSpPr>
          <p:cNvPr id="3" name="Slide Number Placeholder 2"/>
          <p:cNvSpPr>
            <a:spLocks noGrp="1"/>
          </p:cNvSpPr>
          <p:nvPr>
            <p:ph type="sldNum" sz="quarter" idx="12"/>
          </p:nvPr>
        </p:nvSpPr>
        <p:spPr/>
        <p:txBody>
          <a:bodyPr/>
          <a:lstStyle/>
          <a:p>
            <a:fld id="{8B7F884A-080E-48E0-B80E-8EF88869CBBE}" type="slidenum">
              <a:rPr lang="ar-SA" smtClean="0"/>
              <a:pPr/>
              <a:t>11</a:t>
            </a:fld>
            <a:endParaRPr lang="ar-SA"/>
          </a:p>
        </p:txBody>
      </p:sp>
      <p:sp>
        <p:nvSpPr>
          <p:cNvPr id="4" name="Title 3"/>
          <p:cNvSpPr>
            <a:spLocks noGrp="1"/>
          </p:cNvSpPr>
          <p:nvPr>
            <p:ph type="title"/>
          </p:nvPr>
        </p:nvSpPr>
        <p:spPr/>
        <p:txBody>
          <a:bodyPr/>
          <a:lstStyle/>
          <a:p>
            <a:pPr algn="r" rtl="1"/>
            <a:r>
              <a:rPr lang="ar-SA" dirty="0" smtClean="0"/>
              <a:t>البيانات الوطنية الخاصة بالعنف ضد المرأة</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lgn="r" rtl="1"/>
            <a:r>
              <a:rPr lang="ar-SA" dirty="0" smtClean="0"/>
              <a:t>بخصوص السجلات الإدارية هي سجلات توثقها المؤسسات الحكومية وخاصة الشرطة، ووزارة التنمية الاجتماعية، ووزارة الصحة، والقضاء الشرعي لحالات النساء المعنفات التي تأتي طلباً للحماية، والعلاج، مما نجم عنه إنشاء نظام التحويل الوطني.</a:t>
            </a:r>
          </a:p>
          <a:p>
            <a:pPr algn="r" rtl="1">
              <a:buNone/>
            </a:pPr>
            <a:endParaRPr lang="ar-SA" dirty="0" smtClean="0"/>
          </a:p>
          <a:p>
            <a:pPr algn="r" rtl="1"/>
            <a:r>
              <a:rPr lang="ar-SA" dirty="0" smtClean="0"/>
              <a:t>تم تطوير هذه السجلات من قبل وزارة شؤون المرأة وذلك بإنشاء المرصد الوطني للعنف، وعملت على تطوير نموذج موحد صدر هذا العام، وسيبدأ العمل به لإنتاج تقارير دورية عن الحالات التي يتم استقبالها.</a:t>
            </a:r>
            <a:endParaRPr lang="en-US" dirty="0"/>
          </a:p>
        </p:txBody>
      </p:sp>
      <p:sp>
        <p:nvSpPr>
          <p:cNvPr id="3" name="Slide Number Placeholder 2"/>
          <p:cNvSpPr>
            <a:spLocks noGrp="1"/>
          </p:cNvSpPr>
          <p:nvPr>
            <p:ph type="sldNum" sz="quarter" idx="12"/>
          </p:nvPr>
        </p:nvSpPr>
        <p:spPr/>
        <p:txBody>
          <a:bodyPr/>
          <a:lstStyle/>
          <a:p>
            <a:fld id="{8B7F884A-080E-48E0-B80E-8EF88869CBBE}" type="slidenum">
              <a:rPr lang="ar-SA" smtClean="0"/>
              <a:pPr/>
              <a:t>12</a:t>
            </a:fld>
            <a:endParaRPr lang="ar-SA"/>
          </a:p>
        </p:txBody>
      </p:sp>
      <p:sp>
        <p:nvSpPr>
          <p:cNvPr id="4" name="Title 3"/>
          <p:cNvSpPr>
            <a:spLocks noGrp="1"/>
          </p:cNvSpPr>
          <p:nvPr>
            <p:ph type="title"/>
          </p:nvPr>
        </p:nvSpPr>
        <p:spPr/>
        <p:txBody>
          <a:bodyPr>
            <a:normAutofit fontScale="90000"/>
          </a:bodyPr>
          <a:lstStyle/>
          <a:p>
            <a:pPr algn="r" rtl="1"/>
            <a:r>
              <a:rPr lang="ar-SA" dirty="0" smtClean="0"/>
              <a:t>تابع: البيانات الوطنية الخاصة بالعنف ضد المرأة</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lgn="r" rtl="1"/>
            <a:r>
              <a:rPr lang="ar-SA" dirty="0" smtClean="0"/>
              <a:t>بيانات المسوح الوطنية والتي يجريها الجهاز المركزي للإحصاء الفلسطيني بطلب من الوزارة.</a:t>
            </a:r>
          </a:p>
          <a:p>
            <a:pPr algn="r" rtl="1"/>
            <a:r>
              <a:rPr lang="ar-SA" dirty="0" smtClean="0"/>
              <a:t>تم تنفيذ مسح العنف 2005 تحت عنوان ”مسح العنف الأسري“</a:t>
            </a:r>
          </a:p>
          <a:p>
            <a:pPr algn="r" rtl="1"/>
            <a:r>
              <a:rPr lang="ar-SA" dirty="0" smtClean="0"/>
              <a:t>كما تم تنفيذ مسح العنف 2011 تحت عنوان ”مسح العنف في المجتمع الفلسطيني“</a:t>
            </a:r>
          </a:p>
          <a:p>
            <a:pPr algn="r" rtl="1"/>
            <a:r>
              <a:rPr lang="ar-SA" dirty="0" smtClean="0"/>
              <a:t>كما يجري الأن الاعداد لتنفيذ مسح العنف للعام 2018.</a:t>
            </a:r>
            <a:endParaRPr lang="en-US" dirty="0"/>
          </a:p>
        </p:txBody>
      </p:sp>
      <p:sp>
        <p:nvSpPr>
          <p:cNvPr id="3" name="Slide Number Placeholder 2"/>
          <p:cNvSpPr>
            <a:spLocks noGrp="1"/>
          </p:cNvSpPr>
          <p:nvPr>
            <p:ph type="sldNum" sz="quarter" idx="12"/>
          </p:nvPr>
        </p:nvSpPr>
        <p:spPr/>
        <p:txBody>
          <a:bodyPr/>
          <a:lstStyle/>
          <a:p>
            <a:fld id="{8B7F884A-080E-48E0-B80E-8EF88869CBBE}" type="slidenum">
              <a:rPr lang="ar-SA" smtClean="0"/>
              <a:pPr/>
              <a:t>13</a:t>
            </a:fld>
            <a:endParaRPr lang="ar-SA"/>
          </a:p>
        </p:txBody>
      </p:sp>
      <p:sp>
        <p:nvSpPr>
          <p:cNvPr id="4" name="Title 3"/>
          <p:cNvSpPr>
            <a:spLocks noGrp="1"/>
          </p:cNvSpPr>
          <p:nvPr>
            <p:ph type="title"/>
          </p:nvPr>
        </p:nvSpPr>
        <p:spPr/>
        <p:txBody>
          <a:bodyPr>
            <a:normAutofit fontScale="90000"/>
          </a:bodyPr>
          <a:lstStyle/>
          <a:p>
            <a:pPr algn="r" rtl="1"/>
            <a:r>
              <a:rPr lang="ar-SA" dirty="0" smtClean="0"/>
              <a:t>تابع: البيانات الوطنية الخاصة بالعنف ضد المرأة</a:t>
            </a: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lgn="r" rtl="1"/>
            <a:r>
              <a:rPr lang="ar-SA" sz="2800" b="1" dirty="0" smtClean="0">
                <a:latin typeface="Simplified Arabic" pitchFamily="18" charset="-78"/>
                <a:cs typeface="Simplified Arabic" pitchFamily="18" charset="-78"/>
              </a:rPr>
              <a:t>بشكل عام فإن أهمية مسح العنف </a:t>
            </a:r>
            <a:r>
              <a:rPr lang="ar-SA" sz="2800" dirty="0" smtClean="0">
                <a:latin typeface="Simplified Arabic" pitchFamily="18" charset="-78"/>
                <a:cs typeface="Simplified Arabic" pitchFamily="18" charset="-78"/>
              </a:rPr>
              <a:t>تأتي في توفير بيانات شاملة حول العنف الأسري في فلسطين.</a:t>
            </a:r>
          </a:p>
          <a:p>
            <a:pPr algn="r" rtl="1"/>
            <a:endParaRPr lang="ar-SA" sz="2800" dirty="0" smtClean="0">
              <a:latin typeface="Simplified Arabic" pitchFamily="18" charset="-78"/>
              <a:cs typeface="Simplified Arabic" pitchFamily="18" charset="-78"/>
            </a:endParaRPr>
          </a:p>
          <a:p>
            <a:pPr algn="r" rtl="1"/>
            <a:r>
              <a:rPr lang="ar-SA" sz="2800" b="1" dirty="0" smtClean="0">
                <a:latin typeface="Simplified Arabic" pitchFamily="18" charset="-78"/>
                <a:cs typeface="Simplified Arabic" pitchFamily="18" charset="-78"/>
              </a:rPr>
              <a:t>الهدف الاساسي لمسح العنف ضد المرأة:</a:t>
            </a:r>
          </a:p>
          <a:p>
            <a:pPr algn="just" rtl="1"/>
            <a:r>
              <a:rPr lang="ar-SA" b="1" dirty="0" smtClean="0">
                <a:latin typeface="Simplified Arabic" pitchFamily="18" charset="-78"/>
                <a:ea typeface="Times New Roman" pitchFamily="18" charset="0"/>
              </a:rPr>
              <a:t>توفير وتحديث قواعد البيانات حول العنف النفسي، والجسدي، والجنسي  الذي يتعرض له الأفراد في المجتمع الفلسطيني؛ سواء كانوا من النساء اللواتي سبق لهن الزواج، أو الأزواج، أو الأفراد غير المتزوجين (ذكور، أو إناث)، أو الأطفال، أو كبار السن.</a:t>
            </a:r>
          </a:p>
          <a:p>
            <a:pPr algn="r" rtl="1"/>
            <a:endParaRPr lang="en-US" dirty="0"/>
          </a:p>
        </p:txBody>
      </p:sp>
      <p:sp>
        <p:nvSpPr>
          <p:cNvPr id="3" name="Slide Number Placeholder 2"/>
          <p:cNvSpPr>
            <a:spLocks noGrp="1"/>
          </p:cNvSpPr>
          <p:nvPr>
            <p:ph type="sldNum" sz="quarter" idx="12"/>
          </p:nvPr>
        </p:nvSpPr>
        <p:spPr/>
        <p:txBody>
          <a:bodyPr/>
          <a:lstStyle/>
          <a:p>
            <a:fld id="{8B7F884A-080E-48E0-B80E-8EF88869CBBE}" type="slidenum">
              <a:rPr lang="ar-SA" smtClean="0"/>
              <a:pPr/>
              <a:t>14</a:t>
            </a:fld>
            <a:endParaRPr lang="ar-SA"/>
          </a:p>
        </p:txBody>
      </p:sp>
      <p:sp>
        <p:nvSpPr>
          <p:cNvPr id="4" name="Title 3"/>
          <p:cNvSpPr>
            <a:spLocks noGrp="1"/>
          </p:cNvSpPr>
          <p:nvPr>
            <p:ph type="title"/>
          </p:nvPr>
        </p:nvSpPr>
        <p:spPr/>
        <p:txBody>
          <a:bodyPr/>
          <a:lstStyle/>
          <a:p>
            <a:pPr algn="r" rtl="1"/>
            <a:r>
              <a:rPr lang="ar-SA" dirty="0" smtClean="0"/>
              <a:t>مقارنة بين مسحي العنف 2005 و2011</a:t>
            </a: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nvPr>
        </p:nvGraphicFramePr>
        <p:xfrm>
          <a:off x="457200" y="1481138"/>
          <a:ext cx="8229600" cy="4749200"/>
        </p:xfrm>
        <a:graphic>
          <a:graphicData uri="http://schemas.openxmlformats.org/drawingml/2006/table">
            <a:tbl>
              <a:tblPr firstRow="1" bandRow="1">
                <a:tableStyleId>{5C22544A-7EE6-4342-B048-85BDC9FD1C3A}</a:tableStyleId>
              </a:tblPr>
              <a:tblGrid>
                <a:gridCol w="2743200"/>
                <a:gridCol w="2743200"/>
                <a:gridCol w="2743200"/>
              </a:tblGrid>
              <a:tr h="634400">
                <a:tc>
                  <a:txBody>
                    <a:bodyPr/>
                    <a:lstStyle/>
                    <a:p>
                      <a:pPr algn="ctr" rtl="1"/>
                      <a:r>
                        <a:rPr lang="ar-SA" dirty="0" smtClean="0"/>
                        <a:t>مسح 2011</a:t>
                      </a:r>
                      <a:endParaRPr lang="en-US" dirty="0"/>
                    </a:p>
                  </a:txBody>
                  <a:tcPr/>
                </a:tc>
                <a:tc>
                  <a:txBody>
                    <a:bodyPr/>
                    <a:lstStyle/>
                    <a:p>
                      <a:pPr algn="ctr" rtl="1"/>
                      <a:r>
                        <a:rPr lang="ar-SA" dirty="0" smtClean="0"/>
                        <a:t>مسح 2005</a:t>
                      </a:r>
                      <a:endParaRPr lang="en-US" dirty="0"/>
                    </a:p>
                  </a:txBody>
                  <a:tcPr/>
                </a:tc>
                <a:tc>
                  <a:txBody>
                    <a:bodyPr/>
                    <a:lstStyle/>
                    <a:p>
                      <a:pPr algn="ctr" rtl="1"/>
                      <a:r>
                        <a:rPr lang="ar-SA" dirty="0" smtClean="0"/>
                        <a:t>الموضوع</a:t>
                      </a:r>
                      <a:endParaRPr lang="en-US" dirty="0"/>
                    </a:p>
                  </a:txBody>
                  <a:tcPr/>
                </a:tc>
              </a:tr>
              <a:tr h="634400">
                <a:tc>
                  <a:txBody>
                    <a:bodyPr/>
                    <a:lstStyle/>
                    <a:p>
                      <a:pPr algn="ctr"/>
                      <a:r>
                        <a:rPr lang="ar-SA" b="1" dirty="0" smtClean="0"/>
                        <a:t>تم اعتماد التعريف الوطني الذي يشير الى اشكال العنف ”الجسدي، النفسي، الجنسي، الاجتماعي، الاقتصادي“</a:t>
                      </a:r>
                      <a:endParaRPr lang="en-US" b="1" dirty="0"/>
                    </a:p>
                  </a:txBody>
                  <a:tcPr/>
                </a:tc>
                <a:tc>
                  <a:txBody>
                    <a:bodyPr/>
                    <a:lstStyle/>
                    <a:p>
                      <a:pPr algn="ctr"/>
                      <a:r>
                        <a:rPr lang="ar-SA" b="1" dirty="0" smtClean="0"/>
                        <a:t>تم اعتماد تعريف الامم المتحدة</a:t>
                      </a:r>
                    </a:p>
                    <a:p>
                      <a:pPr algn="ctr"/>
                      <a:r>
                        <a:rPr lang="ar-SA" b="1" dirty="0" smtClean="0"/>
                        <a:t>الذي يشير الى اشكال العنف ”الجسدي، النفسي، الجنسي“</a:t>
                      </a:r>
                      <a:endParaRPr lang="en-US" b="1" dirty="0"/>
                    </a:p>
                  </a:txBody>
                  <a:tcPr/>
                </a:tc>
                <a:tc>
                  <a:txBody>
                    <a:bodyPr/>
                    <a:lstStyle/>
                    <a:p>
                      <a:pPr algn="ctr" rtl="1"/>
                      <a:r>
                        <a:rPr lang="ar-SA" sz="3600" b="1" dirty="0" smtClean="0"/>
                        <a:t>في مفهوم العنف</a:t>
                      </a:r>
                      <a:endParaRPr lang="en-US" sz="3600" b="1" dirty="0"/>
                    </a:p>
                  </a:txBody>
                  <a:tcPr/>
                </a:tc>
              </a:tr>
              <a:tr h="634400">
                <a:tc>
                  <a:txBody>
                    <a:bodyPr/>
                    <a:lstStyle/>
                    <a:p>
                      <a:pPr algn="just" rtl="1"/>
                      <a:r>
                        <a:rPr lang="ar-SA" sz="1800" b="1" dirty="0" smtClean="0">
                          <a:latin typeface="Simplified Arabic" pitchFamily="18" charset="-78"/>
                          <a:cs typeface="Simplified Arabic" pitchFamily="18" charset="-78"/>
                        </a:rPr>
                        <a:t>أشكال وأنواع العنف الذي يتعرض له الأفراد الذين لم يسبق لهم الزواج (18-64) سنة سواء كانوا ذكور أو إناث، من أفراد الأسرة أو من قبل آخرين من خارج الأسرة.</a:t>
                      </a:r>
                      <a:endParaRPr lang="en-US" dirty="0"/>
                    </a:p>
                  </a:txBody>
                  <a:tcPr/>
                </a:tc>
                <a:tc>
                  <a:txBody>
                    <a:bodyPr/>
                    <a:lstStyle/>
                    <a:p>
                      <a:pPr marL="0" marR="0" lvl="0" indent="0" algn="just" defTabSz="914400" rtl="1" eaLnBrk="1" fontAlgn="auto" latinLnBrk="0" hangingPunct="1">
                        <a:lnSpc>
                          <a:spcPct val="100000"/>
                        </a:lnSpc>
                        <a:spcBef>
                          <a:spcPts val="0"/>
                        </a:spcBef>
                        <a:spcAft>
                          <a:spcPts val="0"/>
                        </a:spcAft>
                        <a:buClrTx/>
                        <a:buSzTx/>
                        <a:buFontTx/>
                        <a:buNone/>
                        <a:tabLst/>
                        <a:defRPr/>
                      </a:pPr>
                      <a:r>
                        <a:rPr lang="ar-SA" sz="1800" b="1" dirty="0" smtClean="0">
                          <a:latin typeface="Simplified Arabic" pitchFamily="18" charset="-78"/>
                          <a:cs typeface="Simplified Arabic" pitchFamily="18" charset="-78"/>
                        </a:rPr>
                        <a:t>العنف الجسدي والنفسي الذي تتعرض له النساء غير المتزوجات (18 سنة فأكثر) من قبل أحد أفراد الأسرة</a:t>
                      </a:r>
                      <a:endParaRPr lang="en-US" sz="1800" b="1" dirty="0" smtClean="0">
                        <a:solidFill>
                          <a:schemeClr val="tx1"/>
                        </a:solidFill>
                        <a:latin typeface="Simplified Arabic" pitchFamily="18" charset="-78"/>
                        <a:cs typeface="Simplified Arabic" pitchFamily="18" charset="-78"/>
                      </a:endParaRPr>
                    </a:p>
                    <a:p>
                      <a:pPr algn="r" rtl="1"/>
                      <a:endParaRPr lang="en-US" dirty="0"/>
                    </a:p>
                  </a:txBody>
                  <a:tcPr/>
                </a:tc>
                <a:tc rowSpan="2">
                  <a:txBody>
                    <a:bodyPr/>
                    <a:lstStyle/>
                    <a:p>
                      <a:pPr algn="r" rtl="1"/>
                      <a:r>
                        <a:rPr lang="ar-SA" sz="3600" b="1" dirty="0" smtClean="0"/>
                        <a:t>مجتمع المبحوثين والعمر</a:t>
                      </a:r>
                      <a:endParaRPr lang="en-US" sz="3600" b="1" dirty="0"/>
                    </a:p>
                  </a:txBody>
                  <a:tcPr/>
                </a:tc>
              </a:tr>
              <a:tr h="634400">
                <a:tc>
                  <a:txBody>
                    <a:bodyPr/>
                    <a:lstStyle/>
                    <a:p>
                      <a:pPr marL="0" marR="0" lvl="0" indent="0" algn="just" defTabSz="914400" rtl="1" eaLnBrk="1" fontAlgn="auto" latinLnBrk="0" hangingPunct="1">
                        <a:lnSpc>
                          <a:spcPct val="100000"/>
                        </a:lnSpc>
                        <a:spcBef>
                          <a:spcPts val="0"/>
                        </a:spcBef>
                        <a:spcAft>
                          <a:spcPts val="0"/>
                        </a:spcAft>
                        <a:buClrTx/>
                        <a:buSzTx/>
                        <a:buFontTx/>
                        <a:buNone/>
                        <a:tabLst/>
                        <a:defRPr/>
                      </a:pPr>
                      <a:r>
                        <a:rPr lang="ar-SA" sz="1800" b="1" dirty="0" smtClean="0">
                          <a:latin typeface="Simplified Arabic" pitchFamily="18" charset="-78"/>
                          <a:cs typeface="Simplified Arabic" pitchFamily="18" charset="-78"/>
                        </a:rPr>
                        <a:t>العنف الذي يتعرض له الأطفال من (12-17) سنة من قبل أحد من أفراد الأسرة، ومن قبل آخرين من خارج الأسرة وفق</a:t>
                      </a:r>
                      <a:r>
                        <a:rPr lang="ar-SA" sz="1800" b="1" baseline="0" dirty="0" smtClean="0">
                          <a:latin typeface="Simplified Arabic" pitchFamily="18" charset="-78"/>
                          <a:cs typeface="Simplified Arabic" pitchFamily="18" charset="-78"/>
                        </a:rPr>
                        <a:t> رأي الطفل</a:t>
                      </a:r>
                      <a:endParaRPr lang="ar-SA" sz="1800" b="1" dirty="0" smtClean="0">
                        <a:solidFill>
                          <a:schemeClr val="tx1"/>
                        </a:solidFill>
                        <a:latin typeface="Simplified Arabic" pitchFamily="18" charset="-78"/>
                        <a:cs typeface="Simplified Arabic" pitchFamily="18" charset="-78"/>
                      </a:endParaRPr>
                    </a:p>
                    <a:p>
                      <a:endParaRPr lang="en-US" dirty="0"/>
                    </a:p>
                  </a:txBody>
                  <a:tcPr/>
                </a:tc>
                <a:tc>
                  <a:txBody>
                    <a:bodyPr/>
                    <a:lstStyle/>
                    <a:p>
                      <a:pPr marL="0" marR="0" indent="0" algn="just" defTabSz="914400" rtl="1" eaLnBrk="1" fontAlgn="auto" latinLnBrk="0" hangingPunct="1">
                        <a:lnSpc>
                          <a:spcPct val="100000"/>
                        </a:lnSpc>
                        <a:spcBef>
                          <a:spcPts val="0"/>
                        </a:spcBef>
                        <a:spcAft>
                          <a:spcPts val="0"/>
                        </a:spcAft>
                        <a:buClrTx/>
                        <a:buSzTx/>
                        <a:buFontTx/>
                        <a:buNone/>
                        <a:tabLst/>
                        <a:defRPr/>
                      </a:pPr>
                      <a:r>
                        <a:rPr lang="ar-SA" sz="1800" b="1" dirty="0" smtClean="0">
                          <a:latin typeface="Simplified Arabic" pitchFamily="18" charset="-78"/>
                          <a:cs typeface="Simplified Arabic" pitchFamily="18" charset="-78"/>
                        </a:rPr>
                        <a:t>الإيذاء النفسي والجسدي الذي يتعرض له الأطفال (5-17 سنة) وفق رأي الأم.</a:t>
                      </a:r>
                      <a:endParaRPr lang="en-US" sz="1800" b="1" dirty="0" smtClean="0">
                        <a:latin typeface="Simplified Arabic" pitchFamily="18" charset="-78"/>
                        <a:cs typeface="Simplified Arabic" pitchFamily="18" charset="-78"/>
                      </a:endParaRPr>
                    </a:p>
                    <a:p>
                      <a:endParaRPr lang="en-US" dirty="0"/>
                    </a:p>
                  </a:txBody>
                  <a:tcPr/>
                </a:tc>
                <a:tc vMerge="1">
                  <a:txBody>
                    <a:bodyPr/>
                    <a:lstStyle/>
                    <a:p>
                      <a:endParaRPr lang="en-US" dirty="0"/>
                    </a:p>
                  </a:txBody>
                  <a:tcPr/>
                </a:tc>
              </a:tr>
            </a:tbl>
          </a:graphicData>
        </a:graphic>
      </p:graphicFrame>
      <p:sp>
        <p:nvSpPr>
          <p:cNvPr id="3" name="Slide Number Placeholder 2"/>
          <p:cNvSpPr>
            <a:spLocks noGrp="1"/>
          </p:cNvSpPr>
          <p:nvPr>
            <p:ph type="sldNum" sz="quarter" idx="12"/>
          </p:nvPr>
        </p:nvSpPr>
        <p:spPr/>
        <p:txBody>
          <a:bodyPr/>
          <a:lstStyle/>
          <a:p>
            <a:fld id="{8B7F884A-080E-48E0-B80E-8EF88869CBBE}" type="slidenum">
              <a:rPr lang="ar-SA" smtClean="0"/>
              <a:pPr/>
              <a:t>15</a:t>
            </a:fld>
            <a:endParaRPr lang="ar-SA"/>
          </a:p>
        </p:txBody>
      </p:sp>
      <p:sp>
        <p:nvSpPr>
          <p:cNvPr id="4" name="Title 3"/>
          <p:cNvSpPr>
            <a:spLocks noGrp="1"/>
          </p:cNvSpPr>
          <p:nvPr>
            <p:ph type="title"/>
          </p:nvPr>
        </p:nvSpPr>
        <p:spPr/>
        <p:txBody>
          <a:bodyPr>
            <a:normAutofit fontScale="90000"/>
          </a:bodyPr>
          <a:lstStyle/>
          <a:p>
            <a:pPr algn="r" rtl="1"/>
            <a:r>
              <a:rPr lang="ar-SA" dirty="0" smtClean="0"/>
              <a:t>تابع: مقارنة أوجه الاختلاف مسح 2005 و2011</a:t>
            </a: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nvPr>
        </p:nvGraphicFramePr>
        <p:xfrm>
          <a:off x="457200" y="1481138"/>
          <a:ext cx="8229600" cy="2941320"/>
        </p:xfrm>
        <a:graphic>
          <a:graphicData uri="http://schemas.openxmlformats.org/drawingml/2006/table">
            <a:tbl>
              <a:tblPr firstRow="1" bandRow="1">
                <a:tableStyleId>{5C22544A-7EE6-4342-B048-85BDC9FD1C3A}</a:tableStyleId>
              </a:tblPr>
              <a:tblGrid>
                <a:gridCol w="2743200"/>
                <a:gridCol w="2743200"/>
                <a:gridCol w="2743200"/>
              </a:tblGrid>
              <a:tr h="370840">
                <a:tc>
                  <a:txBody>
                    <a:bodyPr/>
                    <a:lstStyle/>
                    <a:p>
                      <a:pPr algn="ctr" rtl="1"/>
                      <a:r>
                        <a:rPr lang="ar-SA" dirty="0" smtClean="0"/>
                        <a:t>مسح 2011</a:t>
                      </a:r>
                      <a:endParaRPr lang="en-US" dirty="0"/>
                    </a:p>
                  </a:txBody>
                  <a:tcPr/>
                </a:tc>
                <a:tc>
                  <a:txBody>
                    <a:bodyPr/>
                    <a:lstStyle/>
                    <a:p>
                      <a:pPr algn="ctr" rtl="1"/>
                      <a:r>
                        <a:rPr lang="ar-SA" dirty="0" smtClean="0"/>
                        <a:t>مسح 2005</a:t>
                      </a:r>
                      <a:endParaRPr lang="en-US" dirty="0"/>
                    </a:p>
                  </a:txBody>
                  <a:tcPr/>
                </a:tc>
                <a:tc>
                  <a:txBody>
                    <a:bodyPr/>
                    <a:lstStyle/>
                    <a:p>
                      <a:pPr algn="ctr" rtl="1"/>
                      <a:r>
                        <a:rPr lang="ar-SA" dirty="0" smtClean="0"/>
                        <a:t>الموضوع</a:t>
                      </a:r>
                      <a:endParaRPr lang="en-US" dirty="0"/>
                    </a:p>
                  </a:txBody>
                  <a:tcPr/>
                </a:tc>
              </a:tr>
              <a:tr h="370840">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SA" sz="1800" b="1" dirty="0" smtClean="0">
                          <a:solidFill>
                            <a:schemeClr val="tx1"/>
                          </a:solidFill>
                          <a:latin typeface="Simplified Arabic" pitchFamily="18" charset="-78"/>
                          <a:cs typeface="Simplified Arabic" pitchFamily="18" charset="-78"/>
                        </a:rPr>
                        <a:t>العنف</a:t>
                      </a:r>
                      <a:r>
                        <a:rPr lang="ar-SA" sz="1800" b="1" baseline="0" dirty="0" smtClean="0">
                          <a:solidFill>
                            <a:schemeClr val="tx1"/>
                          </a:solidFill>
                          <a:latin typeface="Simplified Arabic" pitchFamily="18" charset="-78"/>
                          <a:cs typeface="Simplified Arabic" pitchFamily="18" charset="-78"/>
                        </a:rPr>
                        <a:t> </a:t>
                      </a:r>
                      <a:r>
                        <a:rPr lang="ar-SA" sz="1800" b="1" dirty="0" smtClean="0">
                          <a:solidFill>
                            <a:schemeClr val="tx1"/>
                          </a:solidFill>
                          <a:latin typeface="Simplified Arabic" pitchFamily="18" charset="-78"/>
                          <a:cs typeface="Simplified Arabic" pitchFamily="18" charset="-78"/>
                        </a:rPr>
                        <a:t>الذي يتعرض له الزوج من قبل زوجته، وفق رأي الزوجة</a:t>
                      </a:r>
                      <a:endParaRPr lang="en-US" sz="1800" b="1" dirty="0" smtClean="0">
                        <a:solidFill>
                          <a:schemeClr val="tx1"/>
                        </a:solidFill>
                        <a:latin typeface="Simplified Arabic" pitchFamily="18" charset="-78"/>
                        <a:cs typeface="Simplified Arabic" pitchFamily="18" charset="-78"/>
                      </a:endParaRPr>
                    </a:p>
                    <a:p>
                      <a:pPr algn="ctr" rtl="1"/>
                      <a:endParaRPr lang="en-US" dirty="0"/>
                    </a:p>
                  </a:txBody>
                  <a:tcPr/>
                </a:tc>
                <a:tc>
                  <a:txBody>
                    <a:bodyPr/>
                    <a:lstStyle/>
                    <a:p>
                      <a:pPr algn="ctr" rtl="1"/>
                      <a:r>
                        <a:rPr lang="ar-SA" dirty="0" smtClean="0"/>
                        <a:t>لم يؤخذ به</a:t>
                      </a:r>
                      <a:endParaRPr lang="en-US" dirty="0"/>
                    </a:p>
                  </a:txBody>
                  <a:tcPr/>
                </a:tc>
                <a:tc>
                  <a:txBody>
                    <a:bodyPr/>
                    <a:lstStyle/>
                    <a:p>
                      <a:pPr algn="ctr" rtl="1"/>
                      <a:r>
                        <a:rPr lang="ar-SA" b="1" dirty="0" smtClean="0"/>
                        <a:t>العنف ضد الزوج </a:t>
                      </a:r>
                      <a:endParaRPr lang="en-US" b="1" dirty="0"/>
                    </a:p>
                  </a:txBody>
                  <a:tcPr/>
                </a:tc>
              </a:tr>
              <a:tr h="370840">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SA" sz="1800" b="1" dirty="0" smtClean="0">
                          <a:latin typeface="Simplified Arabic" pitchFamily="18" charset="-78"/>
                          <a:cs typeface="Simplified Arabic" pitchFamily="18" charset="-78"/>
                        </a:rPr>
                        <a:t>الجهات التي يتوجه لها هؤلاء الأفراد لطلب المساعدة.</a:t>
                      </a:r>
                      <a:endParaRPr lang="en-US" sz="1800" b="1" dirty="0" smtClean="0">
                        <a:latin typeface="Simplified Arabic" pitchFamily="18" charset="-78"/>
                        <a:cs typeface="Simplified Arabic" pitchFamily="18" charset="-78"/>
                      </a:endParaRPr>
                    </a:p>
                    <a:p>
                      <a:pPr algn="ctr" rtl="1"/>
                      <a:endParaRPr lang="en-US" dirty="0"/>
                    </a:p>
                  </a:txBody>
                  <a:tcPr/>
                </a:tc>
                <a:tc>
                  <a:txBody>
                    <a:bodyPr/>
                    <a:lstStyle/>
                    <a:p>
                      <a:pPr algn="ctr" rtl="1"/>
                      <a:r>
                        <a:rPr lang="ar-SA" dirty="0" smtClean="0"/>
                        <a:t>لم يؤخذ به</a:t>
                      </a:r>
                      <a:endParaRPr lang="en-US" dirty="0"/>
                    </a:p>
                  </a:txBody>
                  <a:tcPr/>
                </a:tc>
                <a:tc>
                  <a:txBody>
                    <a:bodyPr/>
                    <a:lstStyle/>
                    <a:p>
                      <a:pPr algn="ctr" rtl="1"/>
                      <a:r>
                        <a:rPr lang="ar-SA" b="1" dirty="0" smtClean="0"/>
                        <a:t>جهات طلب المساعدة من جهات</a:t>
                      </a:r>
                      <a:r>
                        <a:rPr lang="ar-SA" b="1" baseline="0" dirty="0" smtClean="0"/>
                        <a:t> الاختصاص</a:t>
                      </a:r>
                      <a:endParaRPr lang="en-US" b="1" dirty="0"/>
                    </a:p>
                  </a:txBody>
                  <a:tcPr/>
                </a:tc>
              </a:tr>
              <a:tr h="370840">
                <a:tc>
                  <a:txBody>
                    <a:bodyPr/>
                    <a:lstStyle/>
                    <a:p>
                      <a:pPr algn="ctr" rtl="1"/>
                      <a:r>
                        <a:rPr lang="ar-SA" dirty="0" smtClean="0"/>
                        <a:t>5811 أسره</a:t>
                      </a:r>
                      <a:endParaRPr lang="en-US" dirty="0"/>
                    </a:p>
                  </a:txBody>
                  <a:tcPr/>
                </a:tc>
                <a:tc>
                  <a:txBody>
                    <a:bodyPr/>
                    <a:lstStyle/>
                    <a:p>
                      <a:pPr algn="ctr" rtl="1"/>
                      <a:r>
                        <a:rPr lang="ar-SA" dirty="0" smtClean="0"/>
                        <a:t>4212 أسرة</a:t>
                      </a:r>
                      <a:endParaRPr lang="en-US" dirty="0"/>
                    </a:p>
                  </a:txBody>
                  <a:tcPr/>
                </a:tc>
                <a:tc>
                  <a:txBody>
                    <a:bodyPr/>
                    <a:lstStyle/>
                    <a:p>
                      <a:pPr algn="ctr" rtl="1"/>
                      <a:r>
                        <a:rPr lang="ar-SA" b="1" dirty="0" smtClean="0"/>
                        <a:t>عينة المسح </a:t>
                      </a:r>
                      <a:endParaRPr lang="en-US" b="1" dirty="0"/>
                    </a:p>
                  </a:txBody>
                  <a:tcPr/>
                </a:tc>
              </a:tr>
              <a:tr h="370840">
                <a:tc>
                  <a:txBody>
                    <a:bodyPr/>
                    <a:lstStyle/>
                    <a:p>
                      <a:pPr algn="ctr" rtl="1"/>
                      <a:r>
                        <a:rPr lang="ar-SA" dirty="0" smtClean="0"/>
                        <a:t>مسح العنف في المجتمع الفلسطيني</a:t>
                      </a:r>
                      <a:endParaRPr lang="en-US" dirty="0"/>
                    </a:p>
                  </a:txBody>
                  <a:tcPr/>
                </a:tc>
                <a:tc>
                  <a:txBody>
                    <a:bodyPr/>
                    <a:lstStyle/>
                    <a:p>
                      <a:pPr algn="ctr" rtl="1"/>
                      <a:r>
                        <a:rPr lang="ar-SA" dirty="0" smtClean="0"/>
                        <a:t>مسح العنف الأسري</a:t>
                      </a:r>
                      <a:endParaRPr lang="en-US" dirty="0"/>
                    </a:p>
                  </a:txBody>
                  <a:tcPr/>
                </a:tc>
                <a:tc>
                  <a:txBody>
                    <a:bodyPr/>
                    <a:lstStyle/>
                    <a:p>
                      <a:pPr algn="ctr" rtl="1"/>
                      <a:r>
                        <a:rPr lang="ar-SA" dirty="0" smtClean="0"/>
                        <a:t>عنوان المسح</a:t>
                      </a:r>
                      <a:endParaRPr lang="en-US" dirty="0"/>
                    </a:p>
                  </a:txBody>
                  <a:tcPr/>
                </a:tc>
              </a:tr>
            </a:tbl>
          </a:graphicData>
        </a:graphic>
      </p:graphicFrame>
      <p:sp>
        <p:nvSpPr>
          <p:cNvPr id="3" name="Slide Number Placeholder 2"/>
          <p:cNvSpPr>
            <a:spLocks noGrp="1"/>
          </p:cNvSpPr>
          <p:nvPr>
            <p:ph type="sldNum" sz="quarter" idx="12"/>
          </p:nvPr>
        </p:nvSpPr>
        <p:spPr/>
        <p:txBody>
          <a:bodyPr/>
          <a:lstStyle/>
          <a:p>
            <a:fld id="{8B7F884A-080E-48E0-B80E-8EF88869CBBE}" type="slidenum">
              <a:rPr lang="ar-SA" smtClean="0"/>
              <a:pPr/>
              <a:t>16</a:t>
            </a:fld>
            <a:endParaRPr lang="ar-SA"/>
          </a:p>
        </p:txBody>
      </p:sp>
      <p:sp>
        <p:nvSpPr>
          <p:cNvPr id="4" name="Title 3"/>
          <p:cNvSpPr>
            <a:spLocks noGrp="1"/>
          </p:cNvSpPr>
          <p:nvPr>
            <p:ph type="title"/>
          </p:nvPr>
        </p:nvSpPr>
        <p:spPr>
          <a:xfrm>
            <a:off x="395536" y="274638"/>
            <a:ext cx="8291264" cy="1143000"/>
          </a:xfrm>
        </p:spPr>
        <p:txBody>
          <a:bodyPr>
            <a:normAutofit fontScale="90000"/>
          </a:bodyPr>
          <a:lstStyle/>
          <a:p>
            <a:pPr algn="r" rtl="1"/>
            <a:r>
              <a:rPr lang="ar-SA" dirty="0" smtClean="0"/>
              <a:t>تابع مقارنة اوجه الاختلاف بين مسح 2005 و2011</a:t>
            </a: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nvPr>
        </p:nvGraphicFramePr>
        <p:xfrm>
          <a:off x="457200" y="1481138"/>
          <a:ext cx="7571184" cy="4531360"/>
        </p:xfrm>
        <a:graphic>
          <a:graphicData uri="http://schemas.openxmlformats.org/drawingml/2006/table">
            <a:tbl>
              <a:tblPr firstRow="1" bandRow="1">
                <a:tableStyleId>{5C22544A-7EE6-4342-B048-85BDC9FD1C3A}</a:tableStyleId>
              </a:tblPr>
              <a:tblGrid>
                <a:gridCol w="3785592"/>
                <a:gridCol w="3785592"/>
              </a:tblGrid>
              <a:tr h="370840">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lang="ar-SA" sz="1600" dirty="0" smtClean="0">
                          <a:solidFill>
                            <a:schemeClr val="bg1"/>
                          </a:solidFill>
                        </a:rPr>
                        <a:t>المؤشرات المضافة</a:t>
                      </a:r>
                      <a:r>
                        <a:rPr lang="ar-SA" sz="1600" baseline="0" dirty="0" smtClean="0">
                          <a:solidFill>
                            <a:schemeClr val="bg1"/>
                          </a:solidFill>
                        </a:rPr>
                        <a:t> على دورة العام 2011</a:t>
                      </a:r>
                      <a:endParaRPr lang="ar-SA" sz="1600" dirty="0" smtClean="0">
                        <a:solidFill>
                          <a:schemeClr val="bg1"/>
                        </a:solidFill>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ar-SA" sz="1800" dirty="0" smtClean="0">
                          <a:solidFill>
                            <a:schemeClr val="bg1"/>
                          </a:solidFill>
                        </a:rPr>
                        <a:t>ابرز المؤشرات المشتركة بين دورتي</a:t>
                      </a:r>
                      <a:r>
                        <a:rPr lang="ar-SA" sz="1800" baseline="0" dirty="0" smtClean="0">
                          <a:solidFill>
                            <a:schemeClr val="bg1"/>
                          </a:solidFill>
                        </a:rPr>
                        <a:t> 2005 و 2011</a:t>
                      </a:r>
                      <a:endParaRPr lang="ar-SA" sz="1800" dirty="0" smtClean="0">
                        <a:solidFill>
                          <a:schemeClr val="bg1"/>
                        </a:solidFill>
                      </a:endParaRPr>
                    </a:p>
                    <a:p>
                      <a:pPr algn="ctr"/>
                      <a:endParaRPr lang="en-US" dirty="0"/>
                    </a:p>
                  </a:txBody>
                  <a:tcPr/>
                </a:tc>
              </a:tr>
              <a:tr h="370840">
                <a:tc gridSpan="2">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kumimoji="0" lang="ar-SA" sz="1800" b="1" u="none" kern="1200" dirty="0" smtClean="0">
                          <a:solidFill>
                            <a:schemeClr val="dk1"/>
                          </a:solidFill>
                          <a:latin typeface="+mn-lt"/>
                          <a:ea typeface="+mn-ea"/>
                          <a:cs typeface="+mn-cs"/>
                        </a:rPr>
                        <a:t>النساء اللواتي سبق لهن الزواج</a:t>
                      </a:r>
                    </a:p>
                  </a:txBody>
                  <a:tcPr/>
                </a:tc>
                <a:tc hMerge="1">
                  <a:txBody>
                    <a:bodyPr/>
                    <a:lstStyle/>
                    <a:p>
                      <a:endParaRPr lang="en-US" dirty="0"/>
                    </a:p>
                  </a:txBody>
                  <a:tcPr/>
                </a:tc>
              </a:tr>
              <a:tr h="370840">
                <a:tc>
                  <a:txBody>
                    <a:bodyPr/>
                    <a:lstStyle/>
                    <a:p>
                      <a:pPr marL="342900" marR="0" indent="-342900" algn="just" defTabSz="914400" rtl="1" eaLnBrk="1" fontAlgn="auto" latinLnBrk="0" hangingPunct="1">
                        <a:lnSpc>
                          <a:spcPct val="150000"/>
                        </a:lnSpc>
                        <a:spcBef>
                          <a:spcPts val="0"/>
                        </a:spcBef>
                        <a:spcAft>
                          <a:spcPts val="0"/>
                        </a:spcAft>
                        <a:buClr>
                          <a:schemeClr val="tx1"/>
                        </a:buClr>
                        <a:buSzTx/>
                        <a:buFont typeface="+mj-lt"/>
                        <a:buAutoNum type="arabicPeriod"/>
                        <a:tabLst/>
                        <a:defRPr/>
                      </a:pPr>
                      <a:r>
                        <a:rPr kumimoji="0" lang="ar-SA" sz="1800" b="0" kern="1200" dirty="0" smtClean="0">
                          <a:solidFill>
                            <a:schemeClr val="tx1"/>
                          </a:solidFill>
                          <a:latin typeface="Simplified Arabic" pitchFamily="18" charset="-78"/>
                          <a:ea typeface="+mn-ea"/>
                          <a:cs typeface="Simplified Arabic" pitchFamily="18" charset="-78"/>
                        </a:rPr>
                        <a:t>تعرض النساء </a:t>
                      </a:r>
                      <a:r>
                        <a:rPr kumimoji="0" lang="ar-SA" sz="1800" b="0" kern="1200" baseline="0" dirty="0" smtClean="0">
                          <a:solidFill>
                            <a:schemeClr val="tx1"/>
                          </a:solidFill>
                          <a:latin typeface="Simplified Arabic" pitchFamily="18" charset="-78"/>
                          <a:ea typeface="+mn-ea"/>
                          <a:cs typeface="Simplified Arabic" pitchFamily="18" charset="-78"/>
                        </a:rPr>
                        <a:t> لأشكال وأنواع العنف (</a:t>
                      </a:r>
                      <a:r>
                        <a:rPr kumimoji="0" lang="ar-SA" sz="1800" b="0" kern="1200" dirty="0" smtClean="0">
                          <a:solidFill>
                            <a:schemeClr val="tx1"/>
                          </a:solidFill>
                          <a:latin typeface="Simplified Arabic" pitchFamily="18" charset="-78"/>
                          <a:ea typeface="+mn-ea"/>
                          <a:cs typeface="Simplified Arabic" pitchFamily="18" charset="-78"/>
                        </a:rPr>
                        <a:t>الاجتماعي والاقتصادي) من قبل الزوج. </a:t>
                      </a:r>
                    </a:p>
                    <a:p>
                      <a:pPr marL="342900" indent="-342900" algn="just" rtl="1" eaLnBrk="1" latinLnBrk="0" hangingPunct="1">
                        <a:lnSpc>
                          <a:spcPct val="150000"/>
                        </a:lnSpc>
                        <a:buFont typeface="+mj-lt"/>
                        <a:buAutoNum type="arabicPeriod"/>
                      </a:pPr>
                      <a:r>
                        <a:rPr kumimoji="0" lang="ar-SA" sz="1800" b="0" kern="1200" dirty="0" smtClean="0">
                          <a:solidFill>
                            <a:schemeClr val="tx1"/>
                          </a:solidFill>
                          <a:latin typeface="Simplified Arabic" pitchFamily="18" charset="-78"/>
                          <a:ea typeface="+mn-ea"/>
                          <a:cs typeface="Simplified Arabic" pitchFamily="18" charset="-78"/>
                        </a:rPr>
                        <a:t>تعرض النساء</a:t>
                      </a:r>
                      <a:r>
                        <a:rPr kumimoji="0" lang="ar-SA" sz="1800" b="0" kern="1200" baseline="0" dirty="0" smtClean="0">
                          <a:solidFill>
                            <a:schemeClr val="tx1"/>
                          </a:solidFill>
                          <a:latin typeface="Simplified Arabic" pitchFamily="18" charset="-78"/>
                          <a:ea typeface="+mn-ea"/>
                          <a:cs typeface="Simplified Arabic" pitchFamily="18" charset="-78"/>
                        </a:rPr>
                        <a:t> </a:t>
                      </a:r>
                      <a:r>
                        <a:rPr kumimoji="0" lang="ar-SA" sz="1800" b="0" kern="1200" dirty="0" smtClean="0">
                          <a:solidFill>
                            <a:schemeClr val="tx1"/>
                          </a:solidFill>
                          <a:latin typeface="Simplified Arabic" pitchFamily="18" charset="-78"/>
                          <a:ea typeface="+mn-ea"/>
                          <a:cs typeface="Simplified Arabic" pitchFamily="18" charset="-78"/>
                        </a:rPr>
                        <a:t>للعنف النفسي من أفراد خارج الأسرة</a:t>
                      </a:r>
                    </a:p>
                    <a:p>
                      <a:pPr marL="342900" indent="-342900" algn="just" rtl="1" eaLnBrk="1" latinLnBrk="0" hangingPunct="1">
                        <a:lnSpc>
                          <a:spcPct val="150000"/>
                        </a:lnSpc>
                        <a:buFont typeface="+mj-lt"/>
                        <a:buAutoNum type="arabicPeriod"/>
                      </a:pPr>
                      <a:r>
                        <a:rPr kumimoji="0" lang="ar-SA" sz="1800" b="0" kern="1200" dirty="0" smtClean="0">
                          <a:solidFill>
                            <a:schemeClr val="tx1"/>
                          </a:solidFill>
                          <a:latin typeface="Simplified Arabic" pitchFamily="18" charset="-78"/>
                          <a:ea typeface="+mn-ea"/>
                          <a:cs typeface="Simplified Arabic" pitchFamily="18" charset="-78"/>
                        </a:rPr>
                        <a:t>الجهات التي تتوجه لها لطلب المساعدة.</a:t>
                      </a:r>
                    </a:p>
                    <a:p>
                      <a:pPr marL="342900" indent="-342900" algn="just" rtl="1" eaLnBrk="1" latinLnBrk="0" hangingPunct="1">
                        <a:lnSpc>
                          <a:spcPct val="150000"/>
                        </a:lnSpc>
                        <a:buFont typeface="+mj-lt"/>
                        <a:buAutoNum type="arabicPeriod"/>
                      </a:pPr>
                      <a:r>
                        <a:rPr kumimoji="0" lang="ar-SA" sz="1800" b="0" kern="1200" dirty="0" smtClean="0">
                          <a:solidFill>
                            <a:schemeClr val="tx1"/>
                          </a:solidFill>
                          <a:latin typeface="Simplified Arabic" pitchFamily="18" charset="-78"/>
                          <a:ea typeface="+mn-ea"/>
                          <a:cs typeface="Simplified Arabic" pitchFamily="18" charset="-78"/>
                        </a:rPr>
                        <a:t> أشكال العنف المختلفة التي تتعرض له في أي مكان من الأماكن المختلفة </a:t>
                      </a:r>
                    </a:p>
                    <a:p>
                      <a:endParaRPr lang="en-US" dirty="0"/>
                    </a:p>
                  </a:txBody>
                  <a:tcPr/>
                </a:tc>
                <a:tc>
                  <a:txBody>
                    <a:bodyPr/>
                    <a:lstStyle/>
                    <a:p>
                      <a:pPr marL="342900" indent="-342900" algn="just" rtl="1" eaLnBrk="1" latinLnBrk="0" hangingPunct="1">
                        <a:lnSpc>
                          <a:spcPct val="150000"/>
                        </a:lnSpc>
                        <a:buFont typeface="+mj-lt"/>
                        <a:buAutoNum type="arabicPeriod"/>
                      </a:pPr>
                      <a:r>
                        <a:rPr kumimoji="0" lang="ar-SA" sz="1800" b="0" kern="1200" dirty="0" smtClean="0">
                          <a:solidFill>
                            <a:schemeClr val="dk1"/>
                          </a:solidFill>
                          <a:latin typeface="Simplified Arabic" pitchFamily="18" charset="-78"/>
                          <a:ea typeface="+mn-ea"/>
                          <a:cs typeface="Simplified Arabic" pitchFamily="18" charset="-78"/>
                        </a:rPr>
                        <a:t>تعرض النساء </a:t>
                      </a:r>
                      <a:r>
                        <a:rPr kumimoji="0" lang="ar-SA" sz="1800" b="0" kern="1200" baseline="0" dirty="0" smtClean="0">
                          <a:solidFill>
                            <a:schemeClr val="dk1"/>
                          </a:solidFill>
                          <a:latin typeface="Simplified Arabic" pitchFamily="18" charset="-78"/>
                          <a:ea typeface="+mn-ea"/>
                          <a:cs typeface="Simplified Arabic" pitchFamily="18" charset="-78"/>
                        </a:rPr>
                        <a:t> لأشكال وأنواع العنف (</a:t>
                      </a:r>
                      <a:r>
                        <a:rPr kumimoji="0" lang="ar-SA" sz="1800" b="0" kern="1200" dirty="0" smtClean="0">
                          <a:solidFill>
                            <a:schemeClr val="dk1"/>
                          </a:solidFill>
                          <a:latin typeface="Simplified Arabic" pitchFamily="18" charset="-78"/>
                          <a:ea typeface="+mn-ea"/>
                          <a:cs typeface="Simplified Arabic" pitchFamily="18" charset="-78"/>
                        </a:rPr>
                        <a:t>الجسدي والنفسي والجنسي) من قبل الزوج. </a:t>
                      </a:r>
                    </a:p>
                    <a:p>
                      <a:pPr marL="342900" marR="0" indent="-342900" algn="just" defTabSz="914400" rtl="1" eaLnBrk="1" fontAlgn="auto" latinLnBrk="0" hangingPunct="1">
                        <a:lnSpc>
                          <a:spcPct val="150000"/>
                        </a:lnSpc>
                        <a:spcBef>
                          <a:spcPts val="0"/>
                        </a:spcBef>
                        <a:spcAft>
                          <a:spcPts val="0"/>
                        </a:spcAft>
                        <a:buClrTx/>
                        <a:buSzTx/>
                        <a:buFont typeface="+mj-lt"/>
                        <a:buAutoNum type="arabicPeriod"/>
                        <a:tabLst/>
                        <a:defRPr/>
                      </a:pPr>
                      <a:r>
                        <a:rPr kumimoji="0" lang="ar-SA" sz="1800" b="0" kern="1200" dirty="0" smtClean="0">
                          <a:solidFill>
                            <a:schemeClr val="dk1"/>
                          </a:solidFill>
                          <a:latin typeface="Simplified Arabic" pitchFamily="18" charset="-78"/>
                          <a:ea typeface="+mn-ea"/>
                          <a:cs typeface="Simplified Arabic" pitchFamily="18" charset="-78"/>
                        </a:rPr>
                        <a:t>أشكال وأنواع العنف التي تتعرض له في أي مكان من قبل قوات الاحتلال أو المستوطنين </a:t>
                      </a:r>
                    </a:p>
                    <a:p>
                      <a:endParaRPr lang="en-US" dirty="0"/>
                    </a:p>
                  </a:txBody>
                  <a:tcPr/>
                </a:tc>
              </a:tr>
            </a:tbl>
          </a:graphicData>
        </a:graphic>
      </p:graphicFrame>
      <p:sp>
        <p:nvSpPr>
          <p:cNvPr id="3" name="Slide Number Placeholder 2"/>
          <p:cNvSpPr>
            <a:spLocks noGrp="1"/>
          </p:cNvSpPr>
          <p:nvPr>
            <p:ph type="sldNum" sz="quarter" idx="12"/>
          </p:nvPr>
        </p:nvSpPr>
        <p:spPr/>
        <p:txBody>
          <a:bodyPr/>
          <a:lstStyle/>
          <a:p>
            <a:fld id="{8B7F884A-080E-48E0-B80E-8EF88869CBBE}" type="slidenum">
              <a:rPr lang="ar-SA" smtClean="0"/>
              <a:pPr/>
              <a:t>17</a:t>
            </a:fld>
            <a:endParaRPr lang="ar-SA"/>
          </a:p>
        </p:txBody>
      </p:sp>
      <p:sp>
        <p:nvSpPr>
          <p:cNvPr id="4" name="Title 3"/>
          <p:cNvSpPr>
            <a:spLocks noGrp="1"/>
          </p:cNvSpPr>
          <p:nvPr>
            <p:ph type="title"/>
          </p:nvPr>
        </p:nvSpPr>
        <p:spPr>
          <a:xfrm>
            <a:off x="179512" y="274638"/>
            <a:ext cx="8712968" cy="1143000"/>
          </a:xfrm>
        </p:spPr>
        <p:txBody>
          <a:bodyPr>
            <a:normAutofit/>
          </a:bodyPr>
          <a:lstStyle/>
          <a:p>
            <a:pPr algn="r" rtl="1"/>
            <a:r>
              <a:rPr lang="ar-SA" sz="2800" dirty="0" smtClean="0"/>
              <a:t>المؤشرات الأساسية المشتركة والمضافة بين مسح 2005 و 2011</a:t>
            </a:r>
            <a:endParaRPr lang="en-US" sz="28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nvPr>
        </p:nvGraphicFramePr>
        <p:xfrm>
          <a:off x="457200" y="1481138"/>
          <a:ext cx="8229600" cy="4805680"/>
        </p:xfrm>
        <a:graphic>
          <a:graphicData uri="http://schemas.openxmlformats.org/drawingml/2006/table">
            <a:tbl>
              <a:tblPr firstRow="1" bandRow="1">
                <a:tableStyleId>{5C22544A-7EE6-4342-B048-85BDC9FD1C3A}</a:tableStyleId>
              </a:tblPr>
              <a:tblGrid>
                <a:gridCol w="4114800"/>
                <a:gridCol w="4114800"/>
              </a:tblGrid>
              <a:tr h="435694">
                <a:tc gridSpan="2">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kumimoji="0" lang="ar-SA" sz="1800" b="1" u="none" kern="1200" dirty="0" smtClean="0">
                          <a:solidFill>
                            <a:schemeClr val="dk1"/>
                          </a:solidFill>
                          <a:latin typeface="Simplified Arabic" pitchFamily="18" charset="-78"/>
                          <a:ea typeface="+mn-ea"/>
                          <a:cs typeface="Simplified Arabic" pitchFamily="18" charset="-78"/>
                        </a:rPr>
                        <a:t>الأفراد (18-64) سنة الذين لم يسبق لهم الزواج</a:t>
                      </a:r>
                    </a:p>
                    <a:p>
                      <a:pPr algn="ctr" rtl="1"/>
                      <a:endParaRPr lang="en-US" dirty="0"/>
                    </a:p>
                  </a:txBody>
                  <a:tcPr/>
                </a:tc>
                <a:tc hMerge="1">
                  <a:txBody>
                    <a:bodyPr/>
                    <a:lstStyle/>
                    <a:p>
                      <a:endParaRPr lang="en-US" dirty="0"/>
                    </a:p>
                  </a:txBody>
                  <a:tcPr/>
                </a:tc>
              </a:tr>
              <a:tr h="370840">
                <a:tc>
                  <a:txBody>
                    <a:bodyPr/>
                    <a:lstStyle/>
                    <a:p>
                      <a:pPr marL="342900" marR="0" indent="-342900" algn="just" defTabSz="914400" rtl="1" eaLnBrk="1" fontAlgn="auto" latinLnBrk="0" hangingPunct="1">
                        <a:lnSpc>
                          <a:spcPct val="150000"/>
                        </a:lnSpc>
                        <a:spcBef>
                          <a:spcPts val="0"/>
                        </a:spcBef>
                        <a:spcAft>
                          <a:spcPts val="0"/>
                        </a:spcAft>
                        <a:buClrTx/>
                        <a:buSzTx/>
                        <a:buFont typeface="+mj-lt"/>
                        <a:buAutoNum type="arabicPeriod"/>
                        <a:tabLst/>
                        <a:defRPr/>
                      </a:pPr>
                      <a:r>
                        <a:rPr kumimoji="0" lang="ar-SA" sz="1800" b="0" kern="1200" dirty="0" smtClean="0">
                          <a:solidFill>
                            <a:schemeClr val="tx1"/>
                          </a:solidFill>
                          <a:latin typeface="Simplified Arabic" pitchFamily="18" charset="-78"/>
                          <a:ea typeface="+mn-ea"/>
                          <a:cs typeface="Simplified Arabic" pitchFamily="18" charset="-78"/>
                        </a:rPr>
                        <a:t>تعرض الأفراد للعنف الجنسي والاقتصادي على الأقل لمرة واحدة من قبل احد أفراد الأسرة.</a:t>
                      </a:r>
                    </a:p>
                    <a:p>
                      <a:pPr marL="342900" indent="-342900" algn="just" rtl="1">
                        <a:lnSpc>
                          <a:spcPct val="150000"/>
                        </a:lnSpc>
                        <a:buFont typeface="+mj-lt"/>
                        <a:buAutoNum type="arabicPeriod"/>
                      </a:pPr>
                      <a:r>
                        <a:rPr kumimoji="0" lang="ar-SA" sz="1800" b="0" kern="1200" dirty="0" smtClean="0">
                          <a:solidFill>
                            <a:schemeClr val="tx1"/>
                          </a:solidFill>
                          <a:latin typeface="Simplified Arabic" pitchFamily="18" charset="-78"/>
                          <a:ea typeface="+mn-ea"/>
                          <a:cs typeface="Simplified Arabic" pitchFamily="18" charset="-78"/>
                        </a:rPr>
                        <a:t>تعرض الأفراد للعنف </a:t>
                      </a:r>
                      <a:r>
                        <a:rPr kumimoji="0" lang="ar-SA" sz="1800" b="0" kern="1200" baseline="0" dirty="0" smtClean="0">
                          <a:solidFill>
                            <a:schemeClr val="tx1"/>
                          </a:solidFill>
                          <a:latin typeface="Simplified Arabic" pitchFamily="18" charset="-78"/>
                          <a:ea typeface="+mn-ea"/>
                          <a:cs typeface="Simplified Arabic" pitchFamily="18" charset="-78"/>
                        </a:rPr>
                        <a:t>النفسي من أفراد خارج الأسرة</a:t>
                      </a:r>
                      <a:endParaRPr kumimoji="0" lang="ar-SA" sz="1800" b="0" kern="1200" dirty="0" smtClean="0">
                        <a:solidFill>
                          <a:schemeClr val="tx1"/>
                        </a:solidFill>
                        <a:latin typeface="Simplified Arabic" pitchFamily="18" charset="-78"/>
                        <a:ea typeface="+mn-ea"/>
                        <a:cs typeface="Simplified Arabic" pitchFamily="18" charset="-78"/>
                      </a:endParaRPr>
                    </a:p>
                    <a:p>
                      <a:pPr marL="342900" indent="-342900" algn="just" rtl="1">
                        <a:lnSpc>
                          <a:spcPct val="150000"/>
                        </a:lnSpc>
                        <a:buFont typeface="+mj-lt"/>
                        <a:buAutoNum type="arabicPeriod"/>
                      </a:pPr>
                      <a:r>
                        <a:rPr kumimoji="0" lang="ar-SA" sz="1800" kern="1200" dirty="0" smtClean="0">
                          <a:solidFill>
                            <a:schemeClr val="tx1"/>
                          </a:solidFill>
                          <a:latin typeface="Simplified Arabic" pitchFamily="18" charset="-78"/>
                          <a:ea typeface="+mn-ea"/>
                          <a:cs typeface="Simplified Arabic" pitchFamily="18" charset="-78"/>
                        </a:rPr>
                        <a:t>الجهات التي تتوجه لها لطلب المساعدة.</a:t>
                      </a:r>
                    </a:p>
                    <a:p>
                      <a:pPr marL="342900" indent="-342900" algn="just" rtl="1">
                        <a:lnSpc>
                          <a:spcPct val="150000"/>
                        </a:lnSpc>
                        <a:buFont typeface="+mj-lt"/>
                        <a:buAutoNum type="arabicPeriod"/>
                      </a:pPr>
                      <a:r>
                        <a:rPr kumimoji="0" lang="ar-SA" sz="1800" kern="1200" dirty="0" smtClean="0">
                          <a:solidFill>
                            <a:schemeClr val="tx1"/>
                          </a:solidFill>
                          <a:latin typeface="Simplified Arabic" pitchFamily="18" charset="-78"/>
                          <a:ea typeface="+mn-ea"/>
                          <a:cs typeface="Simplified Arabic" pitchFamily="18" charset="-78"/>
                        </a:rPr>
                        <a:t> أشكال العنف المختلفة</a:t>
                      </a:r>
                      <a:r>
                        <a:rPr kumimoji="0" lang="ar-SA" sz="1800" kern="1200" baseline="0" dirty="0" smtClean="0">
                          <a:solidFill>
                            <a:schemeClr val="tx1"/>
                          </a:solidFill>
                          <a:latin typeface="Simplified Arabic" pitchFamily="18" charset="-78"/>
                          <a:ea typeface="+mn-ea"/>
                          <a:cs typeface="Simplified Arabic" pitchFamily="18" charset="-78"/>
                        </a:rPr>
                        <a:t> التي تتعرض له في أي مكان من الاماكن المختلفة</a:t>
                      </a:r>
                      <a:r>
                        <a:rPr kumimoji="0" lang="ar-SA" sz="2000" kern="1200" baseline="0" dirty="0" smtClean="0">
                          <a:solidFill>
                            <a:schemeClr val="tx1"/>
                          </a:solidFill>
                          <a:latin typeface="Simplified Arabic" pitchFamily="18" charset="-78"/>
                          <a:ea typeface="+mn-ea"/>
                          <a:cs typeface="Simplified Arabic" pitchFamily="18" charset="-78"/>
                        </a:rPr>
                        <a:t> </a:t>
                      </a:r>
                    </a:p>
                    <a:p>
                      <a:endParaRPr lang="en-US" dirty="0"/>
                    </a:p>
                  </a:txBody>
                  <a:tcPr/>
                </a:tc>
                <a:tc>
                  <a:txBody>
                    <a:bodyPr/>
                    <a:lstStyle/>
                    <a:p>
                      <a:pPr marL="0" marR="0" indent="0" algn="just" defTabSz="914400" rtl="1" eaLnBrk="1" fontAlgn="auto" latinLnBrk="0" hangingPunct="1">
                        <a:lnSpc>
                          <a:spcPct val="100000"/>
                        </a:lnSpc>
                        <a:spcBef>
                          <a:spcPts val="0"/>
                        </a:spcBef>
                        <a:spcAft>
                          <a:spcPts val="0"/>
                        </a:spcAft>
                        <a:buClrTx/>
                        <a:buSzTx/>
                        <a:buFontTx/>
                        <a:buNone/>
                        <a:tabLst/>
                        <a:defRPr/>
                      </a:pPr>
                      <a:r>
                        <a:rPr kumimoji="0" lang="ar-SA" sz="1800" b="0" kern="1200" dirty="0" smtClean="0">
                          <a:solidFill>
                            <a:schemeClr val="dk1"/>
                          </a:solidFill>
                          <a:latin typeface="Simplified Arabic" pitchFamily="18" charset="-78"/>
                          <a:ea typeface="+mn-ea"/>
                          <a:cs typeface="Simplified Arabic" pitchFamily="18" charset="-78"/>
                        </a:rPr>
                        <a:t>تعرض الأفراد للعنف النفسي والجسدي على الأقل لمرة واحدة من قبل احد أفراد الأسرة.</a:t>
                      </a:r>
                      <a:endParaRPr kumimoji="0" lang="ar-SA" sz="1800" b="1" u="sng" kern="1200" dirty="0" smtClean="0">
                        <a:solidFill>
                          <a:schemeClr val="dk1"/>
                        </a:solidFill>
                        <a:latin typeface="Simplified Arabic" pitchFamily="18" charset="-78"/>
                        <a:ea typeface="+mn-ea"/>
                        <a:cs typeface="Simplified Arabic" pitchFamily="18" charset="-78"/>
                      </a:endParaRPr>
                    </a:p>
                    <a:p>
                      <a:endParaRPr lang="en-US" dirty="0"/>
                    </a:p>
                  </a:txBody>
                  <a:tcPr/>
                </a:tc>
              </a:tr>
              <a:tr h="370840">
                <a:tc gridSpan="2">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kumimoji="0" lang="ar-SA" sz="1800" b="1" u="none" kern="1200" dirty="0" smtClean="0">
                          <a:solidFill>
                            <a:schemeClr val="dk1"/>
                          </a:solidFill>
                          <a:latin typeface="+mn-lt"/>
                          <a:ea typeface="+mn-ea"/>
                          <a:cs typeface="+mn-cs"/>
                        </a:rPr>
                        <a:t>الأزواج </a:t>
                      </a:r>
                    </a:p>
                  </a:txBody>
                  <a:tcPr/>
                </a:tc>
                <a:tc hMerge="1">
                  <a:txBody>
                    <a:bodyPr/>
                    <a:lstStyle/>
                    <a:p>
                      <a:endParaRPr lang="en-US" dirty="0"/>
                    </a:p>
                  </a:txBody>
                  <a:tcPr/>
                </a:tc>
              </a:tr>
              <a:tr h="370840">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kumimoji="0" lang="ar-SA" sz="1800" b="0" kern="1200" dirty="0" smtClean="0">
                          <a:solidFill>
                            <a:schemeClr val="tx1"/>
                          </a:solidFill>
                          <a:latin typeface="Simplified Arabic" pitchFamily="18" charset="-78"/>
                          <a:ea typeface="+mn-ea"/>
                          <a:cs typeface="Simplified Arabic" pitchFamily="18" charset="-78"/>
                        </a:rPr>
                        <a:t>تعرض الازواج  لأشكال وأنواع العنف (الاجتماعي والاقتصادي) من قبل الزوجة. </a:t>
                      </a:r>
                    </a:p>
                    <a:p>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ar-SA" sz="1800" b="0" kern="1200" dirty="0" smtClean="0">
                          <a:solidFill>
                            <a:schemeClr val="dk1"/>
                          </a:solidFill>
                          <a:latin typeface="Simplified Arabic" pitchFamily="18" charset="-78"/>
                          <a:ea typeface="+mn-ea"/>
                          <a:cs typeface="Simplified Arabic" pitchFamily="18" charset="-78"/>
                        </a:rPr>
                        <a:t>تعرض الازواج  لأشكال وأنواع العنف (الجسدي والنفسي) من قبل الزوجة. </a:t>
                      </a:r>
                    </a:p>
                    <a:p>
                      <a:endParaRPr lang="en-US" dirty="0"/>
                    </a:p>
                  </a:txBody>
                  <a:tcPr/>
                </a:tc>
              </a:tr>
            </a:tbl>
          </a:graphicData>
        </a:graphic>
      </p:graphicFrame>
      <p:sp>
        <p:nvSpPr>
          <p:cNvPr id="3" name="Slide Number Placeholder 2"/>
          <p:cNvSpPr>
            <a:spLocks noGrp="1"/>
          </p:cNvSpPr>
          <p:nvPr>
            <p:ph type="sldNum" sz="quarter" idx="12"/>
          </p:nvPr>
        </p:nvSpPr>
        <p:spPr/>
        <p:txBody>
          <a:bodyPr/>
          <a:lstStyle/>
          <a:p>
            <a:fld id="{8B7F884A-080E-48E0-B80E-8EF88869CBBE}" type="slidenum">
              <a:rPr lang="ar-SA" smtClean="0"/>
              <a:pPr/>
              <a:t>18</a:t>
            </a:fld>
            <a:endParaRPr lang="ar-SA"/>
          </a:p>
        </p:txBody>
      </p:sp>
      <p:sp>
        <p:nvSpPr>
          <p:cNvPr id="4" name="Title 3"/>
          <p:cNvSpPr>
            <a:spLocks noGrp="1"/>
          </p:cNvSpPr>
          <p:nvPr>
            <p:ph type="title"/>
          </p:nvPr>
        </p:nvSpPr>
        <p:spPr/>
        <p:txBody>
          <a:bodyPr>
            <a:normAutofit fontScale="90000"/>
          </a:bodyPr>
          <a:lstStyle/>
          <a:p>
            <a:pPr algn="ctr" rtl="1"/>
            <a:r>
              <a:rPr lang="ar-SA" dirty="0" smtClean="0"/>
              <a:t>تابع: </a:t>
            </a:r>
            <a:r>
              <a:rPr lang="ar-SA" sz="4400" dirty="0" smtClean="0"/>
              <a:t>المؤشرات الأساسية المشتركة والمضافة بين مسح 2005 و 2011</a:t>
            </a:r>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nvPr>
        </p:nvGraphicFramePr>
        <p:xfrm>
          <a:off x="457200" y="1481138"/>
          <a:ext cx="8229600" cy="1731838"/>
        </p:xfrm>
        <a:graphic>
          <a:graphicData uri="http://schemas.openxmlformats.org/drawingml/2006/table">
            <a:tbl>
              <a:tblPr firstRow="1" bandRow="1">
                <a:tableStyleId>{5C22544A-7EE6-4342-B048-85BDC9FD1C3A}</a:tableStyleId>
              </a:tblPr>
              <a:tblGrid>
                <a:gridCol w="4114800"/>
                <a:gridCol w="4114800"/>
              </a:tblGrid>
              <a:tr h="713110">
                <a:tc gridSpan="2">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kumimoji="0" lang="ar-SA" sz="1800" b="1" u="none" kern="1200" dirty="0" smtClean="0">
                          <a:solidFill>
                            <a:schemeClr val="dk1"/>
                          </a:solidFill>
                          <a:latin typeface="Simplified Arabic" pitchFamily="18" charset="-78"/>
                          <a:ea typeface="+mn-ea"/>
                          <a:cs typeface="Simplified Arabic" pitchFamily="18" charset="-78"/>
                        </a:rPr>
                        <a:t>كبار السن 65 سنة فأكثر</a:t>
                      </a:r>
                    </a:p>
                    <a:p>
                      <a:pPr algn="ctr" rtl="1"/>
                      <a:endParaRPr lang="en-US" dirty="0"/>
                    </a:p>
                  </a:txBody>
                  <a:tcPr/>
                </a:tc>
                <a:tc hMerge="1">
                  <a:txBody>
                    <a:bodyPr/>
                    <a:lstStyle/>
                    <a:p>
                      <a:endParaRPr lang="en-US" dirty="0"/>
                    </a:p>
                  </a:txBody>
                  <a:tcPr/>
                </a:tc>
              </a:tr>
              <a:tr h="1018728">
                <a:tc>
                  <a:txBody>
                    <a:bodyPr/>
                    <a:lstStyle/>
                    <a:p>
                      <a:pPr marL="0" marR="0" indent="0" algn="just" defTabSz="914400" rtl="1" eaLnBrk="1" fontAlgn="auto" latinLnBrk="0" hangingPunct="1">
                        <a:lnSpc>
                          <a:spcPct val="100000"/>
                        </a:lnSpc>
                        <a:spcBef>
                          <a:spcPts val="0"/>
                        </a:spcBef>
                        <a:spcAft>
                          <a:spcPts val="0"/>
                        </a:spcAft>
                        <a:buClrTx/>
                        <a:buSzTx/>
                        <a:buFontTx/>
                        <a:buNone/>
                        <a:tabLst/>
                        <a:defRPr/>
                      </a:pPr>
                      <a:r>
                        <a:rPr kumimoji="0" lang="ar-SA" sz="1800" b="0" kern="1200" dirty="0" smtClean="0">
                          <a:solidFill>
                            <a:schemeClr val="tx1"/>
                          </a:solidFill>
                          <a:latin typeface="Simplified Arabic" pitchFamily="18" charset="-78"/>
                          <a:ea typeface="+mn-ea"/>
                          <a:cs typeface="Simplified Arabic" pitchFamily="18" charset="-78"/>
                        </a:rPr>
                        <a:t>تعرض</a:t>
                      </a:r>
                      <a:r>
                        <a:rPr kumimoji="0" lang="ar-SA" sz="1800" b="0" kern="1200" baseline="0" dirty="0" smtClean="0">
                          <a:solidFill>
                            <a:schemeClr val="tx1"/>
                          </a:solidFill>
                          <a:latin typeface="Simplified Arabic" pitchFamily="18" charset="-78"/>
                          <a:ea typeface="+mn-ea"/>
                          <a:cs typeface="Simplified Arabic" pitchFamily="18" charset="-78"/>
                        </a:rPr>
                        <a:t> </a:t>
                      </a:r>
                      <a:r>
                        <a:rPr kumimoji="0" lang="ar-SA" sz="1800" b="0" kern="1200" dirty="0" smtClean="0">
                          <a:solidFill>
                            <a:schemeClr val="tx1"/>
                          </a:solidFill>
                          <a:latin typeface="Simplified Arabic" pitchFamily="18" charset="-78"/>
                          <a:ea typeface="+mn-ea"/>
                          <a:cs typeface="Simplified Arabic" pitchFamily="18" charset="-78"/>
                        </a:rPr>
                        <a:t> الأفراد للعنف الاجتماعي  من قبل احد افراد الأسرة.</a:t>
                      </a:r>
                      <a:endParaRPr kumimoji="0" lang="en-US" sz="1800" b="0" kern="1200" dirty="0" smtClean="0">
                        <a:solidFill>
                          <a:schemeClr val="tx1"/>
                        </a:solidFill>
                        <a:latin typeface="Simplified Arabic" pitchFamily="18" charset="-78"/>
                        <a:ea typeface="+mn-ea"/>
                        <a:cs typeface="Simplified Arabic" pitchFamily="18" charset="-78"/>
                      </a:endParaRPr>
                    </a:p>
                    <a:p>
                      <a:pPr algn="just" rtl="1"/>
                      <a:endParaRPr lang="en-US" dirty="0">
                        <a:solidFill>
                          <a:schemeClr val="tx1"/>
                        </a:solidFill>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ar-SA" sz="1800" b="0" kern="1200" dirty="0" smtClean="0">
                          <a:solidFill>
                            <a:schemeClr val="dk1"/>
                          </a:solidFill>
                          <a:latin typeface="Simplified Arabic" pitchFamily="18" charset="-78"/>
                          <a:ea typeface="+mn-ea"/>
                          <a:cs typeface="Simplified Arabic" pitchFamily="18" charset="-78"/>
                        </a:rPr>
                        <a:t>تعرض الأفراد للعنف الجسدي والاقتصادي والإهمال الصحي  من قبل احد افراد الأسرة</a:t>
                      </a:r>
                      <a:endParaRPr kumimoji="0" lang="en-US" sz="1800" b="0" kern="1200" dirty="0" smtClean="0">
                        <a:solidFill>
                          <a:schemeClr val="dk1"/>
                        </a:solidFill>
                        <a:latin typeface="Simplified Arabic" pitchFamily="18" charset="-78"/>
                        <a:ea typeface="+mn-ea"/>
                        <a:cs typeface="Simplified Arabic" pitchFamily="18" charset="-78"/>
                      </a:endParaRPr>
                    </a:p>
                    <a:p>
                      <a:endParaRPr lang="en-US" dirty="0"/>
                    </a:p>
                  </a:txBody>
                  <a:tcPr/>
                </a:tc>
              </a:tr>
            </a:tbl>
          </a:graphicData>
        </a:graphic>
      </p:graphicFrame>
      <p:sp>
        <p:nvSpPr>
          <p:cNvPr id="3" name="Slide Number Placeholder 2"/>
          <p:cNvSpPr>
            <a:spLocks noGrp="1"/>
          </p:cNvSpPr>
          <p:nvPr>
            <p:ph type="sldNum" sz="quarter" idx="12"/>
          </p:nvPr>
        </p:nvSpPr>
        <p:spPr/>
        <p:txBody>
          <a:bodyPr/>
          <a:lstStyle/>
          <a:p>
            <a:fld id="{8B7F884A-080E-48E0-B80E-8EF88869CBBE}" type="slidenum">
              <a:rPr lang="ar-SA" smtClean="0"/>
              <a:pPr/>
              <a:t>19</a:t>
            </a:fld>
            <a:endParaRPr lang="ar-SA"/>
          </a:p>
        </p:txBody>
      </p:sp>
      <p:sp>
        <p:nvSpPr>
          <p:cNvPr id="4" name="Title 3"/>
          <p:cNvSpPr>
            <a:spLocks noGrp="1"/>
          </p:cNvSpPr>
          <p:nvPr>
            <p:ph type="title"/>
          </p:nvPr>
        </p:nvSpPr>
        <p:spPr/>
        <p:txBody>
          <a:bodyPr>
            <a:normAutofit fontScale="90000"/>
          </a:bodyPr>
          <a:lstStyle/>
          <a:p>
            <a:pPr algn="r" rtl="1"/>
            <a:r>
              <a:rPr lang="ar-SA" dirty="0" smtClean="0"/>
              <a:t>تابع: </a:t>
            </a:r>
            <a:r>
              <a:rPr lang="ar-SA" sz="4000" dirty="0" smtClean="0"/>
              <a:t>المؤشرات الأساسية المشتركة والمضافة بين مسح 2005 و 2011</a:t>
            </a:r>
            <a:endParaRPr lang="en-US" dirty="0"/>
          </a:p>
        </p:txBody>
      </p:sp>
      <p:sp>
        <p:nvSpPr>
          <p:cNvPr id="6" name="Rectangle 5"/>
          <p:cNvSpPr/>
          <p:nvPr/>
        </p:nvSpPr>
        <p:spPr>
          <a:xfrm>
            <a:off x="683568" y="3429000"/>
            <a:ext cx="7776864" cy="1754326"/>
          </a:xfrm>
          <a:prstGeom prst="rect">
            <a:avLst/>
          </a:prstGeom>
        </p:spPr>
        <p:txBody>
          <a:bodyPr wrap="square">
            <a:spAutoFit/>
          </a:bodyPr>
          <a:lstStyle/>
          <a:p>
            <a:pPr marL="53975" lvl="0" indent="-53975" algn="just">
              <a:buClrTx/>
              <a:buSzTx/>
              <a:buFont typeface="Arial" pitchFamily="34" charset="0"/>
              <a:buChar char="•"/>
            </a:pPr>
            <a:r>
              <a:rPr lang="ar-SA" dirty="0" smtClean="0">
                <a:latin typeface="Simplified Arabic" pitchFamily="18" charset="-78"/>
                <a:cs typeface="Simplified Arabic" pitchFamily="18" charset="-78"/>
              </a:rPr>
              <a:t>في كل مسح تم</a:t>
            </a:r>
            <a:r>
              <a:rPr lang="ar-SA" b="1" dirty="0" smtClean="0">
                <a:latin typeface="Simplified Arabic" pitchFamily="18" charset="-78"/>
                <a:cs typeface="Simplified Arabic" pitchFamily="18" charset="-78"/>
              </a:rPr>
              <a:t> </a:t>
            </a:r>
            <a:r>
              <a:rPr lang="ar-SA" dirty="0" smtClean="0">
                <a:latin typeface="Simplified Arabic" pitchFamily="18" charset="-78"/>
                <a:cs typeface="Simplified Arabic" pitchFamily="18" charset="-78"/>
              </a:rPr>
              <a:t>تشكيل لجنة فنية من ذوي الاختصاص داخل الجهاز المركزي للإحصاء للإشراف على التنفيذ فنيا وإداريا. </a:t>
            </a:r>
          </a:p>
          <a:p>
            <a:pPr marL="53975" lvl="0" indent="-53975" algn="just">
              <a:buClrTx/>
              <a:buSzTx/>
              <a:buFont typeface="Arial" pitchFamily="34" charset="0"/>
              <a:buChar char="•"/>
            </a:pPr>
            <a:r>
              <a:rPr lang="ar-SA" dirty="0" smtClean="0">
                <a:latin typeface="Simplified Arabic" pitchFamily="18" charset="-78"/>
                <a:cs typeface="Simplified Arabic" pitchFamily="18" charset="-78"/>
              </a:rPr>
              <a:t>تم تشكيل لجنة استشارية من المؤسسات الحكومية وغير الحكومية وعدد من المنظمات الدولية.</a:t>
            </a:r>
          </a:p>
          <a:p>
            <a:pPr marL="53975" lvl="0" indent="-53975" algn="just">
              <a:buClrTx/>
              <a:buSzTx/>
              <a:buFont typeface="Arial" pitchFamily="34" charset="0"/>
              <a:buChar char="•"/>
            </a:pPr>
            <a:r>
              <a:rPr lang="ar-SA" dirty="0" smtClean="0">
                <a:latin typeface="Simplified Arabic" pitchFamily="18" charset="-78"/>
                <a:cs typeface="Simplified Arabic" pitchFamily="18" charset="-78"/>
              </a:rPr>
              <a:t>تعيين مستشار لمسح العنف مهمته العمل على تطوير الاستمارة والمؤشرات المتعلقة بالمسح.</a:t>
            </a:r>
          </a:p>
          <a:p>
            <a:endParaRPr lang="ar-SA" dirty="0" smtClean="0">
              <a:latin typeface="Simplified Arabic" pitchFamily="18" charset="-78"/>
              <a:cs typeface="Simplified Arabic" pitchFamily="18" charset="-78"/>
            </a:endParaRPr>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lgn="r" rtl="1"/>
            <a:r>
              <a:rPr lang="ar-SA" dirty="0" smtClean="0"/>
              <a:t>الهدف من العرض</a:t>
            </a:r>
          </a:p>
          <a:p>
            <a:pPr algn="r" rtl="1"/>
            <a:r>
              <a:rPr lang="ar-SA" dirty="0" smtClean="0"/>
              <a:t>مقدمة عامة</a:t>
            </a:r>
          </a:p>
          <a:p>
            <a:pPr algn="r" rtl="1"/>
            <a:r>
              <a:rPr lang="ar-SA" dirty="0" smtClean="0"/>
              <a:t>التعريف الوطني للعنف ضد المرأة</a:t>
            </a:r>
          </a:p>
          <a:p>
            <a:pPr algn="r" rtl="1"/>
            <a:r>
              <a:rPr lang="ar-SA" dirty="0" smtClean="0"/>
              <a:t>السياسات الخاصة بالعنف ضد المرأة</a:t>
            </a:r>
          </a:p>
          <a:p>
            <a:pPr algn="r" rtl="1"/>
            <a:r>
              <a:rPr lang="ar-SA" dirty="0" smtClean="0"/>
              <a:t>آلية العمل على العنف ضد المرأة</a:t>
            </a:r>
          </a:p>
          <a:p>
            <a:pPr algn="r" rtl="1"/>
            <a:r>
              <a:rPr lang="ar-SA" dirty="0" smtClean="0"/>
              <a:t>البيانات الوطنية الخاصة بالعنف ضد المرأة</a:t>
            </a:r>
          </a:p>
          <a:p>
            <a:pPr algn="r" rtl="1"/>
            <a:r>
              <a:rPr lang="ar-SA" dirty="0" smtClean="0"/>
              <a:t>تكلفة العنف ضد المرأة</a:t>
            </a:r>
          </a:p>
          <a:p>
            <a:pPr algn="r" rtl="1"/>
            <a:r>
              <a:rPr lang="ar-SA" dirty="0" smtClean="0"/>
              <a:t>منهجية احتساب التكلفة الاقتصادية للعنف ضد المرأة</a:t>
            </a:r>
            <a:endParaRPr lang="en-US" dirty="0"/>
          </a:p>
        </p:txBody>
      </p:sp>
      <p:sp>
        <p:nvSpPr>
          <p:cNvPr id="3" name="Slide Number Placeholder 2"/>
          <p:cNvSpPr>
            <a:spLocks noGrp="1"/>
          </p:cNvSpPr>
          <p:nvPr>
            <p:ph type="sldNum" sz="quarter" idx="12"/>
          </p:nvPr>
        </p:nvSpPr>
        <p:spPr/>
        <p:txBody>
          <a:bodyPr/>
          <a:lstStyle/>
          <a:p>
            <a:fld id="{8B7F884A-080E-48E0-B80E-8EF88869CBBE}" type="slidenum">
              <a:rPr lang="ar-SA" smtClean="0"/>
              <a:pPr/>
              <a:t>2</a:t>
            </a:fld>
            <a:endParaRPr lang="ar-SA"/>
          </a:p>
        </p:txBody>
      </p:sp>
      <p:sp>
        <p:nvSpPr>
          <p:cNvPr id="4" name="Title 3"/>
          <p:cNvSpPr>
            <a:spLocks noGrp="1"/>
          </p:cNvSpPr>
          <p:nvPr>
            <p:ph type="title"/>
          </p:nvPr>
        </p:nvSpPr>
        <p:spPr/>
        <p:txBody>
          <a:bodyPr/>
          <a:lstStyle/>
          <a:p>
            <a:pPr algn="r" rtl="1"/>
            <a:r>
              <a:rPr lang="ar-SA" dirty="0" smtClean="0">
                <a:effectLst/>
              </a:rPr>
              <a:t>محتويات العرض:</a:t>
            </a:r>
            <a:endParaRPr lang="en-US" dirty="0">
              <a:effectLst/>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a:bodyPr>
          <a:lstStyle/>
          <a:p>
            <a:pPr marL="624078" lvl="0" indent="-514350" algn="just" rtl="1">
              <a:buFont typeface="+mj-lt"/>
              <a:buAutoNum type="arabicPeriod"/>
            </a:pPr>
            <a:r>
              <a:rPr lang="ar-SA" dirty="0" smtClean="0"/>
              <a:t>تمت مقابلة رب الأسرة أو أي شخص قادر على الإدلاء بالبيانات التي تخص أفراد الأسرة جميعاً، وخصائص المسكن. أما القسم الخاص بالنساء اللواتي سبق لهن الزواج وقسم الزوج فتم استيفاؤها من قبل الزوجة، أما القسم الخاص بالأطفال فكان يتم مقابلة الطفل بشكل منفصل (12-17)؛ وكذلك قسم الأفراد (18-64) سنة الذين لم يسبق لهم الزواج، وقسم كبار السن (65 سنة) فأكثر كان يتم مقابلة الفرد أيضاً بشكل منفصل.</a:t>
            </a:r>
            <a:endParaRPr lang="en-US" dirty="0" smtClean="0"/>
          </a:p>
          <a:p>
            <a:pPr marL="624078" lvl="0" indent="-514350" algn="just" rtl="1">
              <a:buFont typeface="+mj-lt"/>
              <a:buAutoNum type="arabicPeriod"/>
            </a:pPr>
            <a:r>
              <a:rPr lang="ar-SA" dirty="0" smtClean="0"/>
              <a:t>في الأقسام المتعلقة بالأفراد (18-64) سنة الذين لم يسبق لهم الزواج وقسم الطفل كان يتم اختيار فرد واحد فقط ذكر من الأسرة التي تحمل الرقم الفردي في العينة وأنثى من الأسر التي تحمل الرقم الزوجي.</a:t>
            </a:r>
            <a:endParaRPr lang="en-US" dirty="0" smtClean="0"/>
          </a:p>
          <a:p>
            <a:pPr marL="624078" lvl="0" indent="-514350" algn="just" rtl="1">
              <a:buFont typeface="+mj-lt"/>
              <a:buAutoNum type="arabicPeriod"/>
            </a:pPr>
            <a:r>
              <a:rPr lang="ar-SA" dirty="0" smtClean="0"/>
              <a:t>قسم كبار السن (65 سنة) فأكثر؛ فقد تم حصر جميع الأفراد المتواجدين في الأسر المستهدفة في هذه الفئة العمرية.</a:t>
            </a:r>
            <a:endParaRPr lang="en-US" dirty="0" smtClean="0"/>
          </a:p>
          <a:p>
            <a:pPr algn="r" rtl="1"/>
            <a:endParaRPr lang="en-US" dirty="0"/>
          </a:p>
        </p:txBody>
      </p:sp>
      <p:sp>
        <p:nvSpPr>
          <p:cNvPr id="3" name="Slide Number Placeholder 2"/>
          <p:cNvSpPr>
            <a:spLocks noGrp="1"/>
          </p:cNvSpPr>
          <p:nvPr>
            <p:ph type="sldNum" sz="quarter" idx="12"/>
          </p:nvPr>
        </p:nvSpPr>
        <p:spPr/>
        <p:txBody>
          <a:bodyPr/>
          <a:lstStyle/>
          <a:p>
            <a:fld id="{8B7F884A-080E-48E0-B80E-8EF88869CBBE}" type="slidenum">
              <a:rPr lang="ar-SA" smtClean="0"/>
              <a:pPr/>
              <a:t>20</a:t>
            </a:fld>
            <a:endParaRPr lang="ar-SA"/>
          </a:p>
        </p:txBody>
      </p:sp>
      <p:sp>
        <p:nvSpPr>
          <p:cNvPr id="4" name="Title 3"/>
          <p:cNvSpPr>
            <a:spLocks noGrp="1"/>
          </p:cNvSpPr>
          <p:nvPr>
            <p:ph type="title"/>
          </p:nvPr>
        </p:nvSpPr>
        <p:spPr/>
        <p:txBody>
          <a:bodyPr/>
          <a:lstStyle/>
          <a:p>
            <a:pPr algn="r" rtl="1"/>
            <a:r>
              <a:rPr lang="ar-SA" dirty="0" smtClean="0"/>
              <a:t>آلية جمع البيانات للمسح 2011</a:t>
            </a:r>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nvPr>
        </p:nvGraphicFramePr>
        <p:xfrm>
          <a:off x="457200" y="1481138"/>
          <a:ext cx="8229600" cy="4525962"/>
        </p:xfrm>
        <a:graphic>
          <a:graphicData uri="http://schemas.openxmlformats.org/drawingml/2006/chart">
            <c:chart xmlns:c="http://schemas.openxmlformats.org/drawingml/2006/chart" xmlns:r="http://schemas.openxmlformats.org/officeDocument/2006/relationships" r:id="rId2"/>
          </a:graphicData>
        </a:graphic>
      </p:graphicFrame>
      <p:sp>
        <p:nvSpPr>
          <p:cNvPr id="3" name="Slide Number Placeholder 2"/>
          <p:cNvSpPr>
            <a:spLocks noGrp="1"/>
          </p:cNvSpPr>
          <p:nvPr>
            <p:ph type="sldNum" sz="quarter" idx="12"/>
          </p:nvPr>
        </p:nvSpPr>
        <p:spPr/>
        <p:txBody>
          <a:bodyPr/>
          <a:lstStyle/>
          <a:p>
            <a:fld id="{8B7F884A-080E-48E0-B80E-8EF88869CBBE}" type="slidenum">
              <a:rPr lang="ar-SA" smtClean="0"/>
              <a:pPr/>
              <a:t>21</a:t>
            </a:fld>
            <a:endParaRPr lang="ar-SA"/>
          </a:p>
        </p:txBody>
      </p:sp>
      <p:sp>
        <p:nvSpPr>
          <p:cNvPr id="4" name="Title 3"/>
          <p:cNvSpPr>
            <a:spLocks noGrp="1"/>
          </p:cNvSpPr>
          <p:nvPr>
            <p:ph type="title"/>
          </p:nvPr>
        </p:nvSpPr>
        <p:spPr/>
        <p:txBody>
          <a:bodyPr>
            <a:normAutofit/>
          </a:bodyPr>
          <a:lstStyle/>
          <a:p>
            <a:pPr algn="r" rtl="1"/>
            <a:r>
              <a:rPr lang="ar-SA" dirty="0" smtClean="0"/>
              <a:t>ابرز النتائج وفق مسح 2005</a:t>
            </a:r>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nvPr>
        </p:nvGraphicFramePr>
        <p:xfrm>
          <a:off x="457200" y="1481138"/>
          <a:ext cx="8229600" cy="4525962"/>
        </p:xfrm>
        <a:graphic>
          <a:graphicData uri="http://schemas.openxmlformats.org/drawingml/2006/chart">
            <c:chart xmlns:c="http://schemas.openxmlformats.org/drawingml/2006/chart" xmlns:r="http://schemas.openxmlformats.org/officeDocument/2006/relationships" r:id="rId2"/>
          </a:graphicData>
        </a:graphic>
      </p:graphicFrame>
      <p:sp>
        <p:nvSpPr>
          <p:cNvPr id="3" name="Slide Number Placeholder 2"/>
          <p:cNvSpPr>
            <a:spLocks noGrp="1"/>
          </p:cNvSpPr>
          <p:nvPr>
            <p:ph type="sldNum" sz="quarter" idx="12"/>
          </p:nvPr>
        </p:nvSpPr>
        <p:spPr/>
        <p:txBody>
          <a:bodyPr/>
          <a:lstStyle/>
          <a:p>
            <a:fld id="{8B7F884A-080E-48E0-B80E-8EF88869CBBE}" type="slidenum">
              <a:rPr lang="ar-SA" smtClean="0"/>
              <a:pPr/>
              <a:t>22</a:t>
            </a:fld>
            <a:endParaRPr lang="ar-SA"/>
          </a:p>
        </p:txBody>
      </p:sp>
      <p:sp>
        <p:nvSpPr>
          <p:cNvPr id="4" name="Title 3"/>
          <p:cNvSpPr>
            <a:spLocks noGrp="1"/>
          </p:cNvSpPr>
          <p:nvPr>
            <p:ph type="title"/>
          </p:nvPr>
        </p:nvSpPr>
        <p:spPr/>
        <p:txBody>
          <a:bodyPr/>
          <a:lstStyle/>
          <a:p>
            <a:pPr algn="r" rtl="1"/>
            <a:r>
              <a:rPr lang="ar-SA" dirty="0" smtClean="0"/>
              <a:t>ابرز النتائج وفق مسح 2011</a:t>
            </a:r>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lgn="r" rtl="1"/>
            <a:r>
              <a:rPr lang="ar-SA" dirty="0" smtClean="0"/>
              <a:t>تم الطلب من الإحصاء الوطني بضرورة تنفيذ المسح ممولاً من الوزارة ودعماً من التعاون الايطالي.</a:t>
            </a:r>
          </a:p>
          <a:p>
            <a:pPr algn="r" rtl="1"/>
            <a:r>
              <a:rPr lang="ar-SA" dirty="0" smtClean="0"/>
              <a:t>ايضاً هناك جهات دولية اخرى اهتمت بزيادة التمويل مثل (</a:t>
            </a:r>
            <a:r>
              <a:rPr lang="en-US" dirty="0" smtClean="0"/>
              <a:t>UNFPA</a:t>
            </a:r>
            <a:r>
              <a:rPr lang="ar-SA" dirty="0" smtClean="0"/>
              <a:t>)</a:t>
            </a:r>
          </a:p>
          <a:p>
            <a:pPr algn="r" rtl="1"/>
            <a:r>
              <a:rPr lang="ar-SA" dirty="0" smtClean="0"/>
              <a:t>تم تشكيل فريق وطني لدراسة وتطوير المؤشرات بالاعتماد على المسح السابق.</a:t>
            </a:r>
          </a:p>
          <a:p>
            <a:pPr algn="r" rtl="1"/>
            <a:r>
              <a:rPr lang="ar-SA" dirty="0" smtClean="0"/>
              <a:t>تم اضافة المؤشرات الخاصة بمؤشرات اهداف التنمية المستدامة 2030.</a:t>
            </a:r>
          </a:p>
          <a:p>
            <a:pPr algn="r" rtl="1"/>
            <a:r>
              <a:rPr lang="ar-SA" dirty="0" smtClean="0"/>
              <a:t>تم توسيع العينة لتصل الى 12,400 أسرة.</a:t>
            </a:r>
            <a:endParaRPr lang="en-US" dirty="0"/>
          </a:p>
        </p:txBody>
      </p:sp>
      <p:sp>
        <p:nvSpPr>
          <p:cNvPr id="3" name="Slide Number Placeholder 2"/>
          <p:cNvSpPr>
            <a:spLocks noGrp="1"/>
          </p:cNvSpPr>
          <p:nvPr>
            <p:ph type="sldNum" sz="quarter" idx="12"/>
          </p:nvPr>
        </p:nvSpPr>
        <p:spPr/>
        <p:txBody>
          <a:bodyPr/>
          <a:lstStyle/>
          <a:p>
            <a:fld id="{8B7F884A-080E-48E0-B80E-8EF88869CBBE}" type="slidenum">
              <a:rPr lang="ar-SA" smtClean="0"/>
              <a:pPr/>
              <a:t>23</a:t>
            </a:fld>
            <a:endParaRPr lang="ar-SA"/>
          </a:p>
        </p:txBody>
      </p:sp>
      <p:sp>
        <p:nvSpPr>
          <p:cNvPr id="4" name="Title 3"/>
          <p:cNvSpPr>
            <a:spLocks noGrp="1"/>
          </p:cNvSpPr>
          <p:nvPr>
            <p:ph type="title"/>
          </p:nvPr>
        </p:nvSpPr>
        <p:spPr/>
        <p:txBody>
          <a:bodyPr/>
          <a:lstStyle/>
          <a:p>
            <a:pPr algn="r" rtl="1"/>
            <a:r>
              <a:rPr lang="ar-SA" dirty="0" smtClean="0"/>
              <a:t>المسح القادم 2018</a:t>
            </a:r>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nvPr>
        </p:nvGraphicFramePr>
        <p:xfrm>
          <a:off x="395536" y="1196752"/>
          <a:ext cx="8229600" cy="5760720"/>
        </p:xfrm>
        <a:graphic>
          <a:graphicData uri="http://schemas.openxmlformats.org/drawingml/2006/table">
            <a:tbl>
              <a:tblPr firstRow="1" bandRow="1">
                <a:tableStyleId>{5C22544A-7EE6-4342-B048-85BDC9FD1C3A}</a:tableStyleId>
              </a:tblPr>
              <a:tblGrid>
                <a:gridCol w="4114800"/>
                <a:gridCol w="4114800"/>
              </a:tblGrid>
              <a:tr h="359708">
                <a:tc>
                  <a:txBody>
                    <a:bodyPr/>
                    <a:lstStyle/>
                    <a:p>
                      <a:r>
                        <a:rPr lang="ar-SA" dirty="0" smtClean="0"/>
                        <a:t>رقم المؤشر في قائمة المؤشرات الدولية</a:t>
                      </a:r>
                      <a:endParaRPr lang="en-US" dirty="0"/>
                    </a:p>
                  </a:txBody>
                  <a:tcPr/>
                </a:tc>
                <a:tc>
                  <a:txBody>
                    <a:bodyPr/>
                    <a:lstStyle/>
                    <a:p>
                      <a:r>
                        <a:rPr lang="ar-SA" dirty="0" smtClean="0"/>
                        <a:t>المؤشرات ذات</a:t>
                      </a:r>
                      <a:r>
                        <a:rPr lang="ar-SA" baseline="0" dirty="0" smtClean="0"/>
                        <a:t> العلاقة بمؤشرات التنمية المستدامة</a:t>
                      </a:r>
                      <a:endParaRPr lang="en-US" dirty="0"/>
                    </a:p>
                  </a:txBody>
                  <a:tcPr/>
                </a:tc>
              </a:tr>
              <a:tr h="899269">
                <a:tc>
                  <a:txBody>
                    <a:bodyPr/>
                    <a:lstStyle/>
                    <a:p>
                      <a:pPr algn="ctr" rtl="1"/>
                      <a:r>
                        <a:rPr lang="ar-SA" b="1" dirty="0" smtClean="0"/>
                        <a:t>الهدف 17. الغاية 8. المؤشر1</a:t>
                      </a:r>
                      <a:endParaRPr lang="en-US" b="1" dirty="0"/>
                    </a:p>
                  </a:txBody>
                  <a:tcPr/>
                </a:tc>
                <a:tc>
                  <a:txBody>
                    <a:bodyPr/>
                    <a:lstStyle/>
                    <a:p>
                      <a:pPr algn="r" rtl="1"/>
                      <a:r>
                        <a:rPr kumimoji="0" lang="ar-SA" sz="1800" b="1" kern="1200" dirty="0" smtClean="0">
                          <a:solidFill>
                            <a:schemeClr val="dk1"/>
                          </a:solidFill>
                          <a:latin typeface="+mn-lt"/>
                          <a:ea typeface="+mn-ea"/>
                          <a:cs typeface="+mn-cs"/>
                        </a:rPr>
                        <a:t>استخدام الانترنت من قبل الافراد</a:t>
                      </a:r>
                    </a:p>
                    <a:p>
                      <a:pPr algn="r" rtl="1"/>
                      <a:endParaRPr kumimoji="0" lang="ar-SA" sz="1800" b="1" kern="1200" dirty="0" smtClean="0">
                        <a:solidFill>
                          <a:schemeClr val="dk1"/>
                        </a:solidFill>
                        <a:latin typeface="+mn-lt"/>
                        <a:ea typeface="+mn-ea"/>
                        <a:cs typeface="+mn-cs"/>
                      </a:endParaRPr>
                    </a:p>
                    <a:p>
                      <a:pPr algn="r" rtl="1"/>
                      <a:endParaRPr lang="en-US" b="1" dirty="0"/>
                    </a:p>
                  </a:txBody>
                  <a:tcPr/>
                </a:tc>
              </a:tr>
              <a:tr h="1169050">
                <a:tc>
                  <a:txBody>
                    <a:bodyPr/>
                    <a:lstStyle/>
                    <a:p>
                      <a:pPr algn="ctr" rtl="1"/>
                      <a:r>
                        <a:rPr lang="ar-SA" b="1" dirty="0" smtClean="0"/>
                        <a:t>الهدف 16.الغاية 3. المؤشر 1.</a:t>
                      </a:r>
                      <a:endParaRPr lang="en-US" b="1" dirty="0"/>
                    </a:p>
                  </a:txBody>
                  <a:tcPr/>
                </a:tc>
                <a:tc>
                  <a:txBody>
                    <a:bodyPr/>
                    <a:lstStyle/>
                    <a:p>
                      <a:pPr algn="r" rtl="1"/>
                      <a:r>
                        <a:rPr kumimoji="0" lang="ar-SA" sz="1800" b="1" kern="1200" dirty="0" smtClean="0">
                          <a:solidFill>
                            <a:schemeClr val="dk1"/>
                          </a:solidFill>
                          <a:latin typeface="+mn-lt"/>
                          <a:ea typeface="+mn-ea"/>
                          <a:cs typeface="+mn-cs"/>
                        </a:rPr>
                        <a:t>تعرض الاطفال (1-17 سنة)  للعنف النفسي او الجسدي او الجنسي من قبل آخرين </a:t>
                      </a:r>
                    </a:p>
                    <a:p>
                      <a:pPr algn="r" rtl="1"/>
                      <a:endParaRPr lang="ar-SA" b="1" dirty="0" smtClean="0"/>
                    </a:p>
                    <a:p>
                      <a:pPr algn="r" rtl="1"/>
                      <a:endParaRPr lang="en-US" b="1" dirty="0"/>
                    </a:p>
                  </a:txBody>
                  <a:tcPr/>
                </a:tc>
              </a:tr>
              <a:tr h="1169050">
                <a:tc>
                  <a:txBody>
                    <a:bodyPr/>
                    <a:lstStyle/>
                    <a:p>
                      <a:pPr algn="ctr" rtl="1"/>
                      <a:r>
                        <a:rPr lang="ar-SA" b="1" dirty="0" smtClean="0"/>
                        <a:t>الهدف 16. الغاية 2. المؤشر 1.</a:t>
                      </a:r>
                      <a:endParaRPr lang="en-US" b="1" dirty="0"/>
                    </a:p>
                  </a:txBody>
                  <a:tcPr/>
                </a:tc>
                <a:tc>
                  <a:txBody>
                    <a:bodyPr/>
                    <a:lstStyle/>
                    <a:p>
                      <a:pPr algn="r" rtl="1"/>
                      <a:r>
                        <a:rPr kumimoji="0" lang="ar-SA" sz="1800" b="1" kern="1200" dirty="0" smtClean="0">
                          <a:solidFill>
                            <a:schemeClr val="dk1"/>
                          </a:solidFill>
                          <a:latin typeface="+mn-lt"/>
                          <a:ea typeface="+mn-ea"/>
                          <a:cs typeface="+mn-cs"/>
                        </a:rPr>
                        <a:t>تعرض الاطفال (1-17 سنة)</a:t>
                      </a:r>
                      <a:r>
                        <a:rPr kumimoji="0" lang="ar-SA" sz="1800" b="1" kern="1200" baseline="0" dirty="0" smtClean="0">
                          <a:solidFill>
                            <a:schemeClr val="dk1"/>
                          </a:solidFill>
                          <a:latin typeface="+mn-lt"/>
                          <a:ea typeface="+mn-ea"/>
                          <a:cs typeface="+mn-cs"/>
                        </a:rPr>
                        <a:t> </a:t>
                      </a:r>
                      <a:r>
                        <a:rPr kumimoji="0" lang="ar-SA" sz="1800" b="1" kern="1200" dirty="0" smtClean="0">
                          <a:solidFill>
                            <a:schemeClr val="dk1"/>
                          </a:solidFill>
                          <a:latin typeface="+mn-lt"/>
                          <a:ea typeface="+mn-ea"/>
                          <a:cs typeface="+mn-cs"/>
                        </a:rPr>
                        <a:t>لعقاب بدني أو اعتداء نفسي من قبل مقدمي الرعاية خلال الشهر الماضي </a:t>
                      </a:r>
                    </a:p>
                    <a:p>
                      <a:pPr algn="r" rtl="1"/>
                      <a:endParaRPr kumimoji="0" lang="ar-SA" sz="1800" b="1" kern="1200" dirty="0" smtClean="0">
                        <a:solidFill>
                          <a:schemeClr val="dk1"/>
                        </a:solidFill>
                        <a:latin typeface="+mn-lt"/>
                        <a:ea typeface="+mn-ea"/>
                        <a:cs typeface="+mn-cs"/>
                      </a:endParaRPr>
                    </a:p>
                    <a:p>
                      <a:pPr algn="r" rtl="1"/>
                      <a:endParaRPr lang="en-US" b="1" dirty="0"/>
                    </a:p>
                  </a:txBody>
                  <a:tcPr/>
                </a:tc>
              </a:tr>
              <a:tr h="899269">
                <a:tc>
                  <a:txBody>
                    <a:bodyPr/>
                    <a:lstStyle/>
                    <a:p>
                      <a:pPr algn="ctr" rtl="1"/>
                      <a:r>
                        <a:rPr lang="ar-SA" b="1" dirty="0" smtClean="0"/>
                        <a:t>الهدف 16. الغاية 2. المؤشر 3</a:t>
                      </a:r>
                      <a:endParaRPr lang="en-US" b="1" dirty="0"/>
                    </a:p>
                  </a:txBody>
                  <a:tcPr/>
                </a:tc>
                <a:tc>
                  <a:txBody>
                    <a:bodyPr/>
                    <a:lstStyle/>
                    <a:p>
                      <a:pPr algn="r" rtl="1"/>
                      <a:r>
                        <a:rPr kumimoji="0" lang="ar-SA" sz="1800" b="1" kern="1200" dirty="0" smtClean="0">
                          <a:solidFill>
                            <a:schemeClr val="dk1"/>
                          </a:solidFill>
                          <a:latin typeface="+mn-lt"/>
                          <a:ea typeface="+mn-ea"/>
                          <a:cs typeface="+mn-cs"/>
                        </a:rPr>
                        <a:t>نسبة الشابات والشبان الذين تتراوح أعمارهم بين 18 و29 سنة الذين تعرضوا للعنف الجنسي قبل سن الثامنة عشرة</a:t>
                      </a:r>
                      <a:endParaRPr lang="en-US" b="1" dirty="0"/>
                    </a:p>
                  </a:txBody>
                  <a:tcPr/>
                </a:tc>
              </a:tr>
              <a:tr h="899269">
                <a:tc gridSpan="2">
                  <a:txBody>
                    <a:bodyPr/>
                    <a:lstStyle/>
                    <a:p>
                      <a:pPr algn="just" rtl="1"/>
                      <a:r>
                        <a:rPr lang="ar-SA" sz="2400" b="1" dirty="0" smtClean="0"/>
                        <a:t>ملاحظة هامة: هناك بعض المؤشرات موجودة في اجندة التنمية المستدامة خاصة بالعنف في الهدف الخامس ولكنها موجودة في المسوح السابقة (كالعنف ضد الزوجة حسب المنطقة والعمر)</a:t>
                      </a:r>
                      <a:endParaRPr lang="en-US" sz="2400" b="1" dirty="0"/>
                    </a:p>
                  </a:txBody>
                  <a:tcPr/>
                </a:tc>
                <a:tc hMerge="1">
                  <a:txBody>
                    <a:bodyPr/>
                    <a:lstStyle/>
                    <a:p>
                      <a:pPr algn="r" rtl="1"/>
                      <a:endParaRPr lang="en-US" b="1" dirty="0"/>
                    </a:p>
                  </a:txBody>
                  <a:tcPr/>
                </a:tc>
              </a:tr>
            </a:tbl>
          </a:graphicData>
        </a:graphic>
      </p:graphicFrame>
      <p:sp>
        <p:nvSpPr>
          <p:cNvPr id="3" name="Slide Number Placeholder 2"/>
          <p:cNvSpPr>
            <a:spLocks noGrp="1"/>
          </p:cNvSpPr>
          <p:nvPr>
            <p:ph type="sldNum" sz="quarter" idx="12"/>
          </p:nvPr>
        </p:nvSpPr>
        <p:spPr/>
        <p:txBody>
          <a:bodyPr/>
          <a:lstStyle/>
          <a:p>
            <a:fld id="{8B7F884A-080E-48E0-B80E-8EF88869CBBE}" type="slidenum">
              <a:rPr lang="ar-SA" smtClean="0"/>
              <a:pPr/>
              <a:t>24</a:t>
            </a:fld>
            <a:endParaRPr lang="ar-SA"/>
          </a:p>
        </p:txBody>
      </p:sp>
      <p:sp>
        <p:nvSpPr>
          <p:cNvPr id="4" name="Title 3"/>
          <p:cNvSpPr>
            <a:spLocks noGrp="1"/>
          </p:cNvSpPr>
          <p:nvPr>
            <p:ph type="title"/>
          </p:nvPr>
        </p:nvSpPr>
        <p:spPr/>
        <p:txBody>
          <a:bodyPr>
            <a:normAutofit fontScale="90000"/>
          </a:bodyPr>
          <a:lstStyle/>
          <a:p>
            <a:pPr algn="r" rtl="1"/>
            <a:r>
              <a:rPr lang="ar-SA" dirty="0" smtClean="0"/>
              <a:t>مؤشرات التنمية المستدامة 2030 التي تم اضافتها في مسح 2018</a:t>
            </a:r>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lgn="r" rtl="1"/>
            <a:r>
              <a:rPr lang="ar-SA" dirty="0" smtClean="0"/>
              <a:t>سنناقش مايلي:</a:t>
            </a:r>
          </a:p>
          <a:p>
            <a:pPr algn="r" rtl="1">
              <a:buNone/>
            </a:pPr>
            <a:endParaRPr lang="ar-SA" dirty="0" smtClean="0"/>
          </a:p>
          <a:p>
            <a:pPr marL="624078" indent="-514350" algn="r" rtl="1">
              <a:buFont typeface="+mj-lt"/>
              <a:buAutoNum type="arabicPeriod"/>
            </a:pPr>
            <a:r>
              <a:rPr lang="ar-SA" sz="2800" b="1" dirty="0" smtClean="0">
                <a:solidFill>
                  <a:schemeClr val="bg2">
                    <a:lumMod val="25000"/>
                  </a:schemeClr>
                </a:solidFill>
                <a:latin typeface="Simplified Arabic" pitchFamily="18" charset="-78"/>
                <a:cs typeface="Simplified Arabic" pitchFamily="18" charset="-78"/>
              </a:rPr>
              <a:t>لماذا يتم تقدير التكلفة الاقتصادية من العنف ضد المرأة ؟</a:t>
            </a:r>
          </a:p>
          <a:p>
            <a:pPr marL="624078" indent="-514350" algn="r" rtl="1">
              <a:buFont typeface="+mj-lt"/>
              <a:buAutoNum type="arabicPeriod"/>
            </a:pPr>
            <a:endParaRPr lang="en-US" sz="2800" dirty="0" smtClean="0">
              <a:solidFill>
                <a:schemeClr val="bg2">
                  <a:lumMod val="25000"/>
                </a:schemeClr>
              </a:solidFill>
              <a:latin typeface="Simplified Arabic" pitchFamily="18" charset="-78"/>
              <a:cs typeface="Simplified Arabic" pitchFamily="18" charset="-78"/>
            </a:endParaRPr>
          </a:p>
          <a:p>
            <a:pPr marL="624078" indent="-514350" algn="r" rtl="1">
              <a:buFont typeface="+mj-lt"/>
              <a:buAutoNum type="arabicPeriod"/>
            </a:pPr>
            <a:endParaRPr lang="en-US" sz="2800" dirty="0" smtClean="0">
              <a:solidFill>
                <a:schemeClr val="bg2">
                  <a:lumMod val="25000"/>
                </a:schemeClr>
              </a:solidFill>
              <a:latin typeface="Simplified Arabic" pitchFamily="18" charset="-78"/>
              <a:cs typeface="Simplified Arabic" pitchFamily="18" charset="-78"/>
            </a:endParaRPr>
          </a:p>
          <a:p>
            <a:pPr marL="624078" indent="-514350" algn="r" rtl="1">
              <a:buFont typeface="+mj-lt"/>
              <a:buAutoNum type="arabicPeriod"/>
            </a:pPr>
            <a:r>
              <a:rPr lang="ar-SA" sz="2800" b="1" dirty="0" smtClean="0">
                <a:solidFill>
                  <a:schemeClr val="bg2">
                    <a:lumMod val="25000"/>
                  </a:schemeClr>
                </a:solidFill>
                <a:latin typeface="Simplified Arabic" pitchFamily="18" charset="-78"/>
                <a:cs typeface="Simplified Arabic" pitchFamily="18" charset="-78"/>
              </a:rPr>
              <a:t>ما هي الإجراءات التي تم اتخاذها في دولة فلسطين لتقدير التكلفة؟</a:t>
            </a:r>
            <a:endParaRPr lang="en-US" sz="2800" dirty="0" smtClean="0">
              <a:solidFill>
                <a:schemeClr val="bg2">
                  <a:lumMod val="25000"/>
                </a:schemeClr>
              </a:solidFill>
              <a:latin typeface="Simplified Arabic" pitchFamily="18" charset="-78"/>
              <a:cs typeface="Simplified Arabic" pitchFamily="18" charset="-78"/>
            </a:endParaRPr>
          </a:p>
          <a:p>
            <a:pPr algn="r" rtl="1"/>
            <a:endParaRPr lang="en-US" dirty="0"/>
          </a:p>
        </p:txBody>
      </p:sp>
      <p:sp>
        <p:nvSpPr>
          <p:cNvPr id="3" name="Slide Number Placeholder 2"/>
          <p:cNvSpPr>
            <a:spLocks noGrp="1"/>
          </p:cNvSpPr>
          <p:nvPr>
            <p:ph type="sldNum" sz="quarter" idx="12"/>
          </p:nvPr>
        </p:nvSpPr>
        <p:spPr/>
        <p:txBody>
          <a:bodyPr/>
          <a:lstStyle/>
          <a:p>
            <a:fld id="{8B7F884A-080E-48E0-B80E-8EF88869CBBE}" type="slidenum">
              <a:rPr lang="ar-SA" smtClean="0"/>
              <a:pPr/>
              <a:t>25</a:t>
            </a:fld>
            <a:endParaRPr lang="ar-SA"/>
          </a:p>
        </p:txBody>
      </p:sp>
      <p:sp>
        <p:nvSpPr>
          <p:cNvPr id="4" name="Title 3"/>
          <p:cNvSpPr>
            <a:spLocks noGrp="1"/>
          </p:cNvSpPr>
          <p:nvPr>
            <p:ph type="title"/>
          </p:nvPr>
        </p:nvSpPr>
        <p:spPr/>
        <p:txBody>
          <a:bodyPr>
            <a:normAutofit fontScale="90000"/>
          </a:bodyPr>
          <a:lstStyle/>
          <a:p>
            <a:pPr algn="r" rtl="1"/>
            <a:r>
              <a:rPr lang="ar-SA" dirty="0" smtClean="0"/>
              <a:t>تجربة فلسطين في تقدير التكلفة الاقتصادية من العنف</a:t>
            </a:r>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lgn="r" rtl="1"/>
            <a:r>
              <a:rPr lang="ar-SA" dirty="0" smtClean="0"/>
              <a:t>بدأت مراسلات ما بين الاسكوا ووزارة شؤون المرأة بهذا الخصوص وتم توقيع مذكرة تفاهم لإنجاز دراسة لتقدير التكلفة الاقتصادية من العنف ضد المرأة، وبالتعاون مع </a:t>
            </a:r>
            <a:r>
              <a:rPr lang="en-US" dirty="0" smtClean="0"/>
              <a:t>UNWOMEN</a:t>
            </a:r>
            <a:endParaRPr lang="ar-SA" dirty="0" smtClean="0"/>
          </a:p>
          <a:p>
            <a:pPr algn="r" rtl="1">
              <a:buNone/>
            </a:pPr>
            <a:endParaRPr lang="en-US" dirty="0" smtClean="0"/>
          </a:p>
          <a:p>
            <a:pPr algn="r" rtl="1"/>
            <a:r>
              <a:rPr lang="ar-SA" dirty="0" smtClean="0"/>
              <a:t>تم الاطلاع على التجربة المصرية </a:t>
            </a:r>
            <a:endParaRPr lang="en-US" dirty="0" smtClean="0"/>
          </a:p>
          <a:p>
            <a:pPr algn="r" rtl="1"/>
            <a:endParaRPr lang="ar-SA" dirty="0" smtClean="0"/>
          </a:p>
          <a:p>
            <a:pPr algn="r" rtl="1"/>
            <a:r>
              <a:rPr lang="ar-SA" dirty="0" smtClean="0"/>
              <a:t>تم وضع خطة عمل لتنفيذ الدراسة بوجود الخبراء والشركاء.</a:t>
            </a:r>
          </a:p>
          <a:p>
            <a:pPr algn="r" rtl="1"/>
            <a:r>
              <a:rPr lang="ar-SA" dirty="0" smtClean="0"/>
              <a:t>كل ما تم تنفيذه بخصوص التكلفة الاقتصادية هو بدعم فني ومالي من شعبة المرأة في الاسكوا</a:t>
            </a:r>
          </a:p>
          <a:p>
            <a:pPr algn="r" rtl="1">
              <a:buNone/>
            </a:pPr>
            <a:endParaRPr lang="ar-SA" dirty="0" smtClean="0"/>
          </a:p>
          <a:p>
            <a:pPr algn="r" rtl="1">
              <a:buNone/>
            </a:pPr>
            <a:endParaRPr lang="ar-SA" dirty="0" smtClean="0"/>
          </a:p>
        </p:txBody>
      </p:sp>
      <p:sp>
        <p:nvSpPr>
          <p:cNvPr id="3" name="Slide Number Placeholder 2"/>
          <p:cNvSpPr>
            <a:spLocks noGrp="1"/>
          </p:cNvSpPr>
          <p:nvPr>
            <p:ph type="sldNum" sz="quarter" idx="12"/>
          </p:nvPr>
        </p:nvSpPr>
        <p:spPr/>
        <p:txBody>
          <a:bodyPr/>
          <a:lstStyle/>
          <a:p>
            <a:fld id="{8B7F884A-080E-48E0-B80E-8EF88869CBBE}" type="slidenum">
              <a:rPr lang="ar-SA" smtClean="0"/>
              <a:pPr/>
              <a:t>26</a:t>
            </a:fld>
            <a:endParaRPr lang="ar-SA"/>
          </a:p>
        </p:txBody>
      </p:sp>
      <p:sp>
        <p:nvSpPr>
          <p:cNvPr id="4" name="Title 3"/>
          <p:cNvSpPr>
            <a:spLocks noGrp="1"/>
          </p:cNvSpPr>
          <p:nvPr>
            <p:ph type="title"/>
          </p:nvPr>
        </p:nvSpPr>
        <p:spPr/>
        <p:txBody>
          <a:bodyPr/>
          <a:lstStyle/>
          <a:p>
            <a:pPr algn="r" rtl="1"/>
            <a:r>
              <a:rPr lang="ar-SA" dirty="0" smtClean="0"/>
              <a:t>خلفية عامة عن تقدير التكلفة الاقتصادية</a:t>
            </a:r>
            <a:endParaRPr 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pPr marL="624078" indent="-514350" algn="r" rtl="1">
              <a:buAutoNum type="arabicPeriod"/>
            </a:pPr>
            <a:r>
              <a:rPr lang="ar-SA" sz="2800" b="1" dirty="0" smtClean="0">
                <a:latin typeface="Simplified Arabic" pitchFamily="18" charset="-78"/>
                <a:cs typeface="Simplified Arabic" pitchFamily="18" charset="-78"/>
              </a:rPr>
              <a:t>الدراسة  بمثابة دليل علمي وعملي على التكلفة الاقتصادية الباهظة التي تتحملها الدولة نتيجة للعنف الممارس على المرأة </a:t>
            </a:r>
          </a:p>
          <a:p>
            <a:pPr marL="624078" indent="-514350" algn="r" rtl="1">
              <a:buNone/>
            </a:pPr>
            <a:endParaRPr lang="en-US" sz="2800" dirty="0" smtClean="0">
              <a:latin typeface="Simplified Arabic" pitchFamily="18" charset="-78"/>
              <a:cs typeface="Simplified Arabic" pitchFamily="18" charset="-78"/>
            </a:endParaRPr>
          </a:p>
          <a:p>
            <a:pPr marL="624078" indent="-514350" algn="r" rtl="1">
              <a:buAutoNum type="arabicPeriod" startAt="2"/>
            </a:pPr>
            <a:r>
              <a:rPr lang="ar-SA" sz="2800" b="1" dirty="0" smtClean="0">
                <a:latin typeface="Simplified Arabic" pitchFamily="18" charset="-78"/>
                <a:cs typeface="Simplified Arabic" pitchFamily="18" charset="-78"/>
              </a:rPr>
              <a:t>ستشكل نقطة تحول في السياسات والخطط التنفذية للدولة الفلسطينية والمنطقة العربية</a:t>
            </a:r>
          </a:p>
          <a:p>
            <a:pPr marL="624078" indent="-514350" algn="r" rtl="1">
              <a:buNone/>
            </a:pPr>
            <a:endParaRPr lang="ar-SA" sz="2800" b="1" dirty="0" smtClean="0">
              <a:latin typeface="Simplified Arabic" pitchFamily="18" charset="-78"/>
              <a:cs typeface="Simplified Arabic" pitchFamily="18" charset="-78"/>
            </a:endParaRPr>
          </a:p>
          <a:p>
            <a:pPr algn="r" rtl="1">
              <a:buNone/>
            </a:pPr>
            <a:r>
              <a:rPr lang="ar-SA" sz="2800" b="1" dirty="0" smtClean="0">
                <a:latin typeface="Simplified Arabic" pitchFamily="18" charset="-78"/>
                <a:cs typeface="Simplified Arabic" pitchFamily="18" charset="-78"/>
              </a:rPr>
              <a:t>3. فهم مدى الخسائر المادية التي يتكبدها المجتمع والدولة نتيجة هذا العنف و تطويق ظاهرة العنف وبذل كافة الجهود لمناهضتها للوصول الى وضع افضل </a:t>
            </a:r>
          </a:p>
          <a:p>
            <a:pPr algn="r" rtl="1">
              <a:buNone/>
            </a:pPr>
            <a:endParaRPr lang="ar-SA" sz="2800" b="1" dirty="0" smtClean="0">
              <a:latin typeface="Simplified Arabic" pitchFamily="18" charset="-78"/>
              <a:cs typeface="Simplified Arabic" pitchFamily="18" charset="-78"/>
            </a:endParaRPr>
          </a:p>
          <a:p>
            <a:pPr algn="r" rtl="1">
              <a:buNone/>
            </a:pPr>
            <a:r>
              <a:rPr lang="ar-SA" sz="2800" b="1" dirty="0" smtClean="0">
                <a:latin typeface="Simplified Arabic" pitchFamily="18" charset="-78"/>
                <a:cs typeface="Simplified Arabic" pitchFamily="18" charset="-78"/>
              </a:rPr>
              <a:t>4.ادراك صانعي القرار ان العنف الذي يمارس ضد المرأة يضيع الفرص الإنتاجية ويهدر أموال و موارد ويزيد من الفقر ويفكك اواصر ترابط المجتمع.</a:t>
            </a:r>
          </a:p>
          <a:p>
            <a:pPr algn="r" rtl="1">
              <a:buNone/>
            </a:pPr>
            <a:endParaRPr lang="en-US" sz="2800" dirty="0" smtClean="0">
              <a:latin typeface="Simplified Arabic" pitchFamily="18" charset="-78"/>
              <a:cs typeface="Simplified Arabic" pitchFamily="18" charset="-78"/>
            </a:endParaRPr>
          </a:p>
          <a:p>
            <a:pPr algn="r" rtl="1"/>
            <a:endParaRPr lang="en-US" dirty="0"/>
          </a:p>
        </p:txBody>
      </p:sp>
      <p:sp>
        <p:nvSpPr>
          <p:cNvPr id="3" name="Slide Number Placeholder 2"/>
          <p:cNvSpPr>
            <a:spLocks noGrp="1"/>
          </p:cNvSpPr>
          <p:nvPr>
            <p:ph type="sldNum" sz="quarter" idx="12"/>
          </p:nvPr>
        </p:nvSpPr>
        <p:spPr/>
        <p:txBody>
          <a:bodyPr/>
          <a:lstStyle/>
          <a:p>
            <a:fld id="{8B7F884A-080E-48E0-B80E-8EF88869CBBE}" type="slidenum">
              <a:rPr lang="ar-SA" smtClean="0"/>
              <a:pPr/>
              <a:t>27</a:t>
            </a:fld>
            <a:endParaRPr lang="ar-SA"/>
          </a:p>
        </p:txBody>
      </p:sp>
      <p:sp>
        <p:nvSpPr>
          <p:cNvPr id="4" name="Title 3"/>
          <p:cNvSpPr>
            <a:spLocks noGrp="1"/>
          </p:cNvSpPr>
          <p:nvPr>
            <p:ph type="title"/>
          </p:nvPr>
        </p:nvSpPr>
        <p:spPr/>
        <p:txBody>
          <a:bodyPr/>
          <a:lstStyle/>
          <a:p>
            <a:pPr algn="r" rtl="1"/>
            <a:r>
              <a:rPr lang="ar-SA" dirty="0" smtClean="0"/>
              <a:t>لماذا دراسة التكلفة الاقتصادية:</a:t>
            </a:r>
            <a:endParaRPr lang="en-US"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lgn="just" rtl="1"/>
            <a:r>
              <a:rPr lang="ar-SA" sz="2800" b="1" dirty="0" smtClean="0">
                <a:latin typeface="Simplified Arabic" pitchFamily="18" charset="-78"/>
                <a:cs typeface="Simplified Arabic" pitchFamily="18" charset="-78"/>
              </a:rPr>
              <a:t>في ابريل الماضي ولمدة اربعة ايام جاءت الباحثة ”مرغاريتا اوزو ناس“الى دولة فلسطين للقيام بجمع المعلومات والبيانات الخاصة بتقدير التكلفة الاقتصادية للعنف ضد المرأة والتقت بالعديد من المؤسسات الحكومية وغير الحكومية واللجان الوطنية ذات الاختصاص التي تعمل على محور العنف.</a:t>
            </a:r>
          </a:p>
          <a:p>
            <a:pPr algn="just" rtl="1">
              <a:buNone/>
            </a:pPr>
            <a:endParaRPr lang="ar-SA" sz="2800" b="1" dirty="0" smtClean="0">
              <a:latin typeface="Simplified Arabic" pitchFamily="18" charset="-78"/>
              <a:cs typeface="Simplified Arabic" pitchFamily="18" charset="-78"/>
            </a:endParaRPr>
          </a:p>
          <a:p>
            <a:pPr algn="just" rtl="1"/>
            <a:r>
              <a:rPr lang="ar-SA" sz="2800" b="1" dirty="0" smtClean="0">
                <a:latin typeface="Simplified Arabic" pitchFamily="18" charset="-78"/>
                <a:cs typeface="Simplified Arabic" pitchFamily="18" charset="-78"/>
              </a:rPr>
              <a:t>عملت على كتابة تقرير عن ما يتم العمل به من قبل المؤسسات الحكومية ومؤسسات المجتمع المدني فيما يتعلق بالعنف ضد المرأة.</a:t>
            </a:r>
          </a:p>
          <a:p>
            <a:pPr algn="just" rtl="1"/>
            <a:endParaRPr lang="ar-SA" sz="2800" dirty="0" smtClean="0">
              <a:latin typeface="Simplified Arabic" pitchFamily="18" charset="-78"/>
              <a:cs typeface="Simplified Arabic" pitchFamily="18" charset="-78"/>
            </a:endParaRPr>
          </a:p>
          <a:p>
            <a:pPr algn="r" rtl="1"/>
            <a:endParaRPr lang="en-US" dirty="0"/>
          </a:p>
        </p:txBody>
      </p:sp>
      <p:sp>
        <p:nvSpPr>
          <p:cNvPr id="3" name="Slide Number Placeholder 2"/>
          <p:cNvSpPr>
            <a:spLocks noGrp="1"/>
          </p:cNvSpPr>
          <p:nvPr>
            <p:ph type="sldNum" sz="quarter" idx="12"/>
          </p:nvPr>
        </p:nvSpPr>
        <p:spPr/>
        <p:txBody>
          <a:bodyPr/>
          <a:lstStyle/>
          <a:p>
            <a:fld id="{8B7F884A-080E-48E0-B80E-8EF88869CBBE}" type="slidenum">
              <a:rPr lang="ar-SA" smtClean="0"/>
              <a:pPr/>
              <a:t>28</a:t>
            </a:fld>
            <a:endParaRPr lang="ar-SA"/>
          </a:p>
        </p:txBody>
      </p:sp>
      <p:sp>
        <p:nvSpPr>
          <p:cNvPr id="4" name="Title 3"/>
          <p:cNvSpPr>
            <a:spLocks noGrp="1"/>
          </p:cNvSpPr>
          <p:nvPr>
            <p:ph type="title"/>
          </p:nvPr>
        </p:nvSpPr>
        <p:spPr/>
        <p:txBody>
          <a:bodyPr/>
          <a:lstStyle/>
          <a:p>
            <a:pPr algn="r" rtl="1"/>
            <a:r>
              <a:rPr lang="ar-SA" dirty="0" smtClean="0"/>
              <a:t>إجراءات تنفيذ الدراسة</a:t>
            </a:r>
            <a:endParaRPr lang="en-US"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lgn="r" rtl="1"/>
            <a:r>
              <a:rPr lang="ar-SA" dirty="0" smtClean="0"/>
              <a:t>تم عقد ورشة عمل لمدة يومين في الاردن لكافة الشركاء الفلسطينيين والعاملين على موضوع العنف ضد المرأة، لعرض تقرير الزيارة، وعرض منهجية التكلفة الاقتصادية من العنف.</a:t>
            </a:r>
          </a:p>
          <a:p>
            <a:pPr algn="r" rtl="1">
              <a:buNone/>
            </a:pPr>
            <a:endParaRPr lang="ar-SA" dirty="0" smtClean="0"/>
          </a:p>
          <a:p>
            <a:pPr algn="r" rtl="1"/>
            <a:r>
              <a:rPr lang="ar-SA" dirty="0" smtClean="0"/>
              <a:t> كما تم الاتفاق من قبل الشركاء على مجموعة من القضايا أهمها تتعلق بمعرفة التكلفة من العنف في الجوانب الصحية، والقضائية، والشرطية، والمالية. </a:t>
            </a:r>
          </a:p>
          <a:p>
            <a:pPr algn="r" rtl="1"/>
            <a:r>
              <a:rPr lang="ar-SA" dirty="0" smtClean="0"/>
              <a:t>كما تم الاتفاق على أن تستهدف الدراسة العنف الموجه من قبل الزوج فقط.</a:t>
            </a:r>
          </a:p>
          <a:p>
            <a:pPr algn="r" rtl="1">
              <a:buNone/>
            </a:pPr>
            <a:endParaRPr lang="en-US" dirty="0"/>
          </a:p>
        </p:txBody>
      </p:sp>
      <p:sp>
        <p:nvSpPr>
          <p:cNvPr id="3" name="Slide Number Placeholder 2"/>
          <p:cNvSpPr>
            <a:spLocks noGrp="1"/>
          </p:cNvSpPr>
          <p:nvPr>
            <p:ph type="sldNum" sz="quarter" idx="12"/>
          </p:nvPr>
        </p:nvSpPr>
        <p:spPr/>
        <p:txBody>
          <a:bodyPr/>
          <a:lstStyle/>
          <a:p>
            <a:fld id="{8B7F884A-080E-48E0-B80E-8EF88869CBBE}" type="slidenum">
              <a:rPr lang="ar-SA" smtClean="0"/>
              <a:pPr/>
              <a:t>29</a:t>
            </a:fld>
            <a:endParaRPr lang="ar-SA"/>
          </a:p>
        </p:txBody>
      </p:sp>
      <p:sp>
        <p:nvSpPr>
          <p:cNvPr id="4" name="Title 3"/>
          <p:cNvSpPr>
            <a:spLocks noGrp="1"/>
          </p:cNvSpPr>
          <p:nvPr>
            <p:ph type="title"/>
          </p:nvPr>
        </p:nvSpPr>
        <p:spPr/>
        <p:txBody>
          <a:bodyPr/>
          <a:lstStyle/>
          <a:p>
            <a:pPr algn="r" rtl="1"/>
            <a:r>
              <a:rPr lang="ar-SA" dirty="0" smtClean="0"/>
              <a:t>تابع: إجراءات تنفيذ الدراسة</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lgn="r" rtl="1"/>
            <a:r>
              <a:rPr lang="ar-SA" dirty="0" smtClean="0"/>
              <a:t>عرض التجربة الفلسطينية الخاص بالعنف ضد المرأة، ولا سيما التركيز على:</a:t>
            </a:r>
          </a:p>
          <a:p>
            <a:pPr algn="r" rtl="1"/>
            <a:endParaRPr lang="ar-SA" dirty="0" smtClean="0"/>
          </a:p>
          <a:p>
            <a:pPr algn="r" rtl="1"/>
            <a:r>
              <a:rPr lang="ar-SA" dirty="0" smtClean="0"/>
              <a:t>البيانات الوطنية</a:t>
            </a:r>
          </a:p>
          <a:p>
            <a:pPr algn="r" rtl="1"/>
            <a:endParaRPr lang="ar-SA" dirty="0" smtClean="0"/>
          </a:p>
          <a:p>
            <a:pPr algn="r" rtl="1"/>
            <a:r>
              <a:rPr lang="ar-SA" dirty="0" smtClean="0"/>
              <a:t>التكلفة الاقتصادية</a:t>
            </a:r>
            <a:endParaRPr lang="en-US" dirty="0"/>
          </a:p>
        </p:txBody>
      </p:sp>
      <p:sp>
        <p:nvSpPr>
          <p:cNvPr id="3" name="Slide Number Placeholder 2"/>
          <p:cNvSpPr>
            <a:spLocks noGrp="1"/>
          </p:cNvSpPr>
          <p:nvPr>
            <p:ph type="sldNum" sz="quarter" idx="12"/>
          </p:nvPr>
        </p:nvSpPr>
        <p:spPr/>
        <p:txBody>
          <a:bodyPr/>
          <a:lstStyle/>
          <a:p>
            <a:fld id="{8B7F884A-080E-48E0-B80E-8EF88869CBBE}" type="slidenum">
              <a:rPr lang="ar-SA" smtClean="0"/>
              <a:pPr/>
              <a:t>3</a:t>
            </a:fld>
            <a:endParaRPr lang="ar-SA"/>
          </a:p>
        </p:txBody>
      </p:sp>
      <p:sp>
        <p:nvSpPr>
          <p:cNvPr id="4" name="Title 3"/>
          <p:cNvSpPr>
            <a:spLocks noGrp="1"/>
          </p:cNvSpPr>
          <p:nvPr>
            <p:ph type="title"/>
          </p:nvPr>
        </p:nvSpPr>
        <p:spPr/>
        <p:txBody>
          <a:bodyPr/>
          <a:lstStyle/>
          <a:p>
            <a:pPr algn="r" rtl="1"/>
            <a:r>
              <a:rPr lang="ar-SA" dirty="0" smtClean="0"/>
              <a:t>الهدف من هذا العرض</a:t>
            </a:r>
            <a:endParaRPr lang="en-US"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85000" lnSpcReduction="20000"/>
          </a:bodyPr>
          <a:lstStyle/>
          <a:p>
            <a:pPr algn="r" rtl="1"/>
            <a:r>
              <a:rPr lang="ar-SA" b="1" dirty="0" smtClean="0"/>
              <a:t>تم الاتفاق على أن تقوم </a:t>
            </a:r>
            <a:r>
              <a:rPr lang="en-US" b="1" dirty="0" smtClean="0"/>
              <a:t>UNWOMEN</a:t>
            </a:r>
            <a:r>
              <a:rPr lang="ar-SA" b="1" dirty="0" smtClean="0"/>
              <a:t> بدراسة التكلفة الاقتصادية من العنف ضد المرأة من خلال الموازنة العامة للدولة، وقد اعلنت </a:t>
            </a:r>
            <a:r>
              <a:rPr lang="en-US" b="1" dirty="0" smtClean="0"/>
              <a:t>UNWOMEN</a:t>
            </a:r>
            <a:r>
              <a:rPr lang="ar-SA" b="1" dirty="0" smtClean="0"/>
              <a:t> عن استقطاب خبير دولي للقيام بهذه الدراسة، ونحن في الإجراءات.</a:t>
            </a:r>
          </a:p>
          <a:p>
            <a:pPr algn="r" rtl="1"/>
            <a:endParaRPr lang="ar-SA" b="1" dirty="0" smtClean="0"/>
          </a:p>
          <a:p>
            <a:pPr algn="r" rtl="1"/>
            <a:r>
              <a:rPr lang="ar-SA" b="1" dirty="0" smtClean="0"/>
              <a:t>تم الاتفاق على أن يقوم الجهاز المركزي للإحصاء الفلسطيني بجمع الأسئلة التي تم الاتفاق عليها ما بين كافة الشركاء وذلك كملحق في مسح العنف 2018. وهذا تم بدعم الاسكوا للجهاز المركزي للإحصاء</a:t>
            </a:r>
          </a:p>
          <a:p>
            <a:pPr algn="r" rtl="1"/>
            <a:endParaRPr lang="ar-SA" dirty="0" smtClean="0"/>
          </a:p>
          <a:p>
            <a:pPr algn="r" rtl="1"/>
            <a:r>
              <a:rPr lang="ar-SA" sz="2800" b="1" dirty="0" smtClean="0">
                <a:latin typeface="Simplified Arabic" pitchFamily="18" charset="-78"/>
                <a:cs typeface="Simplified Arabic" pitchFamily="18" charset="-78"/>
              </a:rPr>
              <a:t>تتولى وزارة شؤون المرأة قيادة العملية والإشراف على منهجية الإعداد والتحليل بالتعاون مع جميع الشركاء من بناء قدرات والنشر والإعلام.</a:t>
            </a:r>
          </a:p>
          <a:p>
            <a:pPr algn="r" rtl="1"/>
            <a:r>
              <a:rPr lang="ar-SA" sz="2800" b="1" dirty="0" smtClean="0">
                <a:latin typeface="Simplified Arabic" pitchFamily="18" charset="-78"/>
                <a:cs typeface="Simplified Arabic" pitchFamily="18" charset="-78"/>
              </a:rPr>
              <a:t> </a:t>
            </a:r>
          </a:p>
          <a:p>
            <a:pPr algn="r" rtl="1"/>
            <a:r>
              <a:rPr lang="ar-SA" sz="2800" b="1" dirty="0" smtClean="0">
                <a:latin typeface="Simplified Arabic" pitchFamily="18" charset="-78"/>
                <a:cs typeface="Simplified Arabic" pitchFamily="18" charset="-78"/>
              </a:rPr>
              <a:t>تم الاتفاق على تشكيل لجنة استشارية للدراسة من مؤسسات المجتمع المدني والمؤسسات الحكومية .</a:t>
            </a:r>
            <a:endParaRPr lang="ar-SA" sz="2800" dirty="0" smtClean="0">
              <a:latin typeface="Simplified Arabic" pitchFamily="18" charset="-78"/>
              <a:cs typeface="Simplified Arabic" pitchFamily="18" charset="-78"/>
            </a:endParaRPr>
          </a:p>
          <a:p>
            <a:pPr algn="r" rtl="1"/>
            <a:endParaRPr lang="en-US" dirty="0"/>
          </a:p>
        </p:txBody>
      </p:sp>
      <p:sp>
        <p:nvSpPr>
          <p:cNvPr id="3" name="Slide Number Placeholder 2"/>
          <p:cNvSpPr>
            <a:spLocks noGrp="1"/>
          </p:cNvSpPr>
          <p:nvPr>
            <p:ph type="sldNum" sz="quarter" idx="12"/>
          </p:nvPr>
        </p:nvSpPr>
        <p:spPr/>
        <p:txBody>
          <a:bodyPr/>
          <a:lstStyle/>
          <a:p>
            <a:fld id="{8B7F884A-080E-48E0-B80E-8EF88869CBBE}" type="slidenum">
              <a:rPr lang="ar-SA" smtClean="0"/>
              <a:pPr/>
              <a:t>30</a:t>
            </a:fld>
            <a:endParaRPr lang="ar-SA"/>
          </a:p>
        </p:txBody>
      </p:sp>
      <p:sp>
        <p:nvSpPr>
          <p:cNvPr id="4" name="Title 3"/>
          <p:cNvSpPr>
            <a:spLocks noGrp="1"/>
          </p:cNvSpPr>
          <p:nvPr>
            <p:ph type="title"/>
          </p:nvPr>
        </p:nvSpPr>
        <p:spPr/>
        <p:txBody>
          <a:bodyPr/>
          <a:lstStyle/>
          <a:p>
            <a:pPr algn="r" rtl="1"/>
            <a:r>
              <a:rPr lang="ar-SA" dirty="0" smtClean="0"/>
              <a:t>تابع: اجراء تنفيذ الدراسة</a:t>
            </a:r>
            <a:endParaRPr lang="en-US"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lgn="r" rtl="1"/>
            <a:r>
              <a:rPr lang="ar-SA" b="1" dirty="0" smtClean="0"/>
              <a:t>هل سلوكيات العنف التي مارسها زوجك معك ادت الى تعرضك الى أي اصابة (اصابة جسدية بعض النظر عن حدتها)؟</a:t>
            </a:r>
          </a:p>
          <a:p>
            <a:pPr algn="r" rtl="1"/>
            <a:r>
              <a:rPr lang="ar-SA" dirty="0" smtClean="0"/>
              <a:t>ارجو ان تحددي أي نوع أو شكل من أشكال الاصابات التي تعرضت لها كنتيجة للسلوكيات التي مارسها زوجك معك وادت الى اصابة لآخر حدث او سلوك عنف حصل معك خلال 12 شهراً الماضية</a:t>
            </a:r>
            <a:r>
              <a:rPr lang="ar-SA" u="sng" dirty="0" smtClean="0"/>
              <a:t>.</a:t>
            </a:r>
          </a:p>
          <a:p>
            <a:pPr algn="r" rtl="1"/>
            <a:r>
              <a:rPr lang="ar-SA" b="1" dirty="0" smtClean="0"/>
              <a:t>هل كنت بحاجة الى رعاية او خدمات صحية نتيجة سلوكيات العنف الموجهة من قبل الزوج خلال 12 </a:t>
            </a:r>
            <a:r>
              <a:rPr lang="ar-SA" dirty="0" smtClean="0"/>
              <a:t>شهراً </a:t>
            </a:r>
            <a:r>
              <a:rPr lang="ar-SA" b="1" dirty="0" smtClean="0"/>
              <a:t>الماضية.</a:t>
            </a:r>
          </a:p>
          <a:p>
            <a:pPr algn="r" rtl="1"/>
            <a:r>
              <a:rPr lang="ar-SA" dirty="0" smtClean="0"/>
              <a:t>الخدمات الصحية التي تلقيتها نتيجة سلوكيات العنف الموجه من قبل الزوج خلال 12 شهراً الماضية.(هل تكبدت أي من المصروفات، ما هو قيمة المبلغ)</a:t>
            </a:r>
            <a:endParaRPr lang="en-US" dirty="0"/>
          </a:p>
        </p:txBody>
      </p:sp>
      <p:sp>
        <p:nvSpPr>
          <p:cNvPr id="3" name="Slide Number Placeholder 2"/>
          <p:cNvSpPr>
            <a:spLocks noGrp="1"/>
          </p:cNvSpPr>
          <p:nvPr>
            <p:ph type="sldNum" sz="quarter" idx="12"/>
          </p:nvPr>
        </p:nvSpPr>
        <p:spPr/>
        <p:txBody>
          <a:bodyPr/>
          <a:lstStyle/>
          <a:p>
            <a:fld id="{8B7F884A-080E-48E0-B80E-8EF88869CBBE}" type="slidenum">
              <a:rPr lang="ar-SA" smtClean="0"/>
              <a:pPr/>
              <a:t>31</a:t>
            </a:fld>
            <a:endParaRPr lang="ar-SA"/>
          </a:p>
        </p:txBody>
      </p:sp>
      <p:sp>
        <p:nvSpPr>
          <p:cNvPr id="4" name="Title 3"/>
          <p:cNvSpPr>
            <a:spLocks noGrp="1"/>
          </p:cNvSpPr>
          <p:nvPr>
            <p:ph type="title"/>
          </p:nvPr>
        </p:nvSpPr>
        <p:spPr/>
        <p:txBody>
          <a:bodyPr>
            <a:normAutofit fontScale="90000"/>
          </a:bodyPr>
          <a:lstStyle/>
          <a:p>
            <a:pPr algn="r" rtl="1"/>
            <a:r>
              <a:rPr lang="ar-SA" dirty="0" smtClean="0"/>
              <a:t>أخيراً: الاسئلة التي تم التوافق على قياسها لدراسة التكلفة الاقتصادية في مسح 2018</a:t>
            </a:r>
            <a:endParaRPr lang="en-US"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lgn="r" rtl="1"/>
            <a:r>
              <a:rPr lang="ar-SA" b="1" dirty="0" smtClean="0"/>
              <a:t>الخدمات والاستشارات القانونية نتيجة سلوكيات العنف التي تعرضت لها من قبل الزوج خلال 12 شهراً الماضية. (</a:t>
            </a:r>
            <a:r>
              <a:rPr lang="ar-SA" dirty="0" smtClean="0"/>
              <a:t>هل تكبدت أي من المصروفات، ما هو قيمة المبلغ).</a:t>
            </a:r>
          </a:p>
          <a:p>
            <a:pPr algn="r" rtl="1"/>
            <a:r>
              <a:rPr lang="ar-SA" b="1" dirty="0" smtClean="0"/>
              <a:t>هل كنت بحاجة الى مصاريف أخرى نتيجة سلوكيات العنف الممارس من قبل زوجك معك خلال 12 شهراً الماضية.</a:t>
            </a:r>
          </a:p>
          <a:p>
            <a:pPr algn="r" rtl="1"/>
            <a:r>
              <a:rPr lang="ar-SA" b="1" dirty="0" smtClean="0"/>
              <a:t>هل قمت بدفعها وحدك أم شاركك أحد ما بالدفع خلال 12 شهراً الماضية؟ </a:t>
            </a:r>
          </a:p>
          <a:p>
            <a:pPr algn="r" rtl="1"/>
            <a:r>
              <a:rPr lang="ar-SA" b="1" dirty="0" smtClean="0"/>
              <a:t>خلال 12 شهراً الماضية، نتيجة لسلوكيات العنف قد يكون ترتب عليه قيامك أنت أو زوجك بإتلاف او تكسير بعض الاغراض الخاصة في البيت، هل حصلت معك ام لا؟</a:t>
            </a:r>
            <a:endParaRPr lang="en-US" dirty="0"/>
          </a:p>
        </p:txBody>
      </p:sp>
      <p:sp>
        <p:nvSpPr>
          <p:cNvPr id="3" name="Slide Number Placeholder 2"/>
          <p:cNvSpPr>
            <a:spLocks noGrp="1"/>
          </p:cNvSpPr>
          <p:nvPr>
            <p:ph type="sldNum" sz="quarter" idx="12"/>
          </p:nvPr>
        </p:nvSpPr>
        <p:spPr/>
        <p:txBody>
          <a:bodyPr/>
          <a:lstStyle/>
          <a:p>
            <a:fld id="{8B7F884A-080E-48E0-B80E-8EF88869CBBE}" type="slidenum">
              <a:rPr lang="ar-SA" smtClean="0"/>
              <a:pPr/>
              <a:t>32</a:t>
            </a:fld>
            <a:endParaRPr lang="ar-SA"/>
          </a:p>
        </p:txBody>
      </p:sp>
      <p:sp>
        <p:nvSpPr>
          <p:cNvPr id="4" name="Title 3"/>
          <p:cNvSpPr>
            <a:spLocks noGrp="1"/>
          </p:cNvSpPr>
          <p:nvPr>
            <p:ph type="title"/>
          </p:nvPr>
        </p:nvSpPr>
        <p:spPr/>
        <p:txBody>
          <a:bodyPr>
            <a:normAutofit fontScale="90000"/>
          </a:bodyPr>
          <a:lstStyle/>
          <a:p>
            <a:pPr algn="r" rtl="1"/>
            <a:r>
              <a:rPr lang="ar-SA" dirty="0" smtClean="0"/>
              <a:t>تابع: الاسئلة التي تم التوافق على قياسها لدراسة التكلفة الاقتصادية في مسح 2018</a:t>
            </a:r>
            <a:endParaRPr lang="en-US"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lgn="r" rtl="1"/>
            <a:r>
              <a:rPr lang="ar-SA" b="1" dirty="0" smtClean="0"/>
              <a:t>بسبب سلوكيات العنف التي تعرضت لها من زوجك هل أدت الى تغيب أولادك عن المدرسة او الجامعة خلال 12 شهراً الماضية؟</a:t>
            </a:r>
          </a:p>
          <a:p>
            <a:pPr algn="r" rtl="1"/>
            <a:r>
              <a:rPr lang="ar-SA" b="1" dirty="0" smtClean="0"/>
              <a:t>بسبب سلوكيات العنف التي تعرضت لها من زوجك هل اثر ذلك على عمل أو دراسة الزوجة، خلال 12 شهراً الماضية؟</a:t>
            </a:r>
            <a:r>
              <a:rPr lang="ar-SA" b="1" u="sng" dirty="0" smtClean="0"/>
              <a:t> </a:t>
            </a:r>
          </a:p>
          <a:p>
            <a:pPr algn="r" rtl="1"/>
            <a:r>
              <a:rPr lang="ar-SA" b="1" dirty="0" smtClean="0"/>
              <a:t>أثر سلوكيات العنف التي تعرضت لها من زوجك عليك وعلى زوجك في القيام بالأعمال المنزلية المختلفة المعتادة خلال 12 شهراً الماضية؟</a:t>
            </a:r>
          </a:p>
        </p:txBody>
      </p:sp>
      <p:sp>
        <p:nvSpPr>
          <p:cNvPr id="3" name="Slide Number Placeholder 2"/>
          <p:cNvSpPr>
            <a:spLocks noGrp="1"/>
          </p:cNvSpPr>
          <p:nvPr>
            <p:ph type="sldNum" sz="quarter" idx="12"/>
          </p:nvPr>
        </p:nvSpPr>
        <p:spPr/>
        <p:txBody>
          <a:bodyPr/>
          <a:lstStyle/>
          <a:p>
            <a:fld id="{8B7F884A-080E-48E0-B80E-8EF88869CBBE}" type="slidenum">
              <a:rPr lang="ar-SA" smtClean="0"/>
              <a:pPr/>
              <a:t>33</a:t>
            </a:fld>
            <a:endParaRPr lang="ar-SA"/>
          </a:p>
        </p:txBody>
      </p:sp>
      <p:sp>
        <p:nvSpPr>
          <p:cNvPr id="4" name="Title 3"/>
          <p:cNvSpPr>
            <a:spLocks noGrp="1"/>
          </p:cNvSpPr>
          <p:nvPr>
            <p:ph type="title"/>
          </p:nvPr>
        </p:nvSpPr>
        <p:spPr/>
        <p:txBody>
          <a:bodyPr>
            <a:normAutofit fontScale="90000"/>
          </a:bodyPr>
          <a:lstStyle/>
          <a:p>
            <a:pPr algn="r" rtl="1"/>
            <a:r>
              <a:rPr lang="ar-SA" dirty="0" smtClean="0"/>
              <a:t>تابع: الاسئلة التي تم التوافق على قياسها لدراسة التكلفة الاقتصادية في مسح 2018</a:t>
            </a:r>
            <a:endParaRPr lang="en-US"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p:txBody>
          <a:bodyPr>
            <a:normAutofit/>
          </a:bodyPr>
          <a:lstStyle/>
          <a:p>
            <a:pPr lvl="3"/>
            <a:endParaRPr lang="ar-SA" sz="4200" dirty="0" smtClean="0"/>
          </a:p>
          <a:p>
            <a:pPr marL="1536192" lvl="1" indent="-1143000" algn="ctr" rtl="1">
              <a:buNone/>
            </a:pPr>
            <a:r>
              <a:rPr lang="ar-SA" sz="6800" dirty="0" smtClean="0">
                <a:solidFill>
                  <a:srgbClr val="C00000"/>
                </a:solidFill>
              </a:rPr>
              <a:t>شــــــــــــــــــكراً لحسن استماعكم</a:t>
            </a:r>
            <a:endParaRPr lang="ar-SA" sz="6800" dirty="0">
              <a:solidFill>
                <a:srgbClr val="C00000"/>
              </a:solidFill>
            </a:endParaRPr>
          </a:p>
        </p:txBody>
      </p:sp>
      <p:sp>
        <p:nvSpPr>
          <p:cNvPr id="5" name="عنصر نائب لرقم الشريحة 4"/>
          <p:cNvSpPr>
            <a:spLocks noGrp="1"/>
          </p:cNvSpPr>
          <p:nvPr>
            <p:ph type="sldNum" sz="quarter" idx="12"/>
          </p:nvPr>
        </p:nvSpPr>
        <p:spPr/>
        <p:txBody>
          <a:bodyPr/>
          <a:lstStyle/>
          <a:p>
            <a:fld id="{8B7F884A-080E-48E0-B80E-8EF88869CBBE}" type="slidenum">
              <a:rPr lang="ar-SA" smtClean="0"/>
              <a:pPr/>
              <a:t>34</a:t>
            </a:fld>
            <a:endParaRPr lang="ar-SA"/>
          </a:p>
        </p:txBody>
      </p:sp>
    </p:spTree>
    <p:extLst>
      <p:ext uri="{BB962C8B-B14F-4D97-AF65-F5344CB8AC3E}">
        <p14:creationId xmlns="" xmlns:p14="http://schemas.microsoft.com/office/powerpoint/2010/main" val="2074813422"/>
      </p:ext>
    </p:extLst>
  </p:cSld>
  <p:clrMapOvr>
    <a:masterClrMapping/>
  </p:clrMapOvr>
  <p:transition>
    <p:dissolv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algn="r" rtl="1"/>
            <a:r>
              <a:rPr lang="ar-SA" sz="2800" b="1" dirty="0" smtClean="0">
                <a:latin typeface="Simplified Arabic" pitchFamily="18" charset="-78"/>
                <a:cs typeface="Simplified Arabic" pitchFamily="18" charset="-78"/>
              </a:rPr>
              <a:t>ظاهرة عالمية وتوجد في جميع  المجتمعات. </a:t>
            </a:r>
          </a:p>
          <a:p>
            <a:pPr algn="r" rtl="1"/>
            <a:r>
              <a:rPr lang="ar-SA" sz="2600" b="1" dirty="0" smtClean="0">
                <a:latin typeface="Simplified Arabic" pitchFamily="18" charset="-78"/>
                <a:cs typeface="Simplified Arabic" pitchFamily="18" charset="-78"/>
              </a:rPr>
              <a:t>العنف يترك آثارا سلبية سيئة على نفسية وعقل وجسد المرأة، وينتقص من كرامتها وكيانها ويهدد امنها.</a:t>
            </a:r>
          </a:p>
          <a:p>
            <a:pPr algn="r" rtl="1"/>
            <a:r>
              <a:rPr lang="ar-SA" sz="2600" b="1" dirty="0" smtClean="0">
                <a:latin typeface="Simplified Arabic" pitchFamily="18" charset="-78"/>
                <a:cs typeface="Simplified Arabic" pitchFamily="18" charset="-78"/>
              </a:rPr>
              <a:t>يعتبر تعد على الحقوق الإنسانية الأساسية للمرأة والفتاة.</a:t>
            </a:r>
          </a:p>
          <a:p>
            <a:pPr algn="r" rtl="1"/>
            <a:r>
              <a:rPr lang="ar-SA" sz="2800" b="1" dirty="0" smtClean="0">
                <a:latin typeface="Simplified Arabic" pitchFamily="18" charset="-78"/>
                <a:cs typeface="Simplified Arabic" pitchFamily="18" charset="-78"/>
              </a:rPr>
              <a:t>يتسبب العنف بتكلفة باهظة على اقتصاد الدولة.</a:t>
            </a:r>
            <a:endParaRPr lang="ar-SA" sz="2800" dirty="0" smtClean="0">
              <a:latin typeface="Simplified Arabic" pitchFamily="18" charset="-78"/>
              <a:cs typeface="Simplified Arabic" pitchFamily="18" charset="-78"/>
            </a:endParaRPr>
          </a:p>
          <a:p>
            <a:pPr algn="r" rtl="1"/>
            <a:r>
              <a:rPr lang="ar-SA" sz="2800" b="1" dirty="0" smtClean="0">
                <a:latin typeface="Simplified Arabic" pitchFamily="18" charset="-78"/>
                <a:cs typeface="Simplified Arabic" pitchFamily="18" charset="-78"/>
              </a:rPr>
              <a:t>تنعكس  آثاره سلبا على الأسرة و المجتمع بأكمله. </a:t>
            </a:r>
          </a:p>
          <a:p>
            <a:pPr algn="r" rtl="1"/>
            <a:r>
              <a:rPr lang="ar-SA" sz="2800" b="1" dirty="0" smtClean="0">
                <a:latin typeface="Simplified Arabic" pitchFamily="18" charset="-78"/>
                <a:cs typeface="Simplified Arabic" pitchFamily="18" charset="-78"/>
              </a:rPr>
              <a:t>يق</a:t>
            </a:r>
            <a:r>
              <a:rPr lang="ar-JO" sz="2800" b="1" dirty="0" smtClean="0">
                <a:latin typeface="Simplified Arabic" pitchFamily="18" charset="-78"/>
                <a:cs typeface="Simplified Arabic" pitchFamily="18" charset="-78"/>
              </a:rPr>
              <a:t>ف </a:t>
            </a:r>
            <a:r>
              <a:rPr lang="ar-SA" sz="2800" b="1" dirty="0" smtClean="0">
                <a:latin typeface="Simplified Arabic" pitchFamily="18" charset="-78"/>
                <a:cs typeface="Simplified Arabic" pitchFamily="18" charset="-78"/>
              </a:rPr>
              <a:t>العنف </a:t>
            </a:r>
            <a:r>
              <a:rPr lang="ar-JO" sz="2800" b="1" dirty="0" smtClean="0">
                <a:latin typeface="Simplified Arabic" pitchFamily="18" charset="-78"/>
                <a:cs typeface="Simplified Arabic" pitchFamily="18" charset="-78"/>
              </a:rPr>
              <a:t>عائقاً وسدا منيعا أمام التَنمية الاقتصادية بل </a:t>
            </a:r>
            <a:r>
              <a:rPr lang="ar-SA" sz="2800" b="1" dirty="0" smtClean="0">
                <a:latin typeface="Simplified Arabic" pitchFamily="18" charset="-78"/>
                <a:cs typeface="Simplified Arabic" pitchFamily="18" charset="-78"/>
              </a:rPr>
              <a:t>ي</a:t>
            </a:r>
            <a:r>
              <a:rPr lang="ar-JO" sz="2800" b="1" dirty="0" smtClean="0">
                <a:latin typeface="Simplified Arabic" pitchFamily="18" charset="-78"/>
                <a:cs typeface="Simplified Arabic" pitchFamily="18" charset="-78"/>
              </a:rPr>
              <a:t>ؤثر سلبا عليها</a:t>
            </a:r>
            <a:r>
              <a:rPr lang="ar-SA" sz="2800" b="1" dirty="0" smtClean="0">
                <a:latin typeface="Simplified Arabic" pitchFamily="18" charset="-78"/>
                <a:cs typeface="Simplified Arabic" pitchFamily="18" charset="-78"/>
              </a:rPr>
              <a:t>.</a:t>
            </a:r>
          </a:p>
          <a:p>
            <a:pPr algn="r" rtl="1">
              <a:buNone/>
            </a:pPr>
            <a:endParaRPr lang="ar-SA" sz="2800" b="1" dirty="0" smtClean="0">
              <a:latin typeface="Simplified Arabic" pitchFamily="18" charset="-78"/>
              <a:cs typeface="Simplified Arabic" pitchFamily="18" charset="-78"/>
            </a:endParaRPr>
          </a:p>
          <a:p>
            <a:pPr>
              <a:buNone/>
            </a:pPr>
            <a:endParaRPr lang="ar-SA" sz="2800" b="1" dirty="0" smtClean="0">
              <a:latin typeface="Simplified Arabic" pitchFamily="18" charset="-78"/>
              <a:cs typeface="Simplified Arabic" pitchFamily="18" charset="-78"/>
            </a:endParaRPr>
          </a:p>
        </p:txBody>
      </p:sp>
      <p:sp>
        <p:nvSpPr>
          <p:cNvPr id="3" name="Slide Number Placeholder 2"/>
          <p:cNvSpPr>
            <a:spLocks noGrp="1"/>
          </p:cNvSpPr>
          <p:nvPr>
            <p:ph type="sldNum" sz="quarter" idx="12"/>
          </p:nvPr>
        </p:nvSpPr>
        <p:spPr/>
        <p:txBody>
          <a:bodyPr/>
          <a:lstStyle/>
          <a:p>
            <a:fld id="{8B7F884A-080E-48E0-B80E-8EF88869CBBE}" type="slidenum">
              <a:rPr lang="ar-SA" smtClean="0"/>
              <a:pPr/>
              <a:t>4</a:t>
            </a:fld>
            <a:endParaRPr lang="ar-SA"/>
          </a:p>
        </p:txBody>
      </p:sp>
      <p:sp>
        <p:nvSpPr>
          <p:cNvPr id="4" name="Title 3"/>
          <p:cNvSpPr>
            <a:spLocks noGrp="1"/>
          </p:cNvSpPr>
          <p:nvPr>
            <p:ph type="title"/>
          </p:nvPr>
        </p:nvSpPr>
        <p:spPr/>
        <p:txBody>
          <a:bodyPr/>
          <a:lstStyle/>
          <a:p>
            <a:pPr algn="r" rtl="1"/>
            <a:r>
              <a:rPr lang="ar-SA" dirty="0" smtClean="0"/>
              <a:t>مقدمة عامة: العنف ضد المرأة</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lgn="r" rtl="1"/>
            <a:r>
              <a:rPr lang="ar-SA" dirty="0" smtClean="0"/>
              <a:t>يتفق الجميع على أنه يجب مواجهة العنف بكل الطرق الممكنة.</a:t>
            </a:r>
          </a:p>
          <a:p>
            <a:pPr algn="r" rtl="1"/>
            <a:r>
              <a:rPr lang="ar-SA" dirty="0" smtClean="0"/>
              <a:t>لذلك تعمل مؤسسات الأمم المتحدة بقوة على الحد من هذه القضية، واصدرت تعريفاً خاصاً بالعنف ضد المرأة يتضمن مايلي:</a:t>
            </a:r>
          </a:p>
          <a:p>
            <a:pPr marL="624078" indent="-514350" algn="r" rtl="1">
              <a:buFont typeface="+mj-lt"/>
              <a:buAutoNum type="arabicPeriod"/>
            </a:pPr>
            <a:r>
              <a:rPr lang="ar-SA" dirty="0" smtClean="0"/>
              <a:t>اي اعتداء ضد المرأة مبني على اساس الجنس.</a:t>
            </a:r>
          </a:p>
          <a:p>
            <a:pPr marL="624078" indent="-514350" algn="r" rtl="1">
              <a:buFont typeface="+mj-lt"/>
              <a:buAutoNum type="arabicPeriod"/>
            </a:pPr>
            <a:r>
              <a:rPr lang="ar-SA" dirty="0" smtClean="0"/>
              <a:t>يتسبب باحداث ألم جسدي أو نفسي، أو جنسي.</a:t>
            </a:r>
          </a:p>
          <a:p>
            <a:pPr marL="624078" indent="-514350" algn="r" rtl="1">
              <a:buFont typeface="+mj-lt"/>
              <a:buAutoNum type="arabicPeriod"/>
            </a:pPr>
            <a:r>
              <a:rPr lang="ar-SA" dirty="0" smtClean="0"/>
              <a:t>يشمل التهديد او الضغط او الحرمان التعسفي للحريات</a:t>
            </a:r>
          </a:p>
          <a:p>
            <a:pPr marL="624078" indent="-514350" algn="r" rtl="1">
              <a:buFont typeface="+mj-lt"/>
              <a:buAutoNum type="arabicPeriod"/>
            </a:pPr>
            <a:r>
              <a:rPr lang="ar-SA" dirty="0" smtClean="0"/>
              <a:t>سواء حدث في اطار الحياة العامة أو الخاصة.</a:t>
            </a:r>
            <a:endParaRPr lang="en-US" dirty="0"/>
          </a:p>
        </p:txBody>
      </p:sp>
      <p:sp>
        <p:nvSpPr>
          <p:cNvPr id="3" name="Slide Number Placeholder 2"/>
          <p:cNvSpPr>
            <a:spLocks noGrp="1"/>
          </p:cNvSpPr>
          <p:nvPr>
            <p:ph type="sldNum" sz="quarter" idx="12"/>
          </p:nvPr>
        </p:nvSpPr>
        <p:spPr/>
        <p:txBody>
          <a:bodyPr/>
          <a:lstStyle/>
          <a:p>
            <a:fld id="{8B7F884A-080E-48E0-B80E-8EF88869CBBE}" type="slidenum">
              <a:rPr lang="ar-SA" smtClean="0"/>
              <a:pPr/>
              <a:t>5</a:t>
            </a:fld>
            <a:endParaRPr lang="ar-SA"/>
          </a:p>
        </p:txBody>
      </p:sp>
      <p:sp>
        <p:nvSpPr>
          <p:cNvPr id="4" name="Title 3"/>
          <p:cNvSpPr>
            <a:spLocks noGrp="1"/>
          </p:cNvSpPr>
          <p:nvPr>
            <p:ph type="title"/>
          </p:nvPr>
        </p:nvSpPr>
        <p:spPr/>
        <p:txBody>
          <a:bodyPr/>
          <a:lstStyle/>
          <a:p>
            <a:pPr algn="r" rtl="1"/>
            <a:r>
              <a:rPr lang="ar-SA" dirty="0" smtClean="0"/>
              <a:t>تابع مقدمة عامة: مواجهة العنف ضد المرأة</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lgn="r" rtl="1"/>
            <a:r>
              <a:rPr lang="ar-SA" dirty="0" smtClean="0"/>
              <a:t>تم تطوير التعريف الوطني من خلال الاستراتيجية الوطنية لمناهضة العنف ضد المرأة 2011-2019 والتي تمت بمشاركة كافة المؤسسات ذات العلاقة.</a:t>
            </a:r>
          </a:p>
          <a:p>
            <a:pPr algn="r" rtl="1"/>
            <a:r>
              <a:rPr lang="ar-SA" dirty="0" smtClean="0"/>
              <a:t>أكد التعريف الوطني على ما جاء في تعريف الأمم المتحدة بإضافة:</a:t>
            </a:r>
          </a:p>
          <a:p>
            <a:pPr marL="624078" indent="-514350" algn="r" rtl="1">
              <a:buFont typeface="+mj-lt"/>
              <a:buAutoNum type="arabicPeriod"/>
            </a:pPr>
            <a:r>
              <a:rPr lang="ar-SA" dirty="0" smtClean="0"/>
              <a:t>عنف الاحتلال الاسرائيلي.</a:t>
            </a:r>
          </a:p>
          <a:p>
            <a:pPr marL="624078" indent="-514350" algn="r" rtl="1">
              <a:buFont typeface="+mj-lt"/>
              <a:buAutoNum type="arabicPeriod"/>
            </a:pPr>
            <a:r>
              <a:rPr lang="ar-SA" dirty="0" smtClean="0"/>
              <a:t>العنف الاقتصادي.</a:t>
            </a:r>
          </a:p>
          <a:p>
            <a:pPr marL="624078" indent="-514350" algn="r" rtl="1">
              <a:buFont typeface="+mj-lt"/>
              <a:buAutoNum type="arabicPeriod"/>
            </a:pPr>
            <a:r>
              <a:rPr lang="ar-SA" dirty="0" smtClean="0"/>
              <a:t>العنف الاجتماعي.</a:t>
            </a:r>
            <a:endParaRPr lang="en-US" dirty="0"/>
          </a:p>
        </p:txBody>
      </p:sp>
      <p:sp>
        <p:nvSpPr>
          <p:cNvPr id="3" name="Slide Number Placeholder 2"/>
          <p:cNvSpPr>
            <a:spLocks noGrp="1"/>
          </p:cNvSpPr>
          <p:nvPr>
            <p:ph type="sldNum" sz="quarter" idx="12"/>
          </p:nvPr>
        </p:nvSpPr>
        <p:spPr/>
        <p:txBody>
          <a:bodyPr/>
          <a:lstStyle/>
          <a:p>
            <a:fld id="{8B7F884A-080E-48E0-B80E-8EF88869CBBE}" type="slidenum">
              <a:rPr lang="ar-SA" smtClean="0"/>
              <a:pPr/>
              <a:t>6</a:t>
            </a:fld>
            <a:endParaRPr lang="ar-SA"/>
          </a:p>
        </p:txBody>
      </p:sp>
      <p:sp>
        <p:nvSpPr>
          <p:cNvPr id="4" name="Title 3"/>
          <p:cNvSpPr>
            <a:spLocks noGrp="1"/>
          </p:cNvSpPr>
          <p:nvPr>
            <p:ph type="title"/>
          </p:nvPr>
        </p:nvSpPr>
        <p:spPr/>
        <p:txBody>
          <a:bodyPr/>
          <a:lstStyle/>
          <a:p>
            <a:pPr algn="r" rtl="1"/>
            <a:r>
              <a:rPr lang="ar-SA" dirty="0" smtClean="0"/>
              <a:t>التعريف الوطني للعنف ضد المرأة</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pPr algn="r" rtl="1"/>
            <a:r>
              <a:rPr lang="ar-SA" b="1" dirty="0" smtClean="0"/>
              <a:t>الخطوة الأولى </a:t>
            </a:r>
            <a:r>
              <a:rPr lang="ar-SA" dirty="0" smtClean="0"/>
              <a:t>لتحديد السياسات كانت الوعي بأهمية العمل على موضوع العنف ضد المرأة والحد منه، وهذه بدأت في العام 2003.</a:t>
            </a:r>
          </a:p>
          <a:p>
            <a:pPr algn="r" rtl="1"/>
            <a:r>
              <a:rPr lang="ar-SA" b="1" dirty="0" smtClean="0"/>
              <a:t>الخطوة الثانية </a:t>
            </a:r>
            <a:r>
              <a:rPr lang="ar-SA" dirty="0" smtClean="0"/>
              <a:t>كانت  الضغط في سبيل توفير بيانات رسمية عن العنف ضد المرأة</a:t>
            </a:r>
            <a:r>
              <a:rPr lang="en-US" dirty="0" smtClean="0"/>
              <a:t> </a:t>
            </a:r>
            <a:r>
              <a:rPr lang="ar-SA" dirty="0" smtClean="0"/>
              <a:t> وذلك بالطلب من الاحصاء (سواء من الوزارة او مؤسسات المجتمع المدني)</a:t>
            </a:r>
          </a:p>
          <a:p>
            <a:pPr algn="r" rtl="1"/>
            <a:r>
              <a:rPr lang="ar-SA" dirty="0" smtClean="0"/>
              <a:t>حيث أنه قبل العام 2005 كانت هناك دراسات على عينات صغيرة تشير الى أن هناك عنف ضد النساء.</a:t>
            </a:r>
          </a:p>
          <a:p>
            <a:pPr algn="r" rtl="1"/>
            <a:r>
              <a:rPr lang="ar-SA" dirty="0" smtClean="0"/>
              <a:t>هذه الدراسات شجعتنا اكثر بضرورة القيام بمسح على المجتمع للتعرف بشكل اعمق على العنف ضد المرأة.</a:t>
            </a:r>
          </a:p>
          <a:p>
            <a:pPr algn="r" rtl="1"/>
            <a:r>
              <a:rPr lang="ar-SA" b="1" dirty="0" smtClean="0"/>
              <a:t>الخطوة الثالثة </a:t>
            </a:r>
            <a:r>
              <a:rPr lang="ar-SA" dirty="0" smtClean="0"/>
              <a:t>في العام 2005 تم انتاج اول مسح للعنف ضد المرأة في المجتمع الفلسطيني تحت عنوان ”مسح العنف الأسري“.</a:t>
            </a:r>
            <a:endParaRPr lang="en-US" dirty="0"/>
          </a:p>
        </p:txBody>
      </p:sp>
      <p:sp>
        <p:nvSpPr>
          <p:cNvPr id="3" name="Slide Number Placeholder 2"/>
          <p:cNvSpPr>
            <a:spLocks noGrp="1"/>
          </p:cNvSpPr>
          <p:nvPr>
            <p:ph type="sldNum" sz="quarter" idx="12"/>
          </p:nvPr>
        </p:nvSpPr>
        <p:spPr/>
        <p:txBody>
          <a:bodyPr/>
          <a:lstStyle/>
          <a:p>
            <a:fld id="{8B7F884A-080E-48E0-B80E-8EF88869CBBE}" type="slidenum">
              <a:rPr lang="ar-SA" smtClean="0"/>
              <a:pPr/>
              <a:t>7</a:t>
            </a:fld>
            <a:endParaRPr lang="ar-SA"/>
          </a:p>
        </p:txBody>
      </p:sp>
      <p:sp>
        <p:nvSpPr>
          <p:cNvPr id="4" name="Title 3"/>
          <p:cNvSpPr>
            <a:spLocks noGrp="1"/>
          </p:cNvSpPr>
          <p:nvPr>
            <p:ph type="title"/>
          </p:nvPr>
        </p:nvSpPr>
        <p:spPr/>
        <p:txBody>
          <a:bodyPr/>
          <a:lstStyle/>
          <a:p>
            <a:pPr algn="r" rtl="1"/>
            <a:r>
              <a:rPr lang="ar-SA" dirty="0" smtClean="0"/>
              <a:t>السياسات الخاصة بالعنف ضد المرأة</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lgn="r" rtl="1"/>
            <a:r>
              <a:rPr lang="ar-SA" dirty="0" smtClean="0"/>
              <a:t>الخطوة الرابعة تم عقد مؤتمر وطني بمشاركة 400 شخص ممثلين عن كافة المؤسسات والهيئات والاتحادات، وتم الخروج بتوصية وهي:</a:t>
            </a:r>
          </a:p>
          <a:p>
            <a:pPr algn="r" rtl="1"/>
            <a:r>
              <a:rPr lang="ar-SA" dirty="0" smtClean="0"/>
              <a:t>”أهمية إعداد استراتيجية وطنية للحد من العنف ضد المرأة“</a:t>
            </a:r>
          </a:p>
          <a:p>
            <a:pPr algn="r" rtl="1"/>
            <a:r>
              <a:rPr lang="ar-SA" dirty="0" smtClean="0"/>
              <a:t>حيث تم البدء بالعمل على اعداد الاستراتيجية منذ العام 2010 بالتعاون مع </a:t>
            </a:r>
            <a:r>
              <a:rPr lang="en-US" dirty="0" smtClean="0"/>
              <a:t>UNWOMEN</a:t>
            </a:r>
            <a:r>
              <a:rPr lang="ar-SA" dirty="0" smtClean="0"/>
              <a:t> واطلقت تحت عنوان ”الخطة الاستراتيجية لمناهضة العنف ضد النساء 2011-2019“</a:t>
            </a:r>
          </a:p>
          <a:p>
            <a:pPr algn="r" rtl="1"/>
            <a:r>
              <a:rPr lang="ar-SA" dirty="0" smtClean="0"/>
              <a:t>عملت الاستراتيجية على تطوير المفهوم الوطني الذي تم الاشارة له سابقاً.</a:t>
            </a:r>
          </a:p>
          <a:p>
            <a:pPr algn="r" rtl="1"/>
            <a:endParaRPr lang="en-US" dirty="0"/>
          </a:p>
        </p:txBody>
      </p:sp>
      <p:sp>
        <p:nvSpPr>
          <p:cNvPr id="3" name="Slide Number Placeholder 2"/>
          <p:cNvSpPr>
            <a:spLocks noGrp="1"/>
          </p:cNvSpPr>
          <p:nvPr>
            <p:ph type="sldNum" sz="quarter" idx="12"/>
          </p:nvPr>
        </p:nvSpPr>
        <p:spPr/>
        <p:txBody>
          <a:bodyPr/>
          <a:lstStyle/>
          <a:p>
            <a:fld id="{8B7F884A-080E-48E0-B80E-8EF88869CBBE}" type="slidenum">
              <a:rPr lang="ar-SA" smtClean="0"/>
              <a:pPr/>
              <a:t>8</a:t>
            </a:fld>
            <a:endParaRPr lang="ar-SA"/>
          </a:p>
        </p:txBody>
      </p:sp>
      <p:sp>
        <p:nvSpPr>
          <p:cNvPr id="4" name="Title 3"/>
          <p:cNvSpPr>
            <a:spLocks noGrp="1"/>
          </p:cNvSpPr>
          <p:nvPr>
            <p:ph type="title"/>
          </p:nvPr>
        </p:nvSpPr>
        <p:spPr/>
        <p:txBody>
          <a:bodyPr/>
          <a:lstStyle/>
          <a:p>
            <a:pPr algn="r" rtl="1"/>
            <a:r>
              <a:rPr lang="ar-SA" dirty="0" smtClean="0"/>
              <a:t>تابع: السياسات الخاصة بالعنف ضد المرأة</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lgn="r" rtl="1"/>
            <a:r>
              <a:rPr lang="ar-SA" dirty="0" smtClean="0"/>
              <a:t>ركزت الاستراتيجية على السياسات التالية:</a:t>
            </a:r>
          </a:p>
          <a:p>
            <a:pPr algn="r" rtl="1">
              <a:buNone/>
            </a:pPr>
            <a:endParaRPr lang="ar-SA" dirty="0" smtClean="0"/>
          </a:p>
          <a:p>
            <a:pPr algn="r" rtl="1"/>
            <a:r>
              <a:rPr lang="ar-SA" dirty="0" smtClean="0"/>
              <a:t>تعزيز آليات حماية المرأة من الاحتلال الاسرائيلي.</a:t>
            </a:r>
          </a:p>
          <a:p>
            <a:pPr algn="r" rtl="1"/>
            <a:endParaRPr lang="ar-SA" dirty="0" smtClean="0"/>
          </a:p>
          <a:p>
            <a:pPr algn="r" rtl="1"/>
            <a:r>
              <a:rPr lang="ar-SA" dirty="0" smtClean="0"/>
              <a:t>تعزيز العمل على تطوير القوانين والتشريعات.</a:t>
            </a:r>
          </a:p>
          <a:p>
            <a:pPr algn="r" rtl="1"/>
            <a:endParaRPr lang="ar-SA" dirty="0" smtClean="0"/>
          </a:p>
          <a:p>
            <a:pPr algn="r" rtl="1"/>
            <a:r>
              <a:rPr lang="ar-SA" dirty="0" smtClean="0"/>
              <a:t>تحسين خدمات الحماية والدعم الاجتماعي، والقضائي، والشرعي.</a:t>
            </a:r>
          </a:p>
          <a:p>
            <a:pPr algn="r" rtl="1"/>
            <a:endParaRPr lang="ar-SA" dirty="0" smtClean="0"/>
          </a:p>
          <a:p>
            <a:pPr algn="r" rtl="1"/>
            <a:r>
              <a:rPr lang="ar-SA" dirty="0" smtClean="0"/>
              <a:t>العمل على تغيير الصور النمطية والمجتمعية عن العنف ضد النساء.</a:t>
            </a:r>
          </a:p>
          <a:p>
            <a:pPr algn="r" rtl="1"/>
            <a:endParaRPr lang="en-US" dirty="0"/>
          </a:p>
        </p:txBody>
      </p:sp>
      <p:sp>
        <p:nvSpPr>
          <p:cNvPr id="3" name="Slide Number Placeholder 2"/>
          <p:cNvSpPr>
            <a:spLocks noGrp="1"/>
          </p:cNvSpPr>
          <p:nvPr>
            <p:ph type="sldNum" sz="quarter" idx="12"/>
          </p:nvPr>
        </p:nvSpPr>
        <p:spPr/>
        <p:txBody>
          <a:bodyPr/>
          <a:lstStyle/>
          <a:p>
            <a:fld id="{8B7F884A-080E-48E0-B80E-8EF88869CBBE}" type="slidenum">
              <a:rPr lang="ar-SA" smtClean="0"/>
              <a:pPr/>
              <a:t>9</a:t>
            </a:fld>
            <a:endParaRPr lang="ar-SA"/>
          </a:p>
        </p:txBody>
      </p:sp>
      <p:sp>
        <p:nvSpPr>
          <p:cNvPr id="4" name="Title 3"/>
          <p:cNvSpPr>
            <a:spLocks noGrp="1"/>
          </p:cNvSpPr>
          <p:nvPr>
            <p:ph type="title"/>
          </p:nvPr>
        </p:nvSpPr>
        <p:spPr/>
        <p:txBody>
          <a:bodyPr/>
          <a:lstStyle/>
          <a:p>
            <a:pPr algn="r" rtl="1"/>
            <a:r>
              <a:rPr lang="ar-SA" dirty="0" smtClean="0"/>
              <a:t>تابع: السياسات الخاصة بالعنف ضد المرأة</a:t>
            </a:r>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ملتقى">
  <a:themeElements>
    <a:clrScheme name="ملتقى">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ملتقى">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ملتقى">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1880</TotalTime>
  <Words>2495</Words>
  <Application>Microsoft Office PowerPoint</Application>
  <PresentationFormat>On-screen Show (4:3)</PresentationFormat>
  <Paragraphs>271</Paragraphs>
  <Slides>34</Slides>
  <Notes>0</Notes>
  <HiddenSlides>0</HiddenSlides>
  <MMClips>0</MMClips>
  <ScaleCrop>false</ScaleCrop>
  <HeadingPairs>
    <vt:vector size="4" baseType="variant">
      <vt:variant>
        <vt:lpstr>Theme</vt:lpstr>
      </vt:variant>
      <vt:variant>
        <vt:i4>1</vt:i4>
      </vt:variant>
      <vt:variant>
        <vt:lpstr>Slide Titles</vt:lpstr>
      </vt:variant>
      <vt:variant>
        <vt:i4>34</vt:i4>
      </vt:variant>
    </vt:vector>
  </HeadingPairs>
  <TitlesOfParts>
    <vt:vector size="35" baseType="lpstr">
      <vt:lpstr>ملتقى</vt:lpstr>
      <vt:lpstr>     </vt:lpstr>
      <vt:lpstr>محتويات العرض:</vt:lpstr>
      <vt:lpstr>الهدف من هذا العرض</vt:lpstr>
      <vt:lpstr>مقدمة عامة: العنف ضد المرأة</vt:lpstr>
      <vt:lpstr>تابع مقدمة عامة: مواجهة العنف ضد المرأة</vt:lpstr>
      <vt:lpstr>التعريف الوطني للعنف ضد المرأة</vt:lpstr>
      <vt:lpstr>السياسات الخاصة بالعنف ضد المرأة</vt:lpstr>
      <vt:lpstr>تابع: السياسات الخاصة بالعنف ضد المرأة</vt:lpstr>
      <vt:lpstr>تابع: السياسات الخاصة بالعنف ضد المرأة</vt:lpstr>
      <vt:lpstr>آلية العمل على العنف ضد المرأة</vt:lpstr>
      <vt:lpstr>البيانات الوطنية الخاصة بالعنف ضد المرأة</vt:lpstr>
      <vt:lpstr>تابع: البيانات الوطنية الخاصة بالعنف ضد المرأة</vt:lpstr>
      <vt:lpstr>تابع: البيانات الوطنية الخاصة بالعنف ضد المرأة</vt:lpstr>
      <vt:lpstr>مقارنة بين مسحي العنف 2005 و2011</vt:lpstr>
      <vt:lpstr>تابع: مقارنة أوجه الاختلاف مسح 2005 و2011</vt:lpstr>
      <vt:lpstr>تابع مقارنة اوجه الاختلاف بين مسح 2005 و2011</vt:lpstr>
      <vt:lpstr>المؤشرات الأساسية المشتركة والمضافة بين مسح 2005 و 2011</vt:lpstr>
      <vt:lpstr>تابع: المؤشرات الأساسية المشتركة والمضافة بين مسح 2005 و 2011</vt:lpstr>
      <vt:lpstr>تابع: المؤشرات الأساسية المشتركة والمضافة بين مسح 2005 و 2011</vt:lpstr>
      <vt:lpstr>آلية جمع البيانات للمسح 2011</vt:lpstr>
      <vt:lpstr>ابرز النتائج وفق مسح 2005</vt:lpstr>
      <vt:lpstr>ابرز النتائج وفق مسح 2011</vt:lpstr>
      <vt:lpstr>المسح القادم 2018</vt:lpstr>
      <vt:lpstr>مؤشرات التنمية المستدامة 2030 التي تم اضافتها في مسح 2018</vt:lpstr>
      <vt:lpstr>تجربة فلسطين في تقدير التكلفة الاقتصادية من العنف</vt:lpstr>
      <vt:lpstr>خلفية عامة عن تقدير التكلفة الاقتصادية</vt:lpstr>
      <vt:lpstr>لماذا دراسة التكلفة الاقتصادية:</vt:lpstr>
      <vt:lpstr>إجراءات تنفيذ الدراسة</vt:lpstr>
      <vt:lpstr>تابع: إجراءات تنفيذ الدراسة</vt:lpstr>
      <vt:lpstr>تابع: اجراء تنفيذ الدراسة</vt:lpstr>
      <vt:lpstr>أخيراً: الاسئلة التي تم التوافق على قياسها لدراسة التكلفة الاقتصادية في مسح 2018</vt:lpstr>
      <vt:lpstr>تابع: الاسئلة التي تم التوافق على قياسها لدراسة التكلفة الاقتصادية في مسح 2018</vt:lpstr>
      <vt:lpstr>تابع: الاسئلة التي تم التوافق على قياسها لدراسة التكلفة الاقتصادية في مسح 2018</vt:lpstr>
      <vt:lpstr>Slide 34</vt:lpstr>
    </vt:vector>
  </TitlesOfParts>
  <Company>Ahmed-Under</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التكلفة الإقتصادية للعنف ضد المرأة</dc:title>
  <dc:creator>pc</dc:creator>
  <cp:lastModifiedBy>h.shareefa</cp:lastModifiedBy>
  <cp:revision>149</cp:revision>
  <dcterms:created xsi:type="dcterms:W3CDTF">2017-09-21T14:15:34Z</dcterms:created>
  <dcterms:modified xsi:type="dcterms:W3CDTF">2018-09-12T10:13:46Z</dcterms:modified>
</cp:coreProperties>
</file>