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8" r:id="rId2"/>
    <p:sldId id="297" r:id="rId3"/>
    <p:sldId id="306" r:id="rId4"/>
    <p:sldId id="299" r:id="rId5"/>
    <p:sldId id="300" r:id="rId6"/>
    <p:sldId id="301" r:id="rId7"/>
    <p:sldId id="303" r:id="rId8"/>
    <p:sldId id="304" r:id="rId9"/>
    <p:sldId id="305" r:id="rId10"/>
    <p:sldId id="302" r:id="rId11"/>
    <p:sldId id="282" r:id="rId1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C41A6945-C845-4B7A-BDF9-1E55AF74F632}">
          <p14:sldIdLst>
            <p14:sldId id="258"/>
            <p14:sldId id="297"/>
            <p14:sldId id="306"/>
            <p14:sldId id="299"/>
            <p14:sldId id="300"/>
            <p14:sldId id="301"/>
            <p14:sldId id="303"/>
            <p14:sldId id="304"/>
            <p14:sldId id="305"/>
            <p14:sldId id="302"/>
            <p14:sldId id="282"/>
          </p14:sldIdLst>
        </p14:section>
      </p14:sectionLst>
    </p:ex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D70"/>
    <a:srgbClr val="CCFFFF"/>
    <a:srgbClr val="FFFF66"/>
    <a:srgbClr val="595959"/>
    <a:srgbClr val="418FDE"/>
    <a:srgbClr val="010000"/>
    <a:srgbClr val="007096"/>
    <a:srgbClr val="97999B"/>
    <a:srgbClr val="009CA6"/>
    <a:srgbClr val="B88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4" autoAdjust="0"/>
    <p:restoredTop sz="94434" autoAdjust="0"/>
  </p:normalViewPr>
  <p:slideViewPr>
    <p:cSldViewPr snapToGrid="0" snapToObjects="1">
      <p:cViewPr varScale="1">
        <p:scale>
          <a:sx n="71" d="100"/>
          <a:sy n="71" d="100"/>
        </p:scale>
        <p:origin x="1260" y="66"/>
      </p:cViewPr>
      <p:guideLst>
        <p:guide orient="horz" pos="1432"/>
        <p:guide orient="horz" pos="3714"/>
        <p:guide pos="5427"/>
        <p:guide pos="3157"/>
        <p:guide pos="10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CB02F651-155F-4A9B-941F-AEA226BC0BF4}" type="datetime1">
              <a:rPr lang="en-US"/>
              <a:pPr>
                <a:defRPr/>
              </a:pPr>
              <a:t>06/05/2017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F2E51854-76BE-4137-8FDD-73C471CA4E67}" type="slidenum">
              <a:rPr lang="en-US"/>
              <a:pPr>
                <a:defRPr/>
              </a:pPr>
              <a:t>‹#›</a:t>
            </a:fld>
            <a:endParaRPr lang="en-US"/>
          </a:p>
        </p:txBody>
      </p:sp>
    </p:spTree>
    <p:extLst>
      <p:ext uri="{BB962C8B-B14F-4D97-AF65-F5344CB8AC3E}">
        <p14:creationId xmlns:p14="http://schemas.microsoft.com/office/powerpoint/2010/main" val="1173840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61331329-3BF4-422F-948B-A860E172488E}" type="datetime1">
              <a:rPr lang="en-US"/>
              <a:pPr>
                <a:defRPr/>
              </a:pPr>
              <a:t>06/05/2017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14297034-7CCA-40EA-BFB2-74689DD175F0}" type="slidenum">
              <a:rPr lang="en-US"/>
              <a:pPr>
                <a:defRPr/>
              </a:pPr>
              <a:t>‹#›</a:t>
            </a:fld>
            <a:endParaRPr lang="en-US"/>
          </a:p>
        </p:txBody>
      </p:sp>
    </p:spTree>
    <p:extLst>
      <p:ext uri="{BB962C8B-B14F-4D97-AF65-F5344CB8AC3E}">
        <p14:creationId xmlns:p14="http://schemas.microsoft.com/office/powerpoint/2010/main" val="9859744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297034-7CCA-40EA-BFB2-74689DD175F0}" type="slidenum">
              <a:rPr lang="en-US" smtClean="0"/>
              <a:pPr>
                <a:defRPr/>
              </a:pPr>
              <a:t>1</a:t>
            </a:fld>
            <a:endParaRPr lang="en-US"/>
          </a:p>
        </p:txBody>
      </p:sp>
    </p:spTree>
    <p:extLst>
      <p:ext uri="{BB962C8B-B14F-4D97-AF65-F5344CB8AC3E}">
        <p14:creationId xmlns:p14="http://schemas.microsoft.com/office/powerpoint/2010/main" val="97474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10</a:t>
            </a:fld>
            <a:endParaRPr lang="en-US"/>
          </a:p>
        </p:txBody>
      </p:sp>
    </p:spTree>
    <p:extLst>
      <p:ext uri="{BB962C8B-B14F-4D97-AF65-F5344CB8AC3E}">
        <p14:creationId xmlns:p14="http://schemas.microsoft.com/office/powerpoint/2010/main" val="117438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297034-7CCA-40EA-BFB2-74689DD175F0}" type="slidenum">
              <a:rPr lang="en-US" smtClean="0"/>
              <a:pPr>
                <a:defRPr/>
              </a:pPr>
              <a:t>11</a:t>
            </a:fld>
            <a:endParaRPr lang="en-US"/>
          </a:p>
        </p:txBody>
      </p:sp>
    </p:spTree>
    <p:extLst>
      <p:ext uri="{BB962C8B-B14F-4D97-AF65-F5344CB8AC3E}">
        <p14:creationId xmlns:p14="http://schemas.microsoft.com/office/powerpoint/2010/main" val="5593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2</a:t>
            </a:fld>
            <a:endParaRPr lang="en-US"/>
          </a:p>
        </p:txBody>
      </p:sp>
    </p:spTree>
    <p:extLst>
      <p:ext uri="{BB962C8B-B14F-4D97-AF65-F5344CB8AC3E}">
        <p14:creationId xmlns:p14="http://schemas.microsoft.com/office/powerpoint/2010/main" val="427297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3</a:t>
            </a:fld>
            <a:endParaRPr lang="en-US"/>
          </a:p>
        </p:txBody>
      </p:sp>
    </p:spTree>
    <p:extLst>
      <p:ext uri="{BB962C8B-B14F-4D97-AF65-F5344CB8AC3E}">
        <p14:creationId xmlns:p14="http://schemas.microsoft.com/office/powerpoint/2010/main" val="383097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4</a:t>
            </a:fld>
            <a:endParaRPr lang="en-US"/>
          </a:p>
        </p:txBody>
      </p:sp>
    </p:spTree>
    <p:extLst>
      <p:ext uri="{BB962C8B-B14F-4D97-AF65-F5344CB8AC3E}">
        <p14:creationId xmlns:p14="http://schemas.microsoft.com/office/powerpoint/2010/main" val="183203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5</a:t>
            </a:fld>
            <a:endParaRPr lang="en-US"/>
          </a:p>
        </p:txBody>
      </p:sp>
    </p:spTree>
    <p:extLst>
      <p:ext uri="{BB962C8B-B14F-4D97-AF65-F5344CB8AC3E}">
        <p14:creationId xmlns:p14="http://schemas.microsoft.com/office/powerpoint/2010/main" val="286184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6</a:t>
            </a:fld>
            <a:endParaRPr lang="en-US"/>
          </a:p>
        </p:txBody>
      </p:sp>
    </p:spTree>
    <p:extLst>
      <p:ext uri="{BB962C8B-B14F-4D97-AF65-F5344CB8AC3E}">
        <p14:creationId xmlns:p14="http://schemas.microsoft.com/office/powerpoint/2010/main" val="384455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7</a:t>
            </a:fld>
            <a:endParaRPr lang="en-US"/>
          </a:p>
        </p:txBody>
      </p:sp>
    </p:spTree>
    <p:extLst>
      <p:ext uri="{BB962C8B-B14F-4D97-AF65-F5344CB8AC3E}">
        <p14:creationId xmlns:p14="http://schemas.microsoft.com/office/powerpoint/2010/main" val="145857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8</a:t>
            </a:fld>
            <a:endParaRPr lang="en-US"/>
          </a:p>
        </p:txBody>
      </p:sp>
    </p:spTree>
    <p:extLst>
      <p:ext uri="{BB962C8B-B14F-4D97-AF65-F5344CB8AC3E}">
        <p14:creationId xmlns:p14="http://schemas.microsoft.com/office/powerpoint/2010/main" val="418293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BCE388E-C85A-4CD4-A9A8-7FFDA428088A}" type="slidenum">
              <a:rPr lang="en-US" smtClean="0"/>
              <a:pPr>
                <a:defRPr/>
              </a:pPr>
              <a:t>9</a:t>
            </a:fld>
            <a:endParaRPr lang="en-US"/>
          </a:p>
        </p:txBody>
      </p:sp>
    </p:spTree>
    <p:extLst>
      <p:ext uri="{BB962C8B-B14F-4D97-AF65-F5344CB8AC3E}">
        <p14:creationId xmlns:p14="http://schemas.microsoft.com/office/powerpoint/2010/main" val="2705929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chemeClr val="tx1"/>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chemeClr val="tx1"/>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chemeClr val="tx1"/>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56DE1501-9907-4FCC-B806-52FFEC837AD6}" type="slidenum">
              <a:rPr lang="en-US" sz="600" b="1">
                <a:solidFill>
                  <a:srgbClr val="595959"/>
                </a:solidFill>
              </a:rPr>
              <a:pPr algn="r">
                <a:defRPr/>
              </a:pP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7CB8E6D7-B111-4275-86C0-C0E60E3E5499}" type="slidenum">
              <a:rPr lang="en-US" sz="600" b="1">
                <a:solidFill>
                  <a:srgbClr val="595959"/>
                </a:solidFill>
              </a:rPr>
              <a:pPr algn="r">
                <a:defRPr/>
              </a:pPr>
              <a:t>‹#›</a:t>
            </a:fld>
            <a:endParaRPr 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AD41B58A-25A9-4560-87CA-C29F20B62532}" type="slidenum">
              <a:rPr lang="en-US" sz="600" b="1">
                <a:solidFill>
                  <a:srgbClr val="595959"/>
                </a:solidFill>
              </a:rPr>
              <a:pPr algn="r">
                <a:defRPr/>
              </a:pP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8BFBB006-844D-461E-BBEA-E28CB7C20E38}" type="slidenum">
              <a:rPr lang="en-US" sz="600" b="1">
                <a:solidFill>
                  <a:srgbClr val="595959"/>
                </a:solidFill>
              </a:rPr>
              <a:pPr algn="r">
                <a:defRPr/>
              </a:pPr>
              <a:t>‹#›</a:t>
            </a:fld>
            <a:endParaRPr 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0CDFFCF7-B785-4E55-BAE9-93F5A3067C19}" type="slidenum">
              <a:rPr lang="en-US" sz="600" b="1">
                <a:solidFill>
                  <a:srgbClr val="595959"/>
                </a:solidFill>
              </a:rPr>
              <a:pPr algn="r">
                <a:defRPr/>
              </a:pPr>
              <a:t>‹#›</a:t>
            </a:fld>
            <a:endParaRPr 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1" name="TextBox 30"/>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881062" y="912813"/>
            <a:ext cx="8262937"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5" name="TextBox 4"/>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881288" y="378731"/>
            <a:ext cx="7260963" cy="419100"/>
          </a:xfrm>
          <a:prstGeom prst="rect">
            <a:avLst/>
          </a:prstGeom>
        </p:spPr>
        <p:txBody>
          <a:bodyPr lIns="0" tIns="0" rIns="0" bIns="0"/>
          <a:lstStyle>
            <a:lvl1pPr algn="l">
              <a:lnSpc>
                <a:spcPts val="2700"/>
              </a:lnSpc>
              <a:defRPr sz="2700" b="1" cap="none">
                <a:solidFill>
                  <a:schemeClr val="tx1"/>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881288" y="1419225"/>
            <a:ext cx="6616474" cy="1950358"/>
          </a:xfrm>
          <a:prstGeom prst="rect">
            <a:avLst/>
          </a:prstGeom>
        </p:spPr>
        <p:txBody>
          <a:bodyPr lIns="0" tIns="0" rIns="0" bIns="0" anchor="t" anchorCtr="0"/>
          <a:lstStyle>
            <a:lvl1pPr marL="0" indent="0" algn="l">
              <a:lnSpc>
                <a:spcPts val="2800"/>
              </a:lnSpc>
              <a:spcBef>
                <a:spcPts val="0"/>
              </a:spcBef>
              <a:buNone/>
              <a:defRPr sz="21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chemeClr val="tx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D289A437-6719-470D-A812-74A73480AA0E}" type="slidenum">
              <a:rPr lang="en-US" sz="600" b="1">
                <a:solidFill>
                  <a:srgbClr val="595959"/>
                </a:solidFill>
              </a:rPr>
              <a:pPr algn="r">
                <a:defRPr/>
              </a:pP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DC986E3A-A15B-4C14-BD12-8D7F05F9BC38}" type="slidenum">
              <a:rPr lang="en-US" sz="600" b="1">
                <a:solidFill>
                  <a:srgbClr val="595959"/>
                </a:solidFill>
              </a:rPr>
              <a:pPr algn="r">
                <a:defRPr/>
              </a:pP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AD0A9C94-D64B-4256-A946-59E9A7E8B404}" type="slidenum">
              <a:rPr lang="en-US" sz="600" b="1">
                <a:solidFill>
                  <a:srgbClr val="595959"/>
                </a:solidFill>
              </a:rPr>
              <a:pPr algn="r">
                <a:defRPr/>
              </a:pP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A7D615DB-1AFC-4013-A11C-ECE1D1EE03AF}" type="slidenum">
              <a:rPr lang="en-US" sz="600" b="1">
                <a:solidFill>
                  <a:srgbClr val="595959"/>
                </a:solidFill>
              </a:rPr>
              <a:pPr algn="r">
                <a:defRPr/>
              </a:pP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7DBA2059-6D07-43C2-B7E9-5ADD7AD2D028}" type="slidenum">
              <a:rPr lang="en-US" sz="600" b="1">
                <a:solidFill>
                  <a:srgbClr val="595959"/>
                </a:solidFill>
              </a:rPr>
              <a:pPr algn="r">
                <a:defRPr/>
              </a:pP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defRPr/>
            </a:pPr>
            <a:r>
              <a:rPr lang="en-US" sz="600" b="1">
                <a:solidFill>
                  <a:srgbClr val="595959"/>
                </a:solidFill>
              </a:rPr>
              <a:t>Page </a:t>
            </a:r>
            <a:fld id="{3BB7D609-DBAF-4D0C-95BC-C43AD75FB303}" type="slidenum">
              <a:rPr lang="en-US" sz="600" b="1">
                <a:solidFill>
                  <a:srgbClr val="595959"/>
                </a:solidFill>
              </a:rPr>
              <a:pPr algn="r">
                <a:defRPr/>
              </a:pP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pPr>
              <a:defRPr/>
            </a:pPr>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3"/>
          <p:cNvSpPr>
            <a:spLocks noGrp="1"/>
          </p:cNvSpPr>
          <p:nvPr>
            <p:ph type="ctrTitle"/>
          </p:nvPr>
        </p:nvSpPr>
        <p:spPr bwMode="auto">
          <a:xfrm>
            <a:off x="617367" y="873457"/>
            <a:ext cx="6643242" cy="904253"/>
          </a:xfrm>
          <a:noFill/>
          <a:ln>
            <a:miter lim="800000"/>
            <a:headEnd/>
            <a:tailEnd/>
          </a:ln>
        </p:spPr>
        <p:txBody>
          <a:bodyPr vert="horz" wrap="square" numCol="1" anchor="t" anchorCtr="0" compatLnSpc="1">
            <a:prstTxWarp prst="textNoShape">
              <a:avLst/>
            </a:prstTxWarp>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endParaRPr lang="en-US" sz="2000" b="0" dirty="0" smtClean="0">
              <a:solidFill>
                <a:schemeClr val="tx1">
                  <a:lumMod val="75000"/>
                  <a:lumOff val="25000"/>
                </a:schemeClr>
              </a:solidFill>
              <a:latin typeface="Arial" charset="0"/>
              <a:ea typeface="ＭＳ Ｐゴシック" pitchFamily="34" charset="-128"/>
              <a:cs typeface="Arial" charset="0"/>
            </a:endParaRPr>
          </a:p>
        </p:txBody>
      </p:sp>
      <p:sp>
        <p:nvSpPr>
          <p:cNvPr id="15363" name="Rectangle 3"/>
          <p:cNvSpPr>
            <a:spLocks noChangeArrowheads="1"/>
          </p:cNvSpPr>
          <p:nvPr/>
        </p:nvSpPr>
        <p:spPr bwMode="auto">
          <a:xfrm>
            <a:off x="2829486" y="4455104"/>
            <a:ext cx="5959427" cy="2123658"/>
          </a:xfrm>
          <a:prstGeom prst="rect">
            <a:avLst/>
          </a:prstGeom>
          <a:noFill/>
          <a:ln w="9525">
            <a:noFill/>
            <a:miter lim="800000"/>
            <a:headEnd/>
            <a:tailEnd/>
          </a:ln>
        </p:spPr>
        <p:txBody>
          <a:bodyPr wrap="square" anchor="ctr">
            <a:spAutoFit/>
          </a:bodyPr>
          <a:lstStyle/>
          <a:p>
            <a:pPr algn="r" rtl="1"/>
            <a:r>
              <a:rPr lang="ar-AE" sz="2000" b="1" dirty="0">
                <a:solidFill>
                  <a:schemeClr val="bg1"/>
                </a:solidFill>
              </a:rPr>
              <a:t>المنتدى العربي للتنمية المستدامة</a:t>
            </a:r>
            <a:r>
              <a:rPr lang="ar-LB" sz="2000" b="1" dirty="0">
                <a:solidFill>
                  <a:schemeClr val="bg1"/>
                </a:solidFill>
              </a:rPr>
              <a:t> لعام 2017</a:t>
            </a:r>
            <a:r>
              <a:rPr lang="en-US" sz="2000" dirty="0">
                <a:solidFill>
                  <a:schemeClr val="tx1">
                    <a:lumMod val="75000"/>
                    <a:lumOff val="25000"/>
                  </a:schemeClr>
                </a:solidFill>
              </a:rPr>
              <a:t/>
            </a:r>
            <a:br>
              <a:rPr lang="en-US" sz="2000" dirty="0">
                <a:solidFill>
                  <a:schemeClr val="tx1">
                    <a:lumMod val="75000"/>
                    <a:lumOff val="25000"/>
                  </a:schemeClr>
                </a:solidFill>
              </a:rPr>
            </a:br>
            <a:endParaRPr lang="ar-LB" sz="2000" b="1" dirty="0">
              <a:solidFill>
                <a:schemeClr val="bg1"/>
              </a:solidFill>
            </a:endParaRPr>
          </a:p>
          <a:p>
            <a:pPr algn="r" rtl="1"/>
            <a:r>
              <a:rPr lang="ar-LB" sz="2000" dirty="0" smtClean="0">
                <a:solidFill>
                  <a:schemeClr val="bg1"/>
                </a:solidFill>
              </a:rPr>
              <a:t>اللجنة التنفيذية – الاجتماع الثالث</a:t>
            </a:r>
          </a:p>
          <a:p>
            <a:pPr algn="r" rtl="1"/>
            <a:r>
              <a:rPr lang="ar-LB" dirty="0" smtClean="0">
                <a:solidFill>
                  <a:schemeClr val="bg1"/>
                </a:solidFill>
              </a:rPr>
              <a:t>6-7 </a:t>
            </a:r>
            <a:r>
              <a:rPr lang="ar-LB" sz="2000" dirty="0" smtClean="0">
                <a:solidFill>
                  <a:schemeClr val="bg1"/>
                </a:solidFill>
              </a:rPr>
              <a:t>أيار/مايو </a:t>
            </a:r>
            <a:r>
              <a:rPr lang="ar-LB" dirty="0" smtClean="0">
                <a:solidFill>
                  <a:schemeClr val="bg1"/>
                </a:solidFill>
              </a:rPr>
              <a:t>2017 </a:t>
            </a:r>
            <a:r>
              <a:rPr lang="ar-LB" sz="2000" dirty="0" smtClean="0">
                <a:solidFill>
                  <a:schemeClr val="bg1"/>
                </a:solidFill>
              </a:rPr>
              <a:t>- </a:t>
            </a:r>
            <a:r>
              <a:rPr lang="ar-LB" sz="2000" dirty="0" err="1" smtClean="0">
                <a:solidFill>
                  <a:schemeClr val="bg1"/>
                </a:solidFill>
              </a:rPr>
              <a:t>ألرباط</a:t>
            </a:r>
            <a:r>
              <a:rPr lang="ar-LB" sz="2000" dirty="0" smtClean="0">
                <a:solidFill>
                  <a:schemeClr val="bg1"/>
                </a:solidFill>
              </a:rPr>
              <a:t>، المملكة المغربية</a:t>
            </a:r>
          </a:p>
          <a:p>
            <a:pPr algn="r" rtl="1" eaLnBrk="0" hangingPunct="0">
              <a:tabLst>
                <a:tab pos="4973638" algn="l"/>
              </a:tabLst>
            </a:pPr>
            <a:endParaRPr lang="en-GB" altLang="ko-KR" sz="1600" dirty="0" smtClean="0">
              <a:solidFill>
                <a:schemeClr val="bg1"/>
              </a:solidFill>
              <a:cs typeface="Arial" charset="0"/>
            </a:endParaRPr>
          </a:p>
          <a:p>
            <a:pPr algn="r" rtl="1" eaLnBrk="0" hangingPunct="0">
              <a:tabLst>
                <a:tab pos="4973638" algn="l"/>
              </a:tabLst>
            </a:pPr>
            <a:r>
              <a:rPr lang="ar-AE" sz="1600" dirty="0">
                <a:solidFill>
                  <a:schemeClr val="bg1"/>
                </a:solidFill>
              </a:rPr>
              <a:t>كريمة </a:t>
            </a:r>
            <a:r>
              <a:rPr lang="ar-AE" sz="1600" dirty="0" smtClean="0">
                <a:solidFill>
                  <a:schemeClr val="bg1"/>
                </a:solidFill>
              </a:rPr>
              <a:t>ال</a:t>
            </a:r>
            <a:r>
              <a:rPr lang="ar-LB" sz="1600" dirty="0" smtClean="0">
                <a:solidFill>
                  <a:schemeClr val="bg1"/>
                </a:solidFill>
              </a:rPr>
              <a:t>قر</a:t>
            </a:r>
            <a:r>
              <a:rPr lang="ar-AE" sz="1600" dirty="0" smtClean="0">
                <a:solidFill>
                  <a:schemeClr val="bg1"/>
                </a:solidFill>
              </a:rPr>
              <a:t>ي</a:t>
            </a:r>
            <a:r>
              <a:rPr lang="ar-AE" sz="1600" dirty="0">
                <a:solidFill>
                  <a:schemeClr val="bg1"/>
                </a:solidFill>
              </a:rPr>
              <a:t>، المسؤولة عن الوحدة المعنية بخطة التنمية المستدامة لعام </a:t>
            </a:r>
            <a:r>
              <a:rPr lang="ar-LB" sz="1600" dirty="0" smtClean="0">
                <a:solidFill>
                  <a:schemeClr val="bg1"/>
                </a:solidFill>
              </a:rPr>
              <a:t>2030</a:t>
            </a:r>
            <a:endParaRPr lang="en-GB" altLang="ko-KR" sz="1600" dirty="0" smtClean="0">
              <a:solidFill>
                <a:schemeClr val="bg1"/>
              </a:solidFill>
              <a:cs typeface="Arial" charset="0"/>
            </a:endParaRPr>
          </a:p>
          <a:p>
            <a:pPr eaLnBrk="0" hangingPunct="0">
              <a:tabLst>
                <a:tab pos="4973638" algn="l"/>
              </a:tabLst>
            </a:pPr>
            <a:endParaRPr lang="en-GB" altLang="ko-KR" sz="2000" b="1" dirty="0">
              <a:solidFill>
                <a:schemeClr val="bg1"/>
              </a:solidFill>
              <a:cs typeface="Arial" charset="0"/>
            </a:endParaRPr>
          </a:p>
        </p:txBody>
      </p:sp>
      <p:pic>
        <p:nvPicPr>
          <p:cNvPr id="8" name="Picture 7"/>
          <p:cNvPicPr/>
          <p:nvPr/>
        </p:nvPicPr>
        <p:blipFill rotWithShape="1">
          <a:blip r:embed="rId4"/>
          <a:srcRect l="39282" t="13177" r="38979" b="59619"/>
          <a:stretch/>
        </p:blipFill>
        <p:spPr bwMode="auto">
          <a:xfrm>
            <a:off x="7440930" y="468629"/>
            <a:ext cx="1296277" cy="1309081"/>
          </a:xfrm>
          <a:prstGeom prst="rect">
            <a:avLst/>
          </a:prstGeom>
          <a:ln>
            <a:noFill/>
          </a:ln>
          <a:extLst>
            <a:ext uri="{53640926-AAD7-44D8-BBD7-CCE9431645EC}">
              <a14:shadowObscured xmlns:a14="http://schemas.microsoft.com/office/drawing/2010/main"/>
            </a:ext>
          </a:ex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لعام </a:t>
            </a:r>
            <a:r>
              <a:rPr lang="ar-LB" sz="2000" dirty="0" smtClean="0">
                <a:solidFill>
                  <a:schemeClr val="tx1">
                    <a:lumMod val="75000"/>
                    <a:lumOff val="25000"/>
                  </a:schemeClr>
                </a:solidFill>
              </a:rPr>
              <a:t>2017</a:t>
            </a:r>
            <a:endParaRPr lang="en-US" sz="3600" dirty="0"/>
          </a:p>
        </p:txBody>
      </p:sp>
      <p:sp>
        <p:nvSpPr>
          <p:cNvPr id="10" name="TextBox 9"/>
          <p:cNvSpPr txBox="1"/>
          <p:nvPr/>
        </p:nvSpPr>
        <p:spPr>
          <a:xfrm>
            <a:off x="1599010" y="1921042"/>
            <a:ext cx="6887266" cy="4755148"/>
          </a:xfrm>
          <a:prstGeom prst="rect">
            <a:avLst/>
          </a:prstGeom>
          <a:noFill/>
        </p:spPr>
        <p:txBody>
          <a:bodyPr wrap="square" rtlCol="0">
            <a:spAutoFit/>
          </a:bodyPr>
          <a:lstStyle/>
          <a:p>
            <a:pPr algn="r" rtl="1"/>
            <a:r>
              <a:rPr lang="ar-LB" sz="2000" b="1" dirty="0" smtClean="0">
                <a:solidFill>
                  <a:schemeClr val="tx1">
                    <a:lumMod val="65000"/>
                    <a:lumOff val="35000"/>
                  </a:schemeClr>
                </a:solidFill>
              </a:rPr>
              <a:t>الخطوات القادمة</a:t>
            </a:r>
          </a:p>
          <a:p>
            <a:pPr marL="342900" indent="-342900" algn="r" rtl="1">
              <a:spcBef>
                <a:spcPts val="600"/>
              </a:spcBef>
              <a:spcAft>
                <a:spcPts val="0"/>
              </a:spcAft>
              <a:buFont typeface="Wingdings" panose="05000000000000000000" pitchFamily="2" charset="2"/>
              <a:buChar char="§"/>
            </a:pPr>
            <a:r>
              <a:rPr lang="ar-LB" sz="2000" dirty="0" smtClean="0">
                <a:solidFill>
                  <a:schemeClr val="tx1">
                    <a:lumMod val="65000"/>
                    <a:lumOff val="35000"/>
                  </a:schemeClr>
                </a:solidFill>
              </a:rPr>
              <a:t>إعداد التقرير ورفعه إلى المنتدى السياسي الرفيع المستوى قبل 30 أيار/مايو</a:t>
            </a:r>
          </a:p>
          <a:p>
            <a:pPr marL="342900" indent="-342900" algn="r" rtl="1">
              <a:spcBef>
                <a:spcPts val="600"/>
              </a:spcBef>
              <a:spcAft>
                <a:spcPts val="0"/>
              </a:spcAft>
              <a:buFont typeface="Wingdings" panose="05000000000000000000" pitchFamily="2" charset="2"/>
              <a:buChar char="§"/>
            </a:pPr>
            <a:r>
              <a:rPr lang="ar-LB" sz="2000" dirty="0" smtClean="0">
                <a:solidFill>
                  <a:schemeClr val="tx1">
                    <a:lumMod val="65000"/>
                    <a:lumOff val="35000"/>
                  </a:schemeClr>
                </a:solidFill>
              </a:rPr>
              <a:t>هيكلة التقرير وفق </a:t>
            </a:r>
            <a:r>
              <a:rPr lang="ar-LB" sz="2000" dirty="0">
                <a:solidFill>
                  <a:schemeClr val="tx1">
                    <a:lumMod val="65000"/>
                    <a:lumOff val="35000"/>
                  </a:schemeClr>
                </a:solidFill>
              </a:rPr>
              <a:t>خمسة </a:t>
            </a:r>
            <a:r>
              <a:rPr lang="ar-LB" sz="2000" dirty="0" smtClean="0">
                <a:solidFill>
                  <a:schemeClr val="tx1">
                    <a:lumMod val="65000"/>
                    <a:lumOff val="35000"/>
                  </a:schemeClr>
                </a:solidFill>
              </a:rPr>
              <a:t>محاور رئيسية:</a:t>
            </a:r>
            <a:endParaRPr lang="en-US" sz="2000" dirty="0">
              <a:solidFill>
                <a:schemeClr val="tx1">
                  <a:lumMod val="65000"/>
                  <a:lumOff val="35000"/>
                </a:schemeClr>
              </a:solidFill>
            </a:endParaRPr>
          </a:p>
          <a:p>
            <a:pPr marL="342900" lvl="0" indent="403225" algn="r" rtl="1">
              <a:spcBef>
                <a:spcPts val="600"/>
              </a:spcBef>
              <a:spcAft>
                <a:spcPts val="0"/>
              </a:spcAft>
              <a:buFont typeface="Courier New" panose="02070309020205020404" pitchFamily="49" charset="0"/>
              <a:buChar char="o"/>
            </a:pPr>
            <a:r>
              <a:rPr lang="ar-LB" sz="2000" dirty="0">
                <a:solidFill>
                  <a:schemeClr val="tx1">
                    <a:lumMod val="65000"/>
                    <a:lumOff val="35000"/>
                  </a:schemeClr>
                </a:solidFill>
              </a:rPr>
              <a:t>الرسائل العامة والمنهجية</a:t>
            </a:r>
            <a:endParaRPr lang="en-US" sz="2000" dirty="0">
              <a:solidFill>
                <a:schemeClr val="tx1">
                  <a:lumMod val="65000"/>
                  <a:lumOff val="35000"/>
                </a:schemeClr>
              </a:solidFill>
            </a:endParaRPr>
          </a:p>
          <a:p>
            <a:pPr marL="342900" lvl="0" indent="403225" algn="r" rtl="1">
              <a:spcBef>
                <a:spcPts val="600"/>
              </a:spcBef>
              <a:spcAft>
                <a:spcPts val="0"/>
              </a:spcAft>
              <a:buFont typeface="Courier New" panose="02070309020205020404" pitchFamily="49" charset="0"/>
              <a:buChar char="o"/>
            </a:pPr>
            <a:r>
              <a:rPr lang="ar-LB" sz="2000" dirty="0">
                <a:solidFill>
                  <a:schemeClr val="tx1">
                    <a:lumMod val="65000"/>
                    <a:lumOff val="35000"/>
                  </a:schemeClr>
                </a:solidFill>
              </a:rPr>
              <a:t>الرسائل الخاصة بالمضمون (الفقر والازدهار والجلسات المتخصصة)</a:t>
            </a:r>
            <a:endParaRPr lang="en-US" sz="2000" dirty="0">
              <a:solidFill>
                <a:schemeClr val="tx1">
                  <a:lumMod val="65000"/>
                  <a:lumOff val="35000"/>
                </a:schemeClr>
              </a:solidFill>
            </a:endParaRPr>
          </a:p>
          <a:p>
            <a:pPr marL="342900" lvl="0" indent="403225" algn="r" rtl="1">
              <a:spcBef>
                <a:spcPts val="600"/>
              </a:spcBef>
              <a:spcAft>
                <a:spcPts val="0"/>
              </a:spcAft>
              <a:buFont typeface="Courier New" panose="02070309020205020404" pitchFamily="49" charset="0"/>
              <a:buChar char="o"/>
            </a:pPr>
            <a:r>
              <a:rPr lang="ar-LB" sz="2000" dirty="0">
                <a:solidFill>
                  <a:schemeClr val="tx1">
                    <a:lumMod val="65000"/>
                    <a:lumOff val="35000"/>
                  </a:schemeClr>
                </a:solidFill>
              </a:rPr>
              <a:t>الرسائل الخاصة </a:t>
            </a:r>
            <a:r>
              <a:rPr lang="ar-LB" sz="2000" dirty="0" smtClean="0">
                <a:solidFill>
                  <a:schemeClr val="tx1">
                    <a:lumMod val="65000"/>
                    <a:lumOff val="35000"/>
                  </a:schemeClr>
                </a:solidFill>
              </a:rPr>
              <a:t>بالتنفيذ والمتابعة والاستعراض على مستوى </a:t>
            </a:r>
            <a:r>
              <a:rPr lang="ar-LB" sz="2000" dirty="0">
                <a:solidFill>
                  <a:schemeClr val="tx1">
                    <a:lumMod val="65000"/>
                    <a:lumOff val="35000"/>
                  </a:schemeClr>
                </a:solidFill>
              </a:rPr>
              <a:t>الوطني</a:t>
            </a:r>
            <a:endParaRPr lang="en-US" sz="2000" dirty="0">
              <a:solidFill>
                <a:schemeClr val="tx1">
                  <a:lumMod val="65000"/>
                  <a:lumOff val="35000"/>
                </a:schemeClr>
              </a:solidFill>
            </a:endParaRPr>
          </a:p>
          <a:p>
            <a:pPr marL="342900" lvl="0" indent="403225" algn="r" rtl="1">
              <a:spcBef>
                <a:spcPts val="600"/>
              </a:spcBef>
              <a:spcAft>
                <a:spcPts val="0"/>
              </a:spcAft>
              <a:buFont typeface="Courier New" panose="02070309020205020404" pitchFamily="49" charset="0"/>
              <a:buChar char="o"/>
            </a:pPr>
            <a:r>
              <a:rPr lang="ar-LB" sz="2000" dirty="0">
                <a:solidFill>
                  <a:schemeClr val="tx1">
                    <a:lumMod val="65000"/>
                    <a:lumOff val="35000"/>
                  </a:schemeClr>
                </a:solidFill>
              </a:rPr>
              <a:t>الرسائل الخاصة </a:t>
            </a:r>
            <a:r>
              <a:rPr lang="ar-LB" sz="2000" dirty="0" smtClean="0">
                <a:solidFill>
                  <a:schemeClr val="tx1">
                    <a:lumMod val="65000"/>
                    <a:lumOff val="35000"/>
                  </a:schemeClr>
                </a:solidFill>
              </a:rPr>
              <a:t>بالبعد الإقليمي بما في ذلك وسائل التنفيذ</a:t>
            </a:r>
          </a:p>
          <a:p>
            <a:pPr marL="342900" lvl="0" indent="403225" algn="r" rtl="1">
              <a:spcBef>
                <a:spcPts val="600"/>
              </a:spcBef>
              <a:spcAft>
                <a:spcPts val="0"/>
              </a:spcAft>
              <a:buFont typeface="Courier New" panose="02070309020205020404" pitchFamily="49" charset="0"/>
              <a:buChar char="o"/>
            </a:pPr>
            <a:r>
              <a:rPr lang="ar-LB" sz="2000" dirty="0" smtClean="0">
                <a:solidFill>
                  <a:schemeClr val="tx1">
                    <a:lumMod val="65000"/>
                    <a:lumOff val="35000"/>
                  </a:schemeClr>
                </a:solidFill>
              </a:rPr>
              <a:t>الخطوات العملية المقترحة</a:t>
            </a:r>
          </a:p>
          <a:p>
            <a:pPr marL="396875" lvl="0" indent="-396875" algn="r" rtl="1">
              <a:spcBef>
                <a:spcPts val="600"/>
              </a:spcBef>
              <a:spcAft>
                <a:spcPts val="0"/>
              </a:spcAft>
              <a:buFont typeface="Wingdings" panose="05000000000000000000" pitchFamily="2" charset="2"/>
              <a:buChar char="§"/>
            </a:pPr>
            <a:r>
              <a:rPr lang="ar-LB" sz="2000" dirty="0" smtClean="0">
                <a:solidFill>
                  <a:schemeClr val="tx1">
                    <a:lumMod val="65000"/>
                    <a:lumOff val="35000"/>
                  </a:schemeClr>
                </a:solidFill>
              </a:rPr>
              <a:t>اعتماد مقاربة تشاركية متعددة الأطراف في إعداد التقرير</a:t>
            </a:r>
          </a:p>
          <a:p>
            <a:pPr marL="396875" lvl="0" indent="-396875" algn="r" rtl="1">
              <a:spcBef>
                <a:spcPts val="600"/>
              </a:spcBef>
              <a:spcAft>
                <a:spcPts val="0"/>
              </a:spcAft>
              <a:buFont typeface="Wingdings" panose="05000000000000000000" pitchFamily="2" charset="2"/>
              <a:buChar char="§"/>
            </a:pPr>
            <a:r>
              <a:rPr lang="ar-LB" sz="2000" dirty="0" smtClean="0">
                <a:solidFill>
                  <a:schemeClr val="tx1">
                    <a:lumMod val="65000"/>
                    <a:lumOff val="35000"/>
                  </a:schemeClr>
                </a:solidFill>
              </a:rPr>
              <a:t>وضع برنامج عمل أو خطة تنفيذية تساهم في ترجمة توصيات المنتدى إلى نشاطات مترابطة تدعم جهود الدول في تنفيذ أجندة 2030 على المستوى الإقليمي</a:t>
            </a:r>
            <a:endParaRPr lang="en-US" sz="2000" dirty="0">
              <a:solidFill>
                <a:schemeClr val="tx1">
                  <a:lumMod val="65000"/>
                  <a:lumOff val="35000"/>
                </a:schemeClr>
              </a:solidFill>
            </a:endParaRPr>
          </a:p>
          <a:p>
            <a:pPr algn="r" rtl="1"/>
            <a:endParaRPr lang="en-US" dirty="0"/>
          </a:p>
        </p:txBody>
      </p:sp>
    </p:spTree>
    <p:extLst>
      <p:ext uri="{BB962C8B-B14F-4D97-AF65-F5344CB8AC3E}">
        <p14:creationId xmlns:p14="http://schemas.microsoft.com/office/powerpoint/2010/main" val="329613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2708" y="1055688"/>
            <a:ext cx="3857625" cy="13065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LB" sz="3600" b="1" dirty="0" smtClean="0">
                <a:solidFill>
                  <a:schemeClr val="tx1">
                    <a:lumMod val="75000"/>
                    <a:lumOff val="25000"/>
                  </a:schemeClr>
                </a:solidFill>
              </a:rPr>
              <a:t>شكرا</a:t>
            </a:r>
            <a:endParaRPr lang="en-US" sz="3600" b="1" dirty="0">
              <a:solidFill>
                <a:schemeClr val="tx1">
                  <a:lumMod val="75000"/>
                  <a:lumOff val="25000"/>
                </a:schemeClr>
              </a:solidFill>
            </a:endParaRPr>
          </a:p>
        </p:txBody>
      </p:sp>
      <p:sp>
        <p:nvSpPr>
          <p:cNvPr id="75778" name="AutoShape 2" descr="Image result for sdgs goals and targets role of statistics div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0" name="AutoShape 4" descr="Image result for sdgs goals and targets role of statistics div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p:cNvPicPr/>
          <p:nvPr/>
        </p:nvPicPr>
        <p:blipFill rotWithShape="1">
          <a:blip r:embed="rId3"/>
          <a:srcRect l="6090" t="16026" r="7372" b="10457"/>
          <a:stretch/>
        </p:blipFill>
        <p:spPr bwMode="auto">
          <a:xfrm>
            <a:off x="3598533" y="2873057"/>
            <a:ext cx="5143500" cy="3495675"/>
          </a:xfrm>
          <a:prstGeom prst="rect">
            <a:avLst/>
          </a:prstGeom>
          <a:ln>
            <a:noFill/>
          </a:ln>
          <a:extLst>
            <a:ext uri="{53640926-AAD7-44D8-BBD7-CCE9431645EC}">
              <a14:shadowObscured xmlns:a14="http://schemas.microsoft.com/office/drawing/2010/main"/>
            </a:ext>
          </a:ex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 الإطار العام</a:t>
            </a:r>
            <a:endParaRPr lang="en-US" sz="3600" dirty="0"/>
          </a:p>
        </p:txBody>
      </p:sp>
      <p:sp>
        <p:nvSpPr>
          <p:cNvPr id="10" name="TextBox 9"/>
          <p:cNvSpPr txBox="1"/>
          <p:nvPr/>
        </p:nvSpPr>
        <p:spPr>
          <a:xfrm>
            <a:off x="1599010" y="1921042"/>
            <a:ext cx="7015600" cy="4601260"/>
          </a:xfrm>
          <a:prstGeom prst="rect">
            <a:avLst/>
          </a:prstGeom>
          <a:noFill/>
        </p:spPr>
        <p:txBody>
          <a:bodyPr wrap="square" rtlCol="0">
            <a:spAutoFit/>
          </a:bodyPr>
          <a:lstStyle/>
          <a:p>
            <a:pPr marL="388620" lvl="0" indent="-342900" algn="r" rtl="1">
              <a:spcBef>
                <a:spcPts val="1800"/>
              </a:spcBef>
              <a:spcAft>
                <a:spcPts val="600"/>
              </a:spcAft>
              <a:buClr>
                <a:schemeClr val="accent1"/>
              </a:buClr>
              <a:buFont typeface="Wingdings" panose="05000000000000000000" pitchFamily="2" charset="2"/>
              <a:buChar char="§"/>
              <a:defRPr/>
            </a:pPr>
            <a:r>
              <a:rPr lang="ar-LB" sz="2000" dirty="0" smtClean="0">
                <a:solidFill>
                  <a:schemeClr val="tx1">
                    <a:lumMod val="65000"/>
                    <a:lumOff val="35000"/>
                  </a:schemeClr>
                </a:solidFill>
              </a:rPr>
              <a:t>إقرار </a:t>
            </a:r>
            <a:r>
              <a:rPr lang="ar-LB" sz="2000" dirty="0">
                <a:solidFill>
                  <a:schemeClr val="tx1">
                    <a:lumMod val="65000"/>
                    <a:lumOff val="35000"/>
                  </a:schemeClr>
                </a:solidFill>
              </a:rPr>
              <a:t>الجمعية العامة للأمم المتحدة عام </a:t>
            </a:r>
            <a:r>
              <a:rPr lang="ar-LB" dirty="0">
                <a:solidFill>
                  <a:schemeClr val="tx1">
                    <a:lumMod val="65000"/>
                    <a:lumOff val="35000"/>
                  </a:schemeClr>
                </a:solidFill>
              </a:rPr>
              <a:t>2013 </a:t>
            </a:r>
            <a:r>
              <a:rPr lang="ar-LB" sz="2000" dirty="0">
                <a:solidFill>
                  <a:schemeClr val="tx1">
                    <a:lumMod val="65000"/>
                    <a:lumOff val="35000"/>
                  </a:schemeClr>
                </a:solidFill>
              </a:rPr>
              <a:t>بأهمية البعد الإقليمي ودعوة </a:t>
            </a:r>
            <a:r>
              <a:rPr lang="ar-LB" sz="2000" dirty="0" smtClean="0">
                <a:solidFill>
                  <a:schemeClr val="tx1">
                    <a:lumMod val="65000"/>
                    <a:lumOff val="35000"/>
                  </a:schemeClr>
                </a:solidFill>
              </a:rPr>
              <a:t>لجان الأمم المتحدة </a:t>
            </a:r>
            <a:r>
              <a:rPr lang="ar-LB" sz="2000" dirty="0">
                <a:solidFill>
                  <a:schemeClr val="tx1">
                    <a:lumMod val="65000"/>
                    <a:lumOff val="35000"/>
                  </a:schemeClr>
                </a:solidFill>
              </a:rPr>
              <a:t>الإقليمية لعقد اجتماعات إقليمية </a:t>
            </a:r>
            <a:r>
              <a:rPr lang="ar-LB" sz="2000" dirty="0" smtClean="0">
                <a:solidFill>
                  <a:schemeClr val="tx1">
                    <a:lumMod val="65000"/>
                    <a:lumOff val="35000"/>
                  </a:schemeClr>
                </a:solidFill>
              </a:rPr>
              <a:t>سنوية (</a:t>
            </a:r>
            <a:r>
              <a:rPr lang="en-US" dirty="0">
                <a:solidFill>
                  <a:schemeClr val="tx1">
                    <a:lumMod val="65000"/>
                    <a:lumOff val="35000"/>
                  </a:schemeClr>
                </a:solidFill>
              </a:rPr>
              <a:t>A/RES/67/290</a:t>
            </a:r>
            <a:r>
              <a:rPr lang="ar-LB" sz="2000" dirty="0">
                <a:solidFill>
                  <a:schemeClr val="tx1">
                    <a:lumMod val="65000"/>
                    <a:lumOff val="35000"/>
                  </a:schemeClr>
                </a:solidFill>
              </a:rPr>
              <a:t>)</a:t>
            </a:r>
            <a:endParaRPr lang="en-US" sz="2000" dirty="0">
              <a:solidFill>
                <a:schemeClr val="tx1">
                  <a:lumMod val="65000"/>
                  <a:lumOff val="35000"/>
                </a:schemeClr>
              </a:solidFill>
            </a:endParaRPr>
          </a:p>
          <a:p>
            <a:pPr marL="388620" lvl="0" indent="-342900" algn="r" rtl="1">
              <a:spcBef>
                <a:spcPts val="1200"/>
              </a:spcBef>
              <a:spcAft>
                <a:spcPts val="600"/>
              </a:spcAft>
              <a:buClr>
                <a:schemeClr val="accent1"/>
              </a:buClr>
              <a:buFont typeface="Wingdings" panose="05000000000000000000" pitchFamily="2" charset="2"/>
              <a:buChar char="§"/>
              <a:defRPr/>
            </a:pPr>
            <a:r>
              <a:rPr lang="ar-LB" sz="2000" dirty="0">
                <a:solidFill>
                  <a:schemeClr val="tx1">
                    <a:lumMod val="65000"/>
                    <a:lumOff val="35000"/>
                  </a:schemeClr>
                </a:solidFill>
              </a:rPr>
              <a:t>تبنّي الدول الأعضاء في الإسكوا المنتدى العربي للتنمية المستدامة </a:t>
            </a:r>
            <a:br>
              <a:rPr lang="ar-LB" sz="2000" dirty="0">
                <a:solidFill>
                  <a:schemeClr val="tx1">
                    <a:lumMod val="65000"/>
                    <a:lumOff val="35000"/>
                  </a:schemeClr>
                </a:solidFill>
              </a:rPr>
            </a:br>
            <a:r>
              <a:rPr lang="ar-LB" sz="2000" dirty="0">
                <a:solidFill>
                  <a:schemeClr val="tx1">
                    <a:lumMod val="65000"/>
                    <a:lumOff val="35000"/>
                  </a:schemeClr>
                </a:solidFill>
              </a:rPr>
              <a:t>(قرار لجنة الإسكوا الوزارية رقم </a:t>
            </a:r>
            <a:r>
              <a:rPr lang="ar-LB" dirty="0">
                <a:solidFill>
                  <a:schemeClr val="tx1">
                    <a:lumMod val="65000"/>
                    <a:lumOff val="35000"/>
                  </a:schemeClr>
                </a:solidFill>
              </a:rPr>
              <a:t>314 </a:t>
            </a:r>
            <a:r>
              <a:rPr lang="ar-LB" sz="2000" dirty="0">
                <a:solidFill>
                  <a:schemeClr val="tx1">
                    <a:lumMod val="65000"/>
                    <a:lumOff val="35000"/>
                  </a:schemeClr>
                </a:solidFill>
              </a:rPr>
              <a:t>(د-</a:t>
            </a:r>
            <a:r>
              <a:rPr lang="ar-LB" dirty="0">
                <a:solidFill>
                  <a:schemeClr val="tx1">
                    <a:lumMod val="65000"/>
                    <a:lumOff val="35000"/>
                  </a:schemeClr>
                </a:solidFill>
              </a:rPr>
              <a:t>28</a:t>
            </a:r>
            <a:r>
              <a:rPr lang="ar-LB" sz="2000" dirty="0">
                <a:solidFill>
                  <a:schemeClr val="tx1">
                    <a:lumMod val="65000"/>
                    <a:lumOff val="35000"/>
                  </a:schemeClr>
                </a:solidFill>
              </a:rPr>
              <a:t>)</a:t>
            </a:r>
          </a:p>
          <a:p>
            <a:pPr marL="388620" lvl="0" indent="-342900" algn="r" rtl="1">
              <a:spcBef>
                <a:spcPts val="1200"/>
              </a:spcBef>
              <a:spcAft>
                <a:spcPts val="600"/>
              </a:spcAft>
              <a:buClr>
                <a:schemeClr val="accent1"/>
              </a:buClr>
              <a:buFont typeface="Wingdings" panose="05000000000000000000" pitchFamily="2" charset="2"/>
              <a:buChar char="§"/>
              <a:defRPr/>
            </a:pPr>
            <a:r>
              <a:rPr lang="ar-LB" sz="2000" dirty="0">
                <a:solidFill>
                  <a:schemeClr val="tx1">
                    <a:lumMod val="65000"/>
                    <a:lumOff val="35000"/>
                  </a:schemeClr>
                </a:solidFill>
              </a:rPr>
              <a:t>اعتماد خطة التنمية المستدامة لعام </a:t>
            </a:r>
            <a:r>
              <a:rPr lang="ar-LB" dirty="0">
                <a:solidFill>
                  <a:schemeClr val="tx1">
                    <a:lumMod val="65000"/>
                    <a:lumOff val="35000"/>
                  </a:schemeClr>
                </a:solidFill>
              </a:rPr>
              <a:t>2030 </a:t>
            </a:r>
            <a:r>
              <a:rPr lang="ar-LB" sz="2000" dirty="0" smtClean="0">
                <a:solidFill>
                  <a:schemeClr val="tx1">
                    <a:lumMod val="65000"/>
                    <a:lumOff val="35000"/>
                  </a:schemeClr>
                </a:solidFill>
              </a:rPr>
              <a:t>(سبتمبر </a:t>
            </a:r>
            <a:r>
              <a:rPr lang="ar-LB" dirty="0">
                <a:solidFill>
                  <a:schemeClr val="tx1">
                    <a:lumMod val="65000"/>
                    <a:lumOff val="35000"/>
                  </a:schemeClr>
                </a:solidFill>
              </a:rPr>
              <a:t>2015</a:t>
            </a:r>
            <a:r>
              <a:rPr lang="ar-LB" sz="2000" dirty="0">
                <a:solidFill>
                  <a:schemeClr val="tx1">
                    <a:lumMod val="65000"/>
                    <a:lumOff val="35000"/>
                  </a:schemeClr>
                </a:solidFill>
              </a:rPr>
              <a:t>) </a:t>
            </a:r>
          </a:p>
          <a:p>
            <a:pPr marL="388620" lvl="0" indent="-342900" algn="r" rtl="1">
              <a:spcBef>
                <a:spcPts val="1200"/>
              </a:spcBef>
              <a:spcAft>
                <a:spcPts val="600"/>
              </a:spcAft>
              <a:buClr>
                <a:schemeClr val="accent1"/>
              </a:buClr>
              <a:buFont typeface="Wingdings" panose="05000000000000000000" pitchFamily="2" charset="2"/>
              <a:buChar char="§"/>
              <a:defRPr/>
            </a:pPr>
            <a:r>
              <a:rPr lang="ar-LB" sz="2000" dirty="0">
                <a:solidFill>
                  <a:schemeClr val="tx1">
                    <a:lumMod val="65000"/>
                    <a:lumOff val="35000"/>
                  </a:schemeClr>
                </a:solidFill>
              </a:rPr>
              <a:t>تبنّي استراتيجية الإسكوا حول خطة التنمية المستدامة لعام </a:t>
            </a:r>
            <a:r>
              <a:rPr lang="ar-LB" dirty="0">
                <a:solidFill>
                  <a:schemeClr val="tx1">
                    <a:lumMod val="65000"/>
                    <a:lumOff val="35000"/>
                  </a:schemeClr>
                </a:solidFill>
              </a:rPr>
              <a:t>2030 </a:t>
            </a:r>
            <a:r>
              <a:rPr lang="ar-LB" sz="2000" dirty="0">
                <a:solidFill>
                  <a:schemeClr val="tx1">
                    <a:lumMod val="65000"/>
                    <a:lumOff val="35000"/>
                  </a:schemeClr>
                </a:solidFill>
              </a:rPr>
              <a:t>بما في ذلك المتابعة والاستعراض من خلال المنتدى العربي للتنمية المستدامة (قرار اللجنة التنفيذية للإسكوا رقم </a:t>
            </a:r>
            <a:r>
              <a:rPr lang="ar-LB" dirty="0">
                <a:solidFill>
                  <a:schemeClr val="tx1">
                    <a:lumMod val="65000"/>
                    <a:lumOff val="35000"/>
                  </a:schemeClr>
                </a:solidFill>
              </a:rPr>
              <a:t>322</a:t>
            </a:r>
            <a:r>
              <a:rPr lang="ar-LB" sz="2000" dirty="0" smtClean="0">
                <a:solidFill>
                  <a:schemeClr val="tx1">
                    <a:lumMod val="65000"/>
                    <a:lumOff val="35000"/>
                  </a:schemeClr>
                </a:solidFill>
              </a:rPr>
              <a:t>)</a:t>
            </a:r>
          </a:p>
          <a:p>
            <a:pPr marL="388620" lvl="0" indent="-342900" algn="r" rtl="1">
              <a:spcBef>
                <a:spcPts val="1200"/>
              </a:spcBef>
              <a:spcAft>
                <a:spcPts val="600"/>
              </a:spcAft>
              <a:buClr>
                <a:schemeClr val="accent1"/>
              </a:buClr>
              <a:buFont typeface="Wingdings" panose="05000000000000000000" pitchFamily="2" charset="2"/>
              <a:buChar char="§"/>
              <a:defRPr/>
            </a:pPr>
            <a:r>
              <a:rPr lang="ar-LB" sz="2000" dirty="0" smtClean="0">
                <a:solidFill>
                  <a:schemeClr val="tx1">
                    <a:lumMod val="65000"/>
                    <a:lumOff val="35000"/>
                  </a:schemeClr>
                </a:solidFill>
              </a:rPr>
              <a:t>إعلان الدوحة بشأن تنفيذ </a:t>
            </a:r>
            <a:r>
              <a:rPr lang="ar-LB" sz="2000" dirty="0">
                <a:solidFill>
                  <a:schemeClr val="tx1">
                    <a:lumMod val="65000"/>
                    <a:lumOff val="35000"/>
                  </a:schemeClr>
                </a:solidFill>
              </a:rPr>
              <a:t>خطة التنمية المستدامة لعام </a:t>
            </a:r>
            <a:r>
              <a:rPr lang="ar-LB" dirty="0">
                <a:solidFill>
                  <a:schemeClr val="tx1">
                    <a:lumMod val="65000"/>
                    <a:lumOff val="35000"/>
                  </a:schemeClr>
                </a:solidFill>
              </a:rPr>
              <a:t>2030 </a:t>
            </a:r>
            <a:r>
              <a:rPr lang="ar-LB" sz="2000" dirty="0" smtClean="0">
                <a:solidFill>
                  <a:schemeClr val="tx1">
                    <a:lumMod val="65000"/>
                    <a:lumOff val="35000"/>
                  </a:schemeClr>
                </a:solidFill>
              </a:rPr>
              <a:t>(ديسمبر </a:t>
            </a:r>
            <a:r>
              <a:rPr lang="ar-LB" dirty="0" smtClean="0">
                <a:solidFill>
                  <a:schemeClr val="tx1">
                    <a:lumMod val="65000"/>
                    <a:lumOff val="35000"/>
                  </a:schemeClr>
                </a:solidFill>
              </a:rPr>
              <a:t>2016</a:t>
            </a:r>
            <a:r>
              <a:rPr lang="ar-LB" sz="2000" dirty="0" smtClean="0">
                <a:solidFill>
                  <a:schemeClr val="tx1">
                    <a:lumMod val="65000"/>
                    <a:lumOff val="35000"/>
                  </a:schemeClr>
                </a:solidFill>
              </a:rPr>
              <a:t>)</a:t>
            </a:r>
          </a:p>
          <a:p>
            <a:pPr marL="274320" lvl="0" indent="-228600" algn="r" rtl="1">
              <a:spcBef>
                <a:spcPts val="600"/>
              </a:spcBef>
              <a:spcAft>
                <a:spcPts val="600"/>
              </a:spcAft>
              <a:buClr>
                <a:schemeClr val="accent1"/>
              </a:buClr>
              <a:buFont typeface="Arial" pitchFamily="34" charset="0"/>
              <a:buChar char="•"/>
              <a:defRPr/>
            </a:pPr>
            <a:endParaRPr lang="ar-LB" sz="2000" dirty="0">
              <a:solidFill>
                <a:schemeClr val="tx1">
                  <a:lumMod val="65000"/>
                  <a:lumOff val="35000"/>
                </a:schemeClr>
              </a:solidFill>
            </a:endParaRPr>
          </a:p>
          <a:p>
            <a:pPr algn="r"/>
            <a:endParaRPr lang="en-US" dirty="0"/>
          </a:p>
        </p:txBody>
      </p:sp>
    </p:spTree>
    <p:extLst>
      <p:ext uri="{BB962C8B-B14F-4D97-AF65-F5344CB8AC3E}">
        <p14:creationId xmlns:p14="http://schemas.microsoft.com/office/powerpoint/2010/main" val="319653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endParaRPr lang="en-US" sz="3600" dirty="0"/>
          </a:p>
        </p:txBody>
      </p:sp>
      <p:sp>
        <p:nvSpPr>
          <p:cNvPr id="10" name="TextBox 9"/>
          <p:cNvSpPr txBox="1"/>
          <p:nvPr/>
        </p:nvSpPr>
        <p:spPr>
          <a:xfrm>
            <a:off x="1599010" y="1921042"/>
            <a:ext cx="7015600" cy="4639732"/>
          </a:xfrm>
          <a:prstGeom prst="rect">
            <a:avLst/>
          </a:prstGeom>
          <a:noFill/>
        </p:spPr>
        <p:txBody>
          <a:bodyPr wrap="square" rtlCol="0">
            <a:spAutoFit/>
          </a:bodyPr>
          <a:lstStyle/>
          <a:p>
            <a:pPr algn="r" rtl="1">
              <a:spcBef>
                <a:spcPts val="600"/>
              </a:spcBef>
            </a:pPr>
            <a:r>
              <a:rPr lang="ar-SA" sz="2000" dirty="0">
                <a:solidFill>
                  <a:schemeClr val="tx1">
                    <a:lumMod val="65000"/>
                    <a:lumOff val="35000"/>
                  </a:schemeClr>
                </a:solidFill>
              </a:rPr>
              <a:t>في إعلان الدوحة 2016 (اللجنة الوزارية في دورتها ال29) تم التأكيد على:</a:t>
            </a:r>
            <a:endParaRPr lang="en-US" sz="2000" dirty="0">
              <a:solidFill>
                <a:schemeClr val="tx1">
                  <a:lumMod val="65000"/>
                  <a:lumOff val="35000"/>
                </a:schemeClr>
              </a:solidFill>
            </a:endParaRPr>
          </a:p>
          <a:p>
            <a:pPr marL="285750" lvl="0" indent="-285750" algn="r" rtl="1">
              <a:spcBef>
                <a:spcPts val="600"/>
              </a:spcBef>
              <a:buFont typeface="Wingdings" panose="05000000000000000000" pitchFamily="2" charset="2"/>
              <a:buChar char="§"/>
            </a:pPr>
            <a:r>
              <a:rPr lang="ar-SA" sz="2000" dirty="0">
                <a:solidFill>
                  <a:schemeClr val="tx1">
                    <a:lumMod val="65000"/>
                    <a:lumOff val="35000"/>
                  </a:schemeClr>
                </a:solidFill>
              </a:rPr>
              <a:t>ضرورة تعظيم دور المنتدى العربي للتنمية المستدامة في متابعة عملية التنفيذ وتبادل الخبرات والممارسات الناجحة</a:t>
            </a:r>
            <a:endParaRPr lang="en-US" sz="2000" dirty="0">
              <a:solidFill>
                <a:schemeClr val="tx1">
                  <a:lumMod val="65000"/>
                  <a:lumOff val="35000"/>
                </a:schemeClr>
              </a:solidFill>
            </a:endParaRPr>
          </a:p>
          <a:p>
            <a:pPr marL="285750" lvl="0" indent="-285750" algn="r" rtl="1">
              <a:spcBef>
                <a:spcPts val="600"/>
              </a:spcBef>
              <a:buFont typeface="Wingdings" panose="05000000000000000000" pitchFamily="2" charset="2"/>
              <a:buChar char="§"/>
            </a:pPr>
            <a:r>
              <a:rPr lang="ar-SA" sz="2000" dirty="0">
                <a:solidFill>
                  <a:schemeClr val="tx1">
                    <a:lumMod val="65000"/>
                    <a:lumOff val="35000"/>
                  </a:schemeClr>
                </a:solidFill>
              </a:rPr>
              <a:t>تبني الشروط المرجعية للمنتدى العربي للتنمية المستدامة </a:t>
            </a:r>
            <a:endParaRPr lang="en-US" sz="2000" dirty="0">
              <a:solidFill>
                <a:schemeClr val="tx1">
                  <a:lumMod val="65000"/>
                  <a:lumOff val="35000"/>
                </a:schemeClr>
              </a:solidFill>
            </a:endParaRPr>
          </a:p>
          <a:p>
            <a:pPr marL="342900" indent="395288" algn="r" rtl="1">
              <a:spcBef>
                <a:spcPts val="1200"/>
              </a:spcBef>
              <a:buFont typeface="Wingdings" panose="05000000000000000000" pitchFamily="2" charset="2"/>
              <a:buChar char="ü"/>
            </a:pPr>
            <a:r>
              <a:rPr lang="ar-SA" sz="2000" dirty="0">
                <a:solidFill>
                  <a:schemeClr val="tx1">
                    <a:lumMod val="65000"/>
                    <a:lumOff val="35000"/>
                  </a:schemeClr>
                </a:solidFill>
              </a:rPr>
              <a:t>هدف المنتدى</a:t>
            </a:r>
            <a:endParaRPr lang="en-US" sz="2000" dirty="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SA" sz="2000" dirty="0">
                <a:solidFill>
                  <a:schemeClr val="tx1">
                    <a:lumMod val="65000"/>
                    <a:lumOff val="35000"/>
                  </a:schemeClr>
                </a:solidFill>
              </a:rPr>
              <a:t>مكان انعقاد المنتدى العربي للتنمية المستدامة</a:t>
            </a:r>
            <a:endParaRPr lang="en-US" sz="2000" dirty="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SA" sz="2000" dirty="0">
                <a:solidFill>
                  <a:schemeClr val="tx1">
                    <a:lumMod val="65000"/>
                    <a:lumOff val="35000"/>
                  </a:schemeClr>
                </a:solidFill>
              </a:rPr>
              <a:t>زمان وتواتر </a:t>
            </a:r>
            <a:r>
              <a:rPr lang="ar-SA" sz="2000" dirty="0" smtClean="0">
                <a:solidFill>
                  <a:schemeClr val="tx1">
                    <a:lumMod val="65000"/>
                    <a:lumOff val="35000"/>
                  </a:schemeClr>
                </a:solidFill>
              </a:rPr>
              <a:t>دورا</a:t>
            </a:r>
            <a:r>
              <a:rPr lang="ar-LB" sz="2000" dirty="0" smtClean="0">
                <a:solidFill>
                  <a:schemeClr val="tx1">
                    <a:lumMod val="65000"/>
                    <a:lumOff val="35000"/>
                  </a:schemeClr>
                </a:solidFill>
              </a:rPr>
              <a:t>ته</a:t>
            </a:r>
            <a:endParaRPr lang="en-US" sz="2000" dirty="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SA" sz="2000" dirty="0">
                <a:solidFill>
                  <a:schemeClr val="tx1">
                    <a:lumMod val="65000"/>
                    <a:lumOff val="35000"/>
                  </a:schemeClr>
                </a:solidFill>
              </a:rPr>
              <a:t>سكرتارية </a:t>
            </a:r>
            <a:r>
              <a:rPr lang="ar-SA" sz="2000" dirty="0" smtClean="0">
                <a:solidFill>
                  <a:schemeClr val="tx1">
                    <a:lumMod val="65000"/>
                    <a:lumOff val="35000"/>
                  </a:schemeClr>
                </a:solidFill>
              </a:rPr>
              <a:t>المنتدى</a:t>
            </a:r>
            <a:endParaRPr lang="en-US" sz="2000" dirty="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SA" sz="2000" dirty="0">
                <a:solidFill>
                  <a:schemeClr val="tx1">
                    <a:lumMod val="65000"/>
                    <a:lumOff val="35000"/>
                  </a:schemeClr>
                </a:solidFill>
              </a:rPr>
              <a:t>المشاركون </a:t>
            </a:r>
            <a:r>
              <a:rPr lang="ar-LB" sz="2000" dirty="0" smtClean="0">
                <a:solidFill>
                  <a:schemeClr val="tx1">
                    <a:lumMod val="65000"/>
                    <a:lumOff val="35000"/>
                  </a:schemeClr>
                </a:solidFill>
              </a:rPr>
              <a:t>والشراكات</a:t>
            </a:r>
            <a:endParaRPr lang="en-US" sz="2000" dirty="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SA" sz="2000" dirty="0">
                <a:solidFill>
                  <a:schemeClr val="tx1">
                    <a:lumMod val="65000"/>
                    <a:lumOff val="35000"/>
                  </a:schemeClr>
                </a:solidFill>
              </a:rPr>
              <a:t>جدول أعمال المنتدى العربي للتنمية المستدامة</a:t>
            </a:r>
            <a:endParaRPr lang="en-US" sz="2000" dirty="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LB" sz="2000" dirty="0" smtClean="0">
                <a:solidFill>
                  <a:schemeClr val="tx1">
                    <a:lumMod val="65000"/>
                    <a:lumOff val="35000"/>
                  </a:schemeClr>
                </a:solidFill>
              </a:rPr>
              <a:t>ال</a:t>
            </a:r>
            <a:r>
              <a:rPr lang="ar-SA" sz="2000" dirty="0" smtClean="0">
                <a:solidFill>
                  <a:schemeClr val="tx1">
                    <a:lumMod val="65000"/>
                    <a:lumOff val="35000"/>
                  </a:schemeClr>
                </a:solidFill>
              </a:rPr>
              <a:t>مدخلات </a:t>
            </a:r>
            <a:endParaRPr lang="ar-LB" sz="2000" dirty="0" smtClean="0">
              <a:solidFill>
                <a:schemeClr val="tx1">
                  <a:lumMod val="65000"/>
                  <a:lumOff val="35000"/>
                </a:schemeClr>
              </a:solidFill>
            </a:endParaRPr>
          </a:p>
          <a:p>
            <a:pPr marL="342900" indent="395288" algn="r" rtl="1">
              <a:spcBef>
                <a:spcPts val="300"/>
              </a:spcBef>
              <a:buFont typeface="Wingdings" panose="05000000000000000000" pitchFamily="2" charset="2"/>
              <a:buChar char="ü"/>
            </a:pPr>
            <a:r>
              <a:rPr lang="ar-LB" sz="2000" dirty="0" smtClean="0">
                <a:solidFill>
                  <a:schemeClr val="tx1">
                    <a:lumMod val="65000"/>
                    <a:lumOff val="35000"/>
                  </a:schemeClr>
                </a:solidFill>
              </a:rPr>
              <a:t>ال</a:t>
            </a:r>
            <a:r>
              <a:rPr lang="ar-SA" sz="2000" dirty="0" smtClean="0">
                <a:solidFill>
                  <a:schemeClr val="tx1">
                    <a:lumMod val="65000"/>
                    <a:lumOff val="35000"/>
                  </a:schemeClr>
                </a:solidFill>
              </a:rPr>
              <a:t>مخرجات</a:t>
            </a:r>
            <a:endParaRPr lang="en-US" sz="2000" dirty="0">
              <a:solidFill>
                <a:schemeClr val="tx1">
                  <a:lumMod val="65000"/>
                  <a:lumOff val="35000"/>
                </a:schemeClr>
              </a:solidFill>
            </a:endParaRPr>
          </a:p>
          <a:p>
            <a:pPr algn="r"/>
            <a:endParaRPr lang="en-US" dirty="0"/>
          </a:p>
        </p:txBody>
      </p:sp>
    </p:spTree>
    <p:extLst>
      <p:ext uri="{BB962C8B-B14F-4D97-AF65-F5344CB8AC3E}">
        <p14:creationId xmlns:p14="http://schemas.microsoft.com/office/powerpoint/2010/main" val="122326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endParaRPr lang="en-US" sz="3600" dirty="0"/>
          </a:p>
        </p:txBody>
      </p:sp>
      <p:sp>
        <p:nvSpPr>
          <p:cNvPr id="10" name="TextBox 9"/>
          <p:cNvSpPr txBox="1"/>
          <p:nvPr/>
        </p:nvSpPr>
        <p:spPr>
          <a:xfrm>
            <a:off x="1599010" y="1921042"/>
            <a:ext cx="6887266" cy="3754874"/>
          </a:xfrm>
          <a:prstGeom prst="rect">
            <a:avLst/>
          </a:prstGeom>
          <a:noFill/>
        </p:spPr>
        <p:txBody>
          <a:bodyPr wrap="square" rtlCol="0">
            <a:spAutoFit/>
          </a:bodyPr>
          <a:lstStyle/>
          <a:p>
            <a:pPr algn="r" rtl="1"/>
            <a:r>
              <a:rPr lang="ar-SA" sz="2000" b="1" dirty="0">
                <a:solidFill>
                  <a:schemeClr val="tx1">
                    <a:lumMod val="65000"/>
                    <a:lumOff val="35000"/>
                  </a:schemeClr>
                </a:solidFill>
              </a:rPr>
              <a:t>المنتدى العربي للتنمية المستدامة </a:t>
            </a:r>
            <a:r>
              <a:rPr lang="ar-SA" sz="2000" b="1" dirty="0" smtClean="0">
                <a:solidFill>
                  <a:schemeClr val="tx1">
                    <a:lumMod val="65000"/>
                    <a:lumOff val="35000"/>
                  </a:schemeClr>
                </a:solidFill>
              </a:rPr>
              <a:t>لعام</a:t>
            </a:r>
            <a:r>
              <a:rPr lang="ar-LB" sz="2000" b="1" dirty="0" smtClean="0">
                <a:solidFill>
                  <a:schemeClr val="tx1">
                    <a:lumMod val="65000"/>
                    <a:lumOff val="35000"/>
                  </a:schemeClr>
                </a:solidFill>
              </a:rPr>
              <a:t> 2017</a:t>
            </a:r>
            <a:r>
              <a:rPr lang="ar-SA" sz="2000" b="1" dirty="0" smtClean="0">
                <a:solidFill>
                  <a:schemeClr val="tx1">
                    <a:lumMod val="65000"/>
                    <a:lumOff val="35000"/>
                  </a:schemeClr>
                </a:solidFill>
              </a:rPr>
              <a:t> </a:t>
            </a:r>
            <a:endParaRPr lang="ar-LB" sz="2000" b="1" dirty="0" smtClean="0">
              <a:solidFill>
                <a:schemeClr val="tx1">
                  <a:lumMod val="65000"/>
                  <a:lumOff val="35000"/>
                </a:schemeClr>
              </a:solidFill>
            </a:endParaRPr>
          </a:p>
          <a:p>
            <a:pPr algn="r" rtl="1"/>
            <a:endParaRPr lang="ar-LB" sz="2000" b="1" dirty="0">
              <a:solidFill>
                <a:schemeClr val="tx1">
                  <a:lumMod val="65000"/>
                  <a:lumOff val="35000"/>
                </a:schemeClr>
              </a:solidFill>
            </a:endParaRPr>
          </a:p>
          <a:p>
            <a:pPr algn="r" rtl="1"/>
            <a:r>
              <a:rPr lang="ar-SA" sz="2000" dirty="0" smtClean="0">
                <a:solidFill>
                  <a:schemeClr val="tx1">
                    <a:lumMod val="65000"/>
                    <a:lumOff val="35000"/>
                  </a:schemeClr>
                </a:solidFill>
              </a:rPr>
              <a:t>3 </a:t>
            </a:r>
            <a:r>
              <a:rPr lang="ar-SA" sz="2000" dirty="0">
                <a:solidFill>
                  <a:schemeClr val="tx1">
                    <a:lumMod val="65000"/>
                    <a:lumOff val="35000"/>
                  </a:schemeClr>
                </a:solidFill>
              </a:rPr>
              <a:t>إلى 5 ماي 2017، بفندق صومعة حسان بمدينة الرباط</a:t>
            </a:r>
            <a:endParaRPr lang="en-US" sz="2000" dirty="0">
              <a:solidFill>
                <a:schemeClr val="tx1">
                  <a:lumMod val="65000"/>
                  <a:lumOff val="35000"/>
                </a:schemeClr>
              </a:solidFill>
            </a:endParaRPr>
          </a:p>
          <a:p>
            <a:pPr algn="r" rtl="1"/>
            <a:r>
              <a:rPr lang="fr-FR" sz="2000" dirty="0">
                <a:solidFill>
                  <a:schemeClr val="tx1">
                    <a:lumMod val="65000"/>
                    <a:lumOff val="35000"/>
                  </a:schemeClr>
                </a:solidFill>
              </a:rPr>
              <a:t> </a:t>
            </a:r>
            <a:endParaRPr lang="en-US" sz="2000" dirty="0">
              <a:solidFill>
                <a:schemeClr val="tx1">
                  <a:lumMod val="65000"/>
                  <a:lumOff val="35000"/>
                </a:schemeClr>
              </a:solidFill>
            </a:endParaRPr>
          </a:p>
          <a:p>
            <a:pPr marL="342900" indent="-342900" algn="r" rtl="1">
              <a:spcBef>
                <a:spcPts val="1200"/>
              </a:spcBef>
              <a:buFont typeface="Wingdings" panose="05000000000000000000" pitchFamily="2" charset="2"/>
              <a:buChar char="§"/>
            </a:pPr>
            <a:r>
              <a:rPr lang="ar-SA" sz="2000" dirty="0">
                <a:solidFill>
                  <a:schemeClr val="tx1">
                    <a:lumMod val="65000"/>
                    <a:lumOff val="35000"/>
                  </a:schemeClr>
                </a:solidFill>
              </a:rPr>
              <a:t>نظمت</a:t>
            </a:r>
            <a:r>
              <a:rPr lang="ar-LB" sz="2000" dirty="0">
                <a:solidFill>
                  <a:schemeClr val="tx1">
                    <a:lumMod val="65000"/>
                    <a:lumOff val="35000"/>
                  </a:schemeClr>
                </a:solidFill>
              </a:rPr>
              <a:t>ه </a:t>
            </a:r>
            <a:r>
              <a:rPr lang="ar-SA" sz="2000" dirty="0">
                <a:solidFill>
                  <a:schemeClr val="tx1">
                    <a:lumMod val="65000"/>
                    <a:lumOff val="35000"/>
                  </a:schemeClr>
                </a:solidFill>
              </a:rPr>
              <a:t>لجنة الأمم المتحدة الاقتصادية والاجتماعية لغربي </a:t>
            </a:r>
            <a:r>
              <a:rPr lang="ar-SA" sz="2000" dirty="0" smtClean="0">
                <a:solidFill>
                  <a:schemeClr val="tx1">
                    <a:lumMod val="65000"/>
                    <a:lumOff val="35000"/>
                  </a:schemeClr>
                </a:solidFill>
              </a:rPr>
              <a:t>آسيا </a:t>
            </a:r>
            <a:r>
              <a:rPr lang="ar-SA" sz="2000" dirty="0">
                <a:solidFill>
                  <a:schemeClr val="tx1">
                    <a:lumMod val="65000"/>
                    <a:lumOff val="35000"/>
                  </a:schemeClr>
                </a:solidFill>
              </a:rPr>
              <a:t>بالتعاون </a:t>
            </a:r>
            <a:r>
              <a:rPr lang="ar-SA" sz="2000" dirty="0" smtClean="0">
                <a:solidFill>
                  <a:schemeClr val="tx1">
                    <a:lumMod val="65000"/>
                    <a:lumOff val="35000"/>
                  </a:schemeClr>
                </a:solidFill>
              </a:rPr>
              <a:t>مع</a:t>
            </a:r>
            <a:r>
              <a:rPr lang="ar-LB" sz="2000" dirty="0" smtClean="0">
                <a:solidFill>
                  <a:schemeClr val="tx1">
                    <a:lumMod val="65000"/>
                    <a:lumOff val="35000"/>
                  </a:schemeClr>
                </a:solidFill>
              </a:rPr>
              <a:t>:</a:t>
            </a:r>
            <a:r>
              <a:rPr lang="ar-SA" sz="2000" dirty="0" smtClean="0">
                <a:solidFill>
                  <a:schemeClr val="tx1">
                    <a:lumMod val="65000"/>
                    <a:lumOff val="35000"/>
                  </a:schemeClr>
                </a:solidFill>
              </a:rPr>
              <a:t> </a:t>
            </a:r>
            <a:endParaRPr lang="en-US" sz="2000" dirty="0">
              <a:solidFill>
                <a:schemeClr val="tx1">
                  <a:lumMod val="65000"/>
                  <a:lumOff val="35000"/>
                </a:schemeClr>
              </a:solidFill>
            </a:endParaRPr>
          </a:p>
          <a:p>
            <a:pPr marL="685800" indent="-342900" algn="r" rtl="1">
              <a:spcBef>
                <a:spcPts val="1200"/>
              </a:spcBef>
              <a:buFont typeface="Courier New" panose="02070309020205020404" pitchFamily="49" charset="0"/>
              <a:buChar char="o"/>
            </a:pPr>
            <a:r>
              <a:rPr lang="ar-SA" sz="2000" dirty="0">
                <a:solidFill>
                  <a:schemeClr val="tx1">
                    <a:lumMod val="65000"/>
                    <a:lumOff val="35000"/>
                  </a:schemeClr>
                </a:solidFill>
              </a:rPr>
              <a:t>الوزارة المنتدبة لدى رئيس الحكومة المكلفة بالشؤون العامة والحكامة (رئاسة المنتدى)</a:t>
            </a:r>
            <a:endParaRPr lang="en-US" sz="2000" dirty="0">
              <a:solidFill>
                <a:schemeClr val="tx1">
                  <a:lumMod val="65000"/>
                  <a:lumOff val="35000"/>
                </a:schemeClr>
              </a:solidFill>
            </a:endParaRPr>
          </a:p>
          <a:p>
            <a:pPr marL="685800" indent="-342900" algn="r" rtl="1">
              <a:spcBef>
                <a:spcPts val="1200"/>
              </a:spcBef>
              <a:buFont typeface="Courier New" panose="02070309020205020404" pitchFamily="49" charset="0"/>
              <a:buChar char="o"/>
            </a:pPr>
            <a:r>
              <a:rPr lang="ar-SA" sz="2000" dirty="0">
                <a:solidFill>
                  <a:schemeClr val="tx1">
                    <a:lumMod val="65000"/>
                    <a:lumOff val="35000"/>
                  </a:schemeClr>
                </a:solidFill>
              </a:rPr>
              <a:t>جامعة الدول العربية </a:t>
            </a:r>
            <a:endParaRPr lang="en-US" sz="2000" dirty="0">
              <a:solidFill>
                <a:schemeClr val="tx1">
                  <a:lumMod val="65000"/>
                  <a:lumOff val="35000"/>
                </a:schemeClr>
              </a:solidFill>
            </a:endParaRPr>
          </a:p>
          <a:p>
            <a:pPr marL="685800" indent="-342900" algn="r" rtl="1">
              <a:spcBef>
                <a:spcPts val="1200"/>
              </a:spcBef>
              <a:buFont typeface="Courier New" panose="02070309020205020404" pitchFamily="49" charset="0"/>
              <a:buChar char="o"/>
            </a:pPr>
            <a:r>
              <a:rPr lang="ar-SA" sz="2000" dirty="0">
                <a:solidFill>
                  <a:schemeClr val="tx1">
                    <a:lumMod val="65000"/>
                    <a:lumOff val="35000"/>
                  </a:schemeClr>
                </a:solidFill>
              </a:rPr>
              <a:t>منظمات الأمم المتحدة العاملة بالمنطقة العربية</a:t>
            </a:r>
            <a:endParaRPr lang="en-US" sz="2000" dirty="0">
              <a:solidFill>
                <a:schemeClr val="tx1">
                  <a:lumMod val="65000"/>
                  <a:lumOff val="35000"/>
                </a:schemeClr>
              </a:solidFill>
            </a:endParaRPr>
          </a:p>
          <a:p>
            <a:pPr algn="l" rtl="1"/>
            <a:endParaRPr lang="en-US" dirty="0"/>
          </a:p>
        </p:txBody>
      </p:sp>
    </p:spTree>
    <p:extLst>
      <p:ext uri="{BB962C8B-B14F-4D97-AF65-F5344CB8AC3E}">
        <p14:creationId xmlns:p14="http://schemas.microsoft.com/office/powerpoint/2010/main" val="1473479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لعام 2017</a:t>
            </a:r>
            <a:endParaRPr lang="en-US" sz="3600" dirty="0"/>
          </a:p>
        </p:txBody>
      </p:sp>
      <p:sp>
        <p:nvSpPr>
          <p:cNvPr id="10" name="TextBox 9"/>
          <p:cNvSpPr txBox="1"/>
          <p:nvPr/>
        </p:nvSpPr>
        <p:spPr>
          <a:xfrm>
            <a:off x="1599010" y="1988277"/>
            <a:ext cx="6887266" cy="3754874"/>
          </a:xfrm>
          <a:prstGeom prst="rect">
            <a:avLst/>
          </a:prstGeom>
          <a:noFill/>
        </p:spPr>
        <p:txBody>
          <a:bodyPr wrap="square" rtlCol="0">
            <a:spAutoFit/>
          </a:bodyPr>
          <a:lstStyle/>
          <a:p>
            <a:pPr marL="342900" indent="-342900" algn="r" rtl="1">
              <a:spcBef>
                <a:spcPts val="1200"/>
              </a:spcBef>
              <a:buFont typeface="Wingdings" panose="05000000000000000000" pitchFamily="2" charset="2"/>
              <a:buChar char="§"/>
            </a:pPr>
            <a:r>
              <a:rPr lang="ar-LB" sz="2000" dirty="0" smtClean="0">
                <a:solidFill>
                  <a:schemeClr val="tx1">
                    <a:lumMod val="65000"/>
                    <a:lumOff val="35000"/>
                  </a:schemeClr>
                </a:solidFill>
              </a:rPr>
              <a:t>+150 مشارك</a:t>
            </a:r>
          </a:p>
          <a:p>
            <a:pPr marL="342900" indent="-342900" algn="r" rtl="1">
              <a:spcBef>
                <a:spcPts val="1200"/>
              </a:spcBef>
              <a:buFont typeface="Wingdings" panose="05000000000000000000" pitchFamily="2" charset="2"/>
              <a:buChar char="§"/>
            </a:pPr>
            <a:r>
              <a:rPr lang="ar-LB" sz="2000" dirty="0" smtClean="0">
                <a:solidFill>
                  <a:schemeClr val="tx1">
                    <a:lumMod val="65000"/>
                    <a:lumOff val="35000"/>
                  </a:schemeClr>
                </a:solidFill>
              </a:rPr>
              <a:t>14 دولة عربية</a:t>
            </a:r>
          </a:p>
          <a:p>
            <a:pPr marL="342900" indent="-342900" algn="r" rtl="1">
              <a:spcBef>
                <a:spcPts val="1200"/>
              </a:spcBef>
              <a:buFont typeface="Wingdings" panose="05000000000000000000" pitchFamily="2" charset="2"/>
              <a:buChar char="§"/>
            </a:pPr>
            <a:r>
              <a:rPr lang="ar-LB" sz="2000" dirty="0" smtClean="0">
                <a:solidFill>
                  <a:schemeClr val="tx1">
                    <a:lumMod val="65000"/>
                    <a:lumOff val="35000"/>
                  </a:schemeClr>
                </a:solidFill>
              </a:rPr>
              <a:t>وفود رفيعة المستوى</a:t>
            </a:r>
          </a:p>
          <a:p>
            <a:pPr marL="342900" indent="-342900" algn="r" rtl="1">
              <a:spcBef>
                <a:spcPts val="1200"/>
              </a:spcBef>
              <a:buFont typeface="Wingdings" panose="05000000000000000000" pitchFamily="2" charset="2"/>
              <a:buChar char="§"/>
            </a:pPr>
            <a:r>
              <a:rPr lang="ar-LB" sz="2000" dirty="0" smtClean="0">
                <a:solidFill>
                  <a:schemeClr val="tx1">
                    <a:lumMod val="65000"/>
                    <a:lumOff val="35000"/>
                  </a:schemeClr>
                </a:solidFill>
              </a:rPr>
              <a:t>حكومات، برلمانات، منظمات المجتمع العربي، هيئات نقابية، منظمات إقليمية، منظمات الأمم المتحدة، بيوت خبرة، باحثون مستقلون...</a:t>
            </a:r>
          </a:p>
          <a:p>
            <a:pPr marL="342900" indent="-342900" algn="r" rtl="1">
              <a:spcBef>
                <a:spcPts val="1200"/>
              </a:spcBef>
              <a:buFont typeface="Wingdings" panose="05000000000000000000" pitchFamily="2" charset="2"/>
              <a:buChar char="§"/>
            </a:pPr>
            <a:r>
              <a:rPr lang="ar-LB" sz="2000" dirty="0" smtClean="0">
                <a:solidFill>
                  <a:schemeClr val="tx1">
                    <a:lumMod val="65000"/>
                    <a:lumOff val="35000"/>
                  </a:schemeClr>
                </a:solidFill>
              </a:rPr>
              <a:t>ثلاثة أيام </a:t>
            </a:r>
          </a:p>
          <a:p>
            <a:pPr marL="800100" lvl="1" indent="-342900" algn="r" rtl="1">
              <a:spcBef>
                <a:spcPts val="1200"/>
              </a:spcBef>
              <a:buFont typeface="Courier New" panose="02070309020205020404" pitchFamily="49" charset="0"/>
              <a:buChar char="o"/>
            </a:pPr>
            <a:r>
              <a:rPr lang="ar-LB" sz="2000" dirty="0" smtClean="0">
                <a:solidFill>
                  <a:schemeClr val="tx1">
                    <a:lumMod val="65000"/>
                    <a:lumOff val="35000"/>
                  </a:schemeClr>
                </a:solidFill>
              </a:rPr>
              <a:t>8 جلسات عامة</a:t>
            </a:r>
          </a:p>
          <a:p>
            <a:pPr marL="800100" lvl="1" indent="-342900" algn="r" rtl="1">
              <a:spcBef>
                <a:spcPts val="1200"/>
              </a:spcBef>
              <a:buFont typeface="Courier New" panose="02070309020205020404" pitchFamily="49" charset="0"/>
              <a:buChar char="o"/>
            </a:pPr>
            <a:r>
              <a:rPr lang="ar-LB" sz="2000" dirty="0" smtClean="0">
                <a:solidFill>
                  <a:schemeClr val="tx1">
                    <a:lumMod val="65000"/>
                    <a:lumOff val="35000"/>
                  </a:schemeClr>
                </a:solidFill>
              </a:rPr>
              <a:t>5 جلسات متخصصة</a:t>
            </a:r>
            <a:endParaRPr lang="en-US" sz="2000" dirty="0">
              <a:solidFill>
                <a:schemeClr val="tx1">
                  <a:lumMod val="65000"/>
                  <a:lumOff val="35000"/>
                </a:schemeClr>
              </a:solidFill>
            </a:endParaRPr>
          </a:p>
          <a:p>
            <a:pPr algn="l" rtl="1"/>
            <a:r>
              <a:rPr lang="ar-LB" dirty="0" smtClean="0"/>
              <a:t>	</a:t>
            </a:r>
            <a:endParaRPr lang="en-US" dirty="0"/>
          </a:p>
        </p:txBody>
      </p:sp>
    </p:spTree>
    <p:extLst>
      <p:ext uri="{BB962C8B-B14F-4D97-AF65-F5344CB8AC3E}">
        <p14:creationId xmlns:p14="http://schemas.microsoft.com/office/powerpoint/2010/main" val="1089220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لعام </a:t>
            </a:r>
            <a:r>
              <a:rPr lang="ar-LB" sz="2000" dirty="0" smtClean="0">
                <a:solidFill>
                  <a:schemeClr val="tx1">
                    <a:lumMod val="75000"/>
                    <a:lumOff val="25000"/>
                  </a:schemeClr>
                </a:solidFill>
              </a:rPr>
              <a:t>2017</a:t>
            </a:r>
            <a:endParaRPr lang="en-US" sz="3600" dirty="0"/>
          </a:p>
        </p:txBody>
      </p:sp>
      <p:sp>
        <p:nvSpPr>
          <p:cNvPr id="10" name="TextBox 9"/>
          <p:cNvSpPr txBox="1"/>
          <p:nvPr/>
        </p:nvSpPr>
        <p:spPr>
          <a:xfrm>
            <a:off x="1599010" y="1921042"/>
            <a:ext cx="6887266" cy="4370427"/>
          </a:xfrm>
          <a:prstGeom prst="rect">
            <a:avLst/>
          </a:prstGeom>
          <a:noFill/>
        </p:spPr>
        <p:txBody>
          <a:bodyPr wrap="square" rtlCol="0">
            <a:spAutoFit/>
          </a:bodyPr>
          <a:lstStyle/>
          <a:p>
            <a:pPr algn="r" rtl="1"/>
            <a:r>
              <a:rPr lang="ar-SA" sz="2000" dirty="0" smtClean="0">
                <a:solidFill>
                  <a:schemeClr val="tx1">
                    <a:lumMod val="65000"/>
                    <a:lumOff val="35000"/>
                  </a:schemeClr>
                </a:solidFill>
              </a:rPr>
              <a:t>عنوان </a:t>
            </a:r>
            <a:r>
              <a:rPr lang="ar-SA" sz="2000" dirty="0">
                <a:solidFill>
                  <a:schemeClr val="tx1">
                    <a:lumMod val="65000"/>
                    <a:lumOff val="35000"/>
                  </a:schemeClr>
                </a:solidFill>
              </a:rPr>
              <a:t>المنتدى: "</a:t>
            </a:r>
            <a:r>
              <a:rPr lang="ar-SA" sz="2000" b="1" dirty="0">
                <a:solidFill>
                  <a:schemeClr val="tx1">
                    <a:lumMod val="65000"/>
                    <a:lumOff val="35000"/>
                  </a:schemeClr>
                </a:solidFill>
              </a:rPr>
              <a:t>القضاء على الفقر وتعزيز الازدهار في منطقة عربية متغيّرة</a:t>
            </a:r>
            <a:r>
              <a:rPr lang="ar-SA" sz="2000" dirty="0">
                <a:solidFill>
                  <a:schemeClr val="tx1">
                    <a:lumMod val="65000"/>
                    <a:lumOff val="35000"/>
                  </a:schemeClr>
                </a:solidFill>
              </a:rPr>
              <a:t>"</a:t>
            </a:r>
            <a:endParaRPr lang="en-US" sz="2000" dirty="0">
              <a:solidFill>
                <a:schemeClr val="tx1">
                  <a:lumMod val="65000"/>
                  <a:lumOff val="35000"/>
                </a:schemeClr>
              </a:solidFill>
            </a:endParaRPr>
          </a:p>
          <a:p>
            <a:pPr algn="r" rtl="1"/>
            <a:r>
              <a:rPr lang="ar-LB" sz="2000" dirty="0" smtClean="0">
                <a:solidFill>
                  <a:schemeClr val="tx1">
                    <a:lumMod val="65000"/>
                    <a:lumOff val="35000"/>
                  </a:schemeClr>
                </a:solidFill>
              </a:rPr>
              <a:t>(</a:t>
            </a:r>
            <a:r>
              <a:rPr lang="ar-SA" sz="2000" dirty="0" smtClean="0">
                <a:solidFill>
                  <a:schemeClr val="tx1">
                    <a:lumMod val="65000"/>
                    <a:lumOff val="35000"/>
                  </a:schemeClr>
                </a:solidFill>
              </a:rPr>
              <a:t>تماشياً </a:t>
            </a:r>
            <a:r>
              <a:rPr lang="ar-SA" sz="2000" dirty="0">
                <a:solidFill>
                  <a:schemeClr val="tx1">
                    <a:lumMod val="65000"/>
                    <a:lumOff val="35000"/>
                  </a:schemeClr>
                </a:solidFill>
              </a:rPr>
              <a:t>مع موضوع المنتدى السياسي الرفيع المستوى لعام </a:t>
            </a:r>
            <a:r>
              <a:rPr lang="ar-LB" dirty="0" smtClean="0">
                <a:solidFill>
                  <a:schemeClr val="tx1">
                    <a:lumMod val="65000"/>
                    <a:lumOff val="35000"/>
                  </a:schemeClr>
                </a:solidFill>
              </a:rPr>
              <a:t>2017</a:t>
            </a:r>
            <a:r>
              <a:rPr lang="ar-LB" sz="2000" dirty="0" smtClean="0">
                <a:solidFill>
                  <a:schemeClr val="tx1">
                    <a:lumMod val="65000"/>
                    <a:lumOff val="35000"/>
                  </a:schemeClr>
                </a:solidFill>
              </a:rPr>
              <a:t>)</a:t>
            </a:r>
            <a:endParaRPr lang="en-US" sz="2000" dirty="0">
              <a:solidFill>
                <a:schemeClr val="tx1">
                  <a:lumMod val="65000"/>
                  <a:lumOff val="35000"/>
                </a:schemeClr>
              </a:solidFill>
            </a:endParaRPr>
          </a:p>
          <a:p>
            <a:pPr algn="r" rtl="1"/>
            <a:endParaRPr lang="ar-LB" sz="2000" dirty="0" smtClean="0">
              <a:solidFill>
                <a:schemeClr val="tx1">
                  <a:lumMod val="65000"/>
                  <a:lumOff val="35000"/>
                </a:schemeClr>
              </a:solidFill>
            </a:endParaRPr>
          </a:p>
          <a:p>
            <a:pPr algn="r" rtl="1"/>
            <a:r>
              <a:rPr lang="ar-LB" sz="2000" b="1" dirty="0" smtClean="0">
                <a:solidFill>
                  <a:schemeClr val="tx1">
                    <a:lumMod val="65000"/>
                    <a:lumOff val="35000"/>
                  </a:schemeClr>
                </a:solidFill>
              </a:rPr>
              <a:t>ال</a:t>
            </a:r>
            <a:r>
              <a:rPr lang="ar-SA" sz="2000" b="1" dirty="0" smtClean="0">
                <a:solidFill>
                  <a:schemeClr val="tx1">
                    <a:lumMod val="65000"/>
                    <a:lumOff val="35000"/>
                  </a:schemeClr>
                </a:solidFill>
              </a:rPr>
              <a:t>محاور أساسية</a:t>
            </a:r>
            <a:endParaRPr lang="ar-LB" sz="2000" b="1" dirty="0" smtClean="0">
              <a:solidFill>
                <a:schemeClr val="tx1">
                  <a:lumMod val="65000"/>
                  <a:lumOff val="35000"/>
                </a:schemeClr>
              </a:solidFill>
            </a:endParaRPr>
          </a:p>
          <a:p>
            <a:pPr marL="342900" indent="171450" algn="r" rtl="1">
              <a:spcBef>
                <a:spcPts val="1200"/>
              </a:spcBef>
              <a:buFont typeface="Wingdings" panose="05000000000000000000" pitchFamily="2" charset="2"/>
              <a:buChar char="§"/>
            </a:pPr>
            <a:r>
              <a:rPr lang="ar-SA" sz="2000" dirty="0" smtClean="0">
                <a:solidFill>
                  <a:schemeClr val="tx1">
                    <a:lumMod val="65000"/>
                    <a:lumOff val="35000"/>
                  </a:schemeClr>
                </a:solidFill>
              </a:rPr>
              <a:t>التجارب الوطنية</a:t>
            </a:r>
            <a:r>
              <a:rPr lang="ar-LB" sz="2000" dirty="0" smtClean="0">
                <a:solidFill>
                  <a:schemeClr val="tx1">
                    <a:lumMod val="65000"/>
                    <a:lumOff val="35000"/>
                  </a:schemeClr>
                </a:solidFill>
              </a:rPr>
              <a:t> في التنفيذ والمراجعة والاستعراض</a:t>
            </a:r>
            <a:endParaRPr lang="en-US" sz="2000" dirty="0">
              <a:solidFill>
                <a:schemeClr val="tx1">
                  <a:lumMod val="65000"/>
                  <a:lumOff val="35000"/>
                </a:schemeClr>
              </a:solidFill>
            </a:endParaRPr>
          </a:p>
          <a:p>
            <a:pPr marL="342900" indent="171450" algn="r" rtl="1">
              <a:spcBef>
                <a:spcPts val="1200"/>
              </a:spcBef>
              <a:buFont typeface="Wingdings" panose="05000000000000000000" pitchFamily="2" charset="2"/>
              <a:buChar char="§"/>
            </a:pPr>
            <a:r>
              <a:rPr lang="ar-SA" sz="2000" dirty="0">
                <a:solidFill>
                  <a:schemeClr val="tx1">
                    <a:lumMod val="65000"/>
                    <a:lumOff val="35000"/>
                  </a:schemeClr>
                </a:solidFill>
              </a:rPr>
              <a:t>البعد </a:t>
            </a:r>
            <a:r>
              <a:rPr lang="ar-SA" sz="2000" dirty="0" smtClean="0">
                <a:solidFill>
                  <a:schemeClr val="tx1">
                    <a:lumMod val="65000"/>
                    <a:lumOff val="35000"/>
                  </a:schemeClr>
                </a:solidFill>
              </a:rPr>
              <a:t>الإقليمي</a:t>
            </a:r>
            <a:r>
              <a:rPr lang="ar-LB" sz="2000" dirty="0" smtClean="0">
                <a:solidFill>
                  <a:schemeClr val="tx1">
                    <a:lumMod val="65000"/>
                    <a:lumOff val="35000"/>
                  </a:schemeClr>
                </a:solidFill>
              </a:rPr>
              <a:t>:</a:t>
            </a:r>
          </a:p>
          <a:p>
            <a:pPr marL="1143000" lvl="1" indent="-342900" algn="r" rtl="1">
              <a:spcBef>
                <a:spcPts val="1200"/>
              </a:spcBef>
              <a:buFont typeface="Courier New" panose="02070309020205020404" pitchFamily="49" charset="0"/>
              <a:buChar char="o"/>
            </a:pPr>
            <a:r>
              <a:rPr lang="ar-SA" sz="2000" dirty="0" smtClean="0">
                <a:solidFill>
                  <a:schemeClr val="tx1">
                    <a:lumMod val="65000"/>
                    <a:lumOff val="35000"/>
                  </a:schemeClr>
                </a:solidFill>
              </a:rPr>
              <a:t> </a:t>
            </a:r>
            <a:r>
              <a:rPr lang="ar-SA" sz="2000" dirty="0">
                <a:solidFill>
                  <a:schemeClr val="tx1">
                    <a:lumMod val="65000"/>
                    <a:lumOff val="35000"/>
                  </a:schemeClr>
                </a:solidFill>
              </a:rPr>
              <a:t>في موضوع المنتدى العربي (الفقر والازدهار</a:t>
            </a:r>
            <a:r>
              <a:rPr lang="ar-SA" sz="2000" dirty="0" smtClean="0">
                <a:solidFill>
                  <a:schemeClr val="tx1">
                    <a:lumMod val="65000"/>
                    <a:lumOff val="35000"/>
                  </a:schemeClr>
                </a:solidFill>
              </a:rPr>
              <a:t>)</a:t>
            </a:r>
            <a:endParaRPr lang="ar-LB" sz="2000" dirty="0" smtClean="0">
              <a:solidFill>
                <a:schemeClr val="tx1">
                  <a:lumMod val="65000"/>
                  <a:lumOff val="35000"/>
                </a:schemeClr>
              </a:solidFill>
            </a:endParaRPr>
          </a:p>
          <a:p>
            <a:pPr marL="1143000" lvl="1" indent="-342900" algn="r" rtl="1">
              <a:spcBef>
                <a:spcPts val="1200"/>
              </a:spcBef>
              <a:buFont typeface="Courier New" panose="02070309020205020404" pitchFamily="49" charset="0"/>
              <a:buChar char="o"/>
            </a:pPr>
            <a:r>
              <a:rPr lang="ar-LB" sz="2000" dirty="0" smtClean="0">
                <a:solidFill>
                  <a:schemeClr val="tx1">
                    <a:lumMod val="65000"/>
                    <a:lumOff val="35000"/>
                  </a:schemeClr>
                </a:solidFill>
              </a:rPr>
              <a:t>في بعض الأهداف التي تتم مراجعتها عام </a:t>
            </a:r>
            <a:r>
              <a:rPr lang="ar-LB" dirty="0" smtClean="0">
                <a:solidFill>
                  <a:schemeClr val="tx1">
                    <a:lumMod val="65000"/>
                    <a:lumOff val="35000"/>
                  </a:schemeClr>
                </a:solidFill>
              </a:rPr>
              <a:t>2017</a:t>
            </a:r>
            <a:endParaRPr lang="ar-LB" sz="2000" dirty="0" smtClean="0">
              <a:solidFill>
                <a:schemeClr val="tx1">
                  <a:lumMod val="65000"/>
                  <a:lumOff val="35000"/>
                </a:schemeClr>
              </a:solidFill>
            </a:endParaRPr>
          </a:p>
          <a:p>
            <a:pPr marL="1143000" lvl="1" indent="-342900" algn="r" rtl="1">
              <a:spcBef>
                <a:spcPts val="1200"/>
              </a:spcBef>
              <a:buFont typeface="Courier New" panose="02070309020205020404" pitchFamily="49" charset="0"/>
              <a:buChar char="o"/>
            </a:pPr>
            <a:r>
              <a:rPr lang="ar-LB" sz="2000" dirty="0" smtClean="0">
                <a:solidFill>
                  <a:schemeClr val="tx1">
                    <a:lumMod val="65000"/>
                    <a:lumOff val="35000"/>
                  </a:schemeClr>
                </a:solidFill>
              </a:rPr>
              <a:t>في </a:t>
            </a:r>
            <a:r>
              <a:rPr lang="ar-SA" sz="2000" dirty="0" smtClean="0">
                <a:solidFill>
                  <a:schemeClr val="tx1">
                    <a:lumMod val="65000"/>
                    <a:lumOff val="35000"/>
                  </a:schemeClr>
                </a:solidFill>
              </a:rPr>
              <a:t>وسائل </a:t>
            </a:r>
            <a:r>
              <a:rPr lang="ar-SA" sz="2000" dirty="0">
                <a:solidFill>
                  <a:schemeClr val="tx1">
                    <a:lumMod val="65000"/>
                    <a:lumOff val="35000"/>
                  </a:schemeClr>
                </a:solidFill>
              </a:rPr>
              <a:t>التنفيذ: المنطقة العربية من أجل المنطقة </a:t>
            </a:r>
            <a:r>
              <a:rPr lang="ar-SA" sz="2000" dirty="0" smtClean="0">
                <a:solidFill>
                  <a:schemeClr val="tx1">
                    <a:lumMod val="65000"/>
                    <a:lumOff val="35000"/>
                  </a:schemeClr>
                </a:solidFill>
              </a:rPr>
              <a:t>العربية</a:t>
            </a:r>
            <a:endParaRPr lang="ar-LB" sz="2000" dirty="0" smtClean="0">
              <a:solidFill>
                <a:schemeClr val="tx1">
                  <a:lumMod val="65000"/>
                  <a:lumOff val="35000"/>
                </a:schemeClr>
              </a:solidFill>
            </a:endParaRPr>
          </a:p>
          <a:p>
            <a:pPr marL="342900" lvl="1" indent="171450" algn="r" rtl="1">
              <a:spcBef>
                <a:spcPts val="1200"/>
              </a:spcBef>
              <a:buFont typeface="Wingdings" panose="05000000000000000000" pitchFamily="2" charset="2"/>
              <a:buChar char="§"/>
            </a:pPr>
            <a:r>
              <a:rPr lang="ar-LB" sz="2000" dirty="0" smtClean="0">
                <a:solidFill>
                  <a:schemeClr val="tx1">
                    <a:lumMod val="65000"/>
                    <a:lumOff val="35000"/>
                  </a:schemeClr>
                </a:solidFill>
              </a:rPr>
              <a:t>الخطوات العملية لتفعيل توصيات المنتدى العربي</a:t>
            </a:r>
            <a:endParaRPr lang="en-US" sz="2000" dirty="0">
              <a:solidFill>
                <a:schemeClr val="tx1">
                  <a:lumMod val="65000"/>
                  <a:lumOff val="35000"/>
                </a:schemeClr>
              </a:solidFill>
            </a:endParaRPr>
          </a:p>
          <a:p>
            <a:pPr algn="r" rtl="1"/>
            <a:endParaRPr lang="en-US" dirty="0"/>
          </a:p>
        </p:txBody>
      </p:sp>
    </p:spTree>
    <p:extLst>
      <p:ext uri="{BB962C8B-B14F-4D97-AF65-F5344CB8AC3E}">
        <p14:creationId xmlns:p14="http://schemas.microsoft.com/office/powerpoint/2010/main" val="2782950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لعام </a:t>
            </a:r>
            <a:r>
              <a:rPr lang="ar-LB" sz="2000" dirty="0" smtClean="0">
                <a:solidFill>
                  <a:schemeClr val="tx1">
                    <a:lumMod val="75000"/>
                    <a:lumOff val="25000"/>
                  </a:schemeClr>
                </a:solidFill>
              </a:rPr>
              <a:t>2017</a:t>
            </a:r>
            <a:endParaRPr lang="en-US" sz="3600" dirty="0"/>
          </a:p>
        </p:txBody>
      </p:sp>
      <p:sp>
        <p:nvSpPr>
          <p:cNvPr id="10" name="TextBox 9"/>
          <p:cNvSpPr txBox="1"/>
          <p:nvPr/>
        </p:nvSpPr>
        <p:spPr>
          <a:xfrm>
            <a:off x="1599010" y="1921042"/>
            <a:ext cx="6887266" cy="4370427"/>
          </a:xfrm>
          <a:prstGeom prst="rect">
            <a:avLst/>
          </a:prstGeom>
          <a:noFill/>
        </p:spPr>
        <p:txBody>
          <a:bodyPr wrap="square" rtlCol="0">
            <a:spAutoFit/>
          </a:bodyPr>
          <a:lstStyle/>
          <a:p>
            <a:pPr lvl="0" algn="r" rtl="1">
              <a:spcAft>
                <a:spcPts val="1200"/>
              </a:spcAft>
            </a:pPr>
            <a:r>
              <a:rPr lang="ar-LB" sz="2000" b="1" dirty="0" smtClean="0">
                <a:solidFill>
                  <a:schemeClr val="tx1">
                    <a:lumMod val="65000"/>
                    <a:lumOff val="35000"/>
                  </a:schemeClr>
                </a:solidFill>
              </a:rPr>
              <a:t>أهم رسائل المنتدى (1)</a:t>
            </a:r>
          </a:p>
          <a:p>
            <a:pPr marL="342900" lvl="0" indent="-342900" algn="r" rtl="1">
              <a:spcBef>
                <a:spcPts val="1200"/>
              </a:spcBef>
              <a:spcAft>
                <a:spcPts val="1200"/>
              </a:spcAft>
              <a:buFont typeface="Wingdings" panose="05000000000000000000" pitchFamily="2" charset="2"/>
              <a:buChar char="§"/>
            </a:pPr>
            <a:r>
              <a:rPr lang="ar-LB" sz="2000" dirty="0" smtClean="0">
                <a:solidFill>
                  <a:schemeClr val="tx1">
                    <a:lumMod val="65000"/>
                    <a:lumOff val="35000"/>
                  </a:schemeClr>
                </a:solidFill>
              </a:rPr>
              <a:t>التأكيد </a:t>
            </a:r>
            <a:r>
              <a:rPr lang="ar-LB" sz="2000" dirty="0">
                <a:solidFill>
                  <a:schemeClr val="tx1">
                    <a:lumMod val="65000"/>
                    <a:lumOff val="35000"/>
                  </a:schemeClr>
                </a:solidFill>
              </a:rPr>
              <a:t>على أهمية المنتدى العربي للتنمية المستدامة كلقاء إقليمي سنوي للوقوف عند إنجازاتنا والتحديات التي تواجه بلداننا ومنطقتنا خلال هذه المسيرة العالمية نحو </a:t>
            </a:r>
            <a:r>
              <a:rPr lang="ar-LB" sz="2000" dirty="0" smtClean="0">
                <a:solidFill>
                  <a:schemeClr val="tx1">
                    <a:lumMod val="65000"/>
                    <a:lumOff val="35000"/>
                  </a:schemeClr>
                </a:solidFill>
              </a:rPr>
              <a:t>2030</a:t>
            </a:r>
            <a:endParaRPr lang="en-US" sz="2000" dirty="0">
              <a:solidFill>
                <a:schemeClr val="tx1">
                  <a:lumMod val="65000"/>
                  <a:lumOff val="35000"/>
                </a:schemeClr>
              </a:solidFill>
            </a:endParaRPr>
          </a:p>
          <a:p>
            <a:pPr marL="342900" lvl="0" indent="-342900" algn="r" rtl="1">
              <a:spcAft>
                <a:spcPts val="1200"/>
              </a:spcAft>
              <a:buFont typeface="Wingdings" panose="05000000000000000000" pitchFamily="2" charset="2"/>
              <a:buChar char="§"/>
            </a:pPr>
            <a:r>
              <a:rPr lang="ar-LB" sz="2000" dirty="0">
                <a:solidFill>
                  <a:schemeClr val="tx1">
                    <a:lumMod val="65000"/>
                    <a:lumOff val="35000"/>
                  </a:schemeClr>
                </a:solidFill>
              </a:rPr>
              <a:t>الترحيب بمخرجات النقاشات الغنية والغزيرة بالتجارب الوطنية والإقليمية والتنويه بجدية وصراحة هذا الحوار الإقليمي المتعدد </a:t>
            </a:r>
            <a:r>
              <a:rPr lang="ar-LB" sz="2000" dirty="0" smtClean="0">
                <a:solidFill>
                  <a:schemeClr val="tx1">
                    <a:lumMod val="65000"/>
                    <a:lumOff val="35000"/>
                  </a:schemeClr>
                </a:solidFill>
              </a:rPr>
              <a:t>الأطراف</a:t>
            </a:r>
          </a:p>
          <a:p>
            <a:pPr marL="342900" lvl="0" indent="-342900" algn="r" rtl="1">
              <a:spcAft>
                <a:spcPts val="1200"/>
              </a:spcAft>
              <a:buFont typeface="Wingdings" panose="05000000000000000000" pitchFamily="2" charset="2"/>
              <a:buChar char="§"/>
            </a:pPr>
            <a:r>
              <a:rPr lang="ar-LB" sz="2000" dirty="0" smtClean="0">
                <a:solidFill>
                  <a:schemeClr val="tx1">
                    <a:lumMod val="65000"/>
                    <a:lumOff val="35000"/>
                  </a:schemeClr>
                </a:solidFill>
              </a:rPr>
              <a:t>المنتدى </a:t>
            </a:r>
            <a:r>
              <a:rPr lang="ar-LB" sz="2000" dirty="0">
                <a:solidFill>
                  <a:schemeClr val="tx1">
                    <a:lumMod val="65000"/>
                    <a:lumOff val="35000"/>
                  </a:schemeClr>
                </a:solidFill>
              </a:rPr>
              <a:t>كفرصة ثمينة لإيجاد حلول إقليمية لتحدياتنا المشتركة ولوضع عجلة التنمية على السكة </a:t>
            </a:r>
            <a:r>
              <a:rPr lang="ar-LB" sz="2000" dirty="0" smtClean="0">
                <a:solidFill>
                  <a:schemeClr val="tx1">
                    <a:lumMod val="65000"/>
                    <a:lumOff val="35000"/>
                  </a:schemeClr>
                </a:solidFill>
              </a:rPr>
              <a:t>الصحيحة</a:t>
            </a:r>
          </a:p>
          <a:p>
            <a:pPr marL="342900" indent="-342900" algn="r" rtl="1">
              <a:spcAft>
                <a:spcPts val="1200"/>
              </a:spcAft>
              <a:buFont typeface="Wingdings" panose="05000000000000000000" pitchFamily="2" charset="2"/>
              <a:buChar char="§"/>
            </a:pPr>
            <a:r>
              <a:rPr lang="ar-LB" sz="2000" dirty="0">
                <a:solidFill>
                  <a:schemeClr val="tx1">
                    <a:lumMod val="65000"/>
                    <a:lumOff val="35000"/>
                  </a:schemeClr>
                </a:solidFill>
              </a:rPr>
              <a:t>التأكيد على </a:t>
            </a:r>
            <a:r>
              <a:rPr lang="ar-SA" sz="2000" dirty="0">
                <a:solidFill>
                  <a:schemeClr val="tx1">
                    <a:lumMod val="65000"/>
                    <a:lumOff val="35000"/>
                  </a:schemeClr>
                </a:solidFill>
              </a:rPr>
              <a:t>أهمية الأمن والسلام والاستقرار كأساس وشرط مسبق لتحقيق التنمية المستدامة في المنطقة </a:t>
            </a:r>
            <a:r>
              <a:rPr lang="ar-SA" sz="2000" dirty="0" smtClean="0">
                <a:solidFill>
                  <a:schemeClr val="tx1">
                    <a:lumMod val="65000"/>
                    <a:lumOff val="35000"/>
                  </a:schemeClr>
                </a:solidFill>
              </a:rPr>
              <a:t>العربية</a:t>
            </a:r>
            <a:endParaRPr lang="en-US" sz="2000" dirty="0">
              <a:solidFill>
                <a:schemeClr val="tx1">
                  <a:lumMod val="65000"/>
                  <a:lumOff val="35000"/>
                </a:schemeClr>
              </a:solidFill>
            </a:endParaRPr>
          </a:p>
          <a:p>
            <a:pPr algn="r" rtl="1"/>
            <a:endParaRPr lang="en-US" dirty="0"/>
          </a:p>
        </p:txBody>
      </p:sp>
    </p:spTree>
    <p:extLst>
      <p:ext uri="{BB962C8B-B14F-4D97-AF65-F5344CB8AC3E}">
        <p14:creationId xmlns:p14="http://schemas.microsoft.com/office/powerpoint/2010/main" val="3575714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لعام </a:t>
            </a:r>
            <a:r>
              <a:rPr lang="ar-LB" sz="2000" dirty="0" smtClean="0">
                <a:solidFill>
                  <a:schemeClr val="tx1">
                    <a:lumMod val="75000"/>
                    <a:lumOff val="25000"/>
                  </a:schemeClr>
                </a:solidFill>
              </a:rPr>
              <a:t>2017</a:t>
            </a:r>
            <a:endParaRPr lang="en-US" sz="3600" dirty="0"/>
          </a:p>
        </p:txBody>
      </p:sp>
      <p:sp>
        <p:nvSpPr>
          <p:cNvPr id="10" name="TextBox 9"/>
          <p:cNvSpPr txBox="1"/>
          <p:nvPr/>
        </p:nvSpPr>
        <p:spPr>
          <a:xfrm>
            <a:off x="1599010" y="1921042"/>
            <a:ext cx="6887266" cy="4657685"/>
          </a:xfrm>
          <a:prstGeom prst="rect">
            <a:avLst/>
          </a:prstGeom>
          <a:noFill/>
        </p:spPr>
        <p:txBody>
          <a:bodyPr wrap="square" rtlCol="0">
            <a:spAutoFit/>
          </a:bodyPr>
          <a:lstStyle/>
          <a:p>
            <a:pPr lvl="0" algn="r" rtl="1">
              <a:spcAft>
                <a:spcPts val="1200"/>
              </a:spcAft>
            </a:pPr>
            <a:r>
              <a:rPr lang="ar-LB" sz="2000" b="1" dirty="0" smtClean="0">
                <a:solidFill>
                  <a:schemeClr val="tx1">
                    <a:lumMod val="65000"/>
                    <a:lumOff val="35000"/>
                  </a:schemeClr>
                </a:solidFill>
              </a:rPr>
              <a:t>أهم رسائل المنتدى (2)</a:t>
            </a:r>
          </a:p>
          <a:p>
            <a:pPr marL="342900" lvl="0" indent="-342900" algn="r" rtl="1">
              <a:spcAft>
                <a:spcPts val="800"/>
              </a:spcAft>
              <a:buFont typeface="Wingdings" panose="05000000000000000000" pitchFamily="2" charset="2"/>
              <a:buChar char="§"/>
            </a:pPr>
            <a:r>
              <a:rPr lang="ar-LB" sz="2000" dirty="0" smtClean="0">
                <a:solidFill>
                  <a:schemeClr val="tx1">
                    <a:lumMod val="65000"/>
                    <a:lumOff val="35000"/>
                  </a:schemeClr>
                </a:solidFill>
              </a:rPr>
              <a:t>القضاء </a:t>
            </a:r>
            <a:r>
              <a:rPr lang="ar-LB" sz="2000" dirty="0">
                <a:solidFill>
                  <a:schemeClr val="tx1">
                    <a:lumMod val="65000"/>
                    <a:lumOff val="35000"/>
                  </a:schemeClr>
                </a:solidFill>
              </a:rPr>
              <a:t>على الفقر وتعزيز الازدهار ليسا موضوعي المنتدى لهذا العام فقط، بل على رأس قائمة شواغلنا كبلدان وكمنطقة للسنوات </a:t>
            </a:r>
            <a:r>
              <a:rPr lang="ar-LB" sz="2000" dirty="0" smtClean="0">
                <a:solidFill>
                  <a:schemeClr val="tx1">
                    <a:lumMod val="65000"/>
                    <a:lumOff val="35000"/>
                  </a:schemeClr>
                </a:solidFill>
              </a:rPr>
              <a:t>القادمة</a:t>
            </a:r>
            <a:endParaRPr lang="en-US" sz="2000" dirty="0">
              <a:solidFill>
                <a:schemeClr val="tx1">
                  <a:lumMod val="65000"/>
                  <a:lumOff val="35000"/>
                </a:schemeClr>
              </a:solidFill>
            </a:endParaRPr>
          </a:p>
          <a:p>
            <a:pPr marL="342900" lvl="0" indent="-342900" algn="r" rtl="1">
              <a:spcAft>
                <a:spcPts val="800"/>
              </a:spcAft>
              <a:buFont typeface="Wingdings" panose="05000000000000000000" pitchFamily="2" charset="2"/>
              <a:buChar char="§"/>
            </a:pPr>
            <a:r>
              <a:rPr lang="ar-LB" sz="2000" dirty="0">
                <a:solidFill>
                  <a:schemeClr val="tx1">
                    <a:lumMod val="65000"/>
                    <a:lumOff val="35000"/>
                  </a:schemeClr>
                </a:solidFill>
              </a:rPr>
              <a:t>التأكيد على ضرورة ترجمة التوصيات إلى خطوات ملموسة والترحيب بدعم الإسكوا وشركائها كل حسب ولايته ومجالات </a:t>
            </a:r>
            <a:r>
              <a:rPr lang="ar-LB" sz="2000" dirty="0" smtClean="0">
                <a:solidFill>
                  <a:schemeClr val="tx1">
                    <a:lumMod val="65000"/>
                    <a:lumOff val="35000"/>
                  </a:schemeClr>
                </a:solidFill>
              </a:rPr>
              <a:t>تخصصه</a:t>
            </a:r>
            <a:endParaRPr lang="en-US" sz="2000" dirty="0">
              <a:solidFill>
                <a:schemeClr val="tx1">
                  <a:lumMod val="65000"/>
                  <a:lumOff val="35000"/>
                </a:schemeClr>
              </a:solidFill>
            </a:endParaRPr>
          </a:p>
          <a:p>
            <a:pPr marL="342900" lvl="0" indent="-342900" algn="r" rtl="1">
              <a:spcAft>
                <a:spcPts val="800"/>
              </a:spcAft>
              <a:buFont typeface="Wingdings" panose="05000000000000000000" pitchFamily="2" charset="2"/>
              <a:buChar char="§"/>
            </a:pPr>
            <a:r>
              <a:rPr lang="ar-SA" sz="2000" dirty="0">
                <a:solidFill>
                  <a:schemeClr val="tx1">
                    <a:lumMod val="65000"/>
                    <a:lumOff val="35000"/>
                  </a:schemeClr>
                </a:solidFill>
              </a:rPr>
              <a:t>الاتفاق على أولوية البدء </a:t>
            </a:r>
            <a:r>
              <a:rPr lang="ar-SA" sz="2000" dirty="0" smtClean="0">
                <a:solidFill>
                  <a:schemeClr val="tx1">
                    <a:lumMod val="65000"/>
                    <a:lumOff val="35000"/>
                  </a:schemeClr>
                </a:solidFill>
              </a:rPr>
              <a:t>بوضع</a:t>
            </a:r>
            <a:r>
              <a:rPr lang="ar-LB" sz="2000" dirty="0" smtClean="0">
                <a:solidFill>
                  <a:schemeClr val="tx1">
                    <a:lumMod val="65000"/>
                    <a:lumOff val="35000"/>
                  </a:schemeClr>
                </a:solidFill>
              </a:rPr>
              <a:t> وتنقيذ</a:t>
            </a:r>
            <a:r>
              <a:rPr lang="ar-SA" sz="2000" dirty="0" smtClean="0">
                <a:solidFill>
                  <a:schemeClr val="tx1">
                    <a:lumMod val="65000"/>
                    <a:lumOff val="35000"/>
                  </a:schemeClr>
                </a:solidFill>
              </a:rPr>
              <a:t> </a:t>
            </a:r>
            <a:r>
              <a:rPr lang="ar-SA" sz="2000" dirty="0">
                <a:solidFill>
                  <a:schemeClr val="tx1">
                    <a:lumMod val="65000"/>
                    <a:lumOff val="35000"/>
                  </a:schemeClr>
                </a:solidFill>
              </a:rPr>
              <a:t>برنامج عمل إقليمي أساسه أهداف ومقاصد إقليمية، تلتزم بها الأطراف، وتكون قابلة للقياس، ويشكل برنامج </a:t>
            </a:r>
            <a:r>
              <a:rPr lang="ar-SA" sz="2000" dirty="0" smtClean="0">
                <a:solidFill>
                  <a:schemeClr val="tx1">
                    <a:lumMod val="65000"/>
                    <a:lumOff val="35000"/>
                  </a:schemeClr>
                </a:solidFill>
              </a:rPr>
              <a:t>إطاراً </a:t>
            </a:r>
            <a:r>
              <a:rPr lang="ar-SA" sz="2000" dirty="0">
                <a:solidFill>
                  <a:schemeClr val="tx1">
                    <a:lumMod val="65000"/>
                    <a:lumOff val="35000"/>
                  </a:schemeClr>
                </a:solidFill>
              </a:rPr>
              <a:t>لعمل </a:t>
            </a:r>
            <a:r>
              <a:rPr lang="ar-SA" sz="2000" dirty="0" smtClean="0">
                <a:solidFill>
                  <a:schemeClr val="tx1">
                    <a:lumMod val="65000"/>
                    <a:lumOff val="35000"/>
                  </a:schemeClr>
                </a:solidFill>
              </a:rPr>
              <a:t>المنتدى</a:t>
            </a:r>
            <a:r>
              <a:rPr lang="ar-LB" sz="2000" dirty="0" smtClean="0">
                <a:solidFill>
                  <a:schemeClr val="tx1">
                    <a:lumMod val="65000"/>
                    <a:lumOff val="35000"/>
                  </a:schemeClr>
                </a:solidFill>
              </a:rPr>
              <a:t> وللمتابعة على المستوى الإقليمي</a:t>
            </a:r>
            <a:endParaRPr lang="en-US" sz="2000" dirty="0">
              <a:solidFill>
                <a:schemeClr val="tx1">
                  <a:lumMod val="65000"/>
                  <a:lumOff val="35000"/>
                </a:schemeClr>
              </a:solidFill>
            </a:endParaRPr>
          </a:p>
          <a:p>
            <a:pPr marL="342900" lvl="0" indent="-342900" algn="r" rtl="1">
              <a:spcAft>
                <a:spcPts val="800"/>
              </a:spcAft>
              <a:buFont typeface="Wingdings" panose="05000000000000000000" pitchFamily="2" charset="2"/>
              <a:buChar char="§"/>
            </a:pPr>
            <a:r>
              <a:rPr lang="ar-LB" sz="2000" dirty="0">
                <a:solidFill>
                  <a:schemeClr val="tx1">
                    <a:lumMod val="65000"/>
                    <a:lumOff val="35000"/>
                  </a:schemeClr>
                </a:solidFill>
              </a:rPr>
              <a:t>التأكيد على جهود </a:t>
            </a:r>
            <a:r>
              <a:rPr lang="ar-LB" sz="2000" dirty="0" smtClean="0">
                <a:solidFill>
                  <a:schemeClr val="tx1">
                    <a:lumMod val="65000"/>
                    <a:lumOff val="35000"/>
                  </a:schemeClr>
                </a:solidFill>
              </a:rPr>
              <a:t>الإسكوا وجامعة </a:t>
            </a:r>
            <a:r>
              <a:rPr lang="ar-LB" sz="2000" dirty="0">
                <a:solidFill>
                  <a:schemeClr val="tx1">
                    <a:lumMod val="65000"/>
                    <a:lumOff val="35000"/>
                  </a:schemeClr>
                </a:solidFill>
              </a:rPr>
              <a:t>الدول العربية </a:t>
            </a:r>
            <a:r>
              <a:rPr lang="ar-LB" sz="2000" dirty="0" smtClean="0">
                <a:solidFill>
                  <a:schemeClr val="tx1">
                    <a:lumMod val="65000"/>
                    <a:lumOff val="35000"/>
                  </a:schemeClr>
                </a:solidFill>
              </a:rPr>
              <a:t>وهيئات الأمم المتحدة العاملة الرامية </a:t>
            </a:r>
            <a:r>
              <a:rPr lang="ar-LB" sz="2000" dirty="0">
                <a:solidFill>
                  <a:schemeClr val="tx1">
                    <a:lumMod val="65000"/>
                    <a:lumOff val="35000"/>
                  </a:schemeClr>
                </a:solidFill>
              </a:rPr>
              <a:t>إلى تفعيل التعاون </a:t>
            </a:r>
            <a:r>
              <a:rPr lang="ar-LB" sz="2000" dirty="0" smtClean="0">
                <a:solidFill>
                  <a:schemeClr val="tx1">
                    <a:lumMod val="65000"/>
                    <a:lumOff val="35000"/>
                  </a:schemeClr>
                </a:solidFill>
              </a:rPr>
              <a:t>الإقليمي، وعلى ضرورة التنسيق فيما بينها</a:t>
            </a:r>
            <a:endParaRPr lang="en-US" sz="2000" dirty="0">
              <a:solidFill>
                <a:schemeClr val="tx1">
                  <a:lumMod val="65000"/>
                  <a:lumOff val="35000"/>
                </a:schemeClr>
              </a:solidFill>
            </a:endParaRPr>
          </a:p>
          <a:p>
            <a:pPr marL="342900" lvl="0" indent="-342900" algn="r" rtl="1">
              <a:spcAft>
                <a:spcPts val="800"/>
              </a:spcAft>
              <a:buFont typeface="Wingdings" panose="05000000000000000000" pitchFamily="2" charset="2"/>
              <a:buChar char="§"/>
            </a:pPr>
            <a:r>
              <a:rPr lang="ar-LB" sz="2000" dirty="0">
                <a:solidFill>
                  <a:schemeClr val="tx1">
                    <a:lumMod val="65000"/>
                    <a:lumOff val="35000"/>
                  </a:schemeClr>
                </a:solidFill>
              </a:rPr>
              <a:t>ترحيب الحكومة المغربية بترأس المنتدى العربي في دورته لعام 2017 والتزامها بإيصال صوت المنطقة العربية للمنتدى السياسي الرفيع المستوى في شهر تموز/يوليو في نيويورك</a:t>
            </a:r>
            <a:r>
              <a:rPr lang="ar-LB" sz="2000" dirty="0" smtClean="0">
                <a:solidFill>
                  <a:schemeClr val="tx1">
                    <a:lumMod val="65000"/>
                    <a:lumOff val="35000"/>
                  </a:schemeClr>
                </a:solidFill>
              </a:rPr>
              <a:t>.</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51355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010" y="671784"/>
            <a:ext cx="1053721" cy="933600"/>
          </a:xfrm>
          <a:prstGeom prst="rect">
            <a:avLst/>
          </a:prstGeom>
        </p:spPr>
      </p:pic>
      <p:sp>
        <p:nvSpPr>
          <p:cNvPr id="8" name="Text Placeholder 7"/>
          <p:cNvSpPr>
            <a:spLocks noGrp="1"/>
          </p:cNvSpPr>
          <p:nvPr>
            <p:ph type="body" sz="quarter" idx="11"/>
          </p:nvPr>
        </p:nvSpPr>
        <p:spPr>
          <a:xfrm>
            <a:off x="3752269" y="1024284"/>
            <a:ext cx="5228011" cy="414338"/>
          </a:xfrm>
        </p:spPr>
        <p:txBody>
          <a:bodyPr/>
          <a:lstStyle/>
          <a:p>
            <a:pPr algn="r" rtl="1"/>
            <a:r>
              <a:rPr lang="ar-AE" sz="2400" dirty="0">
                <a:solidFill>
                  <a:schemeClr val="tx1">
                    <a:lumMod val="75000"/>
                    <a:lumOff val="25000"/>
                  </a:schemeClr>
                </a:solidFill>
              </a:rPr>
              <a:t>المنتدى العربي للتنمية </a:t>
            </a:r>
            <a:r>
              <a:rPr lang="ar-AE" sz="2400" dirty="0" smtClean="0">
                <a:solidFill>
                  <a:schemeClr val="tx1">
                    <a:lumMod val="75000"/>
                    <a:lumOff val="25000"/>
                  </a:schemeClr>
                </a:solidFill>
              </a:rPr>
              <a:t>المستدامة</a:t>
            </a:r>
            <a:r>
              <a:rPr lang="ar-LB" sz="2400" dirty="0" smtClean="0">
                <a:solidFill>
                  <a:schemeClr val="tx1">
                    <a:lumMod val="75000"/>
                    <a:lumOff val="25000"/>
                  </a:schemeClr>
                </a:solidFill>
              </a:rPr>
              <a:t> لعام </a:t>
            </a:r>
            <a:r>
              <a:rPr lang="ar-LB" sz="2000" dirty="0" smtClean="0">
                <a:solidFill>
                  <a:schemeClr val="tx1">
                    <a:lumMod val="75000"/>
                    <a:lumOff val="25000"/>
                  </a:schemeClr>
                </a:solidFill>
              </a:rPr>
              <a:t>2017</a:t>
            </a:r>
            <a:endParaRPr lang="en-US" sz="3600" dirty="0"/>
          </a:p>
        </p:txBody>
      </p:sp>
      <p:sp>
        <p:nvSpPr>
          <p:cNvPr id="10" name="TextBox 9"/>
          <p:cNvSpPr txBox="1"/>
          <p:nvPr/>
        </p:nvSpPr>
        <p:spPr>
          <a:xfrm>
            <a:off x="1599010" y="1921042"/>
            <a:ext cx="6887266" cy="4985980"/>
          </a:xfrm>
          <a:prstGeom prst="rect">
            <a:avLst/>
          </a:prstGeom>
          <a:noFill/>
        </p:spPr>
        <p:txBody>
          <a:bodyPr wrap="square" rtlCol="0">
            <a:spAutoFit/>
          </a:bodyPr>
          <a:lstStyle/>
          <a:p>
            <a:pPr algn="r" rtl="1"/>
            <a:r>
              <a:rPr lang="ar-LB" sz="2000" dirty="0" smtClean="0">
                <a:solidFill>
                  <a:schemeClr val="tx1">
                    <a:lumMod val="65000"/>
                    <a:lumOff val="35000"/>
                  </a:schemeClr>
                </a:solidFill>
              </a:rPr>
              <a:t>وفي بلاغ صحفي صادر في ختام المنتدى، أكد المشاركون على الرسائل الرئيسية للمنتدى، كما أكدوا على ما يلي:</a:t>
            </a:r>
          </a:p>
          <a:p>
            <a:pPr algn="r" rtl="1"/>
            <a:endParaRPr lang="ar-LB" sz="2000" b="1" dirty="0"/>
          </a:p>
          <a:p>
            <a:pPr algn="r" rtl="1">
              <a:lnSpc>
                <a:spcPct val="150000"/>
              </a:lnSpc>
            </a:pPr>
            <a:r>
              <a:rPr lang="ar-LB" sz="2000" dirty="0" smtClean="0">
                <a:solidFill>
                  <a:srgbClr val="2C2D70"/>
                </a:solidFill>
              </a:rPr>
              <a:t>«</a:t>
            </a:r>
            <a:r>
              <a:rPr lang="ar-SA" sz="2000" dirty="0" smtClean="0">
                <a:solidFill>
                  <a:srgbClr val="2C2D70"/>
                </a:solidFill>
              </a:rPr>
              <a:t>وفي </a:t>
            </a:r>
            <a:r>
              <a:rPr lang="ar-SA" sz="2000" dirty="0">
                <a:solidFill>
                  <a:srgbClr val="2C2D70"/>
                </a:solidFill>
              </a:rPr>
              <a:t>حوار صريح وشفاف حول فرص وتحديات تحقيق </a:t>
            </a:r>
            <a:r>
              <a:rPr lang="ar-LB" sz="2000" dirty="0" smtClean="0">
                <a:solidFill>
                  <a:srgbClr val="2C2D70"/>
                </a:solidFill>
              </a:rPr>
              <a:t>أ</a:t>
            </a:r>
            <a:r>
              <a:rPr lang="ar-SA" sz="2000" dirty="0" smtClean="0">
                <a:solidFill>
                  <a:srgbClr val="2C2D70"/>
                </a:solidFill>
              </a:rPr>
              <a:t>هداف </a:t>
            </a:r>
            <a:r>
              <a:rPr lang="ar-SA" sz="2000" dirty="0">
                <a:solidFill>
                  <a:srgbClr val="2C2D70"/>
                </a:solidFill>
              </a:rPr>
              <a:t>التنمية المستدامة في العالم العربي بأبعادها الاجتماعية والاقتصادية والبيئية والسياسية والثقافية، وانطلاقا من مبدأ احترام حقوق الانسان، ومن الحرص على ألا يستثنى </a:t>
            </a:r>
            <a:r>
              <a:rPr lang="ar-LB" sz="2000" dirty="0" smtClean="0">
                <a:solidFill>
                  <a:srgbClr val="2C2D70"/>
                </a:solidFill>
              </a:rPr>
              <a:t>أ</a:t>
            </a:r>
            <a:r>
              <a:rPr lang="ar-SA" sz="2000" dirty="0" smtClean="0">
                <a:solidFill>
                  <a:srgbClr val="2C2D70"/>
                </a:solidFill>
              </a:rPr>
              <a:t>حد </a:t>
            </a:r>
            <a:r>
              <a:rPr lang="ar-SA" sz="2000" dirty="0">
                <a:solidFill>
                  <a:srgbClr val="2C2D70"/>
                </a:solidFill>
              </a:rPr>
              <a:t>من مسار التنمية، فإن المنتدى العربي للتنمية المستدامة </a:t>
            </a:r>
            <a:r>
              <a:rPr lang="ar-SA" sz="2000" b="1" dirty="0">
                <a:solidFill>
                  <a:srgbClr val="2C2D70"/>
                </a:solidFill>
              </a:rPr>
              <a:t>يؤكد على دعمه للشعب الفلسطيني في سعيه لإنهاء الاحتلال الإسرائيلي ويعرب المشاركون عن دعمهم ومساندتهم للأسرى الفلسطينيين المضربين عن الطعام في السجون الإسرائيلية ومطالبهم الإنسانية العادلة بموجب القانون الدولي لحقوق الإنسان والقانون الدولي الإنساني</a:t>
            </a:r>
            <a:r>
              <a:rPr lang="ar-SA" sz="2000" b="1" dirty="0" smtClean="0">
                <a:solidFill>
                  <a:srgbClr val="2C2D70"/>
                </a:solidFill>
              </a:rPr>
              <a:t>.</a:t>
            </a:r>
            <a:r>
              <a:rPr lang="ar-LB" sz="2000" dirty="0" smtClean="0">
                <a:solidFill>
                  <a:srgbClr val="2C2D70"/>
                </a:solidFill>
              </a:rPr>
              <a:t>»</a:t>
            </a:r>
            <a:endParaRPr lang="en-US" sz="2000" dirty="0">
              <a:solidFill>
                <a:srgbClr val="2C2D70"/>
              </a:solidFill>
            </a:endParaRPr>
          </a:p>
          <a:p>
            <a:pPr algn="r" rtl="1"/>
            <a:endParaRPr lang="en-US" dirty="0"/>
          </a:p>
        </p:txBody>
      </p:sp>
    </p:spTree>
    <p:extLst>
      <p:ext uri="{BB962C8B-B14F-4D97-AF65-F5344CB8AC3E}">
        <p14:creationId xmlns:p14="http://schemas.microsoft.com/office/powerpoint/2010/main" val="1868839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3751</TotalTime>
  <Words>679</Words>
  <Application>Microsoft Office PowerPoint</Application>
  <PresentationFormat>On-screen Show (4:3)</PresentationFormat>
  <Paragraphs>93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Courier New</vt:lpstr>
      <vt:lpstr>Wingdings</vt:lpstr>
      <vt:lpstr>Office Theme</vt:lpstr>
      <vt:lpstr>المنتدى العربي للتنمية المستدامة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Quantum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EGM on Water Related SDGs</dc:title>
  <dc:creator>Sukaina Al-Nasrawi</dc:creator>
  <cp:lastModifiedBy>OES_1</cp:lastModifiedBy>
  <cp:revision>454</cp:revision>
  <cp:lastPrinted>2016-05-26T12:08:21Z</cp:lastPrinted>
  <dcterms:created xsi:type="dcterms:W3CDTF">2011-12-13T13:03:18Z</dcterms:created>
  <dcterms:modified xsi:type="dcterms:W3CDTF">2017-05-06T11:23:36Z</dcterms:modified>
</cp:coreProperties>
</file>