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87" r:id="rId3"/>
    <p:sldId id="295" r:id="rId4"/>
    <p:sldId id="294" r:id="rId5"/>
    <p:sldId id="296" r:id="rId6"/>
    <p:sldId id="297" r:id="rId7"/>
    <p:sldId id="298" r:id="rId8"/>
    <p:sldId id="288" r:id="rId9"/>
    <p:sldId id="289" r:id="rId10"/>
    <p:sldId id="267" r:id="rId1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432">
          <p15:clr>
            <a:srgbClr val="A4A3A4"/>
          </p15:clr>
        </p15:guide>
        <p15:guide id="2" orient="horz" pos="3714">
          <p15:clr>
            <a:srgbClr val="A4A3A4"/>
          </p15:clr>
        </p15:guide>
        <p15:guide id="3" pos="5427">
          <p15:clr>
            <a:srgbClr val="A4A3A4"/>
          </p15:clr>
        </p15:guide>
        <p15:guide id="4" pos="3157">
          <p15:clr>
            <a:srgbClr val="A4A3A4"/>
          </p15:clr>
        </p15:guide>
        <p15:guide id="5" pos="10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FDE"/>
    <a:srgbClr val="007096"/>
    <a:srgbClr val="97999B"/>
    <a:srgbClr val="009CA6"/>
    <a:srgbClr val="595959"/>
    <a:srgbClr val="B88FDE"/>
    <a:srgbClr val="010000"/>
    <a:srgbClr val="2C2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10" autoAdjust="0"/>
  </p:normalViewPr>
  <p:slideViewPr>
    <p:cSldViewPr snapToGrid="0" snapToObjects="1">
      <p:cViewPr varScale="1">
        <p:scale>
          <a:sx n="112" d="100"/>
          <a:sy n="112" d="100"/>
        </p:scale>
        <p:origin x="978" y="114"/>
      </p:cViewPr>
      <p:guideLst>
        <p:guide orient="horz" pos="1432"/>
        <p:guide orient="horz" pos="3714"/>
        <p:guide pos="5427"/>
        <p:guide pos="3157"/>
        <p:guide pos="101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AC12BC92-BCA0-4251-AD09-1345419077F6}" type="datetime1">
              <a:rPr lang="en-US"/>
              <a:pPr/>
              <a:t>28/04/2017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57E985F3-7E60-448F-908F-E2B28D5E84F5}" type="slidenum">
              <a:rPr lang="en-US"/>
              <a:pPr/>
              <a:t>‹#›</a:t>
            </a:fld>
            <a:endParaRPr lang="en-US"/>
          </a:p>
        </p:txBody>
      </p:sp>
    </p:spTree>
    <p:extLst>
      <p:ext uri="{BB962C8B-B14F-4D97-AF65-F5344CB8AC3E}">
        <p14:creationId xmlns:p14="http://schemas.microsoft.com/office/powerpoint/2010/main" val="715942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799A7E06-602C-425F-8040-DBDFEF651110}" type="datetime1">
              <a:rPr lang="en-US"/>
              <a:pPr/>
              <a:t>28/04/2017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3CAD84A1-B408-4AB4-ADC4-725C7DCB4866}" type="slidenum">
              <a:rPr lang="en-US"/>
              <a:pPr/>
              <a:t>‹#›</a:t>
            </a:fld>
            <a:endParaRPr lang="en-US"/>
          </a:p>
        </p:txBody>
      </p:sp>
    </p:spTree>
    <p:extLst>
      <p:ext uri="{BB962C8B-B14F-4D97-AF65-F5344CB8AC3E}">
        <p14:creationId xmlns:p14="http://schemas.microsoft.com/office/powerpoint/2010/main" val="19764061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2</a:t>
            </a:fld>
            <a:endParaRPr lang="en-US"/>
          </a:p>
        </p:txBody>
      </p:sp>
    </p:spTree>
    <p:extLst>
      <p:ext uri="{BB962C8B-B14F-4D97-AF65-F5344CB8AC3E}">
        <p14:creationId xmlns:p14="http://schemas.microsoft.com/office/powerpoint/2010/main" val="411488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3</a:t>
            </a:fld>
            <a:endParaRPr lang="en-US"/>
          </a:p>
        </p:txBody>
      </p:sp>
    </p:spTree>
    <p:extLst>
      <p:ext uri="{BB962C8B-B14F-4D97-AF65-F5344CB8AC3E}">
        <p14:creationId xmlns:p14="http://schemas.microsoft.com/office/powerpoint/2010/main" val="76782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4</a:t>
            </a:fld>
            <a:endParaRPr lang="en-US"/>
          </a:p>
        </p:txBody>
      </p:sp>
    </p:spTree>
    <p:extLst>
      <p:ext uri="{BB962C8B-B14F-4D97-AF65-F5344CB8AC3E}">
        <p14:creationId xmlns:p14="http://schemas.microsoft.com/office/powerpoint/2010/main" val="324193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5</a:t>
            </a:fld>
            <a:endParaRPr lang="en-US"/>
          </a:p>
        </p:txBody>
      </p:sp>
    </p:spTree>
    <p:extLst>
      <p:ext uri="{BB962C8B-B14F-4D97-AF65-F5344CB8AC3E}">
        <p14:creationId xmlns:p14="http://schemas.microsoft.com/office/powerpoint/2010/main" val="32459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6</a:t>
            </a:fld>
            <a:endParaRPr lang="en-US"/>
          </a:p>
        </p:txBody>
      </p:sp>
    </p:spTree>
    <p:extLst>
      <p:ext uri="{BB962C8B-B14F-4D97-AF65-F5344CB8AC3E}">
        <p14:creationId xmlns:p14="http://schemas.microsoft.com/office/powerpoint/2010/main" val="289329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7</a:t>
            </a:fld>
            <a:endParaRPr lang="en-US"/>
          </a:p>
        </p:txBody>
      </p:sp>
    </p:spTree>
    <p:extLst>
      <p:ext uri="{BB962C8B-B14F-4D97-AF65-F5344CB8AC3E}">
        <p14:creationId xmlns:p14="http://schemas.microsoft.com/office/powerpoint/2010/main" val="235419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8</a:t>
            </a:fld>
            <a:endParaRPr lang="en-US"/>
          </a:p>
        </p:txBody>
      </p:sp>
    </p:spTree>
    <p:extLst>
      <p:ext uri="{BB962C8B-B14F-4D97-AF65-F5344CB8AC3E}">
        <p14:creationId xmlns:p14="http://schemas.microsoft.com/office/powerpoint/2010/main" val="3271702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9</a:t>
            </a:fld>
            <a:endParaRPr lang="en-US"/>
          </a:p>
        </p:txBody>
      </p:sp>
    </p:spTree>
    <p:extLst>
      <p:ext uri="{BB962C8B-B14F-4D97-AF65-F5344CB8AC3E}">
        <p14:creationId xmlns:p14="http://schemas.microsoft.com/office/powerpoint/2010/main" val="2175725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smtClean="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smtClean="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FB4BB4A2-2A1A-4D60-B8DE-A06487C40D19}"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3EED650D-D654-4DBA-8775-7372CD305110}" type="slidenum">
              <a:rPr lang="en-US" sz="600" b="1">
                <a:solidFill>
                  <a:srgbClr val="595959"/>
                </a:solidFill>
              </a:rPr>
              <a:pPr algn="r"/>
              <a:t>‹#›</a:t>
            </a:fld>
            <a:endParaRPr lang="en-US" sz="600" b="1">
              <a:solidFill>
                <a:srgbClr val="595959"/>
              </a:solidFill>
            </a:endParaRPr>
          </a:p>
        </p:txBody>
      </p:sp>
      <p:sp>
        <p:nvSpPr>
          <p:cNvPr id="17" name="TextBox 1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3B70F8E2-7BFF-4A71-8D36-A1A39A7191EC}"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FCDB39D0-DC7B-4D0D-BBA4-6FB7401CA9EF}" type="slidenum">
              <a:rPr lang="en-US" sz="600" b="1">
                <a:solidFill>
                  <a:srgbClr val="595959"/>
                </a:solidFill>
              </a:rPr>
              <a:pPr algn="r"/>
              <a:t>‹#›</a:t>
            </a:fld>
            <a:endParaRPr lang="en-US" sz="600" b="1">
              <a:solidFill>
                <a:srgbClr val="595959"/>
              </a:solidFill>
            </a:endParaRPr>
          </a:p>
        </p:txBody>
      </p:sp>
      <p:sp>
        <p:nvSpPr>
          <p:cNvPr id="11" name="TextBox 10"/>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B616D51D-4642-4F21-98F4-C762A4B06DEA}" type="slidenum">
              <a:rPr lang="en-US" sz="600" b="1">
                <a:solidFill>
                  <a:srgbClr val="595959"/>
                </a:solidFill>
              </a:rPr>
              <a:pPr algn="r"/>
              <a:t>‹#›</a:t>
            </a:fld>
            <a:endParaRPr 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31" name="TextBox 30"/>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smtClean="0"/>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6" name="Picture 1" descr="slide2.jpg"/>
          <p:cNvPicPr>
            <a:picLocks noChangeAspect="1"/>
          </p:cNvPicPr>
          <p:nvPr userDrawn="1"/>
        </p:nvPicPr>
        <p:blipFill>
          <a:blip r:embed="rId2" cstate="print"/>
          <a:srcRect r="83333"/>
          <a:stretch>
            <a:fillRect/>
          </a:stretch>
        </p:blipFill>
        <p:spPr bwMode="auto">
          <a:xfrm>
            <a:off x="0" y="0"/>
            <a:ext cx="1524000" cy="1844675"/>
          </a:xfrm>
          <a:prstGeom prst="rect">
            <a:avLst/>
          </a:prstGeom>
          <a:noFill/>
          <a:ln w="9525">
            <a:noFill/>
            <a:miter lim="800000"/>
            <a:headEnd/>
            <a:tailEnd/>
          </a:ln>
        </p:spPr>
      </p:pic>
      <p:sp>
        <p:nvSpPr>
          <p:cNvPr id="7" name="Rectangle 6"/>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fontAlgn="auto">
              <a:spcBef>
                <a:spcPts val="0"/>
              </a:spcBef>
              <a:spcAft>
                <a:spcPts val="0"/>
              </a:spcAft>
              <a:defRPr/>
            </a:pPr>
            <a:r>
              <a:rPr lang="en-US" sz="600" b="1">
                <a:solidFill>
                  <a:srgbClr val="595959"/>
                </a:solidFill>
                <a:latin typeface="Arial" pitchFamily="34" charset="0"/>
                <a:ea typeface="+mn-ea"/>
              </a:rPr>
              <a:t>Page </a:t>
            </a:r>
            <a:fld id="{1B51639E-6DAD-427C-B619-00CB85E55A79}" type="slidenum">
              <a:rPr lang="en-US" sz="600" b="1">
                <a:solidFill>
                  <a:srgbClr val="595959"/>
                </a:solidFill>
                <a:latin typeface="Arial" pitchFamily="34" charset="0"/>
                <a:ea typeface="+mn-ea"/>
              </a:rPr>
              <a:pPr algn="r" fontAlgn="auto">
                <a:spcBef>
                  <a:spcPts val="0"/>
                </a:spcBef>
                <a:spcAft>
                  <a:spcPts val="0"/>
                </a:spcAft>
                <a:defRPr/>
              </a:pPr>
              <a:t>‹#›</a:t>
            </a:fld>
            <a:endParaRPr lang="en-US" sz="600" b="1">
              <a:solidFill>
                <a:srgbClr val="595959"/>
              </a:solidFill>
              <a:latin typeface="Arial" pitchFamily="34" charset="0"/>
              <a:ea typeface="+mn-ea"/>
            </a:endParaRPr>
          </a:p>
        </p:txBody>
      </p:sp>
      <p:sp>
        <p:nvSpPr>
          <p:cNvPr id="11" name="TextBox 10"/>
          <p:cNvSpPr txBox="1"/>
          <p:nvPr userDrawn="1"/>
        </p:nvSpPr>
        <p:spPr>
          <a:xfrm>
            <a:off x="1533525" y="6359525"/>
            <a:ext cx="7081838" cy="192088"/>
          </a:xfrm>
          <a:prstGeom prst="rect">
            <a:avLst/>
          </a:prstGeom>
          <a:noFill/>
        </p:spPr>
        <p:txBody>
          <a:bodyPr>
            <a:spAutoFit/>
          </a:bodyPr>
          <a:lstStyle/>
          <a:p>
            <a:pPr fontAlgn="auto">
              <a:spcBef>
                <a:spcPts val="0"/>
              </a:spcBef>
              <a:spcAft>
                <a:spcPts val="0"/>
              </a:spcAft>
              <a:defRPr/>
            </a:pPr>
            <a:r>
              <a:rPr lang="en-US" sz="600" b="1">
                <a:solidFill>
                  <a:srgbClr val="595959"/>
                </a:solidFill>
                <a:latin typeface="Arial" pitchFamily="34" charset="0"/>
                <a:ea typeface="+mn-ea"/>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rtlCol="0">
            <a:normAutofit/>
          </a:bodyPr>
          <a:lstStyle>
            <a:lvl1pPr>
              <a:defRPr sz="1200">
                <a:latin typeface="Arial"/>
                <a:cs typeface="Arial"/>
              </a:defRPr>
            </a:lvl1p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5" name="TextBox 4"/>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D61B0CCC-A399-4D5C-9541-891E4A29BEB9}" type="slidenum">
              <a:rPr lang="en-US" sz="600" b="1">
                <a:solidFill>
                  <a:srgbClr val="595959"/>
                </a:solidFill>
              </a:rPr>
              <a:pPr algn="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smtClean="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smtClean="0"/>
              <a:t>Click to edit Master text styles</a:t>
            </a:r>
          </a:p>
          <a:p>
            <a:pPr lvl="0"/>
            <a:endParaRPr lang="en-US" dirty="0" smtClean="0"/>
          </a:p>
          <a:p>
            <a:pPr lvl="1"/>
            <a:r>
              <a:rPr lang="en-US" dirty="0" smtClean="0"/>
              <a:t>FIRST level</a:t>
            </a:r>
          </a:p>
          <a:p>
            <a:pPr lvl="2"/>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1D8A64A6-80A8-4D86-8301-D88DB4DC5506}"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smtClean="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66B31183-EB97-45B8-8878-33E54A4CF6DF}"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95524CCF-9F66-4DA5-9229-41D843EA777A}"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683209E2-3983-4608-A5B2-12C5A0FC1CAC}"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94E90BA6-9EEF-4BBC-8797-F99E04A03E90}" type="slidenum">
              <a:rPr lang="en-US" sz="600" b="1">
                <a:solidFill>
                  <a:srgbClr val="595959"/>
                </a:solidFill>
              </a:rPr>
              <a:pPr algn="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Lst>
  <p:timing>
    <p:tnLst>
      <p:par>
        <p:cTn id="1" dur="indefinite" restart="never" nodeType="tmRoot"/>
      </p:par>
    </p:tnLst>
  </p:timing>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2" descr="ESCWA PPT P-1.jpg"/>
          <p:cNvPicPr>
            <a:picLocks noChangeAspect="1"/>
          </p:cNvPicPr>
          <p:nvPr/>
        </p:nvPicPr>
        <p:blipFill>
          <a:blip r:embed="rId3"/>
          <a:srcRect/>
          <a:stretch>
            <a:fillRect/>
          </a:stretch>
        </p:blipFill>
        <p:spPr bwMode="auto">
          <a:xfrm>
            <a:off x="0" y="-260648"/>
            <a:ext cx="9144000" cy="6858000"/>
          </a:xfrm>
          <a:prstGeom prst="rect">
            <a:avLst/>
          </a:prstGeom>
          <a:noFill/>
          <a:ln w="9525">
            <a:noFill/>
            <a:miter lim="800000"/>
            <a:headEnd/>
            <a:tailEnd/>
          </a:ln>
        </p:spPr>
      </p:pic>
      <p:sp>
        <p:nvSpPr>
          <p:cNvPr id="8" name="Text Placeholder 3"/>
          <p:cNvSpPr>
            <a:spLocks noGrp="1"/>
          </p:cNvSpPr>
          <p:nvPr>
            <p:ph type="body" sz="quarter" idx="10"/>
          </p:nvPr>
        </p:nvSpPr>
        <p:spPr>
          <a:xfrm>
            <a:off x="395288" y="-121920"/>
            <a:ext cx="8569325" cy="2304752"/>
          </a:xfrm>
        </p:spPr>
        <p:txBody>
          <a:bodyPr rtlCol="0">
            <a:noAutofit/>
          </a:bodyPr>
          <a:lstStyle/>
          <a:p>
            <a:pPr algn="r" rtl="1" eaLnBrk="1" fontAlgn="auto" hangingPunct="1">
              <a:lnSpc>
                <a:spcPct val="100000"/>
              </a:lnSpc>
              <a:spcAft>
                <a:spcPts val="0"/>
              </a:spcAft>
              <a:buFont typeface="Arial" panose="020B0604020202020204" pitchFamily="34" charset="0"/>
              <a:buNone/>
              <a:defRPr/>
            </a:pPr>
            <a:endParaRPr lang="en-US" altLang="ja-JP" sz="2400" dirty="0" smtClean="0"/>
          </a:p>
          <a:p>
            <a:pPr algn="r" rtl="1">
              <a:lnSpc>
                <a:spcPct val="100000"/>
              </a:lnSpc>
            </a:pPr>
            <a:r>
              <a:rPr lang="ar-SA" sz="2600" dirty="0"/>
              <a:t>اللجنة </a:t>
            </a:r>
            <a:r>
              <a:rPr lang="ar-SA" sz="2600" dirty="0" smtClean="0"/>
              <a:t>التنفيذية</a:t>
            </a:r>
            <a:endParaRPr lang="ar-LB" sz="2600" dirty="0" smtClean="0"/>
          </a:p>
          <a:p>
            <a:pPr algn="r" rtl="1">
              <a:lnSpc>
                <a:spcPct val="100000"/>
              </a:lnSpc>
            </a:pPr>
            <a:r>
              <a:rPr lang="ar-SA" sz="2600" dirty="0" smtClean="0"/>
              <a:t>الاجتماع </a:t>
            </a:r>
            <a:r>
              <a:rPr lang="ar-SA" sz="2600" dirty="0"/>
              <a:t>الثالث</a:t>
            </a:r>
          </a:p>
          <a:p>
            <a:pPr algn="r" rtl="1">
              <a:lnSpc>
                <a:spcPct val="100000"/>
              </a:lnSpc>
            </a:pPr>
            <a:r>
              <a:rPr lang="ar-SA" sz="2400" b="0" dirty="0"/>
              <a:t>الرباط، 6-7 أيار/مايو 2017 </a:t>
            </a:r>
          </a:p>
          <a:p>
            <a:pPr algn="r" rtl="1">
              <a:lnSpc>
                <a:spcPct val="100000"/>
              </a:lnSpc>
            </a:pPr>
            <a:endParaRPr lang="ar-SA" sz="1500" dirty="0"/>
          </a:p>
          <a:p>
            <a:pPr algn="r" rtl="1">
              <a:lnSpc>
                <a:spcPct val="100000"/>
              </a:lnSpc>
            </a:pPr>
            <a:r>
              <a:rPr lang="ar-SA" sz="2400" dirty="0"/>
              <a:t>البند </a:t>
            </a:r>
            <a:r>
              <a:rPr lang="en-US" sz="2400" dirty="0" smtClean="0"/>
              <a:t>XX</a:t>
            </a:r>
            <a:r>
              <a:rPr lang="ar-SA" sz="2400" dirty="0" smtClean="0"/>
              <a:t> </a:t>
            </a:r>
            <a:r>
              <a:rPr lang="ar-SA" sz="2400" dirty="0"/>
              <a:t>من جدول الأعمال المؤقت</a:t>
            </a:r>
          </a:p>
        </p:txBody>
      </p:sp>
      <p:sp>
        <p:nvSpPr>
          <p:cNvPr id="2" name="TextBox 1"/>
          <p:cNvSpPr txBox="1"/>
          <p:nvPr/>
        </p:nvSpPr>
        <p:spPr>
          <a:xfrm>
            <a:off x="264920" y="3256329"/>
            <a:ext cx="5905061" cy="4278094"/>
          </a:xfrm>
          <a:prstGeom prst="rect">
            <a:avLst/>
          </a:prstGeom>
          <a:noFill/>
        </p:spPr>
        <p:txBody>
          <a:bodyPr wrap="square" rtlCol="0">
            <a:spAutoFit/>
          </a:bodyPr>
          <a:lstStyle/>
          <a:p>
            <a:pPr algn="just" rtl="1"/>
            <a:r>
              <a:rPr lang="ar-LB" sz="2800" b="1" dirty="0">
                <a:solidFill>
                  <a:schemeClr val="bg1"/>
                </a:solidFill>
              </a:rPr>
              <a:t>تنفيذ التوصية (ح</a:t>
            </a:r>
            <a:r>
              <a:rPr lang="ar-LB" sz="2800" b="1" dirty="0" smtClean="0">
                <a:solidFill>
                  <a:schemeClr val="bg1"/>
                </a:solidFill>
              </a:rPr>
              <a:t>)</a:t>
            </a:r>
            <a:r>
              <a:rPr lang="en-GB" sz="2800" b="1" dirty="0" smtClean="0">
                <a:solidFill>
                  <a:schemeClr val="bg1"/>
                </a:solidFill>
              </a:rPr>
              <a:t>:</a:t>
            </a:r>
            <a:r>
              <a:rPr lang="ar-LB" sz="2800" b="1" dirty="0">
                <a:solidFill>
                  <a:schemeClr val="bg1"/>
                </a:solidFill>
              </a:rPr>
              <a:t> من توصيات الاجتماع الثاني للجنة التنفيذية</a:t>
            </a:r>
          </a:p>
          <a:p>
            <a:pPr algn="just" rtl="1"/>
            <a:endParaRPr lang="en-GB" sz="2800" b="1" dirty="0">
              <a:solidFill>
                <a:schemeClr val="bg1"/>
              </a:solidFill>
            </a:endParaRPr>
          </a:p>
          <a:p>
            <a:pPr algn="just" rtl="1"/>
            <a:r>
              <a:rPr lang="ar-LB" sz="2800" b="1" dirty="0" smtClean="0">
                <a:solidFill>
                  <a:schemeClr val="bg1"/>
                </a:solidFill>
              </a:rPr>
              <a:t>تنفيذ القرار 326 (د-29)</a:t>
            </a:r>
          </a:p>
          <a:p>
            <a:pPr algn="just" rtl="1"/>
            <a:r>
              <a:rPr lang="ar-LB" sz="2800" b="1" dirty="0" smtClean="0">
                <a:solidFill>
                  <a:schemeClr val="bg1"/>
                </a:solidFill>
              </a:rPr>
              <a:t>العدالة للشعب الفلسطيني:</a:t>
            </a:r>
            <a:r>
              <a:rPr lang="en-GB" sz="2800" b="1" dirty="0" smtClean="0">
                <a:solidFill>
                  <a:schemeClr val="bg1"/>
                </a:solidFill>
              </a:rPr>
              <a:t> </a:t>
            </a:r>
            <a:r>
              <a:rPr lang="ar-LB" sz="2800" b="1" dirty="0" smtClean="0">
                <a:solidFill>
                  <a:schemeClr val="bg1"/>
                </a:solidFill>
              </a:rPr>
              <a:t>خمسون عاماً على الاحتلال</a:t>
            </a:r>
            <a:endParaRPr lang="en-GB" sz="2800" b="1" dirty="0" smtClean="0">
              <a:solidFill>
                <a:schemeClr val="bg1"/>
              </a:solidFill>
            </a:endParaRPr>
          </a:p>
          <a:p>
            <a:pPr algn="just" rtl="1"/>
            <a:endParaRPr lang="en-GB" sz="2800" b="1" dirty="0">
              <a:solidFill>
                <a:schemeClr val="bg1"/>
              </a:solidFill>
            </a:endParaRPr>
          </a:p>
          <a:p>
            <a:pPr algn="just" rtl="1"/>
            <a:endParaRPr lang="ar-LB" sz="2800" b="1" dirty="0" smtClean="0">
              <a:solidFill>
                <a:schemeClr val="bg1"/>
              </a:solidFill>
            </a:endParaRPr>
          </a:p>
          <a:p>
            <a:pPr algn="just" rtl="1"/>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Text Placeholder 1"/>
          <p:cNvSpPr txBox="1">
            <a:spLocks/>
          </p:cNvSpPr>
          <p:nvPr/>
        </p:nvSpPr>
        <p:spPr>
          <a:xfrm>
            <a:off x="1096963" y="1146175"/>
            <a:ext cx="6950075" cy="328613"/>
          </a:xfrm>
          <a:prstGeom prst="rect">
            <a:avLst/>
          </a:prstGeom>
        </p:spPr>
        <p:txBody>
          <a:bodyPr lIns="0" tIns="0" rIns="0" bIns="0"/>
          <a:lstStyle/>
          <a:p>
            <a:pPr marL="342900" indent="-342900" algn="r" eaLnBrk="0" hangingPunct="0">
              <a:lnSpc>
                <a:spcPts val="2700"/>
              </a:lnSpc>
              <a:buFont typeface="Arial" pitchFamily="34" charset="0"/>
              <a:buNone/>
            </a:pPr>
            <a:r>
              <a:rPr lang="ar-SA" sz="3600" b="1" dirty="0">
                <a:solidFill>
                  <a:srgbClr val="595959"/>
                </a:solidFill>
              </a:rPr>
              <a:t>شكراً</a:t>
            </a:r>
            <a:endParaRPr lang="en-US" sz="3600" b="1" dirty="0">
              <a:solidFill>
                <a:srgbClr val="595959"/>
              </a:solidFill>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1529" y="581114"/>
            <a:ext cx="6887910" cy="646331"/>
          </a:xfrm>
          <a:prstGeom prst="rect">
            <a:avLst/>
          </a:prstGeom>
          <a:noFill/>
        </p:spPr>
        <p:txBody>
          <a:bodyPr wrap="square" rtlCol="0">
            <a:spAutoFit/>
          </a:bodyPr>
          <a:lstStyle/>
          <a:p>
            <a:pPr algn="just" rtl="1"/>
            <a:r>
              <a:rPr lang="ar-LB" dirty="0"/>
              <a:t>تنفيذ القرار 326 (د-29)</a:t>
            </a:r>
          </a:p>
          <a:p>
            <a:pPr algn="just" rtl="1"/>
            <a:r>
              <a:rPr lang="ar-LB" dirty="0"/>
              <a:t>العدالة للشعب الفلسطيني</a:t>
            </a:r>
            <a:r>
              <a:rPr lang="ar-LB" dirty="0" smtClean="0"/>
              <a:t>: خمسون </a:t>
            </a:r>
            <a:r>
              <a:rPr lang="ar-LB" dirty="0"/>
              <a:t>عاماً على الاحتلال</a:t>
            </a:r>
          </a:p>
        </p:txBody>
      </p:sp>
      <p:sp>
        <p:nvSpPr>
          <p:cNvPr id="4" name="TextBox 3"/>
          <p:cNvSpPr txBox="1"/>
          <p:nvPr/>
        </p:nvSpPr>
        <p:spPr>
          <a:xfrm>
            <a:off x="657225" y="1988290"/>
            <a:ext cx="8102214" cy="2185214"/>
          </a:xfrm>
          <a:prstGeom prst="rect">
            <a:avLst/>
          </a:prstGeom>
          <a:noFill/>
          <a:ln>
            <a:solidFill>
              <a:schemeClr val="accent1"/>
            </a:solidFill>
          </a:ln>
        </p:spPr>
        <p:txBody>
          <a:bodyPr wrap="square" rtlCol="0">
            <a:spAutoFit/>
          </a:bodyPr>
          <a:lstStyle/>
          <a:p>
            <a:pPr algn="just" rtl="1"/>
            <a:r>
              <a:rPr lang="ar-LB" sz="2000" dirty="0" smtClean="0"/>
              <a:t>الإجراءات المتخذة لتنفيذ:</a:t>
            </a:r>
          </a:p>
          <a:p>
            <a:pPr algn="just" rtl="1"/>
            <a:endParaRPr lang="ar-LB" sz="2000" dirty="0" smtClean="0"/>
          </a:p>
          <a:p>
            <a:pPr marL="342900" indent="-342900" algn="just" rtl="1">
              <a:buFont typeface="Arial" panose="020B0604020202020204" pitchFamily="34" charset="0"/>
              <a:buChar char="•"/>
            </a:pPr>
            <a:r>
              <a:rPr lang="ar-LB" sz="2000" dirty="0"/>
              <a:t>التوصية (ح) من توصيات الاجتماع الثاني للجنة </a:t>
            </a:r>
            <a:r>
              <a:rPr lang="ar-LB" sz="2000" dirty="0" smtClean="0"/>
              <a:t>التنفيذية</a:t>
            </a:r>
            <a:endParaRPr lang="en-GB" sz="2000" dirty="0" smtClean="0"/>
          </a:p>
          <a:p>
            <a:pPr algn="just" rtl="1"/>
            <a:endParaRPr lang="ar-LB" sz="2000" dirty="0"/>
          </a:p>
          <a:p>
            <a:pPr marL="342900" indent="-342900" algn="just" rtl="1">
              <a:buFont typeface="Arial" panose="020B0604020202020204" pitchFamily="34" charset="0"/>
              <a:buChar char="•"/>
            </a:pPr>
            <a:r>
              <a:rPr lang="ar-LB" sz="2000" dirty="0" smtClean="0"/>
              <a:t> </a:t>
            </a:r>
            <a:r>
              <a:rPr lang="ar-LB" sz="2000" dirty="0"/>
              <a:t>القرار 326 (د-29</a:t>
            </a:r>
            <a:r>
              <a:rPr lang="ar-LB" sz="2000" dirty="0" smtClean="0"/>
              <a:t>) العدالة </a:t>
            </a:r>
            <a:r>
              <a:rPr lang="ar-LB" sz="2000" dirty="0"/>
              <a:t>للشعب الفلسطيني: خمسون عاماً على </a:t>
            </a:r>
            <a:r>
              <a:rPr lang="ar-LB" sz="2000" dirty="0" smtClean="0"/>
              <a:t>الاحتلال</a:t>
            </a:r>
          </a:p>
          <a:p>
            <a:pPr marL="342900" indent="-342900" algn="just" rtl="1">
              <a:buFont typeface="Arial" panose="020B0604020202020204" pitchFamily="34" charset="0"/>
              <a:buChar char="•"/>
            </a:pPr>
            <a:endParaRPr lang="ar-LB" sz="2000" dirty="0" smtClean="0"/>
          </a:p>
          <a:p>
            <a:pPr algn="just" rtl="1"/>
            <a:r>
              <a:rPr lang="ar-LB" sz="1600" b="1" dirty="0" smtClean="0"/>
              <a:t> </a:t>
            </a:r>
            <a:endParaRPr lang="ar-LB" sz="1600" dirty="0"/>
          </a:p>
        </p:txBody>
      </p:sp>
    </p:spTree>
    <p:extLst>
      <p:ext uri="{BB962C8B-B14F-4D97-AF65-F5344CB8AC3E}">
        <p14:creationId xmlns:p14="http://schemas.microsoft.com/office/powerpoint/2010/main" val="3525051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1529" y="581114"/>
            <a:ext cx="6887910" cy="369332"/>
          </a:xfrm>
          <a:prstGeom prst="rect">
            <a:avLst/>
          </a:prstGeom>
          <a:noFill/>
        </p:spPr>
        <p:txBody>
          <a:bodyPr wrap="square" rtlCol="0">
            <a:spAutoFit/>
          </a:bodyPr>
          <a:lstStyle/>
          <a:p>
            <a:pPr algn="just" rtl="1"/>
            <a:r>
              <a:rPr lang="ar-LB" dirty="0"/>
              <a:t>التوصية (ح)</a:t>
            </a:r>
          </a:p>
        </p:txBody>
      </p:sp>
      <p:sp>
        <p:nvSpPr>
          <p:cNvPr id="4" name="TextBox 3"/>
          <p:cNvSpPr txBox="1"/>
          <p:nvPr/>
        </p:nvSpPr>
        <p:spPr>
          <a:xfrm>
            <a:off x="657225" y="1795107"/>
            <a:ext cx="8102214" cy="4801314"/>
          </a:xfrm>
          <a:prstGeom prst="rect">
            <a:avLst/>
          </a:prstGeom>
          <a:noFill/>
          <a:ln>
            <a:solidFill>
              <a:schemeClr val="accent1"/>
            </a:solidFill>
          </a:ln>
        </p:spPr>
        <p:txBody>
          <a:bodyPr wrap="square" rtlCol="0">
            <a:spAutoFit/>
          </a:bodyPr>
          <a:lstStyle/>
          <a:p>
            <a:pPr algn="just" rtl="1">
              <a:spcAft>
                <a:spcPts val="1200"/>
              </a:spcAft>
            </a:pPr>
            <a:r>
              <a:rPr lang="ar-LB" sz="2000" dirty="0" smtClean="0"/>
              <a:t>التوصية (ح) من توصيات الاجتماع الثاني للجنة التنفيذية:</a:t>
            </a:r>
            <a:endParaRPr lang="ar-LB" sz="2000" dirty="0"/>
          </a:p>
          <a:p>
            <a:pPr algn="just" rtl="1">
              <a:spcAft>
                <a:spcPts val="1200"/>
              </a:spcAft>
            </a:pPr>
            <a:r>
              <a:rPr lang="ar-LB" sz="2000" dirty="0" smtClean="0"/>
              <a:t>تعزيز </a:t>
            </a:r>
            <a:r>
              <a:rPr lang="ar-LB" sz="2000" dirty="0"/>
              <a:t>الجهود في مجال دعم الشعب الفلسطيني ورصد الانتهاكات الإسرائيلية للقانون الدولي وتداعياتها الاقتصادية والاجتماعية، بما في ذلك</a:t>
            </a:r>
            <a:r>
              <a:rPr lang="ar-LB" sz="2000" dirty="0" smtClean="0"/>
              <a:t>:</a:t>
            </a:r>
          </a:p>
          <a:p>
            <a:pPr algn="just" rtl="1">
              <a:spcAft>
                <a:spcPts val="1200"/>
              </a:spcAft>
            </a:pPr>
            <a:r>
              <a:rPr lang="ar-LB" sz="2000" dirty="0" smtClean="0"/>
              <a:t>(</a:t>
            </a:r>
            <a:r>
              <a:rPr lang="ar-LB" sz="2000" dirty="0"/>
              <a:t>1)	تكثيف الجهود في تحليل وقياس كلفة الاحتلال الإسرائيلي الشاملة والتراكمية منذ عام 1967، وتعزيز التعاون والتنسيق مع الحكومة الفلسطينية وكافة الجهات المعنية الدولية والإقليمية في هذا المجال، والسعي لتأمين الموارد اللازمة لذلك من خارج الميزانية</a:t>
            </a:r>
            <a:r>
              <a:rPr lang="ar-LB" sz="2000" dirty="0" smtClean="0"/>
              <a:t>؛</a:t>
            </a:r>
          </a:p>
          <a:p>
            <a:pPr algn="just" rtl="1">
              <a:spcAft>
                <a:spcPts val="1200"/>
              </a:spcAft>
            </a:pPr>
            <a:r>
              <a:rPr lang="ar-LB" sz="2000" dirty="0" smtClean="0"/>
              <a:t>(</a:t>
            </a:r>
            <a:r>
              <a:rPr lang="ar-LB" sz="2000" dirty="0"/>
              <a:t>2)	عرض نتائج الدراسة التي تتناول مدى انطباق التعريف القانوني للفصل العنصري على السياسات الإسرائيلية تجاه الشعب الفلسطيني على الدول الأعضاء في أثناء انعقاد الدورة الوزارية التاسعة والعشرين، وما يترتّب على ذلك من توصيات</a:t>
            </a:r>
            <a:r>
              <a:rPr lang="ar-LB" sz="2000" dirty="0" smtClean="0"/>
              <a:t>؛</a:t>
            </a:r>
          </a:p>
          <a:p>
            <a:pPr algn="just" rtl="1">
              <a:spcAft>
                <a:spcPts val="1200"/>
              </a:spcAft>
            </a:pPr>
            <a:r>
              <a:rPr lang="ar-LB" sz="2000" dirty="0" smtClean="0"/>
              <a:t>(</a:t>
            </a:r>
            <a:r>
              <a:rPr lang="ar-LB" sz="2000" dirty="0"/>
              <a:t>3)	الترحيب ببنود التصور الذي طرحته الأمانة التنفيذية حول الاستراتيجية الإعلامية لتعميم المواد الصادرة عنها بهدف زيادة الوعي حول حقوق الشعب الفلسطيني والانتهاكات الإسرائيلية لها؛ والطلب إلى الأمانة التنفيذية تطوير هذا التصوّر بحيث يكون أكثر شمولية</a:t>
            </a:r>
            <a:r>
              <a:rPr lang="ar-LB" sz="2000" dirty="0" smtClean="0"/>
              <a:t>.</a:t>
            </a:r>
          </a:p>
          <a:p>
            <a:pPr algn="just" rtl="1">
              <a:spcAft>
                <a:spcPts val="1200"/>
              </a:spcAft>
            </a:pPr>
            <a:r>
              <a:rPr lang="ar-LB" sz="1600" b="1" dirty="0" smtClean="0"/>
              <a:t> </a:t>
            </a:r>
            <a:endParaRPr lang="ar-LB" sz="1600" dirty="0"/>
          </a:p>
        </p:txBody>
      </p:sp>
    </p:spTree>
    <p:extLst>
      <p:ext uri="{BB962C8B-B14F-4D97-AF65-F5344CB8AC3E}">
        <p14:creationId xmlns:p14="http://schemas.microsoft.com/office/powerpoint/2010/main" val="1622921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7225" y="1888781"/>
            <a:ext cx="8102214" cy="1477328"/>
          </a:xfrm>
          <a:prstGeom prst="rect">
            <a:avLst/>
          </a:prstGeom>
          <a:noFill/>
          <a:ln>
            <a:solidFill>
              <a:schemeClr val="accent1"/>
            </a:solidFill>
          </a:ln>
        </p:spPr>
        <p:txBody>
          <a:bodyPr wrap="square" rtlCol="0">
            <a:spAutoFit/>
          </a:bodyPr>
          <a:lstStyle/>
          <a:p>
            <a:pPr algn="just" rtl="1"/>
            <a:r>
              <a:rPr lang="ar-LB" b="1" dirty="0"/>
              <a:t>•	تقديم ثلاث تقارير للدورة الوزارية التاسعة والعشرين تحت بند العدالة للشعب الفلسطيني: خمسون عاماً على الاحتلال، تحت العناوين التالية:</a:t>
            </a:r>
          </a:p>
          <a:p>
            <a:pPr marL="457200" algn="just" rtl="1"/>
            <a:r>
              <a:rPr lang="en-US" b="1" dirty="0"/>
              <a:t>o	</a:t>
            </a:r>
            <a:r>
              <a:rPr lang="ar-LB" b="1" dirty="0"/>
              <a:t>مسألة الفصل العنصري</a:t>
            </a:r>
          </a:p>
          <a:p>
            <a:pPr marL="457200" algn="just" rtl="1"/>
            <a:r>
              <a:rPr lang="en-US" b="1" dirty="0"/>
              <a:t>o	</a:t>
            </a:r>
            <a:r>
              <a:rPr lang="ar-LB" b="1" dirty="0"/>
              <a:t>أسس ومنطلقات احتساب الكلفة التراكمية للاحتلال</a:t>
            </a:r>
          </a:p>
          <a:p>
            <a:pPr marL="457200" algn="just" rtl="1"/>
            <a:r>
              <a:rPr lang="en-US" b="1" dirty="0"/>
              <a:t>o	</a:t>
            </a:r>
            <a:r>
              <a:rPr lang="ar-LB" b="1" dirty="0"/>
              <a:t>استراتيجية للإعلام والتواصل لمناصرة الشعب </a:t>
            </a:r>
            <a:r>
              <a:rPr lang="ar-LB" b="1" dirty="0" smtClean="0"/>
              <a:t>الفلسطيني</a:t>
            </a:r>
            <a:endParaRPr lang="ar-LB" b="1" dirty="0"/>
          </a:p>
        </p:txBody>
      </p:sp>
      <p:sp>
        <p:nvSpPr>
          <p:cNvPr id="4" name="TextBox 3"/>
          <p:cNvSpPr txBox="1"/>
          <p:nvPr/>
        </p:nvSpPr>
        <p:spPr>
          <a:xfrm>
            <a:off x="657225" y="4075617"/>
            <a:ext cx="8102214" cy="646331"/>
          </a:xfrm>
          <a:prstGeom prst="rect">
            <a:avLst/>
          </a:prstGeom>
          <a:noFill/>
          <a:ln>
            <a:solidFill>
              <a:schemeClr val="accent1"/>
            </a:solidFill>
          </a:ln>
        </p:spPr>
        <p:txBody>
          <a:bodyPr wrap="square" rtlCol="0">
            <a:spAutoFit/>
          </a:bodyPr>
          <a:lstStyle/>
          <a:p>
            <a:pPr algn="just" rtl="1"/>
            <a:r>
              <a:rPr lang="ar-LB" b="1" dirty="0" smtClean="0"/>
              <a:t>•</a:t>
            </a:r>
            <a:r>
              <a:rPr lang="ar-LB" b="1" dirty="0"/>
              <a:t>	إعداد دراسة بالاشتراك مع جامعة بيرزيت بعنوان "الناس في خطر: آثار الهجوم الإسرائيلي في عام 2014 على قطاع الصحة في غزة" (نيسان 2016)؛</a:t>
            </a:r>
          </a:p>
        </p:txBody>
      </p:sp>
      <p:sp>
        <p:nvSpPr>
          <p:cNvPr id="6" name="TextBox 5"/>
          <p:cNvSpPr txBox="1"/>
          <p:nvPr/>
        </p:nvSpPr>
        <p:spPr>
          <a:xfrm>
            <a:off x="1871529" y="581114"/>
            <a:ext cx="6887910" cy="369332"/>
          </a:xfrm>
          <a:prstGeom prst="rect">
            <a:avLst/>
          </a:prstGeom>
          <a:noFill/>
        </p:spPr>
        <p:txBody>
          <a:bodyPr wrap="square" rtlCol="0">
            <a:spAutoFit/>
          </a:bodyPr>
          <a:lstStyle/>
          <a:p>
            <a:pPr algn="just" rtl="1"/>
            <a:r>
              <a:rPr lang="ar-LB" dirty="0" smtClean="0"/>
              <a:t>إجراءات تنفيذ التوصية (ح)</a:t>
            </a:r>
            <a:endParaRPr lang="ar-LB" dirty="0"/>
          </a:p>
        </p:txBody>
      </p:sp>
    </p:spTree>
    <p:extLst>
      <p:ext uri="{BB962C8B-B14F-4D97-AF65-F5344CB8AC3E}">
        <p14:creationId xmlns:p14="http://schemas.microsoft.com/office/powerpoint/2010/main" val="1131587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1529" y="581114"/>
            <a:ext cx="6887910" cy="646331"/>
          </a:xfrm>
          <a:prstGeom prst="rect">
            <a:avLst/>
          </a:prstGeom>
          <a:noFill/>
        </p:spPr>
        <p:txBody>
          <a:bodyPr wrap="square" rtlCol="0">
            <a:spAutoFit/>
          </a:bodyPr>
          <a:lstStyle/>
          <a:p>
            <a:pPr algn="just" rtl="1"/>
            <a:r>
              <a:rPr lang="ar-LB" dirty="0"/>
              <a:t>تنفيذ القرار 326 (د-29)</a:t>
            </a:r>
          </a:p>
          <a:p>
            <a:pPr algn="just" rtl="1"/>
            <a:r>
              <a:rPr lang="ar-LB" dirty="0"/>
              <a:t>العدالة للشعب الفلسطيني</a:t>
            </a:r>
            <a:r>
              <a:rPr lang="ar-LB" dirty="0" smtClean="0"/>
              <a:t>: خمسون </a:t>
            </a:r>
            <a:r>
              <a:rPr lang="ar-LB" dirty="0"/>
              <a:t>عاماً على الاحتلال</a:t>
            </a:r>
          </a:p>
        </p:txBody>
      </p:sp>
      <p:sp>
        <p:nvSpPr>
          <p:cNvPr id="4" name="TextBox 3"/>
          <p:cNvSpPr txBox="1"/>
          <p:nvPr/>
        </p:nvSpPr>
        <p:spPr>
          <a:xfrm>
            <a:off x="657225" y="1795107"/>
            <a:ext cx="8102214" cy="4708981"/>
          </a:xfrm>
          <a:prstGeom prst="rect">
            <a:avLst/>
          </a:prstGeom>
          <a:noFill/>
          <a:ln>
            <a:solidFill>
              <a:schemeClr val="accent1"/>
            </a:solidFill>
          </a:ln>
        </p:spPr>
        <p:txBody>
          <a:bodyPr wrap="square" rtlCol="0">
            <a:spAutoFit/>
          </a:bodyPr>
          <a:lstStyle/>
          <a:p>
            <a:pPr algn="r" rtl="1">
              <a:spcAft>
                <a:spcPts val="600"/>
              </a:spcAft>
            </a:pPr>
            <a:r>
              <a:rPr lang="ar-SA" sz="2000" u="sng" cap="small" dirty="0"/>
              <a:t>موجز عن </a:t>
            </a:r>
            <a:r>
              <a:rPr lang="ar-SA" sz="2000" u="sng" cap="small" dirty="0" smtClean="0"/>
              <a:t>القرار</a:t>
            </a:r>
            <a:r>
              <a:rPr lang="ar-LB" sz="2000" u="sng" dirty="0"/>
              <a:t> </a:t>
            </a:r>
            <a:r>
              <a:rPr lang="ar-LB" sz="2000" u="sng" dirty="0" smtClean="0"/>
              <a:t>326</a:t>
            </a:r>
            <a:r>
              <a:rPr lang="ar-SA" sz="2000" u="sng" dirty="0"/>
              <a:t> </a:t>
            </a:r>
            <a:endParaRPr lang="en-US" sz="2000" u="sng" dirty="0"/>
          </a:p>
          <a:p>
            <a:pPr algn="r" rtl="1">
              <a:spcAft>
                <a:spcPts val="600"/>
              </a:spcAft>
            </a:pPr>
            <a:r>
              <a:rPr lang="ar-SA" sz="2000" dirty="0" smtClean="0"/>
              <a:t>(</a:t>
            </a:r>
            <a:r>
              <a:rPr lang="ar-SA" sz="2000" dirty="0"/>
              <a:t>أ)	تكثيف الأنشطة حول فلسطين، وتنظيم أنشطة خاصة بالذكرى الخمسين لاحتلال الأرض الفلسطينية في عام 1967 والذكرى السبعين لصدور قرار التقسيم (القرار 181)، بهدف زيادة الوعي حول حقوق الشعب الفلسطيني ومعاناته والانتهاكات الإسرائيلية للقانون الدولي، وتأمين أوسع تغطية إعلامية ممكنة لهذه الأنشطة؛</a:t>
            </a:r>
            <a:endParaRPr lang="en-US" sz="2000" dirty="0"/>
          </a:p>
          <a:p>
            <a:pPr algn="r" rtl="1">
              <a:spcAft>
                <a:spcPts val="600"/>
              </a:spcAft>
            </a:pPr>
            <a:r>
              <a:rPr lang="ar-SA" sz="2000" dirty="0"/>
              <a:t> </a:t>
            </a:r>
            <a:r>
              <a:rPr lang="ar-SA" sz="2000" dirty="0" smtClean="0"/>
              <a:t>(</a:t>
            </a:r>
            <a:r>
              <a:rPr lang="ar-SA" sz="2000" dirty="0"/>
              <a:t>ب)	نشر نتائج الدراسة التي تجريها حول اعتبار السياسات الإسرائيلية تجاه الشعب الفلسطيني بمثابة فصل عنصري، على أوسع نطاق ممكن، من خلال تعميمها على الدول الأعضاء والمنظمات المحلية والإقليمية والدولية والمؤسسات الإعلامية ذات الصلة وتنظيم الأنشطة وإنتاج المواد الإعلامية في هذا الخصوص؛</a:t>
            </a:r>
            <a:endParaRPr lang="en-US" sz="2000" dirty="0"/>
          </a:p>
          <a:p>
            <a:pPr algn="r" rtl="1">
              <a:spcAft>
                <a:spcPts val="600"/>
              </a:spcAft>
            </a:pPr>
            <a:r>
              <a:rPr lang="ar-SA" sz="2000" dirty="0"/>
              <a:t> </a:t>
            </a:r>
            <a:r>
              <a:rPr lang="ar-SA" sz="2000" dirty="0" smtClean="0"/>
              <a:t>(</a:t>
            </a:r>
            <a:r>
              <a:rPr lang="ar-SA" sz="2000" dirty="0"/>
              <a:t>ج)	تقديم الدعم والمساندة للحكومة الفلسطينية لتنفيذ أجندة السياسات الوطنية للأعوام 2017-2022، وكذلك دعم مساعي فلسطين في متابعة وتنفيذ خطة التنمية المستدامة لعام 2030؛</a:t>
            </a:r>
            <a:endParaRPr lang="en-US" sz="2000" dirty="0"/>
          </a:p>
          <a:p>
            <a:pPr algn="r" rtl="1">
              <a:spcAft>
                <a:spcPts val="600"/>
              </a:spcAft>
            </a:pPr>
            <a:r>
              <a:rPr lang="ar-SA" sz="2000" dirty="0" smtClean="0"/>
              <a:t>(</a:t>
            </a:r>
            <a:r>
              <a:rPr lang="ar-SA" sz="2000" dirty="0"/>
              <a:t>د)	بناء شراكات مع هيئات دولية وإقليمية ومحلية، وخاصة مع وكالة الأمم المتحدة لإغاثة وتشغيل اللاجئين الفلسطينيين في الشرق الأدنى، وتعزيز الأنشطة البحثية والفنية التي تهدف إلى دعم اللاجئين الفلسطينيين</a:t>
            </a:r>
            <a:r>
              <a:rPr lang="ar-SA" sz="2000" dirty="0" smtClean="0"/>
              <a:t>؛</a:t>
            </a:r>
            <a:endParaRPr lang="en-US" sz="2000" dirty="0"/>
          </a:p>
        </p:txBody>
      </p:sp>
    </p:spTree>
    <p:extLst>
      <p:ext uri="{BB962C8B-B14F-4D97-AF65-F5344CB8AC3E}">
        <p14:creationId xmlns:p14="http://schemas.microsoft.com/office/powerpoint/2010/main" val="3548782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1529" y="581114"/>
            <a:ext cx="6887910" cy="646331"/>
          </a:xfrm>
          <a:prstGeom prst="rect">
            <a:avLst/>
          </a:prstGeom>
          <a:noFill/>
        </p:spPr>
        <p:txBody>
          <a:bodyPr wrap="square" rtlCol="0">
            <a:spAutoFit/>
          </a:bodyPr>
          <a:lstStyle/>
          <a:p>
            <a:pPr algn="just" rtl="1"/>
            <a:r>
              <a:rPr lang="ar-LB" dirty="0"/>
              <a:t>تنفيذ القرار 326 (د-29)</a:t>
            </a:r>
          </a:p>
          <a:p>
            <a:pPr algn="just" rtl="1"/>
            <a:r>
              <a:rPr lang="ar-LB" dirty="0"/>
              <a:t>العدالة للشعب الفلسطيني</a:t>
            </a:r>
            <a:r>
              <a:rPr lang="ar-LB" dirty="0" smtClean="0"/>
              <a:t>: خمسون </a:t>
            </a:r>
            <a:r>
              <a:rPr lang="ar-LB" dirty="0"/>
              <a:t>عاماً على الاحتلال</a:t>
            </a:r>
          </a:p>
        </p:txBody>
      </p:sp>
      <p:sp>
        <p:nvSpPr>
          <p:cNvPr id="4" name="TextBox 3"/>
          <p:cNvSpPr txBox="1"/>
          <p:nvPr/>
        </p:nvSpPr>
        <p:spPr>
          <a:xfrm>
            <a:off x="657225" y="1795107"/>
            <a:ext cx="8102214" cy="4785926"/>
          </a:xfrm>
          <a:prstGeom prst="rect">
            <a:avLst/>
          </a:prstGeom>
          <a:noFill/>
          <a:ln>
            <a:solidFill>
              <a:schemeClr val="accent1"/>
            </a:solidFill>
          </a:ln>
        </p:spPr>
        <p:txBody>
          <a:bodyPr wrap="square" rtlCol="0">
            <a:spAutoFit/>
          </a:bodyPr>
          <a:lstStyle/>
          <a:p>
            <a:pPr algn="r" rtl="1">
              <a:spcAft>
                <a:spcPts val="600"/>
              </a:spcAft>
            </a:pPr>
            <a:r>
              <a:rPr lang="ar-SA" sz="2000" u="sng" cap="small" dirty="0"/>
              <a:t>موجز عن </a:t>
            </a:r>
            <a:r>
              <a:rPr lang="ar-SA" sz="2000" u="sng" cap="small" dirty="0" smtClean="0"/>
              <a:t>القرار</a:t>
            </a:r>
            <a:r>
              <a:rPr lang="ar-LB" sz="2000" u="sng" dirty="0"/>
              <a:t> </a:t>
            </a:r>
            <a:r>
              <a:rPr lang="ar-LB" sz="2000" u="sng" dirty="0" smtClean="0"/>
              <a:t>326</a:t>
            </a:r>
            <a:r>
              <a:rPr lang="ar-SA" sz="2000" u="sng" dirty="0"/>
              <a:t> </a:t>
            </a:r>
            <a:r>
              <a:rPr lang="ar-LB" sz="2000" u="sng" dirty="0" smtClean="0"/>
              <a:t>(تابع)</a:t>
            </a:r>
            <a:endParaRPr lang="en-US" sz="2000" u="sng" dirty="0"/>
          </a:p>
          <a:p>
            <a:pPr algn="r" rtl="1">
              <a:spcAft>
                <a:spcPts val="600"/>
              </a:spcAft>
            </a:pPr>
            <a:r>
              <a:rPr lang="ar-SA" sz="2000" dirty="0" smtClean="0"/>
              <a:t>(</a:t>
            </a:r>
            <a:r>
              <a:rPr lang="ar-SA" sz="2000" dirty="0"/>
              <a:t>ھ)	التنسيق والتعاون مع الجهات الفلسطينية المعنية في سياق تطوير استراتيجية الإسكوا للإعلام والتواصل الهادفة إلى رفع مستوى الوعي في العالم حول القضية الفلسطينية وتحديات التنمية في ظل الاحتلال وانتهاكات إسرائيل لحقوق الشعب الفلسطيني وللقانون الدولي؛</a:t>
            </a:r>
            <a:endParaRPr lang="en-US" sz="2000" dirty="0"/>
          </a:p>
          <a:p>
            <a:pPr algn="r" rtl="1">
              <a:spcAft>
                <a:spcPts val="600"/>
              </a:spcAft>
            </a:pPr>
            <a:r>
              <a:rPr lang="ar-LB" sz="2000" dirty="0" smtClean="0"/>
              <a:t>(</a:t>
            </a:r>
            <a:r>
              <a:rPr lang="ar-SA" sz="2000" dirty="0" smtClean="0"/>
              <a:t>و</a:t>
            </a:r>
            <a:r>
              <a:rPr lang="ar-SA" sz="2000" dirty="0"/>
              <a:t>)	الاستمرار في رصد وتحليل تداعيات الاحتلال الإسرائيلي على الشعب الفلسطيني ومجتمعه واقتصاده وبناه التحتية وعلى التنمية الاقتصادية والاجتماعية للأجيال الحالية والمستقبلية؛</a:t>
            </a:r>
            <a:endParaRPr lang="en-US" sz="2000" dirty="0"/>
          </a:p>
          <a:p>
            <a:pPr algn="r" rtl="1">
              <a:spcAft>
                <a:spcPts val="600"/>
              </a:spcAft>
            </a:pPr>
            <a:r>
              <a:rPr lang="ar-SA" sz="2000" dirty="0" smtClean="0"/>
              <a:t>(</a:t>
            </a:r>
            <a:r>
              <a:rPr lang="ar-SA" sz="2000" dirty="0"/>
              <a:t>ز)	تطوير الجهود لاحتساب الأثر التراكمي والشامل للاحتلال الإسرائيلي وممارساته على الشعب الفلسطيني، وفي إطار ذلك بناء الشراكات مع كافة الجهات ذات العلاقة؛</a:t>
            </a:r>
            <a:endParaRPr lang="en-US" sz="2000" dirty="0"/>
          </a:p>
          <a:p>
            <a:pPr algn="r" rtl="1">
              <a:spcAft>
                <a:spcPts val="600"/>
              </a:spcAft>
            </a:pPr>
            <a:r>
              <a:rPr lang="ar-SA" sz="2000" dirty="0" smtClean="0"/>
              <a:t>(</a:t>
            </a:r>
            <a:r>
              <a:rPr lang="ar-SA" sz="2000" dirty="0"/>
              <a:t>ح)	السعي إلى إنشاء وحدة خاصة تُعنى بالقضايا المتعلقة بفلسطين وشعبها، بما في ذلك رصد الانتهاكات الإسرائيلية لحقوق الشعب الفلسطيني والقانون الدولي، وتوثيق التداعيات الاقتصادية والاجتماعية للاحتلال الإسرائيلي، ودعم المؤسسات الفلسطينية في جهودها التنموية، ومواصلة الضغط لمناصرة الشعب الفلسطيني من أجل نيل كافة حقوقه التي تكفلها قرارات الأمم المتحدة والمعاهدات والمواثيق الدولية.</a:t>
            </a:r>
            <a:endParaRPr lang="en-US" sz="2000" dirty="0"/>
          </a:p>
          <a:p>
            <a:pPr algn="r" rtl="1"/>
            <a:r>
              <a:rPr lang="ar-SA" sz="2000" dirty="0"/>
              <a:t> </a:t>
            </a:r>
            <a:endParaRPr lang="en-US" sz="2000" dirty="0"/>
          </a:p>
        </p:txBody>
      </p:sp>
    </p:spTree>
    <p:extLst>
      <p:ext uri="{BB962C8B-B14F-4D97-AF65-F5344CB8AC3E}">
        <p14:creationId xmlns:p14="http://schemas.microsoft.com/office/powerpoint/2010/main" val="47436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7225" y="1888781"/>
            <a:ext cx="8102214" cy="2308324"/>
          </a:xfrm>
          <a:prstGeom prst="rect">
            <a:avLst/>
          </a:prstGeom>
          <a:noFill/>
          <a:ln>
            <a:solidFill>
              <a:schemeClr val="accent1"/>
            </a:solidFill>
          </a:ln>
        </p:spPr>
        <p:txBody>
          <a:bodyPr wrap="square" rtlCol="0">
            <a:spAutoFit/>
          </a:bodyPr>
          <a:lstStyle/>
          <a:p>
            <a:pPr algn="just" rtl="1"/>
            <a:r>
              <a:rPr lang="ar-LB" sz="1600" b="1" dirty="0" smtClean="0"/>
              <a:t>1- التكلفة </a:t>
            </a:r>
            <a:r>
              <a:rPr lang="ar-LB" sz="1600" b="1" dirty="0"/>
              <a:t>التراكمية والشاملة </a:t>
            </a:r>
            <a:r>
              <a:rPr lang="ar-LB" sz="1600" b="1" dirty="0" smtClean="0"/>
              <a:t>للاحتلا</a:t>
            </a:r>
            <a:r>
              <a:rPr lang="ar-LB" sz="1600" b="1" dirty="0"/>
              <a:t>ل</a:t>
            </a:r>
            <a:endParaRPr lang="ar-LB" sz="1600" b="1" dirty="0" smtClean="0"/>
          </a:p>
          <a:p>
            <a:pPr algn="just" rtl="1"/>
            <a:endParaRPr lang="ar-LB" sz="1600" dirty="0" smtClean="0"/>
          </a:p>
          <a:p>
            <a:pPr marL="285750" indent="-285750" algn="just" rtl="1">
              <a:buFont typeface="Arial" panose="020B0604020202020204" pitchFamily="34" charset="0"/>
              <a:buChar char="•"/>
            </a:pPr>
            <a:r>
              <a:rPr lang="ar-LB" sz="1600" dirty="0" smtClean="0"/>
              <a:t>قامت الإسكوا بمشاورات مع أكثر من 60 خبيراً من مختلف الخلفيات والتخصصات حول الفوائد والاستخدامات والنهج الممكنة لحساب تكلفة الاحتلال وذلك لإعداد تقرير حول التكلفة التراكمية والشاملة للاحتلال؛</a:t>
            </a:r>
          </a:p>
          <a:p>
            <a:pPr marL="285750" indent="-285750" algn="just" rtl="1">
              <a:buFont typeface="Arial" panose="020B0604020202020204" pitchFamily="34" charset="0"/>
              <a:buChar char="•"/>
            </a:pPr>
            <a:endParaRPr lang="ar-LB" sz="1600" dirty="0" smtClean="0"/>
          </a:p>
          <a:p>
            <a:pPr marL="285750" indent="-285750" algn="just" rtl="1">
              <a:buFont typeface="Arial" panose="020B0604020202020204" pitchFamily="34" charset="0"/>
              <a:buChar char="•"/>
            </a:pPr>
            <a:r>
              <a:rPr lang="ar-LB" sz="1600" dirty="0" smtClean="0"/>
              <a:t>عُقد اجتماع تنسيقي ثُلاثي الاسكوا و مؤتمر الأمم المتحدة للتجارة والتنمية </a:t>
            </a:r>
            <a:r>
              <a:rPr lang="en-US" sz="1600" dirty="0" smtClean="0"/>
              <a:t>UNCTAD</a:t>
            </a:r>
            <a:r>
              <a:rPr lang="ar-LB" sz="1600" dirty="0" smtClean="0"/>
              <a:t> وحكومة فلسطين (بيروت، 24 آذار/مارس 2017) لتحديد صيغة التعاون حول </a:t>
            </a:r>
            <a:r>
              <a:rPr lang="ar-LB" sz="1600" dirty="0"/>
              <a:t>مشروع </a:t>
            </a:r>
            <a:r>
              <a:rPr lang="ar-LB" sz="1600" dirty="0" smtClean="0"/>
              <a:t>حساب </a:t>
            </a:r>
            <a:r>
              <a:rPr lang="ar-LB" sz="1600" dirty="0"/>
              <a:t>تكلفة </a:t>
            </a:r>
            <a:r>
              <a:rPr lang="ar-LB" sz="1600" dirty="0" smtClean="0"/>
              <a:t>الاحتلال. وقد تم الاتفاق على مشاركة أطراف أخرى في المشروع المتعدد المسارات والسنوات وتقوم الإسكوا </a:t>
            </a:r>
            <a:r>
              <a:rPr lang="ar-LB" sz="1600" dirty="0"/>
              <a:t>حالياً </a:t>
            </a:r>
            <a:r>
              <a:rPr lang="ar-LB" sz="1600" dirty="0" smtClean="0"/>
              <a:t>بإعداد وثيقة المشروع تمهيداّ لجمع الموارد للتنفيذ.</a:t>
            </a:r>
          </a:p>
          <a:p>
            <a:pPr algn="just" rtl="1"/>
            <a:endParaRPr lang="ar-LB" sz="1600" dirty="0" smtClean="0"/>
          </a:p>
        </p:txBody>
      </p:sp>
      <p:sp>
        <p:nvSpPr>
          <p:cNvPr id="4" name="TextBox 3"/>
          <p:cNvSpPr txBox="1"/>
          <p:nvPr/>
        </p:nvSpPr>
        <p:spPr>
          <a:xfrm>
            <a:off x="657225" y="4358005"/>
            <a:ext cx="8102214" cy="1815882"/>
          </a:xfrm>
          <a:prstGeom prst="rect">
            <a:avLst/>
          </a:prstGeom>
          <a:noFill/>
          <a:ln>
            <a:solidFill>
              <a:schemeClr val="accent1"/>
            </a:solidFill>
          </a:ln>
        </p:spPr>
        <p:txBody>
          <a:bodyPr wrap="square" rtlCol="0">
            <a:spAutoFit/>
          </a:bodyPr>
          <a:lstStyle/>
          <a:p>
            <a:pPr algn="just" rtl="1"/>
            <a:r>
              <a:rPr lang="ar-LB" sz="1600" b="1" dirty="0" smtClean="0"/>
              <a:t>2- الممارسات الإسرائيلية ومسألة الفصل العنصري </a:t>
            </a:r>
            <a:r>
              <a:rPr lang="ar-LB" sz="1600" dirty="0"/>
              <a:t>(</a:t>
            </a:r>
            <a:r>
              <a:rPr lang="ar-LB" sz="1600" dirty="0" err="1"/>
              <a:t>الأبارتايد</a:t>
            </a:r>
            <a:r>
              <a:rPr lang="ar-LB" sz="1600" dirty="0"/>
              <a:t>)</a:t>
            </a:r>
            <a:endParaRPr lang="ar-LB" sz="1600" b="1" dirty="0" smtClean="0"/>
          </a:p>
          <a:p>
            <a:pPr algn="just" rtl="1"/>
            <a:endParaRPr lang="ar-LB" sz="1600" dirty="0" smtClean="0"/>
          </a:p>
          <a:p>
            <a:pPr marL="285750" indent="-285750" algn="just" rtl="1">
              <a:buFont typeface="Arial" panose="020B0604020202020204" pitchFamily="34" charset="0"/>
              <a:buChar char="•"/>
            </a:pPr>
            <a:r>
              <a:rPr lang="ar-LB" sz="1600" dirty="0" smtClean="0"/>
              <a:t>أطلقت الإسكوا في 15 آذار/مارس 2017 تقرير حول ما إن كانت الممارسات الإسرائيلية تجاه الشعب الفلسطيني تصل الى حد جريمة الفصل العنصري (</a:t>
            </a:r>
            <a:r>
              <a:rPr lang="ar-LB" sz="1600" dirty="0" err="1" smtClean="0"/>
              <a:t>الأبارتايد</a:t>
            </a:r>
            <a:r>
              <a:rPr lang="ar-LB" sz="1600" dirty="0" smtClean="0"/>
              <a:t>) وذلك باستخدام تعريفات الفصل العنصري في القانون الدولي ودراسة القانون الإسرائيلي والسياسات والممارسات تجاه الشعب الفلسطيني.</a:t>
            </a:r>
          </a:p>
          <a:p>
            <a:pPr marL="285750" indent="-285750" algn="just" rtl="1">
              <a:buFont typeface="Arial" panose="020B0604020202020204" pitchFamily="34" charset="0"/>
              <a:buChar char="•"/>
            </a:pPr>
            <a:endParaRPr lang="ar-LB" sz="1600" dirty="0"/>
          </a:p>
          <a:p>
            <a:pPr marL="285750" indent="-285750" algn="just" rtl="1">
              <a:buFont typeface="Arial" panose="020B0604020202020204" pitchFamily="34" charset="0"/>
              <a:buChar char="•"/>
            </a:pPr>
            <a:r>
              <a:rPr lang="ar-LB" sz="1600" dirty="0" smtClean="0"/>
              <a:t>وقد أقرت القمة العربية الـ28 النتائج الرئيسية للتقرير بعد أن أكد مجلس وزراء الخارجية العرب على أهميته.</a:t>
            </a:r>
            <a:endParaRPr lang="ar-LB" sz="1600" dirty="0"/>
          </a:p>
        </p:txBody>
      </p:sp>
      <p:sp>
        <p:nvSpPr>
          <p:cNvPr id="6" name="TextBox 5"/>
          <p:cNvSpPr txBox="1"/>
          <p:nvPr/>
        </p:nvSpPr>
        <p:spPr>
          <a:xfrm>
            <a:off x="1871529" y="581114"/>
            <a:ext cx="6887910" cy="923330"/>
          </a:xfrm>
          <a:prstGeom prst="rect">
            <a:avLst/>
          </a:prstGeom>
          <a:noFill/>
        </p:spPr>
        <p:txBody>
          <a:bodyPr wrap="square" rtlCol="0">
            <a:spAutoFit/>
          </a:bodyPr>
          <a:lstStyle/>
          <a:p>
            <a:pPr algn="just" rtl="1"/>
            <a:r>
              <a:rPr lang="ar-LB" dirty="0"/>
              <a:t>تنفيذ القرار 326 (د-29)</a:t>
            </a:r>
          </a:p>
          <a:p>
            <a:pPr algn="just" rtl="1"/>
            <a:r>
              <a:rPr lang="ar-LB" dirty="0"/>
              <a:t>العدالة للشعب الفلسطيني</a:t>
            </a:r>
            <a:r>
              <a:rPr lang="ar-LB" dirty="0" smtClean="0"/>
              <a:t>: خمسون </a:t>
            </a:r>
            <a:r>
              <a:rPr lang="ar-LB" dirty="0"/>
              <a:t>عاماً على </a:t>
            </a:r>
            <a:r>
              <a:rPr lang="ar-LB" dirty="0" smtClean="0"/>
              <a:t>الاحتلال</a:t>
            </a:r>
          </a:p>
          <a:p>
            <a:pPr algn="just" rtl="1"/>
            <a:r>
              <a:rPr lang="ar-LB" dirty="0" smtClean="0"/>
              <a:t>إجراءات التنفيذ</a:t>
            </a:r>
            <a:endParaRPr lang="ar-LB" dirty="0"/>
          </a:p>
        </p:txBody>
      </p:sp>
    </p:spTree>
    <p:extLst>
      <p:ext uri="{BB962C8B-B14F-4D97-AF65-F5344CB8AC3E}">
        <p14:creationId xmlns:p14="http://schemas.microsoft.com/office/powerpoint/2010/main" val="2267588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100" y="3637137"/>
            <a:ext cx="8213339" cy="984885"/>
          </a:xfrm>
          <a:prstGeom prst="rect">
            <a:avLst/>
          </a:prstGeom>
          <a:noFill/>
          <a:ln>
            <a:solidFill>
              <a:schemeClr val="accent1"/>
            </a:solidFill>
          </a:ln>
        </p:spPr>
        <p:txBody>
          <a:bodyPr wrap="square" rtlCol="0">
            <a:spAutoFit/>
          </a:bodyPr>
          <a:lstStyle/>
          <a:p>
            <a:pPr algn="just" rtl="1"/>
            <a:r>
              <a:rPr lang="ar-LB" sz="1600" b="1" dirty="0" smtClean="0"/>
              <a:t>4- اللاجئين الفلسطينيين في لبنان ودور العمالة خلال حالات النزوح الطويلة</a:t>
            </a:r>
          </a:p>
          <a:p>
            <a:pPr algn="just" rtl="1"/>
            <a:endParaRPr lang="ar-LB" sz="1000" dirty="0" smtClean="0"/>
          </a:p>
          <a:p>
            <a:pPr marL="285750" indent="-285750" algn="just" rtl="1">
              <a:buFont typeface="Arial" panose="020B0604020202020204" pitchFamily="34" charset="0"/>
              <a:buChar char="•"/>
            </a:pPr>
            <a:r>
              <a:rPr lang="ar-LB" sz="1600" dirty="0"/>
              <a:t>يستند التقرير إلى </a:t>
            </a:r>
            <a:r>
              <a:rPr lang="ar-LB" sz="1600" dirty="0" smtClean="0"/>
              <a:t>تحليل مقطعين </a:t>
            </a:r>
            <a:r>
              <a:rPr lang="ar-LB" sz="1600" dirty="0"/>
              <a:t>عرضيين لمسح الوضع الاجتماعي والاقتصادي للاجئين الفلسطينيين في </a:t>
            </a:r>
            <a:r>
              <a:rPr lang="ar-LB" sz="1600" dirty="0" smtClean="0"/>
              <a:t>لبنان (2010 و2015) </a:t>
            </a:r>
            <a:r>
              <a:rPr lang="ar-LB" sz="1600" dirty="0" err="1" smtClean="0"/>
              <a:t>ویھدف</a:t>
            </a:r>
            <a:r>
              <a:rPr lang="ar-LB" sz="1600" dirty="0" smtClean="0"/>
              <a:t> </a:t>
            </a:r>
            <a:r>
              <a:rPr lang="ar-LB" sz="1600" dirty="0" err="1" smtClean="0"/>
              <a:t>إلی</a:t>
            </a:r>
            <a:r>
              <a:rPr lang="ar-LB" sz="1600" dirty="0" smtClean="0"/>
              <a:t> </a:t>
            </a:r>
            <a:r>
              <a:rPr lang="ar-LB" sz="1600" dirty="0"/>
              <a:t>دراسة </a:t>
            </a:r>
            <a:r>
              <a:rPr lang="ar-LB" sz="1600" dirty="0" smtClean="0"/>
              <a:t>استراتيجيات </a:t>
            </a:r>
            <a:r>
              <a:rPr lang="ar-LB" sz="1600" dirty="0"/>
              <a:t>التأقلم </a:t>
            </a:r>
            <a:r>
              <a:rPr lang="ar-LB" sz="1600" dirty="0" smtClean="0"/>
              <a:t>للاجئين </a:t>
            </a:r>
            <a:r>
              <a:rPr lang="ar-LB" sz="1600" dirty="0" err="1" smtClean="0"/>
              <a:t>الفلسطینیين</a:t>
            </a:r>
            <a:r>
              <a:rPr lang="ar-LB" sz="1600" dirty="0" smtClean="0"/>
              <a:t> </a:t>
            </a:r>
            <a:r>
              <a:rPr lang="ar-LB" sz="1600" dirty="0"/>
              <a:t>في </a:t>
            </a:r>
            <a:r>
              <a:rPr lang="ar-LB" sz="1600" dirty="0" smtClean="0"/>
              <a:t>المنطقة.</a:t>
            </a:r>
          </a:p>
        </p:txBody>
      </p:sp>
      <p:sp>
        <p:nvSpPr>
          <p:cNvPr id="4" name="TextBox 3"/>
          <p:cNvSpPr txBox="1"/>
          <p:nvPr/>
        </p:nvSpPr>
        <p:spPr>
          <a:xfrm>
            <a:off x="546100" y="4752280"/>
            <a:ext cx="8213339" cy="1477328"/>
          </a:xfrm>
          <a:prstGeom prst="rect">
            <a:avLst/>
          </a:prstGeom>
          <a:noFill/>
          <a:ln>
            <a:solidFill>
              <a:schemeClr val="accent1"/>
            </a:solidFill>
          </a:ln>
        </p:spPr>
        <p:txBody>
          <a:bodyPr wrap="square" rtlCol="0">
            <a:spAutoFit/>
          </a:bodyPr>
          <a:lstStyle/>
          <a:p>
            <a:pPr algn="just" rtl="1"/>
            <a:r>
              <a:rPr lang="ar-LB" sz="1600" b="1" dirty="0" smtClean="0"/>
              <a:t>5- بناء القدرات من أجل تحقيق أهداف التنمية المستدامة: الهدف 17</a:t>
            </a:r>
          </a:p>
          <a:p>
            <a:pPr algn="just" rtl="1"/>
            <a:endParaRPr lang="ar-LB" sz="1000" dirty="0" smtClean="0"/>
          </a:p>
          <a:p>
            <a:pPr marL="285750" indent="-285750" algn="just" rtl="1">
              <a:buFont typeface="Arial" panose="020B0604020202020204" pitchFamily="34" charset="0"/>
              <a:buChar char="•"/>
            </a:pPr>
            <a:r>
              <a:rPr lang="ar-LB" sz="1600" dirty="0"/>
              <a:t>شاركت </a:t>
            </a:r>
            <a:r>
              <a:rPr lang="ar-LB" sz="1600" dirty="0" smtClean="0"/>
              <a:t>الإسكوا قسم الحقوق </a:t>
            </a:r>
            <a:r>
              <a:rPr lang="ar-LB" sz="1600" dirty="0"/>
              <a:t>الفلسطينية </a:t>
            </a:r>
            <a:r>
              <a:rPr lang="ar-LB" sz="1600" dirty="0" smtClean="0"/>
              <a:t>بتنظيم </a:t>
            </a:r>
            <a:r>
              <a:rPr lang="ar-LB" sz="1600" dirty="0"/>
              <a:t>ورشة عمل لبناء </a:t>
            </a:r>
            <a:r>
              <a:rPr lang="ar-LB" sz="1600" dirty="0" smtClean="0"/>
              <a:t>قدرات المسؤولين </a:t>
            </a:r>
            <a:r>
              <a:rPr lang="ar-LB" sz="1600" dirty="0"/>
              <a:t>الفلسطينيين </a:t>
            </a:r>
            <a:r>
              <a:rPr lang="ar-LB" sz="1600" dirty="0" smtClean="0"/>
              <a:t>حول الشراكات </a:t>
            </a:r>
            <a:r>
              <a:rPr lang="ar-LB" sz="1600" dirty="0"/>
              <a:t>لتمكين دولة فلسطين </a:t>
            </a:r>
            <a:r>
              <a:rPr lang="ar-LB" sz="1600" dirty="0" smtClean="0"/>
              <a:t>المستقبلية: الهدف 17 من أهداف التنمية </a:t>
            </a:r>
            <a:r>
              <a:rPr lang="ar-LB" sz="1600" dirty="0"/>
              <a:t>المستدامة </a:t>
            </a:r>
            <a:r>
              <a:rPr lang="ar-LB" sz="1600" dirty="0" smtClean="0"/>
              <a:t>والتعاون في ما بين بلدان الجنوب والتعاون الثلاثي (</a:t>
            </a:r>
            <a:r>
              <a:rPr lang="en-US" sz="1600" dirty="0" smtClean="0"/>
              <a:t>SS &amp; TC</a:t>
            </a:r>
            <a:r>
              <a:rPr lang="ar-LB" sz="1600" dirty="0" smtClean="0"/>
              <a:t>) </a:t>
            </a:r>
            <a:r>
              <a:rPr lang="ar-LB" sz="1600" dirty="0"/>
              <a:t>و</a:t>
            </a:r>
            <a:r>
              <a:rPr lang="ar-LB" sz="1600" dirty="0" smtClean="0"/>
              <a:t>هدفت الورشة الى تزويد </a:t>
            </a:r>
            <a:r>
              <a:rPr lang="ar-LB" sz="1600" dirty="0"/>
              <a:t>المشاركين بالأدوات والأساليب العملية اللازمة لفهم التحديات والفرص الكامنة </a:t>
            </a:r>
            <a:r>
              <a:rPr lang="ar-LB" sz="1600" dirty="0" smtClean="0"/>
              <a:t>في </a:t>
            </a:r>
            <a:r>
              <a:rPr lang="en-US" sz="1600" dirty="0" smtClean="0"/>
              <a:t>SS &amp; TC</a:t>
            </a:r>
            <a:r>
              <a:rPr lang="ar-LB" sz="1600" dirty="0" smtClean="0"/>
              <a:t> وتحسين </a:t>
            </a:r>
            <a:r>
              <a:rPr lang="ar-LB" sz="1600" dirty="0"/>
              <a:t>فهم </a:t>
            </a:r>
            <a:r>
              <a:rPr lang="ar-LB" sz="1600" dirty="0" smtClean="0"/>
              <a:t>الأدوار المختلفة لأصحاب </a:t>
            </a:r>
            <a:r>
              <a:rPr lang="ar-LB" sz="1600" dirty="0"/>
              <a:t>المصلحة من أجل تعبئة الشراكات </a:t>
            </a:r>
            <a:r>
              <a:rPr lang="ar-LB" sz="1600" dirty="0" smtClean="0"/>
              <a:t>الفعالة.</a:t>
            </a:r>
          </a:p>
        </p:txBody>
      </p:sp>
      <p:sp>
        <p:nvSpPr>
          <p:cNvPr id="6" name="TextBox 5"/>
          <p:cNvSpPr txBox="1"/>
          <p:nvPr/>
        </p:nvSpPr>
        <p:spPr>
          <a:xfrm>
            <a:off x="546099" y="1833830"/>
            <a:ext cx="8213339" cy="1723549"/>
          </a:xfrm>
          <a:prstGeom prst="rect">
            <a:avLst/>
          </a:prstGeom>
          <a:noFill/>
          <a:ln>
            <a:solidFill>
              <a:schemeClr val="accent1"/>
            </a:solidFill>
          </a:ln>
        </p:spPr>
        <p:txBody>
          <a:bodyPr wrap="square" rtlCol="0">
            <a:spAutoFit/>
          </a:bodyPr>
          <a:lstStyle/>
          <a:p>
            <a:pPr marL="228600" indent="-228600" algn="just" rtl="1"/>
            <a:r>
              <a:rPr lang="ar-LB" sz="1600" b="1" dirty="0"/>
              <a:t>3- مذكرة </a:t>
            </a:r>
            <a:r>
              <a:rPr lang="ar-LB" sz="1600" b="1" dirty="0" smtClean="0"/>
              <a:t>الأمين </a:t>
            </a:r>
            <a:r>
              <a:rPr lang="ar-LB" sz="1600" b="1" dirty="0"/>
              <a:t>العام حول الانعكاسات الاقتصادية والاجتماعية للاحتلال الإسرائيلي على الأحوال المعيشية للشعب الفلسطيني في </a:t>
            </a:r>
            <a:r>
              <a:rPr lang="ar-LB" sz="1600" b="1" dirty="0" smtClean="0"/>
              <a:t>الأرض </a:t>
            </a:r>
            <a:r>
              <a:rPr lang="ar-LB" sz="1600" b="1" dirty="0"/>
              <a:t>الفلسطينية المحتلة بما فيها القدس الشرقية والسكان العرب في </a:t>
            </a:r>
            <a:r>
              <a:rPr lang="ar-LB" sz="1600" b="1" dirty="0" smtClean="0"/>
              <a:t>الجولان السوري </a:t>
            </a:r>
            <a:r>
              <a:rPr lang="ar-LB" sz="1600" b="1" dirty="0"/>
              <a:t>المحتل</a:t>
            </a:r>
            <a:endParaRPr lang="ar-LB" sz="1600" b="1" dirty="0" smtClean="0"/>
          </a:p>
          <a:p>
            <a:pPr marL="285750" indent="-285750" algn="just" rtl="1">
              <a:buFont typeface="Arial" panose="020B0604020202020204" pitchFamily="34" charset="0"/>
              <a:buChar char="•"/>
            </a:pPr>
            <a:endParaRPr lang="ar-LB" sz="1000" dirty="0" smtClean="0"/>
          </a:p>
          <a:p>
            <a:pPr marL="285750" indent="-285750" algn="just" rtl="1">
              <a:buFont typeface="Arial" panose="020B0604020202020204" pitchFamily="34" charset="0"/>
              <a:buChar char="•"/>
            </a:pPr>
            <a:r>
              <a:rPr lang="ar-LB" sz="1600" dirty="0" smtClean="0"/>
              <a:t>أعدت الإسكوا تقرير بالتعاون مع وكالات الأمم المتحدة الفاعلة في فلسطين وسيتم تقديمه خلال فعاليات المجلس الاقتصادي والاجتماعي في تموز/يوليو 2017 وخلال الجمعية العامة في أيلول/سبتمبر 2017. ويعرض التقرير السياسات </a:t>
            </a:r>
            <a:r>
              <a:rPr lang="ar-LB" sz="1600" dirty="0"/>
              <a:t>والممارسات </a:t>
            </a:r>
            <a:r>
              <a:rPr lang="ar-LB" sz="1600" dirty="0" smtClean="0"/>
              <a:t>الإسرائيلية وأثرها الاقتصادي والاجتماعي على الأرض الفلسطينية المحتلة والجولان السوري المحتل.</a:t>
            </a:r>
          </a:p>
        </p:txBody>
      </p:sp>
      <p:sp>
        <p:nvSpPr>
          <p:cNvPr id="7" name="TextBox 6"/>
          <p:cNvSpPr txBox="1"/>
          <p:nvPr/>
        </p:nvSpPr>
        <p:spPr>
          <a:xfrm>
            <a:off x="1871529" y="581114"/>
            <a:ext cx="6887910" cy="1200329"/>
          </a:xfrm>
          <a:prstGeom prst="rect">
            <a:avLst/>
          </a:prstGeom>
          <a:noFill/>
        </p:spPr>
        <p:txBody>
          <a:bodyPr wrap="square" rtlCol="0">
            <a:spAutoFit/>
          </a:bodyPr>
          <a:lstStyle/>
          <a:p>
            <a:pPr algn="just" rtl="1"/>
            <a:r>
              <a:rPr lang="ar-LB" dirty="0"/>
              <a:t>تنفيذ القرار 326 (د-29)</a:t>
            </a:r>
          </a:p>
          <a:p>
            <a:pPr lvl="0" algn="just" rtl="1"/>
            <a:r>
              <a:rPr lang="ar-LB" dirty="0"/>
              <a:t>العدالة للشعب الفلسطيني</a:t>
            </a:r>
            <a:r>
              <a:rPr lang="ar-LB" dirty="0" smtClean="0"/>
              <a:t>: خمسون </a:t>
            </a:r>
            <a:r>
              <a:rPr lang="ar-LB" dirty="0"/>
              <a:t>عاماً على </a:t>
            </a:r>
            <a:r>
              <a:rPr lang="ar-LB" dirty="0" smtClean="0"/>
              <a:t>الاحتلال</a:t>
            </a:r>
            <a:r>
              <a:rPr lang="en-US" dirty="0" smtClean="0"/>
              <a:t> </a:t>
            </a:r>
          </a:p>
          <a:p>
            <a:pPr lvl="0" algn="just" rtl="1"/>
            <a:r>
              <a:rPr lang="ar-LB" dirty="0" smtClean="0">
                <a:solidFill>
                  <a:prstClr val="black"/>
                </a:solidFill>
              </a:rPr>
              <a:t>إجراءات </a:t>
            </a:r>
            <a:r>
              <a:rPr lang="ar-LB" dirty="0">
                <a:solidFill>
                  <a:prstClr val="black"/>
                </a:solidFill>
              </a:rPr>
              <a:t>التنفيذ</a:t>
            </a:r>
          </a:p>
          <a:p>
            <a:pPr algn="just" rtl="1"/>
            <a:endParaRPr lang="ar-LB" dirty="0"/>
          </a:p>
        </p:txBody>
      </p:sp>
    </p:spTree>
    <p:extLst>
      <p:ext uri="{BB962C8B-B14F-4D97-AF65-F5344CB8AC3E}">
        <p14:creationId xmlns:p14="http://schemas.microsoft.com/office/powerpoint/2010/main" val="3061071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6100" y="2402347"/>
            <a:ext cx="8213339" cy="1077218"/>
          </a:xfrm>
          <a:prstGeom prst="rect">
            <a:avLst/>
          </a:prstGeom>
          <a:noFill/>
          <a:ln>
            <a:solidFill>
              <a:schemeClr val="accent1"/>
            </a:solidFill>
          </a:ln>
        </p:spPr>
        <p:txBody>
          <a:bodyPr wrap="square" rtlCol="0">
            <a:spAutoFit/>
          </a:bodyPr>
          <a:lstStyle/>
          <a:p>
            <a:pPr marL="342900" indent="-342900" algn="just" rtl="1">
              <a:buFont typeface="+mj-lt"/>
              <a:buAutoNum type="arabicPeriod" startAt="7"/>
            </a:pPr>
            <a:r>
              <a:rPr lang="ar-LB" sz="1600" b="1" dirty="0"/>
              <a:t>تنظّيم فعاليات إحياء اليوم الدولي للتضامن مع الشعب </a:t>
            </a:r>
            <a:r>
              <a:rPr lang="ar-LB" sz="1600" b="1" dirty="0" smtClean="0"/>
              <a:t>الفلسطيني في تشرين الثاني/نوفمبر 2016 </a:t>
            </a:r>
            <a:r>
              <a:rPr lang="ar-LB" sz="1600" b="1" dirty="0"/>
              <a:t>بالتعاون مع لجنة الحوار اللبناني الفلسطيني (رئاسة مجلس الوزراء في لبنان) </a:t>
            </a:r>
            <a:r>
              <a:rPr lang="ar-LB" sz="1600" b="1" dirty="0" err="1"/>
              <a:t>والأنروا</a:t>
            </a:r>
            <a:r>
              <a:rPr lang="ar-LB" sz="1600" b="1" dirty="0"/>
              <a:t> وهيئات أخرى، وبمشاركة وزيرة الاقتصاد في </a:t>
            </a:r>
            <a:r>
              <a:rPr lang="ar-LB" sz="1600" b="1" dirty="0" smtClean="0"/>
              <a:t>فلسطين والطبيب النروج </a:t>
            </a:r>
            <a:r>
              <a:rPr lang="ar-LB" sz="1600" b="1" dirty="0" err="1" smtClean="0"/>
              <a:t>مادس</a:t>
            </a:r>
            <a:r>
              <a:rPr lang="ar-LB" sz="1600" b="1" dirty="0" smtClean="0"/>
              <a:t> </a:t>
            </a:r>
            <a:r>
              <a:rPr lang="ar-LB" sz="1600" b="1" dirty="0" err="1" smtClean="0"/>
              <a:t>جيلبرت</a:t>
            </a:r>
            <a:r>
              <a:rPr lang="ar-LB" sz="1600" b="1" dirty="0" smtClean="0"/>
              <a:t>.</a:t>
            </a:r>
          </a:p>
          <a:p>
            <a:pPr algn="just" rtl="1"/>
            <a:endParaRPr lang="en-US" sz="1600" b="1" dirty="0"/>
          </a:p>
        </p:txBody>
      </p:sp>
      <p:sp>
        <p:nvSpPr>
          <p:cNvPr id="5" name="TextBox 4"/>
          <p:cNvSpPr txBox="1"/>
          <p:nvPr/>
        </p:nvSpPr>
        <p:spPr>
          <a:xfrm>
            <a:off x="546099" y="3818770"/>
            <a:ext cx="8213339" cy="2554545"/>
          </a:xfrm>
          <a:prstGeom prst="rect">
            <a:avLst/>
          </a:prstGeom>
          <a:noFill/>
          <a:ln>
            <a:solidFill>
              <a:schemeClr val="accent1"/>
            </a:solidFill>
          </a:ln>
        </p:spPr>
        <p:txBody>
          <a:bodyPr wrap="square" rtlCol="0">
            <a:spAutoFit/>
          </a:bodyPr>
          <a:lstStyle/>
          <a:p>
            <a:pPr algn="r" rtl="1"/>
            <a:r>
              <a:rPr lang="ar-LB" b="1" dirty="0" smtClean="0"/>
              <a:t>8- </a:t>
            </a:r>
            <a:r>
              <a:rPr lang="ar-SA" b="1" dirty="0" smtClean="0"/>
              <a:t>الأمانة </a:t>
            </a:r>
            <a:r>
              <a:rPr lang="ar-SA" b="1" dirty="0"/>
              <a:t>التنفيذية في طور إنشاء وحدة الشؤون الفلسطينية في شعبة القضايا الناشئة والنزاعات باستخدام موارد </a:t>
            </a:r>
            <a:r>
              <a:rPr lang="ar-SA" b="1" dirty="0" smtClean="0"/>
              <a:t>داخلية</a:t>
            </a:r>
            <a:r>
              <a:rPr lang="ar-LB" b="1" dirty="0" smtClean="0"/>
              <a:t>:</a:t>
            </a:r>
          </a:p>
          <a:p>
            <a:pPr marL="285750" indent="-285750" algn="r" rtl="1">
              <a:buFont typeface="Arial" panose="020B0604020202020204" pitchFamily="34" charset="0"/>
              <a:buChar char="•"/>
            </a:pPr>
            <a:r>
              <a:rPr lang="ar-SA" b="1" dirty="0" smtClean="0"/>
              <a:t>تنفيذ </a:t>
            </a:r>
            <a:r>
              <a:rPr lang="ar-SA" b="1" dirty="0"/>
              <a:t>القرارات الصادرة عن الدورات الوزارية وتوصيات اللجنة التنفيذية المتعلقة بالشعب الفلسطيني </a:t>
            </a:r>
            <a:r>
              <a:rPr lang="ar-SA" b="1" dirty="0" smtClean="0"/>
              <a:t>ومؤسساته</a:t>
            </a:r>
            <a:endParaRPr lang="ar-LB" b="1" dirty="0" smtClean="0"/>
          </a:p>
          <a:p>
            <a:pPr marL="285750" indent="-285750" algn="r" rtl="1">
              <a:buFont typeface="Arial" panose="020B0604020202020204" pitchFamily="34" charset="0"/>
              <a:buChar char="•"/>
            </a:pPr>
            <a:r>
              <a:rPr lang="ar-SA" b="1" dirty="0" smtClean="0"/>
              <a:t>رصد </a:t>
            </a:r>
            <a:r>
              <a:rPr lang="ar-SA" b="1" dirty="0"/>
              <a:t>الانتهاكات الإسرائيلية لحقوق الشعب </a:t>
            </a:r>
            <a:r>
              <a:rPr lang="ar-SA" b="1" dirty="0" smtClean="0"/>
              <a:t>الفلسطيني </a:t>
            </a:r>
            <a:r>
              <a:rPr lang="ar-LB" b="1" dirty="0" smtClean="0"/>
              <a:t>و</a:t>
            </a:r>
            <a:r>
              <a:rPr lang="ar-SA" b="1" dirty="0" smtClean="0"/>
              <a:t>توثيق </a:t>
            </a:r>
            <a:r>
              <a:rPr lang="ar-SA" b="1" dirty="0"/>
              <a:t>التداعيات الاقتصادية والاجتماعية </a:t>
            </a:r>
            <a:r>
              <a:rPr lang="ar-SA" b="1" dirty="0" smtClean="0"/>
              <a:t>للاحتلال</a:t>
            </a:r>
            <a:endParaRPr lang="ar-LB" b="1" dirty="0" smtClean="0"/>
          </a:p>
          <a:p>
            <a:pPr marL="285750" indent="-285750" algn="r" rtl="1">
              <a:buFont typeface="Arial" panose="020B0604020202020204" pitchFamily="34" charset="0"/>
              <a:buChar char="•"/>
            </a:pPr>
            <a:r>
              <a:rPr lang="ar-SA" b="1" dirty="0" smtClean="0"/>
              <a:t>دعم </a:t>
            </a:r>
            <a:r>
              <a:rPr lang="ar-SA" b="1" dirty="0"/>
              <a:t>المؤسسات الفلسطينية في جهودها لتحقيق متطلبات التنمية المستدامة </a:t>
            </a:r>
            <a:r>
              <a:rPr lang="ar-SA" b="1" dirty="0" smtClean="0"/>
              <a:t>على </a:t>
            </a:r>
            <a:r>
              <a:rPr lang="ar-SA" b="1" dirty="0"/>
              <a:t>الرغم من </a:t>
            </a:r>
            <a:r>
              <a:rPr lang="ar-SA" b="1" dirty="0" smtClean="0"/>
              <a:t>الاحتلال</a:t>
            </a:r>
            <a:endParaRPr lang="ar-LB" b="1" dirty="0" smtClean="0"/>
          </a:p>
          <a:p>
            <a:pPr marL="285750" indent="-285750" algn="r" rtl="1">
              <a:buFont typeface="Arial" panose="020B0604020202020204" pitchFamily="34" charset="0"/>
              <a:buChar char="•"/>
            </a:pPr>
            <a:r>
              <a:rPr lang="ar-SA" b="1" dirty="0" smtClean="0"/>
              <a:t>الحد </a:t>
            </a:r>
            <a:r>
              <a:rPr lang="ar-SA" b="1" dirty="0"/>
              <a:t>من أثر الاحتلال على الشعب الفلسطيني والتنمية الاقتصادية والاجتماعية</a:t>
            </a:r>
            <a:r>
              <a:rPr lang="ar-SA" b="1" dirty="0" smtClean="0"/>
              <a:t>.</a:t>
            </a:r>
            <a:endParaRPr lang="ar-LB" b="1" dirty="0" smtClean="0"/>
          </a:p>
          <a:p>
            <a:pPr marL="285750" indent="-285750" algn="r" rtl="1">
              <a:buFont typeface="Arial" panose="020B0604020202020204" pitchFamily="34" charset="0"/>
              <a:buChar char="•"/>
            </a:pPr>
            <a:r>
              <a:rPr lang="ar-SA" b="1" dirty="0" smtClean="0"/>
              <a:t>مواءمة </a:t>
            </a:r>
            <a:r>
              <a:rPr lang="ar-SA" b="1" dirty="0"/>
              <a:t>أنشطة الإسكوا لتعزيز الدعم الذي تقدمه اللجنة لفلسطين،</a:t>
            </a:r>
            <a:endParaRPr lang="en-US" b="1" dirty="0"/>
          </a:p>
          <a:p>
            <a:pPr algn="r" rtl="1"/>
            <a:r>
              <a:rPr lang="ar-SA" sz="1600" b="1" dirty="0"/>
              <a:t> </a:t>
            </a:r>
            <a:endParaRPr lang="en-US" sz="1600" dirty="0"/>
          </a:p>
        </p:txBody>
      </p:sp>
      <p:sp>
        <p:nvSpPr>
          <p:cNvPr id="6" name="TextBox 5"/>
          <p:cNvSpPr txBox="1"/>
          <p:nvPr/>
        </p:nvSpPr>
        <p:spPr>
          <a:xfrm>
            <a:off x="1871529" y="581114"/>
            <a:ext cx="6887910" cy="1200329"/>
          </a:xfrm>
          <a:prstGeom prst="rect">
            <a:avLst/>
          </a:prstGeom>
          <a:noFill/>
        </p:spPr>
        <p:txBody>
          <a:bodyPr wrap="square" rtlCol="0">
            <a:spAutoFit/>
          </a:bodyPr>
          <a:lstStyle/>
          <a:p>
            <a:pPr algn="just" rtl="1"/>
            <a:r>
              <a:rPr lang="ar-LB" dirty="0"/>
              <a:t>تنفيذ القرار 326 (د-29)</a:t>
            </a:r>
          </a:p>
          <a:p>
            <a:pPr lvl="0" algn="just" rtl="1"/>
            <a:r>
              <a:rPr lang="ar-LB" dirty="0"/>
              <a:t>العدالة للشعب الفلسطيني</a:t>
            </a:r>
            <a:r>
              <a:rPr lang="ar-LB" dirty="0" smtClean="0"/>
              <a:t>: خمسون </a:t>
            </a:r>
            <a:r>
              <a:rPr lang="ar-LB" dirty="0"/>
              <a:t>عاماً على </a:t>
            </a:r>
            <a:r>
              <a:rPr lang="ar-LB" dirty="0" smtClean="0"/>
              <a:t>الاحتلال</a:t>
            </a:r>
            <a:endParaRPr lang="en-US" dirty="0" smtClean="0"/>
          </a:p>
          <a:p>
            <a:pPr lvl="0" algn="just" rtl="1"/>
            <a:r>
              <a:rPr lang="en-US" dirty="0" smtClean="0"/>
              <a:t> </a:t>
            </a:r>
            <a:r>
              <a:rPr lang="ar-LB" dirty="0">
                <a:solidFill>
                  <a:prstClr val="black"/>
                </a:solidFill>
              </a:rPr>
              <a:t>إجراءات التنفيذ</a:t>
            </a:r>
          </a:p>
          <a:p>
            <a:pPr algn="just" rtl="1"/>
            <a:r>
              <a:rPr lang="en-US" dirty="0" smtClean="0"/>
              <a:t> </a:t>
            </a:r>
            <a:endParaRPr lang="ar-LB" dirty="0"/>
          </a:p>
        </p:txBody>
      </p:sp>
    </p:spTree>
    <p:extLst>
      <p:ext uri="{BB962C8B-B14F-4D97-AF65-F5344CB8AC3E}">
        <p14:creationId xmlns:p14="http://schemas.microsoft.com/office/powerpoint/2010/main" val="2576829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3732</TotalTime>
  <Words>689</Words>
  <Application>Microsoft Office PowerPoint</Application>
  <PresentationFormat>On-screen Show (4:3)</PresentationFormat>
  <Paragraphs>94</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ＭＳ Ｐゴシック</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Quantum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 Sfeir</dc:creator>
  <cp:lastModifiedBy>Tarik ALAMI</cp:lastModifiedBy>
  <cp:revision>247</cp:revision>
  <dcterms:created xsi:type="dcterms:W3CDTF">2011-12-13T13:03:18Z</dcterms:created>
  <dcterms:modified xsi:type="dcterms:W3CDTF">2017-04-28T15:33:15Z</dcterms:modified>
</cp:coreProperties>
</file>