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01" r:id="rId2"/>
    <p:sldId id="270" r:id="rId3"/>
    <p:sldId id="304" r:id="rId4"/>
    <p:sldId id="305" r:id="rId5"/>
    <p:sldId id="306" r:id="rId6"/>
    <p:sldId id="307" r:id="rId7"/>
    <p:sldId id="308" r:id="rId8"/>
    <p:sldId id="309" r:id="rId9"/>
    <p:sldId id="310" r:id="rId10"/>
    <p:sldId id="312" r:id="rId11"/>
    <p:sldId id="313" r:id="rId12"/>
    <p:sldId id="311" r:id="rId13"/>
    <p:sldId id="267" r:id="rId1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CD840"/>
    <a:srgbClr val="418FDE"/>
    <a:srgbClr val="B3623D"/>
    <a:srgbClr val="007096"/>
    <a:srgbClr val="97999B"/>
    <a:srgbClr val="009CA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9" autoAdjust="0"/>
    <p:restoredTop sz="95693" autoAdjust="0"/>
  </p:normalViewPr>
  <p:slideViewPr>
    <p:cSldViewPr snapToGrid="0" snapToObjects="1">
      <p:cViewPr>
        <p:scale>
          <a:sx n="89" d="100"/>
          <a:sy n="89" d="100"/>
        </p:scale>
        <p:origin x="760" y="56"/>
      </p:cViewPr>
      <p:guideLst>
        <p:guide orient="horz" pos="1432"/>
        <p:guide orient="horz" pos="3714"/>
        <p:guide pos="5427"/>
        <p:guide pos="3157"/>
        <p:guide pos="1012"/>
      </p:guideLst>
    </p:cSldViewPr>
  </p:slideViewPr>
  <p:notesTextViewPr>
    <p:cViewPr>
      <p:scale>
        <a:sx n="100" d="100"/>
        <a:sy n="100" d="100"/>
      </p:scale>
      <p:origin x="0" y="0"/>
    </p:cViewPr>
  </p:notesTextViewPr>
  <p:sorterViewPr>
    <p:cViewPr varScale="1">
      <p:scale>
        <a:sx n="1" d="1"/>
        <a:sy n="1" d="1"/>
      </p:scale>
      <p:origin x="0" y="-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raj.Riecan\Documents\Documents\Office\_SDG\VAW\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raj.Riecan\Documents\Documents\Office\_SDG\VAW\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raj.Riecan\Documents\Documents\Office\_SDG\VAW\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raj.Riecan\Documents\Documents\Office\_SDG\VAW\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9D4B-435A-9E9F-0FA321F7A45E}"/>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9D4B-435A-9E9F-0FA321F7A45E}"/>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9D4B-435A-9E9F-0FA321F7A45E}"/>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9D4B-435A-9E9F-0FA321F7A45E}"/>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D4B-435A-9E9F-0FA321F7A45E}"/>
                </c:ext>
              </c:extLst>
            </c:dLbl>
            <c:dLbl>
              <c:idx val="3"/>
              <c:delete val="1"/>
              <c:extLst>
                <c:ext xmlns:c15="http://schemas.microsoft.com/office/drawing/2012/chart" uri="{CE6537A1-D6FC-4f65-9D91-7224C49458BB}"/>
                <c:ext xmlns:c16="http://schemas.microsoft.com/office/drawing/2014/chart" uri="{C3380CC4-5D6E-409C-BE32-E72D297353CC}">
                  <c16:uniqueId val="{00000007-9D4B-435A-9E9F-0FA321F7A45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Sheet1!$U$5:$X$5</c:f>
              <c:numCache>
                <c:formatCode>0%</c:formatCode>
                <c:ptCount val="4"/>
                <c:pt idx="0">
                  <c:v>0.33</c:v>
                </c:pt>
                <c:pt idx="1">
                  <c:v>0.25</c:v>
                </c:pt>
                <c:pt idx="2">
                  <c:v>0.43</c:v>
                </c:pt>
                <c:pt idx="3">
                  <c:v>0</c:v>
                </c:pt>
              </c:numCache>
            </c:numRef>
          </c:val>
          <c:extLst>
            <c:ext xmlns:c16="http://schemas.microsoft.com/office/drawing/2014/chart" uri="{C3380CC4-5D6E-409C-BE32-E72D297353CC}">
              <c16:uniqueId val="{00000008-9D4B-435A-9E9F-0FA321F7A4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A26F-4BED-BA71-1E105D98918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A26F-4BED-BA71-1E105D98918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A26F-4BED-BA71-1E105D9891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6F-4BED-BA71-1E105D989182}"/>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26F-4BED-BA71-1E105D989182}"/>
                </c:ext>
              </c:extLst>
            </c:dLbl>
            <c:dLbl>
              <c:idx val="3"/>
              <c:delete val="1"/>
              <c:extLst>
                <c:ext xmlns:c15="http://schemas.microsoft.com/office/drawing/2012/chart" uri="{CE6537A1-D6FC-4f65-9D91-7224C49458BB}"/>
                <c:ext xmlns:c16="http://schemas.microsoft.com/office/drawing/2014/chart" uri="{C3380CC4-5D6E-409C-BE32-E72D297353CC}">
                  <c16:uniqueId val="{00000007-A26F-4BED-BA71-1E105D98918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Sheet1!$U$18:$X$18</c:f>
              <c:numCache>
                <c:formatCode>0%</c:formatCode>
                <c:ptCount val="4"/>
                <c:pt idx="0">
                  <c:v>0.5</c:v>
                </c:pt>
                <c:pt idx="1">
                  <c:v>0.33</c:v>
                </c:pt>
                <c:pt idx="2">
                  <c:v>0.17</c:v>
                </c:pt>
                <c:pt idx="3">
                  <c:v>0</c:v>
                </c:pt>
              </c:numCache>
            </c:numRef>
          </c:val>
          <c:extLst>
            <c:ext xmlns:c16="http://schemas.microsoft.com/office/drawing/2014/chart" uri="{C3380CC4-5D6E-409C-BE32-E72D297353CC}">
              <c16:uniqueId val="{00000008-A26F-4BED-BA71-1E105D9891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92D05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344B-4FF7-874C-60EEFD6DE45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344B-4FF7-874C-60EEFD6DE459}"/>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344B-4FF7-874C-60EEFD6DE459}"/>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344B-4FF7-874C-60EEFD6DE459}"/>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44B-4FF7-874C-60EEFD6DE45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Sheet1!$U$32:$X$32</c:f>
              <c:numCache>
                <c:formatCode>0%</c:formatCode>
                <c:ptCount val="4"/>
                <c:pt idx="0">
                  <c:v>0.08</c:v>
                </c:pt>
                <c:pt idx="1">
                  <c:v>0.25</c:v>
                </c:pt>
                <c:pt idx="2">
                  <c:v>0.17</c:v>
                </c:pt>
                <c:pt idx="3">
                  <c:v>0.5</c:v>
                </c:pt>
              </c:numCache>
            </c:numRef>
          </c:val>
          <c:extLst>
            <c:ext xmlns:c16="http://schemas.microsoft.com/office/drawing/2014/chart" uri="{C3380CC4-5D6E-409C-BE32-E72D297353CC}">
              <c16:uniqueId val="{00000008-344B-4FF7-874C-60EEFD6DE45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F14E-4FCC-B757-F6F901A25C5B}"/>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F14E-4FCC-B757-F6F901A25C5B}"/>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F14E-4FCC-B757-F6F901A25C5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F14E-4FCC-B757-F6F901A25C5B}"/>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14E-4FCC-B757-F6F901A25C5B}"/>
                </c:ext>
              </c:extLst>
            </c:dLbl>
            <c:dLbl>
              <c:idx val="3"/>
              <c:delete val="1"/>
              <c:extLst>
                <c:ext xmlns:c15="http://schemas.microsoft.com/office/drawing/2012/chart" uri="{CE6537A1-D6FC-4f65-9D91-7224C49458BB}"/>
                <c:ext xmlns:c16="http://schemas.microsoft.com/office/drawing/2014/chart" uri="{C3380CC4-5D6E-409C-BE32-E72D297353CC}">
                  <c16:uniqueId val="{00000007-F14E-4FCC-B757-F6F901A25C5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Sheet1!$U$46:$X$46</c:f>
              <c:numCache>
                <c:formatCode>0%</c:formatCode>
                <c:ptCount val="4"/>
                <c:pt idx="0">
                  <c:v>0.57999999999999996</c:v>
                </c:pt>
                <c:pt idx="1">
                  <c:v>0.33</c:v>
                </c:pt>
                <c:pt idx="2">
                  <c:v>0.17</c:v>
                </c:pt>
                <c:pt idx="3">
                  <c:v>0</c:v>
                </c:pt>
              </c:numCache>
            </c:numRef>
          </c:val>
          <c:extLst>
            <c:ext xmlns:c16="http://schemas.microsoft.com/office/drawing/2014/chart" uri="{C3380CC4-5D6E-409C-BE32-E72D297353CC}">
              <c16:uniqueId val="{00000008-F14E-4FCC-B757-F6F901A25C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315E451-BDD5-4B0B-91CE-FA27ED6952DB}" type="datetime1">
              <a:rPr lang="en-US" altLang="en-US"/>
              <a:pPr>
                <a:defRPr/>
              </a:pPr>
              <a:t>9/18/2018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28D1DE3-A420-43F3-869D-AE1A2F13C3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36D34C5-7F38-46F4-97AD-FC0453E1D2CB}" type="datetime1">
              <a:rPr lang="en-US" altLang="en-US"/>
              <a:pPr>
                <a:defRPr/>
              </a:pPr>
              <a:t>9/18/2018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6193D2-B3C5-4976-8683-BE46AEA5C0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MS PGothic" panose="020B0600070205080204"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D9BCE8-3B59-4F03-9DC8-BE5A4A064D04}" type="slidenum">
              <a:rPr lang="en-US" altLang="en-US" smtClean="0"/>
              <a:pPr/>
              <a:t>1</a:t>
            </a:fld>
            <a:endParaRPr lang="en-US" altLang="en-US"/>
          </a:p>
        </p:txBody>
      </p:sp>
    </p:spTree>
    <p:extLst>
      <p:ext uri="{BB962C8B-B14F-4D97-AF65-F5344CB8AC3E}">
        <p14:creationId xmlns:p14="http://schemas.microsoft.com/office/powerpoint/2010/main" val="312715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rPr>
              <a:t>A total of 26 indicators explicitly mention data disaggregation by sex in their titles, or are proposed as gender-related indicators.</a:t>
            </a:r>
          </a:p>
          <a:p>
            <a:endParaRPr lang="en-GB" altLang="en-US">
              <a:latin typeface="Arial" panose="020B0604020202020204" pitchFamily="34" charset="0"/>
            </a:endParaRPr>
          </a:p>
          <a:p>
            <a:r>
              <a:rPr lang="en-GB" altLang="en-US">
                <a:latin typeface="Arial" panose="020B0604020202020204" pitchFamily="34" charset="0"/>
              </a:rPr>
              <a:t>The assessment of data availability from national sources for those indicators shows that </a:t>
            </a:r>
          </a:p>
          <a:p>
            <a:endParaRPr lang="en-GB" altLang="en-US">
              <a:latin typeface="Arial" panose="020B0604020202020204" pitchFamily="34" charset="0"/>
            </a:endParaRPr>
          </a:p>
          <a:p>
            <a:r>
              <a:rPr lang="en-GB" altLang="en-US">
                <a:latin typeface="Arial" panose="020B0604020202020204" pitchFamily="34" charset="0"/>
              </a:rPr>
              <a:t>data are available with more than two-point data for 31 per cent of indicators and not available for 69 per cent of them </a:t>
            </a:r>
            <a:endParaRPr lang="en-US" altLang="en-US">
              <a:latin typeface="Arial" panose="020B0604020202020204"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89A3CA2-738B-4315-BC78-780F285C90FD}"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116975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240DA060-93D7-4D93-846D-2EBBCE6E36A5}"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extLst>
      <p:ext uri="{BB962C8B-B14F-4D97-AF65-F5344CB8AC3E}">
        <p14:creationId xmlns:p14="http://schemas.microsoft.com/office/powerpoint/2010/main" val="1838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BF75F780-1D06-4C4D-B1B3-0FF960C5C58F}"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extLst>
      <p:ext uri="{BB962C8B-B14F-4D97-AF65-F5344CB8AC3E}">
        <p14:creationId xmlns:p14="http://schemas.microsoft.com/office/powerpoint/2010/main" val="286127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F7C166DC-91AF-4788-8678-F3194BD6E042}"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7" name="TextBox 16"/>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extLst>
      <p:ext uri="{BB962C8B-B14F-4D97-AF65-F5344CB8AC3E}">
        <p14:creationId xmlns:p14="http://schemas.microsoft.com/office/powerpoint/2010/main" val="134192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82A375A8-DD29-4122-AF12-F4FBEB51CAE7}"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extLst>
      <p:ext uri="{BB962C8B-B14F-4D97-AF65-F5344CB8AC3E}">
        <p14:creationId xmlns:p14="http://schemas.microsoft.com/office/powerpoint/2010/main" val="3771101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CED148BD-3A17-4DEF-950A-4354FAA34DE3}"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1" name="TextBox 10"/>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extLst>
      <p:ext uri="{BB962C8B-B14F-4D97-AF65-F5344CB8AC3E}">
        <p14:creationId xmlns:p14="http://schemas.microsoft.com/office/powerpoint/2010/main" val="2921568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F2E7D9FB-A5EB-4CA2-AF86-B798206C9503}"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30"/>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7027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71149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5" name="TextBox 4"/>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2971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16066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2B5AF325-721D-4D3F-A1D5-CC4D3BD45BAD}"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extLst>
      <p:ext uri="{BB962C8B-B14F-4D97-AF65-F5344CB8AC3E}">
        <p14:creationId xmlns:p14="http://schemas.microsoft.com/office/powerpoint/2010/main" val="418114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1822D6F9-12E7-44A8-8173-F202FB7FC2D6}"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71851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0E0B8D6C-A4B2-4617-954E-A51506533CB7}"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65846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9E8BD421-B8CA-40C9-8948-A88292E15A67}"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164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9530EDB6-7DAA-4333-86BD-5AF7322B781C}"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extLst>
      <p:ext uri="{BB962C8B-B14F-4D97-AF65-F5344CB8AC3E}">
        <p14:creationId xmlns:p14="http://schemas.microsoft.com/office/powerpoint/2010/main" val="341817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85" r:id="rId1"/>
    <p:sldLayoutId id="2147484386" r:id="rId2"/>
    <p:sldLayoutId id="2147484400"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 id="2147484397" r:id="rId14"/>
    <p:sldLayoutId id="2147484398" r:id="rId15"/>
    <p:sldLayoutId id="2147484399" r:id="rId16"/>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6.wmf"/><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wmf"/><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slideLayout" Target="../slideLayouts/slideLayout3.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019" y="638968"/>
            <a:ext cx="7134225" cy="328613"/>
          </a:xfrm>
        </p:spPr>
        <p:txBody>
          <a:bodyPr/>
          <a:lstStyle/>
          <a:p>
            <a:pPr>
              <a:buFont typeface="Arial" charset="0"/>
              <a:buNone/>
              <a:defRPr/>
            </a:pPr>
            <a:r>
              <a:rPr lang="en-US" dirty="0">
                <a:ea typeface="ＭＳ Ｐゴシック" charset="-128"/>
              </a:rPr>
              <a:t>Violence </a:t>
            </a:r>
            <a:r>
              <a:rPr lang="en-US" dirty="0" err="1">
                <a:ea typeface="ＭＳ Ｐゴシック" charset="-128"/>
              </a:rPr>
              <a:t>agains</a:t>
            </a:r>
            <a:r>
              <a:rPr lang="en-US" dirty="0">
                <a:ea typeface="ＭＳ Ｐゴシック" charset="-128"/>
              </a:rPr>
              <a:t> women in SDGs</a:t>
            </a:r>
          </a:p>
        </p:txBody>
      </p:sp>
      <p:sp>
        <p:nvSpPr>
          <p:cNvPr id="35843" name="Text Placeholder 4"/>
          <p:cNvSpPr>
            <a:spLocks noGrp="1"/>
          </p:cNvSpPr>
          <p:nvPr>
            <p:ph type="body" sz="quarter" idx="11"/>
          </p:nvPr>
        </p:nvSpPr>
        <p:spPr bwMode="auto">
          <a:xfrm>
            <a:off x="404019" y="1285478"/>
            <a:ext cx="6593681"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a:latin typeface="Arial" panose="020B0604020202020204" pitchFamily="34" charset="0"/>
                <a:cs typeface="Arial" panose="020B0604020202020204" pitchFamily="34" charset="0"/>
              </a:rPr>
              <a:t>Report on Availability of country</a:t>
            </a:r>
            <a:r>
              <a:rPr lang="en-GB" altLang="en-US" sz="2000" dirty="0">
                <a:latin typeface="Arial" panose="020B0604020202020204" pitchFamily="34" charset="0"/>
                <a:cs typeface="Arial" panose="020B0604020202020204" pitchFamily="34" charset="0"/>
              </a:rPr>
              <a:t> data </a:t>
            </a:r>
            <a:r>
              <a:rPr lang="en-US" altLang="en-US" sz="2000" dirty="0">
                <a:latin typeface="Arial" panose="020B0604020202020204" pitchFamily="34" charset="0"/>
                <a:cs typeface="Arial" panose="020B0604020202020204" pitchFamily="34" charset="0"/>
              </a:rPr>
              <a:t>in the Arab Countries</a:t>
            </a:r>
          </a:p>
        </p:txBody>
      </p:sp>
      <p:sp>
        <p:nvSpPr>
          <p:cNvPr id="35844" name="TextBox 2"/>
          <p:cNvSpPr txBox="1">
            <a:spLocks noChangeArrowheads="1"/>
          </p:cNvSpPr>
          <p:nvPr/>
        </p:nvSpPr>
        <p:spPr bwMode="auto">
          <a:xfrm>
            <a:off x="2689013" y="3546475"/>
            <a:ext cx="60930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solidFill>
                  <a:schemeClr val="bg1"/>
                </a:solidFill>
              </a:rPr>
              <a:t>Sub-Committee on Gender and SDGs</a:t>
            </a:r>
          </a:p>
          <a:p>
            <a:pPr eaLnBrk="1" hangingPunct="1"/>
            <a:r>
              <a:rPr lang="en-US" altLang="en-US" sz="2400" b="1" dirty="0">
                <a:solidFill>
                  <a:schemeClr val="bg1"/>
                </a:solidFill>
              </a:rPr>
              <a:t>   Regional Workshop</a:t>
            </a:r>
            <a:endParaRPr lang="en-US" altLang="en-US" sz="2400" dirty="0">
              <a:solidFill>
                <a:schemeClr val="bg1"/>
              </a:solidFill>
            </a:endParaRPr>
          </a:p>
          <a:p>
            <a:pPr eaLnBrk="1" hangingPunct="1"/>
            <a:r>
              <a:rPr lang="en-US" altLang="en-US" sz="2400" b="1" dirty="0">
                <a:solidFill>
                  <a:schemeClr val="bg1"/>
                </a:solidFill>
              </a:rPr>
              <a:t>   Beirut, 8- 10 May 2017</a:t>
            </a:r>
            <a:endParaRPr lang="en-US" altLang="en-US" sz="2400" dirty="0">
              <a:solidFill>
                <a:schemeClr val="bg1"/>
              </a:solidFill>
            </a:endParaRPr>
          </a:p>
          <a:p>
            <a:pPr eaLnBrk="1" hangingPunct="1"/>
            <a:endParaRPr lang="en-US" altLang="en-US" dirty="0">
              <a:solidFill>
                <a:schemeClr val="bg1"/>
              </a:solidFill>
            </a:endParaRPr>
          </a:p>
          <a:p>
            <a:pPr eaLnBrk="1" hangingPunct="1"/>
            <a:endParaRPr lang="en-US" altLang="en-US" dirty="0">
              <a:solidFill>
                <a:schemeClr val="bg1"/>
              </a:solidFill>
            </a:endParaRPr>
          </a:p>
          <a:p>
            <a:pPr eaLnBrk="1" hangingPunct="1"/>
            <a:endParaRPr lang="en-US" altLang="en-US" dirty="0">
              <a:solidFill>
                <a:schemeClr val="bg1"/>
              </a:solidFill>
            </a:endParaRPr>
          </a:p>
          <a:p>
            <a:pPr eaLnBrk="1" hangingPunct="1"/>
            <a:r>
              <a:rPr lang="en-US" altLang="en-US" b="1" dirty="0">
                <a:solidFill>
                  <a:schemeClr val="bg1"/>
                </a:solidFill>
              </a:rPr>
              <a:t>Neda </a:t>
            </a:r>
            <a:r>
              <a:rPr lang="en-US" altLang="en-US" b="1" dirty="0" err="1">
                <a:solidFill>
                  <a:schemeClr val="bg1"/>
                </a:solidFill>
              </a:rPr>
              <a:t>Jafar</a:t>
            </a:r>
            <a:r>
              <a:rPr lang="en-US" altLang="en-US" b="1" dirty="0">
                <a:solidFill>
                  <a:schemeClr val="bg1"/>
                </a:solidFill>
              </a:rPr>
              <a:t>, Statistics Division</a:t>
            </a:r>
          </a:p>
          <a:p>
            <a:pPr eaLnBrk="1" hangingPunct="1"/>
            <a:r>
              <a:rPr lang="en-US" altLang="en-US" b="1" dirty="0">
                <a:solidFill>
                  <a:schemeClr val="bg1"/>
                </a:solidFill>
              </a:rPr>
              <a:t>jafarn@un.org</a:t>
            </a:r>
          </a:p>
        </p:txBody>
      </p:sp>
      <p:sp>
        <p:nvSpPr>
          <p:cNvPr id="7" name="Rectangle 6"/>
          <p:cNvSpPr/>
          <p:nvPr/>
        </p:nvSpPr>
        <p:spPr>
          <a:xfrm>
            <a:off x="7236619" y="242904"/>
            <a:ext cx="1729581" cy="1493027"/>
          </a:xfrm>
          <a:prstGeom prst="rect">
            <a:avLst/>
          </a:prstGeom>
          <a:blipFill>
            <a:blip r:embed="rId3">
              <a:extLst>
                <a:ext uri="{28A0092B-C50C-407E-A947-70E740481C1C}">
                  <a14:useLocalDpi xmlns:a14="http://schemas.microsoft.com/office/drawing/2010/main" val="0"/>
                </a:ext>
              </a:extLst>
            </a:blip>
            <a:srcRect/>
            <a:stretch>
              <a:fillRect t="-2000" b="-2000"/>
            </a:stretch>
          </a:blipFill>
          <a:effectLst>
            <a:outerShdw blurRad="50800" dist="127000" dir="2700000" algn="t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3">
              <a:tint val="50000"/>
              <a:hueOff val="9834276"/>
              <a:satOff val="-8604"/>
              <a:lumOff val="-528"/>
              <a:alphaOff val="0"/>
            </a:schemeClr>
          </a:effectRef>
          <a:fontRef idx="minor">
            <a:schemeClr val="lt1">
              <a:hueOff val="0"/>
              <a:satOff val="0"/>
              <a:lumOff val="0"/>
              <a:alphaOff val="0"/>
            </a:schemeClr>
          </a:fontRef>
        </p:style>
        <p:txBody>
          <a:bodyPr/>
          <a:lstStyle/>
          <a:p>
            <a:endParaRPr lang="en-GB" dirty="0"/>
          </a:p>
        </p:txBody>
      </p:sp>
      <p:sp>
        <p:nvSpPr>
          <p:cNvPr id="2" name="Rectangle 1"/>
          <p:cNvSpPr/>
          <p:nvPr/>
        </p:nvSpPr>
        <p:spPr>
          <a:xfrm>
            <a:off x="6908800" y="5459306"/>
            <a:ext cx="1612053" cy="13986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185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557209" y="730228"/>
            <a:ext cx="8029575" cy="1323439"/>
          </a:xfrm>
          <a:prstGeom prst="rect">
            <a:avLst/>
          </a:prstGeom>
          <a:noFill/>
        </p:spPr>
        <p:txBody>
          <a:bodyPr wrap="square" rtlCol="0">
            <a:spAutoFit/>
          </a:bodyPr>
          <a:lstStyle/>
          <a:p>
            <a:r>
              <a:rPr lang="en-GB" sz="2000" dirty="0"/>
              <a:t>16.1.3</a:t>
            </a:r>
          </a:p>
          <a:p>
            <a:pPr lvl="2"/>
            <a:r>
              <a:rPr lang="en-GB" sz="2000" dirty="0"/>
              <a:t>Proportion of population subjected to (a) physical violence, (b) psychological violence and (c) sexual violence in the previous 12 months</a:t>
            </a:r>
          </a:p>
        </p:txBody>
      </p:sp>
      <p:pic>
        <p:nvPicPr>
          <p:cNvPr id="3" name="Picture 2">
            <a:extLst>
              <a:ext uri="{FF2B5EF4-FFF2-40B4-BE49-F238E27FC236}">
                <a16:creationId xmlns:a16="http://schemas.microsoft.com/office/drawing/2014/main" id="{E4DC32C5-5180-4F2A-99A5-4028F9266C14}"/>
              </a:ext>
            </a:extLst>
          </p:cNvPr>
          <p:cNvPicPr>
            <a:picLocks noChangeAspect="1"/>
          </p:cNvPicPr>
          <p:nvPr/>
        </p:nvPicPr>
        <p:blipFill>
          <a:blip r:embed="rId2"/>
          <a:stretch>
            <a:fillRect/>
          </a:stretch>
        </p:blipFill>
        <p:spPr>
          <a:xfrm>
            <a:off x="3157533" y="2397918"/>
            <a:ext cx="2943229" cy="2870557"/>
          </a:xfrm>
          <a:prstGeom prst="rect">
            <a:avLst/>
          </a:prstGeom>
        </p:spPr>
      </p:pic>
      <p:sp>
        <p:nvSpPr>
          <p:cNvPr id="7" name="TextBox 6">
            <a:extLst>
              <a:ext uri="{FF2B5EF4-FFF2-40B4-BE49-F238E27FC236}">
                <a16:creationId xmlns:a16="http://schemas.microsoft.com/office/drawing/2014/main" id="{60E5724D-BB58-4177-8BEC-96CD4C5E1939}"/>
              </a:ext>
            </a:extLst>
          </p:cNvPr>
          <p:cNvSpPr txBox="1"/>
          <p:nvPr/>
        </p:nvSpPr>
        <p:spPr>
          <a:xfrm>
            <a:off x="1241816" y="5197969"/>
            <a:ext cx="6774662" cy="1015663"/>
          </a:xfrm>
          <a:prstGeom prst="rect">
            <a:avLst/>
          </a:prstGeom>
          <a:noFill/>
        </p:spPr>
        <p:txBody>
          <a:bodyPr wrap="square" rtlCol="0">
            <a:spAutoFit/>
          </a:bodyPr>
          <a:lstStyle/>
          <a:p>
            <a:pPr algn="ctr"/>
            <a:r>
              <a:rPr lang="en-GB" sz="6000" b="1" dirty="0">
                <a:solidFill>
                  <a:srgbClr val="FF0000"/>
                </a:solidFill>
              </a:rPr>
              <a:t>Data not available</a:t>
            </a:r>
          </a:p>
        </p:txBody>
      </p:sp>
    </p:spTree>
    <p:extLst>
      <p:ext uri="{BB962C8B-B14F-4D97-AF65-F5344CB8AC3E}">
        <p14:creationId xmlns:p14="http://schemas.microsoft.com/office/powerpoint/2010/main" val="1275982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557209" y="730228"/>
            <a:ext cx="8029575" cy="1015663"/>
          </a:xfrm>
          <a:prstGeom prst="rect">
            <a:avLst/>
          </a:prstGeom>
          <a:noFill/>
        </p:spPr>
        <p:txBody>
          <a:bodyPr wrap="square" rtlCol="0">
            <a:spAutoFit/>
          </a:bodyPr>
          <a:lstStyle/>
          <a:p>
            <a:r>
              <a:rPr lang="en-GB" sz="2000" dirty="0"/>
              <a:t>16.2.2</a:t>
            </a:r>
          </a:p>
          <a:p>
            <a:pPr lvl="2"/>
            <a:r>
              <a:rPr lang="en-GB" sz="2000" dirty="0"/>
              <a:t>Number of victims of human trafficking per 100,000 population, by sex, age and form of exploitation</a:t>
            </a:r>
          </a:p>
        </p:txBody>
      </p:sp>
      <p:pic>
        <p:nvPicPr>
          <p:cNvPr id="3" name="Picture 2">
            <a:extLst>
              <a:ext uri="{FF2B5EF4-FFF2-40B4-BE49-F238E27FC236}">
                <a16:creationId xmlns:a16="http://schemas.microsoft.com/office/drawing/2014/main" id="{E4DC32C5-5180-4F2A-99A5-4028F9266C14}"/>
              </a:ext>
            </a:extLst>
          </p:cNvPr>
          <p:cNvPicPr>
            <a:picLocks noChangeAspect="1"/>
          </p:cNvPicPr>
          <p:nvPr/>
        </p:nvPicPr>
        <p:blipFill>
          <a:blip r:embed="rId2"/>
          <a:stretch>
            <a:fillRect/>
          </a:stretch>
        </p:blipFill>
        <p:spPr>
          <a:xfrm>
            <a:off x="3157533" y="2397918"/>
            <a:ext cx="2943229" cy="2870557"/>
          </a:xfrm>
          <a:prstGeom prst="rect">
            <a:avLst/>
          </a:prstGeom>
        </p:spPr>
      </p:pic>
      <p:sp>
        <p:nvSpPr>
          <p:cNvPr id="7" name="TextBox 6">
            <a:extLst>
              <a:ext uri="{FF2B5EF4-FFF2-40B4-BE49-F238E27FC236}">
                <a16:creationId xmlns:a16="http://schemas.microsoft.com/office/drawing/2014/main" id="{60E5724D-BB58-4177-8BEC-96CD4C5E1939}"/>
              </a:ext>
            </a:extLst>
          </p:cNvPr>
          <p:cNvSpPr txBox="1"/>
          <p:nvPr/>
        </p:nvSpPr>
        <p:spPr>
          <a:xfrm>
            <a:off x="1241816" y="5197969"/>
            <a:ext cx="6774662" cy="1015663"/>
          </a:xfrm>
          <a:prstGeom prst="rect">
            <a:avLst/>
          </a:prstGeom>
          <a:noFill/>
        </p:spPr>
        <p:txBody>
          <a:bodyPr wrap="square" rtlCol="0">
            <a:spAutoFit/>
          </a:bodyPr>
          <a:lstStyle/>
          <a:p>
            <a:pPr algn="ctr"/>
            <a:r>
              <a:rPr lang="en-GB" sz="6000" b="1" dirty="0">
                <a:solidFill>
                  <a:srgbClr val="FF0000"/>
                </a:solidFill>
              </a:rPr>
              <a:t>Data not available</a:t>
            </a:r>
          </a:p>
        </p:txBody>
      </p:sp>
    </p:spTree>
    <p:extLst>
      <p:ext uri="{BB962C8B-B14F-4D97-AF65-F5344CB8AC3E}">
        <p14:creationId xmlns:p14="http://schemas.microsoft.com/office/powerpoint/2010/main" val="214067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614361" y="565328"/>
            <a:ext cx="8029575" cy="1015663"/>
          </a:xfrm>
          <a:prstGeom prst="rect">
            <a:avLst/>
          </a:prstGeom>
          <a:noFill/>
        </p:spPr>
        <p:txBody>
          <a:bodyPr wrap="square" rtlCol="0">
            <a:spAutoFit/>
          </a:bodyPr>
          <a:lstStyle/>
          <a:p>
            <a:r>
              <a:rPr lang="en-GB" sz="2000" dirty="0"/>
              <a:t>16.2.3</a:t>
            </a:r>
          </a:p>
          <a:p>
            <a:pPr lvl="2"/>
            <a:r>
              <a:rPr lang="en-GB" sz="2000" dirty="0"/>
              <a:t>Proportion of young women and men aged 18–29 years who experienced sexual violence by age 18</a:t>
            </a:r>
          </a:p>
        </p:txBody>
      </p:sp>
      <p:pic>
        <p:nvPicPr>
          <p:cNvPr id="10" name="Picture 9">
            <a:extLst>
              <a:ext uri="{FF2B5EF4-FFF2-40B4-BE49-F238E27FC236}">
                <a16:creationId xmlns:a16="http://schemas.microsoft.com/office/drawing/2014/main" id="{182BFF08-1DC1-4694-8580-010B4C976FAA}"/>
              </a:ext>
            </a:extLst>
          </p:cNvPr>
          <p:cNvPicPr>
            <a:picLocks noChangeAspect="1"/>
          </p:cNvPicPr>
          <p:nvPr/>
        </p:nvPicPr>
        <p:blipFill>
          <a:blip r:embed="rId2"/>
          <a:stretch>
            <a:fillRect/>
          </a:stretch>
        </p:blipFill>
        <p:spPr>
          <a:xfrm>
            <a:off x="3697288" y="6329739"/>
            <a:ext cx="5346700" cy="390710"/>
          </a:xfrm>
          <a:prstGeom prst="rect">
            <a:avLst/>
          </a:prstGeom>
        </p:spPr>
      </p:pic>
      <p:pic>
        <p:nvPicPr>
          <p:cNvPr id="3" name="Picture 2">
            <a:extLst>
              <a:ext uri="{FF2B5EF4-FFF2-40B4-BE49-F238E27FC236}">
                <a16:creationId xmlns:a16="http://schemas.microsoft.com/office/drawing/2014/main" id="{16958347-96F9-47B4-B297-667403E1DF43}"/>
              </a:ext>
            </a:extLst>
          </p:cNvPr>
          <p:cNvPicPr>
            <a:picLocks noChangeAspect="1"/>
          </p:cNvPicPr>
          <p:nvPr/>
        </p:nvPicPr>
        <p:blipFill>
          <a:blip r:embed="rId3"/>
          <a:stretch>
            <a:fillRect/>
          </a:stretch>
        </p:blipFill>
        <p:spPr>
          <a:xfrm>
            <a:off x="946647" y="1930794"/>
            <a:ext cx="3157041" cy="4346397"/>
          </a:xfrm>
          <a:prstGeom prst="rect">
            <a:avLst/>
          </a:prstGeom>
        </p:spPr>
      </p:pic>
      <p:pic>
        <p:nvPicPr>
          <p:cNvPr id="6" name="Picture 5">
            <a:extLst>
              <a:ext uri="{FF2B5EF4-FFF2-40B4-BE49-F238E27FC236}">
                <a16:creationId xmlns:a16="http://schemas.microsoft.com/office/drawing/2014/main" id="{A42BB91C-A611-4783-AB31-44C86D91F802}"/>
              </a:ext>
            </a:extLst>
          </p:cNvPr>
          <p:cNvPicPr>
            <a:picLocks noChangeAspect="1"/>
          </p:cNvPicPr>
          <p:nvPr/>
        </p:nvPicPr>
        <p:blipFill>
          <a:blip r:embed="rId4"/>
          <a:stretch>
            <a:fillRect/>
          </a:stretch>
        </p:blipFill>
        <p:spPr>
          <a:xfrm>
            <a:off x="4847876" y="1928597"/>
            <a:ext cx="3157040" cy="4346396"/>
          </a:xfrm>
          <a:prstGeom prst="rect">
            <a:avLst/>
          </a:prstGeom>
        </p:spPr>
      </p:pic>
    </p:spTree>
    <p:extLst>
      <p:ext uri="{BB962C8B-B14F-4D97-AF65-F5344CB8AC3E}">
        <p14:creationId xmlns:p14="http://schemas.microsoft.com/office/powerpoint/2010/main" val="196357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6963" y="1146175"/>
            <a:ext cx="7134225" cy="328613"/>
          </a:xfrm>
        </p:spPr>
        <p:txBody>
          <a:bodyPr/>
          <a:lstStyle/>
          <a:p>
            <a:pPr>
              <a:buFont typeface="Arial" charset="0"/>
              <a:buNone/>
              <a:defRPr/>
            </a:pPr>
            <a:r>
              <a:rPr lang="en-US" dirty="0">
                <a:ea typeface="ＭＳ Ｐゴシック" charset="-128"/>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4" name="Chart Placeholder 6"/>
          <p:cNvGraphicFramePr>
            <a:graphicFrameLocks noGrp="1"/>
          </p:cNvGraphicFramePr>
          <p:nvPr>
            <p:ph type="chart" sz="quarter" idx="16"/>
            <p:extLst>
              <p:ext uri="{D42A27DB-BD31-4B8C-83A1-F6EECF244321}">
                <p14:modId xmlns:p14="http://schemas.microsoft.com/office/powerpoint/2010/main" val="3848754899"/>
              </p:ext>
            </p:extLst>
          </p:nvPr>
        </p:nvGraphicFramePr>
        <p:xfrm>
          <a:off x="2906354" y="2113473"/>
          <a:ext cx="3701480" cy="4295206"/>
        </p:xfrm>
        <a:graphic>
          <a:graphicData uri="http://schemas.openxmlformats.org/presentationml/2006/ole">
            <mc:AlternateContent xmlns:mc="http://schemas.openxmlformats.org/markup-compatibility/2006">
              <mc:Choice xmlns:v="urn:schemas-microsoft-com:vml" Requires="v">
                <p:oleObj spid="_x0000_s71740" name="Chart" r:id="rId4" imgW="3302100" imgH="3994142" progId="Excel.Chart.8">
                  <p:embed/>
                </p:oleObj>
              </mc:Choice>
              <mc:Fallback>
                <p:oleObj name="Chart" r:id="rId4" imgW="3302100" imgH="3994142" progId="Excel.Chart.8">
                  <p:embed/>
                  <p:pic>
                    <p:nvPicPr>
                      <p:cNvPr id="0" name="Chart Placeholder 6"/>
                      <p:cNvPicPr>
                        <a:picLocks noGrp="1" noChangeArrowheads="1"/>
                      </p:cNvPicPr>
                      <p:nvPr/>
                    </p:nvPicPr>
                    <p:blipFill>
                      <a:blip r:embed="rId5"/>
                      <a:srcRect/>
                      <a:stretch>
                        <a:fillRect/>
                      </a:stretch>
                    </p:blipFill>
                    <p:spPr bwMode="auto">
                      <a:xfrm>
                        <a:off x="2906354" y="2113473"/>
                        <a:ext cx="3701480" cy="4295206"/>
                      </a:xfrm>
                      <a:prstGeom prst="rect">
                        <a:avLst/>
                      </a:prstGeom>
                      <a:noFill/>
                      <a:ln>
                        <a:noFill/>
                      </a:ln>
                      <a:extLst/>
                    </p:spPr>
                  </p:pic>
                </p:oleObj>
              </mc:Fallback>
            </mc:AlternateContent>
          </a:graphicData>
        </a:graphic>
      </p:graphicFrame>
      <p:sp>
        <p:nvSpPr>
          <p:cNvPr id="71682" name="Text Placeholder 2"/>
          <p:cNvSpPr>
            <a:spLocks noGrp="1"/>
          </p:cNvSpPr>
          <p:nvPr>
            <p:ph type="body" sz="quarter" idx="11"/>
          </p:nvPr>
        </p:nvSpPr>
        <p:spPr bwMode="auto">
          <a:xfrm>
            <a:off x="1614488" y="931863"/>
            <a:ext cx="6937375" cy="414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cs typeface="Arial" panose="020B0604020202020204" pitchFamily="34" charset="0"/>
              </a:rPr>
              <a:t>Assessment of data availability in Tier I</a:t>
            </a:r>
          </a:p>
          <a:p>
            <a:endParaRPr lang="en-US" altLang="en-US" dirty="0">
              <a:latin typeface="Arial" panose="020B0604020202020204" pitchFamily="34" charset="0"/>
              <a:cs typeface="Arial" panose="020B0604020202020204" pitchFamily="34" charset="0"/>
            </a:endParaRPr>
          </a:p>
        </p:txBody>
      </p:sp>
      <p:sp>
        <p:nvSpPr>
          <p:cNvPr id="30724" name="Text Placeholder 3"/>
          <p:cNvSpPr>
            <a:spLocks noGrp="1"/>
          </p:cNvSpPr>
          <p:nvPr>
            <p:ph type="body" sz="quarter" idx="15"/>
          </p:nvPr>
        </p:nvSpPr>
        <p:spPr bwMode="auto">
          <a:xfrm>
            <a:off x="1614488" y="2029364"/>
            <a:ext cx="7327900" cy="47585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anose="05000000000000000000" pitchFamily="2" charset="2"/>
              <a:buChar char="Ø"/>
              <a:defRPr/>
            </a:pPr>
            <a:r>
              <a:rPr lang="en-US" altLang="en-US" sz="2400" dirty="0">
                <a:latin typeface="Arial" panose="020B0604020202020204" pitchFamily="34" charset="0"/>
                <a:cs typeface="Arial" panose="020B0604020202020204" pitchFamily="34" charset="0"/>
              </a:rPr>
              <a:t>26 gender – related indicators</a:t>
            </a:r>
          </a:p>
          <a:p>
            <a:pPr>
              <a:spcBef>
                <a:spcPct val="0"/>
              </a:spcBef>
              <a:buFont typeface="Wingdings" panose="05000000000000000000" pitchFamily="2" charset="2"/>
              <a:buChar char="Ø"/>
              <a:defRPr/>
            </a:pPr>
            <a:endParaRPr lang="en-US" altLang="en-US" sz="2400" dirty="0">
              <a:latin typeface="Arial" panose="020B0604020202020204" pitchFamily="34" charset="0"/>
              <a:cs typeface="Arial" panose="020B0604020202020204" pitchFamily="34" charset="0"/>
            </a:endParaRPr>
          </a:p>
          <a:p>
            <a:pPr marL="342900" lvl="1" indent="-342900">
              <a:spcBef>
                <a:spcPct val="0"/>
              </a:spcBef>
              <a:buFont typeface="Wingdings" panose="05000000000000000000" pitchFamily="2" charset="2"/>
              <a:buChar char="Ø"/>
              <a:defRPr/>
            </a:pPr>
            <a:r>
              <a:rPr lang="en-GB" sz="2400" dirty="0">
                <a:solidFill>
                  <a:schemeClr val="tx1"/>
                </a:solidFill>
                <a:cs typeface="ＭＳ Ｐゴシック" charset="-128"/>
              </a:rPr>
              <a:t>data are available with more than two-point in time series</a:t>
            </a:r>
          </a:p>
          <a:p>
            <a:pPr lvl="1" indent="-107950">
              <a:spcBef>
                <a:spcPct val="0"/>
              </a:spcBef>
              <a:buFont typeface="Arial" panose="020B0604020202020204" pitchFamily="34" charset="0"/>
              <a:buChar char="•"/>
              <a:defRPr/>
            </a:pPr>
            <a:endParaRPr lang="en-GB" sz="2400" dirty="0">
              <a:solidFill>
                <a:schemeClr val="accent1"/>
              </a:solidFill>
              <a:cs typeface="ＭＳ Ｐゴシック" charset="-128"/>
            </a:endParaRPr>
          </a:p>
          <a:p>
            <a:pPr marL="4129088" lvl="1" indent="-285750">
              <a:spcBef>
                <a:spcPct val="0"/>
              </a:spcBef>
              <a:buFont typeface="Arial" panose="020B0604020202020204" pitchFamily="34" charset="0"/>
              <a:buChar char="•"/>
              <a:defRPr/>
            </a:pPr>
            <a:r>
              <a:rPr lang="en-GB" sz="2400" dirty="0">
                <a:solidFill>
                  <a:schemeClr val="accent1"/>
                </a:solidFill>
                <a:cs typeface="ＭＳ Ｐゴシック" charset="-128"/>
              </a:rPr>
              <a:t>31 % are available </a:t>
            </a:r>
          </a:p>
          <a:p>
            <a:pPr marL="4129088" lvl="1" indent="-285750">
              <a:spcBef>
                <a:spcPct val="0"/>
              </a:spcBef>
              <a:buFont typeface="Arial" panose="020B0604020202020204" pitchFamily="34" charset="0"/>
              <a:buChar char="•"/>
              <a:defRPr/>
            </a:pPr>
            <a:endParaRPr lang="en-GB" sz="2400" dirty="0">
              <a:solidFill>
                <a:schemeClr val="accent1"/>
              </a:solidFill>
              <a:cs typeface="ＭＳ Ｐゴシック" charset="-128"/>
            </a:endParaRPr>
          </a:p>
          <a:p>
            <a:pPr marL="4129088" lvl="1" indent="-285750">
              <a:spcBef>
                <a:spcPct val="0"/>
              </a:spcBef>
              <a:buFont typeface="Arial" panose="020B0604020202020204" pitchFamily="34" charset="0"/>
              <a:buChar char="•"/>
              <a:defRPr/>
            </a:pPr>
            <a:r>
              <a:rPr lang="en-GB" sz="2400" dirty="0">
                <a:solidFill>
                  <a:schemeClr val="accent1"/>
                </a:solidFill>
                <a:cs typeface="ＭＳ Ｐゴシック" charset="-128"/>
              </a:rPr>
              <a:t>69% not available</a:t>
            </a:r>
            <a:endParaRPr lang="en-US" altLang="en-US" sz="2400" dirty="0">
              <a:solidFill>
                <a:schemeClr val="accent1"/>
              </a:solidFill>
              <a:latin typeface="Arial" panose="020B0604020202020204" pitchFamily="34" charset="0"/>
              <a:cs typeface="Arial" panose="020B0604020202020204" pitchFamily="34" charset="0"/>
            </a:endParaRPr>
          </a:p>
          <a:p>
            <a:pPr lvl="1" indent="-107950">
              <a:spcBef>
                <a:spcPct val="0"/>
              </a:spcBef>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p:txBody>
      </p:sp>
      <p:sp>
        <p:nvSpPr>
          <p:cNvPr id="71685" name="Text Placeholder 4"/>
          <p:cNvSpPr>
            <a:spLocks noGrp="1"/>
          </p:cNvSpPr>
          <p:nvPr>
            <p:ph type="body" sz="quarter" idx="10"/>
          </p:nvPr>
        </p:nvSpPr>
        <p:spPr bwMode="auto">
          <a:xfrm>
            <a:off x="1614488" y="814388"/>
            <a:ext cx="6937375" cy="12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1075"/>
              </a:lnSpc>
              <a:spcBef>
                <a:spcPct val="0"/>
              </a:spcBef>
            </a:pPr>
            <a:r>
              <a:rPr lang="en-US" altLang="en-US">
                <a:latin typeface="Arial" panose="020B0604020202020204" pitchFamily="34" charset="0"/>
                <a:cs typeface="Arial" panose="020B0604020202020204" pitchFamily="34" charset="0"/>
              </a:rPr>
              <a:t>Regional Assessment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4BD235-4118-4C02-8EF5-E45A9D06F384}"/>
              </a:ext>
            </a:extLst>
          </p:cNvPr>
          <p:cNvPicPr>
            <a:picLocks noChangeAspect="1"/>
          </p:cNvPicPr>
          <p:nvPr/>
        </p:nvPicPr>
        <p:blipFill>
          <a:blip r:embed="rId2"/>
          <a:stretch>
            <a:fillRect/>
          </a:stretch>
        </p:blipFill>
        <p:spPr>
          <a:xfrm>
            <a:off x="714375" y="1980410"/>
            <a:ext cx="2847181" cy="4477919"/>
          </a:xfrm>
          <a:prstGeom prst="rect">
            <a:avLst/>
          </a:prstGeom>
        </p:spPr>
      </p:pic>
      <p:sp>
        <p:nvSpPr>
          <p:cNvPr id="9" name="TextBox 8">
            <a:extLst>
              <a:ext uri="{FF2B5EF4-FFF2-40B4-BE49-F238E27FC236}">
                <a16:creationId xmlns:a16="http://schemas.microsoft.com/office/drawing/2014/main" id="{985ECE90-EB31-4E4E-9841-8DED2CB79FEA}"/>
              </a:ext>
            </a:extLst>
          </p:cNvPr>
          <p:cNvSpPr txBox="1"/>
          <p:nvPr/>
        </p:nvSpPr>
        <p:spPr>
          <a:xfrm>
            <a:off x="557211" y="220607"/>
            <a:ext cx="8029575" cy="1631216"/>
          </a:xfrm>
          <a:prstGeom prst="rect">
            <a:avLst/>
          </a:prstGeom>
          <a:noFill/>
        </p:spPr>
        <p:txBody>
          <a:bodyPr wrap="square" rtlCol="0">
            <a:spAutoFit/>
          </a:bodyPr>
          <a:lstStyle/>
          <a:p>
            <a:r>
              <a:rPr lang="en-GB" sz="2000" dirty="0"/>
              <a:t>5.2.1</a:t>
            </a:r>
          </a:p>
          <a:p>
            <a:pPr lvl="2"/>
            <a:r>
              <a:rPr lang="en-GB" sz="2000" dirty="0"/>
              <a:t>Proportion of ever-partnered women and girls aged 15 years and older subjected to physical, sexual or psychological violence by a current or former intimate partner, in the last 12 months, by form of violence and by age group</a:t>
            </a:r>
          </a:p>
        </p:txBody>
      </p:sp>
      <p:graphicFrame>
        <p:nvGraphicFramePr>
          <p:cNvPr id="10" name="Chart 9">
            <a:extLst>
              <a:ext uri="{FF2B5EF4-FFF2-40B4-BE49-F238E27FC236}">
                <a16:creationId xmlns:a16="http://schemas.microsoft.com/office/drawing/2014/main" id="{DD42EB53-778E-40D3-8268-718E02881E56}"/>
              </a:ext>
            </a:extLst>
          </p:cNvPr>
          <p:cNvGraphicFramePr>
            <a:graphicFrameLocks/>
          </p:cNvGraphicFramePr>
          <p:nvPr>
            <p:extLst>
              <p:ext uri="{D42A27DB-BD31-4B8C-83A1-F6EECF244321}">
                <p14:modId xmlns:p14="http://schemas.microsoft.com/office/powerpoint/2010/main" val="1236533741"/>
              </p:ext>
            </p:extLst>
          </p:nvPr>
        </p:nvGraphicFramePr>
        <p:xfrm>
          <a:off x="4571998" y="1980409"/>
          <a:ext cx="4107658" cy="4177503"/>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97FE7A34-0385-4FE6-9897-91B9E9E5EEF3}"/>
              </a:ext>
            </a:extLst>
          </p:cNvPr>
          <p:cNvPicPr>
            <a:picLocks noChangeAspect="1"/>
          </p:cNvPicPr>
          <p:nvPr/>
        </p:nvPicPr>
        <p:blipFill>
          <a:blip r:embed="rId4"/>
          <a:stretch>
            <a:fillRect/>
          </a:stretch>
        </p:blipFill>
        <p:spPr>
          <a:xfrm>
            <a:off x="3697288" y="6329739"/>
            <a:ext cx="5346700" cy="390710"/>
          </a:xfrm>
          <a:prstGeom prst="rect">
            <a:avLst/>
          </a:prstGeom>
        </p:spPr>
      </p:pic>
    </p:spTree>
    <p:extLst>
      <p:ext uri="{BB962C8B-B14F-4D97-AF65-F5344CB8AC3E}">
        <p14:creationId xmlns:p14="http://schemas.microsoft.com/office/powerpoint/2010/main" val="123645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557211" y="220607"/>
            <a:ext cx="8029575" cy="1631216"/>
          </a:xfrm>
          <a:prstGeom prst="rect">
            <a:avLst/>
          </a:prstGeom>
          <a:noFill/>
        </p:spPr>
        <p:txBody>
          <a:bodyPr wrap="square" rtlCol="0">
            <a:spAutoFit/>
          </a:bodyPr>
          <a:lstStyle/>
          <a:p>
            <a:r>
              <a:rPr lang="en-GB" sz="2000" dirty="0"/>
              <a:t>5.2.2</a:t>
            </a:r>
          </a:p>
          <a:p>
            <a:pPr lvl="2"/>
            <a:r>
              <a:rPr lang="en-GB" sz="2000" dirty="0"/>
              <a:t>Proportion of women and girls aged 15 years and older subjected to sexual violence by persons other than an intimate partner, in the last 12 months, by age group and place of occurrence</a:t>
            </a:r>
          </a:p>
        </p:txBody>
      </p:sp>
      <p:graphicFrame>
        <p:nvGraphicFramePr>
          <p:cNvPr id="5" name="Chart 4">
            <a:extLst>
              <a:ext uri="{FF2B5EF4-FFF2-40B4-BE49-F238E27FC236}">
                <a16:creationId xmlns:a16="http://schemas.microsoft.com/office/drawing/2014/main" id="{A362AB35-B203-4970-BB46-8DD9D86BCFB4}"/>
              </a:ext>
            </a:extLst>
          </p:cNvPr>
          <p:cNvGraphicFramePr>
            <a:graphicFrameLocks/>
          </p:cNvGraphicFramePr>
          <p:nvPr>
            <p:extLst>
              <p:ext uri="{D42A27DB-BD31-4B8C-83A1-F6EECF244321}">
                <p14:modId xmlns:p14="http://schemas.microsoft.com/office/powerpoint/2010/main" val="1727755891"/>
              </p:ext>
            </p:extLst>
          </p:nvPr>
        </p:nvGraphicFramePr>
        <p:xfrm>
          <a:off x="4571998" y="1980410"/>
          <a:ext cx="4307683" cy="424894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26661181-F19F-439C-952B-C7DD53D4F2D3}"/>
              </a:ext>
            </a:extLst>
          </p:cNvPr>
          <p:cNvPicPr>
            <a:picLocks noChangeAspect="1"/>
          </p:cNvPicPr>
          <p:nvPr/>
        </p:nvPicPr>
        <p:blipFill>
          <a:blip r:embed="rId3"/>
          <a:stretch>
            <a:fillRect/>
          </a:stretch>
        </p:blipFill>
        <p:spPr>
          <a:xfrm>
            <a:off x="724693" y="1989144"/>
            <a:ext cx="2861469" cy="4464955"/>
          </a:xfrm>
          <a:prstGeom prst="rect">
            <a:avLst/>
          </a:prstGeom>
        </p:spPr>
      </p:pic>
      <p:pic>
        <p:nvPicPr>
          <p:cNvPr id="10" name="Picture 9">
            <a:extLst>
              <a:ext uri="{FF2B5EF4-FFF2-40B4-BE49-F238E27FC236}">
                <a16:creationId xmlns:a16="http://schemas.microsoft.com/office/drawing/2014/main" id="{4CC940CC-FD6E-4E3A-8902-B7B3D0AE661B}"/>
              </a:ext>
            </a:extLst>
          </p:cNvPr>
          <p:cNvPicPr>
            <a:picLocks noChangeAspect="1"/>
          </p:cNvPicPr>
          <p:nvPr/>
        </p:nvPicPr>
        <p:blipFill>
          <a:blip r:embed="rId4"/>
          <a:stretch>
            <a:fillRect/>
          </a:stretch>
        </p:blipFill>
        <p:spPr>
          <a:xfrm>
            <a:off x="3697288" y="6329739"/>
            <a:ext cx="5346700" cy="390710"/>
          </a:xfrm>
          <a:prstGeom prst="rect">
            <a:avLst/>
          </a:prstGeom>
        </p:spPr>
      </p:pic>
    </p:spTree>
    <p:extLst>
      <p:ext uri="{BB962C8B-B14F-4D97-AF65-F5344CB8AC3E}">
        <p14:creationId xmlns:p14="http://schemas.microsoft.com/office/powerpoint/2010/main" val="33323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557211" y="627801"/>
            <a:ext cx="8029575" cy="1015663"/>
          </a:xfrm>
          <a:prstGeom prst="rect">
            <a:avLst/>
          </a:prstGeom>
          <a:noFill/>
        </p:spPr>
        <p:txBody>
          <a:bodyPr wrap="square" rtlCol="0">
            <a:spAutoFit/>
          </a:bodyPr>
          <a:lstStyle/>
          <a:p>
            <a:r>
              <a:rPr lang="en-GB" sz="2000" dirty="0"/>
              <a:t>5.3.1</a:t>
            </a:r>
          </a:p>
          <a:p>
            <a:pPr lvl="2"/>
            <a:r>
              <a:rPr lang="en-GB" sz="2000" dirty="0"/>
              <a:t>Percentage of women aged 20-24 who were married or in a union before age 15 and before age 18</a:t>
            </a:r>
          </a:p>
        </p:txBody>
      </p:sp>
      <p:graphicFrame>
        <p:nvGraphicFramePr>
          <p:cNvPr id="5" name="Chart 4">
            <a:extLst>
              <a:ext uri="{FF2B5EF4-FFF2-40B4-BE49-F238E27FC236}">
                <a16:creationId xmlns:a16="http://schemas.microsoft.com/office/drawing/2014/main" id="{5CFC3F7B-B6D0-4475-9C1A-91EFE8AEC1EB}"/>
              </a:ext>
            </a:extLst>
          </p:cNvPr>
          <p:cNvGraphicFramePr>
            <a:graphicFrameLocks/>
          </p:cNvGraphicFramePr>
          <p:nvPr>
            <p:extLst>
              <p:ext uri="{D42A27DB-BD31-4B8C-83A1-F6EECF244321}">
                <p14:modId xmlns:p14="http://schemas.microsoft.com/office/powerpoint/2010/main" val="560583993"/>
              </p:ext>
            </p:extLst>
          </p:nvPr>
        </p:nvGraphicFramePr>
        <p:xfrm>
          <a:off x="4571999" y="1980409"/>
          <a:ext cx="4093370" cy="424978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F1660492-4488-4912-A627-8CECCDD4F2A7}"/>
              </a:ext>
            </a:extLst>
          </p:cNvPr>
          <p:cNvPicPr>
            <a:picLocks noChangeAspect="1"/>
          </p:cNvPicPr>
          <p:nvPr/>
        </p:nvPicPr>
        <p:blipFill>
          <a:blip r:embed="rId3"/>
          <a:stretch>
            <a:fillRect/>
          </a:stretch>
        </p:blipFill>
        <p:spPr>
          <a:xfrm>
            <a:off x="716573" y="1980409"/>
            <a:ext cx="2905308" cy="4470397"/>
          </a:xfrm>
          <a:prstGeom prst="rect">
            <a:avLst/>
          </a:prstGeom>
        </p:spPr>
      </p:pic>
      <p:pic>
        <p:nvPicPr>
          <p:cNvPr id="10" name="Picture 9">
            <a:extLst>
              <a:ext uri="{FF2B5EF4-FFF2-40B4-BE49-F238E27FC236}">
                <a16:creationId xmlns:a16="http://schemas.microsoft.com/office/drawing/2014/main" id="{CE36C95C-A0E7-41FE-96C4-EE5C98A997B2}"/>
              </a:ext>
            </a:extLst>
          </p:cNvPr>
          <p:cNvPicPr>
            <a:picLocks noChangeAspect="1"/>
          </p:cNvPicPr>
          <p:nvPr/>
        </p:nvPicPr>
        <p:blipFill>
          <a:blip r:embed="rId4"/>
          <a:stretch>
            <a:fillRect/>
          </a:stretch>
        </p:blipFill>
        <p:spPr>
          <a:xfrm>
            <a:off x="3697288" y="6329739"/>
            <a:ext cx="5346700" cy="390710"/>
          </a:xfrm>
          <a:prstGeom prst="rect">
            <a:avLst/>
          </a:prstGeom>
        </p:spPr>
      </p:pic>
    </p:spTree>
    <p:extLst>
      <p:ext uri="{BB962C8B-B14F-4D97-AF65-F5344CB8AC3E}">
        <p14:creationId xmlns:p14="http://schemas.microsoft.com/office/powerpoint/2010/main" val="191367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557211" y="606370"/>
            <a:ext cx="8029575" cy="1015663"/>
          </a:xfrm>
          <a:prstGeom prst="rect">
            <a:avLst/>
          </a:prstGeom>
          <a:noFill/>
        </p:spPr>
        <p:txBody>
          <a:bodyPr wrap="square" rtlCol="0">
            <a:spAutoFit/>
          </a:bodyPr>
          <a:lstStyle/>
          <a:p>
            <a:r>
              <a:rPr lang="en-GB" sz="2000" dirty="0"/>
              <a:t>5.3.2</a:t>
            </a:r>
          </a:p>
          <a:p>
            <a:pPr lvl="2"/>
            <a:r>
              <a:rPr lang="en-GB" sz="2000" dirty="0"/>
              <a:t>Percentage of girls and women aged 15-49 who have undergone female genital mutilation/cutting, by age group</a:t>
            </a:r>
          </a:p>
        </p:txBody>
      </p:sp>
      <p:graphicFrame>
        <p:nvGraphicFramePr>
          <p:cNvPr id="5" name="Chart 4">
            <a:extLst>
              <a:ext uri="{FF2B5EF4-FFF2-40B4-BE49-F238E27FC236}">
                <a16:creationId xmlns:a16="http://schemas.microsoft.com/office/drawing/2014/main" id="{FBCA6046-6670-425B-9BB1-55908BAF0DB6}"/>
              </a:ext>
            </a:extLst>
          </p:cNvPr>
          <p:cNvGraphicFramePr>
            <a:graphicFrameLocks/>
          </p:cNvGraphicFramePr>
          <p:nvPr>
            <p:extLst>
              <p:ext uri="{D42A27DB-BD31-4B8C-83A1-F6EECF244321}">
                <p14:modId xmlns:p14="http://schemas.microsoft.com/office/powerpoint/2010/main" val="205580771"/>
              </p:ext>
            </p:extLst>
          </p:nvPr>
        </p:nvGraphicFramePr>
        <p:xfrm>
          <a:off x="4571997" y="1980410"/>
          <a:ext cx="4193383" cy="436324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91E48656-B99D-461D-950A-81D5D6291B7F}"/>
              </a:ext>
            </a:extLst>
          </p:cNvPr>
          <p:cNvPicPr>
            <a:picLocks noChangeAspect="1"/>
          </p:cNvPicPr>
          <p:nvPr/>
        </p:nvPicPr>
        <p:blipFill>
          <a:blip r:embed="rId3"/>
          <a:stretch>
            <a:fillRect/>
          </a:stretch>
        </p:blipFill>
        <p:spPr>
          <a:xfrm>
            <a:off x="742950" y="1988348"/>
            <a:ext cx="2878931" cy="4429810"/>
          </a:xfrm>
          <a:prstGeom prst="rect">
            <a:avLst/>
          </a:prstGeom>
        </p:spPr>
      </p:pic>
      <p:pic>
        <p:nvPicPr>
          <p:cNvPr id="10" name="Picture 9">
            <a:extLst>
              <a:ext uri="{FF2B5EF4-FFF2-40B4-BE49-F238E27FC236}">
                <a16:creationId xmlns:a16="http://schemas.microsoft.com/office/drawing/2014/main" id="{182BFF08-1DC1-4694-8580-010B4C976FAA}"/>
              </a:ext>
            </a:extLst>
          </p:cNvPr>
          <p:cNvPicPr>
            <a:picLocks noChangeAspect="1"/>
          </p:cNvPicPr>
          <p:nvPr/>
        </p:nvPicPr>
        <p:blipFill>
          <a:blip r:embed="rId4"/>
          <a:stretch>
            <a:fillRect/>
          </a:stretch>
        </p:blipFill>
        <p:spPr>
          <a:xfrm>
            <a:off x="3697288" y="6329739"/>
            <a:ext cx="5346700" cy="390710"/>
          </a:xfrm>
          <a:prstGeom prst="rect">
            <a:avLst/>
          </a:prstGeom>
        </p:spPr>
      </p:pic>
    </p:spTree>
    <p:extLst>
      <p:ext uri="{BB962C8B-B14F-4D97-AF65-F5344CB8AC3E}">
        <p14:creationId xmlns:p14="http://schemas.microsoft.com/office/powerpoint/2010/main" val="112397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557209" y="730228"/>
            <a:ext cx="8029575" cy="1323439"/>
          </a:xfrm>
          <a:prstGeom prst="rect">
            <a:avLst/>
          </a:prstGeom>
          <a:noFill/>
        </p:spPr>
        <p:txBody>
          <a:bodyPr wrap="square" rtlCol="0">
            <a:spAutoFit/>
          </a:bodyPr>
          <a:lstStyle/>
          <a:p>
            <a:r>
              <a:rPr lang="en-GB" sz="2000" dirty="0"/>
              <a:t>11.7.2</a:t>
            </a:r>
          </a:p>
          <a:p>
            <a:pPr lvl="2"/>
            <a:r>
              <a:rPr lang="en-GB" sz="2000" dirty="0"/>
              <a:t>Proportion of persons victim of physical or sexual harassment, by sex, age, disability status and place of occurrence, in the previous 12 months</a:t>
            </a:r>
          </a:p>
        </p:txBody>
      </p:sp>
      <p:pic>
        <p:nvPicPr>
          <p:cNvPr id="3" name="Picture 2">
            <a:extLst>
              <a:ext uri="{FF2B5EF4-FFF2-40B4-BE49-F238E27FC236}">
                <a16:creationId xmlns:a16="http://schemas.microsoft.com/office/drawing/2014/main" id="{E4DC32C5-5180-4F2A-99A5-4028F9266C14}"/>
              </a:ext>
            </a:extLst>
          </p:cNvPr>
          <p:cNvPicPr>
            <a:picLocks noChangeAspect="1"/>
          </p:cNvPicPr>
          <p:nvPr/>
        </p:nvPicPr>
        <p:blipFill>
          <a:blip r:embed="rId2"/>
          <a:stretch>
            <a:fillRect/>
          </a:stretch>
        </p:blipFill>
        <p:spPr>
          <a:xfrm>
            <a:off x="3157533" y="2397918"/>
            <a:ext cx="2943229" cy="2870557"/>
          </a:xfrm>
          <a:prstGeom prst="rect">
            <a:avLst/>
          </a:prstGeom>
        </p:spPr>
      </p:pic>
      <p:sp>
        <p:nvSpPr>
          <p:cNvPr id="7" name="TextBox 6">
            <a:extLst>
              <a:ext uri="{FF2B5EF4-FFF2-40B4-BE49-F238E27FC236}">
                <a16:creationId xmlns:a16="http://schemas.microsoft.com/office/drawing/2014/main" id="{60E5724D-BB58-4177-8BEC-96CD4C5E1939}"/>
              </a:ext>
            </a:extLst>
          </p:cNvPr>
          <p:cNvSpPr txBox="1"/>
          <p:nvPr/>
        </p:nvSpPr>
        <p:spPr>
          <a:xfrm>
            <a:off x="1462082" y="5197969"/>
            <a:ext cx="6219828" cy="1015663"/>
          </a:xfrm>
          <a:prstGeom prst="rect">
            <a:avLst/>
          </a:prstGeom>
          <a:noFill/>
        </p:spPr>
        <p:txBody>
          <a:bodyPr wrap="square" rtlCol="0">
            <a:spAutoFit/>
          </a:bodyPr>
          <a:lstStyle/>
          <a:p>
            <a:pPr algn="ctr"/>
            <a:r>
              <a:rPr lang="sk-SK" sz="6000" b="1" dirty="0" err="1">
                <a:solidFill>
                  <a:srgbClr val="FF0000"/>
                </a:solidFill>
              </a:rPr>
              <a:t>Tier</a:t>
            </a:r>
            <a:r>
              <a:rPr lang="sk-SK" sz="6000" b="1" dirty="0">
                <a:solidFill>
                  <a:srgbClr val="FF0000"/>
                </a:solidFill>
              </a:rPr>
              <a:t> III </a:t>
            </a:r>
            <a:r>
              <a:rPr lang="sk-SK" sz="6000" b="1" dirty="0" err="1">
                <a:solidFill>
                  <a:srgbClr val="FF0000"/>
                </a:solidFill>
              </a:rPr>
              <a:t>indicator</a:t>
            </a:r>
            <a:endParaRPr lang="en-GB" sz="6000" b="1" dirty="0">
              <a:solidFill>
                <a:srgbClr val="FF0000"/>
              </a:solidFill>
            </a:endParaRPr>
          </a:p>
        </p:txBody>
      </p:sp>
    </p:spTree>
    <p:extLst>
      <p:ext uri="{BB962C8B-B14F-4D97-AF65-F5344CB8AC3E}">
        <p14:creationId xmlns:p14="http://schemas.microsoft.com/office/powerpoint/2010/main" val="428983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614361" y="565328"/>
            <a:ext cx="8029575" cy="1015663"/>
          </a:xfrm>
          <a:prstGeom prst="rect">
            <a:avLst/>
          </a:prstGeom>
          <a:noFill/>
        </p:spPr>
        <p:txBody>
          <a:bodyPr wrap="square" rtlCol="0">
            <a:spAutoFit/>
          </a:bodyPr>
          <a:lstStyle/>
          <a:p>
            <a:r>
              <a:rPr lang="en-GB" sz="2000" dirty="0"/>
              <a:t>16.1.1</a:t>
            </a:r>
          </a:p>
          <a:p>
            <a:pPr lvl="2"/>
            <a:r>
              <a:rPr lang="en-GB" sz="2000" dirty="0"/>
              <a:t>Number of victims of intentional homicide per 100,000 population, by sex and age</a:t>
            </a:r>
          </a:p>
        </p:txBody>
      </p:sp>
      <p:pic>
        <p:nvPicPr>
          <p:cNvPr id="10" name="Picture 9">
            <a:extLst>
              <a:ext uri="{FF2B5EF4-FFF2-40B4-BE49-F238E27FC236}">
                <a16:creationId xmlns:a16="http://schemas.microsoft.com/office/drawing/2014/main" id="{182BFF08-1DC1-4694-8580-010B4C976FAA}"/>
              </a:ext>
            </a:extLst>
          </p:cNvPr>
          <p:cNvPicPr>
            <a:picLocks noChangeAspect="1"/>
          </p:cNvPicPr>
          <p:nvPr/>
        </p:nvPicPr>
        <p:blipFill>
          <a:blip r:embed="rId2"/>
          <a:stretch>
            <a:fillRect/>
          </a:stretch>
        </p:blipFill>
        <p:spPr>
          <a:xfrm>
            <a:off x="3697288" y="6329739"/>
            <a:ext cx="5346700" cy="390710"/>
          </a:xfrm>
          <a:prstGeom prst="rect">
            <a:avLst/>
          </a:prstGeom>
        </p:spPr>
      </p:pic>
      <p:pic>
        <p:nvPicPr>
          <p:cNvPr id="4" name="Picture 3">
            <a:extLst>
              <a:ext uri="{FF2B5EF4-FFF2-40B4-BE49-F238E27FC236}">
                <a16:creationId xmlns:a16="http://schemas.microsoft.com/office/drawing/2014/main" id="{89C3374A-2498-4BD8-A67C-ABC5B485C571}"/>
              </a:ext>
            </a:extLst>
          </p:cNvPr>
          <p:cNvPicPr>
            <a:picLocks noChangeAspect="1"/>
          </p:cNvPicPr>
          <p:nvPr/>
        </p:nvPicPr>
        <p:blipFill>
          <a:blip r:embed="rId3"/>
          <a:stretch>
            <a:fillRect/>
          </a:stretch>
        </p:blipFill>
        <p:spPr>
          <a:xfrm>
            <a:off x="963611" y="1901601"/>
            <a:ext cx="3140077" cy="4323042"/>
          </a:xfrm>
          <a:prstGeom prst="rect">
            <a:avLst/>
          </a:prstGeom>
        </p:spPr>
      </p:pic>
      <p:pic>
        <p:nvPicPr>
          <p:cNvPr id="7" name="Picture 6">
            <a:extLst>
              <a:ext uri="{FF2B5EF4-FFF2-40B4-BE49-F238E27FC236}">
                <a16:creationId xmlns:a16="http://schemas.microsoft.com/office/drawing/2014/main" id="{88411665-43F0-4BEF-9218-DD95F50EE899}"/>
              </a:ext>
            </a:extLst>
          </p:cNvPr>
          <p:cNvPicPr>
            <a:picLocks noChangeAspect="1"/>
          </p:cNvPicPr>
          <p:nvPr/>
        </p:nvPicPr>
        <p:blipFill>
          <a:blip r:embed="rId4"/>
          <a:stretch>
            <a:fillRect/>
          </a:stretch>
        </p:blipFill>
        <p:spPr>
          <a:xfrm>
            <a:off x="5040313" y="1946275"/>
            <a:ext cx="3107627" cy="4278368"/>
          </a:xfrm>
          <a:prstGeom prst="rect">
            <a:avLst/>
          </a:prstGeom>
        </p:spPr>
      </p:pic>
    </p:spTree>
    <p:extLst>
      <p:ext uri="{BB962C8B-B14F-4D97-AF65-F5344CB8AC3E}">
        <p14:creationId xmlns:p14="http://schemas.microsoft.com/office/powerpoint/2010/main" val="199406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5ECE90-EB31-4E4E-9841-8DED2CB79FEA}"/>
              </a:ext>
            </a:extLst>
          </p:cNvPr>
          <p:cNvSpPr txBox="1"/>
          <p:nvPr/>
        </p:nvSpPr>
        <p:spPr>
          <a:xfrm>
            <a:off x="557209" y="730228"/>
            <a:ext cx="8029575" cy="1015663"/>
          </a:xfrm>
          <a:prstGeom prst="rect">
            <a:avLst/>
          </a:prstGeom>
          <a:noFill/>
        </p:spPr>
        <p:txBody>
          <a:bodyPr wrap="square" rtlCol="0">
            <a:spAutoFit/>
          </a:bodyPr>
          <a:lstStyle/>
          <a:p>
            <a:r>
              <a:rPr lang="en-GB" sz="2000" dirty="0"/>
              <a:t>16.1.2</a:t>
            </a:r>
          </a:p>
          <a:p>
            <a:pPr lvl="2"/>
            <a:r>
              <a:rPr lang="en-GB" sz="2000" dirty="0"/>
              <a:t>Conflict-related deaths per 100,000 population, by sex, age and cause</a:t>
            </a:r>
          </a:p>
        </p:txBody>
      </p:sp>
      <p:pic>
        <p:nvPicPr>
          <p:cNvPr id="3" name="Picture 2">
            <a:extLst>
              <a:ext uri="{FF2B5EF4-FFF2-40B4-BE49-F238E27FC236}">
                <a16:creationId xmlns:a16="http://schemas.microsoft.com/office/drawing/2014/main" id="{E4DC32C5-5180-4F2A-99A5-4028F9266C14}"/>
              </a:ext>
            </a:extLst>
          </p:cNvPr>
          <p:cNvPicPr>
            <a:picLocks noChangeAspect="1"/>
          </p:cNvPicPr>
          <p:nvPr/>
        </p:nvPicPr>
        <p:blipFill>
          <a:blip r:embed="rId2"/>
          <a:stretch>
            <a:fillRect/>
          </a:stretch>
        </p:blipFill>
        <p:spPr>
          <a:xfrm>
            <a:off x="3157533" y="2397918"/>
            <a:ext cx="2943229" cy="2870557"/>
          </a:xfrm>
          <a:prstGeom prst="rect">
            <a:avLst/>
          </a:prstGeom>
        </p:spPr>
      </p:pic>
      <p:sp>
        <p:nvSpPr>
          <p:cNvPr id="7" name="TextBox 6">
            <a:extLst>
              <a:ext uri="{FF2B5EF4-FFF2-40B4-BE49-F238E27FC236}">
                <a16:creationId xmlns:a16="http://schemas.microsoft.com/office/drawing/2014/main" id="{60E5724D-BB58-4177-8BEC-96CD4C5E1939}"/>
              </a:ext>
            </a:extLst>
          </p:cNvPr>
          <p:cNvSpPr txBox="1"/>
          <p:nvPr/>
        </p:nvSpPr>
        <p:spPr>
          <a:xfrm>
            <a:off x="1462082" y="5197969"/>
            <a:ext cx="6219828" cy="1015663"/>
          </a:xfrm>
          <a:prstGeom prst="rect">
            <a:avLst/>
          </a:prstGeom>
          <a:noFill/>
        </p:spPr>
        <p:txBody>
          <a:bodyPr wrap="square" rtlCol="0">
            <a:spAutoFit/>
          </a:bodyPr>
          <a:lstStyle/>
          <a:p>
            <a:pPr algn="ctr"/>
            <a:r>
              <a:rPr lang="sk-SK" sz="6000" b="1" dirty="0" err="1">
                <a:solidFill>
                  <a:srgbClr val="FF0000"/>
                </a:solidFill>
              </a:rPr>
              <a:t>Tier</a:t>
            </a:r>
            <a:r>
              <a:rPr lang="sk-SK" sz="6000" b="1" dirty="0">
                <a:solidFill>
                  <a:srgbClr val="FF0000"/>
                </a:solidFill>
              </a:rPr>
              <a:t> III </a:t>
            </a:r>
            <a:r>
              <a:rPr lang="sk-SK" sz="6000" b="1" dirty="0" err="1">
                <a:solidFill>
                  <a:srgbClr val="FF0000"/>
                </a:solidFill>
              </a:rPr>
              <a:t>indicator</a:t>
            </a:r>
            <a:endParaRPr lang="en-GB" sz="6000" b="1" dirty="0">
              <a:solidFill>
                <a:srgbClr val="FF0000"/>
              </a:solidFill>
            </a:endParaRPr>
          </a:p>
        </p:txBody>
      </p:sp>
    </p:spTree>
    <p:extLst>
      <p:ext uri="{BB962C8B-B14F-4D97-AF65-F5344CB8AC3E}">
        <p14:creationId xmlns:p14="http://schemas.microsoft.com/office/powerpoint/2010/main" val="347102772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2452</TotalTime>
  <Words>379</Words>
  <Application>Microsoft Office PowerPoint</Application>
  <PresentationFormat>On-screen Show (4:3)</PresentationFormat>
  <Paragraphs>55</Paragraphs>
  <Slides>13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MS PGothic</vt:lpstr>
      <vt:lpstr>MS PGothic</vt:lpstr>
      <vt:lpstr>Arial</vt:lpstr>
      <vt:lpstr>Calibri</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Quantum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Fares Sfeir</dc:creator>
  <cp:keywords/>
  <dc:description/>
  <cp:lastModifiedBy>Juraj Riecan</cp:lastModifiedBy>
  <cp:revision>274</cp:revision>
  <dcterms:created xsi:type="dcterms:W3CDTF">2011-12-13T13:03:18Z</dcterms:created>
  <dcterms:modified xsi:type="dcterms:W3CDTF">2018-09-18T20:18:58Z</dcterms:modified>
  <cp:category/>
</cp:coreProperties>
</file>