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9" r:id="rId1"/>
  </p:sldMasterIdLst>
  <p:sldIdLst>
    <p:sldId id="256" r:id="rId2"/>
    <p:sldId id="258" r:id="rId3"/>
    <p:sldId id="259" r:id="rId4"/>
    <p:sldId id="260" r:id="rId5"/>
    <p:sldId id="268" r:id="rId6"/>
    <p:sldId id="265" r:id="rId7"/>
    <p:sldId id="266" r:id="rId8"/>
    <p:sldId id="269" r:id="rId9"/>
    <p:sldId id="270" r:id="rId10"/>
    <p:sldId id="271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5" autoAdjust="0"/>
    <p:restoredTop sz="94660"/>
  </p:normalViewPr>
  <p:slideViewPr>
    <p:cSldViewPr>
      <p:cViewPr varScale="1">
        <p:scale>
          <a:sx n="108" d="100"/>
          <a:sy n="108" d="100"/>
        </p:scale>
        <p:origin x="162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5D019-A8C9-4ADD-A1D5-90FDC5C2A8B1}" type="datetimeFigureOut">
              <a:rPr lang="en-US" smtClean="0"/>
              <a:t>31/07/2018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F4F858F6-1068-4188-BF13-B42D2609FD1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6284482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5D019-A8C9-4ADD-A1D5-90FDC5C2A8B1}" type="datetimeFigureOut">
              <a:rPr lang="en-US" smtClean="0"/>
              <a:t>31/07/2018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F4F858F6-1068-4188-BF13-B42D2609FD1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75225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5D019-A8C9-4ADD-A1D5-90FDC5C2A8B1}" type="datetimeFigureOut">
              <a:rPr lang="en-US" smtClean="0"/>
              <a:t>31/07/2018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F4F858F6-1068-4188-BF13-B42D2609FD1A}" type="slidenum">
              <a:rPr lang="en-ZA" smtClean="0"/>
              <a:t>‹#›</a:t>
            </a:fld>
            <a:endParaRPr lang="en-ZA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50103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5D019-A8C9-4ADD-A1D5-90FDC5C2A8B1}" type="datetimeFigureOut">
              <a:rPr lang="en-US" smtClean="0"/>
              <a:t>31/07/2018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4F858F6-1068-4188-BF13-B42D2609FD1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9959964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5D019-A8C9-4ADD-A1D5-90FDC5C2A8B1}" type="datetimeFigureOut">
              <a:rPr lang="en-US" smtClean="0"/>
              <a:t>31/07/2018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4F858F6-1068-4188-BF13-B42D2609FD1A}" type="slidenum">
              <a:rPr lang="en-ZA" smtClean="0"/>
              <a:t>‹#›</a:t>
            </a:fld>
            <a:endParaRPr lang="en-ZA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115153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5D019-A8C9-4ADD-A1D5-90FDC5C2A8B1}" type="datetimeFigureOut">
              <a:rPr lang="en-US" smtClean="0"/>
              <a:t>31/07/2018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4F858F6-1068-4188-BF13-B42D2609FD1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999039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5D019-A8C9-4ADD-A1D5-90FDC5C2A8B1}" type="datetimeFigureOut">
              <a:rPr lang="en-US" smtClean="0"/>
              <a:t>31/07/2018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58F6-1068-4188-BF13-B42D2609FD1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428784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5D019-A8C9-4ADD-A1D5-90FDC5C2A8B1}" type="datetimeFigureOut">
              <a:rPr lang="en-US" smtClean="0"/>
              <a:t>31/07/2018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58F6-1068-4188-BF13-B42D2609FD1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23247771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5D019-A8C9-4ADD-A1D5-90FDC5C2A8B1}" type="datetimeFigureOut">
              <a:rPr lang="en-US" smtClean="0"/>
              <a:t>31/07/2018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58F6-1068-4188-BF13-B42D2609FD1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80595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5D019-A8C9-4ADD-A1D5-90FDC5C2A8B1}" type="datetimeFigureOut">
              <a:rPr lang="en-US" smtClean="0"/>
              <a:t>31/07/2018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F4F858F6-1068-4188-BF13-B42D2609FD1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64237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5D019-A8C9-4ADD-A1D5-90FDC5C2A8B1}" type="datetimeFigureOut">
              <a:rPr lang="en-US" smtClean="0"/>
              <a:t>31/07/2018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F4F858F6-1068-4188-BF13-B42D2609FD1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09377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5D019-A8C9-4ADD-A1D5-90FDC5C2A8B1}" type="datetimeFigureOut">
              <a:rPr lang="en-US" smtClean="0"/>
              <a:t>31/07/2018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F4F858F6-1068-4188-BF13-B42D2609FD1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175585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5D019-A8C9-4ADD-A1D5-90FDC5C2A8B1}" type="datetimeFigureOut">
              <a:rPr lang="en-US" smtClean="0"/>
              <a:t>31/07/2018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58F6-1068-4188-BF13-B42D2609FD1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14864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5D019-A8C9-4ADD-A1D5-90FDC5C2A8B1}" type="datetimeFigureOut">
              <a:rPr lang="en-US" smtClean="0"/>
              <a:t>31/07/2018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58F6-1068-4188-BF13-B42D2609FD1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7156711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5D019-A8C9-4ADD-A1D5-90FDC5C2A8B1}" type="datetimeFigureOut">
              <a:rPr lang="en-US" smtClean="0"/>
              <a:t>31/07/2018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F858F6-1068-4188-BF13-B42D2609FD1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0681457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5D019-A8C9-4ADD-A1D5-90FDC5C2A8B1}" type="datetimeFigureOut">
              <a:rPr lang="en-US" smtClean="0"/>
              <a:t>31/07/2018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F4F858F6-1068-4188-BF13-B42D2609FD1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278079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749"/>
            <a:ext cx="1952272" cy="6852504"/>
            <a:chOff x="6627813" y="196102"/>
            <a:chExt cx="1952625" cy="5677649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6102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5D019-A8C9-4ADD-A1D5-90FDC5C2A8B1}" type="datetimeFigureOut">
              <a:rPr lang="en-US" smtClean="0"/>
              <a:t>31/07/2018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4F858F6-1068-4188-BF13-B42D2609FD1A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326174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10" r:id="rId1"/>
    <p:sldLayoutId id="2147484111" r:id="rId2"/>
    <p:sldLayoutId id="2147484112" r:id="rId3"/>
    <p:sldLayoutId id="2147484113" r:id="rId4"/>
    <p:sldLayoutId id="2147484114" r:id="rId5"/>
    <p:sldLayoutId id="2147484115" r:id="rId6"/>
    <p:sldLayoutId id="2147484116" r:id="rId7"/>
    <p:sldLayoutId id="2147484117" r:id="rId8"/>
    <p:sldLayoutId id="2147484118" r:id="rId9"/>
    <p:sldLayoutId id="2147484119" r:id="rId10"/>
    <p:sldLayoutId id="2147484120" r:id="rId11"/>
    <p:sldLayoutId id="2147484121" r:id="rId12"/>
    <p:sldLayoutId id="2147484122" r:id="rId13"/>
    <p:sldLayoutId id="2147484123" r:id="rId14"/>
    <p:sldLayoutId id="2147484124" r:id="rId15"/>
    <p:sldLayoutId id="214748412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ZA" b="1" dirty="0"/>
              <a:t>Intersectionality: The South African Experience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ZA" sz="1100" dirty="0"/>
              <a:t>Prof Amanda </a:t>
            </a:r>
            <a:r>
              <a:rPr lang="en-ZA" sz="1100" dirty="0" err="1"/>
              <a:t>Gouws</a:t>
            </a:r>
            <a:endParaRPr lang="en-ZA" sz="1100" dirty="0"/>
          </a:p>
          <a:p>
            <a:r>
              <a:rPr lang="en-ZA" sz="1100" dirty="0" err="1"/>
              <a:t>SARChi</a:t>
            </a:r>
            <a:r>
              <a:rPr lang="en-ZA" sz="1100" dirty="0"/>
              <a:t> Chair in Gender Politics</a:t>
            </a:r>
          </a:p>
          <a:p>
            <a:r>
              <a:rPr lang="en-ZA" sz="1100" dirty="0"/>
              <a:t>Stellenbosch University</a:t>
            </a:r>
          </a:p>
          <a:p>
            <a:r>
              <a:rPr lang="en-ZA" sz="1100" dirty="0"/>
              <a:t>ESCWA- Beirut</a:t>
            </a:r>
          </a:p>
          <a:p>
            <a:r>
              <a:rPr lang="en-ZA" sz="1100" dirty="0"/>
              <a:t>26 July 2018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3263CE-256B-420C-96B8-F99A6F10C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When does it become identity politics?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7CDF21-4421-4176-A028-DAB3B43D98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ZA" dirty="0"/>
              <a:t>When one dimension is essentialised at the cost of others</a:t>
            </a:r>
          </a:p>
          <a:p>
            <a:r>
              <a:rPr lang="en-ZA" dirty="0"/>
              <a:t>This is a problem where countries have histories of oppression</a:t>
            </a:r>
          </a:p>
          <a:p>
            <a:r>
              <a:rPr lang="en-ZA" dirty="0"/>
              <a:t>People may experience one dimension as the constitutive dimension of their identity (Black, Muslim etc)</a:t>
            </a:r>
          </a:p>
          <a:p>
            <a:r>
              <a:rPr lang="en-ZA" dirty="0"/>
              <a:t>In South Africa race is linked to the experience of exclusion and marginalization</a:t>
            </a:r>
          </a:p>
          <a:p>
            <a:r>
              <a:rPr lang="en-ZA" dirty="0"/>
              <a:t>The experience of “black pain”</a:t>
            </a:r>
          </a:p>
          <a:p>
            <a:r>
              <a:rPr lang="en-ZA" dirty="0"/>
              <a:t>We need to think about how religion may be used as the constitutive identity in Arab countries</a:t>
            </a:r>
          </a:p>
        </p:txBody>
      </p:sp>
    </p:spTree>
    <p:extLst>
      <p:ext uri="{BB962C8B-B14F-4D97-AF65-F5344CB8AC3E}">
        <p14:creationId xmlns:p14="http://schemas.microsoft.com/office/powerpoint/2010/main" val="972597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err="1"/>
              <a:t>Intersectionality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dirty="0" err="1"/>
              <a:t>Kimberle</a:t>
            </a:r>
            <a:r>
              <a:rPr lang="en-ZA" dirty="0"/>
              <a:t> </a:t>
            </a:r>
            <a:r>
              <a:rPr lang="en-ZA" dirty="0" err="1"/>
              <a:t>Chrenshaw</a:t>
            </a:r>
            <a:r>
              <a:rPr lang="en-ZA" dirty="0"/>
              <a:t> (American legal scholar)  - gender and race to understand discrimination against black women</a:t>
            </a:r>
          </a:p>
          <a:p>
            <a:r>
              <a:rPr lang="en-ZA" dirty="0"/>
              <a:t>What is the most oppressive: gender?  Race?</a:t>
            </a:r>
          </a:p>
          <a:p>
            <a:r>
              <a:rPr lang="en-ZA" dirty="0"/>
              <a:t>“All women are white, all men are </a:t>
            </a:r>
            <a:r>
              <a:rPr lang="en-ZA"/>
              <a:t>black” (Essenstialism)</a:t>
            </a:r>
            <a:endParaRPr lang="en-ZA" dirty="0"/>
          </a:p>
          <a:p>
            <a:r>
              <a:rPr lang="en-ZA" dirty="0"/>
              <a:t>Over time more identity categories were added:  class, sexuality, disability</a:t>
            </a:r>
            <a:r>
              <a:rPr lang="en-ZA"/>
              <a:t>, ethnicity</a:t>
            </a:r>
            <a:endParaRPr lang="en-ZA" dirty="0"/>
          </a:p>
          <a:p>
            <a:r>
              <a:rPr lang="en-ZA" dirty="0"/>
              <a:t>Viewed as </a:t>
            </a:r>
            <a:r>
              <a:rPr lang="en-ZA" b="1" dirty="0"/>
              <a:t>additive</a:t>
            </a:r>
            <a:r>
              <a:rPr lang="en-ZA" dirty="0"/>
              <a:t> – leads to the “Olympics of Oppression” </a:t>
            </a:r>
          </a:p>
          <a:p>
            <a:r>
              <a:rPr lang="en-ZA" dirty="0"/>
              <a:t>This type of intersectionality focuses on identity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/>
              <a:t>Matrix of Domination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Additive is single axis thinking</a:t>
            </a:r>
          </a:p>
          <a:p>
            <a:r>
              <a:rPr lang="en-ZA" dirty="0"/>
              <a:t>We need to think of it as a matrix of domination</a:t>
            </a:r>
          </a:p>
          <a:p>
            <a:r>
              <a:rPr lang="en-ZA" dirty="0"/>
              <a:t>How lived identities, structural systems of power, sites of marginalization and modes of resistance </a:t>
            </a:r>
            <a:r>
              <a:rPr lang="en-ZA" i="1" dirty="0"/>
              <a:t>intersect in dynamic, shifting ways </a:t>
            </a:r>
            <a:r>
              <a:rPr lang="en-ZA" dirty="0"/>
              <a:t>(Vivian May)</a:t>
            </a:r>
          </a:p>
          <a:p>
            <a:r>
              <a:rPr lang="en-ZA" dirty="0"/>
              <a:t>These different categories are co-constitutive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/>
              <a:t>Intersectionality focuses on how different </a:t>
            </a:r>
            <a:r>
              <a:rPr lang="en-ZA" u="sng" dirty="0"/>
              <a:t>vectors of power </a:t>
            </a:r>
            <a:r>
              <a:rPr lang="en-ZA" dirty="0"/>
              <a:t>– </a:t>
            </a:r>
            <a:r>
              <a:rPr lang="en-ZA" dirty="0" err="1"/>
              <a:t>eg</a:t>
            </a:r>
            <a:r>
              <a:rPr lang="en-ZA" dirty="0"/>
              <a:t>  ontology (subjectivity), epistemology (knowledge), identity, experience, praxis (how resistance works /agency)</a:t>
            </a:r>
          </a:p>
          <a:p>
            <a:r>
              <a:rPr lang="en-ZA" dirty="0" err="1"/>
              <a:t>Sirma</a:t>
            </a:r>
            <a:r>
              <a:rPr lang="en-ZA" dirty="0"/>
              <a:t> Bilge: “interlocking relations of dominance of social, political, cultural and economic dynamics and power that is multiple and determined simultaneously”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/>
              <a:t>The Complexity of South African Identities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ZA" dirty="0"/>
              <a:t>Imposed </a:t>
            </a:r>
            <a:r>
              <a:rPr lang="en-ZA" b="1" dirty="0"/>
              <a:t>Racial</a:t>
            </a:r>
            <a:r>
              <a:rPr lang="en-ZA" dirty="0"/>
              <a:t> Identities</a:t>
            </a:r>
          </a:p>
          <a:p>
            <a:pPr lvl="1"/>
            <a:r>
              <a:rPr lang="en-ZA" dirty="0"/>
              <a:t>White, African, </a:t>
            </a:r>
            <a:r>
              <a:rPr lang="en-ZA" dirty="0" err="1"/>
              <a:t>Colored</a:t>
            </a:r>
            <a:r>
              <a:rPr lang="en-ZA" dirty="0"/>
              <a:t> (mixed race) Indian</a:t>
            </a:r>
          </a:p>
          <a:p>
            <a:r>
              <a:rPr lang="en-ZA" dirty="0"/>
              <a:t>Ten African </a:t>
            </a:r>
            <a:r>
              <a:rPr lang="en-ZA" b="1" dirty="0"/>
              <a:t>ethnic</a:t>
            </a:r>
            <a:r>
              <a:rPr lang="en-ZA" dirty="0"/>
              <a:t> groups + Khoi and San (indigenous people)</a:t>
            </a:r>
          </a:p>
          <a:p>
            <a:r>
              <a:rPr lang="en-ZA" dirty="0"/>
              <a:t>Most unequal country in the world (</a:t>
            </a:r>
            <a:r>
              <a:rPr lang="en-ZA" b="1" dirty="0"/>
              <a:t>class</a:t>
            </a:r>
            <a:r>
              <a:rPr lang="en-ZA" dirty="0"/>
              <a:t>)</a:t>
            </a:r>
          </a:p>
          <a:p>
            <a:r>
              <a:rPr lang="en-ZA" dirty="0"/>
              <a:t>Very high rates of poverty (nearly 50% of population)</a:t>
            </a:r>
          </a:p>
          <a:p>
            <a:r>
              <a:rPr lang="en-ZA" dirty="0"/>
              <a:t>One of the highest rates of gender based violence in the world (2016/2017 statistics 49 660 reported rapes) (</a:t>
            </a:r>
            <a:r>
              <a:rPr lang="en-ZA" b="1" dirty="0"/>
              <a:t>gender and sexuality</a:t>
            </a:r>
            <a:r>
              <a:rPr lang="en-ZA" dirty="0"/>
              <a:t>)</a:t>
            </a:r>
          </a:p>
          <a:p>
            <a:r>
              <a:rPr lang="en-ZA" dirty="0"/>
              <a:t>High rates of </a:t>
            </a:r>
            <a:r>
              <a:rPr lang="en-ZA" b="1" dirty="0"/>
              <a:t>disability</a:t>
            </a:r>
          </a:p>
          <a:p>
            <a:r>
              <a:rPr lang="en-ZA" dirty="0"/>
              <a:t>Many different </a:t>
            </a:r>
            <a:r>
              <a:rPr lang="en-ZA" b="1" dirty="0"/>
              <a:t>religious</a:t>
            </a:r>
            <a:r>
              <a:rPr lang="en-ZA" dirty="0"/>
              <a:t> denominations (Christian, Muslim, Hindu and African indigenous religions</a:t>
            </a:r>
          </a:p>
          <a:p>
            <a:r>
              <a:rPr lang="en-ZA" dirty="0"/>
              <a:t>18 million people living in rural areas (</a:t>
            </a:r>
            <a:r>
              <a:rPr lang="en-ZA" b="1" dirty="0"/>
              <a:t>rural/urban </a:t>
            </a:r>
            <a:r>
              <a:rPr lang="en-ZA" dirty="0"/>
              <a:t>divide)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791949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b="1" dirty="0"/>
              <a:t>#</a:t>
            </a:r>
            <a:r>
              <a:rPr lang="en-ZA" b="1" dirty="0" err="1"/>
              <a:t>EndRapeCulture</a:t>
            </a:r>
            <a:r>
              <a:rPr lang="en-ZA" b="1" dirty="0"/>
              <a:t> in South Africa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dirty="0"/>
              <a:t>Black women students call themselves: radical, intersectional, African feminists</a:t>
            </a:r>
          </a:p>
          <a:p>
            <a:r>
              <a:rPr lang="en-ZA" dirty="0"/>
              <a:t>Focus on  how Black women’s sexuality under colonialism was portrayed as “savage, insatiable, depraved and ‘</a:t>
            </a:r>
            <a:r>
              <a:rPr lang="en-ZA" dirty="0" err="1"/>
              <a:t>rapable</a:t>
            </a:r>
            <a:r>
              <a:rPr lang="en-ZA" dirty="0"/>
              <a:t>”</a:t>
            </a:r>
          </a:p>
          <a:p>
            <a:r>
              <a:rPr lang="en-ZA" dirty="0"/>
              <a:t>In South Africa – a deeply racialized society, every encounter between people is already racialised – race (Black African is foregrounded as the main constituting category (white women felt excluded)</a:t>
            </a:r>
          </a:p>
          <a:p>
            <a:r>
              <a:rPr lang="en-ZA" dirty="0"/>
              <a:t>Is white a dimension of intersectionality (is masculinity?)</a:t>
            </a:r>
          </a:p>
          <a:p>
            <a:endParaRPr lang="en-ZA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206" y="1844824"/>
            <a:ext cx="8065294" cy="3914755"/>
          </a:xfrm>
        </p:spPr>
        <p:txBody>
          <a:bodyPr>
            <a:normAutofit/>
          </a:bodyPr>
          <a:lstStyle/>
          <a:p>
            <a:r>
              <a:rPr lang="en-ZA" dirty="0"/>
              <a:t>In the marches students emphasised </a:t>
            </a:r>
            <a:r>
              <a:rPr lang="en-ZA" i="1" dirty="0"/>
              <a:t>black women’s sexuality  (</a:t>
            </a:r>
            <a:r>
              <a:rPr lang="en-ZA" i="1" dirty="0" err="1"/>
              <a:t>gender,race</a:t>
            </a:r>
            <a:r>
              <a:rPr lang="en-ZA" i="1" dirty="0"/>
              <a:t> and sexuality)</a:t>
            </a:r>
          </a:p>
          <a:p>
            <a:r>
              <a:rPr lang="en-ZA" dirty="0"/>
              <a:t>African identity was articulated in relation to white privilege (</a:t>
            </a:r>
            <a:r>
              <a:rPr lang="en-ZA" i="1" dirty="0"/>
              <a:t>class</a:t>
            </a:r>
            <a:r>
              <a:rPr lang="en-ZA" dirty="0"/>
              <a:t>) – they included the janitors (class solidarity)</a:t>
            </a:r>
          </a:p>
          <a:p>
            <a:r>
              <a:rPr lang="en-ZA" dirty="0"/>
              <a:t>This was about anger about sexual violation and the abandonment my male students (</a:t>
            </a:r>
            <a:r>
              <a:rPr lang="en-ZA" i="1" dirty="0"/>
              <a:t>gende</a:t>
            </a:r>
            <a:r>
              <a:rPr lang="en-ZA" dirty="0"/>
              <a:t>r)</a:t>
            </a:r>
          </a:p>
          <a:p>
            <a:r>
              <a:rPr lang="en-ZA" dirty="0"/>
              <a:t>We cannot separate identities of race, sexuality, gender and class here.</a:t>
            </a:r>
          </a:p>
          <a:p>
            <a:r>
              <a:rPr lang="en-ZA" i="1" dirty="0"/>
              <a:t>Power</a:t>
            </a:r>
            <a:r>
              <a:rPr lang="en-ZA" dirty="0"/>
              <a:t> deeply embedded in relationships between men and women</a:t>
            </a:r>
          </a:p>
          <a:p>
            <a:r>
              <a:rPr lang="en-ZA" dirty="0"/>
              <a:t>Women used </a:t>
            </a:r>
            <a:r>
              <a:rPr lang="en-ZA" i="1" dirty="0"/>
              <a:t>agency</a:t>
            </a:r>
            <a:r>
              <a:rPr lang="en-ZA" dirty="0"/>
              <a:t> and </a:t>
            </a:r>
            <a:r>
              <a:rPr lang="en-ZA" i="1" dirty="0"/>
              <a:t>voice</a:t>
            </a:r>
          </a:p>
          <a:p>
            <a:endParaRPr lang="en-ZA" dirty="0"/>
          </a:p>
          <a:p>
            <a:endParaRPr lang="en-ZA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Strategies to Ensure Intersectional Accommodation (Vivian May)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ZA" dirty="0"/>
              <a:t>Projects cannot treat women as a homogeneous group</a:t>
            </a:r>
          </a:p>
          <a:p>
            <a:r>
              <a:rPr lang="en-ZA" dirty="0"/>
              <a:t>We need to understand the structural power relations created by intersectional identities</a:t>
            </a:r>
          </a:p>
          <a:p>
            <a:r>
              <a:rPr lang="en-ZA" dirty="0"/>
              <a:t>Understand how systems of power reinforce each other and how hierarchies exclude women</a:t>
            </a:r>
          </a:p>
          <a:p>
            <a:r>
              <a:rPr lang="en-ZA" dirty="0"/>
              <a:t>We need to understand intra as well as intergroup differences</a:t>
            </a:r>
          </a:p>
          <a:p>
            <a:r>
              <a:rPr lang="en-ZA" dirty="0"/>
              <a:t>Intersectionality shows how oppression and resistance operates and how agency is claimed </a:t>
            </a:r>
          </a:p>
          <a:p>
            <a:r>
              <a:rPr lang="en-ZA" dirty="0"/>
              <a:t>We need to understand structural exclusions</a:t>
            </a:r>
          </a:p>
          <a:p>
            <a:r>
              <a:rPr lang="en-ZA" dirty="0"/>
              <a:t>We need to investigate possibilities for solidarity</a:t>
            </a:r>
          </a:p>
        </p:txBody>
      </p:sp>
    </p:spTree>
    <p:extLst>
      <p:ext uri="{BB962C8B-B14F-4D97-AF65-F5344CB8AC3E}">
        <p14:creationId xmlns:p14="http://schemas.microsoft.com/office/powerpoint/2010/main" val="3285151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AB98E2D6-A9F4-4CA7-B4D2-40E43DDC01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129B3B6-1731-499E-9004-5091ED972F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ZA" dirty="0"/>
              <a:t>How does power ensure the privilege of some and the disadvantage of others?</a:t>
            </a:r>
          </a:p>
          <a:p>
            <a:r>
              <a:rPr lang="en-ZA" dirty="0"/>
              <a:t>Understand the lived subjectivities of people</a:t>
            </a:r>
          </a:p>
          <a:p>
            <a:r>
              <a:rPr lang="en-ZA" dirty="0"/>
              <a:t>It is a body experience – how intersectionality is written on the body (skin </a:t>
            </a:r>
            <a:r>
              <a:rPr lang="en-ZA" dirty="0" err="1"/>
              <a:t>color</a:t>
            </a:r>
            <a:r>
              <a:rPr lang="en-ZA" dirty="0"/>
              <a:t>, features, what type of clothes women wear)</a:t>
            </a:r>
          </a:p>
          <a:p>
            <a:r>
              <a:rPr lang="en-ZA" dirty="0"/>
              <a:t>Understand discourse – how are women talked about, how do they feature in official narratives – is it </a:t>
            </a:r>
            <a:r>
              <a:rPr lang="en-ZA" dirty="0" err="1"/>
              <a:t>liberatory</a:t>
            </a:r>
            <a:r>
              <a:rPr lang="en-ZA" dirty="0"/>
              <a:t> or confining?</a:t>
            </a:r>
          </a:p>
          <a:p>
            <a:r>
              <a:rPr lang="en-ZA" dirty="0"/>
              <a:t>What does the matrix of domination look like? We need to look at the history of a group</a:t>
            </a:r>
          </a:p>
          <a:p>
            <a:r>
              <a:rPr lang="en-ZA" dirty="0"/>
              <a:t>What are the biases and distortions? </a:t>
            </a:r>
          </a:p>
        </p:txBody>
      </p:sp>
    </p:spTree>
    <p:extLst>
      <p:ext uri="{BB962C8B-B14F-4D97-AF65-F5344CB8AC3E}">
        <p14:creationId xmlns:p14="http://schemas.microsoft.com/office/powerpoint/2010/main" val="138979507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1CACE3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1131</TotalTime>
  <Words>727</Words>
  <Application>Microsoft Office PowerPoint</Application>
  <PresentationFormat>On-screen Show (4:3)</PresentationFormat>
  <Paragraphs>62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Century Gothic</vt:lpstr>
      <vt:lpstr>Wingdings 3</vt:lpstr>
      <vt:lpstr>Wisp</vt:lpstr>
      <vt:lpstr>Intersectionality: The South African Experience </vt:lpstr>
      <vt:lpstr>Intersectionality</vt:lpstr>
      <vt:lpstr>Matrix of Domination</vt:lpstr>
      <vt:lpstr>PowerPoint Presentation</vt:lpstr>
      <vt:lpstr>The Complexity of South African Identities</vt:lpstr>
      <vt:lpstr>#EndRapeCulture in South Africa</vt:lpstr>
      <vt:lpstr>PowerPoint Presentation</vt:lpstr>
      <vt:lpstr>Strategies to Ensure Intersectional Accommodation (Vivian May)</vt:lpstr>
      <vt:lpstr>PowerPoint Presentation</vt:lpstr>
      <vt:lpstr>When does it become identity politics?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Intersectionality (18 October)</dc:title>
  <dc:creator>Amanda</dc:creator>
  <cp:lastModifiedBy>Hala Attieh</cp:lastModifiedBy>
  <cp:revision>35</cp:revision>
  <dcterms:created xsi:type="dcterms:W3CDTF">2017-10-18T10:49:06Z</dcterms:created>
  <dcterms:modified xsi:type="dcterms:W3CDTF">2018-07-31T09:17:15Z</dcterms:modified>
</cp:coreProperties>
</file>