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08" r:id="rId2"/>
    <p:sldId id="257" r:id="rId3"/>
    <p:sldId id="509" r:id="rId4"/>
    <p:sldId id="510" r:id="rId5"/>
    <p:sldId id="288" r:id="rId6"/>
    <p:sldId id="491" r:id="rId7"/>
    <p:sldId id="489" r:id="rId8"/>
    <p:sldId id="490" r:id="rId9"/>
    <p:sldId id="292" r:id="rId10"/>
    <p:sldId id="495" r:id="rId11"/>
    <p:sldId id="514" r:id="rId12"/>
    <p:sldId id="462" r:id="rId13"/>
    <p:sldId id="463" r:id="rId14"/>
    <p:sldId id="494" r:id="rId15"/>
    <p:sldId id="496" r:id="rId16"/>
    <p:sldId id="497" r:id="rId17"/>
    <p:sldId id="501" r:id="rId18"/>
    <p:sldId id="299" r:id="rId19"/>
    <p:sldId id="458" r:id="rId20"/>
    <p:sldId id="282" r:id="rId21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566A0"/>
    <a:srgbClr val="80C7DD"/>
    <a:srgbClr val="01B6CB"/>
    <a:srgbClr val="005F72"/>
    <a:srgbClr val="FFCC00"/>
    <a:srgbClr val="ED3F3B"/>
    <a:srgbClr val="D0E0BD"/>
    <a:srgbClr val="EA9B1A"/>
    <a:srgbClr val="97B901"/>
    <a:srgbClr val="CD54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953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1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5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9F2F77-7714-4794-A8D3-89AE0461D0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4060FF-CE3F-4047-8BF8-27F50E6561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987E0C-4757-4CAB-A572-F4C8D4D27432}" type="datetime1">
              <a:rPr lang="en-US"/>
              <a:pPr>
                <a:defRPr/>
              </a:pPr>
              <a:t>19/03/2019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B959B-7EE8-4093-8F94-5170926713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B1EE7-D213-421C-8217-5881DF5FA9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A0F3146-79FC-4AA7-914A-9160E2A60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8B8359-E755-42F3-AE29-498551F4ED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C5AE1-8117-4F77-B0D5-6342B662C6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B2FA64-DC80-42BE-B0C8-104E352A0AF5}" type="datetime1">
              <a:rPr lang="en-US"/>
              <a:pPr>
                <a:defRPr/>
              </a:pPr>
              <a:t>19/03/2019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CDBDE16-0B6A-41DF-96F9-058AB9A3A0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365B011-5B7A-4AE4-BB25-8E62F8968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9694E-9F47-4115-8F74-AFEB871FF2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5F544-AD01-42D9-8A80-8C6FA2175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0A82508-ECC8-454E-8AA1-1AF988441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61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63863D-DF03-4223-8728-726DF19590C2}"/>
              </a:ext>
            </a:extLst>
          </p:cNvPr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9A67C-ADF0-401E-B61D-BD948C4B882A}"/>
              </a:ext>
            </a:extLst>
          </p:cNvPr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22063695-15FB-4C0F-91EA-B2F8623508FE}" type="slidenum">
              <a:rPr lang="en-US" altLang="en-US" sz="60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3036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2570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890589" y="2233703"/>
            <a:ext cx="3772353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-108000" algn="r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  <a:lvl3pPr marL="0" indent="-108000" algn="r">
              <a:spcBef>
                <a:spcPts val="0"/>
              </a:spcBef>
              <a:defRPr lang="en-US" sz="1200" b="0" kern="1200" cap="none" dirty="0" smtClean="0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853441" y="2233703"/>
            <a:ext cx="2676071" cy="3880439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545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BB8753E-BEA9-4B5A-B027-ABA9514833D1}"/>
              </a:ext>
            </a:extLst>
          </p:cNvPr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06F5F6-7194-4D40-A785-EB7F7766DEBC}"/>
              </a:ext>
            </a:extLst>
          </p:cNvPr>
          <p:cNvSpPr txBox="1"/>
          <p:nvPr/>
        </p:nvSpPr>
        <p:spPr>
          <a:xfrm>
            <a:off x="6911975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F5FB2591-1EB2-4459-92DD-8D9FD6802088}" type="slidenum">
              <a:rPr lang="en-US" altLang="en-US" sz="60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7084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6618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72190" y="3587965"/>
            <a:ext cx="6971369" cy="25223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72191" y="1898466"/>
            <a:ext cx="1668677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255195" y="1898466"/>
            <a:ext cx="1612434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23654" y="1898466"/>
            <a:ext cx="1519906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440905" y="1898466"/>
            <a:ext cx="1605177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7611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3DE144-7C91-4433-872A-70CE380F7867}"/>
              </a:ext>
            </a:extLst>
          </p:cNvPr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D51468-7DF7-41BC-A277-034A474F23E2}"/>
              </a:ext>
            </a:extLst>
          </p:cNvPr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E42FA860-C0E2-4516-A0BB-87021FC1036A}" type="slidenum">
              <a:rPr lang="en-US" altLang="en-US" sz="60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3036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2570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028406" y="1914072"/>
            <a:ext cx="3501106" cy="3946072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01512" y="1914072"/>
            <a:ext cx="2984500" cy="3946072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3833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644B6E-87F2-4003-83C7-B99F9CBF1FDA}"/>
              </a:ext>
            </a:extLst>
          </p:cNvPr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C1B037-10F9-4F8E-BF08-CAA8EFA37B13}"/>
              </a:ext>
            </a:extLst>
          </p:cNvPr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6BA113ED-9246-4C0C-8D14-D9397F6E812F}" type="slidenum">
              <a:rPr lang="en-US" altLang="en-US" sz="60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3036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2570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3974874" y="2233703"/>
            <a:ext cx="3554638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-108000" algn="r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  <a:lvl3pPr marL="0" indent="-108000" algn="r">
              <a:spcBef>
                <a:spcPts val="0"/>
              </a:spcBef>
              <a:defRPr lang="en-US" sz="1200" b="0" kern="1200" cap="none" dirty="0" smtClean="0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592570" y="2233613"/>
            <a:ext cx="3208792" cy="3894137"/>
          </a:xfrm>
          <a:prstGeom prst="rect">
            <a:avLst/>
          </a:prstGeom>
        </p:spPr>
        <p:txBody>
          <a:bodyPr vert="horz"/>
          <a:lstStyle>
            <a:lvl1pPr algn="ctr">
              <a:defRPr>
                <a:latin typeface="Arial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1134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2F41050-5EB1-43CE-8E2F-88FB2E4F526C}"/>
              </a:ext>
            </a:extLst>
          </p:cNvPr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08F1F6-A432-48E9-BA52-05D9A7F492BB}"/>
              </a:ext>
            </a:extLst>
          </p:cNvPr>
          <p:cNvSpPr txBox="1"/>
          <p:nvPr/>
        </p:nvSpPr>
        <p:spPr>
          <a:xfrm>
            <a:off x="6880225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2CCFC3FA-77F4-46C8-A799-029D31E2E1CA}" type="slidenum">
              <a:rPr lang="en-US" altLang="en-US" sz="60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C0DDEFE9-1086-45BC-BAC6-7AF1428ECA1E}"/>
              </a:ext>
            </a:extLst>
          </p:cNvPr>
          <p:cNvSpPr/>
          <p:nvPr/>
        </p:nvSpPr>
        <p:spPr>
          <a:xfrm rot="10800000">
            <a:off x="4186238" y="39592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418FDE"/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56D94D03-99B3-438E-9BBB-A44C7832D402}"/>
              </a:ext>
            </a:extLst>
          </p:cNvPr>
          <p:cNvSpPr/>
          <p:nvPr/>
        </p:nvSpPr>
        <p:spPr>
          <a:xfrm rot="10800000">
            <a:off x="4186238" y="52165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418FDE"/>
              </a:solidFill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AE0D183-A879-4646-B1CD-23BC185A5D4B}"/>
              </a:ext>
            </a:extLst>
          </p:cNvPr>
          <p:cNvSpPr/>
          <p:nvPr/>
        </p:nvSpPr>
        <p:spPr>
          <a:xfrm rot="10800000">
            <a:off x="4186238" y="2690813"/>
            <a:ext cx="147637" cy="114300"/>
          </a:xfrm>
          <a:prstGeom prst="triangle">
            <a:avLst/>
          </a:prstGeom>
          <a:solidFill>
            <a:srgbClr val="2D2D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418FDE"/>
              </a:solidFill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E479CEA0-BEA2-4032-868A-0676A30A2CB6}"/>
              </a:ext>
            </a:extLst>
          </p:cNvPr>
          <p:cNvSpPr/>
          <p:nvPr/>
        </p:nvSpPr>
        <p:spPr>
          <a:xfrm rot="16200000">
            <a:off x="3160713" y="3009900"/>
            <a:ext cx="147637" cy="112713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418FDE"/>
              </a:solidFill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1621E63D-DF65-4515-8132-8749E449680B}"/>
              </a:ext>
            </a:extLst>
          </p:cNvPr>
          <p:cNvSpPr/>
          <p:nvPr/>
        </p:nvSpPr>
        <p:spPr>
          <a:xfrm rot="10800000">
            <a:off x="4186238" y="3322638"/>
            <a:ext cx="147637" cy="112712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418FDE"/>
              </a:solidFill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87F3D44-E1A5-4FA3-95BD-5D958BCCCBBF}"/>
              </a:ext>
            </a:extLst>
          </p:cNvPr>
          <p:cNvSpPr/>
          <p:nvPr/>
        </p:nvSpPr>
        <p:spPr>
          <a:xfrm rot="10800000">
            <a:off x="4186238" y="39592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418FDE"/>
              </a:solidFill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9A34D381-A67D-4CDD-B537-23F0373A7490}"/>
              </a:ext>
            </a:extLst>
          </p:cNvPr>
          <p:cNvSpPr/>
          <p:nvPr/>
        </p:nvSpPr>
        <p:spPr>
          <a:xfrm rot="10800000">
            <a:off x="4186238" y="4589463"/>
            <a:ext cx="147637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418FDE"/>
              </a:solidFill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47BD774-990F-4F88-9869-E1966EA3FAC6}"/>
              </a:ext>
            </a:extLst>
          </p:cNvPr>
          <p:cNvSpPr/>
          <p:nvPr/>
        </p:nvSpPr>
        <p:spPr>
          <a:xfrm rot="10800000">
            <a:off x="4186238" y="52165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418FDE"/>
              </a:solidFill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CDD68F1-72E4-47BC-8820-37D55FB3A022}"/>
              </a:ext>
            </a:extLst>
          </p:cNvPr>
          <p:cNvSpPr/>
          <p:nvPr/>
        </p:nvSpPr>
        <p:spPr>
          <a:xfrm rot="10800000">
            <a:off x="1895475" y="3332163"/>
            <a:ext cx="147638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418FDE"/>
              </a:solidFill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23F33AC7-9DE3-4DF5-BCD6-425C40F4026D}"/>
              </a:ext>
            </a:extLst>
          </p:cNvPr>
          <p:cNvSpPr/>
          <p:nvPr/>
        </p:nvSpPr>
        <p:spPr>
          <a:xfrm rot="10800000">
            <a:off x="1895475" y="3959225"/>
            <a:ext cx="147638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418FDE"/>
              </a:solidFill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633E25E4-CA03-4846-86CC-6061650641E0}"/>
              </a:ext>
            </a:extLst>
          </p:cNvPr>
          <p:cNvSpPr/>
          <p:nvPr/>
        </p:nvSpPr>
        <p:spPr>
          <a:xfrm rot="10800000">
            <a:off x="6372225" y="3332163"/>
            <a:ext cx="147638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418FDE"/>
              </a:solidFill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B26544E-21AE-4A0E-A966-48FF9FEC3688}"/>
              </a:ext>
            </a:extLst>
          </p:cNvPr>
          <p:cNvSpPr/>
          <p:nvPr/>
        </p:nvSpPr>
        <p:spPr>
          <a:xfrm rot="10800000">
            <a:off x="6372225" y="3959225"/>
            <a:ext cx="147638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418FDE"/>
              </a:solidFill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4B3E4622-84DB-4BDA-A5E3-443493C5A5B0}"/>
              </a:ext>
            </a:extLst>
          </p:cNvPr>
          <p:cNvSpPr/>
          <p:nvPr/>
        </p:nvSpPr>
        <p:spPr>
          <a:xfrm rot="5400000">
            <a:off x="5102225" y="3009901"/>
            <a:ext cx="147637" cy="112712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418FDE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3036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2570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94799" y="5401111"/>
            <a:ext cx="6631660" cy="360000"/>
          </a:xfrm>
          <a:prstGeom prst="rect">
            <a:avLst/>
          </a:prstGeom>
          <a:solidFill>
            <a:srgbClr val="418FDE"/>
          </a:solidFill>
        </p:spPr>
        <p:txBody>
          <a:bodyPr vert="horz" lIns="72000" tIns="36000" rIns="0" bIns="0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6"/>
          </p:nvPr>
        </p:nvSpPr>
        <p:spPr>
          <a:xfrm>
            <a:off x="5369512" y="3524123"/>
            <a:ext cx="2142068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8"/>
          <p:cNvSpPr>
            <a:spLocks noGrp="1"/>
          </p:cNvSpPr>
          <p:nvPr>
            <p:ph type="body" sz="quarter" idx="27"/>
          </p:nvPr>
        </p:nvSpPr>
        <p:spPr>
          <a:xfrm>
            <a:off x="5369512" y="2889209"/>
            <a:ext cx="2142068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8"/>
          <p:cNvSpPr>
            <a:spLocks noGrp="1"/>
          </p:cNvSpPr>
          <p:nvPr>
            <p:ph type="body" sz="quarter" idx="28"/>
          </p:nvPr>
        </p:nvSpPr>
        <p:spPr>
          <a:xfrm>
            <a:off x="5369512" y="4155138"/>
            <a:ext cx="2160000" cy="360000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38"/>
          <p:cNvSpPr>
            <a:spLocks noGrp="1"/>
          </p:cNvSpPr>
          <p:nvPr>
            <p:ph type="body" sz="quarter" idx="30"/>
          </p:nvPr>
        </p:nvSpPr>
        <p:spPr>
          <a:xfrm>
            <a:off x="3408048" y="2890838"/>
            <a:ext cx="1596649" cy="359998"/>
          </a:xfrm>
          <a:prstGeom prst="rect">
            <a:avLst/>
          </a:prstGeom>
          <a:solidFill>
            <a:srgbClr val="595959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8"/>
          <p:cNvSpPr>
            <a:spLocks noGrp="1"/>
          </p:cNvSpPr>
          <p:nvPr>
            <p:ph type="body" sz="quarter" idx="31"/>
          </p:nvPr>
        </p:nvSpPr>
        <p:spPr>
          <a:xfrm>
            <a:off x="3408048" y="4783876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8"/>
          <p:cNvSpPr>
            <a:spLocks noGrp="1"/>
          </p:cNvSpPr>
          <p:nvPr>
            <p:ph type="body" sz="quarter" idx="32"/>
          </p:nvPr>
        </p:nvSpPr>
        <p:spPr>
          <a:xfrm>
            <a:off x="3408048" y="2257870"/>
            <a:ext cx="1596649" cy="359998"/>
          </a:xfrm>
          <a:prstGeom prst="rect">
            <a:avLst/>
          </a:prstGeom>
          <a:solidFill>
            <a:srgbClr val="2D2D70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8"/>
          <p:cNvSpPr>
            <a:spLocks noGrp="1"/>
          </p:cNvSpPr>
          <p:nvPr>
            <p:ph type="body" sz="quarter" idx="33"/>
          </p:nvPr>
        </p:nvSpPr>
        <p:spPr>
          <a:xfrm>
            <a:off x="886169" y="3524123"/>
            <a:ext cx="2163041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38"/>
          <p:cNvSpPr>
            <a:spLocks noGrp="1"/>
          </p:cNvSpPr>
          <p:nvPr>
            <p:ph type="body" sz="quarter" idx="34"/>
          </p:nvPr>
        </p:nvSpPr>
        <p:spPr>
          <a:xfrm>
            <a:off x="886169" y="2889209"/>
            <a:ext cx="2163041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38"/>
          <p:cNvSpPr>
            <a:spLocks noGrp="1"/>
          </p:cNvSpPr>
          <p:nvPr>
            <p:ph type="body" sz="quarter" idx="35"/>
          </p:nvPr>
        </p:nvSpPr>
        <p:spPr>
          <a:xfrm>
            <a:off x="886168" y="4155138"/>
            <a:ext cx="2181149" cy="360000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38"/>
          <p:cNvSpPr>
            <a:spLocks noGrp="1"/>
          </p:cNvSpPr>
          <p:nvPr>
            <p:ph type="body" sz="quarter" idx="36"/>
          </p:nvPr>
        </p:nvSpPr>
        <p:spPr>
          <a:xfrm>
            <a:off x="3408048" y="4155138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38"/>
          <p:cNvSpPr>
            <a:spLocks noGrp="1"/>
          </p:cNvSpPr>
          <p:nvPr>
            <p:ph type="body" sz="quarter" idx="37"/>
          </p:nvPr>
        </p:nvSpPr>
        <p:spPr>
          <a:xfrm>
            <a:off x="3408048" y="3524123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06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6818" y="1145917"/>
            <a:ext cx="7134369" cy="328159"/>
          </a:xfrm>
          <a:prstGeom prst="rect">
            <a:avLst/>
          </a:prstGeom>
        </p:spPr>
        <p:txBody>
          <a:bodyPr vert="horz" lIns="0" tIns="0" rIns="0" bIns="0" anchor="t"/>
          <a:lstStyle>
            <a:lvl1pPr algn="r">
              <a:lnSpc>
                <a:spcPts val="2700"/>
              </a:lnSpc>
              <a:spcBef>
                <a:spcPts val="0"/>
              </a:spcBef>
              <a:buNone/>
              <a:defRPr sz="2700" b="1" cap="all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684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25772-B7E3-4BC9-8B8D-9C49649C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B5F363-589F-4CA8-9E0E-1611AA5A6A38}" type="datetimeFigureOut">
              <a:rPr lang="en-US"/>
              <a:pPr>
                <a:defRPr/>
              </a:pPr>
              <a:t>19/03/2019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EF615-FC2C-45BF-8D4A-EC339AABE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9D15D-D39A-4C49-9CA8-7707DE1C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1E01300-5DEC-47BD-9370-3FCACC7BF8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74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A994F4-0238-40A7-8706-2833E7F84C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4188" y="3194050"/>
            <a:ext cx="330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085849" y="1376418"/>
            <a:ext cx="7145337" cy="2698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84428" y="803017"/>
            <a:ext cx="7134369" cy="328159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ts val="2700"/>
              </a:lnSpc>
              <a:spcBef>
                <a:spcPts val="0"/>
              </a:spcBef>
              <a:buNone/>
              <a:defRPr sz="27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85275" y="1149318"/>
            <a:ext cx="7145912" cy="2564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1800"/>
              </a:lnSpc>
              <a:spcBef>
                <a:spcPts val="0"/>
              </a:spcBef>
              <a:buNone/>
              <a:defRPr sz="180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879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82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B90D8A-4A1F-4632-A6B7-248B7A0F28C5}"/>
              </a:ext>
            </a:extLst>
          </p:cNvPr>
          <p:cNvSpPr/>
          <p:nvPr/>
        </p:nvSpPr>
        <p:spPr>
          <a:xfrm>
            <a:off x="0" y="1550988"/>
            <a:ext cx="7529513" cy="180975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0598CF-77CE-40F5-9EFC-9FA367BEEE1F}"/>
              </a:ext>
            </a:extLst>
          </p:cNvPr>
          <p:cNvSpPr txBox="1"/>
          <p:nvPr/>
        </p:nvSpPr>
        <p:spPr>
          <a:xfrm>
            <a:off x="44767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1" eaLnBrk="1" hangingPunct="1">
              <a:defRPr/>
            </a:pPr>
            <a:r>
              <a:rPr lang="en-US" sz="600">
                <a:solidFill>
                  <a:srgbClr val="595959"/>
                </a:solidFill>
              </a:rPr>
              <a:t> © </a:t>
            </a:r>
            <a:r>
              <a:rPr lang="ar-SA" sz="600">
                <a:solidFill>
                  <a:srgbClr val="595959"/>
                </a:solidFill>
              </a:rPr>
              <a:t>جميع حقوق الطبع محفوظة للإسكوا. لا تجوز إعادة استخدام أو طبع هذه المادة أو أي جزء منها من غير الحصول على إذن مسبق</a:t>
            </a:r>
            <a:r>
              <a:rPr lang="en-US" sz="600">
                <a:solidFill>
                  <a:srgbClr val="595959"/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038" y="1016906"/>
            <a:ext cx="6616474" cy="41910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2700"/>
              </a:lnSpc>
              <a:defRPr sz="2700" b="1" cap="none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913038" y="2685142"/>
            <a:ext cx="6616474" cy="195035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r">
              <a:lnSpc>
                <a:spcPts val="2800"/>
              </a:lnSpc>
              <a:spcBef>
                <a:spcPts val="0"/>
              </a:spcBef>
              <a:buNone/>
              <a:defRPr sz="21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8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673679" y="791035"/>
            <a:ext cx="6624638" cy="419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42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3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43B04A-6924-41C6-8DCF-50AE07FD5650}"/>
              </a:ext>
            </a:extLst>
          </p:cNvPr>
          <p:cNvSpPr/>
          <p:nvPr/>
        </p:nvSpPr>
        <p:spPr>
          <a:xfrm>
            <a:off x="692150" y="1174750"/>
            <a:ext cx="8451850" cy="46038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44979" y="39188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70858" y="517077"/>
            <a:ext cx="7710597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870858" y="1419497"/>
            <a:ext cx="7710597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 algn="r" rtl="1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algn="r" rtl="1">
              <a:lnSpc>
                <a:spcPct val="100000"/>
              </a:lnSpc>
              <a:spcBef>
                <a:spcPts val="0"/>
              </a:spcBef>
              <a:buNone/>
              <a:defRPr sz="180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 algn="r" rtl="1">
              <a:lnSpc>
                <a:spcPct val="100000"/>
              </a:lnSpc>
              <a:spcBef>
                <a:spcPts val="0"/>
              </a:spcBef>
              <a:buNone/>
              <a:defRPr sz="1800" cap="all">
                <a:solidFill>
                  <a:srgbClr val="595959"/>
                </a:solidFill>
                <a:latin typeface=""/>
              </a:defRPr>
            </a:lvl3pPr>
            <a:lvl4pPr algn="r" rtl="1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9502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721AC1-5A9A-4AE8-BAD5-59DF78CB1088}"/>
              </a:ext>
            </a:extLst>
          </p:cNvPr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440AD-7F6C-4EC9-8638-00488D3CBAF7}"/>
              </a:ext>
            </a:extLst>
          </p:cNvPr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34259101-05FA-449A-9B9E-A2B924801EC6}" type="slidenum">
              <a:rPr lang="en-US" altLang="en-US" sz="60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2" y="707595"/>
            <a:ext cx="6936475" cy="111994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2" y="2233703"/>
            <a:ext cx="4183156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2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5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142443" y="2231743"/>
            <a:ext cx="2387069" cy="38941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18FDE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53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DBDEFC-7E73-40CE-907F-13B03176830E}"/>
              </a:ext>
            </a:extLst>
          </p:cNvPr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30AE8-F1C4-4086-B669-2FAEA652415E}"/>
              </a:ext>
            </a:extLst>
          </p:cNvPr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40DACED1-BFB2-409A-A40E-3A9215D9A970}" type="slidenum">
              <a:rPr lang="en-US" altLang="en-US" sz="60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2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2" y="2233703"/>
            <a:ext cx="4183156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140649" y="2231743"/>
            <a:ext cx="2387069" cy="38941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47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66D7C4-D512-469A-8B04-A83384E990BF}"/>
              </a:ext>
            </a:extLst>
          </p:cNvPr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49AE73-ABD2-4CB7-9B75-91829B4F3A4D}"/>
              </a:ext>
            </a:extLst>
          </p:cNvPr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2F399768-22B4-40DC-B40D-2D63E1BEAD84}" type="slidenum">
              <a:rPr lang="en-US" altLang="en-US" sz="60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3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7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4311651" y="2233703"/>
            <a:ext cx="3218995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592139" y="2233703"/>
            <a:ext cx="3536949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9986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9B00A9-FAD0-4FA3-9DB2-C131F731D1C7}"/>
              </a:ext>
            </a:extLst>
          </p:cNvPr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67A28-4409-4666-8CBB-3FD6B344A9F2}"/>
              </a:ext>
            </a:extLst>
          </p:cNvPr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72EFB0DD-53AC-4778-B71E-8E50ECCF2CA5}" type="slidenum">
              <a:rPr lang="en-US" altLang="en-US" sz="60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3036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2570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89692" y="2231743"/>
            <a:ext cx="6639820" cy="12970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89692" y="3855358"/>
            <a:ext cx="6639820" cy="2222500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968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AE729A-554B-42E8-971E-DCCAFB60B819}"/>
              </a:ext>
            </a:extLst>
          </p:cNvPr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76077-ED01-49B2-9BC4-FA43A9C082A4}"/>
              </a:ext>
            </a:extLst>
          </p:cNvPr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F633DB29-3028-4EB1-8BC4-4C4685B09F2A}" type="slidenum">
              <a:rPr lang="en-US" altLang="en-US" sz="60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3036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2570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89692" y="2086429"/>
            <a:ext cx="6639820" cy="3991429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255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62" r:id="rId1"/>
    <p:sldLayoutId id="2147484963" r:id="rId2"/>
    <p:sldLayoutId id="2147484964" r:id="rId3"/>
    <p:sldLayoutId id="2147484965" r:id="rId4"/>
    <p:sldLayoutId id="2147484966" r:id="rId5"/>
    <p:sldLayoutId id="2147484967" r:id="rId6"/>
    <p:sldLayoutId id="2147484968" r:id="rId7"/>
    <p:sldLayoutId id="2147484969" r:id="rId8"/>
    <p:sldLayoutId id="2147484970" r:id="rId9"/>
    <p:sldLayoutId id="2147484971" r:id="rId10"/>
    <p:sldLayoutId id="2147484972" r:id="rId11"/>
    <p:sldLayoutId id="2147484973" r:id="rId12"/>
    <p:sldLayoutId id="2147484974" r:id="rId13"/>
    <p:sldLayoutId id="2147484975" r:id="rId14"/>
    <p:sldLayoutId id="2147484976" r:id="rId15"/>
    <p:sldLayoutId id="2147484977" r:id="rId16"/>
    <p:sldLayoutId id="2147484978" r:id="rId17"/>
    <p:sldLayoutId id="2147484981" r:id="rId18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unescwa.org/ar/events/%D9%88%D8%B1%D8%B4%D8%A9-%D8%B3%D9%8A%D8%A7%D8%B3%D8%A7%D8%AA-%D8%A7%D9%84%D8%A7%D8%A8%D8%AA%D9%83%D8%A7%D8%B1-%D8%A3%D9%87%D8%AF%D8%A7%D9%81-%D8%A7%D9%84%D8%AA%D9%86%D9%85%D9%8A%D8%A9-%D8%A7%D9%84%D9%85%D8%B3%D8%AA%D8%AF%D8%A7%D9%85%D8%A9-%D8%A7%D9%84%D9%85%D9%86%D8%B7%D9%82%D8%A9-%D8%A7%D9%84%D8%B9%D8%B1%D8%A8%D9%8A%D8%A9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cid:abc08e46-3d71-41d1-b96b-680a6c49e373@eurprd07.prod.outlook.com" TargetMode="Externa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2616F9-424B-45AF-BF1C-D4456E775009}"/>
              </a:ext>
            </a:extLst>
          </p:cNvPr>
          <p:cNvSpPr txBox="1">
            <a:spLocks/>
          </p:cNvSpPr>
          <p:nvPr/>
        </p:nvSpPr>
        <p:spPr bwMode="auto">
          <a:xfrm>
            <a:off x="1435473" y="324192"/>
            <a:ext cx="7269256" cy="153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justLow" defTabSz="914400" rtl="1">
              <a:tabLst>
                <a:tab pos="457200" algn="l"/>
                <a:tab pos="809625" algn="l"/>
              </a:tabLst>
            </a:pPr>
            <a:r>
              <a:rPr lang="ar-SA" altLang="en-US" sz="2800" b="1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لجنة </a:t>
            </a:r>
            <a:r>
              <a:rPr lang="ar-SY" altLang="en-US" sz="2800" b="1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التكنولوجيا من أجل التنمية</a:t>
            </a:r>
            <a:endParaRPr lang="en-US" altLang="en-US" sz="900" b="1" dirty="0"/>
          </a:p>
          <a:p>
            <a:pPr lvl="0" algn="justLow" defTabSz="914400" rtl="1">
              <a:tabLst>
                <a:tab pos="457200" algn="l"/>
                <a:tab pos="809625" algn="l"/>
              </a:tabLst>
            </a:pPr>
            <a:r>
              <a:rPr lang="ar-SA" altLang="en-US" sz="2800" b="1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الدورة </a:t>
            </a:r>
            <a:r>
              <a:rPr lang="ar-SY" altLang="en-US" sz="2800" b="1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الثانية</a:t>
            </a:r>
            <a:endParaRPr lang="en-US" altLang="en-US" sz="900" b="1" dirty="0"/>
          </a:p>
          <a:p>
            <a:pPr lvl="0" algn="justLow" defTabSz="914400" rtl="1">
              <a:tabLst>
                <a:tab pos="457200" algn="l"/>
                <a:tab pos="809625" algn="l"/>
              </a:tabLst>
            </a:pPr>
            <a:r>
              <a:rPr lang="ar-SA" altLang="en-US" sz="2800" b="1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بيروت، </a:t>
            </a:r>
            <a:r>
              <a:rPr lang="ar-SY" altLang="en-US" sz="2000" b="1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20-21</a:t>
            </a:r>
            <a:r>
              <a:rPr lang="ar-SA" altLang="en-US" sz="2800" b="1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ar-SY" altLang="en-US" sz="2800" b="1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آذار</a:t>
            </a:r>
            <a:r>
              <a:rPr lang="ar-SA" altLang="en-US" sz="2800" b="1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/</a:t>
            </a:r>
            <a:r>
              <a:rPr lang="ar-SY" altLang="en-US" sz="2800" b="1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مارس</a:t>
            </a:r>
            <a:r>
              <a:rPr lang="ar-SA" altLang="en-US" sz="2800" b="1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ar-SA" altLang="en-US" sz="2000" b="1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2019</a:t>
            </a:r>
            <a:endParaRPr lang="ar-SA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Arial" charset="0"/>
              <a:buNone/>
            </a:pPr>
            <a:endParaRPr lang="en-US" sz="2800" b="1" dirty="0">
              <a:solidFill>
                <a:srgbClr val="595959"/>
              </a:solidFill>
              <a:ea typeface="Arial" charset="0"/>
              <a:cs typeface="Arial" charset="0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BDFC85D-8AD2-468C-AB81-DB0265DCC54B}"/>
              </a:ext>
            </a:extLst>
          </p:cNvPr>
          <p:cNvSpPr txBox="1">
            <a:spLocks/>
          </p:cNvSpPr>
          <p:nvPr/>
        </p:nvSpPr>
        <p:spPr bwMode="auto">
          <a:xfrm>
            <a:off x="417902" y="3706907"/>
            <a:ext cx="5875225" cy="202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1" eaLnBrk="1" hangingPunct="1">
              <a:buFont typeface="Arial" charset="0"/>
              <a:buNone/>
            </a:pPr>
            <a:r>
              <a:rPr lang="ar-LB" sz="3200" b="1" dirty="0">
                <a:solidFill>
                  <a:schemeClr val="bg1"/>
                </a:solidFill>
                <a:ea typeface="Arial" charset="0"/>
                <a:cs typeface="Arial" charset="0"/>
              </a:rPr>
              <a:t>	</a:t>
            </a:r>
            <a:endParaRPr lang="en-US" sz="32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r" rtl="1" eaLnBrk="1" hangingPunct="1">
              <a:buFont typeface="Arial" charset="0"/>
              <a:buNone/>
            </a:pPr>
            <a:endParaRPr lang="en-US" sz="32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r" rtl="1" eaLnBrk="1" hangingPunct="1">
              <a:buFont typeface="Arial" charset="0"/>
              <a:buNone/>
            </a:pPr>
            <a:r>
              <a:rPr lang="ar-SY" sz="3200" b="1" i="1" dirty="0">
                <a:solidFill>
                  <a:schemeClr val="bg1"/>
                </a:solidFill>
                <a:ea typeface="Arial" charset="0"/>
                <a:cs typeface="Arial" charset="0"/>
              </a:rPr>
              <a:t>أنشطة التعاون الفني</a:t>
            </a:r>
          </a:p>
          <a:p>
            <a:pPr algn="r" rtl="1" eaLnBrk="1" hangingPunct="1">
              <a:buFont typeface="Arial" charset="0"/>
              <a:buNone/>
            </a:pPr>
            <a:endParaRPr lang="ar-SY" sz="3200" b="1" i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r" rtl="1" eaLnBrk="1" hangingPunct="1">
              <a:buFont typeface="Arial" charset="0"/>
              <a:buNone/>
            </a:pPr>
            <a:r>
              <a:rPr lang="en-US" sz="1800" dirty="0">
                <a:solidFill>
                  <a:schemeClr val="bg1"/>
                </a:solidFill>
              </a:rPr>
              <a:t>E/ESCWA/C.8/2019/4</a:t>
            </a:r>
            <a:endParaRPr lang="ar-LB" sz="1800" b="1" i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r" rtl="1" eaLnBrk="1" hangingPunct="1">
              <a:buFont typeface="Arial" charset="0"/>
              <a:buNone/>
            </a:pPr>
            <a:endParaRPr lang="en-US" sz="16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626B86-D6B5-4FD5-9240-CA6A0C220A8E}"/>
              </a:ext>
            </a:extLst>
          </p:cNvPr>
          <p:cNvCxnSpPr>
            <a:cxnSpLocks/>
          </p:cNvCxnSpPr>
          <p:nvPr/>
        </p:nvCxnSpPr>
        <p:spPr>
          <a:xfrm>
            <a:off x="6352761" y="3706906"/>
            <a:ext cx="9939" cy="31510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3A525E0-18E2-4962-B8B1-F62CDDA7341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2" y="560293"/>
            <a:ext cx="719455" cy="719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2">
            <a:extLst>
              <a:ext uri="{FF2B5EF4-FFF2-40B4-BE49-F238E27FC236}">
                <a16:creationId xmlns:a16="http://schemas.microsoft.com/office/drawing/2014/main" id="{3A60B724-5F96-4D23-991E-623196FD61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683700" y="683340"/>
            <a:ext cx="6871502" cy="414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rtl="1" eaLnBrk="1" hangingPunct="1"/>
            <a:r>
              <a:rPr lang="ar-SY" altLang="en-US" sz="2800" dirty="0">
                <a:solidFill>
                  <a:srgbClr val="7566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ورشات العمل</a:t>
            </a:r>
            <a:r>
              <a:rPr lang="ar-LB" altLang="en-US" sz="2800" dirty="0">
                <a:solidFill>
                  <a:srgbClr val="7566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المقدمة للدول الأعضاء 20</a:t>
            </a:r>
            <a:r>
              <a:rPr lang="ar-SA" altLang="en-US" sz="2800" dirty="0">
                <a:solidFill>
                  <a:srgbClr val="7566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17</a:t>
            </a:r>
            <a:r>
              <a:rPr lang="ar-LB" altLang="en-US" sz="2800" dirty="0">
                <a:solidFill>
                  <a:srgbClr val="7566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-20</a:t>
            </a:r>
            <a:r>
              <a:rPr lang="ar-SA" altLang="en-US" sz="2800" dirty="0">
                <a:solidFill>
                  <a:srgbClr val="7566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19</a:t>
            </a:r>
            <a:endParaRPr lang="en-US" altLang="en-US" sz="2800" dirty="0">
              <a:solidFill>
                <a:srgbClr val="7566A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2C3584-C014-4C0E-ADAA-175101BD3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634118"/>
              </p:ext>
            </p:extLst>
          </p:nvPr>
        </p:nvGraphicFramePr>
        <p:xfrm>
          <a:off x="56974" y="1304324"/>
          <a:ext cx="8964787" cy="3092126"/>
        </p:xfrm>
        <a:graphic>
          <a:graphicData uri="http://schemas.openxmlformats.org/drawingml/2006/table">
            <a:tbl>
              <a:tblPr rtl="1" firstRow="1" firstCol="1" bandRow="1">
                <a:tableStyleId>{93296810-A885-4BE3-A3E7-6D5BEEA58F35}</a:tableStyleId>
              </a:tblPr>
              <a:tblGrid>
                <a:gridCol w="1314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46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A" sz="1400" dirty="0">
                          <a:effectLst/>
                        </a:rPr>
                        <a:t>الدولة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raditional Arabic" panose="02020603050405020304" pitchFamily="18" charset="-78"/>
                      </a:endParaRPr>
                    </a:p>
                  </a:txBody>
                  <a:tcPr marL="35868" marR="358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LB" sz="1400" dirty="0">
                          <a:effectLst/>
                        </a:rPr>
                        <a:t>ال</a:t>
                      </a:r>
                      <a:r>
                        <a:rPr lang="ar-SA" sz="1400" dirty="0">
                          <a:effectLst/>
                        </a:rPr>
                        <a:t>عدد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raditional Arabic" panose="02020603050405020304" pitchFamily="18" charset="-78"/>
                      </a:endParaRPr>
                    </a:p>
                  </a:txBody>
                  <a:tcPr marL="35868" marR="35868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A" sz="1400" dirty="0">
                          <a:effectLst/>
                        </a:rPr>
                        <a:t>المجالات الاستشارية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PMingLiU"/>
                        <a:cs typeface="Traditional Arabic" panose="02020603050405020304" pitchFamily="18" charset="-78"/>
                      </a:endParaRPr>
                    </a:p>
                  </a:txBody>
                  <a:tcPr marL="35868" marR="3586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45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A" sz="1400" dirty="0">
                          <a:effectLst/>
                        </a:rPr>
                        <a:t>الأردن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raditional Arabic" panose="02020603050405020304" pitchFamily="18" charset="-78"/>
                      </a:endParaRPr>
                    </a:p>
                  </a:txBody>
                  <a:tcPr marL="35868" marR="358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A" sz="1400" dirty="0">
                          <a:effectLst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/>
                        <a:cs typeface="+mn-cs"/>
                      </a:endParaRPr>
                    </a:p>
                  </a:txBody>
                  <a:tcPr marL="35868" marR="35868" marT="0" marB="0" anchor="ctr"/>
                </a:tc>
                <a:tc>
                  <a:txBody>
                    <a:bodyPr/>
                    <a:lstStyle/>
                    <a:p>
                      <a:pPr marL="171450" indent="-171450" algn="r" rtl="1">
                        <a:lnSpc>
                          <a:spcPct val="100000"/>
                        </a:lnSpc>
                        <a:buFontTx/>
                        <a:buChar char="-"/>
                      </a:pPr>
                      <a:endParaRPr lang="en-US" sz="1200" kern="1200" dirty="0">
                        <a:effectLst/>
                      </a:endParaRPr>
                    </a:p>
                    <a:p>
                      <a:pPr marL="171450" indent="-171450" algn="r" rtl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ar-SA" sz="1200" kern="1200" dirty="0">
                          <a:effectLst/>
                        </a:rPr>
                        <a:t>استراتيجيات </a:t>
                      </a:r>
                      <a:r>
                        <a:rPr lang="ar-SA" sz="1200" kern="1200" dirty="0">
                          <a:solidFill>
                            <a:srgbClr val="7566A0"/>
                          </a:solidFill>
                          <a:effectLst/>
                        </a:rPr>
                        <a:t>الحكومة الرقمية </a:t>
                      </a:r>
                      <a:r>
                        <a:rPr lang="ar-SA" sz="1200" kern="1200" dirty="0">
                          <a:effectLst/>
                        </a:rPr>
                        <a:t>(عمان </a:t>
                      </a:r>
                      <a:r>
                        <a:rPr lang="en-GB" sz="1200" kern="1200" dirty="0">
                          <a:effectLst/>
                        </a:rPr>
                        <a:t>6/11/2017</a:t>
                      </a:r>
                      <a:r>
                        <a:rPr lang="ar-SA" sz="1200" kern="1200" dirty="0">
                          <a:effectLst/>
                        </a:rPr>
                        <a:t>)</a:t>
                      </a:r>
                      <a:endParaRPr lang="en-GB" sz="1200" kern="1200" dirty="0">
                        <a:effectLst/>
                      </a:endParaRPr>
                    </a:p>
                    <a:p>
                      <a:pPr marL="171450" indent="-171450" algn="r" rtl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ar-SA" sz="1200" kern="1200" dirty="0">
                          <a:effectLst/>
                        </a:rPr>
                        <a:t>خريطة طريق </a:t>
                      </a:r>
                      <a:r>
                        <a:rPr lang="ar-SA" sz="1200" kern="1200" dirty="0">
                          <a:solidFill>
                            <a:srgbClr val="7566A0"/>
                          </a:solidFill>
                          <a:effectLst/>
                        </a:rPr>
                        <a:t>للتحول الرقمي </a:t>
                      </a:r>
                      <a:r>
                        <a:rPr lang="ar-SA" sz="1200" kern="1200" dirty="0">
                          <a:effectLst/>
                        </a:rPr>
                        <a:t>(</a:t>
                      </a:r>
                      <a:r>
                        <a:rPr lang="ar-LB" sz="1200" kern="1200" dirty="0">
                          <a:effectLst/>
                        </a:rPr>
                        <a:t>عمان </a:t>
                      </a:r>
                      <a:r>
                        <a:rPr lang="en-GB" sz="1200" kern="1200" dirty="0">
                          <a:effectLst/>
                        </a:rPr>
                        <a:t>7/11/2017</a:t>
                      </a:r>
                      <a:r>
                        <a:rPr lang="ar-SA" sz="1200" kern="1200" dirty="0">
                          <a:effectLst/>
                        </a:rPr>
                        <a:t>) </a:t>
                      </a:r>
                      <a:endParaRPr lang="en-US" sz="1200" kern="1200" dirty="0">
                        <a:effectLst/>
                      </a:endParaRPr>
                    </a:p>
                    <a:p>
                      <a:pPr marL="171450" indent="-171450" algn="r" rtl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ar-SA" sz="1200" kern="1200" dirty="0">
                          <a:solidFill>
                            <a:srgbClr val="7566A0"/>
                          </a:solidFill>
                          <a:effectLst/>
                        </a:rPr>
                        <a:t>مؤشرات</a:t>
                      </a:r>
                      <a:r>
                        <a:rPr lang="ar-SA" sz="1200" kern="1200" dirty="0">
                          <a:effectLst/>
                        </a:rPr>
                        <a:t> الحكومة الالكترونية (عمان </a:t>
                      </a:r>
                      <a:r>
                        <a:rPr lang="en-GB" sz="1200" kern="1200" dirty="0">
                          <a:effectLst/>
                        </a:rPr>
                        <a:t>10/1/2019</a:t>
                      </a:r>
                      <a:r>
                        <a:rPr lang="ar-SA" sz="1200" kern="1200" dirty="0">
                          <a:effectLst/>
                        </a:rPr>
                        <a:t>)</a:t>
                      </a:r>
                      <a:endParaRPr lang="en-GB" sz="1200" kern="1200" dirty="0">
                        <a:effectLst/>
                      </a:endParaRPr>
                    </a:p>
                    <a:p>
                      <a:pPr marL="171450" indent="-171450" algn="r" rtl="1">
                        <a:lnSpc>
                          <a:spcPct val="100000"/>
                        </a:lnSpc>
                        <a:buFontTx/>
                        <a:buChar char="-"/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PMingLiU"/>
                        <a:cs typeface="+mn-cs"/>
                      </a:endParaRPr>
                    </a:p>
                  </a:txBody>
                  <a:tcPr marL="35868" marR="3586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22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A" sz="1400" dirty="0">
                          <a:effectLst/>
                        </a:rPr>
                        <a:t>البحرين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raditional Arabic" panose="02020603050405020304" pitchFamily="18" charset="-78"/>
                      </a:endParaRPr>
                    </a:p>
                  </a:txBody>
                  <a:tcPr marL="35868" marR="358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Y" sz="1400" dirty="0">
                          <a:effectLst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/>
                        <a:cs typeface="+mn-cs"/>
                      </a:endParaRPr>
                    </a:p>
                  </a:txBody>
                  <a:tcPr marL="35868" marR="35868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A" sz="1200" kern="1200" dirty="0">
                          <a:solidFill>
                            <a:srgbClr val="7566A0"/>
                          </a:solidFill>
                          <a:effectLst/>
                        </a:rPr>
                        <a:t>التنويع الاقتصادي </a:t>
                      </a:r>
                      <a:r>
                        <a:rPr lang="ar-SA" sz="1200" kern="1200" dirty="0">
                          <a:effectLst/>
                        </a:rPr>
                        <a:t>بالاعتماد على التكنولوجيا والابتكار (المنامة </a:t>
                      </a:r>
                      <a:r>
                        <a:rPr lang="en-US" sz="1200" kern="1200" dirty="0">
                          <a:effectLst/>
                        </a:rPr>
                        <a:t>12/3/2018</a:t>
                      </a:r>
                      <a:r>
                        <a:rPr lang="ar-SA" sz="1200" kern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PMingLiU"/>
                        <a:cs typeface="+mn-cs"/>
                      </a:endParaRPr>
                    </a:p>
                  </a:txBody>
                  <a:tcPr marL="35868" marR="3586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4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A" sz="1400">
                          <a:effectLst/>
                        </a:rPr>
                        <a:t>السودان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raditional Arabic" panose="02020603050405020304" pitchFamily="18" charset="-78"/>
                      </a:endParaRPr>
                    </a:p>
                  </a:txBody>
                  <a:tcPr marL="35868" marR="358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Y" sz="1400" dirty="0">
                          <a:effectLst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/>
                        <a:cs typeface="+mn-cs"/>
                      </a:endParaRPr>
                    </a:p>
                  </a:txBody>
                  <a:tcPr marL="35868" marR="35868" marT="0" marB="0" anchor="ctr"/>
                </a:tc>
                <a:tc>
                  <a:txBody>
                    <a:bodyPr/>
                    <a:lstStyle/>
                    <a:p>
                      <a:pPr marL="171450" indent="-171450" algn="r" rtl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ar-SA" sz="1200" kern="1200" dirty="0">
                          <a:solidFill>
                            <a:srgbClr val="7566A0"/>
                          </a:solidFill>
                          <a:effectLst/>
                        </a:rPr>
                        <a:t>أكاديمية</a:t>
                      </a:r>
                      <a:r>
                        <a:rPr lang="ar-SA" sz="1200" kern="1200" dirty="0">
                          <a:effectLst/>
                        </a:rPr>
                        <a:t> تكنولوجيا المعلومات والاتصالات (أثر التكنولوجيا على التنمية المستدامة، سياسات الحكومة الالكترونية) </a:t>
                      </a:r>
                    </a:p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ar-SA" sz="1200" kern="1200" dirty="0">
                          <a:effectLst/>
                        </a:rPr>
                        <a:t>الخرطوم </a:t>
                      </a:r>
                      <a:r>
                        <a:rPr lang="en-GB" sz="1200" kern="1200" dirty="0">
                          <a:effectLst/>
                        </a:rPr>
                        <a:t>26-27/3/2017</a:t>
                      </a:r>
                      <a:r>
                        <a:rPr lang="ar-SY" sz="1200" kern="1200" dirty="0">
                          <a:effectLst/>
                        </a:rPr>
                        <a:t>، و</a:t>
                      </a:r>
                      <a:r>
                        <a:rPr lang="en-US" sz="1200" kern="1200" dirty="0">
                          <a:effectLst/>
                        </a:rPr>
                        <a:t>28/3/2017</a:t>
                      </a:r>
                      <a:r>
                        <a:rPr lang="ar-SA" sz="1200" kern="1200" dirty="0">
                          <a:effectLst/>
                        </a:rPr>
                        <a:t>، والجنينة </a:t>
                      </a:r>
                      <a:r>
                        <a:rPr lang="en-GB" sz="1200" kern="1200" dirty="0">
                          <a:effectLst/>
                        </a:rPr>
                        <a:t>15/4/2018</a:t>
                      </a:r>
                      <a:endParaRPr lang="en-US" sz="1200" kern="1200" dirty="0">
                        <a:effectLst/>
                      </a:endParaRPr>
                    </a:p>
                    <a:p>
                      <a:pPr marL="171450" indent="-171450" algn="r" rtl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ar-SA" sz="1200" kern="1200" dirty="0">
                          <a:effectLst/>
                        </a:rPr>
                        <a:t>الإطار القانوني والبنية المقترحة </a:t>
                      </a:r>
                      <a:r>
                        <a:rPr lang="ar-SA" sz="1200" kern="1200" dirty="0">
                          <a:solidFill>
                            <a:srgbClr val="7566A0"/>
                          </a:solidFill>
                          <a:effectLst/>
                        </a:rPr>
                        <a:t>لمكتب نقل التكنولوجيا </a:t>
                      </a:r>
                      <a:r>
                        <a:rPr lang="ar-SA" sz="1200" kern="1200" dirty="0">
                          <a:effectLst/>
                        </a:rPr>
                        <a:t>(الخرطوم </a:t>
                      </a:r>
                      <a:r>
                        <a:rPr lang="en-US" sz="1200" kern="1200" dirty="0">
                          <a:effectLst/>
                        </a:rPr>
                        <a:t>17/12/2017</a:t>
                      </a:r>
                      <a:r>
                        <a:rPr lang="ar-SA" sz="1200" kern="1200" dirty="0">
                          <a:effectLst/>
                        </a:rPr>
                        <a:t>)</a:t>
                      </a:r>
                    </a:p>
                    <a:p>
                      <a:pPr marL="171450" indent="-171450" algn="r" rtl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ar-SA" sz="1200" kern="1200" dirty="0">
                          <a:effectLst/>
                        </a:rPr>
                        <a:t>إطار عمل </a:t>
                      </a:r>
                      <a:r>
                        <a:rPr lang="ar-SA" sz="1200" kern="1200" dirty="0">
                          <a:solidFill>
                            <a:srgbClr val="7566A0"/>
                          </a:solidFill>
                          <a:effectLst/>
                        </a:rPr>
                        <a:t>لجودة الخدمات </a:t>
                      </a:r>
                      <a:r>
                        <a:rPr lang="ar-SA" sz="1200" kern="1200" dirty="0">
                          <a:effectLst/>
                        </a:rPr>
                        <a:t>الالكترونية (الخرطوم، </a:t>
                      </a:r>
                      <a:r>
                        <a:rPr lang="en-US" sz="1200" kern="1200" dirty="0">
                          <a:effectLst/>
                        </a:rPr>
                        <a:t>30/3/2017</a:t>
                      </a:r>
                      <a:r>
                        <a:rPr lang="ar-SA" sz="1200" kern="1200" dirty="0">
                          <a:effectLst/>
                        </a:rPr>
                        <a:t>)</a:t>
                      </a:r>
                    </a:p>
                    <a:p>
                      <a:pPr marL="171450" indent="-171450" algn="r" rtl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ar-SA" sz="1200" kern="1200" dirty="0">
                          <a:effectLst/>
                        </a:rPr>
                        <a:t>تطوير </a:t>
                      </a:r>
                      <a:r>
                        <a:rPr lang="ar-SA" sz="1200" kern="1200" dirty="0">
                          <a:solidFill>
                            <a:srgbClr val="7566A0"/>
                          </a:solidFill>
                          <a:effectLst/>
                        </a:rPr>
                        <a:t>الحاضنات التكنولوجية </a:t>
                      </a:r>
                      <a:r>
                        <a:rPr lang="ar-SA" sz="1200" kern="1200" dirty="0">
                          <a:effectLst/>
                        </a:rPr>
                        <a:t>(الخرطوم </a:t>
                      </a:r>
                      <a:r>
                        <a:rPr lang="en-GB" sz="1200" kern="1200" dirty="0">
                          <a:effectLst/>
                        </a:rPr>
                        <a:t>29/3/2017</a:t>
                      </a:r>
                      <a:r>
                        <a:rPr lang="ar-SA" sz="1200" kern="1200" dirty="0">
                          <a:effectLst/>
                        </a:rPr>
                        <a:t>)</a:t>
                      </a:r>
                    </a:p>
                    <a:p>
                      <a:pPr marL="171450" marR="0" lvl="0" indent="-17145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SA" sz="1200" kern="1200" dirty="0">
                          <a:solidFill>
                            <a:srgbClr val="7566A0"/>
                          </a:solidFill>
                          <a:effectLst/>
                        </a:rPr>
                        <a:t>مؤشرات</a:t>
                      </a:r>
                      <a:r>
                        <a:rPr lang="ar-SA" sz="1200" kern="1200" dirty="0">
                          <a:effectLst/>
                        </a:rPr>
                        <a:t> التكنولوجيا لأهداف التنمية المستدامة</a:t>
                      </a:r>
                      <a:r>
                        <a:rPr lang="ar-LB" sz="1200" kern="1200" dirty="0">
                          <a:effectLst/>
                        </a:rPr>
                        <a:t> (الخرطوم </a:t>
                      </a:r>
                      <a:r>
                        <a:rPr lang="en-US" sz="1200" kern="1200" dirty="0">
                          <a:effectLst/>
                        </a:rPr>
                        <a:t>17/4/2018</a:t>
                      </a:r>
                      <a:r>
                        <a:rPr lang="ar-SA" sz="1200" kern="1200" dirty="0">
                          <a:effectLst/>
                        </a:rPr>
                        <a:t>  و </a:t>
                      </a:r>
                      <a:r>
                        <a:rPr lang="en-GB" sz="1200" kern="1200" dirty="0">
                          <a:effectLst/>
                        </a:rPr>
                        <a:t>18-19/4/2018</a:t>
                      </a:r>
                      <a:r>
                        <a:rPr lang="ar-LB" sz="1200" kern="1200" dirty="0">
                          <a:effectLst/>
                        </a:rPr>
                        <a:t>)</a:t>
                      </a:r>
                      <a:endParaRPr lang="en-US" sz="1200" kern="1200" dirty="0">
                        <a:effectLst/>
                      </a:endParaRPr>
                    </a:p>
                    <a:p>
                      <a:pPr marL="171450" indent="-171450" algn="r" rtl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ar-SA" sz="1200" kern="1200" dirty="0">
                          <a:effectLst/>
                        </a:rPr>
                        <a:t>سياسات </a:t>
                      </a:r>
                      <a:r>
                        <a:rPr lang="ar-SA" sz="1200" kern="1200" dirty="0">
                          <a:solidFill>
                            <a:srgbClr val="7566A0"/>
                          </a:solidFill>
                          <a:effectLst/>
                        </a:rPr>
                        <a:t>الأمن </a:t>
                      </a:r>
                      <a:r>
                        <a:rPr lang="ar-SA" sz="1200" kern="1200" dirty="0" err="1">
                          <a:solidFill>
                            <a:srgbClr val="7566A0"/>
                          </a:solidFill>
                          <a:effectLst/>
                        </a:rPr>
                        <a:t>السبراني</a:t>
                      </a:r>
                      <a:r>
                        <a:rPr lang="ar-SA" sz="1200" kern="1200" dirty="0">
                          <a:effectLst/>
                        </a:rPr>
                        <a:t>: الممارسات المثلى والتطبيق (الخرطوم، </a:t>
                      </a:r>
                      <a:r>
                        <a:rPr lang="en-GB" sz="1200" kern="1200" dirty="0">
                          <a:effectLst/>
                        </a:rPr>
                        <a:t>8/11/2018</a:t>
                      </a:r>
                      <a:r>
                        <a:rPr lang="ar-SA" sz="1200" kern="1200" dirty="0">
                          <a:effectLst/>
                        </a:rPr>
                        <a:t>)</a:t>
                      </a:r>
                      <a:endParaRPr lang="en-US" sz="1200" kern="1200" dirty="0">
                        <a:effectLst/>
                      </a:endParaRPr>
                    </a:p>
                    <a:p>
                      <a:pPr marL="171450" indent="-171450" algn="r" rtl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ar-SA" sz="1200" kern="1200" dirty="0">
                          <a:effectLst/>
                        </a:rPr>
                        <a:t>النظام الداخلي ونموذج الأعمال </a:t>
                      </a:r>
                      <a:r>
                        <a:rPr lang="ar-SA" sz="1200" kern="1200" dirty="0">
                          <a:solidFill>
                            <a:srgbClr val="7566A0"/>
                          </a:solidFill>
                          <a:effectLst/>
                        </a:rPr>
                        <a:t>لحاضنة المقرن التكنولوجية </a:t>
                      </a:r>
                      <a:r>
                        <a:rPr lang="ar-SA" sz="1200" kern="1200" dirty="0">
                          <a:effectLst/>
                        </a:rPr>
                        <a:t>(</a:t>
                      </a:r>
                      <a:r>
                        <a:rPr lang="en-GB" sz="1200" kern="1200" dirty="0">
                          <a:effectLst/>
                        </a:rPr>
                        <a:t>7/11/2018</a:t>
                      </a:r>
                      <a:r>
                        <a:rPr lang="ar-SY" sz="1200" kern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PMingLiU"/>
                        <a:cs typeface="+mn-cs"/>
                      </a:endParaRPr>
                    </a:p>
                  </a:txBody>
                  <a:tcPr marL="35868" marR="3586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C0F1A2-D102-41B2-BE7F-9DA8167DA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645091"/>
              </p:ext>
            </p:extLst>
          </p:nvPr>
        </p:nvGraphicFramePr>
        <p:xfrm>
          <a:off x="56974" y="4722324"/>
          <a:ext cx="8964789" cy="1827799"/>
        </p:xfrm>
        <a:graphic>
          <a:graphicData uri="http://schemas.openxmlformats.org/drawingml/2006/table">
            <a:tbl>
              <a:tblPr rtl="1" firstRow="1" firstCol="1" bandRow="1">
                <a:tableStyleId>{93296810-A885-4BE3-A3E7-6D5BEEA58F35}</a:tableStyleId>
              </a:tblPr>
              <a:tblGrid>
                <a:gridCol w="1314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4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743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A" sz="1400" dirty="0">
                          <a:effectLst/>
                        </a:rPr>
                        <a:t>الدولة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raditional Arabic" panose="02020603050405020304" pitchFamily="18" charset="-78"/>
                      </a:endParaRPr>
                    </a:p>
                  </a:txBody>
                  <a:tcPr marL="35869" marR="3586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LB" sz="1400" dirty="0">
                          <a:effectLst/>
                        </a:rPr>
                        <a:t>ال</a:t>
                      </a:r>
                      <a:r>
                        <a:rPr lang="ar-SA" sz="1400" dirty="0">
                          <a:effectLst/>
                        </a:rPr>
                        <a:t>عدد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raditional Arabic" panose="02020603050405020304" pitchFamily="18" charset="-78"/>
                      </a:endParaRPr>
                    </a:p>
                  </a:txBody>
                  <a:tcPr marL="35869" marR="35869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A" sz="1400" dirty="0">
                          <a:effectLst/>
                        </a:rPr>
                        <a:t>المجالات الاستشارية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raditional Arabic" panose="02020603050405020304" pitchFamily="18" charset="-78"/>
                      </a:endParaRPr>
                    </a:p>
                  </a:txBody>
                  <a:tcPr marL="35869" marR="3586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77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A" sz="1400" dirty="0">
                          <a:effectLst/>
                        </a:rPr>
                        <a:t>سورية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raditional Arabic" panose="02020603050405020304" pitchFamily="18" charset="-78"/>
                      </a:endParaRPr>
                    </a:p>
                  </a:txBody>
                  <a:tcPr marL="35868" marR="358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Y" sz="1400" dirty="0">
                          <a:effectLst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/>
                        <a:cs typeface="+mn-cs"/>
                      </a:endParaRPr>
                    </a:p>
                  </a:txBody>
                  <a:tcPr marL="35868" marR="35868" marT="0" marB="0" anchor="ctr"/>
                </a:tc>
                <a:tc>
                  <a:txBody>
                    <a:bodyPr/>
                    <a:lstStyle/>
                    <a:p>
                      <a:pPr marL="171450" marR="0" indent="-17145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A" sz="1200" kern="1200" dirty="0">
                          <a:effectLst/>
                        </a:rPr>
                        <a:t>تطوير استراتيجية </a:t>
                      </a:r>
                      <a:r>
                        <a:rPr lang="ar-SA" sz="1200" kern="1200" dirty="0">
                          <a:solidFill>
                            <a:srgbClr val="7566A0"/>
                          </a:solidFill>
                          <a:effectLst/>
                        </a:rPr>
                        <a:t>الحكومة الرقمية والتحول الرقمي </a:t>
                      </a:r>
                      <a:r>
                        <a:rPr lang="ar-SA" sz="1200" kern="1200" dirty="0">
                          <a:effectLst/>
                        </a:rPr>
                        <a:t>(دمشق، </a:t>
                      </a:r>
                      <a:r>
                        <a:rPr lang="en-US" sz="1200" kern="1200" dirty="0">
                          <a:effectLst/>
                        </a:rPr>
                        <a:t>15/1/2019</a:t>
                      </a:r>
                      <a:r>
                        <a:rPr lang="ar-SA" sz="1200" kern="1200" dirty="0">
                          <a:effectLst/>
                        </a:rPr>
                        <a:t>)</a:t>
                      </a:r>
                      <a:endParaRPr lang="ar-LB" sz="1200" kern="1200" dirty="0">
                        <a:effectLst/>
                      </a:endParaRPr>
                    </a:p>
                  </a:txBody>
                  <a:tcPr marL="35868" marR="35868" marT="0" marB="0" anchor="ctr"/>
                </a:tc>
                <a:extLst>
                  <a:ext uri="{0D108BD9-81ED-4DB2-BD59-A6C34878D82A}">
                    <a16:rowId xmlns:a16="http://schemas.microsoft.com/office/drawing/2014/main" val="411302683"/>
                  </a:ext>
                </a:extLst>
              </a:tr>
              <a:tr h="48274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A" sz="1400" dirty="0">
                          <a:effectLst/>
                        </a:rPr>
                        <a:t>المغرب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raditional Arabic" panose="02020603050405020304" pitchFamily="18" charset="-78"/>
                      </a:endParaRPr>
                    </a:p>
                  </a:txBody>
                  <a:tcPr marL="35869" marR="3586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Y" sz="1400" dirty="0">
                          <a:effectLst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/>
                        <a:cs typeface="+mn-cs"/>
                      </a:endParaRPr>
                    </a:p>
                  </a:txBody>
                  <a:tcPr marL="35869" marR="35869" marT="0" marB="0" anchor="ctr"/>
                </a:tc>
                <a:tc>
                  <a:txBody>
                    <a:bodyPr/>
                    <a:lstStyle/>
                    <a:p>
                      <a:pPr marL="171450" indent="-171450" algn="r" rtl="1">
                        <a:buFontTx/>
                        <a:buChar char="-"/>
                      </a:pPr>
                      <a:r>
                        <a:rPr lang="ar-LB" sz="1200" kern="1200" dirty="0">
                          <a:effectLst/>
                        </a:rPr>
                        <a:t>التكنولوجيا </a:t>
                      </a:r>
                      <a:r>
                        <a:rPr lang="ar-LB" sz="1200" kern="1200" dirty="0">
                          <a:solidFill>
                            <a:srgbClr val="7566A0"/>
                          </a:solidFill>
                          <a:effectLst/>
                        </a:rPr>
                        <a:t>للأشخاص ذوي الاعاقة</a:t>
                      </a:r>
                      <a:r>
                        <a:rPr lang="ar-SA" sz="1200" kern="1200" dirty="0">
                          <a:solidFill>
                            <a:srgbClr val="7566A0"/>
                          </a:solidFill>
                          <a:effectLst/>
                        </a:rPr>
                        <a:t> </a:t>
                      </a:r>
                      <a:r>
                        <a:rPr lang="ar-SA" sz="1200" kern="1200" dirty="0">
                          <a:effectLst/>
                        </a:rPr>
                        <a:t>(الرباط، </a:t>
                      </a:r>
                      <a:r>
                        <a:rPr lang="en-US" sz="1200" kern="1200" dirty="0">
                          <a:effectLst/>
                        </a:rPr>
                        <a:t>29/11/2017</a:t>
                      </a:r>
                      <a:r>
                        <a:rPr lang="ar-SA" sz="1200" kern="1200" dirty="0">
                          <a:effectLst/>
                        </a:rPr>
                        <a:t>)</a:t>
                      </a:r>
                      <a:endParaRPr lang="ar-SY" sz="1200" kern="1200" dirty="0">
                        <a:effectLst/>
                      </a:endParaRPr>
                    </a:p>
                    <a:p>
                      <a:pPr marL="171450" indent="-171450" algn="r" rtl="1">
                        <a:buFontTx/>
                        <a:buChar char="-"/>
                      </a:pPr>
                      <a:r>
                        <a:rPr lang="ar-SA" sz="1200" kern="1200" dirty="0">
                          <a:effectLst/>
                        </a:rPr>
                        <a:t>استراتيجيات </a:t>
                      </a:r>
                      <a:r>
                        <a:rPr lang="ar-SA" sz="1200" kern="1200" dirty="0">
                          <a:solidFill>
                            <a:srgbClr val="7566A0"/>
                          </a:solidFill>
                          <a:effectLst/>
                        </a:rPr>
                        <a:t>الحكومة الالكترونية</a:t>
                      </a:r>
                      <a:r>
                        <a:rPr lang="ar-SA" sz="1200" kern="1200" dirty="0">
                          <a:effectLst/>
                        </a:rPr>
                        <a:t>: بناء القدرات (الرباط، </a:t>
                      </a:r>
                      <a:r>
                        <a:rPr lang="en-US" sz="1200" kern="1200" dirty="0">
                          <a:effectLst/>
                        </a:rPr>
                        <a:t>10/7/2018</a:t>
                      </a:r>
                      <a:r>
                        <a:rPr lang="ar-SA" sz="1200" kern="1200" dirty="0">
                          <a:effectLst/>
                        </a:rPr>
                        <a:t>)</a:t>
                      </a:r>
                      <a:endParaRPr lang="ar-SY" sz="1200" kern="1200" dirty="0">
                        <a:effectLst/>
                      </a:endParaRPr>
                    </a:p>
                    <a:p>
                      <a:pPr marL="171450" indent="-171450" algn="r" rtl="1">
                        <a:buFontTx/>
                        <a:buChar char="-"/>
                      </a:pPr>
                      <a:r>
                        <a:rPr lang="ar-SA" sz="1200" kern="1200" dirty="0">
                          <a:solidFill>
                            <a:srgbClr val="7566A0"/>
                          </a:solidFill>
                          <a:effectLst/>
                        </a:rPr>
                        <a:t>نظم معلومات سوق الشغل</a:t>
                      </a:r>
                      <a:r>
                        <a:rPr lang="ar-SA" sz="1200" kern="1200" dirty="0">
                          <a:effectLst/>
                        </a:rPr>
                        <a:t>: الممارسات المثلى والتطبيق الوطني</a:t>
                      </a:r>
                      <a:r>
                        <a:rPr lang="ar-SY" sz="1200" kern="1200" dirty="0">
                          <a:effectLst/>
                        </a:rPr>
                        <a:t> (</a:t>
                      </a:r>
                      <a:r>
                        <a:rPr lang="ar-SA" sz="1200" kern="1200" dirty="0">
                          <a:effectLst/>
                        </a:rPr>
                        <a:t>الرباط، </a:t>
                      </a:r>
                      <a:r>
                        <a:rPr lang="en-GB" sz="1200" kern="1200" dirty="0">
                          <a:effectLst/>
                        </a:rPr>
                        <a:t>11/7/2018</a:t>
                      </a:r>
                      <a:r>
                        <a:rPr lang="ar-SY" sz="1200" kern="1200" dirty="0">
                          <a:effectLst/>
                        </a:rPr>
                        <a:t>)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869" marR="3586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492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A" sz="1400" dirty="0">
                          <a:effectLst/>
                        </a:rPr>
                        <a:t>موريتانيا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raditional Arabic" panose="02020603050405020304" pitchFamily="18" charset="-78"/>
                      </a:endParaRPr>
                    </a:p>
                  </a:txBody>
                  <a:tcPr marL="35869" marR="3586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Y" sz="1400" dirty="0">
                          <a:effectLst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/>
                        <a:cs typeface="+mn-cs"/>
                      </a:endParaRPr>
                    </a:p>
                  </a:txBody>
                  <a:tcPr marL="35869" marR="35869" marT="0" marB="0" anchor="ctr"/>
                </a:tc>
                <a:tc>
                  <a:txBody>
                    <a:bodyPr/>
                    <a:lstStyle/>
                    <a:p>
                      <a:pPr marL="171450" indent="-171450" algn="r" rtl="1">
                        <a:buFontTx/>
                        <a:buChar char="-"/>
                      </a:pPr>
                      <a:r>
                        <a:rPr lang="ar-SA" sz="1200" kern="1200" dirty="0">
                          <a:effectLst/>
                        </a:rPr>
                        <a:t>استراتيجيات </a:t>
                      </a:r>
                      <a:r>
                        <a:rPr lang="ar-SA" sz="1200" kern="1200" dirty="0">
                          <a:solidFill>
                            <a:srgbClr val="7566A0"/>
                          </a:solidFill>
                          <a:effectLst/>
                        </a:rPr>
                        <a:t>الحكومة الالكترونية</a:t>
                      </a:r>
                      <a:r>
                        <a:rPr lang="ar-SA" sz="1200" kern="1200" dirty="0">
                          <a:effectLst/>
                        </a:rPr>
                        <a:t>: بناء القدرات (نواكشوط، </a:t>
                      </a:r>
                      <a:r>
                        <a:rPr lang="en-US" sz="1200" kern="1200" dirty="0">
                          <a:effectLst/>
                        </a:rPr>
                        <a:t>11/4/2017</a:t>
                      </a:r>
                      <a:r>
                        <a:rPr lang="ar-SA" sz="1200" kern="1200" dirty="0">
                          <a:effectLst/>
                        </a:rPr>
                        <a:t>)</a:t>
                      </a:r>
                      <a:endParaRPr lang="ar-SY" sz="1200" kern="1200" dirty="0">
                        <a:effectLst/>
                      </a:endParaRPr>
                    </a:p>
                    <a:p>
                      <a:pPr marL="171450" indent="-171450" algn="r" rtl="1">
                        <a:buFontTx/>
                        <a:buChar char="-"/>
                      </a:pPr>
                      <a:r>
                        <a:rPr lang="ar-SA" sz="1200" kern="1200" dirty="0">
                          <a:solidFill>
                            <a:srgbClr val="7566A0"/>
                          </a:solidFill>
                          <a:effectLst/>
                        </a:rPr>
                        <a:t>مؤشرات</a:t>
                      </a:r>
                      <a:r>
                        <a:rPr lang="ar-SA" sz="1200" kern="1200" dirty="0">
                          <a:effectLst/>
                        </a:rPr>
                        <a:t> قياس الحكومة الالكترونية: التنفيذ التجريبي للمؤشر </a:t>
                      </a:r>
                      <a:r>
                        <a:rPr lang="en-US" sz="1200" kern="1200" dirty="0">
                          <a:effectLst/>
                        </a:rPr>
                        <a:t>GEMS </a:t>
                      </a:r>
                      <a:r>
                        <a:rPr lang="ar-SY" sz="1200" kern="1200" dirty="0">
                          <a:effectLst/>
                        </a:rPr>
                        <a:t> </a:t>
                      </a:r>
                      <a:r>
                        <a:rPr lang="ar-SA" sz="1200" kern="1200" dirty="0">
                          <a:effectLst/>
                        </a:rPr>
                        <a:t>(نواكشوط، </a:t>
                      </a:r>
                      <a:r>
                        <a:rPr lang="en-GB" sz="1200" kern="1200" dirty="0">
                          <a:effectLst/>
                        </a:rPr>
                        <a:t>12/4/2017</a:t>
                      </a:r>
                      <a:r>
                        <a:rPr lang="ar-SA" sz="1200" kern="1200" dirty="0">
                          <a:effectLst/>
                        </a:rPr>
                        <a:t>)</a:t>
                      </a:r>
                      <a:endParaRPr lang="en-US" sz="1200" kern="1200" dirty="0">
                        <a:effectLst/>
                      </a:endParaRPr>
                    </a:p>
                    <a:p>
                      <a:pPr marL="171450" indent="-171450" algn="r" rtl="1">
                        <a:buFontTx/>
                        <a:buChar char="-"/>
                      </a:pPr>
                      <a:r>
                        <a:rPr lang="ar-LB" sz="1200" kern="1200" dirty="0">
                          <a:effectLst/>
                        </a:rPr>
                        <a:t>تطوير </a:t>
                      </a:r>
                      <a:r>
                        <a:rPr lang="ar-LB" sz="1200" kern="1200" dirty="0">
                          <a:solidFill>
                            <a:srgbClr val="7566A0"/>
                          </a:solidFill>
                          <a:effectLst/>
                        </a:rPr>
                        <a:t>الحاضنات</a:t>
                      </a:r>
                      <a:r>
                        <a:rPr lang="ar-LB" sz="1200" kern="1200" dirty="0">
                          <a:effectLst/>
                        </a:rPr>
                        <a:t> التكنولوجية</a:t>
                      </a:r>
                      <a:r>
                        <a:rPr lang="en-US" sz="1200" kern="1200" dirty="0">
                          <a:effectLst/>
                        </a:rPr>
                        <a:t>:</a:t>
                      </a:r>
                      <a:r>
                        <a:rPr lang="ar-LB" sz="1200" kern="1200" dirty="0">
                          <a:effectLst/>
                        </a:rPr>
                        <a:t> الممارسات المثلى والتطبيق الوطني (نواكشوط، </a:t>
                      </a:r>
                      <a:r>
                        <a:rPr lang="en-GB" sz="1200" kern="1200" dirty="0">
                          <a:effectLst/>
                        </a:rPr>
                        <a:t>6/3/2018</a:t>
                      </a:r>
                      <a:r>
                        <a:rPr lang="ar-LB" sz="1200" kern="1200" dirty="0">
                          <a:effectLst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/>
                        <a:cs typeface="+mn-cs"/>
                      </a:endParaRPr>
                    </a:p>
                  </a:txBody>
                  <a:tcPr marL="35869" marR="3586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A94E8F6-5639-490C-9456-6F1F521C2D2A}"/>
              </a:ext>
            </a:extLst>
          </p:cNvPr>
          <p:cNvSpPr/>
          <p:nvPr/>
        </p:nvSpPr>
        <p:spPr>
          <a:xfrm>
            <a:off x="0" y="1134858"/>
            <a:ext cx="9144000" cy="143917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 descr="Teacher">
            <a:extLst>
              <a:ext uri="{FF2B5EF4-FFF2-40B4-BE49-F238E27FC236}">
                <a16:creationId xmlns:a16="http://schemas.microsoft.com/office/drawing/2014/main" id="{A0035056-CA8E-43FE-B8AB-D87A5E461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712845" y="27250"/>
            <a:ext cx="1374180" cy="13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0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17AAE8E-38D9-4AB5-9CE7-0FEF6706D296}"/>
              </a:ext>
            </a:extLst>
          </p:cNvPr>
          <p:cNvSpPr/>
          <p:nvPr/>
        </p:nvSpPr>
        <p:spPr>
          <a:xfrm>
            <a:off x="8199830" y="1620429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97391-8E08-4963-918E-D1DCF302EF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0859" y="578040"/>
            <a:ext cx="7210768" cy="414338"/>
          </a:xfrm>
        </p:spPr>
        <p:txBody>
          <a:bodyPr/>
          <a:lstStyle/>
          <a:p>
            <a:r>
              <a:rPr lang="ar-SA" sz="3200" dirty="0">
                <a:solidFill>
                  <a:srgbClr val="005F72"/>
                </a:solidFill>
              </a:rPr>
              <a:t>ورشات العمل </a:t>
            </a:r>
            <a:r>
              <a:rPr lang="ar-SY" sz="3200" dirty="0">
                <a:solidFill>
                  <a:srgbClr val="005F72"/>
                </a:solidFill>
              </a:rPr>
              <a:t>الاقليمية</a:t>
            </a:r>
            <a:endParaRPr lang="en-US" sz="3200" dirty="0">
              <a:solidFill>
                <a:srgbClr val="005F7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10FB2-2B89-4EA9-904F-D51E76F3D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0029" y="1421255"/>
            <a:ext cx="7990572" cy="4858705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ar-SA" sz="2400" u="sng" dirty="0">
                <a:solidFill>
                  <a:schemeClr val="accent1"/>
                </a:solidFill>
              </a:rPr>
              <a:t>بناء القدرات</a:t>
            </a:r>
            <a:r>
              <a:rPr lang="ar-LB" sz="2400" u="sng" dirty="0">
                <a:solidFill>
                  <a:schemeClr val="accent1"/>
                </a:solidFill>
              </a:rPr>
              <a:t>: </a:t>
            </a:r>
            <a:r>
              <a:rPr lang="ar-SA" sz="2400" u="sng" dirty="0">
                <a:solidFill>
                  <a:schemeClr val="accent1"/>
                </a:solidFill>
              </a:rPr>
              <a:t>تعزيز الابتكار في القطاع العام في المنطقة العربية</a:t>
            </a:r>
            <a:endParaRPr lang="ar-LB" sz="2400" u="sng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ar-LB" sz="2400" dirty="0"/>
              <a:t>القاهرة،</a:t>
            </a:r>
            <a:r>
              <a:rPr lang="ar-SA" sz="2400" dirty="0"/>
              <a:t> 30 و31 تشرين الأول/أكتوبر 2017</a:t>
            </a:r>
            <a:endParaRPr lang="ar-SY" sz="2400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ar-SY" sz="2400" dirty="0"/>
              <a:t>الهدف: </a:t>
            </a:r>
            <a:r>
              <a:rPr lang="ar-SA" sz="2400" dirty="0"/>
              <a:t>زيادة وعي صانعي القرار في المنطقة العربية </a:t>
            </a:r>
            <a:r>
              <a:rPr lang="ar-SA" sz="2400" dirty="0">
                <a:solidFill>
                  <a:schemeClr val="accent1"/>
                </a:solidFill>
              </a:rPr>
              <a:t>بأهمية الابتكار</a:t>
            </a:r>
            <a:r>
              <a:rPr lang="ar-SA" sz="2400" dirty="0"/>
              <a:t>، وسبل تعزيزه في القطاع العام</a:t>
            </a:r>
            <a:endParaRPr lang="ar-SY" sz="2400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ar-SA" sz="24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بناء القدرات</a:t>
            </a:r>
            <a:r>
              <a:rPr lang="ar-LB" sz="24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ar-SA" sz="24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التكنولوجيا من أجل التنمية المستدامة</a:t>
            </a:r>
            <a:endParaRPr lang="ar-LB" sz="24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ar-SA" sz="2400" dirty="0"/>
              <a:t>عمّان، 15-19 نيسان/أبريل 2018</a:t>
            </a:r>
            <a:endParaRPr lang="ar-SY" sz="2400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ar-SA" sz="2400" dirty="0"/>
              <a:t>التعاون مع عدد من وكالات الأمم المتحدة</a:t>
            </a:r>
            <a:endParaRPr lang="ar-SY" sz="2400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ar-SY" sz="2400" dirty="0"/>
              <a:t>الهدف: توضيح </a:t>
            </a:r>
            <a:r>
              <a:rPr lang="ar-SA" sz="2400" dirty="0"/>
              <a:t>العناصر المختلفة </a:t>
            </a:r>
            <a:r>
              <a:rPr lang="ar-SA" sz="2400" dirty="0">
                <a:solidFill>
                  <a:schemeClr val="accent1"/>
                </a:solidFill>
              </a:rPr>
              <a:t>لسياسة الابتكار </a:t>
            </a:r>
            <a:r>
              <a:rPr lang="ar-SA" sz="2400" dirty="0"/>
              <a:t>مع </a:t>
            </a:r>
            <a:r>
              <a:rPr lang="ar-SY" sz="2400" dirty="0"/>
              <a:t>عرض مؤشرات الابتكار العالمية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0D8891-A619-4E29-BE78-7FE525D343C6}"/>
              </a:ext>
            </a:extLst>
          </p:cNvPr>
          <p:cNvSpPr/>
          <p:nvPr/>
        </p:nvSpPr>
        <p:spPr>
          <a:xfrm>
            <a:off x="0" y="1134858"/>
            <a:ext cx="9144000" cy="143917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Teacher">
            <a:extLst>
              <a:ext uri="{FF2B5EF4-FFF2-40B4-BE49-F238E27FC236}">
                <a16:creationId xmlns:a16="http://schemas.microsoft.com/office/drawing/2014/main" id="{0FD65CAC-07E5-4E4F-9D16-B0DFC8149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195576" y="330351"/>
            <a:ext cx="948424" cy="948424"/>
          </a:xfrm>
          <a:prstGeom prst="rect">
            <a:avLst/>
          </a:prstGeom>
        </p:spPr>
      </p:pic>
      <p:pic>
        <p:nvPicPr>
          <p:cNvPr id="8" name="Graphic 7" descr="Marker">
            <a:extLst>
              <a:ext uri="{FF2B5EF4-FFF2-40B4-BE49-F238E27FC236}">
                <a16:creationId xmlns:a16="http://schemas.microsoft.com/office/drawing/2014/main" id="{15E223F3-5C72-4F86-A0EB-09D1902D48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69020" y="1334032"/>
            <a:ext cx="501986" cy="5019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C7543B6-252E-4C64-955D-D1157A454382}"/>
              </a:ext>
            </a:extLst>
          </p:cNvPr>
          <p:cNvSpPr/>
          <p:nvPr/>
        </p:nvSpPr>
        <p:spPr>
          <a:xfrm>
            <a:off x="8195576" y="2706070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0669BC-D7FD-4CB4-84A4-8ABB80B4A249}"/>
              </a:ext>
            </a:extLst>
          </p:cNvPr>
          <p:cNvSpPr/>
          <p:nvPr/>
        </p:nvSpPr>
        <p:spPr>
          <a:xfrm>
            <a:off x="8195576" y="3859561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A8460B-242D-44D8-ABFE-E244AE93AEAC}"/>
              </a:ext>
            </a:extLst>
          </p:cNvPr>
          <p:cNvSpPr/>
          <p:nvPr/>
        </p:nvSpPr>
        <p:spPr>
          <a:xfrm>
            <a:off x="8199830" y="4901229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111B04-0D6B-40AE-8187-841B04231096}"/>
              </a:ext>
            </a:extLst>
          </p:cNvPr>
          <p:cNvSpPr/>
          <p:nvPr/>
        </p:nvSpPr>
        <p:spPr>
          <a:xfrm>
            <a:off x="8199830" y="5530085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Marker">
            <a:extLst>
              <a:ext uri="{FF2B5EF4-FFF2-40B4-BE49-F238E27FC236}">
                <a16:creationId xmlns:a16="http://schemas.microsoft.com/office/drawing/2014/main" id="{4C4032E7-070D-47B3-9E2F-036B006F6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81627" y="3545183"/>
            <a:ext cx="501986" cy="50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1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E1F6AE2-DE64-4E6F-A25E-8D0B7220E79B}"/>
              </a:ext>
            </a:extLst>
          </p:cNvPr>
          <p:cNvSpPr/>
          <p:nvPr/>
        </p:nvSpPr>
        <p:spPr>
          <a:xfrm rot="5400000">
            <a:off x="461393" y="2717613"/>
            <a:ext cx="1736521" cy="2525084"/>
          </a:xfrm>
          <a:prstGeom prst="rect">
            <a:avLst/>
          </a:prstGeom>
          <a:solidFill>
            <a:srgbClr val="EA9B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5941FD-67F2-4D77-AF9B-983749424800}"/>
              </a:ext>
            </a:extLst>
          </p:cNvPr>
          <p:cNvSpPr/>
          <p:nvPr/>
        </p:nvSpPr>
        <p:spPr>
          <a:xfrm rot="5400000">
            <a:off x="461393" y="4539042"/>
            <a:ext cx="1736521" cy="2525084"/>
          </a:xfrm>
          <a:prstGeom prst="rect">
            <a:avLst/>
          </a:prstGeom>
          <a:solidFill>
            <a:srgbClr val="97B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F56211-A8FB-4DED-B3BB-B7C5B94469C4}"/>
              </a:ext>
            </a:extLst>
          </p:cNvPr>
          <p:cNvSpPr/>
          <p:nvPr/>
        </p:nvSpPr>
        <p:spPr>
          <a:xfrm rot="5400000">
            <a:off x="461393" y="947960"/>
            <a:ext cx="1736521" cy="2525084"/>
          </a:xfrm>
          <a:prstGeom prst="rect">
            <a:avLst/>
          </a:prstGeom>
          <a:solidFill>
            <a:srgbClr val="ED3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9B009C-52D5-498A-8A9B-005770D343CE}"/>
              </a:ext>
            </a:extLst>
          </p:cNvPr>
          <p:cNvSpPr/>
          <p:nvPr/>
        </p:nvSpPr>
        <p:spPr>
          <a:xfrm rot="5400000">
            <a:off x="-1456118" y="3829302"/>
            <a:ext cx="5579225" cy="478171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0AB768-A850-446D-A556-6ED25C0D3E42}"/>
              </a:ext>
            </a:extLst>
          </p:cNvPr>
          <p:cNvSpPr/>
          <p:nvPr/>
        </p:nvSpPr>
        <p:spPr>
          <a:xfrm>
            <a:off x="0" y="1134858"/>
            <a:ext cx="9144000" cy="143917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BA78F3-4F40-412E-9852-8D52A62FEC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5" y="1411981"/>
            <a:ext cx="2362200" cy="1566706"/>
          </a:xfrm>
          <a:prstGeom prst="rect">
            <a:avLst/>
          </a:prstGeom>
          <a:ln>
            <a:noFill/>
          </a:ln>
          <a:effectLst/>
        </p:spPr>
      </p:pic>
      <p:sp>
        <p:nvSpPr>
          <p:cNvPr id="37890" name="Text Placeholder 2">
            <a:extLst>
              <a:ext uri="{FF2B5EF4-FFF2-40B4-BE49-F238E27FC236}">
                <a16:creationId xmlns:a16="http://schemas.microsoft.com/office/drawing/2014/main" id="{6EAD51CD-5335-4FC3-8951-10C21BAC5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871538" y="517525"/>
            <a:ext cx="7710487" cy="414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ar-SY" altLang="en-US" sz="3200" dirty="0">
                <a:solidFill>
                  <a:srgbClr val="005F7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أمثلة عن الأنشطة المنفذة</a:t>
            </a:r>
            <a:endParaRPr lang="ar-LB" altLang="en-US" sz="2800" dirty="0">
              <a:solidFill>
                <a:srgbClr val="005F7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B493DA-4581-4943-86B0-4DF81F71CD38}"/>
              </a:ext>
            </a:extLst>
          </p:cNvPr>
          <p:cNvSpPr txBox="1">
            <a:spLocks/>
          </p:cNvSpPr>
          <p:nvPr/>
        </p:nvSpPr>
        <p:spPr bwMode="auto">
          <a:xfrm>
            <a:off x="2666991" y="1659777"/>
            <a:ext cx="6477009" cy="519822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LB" sz="2400" b="1" dirty="0">
                <a:solidFill>
                  <a:srgbClr val="ED3F3B"/>
                </a:solidFill>
                <a:latin typeface="Arial" charset="0"/>
                <a:ea typeface="ＭＳ Ｐゴシック" pitchFamily="34" charset="-128"/>
                <a:cs typeface="+mn-cs"/>
              </a:rPr>
              <a:t>السودان</a:t>
            </a:r>
          </a:p>
          <a:p>
            <a:pPr marL="800100" lvl="1" indent="-342900" algn="r" rtl="1">
              <a:lnSpc>
                <a:spcPct val="150000"/>
              </a:lnSpc>
              <a:buFontTx/>
              <a:buChar char="-"/>
              <a:defRPr/>
            </a:pPr>
            <a:r>
              <a:rPr lang="ar-LB" sz="2000" dirty="0">
                <a:solidFill>
                  <a:srgbClr val="005F72"/>
                </a:solidFill>
                <a:ea typeface="ＭＳ Ｐゴシック" pitchFamily="34" charset="-128"/>
                <a:cs typeface="+mn-cs"/>
              </a:rPr>
              <a:t>الجهاز القومي لتشغيل الخريجين</a:t>
            </a:r>
            <a:r>
              <a:rPr lang="ar-SA" sz="2000" dirty="0">
                <a:solidFill>
                  <a:srgbClr val="005F72"/>
                </a:solidFill>
                <a:ea typeface="ＭＳ Ｐゴシック" pitchFamily="34" charset="-128"/>
                <a:cs typeface="+mn-cs"/>
              </a:rPr>
              <a:t>: </a:t>
            </a:r>
            <a:r>
              <a:rPr lang="ar-LB" sz="2000" dirty="0">
                <a:solidFill>
                  <a:schemeClr val="accent1"/>
                </a:solidFill>
                <a:ea typeface="ＭＳ Ｐゴシック" pitchFamily="34" charset="-128"/>
                <a:cs typeface="+mn-cs"/>
              </a:rPr>
              <a:t>تطوير الحاضنات التكنولوجية </a:t>
            </a:r>
            <a:r>
              <a:rPr lang="ar-SA" sz="2000" dirty="0">
                <a:solidFill>
                  <a:srgbClr val="005F72"/>
                </a:solidFill>
                <a:ea typeface="ＭＳ Ｐゴシック" pitchFamily="34" charset="-128"/>
                <a:cs typeface="+mn-cs"/>
              </a:rPr>
              <a:t>(</a:t>
            </a:r>
            <a:r>
              <a:rPr lang="ar-LB" sz="2000" dirty="0">
                <a:solidFill>
                  <a:srgbClr val="005F72"/>
                </a:solidFill>
                <a:ea typeface="ＭＳ Ｐゴシック" pitchFamily="34" charset="-128"/>
                <a:cs typeface="+mn-cs"/>
              </a:rPr>
              <a:t>شباط/فبراير  </a:t>
            </a:r>
            <a:r>
              <a:rPr lang="ar-SA" sz="2000" dirty="0">
                <a:solidFill>
                  <a:srgbClr val="005F72"/>
                </a:solidFill>
                <a:ea typeface="ＭＳ Ｐゴシック" pitchFamily="34" charset="-128"/>
                <a:cs typeface="+mn-cs"/>
              </a:rPr>
              <a:t>201</a:t>
            </a:r>
            <a:r>
              <a:rPr lang="ar-LB" sz="2000" dirty="0">
                <a:solidFill>
                  <a:srgbClr val="005F72"/>
                </a:solidFill>
                <a:ea typeface="ＭＳ Ｐゴシック" pitchFamily="34" charset="-128"/>
                <a:cs typeface="+mn-cs"/>
              </a:rPr>
              <a:t>9</a:t>
            </a:r>
            <a:r>
              <a:rPr lang="ar-SA" sz="2000" dirty="0">
                <a:solidFill>
                  <a:srgbClr val="005F72"/>
                </a:solidFill>
                <a:ea typeface="ＭＳ Ｐゴシック" pitchFamily="34" charset="-128"/>
                <a:cs typeface="+mn-cs"/>
              </a:rPr>
              <a:t>)</a:t>
            </a:r>
            <a:endParaRPr lang="en-US" sz="2000" dirty="0">
              <a:solidFill>
                <a:srgbClr val="005F72"/>
              </a:solidFill>
              <a:ea typeface="ＭＳ Ｐゴシック" pitchFamily="34" charset="-128"/>
              <a:cs typeface="+mn-cs"/>
            </a:endParaRPr>
          </a:p>
          <a:p>
            <a:pPr marL="0" indent="0" algn="ctr" rtl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LB" sz="2400" b="1" dirty="0">
                <a:solidFill>
                  <a:srgbClr val="EA9B1A"/>
                </a:solidFill>
                <a:latin typeface="Arial" charset="0"/>
                <a:ea typeface="ＭＳ Ｐゴシック" pitchFamily="34" charset="-128"/>
                <a:cs typeface="+mn-cs"/>
              </a:rPr>
              <a:t>الجمهورية العربية السورية</a:t>
            </a:r>
          </a:p>
          <a:p>
            <a:pPr marL="800100" lvl="1" indent="-342900" algn="r" rtl="1">
              <a:lnSpc>
                <a:spcPct val="150000"/>
              </a:lnSpc>
              <a:buFontTx/>
              <a:buChar char="-"/>
              <a:defRPr/>
            </a:pPr>
            <a:r>
              <a:rPr lang="ar-LB" sz="2000" dirty="0">
                <a:solidFill>
                  <a:srgbClr val="005F72"/>
                </a:solidFill>
                <a:ea typeface="ＭＳ Ｐゴシック" pitchFamily="34" charset="-128"/>
                <a:cs typeface="+mn-cs"/>
              </a:rPr>
              <a:t>وزارة الاتصالات والتقانة</a:t>
            </a:r>
            <a:r>
              <a:rPr lang="ar-SA" sz="2000" dirty="0">
                <a:solidFill>
                  <a:srgbClr val="005F72"/>
                </a:solidFill>
                <a:ea typeface="ＭＳ Ｐゴシック" pitchFamily="34" charset="-128"/>
                <a:cs typeface="+mn-cs"/>
              </a:rPr>
              <a:t>: </a:t>
            </a:r>
            <a:r>
              <a:rPr lang="ar-LB" sz="2000" dirty="0">
                <a:solidFill>
                  <a:schemeClr val="accent1"/>
                </a:solidFill>
                <a:ea typeface="ＭＳ Ｐゴシック" pitchFamily="34" charset="-128"/>
                <a:cs typeface="+mn-cs"/>
              </a:rPr>
              <a:t>استراتيجيات التحول الرقمي والحكومة الرقمية</a:t>
            </a:r>
            <a:r>
              <a:rPr lang="ar-LB" sz="2000" dirty="0">
                <a:solidFill>
                  <a:srgbClr val="2D2D70"/>
                </a:solidFill>
                <a:ea typeface="ＭＳ Ｐゴシック" pitchFamily="34" charset="-128"/>
                <a:cs typeface="+mn-cs"/>
              </a:rPr>
              <a:t> </a:t>
            </a:r>
            <a:r>
              <a:rPr lang="ar-SA" sz="2000" dirty="0">
                <a:solidFill>
                  <a:srgbClr val="005F72"/>
                </a:solidFill>
                <a:ea typeface="ＭＳ Ｐゴシック" pitchFamily="34" charset="-128"/>
                <a:cs typeface="+mn-cs"/>
              </a:rPr>
              <a:t>(</a:t>
            </a:r>
            <a:r>
              <a:rPr lang="ar-LB" sz="2000" dirty="0">
                <a:solidFill>
                  <a:srgbClr val="005F72"/>
                </a:solidFill>
                <a:ea typeface="ＭＳ Ｐゴシック" pitchFamily="34" charset="-128"/>
                <a:cs typeface="+mn-cs"/>
              </a:rPr>
              <a:t>كانون الثاني/يناير</a:t>
            </a:r>
            <a:r>
              <a:rPr lang="ar-SA" sz="2000" dirty="0">
                <a:solidFill>
                  <a:srgbClr val="005F72"/>
                </a:solidFill>
                <a:ea typeface="ＭＳ Ｐゴシック" pitchFamily="34" charset="-128"/>
                <a:cs typeface="+mn-cs"/>
              </a:rPr>
              <a:t>20</a:t>
            </a:r>
            <a:r>
              <a:rPr lang="ar-LB" sz="2000" dirty="0">
                <a:solidFill>
                  <a:srgbClr val="005F72"/>
                </a:solidFill>
                <a:ea typeface="ＭＳ Ｐゴシック" pitchFamily="34" charset="-128"/>
                <a:cs typeface="+mn-cs"/>
              </a:rPr>
              <a:t>19)</a:t>
            </a:r>
            <a:endParaRPr lang="ar-SY" sz="2000" dirty="0">
              <a:solidFill>
                <a:srgbClr val="005F72"/>
              </a:solidFill>
              <a:ea typeface="ＭＳ Ｐゴシック" pitchFamily="34" charset="-128"/>
              <a:cs typeface="+mn-cs"/>
            </a:endParaRPr>
          </a:p>
          <a:p>
            <a:pPr marL="0" indent="0" algn="ctr" rtl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LB" sz="2400" b="1" dirty="0">
                <a:solidFill>
                  <a:srgbClr val="97B901"/>
                </a:solidFill>
                <a:latin typeface="Arial" charset="0"/>
                <a:ea typeface="ＭＳ Ｐゴシック" pitchFamily="34" charset="-128"/>
                <a:cs typeface="+mn-cs"/>
              </a:rPr>
              <a:t>المغرب</a:t>
            </a:r>
          </a:p>
          <a:p>
            <a:pPr marL="457200" lvl="1" indent="0" algn="r" rtl="1">
              <a:lnSpc>
                <a:spcPct val="150000"/>
              </a:lnSpc>
              <a:buNone/>
              <a:defRPr/>
            </a:pPr>
            <a:r>
              <a:rPr lang="ar-LB" sz="2400" dirty="0">
                <a:solidFill>
                  <a:srgbClr val="2D2D70"/>
                </a:solidFill>
                <a:ea typeface="ＭＳ Ｐゴシック" pitchFamily="34" charset="-128"/>
                <a:cs typeface="+mn-cs"/>
              </a:rPr>
              <a:t>- </a:t>
            </a:r>
            <a:r>
              <a:rPr lang="ar-LB" sz="2000" dirty="0">
                <a:solidFill>
                  <a:srgbClr val="005F72"/>
                </a:solidFill>
                <a:ea typeface="ＭＳ Ｐゴシック" pitchFamily="34" charset="-128"/>
                <a:cs typeface="+mn-cs"/>
              </a:rPr>
              <a:t>وزارة التضامن والمرأة والأسرة والتنمية الاجتماعية</a:t>
            </a:r>
            <a:r>
              <a:rPr lang="ar-SA" sz="2000" dirty="0">
                <a:solidFill>
                  <a:srgbClr val="005F72"/>
                </a:solidFill>
                <a:ea typeface="ＭＳ Ｐゴシック" pitchFamily="34" charset="-128"/>
                <a:cs typeface="+mn-cs"/>
              </a:rPr>
              <a:t>: </a:t>
            </a:r>
            <a:r>
              <a:rPr lang="ar-LB" sz="2000" dirty="0">
                <a:solidFill>
                  <a:schemeClr val="accent1"/>
                </a:solidFill>
                <a:ea typeface="ＭＳ Ｐゴシック" pitchFamily="34" charset="-128"/>
                <a:cs typeface="+mn-cs"/>
              </a:rPr>
              <a:t>التكنولوجيا للأشخاص ذوي الإعاقة</a:t>
            </a:r>
            <a:r>
              <a:rPr lang="ar-SA" sz="2000" dirty="0">
                <a:solidFill>
                  <a:srgbClr val="2D2D70"/>
                </a:solidFill>
                <a:ea typeface="ＭＳ Ｐゴシック" pitchFamily="34" charset="-128"/>
                <a:cs typeface="+mn-cs"/>
              </a:rPr>
              <a:t> </a:t>
            </a:r>
            <a:r>
              <a:rPr lang="ar-SA" sz="2000" dirty="0">
                <a:solidFill>
                  <a:srgbClr val="005F72"/>
                </a:solidFill>
                <a:ea typeface="ＭＳ Ｐゴシック" pitchFamily="34" charset="-128"/>
                <a:cs typeface="+mn-cs"/>
              </a:rPr>
              <a:t>(</a:t>
            </a:r>
            <a:r>
              <a:rPr lang="ar-LB" sz="2000" dirty="0">
                <a:solidFill>
                  <a:srgbClr val="005F72"/>
                </a:solidFill>
                <a:ea typeface="ＭＳ Ｐゴシック" pitchFamily="34" charset="-128"/>
                <a:cs typeface="+mn-cs"/>
              </a:rPr>
              <a:t>كانون الأول/ديسمبر  2017</a:t>
            </a:r>
            <a:r>
              <a:rPr lang="ar-SA" sz="2000" dirty="0">
                <a:solidFill>
                  <a:srgbClr val="005F72"/>
                </a:solidFill>
                <a:ea typeface="ＭＳ Ｐゴシック" pitchFamily="34" charset="-128"/>
                <a:cs typeface="+mn-cs"/>
              </a:rPr>
              <a:t>)</a:t>
            </a:r>
            <a:r>
              <a:rPr lang="ar-LB" sz="2000" dirty="0">
                <a:solidFill>
                  <a:srgbClr val="005F72"/>
                </a:solidFill>
                <a:ea typeface="ＭＳ Ｐゴシック" pitchFamily="34" charset="-128"/>
                <a:cs typeface="+mn-cs"/>
              </a:rPr>
              <a:t> – </a:t>
            </a:r>
            <a:r>
              <a:rPr lang="ar-LB" sz="2000" i="1" dirty="0">
                <a:solidFill>
                  <a:srgbClr val="005F72"/>
                </a:solidFill>
                <a:ea typeface="ＭＳ Ｐゴシック" pitchFamily="34" charset="-128"/>
                <a:cs typeface="+mn-cs"/>
              </a:rPr>
              <a:t>بالتعاون مع إدارة التنمية الاجتماعية </a:t>
            </a:r>
            <a:r>
              <a:rPr lang="ar-LB" sz="2000" i="1" dirty="0" err="1">
                <a:solidFill>
                  <a:srgbClr val="005F72"/>
                </a:solidFill>
                <a:ea typeface="ＭＳ Ｐゴシック" pitchFamily="34" charset="-128"/>
                <a:cs typeface="+mn-cs"/>
              </a:rPr>
              <a:t>بالاسكوا</a:t>
            </a:r>
            <a:endParaRPr lang="ar-SY" sz="2400" i="1" dirty="0">
              <a:solidFill>
                <a:srgbClr val="005F72"/>
              </a:solidFill>
              <a:ea typeface="ＭＳ Ｐゴシック" pitchFamily="34" charset="-128"/>
              <a:cs typeface="+mn-cs"/>
            </a:endParaRPr>
          </a:p>
          <a:p>
            <a:pPr marL="800100" lvl="1" indent="-342900" algn="r" rtl="1">
              <a:lnSpc>
                <a:spcPct val="150000"/>
              </a:lnSpc>
              <a:buFontTx/>
              <a:buChar char="-"/>
              <a:defRPr/>
            </a:pPr>
            <a:endParaRPr lang="ar-LB" sz="2400" i="1" dirty="0">
              <a:solidFill>
                <a:schemeClr val="accent4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207283-E63F-4C05-AA34-77D324B0D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5" y="5013237"/>
            <a:ext cx="2362200" cy="15766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cid:abc08e46-3d71-41d1-b96b-680a6c49e373@eurprd07.prod.outlook.com">
            <a:extLst>
              <a:ext uri="{FF2B5EF4-FFF2-40B4-BE49-F238E27FC236}">
                <a16:creationId xmlns:a16="http://schemas.microsoft.com/office/drawing/2014/main" id="{E882CDA6-53A4-4DAF-9F86-58C95164725F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5" y="3222679"/>
            <a:ext cx="2362200" cy="1566706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FF810E-A826-4317-9D82-16941A0FD4EF}"/>
              </a:ext>
            </a:extLst>
          </p:cNvPr>
          <p:cNvCxnSpPr/>
          <p:nvPr/>
        </p:nvCxnSpPr>
        <p:spPr>
          <a:xfrm flipH="1">
            <a:off x="2592196" y="2189527"/>
            <a:ext cx="3783437" cy="0"/>
          </a:xfrm>
          <a:prstGeom prst="line">
            <a:avLst/>
          </a:prstGeom>
          <a:ln>
            <a:solidFill>
              <a:srgbClr val="ED3F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F869E9-4817-4378-BEAE-C8091569E459}"/>
              </a:ext>
            </a:extLst>
          </p:cNvPr>
          <p:cNvCxnSpPr>
            <a:cxnSpLocks/>
          </p:cNvCxnSpPr>
          <p:nvPr/>
        </p:nvCxnSpPr>
        <p:spPr>
          <a:xfrm flipH="1">
            <a:off x="2592197" y="3742889"/>
            <a:ext cx="4739781" cy="0"/>
          </a:xfrm>
          <a:prstGeom prst="line">
            <a:avLst/>
          </a:prstGeom>
          <a:ln>
            <a:solidFill>
              <a:srgbClr val="EA9B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E51785-C875-4686-954B-55153C85A3DD}"/>
              </a:ext>
            </a:extLst>
          </p:cNvPr>
          <p:cNvCxnSpPr/>
          <p:nvPr/>
        </p:nvCxnSpPr>
        <p:spPr>
          <a:xfrm flipH="1">
            <a:off x="2592197" y="5254305"/>
            <a:ext cx="3783437" cy="0"/>
          </a:xfrm>
          <a:prstGeom prst="line">
            <a:avLst/>
          </a:prstGeom>
          <a:ln>
            <a:solidFill>
              <a:srgbClr val="97B90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CF53F-AB0E-430B-BE9C-CC8159CD02E1}"/>
              </a:ext>
            </a:extLst>
          </p:cNvPr>
          <p:cNvSpPr/>
          <p:nvPr/>
        </p:nvSpPr>
        <p:spPr>
          <a:xfrm>
            <a:off x="8444450" y="2464031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205E0D-CA0A-4FCF-A0D9-C34C0A8A4D23}"/>
              </a:ext>
            </a:extLst>
          </p:cNvPr>
          <p:cNvSpPr/>
          <p:nvPr/>
        </p:nvSpPr>
        <p:spPr>
          <a:xfrm>
            <a:off x="8444450" y="3909892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85D295-B8D1-4216-8D52-D2A7B30B75D9}"/>
              </a:ext>
            </a:extLst>
          </p:cNvPr>
          <p:cNvSpPr/>
          <p:nvPr/>
        </p:nvSpPr>
        <p:spPr>
          <a:xfrm>
            <a:off x="8444450" y="5602122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191A29-86D9-431A-93D0-07994381A7B0}"/>
              </a:ext>
            </a:extLst>
          </p:cNvPr>
          <p:cNvSpPr/>
          <p:nvPr/>
        </p:nvSpPr>
        <p:spPr>
          <a:xfrm>
            <a:off x="2784868" y="1640209"/>
            <a:ext cx="5854299" cy="4734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rtl="1">
              <a:lnSpc>
                <a:spcPct val="150000"/>
              </a:lnSpc>
              <a:buNone/>
              <a:defRPr/>
            </a:pPr>
            <a:r>
              <a:rPr lang="ar-SY" b="1" dirty="0">
                <a:solidFill>
                  <a:srgbClr val="C00000"/>
                </a:solidFill>
                <a:latin typeface="Arial" charset="0"/>
              </a:rPr>
              <a:t>موريتانيا</a:t>
            </a:r>
            <a:r>
              <a:rPr lang="en-US" b="1" dirty="0">
                <a:solidFill>
                  <a:srgbClr val="2D2D70"/>
                </a:solidFill>
                <a:latin typeface="Arial" charset="0"/>
              </a:rPr>
              <a:t> </a:t>
            </a:r>
            <a:endParaRPr lang="ar-SY" b="1" dirty="0">
              <a:solidFill>
                <a:srgbClr val="2D2D70"/>
              </a:solidFill>
              <a:latin typeface="Arial" charset="0"/>
            </a:endParaRPr>
          </a:p>
          <a:p>
            <a:pPr marL="285750" indent="-285750" algn="r" rtl="1">
              <a:lnSpc>
                <a:spcPct val="150000"/>
              </a:lnSpc>
              <a:buFontTx/>
              <a:buChar char="-"/>
              <a:defRPr/>
            </a:pPr>
            <a:r>
              <a:rPr lang="ar-SY" sz="2000" dirty="0">
                <a:solidFill>
                  <a:srgbClr val="005F72"/>
                </a:solidFill>
                <a:latin typeface="+mn-lt"/>
              </a:rPr>
              <a:t>وزارة العمل والتكوين المهني وتقنيات الإعلام والاتصال: </a:t>
            </a:r>
            <a:r>
              <a:rPr lang="ar-SA" sz="2000" dirty="0">
                <a:solidFill>
                  <a:srgbClr val="005F72"/>
                </a:solidFill>
                <a:latin typeface="+mn-lt"/>
              </a:rPr>
              <a:t>خدمة استشارية حول </a:t>
            </a:r>
            <a:r>
              <a:rPr lang="ar-SY" sz="2000" b="1" dirty="0">
                <a:solidFill>
                  <a:srgbClr val="005F72"/>
                </a:solidFill>
                <a:latin typeface="+mn-lt"/>
              </a:rPr>
              <a:t>استراتيجية الحكومة الرقمية </a:t>
            </a:r>
            <a:r>
              <a:rPr lang="ar-SY" sz="2000" dirty="0">
                <a:solidFill>
                  <a:srgbClr val="005F72"/>
                </a:solidFill>
                <a:latin typeface="+mn-lt"/>
              </a:rPr>
              <a:t>(نيسان/ابريل </a:t>
            </a:r>
            <a:r>
              <a:rPr lang="ar-SY" sz="2000" dirty="0">
                <a:solidFill>
                  <a:srgbClr val="005F72"/>
                </a:solidFill>
                <a:latin typeface="+mn-lt"/>
                <a:cs typeface="+mj-cs"/>
              </a:rPr>
              <a:t>2018</a:t>
            </a:r>
            <a:r>
              <a:rPr lang="ar-SY" sz="2000" dirty="0">
                <a:solidFill>
                  <a:srgbClr val="005F72"/>
                </a:solidFill>
                <a:latin typeface="+mn-lt"/>
              </a:rPr>
              <a:t>)</a:t>
            </a:r>
          </a:p>
          <a:p>
            <a:pPr algn="ctr" rtl="1">
              <a:lnSpc>
                <a:spcPct val="150000"/>
              </a:lnSpc>
              <a:defRPr/>
            </a:pPr>
            <a:r>
              <a:rPr lang="ar-SY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البحرين</a:t>
            </a:r>
          </a:p>
          <a:p>
            <a:pPr algn="r" rtl="1">
              <a:lnSpc>
                <a:spcPct val="150000"/>
              </a:lnSpc>
              <a:defRPr/>
            </a:pPr>
            <a:r>
              <a:rPr lang="ar-SY" b="1" dirty="0">
                <a:solidFill>
                  <a:srgbClr val="005F72"/>
                </a:solidFill>
                <a:latin typeface="Arial" charset="0"/>
              </a:rPr>
              <a:t>- </a:t>
            </a:r>
            <a:r>
              <a:rPr lang="en-US" b="1" dirty="0">
                <a:solidFill>
                  <a:srgbClr val="005F72"/>
                </a:solidFill>
                <a:latin typeface="Arial" charset="0"/>
              </a:rPr>
              <a:t> </a:t>
            </a:r>
            <a:r>
              <a:rPr lang="ar-SY" sz="2000" dirty="0">
                <a:solidFill>
                  <a:srgbClr val="005F72"/>
                </a:solidFill>
                <a:latin typeface="+mn-lt"/>
              </a:rPr>
              <a:t>وزارة الخارجية: ورشة عمل حول</a:t>
            </a:r>
            <a:r>
              <a:rPr lang="ar-SY" sz="2000" b="1" dirty="0">
                <a:solidFill>
                  <a:srgbClr val="005F72"/>
                </a:solidFill>
                <a:latin typeface="+mn-lt"/>
              </a:rPr>
              <a:t> التنويع الاقتصادي بالاعتماد على التكنولوجيا والابتكار</a:t>
            </a:r>
            <a:r>
              <a:rPr lang="ar-SY" sz="2000" dirty="0">
                <a:solidFill>
                  <a:srgbClr val="005F72"/>
                </a:solidFill>
                <a:latin typeface="+mn-lt"/>
              </a:rPr>
              <a:t> – بالتعاون مع </a:t>
            </a:r>
            <a:r>
              <a:rPr lang="en-US" sz="2000" dirty="0">
                <a:solidFill>
                  <a:srgbClr val="005F72"/>
                </a:solidFill>
                <a:latin typeface="+mn-lt"/>
              </a:rPr>
              <a:t>UNDP</a:t>
            </a:r>
            <a:r>
              <a:rPr lang="ar-SA" sz="2000" dirty="0">
                <a:solidFill>
                  <a:srgbClr val="005F72"/>
                </a:solidFill>
                <a:latin typeface="+mn-lt"/>
              </a:rPr>
              <a:t> (آذار/مارس </a:t>
            </a:r>
            <a:r>
              <a:rPr lang="ar-SA" sz="2000" dirty="0">
                <a:solidFill>
                  <a:srgbClr val="005F72"/>
                </a:solidFill>
                <a:latin typeface="+mn-lt"/>
                <a:cs typeface="+mj-cs"/>
              </a:rPr>
              <a:t>2018</a:t>
            </a:r>
            <a:r>
              <a:rPr lang="ar-SA" sz="2000" dirty="0">
                <a:solidFill>
                  <a:srgbClr val="005F72"/>
                </a:solidFill>
                <a:latin typeface="+mn-lt"/>
              </a:rPr>
              <a:t>)</a:t>
            </a:r>
            <a:endParaRPr lang="ar-SA" sz="2000" b="1" dirty="0">
              <a:solidFill>
                <a:srgbClr val="005F72"/>
              </a:solidFill>
              <a:latin typeface="Arial" charset="0"/>
            </a:endParaRPr>
          </a:p>
          <a:p>
            <a:pPr algn="ctr" rtl="1">
              <a:lnSpc>
                <a:spcPct val="150000"/>
              </a:lnSpc>
              <a:defRPr/>
            </a:pPr>
            <a:r>
              <a:rPr lang="ar-SA" b="1" dirty="0">
                <a:solidFill>
                  <a:srgbClr val="01B6CB"/>
                </a:solidFill>
                <a:latin typeface="Arial" charset="0"/>
              </a:rPr>
              <a:t>عُمان</a:t>
            </a:r>
          </a:p>
          <a:p>
            <a:pPr algn="r" rtl="1">
              <a:lnSpc>
                <a:spcPct val="150000"/>
              </a:lnSpc>
              <a:defRPr/>
            </a:pPr>
            <a:r>
              <a:rPr lang="ar-SA" b="1" dirty="0">
                <a:solidFill>
                  <a:srgbClr val="2D2D70"/>
                </a:solidFill>
                <a:latin typeface="Arial" charset="0"/>
              </a:rPr>
              <a:t>- </a:t>
            </a:r>
            <a:r>
              <a:rPr lang="en-US" b="1" dirty="0">
                <a:solidFill>
                  <a:srgbClr val="2D2D70"/>
                </a:solidFill>
                <a:latin typeface="Arial" charset="0"/>
              </a:rPr>
              <a:t> </a:t>
            </a:r>
            <a:r>
              <a:rPr lang="ar-SA" sz="2000" dirty="0">
                <a:solidFill>
                  <a:srgbClr val="005F72"/>
                </a:solidFill>
                <a:latin typeface="+mn-lt"/>
              </a:rPr>
              <a:t>غرفة صناعة وتجارة ظفار: </a:t>
            </a:r>
            <a:r>
              <a:rPr lang="ar-SA" sz="2000" b="1" dirty="0">
                <a:solidFill>
                  <a:srgbClr val="005F72"/>
                </a:solidFill>
                <a:latin typeface="+mn-lt"/>
              </a:rPr>
              <a:t>الأبعاد الاقتصادية لبيانات المستهلك في التجارة الالكترونية  </a:t>
            </a:r>
            <a:r>
              <a:rPr lang="ar-SA" sz="2000" dirty="0">
                <a:solidFill>
                  <a:srgbClr val="005F72"/>
                </a:solidFill>
                <a:latin typeface="+mn-lt"/>
              </a:rPr>
              <a:t>(آب/أغسطس </a:t>
            </a:r>
            <a:r>
              <a:rPr lang="ar-SA" sz="2000" dirty="0">
                <a:solidFill>
                  <a:srgbClr val="005F72"/>
                </a:solidFill>
                <a:latin typeface="+mn-lt"/>
                <a:cs typeface="+mj-cs"/>
              </a:rPr>
              <a:t>2018</a:t>
            </a:r>
            <a:r>
              <a:rPr lang="ar-SA" sz="2000" dirty="0">
                <a:solidFill>
                  <a:srgbClr val="005F72"/>
                </a:solidFill>
                <a:latin typeface="+mn-lt"/>
              </a:rPr>
              <a:t>)</a:t>
            </a:r>
            <a:endParaRPr lang="ar-SA" dirty="0">
              <a:solidFill>
                <a:srgbClr val="005F72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EB05F7-7B94-4BC5-A450-DDA788B4AC79}"/>
              </a:ext>
            </a:extLst>
          </p:cNvPr>
          <p:cNvSpPr/>
          <p:nvPr/>
        </p:nvSpPr>
        <p:spPr>
          <a:xfrm rot="5400000">
            <a:off x="461393" y="2717613"/>
            <a:ext cx="1736521" cy="25250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DC73B9-D653-474A-9F84-32431DFD08A3}"/>
              </a:ext>
            </a:extLst>
          </p:cNvPr>
          <p:cNvSpPr/>
          <p:nvPr/>
        </p:nvSpPr>
        <p:spPr>
          <a:xfrm rot="5400000">
            <a:off x="461393" y="4539042"/>
            <a:ext cx="1736521" cy="2525084"/>
          </a:xfrm>
          <a:prstGeom prst="rect">
            <a:avLst/>
          </a:prstGeom>
          <a:solidFill>
            <a:srgbClr val="01B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19672E-D988-443A-BAD3-4E2BF39E42BD}"/>
              </a:ext>
            </a:extLst>
          </p:cNvPr>
          <p:cNvSpPr/>
          <p:nvPr/>
        </p:nvSpPr>
        <p:spPr>
          <a:xfrm rot="5400000">
            <a:off x="461393" y="947960"/>
            <a:ext cx="1736521" cy="252508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4D6816-DD3B-466E-935B-8F211C69FA5E}"/>
              </a:ext>
            </a:extLst>
          </p:cNvPr>
          <p:cNvSpPr/>
          <p:nvPr/>
        </p:nvSpPr>
        <p:spPr>
          <a:xfrm rot="5400000">
            <a:off x="-1456118" y="3829302"/>
            <a:ext cx="5579225" cy="478171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10F138-CE31-4B53-A2FC-FC2F5BE6BA3E}"/>
              </a:ext>
            </a:extLst>
          </p:cNvPr>
          <p:cNvCxnSpPr/>
          <p:nvPr/>
        </p:nvCxnSpPr>
        <p:spPr>
          <a:xfrm flipH="1">
            <a:off x="2592196" y="2189527"/>
            <a:ext cx="37834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F29A71-9D26-4611-86A7-3FAC22EF9177}"/>
              </a:ext>
            </a:extLst>
          </p:cNvPr>
          <p:cNvCxnSpPr>
            <a:cxnSpLocks/>
          </p:cNvCxnSpPr>
          <p:nvPr/>
        </p:nvCxnSpPr>
        <p:spPr>
          <a:xfrm flipH="1">
            <a:off x="2592197" y="3742889"/>
            <a:ext cx="47397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92D7733-2F7C-4CB5-892F-CBBAF7064E88}"/>
              </a:ext>
            </a:extLst>
          </p:cNvPr>
          <p:cNvCxnSpPr/>
          <p:nvPr/>
        </p:nvCxnSpPr>
        <p:spPr>
          <a:xfrm flipH="1">
            <a:off x="2592197" y="5254305"/>
            <a:ext cx="3783437" cy="0"/>
          </a:xfrm>
          <a:prstGeom prst="line">
            <a:avLst/>
          </a:prstGeom>
          <a:ln>
            <a:solidFill>
              <a:srgbClr val="01B6C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914" name="Text Placeholder 2">
            <a:extLst>
              <a:ext uri="{FF2B5EF4-FFF2-40B4-BE49-F238E27FC236}">
                <a16:creationId xmlns:a16="http://schemas.microsoft.com/office/drawing/2014/main" id="{94C09ED7-F2A8-4547-9566-408AF77CC8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871538" y="517525"/>
            <a:ext cx="7710487" cy="414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ar-SY" altLang="en-US" sz="3200" dirty="0">
                <a:solidFill>
                  <a:srgbClr val="005F7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أمثلة عن الأنشطة المنفذة</a:t>
            </a:r>
            <a:endParaRPr lang="ar-LB" altLang="en-US" sz="3200" dirty="0">
              <a:solidFill>
                <a:srgbClr val="005F7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20FAF4-9263-4953-8DA5-A6AFD795C550}"/>
              </a:ext>
            </a:extLst>
          </p:cNvPr>
          <p:cNvSpPr txBox="1">
            <a:spLocks/>
          </p:cNvSpPr>
          <p:nvPr/>
        </p:nvSpPr>
        <p:spPr bwMode="auto">
          <a:xfrm>
            <a:off x="2232025" y="1489075"/>
            <a:ext cx="6757988" cy="52212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  <a:spcBef>
                <a:spcPct val="0"/>
              </a:spcBef>
              <a:defRPr/>
            </a:pPr>
            <a:endParaRPr lang="ar-SY" sz="2000" i="1" dirty="0">
              <a:solidFill>
                <a:srgbClr val="2D2D70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 descr="1">
            <a:extLst>
              <a:ext uri="{FF2B5EF4-FFF2-40B4-BE49-F238E27FC236}">
                <a16:creationId xmlns:a16="http://schemas.microsoft.com/office/drawing/2014/main" id="{FD14E176-FCCB-4DC3-ADB1-878B36A052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1" y="1445744"/>
            <a:ext cx="2415831" cy="154273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713540-BD79-4707-8DAA-65EF89CCF62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5" y="3182266"/>
            <a:ext cx="2436702" cy="156486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EBCDBA-8837-41C6-B735-794167DB093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6" y="5058716"/>
            <a:ext cx="2436702" cy="1551957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F0150A-BDDE-4C6E-97E0-02AEBA7B1CB7}"/>
              </a:ext>
            </a:extLst>
          </p:cNvPr>
          <p:cNvSpPr/>
          <p:nvPr/>
        </p:nvSpPr>
        <p:spPr>
          <a:xfrm>
            <a:off x="8432515" y="2353732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A770FD-13BC-439D-A4CF-0159D91D2E30}"/>
              </a:ext>
            </a:extLst>
          </p:cNvPr>
          <p:cNvSpPr/>
          <p:nvPr/>
        </p:nvSpPr>
        <p:spPr>
          <a:xfrm>
            <a:off x="0" y="1134858"/>
            <a:ext cx="9144000" cy="143917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7C85C6-D156-490D-9B96-52BE6B0E1734}"/>
              </a:ext>
            </a:extLst>
          </p:cNvPr>
          <p:cNvSpPr/>
          <p:nvPr/>
        </p:nvSpPr>
        <p:spPr>
          <a:xfrm>
            <a:off x="8432515" y="3886472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1535A-9B18-46AE-9873-AF7D65D2C8BB}"/>
              </a:ext>
            </a:extLst>
          </p:cNvPr>
          <p:cNvSpPr/>
          <p:nvPr/>
        </p:nvSpPr>
        <p:spPr>
          <a:xfrm>
            <a:off x="8432515" y="5481103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6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2B09C5-1A6B-4F5B-ABAA-A63FD8D93FAB}"/>
              </a:ext>
            </a:extLst>
          </p:cNvPr>
          <p:cNvSpPr/>
          <p:nvPr/>
        </p:nvSpPr>
        <p:spPr>
          <a:xfrm>
            <a:off x="8102490" y="2278475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80362E-8176-4600-B4D8-117902CEB8AC}"/>
              </a:ext>
            </a:extLst>
          </p:cNvPr>
          <p:cNvSpPr/>
          <p:nvPr/>
        </p:nvSpPr>
        <p:spPr>
          <a:xfrm>
            <a:off x="8102490" y="1791172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Star">
            <a:extLst>
              <a:ext uri="{FF2B5EF4-FFF2-40B4-BE49-F238E27FC236}">
                <a16:creationId xmlns:a16="http://schemas.microsoft.com/office/drawing/2014/main" id="{ADE5AF44-E7BE-4CF7-A49D-3D295701C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9723" y="79228"/>
            <a:ext cx="994096" cy="9940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80ECF-838D-493F-8D8C-2B84722196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86482" y="517077"/>
            <a:ext cx="4832058" cy="414338"/>
          </a:xfrm>
        </p:spPr>
        <p:txBody>
          <a:bodyPr/>
          <a:lstStyle/>
          <a:p>
            <a:pPr rtl="1"/>
            <a:r>
              <a:rPr lang="ar-SY" sz="3200" dirty="0">
                <a:solidFill>
                  <a:srgbClr val="005F72"/>
                </a:solidFill>
              </a:rPr>
              <a:t>أمثلة من الانجازات</a:t>
            </a:r>
            <a:endParaRPr lang="en-US" sz="3200" dirty="0">
              <a:solidFill>
                <a:srgbClr val="005F7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A2B0F-74DD-41DC-8125-C9C66C6467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005" y="1215232"/>
            <a:ext cx="8007929" cy="3235234"/>
          </a:xfrm>
        </p:spPr>
        <p:txBody>
          <a:bodyPr/>
          <a:lstStyle/>
          <a:p>
            <a:pPr indent="0">
              <a:lnSpc>
                <a:spcPct val="150000"/>
              </a:lnSpc>
            </a:pPr>
            <a:r>
              <a:rPr lang="ar-SY" sz="2000" b="1" dirty="0">
                <a:solidFill>
                  <a:srgbClr val="005F72"/>
                </a:solidFill>
              </a:rPr>
              <a:t>السودان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ar-SY" sz="2000" dirty="0"/>
              <a:t>إقرار قانون مكافحة </a:t>
            </a:r>
            <a:r>
              <a:rPr lang="ar-SY" sz="2000" dirty="0">
                <a:solidFill>
                  <a:schemeClr val="accent1"/>
                </a:solidFill>
              </a:rPr>
              <a:t>الجرائم المعلوماتية </a:t>
            </a:r>
            <a:r>
              <a:rPr lang="ar-SY" sz="2000" dirty="0"/>
              <a:t>(تشرين الأول/أكتوبر 2018)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ar-SY" sz="2000" dirty="0"/>
              <a:t>إنشاء مكتب </a:t>
            </a:r>
            <a:r>
              <a:rPr lang="ar-SY" sz="2000" dirty="0">
                <a:solidFill>
                  <a:schemeClr val="accent1"/>
                </a:solidFill>
              </a:rPr>
              <a:t>لنقل التكنولوجيا </a:t>
            </a:r>
            <a:r>
              <a:rPr lang="ar-SY" sz="2000" dirty="0"/>
              <a:t>في مدينة افريقيا التكنولوجية (تشرين الأول/أكتوبر 2018)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ar-SY" sz="2000" dirty="0"/>
              <a:t>افتتاح </a:t>
            </a:r>
            <a:r>
              <a:rPr lang="ar-SY" sz="2000" dirty="0">
                <a:solidFill>
                  <a:schemeClr val="accent1"/>
                </a:solidFill>
              </a:rPr>
              <a:t>حاضنة "را</a:t>
            </a:r>
            <a:r>
              <a:rPr lang="ar-LB" sz="2000" dirty="0">
                <a:solidFill>
                  <a:schemeClr val="accent1"/>
                </a:solidFill>
              </a:rPr>
              <a:t>ئ</a:t>
            </a:r>
            <a:r>
              <a:rPr lang="ar-SY" sz="2000" dirty="0">
                <a:solidFill>
                  <a:schemeClr val="accent1"/>
                </a:solidFill>
              </a:rPr>
              <a:t>د"</a:t>
            </a:r>
            <a:r>
              <a:rPr lang="ar-SY" sz="2000" dirty="0"/>
              <a:t> في المركز القومي للمعلومات ومؤسسة السودان (2018)</a:t>
            </a:r>
          </a:p>
          <a:p>
            <a:pPr indent="0">
              <a:lnSpc>
                <a:spcPct val="150000"/>
              </a:lnSpc>
            </a:pPr>
            <a:r>
              <a:rPr lang="ar-SY" sz="2000" b="1" dirty="0">
                <a:solidFill>
                  <a:srgbClr val="005F72"/>
                </a:solidFill>
              </a:rPr>
              <a:t>الأردن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ar-SY" sz="2000" dirty="0"/>
              <a:t>إعداد سياسة "</a:t>
            </a:r>
            <a:r>
              <a:rPr lang="ar-SY" sz="2000" dirty="0">
                <a:solidFill>
                  <a:schemeClr val="accent1"/>
                </a:solidFill>
              </a:rPr>
              <a:t>التحول الرقمي</a:t>
            </a:r>
            <a:r>
              <a:rPr lang="ar-SY" sz="2000" dirty="0"/>
              <a:t>" في العام  2018 (الإطلاق في العام 2019)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ar-SY" sz="2000" dirty="0"/>
              <a:t>تحديث نموذج عمل "</a:t>
            </a:r>
            <a:r>
              <a:rPr lang="ar-SY" sz="2000" dirty="0">
                <a:solidFill>
                  <a:schemeClr val="accent1"/>
                </a:solidFill>
              </a:rPr>
              <a:t>مراكز المعرفة</a:t>
            </a:r>
            <a:r>
              <a:rPr lang="ar-SY" sz="2000" dirty="0"/>
              <a:t>" في العام 2018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816FD8-2059-4461-AABD-9BDDD9954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872" y="4450466"/>
            <a:ext cx="5234940" cy="2358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phic 4" descr="Star">
            <a:extLst>
              <a:ext uri="{FF2B5EF4-FFF2-40B4-BE49-F238E27FC236}">
                <a16:creationId xmlns:a16="http://schemas.microsoft.com/office/drawing/2014/main" id="{81FFFC60-E5B2-43DF-B1DC-D8BAD26A83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9418" y="238619"/>
            <a:ext cx="834705" cy="8347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93168B-4FA5-4E11-BEDA-2C2E0AFDF084}"/>
              </a:ext>
            </a:extLst>
          </p:cNvPr>
          <p:cNvSpPr/>
          <p:nvPr/>
        </p:nvSpPr>
        <p:spPr>
          <a:xfrm>
            <a:off x="0" y="1134858"/>
            <a:ext cx="9144000" cy="143917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 descr="Star">
            <a:extLst>
              <a:ext uri="{FF2B5EF4-FFF2-40B4-BE49-F238E27FC236}">
                <a16:creationId xmlns:a16="http://schemas.microsoft.com/office/drawing/2014/main" id="{36C7DB79-3525-4471-A93B-1415482D7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10879" y="1786693"/>
            <a:ext cx="254528" cy="254528"/>
          </a:xfrm>
          <a:prstGeom prst="rect">
            <a:avLst/>
          </a:prstGeom>
        </p:spPr>
      </p:pic>
      <p:pic>
        <p:nvPicPr>
          <p:cNvPr id="11" name="Graphic 10" descr="Star">
            <a:extLst>
              <a:ext uri="{FF2B5EF4-FFF2-40B4-BE49-F238E27FC236}">
                <a16:creationId xmlns:a16="http://schemas.microsoft.com/office/drawing/2014/main" id="{5DE08F1D-31BF-41DA-AA11-E57FB579D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06047" y="2260599"/>
            <a:ext cx="254528" cy="2545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CFB615-F324-4393-B04C-982D0CD6EFC8}"/>
              </a:ext>
            </a:extLst>
          </p:cNvPr>
          <p:cNvSpPr/>
          <p:nvPr/>
        </p:nvSpPr>
        <p:spPr>
          <a:xfrm>
            <a:off x="8102490" y="2743243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F9D7BC-A401-46DE-836D-E643EC7ED55B}"/>
              </a:ext>
            </a:extLst>
          </p:cNvPr>
          <p:cNvSpPr/>
          <p:nvPr/>
        </p:nvSpPr>
        <p:spPr>
          <a:xfrm>
            <a:off x="8102490" y="3618699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093762-14D9-40FD-99AF-103F1300AF94}"/>
              </a:ext>
            </a:extLst>
          </p:cNvPr>
          <p:cNvSpPr/>
          <p:nvPr/>
        </p:nvSpPr>
        <p:spPr>
          <a:xfrm>
            <a:off x="8107322" y="4088157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Star">
            <a:extLst>
              <a:ext uri="{FF2B5EF4-FFF2-40B4-BE49-F238E27FC236}">
                <a16:creationId xmlns:a16="http://schemas.microsoft.com/office/drawing/2014/main" id="{8EA9389F-193C-4EE8-AAE8-4F0901008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07322" y="2731126"/>
            <a:ext cx="254528" cy="254528"/>
          </a:xfrm>
          <a:prstGeom prst="rect">
            <a:avLst/>
          </a:prstGeom>
        </p:spPr>
      </p:pic>
      <p:pic>
        <p:nvPicPr>
          <p:cNvPr id="17" name="Graphic 16" descr="Star">
            <a:extLst>
              <a:ext uri="{FF2B5EF4-FFF2-40B4-BE49-F238E27FC236}">
                <a16:creationId xmlns:a16="http://schemas.microsoft.com/office/drawing/2014/main" id="{567EC854-4E64-4078-A65C-CEEB7801B4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00639" y="3596375"/>
            <a:ext cx="254528" cy="254528"/>
          </a:xfrm>
          <a:prstGeom prst="rect">
            <a:avLst/>
          </a:prstGeom>
        </p:spPr>
      </p:pic>
      <p:pic>
        <p:nvPicPr>
          <p:cNvPr id="18" name="Graphic 17" descr="Star">
            <a:extLst>
              <a:ext uri="{FF2B5EF4-FFF2-40B4-BE49-F238E27FC236}">
                <a16:creationId xmlns:a16="http://schemas.microsoft.com/office/drawing/2014/main" id="{EE337F25-A447-4277-97A1-BFA56D1408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01668" y="4075668"/>
            <a:ext cx="254528" cy="2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9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8A74494-F111-403C-ACA6-6CB95037E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D7DB703-AA83-446A-8283-0834980416E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8C670-986E-45E0-A1BC-FD3D259CB8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rtl="1"/>
            <a:r>
              <a:rPr lang="ar-SY" altLang="en-US" sz="3200" dirty="0">
                <a:solidFill>
                  <a:srgbClr val="005F7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المجالات المقترحة</a:t>
            </a:r>
            <a:r>
              <a:rPr lang="ar-LB" altLang="en-US" sz="3200" dirty="0">
                <a:solidFill>
                  <a:srgbClr val="005F7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في مجال التكنولوجيا من أجل التنمية</a:t>
            </a:r>
            <a:endParaRPr lang="en-US" altLang="en-US" sz="3200" dirty="0">
              <a:solidFill>
                <a:srgbClr val="005F7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rtl="1"/>
            <a:endParaRPr lang="en-US" sz="3200" dirty="0">
              <a:solidFill>
                <a:srgbClr val="005F7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264F3-CF9F-48D3-B55D-4C6D7197C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3615" y="1570418"/>
            <a:ext cx="8642620" cy="49224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LB" sz="2400" b="1" i="1" dirty="0">
                <a:solidFill>
                  <a:schemeClr val="accent5">
                    <a:lumMod val="50000"/>
                  </a:schemeClr>
                </a:solidFill>
              </a:rPr>
              <a:t>السياسات والبيئة التمكينية وبناء القدرات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LB" sz="2400" dirty="0"/>
              <a:t>وضع </a:t>
            </a:r>
            <a:r>
              <a:rPr lang="ar-LB" sz="2400" dirty="0">
                <a:solidFill>
                  <a:srgbClr val="005F72"/>
                </a:solidFill>
              </a:rPr>
              <a:t>وتطوير الاستراتيجيات والسياسات وخطط العمل </a:t>
            </a:r>
            <a:r>
              <a:rPr lang="ar-LB" sz="2400" dirty="0"/>
              <a:t>المتعلقة </a:t>
            </a:r>
            <a:r>
              <a:rPr lang="ar-LB" sz="2400" dirty="0">
                <a:solidFill>
                  <a:srgbClr val="005F72"/>
                </a:solidFill>
              </a:rPr>
              <a:t>والتكنولوجيا والابتكار والتكنولوجيات الرقمية، والتكنولوجيات الجديدة</a:t>
            </a:r>
            <a:endParaRPr lang="en-US" sz="2400" dirty="0">
              <a:solidFill>
                <a:srgbClr val="005F72"/>
              </a:solidFill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LB" sz="2400" dirty="0">
                <a:solidFill>
                  <a:srgbClr val="005F72"/>
                </a:solidFill>
              </a:rPr>
              <a:t>تعزيز البيئة التمكينية لمجتمع المعرفة وللابتكار</a:t>
            </a:r>
            <a:r>
              <a:rPr lang="en-US" sz="2400" dirty="0">
                <a:solidFill>
                  <a:srgbClr val="005F72"/>
                </a:solidFill>
              </a:rPr>
              <a:t> </a:t>
            </a:r>
            <a:r>
              <a:rPr lang="ar-SA" sz="2400" dirty="0"/>
              <a:t>(</a:t>
            </a:r>
            <a:r>
              <a:rPr lang="ar-LB" sz="2400" dirty="0"/>
              <a:t>البُنى الأساسية وتقنيات النفاذ، والموارد البشرية، وبيئة الاستثمار والتمويل، والسعي لتحقيق التآلف بينها على المستوى الإقليمي)</a:t>
            </a:r>
            <a:endParaRPr lang="en-US" sz="2400" dirty="0"/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LB" sz="2400" dirty="0"/>
              <a:t>تعزيز </a:t>
            </a:r>
            <a:r>
              <a:rPr lang="ar-LB" sz="2400" dirty="0">
                <a:solidFill>
                  <a:srgbClr val="005F72"/>
                </a:solidFill>
              </a:rPr>
              <a:t>الأطر التشريعية والقانونية </a:t>
            </a:r>
            <a:r>
              <a:rPr lang="ar-LB" sz="2400" dirty="0"/>
              <a:t>لمجتمع المعرفة (التشريعات </a:t>
            </a:r>
            <a:r>
              <a:rPr lang="ar-LB" sz="2400" dirty="0" err="1"/>
              <a:t>السبرانية</a:t>
            </a:r>
            <a:r>
              <a:rPr lang="ar-LB" sz="2400" dirty="0"/>
              <a:t>)</a:t>
            </a:r>
            <a:endParaRPr lang="en-US" sz="2400" dirty="0"/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LB" sz="2400" dirty="0"/>
              <a:t>تعزيز</a:t>
            </a:r>
            <a:r>
              <a:rPr lang="ar-LB" sz="2400" dirty="0">
                <a:solidFill>
                  <a:srgbClr val="005F72"/>
                </a:solidFill>
              </a:rPr>
              <a:t> القدرات </a:t>
            </a:r>
            <a:r>
              <a:rPr lang="ar-LB" sz="2400" dirty="0"/>
              <a:t>في مجالات </a:t>
            </a:r>
            <a:r>
              <a:rPr lang="ar-LB" sz="2400" dirty="0">
                <a:solidFill>
                  <a:srgbClr val="005F72"/>
                </a:solidFill>
              </a:rPr>
              <a:t>الابتكار وريادة الأعمال والتكنولوجيا الرقمية </a:t>
            </a:r>
            <a:r>
              <a:rPr lang="ar-LB" sz="2400" dirty="0"/>
              <a:t>المختلفة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E2B4B5-19B9-474C-B58D-78814B65CECB}"/>
              </a:ext>
            </a:extLst>
          </p:cNvPr>
          <p:cNvSpPr/>
          <p:nvPr/>
        </p:nvSpPr>
        <p:spPr>
          <a:xfrm>
            <a:off x="0" y="1134858"/>
            <a:ext cx="9144000" cy="143917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C58C56-3DD4-4826-A959-B3FDD202D3A0}"/>
              </a:ext>
            </a:extLst>
          </p:cNvPr>
          <p:cNvSpPr/>
          <p:nvPr/>
        </p:nvSpPr>
        <p:spPr>
          <a:xfrm>
            <a:off x="8751259" y="2285958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91D86E-B62D-4A85-8817-B02E0109172D}"/>
              </a:ext>
            </a:extLst>
          </p:cNvPr>
          <p:cNvSpPr/>
          <p:nvPr/>
        </p:nvSpPr>
        <p:spPr>
          <a:xfrm>
            <a:off x="8751259" y="3414160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9D9AAE-97DD-4896-9420-D1A628BFA5F3}"/>
              </a:ext>
            </a:extLst>
          </p:cNvPr>
          <p:cNvSpPr/>
          <p:nvPr/>
        </p:nvSpPr>
        <p:spPr>
          <a:xfrm>
            <a:off x="8753219" y="5035854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B555D0-9A01-4434-8A95-A7FE8FC33456}"/>
              </a:ext>
            </a:extLst>
          </p:cNvPr>
          <p:cNvSpPr/>
          <p:nvPr/>
        </p:nvSpPr>
        <p:spPr>
          <a:xfrm>
            <a:off x="8753219" y="5602122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Users">
            <a:extLst>
              <a:ext uri="{FF2B5EF4-FFF2-40B4-BE49-F238E27FC236}">
                <a16:creationId xmlns:a16="http://schemas.microsoft.com/office/drawing/2014/main" id="{DE5F07DD-95FC-4035-AD64-7BD3F4DC6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9011" y="1448492"/>
            <a:ext cx="791074" cy="79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0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642C15-67F2-4096-8A84-3B68918E3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13F4EB-2ADF-4BC6-9D1B-948D262FBDF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D91C8-3ECC-4D5F-9F8C-04D7A7CC1D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rtl="1"/>
            <a:r>
              <a:rPr lang="ar-SY" altLang="en-US" sz="3200" dirty="0">
                <a:solidFill>
                  <a:srgbClr val="005F7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المجالات المقترحة</a:t>
            </a:r>
            <a:r>
              <a:rPr lang="ar-LB" altLang="en-US" sz="3200" dirty="0">
                <a:solidFill>
                  <a:srgbClr val="005F7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في مجال التكنولوجيا من أجل التنمية</a:t>
            </a:r>
            <a:endParaRPr lang="en-US" altLang="en-US" sz="3200" dirty="0">
              <a:solidFill>
                <a:srgbClr val="005F7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5F7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E14EF-08DC-4B4F-BDCE-153058B938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5132" y="1314994"/>
            <a:ext cx="8651124" cy="5225506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ar-LB" sz="2400" b="1" i="1" dirty="0">
                <a:solidFill>
                  <a:srgbClr val="005F72"/>
                </a:solidFill>
              </a:rPr>
              <a:t>الحكومة الإلكترونية والرقمية والمفتوحة</a:t>
            </a:r>
            <a:endParaRPr lang="en-US" sz="2400" b="1" dirty="0">
              <a:solidFill>
                <a:srgbClr val="005F72"/>
              </a:solidFill>
            </a:endParaRP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ar-LB" sz="2400" dirty="0"/>
              <a:t>تطوير </a:t>
            </a:r>
            <a:r>
              <a:rPr lang="ar-LB" sz="2400" dirty="0">
                <a:solidFill>
                  <a:schemeClr val="accent1"/>
                </a:solidFill>
              </a:rPr>
              <a:t>خدمات</a:t>
            </a:r>
            <a:r>
              <a:rPr lang="ar-LB" sz="2400" dirty="0"/>
              <a:t> الحكومة الرقمية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ar-LB" sz="2400" dirty="0"/>
              <a:t>تقييم </a:t>
            </a:r>
            <a:r>
              <a:rPr lang="ar-LB" sz="2400" dirty="0">
                <a:solidFill>
                  <a:schemeClr val="accent1"/>
                </a:solidFill>
              </a:rPr>
              <a:t>الجاهزية</a:t>
            </a:r>
            <a:r>
              <a:rPr lang="ar-LB" sz="2400" dirty="0"/>
              <a:t> الإلكترونية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ar-LB" sz="2400" dirty="0"/>
              <a:t>تطوير </a:t>
            </a:r>
            <a:r>
              <a:rPr lang="ar-LB" sz="2400" dirty="0">
                <a:solidFill>
                  <a:schemeClr val="accent1"/>
                </a:solidFill>
              </a:rPr>
              <a:t>الحكومة المفتوحة</a:t>
            </a:r>
            <a:r>
              <a:rPr lang="ar-LB" sz="2400" dirty="0"/>
              <a:t> من أجل استخدام أمثل للتكنولوجيا لتعزيز الشفافية والفعالية والتشاركية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ar-LB" sz="2400" b="1" i="1" dirty="0">
                <a:solidFill>
                  <a:srgbClr val="005F72"/>
                </a:solidFill>
              </a:rPr>
              <a:t>حوكمة الانترنت</a:t>
            </a:r>
            <a:endParaRPr lang="en-US" sz="2400" b="1" dirty="0">
              <a:solidFill>
                <a:srgbClr val="005F72"/>
              </a:solidFill>
            </a:endParaRP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ar-LB" sz="2400" dirty="0"/>
              <a:t>المساهمة في </a:t>
            </a:r>
            <a:r>
              <a:rPr lang="ar-LB" sz="2400" dirty="0">
                <a:solidFill>
                  <a:schemeClr val="accent1"/>
                </a:solidFill>
              </a:rPr>
              <a:t>الحوار الإقليمي والدولي </a:t>
            </a:r>
            <a:r>
              <a:rPr lang="ar-LB" sz="2400" dirty="0"/>
              <a:t>حول حوكمة الإنترنت وتعزيز مشاركة الأطراف المعنية على المستويين الوطني والإقليمي</a:t>
            </a:r>
            <a:r>
              <a:rPr lang="en-US" sz="2400" dirty="0"/>
              <a:t>.</a:t>
            </a:r>
          </a:p>
          <a:p>
            <a:pPr lvl="0"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2C4EFD-9986-4F70-B46F-2CA1F75B6073}"/>
              </a:ext>
            </a:extLst>
          </p:cNvPr>
          <p:cNvSpPr/>
          <p:nvPr/>
        </p:nvSpPr>
        <p:spPr>
          <a:xfrm>
            <a:off x="0" y="1134858"/>
            <a:ext cx="9144000" cy="143917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04D4E3-E775-4768-B3DA-FB3240196E9E}"/>
              </a:ext>
            </a:extLst>
          </p:cNvPr>
          <p:cNvSpPr/>
          <p:nvPr/>
        </p:nvSpPr>
        <p:spPr>
          <a:xfrm>
            <a:off x="8704254" y="2029977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50953D-C7A3-4AD7-BBAC-6177FA43017A}"/>
              </a:ext>
            </a:extLst>
          </p:cNvPr>
          <p:cNvSpPr/>
          <p:nvPr/>
        </p:nvSpPr>
        <p:spPr>
          <a:xfrm>
            <a:off x="8704254" y="3152233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EF00EE-51D0-4A3B-B295-9D5036F78565}"/>
              </a:ext>
            </a:extLst>
          </p:cNvPr>
          <p:cNvSpPr/>
          <p:nvPr/>
        </p:nvSpPr>
        <p:spPr>
          <a:xfrm>
            <a:off x="8704254" y="2637636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9F5B20-7E24-43AC-981F-B55BE1591C39}"/>
              </a:ext>
            </a:extLst>
          </p:cNvPr>
          <p:cNvSpPr/>
          <p:nvPr/>
        </p:nvSpPr>
        <p:spPr>
          <a:xfrm>
            <a:off x="8704254" y="4801060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Internet">
            <a:extLst>
              <a:ext uri="{FF2B5EF4-FFF2-40B4-BE49-F238E27FC236}">
                <a16:creationId xmlns:a16="http://schemas.microsoft.com/office/drawing/2014/main" id="{A639F507-E79E-4414-89F9-E7E31D435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9399" y="3927747"/>
            <a:ext cx="673217" cy="67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DF2DC1-F340-4414-A24C-1B6067796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C9133E-E733-4868-BD18-BAF9B0E93C3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55559B-F221-4335-8939-F38F7522F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156" y="3345152"/>
            <a:ext cx="1735763" cy="723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E9767-967C-45EA-88E6-F2AFF5612E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rtl="1"/>
            <a:r>
              <a:rPr lang="ar-SY" altLang="en-US" sz="3200" dirty="0">
                <a:solidFill>
                  <a:srgbClr val="005F7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المجالات المقترحة</a:t>
            </a:r>
            <a:r>
              <a:rPr lang="ar-LB" altLang="en-US" sz="3200" dirty="0">
                <a:solidFill>
                  <a:srgbClr val="005F7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في مجال التكنولوجيا من أجل التنمية</a:t>
            </a:r>
            <a:endParaRPr lang="en-US" altLang="en-US" sz="3200" dirty="0">
              <a:solidFill>
                <a:srgbClr val="005F7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ar-LB" sz="2800" dirty="0">
              <a:solidFill>
                <a:srgbClr val="005F7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5536E-C842-410C-BD21-D586194C0A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212" y="1208714"/>
            <a:ext cx="8841196" cy="53508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LB" sz="2400" b="1" i="1" dirty="0">
                <a:solidFill>
                  <a:schemeClr val="accent1">
                    <a:lumMod val="50000"/>
                  </a:schemeClr>
                </a:solidFill>
              </a:rPr>
              <a:t>البحث العلمي والابتكار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ar-LB" sz="2400" dirty="0"/>
              <a:t>تعزيز </a:t>
            </a:r>
            <a:r>
              <a:rPr lang="ar-LB" sz="2400" dirty="0">
                <a:solidFill>
                  <a:schemeClr val="accent1">
                    <a:lumMod val="50000"/>
                  </a:schemeClr>
                </a:solidFill>
              </a:rPr>
              <a:t>الأنظمة الوطنية للابتكار </a:t>
            </a:r>
            <a:r>
              <a:rPr lang="ar-LB" sz="2400" dirty="0"/>
              <a:t>وتطوير البُنى التشريعية والإجرائية والتنظيمية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ar-LB" sz="2400" dirty="0"/>
              <a:t>سياسات وخطط </a:t>
            </a:r>
            <a:r>
              <a:rPr lang="ar-LB" sz="2400" dirty="0">
                <a:solidFill>
                  <a:schemeClr val="accent1">
                    <a:lumMod val="50000"/>
                  </a:schemeClr>
                </a:solidFill>
              </a:rPr>
              <a:t>البحث العلمي والابتكار </a:t>
            </a:r>
            <a:r>
              <a:rPr lang="ar-LB" sz="2400" dirty="0"/>
              <a:t>في مجال </a:t>
            </a:r>
            <a:r>
              <a:rPr lang="ar-LB" sz="2400" dirty="0">
                <a:solidFill>
                  <a:schemeClr val="accent1">
                    <a:lumMod val="50000"/>
                  </a:schemeClr>
                </a:solidFill>
              </a:rPr>
              <a:t>التكنولوجيا الجديدة</a:t>
            </a:r>
          </a:p>
          <a:p>
            <a:pPr lvl="0" indent="0">
              <a:lnSpc>
                <a:spcPct val="150000"/>
              </a:lnSpc>
            </a:pPr>
            <a:endParaRPr lang="ar-LB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ar-LB" sz="2400" b="1" i="1" dirty="0">
                <a:solidFill>
                  <a:schemeClr val="accent1">
                    <a:lumMod val="50000"/>
                  </a:schemeClr>
                </a:solidFill>
              </a:rPr>
              <a:t>نقل التكنولوجيا والمراصد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ar-LB" sz="2400" dirty="0"/>
              <a:t>تعزيز منظومات </a:t>
            </a:r>
            <a:r>
              <a:rPr lang="ar-LB" sz="2400" dirty="0">
                <a:solidFill>
                  <a:schemeClr val="accent1">
                    <a:lumMod val="50000"/>
                  </a:schemeClr>
                </a:solidFill>
              </a:rPr>
              <a:t>نقل التكنولوجيا </a:t>
            </a:r>
            <a:r>
              <a:rPr lang="ar-LB" sz="2400" dirty="0"/>
              <a:t>على المستوى الوطني والإقليمي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ar-LB" sz="2400" dirty="0"/>
              <a:t>تطوير </a:t>
            </a:r>
            <a:r>
              <a:rPr lang="ar-LB" sz="2400" dirty="0">
                <a:solidFill>
                  <a:schemeClr val="accent1">
                    <a:lumMod val="50000"/>
                  </a:schemeClr>
                </a:solidFill>
              </a:rPr>
              <a:t>مراصد</a:t>
            </a:r>
            <a:r>
              <a:rPr lang="ar-LB" sz="2400" dirty="0"/>
              <a:t> التكنولوجيا والابتكار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ar-LB" sz="2400" dirty="0">
                <a:solidFill>
                  <a:schemeClr val="accent1">
                    <a:lumMod val="50000"/>
                  </a:schemeClr>
                </a:solidFill>
              </a:rPr>
              <a:t> تشبيك </a:t>
            </a:r>
            <a:r>
              <a:rPr lang="ar-LB" sz="2400" dirty="0"/>
              <a:t>جهات العرض مع الطلب في مجال التكنولوجيا والابتكار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ar-LB" sz="2400" dirty="0"/>
              <a:t>متابعة </a:t>
            </a:r>
            <a:r>
              <a:rPr lang="ar-LB" sz="2400" dirty="0">
                <a:solidFill>
                  <a:schemeClr val="accent1">
                    <a:lumMod val="50000"/>
                  </a:schemeClr>
                </a:solidFill>
              </a:rPr>
              <a:t>مؤشرات</a:t>
            </a:r>
            <a:r>
              <a:rPr lang="ar-LB" sz="2400" dirty="0"/>
              <a:t> التنمية المتعلقة بمجتمع المعرفة والابتكار والاقتصاد المبني على المعرفة</a:t>
            </a:r>
            <a:endParaRPr lang="en-US" sz="2400" dirty="0"/>
          </a:p>
          <a:p>
            <a:endParaRPr lang="ar-L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55725A-94A7-4599-822D-85B8B2497ED2}"/>
              </a:ext>
            </a:extLst>
          </p:cNvPr>
          <p:cNvSpPr/>
          <p:nvPr/>
        </p:nvSpPr>
        <p:spPr>
          <a:xfrm>
            <a:off x="0" y="1134858"/>
            <a:ext cx="9144000" cy="143917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 descr="Lightbulb">
            <a:extLst>
              <a:ext uri="{FF2B5EF4-FFF2-40B4-BE49-F238E27FC236}">
                <a16:creationId xmlns:a16="http://schemas.microsoft.com/office/drawing/2014/main" id="{5A51B307-323D-4580-86CA-7944E3186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4207" y="1278774"/>
            <a:ext cx="475423" cy="4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971247-3B78-4F75-A95D-E065E5C8B010}"/>
              </a:ext>
            </a:extLst>
          </p:cNvPr>
          <p:cNvSpPr/>
          <p:nvPr/>
        </p:nvSpPr>
        <p:spPr>
          <a:xfrm>
            <a:off x="0" y="1134858"/>
            <a:ext cx="9144000" cy="143917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22" name="Text Placeholder 2">
            <a:extLst>
              <a:ext uri="{FF2B5EF4-FFF2-40B4-BE49-F238E27FC236}">
                <a16:creationId xmlns:a16="http://schemas.microsoft.com/office/drawing/2014/main" id="{B61873FF-FA7F-411A-B78A-EF24D72698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980596" y="517525"/>
            <a:ext cx="4900087" cy="414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rtl="1" eaLnBrk="1" hangingPunct="1"/>
            <a:r>
              <a:rPr lang="ar-LB" altLang="en-US" sz="3200" dirty="0">
                <a:solidFill>
                  <a:srgbClr val="005F7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مقترحات ختامية</a:t>
            </a:r>
            <a:endParaRPr lang="en-US" altLang="en-US" sz="3200" dirty="0">
              <a:solidFill>
                <a:srgbClr val="005F7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0723" name="Text Placeholder 3">
            <a:extLst>
              <a:ext uri="{FF2B5EF4-FFF2-40B4-BE49-F238E27FC236}">
                <a16:creationId xmlns:a16="http://schemas.microsoft.com/office/drawing/2014/main" id="{D419F0EC-9CDA-4314-B832-F04DB024A5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214641" y="2699115"/>
            <a:ext cx="8632271" cy="36413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تشجيع الدول الأعضاء على التقدم بمقترحات ومشاريع تهدف إلى </a:t>
            </a:r>
            <a:r>
              <a:rPr lang="ar-SA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تسخير العلوم والتكنولوجيا والابتكار</a:t>
            </a:r>
            <a:r>
              <a:rPr lang="ar-SA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لتنفيذ أجندة التنمية المستدامة 2030</a:t>
            </a:r>
            <a:r>
              <a:rPr lang="ar-LB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عبر التعاون الفني</a:t>
            </a: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تزويد الاسكوا بمقترحات حول أولويات العمل في </a:t>
            </a:r>
            <a:r>
              <a:rPr lang="ar-SA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التعاون الفني</a:t>
            </a:r>
            <a:r>
              <a:rPr lang="ar-SA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وإضافة </a:t>
            </a:r>
            <a:r>
              <a:rPr lang="ar-SA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مواضيع جديدة </a:t>
            </a:r>
            <a:r>
              <a:rPr lang="ar-SA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للتعاون في إطار أهداف التنمية المستدامة</a:t>
            </a:r>
            <a:endParaRPr lang="ar-SY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LB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متابعة </a:t>
            </a:r>
            <a:r>
              <a:rPr lang="ar-SA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عقد</a:t>
            </a:r>
            <a:r>
              <a:rPr lang="ar-SA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ورشات عمل وطنية</a:t>
            </a:r>
            <a:r>
              <a:rPr lang="ar-SA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للتعاون الفني </a:t>
            </a:r>
            <a:r>
              <a:rPr lang="ar-LB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لتعزيز</a:t>
            </a:r>
            <a:r>
              <a:rPr lang="ar-SA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التعاون </a:t>
            </a:r>
            <a:r>
              <a:rPr lang="ar-LB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في مجال التكنولوجيا من أجل التنمية</a:t>
            </a: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0724" name="Picture 1">
            <a:extLst>
              <a:ext uri="{FF2B5EF4-FFF2-40B4-BE49-F238E27FC236}">
                <a16:creationId xmlns:a16="http://schemas.microsoft.com/office/drawing/2014/main" id="{C1A5B573-67DC-4502-B53E-2403E061C8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7" r="6722"/>
          <a:stretch/>
        </p:blipFill>
        <p:spPr bwMode="auto">
          <a:xfrm>
            <a:off x="6417578" y="0"/>
            <a:ext cx="2726422" cy="190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D6C3ED-3262-4DAD-BEF5-F7E8506F5EC6}"/>
              </a:ext>
            </a:extLst>
          </p:cNvPr>
          <p:cNvSpPr/>
          <p:nvPr/>
        </p:nvSpPr>
        <p:spPr>
          <a:xfrm>
            <a:off x="8673539" y="2876340"/>
            <a:ext cx="248874" cy="242039"/>
          </a:xfrm>
          <a:prstGeom prst="rect">
            <a:avLst/>
          </a:prstGeom>
          <a:solidFill>
            <a:srgbClr val="01B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740645-150B-4EFE-9FE3-559953B95018}"/>
              </a:ext>
            </a:extLst>
          </p:cNvPr>
          <p:cNvSpPr/>
          <p:nvPr/>
        </p:nvSpPr>
        <p:spPr>
          <a:xfrm>
            <a:off x="8673539" y="4057002"/>
            <a:ext cx="248874" cy="242039"/>
          </a:xfrm>
          <a:prstGeom prst="rect">
            <a:avLst/>
          </a:prstGeom>
          <a:solidFill>
            <a:srgbClr val="ED3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65AB53-89EC-4CA8-86AF-CF7EC9902F9E}"/>
              </a:ext>
            </a:extLst>
          </p:cNvPr>
          <p:cNvSpPr/>
          <p:nvPr/>
        </p:nvSpPr>
        <p:spPr>
          <a:xfrm>
            <a:off x="8673539" y="5237664"/>
            <a:ext cx="248874" cy="242039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Atom">
            <a:extLst>
              <a:ext uri="{FF2B5EF4-FFF2-40B4-BE49-F238E27FC236}">
                <a16:creationId xmlns:a16="http://schemas.microsoft.com/office/drawing/2014/main" id="{640A7B00-2220-4875-B633-40E2FFA95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3331" y="1784715"/>
            <a:ext cx="914400" cy="914400"/>
          </a:xfrm>
          <a:prstGeom prst="rect">
            <a:avLst/>
          </a:prstGeom>
        </p:spPr>
      </p:pic>
      <p:pic>
        <p:nvPicPr>
          <p:cNvPr id="9" name="Graphic 8" descr="Teacher">
            <a:extLst>
              <a:ext uri="{FF2B5EF4-FFF2-40B4-BE49-F238E27FC236}">
                <a16:creationId xmlns:a16="http://schemas.microsoft.com/office/drawing/2014/main" id="{7E3FA7BB-05E8-4D99-AB6C-DFD13F197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4800" y="1788758"/>
            <a:ext cx="914400" cy="914400"/>
          </a:xfrm>
          <a:prstGeom prst="rect">
            <a:avLst/>
          </a:prstGeom>
        </p:spPr>
      </p:pic>
      <p:pic>
        <p:nvPicPr>
          <p:cNvPr id="11" name="Graphic 10" descr="Handshake">
            <a:extLst>
              <a:ext uri="{FF2B5EF4-FFF2-40B4-BE49-F238E27FC236}">
                <a16:creationId xmlns:a16="http://schemas.microsoft.com/office/drawing/2014/main" id="{A8A8AB3A-6049-4E62-9D72-1F21458A15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06117" y="1742466"/>
            <a:ext cx="914400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EA4D5F-3FA3-430C-8300-8FE46DF99ED2}"/>
              </a:ext>
            </a:extLst>
          </p:cNvPr>
          <p:cNvSpPr/>
          <p:nvPr/>
        </p:nvSpPr>
        <p:spPr>
          <a:xfrm>
            <a:off x="2806117" y="1742466"/>
            <a:ext cx="914400" cy="914400"/>
          </a:xfrm>
          <a:prstGeom prst="rect">
            <a:avLst/>
          </a:prstGeom>
          <a:noFill/>
          <a:ln>
            <a:solidFill>
              <a:srgbClr val="005F7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43F66C-9ACE-4097-83B5-BDBCA10D7E78}"/>
              </a:ext>
            </a:extLst>
          </p:cNvPr>
          <p:cNvSpPr/>
          <p:nvPr/>
        </p:nvSpPr>
        <p:spPr>
          <a:xfrm>
            <a:off x="4128781" y="1734381"/>
            <a:ext cx="914400" cy="914400"/>
          </a:xfrm>
          <a:prstGeom prst="rect">
            <a:avLst/>
          </a:prstGeom>
          <a:noFill/>
          <a:ln>
            <a:solidFill>
              <a:srgbClr val="005F7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C1DDB5-05EF-4DA9-A8F4-EE770F7D6ED2}"/>
              </a:ext>
            </a:extLst>
          </p:cNvPr>
          <p:cNvSpPr/>
          <p:nvPr/>
        </p:nvSpPr>
        <p:spPr>
          <a:xfrm>
            <a:off x="5423483" y="1742466"/>
            <a:ext cx="914400" cy="914400"/>
          </a:xfrm>
          <a:prstGeom prst="rect">
            <a:avLst/>
          </a:prstGeom>
          <a:noFill/>
          <a:ln>
            <a:solidFill>
              <a:srgbClr val="005F7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B6EEA6-7C3D-4219-9250-57CEC46D3DC6}"/>
              </a:ext>
            </a:extLst>
          </p:cNvPr>
          <p:cNvCxnSpPr>
            <a:cxnSpLocks/>
          </p:cNvCxnSpPr>
          <p:nvPr/>
        </p:nvCxnSpPr>
        <p:spPr>
          <a:xfrm flipV="1">
            <a:off x="3263317" y="1248428"/>
            <a:ext cx="0" cy="502427"/>
          </a:xfrm>
          <a:prstGeom prst="line">
            <a:avLst/>
          </a:prstGeom>
          <a:ln>
            <a:solidFill>
              <a:srgbClr val="005F7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D3401F-5906-49BF-8BD6-F8B0ED8F7BC8}"/>
              </a:ext>
            </a:extLst>
          </p:cNvPr>
          <p:cNvCxnSpPr/>
          <p:nvPr/>
        </p:nvCxnSpPr>
        <p:spPr>
          <a:xfrm flipV="1">
            <a:off x="4595768" y="1240039"/>
            <a:ext cx="0" cy="502427"/>
          </a:xfrm>
          <a:prstGeom prst="line">
            <a:avLst/>
          </a:prstGeom>
          <a:ln>
            <a:solidFill>
              <a:srgbClr val="005F7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451B31D-09E0-4D29-9285-BE57AEDE7BFB}"/>
              </a:ext>
            </a:extLst>
          </p:cNvPr>
          <p:cNvCxnSpPr/>
          <p:nvPr/>
        </p:nvCxnSpPr>
        <p:spPr>
          <a:xfrm flipV="1">
            <a:off x="5880683" y="1253608"/>
            <a:ext cx="0" cy="502427"/>
          </a:xfrm>
          <a:prstGeom prst="line">
            <a:avLst/>
          </a:prstGeom>
          <a:ln>
            <a:solidFill>
              <a:srgbClr val="005F7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3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A34BC9-32F0-4385-9766-D72DBFA80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3011" name="TextBox 6">
            <a:extLst>
              <a:ext uri="{FF2B5EF4-FFF2-40B4-BE49-F238E27FC236}">
                <a16:creationId xmlns:a16="http://schemas.microsoft.com/office/drawing/2014/main" id="{3A70B8C9-9A76-46E8-AF31-88321A05E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886" y="728502"/>
            <a:ext cx="28282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www.tcportal.escwa.org.lb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6D1FDA3-E86F-422A-ABAD-8E473B9577A6}"/>
              </a:ext>
            </a:extLst>
          </p:cNvPr>
          <p:cNvSpPr txBox="1">
            <a:spLocks/>
          </p:cNvSpPr>
          <p:nvPr/>
        </p:nvSpPr>
        <p:spPr bwMode="auto">
          <a:xfrm>
            <a:off x="989013" y="1017588"/>
            <a:ext cx="6540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ts val="2700"/>
              </a:lnSpc>
            </a:pPr>
            <a:endParaRPr lang="en-US" altLang="en-US" sz="28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9459" name="Text Placeholder 2">
            <a:extLst>
              <a:ext uri="{FF2B5EF4-FFF2-40B4-BE49-F238E27FC236}">
                <a16:creationId xmlns:a16="http://schemas.microsoft.com/office/drawing/2014/main" id="{094E6BE4-81B1-471B-AB08-82CA5E7FE0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6348222" y="379326"/>
            <a:ext cx="2645023" cy="414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ar-LB" altLang="en-US" sz="3200" dirty="0">
                <a:solidFill>
                  <a:srgbClr val="005F7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مخطط العرض</a:t>
            </a:r>
            <a:endParaRPr lang="en-US" altLang="en-US" sz="3200" dirty="0">
              <a:solidFill>
                <a:srgbClr val="005F7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solidFill>
                <a:srgbClr val="005F7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60" name="Text Placeholder 3">
            <a:extLst>
              <a:ext uri="{FF2B5EF4-FFF2-40B4-BE49-F238E27FC236}">
                <a16:creationId xmlns:a16="http://schemas.microsoft.com/office/drawing/2014/main" id="{C0CD98E7-AAF4-46ED-8AB7-65ECECD1A1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570452" y="1374902"/>
            <a:ext cx="4848837" cy="44655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algn="just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أهداف الوثيقة</a:t>
            </a:r>
            <a:endParaRPr lang="ar-LB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algn="just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برنامج التعاون الفني</a:t>
            </a:r>
            <a:endParaRPr lang="ar-LB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algn="just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مخرجات برنامج التعاون الفني</a:t>
            </a:r>
          </a:p>
          <a:p>
            <a:pPr marL="342900" algn="just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الخدمات الاستشارية</a:t>
            </a:r>
          </a:p>
          <a:p>
            <a:pPr marL="342900" algn="just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ورشات العمل</a:t>
            </a:r>
          </a:p>
          <a:p>
            <a:pPr marL="342900" algn="just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المجالات المقترحة للتعاون الفني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61" name="AutoShape 8" descr="Better sales performance support with MobilePaks">
            <a:extLst>
              <a:ext uri="{FF2B5EF4-FFF2-40B4-BE49-F238E27FC236}">
                <a16:creationId xmlns:a16="http://schemas.microsoft.com/office/drawing/2014/main" id="{DDB9F563-2E85-4B2E-BEAC-86962CB10A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5602" name="Picture 2" descr="Image result for cooperation">
            <a:extLst>
              <a:ext uri="{FF2B5EF4-FFF2-40B4-BE49-F238E27FC236}">
                <a16:creationId xmlns:a16="http://schemas.microsoft.com/office/drawing/2014/main" id="{D2B578C1-744E-46F9-A13E-50F49934C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3792" r="9610" b="3428"/>
          <a:stretch/>
        </p:blipFill>
        <p:spPr bwMode="auto">
          <a:xfrm>
            <a:off x="5454178" y="1643543"/>
            <a:ext cx="3539067" cy="341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5A76637-E02C-46BF-8D2C-7C756C1E2440}"/>
              </a:ext>
            </a:extLst>
          </p:cNvPr>
          <p:cNvGrpSpPr/>
          <p:nvPr/>
        </p:nvGrpSpPr>
        <p:grpSpPr>
          <a:xfrm>
            <a:off x="5166855" y="1227138"/>
            <a:ext cx="325772" cy="5630862"/>
            <a:chOff x="4724400" y="1227138"/>
            <a:chExt cx="325772" cy="563086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3764F77-A791-4EF7-8D60-D9AD6C190B34}"/>
                </a:ext>
              </a:extLst>
            </p:cNvPr>
            <p:cNvSpPr/>
            <p:nvPr/>
          </p:nvSpPr>
          <p:spPr>
            <a:xfrm>
              <a:off x="4973274" y="1227138"/>
              <a:ext cx="76898" cy="5630862"/>
            </a:xfrm>
            <a:prstGeom prst="rect">
              <a:avLst/>
            </a:prstGeom>
            <a:solidFill>
              <a:srgbClr val="005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C20558-8E45-4EE8-9810-5645DEF91440}"/>
                </a:ext>
              </a:extLst>
            </p:cNvPr>
            <p:cNvSpPr/>
            <p:nvPr/>
          </p:nvSpPr>
          <p:spPr>
            <a:xfrm>
              <a:off x="4724400" y="1560352"/>
              <a:ext cx="248874" cy="242039"/>
            </a:xfrm>
            <a:prstGeom prst="rect">
              <a:avLst/>
            </a:prstGeom>
            <a:solidFill>
              <a:srgbClr val="005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01CD82-3D07-46C7-B2EE-A8C177DEA62E}"/>
                </a:ext>
              </a:extLst>
            </p:cNvPr>
            <p:cNvSpPr/>
            <p:nvPr/>
          </p:nvSpPr>
          <p:spPr>
            <a:xfrm>
              <a:off x="4724400" y="2261104"/>
              <a:ext cx="248874" cy="242039"/>
            </a:xfrm>
            <a:prstGeom prst="rect">
              <a:avLst/>
            </a:prstGeom>
            <a:solidFill>
              <a:srgbClr val="005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8718BF-F5A7-44A4-8C4D-508C1D285D1A}"/>
                </a:ext>
              </a:extLst>
            </p:cNvPr>
            <p:cNvSpPr/>
            <p:nvPr/>
          </p:nvSpPr>
          <p:spPr>
            <a:xfrm>
              <a:off x="4724400" y="2994749"/>
              <a:ext cx="248874" cy="242039"/>
            </a:xfrm>
            <a:prstGeom prst="rect">
              <a:avLst/>
            </a:prstGeom>
            <a:solidFill>
              <a:srgbClr val="005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CCCDE4-6F79-4CEC-BB6A-3A42304EBA15}"/>
                </a:ext>
              </a:extLst>
            </p:cNvPr>
            <p:cNvSpPr/>
            <p:nvPr/>
          </p:nvSpPr>
          <p:spPr>
            <a:xfrm>
              <a:off x="4728449" y="3705064"/>
              <a:ext cx="248874" cy="242039"/>
            </a:xfrm>
            <a:prstGeom prst="rect">
              <a:avLst/>
            </a:prstGeom>
            <a:solidFill>
              <a:srgbClr val="005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A34001-386F-460A-8912-E53EFCB69FA8}"/>
                </a:ext>
              </a:extLst>
            </p:cNvPr>
            <p:cNvSpPr/>
            <p:nvPr/>
          </p:nvSpPr>
          <p:spPr>
            <a:xfrm>
              <a:off x="4752363" y="4345227"/>
              <a:ext cx="248874" cy="242039"/>
            </a:xfrm>
            <a:prstGeom prst="rect">
              <a:avLst/>
            </a:prstGeom>
            <a:solidFill>
              <a:srgbClr val="005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3EEC3B-80AF-4791-BC60-0C6C4E0A014F}"/>
                </a:ext>
              </a:extLst>
            </p:cNvPr>
            <p:cNvSpPr/>
            <p:nvPr/>
          </p:nvSpPr>
          <p:spPr>
            <a:xfrm>
              <a:off x="4745227" y="5055609"/>
              <a:ext cx="248874" cy="242039"/>
            </a:xfrm>
            <a:prstGeom prst="rect">
              <a:avLst/>
            </a:prstGeom>
            <a:solidFill>
              <a:srgbClr val="005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12D5B2B-140A-409C-B138-989538AEAE47}"/>
              </a:ext>
            </a:extLst>
          </p:cNvPr>
          <p:cNvSpPr/>
          <p:nvPr/>
        </p:nvSpPr>
        <p:spPr>
          <a:xfrm>
            <a:off x="0" y="1168415"/>
            <a:ext cx="9144000" cy="67488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 noGrp="1"/>
          </p:cNvSpPr>
          <p:nvPr>
            <p:ph type="body" sz="quarter" idx="10"/>
          </p:nvPr>
        </p:nvSpPr>
        <p:spPr>
          <a:xfrm>
            <a:off x="5651868" y="1190625"/>
            <a:ext cx="2472957" cy="742949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ar-LB" sz="3200" cap="none" dirty="0">
                <a:latin typeface="Arial" charset="0"/>
                <a:ea typeface="Arial" charset="0"/>
                <a:cs typeface="Arial" charset="0"/>
              </a:rPr>
              <a:t>شكراً لإصغائكم ...</a:t>
            </a:r>
            <a:endParaRPr lang="en-US" sz="3200" cap="non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162C027-D28A-45A7-AA74-93F94358A2E7}"/>
              </a:ext>
            </a:extLst>
          </p:cNvPr>
          <p:cNvSpPr txBox="1">
            <a:spLocks/>
          </p:cNvSpPr>
          <p:nvPr/>
        </p:nvSpPr>
        <p:spPr bwMode="auto">
          <a:xfrm>
            <a:off x="1819274" y="5219297"/>
            <a:ext cx="4019843" cy="14769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algn="r" rtl="1" eaLnBrk="0" hangingPunct="0"/>
            <a:r>
              <a:rPr lang="ar-SA" b="1" dirty="0">
                <a:solidFill>
                  <a:schemeClr val="bg1"/>
                </a:solidFill>
                <a:latin typeface="Adobe Arabic" panose="02040503050201020203" pitchFamily="18" charset="-78"/>
              </a:rPr>
              <a:t>د. </a:t>
            </a:r>
            <a:r>
              <a:rPr kumimoji="0" lang="ar-SY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dobe Arabic" panose="02040503050201020203" pitchFamily="18" charset="-78"/>
                <a:ea typeface="ＭＳ Ｐゴシック" pitchFamily="34" charset="-128"/>
                <a:cs typeface="+mn-cs"/>
              </a:rPr>
              <a:t>نوّار العوّا</a:t>
            </a:r>
            <a:endParaRPr lang="en-US" sz="2300" dirty="0">
              <a:solidFill>
                <a:schemeClr val="bg1">
                  <a:lumMod val="95000"/>
                </a:schemeClr>
              </a:solidFill>
              <a:latin typeface="Adobe Arabic" panose="02040503050201020203" pitchFamily="18" charset="-78"/>
              <a:cs typeface="+mn-cs"/>
            </a:endParaRPr>
          </a:p>
          <a:p>
            <a:pPr marL="342900" indent="-342900" algn="r" rtl="1" eaLnBrk="0" hangingPunct="0"/>
            <a:r>
              <a:rPr lang="ar-SY" sz="2300" dirty="0">
                <a:solidFill>
                  <a:schemeClr val="bg1">
                    <a:lumMod val="95000"/>
                  </a:schemeClr>
                </a:solidFill>
                <a:latin typeface="Adobe Arabic" panose="02040503050201020203" pitchFamily="18" charset="-78"/>
                <a:cs typeface="+mn-cs"/>
              </a:rPr>
              <a:t>المستشار الإقليمي</a:t>
            </a:r>
          </a:p>
          <a:p>
            <a:pPr marL="342900" indent="-342900" algn="r" rtl="1" eaLnBrk="0" hangingPunct="0"/>
            <a:r>
              <a:rPr kumimoji="0" lang="ar-SY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dobe Arabic" panose="02040503050201020203" pitchFamily="18" charset="-78"/>
                <a:ea typeface="ＭＳ Ｐゴシック" pitchFamily="34" charset="-128"/>
              </a:rPr>
              <a:t>شعبة التكنولوجيا من أجل التنمية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dobe Arabic" panose="02040503050201020203" pitchFamily="18" charset="-78"/>
              <a:ea typeface="ＭＳ Ｐゴシック" pitchFamily="34" charset="-128"/>
              <a:cs typeface="+mn-cs"/>
            </a:endParaRPr>
          </a:p>
          <a:p>
            <a:pPr marL="342900" indent="-342900" algn="r" rtl="1" eaLnBrk="0" hangingPunct="0"/>
            <a:endParaRPr kumimoji="0" lang="ar-LB" sz="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dobe Arabic" panose="02040503050201020203" pitchFamily="18" charset="-78"/>
              <a:ea typeface="ＭＳ Ｐゴシック" pitchFamily="34" charset="-128"/>
              <a:cs typeface="+mn-cs"/>
            </a:endParaRPr>
          </a:p>
          <a:p>
            <a:pPr marL="342900" indent="-342900" algn="r" rtl="1" eaLnBrk="0" hangingPunct="0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alawa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pitchFamily="34" charset="-128"/>
                <a:cs typeface="+mn-cs"/>
              </a:rPr>
              <a:t>@un.org</a:t>
            </a:r>
            <a:endParaRPr lang="ar-LB" sz="2000" dirty="0">
              <a:solidFill>
                <a:schemeClr val="bg1">
                  <a:lumMod val="95000"/>
                </a:schemeClr>
              </a:solidFill>
              <a:latin typeface="+mj-lt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619BE9-CB3F-48F2-B3FC-ADB71A5D2FA4}"/>
              </a:ext>
            </a:extLst>
          </p:cNvPr>
          <p:cNvCxnSpPr/>
          <p:nvPr/>
        </p:nvCxnSpPr>
        <p:spPr>
          <a:xfrm>
            <a:off x="6183081" y="5057507"/>
            <a:ext cx="0" cy="1800493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396FB-2BC6-430E-B8D9-8B695FA792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118" y="508209"/>
            <a:ext cx="2121932" cy="414338"/>
          </a:xfrm>
        </p:spPr>
        <p:txBody>
          <a:bodyPr/>
          <a:lstStyle/>
          <a:p>
            <a:r>
              <a:rPr lang="ar-SA" sz="3200" dirty="0">
                <a:solidFill>
                  <a:srgbClr val="005F72"/>
                </a:solidFill>
              </a:rPr>
              <a:t>أهداف الوثيقة</a:t>
            </a:r>
            <a:endParaRPr lang="en-US" sz="3200" dirty="0">
              <a:solidFill>
                <a:srgbClr val="005F7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A5D79-3A9E-4286-9496-C00341BBB7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549" y="1412866"/>
            <a:ext cx="8765374" cy="2942953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ar-SA" sz="2400" dirty="0"/>
              <a:t>تقديم لمحة عن </a:t>
            </a:r>
            <a:r>
              <a:rPr lang="ar-SA" sz="2400" dirty="0">
                <a:solidFill>
                  <a:schemeClr val="accent1"/>
                </a:solidFill>
              </a:rPr>
              <a:t>أنشطة التعاون الفني </a:t>
            </a:r>
            <a:r>
              <a:rPr lang="ar-SA" sz="2400" dirty="0"/>
              <a:t>(من شباط/فبراير 2017 إلى كانون الثاني/يناير 2019)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ar-SA" sz="2400" dirty="0"/>
              <a:t>إبراز </a:t>
            </a:r>
            <a:r>
              <a:rPr lang="ar-SA" sz="2400" dirty="0">
                <a:solidFill>
                  <a:schemeClr val="accent1"/>
                </a:solidFill>
              </a:rPr>
              <a:t>الترابط</a:t>
            </a:r>
            <a:r>
              <a:rPr lang="ar-SA" sz="2400" dirty="0"/>
              <a:t> بين مهام الإسكوا الثلاث (</a:t>
            </a:r>
            <a:r>
              <a:rPr lang="ar-LB" sz="2400" dirty="0"/>
              <a:t>مؤسسة </a:t>
            </a:r>
            <a:r>
              <a:rPr lang="ar-LB" sz="2400" dirty="0">
                <a:solidFill>
                  <a:schemeClr val="accent1"/>
                </a:solidFill>
              </a:rPr>
              <a:t>بحثية</a:t>
            </a:r>
            <a:r>
              <a:rPr lang="ar-SA" sz="2400" dirty="0"/>
              <a:t>،</a:t>
            </a:r>
            <a:r>
              <a:rPr lang="ar-LB" sz="2400" dirty="0"/>
              <a:t> وبيت خبرة</a:t>
            </a:r>
            <a:r>
              <a:rPr lang="ar-SA" sz="2400" dirty="0"/>
              <a:t> لتقديم </a:t>
            </a:r>
            <a:r>
              <a:rPr lang="ar-LB" sz="2400" dirty="0">
                <a:solidFill>
                  <a:schemeClr val="accent1"/>
                </a:solidFill>
              </a:rPr>
              <a:t>المشورة الفنية</a:t>
            </a:r>
            <a:r>
              <a:rPr lang="ar-SA" sz="2400" dirty="0"/>
              <a:t>، </a:t>
            </a:r>
            <a:r>
              <a:rPr lang="ar-LB" sz="2400" dirty="0">
                <a:solidFill>
                  <a:schemeClr val="accent1"/>
                </a:solidFill>
              </a:rPr>
              <a:t>ومنتدى</a:t>
            </a:r>
            <a:r>
              <a:rPr lang="ar-LB" sz="2400" dirty="0"/>
              <a:t> إقليمي</a:t>
            </a:r>
            <a:r>
              <a:rPr lang="ar-SA" sz="2400" dirty="0"/>
              <a:t>)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ar-SA" sz="2400" dirty="0">
                <a:solidFill>
                  <a:schemeClr val="accent1"/>
                </a:solidFill>
              </a:rPr>
              <a:t>مقترحات</a:t>
            </a:r>
            <a:r>
              <a:rPr lang="ar-SA" sz="2400" dirty="0"/>
              <a:t> لتوسيع أنشطة التعاون الفني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FBAF4A-133F-4368-84A7-959D364B8C92}"/>
              </a:ext>
            </a:extLst>
          </p:cNvPr>
          <p:cNvSpPr/>
          <p:nvPr/>
        </p:nvSpPr>
        <p:spPr>
          <a:xfrm>
            <a:off x="0" y="1168415"/>
            <a:ext cx="9144000" cy="67488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569792-E10D-43A0-9102-C6ED0AEFD600}"/>
              </a:ext>
            </a:extLst>
          </p:cNvPr>
          <p:cNvSpPr/>
          <p:nvPr/>
        </p:nvSpPr>
        <p:spPr>
          <a:xfrm>
            <a:off x="8769050" y="1560352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6776A5-9DEF-43F8-8204-A0B9F8855861}"/>
              </a:ext>
            </a:extLst>
          </p:cNvPr>
          <p:cNvSpPr/>
          <p:nvPr/>
        </p:nvSpPr>
        <p:spPr>
          <a:xfrm>
            <a:off x="8769050" y="2735941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B29341-8C1E-43F1-A2F1-A5A645805E5C}"/>
              </a:ext>
            </a:extLst>
          </p:cNvPr>
          <p:cNvSpPr/>
          <p:nvPr/>
        </p:nvSpPr>
        <p:spPr>
          <a:xfrm>
            <a:off x="8769050" y="3852807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1D98A8-7582-4AC9-AAAE-76C80B8A29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11514" r="20238"/>
          <a:stretch/>
        </p:blipFill>
        <p:spPr>
          <a:xfrm>
            <a:off x="0" y="3429001"/>
            <a:ext cx="4043559" cy="336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0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E6139-9119-45F7-AB8F-08ADDAA6F6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90209" y="325163"/>
            <a:ext cx="2942862" cy="556714"/>
          </a:xfrm>
        </p:spPr>
        <p:txBody>
          <a:bodyPr/>
          <a:lstStyle/>
          <a:p>
            <a:r>
              <a:rPr lang="ar-SA" sz="3200" dirty="0">
                <a:solidFill>
                  <a:srgbClr val="005F72"/>
                </a:solidFill>
              </a:rPr>
              <a:t>برنامج التعاون الفني</a:t>
            </a:r>
            <a:endParaRPr lang="en-US" sz="3200" dirty="0">
              <a:solidFill>
                <a:srgbClr val="005F7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BE562-41E4-44F2-9643-E02E40A6DF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204" y="1802391"/>
            <a:ext cx="7969591" cy="4512528"/>
          </a:xfrm>
        </p:spPr>
        <p:txBody>
          <a:bodyPr/>
          <a:lstStyle/>
          <a:p>
            <a:pPr lvl="0">
              <a:lnSpc>
                <a:spcPct val="150000"/>
              </a:lnSpc>
              <a:buFontTx/>
              <a:buChar char="-"/>
            </a:pPr>
            <a:r>
              <a:rPr lang="ar-SA" sz="2400" dirty="0">
                <a:solidFill>
                  <a:schemeClr val="accent1"/>
                </a:solidFill>
              </a:rPr>
              <a:t>أداة</a:t>
            </a:r>
            <a:r>
              <a:rPr lang="ar-SA" sz="2400" dirty="0"/>
              <a:t> أساسية في تنفيذ برنامج عمل </a:t>
            </a:r>
            <a:r>
              <a:rPr lang="ar-SY" sz="2400" dirty="0"/>
              <a:t>الاسكوا</a:t>
            </a:r>
            <a:r>
              <a:rPr lang="en-US" sz="2400" dirty="0"/>
              <a:t> </a:t>
            </a:r>
            <a:r>
              <a:rPr lang="ar-SA" sz="2400" dirty="0"/>
              <a:t>(البرنامج </a:t>
            </a:r>
            <a:r>
              <a:rPr lang="ar-SA" sz="2400" dirty="0">
                <a:solidFill>
                  <a:schemeClr val="accent1"/>
                </a:solidFill>
              </a:rPr>
              <a:t>الاعتيادي</a:t>
            </a:r>
            <a:r>
              <a:rPr lang="ar-SA" sz="2400" dirty="0"/>
              <a:t> – التعاون </a:t>
            </a:r>
            <a:r>
              <a:rPr lang="ar-SA" sz="2400" dirty="0">
                <a:solidFill>
                  <a:schemeClr val="accent1"/>
                </a:solidFill>
              </a:rPr>
              <a:t>الفني</a:t>
            </a:r>
            <a:r>
              <a:rPr lang="ar-SA" sz="2400" dirty="0"/>
              <a:t>)</a:t>
            </a:r>
            <a:endParaRPr lang="ar-SY" sz="2400" dirty="0"/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ar-SY" sz="2400" dirty="0">
                <a:solidFill>
                  <a:schemeClr val="accent1"/>
                </a:solidFill>
              </a:rPr>
              <a:t>خدمات وفق </a:t>
            </a:r>
            <a:r>
              <a:rPr lang="ar-SA" sz="2400" dirty="0">
                <a:solidFill>
                  <a:schemeClr val="accent1"/>
                </a:solidFill>
              </a:rPr>
              <a:t>طلب </a:t>
            </a:r>
            <a:r>
              <a:rPr lang="ar-SA" sz="2400" dirty="0"/>
              <a:t>الدول الأعضاء</a:t>
            </a:r>
            <a:r>
              <a:rPr lang="ar-SY" sz="2400" dirty="0"/>
              <a:t> لتحقيق أهداف التنمية المستدامة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ar-SA" sz="2400" dirty="0"/>
              <a:t>التعاون الفني</a:t>
            </a:r>
            <a:r>
              <a:rPr lang="ar-SY" sz="2400" dirty="0"/>
              <a:t>: </a:t>
            </a:r>
            <a:r>
              <a:rPr lang="ar-SA" sz="2400" dirty="0">
                <a:solidFill>
                  <a:schemeClr val="accent1"/>
                </a:solidFill>
              </a:rPr>
              <a:t>توليد المعرفة </a:t>
            </a:r>
            <a:r>
              <a:rPr lang="ar-SA" sz="2400" dirty="0"/>
              <a:t>بشأن التحديات التنموية </a:t>
            </a:r>
            <a:r>
              <a:rPr lang="ar-SY" sz="2400" dirty="0"/>
              <a:t> - </a:t>
            </a:r>
            <a:r>
              <a:rPr lang="ar-SA" sz="2400" dirty="0">
                <a:solidFill>
                  <a:schemeClr val="accent1"/>
                </a:solidFill>
              </a:rPr>
              <a:t>أف</a:t>
            </a:r>
            <a:r>
              <a:rPr lang="ar-SY" sz="2400" dirty="0">
                <a:solidFill>
                  <a:schemeClr val="accent1"/>
                </a:solidFill>
              </a:rPr>
              <a:t>ضل السبل </a:t>
            </a:r>
            <a:r>
              <a:rPr lang="ar-SY" sz="2400" dirty="0"/>
              <a:t>ل</a:t>
            </a:r>
            <a:r>
              <a:rPr lang="ar-SA" sz="2400" dirty="0"/>
              <a:t>لاستجابة لها </a:t>
            </a:r>
            <a:r>
              <a:rPr lang="ar-SY" sz="2400" dirty="0"/>
              <a:t>وفق الممارسات المثلى</a:t>
            </a:r>
            <a:endParaRPr lang="en-US" sz="2400" dirty="0"/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ar-SA" sz="2400" dirty="0">
                <a:solidFill>
                  <a:schemeClr val="accent1"/>
                </a:solidFill>
              </a:rPr>
              <a:t>ثلاث فئات</a:t>
            </a:r>
            <a:r>
              <a:rPr lang="ar-SA" sz="2400" dirty="0"/>
              <a:t>:</a:t>
            </a:r>
            <a:endParaRPr lang="ar-SY" sz="2400" dirty="0"/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ar-SA" sz="2400" dirty="0"/>
              <a:t> </a:t>
            </a:r>
            <a:r>
              <a:rPr lang="ar-SA" sz="2400" dirty="0">
                <a:solidFill>
                  <a:schemeClr val="accent1"/>
                </a:solidFill>
              </a:rPr>
              <a:t>خدمات</a:t>
            </a:r>
            <a:r>
              <a:rPr lang="ar-SA" sz="2400" dirty="0"/>
              <a:t> استشارية </a:t>
            </a:r>
            <a:endParaRPr lang="ar-SY" sz="2400" dirty="0"/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ar-SA" sz="2400" dirty="0">
                <a:solidFill>
                  <a:schemeClr val="accent1"/>
                </a:solidFill>
              </a:rPr>
              <a:t>ورشات عمل </a:t>
            </a:r>
            <a:r>
              <a:rPr lang="ar-SA" sz="2400" dirty="0"/>
              <a:t>لبناء القدرات وجولات دراسية</a:t>
            </a:r>
            <a:endParaRPr lang="ar-SY" sz="2400" dirty="0"/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ar-SA" sz="2400" dirty="0">
                <a:solidFill>
                  <a:schemeClr val="accent1"/>
                </a:solidFill>
              </a:rPr>
              <a:t>مشاريع ميدانية</a:t>
            </a:r>
            <a:endParaRPr lang="ar-SY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F6E026-2283-463D-810D-5182416DF045}"/>
              </a:ext>
            </a:extLst>
          </p:cNvPr>
          <p:cNvSpPr/>
          <p:nvPr/>
        </p:nvSpPr>
        <p:spPr>
          <a:xfrm>
            <a:off x="0" y="1134858"/>
            <a:ext cx="9144000" cy="143917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44038A-27B7-4FF3-AD80-765DD372E320}"/>
              </a:ext>
            </a:extLst>
          </p:cNvPr>
          <p:cNvSpPr/>
          <p:nvPr/>
        </p:nvSpPr>
        <p:spPr>
          <a:xfrm>
            <a:off x="8367752" y="1952497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EA72E3-8348-4C99-87B3-6CC3E3904597}"/>
              </a:ext>
            </a:extLst>
          </p:cNvPr>
          <p:cNvSpPr/>
          <p:nvPr/>
        </p:nvSpPr>
        <p:spPr>
          <a:xfrm>
            <a:off x="8367752" y="3046356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9E8893-AB7A-4176-AFF4-C5926CAEF6EF}"/>
              </a:ext>
            </a:extLst>
          </p:cNvPr>
          <p:cNvSpPr/>
          <p:nvPr/>
        </p:nvSpPr>
        <p:spPr>
          <a:xfrm>
            <a:off x="8367752" y="4188895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C289D-8851-434B-BD0A-3FEDDFB01FC6}"/>
              </a:ext>
            </a:extLst>
          </p:cNvPr>
          <p:cNvSpPr/>
          <p:nvPr/>
        </p:nvSpPr>
        <p:spPr>
          <a:xfrm>
            <a:off x="8370489" y="4706715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FF9EC-20AA-482C-9F6D-CE81792FF7F8}"/>
              </a:ext>
            </a:extLst>
          </p:cNvPr>
          <p:cNvSpPr/>
          <p:nvPr/>
        </p:nvSpPr>
        <p:spPr>
          <a:xfrm>
            <a:off x="8367752" y="5303629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60A8A8-3F75-406C-888F-8AF54B39AD75}"/>
              </a:ext>
            </a:extLst>
          </p:cNvPr>
          <p:cNvSpPr/>
          <p:nvPr/>
        </p:nvSpPr>
        <p:spPr>
          <a:xfrm>
            <a:off x="8370489" y="5839691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1055CA-872A-4E72-AA50-87D0C73253D1}"/>
              </a:ext>
            </a:extLst>
          </p:cNvPr>
          <p:cNvSpPr/>
          <p:nvPr/>
        </p:nvSpPr>
        <p:spPr>
          <a:xfrm>
            <a:off x="8367752" y="2535793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Handshake">
            <a:extLst>
              <a:ext uri="{FF2B5EF4-FFF2-40B4-BE49-F238E27FC236}">
                <a16:creationId xmlns:a16="http://schemas.microsoft.com/office/drawing/2014/main" id="{ADB61221-1B03-488E-97CD-616F49F8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9022" y="173503"/>
            <a:ext cx="1045810" cy="10458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80945B-037A-49BA-B1D3-3B25244CD04A}"/>
              </a:ext>
            </a:extLst>
          </p:cNvPr>
          <p:cNvSpPr/>
          <p:nvPr/>
        </p:nvSpPr>
        <p:spPr>
          <a:xfrm>
            <a:off x="268448" y="687205"/>
            <a:ext cx="1634632" cy="962419"/>
          </a:xfrm>
          <a:prstGeom prst="rect">
            <a:avLst/>
          </a:prstGeom>
          <a:solidFill>
            <a:srgbClr val="005F7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dirty="0"/>
              <a:t>التعاون الفني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44BABF-8C40-46E7-A667-48339D3F9FBA}"/>
              </a:ext>
            </a:extLst>
          </p:cNvPr>
          <p:cNvSpPr/>
          <p:nvPr/>
        </p:nvSpPr>
        <p:spPr>
          <a:xfrm>
            <a:off x="2782700" y="687205"/>
            <a:ext cx="1634632" cy="962419"/>
          </a:xfrm>
          <a:prstGeom prst="rect">
            <a:avLst/>
          </a:prstGeom>
          <a:solidFill>
            <a:srgbClr val="005F7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dirty="0"/>
              <a:t>البرنامج الاعتيادي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2AB642-1553-4973-8556-8A2CD28889E8}"/>
              </a:ext>
            </a:extLst>
          </p:cNvPr>
          <p:cNvCxnSpPr>
            <a:cxnSpLocks/>
          </p:cNvCxnSpPr>
          <p:nvPr/>
        </p:nvCxnSpPr>
        <p:spPr>
          <a:xfrm flipV="1">
            <a:off x="2115333" y="1197976"/>
            <a:ext cx="475225" cy="2527"/>
          </a:xfrm>
          <a:prstGeom prst="straightConnector1">
            <a:avLst/>
          </a:prstGeom>
          <a:ln w="34925" cap="rnd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97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43C266-13E2-41BD-8219-EE769F9D9857}"/>
              </a:ext>
            </a:extLst>
          </p:cNvPr>
          <p:cNvCxnSpPr>
            <a:cxnSpLocks/>
          </p:cNvCxnSpPr>
          <p:nvPr/>
        </p:nvCxnSpPr>
        <p:spPr>
          <a:xfrm flipH="1">
            <a:off x="2625753" y="1845582"/>
            <a:ext cx="3758267" cy="0"/>
          </a:xfrm>
          <a:prstGeom prst="line">
            <a:avLst/>
          </a:prstGeom>
          <a:ln w="25400">
            <a:solidFill>
              <a:srgbClr val="005F72"/>
            </a:solidFill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D8F4E8C-291D-4DFC-B679-2838C88FEC63}"/>
              </a:ext>
            </a:extLst>
          </p:cNvPr>
          <p:cNvSpPr/>
          <p:nvPr/>
        </p:nvSpPr>
        <p:spPr>
          <a:xfrm>
            <a:off x="0" y="1134858"/>
            <a:ext cx="9144000" cy="143917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82" name="Text Placeholder 2">
            <a:extLst>
              <a:ext uri="{FF2B5EF4-FFF2-40B4-BE49-F238E27FC236}">
                <a16:creationId xmlns:a16="http://schemas.microsoft.com/office/drawing/2014/main" id="{A3FE7B88-A05D-44D1-A707-44C8BF4086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1257347" y="566300"/>
            <a:ext cx="7710487" cy="414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rtl="1" eaLnBrk="1" hangingPunct="1"/>
            <a:r>
              <a:rPr lang="ar-LB" altLang="en-US" sz="3200" dirty="0">
                <a:solidFill>
                  <a:srgbClr val="005F7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آلية الاستفادة من برنامج التعاون الفني</a:t>
            </a:r>
            <a:endParaRPr lang="en-US" altLang="en-US" sz="3200" dirty="0">
              <a:solidFill>
                <a:srgbClr val="005F7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483" name="Text Placeholder 3">
            <a:extLst>
              <a:ext uri="{FF2B5EF4-FFF2-40B4-BE49-F238E27FC236}">
                <a16:creationId xmlns:a16="http://schemas.microsoft.com/office/drawing/2014/main" id="{A93C068E-24AE-4397-AD37-24E3BA4D67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1236831" y="1481770"/>
            <a:ext cx="7118605" cy="3862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ar-LB" altLang="en-US" sz="2400" b="1" dirty="0">
                <a:solidFill>
                  <a:srgbClr val="005F7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الخطوات المطلوبة</a:t>
            </a:r>
            <a:endParaRPr lang="en-US" altLang="en-US" sz="2400" dirty="0">
              <a:solidFill>
                <a:srgbClr val="005F7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ar-SA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الحصول عل</a:t>
            </a:r>
            <a:r>
              <a:rPr lang="ar-L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ى </a:t>
            </a:r>
            <a:r>
              <a:rPr lang="ar-LB" altLang="en-US" sz="2400" dirty="0">
                <a:solidFill>
                  <a:srgbClr val="ED3F3B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طلب الخدمة الاستشارية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ar-SA" altLang="en-US" sz="2400" dirty="0">
                <a:solidFill>
                  <a:srgbClr val="EF641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ملء الطلب </a:t>
            </a:r>
            <a:r>
              <a:rPr lang="ar-SA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من قبل الجهة الحكومية الراغبة من الدول الأعضاء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ar-SA" altLang="en-US" sz="2400" dirty="0">
                <a:solidFill>
                  <a:srgbClr val="EA9B1A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إرسال الطلب </a:t>
            </a:r>
            <a:r>
              <a:rPr lang="ar-SA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الكترونياً إلى السيدة نائب الأمينة التنفيذية لدعم البرامج في الاسكوا من خلال </a:t>
            </a:r>
            <a:r>
              <a:rPr lang="ar-LB" altLang="en-US" sz="2400" dirty="0">
                <a:solidFill>
                  <a:srgbClr val="97B90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عضو شبكة </a:t>
            </a:r>
            <a:r>
              <a:rPr lang="ar-SA" altLang="en-US" sz="2400" dirty="0">
                <a:solidFill>
                  <a:srgbClr val="97B90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التعاون الفني </a:t>
            </a:r>
            <a:r>
              <a:rPr lang="ar-SA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للدولة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ar-SA" altLang="en-US" sz="2400" dirty="0">
                <a:solidFill>
                  <a:srgbClr val="01B6CB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استقبال الطلب </a:t>
            </a:r>
            <a:r>
              <a:rPr lang="ar-SA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في الاسكوا</a:t>
            </a:r>
            <a:r>
              <a:rPr lang="ar-L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و</a:t>
            </a:r>
            <a:r>
              <a:rPr lang="ar-SA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دراسته وإحالته إلى الإدارة المعنية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0C9EE26F-0C3F-4829-96FC-9A5A418D5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3316" r="11229" b="5861"/>
          <a:stretch/>
        </p:blipFill>
        <p:spPr bwMode="auto">
          <a:xfrm>
            <a:off x="1" y="40306"/>
            <a:ext cx="2560316" cy="267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9AD322-A080-4AD0-8E5C-07FE81994D8F}"/>
              </a:ext>
            </a:extLst>
          </p:cNvPr>
          <p:cNvSpPr/>
          <p:nvPr/>
        </p:nvSpPr>
        <p:spPr>
          <a:xfrm>
            <a:off x="8230999" y="2413633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025289-D0A0-41A7-A78D-1ACAD9A620AC}"/>
              </a:ext>
            </a:extLst>
          </p:cNvPr>
          <p:cNvSpPr/>
          <p:nvPr/>
        </p:nvSpPr>
        <p:spPr>
          <a:xfrm>
            <a:off x="8230999" y="3059843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43AEF9-9887-4879-9048-6905176BCDEE}"/>
              </a:ext>
            </a:extLst>
          </p:cNvPr>
          <p:cNvSpPr/>
          <p:nvPr/>
        </p:nvSpPr>
        <p:spPr>
          <a:xfrm>
            <a:off x="8230999" y="3792199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1DBC04-1A50-449F-A304-16C2DB44B995}"/>
              </a:ext>
            </a:extLst>
          </p:cNvPr>
          <p:cNvSpPr/>
          <p:nvPr/>
        </p:nvSpPr>
        <p:spPr>
          <a:xfrm>
            <a:off x="8230999" y="5044830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CDB3F8D4-F3EC-49F8-AB48-DEFFDE56A6D1}"/>
              </a:ext>
            </a:extLst>
          </p:cNvPr>
          <p:cNvCxnSpPr>
            <a:cxnSpLocks/>
          </p:cNvCxnSpPr>
          <p:nvPr/>
        </p:nvCxnSpPr>
        <p:spPr>
          <a:xfrm rot="5400000">
            <a:off x="8538907" y="1383100"/>
            <a:ext cx="597792" cy="310393"/>
          </a:xfrm>
          <a:prstGeom prst="bentConnector3">
            <a:avLst>
              <a:gd name="adj1" fmla="val 100520"/>
            </a:avLst>
          </a:prstGeom>
          <a:ln w="25400">
            <a:solidFill>
              <a:srgbClr val="005F7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2FD9FE0-4E37-4465-92D4-9F8A134D60F0}"/>
              </a:ext>
            </a:extLst>
          </p:cNvPr>
          <p:cNvSpPr/>
          <p:nvPr/>
        </p:nvSpPr>
        <p:spPr>
          <a:xfrm>
            <a:off x="2690949" y="5731851"/>
            <a:ext cx="4310742" cy="8970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b="1" dirty="0">
              <a:solidFill>
                <a:schemeClr val="accent1"/>
              </a:solidFill>
            </a:endParaRPr>
          </a:p>
          <a:p>
            <a:pPr algn="ctr" rtl="1"/>
            <a:r>
              <a:rPr lang="ar-L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أطر وطنية</a:t>
            </a:r>
            <a:r>
              <a:rPr lang="ar-L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ar-LB" dirty="0">
                <a:solidFill>
                  <a:schemeClr val="bg1"/>
                </a:solidFill>
              </a:rPr>
              <a:t>للتعاون الفني مع الاسكوا</a:t>
            </a:r>
          </a:p>
          <a:p>
            <a:pPr algn="ctr" rtl="1"/>
            <a:endParaRPr lang="ar-LB" dirty="0"/>
          </a:p>
        </p:txBody>
      </p:sp>
    </p:spTree>
    <p:extLst>
      <p:ext uri="{BB962C8B-B14F-4D97-AF65-F5344CB8AC3E}">
        <p14:creationId xmlns:p14="http://schemas.microsoft.com/office/powerpoint/2010/main" val="175400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Placeholder 2">
            <a:extLst>
              <a:ext uri="{FF2B5EF4-FFF2-40B4-BE49-F238E27FC236}">
                <a16:creationId xmlns:a16="http://schemas.microsoft.com/office/drawing/2014/main" id="{CECD5E44-2548-408C-A01D-E0BB5652D1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3654758" y="580071"/>
            <a:ext cx="5259985" cy="414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rtl="1"/>
            <a:r>
              <a:rPr lang="ar-LB" altLang="en-US" sz="3200" dirty="0">
                <a:solidFill>
                  <a:srgbClr val="005F7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لمحة إجمالية عن أنشطة التعاون الفني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65819-741E-41AA-A9E0-6800A02D4B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1015" y="1367595"/>
            <a:ext cx="4594547" cy="5312879"/>
          </a:xfrm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ar-LB" b="1" dirty="0">
                <a:solidFill>
                  <a:srgbClr val="005F72"/>
                </a:solidFill>
              </a:rPr>
              <a:t>الخدمات الاستشارية (20</a:t>
            </a:r>
            <a:r>
              <a:rPr lang="ar-SY" b="1" dirty="0">
                <a:solidFill>
                  <a:srgbClr val="005F72"/>
                </a:solidFill>
              </a:rPr>
              <a:t>17</a:t>
            </a:r>
            <a:r>
              <a:rPr lang="ar-LB" b="1" dirty="0">
                <a:solidFill>
                  <a:srgbClr val="005F72"/>
                </a:solidFill>
              </a:rPr>
              <a:t>-20</a:t>
            </a:r>
            <a:r>
              <a:rPr lang="ar-SY" b="1" dirty="0">
                <a:solidFill>
                  <a:srgbClr val="005F72"/>
                </a:solidFill>
              </a:rPr>
              <a:t>1</a:t>
            </a:r>
            <a:r>
              <a:rPr lang="ar-SA" b="1" dirty="0">
                <a:solidFill>
                  <a:srgbClr val="005F72"/>
                </a:solidFill>
              </a:rPr>
              <a:t>9</a:t>
            </a:r>
            <a:r>
              <a:rPr lang="ar-LB" b="1" dirty="0">
                <a:solidFill>
                  <a:srgbClr val="005F72"/>
                </a:solidFill>
              </a:rPr>
              <a:t>) *</a:t>
            </a:r>
            <a:endParaRPr lang="en-US" b="1" dirty="0">
              <a:solidFill>
                <a:srgbClr val="005F72"/>
              </a:solidFill>
            </a:endParaRPr>
          </a:p>
          <a:p>
            <a:pPr marL="342900" algn="just">
              <a:lnSpc>
                <a:spcPct val="150000"/>
              </a:lnSpc>
              <a:buFontTx/>
              <a:buChar char="-"/>
              <a:defRPr/>
            </a:pPr>
            <a:r>
              <a:rPr lang="ar-LB" dirty="0"/>
              <a:t>عدد  الخدمات الاستشارية المنفّذة: </a:t>
            </a:r>
            <a:r>
              <a:rPr lang="ar-SA" dirty="0">
                <a:solidFill>
                  <a:schemeClr val="accent3"/>
                </a:solidFill>
              </a:rPr>
              <a:t>12</a:t>
            </a:r>
            <a:endParaRPr lang="ar-LB" dirty="0">
              <a:solidFill>
                <a:schemeClr val="accent3"/>
              </a:solidFill>
            </a:endParaRPr>
          </a:p>
          <a:p>
            <a:pPr marL="342900" algn="just">
              <a:lnSpc>
                <a:spcPct val="150000"/>
              </a:lnSpc>
              <a:buFontTx/>
              <a:buChar char="-"/>
              <a:defRPr/>
            </a:pPr>
            <a:r>
              <a:rPr lang="ar-LB" dirty="0"/>
              <a:t>عدد الدول </a:t>
            </a:r>
            <a:r>
              <a:rPr lang="ar-SY" dirty="0"/>
              <a:t>الأعضاء</a:t>
            </a:r>
            <a:r>
              <a:rPr lang="ar-LB" dirty="0"/>
              <a:t> المستفيدة: </a:t>
            </a:r>
            <a:r>
              <a:rPr lang="ar-SA" dirty="0">
                <a:solidFill>
                  <a:schemeClr val="accent3"/>
                </a:solidFill>
              </a:rPr>
              <a:t>5</a:t>
            </a:r>
            <a:endParaRPr lang="ar-LB" dirty="0">
              <a:solidFill>
                <a:schemeClr val="accent3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ar-LB" b="1" dirty="0">
                <a:solidFill>
                  <a:srgbClr val="005F72"/>
                </a:solidFill>
              </a:rPr>
              <a:t>ورشات العمل</a:t>
            </a:r>
            <a:r>
              <a:rPr lang="ar-SY" b="1" dirty="0">
                <a:solidFill>
                  <a:srgbClr val="005F72"/>
                </a:solidFill>
              </a:rPr>
              <a:t> الوطنية</a:t>
            </a:r>
            <a:r>
              <a:rPr lang="ar-LB" b="1" dirty="0">
                <a:solidFill>
                  <a:srgbClr val="005F72"/>
                </a:solidFill>
              </a:rPr>
              <a:t> (</a:t>
            </a:r>
            <a:r>
              <a:rPr lang="ar-SY" b="1" dirty="0">
                <a:solidFill>
                  <a:srgbClr val="005F72"/>
                </a:solidFill>
              </a:rPr>
              <a:t>2017-201</a:t>
            </a:r>
            <a:r>
              <a:rPr lang="ar-SA" b="1" dirty="0">
                <a:solidFill>
                  <a:srgbClr val="005F72"/>
                </a:solidFill>
              </a:rPr>
              <a:t>9</a:t>
            </a:r>
            <a:r>
              <a:rPr lang="ar-LB" b="1" dirty="0">
                <a:solidFill>
                  <a:srgbClr val="005F72"/>
                </a:solidFill>
              </a:rPr>
              <a:t>) *</a:t>
            </a:r>
            <a:endParaRPr lang="en-US" b="1" dirty="0">
              <a:solidFill>
                <a:srgbClr val="005F72"/>
              </a:solidFill>
            </a:endParaRPr>
          </a:p>
          <a:p>
            <a:pPr marL="342900" algn="just">
              <a:lnSpc>
                <a:spcPct val="150000"/>
              </a:lnSpc>
              <a:buFontTx/>
              <a:buChar char="-"/>
              <a:defRPr/>
            </a:pPr>
            <a:r>
              <a:rPr lang="ar-LB" dirty="0"/>
              <a:t>عدد  ورشات العمل المنفّذة: </a:t>
            </a:r>
            <a:r>
              <a:rPr lang="ar-SA" dirty="0">
                <a:solidFill>
                  <a:schemeClr val="accent3"/>
                </a:solidFill>
              </a:rPr>
              <a:t>21</a:t>
            </a:r>
            <a:endParaRPr lang="ar-LB" dirty="0">
              <a:solidFill>
                <a:schemeClr val="accent3"/>
              </a:solidFill>
            </a:endParaRPr>
          </a:p>
          <a:p>
            <a:pPr marL="342900" algn="just">
              <a:lnSpc>
                <a:spcPct val="150000"/>
              </a:lnSpc>
              <a:buFontTx/>
              <a:buChar char="-"/>
              <a:defRPr/>
            </a:pPr>
            <a:r>
              <a:rPr lang="ar-LB" dirty="0"/>
              <a:t>عدد الدول العربية المستفيدة: </a:t>
            </a:r>
            <a:r>
              <a:rPr lang="ar-SA" dirty="0">
                <a:solidFill>
                  <a:schemeClr val="accent3"/>
                </a:solidFill>
              </a:rPr>
              <a:t>6</a:t>
            </a:r>
            <a:endParaRPr lang="ar-LB" dirty="0">
              <a:solidFill>
                <a:schemeClr val="accent3"/>
              </a:solidFill>
            </a:endParaRPr>
          </a:p>
          <a:p>
            <a:pPr indent="0" algn="just">
              <a:lnSpc>
                <a:spcPct val="150000"/>
              </a:lnSpc>
              <a:defRPr/>
            </a:pPr>
            <a:r>
              <a:rPr lang="ar-LB" b="1" dirty="0">
                <a:solidFill>
                  <a:srgbClr val="005F72"/>
                </a:solidFill>
              </a:rPr>
              <a:t>ورشات العمل</a:t>
            </a:r>
            <a:r>
              <a:rPr lang="ar-SY" b="1" dirty="0">
                <a:solidFill>
                  <a:srgbClr val="005F72"/>
                </a:solidFill>
              </a:rPr>
              <a:t> الإقليمية </a:t>
            </a:r>
            <a:r>
              <a:rPr lang="ar-LB" b="1" dirty="0">
                <a:solidFill>
                  <a:srgbClr val="005F72"/>
                </a:solidFill>
              </a:rPr>
              <a:t> (</a:t>
            </a:r>
            <a:r>
              <a:rPr lang="ar-SY" b="1" dirty="0">
                <a:solidFill>
                  <a:srgbClr val="005F72"/>
                </a:solidFill>
              </a:rPr>
              <a:t>2017-201</a:t>
            </a:r>
            <a:r>
              <a:rPr lang="ar-SA" b="1" dirty="0">
                <a:solidFill>
                  <a:srgbClr val="005F72"/>
                </a:solidFill>
              </a:rPr>
              <a:t>9</a:t>
            </a:r>
            <a:r>
              <a:rPr lang="ar-LB" b="1" dirty="0">
                <a:solidFill>
                  <a:srgbClr val="005F72"/>
                </a:solidFill>
              </a:rPr>
              <a:t>) *</a:t>
            </a:r>
            <a:endParaRPr lang="en-US" b="1" dirty="0">
              <a:solidFill>
                <a:srgbClr val="005F72"/>
              </a:solidFill>
            </a:endParaRPr>
          </a:p>
          <a:p>
            <a:pPr marL="342900" algn="just">
              <a:lnSpc>
                <a:spcPct val="150000"/>
              </a:lnSpc>
              <a:buFontTx/>
              <a:buChar char="-"/>
              <a:defRPr/>
            </a:pPr>
            <a:r>
              <a:rPr lang="ar-LB" dirty="0"/>
              <a:t>عدد  ورشات العمل المنفّذة: </a:t>
            </a:r>
            <a:r>
              <a:rPr lang="ar-SY" dirty="0">
                <a:solidFill>
                  <a:schemeClr val="accent3"/>
                </a:solidFill>
              </a:rPr>
              <a:t>2</a:t>
            </a:r>
            <a:endParaRPr lang="ar-LB" dirty="0">
              <a:solidFill>
                <a:schemeClr val="accent3"/>
              </a:solidFill>
            </a:endParaRPr>
          </a:p>
          <a:p>
            <a:pPr marL="342900" algn="just">
              <a:lnSpc>
                <a:spcPct val="150000"/>
              </a:lnSpc>
              <a:buFontTx/>
              <a:buChar char="-"/>
              <a:defRPr/>
            </a:pPr>
            <a:r>
              <a:rPr lang="ar-LB" dirty="0"/>
              <a:t>عدد الدول العربية المستفيدة: </a:t>
            </a:r>
            <a:r>
              <a:rPr lang="ar-SY" dirty="0">
                <a:solidFill>
                  <a:schemeClr val="accent3"/>
                </a:solidFill>
              </a:rPr>
              <a:t>16</a:t>
            </a:r>
            <a:endParaRPr lang="ar-LB" dirty="0">
              <a:solidFill>
                <a:schemeClr val="accent3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ar-LB" b="1" dirty="0">
                <a:solidFill>
                  <a:srgbClr val="005F72"/>
                </a:solidFill>
              </a:rPr>
              <a:t>العدد الإجمالي لأنشطة التعاون الفني (</a:t>
            </a:r>
            <a:r>
              <a:rPr lang="ar-SY" b="1" dirty="0">
                <a:solidFill>
                  <a:srgbClr val="005F72"/>
                </a:solidFill>
              </a:rPr>
              <a:t>2017-201</a:t>
            </a:r>
            <a:r>
              <a:rPr lang="ar-SA" b="1" dirty="0">
                <a:solidFill>
                  <a:srgbClr val="005F72"/>
                </a:solidFill>
              </a:rPr>
              <a:t>9</a:t>
            </a:r>
            <a:r>
              <a:rPr lang="ar-LB" b="1" dirty="0">
                <a:solidFill>
                  <a:srgbClr val="005F72"/>
                </a:solidFill>
              </a:rPr>
              <a:t>) *</a:t>
            </a:r>
            <a:endParaRPr lang="en-US" b="1" dirty="0">
              <a:solidFill>
                <a:srgbClr val="005F72"/>
              </a:solidFill>
            </a:endParaRPr>
          </a:p>
          <a:p>
            <a:pPr marL="342900" algn="just">
              <a:lnSpc>
                <a:spcPct val="150000"/>
              </a:lnSpc>
              <a:buFontTx/>
              <a:buChar char="-"/>
              <a:defRPr/>
            </a:pPr>
            <a:r>
              <a:rPr lang="ar-LB" dirty="0"/>
              <a:t>عدد  الأنشطة المنفّذة: </a:t>
            </a:r>
            <a:r>
              <a:rPr lang="ar-SY" dirty="0">
                <a:solidFill>
                  <a:schemeClr val="accent3"/>
                </a:solidFill>
              </a:rPr>
              <a:t>35</a:t>
            </a:r>
            <a:endParaRPr lang="ar-LB" dirty="0">
              <a:solidFill>
                <a:schemeClr val="accent3"/>
              </a:solidFill>
            </a:endParaRPr>
          </a:p>
          <a:p>
            <a:pPr marL="342900" algn="just">
              <a:lnSpc>
                <a:spcPct val="150000"/>
              </a:lnSpc>
              <a:buFontTx/>
              <a:buChar char="-"/>
              <a:defRPr/>
            </a:pPr>
            <a:r>
              <a:rPr lang="ar-LB" dirty="0"/>
              <a:t>عدد الدول العربية المستفيدة: </a:t>
            </a:r>
            <a:r>
              <a:rPr lang="ar-SY" dirty="0">
                <a:solidFill>
                  <a:schemeClr val="accent3"/>
                </a:solidFill>
              </a:rPr>
              <a:t>16</a:t>
            </a:r>
            <a:endParaRPr lang="ar-LB" dirty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ar-LB" dirty="0"/>
              <a:t> (*) من شباط/فبراير </a:t>
            </a:r>
            <a:r>
              <a:rPr lang="ar-SY" dirty="0"/>
              <a:t>2017</a:t>
            </a:r>
            <a:r>
              <a:rPr lang="ar-LB" dirty="0"/>
              <a:t> إلى كانون الثاني/يناير 2019</a:t>
            </a:r>
          </a:p>
        </p:txBody>
      </p:sp>
      <p:pic>
        <p:nvPicPr>
          <p:cNvPr id="32773" name="Picture 4">
            <a:extLst>
              <a:ext uri="{FF2B5EF4-FFF2-40B4-BE49-F238E27FC236}">
                <a16:creationId xmlns:a16="http://schemas.microsoft.com/office/drawing/2014/main" id="{7B0BEAAC-CAB8-4E54-B69B-7DC14EBEDE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2" t="8131" r="8549" b="9371"/>
          <a:stretch/>
        </p:blipFill>
        <p:spPr bwMode="auto">
          <a:xfrm rot="734078">
            <a:off x="7936149" y="1156585"/>
            <a:ext cx="1132515" cy="8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6CADBF-56C4-427D-B5FC-829B827A25B4}"/>
              </a:ext>
            </a:extLst>
          </p:cNvPr>
          <p:cNvSpPr/>
          <p:nvPr/>
        </p:nvSpPr>
        <p:spPr>
          <a:xfrm>
            <a:off x="0" y="1134858"/>
            <a:ext cx="9144000" cy="143917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41B82F3F-DD4F-41CC-BFB3-63C90EDE5D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t="5941" r="9185" b="8117"/>
          <a:stretch/>
        </p:blipFill>
        <p:spPr bwMode="auto">
          <a:xfrm>
            <a:off x="1" y="1715"/>
            <a:ext cx="3654758" cy="27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794767-0979-4491-8E32-A6502F86DB2E}"/>
              </a:ext>
            </a:extLst>
          </p:cNvPr>
          <p:cNvSpPr/>
          <p:nvPr/>
        </p:nvSpPr>
        <p:spPr>
          <a:xfrm>
            <a:off x="6981126" y="1885513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1EADDC-A997-4FB9-8E6D-12F94EF7C749}"/>
              </a:ext>
            </a:extLst>
          </p:cNvPr>
          <p:cNvSpPr/>
          <p:nvPr/>
        </p:nvSpPr>
        <p:spPr>
          <a:xfrm>
            <a:off x="6981125" y="2290898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6F081A-9683-4990-AE46-C6430D6AFB14}"/>
              </a:ext>
            </a:extLst>
          </p:cNvPr>
          <p:cNvSpPr/>
          <p:nvPr/>
        </p:nvSpPr>
        <p:spPr>
          <a:xfrm>
            <a:off x="6981125" y="3110504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42B745-EF80-44B5-B853-2A3789ABAD67}"/>
              </a:ext>
            </a:extLst>
          </p:cNvPr>
          <p:cNvSpPr/>
          <p:nvPr/>
        </p:nvSpPr>
        <p:spPr>
          <a:xfrm>
            <a:off x="6981126" y="3549478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FAD68A-3FE2-4E8E-A39E-F15F9439AA10}"/>
              </a:ext>
            </a:extLst>
          </p:cNvPr>
          <p:cNvSpPr/>
          <p:nvPr/>
        </p:nvSpPr>
        <p:spPr>
          <a:xfrm>
            <a:off x="6981125" y="4353710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0802C3-0158-42C0-8690-9C73D3AAFC04}"/>
              </a:ext>
            </a:extLst>
          </p:cNvPr>
          <p:cNvSpPr/>
          <p:nvPr/>
        </p:nvSpPr>
        <p:spPr>
          <a:xfrm>
            <a:off x="6981126" y="4774469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F2D43D-B82E-4BC5-BD43-91D824464BB7}"/>
              </a:ext>
            </a:extLst>
          </p:cNvPr>
          <p:cNvSpPr/>
          <p:nvPr/>
        </p:nvSpPr>
        <p:spPr>
          <a:xfrm>
            <a:off x="6981125" y="5596916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F9FD25-8D6D-41E5-A72E-FA13F62BE31C}"/>
              </a:ext>
            </a:extLst>
          </p:cNvPr>
          <p:cNvSpPr/>
          <p:nvPr/>
        </p:nvSpPr>
        <p:spPr>
          <a:xfrm>
            <a:off x="6981125" y="6035890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2D46FD4E-33A9-4C1D-8F8D-5D1474742C8D}"/>
              </a:ext>
            </a:extLst>
          </p:cNvPr>
          <p:cNvCxnSpPr>
            <a:cxnSpLocks/>
          </p:cNvCxnSpPr>
          <p:nvPr/>
        </p:nvCxnSpPr>
        <p:spPr>
          <a:xfrm rot="5400000">
            <a:off x="7273820" y="1314667"/>
            <a:ext cx="444317" cy="155196"/>
          </a:xfrm>
          <a:prstGeom prst="bentConnector3">
            <a:avLst>
              <a:gd name="adj1" fmla="val 100978"/>
            </a:avLst>
          </a:prstGeom>
          <a:ln w="25400">
            <a:solidFill>
              <a:srgbClr val="005F7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1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76936E-8A82-4607-AB6A-CF06FD0AC1ED}"/>
              </a:ext>
            </a:extLst>
          </p:cNvPr>
          <p:cNvSpPr/>
          <p:nvPr/>
        </p:nvSpPr>
        <p:spPr>
          <a:xfrm>
            <a:off x="0" y="1134858"/>
            <a:ext cx="9144000" cy="143917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22" name="Picture 2" descr="Related image">
            <a:extLst>
              <a:ext uri="{FF2B5EF4-FFF2-40B4-BE49-F238E27FC236}">
                <a16:creationId xmlns:a16="http://schemas.microsoft.com/office/drawing/2014/main" id="{4C50561F-AA36-49CE-821D-878FC093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785"/>
            <a:ext cx="2348917" cy="164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Placeholder 2">
            <a:extLst>
              <a:ext uri="{FF2B5EF4-FFF2-40B4-BE49-F238E27FC236}">
                <a16:creationId xmlns:a16="http://schemas.microsoft.com/office/drawing/2014/main" id="{8AF82F08-3439-40E2-83D9-B01F4AC41A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1199789" y="540954"/>
            <a:ext cx="7710487" cy="414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rtl="1" eaLnBrk="1" hangingPunct="1"/>
            <a:r>
              <a:rPr lang="ar-LB" altLang="en-US" sz="2800" dirty="0">
                <a:solidFill>
                  <a:srgbClr val="005F7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مجالات التعاون الفني</a:t>
            </a:r>
            <a:r>
              <a:rPr lang="ar-SA" altLang="en-US" sz="2800" dirty="0">
                <a:solidFill>
                  <a:srgbClr val="005F7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(2017-2019)</a:t>
            </a:r>
            <a:endParaRPr lang="en-US" altLang="en-US" sz="2800" dirty="0">
              <a:solidFill>
                <a:srgbClr val="005F7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8C4423B-BE7E-4CBA-9836-017D5396B6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4826" y="1241425"/>
            <a:ext cx="7785100" cy="5099050"/>
          </a:xfrm>
        </p:spPr>
        <p:txBody>
          <a:bodyPr/>
          <a:lstStyle/>
          <a:p>
            <a:pPr indent="0" eaLnBrk="1" hangingPunct="1">
              <a:lnSpc>
                <a:spcPct val="150000"/>
              </a:lnSpc>
              <a:defRPr/>
            </a:pPr>
            <a:r>
              <a:rPr lang="ar-L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الحكومة الالكترونية والرقمية والذكية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SA" sz="2400" dirty="0"/>
              <a:t>مراجعة </a:t>
            </a:r>
            <a:r>
              <a:rPr lang="ar-SA" sz="2400" dirty="0">
                <a:solidFill>
                  <a:schemeClr val="accent1"/>
                </a:solidFill>
              </a:rPr>
              <a:t>استراتيجيات التحول الرقمي </a:t>
            </a:r>
            <a:r>
              <a:rPr lang="ar-SA" sz="2400" dirty="0"/>
              <a:t>والحكومة الرقمية</a:t>
            </a:r>
            <a:endParaRPr lang="en-US" sz="2400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SA" sz="2400" dirty="0"/>
              <a:t>سياسات التحول إلى </a:t>
            </a:r>
            <a:r>
              <a:rPr lang="ar-SA" sz="2400" dirty="0">
                <a:solidFill>
                  <a:schemeClr val="accent1"/>
                </a:solidFill>
              </a:rPr>
              <a:t>المدن الذكية</a:t>
            </a:r>
            <a:r>
              <a:rPr lang="ar-LB" sz="2400" dirty="0">
                <a:solidFill>
                  <a:schemeClr val="accent1"/>
                </a:solidFill>
              </a:rPr>
              <a:t> </a:t>
            </a:r>
            <a:r>
              <a:rPr lang="ar-L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وانترنت الاشياء</a:t>
            </a:r>
            <a:endParaRPr lang="ar-S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SA" sz="2400" dirty="0"/>
              <a:t>سياسات</a:t>
            </a:r>
            <a:r>
              <a:rPr lang="ar-LB" sz="2400" dirty="0"/>
              <a:t> وطنية </a:t>
            </a:r>
            <a:r>
              <a:rPr lang="ar-LB" sz="2400" dirty="0">
                <a:solidFill>
                  <a:schemeClr val="accent1"/>
                </a:solidFill>
              </a:rPr>
              <a:t>ل</a:t>
            </a:r>
            <a:r>
              <a:rPr lang="ar-SA" sz="2400" dirty="0">
                <a:solidFill>
                  <a:schemeClr val="accent1"/>
                </a:solidFill>
              </a:rPr>
              <a:t>لأمن </a:t>
            </a:r>
            <a:r>
              <a:rPr lang="ar-SA" sz="2400" dirty="0" err="1">
                <a:solidFill>
                  <a:schemeClr val="accent1"/>
                </a:solidFill>
              </a:rPr>
              <a:t>السبراني</a:t>
            </a:r>
            <a:endParaRPr lang="ar-SA" sz="24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SA" altLang="en-US" sz="2400" dirty="0">
                <a:solidFill>
                  <a:schemeClr val="accent1"/>
                </a:solidFill>
              </a:rPr>
              <a:t>الإدماج</a:t>
            </a:r>
            <a:r>
              <a:rPr lang="ar-SA" altLang="en-US" sz="2400" dirty="0"/>
              <a:t> الالكتروني </a:t>
            </a:r>
            <a:r>
              <a:rPr lang="en-GB" altLang="en-US" sz="2400" dirty="0"/>
              <a:t>e-accessibility</a:t>
            </a:r>
            <a:r>
              <a:rPr lang="ar-LB" altLang="en-US" sz="2400" dirty="0"/>
              <a:t> للأشخاص ذوي الإعاقة</a:t>
            </a:r>
            <a:endParaRPr lang="ar-SA" altLang="en-US" sz="2400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L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تحديث/مراجعة </a:t>
            </a:r>
            <a:r>
              <a:rPr lang="ar-SA" altLang="en-US" sz="2400" dirty="0">
                <a:solidFill>
                  <a:schemeClr val="accent1"/>
                </a:solidFill>
              </a:rPr>
              <a:t>التشريعات</a:t>
            </a:r>
            <a:r>
              <a:rPr lang="ar-SA" altLang="en-US" sz="2400" dirty="0"/>
              <a:t> </a:t>
            </a:r>
            <a:r>
              <a:rPr lang="ar-SA" altLang="en-US" sz="2400" dirty="0" err="1"/>
              <a:t>السبرانية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LB" altLang="en-US" sz="2400" dirty="0"/>
              <a:t>تطوير </a:t>
            </a:r>
            <a:r>
              <a:rPr lang="ar-SA" altLang="en-US" sz="2400" dirty="0"/>
              <a:t>نظم </a:t>
            </a:r>
            <a:r>
              <a:rPr lang="ar-SA" altLang="en-US" sz="2400" dirty="0">
                <a:solidFill>
                  <a:schemeClr val="accent1"/>
                </a:solidFill>
              </a:rPr>
              <a:t>معلومات</a:t>
            </a:r>
            <a:r>
              <a:rPr lang="ar-SA" altLang="en-US" sz="2400" dirty="0"/>
              <a:t> سوق العمل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SA" sz="2400" dirty="0"/>
              <a:t>البنية التحتية </a:t>
            </a:r>
            <a:r>
              <a:rPr lang="ar-SA" sz="2400" dirty="0">
                <a:solidFill>
                  <a:schemeClr val="accent1"/>
                </a:solidFill>
              </a:rPr>
              <a:t>للمصادقة الالكترونية</a:t>
            </a:r>
            <a:endParaRPr lang="en-US" sz="24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LB" sz="2400" dirty="0"/>
              <a:t>بناء القدرات في مجال </a:t>
            </a:r>
            <a:r>
              <a:rPr lang="ar-LB" sz="2400" dirty="0">
                <a:solidFill>
                  <a:schemeClr val="accent1"/>
                </a:solidFill>
              </a:rPr>
              <a:t>استراتيجيات</a:t>
            </a:r>
            <a:r>
              <a:rPr lang="ar-LB" sz="2400" dirty="0"/>
              <a:t> الحكومة </a:t>
            </a:r>
            <a:r>
              <a:rPr lang="ar-SA" sz="2400" dirty="0"/>
              <a:t>الرقمية</a:t>
            </a:r>
            <a:r>
              <a:rPr lang="ar-LB" sz="2400" dirty="0"/>
              <a:t> </a:t>
            </a:r>
            <a:r>
              <a:rPr lang="ar-LB" sz="2400" dirty="0">
                <a:solidFill>
                  <a:schemeClr val="accent1"/>
                </a:solidFill>
              </a:rPr>
              <a:t>ومؤشرات القياس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2153C2-8017-490A-A91D-4B2C3A4B37A5}"/>
              </a:ext>
            </a:extLst>
          </p:cNvPr>
          <p:cNvSpPr/>
          <p:nvPr/>
        </p:nvSpPr>
        <p:spPr>
          <a:xfrm>
            <a:off x="8565901" y="2018173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AED5F1-9090-4193-9E59-02DFDEA35DAF}"/>
              </a:ext>
            </a:extLst>
          </p:cNvPr>
          <p:cNvSpPr/>
          <p:nvPr/>
        </p:nvSpPr>
        <p:spPr>
          <a:xfrm>
            <a:off x="8560396" y="3080731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37768D-371C-4661-BC14-DD89B33D54C0}"/>
              </a:ext>
            </a:extLst>
          </p:cNvPr>
          <p:cNvSpPr/>
          <p:nvPr/>
        </p:nvSpPr>
        <p:spPr>
          <a:xfrm>
            <a:off x="8560396" y="3674768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0D514D-8441-4936-912F-C9DF71B35065}"/>
              </a:ext>
            </a:extLst>
          </p:cNvPr>
          <p:cNvSpPr/>
          <p:nvPr/>
        </p:nvSpPr>
        <p:spPr>
          <a:xfrm>
            <a:off x="8560396" y="4220131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16B208-DBB8-4DF3-ACCF-330E4625DF9D}"/>
              </a:ext>
            </a:extLst>
          </p:cNvPr>
          <p:cNvSpPr/>
          <p:nvPr/>
        </p:nvSpPr>
        <p:spPr>
          <a:xfrm>
            <a:off x="8560396" y="4748303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817ABF-B3AF-48A3-872A-BFF6B8E2DCE5}"/>
              </a:ext>
            </a:extLst>
          </p:cNvPr>
          <p:cNvSpPr/>
          <p:nvPr/>
        </p:nvSpPr>
        <p:spPr>
          <a:xfrm>
            <a:off x="8560396" y="5270227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B47607-D8C0-43DD-AF36-A3185B0C3066}"/>
              </a:ext>
            </a:extLst>
          </p:cNvPr>
          <p:cNvSpPr/>
          <p:nvPr/>
        </p:nvSpPr>
        <p:spPr>
          <a:xfrm>
            <a:off x="8565901" y="5818551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970DBB-0D86-4149-90DD-FC8C5DFD5CCE}"/>
              </a:ext>
            </a:extLst>
          </p:cNvPr>
          <p:cNvSpPr/>
          <p:nvPr/>
        </p:nvSpPr>
        <p:spPr>
          <a:xfrm>
            <a:off x="8560396" y="2540097"/>
            <a:ext cx="248874" cy="242039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Puzzle">
            <a:extLst>
              <a:ext uri="{FF2B5EF4-FFF2-40B4-BE49-F238E27FC236}">
                <a16:creationId xmlns:a16="http://schemas.microsoft.com/office/drawing/2014/main" id="{78C65835-27AB-4637-87E9-22EE183C8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483" y="3314348"/>
            <a:ext cx="801534" cy="801534"/>
          </a:xfrm>
          <a:prstGeom prst="rect">
            <a:avLst/>
          </a:prstGeom>
        </p:spPr>
      </p:pic>
      <p:pic>
        <p:nvPicPr>
          <p:cNvPr id="15" name="Graphic 14" descr="Internet">
            <a:extLst>
              <a:ext uri="{FF2B5EF4-FFF2-40B4-BE49-F238E27FC236}">
                <a16:creationId xmlns:a16="http://schemas.microsoft.com/office/drawing/2014/main" id="{0D390126-5A46-4FC3-B58A-187EAF6DB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017" y="4004970"/>
            <a:ext cx="914400" cy="914400"/>
          </a:xfrm>
          <a:prstGeom prst="rect">
            <a:avLst/>
          </a:prstGeom>
        </p:spPr>
      </p:pic>
      <p:pic>
        <p:nvPicPr>
          <p:cNvPr id="17" name="Graphic 16" descr="Chat">
            <a:extLst>
              <a:ext uri="{FF2B5EF4-FFF2-40B4-BE49-F238E27FC236}">
                <a16:creationId xmlns:a16="http://schemas.microsoft.com/office/drawing/2014/main" id="{A8C0D831-D232-43F2-8E54-3AD5A6C2FB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0567" y="5159375"/>
            <a:ext cx="914400" cy="914400"/>
          </a:xfrm>
          <a:prstGeom prst="rect">
            <a:avLst/>
          </a:prstGeom>
        </p:spPr>
      </p:pic>
      <p:pic>
        <p:nvPicPr>
          <p:cNvPr id="19" name="Graphic 18" descr="Checklist">
            <a:extLst>
              <a:ext uri="{FF2B5EF4-FFF2-40B4-BE49-F238E27FC236}">
                <a16:creationId xmlns:a16="http://schemas.microsoft.com/office/drawing/2014/main" id="{244A1AA1-66E9-403D-A0E5-494652AA2F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82963" y="2361283"/>
            <a:ext cx="805469" cy="805469"/>
          </a:xfrm>
          <a:prstGeom prst="rect">
            <a:avLst/>
          </a:prstGeom>
        </p:spPr>
      </p:pic>
      <p:pic>
        <p:nvPicPr>
          <p:cNvPr id="21" name="Graphic 20" descr="Bar chart">
            <a:extLst>
              <a:ext uri="{FF2B5EF4-FFF2-40B4-BE49-F238E27FC236}">
                <a16:creationId xmlns:a16="http://schemas.microsoft.com/office/drawing/2014/main" id="{4725B7D0-9699-403A-8B43-ECA0C539B7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5263" y="1931551"/>
            <a:ext cx="744602" cy="7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2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2" descr="Image result for science technology innovation">
            <a:extLst>
              <a:ext uri="{FF2B5EF4-FFF2-40B4-BE49-F238E27FC236}">
                <a16:creationId xmlns:a16="http://schemas.microsoft.com/office/drawing/2014/main" id="{0E018EDF-C773-447D-915C-7E05E58A6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4"/>
            <a:ext cx="4370664" cy="128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64BC2E1-69A6-42CB-8872-A28BDA5575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00120" y="1536689"/>
            <a:ext cx="6811948" cy="4378610"/>
          </a:xfrm>
        </p:spPr>
        <p:txBody>
          <a:bodyPr/>
          <a:lstStyle/>
          <a:p>
            <a:pPr indent="0" eaLnBrk="1" hangingPunct="1">
              <a:lnSpc>
                <a:spcPct val="150000"/>
              </a:lnSpc>
              <a:defRPr/>
            </a:pPr>
            <a:r>
              <a:rPr lang="ar-LB" sz="2400" b="1" dirty="0">
                <a:solidFill>
                  <a:srgbClr val="005F72"/>
                </a:solidFill>
              </a:rPr>
              <a:t>التكنولوجيا والابتكار من أجل التنمية المستدامة</a:t>
            </a:r>
            <a:endParaRPr lang="en-US" sz="2400" b="1" dirty="0">
              <a:solidFill>
                <a:srgbClr val="005F72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LB" sz="2400" dirty="0"/>
              <a:t>سياسات </a:t>
            </a:r>
            <a:r>
              <a:rPr lang="ar-LB" sz="2400" dirty="0">
                <a:solidFill>
                  <a:schemeClr val="accent1"/>
                </a:solidFill>
              </a:rPr>
              <a:t>الابتكار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ar-SY" sz="2400" dirty="0">
                <a:solidFill>
                  <a:schemeClr val="accent1"/>
                </a:solidFill>
              </a:rPr>
              <a:t>من أجل التنمية المستدامة</a:t>
            </a:r>
            <a:endParaRPr lang="ar-LB" sz="24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LB" sz="2400" dirty="0"/>
              <a:t>إنشاء مكاتب وطنية لمنظومة </a:t>
            </a:r>
            <a:r>
              <a:rPr lang="ar-LB" sz="2400" dirty="0">
                <a:solidFill>
                  <a:schemeClr val="accent1"/>
                </a:solidFill>
              </a:rPr>
              <a:t>نقل التكنولوجيا والابتكار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LB" sz="2400" dirty="0"/>
              <a:t>تطوير </a:t>
            </a:r>
            <a:r>
              <a:rPr lang="ar-LB" sz="2400" dirty="0">
                <a:solidFill>
                  <a:schemeClr val="accent1"/>
                </a:solidFill>
              </a:rPr>
              <a:t>الحاضنات</a:t>
            </a:r>
            <a:r>
              <a:rPr lang="ar-SY" sz="2400" dirty="0">
                <a:solidFill>
                  <a:schemeClr val="accent1"/>
                </a:solidFill>
              </a:rPr>
              <a:t> والمسر</a:t>
            </a:r>
            <a:r>
              <a:rPr lang="ar-LB" sz="2400" dirty="0">
                <a:solidFill>
                  <a:schemeClr val="accent1"/>
                </a:solidFill>
              </a:rPr>
              <a:t>ّ</a:t>
            </a:r>
            <a:r>
              <a:rPr lang="ar-SY" sz="2400" dirty="0">
                <a:solidFill>
                  <a:schemeClr val="accent1"/>
                </a:solidFill>
              </a:rPr>
              <a:t>عات</a:t>
            </a:r>
            <a:r>
              <a:rPr lang="ar-LB" sz="2400" dirty="0">
                <a:solidFill>
                  <a:schemeClr val="accent1"/>
                </a:solidFill>
              </a:rPr>
              <a:t> </a:t>
            </a:r>
            <a:r>
              <a:rPr lang="ar-LB" sz="2400" dirty="0"/>
              <a:t>التكنولوجية</a:t>
            </a:r>
            <a:r>
              <a:rPr lang="en-GB" sz="2400" dirty="0"/>
              <a:t> </a:t>
            </a:r>
            <a:r>
              <a:rPr lang="ar-SY" sz="2400" dirty="0"/>
              <a:t> - </a:t>
            </a:r>
            <a:r>
              <a:rPr lang="ar-SA" altLang="en-US" sz="2400" dirty="0">
                <a:solidFill>
                  <a:schemeClr val="accent1"/>
                </a:solidFill>
              </a:rPr>
              <a:t>ريادة</a:t>
            </a:r>
            <a:r>
              <a:rPr lang="ar-SA" altLang="en-US" sz="2400" dirty="0"/>
              <a:t> الأعمال</a:t>
            </a:r>
            <a:endParaRPr lang="ar-LB" altLang="en-US" sz="2400" dirty="0"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LB" sz="2400" dirty="0"/>
              <a:t>استخدام التكنولوجيا والابتكار في </a:t>
            </a:r>
            <a:r>
              <a:rPr lang="ar-LB" sz="2400" dirty="0">
                <a:solidFill>
                  <a:schemeClr val="accent1"/>
                </a:solidFill>
              </a:rPr>
              <a:t>تنويع الاقتصاد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L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تعزيز </a:t>
            </a:r>
            <a:r>
              <a:rPr lang="ar-SY" sz="2400" dirty="0">
                <a:solidFill>
                  <a:schemeClr val="accent1"/>
                </a:solidFill>
              </a:rPr>
              <a:t>الحكومة المفتوحة والبيانات المفتوحة</a:t>
            </a:r>
            <a:endParaRPr lang="en-US" sz="24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SA" sz="2400" dirty="0">
                <a:solidFill>
                  <a:schemeClr val="accent1"/>
                </a:solidFill>
              </a:rPr>
              <a:t>مؤشرات قياس </a:t>
            </a:r>
            <a:r>
              <a:rPr lang="ar-SA" sz="2400" dirty="0"/>
              <a:t>التكنولوجيا</a:t>
            </a:r>
            <a:endParaRPr lang="ar-SY" sz="2400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LB" sz="2400" dirty="0"/>
              <a:t>بناء القدرات في دور التكنولوجيا في </a:t>
            </a:r>
            <a:r>
              <a:rPr lang="ar-LB" sz="2400" dirty="0">
                <a:solidFill>
                  <a:schemeClr val="accent1"/>
                </a:solidFill>
              </a:rPr>
              <a:t>التنمية المستدامة</a:t>
            </a:r>
          </a:p>
          <a:p>
            <a:pPr indent="0" eaLnBrk="1" hangingPunct="1">
              <a:lnSpc>
                <a:spcPct val="150000"/>
              </a:lnSpc>
              <a:defRPr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0A512D-5550-4DC5-8EE9-A67A0C30D889}"/>
              </a:ext>
            </a:extLst>
          </p:cNvPr>
          <p:cNvSpPr/>
          <p:nvPr/>
        </p:nvSpPr>
        <p:spPr>
          <a:xfrm>
            <a:off x="0" y="1134858"/>
            <a:ext cx="9144000" cy="143917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746" name="Text Placeholder 2">
            <a:extLst>
              <a:ext uri="{FF2B5EF4-FFF2-40B4-BE49-F238E27FC236}">
                <a16:creationId xmlns:a16="http://schemas.microsoft.com/office/drawing/2014/main" id="{B875D169-1F92-431A-B62F-85D4767791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370664" y="513383"/>
            <a:ext cx="4504976" cy="414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rtl="1"/>
            <a:r>
              <a:rPr lang="ar-LB" altLang="en-US" sz="2800" dirty="0">
                <a:solidFill>
                  <a:srgbClr val="005F7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مجالات التعاون الفني</a:t>
            </a:r>
            <a:r>
              <a:rPr lang="en-US" altLang="en-US" sz="2800" dirty="0">
                <a:solidFill>
                  <a:srgbClr val="005F7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ar-SA" altLang="en-US" sz="2800" dirty="0">
                <a:solidFill>
                  <a:srgbClr val="005F7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(2017-201</a:t>
            </a:r>
            <a:r>
              <a:rPr lang="ar-LB" altLang="en-US" sz="2800" dirty="0">
                <a:solidFill>
                  <a:srgbClr val="005F7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9</a:t>
            </a:r>
            <a:r>
              <a:rPr lang="ar-SA" altLang="en-US" sz="2800" dirty="0">
                <a:solidFill>
                  <a:srgbClr val="005F7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  <a:endParaRPr lang="en-US" altLang="en-US" sz="2800" dirty="0">
              <a:solidFill>
                <a:srgbClr val="005F7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844778-4349-482E-AE00-D116D4856C57}"/>
              </a:ext>
            </a:extLst>
          </p:cNvPr>
          <p:cNvSpPr/>
          <p:nvPr/>
        </p:nvSpPr>
        <p:spPr>
          <a:xfrm>
            <a:off x="8655768" y="2269279"/>
            <a:ext cx="219872" cy="214492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391518-D41B-4E9D-9707-6B92A3799309}"/>
              </a:ext>
            </a:extLst>
          </p:cNvPr>
          <p:cNvSpPr/>
          <p:nvPr/>
        </p:nvSpPr>
        <p:spPr>
          <a:xfrm>
            <a:off x="8655768" y="2866993"/>
            <a:ext cx="219872" cy="214492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160EF2-0767-4FDF-B0EB-C9A5FA713741}"/>
              </a:ext>
            </a:extLst>
          </p:cNvPr>
          <p:cNvSpPr/>
          <p:nvPr/>
        </p:nvSpPr>
        <p:spPr>
          <a:xfrm>
            <a:off x="8655768" y="3438066"/>
            <a:ext cx="219872" cy="214492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F22CDB-A22E-4167-928E-A531F2951181}"/>
              </a:ext>
            </a:extLst>
          </p:cNvPr>
          <p:cNvSpPr/>
          <p:nvPr/>
        </p:nvSpPr>
        <p:spPr>
          <a:xfrm>
            <a:off x="8655768" y="3973016"/>
            <a:ext cx="219872" cy="214492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E54479-4622-4746-A6B3-0180F162A893}"/>
              </a:ext>
            </a:extLst>
          </p:cNvPr>
          <p:cNvSpPr/>
          <p:nvPr/>
        </p:nvSpPr>
        <p:spPr>
          <a:xfrm>
            <a:off x="8655768" y="4497902"/>
            <a:ext cx="219872" cy="214492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F47438-D6AE-48F6-932C-C512A8D54568}"/>
              </a:ext>
            </a:extLst>
          </p:cNvPr>
          <p:cNvSpPr/>
          <p:nvPr/>
        </p:nvSpPr>
        <p:spPr>
          <a:xfrm>
            <a:off x="8655768" y="5022788"/>
            <a:ext cx="219872" cy="214492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730C6F-05B2-4051-8A68-4573C88893EB}"/>
              </a:ext>
            </a:extLst>
          </p:cNvPr>
          <p:cNvSpPr/>
          <p:nvPr/>
        </p:nvSpPr>
        <p:spPr>
          <a:xfrm>
            <a:off x="8655768" y="5577171"/>
            <a:ext cx="219872" cy="214492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9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2">
            <a:extLst>
              <a:ext uri="{FF2B5EF4-FFF2-40B4-BE49-F238E27FC236}">
                <a16:creationId xmlns:a16="http://schemas.microsoft.com/office/drawing/2014/main" id="{3A60B724-5F96-4D23-991E-623196FD61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698132" y="654678"/>
            <a:ext cx="7248087" cy="4423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rtl="1" eaLnBrk="1" hangingPunct="1"/>
            <a:r>
              <a:rPr lang="ar-LB" altLang="en-US" sz="2800" dirty="0">
                <a:solidFill>
                  <a:srgbClr val="CD545B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الخدمات الاستشارية</a:t>
            </a:r>
            <a:r>
              <a:rPr lang="en-US" altLang="en-US" sz="2800" dirty="0">
                <a:solidFill>
                  <a:srgbClr val="CD545B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ar-LB" altLang="en-US" sz="2800" dirty="0">
                <a:solidFill>
                  <a:srgbClr val="CD545B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المقدمة للدول الأعضاء 20</a:t>
            </a:r>
            <a:r>
              <a:rPr lang="ar-SA" altLang="en-US" sz="2800" dirty="0">
                <a:solidFill>
                  <a:srgbClr val="CD545B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17</a:t>
            </a:r>
            <a:r>
              <a:rPr lang="ar-LB" altLang="en-US" sz="2800" dirty="0">
                <a:solidFill>
                  <a:srgbClr val="CD545B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-20</a:t>
            </a:r>
            <a:r>
              <a:rPr lang="ar-SA" altLang="en-US" sz="2800" dirty="0">
                <a:solidFill>
                  <a:srgbClr val="CD545B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19</a:t>
            </a:r>
            <a:endParaRPr lang="en-US" altLang="en-US" sz="2800" dirty="0">
              <a:solidFill>
                <a:srgbClr val="CD545B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2C3584-C014-4C0E-ADAA-175101BD3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883097"/>
              </p:ext>
            </p:extLst>
          </p:nvPr>
        </p:nvGraphicFramePr>
        <p:xfrm>
          <a:off x="0" y="1290279"/>
          <a:ext cx="8909108" cy="2947785"/>
        </p:xfrm>
        <a:graphic>
          <a:graphicData uri="http://schemas.openxmlformats.org/drawingml/2006/table">
            <a:tbl>
              <a:tblPr rtl="1" firstRow="1" firstCol="1" bandRow="1">
                <a:tableStyleId>{F5AB1C69-6EDB-4FF4-983F-18BD219EF322}</a:tableStyleId>
              </a:tblPr>
              <a:tblGrid>
                <a:gridCol w="130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9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46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A" sz="1400" dirty="0">
                          <a:effectLst/>
                        </a:rPr>
                        <a:t>الدولة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raditional Arabic" panose="02020603050405020304" pitchFamily="18" charset="-78"/>
                      </a:endParaRPr>
                    </a:p>
                  </a:txBody>
                  <a:tcPr marL="35868" marR="358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LB" sz="1400" dirty="0">
                          <a:effectLst/>
                        </a:rPr>
                        <a:t>ال</a:t>
                      </a:r>
                      <a:r>
                        <a:rPr lang="ar-SA" sz="1400" dirty="0">
                          <a:effectLst/>
                        </a:rPr>
                        <a:t>عدد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raditional Arabic" panose="02020603050405020304" pitchFamily="18" charset="-78"/>
                      </a:endParaRPr>
                    </a:p>
                  </a:txBody>
                  <a:tcPr marL="35868" marR="35868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A" sz="1400" dirty="0">
                          <a:effectLst/>
                        </a:rPr>
                        <a:t>المجالات الاستشارية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raditional Arabic" panose="02020603050405020304" pitchFamily="18" charset="-78"/>
                      </a:endParaRPr>
                    </a:p>
                  </a:txBody>
                  <a:tcPr marL="35868" marR="3586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45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A" sz="1400" dirty="0">
                          <a:effectLst/>
                        </a:rPr>
                        <a:t>الأردن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raditional Arabic" panose="02020603050405020304" pitchFamily="18" charset="-78"/>
                      </a:endParaRPr>
                    </a:p>
                  </a:txBody>
                  <a:tcPr marL="35868" marR="358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A" sz="14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raditional Arabic" panose="02020603050405020304" pitchFamily="18" charset="-78"/>
                      </a:endParaRPr>
                    </a:p>
                  </a:txBody>
                  <a:tcPr marL="35868" marR="35868" marT="0" marB="0" anchor="ctr"/>
                </a:tc>
                <a:tc>
                  <a:txBody>
                    <a:bodyPr/>
                    <a:lstStyle/>
                    <a:p>
                      <a:pPr marL="0" indent="0" algn="r" rtl="1">
                        <a:buFontTx/>
                        <a:buNone/>
                      </a:pPr>
                      <a:r>
                        <a:rPr lang="ar-LB" sz="1400" b="1" kern="1200" dirty="0">
                          <a:effectLst/>
                        </a:rPr>
                        <a:t>وزارة الاتصالات وتكنولوجيا المعلومات</a:t>
                      </a:r>
                    </a:p>
                    <a:p>
                      <a:pPr marL="285750" indent="-285750" algn="r" rtl="1">
                        <a:buFontTx/>
                        <a:buChar char="-"/>
                      </a:pPr>
                      <a:r>
                        <a:rPr lang="ar-SA" sz="1400" kern="1200" dirty="0">
                          <a:effectLst/>
                        </a:rPr>
                        <a:t>اقتراح الإطار القانوني </a:t>
                      </a:r>
                      <a:r>
                        <a:rPr lang="ar-SA" sz="1400" kern="1200" dirty="0">
                          <a:solidFill>
                            <a:schemeClr val="accent3"/>
                          </a:solidFill>
                          <a:effectLst/>
                        </a:rPr>
                        <a:t>لحق الطريق </a:t>
                      </a:r>
                      <a:r>
                        <a:rPr lang="ar-SY" sz="1400" kern="1200" dirty="0">
                          <a:effectLst/>
                        </a:rPr>
                        <a:t>(2018)</a:t>
                      </a:r>
                    </a:p>
                    <a:p>
                      <a:pPr marL="285750" indent="-285750" algn="r" rtl="1">
                        <a:buFontTx/>
                        <a:buChar char="-"/>
                      </a:pPr>
                      <a:r>
                        <a:rPr lang="ar-SA" sz="1400" kern="1200" dirty="0">
                          <a:effectLst/>
                        </a:rPr>
                        <a:t>وضع مقترح خريطة طريق </a:t>
                      </a:r>
                      <a:r>
                        <a:rPr lang="ar-SA" sz="1400" kern="1200" dirty="0">
                          <a:solidFill>
                            <a:schemeClr val="accent3"/>
                          </a:solidFill>
                          <a:effectLst/>
                        </a:rPr>
                        <a:t>للتحول الرقمي </a:t>
                      </a:r>
                      <a:r>
                        <a:rPr lang="ar-SA" sz="1400" kern="1200" dirty="0">
                          <a:effectLst/>
                        </a:rPr>
                        <a:t>(2018)</a:t>
                      </a:r>
                      <a:endParaRPr lang="ar-SY" sz="1400" kern="1200" dirty="0">
                        <a:effectLst/>
                      </a:endParaRPr>
                    </a:p>
                    <a:p>
                      <a:pPr marL="285750" indent="-285750" algn="r" rtl="1">
                        <a:buFontTx/>
                        <a:buChar char="-"/>
                      </a:pPr>
                      <a:r>
                        <a:rPr lang="ar-LB" sz="1400" kern="1200" dirty="0">
                          <a:effectLst/>
                        </a:rPr>
                        <a:t>مراجعة التشريعات </a:t>
                      </a:r>
                      <a:r>
                        <a:rPr lang="ar-LB" sz="1400" kern="1200" dirty="0" err="1">
                          <a:effectLst/>
                        </a:rPr>
                        <a:t>السبرانية</a:t>
                      </a:r>
                      <a:r>
                        <a:rPr lang="ar-LB" sz="1400" kern="1200" dirty="0">
                          <a:effectLst/>
                        </a:rPr>
                        <a:t> مع التركيز على </a:t>
                      </a:r>
                      <a:r>
                        <a:rPr lang="ar-LB" sz="1400" kern="1200" dirty="0">
                          <a:solidFill>
                            <a:schemeClr val="accent3"/>
                          </a:solidFill>
                          <a:effectLst/>
                        </a:rPr>
                        <a:t>التطبيقات الإلكترونية </a:t>
                      </a:r>
                      <a:r>
                        <a:rPr lang="ar-LB" sz="1400" kern="1200" dirty="0">
                          <a:effectLst/>
                        </a:rPr>
                        <a:t>(2018)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868" marR="3586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442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A" sz="1400">
                          <a:effectLst/>
                        </a:rPr>
                        <a:t>السودان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raditional Arabic" panose="02020603050405020304" pitchFamily="18" charset="-78"/>
                      </a:endParaRPr>
                    </a:p>
                  </a:txBody>
                  <a:tcPr marL="35868" marR="3586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en-GB" sz="14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raditional Arabic" panose="02020603050405020304" pitchFamily="18" charset="-78"/>
                      </a:endParaRPr>
                    </a:p>
                  </a:txBody>
                  <a:tcPr marL="35868" marR="35868" marT="0" marB="0" anchor="ctr"/>
                </a:tc>
                <a:tc>
                  <a:txBody>
                    <a:bodyPr/>
                    <a:lstStyle/>
                    <a:p>
                      <a:pPr marL="0" indent="0" algn="r" rtl="1">
                        <a:buFontTx/>
                        <a:buNone/>
                      </a:pPr>
                      <a:r>
                        <a:rPr lang="ar-LB" sz="1400" b="1" kern="1200" dirty="0">
                          <a:effectLst/>
                        </a:rPr>
                        <a:t>مدينة أفريقيا التكنولوجيا</a:t>
                      </a:r>
                    </a:p>
                    <a:p>
                      <a:pPr marL="285750" indent="-285750" algn="r" rtl="1">
                        <a:buFontTx/>
                        <a:buChar char="-"/>
                      </a:pPr>
                      <a:r>
                        <a:rPr lang="ar-SA" sz="1400" kern="1200" dirty="0">
                          <a:effectLst/>
                        </a:rPr>
                        <a:t>الإطار القانوني والبنية المقترحة </a:t>
                      </a:r>
                      <a:r>
                        <a:rPr lang="ar-SA" sz="1400" kern="1200" dirty="0">
                          <a:solidFill>
                            <a:schemeClr val="accent3"/>
                          </a:solidFill>
                          <a:effectLst/>
                        </a:rPr>
                        <a:t>لمكتب نقل التكنولوجيا </a:t>
                      </a:r>
                      <a:r>
                        <a:rPr lang="ar-SA" sz="1400" kern="1200" dirty="0">
                          <a:effectLst/>
                        </a:rPr>
                        <a:t>(2017)</a:t>
                      </a:r>
                      <a:endParaRPr lang="ar-LB" sz="1400" kern="1200" dirty="0">
                        <a:effectLst/>
                      </a:endParaRPr>
                    </a:p>
                    <a:p>
                      <a:pPr marL="285750" indent="-285750" algn="r" rtl="1">
                        <a:buFontTx/>
                        <a:buChar char="-"/>
                      </a:pPr>
                      <a:endParaRPr lang="ar-LB" sz="1400" kern="1200" dirty="0">
                        <a:effectLst/>
                      </a:endParaRP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LB" sz="1400" b="1" kern="1200" dirty="0">
                          <a:effectLst/>
                        </a:rPr>
                        <a:t>المركز القومي للمعلومات</a:t>
                      </a:r>
                      <a:endParaRPr lang="ar-SY" sz="1400" b="1" kern="1200" dirty="0">
                        <a:effectLst/>
                      </a:endParaRPr>
                    </a:p>
                    <a:p>
                      <a:pPr marL="285750" indent="-285750" algn="r" rtl="1">
                        <a:buFontTx/>
                        <a:buChar char="-"/>
                      </a:pPr>
                      <a:r>
                        <a:rPr lang="ar-SA" sz="1400" kern="1200" dirty="0">
                          <a:effectLst/>
                        </a:rPr>
                        <a:t>تطوير </a:t>
                      </a:r>
                      <a:r>
                        <a:rPr lang="ar-SA" sz="1400" kern="1200" dirty="0">
                          <a:solidFill>
                            <a:schemeClr val="accent3"/>
                          </a:solidFill>
                          <a:effectLst/>
                        </a:rPr>
                        <a:t>الحاضنات التكنولوجية </a:t>
                      </a:r>
                      <a:r>
                        <a:rPr lang="ar-SA" sz="1400" kern="1200" dirty="0">
                          <a:effectLst/>
                        </a:rPr>
                        <a:t>(2017)</a:t>
                      </a:r>
                      <a:endParaRPr lang="ar-SY" sz="1400" kern="1200" dirty="0">
                        <a:effectLst/>
                      </a:endParaRPr>
                    </a:p>
                    <a:p>
                      <a:pPr marL="285750" indent="-285750" algn="r" rtl="1">
                        <a:buFontTx/>
                        <a:buChar char="-"/>
                      </a:pPr>
                      <a:r>
                        <a:rPr lang="ar-LB" sz="1400" kern="1200" dirty="0">
                          <a:effectLst/>
                        </a:rPr>
                        <a:t>اختيار المشاريع في </a:t>
                      </a:r>
                      <a:r>
                        <a:rPr lang="ar-LB" sz="1400" kern="1200" dirty="0">
                          <a:solidFill>
                            <a:schemeClr val="accent3"/>
                          </a:solidFill>
                          <a:effectLst/>
                        </a:rPr>
                        <a:t>حاضنة "رائد</a:t>
                      </a:r>
                      <a:r>
                        <a:rPr lang="ar-LB" sz="1400" kern="1200" dirty="0">
                          <a:effectLst/>
                        </a:rPr>
                        <a:t>" (2018)</a:t>
                      </a:r>
                      <a:endParaRPr lang="ar-SY" sz="1400" kern="1200" dirty="0">
                        <a:effectLst/>
                      </a:endParaRPr>
                    </a:p>
                    <a:p>
                      <a:pPr marL="285750" indent="-285750" algn="r" rtl="1">
                        <a:buFontTx/>
                        <a:buChar char="-"/>
                      </a:pPr>
                      <a:r>
                        <a:rPr lang="ar-SA" sz="1400" kern="1200" dirty="0">
                          <a:solidFill>
                            <a:schemeClr val="accent3"/>
                          </a:solidFill>
                          <a:effectLst/>
                        </a:rPr>
                        <a:t>مرصد لمؤشرات </a:t>
                      </a:r>
                      <a:r>
                        <a:rPr lang="ar-SA" sz="1400" kern="1200" dirty="0">
                          <a:effectLst/>
                        </a:rPr>
                        <a:t>تكنولوجيا المعلومات والاتصالات (2017)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868" marR="3586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C0F1A2-D102-41B2-BE7F-9DA8167DA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664852"/>
              </p:ext>
            </p:extLst>
          </p:nvPr>
        </p:nvGraphicFramePr>
        <p:xfrm>
          <a:off x="0" y="4361348"/>
          <a:ext cx="8909108" cy="2270368"/>
        </p:xfrm>
        <a:graphic>
          <a:graphicData uri="http://schemas.openxmlformats.org/drawingml/2006/table">
            <a:tbl>
              <a:tblPr rtl="1" firstRow="1" firstCol="1" bandRow="1">
                <a:tableStyleId>{F5AB1C69-6EDB-4FF4-983F-18BD219EF322}</a:tableStyleId>
              </a:tblPr>
              <a:tblGrid>
                <a:gridCol w="1306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4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31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A" sz="1400" dirty="0">
                          <a:effectLst/>
                        </a:rPr>
                        <a:t>الدولة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raditional Arabic" panose="02020603050405020304" pitchFamily="18" charset="-78"/>
                      </a:endParaRPr>
                    </a:p>
                  </a:txBody>
                  <a:tcPr marL="35869" marR="3586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LB" sz="1400" dirty="0">
                          <a:effectLst/>
                        </a:rPr>
                        <a:t>ال</a:t>
                      </a:r>
                      <a:r>
                        <a:rPr lang="ar-SA" sz="1400" dirty="0">
                          <a:effectLst/>
                        </a:rPr>
                        <a:t>عدد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raditional Arabic" panose="02020603050405020304" pitchFamily="18" charset="-78"/>
                      </a:endParaRPr>
                    </a:p>
                  </a:txBody>
                  <a:tcPr marL="35869" marR="35869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A" sz="1400" dirty="0">
                          <a:effectLst/>
                        </a:rPr>
                        <a:t>المجالات الاستشارية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raditional Arabic" panose="02020603050405020304" pitchFamily="18" charset="-78"/>
                      </a:endParaRPr>
                    </a:p>
                  </a:txBody>
                  <a:tcPr marL="35869" marR="3586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1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A" sz="1400" dirty="0">
                          <a:effectLst/>
                        </a:rPr>
                        <a:t>فلسطين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raditional Arabic" panose="02020603050405020304" pitchFamily="18" charset="-78"/>
                      </a:endParaRPr>
                    </a:p>
                  </a:txBody>
                  <a:tcPr marL="35869" marR="3586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en-GB" sz="1400" kern="1200" dirty="0">
                          <a:effectLst/>
                        </a:rPr>
                        <a:t>2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869" marR="35869" marT="0" marB="0" anchor="ctr"/>
                </a:tc>
                <a:tc>
                  <a:txBody>
                    <a:bodyPr/>
                    <a:lstStyle/>
                    <a:p>
                      <a:pPr marL="0" indent="0" algn="r" rtl="1">
                        <a:buFontTx/>
                        <a:buNone/>
                      </a:pPr>
                      <a:r>
                        <a:rPr lang="ar-LB" sz="1400" b="1" kern="1200" dirty="0">
                          <a:effectLst/>
                        </a:rPr>
                        <a:t>وزارة الاتصالات وتكنولوجيا المعلومات</a:t>
                      </a:r>
                    </a:p>
                    <a:p>
                      <a:pPr marL="285750" indent="-285750" algn="r" rtl="1">
                        <a:buFontTx/>
                        <a:buChar char="-"/>
                      </a:pPr>
                      <a:r>
                        <a:rPr lang="ar-SA" sz="1400" kern="1200" dirty="0">
                          <a:effectLst/>
                        </a:rPr>
                        <a:t>أفضل الممارسات </a:t>
                      </a:r>
                      <a:r>
                        <a:rPr lang="ar-LB" sz="1400" kern="1200" dirty="0">
                          <a:solidFill>
                            <a:schemeClr val="accent3"/>
                          </a:solidFill>
                          <a:effectLst/>
                        </a:rPr>
                        <a:t>للمعاملات الالكترونية</a:t>
                      </a:r>
                      <a:r>
                        <a:rPr lang="ar-SA" sz="1400" kern="1200" dirty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r>
                        <a:rPr lang="ar-SA" sz="1400" kern="1200" dirty="0">
                          <a:effectLst/>
                        </a:rPr>
                        <a:t>(201</a:t>
                      </a:r>
                      <a:r>
                        <a:rPr lang="ar-LB" sz="1400" kern="1200" dirty="0">
                          <a:effectLst/>
                        </a:rPr>
                        <a:t>8</a:t>
                      </a:r>
                      <a:r>
                        <a:rPr lang="ar-SA" sz="1400" kern="1200" dirty="0">
                          <a:effectLst/>
                        </a:rPr>
                        <a:t>)</a:t>
                      </a:r>
                      <a:endParaRPr lang="ar-SY" sz="1400" kern="1200" dirty="0">
                        <a:effectLst/>
                      </a:endParaRPr>
                    </a:p>
                    <a:p>
                      <a:pPr marL="285750" indent="-285750" algn="r" rtl="1">
                        <a:buFontTx/>
                        <a:buChar char="-"/>
                      </a:pPr>
                      <a:r>
                        <a:rPr lang="ar-SA" sz="1400" kern="1200" dirty="0">
                          <a:effectLst/>
                        </a:rPr>
                        <a:t>مراجعة مسودة </a:t>
                      </a:r>
                      <a:r>
                        <a:rPr lang="ar-SA" sz="1400" kern="1200" dirty="0">
                          <a:solidFill>
                            <a:schemeClr val="accent3"/>
                          </a:solidFill>
                          <a:effectLst/>
                        </a:rPr>
                        <a:t>قانون</a:t>
                      </a:r>
                      <a:r>
                        <a:rPr lang="ar-LB" sz="1400" kern="1200" dirty="0">
                          <a:solidFill>
                            <a:schemeClr val="accent3"/>
                          </a:solidFill>
                          <a:effectLst/>
                        </a:rPr>
                        <a:t> تنظيم</a:t>
                      </a:r>
                      <a:r>
                        <a:rPr lang="ar-SA" sz="1400" kern="1200" dirty="0">
                          <a:solidFill>
                            <a:schemeClr val="accent3"/>
                          </a:solidFill>
                          <a:effectLst/>
                        </a:rPr>
                        <a:t> الاتصالات </a:t>
                      </a:r>
                      <a:r>
                        <a:rPr lang="ar-SA" sz="1400" kern="1200" dirty="0">
                          <a:effectLst/>
                        </a:rPr>
                        <a:t>(201</a:t>
                      </a:r>
                      <a:r>
                        <a:rPr lang="ar-LB" sz="1400" kern="1200" dirty="0">
                          <a:effectLst/>
                        </a:rPr>
                        <a:t>8</a:t>
                      </a:r>
                      <a:r>
                        <a:rPr lang="ar-SA" sz="1400" kern="1200" dirty="0">
                          <a:effectLst/>
                        </a:rPr>
                        <a:t>)</a:t>
                      </a:r>
                      <a:endParaRPr lang="ar-LB" sz="1400" kern="1200" dirty="0">
                        <a:effectLst/>
                      </a:endParaRPr>
                    </a:p>
                    <a:p>
                      <a:pPr marL="0" indent="0" algn="r" rtl="1">
                        <a:buFontTx/>
                        <a:buNone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869" marR="3586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254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A" sz="1400" dirty="0">
                          <a:effectLst/>
                        </a:rPr>
                        <a:t>المغرب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raditional Arabic" panose="02020603050405020304" pitchFamily="18" charset="-78"/>
                      </a:endParaRPr>
                    </a:p>
                  </a:txBody>
                  <a:tcPr marL="35869" marR="3586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en-GB" sz="1400" kern="1200" dirty="0">
                          <a:effectLst/>
                        </a:rPr>
                        <a:t>2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869" marR="35869" marT="0" marB="0" anchor="ctr"/>
                </a:tc>
                <a:tc>
                  <a:txBody>
                    <a:bodyPr/>
                    <a:lstStyle/>
                    <a:p>
                      <a:pPr marL="0" indent="0" algn="r" rtl="1">
                        <a:buFontTx/>
                        <a:buNone/>
                      </a:pPr>
                      <a:r>
                        <a:rPr lang="ar-LB" sz="1400" b="1" kern="1200" dirty="0">
                          <a:effectLst/>
                        </a:rPr>
                        <a:t>وزارة الصناعة والاستثمار والتجارة والاقتصاد الرقمي</a:t>
                      </a:r>
                    </a:p>
                    <a:p>
                      <a:pPr marL="285750" indent="-285750" algn="r" rtl="1">
                        <a:buFontTx/>
                        <a:buChar char="-"/>
                      </a:pPr>
                      <a:r>
                        <a:rPr lang="ar-SA" sz="1400" kern="1200" dirty="0">
                          <a:effectLst/>
                        </a:rPr>
                        <a:t>خريطة طريق </a:t>
                      </a:r>
                      <a:r>
                        <a:rPr lang="ar-SA" sz="1400" kern="1200" dirty="0">
                          <a:solidFill>
                            <a:schemeClr val="accent3"/>
                          </a:solidFill>
                          <a:effectLst/>
                        </a:rPr>
                        <a:t>للتحول إلى المدن الذكية </a:t>
                      </a:r>
                      <a:r>
                        <a:rPr lang="ar-SA" sz="1400" kern="1200" dirty="0">
                          <a:effectLst/>
                        </a:rPr>
                        <a:t>(2018)</a:t>
                      </a:r>
                      <a:endParaRPr lang="ar-SY" sz="1400" kern="1200" dirty="0">
                        <a:effectLst/>
                      </a:endParaRPr>
                    </a:p>
                    <a:p>
                      <a:pPr marL="285750" indent="-285750" algn="r" rtl="1">
                        <a:buFontTx/>
                        <a:buChar char="-"/>
                      </a:pPr>
                      <a:r>
                        <a:rPr lang="ar-SA" sz="1400" kern="1200" dirty="0">
                          <a:effectLst/>
                        </a:rPr>
                        <a:t>مراجعة أربعة </a:t>
                      </a:r>
                      <a:r>
                        <a:rPr lang="ar-SA" sz="1400" kern="1200" dirty="0">
                          <a:solidFill>
                            <a:schemeClr val="accent3"/>
                          </a:solidFill>
                          <a:effectLst/>
                        </a:rPr>
                        <a:t>قوانين </a:t>
                      </a:r>
                      <a:r>
                        <a:rPr lang="ar-SA" sz="1400" kern="1200" dirty="0" err="1">
                          <a:solidFill>
                            <a:schemeClr val="accent3"/>
                          </a:solidFill>
                          <a:effectLst/>
                        </a:rPr>
                        <a:t>سبرانية</a:t>
                      </a:r>
                      <a:r>
                        <a:rPr lang="ar-SA" sz="1400" kern="1200" dirty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r>
                        <a:rPr lang="ar-SA" sz="1400" kern="1200" dirty="0">
                          <a:effectLst/>
                        </a:rPr>
                        <a:t>(2018)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869" marR="3586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537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A" sz="1400" dirty="0">
                          <a:effectLst/>
                        </a:rPr>
                        <a:t>موريتانيا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raditional Arabic" panose="02020603050405020304" pitchFamily="18" charset="-78"/>
                      </a:endParaRPr>
                    </a:p>
                  </a:txBody>
                  <a:tcPr marL="35869" marR="3586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en-GB" sz="1400" kern="1200" dirty="0">
                          <a:effectLst/>
                        </a:rPr>
                        <a:t>1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869" marR="35869" marT="0" marB="0" anchor="ctr"/>
                </a:tc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LB" sz="1400" b="1" kern="1200" dirty="0">
                          <a:effectLst/>
                        </a:rPr>
                        <a:t>وزارة التشغيل والتكوين المهني وتقنيات الاعلام والاتصال</a:t>
                      </a:r>
                    </a:p>
                    <a:p>
                      <a:pPr marL="285750" marR="0" indent="-28575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359410" algn="l"/>
                          <a:tab pos="719455" algn="l"/>
                        </a:tabLst>
                      </a:pPr>
                      <a:r>
                        <a:rPr lang="ar-SA" sz="1400" kern="1200" dirty="0">
                          <a:effectLst/>
                        </a:rPr>
                        <a:t>خريطة طريق </a:t>
                      </a:r>
                      <a:r>
                        <a:rPr lang="ar-SA" sz="1400" kern="1200" dirty="0">
                          <a:solidFill>
                            <a:schemeClr val="accent3"/>
                          </a:solidFill>
                          <a:effectLst/>
                        </a:rPr>
                        <a:t>لاستراتيجية التحول الرقمي </a:t>
                      </a:r>
                      <a:r>
                        <a:rPr lang="ar-SA" sz="1400" kern="1200" dirty="0">
                          <a:effectLst/>
                        </a:rPr>
                        <a:t>(2018)</a:t>
                      </a:r>
                      <a:endParaRPr lang="ar-SY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7808F1A2-9156-4A29-B55A-0D04335CD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991397" y="30582"/>
            <a:ext cx="1248193" cy="12481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B94824-1232-4C72-8C8B-40604A7AD40E}"/>
              </a:ext>
            </a:extLst>
          </p:cNvPr>
          <p:cNvSpPr/>
          <p:nvPr/>
        </p:nvSpPr>
        <p:spPr>
          <a:xfrm>
            <a:off x="0" y="1134858"/>
            <a:ext cx="9144000" cy="143917"/>
          </a:xfrm>
          <a:prstGeom prst="rect">
            <a:avLst/>
          </a:prstGeom>
          <a:solidFill>
            <a:srgbClr val="005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5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ESCWA-PPT-Template-Arabic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8FDE"/>
      </a:accent1>
      <a:accent2>
        <a:srgbClr val="FFBF3F"/>
      </a:accent2>
      <a:accent3>
        <a:srgbClr val="CD545B"/>
      </a:accent3>
      <a:accent4>
        <a:srgbClr val="00B5E2"/>
      </a:accent4>
      <a:accent5>
        <a:srgbClr val="A4D65E"/>
      </a:accent5>
      <a:accent6>
        <a:srgbClr val="7566A0"/>
      </a:accent6>
      <a:hlink>
        <a:srgbClr val="009CA6"/>
      </a:hlink>
      <a:folHlink>
        <a:srgbClr val="9799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.pptx" id="{1133A1AE-8B3D-4C34-9375-A7E2AA12808F}" vid="{D64F7FD0-B5E6-4B08-BAA7-5D1477E392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ESCWA-PPT-Template-Arabic</Template>
  <TotalTime>2543</TotalTime>
  <Words>1360</Words>
  <Application>Microsoft Office PowerPoint</Application>
  <PresentationFormat>On-screen Show (4:3)</PresentationFormat>
  <Paragraphs>209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Adobe Arabic</vt:lpstr>
      <vt:lpstr>Arial</vt:lpstr>
      <vt:lpstr>Calibri</vt:lpstr>
      <vt:lpstr>Times New Roman</vt:lpstr>
      <vt:lpstr>ESCWA-PPT-Template-Arabic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Mohamad Nawar ALAWA</cp:lastModifiedBy>
  <cp:revision>290</cp:revision>
  <cp:lastPrinted>2016-05-20T11:03:42Z</cp:lastPrinted>
  <dcterms:created xsi:type="dcterms:W3CDTF">2016-05-20T11:03:31Z</dcterms:created>
  <dcterms:modified xsi:type="dcterms:W3CDTF">2019-03-19T10:30:59Z</dcterms:modified>
</cp:coreProperties>
</file>