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08" r:id="rId2"/>
    <p:sldId id="257" r:id="rId3"/>
    <p:sldId id="509" r:id="rId4"/>
    <p:sldId id="494" r:id="rId5"/>
    <p:sldId id="511" r:id="rId6"/>
    <p:sldId id="495" r:id="rId7"/>
    <p:sldId id="510" r:id="rId8"/>
    <p:sldId id="496" r:id="rId9"/>
    <p:sldId id="512" r:id="rId10"/>
    <p:sldId id="497" r:id="rId11"/>
    <p:sldId id="513" r:id="rId12"/>
    <p:sldId id="498" r:id="rId13"/>
    <p:sldId id="515" r:id="rId14"/>
    <p:sldId id="503" r:id="rId15"/>
    <p:sldId id="506" r:id="rId16"/>
    <p:sldId id="559" r:id="rId17"/>
    <p:sldId id="499" r:id="rId18"/>
    <p:sldId id="282" r:id="rId19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77C9"/>
    <a:srgbClr val="F7FAFF"/>
    <a:srgbClr val="32486C"/>
    <a:srgbClr val="E0ECFE"/>
    <a:srgbClr val="D0DFF6"/>
    <a:srgbClr val="C4C8D1"/>
    <a:srgbClr val="FF0607"/>
    <a:srgbClr val="009CA6"/>
    <a:srgbClr val="418FDE"/>
    <a:srgbClr val="007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3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12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25"/>
        <a:sy n="72" d="125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Sheet5!$B$2</c:f>
              <c:strCache>
                <c:ptCount val="1"/>
                <c:pt idx="0">
                  <c:v>e-services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Sheet5!$A$3:$A$11</c:f>
              <c:strCache>
                <c:ptCount val="9"/>
                <c:pt idx="0">
                  <c:v>Jordan</c:v>
                </c:pt>
                <c:pt idx="1">
                  <c:v>Morocco</c:v>
                </c:pt>
                <c:pt idx="2">
                  <c:v>Oman</c:v>
                </c:pt>
                <c:pt idx="3">
                  <c:v>Bahrain</c:v>
                </c:pt>
                <c:pt idx="4">
                  <c:v>Iraq</c:v>
                </c:pt>
                <c:pt idx="5">
                  <c:v>Tunisia</c:v>
                </c:pt>
                <c:pt idx="6">
                  <c:v>Palestine</c:v>
                </c:pt>
                <c:pt idx="7">
                  <c:v>Lebanon</c:v>
                </c:pt>
                <c:pt idx="8">
                  <c:v>Sudan</c:v>
                </c:pt>
              </c:strCache>
            </c:strRef>
          </c:cat>
          <c:val>
            <c:numRef>
              <c:f>Sheet5!$B$3:$B$11</c:f>
              <c:numCache>
                <c:formatCode>General</c:formatCode>
                <c:ptCount val="9"/>
                <c:pt idx="0">
                  <c:v>70</c:v>
                </c:pt>
                <c:pt idx="1">
                  <c:v>48</c:v>
                </c:pt>
                <c:pt idx="2">
                  <c:v>47</c:v>
                </c:pt>
                <c:pt idx="3">
                  <c:v>46</c:v>
                </c:pt>
                <c:pt idx="4">
                  <c:v>40</c:v>
                </c:pt>
                <c:pt idx="5">
                  <c:v>31</c:v>
                </c:pt>
                <c:pt idx="6">
                  <c:v>21</c:v>
                </c:pt>
                <c:pt idx="7">
                  <c:v>16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B-496E-A325-B5FDDECD46CF}"/>
            </c:ext>
          </c:extLst>
        </c:ser>
        <c:ser>
          <c:idx val="1"/>
          <c:order val="1"/>
          <c:tx>
            <c:strRef>
              <c:f>Sheet5!$C$2</c:f>
              <c:strCache>
                <c:ptCount val="1"/>
                <c:pt idx="0">
                  <c:v>Manual Services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Sheet5!$A$3:$A$11</c:f>
              <c:strCache>
                <c:ptCount val="9"/>
                <c:pt idx="0">
                  <c:v>Jordan</c:v>
                </c:pt>
                <c:pt idx="1">
                  <c:v>Morocco</c:v>
                </c:pt>
                <c:pt idx="2">
                  <c:v>Oman</c:v>
                </c:pt>
                <c:pt idx="3">
                  <c:v>Bahrain</c:v>
                </c:pt>
                <c:pt idx="4">
                  <c:v>Iraq</c:v>
                </c:pt>
                <c:pt idx="5">
                  <c:v>Tunisia</c:v>
                </c:pt>
                <c:pt idx="6">
                  <c:v>Palestine</c:v>
                </c:pt>
                <c:pt idx="7">
                  <c:v>Lebanon</c:v>
                </c:pt>
                <c:pt idx="8">
                  <c:v>Sudan</c:v>
                </c:pt>
              </c:strCache>
            </c:strRef>
          </c:cat>
          <c:val>
            <c:numRef>
              <c:f>Sheet5!$C$3:$C$11</c:f>
              <c:numCache>
                <c:formatCode>General</c:formatCode>
                <c:ptCount val="9"/>
                <c:pt idx="0">
                  <c:v>10</c:v>
                </c:pt>
                <c:pt idx="1">
                  <c:v>30</c:v>
                </c:pt>
                <c:pt idx="2">
                  <c:v>27</c:v>
                </c:pt>
                <c:pt idx="3">
                  <c:v>38</c:v>
                </c:pt>
                <c:pt idx="4">
                  <c:v>43</c:v>
                </c:pt>
                <c:pt idx="5">
                  <c:v>47</c:v>
                </c:pt>
                <c:pt idx="6">
                  <c:v>54</c:v>
                </c:pt>
                <c:pt idx="7">
                  <c:v>37</c:v>
                </c:pt>
                <c:pt idx="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5B-496E-A325-B5FDDECD46CF}"/>
            </c:ext>
          </c:extLst>
        </c:ser>
        <c:ser>
          <c:idx val="2"/>
          <c:order val="2"/>
          <c:tx>
            <c:strRef>
              <c:f>Sheet5!$D$2</c:f>
              <c:strCache>
                <c:ptCount val="1"/>
                <c:pt idx="0">
                  <c:v>Services outside the scope of GEMS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7.9835454879229499E-17"/>
                  <c:y val="-4.95181725844781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5B-496E-A325-B5FDDECD4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Sheet5!$A$3:$A$11</c:f>
              <c:strCache>
                <c:ptCount val="9"/>
                <c:pt idx="0">
                  <c:v>Jordan</c:v>
                </c:pt>
                <c:pt idx="1">
                  <c:v>Morocco</c:v>
                </c:pt>
                <c:pt idx="2">
                  <c:v>Oman</c:v>
                </c:pt>
                <c:pt idx="3">
                  <c:v>Bahrain</c:v>
                </c:pt>
                <c:pt idx="4">
                  <c:v>Iraq</c:v>
                </c:pt>
                <c:pt idx="5">
                  <c:v>Tunisia</c:v>
                </c:pt>
                <c:pt idx="6">
                  <c:v>Palestine</c:v>
                </c:pt>
                <c:pt idx="7">
                  <c:v>Lebanon</c:v>
                </c:pt>
                <c:pt idx="8">
                  <c:v>Sudan</c:v>
                </c:pt>
              </c:strCache>
            </c:strRef>
          </c:cat>
          <c:val>
            <c:numRef>
              <c:f>Sheet5!$D$3:$D$11</c:f>
              <c:numCache>
                <c:formatCode>General</c:formatCode>
                <c:ptCount val="9"/>
                <c:pt idx="0">
                  <c:v>4</c:v>
                </c:pt>
                <c:pt idx="1">
                  <c:v>6</c:v>
                </c:pt>
                <c:pt idx="2">
                  <c:v>10</c:v>
                </c:pt>
                <c:pt idx="4">
                  <c:v>1</c:v>
                </c:pt>
                <c:pt idx="5">
                  <c:v>6</c:v>
                </c:pt>
                <c:pt idx="6">
                  <c:v>9</c:v>
                </c:pt>
                <c:pt idx="7">
                  <c:v>31</c:v>
                </c:pt>
                <c:pt idx="8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5B-496E-A325-B5FDDECD4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641686016"/>
        <c:axId val="-641708864"/>
      </c:barChart>
      <c:catAx>
        <c:axId val="-64168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41708864"/>
        <c:crosses val="autoZero"/>
        <c:auto val="1"/>
        <c:lblAlgn val="ctr"/>
        <c:lblOffset val="100"/>
        <c:noMultiLvlLbl val="0"/>
      </c:catAx>
      <c:valAx>
        <c:axId val="-641708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4168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F2F77-7714-4794-A8D3-89AE0461D0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060FF-CE3F-4047-8BF8-27F50E6561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87E0C-4757-4CAB-A572-F4C8D4D27432}" type="datetime1">
              <a:rPr lang="en-US"/>
              <a:pPr>
                <a:defRPr/>
              </a:pPr>
              <a:t>19/03/2019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B959B-7EE8-4093-8F94-5170926713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B1EE7-D213-421C-8217-5881DF5FA9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A0F3146-79FC-4AA7-914A-9160E2A604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8B8359-E755-42F3-AE29-498551F4ED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C5AE1-8117-4F77-B0D5-6342B662C6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B2FA64-DC80-42BE-B0C8-104E352A0AF5}" type="datetime1">
              <a:rPr lang="en-US"/>
              <a:pPr>
                <a:defRPr/>
              </a:pPr>
              <a:t>19/03/2019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CDBDE16-0B6A-41DF-96F9-058AB9A3A0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65B011-5B7A-4AE4-BB25-8E62F8968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9694E-9F47-4115-8F74-AFEB871FF2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5F544-AD01-42D9-8A80-8C6FA2175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A82508-ECC8-454E-8AA1-1AF988441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2BACAA-D8C2-4216-8648-92AC5D104D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7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61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63863D-DF03-4223-8728-726DF19590C2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9A67C-ADF0-401E-B61D-BD948C4B882A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22063695-15FB-4C0F-91EA-B2F8623508FE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3036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2570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890589" y="2233703"/>
            <a:ext cx="3772353" cy="3892177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lnSpc>
                <a:spcPct val="100000"/>
              </a:lnSpc>
              <a:spcBef>
                <a:spcPts val="0"/>
              </a:spcBef>
              <a:buNone/>
              <a:defRPr sz="1200" b="0" i="0" cap="none" baseline="0">
                <a:solidFill>
                  <a:srgbClr val="595959"/>
                </a:solidFill>
                <a:latin typeface="Arial"/>
                <a:cs typeface="Arial"/>
              </a:defRPr>
            </a:lvl1pPr>
            <a:lvl2pPr marL="0" indent="-108000" algn="r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1200" b="0" cap="none">
                <a:solidFill>
                  <a:srgbClr val="595959"/>
                </a:solidFill>
                <a:latin typeface="Arial"/>
                <a:cs typeface="Arial"/>
              </a:defRPr>
            </a:lvl2pPr>
            <a:lvl3pPr marL="0" indent="-108000" algn="r">
              <a:spcBef>
                <a:spcPts val="0"/>
              </a:spcBef>
              <a:defRPr lang="en-US" sz="1200" b="0" kern="1200" cap="none" dirty="0" smtClean="0">
                <a:solidFill>
                  <a:srgbClr val="418FDE"/>
                </a:solidFill>
                <a:latin typeface="Arial"/>
                <a:ea typeface="ＭＳ Ｐゴシック" charset="-128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853441" y="2233703"/>
            <a:ext cx="2676071" cy="3880439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545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B8753E-BEA9-4B5A-B027-ABA9514833D1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6F5F6-7194-4D40-A785-EB7F7766DEBC}"/>
              </a:ext>
            </a:extLst>
          </p:cNvPr>
          <p:cNvSpPr txBox="1"/>
          <p:nvPr/>
        </p:nvSpPr>
        <p:spPr>
          <a:xfrm>
            <a:off x="6911975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F5FB2591-1EB2-4459-92DD-8D9FD6802088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7084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06618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72190" y="3587965"/>
            <a:ext cx="6971369" cy="25223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72191" y="1898466"/>
            <a:ext cx="1668677" cy="1521463"/>
          </a:xfrm>
          <a:prstGeom prst="rect">
            <a:avLst/>
          </a:prstGeom>
        </p:spPr>
        <p:txBody>
          <a:bodyPr vert="horz"/>
          <a:lstStyle>
            <a:lvl1pPr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255195" y="1898466"/>
            <a:ext cx="1612434" cy="1521463"/>
          </a:xfrm>
          <a:prstGeom prst="rect">
            <a:avLst/>
          </a:prstGeom>
        </p:spPr>
        <p:txBody>
          <a:bodyPr vert="horz"/>
          <a:lstStyle>
            <a:lvl1pPr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023654" y="1898466"/>
            <a:ext cx="1519906" cy="1521463"/>
          </a:xfrm>
          <a:prstGeom prst="rect">
            <a:avLst/>
          </a:prstGeom>
        </p:spPr>
        <p:txBody>
          <a:bodyPr vert="horz"/>
          <a:lstStyle>
            <a:lvl1pPr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440905" y="1898466"/>
            <a:ext cx="1605177" cy="1521463"/>
          </a:xfrm>
          <a:prstGeom prst="rect">
            <a:avLst/>
          </a:prstGeom>
        </p:spPr>
        <p:txBody>
          <a:bodyPr vert="horz"/>
          <a:lstStyle>
            <a:lvl1pPr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611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3DE144-7C91-4433-872A-70CE380F7867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51468-7DF7-41BC-A277-034A474F23E2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E42FA860-C0E2-4516-A0BB-87021FC1036A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3036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2570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028406" y="1914072"/>
            <a:ext cx="3501106" cy="3946072"/>
          </a:xfrm>
          <a:prstGeom prst="rect">
            <a:avLst/>
          </a:prstGeom>
        </p:spPr>
        <p:txBody>
          <a:bodyPr vert="horz"/>
          <a:lstStyle>
            <a:lvl1pPr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01512" y="1914072"/>
            <a:ext cx="2984500" cy="3946072"/>
          </a:xfrm>
          <a:prstGeom prst="rect">
            <a:avLst/>
          </a:prstGeom>
        </p:spPr>
        <p:txBody>
          <a:bodyPr vert="horz"/>
          <a:lstStyle>
            <a:lvl1pPr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3833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644B6E-87F2-4003-83C7-B99F9CBF1FDA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C1B037-10F9-4F8E-BF08-CAA8EFA37B13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6BA113ED-9246-4C0C-8D14-D9397F6E812F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3036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2570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974874" y="2233703"/>
            <a:ext cx="3554638" cy="3892177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lnSpc>
                <a:spcPct val="100000"/>
              </a:lnSpc>
              <a:spcBef>
                <a:spcPts val="0"/>
              </a:spcBef>
              <a:buNone/>
              <a:defRPr sz="1200" b="0" i="0" cap="none" baseline="0">
                <a:solidFill>
                  <a:srgbClr val="595959"/>
                </a:solidFill>
                <a:latin typeface="Arial"/>
                <a:cs typeface="Arial"/>
              </a:defRPr>
            </a:lvl1pPr>
            <a:lvl2pPr marL="0" indent="-108000" algn="r">
              <a:lnSpc>
                <a:spcPct val="100000"/>
              </a:lnSpc>
              <a:spcBef>
                <a:spcPts val="0"/>
              </a:spcBef>
              <a:buFont typeface="Arial"/>
              <a:buChar char="•"/>
              <a:defRPr sz="1200" b="0" cap="none">
                <a:solidFill>
                  <a:srgbClr val="595959"/>
                </a:solidFill>
                <a:latin typeface="Arial"/>
                <a:cs typeface="Arial"/>
              </a:defRPr>
            </a:lvl2pPr>
            <a:lvl3pPr marL="0" indent="-108000" algn="r">
              <a:spcBef>
                <a:spcPts val="0"/>
              </a:spcBef>
              <a:defRPr lang="en-US" sz="1200" b="0" kern="1200" cap="none" dirty="0" smtClean="0">
                <a:solidFill>
                  <a:srgbClr val="418FDE"/>
                </a:solidFill>
                <a:latin typeface="Arial"/>
                <a:ea typeface="ＭＳ Ｐゴシック" charset="-128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592570" y="2233613"/>
            <a:ext cx="3208792" cy="3894137"/>
          </a:xfrm>
          <a:prstGeom prst="rect">
            <a:avLst/>
          </a:prstGeom>
        </p:spPr>
        <p:txBody>
          <a:bodyPr vert="horz"/>
          <a:lstStyle>
            <a:lvl1pPr algn="ctr">
              <a:defRPr>
                <a:latin typeface="Arial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1134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2F41050-5EB1-43CE-8E2F-88FB2E4F526C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8F1F6-A432-48E9-BA52-05D9A7F492BB}"/>
              </a:ext>
            </a:extLst>
          </p:cNvPr>
          <p:cNvSpPr txBox="1"/>
          <p:nvPr/>
        </p:nvSpPr>
        <p:spPr>
          <a:xfrm>
            <a:off x="6880225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2CCFC3FA-77F4-46C8-A799-029D31E2E1CA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0DDEFE9-1086-45BC-BAC6-7AF1428ECA1E}"/>
              </a:ext>
            </a:extLst>
          </p:cNvPr>
          <p:cNvSpPr/>
          <p:nvPr/>
        </p:nvSpPr>
        <p:spPr>
          <a:xfrm rot="10800000">
            <a:off x="4186238" y="3959225"/>
            <a:ext cx="147637" cy="112713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56D94D03-99B3-438E-9BBB-A44C7832D402}"/>
              </a:ext>
            </a:extLst>
          </p:cNvPr>
          <p:cNvSpPr/>
          <p:nvPr/>
        </p:nvSpPr>
        <p:spPr>
          <a:xfrm rot="10800000">
            <a:off x="4186238" y="5216525"/>
            <a:ext cx="147637" cy="112713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AE0D183-A879-4646-B1CD-23BC185A5D4B}"/>
              </a:ext>
            </a:extLst>
          </p:cNvPr>
          <p:cNvSpPr/>
          <p:nvPr/>
        </p:nvSpPr>
        <p:spPr>
          <a:xfrm rot="10800000">
            <a:off x="4186238" y="2690813"/>
            <a:ext cx="147637" cy="114300"/>
          </a:xfrm>
          <a:prstGeom prst="triangle">
            <a:avLst/>
          </a:prstGeom>
          <a:solidFill>
            <a:srgbClr val="2D2D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E479CEA0-BEA2-4032-868A-0676A30A2CB6}"/>
              </a:ext>
            </a:extLst>
          </p:cNvPr>
          <p:cNvSpPr/>
          <p:nvPr/>
        </p:nvSpPr>
        <p:spPr>
          <a:xfrm rot="16200000">
            <a:off x="3160713" y="3009900"/>
            <a:ext cx="147637" cy="112713"/>
          </a:xfrm>
          <a:prstGeom prst="triangle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621E63D-DF65-4515-8132-8749E449680B}"/>
              </a:ext>
            </a:extLst>
          </p:cNvPr>
          <p:cNvSpPr/>
          <p:nvPr/>
        </p:nvSpPr>
        <p:spPr>
          <a:xfrm rot="10800000">
            <a:off x="4186238" y="3322638"/>
            <a:ext cx="147637" cy="112712"/>
          </a:xfrm>
          <a:prstGeom prst="triangle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B87F3D44-E1A5-4FA3-95BD-5D958BCCCBBF}"/>
              </a:ext>
            </a:extLst>
          </p:cNvPr>
          <p:cNvSpPr/>
          <p:nvPr/>
        </p:nvSpPr>
        <p:spPr>
          <a:xfrm rot="10800000">
            <a:off x="4186238" y="3959225"/>
            <a:ext cx="147637" cy="112713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A34D381-A67D-4CDD-B537-23F0373A7490}"/>
              </a:ext>
            </a:extLst>
          </p:cNvPr>
          <p:cNvSpPr/>
          <p:nvPr/>
        </p:nvSpPr>
        <p:spPr>
          <a:xfrm rot="10800000">
            <a:off x="4186238" y="4589463"/>
            <a:ext cx="147637" cy="114300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47BD774-990F-4F88-9869-E1966EA3FAC6}"/>
              </a:ext>
            </a:extLst>
          </p:cNvPr>
          <p:cNvSpPr/>
          <p:nvPr/>
        </p:nvSpPr>
        <p:spPr>
          <a:xfrm rot="10800000">
            <a:off x="4186238" y="5216525"/>
            <a:ext cx="147637" cy="112713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CDD68F1-72E4-47BC-8820-37D55FB3A022}"/>
              </a:ext>
            </a:extLst>
          </p:cNvPr>
          <p:cNvSpPr/>
          <p:nvPr/>
        </p:nvSpPr>
        <p:spPr>
          <a:xfrm rot="10800000">
            <a:off x="1895475" y="3332163"/>
            <a:ext cx="147638" cy="114300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3F33AC7-9DE3-4DF5-BCD6-425C40F4026D}"/>
              </a:ext>
            </a:extLst>
          </p:cNvPr>
          <p:cNvSpPr/>
          <p:nvPr/>
        </p:nvSpPr>
        <p:spPr>
          <a:xfrm rot="10800000">
            <a:off x="1895475" y="3959225"/>
            <a:ext cx="147638" cy="112713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633E25E4-CA03-4846-86CC-6061650641E0}"/>
              </a:ext>
            </a:extLst>
          </p:cNvPr>
          <p:cNvSpPr/>
          <p:nvPr/>
        </p:nvSpPr>
        <p:spPr>
          <a:xfrm rot="10800000">
            <a:off x="6372225" y="3332163"/>
            <a:ext cx="147638" cy="114300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B26544E-21AE-4A0E-A966-48FF9FEC3688}"/>
              </a:ext>
            </a:extLst>
          </p:cNvPr>
          <p:cNvSpPr/>
          <p:nvPr/>
        </p:nvSpPr>
        <p:spPr>
          <a:xfrm rot="10800000">
            <a:off x="6372225" y="3959225"/>
            <a:ext cx="147638" cy="112713"/>
          </a:xfrm>
          <a:prstGeom prst="triangle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4B3E4622-84DB-4BDA-A5E3-443493C5A5B0}"/>
              </a:ext>
            </a:extLst>
          </p:cNvPr>
          <p:cNvSpPr/>
          <p:nvPr/>
        </p:nvSpPr>
        <p:spPr>
          <a:xfrm rot="5400000">
            <a:off x="5102225" y="3009901"/>
            <a:ext cx="147637" cy="112712"/>
          </a:xfrm>
          <a:prstGeom prst="triangle">
            <a:avLst/>
          </a:prstGeom>
          <a:solidFill>
            <a:srgbClr val="5959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418FDE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3036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2570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94799" y="5401111"/>
            <a:ext cx="6631660" cy="360000"/>
          </a:xfrm>
          <a:prstGeom prst="rect">
            <a:avLst/>
          </a:prstGeom>
          <a:solidFill>
            <a:srgbClr val="418FDE"/>
          </a:solidFill>
        </p:spPr>
        <p:txBody>
          <a:bodyPr vert="horz" lIns="72000" tIns="36000" rIns="0" bIns="0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26"/>
          </p:nvPr>
        </p:nvSpPr>
        <p:spPr>
          <a:xfrm>
            <a:off x="5369512" y="3524123"/>
            <a:ext cx="2142068" cy="359998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8"/>
          <p:cNvSpPr>
            <a:spLocks noGrp="1"/>
          </p:cNvSpPr>
          <p:nvPr>
            <p:ph type="body" sz="quarter" idx="27"/>
          </p:nvPr>
        </p:nvSpPr>
        <p:spPr>
          <a:xfrm>
            <a:off x="5369512" y="2889209"/>
            <a:ext cx="2142068" cy="359998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8"/>
          <p:cNvSpPr>
            <a:spLocks noGrp="1"/>
          </p:cNvSpPr>
          <p:nvPr>
            <p:ph type="body" sz="quarter" idx="28"/>
          </p:nvPr>
        </p:nvSpPr>
        <p:spPr>
          <a:xfrm>
            <a:off x="5369512" y="4155138"/>
            <a:ext cx="2160000" cy="360000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8"/>
          <p:cNvSpPr>
            <a:spLocks noGrp="1"/>
          </p:cNvSpPr>
          <p:nvPr>
            <p:ph type="body" sz="quarter" idx="30"/>
          </p:nvPr>
        </p:nvSpPr>
        <p:spPr>
          <a:xfrm>
            <a:off x="3408048" y="2890838"/>
            <a:ext cx="1596649" cy="359998"/>
          </a:xfrm>
          <a:prstGeom prst="rect">
            <a:avLst/>
          </a:prstGeom>
          <a:solidFill>
            <a:srgbClr val="595959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8"/>
          <p:cNvSpPr>
            <a:spLocks noGrp="1"/>
          </p:cNvSpPr>
          <p:nvPr>
            <p:ph type="body" sz="quarter" idx="31"/>
          </p:nvPr>
        </p:nvSpPr>
        <p:spPr>
          <a:xfrm>
            <a:off x="3408048" y="4783876"/>
            <a:ext cx="1596649" cy="359998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8"/>
          <p:cNvSpPr>
            <a:spLocks noGrp="1"/>
          </p:cNvSpPr>
          <p:nvPr>
            <p:ph type="body" sz="quarter" idx="32"/>
          </p:nvPr>
        </p:nvSpPr>
        <p:spPr>
          <a:xfrm>
            <a:off x="3408048" y="2257870"/>
            <a:ext cx="1596649" cy="359998"/>
          </a:xfrm>
          <a:prstGeom prst="rect">
            <a:avLst/>
          </a:prstGeom>
          <a:solidFill>
            <a:srgbClr val="2D2D70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8"/>
          <p:cNvSpPr>
            <a:spLocks noGrp="1"/>
          </p:cNvSpPr>
          <p:nvPr>
            <p:ph type="body" sz="quarter" idx="33"/>
          </p:nvPr>
        </p:nvSpPr>
        <p:spPr>
          <a:xfrm>
            <a:off x="886169" y="3524123"/>
            <a:ext cx="2163041" cy="359998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8"/>
          <p:cNvSpPr>
            <a:spLocks noGrp="1"/>
          </p:cNvSpPr>
          <p:nvPr>
            <p:ph type="body" sz="quarter" idx="34"/>
          </p:nvPr>
        </p:nvSpPr>
        <p:spPr>
          <a:xfrm>
            <a:off x="886169" y="2889209"/>
            <a:ext cx="2163041" cy="359998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8"/>
          <p:cNvSpPr>
            <a:spLocks noGrp="1"/>
          </p:cNvSpPr>
          <p:nvPr>
            <p:ph type="body" sz="quarter" idx="35"/>
          </p:nvPr>
        </p:nvSpPr>
        <p:spPr>
          <a:xfrm>
            <a:off x="886168" y="4155138"/>
            <a:ext cx="2181149" cy="360000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8"/>
          <p:cNvSpPr>
            <a:spLocks noGrp="1"/>
          </p:cNvSpPr>
          <p:nvPr>
            <p:ph type="body" sz="quarter" idx="36"/>
          </p:nvPr>
        </p:nvSpPr>
        <p:spPr>
          <a:xfrm>
            <a:off x="3408048" y="4155138"/>
            <a:ext cx="1596649" cy="359998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38"/>
          <p:cNvSpPr>
            <a:spLocks noGrp="1"/>
          </p:cNvSpPr>
          <p:nvPr>
            <p:ph type="body" sz="quarter" idx="37"/>
          </p:nvPr>
        </p:nvSpPr>
        <p:spPr>
          <a:xfrm>
            <a:off x="3408048" y="3524123"/>
            <a:ext cx="1596649" cy="359998"/>
          </a:xfrm>
          <a:prstGeom prst="rect">
            <a:avLst/>
          </a:prstGeom>
          <a:solidFill>
            <a:srgbClr val="418FDE"/>
          </a:solidFill>
        </p:spPr>
        <p:txBody>
          <a:bodyPr vert="horz" anchor="t"/>
          <a:lstStyle>
            <a:lvl1pPr algn="ctr">
              <a:lnSpc>
                <a:spcPts val="1600"/>
              </a:lnSpc>
              <a:spcBef>
                <a:spcPts val="0"/>
              </a:spcBef>
              <a:buNone/>
              <a:defRPr sz="1400" b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2pPr>
            <a:lvl3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3pPr>
            <a:lvl4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4pPr>
            <a:lvl5pPr>
              <a:lnSpc>
                <a:spcPts val="2200"/>
              </a:lnSpc>
              <a:spcBef>
                <a:spcPts val="0"/>
              </a:spcBef>
              <a:defRPr sz="21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20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96818" y="1145917"/>
            <a:ext cx="7134369" cy="328159"/>
          </a:xfrm>
          <a:prstGeom prst="rect">
            <a:avLst/>
          </a:prstGeom>
        </p:spPr>
        <p:txBody>
          <a:bodyPr vert="horz" lIns="0" tIns="0" rIns="0" bIns="0" anchor="t"/>
          <a:lstStyle>
            <a:lvl1pPr algn="r">
              <a:lnSpc>
                <a:spcPts val="2700"/>
              </a:lnSpc>
              <a:spcBef>
                <a:spcPts val="0"/>
              </a:spcBef>
              <a:buNone/>
              <a:defRPr sz="2700" b="1" cap="all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8684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25772-B7E3-4BC9-8B8D-9C49649C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B5F363-589F-4CA8-9E0E-1611AA5A6A38}" type="datetimeFigureOut">
              <a:rPr lang="en-US"/>
              <a:pPr>
                <a:defRPr/>
              </a:pPr>
              <a:t>19/03/2019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EF615-FC2C-45BF-8D4A-EC339AAB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9D15D-D39A-4C49-9CA8-7707DE1C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1E01300-5DEC-47BD-9370-3FCACC7BF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74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A994F4-0238-40A7-8706-2833E7F84C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4188" y="3194050"/>
            <a:ext cx="330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085849" y="1376418"/>
            <a:ext cx="7145337" cy="26987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0" i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84428" y="803017"/>
            <a:ext cx="7134369" cy="328159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lnSpc>
                <a:spcPts val="2700"/>
              </a:lnSpc>
              <a:spcBef>
                <a:spcPts val="0"/>
              </a:spcBef>
              <a:buNone/>
              <a:defRPr sz="2700" b="1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085275" y="1149318"/>
            <a:ext cx="7145912" cy="256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lnSpc>
                <a:spcPts val="1800"/>
              </a:lnSpc>
              <a:spcBef>
                <a:spcPts val="0"/>
              </a:spcBef>
              <a:buNone/>
              <a:defRPr sz="1800" b="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87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B90D8A-4A1F-4632-A6B7-248B7A0F28C5}"/>
              </a:ext>
            </a:extLst>
          </p:cNvPr>
          <p:cNvSpPr/>
          <p:nvPr/>
        </p:nvSpPr>
        <p:spPr>
          <a:xfrm>
            <a:off x="0" y="1550988"/>
            <a:ext cx="7529513" cy="180975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598CF-77CE-40F5-9EFC-9FA367BEEE1F}"/>
              </a:ext>
            </a:extLst>
          </p:cNvPr>
          <p:cNvSpPr txBox="1"/>
          <p:nvPr/>
        </p:nvSpPr>
        <p:spPr>
          <a:xfrm>
            <a:off x="447675" y="6359525"/>
            <a:ext cx="7081838" cy="1920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rtl="1" eaLnBrk="1" hangingPunct="1">
              <a:defRPr/>
            </a:pPr>
            <a:r>
              <a:rPr lang="en-US" sz="600">
                <a:solidFill>
                  <a:srgbClr val="595959"/>
                </a:solidFill>
              </a:rPr>
              <a:t> © </a:t>
            </a:r>
            <a:r>
              <a:rPr lang="ar-SA" sz="600">
                <a:solidFill>
                  <a:srgbClr val="595959"/>
                </a:solidFill>
              </a:rPr>
              <a:t>جميع حقوق الطبع محفوظة للإسكوا. لا تجوز إعادة استخدام أو طبع هذه المادة أو أي جزء منها من غير الحصول على إذن مسبق</a:t>
            </a:r>
            <a:r>
              <a:rPr lang="en-US" sz="60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038" y="1016906"/>
            <a:ext cx="6616474" cy="419100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2700"/>
              </a:lnSpc>
              <a:defRPr sz="2700" b="1" cap="none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913038" y="2685142"/>
            <a:ext cx="6616474" cy="195035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>
              <a:lnSpc>
                <a:spcPts val="2800"/>
              </a:lnSpc>
              <a:spcBef>
                <a:spcPts val="0"/>
              </a:spcBef>
              <a:buNone/>
              <a:defRPr sz="21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8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73679" y="791035"/>
            <a:ext cx="6624638" cy="4191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200" b="1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3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43B04A-6924-41C6-8DCF-50AE07FD5650}"/>
              </a:ext>
            </a:extLst>
          </p:cNvPr>
          <p:cNvSpPr/>
          <p:nvPr/>
        </p:nvSpPr>
        <p:spPr>
          <a:xfrm>
            <a:off x="692150" y="1174750"/>
            <a:ext cx="8451850" cy="46038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644979" y="391886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870858" y="517077"/>
            <a:ext cx="7710597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870858" y="1419497"/>
            <a:ext cx="7710597" cy="3375025"/>
          </a:xfrm>
          <a:prstGeom prst="rect">
            <a:avLst/>
          </a:prstGeom>
        </p:spPr>
        <p:txBody>
          <a:bodyPr vert="horz" lIns="0" tIns="0" rIns="0" bIns="0"/>
          <a:lstStyle>
            <a:lvl1pPr marL="0" algn="r" rtl="1">
              <a:lnSpc>
                <a:spcPct val="100000"/>
              </a:lnSpc>
              <a:spcBef>
                <a:spcPts val="0"/>
              </a:spcBef>
              <a:buNone/>
              <a:defRPr sz="1800" b="0" cap="none" baseline="0">
                <a:solidFill>
                  <a:srgbClr val="595959"/>
                </a:solidFill>
                <a:latin typeface="Arial"/>
                <a:cs typeface="Arial"/>
              </a:defRPr>
            </a:lvl1pPr>
            <a:lvl2pPr marL="0" algn="r" rtl="1">
              <a:lnSpc>
                <a:spcPct val="100000"/>
              </a:lnSpc>
              <a:spcBef>
                <a:spcPts val="0"/>
              </a:spcBef>
              <a:buNone/>
              <a:defRPr sz="1800" b="0" cap="all">
                <a:solidFill>
                  <a:srgbClr val="418FDE"/>
                </a:solidFill>
                <a:latin typeface="Arial"/>
                <a:cs typeface="Arial"/>
              </a:defRPr>
            </a:lvl2pPr>
            <a:lvl3pPr marL="0" indent="0" algn="r" rtl="1">
              <a:lnSpc>
                <a:spcPct val="100000"/>
              </a:lnSpc>
              <a:spcBef>
                <a:spcPts val="0"/>
              </a:spcBef>
              <a:buNone/>
              <a:defRPr sz="1800" cap="all">
                <a:solidFill>
                  <a:srgbClr val="595959"/>
                </a:solidFill>
                <a:latin typeface=""/>
              </a:defRPr>
            </a:lvl3pPr>
            <a:lvl4pPr algn="r" rtl="1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502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721AC1-5A9A-4AE8-BAD5-59DF78CB1088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440AD-7F6C-4EC9-8638-00488D3CBAF7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34259101-05FA-449A-9B9E-A2B924801EC6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1242" y="707595"/>
            <a:ext cx="6936475" cy="111994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0776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591242" y="2233703"/>
            <a:ext cx="4183156" cy="3892177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lnSpc>
                <a:spcPct val="100000"/>
              </a:lnSpc>
              <a:spcBef>
                <a:spcPts val="0"/>
              </a:spcBef>
              <a:buNone/>
              <a:defRPr sz="1250" b="0" cap="none" baseline="0">
                <a:solidFill>
                  <a:srgbClr val="595959"/>
                </a:solidFill>
                <a:latin typeface="Arial"/>
                <a:cs typeface="Arial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None/>
              <a:defRPr sz="1250" b="0" cap="none">
                <a:solidFill>
                  <a:srgbClr val="595959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142443" y="2231743"/>
            <a:ext cx="2387069" cy="3894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18FDE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53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DBDEFC-7E73-40CE-907F-13B03176830E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30AE8-F1C4-4086-B669-2FAEA652415E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40DACED1-BFB2-409A-A40E-3A9215D9A970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1242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0776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591242" y="2233703"/>
            <a:ext cx="4183156" cy="3892177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lnSpc>
                <a:spcPct val="100000"/>
              </a:lnSpc>
              <a:spcBef>
                <a:spcPts val="0"/>
              </a:spcBef>
              <a:buNone/>
              <a:defRPr sz="1200" b="1" i="0" cap="all" baseline="0">
                <a:solidFill>
                  <a:srgbClr val="418FDE"/>
                </a:solidFill>
                <a:latin typeface="Arial"/>
                <a:cs typeface="Arial"/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buNone/>
              <a:defRPr sz="1200" b="0" cap="none">
                <a:solidFill>
                  <a:srgbClr val="595959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140649" y="2231743"/>
            <a:ext cx="2387069" cy="389413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47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66D7C4-D512-469A-8B04-A83384E990BF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9AE73-ABD2-4CB7-9B75-91829B4F3A4D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2F399768-22B4-40DC-B40D-2D63E1BEAD84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1243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0777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4311651" y="2233703"/>
            <a:ext cx="3218995" cy="3892177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lnSpc>
                <a:spcPct val="100000"/>
              </a:lnSpc>
              <a:spcBef>
                <a:spcPts val="0"/>
              </a:spcBef>
              <a:buNone/>
              <a:defRPr sz="1200" b="1" i="0" cap="all" baseline="0">
                <a:solidFill>
                  <a:srgbClr val="418FDE"/>
                </a:solidFill>
                <a:latin typeface="Arial"/>
                <a:cs typeface="Arial"/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buNone/>
              <a:defRPr sz="1200" b="0" cap="none">
                <a:solidFill>
                  <a:srgbClr val="595959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592139" y="2233703"/>
            <a:ext cx="3536949" cy="3892177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lnSpc>
                <a:spcPct val="100000"/>
              </a:lnSpc>
              <a:spcBef>
                <a:spcPts val="0"/>
              </a:spcBef>
              <a:buNone/>
              <a:defRPr sz="1200" b="1" i="0" cap="all" baseline="0">
                <a:solidFill>
                  <a:srgbClr val="418FDE"/>
                </a:solidFill>
                <a:latin typeface="Arial"/>
                <a:cs typeface="Arial"/>
              </a:defRPr>
            </a:lvl1pPr>
            <a:lvl2pPr marL="0" algn="r">
              <a:lnSpc>
                <a:spcPct val="100000"/>
              </a:lnSpc>
              <a:spcBef>
                <a:spcPts val="0"/>
              </a:spcBef>
              <a:buNone/>
              <a:defRPr sz="1200" b="0" cap="none">
                <a:solidFill>
                  <a:srgbClr val="595959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986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9B00A9-FAD0-4FA3-9DB2-C131F731D1C7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67A28-4409-4666-8CBB-3FD6B344A9F2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72EFB0DD-53AC-4778-B71E-8E50ECCF2CA5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3036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2570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89692" y="2231743"/>
            <a:ext cx="6639820" cy="129704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89692" y="3855358"/>
            <a:ext cx="6639820" cy="2222500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968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AE729A-554B-42E8-971E-DCCAFB60B819}"/>
              </a:ext>
            </a:extLst>
          </p:cNvPr>
          <p:cNvSpPr/>
          <p:nvPr/>
        </p:nvSpPr>
        <p:spPr>
          <a:xfrm>
            <a:off x="0" y="1695450"/>
            <a:ext cx="7529513" cy="36513"/>
          </a:xfrm>
          <a:prstGeom prst="rect">
            <a:avLst/>
          </a:prstGeom>
          <a:solidFill>
            <a:srgbClr val="418F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76077-ED01-49B2-9BC4-FA43A9C082A4}"/>
              </a:ext>
            </a:extLst>
          </p:cNvPr>
          <p:cNvSpPr txBox="1"/>
          <p:nvPr/>
        </p:nvSpPr>
        <p:spPr>
          <a:xfrm>
            <a:off x="6897688" y="6418263"/>
            <a:ext cx="631825" cy="1000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600" b="1">
                <a:solidFill>
                  <a:srgbClr val="595959"/>
                </a:solidFill>
              </a:rPr>
              <a:t>Page </a:t>
            </a:r>
            <a:fld id="{F633DB29-3028-4EB1-8BC4-4C4685B09F2A}" type="slidenum">
              <a:rPr lang="en-US" altLang="en-US" sz="600" b="1" smtClean="0">
                <a:solidFill>
                  <a:srgbClr val="59595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600" b="1">
              <a:solidFill>
                <a:srgbClr val="595959"/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3036" y="760880"/>
            <a:ext cx="6936476" cy="120875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lnSpc>
                <a:spcPts val="1080"/>
              </a:lnSpc>
              <a:spcBef>
                <a:spcPts val="0"/>
              </a:spcBef>
              <a:buNone/>
              <a:defRPr sz="1800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92570" y="931415"/>
            <a:ext cx="6936942" cy="414338"/>
          </a:xfrm>
          <a:prstGeom prst="rect">
            <a:avLst/>
          </a:prstGeom>
        </p:spPr>
        <p:txBody>
          <a:bodyPr vert="horz" lIns="0" tIns="0" rIns="0" bIns="0"/>
          <a:lstStyle>
            <a:lvl1pPr algn="r">
              <a:buNone/>
              <a:defRPr sz="2700" b="1" cap="none">
                <a:solidFill>
                  <a:srgbClr val="418FD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89692" y="2086429"/>
            <a:ext cx="6639820" cy="3991429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255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  <p:sldLayoutId id="2147484967" r:id="rId6"/>
    <p:sldLayoutId id="2147484968" r:id="rId7"/>
    <p:sldLayoutId id="2147484969" r:id="rId8"/>
    <p:sldLayoutId id="2147484970" r:id="rId9"/>
    <p:sldLayoutId id="2147484971" r:id="rId10"/>
    <p:sldLayoutId id="2147484972" r:id="rId11"/>
    <p:sldLayoutId id="2147484973" r:id="rId12"/>
    <p:sldLayoutId id="2147484974" r:id="rId13"/>
    <p:sldLayoutId id="2147484975" r:id="rId14"/>
    <p:sldLayoutId id="2147484976" r:id="rId15"/>
    <p:sldLayoutId id="2147484977" r:id="rId16"/>
    <p:sldLayoutId id="2147484978" r:id="rId17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jpeg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616F9-424B-45AF-BF1C-D4456E775009}"/>
              </a:ext>
            </a:extLst>
          </p:cNvPr>
          <p:cNvSpPr txBox="1">
            <a:spLocks/>
          </p:cNvSpPr>
          <p:nvPr/>
        </p:nvSpPr>
        <p:spPr bwMode="auto">
          <a:xfrm>
            <a:off x="1696730" y="459886"/>
            <a:ext cx="7269256" cy="153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justLow" defTabSz="914400" rtl="1">
              <a:tabLst>
                <a:tab pos="457200" algn="l"/>
                <a:tab pos="809625" algn="l"/>
              </a:tabLst>
            </a:pPr>
            <a:r>
              <a:rPr lang="ar-SA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لجنة </a:t>
            </a:r>
            <a:r>
              <a:rPr lang="ar-SY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التكنولوجيا من أجل التنمية</a:t>
            </a:r>
            <a:endParaRPr lang="en-US" altLang="en-US" sz="900" b="1" dirty="0"/>
          </a:p>
          <a:p>
            <a:pPr lvl="0" algn="justLow" defTabSz="914400" rtl="1">
              <a:tabLst>
                <a:tab pos="457200" algn="l"/>
                <a:tab pos="809625" algn="l"/>
              </a:tabLst>
            </a:pPr>
            <a:r>
              <a:rPr lang="ar-SA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الدورة </a:t>
            </a:r>
            <a:r>
              <a:rPr lang="ar-SY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الثانية</a:t>
            </a:r>
            <a:endParaRPr lang="en-US" altLang="en-US" sz="900" b="1" dirty="0"/>
          </a:p>
          <a:p>
            <a:pPr lvl="0" algn="justLow" defTabSz="914400" rtl="1">
              <a:tabLst>
                <a:tab pos="457200" algn="l"/>
                <a:tab pos="809625" algn="l"/>
              </a:tabLst>
            </a:pPr>
            <a:r>
              <a:rPr lang="ar-SA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بيروت، </a:t>
            </a:r>
            <a:r>
              <a:rPr lang="ar-SY" altLang="en-US" sz="20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20-21</a:t>
            </a:r>
            <a:r>
              <a:rPr lang="ar-SA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ar-SY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آذار</a:t>
            </a:r>
            <a:r>
              <a:rPr lang="ar-SA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/</a:t>
            </a:r>
            <a:r>
              <a:rPr lang="ar-SY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مارس</a:t>
            </a:r>
            <a:r>
              <a:rPr lang="ar-SA" altLang="en-US" sz="28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ar-SA" altLang="en-US" sz="2000" b="1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2019</a:t>
            </a:r>
            <a:endParaRPr lang="ar-SA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buFont typeface="Arial" charset="0"/>
              <a:buNone/>
            </a:pPr>
            <a:endParaRPr lang="en-US" sz="2800" b="1" dirty="0">
              <a:solidFill>
                <a:srgbClr val="595959"/>
              </a:solidFill>
              <a:ea typeface="Arial" charset="0"/>
              <a:cs typeface="Arial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BDFC85D-8AD2-468C-AB81-DB0265DCC54B}"/>
              </a:ext>
            </a:extLst>
          </p:cNvPr>
          <p:cNvSpPr txBox="1">
            <a:spLocks/>
          </p:cNvSpPr>
          <p:nvPr/>
        </p:nvSpPr>
        <p:spPr bwMode="auto">
          <a:xfrm>
            <a:off x="236362" y="3547579"/>
            <a:ext cx="6047961" cy="227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 rtl="1" eaLnBrk="1" hangingPunct="1">
              <a:buFont typeface="Arial" charset="0"/>
              <a:buNone/>
            </a:pPr>
            <a:r>
              <a:rPr lang="ar-LB" sz="3200" b="1" dirty="0">
                <a:solidFill>
                  <a:schemeClr val="bg1"/>
                </a:solidFill>
                <a:ea typeface="Arial" charset="0"/>
                <a:cs typeface="Arial" charset="0"/>
              </a:rPr>
              <a:t>	</a:t>
            </a:r>
            <a:endParaRPr lang="en-US" sz="3200" b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r" rtl="1" eaLnBrk="1" hangingPunct="1">
              <a:buFont typeface="Arial" charset="0"/>
              <a:buNone/>
            </a:pPr>
            <a:endParaRPr lang="en-US" sz="3200" b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r" rtl="1" eaLnBrk="1" hangingPunct="1">
              <a:buFont typeface="Arial" charset="0"/>
              <a:buNone/>
            </a:pPr>
            <a:r>
              <a:rPr lang="ar-SA" sz="3200" b="1" i="1" dirty="0">
                <a:solidFill>
                  <a:schemeClr val="bg1"/>
                </a:solidFill>
                <a:ea typeface="Arial" charset="0"/>
                <a:cs typeface="Arial" charset="0"/>
              </a:rPr>
              <a:t>اجتماعات مديري برامج الحكومة الالكترونية في الدول العربية</a:t>
            </a:r>
          </a:p>
          <a:p>
            <a:pPr algn="r" rtl="1" eaLnBrk="1" hangingPunct="1">
              <a:buFont typeface="Arial" charset="0"/>
              <a:buNone/>
            </a:pPr>
            <a:endParaRPr lang="ar-SY" sz="3200" b="1" i="1" dirty="0">
              <a:solidFill>
                <a:schemeClr val="bg1"/>
              </a:solidFill>
              <a:ea typeface="Arial" charset="0"/>
              <a:cs typeface="Arial" charset="0"/>
            </a:endParaRPr>
          </a:p>
          <a:p>
            <a:pPr algn="r" rtl="1"/>
            <a:r>
              <a:rPr lang="en-US" sz="1800" dirty="0">
                <a:solidFill>
                  <a:schemeClr val="bg1"/>
                </a:solidFill>
              </a:rPr>
              <a:t>E/ESCWA/C.8/2019/6</a:t>
            </a:r>
          </a:p>
          <a:p>
            <a:pPr algn="r" rtl="1" eaLnBrk="1" hangingPunct="1">
              <a:buFont typeface="Arial" charset="0"/>
              <a:buNone/>
            </a:pPr>
            <a:endParaRPr lang="en-US" sz="16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626B86-D6B5-4FD5-9240-CA6A0C220A8E}"/>
              </a:ext>
            </a:extLst>
          </p:cNvPr>
          <p:cNvCxnSpPr>
            <a:cxnSpLocks/>
          </p:cNvCxnSpPr>
          <p:nvPr/>
        </p:nvCxnSpPr>
        <p:spPr>
          <a:xfrm>
            <a:off x="6352761" y="3706906"/>
            <a:ext cx="9939" cy="31510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BF51C75-A0CE-4D5D-B5A8-9EB5188EF0F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3" y="506182"/>
            <a:ext cx="719455" cy="71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55295-2898-4E1D-837E-85D44C1534F2}"/>
              </a:ext>
            </a:extLst>
          </p:cNvPr>
          <p:cNvSpPr/>
          <p:nvPr/>
        </p:nvSpPr>
        <p:spPr>
          <a:xfrm>
            <a:off x="1847950" y="893069"/>
            <a:ext cx="4580053" cy="1867552"/>
          </a:xfrm>
          <a:prstGeom prst="rect">
            <a:avLst/>
          </a:prstGeom>
          <a:solidFill>
            <a:srgbClr val="3248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13EB91-BC93-4349-8005-7885D3D62825}"/>
              </a:ext>
            </a:extLst>
          </p:cNvPr>
          <p:cNvSpPr/>
          <p:nvPr/>
        </p:nvSpPr>
        <p:spPr>
          <a:xfrm>
            <a:off x="7880938" y="0"/>
            <a:ext cx="126338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6F3CE-07A6-4F6E-A346-C36626D37FB7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EBC47-D42A-488D-835D-D73C58189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9281" y="281868"/>
            <a:ext cx="5277394" cy="414338"/>
          </a:xfrm>
        </p:spPr>
        <p:txBody>
          <a:bodyPr/>
          <a:lstStyle/>
          <a:p>
            <a:pPr algn="ctr" rtl="1"/>
            <a:r>
              <a:rPr lang="ar-SA" sz="3200" dirty="0">
                <a:solidFill>
                  <a:srgbClr val="1377C9"/>
                </a:solidFill>
              </a:rPr>
              <a:t>الاجتماعات في الفترة 2017-2019 </a:t>
            </a:r>
            <a:endParaRPr lang="en-US" sz="3200" dirty="0">
              <a:solidFill>
                <a:srgbClr val="1377C9"/>
              </a:solidFill>
            </a:endParaRPr>
          </a:p>
          <a:p>
            <a:endParaRPr lang="en-US" sz="28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B59CA-6480-47CE-92E7-0A36EA4EF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818" y="2806678"/>
            <a:ext cx="7132320" cy="3845311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rgbClr val="1377C9"/>
                </a:solidFill>
              </a:rPr>
              <a:t>ال</a:t>
            </a:r>
            <a:r>
              <a:rPr lang="ar-LB" sz="2400" b="1" dirty="0">
                <a:solidFill>
                  <a:srgbClr val="1377C9"/>
                </a:solidFill>
              </a:rPr>
              <a:t>اجتماع </a:t>
            </a:r>
            <a:r>
              <a:rPr lang="ar-SA" sz="2400" b="1" dirty="0">
                <a:solidFill>
                  <a:srgbClr val="1377C9"/>
                </a:solidFill>
              </a:rPr>
              <a:t>الخامس: بيروت - 27 </a:t>
            </a:r>
            <a:r>
              <a:rPr lang="ar-LB" sz="2400" b="1" dirty="0">
                <a:solidFill>
                  <a:srgbClr val="1377C9"/>
                </a:solidFill>
              </a:rPr>
              <a:t>نيسان/أبريل 2017</a:t>
            </a:r>
            <a:endParaRPr lang="en-US" sz="24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/>
              <a:t>عرض أنشط</a:t>
            </a:r>
            <a:r>
              <a:rPr lang="ar-SA" sz="2000" dirty="0"/>
              <a:t>ة الاسكوا </a:t>
            </a:r>
            <a:r>
              <a:rPr lang="ar-LB" sz="2000" dirty="0"/>
              <a:t>في مجال </a:t>
            </a:r>
            <a:r>
              <a:rPr lang="ar-LB" sz="2000" dirty="0">
                <a:solidFill>
                  <a:srgbClr val="1377C9"/>
                </a:solidFill>
              </a:rPr>
              <a:t>الحكومة الذكية</a:t>
            </a:r>
            <a:endParaRPr lang="ar-SA" sz="20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000" dirty="0"/>
              <a:t>عرض </a:t>
            </a:r>
            <a:r>
              <a:rPr lang="ar-LB" sz="2000" dirty="0"/>
              <a:t>التحضير</a:t>
            </a:r>
            <a:r>
              <a:rPr lang="ar-SA" sz="2000" dirty="0"/>
              <a:t>ات</a:t>
            </a:r>
            <a:r>
              <a:rPr lang="ar-LB" sz="2000" dirty="0"/>
              <a:t> </a:t>
            </a:r>
            <a:r>
              <a:rPr lang="ar-LB" sz="2000" dirty="0">
                <a:solidFill>
                  <a:srgbClr val="1377C9"/>
                </a:solidFill>
              </a:rPr>
              <a:t>للمنتدى العربي الرفيع المستوى للقمة العالمية لمجتمع المعلومات</a:t>
            </a:r>
            <a:r>
              <a:rPr lang="ar-LB" sz="2000" dirty="0">
                <a:solidFill>
                  <a:schemeClr val="accent1"/>
                </a:solidFill>
              </a:rPr>
              <a:t> </a:t>
            </a:r>
            <a:r>
              <a:rPr lang="ar-LB" sz="2000" dirty="0"/>
              <a:t>وخطة عام 2030 للتنمية المستدامة</a:t>
            </a:r>
            <a:endParaRPr lang="ar-SA" sz="20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Y" sz="2000" dirty="0"/>
              <a:t>مناقشة </a:t>
            </a:r>
            <a:r>
              <a:rPr lang="ar-LB" sz="2000" dirty="0">
                <a:solidFill>
                  <a:srgbClr val="1377C9"/>
                </a:solidFill>
              </a:rPr>
              <a:t>مؤشرات قياس</a:t>
            </a:r>
            <a:r>
              <a:rPr lang="ar-LB" sz="2000" dirty="0">
                <a:solidFill>
                  <a:schemeClr val="accent1"/>
                </a:solidFill>
              </a:rPr>
              <a:t> </a:t>
            </a:r>
            <a:r>
              <a:rPr lang="ar-LB" sz="2000" dirty="0"/>
              <a:t>الحكومة الإلكترونية، لا سيما مؤشر تطوير الحكومة الإلكترونية </a:t>
            </a:r>
            <a:r>
              <a:rPr lang="en-US" sz="2000" dirty="0"/>
              <a:t>(e-GDI)</a:t>
            </a:r>
            <a:r>
              <a:rPr lang="ar-LB" sz="2000" dirty="0"/>
              <a:t> ومؤشر النضوج </a:t>
            </a:r>
            <a:r>
              <a:rPr lang="en-US" sz="2000" dirty="0"/>
              <a:t>GEMS</a:t>
            </a:r>
            <a:endParaRPr lang="ar-SA" sz="20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ar-LB" sz="2000" dirty="0"/>
              <a:t>البحث في إمكانية التكامل ما بين المؤشرين </a:t>
            </a:r>
            <a:r>
              <a:rPr lang="en-US" sz="2000" dirty="0">
                <a:solidFill>
                  <a:srgbClr val="1377C9"/>
                </a:solidFill>
              </a:rPr>
              <a:t>e-GDI</a:t>
            </a:r>
            <a:r>
              <a:rPr lang="ar-LB" sz="2000" dirty="0">
                <a:solidFill>
                  <a:srgbClr val="1377C9"/>
                </a:solidFill>
              </a:rPr>
              <a:t> و</a:t>
            </a:r>
            <a:r>
              <a:rPr lang="en-US" sz="2000" dirty="0">
                <a:solidFill>
                  <a:srgbClr val="1377C9"/>
                </a:solidFill>
              </a:rPr>
              <a:t>GEMS</a:t>
            </a:r>
            <a:r>
              <a:rPr lang="ar-LB" sz="2000" dirty="0"/>
              <a:t>.</a:t>
            </a:r>
            <a:endParaRPr lang="en-US" sz="2000" dirty="0"/>
          </a:p>
          <a:p>
            <a:pPr lvl="0">
              <a:lnSpc>
                <a:spcPct val="150000"/>
              </a:lnSpc>
              <a:buFontTx/>
              <a:buChar char="-"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F5F347-A049-4CEE-A0A1-B988512F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276" y="962819"/>
            <a:ext cx="4481403" cy="17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0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52D1F2-5378-482C-BD3C-32D151E17B56}"/>
              </a:ext>
            </a:extLst>
          </p:cNvPr>
          <p:cNvSpPr/>
          <p:nvPr/>
        </p:nvSpPr>
        <p:spPr>
          <a:xfrm>
            <a:off x="7880938" y="0"/>
            <a:ext cx="126338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B9D600-9039-4AF6-B3CA-E9904B862318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6AB15-5F7A-4CBA-9D2D-AD20281BB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0859" y="439116"/>
            <a:ext cx="6099534" cy="414338"/>
          </a:xfrm>
        </p:spPr>
        <p:txBody>
          <a:bodyPr/>
          <a:lstStyle/>
          <a:p>
            <a:pPr algn="ctr" rtl="1"/>
            <a:r>
              <a:rPr lang="ar-SA" sz="3200" dirty="0">
                <a:solidFill>
                  <a:srgbClr val="1377C9"/>
                </a:solidFill>
              </a:rPr>
              <a:t>الاجتماعات في الفترة 2017-2019 </a:t>
            </a:r>
            <a:endParaRPr lang="en-US" sz="3200" dirty="0">
              <a:solidFill>
                <a:srgbClr val="1377C9"/>
              </a:solidFill>
            </a:endParaRPr>
          </a:p>
          <a:p>
            <a:pPr algn="ctr"/>
            <a:endParaRPr lang="en-US" sz="28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D63B1-E031-4482-887E-AA6D433930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492" y="1428206"/>
            <a:ext cx="6648268" cy="2934787"/>
          </a:xfrm>
        </p:spPr>
        <p:txBody>
          <a:bodyPr/>
          <a:lstStyle/>
          <a:p>
            <a:pPr lvl="1" indent="0">
              <a:lnSpc>
                <a:spcPct val="150000"/>
              </a:lnSpc>
            </a:pPr>
            <a:r>
              <a:rPr lang="ar-SA" sz="2400" b="1" i="1" dirty="0">
                <a:solidFill>
                  <a:srgbClr val="1377C9"/>
                </a:solidFill>
              </a:rPr>
              <a:t>ال</a:t>
            </a:r>
            <a:r>
              <a:rPr lang="ar-LB" sz="2400" b="1" i="1" dirty="0">
                <a:solidFill>
                  <a:srgbClr val="1377C9"/>
                </a:solidFill>
              </a:rPr>
              <a:t>اجتماع </a:t>
            </a:r>
            <a:r>
              <a:rPr lang="ar-SA" sz="2400" b="1" i="1" dirty="0">
                <a:solidFill>
                  <a:srgbClr val="1377C9"/>
                </a:solidFill>
              </a:rPr>
              <a:t>الخامس: بيروت - 27 </a:t>
            </a:r>
            <a:r>
              <a:rPr lang="ar-LB" sz="2400" b="1" i="1" dirty="0">
                <a:solidFill>
                  <a:srgbClr val="1377C9"/>
                </a:solidFill>
              </a:rPr>
              <a:t>نيسان/أبريل 2017</a:t>
            </a:r>
            <a:r>
              <a:rPr lang="ar-SA" sz="2400" b="1" i="1" dirty="0">
                <a:solidFill>
                  <a:srgbClr val="1377C9"/>
                </a:solidFill>
              </a:rPr>
              <a:t> (تابع)</a:t>
            </a:r>
            <a:endParaRPr lang="en-US" sz="2400" i="1" dirty="0">
              <a:solidFill>
                <a:srgbClr val="1377C9"/>
              </a:solidFill>
            </a:endParaRPr>
          </a:p>
          <a:p>
            <a:pPr marL="57150" lvl="1" indent="-342900">
              <a:lnSpc>
                <a:spcPct val="150000"/>
              </a:lnSpc>
              <a:buFontTx/>
              <a:buChar char="-"/>
            </a:pP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دراسة إمكانية إنشاء </a:t>
            </a:r>
            <a:r>
              <a:rPr lang="ar-LB" sz="2000" dirty="0">
                <a:solidFill>
                  <a:srgbClr val="1377C9"/>
                </a:solidFill>
              </a:rPr>
              <a:t>منصة إلكترونية </a:t>
            </a: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كوسيلة تواصل وتشارك المعلومات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" lvl="1" indent="-342900">
              <a:lnSpc>
                <a:spcPct val="150000"/>
              </a:lnSpc>
              <a:buFontTx/>
              <a:buChar char="-"/>
            </a:pPr>
            <a:r>
              <a:rPr lang="ar-SY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ع</a:t>
            </a: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قد </a:t>
            </a:r>
            <a:r>
              <a:rPr lang="ar-LB" sz="2000" dirty="0">
                <a:solidFill>
                  <a:srgbClr val="1377C9"/>
                </a:solidFill>
              </a:rPr>
              <a:t>ورش عمل بشأن مؤشرات قياس </a:t>
            </a: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الخدمات الإلكترونية لبناء القدرات الوطنية </a:t>
            </a:r>
            <a:endParaRPr lang="ar-SY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" lvl="1" indent="-342900">
              <a:lnSpc>
                <a:spcPct val="150000"/>
              </a:lnSpc>
              <a:buFontTx/>
              <a:buChar char="-"/>
            </a:pP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التشديد على أهمية </a:t>
            </a:r>
            <a:r>
              <a:rPr lang="ar-LB" sz="2000" dirty="0">
                <a:solidFill>
                  <a:srgbClr val="1377C9"/>
                </a:solidFill>
              </a:rPr>
              <a:t>توحيد موقف </a:t>
            </a: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الدول العربية بشأن التعديلات اللازمة على المؤشر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e-GDI</a:t>
            </a:r>
          </a:p>
          <a:p>
            <a:pPr lvl="1" indent="0">
              <a:lnSpc>
                <a:spcPct val="150000"/>
              </a:lnSpc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90D38-7506-459D-987D-C5AD1ACA2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103" y="1224554"/>
            <a:ext cx="1513217" cy="12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3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0448F-C2ED-4CF8-9F9F-031D636AD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700" y="502932"/>
            <a:ext cx="7710597" cy="414338"/>
          </a:xfrm>
        </p:spPr>
        <p:txBody>
          <a:bodyPr/>
          <a:lstStyle/>
          <a:p>
            <a:pPr algn="ctr" rtl="1"/>
            <a:r>
              <a:rPr lang="ar-SA" sz="3200" dirty="0">
                <a:solidFill>
                  <a:srgbClr val="1377C9"/>
                </a:solidFill>
              </a:rPr>
              <a:t>الاجتماعات في الفترة 2017-2019 </a:t>
            </a:r>
            <a:endParaRPr lang="en-US" sz="3200" dirty="0">
              <a:solidFill>
                <a:srgbClr val="1377C9"/>
              </a:solidFill>
            </a:endParaRPr>
          </a:p>
          <a:p>
            <a:pPr algn="ctr"/>
            <a:endParaRPr lang="en-US" sz="28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84A52-1CF1-41CD-A20B-27BC454303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64" y="3868289"/>
            <a:ext cx="8434000" cy="247263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rgbClr val="1377C9"/>
                </a:solidFill>
              </a:rPr>
              <a:t>الا</a:t>
            </a:r>
            <a:r>
              <a:rPr lang="ar-LB" sz="2400" b="1" dirty="0" err="1">
                <a:solidFill>
                  <a:srgbClr val="1377C9"/>
                </a:solidFill>
              </a:rPr>
              <a:t>جتماع</a:t>
            </a:r>
            <a:r>
              <a:rPr lang="ar-LB" sz="2400" b="1" dirty="0">
                <a:solidFill>
                  <a:srgbClr val="1377C9"/>
                </a:solidFill>
              </a:rPr>
              <a:t> </a:t>
            </a:r>
            <a:r>
              <a:rPr lang="ar-SA" sz="2400" b="1" dirty="0">
                <a:solidFill>
                  <a:srgbClr val="1377C9"/>
                </a:solidFill>
              </a:rPr>
              <a:t>السادس: دبي - 12 </a:t>
            </a:r>
            <a:r>
              <a:rPr lang="ar-LB" sz="2400" b="1" dirty="0">
                <a:solidFill>
                  <a:srgbClr val="1377C9"/>
                </a:solidFill>
              </a:rPr>
              <a:t>شباط/فبراير 2018</a:t>
            </a:r>
            <a:endParaRPr lang="en-US" sz="24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/>
              <a:t>بالتعاون مع مؤسسة القمة العالمية للحكومات وهيئة تنظيم الاتصالات في الإمارات العربية المتحدة</a:t>
            </a:r>
            <a:endParaRPr lang="ar-SA" sz="20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/>
              <a:t>عرض</a:t>
            </a:r>
            <a:r>
              <a:rPr lang="ar-SA" sz="2000" dirty="0"/>
              <a:t> دراسة</a:t>
            </a:r>
            <a:r>
              <a:rPr lang="ar-LB" sz="2000" dirty="0"/>
              <a:t> الإسكوا عن </a:t>
            </a:r>
            <a:r>
              <a:rPr lang="ar-LB" sz="2000" dirty="0">
                <a:solidFill>
                  <a:srgbClr val="1377C9"/>
                </a:solidFill>
              </a:rPr>
              <a:t>آفاق الاقتصاد الرقمي</a:t>
            </a:r>
            <a:r>
              <a:rPr lang="ar-LB" sz="2000" dirty="0">
                <a:solidFill>
                  <a:schemeClr val="accent1"/>
                </a:solidFill>
              </a:rPr>
              <a:t> </a:t>
            </a:r>
            <a:r>
              <a:rPr lang="ar-LB" sz="2000" dirty="0"/>
              <a:t>في المنطقة العربية</a:t>
            </a:r>
            <a:endParaRPr lang="ar-SA" sz="20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000" dirty="0"/>
              <a:t>عرض </a:t>
            </a:r>
            <a:r>
              <a:rPr lang="ar-LB" sz="2000" dirty="0"/>
              <a:t>مشروع </a:t>
            </a:r>
            <a:r>
              <a:rPr lang="ar-LB" sz="2000" dirty="0">
                <a:solidFill>
                  <a:srgbClr val="1377C9"/>
                </a:solidFill>
              </a:rPr>
              <a:t>تعزيز الحكومة المفتوحة </a:t>
            </a:r>
            <a:r>
              <a:rPr lang="ar-LB" sz="2000" dirty="0"/>
              <a:t>في المنطقة بالاعتماد على التكنولوجيا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156327-0DC5-4E86-9C52-0E221A93F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396"/>
            <a:ext cx="9144000" cy="263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F71AE-07E0-4F36-9F9E-1E3873339B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701" y="517077"/>
            <a:ext cx="7710597" cy="414338"/>
          </a:xfrm>
        </p:spPr>
        <p:txBody>
          <a:bodyPr/>
          <a:lstStyle/>
          <a:p>
            <a:pPr algn="ctr" rtl="1"/>
            <a:r>
              <a:rPr lang="ar-SA" sz="3200" dirty="0"/>
              <a:t>اجتماعات في الفترة 2017-2019 </a:t>
            </a:r>
            <a:endParaRPr lang="en-US" sz="3200" dirty="0"/>
          </a:p>
          <a:p>
            <a:pPr algn="ctr"/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EC51F-C5B3-4B52-AFAF-DDCBDCC6C7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1289" y="3639496"/>
            <a:ext cx="7341422" cy="2925915"/>
          </a:xfrm>
        </p:spPr>
        <p:txBody>
          <a:bodyPr/>
          <a:lstStyle/>
          <a:p>
            <a:pPr indent="0" algn="ctr">
              <a:lnSpc>
                <a:spcPct val="150000"/>
              </a:lnSpc>
            </a:pPr>
            <a:r>
              <a:rPr lang="ar-SA" sz="2400" b="1" i="1" dirty="0">
                <a:solidFill>
                  <a:srgbClr val="1377C9"/>
                </a:solidFill>
              </a:rPr>
              <a:t>الا</a:t>
            </a:r>
            <a:r>
              <a:rPr lang="ar-LB" sz="2400" b="1" i="1" dirty="0" err="1">
                <a:solidFill>
                  <a:srgbClr val="1377C9"/>
                </a:solidFill>
              </a:rPr>
              <a:t>جتماع</a:t>
            </a:r>
            <a:r>
              <a:rPr lang="ar-LB" sz="2400" b="1" i="1" dirty="0">
                <a:solidFill>
                  <a:srgbClr val="1377C9"/>
                </a:solidFill>
              </a:rPr>
              <a:t> </a:t>
            </a:r>
            <a:r>
              <a:rPr lang="ar-SA" sz="2400" b="1" i="1" dirty="0">
                <a:solidFill>
                  <a:srgbClr val="1377C9"/>
                </a:solidFill>
              </a:rPr>
              <a:t>السادس: دبي - 12 </a:t>
            </a:r>
            <a:r>
              <a:rPr lang="ar-LB" sz="2400" b="1" i="1" dirty="0">
                <a:solidFill>
                  <a:srgbClr val="1377C9"/>
                </a:solidFill>
              </a:rPr>
              <a:t>شباط/فبراير 2018</a:t>
            </a:r>
            <a:r>
              <a:rPr lang="ar-SA" sz="2400" b="1" i="1" dirty="0">
                <a:solidFill>
                  <a:srgbClr val="1377C9"/>
                </a:solidFill>
              </a:rPr>
              <a:t> (تابع)</a:t>
            </a:r>
            <a:endParaRPr lang="ar-SA" sz="2400" i="1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التركيز على تكامل البيانات وعلى </a:t>
            </a:r>
            <a:r>
              <a:rPr lang="ar-LB" sz="2000" dirty="0">
                <a:solidFill>
                  <a:srgbClr val="1377C9"/>
                </a:solidFill>
              </a:rPr>
              <a:t>حوكمة التحوّل الرقمي</a:t>
            </a:r>
            <a:endParaRPr lang="ar-SY" sz="20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Y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مناقشة</a:t>
            </a: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تجارب الدول العربية في </a:t>
            </a:r>
            <a:r>
              <a:rPr lang="ar-LB" sz="2000" dirty="0">
                <a:solidFill>
                  <a:schemeClr val="accent1"/>
                </a:solidFill>
              </a:rPr>
              <a:t>إتاحة البيانات </a:t>
            </a:r>
            <a:r>
              <a:rPr lang="ar-LB" sz="2000" dirty="0">
                <a:solidFill>
                  <a:srgbClr val="1377C9"/>
                </a:solidFill>
              </a:rPr>
              <a:t>الحكومية</a:t>
            </a:r>
            <a:endParaRPr lang="ar-SY" sz="20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تحديد أولويات الدول العربية في مواكبة </a:t>
            </a:r>
            <a:r>
              <a:rPr lang="ar-LB" sz="2000" dirty="0">
                <a:solidFill>
                  <a:srgbClr val="1377C9"/>
                </a:solidFill>
              </a:rPr>
              <a:t>الثورة الصناعية الرابعة</a:t>
            </a:r>
            <a:endParaRPr lang="ar-SA" sz="20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تيسير إجراءات رأس المال المخاطر في الدول العربية </a:t>
            </a:r>
            <a:r>
              <a:rPr lang="ar-LB" sz="2000" dirty="0">
                <a:solidFill>
                  <a:srgbClr val="1377C9"/>
                </a:solidFill>
              </a:rPr>
              <a:t>لدعم الشباب وريادة الأعمال</a:t>
            </a:r>
            <a:endParaRPr lang="ar-SA" sz="20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>
                <a:solidFill>
                  <a:srgbClr val="1377C9"/>
                </a:solidFill>
              </a:rPr>
              <a:t>تنظيم التطبيقات الإلكترونية </a:t>
            </a:r>
            <a:r>
              <a:rPr lang="ar-L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المتاحة في الدول العربية ووضع الضوابط المناسبة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C459DE-8C70-482B-BB82-A316E9982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632"/>
            <a:ext cx="9144000" cy="22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7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002B8ADB-9666-4249-9455-84B05802AD4F}"/>
              </a:ext>
            </a:extLst>
          </p:cNvPr>
          <p:cNvSpPr/>
          <p:nvPr/>
        </p:nvSpPr>
        <p:spPr>
          <a:xfrm>
            <a:off x="8490724" y="0"/>
            <a:ext cx="653596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F338081-331C-450A-BE22-D2EB6136016B}"/>
              </a:ext>
            </a:extLst>
          </p:cNvPr>
          <p:cNvSpPr/>
          <p:nvPr/>
        </p:nvSpPr>
        <p:spPr>
          <a:xfrm rot="5400000">
            <a:off x="4426262" y="-3321180"/>
            <a:ext cx="160849" cy="9013374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20BE1-52EC-4F6B-9148-7CB8DF67B1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564511" y="431821"/>
            <a:ext cx="8189360" cy="602499"/>
          </a:xfrm>
        </p:spPr>
        <p:txBody>
          <a:bodyPr/>
          <a:lstStyle/>
          <a:p>
            <a:pPr rtl="1"/>
            <a:r>
              <a:rPr lang="ar-SA" sz="3200" dirty="0">
                <a:solidFill>
                  <a:srgbClr val="1377C9"/>
                </a:solidFill>
              </a:rPr>
              <a:t>مثال عن الإنجازات: المؤشر </a:t>
            </a:r>
            <a:r>
              <a:rPr lang="en-US" sz="3200" dirty="0">
                <a:solidFill>
                  <a:srgbClr val="1377C9"/>
                </a:solidFill>
              </a:rPr>
              <a:t>GEMS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041425-BC08-4B93-AAD1-189BEB7088A0}"/>
              </a:ext>
            </a:extLst>
          </p:cNvPr>
          <p:cNvGrpSpPr/>
          <p:nvPr/>
        </p:nvGrpSpPr>
        <p:grpSpPr>
          <a:xfrm>
            <a:off x="43545" y="1250315"/>
            <a:ext cx="6156594" cy="5559056"/>
            <a:chOff x="2091532" y="1528953"/>
            <a:chExt cx="4960937" cy="4959160"/>
          </a:xfrm>
        </p:grpSpPr>
        <p:grpSp>
          <p:nvGrpSpPr>
            <p:cNvPr id="6" name="Group 77">
              <a:extLst>
                <a:ext uri="{FF2B5EF4-FFF2-40B4-BE49-F238E27FC236}">
                  <a16:creationId xmlns:a16="http://schemas.microsoft.com/office/drawing/2014/main" id="{EAE6B58F-0ADE-4BB2-8A82-B100B0058E55}"/>
                </a:ext>
              </a:extLst>
            </p:cNvPr>
            <p:cNvGrpSpPr/>
            <p:nvPr/>
          </p:nvGrpSpPr>
          <p:grpSpPr>
            <a:xfrm>
              <a:off x="2091532" y="2403831"/>
              <a:ext cx="3318667" cy="3079268"/>
              <a:chOff x="2091532" y="2403831"/>
              <a:chExt cx="3318667" cy="3079268"/>
            </a:xfrm>
          </p:grpSpPr>
          <p:sp>
            <p:nvSpPr>
              <p:cNvPr id="73" name="Freeform 650">
                <a:extLst>
                  <a:ext uri="{FF2B5EF4-FFF2-40B4-BE49-F238E27FC236}">
                    <a16:creationId xmlns:a16="http://schemas.microsoft.com/office/drawing/2014/main" id="{7CF222C2-92C2-489C-A66D-29939CFDC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532" y="2754533"/>
                <a:ext cx="895207" cy="2488462"/>
              </a:xfrm>
              <a:custGeom>
                <a:avLst/>
                <a:gdLst>
                  <a:gd name="T0" fmla="*/ 0 w 393"/>
                  <a:gd name="T1" fmla="*/ 551 h 1092"/>
                  <a:gd name="T2" fmla="*/ 144 w 393"/>
                  <a:gd name="T3" fmla="*/ 1092 h 1092"/>
                  <a:gd name="T4" fmla="*/ 389 w 393"/>
                  <a:gd name="T5" fmla="*/ 951 h 1092"/>
                  <a:gd name="T6" fmla="*/ 283 w 393"/>
                  <a:gd name="T7" fmla="*/ 551 h 1092"/>
                  <a:gd name="T8" fmla="*/ 393 w 393"/>
                  <a:gd name="T9" fmla="*/ 143 h 1092"/>
                  <a:gd name="T10" fmla="*/ 149 w 393"/>
                  <a:gd name="T11" fmla="*/ 0 h 1092"/>
                  <a:gd name="T12" fmla="*/ 0 w 393"/>
                  <a:gd name="T13" fmla="*/ 551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3" h="1092">
                    <a:moveTo>
                      <a:pt x="0" y="551"/>
                    </a:moveTo>
                    <a:cubicBezTo>
                      <a:pt x="0" y="748"/>
                      <a:pt x="52" y="933"/>
                      <a:pt x="144" y="1092"/>
                    </a:cubicBezTo>
                    <a:cubicBezTo>
                      <a:pt x="389" y="951"/>
                      <a:pt x="389" y="951"/>
                      <a:pt x="389" y="951"/>
                    </a:cubicBezTo>
                    <a:cubicBezTo>
                      <a:pt x="322" y="833"/>
                      <a:pt x="283" y="696"/>
                      <a:pt x="283" y="551"/>
                    </a:cubicBezTo>
                    <a:cubicBezTo>
                      <a:pt x="283" y="402"/>
                      <a:pt x="323" y="263"/>
                      <a:pt x="393" y="143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54" y="161"/>
                      <a:pt x="0" y="350"/>
                      <a:pt x="0" y="551"/>
                    </a:cubicBez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42C61E5-4CBB-4C71-8910-6B5C2E6BE0D5}"/>
                  </a:ext>
                </a:extLst>
              </p:cNvPr>
              <p:cNvSpPr txBox="1"/>
              <p:nvPr/>
            </p:nvSpPr>
            <p:spPr>
              <a:xfrm rot="16200000">
                <a:off x="2416919" y="2489819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حملات التسويق / التوعية</a:t>
                </a:r>
              </a:p>
            </p:txBody>
          </p:sp>
        </p:grpSp>
        <p:grpSp>
          <p:nvGrpSpPr>
            <p:cNvPr id="7" name="Group 80">
              <a:extLst>
                <a:ext uri="{FF2B5EF4-FFF2-40B4-BE49-F238E27FC236}">
                  <a16:creationId xmlns:a16="http://schemas.microsoft.com/office/drawing/2014/main" id="{50807A7F-B91A-4B12-9B9A-DD4A3E6315C5}"/>
                </a:ext>
              </a:extLst>
            </p:cNvPr>
            <p:cNvGrpSpPr/>
            <p:nvPr/>
          </p:nvGrpSpPr>
          <p:grpSpPr>
            <a:xfrm>
              <a:off x="2430787" y="1528953"/>
              <a:ext cx="3373261" cy="3325005"/>
              <a:chOff x="2430787" y="1528953"/>
              <a:chExt cx="3373261" cy="3325005"/>
            </a:xfrm>
          </p:grpSpPr>
          <p:sp>
            <p:nvSpPr>
              <p:cNvPr id="71" name="Freeform 651">
                <a:extLst>
                  <a:ext uri="{FF2B5EF4-FFF2-40B4-BE49-F238E27FC236}">
                    <a16:creationId xmlns:a16="http://schemas.microsoft.com/office/drawing/2014/main" id="{8E22727A-9580-498C-807F-113F9F004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0787" y="1528953"/>
                <a:ext cx="2142101" cy="1550626"/>
              </a:xfrm>
              <a:custGeom>
                <a:avLst/>
                <a:gdLst>
                  <a:gd name="T0" fmla="*/ 940 w 940"/>
                  <a:gd name="T1" fmla="*/ 0 h 681"/>
                  <a:gd name="T2" fmla="*/ 940 w 940"/>
                  <a:gd name="T3" fmla="*/ 0 h 681"/>
                  <a:gd name="T4" fmla="*/ 0 w 940"/>
                  <a:gd name="T5" fmla="*/ 538 h 681"/>
                  <a:gd name="T6" fmla="*/ 244 w 940"/>
                  <a:gd name="T7" fmla="*/ 681 h 681"/>
                  <a:gd name="T8" fmla="*/ 940 w 940"/>
                  <a:gd name="T9" fmla="*/ 283 h 681"/>
                  <a:gd name="T10" fmla="*/ 940 w 940"/>
                  <a:gd name="T11" fmla="*/ 283 h 681"/>
                  <a:gd name="T12" fmla="*/ 940 w 940"/>
                  <a:gd name="T13" fmla="*/ 0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0" h="681">
                    <a:moveTo>
                      <a:pt x="940" y="0"/>
                    </a:moveTo>
                    <a:cubicBezTo>
                      <a:pt x="940" y="0"/>
                      <a:pt x="940" y="0"/>
                      <a:pt x="940" y="0"/>
                    </a:cubicBezTo>
                    <a:cubicBezTo>
                      <a:pt x="539" y="0"/>
                      <a:pt x="190" y="216"/>
                      <a:pt x="0" y="538"/>
                    </a:cubicBezTo>
                    <a:cubicBezTo>
                      <a:pt x="244" y="681"/>
                      <a:pt x="244" y="681"/>
                      <a:pt x="244" y="681"/>
                    </a:cubicBezTo>
                    <a:cubicBezTo>
                      <a:pt x="384" y="443"/>
                      <a:pt x="643" y="283"/>
                      <a:pt x="940" y="283"/>
                    </a:cubicBezTo>
                    <a:cubicBezTo>
                      <a:pt x="940" y="283"/>
                      <a:pt x="940" y="283"/>
                      <a:pt x="940" y="283"/>
                    </a:cubicBezTo>
                    <a:lnTo>
                      <a:pt x="940" y="0"/>
                    </a:ln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E8CB1B0-0DF7-41F1-BF39-A2D6DBDCD0B6}"/>
                  </a:ext>
                </a:extLst>
              </p:cNvPr>
              <p:cNvSpPr txBox="1"/>
              <p:nvPr/>
            </p:nvSpPr>
            <p:spPr>
              <a:xfrm rot="19800000">
                <a:off x="2724780" y="1946666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دعم المكونات</a:t>
                </a:r>
              </a:p>
            </p:txBody>
          </p:sp>
        </p:grpSp>
        <p:grpSp>
          <p:nvGrpSpPr>
            <p:cNvPr id="8" name="Group 83">
              <a:extLst>
                <a:ext uri="{FF2B5EF4-FFF2-40B4-BE49-F238E27FC236}">
                  <a16:creationId xmlns:a16="http://schemas.microsoft.com/office/drawing/2014/main" id="{CD1E7827-6468-43AB-9BF3-975855936124}"/>
                </a:ext>
              </a:extLst>
            </p:cNvPr>
            <p:cNvGrpSpPr/>
            <p:nvPr/>
          </p:nvGrpSpPr>
          <p:grpSpPr>
            <a:xfrm>
              <a:off x="3221592" y="1528953"/>
              <a:ext cx="3079268" cy="3377436"/>
              <a:chOff x="3221592" y="1528953"/>
              <a:chExt cx="3079268" cy="3377436"/>
            </a:xfrm>
          </p:grpSpPr>
          <p:sp>
            <p:nvSpPr>
              <p:cNvPr id="69" name="Freeform 640">
                <a:extLst>
                  <a:ext uri="{FF2B5EF4-FFF2-40B4-BE49-F238E27FC236}">
                    <a16:creationId xmlns:a16="http://schemas.microsoft.com/office/drawing/2014/main" id="{F5AA566E-F7AD-465E-947E-93C151670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889" y="1528953"/>
                <a:ext cx="1266434" cy="902311"/>
              </a:xfrm>
              <a:custGeom>
                <a:avLst/>
                <a:gdLst>
                  <a:gd name="T0" fmla="*/ 556 w 556"/>
                  <a:gd name="T1" fmla="*/ 153 h 396"/>
                  <a:gd name="T2" fmla="*/ 0 w 556"/>
                  <a:gd name="T3" fmla="*/ 0 h 396"/>
                  <a:gd name="T4" fmla="*/ 0 w 556"/>
                  <a:gd name="T5" fmla="*/ 283 h 396"/>
                  <a:gd name="T6" fmla="*/ 412 w 556"/>
                  <a:gd name="T7" fmla="*/ 396 h 396"/>
                  <a:gd name="T8" fmla="*/ 556 w 556"/>
                  <a:gd name="T9" fmla="*/ 15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6" h="396">
                    <a:moveTo>
                      <a:pt x="556" y="153"/>
                    </a:moveTo>
                    <a:cubicBezTo>
                      <a:pt x="393" y="56"/>
                      <a:pt x="203" y="0"/>
                      <a:pt x="0" y="0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150" y="283"/>
                      <a:pt x="291" y="324"/>
                      <a:pt x="412" y="396"/>
                    </a:cubicBezTo>
                    <a:lnTo>
                      <a:pt x="556" y="153"/>
                    </a:ln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0F88271-EE13-4727-857B-DEF62A385430}"/>
                  </a:ext>
                </a:extLst>
              </p:cNvPr>
              <p:cNvSpPr txBox="1"/>
              <p:nvPr/>
            </p:nvSpPr>
            <p:spPr>
              <a:xfrm rot="907613">
                <a:off x="3221592" y="1999097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9092221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نضوج الخدمة</a:t>
                </a:r>
                <a:b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</a:b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الإلكترونية</a:t>
                </a: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4A63B29A-E5EC-4FF2-840D-B8EA6BF32A9E}"/>
                </a:ext>
              </a:extLst>
            </p:cNvPr>
            <p:cNvGrpSpPr/>
            <p:nvPr/>
          </p:nvGrpSpPr>
          <p:grpSpPr>
            <a:xfrm>
              <a:off x="3361393" y="1877089"/>
              <a:ext cx="3079268" cy="3272049"/>
              <a:chOff x="3361393" y="1877089"/>
              <a:chExt cx="3079268" cy="3272049"/>
            </a:xfrm>
          </p:grpSpPr>
          <p:sp>
            <p:nvSpPr>
              <p:cNvPr id="67" name="Freeform 641">
                <a:extLst>
                  <a:ext uri="{FF2B5EF4-FFF2-40B4-BE49-F238E27FC236}">
                    <a16:creationId xmlns:a16="http://schemas.microsoft.com/office/drawing/2014/main" id="{1FF2016E-F49D-430B-88FC-195F18A72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0724" y="1877089"/>
                <a:ext cx="850802" cy="861459"/>
              </a:xfrm>
              <a:custGeom>
                <a:avLst/>
                <a:gdLst>
                  <a:gd name="T0" fmla="*/ 144 w 373"/>
                  <a:gd name="T1" fmla="*/ 0 h 378"/>
                  <a:gd name="T2" fmla="*/ 0 w 373"/>
                  <a:gd name="T3" fmla="*/ 243 h 378"/>
                  <a:gd name="T4" fmla="*/ 168 w 373"/>
                  <a:gd name="T5" fmla="*/ 378 h 378"/>
                  <a:gd name="T6" fmla="*/ 373 w 373"/>
                  <a:gd name="T7" fmla="*/ 182 h 378"/>
                  <a:gd name="T8" fmla="*/ 144 w 373"/>
                  <a:gd name="T9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78">
                    <a:moveTo>
                      <a:pt x="144" y="0"/>
                    </a:moveTo>
                    <a:cubicBezTo>
                      <a:pt x="0" y="243"/>
                      <a:pt x="0" y="243"/>
                      <a:pt x="0" y="243"/>
                    </a:cubicBezTo>
                    <a:cubicBezTo>
                      <a:pt x="62" y="281"/>
                      <a:pt x="119" y="326"/>
                      <a:pt x="168" y="378"/>
                    </a:cubicBezTo>
                    <a:cubicBezTo>
                      <a:pt x="373" y="182"/>
                      <a:pt x="373" y="182"/>
                      <a:pt x="373" y="182"/>
                    </a:cubicBezTo>
                    <a:cubicBezTo>
                      <a:pt x="305" y="112"/>
                      <a:pt x="229" y="50"/>
                      <a:pt x="144" y="0"/>
                    </a:cubicBez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6C549EF-85FB-443C-8825-9DE2017A0555}"/>
                  </a:ext>
                </a:extLst>
              </p:cNvPr>
              <p:cNvSpPr txBox="1"/>
              <p:nvPr/>
            </p:nvSpPr>
            <p:spPr>
              <a:xfrm rot="2202973">
                <a:off x="3361393" y="2241846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lIns="0" rIns="0" numCol="1" rtlCol="0">
                <a:prstTxWarp prst="textArchUp">
                  <a:avLst>
                    <a:gd name="adj" fmla="val 10479591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>
                  <a:lnSpc>
                    <a:spcPts val="12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نضوج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</a:p>
              <a:p>
                <a:pPr rtl="1">
                  <a:lnSpc>
                    <a:spcPts val="12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لخدمة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عبر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>
                  <a:lnSpc>
                    <a:spcPts val="12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الهاتف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>
                  <a:lnSpc>
                    <a:spcPts val="1200"/>
                  </a:lnSpc>
                </a:pP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 </a:t>
                </a: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النقال</a:t>
                </a:r>
              </a:p>
            </p:txBody>
          </p:sp>
        </p:grpSp>
        <p:grpSp>
          <p:nvGrpSpPr>
            <p:cNvPr id="10" name="Group 89">
              <a:extLst>
                <a:ext uri="{FF2B5EF4-FFF2-40B4-BE49-F238E27FC236}">
                  <a16:creationId xmlns:a16="http://schemas.microsoft.com/office/drawing/2014/main" id="{2BA20393-7496-49EA-89CD-EFFB76E8601C}"/>
                </a:ext>
              </a:extLst>
            </p:cNvPr>
            <p:cNvGrpSpPr/>
            <p:nvPr/>
          </p:nvGrpSpPr>
          <p:grpSpPr>
            <a:xfrm>
              <a:off x="2449022" y="2188078"/>
              <a:ext cx="4027666" cy="4300035"/>
              <a:chOff x="2449022" y="2188078"/>
              <a:chExt cx="4027666" cy="4300035"/>
            </a:xfrm>
          </p:grpSpPr>
          <p:sp>
            <p:nvSpPr>
              <p:cNvPr id="65" name="Freeform 636">
                <a:extLst>
                  <a:ext uri="{FF2B5EF4-FFF2-40B4-BE49-F238E27FC236}">
                    <a16:creationId xmlns:a16="http://schemas.microsoft.com/office/drawing/2014/main" id="{8275713A-3119-450B-9865-26AF2B1D6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217" y="5592906"/>
                <a:ext cx="1248672" cy="895207"/>
              </a:xfrm>
              <a:custGeom>
                <a:avLst/>
                <a:gdLst>
                  <a:gd name="T0" fmla="*/ 548 w 548"/>
                  <a:gd name="T1" fmla="*/ 393 h 393"/>
                  <a:gd name="T2" fmla="*/ 548 w 548"/>
                  <a:gd name="T3" fmla="*/ 110 h 393"/>
                  <a:gd name="T4" fmla="*/ 142 w 548"/>
                  <a:gd name="T5" fmla="*/ 0 h 393"/>
                  <a:gd name="T6" fmla="*/ 0 w 548"/>
                  <a:gd name="T7" fmla="*/ 245 h 393"/>
                  <a:gd name="T8" fmla="*/ 548 w 548"/>
                  <a:gd name="T9" fmla="*/ 393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8" h="393">
                    <a:moveTo>
                      <a:pt x="548" y="393"/>
                    </a:moveTo>
                    <a:cubicBezTo>
                      <a:pt x="548" y="110"/>
                      <a:pt x="548" y="110"/>
                      <a:pt x="548" y="110"/>
                    </a:cubicBezTo>
                    <a:cubicBezTo>
                      <a:pt x="399" y="110"/>
                      <a:pt x="261" y="70"/>
                      <a:pt x="142" y="0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161" y="339"/>
                      <a:pt x="348" y="393"/>
                      <a:pt x="548" y="393"/>
                    </a:cubicBez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C962F90-16DD-4A50-9040-808ECF64445C}"/>
                  </a:ext>
                </a:extLst>
              </p:cNvPr>
              <p:cNvSpPr txBox="1"/>
              <p:nvPr/>
            </p:nvSpPr>
            <p:spPr>
              <a:xfrm rot="680280">
                <a:off x="2449022" y="2188078"/>
                <a:ext cx="4027666" cy="380272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Down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رضا المستخدم عن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الخدمة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عبر البوابة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الإلكترونية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  <a:endParaRPr lang="ar-LB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</p:grpSp>
        <p:grpSp>
          <p:nvGrpSpPr>
            <p:cNvPr id="11" name="Group 92">
              <a:extLst>
                <a:ext uri="{FF2B5EF4-FFF2-40B4-BE49-F238E27FC236}">
                  <a16:creationId xmlns:a16="http://schemas.microsoft.com/office/drawing/2014/main" id="{0BF69E82-ED8C-414B-BFBF-6CF0F97AD9B8}"/>
                </a:ext>
              </a:extLst>
            </p:cNvPr>
            <p:cNvGrpSpPr/>
            <p:nvPr/>
          </p:nvGrpSpPr>
          <p:grpSpPr>
            <a:xfrm>
              <a:off x="2420130" y="2157290"/>
              <a:ext cx="4039559" cy="3993345"/>
              <a:chOff x="2420130" y="2157290"/>
              <a:chExt cx="4039559" cy="3993345"/>
            </a:xfrm>
          </p:grpSpPr>
          <p:sp>
            <p:nvSpPr>
              <p:cNvPr id="63" name="Freeform 637">
                <a:extLst>
                  <a:ext uri="{FF2B5EF4-FFF2-40B4-BE49-F238E27FC236}">
                    <a16:creationId xmlns:a16="http://schemas.microsoft.com/office/drawing/2014/main" id="{D7A2A17A-DD9C-4EA2-A789-291BF7E59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130" y="4921502"/>
                <a:ext cx="1227357" cy="1229133"/>
              </a:xfrm>
              <a:custGeom>
                <a:avLst/>
                <a:gdLst>
                  <a:gd name="T0" fmla="*/ 246 w 539"/>
                  <a:gd name="T1" fmla="*/ 0 h 540"/>
                  <a:gd name="T2" fmla="*/ 0 w 539"/>
                  <a:gd name="T3" fmla="*/ 141 h 540"/>
                  <a:gd name="T4" fmla="*/ 397 w 539"/>
                  <a:gd name="T5" fmla="*/ 540 h 540"/>
                  <a:gd name="T6" fmla="*/ 539 w 539"/>
                  <a:gd name="T7" fmla="*/ 295 h 540"/>
                  <a:gd name="T8" fmla="*/ 246 w 539"/>
                  <a:gd name="T9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9" h="540">
                    <a:moveTo>
                      <a:pt x="246" y="0"/>
                    </a:moveTo>
                    <a:cubicBezTo>
                      <a:pt x="0" y="141"/>
                      <a:pt x="0" y="141"/>
                      <a:pt x="0" y="141"/>
                    </a:cubicBezTo>
                    <a:cubicBezTo>
                      <a:pt x="95" y="306"/>
                      <a:pt x="232" y="444"/>
                      <a:pt x="397" y="540"/>
                    </a:cubicBezTo>
                    <a:cubicBezTo>
                      <a:pt x="539" y="295"/>
                      <a:pt x="539" y="295"/>
                      <a:pt x="539" y="295"/>
                    </a:cubicBezTo>
                    <a:cubicBezTo>
                      <a:pt x="417" y="224"/>
                      <a:pt x="316" y="122"/>
                      <a:pt x="246" y="0"/>
                    </a:cubicBez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BD65165-DEC9-4087-9988-76ED81EA46F6}"/>
                  </a:ext>
                </a:extLst>
              </p:cNvPr>
              <p:cNvSpPr txBox="1"/>
              <p:nvPr/>
            </p:nvSpPr>
            <p:spPr>
              <a:xfrm rot="2618672">
                <a:off x="2432023" y="2157290"/>
                <a:ext cx="4027666" cy="380272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Down">
                  <a:avLst>
                    <a:gd name="adj" fmla="val 1596830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رضا المستخدم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عن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الخدمة عبر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الهاتف النقال </a:t>
                </a:r>
              </a:p>
            </p:txBody>
          </p:sp>
        </p:grpSp>
        <p:grpSp>
          <p:nvGrpSpPr>
            <p:cNvPr id="12" name="Group 95">
              <a:extLst>
                <a:ext uri="{FF2B5EF4-FFF2-40B4-BE49-F238E27FC236}">
                  <a16:creationId xmlns:a16="http://schemas.microsoft.com/office/drawing/2014/main" id="{BA23F5CD-32C0-4DAC-887B-F1469626CB8E}"/>
                </a:ext>
              </a:extLst>
            </p:cNvPr>
            <p:cNvGrpSpPr/>
            <p:nvPr/>
          </p:nvGrpSpPr>
          <p:grpSpPr>
            <a:xfrm>
              <a:off x="2686786" y="2228751"/>
              <a:ext cx="4027666" cy="4259362"/>
              <a:chOff x="2686786" y="2228751"/>
              <a:chExt cx="4027666" cy="4259362"/>
            </a:xfrm>
          </p:grpSpPr>
          <p:sp>
            <p:nvSpPr>
              <p:cNvPr id="61" name="Freeform 634">
                <a:extLst>
                  <a:ext uri="{FF2B5EF4-FFF2-40B4-BE49-F238E27FC236}">
                    <a16:creationId xmlns:a16="http://schemas.microsoft.com/office/drawing/2014/main" id="{D85C74DA-F75C-4839-92D4-8DB1C44FD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889" y="5594682"/>
                <a:ext cx="1246895" cy="893431"/>
              </a:xfrm>
              <a:custGeom>
                <a:avLst/>
                <a:gdLst>
                  <a:gd name="T0" fmla="*/ 0 w 547"/>
                  <a:gd name="T1" fmla="*/ 109 h 392"/>
                  <a:gd name="T2" fmla="*/ 0 w 547"/>
                  <a:gd name="T3" fmla="*/ 109 h 392"/>
                  <a:gd name="T4" fmla="*/ 0 w 547"/>
                  <a:gd name="T5" fmla="*/ 392 h 392"/>
                  <a:gd name="T6" fmla="*/ 0 w 547"/>
                  <a:gd name="T7" fmla="*/ 392 h 392"/>
                  <a:gd name="T8" fmla="*/ 547 w 547"/>
                  <a:gd name="T9" fmla="*/ 245 h 392"/>
                  <a:gd name="T10" fmla="*/ 406 w 547"/>
                  <a:gd name="T11" fmla="*/ 0 h 392"/>
                  <a:gd name="T12" fmla="*/ 0 w 547"/>
                  <a:gd name="T13" fmla="*/ 109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7" h="392">
                    <a:moveTo>
                      <a:pt x="0" y="109"/>
                    </a:moveTo>
                    <a:cubicBezTo>
                      <a:pt x="0" y="109"/>
                      <a:pt x="0" y="109"/>
                      <a:pt x="0" y="109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199" y="392"/>
                      <a:pt x="386" y="338"/>
                      <a:pt x="547" y="245"/>
                    </a:cubicBezTo>
                    <a:cubicBezTo>
                      <a:pt x="406" y="0"/>
                      <a:pt x="406" y="0"/>
                      <a:pt x="406" y="0"/>
                    </a:cubicBezTo>
                    <a:cubicBezTo>
                      <a:pt x="286" y="69"/>
                      <a:pt x="148" y="109"/>
                      <a:pt x="0" y="109"/>
                    </a:cubicBez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5070CEC-FE26-4DB8-8830-4A18DF1204BD}"/>
                  </a:ext>
                </a:extLst>
              </p:cNvPr>
              <p:cNvSpPr txBox="1"/>
              <p:nvPr/>
            </p:nvSpPr>
            <p:spPr>
              <a:xfrm rot="20829681">
                <a:off x="2686786" y="2228751"/>
                <a:ext cx="4027666" cy="380272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Down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استخدام الخدمة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عبر الهاتف النقال</a:t>
                </a:r>
              </a:p>
            </p:txBody>
          </p:sp>
        </p:grpSp>
        <p:grpSp>
          <p:nvGrpSpPr>
            <p:cNvPr id="13" name="Group 98">
              <a:extLst>
                <a:ext uri="{FF2B5EF4-FFF2-40B4-BE49-F238E27FC236}">
                  <a16:creationId xmlns:a16="http://schemas.microsoft.com/office/drawing/2014/main" id="{07100142-AC51-4201-AE49-73891F617BEC}"/>
                </a:ext>
              </a:extLst>
            </p:cNvPr>
            <p:cNvGrpSpPr/>
            <p:nvPr/>
          </p:nvGrpSpPr>
          <p:grpSpPr>
            <a:xfrm>
              <a:off x="2831441" y="2165466"/>
              <a:ext cx="3890654" cy="4027666"/>
              <a:chOff x="2831441" y="2165466"/>
              <a:chExt cx="3890654" cy="4027666"/>
            </a:xfrm>
          </p:grpSpPr>
          <p:sp>
            <p:nvSpPr>
              <p:cNvPr id="59" name="Freeform 635">
                <a:extLst>
                  <a:ext uri="{FF2B5EF4-FFF2-40B4-BE49-F238E27FC236}">
                    <a16:creationId xmlns:a16="http://schemas.microsoft.com/office/drawing/2014/main" id="{56D6F6F4-D995-451C-B9E9-5FDF7E106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8290" y="4925054"/>
                <a:ext cx="1223805" cy="1229133"/>
              </a:xfrm>
              <a:custGeom>
                <a:avLst/>
                <a:gdLst>
                  <a:gd name="T0" fmla="*/ 537 w 537"/>
                  <a:gd name="T1" fmla="*/ 142 h 539"/>
                  <a:gd name="T2" fmla="*/ 292 w 537"/>
                  <a:gd name="T3" fmla="*/ 0 h 539"/>
                  <a:gd name="T4" fmla="*/ 0 w 537"/>
                  <a:gd name="T5" fmla="*/ 294 h 539"/>
                  <a:gd name="T6" fmla="*/ 141 w 537"/>
                  <a:gd name="T7" fmla="*/ 539 h 539"/>
                  <a:gd name="T8" fmla="*/ 537 w 537"/>
                  <a:gd name="T9" fmla="*/ 14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7" h="539">
                    <a:moveTo>
                      <a:pt x="537" y="142"/>
                    </a:moveTo>
                    <a:cubicBezTo>
                      <a:pt x="292" y="0"/>
                      <a:pt x="292" y="0"/>
                      <a:pt x="292" y="0"/>
                    </a:cubicBezTo>
                    <a:cubicBezTo>
                      <a:pt x="222" y="121"/>
                      <a:pt x="121" y="223"/>
                      <a:pt x="0" y="294"/>
                    </a:cubicBezTo>
                    <a:cubicBezTo>
                      <a:pt x="141" y="539"/>
                      <a:pt x="141" y="539"/>
                      <a:pt x="141" y="539"/>
                    </a:cubicBezTo>
                    <a:cubicBezTo>
                      <a:pt x="305" y="443"/>
                      <a:pt x="442" y="306"/>
                      <a:pt x="537" y="142"/>
                    </a:cubicBez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0E188DD-B3BC-4042-B0E1-38AFEEF4FE25}"/>
                  </a:ext>
                </a:extLst>
              </p:cNvPr>
              <p:cNvSpPr txBox="1"/>
              <p:nvPr/>
            </p:nvSpPr>
            <p:spPr>
              <a:xfrm rot="18806595">
                <a:off x="2718969" y="2277938"/>
                <a:ext cx="4027666" cy="380272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Down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استخدام الخدمة عبر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البوابة الإلكترونية</a:t>
                </a:r>
              </a:p>
            </p:txBody>
          </p:sp>
        </p:grpSp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45E4DB2A-F6ED-4B0C-9177-1BED2B502AF0}"/>
                </a:ext>
              </a:extLst>
            </p:cNvPr>
            <p:cNvGrpSpPr/>
            <p:nvPr/>
          </p:nvGrpSpPr>
          <p:grpSpPr>
            <a:xfrm>
              <a:off x="2939500" y="1865178"/>
              <a:ext cx="4112969" cy="4027666"/>
              <a:chOff x="2939500" y="1865178"/>
              <a:chExt cx="4112969" cy="4027666"/>
            </a:xfrm>
          </p:grpSpPr>
          <p:sp>
            <p:nvSpPr>
              <p:cNvPr id="57" name="Freeform 644">
                <a:extLst>
                  <a:ext uri="{FF2B5EF4-FFF2-40B4-BE49-F238E27FC236}">
                    <a16:creationId xmlns:a16="http://schemas.microsoft.com/office/drawing/2014/main" id="{C538B4FB-2EEE-4788-9F3A-345CC8881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0815" y="4019190"/>
                <a:ext cx="891654" cy="1229133"/>
              </a:xfrm>
              <a:custGeom>
                <a:avLst/>
                <a:gdLst>
                  <a:gd name="T0" fmla="*/ 108 w 391"/>
                  <a:gd name="T1" fmla="*/ 0 h 540"/>
                  <a:gd name="T2" fmla="*/ 0 w 391"/>
                  <a:gd name="T3" fmla="*/ 398 h 540"/>
                  <a:gd name="T4" fmla="*/ 245 w 391"/>
                  <a:gd name="T5" fmla="*/ 540 h 540"/>
                  <a:gd name="T6" fmla="*/ 391 w 391"/>
                  <a:gd name="T7" fmla="*/ 0 h 540"/>
                  <a:gd name="T8" fmla="*/ 108 w 391"/>
                  <a:gd name="T9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1" h="540">
                    <a:moveTo>
                      <a:pt x="108" y="0"/>
                    </a:moveTo>
                    <a:cubicBezTo>
                      <a:pt x="107" y="145"/>
                      <a:pt x="68" y="281"/>
                      <a:pt x="0" y="398"/>
                    </a:cubicBezTo>
                    <a:cubicBezTo>
                      <a:pt x="245" y="540"/>
                      <a:pt x="245" y="540"/>
                      <a:pt x="245" y="540"/>
                    </a:cubicBezTo>
                    <a:cubicBezTo>
                      <a:pt x="337" y="381"/>
                      <a:pt x="390" y="197"/>
                      <a:pt x="391" y="0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B72216A-8CDF-4F90-979A-A076EADB62E5}"/>
                  </a:ext>
                </a:extLst>
              </p:cNvPr>
              <p:cNvSpPr txBox="1"/>
              <p:nvPr/>
            </p:nvSpPr>
            <p:spPr>
              <a:xfrm rot="17375671">
                <a:off x="2827028" y="1977650"/>
                <a:ext cx="4027666" cy="380272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Down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توفر خصائص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القناة</a:t>
                </a:r>
              </a:p>
            </p:txBody>
          </p:sp>
        </p:grpSp>
        <p:grpSp>
          <p:nvGrpSpPr>
            <p:cNvPr id="15" name="Group 104">
              <a:extLst>
                <a:ext uri="{FF2B5EF4-FFF2-40B4-BE49-F238E27FC236}">
                  <a16:creationId xmlns:a16="http://schemas.microsoft.com/office/drawing/2014/main" id="{8518BE59-1FE6-466C-8473-B981BAF649CF}"/>
                </a:ext>
              </a:extLst>
            </p:cNvPr>
            <p:cNvGrpSpPr/>
            <p:nvPr/>
          </p:nvGrpSpPr>
          <p:grpSpPr>
            <a:xfrm>
              <a:off x="3698784" y="2307958"/>
              <a:ext cx="3353685" cy="3079268"/>
              <a:chOff x="3698784" y="2307958"/>
              <a:chExt cx="3353685" cy="3079268"/>
            </a:xfrm>
          </p:grpSpPr>
          <p:sp>
            <p:nvSpPr>
              <p:cNvPr id="55" name="Freeform 643">
                <a:extLst>
                  <a:ext uri="{FF2B5EF4-FFF2-40B4-BE49-F238E27FC236}">
                    <a16:creationId xmlns:a16="http://schemas.microsoft.com/office/drawing/2014/main" id="{D2E55300-5415-4CAD-9E0B-4A9A707FA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9695" y="2788281"/>
                <a:ext cx="882774" cy="1230910"/>
              </a:xfrm>
              <a:custGeom>
                <a:avLst/>
                <a:gdLst>
                  <a:gd name="T0" fmla="*/ 246 w 387"/>
                  <a:gd name="T1" fmla="*/ 0 h 540"/>
                  <a:gd name="T2" fmla="*/ 0 w 387"/>
                  <a:gd name="T3" fmla="*/ 139 h 540"/>
                  <a:gd name="T4" fmla="*/ 104 w 387"/>
                  <a:gd name="T5" fmla="*/ 536 h 540"/>
                  <a:gd name="T6" fmla="*/ 104 w 387"/>
                  <a:gd name="T7" fmla="*/ 540 h 540"/>
                  <a:gd name="T8" fmla="*/ 387 w 387"/>
                  <a:gd name="T9" fmla="*/ 540 h 540"/>
                  <a:gd name="T10" fmla="*/ 387 w 387"/>
                  <a:gd name="T11" fmla="*/ 536 h 540"/>
                  <a:gd name="T12" fmla="*/ 246 w 387"/>
                  <a:gd name="T13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7" h="540">
                    <a:moveTo>
                      <a:pt x="246" y="0"/>
                    </a:moveTo>
                    <a:cubicBezTo>
                      <a:pt x="0" y="139"/>
                      <a:pt x="0" y="139"/>
                      <a:pt x="0" y="139"/>
                    </a:cubicBezTo>
                    <a:cubicBezTo>
                      <a:pt x="66" y="256"/>
                      <a:pt x="104" y="392"/>
                      <a:pt x="104" y="536"/>
                    </a:cubicBezTo>
                    <a:cubicBezTo>
                      <a:pt x="104" y="537"/>
                      <a:pt x="104" y="538"/>
                      <a:pt x="104" y="540"/>
                    </a:cubicBezTo>
                    <a:cubicBezTo>
                      <a:pt x="387" y="540"/>
                      <a:pt x="387" y="540"/>
                      <a:pt x="387" y="540"/>
                    </a:cubicBezTo>
                    <a:cubicBezTo>
                      <a:pt x="387" y="538"/>
                      <a:pt x="387" y="537"/>
                      <a:pt x="387" y="536"/>
                    </a:cubicBezTo>
                    <a:cubicBezTo>
                      <a:pt x="387" y="341"/>
                      <a:pt x="336" y="158"/>
                      <a:pt x="246" y="0"/>
                    </a:cubicBez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1EED847-8AB9-46B8-8597-E309ACF61F0A}"/>
                  </a:ext>
                </a:extLst>
              </p:cNvPr>
              <p:cNvSpPr txBox="1"/>
              <p:nvPr/>
            </p:nvSpPr>
            <p:spPr>
              <a:xfrm rot="4551320">
                <a:off x="3612796" y="2393946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9092221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توفير البيانات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المفتوحة الحكومية</a:t>
                </a:r>
              </a:p>
            </p:txBody>
          </p:sp>
        </p:grpSp>
        <p:grpSp>
          <p:nvGrpSpPr>
            <p:cNvPr id="16" name="Group 107">
              <a:extLst>
                <a:ext uri="{FF2B5EF4-FFF2-40B4-BE49-F238E27FC236}">
                  <a16:creationId xmlns:a16="http://schemas.microsoft.com/office/drawing/2014/main" id="{A3B1EA7F-D452-4420-B933-21CEAF58FB1F}"/>
                </a:ext>
              </a:extLst>
            </p:cNvPr>
            <p:cNvGrpSpPr/>
            <p:nvPr/>
          </p:nvGrpSpPr>
          <p:grpSpPr>
            <a:xfrm>
              <a:off x="3621722" y="1972247"/>
              <a:ext cx="3109254" cy="3079268"/>
              <a:chOff x="3621722" y="1972247"/>
              <a:chExt cx="3109254" cy="3079268"/>
            </a:xfrm>
          </p:grpSpPr>
          <p:sp>
            <p:nvSpPr>
              <p:cNvPr id="53" name="Freeform 642">
                <a:extLst>
                  <a:ext uri="{FF2B5EF4-FFF2-40B4-BE49-F238E27FC236}">
                    <a16:creationId xmlns:a16="http://schemas.microsoft.com/office/drawing/2014/main" id="{1EB63609-53A4-414E-B10B-8DCBDE9C6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4384" y="2290944"/>
                <a:ext cx="836592" cy="813501"/>
              </a:xfrm>
              <a:custGeom>
                <a:avLst/>
                <a:gdLst>
                  <a:gd name="T0" fmla="*/ 0 w 367"/>
                  <a:gd name="T1" fmla="*/ 196 h 357"/>
                  <a:gd name="T2" fmla="*/ 121 w 367"/>
                  <a:gd name="T3" fmla="*/ 357 h 357"/>
                  <a:gd name="T4" fmla="*/ 367 w 367"/>
                  <a:gd name="T5" fmla="*/ 218 h 357"/>
                  <a:gd name="T6" fmla="*/ 205 w 367"/>
                  <a:gd name="T7" fmla="*/ 0 h 357"/>
                  <a:gd name="T8" fmla="*/ 0 w 367"/>
                  <a:gd name="T9" fmla="*/ 19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7" h="357">
                    <a:moveTo>
                      <a:pt x="0" y="196"/>
                    </a:moveTo>
                    <a:cubicBezTo>
                      <a:pt x="47" y="244"/>
                      <a:pt x="88" y="298"/>
                      <a:pt x="121" y="357"/>
                    </a:cubicBezTo>
                    <a:cubicBezTo>
                      <a:pt x="367" y="218"/>
                      <a:pt x="367" y="218"/>
                      <a:pt x="367" y="218"/>
                    </a:cubicBezTo>
                    <a:cubicBezTo>
                      <a:pt x="322" y="138"/>
                      <a:pt x="268" y="65"/>
                      <a:pt x="205" y="0"/>
                    </a:cubicBez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B1C6E7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6A87A17-1709-488D-95B0-FBA75A956BB2}"/>
                  </a:ext>
                </a:extLst>
              </p:cNvPr>
              <p:cNvSpPr txBox="1"/>
              <p:nvPr/>
            </p:nvSpPr>
            <p:spPr>
              <a:xfrm rot="3429055">
                <a:off x="3535734" y="2058235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9092221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توفر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/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المنصة</a:t>
                </a:r>
              </a:p>
            </p:txBody>
          </p:sp>
        </p:grpSp>
        <p:grpSp>
          <p:nvGrpSpPr>
            <p:cNvPr id="17" name="Group 110">
              <a:extLst>
                <a:ext uri="{FF2B5EF4-FFF2-40B4-BE49-F238E27FC236}">
                  <a16:creationId xmlns:a16="http://schemas.microsoft.com/office/drawing/2014/main" id="{C2560115-041B-4737-88E5-619CC7C4E6CB}"/>
                </a:ext>
              </a:extLst>
            </p:cNvPr>
            <p:cNvGrpSpPr/>
            <p:nvPr/>
          </p:nvGrpSpPr>
          <p:grpSpPr>
            <a:xfrm>
              <a:off x="2979634" y="2489818"/>
              <a:ext cx="3164824" cy="3353534"/>
              <a:chOff x="2979634" y="2489818"/>
              <a:chExt cx="3164824" cy="3353534"/>
            </a:xfrm>
          </p:grpSpPr>
          <p:sp>
            <p:nvSpPr>
              <p:cNvPr id="51" name="Freeform 638">
                <a:extLst>
                  <a:ext uri="{FF2B5EF4-FFF2-40B4-BE49-F238E27FC236}">
                    <a16:creationId xmlns:a16="http://schemas.microsoft.com/office/drawing/2014/main" id="{5FD62F4B-D2B2-4854-A6D5-072948F6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634" y="4601785"/>
                <a:ext cx="1593255" cy="1241567"/>
              </a:xfrm>
              <a:custGeom>
                <a:avLst/>
                <a:gdLst>
                  <a:gd name="T0" fmla="*/ 242 w 699"/>
                  <a:gd name="T1" fmla="*/ 0 h 545"/>
                  <a:gd name="T2" fmla="*/ 0 w 699"/>
                  <a:gd name="T3" fmla="*/ 140 h 545"/>
                  <a:gd name="T4" fmla="*/ 699 w 699"/>
                  <a:gd name="T5" fmla="*/ 545 h 545"/>
                  <a:gd name="T6" fmla="*/ 699 w 699"/>
                  <a:gd name="T7" fmla="*/ 266 h 545"/>
                  <a:gd name="T8" fmla="*/ 242 w 699"/>
                  <a:gd name="T9" fmla="*/ 0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9" h="545">
                    <a:moveTo>
                      <a:pt x="242" y="0"/>
                    </a:moveTo>
                    <a:cubicBezTo>
                      <a:pt x="0" y="140"/>
                      <a:pt x="0" y="140"/>
                      <a:pt x="0" y="140"/>
                    </a:cubicBezTo>
                    <a:cubicBezTo>
                      <a:pt x="138" y="382"/>
                      <a:pt x="399" y="545"/>
                      <a:pt x="699" y="545"/>
                    </a:cubicBezTo>
                    <a:cubicBezTo>
                      <a:pt x="699" y="266"/>
                      <a:pt x="699" y="266"/>
                      <a:pt x="699" y="266"/>
                    </a:cubicBezTo>
                    <a:cubicBezTo>
                      <a:pt x="503" y="265"/>
                      <a:pt x="333" y="159"/>
                      <a:pt x="242" y="0"/>
                    </a:cubicBez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 rtl="1"/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1944236-4D05-4244-9235-1AE960E13634}"/>
                  </a:ext>
                </a:extLst>
              </p:cNvPr>
              <p:cNvSpPr txBox="1"/>
              <p:nvPr/>
            </p:nvSpPr>
            <p:spPr>
              <a:xfrm rot="1626216">
                <a:off x="3065190" y="2489818"/>
                <a:ext cx="3079268" cy="290729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222436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solidFill>
                      <a:schemeClr val="bg1"/>
                    </a:solidFill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/>
                <a:r>
                  <a:rPr lang="ar-LB" sz="1400" dirty="0">
                    <a:solidFill>
                      <a:schemeClr val="tx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رضا المستخدم</a:t>
                </a:r>
              </a:p>
            </p:txBody>
          </p:sp>
        </p:grpSp>
        <p:grpSp>
          <p:nvGrpSpPr>
            <p:cNvPr id="18" name="Group 113">
              <a:extLst>
                <a:ext uri="{FF2B5EF4-FFF2-40B4-BE49-F238E27FC236}">
                  <a16:creationId xmlns:a16="http://schemas.microsoft.com/office/drawing/2014/main" id="{36D1BB56-5C72-42C0-AE7C-D55B7AF4F446}"/>
                </a:ext>
              </a:extLst>
            </p:cNvPr>
            <p:cNvGrpSpPr/>
            <p:nvPr/>
          </p:nvGrpSpPr>
          <p:grpSpPr>
            <a:xfrm>
              <a:off x="3105780" y="2489818"/>
              <a:ext cx="3079268" cy="3353533"/>
              <a:chOff x="3105780" y="2489818"/>
              <a:chExt cx="3079268" cy="3353533"/>
            </a:xfrm>
          </p:grpSpPr>
          <p:sp>
            <p:nvSpPr>
              <p:cNvPr id="49" name="Freeform 639">
                <a:extLst>
                  <a:ext uri="{FF2B5EF4-FFF2-40B4-BE49-F238E27FC236}">
                    <a16:creationId xmlns:a16="http://schemas.microsoft.com/office/drawing/2014/main" id="{F97C3453-1BAD-4B0E-87A6-58E2B9882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889" y="4607113"/>
                <a:ext cx="1589703" cy="1236238"/>
              </a:xfrm>
              <a:custGeom>
                <a:avLst/>
                <a:gdLst>
                  <a:gd name="T0" fmla="*/ 456 w 698"/>
                  <a:gd name="T1" fmla="*/ 0 h 543"/>
                  <a:gd name="T2" fmla="*/ 0 w 698"/>
                  <a:gd name="T3" fmla="*/ 264 h 543"/>
                  <a:gd name="T4" fmla="*/ 0 w 698"/>
                  <a:gd name="T5" fmla="*/ 264 h 543"/>
                  <a:gd name="T6" fmla="*/ 0 w 698"/>
                  <a:gd name="T7" fmla="*/ 543 h 543"/>
                  <a:gd name="T8" fmla="*/ 0 w 698"/>
                  <a:gd name="T9" fmla="*/ 543 h 543"/>
                  <a:gd name="T10" fmla="*/ 698 w 698"/>
                  <a:gd name="T11" fmla="*/ 140 h 543"/>
                  <a:gd name="T12" fmla="*/ 456 w 698"/>
                  <a:gd name="T13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8" h="543">
                    <a:moveTo>
                      <a:pt x="456" y="0"/>
                    </a:moveTo>
                    <a:cubicBezTo>
                      <a:pt x="365" y="157"/>
                      <a:pt x="195" y="264"/>
                      <a:pt x="0" y="264"/>
                    </a:cubicBezTo>
                    <a:cubicBezTo>
                      <a:pt x="0" y="264"/>
                      <a:pt x="0" y="264"/>
                      <a:pt x="0" y="264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298" y="543"/>
                      <a:pt x="558" y="381"/>
                      <a:pt x="698" y="140"/>
                    </a:cubicBezTo>
                    <a:lnTo>
                      <a:pt x="456" y="0"/>
                    </a:ln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374CCA3-EAA4-423B-972C-2A317B2402CF}"/>
                  </a:ext>
                </a:extLst>
              </p:cNvPr>
              <p:cNvSpPr txBox="1"/>
              <p:nvPr/>
            </p:nvSpPr>
            <p:spPr>
              <a:xfrm rot="19800000">
                <a:off x="3105780" y="2489818"/>
                <a:ext cx="3079268" cy="290729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222436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solidFill>
                      <a:schemeClr val="bg1"/>
                    </a:solidFill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r>
                  <a:rPr lang="ar-LB" sz="1400" dirty="0">
                    <a:solidFill>
                      <a:schemeClr val="tx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استخدام الخدمة</a:t>
                </a:r>
              </a:p>
            </p:txBody>
          </p:sp>
        </p:grpSp>
        <p:grpSp>
          <p:nvGrpSpPr>
            <p:cNvPr id="19" name="Group 116">
              <a:extLst>
                <a:ext uri="{FF2B5EF4-FFF2-40B4-BE49-F238E27FC236}">
                  <a16:creationId xmlns:a16="http://schemas.microsoft.com/office/drawing/2014/main" id="{DDF7D226-116C-410C-B3DF-F16A2D7C5B70}"/>
                </a:ext>
              </a:extLst>
            </p:cNvPr>
            <p:cNvGrpSpPr/>
            <p:nvPr/>
          </p:nvGrpSpPr>
          <p:grpSpPr>
            <a:xfrm>
              <a:off x="3036427" y="2431264"/>
              <a:ext cx="3133269" cy="3185070"/>
              <a:chOff x="3036427" y="2431264"/>
              <a:chExt cx="3133269" cy="3185070"/>
            </a:xfrm>
          </p:grpSpPr>
          <p:sp>
            <p:nvSpPr>
              <p:cNvPr id="47" name="Freeform 646">
                <a:extLst>
                  <a:ext uri="{FF2B5EF4-FFF2-40B4-BE49-F238E27FC236}">
                    <a16:creationId xmlns:a16="http://schemas.microsoft.com/office/drawing/2014/main" id="{8F917249-1CC6-44D5-BB4F-53D8722B2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5679" y="2431264"/>
                <a:ext cx="984017" cy="987569"/>
              </a:xfrm>
              <a:custGeom>
                <a:avLst/>
                <a:gdLst>
                  <a:gd name="T0" fmla="*/ 143 w 432"/>
                  <a:gd name="T1" fmla="*/ 0 h 434"/>
                  <a:gd name="T2" fmla="*/ 0 w 432"/>
                  <a:gd name="T3" fmla="*/ 241 h 434"/>
                  <a:gd name="T4" fmla="*/ 189 w 432"/>
                  <a:gd name="T5" fmla="*/ 434 h 434"/>
                  <a:gd name="T6" fmla="*/ 432 w 432"/>
                  <a:gd name="T7" fmla="*/ 296 h 434"/>
                  <a:gd name="T8" fmla="*/ 143 w 432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434">
                    <a:moveTo>
                      <a:pt x="143" y="0"/>
                    </a:moveTo>
                    <a:cubicBezTo>
                      <a:pt x="0" y="241"/>
                      <a:pt x="0" y="241"/>
                      <a:pt x="0" y="241"/>
                    </a:cubicBezTo>
                    <a:cubicBezTo>
                      <a:pt x="79" y="288"/>
                      <a:pt x="144" y="355"/>
                      <a:pt x="189" y="434"/>
                    </a:cubicBezTo>
                    <a:cubicBezTo>
                      <a:pt x="432" y="296"/>
                      <a:pt x="432" y="296"/>
                      <a:pt x="432" y="296"/>
                    </a:cubicBezTo>
                    <a:cubicBezTo>
                      <a:pt x="363" y="174"/>
                      <a:pt x="263" y="72"/>
                      <a:pt x="143" y="0"/>
                    </a:cubicBez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EF0584-9457-4061-9F2D-EF0155130764}"/>
                  </a:ext>
                </a:extLst>
              </p:cNvPr>
              <p:cNvSpPr txBox="1"/>
              <p:nvPr/>
            </p:nvSpPr>
            <p:spPr>
              <a:xfrm rot="2756911">
                <a:off x="2950439" y="2623054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5501467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>
                  <a:lnSpc>
                    <a:spcPts val="13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إتاحة الخدمات</a:t>
                </a:r>
                <a:b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</a:b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وتطورها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عبر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>
                  <a:lnSpc>
                    <a:spcPts val="13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الهاتف الجوال</a:t>
                </a:r>
              </a:p>
            </p:txBody>
          </p:sp>
        </p:grpSp>
        <p:grpSp>
          <p:nvGrpSpPr>
            <p:cNvPr id="20" name="Group 122">
              <a:extLst>
                <a:ext uri="{FF2B5EF4-FFF2-40B4-BE49-F238E27FC236}">
                  <a16:creationId xmlns:a16="http://schemas.microsoft.com/office/drawing/2014/main" id="{8C1A34FE-EA73-4014-8915-7FBBAF3EAC49}"/>
                </a:ext>
              </a:extLst>
            </p:cNvPr>
            <p:cNvGrpSpPr/>
            <p:nvPr/>
          </p:nvGrpSpPr>
          <p:grpSpPr>
            <a:xfrm>
              <a:off x="2736294" y="2403831"/>
              <a:ext cx="3359706" cy="3079268"/>
              <a:chOff x="2736294" y="2403831"/>
              <a:chExt cx="3359706" cy="3079268"/>
            </a:xfrm>
          </p:grpSpPr>
          <p:sp>
            <p:nvSpPr>
              <p:cNvPr id="45" name="Freeform 652">
                <a:extLst>
                  <a:ext uri="{FF2B5EF4-FFF2-40B4-BE49-F238E27FC236}">
                    <a16:creationId xmlns:a16="http://schemas.microsoft.com/office/drawing/2014/main" id="{B62B4D58-A910-49D7-9DFE-C5CBA4009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294" y="3079578"/>
                <a:ext cx="799292" cy="1841924"/>
              </a:xfrm>
              <a:custGeom>
                <a:avLst/>
                <a:gdLst>
                  <a:gd name="T0" fmla="*/ 280 w 351"/>
                  <a:gd name="T1" fmla="*/ 408 h 808"/>
                  <a:gd name="T2" fmla="*/ 351 w 351"/>
                  <a:gd name="T3" fmla="*/ 142 h 808"/>
                  <a:gd name="T4" fmla="*/ 110 w 351"/>
                  <a:gd name="T5" fmla="*/ 0 h 808"/>
                  <a:gd name="T6" fmla="*/ 0 w 351"/>
                  <a:gd name="T7" fmla="*/ 408 h 808"/>
                  <a:gd name="T8" fmla="*/ 106 w 351"/>
                  <a:gd name="T9" fmla="*/ 808 h 808"/>
                  <a:gd name="T10" fmla="*/ 349 w 351"/>
                  <a:gd name="T11" fmla="*/ 668 h 808"/>
                  <a:gd name="T12" fmla="*/ 280 w 351"/>
                  <a:gd name="T13" fmla="*/ 408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1" h="808">
                    <a:moveTo>
                      <a:pt x="280" y="408"/>
                    </a:moveTo>
                    <a:cubicBezTo>
                      <a:pt x="280" y="311"/>
                      <a:pt x="306" y="220"/>
                      <a:pt x="351" y="142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40" y="120"/>
                      <a:pt x="0" y="259"/>
                      <a:pt x="0" y="408"/>
                    </a:cubicBezTo>
                    <a:cubicBezTo>
                      <a:pt x="0" y="553"/>
                      <a:pt x="39" y="690"/>
                      <a:pt x="106" y="808"/>
                    </a:cubicBezTo>
                    <a:cubicBezTo>
                      <a:pt x="349" y="668"/>
                      <a:pt x="349" y="668"/>
                      <a:pt x="349" y="668"/>
                    </a:cubicBezTo>
                    <a:cubicBezTo>
                      <a:pt x="305" y="591"/>
                      <a:pt x="280" y="502"/>
                      <a:pt x="280" y="408"/>
                    </a:cubicBez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786565-E525-4552-B2C8-E988777CEA75}"/>
                  </a:ext>
                </a:extLst>
              </p:cNvPr>
              <p:cNvSpPr txBox="1"/>
              <p:nvPr/>
            </p:nvSpPr>
            <p:spPr>
              <a:xfrm rot="16200000">
                <a:off x="3102720" y="2489819"/>
                <a:ext cx="3079268" cy="290729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solidFill>
                      <a:schemeClr val="bg1"/>
                    </a:solidFill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r>
                  <a:rPr lang="ar-LB" sz="1400" dirty="0">
                    <a:solidFill>
                      <a:schemeClr val="tx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التسويق / التوعية</a:t>
                </a:r>
              </a:p>
            </p:txBody>
          </p:sp>
        </p:grpSp>
        <p:grpSp>
          <p:nvGrpSpPr>
            <p:cNvPr id="21" name="Group 125">
              <a:extLst>
                <a:ext uri="{FF2B5EF4-FFF2-40B4-BE49-F238E27FC236}">
                  <a16:creationId xmlns:a16="http://schemas.microsoft.com/office/drawing/2014/main" id="{09317F06-6878-41C2-A453-22302FA9B63F}"/>
                </a:ext>
              </a:extLst>
            </p:cNvPr>
            <p:cNvGrpSpPr/>
            <p:nvPr/>
          </p:nvGrpSpPr>
          <p:grpSpPr>
            <a:xfrm>
              <a:off x="3087180" y="2476810"/>
              <a:ext cx="3320526" cy="3079268"/>
              <a:chOff x="3087180" y="2476810"/>
              <a:chExt cx="3320526" cy="3079268"/>
            </a:xfrm>
          </p:grpSpPr>
          <p:sp>
            <p:nvSpPr>
              <p:cNvPr id="43" name="Freeform 648">
                <a:extLst>
                  <a:ext uri="{FF2B5EF4-FFF2-40B4-BE49-F238E27FC236}">
                    <a16:creationId xmlns:a16="http://schemas.microsoft.com/office/drawing/2014/main" id="{8323134C-825C-472E-8DCA-0CC4BB497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1967" y="4019190"/>
                <a:ext cx="795739" cy="905864"/>
              </a:xfrm>
              <a:custGeom>
                <a:avLst/>
                <a:gdLst>
                  <a:gd name="T0" fmla="*/ 0 w 349"/>
                  <a:gd name="T1" fmla="*/ 258 h 398"/>
                  <a:gd name="T2" fmla="*/ 241 w 349"/>
                  <a:gd name="T3" fmla="*/ 398 h 398"/>
                  <a:gd name="T4" fmla="*/ 349 w 349"/>
                  <a:gd name="T5" fmla="*/ 0 h 398"/>
                  <a:gd name="T6" fmla="*/ 69 w 349"/>
                  <a:gd name="T7" fmla="*/ 0 h 398"/>
                  <a:gd name="T8" fmla="*/ 0 w 349"/>
                  <a:gd name="T9" fmla="*/ 258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398">
                    <a:moveTo>
                      <a:pt x="0" y="258"/>
                    </a:moveTo>
                    <a:cubicBezTo>
                      <a:pt x="241" y="398"/>
                      <a:pt x="241" y="398"/>
                      <a:pt x="241" y="398"/>
                    </a:cubicBezTo>
                    <a:cubicBezTo>
                      <a:pt x="309" y="281"/>
                      <a:pt x="348" y="145"/>
                      <a:pt x="34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94"/>
                      <a:pt x="43" y="182"/>
                      <a:pt x="0" y="258"/>
                    </a:cubicBez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52E8BED-7B12-48AC-B698-A46D13B26E0D}"/>
                  </a:ext>
                </a:extLst>
              </p:cNvPr>
              <p:cNvSpPr txBox="1"/>
              <p:nvPr/>
            </p:nvSpPr>
            <p:spPr>
              <a:xfrm rot="6455419">
                <a:off x="3001192" y="2562798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5501467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>
                  <a:lnSpc>
                    <a:spcPts val="13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الوصول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>
                  <a:lnSpc>
                    <a:spcPts val="13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إلى القناة</a:t>
                </a:r>
              </a:p>
            </p:txBody>
          </p:sp>
        </p:grpSp>
        <p:grpSp>
          <p:nvGrpSpPr>
            <p:cNvPr id="22" name="Group 128">
              <a:extLst>
                <a:ext uri="{FF2B5EF4-FFF2-40B4-BE49-F238E27FC236}">
                  <a16:creationId xmlns:a16="http://schemas.microsoft.com/office/drawing/2014/main" id="{8D7CF5E3-83D2-4F7B-9A12-6931397FAA15}"/>
                </a:ext>
              </a:extLst>
            </p:cNvPr>
            <p:cNvGrpSpPr/>
            <p:nvPr/>
          </p:nvGrpSpPr>
          <p:grpSpPr>
            <a:xfrm>
              <a:off x="3130817" y="2440604"/>
              <a:ext cx="3276890" cy="3079268"/>
              <a:chOff x="3130817" y="2440604"/>
              <a:chExt cx="3276890" cy="3079268"/>
            </a:xfrm>
          </p:grpSpPr>
          <p:sp>
            <p:nvSpPr>
              <p:cNvPr id="41" name="Freeform 647">
                <a:extLst>
                  <a:ext uri="{FF2B5EF4-FFF2-40B4-BE49-F238E27FC236}">
                    <a16:creationId xmlns:a16="http://schemas.microsoft.com/office/drawing/2014/main" id="{40ECECF2-5337-4443-8D36-607E24606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5520" y="3104445"/>
                <a:ext cx="792187" cy="914745"/>
              </a:xfrm>
              <a:custGeom>
                <a:avLst/>
                <a:gdLst>
                  <a:gd name="T0" fmla="*/ 0 w 347"/>
                  <a:gd name="T1" fmla="*/ 138 h 401"/>
                  <a:gd name="T2" fmla="*/ 67 w 347"/>
                  <a:gd name="T3" fmla="*/ 397 h 401"/>
                  <a:gd name="T4" fmla="*/ 67 w 347"/>
                  <a:gd name="T5" fmla="*/ 401 h 401"/>
                  <a:gd name="T6" fmla="*/ 347 w 347"/>
                  <a:gd name="T7" fmla="*/ 401 h 401"/>
                  <a:gd name="T8" fmla="*/ 347 w 347"/>
                  <a:gd name="T9" fmla="*/ 397 h 401"/>
                  <a:gd name="T10" fmla="*/ 243 w 347"/>
                  <a:gd name="T11" fmla="*/ 0 h 401"/>
                  <a:gd name="T12" fmla="*/ 0 w 347"/>
                  <a:gd name="T13" fmla="*/ 138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7" h="401">
                    <a:moveTo>
                      <a:pt x="0" y="138"/>
                    </a:moveTo>
                    <a:cubicBezTo>
                      <a:pt x="43" y="215"/>
                      <a:pt x="67" y="303"/>
                      <a:pt x="67" y="397"/>
                    </a:cubicBezTo>
                    <a:cubicBezTo>
                      <a:pt x="67" y="398"/>
                      <a:pt x="67" y="399"/>
                      <a:pt x="67" y="401"/>
                    </a:cubicBezTo>
                    <a:cubicBezTo>
                      <a:pt x="347" y="401"/>
                      <a:pt x="347" y="401"/>
                      <a:pt x="347" y="401"/>
                    </a:cubicBezTo>
                    <a:cubicBezTo>
                      <a:pt x="347" y="399"/>
                      <a:pt x="347" y="398"/>
                      <a:pt x="347" y="397"/>
                    </a:cubicBezTo>
                    <a:cubicBezTo>
                      <a:pt x="347" y="253"/>
                      <a:pt x="309" y="117"/>
                      <a:pt x="243" y="0"/>
                    </a:cubicBez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40AD73-BB7A-4E13-B3C4-0C5AFCDEB17D}"/>
                  </a:ext>
                </a:extLst>
              </p:cNvPr>
              <p:cNvSpPr txBox="1"/>
              <p:nvPr/>
            </p:nvSpPr>
            <p:spPr>
              <a:xfrm rot="4568983">
                <a:off x="3044829" y="2526592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5501467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>
                  <a:lnSpc>
                    <a:spcPts val="13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توفير البيانات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>
                  <a:lnSpc>
                    <a:spcPts val="13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المفتوحة</a:t>
                </a:r>
              </a:p>
            </p:txBody>
          </p:sp>
        </p:grpSp>
        <p:grpSp>
          <p:nvGrpSpPr>
            <p:cNvPr id="23" name="Group 131">
              <a:extLst>
                <a:ext uri="{FF2B5EF4-FFF2-40B4-BE49-F238E27FC236}">
                  <a16:creationId xmlns:a16="http://schemas.microsoft.com/office/drawing/2014/main" id="{A0F9A3B6-3124-4D4B-B046-AE090EC7ACD6}"/>
                </a:ext>
              </a:extLst>
            </p:cNvPr>
            <p:cNvGrpSpPr/>
            <p:nvPr/>
          </p:nvGrpSpPr>
          <p:grpSpPr>
            <a:xfrm>
              <a:off x="2986739" y="2173714"/>
              <a:ext cx="3153973" cy="3283435"/>
              <a:chOff x="2986739" y="2173714"/>
              <a:chExt cx="3153973" cy="3283435"/>
            </a:xfrm>
          </p:grpSpPr>
          <p:sp>
            <p:nvSpPr>
              <p:cNvPr id="39" name="Freeform 653">
                <a:extLst>
                  <a:ext uri="{FF2B5EF4-FFF2-40B4-BE49-F238E27FC236}">
                    <a16:creationId xmlns:a16="http://schemas.microsoft.com/office/drawing/2014/main" id="{FA731069-6369-4DE9-BC18-4BA7A7ED4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739" y="2173714"/>
                <a:ext cx="1586150" cy="1229133"/>
              </a:xfrm>
              <a:custGeom>
                <a:avLst/>
                <a:gdLst>
                  <a:gd name="T0" fmla="*/ 696 w 696"/>
                  <a:gd name="T1" fmla="*/ 0 h 540"/>
                  <a:gd name="T2" fmla="*/ 696 w 696"/>
                  <a:gd name="T3" fmla="*/ 0 h 540"/>
                  <a:gd name="T4" fmla="*/ 0 w 696"/>
                  <a:gd name="T5" fmla="*/ 398 h 540"/>
                  <a:gd name="T6" fmla="*/ 241 w 696"/>
                  <a:gd name="T7" fmla="*/ 540 h 540"/>
                  <a:gd name="T8" fmla="*/ 696 w 696"/>
                  <a:gd name="T9" fmla="*/ 280 h 540"/>
                  <a:gd name="T10" fmla="*/ 696 w 696"/>
                  <a:gd name="T11" fmla="*/ 280 h 540"/>
                  <a:gd name="T12" fmla="*/ 696 w 696"/>
                  <a:gd name="T13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6" h="540">
                    <a:moveTo>
                      <a:pt x="696" y="0"/>
                    </a:moveTo>
                    <a:cubicBezTo>
                      <a:pt x="696" y="0"/>
                      <a:pt x="696" y="0"/>
                      <a:pt x="696" y="0"/>
                    </a:cubicBezTo>
                    <a:cubicBezTo>
                      <a:pt x="399" y="0"/>
                      <a:pt x="140" y="160"/>
                      <a:pt x="0" y="398"/>
                    </a:cubicBezTo>
                    <a:cubicBezTo>
                      <a:pt x="241" y="540"/>
                      <a:pt x="241" y="540"/>
                      <a:pt x="241" y="540"/>
                    </a:cubicBezTo>
                    <a:cubicBezTo>
                      <a:pt x="333" y="384"/>
                      <a:pt x="502" y="280"/>
                      <a:pt x="696" y="280"/>
                    </a:cubicBezTo>
                    <a:cubicBezTo>
                      <a:pt x="696" y="280"/>
                      <a:pt x="696" y="280"/>
                      <a:pt x="696" y="280"/>
                    </a:cubicBezTo>
                    <a:lnTo>
                      <a:pt x="696" y="0"/>
                    </a:ln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6F462F-C00D-4C0A-992E-FF9EFABD13C0}"/>
                  </a:ext>
                </a:extLst>
              </p:cNvPr>
              <p:cNvSpPr txBox="1"/>
              <p:nvPr/>
            </p:nvSpPr>
            <p:spPr>
              <a:xfrm rot="19682100">
                <a:off x="3061444" y="2549857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5501467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>
                  <a:lnSpc>
                    <a:spcPts val="13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تطوير القدرات</a:t>
                </a:r>
              </a:p>
            </p:txBody>
          </p:sp>
        </p:grpSp>
        <p:grpSp>
          <p:nvGrpSpPr>
            <p:cNvPr id="24" name="Group 134">
              <a:extLst>
                <a:ext uri="{FF2B5EF4-FFF2-40B4-BE49-F238E27FC236}">
                  <a16:creationId xmlns:a16="http://schemas.microsoft.com/office/drawing/2014/main" id="{36E3B822-959D-485C-A310-7137E1058F88}"/>
                </a:ext>
              </a:extLst>
            </p:cNvPr>
            <p:cNvGrpSpPr/>
            <p:nvPr/>
          </p:nvGrpSpPr>
          <p:grpSpPr>
            <a:xfrm>
              <a:off x="3003888" y="2173714"/>
              <a:ext cx="3079268" cy="3471972"/>
              <a:chOff x="3003888" y="2173714"/>
              <a:chExt cx="3079268" cy="3471972"/>
            </a:xfrm>
          </p:grpSpPr>
          <p:sp>
            <p:nvSpPr>
              <p:cNvPr id="37" name="Freeform 645">
                <a:extLst>
                  <a:ext uri="{FF2B5EF4-FFF2-40B4-BE49-F238E27FC236}">
                    <a16:creationId xmlns:a16="http://schemas.microsoft.com/office/drawing/2014/main" id="{D946A26C-866A-4A53-8234-3CE5867A5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889" y="2173714"/>
                <a:ext cx="937835" cy="806396"/>
              </a:xfrm>
              <a:custGeom>
                <a:avLst/>
                <a:gdLst>
                  <a:gd name="T0" fmla="*/ 412 w 412"/>
                  <a:gd name="T1" fmla="*/ 113 h 354"/>
                  <a:gd name="T2" fmla="*/ 0 w 412"/>
                  <a:gd name="T3" fmla="*/ 0 h 354"/>
                  <a:gd name="T4" fmla="*/ 0 w 412"/>
                  <a:gd name="T5" fmla="*/ 280 h 354"/>
                  <a:gd name="T6" fmla="*/ 269 w 412"/>
                  <a:gd name="T7" fmla="*/ 354 h 354"/>
                  <a:gd name="T8" fmla="*/ 412 w 412"/>
                  <a:gd name="T9" fmla="*/ 113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2" h="354">
                    <a:moveTo>
                      <a:pt x="412" y="113"/>
                    </a:moveTo>
                    <a:cubicBezTo>
                      <a:pt x="291" y="41"/>
                      <a:pt x="150" y="0"/>
                      <a:pt x="0" y="0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98" y="280"/>
                      <a:pt x="190" y="307"/>
                      <a:pt x="269" y="354"/>
                    </a:cubicBezTo>
                    <a:lnTo>
                      <a:pt x="412" y="113"/>
                    </a:lnTo>
                    <a:close/>
                  </a:path>
                </a:pathLst>
              </a:custGeom>
              <a:solidFill>
                <a:srgbClr val="8EAFDC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8AAC1FD-081D-4260-A5B5-0D37E4E2CC71}"/>
                  </a:ext>
                </a:extLst>
              </p:cNvPr>
              <p:cNvSpPr txBox="1"/>
              <p:nvPr/>
            </p:nvSpPr>
            <p:spPr>
              <a:xfrm rot="900000">
                <a:off x="3003888" y="2738394"/>
                <a:ext cx="3079268" cy="2907292"/>
              </a:xfrm>
              <a:prstGeom prst="rect">
                <a:avLst/>
              </a:prstGeom>
              <a:noFill/>
            </p:spPr>
            <p:txBody>
              <a:bodyPr spcFirstLastPara="1" wrap="square" numCol="1" rtlCol="0">
                <a:prstTxWarp prst="textArchUp">
                  <a:avLst>
                    <a:gd name="adj" fmla="val 11107624"/>
                  </a:avLst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pPr rtl="1">
                  <a:lnSpc>
                    <a:spcPts val="1100"/>
                  </a:lnSpc>
                </a:pP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 </a:t>
                </a: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توفر الخدمات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 </a:t>
                </a:r>
              </a:p>
              <a:p>
                <a:pPr rtl="1">
                  <a:lnSpc>
                    <a:spcPts val="11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وتطورها عبر</a:t>
                </a:r>
                <a:endParaRPr lang="en-US" sz="1400" dirty="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  <a:p>
                <a:pPr rtl="1">
                  <a:lnSpc>
                    <a:spcPts val="1100"/>
                  </a:lnSpc>
                </a:pP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البوابة</a:t>
                </a:r>
                <a:r>
                  <a:rPr lang="en-US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 </a:t>
                </a:r>
              </a:p>
              <a:p>
                <a:pPr rtl="1">
                  <a:lnSpc>
                    <a:spcPts val="1100"/>
                  </a:lnSpc>
                </a:pPr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الإلكترونية</a:t>
                </a:r>
              </a:p>
            </p:txBody>
          </p:sp>
        </p:grpSp>
        <p:grpSp>
          <p:nvGrpSpPr>
            <p:cNvPr id="25" name="Group 137">
              <a:extLst>
                <a:ext uri="{FF2B5EF4-FFF2-40B4-BE49-F238E27FC236}">
                  <a16:creationId xmlns:a16="http://schemas.microsoft.com/office/drawing/2014/main" id="{DD5F8A22-3149-4578-ABE8-52B8E2E76F25}"/>
                </a:ext>
              </a:extLst>
            </p:cNvPr>
            <p:cNvGrpSpPr/>
            <p:nvPr/>
          </p:nvGrpSpPr>
          <p:grpSpPr>
            <a:xfrm>
              <a:off x="4070409" y="3555601"/>
              <a:ext cx="1004959" cy="905864"/>
              <a:chOff x="4070409" y="3555601"/>
              <a:chExt cx="1004959" cy="905864"/>
            </a:xfrm>
          </p:grpSpPr>
          <p:sp>
            <p:nvSpPr>
              <p:cNvPr id="35" name="Freeform 656">
                <a:extLst>
                  <a:ext uri="{FF2B5EF4-FFF2-40B4-BE49-F238E27FC236}">
                    <a16:creationId xmlns:a16="http://schemas.microsoft.com/office/drawing/2014/main" id="{B584C826-61BF-40EB-AF7E-E99F8329D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956" y="3555601"/>
                <a:ext cx="904088" cy="905864"/>
              </a:xfrm>
              <a:custGeom>
                <a:avLst/>
                <a:gdLst>
                  <a:gd name="T0" fmla="*/ 397 w 397"/>
                  <a:gd name="T1" fmla="*/ 199 h 397"/>
                  <a:gd name="T2" fmla="*/ 199 w 397"/>
                  <a:gd name="T3" fmla="*/ 0 h 397"/>
                  <a:gd name="T4" fmla="*/ 199 w 397"/>
                  <a:gd name="T5" fmla="*/ 0 h 397"/>
                  <a:gd name="T6" fmla="*/ 0 w 397"/>
                  <a:gd name="T7" fmla="*/ 199 h 397"/>
                  <a:gd name="T8" fmla="*/ 26 w 397"/>
                  <a:gd name="T9" fmla="*/ 296 h 397"/>
                  <a:gd name="T10" fmla="*/ 26 w 397"/>
                  <a:gd name="T11" fmla="*/ 296 h 397"/>
                  <a:gd name="T12" fmla="*/ 199 w 397"/>
                  <a:gd name="T13" fmla="*/ 397 h 397"/>
                  <a:gd name="T14" fmla="*/ 371 w 397"/>
                  <a:gd name="T15" fmla="*/ 296 h 397"/>
                  <a:gd name="T16" fmla="*/ 371 w 397"/>
                  <a:gd name="T17" fmla="*/ 296 h 397"/>
                  <a:gd name="T18" fmla="*/ 371 w 397"/>
                  <a:gd name="T19" fmla="*/ 296 h 397"/>
                  <a:gd name="T20" fmla="*/ 397 w 397"/>
                  <a:gd name="T21" fmla="*/ 19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7" h="397">
                    <a:moveTo>
                      <a:pt x="397" y="199"/>
                    </a:moveTo>
                    <a:cubicBezTo>
                      <a:pt x="397" y="89"/>
                      <a:pt x="308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89" y="0"/>
                      <a:pt x="0" y="89"/>
                      <a:pt x="0" y="199"/>
                    </a:cubicBezTo>
                    <a:cubicBezTo>
                      <a:pt x="0" y="234"/>
                      <a:pt x="9" y="267"/>
                      <a:pt x="26" y="296"/>
                    </a:cubicBezTo>
                    <a:cubicBezTo>
                      <a:pt x="26" y="296"/>
                      <a:pt x="26" y="296"/>
                      <a:pt x="26" y="296"/>
                    </a:cubicBezTo>
                    <a:cubicBezTo>
                      <a:pt x="60" y="356"/>
                      <a:pt x="124" y="397"/>
                      <a:pt x="199" y="397"/>
                    </a:cubicBezTo>
                    <a:cubicBezTo>
                      <a:pt x="273" y="397"/>
                      <a:pt x="337" y="356"/>
                      <a:pt x="371" y="296"/>
                    </a:cubicBezTo>
                    <a:cubicBezTo>
                      <a:pt x="371" y="296"/>
                      <a:pt x="371" y="296"/>
                      <a:pt x="371" y="296"/>
                    </a:cubicBezTo>
                    <a:cubicBezTo>
                      <a:pt x="371" y="296"/>
                      <a:pt x="371" y="296"/>
                      <a:pt x="371" y="296"/>
                    </a:cubicBezTo>
                    <a:cubicBezTo>
                      <a:pt x="388" y="267"/>
                      <a:pt x="397" y="234"/>
                      <a:pt x="397" y="199"/>
                    </a:cubicBezTo>
                    <a:close/>
                  </a:path>
                </a:pathLst>
              </a:custGeom>
              <a:solidFill>
                <a:srgbClr val="2BACE2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96CE1D-0BD0-4539-8284-7967DE9DDE3C}"/>
                  </a:ext>
                </a:extLst>
              </p:cNvPr>
              <p:cNvSpPr txBox="1"/>
              <p:nvPr/>
            </p:nvSpPr>
            <p:spPr>
              <a:xfrm>
                <a:off x="4070409" y="3623813"/>
                <a:ext cx="10049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LB" sz="1200" b="1" dirty="0">
                    <a:solidFill>
                      <a:schemeClr val="bg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مؤشر نضوج</a:t>
                </a:r>
              </a:p>
              <a:p>
                <a:pPr algn="ctr"/>
                <a:r>
                  <a:rPr lang="ar-LB" sz="1200" b="1" dirty="0">
                    <a:solidFill>
                      <a:schemeClr val="bg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الخدمات الحكومية</a:t>
                </a:r>
              </a:p>
              <a:p>
                <a:pPr algn="ctr"/>
                <a:r>
                  <a:rPr lang="ar-LB" sz="1200" b="1" dirty="0">
                    <a:solidFill>
                      <a:schemeClr val="bg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الإلكترونية</a:t>
                </a:r>
              </a:p>
              <a:p>
                <a:pPr algn="ctr"/>
                <a:r>
                  <a:rPr lang="ar-LB" sz="1200" b="1" dirty="0">
                    <a:solidFill>
                      <a:schemeClr val="bg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النقالة</a:t>
                </a:r>
                <a:endParaRPr lang="en-US" sz="1200" b="1" dirty="0">
                  <a:solidFill>
                    <a:schemeClr val="bg1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34F11438-37BE-4543-8477-83C28801A3D4}"/>
                </a:ext>
              </a:extLst>
            </p:cNvPr>
            <p:cNvGrpSpPr/>
            <p:nvPr/>
          </p:nvGrpSpPr>
          <p:grpSpPr>
            <a:xfrm>
              <a:off x="3532034" y="3276601"/>
              <a:ext cx="2079935" cy="1930869"/>
              <a:chOff x="3532034" y="3276601"/>
              <a:chExt cx="2079935" cy="1930869"/>
            </a:xfrm>
          </p:grpSpPr>
          <p:sp>
            <p:nvSpPr>
              <p:cNvPr id="33" name="Freeform 655">
                <a:extLst>
                  <a:ext uri="{FF2B5EF4-FFF2-40B4-BE49-F238E27FC236}">
                    <a16:creationId xmlns:a16="http://schemas.microsoft.com/office/drawing/2014/main" id="{124AA491-9CC2-4234-BB79-408A05438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2034" y="4230558"/>
                <a:ext cx="2079935" cy="976912"/>
              </a:xfrm>
              <a:custGeom>
                <a:avLst/>
                <a:gdLst>
                  <a:gd name="T0" fmla="*/ 629 w 913"/>
                  <a:gd name="T1" fmla="*/ 0 h 429"/>
                  <a:gd name="T2" fmla="*/ 629 w 913"/>
                  <a:gd name="T3" fmla="*/ 0 h 429"/>
                  <a:gd name="T4" fmla="*/ 629 w 913"/>
                  <a:gd name="T5" fmla="*/ 0 h 429"/>
                  <a:gd name="T6" fmla="*/ 457 w 913"/>
                  <a:gd name="T7" fmla="*/ 101 h 429"/>
                  <a:gd name="T8" fmla="*/ 284 w 913"/>
                  <a:gd name="T9" fmla="*/ 0 h 429"/>
                  <a:gd name="T10" fmla="*/ 0 w 913"/>
                  <a:gd name="T11" fmla="*/ 163 h 429"/>
                  <a:gd name="T12" fmla="*/ 457 w 913"/>
                  <a:gd name="T13" fmla="*/ 429 h 429"/>
                  <a:gd name="T14" fmla="*/ 913 w 913"/>
                  <a:gd name="T15" fmla="*/ 165 h 429"/>
                  <a:gd name="T16" fmla="*/ 629 w 913"/>
                  <a:gd name="T17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3" h="429">
                    <a:moveTo>
                      <a:pt x="629" y="0"/>
                    </a:moveTo>
                    <a:cubicBezTo>
                      <a:pt x="629" y="0"/>
                      <a:pt x="629" y="0"/>
                      <a:pt x="629" y="0"/>
                    </a:cubicBezTo>
                    <a:cubicBezTo>
                      <a:pt x="629" y="0"/>
                      <a:pt x="629" y="0"/>
                      <a:pt x="629" y="0"/>
                    </a:cubicBezTo>
                    <a:cubicBezTo>
                      <a:pt x="595" y="60"/>
                      <a:pt x="531" y="101"/>
                      <a:pt x="457" y="101"/>
                    </a:cubicBezTo>
                    <a:cubicBezTo>
                      <a:pt x="382" y="101"/>
                      <a:pt x="318" y="60"/>
                      <a:pt x="284" y="0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91" y="322"/>
                      <a:pt x="261" y="429"/>
                      <a:pt x="457" y="429"/>
                    </a:cubicBezTo>
                    <a:cubicBezTo>
                      <a:pt x="652" y="429"/>
                      <a:pt x="822" y="322"/>
                      <a:pt x="913" y="165"/>
                    </a:cubicBezTo>
                    <a:lnTo>
                      <a:pt x="629" y="0"/>
                    </a:lnTo>
                    <a:close/>
                  </a:path>
                </a:pathLst>
              </a:custGeom>
              <a:solidFill>
                <a:srgbClr val="0E62AF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67ED65-D1C1-4B75-A5B8-C919F4C4A230}"/>
                  </a:ext>
                </a:extLst>
              </p:cNvPr>
              <p:cNvSpPr txBox="1"/>
              <p:nvPr/>
            </p:nvSpPr>
            <p:spPr>
              <a:xfrm>
                <a:off x="3733800" y="3276601"/>
                <a:ext cx="1694856" cy="160019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/>
                </a:prstTxWarp>
                <a:spAutoFit/>
              </a:bodyPr>
              <a:lstStyle>
                <a:defPPr>
                  <a:defRPr lang="en-US"/>
                </a:defPPr>
                <a:lvl1pPr algn="ctr">
                  <a:defRPr sz="1100" b="1">
                    <a:solidFill>
                      <a:schemeClr val="bg1"/>
                    </a:solidFill>
                    <a:latin typeface="Simplified Arabic" pitchFamily="18" charset="-78"/>
                    <a:cs typeface="Simplified Arabic" pitchFamily="18" charset="-78"/>
                  </a:defRPr>
                </a:lvl1pPr>
              </a:lstStyle>
              <a:p>
                <a:r>
                  <a:rPr lang="ar-LB" sz="1400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استخدام الخدمة والرضا حيالها</a:t>
                </a:r>
              </a:p>
            </p:txBody>
          </p:sp>
        </p:grpSp>
        <p:grpSp>
          <p:nvGrpSpPr>
            <p:cNvPr id="27" name="Group 143">
              <a:extLst>
                <a:ext uri="{FF2B5EF4-FFF2-40B4-BE49-F238E27FC236}">
                  <a16:creationId xmlns:a16="http://schemas.microsoft.com/office/drawing/2014/main" id="{2CF79715-5863-4747-8F53-E725E97CDAFE}"/>
                </a:ext>
              </a:extLst>
            </p:cNvPr>
            <p:cNvGrpSpPr/>
            <p:nvPr/>
          </p:nvGrpSpPr>
          <p:grpSpPr>
            <a:xfrm>
              <a:off x="3771900" y="2811372"/>
              <a:ext cx="1996375" cy="2034820"/>
              <a:chOff x="3771900" y="2811372"/>
              <a:chExt cx="1996375" cy="2034820"/>
            </a:xfrm>
          </p:grpSpPr>
          <p:sp>
            <p:nvSpPr>
              <p:cNvPr id="31" name="Freeform 649">
                <a:extLst>
                  <a:ext uri="{FF2B5EF4-FFF2-40B4-BE49-F238E27FC236}">
                    <a16:creationId xmlns:a16="http://schemas.microsoft.com/office/drawing/2014/main" id="{69C84129-C82D-407C-BD82-1CB2D4D47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889" y="2811372"/>
                <a:ext cx="1195386" cy="1795742"/>
              </a:xfrm>
              <a:custGeom>
                <a:avLst/>
                <a:gdLst>
                  <a:gd name="T0" fmla="*/ 198 w 525"/>
                  <a:gd name="T1" fmla="*/ 526 h 788"/>
                  <a:gd name="T2" fmla="*/ 172 w 525"/>
                  <a:gd name="T3" fmla="*/ 623 h 788"/>
                  <a:gd name="T4" fmla="*/ 456 w 525"/>
                  <a:gd name="T5" fmla="*/ 788 h 788"/>
                  <a:gd name="T6" fmla="*/ 525 w 525"/>
                  <a:gd name="T7" fmla="*/ 526 h 788"/>
                  <a:gd name="T8" fmla="*/ 0 w 525"/>
                  <a:gd name="T9" fmla="*/ 0 h 788"/>
                  <a:gd name="T10" fmla="*/ 0 w 525"/>
                  <a:gd name="T11" fmla="*/ 327 h 788"/>
                  <a:gd name="T12" fmla="*/ 198 w 525"/>
                  <a:gd name="T13" fmla="*/ 526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5" h="788">
                    <a:moveTo>
                      <a:pt x="198" y="526"/>
                    </a:moveTo>
                    <a:cubicBezTo>
                      <a:pt x="198" y="561"/>
                      <a:pt x="189" y="595"/>
                      <a:pt x="172" y="623"/>
                    </a:cubicBezTo>
                    <a:cubicBezTo>
                      <a:pt x="456" y="788"/>
                      <a:pt x="456" y="788"/>
                      <a:pt x="456" y="788"/>
                    </a:cubicBezTo>
                    <a:cubicBezTo>
                      <a:pt x="500" y="711"/>
                      <a:pt x="525" y="621"/>
                      <a:pt x="525" y="526"/>
                    </a:cubicBezTo>
                    <a:cubicBezTo>
                      <a:pt x="525" y="235"/>
                      <a:pt x="290" y="0"/>
                      <a:pt x="0" y="0"/>
                    </a:cubicBezTo>
                    <a:cubicBezTo>
                      <a:pt x="0" y="327"/>
                      <a:pt x="0" y="327"/>
                      <a:pt x="0" y="327"/>
                    </a:cubicBezTo>
                    <a:cubicBezTo>
                      <a:pt x="109" y="327"/>
                      <a:pt x="198" y="416"/>
                      <a:pt x="198" y="526"/>
                    </a:cubicBezTo>
                    <a:close/>
                  </a:path>
                </a:pathLst>
              </a:custGeom>
              <a:solidFill>
                <a:srgbClr val="0E62AF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A38F12D-0D08-4112-87E4-6AD0938C0FEE}"/>
                  </a:ext>
                </a:extLst>
              </p:cNvPr>
              <p:cNvSpPr/>
              <p:nvPr/>
            </p:nvSpPr>
            <p:spPr>
              <a:xfrm rot="3600000">
                <a:off x="3724572" y="3198664"/>
                <a:ext cx="1694856" cy="160019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ar-LB" sz="1200" b="1" dirty="0">
                    <a:solidFill>
                      <a:schemeClr val="bg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توفر الخدمة وتطورها</a:t>
                </a:r>
              </a:p>
            </p:txBody>
          </p:sp>
        </p:grpSp>
        <p:grpSp>
          <p:nvGrpSpPr>
            <p:cNvPr id="28" name="Group 146">
              <a:extLst>
                <a:ext uri="{FF2B5EF4-FFF2-40B4-BE49-F238E27FC236}">
                  <a16:creationId xmlns:a16="http://schemas.microsoft.com/office/drawing/2014/main" id="{92B6C82B-42C9-4253-951B-0343CAEC601D}"/>
                </a:ext>
              </a:extLst>
            </p:cNvPr>
            <p:cNvGrpSpPr/>
            <p:nvPr/>
          </p:nvGrpSpPr>
          <p:grpSpPr>
            <a:xfrm>
              <a:off x="3373951" y="2811372"/>
              <a:ext cx="1987215" cy="2034819"/>
              <a:chOff x="3373951" y="2811372"/>
              <a:chExt cx="1987215" cy="2034819"/>
            </a:xfrm>
          </p:grpSpPr>
          <p:sp>
            <p:nvSpPr>
              <p:cNvPr id="29" name="Freeform 654">
                <a:extLst>
                  <a:ext uri="{FF2B5EF4-FFF2-40B4-BE49-F238E27FC236}">
                    <a16:creationId xmlns:a16="http://schemas.microsoft.com/office/drawing/2014/main" id="{2BF8C134-D0EC-4E7F-A37C-0B96F0064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951" y="2811372"/>
                <a:ext cx="1198938" cy="1790413"/>
              </a:xfrm>
              <a:custGeom>
                <a:avLst/>
                <a:gdLst>
                  <a:gd name="T0" fmla="*/ 526 w 526"/>
                  <a:gd name="T1" fmla="*/ 0 h 786"/>
                  <a:gd name="T2" fmla="*/ 526 w 526"/>
                  <a:gd name="T3" fmla="*/ 0 h 786"/>
                  <a:gd name="T4" fmla="*/ 0 w 526"/>
                  <a:gd name="T5" fmla="*/ 526 h 786"/>
                  <a:gd name="T6" fmla="*/ 69 w 526"/>
                  <a:gd name="T7" fmla="*/ 786 h 786"/>
                  <a:gd name="T8" fmla="*/ 353 w 526"/>
                  <a:gd name="T9" fmla="*/ 623 h 786"/>
                  <a:gd name="T10" fmla="*/ 327 w 526"/>
                  <a:gd name="T11" fmla="*/ 526 h 786"/>
                  <a:gd name="T12" fmla="*/ 526 w 526"/>
                  <a:gd name="T13" fmla="*/ 327 h 786"/>
                  <a:gd name="T14" fmla="*/ 526 w 526"/>
                  <a:gd name="T15" fmla="*/ 327 h 786"/>
                  <a:gd name="T16" fmla="*/ 526 w 526"/>
                  <a:gd name="T17" fmla="*/ 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6" h="786">
                    <a:moveTo>
                      <a:pt x="526" y="0"/>
                    </a:moveTo>
                    <a:cubicBezTo>
                      <a:pt x="526" y="0"/>
                      <a:pt x="526" y="0"/>
                      <a:pt x="526" y="0"/>
                    </a:cubicBezTo>
                    <a:cubicBezTo>
                      <a:pt x="235" y="0"/>
                      <a:pt x="0" y="235"/>
                      <a:pt x="0" y="526"/>
                    </a:cubicBezTo>
                    <a:cubicBezTo>
                      <a:pt x="0" y="620"/>
                      <a:pt x="25" y="709"/>
                      <a:pt x="69" y="786"/>
                    </a:cubicBezTo>
                    <a:cubicBezTo>
                      <a:pt x="353" y="623"/>
                      <a:pt x="353" y="623"/>
                      <a:pt x="353" y="623"/>
                    </a:cubicBezTo>
                    <a:cubicBezTo>
                      <a:pt x="336" y="594"/>
                      <a:pt x="327" y="561"/>
                      <a:pt x="327" y="526"/>
                    </a:cubicBezTo>
                    <a:cubicBezTo>
                      <a:pt x="327" y="416"/>
                      <a:pt x="416" y="327"/>
                      <a:pt x="526" y="327"/>
                    </a:cubicBezTo>
                    <a:cubicBezTo>
                      <a:pt x="526" y="327"/>
                      <a:pt x="526" y="327"/>
                      <a:pt x="526" y="327"/>
                    </a:cubicBez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0E62AF"/>
              </a:solidFill>
              <a:ln w="285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latin typeface="Traditional Arabic" panose="02020603050405020304" pitchFamily="18" charset="-78"/>
                  <a:cs typeface="Traditional Arabic" panose="02020603050405020304" pitchFamily="18" charset="-78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5B78A9-5CBC-41A7-B639-FC7BA1A628C7}"/>
                  </a:ext>
                </a:extLst>
              </p:cNvPr>
              <p:cNvSpPr/>
              <p:nvPr/>
            </p:nvSpPr>
            <p:spPr>
              <a:xfrm rot="18000000">
                <a:off x="3713639" y="3198663"/>
                <a:ext cx="1694856" cy="160019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ar-LB" sz="1200" b="1" dirty="0">
                    <a:solidFill>
                      <a:schemeClr val="bg1"/>
                    </a:solidFill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الوصول الى الجمهور</a:t>
                </a:r>
              </a:p>
            </p:txBody>
          </p:sp>
        </p:grpSp>
      </p:grpSp>
      <p:sp>
        <p:nvSpPr>
          <p:cNvPr id="75" name="Left Arrow Callout 24">
            <a:extLst>
              <a:ext uri="{FF2B5EF4-FFF2-40B4-BE49-F238E27FC236}">
                <a16:creationId xmlns:a16="http://schemas.microsoft.com/office/drawing/2014/main" id="{882DFE71-6C17-4DBC-A176-3CFE3C768698}"/>
              </a:ext>
            </a:extLst>
          </p:cNvPr>
          <p:cNvSpPr/>
          <p:nvPr/>
        </p:nvSpPr>
        <p:spPr>
          <a:xfrm>
            <a:off x="6256120" y="2815292"/>
            <a:ext cx="2833771" cy="2528374"/>
          </a:xfrm>
          <a:prstGeom prst="leftArrowCallout">
            <a:avLst>
              <a:gd name="adj1" fmla="val 13447"/>
              <a:gd name="adj2" fmla="val 15011"/>
              <a:gd name="adj3" fmla="val 25000"/>
              <a:gd name="adj4" fmla="val 64977"/>
            </a:avLst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spcBef>
                <a:spcPts val="1200"/>
              </a:spcBef>
            </a:pPr>
            <a:r>
              <a:rPr lang="ar-LB" sz="2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1</a:t>
            </a:r>
            <a:r>
              <a:rPr lang="ar-LB" sz="20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مؤشر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spcBef>
                <a:spcPts val="1200"/>
              </a:spcBef>
            </a:pPr>
            <a:r>
              <a:rPr lang="ar-LB" sz="2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3</a:t>
            </a:r>
            <a:r>
              <a:rPr lang="ar-LB" sz="20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مؤشرات فرعية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spcBef>
                <a:spcPts val="1200"/>
              </a:spcBef>
            </a:pPr>
            <a:r>
              <a:rPr lang="ar-LB" sz="2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11</a:t>
            </a:r>
            <a:r>
              <a:rPr lang="ar-LB" sz="20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فئة مؤشرات </a:t>
            </a:r>
          </a:p>
          <a:p>
            <a:pPr algn="r" rtl="1">
              <a:spcBef>
                <a:spcPts val="1200"/>
              </a:spcBef>
            </a:pPr>
            <a:r>
              <a:rPr lang="ar-LB" sz="2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24</a:t>
            </a:r>
            <a:r>
              <a:rPr lang="ar-LB" sz="20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مؤشر رئيسي</a:t>
            </a:r>
          </a:p>
          <a:p>
            <a:pPr algn="r" rtl="1">
              <a:spcBef>
                <a:spcPts val="1200"/>
              </a:spcBef>
            </a:pPr>
            <a:r>
              <a:rPr lang="ar-LB" sz="2000" b="1" dirty="0">
                <a:solidFill>
                  <a:schemeClr val="bg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84</a:t>
            </a:r>
            <a:r>
              <a:rPr lang="ar-LB" sz="2000" b="1" dirty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LB" sz="2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خدمة حكومية الكترونية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8F3F2-2C37-4C7D-AD76-FC9C257F34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0913" y="1309104"/>
            <a:ext cx="3038804" cy="13450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SA" sz="2000" dirty="0"/>
              <a:t> - الاطلاق </a:t>
            </a:r>
            <a:r>
              <a:rPr lang="ar-SA" sz="2000" dirty="0">
                <a:solidFill>
                  <a:srgbClr val="1377C9"/>
                </a:solidFill>
              </a:rPr>
              <a:t>2014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ar-SA" sz="2000" dirty="0">
                <a:solidFill>
                  <a:srgbClr val="1377C9"/>
                </a:solidFill>
              </a:rPr>
              <a:t>التنفيذ التجريبي </a:t>
            </a:r>
            <a:r>
              <a:rPr lang="ar-SA" sz="2000" dirty="0"/>
              <a:t>201</a:t>
            </a:r>
            <a:r>
              <a:rPr lang="ar-SY" sz="2000" dirty="0"/>
              <a:t>6</a:t>
            </a:r>
            <a:r>
              <a:rPr lang="ar-SA" sz="2000" dirty="0"/>
              <a:t>-2017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ar-SA" sz="2000" dirty="0">
                <a:solidFill>
                  <a:srgbClr val="1377C9"/>
                </a:solidFill>
              </a:rPr>
              <a:t>التنفيذ الأول </a:t>
            </a:r>
            <a:r>
              <a:rPr lang="ar-SA" sz="2000" dirty="0"/>
              <a:t>2018</a:t>
            </a:r>
            <a:endParaRPr lang="ar-LB" sz="2000" dirty="0"/>
          </a:p>
        </p:txBody>
      </p:sp>
    </p:spTree>
    <p:extLst>
      <p:ext uri="{BB962C8B-B14F-4D97-AF65-F5344CB8AC3E}">
        <p14:creationId xmlns:p14="http://schemas.microsoft.com/office/powerpoint/2010/main" val="105789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5" grpI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754B5-9591-49AA-BD17-549058D7BE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0859" y="517077"/>
            <a:ext cx="7384868" cy="414338"/>
          </a:xfrm>
        </p:spPr>
        <p:txBody>
          <a:bodyPr/>
          <a:lstStyle/>
          <a:p>
            <a:pPr rtl="1"/>
            <a:r>
              <a:rPr lang="ar-SA" sz="2800" dirty="0">
                <a:solidFill>
                  <a:srgbClr val="1377C9"/>
                </a:solidFill>
              </a:rPr>
              <a:t>نتائج جرد خدمات </a:t>
            </a:r>
            <a:r>
              <a:rPr lang="en-US" sz="2800" dirty="0">
                <a:solidFill>
                  <a:srgbClr val="1377C9"/>
                </a:solidFill>
              </a:rPr>
              <a:t> GEMS</a:t>
            </a:r>
            <a:r>
              <a:rPr lang="zh-TW" altLang="en-US" sz="2800" dirty="0">
                <a:solidFill>
                  <a:srgbClr val="1377C9"/>
                </a:solidFill>
              </a:rPr>
              <a:t> </a:t>
            </a:r>
            <a:r>
              <a:rPr lang="ar-SA" altLang="zh-TW" sz="2800" dirty="0">
                <a:solidFill>
                  <a:srgbClr val="1377C9"/>
                </a:solidFill>
              </a:rPr>
              <a:t>في الدول العربية</a:t>
            </a:r>
            <a:r>
              <a:rPr lang="ar-LB" altLang="zh-TW" sz="2800" dirty="0">
                <a:solidFill>
                  <a:srgbClr val="1377C9"/>
                </a:solidFill>
              </a:rPr>
              <a:t> </a:t>
            </a:r>
            <a:r>
              <a:rPr lang="en-US" altLang="zh-TW" sz="2800" dirty="0">
                <a:solidFill>
                  <a:srgbClr val="1377C9"/>
                </a:solidFill>
              </a:rPr>
              <a:t> </a:t>
            </a:r>
            <a:r>
              <a:rPr lang="ar-LB" altLang="zh-TW" sz="2800" dirty="0">
                <a:solidFill>
                  <a:srgbClr val="1377C9"/>
                </a:solidFill>
              </a:rPr>
              <a:t>(2016)</a:t>
            </a:r>
            <a:endParaRPr lang="ar-LB" sz="2800" dirty="0">
              <a:solidFill>
                <a:srgbClr val="1377C9"/>
              </a:solidFill>
            </a:endParaRPr>
          </a:p>
          <a:p>
            <a:pPr rtl="1"/>
            <a:endParaRPr lang="ar-LB" sz="2800" dirty="0">
              <a:solidFill>
                <a:srgbClr val="1377C9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AE0DF19-3FE4-459E-AAF0-6C801BD2AC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7357817"/>
              </p:ext>
            </p:extLst>
          </p:nvPr>
        </p:nvGraphicFramePr>
        <p:xfrm>
          <a:off x="562545" y="1332011"/>
          <a:ext cx="8161259" cy="4193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315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83C87BFD-6FE0-4C45-9D80-73FA2833B28B}"/>
              </a:ext>
            </a:extLst>
          </p:cNvPr>
          <p:cNvSpPr/>
          <p:nvPr/>
        </p:nvSpPr>
        <p:spPr>
          <a:xfrm>
            <a:off x="6005351" y="4620696"/>
            <a:ext cx="131855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Alternate Process 53"/>
          <p:cNvSpPr/>
          <p:nvPr/>
        </p:nvSpPr>
        <p:spPr>
          <a:xfrm>
            <a:off x="4439919" y="4612327"/>
            <a:ext cx="1159216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Alternate Process 52"/>
          <p:cNvSpPr/>
          <p:nvPr/>
        </p:nvSpPr>
        <p:spPr>
          <a:xfrm>
            <a:off x="2294044" y="4636859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65A1B07B-6ECA-44A4-9F11-74DF2AF2B486}"/>
              </a:ext>
            </a:extLst>
          </p:cNvPr>
          <p:cNvSpPr/>
          <p:nvPr/>
        </p:nvSpPr>
        <p:spPr>
          <a:xfrm>
            <a:off x="647487" y="4618967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Alternate Process 41"/>
          <p:cNvSpPr/>
          <p:nvPr/>
        </p:nvSpPr>
        <p:spPr>
          <a:xfrm>
            <a:off x="7830773" y="3195218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3DC481C5-C3D8-491E-A06C-E26006C7BA36}"/>
              </a:ext>
            </a:extLst>
          </p:cNvPr>
          <p:cNvSpPr/>
          <p:nvPr/>
        </p:nvSpPr>
        <p:spPr>
          <a:xfrm>
            <a:off x="6539881" y="3195218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Alternate Process 55"/>
          <p:cNvSpPr/>
          <p:nvPr/>
        </p:nvSpPr>
        <p:spPr>
          <a:xfrm>
            <a:off x="5239973" y="3158704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Alternate Process 59"/>
          <p:cNvSpPr/>
          <p:nvPr/>
        </p:nvSpPr>
        <p:spPr>
          <a:xfrm>
            <a:off x="3906995" y="3161778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DCD17B62-498A-4302-B0FF-AA7F9BEC3322}"/>
              </a:ext>
            </a:extLst>
          </p:cNvPr>
          <p:cNvSpPr/>
          <p:nvPr/>
        </p:nvSpPr>
        <p:spPr>
          <a:xfrm>
            <a:off x="1354420" y="3179666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Alternate Process 39"/>
          <p:cNvSpPr/>
          <p:nvPr/>
        </p:nvSpPr>
        <p:spPr>
          <a:xfrm>
            <a:off x="2652216" y="3195218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Alternate Process 42"/>
          <p:cNvSpPr/>
          <p:nvPr/>
        </p:nvSpPr>
        <p:spPr>
          <a:xfrm>
            <a:off x="134573" y="3152775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Alternate Process 47"/>
          <p:cNvSpPr/>
          <p:nvPr/>
        </p:nvSpPr>
        <p:spPr>
          <a:xfrm>
            <a:off x="6502303" y="1860436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Alternate Process 54"/>
          <p:cNvSpPr/>
          <p:nvPr/>
        </p:nvSpPr>
        <p:spPr>
          <a:xfrm>
            <a:off x="7808103" y="1822858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D99241DC-AB50-45ED-83C5-DB468AAB4B1C}"/>
              </a:ext>
            </a:extLst>
          </p:cNvPr>
          <p:cNvSpPr/>
          <p:nvPr/>
        </p:nvSpPr>
        <p:spPr>
          <a:xfrm>
            <a:off x="5222306" y="1820181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Alternate Process 37"/>
          <p:cNvSpPr/>
          <p:nvPr/>
        </p:nvSpPr>
        <p:spPr>
          <a:xfrm>
            <a:off x="3929170" y="1835384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Alternate Process 58"/>
          <p:cNvSpPr/>
          <p:nvPr/>
        </p:nvSpPr>
        <p:spPr>
          <a:xfrm>
            <a:off x="2649173" y="1860436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Alternate Process 60"/>
          <p:cNvSpPr/>
          <p:nvPr/>
        </p:nvSpPr>
        <p:spPr>
          <a:xfrm>
            <a:off x="1346799" y="1835384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Alternate Process 33"/>
          <p:cNvSpPr/>
          <p:nvPr/>
        </p:nvSpPr>
        <p:spPr>
          <a:xfrm>
            <a:off x="139081" y="1835384"/>
            <a:ext cx="1117697" cy="1263764"/>
          </a:xfrm>
          <a:prstGeom prst="flowChartAlternate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1"/>
            <a:r>
              <a:rPr lang="ar-SA" sz="3200" dirty="0">
                <a:solidFill>
                  <a:srgbClr val="1377C9"/>
                </a:solidFill>
              </a:rPr>
              <a:t>التنفيذ الأول للمؤشر </a:t>
            </a:r>
            <a:r>
              <a:rPr lang="en-GB" sz="3200" dirty="0">
                <a:solidFill>
                  <a:srgbClr val="1377C9"/>
                </a:solidFill>
              </a:rPr>
              <a:t>GEMS-2018</a:t>
            </a:r>
            <a:endParaRPr lang="en-US" sz="3200" dirty="0">
              <a:solidFill>
                <a:srgbClr val="1377C9"/>
              </a:solidFill>
            </a:endParaRPr>
          </a:p>
          <a:p>
            <a:pPr algn="ctr" rtl="1"/>
            <a:endParaRPr lang="en-US" sz="3200" dirty="0">
              <a:solidFill>
                <a:srgbClr val="1377C9"/>
              </a:solidFill>
            </a:endParaRPr>
          </a:p>
        </p:txBody>
      </p:sp>
      <p:pic>
        <p:nvPicPr>
          <p:cNvPr id="5" name="Picture 4" descr="egypt_f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6903" y="2009775"/>
            <a:ext cx="1069975" cy="71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iraq_fl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9173" y="2009775"/>
            <a:ext cx="1069975" cy="71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jordan_fla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573" y="2009775"/>
            <a:ext cx="1069975" cy="71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ksa_fl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9973" y="2009775"/>
            <a:ext cx="1069975" cy="71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kuwait_fla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5373" y="1981200"/>
            <a:ext cx="1069975" cy="71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lebanon_fl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30773" y="1981200"/>
            <a:ext cx="1069975" cy="71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sudan_fla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45425" y="3357562"/>
            <a:ext cx="1069975" cy="71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yemen_fla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0025" y="3357562"/>
            <a:ext cx="1069975" cy="71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uae_fla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4625" y="3357562"/>
            <a:ext cx="1069975" cy="71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syria_fla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9225" y="3357562"/>
            <a:ext cx="1069975" cy="71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qatar_fla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63825" y="3357562"/>
            <a:ext cx="1069975" cy="71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palestine_fla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1894" y="3370152"/>
            <a:ext cx="1069975" cy="71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28600" y="2724150"/>
            <a:ext cx="87630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Bahrain         Egypt              Iraq             Jordan          KSA              Kuwait           Lebanon</a:t>
            </a:r>
          </a:p>
        </p:txBody>
      </p:sp>
      <p:pic>
        <p:nvPicPr>
          <p:cNvPr id="18" name="Picture 2" descr="http://t2.gstatic.com/images?q=tbn:ANd9GcRbthMkxSrMjkUuvnTZ-VZcQzQv7uJgxR9W6WnCJV1CjxjTiWDzi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7" y="4839923"/>
            <a:ext cx="1101343" cy="73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23331" y="5524500"/>
            <a:ext cx="7107442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  Libya </a:t>
            </a:r>
            <a:r>
              <a:rPr lang="en-US" sz="2000" dirty="0">
                <a:latin typeface="+mj-lt"/>
              </a:rPr>
              <a:t>              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Morocco</a:t>
            </a:r>
            <a:r>
              <a:rPr lang="en-US" sz="2000" dirty="0">
                <a:latin typeface="+mj-lt"/>
              </a:rPr>
              <a:t>                        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Tunisia             Mauritania</a:t>
            </a:r>
          </a:p>
        </p:txBody>
      </p:sp>
      <p:pic>
        <p:nvPicPr>
          <p:cNvPr id="20" name="Picture 4" descr="http://t1.gstatic.com/images?q=tbn:ANd9GcSMQkjfy9w5wfGZD-K2QtRT6lep1E6SNmDZJP-13PJ9LG89Ax9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44" y="4839902"/>
            <a:ext cx="1079279" cy="709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6" descr="http://t3.gstatic.com/images?q=tbn:ANd9GcQJtldhuN0ArM7Wa3coLzG3t2EBmyJsBQSEFygrA0jXdLkUU0gKgQ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19" y="4773409"/>
            <a:ext cx="1171742" cy="775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" name="Picture 36" descr="bahrain_fla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2150" y="2018623"/>
            <a:ext cx="1069975" cy="71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 descr="oman_fla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9225" y="3357562"/>
            <a:ext cx="1069975" cy="71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112711" y="4103132"/>
            <a:ext cx="8896715" cy="4268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    Oman       Palestine     Qatar              Syria               UAE             Yemen           Sudan</a:t>
            </a:r>
          </a:p>
        </p:txBody>
      </p:sp>
      <p:pic>
        <p:nvPicPr>
          <p:cNvPr id="2050" name="Picture 2" descr="C:\Users\93692\Desktop\mr.gif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101311" y="4735686"/>
            <a:ext cx="1126635" cy="751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" name="Flowchart: Alternate Process 51"/>
          <p:cNvSpPr/>
          <p:nvPr/>
        </p:nvSpPr>
        <p:spPr>
          <a:xfrm>
            <a:off x="7480546" y="6111456"/>
            <a:ext cx="655114" cy="477532"/>
          </a:xfrm>
          <a:prstGeom prst="flowChartAlternateProcess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000" dirty="0">
                <a:solidFill>
                  <a:srgbClr val="00B050"/>
                </a:solidFill>
              </a:rPr>
              <a:t>تم الانجاز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36" name="Flowchart: Alternate Process 35"/>
          <p:cNvSpPr/>
          <p:nvPr/>
        </p:nvSpPr>
        <p:spPr>
          <a:xfrm>
            <a:off x="8332371" y="6111456"/>
            <a:ext cx="644577" cy="477532"/>
          </a:xfrm>
          <a:prstGeom prst="flowChartAlternateProcess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LB" sz="1000" dirty="0">
                <a:solidFill>
                  <a:srgbClr val="C00000"/>
                </a:solidFill>
              </a:rPr>
              <a:t>لم يتم</a:t>
            </a:r>
            <a:endParaRPr lang="en-US" sz="1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A1E75E-CF81-4706-9752-67F91768D675}"/>
              </a:ext>
            </a:extLst>
          </p:cNvPr>
          <p:cNvSpPr/>
          <p:nvPr/>
        </p:nvSpPr>
        <p:spPr>
          <a:xfrm>
            <a:off x="5486400" y="-69"/>
            <a:ext cx="3655404" cy="2028937"/>
          </a:xfrm>
          <a:prstGeom prst="rect">
            <a:avLst/>
          </a:prstGeom>
          <a:solidFill>
            <a:srgbClr val="3248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8D8F0-1EF3-40CE-9BFA-E37583E88E89}"/>
              </a:ext>
            </a:extLst>
          </p:cNvPr>
          <p:cNvSpPr/>
          <p:nvPr/>
        </p:nvSpPr>
        <p:spPr>
          <a:xfrm>
            <a:off x="7880938" y="0"/>
            <a:ext cx="126338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8745F6-FC04-4C82-99DE-D0AE109C8323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107A4-F9A9-4D81-B742-B845CA5AB8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9729" y="597627"/>
            <a:ext cx="3840479" cy="414338"/>
          </a:xfrm>
        </p:spPr>
        <p:txBody>
          <a:bodyPr/>
          <a:lstStyle/>
          <a:p>
            <a:pPr algn="ctr"/>
            <a:r>
              <a:rPr lang="ar-SA" dirty="0">
                <a:solidFill>
                  <a:srgbClr val="1377C9"/>
                </a:solidFill>
              </a:rPr>
              <a:t>مقترحات مستقبلية</a:t>
            </a:r>
            <a:endParaRPr lang="en-US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B23AA-3253-449F-80FB-6F33925F97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9897" y="2121985"/>
            <a:ext cx="6932023" cy="3965306"/>
          </a:xfrm>
        </p:spPr>
        <p:txBody>
          <a:bodyPr/>
          <a:lstStyle/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التعاون </a:t>
            </a:r>
            <a:r>
              <a:rPr lang="ar-SA" sz="2400" dirty="0"/>
              <a:t>في </a:t>
            </a:r>
            <a:r>
              <a:rPr lang="ar-LB" sz="2400" dirty="0"/>
              <a:t> قضايا </a:t>
            </a:r>
            <a:r>
              <a:rPr lang="ar-LB" sz="2400" dirty="0">
                <a:solidFill>
                  <a:srgbClr val="1377C9"/>
                </a:solidFill>
              </a:rPr>
              <a:t>الحكومة </a:t>
            </a:r>
            <a:r>
              <a:rPr lang="ar-SA" sz="2400" dirty="0">
                <a:solidFill>
                  <a:srgbClr val="1377C9"/>
                </a:solidFill>
              </a:rPr>
              <a:t>الرقمية والتحول الرقمي</a:t>
            </a:r>
            <a:r>
              <a:rPr lang="ar-LB" sz="2400" dirty="0">
                <a:solidFill>
                  <a:srgbClr val="1377C9"/>
                </a:solidFill>
              </a:rPr>
              <a:t> </a:t>
            </a:r>
            <a:r>
              <a:rPr lang="ar-SA" sz="2400" dirty="0"/>
              <a:t>في</a:t>
            </a:r>
            <a:r>
              <a:rPr lang="ar-LB" sz="2400" dirty="0"/>
              <a:t> الفترة 2019-2020</a:t>
            </a:r>
            <a:endParaRPr lang="ar-SA" sz="24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تطبيق </a:t>
            </a:r>
            <a:r>
              <a:rPr lang="ar-LB" sz="2400" dirty="0">
                <a:solidFill>
                  <a:srgbClr val="1377C9"/>
                </a:solidFill>
              </a:rPr>
              <a:t>مؤشر </a:t>
            </a:r>
            <a:r>
              <a:rPr lang="en-US" sz="2400" dirty="0">
                <a:solidFill>
                  <a:srgbClr val="1377C9"/>
                </a:solidFill>
              </a:rPr>
              <a:t>GEMS </a:t>
            </a:r>
            <a:r>
              <a:rPr lang="ar-SA" sz="2400" dirty="0">
                <a:solidFill>
                  <a:srgbClr val="1377C9"/>
                </a:solidFill>
              </a:rPr>
              <a:t> </a:t>
            </a:r>
            <a:r>
              <a:rPr lang="ar-LB" sz="2400" dirty="0"/>
              <a:t>بشكل كامل </a:t>
            </a:r>
            <a:r>
              <a:rPr lang="ar-SA" sz="2400" dirty="0"/>
              <a:t>ك</a:t>
            </a:r>
            <a:r>
              <a:rPr lang="ar-LB" sz="2400" dirty="0"/>
              <a:t>أداة</a:t>
            </a:r>
            <a:r>
              <a:rPr lang="en-US" sz="2400" dirty="0"/>
              <a:t> </a:t>
            </a:r>
            <a:r>
              <a:rPr lang="ar-SA" sz="2400" dirty="0"/>
              <a:t>ل</a:t>
            </a:r>
            <a:r>
              <a:rPr lang="ar-LB" sz="2400" dirty="0"/>
              <a:t>قياس التحول الرقمي في الخدمات الحكومية</a:t>
            </a:r>
            <a:endParaRPr lang="ar-SA" sz="24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التعاون الإقليمي في مجال تعزيز </a:t>
            </a:r>
            <a:r>
              <a:rPr lang="ar-LB" sz="2400" dirty="0">
                <a:solidFill>
                  <a:srgbClr val="1377C9"/>
                </a:solidFill>
              </a:rPr>
              <a:t>البيانات المفتوحة والحكومة المفتوحة</a:t>
            </a:r>
            <a:endParaRPr lang="ar-SA" sz="24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Y" sz="2400" dirty="0"/>
              <a:t>تطوير </a:t>
            </a:r>
            <a:r>
              <a:rPr lang="ar-LB" sz="2400" dirty="0"/>
              <a:t>إرشادات لاستخدام </a:t>
            </a:r>
            <a:r>
              <a:rPr lang="ar-LB" sz="2400" dirty="0">
                <a:solidFill>
                  <a:srgbClr val="1377C9"/>
                </a:solidFill>
              </a:rPr>
              <a:t>التكنولوجيات الجديدة </a:t>
            </a:r>
            <a:r>
              <a:rPr lang="ar-LB" sz="2400" dirty="0"/>
              <a:t>في المنطقة العربية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1E0760-833A-411D-8BFE-8CD816E64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11" y="63417"/>
            <a:ext cx="3511512" cy="18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 noGrp="1"/>
          </p:cNvSpPr>
          <p:nvPr>
            <p:ph type="body" sz="quarter" idx="10"/>
          </p:nvPr>
        </p:nvSpPr>
        <p:spPr>
          <a:xfrm>
            <a:off x="5381898" y="1057544"/>
            <a:ext cx="2742927" cy="7429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rtl="1" eaLnBrk="0" hangingPunct="0">
              <a:spcBef>
                <a:spcPct val="0"/>
              </a:spcBef>
            </a:pPr>
            <a:r>
              <a:rPr lang="ar-LB" sz="3600" cap="none" dirty="0">
                <a:latin typeface="Arial" charset="0"/>
                <a:ea typeface="Arial" charset="0"/>
                <a:cs typeface="Arial" charset="0"/>
              </a:rPr>
              <a:t>شكراً لإصغائكم ...</a:t>
            </a:r>
            <a:endParaRPr lang="en-US" sz="36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162C027-D28A-45A7-AA74-93F94358A2E7}"/>
              </a:ext>
            </a:extLst>
          </p:cNvPr>
          <p:cNvSpPr txBox="1">
            <a:spLocks/>
          </p:cNvSpPr>
          <p:nvPr/>
        </p:nvSpPr>
        <p:spPr bwMode="auto">
          <a:xfrm>
            <a:off x="1819274" y="5219297"/>
            <a:ext cx="4019843" cy="14769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42900" indent="-342900" algn="r" rtl="1" eaLnBrk="0" hangingPunct="0"/>
            <a:r>
              <a:rPr lang="ar-SA" b="1" dirty="0">
                <a:solidFill>
                  <a:schemeClr val="bg1"/>
                </a:solidFill>
                <a:latin typeface="Adobe Arabic" panose="02040503050201020203" pitchFamily="18" charset="-78"/>
              </a:rPr>
              <a:t>د. </a:t>
            </a:r>
            <a:r>
              <a:rPr kumimoji="0" lang="ar-SY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dobe Arabic" panose="02040503050201020203" pitchFamily="18" charset="-78"/>
                <a:ea typeface="ＭＳ Ｐゴシック" pitchFamily="34" charset="-128"/>
                <a:cs typeface="+mn-cs"/>
              </a:rPr>
              <a:t>نوّار العوّا</a:t>
            </a:r>
            <a:endParaRPr lang="en-US" sz="2300" dirty="0">
              <a:solidFill>
                <a:schemeClr val="bg1">
                  <a:lumMod val="95000"/>
                </a:schemeClr>
              </a:solidFill>
              <a:latin typeface="Adobe Arabic" panose="02040503050201020203" pitchFamily="18" charset="-78"/>
              <a:cs typeface="+mn-cs"/>
            </a:endParaRPr>
          </a:p>
          <a:p>
            <a:pPr marL="342900" indent="-342900" algn="r" rtl="1" eaLnBrk="0" hangingPunct="0"/>
            <a:r>
              <a:rPr lang="ar-SY" sz="2300" dirty="0">
                <a:solidFill>
                  <a:schemeClr val="bg1">
                    <a:lumMod val="95000"/>
                  </a:schemeClr>
                </a:solidFill>
                <a:latin typeface="Adobe Arabic" panose="02040503050201020203" pitchFamily="18" charset="-78"/>
                <a:cs typeface="+mn-cs"/>
              </a:rPr>
              <a:t>المستشار الإقليمي</a:t>
            </a:r>
          </a:p>
          <a:p>
            <a:pPr marL="342900" indent="-342900" algn="r" rtl="1" eaLnBrk="0" hangingPunct="0"/>
            <a:r>
              <a:rPr kumimoji="0" lang="ar-SY" sz="2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dobe Arabic" panose="02040503050201020203" pitchFamily="18" charset="-78"/>
                <a:ea typeface="ＭＳ Ｐゴシック" pitchFamily="34" charset="-128"/>
              </a:rPr>
              <a:t>شعبة التكنولوجيا من أجل التنمية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dobe Arabic" panose="02040503050201020203" pitchFamily="18" charset="-78"/>
              <a:ea typeface="ＭＳ Ｐゴシック" pitchFamily="34" charset="-128"/>
              <a:cs typeface="+mn-cs"/>
            </a:endParaRPr>
          </a:p>
          <a:p>
            <a:pPr marL="342900" indent="-342900" algn="r" rtl="1" eaLnBrk="0" hangingPunct="0"/>
            <a:endParaRPr kumimoji="0" lang="ar-LB" sz="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dobe Arabic" panose="02040503050201020203" pitchFamily="18" charset="-78"/>
              <a:ea typeface="ＭＳ Ｐゴシック" pitchFamily="34" charset="-128"/>
              <a:cs typeface="+mn-cs"/>
            </a:endParaRPr>
          </a:p>
          <a:p>
            <a:pPr marL="342900" indent="-342900" algn="r" rtl="1" eaLnBrk="0" hangingPunct="0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alawa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j-lt"/>
                <a:ea typeface="ＭＳ Ｐゴシック" pitchFamily="34" charset="-128"/>
                <a:cs typeface="+mn-cs"/>
              </a:rPr>
              <a:t>@un.org</a:t>
            </a:r>
            <a:endParaRPr lang="ar-LB" sz="2000" dirty="0">
              <a:solidFill>
                <a:schemeClr val="bg1">
                  <a:lumMod val="95000"/>
                </a:schemeClr>
              </a:solidFill>
              <a:latin typeface="+mj-lt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619BE9-CB3F-48F2-B3FC-ADB71A5D2FA4}"/>
              </a:ext>
            </a:extLst>
          </p:cNvPr>
          <p:cNvCxnSpPr/>
          <p:nvPr/>
        </p:nvCxnSpPr>
        <p:spPr>
          <a:xfrm>
            <a:off x="6183081" y="5057507"/>
            <a:ext cx="0" cy="1800493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FAE303-6207-4A59-9174-0D9A9C9D24EB}"/>
              </a:ext>
            </a:extLst>
          </p:cNvPr>
          <p:cNvSpPr/>
          <p:nvPr/>
        </p:nvSpPr>
        <p:spPr>
          <a:xfrm>
            <a:off x="7872549" y="0"/>
            <a:ext cx="126306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58" name="Title 1">
            <a:extLst>
              <a:ext uri="{FF2B5EF4-FFF2-40B4-BE49-F238E27FC236}">
                <a16:creationId xmlns:a16="http://schemas.microsoft.com/office/drawing/2014/main" id="{66D1FDA3-E86F-422A-ABAD-8E473B9577A6}"/>
              </a:ext>
            </a:extLst>
          </p:cNvPr>
          <p:cNvSpPr txBox="1">
            <a:spLocks/>
          </p:cNvSpPr>
          <p:nvPr/>
        </p:nvSpPr>
        <p:spPr bwMode="auto">
          <a:xfrm>
            <a:off x="989013" y="1017588"/>
            <a:ext cx="6540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ts val="2700"/>
              </a:lnSpc>
            </a:pPr>
            <a:endParaRPr lang="en-US" altLang="en-US" sz="2800" b="1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9459" name="Text Placeholder 2">
            <a:extLst>
              <a:ext uri="{FF2B5EF4-FFF2-40B4-BE49-F238E27FC236}">
                <a16:creationId xmlns:a16="http://schemas.microsoft.com/office/drawing/2014/main" id="{094E6BE4-81B1-471B-AB08-82CA5E7FE0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790575" y="558800"/>
            <a:ext cx="6937375" cy="414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ar-LB" altLang="en-US" sz="2800" dirty="0">
                <a:solidFill>
                  <a:srgbClr val="1377C9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مخطط العرض</a:t>
            </a:r>
            <a:endParaRPr lang="en-US" altLang="en-US" sz="2800" dirty="0">
              <a:solidFill>
                <a:srgbClr val="1377C9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endParaRPr lang="en-US" altLang="en-US" sz="2800" dirty="0">
              <a:solidFill>
                <a:srgbClr val="1377C9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460" name="Text Placeholder 3">
            <a:extLst>
              <a:ext uri="{FF2B5EF4-FFF2-40B4-BE49-F238E27FC236}">
                <a16:creationId xmlns:a16="http://schemas.microsoft.com/office/drawing/2014/main" id="{C0CD98E7-AAF4-46ED-8AB7-65ECECD1A1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auto">
          <a:xfrm>
            <a:off x="998312" y="1260295"/>
            <a:ext cx="6821170" cy="3667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algn="just" eaLnBrk="1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A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الخلفية</a:t>
            </a:r>
          </a:p>
          <a:p>
            <a:pPr marL="342900" algn="just" eaLnBrk="1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A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أهداف اجتماع مديري برامج الحكومة الالكترونية العرب</a:t>
            </a:r>
            <a:endParaRPr lang="ar-SY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algn="just" eaLnBrk="1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A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ال</a:t>
            </a:r>
            <a:r>
              <a:rPr lang="ar-SY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اجتماعات </a:t>
            </a:r>
            <a:r>
              <a:rPr lang="ar-SA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في الفترة 2017-2019</a:t>
            </a:r>
            <a:endParaRPr lang="ar-SY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342900" algn="just" eaLnBrk="1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Y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مثال عن الإنجازات</a:t>
            </a:r>
          </a:p>
          <a:p>
            <a:pPr marL="342900" algn="just" eaLnBrk="1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SY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مقترحات مستقبلية</a:t>
            </a:r>
          </a:p>
        </p:txBody>
      </p:sp>
      <p:sp>
        <p:nvSpPr>
          <p:cNvPr id="19461" name="AutoShape 8" descr="Better sales performance support with MobilePaks">
            <a:extLst>
              <a:ext uri="{FF2B5EF4-FFF2-40B4-BE49-F238E27FC236}">
                <a16:creationId xmlns:a16="http://schemas.microsoft.com/office/drawing/2014/main" id="{DDB9F563-2E85-4B2E-BEAC-86962CB10A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6D989-C785-4706-B7D6-E430F847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171" y="1218429"/>
            <a:ext cx="1333817" cy="1333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DEDC86-9F78-46C7-B20B-C1EDDD2AED34}"/>
              </a:ext>
            </a:extLst>
          </p:cNvPr>
          <p:cNvSpPr/>
          <p:nvPr/>
        </p:nvSpPr>
        <p:spPr>
          <a:xfrm rot="5400000">
            <a:off x="4078242" y="-2981869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7C712A-A032-40C8-80C6-2612F6438162}"/>
              </a:ext>
            </a:extLst>
          </p:cNvPr>
          <p:cNvSpPr/>
          <p:nvPr/>
        </p:nvSpPr>
        <p:spPr>
          <a:xfrm>
            <a:off x="7881258" y="0"/>
            <a:ext cx="126306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0D1EF-D4BF-4F74-B788-885F7B029F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5912" y="593273"/>
            <a:ext cx="6645678" cy="414338"/>
          </a:xfrm>
        </p:spPr>
        <p:txBody>
          <a:bodyPr/>
          <a:lstStyle/>
          <a:p>
            <a:r>
              <a:rPr lang="ar-SA" sz="3200" dirty="0">
                <a:solidFill>
                  <a:srgbClr val="1377C9"/>
                </a:solidFill>
              </a:rPr>
              <a:t>أهداف الوثيقة</a:t>
            </a:r>
            <a:endParaRPr lang="en-US" sz="32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70C26-B343-433E-BFED-C6B235A955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2988" y="1419497"/>
            <a:ext cx="7252806" cy="207046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ar-SA" sz="2400" dirty="0"/>
              <a:t>عرض </a:t>
            </a:r>
            <a:r>
              <a:rPr lang="ar-SA" sz="2400" dirty="0">
                <a:solidFill>
                  <a:srgbClr val="1377C9"/>
                </a:solidFill>
              </a:rPr>
              <a:t>أنشطة</a:t>
            </a:r>
            <a:r>
              <a:rPr lang="ar-SA" sz="2400" dirty="0"/>
              <a:t> اجتماعات مديري </a:t>
            </a:r>
            <a:r>
              <a:rPr lang="ar-LB" sz="2400" dirty="0"/>
              <a:t>برامج </a:t>
            </a:r>
            <a:r>
              <a:rPr lang="ar-SA" sz="2400" dirty="0"/>
              <a:t>الحكومة الإلكترونية في الدول العربية (بين شباط/فبراير 2017  وكانون الثاني/يناير 2019)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ar-SA" sz="2400" dirty="0">
                <a:solidFill>
                  <a:srgbClr val="1377C9"/>
                </a:solidFill>
              </a:rPr>
              <a:t>اقتراح مواضيع </a:t>
            </a:r>
            <a:r>
              <a:rPr lang="ar-SY" sz="2400" dirty="0">
                <a:solidFill>
                  <a:srgbClr val="1377C9"/>
                </a:solidFill>
              </a:rPr>
              <a:t>التعاون</a:t>
            </a:r>
            <a:r>
              <a:rPr lang="ar-SA" sz="2400" dirty="0">
                <a:solidFill>
                  <a:srgbClr val="1377C9"/>
                </a:solidFill>
              </a:rPr>
              <a:t> </a:t>
            </a:r>
            <a:r>
              <a:rPr lang="ar-SA" sz="2400" dirty="0"/>
              <a:t>في مجال الحكومة الالكترونية في الفترة 2019-2020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D0D3C7-CF7D-4540-AFC7-21822859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90" y="1228577"/>
            <a:ext cx="1332410" cy="13324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5DC4F8-9459-49B8-83F5-6BD6AFE5E061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1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760DD3-8754-43F8-9E21-933967F487DE}"/>
              </a:ext>
            </a:extLst>
          </p:cNvPr>
          <p:cNvSpPr/>
          <p:nvPr/>
        </p:nvSpPr>
        <p:spPr>
          <a:xfrm>
            <a:off x="7881258" y="0"/>
            <a:ext cx="126306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B3C30-E0F9-40FF-A03B-64F05CF52384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88FC4-A37E-45B3-A23D-C5B8A9BCBE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8502" y="615028"/>
            <a:ext cx="6365028" cy="414338"/>
          </a:xfrm>
        </p:spPr>
        <p:txBody>
          <a:bodyPr/>
          <a:lstStyle/>
          <a:p>
            <a:r>
              <a:rPr lang="ar-SA" sz="3200" dirty="0">
                <a:solidFill>
                  <a:srgbClr val="1377C9"/>
                </a:solidFill>
              </a:rPr>
              <a:t>الخلفية</a:t>
            </a:r>
            <a:endParaRPr lang="en-US" sz="32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5DA8C-73CC-47F7-A508-1CFC17A69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881" y="1424347"/>
            <a:ext cx="7580650" cy="4026392"/>
          </a:xfrm>
        </p:spPr>
        <p:txBody>
          <a:bodyPr/>
          <a:lstStyle/>
          <a:p>
            <a:pPr lvl="0">
              <a:lnSpc>
                <a:spcPct val="150000"/>
              </a:lnSpc>
              <a:buFontTx/>
              <a:buChar char="-"/>
            </a:pPr>
            <a:r>
              <a:rPr lang="ar-SA" sz="2400" dirty="0">
                <a:solidFill>
                  <a:srgbClr val="1377C9"/>
                </a:solidFill>
              </a:rPr>
              <a:t>ال</a:t>
            </a:r>
            <a:r>
              <a:rPr lang="ar-LB" sz="2400" dirty="0">
                <a:solidFill>
                  <a:srgbClr val="1377C9"/>
                </a:solidFill>
              </a:rPr>
              <a:t>عام 2013</a:t>
            </a:r>
            <a:r>
              <a:rPr lang="ar-SA" sz="2400" dirty="0"/>
              <a:t>: </a:t>
            </a:r>
            <a:r>
              <a:rPr lang="ar-LB" sz="2400" dirty="0"/>
              <a:t> اقتر</a:t>
            </a:r>
            <a:r>
              <a:rPr lang="ar-SA" sz="2400" dirty="0"/>
              <a:t>ا</a:t>
            </a:r>
            <a:r>
              <a:rPr lang="ar-LB" sz="2400" dirty="0"/>
              <a:t>ح الإسكوا</a:t>
            </a:r>
            <a:r>
              <a:rPr lang="ar-SA" sz="2400" dirty="0"/>
              <a:t> لعقد </a:t>
            </a:r>
            <a:r>
              <a:rPr lang="ar-LB" sz="2400" dirty="0"/>
              <a:t> </a:t>
            </a:r>
            <a:r>
              <a:rPr lang="ar-SA" sz="2400" dirty="0">
                <a:solidFill>
                  <a:srgbClr val="1377C9"/>
                </a:solidFill>
              </a:rPr>
              <a:t>اجتماع دوري</a:t>
            </a:r>
            <a:r>
              <a:rPr lang="ar-LB" sz="2400" dirty="0">
                <a:solidFill>
                  <a:srgbClr val="1377C9"/>
                </a:solidFill>
              </a:rPr>
              <a:t> لمديري برامج الحكومة الإلكترونية العرب</a:t>
            </a:r>
            <a:endParaRPr lang="ar-SA" sz="2400" dirty="0">
              <a:solidFill>
                <a:srgbClr val="1377C9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400" dirty="0"/>
              <a:t>الهدف: </a:t>
            </a:r>
            <a:r>
              <a:rPr lang="ar-LB" sz="2400" dirty="0"/>
              <a:t>تعزيز </a:t>
            </a:r>
            <a:r>
              <a:rPr lang="ar-LB" sz="2400" dirty="0">
                <a:solidFill>
                  <a:srgbClr val="1377C9"/>
                </a:solidFill>
              </a:rPr>
              <a:t>التنسيق الإقليمي والحوار</a:t>
            </a:r>
            <a:r>
              <a:rPr lang="ar-LB" sz="2400" dirty="0">
                <a:solidFill>
                  <a:schemeClr val="accent1"/>
                </a:solidFill>
              </a:rPr>
              <a:t> </a:t>
            </a:r>
            <a:r>
              <a:rPr lang="ar-LB" sz="2400" dirty="0"/>
              <a:t>بشأن السياسات والتدابير المتصلة بالحكومة الإلكترونية</a:t>
            </a:r>
            <a:endParaRPr lang="ar-SA" sz="24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400" dirty="0">
                <a:solidFill>
                  <a:srgbClr val="1377C9"/>
                </a:solidFill>
              </a:rPr>
              <a:t>الحضور</a:t>
            </a:r>
            <a:r>
              <a:rPr lang="ar-SA" sz="2400" dirty="0"/>
              <a:t>: </a:t>
            </a:r>
            <a:r>
              <a:rPr lang="ar-LB" sz="2400" dirty="0"/>
              <a:t>مدير</a:t>
            </a:r>
            <a:r>
              <a:rPr lang="ar-SA" sz="2400" dirty="0"/>
              <a:t>و</a:t>
            </a:r>
            <a:r>
              <a:rPr lang="ar-LB" sz="2400" dirty="0"/>
              <a:t> برامج الحكومة الإلكترونية العرب أو </a:t>
            </a:r>
            <a:r>
              <a:rPr lang="ar-SA" sz="2400" dirty="0"/>
              <a:t>من يمثلهم 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Y" sz="2400" dirty="0"/>
              <a:t>آليات العمل</a:t>
            </a:r>
            <a:r>
              <a:rPr lang="ar-SA" sz="2400" dirty="0"/>
              <a:t>: </a:t>
            </a:r>
            <a:r>
              <a:rPr lang="ar-LB" sz="2400" dirty="0"/>
              <a:t>اجتماعات </a:t>
            </a:r>
            <a:r>
              <a:rPr lang="ar-LB" sz="2400" dirty="0">
                <a:solidFill>
                  <a:srgbClr val="1377C9"/>
                </a:solidFill>
              </a:rPr>
              <a:t>دورية</a:t>
            </a:r>
            <a:r>
              <a:rPr lang="ar-SA" sz="2400" dirty="0">
                <a:solidFill>
                  <a:srgbClr val="1377C9"/>
                </a:solidFill>
              </a:rPr>
              <a:t> (مرة سنوياً على الأقل)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400" dirty="0"/>
              <a:t>الإسكوا:</a:t>
            </a:r>
            <a:r>
              <a:rPr lang="ar-SA" sz="2400" dirty="0">
                <a:solidFill>
                  <a:srgbClr val="1377C9"/>
                </a:solidFill>
              </a:rPr>
              <a:t> ترتيب الاجتماعات  وإعداد برنامج العمل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264D5-35E4-476A-AD82-4562A422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505" y="1224555"/>
            <a:ext cx="1273249" cy="13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F3D762-7806-44CD-90B5-6E972A5290BF}"/>
              </a:ext>
            </a:extLst>
          </p:cNvPr>
          <p:cNvSpPr/>
          <p:nvPr/>
        </p:nvSpPr>
        <p:spPr>
          <a:xfrm>
            <a:off x="7881258" y="-130629"/>
            <a:ext cx="126306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2D75D5-FCAA-4A4C-80A6-22EF118A3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r="9303"/>
          <a:stretch/>
        </p:blipFill>
        <p:spPr>
          <a:xfrm>
            <a:off x="7880938" y="1225781"/>
            <a:ext cx="1263062" cy="14375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5F0A7-B60E-4334-B50C-6E7EFCB0BF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0859" y="517077"/>
            <a:ext cx="6835630" cy="414338"/>
          </a:xfrm>
        </p:spPr>
        <p:txBody>
          <a:bodyPr/>
          <a:lstStyle/>
          <a:p>
            <a:r>
              <a:rPr lang="ar-SA" sz="3200" dirty="0">
                <a:solidFill>
                  <a:srgbClr val="1377C9"/>
                </a:solidFill>
              </a:rPr>
              <a:t>اجتماع مديري برامج الحكومة الالكترونية العرب</a:t>
            </a:r>
            <a:endParaRPr lang="en-US" sz="3200" dirty="0">
              <a:solidFill>
                <a:srgbClr val="1377C9"/>
              </a:solidFill>
            </a:endParaRPr>
          </a:p>
          <a:p>
            <a:endParaRPr lang="en-US" sz="28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4D720-1EDD-4061-AFF3-8DBE44A008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279" y="1292497"/>
            <a:ext cx="7614209" cy="4948912"/>
          </a:xfrm>
        </p:spPr>
        <p:txBody>
          <a:bodyPr/>
          <a:lstStyle/>
          <a:p>
            <a:pPr lvl="0" indent="0">
              <a:lnSpc>
                <a:spcPct val="150000"/>
              </a:lnSpc>
            </a:pPr>
            <a:r>
              <a:rPr lang="ar-SA" sz="2400" b="1" dirty="0"/>
              <a:t>الأهداف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التشاور </a:t>
            </a:r>
            <a:r>
              <a:rPr lang="ar-SA" sz="2400" dirty="0"/>
              <a:t>في</a:t>
            </a:r>
            <a:r>
              <a:rPr lang="ar-LB" sz="2400" dirty="0"/>
              <a:t> </a:t>
            </a:r>
            <a:r>
              <a:rPr lang="ar-LB" sz="2400" dirty="0">
                <a:solidFill>
                  <a:srgbClr val="1377C9"/>
                </a:solidFill>
              </a:rPr>
              <a:t>تحديات</a:t>
            </a:r>
            <a:r>
              <a:rPr lang="ar-LB" sz="2400" dirty="0"/>
              <a:t> الحكومة الإلكترونية في الدول العربية واقتراح حلول لها</a:t>
            </a:r>
            <a:endParaRPr lang="ar-SA" sz="24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ترتيب </a:t>
            </a:r>
            <a:r>
              <a:rPr lang="ar-LB" sz="2400" dirty="0">
                <a:solidFill>
                  <a:srgbClr val="1377C9"/>
                </a:solidFill>
              </a:rPr>
              <a:t>الأولويات</a:t>
            </a:r>
            <a:r>
              <a:rPr lang="ar-LB" sz="2400" dirty="0"/>
              <a:t> في مجال</a:t>
            </a:r>
            <a:r>
              <a:rPr lang="ar-SA" sz="2400" dirty="0"/>
              <a:t> الحكومة الالكترونية والذكية والرقمية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تعزيز </a:t>
            </a:r>
            <a:r>
              <a:rPr lang="ar-LB" sz="2400" dirty="0">
                <a:solidFill>
                  <a:srgbClr val="1377C9"/>
                </a:solidFill>
              </a:rPr>
              <a:t>التكامل الإقليمي </a:t>
            </a:r>
            <a:r>
              <a:rPr lang="ar-LB" sz="2400" dirty="0"/>
              <a:t>باعتماد برامج مشتركة ودراسة إمكانية تطويرها</a:t>
            </a:r>
            <a:endParaRPr lang="ar-SA" sz="24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تبادل </a:t>
            </a:r>
            <a:r>
              <a:rPr lang="ar-LB" sz="2400" dirty="0">
                <a:solidFill>
                  <a:srgbClr val="1377C9"/>
                </a:solidFill>
              </a:rPr>
              <a:t>الممارسات المثلى</a:t>
            </a:r>
            <a:r>
              <a:rPr lang="ar-LB" sz="2400" dirty="0">
                <a:solidFill>
                  <a:schemeClr val="accent1"/>
                </a:solidFill>
              </a:rPr>
              <a:t> </a:t>
            </a:r>
            <a:r>
              <a:rPr lang="ar-LB" sz="2400" dirty="0"/>
              <a:t>وخبرات المنطقة في مجال خدمات الحكومة الإلكترونية</a:t>
            </a:r>
            <a:endParaRPr lang="ar-SA" sz="24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ar-LB" sz="2400" dirty="0"/>
              <a:t>نقل التجارب والممارسات المثلى من </a:t>
            </a:r>
            <a:r>
              <a:rPr lang="ar-LB" sz="2400" dirty="0">
                <a:solidFill>
                  <a:srgbClr val="1377C9"/>
                </a:solidFill>
              </a:rPr>
              <a:t>مناطق أخرى</a:t>
            </a:r>
            <a:endParaRPr lang="ar-SA" sz="2400" dirty="0">
              <a:solidFill>
                <a:srgbClr val="1377C9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ar-LB" sz="2400" dirty="0"/>
              <a:t>بلورة </a:t>
            </a:r>
            <a:r>
              <a:rPr lang="ar-LB" sz="2400" dirty="0">
                <a:solidFill>
                  <a:srgbClr val="1377C9"/>
                </a:solidFill>
              </a:rPr>
              <a:t>موقف مشترك </a:t>
            </a:r>
            <a:r>
              <a:rPr lang="ar-LB" sz="2400" dirty="0"/>
              <a:t>للدول الأعضاء لنقله إلى المحافل الإقليمية والدولية</a:t>
            </a:r>
            <a:endParaRPr lang="en-US" sz="24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400" dirty="0"/>
              <a:t>النظر في سبل </a:t>
            </a:r>
            <a:r>
              <a:rPr lang="ar-LB" sz="2400" dirty="0">
                <a:solidFill>
                  <a:srgbClr val="1377C9"/>
                </a:solidFill>
              </a:rPr>
              <a:t>تقديم خدمات مشتركة </a:t>
            </a:r>
            <a:r>
              <a:rPr lang="ar-LB" sz="2400" dirty="0"/>
              <a:t>بين الدول</a:t>
            </a:r>
            <a:r>
              <a:rPr lang="ar-SA" sz="2400" dirty="0"/>
              <a:t> الأعضاء</a:t>
            </a:r>
          </a:p>
          <a:p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D5B0F-E70D-44C7-8A87-F1B5CF0FF8E5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2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E68032-9DAF-4643-8F3F-B85197855980}"/>
              </a:ext>
            </a:extLst>
          </p:cNvPr>
          <p:cNvSpPr/>
          <p:nvPr/>
        </p:nvSpPr>
        <p:spPr>
          <a:xfrm>
            <a:off x="7880938" y="0"/>
            <a:ext cx="126338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2D8D4-4A63-4A00-B20F-AAA5C4A47F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171" y="563999"/>
            <a:ext cx="7710597" cy="414338"/>
          </a:xfrm>
        </p:spPr>
        <p:txBody>
          <a:bodyPr/>
          <a:lstStyle/>
          <a:p>
            <a:r>
              <a:rPr lang="ar-SA" sz="3200" dirty="0">
                <a:solidFill>
                  <a:srgbClr val="1377C9"/>
                </a:solidFill>
              </a:rPr>
              <a:t>اجتماع مديري برامج الحكومة الالكترونية العرب</a:t>
            </a:r>
            <a:endParaRPr lang="en-US" sz="32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EE855-5967-4D15-8CBF-BFD5D684A1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224554"/>
            <a:ext cx="7750629" cy="5494197"/>
          </a:xfrm>
        </p:spPr>
        <p:txBody>
          <a:bodyPr/>
          <a:lstStyle/>
          <a:p>
            <a:pPr indent="0">
              <a:lnSpc>
                <a:spcPct val="150000"/>
              </a:lnSpc>
            </a:pPr>
            <a:r>
              <a:rPr lang="ar-SY" sz="2300" b="1" i="1" dirty="0"/>
              <a:t>ا</a:t>
            </a:r>
            <a:r>
              <a:rPr lang="ar-SA" sz="2300" b="1" i="1" dirty="0"/>
              <a:t>لأهداف</a:t>
            </a:r>
            <a:r>
              <a:rPr lang="ar-LB" sz="2300" b="1" i="1" dirty="0"/>
              <a:t> </a:t>
            </a:r>
            <a:r>
              <a:rPr lang="ar-SY" sz="2300" b="1" i="1" dirty="0"/>
              <a:t>(تابع)</a:t>
            </a:r>
            <a:endParaRPr lang="ar-SY" sz="2300" i="1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300" dirty="0"/>
              <a:t>اقتراح </a:t>
            </a:r>
            <a:r>
              <a:rPr lang="ar-LB" sz="2300" dirty="0">
                <a:solidFill>
                  <a:srgbClr val="1377C9"/>
                </a:solidFill>
              </a:rPr>
              <a:t>مشاريع ومبادرات </a:t>
            </a:r>
            <a:r>
              <a:rPr lang="ar-LB" sz="2300" dirty="0"/>
              <a:t>لتشجيع خدمات الحكومة الإلكترونية في الدول الأعضاء</a:t>
            </a:r>
            <a:endParaRPr lang="ar-SA" sz="23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300" dirty="0"/>
              <a:t>تعزيز </a:t>
            </a:r>
            <a:r>
              <a:rPr lang="ar-LB" sz="2300" dirty="0">
                <a:solidFill>
                  <a:srgbClr val="1377C9"/>
                </a:solidFill>
              </a:rPr>
              <a:t>قياس مؤشرات </a:t>
            </a:r>
            <a:r>
              <a:rPr lang="ar-LB" sz="2300" dirty="0"/>
              <a:t>برامج الحكومة الإلكترونية في الدول العربية، والإشراف على تطوير أدوات قياس ملائمة، ومتابعة التقدّم في برامج الحكومة الإلكترونية</a:t>
            </a:r>
            <a:endParaRPr lang="ar-SA" sz="23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300" dirty="0"/>
              <a:t>اقتراح </a:t>
            </a:r>
            <a:r>
              <a:rPr lang="ar-LB" sz="2300" dirty="0">
                <a:solidFill>
                  <a:srgbClr val="1377C9"/>
                </a:solidFill>
              </a:rPr>
              <a:t>ندوات وورشات </a:t>
            </a:r>
            <a:r>
              <a:rPr lang="ar-LB" sz="2300" dirty="0"/>
              <a:t>عمل وحلقات بحث متخصّصة</a:t>
            </a:r>
            <a:endParaRPr lang="ar-SA" sz="23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300" dirty="0"/>
              <a:t>تطوير العلاقات مع الجهات </a:t>
            </a:r>
            <a:r>
              <a:rPr lang="ar-LB" sz="2300" dirty="0">
                <a:solidFill>
                  <a:srgbClr val="1377C9"/>
                </a:solidFill>
              </a:rPr>
              <a:t>الإقليمية والدولية </a:t>
            </a:r>
            <a:r>
              <a:rPr lang="ar-LB" sz="2300" dirty="0"/>
              <a:t>العاملة في مجال الحكومة الإلكترونية</a:t>
            </a:r>
            <a:endParaRPr lang="ar-SY" sz="23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300" dirty="0"/>
              <a:t>عقد </a:t>
            </a:r>
            <a:r>
              <a:rPr lang="ar-LB" sz="2300" dirty="0">
                <a:solidFill>
                  <a:srgbClr val="1377C9"/>
                </a:solidFill>
              </a:rPr>
              <a:t>اجتماعات سنوية </a:t>
            </a:r>
            <a:r>
              <a:rPr lang="ar-LB" sz="2300" dirty="0"/>
              <a:t>دورية</a:t>
            </a:r>
            <a:endParaRPr lang="ar-SA" sz="23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300" dirty="0"/>
              <a:t>تعزيز التنسيق مع </a:t>
            </a:r>
            <a:r>
              <a:rPr lang="ar-LB" sz="2300" dirty="0">
                <a:solidFill>
                  <a:srgbClr val="1377C9"/>
                </a:solidFill>
              </a:rPr>
              <a:t>القطاع الخاص</a:t>
            </a:r>
            <a:endParaRPr lang="ar-SA" sz="2300" dirty="0">
              <a:solidFill>
                <a:srgbClr val="1377C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0D240-B216-4B87-A035-771450AD5AD0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6E5108-D9F9-4C78-8BFD-8A9CD93B9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" r="9303"/>
          <a:stretch/>
        </p:blipFill>
        <p:spPr>
          <a:xfrm>
            <a:off x="7880938" y="1225781"/>
            <a:ext cx="1263062" cy="14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1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D7E82C-ABDC-4416-958E-CD284ECC270B}"/>
              </a:ext>
            </a:extLst>
          </p:cNvPr>
          <p:cNvSpPr/>
          <p:nvPr/>
        </p:nvSpPr>
        <p:spPr>
          <a:xfrm>
            <a:off x="6514010" y="113972"/>
            <a:ext cx="2630309" cy="1967378"/>
          </a:xfrm>
          <a:prstGeom prst="rect">
            <a:avLst/>
          </a:prstGeom>
          <a:solidFill>
            <a:srgbClr val="3248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316C86-3387-4400-B74F-CA50BD329EC7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2E5D9-13B5-41D5-8CD6-D26F0AA898EE}"/>
              </a:ext>
            </a:extLst>
          </p:cNvPr>
          <p:cNvSpPr/>
          <p:nvPr/>
        </p:nvSpPr>
        <p:spPr>
          <a:xfrm>
            <a:off x="7880938" y="0"/>
            <a:ext cx="126338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7600C-0CC6-49D7-9A4B-374AA59856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721" y="604948"/>
            <a:ext cx="5816555" cy="414338"/>
          </a:xfrm>
        </p:spPr>
        <p:txBody>
          <a:bodyPr/>
          <a:lstStyle/>
          <a:p>
            <a:pPr rtl="1"/>
            <a:r>
              <a:rPr lang="ar-SA" sz="3200" dirty="0">
                <a:solidFill>
                  <a:srgbClr val="1377C9"/>
                </a:solidFill>
              </a:rPr>
              <a:t>الاجتماعات السابقة 2013- 2016</a:t>
            </a:r>
            <a:endParaRPr lang="en-US" sz="3200" dirty="0">
              <a:solidFill>
                <a:srgbClr val="1377C9"/>
              </a:solidFill>
            </a:endParaRPr>
          </a:p>
          <a:p>
            <a:pPr rtl="1"/>
            <a:endParaRPr lang="en-US" sz="28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D5D8C-30B5-4A03-9FFF-2EA2F2F41B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2895" y="1396146"/>
            <a:ext cx="7024579" cy="5276469"/>
          </a:xfrm>
        </p:spPr>
        <p:txBody>
          <a:bodyPr/>
          <a:lstStyle/>
          <a:p>
            <a:pPr indent="0" algn="ctr">
              <a:lnSpc>
                <a:spcPct val="150000"/>
              </a:lnSpc>
            </a:pPr>
            <a:r>
              <a:rPr lang="ar-SA" sz="2400" b="1" dirty="0">
                <a:solidFill>
                  <a:srgbClr val="1377C9"/>
                </a:solidFill>
              </a:rPr>
              <a:t>الاجتماع الأول: عمّان - 5 كانون الأول/ديسمبر 2013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ar-SA" sz="2000" dirty="0"/>
              <a:t>عرض مذكرة توضيحية عن </a:t>
            </a:r>
            <a:r>
              <a:rPr lang="ar-SA" sz="2000" dirty="0">
                <a:solidFill>
                  <a:srgbClr val="1377C9"/>
                </a:solidFill>
              </a:rPr>
              <a:t>أهداف الاجتماعات الدورية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ar-SA" sz="2000" dirty="0"/>
              <a:t>عرض </a:t>
            </a:r>
            <a:r>
              <a:rPr lang="ar-SA" sz="2000" dirty="0">
                <a:solidFill>
                  <a:srgbClr val="1377C9"/>
                </a:solidFill>
              </a:rPr>
              <a:t>مقترح الأنشطة </a:t>
            </a:r>
          </a:p>
          <a:p>
            <a:pPr indent="0" algn="ctr">
              <a:lnSpc>
                <a:spcPct val="150000"/>
              </a:lnSpc>
            </a:pPr>
            <a:endParaRPr lang="en-US" sz="1600" b="1" dirty="0">
              <a:solidFill>
                <a:schemeClr val="accent1"/>
              </a:solidFill>
            </a:endParaRPr>
          </a:p>
          <a:p>
            <a:pPr indent="0" algn="ctr">
              <a:lnSpc>
                <a:spcPct val="150000"/>
              </a:lnSpc>
            </a:pPr>
            <a:r>
              <a:rPr lang="ar-SA" sz="2400" b="1" dirty="0">
                <a:solidFill>
                  <a:srgbClr val="1377C9"/>
                </a:solidFill>
              </a:rPr>
              <a:t>الاجتماع الثاني: دبي - 9 شباط/فبراير 2014</a:t>
            </a:r>
          </a:p>
          <a:p>
            <a:pPr marL="342900" algn="ctr">
              <a:lnSpc>
                <a:spcPct val="150000"/>
              </a:lnSpc>
              <a:buFontTx/>
              <a:buChar char="-"/>
            </a:pPr>
            <a:r>
              <a:rPr lang="ar-SA" sz="2000" dirty="0"/>
              <a:t>عرض </a:t>
            </a:r>
            <a:r>
              <a:rPr lang="ar-SA" sz="2000" dirty="0">
                <a:solidFill>
                  <a:srgbClr val="1377C9"/>
                </a:solidFill>
              </a:rPr>
              <a:t>مسودة النظام الداخلي </a:t>
            </a:r>
            <a:r>
              <a:rPr lang="ar-SA" sz="2000" dirty="0"/>
              <a:t>والخطوات اللازمة لتأسيسه رسميّاً</a:t>
            </a:r>
          </a:p>
          <a:p>
            <a:pPr indent="0" algn="ctr">
              <a:lnSpc>
                <a:spcPct val="150000"/>
              </a:lnSpc>
            </a:pPr>
            <a:endParaRPr lang="en-US" sz="1600" b="1" dirty="0">
              <a:solidFill>
                <a:schemeClr val="accent1"/>
              </a:solidFill>
            </a:endParaRPr>
          </a:p>
          <a:p>
            <a:pPr indent="0" algn="ctr">
              <a:lnSpc>
                <a:spcPct val="150000"/>
              </a:lnSpc>
            </a:pPr>
            <a:r>
              <a:rPr lang="ar-SA" sz="2400" b="1" dirty="0">
                <a:solidFill>
                  <a:srgbClr val="1377C9"/>
                </a:solidFill>
              </a:rPr>
              <a:t>الاجتماع الثالث: دبي</a:t>
            </a:r>
            <a:r>
              <a:rPr lang="ar-SY" sz="2400" b="1" dirty="0">
                <a:solidFill>
                  <a:srgbClr val="1377C9"/>
                </a:solidFill>
              </a:rPr>
              <a:t> </a:t>
            </a:r>
            <a:r>
              <a:rPr lang="ar-SA" sz="2400" b="1" dirty="0">
                <a:solidFill>
                  <a:srgbClr val="1377C9"/>
                </a:solidFill>
              </a:rPr>
              <a:t>- 8 شباط/فبراير 2016</a:t>
            </a:r>
            <a:r>
              <a:rPr lang="ar-SA" sz="2400" b="1" dirty="0">
                <a:solidFill>
                  <a:schemeClr val="accent1"/>
                </a:solidFill>
              </a:rPr>
              <a:t> </a:t>
            </a:r>
          </a:p>
          <a:p>
            <a:pPr marL="342900" algn="ctr">
              <a:lnSpc>
                <a:spcPct val="150000"/>
              </a:lnSpc>
              <a:buFontTx/>
              <a:buChar char="-"/>
            </a:pPr>
            <a:r>
              <a:rPr lang="ar-SA" sz="2000" dirty="0"/>
              <a:t>بالتعاون مع مؤسسة </a:t>
            </a:r>
            <a:r>
              <a:rPr lang="ar-SA" sz="2000" dirty="0">
                <a:solidFill>
                  <a:schemeClr val="accent1"/>
                </a:solidFill>
              </a:rPr>
              <a:t>القمة العالمية للحكومات </a:t>
            </a:r>
            <a:r>
              <a:rPr lang="ar-SA" sz="2000" dirty="0"/>
              <a:t>في الإمارات العربية المتحدة</a:t>
            </a:r>
          </a:p>
          <a:p>
            <a:pPr marL="342900" algn="ctr">
              <a:lnSpc>
                <a:spcPct val="150000"/>
              </a:lnSpc>
              <a:buFontTx/>
              <a:buChar char="-"/>
            </a:pPr>
            <a:r>
              <a:rPr lang="ar-SA" sz="2000" dirty="0"/>
              <a:t>عرض </a:t>
            </a:r>
            <a:r>
              <a:rPr lang="ar-SA" sz="2000" dirty="0">
                <a:solidFill>
                  <a:srgbClr val="1377C9"/>
                </a:solidFill>
              </a:rPr>
              <a:t>مشاريع الاسكوا </a:t>
            </a:r>
            <a:r>
              <a:rPr lang="ar-SA" sz="2000" dirty="0"/>
              <a:t>ومبادراتها المتصلة بالحكومة الإلكترونية </a:t>
            </a:r>
          </a:p>
          <a:p>
            <a:pPr marL="342900" algn="ctr">
              <a:lnSpc>
                <a:spcPct val="150000"/>
              </a:lnSpc>
              <a:buFontTx/>
              <a:buChar char="-"/>
            </a:pPr>
            <a:r>
              <a:rPr lang="ar-SA" sz="2000" dirty="0"/>
              <a:t>إطلاق </a:t>
            </a:r>
            <a:r>
              <a:rPr lang="ar-SY" sz="2000" dirty="0"/>
              <a:t>قياس</a:t>
            </a:r>
            <a:r>
              <a:rPr lang="ar-SA" sz="2000" dirty="0"/>
              <a:t> مؤشر نضوج الخدمات الحكومية الإلكترونية والنقالة </a:t>
            </a:r>
            <a:r>
              <a:rPr lang="en-US" sz="2000" dirty="0">
                <a:solidFill>
                  <a:srgbClr val="1377C9"/>
                </a:solidFill>
              </a:rPr>
              <a:t>GEMS</a:t>
            </a:r>
            <a:r>
              <a:rPr lang="en-US" sz="2000" dirty="0"/>
              <a:t>)</a:t>
            </a:r>
            <a:r>
              <a:rPr lang="ar-SA" sz="2000" dirty="0"/>
              <a:t>)</a:t>
            </a:r>
            <a:endParaRPr lang="en-US" sz="2000" dirty="0"/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494EAA74-4625-4255-B028-0282F4D0C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637" y="166225"/>
            <a:ext cx="2497806" cy="185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5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7E216-82DE-45FB-A72A-123ABA1F08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89166" y="563818"/>
            <a:ext cx="6226628" cy="414338"/>
          </a:xfrm>
        </p:spPr>
        <p:txBody>
          <a:bodyPr/>
          <a:lstStyle/>
          <a:p>
            <a:pPr algn="ctr" rtl="1"/>
            <a:r>
              <a:rPr lang="ar-SA" sz="3200" dirty="0"/>
              <a:t>الاجتماعات في الفترة 2017-2019 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AD659-2F67-4FFB-9B6F-551F536BC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967" y="1280224"/>
            <a:ext cx="5731030" cy="333532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SY" sz="2400" b="1" dirty="0">
                <a:solidFill>
                  <a:schemeClr val="accent1"/>
                </a:solidFill>
              </a:rPr>
              <a:t>ال</a:t>
            </a:r>
            <a:r>
              <a:rPr lang="ar-LB" sz="2400" b="1" dirty="0">
                <a:solidFill>
                  <a:schemeClr val="accent1"/>
                </a:solidFill>
              </a:rPr>
              <a:t>اجتماع</a:t>
            </a:r>
            <a:r>
              <a:rPr lang="ar-SY" sz="2400" b="1" dirty="0">
                <a:solidFill>
                  <a:schemeClr val="accent1"/>
                </a:solidFill>
              </a:rPr>
              <a:t> الرابع: دبي - </a:t>
            </a:r>
            <a:r>
              <a:rPr lang="ar-LB" sz="2400" b="1" dirty="0">
                <a:solidFill>
                  <a:schemeClr val="accent1"/>
                </a:solidFill>
              </a:rPr>
              <a:t> </a:t>
            </a:r>
            <a:r>
              <a:rPr lang="ar-SY" sz="2400" b="1" dirty="0">
                <a:solidFill>
                  <a:schemeClr val="accent1"/>
                </a:solidFill>
              </a:rPr>
              <a:t>11 </a:t>
            </a:r>
            <a:r>
              <a:rPr lang="ar-LB" sz="2400" b="1" dirty="0">
                <a:solidFill>
                  <a:schemeClr val="accent1"/>
                </a:solidFill>
              </a:rPr>
              <a:t>شباط/فبراير 2017</a:t>
            </a:r>
            <a:endParaRPr lang="en-US" sz="2400" dirty="0">
              <a:solidFill>
                <a:schemeClr val="accent1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/>
              <a:t>بالتعاون مع مؤسسة </a:t>
            </a:r>
            <a:r>
              <a:rPr lang="ar-LB" sz="2000" dirty="0">
                <a:solidFill>
                  <a:schemeClr val="accent1"/>
                </a:solidFill>
              </a:rPr>
              <a:t>القمة العالمية للحكومات </a:t>
            </a:r>
            <a:r>
              <a:rPr lang="ar-LB" sz="2000" dirty="0"/>
              <a:t>في الإمارات العربية المتحدة و</a:t>
            </a:r>
            <a:r>
              <a:rPr lang="en-US" sz="2000" dirty="0"/>
              <a:t>OECD</a:t>
            </a:r>
            <a:endParaRPr lang="ar-SY" sz="20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/>
              <a:t>عرض مبادرة </a:t>
            </a:r>
            <a:r>
              <a:rPr lang="ar-LB" sz="2000" dirty="0">
                <a:solidFill>
                  <a:schemeClr val="accent1"/>
                </a:solidFill>
              </a:rPr>
              <a:t>الحكومة المفتوحة </a:t>
            </a:r>
            <a:r>
              <a:rPr lang="ar-LB" sz="2000" dirty="0"/>
              <a:t>في المنطقة العربية</a:t>
            </a:r>
            <a:r>
              <a:rPr lang="ar-SY" sz="2000" dirty="0"/>
              <a:t> (</a:t>
            </a:r>
            <a:r>
              <a:rPr lang="ar-LB" sz="2000" dirty="0"/>
              <a:t>التشريعات والإطار القانوني</a:t>
            </a:r>
            <a:r>
              <a:rPr lang="ar-SY" sz="2000" dirty="0"/>
              <a:t>، </a:t>
            </a:r>
            <a:r>
              <a:rPr lang="ar-LB" sz="2000" dirty="0"/>
              <a:t>توحيد المفاهيم والتعاريف القياسية، ومراعاة خصوصية المنطقة العربية</a:t>
            </a:r>
            <a:r>
              <a:rPr lang="ar-SY" sz="2000" dirty="0"/>
              <a:t>، </a:t>
            </a:r>
            <a:r>
              <a:rPr lang="ar-LB" sz="2000" dirty="0"/>
              <a:t>الاطلاع على الممارسات </a:t>
            </a:r>
            <a:r>
              <a:rPr lang="ar-SY" sz="2000" dirty="0"/>
              <a:t>المثلى، </a:t>
            </a:r>
            <a:r>
              <a:rPr lang="ar-LB" sz="2000" dirty="0"/>
              <a:t>آليات تحسين الترتيب في مؤشرات الحكومة المفتوحة</a:t>
            </a:r>
            <a:r>
              <a:rPr lang="ar-SY" sz="2000" dirty="0"/>
              <a:t>)</a:t>
            </a:r>
          </a:p>
          <a:p>
            <a:pPr lvl="0">
              <a:lnSpc>
                <a:spcPct val="150000"/>
              </a:lnSpc>
              <a:buFontTx/>
              <a:buChar char="-"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93C6F0-04BA-437A-BCA2-20DE73EE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4" y="1380244"/>
            <a:ext cx="3145970" cy="382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47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617875-D88D-4721-B6C5-FD381F4F74E0}"/>
              </a:ext>
            </a:extLst>
          </p:cNvPr>
          <p:cNvSpPr/>
          <p:nvPr/>
        </p:nvSpPr>
        <p:spPr>
          <a:xfrm>
            <a:off x="6622587" y="365761"/>
            <a:ext cx="2521732" cy="1628499"/>
          </a:xfrm>
          <a:prstGeom prst="rect">
            <a:avLst/>
          </a:prstGeom>
          <a:solidFill>
            <a:srgbClr val="3248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5731A4-E839-4637-9815-DE2D9AC5EA2A}"/>
              </a:ext>
            </a:extLst>
          </p:cNvPr>
          <p:cNvSpPr/>
          <p:nvPr/>
        </p:nvSpPr>
        <p:spPr>
          <a:xfrm>
            <a:off x="7880938" y="0"/>
            <a:ext cx="1263382" cy="6858000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363CF-0758-4228-A1D3-5BF8F402E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0858" y="517077"/>
            <a:ext cx="5521233" cy="414338"/>
          </a:xfrm>
        </p:spPr>
        <p:txBody>
          <a:bodyPr/>
          <a:lstStyle/>
          <a:p>
            <a:pPr rtl="1"/>
            <a:r>
              <a:rPr lang="ar-SA" sz="3200" dirty="0">
                <a:solidFill>
                  <a:srgbClr val="1377C9"/>
                </a:solidFill>
              </a:rPr>
              <a:t>الاجتماعات في الفترة 2017-2019 </a:t>
            </a:r>
            <a:endParaRPr lang="en-US" sz="3200" dirty="0">
              <a:solidFill>
                <a:srgbClr val="1377C9"/>
              </a:solidFill>
            </a:endParaRPr>
          </a:p>
          <a:p>
            <a:endParaRPr lang="en-US" sz="2800" dirty="0">
              <a:solidFill>
                <a:srgbClr val="1377C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4CC27-AD32-4B70-9E5F-74E1A7196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553" y="1994260"/>
            <a:ext cx="6888459" cy="3775228"/>
          </a:xfrm>
        </p:spPr>
        <p:txBody>
          <a:bodyPr/>
          <a:lstStyle/>
          <a:p>
            <a:pPr indent="0">
              <a:lnSpc>
                <a:spcPct val="150000"/>
              </a:lnSpc>
            </a:pPr>
            <a:r>
              <a:rPr lang="ar-SY" sz="2400" b="1" i="1" dirty="0">
                <a:solidFill>
                  <a:srgbClr val="1377C9"/>
                </a:solidFill>
              </a:rPr>
              <a:t>ال</a:t>
            </a:r>
            <a:r>
              <a:rPr lang="ar-LB" sz="2400" b="1" i="1" dirty="0">
                <a:solidFill>
                  <a:srgbClr val="1377C9"/>
                </a:solidFill>
              </a:rPr>
              <a:t>اجتماع</a:t>
            </a:r>
            <a:r>
              <a:rPr lang="ar-SY" sz="2400" b="1" i="1" dirty="0">
                <a:solidFill>
                  <a:srgbClr val="1377C9"/>
                </a:solidFill>
              </a:rPr>
              <a:t> الرابع: دبي - </a:t>
            </a:r>
            <a:r>
              <a:rPr lang="ar-LB" sz="2400" b="1" i="1" dirty="0">
                <a:solidFill>
                  <a:srgbClr val="1377C9"/>
                </a:solidFill>
              </a:rPr>
              <a:t> </a:t>
            </a:r>
            <a:r>
              <a:rPr lang="ar-SY" sz="2400" b="1" i="1" dirty="0">
                <a:solidFill>
                  <a:srgbClr val="1377C9"/>
                </a:solidFill>
              </a:rPr>
              <a:t>11 </a:t>
            </a:r>
            <a:r>
              <a:rPr lang="ar-LB" sz="2400" b="1" i="1" dirty="0">
                <a:solidFill>
                  <a:srgbClr val="1377C9"/>
                </a:solidFill>
              </a:rPr>
              <a:t>شباط/فبراير 2017</a:t>
            </a:r>
            <a:r>
              <a:rPr lang="ar-SA" sz="2400" b="1" i="1" dirty="0">
                <a:solidFill>
                  <a:srgbClr val="1377C9"/>
                </a:solidFill>
              </a:rPr>
              <a:t> (تابع</a:t>
            </a:r>
            <a:r>
              <a:rPr lang="ar-SA" sz="2400" b="1" i="1" dirty="0">
                <a:solidFill>
                  <a:schemeClr val="accent1"/>
                </a:solidFill>
              </a:rPr>
              <a:t>)</a:t>
            </a:r>
            <a:endParaRPr lang="ar-SA" sz="2400" i="1" dirty="0">
              <a:solidFill>
                <a:schemeClr val="accent1"/>
              </a:solidFill>
            </a:endParaRP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/>
              <a:t>عرض مؤشر قياس نضوج الخدمات الحكومية الإلكترونية والنقالة</a:t>
            </a:r>
            <a:r>
              <a:rPr lang="ar-SY" sz="2000" dirty="0"/>
              <a:t> </a:t>
            </a:r>
            <a:r>
              <a:rPr lang="en-US" sz="2000" dirty="0">
                <a:solidFill>
                  <a:srgbClr val="1377C9"/>
                </a:solidFill>
              </a:rPr>
              <a:t>GEMS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LB" sz="2000" dirty="0"/>
              <a:t>عرض مبادرة </a:t>
            </a:r>
            <a:r>
              <a:rPr lang="ar-LB" sz="2000" dirty="0">
                <a:solidFill>
                  <a:srgbClr val="1377C9"/>
                </a:solidFill>
              </a:rPr>
              <a:t>الحكومة الإلكترونية والذكية </a:t>
            </a:r>
            <a:r>
              <a:rPr lang="ar-LB" sz="2000" dirty="0"/>
              <a:t>في الدول العربية</a:t>
            </a:r>
            <a:endParaRPr lang="en-US" sz="20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000" dirty="0"/>
              <a:t>مناقشة</a:t>
            </a:r>
            <a:r>
              <a:rPr lang="ar-LB" sz="2000" dirty="0"/>
              <a:t> أفضل التجارب العربية</a:t>
            </a:r>
            <a:r>
              <a:rPr lang="ar-SA" sz="2000" dirty="0"/>
              <a:t> </a:t>
            </a:r>
            <a:r>
              <a:rPr lang="ar-LB" sz="2000" dirty="0"/>
              <a:t>في </a:t>
            </a:r>
            <a:r>
              <a:rPr lang="ar-LB" sz="2000" dirty="0">
                <a:solidFill>
                  <a:srgbClr val="1377C9"/>
                </a:solidFill>
              </a:rPr>
              <a:t>البرمجيات المفتوحة المصدر </a:t>
            </a:r>
            <a:r>
              <a:rPr lang="ar-LB" sz="2000" dirty="0"/>
              <a:t>لتطوير الخدمات، وفي مجال سياسات الحوسبة السحابية</a:t>
            </a:r>
            <a:endParaRPr lang="ar-SA" sz="20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000" dirty="0"/>
              <a:t>مناقشة </a:t>
            </a:r>
            <a:r>
              <a:rPr lang="ar-LB" sz="2000" dirty="0">
                <a:solidFill>
                  <a:srgbClr val="1377C9"/>
                </a:solidFill>
              </a:rPr>
              <a:t>تطوير خدمات متكاملة </a:t>
            </a:r>
            <a:r>
              <a:rPr lang="ar-LB" sz="2000" dirty="0"/>
              <a:t>بين الدول العربية</a:t>
            </a:r>
            <a:endParaRPr lang="ar-SA" sz="2000" dirty="0"/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ar-SA" sz="2000" dirty="0"/>
              <a:t>آليات </a:t>
            </a:r>
            <a:r>
              <a:rPr lang="ar-LB" sz="2000" dirty="0"/>
              <a:t>تعزيز </a:t>
            </a:r>
            <a:r>
              <a:rPr lang="ar-LB" sz="2000" dirty="0">
                <a:solidFill>
                  <a:srgbClr val="1377C9"/>
                </a:solidFill>
              </a:rPr>
              <a:t>العلاقات الثنائية </a:t>
            </a:r>
            <a:r>
              <a:rPr lang="ar-LB" sz="2000" dirty="0"/>
              <a:t>للاستفادة من التجارب</a:t>
            </a:r>
            <a:r>
              <a:rPr lang="ar-SA" sz="2000" dirty="0"/>
              <a:t> في مجال الحكومة الالكترونية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DABB2E-4F4C-4C38-A441-FDA17635F806}"/>
              </a:ext>
            </a:extLst>
          </p:cNvPr>
          <p:cNvSpPr/>
          <p:nvPr/>
        </p:nvSpPr>
        <p:spPr>
          <a:xfrm rot="5400000">
            <a:off x="4078242" y="-2973160"/>
            <a:ext cx="119472" cy="8275956"/>
          </a:xfrm>
          <a:prstGeom prst="rect">
            <a:avLst/>
          </a:prstGeom>
          <a:solidFill>
            <a:srgbClr val="3248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5A7A3-C080-43F4-9222-9F4FCAADB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481" y="442440"/>
            <a:ext cx="2431977" cy="14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1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ESCWA-PPT-Template-Arabic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18FDE"/>
      </a:accent1>
      <a:accent2>
        <a:srgbClr val="FFBF3F"/>
      </a:accent2>
      <a:accent3>
        <a:srgbClr val="CD545B"/>
      </a:accent3>
      <a:accent4>
        <a:srgbClr val="00B5E2"/>
      </a:accent4>
      <a:accent5>
        <a:srgbClr val="A4D65E"/>
      </a:accent5>
      <a:accent6>
        <a:srgbClr val="7566A0"/>
      </a:accent6>
      <a:hlink>
        <a:srgbClr val="009CA6"/>
      </a:hlink>
      <a:folHlink>
        <a:srgbClr val="9799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.pptx" id="{1133A1AE-8B3D-4C34-9375-A7E2AA12808F}" vid="{D64F7FD0-B5E6-4B08-BAA7-5D1477E392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ESCWA-PPT-Template-Arabic</Template>
  <TotalTime>2717</TotalTime>
  <Words>937</Words>
  <Application>Microsoft Office PowerPoint</Application>
  <PresentationFormat>On-screen Show (4:3)</PresentationFormat>
  <Paragraphs>159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Adobe Arabic</vt:lpstr>
      <vt:lpstr>Arial</vt:lpstr>
      <vt:lpstr>Calibri</vt:lpstr>
      <vt:lpstr>Traditional Arabic</vt:lpstr>
      <vt:lpstr>ESCWA-PPT-Template-Arabic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Mohamad Nawar ALAWA</cp:lastModifiedBy>
  <cp:revision>239</cp:revision>
  <cp:lastPrinted>2016-05-20T11:03:42Z</cp:lastPrinted>
  <dcterms:created xsi:type="dcterms:W3CDTF">2016-05-20T11:03:31Z</dcterms:created>
  <dcterms:modified xsi:type="dcterms:W3CDTF">2019-03-19T10:08:56Z</dcterms:modified>
</cp:coreProperties>
</file>